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4"/>
  </p:notesMasterIdLst>
  <p:sldIdLst>
    <p:sldId id="349" r:id="rId2"/>
    <p:sldId id="350" r:id="rId3"/>
    <p:sldId id="256" r:id="rId4"/>
    <p:sldId id="354" r:id="rId5"/>
    <p:sldId id="355" r:id="rId6"/>
    <p:sldId id="370" r:id="rId7"/>
    <p:sldId id="368" r:id="rId8"/>
    <p:sldId id="359" r:id="rId9"/>
    <p:sldId id="352" r:id="rId10"/>
    <p:sldId id="367" r:id="rId11"/>
    <p:sldId id="366" r:id="rId12"/>
    <p:sldId id="369" r:id="rId1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C99FF"/>
    <a:srgbClr val="FF99CC"/>
    <a:srgbClr val="6600FF"/>
    <a:srgbClr val="CCECFF"/>
    <a:srgbClr val="9966FF"/>
    <a:srgbClr val="FF00FF"/>
    <a:srgbClr val="FF9900"/>
    <a:srgbClr val="FF33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1290" autoAdjust="0"/>
  </p:normalViewPr>
  <p:slideViewPr>
    <p:cSldViewPr>
      <p:cViewPr varScale="1">
        <p:scale>
          <a:sx n="104" d="100"/>
          <a:sy n="104" d="100"/>
        </p:scale>
        <p:origin x="480" y="67"/>
      </p:cViewPr>
      <p:guideLst>
        <p:guide orient="horz" pos="2160"/>
        <p:guide pos="2880"/>
      </p:guideLst>
    </p:cSldViewPr>
  </p:slideViewPr>
  <p:outlineViewPr>
    <p:cViewPr>
      <p:scale>
        <a:sx n="33" d="100"/>
        <a:sy n="33" d="100"/>
      </p:scale>
      <p:origin x="0" y="-7908"/>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42" d="100"/>
          <a:sy n="42" d="100"/>
        </p:scale>
        <p:origin x="291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B40886-5B80-4AE2-861D-3EEAECFB5013}" type="doc">
      <dgm:prSet loTypeId="urn:microsoft.com/office/officeart/2005/8/layout/chevron1" loCatId="process" qsTypeId="urn:microsoft.com/office/officeart/2005/8/quickstyle/simple1" qsCatId="simple" csTypeId="urn:microsoft.com/office/officeart/2005/8/colors/accent1_2" csCatId="accent1" phldr="1"/>
      <dgm:spPr/>
    </dgm:pt>
    <dgm:pt modelId="{FF00AB56-4032-4CCA-928F-EB3B42A973EA}">
      <dgm:prSet phldrT="[テキスト]" custT="1"/>
      <dgm:spPr>
        <a:solidFill>
          <a:schemeClr val="tx1"/>
        </a:solidFill>
      </dgm:spPr>
      <dgm: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通報受理</a:t>
          </a:r>
        </a:p>
      </dgm:t>
    </dgm:pt>
    <dgm:pt modelId="{7C08DA84-741A-4864-A79F-2DF98690DECD}" type="parTrans" cxnId="{F3D233C1-76D1-4351-A8CA-EBE1057887FE}">
      <dgm:prSet/>
      <dgm:spPr/>
      <dgm:t>
        <a:bodyPr/>
        <a:lstStyle/>
        <a:p>
          <a:endParaRPr kumimoji="1" lang="ja-JP" altLang="en-US" sz="1600"/>
        </a:p>
      </dgm:t>
    </dgm:pt>
    <dgm:pt modelId="{C69777E1-A382-4F0C-B677-6949B22A9DC0}" type="sibTrans" cxnId="{F3D233C1-76D1-4351-A8CA-EBE1057887FE}">
      <dgm:prSet/>
      <dgm:spPr/>
      <dgm:t>
        <a:bodyPr/>
        <a:lstStyle/>
        <a:p>
          <a:endParaRPr kumimoji="1" lang="ja-JP" altLang="en-US" sz="1600"/>
        </a:p>
      </dgm:t>
    </dgm:pt>
    <dgm:pt modelId="{6FC0CA11-4D6C-4671-827B-0A431AD043A7}">
      <dgm:prSet phldrT="[テキスト]" custT="1"/>
      <dgm:spPr>
        <a:solidFill>
          <a:schemeClr val="tx1"/>
        </a:solidFill>
      </dgm:spPr>
      <dgm: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事実確認等</a:t>
          </a:r>
        </a:p>
      </dgm:t>
    </dgm:pt>
    <dgm:pt modelId="{074B203B-F290-4A76-888C-D2C7E2954891}" type="parTrans" cxnId="{EFF4DBFB-A353-497D-8796-AA4AB5E50B53}">
      <dgm:prSet/>
      <dgm:spPr/>
      <dgm:t>
        <a:bodyPr/>
        <a:lstStyle/>
        <a:p>
          <a:endParaRPr kumimoji="1" lang="ja-JP" altLang="en-US" sz="1600"/>
        </a:p>
      </dgm:t>
    </dgm:pt>
    <dgm:pt modelId="{C5832312-1B55-4128-9522-AA6C73F8ADAE}" type="sibTrans" cxnId="{EFF4DBFB-A353-497D-8796-AA4AB5E50B53}">
      <dgm:prSet/>
      <dgm:spPr/>
      <dgm:t>
        <a:bodyPr/>
        <a:lstStyle/>
        <a:p>
          <a:endParaRPr kumimoji="1" lang="ja-JP" altLang="en-US" sz="1600"/>
        </a:p>
      </dgm:t>
    </dgm:pt>
    <dgm:pt modelId="{5E809F26-6847-4A4C-8DA2-E57F2AC06917}">
      <dgm:prSet phldrT="[テキスト]" custT="1"/>
      <dgm:spPr>
        <a:solidFill>
          <a:schemeClr val="tx1"/>
        </a:solidFill>
      </dgm:spPr>
      <dgm:t>
        <a:bodyPr/>
        <a:lstStyle/>
        <a:p>
          <a:r>
            <a:rPr kumimoji="1" lang="ja-JP" altLang="en-US" sz="1200" b="1" dirty="0">
              <a:latin typeface="UD デジタル 教科書体 NK-R" panose="02020400000000000000" pitchFamily="18" charset="-128"/>
              <a:ea typeface="UD デジタル 教科書体 NK-R" panose="02020400000000000000" pitchFamily="18" charset="-128"/>
            </a:rPr>
            <a:t>虐待判断・改善指導</a:t>
          </a:r>
          <a:endParaRPr kumimoji="1" lang="en-US" altLang="ja-JP" sz="1200" b="1" dirty="0">
            <a:latin typeface="UD デジタル 教科書体 NK-R" panose="02020400000000000000" pitchFamily="18" charset="-128"/>
            <a:ea typeface="UD デジタル 教科書体 NK-R" panose="02020400000000000000" pitchFamily="18" charset="-128"/>
          </a:endParaRPr>
        </a:p>
      </dgm:t>
    </dgm:pt>
    <dgm:pt modelId="{EE4D7B91-1318-4341-8DF9-9C0335507CFF}" type="parTrans" cxnId="{25381792-B486-4E1F-AD5A-B916EB0FF2E4}">
      <dgm:prSet/>
      <dgm:spPr/>
      <dgm:t>
        <a:bodyPr/>
        <a:lstStyle/>
        <a:p>
          <a:endParaRPr kumimoji="1" lang="ja-JP" altLang="en-US" sz="1600"/>
        </a:p>
      </dgm:t>
    </dgm:pt>
    <dgm:pt modelId="{E5B8468E-3F1C-4FD7-A8E4-65FB67140668}" type="sibTrans" cxnId="{25381792-B486-4E1F-AD5A-B916EB0FF2E4}">
      <dgm:prSet/>
      <dgm:spPr/>
      <dgm:t>
        <a:bodyPr/>
        <a:lstStyle/>
        <a:p>
          <a:endParaRPr kumimoji="1" lang="ja-JP" altLang="en-US" sz="1600"/>
        </a:p>
      </dgm:t>
    </dgm:pt>
    <dgm:pt modelId="{54A123BD-2C73-4CD0-AEF7-22BB95175CB0}" type="pres">
      <dgm:prSet presAssocID="{B4B40886-5B80-4AE2-861D-3EEAECFB5013}" presName="Name0" presStyleCnt="0">
        <dgm:presLayoutVars>
          <dgm:dir/>
          <dgm:animLvl val="lvl"/>
          <dgm:resizeHandles val="exact"/>
        </dgm:presLayoutVars>
      </dgm:prSet>
      <dgm:spPr/>
    </dgm:pt>
    <dgm:pt modelId="{8140966E-C15C-4253-9158-E8C9E16DE23B}" type="pres">
      <dgm:prSet presAssocID="{FF00AB56-4032-4CCA-928F-EB3B42A973EA}" presName="parTxOnly" presStyleLbl="node1" presStyleIdx="0" presStyleCnt="3" custLinFactNeighborX="-821" custLinFactNeighborY="5780">
        <dgm:presLayoutVars>
          <dgm:chMax val="0"/>
          <dgm:chPref val="0"/>
          <dgm:bulletEnabled val="1"/>
        </dgm:presLayoutVars>
      </dgm:prSet>
      <dgm:spPr/>
    </dgm:pt>
    <dgm:pt modelId="{97F19918-F526-4820-9798-24AD7776CA4B}" type="pres">
      <dgm:prSet presAssocID="{C69777E1-A382-4F0C-B677-6949B22A9DC0}" presName="parTxOnlySpace" presStyleCnt="0"/>
      <dgm:spPr/>
    </dgm:pt>
    <dgm:pt modelId="{9284A3DD-87C6-442A-B6A9-1D141F140018}" type="pres">
      <dgm:prSet presAssocID="{6FC0CA11-4D6C-4671-827B-0A431AD043A7}" presName="parTxOnly" presStyleLbl="node1" presStyleIdx="1" presStyleCnt="3">
        <dgm:presLayoutVars>
          <dgm:chMax val="0"/>
          <dgm:chPref val="0"/>
          <dgm:bulletEnabled val="1"/>
        </dgm:presLayoutVars>
      </dgm:prSet>
      <dgm:spPr/>
    </dgm:pt>
    <dgm:pt modelId="{4C181BF6-CC38-4B1E-B80B-A76C654D008C}" type="pres">
      <dgm:prSet presAssocID="{C5832312-1B55-4128-9522-AA6C73F8ADAE}" presName="parTxOnlySpace" presStyleCnt="0"/>
      <dgm:spPr/>
    </dgm:pt>
    <dgm:pt modelId="{51A22C4A-0009-420A-B898-5423CCC7525D}" type="pres">
      <dgm:prSet presAssocID="{5E809F26-6847-4A4C-8DA2-E57F2AC06917}" presName="parTxOnly" presStyleLbl="node1" presStyleIdx="2" presStyleCnt="3" custLinFactX="8405" custLinFactNeighborX="100000" custLinFactNeighborY="33050">
        <dgm:presLayoutVars>
          <dgm:chMax val="0"/>
          <dgm:chPref val="0"/>
          <dgm:bulletEnabled val="1"/>
        </dgm:presLayoutVars>
      </dgm:prSet>
      <dgm:spPr/>
    </dgm:pt>
  </dgm:ptLst>
  <dgm:cxnLst>
    <dgm:cxn modelId="{6C092621-02E9-44DB-A25A-881375A3DA7A}" type="presOf" srcId="{5E809F26-6847-4A4C-8DA2-E57F2AC06917}" destId="{51A22C4A-0009-420A-B898-5423CCC7525D}" srcOrd="0" destOrd="0" presId="urn:microsoft.com/office/officeart/2005/8/layout/chevron1"/>
    <dgm:cxn modelId="{E340693E-2AA7-47B4-A923-0DECF38A8F96}" type="presOf" srcId="{B4B40886-5B80-4AE2-861D-3EEAECFB5013}" destId="{54A123BD-2C73-4CD0-AEF7-22BB95175CB0}" srcOrd="0" destOrd="0" presId="urn:microsoft.com/office/officeart/2005/8/layout/chevron1"/>
    <dgm:cxn modelId="{044B615C-806C-4540-94F5-6B2D57F7D60F}" type="presOf" srcId="{6FC0CA11-4D6C-4671-827B-0A431AD043A7}" destId="{9284A3DD-87C6-442A-B6A9-1D141F140018}" srcOrd="0" destOrd="0" presId="urn:microsoft.com/office/officeart/2005/8/layout/chevron1"/>
    <dgm:cxn modelId="{25381792-B486-4E1F-AD5A-B916EB0FF2E4}" srcId="{B4B40886-5B80-4AE2-861D-3EEAECFB5013}" destId="{5E809F26-6847-4A4C-8DA2-E57F2AC06917}" srcOrd="2" destOrd="0" parTransId="{EE4D7B91-1318-4341-8DF9-9C0335507CFF}" sibTransId="{E5B8468E-3F1C-4FD7-A8E4-65FB67140668}"/>
    <dgm:cxn modelId="{F3D233C1-76D1-4351-A8CA-EBE1057887FE}" srcId="{B4B40886-5B80-4AE2-861D-3EEAECFB5013}" destId="{FF00AB56-4032-4CCA-928F-EB3B42A973EA}" srcOrd="0" destOrd="0" parTransId="{7C08DA84-741A-4864-A79F-2DF98690DECD}" sibTransId="{C69777E1-A382-4F0C-B677-6949B22A9DC0}"/>
    <dgm:cxn modelId="{CAC00ECA-4EE0-439D-9A8C-047A2E7CAA34}" type="presOf" srcId="{FF00AB56-4032-4CCA-928F-EB3B42A973EA}" destId="{8140966E-C15C-4253-9158-E8C9E16DE23B}" srcOrd="0" destOrd="0" presId="urn:microsoft.com/office/officeart/2005/8/layout/chevron1"/>
    <dgm:cxn modelId="{EFF4DBFB-A353-497D-8796-AA4AB5E50B53}" srcId="{B4B40886-5B80-4AE2-861D-3EEAECFB5013}" destId="{6FC0CA11-4D6C-4671-827B-0A431AD043A7}" srcOrd="1" destOrd="0" parTransId="{074B203B-F290-4A76-888C-D2C7E2954891}" sibTransId="{C5832312-1B55-4128-9522-AA6C73F8ADAE}"/>
    <dgm:cxn modelId="{118244DC-EC61-42F0-88A2-50ADDF8F8F74}" type="presParOf" srcId="{54A123BD-2C73-4CD0-AEF7-22BB95175CB0}" destId="{8140966E-C15C-4253-9158-E8C9E16DE23B}" srcOrd="0" destOrd="0" presId="urn:microsoft.com/office/officeart/2005/8/layout/chevron1"/>
    <dgm:cxn modelId="{D7B2A0A6-798D-4D79-83CF-89BAFA9B6E53}" type="presParOf" srcId="{54A123BD-2C73-4CD0-AEF7-22BB95175CB0}" destId="{97F19918-F526-4820-9798-24AD7776CA4B}" srcOrd="1" destOrd="0" presId="urn:microsoft.com/office/officeart/2005/8/layout/chevron1"/>
    <dgm:cxn modelId="{2D38340C-C9E2-4EE1-AA35-9BEB62779109}" type="presParOf" srcId="{54A123BD-2C73-4CD0-AEF7-22BB95175CB0}" destId="{9284A3DD-87C6-442A-B6A9-1D141F140018}" srcOrd="2" destOrd="0" presId="urn:microsoft.com/office/officeart/2005/8/layout/chevron1"/>
    <dgm:cxn modelId="{8EAEA1AE-F52E-4AF6-986A-F1354573CC57}" type="presParOf" srcId="{54A123BD-2C73-4CD0-AEF7-22BB95175CB0}" destId="{4C181BF6-CC38-4B1E-B80B-A76C654D008C}" srcOrd="3" destOrd="0" presId="urn:microsoft.com/office/officeart/2005/8/layout/chevron1"/>
    <dgm:cxn modelId="{ABBA5700-9B03-4C6D-A4C3-F979710C0630}" type="presParOf" srcId="{54A123BD-2C73-4CD0-AEF7-22BB95175CB0}" destId="{51A22C4A-0009-420A-B898-5423CCC7525D}"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B40886-5B80-4AE2-861D-3EEAECFB5013}" type="doc">
      <dgm:prSet loTypeId="urn:microsoft.com/office/officeart/2005/8/layout/chevron1" loCatId="process" qsTypeId="urn:microsoft.com/office/officeart/2005/8/quickstyle/simple1" qsCatId="simple" csTypeId="urn:microsoft.com/office/officeart/2005/8/colors/accent1_2" csCatId="accent1" phldr="1"/>
      <dgm:spPr/>
    </dgm:pt>
    <dgm:pt modelId="{FF00AB56-4032-4CCA-928F-EB3B42A973EA}">
      <dgm:prSet phldrT="[テキスト]" custT="1"/>
      <dgm:spPr>
        <a:solidFill>
          <a:schemeClr val="bg2">
            <a:lumMod val="75000"/>
          </a:schemeClr>
        </a:solidFill>
      </dgm:spPr>
      <dgm:t>
        <a:bodyPr/>
        <a:lstStyle/>
        <a:p>
          <a:endParaRPr kumimoji="1" lang="ja-JP" altLang="en-US" sz="1400" dirty="0"/>
        </a:p>
      </dgm:t>
    </dgm:pt>
    <dgm:pt modelId="{7C08DA84-741A-4864-A79F-2DF98690DECD}" type="parTrans" cxnId="{F3D233C1-76D1-4351-A8CA-EBE1057887FE}">
      <dgm:prSet/>
      <dgm:spPr/>
      <dgm:t>
        <a:bodyPr/>
        <a:lstStyle/>
        <a:p>
          <a:endParaRPr kumimoji="1" lang="ja-JP" altLang="en-US" sz="1600"/>
        </a:p>
      </dgm:t>
    </dgm:pt>
    <dgm:pt modelId="{C69777E1-A382-4F0C-B677-6949B22A9DC0}" type="sibTrans" cxnId="{F3D233C1-76D1-4351-A8CA-EBE1057887FE}">
      <dgm:prSet/>
      <dgm:spPr/>
      <dgm:t>
        <a:bodyPr/>
        <a:lstStyle/>
        <a:p>
          <a:endParaRPr kumimoji="1" lang="ja-JP" altLang="en-US" sz="1600"/>
        </a:p>
      </dgm:t>
    </dgm:pt>
    <dgm:pt modelId="{6FC0CA11-4D6C-4671-827B-0A431AD043A7}">
      <dgm:prSet phldrT="[テキスト]" custT="1"/>
      <dgm:spPr>
        <a:solidFill>
          <a:schemeClr val="bg2">
            <a:lumMod val="75000"/>
          </a:schemeClr>
        </a:solidFill>
      </dgm:spPr>
      <dgm:t>
        <a:bodyPr/>
        <a:lstStyle/>
        <a:p>
          <a:endParaRPr kumimoji="1" lang="ja-JP" altLang="en-US" sz="1400" dirty="0"/>
        </a:p>
      </dgm:t>
    </dgm:pt>
    <dgm:pt modelId="{074B203B-F290-4A76-888C-D2C7E2954891}" type="parTrans" cxnId="{EFF4DBFB-A353-497D-8796-AA4AB5E50B53}">
      <dgm:prSet/>
      <dgm:spPr/>
      <dgm:t>
        <a:bodyPr/>
        <a:lstStyle/>
        <a:p>
          <a:endParaRPr kumimoji="1" lang="ja-JP" altLang="en-US" sz="1600"/>
        </a:p>
      </dgm:t>
    </dgm:pt>
    <dgm:pt modelId="{C5832312-1B55-4128-9522-AA6C73F8ADAE}" type="sibTrans" cxnId="{EFF4DBFB-A353-497D-8796-AA4AB5E50B53}">
      <dgm:prSet/>
      <dgm:spPr/>
      <dgm:t>
        <a:bodyPr/>
        <a:lstStyle/>
        <a:p>
          <a:endParaRPr kumimoji="1" lang="ja-JP" altLang="en-US" sz="1600"/>
        </a:p>
      </dgm:t>
    </dgm:pt>
    <dgm:pt modelId="{5E809F26-6847-4A4C-8DA2-E57F2AC06917}">
      <dgm:prSet phldrT="[テキスト]" custT="1"/>
      <dgm:spPr>
        <a:solidFill>
          <a:schemeClr val="bg2">
            <a:lumMod val="75000"/>
          </a:schemeClr>
        </a:solidFill>
      </dgm:spPr>
      <dgm:t>
        <a:bodyPr/>
        <a:lstStyle/>
        <a:p>
          <a:endParaRPr kumimoji="1" lang="en-US" altLang="ja-JP" sz="1400" dirty="0"/>
        </a:p>
      </dgm:t>
    </dgm:pt>
    <dgm:pt modelId="{EE4D7B91-1318-4341-8DF9-9C0335507CFF}" type="parTrans" cxnId="{25381792-B486-4E1F-AD5A-B916EB0FF2E4}">
      <dgm:prSet/>
      <dgm:spPr/>
      <dgm:t>
        <a:bodyPr/>
        <a:lstStyle/>
        <a:p>
          <a:endParaRPr kumimoji="1" lang="ja-JP" altLang="en-US" sz="1600"/>
        </a:p>
      </dgm:t>
    </dgm:pt>
    <dgm:pt modelId="{E5B8468E-3F1C-4FD7-A8E4-65FB67140668}" type="sibTrans" cxnId="{25381792-B486-4E1F-AD5A-B916EB0FF2E4}">
      <dgm:prSet/>
      <dgm:spPr/>
      <dgm:t>
        <a:bodyPr/>
        <a:lstStyle/>
        <a:p>
          <a:endParaRPr kumimoji="1" lang="ja-JP" altLang="en-US" sz="1600"/>
        </a:p>
      </dgm:t>
    </dgm:pt>
    <dgm:pt modelId="{CC62985B-A66A-45B8-843B-5D392CF23BBE}">
      <dgm:prSet phldrT="[テキスト]" custT="1"/>
      <dgm:spPr>
        <a:solidFill>
          <a:schemeClr val="tx1"/>
        </a:solidFill>
      </dgm:spPr>
      <dgm: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権限行使</a:t>
          </a:r>
          <a:endParaRPr kumimoji="1" lang="en-US" altLang="ja-JP" sz="1400" b="1" dirty="0">
            <a:latin typeface="UD デジタル 教科書体 NK-R" panose="02020400000000000000" pitchFamily="18" charset="-128"/>
            <a:ea typeface="UD デジタル 教科書体 NK-R" panose="02020400000000000000" pitchFamily="18" charset="-128"/>
          </a:endParaRPr>
        </a:p>
      </dgm:t>
    </dgm:pt>
    <dgm:pt modelId="{AB3F3B16-7ABC-44B5-9108-05E5DD641778}" type="parTrans" cxnId="{3B3EE83D-B41D-4081-91FE-3BCA81472FF8}">
      <dgm:prSet/>
      <dgm:spPr/>
      <dgm:t>
        <a:bodyPr/>
        <a:lstStyle/>
        <a:p>
          <a:endParaRPr kumimoji="1" lang="ja-JP" altLang="en-US" sz="1600"/>
        </a:p>
      </dgm:t>
    </dgm:pt>
    <dgm:pt modelId="{630DC49B-A287-4D61-B393-973A3E37D753}" type="sibTrans" cxnId="{3B3EE83D-B41D-4081-91FE-3BCA81472FF8}">
      <dgm:prSet/>
      <dgm:spPr/>
      <dgm:t>
        <a:bodyPr/>
        <a:lstStyle/>
        <a:p>
          <a:endParaRPr kumimoji="1" lang="ja-JP" altLang="en-US" sz="1600"/>
        </a:p>
      </dgm:t>
    </dgm:pt>
    <dgm:pt modelId="{54A123BD-2C73-4CD0-AEF7-22BB95175CB0}" type="pres">
      <dgm:prSet presAssocID="{B4B40886-5B80-4AE2-861D-3EEAECFB5013}" presName="Name0" presStyleCnt="0">
        <dgm:presLayoutVars>
          <dgm:dir/>
          <dgm:animLvl val="lvl"/>
          <dgm:resizeHandles val="exact"/>
        </dgm:presLayoutVars>
      </dgm:prSet>
      <dgm:spPr/>
    </dgm:pt>
    <dgm:pt modelId="{8140966E-C15C-4253-9158-E8C9E16DE23B}" type="pres">
      <dgm:prSet presAssocID="{FF00AB56-4032-4CCA-928F-EB3B42A973EA}" presName="parTxOnly" presStyleLbl="node1" presStyleIdx="0" presStyleCnt="4">
        <dgm:presLayoutVars>
          <dgm:chMax val="0"/>
          <dgm:chPref val="0"/>
          <dgm:bulletEnabled val="1"/>
        </dgm:presLayoutVars>
      </dgm:prSet>
      <dgm:spPr/>
    </dgm:pt>
    <dgm:pt modelId="{97F19918-F526-4820-9798-24AD7776CA4B}" type="pres">
      <dgm:prSet presAssocID="{C69777E1-A382-4F0C-B677-6949B22A9DC0}" presName="parTxOnlySpace" presStyleCnt="0"/>
      <dgm:spPr/>
    </dgm:pt>
    <dgm:pt modelId="{9284A3DD-87C6-442A-B6A9-1D141F140018}" type="pres">
      <dgm:prSet presAssocID="{6FC0CA11-4D6C-4671-827B-0A431AD043A7}" presName="parTxOnly" presStyleLbl="node1" presStyleIdx="1" presStyleCnt="4">
        <dgm:presLayoutVars>
          <dgm:chMax val="0"/>
          <dgm:chPref val="0"/>
          <dgm:bulletEnabled val="1"/>
        </dgm:presLayoutVars>
      </dgm:prSet>
      <dgm:spPr/>
    </dgm:pt>
    <dgm:pt modelId="{4C181BF6-CC38-4B1E-B80B-A76C654D008C}" type="pres">
      <dgm:prSet presAssocID="{C5832312-1B55-4128-9522-AA6C73F8ADAE}" presName="parTxOnlySpace" presStyleCnt="0"/>
      <dgm:spPr/>
    </dgm:pt>
    <dgm:pt modelId="{51A22C4A-0009-420A-B898-5423CCC7525D}" type="pres">
      <dgm:prSet presAssocID="{5E809F26-6847-4A4C-8DA2-E57F2AC06917}" presName="parTxOnly" presStyleLbl="node1" presStyleIdx="2" presStyleCnt="4" custLinFactNeighborX="4119">
        <dgm:presLayoutVars>
          <dgm:chMax val="0"/>
          <dgm:chPref val="0"/>
          <dgm:bulletEnabled val="1"/>
        </dgm:presLayoutVars>
      </dgm:prSet>
      <dgm:spPr/>
    </dgm:pt>
    <dgm:pt modelId="{657B6FFB-FE95-4209-B3E5-D345C10C2C3C}" type="pres">
      <dgm:prSet presAssocID="{E5B8468E-3F1C-4FD7-A8E4-65FB67140668}" presName="parTxOnlySpace" presStyleCnt="0"/>
      <dgm:spPr/>
    </dgm:pt>
    <dgm:pt modelId="{613603AB-A6B0-4765-82F4-560386142757}" type="pres">
      <dgm:prSet presAssocID="{CC62985B-A66A-45B8-843B-5D392CF23BBE}" presName="parTxOnly" presStyleLbl="node1" presStyleIdx="3" presStyleCnt="4">
        <dgm:presLayoutVars>
          <dgm:chMax val="0"/>
          <dgm:chPref val="0"/>
          <dgm:bulletEnabled val="1"/>
        </dgm:presLayoutVars>
      </dgm:prSet>
      <dgm:spPr/>
    </dgm:pt>
  </dgm:ptLst>
  <dgm:cxnLst>
    <dgm:cxn modelId="{F60BBE0A-FD11-43F9-AE29-348665D4A0BA}" type="presOf" srcId="{CC62985B-A66A-45B8-843B-5D392CF23BBE}" destId="{613603AB-A6B0-4765-82F4-560386142757}" srcOrd="0" destOrd="0" presId="urn:microsoft.com/office/officeart/2005/8/layout/chevron1"/>
    <dgm:cxn modelId="{6C092621-02E9-44DB-A25A-881375A3DA7A}" type="presOf" srcId="{5E809F26-6847-4A4C-8DA2-E57F2AC06917}" destId="{51A22C4A-0009-420A-B898-5423CCC7525D}" srcOrd="0" destOrd="0" presId="urn:microsoft.com/office/officeart/2005/8/layout/chevron1"/>
    <dgm:cxn modelId="{3B3EE83D-B41D-4081-91FE-3BCA81472FF8}" srcId="{B4B40886-5B80-4AE2-861D-3EEAECFB5013}" destId="{CC62985B-A66A-45B8-843B-5D392CF23BBE}" srcOrd="3" destOrd="0" parTransId="{AB3F3B16-7ABC-44B5-9108-05E5DD641778}" sibTransId="{630DC49B-A287-4D61-B393-973A3E37D753}"/>
    <dgm:cxn modelId="{E340693E-2AA7-47B4-A923-0DECF38A8F96}" type="presOf" srcId="{B4B40886-5B80-4AE2-861D-3EEAECFB5013}" destId="{54A123BD-2C73-4CD0-AEF7-22BB95175CB0}" srcOrd="0" destOrd="0" presId="urn:microsoft.com/office/officeart/2005/8/layout/chevron1"/>
    <dgm:cxn modelId="{044B615C-806C-4540-94F5-6B2D57F7D60F}" type="presOf" srcId="{6FC0CA11-4D6C-4671-827B-0A431AD043A7}" destId="{9284A3DD-87C6-442A-B6A9-1D141F140018}" srcOrd="0" destOrd="0" presId="urn:microsoft.com/office/officeart/2005/8/layout/chevron1"/>
    <dgm:cxn modelId="{25381792-B486-4E1F-AD5A-B916EB0FF2E4}" srcId="{B4B40886-5B80-4AE2-861D-3EEAECFB5013}" destId="{5E809F26-6847-4A4C-8DA2-E57F2AC06917}" srcOrd="2" destOrd="0" parTransId="{EE4D7B91-1318-4341-8DF9-9C0335507CFF}" sibTransId="{E5B8468E-3F1C-4FD7-A8E4-65FB67140668}"/>
    <dgm:cxn modelId="{F3D233C1-76D1-4351-A8CA-EBE1057887FE}" srcId="{B4B40886-5B80-4AE2-861D-3EEAECFB5013}" destId="{FF00AB56-4032-4CCA-928F-EB3B42A973EA}" srcOrd="0" destOrd="0" parTransId="{7C08DA84-741A-4864-A79F-2DF98690DECD}" sibTransId="{C69777E1-A382-4F0C-B677-6949B22A9DC0}"/>
    <dgm:cxn modelId="{CAC00ECA-4EE0-439D-9A8C-047A2E7CAA34}" type="presOf" srcId="{FF00AB56-4032-4CCA-928F-EB3B42A973EA}" destId="{8140966E-C15C-4253-9158-E8C9E16DE23B}" srcOrd="0" destOrd="0" presId="urn:microsoft.com/office/officeart/2005/8/layout/chevron1"/>
    <dgm:cxn modelId="{EFF4DBFB-A353-497D-8796-AA4AB5E50B53}" srcId="{B4B40886-5B80-4AE2-861D-3EEAECFB5013}" destId="{6FC0CA11-4D6C-4671-827B-0A431AD043A7}" srcOrd="1" destOrd="0" parTransId="{074B203B-F290-4A76-888C-D2C7E2954891}" sibTransId="{C5832312-1B55-4128-9522-AA6C73F8ADAE}"/>
    <dgm:cxn modelId="{118244DC-EC61-42F0-88A2-50ADDF8F8F74}" type="presParOf" srcId="{54A123BD-2C73-4CD0-AEF7-22BB95175CB0}" destId="{8140966E-C15C-4253-9158-E8C9E16DE23B}" srcOrd="0" destOrd="0" presId="urn:microsoft.com/office/officeart/2005/8/layout/chevron1"/>
    <dgm:cxn modelId="{D7B2A0A6-798D-4D79-83CF-89BAFA9B6E53}" type="presParOf" srcId="{54A123BD-2C73-4CD0-AEF7-22BB95175CB0}" destId="{97F19918-F526-4820-9798-24AD7776CA4B}" srcOrd="1" destOrd="0" presId="urn:microsoft.com/office/officeart/2005/8/layout/chevron1"/>
    <dgm:cxn modelId="{2D38340C-C9E2-4EE1-AA35-9BEB62779109}" type="presParOf" srcId="{54A123BD-2C73-4CD0-AEF7-22BB95175CB0}" destId="{9284A3DD-87C6-442A-B6A9-1D141F140018}" srcOrd="2" destOrd="0" presId="urn:microsoft.com/office/officeart/2005/8/layout/chevron1"/>
    <dgm:cxn modelId="{8EAEA1AE-F52E-4AF6-986A-F1354573CC57}" type="presParOf" srcId="{54A123BD-2C73-4CD0-AEF7-22BB95175CB0}" destId="{4C181BF6-CC38-4B1E-B80B-A76C654D008C}" srcOrd="3" destOrd="0" presId="urn:microsoft.com/office/officeart/2005/8/layout/chevron1"/>
    <dgm:cxn modelId="{ABBA5700-9B03-4C6D-A4C3-F979710C0630}" type="presParOf" srcId="{54A123BD-2C73-4CD0-AEF7-22BB95175CB0}" destId="{51A22C4A-0009-420A-B898-5423CCC7525D}" srcOrd="4" destOrd="0" presId="urn:microsoft.com/office/officeart/2005/8/layout/chevron1"/>
    <dgm:cxn modelId="{5365019D-45FB-4FA9-A396-E83779CC8EB5}" type="presParOf" srcId="{54A123BD-2C73-4CD0-AEF7-22BB95175CB0}" destId="{657B6FFB-FE95-4209-B3E5-D345C10C2C3C}" srcOrd="5" destOrd="0" presId="urn:microsoft.com/office/officeart/2005/8/layout/chevron1"/>
    <dgm:cxn modelId="{2858439C-D1C1-4DF9-8DAD-FB23D29AA6F7}" type="presParOf" srcId="{54A123BD-2C73-4CD0-AEF7-22BB95175CB0}" destId="{613603AB-A6B0-4765-82F4-560386142757}" srcOrd="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0966E-C15C-4253-9158-E8C9E16DE23B}">
      <dsp:nvSpPr>
        <dsp:cNvPr id="0" name=""/>
        <dsp:cNvSpPr/>
      </dsp:nvSpPr>
      <dsp:spPr>
        <a:xfrm>
          <a:off x="0" y="0"/>
          <a:ext cx="1684532" cy="289523"/>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latin typeface="UD デジタル 教科書体 NK-R" panose="02020400000000000000" pitchFamily="18" charset="-128"/>
              <a:ea typeface="UD デジタル 教科書体 NK-R" panose="02020400000000000000" pitchFamily="18" charset="-128"/>
            </a:rPr>
            <a:t>通報受理</a:t>
          </a:r>
        </a:p>
      </dsp:txBody>
      <dsp:txXfrm>
        <a:off x="144762" y="0"/>
        <a:ext cx="1395009" cy="289523"/>
      </dsp:txXfrm>
    </dsp:sp>
    <dsp:sp modelId="{9284A3DD-87C6-442A-B6A9-1D141F140018}">
      <dsp:nvSpPr>
        <dsp:cNvPr id="0" name=""/>
        <dsp:cNvSpPr/>
      </dsp:nvSpPr>
      <dsp:spPr>
        <a:xfrm>
          <a:off x="1517461" y="0"/>
          <a:ext cx="1684532" cy="289523"/>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latin typeface="UD デジタル 教科書体 NK-R" panose="02020400000000000000" pitchFamily="18" charset="-128"/>
              <a:ea typeface="UD デジタル 教科書体 NK-R" panose="02020400000000000000" pitchFamily="18" charset="-128"/>
            </a:rPr>
            <a:t>事実確認等</a:t>
          </a:r>
        </a:p>
      </dsp:txBody>
      <dsp:txXfrm>
        <a:off x="1662223" y="0"/>
        <a:ext cx="1395009" cy="289523"/>
      </dsp:txXfrm>
    </dsp:sp>
    <dsp:sp modelId="{51A22C4A-0009-420A-B898-5423CCC7525D}">
      <dsp:nvSpPr>
        <dsp:cNvPr id="0" name=""/>
        <dsp:cNvSpPr/>
      </dsp:nvSpPr>
      <dsp:spPr>
        <a:xfrm>
          <a:off x="3034923" y="0"/>
          <a:ext cx="1684532" cy="289523"/>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kumimoji="1" lang="ja-JP" altLang="en-US" sz="1200" b="1" kern="1200" dirty="0">
              <a:latin typeface="UD デジタル 教科書体 NK-R" panose="02020400000000000000" pitchFamily="18" charset="-128"/>
              <a:ea typeface="UD デジタル 教科書体 NK-R" panose="02020400000000000000" pitchFamily="18" charset="-128"/>
            </a:rPr>
            <a:t>虐待判断・改善指導</a:t>
          </a:r>
          <a:endParaRPr kumimoji="1" lang="en-US" altLang="ja-JP" sz="1200" b="1" kern="1200" dirty="0">
            <a:latin typeface="UD デジタル 教科書体 NK-R" panose="02020400000000000000" pitchFamily="18" charset="-128"/>
            <a:ea typeface="UD デジタル 教科書体 NK-R" panose="02020400000000000000" pitchFamily="18" charset="-128"/>
          </a:endParaRPr>
        </a:p>
      </dsp:txBody>
      <dsp:txXfrm>
        <a:off x="3179685" y="0"/>
        <a:ext cx="1395009" cy="289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0966E-C15C-4253-9158-E8C9E16DE23B}">
      <dsp:nvSpPr>
        <dsp:cNvPr id="0" name=""/>
        <dsp:cNvSpPr/>
      </dsp:nvSpPr>
      <dsp:spPr>
        <a:xfrm>
          <a:off x="2924" y="0"/>
          <a:ext cx="1702104" cy="291128"/>
        </a:xfrm>
        <a:prstGeom prst="chevron">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dirty="0"/>
        </a:p>
      </dsp:txBody>
      <dsp:txXfrm>
        <a:off x="148488" y="0"/>
        <a:ext cx="1410976" cy="291128"/>
      </dsp:txXfrm>
    </dsp:sp>
    <dsp:sp modelId="{9284A3DD-87C6-442A-B6A9-1D141F140018}">
      <dsp:nvSpPr>
        <dsp:cNvPr id="0" name=""/>
        <dsp:cNvSpPr/>
      </dsp:nvSpPr>
      <dsp:spPr>
        <a:xfrm>
          <a:off x="1534817" y="0"/>
          <a:ext cx="1702104" cy="291128"/>
        </a:xfrm>
        <a:prstGeom prst="chevron">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dirty="0"/>
        </a:p>
      </dsp:txBody>
      <dsp:txXfrm>
        <a:off x="1680381" y="0"/>
        <a:ext cx="1410976" cy="291128"/>
      </dsp:txXfrm>
    </dsp:sp>
    <dsp:sp modelId="{51A22C4A-0009-420A-B898-5423CCC7525D}">
      <dsp:nvSpPr>
        <dsp:cNvPr id="0" name=""/>
        <dsp:cNvSpPr/>
      </dsp:nvSpPr>
      <dsp:spPr>
        <a:xfrm>
          <a:off x="3073722" y="0"/>
          <a:ext cx="1702104" cy="291128"/>
        </a:xfrm>
        <a:prstGeom prst="chevron">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endParaRPr kumimoji="1" lang="en-US" altLang="ja-JP" sz="1400" kern="1200" dirty="0"/>
        </a:p>
      </dsp:txBody>
      <dsp:txXfrm>
        <a:off x="3219286" y="0"/>
        <a:ext cx="1410976" cy="291128"/>
      </dsp:txXfrm>
    </dsp:sp>
    <dsp:sp modelId="{613603AB-A6B0-4765-82F4-560386142757}">
      <dsp:nvSpPr>
        <dsp:cNvPr id="0" name=""/>
        <dsp:cNvSpPr/>
      </dsp:nvSpPr>
      <dsp:spPr>
        <a:xfrm>
          <a:off x="4598604" y="0"/>
          <a:ext cx="1702104" cy="291128"/>
        </a:xfrm>
        <a:prstGeom prst="chevron">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b="1" kern="1200" dirty="0">
              <a:latin typeface="UD デジタル 教科書体 NK-R" panose="02020400000000000000" pitchFamily="18" charset="-128"/>
              <a:ea typeface="UD デジタル 教科書体 NK-R" panose="02020400000000000000" pitchFamily="18" charset="-128"/>
            </a:rPr>
            <a:t>権限行使</a:t>
          </a:r>
          <a:endParaRPr kumimoji="1" lang="en-US" altLang="ja-JP" sz="1400" b="1" kern="1200" dirty="0">
            <a:latin typeface="UD デジタル 教科書体 NK-R" panose="02020400000000000000" pitchFamily="18" charset="-128"/>
            <a:ea typeface="UD デジタル 教科書体 NK-R" panose="02020400000000000000" pitchFamily="18" charset="-128"/>
          </a:endParaRPr>
        </a:p>
      </dsp:txBody>
      <dsp:txXfrm>
        <a:off x="4744168" y="0"/>
        <a:ext cx="1410976" cy="29112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A6BED3A-9A1C-44CA-A17B-2ADB18211887}"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10E6013-C52E-4B95-855F-190FF4C50544}" type="slidenum">
              <a:rPr kumimoji="1" lang="ja-JP" altLang="en-US" smtClean="0"/>
              <a:t>‹#›</a:t>
            </a:fld>
            <a:endParaRPr kumimoji="1" lang="ja-JP" altLang="en-US"/>
          </a:p>
        </p:txBody>
      </p:sp>
    </p:spTree>
    <p:extLst>
      <p:ext uri="{BB962C8B-B14F-4D97-AF65-F5344CB8AC3E}">
        <p14:creationId xmlns:p14="http://schemas.microsoft.com/office/powerpoint/2010/main" val="38095449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まずこの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スライド</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１と次のスライド２で</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は</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令和</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４</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年度の</a:t>
            </a:r>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大阪府障がい</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者虐待防止支援事業の主な取組みをまとめ</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ております。</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大項目として「</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市町村の虐待対応力の向上」、「</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障がい</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福祉サービス事業所の虐待防止」、「</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関係機関との連携」</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虐待防止に係る広報啓発」</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大きく</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つの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項目にわけております。</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スライド</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３から</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11</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までは各事業の説明になります</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p>
          <a:p>
            <a:endParaRPr lang="ja-JP" altLang="en-US" dirty="0"/>
          </a:p>
        </p:txBody>
      </p:sp>
      <p:sp>
        <p:nvSpPr>
          <p:cNvPr id="6148" name="ヘッダー プレースホルダー 4"/>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資料２</a:t>
            </a:r>
          </a:p>
        </p:txBody>
      </p:sp>
    </p:spTree>
    <p:extLst>
      <p:ext uri="{BB962C8B-B14F-4D97-AF65-F5344CB8AC3E}">
        <p14:creationId xmlns:p14="http://schemas.microsoft.com/office/powerpoint/2010/main" val="4253901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このスライドでは、市町村指導の際に虐待担当者の方に確認させてもらっている内容をお示ししています。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令和</a:t>
            </a:r>
            <a:r>
              <a:rPr kumimoji="1" lang="en-US" altLang="ja-JP" dirty="0"/>
              <a:t>4</a:t>
            </a:r>
            <a:r>
              <a:rPr kumimoji="1" lang="ja-JP" altLang="en-US" dirty="0"/>
              <a:t>年度は</a:t>
            </a:r>
            <a:r>
              <a:rPr kumimoji="1" lang="en-US" altLang="ja-JP" dirty="0"/>
              <a:t>13</a:t>
            </a:r>
            <a:r>
              <a:rPr kumimoji="1" lang="ja-JP" altLang="en-US" dirty="0"/>
              <a:t>市</a:t>
            </a:r>
            <a:r>
              <a:rPr kumimoji="1" lang="en-US" altLang="ja-JP" dirty="0"/>
              <a:t>1</a:t>
            </a:r>
            <a:r>
              <a:rPr kumimoji="1" lang="ja-JP" altLang="en-US" dirty="0"/>
              <a:t>町に実施しました。</a:t>
            </a:r>
            <a:endParaRPr kumimoji="1" lang="en-US" altLang="ja-JP" dirty="0"/>
          </a:p>
          <a:p>
            <a:r>
              <a:rPr kumimoji="1" lang="ja-JP" altLang="en-US" dirty="0"/>
              <a:t>項目の中でも特にコアメンバー会議や対応方針検討会議の実施における記録や調査や対応の記録など</a:t>
            </a:r>
            <a:endParaRPr kumimoji="1" lang="en-US" altLang="ja-JP" dirty="0"/>
          </a:p>
          <a:p>
            <a:r>
              <a:rPr kumimoji="1" lang="ja-JP" altLang="en-US" dirty="0"/>
              <a:t>場面ごとに適切に記録が残され、いつ誰が誰とどのように協議され組織判断されて対応されているかなどを</a:t>
            </a:r>
            <a:endParaRPr kumimoji="1" lang="en-US" altLang="ja-JP" dirty="0"/>
          </a:p>
          <a:p>
            <a:r>
              <a:rPr kumimoji="1" lang="ja-JP" altLang="en-US" dirty="0"/>
              <a:t>重点的に確認させていただいております。</a:t>
            </a:r>
            <a:endParaRPr kumimoji="1" lang="en-US" altLang="ja-JP" dirty="0"/>
          </a:p>
          <a:p>
            <a:endParaRPr kumimoji="1" lang="en-US" altLang="ja-JP" dirty="0"/>
          </a:p>
          <a:p>
            <a:r>
              <a:rPr kumimoji="1" lang="ja-JP" altLang="en-US" dirty="0"/>
              <a:t>市町村指導を終えて、府としては改めて市町村間での対応力に大きな気があることを認識しました。</a:t>
            </a:r>
            <a:endParaRPr kumimoji="1" lang="en-US" altLang="ja-JP"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11</a:t>
            </a:fld>
            <a:endParaRPr kumimoji="1" lang="ja-JP" altLang="en-US"/>
          </a:p>
        </p:txBody>
      </p:sp>
    </p:spTree>
    <p:extLst>
      <p:ext uri="{BB962C8B-B14F-4D97-AF65-F5344CB8AC3E}">
        <p14:creationId xmlns:p14="http://schemas.microsoft.com/office/powerpoint/2010/main" val="603022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最後のスライドです。</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府としては、市町村間での対応力に大きな差があることが課題だと認識しております。</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err="1">
                <a:latin typeface="UD デジタル 教科書体 NK-R" panose="02020400000000000000" pitchFamily="18" charset="-128"/>
                <a:ea typeface="UD デジタル 教科書体 NK-R" panose="02020400000000000000" pitchFamily="18" charset="-128"/>
              </a:rPr>
              <a:t>障がい</a:t>
            </a:r>
            <a:r>
              <a:rPr kumimoji="1" lang="ja-JP" altLang="en-US" dirty="0">
                <a:latin typeface="UD デジタル 教科書体 NK-R" panose="02020400000000000000" pitchFamily="18" charset="-128"/>
                <a:ea typeface="UD デジタル 教科書体 NK-R" panose="02020400000000000000" pitchFamily="18" charset="-128"/>
              </a:rPr>
              <a:t>者虐待防止のため、障がい者虐待対応課以外での虐待の芽のきづきや早期対応などの連携・協働の促進と障がい者虐待防止のネットワーク構築・整備促進を両軸とし、</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府の関係機関とも協力しながら全体的な市町村の対応力底上げのための取組みを強化し、オール大阪で重大な</a:t>
            </a:r>
            <a:r>
              <a:rPr kumimoji="1" lang="ja-JP" altLang="en-US" dirty="0" err="1">
                <a:latin typeface="UD デジタル 教科書体 NK-R" panose="02020400000000000000" pitchFamily="18" charset="-128"/>
                <a:ea typeface="UD デジタル 教科書体 NK-R" panose="02020400000000000000" pitchFamily="18" charset="-128"/>
              </a:rPr>
              <a:t>障がい</a:t>
            </a:r>
            <a:r>
              <a:rPr kumimoji="1" lang="ja-JP" altLang="en-US" dirty="0">
                <a:latin typeface="UD デジタル 教科書体 NK-R" panose="02020400000000000000" pitchFamily="18" charset="-128"/>
                <a:ea typeface="UD デジタル 教科書体 NK-R" panose="02020400000000000000" pitchFamily="18" charset="-128"/>
              </a:rPr>
              <a:t>者虐待ゼロの実現を目指します。</a:t>
            </a:r>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12</a:t>
            </a:fld>
            <a:endParaRPr kumimoji="1" lang="ja-JP" altLang="en-US"/>
          </a:p>
        </p:txBody>
      </p:sp>
    </p:spTree>
    <p:extLst>
      <p:ext uri="{BB962C8B-B14F-4D97-AF65-F5344CB8AC3E}">
        <p14:creationId xmlns:p14="http://schemas.microsoft.com/office/powerpoint/2010/main" val="325915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6148" name="ヘッダー プレースホルダー 4"/>
          <p:cNvSpPr>
            <a:spLocks noGrp="1"/>
          </p:cNvSpPr>
          <p:nvPr>
            <p:ph type="hd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資料２</a:t>
            </a:r>
          </a:p>
        </p:txBody>
      </p:sp>
    </p:spTree>
    <p:extLst>
      <p:ext uri="{BB962C8B-B14F-4D97-AF65-F5344CB8AC3E}">
        <p14:creationId xmlns:p14="http://schemas.microsoft.com/office/powerpoint/2010/main" val="2607406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スライド３、４については</a:t>
            </a:r>
            <a:r>
              <a:rPr lang="ja-JP" altLang="en-US" dirty="0" err="1"/>
              <a:t>障がい</a:t>
            </a:r>
            <a:r>
              <a:rPr lang="ja-JP" altLang="en-US" dirty="0"/>
              <a:t>者虐待防止・権利擁護研修についての令和</a:t>
            </a:r>
            <a:r>
              <a:rPr lang="en-US" altLang="ja-JP" dirty="0"/>
              <a:t>4</a:t>
            </a:r>
            <a:r>
              <a:rPr lang="ja-JP" altLang="en-US" dirty="0"/>
              <a:t>年度の実績をまとめており、このスライド３は市町村職員向け研修になります。</a:t>
            </a:r>
            <a:endParaRPr lang="en-US" altLang="ja-JP" dirty="0"/>
          </a:p>
          <a:p>
            <a:r>
              <a:rPr lang="ja-JP" altLang="en-US" dirty="0"/>
              <a:t>令和</a:t>
            </a:r>
            <a:r>
              <a:rPr lang="en-US" altLang="ja-JP" dirty="0"/>
              <a:t>4</a:t>
            </a:r>
            <a:r>
              <a:rPr lang="ja-JP" altLang="en-US" dirty="0"/>
              <a:t>年度は</a:t>
            </a:r>
            <a:r>
              <a:rPr lang="en-US" altLang="ja-JP" dirty="0"/>
              <a:t>5</a:t>
            </a:r>
            <a:r>
              <a:rPr lang="ja-JP" altLang="en-US" dirty="0"/>
              <a:t>月に新任者向けに基礎研修を行い、</a:t>
            </a:r>
            <a:r>
              <a:rPr lang="en-US" altLang="ja-JP" dirty="0"/>
              <a:t>7</a:t>
            </a:r>
            <a:r>
              <a:rPr lang="ja-JP" altLang="en-US" dirty="0"/>
              <a:t>月に管理職向け、</a:t>
            </a:r>
            <a:r>
              <a:rPr lang="en-US" altLang="ja-JP" dirty="0"/>
              <a:t>10</a:t>
            </a:r>
            <a:r>
              <a:rPr lang="ja-JP" altLang="en-US" dirty="0"/>
              <a:t>月に現任者向けの研修を行っています。</a:t>
            </a:r>
            <a:endParaRPr lang="en-US" altLang="ja-JP" dirty="0"/>
          </a:p>
          <a:p>
            <a:r>
              <a:rPr lang="ja-JP" altLang="en-US" dirty="0"/>
              <a:t>新たな取組みとしましては、管理職向け研修では、虐待対応など対人支援業務によって生じる担当者のストレスを管理職の皆さんに理解してもらうために「対人援助職の二次受傷とそのケアについて」の講義を</a:t>
            </a:r>
            <a:r>
              <a:rPr lang="en-US" altLang="ja-JP" dirty="0"/>
              <a:t>Zoom</a:t>
            </a:r>
            <a:r>
              <a:rPr lang="ja-JP" altLang="en-US" dirty="0"/>
              <a:t>によるライブ配信で行い、講義中にグループワークで意見交換などを行ってもらいました。</a:t>
            </a:r>
            <a:endParaRPr lang="en-US" altLang="ja-JP" dirty="0"/>
          </a:p>
          <a:p>
            <a:r>
              <a:rPr lang="ja-JP" altLang="en-US" dirty="0"/>
              <a:t>また大阪労働局による講義を基礎研修だけでなく、現任者向けの研修にも実務を中心とした内容で講義に追加しています。</a:t>
            </a:r>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4</a:t>
            </a:fld>
            <a:endParaRPr kumimoji="1" lang="ja-JP" altLang="en-US"/>
          </a:p>
        </p:txBody>
      </p:sp>
    </p:spTree>
    <p:extLst>
      <p:ext uri="{BB962C8B-B14F-4D97-AF65-F5344CB8AC3E}">
        <p14:creationId xmlns:p14="http://schemas.microsoft.com/office/powerpoint/2010/main" val="1189323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スライド４は</a:t>
            </a:r>
            <a:r>
              <a:rPr lang="ja-JP" altLang="en-US" dirty="0" err="1"/>
              <a:t>障がい</a:t>
            </a:r>
            <a:r>
              <a:rPr lang="ja-JP" altLang="en-US" dirty="0"/>
              <a:t>福祉サービス事業所向けの実績をまとめております。</a:t>
            </a:r>
            <a:endParaRPr lang="en-US" altLang="ja-JP" dirty="0"/>
          </a:p>
          <a:p>
            <a:r>
              <a:rPr lang="ja-JP" altLang="en-US" dirty="0"/>
              <a:t>こちらの新たな取組みとしましては、対象者をこれまでの</a:t>
            </a:r>
            <a:r>
              <a:rPr lang="ja-JP" altLang="en-US" dirty="0" err="1"/>
              <a:t>障がい</a:t>
            </a:r>
            <a:r>
              <a:rPr lang="ja-JP" altLang="en-US" dirty="0"/>
              <a:t>福祉サービス事業所等職員に加え、間接的防止措置実施者である学校の長、保育所等の長、医療機関の管理者まで拡大し、講義のみの受講コースを新設しました。</a:t>
            </a:r>
            <a:endParaRPr lang="en-US" altLang="ja-JP" dirty="0"/>
          </a:p>
          <a:p>
            <a:r>
              <a:rPr lang="ja-JP" altLang="en-US" dirty="0"/>
              <a:t>そのほか、講義項目に「ヤングケアラーの現状と取組み」を追加し、ヤングケアラーの可能性のある子どもたちを発見しやすい立場である受講者の皆さまに情報提供しました。</a:t>
            </a:r>
            <a:endParaRPr lang="en-US" altLang="ja-JP" dirty="0"/>
          </a:p>
          <a:p>
            <a:r>
              <a:rPr lang="ja-JP" altLang="en-US" dirty="0"/>
              <a:t>また令和</a:t>
            </a:r>
            <a:r>
              <a:rPr lang="en-US" altLang="ja-JP" dirty="0"/>
              <a:t>4</a:t>
            </a:r>
            <a:r>
              <a:rPr lang="ja-JP" altLang="en-US" dirty="0"/>
              <a:t>年度から虐待防止委員会の設置、研修実施等義務化に関する内容を講義内容に加え、各事業所での取組み促進を喚起しております。</a:t>
            </a:r>
            <a:endParaRPr lang="en-US" altLang="ja-JP" dirty="0"/>
          </a:p>
          <a:p>
            <a:endParaRPr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5</a:t>
            </a:fld>
            <a:endParaRPr kumimoji="1" lang="ja-JP" altLang="en-US"/>
          </a:p>
        </p:txBody>
      </p:sp>
    </p:spTree>
    <p:extLst>
      <p:ext uri="{BB962C8B-B14F-4D97-AF65-F5344CB8AC3E}">
        <p14:creationId xmlns:p14="http://schemas.microsoft.com/office/powerpoint/2010/main" val="955166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続いて、</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施設従事者</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等</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による虐待の対応について</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市町村虐待防止センター</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と指定権者との役割分担、</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対応状況と、その全国比較を部会で報告し、虐待防止に関する施策推進のための議論の参考としています。</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スライドの表は、東京都、大阪府及び全国の状況について、それぞれの事業所数に占める虐待件数から虐待の発生率を算出したものです。</a:t>
            </a:r>
            <a:endParaRPr lang="en-US" altLang="ja-JP" dirty="0"/>
          </a:p>
        </p:txBody>
      </p:sp>
      <p:sp>
        <p:nvSpPr>
          <p:cNvPr id="4" name="スライド番号プレースホルダー 3"/>
          <p:cNvSpPr>
            <a:spLocks noGrp="1"/>
          </p:cNvSpPr>
          <p:nvPr>
            <p:ph type="sldNum" sz="quarter" idx="10"/>
          </p:nvPr>
        </p:nvSpPr>
        <p:spPr/>
        <p:txBody>
          <a:bodyPr/>
          <a:lstStyle/>
          <a:p>
            <a:fld id="{1E71BED9-AD09-4511-A77A-F2E255CA8635}" type="slidenum">
              <a:rPr kumimoji="1" lang="ja-JP" altLang="en-US" smtClean="0"/>
              <a:t>6</a:t>
            </a:fld>
            <a:endParaRPr kumimoji="1" lang="ja-JP" altLang="en-US"/>
          </a:p>
        </p:txBody>
      </p:sp>
    </p:spTree>
    <p:extLst>
      <p:ext uri="{BB962C8B-B14F-4D97-AF65-F5344CB8AC3E}">
        <p14:creationId xmlns:p14="http://schemas.microsoft.com/office/powerpoint/2010/main" val="1845249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7</a:t>
            </a:fld>
            <a:endParaRPr kumimoji="1" lang="ja-JP" altLang="en-US"/>
          </a:p>
        </p:txBody>
      </p:sp>
    </p:spTree>
    <p:extLst>
      <p:ext uri="{BB962C8B-B14F-4D97-AF65-F5344CB8AC3E}">
        <p14:creationId xmlns:p14="http://schemas.microsoft.com/office/powerpoint/2010/main" val="413637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811213"/>
            <a:ext cx="4092575" cy="307022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続いては、</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使用者虐待の対応スキームについて、厚生労働省のものと大阪方式についてお示ししていますが、</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大阪方式では、市町村、大阪府、大阪労働局がよりスムーズな対応を行う為に適宜連携し、</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事実確認や調査等を合同で行い、その上で大阪労働局において関係法令に基づく指導等が行われるようにしています。</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このような対応のために、大阪労働局と大阪府においては、</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対応に関する要綱を設置し、</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定期的な実務者会議を行っています。</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また令和３年度から拡大版実務者会議としまして、政令・中核市</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市を交えて実施。令和</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年度においては、政令・中核市を含む</a:t>
            </a: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7</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市を交えて労働局による実務に関する対応ポイントや意見交換を実施しました。</a:t>
            </a:r>
            <a:endPar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lang="ja-JP" altLang="en-US" dirty="0"/>
          </a:p>
        </p:txBody>
      </p:sp>
      <p:sp>
        <p:nvSpPr>
          <p:cNvPr id="4" name="スライド番号プレースホルダー 3"/>
          <p:cNvSpPr>
            <a:spLocks noGrp="1"/>
          </p:cNvSpPr>
          <p:nvPr>
            <p:ph type="sldNum" sz="quarter" idx="10"/>
          </p:nvPr>
        </p:nvSpPr>
        <p:spPr/>
        <p:txBody>
          <a:bodyPr/>
          <a:lstStyle/>
          <a:p>
            <a:fld id="{5AC0E754-374E-4980-B272-3D0FC2DA780A}" type="slidenum">
              <a:rPr kumimoji="1" lang="ja-JP" altLang="en-US" smtClean="0"/>
              <a:t>8</a:t>
            </a:fld>
            <a:endParaRPr kumimoji="1" lang="ja-JP" altLang="en-US"/>
          </a:p>
        </p:txBody>
      </p:sp>
    </p:spTree>
    <p:extLst>
      <p:ext uri="{BB962C8B-B14F-4D97-AF65-F5344CB8AC3E}">
        <p14:creationId xmlns:p14="http://schemas.microsoft.com/office/powerpoint/2010/main" val="1388805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 イメージ プレースホルダー 1"/>
          <p:cNvSpPr>
            <a:spLocks noGrp="1" noRot="1" noChangeAspect="1" noTextEdit="1"/>
          </p:cNvSpPr>
          <p:nvPr>
            <p:ph type="sldImg"/>
          </p:nvPr>
        </p:nvSpPr>
        <p:spPr bwMode="auto">
          <a:xfrm>
            <a:off x="679450" y="811213"/>
            <a:ext cx="1500188" cy="11255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スライド番号プレースホルダー 3"/>
          <p:cNvSpPr>
            <a:spLocks noGrp="1"/>
          </p:cNvSpPr>
          <p:nvPr>
            <p:ph type="sldNum" sz="quarter" idx="5"/>
          </p:nvPr>
        </p:nvSpPr>
        <p:spPr/>
        <p:txBody>
          <a:bodyPr/>
          <a:lstStyle/>
          <a:p>
            <a:pPr>
              <a:defRPr/>
            </a:pPr>
            <a:fld id="{4C0A8686-D3E2-438F-AECF-95B73E439270}" type="slidenum">
              <a:rPr lang="ja-JP" altLang="en-US" smtClean="0"/>
              <a:pPr>
                <a:defRPr/>
              </a:pPr>
              <a:t>9</a:t>
            </a:fld>
            <a:endParaRPr lang="ja-JP" altLang="en-US"/>
          </a:p>
        </p:txBody>
      </p:sp>
      <p:sp>
        <p:nvSpPr>
          <p:cNvPr id="57348" name="ノート プレースホルダー 1"/>
          <p:cNvSpPr>
            <a:spLocks noGrp="1"/>
          </p:cNvSpPr>
          <p:nvPr/>
        </p:nvSpPr>
        <p:spPr bwMode="auto">
          <a:xfrm>
            <a:off x="675571" y="5132337"/>
            <a:ext cx="5405636" cy="486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8" tIns="45708" rIns="91418" bIns="45708"/>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endParaRPr lang="ja-JP" altLang="en-US"/>
          </a:p>
        </p:txBody>
      </p:sp>
      <p:sp>
        <p:nvSpPr>
          <p:cNvPr id="57349" name="ノート プレースホルダー 1"/>
          <p:cNvSpPr>
            <a:spLocks noGrp="1"/>
          </p:cNvSpPr>
          <p:nvPr>
            <p:ph type="body" idx="1"/>
          </p:nvPr>
        </p:nvSpPr>
        <p:spPr bwMode="auto">
          <a:xfrm>
            <a:off x="675571" y="2305373"/>
            <a:ext cx="5445760" cy="64807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kumimoji="1" lang="ja-JP" altLang="en-US" dirty="0">
                <a:latin typeface="UD デジタル 教科書体 NK-R" panose="02020400000000000000" pitchFamily="18" charset="-128"/>
                <a:ea typeface="UD デジタル 教科書体 NK-R" panose="02020400000000000000" pitchFamily="18" charset="-128"/>
              </a:rPr>
              <a:t>続いて、専門性強化事業、専門職派遣についてです。</a:t>
            </a:r>
            <a:endParaRPr kumimoji="1"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障がい</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者虐待に対してより適切な対応を行うため、</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各市町村で大阪弁護士会および大阪社会福祉士会と契約を行うことにより、</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障がい</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者虐待対応を検討する場に、</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弁護士・社会福祉士の専門職チームの派遣を受けることができます。</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対応</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の方法や判断</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ポイント等について、</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専門的視点からの助言及び情報提供を得ることを目的としています。</a:t>
            </a:r>
            <a:endParaRPr kumimoji="1" lang="en-US" altLang="ja-JP" sz="120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ja-JP" sz="120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府内では、</a:t>
            </a:r>
            <a:r>
              <a:rPr kumimoji="1" lang="ja-JP" altLang="en-US"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現在</a:t>
            </a:r>
            <a:r>
              <a:rPr kumimoji="1" lang="en-US"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10</a:t>
            </a:r>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市において市独自で専門職派遣の</a:t>
            </a:r>
            <a:r>
              <a:rPr kumimoji="1" lang="ja-JP" altLang="en-US"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直接</a:t>
            </a:r>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契約をしています。</a:t>
            </a:r>
            <a:endParaRPr kumimoji="1" lang="en-US"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また、高齢者虐待においては</a:t>
            </a:r>
            <a:r>
              <a:rPr kumimoji="1" lang="ja-JP" altLang="en-US"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それ以上の</a:t>
            </a:r>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市町村で契約がなされています。</a:t>
            </a:r>
            <a:endParaRPr kumimoji="1" lang="en-US"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なお、地域生活支援事業のメニュー</a:t>
            </a:r>
            <a:r>
              <a:rPr kumimoji="1" lang="ja-JP" altLang="en-US"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に該当します、</a:t>
            </a:r>
            <a:r>
              <a:rPr kumimoji="1" lang="ja-JP" altLang="ja-JP" sz="120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「障害者虐待防止対策支援」において、補助金の活用が可能です。</a:t>
            </a:r>
          </a:p>
          <a:p>
            <a:endParaRPr kumimoji="1" lang="en-US" altLang="ja-JP" sz="1200" b="1" u="none" kern="1200" dirty="0">
              <a:solidFill>
                <a:schemeClr val="tx1"/>
              </a:solidFill>
              <a:effectLst>
                <a:outerShdw blurRad="50800" dist="38100" dir="2700000" algn="tl">
                  <a:srgbClr val="000000">
                    <a:alpha val="40000"/>
                  </a:srgbClr>
                </a:outerShdw>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b="0" u="none" kern="1200" dirty="0">
                <a:solidFill>
                  <a:schemeClr val="tx1"/>
                </a:solidFill>
                <a:effectLst>
                  <a:outerShdw blurRad="50800" dist="38100" dir="2700000" algn="tl">
                    <a:srgbClr val="000000">
                      <a:alpha val="40000"/>
                    </a:srgbClr>
                  </a:outerShdw>
                </a:effectLst>
                <a:latin typeface="UD デジタル 教科書体 NK-R" panose="02020400000000000000" pitchFamily="18" charset="-128"/>
                <a:ea typeface="UD デジタル 教科書体 NK-R" panose="02020400000000000000" pitchFamily="18" charset="-128"/>
                <a:cs typeface="+mn-cs"/>
              </a:rPr>
              <a:t>専門職派遣事業を契約し、活用するメリット</a:t>
            </a:r>
            <a:r>
              <a:rPr kumimoji="1" lang="ja-JP" altLang="en-US" sz="1200" b="0" u="none" kern="1200" dirty="0">
                <a:solidFill>
                  <a:schemeClr val="tx1"/>
                </a:solidFill>
                <a:effectLst>
                  <a:outerShdw blurRad="50800" dist="38100" dir="2700000" algn="tl">
                    <a:srgbClr val="000000">
                      <a:alpha val="40000"/>
                    </a:srgbClr>
                  </a:outerShdw>
                </a:effectLst>
                <a:latin typeface="UD デジタル 教科書体 NK-R" panose="02020400000000000000" pitchFamily="18" charset="-128"/>
                <a:ea typeface="UD デジタル 教科書体 NK-R" panose="02020400000000000000" pitchFamily="18" charset="-128"/>
                <a:cs typeface="+mn-cs"/>
              </a:rPr>
              <a:t>として、情報の整理、客観的、組織的に決定した方針の共有、</a:t>
            </a:r>
            <a:endParaRPr kumimoji="1" lang="en-US" altLang="ja-JP" sz="1200" b="0" u="none" kern="1200" dirty="0">
              <a:solidFill>
                <a:schemeClr val="tx1"/>
              </a:solidFill>
              <a:effectLst>
                <a:outerShdw blurRad="50800" dist="38100" dir="2700000" algn="tl">
                  <a:srgbClr val="000000">
                    <a:alpha val="40000"/>
                  </a:srgbClr>
                </a:outerShdw>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200" b="0" u="none" kern="1200" dirty="0">
                <a:solidFill>
                  <a:schemeClr val="tx1"/>
                </a:solidFill>
                <a:effectLst>
                  <a:outerShdw blurRad="50800" dist="38100" dir="2700000" algn="tl">
                    <a:srgbClr val="000000">
                      <a:alpha val="40000"/>
                    </a:srgbClr>
                  </a:outerShdw>
                </a:effectLst>
                <a:latin typeface="UD デジタル 教科書体 NK-R" panose="02020400000000000000" pitchFamily="18" charset="-128"/>
                <a:ea typeface="UD デジタル 教科書体 NK-R" panose="02020400000000000000" pitchFamily="18" charset="-128"/>
                <a:cs typeface="+mn-cs"/>
              </a:rPr>
              <a:t>対応ノウハウの蓄積等</a:t>
            </a:r>
            <a:r>
              <a:rPr kumimoji="1" lang="ja-JP" altLang="en-US" dirty="0">
                <a:latin typeface="UD デジタル 教科書体 NK-R" panose="02020400000000000000" pitchFamily="18" charset="-128"/>
                <a:ea typeface="UD デジタル 教科書体 NK-R" panose="02020400000000000000" pitchFamily="18" charset="-128"/>
              </a:rPr>
              <a:t>が挙げられます。</a:t>
            </a:r>
            <a:endParaRPr kumimoji="1"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虐待対応の主体となる市町村において、対応の各段階での適切な判断の一助とするため、</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各市町村での契約</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及び、府の事業活用</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について</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、是非、積極的に</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ご検討ください。</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lang="en-US" altLang="ja-JP" dirty="0"/>
          </a:p>
        </p:txBody>
      </p:sp>
    </p:spTree>
    <p:extLst>
      <p:ext uri="{BB962C8B-B14F-4D97-AF65-F5344CB8AC3E}">
        <p14:creationId xmlns:p14="http://schemas.microsoft.com/office/powerpoint/2010/main" val="3451131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10E6013-C52E-4B95-855F-190FF4C50544}" type="slidenum">
              <a:rPr kumimoji="1" lang="ja-JP" altLang="en-US" smtClean="0"/>
              <a:t>10</a:t>
            </a:fld>
            <a:endParaRPr kumimoji="1" lang="ja-JP" altLang="en-US"/>
          </a:p>
        </p:txBody>
      </p:sp>
    </p:spTree>
    <p:extLst>
      <p:ext uri="{BB962C8B-B14F-4D97-AF65-F5344CB8AC3E}">
        <p14:creationId xmlns:p14="http://schemas.microsoft.com/office/powerpoint/2010/main" val="281789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83066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422944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9721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1134188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36670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680062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162555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4098585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2853446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330226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54727B-D957-4BE8-8E16-52519916723B}" type="datetimeFigureOut">
              <a:rPr kumimoji="1" lang="ja-JP" altLang="en-US" smtClean="0"/>
              <a:t>2025/2/6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55471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54727B-D957-4BE8-8E16-52519916723B}" type="datetimeFigureOut">
              <a:rPr kumimoji="1" lang="ja-JP" altLang="en-US" smtClean="0"/>
              <a:t>2025/2/6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4C7172-712E-4763-BE96-798FE23FBD4C}" type="slidenum">
              <a:rPr kumimoji="1" lang="ja-JP" altLang="en-US" smtClean="0"/>
              <a:t>‹#›</a:t>
            </a:fld>
            <a:endParaRPr kumimoji="1" lang="ja-JP" altLang="en-US"/>
          </a:p>
        </p:txBody>
      </p:sp>
    </p:spTree>
    <p:extLst>
      <p:ext uri="{BB962C8B-B14F-4D97-AF65-F5344CB8AC3E}">
        <p14:creationId xmlns:p14="http://schemas.microsoft.com/office/powerpoint/2010/main" val="1769893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hyperlink" Target="https://www.e-stat.go.jp/" TargetMode="Externa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0"/>
            <a:ext cx="9143999" cy="53740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令和６年度 大阪府障がい者虐待防止支援事業の主な取組み</a:t>
            </a:r>
          </a:p>
        </p:txBody>
      </p:sp>
      <p:graphicFrame>
        <p:nvGraphicFramePr>
          <p:cNvPr id="10" name="表 9"/>
          <p:cNvGraphicFramePr>
            <a:graphicFrameLocks noGrp="1"/>
          </p:cNvGraphicFramePr>
          <p:nvPr>
            <p:extLst>
              <p:ext uri="{D42A27DB-BD31-4B8C-83A1-F6EECF244321}">
                <p14:modId xmlns:p14="http://schemas.microsoft.com/office/powerpoint/2010/main" val="75559872"/>
              </p:ext>
            </p:extLst>
          </p:nvPr>
        </p:nvGraphicFramePr>
        <p:xfrm>
          <a:off x="3781" y="490082"/>
          <a:ext cx="9143999" cy="6367918"/>
        </p:xfrm>
        <a:graphic>
          <a:graphicData uri="http://schemas.openxmlformats.org/drawingml/2006/table">
            <a:tbl>
              <a:tblPr firstRow="1" bandRow="1">
                <a:tableStyleId>{5C22544A-7EE6-4342-B048-85BDC9FD1C3A}</a:tableStyleId>
              </a:tblPr>
              <a:tblGrid>
                <a:gridCol w="1668020">
                  <a:extLst>
                    <a:ext uri="{9D8B030D-6E8A-4147-A177-3AD203B41FA5}">
                      <a16:colId xmlns:a16="http://schemas.microsoft.com/office/drawing/2014/main" val="20000"/>
                    </a:ext>
                  </a:extLst>
                </a:gridCol>
                <a:gridCol w="7475979">
                  <a:extLst>
                    <a:ext uri="{9D8B030D-6E8A-4147-A177-3AD203B41FA5}">
                      <a16:colId xmlns:a16="http://schemas.microsoft.com/office/drawing/2014/main" val="20001"/>
                    </a:ext>
                  </a:extLst>
                </a:gridCol>
              </a:tblGrid>
              <a:tr h="302995">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目　　的</a:t>
                      </a:r>
                    </a:p>
                  </a:txBody>
                  <a:tcPr marL="91429" marR="91429" marT="45714" marB="4571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主な取組み内容</a:t>
                      </a:r>
                      <a:endParaRPr kumimoji="1" lang="en-US" altLang="ja-JP" sz="1000" b="1" u="sng" kern="1200" dirty="0">
                        <a:solidFill>
                          <a:schemeClr val="bg1"/>
                        </a:solidFill>
                        <a:latin typeface="UD デジタル 教科書体 NK-R" panose="02020400000000000000" pitchFamily="18" charset="-128"/>
                        <a:ea typeface="UD デジタル 教科書体 NK-R" panose="02020400000000000000" pitchFamily="18" charset="-128"/>
                        <a:cs typeface="+mn-cs"/>
                      </a:endParaRPr>
                    </a:p>
                  </a:txBody>
                  <a:tcPr marL="91429" marR="91429" marT="45714" marB="45714" anchor="ctr"/>
                </a:tc>
                <a:extLst>
                  <a:ext uri="{0D108BD9-81ED-4DB2-BD59-A6C34878D82A}">
                    <a16:rowId xmlns:a16="http://schemas.microsoft.com/office/drawing/2014/main" val="10000"/>
                  </a:ext>
                </a:extLst>
              </a:tr>
              <a:tr h="43966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１．市町村の虐待</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対応力の向上</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）通報受理から</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終結に至るまでの</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虐待対応</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虐待の早期発見、</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未然防止</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）虐待防止ネット　　</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ワークの整備</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①市町村職員向け虐待対応研修の実施</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・基礎研修（厚労省カリキュラム）</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講義：厚労省作成の講義動画配信（</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YouTube</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）。一部講義は集合形式で実施</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演習：厚労省作成の演習カリキュラムを活用し、養護者、施設従事者虐待対応についての演習を集合形式で実施</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・スキルアップ研修（大阪府独自カリキュラム）</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Bef>
                          <a:spcPts val="0"/>
                        </a:spcBef>
                        <a:spcAft>
                          <a:spcPts val="0"/>
                        </a:spcAft>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講義：</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動画配信</a:t>
                      </a:r>
                      <a:r>
                        <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(YouTube)</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。弁護士や社会福祉士、大阪府警、当事者家族等の講義を提供</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Aft>
                          <a:spcPts val="0"/>
                        </a:spcAft>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演習：ロールプレイ、事例検討を中心に集合形式で実施</a:t>
                      </a:r>
                      <a:endPar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spcAft>
                          <a:spcPts val="0"/>
                        </a:spcAft>
                      </a:pP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u="none" kern="1200" dirty="0">
                          <a:solidFill>
                            <a:schemeClr val="dk1"/>
                          </a:solidFill>
                          <a:latin typeface="UD デジタル 教科書体 NK-R" panose="02020400000000000000" pitchFamily="18" charset="-128"/>
                          <a:ea typeface="UD デジタル 教科書体 NK-R" panose="02020400000000000000" pitchFamily="18" charset="-128"/>
                          <a:cs typeface="Times New Roman" pitchFamily="18" charset="0"/>
                        </a:rPr>
                        <a:t>令和</a:t>
                      </a:r>
                      <a:r>
                        <a:rPr kumimoji="1" lang="en-US" altLang="ja-JP" sz="1200" u="none" kern="1200" dirty="0">
                          <a:solidFill>
                            <a:schemeClr val="dk1"/>
                          </a:solidFill>
                          <a:latin typeface="UD デジタル 教科書体 NK-R" panose="02020400000000000000" pitchFamily="18" charset="-128"/>
                          <a:ea typeface="UD デジタル 教科書体 NK-R" panose="02020400000000000000" pitchFamily="18" charset="-128"/>
                          <a:cs typeface="Times New Roman" pitchFamily="18" charset="0"/>
                        </a:rPr>
                        <a:t>7</a:t>
                      </a:r>
                      <a:r>
                        <a:rPr kumimoji="1" lang="ja-JP" altLang="en-US" sz="1200" u="none" kern="1200" dirty="0">
                          <a:solidFill>
                            <a:schemeClr val="dk1"/>
                          </a:solidFill>
                          <a:latin typeface="UD デジタル 教科書体 NK-R" panose="02020400000000000000" pitchFamily="18" charset="-128"/>
                          <a:ea typeface="UD デジタル 教科書体 NK-R" panose="02020400000000000000" pitchFamily="18" charset="-128"/>
                          <a:cs typeface="Times New Roman" pitchFamily="18" charset="0"/>
                        </a:rPr>
                        <a:t>年度より市町村職員に市町村向け研修の企画会議参加や演習のファシリテーターとして役割を担ってもらう</a:t>
                      </a:r>
                      <a:endParaRPr kumimoji="1" lang="en-US" altLang="ja-JP" sz="1200" u="none" kern="1200" dirty="0">
                        <a:solidFill>
                          <a:schemeClr val="dk1"/>
                        </a:solidFill>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ct val="100000"/>
                        </a:lnSpc>
                        <a:spcAft>
                          <a:spcPts val="0"/>
                        </a:spcAft>
                      </a:pPr>
                      <a:r>
                        <a:rPr kumimoji="1" lang="ja-JP" altLang="en-US" sz="1200" u="none" kern="1200" dirty="0">
                          <a:solidFill>
                            <a:schemeClr val="dk1"/>
                          </a:solidFill>
                          <a:latin typeface="UD デジタル 教科書体 NK-R" panose="02020400000000000000" pitchFamily="18" charset="-128"/>
                          <a:ea typeface="UD デジタル 教科書体 NK-R" panose="02020400000000000000" pitchFamily="18" charset="-128"/>
                          <a:cs typeface="Times New Roman" pitchFamily="18" charset="0"/>
                        </a:rPr>
                        <a:t>　ために</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厚労省開催の</a:t>
                      </a:r>
                      <a:r>
                        <a:rPr lang="zh-TW"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権利擁護指導者養成研修</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（国研修）に市町村職員（守口市）を府職員と共に派遣</a:t>
                      </a:r>
                      <a:endParaRPr kumimoji="1" lang="en-US" altLang="ja-JP" sz="1200" u="none" kern="1200" dirty="0">
                        <a:solidFill>
                          <a:schemeClr val="dk1"/>
                        </a:solidFill>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ct val="150000"/>
                        </a:lnSpc>
                        <a:spcAft>
                          <a:spcPts val="0"/>
                        </a:spcAft>
                      </a:pP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②障がい者虐待対応市町村検討会にて作成した研修テキストの活用促進</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pPr>
                      <a:r>
                        <a:rPr kumimoji="1" lang="ja-JP" altLang="en-US" sz="1200" b="0"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市町村</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虐待防止センター職員が、障害者虐待防止法及び法に基づく対応等、基礎的知識や対応のポイントを</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00000"/>
                        </a:lnSpc>
                      </a:pPr>
                      <a:r>
                        <a:rPr kumimoji="1" lang="en-US" altLang="ja-JP" sz="1200"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事例を通じて学べるよう、平成</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30</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年度～令和</a:t>
                      </a: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2</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年度に自主的研修テキストを作成し、</a:t>
                      </a:r>
                      <a:r>
                        <a:rPr kumimoji="1" lang="ja-JP" altLang="en-US" sz="1200" kern="120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積極的な活用を喚起</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lnSpc>
                          <a:spcPct val="150000"/>
                        </a:lnSpc>
                      </a:pPr>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③専門性強化事業の実施</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・市町村の虐待対応における困難事例について、大阪弁護士会、大阪社会福祉士会より専門職を派遣し、助言及び</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情報提供を受ける　　</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⇒研修等機会を通じて積極的な活用を喚起。令和６</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年度実績</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６件（令和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6</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月末時点）</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4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④</a:t>
                      </a:r>
                      <a:r>
                        <a:rPr kumimoji="1" lang="ja-JP" altLang="en-US"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自立支援給付支給事務等における市町村指導の実施</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・市町村が</a:t>
                      </a:r>
                      <a:r>
                        <a:rPr kumimoji="1" lang="ja-JP" altLang="ja-JP" sz="1200" kern="1200" dirty="0" err="1">
                          <a:solidFill>
                            <a:schemeClr val="tx1"/>
                          </a:solidFill>
                          <a:effectLst/>
                          <a:latin typeface="UD デジタル 教科書体 NK-R" panose="02020400000000000000" pitchFamily="18" charset="-128"/>
                          <a:ea typeface="UD デジタル 教科書体 NK-R" panose="02020400000000000000" pitchFamily="18" charset="-128"/>
                          <a:cs typeface="+mn-cs"/>
                        </a:rPr>
                        <a:t>障がい</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者虐待の対応</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を</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適切に行</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えるよう、市町村の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課題等を把握し、必要な事務</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等</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手続き</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周知徹底</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とともに、助言及び調整等を行う</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府が策定する市町村指導実施計画に基づき</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、実地にて実施）</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⇒令和６年度実績：２３市町村</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⑤大阪府障がい者虐待対応マニュアル様式の改訂</a:t>
                      </a:r>
                      <a:endParaRPr kumimoji="1" lang="en-US" altLang="ja-JP"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50000"/>
                        </a:lnSpc>
                        <a:spcBef>
                          <a:spcPts val="0"/>
                        </a:spcBef>
                        <a:spcAft>
                          <a:spcPts val="600"/>
                        </a:spcAft>
                        <a:buClrTx/>
                        <a:buSzTx/>
                        <a:buFontTx/>
                        <a:buNone/>
                        <a:tabLst/>
                        <a:defRPr/>
                      </a:pPr>
                      <a:r>
                        <a:rPr kumimoji="1" lang="ja-JP" altLang="en-US"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・厚労省より面会制限に係る事務連絡を受けて新様式を作成。また既存の各種様式の改訂も検討中</a:t>
                      </a:r>
                      <a:endParaRPr kumimoji="1" lang="en-US" altLang="ja-JP" sz="12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txBody>
                  <a:tcPr marL="91429" marR="91429" marT="45714" marB="45714"/>
                </a:tc>
                <a:extLst>
                  <a:ext uri="{0D108BD9-81ED-4DB2-BD59-A6C34878D82A}">
                    <a16:rowId xmlns:a16="http://schemas.microsoft.com/office/drawing/2014/main" val="10001"/>
                  </a:ext>
                </a:extLst>
              </a:tr>
              <a:tr h="1640430">
                <a:tc>
                  <a:txBody>
                    <a:bodyP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２．</a:t>
                      </a:r>
                      <a:r>
                        <a:rPr kumimoji="1" lang="ja-JP" altLang="en-US" sz="1400" b="1"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福祉　</a:t>
                      </a:r>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p>
                    <a:p>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サービス事業所　</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の虐待防止</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tc>
                  <a:txBody>
                    <a:bodyPr/>
                    <a:lstStyle/>
                    <a:p>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⑥事業所職員向け虐待防止研修の実施</a:t>
                      </a:r>
                      <a:endParaRPr kumimoji="1" lang="en-US" altLang="ja-JP"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・主に管理者や責任者を対象</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令和</a:t>
                      </a:r>
                      <a:r>
                        <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4</a:t>
                      </a: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年度から受講対象者を間接的防止措置実施者</a:t>
                      </a:r>
                      <a:r>
                        <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学校の長、保育所等の長、医療機関の管理者</a:t>
                      </a:r>
                      <a:r>
                        <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200" b="0" kern="1200" dirty="0" err="1">
                          <a:solidFill>
                            <a:schemeClr val="tx1"/>
                          </a:solidFill>
                          <a:latin typeface="UD デジタル 教科書体 NK-R" panose="02020400000000000000" pitchFamily="18" charset="-128"/>
                          <a:ea typeface="UD デジタル 教科書体 NK-R" panose="02020400000000000000" pitchFamily="18" charset="-128"/>
                          <a:cs typeface="+mn-cs"/>
                        </a:rPr>
                        <a:t>まで拡</a:t>
                      </a: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大</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講義：厚労省作成の</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動画配信</a:t>
                      </a:r>
                      <a:r>
                        <a:rPr kumimoji="1" lang="en-US" altLang="ja-JP"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(YouTube)</a:t>
                      </a:r>
                      <a:r>
                        <a:rPr kumimoji="1" lang="ja-JP" altLang="en-US" sz="1200" u="none" kern="1200" dirty="0">
                          <a:solidFill>
                            <a:schemeClr val="tx1"/>
                          </a:solidFill>
                          <a:latin typeface="UD デジタル 教科書体 NK-R" panose="02020400000000000000" pitchFamily="18" charset="-128"/>
                          <a:ea typeface="UD デジタル 教科書体 NK-R" panose="02020400000000000000" pitchFamily="18" charset="-128"/>
                          <a:cs typeface="+mn-cs"/>
                        </a:rPr>
                        <a:t>　演習：厚労省作成の演習カリキュラムを活用し集合形式で実施</a:t>
                      </a:r>
                      <a:endParaRPr kumimoji="1" lang="en-US" altLang="ja-JP"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a:spcAft>
                          <a:spcPts val="600"/>
                        </a:spcAft>
                      </a:pPr>
                      <a:r>
                        <a:rPr kumimoji="1" lang="ja-JP" altLang="en-US" sz="1200" b="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平成２８年度より民間施設長にも府職員と共に国研修を受講してもらい府研修の講師として起用</a:t>
                      </a:r>
                      <a:endParaRPr kumimoji="1" lang="en-US" altLang="ja-JP" sz="1200" b="0" u="sng"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r>
                        <a:rPr kumimoji="1" lang="ja-JP" altLang="en-US" sz="1200" b="1" u="sng" kern="1200" dirty="0">
                          <a:solidFill>
                            <a:schemeClr val="tx1"/>
                          </a:solidFill>
                          <a:latin typeface="UD デジタル 教科書体 NK-R" panose="02020400000000000000" pitchFamily="18" charset="-128"/>
                          <a:ea typeface="UD デジタル 教科書体 NK-R" panose="02020400000000000000" pitchFamily="18" charset="-128"/>
                          <a:cs typeface="+mn-cs"/>
                        </a:rPr>
                        <a:t>⑦事業所に対する運営指導</a:t>
                      </a: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　　　　　　　　　　　　　　　　　　　　　　　　　　　　　　　　　　　　　　　　　　</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・全事業者を対象とした集団指導・・・行政処分事案の周知や虐待防止に関する講義等を実施</a:t>
                      </a:r>
                      <a:endParaRPr kumimoji="1" lang="en-US" altLang="ja-JP" sz="1200" kern="120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UD デジタル 教科書体 NK-R" panose="02020400000000000000" pitchFamily="18" charset="-128"/>
                          <a:ea typeface="UD デジタル 教科書体 NK-R" panose="02020400000000000000" pitchFamily="18" charset="-128"/>
                          <a:cs typeface="+mn-cs"/>
                        </a:rPr>
                        <a:t>・個々の事業者に対する計画的な運営指導・・・</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人権に関わる研修や虐待判断後の改善状況の確認</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extLst>
                  <a:ext uri="{0D108BD9-81ED-4DB2-BD59-A6C34878D82A}">
                    <a16:rowId xmlns:a16="http://schemas.microsoft.com/office/drawing/2014/main" val="1935003505"/>
                  </a:ext>
                </a:extLst>
              </a:tr>
            </a:tbl>
          </a:graphicData>
        </a:graphic>
      </p:graphicFrame>
      <p:sp>
        <p:nvSpPr>
          <p:cNvPr id="5140" name="スライド番号プレースホルダー 1"/>
          <p:cNvSpPr>
            <a:spLocks noGrp="1"/>
          </p:cNvSpPr>
          <p:nvPr>
            <p:ph type="sldNum" sz="quarter" idx="12"/>
          </p:nvPr>
        </p:nvSpPr>
        <p:spPr bwMode="auto">
          <a:xfrm>
            <a:off x="6948264"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88D0D36-4078-4411-A12F-7D268F897894}" type="slidenum">
              <a:rPr lang="ja-JP" altLang="en-US" sz="1200" smtClean="0">
                <a:latin typeface="UD デジタル 教科書体 NK-R" panose="02020400000000000000" pitchFamily="18" charset="-128"/>
                <a:ea typeface="UD デジタル 教科書体 NK-R" panose="02020400000000000000" pitchFamily="18" charset="-128"/>
              </a:rPr>
              <a:pPr>
                <a:spcBef>
                  <a:spcPct val="0"/>
                </a:spcBef>
                <a:buFontTx/>
                <a:buNone/>
              </a:pPr>
              <a:t>1</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8180386" y="0"/>
            <a:ext cx="809218" cy="368336"/>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400"/>
              </a:lnSpc>
            </a:pPr>
            <a:r>
              <a:rPr lang="ja-JP" altLang="en-US" dirty="0">
                <a:latin typeface="UD デジタル 教科書体 NK-R" panose="02020400000000000000" pitchFamily="18" charset="-128"/>
                <a:ea typeface="UD デジタル 教科書体 NK-R" panose="02020400000000000000" pitchFamily="18" charset="-128"/>
              </a:rPr>
              <a:t>資料</a:t>
            </a:r>
            <a:r>
              <a:rPr lang="en-US" altLang="ja-JP" dirty="0">
                <a:latin typeface="UD デジタル 教科書体 NK-R" panose="02020400000000000000" pitchFamily="18" charset="-128"/>
                <a:ea typeface="UD デジタル 教科書体 NK-R" panose="02020400000000000000" pitchFamily="18" charset="-128"/>
              </a:rPr>
              <a:t>1</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43827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7502" y="1400806"/>
            <a:ext cx="3908615" cy="1842814"/>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＜研修関係＞</a:t>
            </a:r>
          </a:p>
          <a:p>
            <a:r>
              <a:rPr kumimoji="1" lang="ja-JP" altLang="en-US" sz="13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〇市町村職員向け、事業所職員向け研修</a:t>
            </a:r>
            <a:endParaRPr kumimoji="1" lang="en-US" altLang="ja-JP" sz="13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・国カリキュラムの演習についての実施（伝達）方法</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規模やファシリテーターや講師などのスタッフ体制や</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工夫、今後の改善点について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・府県独自の研修内容について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・各府県で研修開催時期を共有し、見学を行うなど</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府県間の交流について</a:t>
            </a:r>
          </a:p>
        </p:txBody>
      </p:sp>
      <p:sp>
        <p:nvSpPr>
          <p:cNvPr id="2" name="タイトル 1"/>
          <p:cNvSpPr>
            <a:spLocks noGrp="1"/>
          </p:cNvSpPr>
          <p:nvPr>
            <p:ph type="title"/>
          </p:nvPr>
        </p:nvSpPr>
        <p:spPr>
          <a:xfrm>
            <a:off x="0" y="1"/>
            <a:ext cx="9144000" cy="548680"/>
          </a:xfrm>
          <a:solidFill>
            <a:srgbClr val="002060"/>
          </a:solidFill>
        </p:spPr>
        <p:txBody>
          <a:bodyPr>
            <a:normAutofit/>
          </a:bodyPr>
          <a:lstStyle/>
          <a:p>
            <a:pPr algn="ct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近畿府県</a:t>
            </a:r>
            <a:r>
              <a:rPr lang="ja-JP" altLang="en-US" sz="2800" dirty="0" err="1">
                <a:solidFill>
                  <a:schemeClr val="bg1"/>
                </a:solidFill>
                <a:latin typeface="UD デジタル 教科書体 NK-R" panose="02020400000000000000" pitchFamily="18" charset="-128"/>
                <a:ea typeface="UD デジタル 教科書体 NK-R" panose="02020400000000000000" pitchFamily="18" charset="-128"/>
              </a:rPr>
              <a:t>障がい</a:t>
            </a: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者虐待防止担当者 情報交換会</a:t>
            </a:r>
            <a:endPar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12"/>
          </p:nvPr>
        </p:nvSpPr>
        <p:spPr>
          <a:xfrm>
            <a:off x="7065429" y="6542503"/>
            <a:ext cx="2057400" cy="365125"/>
          </a:xfrm>
        </p:spPr>
        <p:txBody>
          <a:bodyPr/>
          <a:lstStyle/>
          <a:p>
            <a:fld id="{A64C7172-712E-4763-BE96-798FE23FBD4C}" type="slidenum">
              <a:rPr kumimoji="1" lang="ja-JP" altLang="en-US" sz="1400" smtClean="0">
                <a:solidFill>
                  <a:schemeClr val="tx1"/>
                </a:solidFill>
              </a:rPr>
              <a:t>10</a:t>
            </a:fld>
            <a:endParaRPr kumimoji="1" lang="ja-JP" altLang="en-US" sz="1400" dirty="0">
              <a:solidFill>
                <a:schemeClr val="tx1"/>
              </a:solidFill>
            </a:endParaRPr>
          </a:p>
        </p:txBody>
      </p:sp>
      <p:sp>
        <p:nvSpPr>
          <p:cNvPr id="5" name="テキスト ボックス 4"/>
          <p:cNvSpPr txBox="1"/>
          <p:nvPr/>
        </p:nvSpPr>
        <p:spPr>
          <a:xfrm>
            <a:off x="0" y="556373"/>
            <a:ext cx="9144000" cy="523220"/>
          </a:xfrm>
          <a:prstGeom prst="rect">
            <a:avLst/>
          </a:prstGeom>
          <a:solidFill>
            <a:srgbClr val="CCCCFF"/>
          </a:solidFill>
        </p:spPr>
        <p:txBody>
          <a:bodyPr wrap="square" rtlCol="0" anchor="ctr">
            <a:spAutoFit/>
          </a:bodyPr>
          <a:lstStyle/>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◆近畿府県の</a:t>
            </a:r>
            <a:r>
              <a:rPr kumimoji="1" lang="ja-JP" altLang="en-US" sz="1400" dirty="0" err="1">
                <a:latin typeface="UD デジタル 教科書体 NK-R" panose="02020400000000000000" pitchFamily="18" charset="-128"/>
                <a:ea typeface="UD デジタル 教科書体 NK-R" panose="02020400000000000000" pitchFamily="18" charset="-128"/>
              </a:rPr>
              <a:t>障がい</a:t>
            </a:r>
            <a:r>
              <a:rPr kumimoji="1" lang="ja-JP" altLang="en-US" sz="1400" dirty="0">
                <a:latin typeface="UD デジタル 教科書体 NK-R" panose="02020400000000000000" pitchFamily="18" charset="-128"/>
                <a:ea typeface="UD デジタル 教科書体 NK-R" panose="02020400000000000000" pitchFamily="18" charset="-128"/>
              </a:rPr>
              <a:t>者虐待防止担当者を対象とし、今後の業務の向上等を資するため、各府県における障がい者虐待防 </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en-US" altLang="ja-JP"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止に係る対応状況などを中心とした情報交換会を令和</a:t>
            </a:r>
            <a:r>
              <a:rPr kumimoji="1" lang="en-US" altLang="ja-JP" sz="1400" dirty="0">
                <a:latin typeface="UD デジタル 教科書体 NK-R" panose="02020400000000000000" pitchFamily="18" charset="-128"/>
                <a:ea typeface="UD デジタル 教科書体 NK-R" panose="02020400000000000000" pitchFamily="18" charset="-128"/>
              </a:rPr>
              <a:t>4</a:t>
            </a:r>
            <a:r>
              <a:rPr kumimoji="1" lang="ja-JP" altLang="en-US" sz="1400" dirty="0">
                <a:latin typeface="UD デジタル 教科書体 NK-R" panose="02020400000000000000" pitchFamily="18" charset="-128"/>
                <a:ea typeface="UD デジタル 教科書体 NK-R" panose="02020400000000000000" pitchFamily="18" charset="-128"/>
              </a:rPr>
              <a:t>年度より定期開催（年</a:t>
            </a: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回）</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15312" y="1079594"/>
            <a:ext cx="3347864" cy="282803"/>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各府県から出た情報交換テーマ</a:t>
            </a:r>
          </a:p>
        </p:txBody>
      </p:sp>
      <p:sp>
        <p:nvSpPr>
          <p:cNvPr id="3" name="正方形/長方形 2"/>
          <p:cNvSpPr/>
          <p:nvPr/>
        </p:nvSpPr>
        <p:spPr>
          <a:xfrm>
            <a:off x="18242" y="4841333"/>
            <a:ext cx="9104588" cy="1972043"/>
          </a:xfrm>
          <a:prstGeom prst="rect">
            <a:avLst/>
          </a:prstGeom>
          <a:solidFill>
            <a:srgbClr val="CCFFFF"/>
          </a:solidFill>
          <a:ln w="285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5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〇研修について</a:t>
            </a:r>
            <a:endParaRPr kumimoji="1" lang="en-US" altLang="ja-JP" sz="125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・直営開催と委託開催が半々の状況。事業所向け研修では、事業所への研修案内を</a:t>
            </a:r>
            <a:r>
              <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HP</a:t>
            </a:r>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や府県からの直接メール送付、市町村を通じて</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案内するなど様々な方法で実施</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・元々府県独自の研修を多くしていたため、国の研修カリキュラムの提示には困惑があったものの、国カリキュラムで研修を実施しながら　</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府県独自の研修を実施しているところが多く見受けられた</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〇虐待対応について</a:t>
            </a:r>
            <a:endParaRPr kumimoji="1" lang="en-US" altLang="ja-JP" sz="125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・各府県、市町村間での判断率のばらつきや対応力の差が大きいことが課題だと感じており、特に都市部と郡部での差が激しく、件数が</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少なく経験値の低さ等が要因となっている</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・各府県、国の方針に合わせて「虐待認定」という言葉を使わず、「虐待の有無の判断」という言葉を使用し、研修等でも市町村へ周知は</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しているが、依然として「虐待認定」を使っている市町村が多いということがわかった</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4" name="正方形/長方形 13"/>
          <p:cNvSpPr/>
          <p:nvPr/>
        </p:nvSpPr>
        <p:spPr>
          <a:xfrm>
            <a:off x="107501" y="3339062"/>
            <a:ext cx="3908615" cy="1185679"/>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＜その他＞</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・権利擁護センターと虐待担当課のすみ分けについて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・弁護士会と社会福祉士会が行っている「虐待対応専　</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　門職チーム」の活用や依頼状況について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4211960" y="1400086"/>
            <a:ext cx="4824160" cy="3124655"/>
          </a:xfrm>
          <a:prstGeom prst="rect">
            <a:avLst/>
          </a:prstGeom>
          <a:noFill/>
          <a:ln w="28575"/>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＜虐待対応関係＞</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u="sng" dirty="0">
                <a:solidFill>
                  <a:schemeClr val="tx1"/>
                </a:solidFill>
                <a:latin typeface="UD デジタル 教科書体 NK-R" panose="02020400000000000000" pitchFamily="18" charset="-128"/>
                <a:ea typeface="UD デジタル 教科書体 NK-R" panose="02020400000000000000" pitchFamily="18" charset="-128"/>
              </a:rPr>
              <a:t>〇市町村への対応について</a:t>
            </a:r>
            <a:endParaRPr kumimoji="1" lang="en-US" altLang="ja-JP" sz="1300" u="sng"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・市町村間の虐待判断率のばらつき、対応力の差について府県は</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rPr>
              <a:t>　どのように対応しているか</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300" u="sng" dirty="0">
                <a:latin typeface="UD デジタル 教科書体 NK-R" panose="02020400000000000000" pitchFamily="18" charset="-128"/>
                <a:ea typeface="UD デジタル 教科書体 NK-R" panose="02020400000000000000" pitchFamily="18" charset="-128"/>
              </a:rPr>
              <a:t>〇養護者虐待</a:t>
            </a:r>
            <a:endParaRPr kumimoji="1" lang="en-US" altLang="ja-JP" sz="1300" u="sng"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・養護者の定義について</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・市町村の取組状況や実態把握について</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〇使用者虐待</a:t>
            </a:r>
            <a:endParaRPr kumimoji="1" lang="en-US" altLang="ja-JP" sz="13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・労働局との関係について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・就Ａ事案の対応において、府県から市町村への助言について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〇施設従事者虐待</a:t>
            </a:r>
            <a:endParaRPr kumimoji="1" lang="en-US" altLang="ja-JP" sz="1300" u="sng"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・複数の市町村にまたがる事案における調整方法について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・施設従事者から利用者への性的虐待について、普段の力関係や</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　本人の障がいの程度など、どの程度考慮して判断しているか</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・警察が介入している従事者虐待ケースの対応について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1" name="角丸四角形 5">
            <a:extLst>
              <a:ext uri="{FF2B5EF4-FFF2-40B4-BE49-F238E27FC236}">
                <a16:creationId xmlns:a16="http://schemas.microsoft.com/office/drawing/2014/main" id="{EA2E6980-59F6-47FF-8C24-2D34B215684F}"/>
              </a:ext>
            </a:extLst>
          </p:cNvPr>
          <p:cNvSpPr/>
          <p:nvPr/>
        </p:nvSpPr>
        <p:spPr>
          <a:xfrm>
            <a:off x="0" y="4558530"/>
            <a:ext cx="1532353" cy="282803"/>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各府県の状況</a:t>
            </a:r>
          </a:p>
        </p:txBody>
      </p:sp>
      <p:sp>
        <p:nvSpPr>
          <p:cNvPr id="12" name="スライド番号プレースホルダー 1">
            <a:extLst>
              <a:ext uri="{FF2B5EF4-FFF2-40B4-BE49-F238E27FC236}">
                <a16:creationId xmlns:a16="http://schemas.microsoft.com/office/drawing/2014/main" id="{87AEFEDB-681E-4232-A3EF-656BA2FD228E}"/>
              </a:ext>
            </a:extLst>
          </p:cNvPr>
          <p:cNvSpPr txBox="1">
            <a:spLocks/>
          </p:cNvSpPr>
          <p:nvPr/>
        </p:nvSpPr>
        <p:spPr>
          <a:xfrm>
            <a:off x="8579538" y="6463357"/>
            <a:ext cx="549424" cy="4766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10</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102800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9144000" cy="548680"/>
          </a:xfrm>
          <a:solidFill>
            <a:srgbClr val="002060"/>
          </a:solidFill>
        </p:spPr>
        <p:txBody>
          <a:bodyPr>
            <a:normAutofit/>
          </a:bodyPr>
          <a:lstStyle/>
          <a:p>
            <a:pPr algn="ct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市町村指導の実施</a:t>
            </a:r>
            <a:endPar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12"/>
          </p:nvPr>
        </p:nvSpPr>
        <p:spPr>
          <a:xfrm>
            <a:off x="7094160" y="6499691"/>
            <a:ext cx="2057400" cy="365125"/>
          </a:xfrm>
        </p:spPr>
        <p:txBody>
          <a:bodyPr/>
          <a:lstStyle/>
          <a:p>
            <a:fld id="{A64C7172-712E-4763-BE96-798FE23FBD4C}" type="slidenum">
              <a:rPr kumimoji="1" lang="ja-JP" altLang="en-US" sz="1400" smtClean="0">
                <a:solidFill>
                  <a:schemeClr val="tx1"/>
                </a:solidFill>
              </a:rPr>
              <a:t>11</a:t>
            </a:fld>
            <a:endParaRPr kumimoji="1" lang="ja-JP" altLang="en-US" sz="1400" dirty="0">
              <a:solidFill>
                <a:schemeClr val="tx1"/>
              </a:solidFill>
            </a:endParaRPr>
          </a:p>
        </p:txBody>
      </p:sp>
      <p:sp>
        <p:nvSpPr>
          <p:cNvPr id="13" name="角丸四角形 5">
            <a:extLst>
              <a:ext uri="{FF2B5EF4-FFF2-40B4-BE49-F238E27FC236}">
                <a16:creationId xmlns:a16="http://schemas.microsoft.com/office/drawing/2014/main" id="{0B0CFF18-3BD9-4BFA-A670-F9E16EF5E0D6}"/>
              </a:ext>
            </a:extLst>
          </p:cNvPr>
          <p:cNvSpPr/>
          <p:nvPr/>
        </p:nvSpPr>
        <p:spPr>
          <a:xfrm>
            <a:off x="27160" y="1460140"/>
            <a:ext cx="1160464" cy="30383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ポイント</a:t>
            </a:r>
          </a:p>
        </p:txBody>
      </p:sp>
      <p:sp>
        <p:nvSpPr>
          <p:cNvPr id="10" name="テキスト ボックス 9">
            <a:extLst>
              <a:ext uri="{FF2B5EF4-FFF2-40B4-BE49-F238E27FC236}">
                <a16:creationId xmlns:a16="http://schemas.microsoft.com/office/drawing/2014/main" id="{AC1F7F40-06EA-41CF-AC80-CD1064FD49D5}"/>
              </a:ext>
            </a:extLst>
          </p:cNvPr>
          <p:cNvSpPr txBox="1"/>
          <p:nvPr/>
        </p:nvSpPr>
        <p:spPr>
          <a:xfrm>
            <a:off x="323529" y="1796939"/>
            <a:ext cx="7897438" cy="1000274"/>
          </a:xfrm>
          <a:prstGeom prst="rect">
            <a:avLst/>
          </a:prstGeom>
          <a:noFill/>
          <a:ln w="28575">
            <a:noFill/>
          </a:ln>
        </p:spPr>
        <p:txBody>
          <a:bodyPr wrap="square" rtlCol="0">
            <a:spAutoFit/>
          </a:bodyPr>
          <a:lstStyle/>
          <a:p>
            <a:pPr lvl="0" defTabSz="914400">
              <a:defRPr/>
            </a:pPr>
            <a:r>
              <a:rPr kumimoji="1" lang="ja-JP" altLang="en-US" sz="1400" dirty="0">
                <a:latin typeface="UD デジタル 教科書体 NK-R" panose="02020400000000000000" pitchFamily="18" charset="-128"/>
                <a:ea typeface="UD デジタル 教科書体 NK-R" panose="02020400000000000000" pitchFamily="18" charset="-128"/>
              </a:rPr>
              <a:t>監査だけが目的ではなく、担当者からヒアリング等を行うことで</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500" b="1" dirty="0">
                <a:latin typeface="UD デジタル 教科書体 NK-R" panose="02020400000000000000" pitchFamily="18" charset="-128"/>
                <a:ea typeface="UD デジタル 教科書体 NK-R" panose="02020400000000000000" pitchFamily="18" charset="-128"/>
              </a:rPr>
              <a:t>〇</a:t>
            </a:r>
            <a:r>
              <a:rPr kumimoji="1" lang="ja-JP" altLang="en-US" sz="1500" b="1" u="sng" dirty="0">
                <a:latin typeface="UD デジタル 教科書体 NK-R" panose="02020400000000000000" pitchFamily="18" charset="-128"/>
                <a:ea typeface="UD デジタル 教科書体 NK-R" panose="02020400000000000000" pitchFamily="18" charset="-128"/>
              </a:rPr>
              <a:t>直接、市町村の課題や困りごとを把握し、それを次年度の研修等に活かす</a:t>
            </a:r>
            <a:endParaRPr kumimoji="1" lang="en-US" altLang="ja-JP" sz="1500" b="1" u="sng"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500" b="1" dirty="0">
                <a:latin typeface="UD デジタル 教科書体 NK-R" panose="02020400000000000000" pitchFamily="18" charset="-128"/>
                <a:ea typeface="UD デジタル 教科書体 NK-R" panose="02020400000000000000" pitchFamily="18" charset="-128"/>
              </a:rPr>
              <a:t>　　　 〇</a:t>
            </a:r>
            <a:r>
              <a:rPr kumimoji="1" lang="ja-JP" altLang="en-US" sz="1500" b="1" u="sng" dirty="0">
                <a:latin typeface="UD デジタル 教科書体 NK-R" panose="02020400000000000000" pitchFamily="18" charset="-128"/>
                <a:ea typeface="UD デジタル 教科書体 NK-R" panose="02020400000000000000" pitchFamily="18" charset="-128"/>
              </a:rPr>
              <a:t>顔の見える関係づくり</a:t>
            </a:r>
            <a:endParaRPr kumimoji="1" lang="en-US" altLang="ja-JP" sz="1500" b="1" u="sng"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400" dirty="0">
                <a:latin typeface="UD デジタル 教科書体 NK-R" panose="02020400000000000000" pitchFamily="18" charset="-128"/>
                <a:ea typeface="UD デジタル 教科書体 NK-R" panose="02020400000000000000" pitchFamily="18" charset="-128"/>
              </a:rPr>
              <a:t>以上のことも目的としている</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a:extLst>
              <a:ext uri="{FF2B5EF4-FFF2-40B4-BE49-F238E27FC236}">
                <a16:creationId xmlns:a16="http://schemas.microsoft.com/office/drawing/2014/main" id="{868E9833-B317-4485-A4E4-6E8F6E04318A}"/>
              </a:ext>
            </a:extLst>
          </p:cNvPr>
          <p:cNvSpPr txBox="1"/>
          <p:nvPr/>
        </p:nvSpPr>
        <p:spPr>
          <a:xfrm>
            <a:off x="-5425" y="497720"/>
            <a:ext cx="9144000" cy="892552"/>
          </a:xfrm>
          <a:prstGeom prst="rect">
            <a:avLst/>
          </a:prstGeom>
          <a:solidFill>
            <a:srgbClr val="CCCCFF"/>
          </a:solidFill>
        </p:spPr>
        <p:txBody>
          <a:bodyPr wrap="square" rtlCol="0" anchor="ctr">
            <a:spAutoFit/>
          </a:bodyPr>
          <a:lstStyle/>
          <a:p>
            <a:pPr lvl="0" defTabSz="914400">
              <a:defRPr/>
            </a:pPr>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kumimoji="1" lang="ja-JP" altLang="en-US" sz="1300" dirty="0">
                <a:latin typeface="UD デジタル 教科書体 NK-R" panose="02020400000000000000" pitchFamily="18" charset="-128"/>
                <a:ea typeface="UD デジタル 教科書体 NK-R" panose="02020400000000000000" pitchFamily="18" charset="-128"/>
              </a:rPr>
              <a:t>市町村が</a:t>
            </a:r>
            <a:r>
              <a:rPr kumimoji="1" lang="ja-JP" altLang="ja-JP" sz="1300" dirty="0">
                <a:latin typeface="UD デジタル 教科書体 NK-R" panose="02020400000000000000" pitchFamily="18" charset="-128"/>
                <a:ea typeface="UD デジタル 教科書体 NK-R" panose="02020400000000000000" pitchFamily="18" charset="-128"/>
              </a:rPr>
              <a:t>障がい者虐待の対応</a:t>
            </a:r>
            <a:r>
              <a:rPr kumimoji="1" lang="ja-JP" altLang="en-US" sz="1300" dirty="0">
                <a:latin typeface="UD デジタル 教科書体 NK-R" panose="02020400000000000000" pitchFamily="18" charset="-128"/>
                <a:ea typeface="UD デジタル 教科書体 NK-R" panose="02020400000000000000" pitchFamily="18" charset="-128"/>
              </a:rPr>
              <a:t>を</a:t>
            </a:r>
            <a:r>
              <a:rPr kumimoji="1" lang="ja-JP" altLang="ja-JP" sz="1300" dirty="0">
                <a:latin typeface="UD デジタル 教科書体 NK-R" panose="02020400000000000000" pitchFamily="18" charset="-128"/>
                <a:ea typeface="UD デジタル 教科書体 NK-R" panose="02020400000000000000" pitchFamily="18" charset="-128"/>
              </a:rPr>
              <a:t>適切に行</a:t>
            </a:r>
            <a:r>
              <a:rPr kumimoji="1" lang="ja-JP" altLang="en-US" sz="1300" dirty="0">
                <a:latin typeface="UD デジタル 教科書体 NK-R" panose="02020400000000000000" pitchFamily="18" charset="-128"/>
                <a:ea typeface="UD デジタル 教科書体 NK-R" panose="02020400000000000000" pitchFamily="18" charset="-128"/>
              </a:rPr>
              <a:t>えるよう、市町村の</a:t>
            </a:r>
            <a:r>
              <a:rPr kumimoji="1" lang="ja-JP" altLang="ja-JP" sz="1300" dirty="0">
                <a:latin typeface="UD デジタル 教科書体 NK-R" panose="02020400000000000000" pitchFamily="18" charset="-128"/>
                <a:ea typeface="UD デジタル 教科書体 NK-R" panose="02020400000000000000" pitchFamily="18" charset="-128"/>
              </a:rPr>
              <a:t>課題等を把握し、必要な事務</a:t>
            </a:r>
            <a:r>
              <a:rPr kumimoji="1" lang="ja-JP" altLang="en-US" sz="1300" dirty="0">
                <a:latin typeface="UD デジタル 教科書体 NK-R" panose="02020400000000000000" pitchFamily="18" charset="-128"/>
                <a:ea typeface="UD デジタル 教科書体 NK-R" panose="02020400000000000000" pitchFamily="18" charset="-128"/>
              </a:rPr>
              <a:t>等</a:t>
            </a:r>
            <a:r>
              <a:rPr kumimoji="1" lang="ja-JP" altLang="ja-JP" sz="1300" dirty="0">
                <a:latin typeface="UD デジタル 教科書体 NK-R" panose="02020400000000000000" pitchFamily="18" charset="-128"/>
                <a:ea typeface="UD デジタル 教科書体 NK-R" panose="02020400000000000000" pitchFamily="18" charset="-128"/>
              </a:rPr>
              <a:t>手続き</a:t>
            </a:r>
            <a:r>
              <a:rPr kumimoji="1" lang="ja-JP" altLang="en-US" sz="1300" dirty="0">
                <a:latin typeface="UD デジタル 教科書体 NK-R" panose="02020400000000000000" pitchFamily="18" charset="-128"/>
                <a:ea typeface="UD デジタル 教科書体 NK-R" panose="02020400000000000000" pitchFamily="18" charset="-128"/>
              </a:rPr>
              <a:t>の</a:t>
            </a:r>
            <a:r>
              <a:rPr kumimoji="1" lang="ja-JP" altLang="ja-JP" sz="1300" dirty="0">
                <a:latin typeface="UD デジタル 教科書体 NK-R" panose="02020400000000000000" pitchFamily="18" charset="-128"/>
                <a:ea typeface="UD デジタル 教科書体 NK-R" panose="02020400000000000000" pitchFamily="18" charset="-128"/>
              </a:rPr>
              <a:t>周知徹底とともに、助言及</a:t>
            </a:r>
            <a:endParaRPr kumimoji="1" lang="en-US" altLang="ja-JP" sz="13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300" dirty="0">
                <a:latin typeface="UD デジタル 教科書体 NK-R" panose="02020400000000000000" pitchFamily="18" charset="-128"/>
                <a:ea typeface="UD デジタル 教科書体 NK-R" panose="02020400000000000000" pitchFamily="18" charset="-128"/>
              </a:rPr>
              <a:t>　　</a:t>
            </a:r>
            <a:r>
              <a:rPr kumimoji="1" lang="ja-JP" altLang="ja-JP" sz="1300" dirty="0">
                <a:latin typeface="UD デジタル 教科書体 NK-R" panose="02020400000000000000" pitchFamily="18" charset="-128"/>
                <a:ea typeface="UD デジタル 教科書体 NK-R" panose="02020400000000000000" pitchFamily="18" charset="-128"/>
              </a:rPr>
              <a:t>び調整等を</a:t>
            </a:r>
            <a:r>
              <a:rPr kumimoji="1" lang="ja-JP" altLang="en-US" sz="1300" dirty="0">
                <a:latin typeface="UD デジタル 教科書体 NK-R" panose="02020400000000000000" pitchFamily="18" charset="-128"/>
                <a:ea typeface="UD デジタル 教科書体 NK-R" panose="02020400000000000000" pitchFamily="18" charset="-128"/>
              </a:rPr>
              <a:t>行うため、</a:t>
            </a:r>
            <a:r>
              <a:rPr kumimoji="1" lang="en-US" altLang="ja-JP" sz="1300" dirty="0">
                <a:latin typeface="UD デジタル 教科書体 NK-R" panose="02020400000000000000" pitchFamily="18" charset="-128"/>
                <a:ea typeface="UD デジタル 教科書体 NK-R" panose="02020400000000000000" pitchFamily="18" charset="-128"/>
              </a:rPr>
              <a:t>2</a:t>
            </a:r>
            <a:r>
              <a:rPr kumimoji="1" lang="ja-JP" altLang="en-US" sz="1300" dirty="0">
                <a:latin typeface="UD デジタル 教科書体 NK-R" panose="02020400000000000000" pitchFamily="18" charset="-128"/>
                <a:ea typeface="UD デジタル 教科書体 NK-R" panose="02020400000000000000" pitchFamily="18" charset="-128"/>
              </a:rPr>
              <a:t>年に一度実施</a:t>
            </a:r>
            <a:endParaRPr kumimoji="1" lang="en-US" altLang="ja-JP" sz="13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300" dirty="0">
                <a:latin typeface="UD デジタル 教科書体 NK-R" panose="02020400000000000000" pitchFamily="18" charset="-128"/>
                <a:ea typeface="UD デジタル 教科書体 NK-R" panose="02020400000000000000" pitchFamily="18" charset="-128"/>
              </a:rPr>
              <a:t>◆令和</a:t>
            </a:r>
            <a:r>
              <a:rPr kumimoji="1" lang="en-US" altLang="ja-JP" sz="1300" dirty="0">
                <a:latin typeface="UD デジタル 教科書体 NK-R" panose="02020400000000000000" pitchFamily="18" charset="-128"/>
                <a:ea typeface="UD デジタル 教科書体 NK-R" panose="02020400000000000000" pitchFamily="18" charset="-128"/>
              </a:rPr>
              <a:t>6</a:t>
            </a:r>
            <a:r>
              <a:rPr kumimoji="1" lang="ja-JP" altLang="en-US" sz="1300" dirty="0">
                <a:latin typeface="UD デジタル 教科書体 NK-R" panose="02020400000000000000" pitchFamily="18" charset="-128"/>
                <a:ea typeface="UD デジタル 教科書体 NK-R" panose="02020400000000000000" pitchFamily="18" charset="-128"/>
              </a:rPr>
              <a:t>年度の実施状況：</a:t>
            </a:r>
            <a:r>
              <a:rPr kumimoji="1" lang="en-US" altLang="ja-JP" sz="1300" dirty="0">
                <a:latin typeface="UD デジタル 教科書体 NK-R" panose="02020400000000000000" pitchFamily="18" charset="-128"/>
                <a:ea typeface="UD デジタル 教科書体 NK-R" panose="02020400000000000000" pitchFamily="18" charset="-128"/>
              </a:rPr>
              <a:t>23</a:t>
            </a:r>
            <a:r>
              <a:rPr kumimoji="1" lang="ja-JP" altLang="en-US" sz="1300" dirty="0">
                <a:latin typeface="UD デジタル 教科書体 NK-R" panose="02020400000000000000" pitchFamily="18" charset="-128"/>
                <a:ea typeface="UD デジタル 教科書体 NK-R" panose="02020400000000000000" pitchFamily="18" charset="-128"/>
              </a:rPr>
              <a:t>市町村</a:t>
            </a:r>
            <a:endParaRPr kumimoji="1" lang="en-US" altLang="ja-JP" sz="1300" dirty="0">
              <a:latin typeface="UD デジタル 教科書体 NK-R" panose="02020400000000000000" pitchFamily="18" charset="-128"/>
              <a:ea typeface="UD デジタル 教科書体 NK-R" panose="02020400000000000000" pitchFamily="18" charset="-128"/>
            </a:endParaRPr>
          </a:p>
          <a:p>
            <a:pPr lvl="0" defTabSz="914400">
              <a:defRPr/>
            </a:pPr>
            <a:r>
              <a:rPr kumimoji="1" lang="ja-JP" altLang="en-US" sz="1300" dirty="0">
                <a:latin typeface="UD デジタル 教科書体 NK-R" panose="02020400000000000000" pitchFamily="18" charset="-128"/>
                <a:ea typeface="UD デジタル 教科書体 NK-R" panose="02020400000000000000" pitchFamily="18" charset="-128"/>
              </a:rPr>
              <a:t>　　これまで件数が多い市を中心に実施していたが、町村の対応力を確認するため、令和</a:t>
            </a:r>
            <a:r>
              <a:rPr kumimoji="1" lang="en-US" altLang="ja-JP" sz="1300" dirty="0">
                <a:latin typeface="UD デジタル 教科書体 NK-R" panose="02020400000000000000" pitchFamily="18" charset="-128"/>
                <a:ea typeface="UD デジタル 教科書体 NK-R" panose="02020400000000000000" pitchFamily="18" charset="-128"/>
              </a:rPr>
              <a:t>6</a:t>
            </a:r>
            <a:r>
              <a:rPr kumimoji="1" lang="ja-JP" altLang="en-US" sz="1300" dirty="0">
                <a:latin typeface="UD デジタル 教科書体 NK-R" panose="02020400000000000000" pitchFamily="18" charset="-128"/>
                <a:ea typeface="UD デジタル 教科書体 NK-R" panose="02020400000000000000" pitchFamily="18" charset="-128"/>
              </a:rPr>
              <a:t>年度は町村も含め実施</a:t>
            </a:r>
            <a:endParaRPr kumimoji="1" lang="en-US" altLang="ja-JP" sz="1300" dirty="0">
              <a:latin typeface="UD デジタル 教科書体 NK-R" panose="02020400000000000000" pitchFamily="18" charset="-128"/>
              <a:ea typeface="UD デジタル 教科書体 NK-R" panose="02020400000000000000" pitchFamily="18" charset="-128"/>
            </a:endParaRPr>
          </a:p>
        </p:txBody>
      </p:sp>
      <p:grpSp>
        <p:nvGrpSpPr>
          <p:cNvPr id="26" name="グループ化 25">
            <a:extLst>
              <a:ext uri="{FF2B5EF4-FFF2-40B4-BE49-F238E27FC236}">
                <a16:creationId xmlns:a16="http://schemas.microsoft.com/office/drawing/2014/main" id="{13284FA4-2013-4EC4-AD28-907171286FE1}"/>
              </a:ext>
            </a:extLst>
          </p:cNvPr>
          <p:cNvGrpSpPr/>
          <p:nvPr/>
        </p:nvGrpSpPr>
        <p:grpSpPr>
          <a:xfrm>
            <a:off x="34741" y="4628936"/>
            <a:ext cx="9063667" cy="2196656"/>
            <a:chOff x="26709" y="3429000"/>
            <a:chExt cx="9063667" cy="2196656"/>
          </a:xfrm>
        </p:grpSpPr>
        <p:sp>
          <p:nvSpPr>
            <p:cNvPr id="16" name="角丸四角形 5">
              <a:extLst>
                <a:ext uri="{FF2B5EF4-FFF2-40B4-BE49-F238E27FC236}">
                  <a16:creationId xmlns:a16="http://schemas.microsoft.com/office/drawing/2014/main" id="{32FAC05C-46A3-44AE-81F3-40FF87358F2E}"/>
                </a:ext>
              </a:extLst>
            </p:cNvPr>
            <p:cNvSpPr/>
            <p:nvPr/>
          </p:nvSpPr>
          <p:spPr>
            <a:xfrm>
              <a:off x="2828097" y="3429000"/>
              <a:ext cx="3312368" cy="30383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令和</a:t>
              </a:r>
              <a:r>
                <a:rPr kumimoji="1" lang="en-US" altLang="ja-JP"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6</a:t>
              </a: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年度の主な指摘事項</a:t>
              </a:r>
            </a:p>
          </p:txBody>
        </p:sp>
        <p:sp>
          <p:nvSpPr>
            <p:cNvPr id="17" name="テキスト ボックス 16">
              <a:extLst>
                <a:ext uri="{FF2B5EF4-FFF2-40B4-BE49-F238E27FC236}">
                  <a16:creationId xmlns:a16="http://schemas.microsoft.com/office/drawing/2014/main" id="{735D3A74-E41B-45D6-8D9B-2D349CB4A7CC}"/>
                </a:ext>
              </a:extLst>
            </p:cNvPr>
            <p:cNvSpPr txBox="1"/>
            <p:nvPr/>
          </p:nvSpPr>
          <p:spPr>
            <a:xfrm>
              <a:off x="26709" y="3732830"/>
              <a:ext cx="9063667" cy="1892826"/>
            </a:xfrm>
            <a:prstGeom prst="rect">
              <a:avLst/>
            </a:prstGeom>
            <a:noFill/>
            <a:ln w="28575">
              <a:solidFill>
                <a:srgbClr val="7030A0"/>
              </a:solidFill>
            </a:ln>
          </p:spPr>
          <p:txBody>
            <a:bodyPr wrap="square" rtlCol="0">
              <a:spAutoFit/>
            </a:bodyPr>
            <a:lstStyle/>
            <a:p>
              <a:pPr marL="263525" indent="-263525"/>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〇対応記録やコア会議、対応方針検討会議での判断根拠の記載がない</a:t>
              </a:r>
              <a:endParaRPr lang="en-US" altLang="ja-JP"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〇終結時の判断根拠の記録がなく終結となっており、どの時点で虐待対応が終結したのかが不明</a:t>
              </a:r>
              <a:endParaRPr lang="en-US" altLang="ja-JP"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b="1"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ja-JP" altLang="en-US" sz="1300" b="1"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異動等を見据え、各種様式等の使用、対応記録、判断根拠の記載を行い、受付から終結まで誰が見ても一連の対応がわかるよう適切なケース管理を</a:t>
              </a:r>
              <a:endParaRPr lang="en-US" altLang="ja-JP" sz="1300" b="1"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〇養護者虐待では家庭内に暴力や暴言の事実があっても夫婦喧嘩、親子喧嘩、突発的な喧嘩、自立した男女の揉め事、家族間の</a:t>
              </a:r>
              <a:endParaRPr lang="en-US" altLang="ja-JP"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トラブル、本人や家族の介入を望まない意向等を理由に虐待無の判断をしている</a:t>
              </a:r>
              <a:endParaRPr lang="en-US" altLang="ja-JP"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〇事実確認をせずに通報時の内容や緊急性の有無で虐待無の判断をしている</a:t>
              </a:r>
              <a:endParaRPr lang="en-US" altLang="ja-JP"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〇養護者の定義や障がい者の定義を限定的に捉えて、虐待防止法の対象者ではないとの判断をしている</a:t>
              </a:r>
              <a:endParaRPr lang="en-US" altLang="ja-JP" sz="13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300" b="1"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ja-JP" altLang="en-US" sz="1300" b="1"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受理したケースについては、全件事実確認を行い、暴力や暴言があるならその事実に基づいた積極的な虐待の有無の判断を</a:t>
              </a:r>
              <a:endParaRPr lang="en-US" altLang="ja-JP" sz="1300" b="1" u="sng"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grpSp>
      <p:grpSp>
        <p:nvGrpSpPr>
          <p:cNvPr id="12" name="グループ化 11">
            <a:extLst>
              <a:ext uri="{FF2B5EF4-FFF2-40B4-BE49-F238E27FC236}">
                <a16:creationId xmlns:a16="http://schemas.microsoft.com/office/drawing/2014/main" id="{87C17D0B-0E80-4620-8C80-6472EEB297E2}"/>
              </a:ext>
            </a:extLst>
          </p:cNvPr>
          <p:cNvGrpSpPr/>
          <p:nvPr/>
        </p:nvGrpSpPr>
        <p:grpSpPr>
          <a:xfrm>
            <a:off x="923034" y="3097049"/>
            <a:ext cx="3529815" cy="1052397"/>
            <a:chOff x="437417" y="1697881"/>
            <a:chExt cx="3529815" cy="1052397"/>
          </a:xfrm>
        </p:grpSpPr>
        <p:sp>
          <p:nvSpPr>
            <p:cNvPr id="22" name="角丸四角形 5">
              <a:extLst>
                <a:ext uri="{FF2B5EF4-FFF2-40B4-BE49-F238E27FC236}">
                  <a16:creationId xmlns:a16="http://schemas.microsoft.com/office/drawing/2014/main" id="{73DB7368-105C-4AB9-BC91-D2513A92EFFA}"/>
                </a:ext>
              </a:extLst>
            </p:cNvPr>
            <p:cNvSpPr/>
            <p:nvPr/>
          </p:nvSpPr>
          <p:spPr>
            <a:xfrm>
              <a:off x="971600" y="1697881"/>
              <a:ext cx="2461451" cy="30383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ケースファイルの確認</a:t>
              </a:r>
            </a:p>
          </p:txBody>
        </p:sp>
        <p:sp>
          <p:nvSpPr>
            <p:cNvPr id="9" name="四角形: 角を丸くする 8">
              <a:extLst>
                <a:ext uri="{FF2B5EF4-FFF2-40B4-BE49-F238E27FC236}">
                  <a16:creationId xmlns:a16="http://schemas.microsoft.com/office/drawing/2014/main" id="{8536939E-96E1-474C-95D1-9CAFBEACF2AE}"/>
                </a:ext>
              </a:extLst>
            </p:cNvPr>
            <p:cNvSpPr/>
            <p:nvPr/>
          </p:nvSpPr>
          <p:spPr>
            <a:xfrm>
              <a:off x="437417" y="2011614"/>
              <a:ext cx="3529815" cy="738664"/>
            </a:xfrm>
            <a:prstGeom prst="roundRect">
              <a:avLst/>
            </a:prstGeom>
            <a:ln w="28575">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・受付から終結までの対応について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・適切な記録作成について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・虐待判断について</a:t>
              </a:r>
            </a:p>
          </p:txBody>
        </p:sp>
      </p:grpSp>
      <p:grpSp>
        <p:nvGrpSpPr>
          <p:cNvPr id="25" name="グループ化 24">
            <a:extLst>
              <a:ext uri="{FF2B5EF4-FFF2-40B4-BE49-F238E27FC236}">
                <a16:creationId xmlns:a16="http://schemas.microsoft.com/office/drawing/2014/main" id="{83A2540D-F6B6-4C0B-877F-7E2BFC21D326}"/>
              </a:ext>
            </a:extLst>
          </p:cNvPr>
          <p:cNvGrpSpPr/>
          <p:nvPr/>
        </p:nvGrpSpPr>
        <p:grpSpPr>
          <a:xfrm>
            <a:off x="4674775" y="3089413"/>
            <a:ext cx="3546191" cy="1055160"/>
            <a:chOff x="4755434" y="1697882"/>
            <a:chExt cx="3546191" cy="1055160"/>
          </a:xfrm>
        </p:grpSpPr>
        <p:sp>
          <p:nvSpPr>
            <p:cNvPr id="23" name="角丸四角形 5">
              <a:extLst>
                <a:ext uri="{FF2B5EF4-FFF2-40B4-BE49-F238E27FC236}">
                  <a16:creationId xmlns:a16="http://schemas.microsoft.com/office/drawing/2014/main" id="{28AAB04B-398B-42F8-9DE8-853BC71CE6E4}"/>
                </a:ext>
              </a:extLst>
            </p:cNvPr>
            <p:cNvSpPr/>
            <p:nvPr/>
          </p:nvSpPr>
          <p:spPr>
            <a:xfrm>
              <a:off x="5297803" y="1697882"/>
              <a:ext cx="2461451" cy="30383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職員からのヒアリング</a:t>
              </a:r>
            </a:p>
          </p:txBody>
        </p:sp>
        <p:sp>
          <p:nvSpPr>
            <p:cNvPr id="24" name="四角形: 角を丸くする 23">
              <a:extLst>
                <a:ext uri="{FF2B5EF4-FFF2-40B4-BE49-F238E27FC236}">
                  <a16:creationId xmlns:a16="http://schemas.microsoft.com/office/drawing/2014/main" id="{1982B96E-326D-45AA-AAC1-ECDD273D38FC}"/>
                </a:ext>
              </a:extLst>
            </p:cNvPr>
            <p:cNvSpPr/>
            <p:nvPr/>
          </p:nvSpPr>
          <p:spPr>
            <a:xfrm>
              <a:off x="4755434" y="2014378"/>
              <a:ext cx="3546191" cy="738664"/>
            </a:xfrm>
            <a:prstGeom prst="roundRect">
              <a:avLst/>
            </a:prstGeom>
            <a:ln w="28575">
              <a:solidFill>
                <a:srgbClr val="7030A0"/>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・虐待対応について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・虐待対応に関する整備体制について</a:t>
              </a:r>
              <a:endParaRPr kumimoji="1" lang="en-US" altLang="ja-JP"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endParaRPr>
            </a:p>
            <a:p>
              <a:r>
                <a:rPr kumimoji="1" lang="ja-JP" altLang="en-US" sz="1300" dirty="0">
                  <a:solidFill>
                    <a:schemeClr val="tx1"/>
                  </a:solidFill>
                  <a:latin typeface="UD デジタル 教科書体 NK-R" panose="02020400000000000000" pitchFamily="18" charset="-128"/>
                  <a:ea typeface="UD デジタル 教科書体 NK-R" panose="02020400000000000000" pitchFamily="18" charset="-128"/>
                  <a:cs typeface="Arial Unicode MS" pitchFamily="50" charset="-128"/>
                </a:rPr>
                <a:t>・ケースファイル確認後の気になった点について</a:t>
              </a:r>
            </a:p>
          </p:txBody>
        </p:sp>
      </p:grpSp>
      <p:sp>
        <p:nvSpPr>
          <p:cNvPr id="27" name="矢印: 下 26">
            <a:extLst>
              <a:ext uri="{FF2B5EF4-FFF2-40B4-BE49-F238E27FC236}">
                <a16:creationId xmlns:a16="http://schemas.microsoft.com/office/drawing/2014/main" id="{89412729-63EE-429A-858F-5D16EA85E0C6}"/>
              </a:ext>
            </a:extLst>
          </p:cNvPr>
          <p:cNvSpPr/>
          <p:nvPr/>
        </p:nvSpPr>
        <p:spPr>
          <a:xfrm>
            <a:off x="4125250" y="4221088"/>
            <a:ext cx="941364" cy="386819"/>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Tree>
    <p:extLst>
      <p:ext uri="{BB962C8B-B14F-4D97-AF65-F5344CB8AC3E}">
        <p14:creationId xmlns:p14="http://schemas.microsoft.com/office/powerpoint/2010/main" val="221142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楕円 49">
            <a:extLst>
              <a:ext uri="{FF2B5EF4-FFF2-40B4-BE49-F238E27FC236}">
                <a16:creationId xmlns:a16="http://schemas.microsoft.com/office/drawing/2014/main" id="{53563C42-10C5-40A2-89F7-6F4E360E83B4}"/>
              </a:ext>
            </a:extLst>
          </p:cNvPr>
          <p:cNvSpPr/>
          <p:nvPr/>
        </p:nvSpPr>
        <p:spPr>
          <a:xfrm>
            <a:off x="1415760" y="6734806"/>
            <a:ext cx="6188168" cy="84590"/>
          </a:xfrm>
          <a:prstGeom prst="ellipse">
            <a:avLst/>
          </a:prstGeom>
          <a:solidFill>
            <a:srgbClr val="FF33CC"/>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7" name="二等辺三角形 6">
            <a:extLst>
              <a:ext uri="{FF2B5EF4-FFF2-40B4-BE49-F238E27FC236}">
                <a16:creationId xmlns:a16="http://schemas.microsoft.com/office/drawing/2014/main" id="{1DF93E78-691A-47AD-8BCE-EDAF8B402899}"/>
              </a:ext>
            </a:extLst>
          </p:cNvPr>
          <p:cNvSpPr/>
          <p:nvPr/>
        </p:nvSpPr>
        <p:spPr>
          <a:xfrm rot="10800000">
            <a:off x="660557" y="5609144"/>
            <a:ext cx="7678868" cy="710969"/>
          </a:xfrm>
          <a:prstGeom prst="triangle">
            <a:avLst>
              <a:gd name="adj" fmla="val 50439"/>
            </a:avLst>
          </a:prstGeom>
          <a:solidFill>
            <a:srgbClr val="CCCCFF"/>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6" name="ホームベース 5"/>
          <p:cNvSpPr/>
          <p:nvPr/>
        </p:nvSpPr>
        <p:spPr>
          <a:xfrm>
            <a:off x="0" y="320"/>
            <a:ext cx="9133215" cy="540000"/>
          </a:xfrm>
          <a:prstGeom prst="homePlate">
            <a:avLst>
              <a:gd name="adj" fmla="val 0"/>
            </a:avLst>
          </a:prstGeom>
          <a:solidFill>
            <a:srgbClr val="00206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大阪府における障がい者虐待防止にかかる</a:t>
            </a:r>
            <a:r>
              <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課題と今後</a:t>
            </a:r>
          </a:p>
        </p:txBody>
      </p:sp>
      <p:sp>
        <p:nvSpPr>
          <p:cNvPr id="10" name="スライド番号プレースホルダー 1"/>
          <p:cNvSpPr>
            <a:spLocks noGrp="1"/>
          </p:cNvSpPr>
          <p:nvPr>
            <p:ph type="sldNum" sz="quarter" idx="12"/>
          </p:nvPr>
        </p:nvSpPr>
        <p:spPr>
          <a:xfrm>
            <a:off x="1540072" y="6380469"/>
            <a:ext cx="5907728" cy="365125"/>
          </a:xfrm>
        </p:spPr>
        <p:txBody>
          <a:bodyPr/>
          <a:lstStyle/>
          <a:p>
            <a:pPr algn="ctr">
              <a:lnSpc>
                <a:spcPct val="150000"/>
              </a:lnSpc>
            </a:pPr>
            <a:r>
              <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rPr>
              <a:t>重大な障がい者虐待ゼロの実現を！！</a:t>
            </a:r>
            <a:r>
              <a:rPr lang="en-US" altLang="ja-JP" sz="2400" b="1" dirty="0">
                <a:solidFill>
                  <a:schemeClr val="tx1"/>
                </a:solidFill>
                <a:latin typeface="UD デジタル 教科書体 NK-R" panose="02020400000000000000" pitchFamily="18" charset="-128"/>
                <a:ea typeface="UD デジタル 教科書体 NK-R" panose="02020400000000000000" pitchFamily="18" charset="-128"/>
              </a:rPr>
              <a:t>》</a:t>
            </a:r>
          </a:p>
        </p:txBody>
      </p:sp>
      <p:sp>
        <p:nvSpPr>
          <p:cNvPr id="15" name="テキスト ボックス 14">
            <a:extLst>
              <a:ext uri="{FF2B5EF4-FFF2-40B4-BE49-F238E27FC236}">
                <a16:creationId xmlns:a16="http://schemas.microsoft.com/office/drawing/2014/main" id="{CB339226-5077-4575-9E5E-910C1AF5C150}"/>
              </a:ext>
            </a:extLst>
          </p:cNvPr>
          <p:cNvSpPr txBox="1"/>
          <p:nvPr/>
        </p:nvSpPr>
        <p:spPr>
          <a:xfrm>
            <a:off x="590663" y="5604251"/>
            <a:ext cx="7818653" cy="646331"/>
          </a:xfrm>
          <a:prstGeom prst="rect">
            <a:avLst/>
          </a:prstGeom>
          <a:noFill/>
        </p:spPr>
        <p:txBody>
          <a:bodyPr wrap="square">
            <a:spAutoFit/>
          </a:bodyPr>
          <a:lstStyle/>
          <a:p>
            <a:pPr algn="ctr"/>
            <a:r>
              <a:rPr lang="ja-JP" altLang="en-US" b="1" u="sng" dirty="0">
                <a:latin typeface="UD デジタル 教科書体 NK-R" panose="02020400000000000000" pitchFamily="18" charset="-128"/>
                <a:ea typeface="UD デジタル 教科書体 NK-R" panose="02020400000000000000" pitchFamily="18" charset="-128"/>
              </a:rPr>
              <a:t>虐待事案の未然防止・早期発見・早期対応をオール大阪で</a:t>
            </a:r>
            <a:endParaRPr lang="en-US" altLang="ja-JP" b="1" u="sng" dirty="0">
              <a:latin typeface="UD デジタル 教科書体 NK-R" panose="02020400000000000000" pitchFamily="18" charset="-128"/>
              <a:ea typeface="UD デジタル 教科書体 NK-R" panose="02020400000000000000" pitchFamily="18" charset="-128"/>
            </a:endParaRPr>
          </a:p>
          <a:p>
            <a:pPr algn="ctr"/>
            <a:r>
              <a:rPr lang="ja-JP" altLang="en-US" b="1" u="sng" dirty="0">
                <a:latin typeface="UD デジタル 教科書体 NK-R" panose="02020400000000000000" pitchFamily="18" charset="-128"/>
                <a:ea typeface="UD デジタル 教科書体 NK-R" panose="02020400000000000000" pitchFamily="18" charset="-128"/>
              </a:rPr>
              <a:t>取組む体制強化により</a:t>
            </a:r>
            <a:endParaRPr lang="ja-JP" altLang="en-US" dirty="0"/>
          </a:p>
        </p:txBody>
      </p:sp>
      <p:grpSp>
        <p:nvGrpSpPr>
          <p:cNvPr id="12" name="グループ化 11">
            <a:extLst>
              <a:ext uri="{FF2B5EF4-FFF2-40B4-BE49-F238E27FC236}">
                <a16:creationId xmlns:a16="http://schemas.microsoft.com/office/drawing/2014/main" id="{90586418-5DDE-4237-A0C8-5938DD16ECFB}"/>
              </a:ext>
            </a:extLst>
          </p:cNvPr>
          <p:cNvGrpSpPr/>
          <p:nvPr/>
        </p:nvGrpSpPr>
        <p:grpSpPr>
          <a:xfrm>
            <a:off x="89323" y="3172998"/>
            <a:ext cx="3834605" cy="2412835"/>
            <a:chOff x="135589" y="3159946"/>
            <a:chExt cx="3834605" cy="2412835"/>
          </a:xfrm>
        </p:grpSpPr>
        <p:sp>
          <p:nvSpPr>
            <p:cNvPr id="22" name="テキスト ボックス 21">
              <a:extLst>
                <a:ext uri="{FF2B5EF4-FFF2-40B4-BE49-F238E27FC236}">
                  <a16:creationId xmlns:a16="http://schemas.microsoft.com/office/drawing/2014/main" id="{CA0B5A40-912A-4BC2-BB7C-06A0364B6BD4}"/>
                </a:ext>
              </a:extLst>
            </p:cNvPr>
            <p:cNvSpPr txBox="1"/>
            <p:nvPr/>
          </p:nvSpPr>
          <p:spPr>
            <a:xfrm>
              <a:off x="135589" y="4834117"/>
              <a:ext cx="3834605" cy="738664"/>
            </a:xfrm>
            <a:prstGeom prst="rect">
              <a:avLst/>
            </a:prstGeom>
            <a:solidFill>
              <a:schemeClr val="accent1">
                <a:lumMod val="20000"/>
                <a:lumOff val="80000"/>
              </a:schemeClr>
            </a:solidFill>
            <a:ln>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府の関係機関（障がい者自立相談支援センター等）と連携し、手帳担当者等への虐待への気づき、早期発見のための研修実施</a:t>
              </a:r>
            </a:p>
          </p:txBody>
        </p:sp>
        <p:sp>
          <p:nvSpPr>
            <p:cNvPr id="21" name="テキスト ボックス 20">
              <a:extLst>
                <a:ext uri="{FF2B5EF4-FFF2-40B4-BE49-F238E27FC236}">
                  <a16:creationId xmlns:a16="http://schemas.microsoft.com/office/drawing/2014/main" id="{F05B6BC1-DEE7-4D56-9080-988ED0CCC25A}"/>
                </a:ext>
              </a:extLst>
            </p:cNvPr>
            <p:cNvSpPr txBox="1"/>
            <p:nvPr/>
          </p:nvSpPr>
          <p:spPr>
            <a:xfrm>
              <a:off x="135589" y="3159946"/>
              <a:ext cx="3834605" cy="523220"/>
            </a:xfrm>
            <a:prstGeom prst="rect">
              <a:avLst/>
            </a:prstGeom>
            <a:solidFill>
              <a:schemeClr val="accent1">
                <a:lumMod val="20000"/>
                <a:lumOff val="80000"/>
              </a:schemeClr>
            </a:solidFill>
            <a:ln>
              <a:solidFill>
                <a:srgbClr val="0070C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日々の相談、また市町村指導の機会を通じて、</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直接虐待対応状況を確認し、必要な助言を行う</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4" name="テキスト ボックス 23">
              <a:extLst>
                <a:ext uri="{FF2B5EF4-FFF2-40B4-BE49-F238E27FC236}">
                  <a16:creationId xmlns:a16="http://schemas.microsoft.com/office/drawing/2014/main" id="{254E3AFE-2449-4D6B-B0C2-C6A116C6EB91}"/>
                </a:ext>
              </a:extLst>
            </p:cNvPr>
            <p:cNvSpPr txBox="1"/>
            <p:nvPr/>
          </p:nvSpPr>
          <p:spPr>
            <a:xfrm>
              <a:off x="135589" y="3787455"/>
              <a:ext cx="3834605" cy="307777"/>
            </a:xfrm>
            <a:prstGeom prst="rect">
              <a:avLst/>
            </a:prstGeom>
            <a:solidFill>
              <a:schemeClr val="accent1">
                <a:lumMod val="20000"/>
                <a:lumOff val="80000"/>
              </a:schemeClr>
            </a:solidFill>
            <a:ln>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現場での困り感、課題を活かした研修の実施</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5" name="テキスト ボックス 24">
              <a:extLst>
                <a:ext uri="{FF2B5EF4-FFF2-40B4-BE49-F238E27FC236}">
                  <a16:creationId xmlns:a16="http://schemas.microsoft.com/office/drawing/2014/main" id="{9E871921-D956-4230-AAEC-74017D007E9C}"/>
                </a:ext>
              </a:extLst>
            </p:cNvPr>
            <p:cNvSpPr txBox="1"/>
            <p:nvPr/>
          </p:nvSpPr>
          <p:spPr>
            <a:xfrm>
              <a:off x="135589" y="4196744"/>
              <a:ext cx="3834605" cy="523220"/>
            </a:xfrm>
            <a:prstGeom prst="rect">
              <a:avLst/>
            </a:prstGeom>
            <a:solidFill>
              <a:schemeClr val="accent1">
                <a:lumMod val="20000"/>
                <a:lumOff val="80000"/>
              </a:schemeClr>
            </a:solidFill>
            <a:ln>
              <a:solidFill>
                <a:srgbClr val="0070C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関係機関（警察、労働局、女性相談センター等）</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との連絡・調整を行い、連携を支援</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grpSp>
      <p:grpSp>
        <p:nvGrpSpPr>
          <p:cNvPr id="16" name="グループ化 15">
            <a:extLst>
              <a:ext uri="{FF2B5EF4-FFF2-40B4-BE49-F238E27FC236}">
                <a16:creationId xmlns:a16="http://schemas.microsoft.com/office/drawing/2014/main" id="{2E8E5D23-C1FE-4620-A42F-FC620059CE95}"/>
              </a:ext>
            </a:extLst>
          </p:cNvPr>
          <p:cNvGrpSpPr/>
          <p:nvPr/>
        </p:nvGrpSpPr>
        <p:grpSpPr>
          <a:xfrm>
            <a:off x="5121817" y="3182344"/>
            <a:ext cx="3917580" cy="2406567"/>
            <a:chOff x="5119980" y="3159946"/>
            <a:chExt cx="3917580" cy="2406567"/>
          </a:xfrm>
        </p:grpSpPr>
        <p:sp>
          <p:nvSpPr>
            <p:cNvPr id="23" name="テキスト ボックス 22">
              <a:extLst>
                <a:ext uri="{FF2B5EF4-FFF2-40B4-BE49-F238E27FC236}">
                  <a16:creationId xmlns:a16="http://schemas.microsoft.com/office/drawing/2014/main" id="{BDB05C40-63E4-4225-998E-AD9C1546B322}"/>
                </a:ext>
              </a:extLst>
            </p:cNvPr>
            <p:cNvSpPr txBox="1"/>
            <p:nvPr/>
          </p:nvSpPr>
          <p:spPr>
            <a:xfrm>
              <a:off x="5149130" y="5258736"/>
              <a:ext cx="3888430" cy="307777"/>
            </a:xfrm>
            <a:prstGeom prst="rect">
              <a:avLst/>
            </a:prstGeom>
            <a:solidFill>
              <a:srgbClr val="FFCCCC"/>
            </a:solid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研修参加の機会が増え、職員の質が向上する</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27" name="テキスト ボックス 26">
              <a:extLst>
                <a:ext uri="{FF2B5EF4-FFF2-40B4-BE49-F238E27FC236}">
                  <a16:creationId xmlns:a16="http://schemas.microsoft.com/office/drawing/2014/main" id="{E5BA135A-3529-4054-A0ED-DF261E54FFBC}"/>
                </a:ext>
              </a:extLst>
            </p:cNvPr>
            <p:cNvSpPr txBox="1"/>
            <p:nvPr/>
          </p:nvSpPr>
          <p:spPr>
            <a:xfrm>
              <a:off x="5119980" y="3159946"/>
              <a:ext cx="3888431" cy="738664"/>
            </a:xfrm>
            <a:prstGeom prst="rect">
              <a:avLst/>
            </a:prstGeom>
            <a:solidFill>
              <a:srgbClr val="FFCCCC"/>
            </a:solidFill>
            <a:ln>
              <a:solidFill>
                <a:srgbClr val="FF0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体制にゆとりができるとスムーズかつ丁寧な虐待</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対応ができ、記録作成など適切な事務処理もできる</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a:extLst>
                <a:ext uri="{FF2B5EF4-FFF2-40B4-BE49-F238E27FC236}">
                  <a16:creationId xmlns:a16="http://schemas.microsoft.com/office/drawing/2014/main" id="{AEA9B7D9-E86D-4BA3-B55E-8EA7E3E7DB0A}"/>
                </a:ext>
              </a:extLst>
            </p:cNvPr>
            <p:cNvSpPr txBox="1"/>
            <p:nvPr/>
          </p:nvSpPr>
          <p:spPr>
            <a:xfrm>
              <a:off x="5127764" y="4004560"/>
              <a:ext cx="3880647" cy="523220"/>
            </a:xfrm>
            <a:prstGeom prst="rect">
              <a:avLst/>
            </a:prstGeom>
            <a:solidFill>
              <a:srgbClr val="FFCCCC"/>
            </a:solid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虐待による権利侵害の解消だけでなく、本人や</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養護者等への支援にも注力できる</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9" name="テキスト ボックス 28">
              <a:extLst>
                <a:ext uri="{FF2B5EF4-FFF2-40B4-BE49-F238E27FC236}">
                  <a16:creationId xmlns:a16="http://schemas.microsoft.com/office/drawing/2014/main" id="{A51270C5-442E-4ED2-AEF0-316319CBA6DC}"/>
                </a:ext>
              </a:extLst>
            </p:cNvPr>
            <p:cNvSpPr txBox="1"/>
            <p:nvPr/>
          </p:nvSpPr>
          <p:spPr>
            <a:xfrm>
              <a:off x="5141848" y="4633731"/>
              <a:ext cx="3888431" cy="523220"/>
            </a:xfrm>
            <a:prstGeom prst="rect">
              <a:avLst/>
            </a:prstGeom>
            <a:solidFill>
              <a:srgbClr val="FFCCCC"/>
            </a:solidFill>
            <a:ln>
              <a:solidFill>
                <a:srgbClr val="FF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障がい者虐待防止ネットワークを構築することで</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組織の質が向上する</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grpSp>
      <p:sp>
        <p:nvSpPr>
          <p:cNvPr id="32" name="テキスト ボックス 31">
            <a:extLst>
              <a:ext uri="{FF2B5EF4-FFF2-40B4-BE49-F238E27FC236}">
                <a16:creationId xmlns:a16="http://schemas.microsoft.com/office/drawing/2014/main" id="{F0AA9779-8D84-40DB-B502-6578EAFE1905}"/>
              </a:ext>
            </a:extLst>
          </p:cNvPr>
          <p:cNvSpPr txBox="1"/>
          <p:nvPr/>
        </p:nvSpPr>
        <p:spPr>
          <a:xfrm>
            <a:off x="2312173" y="640494"/>
            <a:ext cx="4502340" cy="461665"/>
          </a:xfrm>
          <a:prstGeom prst="rect">
            <a:avLst/>
          </a:prstGeom>
          <a:noFill/>
        </p:spPr>
        <p:txBody>
          <a:bodyPr wrap="square" rtlCol="0">
            <a:spAutoFit/>
          </a:bodyPr>
          <a:lstStyle/>
          <a:p>
            <a:pPr algn="ctr"/>
            <a:r>
              <a:rPr kumimoji="1" lang="ja-JP" altLang="en-US" sz="2400" dirty="0">
                <a:latin typeface="UD デジタル 教科書体 NK-R" panose="02020400000000000000" pitchFamily="18" charset="-128"/>
                <a:ea typeface="UD デジタル 教科書体 NK-R" panose="02020400000000000000" pitchFamily="18" charset="-128"/>
                <a:cs typeface="Arial Unicode MS" pitchFamily="50" charset="-128"/>
              </a:rPr>
              <a:t>市町村間での対応力の差が課題</a:t>
            </a:r>
            <a:endParaRPr kumimoji="1" lang="en-US" altLang="ja-JP" sz="2400" dirty="0">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8" name="四角形: 角を丸くする 17">
            <a:extLst>
              <a:ext uri="{FF2B5EF4-FFF2-40B4-BE49-F238E27FC236}">
                <a16:creationId xmlns:a16="http://schemas.microsoft.com/office/drawing/2014/main" id="{46AC98B2-0395-4B0E-AA1D-C7C762B8BA18}"/>
              </a:ext>
            </a:extLst>
          </p:cNvPr>
          <p:cNvSpPr/>
          <p:nvPr/>
        </p:nvSpPr>
        <p:spPr>
          <a:xfrm>
            <a:off x="3167844" y="1463049"/>
            <a:ext cx="2664296" cy="461146"/>
          </a:xfrm>
          <a:prstGeom prst="roundRect">
            <a:avLst/>
          </a:prstGeom>
          <a:ln w="38100">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対応力の底上げが必要</a:t>
            </a:r>
          </a:p>
        </p:txBody>
      </p:sp>
      <p:sp>
        <p:nvSpPr>
          <p:cNvPr id="30" name="楕円 29">
            <a:extLst>
              <a:ext uri="{FF2B5EF4-FFF2-40B4-BE49-F238E27FC236}">
                <a16:creationId xmlns:a16="http://schemas.microsoft.com/office/drawing/2014/main" id="{230C70BD-D5C6-4114-B70F-EC4D8B8E0E62}"/>
              </a:ext>
            </a:extLst>
          </p:cNvPr>
          <p:cNvSpPr/>
          <p:nvPr/>
        </p:nvSpPr>
        <p:spPr>
          <a:xfrm>
            <a:off x="2121698" y="1013018"/>
            <a:ext cx="4927026" cy="81067"/>
          </a:xfrm>
          <a:prstGeom prst="ellipse">
            <a:avLst/>
          </a:prstGeom>
          <a:solidFill>
            <a:srgbClr val="9966FF"/>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1" name="矢印: 下 30">
            <a:extLst>
              <a:ext uri="{FF2B5EF4-FFF2-40B4-BE49-F238E27FC236}">
                <a16:creationId xmlns:a16="http://schemas.microsoft.com/office/drawing/2014/main" id="{997880EF-26F5-4689-B7B3-19BC9240CFD3}"/>
              </a:ext>
            </a:extLst>
          </p:cNvPr>
          <p:cNvSpPr/>
          <p:nvPr/>
        </p:nvSpPr>
        <p:spPr>
          <a:xfrm>
            <a:off x="4205904" y="1143723"/>
            <a:ext cx="576064" cy="274284"/>
          </a:xfrm>
          <a:prstGeom prst="downArrow">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7" name="正方形/長方形 36">
            <a:extLst>
              <a:ext uri="{FF2B5EF4-FFF2-40B4-BE49-F238E27FC236}">
                <a16:creationId xmlns:a16="http://schemas.microsoft.com/office/drawing/2014/main" id="{FDDE3D45-0599-4000-B164-FDE43BF1DCFC}"/>
              </a:ext>
            </a:extLst>
          </p:cNvPr>
          <p:cNvSpPr/>
          <p:nvPr/>
        </p:nvSpPr>
        <p:spPr>
          <a:xfrm flipH="1">
            <a:off x="4454987" y="1939178"/>
            <a:ext cx="90009" cy="277756"/>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40" name="正方形/長方形 39">
            <a:extLst>
              <a:ext uri="{FF2B5EF4-FFF2-40B4-BE49-F238E27FC236}">
                <a16:creationId xmlns:a16="http://schemas.microsoft.com/office/drawing/2014/main" id="{322E2E28-16B6-4B30-B44B-CED8BA077777}"/>
              </a:ext>
            </a:extLst>
          </p:cNvPr>
          <p:cNvSpPr/>
          <p:nvPr/>
        </p:nvSpPr>
        <p:spPr>
          <a:xfrm rot="5400000" flipH="1">
            <a:off x="4594341" y="-690162"/>
            <a:ext cx="99340" cy="5724637"/>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41" name="四角形: 角を丸くする 40">
            <a:extLst>
              <a:ext uri="{FF2B5EF4-FFF2-40B4-BE49-F238E27FC236}">
                <a16:creationId xmlns:a16="http://schemas.microsoft.com/office/drawing/2014/main" id="{854C2D43-5EAE-45F3-8D85-54F0AD81359C}"/>
              </a:ext>
            </a:extLst>
          </p:cNvPr>
          <p:cNvSpPr/>
          <p:nvPr/>
        </p:nvSpPr>
        <p:spPr>
          <a:xfrm>
            <a:off x="135590" y="2360764"/>
            <a:ext cx="3644612" cy="689896"/>
          </a:xfrm>
          <a:prstGeom prst="roundRect">
            <a:avLst/>
          </a:prstGeom>
          <a:solidFill>
            <a:schemeClr val="accent1">
              <a:lumMod val="20000"/>
              <a:lumOff val="80000"/>
            </a:schemeClr>
          </a:solidFill>
          <a:ln w="38100">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市町村職員の対応力向上を支援</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a:latin typeface="UD デジタル 教科書体 NK-R" panose="02020400000000000000" pitchFamily="18" charset="-128"/>
                <a:ea typeface="UD デジタル 教科書体 NK-R" panose="02020400000000000000" pitchFamily="18" charset="-128"/>
              </a:rPr>
              <a:t>（大阪府の役割）</a:t>
            </a:r>
          </a:p>
        </p:txBody>
      </p:sp>
      <p:sp>
        <p:nvSpPr>
          <p:cNvPr id="43" name="四角形: 角を丸くする 42">
            <a:extLst>
              <a:ext uri="{FF2B5EF4-FFF2-40B4-BE49-F238E27FC236}">
                <a16:creationId xmlns:a16="http://schemas.microsoft.com/office/drawing/2014/main" id="{7028B504-DF04-4B48-89A9-5971A3AC126D}"/>
              </a:ext>
            </a:extLst>
          </p:cNvPr>
          <p:cNvSpPr/>
          <p:nvPr/>
        </p:nvSpPr>
        <p:spPr>
          <a:xfrm>
            <a:off x="5237430" y="2334602"/>
            <a:ext cx="3644612" cy="689896"/>
          </a:xfrm>
          <a:prstGeom prst="roundRect">
            <a:avLst/>
          </a:prstGeom>
          <a:solidFill>
            <a:srgbClr val="FFCCCC"/>
          </a:solid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適切な職員配置等の体制の整備</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a:latin typeface="UD デジタル 教科書体 NK-R" panose="02020400000000000000" pitchFamily="18" charset="-128"/>
                <a:ea typeface="UD デジタル 教科書体 NK-R" panose="02020400000000000000" pitchFamily="18" charset="-128"/>
              </a:rPr>
              <a:t>（市町村の役割）</a:t>
            </a:r>
          </a:p>
        </p:txBody>
      </p:sp>
      <p:sp>
        <p:nvSpPr>
          <p:cNvPr id="44" name="正方形/長方形 43">
            <a:extLst>
              <a:ext uri="{FF2B5EF4-FFF2-40B4-BE49-F238E27FC236}">
                <a16:creationId xmlns:a16="http://schemas.microsoft.com/office/drawing/2014/main" id="{B8D17E01-66CD-46C8-B669-C17FA44A74A7}"/>
              </a:ext>
            </a:extLst>
          </p:cNvPr>
          <p:cNvSpPr/>
          <p:nvPr/>
        </p:nvSpPr>
        <p:spPr>
          <a:xfrm flipH="1">
            <a:off x="1759200" y="2125125"/>
            <a:ext cx="90008" cy="235639"/>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46" name="正方形/長方形 45">
            <a:extLst>
              <a:ext uri="{FF2B5EF4-FFF2-40B4-BE49-F238E27FC236}">
                <a16:creationId xmlns:a16="http://schemas.microsoft.com/office/drawing/2014/main" id="{47D29321-DB38-4900-91A4-78D7E26A95D5}"/>
              </a:ext>
            </a:extLst>
          </p:cNvPr>
          <p:cNvSpPr/>
          <p:nvPr/>
        </p:nvSpPr>
        <p:spPr>
          <a:xfrm flipH="1">
            <a:off x="7416322" y="2137226"/>
            <a:ext cx="90008" cy="179900"/>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nvGrpSpPr>
          <p:cNvPr id="4" name="グループ化 3">
            <a:extLst>
              <a:ext uri="{FF2B5EF4-FFF2-40B4-BE49-F238E27FC236}">
                <a16:creationId xmlns:a16="http://schemas.microsoft.com/office/drawing/2014/main" id="{D2745765-E89F-4A27-B43B-3C1AF09783A2}"/>
              </a:ext>
            </a:extLst>
          </p:cNvPr>
          <p:cNvGrpSpPr/>
          <p:nvPr/>
        </p:nvGrpSpPr>
        <p:grpSpPr>
          <a:xfrm>
            <a:off x="1768182" y="3052133"/>
            <a:ext cx="101828" cy="1809613"/>
            <a:chOff x="1625854" y="3045005"/>
            <a:chExt cx="101828" cy="1809613"/>
          </a:xfrm>
        </p:grpSpPr>
        <p:sp>
          <p:nvSpPr>
            <p:cNvPr id="34" name="正方形/長方形 33">
              <a:extLst>
                <a:ext uri="{FF2B5EF4-FFF2-40B4-BE49-F238E27FC236}">
                  <a16:creationId xmlns:a16="http://schemas.microsoft.com/office/drawing/2014/main" id="{B99EC541-648E-49A9-8C80-9AFCE426F3A6}"/>
                </a:ext>
              </a:extLst>
            </p:cNvPr>
            <p:cNvSpPr/>
            <p:nvPr/>
          </p:nvSpPr>
          <p:spPr>
            <a:xfrm flipH="1">
              <a:off x="1625854" y="4115734"/>
              <a:ext cx="101828" cy="101512"/>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nvGrpSpPr>
            <p:cNvPr id="3" name="グループ化 2">
              <a:extLst>
                <a:ext uri="{FF2B5EF4-FFF2-40B4-BE49-F238E27FC236}">
                  <a16:creationId xmlns:a16="http://schemas.microsoft.com/office/drawing/2014/main" id="{3443B5DA-1776-48BF-8169-A8EED6FDEA2D}"/>
                </a:ext>
              </a:extLst>
            </p:cNvPr>
            <p:cNvGrpSpPr/>
            <p:nvPr/>
          </p:nvGrpSpPr>
          <p:grpSpPr>
            <a:xfrm>
              <a:off x="1625854" y="3045005"/>
              <a:ext cx="101828" cy="1809613"/>
              <a:chOff x="1625854" y="3045005"/>
              <a:chExt cx="101828" cy="1809613"/>
            </a:xfrm>
          </p:grpSpPr>
          <p:sp>
            <p:nvSpPr>
              <p:cNvPr id="26" name="正方形/長方形 25">
                <a:extLst>
                  <a:ext uri="{FF2B5EF4-FFF2-40B4-BE49-F238E27FC236}">
                    <a16:creationId xmlns:a16="http://schemas.microsoft.com/office/drawing/2014/main" id="{E1047693-5BF5-444F-87D1-986891A51655}"/>
                  </a:ext>
                </a:extLst>
              </p:cNvPr>
              <p:cNvSpPr/>
              <p:nvPr/>
            </p:nvSpPr>
            <p:spPr>
              <a:xfrm flipH="1">
                <a:off x="1625854" y="3045005"/>
                <a:ext cx="101828" cy="135443"/>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3" name="正方形/長方形 32">
                <a:extLst>
                  <a:ext uri="{FF2B5EF4-FFF2-40B4-BE49-F238E27FC236}">
                    <a16:creationId xmlns:a16="http://schemas.microsoft.com/office/drawing/2014/main" id="{CC93506D-A2B7-4600-9577-337C317210B3}"/>
                  </a:ext>
                </a:extLst>
              </p:cNvPr>
              <p:cNvSpPr/>
              <p:nvPr/>
            </p:nvSpPr>
            <p:spPr>
              <a:xfrm flipH="1">
                <a:off x="1625854" y="3703668"/>
                <a:ext cx="101828" cy="101512"/>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5" name="正方形/長方形 34">
                <a:extLst>
                  <a:ext uri="{FF2B5EF4-FFF2-40B4-BE49-F238E27FC236}">
                    <a16:creationId xmlns:a16="http://schemas.microsoft.com/office/drawing/2014/main" id="{F3455172-1832-4190-8585-8B0AEC8BCAE1}"/>
                  </a:ext>
                </a:extLst>
              </p:cNvPr>
              <p:cNvSpPr/>
              <p:nvPr/>
            </p:nvSpPr>
            <p:spPr>
              <a:xfrm flipH="1">
                <a:off x="1625854" y="4740465"/>
                <a:ext cx="101828" cy="114153"/>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grpSp>
      <p:sp>
        <p:nvSpPr>
          <p:cNvPr id="38" name="正方形/長方形 37">
            <a:extLst>
              <a:ext uri="{FF2B5EF4-FFF2-40B4-BE49-F238E27FC236}">
                <a16:creationId xmlns:a16="http://schemas.microsoft.com/office/drawing/2014/main" id="{84657CD3-B87F-4480-8BCE-60B50E12C9AE}"/>
              </a:ext>
            </a:extLst>
          </p:cNvPr>
          <p:cNvSpPr/>
          <p:nvPr/>
        </p:nvSpPr>
        <p:spPr>
          <a:xfrm flipH="1">
            <a:off x="7411318" y="3925158"/>
            <a:ext cx="101828" cy="101512"/>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nvGrpSpPr>
          <p:cNvPr id="39" name="グループ化 38">
            <a:extLst>
              <a:ext uri="{FF2B5EF4-FFF2-40B4-BE49-F238E27FC236}">
                <a16:creationId xmlns:a16="http://schemas.microsoft.com/office/drawing/2014/main" id="{8A0E3AA8-E965-478D-9F99-6E18229C30BF}"/>
              </a:ext>
            </a:extLst>
          </p:cNvPr>
          <p:cNvGrpSpPr/>
          <p:nvPr/>
        </p:nvGrpSpPr>
        <p:grpSpPr>
          <a:xfrm>
            <a:off x="7403989" y="3051725"/>
            <a:ext cx="114673" cy="2229409"/>
            <a:chOff x="1625854" y="3045005"/>
            <a:chExt cx="114673" cy="2229409"/>
          </a:xfrm>
        </p:grpSpPr>
        <p:sp>
          <p:nvSpPr>
            <p:cNvPr id="42" name="正方形/長方形 41">
              <a:extLst>
                <a:ext uri="{FF2B5EF4-FFF2-40B4-BE49-F238E27FC236}">
                  <a16:creationId xmlns:a16="http://schemas.microsoft.com/office/drawing/2014/main" id="{A4745501-0D7E-4399-867F-53028FD311CF}"/>
                </a:ext>
              </a:extLst>
            </p:cNvPr>
            <p:cNvSpPr/>
            <p:nvPr/>
          </p:nvSpPr>
          <p:spPr>
            <a:xfrm flipH="1">
              <a:off x="1625854" y="3045005"/>
              <a:ext cx="101828" cy="135443"/>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47" name="正方形/長方形 46">
              <a:extLst>
                <a:ext uri="{FF2B5EF4-FFF2-40B4-BE49-F238E27FC236}">
                  <a16:creationId xmlns:a16="http://schemas.microsoft.com/office/drawing/2014/main" id="{B6A37965-679C-4449-ADF2-DF83D75D00D7}"/>
                </a:ext>
              </a:extLst>
            </p:cNvPr>
            <p:cNvSpPr/>
            <p:nvPr/>
          </p:nvSpPr>
          <p:spPr>
            <a:xfrm flipH="1">
              <a:off x="1638699" y="4547608"/>
              <a:ext cx="101828" cy="101512"/>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48" name="正方形/長方形 47">
              <a:extLst>
                <a:ext uri="{FF2B5EF4-FFF2-40B4-BE49-F238E27FC236}">
                  <a16:creationId xmlns:a16="http://schemas.microsoft.com/office/drawing/2014/main" id="{6DAC9C46-4355-4B0A-94B9-04271922096B}"/>
                </a:ext>
              </a:extLst>
            </p:cNvPr>
            <p:cNvSpPr/>
            <p:nvPr/>
          </p:nvSpPr>
          <p:spPr>
            <a:xfrm flipH="1">
              <a:off x="1633183" y="5171883"/>
              <a:ext cx="107344" cy="102531"/>
            </a:xfrm>
            <a:prstGeom prst="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grpSp>
      <p:sp>
        <p:nvSpPr>
          <p:cNvPr id="5" name="矢印: 左右 4">
            <a:extLst>
              <a:ext uri="{FF2B5EF4-FFF2-40B4-BE49-F238E27FC236}">
                <a16:creationId xmlns:a16="http://schemas.microsoft.com/office/drawing/2014/main" id="{7E26A780-AF7B-4CC8-8C4B-4584396E67FC}"/>
              </a:ext>
            </a:extLst>
          </p:cNvPr>
          <p:cNvSpPr/>
          <p:nvPr/>
        </p:nvSpPr>
        <p:spPr>
          <a:xfrm>
            <a:off x="4009980" y="3599642"/>
            <a:ext cx="1055664" cy="523220"/>
          </a:xfrm>
          <a:prstGeom prst="leftRightArrow">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51" name="スライド番号プレースホルダー 1">
            <a:extLst>
              <a:ext uri="{FF2B5EF4-FFF2-40B4-BE49-F238E27FC236}">
                <a16:creationId xmlns:a16="http://schemas.microsoft.com/office/drawing/2014/main" id="{C1006F7C-F841-4B72-97C1-B86E7CDC1067}"/>
              </a:ext>
            </a:extLst>
          </p:cNvPr>
          <p:cNvSpPr txBox="1">
            <a:spLocks/>
          </p:cNvSpPr>
          <p:nvPr/>
        </p:nvSpPr>
        <p:spPr>
          <a:xfrm>
            <a:off x="8579538" y="6463357"/>
            <a:ext cx="549424" cy="47667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12</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381944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54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令和６年度 大阪府障がい者虐待防止支援事業の主な取組み</a:t>
            </a:r>
          </a:p>
        </p:txBody>
      </p:sp>
      <p:graphicFrame>
        <p:nvGraphicFramePr>
          <p:cNvPr id="10" name="表 9"/>
          <p:cNvGraphicFramePr>
            <a:graphicFrameLocks noGrp="1"/>
          </p:cNvGraphicFramePr>
          <p:nvPr>
            <p:extLst>
              <p:ext uri="{D42A27DB-BD31-4B8C-83A1-F6EECF244321}">
                <p14:modId xmlns:p14="http://schemas.microsoft.com/office/powerpoint/2010/main" val="2830941765"/>
              </p:ext>
            </p:extLst>
          </p:nvPr>
        </p:nvGraphicFramePr>
        <p:xfrm>
          <a:off x="0" y="471712"/>
          <a:ext cx="9144000" cy="6416004"/>
        </p:xfrm>
        <a:graphic>
          <a:graphicData uri="http://schemas.openxmlformats.org/drawingml/2006/table">
            <a:tbl>
              <a:tblPr firstRow="1" bandRow="1">
                <a:tableStyleId>{5C22544A-7EE6-4342-B048-85BDC9FD1C3A}</a:tableStyleId>
              </a:tblPr>
              <a:tblGrid>
                <a:gridCol w="1721319">
                  <a:extLst>
                    <a:ext uri="{9D8B030D-6E8A-4147-A177-3AD203B41FA5}">
                      <a16:colId xmlns:a16="http://schemas.microsoft.com/office/drawing/2014/main" val="20000"/>
                    </a:ext>
                  </a:extLst>
                </a:gridCol>
                <a:gridCol w="7422681">
                  <a:extLst>
                    <a:ext uri="{9D8B030D-6E8A-4147-A177-3AD203B41FA5}">
                      <a16:colId xmlns:a16="http://schemas.microsoft.com/office/drawing/2014/main" val="20001"/>
                    </a:ext>
                  </a:extLst>
                </a:gridCol>
              </a:tblGrid>
              <a:tr h="298641">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　目　　的</a:t>
                      </a:r>
                    </a:p>
                  </a:txBody>
                  <a:tcPr marL="91429" marR="91429" marT="45714" marB="45714" anchor="ct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主な取組み内容</a:t>
                      </a:r>
                      <a:endPar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nchor="ctr"/>
                </a:tc>
                <a:extLst>
                  <a:ext uri="{0D108BD9-81ED-4DB2-BD59-A6C34878D82A}">
                    <a16:rowId xmlns:a16="http://schemas.microsoft.com/office/drawing/2014/main" val="10000"/>
                  </a:ext>
                </a:extLst>
              </a:tr>
              <a:tr h="4447740">
                <a:tc>
                  <a:txBody>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３．関係機関との</a:t>
                      </a:r>
                      <a:endParaRPr kumimoji="1" lang="en-US" altLang="ja-JP" sz="1400" b="1" dirty="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連携</a:t>
                      </a:r>
                      <a:endPar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⑧使用者虐待における大阪労働局との連携</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・大阪労働局担当者との定期的な実務者連絡会議の開催や、大阪方式の使用者虐待対応システムでの大阪労働</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　局・市町村・府の連携による調査及び対応の実施</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a:latin typeface="UD デジタル 教科書体 NK-R" panose="02020400000000000000" pitchFamily="18" charset="-128"/>
                          <a:ea typeface="UD デジタル 教科書体 NK-R" panose="02020400000000000000" pitchFamily="18" charset="-128"/>
                        </a:rPr>
                        <a:t>・</a:t>
                      </a:r>
                      <a:r>
                        <a:rPr kumimoji="1" lang="ja-JP" altLang="en-US" sz="1200" kern="1200" dirty="0">
                          <a:latin typeface="UD デジタル 教科書体 NK-R" panose="02020400000000000000" pitchFamily="18" charset="-128"/>
                          <a:ea typeface="UD デジタル 教科書体 NK-R" panose="02020400000000000000" pitchFamily="18" charset="-128"/>
                        </a:rPr>
                        <a:t>拡大版実務者連絡会議を全市町村対象に実施。労働局各担当課の取組みの紹介や実務に関する対応ポイントの　</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　説明や意見交換を実施</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⑨近畿府県障がい者虐待防止担当者との連携</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・令和</a:t>
                      </a:r>
                      <a:r>
                        <a:rPr kumimoji="1" lang="en-US" altLang="ja-JP" sz="1200" kern="1200" dirty="0">
                          <a:latin typeface="UD デジタル 教科書体 NK-R" panose="02020400000000000000" pitchFamily="18" charset="-128"/>
                          <a:ea typeface="UD デジタル 教科書体 NK-R" panose="02020400000000000000" pitchFamily="18" charset="-128"/>
                        </a:rPr>
                        <a:t>4</a:t>
                      </a:r>
                      <a:r>
                        <a:rPr kumimoji="1" lang="ja-JP" altLang="en-US" sz="1200" kern="1200" dirty="0">
                          <a:latin typeface="UD デジタル 教科書体 NK-R" panose="02020400000000000000" pitchFamily="18" charset="-128"/>
                          <a:ea typeface="UD デジタル 教科書体 NK-R" panose="02020400000000000000" pitchFamily="18" charset="-128"/>
                        </a:rPr>
                        <a:t>年度より大阪府が主催し、各府県の研修や虐待対応等の取組み状況について情報交換実施</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・令和６年度は京都府が事務局を担当</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2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⑩</a:t>
                      </a:r>
                      <a:r>
                        <a:rPr kumimoji="1" lang="en-US" altLang="ja-JP" sz="1200" b="1" u="sng" kern="1200" dirty="0">
                          <a:latin typeface="UD デジタル 教科書体 NK-R" panose="02020400000000000000" pitchFamily="18" charset="-128"/>
                          <a:ea typeface="UD デジタル 教科書体 NK-R" panose="02020400000000000000" pitchFamily="18" charset="-128"/>
                        </a:rPr>
                        <a:t>DV</a:t>
                      </a:r>
                      <a:r>
                        <a:rPr kumimoji="1" lang="ja-JP" altLang="en-US" sz="1200" b="1" u="sng" kern="1200" dirty="0">
                          <a:latin typeface="UD デジタル 教科書体 NK-R" panose="02020400000000000000" pitchFamily="18" charset="-128"/>
                          <a:ea typeface="UD デジタル 教科書体 NK-R" panose="02020400000000000000" pitchFamily="18" charset="-128"/>
                        </a:rPr>
                        <a:t>対応、成年後見等に関する連携</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・令和</a:t>
                      </a:r>
                      <a:r>
                        <a:rPr kumimoji="1" lang="en-US" altLang="ja-JP" sz="1200" kern="1200" dirty="0">
                          <a:effectLst/>
                          <a:latin typeface="UD デジタル 教科書体 NK-R" panose="02020400000000000000" pitchFamily="18" charset="-128"/>
                          <a:ea typeface="UD デジタル 教科書体 NK-R" panose="02020400000000000000" pitchFamily="18" charset="-128"/>
                        </a:rPr>
                        <a:t>6</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年度より精神科病院での虐待通報窓口が設置されたことに伴い、各研修において通報窓口を周知</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a:t>
                      </a:r>
                      <a:r>
                        <a:rPr kumimoji="1" lang="en-US" altLang="ja-JP" sz="1200" kern="1200" dirty="0">
                          <a:effectLst/>
                          <a:latin typeface="UD デジタル 教科書体 NK-R" panose="02020400000000000000" pitchFamily="18" charset="-128"/>
                          <a:ea typeface="UD デジタル 教科書体 NK-R" panose="02020400000000000000" pitchFamily="18" charset="-128"/>
                        </a:rPr>
                        <a:t>DV</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対応について、女性相談センターと意見交換を実施し、課題を共有</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a:t>
                      </a:r>
                      <a:r>
                        <a:rPr kumimoji="1" lang="zh-TW" altLang="en-US" sz="1200" u="none" strike="noStrike" kern="1200" baseline="0" dirty="0">
                          <a:latin typeface="UD デジタル 教科書体 NK-R" panose="02020400000000000000" pitchFamily="18" charset="-128"/>
                          <a:ea typeface="UD デジタル 教科書体 NK-R" panose="02020400000000000000" pitchFamily="18" charset="-128"/>
                        </a:rPr>
                        <a:t>大阪府社会福祉協議会権利擁護推進室</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主催、成年後見制度等にかかる市町村研修の開催を府主管課、</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　高齢者虐待担当課とともに周知協力</a:t>
                      </a:r>
                      <a:endParaRPr kumimoji="1" lang="en-US" altLang="ja-JP" sz="1200" kern="1200" dirty="0">
                        <a:effectLst/>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600"/>
                        </a:spcAft>
                        <a:buClrTx/>
                        <a:buSzTx/>
                        <a:buFontTx/>
                        <a:buNone/>
                        <a:tabLst/>
                        <a:defRPr/>
                      </a:pPr>
                      <a:r>
                        <a:rPr kumimoji="1" lang="ja-JP" altLang="en-US" sz="1200" kern="1200" dirty="0">
                          <a:effectLst/>
                          <a:latin typeface="UD デジタル 教科書体 NK-R" panose="02020400000000000000" pitchFamily="18" charset="-128"/>
                          <a:ea typeface="UD デジタル 教科書体 NK-R" panose="02020400000000000000" pitchFamily="18" charset="-128"/>
                        </a:rPr>
                        <a:t>・市民後見人養成講座にて障害者虐待防止法等についての講義動画を提供</a:t>
                      </a:r>
                      <a:endParaRPr kumimoji="1" lang="en-US" altLang="ja-JP" sz="1200"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latin typeface="UD デジタル 教科書体 NK-R" panose="02020400000000000000" pitchFamily="18" charset="-128"/>
                          <a:ea typeface="UD デジタル 教科書体 NK-R" panose="02020400000000000000" pitchFamily="18" charset="-128"/>
                        </a:rPr>
                        <a:t>⑪大阪府障がい者自立相談支援センターとの取組み</a:t>
                      </a:r>
                      <a:endParaRPr kumimoji="1" lang="en-US" altLang="ja-JP" sz="1200" b="1" u="sng" kern="120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latin typeface="UD デジタル 教科書体 NK-R" panose="02020400000000000000" pitchFamily="18" charset="-128"/>
                          <a:ea typeface="UD デジタル 教科書体 NK-R" panose="02020400000000000000" pitchFamily="18" charset="-128"/>
                        </a:rPr>
                        <a:t>・センターが主催する市町村障がい福祉担当新任職員向けの</a:t>
                      </a:r>
                      <a:r>
                        <a:rPr kumimoji="1" lang="ja-JP" altLang="en-US" sz="1200" kern="1200" dirty="0">
                          <a:effectLst/>
                          <a:latin typeface="UD デジタル 教科書体 NK-R" panose="02020400000000000000" pitchFamily="18" charset="-128"/>
                          <a:ea typeface="UD デジタル 教科書体 NK-R" panose="02020400000000000000" pitchFamily="18" charset="-128"/>
                        </a:rPr>
                        <a:t>研修</a:t>
                      </a:r>
                      <a:r>
                        <a:rPr kumimoji="1" lang="ja-JP" altLang="en-US" sz="1200" kern="1200" dirty="0">
                          <a:latin typeface="UD デジタル 教科書体 NK-R" panose="02020400000000000000" pitchFamily="18" charset="-128"/>
                          <a:ea typeface="UD デジタル 教科書体 NK-R" panose="02020400000000000000" pitchFamily="18" charset="-128"/>
                        </a:rPr>
                        <a:t>において、障がい者手帳申請等の窓口対応の</a:t>
                      </a:r>
                      <a:r>
                        <a:rPr kumimoji="1" lang="ja-JP" altLang="en-US" sz="1200" kern="1200" baseline="0" dirty="0">
                          <a:latin typeface="UD デジタル 教科書体 NK-R" panose="02020400000000000000" pitchFamily="18" charset="-128"/>
                          <a:ea typeface="UD デジタル 教科書体 NK-R" panose="02020400000000000000" pitchFamily="18" charset="-128"/>
                        </a:rPr>
                        <a:t>場　</a:t>
                      </a:r>
                      <a:endParaRPr kumimoji="1" lang="en-US" altLang="ja-JP" sz="1200" kern="1200" baseline="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baseline="0" dirty="0">
                          <a:latin typeface="UD デジタル 教科書体 NK-R" panose="02020400000000000000" pitchFamily="18" charset="-128"/>
                          <a:ea typeface="UD デジタル 教科書体 NK-R" panose="02020400000000000000" pitchFamily="18" charset="-128"/>
                        </a:rPr>
                        <a:t>　面で虐待への気づきにつながるよう、事例等を交えた講義を実施</a:t>
                      </a:r>
                      <a:endParaRPr kumimoji="1" lang="en-US" altLang="ja-JP" sz="1200" kern="1200" baseline="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50000"/>
                        </a:lnSpc>
                        <a:spcBef>
                          <a:spcPts val="0"/>
                        </a:spcBef>
                        <a:spcAft>
                          <a:spcPts val="0"/>
                        </a:spcAft>
                        <a:buClrTx/>
                        <a:buSzTx/>
                        <a:buFontTx/>
                        <a:buNone/>
                        <a:tabLst/>
                        <a:defRPr/>
                      </a:pPr>
                      <a:endParaRPr kumimoji="1" lang="en-US" altLang="ja-JP" sz="400" kern="1200" baseline="0" dirty="0">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baseline="0" dirty="0">
                          <a:latin typeface="UD デジタル 教科書体 NK-R" panose="02020400000000000000" pitchFamily="18" charset="-128"/>
                          <a:ea typeface="UD デジタル 教科書体 NK-R" panose="02020400000000000000" pitchFamily="18" charset="-128"/>
                        </a:rPr>
                        <a:t>⑫大阪府障がい者自立支援協議会虐待防止推進部会の設置運営</a:t>
                      </a:r>
                      <a:endParaRPr kumimoji="1" lang="en-US" altLang="ja-JP" sz="1200" b="1" u="sng" kern="1200" baseline="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・障害者虐待防止</a:t>
                      </a:r>
                      <a:r>
                        <a:rPr lang="ja-JP" altLang="ja-JP" sz="1200" dirty="0">
                          <a:latin typeface="UD デジタル 教科書体 NK-R" panose="02020400000000000000" pitchFamily="18" charset="-128"/>
                          <a:ea typeface="UD デジタル 教科書体 NK-R" panose="02020400000000000000" pitchFamily="18" charset="-128"/>
                        </a:rPr>
                        <a:t>法第３９条に基づき、都道府県の責務である連携協力体制の整備を図るため、</a:t>
                      </a:r>
                      <a:r>
                        <a:rPr lang="ja-JP" altLang="en-US" sz="1200" dirty="0">
                          <a:latin typeface="UD デジタル 教科書体 NK-R" panose="02020400000000000000" pitchFamily="18" charset="-128"/>
                          <a:ea typeface="UD デジタル 教科書体 NK-R" panose="02020400000000000000" pitchFamily="18" charset="-128"/>
                        </a:rPr>
                        <a:t>府及び</a:t>
                      </a:r>
                      <a:endParaRPr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　府内市町村、関係機関における虐待防止の取組み等を共有する。令和</a:t>
                      </a: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年度より市町村の取組み共有を行う</a:t>
                      </a:r>
                      <a:endParaRPr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　⇒令和４年度は豊中市、泉佐野市　令和５年度は守口市　令和</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年度は島本町より報告</a:t>
                      </a:r>
                      <a:endParaRPr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・令和</a:t>
                      </a:r>
                      <a:r>
                        <a:rPr lang="en-US" altLang="ja-JP" sz="1200" dirty="0">
                          <a:latin typeface="UD デジタル 教科書体 NK-R" panose="02020400000000000000" pitchFamily="18" charset="-128"/>
                          <a:ea typeface="UD デジタル 教科書体 NK-R" panose="02020400000000000000" pitchFamily="18" charset="-128"/>
                        </a:rPr>
                        <a:t>5</a:t>
                      </a:r>
                      <a:r>
                        <a:rPr lang="ja-JP" altLang="en-US" sz="1200" dirty="0">
                          <a:latin typeface="UD デジタル 教科書体 NK-R" panose="02020400000000000000" pitchFamily="18" charset="-128"/>
                          <a:ea typeface="UD デジタル 教科書体 NK-R" panose="02020400000000000000" pitchFamily="18" charset="-128"/>
                        </a:rPr>
                        <a:t>年度より専門委員会を設置し、事業所で重大な虐待事案が発生した場合に府が行う指導に対する助言を　</a:t>
                      </a:r>
                      <a:endParaRPr lang="en-US" altLang="ja-JP" sz="1200" dirty="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UD デジタル 教科書体 NK-R" panose="02020400000000000000" pitchFamily="18" charset="-128"/>
                          <a:ea typeface="UD デジタル 教科書体 NK-R" panose="02020400000000000000" pitchFamily="18" charset="-128"/>
                        </a:rPr>
                        <a:t>　受ける</a:t>
                      </a:r>
                      <a:endParaRPr lang="en-US" altLang="ja-JP" sz="1200" dirty="0">
                        <a:latin typeface="UD デジタル 教科書体 NK-R" panose="02020400000000000000" pitchFamily="18" charset="-128"/>
                        <a:ea typeface="UD デジタル 教科書体 NK-R" panose="02020400000000000000" pitchFamily="18" charset="-128"/>
                      </a:endParaRPr>
                    </a:p>
                  </a:txBody>
                  <a:tcPr marL="91429" marR="91429" marT="45714" marB="45714"/>
                </a:tc>
                <a:extLst>
                  <a:ext uri="{0D108BD9-81ED-4DB2-BD59-A6C34878D82A}">
                    <a16:rowId xmlns:a16="http://schemas.microsoft.com/office/drawing/2014/main" val="10003"/>
                  </a:ext>
                </a:extLst>
              </a:tr>
              <a:tr h="1612711">
                <a:tc>
                  <a:txBody>
                    <a:bodyP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４．虐待防止に係る</a:t>
                      </a:r>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p>
                    <a:p>
                      <a:r>
                        <a:rPr kumimoji="1" lang="en-US" altLang="ja-JP" sz="1400" b="1" baseline="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広報啓発</a:t>
                      </a:r>
                    </a:p>
                  </a:txBody>
                  <a:tcPr marL="91429" marR="91429" marT="45714" marB="4571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⑬啓発物配布等</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・早期発見、早期対応につなぐため、各種研修、集団指導等の様々な機会を活用して配布</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・広く府民に</a:t>
                      </a:r>
                      <a:r>
                        <a:rPr lang="ja-JP" altLang="en-US" sz="1200" b="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者虐待防止について啓発を図るため、情報プラザに配架</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・障がい者や障がいについての理解の促進に関する啓発動画、イベント案内のため、</a:t>
                      </a:r>
                      <a:r>
                        <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rPr>
                        <a:t>YouTube</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チャンネル開設</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　⇒「防ごう　障がい者虐待」というテーマで</a:t>
                      </a:r>
                      <a:r>
                        <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rPr>
                        <a:t>10</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分で学べる啓発動画を随時公開</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prstClr val="black"/>
                          </a:solidFill>
                          <a:latin typeface="UD デジタル 教科書体 NK-R" panose="02020400000000000000" pitchFamily="18" charset="-128"/>
                          <a:ea typeface="UD デジタル 教科書体 NK-R" panose="02020400000000000000" pitchFamily="18" charset="-128"/>
                        </a:rPr>
                        <a:t>・障がい者週間に合わせて府政だより</a:t>
                      </a:r>
                      <a:r>
                        <a:rPr lang="en-US" altLang="ja-JP" sz="1200" b="0" u="none" dirty="0">
                          <a:solidFill>
                            <a:prstClr val="black"/>
                          </a:solidFill>
                          <a:latin typeface="UD デジタル 教科書体 NK-R" panose="02020400000000000000" pitchFamily="18" charset="-128"/>
                          <a:ea typeface="UD デジタル 教科書体 NK-R" panose="02020400000000000000" pitchFamily="18" charset="-128"/>
                        </a:rPr>
                        <a:t>12</a:t>
                      </a:r>
                      <a:r>
                        <a:rPr lang="ja-JP" altLang="en-US" sz="1200" b="0" u="none" dirty="0">
                          <a:solidFill>
                            <a:prstClr val="black"/>
                          </a:solidFill>
                          <a:latin typeface="UD デジタル 教科書体 NK-R" panose="02020400000000000000" pitchFamily="18" charset="-128"/>
                          <a:ea typeface="UD デジタル 教科書体 NK-R" panose="02020400000000000000" pitchFamily="18" charset="-128"/>
                        </a:rPr>
                        <a:t>月号にて、障がい者差別と虐待の記事を掲載し、行政への相談を促進</a:t>
                      </a:r>
                      <a:endParaRPr lang="en-US" altLang="ja-JP" sz="1200" b="0" u="none" dirty="0">
                        <a:solidFill>
                          <a:prstClr val="black"/>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⑭大阪ふれあいキャンペーン</a:t>
                      </a:r>
                      <a:r>
                        <a:rPr lang="en-US" altLang="ja-JP" sz="1200" b="1" u="sng" dirty="0" err="1">
                          <a:solidFill>
                            <a:prstClr val="black"/>
                          </a:solidFill>
                          <a:latin typeface="UD デジタル 教科書体 NK-R" panose="02020400000000000000" pitchFamily="18" charset="-128"/>
                          <a:ea typeface="UD デジタル 教科書体 NK-R" panose="02020400000000000000" pitchFamily="18" charset="-128"/>
                        </a:rPr>
                        <a:t>SNS</a:t>
                      </a: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アカウント</a:t>
                      </a:r>
                      <a:r>
                        <a:rPr lang="ja-JP" altLang="en-US" sz="1200" b="1" u="sng" dirty="0">
                          <a:latin typeface="UD デジタル 教科書体 NK-R" panose="02020400000000000000" pitchFamily="18" charset="-128"/>
                          <a:ea typeface="UD デジタル 教科書体 NK-R" panose="02020400000000000000" pitchFamily="18" charset="-128"/>
                        </a:rPr>
                        <a:t>（</a:t>
                      </a:r>
                      <a:r>
                        <a:rPr lang="en-US" altLang="ja-JP" sz="1200" b="1" u="sng" dirty="0">
                          <a:latin typeface="UD デジタル 教科書体 NK-R" panose="02020400000000000000" pitchFamily="18" charset="-128"/>
                          <a:ea typeface="UD デジタル 教科書体 NK-R" panose="02020400000000000000" pitchFamily="18" charset="-128"/>
                        </a:rPr>
                        <a:t>X </a:t>
                      </a:r>
                      <a:r>
                        <a:rPr lang="ja-JP" altLang="en-US" sz="1200" b="1" u="sng" dirty="0">
                          <a:latin typeface="UD デジタル 教科書体 NK-R" panose="02020400000000000000" pitchFamily="18" charset="-128"/>
                          <a:ea typeface="UD デジタル 教科書体 NK-R" panose="02020400000000000000" pitchFamily="18" charset="-128"/>
                        </a:rPr>
                        <a:t>旧</a:t>
                      </a:r>
                      <a:r>
                        <a:rPr lang="en-US" altLang="ja-JP" sz="1200" b="1" u="sng" dirty="0">
                          <a:latin typeface="UD デジタル 教科書体 NK-R" panose="02020400000000000000" pitchFamily="18" charset="-128"/>
                          <a:ea typeface="UD デジタル 教科書体 NK-R" panose="02020400000000000000" pitchFamily="18" charset="-128"/>
                        </a:rPr>
                        <a:t>Twitter</a:t>
                      </a:r>
                      <a:r>
                        <a:rPr lang="ja-JP" altLang="en-US" sz="1200" b="1" u="sng" dirty="0">
                          <a:latin typeface="UD デジタル 教科書体 NK-R" panose="02020400000000000000" pitchFamily="18" charset="-128"/>
                          <a:ea typeface="UD デジタル 教科書体 NK-R" panose="02020400000000000000" pitchFamily="18" charset="-128"/>
                        </a:rPr>
                        <a:t>・</a:t>
                      </a:r>
                      <a:r>
                        <a:rPr lang="en-US" altLang="ja-JP" sz="1200" b="1" u="sng" dirty="0">
                          <a:latin typeface="UD デジタル 教科書体 NK-R" panose="02020400000000000000" pitchFamily="18" charset="-128"/>
                          <a:ea typeface="UD デジタル 教科書体 NK-R" panose="02020400000000000000" pitchFamily="18" charset="-128"/>
                        </a:rPr>
                        <a:t>Instagram</a:t>
                      </a:r>
                      <a:r>
                        <a:rPr lang="ja-JP" altLang="en-US" sz="1200" b="1" u="sng" dirty="0">
                          <a:latin typeface="UD デジタル 教科書体 NK-R" panose="02020400000000000000" pitchFamily="18" charset="-128"/>
                          <a:ea typeface="UD デジタル 教科書体 NK-R" panose="02020400000000000000" pitchFamily="18" charset="-128"/>
                        </a:rPr>
                        <a:t>）</a:t>
                      </a:r>
                      <a:r>
                        <a:rPr lang="ja-JP" altLang="en-US" sz="1200" b="1" u="sng" dirty="0">
                          <a:solidFill>
                            <a:prstClr val="black"/>
                          </a:solidFill>
                          <a:latin typeface="UD デジタル 教科書体 NK-R" panose="02020400000000000000" pitchFamily="18" charset="-128"/>
                          <a:ea typeface="UD デジタル 教科書体 NK-R" panose="02020400000000000000" pitchFamily="18" charset="-128"/>
                        </a:rPr>
                        <a:t>での周知</a:t>
                      </a:r>
                      <a:endParaRPr lang="en-US" altLang="ja-JP" sz="1200" b="1" u="sng" dirty="0">
                        <a:solidFill>
                          <a:prstClr val="black"/>
                        </a:solidFill>
                        <a:latin typeface="UD デジタル 教科書体 NK-R" panose="02020400000000000000" pitchFamily="18" charset="-128"/>
                        <a:ea typeface="UD デジタル 教科書体 NK-R" panose="02020400000000000000" pitchFamily="18" charset="-128"/>
                      </a:endParaRPr>
                    </a:p>
                    <a:p>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1200" b="0" dirty="0" err="1">
                          <a:latin typeface="UD デジタル 教科書体 NK-R" panose="02020400000000000000" pitchFamily="18" charset="-128"/>
                          <a:ea typeface="UD デジタル 教科書体 NK-R" panose="02020400000000000000" pitchFamily="18" charset="-128"/>
                        </a:rPr>
                        <a:t>障がい</a:t>
                      </a:r>
                      <a:r>
                        <a:rPr lang="ja-JP" altLang="en-US" sz="1200" b="0" dirty="0">
                          <a:latin typeface="UD デジタル 教科書体 NK-R" panose="02020400000000000000" pitchFamily="18" charset="-128"/>
                          <a:ea typeface="UD デジタル 教科書体 NK-R" panose="02020400000000000000" pitchFamily="18" charset="-128"/>
                        </a:rPr>
                        <a:t>理解、イベント等、幅広い内容を掲載しているアカウントにおいて</a:t>
                      </a:r>
                      <a:r>
                        <a:rPr lang="ja-JP" altLang="en-US" sz="1200" b="0" dirty="0">
                          <a:solidFill>
                            <a:prstClr val="black"/>
                          </a:solidFill>
                          <a:latin typeface="UD デジタル 教科書体 NK-R" panose="02020400000000000000" pitchFamily="18" charset="-128"/>
                          <a:ea typeface="UD デジタル 教科書体 NK-R" panose="02020400000000000000" pitchFamily="18" charset="-128"/>
                        </a:rPr>
                        <a:t>事業所向け研修等の情報を発信</a:t>
                      </a:r>
                      <a:endParaRPr lang="en-US" altLang="ja-JP" sz="1200" b="0" dirty="0">
                        <a:solidFill>
                          <a:prstClr val="black"/>
                        </a:solidFill>
                        <a:latin typeface="UD デジタル 教科書体 NK-R" panose="02020400000000000000" pitchFamily="18" charset="-128"/>
                        <a:ea typeface="UD デジタル 教科書体 NK-R" panose="02020400000000000000" pitchFamily="18" charset="-128"/>
                      </a:endParaRPr>
                    </a:p>
                  </a:txBody>
                  <a:tcPr marL="91429" marR="91429" marT="45714" marB="45714"/>
                </a:tc>
                <a:extLst>
                  <a:ext uri="{0D108BD9-81ED-4DB2-BD59-A6C34878D82A}">
                    <a16:rowId xmlns:a16="http://schemas.microsoft.com/office/drawing/2014/main" val="1952913486"/>
                  </a:ext>
                </a:extLst>
              </a:tr>
            </a:tbl>
          </a:graphicData>
        </a:graphic>
      </p:graphicFrame>
      <p:sp>
        <p:nvSpPr>
          <p:cNvPr id="5140" name="スライド番号プレースホルダー 1"/>
          <p:cNvSpPr>
            <a:spLocks noGrp="1"/>
          </p:cNvSpPr>
          <p:nvPr>
            <p:ph type="sldNum" sz="quarter" idx="12"/>
          </p:nvPr>
        </p:nvSpPr>
        <p:spPr bwMode="auto">
          <a:xfrm>
            <a:off x="6948264" y="6503119"/>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88D0D36-4078-4411-A12F-7D268F897894}" type="slidenum">
              <a:rPr lang="ja-JP" altLang="en-US" sz="1200" smtClean="0">
                <a:latin typeface="UD デジタル 教科書体 NK-R" panose="02020400000000000000" pitchFamily="18" charset="-128"/>
                <a:ea typeface="UD デジタル 教科書体 NK-R" panose="02020400000000000000" pitchFamily="18" charset="-128"/>
              </a:rPr>
              <a:pPr>
                <a:spcBef>
                  <a:spcPct val="0"/>
                </a:spcBef>
                <a:buFontTx/>
                <a:buNone/>
              </a:pPr>
              <a:t>2</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77748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FBFD073-1918-470D-8D4C-9F0F2CB6BDD9}"/>
              </a:ext>
            </a:extLst>
          </p:cNvPr>
          <p:cNvSpPr/>
          <p:nvPr/>
        </p:nvSpPr>
        <p:spPr>
          <a:xfrm>
            <a:off x="0" y="3992418"/>
            <a:ext cx="9144000" cy="2129945"/>
          </a:xfrm>
          <a:prstGeom prst="rect">
            <a:avLst/>
          </a:prstGeom>
          <a:solidFill>
            <a:srgbClr val="CCECFF"/>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4" name="字幕 2">
            <a:extLst>
              <a:ext uri="{FF2B5EF4-FFF2-40B4-BE49-F238E27FC236}">
                <a16:creationId xmlns:a16="http://schemas.microsoft.com/office/drawing/2014/main" id="{BD261B1C-32C5-4BA3-BBFE-A6E23AF5CA84}"/>
              </a:ext>
            </a:extLst>
          </p:cNvPr>
          <p:cNvSpPr txBox="1">
            <a:spLocks/>
          </p:cNvSpPr>
          <p:nvPr/>
        </p:nvSpPr>
        <p:spPr>
          <a:xfrm>
            <a:off x="0" y="500490"/>
            <a:ext cx="9144000" cy="490726"/>
          </a:xfrm>
          <a:prstGeom prst="rect">
            <a:avLst/>
          </a:prstGeom>
          <a:solidFill>
            <a:srgbClr val="CCCCFF"/>
          </a:solidFill>
          <a:ln>
            <a:noFill/>
          </a:ln>
        </p:spPr>
        <p:style>
          <a:lnRef idx="2">
            <a:schemeClr val="accent1"/>
          </a:lnRef>
          <a:fillRef idx="1">
            <a:schemeClr val="lt1"/>
          </a:fillRef>
          <a:effectRef idx="0">
            <a:schemeClr val="accent1"/>
          </a:effectRef>
          <a:fontRef idx="minor">
            <a:schemeClr val="dk1"/>
          </a:fontRef>
        </p:style>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spcBef>
                <a:spcPts val="0"/>
              </a:spcBef>
            </a:pPr>
            <a:r>
              <a:rPr lang="ja-JP" altLang="en-US" sz="1200" dirty="0">
                <a:latin typeface="UD デジタル 教科書体 NK-R" panose="02020400000000000000" pitchFamily="18" charset="-128"/>
                <a:ea typeface="UD デジタル 教科書体 NK-R" panose="02020400000000000000" pitchFamily="18" charset="-128"/>
              </a:rPr>
              <a:t>令和</a:t>
            </a:r>
            <a:r>
              <a:rPr lang="en-US" altLang="ja-JP" sz="1200" dirty="0">
                <a:latin typeface="UD デジタル 教科書体 NK-R" panose="02020400000000000000" pitchFamily="18" charset="-128"/>
                <a:ea typeface="UD デジタル 教科書体 NK-R" panose="02020400000000000000" pitchFamily="18" charset="-128"/>
              </a:rPr>
              <a:t>5</a:t>
            </a:r>
            <a:r>
              <a:rPr lang="ja-JP" altLang="en-US" sz="1200" dirty="0">
                <a:latin typeface="UD デジタル 教科書体 NK-R" panose="02020400000000000000" pitchFamily="18" charset="-128"/>
                <a:ea typeface="UD デジタル 教科書体 NK-R" panose="02020400000000000000" pitchFamily="18" charset="-128"/>
              </a:rPr>
              <a:t>年度まで</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ct val="100000"/>
              </a:lnSpc>
              <a:spcBef>
                <a:spcPts val="0"/>
              </a:spcBef>
            </a:pPr>
            <a:r>
              <a:rPr lang="ja-JP" altLang="en-US" sz="1200" dirty="0">
                <a:latin typeface="UD デジタル 教科書体 NK-R" panose="02020400000000000000" pitchFamily="18" charset="-128"/>
                <a:ea typeface="UD デジタル 教科書体 NK-R" panose="02020400000000000000" pitchFamily="18" charset="-128"/>
              </a:rPr>
              <a:t>障がい者虐待防止・権利擁護研修は</a:t>
            </a:r>
            <a:r>
              <a:rPr lang="en-US" altLang="ja-JP" sz="1600" b="1"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新任者向け</a:t>
            </a:r>
            <a:r>
              <a:rPr lang="en-US" altLang="ja-JP" sz="1600" b="1"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管理職向け</a:t>
            </a:r>
            <a:r>
              <a:rPr lang="en-US" altLang="ja-JP" sz="1600" b="1"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現任者向け</a:t>
            </a:r>
            <a:r>
              <a:rPr lang="en-US" altLang="ja-JP" sz="1600" b="1"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と対象を３つに分けて研修実施</a:t>
            </a:r>
            <a:endParaRPr lang="en-US" altLang="ja-JP" sz="1200" dirty="0">
              <a:latin typeface="UD デジタル 教科書体 NK-R" panose="02020400000000000000" pitchFamily="18" charset="-128"/>
              <a:ea typeface="UD デジタル 教科書体 NK-R" panose="02020400000000000000" pitchFamily="18" charset="-128"/>
            </a:endParaRPr>
          </a:p>
          <a:p>
            <a:pPr algn="l">
              <a:lnSpc>
                <a:spcPct val="100000"/>
              </a:lnSpc>
              <a:spcBef>
                <a:spcPts val="0"/>
              </a:spcBef>
            </a:pPr>
            <a:r>
              <a:rPr lang="ja-JP" altLang="en-US" sz="1200" dirty="0">
                <a:latin typeface="UD デジタル 教科書体 NK-R" panose="02020400000000000000" pitchFamily="18" charset="-128"/>
                <a:ea typeface="UD デジタル 教科書体 NK-R" panose="02020400000000000000" pitchFamily="18" charset="-128"/>
              </a:rPr>
              <a:t>　　　　　　　　　　　　　　　　　　　　　　　　　　　　　　　　　　　　　　　　　　　　　　　　　　　　　　　　　　　　　　　　　　　　　　　　　　　　　　　　　　　　　　　　　　　　　　　　　　　　　　　　　　　　　　　　　　　　　　　　　　　</a:t>
            </a:r>
            <a:endParaRPr lang="ja-JP" altLang="en-US" sz="1300" dirty="0">
              <a:latin typeface="UD デジタル 教科書体 NK-R" panose="02020400000000000000" pitchFamily="18" charset="-128"/>
              <a:ea typeface="UD デジタル 教科書体 NK-R" panose="02020400000000000000" pitchFamily="18" charset="-128"/>
            </a:endParaRPr>
          </a:p>
        </p:txBody>
      </p:sp>
      <p:sp>
        <p:nvSpPr>
          <p:cNvPr id="5" name="矢印: 下 4">
            <a:extLst>
              <a:ext uri="{FF2B5EF4-FFF2-40B4-BE49-F238E27FC236}">
                <a16:creationId xmlns:a16="http://schemas.microsoft.com/office/drawing/2014/main" id="{0DF13E43-9B62-4BA8-BE16-D2A51800ADD7}"/>
              </a:ext>
            </a:extLst>
          </p:cNvPr>
          <p:cNvSpPr/>
          <p:nvPr/>
        </p:nvSpPr>
        <p:spPr>
          <a:xfrm>
            <a:off x="421304" y="1067628"/>
            <a:ext cx="706241" cy="27481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四角形: 角を丸くする 18">
            <a:extLst>
              <a:ext uri="{FF2B5EF4-FFF2-40B4-BE49-F238E27FC236}">
                <a16:creationId xmlns:a16="http://schemas.microsoft.com/office/drawing/2014/main" id="{9808B738-E9D7-4F97-A0B2-DF9990AE45F9}"/>
              </a:ext>
            </a:extLst>
          </p:cNvPr>
          <p:cNvSpPr/>
          <p:nvPr/>
        </p:nvSpPr>
        <p:spPr>
          <a:xfrm>
            <a:off x="1691680" y="1034414"/>
            <a:ext cx="7344817" cy="279122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◆令和</a:t>
            </a:r>
            <a:r>
              <a:rPr lang="en-US" altLang="ja-JP" sz="1250" dirty="0">
                <a:solidFill>
                  <a:schemeClr val="bg1"/>
                </a:solidFill>
                <a:latin typeface="UD デジタル 教科書体 NK-R" panose="02020400000000000000" pitchFamily="18" charset="-128"/>
                <a:ea typeface="UD デジタル 教科書体 NK-R" panose="02020400000000000000" pitchFamily="18" charset="-128"/>
              </a:rPr>
              <a:t>6</a:t>
            </a:r>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年度　厚労省より</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　　・都道府県研修の標準的な研修カリキュラムの提示</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　　　　　自治体コース講義</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　　　　　自治体コース演習（養護者虐待）、（施設従事者虐待）</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　　・都道府県による管内自治体障がい者虐待対応担当者の未受講者の把握と研修受講の推奨</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◆大阪府では養護者虐待の通報件数が他府県に比べて圧倒的に多い</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以上のことをふまえ</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■令和</a:t>
            </a:r>
            <a:r>
              <a:rPr lang="en-US" altLang="ja-JP" sz="1250" dirty="0">
                <a:solidFill>
                  <a:schemeClr val="bg1"/>
                </a:solidFill>
                <a:latin typeface="UD デジタル 教科書体 NK-R" panose="02020400000000000000" pitchFamily="18" charset="-128"/>
                <a:ea typeface="UD デジタル 教科書体 NK-R" panose="02020400000000000000" pitchFamily="18" charset="-128"/>
              </a:rPr>
              <a:t>6</a:t>
            </a:r>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年度、研修内容の見直しを行い、基礎研修（養護者虐待）と基礎研修（施設従事者虐待）を設定</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■基礎研修については、これまでの研修受講歴に関わらず、</a:t>
            </a:r>
            <a:r>
              <a:rPr lang="ja-JP" altLang="en-US" sz="1250" u="sng" dirty="0">
                <a:solidFill>
                  <a:schemeClr val="bg1"/>
                </a:solidFill>
                <a:latin typeface="UD デジタル 教科書体 NK-R" panose="02020400000000000000" pitchFamily="18" charset="-128"/>
                <a:ea typeface="UD デジタル 教科書体 NK-R" panose="02020400000000000000" pitchFamily="18" charset="-128"/>
              </a:rPr>
              <a:t>虐待対応に携わるすべての職員（組織判断・　　</a:t>
            </a:r>
            <a:endParaRPr lang="en-US" altLang="ja-JP" sz="1250" u="sng"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1250" u="sng" dirty="0">
                <a:solidFill>
                  <a:schemeClr val="bg1"/>
                </a:solidFill>
                <a:latin typeface="UD デジタル 教科書体 NK-R" panose="02020400000000000000" pitchFamily="18" charset="-128"/>
                <a:ea typeface="UD デジタル 教科書体 NK-R" panose="02020400000000000000" pitchFamily="18" charset="-128"/>
              </a:rPr>
              <a:t>決定を行う管理職も含む）を対象</a:t>
            </a:r>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とした</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■基礎研修（施設従事者虐待）については</a:t>
            </a:r>
            <a:r>
              <a:rPr lang="ja-JP" altLang="en-US" sz="1250" u="sng" dirty="0">
                <a:solidFill>
                  <a:schemeClr val="bg1"/>
                </a:solidFill>
                <a:latin typeface="UD デジタル 教科書体 NK-R" panose="02020400000000000000" pitchFamily="18" charset="-128"/>
                <a:ea typeface="UD デジタル 教科書体 NK-R" panose="02020400000000000000" pitchFamily="18" charset="-128"/>
              </a:rPr>
              <a:t>市町村の施設指導担当職員も受講対象</a:t>
            </a:r>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とした</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1250" u="sng" dirty="0">
                <a:solidFill>
                  <a:schemeClr val="bg1"/>
                </a:solidFill>
                <a:latin typeface="UD デジタル 教科書体 NK-R" panose="02020400000000000000" pitchFamily="18" charset="-128"/>
                <a:ea typeface="UD デジタル 教科書体 NK-R" panose="02020400000000000000" pitchFamily="18" charset="-128"/>
              </a:rPr>
              <a:t>基礎研修受講者を対象</a:t>
            </a:r>
            <a:r>
              <a:rPr lang="ja-JP" altLang="en-US" sz="1250" dirty="0">
                <a:solidFill>
                  <a:schemeClr val="bg1"/>
                </a:solidFill>
                <a:latin typeface="UD デジタル 教科書体 NK-R" panose="02020400000000000000" pitchFamily="18" charset="-128"/>
                <a:ea typeface="UD デジタル 教科書体 NK-R" panose="02020400000000000000" pitchFamily="18" charset="-128"/>
              </a:rPr>
              <a:t>にスキルアップ研修を設定した</a:t>
            </a:r>
            <a:endParaRPr lang="en-US" altLang="ja-JP" sz="125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7" name="額縁 28">
            <a:extLst>
              <a:ext uri="{FF2B5EF4-FFF2-40B4-BE49-F238E27FC236}">
                <a16:creationId xmlns:a16="http://schemas.microsoft.com/office/drawing/2014/main" id="{CB214A30-1309-4D09-8404-992B6E296A18}"/>
              </a:ext>
            </a:extLst>
          </p:cNvPr>
          <p:cNvSpPr/>
          <p:nvPr/>
        </p:nvSpPr>
        <p:spPr>
          <a:xfrm>
            <a:off x="0" y="-27384"/>
            <a:ext cx="9144000" cy="528099"/>
          </a:xfrm>
          <a:prstGeom prst="bevel">
            <a:avLst>
              <a:gd name="adj" fmla="val 0"/>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障がい者</a:t>
            </a:r>
            <a:r>
              <a:rPr lang="ja-JP" altLang="ja-JP"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虐待防止</a:t>
            </a: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a:t>
            </a:r>
            <a:r>
              <a:rPr lang="ja-JP" altLang="ja-JP"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研修</a:t>
            </a: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＜令和</a:t>
            </a:r>
            <a:r>
              <a:rPr lang="en-US" altLang="ja-JP"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6</a:t>
            </a:r>
            <a:r>
              <a:rPr lang="ja-JP" altLang="en-US" sz="22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年度の新たな取組み概要＞</a:t>
            </a:r>
            <a:r>
              <a:rPr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en-US"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ja-JP"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endParaRPr lang="ja-JP" altLang="en-US"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0" name="角丸四角形 2">
            <a:extLst>
              <a:ext uri="{FF2B5EF4-FFF2-40B4-BE49-F238E27FC236}">
                <a16:creationId xmlns:a16="http://schemas.microsoft.com/office/drawing/2014/main" id="{A353D0F3-F610-4930-9DFE-F8A1ACE75E0A}"/>
              </a:ext>
            </a:extLst>
          </p:cNvPr>
          <p:cNvSpPr/>
          <p:nvPr/>
        </p:nvSpPr>
        <p:spPr>
          <a:xfrm>
            <a:off x="14560" y="5869955"/>
            <a:ext cx="2592288" cy="25240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今後の</a:t>
            </a: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研修における</a:t>
            </a: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課題</a:t>
            </a:r>
          </a:p>
        </p:txBody>
      </p:sp>
      <p:sp>
        <p:nvSpPr>
          <p:cNvPr id="21" name="正方形/長方形 20">
            <a:extLst>
              <a:ext uri="{FF2B5EF4-FFF2-40B4-BE49-F238E27FC236}">
                <a16:creationId xmlns:a16="http://schemas.microsoft.com/office/drawing/2014/main" id="{2C5EAA3D-3667-4D2D-82B3-D5A6A8F149F5}"/>
              </a:ext>
            </a:extLst>
          </p:cNvPr>
          <p:cNvSpPr/>
          <p:nvPr/>
        </p:nvSpPr>
        <p:spPr>
          <a:xfrm>
            <a:off x="0" y="6122364"/>
            <a:ext cx="9120059" cy="716007"/>
          </a:xfrm>
          <a:prstGeom prst="rect">
            <a:avLst/>
          </a:prstGeom>
          <a:no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25"/>
              </a:lnSpc>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・厚労省から研修カリキュラムが示されているが、厚労省作成の講義動画については何年も内容が変わっていないものがある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・基礎研修において、厚労省の講義動画に加えて、府独自の講義を追加するのか（講義数が多いため、受講者負担を懸念）</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・令和</a:t>
            </a:r>
            <a:r>
              <a:rPr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6</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年度は管理職も含めた虐待対応に携わるすべての職員を受講対象としたが、次年度以降も継続するのか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725"/>
              </a:lnSpc>
            </a:pP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5" name="角丸四角形 2">
            <a:extLst>
              <a:ext uri="{FF2B5EF4-FFF2-40B4-BE49-F238E27FC236}">
                <a16:creationId xmlns:a16="http://schemas.microsoft.com/office/drawing/2014/main" id="{36BC84EA-F99C-4D86-82E8-1BF9FC2E0ED7}"/>
              </a:ext>
            </a:extLst>
          </p:cNvPr>
          <p:cNvSpPr/>
          <p:nvPr/>
        </p:nvSpPr>
        <p:spPr>
          <a:xfrm>
            <a:off x="14560" y="3866215"/>
            <a:ext cx="1519731" cy="25240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UD デジタル 教科書体 NK-R" panose="02020400000000000000" pitchFamily="18" charset="-128"/>
                <a:ea typeface="UD デジタル 教科書体 NK-R" panose="02020400000000000000" pitchFamily="18" charset="-128"/>
              </a:rPr>
              <a:t>令和６年度より</a:t>
            </a:r>
            <a:endParaRPr lang="en-US" altLang="ja-JP" sz="1600" b="1" dirty="0">
              <a:latin typeface="UD デジタル 教科書体 NK-R" panose="02020400000000000000" pitchFamily="18" charset="-128"/>
              <a:ea typeface="UD デジタル 教科書体 NK-R" panose="02020400000000000000" pitchFamily="18" charset="-128"/>
            </a:endParaRPr>
          </a:p>
        </p:txBody>
      </p:sp>
      <p:sp>
        <p:nvSpPr>
          <p:cNvPr id="30" name="スライド番号プレースホルダー 1">
            <a:extLst>
              <a:ext uri="{FF2B5EF4-FFF2-40B4-BE49-F238E27FC236}">
                <a16:creationId xmlns:a16="http://schemas.microsoft.com/office/drawing/2014/main" id="{71608AD9-2698-4083-9031-652227701959}"/>
              </a:ext>
            </a:extLst>
          </p:cNvPr>
          <p:cNvSpPr>
            <a:spLocks noGrp="1"/>
          </p:cNvSpPr>
          <p:nvPr>
            <p:ph type="sldNum" sz="quarter" idx="12"/>
          </p:nvPr>
        </p:nvSpPr>
        <p:spPr bwMode="auto">
          <a:xfrm>
            <a:off x="6989923" y="649920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88D0D36-4078-4411-A12F-7D268F897894}" type="slidenum">
              <a:rPr lang="ja-JP" altLang="en-US" sz="1200" smtClean="0">
                <a:latin typeface="UD デジタル 教科書体 NK-R" panose="02020400000000000000" pitchFamily="18" charset="-128"/>
                <a:ea typeface="UD デジタル 教科書体 NK-R" panose="02020400000000000000" pitchFamily="18" charset="-128"/>
              </a:rPr>
              <a:pPr>
                <a:spcBef>
                  <a:spcPct val="0"/>
                </a:spcBef>
                <a:buFontTx/>
                <a:buNone/>
              </a:pPr>
              <a:t>3</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grpSp>
        <p:nvGrpSpPr>
          <p:cNvPr id="2" name="グループ化 1">
            <a:extLst>
              <a:ext uri="{FF2B5EF4-FFF2-40B4-BE49-F238E27FC236}">
                <a16:creationId xmlns:a16="http://schemas.microsoft.com/office/drawing/2014/main" id="{6B56D387-4B6E-4AA4-97F9-A94C42B9B471}"/>
              </a:ext>
            </a:extLst>
          </p:cNvPr>
          <p:cNvGrpSpPr/>
          <p:nvPr/>
        </p:nvGrpSpPr>
        <p:grpSpPr>
          <a:xfrm>
            <a:off x="40527" y="3922633"/>
            <a:ext cx="9079533" cy="1851733"/>
            <a:chOff x="28570" y="3898998"/>
            <a:chExt cx="9079533" cy="1851733"/>
          </a:xfrm>
        </p:grpSpPr>
        <p:sp>
          <p:nvSpPr>
            <p:cNvPr id="11" name="テキスト ボックス 10">
              <a:extLst>
                <a:ext uri="{FF2B5EF4-FFF2-40B4-BE49-F238E27FC236}">
                  <a16:creationId xmlns:a16="http://schemas.microsoft.com/office/drawing/2014/main" id="{5B323B8A-B394-4F3A-8E2E-BF7C28EE2FF0}"/>
                </a:ext>
              </a:extLst>
            </p:cNvPr>
            <p:cNvSpPr txBox="1"/>
            <p:nvPr/>
          </p:nvSpPr>
          <p:spPr>
            <a:xfrm>
              <a:off x="28570" y="4398975"/>
              <a:ext cx="4509273" cy="646331"/>
            </a:xfrm>
            <a:prstGeom prst="rect">
              <a:avLst/>
            </a:prstGeom>
            <a:solidFill>
              <a:schemeClr val="accent5">
                <a:lumMod val="20000"/>
                <a:lumOff val="80000"/>
              </a:schemeClr>
            </a:solidFill>
            <a:ln>
              <a:solidFill>
                <a:srgbClr val="7030A0"/>
              </a:solid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市町村の障がい者虐待防止担当職員（委託先も含む）で過去の研修受講歴に関わらず、</a:t>
              </a:r>
              <a:r>
                <a:rPr kumimoji="1" lang="ja-JP" altLang="en-US" sz="1200" b="1" u="sng" dirty="0">
                  <a:solidFill>
                    <a:srgbClr val="FF0000"/>
                  </a:solidFill>
                  <a:latin typeface="UD デジタル 教科書体 NK-R" panose="02020400000000000000" pitchFamily="18" charset="-128"/>
                  <a:ea typeface="UD デジタル 教科書体 NK-R" panose="02020400000000000000" pitchFamily="18" charset="-128"/>
                </a:rPr>
                <a:t>養護者虐待対応</a:t>
              </a:r>
              <a:r>
                <a:rPr kumimoji="1" lang="ja-JP" altLang="en-US" sz="1200" dirty="0">
                  <a:latin typeface="UD デジタル 教科書体 NK-R" panose="02020400000000000000" pitchFamily="18" charset="-128"/>
                  <a:ea typeface="UD デジタル 教科書体 NK-R" panose="02020400000000000000" pitchFamily="18" charset="-128"/>
                </a:rPr>
                <a:t>に携わる初任者から組織判断・決定を行う管理職までのすべての職員を対象</a:t>
              </a:r>
            </a:p>
          </p:txBody>
        </p:sp>
        <p:sp>
          <p:nvSpPr>
            <p:cNvPr id="12" name="矢印: 下 11">
              <a:extLst>
                <a:ext uri="{FF2B5EF4-FFF2-40B4-BE49-F238E27FC236}">
                  <a16:creationId xmlns:a16="http://schemas.microsoft.com/office/drawing/2014/main" id="{E5C5CB24-94C5-43DA-B5A2-B9DBFE2032AB}"/>
                </a:ext>
              </a:extLst>
            </p:cNvPr>
            <p:cNvSpPr/>
            <p:nvPr/>
          </p:nvSpPr>
          <p:spPr>
            <a:xfrm>
              <a:off x="3894987" y="5065561"/>
              <a:ext cx="1354018" cy="300968"/>
            </a:xfrm>
            <a:prstGeom prst="downArrow">
              <a:avLst/>
            </a:prstGeom>
            <a:solidFill>
              <a:schemeClr val="accent4"/>
            </a:solidFill>
            <a:ln>
              <a:solidFill>
                <a:srgbClr val="FFC000"/>
              </a:solidFill>
            </a:ln>
          </p:spPr>
          <p:style>
            <a:lnRef idx="2">
              <a:schemeClr val="accent6"/>
            </a:lnRef>
            <a:fillRef idx="1">
              <a:schemeClr val="lt1"/>
            </a:fillRef>
            <a:effectRef idx="0">
              <a:schemeClr val="accent6"/>
            </a:effectRef>
            <a:fontRef idx="minor">
              <a:schemeClr val="dk1"/>
            </a:fontRef>
          </p:style>
          <p:txBody>
            <a:bodyPr vert="horz" rtlCol="0" anchor="ctr"/>
            <a:lstStyle/>
            <a:p>
              <a:endParaRPr kumimoji="1" lang="ja-JP" altLang="en-US" sz="1000" dirty="0">
                <a:latin typeface="UD デジタル 教科書体 NK-R" panose="02020400000000000000" pitchFamily="18" charset="-128"/>
                <a:ea typeface="UD デジタル 教科書体 NK-R" panose="02020400000000000000" pitchFamily="18" charset="-128"/>
              </a:endParaRPr>
            </a:p>
          </p:txBody>
        </p:sp>
        <p:sp>
          <p:nvSpPr>
            <p:cNvPr id="15" name="テキスト ボックス 14">
              <a:extLst>
                <a:ext uri="{FF2B5EF4-FFF2-40B4-BE49-F238E27FC236}">
                  <a16:creationId xmlns:a16="http://schemas.microsoft.com/office/drawing/2014/main" id="{EA45E9E1-E9B7-4F22-B9B3-3BB1402B809C}"/>
                </a:ext>
              </a:extLst>
            </p:cNvPr>
            <p:cNvSpPr txBox="1"/>
            <p:nvPr/>
          </p:nvSpPr>
          <p:spPr>
            <a:xfrm>
              <a:off x="4598830" y="4398974"/>
              <a:ext cx="4509273" cy="646331"/>
            </a:xfrm>
            <a:prstGeom prst="rect">
              <a:avLst/>
            </a:prstGeom>
            <a:solidFill>
              <a:schemeClr val="accent6">
                <a:lumMod val="20000"/>
                <a:lumOff val="80000"/>
              </a:schemeClr>
            </a:solidFill>
            <a:ln>
              <a:solidFill>
                <a:srgbClr val="00B050"/>
              </a:solid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市町村の障がい者虐待防止担当職員（委託先も含む）、市町村の施設指導担当職員で</a:t>
              </a:r>
              <a:r>
                <a:rPr kumimoji="1" lang="ja-JP" altLang="en-US" sz="1200" b="1" u="sng" dirty="0">
                  <a:solidFill>
                    <a:srgbClr val="FF0000"/>
                  </a:solidFill>
                  <a:latin typeface="UD デジタル 教科書体 NK-R" panose="02020400000000000000" pitchFamily="18" charset="-128"/>
                  <a:ea typeface="UD デジタル 教科書体 NK-R" panose="02020400000000000000" pitchFamily="18" charset="-128"/>
                </a:rPr>
                <a:t>施設従事者虐待対応</a:t>
              </a:r>
              <a:r>
                <a:rPr kumimoji="1" lang="ja-JP" altLang="en-US" sz="1200" dirty="0">
                  <a:latin typeface="UD デジタル 教科書体 NK-R" panose="02020400000000000000" pitchFamily="18" charset="-128"/>
                  <a:ea typeface="UD デジタル 教科書体 NK-R" panose="02020400000000000000" pitchFamily="18" charset="-128"/>
                </a:rPr>
                <a:t>に携わる初任者から組織判断・決定を行う管理職までのすべての職員を対象</a:t>
              </a:r>
            </a:p>
          </p:txBody>
        </p:sp>
        <p:sp>
          <p:nvSpPr>
            <p:cNvPr id="28" name="テキスト ボックス 27">
              <a:extLst>
                <a:ext uri="{FF2B5EF4-FFF2-40B4-BE49-F238E27FC236}">
                  <a16:creationId xmlns:a16="http://schemas.microsoft.com/office/drawing/2014/main" id="{932DBD5E-DA72-4ADB-9E65-4D96361E3F81}"/>
                </a:ext>
              </a:extLst>
            </p:cNvPr>
            <p:cNvSpPr txBox="1"/>
            <p:nvPr/>
          </p:nvSpPr>
          <p:spPr>
            <a:xfrm>
              <a:off x="3256087" y="5412177"/>
              <a:ext cx="2631817" cy="338554"/>
            </a:xfrm>
            <a:prstGeom prst="rect">
              <a:avLst/>
            </a:prstGeom>
            <a:solidFill>
              <a:schemeClr val="bg1"/>
            </a:solidFill>
            <a:ln>
              <a:solidFill>
                <a:srgbClr val="7030A0"/>
              </a:solid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スキルアップ研修（府独自）</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29" name="テキスト ボックス 28">
              <a:extLst>
                <a:ext uri="{FF2B5EF4-FFF2-40B4-BE49-F238E27FC236}">
                  <a16:creationId xmlns:a16="http://schemas.microsoft.com/office/drawing/2014/main" id="{9CE21FC4-B8DD-420B-BBDA-8DC51D3E31E5}"/>
                </a:ext>
              </a:extLst>
            </p:cNvPr>
            <p:cNvSpPr txBox="1"/>
            <p:nvPr/>
          </p:nvSpPr>
          <p:spPr>
            <a:xfrm>
              <a:off x="3868154" y="3898998"/>
              <a:ext cx="1407681" cy="338554"/>
            </a:xfrm>
            <a:prstGeom prst="rect">
              <a:avLst/>
            </a:prstGeom>
            <a:solidFill>
              <a:schemeClr val="bg1"/>
            </a:solidFill>
            <a:ln>
              <a:solidFill>
                <a:srgbClr val="7030A0"/>
              </a:solid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基礎研修</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32" name="四角形: 上の 2 つの角を丸める 31">
              <a:extLst>
                <a:ext uri="{FF2B5EF4-FFF2-40B4-BE49-F238E27FC236}">
                  <a16:creationId xmlns:a16="http://schemas.microsoft.com/office/drawing/2014/main" id="{13E7C238-35AA-4F40-9D0D-E4FF6D2A7AAE}"/>
                </a:ext>
              </a:extLst>
            </p:cNvPr>
            <p:cNvSpPr/>
            <p:nvPr/>
          </p:nvSpPr>
          <p:spPr>
            <a:xfrm>
              <a:off x="1484587" y="4124220"/>
              <a:ext cx="1119111" cy="268788"/>
            </a:xfrm>
            <a:prstGeom prst="round2SameRect">
              <a:avLst/>
            </a:prstGeom>
            <a:solidFill>
              <a:schemeClr val="accent5">
                <a:lumMod val="20000"/>
                <a:lumOff val="80000"/>
              </a:schemeClr>
            </a:solidFill>
            <a:ln w="15875">
              <a:solidFill>
                <a:srgbClr val="7030A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養護者コース</a:t>
              </a:r>
            </a:p>
          </p:txBody>
        </p:sp>
        <p:sp>
          <p:nvSpPr>
            <p:cNvPr id="33" name="四角形: 上の 2 つの角を丸める 32">
              <a:extLst>
                <a:ext uri="{FF2B5EF4-FFF2-40B4-BE49-F238E27FC236}">
                  <a16:creationId xmlns:a16="http://schemas.microsoft.com/office/drawing/2014/main" id="{6A8F7320-A8B7-4F44-9EFB-E62D3F081359}"/>
                </a:ext>
              </a:extLst>
            </p:cNvPr>
            <p:cNvSpPr/>
            <p:nvPr/>
          </p:nvSpPr>
          <p:spPr>
            <a:xfrm>
              <a:off x="6149625" y="4124220"/>
              <a:ext cx="1407681" cy="268788"/>
            </a:xfrm>
            <a:prstGeom prst="round2SameRect">
              <a:avLst/>
            </a:prstGeom>
            <a:solidFill>
              <a:schemeClr val="accent6">
                <a:lumMod val="20000"/>
                <a:lumOff val="80000"/>
              </a:schemeClr>
            </a:solidFill>
            <a:ln w="15875">
              <a:solidFill>
                <a:srgbClr val="00B05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施設従事者コース</a:t>
              </a:r>
            </a:p>
          </p:txBody>
        </p:sp>
      </p:grpSp>
    </p:spTree>
    <p:extLst>
      <p:ext uri="{BB962C8B-B14F-4D97-AF65-F5344CB8AC3E}">
        <p14:creationId xmlns:p14="http://schemas.microsoft.com/office/powerpoint/2010/main" val="360674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129405"/>
            <a:ext cx="8928992" cy="661196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3" name="額縁 12"/>
          <p:cNvSpPr/>
          <p:nvPr/>
        </p:nvSpPr>
        <p:spPr>
          <a:xfrm>
            <a:off x="0" y="-27384"/>
            <a:ext cx="9144000" cy="432048"/>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者</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虐待防止</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研修</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＜実績①＞</a:t>
            </a:r>
            <a:r>
              <a:rPr lang="ja-JP" altLang="en-US" sz="1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ja-JP" sz="1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endParaRPr lang="ja-JP" altLang="en-US" sz="14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8" name="スライド番号プレースホルダー 1"/>
          <p:cNvSpPr>
            <a:spLocks noGrp="1"/>
          </p:cNvSpPr>
          <p:nvPr>
            <p:ph type="sldNum" sz="quarter" idx="12"/>
          </p:nvPr>
        </p:nvSpPr>
        <p:spPr>
          <a:xfrm>
            <a:off x="7006367" y="6511212"/>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4</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 name="Rectangle 1"/>
          <p:cNvSpPr>
            <a:spLocks noChangeArrowheads="1"/>
          </p:cNvSpPr>
          <p:nvPr/>
        </p:nvSpPr>
        <p:spPr bwMode="auto">
          <a:xfrm>
            <a:off x="-11554" y="404664"/>
            <a:ext cx="9139963" cy="1283656"/>
          </a:xfrm>
          <a:prstGeom prst="rect">
            <a:avLst/>
          </a:prstGeom>
          <a:solidFill>
            <a:srgbClr val="CCCCFF"/>
          </a:solidFill>
          <a:ln>
            <a:noFill/>
          </a:ln>
        </p:spPr>
        <p:style>
          <a:lnRef idx="2">
            <a:schemeClr val="accent2"/>
          </a:lnRef>
          <a:fillRef idx="1">
            <a:schemeClr val="lt1"/>
          </a:fillRef>
          <a:effectRef idx="0">
            <a:schemeClr val="accent2"/>
          </a:effectRef>
          <a:fontRef idx="minor">
            <a:schemeClr val="dk1"/>
          </a:fontRef>
        </p:style>
        <p:txBody>
          <a:bodyPr vert="horz" wrap="none" lIns="0" tIns="0" rIns="0" bIns="0" numCol="1" anchor="t" anchorCtr="0" compatLnSpc="1">
            <a:prstTxWarp prst="textNoShape">
              <a:avLst/>
            </a:prstTxWarp>
            <a:noAutofit/>
          </a:bodyPr>
          <a:lstStyle/>
          <a:p>
            <a:pPr>
              <a:spcAft>
                <a:spcPts val="600"/>
              </a:spcAft>
            </a:pPr>
            <a:r>
              <a:rPr lang="ja-JP" altLang="en-US" sz="14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１．市町村・虐待防止センター職員コース</a:t>
            </a:r>
            <a:r>
              <a:rPr lang="en-US" altLang="ja-JP" sz="14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a:t>
            </a:r>
            <a:r>
              <a:rPr lang="ja-JP" altLang="en-US" sz="14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基礎研修（養護者、施設従事者）・スキルアップ研修</a:t>
            </a:r>
            <a:r>
              <a:rPr lang="en-US" altLang="ja-JP" sz="1400" b="1" u="sng" dirty="0">
                <a:solidFill>
                  <a:prstClr val="black"/>
                </a:solidFill>
                <a:latin typeface="UD デジタル 教科書体 NK-R" panose="02020400000000000000" pitchFamily="18" charset="-128"/>
                <a:ea typeface="UD デジタル 教科書体 NK-R" panose="02020400000000000000" pitchFamily="18" charset="-128"/>
                <a:cs typeface="Times New Roman" pitchFamily="18" charset="0"/>
              </a:rPr>
              <a:t>】</a:t>
            </a:r>
          </a:p>
          <a:p>
            <a:pPr>
              <a:lnSpc>
                <a:spcPts val="1200"/>
              </a:lnSpc>
            </a:pPr>
            <a:r>
              <a:rPr lang="ja-JP" altLang="en-US" sz="1250" dirty="0">
                <a:latin typeface="UD デジタル 教科書体 NK-R" panose="02020400000000000000" pitchFamily="18" charset="-128"/>
                <a:ea typeface="UD デジタル 教科書体 NK-R" panose="02020400000000000000" pitchFamily="18" charset="-128"/>
                <a:cs typeface="Times New Roman" pitchFamily="18" charset="0"/>
              </a:rPr>
              <a:t>◆基礎研修では、養護者虐待コースと施設従事者虐待コースを設定し、過去の受講歴に関わらず虐待対応に関わる管理職も含めた</a:t>
            </a:r>
            <a:endParaRPr lang="en-US" altLang="ja-JP" sz="1250" dirty="0">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ts val="1200"/>
              </a:lnSpc>
            </a:pPr>
            <a:r>
              <a:rPr lang="ja-JP" altLang="en-US" sz="1250" dirty="0">
                <a:latin typeface="UD デジタル 教科書体 NK-R" panose="02020400000000000000" pitchFamily="18" charset="-128"/>
                <a:ea typeface="UD デジタル 教科書体 NK-R" panose="02020400000000000000" pitchFamily="18" charset="-128"/>
                <a:cs typeface="Times New Roman" pitchFamily="18" charset="0"/>
              </a:rPr>
              <a:t>　　すべての職員を受講対象とした</a:t>
            </a:r>
            <a:endParaRPr lang="en-US" altLang="ja-JP" sz="1250" dirty="0">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ts val="1300"/>
              </a:lnSpc>
            </a:pPr>
            <a:r>
              <a:rPr lang="ja-JP" altLang="en-US" sz="1250" dirty="0">
                <a:latin typeface="UD デジタル 教科書体 NK-R" panose="02020400000000000000" pitchFamily="18" charset="-128"/>
                <a:ea typeface="UD デジタル 教科書体 NK-R" panose="02020400000000000000" pitchFamily="18" charset="-128"/>
                <a:cs typeface="Times New Roman" pitchFamily="18" charset="0"/>
              </a:rPr>
              <a:t>◆令和</a:t>
            </a:r>
            <a:r>
              <a:rPr lang="en-US" altLang="ja-JP" sz="1250" dirty="0">
                <a:latin typeface="UD デジタル 教科書体 NK-R" panose="02020400000000000000" pitchFamily="18" charset="-128"/>
                <a:ea typeface="UD デジタル 教科書体 NK-R" panose="02020400000000000000" pitchFamily="18" charset="-128"/>
                <a:cs typeface="Times New Roman" pitchFamily="18" charset="0"/>
              </a:rPr>
              <a:t>5</a:t>
            </a:r>
            <a:r>
              <a:rPr lang="ja-JP" altLang="en-US" sz="1250" dirty="0">
                <a:latin typeface="UD デジタル 教科書体 NK-R" panose="02020400000000000000" pitchFamily="18" charset="-128"/>
                <a:ea typeface="UD デジタル 教科書体 NK-R" panose="02020400000000000000" pitchFamily="18" charset="-128"/>
                <a:cs typeface="Times New Roman" pitchFamily="18" charset="0"/>
              </a:rPr>
              <a:t>年度に国研修を受講した府職員が演習において講師を担当し伝達研修を実施</a:t>
            </a:r>
            <a:endParaRPr lang="en-US" altLang="ja-JP" sz="1250" dirty="0">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ts val="1300"/>
              </a:lnSpc>
            </a:pPr>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Times New Roman" pitchFamily="18" charset="0"/>
              </a:rPr>
              <a:t>◆スキルアップ研修では、府独自の研修と位置づけ、実際の対応に即した内容とし、午前中は摂南大学現代社会学科の田中教授による</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ts val="1300"/>
              </a:lnSpc>
            </a:pPr>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Times New Roman" pitchFamily="18" charset="0"/>
              </a:rPr>
              <a:t>   「司法面接の技法を用いた面接手法」について演習を交えた講義を実施。午後からは社会福祉士、弁護士を講師として招き、</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ts val="1300"/>
              </a:lnSpc>
            </a:pPr>
            <a:r>
              <a:rPr kumimoji="1" lang="ja-JP" altLang="en-US" sz="1250" dirty="0">
                <a:solidFill>
                  <a:schemeClr val="tx1"/>
                </a:solidFill>
                <a:latin typeface="UD デジタル 教科書体 NK-R" panose="02020400000000000000" pitchFamily="18" charset="-128"/>
                <a:ea typeface="UD デジタル 教科書体 NK-R" panose="02020400000000000000" pitchFamily="18" charset="-128"/>
                <a:cs typeface="Times New Roman" pitchFamily="18" charset="0"/>
              </a:rPr>
              <a:t>   午前中の事例の続きとして、立入調査ロールプレイを行ったほか、事例検討、質疑応答にてそれぞれの場面で助言いただいた</a:t>
            </a: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cs typeface="Times New Roman" pitchFamily="18" charset="0"/>
            </a:endParaRPr>
          </a:p>
          <a:p>
            <a:pPr>
              <a:lnSpc>
                <a:spcPts val="1300"/>
              </a:lnSpc>
            </a:pPr>
            <a:endParaRPr kumimoji="1" lang="en-US" altLang="ja-JP" sz="125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en-US" altLang="ja-JP" sz="1400" dirty="0">
              <a:latin typeface="UD デジタル 教科書体 NK-R" panose="02020400000000000000" pitchFamily="18" charset="-128"/>
              <a:ea typeface="UD デジタル 教科書体 NK-R" panose="02020400000000000000" pitchFamily="18" charset="-128"/>
              <a:cs typeface="Times New Roman" pitchFamily="18" charset="0"/>
            </a:endParaRPr>
          </a:p>
        </p:txBody>
      </p:sp>
      <p:graphicFrame>
        <p:nvGraphicFramePr>
          <p:cNvPr id="14" name="表 13"/>
          <p:cNvGraphicFramePr>
            <a:graphicFrameLocks noGrp="1"/>
          </p:cNvGraphicFramePr>
          <p:nvPr>
            <p:extLst>
              <p:ext uri="{D42A27DB-BD31-4B8C-83A1-F6EECF244321}">
                <p14:modId xmlns:p14="http://schemas.microsoft.com/office/powerpoint/2010/main" val="1348914677"/>
              </p:ext>
            </p:extLst>
          </p:nvPr>
        </p:nvGraphicFramePr>
        <p:xfrm>
          <a:off x="15591" y="1688320"/>
          <a:ext cx="9112819" cy="5159497"/>
        </p:xfrm>
        <a:graphic>
          <a:graphicData uri="http://schemas.openxmlformats.org/drawingml/2006/table">
            <a:tbl>
              <a:tblPr/>
              <a:tblGrid>
                <a:gridCol w="259346">
                  <a:extLst>
                    <a:ext uri="{9D8B030D-6E8A-4147-A177-3AD203B41FA5}">
                      <a16:colId xmlns:a16="http://schemas.microsoft.com/office/drawing/2014/main" val="20000"/>
                    </a:ext>
                  </a:extLst>
                </a:gridCol>
                <a:gridCol w="569801">
                  <a:extLst>
                    <a:ext uri="{9D8B030D-6E8A-4147-A177-3AD203B41FA5}">
                      <a16:colId xmlns:a16="http://schemas.microsoft.com/office/drawing/2014/main" val="20001"/>
                    </a:ext>
                  </a:extLst>
                </a:gridCol>
                <a:gridCol w="4383656">
                  <a:extLst>
                    <a:ext uri="{9D8B030D-6E8A-4147-A177-3AD203B41FA5}">
                      <a16:colId xmlns:a16="http://schemas.microsoft.com/office/drawing/2014/main" val="20002"/>
                    </a:ext>
                  </a:extLst>
                </a:gridCol>
                <a:gridCol w="3900016">
                  <a:extLst>
                    <a:ext uri="{9D8B030D-6E8A-4147-A177-3AD203B41FA5}">
                      <a16:colId xmlns:a16="http://schemas.microsoft.com/office/drawing/2014/main" val="20003"/>
                    </a:ext>
                  </a:extLst>
                </a:gridCol>
              </a:tblGrid>
              <a:tr h="305441">
                <a:tc gridSpan="2">
                  <a:txBody>
                    <a:bodyPr/>
                    <a:lstStyle/>
                    <a:p>
                      <a:pPr algn="ct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基礎研修（養護者・施設従事者）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スキルアップ研修</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07956">
                <a:tc gridSpan="2">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対象者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市町村障がい者虐待防止職員または委託先の市町村虐待防止センター職員で養護者虐待、施設従事者虐待に携わる</a:t>
                      </a:r>
                      <a:r>
                        <a:rPr kumimoji="1"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初任者から組織判断・決定を行う管理職までのすべての職員 </a:t>
                      </a:r>
                      <a:r>
                        <a:rPr kumimoji="1" lang="en-US" altLang="ja-JP" sz="1200" u="sng"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過去に受講歴のある職員も含む</a:t>
                      </a:r>
                      <a:r>
                        <a:rPr kumimoji="1" lang="en-US" altLang="ja-JP" sz="1200" u="sng"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に加えて、施設従事者コースでは</a:t>
                      </a:r>
                      <a:r>
                        <a:rPr kumimoji="1"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市町村の施設指導担当職員</a:t>
                      </a: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も対象とした</a:t>
                      </a:r>
                      <a:endParaRPr kumimoji="1" lang="en-US" altLang="ja-JP" sz="120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市町村障がい者虐待防止担当職員及び委託先の市町村障がい者虐待防止センター職員</a:t>
                      </a:r>
                      <a:r>
                        <a:rPr kumimoji="1" lang="ja-JP" altLang="en-US" sz="1200" u="sng" dirty="0">
                          <a:solidFill>
                            <a:schemeClr val="tx1"/>
                          </a:solidFill>
                          <a:latin typeface="UD デジタル 教科書体 NK-R" panose="02020400000000000000" pitchFamily="18" charset="-128"/>
                          <a:ea typeface="UD デジタル 教科書体 NK-R" panose="02020400000000000000" pitchFamily="18" charset="-128"/>
                        </a:rPr>
                        <a:t>（初任者から管理職まで）</a:t>
                      </a:r>
                    </a:p>
                    <a:p>
                      <a:pPr algn="ct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7247">
                <a:tc gridSpan="2">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開催形式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indent="0" algn="just">
                        <a:buFont typeface="Arial" panose="020B0604020202020204" pitchFamily="34" charset="0"/>
                        <a:buNone/>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講義：動画配信（</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演習：集合形式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講義：動画配信（</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演習：集合形式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07544">
                <a:tc rowSpan="2">
                  <a:txBody>
                    <a:bodyP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カリキュラム</a:t>
                      </a:r>
                    </a:p>
                  </a:txBody>
                  <a:tcPr vert="eaVert"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厚労省カリキュラム</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「障害者虐待総論</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成立までの経過、社会的意義」</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「障害者虐待防止法の概要」</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「性的虐待の防止と対応」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「身体拘束等の適正化の推進」</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「通報の意義と通報後の対応～通報はすべての人を救う～」</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「養護者による障害者虐待の防止と対応①」</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「養護者による障害者虐待の防止と対応②」</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「障害者福祉施策従事者等による障害者虐待防止の防止と対応」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「使用者による障害者虐待の防止と対応」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「事実確認調査における情報収集と面接手法（基礎編）」</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「事実確認調査における情報収集と面接手法（応用編）」</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大阪府独自カリキュラム</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「ヤングケアラー」</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「家族の想い」</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「経済的虐待の対応」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「成年後見」</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「警察による障がい者虐待の対応」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「守口市における障がい者虐待防止の取組み」</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「性暴力被害への対応」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の理解と</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法に基づく支援」</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24691">
                <a:tc vMerge="1">
                  <a:txBody>
                    <a:bodyPr/>
                    <a:lstStyle/>
                    <a:p>
                      <a:endParaRPr kumimoji="1" lang="ja-JP" altLang="en-US"/>
                    </a:p>
                  </a:txBody>
                  <a:tcPr/>
                </a:tc>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演習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養護者虐待による障害者虐待防止</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の通報受理から養護者支援の検討にかけての演習」</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施設従事者による障害者虐待防止</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の通報受理から事業所指導の検討にかけての演習」</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「司法面接の技法を用いた面接手法」</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「立入調査ロールプレイ」</a:t>
                      </a:r>
                      <a:endParaRPr kumimoji="1"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「事例検討」</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「質疑応答」</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0270484"/>
                  </a:ext>
                </a:extLst>
              </a:tr>
              <a:tr h="458162">
                <a:tc gridSpan="2">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実績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受講者数　養護者：</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494</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名（うち演習受講者</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241</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従事者：</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270</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名（うち演習受講者６６名）</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受講者数　１４９名（うち演習受講者１０２名）</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0338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218790"/>
            <a:ext cx="8784975" cy="65225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9" name="Rectangle 1"/>
          <p:cNvSpPr>
            <a:spLocks noChangeArrowheads="1"/>
          </p:cNvSpPr>
          <p:nvPr/>
        </p:nvSpPr>
        <p:spPr bwMode="auto">
          <a:xfrm>
            <a:off x="7938" y="459597"/>
            <a:ext cx="9144000" cy="1107996"/>
          </a:xfrm>
          <a:prstGeom prst="rect">
            <a:avLst/>
          </a:prstGeom>
          <a:solidFill>
            <a:srgbClr val="CCCCFF"/>
          </a:solidFill>
          <a:ln>
            <a:noFill/>
          </a:ln>
          <a:effectLst/>
        </p:spPr>
        <p:txBody>
          <a:bodyPr vert="horz" wrap="square" lIns="91440" tIns="45720" rIns="91440" bIns="45720" numCol="1" anchor="t" anchorCtr="0" compatLnSpc="1">
            <a:prstTxWarp prst="textNoShape">
              <a:avLst/>
            </a:prstTxWarp>
            <a:spAutoFit/>
          </a:bodyPr>
          <a:lstStyle/>
          <a:p>
            <a:r>
              <a:rPr lang="ja-JP" altLang="en-US" sz="1600" b="1" u="sng" dirty="0">
                <a:latin typeface="UD デジタル 教科書体 NK-R" panose="02020400000000000000" pitchFamily="18" charset="-128"/>
                <a:ea typeface="UD デジタル 教科書体 NK-R" panose="02020400000000000000" pitchFamily="18" charset="-128"/>
                <a:cs typeface="Times New Roman" pitchFamily="18" charset="0"/>
              </a:rPr>
              <a:t>２．　障がい福祉サービス事業所等コース</a:t>
            </a:r>
            <a:endParaRPr lang="en-US" altLang="ja-JP" sz="1400" dirty="0">
              <a:latin typeface="UD デジタル 教科書体 NK-R" panose="02020400000000000000" pitchFamily="18" charset="-128"/>
              <a:ea typeface="UD デジタル 教科書体 NK-R" panose="02020400000000000000" pitchFamily="18" charset="-128"/>
              <a:cs typeface="ＭＳ Ｐゴシック" pitchFamily="50" charset="-128"/>
            </a:endParaRPr>
          </a:p>
          <a:p>
            <a:r>
              <a:rPr lang="ja-JP" altLang="en-US" sz="1250" dirty="0">
                <a:latin typeface="UD デジタル 教科書体 NK-R" panose="02020400000000000000" pitchFamily="18" charset="-128"/>
                <a:ea typeface="UD デジタル 教科書体 NK-R" panose="02020400000000000000" pitchFamily="18" charset="-128"/>
                <a:cs typeface="ＭＳ Ｐゴシック" pitchFamily="50" charset="-128"/>
              </a:rPr>
              <a:t>◆令和</a:t>
            </a:r>
            <a:r>
              <a:rPr lang="en-US" altLang="ja-JP" sz="1250" dirty="0">
                <a:latin typeface="UD デジタル 教科書体 NK-R" panose="02020400000000000000" pitchFamily="18" charset="-128"/>
                <a:ea typeface="UD デジタル 教科書体 NK-R" panose="02020400000000000000" pitchFamily="18" charset="-128"/>
                <a:cs typeface="ＭＳ Ｐゴシック" pitchFamily="50" charset="-128"/>
              </a:rPr>
              <a:t>6</a:t>
            </a:r>
            <a:r>
              <a:rPr lang="ja-JP" altLang="en-US" sz="1250" dirty="0">
                <a:latin typeface="UD デジタル 教科書体 NK-R" panose="02020400000000000000" pitchFamily="18" charset="-128"/>
                <a:ea typeface="UD デジタル 教科書体 NK-R" panose="02020400000000000000" pitchFamily="18" charset="-128"/>
                <a:cs typeface="ＭＳ Ｐゴシック" pitchFamily="50" charset="-128"/>
              </a:rPr>
              <a:t>年度より国研修を受講した（令和</a:t>
            </a:r>
            <a:r>
              <a:rPr lang="en-US" altLang="ja-JP" sz="1250" dirty="0">
                <a:latin typeface="UD デジタル 教科書体 NK-R" panose="02020400000000000000" pitchFamily="18" charset="-128"/>
                <a:ea typeface="UD デジタル 教科書体 NK-R" panose="02020400000000000000" pitchFamily="18" charset="-128"/>
                <a:cs typeface="ＭＳ Ｐゴシック" pitchFamily="50" charset="-128"/>
              </a:rPr>
              <a:t>5</a:t>
            </a:r>
            <a:r>
              <a:rPr lang="ja-JP" altLang="en-US" sz="1250" dirty="0">
                <a:latin typeface="UD デジタル 教科書体 NK-R" panose="02020400000000000000" pitchFamily="18" charset="-128"/>
                <a:ea typeface="UD デジタル 教科書体 NK-R" panose="02020400000000000000" pitchFamily="18" charset="-128"/>
                <a:cs typeface="ＭＳ Ｐゴシック" pitchFamily="50" charset="-128"/>
              </a:rPr>
              <a:t>年度受講者も含む）民間施設長が事業所向け研修の</a:t>
            </a:r>
            <a:r>
              <a:rPr lang="ja-JP" altLang="en-US" sz="1250" dirty="0">
                <a:latin typeface="UD デジタル 教科書体 NK-R" panose="02020400000000000000" pitchFamily="18" charset="-128"/>
                <a:ea typeface="UD デジタル 教科書体 NK-R" panose="02020400000000000000" pitchFamily="18" charset="-128"/>
                <a:cs typeface="Times New Roman" pitchFamily="18" charset="0"/>
              </a:rPr>
              <a:t>演習において、府職員と共に講師を</a:t>
            </a:r>
            <a:endParaRPr lang="en-US" altLang="ja-JP" sz="1250" dirty="0">
              <a:latin typeface="UD デジタル 教科書体 NK-R" panose="02020400000000000000" pitchFamily="18" charset="-128"/>
              <a:ea typeface="UD デジタル 教科書体 NK-R" panose="02020400000000000000" pitchFamily="18" charset="-128"/>
              <a:cs typeface="Times New Roman" pitchFamily="18" charset="0"/>
            </a:endParaRPr>
          </a:p>
          <a:p>
            <a:r>
              <a:rPr lang="ja-JP" altLang="en-US" sz="1250" dirty="0">
                <a:latin typeface="UD デジタル 教科書体 NK-R" panose="02020400000000000000" pitchFamily="18" charset="-128"/>
                <a:ea typeface="UD デジタル 教科書体 NK-R" panose="02020400000000000000" pitchFamily="18" charset="-128"/>
                <a:cs typeface="Times New Roman" pitchFamily="18" charset="0"/>
              </a:rPr>
              <a:t>　　担当し伝達研修を実施</a:t>
            </a:r>
            <a:endParaRPr lang="en-US" altLang="ja-JP" sz="1250" dirty="0">
              <a:latin typeface="UD デジタル 教科書体 NK-R" panose="02020400000000000000" pitchFamily="18" charset="-128"/>
              <a:ea typeface="UD デジタル 教科書体 NK-R" panose="02020400000000000000" pitchFamily="18" charset="-128"/>
              <a:cs typeface="Times New Roman" pitchFamily="18" charset="0"/>
            </a:endParaRPr>
          </a:p>
          <a:p>
            <a:r>
              <a:rPr lang="ja-JP" altLang="en-US" sz="1250" dirty="0">
                <a:latin typeface="UD デジタル 教科書体 NK-R" panose="02020400000000000000" pitchFamily="18" charset="-128"/>
                <a:ea typeface="UD デジタル 教科書体 NK-R" panose="02020400000000000000" pitchFamily="18" charset="-128"/>
              </a:rPr>
              <a:t>◆演習コース</a:t>
            </a:r>
            <a:r>
              <a:rPr lang="en-US" altLang="ja-JP" sz="1250" dirty="0">
                <a:latin typeface="UD デジタル 教科書体 NK-R" panose="02020400000000000000" pitchFamily="18" charset="-128"/>
                <a:ea typeface="UD デジタル 教科書体 NK-R" panose="02020400000000000000" pitchFamily="18" charset="-128"/>
              </a:rPr>
              <a:t>4</a:t>
            </a:r>
            <a:r>
              <a:rPr lang="ja-JP" altLang="en-US" sz="1250" dirty="0">
                <a:latin typeface="UD デジタル 教科書体 NK-R" panose="02020400000000000000" pitchFamily="18" charset="-128"/>
                <a:ea typeface="UD デジタル 教科書体 NK-R" panose="02020400000000000000" pitchFamily="18" charset="-128"/>
              </a:rPr>
              <a:t>日程のうち</a:t>
            </a:r>
            <a:r>
              <a:rPr lang="en-US" altLang="ja-JP" sz="1250" dirty="0">
                <a:latin typeface="UD デジタル 教科書体 NK-R" panose="02020400000000000000" pitchFamily="18" charset="-128"/>
                <a:ea typeface="UD デジタル 教科書体 NK-R" panose="02020400000000000000" pitchFamily="18" charset="-128"/>
              </a:rPr>
              <a:t>1</a:t>
            </a:r>
            <a:r>
              <a:rPr lang="ja-JP" altLang="en-US" sz="1250" dirty="0">
                <a:latin typeface="UD デジタル 教科書体 NK-R" panose="02020400000000000000" pitchFamily="18" charset="-128"/>
                <a:ea typeface="UD デジタル 教科書体 NK-R" panose="02020400000000000000" pitchFamily="18" charset="-128"/>
              </a:rPr>
              <a:t>日程の受講者数を</a:t>
            </a:r>
            <a:r>
              <a:rPr lang="en-US" altLang="ja-JP" sz="1250" dirty="0">
                <a:latin typeface="UD デジタル 教科書体 NK-R" panose="02020400000000000000" pitchFamily="18" charset="-128"/>
                <a:ea typeface="UD デジタル 教科書体 NK-R" panose="02020400000000000000" pitchFamily="18" charset="-128"/>
              </a:rPr>
              <a:t>180</a:t>
            </a:r>
            <a:r>
              <a:rPr lang="ja-JP" altLang="en-US" sz="1250" dirty="0">
                <a:latin typeface="UD デジタル 教科書体 NK-R" panose="02020400000000000000" pitchFamily="18" charset="-128"/>
                <a:ea typeface="UD デジタル 教科書体 NK-R" panose="02020400000000000000" pitchFamily="18" charset="-128"/>
              </a:rPr>
              <a:t>名としていたが、会場収容人数最大限の</a:t>
            </a:r>
            <a:r>
              <a:rPr lang="en-US" altLang="ja-JP" sz="1250" dirty="0">
                <a:latin typeface="UD デジタル 教科書体 NK-R" panose="02020400000000000000" pitchFamily="18" charset="-128"/>
                <a:ea typeface="UD デジタル 教科書体 NK-R" panose="02020400000000000000" pitchFamily="18" charset="-128"/>
              </a:rPr>
              <a:t>192</a:t>
            </a:r>
            <a:r>
              <a:rPr lang="ja-JP" altLang="en-US" sz="1250" dirty="0">
                <a:latin typeface="UD デジタル 教科書体 NK-R" panose="02020400000000000000" pitchFamily="18" charset="-128"/>
                <a:ea typeface="UD デジタル 教科書体 NK-R" panose="02020400000000000000" pitchFamily="18" charset="-128"/>
              </a:rPr>
              <a:t>名に受講者を拡大　</a:t>
            </a:r>
            <a:endParaRPr lang="en-US" altLang="ja-JP" sz="1250" dirty="0">
              <a:latin typeface="UD デジタル 教科書体 NK-R" panose="02020400000000000000" pitchFamily="18" charset="-128"/>
              <a:ea typeface="UD デジタル 教科書体 NK-R" panose="02020400000000000000" pitchFamily="18" charset="-128"/>
            </a:endParaRPr>
          </a:p>
          <a:p>
            <a:r>
              <a:rPr lang="ja-JP" altLang="en-US" sz="1250" dirty="0">
                <a:latin typeface="UD デジタル 教科書体 NK-R" panose="02020400000000000000" pitchFamily="18" charset="-128"/>
                <a:ea typeface="UD デジタル 教科書体 NK-R" panose="02020400000000000000" pitchFamily="18" charset="-128"/>
              </a:rPr>
              <a:t>◆講義のみコースにおいても間接的防止措置実施者の周知先を拡大し、受講者の増加を目指し、障がい者虐待の理解促進を図った</a:t>
            </a:r>
            <a:endParaRPr lang="en-US" altLang="ja-JP" sz="1250" dirty="0">
              <a:latin typeface="UD デジタル 教科書体 NK-R" panose="02020400000000000000" pitchFamily="18" charset="-128"/>
              <a:ea typeface="UD デジタル 教科書体 NK-R" panose="02020400000000000000" pitchFamily="18" charset="-128"/>
            </a:endParaRPr>
          </a:p>
        </p:txBody>
      </p:sp>
      <p:sp>
        <p:nvSpPr>
          <p:cNvPr id="4" name="額縁 3"/>
          <p:cNvSpPr/>
          <p:nvPr/>
        </p:nvSpPr>
        <p:spPr>
          <a:xfrm>
            <a:off x="-8422" y="1"/>
            <a:ext cx="9152421" cy="471586"/>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障がい</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者</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虐待防止</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・権利擁護</a:t>
            </a:r>
            <a:r>
              <a:rPr lang="ja-JP" altLang="ja-JP"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研修</a:t>
            </a: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＜実績②＞　　</a:t>
            </a:r>
            <a:r>
              <a:rPr lang="ja-JP" altLang="en-US" sz="2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r>
              <a:rPr lang="ja-JP" altLang="ja-JP" sz="2400"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　　　</a:t>
            </a:r>
            <a:endParaRPr lang="ja-JP" altLang="en-US" sz="2400"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0" name="スライド番号プレースホルダー 1"/>
          <p:cNvSpPr>
            <a:spLocks noGrp="1"/>
          </p:cNvSpPr>
          <p:nvPr>
            <p:ph type="sldNum" sz="quarter" idx="12"/>
          </p:nvPr>
        </p:nvSpPr>
        <p:spPr>
          <a:xfrm>
            <a:off x="7010400" y="6453336"/>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5</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307277818"/>
              </p:ext>
            </p:extLst>
          </p:nvPr>
        </p:nvGraphicFramePr>
        <p:xfrm>
          <a:off x="7938" y="1556793"/>
          <a:ext cx="9127639" cy="5261668"/>
        </p:xfrm>
        <a:graphic>
          <a:graphicData uri="http://schemas.openxmlformats.org/drawingml/2006/table">
            <a:tbl>
              <a:tblPr/>
              <a:tblGrid>
                <a:gridCol w="1107678">
                  <a:extLst>
                    <a:ext uri="{9D8B030D-6E8A-4147-A177-3AD203B41FA5}">
                      <a16:colId xmlns:a16="http://schemas.microsoft.com/office/drawing/2014/main" val="20000"/>
                    </a:ext>
                  </a:extLst>
                </a:gridCol>
                <a:gridCol w="8019961">
                  <a:extLst>
                    <a:ext uri="{9D8B030D-6E8A-4147-A177-3AD203B41FA5}">
                      <a16:colId xmlns:a16="http://schemas.microsoft.com/office/drawing/2014/main" val="20001"/>
                    </a:ext>
                  </a:extLst>
                </a:gridCol>
              </a:tblGrid>
              <a:tr h="704936">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対象者</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err="1">
                          <a:solidFill>
                            <a:schemeClr val="tx1"/>
                          </a:solidFill>
                          <a:latin typeface="UD デジタル 教科書体 NK-R" panose="02020400000000000000" pitchFamily="18" charset="-128"/>
                          <a:ea typeface="UD デジタル 教科書体 NK-R" panose="02020400000000000000" pitchFamily="18" charset="-128"/>
                        </a:rPr>
                        <a:t>障がい</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福祉サービス事業所等職員（主に管理者・虐待防止担当者を含む責任者）</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・間接的防止措置実施者である学校、保育所等、医療機関、</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放課後等児童クラブ等</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において、研修内容を職場内職員に伝</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達・周知できる職員</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10764">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開催形式</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講義：動画配信（</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演習：集合形式</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17293"/>
                  </a:ext>
                </a:extLst>
              </a:tr>
              <a:tr h="478666">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目的</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障害者虐待防止法の理解や管理者の責務、</a:t>
                      </a:r>
                      <a:r>
                        <a:rPr lang="ja-JP" altLang="en-US" sz="1200" dirty="0">
                          <a:latin typeface="UD デジタル 教科書体 NK-R" panose="02020400000000000000" pitchFamily="18" charset="-128"/>
                          <a:ea typeface="UD デジタル 教科書体 NK-R" panose="02020400000000000000" pitchFamily="18" charset="-128"/>
                          <a:cs typeface="ＭＳ Ｐゴシック" pitchFamily="50" charset="-128"/>
                        </a:rPr>
                        <a:t>虐待防止委員会</a:t>
                      </a:r>
                      <a:r>
                        <a:rPr lang="ja-JP" altLang="en-US" sz="1200" dirty="0">
                          <a:latin typeface="UD デジタル 教科書体 NK-R" panose="02020400000000000000" pitchFamily="18" charset="-128"/>
                          <a:ea typeface="UD デジタル 教科書体 NK-R" panose="02020400000000000000" pitchFamily="18" charset="-128"/>
                          <a:cs typeface="Times New Roman" pitchFamily="18" charset="0"/>
                        </a:rPr>
                        <a:t>等をテーマとして学び、受講後に各事業所内での</a:t>
                      </a:r>
                      <a:r>
                        <a:rPr lang="ja-JP" altLang="en-US" sz="1200" dirty="0">
                          <a:latin typeface="UD デジタル 教科書体 NK-R" panose="02020400000000000000" pitchFamily="18" charset="-128"/>
                          <a:ea typeface="UD デジタル 教科書体 NK-R" panose="02020400000000000000" pitchFamily="18" charset="-128"/>
                          <a:cs typeface="ＭＳ Ｐゴシック" pitchFamily="50" charset="-128"/>
                        </a:rPr>
                        <a:t>虐待防止研修（伝達研修）の実施を促進。事業所における障がい者虐待の対応と未然防止の取組みの促進を図る。</a:t>
                      </a:r>
                      <a:endParaRPr lang="en-US" altLang="ja-JP" sz="1200" dirty="0">
                        <a:latin typeface="UD デジタル 教科書体 NK-R" panose="02020400000000000000" pitchFamily="18" charset="-128"/>
                        <a:ea typeface="UD デジタル 教科書体 NK-R" panose="02020400000000000000" pitchFamily="18" charset="-128"/>
                        <a:cs typeface="ＭＳ Ｐゴシック" pitchFamily="50" charset="-128"/>
                      </a:endParaRP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4013172"/>
                  </a:ext>
                </a:extLst>
              </a:tr>
              <a:tr h="2584797">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カリキュラム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◎講義：</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YouTube</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動画配信</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厚労省作成</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「障害者虐待総論</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成立までの経過、社会的意義」　　「障害者虐待防止法の概要」　　「性的虐待の防止と対応」</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「身体拘束等の適正化の推進」　　「通報の意義と通報後の対応～通報はすべての人を救う～」</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「法人・事業所の理念と管理者の役割」　　「虐待を防止するための日常の取組について①」</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「虐待を防止するための日常の取組について②～身体拘束・行動制限の廃止と支援の質の向上～」</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「通報プロセスについて（通報した場合の準備含む）」</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「障害者虐待防止委員会、身体拘束等の適正化委員会と虐待防止責任者の役割」</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「虐待防止委員会の実際の運営について」</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府作成</a:t>
                      </a:r>
                      <a:r>
                        <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rPr>
                        <a:t>】</a:t>
                      </a:r>
                    </a:p>
                    <a:p>
                      <a:pPr algn="l"/>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「当事者・家族の声」　　「ヤングケアラーの現状と取組み」　</a:t>
                      </a:r>
                      <a:endParaRPr kumimoji="1" lang="en-US" altLang="ja-JP" sz="1200" b="0" u="none"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◎演習：集合形式</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「演習①　虐待が疑われる事案への対応」「演習②　虐待防止委員会の活性化」「演習③　身体拘束適正化委員会の運営」</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7200">
                <a:tc>
                  <a:txBody>
                    <a:bodyPr/>
                    <a:lstStyle/>
                    <a:p>
                      <a:pPr marL="0" marR="0" indent="0" algn="dist"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開催時期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動画公開期間：令和６年</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9</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月</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30</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日～令和６年</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11</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月</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29</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日</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95305">
                <a:tc>
                  <a:txBody>
                    <a:bodyPr/>
                    <a:lstStyle/>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過去実績</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dist"/>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（受講者数）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1,318</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名（</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うち演習受講者</a:t>
                      </a:r>
                      <a:r>
                        <a:rPr kumimoji="1" lang="en-US" altLang="ja-JP" sz="1200" baseline="0" dirty="0">
                          <a:solidFill>
                            <a:schemeClr val="tx1"/>
                          </a:solidFill>
                          <a:latin typeface="UD デジタル 教科書体 NK-R" panose="02020400000000000000" pitchFamily="18" charset="-128"/>
                          <a:ea typeface="UD デジタル 教科書体 NK-R" panose="02020400000000000000" pitchFamily="18" charset="-128"/>
                        </a:rPr>
                        <a:t>178</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名</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5</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　　９４７名（</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うち演習受講者</a:t>
                      </a:r>
                      <a:r>
                        <a:rPr kumimoji="1" lang="en-US" altLang="ja-JP" sz="1200" baseline="0" dirty="0">
                          <a:solidFill>
                            <a:schemeClr val="tx1"/>
                          </a:solidFill>
                          <a:latin typeface="UD デジタル 教科書体 NK-R" panose="02020400000000000000" pitchFamily="18" charset="-128"/>
                          <a:ea typeface="UD デジタル 教科書体 NK-R" panose="02020400000000000000" pitchFamily="18" charset="-128"/>
                        </a:rPr>
                        <a:t>689</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名</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6</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年度：１</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５０９名（</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うち演習受講者</a:t>
                      </a:r>
                      <a:r>
                        <a:rPr kumimoji="1" lang="en-US" altLang="ja-JP" sz="1200" baseline="0" dirty="0">
                          <a:solidFill>
                            <a:schemeClr val="tx1"/>
                          </a:solidFill>
                          <a:latin typeface="UD デジタル 教科書体 NK-R" panose="02020400000000000000" pitchFamily="18" charset="-128"/>
                          <a:ea typeface="UD デジタル 教科書体 NK-R" panose="02020400000000000000" pitchFamily="18" charset="-128"/>
                        </a:rPr>
                        <a:t>666</a:t>
                      </a:r>
                      <a:r>
                        <a:rPr kumimoji="1" lang="ja-JP" altLang="en-US" sz="1200" baseline="0" dirty="0">
                          <a:solidFill>
                            <a:schemeClr val="tx1"/>
                          </a:solidFill>
                          <a:latin typeface="UD デジタル 教科書体 NK-R" panose="02020400000000000000" pitchFamily="18" charset="-128"/>
                          <a:ea typeface="UD デジタル 教科書体 NK-R" panose="02020400000000000000" pitchFamily="18" charset="-128"/>
                        </a:rPr>
                        <a:t>名</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3202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extLst>
              <p:ext uri="{D42A27DB-BD31-4B8C-83A1-F6EECF244321}">
                <p14:modId xmlns:p14="http://schemas.microsoft.com/office/powerpoint/2010/main" val="1928398069"/>
              </p:ext>
            </p:extLst>
          </p:nvPr>
        </p:nvGraphicFramePr>
        <p:xfrm>
          <a:off x="2516838" y="1049613"/>
          <a:ext cx="4719456" cy="2895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角丸四角形吹き出し 7"/>
          <p:cNvSpPr/>
          <p:nvPr/>
        </p:nvSpPr>
        <p:spPr>
          <a:xfrm>
            <a:off x="7380312" y="598826"/>
            <a:ext cx="1552963" cy="740310"/>
          </a:xfrm>
          <a:prstGeom prst="wedgeRoundRectCallout">
            <a:avLst>
              <a:gd name="adj1" fmla="val 21656"/>
              <a:gd name="adj2" fmla="val 64340"/>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虐待判断の結果や</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苦情等により</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運営指導等を実施</a:t>
            </a:r>
          </a:p>
        </p:txBody>
      </p:sp>
      <p:graphicFrame>
        <p:nvGraphicFramePr>
          <p:cNvPr id="10" name="図表 9"/>
          <p:cNvGraphicFramePr/>
          <p:nvPr/>
        </p:nvGraphicFramePr>
        <p:xfrm>
          <a:off x="2516839" y="1484828"/>
          <a:ext cx="6303633" cy="2911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正方形/長方形 8"/>
          <p:cNvSpPr/>
          <p:nvPr/>
        </p:nvSpPr>
        <p:spPr>
          <a:xfrm>
            <a:off x="4237064" y="1497495"/>
            <a:ext cx="2863180" cy="27830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必要に応じて事実確認から介入</a:t>
            </a:r>
          </a:p>
        </p:txBody>
      </p:sp>
      <p:sp>
        <p:nvSpPr>
          <p:cNvPr id="11" name="額縁 10"/>
          <p:cNvSpPr/>
          <p:nvPr/>
        </p:nvSpPr>
        <p:spPr>
          <a:xfrm>
            <a:off x="-6874" y="0"/>
            <a:ext cx="9144000" cy="540000"/>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err="1">
                <a:solidFill>
                  <a:schemeClr val="bg1"/>
                </a:solidFill>
                <a:latin typeface="UD デジタル 教科書体 NK-R" panose="02020400000000000000" pitchFamily="18" charset="-128"/>
                <a:ea typeface="UD デジタル 教科書体 NK-R" panose="02020400000000000000" pitchFamily="18" charset="-128"/>
              </a:rPr>
              <a:t>障がい</a:t>
            </a:r>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者福祉施設従事者等による虐待への対応について</a:t>
            </a:r>
          </a:p>
        </p:txBody>
      </p:sp>
      <p:sp>
        <p:nvSpPr>
          <p:cNvPr id="13" name="スライド番号プレースホルダー 1"/>
          <p:cNvSpPr>
            <a:spLocks noGrp="1"/>
          </p:cNvSpPr>
          <p:nvPr>
            <p:ph type="sldNum" sz="quarter" idx="12"/>
          </p:nvPr>
        </p:nvSpPr>
        <p:spPr>
          <a:xfrm>
            <a:off x="7008440" y="6451586"/>
            <a:ext cx="21336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6</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角丸四角形 13"/>
          <p:cNvSpPr/>
          <p:nvPr/>
        </p:nvSpPr>
        <p:spPr>
          <a:xfrm>
            <a:off x="196977" y="620688"/>
            <a:ext cx="3510927"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実務フロー（通報から権限行使まで）</a:t>
            </a:r>
            <a:endParaRPr lang="en-US" altLang="ja-JP" sz="1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15" name="角丸四角形 14"/>
          <p:cNvSpPr/>
          <p:nvPr/>
        </p:nvSpPr>
        <p:spPr>
          <a:xfrm>
            <a:off x="196977" y="2004794"/>
            <a:ext cx="3315569"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各指定権者による事業所への対応</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3" name="楕円 2"/>
          <p:cNvSpPr/>
          <p:nvPr/>
        </p:nvSpPr>
        <p:spPr>
          <a:xfrm>
            <a:off x="395535" y="1196752"/>
            <a:ext cx="1977285" cy="142384"/>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6" name="角丸四角形 15"/>
          <p:cNvSpPr/>
          <p:nvPr/>
        </p:nvSpPr>
        <p:spPr>
          <a:xfrm>
            <a:off x="196977" y="3064435"/>
            <a:ext cx="5311127"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令和４年度と令和５年度の虐待件数と事業所数との比較</a:t>
            </a:r>
            <a:endParaRPr lang="en-US" altLang="ja-JP" sz="1600" b="1" dirty="0">
              <a:solidFill>
                <a:schemeClr val="bg1"/>
              </a:solidFill>
              <a:latin typeface="UD デジタル 教科書体 NK-R" panose="02020400000000000000" pitchFamily="18" charset="-128"/>
              <a:ea typeface="UD デジタル 教科書体 NK-R" panose="02020400000000000000" pitchFamily="18" charset="-128"/>
            </a:endParaRPr>
          </a:p>
        </p:txBody>
      </p:sp>
      <p:sp>
        <p:nvSpPr>
          <p:cNvPr id="21" name="楕円 20"/>
          <p:cNvSpPr/>
          <p:nvPr/>
        </p:nvSpPr>
        <p:spPr>
          <a:xfrm>
            <a:off x="623081" y="1630242"/>
            <a:ext cx="1428639" cy="102305"/>
          </a:xfrm>
          <a:prstGeom prst="ellipse">
            <a:avLst/>
          </a:prstGeom>
          <a:solidFill>
            <a:srgbClr val="FFFF0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00" b="1" dirty="0" err="1">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5" name="テキスト ボックス 4"/>
          <p:cNvSpPr txBox="1"/>
          <p:nvPr/>
        </p:nvSpPr>
        <p:spPr>
          <a:xfrm>
            <a:off x="382676" y="1081336"/>
            <a:ext cx="2605148" cy="416159"/>
          </a:xfrm>
          <a:prstGeom prst="rect">
            <a:avLst/>
          </a:prstGeom>
          <a:noFill/>
        </p:spPr>
        <p:txBody>
          <a:bodyPr wrap="square" rtlCol="0" anchor="ctr">
            <a:noAutofit/>
          </a:bodyPr>
          <a:lstStyle/>
          <a:p>
            <a:pPr>
              <a:lnSpc>
                <a:spcPts val="0"/>
              </a:lnSpc>
              <a:spcAft>
                <a:spcPts val="600"/>
              </a:spcAft>
            </a:pPr>
            <a:r>
              <a:rPr lang="ja-JP" altLang="en-US" sz="1400" b="1" dirty="0">
                <a:solidFill>
                  <a:srgbClr val="FF0000"/>
                </a:solidFill>
                <a:latin typeface="UD デジタル 教科書体 NK-R" panose="02020400000000000000" pitchFamily="18" charset="-128"/>
                <a:ea typeface="UD デジタル 教科書体 NK-R" panose="02020400000000000000" pitchFamily="18" charset="-128"/>
              </a:rPr>
              <a:t>虐待防止センターの役割</a:t>
            </a:r>
            <a:endParaRPr lang="en-US" altLang="ja-JP"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483511" y="1520106"/>
            <a:ext cx="1893755" cy="443437"/>
          </a:xfrm>
          <a:prstGeom prst="rect">
            <a:avLst/>
          </a:prstGeom>
          <a:noFill/>
        </p:spPr>
        <p:txBody>
          <a:bodyPr wrap="square" rtlCol="0" anchor="ctr">
            <a:noAutofit/>
          </a:bodyPr>
          <a:lstStyle/>
          <a:p>
            <a:pPr>
              <a:lnSpc>
                <a:spcPts val="0"/>
              </a:lnSpc>
              <a:spcAft>
                <a:spcPts val="600"/>
              </a:spcAft>
            </a:pPr>
            <a:r>
              <a:rPr lang="ja-JP" altLang="en-US" sz="1600" b="1" dirty="0">
                <a:solidFill>
                  <a:srgbClr val="FF0000"/>
                </a:solidFill>
                <a:latin typeface="UD デジタル 教科書体 NK-R" panose="02020400000000000000" pitchFamily="18" charset="-128"/>
                <a:ea typeface="UD デジタル 教科書体 NK-R" panose="02020400000000000000" pitchFamily="18" charset="-128"/>
              </a:rPr>
              <a:t>指定権者の役割</a:t>
            </a:r>
            <a:endParaRPr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p:cNvSpPr txBox="1"/>
          <p:nvPr/>
        </p:nvSpPr>
        <p:spPr>
          <a:xfrm>
            <a:off x="107503" y="2204864"/>
            <a:ext cx="9029623" cy="993223"/>
          </a:xfrm>
          <a:prstGeom prst="rect">
            <a:avLst/>
          </a:prstGeom>
          <a:noFill/>
        </p:spPr>
        <p:txBody>
          <a:bodyPr wrap="square" rtlCol="0" anchor="ctr">
            <a:noAutofit/>
          </a:bodyPr>
          <a:lstStyle/>
          <a:p>
            <a:r>
              <a:rPr lang="ja-JP" altLang="en-US" sz="1600" dirty="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集団指導（全事業者対象）　⇒　行政処分事案の周知や虐待防止に関する講義等を実施</a:t>
            </a:r>
            <a:endParaRPr lang="en-US" altLang="ja-JP" sz="1600" b="1" dirty="0">
              <a:latin typeface="UD デジタル 教科書体 NK-R" panose="02020400000000000000" pitchFamily="18" charset="-128"/>
              <a:ea typeface="UD デジタル 教科書体 NK-R" panose="02020400000000000000" pitchFamily="18" charset="-128"/>
            </a:endParaRPr>
          </a:p>
          <a:p>
            <a:r>
              <a:rPr lang="ja-JP" altLang="en-US" sz="1600" b="1" dirty="0">
                <a:latin typeface="UD デジタル 教科書体 NK-R" panose="02020400000000000000" pitchFamily="18" charset="-128"/>
                <a:ea typeface="UD デジタル 教科書体 NK-R" panose="02020400000000000000" pitchFamily="18" charset="-128"/>
              </a:rPr>
              <a:t>○運営指導（訪問等により個々に対応）　⇒　人権に関わる研修や虐待と判断された後の改善状況の確認</a:t>
            </a:r>
            <a:endParaRPr lang="en-US" altLang="ja-JP" sz="1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196977" y="5822631"/>
            <a:ext cx="8878428" cy="873086"/>
          </a:xfrm>
          <a:prstGeom prst="rect">
            <a:avLst/>
          </a:prstGeom>
          <a:noFill/>
        </p:spPr>
        <p:txBody>
          <a:bodyPr wrap="square" rtlCol="0">
            <a:noAutofit/>
          </a:bodyPr>
          <a:lstStyle/>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１　令和４年</a:t>
            </a:r>
            <a:r>
              <a:rPr lang="en-US" altLang="ja-JP" sz="1100" dirty="0">
                <a:latin typeface="UD デジタル 教科書体 NK-R" panose="02020400000000000000" pitchFamily="18" charset="-128"/>
                <a:ea typeface="UD デジタル 教科書体 NK-R" panose="02020400000000000000" pitchFamily="18" charset="-128"/>
              </a:rPr>
              <a:t>10</a:t>
            </a:r>
            <a:r>
              <a:rPr lang="ja-JP" altLang="en-US" sz="1100" dirty="0">
                <a:latin typeface="UD デジタル 教科書体 NK-R" panose="02020400000000000000" pitchFamily="18" charset="-128"/>
                <a:ea typeface="UD デジタル 教科書体 NK-R" panose="02020400000000000000" pitchFamily="18" charset="-128"/>
              </a:rPr>
              <a:t>月</a:t>
            </a:r>
            <a:r>
              <a:rPr lang="en-US" altLang="ja-JP" sz="1100" dirty="0">
                <a:latin typeface="UD デジタル 教科書体 NK-R" panose="02020400000000000000" pitchFamily="18" charset="-128"/>
                <a:ea typeface="UD デジタル 教科書体 NK-R" panose="02020400000000000000" pitchFamily="18" charset="-128"/>
              </a:rPr>
              <a:t>1</a:t>
            </a:r>
            <a:r>
              <a:rPr lang="ja-JP" altLang="en-US" sz="1100" dirty="0">
                <a:latin typeface="UD デジタル 教科書体 NK-R" panose="02020400000000000000" pitchFamily="18" charset="-128"/>
                <a:ea typeface="UD デジタル 教科書体 NK-R" panose="02020400000000000000" pitchFamily="18" charset="-128"/>
              </a:rPr>
              <a:t>日現在の障害福祉サービス等事業所数（障害者支援施設等および障害者支援施設の昼間実施サービスを除く）</a:t>
            </a:r>
            <a:endParaRPr lang="en-US" altLang="ja-JP" sz="1100" dirty="0">
              <a:latin typeface="UD デジタル 教科書体 NK-R" panose="02020400000000000000" pitchFamily="18" charset="-128"/>
              <a:ea typeface="UD デジタル 教科書体 NK-R" panose="02020400000000000000" pitchFamily="18" charset="-128"/>
            </a:endParaRPr>
          </a:p>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２　令和</a:t>
            </a:r>
            <a:r>
              <a:rPr lang="en-US" altLang="ja-JP" sz="1100" dirty="0">
                <a:latin typeface="UD デジタル 教科書体 NK-R" panose="02020400000000000000" pitchFamily="18" charset="-128"/>
                <a:ea typeface="UD デジタル 教科書体 NK-R" panose="02020400000000000000" pitchFamily="18" charset="-128"/>
              </a:rPr>
              <a:t>5</a:t>
            </a:r>
            <a:r>
              <a:rPr lang="ja-JP" altLang="en-US" sz="1100" dirty="0">
                <a:latin typeface="UD デジタル 教科書体 NK-R" panose="02020400000000000000" pitchFamily="18" charset="-128"/>
                <a:ea typeface="UD デジタル 教科書体 NK-R" panose="02020400000000000000" pitchFamily="18" charset="-128"/>
              </a:rPr>
              <a:t>年１０月</a:t>
            </a:r>
            <a:r>
              <a:rPr lang="en-US" altLang="ja-JP" sz="1100" dirty="0">
                <a:latin typeface="UD デジタル 教科書体 NK-R" panose="02020400000000000000" pitchFamily="18" charset="-128"/>
                <a:ea typeface="UD デジタル 教科書体 NK-R" panose="02020400000000000000" pitchFamily="18" charset="-128"/>
              </a:rPr>
              <a:t>1</a:t>
            </a:r>
            <a:r>
              <a:rPr lang="ja-JP" altLang="en-US" sz="1100" dirty="0">
                <a:latin typeface="UD デジタル 教科書体 NK-R" panose="02020400000000000000" pitchFamily="18" charset="-128"/>
                <a:ea typeface="UD デジタル 教科書体 NK-R" panose="02020400000000000000" pitchFamily="18" charset="-128"/>
              </a:rPr>
              <a:t>日現在の障害福祉サービス等事業所数（障害者支援施設等および障害者支援施設の昼間実施サービスを除く）</a:t>
            </a:r>
            <a:endParaRPr lang="en-US" altLang="ja-JP" sz="1100" dirty="0">
              <a:latin typeface="UD デジタル 教科書体 NK-R" panose="02020400000000000000" pitchFamily="18" charset="-128"/>
              <a:ea typeface="UD デジタル 教科書体 NK-R" panose="02020400000000000000" pitchFamily="18" charset="-128"/>
            </a:endParaRPr>
          </a:p>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出典：統計で見る日本（</a:t>
            </a:r>
            <a:r>
              <a:rPr lang="en-US" altLang="ja-JP" sz="1100" dirty="0">
                <a:latin typeface="UD デジタル 教科書体 NK-R" panose="02020400000000000000" pitchFamily="18" charset="-128"/>
                <a:ea typeface="UD デジタル 教科書体 NK-R" panose="02020400000000000000" pitchFamily="18" charset="-128"/>
                <a:hlinkClick r:id="rId13"/>
              </a:rPr>
              <a:t>https://</a:t>
            </a:r>
            <a:r>
              <a:rPr lang="en-US" altLang="ja-JP" sz="1100" dirty="0" err="1">
                <a:latin typeface="UD デジタル 教科書体 NK-R" panose="02020400000000000000" pitchFamily="18" charset="-128"/>
                <a:ea typeface="UD デジタル 教科書体 NK-R" panose="02020400000000000000" pitchFamily="18" charset="-128"/>
                <a:hlinkClick r:id="rId13"/>
              </a:rPr>
              <a:t>www.e-stat.go.jp</a:t>
            </a:r>
            <a:r>
              <a:rPr lang="en-US" altLang="ja-JP" sz="1100" dirty="0">
                <a:latin typeface="UD デジタル 教科書体 NK-R" panose="02020400000000000000" pitchFamily="18" charset="-128"/>
                <a:ea typeface="UD デジタル 教科書体 NK-R" panose="02020400000000000000" pitchFamily="18" charset="-128"/>
                <a:hlinkClick r:id="rId13"/>
              </a:rPr>
              <a:t>/</a:t>
            </a:r>
            <a:r>
              <a:rPr lang="ja-JP" altLang="en-US" sz="1100" dirty="0">
                <a:latin typeface="UD デジタル 教科書体 NK-R" panose="02020400000000000000" pitchFamily="18" charset="-128"/>
                <a:ea typeface="UD デジタル 教科書体 NK-R" panose="02020400000000000000" pitchFamily="18" charset="-128"/>
              </a:rPr>
              <a:t>）</a:t>
            </a:r>
            <a:endParaRPr lang="en-US" altLang="ja-JP" sz="1100" dirty="0">
              <a:latin typeface="UD デジタル 教科書体 NK-R" panose="02020400000000000000" pitchFamily="18" charset="-128"/>
              <a:ea typeface="UD デジタル 教科書体 NK-R" panose="02020400000000000000" pitchFamily="18" charset="-128"/>
            </a:endParaRPr>
          </a:p>
          <a:p>
            <a:pPr>
              <a:lnSpc>
                <a:spcPts val="600"/>
              </a:lnSpc>
              <a:spcAft>
                <a:spcPts val="1200"/>
              </a:spcAft>
            </a:pPr>
            <a:r>
              <a:rPr lang="ja-JP" altLang="en-US" sz="1100" dirty="0">
                <a:latin typeface="UD デジタル 教科書体 NK-R" panose="02020400000000000000" pitchFamily="18" charset="-128"/>
                <a:ea typeface="UD デジタル 教科書体 NK-R" panose="02020400000000000000" pitchFamily="18" charset="-128"/>
              </a:rPr>
              <a:t>　　</a:t>
            </a:r>
            <a:r>
              <a:rPr lang="en-US" altLang="ja-JP" sz="1100" dirty="0">
                <a:latin typeface="UD デジタル 教科書体 NK-R" panose="02020400000000000000" pitchFamily="18" charset="-128"/>
                <a:ea typeface="UD デジタル 教科書体 NK-R" panose="02020400000000000000" pitchFamily="18" charset="-128"/>
              </a:rPr>
              <a:t>※</a:t>
            </a:r>
            <a:r>
              <a:rPr lang="ja-JP" altLang="en-US" sz="1100" dirty="0">
                <a:latin typeface="UD デジタル 教科書体 NK-R" panose="02020400000000000000" pitchFamily="18" charset="-128"/>
                <a:ea typeface="UD デジタル 教科書体 NK-R" panose="02020400000000000000" pitchFamily="18" charset="-128"/>
              </a:rPr>
              <a:t>３　算出方法：虐待件数／全事業所数</a:t>
            </a:r>
            <a:r>
              <a:rPr lang="en-US" altLang="ja-JP" sz="1100" dirty="0">
                <a:latin typeface="UD デジタル 教科書体 NK-R" panose="02020400000000000000" pitchFamily="18" charset="-128"/>
                <a:ea typeface="UD デジタル 教科書体 NK-R" panose="02020400000000000000" pitchFamily="18" charset="-128"/>
              </a:rPr>
              <a:t>×1000</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kumimoji="1" lang="ja-JP" altLang="en-US" dirty="0"/>
          </a:p>
        </p:txBody>
      </p:sp>
      <p:graphicFrame>
        <p:nvGraphicFramePr>
          <p:cNvPr id="20" name="表 19"/>
          <p:cNvGraphicFramePr>
            <a:graphicFrameLocks noGrp="1"/>
          </p:cNvGraphicFramePr>
          <p:nvPr>
            <p:extLst>
              <p:ext uri="{D42A27DB-BD31-4B8C-83A1-F6EECF244321}">
                <p14:modId xmlns:p14="http://schemas.microsoft.com/office/powerpoint/2010/main" val="765938705"/>
              </p:ext>
            </p:extLst>
          </p:nvPr>
        </p:nvGraphicFramePr>
        <p:xfrm>
          <a:off x="220979" y="3473154"/>
          <a:ext cx="8527483" cy="2109798"/>
        </p:xfrm>
        <a:graphic>
          <a:graphicData uri="http://schemas.openxmlformats.org/drawingml/2006/table">
            <a:tbl>
              <a:tblPr firstRow="1" firstCol="1" bandRow="1">
                <a:tableStyleId>{F5AB1C69-6EDB-4FF4-983F-18BD219EF322}</a:tableStyleId>
              </a:tblPr>
              <a:tblGrid>
                <a:gridCol w="908551">
                  <a:extLst>
                    <a:ext uri="{9D8B030D-6E8A-4147-A177-3AD203B41FA5}">
                      <a16:colId xmlns:a16="http://schemas.microsoft.com/office/drawing/2014/main" val="3924270558"/>
                    </a:ext>
                  </a:extLst>
                </a:gridCol>
                <a:gridCol w="1269822">
                  <a:extLst>
                    <a:ext uri="{9D8B030D-6E8A-4147-A177-3AD203B41FA5}">
                      <a16:colId xmlns:a16="http://schemas.microsoft.com/office/drawing/2014/main" val="2538971679"/>
                    </a:ext>
                  </a:extLst>
                </a:gridCol>
                <a:gridCol w="1269822">
                  <a:extLst>
                    <a:ext uri="{9D8B030D-6E8A-4147-A177-3AD203B41FA5}">
                      <a16:colId xmlns:a16="http://schemas.microsoft.com/office/drawing/2014/main" val="748540449"/>
                    </a:ext>
                  </a:extLst>
                </a:gridCol>
                <a:gridCol w="1269822">
                  <a:extLst>
                    <a:ext uri="{9D8B030D-6E8A-4147-A177-3AD203B41FA5}">
                      <a16:colId xmlns:a16="http://schemas.microsoft.com/office/drawing/2014/main" val="3112190704"/>
                    </a:ext>
                  </a:extLst>
                </a:gridCol>
                <a:gridCol w="1269822">
                  <a:extLst>
                    <a:ext uri="{9D8B030D-6E8A-4147-A177-3AD203B41FA5}">
                      <a16:colId xmlns:a16="http://schemas.microsoft.com/office/drawing/2014/main" val="3369328694"/>
                    </a:ext>
                  </a:extLst>
                </a:gridCol>
                <a:gridCol w="1269822">
                  <a:extLst>
                    <a:ext uri="{9D8B030D-6E8A-4147-A177-3AD203B41FA5}">
                      <a16:colId xmlns:a16="http://schemas.microsoft.com/office/drawing/2014/main" val="2012064395"/>
                    </a:ext>
                  </a:extLst>
                </a:gridCol>
                <a:gridCol w="1269822">
                  <a:extLst>
                    <a:ext uri="{9D8B030D-6E8A-4147-A177-3AD203B41FA5}">
                      <a16:colId xmlns:a16="http://schemas.microsoft.com/office/drawing/2014/main" val="4024820941"/>
                    </a:ext>
                  </a:extLst>
                </a:gridCol>
              </a:tblGrid>
              <a:tr h="287361">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gridSpan="3">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令和４年度（令和５年度集計）</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ja-JP" altLang="en-US" sz="1200" baseline="30000" dirty="0">
                        <a:latin typeface="UD デジタル 教科書体 NK-R" panose="02020400000000000000" pitchFamily="18" charset="-128"/>
                        <a:ea typeface="UD デジタル 教科書体 NK-R" panose="02020400000000000000" pitchFamily="18" charset="-128"/>
                      </a:endParaRPr>
                    </a:p>
                  </a:txBody>
                  <a:tcPr anchor="ctr">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en-US" altLang="ja-JP" sz="1200" baseline="30000"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gridSpan="3">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令和５年度（令和６年度集計）</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pPr algn="ct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79025696"/>
                  </a:ext>
                </a:extLst>
              </a:tr>
              <a:tr h="383148">
                <a:tc>
                  <a:txBody>
                    <a:bodyPr/>
                    <a:lstStyle/>
                    <a:p>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虐待判断件数</a:t>
                      </a:r>
                      <a:endParaRPr kumimoji="1" lang="en-US" altLang="ja-JP" sz="1400" b="1"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全事業所数</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１</a:t>
                      </a:r>
                    </a:p>
                  </a:txBody>
                  <a:tcPr anchor="ctr">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ctr"/>
                      <a:r>
                        <a:rPr kumimoji="1" lang="ja-JP" altLang="en-US" sz="1400" b="1" dirty="0">
                          <a:latin typeface="UD デジタル 教科書体 NK-R" panose="02020400000000000000" pitchFamily="18" charset="-128"/>
                          <a:ea typeface="UD デジタル 教科書体 NK-R" panose="02020400000000000000" pitchFamily="18" charset="-128"/>
                        </a:rPr>
                        <a:t>発生率</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３</a:t>
                      </a:r>
                      <a:endParaRPr kumimoji="1" lang="en-US" altLang="ja-JP" sz="1400" b="1" baseline="30000"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UD デジタル 教科書体 NK-R" panose="02020400000000000000" pitchFamily="18" charset="-128"/>
                          <a:ea typeface="UD デジタル 教科書体 NK-R" panose="02020400000000000000" pitchFamily="18" charset="-128"/>
                        </a:rPr>
                        <a:t>虐待判断件数</a:t>
                      </a:r>
                      <a:endParaRPr kumimoji="1" lang="en-US" altLang="ja-JP" sz="1400" b="1"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UD デジタル 教科書体 NK-R" panose="02020400000000000000" pitchFamily="18" charset="-128"/>
                          <a:ea typeface="UD デジタル 教科書体 NK-R" panose="02020400000000000000" pitchFamily="18" charset="-128"/>
                        </a:rPr>
                        <a:t>全事業所数</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２</a:t>
                      </a:r>
                    </a:p>
                  </a:txBody>
                  <a:tcPr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UD デジタル 教科書体 NK-R" panose="02020400000000000000" pitchFamily="18" charset="-128"/>
                          <a:ea typeface="UD デジタル 教科書体 NK-R" panose="02020400000000000000" pitchFamily="18" charset="-128"/>
                        </a:rPr>
                        <a:t>発生率</a:t>
                      </a:r>
                      <a:r>
                        <a:rPr kumimoji="1" lang="en-US" altLang="ja-JP" sz="1400" b="1" baseline="30000" dirty="0">
                          <a:latin typeface="UD デジタル 教科書体 NK-R" panose="02020400000000000000" pitchFamily="18" charset="-128"/>
                          <a:ea typeface="UD デジタル 教科書体 NK-R" panose="02020400000000000000" pitchFamily="18" charset="-128"/>
                        </a:rPr>
                        <a:t>※</a:t>
                      </a:r>
                      <a:r>
                        <a:rPr kumimoji="1" lang="ja-JP" altLang="en-US" sz="1400" b="1" baseline="30000" dirty="0">
                          <a:latin typeface="UD デジタル 教科書体 NK-R" panose="02020400000000000000" pitchFamily="18" charset="-128"/>
                          <a:ea typeface="UD デジタル 教科書体 NK-R" panose="02020400000000000000" pitchFamily="18" charset="-128"/>
                        </a:rPr>
                        <a:t>３</a:t>
                      </a:r>
                      <a:endParaRPr kumimoji="1" lang="en-US" altLang="ja-JP" sz="1400" b="1" baseline="30000" dirty="0">
                        <a:latin typeface="UD デジタル 教科書体 NK-R" panose="02020400000000000000" pitchFamily="18" charset="-128"/>
                        <a:ea typeface="UD デジタル 教科書体 NK-R" panose="02020400000000000000" pitchFamily="18" charset="-128"/>
                      </a:endParaRPr>
                    </a:p>
                  </a:txBody>
                  <a:tcPr anchor="ctr">
                    <a:lnL w="12700" cmpd="sng">
                      <a:noFill/>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725491892"/>
                  </a:ext>
                </a:extLst>
              </a:tr>
              <a:tr h="287361">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全　国</a:t>
                      </a:r>
                      <a:endParaRPr kumimoji="1" lang="en-US" altLang="ja-JP" sz="16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９５６</a:t>
                      </a: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a:t>
                      </a:r>
                      <a:r>
                        <a:rPr kumimoji="1" lang="ja-JP" altLang="en-US" sz="1400" dirty="0">
                          <a:latin typeface="UD デジタル 教科書体 NK-R" panose="02020400000000000000" pitchFamily="18" charset="-128"/>
                          <a:ea typeface="UD デジタル 教科書体 NK-R" panose="02020400000000000000" pitchFamily="18" charset="-128"/>
                        </a:rPr>
                        <a:t>７</a:t>
                      </a:r>
                      <a:r>
                        <a:rPr kumimoji="1" lang="en-US" altLang="ja-JP" sz="1400" dirty="0">
                          <a:latin typeface="UD デジタル 教科書体 NK-R" panose="02020400000000000000" pitchFamily="18" charset="-128"/>
                          <a:ea typeface="UD デジタル 教科書体 NK-R" panose="02020400000000000000" pitchFamily="18" charset="-128"/>
                        </a:rPr>
                        <a:t>7,</a:t>
                      </a:r>
                      <a:r>
                        <a:rPr kumimoji="1" lang="ja-JP" altLang="en-US" sz="1400" dirty="0">
                          <a:latin typeface="UD デジタル 教科書体 NK-R" panose="02020400000000000000" pitchFamily="18" charset="-128"/>
                          <a:ea typeface="UD デジタル 教科書体 NK-R" panose="02020400000000000000" pitchFamily="18" charset="-128"/>
                        </a:rPr>
                        <a:t>３８３</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５</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４</a:t>
                      </a:r>
                      <a:r>
                        <a:rPr kumimoji="1" lang="en-US" altLang="ja-JP" sz="1400" dirty="0">
                          <a:latin typeface="UD デジタル 教科書体 NK-R" panose="02020400000000000000" pitchFamily="18" charset="-128"/>
                          <a:ea typeface="UD デジタル 教科書体 NK-R" panose="02020400000000000000" pitchFamily="18" charset="-128"/>
                        </a:rPr>
                        <a:t>‰</a:t>
                      </a: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1,194</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187,437</a:t>
                      </a: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６</a:t>
                      </a:r>
                      <a:r>
                        <a:rPr kumimoji="1" lang="en-US" altLang="ja-JP" sz="1400" dirty="0">
                          <a:latin typeface="UD デジタル 教科書体 NK-R" panose="02020400000000000000" pitchFamily="18" charset="-128"/>
                          <a:ea typeface="UD デジタル 教科書体 NK-R" panose="02020400000000000000" pitchFamily="18" charset="-128"/>
                        </a:rPr>
                        <a:t>.4‰</a:t>
                      </a:r>
                    </a:p>
                  </a:txBody>
                  <a:tcPr anchor="ct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786418128"/>
                  </a:ext>
                </a:extLst>
              </a:tr>
              <a:tr h="494430">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東　京</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８９</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全国１位</a:t>
                      </a:r>
                      <a:r>
                        <a:rPr kumimoji="1" lang="en-US" altLang="ja-JP" sz="900" dirty="0">
                          <a:latin typeface="UD デジタル 教科書体 NK-R" panose="02020400000000000000" pitchFamily="18" charset="-128"/>
                          <a:ea typeface="UD デジタル 教科書体 NK-R" panose="02020400000000000000" pitchFamily="18" charset="-128"/>
                        </a:rPr>
                        <a:t>)</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１３</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５３５</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６</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５</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UD デジタル 教科書体 NK-R" panose="02020400000000000000" pitchFamily="18" charset="-128"/>
                          <a:ea typeface="UD デジタル 教科書体 NK-R" panose="02020400000000000000" pitchFamily="18" charset="-128"/>
                        </a:rPr>
                        <a:t>10</a:t>
                      </a:r>
                      <a:r>
                        <a:rPr kumimoji="1" lang="ja-JP" altLang="en-US" sz="1400" dirty="0">
                          <a:latin typeface="UD デジタル 教科書体 NK-R" panose="02020400000000000000" pitchFamily="18" charset="-128"/>
                          <a:ea typeface="UD デジタル 教科書体 NK-R" panose="02020400000000000000" pitchFamily="18" charset="-128"/>
                        </a:rPr>
                        <a:t>３</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全国３位</a:t>
                      </a:r>
                      <a:r>
                        <a:rPr kumimoji="1" lang="en-US" altLang="ja-JP" sz="900" dirty="0">
                          <a:latin typeface="UD デジタル 教科書体 NK-R" panose="02020400000000000000" pitchFamily="18" charset="-128"/>
                          <a:ea typeface="UD デジタル 教科書体 NK-R" panose="02020400000000000000" pitchFamily="18" charset="-128"/>
                        </a:rPr>
                        <a:t>)</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UD デジタル 教科書体 NK-R" panose="02020400000000000000" pitchFamily="18" charset="-128"/>
                          <a:ea typeface="UD デジタル 教科書体 NK-R" panose="02020400000000000000" pitchFamily="18" charset="-128"/>
                        </a:rPr>
                        <a:t>13,979</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UD デジタル 教科書体 NK-R" panose="02020400000000000000" pitchFamily="18" charset="-128"/>
                          <a:ea typeface="UD デジタル 教科書体 NK-R" panose="02020400000000000000" pitchFamily="18" charset="-128"/>
                        </a:rPr>
                        <a:t>７</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４</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33900617"/>
                  </a:ext>
                </a:extLst>
              </a:tr>
              <a:tr h="561660">
                <a:tc>
                  <a:txBody>
                    <a:bodyPr/>
                    <a:lstStyle/>
                    <a:p>
                      <a:pPr algn="ctr"/>
                      <a:r>
                        <a:rPr kumimoji="1" lang="ja-JP" altLang="en-US" sz="1600" dirty="0">
                          <a:latin typeface="UD デジタル 教科書体 NK-R" panose="02020400000000000000" pitchFamily="18" charset="-128"/>
                          <a:ea typeface="UD デジタル 教科書体 NK-R" panose="02020400000000000000" pitchFamily="18" charset="-128"/>
                        </a:rPr>
                        <a:t>大　阪</a:t>
                      </a:r>
                    </a:p>
                  </a:txBody>
                  <a:tcPr anchor="ct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7</a:t>
                      </a:r>
                      <a:r>
                        <a:rPr kumimoji="1" lang="ja-JP" altLang="en-US" sz="1400" dirty="0">
                          <a:latin typeface="UD デジタル 教科書体 NK-R" panose="02020400000000000000" pitchFamily="18" charset="-128"/>
                          <a:ea typeface="UD デジタル 教科書体 NK-R" panose="02020400000000000000" pitchFamily="18" charset="-128"/>
                        </a:rPr>
                        <a:t>２</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UD デジタル 教科書体 NK-R" panose="02020400000000000000" pitchFamily="18" charset="-128"/>
                          <a:ea typeface="UD デジタル 教科書体 NK-R" panose="02020400000000000000" pitchFamily="18" charset="-128"/>
                        </a:rPr>
                        <a:t>（全国３位）</a:t>
                      </a:r>
                    </a:p>
                  </a:txBody>
                  <a:tcPr anchor="ct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２２</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６８２</a:t>
                      </a:r>
                      <a:endParaRPr kumimoji="1" lang="en-US" altLang="ja-JP" sz="14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３</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２</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117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UD デジタル 教科書体 NK-R" panose="02020400000000000000" pitchFamily="18" charset="-128"/>
                          <a:ea typeface="UD デジタル 教科書体 NK-R" panose="02020400000000000000" pitchFamily="18" charset="-128"/>
                        </a:rPr>
                        <a:t>（全国１位）</a:t>
                      </a:r>
                    </a:p>
                  </a:txBody>
                  <a:tcPr anchor="ctr">
                    <a:lnT w="6350" cap="flat" cmpd="sng" algn="ctr">
                      <a:solidFill>
                        <a:schemeClr val="bg1"/>
                      </a:solidFill>
                      <a:prstDash val="solid"/>
                      <a:round/>
                      <a:headEnd type="none" w="med" len="med"/>
                      <a:tailEnd type="none" w="med" len="med"/>
                    </a:lnT>
                  </a:tcPr>
                </a:tc>
                <a:tc>
                  <a:txBody>
                    <a:bodyPr/>
                    <a:lstStyle/>
                    <a:p>
                      <a:pPr algn="ctr"/>
                      <a:r>
                        <a:rPr kumimoji="1" lang="en-US" altLang="ja-JP" sz="1400" dirty="0">
                          <a:latin typeface="UD デジタル 教科書体 NK-R" panose="02020400000000000000" pitchFamily="18" charset="-128"/>
                          <a:ea typeface="UD デジタル 教科書体 NK-R" panose="02020400000000000000" pitchFamily="18" charset="-128"/>
                        </a:rPr>
                        <a:t>24,409</a:t>
                      </a:r>
                    </a:p>
                  </a:txBody>
                  <a:tcPr anchor="ctr">
                    <a:lnT w="6350" cap="flat" cmpd="sng" algn="ctr">
                      <a:solidFill>
                        <a:schemeClr val="bg1"/>
                      </a:solidFill>
                      <a:prstDash val="solid"/>
                      <a:round/>
                      <a:headEnd type="none" w="med" len="med"/>
                      <a:tailEnd type="none" w="med" len="med"/>
                    </a:lnT>
                  </a:tcPr>
                </a:tc>
                <a:tc>
                  <a:txBody>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４</a:t>
                      </a:r>
                      <a:r>
                        <a:rPr kumimoji="1" lang="en-US" altLang="ja-JP" sz="1400" dirty="0">
                          <a:latin typeface="UD デジタル 教科書体 NK-R" panose="02020400000000000000" pitchFamily="18" charset="-128"/>
                          <a:ea typeface="UD デジタル 教科書体 NK-R" panose="02020400000000000000" pitchFamily="18" charset="-128"/>
                        </a:rPr>
                        <a:t>.</a:t>
                      </a:r>
                      <a:r>
                        <a:rPr kumimoji="1" lang="ja-JP" altLang="en-US" sz="1400" dirty="0">
                          <a:latin typeface="UD デジタル 教科書体 NK-R" panose="02020400000000000000" pitchFamily="18" charset="-128"/>
                          <a:ea typeface="UD デジタル 教科書体 NK-R" panose="02020400000000000000" pitchFamily="18" charset="-128"/>
                        </a:rPr>
                        <a:t>８</a:t>
                      </a:r>
                      <a:r>
                        <a:rPr kumimoji="1" lang="en-US" altLang="ja-JP" sz="1400" dirty="0">
                          <a:latin typeface="UD デジタル 教科書体 NK-R" panose="02020400000000000000" pitchFamily="18" charset="-128"/>
                          <a:ea typeface="UD デジタル 教科書体 NK-R" panose="02020400000000000000" pitchFamily="18" charset="-128"/>
                        </a:rPr>
                        <a:t>‰</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anchor="ct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23746001"/>
                  </a:ext>
                </a:extLst>
              </a:tr>
            </a:tbl>
          </a:graphicData>
        </a:graphic>
      </p:graphicFrame>
    </p:spTree>
    <p:extLst>
      <p:ext uri="{BB962C8B-B14F-4D97-AF65-F5344CB8AC3E}">
        <p14:creationId xmlns:p14="http://schemas.microsoft.com/office/powerpoint/2010/main" val="958890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9144000" cy="548680"/>
          </a:xfrm>
          <a:solidFill>
            <a:srgbClr val="002060"/>
          </a:solidFill>
        </p:spPr>
        <p:txBody>
          <a:bodyPr>
            <a:normAutofit/>
          </a:bodyPr>
          <a:lstStyle/>
          <a:p>
            <a:pPr algn="ctr"/>
            <a:r>
              <a:rPr kumimoji="1"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専門委員会の活用</a:t>
            </a:r>
          </a:p>
        </p:txBody>
      </p:sp>
      <p:sp>
        <p:nvSpPr>
          <p:cNvPr id="4" name="スライド番号プレースホルダー 3"/>
          <p:cNvSpPr>
            <a:spLocks noGrp="1"/>
          </p:cNvSpPr>
          <p:nvPr>
            <p:ph type="sldNum" sz="quarter" idx="12"/>
          </p:nvPr>
        </p:nvSpPr>
        <p:spPr>
          <a:xfrm>
            <a:off x="7065429" y="6462370"/>
            <a:ext cx="2057400" cy="365125"/>
          </a:xfrm>
        </p:spPr>
        <p:txBody>
          <a:bodyPr/>
          <a:lstStyle/>
          <a:p>
            <a:fld id="{A64C7172-712E-4763-BE96-798FE23FBD4C}" type="slidenum">
              <a:rPr kumimoji="1" lang="ja-JP" altLang="en-US" sz="1400" smtClean="0">
                <a:solidFill>
                  <a:schemeClr val="tx1"/>
                </a:solidFill>
              </a:rPr>
              <a:t>7</a:t>
            </a:fld>
            <a:endParaRPr kumimoji="1" lang="ja-JP" altLang="en-US" sz="1400" dirty="0">
              <a:solidFill>
                <a:schemeClr val="tx1"/>
              </a:solidFill>
            </a:endParaRPr>
          </a:p>
        </p:txBody>
      </p:sp>
      <p:sp>
        <p:nvSpPr>
          <p:cNvPr id="5" name="テキスト ボックス 4"/>
          <p:cNvSpPr txBox="1"/>
          <p:nvPr/>
        </p:nvSpPr>
        <p:spPr>
          <a:xfrm>
            <a:off x="0" y="543429"/>
            <a:ext cx="9144000" cy="1169551"/>
          </a:xfrm>
          <a:prstGeom prst="rect">
            <a:avLst/>
          </a:prstGeom>
          <a:solidFill>
            <a:srgbClr val="CCCCFF"/>
          </a:solidFill>
        </p:spPr>
        <p:txBody>
          <a:bodyPr wrap="square" rtlCol="0" anchor="ctr">
            <a:spAutoFit/>
          </a:bodyPr>
          <a:lstStyle/>
          <a:p>
            <a:pPr lvl="0" defTabSz="914400">
              <a:defRPr/>
            </a:pPr>
            <a:r>
              <a:rPr lang="ja-JP" altLang="en-US"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第三者の視点を取り入れた虐待事案発生事業所に対する指導について</a:t>
            </a:r>
            <a:endParaRPr lang="en-US" altLang="ja-JP" sz="1400" b="1" u="sng"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◆大阪府が権限を有する障がい福祉サービス事業所等で発生した施設従事者虐待事案に対し、事業者指導を行うにあ</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たって、第三者による専門的な視点を取り入れ、指導内容の充実やさらなる適正化を図る</a:t>
            </a: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◆当委員会が行った助言などは、ノウハウとして蓄積し、府内の市町村、事業所等への情報提供や、施設従事者虐待　</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lvl="0" defTabSz="914400">
              <a:defRPr/>
            </a:pP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にかかる研修内容へ反映するなどして活用する</a:t>
            </a:r>
          </a:p>
        </p:txBody>
      </p:sp>
      <p:sp>
        <p:nvSpPr>
          <p:cNvPr id="12" name="角丸四角形 21">
            <a:extLst>
              <a:ext uri="{FF2B5EF4-FFF2-40B4-BE49-F238E27FC236}">
                <a16:creationId xmlns:a16="http://schemas.microsoft.com/office/drawing/2014/main" id="{4C7FCA40-6800-48B1-84B6-5F9B8163D6C1}"/>
              </a:ext>
            </a:extLst>
          </p:cNvPr>
          <p:cNvSpPr/>
          <p:nvPr/>
        </p:nvSpPr>
        <p:spPr>
          <a:xfrm>
            <a:off x="7785" y="1757829"/>
            <a:ext cx="1200304"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構成員等</a:t>
            </a:r>
          </a:p>
        </p:txBody>
      </p:sp>
      <p:sp>
        <p:nvSpPr>
          <p:cNvPr id="15" name="テキスト ボックス 14">
            <a:extLst>
              <a:ext uri="{FF2B5EF4-FFF2-40B4-BE49-F238E27FC236}">
                <a16:creationId xmlns:a16="http://schemas.microsoft.com/office/drawing/2014/main" id="{CBF95714-2095-40AE-BC5B-5ABBF77F81B0}"/>
              </a:ext>
            </a:extLst>
          </p:cNvPr>
          <p:cNvSpPr txBox="1"/>
          <p:nvPr/>
        </p:nvSpPr>
        <p:spPr>
          <a:xfrm>
            <a:off x="0" y="2159672"/>
            <a:ext cx="5442645" cy="1384995"/>
          </a:xfrm>
          <a:prstGeom prst="rect">
            <a:avLst/>
          </a:prstGeom>
          <a:noFill/>
        </p:spPr>
        <p:txBody>
          <a:bodyPr wrap="square">
            <a:spAutoFit/>
          </a:bodyPr>
          <a:lstStyle/>
          <a:p>
            <a:r>
              <a:rPr lang="en-US" altLang="ja-JP" sz="1400" dirty="0">
                <a:latin typeface="UD デジタル 教科書体 NK-R" panose="02020400000000000000" pitchFamily="18" charset="-128"/>
                <a:ea typeface="UD デジタル 教科書体 NK-R" panose="02020400000000000000" pitchFamily="18" charset="-128"/>
              </a:rPr>
              <a:t>(1)</a:t>
            </a:r>
            <a:r>
              <a:rPr lang="ja-JP" altLang="en-US" sz="1400" dirty="0">
                <a:latin typeface="UD デジタル 教科書体 NK-R" panose="02020400000000000000" pitchFamily="18" charset="-128"/>
                <a:ea typeface="UD デジタル 教科書体 NK-R" panose="02020400000000000000" pitchFamily="18" charset="-128"/>
              </a:rPr>
              <a:t>　構成員：委員３名</a:t>
            </a:r>
          </a:p>
          <a:p>
            <a:r>
              <a:rPr lang="en-US" altLang="ja-JP" sz="1400" dirty="0">
                <a:latin typeface="UD デジタル 教科書体 NK-R" panose="02020400000000000000" pitchFamily="18" charset="-128"/>
                <a:ea typeface="UD デジタル 教科書体 NK-R" panose="02020400000000000000" pitchFamily="18" charset="-128"/>
              </a:rPr>
              <a:t>(2)</a:t>
            </a:r>
            <a:r>
              <a:rPr lang="ja-JP" altLang="en-US" sz="1400" dirty="0">
                <a:latin typeface="UD デジタル 教科書体 NK-R" panose="02020400000000000000" pitchFamily="18" charset="-128"/>
                <a:ea typeface="UD デジタル 教科書体 NK-R" panose="02020400000000000000" pitchFamily="18" charset="-128"/>
              </a:rPr>
              <a:t>　実施頻度：年１～２回程度（大阪府から相談案件がある都度開催）</a:t>
            </a:r>
          </a:p>
          <a:p>
            <a:r>
              <a:rPr lang="en-US" altLang="ja-JP" sz="1400" dirty="0">
                <a:latin typeface="UD デジタル 教科書体 NK-R" panose="02020400000000000000" pitchFamily="18" charset="-128"/>
                <a:ea typeface="UD デジタル 教科書体 NK-R" panose="02020400000000000000" pitchFamily="18" charset="-128"/>
              </a:rPr>
              <a:t>(3)</a:t>
            </a:r>
            <a:r>
              <a:rPr lang="ja-JP" altLang="en-US" sz="1400" dirty="0">
                <a:latin typeface="UD デジタル 教科書体 NK-R" panose="02020400000000000000" pitchFamily="18" charset="-128"/>
                <a:ea typeface="UD デジタル 教科書体 NK-R" panose="02020400000000000000" pitchFamily="18" charset="-128"/>
              </a:rPr>
              <a:t>　大阪府が相談する案件の例</a:t>
            </a:r>
          </a:p>
          <a:p>
            <a:r>
              <a:rPr lang="ja-JP" altLang="en-US" sz="1400" dirty="0">
                <a:latin typeface="UD デジタル 教科書体 NK-R" panose="02020400000000000000" pitchFamily="18" charset="-128"/>
                <a:ea typeface="UD デジタル 教科書体 NK-R" panose="02020400000000000000" pitchFamily="18" charset="-128"/>
              </a:rPr>
              <a:t>　　・社会的に重大な事案</a:t>
            </a:r>
          </a:p>
          <a:p>
            <a:r>
              <a:rPr lang="ja-JP" altLang="en-US" sz="1400" dirty="0">
                <a:latin typeface="UD デジタル 教科書体 NK-R" panose="02020400000000000000" pitchFamily="18" charset="-128"/>
                <a:ea typeface="UD デジタル 教科書体 NK-R" panose="02020400000000000000" pitchFamily="18" charset="-128"/>
              </a:rPr>
              <a:t>　　・その他特に大阪府が相談の必要性を認める事案</a:t>
            </a:r>
            <a:endParaRPr lang="en-US" altLang="ja-JP" sz="1400" dirty="0">
              <a:latin typeface="UD デジタル 教科書体 NK-R" panose="02020400000000000000" pitchFamily="18" charset="-128"/>
              <a:ea typeface="UD デジタル 教科書体 NK-R" panose="02020400000000000000" pitchFamily="18" charset="-128"/>
            </a:endParaRPr>
          </a:p>
          <a:p>
            <a:endParaRPr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8" name="角丸四角形 21">
            <a:extLst>
              <a:ext uri="{FF2B5EF4-FFF2-40B4-BE49-F238E27FC236}">
                <a16:creationId xmlns:a16="http://schemas.microsoft.com/office/drawing/2014/main" id="{F529931A-CB5E-4187-A14D-600953978BF9}"/>
              </a:ext>
            </a:extLst>
          </p:cNvPr>
          <p:cNvSpPr/>
          <p:nvPr/>
        </p:nvSpPr>
        <p:spPr>
          <a:xfrm>
            <a:off x="5508104" y="1757829"/>
            <a:ext cx="1200304"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開催実績</a:t>
            </a:r>
          </a:p>
        </p:txBody>
      </p:sp>
      <p:sp>
        <p:nvSpPr>
          <p:cNvPr id="9" name="テキスト ボックス 8">
            <a:extLst>
              <a:ext uri="{FF2B5EF4-FFF2-40B4-BE49-F238E27FC236}">
                <a16:creationId xmlns:a16="http://schemas.microsoft.com/office/drawing/2014/main" id="{E5071710-BA30-46FF-9527-D863900EDB60}"/>
              </a:ext>
            </a:extLst>
          </p:cNvPr>
          <p:cNvSpPr txBox="1"/>
          <p:nvPr/>
        </p:nvSpPr>
        <p:spPr>
          <a:xfrm>
            <a:off x="5508104" y="2124569"/>
            <a:ext cx="3932251" cy="738664"/>
          </a:xfrm>
          <a:prstGeom prst="rect">
            <a:avLst/>
          </a:prstGeom>
          <a:noFill/>
        </p:spPr>
        <p:txBody>
          <a:bodyPr wrap="square">
            <a:spAutoFit/>
          </a:bodyPr>
          <a:lstStyle/>
          <a:p>
            <a:r>
              <a:rPr lang="ja-JP" altLang="en-US" sz="1400" dirty="0">
                <a:latin typeface="UD デジタル 教科書体 NK-R" panose="02020400000000000000" pitchFamily="18" charset="-128"/>
                <a:ea typeface="UD デジタル 教科書体 NK-R" panose="02020400000000000000" pitchFamily="18" charset="-128"/>
              </a:rPr>
              <a:t>令和</a:t>
            </a:r>
            <a:r>
              <a:rPr lang="en-US" altLang="ja-JP" sz="1400" dirty="0">
                <a:latin typeface="UD デジタル 教科書体 NK-R" panose="02020400000000000000" pitchFamily="18" charset="-128"/>
                <a:ea typeface="UD デジタル 教科書体 NK-R" panose="02020400000000000000" pitchFamily="18" charset="-128"/>
              </a:rPr>
              <a:t>6</a:t>
            </a:r>
            <a:r>
              <a:rPr lang="ja-JP" altLang="en-US" sz="1400" dirty="0">
                <a:latin typeface="UD デジタル 教科書体 NK-R" panose="02020400000000000000" pitchFamily="18" charset="-128"/>
                <a:ea typeface="UD デジタル 教科書体 NK-R" panose="02020400000000000000" pitchFamily="18" charset="-128"/>
              </a:rPr>
              <a:t>年度：</a:t>
            </a:r>
            <a:r>
              <a:rPr lang="en-US" altLang="ja-JP" sz="1400" dirty="0">
                <a:latin typeface="UD デジタル 教科書体 NK-R" panose="02020400000000000000" pitchFamily="18" charset="-128"/>
                <a:ea typeface="UD デジタル 教科書体 NK-R" panose="02020400000000000000" pitchFamily="18" charset="-128"/>
              </a:rPr>
              <a:t>1</a:t>
            </a:r>
            <a:r>
              <a:rPr lang="ja-JP" altLang="en-US" sz="1400" dirty="0">
                <a:latin typeface="UD デジタル 教科書体 NK-R" panose="02020400000000000000" pitchFamily="18" charset="-128"/>
                <a:ea typeface="UD デジタル 教科書体 NK-R" panose="02020400000000000000" pitchFamily="18" charset="-128"/>
              </a:rPr>
              <a:t>件</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障がい者支援施設での虐待事案について</a:t>
            </a:r>
          </a:p>
          <a:p>
            <a:endParaRPr lang="ja-JP" altLang="en-US" sz="1400" dirty="0">
              <a:latin typeface="UD デジタル 教科書体 NK-R" panose="02020400000000000000" pitchFamily="18" charset="-128"/>
              <a:ea typeface="UD デジタル 教科書体 NK-R" panose="02020400000000000000" pitchFamily="18" charset="-128"/>
            </a:endParaRPr>
          </a:p>
        </p:txBody>
      </p:sp>
      <p:pic>
        <p:nvPicPr>
          <p:cNvPr id="3" name="図 2">
            <a:extLst>
              <a:ext uri="{FF2B5EF4-FFF2-40B4-BE49-F238E27FC236}">
                <a16:creationId xmlns:a16="http://schemas.microsoft.com/office/drawing/2014/main" id="{48DEDD15-B77A-4B02-8F4A-C759A1D6A2C6}"/>
              </a:ext>
            </a:extLst>
          </p:cNvPr>
          <p:cNvPicPr>
            <a:picLocks noChangeAspect="1"/>
          </p:cNvPicPr>
          <p:nvPr/>
        </p:nvPicPr>
        <p:blipFill>
          <a:blip r:embed="rId3"/>
          <a:stretch>
            <a:fillRect/>
          </a:stretch>
        </p:blipFill>
        <p:spPr>
          <a:xfrm>
            <a:off x="199170" y="3693717"/>
            <a:ext cx="8745659" cy="2981475"/>
          </a:xfrm>
          <a:prstGeom prst="rect">
            <a:avLst/>
          </a:prstGeom>
        </p:spPr>
      </p:pic>
    </p:spTree>
    <p:extLst>
      <p:ext uri="{BB962C8B-B14F-4D97-AF65-F5344CB8AC3E}">
        <p14:creationId xmlns:p14="http://schemas.microsoft.com/office/powerpoint/2010/main" val="3076238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 name="グループ化 103"/>
          <p:cNvGrpSpPr/>
          <p:nvPr/>
        </p:nvGrpSpPr>
        <p:grpSpPr>
          <a:xfrm>
            <a:off x="1323777" y="4814022"/>
            <a:ext cx="1062648" cy="1353749"/>
            <a:chOff x="1414031" y="4990230"/>
            <a:chExt cx="839858" cy="667445"/>
          </a:xfrm>
        </p:grpSpPr>
        <p:cxnSp>
          <p:nvCxnSpPr>
            <p:cNvPr id="45" name="直線矢印コネクタ 44"/>
            <p:cNvCxnSpPr/>
            <p:nvPr/>
          </p:nvCxnSpPr>
          <p:spPr>
            <a:xfrm>
              <a:off x="1414031" y="5003963"/>
              <a:ext cx="6215" cy="653712"/>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2253889" y="4990230"/>
              <a:ext cx="0" cy="648074"/>
            </a:xfrm>
            <a:prstGeom prst="straightConnector1">
              <a:avLst/>
            </a:prstGeom>
            <a:ln w="285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98" name="正方形/長方形 97"/>
          <p:cNvSpPr/>
          <p:nvPr/>
        </p:nvSpPr>
        <p:spPr>
          <a:xfrm>
            <a:off x="5903167" y="4922115"/>
            <a:ext cx="253009" cy="60742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9" name="正方形/長方形 98"/>
          <p:cNvSpPr/>
          <p:nvPr/>
        </p:nvSpPr>
        <p:spPr>
          <a:xfrm>
            <a:off x="6752029" y="4922602"/>
            <a:ext cx="253009" cy="60742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0" name="正方形/長方形 99"/>
          <p:cNvSpPr/>
          <p:nvPr/>
        </p:nvSpPr>
        <p:spPr>
          <a:xfrm>
            <a:off x="7794389" y="4911611"/>
            <a:ext cx="1049023" cy="69621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9" name="正方形/長方形 18"/>
          <p:cNvSpPr/>
          <p:nvPr/>
        </p:nvSpPr>
        <p:spPr>
          <a:xfrm>
            <a:off x="2943124" y="1901570"/>
            <a:ext cx="1373625" cy="34891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6" name="角丸四角形 5"/>
          <p:cNvSpPr/>
          <p:nvPr/>
        </p:nvSpPr>
        <p:spPr>
          <a:xfrm>
            <a:off x="237664" y="868889"/>
            <a:ext cx="4032448" cy="576064"/>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kumimoji="1"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虐待への対応</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（厚生労働省スキーム）</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8" name="正方形/長方形 7"/>
          <p:cNvSpPr/>
          <p:nvPr/>
        </p:nvSpPr>
        <p:spPr>
          <a:xfrm>
            <a:off x="159470" y="1694146"/>
            <a:ext cx="611560" cy="4218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者虐待を発見した人</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者虐待を受けた人</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10" name="正方形/長方形 9"/>
          <p:cNvSpPr/>
          <p:nvPr/>
        </p:nvSpPr>
        <p:spPr>
          <a:xfrm>
            <a:off x="1187515" y="3086462"/>
            <a:ext cx="485919" cy="192206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市町村</a:t>
            </a:r>
          </a:p>
        </p:txBody>
      </p:sp>
      <p:sp>
        <p:nvSpPr>
          <p:cNvPr id="12" name="正方形/長方形 11"/>
          <p:cNvSpPr/>
          <p:nvPr/>
        </p:nvSpPr>
        <p:spPr>
          <a:xfrm>
            <a:off x="2019446" y="2607504"/>
            <a:ext cx="506376" cy="2711216"/>
          </a:xfrm>
          <a:prstGeom prst="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都道府県</a:t>
            </a:r>
          </a:p>
        </p:txBody>
      </p:sp>
      <p:sp>
        <p:nvSpPr>
          <p:cNvPr id="14" name="角丸四角形 13"/>
          <p:cNvSpPr/>
          <p:nvPr/>
        </p:nvSpPr>
        <p:spPr>
          <a:xfrm>
            <a:off x="3043614" y="2510346"/>
            <a:ext cx="1235034" cy="754182"/>
          </a:xfrm>
          <a:prstGeom prst="roundRect">
            <a:avLst>
              <a:gd name="adj" fmla="val 18990"/>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雇用環境</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・均等部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p:cNvSpPr/>
          <p:nvPr/>
        </p:nvSpPr>
        <p:spPr>
          <a:xfrm>
            <a:off x="3166757" y="1694145"/>
            <a:ext cx="936104" cy="463578"/>
          </a:xfrm>
          <a:prstGeom prst="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労働局</a:t>
            </a:r>
          </a:p>
        </p:txBody>
      </p:sp>
      <p:sp>
        <p:nvSpPr>
          <p:cNvPr id="21" name="角丸四角形 20"/>
          <p:cNvSpPr/>
          <p:nvPr/>
        </p:nvSpPr>
        <p:spPr>
          <a:xfrm>
            <a:off x="3141173" y="3559142"/>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22" name="角丸四角形 21"/>
          <p:cNvSpPr/>
          <p:nvPr/>
        </p:nvSpPr>
        <p:spPr>
          <a:xfrm>
            <a:off x="3816718" y="3577670"/>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労働基準監督署</a:t>
            </a:r>
          </a:p>
        </p:txBody>
      </p:sp>
      <p:sp>
        <p:nvSpPr>
          <p:cNvPr id="28" name="正方形/長方形 27"/>
          <p:cNvSpPr/>
          <p:nvPr/>
        </p:nvSpPr>
        <p:spPr>
          <a:xfrm>
            <a:off x="136580" y="6145558"/>
            <a:ext cx="4234617" cy="59581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企　業</a:t>
            </a:r>
          </a:p>
        </p:txBody>
      </p:sp>
      <p:sp>
        <p:nvSpPr>
          <p:cNvPr id="30" name="右矢印 29"/>
          <p:cNvSpPr/>
          <p:nvPr/>
        </p:nvSpPr>
        <p:spPr>
          <a:xfrm>
            <a:off x="859633" y="4206307"/>
            <a:ext cx="247892" cy="361853"/>
          </a:xfrm>
          <a:prstGeom prst="rightArrow">
            <a:avLst>
              <a:gd name="adj1" fmla="val 71683"/>
              <a:gd name="adj2" fmla="val 565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1" name="右矢印 30"/>
          <p:cNvSpPr/>
          <p:nvPr/>
        </p:nvSpPr>
        <p:spPr>
          <a:xfrm>
            <a:off x="1740239" y="4191479"/>
            <a:ext cx="247892" cy="361853"/>
          </a:xfrm>
          <a:prstGeom prst="rightArrow">
            <a:avLst>
              <a:gd name="adj1" fmla="val 71683"/>
              <a:gd name="adj2" fmla="val 5650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2" name="右矢印 31"/>
          <p:cNvSpPr/>
          <p:nvPr/>
        </p:nvSpPr>
        <p:spPr>
          <a:xfrm>
            <a:off x="2497622" y="2586684"/>
            <a:ext cx="623307" cy="629596"/>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UD デジタル 教科書体 NK-R" panose="02020400000000000000" pitchFamily="18" charset="-128"/>
                <a:ea typeface="UD デジタル 教科書体 NK-R" panose="02020400000000000000" pitchFamily="18" charset="-128"/>
              </a:rPr>
              <a:t>報告</a:t>
            </a:r>
          </a:p>
        </p:txBody>
      </p:sp>
      <p:sp>
        <p:nvSpPr>
          <p:cNvPr id="34" name="右矢印 33"/>
          <p:cNvSpPr/>
          <p:nvPr/>
        </p:nvSpPr>
        <p:spPr>
          <a:xfrm>
            <a:off x="762610" y="1968380"/>
            <a:ext cx="2190260" cy="639124"/>
          </a:xfrm>
          <a:prstGeom prst="rightArrow">
            <a:avLst>
              <a:gd name="adj1" fmla="val 45487"/>
              <a:gd name="adj2" fmla="val 43355"/>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相談等</a:t>
            </a:r>
          </a:p>
        </p:txBody>
      </p:sp>
      <p:cxnSp>
        <p:nvCxnSpPr>
          <p:cNvPr id="36" name="直線矢印コネクタ 35"/>
          <p:cNvCxnSpPr>
            <a:stCxn id="14" idx="2"/>
            <a:endCxn id="21" idx="0"/>
          </p:cNvCxnSpPr>
          <p:nvPr/>
        </p:nvCxnSpPr>
        <p:spPr>
          <a:xfrm flipH="1">
            <a:off x="3318575" y="3264528"/>
            <a:ext cx="342556" cy="29461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14" idx="2"/>
            <a:endCxn id="22" idx="0"/>
          </p:cNvCxnSpPr>
          <p:nvPr/>
        </p:nvCxnSpPr>
        <p:spPr>
          <a:xfrm>
            <a:off x="3661131" y="3264528"/>
            <a:ext cx="332989" cy="31314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下矢印 42"/>
          <p:cNvSpPr/>
          <p:nvPr/>
        </p:nvSpPr>
        <p:spPr>
          <a:xfrm>
            <a:off x="2693023" y="5285069"/>
            <a:ext cx="1891534" cy="844909"/>
          </a:xfrm>
          <a:prstGeom prst="downArrow">
            <a:avLst>
              <a:gd name="adj1" fmla="val 66711"/>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関係法令に</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基づく指導等</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7" name="テキスト ボックス 46"/>
          <p:cNvSpPr txBox="1"/>
          <p:nvPr/>
        </p:nvSpPr>
        <p:spPr>
          <a:xfrm>
            <a:off x="704337" y="3647804"/>
            <a:ext cx="543739" cy="523220"/>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通報</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届出</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50" name="テキスト ボックス 49"/>
          <p:cNvSpPr txBox="1"/>
          <p:nvPr/>
        </p:nvSpPr>
        <p:spPr>
          <a:xfrm>
            <a:off x="1577931" y="3772128"/>
            <a:ext cx="543739" cy="307777"/>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通知</a:t>
            </a:r>
          </a:p>
        </p:txBody>
      </p:sp>
      <p:sp>
        <p:nvSpPr>
          <p:cNvPr id="55" name="正方形/長方形 54"/>
          <p:cNvSpPr/>
          <p:nvPr/>
        </p:nvSpPr>
        <p:spPr>
          <a:xfrm>
            <a:off x="1397454" y="5517232"/>
            <a:ext cx="936442" cy="219695"/>
          </a:xfrm>
          <a:prstGeom prst="rect">
            <a:avLst/>
          </a:prstGeom>
          <a:solidFill>
            <a:schemeClr val="bg1"/>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事実確認</a:t>
            </a:r>
          </a:p>
        </p:txBody>
      </p:sp>
      <p:sp>
        <p:nvSpPr>
          <p:cNvPr id="57" name="正方形/長方形 56"/>
          <p:cNvSpPr/>
          <p:nvPr/>
        </p:nvSpPr>
        <p:spPr>
          <a:xfrm>
            <a:off x="7669878" y="1901570"/>
            <a:ext cx="1349829" cy="348555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62" name="正方形/長方形 61"/>
          <p:cNvSpPr/>
          <p:nvPr/>
        </p:nvSpPr>
        <p:spPr>
          <a:xfrm>
            <a:off x="5767102" y="3496325"/>
            <a:ext cx="506376" cy="192206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市町村</a:t>
            </a:r>
          </a:p>
        </p:txBody>
      </p:sp>
      <p:sp>
        <p:nvSpPr>
          <p:cNvPr id="64" name="正方形/長方形 63"/>
          <p:cNvSpPr/>
          <p:nvPr/>
        </p:nvSpPr>
        <p:spPr>
          <a:xfrm>
            <a:off x="6632605" y="2759130"/>
            <a:ext cx="506376" cy="2627990"/>
          </a:xfrm>
          <a:prstGeom prst="rect">
            <a:avLst/>
          </a:prstGeom>
          <a:solidFill>
            <a:srgbClr val="99FF66"/>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大阪府</a:t>
            </a:r>
          </a:p>
        </p:txBody>
      </p:sp>
      <p:sp>
        <p:nvSpPr>
          <p:cNvPr id="76" name="正方形/長方形 75"/>
          <p:cNvSpPr/>
          <p:nvPr/>
        </p:nvSpPr>
        <p:spPr>
          <a:xfrm>
            <a:off x="4741746" y="6113075"/>
            <a:ext cx="4234617" cy="59581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企　業</a:t>
            </a:r>
          </a:p>
        </p:txBody>
      </p:sp>
      <p:sp>
        <p:nvSpPr>
          <p:cNvPr id="78" name="右矢印 77"/>
          <p:cNvSpPr/>
          <p:nvPr/>
        </p:nvSpPr>
        <p:spPr>
          <a:xfrm>
            <a:off x="5457863" y="3933056"/>
            <a:ext cx="247892" cy="361853"/>
          </a:xfrm>
          <a:prstGeom prst="rightArrow">
            <a:avLst>
              <a:gd name="adj1" fmla="val 71683"/>
              <a:gd name="adj2" fmla="val 565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79" name="右矢印 78"/>
          <p:cNvSpPr/>
          <p:nvPr/>
        </p:nvSpPr>
        <p:spPr>
          <a:xfrm>
            <a:off x="6315355" y="3933056"/>
            <a:ext cx="247892" cy="361853"/>
          </a:xfrm>
          <a:prstGeom prst="rightArrow">
            <a:avLst>
              <a:gd name="adj1" fmla="val 71683"/>
              <a:gd name="adj2" fmla="val 5650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cxnSp>
        <p:nvCxnSpPr>
          <p:cNvPr id="83" name="直線矢印コネクタ 82"/>
          <p:cNvCxnSpPr>
            <a:stCxn id="113" idx="2"/>
            <a:endCxn id="115" idx="0"/>
          </p:cNvCxnSpPr>
          <p:nvPr/>
        </p:nvCxnSpPr>
        <p:spPr>
          <a:xfrm flipH="1">
            <a:off x="8082521" y="3336060"/>
            <a:ext cx="299033" cy="29519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a:endCxn id="116" idx="0"/>
          </p:cNvCxnSpPr>
          <p:nvPr/>
        </p:nvCxnSpPr>
        <p:spPr>
          <a:xfrm>
            <a:off x="8381554" y="3342947"/>
            <a:ext cx="265330" cy="28204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正方形/長方形 101"/>
          <p:cNvSpPr/>
          <p:nvPr/>
        </p:nvSpPr>
        <p:spPr>
          <a:xfrm>
            <a:off x="5910168" y="5536144"/>
            <a:ext cx="2933244" cy="222067"/>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5" name="下矢印 104"/>
          <p:cNvSpPr/>
          <p:nvPr/>
        </p:nvSpPr>
        <p:spPr>
          <a:xfrm>
            <a:off x="7189303" y="5719873"/>
            <a:ext cx="695304" cy="492043"/>
          </a:xfrm>
          <a:prstGeom prst="downArrow">
            <a:avLst>
              <a:gd name="adj1" fmla="val 72164"/>
              <a:gd name="adj2" fmla="val 4727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94" name="角丸四角形 93"/>
          <p:cNvSpPr/>
          <p:nvPr/>
        </p:nvSpPr>
        <p:spPr>
          <a:xfrm>
            <a:off x="4776673" y="877235"/>
            <a:ext cx="4032448" cy="576064"/>
          </a:xfrm>
          <a:prstGeom prst="roundRect">
            <a:avLst>
              <a:gd name="adj" fmla="val 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kumimoji="1" lang="ja-JP" altLang="en-US" sz="1600" b="1" u="sng"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kumimoji="1"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者虐待への対応</a:t>
            </a:r>
            <a:endParaRPr kumimoji="1" lang="en-US" altLang="ja-JP"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r>
              <a:rPr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（大阪方式）</a:t>
            </a:r>
            <a:endParaRPr kumimoji="1" lang="ja-JP" altLang="en-US" sz="1600"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95" name="正方形/長方形 94"/>
          <p:cNvSpPr/>
          <p:nvPr/>
        </p:nvSpPr>
        <p:spPr>
          <a:xfrm>
            <a:off x="4752616" y="1694146"/>
            <a:ext cx="611560" cy="4218096"/>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者虐待を発見した人</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使用者による</a:t>
            </a:r>
            <a:r>
              <a:rPr lang="ja-JP" altLang="en-US" sz="1600"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者虐待を受けた人</a:t>
            </a:r>
            <a:endPar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96" name="右矢印 95"/>
          <p:cNvSpPr/>
          <p:nvPr/>
        </p:nvSpPr>
        <p:spPr>
          <a:xfrm>
            <a:off x="5390032" y="2701290"/>
            <a:ext cx="1260516" cy="761645"/>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通報・届出</a:t>
            </a:r>
          </a:p>
        </p:txBody>
      </p:sp>
      <p:sp>
        <p:nvSpPr>
          <p:cNvPr id="97" name="右矢印 96"/>
          <p:cNvSpPr/>
          <p:nvPr/>
        </p:nvSpPr>
        <p:spPr>
          <a:xfrm>
            <a:off x="5364176" y="1763144"/>
            <a:ext cx="2281004" cy="639124"/>
          </a:xfrm>
          <a:prstGeom prst="rightArrow">
            <a:avLst>
              <a:gd name="adj1" fmla="val 45487"/>
              <a:gd name="adj2" fmla="val 43355"/>
            </a:avLst>
          </a:prstGeom>
          <a:solidFill>
            <a:schemeClr val="bg1"/>
          </a:solidFill>
          <a:ln w="158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相談等</a:t>
            </a:r>
          </a:p>
        </p:txBody>
      </p:sp>
      <p:sp>
        <p:nvSpPr>
          <p:cNvPr id="103" name="テキスト ボックス 102"/>
          <p:cNvSpPr txBox="1"/>
          <p:nvPr/>
        </p:nvSpPr>
        <p:spPr>
          <a:xfrm>
            <a:off x="5309941" y="3460027"/>
            <a:ext cx="543739" cy="523220"/>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通報</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届出</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07" name="テキスト ボックス 106"/>
          <p:cNvSpPr txBox="1"/>
          <p:nvPr/>
        </p:nvSpPr>
        <p:spPr>
          <a:xfrm>
            <a:off x="6188430" y="3605329"/>
            <a:ext cx="543739" cy="307777"/>
          </a:xfrm>
          <a:prstGeom prst="rect">
            <a:avLst/>
          </a:prstGeom>
          <a:noFill/>
        </p:spPr>
        <p:txBody>
          <a:bodyPr wrap="none" rtlCol="0">
            <a:spAutoFi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通知</a:t>
            </a:r>
          </a:p>
        </p:txBody>
      </p:sp>
      <p:sp>
        <p:nvSpPr>
          <p:cNvPr id="112" name="正方形/長方形 111"/>
          <p:cNvSpPr/>
          <p:nvPr/>
        </p:nvSpPr>
        <p:spPr>
          <a:xfrm>
            <a:off x="7902600" y="1680862"/>
            <a:ext cx="936104" cy="567595"/>
          </a:xfrm>
          <a:prstGeom prst="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大阪</a:t>
            </a:r>
            <a:endParaRPr kumimoji="1"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労働局</a:t>
            </a:r>
          </a:p>
        </p:txBody>
      </p:sp>
      <p:sp>
        <p:nvSpPr>
          <p:cNvPr id="113" name="角丸四角形 112"/>
          <p:cNvSpPr/>
          <p:nvPr/>
        </p:nvSpPr>
        <p:spPr>
          <a:xfrm>
            <a:off x="7791634" y="2634412"/>
            <a:ext cx="1179839" cy="701648"/>
          </a:xfrm>
          <a:prstGeom prst="roundRect">
            <a:avLst>
              <a:gd name="adj" fmla="val 20564"/>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雇用環境</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・均等部</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四角形吹き出し 14"/>
          <p:cNvSpPr/>
          <p:nvPr/>
        </p:nvSpPr>
        <p:spPr>
          <a:xfrm>
            <a:off x="6546727" y="2321789"/>
            <a:ext cx="1872208" cy="288316"/>
          </a:xfrm>
          <a:prstGeom prst="wedgeRectCallout">
            <a:avLst>
              <a:gd name="adj1" fmla="val -2662"/>
              <a:gd name="adj2" fmla="val 898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a:solidFill>
                  <a:schemeClr val="tx1"/>
                </a:solidFill>
                <a:latin typeface="UD デジタル 教科書体 NK-R" panose="02020400000000000000" pitchFamily="18" charset="-128"/>
                <a:ea typeface="UD デジタル 教科書体 NK-R" panose="02020400000000000000" pitchFamily="18" charset="-128"/>
              </a:rPr>
              <a:t>定期的な実務者会議</a:t>
            </a:r>
          </a:p>
        </p:txBody>
      </p:sp>
      <p:sp>
        <p:nvSpPr>
          <p:cNvPr id="115" name="角丸四角形 114"/>
          <p:cNvSpPr/>
          <p:nvPr/>
        </p:nvSpPr>
        <p:spPr>
          <a:xfrm>
            <a:off x="7905119" y="3631253"/>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ハローワーク</a:t>
            </a:r>
          </a:p>
        </p:txBody>
      </p:sp>
      <p:sp>
        <p:nvSpPr>
          <p:cNvPr id="116" name="角丸四角形 115"/>
          <p:cNvSpPr/>
          <p:nvPr/>
        </p:nvSpPr>
        <p:spPr>
          <a:xfrm>
            <a:off x="8469482" y="3624996"/>
            <a:ext cx="354803" cy="1656184"/>
          </a:xfrm>
          <a:prstGeom prst="roundRect">
            <a:avLst>
              <a:gd name="adj" fmla="val 33161"/>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労働基準監督署</a:t>
            </a:r>
          </a:p>
        </p:txBody>
      </p:sp>
      <p:sp>
        <p:nvSpPr>
          <p:cNvPr id="2" name="スライド番号プレースホルダー 1"/>
          <p:cNvSpPr>
            <a:spLocks noGrp="1"/>
          </p:cNvSpPr>
          <p:nvPr>
            <p:ph type="sldNum" sz="quarter" idx="12"/>
          </p:nvPr>
        </p:nvSpPr>
        <p:spPr>
          <a:xfrm>
            <a:off x="6940001" y="6371184"/>
            <a:ext cx="2057400" cy="365125"/>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8</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 name="正方形/長方形 2"/>
          <p:cNvSpPr/>
          <p:nvPr/>
        </p:nvSpPr>
        <p:spPr>
          <a:xfrm>
            <a:off x="4520586" y="764704"/>
            <a:ext cx="4544623" cy="5999030"/>
          </a:xfrm>
          <a:prstGeom prst="rect">
            <a:avLst/>
          </a:prstGeom>
          <a:noFill/>
          <a:ln w="571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56" name="額縁 55"/>
          <p:cNvSpPr/>
          <p:nvPr/>
        </p:nvSpPr>
        <p:spPr>
          <a:xfrm>
            <a:off x="0" y="-10080"/>
            <a:ext cx="9144000" cy="540000"/>
          </a:xfrm>
          <a:prstGeom prst="bevel">
            <a:avLst>
              <a:gd name="adj" fmla="val 0"/>
            </a:avLst>
          </a:prstGeom>
          <a:solidFill>
            <a:srgbClr val="002060"/>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bg1"/>
                </a:solidFill>
                <a:latin typeface="UD デジタル 教科書体 NK-R" panose="02020400000000000000" pitchFamily="18" charset="-128"/>
                <a:ea typeface="UD デジタル 教科書体 NK-R" panose="02020400000000000000" pitchFamily="18" charset="-128"/>
              </a:rPr>
              <a:t>使用者による虐待への対応について　＜対応スキームの比較＞</a:t>
            </a:r>
          </a:p>
        </p:txBody>
      </p:sp>
      <p:sp>
        <p:nvSpPr>
          <p:cNvPr id="33" name="右矢印 32"/>
          <p:cNvSpPr/>
          <p:nvPr/>
        </p:nvSpPr>
        <p:spPr>
          <a:xfrm>
            <a:off x="771030" y="2476848"/>
            <a:ext cx="1274799" cy="761645"/>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通報・届出</a:t>
            </a:r>
          </a:p>
        </p:txBody>
      </p:sp>
      <p:sp>
        <p:nvSpPr>
          <p:cNvPr id="108" name="左右矢印 107"/>
          <p:cNvSpPr/>
          <p:nvPr/>
        </p:nvSpPr>
        <p:spPr>
          <a:xfrm>
            <a:off x="7138981" y="2711316"/>
            <a:ext cx="661927" cy="220582"/>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101" name="右矢印 100"/>
          <p:cNvSpPr/>
          <p:nvPr/>
        </p:nvSpPr>
        <p:spPr>
          <a:xfrm>
            <a:off x="7139418" y="2882299"/>
            <a:ext cx="686188" cy="643682"/>
          </a:xfrm>
          <a:prstGeom prst="rightArrow">
            <a:avLst>
              <a:gd name="adj1" fmla="val 45487"/>
              <a:gd name="adj2" fmla="val 4335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UD デジタル 教科書体 NK-R" panose="02020400000000000000" pitchFamily="18" charset="-128"/>
                <a:ea typeface="UD デジタル 教科書体 NK-R" panose="02020400000000000000" pitchFamily="18" charset="-128"/>
              </a:rPr>
              <a:t>報告</a:t>
            </a:r>
          </a:p>
        </p:txBody>
      </p:sp>
      <p:sp>
        <p:nvSpPr>
          <p:cNvPr id="58" name="四角形吹き出し 57"/>
          <p:cNvSpPr/>
          <p:nvPr/>
        </p:nvSpPr>
        <p:spPr>
          <a:xfrm>
            <a:off x="4788394" y="5707523"/>
            <a:ext cx="1844211" cy="525796"/>
          </a:xfrm>
          <a:prstGeom prst="wedgeRectCallout">
            <a:avLst>
              <a:gd name="adj1" fmla="val 89271"/>
              <a:gd name="adj2" fmla="val -2272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i="1" dirty="0">
                <a:solidFill>
                  <a:schemeClr val="tx1"/>
                </a:solidFill>
                <a:latin typeface="UD デジタル 教科書体 NK-R" panose="02020400000000000000" pitchFamily="18" charset="-128"/>
                <a:ea typeface="UD デジタル 教科書体 NK-R" panose="02020400000000000000" pitchFamily="18" charset="-128"/>
              </a:rPr>
              <a:t>連携した調査・関係法令</a:t>
            </a:r>
            <a:endParaRPr lang="en-US" altLang="ja-JP" sz="1100" b="1" i="1" dirty="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100" b="1" i="1" dirty="0">
                <a:solidFill>
                  <a:schemeClr val="tx1"/>
                </a:solidFill>
                <a:latin typeface="UD デジタル 教科書体 NK-R" panose="02020400000000000000" pitchFamily="18" charset="-128"/>
                <a:ea typeface="UD デジタル 教科書体 NK-R" panose="02020400000000000000" pitchFamily="18" charset="-128"/>
              </a:rPr>
              <a:t>に基づく指導等</a:t>
            </a:r>
          </a:p>
        </p:txBody>
      </p:sp>
    </p:spTree>
    <p:extLst>
      <p:ext uri="{BB962C8B-B14F-4D97-AF65-F5344CB8AC3E}">
        <p14:creationId xmlns:p14="http://schemas.microsoft.com/office/powerpoint/2010/main" val="49309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84"/>
            <a:ext cx="9144000" cy="540000"/>
          </a:xfrm>
          <a:prstGeom prst="rect">
            <a:avLst/>
          </a:prstGeom>
          <a:solidFill>
            <a:srgbClr val="002060"/>
          </a:solidFill>
          <a:ln>
            <a:noFill/>
          </a:ln>
        </p:spPr>
        <p:txBody>
          <a:bodyPr wrap="square" rtlCol="0" anchor="ctr">
            <a:spAutoFit/>
          </a:bodyPr>
          <a:lstStyle/>
          <a:p>
            <a:pPr algn="ctr">
              <a:spcBef>
                <a:spcPct val="0"/>
              </a:spcBef>
            </a:pPr>
            <a:r>
              <a:rPr lang="ja-JP" altLang="en-US" sz="2800" b="1" dirty="0">
                <a:solidFill>
                  <a:schemeClr val="bg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専門性強化事業</a:t>
            </a:r>
            <a:endParaRPr lang="ja-JP" altLang="ja-JP" sz="2800" b="1" dirty="0">
              <a:solidFill>
                <a:schemeClr val="bg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4" name="テキスト ボックス 3"/>
          <p:cNvSpPr txBox="1"/>
          <p:nvPr/>
        </p:nvSpPr>
        <p:spPr>
          <a:xfrm>
            <a:off x="0" y="437027"/>
            <a:ext cx="9144000" cy="523220"/>
          </a:xfrm>
          <a:prstGeom prst="rect">
            <a:avLst/>
          </a:prstGeom>
          <a:solidFill>
            <a:srgbClr val="CCCCFF"/>
          </a:solidFill>
        </p:spPr>
        <p:txBody>
          <a:bodyPr wrap="square" rtlCol="0" anchor="ctr">
            <a:spAutoFit/>
          </a:bodyPr>
          <a:lstStyle/>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4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者虐待の対応に悩む市町村</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障がい者虐待</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担当課に対し、府は</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弁護士、社会福祉士の専門職チーム</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を</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派遣</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し、</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市町村の虐待対応方針検討の場において、対応のポイントや組織決定に関する助言、情報提供を受ける</a:t>
            </a:r>
            <a:r>
              <a:rPr kumimoji="1"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ことができる</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8" name="フローチャート : 代替処理 7"/>
          <p:cNvSpPr/>
          <p:nvPr/>
        </p:nvSpPr>
        <p:spPr>
          <a:xfrm>
            <a:off x="35496" y="5046372"/>
            <a:ext cx="4504680" cy="1406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◎情報の整理ができ、不足している情報は何かがわかった</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◎ケースの全体像を把握し、客観視することができた</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◎虐待認定の法的根拠を確認することができた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◎組織判断した対応方針の見直し、共有ができた</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◎終結に向けての道筋が整理できた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◎判断や対応のポイント、ノウハウの蓄積につながった</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スライド番号プレースホルダー 1"/>
          <p:cNvSpPr txBox="1">
            <a:spLocks/>
          </p:cNvSpPr>
          <p:nvPr/>
        </p:nvSpPr>
        <p:spPr bwMode="auto">
          <a:xfrm>
            <a:off x="7010400" y="6550258"/>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ja-JP"/>
            </a:defPPr>
            <a:lvl1pPr marL="0" algn="r" defTabSz="914400" rtl="0" eaLnBrk="0" latinLnBrk="0" hangingPunct="0">
              <a:spcBef>
                <a:spcPct val="20000"/>
              </a:spcBef>
              <a:buFont typeface="Arial" pitchFamily="34" charset="0"/>
              <a:buChar char="•"/>
              <a:defRPr kumimoji="1" sz="3200" kern="1200">
                <a:solidFill>
                  <a:schemeClr val="tx1"/>
                </a:solidFill>
                <a:latin typeface="Calibri" pitchFamily="34" charset="0"/>
                <a:ea typeface="ＭＳ Ｐゴシック" pitchFamily="50" charset="-128"/>
                <a:cs typeface="+mn-cs"/>
              </a:defRPr>
            </a:lvl1pPr>
            <a:lvl2pPr marL="742950" indent="-285750" algn="l" defTabSz="914400" rtl="0" eaLnBrk="0" latinLnBrk="0" hangingPunct="0">
              <a:spcBef>
                <a:spcPct val="20000"/>
              </a:spcBef>
              <a:buFont typeface="Arial" pitchFamily="34" charset="0"/>
              <a:buChar char="–"/>
              <a:defRPr kumimoji="1" sz="2800" kern="1200">
                <a:solidFill>
                  <a:schemeClr val="tx1"/>
                </a:solidFill>
                <a:latin typeface="Calibri" pitchFamily="34" charset="0"/>
                <a:ea typeface="ＭＳ Ｐゴシック" pitchFamily="50" charset="-128"/>
                <a:cs typeface="+mn-cs"/>
              </a:defRPr>
            </a:lvl2pPr>
            <a:lvl3pPr marL="1143000" indent="-228600" algn="l" defTabSz="914400" rtl="0" eaLnBrk="0" latinLnBrk="0" hangingPunct="0">
              <a:spcBef>
                <a:spcPct val="20000"/>
              </a:spcBef>
              <a:buFont typeface="Arial" pitchFamily="34" charset="0"/>
              <a:buChar char="•"/>
              <a:defRPr kumimoji="1" sz="2400" kern="1200">
                <a:solidFill>
                  <a:schemeClr val="tx1"/>
                </a:solidFill>
                <a:latin typeface="Calibri" pitchFamily="34" charset="0"/>
                <a:ea typeface="ＭＳ Ｐゴシック" pitchFamily="50" charset="-128"/>
                <a:cs typeface="+mn-cs"/>
              </a:defRPr>
            </a:lvl3pPr>
            <a:lvl4pPr marL="16002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4pPr>
            <a:lvl5pPr marL="20574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5pPr>
            <a:lvl6pPr marL="25146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6pPr>
            <a:lvl7pPr marL="29718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7pPr>
            <a:lvl8pPr marL="34290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8pPr>
            <a:lvl9pPr marL="38862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9pPr>
          </a:lstStyle>
          <a:p>
            <a:pPr eaLnBrk="1" hangingPunct="1">
              <a:spcBef>
                <a:spcPct val="0"/>
              </a:spcBef>
              <a:buFontTx/>
              <a:buNone/>
            </a:pPr>
            <a:fld id="{C4778281-5AD8-4325-90BB-C0797848C3C3}" type="slidenum">
              <a:rPr lang="ja-JP" altLang="en-US" sz="1200" smtClean="0">
                <a:latin typeface="UD デジタル 教科書体 NK-R" panose="02020400000000000000" pitchFamily="18" charset="-128"/>
                <a:ea typeface="UD デジタル 教科書体 NK-R" panose="02020400000000000000" pitchFamily="18" charset="-128"/>
              </a:rPr>
              <a:pPr eaLnBrk="1" hangingPunct="1">
                <a:spcBef>
                  <a:spcPct val="0"/>
                </a:spcBef>
                <a:buFontTx/>
                <a:buNone/>
              </a:pPr>
              <a:t>9</a:t>
            </a:fld>
            <a:endParaRPr lang="ja-JP" altLang="en-US" sz="1200" dirty="0">
              <a:latin typeface="UD デジタル 教科書体 NK-R" panose="02020400000000000000" pitchFamily="18" charset="-128"/>
              <a:ea typeface="UD デジタル 教科書体 NK-R" panose="02020400000000000000" pitchFamily="18" charset="-128"/>
            </a:endParaRPr>
          </a:p>
        </p:txBody>
      </p:sp>
      <p:sp>
        <p:nvSpPr>
          <p:cNvPr id="14" name="正方形/長方形 13"/>
          <p:cNvSpPr/>
          <p:nvPr/>
        </p:nvSpPr>
        <p:spPr>
          <a:xfrm>
            <a:off x="4777838" y="4400063"/>
            <a:ext cx="4259478" cy="409598"/>
          </a:xfrm>
          <a:prstGeom prst="rect">
            <a:avLst/>
          </a:prstGeom>
          <a:solidFill>
            <a:schemeClr val="accent6">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専門職派遣活用の検討を</a:t>
            </a:r>
            <a:r>
              <a:rPr lang="en-US" altLang="ja-JP" b="1" dirty="0">
                <a:solidFill>
                  <a:srgbClr val="FF0000"/>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p>
        </p:txBody>
      </p:sp>
      <p:sp>
        <p:nvSpPr>
          <p:cNvPr id="9" name="正方形/長方形 8"/>
          <p:cNvSpPr/>
          <p:nvPr/>
        </p:nvSpPr>
        <p:spPr>
          <a:xfrm>
            <a:off x="4777838" y="4831183"/>
            <a:ext cx="4259478" cy="2062678"/>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大阪府　福祉部　</a:t>
            </a:r>
            <a:r>
              <a:rPr lang="ja-JP" altLang="en-US" b="1"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福祉室　</a:t>
            </a:r>
            <a:endParaRPr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spcAft>
                <a:spcPts val="600"/>
              </a:spcAft>
            </a:pPr>
            <a:r>
              <a:rPr lang="ja-JP" altLang="en-US" b="1" dirty="0" err="1">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en-US"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福祉企画課　権利擁護グループ</a:t>
            </a:r>
            <a:endParaRPr lang="en-US" altLang="ja-JP"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algn="ctr"/>
            <a:r>
              <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電話：</a:t>
            </a:r>
            <a:r>
              <a:rPr lang="en-US" altLang="ja-JP"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06</a:t>
            </a:r>
            <a:r>
              <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6944</a:t>
            </a:r>
            <a:r>
              <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6271</a:t>
            </a:r>
            <a:endParaRPr lang="ja-JP" altLang="en-US" b="1" u="sng"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12" name="正方形/長方形 11"/>
          <p:cNvSpPr/>
          <p:nvPr/>
        </p:nvSpPr>
        <p:spPr>
          <a:xfrm>
            <a:off x="0" y="6480793"/>
            <a:ext cx="9144000" cy="377207"/>
          </a:xfrm>
          <a:prstGeom prst="rect">
            <a:avLst/>
          </a:prstGeom>
          <a:solidFill>
            <a:schemeClr val="accent1">
              <a:lumMod val="40000"/>
              <a:lumOff val="6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市町村だけで悩まず、気軽にご相談ください。</a:t>
            </a:r>
          </a:p>
        </p:txBody>
      </p:sp>
      <p:pic>
        <p:nvPicPr>
          <p:cNvPr id="16" name="図 47" descr="困った男性左.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36544" y="2467710"/>
            <a:ext cx="896495" cy="17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角丸四角形吹き出し 16"/>
          <p:cNvSpPr/>
          <p:nvPr/>
        </p:nvSpPr>
        <p:spPr>
          <a:xfrm>
            <a:off x="4777838" y="2424873"/>
            <a:ext cx="3335851" cy="1315295"/>
          </a:xfrm>
          <a:prstGeom prst="wedgeRoundRectCallout">
            <a:avLst>
              <a:gd name="adj1" fmla="val 55031"/>
              <a:gd name="adj2" fmla="val 19582"/>
              <a:gd name="adj3" fmla="val 16667"/>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・事実確認が難しい</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・分離、保護すべきかどうか</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虐待の判断をする根拠は十分か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・終結と判断して良いか</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・虐待対応を見直したい</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2" name="角丸四角形 21"/>
          <p:cNvSpPr/>
          <p:nvPr/>
        </p:nvSpPr>
        <p:spPr>
          <a:xfrm>
            <a:off x="59328" y="1020077"/>
            <a:ext cx="1200304" cy="360000"/>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事業概要</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3" name="テキスト ボックス 22"/>
          <p:cNvSpPr txBox="1"/>
          <p:nvPr/>
        </p:nvSpPr>
        <p:spPr>
          <a:xfrm>
            <a:off x="4226" y="1403228"/>
            <a:ext cx="9104278" cy="954107"/>
          </a:xfrm>
          <a:prstGeom prst="rect">
            <a:avLst/>
          </a:prstGeom>
          <a:noFill/>
        </p:spPr>
        <p:txBody>
          <a:bodyPr wrap="square" rtlCol="0">
            <a:spAutoFit/>
          </a:bodyPr>
          <a:lstStyle/>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府</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は</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大阪弁護士会及び大阪社会福祉士会と契約し</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、市町村における</a:t>
            </a:r>
            <a:r>
              <a:rPr lang="ja-JP" altLang="ja-JP" sz="14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者虐待対応のため</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に、</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　</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弁護士、社会福祉士の専門職チームの派遣事業を実施</a:t>
            </a:r>
            <a:endParaRPr lang="en-US" altLang="ja-JP" sz="1400" dirty="0">
              <a:latin typeface="UD デジタル 教科書体 NK-R" panose="02020400000000000000" pitchFamily="18" charset="-128"/>
              <a:ea typeface="UD デジタル 教科書体 NK-R" panose="02020400000000000000" pitchFamily="18"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a:t>
            </a:r>
            <a:r>
              <a:rPr lang="ja-JP" altLang="ja-JP" sz="140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障がい</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者虐待対応を検討する場に、弁護士・社会福祉士の専門職チーム</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を</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派遣</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し、より適切な対応の検討を行う</a:t>
            </a:r>
            <a:endParaRPr lang="en-US"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a:p>
            <a:pPr marL="263525" indent="-263525"/>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〇</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支援の方法や判断</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の</a:t>
            </a:r>
            <a:r>
              <a:rPr lang="ja-JP" altLang="ja-JP"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ポイント等について、専門的視点からの助言及び情報提供を得ること</a:t>
            </a:r>
            <a:r>
              <a:rPr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が目的</a:t>
            </a:r>
            <a:endParaRPr kumimoji="1" lang="ja-JP" altLang="en-US" sz="14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endParaRPr>
          </a:p>
        </p:txBody>
      </p:sp>
      <p:sp>
        <p:nvSpPr>
          <p:cNvPr id="24" name="角丸四角形 23"/>
          <p:cNvSpPr/>
          <p:nvPr/>
        </p:nvSpPr>
        <p:spPr>
          <a:xfrm>
            <a:off x="66874" y="4694003"/>
            <a:ext cx="1768822" cy="389701"/>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実施後市町村より</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5" name="角丸四角形 24"/>
          <p:cNvSpPr/>
          <p:nvPr/>
        </p:nvSpPr>
        <p:spPr>
          <a:xfrm>
            <a:off x="4796899" y="4910439"/>
            <a:ext cx="1090306" cy="39076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問合せ先</a:t>
            </a:r>
            <a:endPar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15" name="フローチャート: 組合せ 14"/>
          <p:cNvSpPr/>
          <p:nvPr/>
        </p:nvSpPr>
        <p:spPr>
          <a:xfrm>
            <a:off x="5211854" y="3852258"/>
            <a:ext cx="2736304" cy="433341"/>
          </a:xfrm>
          <a:prstGeom prst="flowChartMerg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algn="ctr"/>
            <a:r>
              <a:rPr kumimoji="1" lang="ja-JP" altLang="en-US" dirty="0">
                <a:ln>
                  <a:solidFill>
                    <a:schemeClr val="tx1"/>
                  </a:solidFill>
                </a:ln>
                <a:solidFill>
                  <a:schemeClr val="bg1"/>
                </a:solidFill>
                <a:latin typeface="UD デジタル 教科書体 NK-R" panose="02020400000000000000" pitchFamily="18" charset="-128"/>
                <a:ea typeface="UD デジタル 教科書体 NK-R" panose="02020400000000000000" pitchFamily="18" charset="-128"/>
              </a:rPr>
              <a:t>そんな時は</a:t>
            </a:r>
          </a:p>
        </p:txBody>
      </p:sp>
      <p:sp>
        <p:nvSpPr>
          <p:cNvPr id="18" name="角丸四角形 17"/>
          <p:cNvSpPr/>
          <p:nvPr/>
        </p:nvSpPr>
        <p:spPr>
          <a:xfrm>
            <a:off x="66874" y="2403907"/>
            <a:ext cx="1336774" cy="383429"/>
          </a:xfrm>
          <a:prstGeom prst="roundRect">
            <a:avLst/>
          </a:prstGeom>
          <a:solidFill>
            <a:srgbClr val="002060"/>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rPr>
              <a:t>派遣の流れ</a:t>
            </a:r>
            <a:endPar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endParaRPr>
          </a:p>
        </p:txBody>
      </p:sp>
      <p:sp>
        <p:nvSpPr>
          <p:cNvPr id="2" name="テキスト ボックス 1"/>
          <p:cNvSpPr txBox="1"/>
          <p:nvPr/>
        </p:nvSpPr>
        <p:spPr>
          <a:xfrm>
            <a:off x="28600" y="2836093"/>
            <a:ext cx="4607121" cy="1384995"/>
          </a:xfrm>
          <a:prstGeom prst="rect">
            <a:avLst/>
          </a:prstGeom>
          <a:noFill/>
        </p:spPr>
        <p:txBody>
          <a:bodyPr wrap="square" rtlCol="0">
            <a:spAutoFit/>
          </a:bodyPr>
          <a:lstStyle/>
          <a:p>
            <a:r>
              <a:rPr lang="ja-JP" altLang="ja-JP" sz="1400" dirty="0">
                <a:latin typeface="UD デジタル 教科書体 NK-R" panose="02020400000000000000" pitchFamily="18" charset="-128"/>
                <a:ea typeface="UD デジタル 教科書体 NK-R" panose="02020400000000000000" pitchFamily="18" charset="-128"/>
              </a:rPr>
              <a:t>①</a:t>
            </a:r>
            <a:r>
              <a:rPr lang="ja-JP" altLang="ja-JP" sz="1400" dirty="0" err="1">
                <a:latin typeface="UD デジタル 教科書体 NK-R" panose="02020400000000000000" pitchFamily="18" charset="-128"/>
                <a:ea typeface="UD デジタル 教科書体 NK-R" panose="02020400000000000000" pitchFamily="18" charset="-128"/>
              </a:rPr>
              <a:t>府障がい</a:t>
            </a:r>
            <a:r>
              <a:rPr lang="ja-JP" altLang="ja-JP" sz="1400" dirty="0">
                <a:latin typeface="UD デジタル 教科書体 NK-R" panose="02020400000000000000" pitchFamily="18" charset="-128"/>
                <a:ea typeface="UD デジタル 教科書体 NK-R" panose="02020400000000000000" pitchFamily="18" charset="-128"/>
              </a:rPr>
              <a:t>者権利擁護センターへ連絡</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ja-JP" sz="1400" dirty="0">
                <a:latin typeface="UD デジタル 教科書体 NK-R" panose="02020400000000000000" pitchFamily="18" charset="-128"/>
                <a:ea typeface="UD デジタル 教科書体 NK-R" panose="02020400000000000000" pitchFamily="18" charset="-128"/>
              </a:rPr>
              <a:t>②</a:t>
            </a:r>
            <a:r>
              <a:rPr lang="ja-JP" altLang="en-US" sz="1400" dirty="0">
                <a:latin typeface="UD デジタル 教科書体 NK-R" panose="02020400000000000000" pitchFamily="18" charset="-128"/>
                <a:ea typeface="UD デジタル 教科書体 NK-R" panose="02020400000000000000" pitchFamily="18" charset="-128"/>
              </a:rPr>
              <a:t>府へ</a:t>
            </a:r>
            <a:r>
              <a:rPr lang="ja-JP" altLang="ja-JP" sz="1400" dirty="0">
                <a:latin typeface="UD デジタル 教科書体 NK-R" panose="02020400000000000000" pitchFamily="18" charset="-128"/>
                <a:ea typeface="UD デジタル 教科書体 NK-R" panose="02020400000000000000" pitchFamily="18" charset="-128"/>
              </a:rPr>
              <a:t>専門相談依頼書に相談内容</a:t>
            </a:r>
            <a:r>
              <a:rPr lang="ja-JP" altLang="en-US" sz="1400" dirty="0">
                <a:latin typeface="UD デジタル 教科書体 NK-R" panose="02020400000000000000" pitchFamily="18" charset="-128"/>
                <a:ea typeface="UD デジタル 教科書体 NK-R" panose="02020400000000000000" pitchFamily="18" charset="-128"/>
              </a:rPr>
              <a:t>等</a:t>
            </a:r>
            <a:r>
              <a:rPr lang="ja-JP" altLang="ja-JP" sz="1400" dirty="0">
                <a:latin typeface="UD デジタル 教科書体 NK-R" panose="02020400000000000000" pitchFamily="18" charset="-128"/>
                <a:ea typeface="UD デジタル 教科書体 NK-R" panose="02020400000000000000" pitchFamily="18" charset="-128"/>
              </a:rPr>
              <a:t>を記入し</a:t>
            </a:r>
            <a:r>
              <a:rPr lang="ja-JP" altLang="en-US" sz="1400" dirty="0">
                <a:latin typeface="UD デジタル 教科書体 NK-R" panose="02020400000000000000" pitchFamily="18" charset="-128"/>
                <a:ea typeface="UD デジタル 教科書体 NK-R" panose="02020400000000000000" pitchFamily="18" charset="-128"/>
              </a:rPr>
              <a:t>て</a:t>
            </a:r>
            <a:r>
              <a:rPr lang="ja-JP" altLang="ja-JP" sz="1400" dirty="0">
                <a:latin typeface="UD デジタル 教科書体 NK-R" panose="02020400000000000000" pitchFamily="18" charset="-128"/>
                <a:ea typeface="UD デジタル 教科書体 NK-R" panose="02020400000000000000" pitchFamily="18" charset="-128"/>
              </a:rPr>
              <a:t>送付</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ja-JP" sz="1400" dirty="0">
                <a:latin typeface="UD デジタル 教科書体 NK-R" panose="02020400000000000000" pitchFamily="18" charset="-128"/>
                <a:ea typeface="UD デジタル 教科書体 NK-R" panose="02020400000000000000" pitchFamily="18" charset="-128"/>
              </a:rPr>
              <a:t>③日程調整後、府より弁護士会、社会福祉士会へ依頼</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④</a:t>
            </a:r>
            <a:r>
              <a:rPr lang="ja-JP" altLang="ja-JP" sz="1400" dirty="0">
                <a:latin typeface="UD デジタル 教科書体 NK-R" panose="02020400000000000000" pitchFamily="18" charset="-128"/>
                <a:ea typeface="UD デジタル 教科書体 NK-R" panose="02020400000000000000" pitchFamily="18" charset="-128"/>
              </a:rPr>
              <a:t>担当の弁護士、社会福祉士が</a:t>
            </a:r>
            <a:r>
              <a:rPr lang="ja-JP" altLang="en-US" sz="1400" dirty="0">
                <a:latin typeface="UD デジタル 教科書体 NK-R" panose="02020400000000000000" pitchFamily="18" charset="-128"/>
                <a:ea typeface="UD デジタル 教科書体 NK-R" panose="02020400000000000000" pitchFamily="18" charset="-128"/>
              </a:rPr>
              <a:t>決定、府から</a:t>
            </a:r>
            <a:r>
              <a:rPr lang="ja-JP" altLang="ja-JP" sz="1400" dirty="0">
                <a:latin typeface="UD デジタル 教科書体 NK-R" panose="02020400000000000000" pitchFamily="18" charset="-128"/>
                <a:ea typeface="UD デジタル 教科書体 NK-R" panose="02020400000000000000" pitchFamily="18" charset="-128"/>
              </a:rPr>
              <a:t>市町村へ</a:t>
            </a:r>
            <a:r>
              <a:rPr lang="ja-JP" altLang="en-US" sz="1400" dirty="0">
                <a:latin typeface="UD デジタル 教科書体 NK-R" panose="02020400000000000000" pitchFamily="18" charset="-128"/>
                <a:ea typeface="UD デジタル 教科書体 NK-R" panose="02020400000000000000" pitchFamily="18" charset="-128"/>
              </a:rPr>
              <a:t>報告</a:t>
            </a:r>
            <a:endParaRPr lang="ja-JP"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⑤派遣</a:t>
            </a:r>
            <a:r>
              <a:rPr lang="ja-JP" altLang="ja-JP" sz="1400" dirty="0">
                <a:latin typeface="UD デジタル 教科書体 NK-R" panose="02020400000000000000" pitchFamily="18" charset="-128"/>
                <a:ea typeface="UD デジタル 教科書体 NK-R" panose="02020400000000000000" pitchFamily="18" charset="-128"/>
              </a:rPr>
              <a:t>の実施　</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⑥</a:t>
            </a:r>
            <a:r>
              <a:rPr lang="ja-JP" altLang="ja-JP" sz="1400" dirty="0">
                <a:latin typeface="UD デジタル 教科書体 NK-R" panose="02020400000000000000" pitchFamily="18" charset="-128"/>
                <a:ea typeface="UD デジタル 教科書体 NK-R" panose="02020400000000000000" pitchFamily="18" charset="-128"/>
              </a:rPr>
              <a:t>終了後、府へ会議録（概要）</a:t>
            </a:r>
            <a:r>
              <a:rPr lang="ja-JP" altLang="en-US" sz="1400" dirty="0">
                <a:latin typeface="UD デジタル 教科書体 NK-R" panose="02020400000000000000" pitchFamily="18" charset="-128"/>
                <a:ea typeface="UD デジタル 教科書体 NK-R" panose="02020400000000000000" pitchFamily="18" charset="-128"/>
              </a:rPr>
              <a:t>を</a:t>
            </a:r>
            <a:r>
              <a:rPr lang="ja-JP" altLang="ja-JP" sz="1400" dirty="0">
                <a:latin typeface="UD デジタル 教科書体 NK-R" panose="02020400000000000000" pitchFamily="18" charset="-128"/>
                <a:ea typeface="UD デジタル 教科書体 NK-R" panose="02020400000000000000" pitchFamily="18" charset="-128"/>
              </a:rPr>
              <a:t>提出</a:t>
            </a:r>
          </a:p>
        </p:txBody>
      </p:sp>
      <p:sp>
        <p:nvSpPr>
          <p:cNvPr id="20" name="テキスト ボックス 19"/>
          <p:cNvSpPr txBox="1"/>
          <p:nvPr/>
        </p:nvSpPr>
        <p:spPr>
          <a:xfrm>
            <a:off x="66874" y="4229750"/>
            <a:ext cx="4730025" cy="415498"/>
          </a:xfrm>
          <a:prstGeom prst="rect">
            <a:avLst/>
          </a:prstGeom>
          <a:noFill/>
        </p:spPr>
        <p:txBody>
          <a:bodyPr wrap="square" rtlCol="0">
            <a:spAutoFit/>
          </a:bodyPr>
          <a:lstStyle/>
          <a:p>
            <a:r>
              <a:rPr lang="en-US" altLang="ja-JP" sz="1050" dirty="0">
                <a:latin typeface="UD デジタル 教科書体 NK-R" panose="02020400000000000000" pitchFamily="18" charset="-128"/>
                <a:ea typeface="UD デジタル 教科書体 NK-R" panose="02020400000000000000" pitchFamily="18" charset="-128"/>
              </a:rPr>
              <a:t>※</a:t>
            </a:r>
            <a:r>
              <a:rPr lang="ja-JP" altLang="ja-JP" sz="1050" dirty="0">
                <a:latin typeface="UD デジタル 教科書体 NK-R" panose="02020400000000000000" pitchFamily="18" charset="-128"/>
                <a:ea typeface="UD デジタル 教科書体 NK-R" panose="02020400000000000000" pitchFamily="18" charset="-128"/>
              </a:rPr>
              <a:t>大阪弁護士会及び大阪社会福祉士会と契約</a:t>
            </a:r>
            <a:r>
              <a:rPr lang="ja-JP" altLang="en-US" sz="1050" dirty="0">
                <a:latin typeface="UD デジタル 教科書体 NK-R" panose="02020400000000000000" pitchFamily="18" charset="-128"/>
                <a:ea typeface="UD デジタル 教科書体 NK-R" panose="02020400000000000000" pitchFamily="18" charset="-128"/>
              </a:rPr>
              <a:t>して</a:t>
            </a:r>
            <a:r>
              <a:rPr lang="ja-JP" altLang="ja-JP" sz="1050" dirty="0">
                <a:latin typeface="UD デジタル 教科書体 NK-R" panose="02020400000000000000" pitchFamily="18" charset="-128"/>
                <a:ea typeface="UD デジタル 教科書体 NK-R" panose="02020400000000000000" pitchFamily="18" charset="-128"/>
              </a:rPr>
              <a:t>いない市町村</a:t>
            </a:r>
            <a:r>
              <a:rPr lang="ja-JP" altLang="en-US" sz="1050" dirty="0">
                <a:latin typeface="UD デジタル 教科書体 NK-R" panose="02020400000000000000" pitchFamily="18" charset="-128"/>
                <a:ea typeface="UD デジタル 教科書体 NK-R" panose="02020400000000000000" pitchFamily="18" charset="-128"/>
              </a:rPr>
              <a:t>が対象</a:t>
            </a:r>
            <a:endParaRPr lang="en-US" altLang="ja-JP" sz="1050" dirty="0">
              <a:latin typeface="UD デジタル 教科書体 NK-R" panose="02020400000000000000" pitchFamily="18" charset="-128"/>
              <a:ea typeface="UD デジタル 教科書体 NK-R" panose="02020400000000000000" pitchFamily="18" charset="-128"/>
            </a:endParaRPr>
          </a:p>
          <a:p>
            <a:r>
              <a:rPr lang="ja-JP" altLang="en-US"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詳細は</a:t>
            </a:r>
            <a:r>
              <a:rPr kumimoji="1" lang="ja-JP" altLang="en-US" sz="1050" dirty="0" err="1">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大阪府障がい</a:t>
            </a:r>
            <a:r>
              <a:rPr kumimoji="1" lang="ja-JP" altLang="en-US" sz="105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者虐待対応マニュアル参照</a:t>
            </a:r>
            <a:r>
              <a:rPr lang="ja-JP" altLang="en-US" sz="1050" dirty="0">
                <a:latin typeface="UD デジタル 教科書体 NK-R" panose="02020400000000000000" pitchFamily="18" charset="-128"/>
                <a:ea typeface="UD デジタル 教科書体 NK-R" panose="02020400000000000000" pitchFamily="18" charset="-128"/>
              </a:rPr>
              <a:t>）</a:t>
            </a:r>
            <a:endParaRPr lang="ja-JP" altLang="ja-JP" sz="1050" dirty="0">
              <a:latin typeface="UD デジタル 教科書体 NK-R" panose="02020400000000000000" pitchFamily="18" charset="-128"/>
              <a:ea typeface="UD デジタル 教科書体 NK-R" panose="02020400000000000000" pitchFamily="18" charset="-128"/>
            </a:endParaRPr>
          </a:p>
        </p:txBody>
      </p:sp>
      <p:sp>
        <p:nvSpPr>
          <p:cNvPr id="21" name="スライド番号プレースホルダー 1"/>
          <p:cNvSpPr>
            <a:spLocks noGrp="1"/>
          </p:cNvSpPr>
          <p:nvPr>
            <p:ph type="sldNum" sz="quarter" idx="12"/>
          </p:nvPr>
        </p:nvSpPr>
        <p:spPr>
          <a:xfrm>
            <a:off x="8579538" y="6463357"/>
            <a:ext cx="549424" cy="476672"/>
          </a:xfrm>
        </p:spPr>
        <p:txBody>
          <a:bodyPr/>
          <a:lstStyle/>
          <a:p>
            <a:fld id="{FA3DB138-92A5-4612-A502-12E4C5DA25CF}" type="slidenum">
              <a:rPr kumimoji="1" lang="ja-JP" altLang="en-US" smtClean="0">
                <a:solidFill>
                  <a:schemeClr val="tx1"/>
                </a:solidFill>
                <a:latin typeface="UD デジタル 教科書体 NK-R" panose="02020400000000000000" pitchFamily="18" charset="-128"/>
                <a:ea typeface="UD デジタル 教科書体 NK-R" panose="02020400000000000000" pitchFamily="18" charset="-128"/>
              </a:rPr>
              <a:pPr/>
              <a:t>9</a:t>
            </a:fld>
            <a:endPar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736777695"/>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2060"/>
        </a:solidFill>
        <a:ln w="15875">
          <a:noFill/>
        </a:ln>
        <a:effectLst/>
      </a:spPr>
      <a:bodyPr rtlCol="0" anchor="ctr"/>
      <a:lstStyle>
        <a:defPPr algn="ctr">
          <a:defRPr sz="2200" b="1" dirty="0" err="1" smtClean="0">
            <a:solidFill>
              <a:schemeClr val="bg1"/>
            </a:solidFill>
            <a:latin typeface="UD デジタル 教科書体 NK-R" panose="02020400000000000000" pitchFamily="18" charset="-128"/>
            <a:ea typeface="UD デジタル 教科書体 NK-R" panose="02020400000000000000" pitchFamily="18" charset="-128"/>
            <a:cs typeface="Arial Unicode MS"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6509</Words>
  <Application>Microsoft Office PowerPoint</Application>
  <PresentationFormat>画面に合わせる (4:3)</PresentationFormat>
  <Paragraphs>522</Paragraphs>
  <Slides>12</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UD デジタル 教科書体 NK-R</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専門委員会の活用</vt:lpstr>
      <vt:lpstr>PowerPoint プレゼンテーション</vt:lpstr>
      <vt:lpstr>PowerPoint プレゼンテーション</vt:lpstr>
      <vt:lpstr>近畿府県障がい者虐待防止担当者 情報交換会</vt:lpstr>
      <vt:lpstr>市町村指導の実施</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2021-07-19T14:10:55Z</dcterms:created>
  <dcterms:modified xsi:type="dcterms:W3CDTF">2025-02-06T08:38:30Z</dcterms:modified>
</cp:coreProperties>
</file>