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岡" initials="O" lastIdx="2" clrIdx="0">
    <p:extLst>
      <p:ext uri="{19B8F6BF-5375-455C-9EA6-DF929625EA0E}">
        <p15:presenceInfo xmlns:p15="http://schemas.microsoft.com/office/powerpoint/2012/main" userId="村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4660"/>
  </p:normalViewPr>
  <p:slideViewPr>
    <p:cSldViewPr snapToGrid="0">
      <p:cViewPr varScale="1">
        <p:scale>
          <a:sx n="96" d="100"/>
          <a:sy n="96" d="100"/>
        </p:scale>
        <p:origin x="130"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DC5D4-18B1-404C-A782-BB0CA618714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D90B304-688F-4ABE-B90E-535265B2B2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B661DA4-3235-43E2-AF2E-C47D7341CE17}"/>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22B67CA0-020A-4D9E-B999-5E88796D95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4E7C4D-BA55-476F-9E6C-42C2AAD4A9A7}"/>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088874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354E67-7C32-4537-BBB2-1EE4DE408E8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8F47E2-9A04-46D6-8608-6951E07ACAA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4C470EC-D470-435E-99E4-51A52BB43366}"/>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4388B179-3D3D-4B3D-813A-FA73F1CCF7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8E8F2D-9852-460D-A64E-9EE48BE66DCC}"/>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362820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7B06C2-EE1C-45D4-B233-3676A9EDAB3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3BB403-FF6A-4586-A316-AC9BDFCD8A7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C36284-FE80-4D1C-835E-036B0DC59FCF}"/>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945FC5F3-A4A1-41B1-9380-B101AED7F1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B8EBA2-48B0-40B1-8FD6-EA8136AE6922}"/>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95288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32DBA-8A88-42BF-851B-DB9B78579E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18BFA7-A4C8-4163-8098-318FA55FEC7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4892AC-D0F6-40E7-ACB4-776895FBD7F7}"/>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ED587A7E-6903-4F9F-A464-A65E6FF198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1D65BA-51E2-41FF-B011-3BF0E3D0EA63}"/>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56814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050C-C3A7-4E72-AA41-AB2B034DA80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80EF7F-1A29-4432-B1A0-4AE04604EE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F7A8EB3-9F86-4A70-9C94-19404997733D}"/>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7B50E7A9-216B-4771-A69B-4D77E910E9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37109F-0613-4126-988A-EC25017D7703}"/>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79638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3E130-6083-498E-995B-58838A5CCE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CBE053D-9B61-4C42-A066-84B37BE2A9D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291FBCD-F656-4871-A98B-B4A8C238479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1308E4-3E56-45A3-A59E-3700E3171A9C}"/>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6" name="フッター プレースホルダー 5">
            <a:extLst>
              <a:ext uri="{FF2B5EF4-FFF2-40B4-BE49-F238E27FC236}">
                <a16:creationId xmlns:a16="http://schemas.microsoft.com/office/drawing/2014/main" id="{548B37A3-47BA-45E4-B8E9-4030947814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030242-0CF2-4936-B99C-3C9BF8A71FE1}"/>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4585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665F70-2571-40D8-A890-0EA1ECA83D1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BB043A-D2DA-42B4-982D-B022587DD0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93CF965-4142-43DF-A469-D1CDB9B4D53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CA17CE0-D7FF-486E-94D8-521AD7AF03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7796DFB-B77F-48BB-961D-7816F7345F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BA3C691-76CD-4F64-9368-B2407EB6D025}"/>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8" name="フッター プレースホルダー 7">
            <a:extLst>
              <a:ext uri="{FF2B5EF4-FFF2-40B4-BE49-F238E27FC236}">
                <a16:creationId xmlns:a16="http://schemas.microsoft.com/office/drawing/2014/main" id="{1C257032-7A03-4819-939A-4E95E5F995D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FAE03FE-EC1A-40A3-B627-01B26AB7BB74}"/>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21199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D9C036-C451-4295-B97D-38272FAAF06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8DCD4CE-B11A-447F-8057-3B6887492C3A}"/>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4" name="フッター プレースホルダー 3">
            <a:extLst>
              <a:ext uri="{FF2B5EF4-FFF2-40B4-BE49-F238E27FC236}">
                <a16:creationId xmlns:a16="http://schemas.microsoft.com/office/drawing/2014/main" id="{703E5F30-9DBE-40F9-93A1-82C5B7448C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E669465-BFF4-4BCC-BDDB-0B9F9E77EF41}"/>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398914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3BDDFA0-0F95-4A47-BA92-48E16121FA74}"/>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3" name="フッター プレースホルダー 2">
            <a:extLst>
              <a:ext uri="{FF2B5EF4-FFF2-40B4-BE49-F238E27FC236}">
                <a16:creationId xmlns:a16="http://schemas.microsoft.com/office/drawing/2014/main" id="{9622948C-A923-4B16-B0E3-237488ACF32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D9E8624-EF15-44FF-9C24-50911F869D88}"/>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593502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34F4D-ADDD-4650-9A3A-146718D41C3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2B16EB-74FB-4B89-A63C-E8FB8B027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701507-9966-49C1-8FB3-ECFB733947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3A75BD-7897-48B6-84BD-677226494BCB}"/>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6" name="フッター プレースホルダー 5">
            <a:extLst>
              <a:ext uri="{FF2B5EF4-FFF2-40B4-BE49-F238E27FC236}">
                <a16:creationId xmlns:a16="http://schemas.microsoft.com/office/drawing/2014/main" id="{0F3B1AF3-41DE-4EB7-A2FC-F18F4F8239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5C25CB-455D-46A0-A3FB-81ACA1098FCA}"/>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8891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15FBF8-0CA5-47EA-BB8E-EAC927E2199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A0F30D5-E73D-4A90-94EE-A05233DA6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552FD28-9783-4114-91E8-0EF3DE53D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CA8336-8FBE-4C09-9134-9E7786A4173E}"/>
              </a:ext>
            </a:extLst>
          </p:cNvPr>
          <p:cNvSpPr>
            <a:spLocks noGrp="1"/>
          </p:cNvSpPr>
          <p:nvPr>
            <p:ph type="dt" sz="half" idx="10"/>
          </p:nvPr>
        </p:nvSpPr>
        <p:spPr/>
        <p:txBody>
          <a:bodyPr/>
          <a:lstStyle/>
          <a:p>
            <a:fld id="{C0CA69DF-99E6-403D-BE60-CFA8B07AA9F8}" type="datetimeFigureOut">
              <a:rPr kumimoji="1" lang="ja-JP" altLang="en-US" smtClean="0"/>
              <a:t>2025/5/30</a:t>
            </a:fld>
            <a:endParaRPr kumimoji="1" lang="ja-JP" altLang="en-US"/>
          </a:p>
        </p:txBody>
      </p:sp>
      <p:sp>
        <p:nvSpPr>
          <p:cNvPr id="6" name="フッター プレースホルダー 5">
            <a:extLst>
              <a:ext uri="{FF2B5EF4-FFF2-40B4-BE49-F238E27FC236}">
                <a16:creationId xmlns:a16="http://schemas.microsoft.com/office/drawing/2014/main" id="{D9C5EBC9-2276-4E89-B5F0-A81CCE848A5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FF7C83-7513-4279-BBF3-9D3083DCC837}"/>
              </a:ext>
            </a:extLst>
          </p:cNvPr>
          <p:cNvSpPr>
            <a:spLocks noGrp="1"/>
          </p:cNvSpPr>
          <p:nvPr>
            <p:ph type="sldNum" sz="quarter" idx="12"/>
          </p:nvPr>
        </p:nvSpPr>
        <p:spPr/>
        <p:txBody>
          <a:body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137770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72F2239-EC1A-4624-92E9-2BD82DD14E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7D21C5-6903-447C-9EAE-A1CB1BB40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0FB2C1-28D1-4707-855F-18548EB3EB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A69DF-99E6-403D-BE60-CFA8B07AA9F8}" type="datetimeFigureOut">
              <a:rPr kumimoji="1" lang="ja-JP" altLang="en-US" smtClean="0"/>
              <a:t>2025/5/30</a:t>
            </a:fld>
            <a:endParaRPr kumimoji="1" lang="ja-JP" altLang="en-US"/>
          </a:p>
        </p:txBody>
      </p:sp>
      <p:sp>
        <p:nvSpPr>
          <p:cNvPr id="5" name="フッター プレースホルダー 4">
            <a:extLst>
              <a:ext uri="{FF2B5EF4-FFF2-40B4-BE49-F238E27FC236}">
                <a16:creationId xmlns:a16="http://schemas.microsoft.com/office/drawing/2014/main" id="{AA12D7D5-BCE4-46BC-AB54-AB16B3234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FB8FABA-4E29-4602-9FE3-144BB1661F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4432B-B09A-47BC-AC22-3E5DCA0BB26C}" type="slidenum">
              <a:rPr kumimoji="1" lang="ja-JP" altLang="en-US" smtClean="0"/>
              <a:t>‹#›</a:t>
            </a:fld>
            <a:endParaRPr kumimoji="1" lang="ja-JP" altLang="en-US"/>
          </a:p>
        </p:txBody>
      </p:sp>
    </p:spTree>
    <p:extLst>
      <p:ext uri="{BB962C8B-B14F-4D97-AF65-F5344CB8AC3E}">
        <p14:creationId xmlns:p14="http://schemas.microsoft.com/office/powerpoint/2010/main" val="278045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D315E6C-05AE-483A-8768-B403A6F25C42}"/>
              </a:ext>
            </a:extLst>
          </p:cNvPr>
          <p:cNvSpPr txBox="1">
            <a:spLocks noChangeAspect="1"/>
          </p:cNvSpPr>
          <p:nvPr/>
        </p:nvSpPr>
        <p:spPr>
          <a:xfrm>
            <a:off x="677309" y="1459915"/>
            <a:ext cx="2235351" cy="720000"/>
          </a:xfrm>
          <a:prstGeom prst="rect">
            <a:avLst/>
          </a:prstGeom>
          <a:solidFill>
            <a:schemeClr val="accent4"/>
          </a:solidFill>
          <a:ln>
            <a:solidFill>
              <a:schemeClr val="tx1"/>
            </a:solidFill>
            <a:prstDash val="solid"/>
            <a:extLst>
              <a:ext uri="{C807C97D-BFC1-408E-A445-0C87EB9F89A2}">
                <ask:lineSketchStyleProps xmlns:ask="http://schemas.microsoft.com/office/drawing/2018/sketchyshapes">
                  <ask:type>
                    <ask:lineSketchNone/>
                  </ask:type>
                </ask:lineSketchStyleProps>
              </a:ext>
            </a:extLst>
          </a:ln>
        </p:spPr>
        <p:txBody>
          <a:bodyPr wrap="square" tIns="36000" bIns="36000" rtlCol="0" anchor="ctr">
            <a:noAutofit/>
          </a:bodyPr>
          <a:lstStyle/>
          <a:p>
            <a:pPr algn="ctr"/>
            <a:r>
              <a:rPr kumimoji="1" lang="ja-JP" altLang="en-US" sz="1600" dirty="0">
                <a:latin typeface="BIZ UDPゴシック" panose="020B0400000000000000" pitchFamily="50" charset="-128"/>
                <a:ea typeface="BIZ UDPゴシック" panose="020B0400000000000000" pitchFamily="50" charset="-128"/>
              </a:rPr>
              <a:t>相談支援</a:t>
            </a:r>
            <a:endParaRPr kumimoji="1" lang="en-US" altLang="ja-JP" sz="1600" dirty="0">
              <a:latin typeface="BIZ UDPゴシック" panose="020B0400000000000000" pitchFamily="50" charset="-128"/>
              <a:ea typeface="BIZ UDPゴシック" panose="020B0400000000000000" pitchFamily="50" charset="-128"/>
            </a:endParaRPr>
          </a:p>
          <a:p>
            <a:pPr algn="ctr"/>
            <a:r>
              <a:rPr kumimoji="1" lang="ja-JP" altLang="en-US" sz="1600" dirty="0">
                <a:latin typeface="BIZ UDPゴシック" panose="020B0400000000000000" pitchFamily="50" charset="-128"/>
                <a:ea typeface="BIZ UDPゴシック" panose="020B0400000000000000" pitchFamily="50" charset="-128"/>
              </a:rPr>
              <a:t>（ケアコーディネート）</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26" name="正方形/長方形 25">
            <a:extLst>
              <a:ext uri="{FF2B5EF4-FFF2-40B4-BE49-F238E27FC236}">
                <a16:creationId xmlns:a16="http://schemas.microsoft.com/office/drawing/2014/main" id="{551A67D5-81B8-40DE-B6D8-0245D35802EA}"/>
              </a:ext>
            </a:extLst>
          </p:cNvPr>
          <p:cNvSpPr/>
          <p:nvPr/>
        </p:nvSpPr>
        <p:spPr>
          <a:xfrm>
            <a:off x="0" y="0"/>
            <a:ext cx="12192000" cy="690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BIZ UDPゴシック" panose="020B0400000000000000" pitchFamily="50" charset="-128"/>
                <a:ea typeface="BIZ UDPゴシック" panose="020B0400000000000000" pitchFamily="50" charset="-128"/>
              </a:rPr>
              <a:t>大阪府重症心身障害児者実態把握調査結果を踏まえた今後の対応について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9" name="テキスト ボックス 48">
            <a:extLst>
              <a:ext uri="{FF2B5EF4-FFF2-40B4-BE49-F238E27FC236}">
                <a16:creationId xmlns:a16="http://schemas.microsoft.com/office/drawing/2014/main" id="{415A7A8A-5C0D-42EC-8021-BE9EE8211EE0}"/>
              </a:ext>
            </a:extLst>
          </p:cNvPr>
          <p:cNvSpPr txBox="1">
            <a:spLocks noChangeAspect="1"/>
          </p:cNvSpPr>
          <p:nvPr/>
        </p:nvSpPr>
        <p:spPr>
          <a:xfrm>
            <a:off x="3273794" y="1480920"/>
            <a:ext cx="3375798" cy="379809"/>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10(12)</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相談支援を利用しているか</a:t>
            </a:r>
            <a:endParaRPr lang="ja-JP" altLang="en-US" sz="1400" dirty="0">
              <a:latin typeface="BIZ UDPゴシック" panose="020B0400000000000000" pitchFamily="50" charset="-128"/>
              <a:ea typeface="BIZ UDPゴシック" panose="020B0400000000000000" pitchFamily="50" charset="-128"/>
            </a:endParaRPr>
          </a:p>
        </p:txBody>
      </p:sp>
      <p:sp>
        <p:nvSpPr>
          <p:cNvPr id="52" name="テキスト ボックス 51">
            <a:extLst>
              <a:ext uri="{FF2B5EF4-FFF2-40B4-BE49-F238E27FC236}">
                <a16:creationId xmlns:a16="http://schemas.microsoft.com/office/drawing/2014/main" id="{0D774BF2-D62E-4E03-8F5A-473482F94140}"/>
              </a:ext>
            </a:extLst>
          </p:cNvPr>
          <p:cNvSpPr txBox="1">
            <a:spLocks noChangeAspect="1"/>
          </p:cNvSpPr>
          <p:nvPr/>
        </p:nvSpPr>
        <p:spPr>
          <a:xfrm>
            <a:off x="677310" y="2326356"/>
            <a:ext cx="2235350" cy="1455289"/>
          </a:xfrm>
          <a:prstGeom prst="rect">
            <a:avLst/>
          </a:prstGeom>
          <a:solidFill>
            <a:schemeClr val="accent5">
              <a:lumMod val="40000"/>
              <a:lumOff val="60000"/>
            </a:schemeClr>
          </a:solidFill>
          <a:ln>
            <a:solidFill>
              <a:schemeClr val="tx1"/>
            </a:solidFill>
            <a:prstDash val="solid"/>
            <a:extLst>
              <a:ext uri="{C807C97D-BFC1-408E-A445-0C87EB9F89A2}">
                <ask:lineSketchStyleProps xmlns:ask="http://schemas.microsoft.com/office/drawing/2018/sketchyshapes">
                  <ask:type>
                    <ask:lineSketchNone/>
                  </ask:type>
                </ask:lineSketchStyleProps>
              </a:ext>
            </a:extLst>
          </a:ln>
        </p:spPr>
        <p:txBody>
          <a:bodyPr wrap="square" tIns="36000" bIns="36000" rtlCol="0" anchor="ctr">
            <a:noAutofit/>
          </a:bodyPr>
          <a:lstStyle/>
          <a:p>
            <a:pPr algn="ctr"/>
            <a:r>
              <a:rPr kumimoji="1" lang="ja-JP" altLang="en-US" sz="1600" dirty="0">
                <a:latin typeface="BIZ UDPゴシック" panose="020B0400000000000000" pitchFamily="50" charset="-128"/>
                <a:ea typeface="BIZ UDPゴシック" panose="020B0400000000000000" pitchFamily="50" charset="-128"/>
              </a:rPr>
              <a:t>サービスや支援策</a:t>
            </a:r>
            <a:endParaRPr kumimoji="1" lang="en-US" altLang="ja-JP" sz="1600" dirty="0">
              <a:latin typeface="BIZ UDPゴシック" panose="020B0400000000000000" pitchFamily="50" charset="-128"/>
              <a:ea typeface="BIZ UDPゴシック" panose="020B0400000000000000" pitchFamily="50" charset="-128"/>
            </a:endParaRPr>
          </a:p>
          <a:p>
            <a:pPr algn="ctr"/>
            <a:r>
              <a:rPr kumimoji="1" lang="ja-JP" altLang="en-US" sz="1600" dirty="0">
                <a:latin typeface="BIZ UDPゴシック" panose="020B0400000000000000" pitchFamily="50" charset="-128"/>
                <a:ea typeface="BIZ UDPゴシック" panose="020B0400000000000000" pitchFamily="50" charset="-128"/>
              </a:rPr>
              <a:t>（社会資源）</a:t>
            </a:r>
          </a:p>
        </p:txBody>
      </p:sp>
      <p:sp>
        <p:nvSpPr>
          <p:cNvPr id="54" name="テキスト ボックス 53">
            <a:extLst>
              <a:ext uri="{FF2B5EF4-FFF2-40B4-BE49-F238E27FC236}">
                <a16:creationId xmlns:a16="http://schemas.microsoft.com/office/drawing/2014/main" id="{74C4BF8A-7D7B-416C-A259-425338E5AD5E}"/>
              </a:ext>
            </a:extLst>
          </p:cNvPr>
          <p:cNvSpPr txBox="1">
            <a:spLocks noChangeAspect="1"/>
          </p:cNvSpPr>
          <p:nvPr/>
        </p:nvSpPr>
        <p:spPr>
          <a:xfrm>
            <a:off x="3283049" y="2348749"/>
            <a:ext cx="3375798" cy="397868"/>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10(1)</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介護は無理なくできているか</a:t>
            </a:r>
            <a:endParaRPr lang="ja-JP" altLang="en-US" sz="1400" dirty="0">
              <a:latin typeface="BIZ UDPゴシック" panose="020B0400000000000000" pitchFamily="50" charset="-128"/>
              <a:ea typeface="BIZ UDPゴシック" panose="020B0400000000000000" pitchFamily="50" charset="-128"/>
            </a:endParaRPr>
          </a:p>
        </p:txBody>
      </p:sp>
      <p:sp>
        <p:nvSpPr>
          <p:cNvPr id="56" name="テキスト ボックス 55">
            <a:extLst>
              <a:ext uri="{FF2B5EF4-FFF2-40B4-BE49-F238E27FC236}">
                <a16:creationId xmlns:a16="http://schemas.microsoft.com/office/drawing/2014/main" id="{2FEF4FD7-CF83-4C78-99B4-5250C44EDA84}"/>
              </a:ext>
            </a:extLst>
          </p:cNvPr>
          <p:cNvSpPr txBox="1">
            <a:spLocks noChangeAspect="1"/>
          </p:cNvSpPr>
          <p:nvPr/>
        </p:nvSpPr>
        <p:spPr>
          <a:xfrm>
            <a:off x="3283049" y="2866263"/>
            <a:ext cx="3375798" cy="397868"/>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10(2)</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家事・用事は無理なくできているか</a:t>
            </a:r>
            <a:endParaRPr lang="ja-JP" altLang="en-US" sz="1400" dirty="0">
              <a:latin typeface="BIZ UDPゴシック" panose="020B0400000000000000" pitchFamily="50" charset="-128"/>
              <a:ea typeface="BIZ UDPゴシック" panose="020B0400000000000000" pitchFamily="50" charset="-128"/>
            </a:endParaRPr>
          </a:p>
        </p:txBody>
      </p:sp>
      <p:sp>
        <p:nvSpPr>
          <p:cNvPr id="57" name="テキスト ボックス 56">
            <a:extLst>
              <a:ext uri="{FF2B5EF4-FFF2-40B4-BE49-F238E27FC236}">
                <a16:creationId xmlns:a16="http://schemas.microsoft.com/office/drawing/2014/main" id="{A58869CC-7EF7-4C33-AF24-38735FEB2150}"/>
              </a:ext>
            </a:extLst>
          </p:cNvPr>
          <p:cNvSpPr txBox="1">
            <a:spLocks noChangeAspect="1"/>
          </p:cNvSpPr>
          <p:nvPr/>
        </p:nvSpPr>
        <p:spPr>
          <a:xfrm>
            <a:off x="3273794" y="3383777"/>
            <a:ext cx="3375798" cy="397868"/>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３</a:t>
            </a:r>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介護者は休息できているか</a:t>
            </a:r>
            <a:endParaRPr lang="ja-JP" altLang="en-US" sz="1400" dirty="0">
              <a:latin typeface="BIZ UDPゴシック" panose="020B0400000000000000" pitchFamily="50" charset="-128"/>
              <a:ea typeface="BIZ UDPゴシック" panose="020B0400000000000000" pitchFamily="50" charset="-128"/>
            </a:endParaRPr>
          </a:p>
        </p:txBody>
      </p:sp>
      <p:sp>
        <p:nvSpPr>
          <p:cNvPr id="58" name="テキスト ボックス 57">
            <a:extLst>
              <a:ext uri="{FF2B5EF4-FFF2-40B4-BE49-F238E27FC236}">
                <a16:creationId xmlns:a16="http://schemas.microsoft.com/office/drawing/2014/main" id="{FD09D11A-5A39-4C8C-84A4-2B5AB37339ED}"/>
              </a:ext>
            </a:extLst>
          </p:cNvPr>
          <p:cNvSpPr txBox="1">
            <a:spLocks noChangeAspect="1"/>
          </p:cNvSpPr>
          <p:nvPr/>
        </p:nvSpPr>
        <p:spPr>
          <a:xfrm>
            <a:off x="7057264" y="1462291"/>
            <a:ext cx="4023409" cy="1284325"/>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13</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今後充実を希望するサービスや支援策</a:t>
            </a:r>
            <a:endParaRPr lang="ja-JP" altLang="en-US" sz="1400" dirty="0">
              <a:latin typeface="BIZ UDPゴシック" panose="020B0400000000000000" pitchFamily="50" charset="-128"/>
              <a:ea typeface="BIZ UDPゴシック" panose="020B0400000000000000" pitchFamily="50" charset="-128"/>
            </a:endParaRPr>
          </a:p>
        </p:txBody>
      </p:sp>
      <p:sp>
        <p:nvSpPr>
          <p:cNvPr id="59" name="テキスト ボックス 58">
            <a:extLst>
              <a:ext uri="{FF2B5EF4-FFF2-40B4-BE49-F238E27FC236}">
                <a16:creationId xmlns:a16="http://schemas.microsoft.com/office/drawing/2014/main" id="{F066C7AE-5B9A-41A4-A18A-2019451D72ED}"/>
              </a:ext>
            </a:extLst>
          </p:cNvPr>
          <p:cNvSpPr txBox="1">
            <a:spLocks noChangeAspect="1"/>
          </p:cNvSpPr>
          <p:nvPr/>
        </p:nvSpPr>
        <p:spPr>
          <a:xfrm>
            <a:off x="7057264" y="2866263"/>
            <a:ext cx="4025892" cy="922746"/>
          </a:xfrm>
          <a:prstGeom prst="rect">
            <a:avLst/>
          </a:prstGeom>
          <a:noFill/>
          <a:ln>
            <a:solidFill>
              <a:schemeClr val="tx1"/>
            </a:solid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５　医療型短期入所の利用希望日数と実利用日数</a:t>
            </a:r>
            <a:endParaRPr lang="ja-JP" altLang="en-US" sz="1400" dirty="0">
              <a:latin typeface="BIZ UDPゴシック" panose="020B0400000000000000" pitchFamily="50" charset="-128"/>
              <a:ea typeface="BIZ UDPゴシック" panose="020B0400000000000000" pitchFamily="50" charset="-128"/>
            </a:endParaRPr>
          </a:p>
        </p:txBody>
      </p:sp>
      <p:sp>
        <p:nvSpPr>
          <p:cNvPr id="61" name="テキスト ボックス 60">
            <a:extLst>
              <a:ext uri="{FF2B5EF4-FFF2-40B4-BE49-F238E27FC236}">
                <a16:creationId xmlns:a16="http://schemas.microsoft.com/office/drawing/2014/main" id="{EB88F957-2912-4014-B523-23FD5FBDFBAC}"/>
              </a:ext>
            </a:extLst>
          </p:cNvPr>
          <p:cNvSpPr txBox="1">
            <a:spLocks noChangeAspect="1"/>
          </p:cNvSpPr>
          <p:nvPr/>
        </p:nvSpPr>
        <p:spPr>
          <a:xfrm>
            <a:off x="4094796" y="1063873"/>
            <a:ext cx="1774127"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gn="ctr"/>
            <a:r>
              <a:rPr lang="ja-JP" altLang="en-US" sz="1400" dirty="0">
                <a:solidFill>
                  <a:srgbClr val="222222"/>
                </a:solidFill>
                <a:latin typeface="BIZ UDゴシック" panose="020B0400000000000000" pitchFamily="49" charset="-128"/>
                <a:ea typeface="BIZ UDゴシック" panose="020B0400000000000000" pitchFamily="49" charset="-128"/>
              </a:rPr>
              <a:t>介護者の状況</a:t>
            </a:r>
            <a:endParaRPr lang="ja-JP" altLang="en-US" sz="1400" dirty="0">
              <a:latin typeface="BIZ UDゴシック" panose="020B0400000000000000" pitchFamily="49" charset="-128"/>
              <a:ea typeface="BIZ UDゴシック" panose="020B0400000000000000" pitchFamily="49" charset="-128"/>
            </a:endParaRPr>
          </a:p>
        </p:txBody>
      </p:sp>
      <p:sp>
        <p:nvSpPr>
          <p:cNvPr id="62" name="テキスト ボックス 61">
            <a:extLst>
              <a:ext uri="{FF2B5EF4-FFF2-40B4-BE49-F238E27FC236}">
                <a16:creationId xmlns:a16="http://schemas.microsoft.com/office/drawing/2014/main" id="{B9A522EE-0D51-4A20-9C3F-E9E5E1A4D746}"/>
              </a:ext>
            </a:extLst>
          </p:cNvPr>
          <p:cNvSpPr txBox="1">
            <a:spLocks noChangeAspect="1"/>
          </p:cNvSpPr>
          <p:nvPr/>
        </p:nvSpPr>
        <p:spPr>
          <a:xfrm>
            <a:off x="8043009" y="1063873"/>
            <a:ext cx="1774127"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gn="ctr"/>
            <a:r>
              <a:rPr lang="ja-JP" altLang="en-US" sz="1400" dirty="0">
                <a:solidFill>
                  <a:srgbClr val="222222"/>
                </a:solidFill>
                <a:latin typeface="BIZ UDゴシック" panose="020B0400000000000000" pitchFamily="49" charset="-128"/>
                <a:ea typeface="BIZ UDゴシック" panose="020B0400000000000000" pitchFamily="49" charset="-128"/>
              </a:rPr>
              <a:t>介護者のニーズ</a:t>
            </a:r>
            <a:endParaRPr lang="ja-JP" altLang="en-US" sz="1400" dirty="0">
              <a:latin typeface="BIZ UDゴシック" panose="020B0400000000000000" pitchFamily="49" charset="-128"/>
              <a:ea typeface="BIZ UDゴシック" panose="020B0400000000000000" pitchFamily="49" charset="-128"/>
            </a:endParaRPr>
          </a:p>
        </p:txBody>
      </p:sp>
      <p:sp>
        <p:nvSpPr>
          <p:cNvPr id="63" name="テキスト ボックス 62">
            <a:extLst>
              <a:ext uri="{FF2B5EF4-FFF2-40B4-BE49-F238E27FC236}">
                <a16:creationId xmlns:a16="http://schemas.microsoft.com/office/drawing/2014/main" id="{55B85F20-456B-4E0F-956A-B9A628E02FB1}"/>
              </a:ext>
            </a:extLst>
          </p:cNvPr>
          <p:cNvSpPr txBox="1">
            <a:spLocks noChangeAspect="1"/>
          </p:cNvSpPr>
          <p:nvPr/>
        </p:nvSpPr>
        <p:spPr>
          <a:xfrm>
            <a:off x="833734" y="3729293"/>
            <a:ext cx="8876156"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200" dirty="0">
                <a:solidFill>
                  <a:srgbClr val="222222"/>
                </a:solidFill>
                <a:latin typeface="BIZ UDゴシック" panose="020B0400000000000000" pitchFamily="49" charset="-128"/>
                <a:ea typeface="BIZ UDゴシック" panose="020B0400000000000000" pitchFamily="49" charset="-128"/>
              </a:rPr>
              <a:t>※</a:t>
            </a:r>
            <a:r>
              <a:rPr lang="ja-JP" altLang="en-US" sz="1200" dirty="0">
                <a:solidFill>
                  <a:srgbClr val="222222"/>
                </a:solidFill>
                <a:latin typeface="BIZ UDゴシック" panose="020B0400000000000000" pitchFamily="49" charset="-128"/>
                <a:ea typeface="BIZ UDゴシック" panose="020B0400000000000000" pitchFamily="49" charset="-128"/>
              </a:rPr>
              <a:t>　医療的ケア児に係る相談支援や関係機関のネットワーク構築などの体制については、市町村調査を参照</a:t>
            </a:r>
            <a:endParaRPr lang="ja-JP" altLang="en-US" sz="1200" dirty="0">
              <a:latin typeface="BIZ UDゴシック" panose="020B0400000000000000" pitchFamily="49" charset="-128"/>
              <a:ea typeface="BIZ UDゴシック" panose="020B0400000000000000" pitchFamily="49" charset="-128"/>
            </a:endParaRPr>
          </a:p>
        </p:txBody>
      </p:sp>
      <p:sp>
        <p:nvSpPr>
          <p:cNvPr id="53" name="テキスト ボックス 52">
            <a:extLst>
              <a:ext uri="{FF2B5EF4-FFF2-40B4-BE49-F238E27FC236}">
                <a16:creationId xmlns:a16="http://schemas.microsoft.com/office/drawing/2014/main" id="{A7EB00FC-8204-409F-B863-93DD086193F8}"/>
              </a:ext>
            </a:extLst>
          </p:cNvPr>
          <p:cNvSpPr txBox="1">
            <a:spLocks noChangeAspect="1"/>
          </p:cNvSpPr>
          <p:nvPr/>
        </p:nvSpPr>
        <p:spPr>
          <a:xfrm>
            <a:off x="167541" y="690074"/>
            <a:ext cx="11025067"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ja-JP" altLang="en-US" sz="1600" dirty="0">
                <a:solidFill>
                  <a:srgbClr val="222222"/>
                </a:solidFill>
                <a:latin typeface="BIZ UDゴシック" panose="020B0400000000000000" pitchFamily="49" charset="-128"/>
                <a:ea typeface="BIZ UDゴシック" panose="020B0400000000000000" pitchFamily="49" charset="-128"/>
              </a:rPr>
              <a:t>医療的ケアを必要とする重症心身障がい児者の生活実態について、介護者の状況とニーズの観点から、調査結果を整理</a:t>
            </a:r>
            <a:endParaRPr lang="ja-JP" altLang="en-US" sz="1400" dirty="0">
              <a:latin typeface="BIZ UDゴシック" panose="020B0400000000000000" pitchFamily="49" charset="-128"/>
              <a:ea typeface="BIZ UDゴシック" panose="020B0400000000000000" pitchFamily="49" charset="-128"/>
            </a:endParaRPr>
          </a:p>
        </p:txBody>
      </p:sp>
      <p:sp>
        <p:nvSpPr>
          <p:cNvPr id="60" name="テキスト ボックス 59">
            <a:extLst>
              <a:ext uri="{FF2B5EF4-FFF2-40B4-BE49-F238E27FC236}">
                <a16:creationId xmlns:a16="http://schemas.microsoft.com/office/drawing/2014/main" id="{35D243C5-B7A0-4CB1-A9DB-B368C17CA5E4}"/>
              </a:ext>
            </a:extLst>
          </p:cNvPr>
          <p:cNvSpPr txBox="1">
            <a:spLocks noChangeAspect="1"/>
          </p:cNvSpPr>
          <p:nvPr/>
        </p:nvSpPr>
        <p:spPr>
          <a:xfrm>
            <a:off x="323470" y="4574264"/>
            <a:ext cx="11329455" cy="2124916"/>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nSpc>
                <a:spcPct val="90000"/>
              </a:lnSpc>
            </a:pPr>
            <a:r>
              <a:rPr lang="ja-JP" altLang="en-US" sz="1600" dirty="0">
                <a:solidFill>
                  <a:srgbClr val="222222"/>
                </a:solidFill>
                <a:latin typeface="BIZ UDゴシック" panose="020B0400000000000000" pitchFamily="49" charset="-128"/>
                <a:ea typeface="BIZ UDゴシック" panose="020B0400000000000000" pitchFamily="49" charset="-128"/>
              </a:rPr>
              <a:t>○　相談支援を利用していると回答した割合は、大幅に増加。今後、</a:t>
            </a:r>
            <a:r>
              <a:rPr lang="ja-JP" altLang="en-US" sz="1600" dirty="0">
                <a:latin typeface="BIZ UDゴシック" panose="020B0400000000000000" pitchFamily="49" charset="-128"/>
                <a:ea typeface="BIZ UDゴシック" panose="020B0400000000000000" pitchFamily="49" charset="-128"/>
              </a:rPr>
              <a:t>充実を希望するサービスとしての回答割合は低下。</a:t>
            </a:r>
            <a:endParaRPr lang="en-US" altLang="ja-JP" sz="1600" dirty="0">
              <a:latin typeface="BIZ UDゴシック" panose="020B0400000000000000" pitchFamily="49" charset="-128"/>
              <a:ea typeface="BIZ UDゴシック" panose="020B0400000000000000" pitchFamily="49" charset="-128"/>
            </a:endParaRPr>
          </a:p>
          <a:p>
            <a:pPr>
              <a:lnSpc>
                <a:spcPct val="90000"/>
              </a:lnSpc>
            </a:pPr>
            <a:endParaRPr lang="en-US" altLang="ja-JP" sz="1600" dirty="0">
              <a:latin typeface="BIZ UDゴシック" panose="020B0400000000000000" pitchFamily="49" charset="-128"/>
              <a:ea typeface="BIZ UDゴシック" panose="020B0400000000000000" pitchFamily="49" charset="-128"/>
            </a:endParaRPr>
          </a:p>
          <a:p>
            <a:pPr>
              <a:lnSpc>
                <a:spcPct val="90000"/>
              </a:lnSpc>
            </a:pPr>
            <a:r>
              <a:rPr lang="ja-JP" altLang="en-US" sz="1600" dirty="0">
                <a:latin typeface="BIZ UDゴシック" panose="020B0400000000000000" pitchFamily="49" charset="-128"/>
                <a:ea typeface="BIZ UDゴシック" panose="020B0400000000000000" pitchFamily="49" charset="-128"/>
              </a:rPr>
              <a:t>○　無理なく介護できていると回答した割合は約６割で、この３年間でやや増加。他方、無理なく家事や用事ができて</a:t>
            </a:r>
            <a:endParaRPr lang="en-US" altLang="ja-JP" sz="1600" dirty="0">
              <a:latin typeface="BIZ UDゴシック" panose="020B0400000000000000" pitchFamily="49" charset="-128"/>
              <a:ea typeface="BIZ UDゴシック" panose="020B0400000000000000" pitchFamily="49" charset="-128"/>
            </a:endParaRPr>
          </a:p>
          <a:p>
            <a:pPr>
              <a:lnSpc>
                <a:spcPct val="90000"/>
              </a:lnSpc>
            </a:pPr>
            <a:r>
              <a:rPr lang="ja-JP" altLang="en-US" sz="1600" dirty="0">
                <a:latin typeface="BIZ UDゴシック" panose="020B0400000000000000" pitchFamily="49" charset="-128"/>
                <a:ea typeface="BIZ UDゴシック" panose="020B0400000000000000" pitchFamily="49" charset="-128"/>
              </a:rPr>
              <a:t>　いると回答した割合は３割強。また、休息ができていると回答した割合は、児で３割弱、者で約３割といずれも横ばい。</a:t>
            </a:r>
            <a:endParaRPr lang="en-US" altLang="ja-JP" sz="1600" dirty="0">
              <a:latin typeface="BIZ UDゴシック" panose="020B0400000000000000" pitchFamily="49" charset="-128"/>
              <a:ea typeface="BIZ UDゴシック" panose="020B0400000000000000" pitchFamily="49" charset="-128"/>
            </a:endParaRPr>
          </a:p>
          <a:p>
            <a:pPr>
              <a:lnSpc>
                <a:spcPct val="90000"/>
              </a:lnSpc>
            </a:pPr>
            <a:endParaRPr lang="en-US" altLang="ja-JP" sz="1600" dirty="0">
              <a:latin typeface="BIZ UDゴシック" panose="020B0400000000000000" pitchFamily="49" charset="-128"/>
              <a:ea typeface="BIZ UDゴシック" panose="020B0400000000000000" pitchFamily="49" charset="-128"/>
            </a:endParaRPr>
          </a:p>
          <a:p>
            <a:pPr>
              <a:lnSpc>
                <a:spcPct val="90000"/>
              </a:lnSpc>
            </a:pPr>
            <a:r>
              <a:rPr lang="ja-JP" altLang="en-US" sz="1600" dirty="0">
                <a:latin typeface="BIZ UDゴシック" panose="020B0400000000000000" pitchFamily="49" charset="-128"/>
                <a:ea typeface="BIZ UDゴシック" panose="020B0400000000000000" pitchFamily="49" charset="-128"/>
              </a:rPr>
              <a:t>○　今後充実を希望するサービスとして、</a:t>
            </a:r>
            <a:r>
              <a:rPr lang="ja-JP" altLang="en-US" sz="1600" u="sng" dirty="0">
                <a:latin typeface="BIZ UDゴシック" panose="020B0400000000000000" pitchFamily="49" charset="-128"/>
                <a:ea typeface="BIZ UDゴシック" panose="020B0400000000000000" pitchFamily="49" charset="-128"/>
              </a:rPr>
              <a:t>最も高かったもの</a:t>
            </a:r>
            <a:r>
              <a:rPr lang="ja-JP" altLang="en-US" sz="1600" dirty="0">
                <a:latin typeface="BIZ UDゴシック" panose="020B0400000000000000" pitchFamily="49" charset="-128"/>
                <a:ea typeface="BIZ UDゴシック" panose="020B0400000000000000" pitchFamily="49" charset="-128"/>
              </a:rPr>
              <a:t>が短期入所で７割強。平成</a:t>
            </a:r>
            <a:r>
              <a:rPr lang="en-US" altLang="ja-JP" sz="1600" dirty="0">
                <a:latin typeface="BIZ UDゴシック" panose="020B0400000000000000" pitchFamily="49" charset="-128"/>
                <a:ea typeface="BIZ UDゴシック" panose="020B0400000000000000" pitchFamily="49" charset="-128"/>
              </a:rPr>
              <a:t>25</a:t>
            </a:r>
            <a:r>
              <a:rPr lang="ja-JP" altLang="en-US" sz="1600" dirty="0">
                <a:latin typeface="BIZ UDゴシック" panose="020B0400000000000000" pitchFamily="49" charset="-128"/>
                <a:ea typeface="BIZ UDゴシック" panose="020B0400000000000000" pitchFamily="49" charset="-128"/>
              </a:rPr>
              <a:t>年との比較では、グループ</a:t>
            </a:r>
            <a:endParaRPr lang="en-US" altLang="ja-JP" sz="1600" dirty="0">
              <a:latin typeface="BIZ UDゴシック" panose="020B0400000000000000" pitchFamily="49" charset="-128"/>
              <a:ea typeface="BIZ UDゴシック" panose="020B0400000000000000" pitchFamily="49" charset="-128"/>
            </a:endParaRPr>
          </a:p>
          <a:p>
            <a:pPr>
              <a:lnSpc>
                <a:spcPct val="90000"/>
              </a:lnSpc>
            </a:pPr>
            <a:r>
              <a:rPr lang="ja-JP" altLang="en-US" sz="1600" dirty="0">
                <a:solidFill>
                  <a:srgbClr val="222222"/>
                </a:solidFill>
                <a:latin typeface="BIZ UDゴシック" panose="020B0400000000000000" pitchFamily="49" charset="-128"/>
                <a:ea typeface="BIZ UDゴシック" panose="020B0400000000000000" pitchFamily="49" charset="-128"/>
              </a:rPr>
              <a:t>　ホーム、施設が</a:t>
            </a:r>
            <a:r>
              <a:rPr lang="ja-JP" altLang="en-US" sz="1600" u="sng" dirty="0">
                <a:solidFill>
                  <a:srgbClr val="222222"/>
                </a:solidFill>
                <a:latin typeface="BIZ UDゴシック" panose="020B0400000000000000" pitchFamily="49" charset="-128"/>
                <a:ea typeface="BIZ UDゴシック" panose="020B0400000000000000" pitchFamily="49" charset="-128"/>
              </a:rPr>
              <a:t>増加</a:t>
            </a:r>
            <a:r>
              <a:rPr lang="ja-JP" altLang="en-US" sz="1600" dirty="0">
                <a:solidFill>
                  <a:srgbClr val="222222"/>
                </a:solidFill>
                <a:latin typeface="BIZ UDゴシック" panose="020B0400000000000000" pitchFamily="49" charset="-128"/>
                <a:ea typeface="BIZ UDゴシック" panose="020B0400000000000000" pitchFamily="49" charset="-128"/>
              </a:rPr>
              <a:t>。児においては、生活介護・日中一時が減少。</a:t>
            </a:r>
            <a:endParaRPr lang="en-US" altLang="ja-JP" sz="1600" dirty="0">
              <a:solidFill>
                <a:srgbClr val="222222"/>
              </a:solidFill>
              <a:latin typeface="BIZ UDゴシック" panose="020B0400000000000000" pitchFamily="49" charset="-128"/>
              <a:ea typeface="BIZ UDゴシック" panose="020B0400000000000000" pitchFamily="49" charset="-128"/>
            </a:endParaRPr>
          </a:p>
          <a:p>
            <a:pPr>
              <a:lnSpc>
                <a:spcPct val="90000"/>
              </a:lnSpc>
            </a:pPr>
            <a:endParaRPr lang="en-US" altLang="ja-JP" sz="1600" dirty="0">
              <a:solidFill>
                <a:srgbClr val="222222"/>
              </a:solidFill>
              <a:latin typeface="BIZ UDゴシック" panose="020B0400000000000000" pitchFamily="49" charset="-128"/>
              <a:ea typeface="BIZ UDゴシック" panose="020B0400000000000000" pitchFamily="49" charset="-128"/>
            </a:endParaRPr>
          </a:p>
          <a:p>
            <a:pPr>
              <a:lnSpc>
                <a:spcPct val="90000"/>
              </a:lnSpc>
            </a:pPr>
            <a:r>
              <a:rPr lang="ja-JP" altLang="en-US" sz="1600" dirty="0">
                <a:solidFill>
                  <a:srgbClr val="222222"/>
                </a:solidFill>
                <a:latin typeface="BIZ UDゴシック" panose="020B0400000000000000" pitchFamily="49" charset="-128"/>
                <a:ea typeface="BIZ UDゴシック" panose="020B0400000000000000" pitchFamily="49" charset="-128"/>
              </a:rPr>
              <a:t>○　医療型短期入所の利用希望日数は、実利用日数の概ね２倍。</a:t>
            </a:r>
            <a:endParaRPr lang="ja-JP" altLang="en-US" sz="1400"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E4AE7529-E940-425A-BF7B-889BEBD62876}"/>
              </a:ext>
            </a:extLst>
          </p:cNvPr>
          <p:cNvSpPr txBox="1">
            <a:spLocks noChangeAspect="1"/>
          </p:cNvSpPr>
          <p:nvPr/>
        </p:nvSpPr>
        <p:spPr>
          <a:xfrm>
            <a:off x="-408950" y="4267317"/>
            <a:ext cx="2203934"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gn="ctr"/>
            <a:r>
              <a:rPr lang="en-US" altLang="ja-JP" sz="1600" dirty="0">
                <a:solidFill>
                  <a:srgbClr val="222222"/>
                </a:solidFill>
                <a:latin typeface="BIZ UDゴシック" panose="020B0400000000000000" pitchFamily="49" charset="-128"/>
                <a:ea typeface="BIZ UDゴシック" panose="020B0400000000000000" pitchFamily="49" charset="-128"/>
              </a:rPr>
              <a:t>【</a:t>
            </a:r>
            <a:r>
              <a:rPr lang="ja-JP" altLang="en-US" sz="1600" dirty="0">
                <a:solidFill>
                  <a:srgbClr val="222222"/>
                </a:solidFill>
                <a:latin typeface="BIZ UDゴシック" panose="020B0400000000000000" pitchFamily="49" charset="-128"/>
                <a:ea typeface="BIZ UDゴシック" panose="020B0400000000000000" pitchFamily="49" charset="-128"/>
              </a:rPr>
              <a:t>結果概要</a:t>
            </a:r>
            <a:r>
              <a:rPr lang="en-US" altLang="ja-JP" sz="1600" dirty="0">
                <a:solidFill>
                  <a:srgbClr val="222222"/>
                </a:solidFill>
                <a:latin typeface="BIZ UDゴシック" panose="020B0400000000000000" pitchFamily="49" charset="-128"/>
                <a:ea typeface="BIZ UDゴシック" panose="020B0400000000000000" pitchFamily="49" charset="-128"/>
              </a:rPr>
              <a:t>】</a:t>
            </a:r>
            <a:endParaRPr lang="ja-JP" altLang="en-US" sz="1600" dirty="0">
              <a:latin typeface="BIZ UDゴシック" panose="020B0400000000000000" pitchFamily="49" charset="-128"/>
              <a:ea typeface="BIZ UDゴシック" panose="020B0400000000000000" pitchFamily="49" charset="-128"/>
            </a:endParaRPr>
          </a:p>
        </p:txBody>
      </p:sp>
      <p:sp>
        <p:nvSpPr>
          <p:cNvPr id="2" name="矢印: 下 1">
            <a:extLst>
              <a:ext uri="{FF2B5EF4-FFF2-40B4-BE49-F238E27FC236}">
                <a16:creationId xmlns:a16="http://schemas.microsoft.com/office/drawing/2014/main" id="{325B1AD6-89CF-4984-8A36-A780ADA26791}"/>
              </a:ext>
            </a:extLst>
          </p:cNvPr>
          <p:cNvSpPr/>
          <p:nvPr/>
        </p:nvSpPr>
        <p:spPr>
          <a:xfrm>
            <a:off x="4719632" y="4092607"/>
            <a:ext cx="1749669" cy="4716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EE3CC06-5292-44C7-958C-9B785F43CFA1}"/>
              </a:ext>
            </a:extLst>
          </p:cNvPr>
          <p:cNvSpPr txBox="1">
            <a:spLocks noChangeAspect="1"/>
          </p:cNvSpPr>
          <p:nvPr/>
        </p:nvSpPr>
        <p:spPr>
          <a:xfrm>
            <a:off x="11080673" y="60800"/>
            <a:ext cx="1041718" cy="335534"/>
          </a:xfrm>
          <a:prstGeom prst="rect">
            <a:avLst/>
          </a:prstGeom>
          <a:solidFill>
            <a:schemeClr val="bg1"/>
          </a:solidFill>
          <a:ln>
            <a:solidFill>
              <a:schemeClr val="tx1"/>
            </a:solidFill>
            <a:prstDash val="solid"/>
            <a:extLst>
              <a:ext uri="{C807C97D-BFC1-408E-A445-0C87EB9F89A2}">
                <ask:lineSketchStyleProps xmlns:ask="http://schemas.microsoft.com/office/drawing/2018/sketchyshapes">
                  <ask:type>
                    <ask:lineSketchNone/>
                  </ask:type>
                </ask:lineSketchStyleProps>
              </a:ext>
            </a:extLst>
          </a:ln>
        </p:spPr>
        <p:txBody>
          <a:bodyPr wrap="square" tIns="36000" bIns="36000" rtlCol="0" anchor="ctr">
            <a:noAutofit/>
          </a:bodyPr>
          <a:lstStyle/>
          <a:p>
            <a:pPr algn="ctr"/>
            <a:r>
              <a:rPr lang="ja-JP" altLang="en-US" sz="1200" dirty="0">
                <a:latin typeface="BIZ UDPゴシック" panose="020B0400000000000000" pitchFamily="50" charset="-128"/>
                <a:ea typeface="BIZ UDPゴシック" panose="020B0400000000000000" pitchFamily="50" charset="-128"/>
              </a:rPr>
              <a:t>資料</a:t>
            </a:r>
            <a:r>
              <a:rPr lang="en-US" altLang="ja-JP" sz="1200" dirty="0">
                <a:latin typeface="BIZ UDPゴシック" panose="020B0400000000000000" pitchFamily="50" charset="-128"/>
                <a:ea typeface="BIZ UDPゴシック" panose="020B0400000000000000" pitchFamily="50" charset="-128"/>
              </a:rPr>
              <a:t>3-2</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8726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50859271-2E2A-44B6-AAC6-D016AD4905B6}"/>
              </a:ext>
            </a:extLst>
          </p:cNvPr>
          <p:cNvSpPr txBox="1">
            <a:spLocks noChangeAspect="1"/>
          </p:cNvSpPr>
          <p:nvPr/>
        </p:nvSpPr>
        <p:spPr>
          <a:xfrm>
            <a:off x="154044" y="2568472"/>
            <a:ext cx="4023409" cy="41047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13</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今後充実を希望するサービスや支援策</a:t>
            </a:r>
            <a:endParaRPr lang="ja-JP" altLang="en-US" sz="1400" dirty="0">
              <a:latin typeface="BIZ UDPゴシック" panose="020B0400000000000000" pitchFamily="50" charset="-128"/>
              <a:ea typeface="BIZ UDPゴシック" panose="020B0400000000000000" pitchFamily="50" charset="-128"/>
            </a:endParaRPr>
          </a:p>
        </p:txBody>
      </p:sp>
      <p:graphicFrame>
        <p:nvGraphicFramePr>
          <p:cNvPr id="227" name="表 226">
            <a:extLst>
              <a:ext uri="{FF2B5EF4-FFF2-40B4-BE49-F238E27FC236}">
                <a16:creationId xmlns:a16="http://schemas.microsoft.com/office/drawing/2014/main" id="{793D7482-E86A-457B-BB50-29253E36A1DD}"/>
              </a:ext>
            </a:extLst>
          </p:cNvPr>
          <p:cNvGraphicFramePr>
            <a:graphicFrameLocks noGrp="1"/>
          </p:cNvGraphicFramePr>
          <p:nvPr>
            <p:extLst>
              <p:ext uri="{D42A27DB-BD31-4B8C-83A1-F6EECF244321}">
                <p14:modId xmlns:p14="http://schemas.microsoft.com/office/powerpoint/2010/main" val="3110146638"/>
              </p:ext>
            </p:extLst>
          </p:nvPr>
        </p:nvGraphicFramePr>
        <p:xfrm>
          <a:off x="99393" y="3004120"/>
          <a:ext cx="1598883" cy="1808842"/>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1079098742"/>
                    </a:ext>
                  </a:extLst>
                </a:gridCol>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a:txBody>
                    <a:bodyPr/>
                    <a:lstStyle/>
                    <a:p>
                      <a:endParaRPr kumimoji="1" lang="ja-JP" altLang="en-US" sz="11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tc gridSpan="3">
                  <a:txBody>
                    <a:bodyPr/>
                    <a:lstStyle/>
                    <a:p>
                      <a:pPr algn="ctr"/>
                      <a:r>
                        <a:rPr kumimoji="1" lang="ja-JP" altLang="en-US" sz="1100" dirty="0">
                          <a:latin typeface="BIZ UDゴシック" panose="020B0400000000000000" pitchFamily="49" charset="-128"/>
                          <a:ea typeface="BIZ UDゴシック" panose="020B0400000000000000" pitchFamily="49" charset="-128"/>
                        </a:rPr>
                        <a:t>短期入所</a:t>
                      </a:r>
                      <a:endParaRPr kumimoji="1" lang="ja-JP" altLang="en-US" sz="1000" dirty="0">
                        <a:latin typeface="BIZ UDゴシック" panose="020B0400000000000000" pitchFamily="49" charset="-128"/>
                        <a:ea typeface="BIZ UDゴシック" panose="020B0400000000000000" pitchFamily="49"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endParaRPr kumimoji="1" lang="ja-JP" altLang="en-US" sz="1100" dirty="0">
                        <a:latin typeface="BIZ UDゴシック" panose="020B0400000000000000" pitchFamily="49" charset="-128"/>
                        <a:ea typeface="BIZ UDゴシック" panose="020B0400000000000000" pitchFamily="49" charset="-128"/>
                      </a:endParaRPr>
                    </a:p>
                  </a:txBody>
                  <a:tcPr>
                    <a:lnT w="12700" cap="flat" cmpd="sng" algn="ctr">
                      <a:solidFill>
                        <a:schemeClr val="tx1"/>
                      </a:solidFill>
                      <a:prstDash val="solid"/>
                      <a:round/>
                      <a:headEnd type="none" w="med" len="med"/>
                      <a:tailEnd type="none" w="med" len="med"/>
                    </a:lnT>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r>
                        <a:rPr kumimoji="1" lang="ja-JP" altLang="en-US" sz="1100" dirty="0">
                          <a:latin typeface="BIZ UDゴシック" panose="020B0400000000000000" pitchFamily="49" charset="-128"/>
                          <a:ea typeface="BIZ UDゴシック" panose="020B0400000000000000" pitchFamily="49" charset="-128"/>
                        </a:rPr>
                        <a:t>児</a:t>
                      </a:r>
                    </a:p>
                  </a:txBody>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75.5%</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55.4%</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67.6%</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r>
                        <a:rPr kumimoji="1" lang="ja-JP" altLang="en-US" sz="1100" dirty="0">
                          <a:latin typeface="BIZ UDゴシック" panose="020B0400000000000000" pitchFamily="49" charset="-128"/>
                          <a:ea typeface="BIZ UDゴシック" panose="020B0400000000000000" pitchFamily="49" charset="-128"/>
                        </a:rPr>
                        <a:t>者</a:t>
                      </a:r>
                    </a:p>
                  </a:txBody>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75.0%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46.5%</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74.6%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28" name="表 227">
            <a:extLst>
              <a:ext uri="{FF2B5EF4-FFF2-40B4-BE49-F238E27FC236}">
                <a16:creationId xmlns:a16="http://schemas.microsoft.com/office/drawing/2014/main" id="{67BEB7F4-24F4-4F42-9082-E63792B7BEF6}"/>
              </a:ext>
            </a:extLst>
          </p:cNvPr>
          <p:cNvGraphicFramePr>
            <a:graphicFrameLocks noGrp="1"/>
          </p:cNvGraphicFramePr>
          <p:nvPr>
            <p:extLst>
              <p:ext uri="{D42A27DB-BD31-4B8C-83A1-F6EECF244321}">
                <p14:modId xmlns:p14="http://schemas.microsoft.com/office/powerpoint/2010/main" val="4104609461"/>
              </p:ext>
            </p:extLst>
          </p:nvPr>
        </p:nvGraphicFramePr>
        <p:xfrm>
          <a:off x="1698880" y="3002261"/>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algn="ctr"/>
                      <a:r>
                        <a:rPr kumimoji="1" lang="ja-JP" altLang="en-US" sz="1100" dirty="0">
                          <a:latin typeface="BIZ UDゴシック" panose="020B0400000000000000" pitchFamily="49" charset="-128"/>
                          <a:ea typeface="BIZ UDゴシック" panose="020B0400000000000000" pitchFamily="49" charset="-128"/>
                        </a:rPr>
                        <a:t>訪問看護</a:t>
                      </a: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20.7%</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14.1%</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20.7%</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17.3%</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9.9%</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13.1%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3" name="表 232">
            <a:extLst>
              <a:ext uri="{FF2B5EF4-FFF2-40B4-BE49-F238E27FC236}">
                <a16:creationId xmlns:a16="http://schemas.microsoft.com/office/drawing/2014/main" id="{4AED046B-E92E-489D-ABA5-35CF60DD8833}"/>
              </a:ext>
            </a:extLst>
          </p:cNvPr>
          <p:cNvGraphicFramePr>
            <a:graphicFrameLocks noGrp="1"/>
          </p:cNvGraphicFramePr>
          <p:nvPr>
            <p:extLst>
              <p:ext uri="{D42A27DB-BD31-4B8C-83A1-F6EECF244321}">
                <p14:modId xmlns:p14="http://schemas.microsoft.com/office/powerpoint/2010/main" val="2564247800"/>
              </p:ext>
            </p:extLst>
          </p:nvPr>
        </p:nvGraphicFramePr>
        <p:xfrm>
          <a:off x="2974367" y="3002929"/>
          <a:ext cx="1274883" cy="1809365"/>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605">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BIZ UDゴシック" panose="020B0400000000000000" pitchFamily="49" charset="-128"/>
                          <a:ea typeface="BIZ UDゴシック" panose="020B0400000000000000" pitchFamily="49" charset="-128"/>
                        </a:rPr>
                        <a:t>生活介護・</a:t>
                      </a:r>
                      <a:endParaRPr kumimoji="1" lang="en-US" altLang="ja-JP" sz="1050" dirty="0">
                        <a:latin typeface="BIZ UDゴシック" panose="020B0400000000000000" pitchFamily="49" charset="-128"/>
                        <a:ea typeface="BIZ UDゴシック" panose="020B0400000000000000"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BIZ UDゴシック" panose="020B0400000000000000" pitchFamily="49" charset="-128"/>
                          <a:ea typeface="BIZ UDゴシック" panose="020B0400000000000000" pitchFamily="49" charset="-128"/>
                        </a:rPr>
                        <a:t>日中一時支援</a:t>
                      </a:r>
                      <a:endParaRPr kumimoji="1" lang="ja-JP" altLang="en-US" sz="10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38.6%</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22.8%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61.1%</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37.2%</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22.5%</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32.0%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4" name="表 233">
            <a:extLst>
              <a:ext uri="{FF2B5EF4-FFF2-40B4-BE49-F238E27FC236}">
                <a16:creationId xmlns:a16="http://schemas.microsoft.com/office/drawing/2014/main" id="{9515EDE4-A95B-4BA2-BE90-B65464CA6163}"/>
              </a:ext>
            </a:extLst>
          </p:cNvPr>
          <p:cNvGraphicFramePr>
            <a:graphicFrameLocks noGrp="1"/>
          </p:cNvGraphicFramePr>
          <p:nvPr>
            <p:extLst>
              <p:ext uri="{D42A27DB-BD31-4B8C-83A1-F6EECF244321}">
                <p14:modId xmlns:p14="http://schemas.microsoft.com/office/powerpoint/2010/main" val="3481063030"/>
              </p:ext>
            </p:extLst>
          </p:nvPr>
        </p:nvGraphicFramePr>
        <p:xfrm>
          <a:off x="4249854" y="3000925"/>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BIZ UDゴシック" panose="020B0400000000000000" pitchFamily="49" charset="-128"/>
                          <a:ea typeface="BIZ UDゴシック" panose="020B0400000000000000" pitchFamily="49" charset="-128"/>
                        </a:rPr>
                        <a:t>地域の医療機関</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29.6%</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21.7%</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28.1%</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24.4%</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16.9%</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30.3%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5" name="表 234">
            <a:extLst>
              <a:ext uri="{FF2B5EF4-FFF2-40B4-BE49-F238E27FC236}">
                <a16:creationId xmlns:a16="http://schemas.microsoft.com/office/drawing/2014/main" id="{9D768745-2741-475F-998A-57942452A338}"/>
              </a:ext>
            </a:extLst>
          </p:cNvPr>
          <p:cNvGraphicFramePr>
            <a:graphicFrameLocks noGrp="1"/>
          </p:cNvGraphicFramePr>
          <p:nvPr>
            <p:extLst>
              <p:ext uri="{D42A27DB-BD31-4B8C-83A1-F6EECF244321}">
                <p14:modId xmlns:p14="http://schemas.microsoft.com/office/powerpoint/2010/main" val="45325170"/>
              </p:ext>
            </p:extLst>
          </p:nvPr>
        </p:nvGraphicFramePr>
        <p:xfrm>
          <a:off x="5525341" y="3001593"/>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algn="ctr"/>
                      <a:r>
                        <a:rPr kumimoji="1" lang="ja-JP" altLang="en-US" sz="1050" dirty="0">
                          <a:latin typeface="BIZ UDゴシック" panose="020B0400000000000000" pitchFamily="49" charset="-128"/>
                          <a:ea typeface="BIZ UDゴシック" panose="020B0400000000000000" pitchFamily="49" charset="-128"/>
                        </a:rPr>
                        <a:t>通所事業所</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35.0%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25.0%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39.2%</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26.9%</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8.5%</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17.2%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6" name="表 235">
            <a:extLst>
              <a:ext uri="{FF2B5EF4-FFF2-40B4-BE49-F238E27FC236}">
                <a16:creationId xmlns:a16="http://schemas.microsoft.com/office/drawing/2014/main" id="{4802AA5C-31E0-4D64-8230-F41168A26E3C}"/>
              </a:ext>
            </a:extLst>
          </p:cNvPr>
          <p:cNvGraphicFramePr>
            <a:graphicFrameLocks noGrp="1"/>
          </p:cNvGraphicFramePr>
          <p:nvPr>
            <p:extLst>
              <p:ext uri="{D42A27DB-BD31-4B8C-83A1-F6EECF244321}">
                <p14:modId xmlns:p14="http://schemas.microsoft.com/office/powerpoint/2010/main" val="2016904744"/>
              </p:ext>
            </p:extLst>
          </p:nvPr>
        </p:nvGraphicFramePr>
        <p:xfrm>
          <a:off x="6800828" y="3005456"/>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algn="ctr"/>
                      <a:r>
                        <a:rPr kumimoji="1" lang="ja-JP" altLang="en-US" sz="1050" dirty="0">
                          <a:latin typeface="BIZ UDゴシック" panose="020B0400000000000000" pitchFamily="49" charset="-128"/>
                          <a:ea typeface="BIZ UDゴシック" panose="020B0400000000000000" pitchFamily="49" charset="-128"/>
                        </a:rPr>
                        <a:t>相談支援事業所</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13.8%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9.8%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20.1%</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12.8%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12.7%</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6.6%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7" name="表 236">
            <a:extLst>
              <a:ext uri="{FF2B5EF4-FFF2-40B4-BE49-F238E27FC236}">
                <a16:creationId xmlns:a16="http://schemas.microsoft.com/office/drawing/2014/main" id="{80297379-3644-454E-BEA6-20D2D4420745}"/>
              </a:ext>
            </a:extLst>
          </p:cNvPr>
          <p:cNvGraphicFramePr>
            <a:graphicFrameLocks noGrp="1"/>
          </p:cNvGraphicFramePr>
          <p:nvPr>
            <p:extLst>
              <p:ext uri="{D42A27DB-BD31-4B8C-83A1-F6EECF244321}">
                <p14:modId xmlns:p14="http://schemas.microsoft.com/office/powerpoint/2010/main" val="2255408687"/>
              </p:ext>
            </p:extLst>
          </p:nvPr>
        </p:nvGraphicFramePr>
        <p:xfrm>
          <a:off x="8076315" y="3006796"/>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algn="ctr"/>
                      <a:r>
                        <a:rPr kumimoji="1" lang="ja-JP" altLang="en-US" sz="1050" dirty="0">
                          <a:latin typeface="BIZ UDゴシック" panose="020B0400000000000000" pitchFamily="49" charset="-128"/>
                          <a:ea typeface="BIZ UDゴシック" panose="020B0400000000000000" pitchFamily="49" charset="-128"/>
                        </a:rPr>
                        <a:t>グループホーム</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32.3%</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25.0%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18.8%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40.4%</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29.6%</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24.6%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8" name="表 237">
            <a:extLst>
              <a:ext uri="{FF2B5EF4-FFF2-40B4-BE49-F238E27FC236}">
                <a16:creationId xmlns:a16="http://schemas.microsoft.com/office/drawing/2014/main" id="{E05CA019-EDA1-4FB9-ABFD-3CA555F0A01A}"/>
              </a:ext>
            </a:extLst>
          </p:cNvPr>
          <p:cNvGraphicFramePr>
            <a:graphicFrameLocks noGrp="1"/>
          </p:cNvGraphicFramePr>
          <p:nvPr>
            <p:extLst>
              <p:ext uri="{D42A27DB-BD31-4B8C-83A1-F6EECF244321}">
                <p14:modId xmlns:p14="http://schemas.microsoft.com/office/powerpoint/2010/main" val="2481583983"/>
              </p:ext>
            </p:extLst>
          </p:nvPr>
        </p:nvGraphicFramePr>
        <p:xfrm>
          <a:off x="9351802" y="3006124"/>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pPr algn="ctr"/>
                      <a:r>
                        <a:rPr kumimoji="1" lang="ja-JP" altLang="en-US" sz="1050" dirty="0">
                          <a:latin typeface="BIZ UDゴシック" panose="020B0400000000000000" pitchFamily="49" charset="-128"/>
                          <a:ea typeface="BIZ UDゴシック" panose="020B0400000000000000" pitchFamily="49" charset="-128"/>
                        </a:rPr>
                        <a:t>施設</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nchor="ctr">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56.0%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47.8%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43.8%</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68.6%</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54.9%</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60.7%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39" name="表 238">
            <a:extLst>
              <a:ext uri="{FF2B5EF4-FFF2-40B4-BE49-F238E27FC236}">
                <a16:creationId xmlns:a16="http://schemas.microsoft.com/office/drawing/2014/main" id="{B761861E-31F8-4C25-989D-9ACDE3A493DB}"/>
              </a:ext>
            </a:extLst>
          </p:cNvPr>
          <p:cNvGraphicFramePr>
            <a:graphicFrameLocks noGrp="1"/>
          </p:cNvGraphicFramePr>
          <p:nvPr>
            <p:extLst>
              <p:ext uri="{D42A27DB-BD31-4B8C-83A1-F6EECF244321}">
                <p14:modId xmlns:p14="http://schemas.microsoft.com/office/powerpoint/2010/main" val="3734057138"/>
              </p:ext>
            </p:extLst>
          </p:nvPr>
        </p:nvGraphicFramePr>
        <p:xfrm>
          <a:off x="10627291" y="3004788"/>
          <a:ext cx="1274883" cy="1808842"/>
        </p:xfrm>
        <a:graphic>
          <a:graphicData uri="http://schemas.openxmlformats.org/drawingml/2006/table">
            <a:tbl>
              <a:tblPr firstRow="1" bandRow="1">
                <a:tableStyleId>{5940675A-B579-460E-94D1-54222C63F5DA}</a:tableStyleId>
              </a:tblPr>
              <a:tblGrid>
                <a:gridCol w="424961">
                  <a:extLst>
                    <a:ext uri="{9D8B030D-6E8A-4147-A177-3AD203B41FA5}">
                      <a16:colId xmlns:a16="http://schemas.microsoft.com/office/drawing/2014/main" val="700866463"/>
                    </a:ext>
                  </a:extLst>
                </a:gridCol>
                <a:gridCol w="424961">
                  <a:extLst>
                    <a:ext uri="{9D8B030D-6E8A-4147-A177-3AD203B41FA5}">
                      <a16:colId xmlns:a16="http://schemas.microsoft.com/office/drawing/2014/main" val="1444165836"/>
                    </a:ext>
                  </a:extLst>
                </a:gridCol>
                <a:gridCol w="424961">
                  <a:extLst>
                    <a:ext uri="{9D8B030D-6E8A-4147-A177-3AD203B41FA5}">
                      <a16:colId xmlns:a16="http://schemas.microsoft.com/office/drawing/2014/main" val="1772498454"/>
                    </a:ext>
                  </a:extLst>
                </a:gridCol>
              </a:tblGrid>
              <a:tr h="427082">
                <a:tc gridSpan="3">
                  <a:txBody>
                    <a:bodyPr/>
                    <a:lstStyle/>
                    <a:p>
                      <a:r>
                        <a:rPr kumimoji="1" lang="ja-JP" altLang="en-US" sz="900" dirty="0">
                          <a:latin typeface="BIZ UDゴシック" panose="020B0400000000000000" pitchFamily="49" charset="-128"/>
                          <a:ea typeface="BIZ UDゴシック" panose="020B0400000000000000" pitchFamily="49" charset="-128"/>
                        </a:rPr>
                        <a:t>職員・スタッフの知識や技術の向上</a:t>
                      </a:r>
                    </a:p>
                  </a:txBody>
                  <a:tcPr marL="54000" marR="54000">
                    <a:lnB w="12700" cap="flat" cmpd="sng" algn="ctr">
                      <a:solidFill>
                        <a:schemeClr val="tx1"/>
                      </a:solidFill>
                      <a:prstDash val="solid"/>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hMerge="1">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1078335"/>
                  </a:ext>
                </a:extLst>
              </a:tr>
              <a:tr h="427082">
                <a:tc rowSpan="2">
                  <a:txBody>
                    <a:bodyPr/>
                    <a:lstStyle/>
                    <a:p>
                      <a:r>
                        <a:rPr kumimoji="1" lang="en-US" altLang="ja-JP" sz="1050" dirty="0">
                          <a:latin typeface="BIZ UDゴシック" panose="020B0400000000000000" pitchFamily="49" charset="-128"/>
                          <a:ea typeface="BIZ UDゴシック" panose="020B0400000000000000" pitchFamily="49" charset="-128"/>
                        </a:rPr>
                        <a:t>R6</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R w="1270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marL="54000" marR="54000">
                    <a:lnL w="12700" cap="flat" cmpd="sng" algn="ctr">
                      <a:noFill/>
                      <a:prstDash val="sys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rowSpan="2">
                  <a:txBody>
                    <a:bodyPr/>
                    <a:lstStyle/>
                    <a:p>
                      <a:r>
                        <a:rPr kumimoji="1" lang="en-US" altLang="ja-JP" sz="1050" dirty="0">
                          <a:latin typeface="BIZ UDゴシック" panose="020B0400000000000000" pitchFamily="49" charset="-128"/>
                          <a:ea typeface="BIZ UDゴシック" panose="020B0400000000000000" pitchFamily="49" charset="-128"/>
                        </a:rPr>
                        <a:t>H25</a:t>
                      </a:r>
                      <a:endParaRPr kumimoji="1" lang="ja-JP" altLang="en-US" sz="1050" dirty="0">
                        <a:latin typeface="BIZ UDゴシック" panose="020B0400000000000000" pitchFamily="49" charset="-128"/>
                        <a:ea typeface="BIZ UDゴシック" panose="020B0400000000000000" pitchFamily="49" charset="-128"/>
                      </a:endParaRPr>
                    </a:p>
                  </a:txBody>
                  <a:tcPr marL="54000" marR="54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15370227"/>
                  </a:ext>
                </a:extLst>
              </a:tr>
              <a:tr h="212998">
                <a:tc vMerge="1">
                  <a:txBody>
                    <a:bodyPr/>
                    <a:lstStyle/>
                    <a:p>
                      <a:endParaRPr kumimoji="1" lang="ja-JP" altLang="en-US"/>
                    </a:p>
                  </a:txBody>
                  <a:tcPr/>
                </a:tc>
                <a:tc>
                  <a:txBody>
                    <a:bodyPr/>
                    <a:lstStyle/>
                    <a:p>
                      <a:pPr algn="ctr"/>
                      <a:r>
                        <a:rPr kumimoji="1" lang="ja-JP" altLang="en-US" sz="700" dirty="0">
                          <a:latin typeface="BIZ UDゴシック" panose="020B0400000000000000" pitchFamily="49" charset="-128"/>
                          <a:ea typeface="BIZ UDゴシック" panose="020B0400000000000000" pitchFamily="49" charset="-128"/>
                        </a:rPr>
                        <a:t>動ける</a:t>
                      </a:r>
                    </a:p>
                  </a:txBody>
                  <a:tcPr marL="54000" marR="54000">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2090262964"/>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29.3%</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13.0%</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33.3%</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3459238323"/>
                  </a:ext>
                </a:extLst>
              </a:tr>
              <a:tr h="370840">
                <a:tc>
                  <a:txBody>
                    <a:bodyPr/>
                    <a:lstStyle/>
                    <a:p>
                      <a:pPr algn="ctr"/>
                      <a:r>
                        <a:rPr kumimoji="1" lang="en-US" altLang="ja-JP" sz="900" dirty="0">
                          <a:latin typeface="BIZ UDゴシック" panose="020B0400000000000000" pitchFamily="49" charset="-128"/>
                          <a:ea typeface="BIZ UDゴシック" panose="020B0400000000000000" pitchFamily="49" charset="-128"/>
                        </a:rPr>
                        <a:t>30.1%</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R w="12700" cap="flat" cmpd="sng" algn="ctr">
                      <a:solidFill>
                        <a:schemeClr val="tx1"/>
                      </a:solidFill>
                      <a:prstDash val="sysDash"/>
                      <a:round/>
                      <a:headEnd type="none" w="med" len="med"/>
                      <a:tailEnd type="none" w="med" len="med"/>
                    </a:lnR>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12.7%</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lnL w="12700" cap="flat" cmpd="sng" algn="ctr">
                      <a:solidFill>
                        <a:schemeClr val="tx1"/>
                      </a:solidFill>
                      <a:prstDash val="sysDash"/>
                      <a:round/>
                      <a:headEnd type="none" w="med" len="med"/>
                      <a:tailEnd type="none" w="med" len="med"/>
                    </a:lnL>
                  </a:tcPr>
                </a:tc>
                <a:tc>
                  <a:txBody>
                    <a:bodyPr/>
                    <a:lstStyle/>
                    <a:p>
                      <a:pPr algn="ctr"/>
                      <a:r>
                        <a:rPr kumimoji="1" lang="en-US" altLang="ja-JP" sz="900" dirty="0">
                          <a:latin typeface="BIZ UDゴシック" panose="020B0400000000000000" pitchFamily="49" charset="-128"/>
                          <a:ea typeface="BIZ UDゴシック" panose="020B0400000000000000" pitchFamily="49" charset="-128"/>
                        </a:rPr>
                        <a:t>19.7% </a:t>
                      </a:r>
                      <a:endParaRPr kumimoji="1" lang="ja-JP" altLang="en-US" sz="900" dirty="0">
                        <a:latin typeface="BIZ UDゴシック" panose="020B0400000000000000" pitchFamily="49" charset="-128"/>
                        <a:ea typeface="BIZ UDゴシック" panose="020B0400000000000000" pitchFamily="49" charset="-128"/>
                      </a:endParaRPr>
                    </a:p>
                  </a:txBody>
                  <a:tcPr marL="54000" marR="54000"/>
                </a:tc>
                <a:extLst>
                  <a:ext uri="{0D108BD9-81ED-4DB2-BD59-A6C34878D82A}">
                    <a16:rowId xmlns:a16="http://schemas.microsoft.com/office/drawing/2014/main" val="769872402"/>
                  </a:ext>
                </a:extLst>
              </a:tr>
            </a:tbl>
          </a:graphicData>
        </a:graphic>
      </p:graphicFrame>
      <p:graphicFrame>
        <p:nvGraphicFramePr>
          <p:cNvPr id="240" name="表 3">
            <a:extLst>
              <a:ext uri="{FF2B5EF4-FFF2-40B4-BE49-F238E27FC236}">
                <a16:creationId xmlns:a16="http://schemas.microsoft.com/office/drawing/2014/main" id="{0DC5E141-D8D1-4824-8FB8-2CC79ACE89FC}"/>
              </a:ext>
            </a:extLst>
          </p:cNvPr>
          <p:cNvGraphicFramePr>
            <a:graphicFrameLocks noGrp="1"/>
          </p:cNvGraphicFramePr>
          <p:nvPr>
            <p:extLst>
              <p:ext uri="{D42A27DB-BD31-4B8C-83A1-F6EECF244321}">
                <p14:modId xmlns:p14="http://schemas.microsoft.com/office/powerpoint/2010/main" val="2063497774"/>
              </p:ext>
            </p:extLst>
          </p:nvPr>
        </p:nvGraphicFramePr>
        <p:xfrm>
          <a:off x="123718" y="1048237"/>
          <a:ext cx="2880000" cy="1473562"/>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233630057"/>
                    </a:ext>
                  </a:extLst>
                </a:gridCol>
                <a:gridCol w="720000">
                  <a:extLst>
                    <a:ext uri="{9D8B030D-6E8A-4147-A177-3AD203B41FA5}">
                      <a16:colId xmlns:a16="http://schemas.microsoft.com/office/drawing/2014/main" val="4277155178"/>
                    </a:ext>
                  </a:extLst>
                </a:gridCol>
                <a:gridCol w="720000">
                  <a:extLst>
                    <a:ext uri="{9D8B030D-6E8A-4147-A177-3AD203B41FA5}">
                      <a16:colId xmlns:a16="http://schemas.microsoft.com/office/drawing/2014/main" val="2201882704"/>
                    </a:ext>
                  </a:extLst>
                </a:gridCol>
                <a:gridCol w="720000">
                  <a:extLst>
                    <a:ext uri="{9D8B030D-6E8A-4147-A177-3AD203B41FA5}">
                      <a16:colId xmlns:a16="http://schemas.microsoft.com/office/drawing/2014/main" val="2351071500"/>
                    </a:ext>
                  </a:extLst>
                </a:gridCol>
              </a:tblGrid>
              <a:tr h="427082">
                <a:tc rowSpan="2">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noFill/>
                      <a:prstDash val="sysDash"/>
                      <a:round/>
                      <a:headEnd type="none" w="med" len="med"/>
                      <a:tailEnd type="none" w="med" len="med"/>
                    </a:lnR>
                  </a:tcPr>
                </a:tc>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H25</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828521494"/>
                  </a:ext>
                </a:extLst>
              </a:tr>
              <a:tr h="21299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動ける</a:t>
                      </a: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348001779"/>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児</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77.1%</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73.9%</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  </a:t>
                      </a:r>
                      <a:r>
                        <a:rPr kumimoji="1" lang="en-US" altLang="ja-JP" sz="1400" dirty="0">
                          <a:latin typeface="BIZ UDゴシック" panose="020B0400000000000000" pitchFamily="49" charset="-128"/>
                          <a:ea typeface="BIZ UDゴシック" panose="020B0400000000000000" pitchFamily="49" charset="-128"/>
                        </a:rPr>
                        <a:t>9.6%</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7582635"/>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者</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78.5%</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63.4%</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20.3% </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445451836"/>
                  </a:ext>
                </a:extLst>
              </a:tr>
            </a:tbl>
          </a:graphicData>
        </a:graphic>
      </p:graphicFrame>
      <p:sp>
        <p:nvSpPr>
          <p:cNvPr id="241" name="テキスト ボックス 240">
            <a:extLst>
              <a:ext uri="{FF2B5EF4-FFF2-40B4-BE49-F238E27FC236}">
                <a16:creationId xmlns:a16="http://schemas.microsoft.com/office/drawing/2014/main" id="{44511877-5AEB-4478-87AA-983AB2ABA63C}"/>
              </a:ext>
            </a:extLst>
          </p:cNvPr>
          <p:cNvSpPr txBox="1">
            <a:spLocks noChangeAspect="1"/>
          </p:cNvSpPr>
          <p:nvPr/>
        </p:nvSpPr>
        <p:spPr>
          <a:xfrm>
            <a:off x="63858" y="536550"/>
            <a:ext cx="2947443"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10(12)</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相談支援を利用しているか</a:t>
            </a:r>
            <a:endParaRPr lang="en-US" altLang="ja-JP" sz="1400" dirty="0">
              <a:solidFill>
                <a:srgbClr val="222222"/>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している</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と回答した割合</a:t>
            </a:r>
            <a:endParaRPr lang="ja-JP" altLang="en-US" sz="1400" dirty="0">
              <a:latin typeface="BIZ UDPゴシック" panose="020B0400000000000000" pitchFamily="50" charset="-128"/>
              <a:ea typeface="BIZ UDPゴシック" panose="020B0400000000000000" pitchFamily="50" charset="-128"/>
            </a:endParaRPr>
          </a:p>
        </p:txBody>
      </p:sp>
      <p:graphicFrame>
        <p:nvGraphicFramePr>
          <p:cNvPr id="242" name="表 3">
            <a:extLst>
              <a:ext uri="{FF2B5EF4-FFF2-40B4-BE49-F238E27FC236}">
                <a16:creationId xmlns:a16="http://schemas.microsoft.com/office/drawing/2014/main" id="{C086D3D0-E304-48DC-AE01-05200E7720A9}"/>
              </a:ext>
            </a:extLst>
          </p:cNvPr>
          <p:cNvGraphicFramePr>
            <a:graphicFrameLocks noGrp="1"/>
          </p:cNvGraphicFramePr>
          <p:nvPr>
            <p:extLst>
              <p:ext uri="{D42A27DB-BD31-4B8C-83A1-F6EECF244321}">
                <p14:modId xmlns:p14="http://schemas.microsoft.com/office/powerpoint/2010/main" val="2382156251"/>
              </p:ext>
            </p:extLst>
          </p:nvPr>
        </p:nvGraphicFramePr>
        <p:xfrm>
          <a:off x="3099782" y="1038377"/>
          <a:ext cx="2880000" cy="1473562"/>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233630057"/>
                    </a:ext>
                  </a:extLst>
                </a:gridCol>
                <a:gridCol w="720000">
                  <a:extLst>
                    <a:ext uri="{9D8B030D-6E8A-4147-A177-3AD203B41FA5}">
                      <a16:colId xmlns:a16="http://schemas.microsoft.com/office/drawing/2014/main" val="4277155178"/>
                    </a:ext>
                  </a:extLst>
                </a:gridCol>
                <a:gridCol w="720000">
                  <a:extLst>
                    <a:ext uri="{9D8B030D-6E8A-4147-A177-3AD203B41FA5}">
                      <a16:colId xmlns:a16="http://schemas.microsoft.com/office/drawing/2014/main" val="2201882704"/>
                    </a:ext>
                  </a:extLst>
                </a:gridCol>
                <a:gridCol w="720000">
                  <a:extLst>
                    <a:ext uri="{9D8B030D-6E8A-4147-A177-3AD203B41FA5}">
                      <a16:colId xmlns:a16="http://schemas.microsoft.com/office/drawing/2014/main" val="2351071500"/>
                    </a:ext>
                  </a:extLst>
                </a:gridCol>
              </a:tblGrid>
              <a:tr h="427082">
                <a:tc rowSpan="2">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noFill/>
                      <a:prstDash val="sysDash"/>
                      <a:round/>
                      <a:headEnd type="none" w="med" len="med"/>
                      <a:tailEnd type="none" w="med" len="med"/>
                    </a:lnR>
                  </a:tcPr>
                </a:tc>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R3</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828521494"/>
                  </a:ext>
                </a:extLst>
              </a:tr>
              <a:tr h="21299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動ける</a:t>
                      </a: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348001779"/>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児</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62.6%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67.4%</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54.4%</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7582635"/>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者</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58.8%</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62.0%</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52.1% </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445451836"/>
                  </a:ext>
                </a:extLst>
              </a:tr>
            </a:tbl>
          </a:graphicData>
        </a:graphic>
      </p:graphicFrame>
      <p:sp>
        <p:nvSpPr>
          <p:cNvPr id="243" name="テキスト ボックス 242">
            <a:extLst>
              <a:ext uri="{FF2B5EF4-FFF2-40B4-BE49-F238E27FC236}">
                <a16:creationId xmlns:a16="http://schemas.microsoft.com/office/drawing/2014/main" id="{6FF01CAB-4914-4C8E-B632-52497E9D521E}"/>
              </a:ext>
            </a:extLst>
          </p:cNvPr>
          <p:cNvSpPr txBox="1">
            <a:spLocks noChangeAspect="1"/>
          </p:cNvSpPr>
          <p:nvPr/>
        </p:nvSpPr>
        <p:spPr>
          <a:xfrm>
            <a:off x="3099781" y="498501"/>
            <a:ext cx="2947443"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10(1)</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介護は無理なくできているか</a:t>
            </a:r>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できている</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と回答した割合</a:t>
            </a:r>
            <a:endParaRPr lang="ja-JP" altLang="en-US" sz="1400" dirty="0">
              <a:latin typeface="BIZ UDPゴシック" panose="020B0400000000000000" pitchFamily="50" charset="-128"/>
              <a:ea typeface="BIZ UDPゴシック" panose="020B0400000000000000" pitchFamily="50" charset="-128"/>
            </a:endParaRPr>
          </a:p>
        </p:txBody>
      </p:sp>
      <p:graphicFrame>
        <p:nvGraphicFramePr>
          <p:cNvPr id="244" name="表 3">
            <a:extLst>
              <a:ext uri="{FF2B5EF4-FFF2-40B4-BE49-F238E27FC236}">
                <a16:creationId xmlns:a16="http://schemas.microsoft.com/office/drawing/2014/main" id="{1B91D322-47F2-471B-86B3-7CDA27B9B0B6}"/>
              </a:ext>
            </a:extLst>
          </p:cNvPr>
          <p:cNvGraphicFramePr>
            <a:graphicFrameLocks noGrp="1"/>
          </p:cNvGraphicFramePr>
          <p:nvPr>
            <p:extLst>
              <p:ext uri="{D42A27DB-BD31-4B8C-83A1-F6EECF244321}">
                <p14:modId xmlns:p14="http://schemas.microsoft.com/office/powerpoint/2010/main" val="2085265906"/>
              </p:ext>
            </p:extLst>
          </p:nvPr>
        </p:nvGraphicFramePr>
        <p:xfrm>
          <a:off x="6096001" y="1042181"/>
          <a:ext cx="2880000" cy="1473562"/>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233630057"/>
                    </a:ext>
                  </a:extLst>
                </a:gridCol>
                <a:gridCol w="720000">
                  <a:extLst>
                    <a:ext uri="{9D8B030D-6E8A-4147-A177-3AD203B41FA5}">
                      <a16:colId xmlns:a16="http://schemas.microsoft.com/office/drawing/2014/main" val="4277155178"/>
                    </a:ext>
                  </a:extLst>
                </a:gridCol>
                <a:gridCol w="720000">
                  <a:extLst>
                    <a:ext uri="{9D8B030D-6E8A-4147-A177-3AD203B41FA5}">
                      <a16:colId xmlns:a16="http://schemas.microsoft.com/office/drawing/2014/main" val="2201882704"/>
                    </a:ext>
                  </a:extLst>
                </a:gridCol>
                <a:gridCol w="720000">
                  <a:extLst>
                    <a:ext uri="{9D8B030D-6E8A-4147-A177-3AD203B41FA5}">
                      <a16:colId xmlns:a16="http://schemas.microsoft.com/office/drawing/2014/main" val="2351071500"/>
                    </a:ext>
                  </a:extLst>
                </a:gridCol>
              </a:tblGrid>
              <a:tr h="427082">
                <a:tc rowSpan="2">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noFill/>
                      <a:prstDash val="sysDash"/>
                      <a:round/>
                      <a:headEnd type="none" w="med" len="med"/>
                      <a:tailEnd type="none" w="med" len="med"/>
                    </a:lnR>
                  </a:tcPr>
                </a:tc>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R3</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828521494"/>
                  </a:ext>
                </a:extLst>
              </a:tr>
              <a:tr h="21299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動ける</a:t>
                      </a: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348001779"/>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児</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35.6%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47.8%</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35.5%</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7582635"/>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者</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37.7%</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39.4%</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36.5% </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445451836"/>
                  </a:ext>
                </a:extLst>
              </a:tr>
            </a:tbl>
          </a:graphicData>
        </a:graphic>
      </p:graphicFrame>
      <p:sp>
        <p:nvSpPr>
          <p:cNvPr id="245" name="テキスト ボックス 244">
            <a:extLst>
              <a:ext uri="{FF2B5EF4-FFF2-40B4-BE49-F238E27FC236}">
                <a16:creationId xmlns:a16="http://schemas.microsoft.com/office/drawing/2014/main" id="{94EF6FFA-A657-4D9A-930E-EE4D3F7D7F33}"/>
              </a:ext>
            </a:extLst>
          </p:cNvPr>
          <p:cNvSpPr txBox="1">
            <a:spLocks noChangeAspect="1"/>
          </p:cNvSpPr>
          <p:nvPr/>
        </p:nvSpPr>
        <p:spPr>
          <a:xfrm>
            <a:off x="6096000" y="502305"/>
            <a:ext cx="2947443"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10(2)</a:t>
            </a:r>
            <a:r>
              <a:rPr lang="ja-JP" altLang="en-US" sz="1200" dirty="0">
                <a:solidFill>
                  <a:srgbClr val="222222"/>
                </a:solidFill>
                <a:latin typeface="UD デジタル 教科書体 NK-R" panose="02020400000000000000" pitchFamily="18" charset="-128"/>
                <a:ea typeface="UD デジタル 教科書体 NK-R" panose="02020400000000000000" pitchFamily="18" charset="-128"/>
              </a:rPr>
              <a:t>家事・用事は無理なくできているか</a:t>
            </a:r>
            <a:endParaRPr lang="en-US" altLang="ja-JP" sz="1400" dirty="0">
              <a:solidFill>
                <a:srgbClr val="222222"/>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できている</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と回答した割合</a:t>
            </a:r>
            <a:endParaRPr lang="ja-JP" altLang="en-US" sz="1400" dirty="0">
              <a:latin typeface="BIZ UDPゴシック" panose="020B0400000000000000" pitchFamily="50" charset="-128"/>
              <a:ea typeface="BIZ UDPゴシック" panose="020B0400000000000000" pitchFamily="50" charset="-128"/>
            </a:endParaRPr>
          </a:p>
        </p:txBody>
      </p:sp>
      <p:graphicFrame>
        <p:nvGraphicFramePr>
          <p:cNvPr id="246" name="表 3">
            <a:extLst>
              <a:ext uri="{FF2B5EF4-FFF2-40B4-BE49-F238E27FC236}">
                <a16:creationId xmlns:a16="http://schemas.microsoft.com/office/drawing/2014/main" id="{8178898D-3670-4878-8CDF-EF023F49BD04}"/>
              </a:ext>
            </a:extLst>
          </p:cNvPr>
          <p:cNvGraphicFramePr>
            <a:graphicFrameLocks noGrp="1"/>
          </p:cNvGraphicFramePr>
          <p:nvPr>
            <p:extLst>
              <p:ext uri="{D42A27DB-BD31-4B8C-83A1-F6EECF244321}">
                <p14:modId xmlns:p14="http://schemas.microsoft.com/office/powerpoint/2010/main" val="373973656"/>
              </p:ext>
            </p:extLst>
          </p:nvPr>
        </p:nvGraphicFramePr>
        <p:xfrm>
          <a:off x="9134887" y="1022479"/>
          <a:ext cx="2880000" cy="1473562"/>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233630057"/>
                    </a:ext>
                  </a:extLst>
                </a:gridCol>
                <a:gridCol w="720000">
                  <a:extLst>
                    <a:ext uri="{9D8B030D-6E8A-4147-A177-3AD203B41FA5}">
                      <a16:colId xmlns:a16="http://schemas.microsoft.com/office/drawing/2014/main" val="4277155178"/>
                    </a:ext>
                  </a:extLst>
                </a:gridCol>
                <a:gridCol w="720000">
                  <a:extLst>
                    <a:ext uri="{9D8B030D-6E8A-4147-A177-3AD203B41FA5}">
                      <a16:colId xmlns:a16="http://schemas.microsoft.com/office/drawing/2014/main" val="2201882704"/>
                    </a:ext>
                  </a:extLst>
                </a:gridCol>
                <a:gridCol w="720000">
                  <a:extLst>
                    <a:ext uri="{9D8B030D-6E8A-4147-A177-3AD203B41FA5}">
                      <a16:colId xmlns:a16="http://schemas.microsoft.com/office/drawing/2014/main" val="2351071500"/>
                    </a:ext>
                  </a:extLst>
                </a:gridCol>
              </a:tblGrid>
              <a:tr h="427082">
                <a:tc rowSpan="2">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R6</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noFill/>
                      <a:prstDash val="sysDash"/>
                      <a:round/>
                      <a:headEnd type="none" w="med" len="med"/>
                      <a:tailEnd type="none" w="med" len="med"/>
                    </a:lnR>
                  </a:tcPr>
                </a:tc>
                <a:tc>
                  <a:txBody>
                    <a:bodyPr/>
                    <a:lstStyle/>
                    <a:p>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noFill/>
                      <a:prstDash val="sysDash"/>
                      <a:round/>
                      <a:headEnd type="none" w="med" len="med"/>
                      <a:tailEnd type="none" w="med" len="med"/>
                    </a:lnL>
                    <a:lnB w="12700" cap="flat" cmpd="sng" algn="ctr">
                      <a:solidFill>
                        <a:schemeClr val="tx1"/>
                      </a:solidFill>
                      <a:prstDash val="sysDash"/>
                      <a:round/>
                      <a:headEnd type="none" w="med" len="med"/>
                      <a:tailEnd type="none" w="med" len="med"/>
                    </a:lnB>
                  </a:tcPr>
                </a:tc>
                <a:tc rowSpan="2">
                  <a:txBody>
                    <a:bodyPr/>
                    <a:lstStyle/>
                    <a:p>
                      <a:r>
                        <a:rPr kumimoji="1" lang="en-US" altLang="ja-JP" sz="1400" dirty="0">
                          <a:latin typeface="BIZ UDゴシック" panose="020B0400000000000000" pitchFamily="49" charset="-128"/>
                          <a:ea typeface="BIZ UDゴシック" panose="020B0400000000000000" pitchFamily="49" charset="-128"/>
                        </a:rPr>
                        <a:t>R3</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828521494"/>
                  </a:ext>
                </a:extLst>
              </a:tr>
              <a:tr h="21299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dirty="0">
                          <a:latin typeface="BIZ UDゴシック" panose="020B0400000000000000" pitchFamily="49" charset="-128"/>
                          <a:ea typeface="BIZ UDゴシック" panose="020B0400000000000000" pitchFamily="49" charset="-128"/>
                        </a:rPr>
                        <a:t>動ける</a:t>
                      </a:r>
                    </a:p>
                  </a:txBody>
                  <a:tcPr>
                    <a:lnL w="12700" cap="flat" cmpd="sng" algn="ctr">
                      <a:solidFill>
                        <a:schemeClr val="tx1"/>
                      </a:solidFill>
                      <a:prstDash val="sysDash"/>
                      <a:round/>
                      <a:headEnd type="none" w="med" len="med"/>
                      <a:tailEnd type="none" w="med" len="med"/>
                    </a:lnL>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348001779"/>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児</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27.2%</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32.6%</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26.7%</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7582635"/>
                  </a:ext>
                </a:extLst>
              </a:tr>
              <a:tr h="370840">
                <a:tc>
                  <a:txBody>
                    <a:bodyPr/>
                    <a:lstStyle/>
                    <a:p>
                      <a:r>
                        <a:rPr kumimoji="1" lang="ja-JP" altLang="en-US" sz="1400" dirty="0">
                          <a:latin typeface="BIZ UDゴシック" panose="020B0400000000000000" pitchFamily="49" charset="-128"/>
                          <a:ea typeface="BIZ UDゴシック" panose="020B0400000000000000" pitchFamily="49" charset="-128"/>
                        </a:rPr>
                        <a:t>者</a:t>
                      </a:r>
                    </a:p>
                  </a:txBody>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31.0%</a:t>
                      </a:r>
                      <a:endParaRPr kumimoji="1" lang="ja-JP" altLang="en-US" sz="1400" dirty="0">
                        <a:latin typeface="BIZ UDゴシック" panose="020B0400000000000000" pitchFamily="49" charset="-128"/>
                        <a:ea typeface="BIZ UDゴシック" panose="020B0400000000000000" pitchFamily="49" charset="-128"/>
                      </a:endParaRPr>
                    </a:p>
                  </a:txBody>
                  <a:tcPr>
                    <a:lnR w="12700" cap="flat" cmpd="sng" algn="ctr">
                      <a:solidFill>
                        <a:schemeClr val="tx1"/>
                      </a:solidFill>
                      <a:prstDash val="sysDash"/>
                      <a:round/>
                      <a:headEnd type="none" w="med" len="med"/>
                      <a:tailEnd type="none" w="med" len="med"/>
                    </a:lnR>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42.3%</a:t>
                      </a:r>
                      <a:endParaRPr kumimoji="1" lang="ja-JP" altLang="en-US" sz="1400" dirty="0">
                        <a:latin typeface="BIZ UDゴシック" panose="020B0400000000000000" pitchFamily="49" charset="-128"/>
                        <a:ea typeface="BIZ UDゴシック" panose="020B0400000000000000" pitchFamily="49" charset="-128"/>
                      </a:endParaRPr>
                    </a:p>
                  </a:txBody>
                  <a:tcPr>
                    <a:lnL w="12700" cap="flat" cmpd="sng" algn="ctr">
                      <a:solidFill>
                        <a:schemeClr val="tx1"/>
                      </a:solidFill>
                      <a:prstDash val="sysDash"/>
                      <a:round/>
                      <a:headEnd type="none" w="med" len="med"/>
                      <a:tailEnd type="none" w="med" len="med"/>
                    </a:lnL>
                  </a:tcPr>
                </a:tc>
                <a:tc>
                  <a:txBody>
                    <a:bodyPr/>
                    <a:lstStyle/>
                    <a:p>
                      <a:pPr algn="ctr"/>
                      <a:r>
                        <a:rPr kumimoji="1" lang="en-US" altLang="ja-JP" sz="1400" dirty="0">
                          <a:latin typeface="BIZ UDゴシック" panose="020B0400000000000000" pitchFamily="49" charset="-128"/>
                          <a:ea typeface="BIZ UDゴシック" panose="020B0400000000000000" pitchFamily="49" charset="-128"/>
                        </a:rPr>
                        <a:t>25.8% </a:t>
                      </a:r>
                      <a:endParaRPr kumimoji="1" lang="ja-JP" altLang="en-US" sz="14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445451836"/>
                  </a:ext>
                </a:extLst>
              </a:tr>
            </a:tbl>
          </a:graphicData>
        </a:graphic>
      </p:graphicFrame>
      <p:sp>
        <p:nvSpPr>
          <p:cNvPr id="247" name="テキスト ボックス 246">
            <a:extLst>
              <a:ext uri="{FF2B5EF4-FFF2-40B4-BE49-F238E27FC236}">
                <a16:creationId xmlns:a16="http://schemas.microsoft.com/office/drawing/2014/main" id="{C03158DF-D252-4173-9DE6-4235836F2795}"/>
              </a:ext>
            </a:extLst>
          </p:cNvPr>
          <p:cNvSpPr txBox="1">
            <a:spLocks noChangeAspect="1"/>
          </p:cNvSpPr>
          <p:nvPr/>
        </p:nvSpPr>
        <p:spPr>
          <a:xfrm>
            <a:off x="9134886" y="482603"/>
            <a:ext cx="2947443"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10(3)</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介護者は休息できているか</a:t>
            </a:r>
            <a:endParaRPr lang="en-US" altLang="ja-JP" sz="1400" dirty="0">
              <a:solidFill>
                <a:srgbClr val="222222"/>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a:t>
            </a:r>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できている</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と回答した割合</a:t>
            </a:r>
            <a:endParaRPr lang="ja-JP" altLang="en-US" sz="1400" dirty="0">
              <a:latin typeface="BIZ UDPゴシック" panose="020B0400000000000000" pitchFamily="50" charset="-128"/>
              <a:ea typeface="BIZ UDPゴシック" panose="020B0400000000000000" pitchFamily="50" charset="-128"/>
            </a:endParaRPr>
          </a:p>
        </p:txBody>
      </p:sp>
      <p:sp>
        <p:nvSpPr>
          <p:cNvPr id="248" name="テキスト ボックス 247">
            <a:extLst>
              <a:ext uri="{FF2B5EF4-FFF2-40B4-BE49-F238E27FC236}">
                <a16:creationId xmlns:a16="http://schemas.microsoft.com/office/drawing/2014/main" id="{BD415633-0ADE-4445-8252-B883128C7547}"/>
              </a:ext>
            </a:extLst>
          </p:cNvPr>
          <p:cNvSpPr txBox="1">
            <a:spLocks noChangeAspect="1"/>
          </p:cNvSpPr>
          <p:nvPr/>
        </p:nvSpPr>
        <p:spPr>
          <a:xfrm>
            <a:off x="-15337" y="99250"/>
            <a:ext cx="2492319"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gn="ctr"/>
            <a:r>
              <a:rPr lang="ja-JP" altLang="en-US" sz="1600" dirty="0">
                <a:solidFill>
                  <a:srgbClr val="222222"/>
                </a:solidFill>
                <a:latin typeface="BIZ UDゴシック" panose="020B0400000000000000" pitchFamily="49" charset="-128"/>
                <a:ea typeface="BIZ UDゴシック" panose="020B0400000000000000" pitchFamily="49" charset="-128"/>
              </a:rPr>
              <a:t>調査結果（再構成）</a:t>
            </a:r>
            <a:endParaRPr lang="ja-JP" altLang="en-US" sz="1600" dirty="0">
              <a:latin typeface="BIZ UDゴシック" panose="020B0400000000000000" pitchFamily="49" charset="-128"/>
              <a:ea typeface="BIZ UDゴシック" panose="020B0400000000000000" pitchFamily="49" charset="-128"/>
            </a:endParaRPr>
          </a:p>
        </p:txBody>
      </p:sp>
      <p:sp>
        <p:nvSpPr>
          <p:cNvPr id="250" name="テキスト ボックス 249">
            <a:extLst>
              <a:ext uri="{FF2B5EF4-FFF2-40B4-BE49-F238E27FC236}">
                <a16:creationId xmlns:a16="http://schemas.microsoft.com/office/drawing/2014/main" id="{6EB896ED-F310-4534-8E3A-70816D5D3BA2}"/>
              </a:ext>
            </a:extLst>
          </p:cNvPr>
          <p:cNvSpPr txBox="1"/>
          <p:nvPr/>
        </p:nvSpPr>
        <p:spPr>
          <a:xfrm>
            <a:off x="195089" y="4910498"/>
            <a:ext cx="2487598" cy="523220"/>
          </a:xfrm>
          <a:prstGeom prst="rect">
            <a:avLst/>
          </a:prstGeom>
          <a:noFill/>
        </p:spPr>
        <p:txBody>
          <a:bodyPr wrap="square">
            <a:spAutoFit/>
          </a:bodyPr>
          <a:lstStyle/>
          <a:p>
            <a:r>
              <a:rPr lang="en-US" altLang="ja-JP" sz="1400" dirty="0">
                <a:solidFill>
                  <a:srgbClr val="222222"/>
                </a:solidFill>
                <a:latin typeface="UD デジタル 教科書体 NK-R" panose="02020400000000000000" pitchFamily="18" charset="-128"/>
                <a:ea typeface="UD デジタル 教科書体 NK-R" panose="02020400000000000000" pitchFamily="18" charset="-128"/>
              </a:rPr>
              <a:t>1</a:t>
            </a:r>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５　医療型短期入所の</a:t>
            </a:r>
            <a:endParaRPr lang="en-US" altLang="ja-JP" sz="1400" dirty="0">
              <a:solidFill>
                <a:srgbClr val="222222"/>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rgbClr val="222222"/>
                </a:solidFill>
                <a:latin typeface="UD デジタル 教科書体 NK-R" panose="02020400000000000000" pitchFamily="18" charset="-128"/>
                <a:ea typeface="UD デジタル 教科書体 NK-R" panose="02020400000000000000" pitchFamily="18" charset="-128"/>
              </a:rPr>
              <a:t>　利用希望日数と実利用日数</a:t>
            </a:r>
            <a:endParaRPr lang="ja-JP" altLang="en-US" sz="1400" dirty="0">
              <a:latin typeface="BIZ UDPゴシック" panose="020B0400000000000000" pitchFamily="50" charset="-128"/>
              <a:ea typeface="BIZ UDPゴシック" panose="020B0400000000000000" pitchFamily="50" charset="-128"/>
            </a:endParaRPr>
          </a:p>
        </p:txBody>
      </p:sp>
      <p:pic>
        <p:nvPicPr>
          <p:cNvPr id="252" name="図 251">
            <a:extLst>
              <a:ext uri="{FF2B5EF4-FFF2-40B4-BE49-F238E27FC236}">
                <a16:creationId xmlns:a16="http://schemas.microsoft.com/office/drawing/2014/main" id="{2BFD70C4-529C-4274-B123-8427490D7663}"/>
              </a:ext>
            </a:extLst>
          </p:cNvPr>
          <p:cNvPicPr>
            <a:picLocks noChangeAspect="1"/>
          </p:cNvPicPr>
          <p:nvPr/>
        </p:nvPicPr>
        <p:blipFill>
          <a:blip r:embed="rId2"/>
          <a:stretch>
            <a:fillRect/>
          </a:stretch>
        </p:blipFill>
        <p:spPr>
          <a:xfrm>
            <a:off x="2682687" y="4904978"/>
            <a:ext cx="3297095" cy="1835790"/>
          </a:xfrm>
          <a:prstGeom prst="rect">
            <a:avLst/>
          </a:prstGeom>
        </p:spPr>
      </p:pic>
    </p:spTree>
    <p:extLst>
      <p:ext uri="{BB962C8B-B14F-4D97-AF65-F5344CB8AC3E}">
        <p14:creationId xmlns:p14="http://schemas.microsoft.com/office/powerpoint/2010/main" val="2813082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テキスト ボックス 247">
            <a:extLst>
              <a:ext uri="{FF2B5EF4-FFF2-40B4-BE49-F238E27FC236}">
                <a16:creationId xmlns:a16="http://schemas.microsoft.com/office/drawing/2014/main" id="{BD415633-0ADE-4445-8252-B883128C7547}"/>
              </a:ext>
            </a:extLst>
          </p:cNvPr>
          <p:cNvSpPr txBox="1">
            <a:spLocks noChangeAspect="1"/>
          </p:cNvSpPr>
          <p:nvPr/>
        </p:nvSpPr>
        <p:spPr>
          <a:xfrm>
            <a:off x="0" y="238146"/>
            <a:ext cx="1774127" cy="379809"/>
          </a:xfrm>
          <a:prstGeom prst="rect">
            <a:avLst/>
          </a:prstGeom>
          <a:noFill/>
          <a:ln>
            <a:noFill/>
            <a:prstDash val="sysDash"/>
            <a:extLst>
              <a:ext uri="{C807C97D-BFC1-408E-A445-0C87EB9F89A2}">
                <ask:lineSketchStyleProps xmlns:ask="http://schemas.microsoft.com/office/drawing/2018/sketchyshapes">
                  <ask:type>
                    <ask:lineSketchNone/>
                  </ask:type>
                </ask:lineSketchStyleProps>
              </a:ext>
            </a:extLst>
          </a:ln>
        </p:spPr>
        <p:txBody>
          <a:bodyPr wrap="square" tIns="36000" bIns="36000" anchor="ctr">
            <a:noAutofit/>
          </a:bodyPr>
          <a:lstStyle/>
          <a:p>
            <a:pPr algn="ctr"/>
            <a:r>
              <a:rPr lang="ja-JP" altLang="en-US" sz="2000" dirty="0">
                <a:solidFill>
                  <a:srgbClr val="222222"/>
                </a:solidFill>
                <a:latin typeface="BIZ UDゴシック" panose="020B0400000000000000" pitchFamily="49" charset="-128"/>
                <a:ea typeface="BIZ UDゴシック" panose="020B0400000000000000" pitchFamily="49" charset="-128"/>
              </a:rPr>
              <a:t>今後の取組</a:t>
            </a:r>
            <a:endParaRPr lang="ja-JP" altLang="en-US" sz="2000" dirty="0">
              <a:latin typeface="BIZ UDゴシック" panose="020B0400000000000000" pitchFamily="49" charset="-128"/>
              <a:ea typeface="BIZ UDゴシック" panose="020B0400000000000000" pitchFamily="49" charset="-128"/>
            </a:endParaRPr>
          </a:p>
        </p:txBody>
      </p:sp>
      <p:sp>
        <p:nvSpPr>
          <p:cNvPr id="58" name="テキスト ボックス 57">
            <a:extLst>
              <a:ext uri="{FF2B5EF4-FFF2-40B4-BE49-F238E27FC236}">
                <a16:creationId xmlns:a16="http://schemas.microsoft.com/office/drawing/2014/main" id="{B91EE5C6-6E58-4CB4-A26A-A1E8C7D1D955}"/>
              </a:ext>
            </a:extLst>
          </p:cNvPr>
          <p:cNvSpPr txBox="1"/>
          <p:nvPr/>
        </p:nvSpPr>
        <p:spPr>
          <a:xfrm>
            <a:off x="303103" y="770642"/>
            <a:ext cx="11225282" cy="5304529"/>
          </a:xfrm>
          <a:prstGeom prst="rect">
            <a:avLst/>
          </a:prstGeom>
          <a:noFill/>
        </p:spPr>
        <p:txBody>
          <a:bodyPr wrap="square">
            <a:spAutoFit/>
          </a:bodyPr>
          <a:lstStyle/>
          <a:p>
            <a:pPr>
              <a:lnSpc>
                <a:spcPct val="114000"/>
              </a:lnSpc>
            </a:pPr>
            <a:r>
              <a:rPr kumimoji="1" lang="ja-JP" altLang="en-US" sz="2000" dirty="0">
                <a:latin typeface="BIZ UDPゴシック" panose="020B0400000000000000" pitchFamily="50" charset="-128"/>
                <a:ea typeface="BIZ UDPゴシック" panose="020B0400000000000000" pitchFamily="50" charset="-128"/>
              </a:rPr>
              <a:t>○医療的ケアに対応できる事業所等の基盤整備等に引き続き取り組む</a:t>
            </a:r>
            <a:endParaRPr kumimoji="1" lang="en-US" altLang="ja-JP" sz="2000" dirty="0">
              <a:latin typeface="BIZ UDPゴシック" panose="020B0400000000000000" pitchFamily="50" charset="-128"/>
              <a:ea typeface="BIZ UDPゴシック" panose="020B0400000000000000" pitchFamily="50" charset="-128"/>
            </a:endParaRPr>
          </a:p>
          <a:p>
            <a:pPr>
              <a:lnSpc>
                <a:spcPct val="114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114000"/>
              </a:lnSpc>
            </a:pPr>
            <a:r>
              <a:rPr kumimoji="1" lang="en-US" altLang="ja-JP" sz="2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医療型短期入所</a:t>
            </a:r>
            <a:r>
              <a:rPr kumimoji="1" lang="en-US" altLang="ja-JP" sz="2000" dirty="0">
                <a:latin typeface="BIZ UDPゴシック" panose="020B0400000000000000" pitchFamily="50" charset="-128"/>
                <a:ea typeface="BIZ UDPゴシック" panose="020B0400000000000000" pitchFamily="50" charset="-128"/>
              </a:rPr>
              <a:t>】</a:t>
            </a:r>
          </a:p>
          <a:p>
            <a:pPr>
              <a:lnSpc>
                <a:spcPct val="114000"/>
              </a:lnSpc>
            </a:pPr>
            <a:r>
              <a:rPr kumimoji="1" lang="ja-JP" altLang="en-US" sz="2000" dirty="0">
                <a:latin typeface="BIZ UDPゴシック" panose="020B0400000000000000" pitchFamily="50" charset="-128"/>
                <a:ea typeface="BIZ UDPゴシック" panose="020B0400000000000000" pitchFamily="50" charset="-128"/>
              </a:rPr>
              <a:t>・　高度な医療的ケアが必要な重症心身障がい児</a:t>
            </a:r>
            <a:r>
              <a:rPr lang="ja-JP" altLang="en-US" sz="2000" dirty="0">
                <a:latin typeface="BIZ UDPゴシック" panose="020B0400000000000000" pitchFamily="50" charset="-128"/>
                <a:ea typeface="BIZ UDPゴシック" panose="020B0400000000000000" pitchFamily="50" charset="-128"/>
              </a:rPr>
              <a:t>者を短期入所で受け入れた場合に経費の一部を</a:t>
            </a:r>
            <a:endParaRPr lang="en-US" altLang="ja-JP" sz="2000" dirty="0">
              <a:latin typeface="BIZ UDPゴシック" panose="020B0400000000000000" pitchFamily="50" charset="-128"/>
              <a:ea typeface="BIZ UDPゴシック" panose="020B0400000000000000" pitchFamily="50" charset="-128"/>
            </a:endParaRPr>
          </a:p>
          <a:p>
            <a:pPr>
              <a:lnSpc>
                <a:spcPct val="114000"/>
              </a:lnSpc>
            </a:pPr>
            <a:r>
              <a:rPr lang="ja-JP" altLang="en-US" sz="2000" dirty="0">
                <a:latin typeface="BIZ UDPゴシック" panose="020B0400000000000000" pitchFamily="50" charset="-128"/>
                <a:ea typeface="BIZ UDPゴシック" panose="020B0400000000000000" pitchFamily="50" charset="-128"/>
              </a:rPr>
              <a:t>　補助する</a:t>
            </a:r>
            <a:r>
              <a:rPr kumimoji="1" lang="ja-JP" altLang="en-US" sz="2000" dirty="0">
                <a:latin typeface="BIZ UDPゴシック" panose="020B0400000000000000" pitchFamily="50" charset="-128"/>
                <a:ea typeface="BIZ UDPゴシック" panose="020B0400000000000000" pitchFamily="50" charset="-128"/>
              </a:rPr>
              <a:t>医療型短期入所支援強化事業実施病院の開拓</a:t>
            </a:r>
            <a:endParaRPr kumimoji="1" lang="en-US" altLang="ja-JP" sz="2000" dirty="0">
              <a:latin typeface="BIZ UDPゴシック" panose="020B0400000000000000" pitchFamily="50" charset="-128"/>
              <a:ea typeface="BIZ UDPゴシック" panose="020B0400000000000000" pitchFamily="50" charset="-128"/>
            </a:endParaRPr>
          </a:p>
          <a:p>
            <a:pPr>
              <a:lnSpc>
                <a:spcPct val="114000"/>
              </a:lnSpc>
            </a:pPr>
            <a:r>
              <a:rPr lang="ja-JP" altLang="en-US" sz="2000" dirty="0">
                <a:latin typeface="BIZ UDPゴシック" panose="020B0400000000000000" pitchFamily="50" charset="-128"/>
                <a:ea typeface="BIZ UDPゴシック" panose="020B0400000000000000" pitchFamily="50" charset="-128"/>
              </a:rPr>
              <a:t>・　</a:t>
            </a:r>
            <a:r>
              <a:rPr kumimoji="1" lang="ja-JP" altLang="en-US" sz="2000" dirty="0">
                <a:latin typeface="BIZ UDPゴシック" panose="020B0400000000000000" pitchFamily="50" charset="-128"/>
                <a:ea typeface="BIZ UDPゴシック" panose="020B0400000000000000" pitchFamily="50" charset="-128"/>
              </a:rPr>
              <a:t>介護老人保健施設、介護医療院に対して医療型短期入所の実施に向けての働きかけ</a:t>
            </a:r>
            <a:r>
              <a:rPr kumimoji="1" lang="ja-JP" altLang="en-US" sz="2000" dirty="0">
                <a:solidFill>
                  <a:srgbClr val="FF0000"/>
                </a:solidFill>
                <a:latin typeface="BIZ UDPゴシック" panose="020B0400000000000000" pitchFamily="50" charset="-128"/>
                <a:ea typeface="BIZ UDPゴシック" panose="020B0400000000000000" pitchFamily="50" charset="-128"/>
              </a:rPr>
              <a:t>（新）</a:t>
            </a:r>
            <a:endParaRPr kumimoji="1" lang="en-US" altLang="ja-JP" sz="2000" dirty="0">
              <a:solidFill>
                <a:srgbClr val="FF0000"/>
              </a:solidFill>
              <a:latin typeface="BIZ UDPゴシック" panose="020B0400000000000000" pitchFamily="50" charset="-128"/>
              <a:ea typeface="BIZ UDPゴシック" panose="020B0400000000000000" pitchFamily="50" charset="-128"/>
            </a:endParaRPr>
          </a:p>
          <a:p>
            <a:pPr>
              <a:lnSpc>
                <a:spcPct val="114000"/>
              </a:lnSpc>
            </a:pPr>
            <a:endParaRPr lang="en-US" altLang="ja-JP" sz="2000" dirty="0">
              <a:latin typeface="BIZ UDPゴシック" panose="020B0400000000000000" pitchFamily="50" charset="-128"/>
              <a:ea typeface="BIZ UDPゴシック" panose="020B0400000000000000" pitchFamily="50" charset="-128"/>
            </a:endParaRPr>
          </a:p>
          <a:p>
            <a:pPr>
              <a:lnSpc>
                <a:spcPct val="114000"/>
              </a:lnSpc>
            </a:pPr>
            <a:endParaRPr lang="en-US" altLang="ja-JP" sz="2000" dirty="0">
              <a:latin typeface="BIZ UDPゴシック" panose="020B0400000000000000" pitchFamily="50" charset="-128"/>
              <a:ea typeface="BIZ UDPゴシック" panose="020B0400000000000000" pitchFamily="50" charset="-128"/>
            </a:endParaRPr>
          </a:p>
          <a:p>
            <a:pPr>
              <a:lnSpc>
                <a:spcPct val="114000"/>
              </a:lnSpc>
            </a:pPr>
            <a:r>
              <a:rPr lang="ja-JP" altLang="en-US" sz="2000" dirty="0">
                <a:latin typeface="BIZ UDPゴシック" panose="020B0400000000000000" pitchFamily="50" charset="-128"/>
                <a:ea typeface="BIZ UDPゴシック" panose="020B0400000000000000" pitchFamily="50" charset="-128"/>
              </a:rPr>
              <a:t>○医療的ケアを必要とする重症心身障がい者の居住支援に関するニーズ等の把握を行う</a:t>
            </a:r>
            <a:r>
              <a:rPr lang="ja-JP" altLang="en-US" sz="2000" dirty="0">
                <a:solidFill>
                  <a:srgbClr val="FF0000"/>
                </a:solidFill>
                <a:latin typeface="BIZ UDPゴシック" panose="020B0400000000000000" pitchFamily="50" charset="-128"/>
                <a:ea typeface="BIZ UDPゴシック" panose="020B0400000000000000" pitchFamily="50" charset="-128"/>
              </a:rPr>
              <a:t>（新）</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a:p>
            <a:pPr>
              <a:lnSpc>
                <a:spcPct val="114000"/>
              </a:lnSpc>
            </a:pPr>
            <a:endParaRPr kumimoji="1" lang="en-US" altLang="ja-JP" sz="2000" dirty="0">
              <a:latin typeface="BIZ UDPゴシック" panose="020B0400000000000000" pitchFamily="50" charset="-128"/>
              <a:ea typeface="BIZ UDPゴシック" panose="020B0400000000000000" pitchFamily="50" charset="-128"/>
            </a:endParaRPr>
          </a:p>
          <a:p>
            <a:pPr>
              <a:lnSpc>
                <a:spcPct val="114000"/>
              </a:lnSpc>
            </a:pPr>
            <a:r>
              <a:rPr kumimoji="1" lang="en-US" altLang="ja-JP" sz="2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療養介護</a:t>
            </a:r>
            <a:r>
              <a:rPr kumimoji="1" lang="en-US" altLang="ja-JP" sz="2000" dirty="0">
                <a:latin typeface="BIZ UDPゴシック" panose="020B0400000000000000" pitchFamily="50" charset="-128"/>
                <a:ea typeface="BIZ UDPゴシック" panose="020B0400000000000000" pitchFamily="50" charset="-128"/>
              </a:rPr>
              <a:t>】</a:t>
            </a:r>
          </a:p>
          <a:p>
            <a:pPr>
              <a:lnSpc>
                <a:spcPct val="114000"/>
              </a:lnSpc>
            </a:pPr>
            <a:r>
              <a:rPr lang="ja-JP" altLang="en-US" sz="2000" dirty="0">
                <a:latin typeface="BIZ UDPゴシック" panose="020B0400000000000000" pitchFamily="50" charset="-128"/>
                <a:ea typeface="BIZ UDPゴシック" panose="020B0400000000000000" pitchFamily="50" charset="-128"/>
              </a:rPr>
              <a:t>・　市町村に対して、療養介護の待機者等の実態調査</a:t>
            </a:r>
            <a:r>
              <a:rPr lang="ja-JP" altLang="en-US" sz="2000" dirty="0">
                <a:solidFill>
                  <a:srgbClr val="FF0000"/>
                </a:solidFill>
                <a:latin typeface="BIZ UDPゴシック" panose="020B0400000000000000" pitchFamily="50" charset="-128"/>
                <a:ea typeface="BIZ UDPゴシック" panose="020B0400000000000000" pitchFamily="50" charset="-128"/>
              </a:rPr>
              <a:t>（新）</a:t>
            </a:r>
            <a:endParaRPr lang="en-US" altLang="ja-JP" sz="2000" dirty="0">
              <a:solidFill>
                <a:srgbClr val="FF0000"/>
              </a:solidFill>
              <a:latin typeface="BIZ UDPゴシック" panose="020B0400000000000000" pitchFamily="50" charset="-128"/>
              <a:ea typeface="BIZ UDPゴシック" panose="020B0400000000000000" pitchFamily="50" charset="-128"/>
            </a:endParaRPr>
          </a:p>
          <a:p>
            <a:pPr>
              <a:lnSpc>
                <a:spcPct val="114000"/>
              </a:lnSpc>
            </a:pPr>
            <a:endParaRPr kumimoji="1" lang="en-US" altLang="ja-JP" sz="2000" dirty="0">
              <a:solidFill>
                <a:srgbClr val="FF0000"/>
              </a:solidFill>
              <a:latin typeface="BIZ UDPゴシック" panose="020B0400000000000000" pitchFamily="50" charset="-128"/>
              <a:ea typeface="BIZ UDPゴシック" panose="020B0400000000000000" pitchFamily="50" charset="-128"/>
            </a:endParaRPr>
          </a:p>
          <a:p>
            <a:pPr>
              <a:lnSpc>
                <a:spcPct val="114000"/>
              </a:lnSpc>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グループホーム</a:t>
            </a:r>
            <a:r>
              <a:rPr lang="en-US" altLang="ja-JP" sz="2000" dirty="0">
                <a:latin typeface="BIZ UDPゴシック" panose="020B0400000000000000" pitchFamily="50" charset="-128"/>
                <a:ea typeface="BIZ UDPゴシック" panose="020B0400000000000000" pitchFamily="50" charset="-128"/>
              </a:rPr>
              <a:t>】</a:t>
            </a:r>
          </a:p>
          <a:p>
            <a:pPr>
              <a:lnSpc>
                <a:spcPct val="114000"/>
              </a:lnSpc>
            </a:pPr>
            <a:r>
              <a:rPr kumimoji="1" lang="ja-JP" altLang="en-US" sz="2000" dirty="0">
                <a:latin typeface="BIZ UDPゴシック" panose="020B0400000000000000" pitchFamily="50" charset="-128"/>
                <a:ea typeface="BIZ UDPゴシック" panose="020B0400000000000000" pitchFamily="50" charset="-128"/>
              </a:rPr>
              <a:t>・　医療的ケアに対応しているグループホームへのヒアリング</a:t>
            </a:r>
            <a:r>
              <a:rPr kumimoji="1" lang="ja-JP" altLang="en-US" sz="2000" dirty="0">
                <a:solidFill>
                  <a:srgbClr val="FF0000"/>
                </a:solidFill>
                <a:latin typeface="BIZ UDPゴシック" panose="020B0400000000000000" pitchFamily="50" charset="-128"/>
                <a:ea typeface="BIZ UDPゴシック" panose="020B0400000000000000" pitchFamily="50" charset="-128"/>
              </a:rPr>
              <a:t>（新）</a:t>
            </a:r>
            <a:endParaRPr kumimoji="1" lang="en-US" altLang="ja-JP" sz="20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741000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791</Words>
  <Application>Microsoft Office PowerPoint</Application>
  <PresentationFormat>ワイド画面</PresentationFormat>
  <Paragraphs>190</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BIZ UDゴシック</vt:lpstr>
      <vt:lpstr>UD デジタル 教科書体 NK-R</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36</cp:revision>
  <cp:lastPrinted>2025-03-04T11:06:51Z</cp:lastPrinted>
  <dcterms:created xsi:type="dcterms:W3CDTF">2025-02-28T01:18:38Z</dcterms:created>
  <dcterms:modified xsi:type="dcterms:W3CDTF">2025-05-30T04:56:02Z</dcterms:modified>
</cp:coreProperties>
</file>