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12"/>
  </p:notesMasterIdLst>
  <p:handoutMasterIdLst>
    <p:handoutMasterId r:id="rId13"/>
  </p:handoutMasterIdLst>
  <p:sldIdLst>
    <p:sldId id="261" r:id="rId3"/>
    <p:sldId id="295" r:id="rId4"/>
    <p:sldId id="292" r:id="rId5"/>
    <p:sldId id="293" r:id="rId6"/>
    <p:sldId id="294" r:id="rId7"/>
    <p:sldId id="298" r:id="rId8"/>
    <p:sldId id="301" r:id="rId9"/>
    <p:sldId id="296" r:id="rId10"/>
    <p:sldId id="300" r:id="rId11"/>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村岡" initials="O" lastIdx="5" clrIdx="0">
    <p:extLst>
      <p:ext uri="{19B8F6BF-5375-455C-9EA6-DF929625EA0E}">
        <p15:presenceInfo xmlns:p15="http://schemas.microsoft.com/office/powerpoint/2012/main" userId="村岡"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7E7"/>
    <a:srgbClr val="FFD1D1"/>
    <a:srgbClr val="99CC00"/>
    <a:srgbClr val="CCFF66"/>
    <a:srgbClr val="99FF66"/>
    <a:srgbClr val="66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15" autoAdjust="0"/>
    <p:restoredTop sz="89849" autoAdjust="0"/>
  </p:normalViewPr>
  <p:slideViewPr>
    <p:cSldViewPr snapToGrid="0">
      <p:cViewPr varScale="1">
        <p:scale>
          <a:sx n="90" d="100"/>
          <a:sy n="90" d="100"/>
        </p:scale>
        <p:origin x="65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3BF3419-5457-4685-8B92-B867C0803873}"/>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令和５年度大阪府医療的ケア児支援センターの活動実績</a:t>
            </a:r>
          </a:p>
        </p:txBody>
      </p:sp>
      <p:sp>
        <p:nvSpPr>
          <p:cNvPr id="3" name="日付プレースホルダー 2">
            <a:extLst>
              <a:ext uri="{FF2B5EF4-FFF2-40B4-BE49-F238E27FC236}">
                <a16:creationId xmlns:a16="http://schemas.microsoft.com/office/drawing/2014/main" id="{BF70F5DF-2858-4795-B307-1CCE62934FF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38F70CA8-D0CF-4B4A-83D6-6B743608D096}" type="datetimeFigureOut">
              <a:rPr kumimoji="1" lang="ja-JP" altLang="en-US" smtClean="0"/>
              <a:t>2025/5/30</a:t>
            </a:fld>
            <a:endParaRPr kumimoji="1" lang="ja-JP" altLang="en-US"/>
          </a:p>
        </p:txBody>
      </p:sp>
      <p:sp>
        <p:nvSpPr>
          <p:cNvPr id="4" name="フッター プレースホルダー 3">
            <a:extLst>
              <a:ext uri="{FF2B5EF4-FFF2-40B4-BE49-F238E27FC236}">
                <a16:creationId xmlns:a16="http://schemas.microsoft.com/office/drawing/2014/main" id="{7C75AC08-74B6-4033-9BFC-BBCB50A90715}"/>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94CC0BF3-45CB-4ACB-9B7A-079C62163DD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0404BC0-6B17-4F20-BE51-B7E442AC9359}" type="slidenum">
              <a:rPr kumimoji="1" lang="ja-JP" altLang="en-US" smtClean="0"/>
              <a:t>‹#›</a:t>
            </a:fld>
            <a:endParaRPr kumimoji="1" lang="ja-JP" altLang="en-US"/>
          </a:p>
        </p:txBody>
      </p:sp>
    </p:spTree>
    <p:extLst>
      <p:ext uri="{BB962C8B-B14F-4D97-AF65-F5344CB8AC3E}">
        <p14:creationId xmlns:p14="http://schemas.microsoft.com/office/powerpoint/2010/main" val="2105948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a:t>令和５年度大阪府医療的ケア児支援センターの活動実績</a:t>
            </a:r>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DA63FDE-5FB6-432E-ABDF-A42ED38E4A5C}" type="datetimeFigureOut">
              <a:rPr kumimoji="1" lang="ja-JP" altLang="en-US" smtClean="0"/>
              <a:t>2025/5/30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6196B5A-26B8-42C6-B4AB-F5FCEFC691C4}" type="slidenum">
              <a:rPr kumimoji="1" lang="ja-JP" altLang="en-US" smtClean="0"/>
              <a:t>‹#›</a:t>
            </a:fld>
            <a:endParaRPr kumimoji="1" lang="ja-JP" altLang="en-US"/>
          </a:p>
        </p:txBody>
      </p:sp>
    </p:spTree>
    <p:extLst>
      <p:ext uri="{BB962C8B-B14F-4D97-AF65-F5344CB8AC3E}">
        <p14:creationId xmlns:p14="http://schemas.microsoft.com/office/powerpoint/2010/main" val="10664160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89196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610126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946590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893900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33137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66486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44516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41282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77910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7E0A9B-B39C-4D67-B136-3D18038D5F3C}"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633608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F4F22E6-DB05-44DB-94E0-2DBF7127FD15}"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486648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185516-ED8C-4BB2-BDC1-02BC812E3003}"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479390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2" indent="0" algn="ctr">
              <a:buNone/>
              <a:defRPr sz="2000"/>
            </a:lvl2pPr>
            <a:lvl3pPr marL="914423" indent="0" algn="ctr">
              <a:buNone/>
              <a:defRPr sz="1800"/>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9D29391-0946-480E-A699-89D61BFBEC31}"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25095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E1BFF70-3AD7-4209-8E5B-5607C17DEB33}"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442484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09742"/>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80" y="4589467"/>
            <a:ext cx="8543925" cy="1500187"/>
          </a:xfrm>
        </p:spPr>
        <p:txBody>
          <a:bodyPr/>
          <a:lstStyle>
            <a:lvl1pPr marL="0" indent="0">
              <a:buNone/>
              <a:defRPr sz="2400">
                <a:solidFill>
                  <a:schemeClr val="tx1"/>
                </a:solidFill>
              </a:defRPr>
            </a:lvl1pPr>
            <a:lvl2pPr marL="457212" indent="0">
              <a:buNone/>
              <a:defRPr sz="2000">
                <a:solidFill>
                  <a:schemeClr val="tx1">
                    <a:tint val="75000"/>
                  </a:schemeClr>
                </a:solidFill>
              </a:defRPr>
            </a:lvl2pPr>
            <a:lvl3pPr marL="914423" indent="0">
              <a:buNone/>
              <a:defRPr sz="1800">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9" indent="0">
              <a:buNone/>
              <a:defRPr sz="1600">
                <a:solidFill>
                  <a:schemeClr val="tx1">
                    <a:tint val="75000"/>
                  </a:schemeClr>
                </a:solidFill>
              </a:defRPr>
            </a:lvl7pPr>
            <a:lvl8pPr marL="3200480" indent="0">
              <a:buNone/>
              <a:defRPr sz="1600">
                <a:solidFill>
                  <a:schemeClr val="tx1">
                    <a:tint val="75000"/>
                  </a:schemeClr>
                </a:solidFill>
              </a:defRPr>
            </a:lvl8pPr>
            <a:lvl9pPr marL="3657691"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EDDF7F-9A1D-471D-A62F-D25870510C68}"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763759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0510DDB-C18F-4E68-96C5-65838408E30C}"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4131752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65129"/>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30" y="1681163"/>
            <a:ext cx="4190702" cy="82391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30"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2" indent="0">
              <a:buNone/>
              <a:defRPr sz="2000" b="1"/>
            </a:lvl2pPr>
            <a:lvl3pPr marL="914423" indent="0">
              <a:buNone/>
              <a:defRPr sz="1800"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9D72DA-0715-42D8-8A14-C88A04E45E00}" type="datetime1">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463675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605E75-D56E-430F-B309-9A9DECA5B802}" type="datetime1">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690159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5C2730-0913-439D-AB71-3A1D47867B1B}" type="datetime1">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415834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1" y="987429"/>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59BB66-EB1D-46C2-AD25-F4690C6632C1}"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62876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73A413-9EF5-4B9D-AEAF-388F777D7220}"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7383819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1" y="987429"/>
            <a:ext cx="5014913" cy="4873625"/>
          </a:xfrm>
        </p:spPr>
        <p:txBody>
          <a:bodyPr anchor="t"/>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12" indent="0">
              <a:buNone/>
              <a:defRPr sz="1400"/>
            </a:lvl2pPr>
            <a:lvl3pPr marL="914423" indent="0">
              <a:buNone/>
              <a:defRPr sz="1200"/>
            </a:lvl3pPr>
            <a:lvl4pPr marL="1371634" indent="0">
              <a:buNone/>
              <a:defRPr sz="1000"/>
            </a:lvl4pPr>
            <a:lvl5pPr marL="1828846" indent="0">
              <a:buNone/>
              <a:defRPr sz="1000"/>
            </a:lvl5pPr>
            <a:lvl6pPr marL="2286057" indent="0">
              <a:buNone/>
              <a:defRPr sz="1000"/>
            </a:lvl6pPr>
            <a:lvl7pPr marL="2743269" indent="0">
              <a:buNone/>
              <a:defRPr sz="1000"/>
            </a:lvl7pPr>
            <a:lvl8pPr marL="3200480" indent="0">
              <a:buNone/>
              <a:defRPr sz="1000"/>
            </a:lvl8pPr>
            <a:lvl9pPr marL="3657691"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F379AD-6097-4C0C-ABB6-A97CFF024318}"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1019817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5D5A01-BD33-4F87-8418-FA1394F9EE4B}"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3297976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47E409-92A3-4BF3-B28A-7409903BDDD4}"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239036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1ECA2D9-DDE9-4E74-B148-5B78A61D2388}" type="datetime1">
              <a:rPr kumimoji="1" lang="ja-JP" altLang="en-US" smtClean="0"/>
              <a:t>2025/5/30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42483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854B9A8-E4F7-4B53-A28F-B167036AF5F1}"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77510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CA12AE-52EA-4653-9225-1900DDD7FAF9}" type="datetime1">
              <a:rPr kumimoji="1" lang="ja-JP" altLang="en-US" smtClean="0"/>
              <a:t>2025/5/30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6233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09A5B22-93F6-42BB-B88D-8744F662CBBE}" type="datetime1">
              <a:rPr kumimoji="1" lang="ja-JP" altLang="en-US" smtClean="0"/>
              <a:t>2025/5/30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91393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37077-40BF-46AD-B784-2828C7266284}" type="datetime1">
              <a:rPr kumimoji="1" lang="ja-JP" altLang="en-US" smtClean="0"/>
              <a:t>2025/5/30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62450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6D4AE9-22F8-4935-9907-833353C09D9E}"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57748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51D84A-9526-43A7-B377-AFC0930D20B4}" type="datetime1">
              <a:rPr kumimoji="1" lang="ja-JP" altLang="en-US" smtClean="0"/>
              <a:t>2025/5/30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2618089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07F84-E1CB-406B-AE21-B7B6752D8A59}" type="datetime1">
              <a:rPr kumimoji="1" lang="ja-JP" altLang="en-US" smtClean="0"/>
              <a:t>2025/5/30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0353F-F6EA-4AF2-BE29-D1EC384330CD}" type="slidenum">
              <a:rPr kumimoji="1" lang="ja-JP" altLang="en-US" smtClean="0"/>
              <a:t>‹#›</a:t>
            </a:fld>
            <a:endParaRPr kumimoji="1" lang="ja-JP" altLang="en-US"/>
          </a:p>
        </p:txBody>
      </p:sp>
    </p:spTree>
    <p:extLst>
      <p:ext uri="{BB962C8B-B14F-4D97-AF65-F5344CB8AC3E}">
        <p14:creationId xmlns:p14="http://schemas.microsoft.com/office/powerpoint/2010/main" val="335975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9"/>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BFFC1-EE7A-481D-A7E6-1BFFFFEB9901}" type="datetime1">
              <a:rPr kumimoji="1" lang="ja-JP" altLang="en-US" smtClean="0"/>
              <a:t>2025/5/30</a:t>
            </a:fld>
            <a:endParaRPr kumimoji="1" lang="ja-JP" altLang="en-US"/>
          </a:p>
        </p:txBody>
      </p:sp>
      <p:sp>
        <p:nvSpPr>
          <p:cNvPr id="5" name="Footer Placeholder 4"/>
          <p:cNvSpPr>
            <a:spLocks noGrp="1"/>
          </p:cNvSpPr>
          <p:nvPr>
            <p:ph type="ftr" sz="quarter" idx="3"/>
          </p:nvPr>
        </p:nvSpPr>
        <p:spPr>
          <a:xfrm>
            <a:off x="3281363"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96F74A-1C05-4F99-BCB6-DC83F867DD0E}" type="slidenum">
              <a:rPr kumimoji="1" lang="ja-JP" altLang="en-US" smtClean="0"/>
              <a:t>‹#›</a:t>
            </a:fld>
            <a:endParaRPr kumimoji="1" lang="ja-JP" altLang="en-US"/>
          </a:p>
        </p:txBody>
      </p:sp>
    </p:spTree>
    <p:extLst>
      <p:ext uri="{BB962C8B-B14F-4D97-AF65-F5344CB8AC3E}">
        <p14:creationId xmlns:p14="http://schemas.microsoft.com/office/powerpoint/2010/main" val="25194956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23" rtl="0" eaLnBrk="1" latinLnBrk="0" hangingPunct="1">
        <a:lnSpc>
          <a:spcPct val="90000"/>
        </a:lnSpc>
        <a:spcBef>
          <a:spcPct val="0"/>
        </a:spcBef>
        <a:buNone/>
        <a:defRPr kumimoji="1" sz="4401" kern="1200">
          <a:solidFill>
            <a:schemeClr val="tx1"/>
          </a:solidFill>
          <a:latin typeface="+mj-lt"/>
          <a:ea typeface="+mj-ea"/>
          <a:cs typeface="+mj-cs"/>
        </a:defRPr>
      </a:lvl1pPr>
    </p:titleStyle>
    <p:bodyStyle>
      <a:lvl1pPr marL="228606" indent="-228606" algn="l" defTabSz="914423"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17" indent="-228606" algn="l" defTabSz="914423"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8" indent="-228606" algn="l" defTabSz="914423"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52"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63"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74"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86"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97" indent="-228606" algn="l" defTabSz="914423"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23" rtl="0" eaLnBrk="1" latinLnBrk="0" hangingPunct="1">
        <a:defRPr kumimoji="1" sz="1800" kern="1200">
          <a:solidFill>
            <a:schemeClr val="tx1"/>
          </a:solidFill>
          <a:latin typeface="+mn-lt"/>
          <a:ea typeface="+mn-ea"/>
          <a:cs typeface="+mn-cs"/>
        </a:defRPr>
      </a:lvl1pPr>
      <a:lvl2pPr marL="457212" algn="l" defTabSz="914423" rtl="0" eaLnBrk="1" latinLnBrk="0" hangingPunct="1">
        <a:defRPr kumimoji="1" sz="1800" kern="1200">
          <a:solidFill>
            <a:schemeClr val="tx1"/>
          </a:solidFill>
          <a:latin typeface="+mn-lt"/>
          <a:ea typeface="+mn-ea"/>
          <a:cs typeface="+mn-cs"/>
        </a:defRPr>
      </a:lvl2pPr>
      <a:lvl3pPr marL="914423" algn="l" defTabSz="914423" rtl="0" eaLnBrk="1" latinLnBrk="0" hangingPunct="1">
        <a:defRPr kumimoji="1" sz="1800" kern="1200">
          <a:solidFill>
            <a:schemeClr val="tx1"/>
          </a:solidFill>
          <a:latin typeface="+mn-lt"/>
          <a:ea typeface="+mn-ea"/>
          <a:cs typeface="+mn-cs"/>
        </a:defRPr>
      </a:lvl3pPr>
      <a:lvl4pPr marL="1371634" algn="l" defTabSz="914423" rtl="0" eaLnBrk="1" latinLnBrk="0" hangingPunct="1">
        <a:defRPr kumimoji="1" sz="1800" kern="1200">
          <a:solidFill>
            <a:schemeClr val="tx1"/>
          </a:solidFill>
          <a:latin typeface="+mn-lt"/>
          <a:ea typeface="+mn-ea"/>
          <a:cs typeface="+mn-cs"/>
        </a:defRPr>
      </a:lvl4pPr>
      <a:lvl5pPr marL="1828846" algn="l" defTabSz="914423" rtl="0" eaLnBrk="1" latinLnBrk="0" hangingPunct="1">
        <a:defRPr kumimoji="1" sz="1800" kern="1200">
          <a:solidFill>
            <a:schemeClr val="tx1"/>
          </a:solidFill>
          <a:latin typeface="+mn-lt"/>
          <a:ea typeface="+mn-ea"/>
          <a:cs typeface="+mn-cs"/>
        </a:defRPr>
      </a:lvl5pPr>
      <a:lvl6pPr marL="2286057" algn="l" defTabSz="914423" rtl="0" eaLnBrk="1" latinLnBrk="0" hangingPunct="1">
        <a:defRPr kumimoji="1" sz="1800" kern="1200">
          <a:solidFill>
            <a:schemeClr val="tx1"/>
          </a:solidFill>
          <a:latin typeface="+mn-lt"/>
          <a:ea typeface="+mn-ea"/>
          <a:cs typeface="+mn-cs"/>
        </a:defRPr>
      </a:lvl6pPr>
      <a:lvl7pPr marL="2743269" algn="l" defTabSz="914423" rtl="0" eaLnBrk="1" latinLnBrk="0" hangingPunct="1">
        <a:defRPr kumimoji="1" sz="1800" kern="1200">
          <a:solidFill>
            <a:schemeClr val="tx1"/>
          </a:solidFill>
          <a:latin typeface="+mn-lt"/>
          <a:ea typeface="+mn-ea"/>
          <a:cs typeface="+mn-cs"/>
        </a:defRPr>
      </a:lvl7pPr>
      <a:lvl8pPr marL="3200480" algn="l" defTabSz="914423" rtl="0" eaLnBrk="1" latinLnBrk="0" hangingPunct="1">
        <a:defRPr kumimoji="1" sz="1800" kern="1200">
          <a:solidFill>
            <a:schemeClr val="tx1"/>
          </a:solidFill>
          <a:latin typeface="+mn-lt"/>
          <a:ea typeface="+mn-ea"/>
          <a:cs typeface="+mn-cs"/>
        </a:defRPr>
      </a:lvl8pPr>
      <a:lvl9pPr marL="3657691" algn="l" defTabSz="91442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88031D62-576E-4A1B-AF42-8101EFF09613}"/>
              </a:ext>
            </a:extLst>
          </p:cNvPr>
          <p:cNvSpPr txBox="1"/>
          <p:nvPr/>
        </p:nvSpPr>
        <p:spPr>
          <a:xfrm>
            <a:off x="296332" y="2232891"/>
            <a:ext cx="9482667" cy="615553"/>
          </a:xfrm>
          <a:prstGeom prst="rect">
            <a:avLst/>
          </a:prstGeom>
          <a:noFill/>
        </p:spPr>
        <p:txBody>
          <a:bodyPr wrap="square" rtlCol="0">
            <a:spAutoFit/>
          </a:bodyPr>
          <a:lstStyle/>
          <a:p>
            <a:r>
              <a:rPr kumimoji="1" lang="ja-JP" altLang="en-US" sz="3400" dirty="0">
                <a:latin typeface="ＭＳ ゴシック" panose="020B0609070205080204" pitchFamily="49" charset="-128"/>
                <a:ea typeface="ＭＳ ゴシック" panose="020B0609070205080204" pitchFamily="49" charset="-128"/>
              </a:rPr>
              <a:t>令和７年度医療的ケア児支援センターの取組み</a:t>
            </a:r>
          </a:p>
        </p:txBody>
      </p:sp>
      <p:sp>
        <p:nvSpPr>
          <p:cNvPr id="3" name="テキスト ボックス 2">
            <a:extLst>
              <a:ext uri="{FF2B5EF4-FFF2-40B4-BE49-F238E27FC236}">
                <a16:creationId xmlns:a16="http://schemas.microsoft.com/office/drawing/2014/main" id="{4EFA2101-DCED-47A8-8C25-205BE37F0A9C}"/>
              </a:ext>
            </a:extLst>
          </p:cNvPr>
          <p:cNvSpPr txBox="1"/>
          <p:nvPr/>
        </p:nvSpPr>
        <p:spPr>
          <a:xfrm>
            <a:off x="8841367" y="157919"/>
            <a:ext cx="937632" cy="292388"/>
          </a:xfrm>
          <a:prstGeom prst="rect">
            <a:avLst/>
          </a:prstGeom>
          <a:noFill/>
          <a:ln>
            <a:solidFill>
              <a:schemeClr val="tx1"/>
            </a:solidFill>
          </a:ln>
        </p:spPr>
        <p:txBody>
          <a:bodyPr wrap="square" rtlCol="0">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資料２</a:t>
            </a:r>
          </a:p>
        </p:txBody>
      </p:sp>
      <p:sp>
        <p:nvSpPr>
          <p:cNvPr id="4" name="テキスト ボックス 3">
            <a:extLst>
              <a:ext uri="{FF2B5EF4-FFF2-40B4-BE49-F238E27FC236}">
                <a16:creationId xmlns:a16="http://schemas.microsoft.com/office/drawing/2014/main" id="{9D165667-A574-4F05-A52F-FE2E13EC7B00}"/>
              </a:ext>
            </a:extLst>
          </p:cNvPr>
          <p:cNvSpPr txBox="1"/>
          <p:nvPr/>
        </p:nvSpPr>
        <p:spPr>
          <a:xfrm>
            <a:off x="2095500" y="4632960"/>
            <a:ext cx="5547360" cy="461665"/>
          </a:xfrm>
          <a:prstGeom prst="rect">
            <a:avLst/>
          </a:prstGeom>
          <a:noFill/>
        </p:spPr>
        <p:txBody>
          <a:bodyPr wrap="square" rtlCol="0">
            <a:spAutoFit/>
          </a:bodyPr>
          <a:lstStyle/>
          <a:p>
            <a:pPr algn="ctr"/>
            <a:r>
              <a:rPr kumimoji="1" lang="ja-JP" altLang="en-US" sz="2400" dirty="0">
                <a:latin typeface="BIZ UDゴシック" panose="020B0400000000000000" pitchFamily="49" charset="-128"/>
                <a:ea typeface="BIZ UDゴシック" panose="020B0400000000000000" pitchFamily="49" charset="-128"/>
              </a:rPr>
              <a:t>令和７年３月５日</a:t>
            </a:r>
          </a:p>
        </p:txBody>
      </p:sp>
    </p:spTree>
    <p:extLst>
      <p:ext uri="{BB962C8B-B14F-4D97-AF65-F5344CB8AC3E}">
        <p14:creationId xmlns:p14="http://schemas.microsoft.com/office/powerpoint/2010/main" val="4239757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88031D62-576E-4A1B-AF42-8101EFF09613}"/>
              </a:ext>
            </a:extLst>
          </p:cNvPr>
          <p:cNvSpPr txBox="1"/>
          <p:nvPr/>
        </p:nvSpPr>
        <p:spPr>
          <a:xfrm>
            <a:off x="628073" y="2503055"/>
            <a:ext cx="8903855" cy="707886"/>
          </a:xfrm>
          <a:prstGeom prst="rect">
            <a:avLst/>
          </a:prstGeom>
          <a:noFill/>
        </p:spPr>
        <p:txBody>
          <a:bodyPr wrap="square" rtlCol="0">
            <a:spAutoFit/>
          </a:bodyPr>
          <a:lstStyle/>
          <a:p>
            <a:pPr algn="ctr"/>
            <a:r>
              <a:rPr kumimoji="1" lang="ja-JP" altLang="en-US" sz="4000" dirty="0">
                <a:latin typeface="ＭＳ ゴシック" panose="020B0609070205080204" pitchFamily="49" charset="-128"/>
                <a:ea typeface="ＭＳ ゴシック" panose="020B0609070205080204" pitchFamily="49" charset="-128"/>
              </a:rPr>
              <a:t>令和６年度の取組み状況</a:t>
            </a:r>
            <a:endParaRPr kumimoji="1" lang="en-US" altLang="ja-JP" sz="4000" dirty="0">
              <a:latin typeface="ＭＳ ゴシック" panose="020B0609070205080204" pitchFamily="49" charset="-128"/>
              <a:ea typeface="ＭＳ ゴシック" panose="020B0609070205080204" pitchFamily="49" charset="-128"/>
            </a:endParaRPr>
          </a:p>
        </p:txBody>
      </p:sp>
      <p:sp>
        <p:nvSpPr>
          <p:cNvPr id="3" name="スライド番号プレースホルダー 1">
            <a:extLst>
              <a:ext uri="{FF2B5EF4-FFF2-40B4-BE49-F238E27FC236}">
                <a16:creationId xmlns:a16="http://schemas.microsoft.com/office/drawing/2014/main" id="{CE912366-5CD6-42B6-A3AD-420B30C8FEE8}"/>
              </a:ext>
            </a:extLst>
          </p:cNvPr>
          <p:cNvSpPr>
            <a:spLocks noGrp="1"/>
          </p:cNvSpPr>
          <p:nvPr>
            <p:ph type="sldNum" sz="quarter" idx="12"/>
          </p:nvPr>
        </p:nvSpPr>
        <p:spPr>
          <a:xfrm>
            <a:off x="7593081" y="6354258"/>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-2-</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5252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759F-0D8B-4AA1-8C33-747C20397918}"/>
              </a:ext>
            </a:extLst>
          </p:cNvPr>
          <p:cNvSpPr>
            <a:spLocks noGrp="1"/>
          </p:cNvSpPr>
          <p:nvPr>
            <p:ph type="ctrTitle"/>
          </p:nvPr>
        </p:nvSpPr>
        <p:spPr>
          <a:xfrm>
            <a:off x="431799" y="555256"/>
            <a:ext cx="9186333" cy="2387600"/>
          </a:xfrm>
        </p:spPr>
        <p:txBody>
          <a:bodyPr anchor="ctr">
            <a:normAutofit/>
          </a:bodyPr>
          <a:lstStyle/>
          <a:p>
            <a:r>
              <a:rPr lang="ja-JP" altLang="en-US" sz="3800" dirty="0">
                <a:latin typeface="ＭＳ ゴシック" panose="020B0609070205080204" pitchFamily="49" charset="-128"/>
                <a:ea typeface="ＭＳ ゴシック" panose="020B0609070205080204" pitchFamily="49" charset="-128"/>
              </a:rPr>
              <a:t>医療的ケア児支援センターの活動状況</a:t>
            </a:r>
            <a:endParaRPr kumimoji="1" lang="ja-JP" altLang="en-US" sz="3800" dirty="0">
              <a:latin typeface="ＭＳ ゴシック" panose="020B0609070205080204" pitchFamily="49" charset="-128"/>
              <a:ea typeface="ＭＳ ゴシック" panose="020B0609070205080204" pitchFamily="49" charset="-128"/>
            </a:endParaRPr>
          </a:p>
        </p:txBody>
      </p:sp>
      <p:sp>
        <p:nvSpPr>
          <p:cNvPr id="7" name="タイトル 1">
            <a:extLst>
              <a:ext uri="{FF2B5EF4-FFF2-40B4-BE49-F238E27FC236}">
                <a16:creationId xmlns:a16="http://schemas.microsoft.com/office/drawing/2014/main" id="{07DAC84C-9DD8-4F1F-BB10-0FEE4AFC7903}"/>
              </a:ext>
            </a:extLst>
          </p:cNvPr>
          <p:cNvSpPr txBox="1">
            <a:spLocks/>
          </p:cNvSpPr>
          <p:nvPr/>
        </p:nvSpPr>
        <p:spPr>
          <a:xfrm>
            <a:off x="685799" y="2463799"/>
            <a:ext cx="8542867" cy="3158067"/>
          </a:xfrm>
          <a:prstGeom prst="rect">
            <a:avLst/>
          </a:prstGeom>
        </p:spPr>
        <p:txBody>
          <a:bodyPr vert="horz" lIns="91440" tIns="45720" rIns="91440" bIns="45720" rtlCol="0" anchor="ctr">
            <a:normAutofit/>
          </a:bodyPr>
          <a:lstStyle>
            <a:lvl1pPr algn="ctr" defTabSz="914423"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2800" dirty="0">
                <a:latin typeface="ＭＳ ゴシック" panose="020B0609070205080204" pitchFamily="49" charset="-128"/>
                <a:ea typeface="ＭＳ ゴシック" panose="020B0609070205080204" pitchFamily="49" charset="-128"/>
              </a:rPr>
              <a:t>(1)</a:t>
            </a:r>
            <a:r>
              <a:rPr lang="ja-JP" altLang="en-US" sz="2800" dirty="0">
                <a:latin typeface="ＭＳ ゴシック" panose="020B0609070205080204" pitchFamily="49" charset="-128"/>
                <a:ea typeface="ＭＳ ゴシック" panose="020B0609070205080204" pitchFamily="49" charset="-128"/>
              </a:rPr>
              <a:t>相談対応の状況</a:t>
            </a:r>
            <a:endParaRPr lang="en-US" altLang="ja-JP" sz="2800" dirty="0">
              <a:latin typeface="ＭＳ ゴシック" panose="020B0609070205080204" pitchFamily="49" charset="-128"/>
              <a:ea typeface="ＭＳ ゴシック" panose="020B0609070205080204" pitchFamily="49" charset="-128"/>
            </a:endParaRPr>
          </a:p>
          <a:p>
            <a:pPr algn="l"/>
            <a:endParaRPr lang="en-US" altLang="ja-JP" sz="2800" dirty="0">
              <a:latin typeface="ＭＳ ゴシック" panose="020B0609070205080204" pitchFamily="49" charset="-128"/>
              <a:ea typeface="ＭＳ ゴシック" panose="020B0609070205080204" pitchFamily="49" charset="-128"/>
            </a:endParaRPr>
          </a:p>
          <a:p>
            <a:pPr algn="l"/>
            <a:r>
              <a:rPr lang="en-US" altLang="ja-JP" sz="2800" dirty="0">
                <a:latin typeface="ＭＳ ゴシック" panose="020B0609070205080204" pitchFamily="49" charset="-128"/>
                <a:ea typeface="ＭＳ ゴシック" panose="020B0609070205080204" pitchFamily="49" charset="-128"/>
              </a:rPr>
              <a:t>(2)</a:t>
            </a:r>
            <a:r>
              <a:rPr lang="ja-JP" altLang="en-US" sz="2800" dirty="0">
                <a:latin typeface="ＭＳ ゴシック" panose="020B0609070205080204" pitchFamily="49" charset="-128"/>
                <a:ea typeface="ＭＳ ゴシック" panose="020B0609070205080204" pitchFamily="49" charset="-128"/>
              </a:rPr>
              <a:t>連携会議の開催</a:t>
            </a:r>
            <a:endParaRPr lang="en-US" altLang="ja-JP" sz="2800" dirty="0">
              <a:latin typeface="ＭＳ ゴシック" panose="020B0609070205080204" pitchFamily="49" charset="-128"/>
              <a:ea typeface="ＭＳ ゴシック" panose="020B0609070205080204" pitchFamily="49" charset="-128"/>
            </a:endParaRPr>
          </a:p>
          <a:p>
            <a:pPr algn="l"/>
            <a:endParaRPr lang="en-US" altLang="ja-JP" sz="2800" dirty="0">
              <a:latin typeface="ＭＳ ゴシック" panose="020B0609070205080204" pitchFamily="49" charset="-128"/>
              <a:ea typeface="ＭＳ ゴシック" panose="020B0609070205080204" pitchFamily="49" charset="-128"/>
            </a:endParaRPr>
          </a:p>
          <a:p>
            <a:pPr algn="l"/>
            <a:r>
              <a:rPr lang="en-US" altLang="ja-JP" sz="2800" dirty="0">
                <a:latin typeface="ＭＳ ゴシック" panose="020B0609070205080204" pitchFamily="49" charset="-128"/>
                <a:ea typeface="ＭＳ ゴシック" panose="020B0609070205080204" pitchFamily="49" charset="-128"/>
              </a:rPr>
              <a:t>(3)</a:t>
            </a:r>
            <a:r>
              <a:rPr lang="ja-JP" altLang="en-US" sz="2800" dirty="0">
                <a:latin typeface="ＭＳ ゴシック" panose="020B0609070205080204" pitchFamily="49" charset="-128"/>
                <a:ea typeface="ＭＳ ゴシック" panose="020B0609070205080204" pitchFamily="49" charset="-128"/>
              </a:rPr>
              <a:t>市町村・関係機関等との連携</a:t>
            </a:r>
          </a:p>
        </p:txBody>
      </p:sp>
      <p:sp>
        <p:nvSpPr>
          <p:cNvPr id="4" name="スライド番号プレースホルダー 1">
            <a:extLst>
              <a:ext uri="{FF2B5EF4-FFF2-40B4-BE49-F238E27FC236}">
                <a16:creationId xmlns:a16="http://schemas.microsoft.com/office/drawing/2014/main" id="{E5CA4FBE-50DE-4FCA-8B8B-D62CEE9AFC63}"/>
              </a:ext>
            </a:extLst>
          </p:cNvPr>
          <p:cNvSpPr>
            <a:spLocks noGrp="1"/>
          </p:cNvSpPr>
          <p:nvPr>
            <p:ph type="sldNum" sz="quarter" idx="12"/>
          </p:nvPr>
        </p:nvSpPr>
        <p:spPr>
          <a:xfrm>
            <a:off x="7593081" y="6354258"/>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-3-</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635638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5">
            <a:extLst>
              <a:ext uri="{FF2B5EF4-FFF2-40B4-BE49-F238E27FC236}">
                <a16:creationId xmlns:a16="http://schemas.microsoft.com/office/drawing/2014/main" id="{1B01E13B-1348-421D-AF5D-9E004924C735}"/>
              </a:ext>
            </a:extLst>
          </p:cNvPr>
          <p:cNvGraphicFramePr>
            <a:graphicFrameLocks noGrp="1"/>
          </p:cNvGraphicFramePr>
          <p:nvPr>
            <p:extLst>
              <p:ext uri="{D42A27DB-BD31-4B8C-83A1-F6EECF244321}">
                <p14:modId xmlns:p14="http://schemas.microsoft.com/office/powerpoint/2010/main" val="3969478140"/>
              </p:ext>
            </p:extLst>
          </p:nvPr>
        </p:nvGraphicFramePr>
        <p:xfrm>
          <a:off x="344959" y="1383846"/>
          <a:ext cx="9216079" cy="1694823"/>
        </p:xfrm>
        <a:graphic>
          <a:graphicData uri="http://schemas.openxmlformats.org/drawingml/2006/table">
            <a:tbl>
              <a:tblPr firstRow="1" bandRow="1">
                <a:tableStyleId>{2D5ABB26-0587-4C30-8999-92F81FD0307C}</a:tableStyleId>
              </a:tblPr>
              <a:tblGrid>
                <a:gridCol w="756079">
                  <a:extLst>
                    <a:ext uri="{9D8B030D-6E8A-4147-A177-3AD203B41FA5}">
                      <a16:colId xmlns:a16="http://schemas.microsoft.com/office/drawing/2014/main" val="3176377822"/>
                    </a:ext>
                  </a:extLst>
                </a:gridCol>
                <a:gridCol w="756000">
                  <a:extLst>
                    <a:ext uri="{9D8B030D-6E8A-4147-A177-3AD203B41FA5}">
                      <a16:colId xmlns:a16="http://schemas.microsoft.com/office/drawing/2014/main" val="3826182902"/>
                    </a:ext>
                  </a:extLst>
                </a:gridCol>
                <a:gridCol w="756000">
                  <a:extLst>
                    <a:ext uri="{9D8B030D-6E8A-4147-A177-3AD203B41FA5}">
                      <a16:colId xmlns:a16="http://schemas.microsoft.com/office/drawing/2014/main" val="2680026508"/>
                    </a:ext>
                  </a:extLst>
                </a:gridCol>
                <a:gridCol w="756000">
                  <a:extLst>
                    <a:ext uri="{9D8B030D-6E8A-4147-A177-3AD203B41FA5}">
                      <a16:colId xmlns:a16="http://schemas.microsoft.com/office/drawing/2014/main" val="2987667655"/>
                    </a:ext>
                  </a:extLst>
                </a:gridCol>
                <a:gridCol w="756000">
                  <a:extLst>
                    <a:ext uri="{9D8B030D-6E8A-4147-A177-3AD203B41FA5}">
                      <a16:colId xmlns:a16="http://schemas.microsoft.com/office/drawing/2014/main" val="2923889685"/>
                    </a:ext>
                  </a:extLst>
                </a:gridCol>
                <a:gridCol w="756000">
                  <a:extLst>
                    <a:ext uri="{9D8B030D-6E8A-4147-A177-3AD203B41FA5}">
                      <a16:colId xmlns:a16="http://schemas.microsoft.com/office/drawing/2014/main" val="782534985"/>
                    </a:ext>
                  </a:extLst>
                </a:gridCol>
                <a:gridCol w="756000">
                  <a:extLst>
                    <a:ext uri="{9D8B030D-6E8A-4147-A177-3AD203B41FA5}">
                      <a16:colId xmlns:a16="http://schemas.microsoft.com/office/drawing/2014/main" val="3978883156"/>
                    </a:ext>
                  </a:extLst>
                </a:gridCol>
                <a:gridCol w="756000">
                  <a:extLst>
                    <a:ext uri="{9D8B030D-6E8A-4147-A177-3AD203B41FA5}">
                      <a16:colId xmlns:a16="http://schemas.microsoft.com/office/drawing/2014/main" val="2270621305"/>
                    </a:ext>
                  </a:extLst>
                </a:gridCol>
                <a:gridCol w="756000">
                  <a:extLst>
                    <a:ext uri="{9D8B030D-6E8A-4147-A177-3AD203B41FA5}">
                      <a16:colId xmlns:a16="http://schemas.microsoft.com/office/drawing/2014/main" val="3080032312"/>
                    </a:ext>
                  </a:extLst>
                </a:gridCol>
                <a:gridCol w="756000">
                  <a:extLst>
                    <a:ext uri="{9D8B030D-6E8A-4147-A177-3AD203B41FA5}">
                      <a16:colId xmlns:a16="http://schemas.microsoft.com/office/drawing/2014/main" val="3026409826"/>
                    </a:ext>
                  </a:extLst>
                </a:gridCol>
                <a:gridCol w="756000">
                  <a:extLst>
                    <a:ext uri="{9D8B030D-6E8A-4147-A177-3AD203B41FA5}">
                      <a16:colId xmlns:a16="http://schemas.microsoft.com/office/drawing/2014/main" val="2006535874"/>
                    </a:ext>
                  </a:extLst>
                </a:gridCol>
                <a:gridCol w="900000">
                  <a:extLst>
                    <a:ext uri="{9D8B030D-6E8A-4147-A177-3AD203B41FA5}">
                      <a16:colId xmlns:a16="http://schemas.microsoft.com/office/drawing/2014/main" val="3597192594"/>
                    </a:ext>
                  </a:extLst>
                </a:gridCol>
              </a:tblGrid>
              <a:tr h="379042">
                <a:tc>
                  <a:txBody>
                    <a:bodyPr/>
                    <a:lstStyle/>
                    <a:p>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４月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５月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６月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９月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11</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12</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a:t>
                      </a:r>
                      <a:r>
                        <a:rPr kumimoji="1" lang="ja-JP" altLang="en-US" sz="1400" dirty="0">
                          <a:solidFill>
                            <a:schemeClr val="tx1"/>
                          </a:solidFill>
                          <a:latin typeface="ＭＳ ゴシック" panose="020B0609070205080204" pitchFamily="49" charset="-128"/>
                          <a:ea typeface="ＭＳ ゴシック" panose="020B0609070205080204" pitchFamily="49" charset="-128"/>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636891"/>
                  </a:ext>
                </a:extLst>
              </a:tr>
              <a:tr h="770213">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調整</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264</a:t>
                      </a: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r>
                        <a:rPr kumimoji="1" lang="en-US" altLang="ja-JP" sz="1400" dirty="0">
                          <a:solidFill>
                            <a:schemeClr val="tx1"/>
                          </a:solidFill>
                          <a:latin typeface="ＭＳ ゴシック" panose="020B0609070205080204" pitchFamily="49" charset="-128"/>
                          <a:ea typeface="ＭＳ ゴシック" panose="020B0609070205080204" pitchFamily="49" charset="-128"/>
                        </a:rPr>
                        <a:t>-</a:t>
                      </a: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307</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297</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(+194)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236</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(+126)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315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(+203)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321</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255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308</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237</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280</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2,820</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(+1,031)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188389"/>
                  </a:ext>
                </a:extLst>
              </a:tr>
              <a:tr h="545568">
                <a:tc>
                  <a:txBody>
                    <a:bodyP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相談</a:t>
                      </a:r>
                      <a:endParaRPr kumimoji="1" lang="en-US" altLang="ja-JP" sz="140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75</a:t>
                      </a:r>
                    </a:p>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r>
                        <a:rPr kumimoji="1" lang="en-US" altLang="ja-JP" sz="1400" dirty="0">
                          <a:solidFill>
                            <a:schemeClr val="tx1"/>
                          </a:solidFill>
                          <a:latin typeface="ＭＳ ゴシック" panose="020B0609070205080204" pitchFamily="49" charset="-128"/>
                          <a:ea typeface="ＭＳ ゴシック" panose="020B0609070205080204" pitchFamily="49" charset="-128"/>
                        </a:rPr>
                        <a:t>-</a:t>
                      </a:r>
                      <a:r>
                        <a:rPr kumimoji="1" lang="ja-JP" altLang="en-US" sz="14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82</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81</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66</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75</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(+47)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78</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(+34)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70</a:t>
                      </a:r>
                    </a:p>
                    <a:p>
                      <a:pPr algn="ctr"/>
                      <a:r>
                        <a:rPr kumimoji="1" lang="en-US" altLang="ja-JP" sz="14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71</a:t>
                      </a:r>
                    </a:p>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60</a:t>
                      </a:r>
                    </a:p>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+6</a:t>
                      </a: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71</a:t>
                      </a:r>
                    </a:p>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+4</a:t>
                      </a: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729</a:t>
                      </a:r>
                    </a:p>
                    <a:p>
                      <a:pPr algn="ctr"/>
                      <a:r>
                        <a:rPr kumimoji="1" lang="en-US" altLang="ja-JP" sz="1400" b="0" u="none" dirty="0">
                          <a:solidFill>
                            <a:schemeClr val="tx1"/>
                          </a:solidFill>
                          <a:latin typeface="ＭＳ ゴシック" panose="020B0609070205080204" pitchFamily="49" charset="-128"/>
                          <a:ea typeface="ＭＳ ゴシック" panose="020B0609070205080204" pitchFamily="49" charset="-128"/>
                        </a:rPr>
                        <a:t>(+314)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3917065"/>
                  </a:ext>
                </a:extLst>
              </a:tr>
            </a:tbl>
          </a:graphicData>
        </a:graphic>
      </p:graphicFrame>
      <p:sp>
        <p:nvSpPr>
          <p:cNvPr id="14" name="テキスト ボックス 13">
            <a:extLst>
              <a:ext uri="{FF2B5EF4-FFF2-40B4-BE49-F238E27FC236}">
                <a16:creationId xmlns:a16="http://schemas.microsoft.com/office/drawing/2014/main" id="{3F2C7AF1-8033-493C-A34C-BE7D2E4AD76D}"/>
              </a:ext>
            </a:extLst>
          </p:cNvPr>
          <p:cNvSpPr txBox="1"/>
          <p:nvPr/>
        </p:nvSpPr>
        <p:spPr>
          <a:xfrm>
            <a:off x="164998" y="329910"/>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（１）令和６年度の医療的ケア児支援センター活動状況</a:t>
            </a:r>
          </a:p>
        </p:txBody>
      </p:sp>
      <p:sp>
        <p:nvSpPr>
          <p:cNvPr id="13" name="テキスト ボックス 12">
            <a:extLst>
              <a:ext uri="{FF2B5EF4-FFF2-40B4-BE49-F238E27FC236}">
                <a16:creationId xmlns:a16="http://schemas.microsoft.com/office/drawing/2014/main" id="{A9830FFA-510E-4235-A3B5-D99133FCA798}"/>
              </a:ext>
            </a:extLst>
          </p:cNvPr>
          <p:cNvSpPr txBox="1"/>
          <p:nvPr/>
        </p:nvSpPr>
        <p:spPr>
          <a:xfrm>
            <a:off x="118083" y="798213"/>
            <a:ext cx="9493508" cy="553998"/>
          </a:xfrm>
          <a:prstGeom prst="rect">
            <a:avLst/>
          </a:prstGeom>
          <a:noFill/>
          <a:ln>
            <a:noFill/>
            <a:prstDash val="solid"/>
          </a:ln>
        </p:spPr>
        <p:txBody>
          <a:bodyPr wrap="square" rtlCol="0">
            <a:spAutoFit/>
          </a:bodyPr>
          <a:lstStyle/>
          <a:p>
            <a:r>
              <a:rPr kumimoji="1" lang="ja-JP" altLang="en-US" sz="1600" b="1" dirty="0">
                <a:latin typeface="ＭＳ ゴシック" panose="020B0609070205080204" pitchFamily="49" charset="-128"/>
                <a:ea typeface="ＭＳ ゴシック" panose="020B0609070205080204" pitchFamily="49" charset="-128"/>
              </a:rPr>
              <a:t>相談対応状況</a:t>
            </a:r>
            <a:endParaRPr kumimoji="1" lang="en-US" altLang="ja-JP" sz="1600" b="1"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（）内は令和５年度中の同月と比較。令和５年４月中開設のため、４月分については令和５年実績との比較はせず。</a:t>
            </a:r>
            <a:endParaRPr kumimoji="1"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3F87A252-BC3C-42E8-8EF3-914627F7859E}"/>
              </a:ext>
            </a:extLst>
          </p:cNvPr>
          <p:cNvSpPr>
            <a:spLocks noGrp="1"/>
          </p:cNvSpPr>
          <p:nvPr>
            <p:ph type="sldNum" sz="quarter" idx="12"/>
          </p:nvPr>
        </p:nvSpPr>
        <p:spPr>
          <a:xfrm>
            <a:off x="7382741" y="6357626"/>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-4-</a:t>
            </a:r>
            <a:endParaRPr kumimoji="1" lang="ja-JP" altLang="en-US" sz="1400"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4728397E-9DE3-4688-9B56-E567ED42C93F}"/>
              </a:ext>
            </a:extLst>
          </p:cNvPr>
          <p:cNvPicPr>
            <a:picLocks noChangeAspect="1"/>
          </p:cNvPicPr>
          <p:nvPr/>
        </p:nvPicPr>
        <p:blipFill>
          <a:blip r:embed="rId3"/>
          <a:stretch>
            <a:fillRect/>
          </a:stretch>
        </p:blipFill>
        <p:spPr>
          <a:xfrm>
            <a:off x="1075266" y="3302000"/>
            <a:ext cx="7797801" cy="3226090"/>
          </a:xfrm>
          <a:prstGeom prst="rect">
            <a:avLst/>
          </a:prstGeom>
        </p:spPr>
      </p:pic>
    </p:spTree>
    <p:extLst>
      <p:ext uri="{BB962C8B-B14F-4D97-AF65-F5344CB8AC3E}">
        <p14:creationId xmlns:p14="http://schemas.microsoft.com/office/powerpoint/2010/main" val="4171962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DBB9CE59-BF4E-4393-8340-D9F965DB8AD5}"/>
              </a:ext>
            </a:extLst>
          </p:cNvPr>
          <p:cNvSpPr txBox="1"/>
          <p:nvPr/>
        </p:nvSpPr>
        <p:spPr>
          <a:xfrm>
            <a:off x="233757" y="883717"/>
            <a:ext cx="9493508" cy="1077218"/>
          </a:xfrm>
          <a:prstGeom prst="rect">
            <a:avLst/>
          </a:prstGeom>
          <a:noFill/>
          <a:ln>
            <a:noFill/>
            <a:prstDash val="solid"/>
          </a:ln>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第１回</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圏域会議</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＜大阪市・堺市・中河内＞圏域（柏原市除く）　令和６年７月１日　大阪府医師会館</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＜南河内・泉州＞圏域（柏原市含む）　　　　　令和６年７月３日　大阪母子医療センター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＜豊能・三島・北河内＞圏域　　　　　　　　　令和６年７月</a:t>
            </a:r>
            <a:r>
              <a:rPr kumimoji="1" lang="en-US" altLang="ja-JP" sz="1200" dirty="0">
                <a:latin typeface="ＭＳ ゴシック" panose="020B0609070205080204" pitchFamily="49" charset="-128"/>
                <a:ea typeface="ＭＳ ゴシック" panose="020B0609070205080204" pitchFamily="49" charset="-128"/>
              </a:rPr>
              <a:t>10</a:t>
            </a:r>
            <a:r>
              <a:rPr kumimoji="1" lang="ja-JP" altLang="en-US" sz="1200" dirty="0">
                <a:latin typeface="ＭＳ ゴシック" panose="020B0609070205080204" pitchFamily="49" charset="-128"/>
                <a:ea typeface="ＭＳ ゴシック" panose="020B0609070205080204" pitchFamily="49" charset="-128"/>
              </a:rPr>
              <a:t>日　ドーンセンター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a:t>
            </a:r>
            <a:endParaRPr kumimoji="1" lang="en-US" altLang="ja-JP" sz="1400" dirty="0">
              <a:latin typeface="ＭＳ ゴシック" panose="020B0609070205080204" pitchFamily="49" charset="-128"/>
              <a:ea typeface="ＭＳ ゴシック" panose="020B0609070205080204" pitchFamily="49" charset="-128"/>
            </a:endParaRPr>
          </a:p>
        </p:txBody>
      </p:sp>
      <p:graphicFrame>
        <p:nvGraphicFramePr>
          <p:cNvPr id="6" name="表 9">
            <a:extLst>
              <a:ext uri="{FF2B5EF4-FFF2-40B4-BE49-F238E27FC236}">
                <a16:creationId xmlns:a16="http://schemas.microsoft.com/office/drawing/2014/main" id="{57B351D6-7ADB-4588-B40A-9B5E4F5BC89A}"/>
              </a:ext>
            </a:extLst>
          </p:cNvPr>
          <p:cNvGraphicFramePr>
            <a:graphicFrameLocks noGrp="1"/>
          </p:cNvGraphicFramePr>
          <p:nvPr>
            <p:extLst>
              <p:ext uri="{D42A27DB-BD31-4B8C-83A1-F6EECF244321}">
                <p14:modId xmlns:p14="http://schemas.microsoft.com/office/powerpoint/2010/main" val="2353810884"/>
              </p:ext>
            </p:extLst>
          </p:nvPr>
        </p:nvGraphicFramePr>
        <p:xfrm>
          <a:off x="486566" y="2112426"/>
          <a:ext cx="8696776" cy="1828800"/>
        </p:xfrm>
        <a:graphic>
          <a:graphicData uri="http://schemas.openxmlformats.org/drawingml/2006/table">
            <a:tbl>
              <a:tblPr firstRow="1" bandRow="1">
                <a:tableStyleId>{5C22544A-7EE6-4342-B048-85BDC9FD1C3A}</a:tableStyleId>
              </a:tblPr>
              <a:tblGrid>
                <a:gridCol w="706582">
                  <a:extLst>
                    <a:ext uri="{9D8B030D-6E8A-4147-A177-3AD203B41FA5}">
                      <a16:colId xmlns:a16="http://schemas.microsoft.com/office/drawing/2014/main" val="1190377973"/>
                    </a:ext>
                  </a:extLst>
                </a:gridCol>
                <a:gridCol w="1194955">
                  <a:extLst>
                    <a:ext uri="{9D8B030D-6E8A-4147-A177-3AD203B41FA5}">
                      <a16:colId xmlns:a16="http://schemas.microsoft.com/office/drawing/2014/main" val="1343892429"/>
                    </a:ext>
                  </a:extLst>
                </a:gridCol>
                <a:gridCol w="1143269">
                  <a:extLst>
                    <a:ext uri="{9D8B030D-6E8A-4147-A177-3AD203B41FA5}">
                      <a16:colId xmlns:a16="http://schemas.microsoft.com/office/drawing/2014/main" val="3624863055"/>
                    </a:ext>
                  </a:extLst>
                </a:gridCol>
                <a:gridCol w="941995">
                  <a:extLst>
                    <a:ext uri="{9D8B030D-6E8A-4147-A177-3AD203B41FA5}">
                      <a16:colId xmlns:a16="http://schemas.microsoft.com/office/drawing/2014/main" val="2265611916"/>
                    </a:ext>
                  </a:extLst>
                </a:gridCol>
                <a:gridCol w="941995">
                  <a:extLst>
                    <a:ext uri="{9D8B030D-6E8A-4147-A177-3AD203B41FA5}">
                      <a16:colId xmlns:a16="http://schemas.microsoft.com/office/drawing/2014/main" val="601698417"/>
                    </a:ext>
                  </a:extLst>
                </a:gridCol>
                <a:gridCol w="941995">
                  <a:extLst>
                    <a:ext uri="{9D8B030D-6E8A-4147-A177-3AD203B41FA5}">
                      <a16:colId xmlns:a16="http://schemas.microsoft.com/office/drawing/2014/main" val="2574386401"/>
                    </a:ext>
                  </a:extLst>
                </a:gridCol>
                <a:gridCol w="941995">
                  <a:extLst>
                    <a:ext uri="{9D8B030D-6E8A-4147-A177-3AD203B41FA5}">
                      <a16:colId xmlns:a16="http://schemas.microsoft.com/office/drawing/2014/main" val="3769710550"/>
                    </a:ext>
                  </a:extLst>
                </a:gridCol>
                <a:gridCol w="941995">
                  <a:extLst>
                    <a:ext uri="{9D8B030D-6E8A-4147-A177-3AD203B41FA5}">
                      <a16:colId xmlns:a16="http://schemas.microsoft.com/office/drawing/2014/main" val="3334932568"/>
                    </a:ext>
                  </a:extLst>
                </a:gridCol>
                <a:gridCol w="941995">
                  <a:extLst>
                    <a:ext uri="{9D8B030D-6E8A-4147-A177-3AD203B41FA5}">
                      <a16:colId xmlns:a16="http://schemas.microsoft.com/office/drawing/2014/main" val="2696554474"/>
                    </a:ext>
                  </a:extLst>
                </a:gridCol>
              </a:tblGrid>
              <a:tr h="300000">
                <a:tc rowSpan="2">
                  <a:txBody>
                    <a:bodyPr/>
                    <a:lstStyle/>
                    <a:p>
                      <a:pPr algn="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市町村</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医療機関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r>
                        <a:rPr kumimoji="1" lang="ja-JP" altLang="en-US" sz="1400" b="0" dirty="0">
                          <a:solidFill>
                            <a:schemeClr val="tx1"/>
                          </a:solidFill>
                          <a:latin typeface="ＭＳ ゴシック" panose="020B0609070205080204" pitchFamily="49" charset="-128"/>
                          <a:ea typeface="ＭＳ ゴシック" panose="020B0609070205080204" pitchFamily="49" charset="-128"/>
                        </a:rPr>
                        <a:t>前年度比</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3431380"/>
                  </a:ext>
                </a:extLst>
              </a:tr>
              <a:tr h="300000">
                <a:tc v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179193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26(-2)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70(+18)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212196"/>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中部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19(+5)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30(+ 7)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982459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33(+6)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73(+11)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9628975"/>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78(+9)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173(+36)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1668113"/>
                  </a:ext>
                </a:extLst>
              </a:tr>
            </a:tbl>
          </a:graphicData>
        </a:graphic>
      </p:graphicFrame>
      <p:sp>
        <p:nvSpPr>
          <p:cNvPr id="21" name="テキスト ボックス 20">
            <a:extLst>
              <a:ext uri="{FF2B5EF4-FFF2-40B4-BE49-F238E27FC236}">
                <a16:creationId xmlns:a16="http://schemas.microsoft.com/office/drawing/2014/main" id="{98085C13-8086-4908-8DD6-FFEBFE15E763}"/>
              </a:ext>
            </a:extLst>
          </p:cNvPr>
          <p:cNvSpPr txBox="1"/>
          <p:nvPr/>
        </p:nvSpPr>
        <p:spPr>
          <a:xfrm>
            <a:off x="486566" y="1779736"/>
            <a:ext cx="8595461"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○参加実績</a:t>
            </a:r>
          </a:p>
        </p:txBody>
      </p:sp>
      <p:sp>
        <p:nvSpPr>
          <p:cNvPr id="22" name="テキスト ボックス 21">
            <a:extLst>
              <a:ext uri="{FF2B5EF4-FFF2-40B4-BE49-F238E27FC236}">
                <a16:creationId xmlns:a16="http://schemas.microsoft.com/office/drawing/2014/main" id="{90F3E6DA-7A50-4ABD-9292-047A6661E754}"/>
              </a:ext>
            </a:extLst>
          </p:cNvPr>
          <p:cNvSpPr txBox="1"/>
          <p:nvPr/>
        </p:nvSpPr>
        <p:spPr>
          <a:xfrm>
            <a:off x="435908" y="3941226"/>
            <a:ext cx="86967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医療的ケア児者等担当課、医療的ケア児等コーディネーター配置担当課、市町村コーディネーター）</a:t>
            </a:r>
          </a:p>
        </p:txBody>
      </p:sp>
      <p:sp>
        <p:nvSpPr>
          <p:cNvPr id="10" name="テキスト ボックス 9">
            <a:extLst>
              <a:ext uri="{FF2B5EF4-FFF2-40B4-BE49-F238E27FC236}">
                <a16:creationId xmlns:a16="http://schemas.microsoft.com/office/drawing/2014/main" id="{521276CE-2F21-4FB2-995F-D87C304147A7}"/>
              </a:ext>
            </a:extLst>
          </p:cNvPr>
          <p:cNvSpPr txBox="1"/>
          <p:nvPr/>
        </p:nvSpPr>
        <p:spPr>
          <a:xfrm>
            <a:off x="233757" y="4269964"/>
            <a:ext cx="9202394" cy="2386231"/>
          </a:xfrm>
          <a:prstGeom prst="rect">
            <a:avLst/>
          </a:prstGeom>
          <a:noFill/>
        </p:spPr>
        <p:txBody>
          <a:bodyPr wrap="square">
            <a:spAutoFit/>
          </a:bodyPr>
          <a:lstStyle/>
          <a:p>
            <a:r>
              <a:rPr kumimoji="1" lang="ja-JP" altLang="en-US" sz="1400" dirty="0">
                <a:latin typeface="ＭＳ ゴシック" panose="020B0609070205080204" pitchFamily="49" charset="-128"/>
                <a:ea typeface="ＭＳ ゴシック" panose="020B0609070205080204" pitchFamily="49" charset="-128"/>
              </a:rPr>
              <a:t>○議題：</a:t>
            </a:r>
            <a:endParaRPr kumimoji="1" lang="en-US" altLang="ja-JP" sz="14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①大阪府医療的ケア児支援センターの令和５年度活動について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②令和６年度障がい福祉サービス等報酬改定について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③府立学校（特別支援学校）における医療的ケア通学支援事業について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④各圏域の医療的ケア児等コーディネーターの活動報告</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行政とコーディネーターの協働状況や課題について報告</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＜大阪市・堺市・中河内＞圏域：東大阪市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＜南河内・泉州＞　　　　圏域：泉南市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＜豊能・三島・北河内＞　圏域：守口市</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⑤グループワーク「災害対策について」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モデルケースをもとに、個別避難計画の作成と災害時における課題等について、グループで討論</a:t>
            </a:r>
            <a:endParaRPr kumimoji="1" lang="en-US" altLang="ja-JP"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753F26CD-B992-49AE-972D-9BE54EC04BE3}"/>
              </a:ext>
            </a:extLst>
          </p:cNvPr>
          <p:cNvSpPr>
            <a:spLocks noGrp="1"/>
          </p:cNvSpPr>
          <p:nvPr>
            <p:ph type="sldNum" sz="quarter" idx="12"/>
          </p:nvPr>
        </p:nvSpPr>
        <p:spPr>
          <a:xfrm>
            <a:off x="7443393" y="6338692"/>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-5-</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F491E9A3-DBC1-4AD4-81B4-FA7E82B2089F}"/>
              </a:ext>
            </a:extLst>
          </p:cNvPr>
          <p:cNvSpPr txBox="1"/>
          <p:nvPr/>
        </p:nvSpPr>
        <p:spPr>
          <a:xfrm>
            <a:off x="96243" y="458694"/>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（２）令和６年度の連携会議の開催</a:t>
            </a:r>
          </a:p>
        </p:txBody>
      </p:sp>
      <p:sp>
        <p:nvSpPr>
          <p:cNvPr id="9" name="テキスト ボックス 8">
            <a:extLst>
              <a:ext uri="{FF2B5EF4-FFF2-40B4-BE49-F238E27FC236}">
                <a16:creationId xmlns:a16="http://schemas.microsoft.com/office/drawing/2014/main" id="{2F88AFFD-62D8-4E79-A53C-D0E3DD3EF1E5}"/>
              </a:ext>
            </a:extLst>
          </p:cNvPr>
          <p:cNvSpPr txBox="1"/>
          <p:nvPr/>
        </p:nvSpPr>
        <p:spPr>
          <a:xfrm>
            <a:off x="7086600" y="503405"/>
            <a:ext cx="2613154"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令和６年度第１回部会資料</a:t>
            </a:r>
          </a:p>
        </p:txBody>
      </p:sp>
    </p:spTree>
    <p:extLst>
      <p:ext uri="{BB962C8B-B14F-4D97-AF65-F5344CB8AC3E}">
        <p14:creationId xmlns:p14="http://schemas.microsoft.com/office/powerpoint/2010/main" val="427809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DBB9CE59-BF4E-4393-8340-D9F965DB8AD5}"/>
              </a:ext>
            </a:extLst>
          </p:cNvPr>
          <p:cNvSpPr txBox="1"/>
          <p:nvPr/>
        </p:nvSpPr>
        <p:spPr>
          <a:xfrm>
            <a:off x="78222" y="520840"/>
            <a:ext cx="9493508" cy="738664"/>
          </a:xfrm>
          <a:prstGeom prst="rect">
            <a:avLst/>
          </a:prstGeom>
          <a:noFill/>
          <a:ln>
            <a:noFill/>
            <a:prstDash val="solid"/>
          </a:ln>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第２回</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全体会議</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400" dirty="0">
                <a:latin typeface="ＭＳ ゴシック" panose="020B0609070205080204" pitchFamily="49" charset="-128"/>
                <a:ea typeface="ＭＳ ゴシック" panose="020B0609070205080204" pitchFamily="49" charset="-128"/>
              </a:rPr>
              <a:t>　〇開催日・場所：令和７年２月</a:t>
            </a:r>
            <a:r>
              <a:rPr kumimoji="1" lang="en-US" altLang="ja-JP" sz="1400" dirty="0">
                <a:latin typeface="ＭＳ ゴシック" panose="020B0609070205080204" pitchFamily="49" charset="-128"/>
                <a:ea typeface="ＭＳ ゴシック" panose="020B0609070205080204" pitchFamily="49" charset="-128"/>
              </a:rPr>
              <a:t>18</a:t>
            </a:r>
            <a:r>
              <a:rPr kumimoji="1" lang="ja-JP" altLang="en-US" sz="1400" dirty="0">
                <a:latin typeface="ＭＳ ゴシック" panose="020B0609070205080204" pitchFamily="49" charset="-128"/>
                <a:ea typeface="ＭＳ ゴシック" panose="020B0609070205080204" pitchFamily="49" charset="-128"/>
              </a:rPr>
              <a:t>日　大阪市阿倍野区民センター</a:t>
            </a:r>
            <a:endParaRPr kumimoji="1" lang="en-US" altLang="ja-JP" sz="1400" dirty="0">
              <a:latin typeface="ＭＳ ゴシック" panose="020B0609070205080204" pitchFamily="49" charset="-128"/>
              <a:ea typeface="ＭＳ ゴシック" panose="020B0609070205080204" pitchFamily="49" charset="-128"/>
            </a:endParaRPr>
          </a:p>
          <a:p>
            <a:endParaRPr kumimoji="1" lang="en-US" altLang="ja-JP" sz="1400" dirty="0">
              <a:latin typeface="ＭＳ ゴシック" panose="020B0609070205080204" pitchFamily="49" charset="-128"/>
              <a:ea typeface="ＭＳ ゴシック" panose="020B0609070205080204" pitchFamily="49" charset="-128"/>
            </a:endParaRPr>
          </a:p>
        </p:txBody>
      </p:sp>
      <p:graphicFrame>
        <p:nvGraphicFramePr>
          <p:cNvPr id="6" name="表 9">
            <a:extLst>
              <a:ext uri="{FF2B5EF4-FFF2-40B4-BE49-F238E27FC236}">
                <a16:creationId xmlns:a16="http://schemas.microsoft.com/office/drawing/2014/main" id="{57B351D6-7ADB-4588-B40A-9B5E4F5BC89A}"/>
              </a:ext>
            </a:extLst>
          </p:cNvPr>
          <p:cNvGraphicFramePr>
            <a:graphicFrameLocks noGrp="1"/>
          </p:cNvGraphicFramePr>
          <p:nvPr>
            <p:extLst>
              <p:ext uri="{D42A27DB-BD31-4B8C-83A1-F6EECF244321}">
                <p14:modId xmlns:p14="http://schemas.microsoft.com/office/powerpoint/2010/main" val="474610671"/>
              </p:ext>
            </p:extLst>
          </p:nvPr>
        </p:nvGraphicFramePr>
        <p:xfrm>
          <a:off x="310333" y="1511721"/>
          <a:ext cx="9115838" cy="2133600"/>
        </p:xfrm>
        <a:graphic>
          <a:graphicData uri="http://schemas.openxmlformats.org/drawingml/2006/table">
            <a:tbl>
              <a:tblPr firstRow="1" bandRow="1">
                <a:tableStyleId>{5C22544A-7EE6-4342-B048-85BDC9FD1C3A}</a:tableStyleId>
              </a:tblPr>
              <a:tblGrid>
                <a:gridCol w="866534">
                  <a:extLst>
                    <a:ext uri="{9D8B030D-6E8A-4147-A177-3AD203B41FA5}">
                      <a16:colId xmlns:a16="http://schemas.microsoft.com/office/drawing/2014/main" val="1190377973"/>
                    </a:ext>
                  </a:extLst>
                </a:gridCol>
                <a:gridCol w="1031163">
                  <a:extLst>
                    <a:ext uri="{9D8B030D-6E8A-4147-A177-3AD203B41FA5}">
                      <a16:colId xmlns:a16="http://schemas.microsoft.com/office/drawing/2014/main" val="1343892429"/>
                    </a:ext>
                  </a:extLst>
                </a:gridCol>
                <a:gridCol w="1031163">
                  <a:extLst>
                    <a:ext uri="{9D8B030D-6E8A-4147-A177-3AD203B41FA5}">
                      <a16:colId xmlns:a16="http://schemas.microsoft.com/office/drawing/2014/main" val="3624863055"/>
                    </a:ext>
                  </a:extLst>
                </a:gridCol>
                <a:gridCol w="1031163">
                  <a:extLst>
                    <a:ext uri="{9D8B030D-6E8A-4147-A177-3AD203B41FA5}">
                      <a16:colId xmlns:a16="http://schemas.microsoft.com/office/drawing/2014/main" val="2265611916"/>
                    </a:ext>
                  </a:extLst>
                </a:gridCol>
                <a:gridCol w="1031163">
                  <a:extLst>
                    <a:ext uri="{9D8B030D-6E8A-4147-A177-3AD203B41FA5}">
                      <a16:colId xmlns:a16="http://schemas.microsoft.com/office/drawing/2014/main" val="601698417"/>
                    </a:ext>
                  </a:extLst>
                </a:gridCol>
                <a:gridCol w="1031163">
                  <a:extLst>
                    <a:ext uri="{9D8B030D-6E8A-4147-A177-3AD203B41FA5}">
                      <a16:colId xmlns:a16="http://schemas.microsoft.com/office/drawing/2014/main" val="2574386401"/>
                    </a:ext>
                  </a:extLst>
                </a:gridCol>
                <a:gridCol w="1031163">
                  <a:extLst>
                    <a:ext uri="{9D8B030D-6E8A-4147-A177-3AD203B41FA5}">
                      <a16:colId xmlns:a16="http://schemas.microsoft.com/office/drawing/2014/main" val="3769710550"/>
                    </a:ext>
                  </a:extLst>
                </a:gridCol>
                <a:gridCol w="1031163">
                  <a:extLst>
                    <a:ext uri="{9D8B030D-6E8A-4147-A177-3AD203B41FA5}">
                      <a16:colId xmlns:a16="http://schemas.microsoft.com/office/drawing/2014/main" val="3334932568"/>
                    </a:ext>
                  </a:extLst>
                </a:gridCol>
                <a:gridCol w="1031163">
                  <a:extLst>
                    <a:ext uri="{9D8B030D-6E8A-4147-A177-3AD203B41FA5}">
                      <a16:colId xmlns:a16="http://schemas.microsoft.com/office/drawing/2014/main" val="2696554474"/>
                    </a:ext>
                  </a:extLst>
                </a:gridCol>
              </a:tblGrid>
              <a:tr h="300000">
                <a:tc rowSpan="2">
                  <a:txBody>
                    <a:bodyPr/>
                    <a:lstStyle/>
                    <a:p>
                      <a:pPr algn="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市区町村等</a:t>
                      </a:r>
                      <a:r>
                        <a:rPr kumimoji="1" lang="en-US" altLang="ja-JP" sz="1400" b="0" dirty="0">
                          <a:solidFill>
                            <a:schemeClr val="tx1"/>
                          </a:solidFill>
                          <a:latin typeface="ＭＳ ゴシック" panose="020B0609070205080204" pitchFamily="49" charset="-128"/>
                          <a:ea typeface="ＭＳ ゴシック" panose="020B0609070205080204" pitchFamily="49" charset="-128"/>
                        </a:rPr>
                        <a:t>※</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医療機関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3431380"/>
                  </a:ext>
                </a:extLst>
              </a:tr>
              <a:tr h="300000">
                <a:tc v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市区町村数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保健所数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機関数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179193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52</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212196"/>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中部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33</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90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9824590"/>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南部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37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56</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9628975"/>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他府県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32646808"/>
                  </a:ext>
                </a:extLst>
              </a:tr>
              <a:tr h="300000">
                <a:tc>
                  <a:txBody>
                    <a:bodyPr/>
                    <a:lstStyle/>
                    <a:p>
                      <a:pPr algn="l"/>
                      <a:r>
                        <a:rPr kumimoji="1" lang="ja-JP" altLang="en-US" sz="1400" b="0" dirty="0">
                          <a:solidFill>
                            <a:schemeClr val="tx1"/>
                          </a:solidFill>
                          <a:latin typeface="ＭＳ ゴシック" panose="020B0609070205080204" pitchFamily="49" charset="-128"/>
                          <a:ea typeface="ＭＳ ゴシック" panose="020B0609070205080204" pitchFamily="49" charset="-128"/>
                        </a:rPr>
                        <a:t>合計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78</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120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40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50</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134</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b="0" dirty="0">
                          <a:solidFill>
                            <a:schemeClr val="tx1"/>
                          </a:solidFill>
                          <a:latin typeface="ＭＳ ゴシック" panose="020B0609070205080204" pitchFamily="49" charset="-128"/>
                          <a:ea typeface="ＭＳ ゴシック" panose="020B0609070205080204" pitchFamily="49" charset="-128"/>
                        </a:rPr>
                        <a:t>209</a:t>
                      </a:r>
                      <a:endParaRPr kumimoji="1" lang="ja-JP" altLang="en-US"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71668113"/>
                  </a:ext>
                </a:extLst>
              </a:tr>
            </a:tbl>
          </a:graphicData>
        </a:graphic>
      </p:graphicFrame>
      <p:sp>
        <p:nvSpPr>
          <p:cNvPr id="21" name="テキスト ボックス 20">
            <a:extLst>
              <a:ext uri="{FF2B5EF4-FFF2-40B4-BE49-F238E27FC236}">
                <a16:creationId xmlns:a16="http://schemas.microsoft.com/office/drawing/2014/main" id="{98085C13-8086-4908-8DD6-FFEBFE15E763}"/>
              </a:ext>
            </a:extLst>
          </p:cNvPr>
          <p:cNvSpPr txBox="1"/>
          <p:nvPr/>
        </p:nvSpPr>
        <p:spPr>
          <a:xfrm>
            <a:off x="223779" y="1170928"/>
            <a:ext cx="9493508"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○参加実績：全体　１３４機関　　２０９名　　</a:t>
            </a:r>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令和５年度：９６機関　１４０名</a:t>
            </a:r>
          </a:p>
        </p:txBody>
      </p:sp>
      <p:sp>
        <p:nvSpPr>
          <p:cNvPr id="22" name="テキスト ボックス 21">
            <a:extLst>
              <a:ext uri="{FF2B5EF4-FFF2-40B4-BE49-F238E27FC236}">
                <a16:creationId xmlns:a16="http://schemas.microsoft.com/office/drawing/2014/main" id="{90F3E6DA-7A50-4ABD-9292-047A6661E754}"/>
              </a:ext>
            </a:extLst>
          </p:cNvPr>
          <p:cNvSpPr txBox="1"/>
          <p:nvPr/>
        </p:nvSpPr>
        <p:spPr>
          <a:xfrm>
            <a:off x="310333" y="3714771"/>
            <a:ext cx="9202394" cy="830997"/>
          </a:xfrm>
          <a:prstGeom prst="rect">
            <a:avLst/>
          </a:prstGeom>
          <a:noFill/>
        </p:spPr>
        <p:txBody>
          <a:bodyPr wrap="square" rtlCol="0">
            <a:spAutoFit/>
          </a:bodyPr>
          <a:lstStyle/>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市区町村：医療的ケア児者等担当課、医療的ケア児等コーディネーター配置担当課、市町村コーディネーター、相談支援事業所、</a:t>
            </a:r>
            <a:endParaRPr kumimoji="1" lang="en-US" altLang="ja-JP" sz="1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学校・保育園、他府県（担当課・医ケア児支援センター）</a:t>
            </a:r>
            <a:endParaRPr kumimoji="1" lang="en-US" altLang="ja-JP" sz="1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保健所：大阪市各区保健センターを含む</a:t>
            </a:r>
            <a:endParaRPr kumimoji="1" lang="en-US" altLang="ja-JP" sz="1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他府県：京都府、奈良県、滋賀県、徳島県、香川県の医療的ケア児支援センター等</a:t>
            </a:r>
          </a:p>
        </p:txBody>
      </p:sp>
      <p:sp>
        <p:nvSpPr>
          <p:cNvPr id="10" name="テキスト ボックス 9">
            <a:extLst>
              <a:ext uri="{FF2B5EF4-FFF2-40B4-BE49-F238E27FC236}">
                <a16:creationId xmlns:a16="http://schemas.microsoft.com/office/drawing/2014/main" id="{521276CE-2F21-4FB2-995F-D87C304147A7}"/>
              </a:ext>
            </a:extLst>
          </p:cNvPr>
          <p:cNvSpPr txBox="1"/>
          <p:nvPr/>
        </p:nvSpPr>
        <p:spPr>
          <a:xfrm>
            <a:off x="233757" y="4605614"/>
            <a:ext cx="9202394" cy="2098203"/>
          </a:xfrm>
          <a:prstGeom prst="rect">
            <a:avLst/>
          </a:prstGeom>
          <a:noFill/>
        </p:spPr>
        <p:txBody>
          <a:bodyPr wrap="square">
            <a:spAutoFit/>
          </a:bodyPr>
          <a:lstStyle/>
          <a:p>
            <a:r>
              <a:rPr kumimoji="1" lang="ja-JP" altLang="en-US" sz="1400" dirty="0">
                <a:latin typeface="ＭＳ ゴシック" panose="020B0609070205080204" pitchFamily="49" charset="-128"/>
                <a:ea typeface="ＭＳ ゴシック" panose="020B0609070205080204" pitchFamily="49" charset="-128"/>
              </a:rPr>
              <a:t>○議題：</a:t>
            </a:r>
            <a:endParaRPr kumimoji="1" lang="en-US" altLang="ja-JP" sz="14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①大阪府医療的ケア児支援センター　活動報告　　　</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②北海道における医療的ケア児支援　－災害対策を中心に－</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③待ったなし！　いのちをまもる防災対策を！</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④</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活動報告</a:t>
            </a:r>
            <a:r>
              <a:rPr kumimoji="1" lang="en-US" altLang="ja-JP" sz="1200" dirty="0">
                <a:latin typeface="ＭＳ ゴシック" panose="020B0609070205080204" pitchFamily="49" charset="-128"/>
                <a:ea typeface="ＭＳ ゴシック" panose="020B0609070205080204" pitchFamily="49" charset="-128"/>
              </a:rPr>
              <a:t>】</a:t>
            </a: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・河内長野市　医療的ケア児等ＣＯの取組み　～医療的ケア児の災害時の避難について～</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・災害対策で医療的ケア児の地域ケアシステムがすすむ</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r>
              <a:rPr kumimoji="1" lang="ja-JP" altLang="en-US" sz="1200" dirty="0">
                <a:latin typeface="ＭＳ ゴシック" panose="020B0609070205080204" pitchFamily="49" charset="-128"/>
                <a:ea typeface="ＭＳ ゴシック" panose="020B0609070205080204" pitchFamily="49" charset="-128"/>
              </a:rPr>
              <a:t>　　　・城東区地域自立支援協議会の取組み　「医療的ケア児のための防災プロジェクト」</a:t>
            </a: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endParaRPr kumimoji="1" lang="en-US" altLang="ja-JP" sz="1200" dirty="0">
              <a:latin typeface="ＭＳ ゴシック" panose="020B0609070205080204" pitchFamily="49" charset="-128"/>
              <a:ea typeface="ＭＳ ゴシック" panose="020B0609070205080204" pitchFamily="49" charset="-128"/>
            </a:endParaRPr>
          </a:p>
          <a:p>
            <a:pPr>
              <a:lnSpc>
                <a:spcPct val="114000"/>
              </a:lnSpc>
            </a:pPr>
            <a:endParaRPr kumimoji="1" lang="en-US" altLang="ja-JP" sz="1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753F26CD-B992-49AE-972D-9BE54EC04BE3}"/>
              </a:ext>
            </a:extLst>
          </p:cNvPr>
          <p:cNvSpPr>
            <a:spLocks noGrp="1"/>
          </p:cNvSpPr>
          <p:nvPr>
            <p:ph type="sldNum" sz="quarter" idx="12"/>
          </p:nvPr>
        </p:nvSpPr>
        <p:spPr>
          <a:xfrm>
            <a:off x="7443393" y="6338692"/>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-6-</a:t>
            </a:r>
            <a:endParaRPr kumimoji="1" lang="ja-JP" altLang="en-US" sz="14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51551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E5CA4FBE-50DE-4FCA-8B8B-D62CEE9AFC63}"/>
              </a:ext>
            </a:extLst>
          </p:cNvPr>
          <p:cNvSpPr>
            <a:spLocks noGrp="1"/>
          </p:cNvSpPr>
          <p:nvPr>
            <p:ph type="sldNum" sz="quarter" idx="12"/>
          </p:nvPr>
        </p:nvSpPr>
        <p:spPr>
          <a:xfrm>
            <a:off x="9160933" y="6354258"/>
            <a:ext cx="660998"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-7-</a:t>
            </a:r>
            <a:endParaRPr kumimoji="1" lang="ja-JP" altLang="en-US" sz="1400" dirty="0">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a16="http://schemas.microsoft.com/office/drawing/2014/main" id="{484BAC2B-5442-4ACB-8807-6A86F424B508}"/>
              </a:ext>
            </a:extLst>
          </p:cNvPr>
          <p:cNvGraphicFramePr>
            <a:graphicFrameLocks noGrp="1"/>
          </p:cNvGraphicFramePr>
          <p:nvPr>
            <p:extLst>
              <p:ext uri="{D42A27DB-BD31-4B8C-83A1-F6EECF244321}">
                <p14:modId xmlns:p14="http://schemas.microsoft.com/office/powerpoint/2010/main" val="1192663436"/>
              </p:ext>
            </p:extLst>
          </p:nvPr>
        </p:nvGraphicFramePr>
        <p:xfrm>
          <a:off x="165000" y="834913"/>
          <a:ext cx="9050867" cy="5831995"/>
        </p:xfrm>
        <a:graphic>
          <a:graphicData uri="http://schemas.openxmlformats.org/drawingml/2006/table">
            <a:tbl>
              <a:tblPr firstRow="1" bandRow="1">
                <a:tableStyleId>{5C22544A-7EE6-4342-B048-85BDC9FD1C3A}</a:tableStyleId>
              </a:tblPr>
              <a:tblGrid>
                <a:gridCol w="3808035">
                  <a:extLst>
                    <a:ext uri="{9D8B030D-6E8A-4147-A177-3AD203B41FA5}">
                      <a16:colId xmlns:a16="http://schemas.microsoft.com/office/drawing/2014/main" val="3942385884"/>
                    </a:ext>
                  </a:extLst>
                </a:gridCol>
                <a:gridCol w="5242832">
                  <a:extLst>
                    <a:ext uri="{9D8B030D-6E8A-4147-A177-3AD203B41FA5}">
                      <a16:colId xmlns:a16="http://schemas.microsoft.com/office/drawing/2014/main" val="3926693244"/>
                    </a:ext>
                  </a:extLst>
                </a:gridCol>
              </a:tblGrid>
              <a:tr h="325817">
                <a:tc>
                  <a:txBody>
                    <a:bodyPr/>
                    <a:lstStyle/>
                    <a:p>
                      <a:pPr algn="ctr"/>
                      <a:r>
                        <a:rPr kumimoji="1" lang="ja-JP" altLang="en-US" sz="1400" dirty="0">
                          <a:latin typeface="ＭＳ ゴシック" panose="020B0609070205080204" pitchFamily="49" charset="-128"/>
                          <a:ea typeface="ＭＳ ゴシック" panose="020B0609070205080204" pitchFamily="49" charset="-128"/>
                        </a:rPr>
                        <a:t>内　　容</a:t>
                      </a:r>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連　　携　　先</a:t>
                      </a:r>
                    </a:p>
                  </a:txBody>
                  <a:tcPr/>
                </a:tc>
                <a:extLst>
                  <a:ext uri="{0D108BD9-81ED-4DB2-BD59-A6C34878D82A}">
                    <a16:rowId xmlns:a16="http://schemas.microsoft.com/office/drawing/2014/main" val="1574320750"/>
                  </a:ext>
                </a:extLst>
              </a:tr>
              <a:tr h="260654">
                <a:tc>
                  <a:txBody>
                    <a:bodyPr/>
                    <a:lstStyle/>
                    <a:p>
                      <a:pPr>
                        <a:lnSpc>
                          <a:spcPts val="1200"/>
                        </a:lnSpc>
                      </a:pPr>
                      <a:r>
                        <a:rPr kumimoji="1" lang="ja-JP" altLang="en-US" sz="1200" dirty="0">
                          <a:latin typeface="ＭＳ ゴシック" panose="020B0609070205080204" pitchFamily="49" charset="-128"/>
                          <a:ea typeface="ＭＳ ゴシック" panose="020B0609070205080204" pitchFamily="49" charset="-128"/>
                        </a:rPr>
                        <a:t>大阪府内を３圏域に分けての連携会議（計</a:t>
                      </a:r>
                      <a:r>
                        <a:rPr kumimoji="1" lang="en-US" altLang="ja-JP" sz="1200" dirty="0">
                          <a:latin typeface="ＭＳ ゴシック" panose="020B0609070205080204" pitchFamily="49" charset="-128"/>
                          <a:ea typeface="ＭＳ ゴシック" panose="020B0609070205080204" pitchFamily="49" charset="-128"/>
                        </a:rPr>
                        <a:t>4</a:t>
                      </a:r>
                      <a:r>
                        <a:rPr kumimoji="1" lang="ja-JP" altLang="en-US" sz="1200" dirty="0">
                          <a:latin typeface="ＭＳ ゴシック" panose="020B0609070205080204" pitchFamily="49" charset="-128"/>
                          <a:ea typeface="ＭＳ ゴシック" panose="020B0609070205080204" pitchFamily="49" charset="-128"/>
                        </a:rPr>
                        <a:t>回）</a:t>
                      </a:r>
                    </a:p>
                  </a:txBody>
                  <a:tcPr anchor="ctr"/>
                </a:tc>
                <a:tc>
                  <a:txBody>
                    <a:bodyPr/>
                    <a:lstStyle/>
                    <a:p>
                      <a:pPr>
                        <a:lnSpc>
                          <a:spcPts val="1200"/>
                        </a:lnSpc>
                      </a:pPr>
                      <a:endParaRPr kumimoji="1" lang="ja-JP" altLang="en-US" sz="1100" dirty="0">
                        <a:latin typeface="ＭＳ ゴシック" panose="020B0609070205080204" pitchFamily="49" charset="-128"/>
                        <a:ea typeface="ＭＳ ゴシック" panose="020B0609070205080204" pitchFamily="49" charset="-128"/>
                      </a:endParaRPr>
                    </a:p>
                  </a:txBody>
                  <a:tcPr/>
                </a:tc>
                <a:extLst>
                  <a:ext uri="{0D108BD9-81ED-4DB2-BD59-A6C34878D82A}">
                    <a16:rowId xmlns:a16="http://schemas.microsoft.com/office/drawing/2014/main" val="392779583"/>
                  </a:ext>
                </a:extLst>
              </a:tr>
              <a:tr h="229926">
                <a:tc rowSpan="15">
                  <a:txBody>
                    <a:bodyPr/>
                    <a:lstStyle/>
                    <a:p>
                      <a:pPr algn="l">
                        <a:lnSpc>
                          <a:spcPts val="1200"/>
                        </a:lnSpc>
                      </a:pPr>
                      <a:r>
                        <a:rPr kumimoji="1" lang="ja-JP" altLang="en-US" sz="1200" dirty="0">
                          <a:latin typeface="ＭＳ ゴシック" panose="020B0609070205080204" pitchFamily="49" charset="-128"/>
                          <a:ea typeface="ＭＳ ゴシック" panose="020B0609070205080204" pitchFamily="49" charset="-128"/>
                        </a:rPr>
                        <a:t>・今後の連携の進め方の議論</a:t>
                      </a:r>
                      <a:endParaRPr kumimoji="1" lang="en-US" altLang="ja-JP" sz="1200" dirty="0">
                        <a:latin typeface="ＭＳ ゴシック" panose="020B0609070205080204" pitchFamily="49" charset="-128"/>
                        <a:ea typeface="ＭＳ ゴシック" panose="020B0609070205080204" pitchFamily="49" charset="-128"/>
                      </a:endParaRPr>
                    </a:p>
                    <a:p>
                      <a:pPr algn="l">
                        <a:lnSpc>
                          <a:spcPts val="1200"/>
                        </a:lnSpc>
                      </a:pPr>
                      <a:r>
                        <a:rPr kumimoji="1" lang="ja-JP" altLang="en-US" sz="1200" dirty="0">
                          <a:latin typeface="ＭＳ ゴシック" panose="020B0609070205080204" pitchFamily="49" charset="-128"/>
                          <a:ea typeface="ＭＳ ゴシック" panose="020B0609070205080204" pitchFamily="49" charset="-128"/>
                        </a:rPr>
                        <a:t>・医療機関との連携について助言</a:t>
                      </a:r>
                      <a:endParaRPr kumimoji="1" lang="en-US" altLang="ja-JP" sz="1200" dirty="0">
                        <a:latin typeface="ＭＳ ゴシック" panose="020B0609070205080204" pitchFamily="49" charset="-128"/>
                        <a:ea typeface="ＭＳ ゴシック" panose="020B0609070205080204" pitchFamily="49" charset="-128"/>
                      </a:endParaRPr>
                    </a:p>
                  </a:txBody>
                  <a:tcPr anchor="ctr"/>
                </a:tc>
                <a:tc>
                  <a:txBody>
                    <a:bodyPr/>
                    <a:lstStyle/>
                    <a:p>
                      <a:pPr algn="l">
                        <a:lnSpc>
                          <a:spcPts val="1000"/>
                        </a:lnSpc>
                      </a:pPr>
                      <a:r>
                        <a:rPr kumimoji="1" lang="zh-CN" altLang="en-US" sz="1050" dirty="0">
                          <a:latin typeface="ＭＳ ゴシック" panose="020B0609070205080204" pitchFamily="49" charset="-128"/>
                          <a:ea typeface="ＭＳ ゴシック" panose="020B0609070205080204" pitchFamily="49" charset="-128"/>
                        </a:rPr>
                        <a:t>寝屋川市地域自立支援協議会障害児部会</a:t>
                      </a:r>
                    </a:p>
                  </a:txBody>
                  <a:tcPr anchor="ctr"/>
                </a:tc>
                <a:extLst>
                  <a:ext uri="{0D108BD9-81ED-4DB2-BD59-A6C34878D82A}">
                    <a16:rowId xmlns:a16="http://schemas.microsoft.com/office/drawing/2014/main" val="1646797867"/>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大東市医療的ケア児等支援連絡協議会</a:t>
                      </a:r>
                    </a:p>
                  </a:txBody>
                  <a:tcPr anchor="ctr"/>
                </a:tc>
                <a:extLst>
                  <a:ext uri="{0D108BD9-81ED-4DB2-BD59-A6C34878D82A}">
                    <a16:rowId xmlns:a16="http://schemas.microsoft.com/office/drawing/2014/main" val="2094546914"/>
                  </a:ext>
                </a:extLst>
              </a:tr>
              <a:tr h="229926">
                <a:tc vMerge="1">
                  <a:txBody>
                    <a:bodyPr/>
                    <a:lstStyle/>
                    <a:p>
                      <a:endParaRPr kumimoji="1" lang="ja-JP" altLang="en-US"/>
                    </a:p>
                  </a:txBody>
                  <a:tcPr/>
                </a:tc>
                <a:tc>
                  <a:txBody>
                    <a:bodyPr/>
                    <a:lstStyle/>
                    <a:p>
                      <a:pPr algn="l">
                        <a:lnSpc>
                          <a:spcPts val="1000"/>
                        </a:lnSpc>
                      </a:pPr>
                      <a:r>
                        <a:rPr kumimoji="1" lang="zh-TW" altLang="en-US" sz="1050" dirty="0">
                          <a:latin typeface="ＭＳ ゴシック" panose="020B0609070205080204" pitchFamily="49" charset="-128"/>
                          <a:ea typeface="ＭＳ ゴシック" panose="020B0609070205080204" pitchFamily="49" charset="-128"/>
                        </a:rPr>
                        <a:t>柏原市自立支援協議会</a:t>
                      </a:r>
                    </a:p>
                  </a:txBody>
                  <a:tcPr anchor="ctr"/>
                </a:tc>
                <a:extLst>
                  <a:ext uri="{0D108BD9-81ED-4DB2-BD59-A6C34878D82A}">
                    <a16:rowId xmlns:a16="http://schemas.microsoft.com/office/drawing/2014/main" val="2700558669"/>
                  </a:ext>
                </a:extLst>
              </a:tr>
              <a:tr h="229926">
                <a:tc vMerge="1">
                  <a:txBody>
                    <a:bodyPr/>
                    <a:lstStyle/>
                    <a:p>
                      <a:endParaRPr kumimoji="1" lang="ja-JP" altLang="en-US"/>
                    </a:p>
                  </a:txBody>
                  <a:tcPr/>
                </a:tc>
                <a:tc>
                  <a:txBody>
                    <a:bodyPr/>
                    <a:lstStyle/>
                    <a:p>
                      <a:pPr algn="l">
                        <a:lnSpc>
                          <a:spcPts val="1000"/>
                        </a:lnSpc>
                      </a:pPr>
                      <a:r>
                        <a:rPr kumimoji="1" lang="zh-TW" altLang="en-US" sz="1050" dirty="0">
                          <a:latin typeface="ＭＳ ゴシック" panose="020B0609070205080204" pitchFamily="49" charset="-128"/>
                          <a:ea typeface="ＭＳ ゴシック" panose="020B0609070205080204" pitchFamily="49" charset="-128"/>
                        </a:rPr>
                        <a:t>堺市障害児相談支援連絡会</a:t>
                      </a:r>
                    </a:p>
                  </a:txBody>
                  <a:tcPr anchor="ctr"/>
                </a:tc>
                <a:extLst>
                  <a:ext uri="{0D108BD9-81ED-4DB2-BD59-A6C34878D82A}">
                    <a16:rowId xmlns:a16="http://schemas.microsoft.com/office/drawing/2014/main" val="1044529156"/>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河南町、太子町、千早赤阪村障がい者地域自立支援協議会</a:t>
                      </a:r>
                    </a:p>
                  </a:txBody>
                  <a:tcPr anchor="ctr"/>
                </a:tc>
                <a:extLst>
                  <a:ext uri="{0D108BD9-81ED-4DB2-BD59-A6C34878D82A}">
                    <a16:rowId xmlns:a16="http://schemas.microsoft.com/office/drawing/2014/main" val="2557626609"/>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羽曳野市医療的ケアネットワーク会議</a:t>
                      </a:r>
                    </a:p>
                  </a:txBody>
                  <a:tcPr anchor="ctr"/>
                </a:tc>
                <a:extLst>
                  <a:ext uri="{0D108BD9-81ED-4DB2-BD59-A6C34878D82A}">
                    <a16:rowId xmlns:a16="http://schemas.microsoft.com/office/drawing/2014/main" val="2874930677"/>
                  </a:ext>
                </a:extLst>
              </a:tr>
              <a:tr h="229926">
                <a:tc v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大阪狭山市医療的ケアネットワーク会議</a:t>
                      </a:r>
                    </a:p>
                  </a:txBody>
                  <a:tcPr anchor="ctr"/>
                </a:tc>
                <a:extLst>
                  <a:ext uri="{0D108BD9-81ED-4DB2-BD59-A6C34878D82A}">
                    <a16:rowId xmlns:a16="http://schemas.microsoft.com/office/drawing/2014/main" val="3546892007"/>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和泉市自立支援協議会子ども部会</a:t>
                      </a:r>
                    </a:p>
                  </a:txBody>
                  <a:tcPr anchor="ctr"/>
                </a:tc>
                <a:extLst>
                  <a:ext uri="{0D108BD9-81ED-4DB2-BD59-A6C34878D82A}">
                    <a16:rowId xmlns:a16="http://schemas.microsoft.com/office/drawing/2014/main" val="2931882964"/>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泉佐野市、泉南市、阪南市、熊取町、田尻町、岬町医療的ケア児等連絡会</a:t>
                      </a:r>
                    </a:p>
                  </a:txBody>
                  <a:tcPr anchor="ctr"/>
                </a:tc>
                <a:extLst>
                  <a:ext uri="{0D108BD9-81ED-4DB2-BD59-A6C34878D82A}">
                    <a16:rowId xmlns:a16="http://schemas.microsoft.com/office/drawing/2014/main" val="578479964"/>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藤井寺保健所管内難病児者地域支援ネットワーク会議</a:t>
                      </a:r>
                    </a:p>
                  </a:txBody>
                  <a:tcPr anchor="ctr"/>
                </a:tc>
                <a:extLst>
                  <a:ext uri="{0D108BD9-81ED-4DB2-BD59-A6C34878D82A}">
                    <a16:rowId xmlns:a16="http://schemas.microsoft.com/office/drawing/2014/main" val="2173105123"/>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和泉保健所管内在宅療養支援ネットワーク会議</a:t>
                      </a:r>
                    </a:p>
                  </a:txBody>
                  <a:tcPr anchor="ctr"/>
                </a:tc>
                <a:extLst>
                  <a:ext uri="{0D108BD9-81ED-4DB2-BD59-A6C34878D82A}">
                    <a16:rowId xmlns:a16="http://schemas.microsoft.com/office/drawing/2014/main" val="3729056555"/>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岸和田保健所管内ネットワーク会議</a:t>
                      </a:r>
                    </a:p>
                  </a:txBody>
                  <a:tcPr anchor="ctr"/>
                </a:tc>
                <a:extLst>
                  <a:ext uri="{0D108BD9-81ED-4DB2-BD59-A6C34878D82A}">
                    <a16:rowId xmlns:a16="http://schemas.microsoft.com/office/drawing/2014/main" val="1124917618"/>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泉佐野保健所管内ネットワーク会議</a:t>
                      </a:r>
                    </a:p>
                  </a:txBody>
                  <a:tcPr anchor="ctr"/>
                </a:tc>
                <a:extLst>
                  <a:ext uri="{0D108BD9-81ED-4DB2-BD59-A6C34878D82A}">
                    <a16:rowId xmlns:a16="http://schemas.microsoft.com/office/drawing/2014/main" val="2650213733"/>
                  </a:ext>
                </a:extLst>
              </a:tr>
              <a:tr h="229926">
                <a:tc vMerge="1">
                  <a:txBody>
                    <a:bodyPr/>
                    <a:lstStyle/>
                    <a:p>
                      <a:endParaRPr kumimoji="1" lang="ja-JP" altLang="en-US"/>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大阪小児科医会小児在宅医療委員会</a:t>
                      </a:r>
                    </a:p>
                  </a:txBody>
                  <a:tcPr anchor="ctr"/>
                </a:tc>
                <a:extLst>
                  <a:ext uri="{0D108BD9-81ED-4DB2-BD59-A6C34878D82A}">
                    <a16:rowId xmlns:a16="http://schemas.microsoft.com/office/drawing/2014/main" val="488909370"/>
                  </a:ext>
                </a:extLst>
              </a:tr>
              <a:tr h="229926">
                <a:tc v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000"/>
                        </a:lnSpc>
                      </a:pPr>
                      <a:r>
                        <a:rPr kumimoji="1" lang="ja-JP" altLang="en-US" sz="1050" dirty="0">
                          <a:latin typeface="ＭＳ ゴシック" panose="020B0609070205080204" pitchFamily="49" charset="-128"/>
                          <a:ea typeface="ＭＳ ゴシック" panose="020B0609070205080204" pitchFamily="49" charset="-128"/>
                        </a:rPr>
                        <a:t>大阪府医師会小児の医療的ケア検討委員会</a:t>
                      </a:r>
                    </a:p>
                  </a:txBody>
                  <a:tcPr anchor="ctr"/>
                </a:tc>
                <a:extLst>
                  <a:ext uri="{0D108BD9-81ED-4DB2-BD59-A6C34878D82A}">
                    <a16:rowId xmlns:a16="http://schemas.microsoft.com/office/drawing/2014/main" val="2177949288"/>
                  </a:ext>
                </a:extLst>
              </a:tr>
              <a:tr h="256662">
                <a:tc rowSpan="3">
                  <a:txBody>
                    <a:bodyPr/>
                    <a:lstStyle/>
                    <a:p>
                      <a:pPr algn="l">
                        <a:lnSpc>
                          <a:spcPts val="1200"/>
                        </a:lnSpc>
                      </a:pPr>
                      <a:r>
                        <a:rPr kumimoji="1" lang="ja-JP" altLang="en-US" sz="1200" dirty="0">
                          <a:latin typeface="ＭＳ ゴシック" panose="020B0609070205080204" pitchFamily="49" charset="-128"/>
                          <a:ea typeface="ＭＳ ゴシック" panose="020B0609070205080204" pitchFamily="49" charset="-128"/>
                        </a:rPr>
                        <a:t>・災害対策会議</a:t>
                      </a:r>
                      <a:endParaRPr kumimoji="1" lang="en-US" altLang="ja-JP" sz="1200" dirty="0">
                        <a:latin typeface="ＭＳ ゴシック" panose="020B0609070205080204" pitchFamily="49" charset="-128"/>
                        <a:ea typeface="ＭＳ ゴシック" panose="020B0609070205080204" pitchFamily="49" charset="-128"/>
                      </a:endParaRPr>
                    </a:p>
                    <a:p>
                      <a:pPr algn="l">
                        <a:lnSpc>
                          <a:spcPts val="1200"/>
                        </a:lnSpc>
                      </a:pPr>
                      <a:r>
                        <a:rPr kumimoji="1" lang="ja-JP" altLang="en-US" sz="1200" dirty="0">
                          <a:latin typeface="ＭＳ ゴシック" panose="020B0609070205080204" pitchFamily="49" charset="-128"/>
                          <a:ea typeface="ＭＳ ゴシック" panose="020B0609070205080204" pitchFamily="49" charset="-128"/>
                        </a:rPr>
                        <a:t>・災害対策対応への助言</a:t>
                      </a:r>
                    </a:p>
                  </a:txBody>
                  <a:tcPr anchor="ct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大阪市城東区自立支援協議会と大阪信愛学院大学との防災プロジェクト</a:t>
                      </a:r>
                    </a:p>
                  </a:txBody>
                  <a:tcPr anchor="ctr"/>
                </a:tc>
                <a:extLst>
                  <a:ext uri="{0D108BD9-81ED-4DB2-BD59-A6C34878D82A}">
                    <a16:rowId xmlns:a16="http://schemas.microsoft.com/office/drawing/2014/main" val="3949623113"/>
                  </a:ext>
                </a:extLst>
              </a:tr>
              <a:tr h="256662">
                <a:tc vMerge="1">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岸和田支援学校と防災</a:t>
                      </a:r>
                      <a:r>
                        <a:rPr kumimoji="1" lang="en-US" altLang="ja-JP" sz="1050" dirty="0">
                          <a:latin typeface="ＭＳ ゴシック" panose="020B0609070205080204" pitchFamily="49" charset="-128"/>
                          <a:ea typeface="ＭＳ ゴシック" panose="020B0609070205080204" pitchFamily="49" charset="-128"/>
                        </a:rPr>
                        <a:t>×</a:t>
                      </a:r>
                      <a:r>
                        <a:rPr kumimoji="1" lang="ja-JP" altLang="en-US" sz="1050" dirty="0">
                          <a:latin typeface="ＭＳ ゴシック" panose="020B0609070205080204" pitchFamily="49" charset="-128"/>
                          <a:ea typeface="ＭＳ ゴシック" panose="020B0609070205080204" pitchFamily="49" charset="-128"/>
                        </a:rPr>
                        <a:t>電池デイキャンプ</a:t>
                      </a:r>
                    </a:p>
                  </a:txBody>
                  <a:tcPr anchor="ctr"/>
                </a:tc>
                <a:extLst>
                  <a:ext uri="{0D108BD9-81ED-4DB2-BD59-A6C34878D82A}">
                    <a16:rowId xmlns:a16="http://schemas.microsoft.com/office/drawing/2014/main" val="410620798"/>
                  </a:ext>
                </a:extLst>
              </a:tr>
              <a:tr h="256662">
                <a:tc vMerge="1">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大阪難病支援センター災害対策会議</a:t>
                      </a:r>
                    </a:p>
                  </a:txBody>
                  <a:tcPr anchor="ctr"/>
                </a:tc>
                <a:extLst>
                  <a:ext uri="{0D108BD9-81ED-4DB2-BD59-A6C34878D82A}">
                    <a16:rowId xmlns:a16="http://schemas.microsoft.com/office/drawing/2014/main" val="778470869"/>
                  </a:ext>
                </a:extLst>
              </a:tr>
              <a:tr h="256662">
                <a:tc rowSpan="4">
                  <a:txBody>
                    <a:bodyPr/>
                    <a:lstStyle/>
                    <a:p>
                      <a:pPr algn="l">
                        <a:lnSpc>
                          <a:spcPts val="1200"/>
                        </a:lnSpc>
                      </a:pPr>
                      <a:r>
                        <a:rPr kumimoji="1" lang="ja-JP" altLang="en-US" sz="1100" dirty="0">
                          <a:latin typeface="ＭＳ ゴシック" panose="020B0609070205080204" pitchFamily="49" charset="-128"/>
                          <a:ea typeface="ＭＳ ゴシック" panose="020B0609070205080204" pitchFamily="49" charset="-128"/>
                        </a:rPr>
                        <a:t>・見学対応・研修会等での講演、その他</a:t>
                      </a:r>
                    </a:p>
                  </a:txBody>
                  <a:tcPr anchor="ct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県境なき医療的ケア児支援センター情報共有会</a:t>
                      </a:r>
                    </a:p>
                  </a:txBody>
                  <a:tcPr anchor="ctr"/>
                </a:tc>
                <a:extLst>
                  <a:ext uri="{0D108BD9-81ED-4DB2-BD59-A6C34878D82A}">
                    <a16:rowId xmlns:a16="http://schemas.microsoft.com/office/drawing/2014/main" val="4038576027"/>
                  </a:ext>
                </a:extLst>
              </a:tr>
              <a:tr h="256662">
                <a:tc vMerge="1">
                  <a:txBody>
                    <a:bodyPr/>
                    <a:lstStyle/>
                    <a:p>
                      <a:endParaRPr kumimoji="1" lang="ja-JP" altLang="en-US"/>
                    </a:p>
                  </a:txBody>
                  <a:tcP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見学者対応：主なもの　１０件</a:t>
                      </a:r>
                    </a:p>
                  </a:txBody>
                  <a:tcPr anchor="ctr"/>
                </a:tc>
                <a:extLst>
                  <a:ext uri="{0D108BD9-81ED-4DB2-BD59-A6C34878D82A}">
                    <a16:rowId xmlns:a16="http://schemas.microsoft.com/office/drawing/2014/main" val="3031332878"/>
                  </a:ext>
                </a:extLst>
              </a:tr>
              <a:tr h="256662">
                <a:tc v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各種団体開催の研修会の出講：４件</a:t>
                      </a:r>
                    </a:p>
                  </a:txBody>
                  <a:tcPr anchor="ctr"/>
                </a:tc>
                <a:extLst>
                  <a:ext uri="{0D108BD9-81ED-4DB2-BD59-A6C34878D82A}">
                    <a16:rowId xmlns:a16="http://schemas.microsoft.com/office/drawing/2014/main" val="251194465"/>
                  </a:ext>
                </a:extLst>
              </a:tr>
              <a:tr h="256662">
                <a:tc vMerge="1">
                  <a:txBody>
                    <a:bodyPr/>
                    <a:lstStyle/>
                    <a:p>
                      <a:endParaRPr kumimoji="1" lang="ja-JP" altLang="en-US" sz="1200" dirty="0">
                        <a:latin typeface="ＭＳ ゴシック" panose="020B0609070205080204" pitchFamily="49" charset="-128"/>
                        <a:ea typeface="ＭＳ ゴシック" panose="020B0609070205080204" pitchFamily="49" charset="-128"/>
                      </a:endParaRPr>
                    </a:p>
                  </a:txBody>
                  <a:tcPr/>
                </a:tc>
                <a:tc>
                  <a:txBody>
                    <a:bodyPr/>
                    <a:lstStyle/>
                    <a:p>
                      <a:pPr algn="l">
                        <a:lnSpc>
                          <a:spcPts val="1200"/>
                        </a:lnSpc>
                      </a:pPr>
                      <a:r>
                        <a:rPr kumimoji="1" lang="ja-JP" altLang="en-US" sz="1050" dirty="0">
                          <a:latin typeface="ＭＳ ゴシック" panose="020B0609070205080204" pitchFamily="49" charset="-128"/>
                          <a:ea typeface="ＭＳ ゴシック" panose="020B0609070205080204" pitchFamily="49" charset="-128"/>
                        </a:rPr>
                        <a:t>研修会参加・視察等：３件</a:t>
                      </a:r>
                    </a:p>
                  </a:txBody>
                  <a:tcPr anchor="ctr"/>
                </a:tc>
                <a:extLst>
                  <a:ext uri="{0D108BD9-81ED-4DB2-BD59-A6C34878D82A}">
                    <a16:rowId xmlns:a16="http://schemas.microsoft.com/office/drawing/2014/main" val="622451243"/>
                  </a:ext>
                </a:extLst>
              </a:tr>
            </a:tbl>
          </a:graphicData>
        </a:graphic>
      </p:graphicFrame>
      <p:sp>
        <p:nvSpPr>
          <p:cNvPr id="5" name="テキスト ボックス 4">
            <a:extLst>
              <a:ext uri="{FF2B5EF4-FFF2-40B4-BE49-F238E27FC236}">
                <a16:creationId xmlns:a16="http://schemas.microsoft.com/office/drawing/2014/main" id="{A712887A-1E79-42BC-B8FB-6FF0F3306BF9}"/>
              </a:ext>
            </a:extLst>
          </p:cNvPr>
          <p:cNvSpPr txBox="1"/>
          <p:nvPr/>
        </p:nvSpPr>
        <p:spPr>
          <a:xfrm>
            <a:off x="165000" y="380465"/>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（３）令和６年度　市町村・関係機関等との連携について</a:t>
            </a:r>
          </a:p>
        </p:txBody>
      </p:sp>
    </p:spTree>
    <p:extLst>
      <p:ext uri="{BB962C8B-B14F-4D97-AF65-F5344CB8AC3E}">
        <p14:creationId xmlns:p14="http://schemas.microsoft.com/office/powerpoint/2010/main" val="430296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E5CA4FBE-50DE-4FCA-8B8B-D62CEE9AFC63}"/>
              </a:ext>
            </a:extLst>
          </p:cNvPr>
          <p:cNvSpPr>
            <a:spLocks noGrp="1"/>
          </p:cNvSpPr>
          <p:nvPr>
            <p:ph type="sldNum" sz="quarter" idx="12"/>
          </p:nvPr>
        </p:nvSpPr>
        <p:spPr>
          <a:xfrm>
            <a:off x="7593081" y="6354258"/>
            <a:ext cx="2228850"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-8-</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B3B921C0-6A42-4723-9630-A6E375A2DC05}"/>
              </a:ext>
            </a:extLst>
          </p:cNvPr>
          <p:cNvSpPr txBox="1"/>
          <p:nvPr/>
        </p:nvSpPr>
        <p:spPr>
          <a:xfrm>
            <a:off x="646545" y="2124365"/>
            <a:ext cx="8903855" cy="707886"/>
          </a:xfrm>
          <a:prstGeom prst="rect">
            <a:avLst/>
          </a:prstGeom>
          <a:noFill/>
        </p:spPr>
        <p:txBody>
          <a:bodyPr wrap="square" rtlCol="0">
            <a:spAutoFit/>
          </a:bodyPr>
          <a:lstStyle/>
          <a:p>
            <a:pPr algn="ctr"/>
            <a:r>
              <a:rPr kumimoji="1" lang="ja-JP" altLang="en-US" sz="4000" dirty="0">
                <a:latin typeface="ＭＳ ゴシック" panose="020B0609070205080204" pitchFamily="49" charset="-128"/>
                <a:ea typeface="ＭＳ ゴシック" panose="020B0609070205080204" pitchFamily="49" charset="-128"/>
              </a:rPr>
              <a:t>令和７年度の取組み（案）</a:t>
            </a:r>
            <a:endParaRPr kumimoji="1" lang="en-US" altLang="ja-JP" sz="4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91569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a:extLst>
              <a:ext uri="{FF2B5EF4-FFF2-40B4-BE49-F238E27FC236}">
                <a16:creationId xmlns:a16="http://schemas.microsoft.com/office/drawing/2014/main" id="{E5CA4FBE-50DE-4FCA-8B8B-D62CEE9AFC63}"/>
              </a:ext>
            </a:extLst>
          </p:cNvPr>
          <p:cNvSpPr>
            <a:spLocks noGrp="1"/>
          </p:cNvSpPr>
          <p:nvPr>
            <p:ph type="sldNum" sz="quarter" idx="12"/>
          </p:nvPr>
        </p:nvSpPr>
        <p:spPr>
          <a:xfrm>
            <a:off x="8931450" y="6354258"/>
            <a:ext cx="813398" cy="365125"/>
          </a:xfrm>
        </p:spPr>
        <p:txBody>
          <a:bodyPr/>
          <a:lstStyle/>
          <a:p>
            <a:r>
              <a:rPr kumimoji="1" lang="en-US" altLang="ja-JP" sz="1400" dirty="0">
                <a:latin typeface="ＭＳ ゴシック" panose="020B0609070205080204" pitchFamily="49" charset="-128"/>
                <a:ea typeface="ＭＳ ゴシック" panose="020B0609070205080204" pitchFamily="49" charset="-128"/>
              </a:rPr>
              <a:t>-9-</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0B75417E-9299-4724-8175-069BB11A71AC}"/>
              </a:ext>
            </a:extLst>
          </p:cNvPr>
          <p:cNvSpPr txBox="1"/>
          <p:nvPr/>
        </p:nvSpPr>
        <p:spPr>
          <a:xfrm>
            <a:off x="478751" y="872440"/>
            <a:ext cx="9337963" cy="5755422"/>
          </a:xfrm>
          <a:prstGeom prst="rect">
            <a:avLst/>
          </a:prstGeom>
          <a:noFill/>
        </p:spPr>
        <p:txBody>
          <a:bodyPr wrap="square" rtlCol="0">
            <a:spAutoFit/>
          </a:bodyPr>
          <a:lstStyle/>
          <a:p>
            <a:r>
              <a:rPr kumimoji="1" lang="en-US" altLang="ja-JP" sz="1400" b="1" dirty="0">
                <a:latin typeface="ＭＳ ゴシック" panose="020B0609070205080204" pitchFamily="49" charset="-128"/>
                <a:ea typeface="ＭＳ ゴシック" panose="020B0609070205080204" pitchFamily="49" charset="-128"/>
              </a:rPr>
              <a:t>1.</a:t>
            </a:r>
            <a:r>
              <a:rPr kumimoji="1" lang="ja-JP" altLang="en-US" sz="1400" b="1" dirty="0">
                <a:latin typeface="ＭＳ ゴシック" panose="020B0609070205080204" pitchFamily="49" charset="-128"/>
                <a:ea typeface="ＭＳ ゴシック" panose="020B0609070205080204" pitchFamily="49" charset="-128"/>
              </a:rPr>
              <a:t>医療的ケア児に関する専門的な相談支援</a:t>
            </a: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地域の関係機関からの困難事例等の相談を受け、相談者に必要な情報提供および助言を行う。</a:t>
            </a:r>
          </a:p>
          <a:p>
            <a:pPr>
              <a:lnSpc>
                <a:spcPts val="1200"/>
              </a:lnSpc>
            </a:pPr>
            <a:endParaRPr kumimoji="1" lang="ja-JP" altLang="en-US" sz="1200" dirty="0">
              <a:latin typeface="ＭＳ ゴシック" panose="020B0609070205080204" pitchFamily="49" charset="-128"/>
              <a:ea typeface="ＭＳ ゴシック" panose="020B0609070205080204" pitchFamily="49" charset="-128"/>
            </a:endParaRPr>
          </a:p>
          <a:p>
            <a:r>
              <a:rPr kumimoji="1" lang="en-US" altLang="ja-JP" sz="1400" b="1" dirty="0">
                <a:latin typeface="ＭＳ ゴシック" panose="020B0609070205080204" pitchFamily="49" charset="-128"/>
                <a:ea typeface="ＭＳ ゴシック" panose="020B0609070205080204" pitchFamily="49" charset="-128"/>
              </a:rPr>
              <a:t>2.</a:t>
            </a:r>
            <a:r>
              <a:rPr kumimoji="1" lang="ja-JP" altLang="en-US" sz="1400" b="1" dirty="0">
                <a:latin typeface="ＭＳ ゴシック" panose="020B0609070205080204" pitchFamily="49" charset="-128"/>
                <a:ea typeface="ＭＳ ゴシック" panose="020B0609070205080204" pitchFamily="49" charset="-128"/>
              </a:rPr>
              <a:t>医療的ケア児の地域支援体制の構築への支援</a:t>
            </a: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① 医療的ケア児支援にかかる連携会議の開催</a:t>
            </a:r>
          </a:p>
          <a:p>
            <a:r>
              <a:rPr kumimoji="1" lang="ja-JP" altLang="en-US" sz="1200" dirty="0">
                <a:latin typeface="ＭＳ ゴシック" panose="020B0609070205080204" pitchFamily="49" charset="-128"/>
                <a:ea typeface="ＭＳ ゴシック" panose="020B0609070205080204" pitchFamily="49" charset="-128"/>
              </a:rPr>
              <a:t>　　</a:t>
            </a:r>
            <a:r>
              <a:rPr kumimoji="1" lang="en-US" altLang="ja-JP" sz="1200" dirty="0">
                <a:latin typeface="ＭＳ ゴシック" panose="020B0609070205080204" pitchFamily="49" charset="-128"/>
                <a:ea typeface="ＭＳ ゴシック" panose="020B0609070205080204" pitchFamily="49" charset="-128"/>
              </a:rPr>
              <a:t>&lt;</a:t>
            </a:r>
            <a:r>
              <a:rPr kumimoji="1" lang="ja-JP" altLang="en-US" sz="1200" dirty="0">
                <a:latin typeface="ＭＳ ゴシック" panose="020B0609070205080204" pitchFamily="49" charset="-128"/>
                <a:ea typeface="ＭＳ ゴシック" panose="020B0609070205080204" pitchFamily="49" charset="-128"/>
              </a:rPr>
              <a:t>目的</a:t>
            </a:r>
            <a:r>
              <a:rPr kumimoji="1" lang="en-US" altLang="ja-JP" sz="1200" dirty="0">
                <a:latin typeface="ＭＳ ゴシック" panose="020B0609070205080204" pitchFamily="49" charset="-128"/>
                <a:ea typeface="ＭＳ ゴシック" panose="020B0609070205080204" pitchFamily="49" charset="-128"/>
              </a:rPr>
              <a:t>&gt; </a:t>
            </a:r>
          </a:p>
          <a:p>
            <a:r>
              <a:rPr kumimoji="1" lang="ja-JP" altLang="en-US" sz="1200" dirty="0">
                <a:latin typeface="ＭＳ ゴシック" panose="020B0609070205080204" pitchFamily="49" charset="-128"/>
                <a:ea typeface="ＭＳ ゴシック" panose="020B0609070205080204" pitchFamily="49" charset="-128"/>
              </a:rPr>
              <a:t>　　　地域での相談支援体制の構築</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（医療的ケア児等コーディネーター、医療、保健、福祉等の関係機関との連携構築、</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医療的ケア児等コーディネーターなどの支援者等の実践力向上）</a:t>
            </a:r>
          </a:p>
          <a:p>
            <a:r>
              <a:rPr kumimoji="1" lang="ja-JP" altLang="en-US" sz="1200" dirty="0">
                <a:latin typeface="ＭＳ ゴシック" panose="020B0609070205080204" pitchFamily="49" charset="-128"/>
                <a:ea typeface="ＭＳ ゴシック" panose="020B0609070205080204" pitchFamily="49" charset="-128"/>
              </a:rPr>
              <a:t>　② 医療的ケア児等協議の場をはじめとした関係機関会議への参画</a:t>
            </a:r>
          </a:p>
          <a:p>
            <a:r>
              <a:rPr kumimoji="1" lang="ja-JP" altLang="en-US" sz="1200" dirty="0">
                <a:latin typeface="ＭＳ ゴシック" panose="020B0609070205080204" pitchFamily="49" charset="-128"/>
                <a:ea typeface="ＭＳ ゴシック" panose="020B0609070205080204" pitchFamily="49" charset="-128"/>
              </a:rPr>
              <a:t>　③ 医療的ケア児の支援力向上のための各種研修会への参画</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④ 市町村コーディネーターの支援　　</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⑤ 市町村における全数把握の検討</a:t>
            </a:r>
          </a:p>
          <a:p>
            <a:pPr>
              <a:lnSpc>
                <a:spcPts val="1200"/>
              </a:lnSpc>
            </a:pPr>
            <a:endParaRPr kumimoji="1" lang="ja-JP" altLang="en-US" sz="1200" dirty="0">
              <a:latin typeface="ＭＳ ゴシック" panose="020B0609070205080204" pitchFamily="49" charset="-128"/>
              <a:ea typeface="ＭＳ ゴシック" panose="020B0609070205080204" pitchFamily="49" charset="-128"/>
            </a:endParaRPr>
          </a:p>
          <a:p>
            <a:r>
              <a:rPr kumimoji="1" lang="en-US" altLang="ja-JP" sz="1400" b="1" dirty="0">
                <a:latin typeface="ＭＳ ゴシック" panose="020B0609070205080204" pitchFamily="49" charset="-128"/>
                <a:ea typeface="ＭＳ ゴシック" panose="020B0609070205080204" pitchFamily="49" charset="-128"/>
              </a:rPr>
              <a:t>3.</a:t>
            </a:r>
            <a:r>
              <a:rPr kumimoji="1" lang="ja-JP" altLang="en-US" sz="1400" b="1" dirty="0">
                <a:latin typeface="ＭＳ ゴシック" panose="020B0609070205080204" pitchFamily="49" charset="-128"/>
                <a:ea typeface="ＭＳ ゴシック" panose="020B0609070205080204" pitchFamily="49" charset="-128"/>
              </a:rPr>
              <a:t>医療的ケア児の家族、支援者のために必要な情報収集と情報提供</a:t>
            </a:r>
          </a:p>
          <a:p>
            <a:r>
              <a:rPr kumimoji="1" lang="ja-JP" altLang="en-US" sz="1400" dirty="0">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① ホームページによる情報発信</a:t>
            </a:r>
          </a:p>
          <a:p>
            <a:r>
              <a:rPr kumimoji="1" lang="ja-JP" altLang="en-US" sz="1200" dirty="0">
                <a:latin typeface="ＭＳ ゴシック" panose="020B0609070205080204" pitchFamily="49" charset="-128"/>
                <a:ea typeface="ＭＳ ゴシック" panose="020B0609070205080204" pitchFamily="49" charset="-128"/>
              </a:rPr>
              <a:t>    ・関係機関が開催している医療的ケア児に関する講習会や研修会などの案内</a:t>
            </a:r>
          </a:p>
          <a:p>
            <a:r>
              <a:rPr kumimoji="1" lang="ja-JP" altLang="en-US" sz="1200" dirty="0">
                <a:latin typeface="ＭＳ ゴシック" panose="020B0609070205080204" pitchFamily="49" charset="-128"/>
                <a:ea typeface="ＭＳ ゴシック" panose="020B0609070205080204" pitchFamily="49" charset="-128"/>
              </a:rPr>
              <a:t>　　・医療的ケア児支援に関する好事例　など</a:t>
            </a:r>
          </a:p>
          <a:p>
            <a:r>
              <a:rPr kumimoji="1" lang="ja-JP" altLang="en-US" sz="1200" dirty="0">
                <a:latin typeface="ＭＳ ゴシック" panose="020B0609070205080204" pitchFamily="49" charset="-128"/>
                <a:ea typeface="ＭＳ ゴシック" panose="020B0609070205080204" pitchFamily="49" charset="-128"/>
              </a:rPr>
              <a:t>　　・医療的ケア児に関する社会資源の提供</a:t>
            </a:r>
          </a:p>
          <a:p>
            <a:r>
              <a:rPr kumimoji="1" lang="ja-JP" altLang="en-US" sz="1200" dirty="0">
                <a:latin typeface="ＭＳ ゴシック" panose="020B0609070205080204" pitchFamily="49" charset="-128"/>
                <a:ea typeface="ＭＳ ゴシック" panose="020B0609070205080204" pitchFamily="49" charset="-128"/>
              </a:rPr>
              <a:t>　② 大阪府と連携し、社会資源の情報収集のため、必要に応じて調査を行う</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③ 医療的ケア児の家族、支援者向けの研修会の検討</a:t>
            </a:r>
          </a:p>
          <a:p>
            <a:pPr>
              <a:lnSpc>
                <a:spcPts val="1200"/>
              </a:lnSpc>
            </a:pPr>
            <a:endParaRPr kumimoji="1" lang="ja-JP" altLang="en-US" sz="1200" dirty="0">
              <a:latin typeface="ＭＳ ゴシック" panose="020B0609070205080204" pitchFamily="49" charset="-128"/>
              <a:ea typeface="ＭＳ ゴシック" panose="020B0609070205080204" pitchFamily="49" charset="-128"/>
            </a:endParaRPr>
          </a:p>
          <a:p>
            <a:r>
              <a:rPr kumimoji="1" lang="en-US" altLang="ja-JP" sz="1400" b="1" dirty="0">
                <a:latin typeface="ＭＳ ゴシック" panose="020B0609070205080204" pitchFamily="49" charset="-128"/>
                <a:ea typeface="ＭＳ ゴシック" panose="020B0609070205080204" pitchFamily="49" charset="-128"/>
              </a:rPr>
              <a:t>4.</a:t>
            </a:r>
            <a:r>
              <a:rPr kumimoji="1" lang="ja-JP" altLang="en-US" sz="1400" b="1" dirty="0">
                <a:latin typeface="ＭＳ ゴシック" panose="020B0609070205080204" pitchFamily="49" charset="-128"/>
                <a:ea typeface="ＭＳ ゴシック" panose="020B0609070205080204" pitchFamily="49" charset="-128"/>
              </a:rPr>
              <a:t>災害に関する取り組み</a:t>
            </a:r>
          </a:p>
          <a:p>
            <a:r>
              <a:rPr kumimoji="1" lang="ja-JP" altLang="en-US" sz="1200" dirty="0">
                <a:latin typeface="ＭＳ ゴシック" panose="020B0609070205080204" pitchFamily="49" charset="-128"/>
                <a:ea typeface="ＭＳ ゴシック" panose="020B0609070205080204" pitchFamily="49" charset="-128"/>
              </a:rPr>
              <a:t>　①人工呼吸器を使用する医療的ケア児が医師等の立会いのもと、災害時に人工呼吸器を使用するシミュレーションを通じて、</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医療的ケア児及びその家族の防災意識の向上を図る</a:t>
            </a:r>
          </a:p>
          <a:p>
            <a:r>
              <a:rPr kumimoji="1" lang="ja-JP" altLang="en-US" sz="1200" dirty="0">
                <a:latin typeface="ＭＳ ゴシック" panose="020B0609070205080204" pitchFamily="49" charset="-128"/>
                <a:ea typeface="ＭＳ ゴシック" panose="020B0609070205080204" pitchFamily="49" charset="-128"/>
              </a:rPr>
              <a:t>　　　・対象：人工呼吸器を使用している医療的ケア児及びその家族</a:t>
            </a:r>
          </a:p>
          <a:p>
            <a:r>
              <a:rPr kumimoji="1" lang="ja-JP" altLang="en-US" sz="1200" dirty="0">
                <a:latin typeface="ＭＳ ゴシック" panose="020B0609070205080204" pitchFamily="49" charset="-128"/>
                <a:ea typeface="ＭＳ ゴシック" panose="020B0609070205080204" pitchFamily="49" charset="-128"/>
              </a:rPr>
              <a:t>　　　・実施内容：自家発電機を用いた人工呼吸器の使用等</a:t>
            </a:r>
          </a:p>
          <a:p>
            <a:r>
              <a:rPr kumimoji="1" lang="ja-JP" altLang="en-US" sz="1200" dirty="0">
                <a:latin typeface="ＭＳ ゴシック" panose="020B0609070205080204" pitchFamily="49" charset="-128"/>
                <a:ea typeface="ＭＳ ゴシック" panose="020B0609070205080204" pitchFamily="49" charset="-128"/>
              </a:rPr>
              <a:t>　　　・実施場所：府立支援学校を想定（障がい種別が肢体不自由児）</a:t>
            </a:r>
          </a:p>
          <a:p>
            <a:r>
              <a:rPr kumimoji="1" lang="ja-JP" altLang="en-US" sz="1200" dirty="0">
                <a:latin typeface="ＭＳ ゴシック" panose="020B0609070205080204" pitchFamily="49" charset="-128"/>
                <a:ea typeface="ＭＳ ゴシック" panose="020B0609070205080204" pitchFamily="49" charset="-128"/>
              </a:rPr>
              <a:t>　②災害に関する情報提供</a:t>
            </a:r>
          </a:p>
          <a:p>
            <a:r>
              <a:rPr kumimoji="1" lang="ja-JP" altLang="en-US" sz="1200" dirty="0">
                <a:latin typeface="ＭＳ ゴシック" panose="020B0609070205080204" pitchFamily="49" charset="-128"/>
                <a:ea typeface="ＭＳ ゴシック" panose="020B0609070205080204" pitchFamily="49" charset="-128"/>
              </a:rPr>
              <a:t>　③医療的ケア児災害支援対策に関する協議の場への参画</a:t>
            </a:r>
            <a:endParaRPr kumimoji="1" lang="ja-JP" altLang="en-US" dirty="0"/>
          </a:p>
        </p:txBody>
      </p:sp>
      <p:sp>
        <p:nvSpPr>
          <p:cNvPr id="5" name="テキスト ボックス 4">
            <a:extLst>
              <a:ext uri="{FF2B5EF4-FFF2-40B4-BE49-F238E27FC236}">
                <a16:creationId xmlns:a16="http://schemas.microsoft.com/office/drawing/2014/main" id="{24D56639-2EE4-4F3C-ADFA-91C5C48080F6}"/>
              </a:ext>
            </a:extLst>
          </p:cNvPr>
          <p:cNvSpPr txBox="1"/>
          <p:nvPr/>
        </p:nvSpPr>
        <p:spPr>
          <a:xfrm>
            <a:off x="165000" y="426846"/>
            <a:ext cx="9576000" cy="400110"/>
          </a:xfrm>
          <a:prstGeom prst="rect">
            <a:avLst/>
          </a:prstGeom>
          <a:solidFill>
            <a:schemeClr val="accent5">
              <a:lumMod val="20000"/>
              <a:lumOff val="80000"/>
            </a:schemeClr>
          </a:solidFill>
        </p:spPr>
        <p:txBody>
          <a:bodyPr wrap="square" rtlCol="0">
            <a:spAutoFit/>
          </a:bodyPr>
          <a:lstStyle/>
          <a:p>
            <a:r>
              <a:rPr kumimoji="1" lang="ja-JP" altLang="en-US" sz="2000" dirty="0">
                <a:latin typeface="ＭＳ ゴシック" panose="020B0609070205080204" pitchFamily="49" charset="-128"/>
                <a:ea typeface="ＭＳ ゴシック" panose="020B0609070205080204" pitchFamily="49" charset="-128"/>
              </a:rPr>
              <a:t>令和７年度　大阪府医療的ケア児支援センターの取組み（案）</a:t>
            </a:r>
          </a:p>
        </p:txBody>
      </p:sp>
    </p:spTree>
    <p:extLst>
      <p:ext uri="{BB962C8B-B14F-4D97-AF65-F5344CB8AC3E}">
        <p14:creationId xmlns:p14="http://schemas.microsoft.com/office/powerpoint/2010/main" val="37044994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6411</TotalTime>
  <Words>1441</Words>
  <Application>Microsoft Office PowerPoint</Application>
  <PresentationFormat>A4 210 x 297 mm</PresentationFormat>
  <Paragraphs>283</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BIZ UDゴシック</vt:lpstr>
      <vt:lpstr>ＭＳ Ｐゴシック</vt:lpstr>
      <vt:lpstr>ＭＳ ゴシック</vt:lpstr>
      <vt:lpstr>游ゴシック</vt:lpstr>
      <vt:lpstr>Arial</vt:lpstr>
      <vt:lpstr>Calibri</vt:lpstr>
      <vt:lpstr>Calibri Light</vt:lpstr>
      <vt:lpstr>Office テーマ</vt:lpstr>
      <vt:lpstr>1_Office テーマ</vt:lpstr>
      <vt:lpstr>PowerPoint プレゼンテーション</vt:lpstr>
      <vt:lpstr>PowerPoint プレゼンテーション</vt:lpstr>
      <vt:lpstr>医療的ケア児支援センターの活動状況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revision>528</cp:revision>
  <cp:lastPrinted>2025-03-05T01:26:10Z</cp:lastPrinted>
  <dcterms:created xsi:type="dcterms:W3CDTF">2022-10-27T10:00:37Z</dcterms:created>
  <dcterms:modified xsi:type="dcterms:W3CDTF">2025-05-30T04:52:04Z</dcterms:modified>
</cp:coreProperties>
</file>