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60" r:id="rId3"/>
    <p:sldId id="264" r:id="rId4"/>
    <p:sldId id="266" r:id="rId5"/>
    <p:sldId id="265" r:id="rId6"/>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9C5"/>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snapToGrid="0" showGuides="1">
      <p:cViewPr varScale="1">
        <p:scale>
          <a:sx n="94" d="100"/>
          <a:sy n="94" d="100"/>
        </p:scale>
        <p:origin x="893" y="86"/>
      </p:cViewPr>
      <p:guideLst>
        <p:guide orient="horz" pos="2115"/>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064" cy="498025"/>
          </a:xfrm>
          <a:prstGeom prst="rect">
            <a:avLst/>
          </a:prstGeom>
        </p:spPr>
        <p:txBody>
          <a:bodyPr vert="horz" lIns="93104" tIns="46552" rIns="93104" bIns="4655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988" y="0"/>
            <a:ext cx="2945064" cy="498025"/>
          </a:xfrm>
          <a:prstGeom prst="rect">
            <a:avLst/>
          </a:prstGeom>
        </p:spPr>
        <p:txBody>
          <a:bodyPr vert="horz" lIns="93104" tIns="46552" rIns="93104" bIns="46552" rtlCol="0"/>
          <a:lstStyle>
            <a:lvl1pPr algn="r">
              <a:defRPr sz="1200"/>
            </a:lvl1pPr>
          </a:lstStyle>
          <a:p>
            <a:fld id="{BC6E600D-D2C6-484D-8ED9-DCE012C22DAE}" type="datetimeFigureOut">
              <a:rPr kumimoji="1" lang="ja-JP" altLang="en-US" smtClean="0"/>
              <a:t>2025/2/19</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3104" tIns="46552" rIns="93104" bIns="46552" rtlCol="0" anchor="ctr"/>
          <a:lstStyle/>
          <a:p>
            <a:endParaRPr lang="ja-JP" altLang="en-US"/>
          </a:p>
        </p:txBody>
      </p:sp>
      <p:sp>
        <p:nvSpPr>
          <p:cNvPr id="5" name="ノート プレースホルダー 4"/>
          <p:cNvSpPr>
            <a:spLocks noGrp="1"/>
          </p:cNvSpPr>
          <p:nvPr>
            <p:ph type="body" sz="quarter" idx="3"/>
          </p:nvPr>
        </p:nvSpPr>
        <p:spPr>
          <a:xfrm>
            <a:off x="680256" y="4777164"/>
            <a:ext cx="5437165" cy="3908443"/>
          </a:xfrm>
          <a:prstGeom prst="rect">
            <a:avLst/>
          </a:prstGeom>
        </p:spPr>
        <p:txBody>
          <a:bodyPr vert="horz" lIns="93104" tIns="46552" rIns="93104" bIns="465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613"/>
            <a:ext cx="2945064" cy="498025"/>
          </a:xfrm>
          <a:prstGeom prst="rect">
            <a:avLst/>
          </a:prstGeom>
        </p:spPr>
        <p:txBody>
          <a:bodyPr vert="horz" lIns="93104" tIns="46552" rIns="93104" bIns="4655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988" y="9428613"/>
            <a:ext cx="2945064" cy="498025"/>
          </a:xfrm>
          <a:prstGeom prst="rect">
            <a:avLst/>
          </a:prstGeom>
        </p:spPr>
        <p:txBody>
          <a:bodyPr vert="horz" lIns="93104" tIns="46552" rIns="93104" bIns="46552" rtlCol="0" anchor="b"/>
          <a:lstStyle>
            <a:lvl1pPr algn="r">
              <a:defRPr sz="1200"/>
            </a:lvl1pPr>
          </a:lstStyle>
          <a:p>
            <a:fld id="{2FEE3506-0348-4920-8831-9A2B3BEB3291}" type="slidenum">
              <a:rPr kumimoji="1" lang="ja-JP" altLang="en-US" smtClean="0"/>
              <a:t>‹#›</a:t>
            </a:fld>
            <a:endParaRPr kumimoji="1" lang="ja-JP" altLang="en-US"/>
          </a:p>
        </p:txBody>
      </p:sp>
    </p:spTree>
    <p:extLst>
      <p:ext uri="{BB962C8B-B14F-4D97-AF65-F5344CB8AC3E}">
        <p14:creationId xmlns:p14="http://schemas.microsoft.com/office/powerpoint/2010/main" val="22115219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EE3506-0348-4920-8831-9A2B3BEB3291}" type="slidenum">
              <a:rPr kumimoji="1" lang="ja-JP" altLang="en-US" smtClean="0"/>
              <a:t>3</a:t>
            </a:fld>
            <a:endParaRPr kumimoji="1" lang="ja-JP" altLang="en-US"/>
          </a:p>
        </p:txBody>
      </p:sp>
    </p:spTree>
    <p:extLst>
      <p:ext uri="{BB962C8B-B14F-4D97-AF65-F5344CB8AC3E}">
        <p14:creationId xmlns:p14="http://schemas.microsoft.com/office/powerpoint/2010/main" val="104088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EE3506-0348-4920-8831-9A2B3BEB3291}" type="slidenum">
              <a:rPr kumimoji="1" lang="ja-JP" altLang="en-US" smtClean="0"/>
              <a:t>5</a:t>
            </a:fld>
            <a:endParaRPr kumimoji="1" lang="ja-JP" altLang="en-US"/>
          </a:p>
        </p:txBody>
      </p:sp>
    </p:spTree>
    <p:extLst>
      <p:ext uri="{BB962C8B-B14F-4D97-AF65-F5344CB8AC3E}">
        <p14:creationId xmlns:p14="http://schemas.microsoft.com/office/powerpoint/2010/main" val="15336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255615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44464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323811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83805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2025/2/19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188388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A285BB7-DECC-4A42-9005-EEB6008D3419}" type="datetimeFigureOut">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314402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285BB7-DECC-4A42-9005-EEB6008D3419}" type="datetimeFigureOut">
              <a:rPr kumimoji="1" lang="ja-JP" altLang="en-US" smtClean="0"/>
              <a:t>2025/2/19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65013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285BB7-DECC-4A42-9005-EEB6008D3419}" type="datetimeFigureOut">
              <a:rPr kumimoji="1" lang="ja-JP" altLang="en-US" smtClean="0"/>
              <a:t>2025/2/19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86672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85BB7-DECC-4A42-9005-EEB6008D3419}" type="datetimeFigureOut">
              <a:rPr kumimoji="1" lang="ja-JP" altLang="en-US" smtClean="0"/>
              <a:t>2025/2/19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291497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285BB7-DECC-4A42-9005-EEB6008D3419}" type="datetimeFigureOut">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407933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285BB7-DECC-4A42-9005-EEB6008D3419}" type="datetimeFigureOut">
              <a:rPr kumimoji="1" lang="ja-JP" altLang="en-US" smtClean="0"/>
              <a:t>2025/2/19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79528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85BB7-DECC-4A42-9005-EEB6008D3419}" type="datetimeFigureOut">
              <a:rPr kumimoji="1" lang="ja-JP" altLang="en-US" smtClean="0"/>
              <a:t>2025/2/19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1936974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A8119E7-315F-43AE-BA69-750B13E746F2}"/>
              </a:ext>
            </a:extLst>
          </p:cNvPr>
          <p:cNvSpPr txBox="1"/>
          <p:nvPr/>
        </p:nvSpPr>
        <p:spPr>
          <a:xfrm>
            <a:off x="0" y="641891"/>
            <a:ext cx="9393918" cy="307777"/>
          </a:xfrm>
          <a:prstGeom prst="rect">
            <a:avLst/>
          </a:prstGeom>
          <a:noFill/>
        </p:spPr>
        <p:txBody>
          <a:bodyPr wrap="none" rtlCol="0">
            <a:spAutoFit/>
          </a:bodyPr>
          <a:lstStyle/>
          <a:p>
            <a:pPr indent="133350" algn="just"/>
            <a:r>
              <a:rPr lang="ja-JP" alt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専門相談窓口「ネットハーモニー」（令和５年</a:t>
            </a:r>
            <a:r>
              <a:rPr lang="ja-JP" altLang="en-US" sz="1400" kern="100" dirty="0">
                <a:latin typeface="游明朝" panose="02020400000000000000" pitchFamily="18" charset="-128"/>
                <a:ea typeface="BIZ UDPゴシック" panose="020B0400000000000000" pitchFamily="50" charset="-128"/>
                <a:cs typeface="Times New Roman" panose="02020603050405020304" pitchFamily="18" charset="0"/>
              </a:rPr>
              <a:t>１１</a:t>
            </a:r>
            <a:r>
              <a:rPr lang="ja-JP" alt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月開設）において、必要な助言や専門家への無料相談などの支援を実施</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CFD48509-077E-4160-9738-B1F1C0EB8E36}"/>
              </a:ext>
            </a:extLst>
          </p:cNvPr>
          <p:cNvSpPr txBox="1"/>
          <p:nvPr/>
        </p:nvSpPr>
        <p:spPr>
          <a:xfrm>
            <a:off x="-152285" y="1291655"/>
            <a:ext cx="3643946" cy="338554"/>
          </a:xfrm>
          <a:prstGeom prst="rect">
            <a:avLst/>
          </a:prstGeom>
          <a:noFill/>
        </p:spPr>
        <p:txBody>
          <a:bodyPr wrap="none" rtlCol="0">
            <a:spAutoFit/>
          </a:bodyPr>
          <a:lstStyle/>
          <a:p>
            <a:pPr indent="133350"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１　実績（令和</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６</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４</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月～</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令和７年１</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月）</a:t>
            </a:r>
            <a:endParaRPr lang="ja-JP"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ABB8B42C-56CC-497D-B5E1-11ABDEEEEB89}"/>
              </a:ext>
            </a:extLst>
          </p:cNvPr>
          <p:cNvSpPr txBox="1"/>
          <p:nvPr/>
        </p:nvSpPr>
        <p:spPr>
          <a:xfrm>
            <a:off x="9607520" y="6550223"/>
            <a:ext cx="298480"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１</a:t>
            </a:r>
          </a:p>
        </p:txBody>
      </p:sp>
      <p:cxnSp>
        <p:nvCxnSpPr>
          <p:cNvPr id="13" name="直線コネクタ 12">
            <a:extLst>
              <a:ext uri="{FF2B5EF4-FFF2-40B4-BE49-F238E27FC236}">
                <a16:creationId xmlns:a16="http://schemas.microsoft.com/office/drawing/2014/main" id="{F88AF380-7F01-4DCE-B827-1F9A61AE1E61}"/>
              </a:ext>
            </a:extLst>
          </p:cNvPr>
          <p:cNvCxnSpPr>
            <a:cxnSpLocks/>
          </p:cNvCxnSpPr>
          <p:nvPr/>
        </p:nvCxnSpPr>
        <p:spPr>
          <a:xfrm>
            <a:off x="0" y="406287"/>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C805D131-72A8-442D-B541-122994213BB9}"/>
              </a:ext>
            </a:extLst>
          </p:cNvPr>
          <p:cNvSpPr/>
          <p:nvPr/>
        </p:nvSpPr>
        <p:spPr>
          <a:xfrm>
            <a:off x="8906933" y="0"/>
            <a:ext cx="999067" cy="3957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資料３</a:t>
            </a:r>
          </a:p>
        </p:txBody>
      </p:sp>
      <p:sp>
        <p:nvSpPr>
          <p:cNvPr id="15" name="テキスト ボックス 14">
            <a:extLst>
              <a:ext uri="{FF2B5EF4-FFF2-40B4-BE49-F238E27FC236}">
                <a16:creationId xmlns:a16="http://schemas.microsoft.com/office/drawing/2014/main" id="{17D57FDA-85BA-4AA2-9516-9B9F1E8DE952}"/>
              </a:ext>
            </a:extLst>
          </p:cNvPr>
          <p:cNvSpPr txBox="1"/>
          <p:nvPr/>
        </p:nvSpPr>
        <p:spPr>
          <a:xfrm>
            <a:off x="3200240" y="-3147"/>
            <a:ext cx="3512500"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相談支援の実施状況について</a:t>
            </a:r>
          </a:p>
        </p:txBody>
      </p:sp>
      <p:graphicFrame>
        <p:nvGraphicFramePr>
          <p:cNvPr id="10" name="表 9">
            <a:extLst>
              <a:ext uri="{FF2B5EF4-FFF2-40B4-BE49-F238E27FC236}">
                <a16:creationId xmlns:a16="http://schemas.microsoft.com/office/drawing/2014/main" id="{FC7B5329-3AB2-46F0-87DC-5518604B22B2}"/>
              </a:ext>
            </a:extLst>
          </p:cNvPr>
          <p:cNvGraphicFramePr>
            <a:graphicFrameLocks noGrp="1"/>
          </p:cNvGraphicFramePr>
          <p:nvPr>
            <p:extLst>
              <p:ext uri="{D42A27DB-BD31-4B8C-83A1-F6EECF244321}">
                <p14:modId xmlns:p14="http://schemas.microsoft.com/office/powerpoint/2010/main" val="4077680027"/>
              </p:ext>
            </p:extLst>
          </p:nvPr>
        </p:nvGraphicFramePr>
        <p:xfrm>
          <a:off x="469900" y="2379869"/>
          <a:ext cx="8153400" cy="3114675"/>
        </p:xfrm>
        <a:graphic>
          <a:graphicData uri="http://schemas.openxmlformats.org/drawingml/2006/table">
            <a:tbl>
              <a:tblPr/>
              <a:tblGrid>
                <a:gridCol w="660400">
                  <a:extLst>
                    <a:ext uri="{9D8B030D-6E8A-4147-A177-3AD203B41FA5}">
                      <a16:colId xmlns:a16="http://schemas.microsoft.com/office/drawing/2014/main" val="120153819"/>
                    </a:ext>
                  </a:extLst>
                </a:gridCol>
                <a:gridCol w="749300">
                  <a:extLst>
                    <a:ext uri="{9D8B030D-6E8A-4147-A177-3AD203B41FA5}">
                      <a16:colId xmlns:a16="http://schemas.microsoft.com/office/drawing/2014/main" val="3147897616"/>
                    </a:ext>
                  </a:extLst>
                </a:gridCol>
                <a:gridCol w="749300">
                  <a:extLst>
                    <a:ext uri="{9D8B030D-6E8A-4147-A177-3AD203B41FA5}">
                      <a16:colId xmlns:a16="http://schemas.microsoft.com/office/drawing/2014/main" val="3972075440"/>
                    </a:ext>
                  </a:extLst>
                </a:gridCol>
                <a:gridCol w="749300">
                  <a:extLst>
                    <a:ext uri="{9D8B030D-6E8A-4147-A177-3AD203B41FA5}">
                      <a16:colId xmlns:a16="http://schemas.microsoft.com/office/drawing/2014/main" val="1680386715"/>
                    </a:ext>
                  </a:extLst>
                </a:gridCol>
                <a:gridCol w="749300">
                  <a:extLst>
                    <a:ext uri="{9D8B030D-6E8A-4147-A177-3AD203B41FA5}">
                      <a16:colId xmlns:a16="http://schemas.microsoft.com/office/drawing/2014/main" val="3645211579"/>
                    </a:ext>
                  </a:extLst>
                </a:gridCol>
                <a:gridCol w="749300">
                  <a:extLst>
                    <a:ext uri="{9D8B030D-6E8A-4147-A177-3AD203B41FA5}">
                      <a16:colId xmlns:a16="http://schemas.microsoft.com/office/drawing/2014/main" val="213197032"/>
                    </a:ext>
                  </a:extLst>
                </a:gridCol>
                <a:gridCol w="749300">
                  <a:extLst>
                    <a:ext uri="{9D8B030D-6E8A-4147-A177-3AD203B41FA5}">
                      <a16:colId xmlns:a16="http://schemas.microsoft.com/office/drawing/2014/main" val="1045785322"/>
                    </a:ext>
                  </a:extLst>
                </a:gridCol>
                <a:gridCol w="749300">
                  <a:extLst>
                    <a:ext uri="{9D8B030D-6E8A-4147-A177-3AD203B41FA5}">
                      <a16:colId xmlns:a16="http://schemas.microsoft.com/office/drawing/2014/main" val="459557030"/>
                    </a:ext>
                  </a:extLst>
                </a:gridCol>
                <a:gridCol w="749300">
                  <a:extLst>
                    <a:ext uri="{9D8B030D-6E8A-4147-A177-3AD203B41FA5}">
                      <a16:colId xmlns:a16="http://schemas.microsoft.com/office/drawing/2014/main" val="2135576684"/>
                    </a:ext>
                  </a:extLst>
                </a:gridCol>
                <a:gridCol w="749300">
                  <a:extLst>
                    <a:ext uri="{9D8B030D-6E8A-4147-A177-3AD203B41FA5}">
                      <a16:colId xmlns:a16="http://schemas.microsoft.com/office/drawing/2014/main" val="3226038404"/>
                    </a:ext>
                  </a:extLst>
                </a:gridCol>
                <a:gridCol w="749300">
                  <a:extLst>
                    <a:ext uri="{9D8B030D-6E8A-4147-A177-3AD203B41FA5}">
                      <a16:colId xmlns:a16="http://schemas.microsoft.com/office/drawing/2014/main" val="3395679840"/>
                    </a:ext>
                  </a:extLst>
                </a:gridCol>
              </a:tblGrid>
              <a:tr h="228600">
                <a:tc rowSpan="2">
                  <a:txBody>
                    <a:bodyPr/>
                    <a:lstStyle/>
                    <a:p>
                      <a:pPr algn="ctr"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年代別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１０代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２０代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３０代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４０代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５０代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６０歳以上</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不明</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extLst>
                  <a:ext uri="{0D108BD9-81ED-4DB2-BD59-A6C34878D82A}">
                    <a16:rowId xmlns:a16="http://schemas.microsoft.com/office/drawing/2014/main" val="545516920"/>
                  </a:ext>
                </a:extLst>
              </a:tr>
              <a:tr h="394335">
                <a:tc vMerge="1">
                  <a:txBody>
                    <a:bodyPr/>
                    <a:lstStyle/>
                    <a:p>
                      <a:endParaRPr kumimoji="1" lang="ja-JP" altLang="en-US"/>
                    </a:p>
                  </a:txBody>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22</a:t>
                      </a:r>
                      <a:endParaRPr lang="en-US" altLang="ja-JP" sz="1200" b="0" i="0" u="none" strike="sng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extLst>
                  <a:ext uri="{0D108BD9-81ED-4DB2-BD59-A6C34878D82A}">
                    <a16:rowId xmlns:a16="http://schemas.microsoft.com/office/drawing/2014/main" val="83180673"/>
                  </a:ext>
                </a:extLst>
              </a:tr>
              <a:tr h="228600">
                <a:tc rowSpan="2">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手法別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電話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chemeClr val="tx1"/>
                          </a:solidFill>
                          <a:effectLst/>
                          <a:latin typeface="BIZ UDPゴシック" panose="020B0400000000000000" pitchFamily="50" charset="-128"/>
                          <a:ea typeface="BIZ UDPゴシック" panose="020B0400000000000000" pitchFamily="50" charset="-128"/>
                        </a:rPr>
                        <a:t>SNS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メール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chemeClr val="tx1"/>
                          </a:solidFill>
                          <a:effectLst/>
                          <a:latin typeface="BIZ UDPゴシック" panose="020B0400000000000000" pitchFamily="50" charset="-128"/>
                          <a:ea typeface="BIZ UDPゴシック" panose="020B0400000000000000" pitchFamily="50" charset="-128"/>
                        </a:rPr>
                        <a:t>FAX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手紙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面接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extLst>
                  <a:ext uri="{0D108BD9-81ED-4DB2-BD59-A6C34878D82A}">
                    <a16:rowId xmlns:a16="http://schemas.microsoft.com/office/drawing/2014/main" val="353572350"/>
                  </a:ext>
                </a:extLst>
              </a:tr>
              <a:tr h="394335">
                <a:tc vMerge="1">
                  <a:txBody>
                    <a:bodyPr/>
                    <a:lstStyle/>
                    <a:p>
                      <a:endParaRPr kumimoji="1" lang="ja-JP" altLang="en-US"/>
                    </a:p>
                  </a:txBody>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517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extLst>
                  <a:ext uri="{0D108BD9-81ED-4DB2-BD59-A6C34878D82A}">
                    <a16:rowId xmlns:a16="http://schemas.microsoft.com/office/drawing/2014/main" val="2834404093"/>
                  </a:ext>
                </a:extLst>
              </a:tr>
              <a:tr h="228600">
                <a:tc rowSpan="2">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状況別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被害者</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加害者</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その他</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不明</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extLst>
                  <a:ext uri="{0D108BD9-81ED-4DB2-BD59-A6C34878D82A}">
                    <a16:rowId xmlns:a16="http://schemas.microsoft.com/office/drawing/2014/main" val="1936199490"/>
                  </a:ext>
                </a:extLst>
              </a:tr>
              <a:tr h="394335">
                <a:tc vMerge="1">
                  <a:txBody>
                    <a:bodyPr/>
                    <a:lstStyle/>
                    <a:p>
                      <a:endParaRPr kumimoji="1" lang="ja-JP" altLang="en-US"/>
                    </a:p>
                  </a:txBody>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extLst>
                  <a:ext uri="{0D108BD9-81ED-4DB2-BD59-A6C34878D82A}">
                    <a16:rowId xmlns:a16="http://schemas.microsoft.com/office/drawing/2014/main" val="3351522399"/>
                  </a:ext>
                </a:extLst>
              </a:tr>
              <a:tr h="228600">
                <a:tc rowSpan="2">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侵害種別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誹謗・中傷</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差別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違法情報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有害情報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その他</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問題外</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不明</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extLst>
                  <a:ext uri="{0D108BD9-81ED-4DB2-BD59-A6C34878D82A}">
                    <a16:rowId xmlns:a16="http://schemas.microsoft.com/office/drawing/2014/main" val="1420927562"/>
                  </a:ext>
                </a:extLst>
              </a:tr>
              <a:tr h="394335">
                <a:tc vMerge="1">
                  <a:txBody>
                    <a:bodyPr/>
                    <a:lstStyle/>
                    <a:p>
                      <a:endParaRPr kumimoji="1" lang="ja-JP" altLang="en-US"/>
                    </a:p>
                  </a:txBody>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432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019282"/>
                  </a:ext>
                </a:extLst>
              </a:tr>
              <a:tr h="228600">
                <a:tc rowSpan="2">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対応別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助言</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情報提供</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他機関紹介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問題整理</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傾聴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専門家連携</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中断</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継続</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その他</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54696909"/>
                  </a:ext>
                </a:extLst>
              </a:tr>
              <a:tr h="394335">
                <a:tc vMerge="1">
                  <a:txBody>
                    <a:bodyPr/>
                    <a:lstStyle/>
                    <a:p>
                      <a:endParaRPr kumimoji="1" lang="ja-JP" altLang="en-US"/>
                    </a:p>
                  </a:txBody>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517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069811"/>
                  </a:ext>
                </a:extLst>
              </a:tr>
            </a:tbl>
          </a:graphicData>
        </a:graphic>
      </p:graphicFrame>
      <p:graphicFrame>
        <p:nvGraphicFramePr>
          <p:cNvPr id="12" name="表 11">
            <a:extLst>
              <a:ext uri="{FF2B5EF4-FFF2-40B4-BE49-F238E27FC236}">
                <a16:creationId xmlns:a16="http://schemas.microsoft.com/office/drawing/2014/main" id="{FF9F4EC0-6741-414E-BDD1-2612F2D02B60}"/>
              </a:ext>
            </a:extLst>
          </p:cNvPr>
          <p:cNvGraphicFramePr>
            <a:graphicFrameLocks noGrp="1"/>
          </p:cNvGraphicFramePr>
          <p:nvPr>
            <p:extLst>
              <p:ext uri="{D42A27DB-BD31-4B8C-83A1-F6EECF244321}">
                <p14:modId xmlns:p14="http://schemas.microsoft.com/office/powerpoint/2010/main" val="276528927"/>
              </p:ext>
            </p:extLst>
          </p:nvPr>
        </p:nvGraphicFramePr>
        <p:xfrm>
          <a:off x="469900" y="1743599"/>
          <a:ext cx="4622800" cy="636270"/>
        </p:xfrm>
        <a:graphic>
          <a:graphicData uri="http://schemas.openxmlformats.org/drawingml/2006/table">
            <a:tbl>
              <a:tblPr/>
              <a:tblGrid>
                <a:gridCol w="1155700">
                  <a:extLst>
                    <a:ext uri="{9D8B030D-6E8A-4147-A177-3AD203B41FA5}">
                      <a16:colId xmlns:a16="http://schemas.microsoft.com/office/drawing/2014/main" val="4017635900"/>
                    </a:ext>
                  </a:extLst>
                </a:gridCol>
                <a:gridCol w="1155700">
                  <a:extLst>
                    <a:ext uri="{9D8B030D-6E8A-4147-A177-3AD203B41FA5}">
                      <a16:colId xmlns:a16="http://schemas.microsoft.com/office/drawing/2014/main" val="617457420"/>
                    </a:ext>
                  </a:extLst>
                </a:gridCol>
                <a:gridCol w="1155700">
                  <a:extLst>
                    <a:ext uri="{9D8B030D-6E8A-4147-A177-3AD203B41FA5}">
                      <a16:colId xmlns:a16="http://schemas.microsoft.com/office/drawing/2014/main" val="982518540"/>
                    </a:ext>
                  </a:extLst>
                </a:gridCol>
                <a:gridCol w="1155700">
                  <a:extLst>
                    <a:ext uri="{9D8B030D-6E8A-4147-A177-3AD203B41FA5}">
                      <a16:colId xmlns:a16="http://schemas.microsoft.com/office/drawing/2014/main" val="896602460"/>
                    </a:ext>
                  </a:extLst>
                </a:gridCol>
              </a:tblGrid>
              <a:tr h="318135">
                <a:tc>
                  <a:txBody>
                    <a:bodyPr/>
                    <a:lstStyle/>
                    <a:p>
                      <a:pPr algn="ctr" fontAlgn="ctr"/>
                      <a:r>
                        <a:rPr lang="zh-TW" altLang="en-US" sz="1100" b="0" i="0" u="none" strike="noStrike">
                          <a:solidFill>
                            <a:srgbClr val="000000"/>
                          </a:solidFill>
                          <a:effectLst/>
                          <a:latin typeface="BIZ UDPゴシック" panose="020B0400000000000000" pitchFamily="50" charset="-128"/>
                          <a:ea typeface="BIZ UDPゴシック" panose="020B0400000000000000" pitchFamily="50" charset="-128"/>
                        </a:rPr>
                        <a:t>相談開設日数</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新規受付件数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延べ受付件数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延べ対応件数</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63179824"/>
                  </a:ext>
                </a:extLst>
              </a:tr>
              <a:tr h="318135">
                <a:tc>
                  <a:txBody>
                    <a:bodyPr/>
                    <a:lstStyle/>
                    <a:p>
                      <a:pPr algn="ct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255</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517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564</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721156"/>
                  </a:ext>
                </a:extLst>
              </a:tr>
            </a:tbl>
          </a:graphicData>
        </a:graphic>
      </p:graphicFrame>
    </p:spTree>
    <p:extLst>
      <p:ext uri="{BB962C8B-B14F-4D97-AF65-F5344CB8AC3E}">
        <p14:creationId xmlns:p14="http://schemas.microsoft.com/office/powerpoint/2010/main" val="293475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71BA9EB-7C05-4A0F-A4EB-D38956F8014E}"/>
              </a:ext>
            </a:extLst>
          </p:cNvPr>
          <p:cNvSpPr txBox="1"/>
          <p:nvPr/>
        </p:nvSpPr>
        <p:spPr>
          <a:xfrm>
            <a:off x="42730" y="384958"/>
            <a:ext cx="2105063" cy="338554"/>
          </a:xfrm>
          <a:prstGeom prst="rect">
            <a:avLst/>
          </a:prstGeom>
          <a:noFill/>
        </p:spPr>
        <p:txBody>
          <a:bodyPr wrap="none" rtlCol="0">
            <a:spAutoFit/>
          </a:bodyPr>
          <a:lstStyle/>
          <a:p>
            <a:r>
              <a:rPr kumimoji="1"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２　</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相談の内容と対応</a:t>
            </a:r>
            <a:endParaRPr kumimoji="1" lang="ja-JP" altLang="en-US" sz="1600" dirty="0">
              <a:latin typeface="BIZ UDPゴシック" panose="020B0400000000000000" pitchFamily="50" charset="-128"/>
              <a:ea typeface="BIZ UDPゴシック" panose="020B0400000000000000" pitchFamily="50" charset="-128"/>
            </a:endParaRPr>
          </a:p>
        </p:txBody>
      </p:sp>
      <p:cxnSp>
        <p:nvCxnSpPr>
          <p:cNvPr id="13" name="直線コネクタ 12">
            <a:extLst>
              <a:ext uri="{FF2B5EF4-FFF2-40B4-BE49-F238E27FC236}">
                <a16:creationId xmlns:a16="http://schemas.microsoft.com/office/drawing/2014/main" id="{0821D30C-6E95-4D27-806C-81A316FCD9C8}"/>
              </a:ext>
            </a:extLst>
          </p:cNvPr>
          <p:cNvCxnSpPr>
            <a:cxnSpLocks/>
          </p:cNvCxnSpPr>
          <p:nvPr/>
        </p:nvCxnSpPr>
        <p:spPr>
          <a:xfrm>
            <a:off x="0" y="406287"/>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94A30CF4-AE8F-4C35-B3E7-55A6C1AD6F7A}"/>
              </a:ext>
            </a:extLst>
          </p:cNvPr>
          <p:cNvSpPr/>
          <p:nvPr/>
        </p:nvSpPr>
        <p:spPr>
          <a:xfrm>
            <a:off x="8906933" y="0"/>
            <a:ext cx="999067" cy="3957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資料３</a:t>
            </a:r>
          </a:p>
        </p:txBody>
      </p:sp>
      <p:sp>
        <p:nvSpPr>
          <p:cNvPr id="15" name="テキスト ボックス 14">
            <a:extLst>
              <a:ext uri="{FF2B5EF4-FFF2-40B4-BE49-F238E27FC236}">
                <a16:creationId xmlns:a16="http://schemas.microsoft.com/office/drawing/2014/main" id="{9C40B573-BB9C-425D-B878-B97514019236}"/>
              </a:ext>
            </a:extLst>
          </p:cNvPr>
          <p:cNvSpPr txBox="1"/>
          <p:nvPr/>
        </p:nvSpPr>
        <p:spPr>
          <a:xfrm>
            <a:off x="3200240" y="-3147"/>
            <a:ext cx="3512500"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相談支援の実施状況について</a:t>
            </a:r>
          </a:p>
        </p:txBody>
      </p:sp>
      <p:graphicFrame>
        <p:nvGraphicFramePr>
          <p:cNvPr id="21" name="表 20">
            <a:extLst>
              <a:ext uri="{FF2B5EF4-FFF2-40B4-BE49-F238E27FC236}">
                <a16:creationId xmlns:a16="http://schemas.microsoft.com/office/drawing/2014/main" id="{52F7EF2D-B89E-4114-A31A-4C961F06CDFE}"/>
              </a:ext>
            </a:extLst>
          </p:cNvPr>
          <p:cNvGraphicFramePr>
            <a:graphicFrameLocks noGrp="1"/>
          </p:cNvGraphicFramePr>
          <p:nvPr>
            <p:extLst>
              <p:ext uri="{D42A27DB-BD31-4B8C-83A1-F6EECF244321}">
                <p14:modId xmlns:p14="http://schemas.microsoft.com/office/powerpoint/2010/main" val="3891581405"/>
              </p:ext>
            </p:extLst>
          </p:nvPr>
        </p:nvGraphicFramePr>
        <p:xfrm>
          <a:off x="144289" y="722062"/>
          <a:ext cx="9677055" cy="6093704"/>
        </p:xfrm>
        <a:graphic>
          <a:graphicData uri="http://schemas.openxmlformats.org/drawingml/2006/table">
            <a:tbl>
              <a:tblPr firstRow="1" bandRow="1">
                <a:tableStyleId>{5C22544A-7EE6-4342-B048-85BDC9FD1C3A}</a:tableStyleId>
              </a:tblPr>
              <a:tblGrid>
                <a:gridCol w="5014120">
                  <a:extLst>
                    <a:ext uri="{9D8B030D-6E8A-4147-A177-3AD203B41FA5}">
                      <a16:colId xmlns:a16="http://schemas.microsoft.com/office/drawing/2014/main" val="290712482"/>
                    </a:ext>
                  </a:extLst>
                </a:gridCol>
                <a:gridCol w="4662935">
                  <a:extLst>
                    <a:ext uri="{9D8B030D-6E8A-4147-A177-3AD203B41FA5}">
                      <a16:colId xmlns:a16="http://schemas.microsoft.com/office/drawing/2014/main" val="1484941471"/>
                    </a:ext>
                  </a:extLst>
                </a:gridCol>
              </a:tblGrid>
              <a:tr h="263988">
                <a:tc>
                  <a:txBody>
                    <a:bodyPr/>
                    <a:lstStyle/>
                    <a:p>
                      <a:pPr algn="ctr"/>
                      <a:r>
                        <a:rPr kumimoji="1" lang="ja-JP" altLang="en-US" sz="1200" dirty="0">
                          <a:latin typeface="BIZ UDPゴシック" panose="020B0400000000000000" pitchFamily="50" charset="-128"/>
                          <a:ea typeface="BIZ UDPゴシック" panose="020B0400000000000000" pitchFamily="50" charset="-128"/>
                        </a:rPr>
                        <a:t>相談の内容</a:t>
                      </a:r>
                    </a:p>
                  </a:txBody>
                  <a:tcPr/>
                </a:tc>
                <a:tc>
                  <a:txBody>
                    <a:bodyPr/>
                    <a:lstStyle/>
                    <a:p>
                      <a:pPr algn="ctr"/>
                      <a:r>
                        <a:rPr kumimoji="1" lang="ja-JP" altLang="en-US" sz="1200" dirty="0"/>
                        <a:t>対応</a:t>
                      </a:r>
                    </a:p>
                  </a:txBody>
                  <a:tcPr anchor="ctr"/>
                </a:tc>
                <a:extLst>
                  <a:ext uri="{0D108BD9-81ED-4DB2-BD59-A6C34878D82A}">
                    <a16:rowId xmlns:a16="http://schemas.microsoft.com/office/drawing/2014/main" val="2703825952"/>
                  </a:ext>
                </a:extLst>
              </a:tr>
              <a:tr h="967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■誹謗・中傷</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（被害者からの相談）</a:t>
                      </a:r>
                      <a:endParaRPr kumimoji="1" lang="ja-JP" altLang="ja-JP" sz="1200" kern="1200" dirty="0">
                        <a:solidFill>
                          <a:schemeClr val="dk1"/>
                        </a:solidFill>
                        <a:effectLst/>
                        <a:highlight>
                          <a:srgbClr val="FFFF00"/>
                        </a:highligh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Instagram</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に設置した質問箱（ストーリーズの質問機能）に、「死ねばいいのに」等誹謗中傷するような内容の投稿があった場合、どのような対応が取れるかという相談</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tc>
                  <a:txBody>
                    <a:bodyPr/>
                    <a:lstStyle/>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内容や発信のされ方によってはユーザーから</a:t>
                      </a:r>
                      <a:r>
                        <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rPr>
                        <a:t>Instagram</a:t>
                      </a:r>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の運営者に報告して削除を要請したり、発信者情報開示請求によって発信者を特定できる場合がある。</a:t>
                      </a:r>
                    </a:p>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また、スクリーンショット等により証拠を保全しておく必要があることを助言した。</a:t>
                      </a: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746195222"/>
                  </a:ext>
                </a:extLst>
              </a:tr>
              <a:tr h="881624">
                <a:tc>
                  <a:txBody>
                    <a:bodyPr/>
                    <a:lstStyle/>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■誹謗・中傷（加害者からの相談）</a:t>
                      </a:r>
                      <a:endParaRPr kumimoji="1" lang="en-US" altLang="ja-JP" sz="1200" kern="1200" dirty="0">
                        <a:solidFill>
                          <a:schemeClr val="dk1"/>
                        </a:solidFill>
                        <a:effectLst/>
                        <a:highlight>
                          <a:srgbClr val="FFFF00"/>
                        </a:highligh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オンラインゲームで、マナーの悪いアカウントについて「頭がおかしい」等</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コメントを</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書き込んだが、発信者情報開示請求をされて身元を知られたり、警察から何か言われることはないか心配であるという相談</a:t>
                      </a: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窓口では書き込んだ内容が誹謗中傷や名誉毀損に当たるかどうか、発信者情報開示請求が認められるかどうか等の法的な判断を行うことはできないため、どうしても気になる場合は、弁護士に相談してみてはどうかと助言し、法テラスの相談窓口を案内した。</a:t>
                      </a: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328160043"/>
                  </a:ext>
                </a:extLst>
              </a:tr>
              <a:tr h="1495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■差別</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SNS</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上で知り合った人に、個人情報（自身の障がいのことなど公にしていないこと）を掲載された。過去に仲が良かった時期もあり、障がいのことについても相談していたが、現在は相談者をメンションして過去のやり取り等について投稿されており、恐怖を感じている。</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ブロック・放置の他にできることはあるか。また、エスカレートした場合、どうすればよいかという相談</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tc>
                  <a:txBody>
                    <a:bodyPr/>
                    <a:lstStyle/>
                    <a:p>
                      <a:r>
                        <a:rPr kumimoji="1" lang="ja-JP" altLang="en-US" sz="1200" b="0" kern="1200" dirty="0">
                          <a:solidFill>
                            <a:schemeClr val="tx1"/>
                          </a:solidFill>
                          <a:effectLst/>
                          <a:latin typeface="BIZ UDPゴシック" panose="020B0400000000000000" pitchFamily="50" charset="-128"/>
                          <a:ea typeface="BIZ UDPゴシック" panose="020B0400000000000000" pitchFamily="50" charset="-128"/>
                          <a:cs typeface="+mn-cs"/>
                        </a:rPr>
                        <a:t>　匿名アカウントに対する攻撃について、一般的には個人が特定されていなければ、誹謗中傷や名誉毀損、プライバシー侵害等は成り立たず、相手を訴える等の法的な対応は難しいことを説明し、相手をブロックして関わらないようにしてはどうかと助言した。</a:t>
                      </a:r>
                      <a:endParaRPr kumimoji="1" lang="en-US" altLang="ja-JP" sz="1200" b="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200" b="0" kern="1200" dirty="0">
                          <a:solidFill>
                            <a:schemeClr val="tx1"/>
                          </a:solidFill>
                          <a:effectLst/>
                          <a:latin typeface="BIZ UDPゴシック" panose="020B0400000000000000" pitchFamily="50" charset="-128"/>
                          <a:ea typeface="BIZ UDPゴシック" panose="020B0400000000000000" pitchFamily="50" charset="-128"/>
                          <a:cs typeface="+mn-cs"/>
                        </a:rPr>
                        <a:t>　また、相手の行動がエスカレートし、相談者が身の危険を感じるようであれば警察に相談するよう勧めた。</a:t>
                      </a:r>
                      <a:endParaRPr kumimoji="1" lang="en-US" altLang="ja-JP" sz="1200" b="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4160062151"/>
                  </a:ext>
                </a:extLst>
              </a:tr>
              <a:tr h="801470">
                <a:tc>
                  <a:txBody>
                    <a:bodyPr/>
                    <a:lstStyle/>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■違法情報・有害情報</a:t>
                      </a:r>
                      <a:endParaRPr kumimoji="1" lang="ja-JP" altLang="ja-JP" sz="1200" kern="1200" dirty="0">
                        <a:solidFill>
                          <a:schemeClr val="dk1"/>
                        </a:solidFill>
                        <a:effectLst/>
                        <a:highlight>
                          <a:srgbClr val="FFFF00"/>
                        </a:highligh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中学生の子に対し、</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X</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で知り合った人から、名前、学校名、クラスを書いた</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DM</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が届き、下着を履いていない写真等を送らなければ個人情報を晒す、と脅されているという</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相談</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脅迫行為に相当する内容であるため、居住地の所轄警察に相談に行くよう助言した。</a:t>
                      </a: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976707166"/>
                  </a:ext>
                </a:extLst>
              </a:tr>
              <a:tr h="1319941">
                <a:tc>
                  <a:txBody>
                    <a:bodyPr/>
                    <a:lstStyle/>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■その他</a:t>
                      </a:r>
                      <a:endParaRPr kumimoji="1" lang="ja-JP" altLang="ja-JP" sz="1200" kern="1200" dirty="0">
                        <a:solidFill>
                          <a:schemeClr val="dk1"/>
                        </a:solidFill>
                        <a:effectLst/>
                        <a:highlight>
                          <a:srgbClr val="FFFF00"/>
                        </a:highligh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学校のクラスメイトが</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相談者の</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顔写真を無断使用し出会い系サイトに数件登録して、複数の異性と連絡を取り合っていた。</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男性が学校まで会いに来たり、学校の最寄駅で待ち伏せされたりすることもあり、今後の行動が不安であるという相談</a:t>
                      </a:r>
                    </a:p>
                  </a:txBody>
                  <a:tcPr>
                    <a:solidFill>
                      <a:schemeClr val="accent1">
                        <a:lumMod val="20000"/>
                        <a:lumOff val="80000"/>
                      </a:schemeClr>
                    </a:solidFill>
                  </a:tcPr>
                </a:tc>
                <a:tc>
                  <a:txBody>
                    <a:bodyPr/>
                    <a:lstStyle/>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つきまといや待ち伏せは、プライバシーの侵害やストーカー行為に相当する可能性があるので、警察に相談するよう伝えた。</a:t>
                      </a: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また、顔写真の無断使用を防ぐため、</a:t>
                      </a:r>
                      <a:r>
                        <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rPr>
                        <a:t>SNS</a:t>
                      </a:r>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の公開範囲の見直し等について助言した。</a:t>
                      </a:r>
                    </a:p>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さらに、加害者に対しては、プライバシー侵害や名誉毀損で損害賠償を請求できる可能性があるため、弁護士に相談の上、対応を検討してはどうか助言した。</a:t>
                      </a:r>
                    </a:p>
                  </a:txBody>
                  <a:tcPr>
                    <a:solidFill>
                      <a:schemeClr val="accent1">
                        <a:lumMod val="20000"/>
                        <a:lumOff val="80000"/>
                      </a:schemeClr>
                    </a:solidFill>
                  </a:tcPr>
                </a:tc>
                <a:extLst>
                  <a:ext uri="{0D108BD9-81ED-4DB2-BD59-A6C34878D82A}">
                    <a16:rowId xmlns:a16="http://schemas.microsoft.com/office/drawing/2014/main" val="4070474772"/>
                  </a:ext>
                </a:extLst>
              </a:tr>
            </a:tbl>
          </a:graphicData>
        </a:graphic>
      </p:graphicFrame>
      <p:sp>
        <p:nvSpPr>
          <p:cNvPr id="12" name="テキスト ボックス 11">
            <a:extLst>
              <a:ext uri="{FF2B5EF4-FFF2-40B4-BE49-F238E27FC236}">
                <a16:creationId xmlns:a16="http://schemas.microsoft.com/office/drawing/2014/main" id="{77FAB44B-ADC2-4DD0-A178-1B9107B4967F}"/>
              </a:ext>
            </a:extLst>
          </p:cNvPr>
          <p:cNvSpPr txBox="1"/>
          <p:nvPr/>
        </p:nvSpPr>
        <p:spPr>
          <a:xfrm>
            <a:off x="9607520" y="6550223"/>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266373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71BA9EB-7C05-4A0F-A4EB-D38956F8014E}"/>
              </a:ext>
            </a:extLst>
          </p:cNvPr>
          <p:cNvSpPr txBox="1"/>
          <p:nvPr/>
        </p:nvSpPr>
        <p:spPr>
          <a:xfrm>
            <a:off x="113606" y="420504"/>
            <a:ext cx="1702710" cy="338554"/>
          </a:xfrm>
          <a:prstGeom prst="rect">
            <a:avLst/>
          </a:prstGeom>
          <a:noFill/>
        </p:spPr>
        <p:txBody>
          <a:bodyPr wrap="none" rtlCol="0">
            <a:spAutoFit/>
          </a:bodyPr>
          <a:lstStyle/>
          <a:p>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３　</a:t>
            </a:r>
            <a:r>
              <a:rPr kumimoji="1"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特徴的な事例</a:t>
            </a:r>
            <a:endParaRPr kumimoji="1" lang="ja-JP" altLang="en-US" sz="1600" dirty="0">
              <a:latin typeface="BIZ UDPゴシック" panose="020B0400000000000000" pitchFamily="50" charset="-128"/>
              <a:ea typeface="BIZ UDPゴシック" panose="020B0400000000000000" pitchFamily="50" charset="-128"/>
            </a:endParaRPr>
          </a:p>
        </p:txBody>
      </p:sp>
      <p:cxnSp>
        <p:nvCxnSpPr>
          <p:cNvPr id="10" name="直線コネクタ 9">
            <a:extLst>
              <a:ext uri="{FF2B5EF4-FFF2-40B4-BE49-F238E27FC236}">
                <a16:creationId xmlns:a16="http://schemas.microsoft.com/office/drawing/2014/main" id="{0120CB5C-C6D7-4DE2-A334-0B829E884DA2}"/>
              </a:ext>
            </a:extLst>
          </p:cNvPr>
          <p:cNvCxnSpPr>
            <a:cxnSpLocks/>
          </p:cNvCxnSpPr>
          <p:nvPr/>
        </p:nvCxnSpPr>
        <p:spPr>
          <a:xfrm>
            <a:off x="0" y="406287"/>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0335984F-C3D9-4C99-B3C9-B5BD77725338}"/>
              </a:ext>
            </a:extLst>
          </p:cNvPr>
          <p:cNvSpPr/>
          <p:nvPr/>
        </p:nvSpPr>
        <p:spPr>
          <a:xfrm>
            <a:off x="8906933" y="0"/>
            <a:ext cx="999067" cy="3957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資料３</a:t>
            </a:r>
          </a:p>
        </p:txBody>
      </p:sp>
      <p:sp>
        <p:nvSpPr>
          <p:cNvPr id="12" name="テキスト ボックス 11">
            <a:extLst>
              <a:ext uri="{FF2B5EF4-FFF2-40B4-BE49-F238E27FC236}">
                <a16:creationId xmlns:a16="http://schemas.microsoft.com/office/drawing/2014/main" id="{7BDCAE49-FA60-4275-BA26-EB61CCF0EEE4}"/>
              </a:ext>
            </a:extLst>
          </p:cNvPr>
          <p:cNvSpPr txBox="1"/>
          <p:nvPr/>
        </p:nvSpPr>
        <p:spPr>
          <a:xfrm>
            <a:off x="3200240" y="-3147"/>
            <a:ext cx="3512500"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相談支援の実施状況について</a:t>
            </a:r>
          </a:p>
        </p:txBody>
      </p:sp>
      <p:sp>
        <p:nvSpPr>
          <p:cNvPr id="9" name="テキスト ボックス 8">
            <a:extLst>
              <a:ext uri="{FF2B5EF4-FFF2-40B4-BE49-F238E27FC236}">
                <a16:creationId xmlns:a16="http://schemas.microsoft.com/office/drawing/2014/main" id="{055A113D-A976-4F07-9C30-D9EE9907C8CC}"/>
              </a:ext>
            </a:extLst>
          </p:cNvPr>
          <p:cNvSpPr txBox="1"/>
          <p:nvPr/>
        </p:nvSpPr>
        <p:spPr>
          <a:xfrm>
            <a:off x="9607520" y="6550223"/>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３</a:t>
            </a:r>
          </a:p>
        </p:txBody>
      </p:sp>
      <p:graphicFrame>
        <p:nvGraphicFramePr>
          <p:cNvPr id="17" name="表 16">
            <a:extLst>
              <a:ext uri="{FF2B5EF4-FFF2-40B4-BE49-F238E27FC236}">
                <a16:creationId xmlns:a16="http://schemas.microsoft.com/office/drawing/2014/main" id="{6DAD2A9B-0660-4D14-9125-4A0BCABFBB19}"/>
              </a:ext>
            </a:extLst>
          </p:cNvPr>
          <p:cNvGraphicFramePr>
            <a:graphicFrameLocks noGrp="1"/>
          </p:cNvGraphicFramePr>
          <p:nvPr>
            <p:extLst>
              <p:ext uri="{D42A27DB-BD31-4B8C-83A1-F6EECF244321}">
                <p14:modId xmlns:p14="http://schemas.microsoft.com/office/powerpoint/2010/main" val="3199421850"/>
              </p:ext>
            </p:extLst>
          </p:nvPr>
        </p:nvGraphicFramePr>
        <p:xfrm>
          <a:off x="58189" y="812963"/>
          <a:ext cx="9677055" cy="5951824"/>
        </p:xfrm>
        <a:graphic>
          <a:graphicData uri="http://schemas.openxmlformats.org/drawingml/2006/table">
            <a:tbl>
              <a:tblPr firstRow="1" bandRow="1">
                <a:tableStyleId>{5C22544A-7EE6-4342-B048-85BDC9FD1C3A}</a:tableStyleId>
              </a:tblPr>
              <a:tblGrid>
                <a:gridCol w="3142211">
                  <a:extLst>
                    <a:ext uri="{9D8B030D-6E8A-4147-A177-3AD203B41FA5}">
                      <a16:colId xmlns:a16="http://schemas.microsoft.com/office/drawing/2014/main" val="290712482"/>
                    </a:ext>
                  </a:extLst>
                </a:gridCol>
                <a:gridCol w="6534844">
                  <a:extLst>
                    <a:ext uri="{9D8B030D-6E8A-4147-A177-3AD203B41FA5}">
                      <a16:colId xmlns:a16="http://schemas.microsoft.com/office/drawing/2014/main" val="1484941471"/>
                    </a:ext>
                  </a:extLst>
                </a:gridCol>
              </a:tblGrid>
              <a:tr h="282544">
                <a:tc>
                  <a:txBody>
                    <a:bodyPr/>
                    <a:lstStyle/>
                    <a:p>
                      <a:pPr algn="ctr"/>
                      <a:r>
                        <a:rPr kumimoji="1" lang="ja-JP" altLang="en-US" sz="1200" dirty="0">
                          <a:latin typeface="BIZ UDPゴシック" panose="020B0400000000000000" pitchFamily="50" charset="-128"/>
                          <a:ea typeface="BIZ UDPゴシック" panose="020B0400000000000000" pitchFamily="50" charset="-128"/>
                        </a:rPr>
                        <a:t>相談の内容</a:t>
                      </a:r>
                    </a:p>
                  </a:txBody>
                  <a:tcPr/>
                </a:tc>
                <a:tc>
                  <a:txBody>
                    <a:bodyPr/>
                    <a:lstStyle/>
                    <a:p>
                      <a:pPr algn="ctr"/>
                      <a:r>
                        <a:rPr kumimoji="1" lang="ja-JP" altLang="en-US" sz="1200" dirty="0"/>
                        <a:t>対応</a:t>
                      </a:r>
                    </a:p>
                  </a:txBody>
                  <a:tcPr anchor="ctr"/>
                </a:tc>
                <a:extLst>
                  <a:ext uri="{0D108BD9-81ED-4DB2-BD59-A6C34878D82A}">
                    <a16:rowId xmlns:a16="http://schemas.microsoft.com/office/drawing/2014/main" val="2703825952"/>
                  </a:ext>
                </a:extLst>
              </a:tr>
              <a:tr h="1035996">
                <a:tc>
                  <a:txBody>
                    <a:bodyPr/>
                    <a:lstStyle/>
                    <a:p>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■未成年者のネットトラブルに関する相談</a:t>
                      </a:r>
                    </a:p>
                    <a:p>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未成年者がネット上での誹謗中傷</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やなりすまし</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等の被害者</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となり</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、本人又はその保護者が相談に至るケース</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tc>
                  <a:txBody>
                    <a:bodyPr/>
                    <a:lstStyle/>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子どもの現実の交友関係で何らかの問題が生じ、それがネット上のトラブルとして表れることが多いため、基本的には学校や教育委員会と連携しながら対応するよう助言</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した。</a:t>
                      </a:r>
                      <a:endPar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　ただし、学校等が適切な対応を行わない場合や、トラブル相手から金銭や性的な画像等を要求された場合、その他緊急を要する場合などは、弁護士や警察（主として生活安全課やサイバー犯罪対策担当部署など）への相談を促す場合あり</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746195222"/>
                  </a:ext>
                </a:extLst>
              </a:tr>
              <a:tr h="969505">
                <a:tc>
                  <a:txBody>
                    <a:bodyPr/>
                    <a:lstStyle/>
                    <a:p>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DM</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や発信者不明のメールアドレスによる　</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誹謗中傷に関する相談　</a:t>
                      </a:r>
                      <a:endParaRPr kumimoji="1" lang="en-US" altLang="ja-JP" sz="1200" kern="1200" dirty="0">
                        <a:solidFill>
                          <a:schemeClr val="tx1"/>
                        </a:solidFill>
                        <a:effectLst/>
                        <a:highlight>
                          <a:srgbClr val="FFFF00"/>
                        </a:highligh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X</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（旧</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Twitter</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）や</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Instagram</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のダイレクトメール（</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DM</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）機能や、発信者不明（匿名）のメールアドレスからのメールによる誹謗中傷に対し、発信者情報の開示を請求し、発信者を特定したいという相談</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endPar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tc>
                  <a:txBody>
                    <a:bodyPr/>
                    <a:lstStyle/>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発信者情報開示請求について定める「プロバイダ責任制限法」では、不特定多数の人によって受信されることを目的とする「特定電気通信」のみを発信者情報開示請求の対象としているため、一般的に個人間の通信である</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DM</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やメールは開示請求の対象とはならないことを説明した。</a:t>
                      </a:r>
                    </a:p>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ただし、</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DM</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やメールの内容に脅迫やストーカー行為などの違法性や犯罪性が認められる場合は、警察の捜査により特定される可能性もあるため、</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DM</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やメールの内容により身の危険を感じるといった場合は、警察（生活安全課や警察相談室など）への相談を促す場合あり。</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328160043"/>
                  </a:ext>
                </a:extLst>
              </a:tr>
              <a:tr h="969505">
                <a:tc>
                  <a:txBody>
                    <a:bodyPr/>
                    <a:lstStyle/>
                    <a:p>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■加害者の立場からの相談</a:t>
                      </a:r>
                      <a:endParaRPr kumimoji="1" lang="en-US" altLang="ja-JP" sz="1200" kern="1200" dirty="0">
                        <a:solidFill>
                          <a:schemeClr val="tx1"/>
                        </a:solidFill>
                        <a:effectLst/>
                        <a:highlight>
                          <a:srgbClr val="FFFF00"/>
                        </a:highligh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口コミサイトや</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SNS</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上で誹謗中傷に相当する書き込みをしてしまった等、加害者に相当する立場から、書</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き</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込みを削除したいといった相談や、発信者を特定される、損害賠償を請求されるといった不安に関する相談</a:t>
                      </a:r>
                    </a:p>
                  </a:txBody>
                  <a:tcPr>
                    <a:solidFill>
                      <a:schemeClr val="accent1">
                        <a:lumMod val="20000"/>
                        <a:lumOff val="80000"/>
                      </a:schemeClr>
                    </a:solidFill>
                  </a:tcPr>
                </a:tc>
                <a:tc>
                  <a:txBody>
                    <a:bodyPr/>
                    <a:lstStyle/>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書き込みの削除方法を助言するとともに、発信者情報開示請求の仕組みやアクセスログの保存期間等について説明</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した。</a:t>
                      </a:r>
                      <a:endPar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当窓口から提供する情報によって相談者（加害者）に安心感を与えてしまうことで、更に安易な書き込みを助長することがないよう注意し、損害賠償を請求される可能性等の法的な助言については弁護士に相談するよう案内するとともに、被害者に対しては真摯に対応するよう指導的な声かけを実施</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した。</a:t>
                      </a:r>
                      <a:endPar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4160062151"/>
                  </a:ext>
                </a:extLst>
              </a:tr>
              <a:tr h="969505">
                <a:tc>
                  <a:txBody>
                    <a:bodyPr/>
                    <a:lstStyle/>
                    <a:p>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200" strike="noStrike" kern="1200" dirty="0">
                          <a:solidFill>
                            <a:schemeClr val="tx1"/>
                          </a:solidFill>
                          <a:effectLst/>
                          <a:latin typeface="BIZ UDPゴシック" panose="020B0400000000000000" pitchFamily="50" charset="-128"/>
                          <a:ea typeface="BIZ UDPゴシック" panose="020B0400000000000000" pitchFamily="50" charset="-128"/>
                          <a:cs typeface="+mn-cs"/>
                        </a:rPr>
                        <a:t>差別・偏見を助長する</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書込みについての相</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談</a:t>
                      </a:r>
                      <a:endParaRPr kumimoji="1" lang="ja-JP" altLang="ja-JP" sz="1200" kern="1200" dirty="0">
                        <a:solidFill>
                          <a:schemeClr val="tx1"/>
                        </a:solidFill>
                        <a:effectLst/>
                        <a:highlight>
                          <a:srgbClr val="FFFF00"/>
                        </a:highligh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インターネット上で、大阪府内の特定の地域や特定の人・集団を侮辱したり、偏見を助長しかねない書込み等を見つけたので、行政に何らかの対応を求めたいとする相談</a:t>
                      </a:r>
                      <a:endPar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tc>
                  <a:txBody>
                    <a:bodyPr/>
                    <a:lstStyle/>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大阪府では「大阪府インターネット上の誹謗中傷や差別等の人権侵害のない社会づくり条例」に基づき、大阪府に在住（在勤・在学）する特定の個人に対する差別的言動や、大阪府内に在住することが明白な不特定多数に対する差別的言動についての通報を受け付けており、当窓口を通じて大阪府へ報告されること、大阪府が検討・判断し、必要に応じて削除の要請等を行うことを説明した。</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また、必要に応じて「インターネット上の不当な差別的言動に係る侵害情報に対する削除の要請等及び説示又は助言の実施に関する指針」を紹介した。</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976707166"/>
                  </a:ext>
                </a:extLst>
              </a:tr>
            </a:tbl>
          </a:graphicData>
        </a:graphic>
      </p:graphicFrame>
    </p:spTree>
    <p:extLst>
      <p:ext uri="{BB962C8B-B14F-4D97-AF65-F5344CB8AC3E}">
        <p14:creationId xmlns:p14="http://schemas.microsoft.com/office/powerpoint/2010/main" val="124255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AEB925E-8F0C-4BD6-BD0C-8E2C66A04302}"/>
              </a:ext>
            </a:extLst>
          </p:cNvPr>
          <p:cNvSpPr txBox="1"/>
          <p:nvPr/>
        </p:nvSpPr>
        <p:spPr>
          <a:xfrm>
            <a:off x="42729" y="603619"/>
            <a:ext cx="9804003" cy="1138773"/>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４　専門家相談の実施状況</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200" dirty="0">
                <a:latin typeface="BIZ UDPゴシック" panose="020B0400000000000000" pitchFamily="50" charset="-128"/>
                <a:ea typeface="BIZ UDPゴシック" panose="020B0400000000000000" pitchFamily="50" charset="-128"/>
              </a:rPr>
              <a:t>　ネットハーモニーでは、相談内容により相談者を弁護士や臨床心理士・精神保健福祉士等の専門家や、様々な課題に取り組む当事者団体や</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支援団体等につなぎ（専門家連携）、専門家相談を実施している。</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これまで、計５件の弁護士相談を実施しており、主な概要は以下のとおりである。</a:t>
            </a:r>
          </a:p>
        </p:txBody>
      </p:sp>
      <p:cxnSp>
        <p:nvCxnSpPr>
          <p:cNvPr id="6" name="直線コネクタ 5">
            <a:extLst>
              <a:ext uri="{FF2B5EF4-FFF2-40B4-BE49-F238E27FC236}">
                <a16:creationId xmlns:a16="http://schemas.microsoft.com/office/drawing/2014/main" id="{6DB7A000-4078-4001-86E1-93C778C17F79}"/>
              </a:ext>
            </a:extLst>
          </p:cNvPr>
          <p:cNvCxnSpPr>
            <a:cxnSpLocks/>
          </p:cNvCxnSpPr>
          <p:nvPr/>
        </p:nvCxnSpPr>
        <p:spPr>
          <a:xfrm>
            <a:off x="152239" y="3703917"/>
            <a:ext cx="9567333"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sp>
        <p:nvSpPr>
          <p:cNvPr id="7" name="テキスト ボックス 6">
            <a:extLst>
              <a:ext uri="{FF2B5EF4-FFF2-40B4-BE49-F238E27FC236}">
                <a16:creationId xmlns:a16="http://schemas.microsoft.com/office/drawing/2014/main" id="{BB7B5189-CB10-4392-A016-8DDDCCEBF04D}"/>
              </a:ext>
            </a:extLst>
          </p:cNvPr>
          <p:cNvSpPr txBox="1"/>
          <p:nvPr/>
        </p:nvSpPr>
        <p:spPr>
          <a:xfrm>
            <a:off x="9607520" y="6550223"/>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４</a:t>
            </a:r>
          </a:p>
        </p:txBody>
      </p:sp>
      <p:cxnSp>
        <p:nvCxnSpPr>
          <p:cNvPr id="8" name="直線コネクタ 7">
            <a:extLst>
              <a:ext uri="{FF2B5EF4-FFF2-40B4-BE49-F238E27FC236}">
                <a16:creationId xmlns:a16="http://schemas.microsoft.com/office/drawing/2014/main" id="{70936C8B-04C3-40FE-8B39-41368BFF0A07}"/>
              </a:ext>
            </a:extLst>
          </p:cNvPr>
          <p:cNvCxnSpPr>
            <a:cxnSpLocks/>
          </p:cNvCxnSpPr>
          <p:nvPr/>
        </p:nvCxnSpPr>
        <p:spPr>
          <a:xfrm>
            <a:off x="0" y="406287"/>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6A18F54F-CE4D-4382-A9FE-F79A820AFA58}"/>
              </a:ext>
            </a:extLst>
          </p:cNvPr>
          <p:cNvSpPr/>
          <p:nvPr/>
        </p:nvSpPr>
        <p:spPr>
          <a:xfrm>
            <a:off x="8906933" y="0"/>
            <a:ext cx="999067" cy="3957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資料３</a:t>
            </a:r>
          </a:p>
        </p:txBody>
      </p:sp>
      <p:sp>
        <p:nvSpPr>
          <p:cNvPr id="10" name="テキスト ボックス 9">
            <a:extLst>
              <a:ext uri="{FF2B5EF4-FFF2-40B4-BE49-F238E27FC236}">
                <a16:creationId xmlns:a16="http://schemas.microsoft.com/office/drawing/2014/main" id="{E42983EC-1C21-496F-85EC-75FFDB18692E}"/>
              </a:ext>
            </a:extLst>
          </p:cNvPr>
          <p:cNvSpPr txBox="1"/>
          <p:nvPr/>
        </p:nvSpPr>
        <p:spPr>
          <a:xfrm>
            <a:off x="3200240" y="-3147"/>
            <a:ext cx="3512500"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相談支援の実施状況について</a:t>
            </a:r>
          </a:p>
        </p:txBody>
      </p:sp>
      <p:graphicFrame>
        <p:nvGraphicFramePr>
          <p:cNvPr id="11" name="表 5">
            <a:extLst>
              <a:ext uri="{FF2B5EF4-FFF2-40B4-BE49-F238E27FC236}">
                <a16:creationId xmlns:a16="http://schemas.microsoft.com/office/drawing/2014/main" id="{1854B11B-B7AA-4BF0-8ACA-AD6E31835945}"/>
              </a:ext>
            </a:extLst>
          </p:cNvPr>
          <p:cNvGraphicFramePr>
            <a:graphicFrameLocks noGrp="1"/>
          </p:cNvGraphicFramePr>
          <p:nvPr>
            <p:extLst>
              <p:ext uri="{D42A27DB-BD31-4B8C-83A1-F6EECF244321}">
                <p14:modId xmlns:p14="http://schemas.microsoft.com/office/powerpoint/2010/main" val="811183895"/>
              </p:ext>
            </p:extLst>
          </p:nvPr>
        </p:nvGraphicFramePr>
        <p:xfrm>
          <a:off x="152238" y="1861535"/>
          <a:ext cx="9567333" cy="3845560"/>
        </p:xfrm>
        <a:graphic>
          <a:graphicData uri="http://schemas.openxmlformats.org/drawingml/2006/table">
            <a:tbl>
              <a:tblPr firstRow="1" bandRow="1">
                <a:tableStyleId>{5C22544A-7EE6-4342-B048-85BDC9FD1C3A}</a:tableStyleId>
              </a:tblPr>
              <a:tblGrid>
                <a:gridCol w="4105225">
                  <a:extLst>
                    <a:ext uri="{9D8B030D-6E8A-4147-A177-3AD203B41FA5}">
                      <a16:colId xmlns:a16="http://schemas.microsoft.com/office/drawing/2014/main" val="3107551094"/>
                    </a:ext>
                  </a:extLst>
                </a:gridCol>
                <a:gridCol w="4217509">
                  <a:extLst>
                    <a:ext uri="{9D8B030D-6E8A-4147-A177-3AD203B41FA5}">
                      <a16:colId xmlns:a16="http://schemas.microsoft.com/office/drawing/2014/main" val="3585222102"/>
                    </a:ext>
                  </a:extLst>
                </a:gridCol>
                <a:gridCol w="1244599">
                  <a:extLst>
                    <a:ext uri="{9D8B030D-6E8A-4147-A177-3AD203B41FA5}">
                      <a16:colId xmlns:a16="http://schemas.microsoft.com/office/drawing/2014/main" val="4163043209"/>
                    </a:ext>
                  </a:extLst>
                </a:gridCol>
              </a:tblGrid>
              <a:tr h="370840">
                <a:tc>
                  <a:txBody>
                    <a:bodyPr/>
                    <a:lstStyle/>
                    <a:p>
                      <a:pPr algn="ctr"/>
                      <a:r>
                        <a:rPr kumimoji="1" lang="ja-JP" altLang="en-US" sz="1400" dirty="0">
                          <a:latin typeface="BIZ UDPゴシック" panose="020B0400000000000000" pitchFamily="50" charset="-128"/>
                          <a:ea typeface="BIZ UDPゴシック" panose="020B0400000000000000" pitchFamily="50" charset="-128"/>
                        </a:rPr>
                        <a:t>相談事例</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対応</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結果</a:t>
                      </a:r>
                      <a:endParaRPr kumimoji="1" lang="en-US" altLang="ja-JP"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070474657"/>
                  </a:ext>
                </a:extLst>
              </a:tr>
              <a:tr h="0">
                <a:tc>
                  <a:txBody>
                    <a:bodyPr/>
                    <a:lstStyle/>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相談者は</a:t>
                      </a:r>
                      <a:r>
                        <a:rPr kumimoji="1" lang="en-US" altLang="ja-JP" sz="1200" dirty="0">
                          <a:latin typeface="BIZ UDPゴシック" panose="020B0400000000000000" pitchFamily="50" charset="-128"/>
                          <a:ea typeface="BIZ UDPゴシック" panose="020B0400000000000000" pitchFamily="50" charset="-128"/>
                        </a:rPr>
                        <a:t>Instagram</a:t>
                      </a:r>
                      <a:r>
                        <a:rPr kumimoji="1" lang="ja-JP" altLang="en-US" sz="1200" dirty="0">
                          <a:latin typeface="BIZ UDPゴシック" panose="020B0400000000000000" pitchFamily="50" charset="-128"/>
                          <a:ea typeface="BIZ UDPゴシック" panose="020B0400000000000000" pitchFamily="50" charset="-128"/>
                        </a:rPr>
                        <a:t>アカウントを乗っ取られ、友人・知人ら数名に対し、勝手に卑猥な内容の</a:t>
                      </a:r>
                      <a:r>
                        <a:rPr kumimoji="1" lang="en-US" altLang="ja-JP" sz="1200" dirty="0">
                          <a:latin typeface="BIZ UDPゴシック" panose="020B0400000000000000" pitchFamily="50" charset="-128"/>
                          <a:ea typeface="BIZ UDPゴシック" panose="020B0400000000000000" pitchFamily="50" charset="-128"/>
                        </a:rPr>
                        <a:t>DM</a:t>
                      </a:r>
                      <a:r>
                        <a:rPr kumimoji="1" lang="ja-JP" altLang="en-US" sz="1200" dirty="0">
                          <a:latin typeface="BIZ UDPゴシック" panose="020B0400000000000000" pitchFamily="50" charset="-128"/>
                          <a:ea typeface="BIZ UDPゴシック" panose="020B0400000000000000" pitchFamily="50" charset="-128"/>
                        </a:rPr>
                        <a:t>が送信された。</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そのため、翌日、相談者はアカウントを削除した。</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犯人に心当たりはないが、不安を感じている。</a:t>
                      </a:r>
                    </a:p>
                    <a:p>
                      <a:r>
                        <a:rPr kumimoji="1" lang="ja-JP" altLang="en-US" sz="1200" dirty="0">
                          <a:latin typeface="BIZ UDPゴシック" panose="020B0400000000000000" pitchFamily="50" charset="-128"/>
                          <a:ea typeface="BIZ UDPゴシック" panose="020B0400000000000000" pitchFamily="50" charset="-128"/>
                        </a:rPr>
                        <a:t>　乗っ取りを行った人物を特定するにはどうすればよいか。</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highlight>
                          <a:srgbClr val="FFFF00"/>
                        </a:highlight>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　開示請求の制度について説明した。</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　また、</a:t>
                      </a:r>
                      <a:r>
                        <a:rPr kumimoji="1" lang="en-US" altLang="ja-JP" sz="1200" dirty="0">
                          <a:latin typeface="BIZ UDPゴシック" panose="020B0400000000000000" pitchFamily="50" charset="-128"/>
                          <a:ea typeface="BIZ UDPゴシック" panose="020B0400000000000000" pitchFamily="50" charset="-128"/>
                        </a:rPr>
                        <a:t>DM</a:t>
                      </a:r>
                      <a:r>
                        <a:rPr kumimoji="1" lang="ja-JP" altLang="en-US" sz="1200" dirty="0">
                          <a:latin typeface="BIZ UDPゴシック" panose="020B0400000000000000" pitchFamily="50" charset="-128"/>
                          <a:ea typeface="BIZ UDPゴシック" panose="020B0400000000000000" pitchFamily="50" charset="-128"/>
                        </a:rPr>
                        <a:t>を送付した人物を特定した場合の刑事告訴</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（刑事）や損害賠償請求（民事）の制度についても説明した。</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指導のみ</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669090664"/>
                  </a:ext>
                </a:extLst>
              </a:tr>
              <a:tr h="370840">
                <a:tc>
                  <a:txBody>
                    <a:bodyPr/>
                    <a:lstStyle/>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SNS</a:t>
                      </a:r>
                      <a:r>
                        <a:rPr kumimoji="1" lang="ja-JP" altLang="en-US" sz="1200" dirty="0">
                          <a:latin typeface="BIZ UDPゴシック" panose="020B0400000000000000" pitchFamily="50" charset="-128"/>
                          <a:ea typeface="BIZ UDPゴシック" panose="020B0400000000000000" pitchFamily="50" charset="-128"/>
                        </a:rPr>
                        <a:t>上で親しくなった</a:t>
                      </a:r>
                      <a:r>
                        <a:rPr kumimoji="1" lang="en-US" altLang="ja-JP" sz="1200" dirty="0">
                          <a:latin typeface="BIZ UDPゴシック" panose="020B0400000000000000" pitchFamily="50" charset="-128"/>
                          <a:ea typeface="BIZ UDPゴシック" panose="020B0400000000000000" pitchFamily="50" charset="-128"/>
                        </a:rPr>
                        <a:t>A</a:t>
                      </a:r>
                      <a:r>
                        <a:rPr kumimoji="1" lang="ja-JP" altLang="en-US" sz="1200" dirty="0">
                          <a:latin typeface="BIZ UDPゴシック" panose="020B0400000000000000" pitchFamily="50" charset="-128"/>
                          <a:ea typeface="BIZ UDPゴシック" panose="020B0400000000000000" pitchFamily="50" charset="-128"/>
                        </a:rPr>
                        <a:t>が、相談者の写真を盗撮して裏アカウントに無断で掲載したり、口頭や</a:t>
                      </a:r>
                      <a:r>
                        <a:rPr kumimoji="1" lang="en-US" altLang="ja-JP" sz="1200" dirty="0">
                          <a:latin typeface="BIZ UDPゴシック" panose="020B0400000000000000" pitchFamily="50" charset="-128"/>
                          <a:ea typeface="BIZ UDPゴシック" panose="020B0400000000000000" pitchFamily="50" charset="-128"/>
                        </a:rPr>
                        <a:t>LINE</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SNS</a:t>
                      </a:r>
                      <a:r>
                        <a:rPr kumimoji="1" lang="ja-JP" altLang="en-US" sz="1200" dirty="0">
                          <a:latin typeface="BIZ UDPゴシック" panose="020B0400000000000000" pitchFamily="50" charset="-128"/>
                          <a:ea typeface="BIZ UDPゴシック" panose="020B0400000000000000" pitchFamily="50" charset="-128"/>
                        </a:rPr>
                        <a:t>の</a:t>
                      </a:r>
                      <a:r>
                        <a:rPr kumimoji="1" lang="en-US" altLang="ja-JP" sz="1200" dirty="0">
                          <a:latin typeface="BIZ UDPゴシック" panose="020B0400000000000000" pitchFamily="50" charset="-128"/>
                          <a:ea typeface="BIZ UDPゴシック" panose="020B0400000000000000" pitchFamily="50" charset="-128"/>
                        </a:rPr>
                        <a:t>DM</a:t>
                      </a:r>
                      <a:r>
                        <a:rPr kumimoji="1" lang="ja-JP" altLang="en-US" sz="1200" dirty="0">
                          <a:latin typeface="BIZ UDPゴシック" panose="020B0400000000000000" pitchFamily="50" charset="-128"/>
                          <a:ea typeface="BIZ UDPゴシック" panose="020B0400000000000000" pitchFamily="50" charset="-128"/>
                        </a:rPr>
                        <a:t>で相談者を誹謗中傷したりしている。</a:t>
                      </a:r>
                    </a:p>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a:t>
                      </a:r>
                      <a:r>
                        <a:rPr kumimoji="1" lang="ja-JP" altLang="en-US" sz="1200" dirty="0">
                          <a:latin typeface="BIZ UDPゴシック" panose="020B0400000000000000" pitchFamily="50" charset="-128"/>
                          <a:ea typeface="BIZ UDPゴシック" panose="020B0400000000000000" pitchFamily="50" charset="-128"/>
                        </a:rPr>
                        <a:t>は、他の人にも</a:t>
                      </a:r>
                      <a:r>
                        <a:rPr kumimoji="1" lang="en-US" altLang="ja-JP" sz="1200" dirty="0">
                          <a:latin typeface="BIZ UDPゴシック" panose="020B0400000000000000" pitchFamily="50" charset="-128"/>
                          <a:ea typeface="BIZ UDPゴシック" panose="020B0400000000000000" pitchFamily="50" charset="-128"/>
                        </a:rPr>
                        <a:t>SNS</a:t>
                      </a:r>
                      <a:r>
                        <a:rPr kumimoji="1" lang="ja-JP" altLang="en-US" sz="1200" dirty="0">
                          <a:latin typeface="BIZ UDPゴシック" panose="020B0400000000000000" pitchFamily="50" charset="-128"/>
                          <a:ea typeface="BIZ UDPゴシック" panose="020B0400000000000000" pitchFamily="50" charset="-128"/>
                        </a:rPr>
                        <a:t>上で迷惑行為を行っている。</a:t>
                      </a:r>
                    </a:p>
                    <a:p>
                      <a:r>
                        <a:rPr kumimoji="1" lang="ja-JP" altLang="en-US" sz="1200" dirty="0">
                          <a:latin typeface="BIZ UDPゴシック" panose="020B0400000000000000" pitchFamily="50" charset="-128"/>
                          <a:ea typeface="BIZ UDPゴシック" panose="020B0400000000000000" pitchFamily="50" charset="-128"/>
                        </a:rPr>
                        <a:t>　相談者は</a:t>
                      </a:r>
                      <a:r>
                        <a:rPr kumimoji="1" lang="en-US" altLang="ja-JP" sz="1200" dirty="0">
                          <a:latin typeface="BIZ UDPゴシック" panose="020B0400000000000000" pitchFamily="50" charset="-128"/>
                          <a:ea typeface="BIZ UDPゴシック" panose="020B0400000000000000" pitchFamily="50" charset="-128"/>
                        </a:rPr>
                        <a:t>A</a:t>
                      </a:r>
                      <a:r>
                        <a:rPr kumimoji="1" lang="ja-JP" altLang="en-US" sz="1200" dirty="0">
                          <a:latin typeface="BIZ UDPゴシック" panose="020B0400000000000000" pitchFamily="50" charset="-128"/>
                          <a:ea typeface="BIZ UDPゴシック" panose="020B0400000000000000" pitchFamily="50" charset="-128"/>
                        </a:rPr>
                        <a:t>と絶縁したが、その後も相談者についてのデマを</a:t>
                      </a:r>
                      <a:r>
                        <a:rPr kumimoji="1" lang="en-US" altLang="ja-JP" sz="1200" dirty="0">
                          <a:latin typeface="BIZ UDPゴシック" panose="020B0400000000000000" pitchFamily="50" charset="-128"/>
                          <a:ea typeface="BIZ UDPゴシック" panose="020B0400000000000000" pitchFamily="50" charset="-128"/>
                        </a:rPr>
                        <a:t>SNS</a:t>
                      </a:r>
                      <a:r>
                        <a:rPr kumimoji="1" lang="ja-JP" altLang="en-US" sz="1200" dirty="0">
                          <a:latin typeface="BIZ UDPゴシック" panose="020B0400000000000000" pitchFamily="50" charset="-128"/>
                          <a:ea typeface="BIZ UDPゴシック" panose="020B0400000000000000" pitchFamily="50" charset="-128"/>
                        </a:rPr>
                        <a:t>の</a:t>
                      </a:r>
                      <a:r>
                        <a:rPr kumimoji="1" lang="en-US" altLang="ja-JP" sz="1200" dirty="0">
                          <a:latin typeface="BIZ UDPゴシック" panose="020B0400000000000000" pitchFamily="50" charset="-128"/>
                          <a:ea typeface="BIZ UDPゴシック" panose="020B0400000000000000" pitchFamily="50" charset="-128"/>
                        </a:rPr>
                        <a:t>DM</a:t>
                      </a:r>
                      <a:r>
                        <a:rPr kumimoji="1" lang="ja-JP" altLang="en-US" sz="1200" dirty="0">
                          <a:latin typeface="BIZ UDPゴシック" panose="020B0400000000000000" pitchFamily="50" charset="-128"/>
                          <a:ea typeface="BIZ UDPゴシック" panose="020B0400000000000000" pitchFamily="50" charset="-128"/>
                        </a:rPr>
                        <a:t>で多数送信しているため、相談者が</a:t>
                      </a:r>
                      <a:r>
                        <a:rPr kumimoji="1" lang="en-US" altLang="ja-JP" sz="1200" dirty="0">
                          <a:latin typeface="BIZ UDPゴシック" panose="020B0400000000000000" pitchFamily="50" charset="-128"/>
                          <a:ea typeface="BIZ UDPゴシック" panose="020B0400000000000000" pitchFamily="50" charset="-128"/>
                        </a:rPr>
                        <a:t>SNS</a:t>
                      </a:r>
                      <a:r>
                        <a:rPr kumimoji="1" lang="ja-JP" altLang="en-US" sz="1200" dirty="0">
                          <a:latin typeface="BIZ UDPゴシック" panose="020B0400000000000000" pitchFamily="50" charset="-128"/>
                          <a:ea typeface="BIZ UDPゴシック" panose="020B0400000000000000" pitchFamily="50" charset="-128"/>
                        </a:rPr>
                        <a:t>に反論を投稿したところ、</a:t>
                      </a:r>
                      <a:r>
                        <a:rPr kumimoji="1" lang="en-US" altLang="ja-JP" sz="1200" dirty="0">
                          <a:latin typeface="BIZ UDPゴシック" panose="020B0400000000000000" pitchFamily="50" charset="-128"/>
                          <a:ea typeface="BIZ UDPゴシック" panose="020B0400000000000000" pitchFamily="50" charset="-128"/>
                        </a:rPr>
                        <a:t>A</a:t>
                      </a:r>
                      <a:r>
                        <a:rPr kumimoji="1" lang="ja-JP" altLang="en-US" sz="1200" dirty="0">
                          <a:latin typeface="BIZ UDPゴシック" panose="020B0400000000000000" pitchFamily="50" charset="-128"/>
                          <a:ea typeface="BIZ UDPゴシック" panose="020B0400000000000000" pitchFamily="50" charset="-128"/>
                        </a:rPr>
                        <a:t>は、その行為が名誉毀損だと指摘してきた。</a:t>
                      </a:r>
                    </a:p>
                    <a:p>
                      <a:r>
                        <a:rPr kumimoji="1" lang="ja-JP" altLang="en-US" sz="1200" dirty="0">
                          <a:latin typeface="BIZ UDPゴシック" panose="020B0400000000000000" pitchFamily="50" charset="-128"/>
                          <a:ea typeface="BIZ UDPゴシック" panose="020B0400000000000000" pitchFamily="50" charset="-128"/>
                        </a:rPr>
                        <a:t>　これが本当に名誉</a:t>
                      </a:r>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毀損</a:t>
                      </a:r>
                      <a:r>
                        <a:rPr kumimoji="1" lang="ja-JP" altLang="en-US" sz="1200" dirty="0">
                          <a:solidFill>
                            <a:schemeClr val="tx1"/>
                          </a:solidFill>
                          <a:latin typeface="BIZ UDPゴシック" panose="020B0400000000000000" pitchFamily="50" charset="-128"/>
                          <a:ea typeface="BIZ UDPゴシック" panose="020B0400000000000000" pitchFamily="50" charset="-128"/>
                        </a:rPr>
                        <a:t>に</a:t>
                      </a:r>
                      <a:r>
                        <a:rPr kumimoji="1" lang="ja-JP" altLang="en-US" sz="1200" dirty="0">
                          <a:latin typeface="BIZ UDPゴシック" panose="020B0400000000000000" pitchFamily="50" charset="-128"/>
                          <a:ea typeface="BIZ UDPゴシック" panose="020B0400000000000000" pitchFamily="50" charset="-128"/>
                        </a:rPr>
                        <a:t>当たるのか知りたい。</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highlight>
                          <a:srgbClr val="FFFF00"/>
                        </a:highlight>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　名誉</a:t>
                      </a:r>
                      <a:r>
                        <a:rPr kumimoji="1" lang="ja-JP" altLang="en-US" sz="1200" dirty="0">
                          <a:solidFill>
                            <a:schemeClr val="tx1"/>
                          </a:solidFill>
                          <a:latin typeface="BIZ UDPゴシック" panose="020B0400000000000000" pitchFamily="50" charset="-128"/>
                          <a:ea typeface="BIZ UDPゴシック" panose="020B0400000000000000" pitchFamily="50" charset="-128"/>
                        </a:rPr>
                        <a:t>毀損</a:t>
                      </a:r>
                      <a:r>
                        <a:rPr kumimoji="1" lang="ja-JP" altLang="en-US" sz="1200" dirty="0">
                          <a:latin typeface="BIZ UDPゴシック" panose="020B0400000000000000" pitchFamily="50" charset="-128"/>
                          <a:ea typeface="BIZ UDPゴシック" panose="020B0400000000000000" pitchFamily="50" charset="-128"/>
                        </a:rPr>
                        <a:t>に当たる可能性はある旨説明した。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a:t>
                      </a:r>
                      <a:r>
                        <a:rPr kumimoji="1" lang="ja-JP" altLang="en-US" sz="1200" dirty="0">
                          <a:latin typeface="BIZ UDPゴシック" panose="020B0400000000000000" pitchFamily="50" charset="-128"/>
                          <a:ea typeface="BIZ UDPゴシック" panose="020B0400000000000000" pitchFamily="50" charset="-128"/>
                        </a:rPr>
                        <a:t>から、謝罪を前提とした金銭やり取りなしの和解申入れがある様子であったため、当該和解のメリット・デメリット、訴訟になった場合の帰趨等（損害賠償が認められる可能性の程度、認められた場合の相場観、謝罪が認められる可能性等）について説明した。</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指導のみ</a:t>
                      </a: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928344517"/>
                  </a:ext>
                </a:extLst>
              </a:tr>
            </a:tbl>
          </a:graphicData>
        </a:graphic>
      </p:graphicFrame>
    </p:spTree>
    <p:extLst>
      <p:ext uri="{BB962C8B-B14F-4D97-AF65-F5344CB8AC3E}">
        <p14:creationId xmlns:p14="http://schemas.microsoft.com/office/powerpoint/2010/main" val="3877697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E6010E9-4921-4965-BA52-218A1B994FF8}"/>
              </a:ext>
            </a:extLst>
          </p:cNvPr>
          <p:cNvSpPr/>
          <p:nvPr/>
        </p:nvSpPr>
        <p:spPr>
          <a:xfrm>
            <a:off x="147030" y="761851"/>
            <a:ext cx="9554818" cy="34197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5E7B921-0AD6-45DA-95BD-510514E9B7A4}"/>
              </a:ext>
            </a:extLst>
          </p:cNvPr>
          <p:cNvSpPr txBox="1"/>
          <p:nvPr/>
        </p:nvSpPr>
        <p:spPr>
          <a:xfrm>
            <a:off x="-15020" y="398347"/>
            <a:ext cx="4410182" cy="338554"/>
          </a:xfrm>
          <a:prstGeom prst="rect">
            <a:avLst/>
          </a:prstGeom>
          <a:noFill/>
        </p:spPr>
        <p:txBody>
          <a:bodyPr wrap="none" rtlCol="0">
            <a:spAutoFit/>
          </a:bodyPr>
          <a:lstStyle/>
          <a:p>
            <a:r>
              <a:rPr kumimoji="1"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５　専門相談窓口「ネットハーモニー」周知の取組</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2CCCFE97-E7FA-4DBD-A083-C6CB19A74963}"/>
              </a:ext>
            </a:extLst>
          </p:cNvPr>
          <p:cNvSpPr txBox="1"/>
          <p:nvPr/>
        </p:nvSpPr>
        <p:spPr>
          <a:xfrm>
            <a:off x="256358" y="830851"/>
            <a:ext cx="9246705" cy="3885231"/>
          </a:xfrm>
          <a:prstGeom prst="rect">
            <a:avLst/>
          </a:prstGeom>
          <a:noFill/>
        </p:spPr>
        <p:txBody>
          <a:bodyPr wrap="square">
            <a:spAutoFit/>
          </a:bodyPr>
          <a:lstStyle/>
          <a:p>
            <a:pPr>
              <a:lnSpc>
                <a:spcPts val="2500"/>
              </a:lnSpc>
            </a:pPr>
            <a:r>
              <a:rPr lang="ja-JP" altLang="en-US" sz="1400" dirty="0">
                <a:latin typeface="BIZ UDPゴシック" panose="020B0400000000000000" pitchFamily="50" charset="-128"/>
                <a:ea typeface="BIZ UDPゴシック" panose="020B0400000000000000" pitchFamily="50" charset="-128"/>
              </a:rPr>
              <a:t>・大阪府のホームページ、相談業務の委託先が運営する専用ポータルサイトでの周知</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・関係機関（市町村、人権相談機関、ネットワーク加盟機関、人権問題に取り組む民間団体）などへのポスターの配布</a:t>
            </a:r>
          </a:p>
          <a:p>
            <a:pPr>
              <a:lnSpc>
                <a:spcPts val="2500"/>
              </a:lnSpc>
            </a:pPr>
            <a:r>
              <a:rPr lang="ja-JP" altLang="en-US" sz="1400" dirty="0">
                <a:latin typeface="BIZ UDPゴシック" panose="020B0400000000000000" pitchFamily="50" charset="-128"/>
                <a:ea typeface="BIZ UDPゴシック" panose="020B0400000000000000" pitchFamily="50" charset="-128"/>
              </a:rPr>
              <a:t>・令和６年７月、府立高校の各生徒に配備されている情報端末のブラウザの「お気に入り」欄に、</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　「ネットハーモニー」のポータルサイトを追加するとともに、府立中学校及び支援学校（中学部、高等部）の</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　生徒には両面チラシを配布</a:t>
            </a:r>
          </a:p>
          <a:p>
            <a:pPr>
              <a:lnSpc>
                <a:spcPts val="2500"/>
              </a:lnSpc>
            </a:pPr>
            <a:r>
              <a:rPr lang="ja-JP" altLang="en-US" sz="1400" dirty="0">
                <a:latin typeface="BIZ UDPゴシック" panose="020B0400000000000000" pitchFamily="50" charset="-128"/>
                <a:ea typeface="BIZ UDPゴシック" panose="020B0400000000000000" pitchFamily="50" charset="-128"/>
              </a:rPr>
              <a:t>・令和６年８月、相談業務の委託先において、</a:t>
            </a:r>
            <a:r>
              <a:rPr lang="en-US" altLang="ja-JP" sz="1400" dirty="0">
                <a:latin typeface="BIZ UDPゴシック" panose="020B0400000000000000" pitchFamily="50" charset="-128"/>
                <a:ea typeface="BIZ UDPゴシック" panose="020B0400000000000000" pitchFamily="50" charset="-128"/>
              </a:rPr>
              <a:t>LINE</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Google</a:t>
            </a:r>
            <a:r>
              <a:rPr lang="ja-JP" altLang="en-US" sz="1400" dirty="0">
                <a:latin typeface="BIZ UDPゴシック" panose="020B0400000000000000" pitchFamily="50" charset="-128"/>
                <a:ea typeface="BIZ UDPゴシック" panose="020B0400000000000000" pitchFamily="50" charset="-128"/>
              </a:rPr>
              <a:t>の２媒体での</a:t>
            </a:r>
            <a:r>
              <a:rPr lang="en-US" altLang="ja-JP" sz="1400" dirty="0">
                <a:latin typeface="BIZ UDPゴシック" panose="020B0400000000000000" pitchFamily="50" charset="-128"/>
                <a:ea typeface="BIZ UDPゴシック" panose="020B0400000000000000" pitchFamily="50" charset="-128"/>
              </a:rPr>
              <a:t>WEB</a:t>
            </a:r>
            <a:r>
              <a:rPr lang="ja-JP" altLang="en-US" sz="1400" dirty="0">
                <a:latin typeface="BIZ UDPゴシック" panose="020B0400000000000000" pitchFamily="50" charset="-128"/>
                <a:ea typeface="BIZ UDPゴシック" panose="020B0400000000000000" pitchFamily="50" charset="-128"/>
              </a:rPr>
              <a:t>広告の配信を開始</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・両面チラシ（人権相談、ネットハーモニー）を作成し、様々な場所に配架（令和６年８月、大阪メトロ全駅など）</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・令和６年</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月から</a:t>
            </a:r>
            <a:r>
              <a:rPr lang="en-US" altLang="ja-JP" sz="1400" dirty="0">
                <a:latin typeface="BIZ UDPゴシック" panose="020B0400000000000000" pitchFamily="50" charset="-128"/>
                <a:ea typeface="BIZ UDPゴシック" panose="020B0400000000000000" pitchFamily="50" charset="-128"/>
              </a:rPr>
              <a:t>11</a:t>
            </a:r>
            <a:r>
              <a:rPr lang="ja-JP" altLang="en-US" sz="1400" dirty="0">
                <a:latin typeface="BIZ UDPゴシック" panose="020B0400000000000000" pitchFamily="50" charset="-128"/>
                <a:ea typeface="BIZ UDPゴシック" panose="020B0400000000000000" pitchFamily="50" charset="-128"/>
              </a:rPr>
              <a:t>月、大阪メトロ全駅で、両面チラシの配架及びポスターの掲示を実施</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・令和６年</a:t>
            </a:r>
            <a:r>
              <a:rPr lang="en-US" altLang="ja-JP" sz="1400" dirty="0">
                <a:latin typeface="BIZ UDPゴシック" panose="020B0400000000000000" pitchFamily="50" charset="-128"/>
                <a:ea typeface="BIZ UDPゴシック" panose="020B0400000000000000" pitchFamily="50" charset="-128"/>
              </a:rPr>
              <a:t>11</a:t>
            </a:r>
            <a:r>
              <a:rPr lang="ja-JP" altLang="en-US" sz="1400" dirty="0">
                <a:latin typeface="BIZ UDPゴシック" panose="020B0400000000000000" pitchFamily="50" charset="-128"/>
                <a:ea typeface="BIZ UDPゴシック" panose="020B0400000000000000" pitchFamily="50" charset="-128"/>
              </a:rPr>
              <a:t>月、プロバスケットボールチーム「大阪エヴェッサ」のホームゲームにおいて、「ネットハーモニー」を含む</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　人権に関する相談窓口の情報を記載したクリアファイル</a:t>
            </a:r>
            <a:r>
              <a:rPr lang="en-US" altLang="ja-JP" sz="1400" dirty="0">
                <a:latin typeface="BIZ UDPゴシック" panose="020B0400000000000000" pitchFamily="50" charset="-128"/>
                <a:ea typeface="BIZ UDPゴシック" panose="020B0400000000000000" pitchFamily="50" charset="-128"/>
              </a:rPr>
              <a:t>2,000</a:t>
            </a:r>
            <a:r>
              <a:rPr lang="ja-JP" altLang="en-US" sz="1400" dirty="0">
                <a:latin typeface="BIZ UDPゴシック" panose="020B0400000000000000" pitchFamily="50" charset="-128"/>
                <a:ea typeface="BIZ UDPゴシック" panose="020B0400000000000000" pitchFamily="50" charset="-128"/>
              </a:rPr>
              <a:t>部を来場者に配布するとともに、啓発動画を放映</a:t>
            </a:r>
          </a:p>
          <a:p>
            <a:pPr>
              <a:lnSpc>
                <a:spcPts val="2500"/>
              </a:lnSpc>
            </a:pPr>
            <a:endParaRPr lang="en-US" altLang="ja-JP" sz="1400" dirty="0">
              <a:latin typeface="BIZ UDPゴシック" panose="020B0400000000000000" pitchFamily="50" charset="-128"/>
              <a:ea typeface="BIZ UDPゴシック" panose="020B0400000000000000" pitchFamily="50" charset="-128"/>
            </a:endParaRPr>
          </a:p>
          <a:p>
            <a:pPr>
              <a:lnSpc>
                <a:spcPts val="2500"/>
              </a:lnSpc>
            </a:pPr>
            <a:endParaRPr lang="ja-JP" altLang="en-US"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06FB74A-14C1-46FC-8A5D-AB856BD1D1CA}"/>
              </a:ext>
            </a:extLst>
          </p:cNvPr>
          <p:cNvSpPr txBox="1"/>
          <p:nvPr/>
        </p:nvSpPr>
        <p:spPr>
          <a:xfrm>
            <a:off x="9607520" y="6550223"/>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５</a:t>
            </a:r>
          </a:p>
        </p:txBody>
      </p:sp>
      <p:sp>
        <p:nvSpPr>
          <p:cNvPr id="3" name="テキスト ボックス 2">
            <a:extLst>
              <a:ext uri="{FF2B5EF4-FFF2-40B4-BE49-F238E27FC236}">
                <a16:creationId xmlns:a16="http://schemas.microsoft.com/office/drawing/2014/main" id="{CBFBF3FC-BEF0-43EA-AC42-ED2DEC816DFA}"/>
              </a:ext>
            </a:extLst>
          </p:cNvPr>
          <p:cNvSpPr txBox="1"/>
          <p:nvPr/>
        </p:nvSpPr>
        <p:spPr>
          <a:xfrm>
            <a:off x="7798768" y="4258655"/>
            <a:ext cx="162736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WEB</a:t>
            </a:r>
            <a:r>
              <a:rPr kumimoji="1" lang="ja-JP" altLang="en-US" sz="1200" dirty="0">
                <a:latin typeface="BIZ UDPゴシック" panose="020B0400000000000000" pitchFamily="50" charset="-128"/>
                <a:ea typeface="BIZ UDPゴシック" panose="020B0400000000000000" pitchFamily="50" charset="-128"/>
              </a:rPr>
              <a:t>広告のバナー</a:t>
            </a:r>
          </a:p>
        </p:txBody>
      </p:sp>
      <p:pic>
        <p:nvPicPr>
          <p:cNvPr id="13" name="図 12">
            <a:extLst>
              <a:ext uri="{FF2B5EF4-FFF2-40B4-BE49-F238E27FC236}">
                <a16:creationId xmlns:a16="http://schemas.microsoft.com/office/drawing/2014/main" id="{DF07AD72-9218-4836-8A1B-717AEC9FCE2C}"/>
              </a:ext>
            </a:extLst>
          </p:cNvPr>
          <p:cNvPicPr>
            <a:picLocks noChangeAspect="1"/>
          </p:cNvPicPr>
          <p:nvPr/>
        </p:nvPicPr>
        <p:blipFill>
          <a:blip r:embed="rId3"/>
          <a:stretch>
            <a:fillRect/>
          </a:stretch>
        </p:blipFill>
        <p:spPr>
          <a:xfrm>
            <a:off x="263565" y="4554351"/>
            <a:ext cx="4241305" cy="2278428"/>
          </a:xfrm>
          <a:prstGeom prst="rect">
            <a:avLst/>
          </a:prstGeom>
          <a:ln>
            <a:solidFill>
              <a:schemeClr val="tx1"/>
            </a:solidFill>
          </a:ln>
        </p:spPr>
      </p:pic>
      <p:pic>
        <p:nvPicPr>
          <p:cNvPr id="14" name="図 13">
            <a:extLst>
              <a:ext uri="{FF2B5EF4-FFF2-40B4-BE49-F238E27FC236}">
                <a16:creationId xmlns:a16="http://schemas.microsoft.com/office/drawing/2014/main" id="{7073D29E-E8E7-460A-A6BE-0622CBF9A632}"/>
              </a:ext>
            </a:extLst>
          </p:cNvPr>
          <p:cNvPicPr>
            <a:picLocks noChangeAspect="1"/>
          </p:cNvPicPr>
          <p:nvPr/>
        </p:nvPicPr>
        <p:blipFill>
          <a:blip r:embed="rId4"/>
          <a:stretch>
            <a:fillRect/>
          </a:stretch>
        </p:blipFill>
        <p:spPr>
          <a:xfrm>
            <a:off x="7865733" y="4574462"/>
            <a:ext cx="1497955" cy="2278428"/>
          </a:xfrm>
          <a:prstGeom prst="rect">
            <a:avLst/>
          </a:prstGeom>
          <a:ln>
            <a:solidFill>
              <a:schemeClr val="tx1"/>
            </a:solidFill>
          </a:ln>
        </p:spPr>
      </p:pic>
      <p:sp>
        <p:nvSpPr>
          <p:cNvPr id="15" name="テキスト ボックス 14">
            <a:extLst>
              <a:ext uri="{FF2B5EF4-FFF2-40B4-BE49-F238E27FC236}">
                <a16:creationId xmlns:a16="http://schemas.microsoft.com/office/drawing/2014/main" id="{87EACC9C-FF3F-406F-8EFB-F58E1E061189}"/>
              </a:ext>
            </a:extLst>
          </p:cNvPr>
          <p:cNvSpPr txBox="1"/>
          <p:nvPr/>
        </p:nvSpPr>
        <p:spPr>
          <a:xfrm>
            <a:off x="206986" y="4262688"/>
            <a:ext cx="130997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■ポータルサイト</a:t>
            </a:r>
          </a:p>
        </p:txBody>
      </p:sp>
      <p:pic>
        <p:nvPicPr>
          <p:cNvPr id="17" name="図 16">
            <a:extLst>
              <a:ext uri="{FF2B5EF4-FFF2-40B4-BE49-F238E27FC236}">
                <a16:creationId xmlns:a16="http://schemas.microsoft.com/office/drawing/2014/main" id="{997FC746-64A1-4BD6-8240-00E5D1DAD9EE}"/>
              </a:ext>
            </a:extLst>
          </p:cNvPr>
          <p:cNvPicPr>
            <a:picLocks noChangeAspect="1"/>
          </p:cNvPicPr>
          <p:nvPr/>
        </p:nvPicPr>
        <p:blipFill>
          <a:blip r:embed="rId5"/>
          <a:stretch>
            <a:fillRect/>
          </a:stretch>
        </p:blipFill>
        <p:spPr>
          <a:xfrm>
            <a:off x="5564174" y="4535654"/>
            <a:ext cx="1625074" cy="2297125"/>
          </a:xfrm>
          <a:prstGeom prst="rect">
            <a:avLst/>
          </a:prstGeom>
          <a:ln>
            <a:solidFill>
              <a:schemeClr val="tx1"/>
            </a:solidFill>
          </a:ln>
        </p:spPr>
      </p:pic>
      <p:sp>
        <p:nvSpPr>
          <p:cNvPr id="18" name="テキスト ボックス 17">
            <a:extLst>
              <a:ext uri="{FF2B5EF4-FFF2-40B4-BE49-F238E27FC236}">
                <a16:creationId xmlns:a16="http://schemas.microsoft.com/office/drawing/2014/main" id="{113524CA-4D15-4DF1-A121-E1C6BA5E149B}"/>
              </a:ext>
            </a:extLst>
          </p:cNvPr>
          <p:cNvSpPr txBox="1"/>
          <p:nvPr/>
        </p:nvSpPr>
        <p:spPr>
          <a:xfrm>
            <a:off x="5501661" y="4220378"/>
            <a:ext cx="1415772"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■ポスター・チラシ</a:t>
            </a:r>
          </a:p>
        </p:txBody>
      </p:sp>
      <p:cxnSp>
        <p:nvCxnSpPr>
          <p:cNvPr id="12" name="直線コネクタ 11">
            <a:extLst>
              <a:ext uri="{FF2B5EF4-FFF2-40B4-BE49-F238E27FC236}">
                <a16:creationId xmlns:a16="http://schemas.microsoft.com/office/drawing/2014/main" id="{6E750BAB-56A8-447E-A9FF-5F0BF39720BB}"/>
              </a:ext>
            </a:extLst>
          </p:cNvPr>
          <p:cNvCxnSpPr>
            <a:cxnSpLocks/>
          </p:cNvCxnSpPr>
          <p:nvPr/>
        </p:nvCxnSpPr>
        <p:spPr>
          <a:xfrm>
            <a:off x="0" y="406287"/>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97030503-689A-4250-8DD7-A66CC3E60DDB}"/>
              </a:ext>
            </a:extLst>
          </p:cNvPr>
          <p:cNvSpPr/>
          <p:nvPr/>
        </p:nvSpPr>
        <p:spPr>
          <a:xfrm>
            <a:off x="8906933" y="0"/>
            <a:ext cx="999067" cy="3957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資料３</a:t>
            </a:r>
          </a:p>
        </p:txBody>
      </p:sp>
      <p:sp>
        <p:nvSpPr>
          <p:cNvPr id="19" name="テキスト ボックス 18">
            <a:extLst>
              <a:ext uri="{FF2B5EF4-FFF2-40B4-BE49-F238E27FC236}">
                <a16:creationId xmlns:a16="http://schemas.microsoft.com/office/drawing/2014/main" id="{1CFC5D6C-974D-4568-8A5A-1BCE7A9A153C}"/>
              </a:ext>
            </a:extLst>
          </p:cNvPr>
          <p:cNvSpPr txBox="1"/>
          <p:nvPr/>
        </p:nvSpPr>
        <p:spPr>
          <a:xfrm>
            <a:off x="3200240" y="-3147"/>
            <a:ext cx="3512500"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相談支援の実施状況について</a:t>
            </a:r>
          </a:p>
        </p:txBody>
      </p:sp>
    </p:spTree>
    <p:extLst>
      <p:ext uri="{BB962C8B-B14F-4D97-AF65-F5344CB8AC3E}">
        <p14:creationId xmlns:p14="http://schemas.microsoft.com/office/powerpoint/2010/main" val="28303172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754</TotalTime>
  <Words>2202</Words>
  <Application>Microsoft Office PowerPoint</Application>
  <PresentationFormat>A4 210 x 297 mm</PresentationFormat>
  <Paragraphs>202</Paragraphs>
  <Slides>5</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BIZ UDPゴシック</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森田　裕之</dc:creator>
  <cp:lastModifiedBy>北川　裕一</cp:lastModifiedBy>
  <cp:revision>89</cp:revision>
  <cp:lastPrinted>2025-02-18T23:46:15Z</cp:lastPrinted>
  <dcterms:created xsi:type="dcterms:W3CDTF">2024-08-21T07:59:28Z</dcterms:created>
  <dcterms:modified xsi:type="dcterms:W3CDTF">2025-02-18T23:52:13Z</dcterms:modified>
</cp:coreProperties>
</file>