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8" r:id="rId3"/>
    <p:sldId id="263" r:id="rId4"/>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4" d="100"/>
          <a:sy n="94" d="100"/>
        </p:scale>
        <p:origin x="917" y="86"/>
      </p:cViewPr>
      <p:guideLst>
        <p:guide orient="horz" pos="2115"/>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B91D278-B5CE-4764-B97D-72B5199069C3}"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DADF164-BB5C-4C0A-B751-B460E1B96D43}" type="slidenum">
              <a:rPr kumimoji="1" lang="ja-JP" altLang="en-US" smtClean="0"/>
              <a:t>‹#›</a:t>
            </a:fld>
            <a:endParaRPr kumimoji="1" lang="ja-JP" altLang="en-US"/>
          </a:p>
        </p:txBody>
      </p:sp>
    </p:spTree>
    <p:extLst>
      <p:ext uri="{BB962C8B-B14F-4D97-AF65-F5344CB8AC3E}">
        <p14:creationId xmlns:p14="http://schemas.microsoft.com/office/powerpoint/2010/main" val="16825175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255615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44464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323811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83805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188388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314402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65013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86672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291497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407933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285BB7-DECC-4A42-9005-EEB6008D341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79528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85BB7-DECC-4A42-9005-EEB6008D3419}"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A3DB2-FAAA-499B-8BC8-815B2D124B12}" type="slidenum">
              <a:rPr kumimoji="1" lang="ja-JP" altLang="en-US" smtClean="0"/>
              <a:t>‹#›</a:t>
            </a:fld>
            <a:endParaRPr kumimoji="1" lang="ja-JP" altLang="en-US"/>
          </a:p>
        </p:txBody>
      </p:sp>
    </p:spTree>
    <p:extLst>
      <p:ext uri="{BB962C8B-B14F-4D97-AF65-F5344CB8AC3E}">
        <p14:creationId xmlns:p14="http://schemas.microsoft.com/office/powerpoint/2010/main" val="1936974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C0B1D3D2-35F2-4F49-948B-84BE11B5445D}"/>
              </a:ext>
            </a:extLst>
          </p:cNvPr>
          <p:cNvCxnSpPr>
            <a:cxnSpLocks/>
          </p:cNvCxnSpPr>
          <p:nvPr/>
        </p:nvCxnSpPr>
        <p:spPr>
          <a:xfrm>
            <a:off x="0" y="406287"/>
            <a:ext cx="99060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CE670847-1CAB-47F2-B4A0-B49AE76A5EAD}"/>
              </a:ext>
            </a:extLst>
          </p:cNvPr>
          <p:cNvSpPr txBox="1"/>
          <p:nvPr/>
        </p:nvSpPr>
        <p:spPr>
          <a:xfrm>
            <a:off x="9607520" y="6550223"/>
            <a:ext cx="298480"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１</a:t>
            </a:r>
          </a:p>
        </p:txBody>
      </p:sp>
      <p:sp>
        <p:nvSpPr>
          <p:cNvPr id="11" name="正方形/長方形 10">
            <a:extLst>
              <a:ext uri="{FF2B5EF4-FFF2-40B4-BE49-F238E27FC236}">
                <a16:creationId xmlns:a16="http://schemas.microsoft.com/office/drawing/2014/main" id="{7466D8C4-37DA-4416-82D1-1A1311D764EC}"/>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資料２</a:t>
            </a:r>
          </a:p>
        </p:txBody>
      </p:sp>
      <p:sp>
        <p:nvSpPr>
          <p:cNvPr id="14" name="テキスト ボックス 13">
            <a:extLst>
              <a:ext uri="{FF2B5EF4-FFF2-40B4-BE49-F238E27FC236}">
                <a16:creationId xmlns:a16="http://schemas.microsoft.com/office/drawing/2014/main" id="{D13DE9DF-EB90-4A42-9832-07C50A84A577}"/>
              </a:ext>
            </a:extLst>
          </p:cNvPr>
          <p:cNvSpPr txBox="1"/>
          <p:nvPr/>
        </p:nvSpPr>
        <p:spPr>
          <a:xfrm>
            <a:off x="2802680" y="-3147"/>
            <a:ext cx="4281941"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人権侵害情報への対応状況について</a:t>
            </a:r>
          </a:p>
        </p:txBody>
      </p:sp>
      <p:sp>
        <p:nvSpPr>
          <p:cNvPr id="15" name="テキスト ボックス 14">
            <a:extLst>
              <a:ext uri="{FF2B5EF4-FFF2-40B4-BE49-F238E27FC236}">
                <a16:creationId xmlns:a16="http://schemas.microsoft.com/office/drawing/2014/main" id="{EE5102B5-F472-4A05-A810-FBFFF3884D65}"/>
              </a:ext>
            </a:extLst>
          </p:cNvPr>
          <p:cNvSpPr txBox="1"/>
          <p:nvPr/>
        </p:nvSpPr>
        <p:spPr>
          <a:xfrm>
            <a:off x="41073" y="955204"/>
            <a:ext cx="10020692"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明らかに不当な差別的言動と判断できる</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４８件</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について、</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プロバイダへの削除要請、大阪法務局への通報を実施</a:t>
            </a:r>
            <a:endParaRPr lang="en-US" altLang="ja-JP"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0992B3B0-EF1F-44C3-A458-EEBAD8BF770C}"/>
              </a:ext>
            </a:extLst>
          </p:cNvPr>
          <p:cNvSpPr/>
          <p:nvPr/>
        </p:nvSpPr>
        <p:spPr>
          <a:xfrm>
            <a:off x="7538" y="600659"/>
            <a:ext cx="2745447" cy="33360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削除要請（条例第１２条）</a:t>
            </a:r>
          </a:p>
        </p:txBody>
      </p:sp>
      <p:sp>
        <p:nvSpPr>
          <p:cNvPr id="17" name="テキスト ボックス 16">
            <a:extLst>
              <a:ext uri="{FF2B5EF4-FFF2-40B4-BE49-F238E27FC236}">
                <a16:creationId xmlns:a16="http://schemas.microsoft.com/office/drawing/2014/main" id="{4A99B23A-51DF-41D7-8AA8-BEF8D1858ED0}"/>
              </a:ext>
            </a:extLst>
          </p:cNvPr>
          <p:cNvSpPr txBox="1"/>
          <p:nvPr/>
        </p:nvSpPr>
        <p:spPr>
          <a:xfrm>
            <a:off x="129749" y="1593745"/>
            <a:ext cx="9670234" cy="3739935"/>
          </a:xfrm>
          <a:prstGeom prst="rect">
            <a:avLst/>
          </a:prstGeom>
          <a:solidFill>
            <a:schemeClr val="accent1">
              <a:lumMod val="20000"/>
              <a:lumOff val="80000"/>
            </a:schemeClr>
          </a:solidFill>
          <a:ln>
            <a:noFill/>
          </a:ln>
        </p:spPr>
        <p:txBody>
          <a:bodyPr wrap="square">
            <a:spAutoFit/>
          </a:bodyPr>
          <a:lstStyle/>
          <a:p>
            <a:pPr indent="133350" algn="just">
              <a:lnSpc>
                <a:spcPts val="2200"/>
              </a:lnSpc>
            </a:pP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■市町村及びネットハーモニーからの通報によるもの：３１件</a:t>
            </a:r>
            <a:endParaRPr lang="en-US" altLang="ja-JP" sz="16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endParaRPr lang="en-US" altLang="ja-JP" sz="16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　　うち、いわゆる</a:t>
            </a:r>
            <a:r>
              <a:rPr lang="ja-JP"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同和地区の識別情報の摘示</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に関する</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事案</a:t>
            </a:r>
            <a:r>
              <a:rPr lang="ja-JP"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８</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件</a:t>
            </a:r>
            <a:endParaRPr lang="en-US" altLang="ja-JP" sz="16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　　　　　　→１件について、閲覧不可であることを確認済み（令和７年１月３１</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日現在、７件</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は現存）</a:t>
            </a:r>
            <a:endParaRPr lang="en-US"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endParaRPr lang="en-US" altLang="ja-JP" sz="16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　　うち、集団に対する不当な差別的言動（いわゆるヘイトスピーチ）に関する事案：２３件</a:t>
            </a:r>
            <a:r>
              <a:rPr lang="ja-JP" altLang="en-US" sz="1200" kern="100" dirty="0">
                <a:effectLst/>
                <a:latin typeface="游明朝" panose="02020400000000000000" pitchFamily="18" charset="-128"/>
                <a:ea typeface="BIZ UDPゴシック" panose="020B0400000000000000" pitchFamily="50" charset="-128"/>
                <a:cs typeface="Times New Roman" panose="02020603050405020304" pitchFamily="18" charset="0"/>
              </a:rPr>
              <a:t>⇒前回部会において報告</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200"/>
              </a:lnSpc>
            </a:pPr>
            <a:r>
              <a:rPr lang="en-US" altLang="ja-JP" sz="160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 　　　　　　→１件について、閲覧不可であることを確認済み（令和７年１月</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３１</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日現在、２２件は現存）</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200"/>
              </a:lnSpc>
            </a:pPr>
            <a:r>
              <a:rPr lang="ja-JP" altLang="en-US"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en-US" altLang="ja-JP" sz="1400"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■被害者からの申出によるもの：０件</a:t>
            </a:r>
            <a:endParaRPr lang="en-US"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2200"/>
              </a:lnSpc>
            </a:pPr>
            <a:r>
              <a:rPr lang="ja-JP" altLang="ja-JP"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■過去案件の再要請：</a:t>
            </a:r>
            <a:r>
              <a:rPr lang="ja-JP" altLang="en-US" sz="1600" kern="100" dirty="0">
                <a:effectLst/>
                <a:latin typeface="游明朝" panose="02020400000000000000" pitchFamily="18" charset="-128"/>
                <a:ea typeface="BIZ UDPゴシック" panose="020B0400000000000000" pitchFamily="50" charset="-128"/>
                <a:cs typeface="Times New Roman" panose="02020603050405020304" pitchFamily="18" charset="0"/>
              </a:rPr>
              <a:t>１７</a:t>
            </a:r>
            <a:r>
              <a:rPr lang="ja-JP" altLang="en-US" sz="1600" kern="100" dirty="0">
                <a:latin typeface="游明朝" panose="02020400000000000000" pitchFamily="18" charset="-128"/>
                <a:ea typeface="BIZ UDPゴシック" panose="020B0400000000000000" pitchFamily="50" charset="-128"/>
                <a:cs typeface="Times New Roman" panose="02020603050405020304" pitchFamily="18" charset="0"/>
              </a:rPr>
              <a:t>件</a:t>
            </a:r>
            <a:r>
              <a:rPr lang="ja-JP" altLang="ja-JP" sz="13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300" kern="100" dirty="0">
                <a:effectLst/>
                <a:latin typeface="游明朝" panose="02020400000000000000" pitchFamily="18" charset="-128"/>
                <a:ea typeface="BIZ UDPゴシック" panose="020B0400000000000000" pitchFamily="50" charset="-128"/>
                <a:cs typeface="Times New Roman" panose="02020603050405020304" pitchFamily="18" charset="0"/>
              </a:rPr>
              <a:t>別途</a:t>
            </a:r>
            <a:r>
              <a:rPr lang="ja-JP" altLang="en-US" sz="1300" kern="100" dirty="0">
                <a:latin typeface="游明朝" panose="02020400000000000000" pitchFamily="18" charset="-128"/>
                <a:ea typeface="BIZ UDPゴシック" panose="020B0400000000000000" pitchFamily="50" charset="-128"/>
                <a:cs typeface="Times New Roman" panose="02020603050405020304" pitchFamily="18" charset="0"/>
              </a:rPr>
              <a:t>３９</a:t>
            </a:r>
            <a:r>
              <a:rPr lang="ja-JP" altLang="ja-JP" sz="1300" kern="100" dirty="0">
                <a:effectLst/>
                <a:latin typeface="游明朝" panose="02020400000000000000" pitchFamily="18" charset="-128"/>
                <a:ea typeface="BIZ UDPゴシック" panose="020B0400000000000000" pitchFamily="50" charset="-128"/>
                <a:cs typeface="Times New Roman" panose="02020603050405020304" pitchFamily="18" charset="0"/>
              </a:rPr>
              <a:t>件について再要請</a:t>
            </a:r>
            <a:r>
              <a:rPr lang="ja-JP" altLang="ja-JP" sz="1300"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の手続き</a:t>
            </a:r>
            <a:r>
              <a:rPr lang="ja-JP" altLang="en-US" sz="13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に着手したが</a:t>
            </a:r>
            <a:r>
              <a:rPr lang="ja-JP" altLang="ja-JP" sz="1300"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、訴訟が提起されたため</a:t>
            </a:r>
            <a:r>
              <a:rPr lang="ja-JP" altLang="en-US" sz="13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、現在見合わせ中</a:t>
            </a:r>
            <a:r>
              <a:rPr lang="ja-JP" altLang="ja-JP" sz="1300"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en-US" altLang="ja-JP" sz="1300"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3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300" kern="1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1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⇒前回部会において報告</a:t>
            </a:r>
            <a:endParaRPr lang="en-US" altLang="ja-JP" sz="11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endParaRPr>
          </a:p>
          <a:p>
            <a:pPr indent="133350" algn="just">
              <a:lnSpc>
                <a:spcPts val="2200"/>
              </a:lnSpc>
            </a:pPr>
            <a:r>
              <a:rPr lang="ja-JP" altLang="en-US" sz="13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16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いずれも、いわゆる同和地区の識別情報の摘示に関する事案で、全て現存</a:t>
            </a:r>
            <a:endParaRPr lang="en-US" altLang="ja-JP" sz="1600" kern="10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140752E5-9D0C-4946-A839-C783B91A8E41}"/>
              </a:ext>
            </a:extLst>
          </p:cNvPr>
          <p:cNvSpPr/>
          <p:nvPr/>
        </p:nvSpPr>
        <p:spPr>
          <a:xfrm>
            <a:off x="0" y="5543102"/>
            <a:ext cx="1282148" cy="35969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情報提供</a:t>
            </a:r>
          </a:p>
        </p:txBody>
      </p:sp>
      <p:sp>
        <p:nvSpPr>
          <p:cNvPr id="20" name="テキスト ボックス 19">
            <a:extLst>
              <a:ext uri="{FF2B5EF4-FFF2-40B4-BE49-F238E27FC236}">
                <a16:creationId xmlns:a16="http://schemas.microsoft.com/office/drawing/2014/main" id="{6586CB71-8B29-4289-9B38-711210EC2FFD}"/>
              </a:ext>
            </a:extLst>
          </p:cNvPr>
          <p:cNvSpPr txBox="1"/>
          <p:nvPr/>
        </p:nvSpPr>
        <p:spPr>
          <a:xfrm>
            <a:off x="109870" y="5926396"/>
            <a:ext cx="9690113" cy="584775"/>
          </a:xfrm>
          <a:prstGeom prst="rect">
            <a:avLst/>
          </a:prstGeom>
          <a:solidFill>
            <a:schemeClr val="accent5">
              <a:lumMod val="20000"/>
              <a:lumOff val="80000"/>
            </a:schemeClr>
          </a:solidFill>
        </p:spPr>
        <p:txBody>
          <a:bodyPr wrap="square" rtlCol="0">
            <a:spAutoFit/>
          </a:bodyPr>
          <a:lstStyle/>
          <a:p>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明らかに不当な差別的言動と判断するも、規模の大きな集団等に対するものであった１１件について、</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削除要請ではなく、プロバイダへの情報提供等を実施（１件は情報提供実施時点で削除済み）</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⇒前回部会において報告</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93475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E04494-DDF4-4FE7-92F3-F07BD0F26030}"/>
              </a:ext>
            </a:extLst>
          </p:cNvPr>
          <p:cNvSpPr txBox="1"/>
          <p:nvPr/>
        </p:nvSpPr>
        <p:spPr>
          <a:xfrm>
            <a:off x="200192" y="603098"/>
            <a:ext cx="3982180" cy="615553"/>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■これまでの実績（</a:t>
            </a:r>
            <a:r>
              <a:rPr lang="ja-JP" altLang="ja-JP"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カッコ内は現存数）</a:t>
            </a:r>
          </a:p>
          <a:p>
            <a:endParaRPr kumimoji="1" lang="ja-JP" altLang="en-US" sz="16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B3EFE6F8-18E2-4310-B9F8-F0CEF5C6AEC5}"/>
              </a:ext>
            </a:extLst>
          </p:cNvPr>
          <p:cNvSpPr txBox="1"/>
          <p:nvPr/>
        </p:nvSpPr>
        <p:spPr>
          <a:xfrm>
            <a:off x="262366" y="2929191"/>
            <a:ext cx="9505615" cy="1276055"/>
          </a:xfrm>
          <a:prstGeom prst="rect">
            <a:avLst/>
          </a:prstGeom>
          <a:noFill/>
        </p:spPr>
        <p:txBody>
          <a:bodyPr wrap="square">
            <a:spAutoFit/>
          </a:bodyPr>
          <a:lstStyle/>
          <a:p>
            <a:pPr marL="285750" indent="-285750" algn="just">
              <a:lnSpc>
                <a:spcPts val="2400"/>
              </a:lnSpc>
              <a:buFont typeface="Wingdings" panose="05000000000000000000" pitchFamily="2" charset="2"/>
              <a:buChar char="l"/>
            </a:pP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29</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年度から、いわゆる同和地区の識別情報の摘示について、大阪法務局に通報を実施</a:t>
            </a:r>
          </a:p>
          <a:p>
            <a:pPr marL="285750" indent="-285750" algn="just">
              <a:lnSpc>
                <a:spcPts val="2400"/>
              </a:lnSpc>
              <a:buFont typeface="Wingdings" panose="05000000000000000000" pitchFamily="2" charset="2"/>
              <a:buChar char="l"/>
            </a:pP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年度から、賤称語や蔑称、侮蔑的表現を用いた悪質な部落差別及びヘイトスピーチを</a:t>
            </a:r>
            <a:endPar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lnSpc>
                <a:spcPts val="2400"/>
              </a:lnSpc>
            </a:pP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削除要請の対象に追加</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併せて</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プロバイダ等への削除要請を実施</a:t>
            </a:r>
            <a:endParaRPr lang="en-US"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285750" indent="-285750" algn="just">
              <a:lnSpc>
                <a:spcPts val="2400"/>
              </a:lnSpc>
              <a:buFont typeface="Wingdings" panose="05000000000000000000" pitchFamily="2" charset="2"/>
              <a:buChar char="l"/>
            </a:pP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上記全てが部落差別に係るものであり、うち</a:t>
            </a:r>
            <a:r>
              <a:rPr lang="ja-JP" altLang="en-US" sz="1600" kern="100" dirty="0">
                <a:latin typeface="BIZ UDゴシック" panose="020B0400000000000000" pitchFamily="49" charset="-128"/>
                <a:ea typeface="BIZ UDゴシック" panose="020B0400000000000000" pitchFamily="49" charset="-128"/>
                <a:cs typeface="Times New Roman" panose="02020603050405020304" pitchFamily="18" charset="0"/>
              </a:rPr>
              <a:t>５件</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はヘイトスピーチ</a:t>
            </a:r>
            <a:r>
              <a:rPr lang="ja-JP" altLang="en-US"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の疑い</a:t>
            </a:r>
            <a:r>
              <a:rPr lang="ja-JP" alt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にも該当</a:t>
            </a:r>
          </a:p>
        </p:txBody>
      </p:sp>
      <p:sp>
        <p:nvSpPr>
          <p:cNvPr id="5" name="テキスト ボックス 4">
            <a:extLst>
              <a:ext uri="{FF2B5EF4-FFF2-40B4-BE49-F238E27FC236}">
                <a16:creationId xmlns:a16="http://schemas.microsoft.com/office/drawing/2014/main" id="{53EA2749-39D7-4EC9-AA34-EFD0AF49AB5C}"/>
              </a:ext>
            </a:extLst>
          </p:cNvPr>
          <p:cNvSpPr txBox="1"/>
          <p:nvPr/>
        </p:nvSpPr>
        <p:spPr>
          <a:xfrm>
            <a:off x="9607520" y="6550223"/>
            <a:ext cx="320922" cy="307777"/>
          </a:xfrm>
          <a:prstGeom prst="rect">
            <a:avLst/>
          </a:prstGeom>
          <a:noFill/>
        </p:spPr>
        <p:txBody>
          <a:bodyPr wrap="none" rtlCol="0">
            <a:spAutoFit/>
          </a:bodyPr>
          <a:lstStyle/>
          <a:p>
            <a:pPr algn="l"/>
            <a:r>
              <a:rPr kumimoji="1" lang="en-US" altLang="ja-JP" sz="1400" b="1" dirty="0">
                <a:latin typeface="BIZ UDPゴシック" panose="020B0400000000000000" pitchFamily="50" charset="-128"/>
                <a:ea typeface="BIZ UDPゴシック" panose="020B0400000000000000" pitchFamily="50" charset="-128"/>
              </a:rPr>
              <a:t>2</a:t>
            </a:r>
            <a:endParaRPr kumimoji="1" lang="ja-JP" altLang="en-US" sz="1400" b="1" dirty="0">
              <a:latin typeface="BIZ UDPゴシック" panose="020B0400000000000000" pitchFamily="50" charset="-128"/>
              <a:ea typeface="BIZ UDPゴシック" panose="020B0400000000000000" pitchFamily="50" charset="-128"/>
            </a:endParaRPr>
          </a:p>
        </p:txBody>
      </p:sp>
      <p:cxnSp>
        <p:nvCxnSpPr>
          <p:cNvPr id="6" name="直線コネクタ 5">
            <a:extLst>
              <a:ext uri="{FF2B5EF4-FFF2-40B4-BE49-F238E27FC236}">
                <a16:creationId xmlns:a16="http://schemas.microsoft.com/office/drawing/2014/main" id="{9BFC1A45-AFF5-4C7D-AD21-B3B3C85A9C97}"/>
              </a:ext>
            </a:extLst>
          </p:cNvPr>
          <p:cNvCxnSpPr>
            <a:cxnSpLocks/>
          </p:cNvCxnSpPr>
          <p:nvPr/>
        </p:nvCxnSpPr>
        <p:spPr>
          <a:xfrm>
            <a:off x="0" y="406287"/>
            <a:ext cx="99060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A86F883D-EAF9-4B68-B04A-FEA6BCCD6BFE}"/>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資料２</a:t>
            </a:r>
          </a:p>
        </p:txBody>
      </p:sp>
      <p:sp>
        <p:nvSpPr>
          <p:cNvPr id="8" name="テキスト ボックス 7">
            <a:extLst>
              <a:ext uri="{FF2B5EF4-FFF2-40B4-BE49-F238E27FC236}">
                <a16:creationId xmlns:a16="http://schemas.microsoft.com/office/drawing/2014/main" id="{71FB1194-C511-47D9-B9BD-71D8331B1CF2}"/>
              </a:ext>
            </a:extLst>
          </p:cNvPr>
          <p:cNvSpPr txBox="1"/>
          <p:nvPr/>
        </p:nvSpPr>
        <p:spPr>
          <a:xfrm>
            <a:off x="2802680" y="-3147"/>
            <a:ext cx="4281941"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人権侵害情報への対応状況について</a:t>
            </a:r>
          </a:p>
        </p:txBody>
      </p:sp>
      <p:graphicFrame>
        <p:nvGraphicFramePr>
          <p:cNvPr id="2" name="表 8">
            <a:extLst>
              <a:ext uri="{FF2B5EF4-FFF2-40B4-BE49-F238E27FC236}">
                <a16:creationId xmlns:a16="http://schemas.microsoft.com/office/drawing/2014/main" id="{B41E1896-691A-4747-8DCE-F2D47CDA774C}"/>
              </a:ext>
            </a:extLst>
          </p:cNvPr>
          <p:cNvGraphicFramePr>
            <a:graphicFrameLocks noGrp="1"/>
          </p:cNvGraphicFramePr>
          <p:nvPr>
            <p:extLst>
              <p:ext uri="{D42A27DB-BD31-4B8C-83A1-F6EECF244321}">
                <p14:modId xmlns:p14="http://schemas.microsoft.com/office/powerpoint/2010/main" val="3223992256"/>
              </p:ext>
            </p:extLst>
          </p:nvPr>
        </p:nvGraphicFramePr>
        <p:xfrm>
          <a:off x="321239" y="1001755"/>
          <a:ext cx="9160689" cy="1651000"/>
        </p:xfrm>
        <a:graphic>
          <a:graphicData uri="http://schemas.openxmlformats.org/drawingml/2006/table">
            <a:tbl>
              <a:tblPr firstRow="1" bandRow="1">
                <a:tableStyleId>{5C22544A-7EE6-4342-B048-85BDC9FD1C3A}</a:tableStyleId>
              </a:tblPr>
              <a:tblGrid>
                <a:gridCol w="1775919">
                  <a:extLst>
                    <a:ext uri="{9D8B030D-6E8A-4147-A177-3AD203B41FA5}">
                      <a16:colId xmlns:a16="http://schemas.microsoft.com/office/drawing/2014/main" val="2586399654"/>
                    </a:ext>
                  </a:extLst>
                </a:gridCol>
                <a:gridCol w="820530">
                  <a:extLst>
                    <a:ext uri="{9D8B030D-6E8A-4147-A177-3AD203B41FA5}">
                      <a16:colId xmlns:a16="http://schemas.microsoft.com/office/drawing/2014/main" val="2693890807"/>
                    </a:ext>
                  </a:extLst>
                </a:gridCol>
                <a:gridCol w="820530">
                  <a:extLst>
                    <a:ext uri="{9D8B030D-6E8A-4147-A177-3AD203B41FA5}">
                      <a16:colId xmlns:a16="http://schemas.microsoft.com/office/drawing/2014/main" val="2233377693"/>
                    </a:ext>
                  </a:extLst>
                </a:gridCol>
                <a:gridCol w="820530">
                  <a:extLst>
                    <a:ext uri="{9D8B030D-6E8A-4147-A177-3AD203B41FA5}">
                      <a16:colId xmlns:a16="http://schemas.microsoft.com/office/drawing/2014/main" val="3962059789"/>
                    </a:ext>
                  </a:extLst>
                </a:gridCol>
                <a:gridCol w="820530">
                  <a:extLst>
                    <a:ext uri="{9D8B030D-6E8A-4147-A177-3AD203B41FA5}">
                      <a16:colId xmlns:a16="http://schemas.microsoft.com/office/drawing/2014/main" val="2273273384"/>
                    </a:ext>
                  </a:extLst>
                </a:gridCol>
                <a:gridCol w="820530">
                  <a:extLst>
                    <a:ext uri="{9D8B030D-6E8A-4147-A177-3AD203B41FA5}">
                      <a16:colId xmlns:a16="http://schemas.microsoft.com/office/drawing/2014/main" val="2825399897"/>
                    </a:ext>
                  </a:extLst>
                </a:gridCol>
                <a:gridCol w="820530">
                  <a:extLst>
                    <a:ext uri="{9D8B030D-6E8A-4147-A177-3AD203B41FA5}">
                      <a16:colId xmlns:a16="http://schemas.microsoft.com/office/drawing/2014/main" val="406811418"/>
                    </a:ext>
                  </a:extLst>
                </a:gridCol>
                <a:gridCol w="820530">
                  <a:extLst>
                    <a:ext uri="{9D8B030D-6E8A-4147-A177-3AD203B41FA5}">
                      <a16:colId xmlns:a16="http://schemas.microsoft.com/office/drawing/2014/main" val="1920744762"/>
                    </a:ext>
                  </a:extLst>
                </a:gridCol>
                <a:gridCol w="820530">
                  <a:extLst>
                    <a:ext uri="{9D8B030D-6E8A-4147-A177-3AD203B41FA5}">
                      <a16:colId xmlns:a16="http://schemas.microsoft.com/office/drawing/2014/main" val="2351482601"/>
                    </a:ext>
                  </a:extLst>
                </a:gridCol>
                <a:gridCol w="820530">
                  <a:extLst>
                    <a:ext uri="{9D8B030D-6E8A-4147-A177-3AD203B41FA5}">
                      <a16:colId xmlns:a16="http://schemas.microsoft.com/office/drawing/2014/main" val="2031612855"/>
                    </a:ext>
                  </a:extLst>
                </a:gridCol>
              </a:tblGrid>
              <a:tr h="370840">
                <a:tc>
                  <a:txBody>
                    <a:bodyPr/>
                    <a:lstStyle/>
                    <a:p>
                      <a:r>
                        <a:rPr kumimoji="1" lang="ja-JP" altLang="en-US" sz="1400" dirty="0">
                          <a:latin typeface="BIZ UDPゴシック" panose="020B0400000000000000" pitchFamily="50" charset="-128"/>
                          <a:ea typeface="BIZ UDPゴシック" panose="020B0400000000000000" pitchFamily="50" charset="-128"/>
                        </a:rPr>
                        <a:t>年度</a:t>
                      </a: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H29</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H30</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R1</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R2</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R3</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R4</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R5</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R6</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a:t>
                      </a:r>
                    </a:p>
                  </a:txBody>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合計</a:t>
                      </a:r>
                    </a:p>
                  </a:txBody>
                  <a:tcPr/>
                </a:tc>
                <a:extLst>
                  <a:ext uri="{0D108BD9-81ED-4DB2-BD59-A6C34878D82A}">
                    <a16:rowId xmlns:a16="http://schemas.microsoft.com/office/drawing/2014/main" val="2898508025"/>
                  </a:ext>
                </a:extLst>
              </a:tr>
              <a:tr h="370840">
                <a:tc>
                  <a:txBody>
                    <a:bodyPr/>
                    <a:lstStyle/>
                    <a:p>
                      <a:r>
                        <a:rPr kumimoji="1" lang="ja-JP" altLang="en-US" sz="1400" dirty="0">
                          <a:latin typeface="BIZ UDPゴシック" panose="020B0400000000000000" pitchFamily="50" charset="-128"/>
                          <a:ea typeface="BIZ UDPゴシック" panose="020B0400000000000000" pitchFamily="50" charset="-128"/>
                        </a:rPr>
                        <a:t>大阪法務局への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通報</a:t>
                      </a:r>
                    </a:p>
                  </a:txBody>
                  <a:tcPr/>
                </a:tc>
                <a:tc>
                  <a:txBody>
                    <a:bodyPr/>
                    <a:lstStyle/>
                    <a:p>
                      <a:pPr algn="ctr"/>
                      <a:r>
                        <a:rPr kumimoji="1" lang="en-US" altLang="ja-JP" dirty="0"/>
                        <a:t>6</a:t>
                      </a:r>
                    </a:p>
                    <a:p>
                      <a:pPr algn="ctr"/>
                      <a:r>
                        <a:rPr kumimoji="1" lang="en-US" altLang="ja-JP" dirty="0"/>
                        <a:t>(1)</a:t>
                      </a:r>
                    </a:p>
                  </a:txBody>
                  <a:tcPr/>
                </a:tc>
                <a:tc>
                  <a:txBody>
                    <a:bodyPr/>
                    <a:lstStyle/>
                    <a:p>
                      <a:pPr algn="ctr"/>
                      <a:r>
                        <a:rPr kumimoji="1" lang="en-US" altLang="ja-JP" dirty="0"/>
                        <a:t>19</a:t>
                      </a:r>
                    </a:p>
                    <a:p>
                      <a:pPr algn="ctr"/>
                      <a:r>
                        <a:rPr kumimoji="1" lang="en-US" altLang="ja-JP" dirty="0"/>
                        <a:t>(19)</a:t>
                      </a:r>
                      <a:endParaRPr kumimoji="1" lang="ja-JP" altLang="en-US" dirty="0"/>
                    </a:p>
                  </a:txBody>
                  <a:tcPr/>
                </a:tc>
                <a:tc>
                  <a:txBody>
                    <a:bodyPr/>
                    <a:lstStyle/>
                    <a:p>
                      <a:pPr algn="ctr"/>
                      <a:r>
                        <a:rPr kumimoji="1" lang="en-US" altLang="ja-JP" dirty="0"/>
                        <a:t>20</a:t>
                      </a:r>
                    </a:p>
                    <a:p>
                      <a:pPr algn="ctr"/>
                      <a:r>
                        <a:rPr kumimoji="1" lang="en-US" altLang="ja-JP" dirty="0"/>
                        <a:t>(4)</a:t>
                      </a:r>
                    </a:p>
                  </a:txBody>
                  <a:tcPr/>
                </a:tc>
                <a:tc>
                  <a:txBody>
                    <a:bodyPr/>
                    <a:lstStyle/>
                    <a:p>
                      <a:pPr algn="ctr"/>
                      <a:r>
                        <a:rPr kumimoji="1" lang="en-US" altLang="ja-JP" dirty="0"/>
                        <a:t>69</a:t>
                      </a:r>
                    </a:p>
                    <a:p>
                      <a:pPr algn="ctr"/>
                      <a:r>
                        <a:rPr kumimoji="1" lang="en-US" altLang="ja-JP" dirty="0"/>
                        <a:t>(62)</a:t>
                      </a:r>
                      <a:endParaRPr kumimoji="1" lang="ja-JP" altLang="en-US" dirty="0"/>
                    </a:p>
                  </a:txBody>
                  <a:tcPr/>
                </a:tc>
                <a:tc>
                  <a:txBody>
                    <a:bodyPr/>
                    <a:lstStyle/>
                    <a:p>
                      <a:pPr algn="ctr"/>
                      <a:r>
                        <a:rPr kumimoji="1" lang="en-US" altLang="ja-JP" dirty="0"/>
                        <a:t>198</a:t>
                      </a:r>
                    </a:p>
                    <a:p>
                      <a:pPr algn="ctr"/>
                      <a:r>
                        <a:rPr kumimoji="1" lang="en-US" altLang="ja-JP" dirty="0"/>
                        <a:t>(39)</a:t>
                      </a:r>
                      <a:endParaRPr kumimoji="1" lang="ja-JP" altLang="en-US" dirty="0"/>
                    </a:p>
                  </a:txBody>
                  <a:tcPr/>
                </a:tc>
                <a:tc>
                  <a:txBody>
                    <a:bodyPr/>
                    <a:lstStyle/>
                    <a:p>
                      <a:pPr algn="ctr"/>
                      <a:r>
                        <a:rPr kumimoji="1" lang="en-US" altLang="ja-JP" dirty="0"/>
                        <a:t>51</a:t>
                      </a:r>
                    </a:p>
                    <a:p>
                      <a:pPr algn="ctr"/>
                      <a:r>
                        <a:rPr kumimoji="1" lang="en-US" altLang="ja-JP" dirty="0"/>
                        <a:t>(27)</a:t>
                      </a:r>
                      <a:endParaRPr kumimoji="1" lang="ja-JP" altLang="en-US" dirty="0"/>
                    </a:p>
                  </a:txBody>
                  <a:tcPr/>
                </a:tc>
                <a:tc>
                  <a:txBody>
                    <a:bodyPr/>
                    <a:lstStyle/>
                    <a:p>
                      <a:pPr algn="ctr"/>
                      <a:r>
                        <a:rPr kumimoji="1" lang="en-US" altLang="ja-JP" dirty="0"/>
                        <a:t>40</a:t>
                      </a:r>
                    </a:p>
                    <a:p>
                      <a:pPr algn="ctr"/>
                      <a:r>
                        <a:rPr kumimoji="1" lang="en-US" altLang="ja-JP" dirty="0"/>
                        <a:t>(35)</a:t>
                      </a:r>
                      <a:endParaRPr kumimoji="1" lang="ja-JP" altLang="en-US" dirty="0"/>
                    </a:p>
                  </a:txBody>
                  <a:tcPr/>
                </a:tc>
                <a:tc>
                  <a:txBody>
                    <a:bodyPr/>
                    <a:lstStyle/>
                    <a:p>
                      <a:pPr algn="ctr"/>
                      <a:r>
                        <a:rPr kumimoji="1" lang="en-US" altLang="ja-JP" dirty="0"/>
                        <a:t>48</a:t>
                      </a:r>
                    </a:p>
                    <a:p>
                      <a:pPr algn="ctr"/>
                      <a:r>
                        <a:rPr kumimoji="1" lang="en-US" altLang="ja-JP" dirty="0"/>
                        <a:t>(46)</a:t>
                      </a:r>
                      <a:endParaRPr kumimoji="1" lang="ja-JP" altLang="en-US" dirty="0"/>
                    </a:p>
                  </a:txBody>
                  <a:tcPr/>
                </a:tc>
                <a:tc>
                  <a:txBody>
                    <a:bodyPr/>
                    <a:lstStyle/>
                    <a:p>
                      <a:pPr algn="ctr"/>
                      <a:r>
                        <a:rPr kumimoji="1" lang="en-US" altLang="ja-JP" dirty="0"/>
                        <a:t>451</a:t>
                      </a:r>
                    </a:p>
                    <a:p>
                      <a:pPr algn="ctr"/>
                      <a:r>
                        <a:rPr kumimoji="1" lang="en-US" altLang="ja-JP" dirty="0"/>
                        <a:t>(233)</a:t>
                      </a:r>
                      <a:endParaRPr kumimoji="1" lang="ja-JP" altLang="en-US" dirty="0"/>
                    </a:p>
                  </a:txBody>
                  <a:tcPr/>
                </a:tc>
                <a:extLst>
                  <a:ext uri="{0D108BD9-81ED-4DB2-BD59-A6C34878D82A}">
                    <a16:rowId xmlns:a16="http://schemas.microsoft.com/office/drawing/2014/main" val="1221424314"/>
                  </a:ext>
                </a:extLst>
              </a:tr>
              <a:tr h="370840">
                <a:tc>
                  <a:txBody>
                    <a:bodyPr/>
                    <a:lstStyle/>
                    <a:p>
                      <a:r>
                        <a:rPr kumimoji="1" lang="ja-JP" altLang="en-US" sz="1400" dirty="0">
                          <a:latin typeface="BIZ UDPゴシック" panose="020B0400000000000000" pitchFamily="50" charset="-128"/>
                          <a:ea typeface="BIZ UDPゴシック" panose="020B0400000000000000" pitchFamily="50" charset="-128"/>
                        </a:rPr>
                        <a:t>プロバイダへの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削除要請</a:t>
                      </a:r>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230</a:t>
                      </a:r>
                    </a:p>
                    <a:p>
                      <a:pPr algn="ctr"/>
                      <a:r>
                        <a:rPr kumimoji="1" lang="en-US" altLang="ja-JP" dirty="0"/>
                        <a:t>(67)</a:t>
                      </a:r>
                      <a:endParaRPr kumimoji="1" lang="ja-JP" altLang="en-US" dirty="0"/>
                    </a:p>
                  </a:txBody>
                  <a:tcPr/>
                </a:tc>
                <a:tc>
                  <a:txBody>
                    <a:bodyPr/>
                    <a:lstStyle/>
                    <a:p>
                      <a:pPr algn="ctr"/>
                      <a:r>
                        <a:rPr kumimoji="1" lang="en-US" altLang="ja-JP" dirty="0"/>
                        <a:t>26</a:t>
                      </a:r>
                    </a:p>
                    <a:p>
                      <a:pPr algn="ctr"/>
                      <a:r>
                        <a:rPr kumimoji="1" lang="en-US" altLang="ja-JP" dirty="0"/>
                        <a:t>(5)</a:t>
                      </a:r>
                      <a:endParaRPr kumimoji="1" lang="ja-JP" altLang="en-US" dirty="0"/>
                    </a:p>
                  </a:txBody>
                  <a:tcPr/>
                </a:tc>
                <a:tc>
                  <a:txBody>
                    <a:bodyPr/>
                    <a:lstStyle/>
                    <a:p>
                      <a:pPr algn="ctr"/>
                      <a:r>
                        <a:rPr kumimoji="1" lang="en-US" altLang="ja-JP" dirty="0"/>
                        <a:t>18</a:t>
                      </a:r>
                    </a:p>
                    <a:p>
                      <a:pPr algn="ctr"/>
                      <a:r>
                        <a:rPr kumimoji="1" lang="en-US" altLang="ja-JP" dirty="0"/>
                        <a:t>(14)</a:t>
                      </a:r>
                      <a:endParaRPr kumimoji="1" lang="ja-JP" altLang="en-US" dirty="0"/>
                    </a:p>
                  </a:txBody>
                  <a:tcPr/>
                </a:tc>
                <a:tc>
                  <a:txBody>
                    <a:bodyPr/>
                    <a:lstStyle/>
                    <a:p>
                      <a:pPr algn="ctr"/>
                      <a:r>
                        <a:rPr kumimoji="1" lang="en-US" altLang="ja-JP" dirty="0"/>
                        <a:t>48</a:t>
                      </a:r>
                    </a:p>
                    <a:p>
                      <a:pPr algn="ctr"/>
                      <a:r>
                        <a:rPr kumimoji="1" lang="en-US" altLang="ja-JP" dirty="0"/>
                        <a:t>(46)</a:t>
                      </a:r>
                      <a:endParaRPr kumimoji="1" lang="ja-JP" altLang="en-US" dirty="0"/>
                    </a:p>
                  </a:txBody>
                  <a:tcPr/>
                </a:tc>
                <a:tc>
                  <a:txBody>
                    <a:bodyPr/>
                    <a:lstStyle/>
                    <a:p>
                      <a:pPr algn="ctr"/>
                      <a:r>
                        <a:rPr kumimoji="1" lang="en-US" altLang="ja-JP" dirty="0"/>
                        <a:t>322</a:t>
                      </a:r>
                    </a:p>
                    <a:p>
                      <a:pPr algn="ctr"/>
                      <a:r>
                        <a:rPr kumimoji="1" lang="en-US" altLang="ja-JP" dirty="0"/>
                        <a:t>(132)</a:t>
                      </a:r>
                      <a:endParaRPr kumimoji="1" lang="ja-JP" altLang="en-US" dirty="0"/>
                    </a:p>
                  </a:txBody>
                  <a:tcPr/>
                </a:tc>
                <a:extLst>
                  <a:ext uri="{0D108BD9-81ED-4DB2-BD59-A6C34878D82A}">
                    <a16:rowId xmlns:a16="http://schemas.microsoft.com/office/drawing/2014/main" val="4086955100"/>
                  </a:ext>
                </a:extLst>
              </a:tr>
            </a:tbl>
          </a:graphicData>
        </a:graphic>
      </p:graphicFrame>
      <p:sp>
        <p:nvSpPr>
          <p:cNvPr id="9" name="テキスト ボックス 8">
            <a:extLst>
              <a:ext uri="{FF2B5EF4-FFF2-40B4-BE49-F238E27FC236}">
                <a16:creationId xmlns:a16="http://schemas.microsoft.com/office/drawing/2014/main" id="{65F9AB5E-C04C-4F4F-BCFB-7EE6B0584C7C}"/>
              </a:ext>
            </a:extLst>
          </p:cNvPr>
          <p:cNvSpPr txBox="1"/>
          <p:nvPr/>
        </p:nvSpPr>
        <p:spPr>
          <a:xfrm>
            <a:off x="7323739" y="693978"/>
            <a:ext cx="2098651" cy="307777"/>
          </a:xfrm>
          <a:prstGeom prst="rect">
            <a:avLst/>
          </a:prstGeom>
          <a:noFill/>
        </p:spPr>
        <p:txBody>
          <a:bodyPr wrap="none" rtlCol="0">
            <a:spAutoFit/>
          </a:bodyPr>
          <a:lstStyle/>
          <a:p>
            <a:pPr algn="l"/>
            <a:r>
              <a:rPr kumimoji="1" lang="en-US" altLang="ja-JP" sz="1400" dirty="0">
                <a:latin typeface="BIZ UDPゴシック" panose="020B0400000000000000" pitchFamily="50" charset="-128"/>
                <a:ea typeface="BIZ UDPゴシック" panose="020B0400000000000000" pitchFamily="50" charset="-128"/>
              </a:rPr>
              <a:t>※R6</a:t>
            </a:r>
            <a:r>
              <a:rPr kumimoji="1" lang="ja-JP" altLang="en-US" sz="1400" dirty="0">
                <a:latin typeface="BIZ UDPゴシック" panose="020B0400000000000000" pitchFamily="50" charset="-128"/>
                <a:ea typeface="BIZ UDPゴシック" panose="020B0400000000000000" pitchFamily="50" charset="-128"/>
              </a:rPr>
              <a:t>は</a:t>
            </a:r>
            <a:r>
              <a:rPr kumimoji="1" lang="en-US" altLang="ja-JP" sz="1400" dirty="0">
                <a:latin typeface="BIZ UDPゴシック" panose="020B0400000000000000" pitchFamily="50" charset="-128"/>
                <a:ea typeface="BIZ UDPゴシック" panose="020B0400000000000000" pitchFamily="50" charset="-128"/>
              </a:rPr>
              <a:t>R7</a:t>
            </a:r>
            <a:r>
              <a:rPr kumimoji="1" lang="ja-JP" altLang="en-US" sz="1400" dirty="0">
                <a:latin typeface="BIZ UDPゴシック" panose="020B0400000000000000" pitchFamily="50" charset="-128"/>
                <a:ea typeface="BIZ UDPゴシック" panose="020B0400000000000000" pitchFamily="50" charset="-128"/>
              </a:rPr>
              <a:t>年１月末時点</a:t>
            </a:r>
          </a:p>
        </p:txBody>
      </p:sp>
    </p:spTree>
    <p:extLst>
      <p:ext uri="{BB962C8B-B14F-4D97-AF65-F5344CB8AC3E}">
        <p14:creationId xmlns:p14="http://schemas.microsoft.com/office/powerpoint/2010/main" val="403415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0A3A83-5C39-4DC5-9357-88F3FA11F7BF}"/>
              </a:ext>
            </a:extLst>
          </p:cNvPr>
          <p:cNvSpPr txBox="1"/>
          <p:nvPr/>
        </p:nvSpPr>
        <p:spPr>
          <a:xfrm>
            <a:off x="4183" y="954920"/>
            <a:ext cx="9722915" cy="5443863"/>
          </a:xfrm>
          <a:prstGeom prst="rect">
            <a:avLst/>
          </a:prstGeom>
          <a:solidFill>
            <a:schemeClr val="accent5">
              <a:lumMod val="20000"/>
              <a:lumOff val="80000"/>
            </a:schemeClr>
          </a:solidFill>
        </p:spPr>
        <p:txBody>
          <a:bodyPr wrap="square" rtlCol="0">
            <a:spAutoFit/>
          </a:bodyPr>
          <a:lstStyle/>
          <a:p>
            <a:pPr>
              <a:lnSpc>
                <a:spcPts val="2000"/>
              </a:lnSpc>
            </a:pPr>
            <a:r>
              <a:rPr kumimoji="1" lang="ja-JP" altLang="en-US" sz="1400" dirty="0">
                <a:latin typeface="BIZ UDPゴシック" panose="020B0400000000000000" pitchFamily="50" charset="-128"/>
                <a:ea typeface="BIZ UDPゴシック" panose="020B0400000000000000" pitchFamily="50" charset="-128"/>
              </a:rPr>
              <a:t>　</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条例第１３条では、</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①削除要請や通報を行ってもなお当該侵害情報が削除されない場合で、</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②発信・拡散者が明らかであり、</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③必要であると認めるとき</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は、その者に対し、説示又は助言をすることができるとしている。</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6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　また、指針では、削除要請や通報を行ってもなお当該侵害情報が削除されない場合について、</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「一定の期間を経過しても、当該情報が削除されない場合をいう」としている。</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今年度、削除要請を行い、なお現存している案件のうち、発信者の氏名、住所等が明らかな１名について、</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説示を実施した。</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6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本案件は、いわゆる同和地区の識別情報の摘示に関するものであるが、説示の実施後も当該投稿は現存している。</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6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発信者の氏名、住所等が明らかでない案件に関する説示・助言について、来年度はプラットフォーム上の</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600" dirty="0">
                <a:latin typeface="BIZ UDPゴシック" panose="020B0400000000000000" pitchFamily="50" charset="-128"/>
                <a:ea typeface="BIZ UDPゴシック" panose="020B0400000000000000" pitchFamily="50" charset="-128"/>
              </a:rPr>
              <a:t>　　ダイレクトメッセージ機能を利用した説示・助言を実施できる見込みである。</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6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600" dirty="0">
                <a:latin typeface="BIZ UDPゴシック" panose="020B0400000000000000" pitchFamily="50" charset="-128"/>
                <a:ea typeface="BIZ UDPゴシック" panose="020B0400000000000000" pitchFamily="50" charset="-128"/>
              </a:rPr>
              <a:t>広く一般に公開されるコメント欄における説示・助言の実施については、結果的に行政指導の内容を広く一般に公表することになるため、実施できないものと考えている。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FEF37E83-DEFE-43FC-9CA3-BF30A861E1B7}"/>
              </a:ext>
            </a:extLst>
          </p:cNvPr>
          <p:cNvSpPr txBox="1"/>
          <p:nvPr/>
        </p:nvSpPr>
        <p:spPr>
          <a:xfrm>
            <a:off x="9607520" y="6550223"/>
            <a:ext cx="320922" cy="307777"/>
          </a:xfrm>
          <a:prstGeom prst="rect">
            <a:avLst/>
          </a:prstGeom>
          <a:noFill/>
        </p:spPr>
        <p:txBody>
          <a:bodyPr wrap="none" rtlCol="0">
            <a:spAutoFit/>
          </a:bodyPr>
          <a:lstStyle/>
          <a:p>
            <a:pPr algn="l"/>
            <a:r>
              <a:rPr kumimoji="1" lang="en-US" altLang="ja-JP" sz="1400" b="1" dirty="0">
                <a:latin typeface="BIZ UDPゴシック" panose="020B0400000000000000" pitchFamily="50" charset="-128"/>
                <a:ea typeface="BIZ UDPゴシック" panose="020B0400000000000000" pitchFamily="50" charset="-128"/>
              </a:rPr>
              <a:t>3</a:t>
            </a:r>
            <a:endParaRPr kumimoji="1" lang="ja-JP" altLang="en-US" sz="1400" b="1" dirty="0">
              <a:latin typeface="BIZ UDPゴシック" panose="020B0400000000000000" pitchFamily="50" charset="-128"/>
              <a:ea typeface="BIZ UDPゴシック" panose="020B0400000000000000" pitchFamily="50" charset="-128"/>
            </a:endParaRPr>
          </a:p>
        </p:txBody>
      </p:sp>
      <p:cxnSp>
        <p:nvCxnSpPr>
          <p:cNvPr id="7" name="直線コネクタ 6">
            <a:extLst>
              <a:ext uri="{FF2B5EF4-FFF2-40B4-BE49-F238E27FC236}">
                <a16:creationId xmlns:a16="http://schemas.microsoft.com/office/drawing/2014/main" id="{53EB068D-1162-4977-A228-2F7B15BDD2EA}"/>
              </a:ext>
            </a:extLst>
          </p:cNvPr>
          <p:cNvCxnSpPr>
            <a:cxnSpLocks/>
          </p:cNvCxnSpPr>
          <p:nvPr/>
        </p:nvCxnSpPr>
        <p:spPr>
          <a:xfrm>
            <a:off x="0" y="406287"/>
            <a:ext cx="99060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14F636F9-CB66-4776-A5B1-1BB941EFB097}"/>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資料２</a:t>
            </a:r>
          </a:p>
        </p:txBody>
      </p:sp>
      <p:sp>
        <p:nvSpPr>
          <p:cNvPr id="9" name="テキスト ボックス 8">
            <a:extLst>
              <a:ext uri="{FF2B5EF4-FFF2-40B4-BE49-F238E27FC236}">
                <a16:creationId xmlns:a16="http://schemas.microsoft.com/office/drawing/2014/main" id="{76F294D1-E1AA-4E7C-8BC7-04368113AC14}"/>
              </a:ext>
            </a:extLst>
          </p:cNvPr>
          <p:cNvSpPr txBox="1"/>
          <p:nvPr/>
        </p:nvSpPr>
        <p:spPr>
          <a:xfrm>
            <a:off x="2802680" y="-3147"/>
            <a:ext cx="4281941"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人権侵害情報への対応状況について</a:t>
            </a:r>
          </a:p>
        </p:txBody>
      </p:sp>
      <p:sp>
        <p:nvSpPr>
          <p:cNvPr id="10" name="正方形/長方形 9">
            <a:extLst>
              <a:ext uri="{FF2B5EF4-FFF2-40B4-BE49-F238E27FC236}">
                <a16:creationId xmlns:a16="http://schemas.microsoft.com/office/drawing/2014/main" id="{F6408BE9-2882-470D-BD6F-4DE9939B8E4F}"/>
              </a:ext>
            </a:extLst>
          </p:cNvPr>
          <p:cNvSpPr/>
          <p:nvPr/>
        </p:nvSpPr>
        <p:spPr>
          <a:xfrm>
            <a:off x="-12340" y="600659"/>
            <a:ext cx="2745447" cy="33360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説示・助言（条例第１３条）</a:t>
            </a:r>
          </a:p>
        </p:txBody>
      </p:sp>
    </p:spTree>
    <p:extLst>
      <p:ext uri="{BB962C8B-B14F-4D97-AF65-F5344CB8AC3E}">
        <p14:creationId xmlns:p14="http://schemas.microsoft.com/office/powerpoint/2010/main" val="19225786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lumMod val="50000"/>
          </a:schemeClr>
        </a:solidFill>
      </a:spPr>
      <a:bodyPr wrap="none" rtlCol="0">
        <a:spAutoFit/>
      </a:bodyPr>
      <a:lstStyle>
        <a:defPPr algn="l">
          <a:defRPr kumimoji="1" sz="1400" dirty="0">
            <a:solidFill>
              <a:schemeClr val="bg1"/>
            </a:solidFill>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1622</TotalTime>
  <Words>832</Words>
  <Application>Microsoft Office PowerPoint</Application>
  <PresentationFormat>A4 210 x 297 mm</PresentationFormat>
  <Paragraphs>99</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BIZ UDゴシック</vt:lpstr>
      <vt:lpstr>游ゴシック</vt:lpstr>
      <vt:lpstr>游明朝</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裕之</dc:creator>
  <cp:lastModifiedBy>北川　裕一</cp:lastModifiedBy>
  <cp:revision>137</cp:revision>
  <cp:lastPrinted>2025-02-18T23:55:34Z</cp:lastPrinted>
  <dcterms:created xsi:type="dcterms:W3CDTF">2024-08-21T07:59:28Z</dcterms:created>
  <dcterms:modified xsi:type="dcterms:W3CDTF">2025-02-18T23:56:44Z</dcterms:modified>
</cp:coreProperties>
</file>