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744" r:id="rId2"/>
  </p:sldMasterIdLst>
  <p:notesMasterIdLst>
    <p:notesMasterId r:id="rId11"/>
  </p:notesMasterIdLst>
  <p:handoutMasterIdLst>
    <p:handoutMasterId r:id="rId12"/>
  </p:handoutMasterIdLst>
  <p:sldIdLst>
    <p:sldId id="403" r:id="rId3"/>
    <p:sldId id="820" r:id="rId4"/>
    <p:sldId id="821" r:id="rId5"/>
    <p:sldId id="822" r:id="rId6"/>
    <p:sldId id="745" r:id="rId7"/>
    <p:sldId id="823" r:id="rId8"/>
    <p:sldId id="824" r:id="rId9"/>
    <p:sldId id="825"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4D4D4D"/>
    <a:srgbClr val="F7EC97"/>
    <a:srgbClr val="FFCCFF"/>
    <a:srgbClr val="009900"/>
    <a:srgbClr val="FD6C5D"/>
    <a:srgbClr val="3CD89D"/>
    <a:srgbClr val="99FF33"/>
    <a:srgbClr val="66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1203" autoAdjust="0"/>
  </p:normalViewPr>
  <p:slideViewPr>
    <p:cSldViewPr>
      <p:cViewPr varScale="1">
        <p:scale>
          <a:sx n="63" d="100"/>
          <a:sy n="63" d="100"/>
        </p:scale>
        <p:origin x="1560" y="66"/>
      </p:cViewPr>
      <p:guideLst>
        <p:guide orient="horz" pos="2160"/>
        <p:guide pos="2880"/>
      </p:guideLst>
    </p:cSldViewPr>
  </p:slideViewPr>
  <p:notesTextViewPr>
    <p:cViewPr>
      <p:scale>
        <a:sx n="125" d="100"/>
        <a:sy n="125" d="100"/>
      </p:scale>
      <p:origin x="0" y="0"/>
    </p:cViewPr>
  </p:notesTextViewPr>
  <p:sorterViewPr>
    <p:cViewPr>
      <p:scale>
        <a:sx n="120" d="100"/>
        <a:sy n="120" d="100"/>
      </p:scale>
      <p:origin x="0" y="-7980"/>
    </p:cViewPr>
  </p:sorterViewPr>
  <p:notesViewPr>
    <p:cSldViewPr>
      <p:cViewPr varScale="1">
        <p:scale>
          <a:sx n="47" d="100"/>
          <a:sy n="47" d="100"/>
        </p:scale>
        <p:origin x="-3090"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5" y="9440866"/>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6"/>
            <a:ext cx="2949575" cy="496887"/>
          </a:xfrm>
          <a:prstGeom prst="rect">
            <a:avLst/>
          </a:prstGeom>
        </p:spPr>
        <p:txBody>
          <a:bodyPr vert="horz" lIns="91410" tIns="45708" rIns="91410" bIns="45708"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7" cy="496967"/>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3"/>
            <a:ext cx="2949787" cy="496967"/>
          </a:xfrm>
          <a:prstGeom prst="rect">
            <a:avLst/>
          </a:prstGeom>
        </p:spPr>
        <p:txBody>
          <a:bodyPr vert="horz" lIns="91410" tIns="45708" rIns="91410" bIns="45708" rtlCol="0"/>
          <a:lstStyle>
            <a:lvl1pPr algn="r">
              <a:defRPr sz="1200"/>
            </a:lvl1pPr>
          </a:lstStyle>
          <a:p>
            <a:fld id="{8D5BEBC8-2257-4310-91FB-3838D0908DC9}" type="datetimeFigureOut">
              <a:rPr kumimoji="1" lang="ja-JP" altLang="en-US" smtClean="0"/>
              <a:t>2021/3/31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1"/>
            <a:ext cx="2949787" cy="49696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1"/>
            <a:ext cx="2949787" cy="496967"/>
          </a:xfrm>
          <a:prstGeom prst="rect">
            <a:avLst/>
          </a:prstGeom>
        </p:spPr>
        <p:txBody>
          <a:bodyPr vert="horz" lIns="91410" tIns="45708" rIns="91410" bIns="45708"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303793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defTabSz="914185">
              <a:tabLst>
                <a:tab pos="360279" algn="l"/>
              </a:tabLst>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a:t>
            </a:fld>
            <a:endParaRPr kumimoji="1" lang="ja-JP" altLang="en-US"/>
          </a:p>
        </p:txBody>
      </p:sp>
    </p:spTree>
    <p:extLst>
      <p:ext uri="{BB962C8B-B14F-4D97-AF65-F5344CB8AC3E}">
        <p14:creationId xmlns:p14="http://schemas.microsoft.com/office/powerpoint/2010/main" val="179594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defTabSz="914185">
              <a:tabLst>
                <a:tab pos="360279" algn="l"/>
              </a:tabLst>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a:t>
            </a:fld>
            <a:endParaRPr kumimoji="1" lang="ja-JP" altLang="en-US"/>
          </a:p>
        </p:txBody>
      </p:sp>
    </p:spTree>
    <p:extLst>
      <p:ext uri="{BB962C8B-B14F-4D97-AF65-F5344CB8AC3E}">
        <p14:creationId xmlns:p14="http://schemas.microsoft.com/office/powerpoint/2010/main" val="368007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a:t>
            </a:fld>
            <a:endParaRPr kumimoji="1" lang="ja-JP" altLang="en-US"/>
          </a:p>
        </p:txBody>
      </p:sp>
    </p:spTree>
    <p:extLst>
      <p:ext uri="{BB962C8B-B14F-4D97-AF65-F5344CB8AC3E}">
        <p14:creationId xmlns:p14="http://schemas.microsoft.com/office/powerpoint/2010/main" val="393175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4</a:t>
            </a:fld>
            <a:endParaRPr kumimoji="1" lang="ja-JP" altLang="en-US"/>
          </a:p>
        </p:txBody>
      </p:sp>
    </p:spTree>
    <p:extLst>
      <p:ext uri="{BB962C8B-B14F-4D97-AF65-F5344CB8AC3E}">
        <p14:creationId xmlns:p14="http://schemas.microsoft.com/office/powerpoint/2010/main" val="44122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a:t>
            </a:fld>
            <a:endParaRPr kumimoji="1" lang="ja-JP" altLang="en-US"/>
          </a:p>
        </p:txBody>
      </p:sp>
    </p:spTree>
    <p:extLst>
      <p:ext uri="{BB962C8B-B14F-4D97-AF65-F5344CB8AC3E}">
        <p14:creationId xmlns:p14="http://schemas.microsoft.com/office/powerpoint/2010/main" val="60030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6</a:t>
            </a:fld>
            <a:endParaRPr kumimoji="1" lang="ja-JP" altLang="en-US"/>
          </a:p>
        </p:txBody>
      </p:sp>
    </p:spTree>
    <p:extLst>
      <p:ext uri="{BB962C8B-B14F-4D97-AF65-F5344CB8AC3E}">
        <p14:creationId xmlns:p14="http://schemas.microsoft.com/office/powerpoint/2010/main" val="359982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a:t>
            </a:fld>
            <a:endParaRPr kumimoji="1" lang="ja-JP" altLang="en-US"/>
          </a:p>
        </p:txBody>
      </p:sp>
    </p:spTree>
    <p:extLst>
      <p:ext uri="{BB962C8B-B14F-4D97-AF65-F5344CB8AC3E}">
        <p14:creationId xmlns:p14="http://schemas.microsoft.com/office/powerpoint/2010/main" val="128580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C31F64F-0D30-4C3A-A0BE-910F4CC3C3E7}"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8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284580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13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41892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2021/3/31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69476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2021/3/31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81893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2021/3/31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297885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18970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560840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1500703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5320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2021/3/31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2021/3/31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2021/3/31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2021/3/31</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A9672F1F-A543-43EE-80AA-CB7F72D8E56C}" type="datetime1">
              <a:rPr kumimoji="1" lang="ja-JP" altLang="en-US" smtClean="0"/>
              <a:t>2021/3/31</a:t>
            </a:fld>
            <a:endParaRPr kumimoji="1" lang="ja-JP"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564485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kumimoji="1"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kumimoji="1"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hyperlink" Target="http://www.pref.osaka.lg.jp/attach/1144/00242115/4sizensaigai_.pdf" TargetMode="External"/><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hyperlink" Target="http://www.pref.osaka.lg.jp/attach/1144/00242115/5kennkou_.pdf" TargetMode="External"/><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hyperlink" Target="http://www.pref.osaka.lg.jp/attach/1144/00242115/7huminnseikatu_.pdf" TargetMode="External"/><Relationship Id="rId1" Type="http://schemas.openxmlformats.org/officeDocument/2006/relationships/slideLayout" Target="../slideLayouts/slideLayout7.xml"/><Relationship Id="rId6" Type="http://schemas.openxmlformats.org/officeDocument/2006/relationships/hyperlink" Target="http://www.pref.osaka.lg.jp/attach/1144/00242115/2mizukannkyou_.pdf" TargetMode="Externa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hyperlink" Target="http://www.pref.osaka.lg.jp/attach/1144/00242115/6sangyou_.pdf" TargetMode="External"/><Relationship Id="rId4" Type="http://schemas.openxmlformats.org/officeDocument/2006/relationships/hyperlink" Target="http://www.pref.osaka.lg.jp/attach/1144/00242115/1nougyou_.pdf" TargetMode="External"/><Relationship Id="rId9" Type="http://schemas.openxmlformats.org/officeDocument/2006/relationships/image" Target="../media/image28.png"/><Relationship Id="rId14" Type="http://schemas.openxmlformats.org/officeDocument/2006/relationships/hyperlink" Target="http://www.pref.osaka.lg.jp/attach/1144/00242115/3sizennseitaikei_.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780929"/>
            <a:ext cx="8748464" cy="936103"/>
          </a:xfrm>
        </p:spPr>
        <p:txBody>
          <a:bodyPr>
            <a:normAutofit/>
          </a:bodyPr>
          <a:lstStyle/>
          <a:p>
            <a:pPr algn="ctr">
              <a:lnSpc>
                <a:spcPct val="100000"/>
              </a:lnSpc>
            </a:pPr>
            <a:r>
              <a:rPr lang="ja-JP" altLang="en-US" sz="2400" b="1" dirty="0" smtClean="0">
                <a:ln w="15875">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大阪府地球温暖化対策実行計画（区域施策編）</a:t>
            </a:r>
            <a:r>
              <a:rPr lang="en-US" altLang="ja-JP" sz="2400" b="1" dirty="0" smtClean="0">
                <a:ln w="15875">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smtClean="0">
                <a:ln w="15875">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2400" dirty="0">
                <a:ln w="15875">
                  <a:noFill/>
                </a:ln>
                <a:latin typeface="Meiryo UI" panose="020B0604030504040204" pitchFamily="50" charset="-128"/>
                <a:ea typeface="Meiryo UI" panose="020B0604030504040204" pitchFamily="50" charset="-128"/>
                <a:cs typeface="Meiryo UI" panose="020B0604030504040204" pitchFamily="50" charset="-128"/>
              </a:rPr>
              <a:t>要約</a:t>
            </a:r>
            <a:r>
              <a:rPr lang="ja-JP" altLang="en-US" sz="2400" dirty="0" smtClean="0">
                <a:ln w="15875">
                  <a:noFill/>
                </a:ln>
                <a:latin typeface="Meiryo UI" panose="020B0604030504040204" pitchFamily="50" charset="-128"/>
                <a:ea typeface="Meiryo UI" panose="020B0604030504040204" pitchFamily="50" charset="-128"/>
                <a:cs typeface="Meiryo UI" panose="020B0604030504040204" pitchFamily="50" charset="-128"/>
              </a:rPr>
              <a:t>資料</a:t>
            </a:r>
            <a:endParaRPr lang="ja-JP" altLang="en-US" sz="2400" b="1" dirty="0">
              <a:ln w="15875">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65312" y="4941168"/>
            <a:ext cx="7920880" cy="723275"/>
          </a:xfrm>
          <a:prstGeom prst="rect">
            <a:avLst/>
          </a:prstGeom>
        </p:spPr>
        <p:txBody>
          <a:bodyPr wrap="square">
            <a:spAutoFit/>
          </a:bodyPr>
          <a:lstStyle/>
          <a:p>
            <a:pPr marL="179388" indent="-179388" algn="ctr">
              <a:spcBef>
                <a:spcPts val="600"/>
              </a:spcBef>
              <a:tabLst>
                <a:tab pos="360363" algn="l"/>
              </a:tabLst>
            </a:pPr>
            <a:r>
              <a:rPr lang="en-US" altLang="ja-JP" sz="2000" b="1" dirty="0" smtClean="0">
                <a:latin typeface="Meiryo UI" panose="020B0604030504040204" pitchFamily="50" charset="-128"/>
                <a:ea typeface="Meiryo UI" panose="020B0604030504040204" pitchFamily="50" charset="-128"/>
              </a:rPr>
              <a:t>2050</a:t>
            </a:r>
            <a:r>
              <a:rPr lang="ja-JP" altLang="en-US" sz="2000" b="1" dirty="0" smtClean="0">
                <a:latin typeface="Meiryo UI" panose="020B0604030504040204" pitchFamily="50" charset="-128"/>
                <a:ea typeface="Meiryo UI" panose="020B0604030504040204" pitchFamily="50" charset="-128"/>
              </a:rPr>
              <a:t>年二酸化炭素排出量実質ゼロへ</a:t>
            </a:r>
            <a:endParaRPr lang="en-US" altLang="ja-JP" sz="2000" b="1" dirty="0" smtClean="0">
              <a:latin typeface="Meiryo UI" panose="020B0604030504040204" pitchFamily="50" charset="-128"/>
              <a:ea typeface="Meiryo UI" panose="020B0604030504040204" pitchFamily="50" charset="-128"/>
            </a:endParaRPr>
          </a:p>
          <a:p>
            <a:pPr marL="179388" indent="-179388">
              <a:spcBef>
                <a:spcPts val="600"/>
              </a:spcBef>
              <a:tabLst>
                <a:tab pos="360363" algn="l"/>
              </a:tabLst>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から世界へ、現在から</a:t>
            </a:r>
            <a:r>
              <a:rPr lang="ja-JP" altLang="en-US" sz="1600" dirty="0" smtClean="0">
                <a:latin typeface="Meiryo UI" panose="020B0604030504040204" pitchFamily="50" charset="-128"/>
                <a:ea typeface="Meiryo UI" panose="020B0604030504040204" pitchFamily="50" charset="-128"/>
              </a:rPr>
              <a:t>未来へ　府民がつくる暮らしやすい持続可能な脱炭素社会</a:t>
            </a:r>
            <a:r>
              <a:rPr lang="en-US" altLang="ja-JP"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5" name="グループ化 4" descr="2 飢餓をゼロに&#10;3 すべての人に健康と福祉を&#10;4 質の高い教育をみんなに&#10;6 安全な水とトイレを世界中に&#10;7 エネルギーをみんなに。そしてクリーンに&#10;9 産業と技術革新の基盤を作ろう&#10;11 住み続けられるまちづくりを&#10;12 つくる責任、つかう責任&#10;13 気候変動に具体的な対策を&#10;14 海の豊かさを守ろう&#10;15 陸の豊かさも守ろう&#10;17 パートナーシップで目標を達成しよう&#10;&#10;" title="本取組みが達成に寄与するSDGsのゴール"/>
          <p:cNvGrpSpPr/>
          <p:nvPr/>
        </p:nvGrpSpPr>
        <p:grpSpPr>
          <a:xfrm>
            <a:off x="3419872" y="548680"/>
            <a:ext cx="5407026" cy="460376"/>
            <a:chOff x="0" y="0"/>
            <a:chExt cx="5407394" cy="460777"/>
          </a:xfrm>
        </p:grpSpPr>
        <p:pic>
          <p:nvPicPr>
            <p:cNvPr id="7" name="図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88"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362"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588" y="1579"/>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1674" y="4318"/>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416" y="157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4389" y="1579"/>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5125" y="157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4880" y="1579"/>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3736"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50194" y="0"/>
              <a:ext cx="457200" cy="457200"/>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2504" y="681"/>
              <a:ext cx="458885" cy="458885"/>
            </a:xfrm>
            <a:prstGeom prst="rect">
              <a:avLst/>
            </a:prstGeom>
          </p:spPr>
        </p:pic>
      </p:grpSp>
      <p:sp>
        <p:nvSpPr>
          <p:cNvPr id="4" name="正方形/長方形 3"/>
          <p:cNvSpPr/>
          <p:nvPr/>
        </p:nvSpPr>
        <p:spPr>
          <a:xfrm>
            <a:off x="3439689" y="258875"/>
            <a:ext cx="5560295"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本取組みは、</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に掲げる</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のゴールのうち以下のゴールの達成に寄与するものです。</a:t>
            </a:r>
          </a:p>
        </p:txBody>
      </p:sp>
      <p:pic>
        <p:nvPicPr>
          <p:cNvPr id="21" name="図 2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0897" y="424435"/>
            <a:ext cx="1173149" cy="2080942"/>
          </a:xfrm>
          <a:prstGeom prst="rect">
            <a:avLst/>
          </a:prstGeom>
          <a:noFill/>
          <a:ln>
            <a:noFill/>
          </a:ln>
        </p:spPr>
      </p:pic>
    </p:spTree>
    <p:extLst>
      <p:ext uri="{BB962C8B-B14F-4D97-AF65-F5344CB8AC3E}">
        <p14:creationId xmlns:p14="http://schemas.microsoft.com/office/powerpoint/2010/main" val="4210926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a:t>
            </a:fld>
            <a:endParaRPr lang="ja-JP" altLang="en-US" dirty="0"/>
          </a:p>
        </p:txBody>
      </p:sp>
      <p:sp>
        <p:nvSpPr>
          <p:cNvPr id="33" name="テキスト ボックス 32"/>
          <p:cNvSpPr txBox="1"/>
          <p:nvPr/>
        </p:nvSpPr>
        <p:spPr bwMode="white">
          <a:xfrm>
            <a:off x="4875" y="-8698"/>
            <a:ext cx="6583349" cy="400110"/>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　第１章　地球</a:t>
            </a:r>
            <a:r>
              <a:rPr lang="ja-JP" altLang="en-US" sz="2000" b="1" dirty="0">
                <a:solidFill>
                  <a:schemeClr val="bg1"/>
                </a:solidFill>
                <a:latin typeface="Meiryo UI" panose="020B0604030504040204" pitchFamily="50" charset="-128"/>
                <a:ea typeface="Meiryo UI" panose="020B0604030504040204" pitchFamily="50" charset="-128"/>
              </a:rPr>
              <a:t>温暖化の現状と動向について</a:t>
            </a:r>
            <a:r>
              <a:rPr lang="ja-JP" altLang="en-US" sz="2000" b="1" dirty="0" smtClean="0">
                <a:solidFill>
                  <a:schemeClr val="bg1"/>
                </a:solidFill>
                <a:latin typeface="Meiryo UI" panose="020B0604030504040204" pitchFamily="50" charset="-128"/>
                <a:ea typeface="Meiryo UI" panose="020B0604030504040204" pitchFamily="50" charset="-128"/>
              </a:rPr>
              <a:t>　</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4271693" y="617267"/>
            <a:ext cx="4878839" cy="2595709"/>
            <a:chOff x="4271693" y="617267"/>
            <a:chExt cx="4878839" cy="2595709"/>
          </a:xfrm>
        </p:grpSpPr>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1791" y="655127"/>
              <a:ext cx="4798964" cy="255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正方形/長方形 90"/>
            <p:cNvSpPr>
              <a:spLocks noChangeArrowheads="1"/>
            </p:cNvSpPr>
            <p:nvPr/>
          </p:nvSpPr>
          <p:spPr bwMode="white">
            <a:xfrm>
              <a:off x="5036060" y="971391"/>
              <a:ext cx="1359129" cy="40920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2" name="正方形/長方形 91"/>
            <p:cNvSpPr>
              <a:spLocks noChangeArrowheads="1"/>
            </p:cNvSpPr>
            <p:nvPr/>
          </p:nvSpPr>
          <p:spPr bwMode="white">
            <a:xfrm>
              <a:off x="5965909" y="633006"/>
              <a:ext cx="2017298" cy="77497"/>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3" name="正方形/長方形 92"/>
            <p:cNvSpPr>
              <a:spLocks noChangeArrowheads="1"/>
            </p:cNvSpPr>
            <p:nvPr/>
          </p:nvSpPr>
          <p:spPr bwMode="white">
            <a:xfrm>
              <a:off x="8985516" y="656614"/>
              <a:ext cx="165016"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4" name="正方形/長方形 93"/>
            <p:cNvSpPr>
              <a:spLocks noChangeArrowheads="1"/>
            </p:cNvSpPr>
            <p:nvPr/>
          </p:nvSpPr>
          <p:spPr bwMode="white">
            <a:xfrm>
              <a:off x="4271693" y="617267"/>
              <a:ext cx="307323"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5" name="正方形/長方形 94"/>
            <p:cNvSpPr>
              <a:spLocks noChangeArrowheads="1"/>
            </p:cNvSpPr>
            <p:nvPr/>
          </p:nvSpPr>
          <p:spPr bwMode="white">
            <a:xfrm>
              <a:off x="7715285" y="1333383"/>
              <a:ext cx="165016"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6" name="正方形/長方形 95"/>
            <p:cNvSpPr>
              <a:spLocks noChangeArrowheads="1"/>
            </p:cNvSpPr>
            <p:nvPr/>
          </p:nvSpPr>
          <p:spPr bwMode="white">
            <a:xfrm>
              <a:off x="7983207" y="2218406"/>
              <a:ext cx="582659" cy="314465"/>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7" name="正方形/長方形 96"/>
            <p:cNvSpPr>
              <a:spLocks noChangeArrowheads="1"/>
            </p:cNvSpPr>
            <p:nvPr/>
          </p:nvSpPr>
          <p:spPr bwMode="white">
            <a:xfrm>
              <a:off x="5548264" y="2057369"/>
              <a:ext cx="165016"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88" name="正方形/長方形 87"/>
            <p:cNvSpPr>
              <a:spLocks noChangeArrowheads="1"/>
            </p:cNvSpPr>
            <p:nvPr/>
          </p:nvSpPr>
          <p:spPr bwMode="auto">
            <a:xfrm>
              <a:off x="6694462" y="1042052"/>
              <a:ext cx="1456373" cy="4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rot="0" vert="horz" wrap="square" lIns="0" tIns="0" rIns="0" bIns="0" anchor="ctr" anchorCtr="0" upright="1">
              <a:noAutofit/>
            </a:bodyPr>
            <a:lstStyle/>
            <a:p>
              <a:pPr marL="142875" marR="142875" algn="ctr">
                <a:lnSpc>
                  <a:spcPts val="1000"/>
                </a:lnSpc>
                <a:spcAft>
                  <a:spcPts val="0"/>
                </a:spcAft>
              </a:pPr>
              <a:r>
                <a:rPr lang="ja-JP" sz="9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温室効果ガス排出量</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42875" marR="142875" algn="ctr">
                <a:lnSpc>
                  <a:spcPts val="1000"/>
                </a:lnSpc>
                <a:spcAft>
                  <a:spcPts val="0"/>
                </a:spcAft>
              </a:pPr>
              <a:r>
                <a:rPr lang="ja-JP" sz="9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が最大となる場合</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9" name="正方形/長方形 88"/>
            <p:cNvSpPr>
              <a:spLocks noChangeArrowheads="1"/>
            </p:cNvSpPr>
            <p:nvPr/>
          </p:nvSpPr>
          <p:spPr bwMode="auto">
            <a:xfrm>
              <a:off x="6265053" y="2183550"/>
              <a:ext cx="2773528" cy="4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rot="0" vert="horz" wrap="square" lIns="0" tIns="0" rIns="0" bIns="0" anchor="ctr" anchorCtr="0" upright="1">
              <a:noAutofit/>
            </a:bodyPr>
            <a:lstStyle/>
            <a:p>
              <a:pPr marL="142875" marR="142875" indent="63500" algn="just">
                <a:lnSpc>
                  <a:spcPts val="1000"/>
                </a:lnSpc>
                <a:spcAft>
                  <a:spcPts val="0"/>
                </a:spcAft>
              </a:pPr>
              <a:r>
                <a:rPr lang="ja-JP" sz="10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将来の気温上昇を２℃以下に抑える目標の</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42875" marR="142875" indent="63500" algn="l">
                <a:lnSpc>
                  <a:spcPts val="1000"/>
                </a:lnSpc>
                <a:spcAft>
                  <a:spcPts val="0"/>
                </a:spcAft>
              </a:pPr>
              <a:r>
                <a:rPr lang="ja-JP" sz="10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もと温室効果ガス排出量を削減した場合</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grpSp>
      <p:pic>
        <p:nvPicPr>
          <p:cNvPr id="18" name="図 17" descr="D:\haranot\Desktop\ph011.gif"/>
          <p:cNvPicPr/>
          <p:nvPr/>
        </p:nvPicPr>
        <p:blipFill>
          <a:blip r:embed="rId4">
            <a:extLst>
              <a:ext uri="{28A0092B-C50C-407E-A947-70E740481C1C}">
                <a14:useLocalDpi xmlns:a14="http://schemas.microsoft.com/office/drawing/2010/main" val="0"/>
              </a:ext>
            </a:extLst>
          </a:blip>
          <a:srcRect/>
          <a:stretch>
            <a:fillRect/>
          </a:stretch>
        </p:blipFill>
        <p:spPr bwMode="auto">
          <a:xfrm>
            <a:off x="7116509" y="3630766"/>
            <a:ext cx="1850390" cy="2462530"/>
          </a:xfrm>
          <a:prstGeom prst="rect">
            <a:avLst/>
          </a:prstGeom>
          <a:noFill/>
          <a:ln>
            <a:noFill/>
          </a:ln>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3400" y="3600216"/>
            <a:ext cx="2468880" cy="1757363"/>
          </a:xfrm>
          <a:prstGeom prst="rect">
            <a:avLst/>
          </a:prstGeom>
        </p:spPr>
      </p:pic>
      <p:sp>
        <p:nvSpPr>
          <p:cNvPr id="2" name="雲形吹き出し 1"/>
          <p:cNvSpPr/>
          <p:nvPr/>
        </p:nvSpPr>
        <p:spPr>
          <a:xfrm>
            <a:off x="4579016" y="5370831"/>
            <a:ext cx="2537493" cy="1226521"/>
          </a:xfrm>
          <a:prstGeom prst="cloudCallout">
            <a:avLst>
              <a:gd name="adj1" fmla="val 44367"/>
              <a:gd name="adj2" fmla="val -480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7504" y="404951"/>
            <a:ext cx="5904656" cy="6453049"/>
          </a:xfrm>
          <a:prstGeom prst="rect">
            <a:avLst/>
          </a:prstGeom>
        </p:spPr>
        <p:txBody>
          <a:bodyPr wrap="square">
            <a:spAutoFit/>
          </a:bodyPr>
          <a:lstStyle/>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地球温暖化の現状</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人間活動は約１℃の地球温暖化をもたらしたと推定され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世紀末の世界の平均地上気温は最大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と予測</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動向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・パリ協定が採択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され、平均気温の上昇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水準を十分下回るとともに、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℃に抑える努力を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追求</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◆国内の動向</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・「地球温暖化対策計画」を閣議決定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・気候変動適応法を制定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し、同法に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基づく</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気候変動適応計画」を閣議決定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・「パリ協定に基づく成長戦略としての長期戦略」を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閣議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・環境大臣が「気候危機」を宣言</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・首相が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年温室効果ガス排出量実質ゼロ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大阪府域における地球温暖化の現状と対策</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・大阪の年平均気温は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年間で約２℃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・猛暑日や熱帯夜日数の増加、局地的豪雨や大規模</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台風による被害が甚大化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年度の温室効果ガス排出量は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の排出係数による影響等により、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８％減</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少</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857270" y="5544270"/>
            <a:ext cx="2133022" cy="861774"/>
          </a:xfrm>
          <a:prstGeom prst="rect">
            <a:avLst/>
          </a:prstGeom>
        </p:spPr>
        <p:txBody>
          <a:bodyPr wrap="square">
            <a:spAutoFit/>
          </a:bodyPr>
          <a:lstStyle/>
          <a:p>
            <a:pPr>
              <a:lnSpc>
                <a:spcPts val="2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大阪においても、すでに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気候危機”と認識すべき状況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82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a:t>
            </a:fld>
            <a:endParaRPr lang="ja-JP" altLang="en-US" dirty="0"/>
          </a:p>
        </p:txBody>
      </p:sp>
      <p:sp>
        <p:nvSpPr>
          <p:cNvPr id="33" name="テキスト ボックス 32"/>
          <p:cNvSpPr txBox="1"/>
          <p:nvPr/>
        </p:nvSpPr>
        <p:spPr bwMode="white">
          <a:xfrm>
            <a:off x="4875" y="-8698"/>
            <a:ext cx="6583349" cy="400110"/>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　第２章　</a:t>
            </a:r>
            <a:r>
              <a:rPr lang="ja-JP" altLang="en-US" sz="2000" b="1" dirty="0">
                <a:solidFill>
                  <a:schemeClr val="bg1"/>
                </a:solidFill>
                <a:latin typeface="Meiryo UI" panose="020B0604030504040204" pitchFamily="50" charset="-128"/>
                <a:ea typeface="Meiryo UI" panose="020B0604030504040204" pitchFamily="50" charset="-128"/>
              </a:rPr>
              <a:t>大阪府における今後の地球温暖化対策について</a:t>
            </a:r>
          </a:p>
        </p:txBody>
      </p:sp>
      <p:pic>
        <p:nvPicPr>
          <p:cNvPr id="2" name="図 1"/>
          <p:cNvPicPr>
            <a:picLocks noChangeAspect="1"/>
          </p:cNvPicPr>
          <p:nvPr/>
        </p:nvPicPr>
        <p:blipFill>
          <a:blip r:embed="rId3"/>
          <a:stretch>
            <a:fillRect/>
          </a:stretch>
        </p:blipFill>
        <p:spPr>
          <a:xfrm>
            <a:off x="4083881" y="2083736"/>
            <a:ext cx="5060119" cy="3505504"/>
          </a:xfrm>
          <a:prstGeom prst="rect">
            <a:avLst/>
          </a:prstGeom>
        </p:spPr>
      </p:pic>
      <p:sp>
        <p:nvSpPr>
          <p:cNvPr id="5" name="テキスト ボックス 2" descr="2050年二酸化炭素排出量実質ゼロへ&#10;―大阪から世界へ、現在から未来へ&#10;　府民がつくる暮らしやすい持続可能な脱炭素社会―&#10;" title="本計画におけるめざすべき将来像"/>
          <p:cNvSpPr txBox="1">
            <a:spLocks noChangeArrowheads="1"/>
          </p:cNvSpPr>
          <p:nvPr/>
        </p:nvSpPr>
        <p:spPr bwMode="auto">
          <a:xfrm>
            <a:off x="539552" y="994274"/>
            <a:ext cx="8352928" cy="6214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142875" marR="142875" indent="355600" algn="just">
              <a:lnSpc>
                <a:spcPts val="2400"/>
              </a:lnSpc>
              <a:spcAft>
                <a:spcPts val="0"/>
              </a:spcAft>
            </a:pPr>
            <a:r>
              <a:rPr lang="en-US" sz="16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2050</a:t>
            </a:r>
            <a:r>
              <a:rPr lang="ja-JP" sz="16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endParaRPr lang="ja-JP" sz="11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42875" marR="142875" indent="304800" algn="just">
              <a:lnSpc>
                <a:spcPts val="1800"/>
              </a:lnSpc>
              <a:spcAft>
                <a:spcPts val="0"/>
              </a:spcAft>
            </a:pPr>
            <a:r>
              <a:rPr lang="ja-JP" sz="14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―大阪から世界へ、現在から未来</a:t>
            </a:r>
            <a:r>
              <a:rPr lang="ja-JP" sz="1400" kern="100" dirty="0" smtClean="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へ</a:t>
            </a:r>
            <a:r>
              <a:rPr lang="ja-JP" altLang="en-US" sz="1100" kern="100" dirty="0">
                <a:solidFill>
                  <a:srgbClr val="494949"/>
                </a:solidFill>
                <a:latin typeface="Meiryo UI" panose="020B0604030504040204" pitchFamily="50" charset="-128"/>
                <a:ea typeface="Meiryo UI" panose="020B0604030504040204" pitchFamily="50" charset="-128"/>
                <a:cs typeface="Times New Roman" panose="02020603050405020304" pitchFamily="18" charset="0"/>
              </a:rPr>
              <a:t>　</a:t>
            </a:r>
            <a:r>
              <a:rPr lang="ja-JP" sz="1400" kern="100" dirty="0" smtClean="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府民</a:t>
            </a:r>
            <a:r>
              <a:rPr lang="ja-JP" sz="14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がつくる暮らしやすい持続可能な脱炭素社会―</a:t>
            </a:r>
            <a:endParaRPr lang="ja-JP" sz="11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正方形/長方形 5"/>
          <p:cNvSpPr/>
          <p:nvPr/>
        </p:nvSpPr>
        <p:spPr>
          <a:xfrm>
            <a:off x="107504" y="1643353"/>
            <a:ext cx="5904656" cy="2115707"/>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◆二酸化炭素排出量実質ゼロの実現に向けたアプローチ</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・現在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年に向けては、エネルギー・資源使用量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削減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と、単位エネルギー量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・資源量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あたりの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二酸化炭素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排出量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の削減を同時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に推進することが重要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年以降は、さらなる取組みの推進を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と連携し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の回収・有効利用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の脱炭素社会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に向けた技術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革新・導入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削減を加速することが重要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7504" y="3819020"/>
            <a:ext cx="8640960" cy="2913618"/>
          </a:xfrm>
          <a:prstGeom prst="rect">
            <a:avLst/>
          </a:prstGeom>
        </p:spPr>
        <p:txBody>
          <a:bodyPr wrap="square">
            <a:spAutoFit/>
          </a:bodyPr>
          <a:lstStyle/>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年に向けた地球温暖化対策に</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年に向けた対策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計画策定</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将来像を見通しつつ、万博のテーマ</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のためのアイデアが社会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実装段階</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に移行し、</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向けて対策を</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加速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べき重要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・気候危機及び脱炭素化に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認識が社会に根付くよう、意識改革・行動喚起</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・再生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可能エネルギーなど単位</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エネルギー量・資源量あたり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少なくなる選択を促進</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に現れている、もしくは将来影響が現れると予測される気候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変動影響に対する適応策を推進</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・コロナ危機と気候危機への取組みを両立する観点（グリーンリカバリー）</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07504" y="404664"/>
            <a:ext cx="5904656" cy="605294"/>
          </a:xfrm>
          <a:prstGeom prst="rect">
            <a:avLst/>
          </a:prstGeom>
        </p:spPr>
        <p:txBody>
          <a:bodyPr wrap="square">
            <a:spAutoFit/>
          </a:bodyPr>
          <a:lstStyle/>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対策推進にあたっての基本的な</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年のめざすべき将来像</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4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3</a:t>
            </a:fld>
            <a:endParaRPr kumimoji="1" lang="ja-JP" altLang="en-US" dirty="0"/>
          </a:p>
        </p:txBody>
      </p:sp>
      <p:sp>
        <p:nvSpPr>
          <p:cNvPr id="12" name="テキスト ボックス 11"/>
          <p:cNvSpPr txBox="1"/>
          <p:nvPr/>
        </p:nvSpPr>
        <p:spPr bwMode="white">
          <a:xfrm>
            <a:off x="4875" y="-8698"/>
            <a:ext cx="6583349" cy="400110"/>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　第２章</a:t>
            </a:r>
            <a:r>
              <a:rPr lang="ja-JP" altLang="en-US" sz="2000" b="1" dirty="0">
                <a:solidFill>
                  <a:schemeClr val="bg1"/>
                </a:solidFill>
                <a:latin typeface="Meiryo UI" panose="020B0604030504040204" pitchFamily="50" charset="-128"/>
                <a:ea typeface="Meiryo UI" panose="020B0604030504040204" pitchFamily="50" charset="-128"/>
              </a:rPr>
              <a:t>　大阪府における今後の地球温暖化対策について</a:t>
            </a:r>
          </a:p>
        </p:txBody>
      </p:sp>
      <p:sp>
        <p:nvSpPr>
          <p:cNvPr id="4" name="角丸四角形 3" descr="削減目標　2030年度の府域の温室効果ガス排出量を2013年度比で40％削減&#10;※ただし、国がより高い削減目標等を設定した場合には、その内容を精査し、必要に応じて見直します。" title="2030年度の温室効果ガス排出量の削減目標"/>
          <p:cNvSpPr/>
          <p:nvPr/>
        </p:nvSpPr>
        <p:spPr>
          <a:xfrm>
            <a:off x="410527" y="1268759"/>
            <a:ext cx="8280918" cy="360041"/>
          </a:xfrm>
          <a:prstGeom prst="roundRect">
            <a:avLst>
              <a:gd name="adj" fmla="val 1126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ctr" anchorCtr="0" forceAA="0" compatLnSpc="1">
            <a:prstTxWarp prst="textNoShape">
              <a:avLst/>
            </a:prstTxWarp>
            <a:noAutofit/>
          </a:bodyPr>
          <a:lstStyle/>
          <a:p>
            <a:pPr marL="144145" marR="147955">
              <a:lnSpc>
                <a:spcPts val="2200"/>
              </a:lnSpc>
              <a:spcAft>
                <a:spcPts val="0"/>
              </a:spcAft>
            </a:pPr>
            <a:r>
              <a:rPr lang="ja-JP" sz="1600" b="1"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削減</a:t>
            </a:r>
            <a:r>
              <a:rPr lang="ja-JP" sz="1600" b="1"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目標　</a:t>
            </a:r>
            <a:r>
              <a:rPr lang="en-US"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2030</a:t>
            </a:r>
            <a:r>
              <a:rPr 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年度の府域の温室効果ガス排出量を</a:t>
            </a:r>
            <a:r>
              <a:rPr lang="en-US"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2013</a:t>
            </a:r>
            <a:r>
              <a:rPr 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年度比で</a:t>
            </a:r>
            <a:r>
              <a:rPr lang="en-US" sz="1600" b="1"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40</a:t>
            </a:r>
            <a:r>
              <a:rPr lang="ja-JP" sz="1600" b="1"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削減</a:t>
            </a:r>
            <a:endParaRPr lang="ja-JP" sz="1600" dirty="0">
              <a:solidFill>
                <a:srgbClr val="494949"/>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04642019"/>
              </p:ext>
            </p:extLst>
          </p:nvPr>
        </p:nvGraphicFramePr>
        <p:xfrm>
          <a:off x="539552" y="2058551"/>
          <a:ext cx="8136903" cy="794385"/>
        </p:xfrm>
        <a:graphic>
          <a:graphicData uri="http://schemas.openxmlformats.org/drawingml/2006/table">
            <a:tbl>
              <a:tblPr firstRow="1" bandRow="1">
                <a:tableStyleId>{5C22544A-7EE6-4342-B048-85BDC9FD1C3A}</a:tableStyleId>
              </a:tblPr>
              <a:tblGrid>
                <a:gridCol w="2550373">
                  <a:extLst>
                    <a:ext uri="{9D8B030D-6E8A-4147-A177-3AD203B41FA5}">
                      <a16:colId xmlns:a16="http://schemas.microsoft.com/office/drawing/2014/main" val="1296919748"/>
                    </a:ext>
                  </a:extLst>
                </a:gridCol>
                <a:gridCol w="2349519">
                  <a:extLst>
                    <a:ext uri="{9D8B030D-6E8A-4147-A177-3AD203B41FA5}">
                      <a16:colId xmlns:a16="http://schemas.microsoft.com/office/drawing/2014/main" val="1872761673"/>
                    </a:ext>
                  </a:extLst>
                </a:gridCol>
                <a:gridCol w="2256099">
                  <a:extLst>
                    <a:ext uri="{9D8B030D-6E8A-4147-A177-3AD203B41FA5}">
                      <a16:colId xmlns:a16="http://schemas.microsoft.com/office/drawing/2014/main" val="4037751375"/>
                    </a:ext>
                  </a:extLst>
                </a:gridCol>
                <a:gridCol w="980912">
                  <a:extLst>
                    <a:ext uri="{9D8B030D-6E8A-4147-A177-3AD203B41FA5}">
                      <a16:colId xmlns:a16="http://schemas.microsoft.com/office/drawing/2014/main" val="2707288112"/>
                    </a:ext>
                  </a:extLst>
                </a:gridCol>
              </a:tblGrid>
              <a:tr h="179705">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管理指標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指標値（</a:t>
                      </a:r>
                      <a:r>
                        <a:rPr lang="en-US" sz="1200" kern="1200">
                          <a:effectLst/>
                          <a:latin typeface="Meiryo UI" panose="020B0604030504040204" pitchFamily="50" charset="-128"/>
                          <a:ea typeface="Meiryo UI" panose="020B0604030504040204" pitchFamily="50" charset="-128"/>
                        </a:rPr>
                        <a:t>2030</a:t>
                      </a:r>
                      <a:r>
                        <a:rPr lang="ja-JP" sz="1200" kern="12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参考値（</a:t>
                      </a:r>
                      <a:r>
                        <a:rPr lang="en-US" sz="1200" kern="1200" dirty="0">
                          <a:effectLst/>
                          <a:latin typeface="Meiryo UI" panose="020B0604030504040204" pitchFamily="50" charset="-128"/>
                          <a:ea typeface="Meiryo UI" panose="020B0604030504040204" pitchFamily="50" charset="-128"/>
                        </a:rPr>
                        <a:t>2013</a:t>
                      </a:r>
                      <a:r>
                        <a:rPr lang="ja-JP" sz="1200" kern="12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増減割合</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456969479"/>
                  </a:ext>
                </a:extLst>
              </a:tr>
              <a:tr h="179705">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エネルギー消費量</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438PJ</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605PJ</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100" kern="1200">
                          <a:effectLst/>
                          <a:latin typeface="Meiryo UI" panose="020B0604030504040204" pitchFamily="50" charset="-128"/>
                          <a:ea typeface="Meiryo UI" panose="020B0604030504040204" pitchFamily="50" charset="-128"/>
                        </a:rPr>
                        <a:t>▲</a:t>
                      </a:r>
                      <a:r>
                        <a:rPr lang="en-US" sz="1100" kern="1200">
                          <a:effectLst/>
                          <a:latin typeface="Meiryo UI" panose="020B0604030504040204" pitchFamily="50" charset="-128"/>
                          <a:ea typeface="Meiryo UI" panose="020B0604030504040204" pitchFamily="50" charset="-128"/>
                        </a:rPr>
                        <a:t>28%</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3446008"/>
                  </a:ext>
                </a:extLst>
              </a:tr>
              <a:tr h="82550">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電気の排出係数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0.33kg-CO</a:t>
                      </a:r>
                      <a:r>
                        <a:rPr lang="en-US" sz="1200" kern="1200" baseline="-25000">
                          <a:effectLst/>
                          <a:latin typeface="Meiryo UI" panose="020B0604030504040204" pitchFamily="50" charset="-128"/>
                          <a:ea typeface="Meiryo UI" panose="020B0604030504040204" pitchFamily="50" charset="-128"/>
                        </a:rPr>
                        <a:t>2</a:t>
                      </a:r>
                      <a:r>
                        <a:rPr lang="en-US" sz="1200" kern="1200">
                          <a:effectLst/>
                          <a:latin typeface="Meiryo UI" panose="020B0604030504040204" pitchFamily="50" charset="-128"/>
                          <a:ea typeface="Meiryo UI" panose="020B0604030504040204" pitchFamily="50" charset="-128"/>
                        </a:rPr>
                        <a:t>/kWh</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0.513kg-CO</a:t>
                      </a:r>
                      <a:r>
                        <a:rPr lang="en-US" sz="1200" kern="1200" baseline="-25000">
                          <a:effectLst/>
                          <a:latin typeface="Meiryo UI" panose="020B0604030504040204" pitchFamily="50" charset="-128"/>
                          <a:ea typeface="Meiryo UI" panose="020B0604030504040204" pitchFamily="50" charset="-128"/>
                        </a:rPr>
                        <a:t>2</a:t>
                      </a:r>
                      <a:r>
                        <a:rPr lang="en-US" sz="1200" kern="1200">
                          <a:effectLst/>
                          <a:latin typeface="Meiryo UI" panose="020B0604030504040204" pitchFamily="50" charset="-128"/>
                          <a:ea typeface="Meiryo UI" panose="020B0604030504040204" pitchFamily="50" charset="-128"/>
                        </a:rPr>
                        <a:t>/kWh</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100" kern="1200" dirty="0">
                          <a:effectLst/>
                          <a:latin typeface="Meiryo UI" panose="020B0604030504040204" pitchFamily="50" charset="-128"/>
                          <a:ea typeface="Meiryo UI" panose="020B0604030504040204" pitchFamily="50" charset="-128"/>
                        </a:rPr>
                        <a:t>▲</a:t>
                      </a:r>
                      <a:r>
                        <a:rPr lang="en-US" sz="1100" kern="1200" dirty="0">
                          <a:effectLst/>
                          <a:latin typeface="Meiryo UI" panose="020B0604030504040204" pitchFamily="50" charset="-128"/>
                          <a:ea typeface="Meiryo UI" panose="020B0604030504040204" pitchFamily="50" charset="-128"/>
                        </a:rPr>
                        <a:t>35%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57371054"/>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44127191"/>
              </p:ext>
            </p:extLst>
          </p:nvPr>
        </p:nvGraphicFramePr>
        <p:xfrm>
          <a:off x="539552" y="3110595"/>
          <a:ext cx="8136902" cy="3342744"/>
        </p:xfrm>
        <a:graphic>
          <a:graphicData uri="http://schemas.openxmlformats.org/drawingml/2006/table">
            <a:tbl>
              <a:tblPr firstRow="1" bandRow="1">
                <a:tableStyleId>{5C22544A-7EE6-4342-B048-85BDC9FD1C3A}</a:tableStyleId>
              </a:tblPr>
              <a:tblGrid>
                <a:gridCol w="885923">
                  <a:extLst>
                    <a:ext uri="{9D8B030D-6E8A-4147-A177-3AD203B41FA5}">
                      <a16:colId xmlns:a16="http://schemas.microsoft.com/office/drawing/2014/main" val="526872318"/>
                    </a:ext>
                  </a:extLst>
                </a:gridCol>
                <a:gridCol w="3650581">
                  <a:extLst>
                    <a:ext uri="{9D8B030D-6E8A-4147-A177-3AD203B41FA5}">
                      <a16:colId xmlns:a16="http://schemas.microsoft.com/office/drawing/2014/main" val="3457829493"/>
                    </a:ext>
                  </a:extLst>
                </a:gridCol>
                <a:gridCol w="1224136">
                  <a:extLst>
                    <a:ext uri="{9D8B030D-6E8A-4147-A177-3AD203B41FA5}">
                      <a16:colId xmlns:a16="http://schemas.microsoft.com/office/drawing/2014/main" val="2984648108"/>
                    </a:ext>
                  </a:extLst>
                </a:gridCol>
                <a:gridCol w="1440160">
                  <a:extLst>
                    <a:ext uri="{9D8B030D-6E8A-4147-A177-3AD203B41FA5}">
                      <a16:colId xmlns:a16="http://schemas.microsoft.com/office/drawing/2014/main" val="2167786461"/>
                    </a:ext>
                  </a:extLst>
                </a:gridCol>
                <a:gridCol w="936102">
                  <a:extLst>
                    <a:ext uri="{9D8B030D-6E8A-4147-A177-3AD203B41FA5}">
                      <a16:colId xmlns:a16="http://schemas.microsoft.com/office/drawing/2014/main" val="4203870471"/>
                    </a:ext>
                  </a:extLst>
                </a:gridCol>
              </a:tblGrid>
              <a:tr h="278562">
                <a:tc>
                  <a:txBody>
                    <a:bodyPr/>
                    <a:lstStyle/>
                    <a:p>
                      <a:pPr marL="0" marR="0" lvl="0" indent="63500" algn="ctr" defTabSz="914400" rtl="0" eaLnBrk="1" fontAlgn="auto" latinLnBrk="0" hangingPunct="1">
                        <a:lnSpc>
                          <a:spcPts val="1000"/>
                        </a:lnSpc>
                        <a:spcBef>
                          <a:spcPts val="0"/>
                        </a:spcBef>
                        <a:spcAft>
                          <a:spcPts val="0"/>
                        </a:spcAft>
                        <a:buClrTx/>
                        <a:buSzTx/>
                        <a:buFontTx/>
                        <a:buNone/>
                        <a:tabLst/>
                        <a:defRPr/>
                      </a:pPr>
                      <a:r>
                        <a:rPr lang="ja-JP" sz="1100" kern="1200" dirty="0" smtClean="0">
                          <a:effectLst/>
                          <a:latin typeface="Meiryo UI" panose="020B0604030504040204" pitchFamily="50" charset="-128"/>
                          <a:ea typeface="Meiryo UI" panose="020B0604030504040204" pitchFamily="50" charset="-128"/>
                        </a:rPr>
                        <a:t>取組</a:t>
                      </a:r>
                      <a:r>
                        <a:rPr lang="ja-JP" altLang="ja-JP" sz="1100" kern="1200" dirty="0" smtClean="0">
                          <a:effectLst/>
                          <a:latin typeface="Meiryo UI" panose="020B0604030504040204" pitchFamily="50" charset="-128"/>
                          <a:ea typeface="Meiryo UI" panose="020B0604030504040204" pitchFamily="50" charset="-128"/>
                        </a:rPr>
                        <a:t>項目</a:t>
                      </a:r>
                      <a:r>
                        <a:rPr lang="ja-JP" sz="1100" kern="1200" baseline="30000" dirty="0" smtClean="0">
                          <a:effectLst/>
                          <a:latin typeface="Meiryo UI" panose="020B0604030504040204" pitchFamily="50" charset="-128"/>
                          <a:ea typeface="Meiryo UI" panose="020B0604030504040204" pitchFamily="50" charset="-128"/>
                        </a:rPr>
                        <a:t>※</a:t>
                      </a:r>
                      <a:r>
                        <a:rPr lang="en-US" sz="1100" kern="1200" baseline="30000" dirty="0" smtClean="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取組指標</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指標値</a:t>
                      </a:r>
                      <a:r>
                        <a:rPr lang="en-US" sz="1200" kern="1200" dirty="0">
                          <a:effectLst/>
                          <a:latin typeface="Meiryo UI" panose="020B0604030504040204" pitchFamily="50" charset="-128"/>
                          <a:ea typeface="Meiryo UI" panose="020B0604030504040204" pitchFamily="50" charset="-128"/>
                        </a:rPr>
                        <a:t>(2030)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参考値</a:t>
                      </a:r>
                      <a:r>
                        <a:rPr lang="en-US" sz="1200" kern="1200" dirty="0">
                          <a:effectLst/>
                          <a:latin typeface="Meiryo UI" panose="020B0604030504040204" pitchFamily="50" charset="-128"/>
                          <a:ea typeface="Meiryo UI" panose="020B0604030504040204" pitchFamily="50" charset="-128"/>
                        </a:rPr>
                        <a:t>(</a:t>
                      </a:r>
                      <a:r>
                        <a:rPr lang="ja-JP" sz="1200" kern="1200" dirty="0">
                          <a:effectLst/>
                          <a:latin typeface="Meiryo UI" panose="020B0604030504040204" pitchFamily="50" charset="-128"/>
                          <a:ea typeface="Meiryo UI" panose="020B0604030504040204" pitchFamily="50" charset="-128"/>
                        </a:rPr>
                        <a:t>年度</a:t>
                      </a:r>
                      <a:r>
                        <a:rPr lang="en-US" sz="1200" kern="12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増減割合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378563653"/>
                  </a:ext>
                </a:extLst>
              </a:tr>
              <a:tr h="278562">
                <a:tc rowSpan="2">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１</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１世帯あたりのエネルギー消費量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24.2GJ/</a:t>
                      </a:r>
                      <a:r>
                        <a:rPr lang="ja-JP" sz="1200" kern="1200" dirty="0">
                          <a:effectLst/>
                          <a:latin typeface="Meiryo UI" panose="020B0604030504040204" pitchFamily="50" charset="-128"/>
                          <a:ea typeface="Meiryo UI" panose="020B0604030504040204" pitchFamily="50" charset="-128"/>
                        </a:rPr>
                        <a:t>世帯</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33.2GJ/</a:t>
                      </a:r>
                      <a:r>
                        <a:rPr lang="ja-JP" sz="1200" kern="1200" dirty="0">
                          <a:effectLst/>
                          <a:latin typeface="Meiryo UI" panose="020B0604030504040204" pitchFamily="50" charset="-128"/>
                          <a:ea typeface="Meiryo UI" panose="020B0604030504040204" pitchFamily="50" charset="-128"/>
                        </a:rPr>
                        <a:t>世帯</a:t>
                      </a:r>
                      <a:r>
                        <a:rPr lang="en-US" sz="1200" kern="1200" baseline="30000" dirty="0">
                          <a:effectLst/>
                          <a:latin typeface="Meiryo UI" panose="020B0604030504040204" pitchFamily="50" charset="-128"/>
                          <a:ea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97027580"/>
                  </a:ext>
                </a:extLst>
              </a:tr>
              <a:tr h="278562">
                <a:tc vMerge="1">
                  <a:txBody>
                    <a:bodyPr/>
                    <a:lstStyle/>
                    <a:p>
                      <a:endParaRPr kumimoji="1" lang="ja-JP" altLang="en-US"/>
                    </a:p>
                  </a:txBody>
                  <a:tcP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府庁における温室効果ガス排出量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29.4</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t-CO</a:t>
                      </a:r>
                      <a:r>
                        <a:rPr lang="en-US" sz="1200" kern="1200" baseline="-25000">
                          <a:effectLst/>
                          <a:latin typeface="Meiryo UI" panose="020B0604030504040204" pitchFamily="50" charset="-128"/>
                          <a:ea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53.4</a:t>
                      </a:r>
                      <a:r>
                        <a:rPr lang="ja-JP" sz="1200" kern="1200" dirty="0">
                          <a:effectLst/>
                          <a:latin typeface="Meiryo UI" panose="020B0604030504040204" pitchFamily="50" charset="-128"/>
                          <a:ea typeface="Meiryo UI" panose="020B0604030504040204" pitchFamily="50" charset="-128"/>
                        </a:rPr>
                        <a:t>万</a:t>
                      </a:r>
                      <a:r>
                        <a:rPr lang="en-US" sz="1200" kern="1200" dirty="0">
                          <a:effectLst/>
                          <a:latin typeface="Meiryo UI" panose="020B0604030504040204" pitchFamily="50" charset="-128"/>
                          <a:ea typeface="Meiryo UI" panose="020B0604030504040204" pitchFamily="50" charset="-128"/>
                        </a:rPr>
                        <a:t>t-CO</a:t>
                      </a:r>
                      <a:r>
                        <a:rPr lang="en-US" sz="1200" kern="1200" baseline="-25000" dirty="0">
                          <a:effectLst/>
                          <a:latin typeface="Meiryo UI" panose="020B0604030504040204" pitchFamily="50" charset="-128"/>
                          <a:ea typeface="Meiryo UI" panose="020B0604030504040204" pitchFamily="50" charset="-128"/>
                        </a:rPr>
                        <a:t>2</a:t>
                      </a:r>
                      <a:r>
                        <a:rPr lang="en-US" sz="1200" kern="1200" baseline="30000" dirty="0">
                          <a:effectLst/>
                          <a:latin typeface="Meiryo UI" panose="020B0604030504040204" pitchFamily="50" charset="-128"/>
                          <a:ea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a:t>
                      </a:r>
                      <a:r>
                        <a:rPr lang="en-US" sz="1200" kern="1200">
                          <a:effectLst/>
                          <a:latin typeface="Meiryo UI" panose="020B0604030504040204" pitchFamily="50" charset="-128"/>
                          <a:ea typeface="Meiryo UI" panose="020B0604030504040204" pitchFamily="50" charset="-128"/>
                        </a:rPr>
                        <a:t>45%</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4139277501"/>
                  </a:ext>
                </a:extLst>
              </a:tr>
              <a:tr h="278562">
                <a:tc rowSpan="2">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２</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2000"/>
                        </a:lnSpc>
                        <a:spcAft>
                          <a:spcPts val="0"/>
                        </a:spcAft>
                      </a:pPr>
                      <a:r>
                        <a:rPr lang="ja-JP" sz="1200" kern="1200" dirty="0">
                          <a:effectLst/>
                          <a:latin typeface="Meiryo UI" panose="020B0604030504040204" pitchFamily="50" charset="-128"/>
                          <a:ea typeface="Meiryo UI" panose="020B0604030504040204" pitchFamily="50" charset="-128"/>
                        </a:rPr>
                        <a:t>特定事業者の温室効果ガス排出量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en-US" sz="1200" kern="1200">
                          <a:effectLst/>
                          <a:latin typeface="Meiryo UI" panose="020B0604030504040204" pitchFamily="50" charset="-128"/>
                          <a:ea typeface="Meiryo UI" panose="020B0604030504040204" pitchFamily="50" charset="-128"/>
                        </a:rPr>
                        <a:t>1,366</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t-CO</a:t>
                      </a:r>
                      <a:r>
                        <a:rPr lang="en-US" sz="1200" kern="1200" baseline="-25000">
                          <a:effectLst/>
                          <a:latin typeface="Meiryo UI" panose="020B0604030504040204" pitchFamily="50" charset="-128"/>
                          <a:ea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2,032</a:t>
                      </a:r>
                      <a:r>
                        <a:rPr lang="ja-JP" sz="1200" kern="1200" dirty="0">
                          <a:effectLst/>
                          <a:latin typeface="Meiryo UI" panose="020B0604030504040204" pitchFamily="50" charset="-128"/>
                          <a:ea typeface="Meiryo UI" panose="020B0604030504040204" pitchFamily="50" charset="-128"/>
                        </a:rPr>
                        <a:t>万</a:t>
                      </a:r>
                      <a:r>
                        <a:rPr lang="en-US" sz="1200" kern="1200" dirty="0">
                          <a:effectLst/>
                          <a:latin typeface="Meiryo UI" panose="020B0604030504040204" pitchFamily="50" charset="-128"/>
                          <a:ea typeface="Meiryo UI" panose="020B0604030504040204" pitchFamily="50" charset="-128"/>
                        </a:rPr>
                        <a:t>t-CO</a:t>
                      </a:r>
                      <a:r>
                        <a:rPr lang="en-US" sz="1200" kern="1200" baseline="-25000" dirty="0">
                          <a:effectLst/>
                          <a:latin typeface="Meiryo UI" panose="020B0604030504040204" pitchFamily="50" charset="-128"/>
                          <a:ea typeface="Meiryo UI" panose="020B0604030504040204" pitchFamily="50" charset="-128"/>
                        </a:rPr>
                        <a:t>2</a:t>
                      </a:r>
                      <a:r>
                        <a:rPr lang="en-US" sz="1200" kern="1200" baseline="30000" dirty="0">
                          <a:effectLst/>
                          <a:latin typeface="Meiryo UI" panose="020B0604030504040204" pitchFamily="50" charset="-128"/>
                          <a:ea typeface="Meiryo UI" panose="020B0604030504040204" pitchFamily="50" charset="-128"/>
                        </a:rPr>
                        <a:t>(2018)</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a:t>
                      </a:r>
                      <a:r>
                        <a:rPr lang="en-US" sz="1200" kern="1200">
                          <a:effectLst/>
                          <a:latin typeface="Meiryo UI" panose="020B0604030504040204" pitchFamily="50" charset="-128"/>
                          <a:ea typeface="Meiryo UI" panose="020B0604030504040204" pitchFamily="50" charset="-128"/>
                        </a:rPr>
                        <a:t>33%</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2602498034"/>
                  </a:ext>
                </a:extLst>
              </a:tr>
              <a:tr h="278562">
                <a:tc vMerge="1">
                  <a:txBody>
                    <a:bodyPr/>
                    <a:lstStyle/>
                    <a:p>
                      <a:endParaRPr kumimoji="1" lang="ja-JP" altLang="en-US"/>
                    </a:p>
                  </a:txBody>
                  <a:tcPr/>
                </a:tc>
                <a:tc>
                  <a:txBody>
                    <a:bodyPr/>
                    <a:lstStyle/>
                    <a:p>
                      <a:pPr algn="l">
                        <a:lnSpc>
                          <a:spcPts val="1200"/>
                        </a:lnSpc>
                        <a:spcAft>
                          <a:spcPts val="0"/>
                        </a:spcAft>
                      </a:pPr>
                      <a:r>
                        <a:rPr lang="ja-JP" sz="1200" kern="1200" dirty="0">
                          <a:effectLst/>
                          <a:latin typeface="Meiryo UI" panose="020B0604030504040204" pitchFamily="50" charset="-128"/>
                          <a:ea typeface="Meiryo UI" panose="020B0604030504040204" pitchFamily="50" charset="-128"/>
                        </a:rPr>
                        <a:t>府内総生産</a:t>
                      </a:r>
                      <a:r>
                        <a:rPr lang="en-US" sz="1200" kern="1200" dirty="0">
                          <a:effectLst/>
                          <a:latin typeface="Meiryo UI" panose="020B0604030504040204" pitchFamily="50" charset="-128"/>
                          <a:ea typeface="Meiryo UI" panose="020B0604030504040204" pitchFamily="50" charset="-128"/>
                        </a:rPr>
                        <a:t>(</a:t>
                      </a:r>
                      <a:r>
                        <a:rPr lang="ja-JP" sz="1200" kern="1200" dirty="0">
                          <a:effectLst/>
                          <a:latin typeface="Meiryo UI" panose="020B0604030504040204" pitchFamily="50" charset="-128"/>
                          <a:ea typeface="Meiryo UI" panose="020B0604030504040204" pitchFamily="50" charset="-128"/>
                        </a:rPr>
                        <a:t>実質）あたりのエネルギー消費量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en-US" sz="1200" kern="1200">
                          <a:effectLst/>
                          <a:latin typeface="Meiryo UI" panose="020B0604030504040204" pitchFamily="50" charset="-128"/>
                          <a:ea typeface="Meiryo UI" panose="020B0604030504040204" pitchFamily="50" charset="-128"/>
                        </a:rPr>
                        <a:t>10.0PJ/</a:t>
                      </a:r>
                      <a:r>
                        <a:rPr lang="ja-JP" sz="1200" kern="1200">
                          <a:effectLst/>
                          <a:latin typeface="Meiryo UI" panose="020B0604030504040204" pitchFamily="50" charset="-128"/>
                          <a:ea typeface="Meiryo UI" panose="020B0604030504040204" pitchFamily="50" charset="-128"/>
                        </a:rPr>
                        <a:t>兆円</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16.7PJ/</a:t>
                      </a:r>
                      <a:r>
                        <a:rPr lang="ja-JP" sz="1200" kern="1200" dirty="0">
                          <a:effectLst/>
                          <a:latin typeface="Meiryo UI" panose="020B0604030504040204" pitchFamily="50" charset="-128"/>
                          <a:ea typeface="Meiryo UI" panose="020B0604030504040204" pitchFamily="50" charset="-128"/>
                        </a:rPr>
                        <a:t>兆円</a:t>
                      </a:r>
                      <a:r>
                        <a:rPr lang="en-US" sz="1200" kern="1200" baseline="30000" dirty="0">
                          <a:effectLst/>
                          <a:latin typeface="Meiryo UI" panose="020B0604030504040204" pitchFamily="50" charset="-128"/>
                          <a:ea typeface="Meiryo UI" panose="020B0604030504040204" pitchFamily="50" charset="-128"/>
                        </a:rPr>
                        <a:t>(2012)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a:t>
                      </a:r>
                      <a:r>
                        <a:rPr lang="en-US" sz="1200" kern="1200">
                          <a:effectLst/>
                          <a:latin typeface="Meiryo UI" panose="020B0604030504040204" pitchFamily="50" charset="-128"/>
                          <a:ea typeface="Meiryo UI" panose="020B0604030504040204" pitchFamily="50" charset="-128"/>
                        </a:rPr>
                        <a:t>40%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435713352"/>
                  </a:ext>
                </a:extLst>
              </a:tr>
              <a:tr h="278562">
                <a:tc rowSpan="2">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３</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自立・分散型エネルギー導入量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250</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kW</a:t>
                      </a:r>
                      <a:r>
                        <a:rPr lang="ja-JP" sz="1200" kern="1200">
                          <a:effectLst/>
                          <a:latin typeface="Meiryo UI" panose="020B0604030504040204" pitchFamily="50" charset="-128"/>
                          <a:ea typeface="Meiryo UI" panose="020B0604030504040204" pitchFamily="50" charset="-128"/>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185.1</a:t>
                      </a:r>
                      <a:r>
                        <a:rPr lang="ja-JP" sz="1200" kern="1200" dirty="0">
                          <a:effectLst/>
                          <a:latin typeface="Meiryo UI" panose="020B0604030504040204" pitchFamily="50" charset="-128"/>
                          <a:ea typeface="Meiryo UI" panose="020B0604030504040204" pitchFamily="50" charset="-128"/>
                        </a:rPr>
                        <a:t>万</a:t>
                      </a:r>
                      <a:r>
                        <a:rPr lang="en-US" sz="1200" kern="1200" dirty="0">
                          <a:effectLst/>
                          <a:latin typeface="Meiryo UI" panose="020B0604030504040204" pitchFamily="50" charset="-128"/>
                          <a:ea typeface="Meiryo UI" panose="020B0604030504040204" pitchFamily="50" charset="-128"/>
                        </a:rPr>
                        <a:t>kW</a:t>
                      </a:r>
                      <a:r>
                        <a:rPr lang="en-US" sz="1200" kern="1200" baseline="30000" dirty="0">
                          <a:effectLst/>
                          <a:latin typeface="Meiryo UI" panose="020B0604030504040204" pitchFamily="50" charset="-128"/>
                          <a:ea typeface="Meiryo UI" panose="020B0604030504040204" pitchFamily="50" charset="-128"/>
                        </a:rPr>
                        <a:t>(2019)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altLang="ja-JP" sz="1200" kern="1200" dirty="0" smtClean="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200" kern="1200" dirty="0" smtClean="0">
                          <a:effectLst/>
                          <a:latin typeface="Meiryo UI" panose="020B0604030504040204" pitchFamily="50" charset="-128"/>
                          <a:ea typeface="Meiryo UI" panose="020B0604030504040204" pitchFamily="50" charset="-128"/>
                        </a:rPr>
                        <a:t>35</a:t>
                      </a:r>
                      <a:r>
                        <a:rPr lang="en-US" sz="1200" kern="12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973291586"/>
                  </a:ext>
                </a:extLst>
              </a:tr>
              <a:tr h="278562">
                <a:tc vMerge="1">
                  <a:txBody>
                    <a:bodyPr/>
                    <a:lstStyle/>
                    <a:p>
                      <a:endParaRPr kumimoji="1" lang="ja-JP" altLang="en-US"/>
                    </a:p>
                  </a:txBody>
                  <a:tcPr/>
                </a:tc>
                <a:tc>
                  <a:txBody>
                    <a:bodyPr/>
                    <a:lstStyle/>
                    <a:p>
                      <a:pPr algn="l">
                        <a:lnSpc>
                          <a:spcPts val="1200"/>
                        </a:lnSpc>
                        <a:spcAft>
                          <a:spcPts val="0"/>
                        </a:spcAft>
                      </a:pPr>
                      <a:r>
                        <a:rPr lang="ja-JP" sz="1200" kern="1200" dirty="0">
                          <a:effectLst/>
                          <a:latin typeface="Meiryo UI" panose="020B0604030504040204" pitchFamily="50" charset="-128"/>
                          <a:ea typeface="Meiryo UI" panose="020B0604030504040204" pitchFamily="50" charset="-128"/>
                        </a:rPr>
                        <a:t>電力需要量に占める再生可能エネルギー利用率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en-US" sz="1200" kern="1200">
                          <a:effectLst/>
                          <a:latin typeface="Meiryo UI" panose="020B0604030504040204" pitchFamily="50" charset="-128"/>
                          <a:ea typeface="Meiryo UI" panose="020B0604030504040204" pitchFamily="50" charset="-128"/>
                        </a:rPr>
                        <a:t>35</a:t>
                      </a:r>
                      <a:r>
                        <a:rPr lang="ja-JP" sz="1200" kern="12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15</a:t>
                      </a: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20</a:t>
                      </a:r>
                      <a:r>
                        <a:rPr lang="ja-JP" sz="1200" kern="1200" dirty="0">
                          <a:effectLst/>
                          <a:latin typeface="Meiryo UI" panose="020B0604030504040204" pitchFamily="50" charset="-128"/>
                          <a:ea typeface="Meiryo UI" panose="020B0604030504040204" pitchFamily="50" charset="-128"/>
                        </a:rPr>
                        <a:t>％</a:t>
                      </a:r>
                      <a:r>
                        <a:rPr lang="en-US" sz="1200" kern="1200" baseline="30000" dirty="0">
                          <a:effectLst/>
                          <a:latin typeface="Meiryo UI" panose="020B0604030504040204" pitchFamily="50" charset="-128"/>
                          <a:ea typeface="Meiryo UI" panose="020B0604030504040204" pitchFamily="50" charset="-128"/>
                        </a:rPr>
                        <a:t>(2018)</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altLang="ja-JP" sz="1200" kern="1200" dirty="0" smtClean="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200" kern="1200" dirty="0" smtClean="0">
                          <a:effectLst/>
                          <a:latin typeface="Meiryo UI" panose="020B0604030504040204" pitchFamily="50" charset="-128"/>
                          <a:ea typeface="Meiryo UI" panose="020B0604030504040204" pitchFamily="50" charset="-128"/>
                        </a:rPr>
                        <a:t>15</a:t>
                      </a: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20pt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1690623621"/>
                  </a:ext>
                </a:extLst>
              </a:tr>
              <a:tr h="278562">
                <a:tc rowSpan="3">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４</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solidFill>
                      <a:srgbClr val="D1D1D1"/>
                    </a:solidFill>
                  </a:tcPr>
                </a:tc>
                <a:tc>
                  <a:txBody>
                    <a:bodyPr/>
                    <a:lstStyle/>
                    <a:p>
                      <a:pPr algn="l">
                        <a:lnSpc>
                          <a:spcPts val="12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軽自動車を除く乗用車の新車販売に占める電動車の割合</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9525" marT="9525" marB="0" anchor="ctr"/>
                </a:tc>
                <a:tc>
                  <a:txBody>
                    <a:bodyPr/>
                    <a:lstStyle/>
                    <a:p>
                      <a:pPr algn="ctr">
                        <a:lnSpc>
                          <a:spcPts val="2000"/>
                        </a:lnSpc>
                        <a:spcAft>
                          <a:spcPts val="0"/>
                        </a:spcAft>
                      </a:pPr>
                      <a:r>
                        <a:rPr lang="en-US"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10</a:t>
                      </a:r>
                      <a:r>
                        <a:rPr lang="ja-JP"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割</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9525" marB="0" anchor="ctr"/>
                </a:tc>
                <a:tc>
                  <a:txBody>
                    <a:bodyPr/>
                    <a:lstStyle/>
                    <a:p>
                      <a:pPr algn="ctr">
                        <a:lnSpc>
                          <a:spcPts val="2000"/>
                        </a:lnSpc>
                        <a:spcAft>
                          <a:spcPts val="0"/>
                        </a:spcAft>
                      </a:pPr>
                      <a:r>
                        <a:rPr lang="en-US"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41.0</a:t>
                      </a:r>
                      <a:r>
                        <a:rPr lang="ja-JP"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200" kern="1200" baseline="300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(2019</a:t>
                      </a:r>
                      <a:r>
                        <a:rPr lang="ja-JP" sz="1200" kern="1200" baseline="300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年</a:t>
                      </a:r>
                      <a:r>
                        <a:rPr lang="en-US" sz="1200" kern="1200" baseline="300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9525" marB="0" anchor="ctr"/>
                </a:tc>
                <a:tc>
                  <a:txBody>
                    <a:bodyPr/>
                    <a:lstStyle/>
                    <a:p>
                      <a:pPr algn="ctr">
                        <a:lnSpc>
                          <a:spcPts val="20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ja-JP"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約</a:t>
                      </a:r>
                      <a:r>
                        <a:rPr lang="en-US"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59pt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29734308"/>
                  </a:ext>
                </a:extLst>
              </a:tr>
              <a:tr h="278562">
                <a:tc vMerge="1">
                  <a:txBody>
                    <a:bodyPr/>
                    <a:lstStyle/>
                    <a:p>
                      <a:pPr algn="ctr">
                        <a:lnSpc>
                          <a:spcPts val="2000"/>
                        </a:lnSpc>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1200"/>
                        </a:lnSpc>
                        <a:spcAft>
                          <a:spcPts val="0"/>
                        </a:spcAft>
                      </a:pPr>
                      <a:r>
                        <a:rPr lang="ja-JP" altLang="en-US" sz="1200" kern="1200" dirty="0" smtClean="0">
                          <a:effectLst/>
                          <a:latin typeface="Meiryo UI" panose="020B0604030504040204" pitchFamily="50" charset="-128"/>
                          <a:ea typeface="Meiryo UI" panose="020B0604030504040204" pitchFamily="50" charset="-128"/>
                        </a:rPr>
                        <a:t>すべての</a:t>
                      </a:r>
                      <a:r>
                        <a:rPr lang="ja-JP" sz="1200" kern="1200" dirty="0" smtClean="0">
                          <a:effectLst/>
                          <a:latin typeface="Meiryo UI" panose="020B0604030504040204" pitchFamily="50" charset="-128"/>
                          <a:ea typeface="Meiryo UI" panose="020B0604030504040204" pitchFamily="50" charset="-128"/>
                        </a:rPr>
                        <a:t>乗用車</a:t>
                      </a:r>
                      <a:r>
                        <a:rPr lang="ja-JP" sz="1200" kern="1200" dirty="0">
                          <a:effectLst/>
                          <a:latin typeface="Meiryo UI" panose="020B0604030504040204" pitchFamily="50" charset="-128"/>
                          <a:ea typeface="Meiryo UI" panose="020B0604030504040204" pitchFamily="50" charset="-128"/>
                        </a:rPr>
                        <a:t>の新車販売に占める電動車の割合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９割</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36.6</a:t>
                      </a:r>
                      <a:r>
                        <a:rPr lang="ja-JP" sz="1200" kern="1200" dirty="0">
                          <a:effectLst/>
                          <a:latin typeface="Meiryo UI" panose="020B0604030504040204" pitchFamily="50" charset="-128"/>
                          <a:ea typeface="Meiryo UI" panose="020B0604030504040204" pitchFamily="50" charset="-128"/>
                        </a:rPr>
                        <a:t>％</a:t>
                      </a:r>
                      <a:r>
                        <a:rPr lang="en-US" sz="1200" kern="1200" baseline="30000" dirty="0">
                          <a:effectLst/>
                          <a:latin typeface="Meiryo UI" panose="020B0604030504040204" pitchFamily="50" charset="-128"/>
                          <a:ea typeface="Meiryo UI" panose="020B0604030504040204" pitchFamily="50" charset="-128"/>
                        </a:rPr>
                        <a:t>(2019</a:t>
                      </a:r>
                      <a:r>
                        <a:rPr lang="ja-JP" sz="1200" kern="1200" baseline="30000" dirty="0">
                          <a:effectLst/>
                          <a:latin typeface="Meiryo UI" panose="020B0604030504040204" pitchFamily="50" charset="-128"/>
                          <a:ea typeface="Meiryo UI" panose="020B0604030504040204" pitchFamily="50" charset="-128"/>
                        </a:rPr>
                        <a:t>年</a:t>
                      </a:r>
                      <a:r>
                        <a:rPr lang="en-US" sz="1200" kern="1200" baseline="300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＋約</a:t>
                      </a:r>
                      <a:r>
                        <a:rPr lang="en-US" sz="1200" kern="1200" dirty="0">
                          <a:effectLst/>
                          <a:latin typeface="Meiryo UI" panose="020B0604030504040204" pitchFamily="50" charset="-128"/>
                          <a:ea typeface="Meiryo UI" panose="020B0604030504040204" pitchFamily="50" charset="-128"/>
                        </a:rPr>
                        <a:t>54pt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325197094"/>
                  </a:ext>
                </a:extLst>
              </a:tr>
              <a:tr h="278562">
                <a:tc vMerge="1">
                  <a:txBody>
                    <a:bodyPr/>
                    <a:lstStyle/>
                    <a:p>
                      <a:endParaRPr kumimoji="1" lang="ja-JP" altLang="en-US"/>
                    </a:p>
                  </a:txBody>
                  <a:tcPr/>
                </a:tc>
                <a:tc>
                  <a:txBody>
                    <a:bodyPr/>
                    <a:lstStyle/>
                    <a:p>
                      <a:pPr algn="l">
                        <a:lnSpc>
                          <a:spcPts val="1200"/>
                        </a:lnSpc>
                        <a:spcAft>
                          <a:spcPts val="0"/>
                        </a:spcAft>
                      </a:pPr>
                      <a:r>
                        <a:rPr lang="ja-JP" altLang="en-US" sz="1200" kern="1200" dirty="0" smtClean="0">
                          <a:effectLst/>
                          <a:latin typeface="Meiryo UI" panose="020B0604030504040204" pitchFamily="50" charset="-128"/>
                          <a:ea typeface="Meiryo UI" panose="020B0604030504040204" pitchFamily="50" charset="-128"/>
                        </a:rPr>
                        <a:t>すべての</a:t>
                      </a:r>
                      <a:r>
                        <a:rPr lang="ja-JP" sz="1200" kern="1200" dirty="0" smtClean="0">
                          <a:effectLst/>
                          <a:latin typeface="Meiryo UI" panose="020B0604030504040204" pitchFamily="50" charset="-128"/>
                          <a:ea typeface="Meiryo UI" panose="020B0604030504040204" pitchFamily="50" charset="-128"/>
                        </a:rPr>
                        <a:t>乗用車</a:t>
                      </a:r>
                      <a:r>
                        <a:rPr lang="ja-JP" sz="1200" kern="1200" dirty="0">
                          <a:effectLst/>
                          <a:latin typeface="Meiryo UI" panose="020B0604030504040204" pitchFamily="50" charset="-128"/>
                          <a:ea typeface="Meiryo UI" panose="020B0604030504040204" pitchFamily="50" charset="-128"/>
                        </a:rPr>
                        <a:t>の新車販売に占める</a:t>
                      </a:r>
                      <a:r>
                        <a:rPr lang="en-US" sz="1200" kern="1200" dirty="0">
                          <a:effectLst/>
                          <a:latin typeface="Meiryo UI" panose="020B0604030504040204" pitchFamily="50" charset="-128"/>
                          <a:ea typeface="Meiryo UI" panose="020B0604030504040204" pitchFamily="50" charset="-128"/>
                        </a:rPr>
                        <a:t>ZEV</a:t>
                      </a:r>
                      <a:r>
                        <a:rPr lang="ja-JP" sz="1200" kern="1200" dirty="0">
                          <a:effectLst/>
                          <a:latin typeface="Meiryo UI" panose="020B0604030504040204" pitchFamily="50" charset="-128"/>
                          <a:ea typeface="Meiryo UI" panose="020B0604030504040204" pitchFamily="50" charset="-128"/>
                        </a:rPr>
                        <a:t>の割合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ja-JP" sz="1200" kern="0" dirty="0">
                          <a:effectLst/>
                          <a:latin typeface="Meiryo UI" panose="020B0604030504040204" pitchFamily="50" charset="-128"/>
                          <a:ea typeface="Meiryo UI" panose="020B0604030504040204" pitchFamily="50" charset="-128"/>
                        </a:rPr>
                        <a:t>４割</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0.9</a:t>
                      </a:r>
                      <a:r>
                        <a:rPr lang="ja-JP" sz="1200" kern="1200" dirty="0">
                          <a:effectLst/>
                          <a:latin typeface="Meiryo UI" panose="020B0604030504040204" pitchFamily="50" charset="-128"/>
                          <a:ea typeface="Meiryo UI" panose="020B0604030504040204" pitchFamily="50" charset="-128"/>
                        </a:rPr>
                        <a:t>％</a:t>
                      </a:r>
                      <a:r>
                        <a:rPr lang="en-US" sz="1200" kern="1200" baseline="30000" dirty="0">
                          <a:effectLst/>
                          <a:latin typeface="Meiryo UI" panose="020B0604030504040204" pitchFamily="50" charset="-128"/>
                          <a:ea typeface="Meiryo UI" panose="020B0604030504040204" pitchFamily="50" charset="-128"/>
                        </a:rPr>
                        <a:t>(2019</a:t>
                      </a:r>
                      <a:r>
                        <a:rPr lang="ja-JP" sz="1200" kern="1200" baseline="30000" dirty="0">
                          <a:effectLst/>
                          <a:latin typeface="Meiryo UI" panose="020B0604030504040204" pitchFamily="50" charset="-128"/>
                          <a:ea typeface="Meiryo UI" panose="020B0604030504040204" pitchFamily="50" charset="-128"/>
                        </a:rPr>
                        <a:t>年</a:t>
                      </a:r>
                      <a:r>
                        <a:rPr lang="en-US" sz="1200" kern="1200" baseline="300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＋約</a:t>
                      </a:r>
                      <a:r>
                        <a:rPr lang="en-US" sz="1200" kern="1200" dirty="0">
                          <a:effectLst/>
                          <a:latin typeface="Meiryo UI" panose="020B0604030504040204" pitchFamily="50" charset="-128"/>
                          <a:ea typeface="Meiryo UI" panose="020B0604030504040204" pitchFamily="50" charset="-128"/>
                        </a:rPr>
                        <a:t>40pt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2598763981"/>
                  </a:ext>
                </a:extLst>
              </a:tr>
              <a:tr h="278562">
                <a:tc rowSpan="2">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５</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solidFill>
                      <a:srgbClr val="D1D1D1"/>
                    </a:solidFill>
                  </a:tcP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一般廃棄物のプラスチック焼却量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28</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r>
                        <a:rPr lang="ja-JP" sz="1200" kern="1200" baseline="30000">
                          <a:effectLst/>
                          <a:latin typeface="Meiryo UI" panose="020B0604030504040204" pitchFamily="50" charset="-128"/>
                          <a:ea typeface="Meiryo UI" panose="020B0604030504040204" pitchFamily="50" charset="-128"/>
                        </a:rPr>
                        <a:t>※</a:t>
                      </a:r>
                      <a:r>
                        <a:rPr lang="en-US" sz="1200" kern="1200" baseline="30000">
                          <a:effectLst/>
                          <a:latin typeface="Meiryo UI" panose="020B0604030504040204" pitchFamily="50" charset="-128"/>
                          <a:ea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43</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r>
                        <a:rPr lang="en-US" sz="1200" kern="1200" baseline="30000">
                          <a:effectLst/>
                          <a:latin typeface="Meiryo UI" panose="020B0604030504040204" pitchFamily="50" charset="-128"/>
                          <a:ea typeface="Meiryo UI" panose="020B0604030504040204" pitchFamily="50" charset="-128"/>
                        </a:rPr>
                        <a:t>(2019)</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33%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2735534052"/>
                  </a:ext>
                </a:extLst>
              </a:tr>
              <a:tr h="278562">
                <a:tc vMerge="1">
                  <a:txBody>
                    <a:bodyPr/>
                    <a:lstStyle/>
                    <a:p>
                      <a:endParaRPr kumimoji="1" lang="ja-JP" altLang="en-US"/>
                    </a:p>
                  </a:txBody>
                  <a:tcP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府域の食品ロスの発生量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32.7</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43.1</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r>
                        <a:rPr lang="en-US" sz="1200" kern="1200" baseline="30000">
                          <a:effectLst/>
                          <a:latin typeface="Meiryo UI" panose="020B0604030504040204" pitchFamily="50" charset="-128"/>
                          <a:ea typeface="Meiryo UI" panose="020B0604030504040204" pitchFamily="50" charset="-128"/>
                        </a:rPr>
                        <a:t>(2019)</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870403697"/>
                  </a:ext>
                </a:extLst>
              </a:tr>
            </a:tbl>
          </a:graphicData>
        </a:graphic>
      </p:graphicFrame>
      <p:sp>
        <p:nvSpPr>
          <p:cNvPr id="7" name="正方形/長方形 6"/>
          <p:cNvSpPr/>
          <p:nvPr/>
        </p:nvSpPr>
        <p:spPr>
          <a:xfrm>
            <a:off x="107504" y="476672"/>
            <a:ext cx="5904656" cy="759182"/>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◆計画の期間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◆温室効果ガス削減目標等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2"/>
          <p:cNvSpPr txBox="1">
            <a:spLocks noChangeArrowheads="1"/>
          </p:cNvSpPr>
          <p:nvPr/>
        </p:nvSpPr>
        <p:spPr bwMode="auto">
          <a:xfrm>
            <a:off x="2627784" y="1690936"/>
            <a:ext cx="6061992" cy="153888"/>
          </a:xfrm>
          <a:prstGeom prst="rect">
            <a:avLst/>
          </a:prstGeom>
          <a:noFill/>
          <a:ln w="9525">
            <a:noFill/>
            <a:miter lim="800000"/>
            <a:headEnd/>
            <a:tailEnd/>
          </a:ln>
        </p:spPr>
        <p:txBody>
          <a:bodyPr rot="0" vert="horz" wrap="square" lIns="36000" tIns="0" rIns="36000" bIns="0" anchor="t" anchorCtr="0">
            <a:spAutoFit/>
          </a:bodyPr>
          <a:lstStyle/>
          <a:p>
            <a:pPr marL="142875" marR="142875" algn="just">
              <a:lnSpc>
                <a:spcPts val="1200"/>
              </a:lnSpc>
              <a:spcAft>
                <a:spcPts val="0"/>
              </a:spcAft>
            </a:pPr>
            <a:r>
              <a:rPr lang="ja-JP" sz="105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※ただし、国がより高い削減目標等を設定した場合には、その内容を精査し、必要に応じて</a:t>
            </a:r>
            <a:r>
              <a:rPr lang="ja-JP" sz="1050" kern="100" dirty="0" smtClean="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見直</a:t>
            </a:r>
            <a:r>
              <a:rPr lang="ja-JP" altLang="en-US" sz="1050" kern="100" dirty="0" smtClean="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すこととする</a:t>
            </a:r>
            <a:r>
              <a:rPr lang="ja-JP" sz="1050" kern="100" dirty="0" smtClean="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521687" y="6427936"/>
            <a:ext cx="8136903" cy="407804"/>
          </a:xfrm>
          <a:prstGeom prst="rect">
            <a:avLst/>
          </a:prstGeom>
        </p:spPr>
        <p:txBody>
          <a:bodyPr wrap="square">
            <a:spAutoFit/>
          </a:bodyPr>
          <a:lstStyle/>
          <a:p>
            <a:pPr algn="just">
              <a:lnSpc>
                <a:spcPts val="1200"/>
              </a:lnSpc>
            </a:pP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　取組項目１～５は「第３章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年に向けて取り組む項目について」の各取組項目</a:t>
            </a:r>
          </a:p>
          <a:p>
            <a:pPr>
              <a:lnSpc>
                <a:spcPts val="1200"/>
              </a:lnSpc>
            </a:pP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　大阪府循環型社会推進計画における</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2025</a:t>
            </a: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年度目標値</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一般廃棄物分のみ</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050" dirty="0">
              <a:latin typeface="Meiryo UI" panose="020B0604030504040204" pitchFamily="50" charset="-128"/>
              <a:ea typeface="Meiryo UI" panose="020B0604030504040204" pitchFamily="50" charset="-128"/>
            </a:endParaRPr>
          </a:p>
        </p:txBody>
      </p:sp>
      <p:sp>
        <p:nvSpPr>
          <p:cNvPr id="10" name="正方形/長方形 9"/>
          <p:cNvSpPr/>
          <p:nvPr/>
        </p:nvSpPr>
        <p:spPr>
          <a:xfrm>
            <a:off x="467544" y="1745778"/>
            <a:ext cx="1440162"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指標</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67544" y="2807966"/>
            <a:ext cx="1440162"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取組指標</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8231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09076" y="3861048"/>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9EB149AD-D045-47C6-9623-93D64379E8EC}"/>
              </a:ext>
            </a:extLst>
          </p:cNvPr>
          <p:cNvSpPr/>
          <p:nvPr/>
        </p:nvSpPr>
        <p:spPr>
          <a:xfrm>
            <a:off x="4586990" y="3933056"/>
            <a:ext cx="4392000" cy="2682786"/>
          </a:xfrm>
          <a:prstGeom prst="rect">
            <a:avLst/>
          </a:prstGeom>
        </p:spPr>
        <p:txBody>
          <a:bodyPr wrap="square" lIns="72000" rIns="72000">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建築物の省エネ</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ZEB</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の好事例等の情報発信や</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ZEB</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セミナー等の実施による積極的な啓発</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建築物</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の環境配慮義務の対象</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拡大や再エネ導入</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促進の強化</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技術</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革新</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◇脱炭素技術を対象とした環境</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先進技術シーズ及び国内外のニーズ調査を活用したイノベーション促進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▽府内企業による国庫事業の活用支援</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4</a:t>
            </a:fld>
            <a:endParaRPr kumimoji="1" lang="ja-JP" altLang="en-US" dirty="0"/>
          </a:p>
        </p:txBody>
      </p:sp>
      <p:sp>
        <p:nvSpPr>
          <p:cNvPr id="12" name="テキスト ボックス 11"/>
          <p:cNvSpPr txBox="1"/>
          <p:nvPr/>
        </p:nvSpPr>
        <p:spPr bwMode="white">
          <a:xfrm>
            <a:off x="4875" y="-8698"/>
            <a:ext cx="7921218" cy="707886"/>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第３章　</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年に向けて取り組む項目について（主な</a:t>
            </a:r>
            <a:r>
              <a:rPr lang="ja-JP" altLang="en-US" sz="2000" b="1" dirty="0" smtClean="0">
                <a:solidFill>
                  <a:schemeClr val="bg1"/>
                </a:solidFill>
                <a:latin typeface="Meiryo UI" panose="020B0604030504040204" pitchFamily="50" charset="-128"/>
                <a:ea typeface="Meiryo UI" panose="020B0604030504040204" pitchFamily="50" charset="-128"/>
              </a:rPr>
              <a:t>取組例）</a:t>
            </a:r>
            <a:endParaRPr lang="ja-JP" altLang="en-US" sz="2000" b="1" dirty="0">
              <a:solidFill>
                <a:schemeClr val="bg1"/>
              </a:solidFill>
              <a:latin typeface="Meiryo UI" panose="020B0604030504040204" pitchFamily="50" charset="-128"/>
              <a:ea typeface="Meiryo UI" panose="020B0604030504040204" pitchFamily="50" charset="-128"/>
            </a:endParaRPr>
          </a:p>
          <a:p>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92696"/>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10655"/>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取組項目１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あらゆる主体の意識改革・行動</a:t>
            </a: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喚起</a:t>
            </a:r>
            <a:endPar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79512" y="3588006"/>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取組項目２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事業者における脱炭素化に向けた取組促進</a:t>
            </a:r>
          </a:p>
        </p:txBody>
      </p:sp>
      <p:sp>
        <p:nvSpPr>
          <p:cNvPr id="10" name="正方形/長方形 9">
            <a:extLst>
              <a:ext uri="{FF2B5EF4-FFF2-40B4-BE49-F238E27FC236}">
                <a16:creationId xmlns:a16="http://schemas.microsoft.com/office/drawing/2014/main" id="{9EB149AD-D045-47C6-9623-93D64379E8EC}"/>
              </a:ext>
            </a:extLst>
          </p:cNvPr>
          <p:cNvSpPr/>
          <p:nvPr/>
        </p:nvSpPr>
        <p:spPr>
          <a:xfrm>
            <a:off x="224066" y="764947"/>
            <a:ext cx="4392000" cy="2682786"/>
          </a:xfrm>
          <a:prstGeom prst="rect">
            <a:avLst/>
          </a:prstGeom>
        </p:spPr>
        <p:txBody>
          <a:bodyPr wrap="square">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意識改革</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大阪府</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地球温暖化防止活動推進センター、市町村等と連携した家庭の取組</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支援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○地球</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温暖化防止活動推進員や大学生・企業人材等の外部人材を活用した出前講座や省エネアドバイスの実施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◇府民・事業者や市町村と気候危機の認識を共有し、脱炭素化に向けて取組みを推進するための新たな場の創設</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◇再生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可能</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エネルギー電気の調達など府による率先行動</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有施設の建て替え時における</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ZEB</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化の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検討</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◇公用車</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の電動化の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9EB149AD-D045-47C6-9623-93D64379E8EC}"/>
              </a:ext>
            </a:extLst>
          </p:cNvPr>
          <p:cNvSpPr/>
          <p:nvPr/>
        </p:nvSpPr>
        <p:spPr>
          <a:xfrm>
            <a:off x="4584048" y="770472"/>
            <a:ext cx="4392000" cy="2682786"/>
          </a:xfrm>
          <a:prstGeom prst="rect">
            <a:avLst/>
          </a:prstGeom>
        </p:spPr>
        <p:txBody>
          <a:bodyPr wrap="square" lIns="72000" rIns="72000">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持続可能性に配慮した消費の拡大</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◇車や傘、住居、オフィスなど様々なシェアリングサービスを提供するホームページ等の情報発信</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◇生産・流通段階での</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kern="100" baseline="-100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削減にも考慮した大阪産など地産地消の促進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住宅の省エネ</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省エネ</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や快適性等に訴求した</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ZEH</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の普及促進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▽住宅の環境配慮義務の対象</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拡大や再エネ導入促進の強化</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56BEE0F1-5A14-DC4D-A0D3-5828ED463403}"/>
              </a:ext>
            </a:extLst>
          </p:cNvPr>
          <p:cNvPicPr>
            <a:picLocks noChangeAspect="1"/>
          </p:cNvPicPr>
          <p:nvPr/>
        </p:nvPicPr>
        <p:blipFill>
          <a:blip r:embed="rId3"/>
          <a:stretch>
            <a:fillRect/>
          </a:stretch>
        </p:blipFill>
        <p:spPr>
          <a:xfrm>
            <a:off x="7172265" y="1844824"/>
            <a:ext cx="1720215" cy="1600200"/>
          </a:xfrm>
          <a:prstGeom prst="roundRect">
            <a:avLst>
              <a:gd name="adj" fmla="val 8594"/>
            </a:avLst>
          </a:prstGeom>
          <a:solidFill>
            <a:srgbClr val="FFFFFF">
              <a:shade val="85000"/>
            </a:srgbClr>
          </a:solidFill>
          <a:ln>
            <a:noFill/>
          </a:ln>
          <a:effectLst/>
        </p:spPr>
      </p:pic>
      <p:sp>
        <p:nvSpPr>
          <p:cNvPr id="22" name="正方形/長方形 21">
            <a:extLst>
              <a:ext uri="{FF2B5EF4-FFF2-40B4-BE49-F238E27FC236}">
                <a16:creationId xmlns:a16="http://schemas.microsoft.com/office/drawing/2014/main" id="{9EB149AD-D045-47C6-9623-93D64379E8EC}"/>
              </a:ext>
            </a:extLst>
          </p:cNvPr>
          <p:cNvSpPr/>
          <p:nvPr/>
        </p:nvSpPr>
        <p:spPr>
          <a:xfrm>
            <a:off x="224066" y="3933056"/>
            <a:ext cx="4392000" cy="2657138"/>
          </a:xfrm>
          <a:prstGeom prst="rect">
            <a:avLst/>
          </a:prstGeom>
        </p:spPr>
        <p:txBody>
          <a:bodyPr wrap="square" lIns="72000" rIns="72000">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脱炭素</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経営</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○おおさかスマートエネルギーセンターによる、中小事業者における省エネ・省</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kern="100" baseline="-25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の取組みに関するワンストップ相談対応</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◇優良事例の情報発信等によるサプライチェーン全体での排出削減の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▽金融機関等と連携した</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ESG</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投資の活性化などを通じた事業者の脱炭素経営の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8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事業者による取組促進</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▽温暖化防止条例に基づく大規模事業者に対する届出制度の強化による</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kern="100" baseline="-100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削減の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4" name="図 23">
            <a:extLst>
              <a:ext uri="{FF2B5EF4-FFF2-40B4-BE49-F238E27FC236}">
                <a16:creationId xmlns:a16="http://schemas.microsoft.com/office/drawing/2014/main" id="{EE6C199B-22E5-5C45-9516-867321CE06F4}"/>
              </a:ext>
            </a:extLst>
          </p:cNvPr>
          <p:cNvPicPr>
            <a:picLocks noChangeAspect="1"/>
          </p:cNvPicPr>
          <p:nvPr/>
        </p:nvPicPr>
        <p:blipFill>
          <a:blip r:embed="rId4"/>
          <a:stretch>
            <a:fillRect/>
          </a:stretch>
        </p:blipFill>
        <p:spPr>
          <a:xfrm>
            <a:off x="7106480" y="4509120"/>
            <a:ext cx="1786000" cy="1168286"/>
          </a:xfrm>
          <a:prstGeom prst="roundRect">
            <a:avLst>
              <a:gd name="adj" fmla="val 8594"/>
            </a:avLst>
          </a:prstGeom>
          <a:solidFill>
            <a:srgbClr val="FFFFFF">
              <a:shade val="85000"/>
            </a:srgbClr>
          </a:solidFill>
          <a:ln>
            <a:noFill/>
          </a:ln>
          <a:effectLst/>
        </p:spPr>
      </p:pic>
      <p:sp>
        <p:nvSpPr>
          <p:cNvPr id="16" name="正方形/長方形 15"/>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
        <p:nvSpPr>
          <p:cNvPr id="17" name="正方形/長方形 16"/>
          <p:cNvSpPr/>
          <p:nvPr/>
        </p:nvSpPr>
        <p:spPr>
          <a:xfrm>
            <a:off x="7184523" y="3573016"/>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4619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5</a:t>
            </a:fld>
            <a:endParaRPr kumimoji="1" lang="ja-JP" altLang="en-US" dirty="0"/>
          </a:p>
        </p:txBody>
      </p:sp>
      <p:sp>
        <p:nvSpPr>
          <p:cNvPr id="12" name="テキスト ボックス 11"/>
          <p:cNvSpPr txBox="1"/>
          <p:nvPr/>
        </p:nvSpPr>
        <p:spPr bwMode="white">
          <a:xfrm>
            <a:off x="4875" y="-8698"/>
            <a:ext cx="7591461"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第３章　</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年に向けて取り組む項目に</a:t>
            </a:r>
            <a:r>
              <a:rPr lang="ja-JP" altLang="en-US" sz="2000" b="1" dirty="0" smtClean="0">
                <a:solidFill>
                  <a:schemeClr val="bg1"/>
                </a:solidFill>
                <a:latin typeface="Meiryo UI" panose="020B0604030504040204" pitchFamily="50" charset="-128"/>
                <a:ea typeface="Meiryo UI" panose="020B0604030504040204" pitchFamily="50" charset="-128"/>
              </a:rPr>
              <a:t>ついて（主な取組内容）</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92696"/>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09076" y="3861048"/>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10655"/>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取組項目３　</a:t>
            </a:r>
            <a:r>
              <a:rPr lang="en-US" altLang="ja-JP"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600" b="1" kern="100" spc="-50" baseline="-12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排出の少ないエネルギー</a:t>
            </a:r>
            <a:r>
              <a:rPr lang="en-US" altLang="ja-JP"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再生可能エネルギーを含む</a:t>
            </a:r>
            <a:r>
              <a:rPr lang="en-US" altLang="ja-JP"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の利用促進</a:t>
            </a:r>
          </a:p>
        </p:txBody>
      </p:sp>
      <p:sp>
        <p:nvSpPr>
          <p:cNvPr id="9" name="正方形/長方形 8"/>
          <p:cNvSpPr/>
          <p:nvPr/>
        </p:nvSpPr>
        <p:spPr>
          <a:xfrm>
            <a:off x="179512" y="3588006"/>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取組項目４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輸送・移動における脱炭素化に向けた取組</a:t>
            </a: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9EB149AD-D045-47C6-9623-93D64379E8EC}"/>
              </a:ext>
            </a:extLst>
          </p:cNvPr>
          <p:cNvSpPr/>
          <p:nvPr/>
        </p:nvSpPr>
        <p:spPr>
          <a:xfrm>
            <a:off x="224066" y="764947"/>
            <a:ext cx="4392000" cy="2657138"/>
          </a:xfrm>
          <a:prstGeom prst="rect">
            <a:avLst/>
          </a:prstGeom>
        </p:spPr>
        <p:txBody>
          <a:bodyPr wrap="square">
            <a:spAutoFit/>
          </a:bodyPr>
          <a:lstStyle/>
          <a:p>
            <a:pPr indent="1588">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様々なアプローチによる</a:t>
            </a:r>
            <a:r>
              <a:rPr lang="en-US" altLang="ja-JP"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b="1" kern="100" baseline="-25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排出の少ないエネルギー</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588">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利用</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○再エネ</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電力調達マッチング事業等による府民や事業者が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再生可能エネルギーを選択できる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環境づくり</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◇小売電気事業者による再生可能エネルギー電気の販売メニューなどの情報</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提供</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温暖化防止条例に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基づく事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業者の計画書・報告書制度における再生可能エネルギーの利用状況</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等</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報告の追加</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▽小売電気事業者の電力販売量・再生可能エネルギー導入量等に関する新たな計画書・報告書制度の創設・運用</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9EB149AD-D045-47C6-9623-93D64379E8EC}"/>
              </a:ext>
            </a:extLst>
          </p:cNvPr>
          <p:cNvSpPr/>
          <p:nvPr/>
        </p:nvSpPr>
        <p:spPr>
          <a:xfrm>
            <a:off x="4584048" y="770472"/>
            <a:ext cx="4392000" cy="2580194"/>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再生可能エネルギー等の設置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○共同購入支援事業など</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よる</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太陽光発電設備等</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さら</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なる設置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○水みらい</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センター</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下水処理</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場</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おける消化ガスを</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活用</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した</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バイオマス発電の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活用</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○電池</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蓄電池、水素・燃料電池等</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の研究開発支援及び導入促進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自家消費型の太陽光発電の導入モデルの普及</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9EB149AD-D045-47C6-9623-93D64379E8EC}"/>
              </a:ext>
            </a:extLst>
          </p:cNvPr>
          <p:cNvSpPr/>
          <p:nvPr/>
        </p:nvSpPr>
        <p:spPr>
          <a:xfrm>
            <a:off x="224066" y="3933056"/>
            <a:ext cx="4392000" cy="2682786"/>
          </a:xfrm>
          <a:prstGeom prst="rect">
            <a:avLst/>
          </a:prstGeom>
        </p:spPr>
        <p:txBody>
          <a:bodyPr wrap="square" lIns="72000" rIns="72000">
            <a:spAutoFit/>
          </a:bodyPr>
          <a:lstStyle/>
          <a:p>
            <a:pPr marL="88900" indent="-88900">
              <a:lnSpc>
                <a:spcPts val="1800"/>
              </a:lnSpc>
            </a:pPr>
            <a:r>
              <a:rPr lang="en-US" altLang="ja-JP"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ZEV</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を中心とした電動車の普及</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○官民</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連携した組織における</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ZEV</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を中心とした電動車の率先導入、普及啓発</a:t>
            </a: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○充電器</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、水素ステーションなどの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インフラ</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普及</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ZEV</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を中心とする電動車の普及促進</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向けた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制度の検討</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新たなモビリティサービスの導入</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○市町村</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との連携による効率的</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な移動に寄与する</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AI</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オンデマンド交通</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など新た</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なモビリティサービスの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導入促進</a:t>
            </a:r>
            <a:endPar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9EB149AD-D045-47C6-9623-93D64379E8EC}"/>
              </a:ext>
            </a:extLst>
          </p:cNvPr>
          <p:cNvSpPr/>
          <p:nvPr/>
        </p:nvSpPr>
        <p:spPr>
          <a:xfrm>
            <a:off x="4586990" y="3933056"/>
            <a:ext cx="4392000" cy="2734082"/>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公共交通機関・自転車等の利用促進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コンパクトシティの形成に向けた取組を推進するため、市町村における立地適正化計画の策定を</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○駅前</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広場、駅へのアクセス道路の整備による歩行者や自転車利用者の安全な交通を確保</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8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貨物</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輸送の効率化の</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◇宅配</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ボックスの設置や置き配、コンビニ受取など再配達削減の取組みの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環境に配慮した自動車</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利用</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○交通渋滞の緩和策やエコドライブの取組みなどの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030" y="4509120"/>
            <a:ext cx="1295400" cy="12954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930" y="1142677"/>
            <a:ext cx="2019300" cy="1135856"/>
          </a:xfrm>
          <a:prstGeom prst="rect">
            <a:avLst/>
          </a:prstGeom>
        </p:spPr>
      </p:pic>
      <p:sp>
        <p:nvSpPr>
          <p:cNvPr id="14" name="正方形/長方形 13"/>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
        <p:nvSpPr>
          <p:cNvPr id="20" name="正方形/長方形 19"/>
          <p:cNvSpPr/>
          <p:nvPr/>
        </p:nvSpPr>
        <p:spPr>
          <a:xfrm>
            <a:off x="7184523" y="3573016"/>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5168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6</a:t>
            </a:fld>
            <a:endParaRPr kumimoji="1" lang="ja-JP" altLang="en-US" dirty="0"/>
          </a:p>
        </p:txBody>
      </p:sp>
      <p:sp>
        <p:nvSpPr>
          <p:cNvPr id="12" name="テキスト ボックス 11"/>
          <p:cNvSpPr txBox="1"/>
          <p:nvPr/>
        </p:nvSpPr>
        <p:spPr bwMode="white">
          <a:xfrm>
            <a:off x="4875" y="-8698"/>
            <a:ext cx="8383549" cy="707886"/>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第３章　</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年に向けて取り組む項目について（主な取組内容）</a:t>
            </a:r>
          </a:p>
          <a:p>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88677"/>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09076" y="3861048"/>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10655"/>
            <a:ext cx="7865093"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取組項目５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資源循環の促進</a:t>
            </a:r>
          </a:p>
        </p:txBody>
      </p:sp>
      <p:sp>
        <p:nvSpPr>
          <p:cNvPr id="9" name="正方形/長方形 8"/>
          <p:cNvSpPr/>
          <p:nvPr/>
        </p:nvSpPr>
        <p:spPr>
          <a:xfrm>
            <a:off x="179512" y="3588006"/>
            <a:ext cx="7865093"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取組項目６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森林吸収・緑化等の推進</a:t>
            </a:r>
          </a:p>
        </p:txBody>
      </p:sp>
      <p:sp>
        <p:nvSpPr>
          <p:cNvPr id="15" name="正方形/長方形 14">
            <a:extLst>
              <a:ext uri="{FF2B5EF4-FFF2-40B4-BE49-F238E27FC236}">
                <a16:creationId xmlns:a16="http://schemas.microsoft.com/office/drawing/2014/main" id="{9EB149AD-D045-47C6-9623-93D64379E8EC}"/>
              </a:ext>
            </a:extLst>
          </p:cNvPr>
          <p:cNvSpPr/>
          <p:nvPr/>
        </p:nvSpPr>
        <p:spPr>
          <a:xfrm>
            <a:off x="224066" y="764704"/>
            <a:ext cx="4392000" cy="2734082"/>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循環型社会推進計画に基づく３Ｒ等の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様々</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な主体との連携によるマイボトルの普及</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バイオプラスチック</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への転換支援（研究開発支援、中小企業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参入促進等</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◇おおさか３</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キャンペーンの実施やマイ容器使用可能店舗の情報提供等による使い捨てプラスチックごみ等の発生抑制及び分別・リサイクルの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フロン対策の</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○フロン回収抑制法に基づく適正</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な回収・処理の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業界団体への自然冷媒の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導入事例の広報・普及</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促進</a:t>
            </a:r>
          </a:p>
        </p:txBody>
      </p:sp>
      <p:sp>
        <p:nvSpPr>
          <p:cNvPr id="16" name="正方形/長方形 15">
            <a:extLst>
              <a:ext uri="{FF2B5EF4-FFF2-40B4-BE49-F238E27FC236}">
                <a16:creationId xmlns:a16="http://schemas.microsoft.com/office/drawing/2014/main" id="{9EB149AD-D045-47C6-9623-93D64379E8EC}"/>
              </a:ext>
            </a:extLst>
          </p:cNvPr>
          <p:cNvSpPr/>
          <p:nvPr/>
        </p:nvSpPr>
        <p:spPr>
          <a:xfrm>
            <a:off x="4586990" y="764704"/>
            <a:ext cx="4392000" cy="2605842"/>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食品ロス対策推進計画に基づく食品ロス</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削減</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食品ロス削減パートナーシップ事</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業者</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や</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市町村と連携し</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、取組事例の紹介</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など</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、効果的な消費者啓発の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◇優良取組事例の周知や商慣習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見直し</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など食品関連事業者の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取組</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誘導</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による食品ロスの削減</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8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熱利用の</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○ごみ</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焼却施設の排熱を、エネルギーとして発電や暖房・給湯に有効利用</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356" y="1258098"/>
            <a:ext cx="1409632" cy="1408141"/>
          </a:xfrm>
          <a:prstGeom prst="rect">
            <a:avLst/>
          </a:prstGeom>
        </p:spPr>
      </p:pic>
      <p:sp>
        <p:nvSpPr>
          <p:cNvPr id="18" name="正方形/長方形 17">
            <a:extLst>
              <a:ext uri="{FF2B5EF4-FFF2-40B4-BE49-F238E27FC236}">
                <a16:creationId xmlns:a16="http://schemas.microsoft.com/office/drawing/2014/main" id="{9EB149AD-D045-47C6-9623-93D64379E8EC}"/>
              </a:ext>
            </a:extLst>
          </p:cNvPr>
          <p:cNvSpPr/>
          <p:nvPr/>
        </p:nvSpPr>
        <p:spPr>
          <a:xfrm>
            <a:off x="4586990" y="3933056"/>
            <a:ext cx="4392000" cy="2477601"/>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都市緑化の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○自然</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環境保全条例に基づく建築物敷地等における緑化の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大阪府営</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公園マスタープランに基づく、多様な自然とふれあい、都市の環境を保全する公園づくりの推進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森林環境税の活用による「都市緑化を活用した猛暑対策事業」を通じた駅前広場などにおける植樹</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海洋生態系による</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b="1" kern="100" baseline="-250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吸収</a:t>
            </a:r>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i="1" kern="100" dirty="0">
                <a:latin typeface="Meiryo UI" panose="020B0604030504040204" pitchFamily="50" charset="-128"/>
                <a:ea typeface="Meiryo UI" panose="020B0604030504040204" pitchFamily="50" charset="-128"/>
                <a:cs typeface="Times New Roman" panose="02020603050405020304" pitchFamily="18" charset="0"/>
              </a:rPr>
              <a:t>◇「大阪府海域藻場</a:t>
            </a:r>
            <a:r>
              <a:rPr lang="ja-JP" altLang="en-US" sz="1400" i="1" kern="100" dirty="0" smtClean="0">
                <a:latin typeface="Meiryo UI" panose="020B0604030504040204" pitchFamily="50" charset="-128"/>
                <a:ea typeface="Meiryo UI" panose="020B0604030504040204" pitchFamily="50" charset="-128"/>
                <a:cs typeface="Times New Roman" panose="02020603050405020304" pitchFamily="18" charset="0"/>
              </a:rPr>
              <a:t>ビジョン」（仮称）に</a:t>
            </a:r>
            <a:r>
              <a:rPr lang="ja-JP" altLang="en-US" sz="1400" i="1" kern="100" dirty="0">
                <a:latin typeface="Meiryo UI" panose="020B0604030504040204" pitchFamily="50" charset="-128"/>
                <a:ea typeface="Meiryo UI" panose="020B0604030504040204" pitchFamily="50" charset="-128"/>
                <a:cs typeface="Times New Roman" panose="02020603050405020304" pitchFamily="18" charset="0"/>
              </a:rPr>
              <a:t>基づく藻場の</a:t>
            </a:r>
            <a:r>
              <a:rPr lang="ja-JP" altLang="en-US" sz="1400" i="1" kern="100" dirty="0" smtClean="0">
                <a:latin typeface="Meiryo UI" panose="020B0604030504040204" pitchFamily="50" charset="-128"/>
                <a:ea typeface="Meiryo UI" panose="020B0604030504040204" pitchFamily="50" charset="-128"/>
                <a:cs typeface="Times New Roman" panose="02020603050405020304" pitchFamily="18" charset="0"/>
              </a:rPr>
              <a:t>造成</a:t>
            </a:r>
            <a:endParaRPr lang="en-US" altLang="ja-JP" sz="1400" i="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9EB149AD-D045-47C6-9623-93D64379E8EC}"/>
              </a:ext>
            </a:extLst>
          </p:cNvPr>
          <p:cNvSpPr/>
          <p:nvPr/>
        </p:nvSpPr>
        <p:spPr>
          <a:xfrm>
            <a:off x="224066" y="3933056"/>
            <a:ext cx="4392000" cy="2528897"/>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森林整備・木材利用の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○森林経営計画の策定等による、木材の安定供給体制の構築</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環境譲与税等を活用した市町村による森林整備及び木材利用の促進のため</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技術的支援</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○公共</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・民間施設の内装</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木質</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化</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など、府内産木材の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利用</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拡大</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による持続的な森林</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整</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備</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0" name="図 19" descr="写真提供：（一財）大阪府みどり公社" title="図3-30　子育て施設における木材利用（高槻子ども未来館）"/>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467" y="5137446"/>
            <a:ext cx="1964505" cy="1309671"/>
          </a:xfrm>
          <a:prstGeom prst="rect">
            <a:avLst/>
          </a:prstGeom>
        </p:spPr>
      </p:pic>
      <p:sp>
        <p:nvSpPr>
          <p:cNvPr id="22" name="正方形/長方形 21"/>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
        <p:nvSpPr>
          <p:cNvPr id="23" name="正方形/長方形 22"/>
          <p:cNvSpPr/>
          <p:nvPr/>
        </p:nvSpPr>
        <p:spPr>
          <a:xfrm>
            <a:off x="7184523" y="3573016"/>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588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7</a:t>
            </a:fld>
            <a:endParaRPr kumimoji="1" lang="ja-JP" altLang="en-US" dirty="0"/>
          </a:p>
        </p:txBody>
      </p:sp>
      <p:sp>
        <p:nvSpPr>
          <p:cNvPr id="12" name="テキスト ボックス 11"/>
          <p:cNvSpPr txBox="1"/>
          <p:nvPr/>
        </p:nvSpPr>
        <p:spPr bwMode="white">
          <a:xfrm>
            <a:off x="4875" y="-8698"/>
            <a:ext cx="8167525" cy="707886"/>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第３章　</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年に向けて取り組む項目について（主な取組内容）</a:t>
            </a:r>
          </a:p>
          <a:p>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92696"/>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25645"/>
            <a:ext cx="7865093"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取組項目７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気候変動適応の推進等</a:t>
            </a:r>
          </a:p>
        </p:txBody>
      </p:sp>
      <p:sp>
        <p:nvSpPr>
          <p:cNvPr id="10" name="テキスト ボックス 9"/>
          <p:cNvSpPr txBox="1"/>
          <p:nvPr/>
        </p:nvSpPr>
        <p:spPr>
          <a:xfrm>
            <a:off x="86800" y="3989526"/>
            <a:ext cx="8661663" cy="2823850"/>
          </a:xfrm>
          <a:prstGeom prst="rect">
            <a:avLst/>
          </a:prstGeom>
          <a:noFill/>
          <a:ln>
            <a:noFill/>
          </a:ln>
        </p:spPr>
        <p:txBody>
          <a:bodyPr wrap="square" rtlCol="0">
            <a:spAutoFit/>
          </a:bodyPr>
          <a:lstStyle/>
          <a:p>
            <a:pPr marL="85725" indent="-857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・温暖化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対策部会において、毎年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、地球温暖化対策の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取組状況等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、点検・評価し、その結果をホームページ等により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・緩和策については地球温暖化防止活動推進センター、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適応策についてはおおさか気候変動適応センターがその</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推進に関する一定の役割分担を持ちつつも、両センター</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が連携して</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緩和</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策と</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適応策の取組みを両輪で</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・住宅・防災・産業振興</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などの他部局</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、関係</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機関等</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連携・協働して取組みを推進</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年の万博開催による社会情勢の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変化の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ほか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の計画の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見直し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状況等を踏まえ、必要に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応じて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適宜見直しを実施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a:stretch>
            <a:fillRect/>
          </a:stretch>
        </p:blipFill>
        <p:spPr>
          <a:xfrm>
            <a:off x="4186669" y="4617269"/>
            <a:ext cx="4891855" cy="2052091"/>
          </a:xfrm>
          <a:prstGeom prst="rect">
            <a:avLst/>
          </a:prstGeom>
        </p:spPr>
      </p:pic>
      <p:sp>
        <p:nvSpPr>
          <p:cNvPr id="2" name="正方形/長方形 1"/>
          <p:cNvSpPr/>
          <p:nvPr/>
        </p:nvSpPr>
        <p:spPr>
          <a:xfrm>
            <a:off x="0" y="3583106"/>
            <a:ext cx="914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p:nvSpPr>
        <p:spPr bwMode="white">
          <a:xfrm>
            <a:off x="4875" y="3573016"/>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第４章　</a:t>
            </a:r>
            <a:r>
              <a:rPr lang="ja-JP" altLang="en-US" sz="2000" b="1" dirty="0">
                <a:solidFill>
                  <a:schemeClr val="bg1"/>
                </a:solidFill>
                <a:latin typeface="Meiryo UI" panose="020B0604030504040204" pitchFamily="50" charset="-128"/>
                <a:ea typeface="Meiryo UI" panose="020B0604030504040204" pitchFamily="50" charset="-128"/>
              </a:rPr>
              <a:t>対策</a:t>
            </a:r>
            <a:r>
              <a:rPr lang="ja-JP" altLang="en-US" sz="2000" b="1" dirty="0" smtClean="0">
                <a:solidFill>
                  <a:schemeClr val="bg1"/>
                </a:solidFill>
                <a:latin typeface="Meiryo UI" panose="020B0604030504040204" pitchFamily="50" charset="-128"/>
                <a:ea typeface="Meiryo UI" panose="020B0604030504040204" pitchFamily="50" charset="-128"/>
              </a:rPr>
              <a:t>の推進体制</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9EB149AD-D045-47C6-9623-93D64379E8EC}"/>
              </a:ext>
            </a:extLst>
          </p:cNvPr>
          <p:cNvSpPr/>
          <p:nvPr/>
        </p:nvSpPr>
        <p:spPr>
          <a:xfrm>
            <a:off x="224066" y="764704"/>
            <a:ext cx="4392000" cy="1502976"/>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暑さ対策</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の推進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○各分野において暑さ対策に留意した取組みを推進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・暑さ</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指数の情報メール等の利用促進や事業者等と</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連携　</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した</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啓発の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実施</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健康</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・クールスポット</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の設置</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周知・</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活用</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府民生活・都市生活</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9EB149AD-D045-47C6-9623-93D64379E8EC}"/>
              </a:ext>
            </a:extLst>
          </p:cNvPr>
          <p:cNvSpPr/>
          <p:nvPr/>
        </p:nvSpPr>
        <p:spPr>
          <a:xfrm>
            <a:off x="4586990" y="764704"/>
            <a:ext cx="4392000" cy="3016210"/>
          </a:xfrm>
          <a:prstGeom prst="rect">
            <a:avLst/>
          </a:prstGeom>
        </p:spPr>
        <p:txBody>
          <a:bodyPr wrap="square" lIns="72000" rIns="36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適応７分野の取組みの着実な</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○土石流や流木の発生を想定した治山施設の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整備等</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農業、</a:t>
            </a:r>
            <a:endPar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200"/>
              </a:lnSpc>
            </a:pP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森林・林業、水産業</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○インフラ</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ライフライン機能</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の確保</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や安全性</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の高い道路網の整備</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a:t>
            </a:r>
            <a:r>
              <a:rPr lang="en-US" altLang="ja-JP"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府民生活・都市生活</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438275"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適応をビジネス機会と捉えた事業展開の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r>
              <a:rPr lang="en-US" altLang="ja-JP" sz="1000" kern="100" spc="-5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spc="-50" dirty="0">
                <a:latin typeface="Meiryo UI" panose="020B0604030504040204" pitchFamily="50" charset="-128"/>
                <a:ea typeface="Meiryo UI" panose="020B0604030504040204" pitchFamily="50" charset="-128"/>
                <a:cs typeface="Times New Roman" panose="02020603050405020304" pitchFamily="18" charset="0"/>
              </a:rPr>
              <a:t>産業</a:t>
            </a:r>
            <a:r>
              <a:rPr lang="ja-JP" altLang="en-US" sz="1000" kern="100" spc="-50" dirty="0" smtClean="0">
                <a:latin typeface="Meiryo UI" panose="020B0604030504040204" pitchFamily="50" charset="-128"/>
                <a:ea typeface="Meiryo UI" panose="020B0604030504040204" pitchFamily="50" charset="-128"/>
                <a:cs typeface="Times New Roman" panose="02020603050405020304" pitchFamily="18" charset="0"/>
              </a:rPr>
              <a:t>・経済活動</a:t>
            </a:r>
            <a:r>
              <a:rPr lang="en-US" altLang="ja-JP" sz="1000" kern="100" spc="-50" dirty="0" smtClean="0">
                <a:latin typeface="Meiryo UI" panose="020B0604030504040204" pitchFamily="50" charset="-128"/>
                <a:ea typeface="Meiryo UI" panose="020B0604030504040204" pitchFamily="50" charset="-128"/>
                <a:cs typeface="Times New Roman" panose="02020603050405020304" pitchFamily="18" charset="0"/>
              </a:rPr>
              <a:t>〕</a:t>
            </a: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438275"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住民がおかれた状況を認識し、適切な行動がとれる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ように、テクノロジー</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の活用に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より個人の行動</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変容を支援</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自然災害・沿岸域</a:t>
            </a:r>
            <a:r>
              <a:rPr lang="en-US" altLang="ja-JP" sz="8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9" name="グループ化 38" title="図3-32　適応７分野"/>
          <p:cNvGrpSpPr/>
          <p:nvPr/>
        </p:nvGrpSpPr>
        <p:grpSpPr>
          <a:xfrm>
            <a:off x="323528" y="2041992"/>
            <a:ext cx="5616575" cy="1426210"/>
            <a:chOff x="0" y="0"/>
            <a:chExt cx="5617180" cy="1426757"/>
          </a:xfrm>
        </p:grpSpPr>
        <p:pic>
          <p:nvPicPr>
            <p:cNvPr id="40" name="図 39" descr="農業、森林・林業、水産業">
              <a:hlinkClick r:id="rId4" tgtFrame="&quot;_self&quo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02080" cy="706755"/>
            </a:xfrm>
            <a:prstGeom prst="rect">
              <a:avLst/>
            </a:prstGeom>
            <a:noFill/>
            <a:ln>
              <a:noFill/>
            </a:ln>
          </p:spPr>
        </p:pic>
        <p:pic>
          <p:nvPicPr>
            <p:cNvPr id="41" name="図 40" descr="水環境">
              <a:hlinkClick r:id="rId6" tgtFrame="&quot;_self&quo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3497" y="0"/>
              <a:ext cx="1402080" cy="706755"/>
            </a:xfrm>
            <a:prstGeom prst="rect">
              <a:avLst/>
            </a:prstGeom>
            <a:noFill/>
            <a:ln>
              <a:noFill/>
            </a:ln>
          </p:spPr>
        </p:pic>
        <p:pic>
          <p:nvPicPr>
            <p:cNvPr id="42" name="図 41" descr="自然災害・沿岸域">
              <a:hlinkClick r:id="rId8" tgtFrame="&quot;_self&quo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99860" y="0"/>
              <a:ext cx="1417320" cy="714375"/>
            </a:xfrm>
            <a:prstGeom prst="rect">
              <a:avLst/>
            </a:prstGeom>
            <a:noFill/>
            <a:ln>
              <a:noFill/>
            </a:ln>
          </p:spPr>
        </p:pic>
        <p:pic>
          <p:nvPicPr>
            <p:cNvPr id="43" name="図 42" descr="産業・経済活動">
              <a:hlinkClick r:id="rId10" tgtFrame="&quot;_self&quo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05246" y="712382"/>
              <a:ext cx="1417320" cy="714375"/>
            </a:xfrm>
            <a:prstGeom prst="rect">
              <a:avLst/>
            </a:prstGeom>
            <a:noFill/>
            <a:ln>
              <a:noFill/>
            </a:ln>
          </p:spPr>
        </p:pic>
        <p:pic>
          <p:nvPicPr>
            <p:cNvPr id="44" name="図 43" descr="健康">
              <a:hlinkClick r:id="rId12" tgtFrame="&quot;_self&quo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1116" y="712382"/>
              <a:ext cx="1402715" cy="713740"/>
            </a:xfrm>
            <a:prstGeom prst="rect">
              <a:avLst/>
            </a:prstGeom>
            <a:noFill/>
            <a:ln>
              <a:noFill/>
            </a:ln>
          </p:spPr>
        </p:pic>
        <p:pic>
          <p:nvPicPr>
            <p:cNvPr id="45" name="図 44" descr="自然生態系">
              <a:hlinkClick r:id="rId14" tgtFrame="&quot;_self&quo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06995" y="0"/>
              <a:ext cx="1402080" cy="707390"/>
            </a:xfrm>
            <a:prstGeom prst="rect">
              <a:avLst/>
            </a:prstGeom>
            <a:noFill/>
            <a:ln>
              <a:noFill/>
            </a:ln>
          </p:spPr>
        </p:pic>
        <p:pic>
          <p:nvPicPr>
            <p:cNvPr id="46" name="図 45" descr="府民生活・都市生活">
              <a:hlinkClick r:id="rId16" tgtFrame="&quot;_self&quo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30009" y="712382"/>
              <a:ext cx="1417320" cy="714375"/>
            </a:xfrm>
            <a:prstGeom prst="rect">
              <a:avLst/>
            </a:prstGeom>
            <a:noFill/>
            <a:ln>
              <a:noFill/>
            </a:ln>
          </p:spPr>
        </p:pic>
      </p:grpSp>
      <p:sp>
        <p:nvSpPr>
          <p:cNvPr id="22" name="正方形/長方形 21"/>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9403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ユーザー定義 1">
      <a:dk1>
        <a:sysClr val="windowText" lastClr="000000"/>
      </a:dk1>
      <a:lt1>
        <a:sysClr val="window" lastClr="FFFFFF"/>
      </a:lt1>
      <a:dk2>
        <a:srgbClr val="444D26"/>
      </a:dk2>
      <a:lt2>
        <a:srgbClr val="FEFAC9"/>
      </a:lt2>
      <a:accent1>
        <a:srgbClr val="595959"/>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TM02900720[[fn=インテグラル]]</Template>
  <TotalTime>20155</TotalTime>
  <Words>2816</Words>
  <PresentationFormat>画面に合わせる (4:3)</PresentationFormat>
  <Paragraphs>355</Paragraphs>
  <Slides>8</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8</vt:i4>
      </vt:variant>
    </vt:vector>
  </HeadingPairs>
  <TitlesOfParts>
    <vt:vector size="19" baseType="lpstr">
      <vt:lpstr>Meiryo UI</vt:lpstr>
      <vt:lpstr>ＭＳ Ｐゴシック</vt:lpstr>
      <vt:lpstr>ＭＳ ゴシック</vt:lpstr>
      <vt:lpstr>メイリオ</vt:lpstr>
      <vt:lpstr>游明朝</vt:lpstr>
      <vt:lpstr>Arial</vt:lpstr>
      <vt:lpstr>Calibri</vt:lpstr>
      <vt:lpstr>Corbel</vt:lpstr>
      <vt:lpstr>Times New Roman</vt:lpstr>
      <vt:lpstr>クラリティ</vt:lpstr>
      <vt:lpstr>基礎</vt:lpstr>
      <vt:lpstr>大阪府地球温暖化対策実行計画（区域施策編） 要約資料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2021-03-30T10:02:32Z</cp:lastPrinted>
  <dcterms:created xsi:type="dcterms:W3CDTF">2017-05-15T09:05:21Z</dcterms:created>
  <dcterms:modified xsi:type="dcterms:W3CDTF">2021-03-31T06:03:01Z</dcterms:modified>
</cp:coreProperties>
</file>