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4"/>
  </p:notesMasterIdLst>
  <p:sldIdLst>
    <p:sldId id="256" r:id="rId2"/>
    <p:sldId id="257" r:id="rId3"/>
    <p:sldId id="304" r:id="rId4"/>
    <p:sldId id="298" r:id="rId5"/>
    <p:sldId id="260" r:id="rId6"/>
    <p:sldId id="299" r:id="rId7"/>
    <p:sldId id="300" r:id="rId8"/>
    <p:sldId id="303" r:id="rId9"/>
    <p:sldId id="305" r:id="rId10"/>
    <p:sldId id="286" r:id="rId11"/>
    <p:sldId id="263" r:id="rId12"/>
    <p:sldId id="264" r:id="rId13"/>
    <p:sldId id="265" r:id="rId14"/>
    <p:sldId id="266" r:id="rId15"/>
    <p:sldId id="267" r:id="rId16"/>
    <p:sldId id="268" r:id="rId17"/>
    <p:sldId id="269" r:id="rId18"/>
    <p:sldId id="270" r:id="rId19"/>
    <p:sldId id="271" r:id="rId20"/>
    <p:sldId id="272" r:id="rId21"/>
    <p:sldId id="273" r:id="rId22"/>
    <p:sldId id="287" r:id="rId23"/>
    <p:sldId id="288" r:id="rId24"/>
    <p:sldId id="275" r:id="rId25"/>
    <p:sldId id="276" r:id="rId26"/>
    <p:sldId id="277" r:id="rId27"/>
    <p:sldId id="278" r:id="rId28"/>
    <p:sldId id="279" r:id="rId29"/>
    <p:sldId id="280" r:id="rId30"/>
    <p:sldId id="281" r:id="rId31"/>
    <p:sldId id="296" r:id="rId32"/>
    <p:sldId id="297" r:id="rId3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99FF99"/>
    <a:srgbClr val="66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84" autoAdjust="0"/>
  </p:normalViewPr>
  <p:slideViewPr>
    <p:cSldViewPr>
      <p:cViewPr varScale="1">
        <p:scale>
          <a:sx n="59" d="100"/>
          <a:sy n="59" d="100"/>
        </p:scale>
        <p:origin x="163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F613E16-2883-4D84-B0AC-814C08851827}" type="datetimeFigureOut">
              <a:rPr kumimoji="1" lang="ja-JP" altLang="en-US" smtClean="0"/>
              <a:t>2021/3/31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8DBF27B4-DCB4-41D0-8DBD-87790BADA663}" type="slidenum">
              <a:rPr kumimoji="1" lang="ja-JP" altLang="en-US" smtClean="0"/>
              <a:t>‹#›</a:t>
            </a:fld>
            <a:endParaRPr kumimoji="1" lang="ja-JP" altLang="en-US"/>
          </a:p>
        </p:txBody>
      </p:sp>
    </p:spTree>
    <p:extLst>
      <p:ext uri="{BB962C8B-B14F-4D97-AF65-F5344CB8AC3E}">
        <p14:creationId xmlns:p14="http://schemas.microsoft.com/office/powerpoint/2010/main" val="17400242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BF27B4-DCB4-41D0-8DBD-87790BADA663}" type="slidenum">
              <a:rPr kumimoji="1" lang="ja-JP" altLang="en-US" smtClean="0"/>
              <a:t>2</a:t>
            </a:fld>
            <a:endParaRPr kumimoji="1" lang="ja-JP" altLang="en-US"/>
          </a:p>
        </p:txBody>
      </p:sp>
    </p:spTree>
    <p:extLst>
      <p:ext uri="{BB962C8B-B14F-4D97-AF65-F5344CB8AC3E}">
        <p14:creationId xmlns:p14="http://schemas.microsoft.com/office/powerpoint/2010/main" val="104818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BF27B4-DCB4-41D0-8DBD-87790BADA663}" type="slidenum">
              <a:rPr kumimoji="1" lang="ja-JP" altLang="en-US" smtClean="0"/>
              <a:t>5</a:t>
            </a:fld>
            <a:endParaRPr kumimoji="1" lang="ja-JP" altLang="en-US"/>
          </a:p>
        </p:txBody>
      </p:sp>
    </p:spTree>
    <p:extLst>
      <p:ext uri="{BB962C8B-B14F-4D97-AF65-F5344CB8AC3E}">
        <p14:creationId xmlns:p14="http://schemas.microsoft.com/office/powerpoint/2010/main" val="395613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BF27B4-DCB4-41D0-8DBD-87790BADA663}" type="slidenum">
              <a:rPr kumimoji="1" lang="ja-JP" altLang="en-US" smtClean="0"/>
              <a:t>7</a:t>
            </a:fld>
            <a:endParaRPr kumimoji="1" lang="ja-JP" altLang="en-US"/>
          </a:p>
        </p:txBody>
      </p:sp>
    </p:spTree>
    <p:extLst>
      <p:ext uri="{BB962C8B-B14F-4D97-AF65-F5344CB8AC3E}">
        <p14:creationId xmlns:p14="http://schemas.microsoft.com/office/powerpoint/2010/main" val="32987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BF27B4-DCB4-41D0-8DBD-87790BADA663}" type="slidenum">
              <a:rPr kumimoji="1" lang="ja-JP" altLang="en-US" smtClean="0"/>
              <a:t>24</a:t>
            </a:fld>
            <a:endParaRPr kumimoji="1" lang="ja-JP" altLang="en-US"/>
          </a:p>
        </p:txBody>
      </p:sp>
    </p:spTree>
    <p:extLst>
      <p:ext uri="{BB962C8B-B14F-4D97-AF65-F5344CB8AC3E}">
        <p14:creationId xmlns:p14="http://schemas.microsoft.com/office/powerpoint/2010/main" val="418152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BF27B4-DCB4-41D0-8DBD-87790BADA663}" type="slidenum">
              <a:rPr kumimoji="1" lang="ja-JP" altLang="en-US" smtClean="0"/>
              <a:t>28</a:t>
            </a:fld>
            <a:endParaRPr kumimoji="1" lang="ja-JP" altLang="en-US"/>
          </a:p>
        </p:txBody>
      </p:sp>
    </p:spTree>
    <p:extLst>
      <p:ext uri="{BB962C8B-B14F-4D97-AF65-F5344CB8AC3E}">
        <p14:creationId xmlns:p14="http://schemas.microsoft.com/office/powerpoint/2010/main" val="347626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mn-ea"/>
                <a:ea typeface="+mn-ea"/>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マスター サブタイトルの書式設定</a:t>
            </a:r>
            <a:endParaRPr lang="en-US" dirty="0"/>
          </a:p>
        </p:txBody>
      </p:sp>
      <p:sp>
        <p:nvSpPr>
          <p:cNvPr id="4" name="Date Placeholder 3"/>
          <p:cNvSpPr>
            <a:spLocks noGrp="1"/>
          </p:cNvSpPr>
          <p:nvPr>
            <p:ph type="dt" sz="half" idx="10"/>
          </p:nvPr>
        </p:nvSpPr>
        <p:spPr/>
        <p:txBody>
          <a:bodyPr/>
          <a:lstStyle/>
          <a:p>
            <a:fld id="{4F4E65CD-8EA1-4AC0-B6A1-ABCBA06A5658}"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E2F099-7FB4-40CB-9ED0-614667A15CD7}"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3C174B8-CAE7-45F9-84CC-1F28A4E95A35}"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E2F099-7FB4-40CB-9ED0-614667A15CD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4E6DEAF-0750-4994-A24B-8D747508B8F1}"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E2F099-7FB4-40CB-9ED0-614667A15CD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2819278-E7D5-408F-9E37-F1DE9CE241C0}"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E2F099-7FB4-40CB-9ED0-614667A15CD7}"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F88DD1-70AD-49B0-B569-F323DE7FB0DB}"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E2F099-7FB4-40CB-9ED0-614667A15CD7}"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0AA5F6B-642B-4B16-B2F0-64B26F2D6ADF}"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E2F099-7FB4-40CB-9ED0-614667A15CD7}"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9E7F81E-210D-4185-B0B3-5FE2AF646E03}" type="datetime1">
              <a:rPr kumimoji="1" lang="ja-JP" altLang="en-US" smtClean="0"/>
              <a:t>2021/3/31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3E2F099-7FB4-40CB-9ED0-614667A15CD7}"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F183994A-7D2D-43A4-BB20-FC199FFEDCCB}" type="datetime1">
              <a:rPr kumimoji="1" lang="ja-JP" altLang="en-US" smtClean="0"/>
              <a:t>2021/3/31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3E2F099-7FB4-40CB-9ED0-614667A15CD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A98A-4CF9-4B4B-A54A-EA7FDDBB1147}" type="datetime1">
              <a:rPr kumimoji="1" lang="ja-JP" altLang="en-US" smtClean="0"/>
              <a:t>2021/3/31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3E2F099-7FB4-40CB-9ED0-614667A15CD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319757-A46E-442E-9A45-B5CC69CB03B8}"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E2F099-7FB4-40CB-9ED0-614667A15CD7}"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BC7A130-D0BC-4EE5-BBFD-B868CAB9B7FD}"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E2F099-7FB4-40CB-9ED0-614667A15CD7}"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7504" y="533400"/>
            <a:ext cx="8928992" cy="1023392"/>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94808" y="1600200"/>
            <a:ext cx="8931626" cy="4876800"/>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4819A3F-8561-4D52-8925-80169684846E}" type="datetime1">
              <a:rPr kumimoji="1" lang="ja-JP" altLang="en-US" smtClean="0"/>
              <a:t>2021/3/31</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2838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83E2F099-7FB4-40CB-9ED0-614667A15CD7}"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3600" kern="1200" spc="-100" baseline="0">
          <a:solidFill>
            <a:schemeClr val="tx1"/>
          </a:solidFill>
          <a:latin typeface="+mn-ea"/>
          <a:ea typeface="+mn-ea"/>
          <a:cs typeface="メイリオ" panose="020B0604030504040204" pitchFamily="50" charset="-128"/>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ea"/>
          <a:ea typeface="+mn-ea"/>
          <a:cs typeface="メイリオ" panose="020B0604030504040204" pitchFamily="50" charset="-128"/>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ea"/>
          <a:ea typeface="+mn-ea"/>
          <a:cs typeface="メイリオ" panose="020B0604030504040204" pitchFamily="50" charset="-128"/>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ea"/>
          <a:ea typeface="+mn-ea"/>
          <a:cs typeface="メイリオ" panose="020B0604030504040204" pitchFamily="50" charset="-128"/>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ea"/>
          <a:ea typeface="+mn-ea"/>
          <a:cs typeface="メイリオ" panose="020B0604030504040204" pitchFamily="50" charset="-128"/>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ea"/>
          <a:ea typeface="+mn-ea"/>
          <a:cs typeface="メイリオ" panose="020B0604030504040204" pitchFamily="50" charset="-128"/>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http://www.city.kaizuka.lg.jp/ikkrwebBrowse/material/image/group/19/32_1.jpg" TargetMode="External"/><Relationship Id="rId7" Type="http://schemas.openxmlformats.org/officeDocument/2006/relationships/image" Target="http://www.pref.osaka.jp/attach/4229/00012547/P8260010.jpg" TargetMode="Externa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7.jpeg"/><Relationship Id="rId5" Type="http://schemas.openxmlformats.org/officeDocument/2006/relationships/image" Target="http://www.epcc.pref.osaka.jp/afr/fish/new/news/img/wando.jpg" TargetMode="External"/><Relationship Id="rId10" Type="http://schemas.openxmlformats.org/officeDocument/2006/relationships/image" Target="http://www.epcc.pref.osaka.jp/afr/fish/img/ita5.jpg" TargetMode="External"/><Relationship Id="rId4" Type="http://schemas.openxmlformats.org/officeDocument/2006/relationships/image" Target="../media/image33.jpeg"/><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512" y="1371600"/>
            <a:ext cx="9217024" cy="1927225"/>
          </a:xfrm>
        </p:spPr>
        <p:txBody>
          <a:bodyPr/>
          <a:lstStyle/>
          <a:p>
            <a:pPr algn="ctr"/>
            <a:r>
              <a:rPr lang="ja-JP" altLang="en-US" sz="4000" dirty="0">
                <a:solidFill>
                  <a:schemeClr val="tx1"/>
                </a:solidFill>
              </a:rPr>
              <a:t>気候変動への適応に</a:t>
            </a:r>
            <a:r>
              <a:rPr lang="ja-JP" altLang="en-US" sz="4000" dirty="0" smtClean="0">
                <a:solidFill>
                  <a:schemeClr val="tx1"/>
                </a:solidFill>
              </a:rPr>
              <a:t>係る影響</a:t>
            </a:r>
            <a:r>
              <a:rPr lang="ja-JP" altLang="en-US" sz="4000" dirty="0">
                <a:solidFill>
                  <a:schemeClr val="tx1"/>
                </a:solidFill>
              </a:rPr>
              <a:t>・</a:t>
            </a:r>
            <a:r>
              <a:rPr lang="ja-JP" altLang="en-US" sz="4000" dirty="0" smtClean="0">
                <a:solidFill>
                  <a:schemeClr val="tx1"/>
                </a:solidFill>
              </a:rPr>
              <a:t>施策集</a:t>
            </a:r>
            <a:endParaRPr kumimoji="1" lang="ja-JP" altLang="en-US" sz="4000" dirty="0">
              <a:solidFill>
                <a:schemeClr val="tx1"/>
              </a:solidFill>
            </a:endParaRPr>
          </a:p>
        </p:txBody>
      </p:sp>
      <p:sp>
        <p:nvSpPr>
          <p:cNvPr id="3" name="サブタイトル 2"/>
          <p:cNvSpPr>
            <a:spLocks noGrp="1"/>
          </p:cNvSpPr>
          <p:nvPr>
            <p:ph type="subTitle" idx="1"/>
          </p:nvPr>
        </p:nvSpPr>
        <p:spPr>
          <a:xfrm>
            <a:off x="1371600" y="4737338"/>
            <a:ext cx="6400800" cy="707886"/>
          </a:xfrm>
        </p:spPr>
        <p:txBody>
          <a:bodyPr>
            <a:spAutoFit/>
          </a:bodyPr>
          <a:lstStyle/>
          <a:p>
            <a:pPr algn="ctr"/>
            <a:r>
              <a:rPr kumimoji="1" lang="ja-JP" altLang="en-US" sz="4000" dirty="0" smtClean="0">
                <a:solidFill>
                  <a:schemeClr val="tx1"/>
                </a:solidFill>
              </a:rPr>
              <a:t>大阪府</a:t>
            </a:r>
            <a:endParaRPr kumimoji="1" lang="ja-JP" altLang="en-US" sz="4000" dirty="0">
              <a:solidFill>
                <a:schemeClr val="tx1"/>
              </a:solidFill>
            </a:endParaRPr>
          </a:p>
        </p:txBody>
      </p:sp>
      <p:sp>
        <p:nvSpPr>
          <p:cNvPr id="4" name="サブタイトル 2"/>
          <p:cNvSpPr txBox="1">
            <a:spLocks/>
          </p:cNvSpPr>
          <p:nvPr/>
        </p:nvSpPr>
        <p:spPr>
          <a:xfrm>
            <a:off x="3203848" y="4077072"/>
            <a:ext cx="2736304" cy="523220"/>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ea"/>
                <a:ea typeface="+mn-ea"/>
                <a:cs typeface="メイリオ" panose="020B0604030504040204" pitchFamily="50" charset="-128"/>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ea"/>
                <a:ea typeface="+mn-ea"/>
                <a:cs typeface="メイリオ" panose="020B0604030504040204" pitchFamily="50" charset="-128"/>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ea"/>
                <a:ea typeface="+mn-ea"/>
                <a:cs typeface="メイリオ" panose="020B0604030504040204" pitchFamily="50" charset="-128"/>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ea"/>
                <a:ea typeface="+mn-ea"/>
                <a:cs typeface="メイリオ" panose="020B0604030504040204" pitchFamily="50" charset="-128"/>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ea"/>
                <a:ea typeface="+mn-ea"/>
                <a:cs typeface="メイリオ" panose="020B0604030504040204" pitchFamily="50" charset="-128"/>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ctr"/>
            <a:r>
              <a:rPr lang="en-US" altLang="ja-JP" sz="2800" dirty="0" smtClean="0">
                <a:solidFill>
                  <a:schemeClr val="tx1"/>
                </a:solidFill>
              </a:rPr>
              <a:t>2021</a:t>
            </a:r>
            <a:r>
              <a:rPr lang="ja-JP" altLang="en-US" sz="2800" dirty="0" smtClean="0">
                <a:solidFill>
                  <a:schemeClr val="tx1"/>
                </a:solidFill>
              </a:rPr>
              <a:t>年</a:t>
            </a:r>
            <a:r>
              <a:rPr lang="ja-JP" altLang="en-US" sz="2800" dirty="0">
                <a:solidFill>
                  <a:schemeClr val="tx1"/>
                </a:solidFill>
              </a:rPr>
              <a:t>３</a:t>
            </a:r>
            <a:r>
              <a:rPr lang="ja-JP" altLang="en-US" sz="2800" dirty="0" smtClean="0">
                <a:solidFill>
                  <a:schemeClr val="tx1"/>
                </a:solidFill>
              </a:rPr>
              <a:t>月</a:t>
            </a:r>
            <a:endParaRPr lang="ja-JP" altLang="en-US" sz="2800" dirty="0">
              <a:solidFill>
                <a:schemeClr val="tx1"/>
              </a:solidFill>
            </a:endParaRPr>
          </a:p>
        </p:txBody>
      </p:sp>
    </p:spTree>
    <p:extLst>
      <p:ext uri="{BB962C8B-B14F-4D97-AF65-F5344CB8AC3E}">
        <p14:creationId xmlns:p14="http://schemas.microsoft.com/office/powerpoint/2010/main" val="24927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9</a:t>
            </a:fld>
            <a:endParaRPr kumimoji="1" lang="ja-JP" altLang="en-US"/>
          </a:p>
        </p:txBody>
      </p:sp>
      <p:sp>
        <p:nvSpPr>
          <p:cNvPr id="5" name="テキスト ボックス 4"/>
          <p:cNvSpPr txBox="1"/>
          <p:nvPr/>
        </p:nvSpPr>
        <p:spPr>
          <a:xfrm>
            <a:off x="-8918" y="1916832"/>
            <a:ext cx="1412566"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　</a:t>
            </a:r>
            <a:r>
              <a:rPr kumimoji="1" lang="ja-JP" altLang="en-US" sz="2400" b="1" dirty="0" smtClean="0">
                <a:latin typeface="+mn-ea"/>
                <a:cs typeface="メイリオ" panose="020B0604030504040204" pitchFamily="50" charset="-128"/>
              </a:rPr>
              <a:t>① </a:t>
            </a:r>
            <a:r>
              <a:rPr lang="ja-JP" altLang="en-US" sz="2400" b="1" dirty="0">
                <a:latin typeface="+mn-ea"/>
                <a:cs typeface="メイリオ" panose="020B0604030504040204" pitchFamily="50" charset="-128"/>
              </a:rPr>
              <a:t>水稲</a:t>
            </a:r>
            <a:endParaRPr kumimoji="1" lang="ja-JP" altLang="en-US" sz="2400" b="1" dirty="0">
              <a:latin typeface="+mn-ea"/>
              <a:cs typeface="メイリオ" panose="020B0604030504040204" pitchFamily="50" charset="-128"/>
            </a:endParaRPr>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542574445"/>
              </p:ext>
            </p:extLst>
          </p:nvPr>
        </p:nvGraphicFramePr>
        <p:xfrm>
          <a:off x="251458" y="2420888"/>
          <a:ext cx="8641084" cy="3240360"/>
        </p:xfrm>
        <a:graphic>
          <a:graphicData uri="http://schemas.openxmlformats.org/drawingml/2006/table">
            <a:tbl>
              <a:tblPr firstRow="1" bandRow="1">
                <a:tableStyleId>{5C22544A-7EE6-4342-B048-85BDC9FD1C3A}</a:tableStyleId>
              </a:tblPr>
              <a:tblGrid>
                <a:gridCol w="438962">
                  <a:extLst>
                    <a:ext uri="{9D8B030D-6E8A-4147-A177-3AD203B41FA5}">
                      <a16:colId xmlns:a16="http://schemas.microsoft.com/office/drawing/2014/main" val="20000"/>
                    </a:ext>
                  </a:extLst>
                </a:gridCol>
                <a:gridCol w="8202122">
                  <a:extLst>
                    <a:ext uri="{9D8B030D-6E8A-4147-A177-3AD203B41FA5}">
                      <a16:colId xmlns:a16="http://schemas.microsoft.com/office/drawing/2014/main" val="20001"/>
                    </a:ext>
                  </a:extLst>
                </a:gridCol>
              </a:tblGrid>
              <a:tr h="3240360">
                <a:tc>
                  <a:txBody>
                    <a:bodyPr/>
                    <a:lstStyle/>
                    <a:p>
                      <a:pPr algn="ctr"/>
                      <a:r>
                        <a:rPr kumimoji="1" lang="ja-JP" altLang="en-US" dirty="0" smtClean="0">
                          <a:solidFill>
                            <a:schemeClr val="tx1"/>
                          </a:solidFill>
                          <a:latin typeface="+mn-ea"/>
                          <a:ea typeface="+mn-ea"/>
                          <a:cs typeface="メイリオ" panose="020B0604030504040204" pitchFamily="50" charset="-128"/>
                        </a:rPr>
                        <a:t>影　響</a:t>
                      </a:r>
                      <a:endParaRPr kumimoji="1" lang="ja-JP" altLang="en-US" dirty="0">
                        <a:solidFill>
                          <a:schemeClr val="tx1"/>
                        </a:solidFill>
                        <a:latin typeface="+mn-ea"/>
                        <a:ea typeface="+mn-ea"/>
                        <a:cs typeface="メイリオ" panose="020B0604030504040204" pitchFamily="50" charset="-128"/>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600" b="0" dirty="0" smtClean="0">
                          <a:solidFill>
                            <a:schemeClr val="tx1"/>
                          </a:solidFill>
                          <a:latin typeface="+mn-ea"/>
                          <a:ea typeface="+mn-ea"/>
                          <a:cs typeface="メイリオ" panose="020B0604030504040204" pitchFamily="50" charset="-128"/>
                        </a:rPr>
                        <a:t>【</a:t>
                      </a:r>
                      <a:r>
                        <a:rPr kumimoji="1" lang="ja-JP" altLang="en-US" sz="1600" b="0" dirty="0" smtClean="0">
                          <a:solidFill>
                            <a:schemeClr val="tx1"/>
                          </a:solidFill>
                          <a:latin typeface="+mn-ea"/>
                          <a:ea typeface="+mn-ea"/>
                          <a:cs typeface="メイリオ" panose="020B0604030504040204" pitchFamily="50" charset="-128"/>
                        </a:rPr>
                        <a:t>現状</a:t>
                      </a:r>
                      <a:r>
                        <a:rPr kumimoji="1" lang="en-US" altLang="ja-JP" sz="1600" b="0" dirty="0" smtClean="0">
                          <a:solidFill>
                            <a:schemeClr val="tx1"/>
                          </a:solidFill>
                          <a:latin typeface="+mn-ea"/>
                          <a:ea typeface="+mn-ea"/>
                          <a:cs typeface="メイリオ" panose="020B0604030504040204" pitchFamily="50" charset="-128"/>
                        </a:rPr>
                        <a:t>】</a:t>
                      </a:r>
                    </a:p>
                    <a:p>
                      <a:r>
                        <a:rPr kumimoji="1" lang="ja-JP" altLang="en-US" sz="1600" b="0" i="0" dirty="0" smtClean="0">
                          <a:solidFill>
                            <a:schemeClr val="tx1"/>
                          </a:solidFill>
                          <a:latin typeface="+mn-ea"/>
                          <a:ea typeface="+mn-ea"/>
                          <a:cs typeface="メイリオ" panose="020B0604030504040204" pitchFamily="50" charset="-128"/>
                        </a:rPr>
                        <a:t>　・登熟期高温に起因する白未熟粒の増加による品質（一等米比率）の低下</a:t>
                      </a:r>
                    </a:p>
                    <a:p>
                      <a:endParaRPr kumimoji="1" lang="en-US" altLang="ja-JP" sz="1100" b="0" u="none" dirty="0" smtClean="0">
                        <a:solidFill>
                          <a:schemeClr val="tx1"/>
                        </a:solidFill>
                        <a:latin typeface="+mn-ea"/>
                        <a:ea typeface="+mn-ea"/>
                        <a:cs typeface="メイリオ" panose="020B0604030504040204" pitchFamily="50" charset="-128"/>
                      </a:endParaRPr>
                    </a:p>
                    <a:p>
                      <a:r>
                        <a:rPr kumimoji="1" lang="ja-JP" altLang="en-US" sz="1600" b="0" u="none" dirty="0" smtClean="0">
                          <a:solidFill>
                            <a:schemeClr val="tx1"/>
                          </a:solidFill>
                          <a:latin typeface="+mn-ea"/>
                          <a:ea typeface="+mn-ea"/>
                          <a:cs typeface="メイリオ" panose="020B0604030504040204" pitchFamily="50" charset="-128"/>
                        </a:rPr>
                        <a:t>　・ヒノヒカリの一等米比率　</a:t>
                      </a:r>
                      <a:endParaRPr kumimoji="1" lang="en-US" altLang="ja-JP" sz="1600" b="0" u="none" dirty="0" smtClean="0">
                        <a:solidFill>
                          <a:schemeClr val="tx1"/>
                        </a:solidFill>
                        <a:latin typeface="+mn-ea"/>
                        <a:ea typeface="+mn-ea"/>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latin typeface="+mn-ea"/>
                          <a:ea typeface="+mn-ea"/>
                          <a:cs typeface="メイリオ" panose="020B0604030504040204" pitchFamily="50" charset="-128"/>
                        </a:rPr>
                        <a:t>　　　　</a:t>
                      </a:r>
                      <a:r>
                        <a:rPr kumimoji="1" lang="en-US" altLang="ja-JP" sz="1600" b="0" u="none" dirty="0" smtClean="0">
                          <a:solidFill>
                            <a:schemeClr val="tx1"/>
                          </a:solidFill>
                          <a:latin typeface="+mn-ea"/>
                          <a:ea typeface="+mn-ea"/>
                          <a:cs typeface="メイリオ" panose="020B0604030504040204" pitchFamily="50" charset="-128"/>
                        </a:rPr>
                        <a:t>55.5</a:t>
                      </a:r>
                      <a:r>
                        <a:rPr kumimoji="1" lang="ja-JP" altLang="en-US" sz="1600" b="0" u="none" dirty="0" smtClean="0">
                          <a:solidFill>
                            <a:schemeClr val="tx1"/>
                          </a:solidFill>
                          <a:latin typeface="+mn-ea"/>
                          <a:ea typeface="+mn-ea"/>
                          <a:cs typeface="メイリオ" panose="020B0604030504040204" pitchFamily="50" charset="-128"/>
                        </a:rPr>
                        <a:t>％（</a:t>
                      </a:r>
                      <a:r>
                        <a:rPr kumimoji="1" lang="en-US" altLang="ja-JP" sz="1600" b="0" u="none" dirty="0" smtClean="0">
                          <a:solidFill>
                            <a:schemeClr val="tx1"/>
                          </a:solidFill>
                          <a:latin typeface="+mn-ea"/>
                          <a:ea typeface="+mn-ea"/>
                          <a:cs typeface="メイリオ" panose="020B0604030504040204" pitchFamily="50" charset="-128"/>
                        </a:rPr>
                        <a:t>H21-R1</a:t>
                      </a:r>
                      <a:r>
                        <a:rPr kumimoji="1" lang="ja-JP" altLang="en-US" sz="1600" b="0" u="none" dirty="0" smtClean="0">
                          <a:solidFill>
                            <a:schemeClr val="tx1"/>
                          </a:solidFill>
                          <a:latin typeface="+mn-ea"/>
                          <a:ea typeface="+mn-ea"/>
                          <a:cs typeface="メイリオ" panose="020B0604030504040204" pitchFamily="50" charset="-128"/>
                        </a:rPr>
                        <a:t>平年値）</a:t>
                      </a:r>
                      <a:endParaRPr kumimoji="1" lang="en-US" altLang="ja-JP" sz="1600" b="0" u="none" dirty="0" smtClean="0">
                        <a:solidFill>
                          <a:schemeClr val="tx1"/>
                        </a:solidFill>
                        <a:latin typeface="+mn-ea"/>
                        <a:ea typeface="+mn-ea"/>
                        <a:cs typeface="メイリオ" panose="020B0604030504040204" pitchFamily="50" charset="-128"/>
                      </a:endParaRPr>
                    </a:p>
                    <a:p>
                      <a:r>
                        <a:rPr kumimoji="1" lang="ja-JP" altLang="en-US" sz="1600" b="0" u="none" dirty="0" smtClean="0">
                          <a:solidFill>
                            <a:schemeClr val="tx1"/>
                          </a:solidFill>
                          <a:latin typeface="+mn-ea"/>
                          <a:ea typeface="+mn-ea"/>
                          <a:cs typeface="メイリオ" panose="020B0604030504040204" pitchFamily="50" charset="-128"/>
                        </a:rPr>
                        <a:t>　　　　→ </a:t>
                      </a:r>
                      <a:r>
                        <a:rPr kumimoji="1" lang="en-US" altLang="ja-JP" sz="1600" b="0" u="none" dirty="0" smtClean="0">
                          <a:solidFill>
                            <a:schemeClr val="tx1"/>
                          </a:solidFill>
                          <a:latin typeface="+mn-ea"/>
                          <a:ea typeface="+mn-ea"/>
                          <a:cs typeface="メイリオ" panose="020B0604030504040204" pitchFamily="50" charset="-128"/>
                        </a:rPr>
                        <a:t>4.9</a:t>
                      </a:r>
                      <a:r>
                        <a:rPr kumimoji="1" lang="ja-JP" altLang="en-US" sz="1600" b="0" u="none" dirty="0" smtClean="0">
                          <a:solidFill>
                            <a:schemeClr val="tx1"/>
                          </a:solidFill>
                          <a:latin typeface="+mn-ea"/>
                          <a:ea typeface="+mn-ea"/>
                          <a:cs typeface="メイリオ" panose="020B0604030504040204" pitchFamily="50" charset="-128"/>
                        </a:rPr>
                        <a:t>％（</a:t>
                      </a:r>
                      <a:r>
                        <a:rPr kumimoji="1" lang="en-US" altLang="ja-JP" sz="1600" b="0" u="none" dirty="0" smtClean="0">
                          <a:solidFill>
                            <a:schemeClr val="tx1"/>
                          </a:solidFill>
                          <a:latin typeface="+mn-ea"/>
                          <a:ea typeface="+mn-ea"/>
                          <a:cs typeface="メイリオ" panose="020B0604030504040204" pitchFamily="50" charset="-128"/>
                        </a:rPr>
                        <a:t>H22</a:t>
                      </a:r>
                      <a:r>
                        <a:rPr kumimoji="1" lang="ja-JP" altLang="en-US" sz="1600" b="0" u="none" dirty="0" smtClean="0">
                          <a:solidFill>
                            <a:schemeClr val="tx1"/>
                          </a:solidFill>
                          <a:latin typeface="+mn-ea"/>
                          <a:ea typeface="+mn-ea"/>
                          <a:cs typeface="メイリオ" panose="020B0604030504040204" pitchFamily="50" charset="-128"/>
                        </a:rPr>
                        <a:t>・９月高温年）</a:t>
                      </a:r>
                      <a:endParaRPr kumimoji="1" lang="en-US" altLang="ja-JP" sz="1600" b="0" u="none" dirty="0" smtClean="0">
                        <a:solidFill>
                          <a:schemeClr val="tx1"/>
                        </a:solidFill>
                        <a:latin typeface="+mn-ea"/>
                        <a:ea typeface="+mn-ea"/>
                        <a:cs typeface="メイリオ" panose="020B0604030504040204" pitchFamily="50" charset="-128"/>
                      </a:endParaRPr>
                    </a:p>
                    <a:p>
                      <a:r>
                        <a:rPr kumimoji="1" lang="ja-JP" altLang="en-US" sz="1600" b="0" u="none" dirty="0" smtClean="0">
                          <a:solidFill>
                            <a:schemeClr val="tx1"/>
                          </a:solidFill>
                          <a:latin typeface="+mn-ea"/>
                          <a:ea typeface="+mn-ea"/>
                          <a:cs typeface="メイリオ" panose="020B0604030504040204" pitchFamily="50" charset="-128"/>
                        </a:rPr>
                        <a:t>　・キヌヒカリの一等米比率　</a:t>
                      </a:r>
                      <a:endParaRPr kumimoji="1" lang="en-US" altLang="ja-JP" sz="1600" b="0" u="none" dirty="0" smtClean="0">
                        <a:solidFill>
                          <a:schemeClr val="tx1"/>
                        </a:solidFill>
                        <a:latin typeface="+mn-ea"/>
                        <a:ea typeface="+mn-ea"/>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latin typeface="+mn-ea"/>
                          <a:ea typeface="+mn-ea"/>
                          <a:cs typeface="メイリオ" panose="020B0604030504040204" pitchFamily="50" charset="-128"/>
                        </a:rPr>
                        <a:t>　　　　</a:t>
                      </a:r>
                      <a:r>
                        <a:rPr kumimoji="1" lang="en-US" altLang="ja-JP" sz="1600" b="0" u="none" dirty="0" smtClean="0">
                          <a:solidFill>
                            <a:schemeClr val="tx1"/>
                          </a:solidFill>
                          <a:latin typeface="+mn-ea"/>
                          <a:ea typeface="+mn-ea"/>
                          <a:cs typeface="メイリオ" panose="020B0604030504040204" pitchFamily="50" charset="-128"/>
                        </a:rPr>
                        <a:t>31.1</a:t>
                      </a:r>
                      <a:r>
                        <a:rPr kumimoji="1" lang="ja-JP" altLang="en-US" sz="1600" b="0" u="none" dirty="0" smtClean="0">
                          <a:solidFill>
                            <a:schemeClr val="tx1"/>
                          </a:solidFill>
                          <a:latin typeface="+mn-ea"/>
                          <a:ea typeface="+mn-ea"/>
                          <a:cs typeface="メイリオ" panose="020B0604030504040204" pitchFamily="50" charset="-128"/>
                        </a:rPr>
                        <a:t>％（</a:t>
                      </a:r>
                      <a:r>
                        <a:rPr kumimoji="1" lang="en-US" altLang="ja-JP" sz="1600" b="0" u="none" dirty="0" smtClean="0">
                          <a:solidFill>
                            <a:schemeClr val="tx1"/>
                          </a:solidFill>
                          <a:latin typeface="+mn-ea"/>
                          <a:ea typeface="+mn-ea"/>
                          <a:cs typeface="メイリオ" panose="020B0604030504040204" pitchFamily="50" charset="-128"/>
                        </a:rPr>
                        <a:t>H21-R1</a:t>
                      </a:r>
                      <a:r>
                        <a:rPr kumimoji="1" lang="ja-JP" altLang="en-US" sz="1600" b="0" u="none" dirty="0" smtClean="0">
                          <a:solidFill>
                            <a:schemeClr val="tx1"/>
                          </a:solidFill>
                          <a:latin typeface="+mn-ea"/>
                          <a:ea typeface="+mn-ea"/>
                          <a:cs typeface="メイリオ" panose="020B0604030504040204" pitchFamily="50" charset="-128"/>
                        </a:rPr>
                        <a:t>平年値）</a:t>
                      </a:r>
                      <a:endParaRPr kumimoji="1" lang="en-US" altLang="ja-JP" sz="1600" b="0" u="none" dirty="0" smtClean="0">
                        <a:solidFill>
                          <a:schemeClr val="tx1"/>
                        </a:solidFill>
                        <a:latin typeface="+mn-ea"/>
                        <a:ea typeface="+mn-ea"/>
                        <a:cs typeface="メイリオ" panose="020B0604030504040204" pitchFamily="50" charset="-128"/>
                      </a:endParaRPr>
                    </a:p>
                    <a:p>
                      <a:r>
                        <a:rPr kumimoji="1" lang="ja-JP" altLang="en-US" sz="1600" b="0" u="none" dirty="0" smtClean="0">
                          <a:solidFill>
                            <a:schemeClr val="tx1"/>
                          </a:solidFill>
                          <a:latin typeface="+mn-ea"/>
                          <a:ea typeface="+mn-ea"/>
                          <a:cs typeface="メイリオ" panose="020B0604030504040204" pitchFamily="50" charset="-128"/>
                        </a:rPr>
                        <a:t>　　　　→ </a:t>
                      </a:r>
                      <a:r>
                        <a:rPr kumimoji="1" lang="en-US" altLang="ja-JP" sz="1600" b="0" u="none" dirty="0" smtClean="0">
                          <a:solidFill>
                            <a:schemeClr val="tx1"/>
                          </a:solidFill>
                          <a:latin typeface="+mn-ea"/>
                          <a:ea typeface="+mn-ea"/>
                          <a:cs typeface="メイリオ" panose="020B0604030504040204" pitchFamily="50" charset="-128"/>
                        </a:rPr>
                        <a:t>15.4</a:t>
                      </a:r>
                      <a:r>
                        <a:rPr kumimoji="1" lang="ja-JP" altLang="en-US" sz="1600" b="0" u="none" dirty="0" smtClean="0">
                          <a:solidFill>
                            <a:schemeClr val="tx1"/>
                          </a:solidFill>
                          <a:latin typeface="+mn-ea"/>
                          <a:ea typeface="+mn-ea"/>
                          <a:cs typeface="メイリオ" panose="020B0604030504040204" pitchFamily="50" charset="-128"/>
                        </a:rPr>
                        <a:t>％（</a:t>
                      </a:r>
                      <a:r>
                        <a:rPr kumimoji="1" lang="en-US" altLang="ja-JP" sz="1600" b="0" u="none" dirty="0" smtClean="0">
                          <a:solidFill>
                            <a:schemeClr val="tx1"/>
                          </a:solidFill>
                          <a:latin typeface="+mn-ea"/>
                          <a:ea typeface="+mn-ea"/>
                          <a:cs typeface="メイリオ" panose="020B0604030504040204" pitchFamily="50" charset="-128"/>
                        </a:rPr>
                        <a:t>H26</a:t>
                      </a:r>
                      <a:r>
                        <a:rPr kumimoji="1" lang="ja-JP" altLang="en-US" sz="1600" b="0" u="none" dirty="0" smtClean="0">
                          <a:solidFill>
                            <a:schemeClr val="tx1"/>
                          </a:solidFill>
                          <a:latin typeface="+mn-ea"/>
                          <a:ea typeface="+mn-ea"/>
                          <a:cs typeface="メイリオ" panose="020B0604030504040204" pitchFamily="50" charset="-128"/>
                        </a:rPr>
                        <a:t>・８月高温年）</a:t>
                      </a:r>
                      <a:endParaRPr kumimoji="1" lang="en-US" altLang="ja-JP" sz="1600" b="0" u="none" dirty="0" smtClean="0">
                        <a:solidFill>
                          <a:schemeClr val="tx1"/>
                        </a:solidFill>
                        <a:latin typeface="+mn-ea"/>
                        <a:ea typeface="+mn-ea"/>
                        <a:cs typeface="メイリオ" panose="020B0604030504040204" pitchFamily="50" charset="-128"/>
                      </a:endParaRPr>
                    </a:p>
                    <a:p>
                      <a:endParaRPr kumimoji="1" lang="en-US" altLang="ja-JP" sz="1600" b="0" dirty="0" smtClean="0">
                        <a:solidFill>
                          <a:schemeClr val="tx1"/>
                        </a:solidFill>
                        <a:latin typeface="+mn-ea"/>
                        <a:ea typeface="+mn-ea"/>
                        <a:cs typeface="メイリオ" panose="020B0604030504040204" pitchFamily="50" charset="-128"/>
                      </a:endParaRPr>
                    </a:p>
                    <a:p>
                      <a:r>
                        <a:rPr kumimoji="1" lang="en-US" altLang="ja-JP" sz="1600" b="0" dirty="0" smtClean="0">
                          <a:solidFill>
                            <a:schemeClr val="tx1"/>
                          </a:solidFill>
                          <a:latin typeface="+mn-ea"/>
                          <a:ea typeface="+mn-ea"/>
                          <a:cs typeface="メイリオ" panose="020B0604030504040204" pitchFamily="50" charset="-128"/>
                        </a:rPr>
                        <a:t>【</a:t>
                      </a:r>
                      <a:r>
                        <a:rPr kumimoji="1" lang="ja-JP" altLang="en-US" sz="1600" b="0" dirty="0" smtClean="0">
                          <a:solidFill>
                            <a:schemeClr val="tx1"/>
                          </a:solidFill>
                          <a:latin typeface="+mn-ea"/>
                          <a:ea typeface="+mn-ea"/>
                          <a:cs typeface="メイリオ" panose="020B0604030504040204" pitchFamily="50" charset="-128"/>
                        </a:rPr>
                        <a:t>将来予測</a:t>
                      </a:r>
                      <a:r>
                        <a:rPr kumimoji="1" lang="en-US" altLang="ja-JP" sz="1600" b="0" dirty="0" smtClean="0">
                          <a:solidFill>
                            <a:schemeClr val="tx1"/>
                          </a:solidFill>
                          <a:latin typeface="+mn-ea"/>
                          <a:ea typeface="+mn-ea"/>
                          <a:cs typeface="メイリオ" panose="020B0604030504040204" pitchFamily="50" charset="-128"/>
                        </a:rPr>
                        <a:t>】</a:t>
                      </a:r>
                    </a:p>
                    <a:p>
                      <a:r>
                        <a:rPr kumimoji="1" lang="ja-JP" altLang="en-US" sz="1600" b="0" i="0" strike="noStrike" dirty="0" smtClean="0">
                          <a:solidFill>
                            <a:schemeClr val="tx1"/>
                          </a:solidFill>
                          <a:latin typeface="+mn-ea"/>
                          <a:ea typeface="+mn-ea"/>
                          <a:cs typeface="メイリオ" panose="020B0604030504040204" pitchFamily="50" charset="-128"/>
                        </a:rPr>
                        <a:t>　</a:t>
                      </a:r>
                      <a:r>
                        <a:rPr kumimoji="1" lang="ja-JP" altLang="en-US" sz="1600" b="0" i="0" strike="noStrike" baseline="0" dirty="0" smtClean="0">
                          <a:solidFill>
                            <a:schemeClr val="tx1"/>
                          </a:solidFill>
                          <a:latin typeface="+mn-ea"/>
                          <a:ea typeface="+mn-ea"/>
                          <a:cs typeface="メイリオ" panose="020B0604030504040204" pitchFamily="50" charset="-128"/>
                        </a:rPr>
                        <a:t>・高温による不稔粒や</a:t>
                      </a:r>
                      <a:endParaRPr kumimoji="1" lang="en-US" altLang="ja-JP" sz="1600" b="0" i="0" strike="noStrike" baseline="0" dirty="0" smtClean="0">
                        <a:solidFill>
                          <a:schemeClr val="tx1"/>
                        </a:solidFill>
                        <a:latin typeface="+mn-ea"/>
                        <a:ea typeface="+mn-ea"/>
                        <a:cs typeface="メイリオ" panose="020B0604030504040204" pitchFamily="50" charset="-128"/>
                      </a:endParaRPr>
                    </a:p>
                    <a:p>
                      <a:r>
                        <a:rPr kumimoji="1" lang="ja-JP" altLang="en-US" sz="1600" b="0" i="0" strike="noStrike" baseline="0" dirty="0" smtClean="0">
                          <a:solidFill>
                            <a:schemeClr val="tx1"/>
                          </a:solidFill>
                          <a:latin typeface="+mn-ea"/>
                          <a:ea typeface="+mn-ea"/>
                          <a:cs typeface="メイリオ" panose="020B0604030504040204" pitchFamily="50" charset="-128"/>
                        </a:rPr>
                        <a:t>　 充実不足粒の増加による減収</a:t>
                      </a:r>
                      <a:endParaRPr kumimoji="1" lang="en-US" altLang="ja-JP" sz="1600" b="0" i="0" strike="noStrike" baseline="0" dirty="0" smtClean="0">
                        <a:solidFill>
                          <a:schemeClr val="tx1"/>
                        </a:solidFill>
                        <a:latin typeface="+mn-ea"/>
                        <a:ea typeface="+mn-ea"/>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2" name="コンテンツ プレースホルダー 3"/>
          <p:cNvGraphicFramePr>
            <a:graphicFrameLocks/>
          </p:cNvGraphicFramePr>
          <p:nvPr>
            <p:extLst>
              <p:ext uri="{D42A27DB-BD31-4B8C-83A1-F6EECF244321}">
                <p14:modId xmlns:p14="http://schemas.microsoft.com/office/powerpoint/2010/main" val="2759941176"/>
              </p:ext>
            </p:extLst>
          </p:nvPr>
        </p:nvGraphicFramePr>
        <p:xfrm>
          <a:off x="251520" y="5733256"/>
          <a:ext cx="8640960" cy="1008112"/>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1008112">
                <a:tc>
                  <a:txBody>
                    <a:bodyPr/>
                    <a:lstStyle/>
                    <a:p>
                      <a:pPr algn="ctr"/>
                      <a:r>
                        <a:rPr kumimoji="1" lang="ja-JP" altLang="en-US" i="0" dirty="0" smtClean="0">
                          <a:solidFill>
                            <a:schemeClr val="tx1"/>
                          </a:solidFill>
                          <a:latin typeface="+mn-ea"/>
                          <a:ea typeface="+mn-ea"/>
                          <a:cs typeface="メイリオ" panose="020B0604030504040204" pitchFamily="50" charset="-128"/>
                        </a:rPr>
                        <a:t>取　組</a:t>
                      </a:r>
                      <a:endParaRPr kumimoji="1" lang="ja-JP" altLang="en-US" i="0" dirty="0">
                        <a:solidFill>
                          <a:schemeClr val="tx1"/>
                        </a:solidFill>
                        <a:latin typeface="+mn-ea"/>
                        <a:ea typeface="+mn-ea"/>
                        <a:cs typeface="メイリオ" panose="020B0604030504040204" pitchFamily="50" charset="-128"/>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ja-JP" altLang="en-US" sz="1600" b="0" i="0" u="none" strike="noStrike" baseline="0" dirty="0" smtClean="0">
                          <a:solidFill>
                            <a:schemeClr val="tx1"/>
                          </a:solidFill>
                          <a:latin typeface="+mn-ea"/>
                          <a:ea typeface="+mn-ea"/>
                        </a:rPr>
                        <a:t>○</a:t>
                      </a:r>
                      <a:r>
                        <a:rPr kumimoji="1" lang="ja-JP" altLang="en-US" sz="1600" b="0" i="0" u="none" strike="noStrike" baseline="0" dirty="0" smtClean="0">
                          <a:solidFill>
                            <a:schemeClr val="tx1"/>
                          </a:solidFill>
                          <a:latin typeface="+mn-ea"/>
                          <a:ea typeface="+mn-ea"/>
                          <a:cs typeface="メイリオ" panose="020B0604030504040204" pitchFamily="50" charset="-128"/>
                        </a:rPr>
                        <a:t>有望品種（奨励品種）の選定試験の実施</a:t>
                      </a:r>
                    </a:p>
                    <a:p>
                      <a:r>
                        <a:rPr kumimoji="1" lang="ja-JP" altLang="en-US" sz="1600" b="0" i="0" u="none" strike="noStrike" baseline="0" dirty="0" smtClean="0">
                          <a:solidFill>
                            <a:schemeClr val="tx1"/>
                          </a:solidFill>
                          <a:latin typeface="+mn-ea"/>
                          <a:ea typeface="+mn-ea"/>
                        </a:rPr>
                        <a:t>○</a:t>
                      </a:r>
                      <a:r>
                        <a:rPr kumimoji="1" lang="ja-JP" altLang="en-US" sz="1600" b="0" i="0" u="none" strike="noStrike" baseline="0" dirty="0" smtClean="0">
                          <a:solidFill>
                            <a:schemeClr val="tx1"/>
                          </a:solidFill>
                          <a:latin typeface="+mn-ea"/>
                          <a:ea typeface="+mn-ea"/>
                          <a:cs typeface="メイリオ" panose="020B0604030504040204" pitchFamily="50" charset="-128"/>
                        </a:rPr>
                        <a:t>高温障害回避技術（遅植え・施肥方法等）の検討</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3" name="テキスト ボックス 12"/>
          <p:cNvSpPr txBox="1"/>
          <p:nvPr/>
        </p:nvSpPr>
        <p:spPr>
          <a:xfrm>
            <a:off x="-36512" y="447055"/>
            <a:ext cx="4057521" cy="830997"/>
          </a:xfrm>
          <a:prstGeom prst="rect">
            <a:avLst/>
          </a:prstGeom>
          <a:noFill/>
        </p:spPr>
        <p:txBody>
          <a:bodyPr wrap="none" rtlCol="0">
            <a:spAutoFit/>
          </a:bodyPr>
          <a:lstStyle/>
          <a:p>
            <a:r>
              <a:rPr kumimoji="1" lang="ja-JP" altLang="en-US" sz="2400" b="1" dirty="0" smtClean="0">
                <a:latin typeface="+mn-ea"/>
                <a:cs typeface="メイリオ" panose="020B0604030504040204" pitchFamily="50" charset="-128"/>
              </a:rPr>
              <a:t>（１</a:t>
            </a:r>
            <a:r>
              <a:rPr lang="ja-JP" altLang="en-US" sz="2400" b="1" dirty="0">
                <a:latin typeface="+mn-ea"/>
                <a:cs typeface="メイリオ" panose="020B0604030504040204" pitchFamily="50" charset="-128"/>
              </a:rPr>
              <a:t>）農業、森林・林業、水産業</a:t>
            </a:r>
          </a:p>
          <a:p>
            <a:endParaRPr lang="en-US" altLang="ja-JP" sz="2400" dirty="0">
              <a:latin typeface="+mn-ea"/>
              <a:cs typeface="メイリオ" panose="020B0604030504040204" pitchFamily="50" charset="-128"/>
            </a:endParaRPr>
          </a:p>
        </p:txBody>
      </p:sp>
      <p:graphicFrame>
        <p:nvGraphicFramePr>
          <p:cNvPr id="14" name="コンテンツ プレースホルダー 3"/>
          <p:cNvGraphicFramePr>
            <a:graphicFrameLocks/>
          </p:cNvGraphicFramePr>
          <p:nvPr>
            <p:extLst>
              <p:ext uri="{D42A27DB-BD31-4B8C-83A1-F6EECF244321}">
                <p14:modId xmlns:p14="http://schemas.microsoft.com/office/powerpoint/2010/main" val="2459719257"/>
              </p:ext>
            </p:extLst>
          </p:nvPr>
        </p:nvGraphicFramePr>
        <p:xfrm>
          <a:off x="252480" y="1052736"/>
          <a:ext cx="8640000" cy="720080"/>
        </p:xfrm>
        <a:graphic>
          <a:graphicData uri="http://schemas.openxmlformats.org/drawingml/2006/table">
            <a:tbl>
              <a:tblPr firstRow="1" bandRow="1">
                <a:tableStyleId>{5C22544A-7EE6-4342-B048-85BDC9FD1C3A}</a:tableStyleId>
              </a:tblPr>
              <a:tblGrid>
                <a:gridCol w="1727232">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720080">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en-US" altLang="ja-JP" dirty="0" smtClean="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ja-JP" altLang="en-US" sz="1600" b="0" i="0" strike="noStrike" baseline="0" dirty="0" smtClean="0">
                          <a:solidFill>
                            <a:schemeClr val="tx1"/>
                          </a:solidFill>
                          <a:latin typeface="+mn-ea"/>
                          <a:ea typeface="+mn-ea"/>
                          <a:cs typeface="メイリオ" panose="020B0604030504040204" pitchFamily="50" charset="-128"/>
                        </a:rPr>
                        <a:t>大阪府立環境農林水産総合研究所等と連携した、高温障害を回避するための栽培技術の実施・検討、高温による影響が少ない品種の選定・転換</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5" name="図 14"/>
          <p:cNvPicPr>
            <a:picLocks noChangeAspect="1"/>
          </p:cNvPicPr>
          <p:nvPr/>
        </p:nvPicPr>
        <p:blipFill>
          <a:blip r:embed="rId2"/>
          <a:stretch>
            <a:fillRect/>
          </a:stretch>
        </p:blipFill>
        <p:spPr>
          <a:xfrm>
            <a:off x="3707904" y="2996952"/>
            <a:ext cx="5068298" cy="2376264"/>
          </a:xfrm>
          <a:prstGeom prst="rect">
            <a:avLst/>
          </a:prstGeom>
        </p:spPr>
      </p:pic>
      <p:sp>
        <p:nvSpPr>
          <p:cNvPr id="16" name="円/楕円 7"/>
          <p:cNvSpPr/>
          <p:nvPr/>
        </p:nvSpPr>
        <p:spPr>
          <a:xfrm>
            <a:off x="4499992" y="4869161"/>
            <a:ext cx="466628" cy="364902"/>
          </a:xfrm>
          <a:prstGeom prst="ellipse">
            <a:avLst/>
          </a:prstGeom>
          <a:noFill/>
          <a:ln>
            <a:solidFill>
              <a:srgbClr val="C00000"/>
            </a:solidFill>
            <a:prstDash val="sysDot"/>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solidFill>
                <a:schemeClr val="accent2"/>
              </a:solidFill>
            </a:endParaRPr>
          </a:p>
        </p:txBody>
      </p:sp>
      <p:sp>
        <p:nvSpPr>
          <p:cNvPr id="17" name="円/楕円 8"/>
          <p:cNvSpPr/>
          <p:nvPr/>
        </p:nvSpPr>
        <p:spPr>
          <a:xfrm rot="547142">
            <a:off x="5612745" y="4525524"/>
            <a:ext cx="960840" cy="488434"/>
          </a:xfrm>
          <a:prstGeom prst="ellipse">
            <a:avLst/>
          </a:prstGeom>
          <a:noFill/>
          <a:ln>
            <a:solidFill>
              <a:schemeClr val="tx2"/>
            </a:solidFill>
            <a:prstDash val="sysDot"/>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solidFill>
                <a:schemeClr val="accent2"/>
              </a:solidFill>
            </a:endParaRPr>
          </a:p>
        </p:txBody>
      </p:sp>
    </p:spTree>
    <p:extLst>
      <p:ext uri="{BB962C8B-B14F-4D97-AF65-F5344CB8AC3E}">
        <p14:creationId xmlns:p14="http://schemas.microsoft.com/office/powerpoint/2010/main" val="2441520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3E2F099-7FB4-40CB-9ED0-614667A15CD7}" type="slidenum">
              <a:rPr kumimoji="1" lang="ja-JP" altLang="en-US" smtClean="0"/>
              <a:t>10</a:t>
            </a:fld>
            <a:endParaRPr kumimoji="1" lang="ja-JP" altLang="en-US"/>
          </a:p>
        </p:txBody>
      </p:sp>
      <p:sp>
        <p:nvSpPr>
          <p:cNvPr id="4" name="テキスト ボックス 3"/>
          <p:cNvSpPr txBox="1"/>
          <p:nvPr/>
        </p:nvSpPr>
        <p:spPr>
          <a:xfrm>
            <a:off x="0" y="476672"/>
            <a:ext cx="1407758"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　②</a:t>
            </a:r>
            <a:r>
              <a:rPr kumimoji="1" lang="ja-JP" altLang="en-US" sz="2400" b="1" dirty="0" smtClean="0">
                <a:latin typeface="+mn-ea"/>
                <a:cs typeface="メイリオ" panose="020B0604030504040204" pitchFamily="50" charset="-128"/>
              </a:rPr>
              <a:t> 果樹</a:t>
            </a:r>
            <a:endParaRPr kumimoji="1" lang="ja-JP" altLang="en-US" sz="2400" b="1" dirty="0">
              <a:latin typeface="+mn-ea"/>
              <a:cs typeface="メイリオ" panose="020B0604030504040204" pitchFamily="50" charset="-128"/>
            </a:endParaRPr>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1725899123"/>
              </p:ext>
            </p:extLst>
          </p:nvPr>
        </p:nvGraphicFramePr>
        <p:xfrm>
          <a:off x="251458" y="1052736"/>
          <a:ext cx="8641084" cy="2808312"/>
        </p:xfrm>
        <a:graphic>
          <a:graphicData uri="http://schemas.openxmlformats.org/drawingml/2006/table">
            <a:tbl>
              <a:tblPr firstRow="1" bandRow="1">
                <a:tableStyleId>{5C22544A-7EE6-4342-B048-85BDC9FD1C3A}</a:tableStyleId>
              </a:tblPr>
              <a:tblGrid>
                <a:gridCol w="432172">
                  <a:extLst>
                    <a:ext uri="{9D8B030D-6E8A-4147-A177-3AD203B41FA5}">
                      <a16:colId xmlns:a16="http://schemas.microsoft.com/office/drawing/2014/main" val="20000"/>
                    </a:ext>
                  </a:extLst>
                </a:gridCol>
                <a:gridCol w="8208912">
                  <a:extLst>
                    <a:ext uri="{9D8B030D-6E8A-4147-A177-3AD203B41FA5}">
                      <a16:colId xmlns:a16="http://schemas.microsoft.com/office/drawing/2014/main" val="20001"/>
                    </a:ext>
                  </a:extLst>
                </a:gridCol>
              </a:tblGrid>
              <a:tr h="2808312">
                <a:tc>
                  <a:txBody>
                    <a:bodyPr/>
                    <a:lstStyle/>
                    <a:p>
                      <a:pPr algn="ctr"/>
                      <a:r>
                        <a:rPr kumimoji="1" lang="ja-JP" altLang="en-US" dirty="0" smtClean="0">
                          <a:solidFill>
                            <a:schemeClr val="tx1"/>
                          </a:solidFill>
                          <a:latin typeface="+mn-ea"/>
                          <a:ea typeface="+mn-ea"/>
                          <a:cs typeface="メイリオ" panose="020B0604030504040204" pitchFamily="50" charset="-128"/>
                        </a:rPr>
                        <a:t>影　響</a:t>
                      </a:r>
                      <a:endParaRPr kumimoji="1" lang="ja-JP" altLang="en-US" dirty="0">
                        <a:solidFill>
                          <a:schemeClr val="tx1"/>
                        </a:solidFill>
                        <a:latin typeface="+mn-ea"/>
                        <a:ea typeface="+mn-ea"/>
                        <a:cs typeface="メイリオ" panose="020B0604030504040204" pitchFamily="50" charset="-128"/>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600" b="0" dirty="0" smtClean="0">
                          <a:solidFill>
                            <a:schemeClr val="tx1"/>
                          </a:solidFill>
                          <a:latin typeface="+mn-ea"/>
                          <a:ea typeface="+mn-ea"/>
                          <a:cs typeface="メイリオ" panose="020B0604030504040204" pitchFamily="50" charset="-128"/>
                        </a:rPr>
                        <a:t>【</a:t>
                      </a:r>
                      <a:r>
                        <a:rPr kumimoji="1" lang="ja-JP" altLang="en-US" sz="1600" b="0" dirty="0" smtClean="0">
                          <a:solidFill>
                            <a:schemeClr val="tx1"/>
                          </a:solidFill>
                          <a:latin typeface="+mn-ea"/>
                          <a:ea typeface="+mn-ea"/>
                          <a:cs typeface="メイリオ" panose="020B0604030504040204" pitchFamily="50" charset="-128"/>
                        </a:rPr>
                        <a:t>現状</a:t>
                      </a:r>
                      <a:r>
                        <a:rPr kumimoji="1" lang="en-US" altLang="ja-JP" sz="1600" b="0" dirty="0" smtClean="0">
                          <a:solidFill>
                            <a:schemeClr val="tx1"/>
                          </a:solidFill>
                          <a:latin typeface="+mn-ea"/>
                          <a:ea typeface="+mn-ea"/>
                          <a:cs typeface="メイリオ" panose="020B0604030504040204" pitchFamily="50" charset="-128"/>
                        </a:rPr>
                        <a:t>】</a:t>
                      </a:r>
                    </a:p>
                    <a:p>
                      <a:r>
                        <a:rPr kumimoji="1" lang="ja-JP" altLang="en-US" sz="1600" b="0" u="none" strike="noStrike" dirty="0" smtClean="0">
                          <a:solidFill>
                            <a:schemeClr val="tx1"/>
                          </a:solidFill>
                          <a:latin typeface="+mn-ea"/>
                          <a:ea typeface="+mn-ea"/>
                          <a:cs typeface="メイリオ" panose="020B0604030504040204" pitchFamily="50" charset="-128"/>
                        </a:rPr>
                        <a:t>　・ぶどう：７～８月の高夜温による黒色系・赤色系品種の</a:t>
                      </a:r>
                      <a:endParaRPr kumimoji="1" lang="en-US" altLang="ja-JP" sz="1600" b="0" u="none" strike="noStrike" dirty="0" smtClean="0">
                        <a:solidFill>
                          <a:schemeClr val="tx1"/>
                        </a:solidFill>
                        <a:latin typeface="+mn-ea"/>
                        <a:ea typeface="+mn-ea"/>
                        <a:cs typeface="メイリオ" panose="020B0604030504040204" pitchFamily="50" charset="-128"/>
                      </a:endParaRPr>
                    </a:p>
                    <a:p>
                      <a:r>
                        <a:rPr kumimoji="1" lang="ja-JP" altLang="en-US" sz="1600" b="0" u="none" strike="noStrike" dirty="0" smtClean="0">
                          <a:solidFill>
                            <a:schemeClr val="tx1"/>
                          </a:solidFill>
                          <a:latin typeface="+mn-ea"/>
                          <a:ea typeface="+mn-ea"/>
                          <a:cs typeface="メイリオ" panose="020B0604030504040204" pitchFamily="50" charset="-128"/>
                        </a:rPr>
                        <a:t>　　　　　　着色不良、着色遅延が発生</a:t>
                      </a:r>
                    </a:p>
                    <a:p>
                      <a:r>
                        <a:rPr kumimoji="1" lang="ja-JP" altLang="en-US" sz="1600" b="0" u="none" strike="noStrike" dirty="0" smtClean="0">
                          <a:solidFill>
                            <a:schemeClr val="tx1"/>
                          </a:solidFill>
                          <a:latin typeface="+mn-ea"/>
                          <a:ea typeface="+mn-ea"/>
                          <a:cs typeface="メイリオ" panose="020B0604030504040204" pitchFamily="50" charset="-128"/>
                        </a:rPr>
                        <a:t>　・みかん：浮皮果（果皮が果肉から離れ隙間が生じた果実）</a:t>
                      </a:r>
                      <a:endParaRPr kumimoji="1" lang="en-US" altLang="ja-JP" sz="1600" b="0" u="none" strike="noStrike" dirty="0" smtClean="0">
                        <a:solidFill>
                          <a:schemeClr val="tx1"/>
                        </a:solidFill>
                        <a:latin typeface="+mn-ea"/>
                        <a:ea typeface="+mn-ea"/>
                        <a:cs typeface="メイリオ" panose="020B0604030504040204" pitchFamily="50" charset="-128"/>
                      </a:endParaRPr>
                    </a:p>
                    <a:p>
                      <a:r>
                        <a:rPr kumimoji="1" lang="ja-JP" altLang="en-US" sz="1600" b="0" u="none" strike="noStrike" dirty="0" smtClean="0">
                          <a:solidFill>
                            <a:schemeClr val="tx1"/>
                          </a:solidFill>
                          <a:latin typeface="+mn-ea"/>
                          <a:ea typeface="+mn-ea"/>
                          <a:cs typeface="メイリオ" panose="020B0604030504040204" pitchFamily="50" charset="-128"/>
                        </a:rPr>
                        <a:t>　　　　　　の発生</a:t>
                      </a:r>
                      <a:endParaRPr kumimoji="1" lang="en-US" altLang="ja-JP" sz="1600" b="0" u="none" strike="noStrike" dirty="0" smtClean="0">
                        <a:solidFill>
                          <a:schemeClr val="tx1"/>
                        </a:solidFill>
                        <a:latin typeface="+mn-ea"/>
                        <a:ea typeface="+mn-ea"/>
                        <a:cs typeface="メイリオ" panose="020B0604030504040204" pitchFamily="50" charset="-128"/>
                      </a:endParaRPr>
                    </a:p>
                    <a:p>
                      <a:endParaRPr kumimoji="1" lang="en-US" altLang="ja-JP" sz="1600" b="0" u="none" strike="noStrike" dirty="0" smtClean="0">
                        <a:solidFill>
                          <a:schemeClr val="tx1"/>
                        </a:solidFill>
                        <a:latin typeface="+mn-ea"/>
                        <a:ea typeface="+mn-ea"/>
                        <a:cs typeface="メイリオ" panose="020B0604030504040204" pitchFamily="50" charset="-128"/>
                      </a:endParaRPr>
                    </a:p>
                    <a:p>
                      <a:r>
                        <a:rPr kumimoji="1" lang="en-US" altLang="ja-JP" sz="1600" b="0" dirty="0" smtClean="0">
                          <a:solidFill>
                            <a:schemeClr val="tx1"/>
                          </a:solidFill>
                          <a:latin typeface="+mn-ea"/>
                          <a:ea typeface="+mn-ea"/>
                          <a:cs typeface="メイリオ" panose="020B0604030504040204" pitchFamily="50" charset="-128"/>
                        </a:rPr>
                        <a:t>【</a:t>
                      </a:r>
                      <a:r>
                        <a:rPr kumimoji="1" lang="ja-JP" altLang="en-US" sz="1600" b="0" dirty="0" smtClean="0">
                          <a:solidFill>
                            <a:schemeClr val="tx1"/>
                          </a:solidFill>
                          <a:latin typeface="+mn-ea"/>
                          <a:ea typeface="+mn-ea"/>
                          <a:cs typeface="メイリオ" panose="020B0604030504040204" pitchFamily="50" charset="-128"/>
                        </a:rPr>
                        <a:t>将来予測</a:t>
                      </a:r>
                      <a:r>
                        <a:rPr kumimoji="1" lang="en-US" altLang="ja-JP" sz="1600" b="0" dirty="0" smtClean="0">
                          <a:solidFill>
                            <a:schemeClr val="tx1"/>
                          </a:solidFill>
                          <a:latin typeface="+mn-ea"/>
                          <a:ea typeface="+mn-ea"/>
                          <a:cs typeface="メイリオ"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dirty="0" smtClean="0">
                          <a:solidFill>
                            <a:schemeClr val="tx1"/>
                          </a:solidFill>
                          <a:latin typeface="+mn-ea"/>
                          <a:ea typeface="+mn-ea"/>
                          <a:cs typeface="メイリオ" panose="020B0604030504040204" pitchFamily="50" charset="-128"/>
                        </a:rPr>
                        <a:t>　・ぶどう：暖冬・低温不足による発芽障害（萌芽不揃い・</a:t>
                      </a:r>
                      <a:endParaRPr kumimoji="1" lang="en-US" altLang="ja-JP" sz="1600" b="0" u="none" strike="noStrike" dirty="0" smtClean="0">
                        <a:solidFill>
                          <a:schemeClr val="tx1"/>
                        </a:solidFill>
                        <a:latin typeface="+mn-ea"/>
                        <a:ea typeface="+mn-ea"/>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dirty="0" smtClean="0">
                          <a:solidFill>
                            <a:schemeClr val="tx1"/>
                          </a:solidFill>
                          <a:latin typeface="+mn-ea"/>
                          <a:ea typeface="+mn-ea"/>
                          <a:cs typeface="メイリオ" panose="020B0604030504040204" pitchFamily="50" charset="-128"/>
                        </a:rPr>
                        <a:t>　　　　　　萌芽遅延等）</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dirty="0" smtClean="0">
                          <a:solidFill>
                            <a:schemeClr val="tx1"/>
                          </a:solidFill>
                          <a:latin typeface="+mn-ea"/>
                          <a:ea typeface="+mn-ea"/>
                          <a:cs typeface="メイリオ" panose="020B0604030504040204" pitchFamily="50" charset="-128"/>
                        </a:rPr>
                        <a:t>　・みかん：夏から秋にかけての高温による日焼け果・浮皮</a:t>
                      </a:r>
                      <a:endParaRPr kumimoji="1" lang="en-US" altLang="ja-JP" sz="1600" b="0" u="none" strike="noStrike" dirty="0" smtClean="0">
                        <a:solidFill>
                          <a:schemeClr val="tx1"/>
                        </a:solidFill>
                        <a:latin typeface="+mn-ea"/>
                        <a:ea typeface="+mn-ea"/>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dirty="0" smtClean="0">
                          <a:solidFill>
                            <a:schemeClr val="tx1"/>
                          </a:solidFill>
                          <a:latin typeface="+mn-ea"/>
                          <a:ea typeface="+mn-ea"/>
                          <a:cs typeface="メイリオ" panose="020B0604030504040204" pitchFamily="50" charset="-128"/>
                        </a:rPr>
                        <a:t>　　　　　　　果の増加</a:t>
                      </a:r>
                      <a:endParaRPr kumimoji="1" lang="en-US" altLang="ja-JP" sz="1600" b="0" strike="sngStrike" dirty="0" smtClean="0">
                        <a:solidFill>
                          <a:schemeClr val="tx1"/>
                        </a:solidFill>
                        <a:latin typeface="+mn-ea"/>
                        <a:ea typeface="+mn-ea"/>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2160" y="1321881"/>
            <a:ext cx="2664296" cy="1636933"/>
          </a:xfrm>
          <a:prstGeom prst="rect">
            <a:avLst/>
          </a:prstGeom>
        </p:spPr>
      </p:pic>
      <p:sp>
        <p:nvSpPr>
          <p:cNvPr id="7" name="テキスト ボックス 6"/>
          <p:cNvSpPr txBox="1"/>
          <p:nvPr/>
        </p:nvSpPr>
        <p:spPr>
          <a:xfrm>
            <a:off x="6339141" y="2924944"/>
            <a:ext cx="1980029" cy="523220"/>
          </a:xfrm>
          <a:prstGeom prst="rect">
            <a:avLst/>
          </a:prstGeom>
          <a:noFill/>
        </p:spPr>
        <p:txBody>
          <a:bodyPr wrap="none" rtlCol="0">
            <a:spAutoFit/>
          </a:bodyPr>
          <a:lstStyle/>
          <a:p>
            <a:pPr algn="ctr"/>
            <a:r>
              <a:rPr lang="ja-JP" altLang="en-US" sz="1400" b="1" dirty="0">
                <a:latin typeface="+mn-ea"/>
                <a:cs typeface="メイリオ" panose="020B0604030504040204" pitchFamily="50" charset="-128"/>
              </a:rPr>
              <a:t>大粒系黒色ブドウの</a:t>
            </a:r>
            <a:endParaRPr lang="en-US" altLang="ja-JP" sz="1400" b="1" dirty="0">
              <a:latin typeface="+mn-ea"/>
              <a:cs typeface="メイリオ" panose="020B0604030504040204" pitchFamily="50" charset="-128"/>
            </a:endParaRPr>
          </a:p>
          <a:p>
            <a:pPr algn="ctr"/>
            <a:r>
              <a:rPr lang="ja-JP" altLang="en-US" sz="1400" b="1" dirty="0">
                <a:latin typeface="+mn-ea"/>
                <a:cs typeface="メイリオ" panose="020B0604030504040204" pitchFamily="50" charset="-128"/>
              </a:rPr>
              <a:t>着色不良（左は正常果</a:t>
            </a:r>
            <a:r>
              <a:rPr lang="ja-JP" altLang="en-US" sz="1400" b="1" dirty="0" smtClean="0">
                <a:latin typeface="+mn-ea"/>
                <a:cs typeface="メイリオ" panose="020B0604030504040204" pitchFamily="50" charset="-128"/>
              </a:rPr>
              <a:t>）</a:t>
            </a:r>
            <a:endParaRPr lang="ja-JP" altLang="en-US" sz="1400" b="1" dirty="0">
              <a:latin typeface="+mn-ea"/>
              <a:cs typeface="メイリオ" panose="020B0604030504040204" pitchFamily="50" charset="-128"/>
            </a:endParaRPr>
          </a:p>
        </p:txBody>
      </p:sp>
      <p:graphicFrame>
        <p:nvGraphicFramePr>
          <p:cNvPr id="8" name="コンテンツ プレースホルダー 3"/>
          <p:cNvGraphicFramePr>
            <a:graphicFrameLocks/>
          </p:cNvGraphicFramePr>
          <p:nvPr>
            <p:extLst>
              <p:ext uri="{D42A27DB-BD31-4B8C-83A1-F6EECF244321}">
                <p14:modId xmlns:p14="http://schemas.microsoft.com/office/powerpoint/2010/main" val="1502509175"/>
              </p:ext>
            </p:extLst>
          </p:nvPr>
        </p:nvGraphicFramePr>
        <p:xfrm>
          <a:off x="251520" y="4005064"/>
          <a:ext cx="8640960" cy="2751652"/>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2751652">
                <a:tc>
                  <a:txBody>
                    <a:bodyPr/>
                    <a:lstStyle/>
                    <a:p>
                      <a:pPr algn="ctr"/>
                      <a:r>
                        <a:rPr kumimoji="1" lang="ja-JP" altLang="en-US" dirty="0" smtClean="0">
                          <a:solidFill>
                            <a:schemeClr val="tx1"/>
                          </a:solidFill>
                          <a:latin typeface="+mn-ea"/>
                          <a:ea typeface="+mn-ea"/>
                          <a:cs typeface="メイリオ" panose="020B0604030504040204" pitchFamily="50" charset="-128"/>
                        </a:rPr>
                        <a:t>取　組</a:t>
                      </a:r>
                      <a:endParaRPr kumimoji="1" lang="ja-JP" altLang="en-US" dirty="0">
                        <a:solidFill>
                          <a:schemeClr val="tx1"/>
                        </a:solidFill>
                        <a:latin typeface="+mn-ea"/>
                        <a:ea typeface="+mn-ea"/>
                        <a:cs typeface="メイリオ" panose="020B0604030504040204" pitchFamily="50" charset="-128"/>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600" b="0" dirty="0" smtClean="0">
                          <a:solidFill>
                            <a:schemeClr val="tx1"/>
                          </a:solidFill>
                          <a:latin typeface="+mn-ea"/>
                          <a:ea typeface="+mn-ea"/>
                          <a:cs typeface="メイリオ" panose="020B0604030504040204" pitchFamily="50" charset="-128"/>
                        </a:rPr>
                        <a:t>【</a:t>
                      </a:r>
                      <a:r>
                        <a:rPr kumimoji="1" lang="ja-JP" altLang="en-US" sz="1600" b="0" dirty="0" smtClean="0">
                          <a:solidFill>
                            <a:schemeClr val="tx1"/>
                          </a:solidFill>
                          <a:latin typeface="+mn-ea"/>
                          <a:ea typeface="+mn-ea"/>
                          <a:cs typeface="メイリオ" panose="020B0604030504040204" pitchFamily="50" charset="-128"/>
                        </a:rPr>
                        <a:t>ぶどう</a:t>
                      </a:r>
                      <a:r>
                        <a:rPr kumimoji="1" lang="en-US" altLang="ja-JP" sz="1600" b="0" dirty="0" smtClean="0">
                          <a:solidFill>
                            <a:schemeClr val="tx1"/>
                          </a:solidFill>
                          <a:latin typeface="+mn-ea"/>
                          <a:ea typeface="+mn-ea"/>
                          <a:cs typeface="メイリオ" panose="020B0604030504040204" pitchFamily="50" charset="-128"/>
                        </a:rPr>
                        <a:t>】</a:t>
                      </a:r>
                    </a:p>
                    <a:p>
                      <a:r>
                        <a:rPr kumimoji="1" lang="ja-JP" altLang="en-US" sz="1600" b="0" u="none" strike="noStrike" dirty="0" smtClean="0">
                          <a:solidFill>
                            <a:schemeClr val="tx1"/>
                          </a:solidFill>
                          <a:latin typeface="+mn-ea"/>
                          <a:ea typeface="+mn-ea"/>
                          <a:cs typeface="メイリオ" panose="020B0604030504040204" pitchFamily="50" charset="-128"/>
                        </a:rPr>
                        <a:t>　</a:t>
                      </a:r>
                      <a:r>
                        <a:rPr kumimoji="1" lang="ja-JP" altLang="en-US" sz="1600" b="0" i="0" u="none" strike="noStrike" baseline="0" dirty="0" smtClean="0">
                          <a:solidFill>
                            <a:schemeClr val="tx1"/>
                          </a:solidFill>
                          <a:latin typeface="+mn-ea"/>
                          <a:ea typeface="+mn-ea"/>
                        </a:rPr>
                        <a:t>○</a:t>
                      </a:r>
                      <a:r>
                        <a:rPr kumimoji="1" lang="ja-JP" altLang="en-US" sz="1600" b="0" u="none" strike="noStrike" dirty="0" smtClean="0">
                          <a:solidFill>
                            <a:schemeClr val="tx1"/>
                          </a:solidFill>
                          <a:latin typeface="+mn-ea"/>
                          <a:ea typeface="+mn-ea"/>
                          <a:cs typeface="メイリオ" panose="020B0604030504040204" pitchFamily="50" charset="-128"/>
                        </a:rPr>
                        <a:t>換気の徹底や</a:t>
                      </a:r>
                      <a:r>
                        <a:rPr kumimoji="1" lang="ja-JP" altLang="en-US" sz="1600" b="0" i="0" u="none" strike="noStrike" dirty="0" smtClean="0">
                          <a:solidFill>
                            <a:schemeClr val="tx1"/>
                          </a:solidFill>
                          <a:latin typeface="+mn-ea"/>
                          <a:ea typeface="+mn-ea"/>
                          <a:cs typeface="メイリオ" panose="020B0604030504040204" pitchFamily="50" charset="-128"/>
                        </a:rPr>
                        <a:t>着色改善のための技術の開発・普及</a:t>
                      </a:r>
                    </a:p>
                    <a:p>
                      <a:r>
                        <a:rPr kumimoji="1" lang="ja-JP" altLang="en-US" sz="1600" b="0" u="none" strike="noStrike" dirty="0" smtClean="0">
                          <a:solidFill>
                            <a:schemeClr val="tx1"/>
                          </a:solidFill>
                          <a:latin typeface="+mn-ea"/>
                          <a:ea typeface="+mn-ea"/>
                          <a:cs typeface="メイリオ" panose="020B0604030504040204" pitchFamily="50" charset="-128"/>
                        </a:rPr>
                        <a:t>　</a:t>
                      </a:r>
                      <a:r>
                        <a:rPr kumimoji="1" lang="ja-JP" altLang="en-US" sz="1600" b="0" i="0" u="none" strike="noStrike" baseline="0" dirty="0" smtClean="0">
                          <a:solidFill>
                            <a:schemeClr val="tx1"/>
                          </a:solidFill>
                          <a:latin typeface="+mn-ea"/>
                          <a:ea typeface="+mn-ea"/>
                        </a:rPr>
                        <a:t>○</a:t>
                      </a:r>
                      <a:r>
                        <a:rPr kumimoji="1" lang="ja-JP" altLang="en-US" sz="1600" b="0" i="0" u="none" strike="noStrike" dirty="0" smtClean="0">
                          <a:solidFill>
                            <a:schemeClr val="tx1"/>
                          </a:solidFill>
                          <a:latin typeface="+mn-ea"/>
                          <a:ea typeface="+mn-ea"/>
                          <a:cs typeface="メイリオ" panose="020B0604030504040204" pitchFamily="50" charset="-128"/>
                        </a:rPr>
                        <a:t>着色不良による品質低下の影響が少ない青色系品種等への転換</a:t>
                      </a:r>
                    </a:p>
                    <a:p>
                      <a:r>
                        <a:rPr kumimoji="1" lang="ja-JP" altLang="en-US" sz="1600" b="0" u="none" strike="noStrike" dirty="0" smtClean="0">
                          <a:solidFill>
                            <a:schemeClr val="tx1"/>
                          </a:solidFill>
                          <a:latin typeface="+mn-ea"/>
                          <a:ea typeface="+mn-ea"/>
                          <a:cs typeface="メイリオ" panose="020B0604030504040204" pitchFamily="50" charset="-128"/>
                        </a:rPr>
                        <a:t>　</a:t>
                      </a:r>
                      <a:r>
                        <a:rPr kumimoji="1" lang="ja-JP" altLang="en-US" sz="1600" b="0" i="0" u="none" strike="noStrike" baseline="0" dirty="0" smtClean="0">
                          <a:solidFill>
                            <a:schemeClr val="tx1"/>
                          </a:solidFill>
                          <a:latin typeface="+mn-ea"/>
                          <a:ea typeface="+mn-ea"/>
                        </a:rPr>
                        <a:t>○</a:t>
                      </a:r>
                      <a:r>
                        <a:rPr kumimoji="1" lang="ja-JP" altLang="en-US" sz="1600" b="0" i="0" u="none" strike="noStrike" dirty="0" smtClean="0">
                          <a:solidFill>
                            <a:schemeClr val="tx1"/>
                          </a:solidFill>
                          <a:latin typeface="+mn-ea"/>
                          <a:ea typeface="+mn-ea"/>
                          <a:cs typeface="メイリオ" panose="020B0604030504040204" pitchFamily="50" charset="-128"/>
                        </a:rPr>
                        <a:t>暖冬・低温不足による発芽障害の新たな回避技術（薬剤利用等）</a:t>
                      </a:r>
                      <a:endParaRPr kumimoji="1" lang="en-US" altLang="ja-JP" sz="1600" b="0" i="0" u="none" strike="noStrike" dirty="0" smtClean="0">
                        <a:solidFill>
                          <a:schemeClr val="tx1"/>
                        </a:solidFill>
                        <a:latin typeface="+mn-ea"/>
                        <a:ea typeface="+mn-ea"/>
                        <a:cs typeface="メイリオ" panose="020B0604030504040204" pitchFamily="50" charset="-128"/>
                      </a:endParaRPr>
                    </a:p>
                    <a:p>
                      <a:r>
                        <a:rPr kumimoji="1" lang="ja-JP" altLang="en-US" sz="1600" b="0" i="0" u="none" strike="noStrike" dirty="0" smtClean="0">
                          <a:solidFill>
                            <a:schemeClr val="tx1"/>
                          </a:solidFill>
                          <a:latin typeface="+mn-ea"/>
                          <a:ea typeface="+mn-ea"/>
                          <a:cs typeface="メイリオ" panose="020B0604030504040204" pitchFamily="50" charset="-128"/>
                        </a:rPr>
                        <a:t>　　の検討</a:t>
                      </a:r>
                      <a:endParaRPr kumimoji="1" lang="en-US" altLang="ja-JP" sz="1600" b="0" i="0" u="none" strike="noStrike" baseline="0" dirty="0" smtClean="0">
                        <a:solidFill>
                          <a:schemeClr val="tx1"/>
                        </a:solidFill>
                        <a:latin typeface="+mn-ea"/>
                        <a:ea typeface="+mn-ea"/>
                        <a:cs typeface="メイリオ" panose="020B0604030504040204" pitchFamily="50" charset="-128"/>
                      </a:endParaRPr>
                    </a:p>
                    <a:p>
                      <a:endParaRPr kumimoji="1" lang="en-US" altLang="ja-JP" sz="1600" b="0" i="0" dirty="0" smtClean="0">
                        <a:solidFill>
                          <a:schemeClr val="tx1"/>
                        </a:solidFill>
                        <a:latin typeface="+mn-ea"/>
                        <a:ea typeface="+mn-ea"/>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dirty="0" smtClean="0">
                          <a:solidFill>
                            <a:schemeClr val="tx1"/>
                          </a:solidFill>
                          <a:latin typeface="+mn-ea"/>
                          <a:ea typeface="+mn-ea"/>
                          <a:cs typeface="メイリオ" panose="020B0604030504040204" pitchFamily="50" charset="-128"/>
                        </a:rPr>
                        <a:t>【</a:t>
                      </a:r>
                      <a:r>
                        <a:rPr kumimoji="1" lang="ja-JP" altLang="en-US" sz="1600" b="0" i="0" dirty="0" smtClean="0">
                          <a:solidFill>
                            <a:schemeClr val="tx1"/>
                          </a:solidFill>
                          <a:latin typeface="+mn-ea"/>
                          <a:ea typeface="+mn-ea"/>
                          <a:cs typeface="メイリオ" panose="020B0604030504040204" pitchFamily="50" charset="-128"/>
                        </a:rPr>
                        <a:t>みかん</a:t>
                      </a:r>
                      <a:r>
                        <a:rPr kumimoji="1" lang="en-US" altLang="ja-JP" sz="1600" b="0" i="0" dirty="0" smtClean="0">
                          <a:solidFill>
                            <a:schemeClr val="tx1"/>
                          </a:solidFill>
                          <a:latin typeface="+mn-ea"/>
                          <a:ea typeface="+mn-ea"/>
                          <a:cs typeface="メイリオ"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dirty="0" smtClean="0">
                          <a:solidFill>
                            <a:schemeClr val="tx1"/>
                          </a:solidFill>
                          <a:latin typeface="+mn-ea"/>
                          <a:ea typeface="+mn-ea"/>
                          <a:cs typeface="メイリオ" panose="020B0604030504040204" pitchFamily="50" charset="-128"/>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cs typeface="メイリオ" panose="020B0604030504040204" pitchFamily="50" charset="-128"/>
                        </a:rPr>
                        <a:t>高温による品質低下の影響が少ない品種（中晩柑等）の選定・転換</a:t>
                      </a:r>
                      <a:endParaRPr kumimoji="1" lang="en-US" altLang="ja-JP" sz="1600" b="0" i="0" dirty="0" smtClean="0">
                        <a:solidFill>
                          <a:schemeClr val="tx1"/>
                        </a:solidFill>
                        <a:latin typeface="+mn-ea"/>
                        <a:ea typeface="+mn-ea"/>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dirty="0" smtClean="0">
                          <a:solidFill>
                            <a:schemeClr val="tx1"/>
                          </a:solidFill>
                          <a:latin typeface="+mn-ea"/>
                          <a:ea typeface="+mn-ea"/>
                          <a:cs typeface="メイリオ" panose="020B0604030504040204" pitchFamily="50" charset="-128"/>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cs typeface="メイリオ" panose="020B0604030504040204" pitchFamily="50" charset="-128"/>
                        </a:rPr>
                        <a:t>適切な栽培技術の実施</a:t>
                      </a:r>
                      <a:r>
                        <a:rPr kumimoji="1" lang="ja-JP" altLang="en-US" sz="1600" b="0" i="0" dirty="0" smtClean="0">
                          <a:solidFill>
                            <a:schemeClr val="tx1"/>
                          </a:solidFill>
                          <a:latin typeface="+mn-ea"/>
                          <a:ea typeface="+mn-ea"/>
                          <a:cs typeface="メイリオ" panose="020B0604030504040204" pitchFamily="50" charset="-128"/>
                        </a:rPr>
                        <a:t>と</a:t>
                      </a:r>
                      <a:r>
                        <a:rPr kumimoji="1" lang="ja-JP" altLang="en-US" sz="1600" b="0" i="0" u="none" dirty="0" smtClean="0">
                          <a:solidFill>
                            <a:schemeClr val="tx1"/>
                          </a:solidFill>
                          <a:latin typeface="+mn-ea"/>
                          <a:ea typeface="+mn-ea"/>
                          <a:cs typeface="メイリオ" panose="020B0604030504040204" pitchFamily="50" charset="-128"/>
                        </a:rPr>
                        <a:t>新たな</a:t>
                      </a:r>
                      <a:r>
                        <a:rPr kumimoji="1" lang="ja-JP" altLang="en-US" sz="1600" b="0" i="0" dirty="0" smtClean="0">
                          <a:solidFill>
                            <a:schemeClr val="tx1"/>
                          </a:solidFill>
                          <a:latin typeface="+mn-ea"/>
                          <a:ea typeface="+mn-ea"/>
                          <a:cs typeface="メイリオ" panose="020B0604030504040204" pitchFamily="50" charset="-128"/>
                        </a:rPr>
                        <a:t>低減効果技術（薬剤利用等）</a:t>
                      </a:r>
                      <a:endParaRPr kumimoji="1" lang="en-US" altLang="ja-JP" sz="1600" b="0" i="0" dirty="0" smtClean="0">
                        <a:solidFill>
                          <a:schemeClr val="tx1"/>
                        </a:solidFill>
                        <a:latin typeface="+mn-ea"/>
                        <a:ea typeface="+mn-ea"/>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dirty="0" smtClean="0">
                          <a:solidFill>
                            <a:schemeClr val="tx1"/>
                          </a:solidFill>
                          <a:latin typeface="+mn-ea"/>
                          <a:ea typeface="+mn-ea"/>
                          <a:cs typeface="メイリオ" panose="020B0604030504040204" pitchFamily="50" charset="-128"/>
                        </a:rPr>
                        <a:t>　　の検討</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8128" y="4136695"/>
            <a:ext cx="1795068" cy="1863063"/>
          </a:xfrm>
          <a:prstGeom prst="rect">
            <a:avLst/>
          </a:prstGeom>
        </p:spPr>
      </p:pic>
      <p:sp>
        <p:nvSpPr>
          <p:cNvPr id="12" name="テキスト ボックス 11"/>
          <p:cNvSpPr txBox="1"/>
          <p:nvPr/>
        </p:nvSpPr>
        <p:spPr>
          <a:xfrm>
            <a:off x="7103843" y="6021288"/>
            <a:ext cx="1343637" cy="523220"/>
          </a:xfrm>
          <a:prstGeom prst="rect">
            <a:avLst/>
          </a:prstGeom>
          <a:noFill/>
        </p:spPr>
        <p:txBody>
          <a:bodyPr wrap="none" rtlCol="0">
            <a:spAutoFit/>
          </a:bodyPr>
          <a:lstStyle/>
          <a:p>
            <a:pPr algn="ctr"/>
            <a:r>
              <a:rPr lang="ja-JP" altLang="en-US" sz="1400" b="1" dirty="0" smtClean="0"/>
              <a:t>ぶどうハウスの</a:t>
            </a:r>
            <a:endParaRPr lang="en-US" altLang="ja-JP" sz="1400" b="1" dirty="0" smtClean="0"/>
          </a:p>
          <a:p>
            <a:pPr algn="ctr"/>
            <a:r>
              <a:rPr lang="ja-JP" altLang="en-US" sz="1400" b="1" dirty="0" smtClean="0"/>
              <a:t>自動換気装置</a:t>
            </a:r>
            <a:endParaRPr lang="ja-JP" altLang="en-US" sz="1400" b="1" dirty="0"/>
          </a:p>
        </p:txBody>
      </p:sp>
    </p:spTree>
    <p:extLst>
      <p:ext uri="{BB962C8B-B14F-4D97-AF65-F5344CB8AC3E}">
        <p14:creationId xmlns:p14="http://schemas.microsoft.com/office/powerpoint/2010/main" val="1701551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11</a:t>
            </a:fld>
            <a:endParaRPr kumimoji="1" lang="ja-JP" altLang="en-US"/>
          </a:p>
        </p:txBody>
      </p:sp>
      <p:sp>
        <p:nvSpPr>
          <p:cNvPr id="3" name="テキスト ボックス 2"/>
          <p:cNvSpPr txBox="1"/>
          <p:nvPr/>
        </p:nvSpPr>
        <p:spPr>
          <a:xfrm>
            <a:off x="0" y="476672"/>
            <a:ext cx="2129109" cy="461665"/>
          </a:xfrm>
          <a:prstGeom prst="rect">
            <a:avLst/>
          </a:prstGeom>
          <a:noFill/>
        </p:spPr>
        <p:txBody>
          <a:bodyPr wrap="none" rtlCol="0">
            <a:spAutoFit/>
          </a:bodyPr>
          <a:lstStyle/>
          <a:p>
            <a:r>
              <a:rPr lang="ja-JP" altLang="en-US" sz="2400" b="1" dirty="0">
                <a:latin typeface="+mn-ea"/>
                <a:cs typeface="メイリオ" panose="020B0604030504040204" pitchFamily="50" charset="-128"/>
              </a:rPr>
              <a:t>　</a:t>
            </a:r>
            <a:r>
              <a:rPr lang="ja-JP" altLang="en-US" sz="2400" b="1" dirty="0" smtClean="0">
                <a:latin typeface="+mn-ea"/>
                <a:cs typeface="メイリオ" panose="020B0604030504040204" pitchFamily="50" charset="-128"/>
              </a:rPr>
              <a:t>③ 野菜</a:t>
            </a:r>
            <a:r>
              <a:rPr lang="ja-JP" altLang="en-US" sz="2400" b="1" dirty="0">
                <a:latin typeface="+mn-ea"/>
                <a:cs typeface="メイリオ" panose="020B0604030504040204" pitchFamily="50" charset="-128"/>
              </a:rPr>
              <a:t>・花き</a:t>
            </a:r>
            <a:endParaRPr kumimoji="1" lang="ja-JP" altLang="en-US"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139482384"/>
              </p:ext>
            </p:extLst>
          </p:nvPr>
        </p:nvGraphicFramePr>
        <p:xfrm>
          <a:off x="252000" y="1052736"/>
          <a:ext cx="8640000" cy="3992880"/>
        </p:xfrm>
        <a:graphic>
          <a:graphicData uri="http://schemas.openxmlformats.org/drawingml/2006/table">
            <a:tbl>
              <a:tblPr firstRow="1" bandRow="1">
                <a:tableStyleId>{5C22544A-7EE6-4342-B048-85BDC9FD1C3A}</a:tableStyleId>
              </a:tblPr>
              <a:tblGrid>
                <a:gridCol w="430562">
                  <a:extLst>
                    <a:ext uri="{9D8B030D-6E8A-4147-A177-3AD203B41FA5}">
                      <a16:colId xmlns:a16="http://schemas.microsoft.com/office/drawing/2014/main" val="20000"/>
                    </a:ext>
                  </a:extLst>
                </a:gridCol>
                <a:gridCol w="8209438">
                  <a:extLst>
                    <a:ext uri="{9D8B030D-6E8A-4147-A177-3AD203B41FA5}">
                      <a16:colId xmlns:a16="http://schemas.microsoft.com/office/drawing/2014/main" val="20001"/>
                    </a:ext>
                  </a:extLst>
                </a:gridCol>
              </a:tblGrid>
              <a:tr h="3456384">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現状</a:t>
                      </a:r>
                      <a:r>
                        <a:rPr kumimoji="1" lang="en-US" altLang="ja-JP" sz="1600" b="0" dirty="0" smtClean="0">
                          <a:solidFill>
                            <a:schemeClr val="tx1"/>
                          </a:solidFill>
                          <a:latin typeface="+mn-ea"/>
                          <a:ea typeface="+mn-ea"/>
                        </a:rPr>
                        <a:t>】</a:t>
                      </a:r>
                      <a:endParaRPr kumimoji="1" lang="en-US" altLang="ja-JP" sz="1600" b="0" strike="sngStrike" dirty="0" smtClean="0">
                        <a:solidFill>
                          <a:srgbClr val="FF0000"/>
                        </a:solidFill>
                        <a:latin typeface="+mn-ea"/>
                        <a:ea typeface="+mn-ea"/>
                      </a:endParaRPr>
                    </a:p>
                    <a:p>
                      <a:r>
                        <a:rPr kumimoji="1" lang="ja-JP" altLang="en-US" sz="1600" b="0" u="none" strike="noStrike" dirty="0" smtClean="0">
                          <a:solidFill>
                            <a:schemeClr val="tx1"/>
                          </a:solidFill>
                          <a:latin typeface="+mn-ea"/>
                          <a:ea typeface="+mn-ea"/>
                        </a:rPr>
                        <a:t>　・なす：果皮障害（水なすのつやなし果等）の発生による品質低下</a:t>
                      </a:r>
                    </a:p>
                    <a:p>
                      <a:r>
                        <a:rPr kumimoji="1" lang="ja-JP" altLang="en-US" sz="1600" b="0" u="none" strike="noStrike" dirty="0" smtClean="0">
                          <a:solidFill>
                            <a:schemeClr val="tx1"/>
                          </a:solidFill>
                          <a:latin typeface="+mn-ea"/>
                          <a:ea typeface="+mn-ea"/>
                        </a:rPr>
                        <a:t>　・軟弱野菜、キャベツ、ブロッコリー、花壇苗等：生育障害の発生による収量</a:t>
                      </a:r>
                      <a:r>
                        <a:rPr kumimoji="1" lang="ja-JP" altLang="en-US" sz="1600" b="0" i="0" u="none" strike="noStrike" dirty="0" smtClean="0">
                          <a:solidFill>
                            <a:schemeClr val="tx1"/>
                          </a:solidFill>
                          <a:latin typeface="+mn-ea"/>
                          <a:ea typeface="+mn-ea"/>
                        </a:rPr>
                        <a:t>低下</a:t>
                      </a:r>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将来予測</a:t>
                      </a:r>
                      <a:r>
                        <a:rPr kumimoji="1" lang="en-US" altLang="ja-JP" sz="1600" b="0" dirty="0" smtClean="0">
                          <a:solidFill>
                            <a:schemeClr val="tx1"/>
                          </a:solidFill>
                          <a:latin typeface="+mn-ea"/>
                          <a:ea typeface="+mn-ea"/>
                        </a:rPr>
                        <a:t>】</a:t>
                      </a:r>
                    </a:p>
                    <a:p>
                      <a:r>
                        <a:rPr kumimoji="1" lang="ja-JP" altLang="en-US" sz="1600" b="0" strike="noStrike" dirty="0" smtClean="0">
                          <a:solidFill>
                            <a:schemeClr val="tx1"/>
                          </a:solidFill>
                          <a:latin typeface="+mn-ea"/>
                          <a:ea typeface="+mn-ea"/>
                        </a:rPr>
                        <a:t>　・高温による夏期における収量・品質の更なる低下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strike="noStrike" dirty="0" smtClean="0">
                          <a:solidFill>
                            <a:schemeClr val="tx1"/>
                          </a:solidFill>
                          <a:latin typeface="+mn-ea"/>
                          <a:ea typeface="+mn-ea"/>
                        </a:rPr>
                        <a:t>　・</a:t>
                      </a:r>
                      <a:r>
                        <a:rPr kumimoji="1" lang="ja-JP" altLang="en-US" sz="1600" b="0" u="none" strike="noStrike" dirty="0" smtClean="0">
                          <a:solidFill>
                            <a:schemeClr val="tx1"/>
                          </a:solidFill>
                          <a:latin typeface="+mn-ea"/>
                          <a:ea typeface="+mn-ea"/>
                        </a:rPr>
                        <a:t>花木類</a:t>
                      </a:r>
                      <a:r>
                        <a:rPr kumimoji="1" lang="ja-JP" altLang="en-US" sz="1600" b="0" strike="noStrike" dirty="0" smtClean="0">
                          <a:solidFill>
                            <a:schemeClr val="tx1"/>
                          </a:solidFill>
                          <a:latin typeface="+mn-ea"/>
                          <a:ea typeface="+mn-ea"/>
                        </a:rPr>
                        <a:t>等：</a:t>
                      </a:r>
                      <a:r>
                        <a:rPr kumimoji="1" lang="ja-JP" altLang="en-US" sz="1600" b="0" u="none" strike="noStrike" dirty="0" smtClean="0">
                          <a:solidFill>
                            <a:schemeClr val="tx1"/>
                          </a:solidFill>
                          <a:latin typeface="+mn-ea"/>
                          <a:ea typeface="+mn-ea"/>
                        </a:rPr>
                        <a:t>暖冬・低温不足による発芽障害（萌芽不揃い・萌芽遅延等）</a:t>
                      </a:r>
                    </a:p>
                    <a:p>
                      <a:endParaRPr kumimoji="1" lang="ja-JP" altLang="en-US" sz="1600" b="0" strike="noStrik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図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3815" y="1999293"/>
            <a:ext cx="1623089" cy="1548000"/>
          </a:xfrm>
          <a:prstGeom prst="rect">
            <a:avLst/>
          </a:prstGeom>
          <a:noFill/>
          <a:ln>
            <a:noFill/>
          </a:ln>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4481" y="1999293"/>
            <a:ext cx="1571105" cy="1548000"/>
          </a:xfrm>
          <a:prstGeom prst="rect">
            <a:avLst/>
          </a:prstGeom>
          <a:noFill/>
          <a:ln>
            <a:noFill/>
          </a:ln>
        </p:spPr>
      </p:pic>
      <p:sp>
        <p:nvSpPr>
          <p:cNvPr id="7" name="テキスト ボックス 6"/>
          <p:cNvSpPr txBox="1"/>
          <p:nvPr/>
        </p:nvSpPr>
        <p:spPr>
          <a:xfrm>
            <a:off x="1782455" y="3573016"/>
            <a:ext cx="2789545" cy="307777"/>
          </a:xfrm>
          <a:prstGeom prst="rect">
            <a:avLst/>
          </a:prstGeom>
          <a:noFill/>
        </p:spPr>
        <p:txBody>
          <a:bodyPr wrap="none" rtlCol="0">
            <a:spAutoFit/>
          </a:bodyPr>
          <a:lstStyle/>
          <a:p>
            <a:pPr algn="ctr"/>
            <a:r>
              <a:rPr lang="ja-JP" altLang="en-US" sz="1400" b="1" dirty="0" smtClean="0"/>
              <a:t>水</a:t>
            </a:r>
            <a:r>
              <a:rPr lang="ja-JP" altLang="en-US" sz="1400" b="1" dirty="0" err="1" smtClean="0"/>
              <a:t>なすの</a:t>
            </a:r>
            <a:r>
              <a:rPr lang="ja-JP" altLang="en-US" sz="1400" b="1" dirty="0" smtClean="0"/>
              <a:t>つやなし果（左が正常果）</a:t>
            </a:r>
            <a:endParaRPr lang="ja-JP" altLang="en-US" sz="1400" b="1" dirty="0"/>
          </a:p>
        </p:txBody>
      </p:sp>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67311" y="1999293"/>
            <a:ext cx="2354972" cy="15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5491781" y="3573016"/>
            <a:ext cx="1816523" cy="307777"/>
          </a:xfrm>
          <a:prstGeom prst="rect">
            <a:avLst/>
          </a:prstGeom>
          <a:noFill/>
        </p:spPr>
        <p:txBody>
          <a:bodyPr wrap="none" rtlCol="0">
            <a:spAutoFit/>
          </a:bodyPr>
          <a:lstStyle/>
          <a:p>
            <a:pPr algn="ctr"/>
            <a:r>
              <a:rPr lang="ja-JP" altLang="en-US" sz="1400" b="1" dirty="0"/>
              <a:t>しゅん</a:t>
            </a:r>
            <a:r>
              <a:rPr lang="ja-JP" altLang="en-US" sz="1400" b="1" dirty="0" err="1" smtClean="0"/>
              <a:t>ぎくの</a:t>
            </a:r>
            <a:r>
              <a:rPr lang="ja-JP" altLang="en-US" sz="1400" b="1" dirty="0" smtClean="0"/>
              <a:t>葉枯れ病</a:t>
            </a:r>
            <a:endParaRPr lang="ja-JP" altLang="en-US" sz="1400" b="1" dirty="0"/>
          </a:p>
        </p:txBody>
      </p:sp>
      <p:graphicFrame>
        <p:nvGraphicFramePr>
          <p:cNvPr id="10" name="コンテンツ プレースホルダー 3"/>
          <p:cNvGraphicFramePr>
            <a:graphicFrameLocks/>
          </p:cNvGraphicFramePr>
          <p:nvPr>
            <p:extLst>
              <p:ext uri="{D42A27DB-BD31-4B8C-83A1-F6EECF244321}">
                <p14:modId xmlns:p14="http://schemas.microsoft.com/office/powerpoint/2010/main" val="3792473498"/>
              </p:ext>
            </p:extLst>
          </p:nvPr>
        </p:nvGraphicFramePr>
        <p:xfrm>
          <a:off x="252000" y="5229200"/>
          <a:ext cx="8640000" cy="1368152"/>
        </p:xfrm>
        <a:graphic>
          <a:graphicData uri="http://schemas.openxmlformats.org/drawingml/2006/table">
            <a:tbl>
              <a:tblPr firstRow="1" bandRow="1">
                <a:tableStyleId>{5C22544A-7EE6-4342-B048-85BDC9FD1C3A}</a:tableStyleId>
              </a:tblPr>
              <a:tblGrid>
                <a:gridCol w="430529">
                  <a:extLst>
                    <a:ext uri="{9D8B030D-6E8A-4147-A177-3AD203B41FA5}">
                      <a16:colId xmlns:a16="http://schemas.microsoft.com/office/drawing/2014/main" val="20000"/>
                    </a:ext>
                  </a:extLst>
                </a:gridCol>
                <a:gridCol w="8209471">
                  <a:extLst>
                    <a:ext uri="{9D8B030D-6E8A-4147-A177-3AD203B41FA5}">
                      <a16:colId xmlns:a16="http://schemas.microsoft.com/office/drawing/2014/main" val="20001"/>
                    </a:ext>
                  </a:extLst>
                </a:gridCol>
              </a:tblGrid>
              <a:tr h="1368152">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ハウス内温度環境制御技術の開発・検討・普及</a:t>
                      </a:r>
                    </a:p>
                    <a:p>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耐暑性品種や低温要求量の少ない品種の導入検討</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baseline="0" dirty="0" smtClean="0">
                          <a:solidFill>
                            <a:schemeClr val="tx1"/>
                          </a:solidFill>
                          <a:latin typeface="+mn-ea"/>
                          <a:ea typeface="+mn-ea"/>
                        </a:rPr>
                        <a:t>○</a:t>
                      </a:r>
                      <a:r>
                        <a:rPr kumimoji="1" lang="ja-JP" altLang="en-US" sz="1600" b="0" i="0" u="none" strike="noStrike" dirty="0" smtClean="0">
                          <a:solidFill>
                            <a:schemeClr val="tx1"/>
                          </a:solidFill>
                          <a:latin typeface="+mn-ea"/>
                          <a:ea typeface="+mn-ea"/>
                        </a:rPr>
                        <a:t>暖冬・低温不足による発芽障害の回避技術等の検討</a:t>
                      </a:r>
                      <a:endParaRPr kumimoji="1" lang="en-US" altLang="ja-JP" sz="1600" b="0" i="0" dirty="0" smtClean="0">
                        <a:solidFill>
                          <a:srgbClr val="FF0000"/>
                        </a:solidFill>
                        <a:latin typeface="+mn-ea"/>
                        <a:ea typeface="+mn-ea"/>
                      </a:endParaRPr>
                    </a:p>
                    <a:p>
                      <a:endParaRPr kumimoji="1" lang="en-US" altLang="ja-JP" sz="1600" b="1" dirty="0" smtClean="0">
                        <a:solidFill>
                          <a:srgbClr val="FF0000"/>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51196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12</a:t>
            </a:fld>
            <a:endParaRPr kumimoji="1" lang="ja-JP" altLang="en-US"/>
          </a:p>
        </p:txBody>
      </p:sp>
      <p:sp>
        <p:nvSpPr>
          <p:cNvPr id="3" name="テキスト ボックス 2"/>
          <p:cNvSpPr txBox="1"/>
          <p:nvPr/>
        </p:nvSpPr>
        <p:spPr>
          <a:xfrm>
            <a:off x="0" y="476672"/>
            <a:ext cx="1407758" cy="461665"/>
          </a:xfrm>
          <a:prstGeom prst="rect">
            <a:avLst/>
          </a:prstGeom>
          <a:noFill/>
        </p:spPr>
        <p:txBody>
          <a:bodyPr wrap="none" rtlCol="0">
            <a:spAutoFit/>
          </a:bodyPr>
          <a:lstStyle/>
          <a:p>
            <a:r>
              <a:rPr lang="ja-JP" altLang="en-US" sz="2400" b="1" dirty="0">
                <a:latin typeface="+mn-ea"/>
                <a:cs typeface="メイリオ" panose="020B0604030504040204" pitchFamily="50" charset="-128"/>
              </a:rPr>
              <a:t>　④</a:t>
            </a:r>
            <a:r>
              <a:rPr lang="ja-JP" altLang="en-US" sz="2400" b="1" dirty="0" smtClean="0">
                <a:latin typeface="+mn-ea"/>
                <a:cs typeface="メイリオ" panose="020B0604030504040204" pitchFamily="50" charset="-128"/>
              </a:rPr>
              <a:t> 畜産</a:t>
            </a:r>
            <a:endParaRPr kumimoji="1" lang="ja-JP" altLang="en-US"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4180556638"/>
              </p:ext>
            </p:extLst>
          </p:nvPr>
        </p:nvGraphicFramePr>
        <p:xfrm>
          <a:off x="252000" y="1888232"/>
          <a:ext cx="8640000" cy="2476872"/>
        </p:xfrm>
        <a:graphic>
          <a:graphicData uri="http://schemas.openxmlformats.org/drawingml/2006/table">
            <a:tbl>
              <a:tblPr firstRow="1" bandRow="1">
                <a:tableStyleId>{5C22544A-7EE6-4342-B048-85BDC9FD1C3A}</a:tableStyleId>
              </a:tblPr>
              <a:tblGrid>
                <a:gridCol w="438907">
                  <a:extLst>
                    <a:ext uri="{9D8B030D-6E8A-4147-A177-3AD203B41FA5}">
                      <a16:colId xmlns:a16="http://schemas.microsoft.com/office/drawing/2014/main" val="20000"/>
                    </a:ext>
                  </a:extLst>
                </a:gridCol>
                <a:gridCol w="8201093">
                  <a:extLst>
                    <a:ext uri="{9D8B030D-6E8A-4147-A177-3AD203B41FA5}">
                      <a16:colId xmlns:a16="http://schemas.microsoft.com/office/drawing/2014/main" val="20001"/>
                    </a:ext>
                  </a:extLst>
                </a:gridCol>
              </a:tblGrid>
              <a:tr h="2476872">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現状</a:t>
                      </a:r>
                      <a:r>
                        <a:rPr kumimoji="1" lang="en-US" altLang="ja-JP" sz="1600" b="0" dirty="0" smtClean="0">
                          <a:solidFill>
                            <a:schemeClr val="tx1"/>
                          </a:solidFill>
                          <a:latin typeface="+mn-ea"/>
                          <a:ea typeface="+mn-ea"/>
                        </a:rPr>
                        <a:t>】</a:t>
                      </a:r>
                    </a:p>
                    <a:p>
                      <a:r>
                        <a:rPr kumimoji="1" lang="ja-JP" altLang="en-US" sz="1600" b="0" i="0" dirty="0" smtClean="0">
                          <a:solidFill>
                            <a:schemeClr val="tx1"/>
                          </a:solidFill>
                          <a:latin typeface="+mn-ea"/>
                          <a:ea typeface="+mn-ea"/>
                        </a:rPr>
                        <a:t>　・乳用牛の乳量・乳成分・繁殖成績の低下、肉用牛</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及び豚の増体率の低下、採卵鶏の産卵率の低下等</a:t>
                      </a:r>
                    </a:p>
                    <a:p>
                      <a:r>
                        <a:rPr kumimoji="1" lang="ja-JP" altLang="en-US" sz="1600" b="0" i="0" dirty="0" smtClean="0">
                          <a:solidFill>
                            <a:schemeClr val="tx1"/>
                          </a:solidFill>
                          <a:latin typeface="+mn-ea"/>
                          <a:ea typeface="+mn-ea"/>
                        </a:rPr>
                        <a:t>　</a:t>
                      </a:r>
                      <a:endParaRPr kumimoji="1" lang="en-US" altLang="ja-JP" sz="1600" b="0" i="0" dirty="0" smtClean="0">
                        <a:solidFill>
                          <a:schemeClr val="tx1"/>
                        </a:solidFill>
                        <a:latin typeface="+mn-ea"/>
                        <a:ea typeface="+mn-ea"/>
                      </a:endParaRPr>
                    </a:p>
                    <a:p>
                      <a:r>
                        <a:rPr kumimoji="1" lang="en-US" altLang="ja-JP" sz="1600" b="0" i="0" dirty="0" smtClean="0">
                          <a:solidFill>
                            <a:schemeClr val="tx1"/>
                          </a:solidFill>
                          <a:latin typeface="+mn-ea"/>
                          <a:ea typeface="+mn-ea"/>
                        </a:rPr>
                        <a:t>【</a:t>
                      </a:r>
                      <a:r>
                        <a:rPr kumimoji="1" lang="ja-JP" altLang="en-US" sz="1600" b="0" i="0" dirty="0" smtClean="0">
                          <a:solidFill>
                            <a:schemeClr val="tx1"/>
                          </a:solidFill>
                          <a:latin typeface="+mn-ea"/>
                          <a:ea typeface="+mn-ea"/>
                        </a:rPr>
                        <a:t>将来予測</a:t>
                      </a:r>
                      <a:r>
                        <a:rPr kumimoji="1" lang="en-US" altLang="ja-JP" sz="1600" b="0" i="0" dirty="0" smtClean="0">
                          <a:solidFill>
                            <a:schemeClr val="tx1"/>
                          </a:solidFill>
                          <a:latin typeface="+mn-ea"/>
                          <a:ea typeface="+mn-ea"/>
                        </a:rPr>
                        <a:t>】</a:t>
                      </a:r>
                    </a:p>
                    <a:p>
                      <a:r>
                        <a:rPr kumimoji="1" lang="ja-JP" altLang="en-US" sz="1600" b="0" i="0" dirty="0" smtClean="0">
                          <a:solidFill>
                            <a:schemeClr val="tx1"/>
                          </a:solidFill>
                          <a:latin typeface="+mn-ea"/>
                          <a:ea typeface="+mn-ea"/>
                        </a:rPr>
                        <a:t>　・気候変動の進行に伴って、</a:t>
                      </a:r>
                      <a:r>
                        <a:rPr kumimoji="1" lang="ja-JP" altLang="en-US" sz="1600" b="0" i="0" strike="noStrike" baseline="0" dirty="0" smtClean="0">
                          <a:solidFill>
                            <a:schemeClr val="tx1"/>
                          </a:solidFill>
                          <a:latin typeface="+mn-ea"/>
                          <a:ea typeface="+mn-ea"/>
                        </a:rPr>
                        <a:t>家畜全般の成長・生産性</a:t>
                      </a:r>
                      <a:endParaRPr kumimoji="1" lang="en-US" altLang="ja-JP" sz="1600" b="0" i="0" strike="noStrike" baseline="0" dirty="0" smtClean="0">
                        <a:solidFill>
                          <a:schemeClr val="tx1"/>
                        </a:solidFill>
                        <a:latin typeface="+mn-ea"/>
                        <a:ea typeface="+mn-ea"/>
                      </a:endParaRPr>
                    </a:p>
                    <a:p>
                      <a:r>
                        <a:rPr kumimoji="1" lang="ja-JP" altLang="en-US" sz="1600" b="0" i="0" strike="noStrike" baseline="0" dirty="0" smtClean="0">
                          <a:solidFill>
                            <a:schemeClr val="tx1"/>
                          </a:solidFill>
                          <a:latin typeface="+mn-ea"/>
                          <a:ea typeface="+mn-ea"/>
                        </a:rPr>
                        <a:t>　　</a:t>
                      </a:r>
                      <a:r>
                        <a:rPr kumimoji="1" lang="ja-JP" altLang="en-US" sz="1600" b="0" i="0" dirty="0" err="1" smtClean="0">
                          <a:solidFill>
                            <a:schemeClr val="tx1"/>
                          </a:solidFill>
                          <a:latin typeface="+mn-ea"/>
                          <a:ea typeface="+mn-ea"/>
                        </a:rPr>
                        <a:t>への</a:t>
                      </a:r>
                      <a:r>
                        <a:rPr kumimoji="1" lang="ja-JP" altLang="en-US" sz="1600" b="0" i="0" dirty="0" smtClean="0">
                          <a:solidFill>
                            <a:schemeClr val="tx1"/>
                          </a:solidFill>
                          <a:latin typeface="+mn-ea"/>
                          <a:ea typeface="+mn-ea"/>
                        </a:rPr>
                        <a:t>影響が大きくなる。</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・暑熱による家畜の死廃率の増加</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8472" y="2071881"/>
            <a:ext cx="3312000" cy="1861344"/>
          </a:xfrm>
          <a:prstGeom prst="rect">
            <a:avLst/>
          </a:prstGeom>
        </p:spPr>
      </p:pic>
      <p:sp>
        <p:nvSpPr>
          <p:cNvPr id="6" name="テキスト ボックス 5"/>
          <p:cNvSpPr txBox="1"/>
          <p:nvPr/>
        </p:nvSpPr>
        <p:spPr>
          <a:xfrm>
            <a:off x="5312654" y="3872081"/>
            <a:ext cx="3579826" cy="307777"/>
          </a:xfrm>
          <a:prstGeom prst="rect">
            <a:avLst/>
          </a:prstGeom>
          <a:noFill/>
        </p:spPr>
        <p:txBody>
          <a:bodyPr wrap="none" rtlCol="0">
            <a:spAutoFit/>
          </a:bodyPr>
          <a:lstStyle/>
          <a:p>
            <a:r>
              <a:rPr lang="ja-JP" altLang="en-US" sz="1400" b="1" dirty="0">
                <a:solidFill>
                  <a:prstClr val="black"/>
                </a:solidFill>
              </a:rPr>
              <a:t>地球温暖化が育成牛の増体重に及ぼす影響</a:t>
            </a:r>
          </a:p>
        </p:txBody>
      </p:sp>
      <p:sp>
        <p:nvSpPr>
          <p:cNvPr id="7" name="テキスト ボックス 26"/>
          <p:cNvSpPr txBox="1">
            <a:spLocks noChangeArrowheads="1"/>
          </p:cNvSpPr>
          <p:nvPr/>
        </p:nvSpPr>
        <p:spPr bwMode="auto">
          <a:xfrm>
            <a:off x="5850041" y="4077072"/>
            <a:ext cx="28264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r>
              <a:rPr lang="ja-JP" altLang="en-US" sz="1200" dirty="0" smtClean="0">
                <a:solidFill>
                  <a:prstClr val="black"/>
                </a:solidFill>
                <a:latin typeface="Arial" charset="0"/>
              </a:rPr>
              <a:t>（資料</a:t>
            </a:r>
            <a:r>
              <a:rPr lang="ja-JP" altLang="en-US" sz="1200" dirty="0">
                <a:solidFill>
                  <a:prstClr val="black"/>
                </a:solidFill>
                <a:latin typeface="Arial" charset="0"/>
              </a:rPr>
              <a:t>：</a:t>
            </a:r>
            <a:r>
              <a:rPr lang="ja-JP" altLang="en-US" sz="1200" dirty="0">
                <a:solidFill>
                  <a:prstClr val="black"/>
                </a:solidFill>
                <a:latin typeface="Arial" charset="0"/>
                <a:sym typeface="Wingdings" pitchFamily="2" charset="2"/>
              </a:rPr>
              <a:t>（独）農研機構　</a:t>
            </a:r>
            <a:r>
              <a:rPr lang="ja-JP" altLang="en-US" sz="1200" dirty="0" smtClean="0">
                <a:solidFill>
                  <a:prstClr val="black"/>
                </a:solidFill>
                <a:latin typeface="Arial" charset="0"/>
                <a:sym typeface="Wingdings" pitchFamily="2" charset="2"/>
              </a:rPr>
              <a:t>畜産草地</a:t>
            </a:r>
            <a:r>
              <a:rPr lang="ja-JP" altLang="en-US" sz="1200" dirty="0" smtClean="0">
                <a:solidFill>
                  <a:prstClr val="black"/>
                </a:solidFill>
                <a:latin typeface="Arial" charset="0"/>
              </a:rPr>
              <a:t>研究所）</a:t>
            </a:r>
            <a:endParaRPr lang="ja-JP" altLang="en-US" sz="1200" dirty="0">
              <a:solidFill>
                <a:prstClr val="black"/>
              </a:solidFill>
              <a:latin typeface="Arial" charset="0"/>
            </a:endParaRPr>
          </a:p>
        </p:txBody>
      </p:sp>
      <p:graphicFrame>
        <p:nvGraphicFramePr>
          <p:cNvPr id="8" name="コンテンツ プレースホルダー 3"/>
          <p:cNvGraphicFramePr>
            <a:graphicFrameLocks/>
          </p:cNvGraphicFramePr>
          <p:nvPr>
            <p:extLst>
              <p:ext uri="{D42A27DB-BD31-4B8C-83A1-F6EECF244321}">
                <p14:modId xmlns:p14="http://schemas.microsoft.com/office/powerpoint/2010/main" val="2856120593"/>
              </p:ext>
            </p:extLst>
          </p:nvPr>
        </p:nvGraphicFramePr>
        <p:xfrm>
          <a:off x="252000" y="4498087"/>
          <a:ext cx="8640000" cy="2160240"/>
        </p:xfrm>
        <a:graphic>
          <a:graphicData uri="http://schemas.openxmlformats.org/drawingml/2006/table">
            <a:tbl>
              <a:tblPr firstRow="1" bandRow="1">
                <a:tableStyleId>{5C22544A-7EE6-4342-B048-85BDC9FD1C3A}</a:tableStyleId>
              </a:tblPr>
              <a:tblGrid>
                <a:gridCol w="430310">
                  <a:extLst>
                    <a:ext uri="{9D8B030D-6E8A-4147-A177-3AD203B41FA5}">
                      <a16:colId xmlns:a16="http://schemas.microsoft.com/office/drawing/2014/main" val="20000"/>
                    </a:ext>
                  </a:extLst>
                </a:gridCol>
                <a:gridCol w="8209690">
                  <a:extLst>
                    <a:ext uri="{9D8B030D-6E8A-4147-A177-3AD203B41FA5}">
                      <a16:colId xmlns:a16="http://schemas.microsoft.com/office/drawing/2014/main" val="20001"/>
                    </a:ext>
                  </a:extLst>
                </a:gridCol>
              </a:tblGrid>
              <a:tr h="2160240">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適応技術の開発・普及（高温対策）</a:t>
                      </a:r>
                      <a:r>
                        <a:rPr kumimoji="1" lang="en-US" altLang="ja-JP" sz="1600" b="0" dirty="0" smtClean="0">
                          <a:solidFill>
                            <a:schemeClr val="tx1"/>
                          </a:solidFill>
                          <a:latin typeface="+mn-ea"/>
                          <a:ea typeface="+mn-ea"/>
                        </a:rPr>
                        <a:t>】</a:t>
                      </a:r>
                    </a:p>
                    <a:p>
                      <a:r>
                        <a:rPr kumimoji="1" lang="ja-JP" altLang="en-US" sz="1600" b="0" i="0"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畜舎内の散水・散霧や換気、屋根への、</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石灰乳塗布等の暑熱対策の普及による</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快適な畜舎環境の確保</a:t>
                      </a:r>
                    </a:p>
                    <a:p>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適切な飼養管理技術の指導・徹底</a:t>
                      </a:r>
                    </a:p>
                    <a:p>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乳用牛の改良と飼養管理技術改善指導に</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よる生産性の高い牛群の構築</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54488" y="4810379"/>
            <a:ext cx="1977752" cy="148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004048" y="6298287"/>
            <a:ext cx="1620957" cy="307777"/>
          </a:xfrm>
          <a:prstGeom prst="rect">
            <a:avLst/>
          </a:prstGeom>
          <a:noFill/>
        </p:spPr>
        <p:txBody>
          <a:bodyPr wrap="none" rtlCol="0">
            <a:spAutoFit/>
          </a:bodyPr>
          <a:lstStyle/>
          <a:p>
            <a:r>
              <a:rPr lang="ja-JP" altLang="en-US" sz="1400" b="1" dirty="0">
                <a:solidFill>
                  <a:prstClr val="black"/>
                </a:solidFill>
              </a:rPr>
              <a:t>畜舎壁面の換気扇</a:t>
            </a:r>
          </a:p>
        </p:txBody>
      </p:sp>
      <p:sp>
        <p:nvSpPr>
          <p:cNvPr id="11" name="テキスト ボックス 10"/>
          <p:cNvSpPr txBox="1"/>
          <p:nvPr/>
        </p:nvSpPr>
        <p:spPr>
          <a:xfrm>
            <a:off x="7020272" y="6298287"/>
            <a:ext cx="1886060" cy="307777"/>
          </a:xfrm>
          <a:prstGeom prst="rect">
            <a:avLst/>
          </a:prstGeom>
          <a:noFill/>
        </p:spPr>
        <p:txBody>
          <a:bodyPr wrap="square" rtlCol="0">
            <a:spAutoFit/>
          </a:bodyPr>
          <a:lstStyle/>
          <a:p>
            <a:r>
              <a:rPr lang="ja-JP" altLang="en-US" sz="1400" b="1" dirty="0" smtClean="0">
                <a:solidFill>
                  <a:prstClr val="black"/>
                </a:solidFill>
              </a:rPr>
              <a:t>屋根への石灰乳塗布</a:t>
            </a:r>
            <a:endParaRPr lang="ja-JP" altLang="en-US" sz="1400" b="1" dirty="0">
              <a:solidFill>
                <a:prstClr val="black"/>
              </a:solidFill>
            </a:endParaRPr>
          </a:p>
        </p:txBody>
      </p:sp>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4248" y="4786119"/>
            <a:ext cx="2026276" cy="1519707"/>
          </a:xfrm>
          <a:prstGeom prst="rect">
            <a:avLst/>
          </a:prstGeom>
        </p:spPr>
      </p:pic>
      <p:graphicFrame>
        <p:nvGraphicFramePr>
          <p:cNvPr id="13" name="コンテンツ プレースホルダー 3"/>
          <p:cNvGraphicFramePr>
            <a:graphicFrameLocks/>
          </p:cNvGraphicFramePr>
          <p:nvPr>
            <p:extLst>
              <p:ext uri="{D42A27DB-BD31-4B8C-83A1-F6EECF244321}">
                <p14:modId xmlns:p14="http://schemas.microsoft.com/office/powerpoint/2010/main" val="1906141818"/>
              </p:ext>
            </p:extLst>
          </p:nvPr>
        </p:nvGraphicFramePr>
        <p:xfrm>
          <a:off x="252480" y="1052736"/>
          <a:ext cx="8640000" cy="720080"/>
        </p:xfrm>
        <a:graphic>
          <a:graphicData uri="http://schemas.openxmlformats.org/drawingml/2006/table">
            <a:tbl>
              <a:tblPr firstRow="1" bandRow="1">
                <a:tableStyleId>{5C22544A-7EE6-4342-B048-85BDC9FD1C3A}</a:tableStyleId>
              </a:tblPr>
              <a:tblGrid>
                <a:gridCol w="1727232">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720080">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en-US" altLang="ja-JP" dirty="0" smtClean="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ja-JP" altLang="en-US" sz="1600" b="0" i="0" strike="noStrike" baseline="0" dirty="0" smtClean="0">
                          <a:solidFill>
                            <a:schemeClr val="tx1"/>
                          </a:solidFill>
                          <a:latin typeface="+mn-ea"/>
                          <a:ea typeface="+mn-ea"/>
                          <a:cs typeface="メイリオ" panose="020B0604030504040204" pitchFamily="50" charset="-128"/>
                        </a:rPr>
                        <a:t>畜産農家への暑熱対策等技術の普及・指導</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35343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13</a:t>
            </a:fld>
            <a:endParaRPr kumimoji="1" lang="ja-JP" altLang="en-US"/>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262105458"/>
              </p:ext>
            </p:extLst>
          </p:nvPr>
        </p:nvGraphicFramePr>
        <p:xfrm>
          <a:off x="252000" y="1616614"/>
          <a:ext cx="8640000" cy="3261360"/>
        </p:xfrm>
        <a:graphic>
          <a:graphicData uri="http://schemas.openxmlformats.org/drawingml/2006/table">
            <a:tbl>
              <a:tblPr firstRow="1" bandRow="1">
                <a:tableStyleId>{5C22544A-7EE6-4342-B048-85BDC9FD1C3A}</a:tableStyleId>
              </a:tblPr>
              <a:tblGrid>
                <a:gridCol w="438908">
                  <a:extLst>
                    <a:ext uri="{9D8B030D-6E8A-4147-A177-3AD203B41FA5}">
                      <a16:colId xmlns:a16="http://schemas.microsoft.com/office/drawing/2014/main" val="20000"/>
                    </a:ext>
                  </a:extLst>
                </a:gridCol>
                <a:gridCol w="8201092">
                  <a:extLst>
                    <a:ext uri="{9D8B030D-6E8A-4147-A177-3AD203B41FA5}">
                      <a16:colId xmlns:a16="http://schemas.microsoft.com/office/drawing/2014/main" val="20001"/>
                    </a:ext>
                  </a:extLst>
                </a:gridCol>
              </a:tblGrid>
              <a:tr h="3063228">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現状</a:t>
                      </a:r>
                      <a:r>
                        <a:rPr kumimoji="1" lang="en-US" altLang="ja-JP" sz="1600" b="0" dirty="0" smtClean="0">
                          <a:solidFill>
                            <a:schemeClr val="tx1"/>
                          </a:solidFill>
                          <a:latin typeface="+mn-ea"/>
                          <a:ea typeface="+mn-ea"/>
                        </a:rPr>
                        <a:t>】</a:t>
                      </a:r>
                    </a:p>
                    <a:p>
                      <a:r>
                        <a:rPr kumimoji="1" lang="ja-JP" altLang="en-US" sz="1400" b="0" dirty="0" smtClean="0">
                          <a:solidFill>
                            <a:schemeClr val="tx1"/>
                          </a:solidFill>
                          <a:latin typeface="+mn-ea"/>
                          <a:ea typeface="+mn-ea"/>
                        </a:rPr>
                        <a:t>　</a:t>
                      </a:r>
                      <a:r>
                        <a:rPr kumimoji="1" lang="ja-JP" altLang="en-US" sz="1600" b="0" dirty="0" smtClean="0">
                          <a:solidFill>
                            <a:schemeClr val="tx1"/>
                          </a:solidFill>
                          <a:latin typeface="+mn-ea"/>
                          <a:ea typeface="+mn-ea"/>
                        </a:rPr>
                        <a:t>（農業）</a:t>
                      </a:r>
                    </a:p>
                    <a:p>
                      <a:r>
                        <a:rPr kumimoji="1" lang="ja-JP" altLang="en-US" sz="1600" b="0" dirty="0" smtClean="0">
                          <a:solidFill>
                            <a:schemeClr val="tx1"/>
                          </a:solidFill>
                          <a:latin typeface="+mn-ea"/>
                          <a:ea typeface="+mn-ea"/>
                        </a:rPr>
                        <a:t>　　　・気候変動、特に暖冬によって一部の害虫では越冬数が増加傾向</a:t>
                      </a:r>
                    </a:p>
                    <a:p>
                      <a:r>
                        <a:rPr kumimoji="1" lang="ja-JP" altLang="en-US" sz="1600" b="0" dirty="0" smtClean="0">
                          <a:solidFill>
                            <a:schemeClr val="tx1"/>
                          </a:solidFill>
                          <a:latin typeface="+mn-ea"/>
                          <a:ea typeface="+mn-ea"/>
                        </a:rPr>
                        <a:t>　（動物由来感染症）</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・蚊、ヌカカ等の節足動物の生息域の北上等</a:t>
                      </a:r>
                      <a:endParaRPr kumimoji="1" lang="en-US" altLang="ja-JP" sz="1400" b="0" dirty="0" smtClean="0">
                        <a:solidFill>
                          <a:schemeClr val="tx1"/>
                        </a:solidFill>
                        <a:latin typeface="+mn-ea"/>
                        <a:ea typeface="+mn-ea"/>
                      </a:endParaRPr>
                    </a:p>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将来予測</a:t>
                      </a:r>
                      <a:r>
                        <a:rPr kumimoji="1" lang="en-US" altLang="ja-JP" sz="1600" b="0" dirty="0" smtClean="0">
                          <a:solidFill>
                            <a:schemeClr val="tx1"/>
                          </a:solidFill>
                          <a:latin typeface="+mn-ea"/>
                          <a:ea typeface="+mn-ea"/>
                        </a:rPr>
                        <a:t>】</a:t>
                      </a:r>
                      <a:endParaRPr kumimoji="1" lang="ja-JP" altLang="en-US" sz="1600" b="0" dirty="0" smtClean="0">
                        <a:solidFill>
                          <a:schemeClr val="tx1"/>
                        </a:solidFill>
                        <a:latin typeface="+mn-ea"/>
                        <a:ea typeface="+mn-ea"/>
                      </a:endParaRPr>
                    </a:p>
                    <a:p>
                      <a:r>
                        <a:rPr kumimoji="1" lang="ja-JP" altLang="en-US" sz="1600" b="0" dirty="0" smtClean="0">
                          <a:solidFill>
                            <a:schemeClr val="tx1"/>
                          </a:solidFill>
                          <a:latin typeface="+mn-ea"/>
                          <a:ea typeface="+mn-ea"/>
                        </a:rPr>
                        <a:t>　（農業）</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・気候変動の進行に伴う、さらなる病害虫の発生増加や害虫の種類の変化（害虫の分布域拡大、国内未発生病害虫の侵入等）等による農作物被害の増加、拡大</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・降水量増加による湿潤環境がもたらす病害発生の増加</a:t>
                      </a:r>
                    </a:p>
                    <a:p>
                      <a:r>
                        <a:rPr kumimoji="1" lang="ja-JP" altLang="en-US" sz="1600" b="0" dirty="0" smtClean="0">
                          <a:solidFill>
                            <a:schemeClr val="tx1"/>
                          </a:solidFill>
                          <a:latin typeface="+mn-ea"/>
                          <a:ea typeface="+mn-ea"/>
                        </a:rPr>
                        <a:t>　（動物由来感染症）</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・気候変動の進行に伴う、家畜の伝染性疾病の流行地域や流行期間の変化</a:t>
                      </a:r>
                    </a:p>
                    <a:p>
                      <a:endParaRPr kumimoji="1" lang="ja-JP" altLang="en-US" sz="1600" b="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9873" y="1700808"/>
            <a:ext cx="1728591" cy="145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7066342" y="3130703"/>
            <a:ext cx="1542410" cy="307777"/>
          </a:xfrm>
          <a:prstGeom prst="rect">
            <a:avLst/>
          </a:prstGeom>
          <a:noFill/>
        </p:spPr>
        <p:txBody>
          <a:bodyPr wrap="none" rtlCol="0">
            <a:spAutoFit/>
          </a:bodyPr>
          <a:lstStyle/>
          <a:p>
            <a:pPr algn="ctr"/>
            <a:r>
              <a:rPr lang="ja-JP" altLang="en-US" sz="1400" b="1" dirty="0"/>
              <a:t>ミナミアオカメムシ</a:t>
            </a:r>
          </a:p>
        </p:txBody>
      </p:sp>
      <p:graphicFrame>
        <p:nvGraphicFramePr>
          <p:cNvPr id="7" name="コンテンツ プレースホルダー 3"/>
          <p:cNvGraphicFramePr>
            <a:graphicFrameLocks/>
          </p:cNvGraphicFramePr>
          <p:nvPr>
            <p:extLst>
              <p:ext uri="{D42A27DB-BD31-4B8C-83A1-F6EECF244321}">
                <p14:modId xmlns:p14="http://schemas.microsoft.com/office/powerpoint/2010/main" val="653044230"/>
              </p:ext>
            </p:extLst>
          </p:nvPr>
        </p:nvGraphicFramePr>
        <p:xfrm>
          <a:off x="251520" y="4802376"/>
          <a:ext cx="8640960" cy="1938992"/>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1938992">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endParaRPr kumimoji="1" lang="ja-JP" altLang="en-US" sz="1600" b="0" i="1" dirty="0" smtClean="0">
                        <a:solidFill>
                          <a:srgbClr val="FF0000"/>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8" name="テキスト ボックス 7"/>
          <p:cNvSpPr txBox="1"/>
          <p:nvPr/>
        </p:nvSpPr>
        <p:spPr>
          <a:xfrm>
            <a:off x="683568" y="4802376"/>
            <a:ext cx="4392488" cy="1938992"/>
          </a:xfrm>
          <a:prstGeom prst="rect">
            <a:avLst/>
          </a:prstGeom>
          <a:noFill/>
        </p:spPr>
        <p:txBody>
          <a:bodyPr wrap="square" rtlCol="0">
            <a:spAutoFit/>
          </a:bodyPr>
          <a:lstStyle/>
          <a:p>
            <a:r>
              <a:rPr lang="en-US" altLang="ja-JP" sz="1600" dirty="0" smtClean="0">
                <a:latin typeface="+mn-ea"/>
              </a:rPr>
              <a:t>【</a:t>
            </a:r>
            <a:r>
              <a:rPr lang="ja-JP" altLang="en-US" sz="1600" dirty="0" smtClean="0">
                <a:latin typeface="+mn-ea"/>
              </a:rPr>
              <a:t>病害虫</a:t>
            </a:r>
            <a:r>
              <a:rPr lang="en-US" altLang="ja-JP" sz="1600" dirty="0" smtClean="0">
                <a:latin typeface="+mn-ea"/>
              </a:rPr>
              <a:t>】</a:t>
            </a:r>
            <a:endParaRPr lang="en-US" altLang="ja-JP" sz="1600" dirty="0">
              <a:latin typeface="+mn-ea"/>
            </a:endParaRPr>
          </a:p>
          <a:p>
            <a:r>
              <a:rPr lang="ja-JP" altLang="en-US" sz="1600" dirty="0" smtClean="0">
                <a:latin typeface="+mn-ea"/>
              </a:rPr>
              <a:t>　</a:t>
            </a:r>
            <a:r>
              <a:rPr lang="ja-JP" altLang="en-US" sz="1600" dirty="0">
                <a:latin typeface="+mn-ea"/>
              </a:rPr>
              <a:t>○</a:t>
            </a:r>
            <a:r>
              <a:rPr lang="ja-JP" altLang="en-US" sz="1600" dirty="0" smtClean="0">
                <a:latin typeface="+mn-ea"/>
              </a:rPr>
              <a:t>病</a:t>
            </a:r>
            <a:r>
              <a:rPr lang="ja-JP" altLang="en-US" sz="1600" dirty="0">
                <a:latin typeface="+mn-ea"/>
              </a:rPr>
              <a:t>害虫の発生・被害の予察調査</a:t>
            </a:r>
            <a:endParaRPr lang="en-US" altLang="ja-JP" sz="1600" dirty="0">
              <a:latin typeface="+mn-ea"/>
            </a:endParaRPr>
          </a:p>
          <a:p>
            <a:r>
              <a:rPr lang="ja-JP" altLang="en-US" sz="1600" dirty="0" smtClean="0">
                <a:latin typeface="+mn-ea"/>
              </a:rPr>
              <a:t>　</a:t>
            </a:r>
            <a:r>
              <a:rPr lang="ja-JP" altLang="en-US" sz="1600" dirty="0">
                <a:latin typeface="+mn-ea"/>
              </a:rPr>
              <a:t>○</a:t>
            </a:r>
            <a:r>
              <a:rPr lang="ja-JP" altLang="en-US" sz="1600" dirty="0" smtClean="0">
                <a:latin typeface="+mn-ea"/>
              </a:rPr>
              <a:t>適正な病害虫防除のための情報発信</a:t>
            </a:r>
            <a:endParaRPr lang="en-US" altLang="ja-JP" sz="1600" dirty="0" smtClean="0">
              <a:latin typeface="+mn-ea"/>
            </a:endParaRPr>
          </a:p>
          <a:p>
            <a:r>
              <a:rPr lang="ja-JP" altLang="en-US" sz="1600" dirty="0" smtClean="0">
                <a:latin typeface="+mn-ea"/>
              </a:rPr>
              <a:t>　</a:t>
            </a:r>
            <a:r>
              <a:rPr lang="ja-JP" altLang="en-US" sz="1600" dirty="0">
                <a:latin typeface="+mn-ea"/>
              </a:rPr>
              <a:t>○</a:t>
            </a:r>
            <a:r>
              <a:rPr lang="ja-JP" altLang="en-US" sz="1600" dirty="0" smtClean="0">
                <a:latin typeface="+mn-ea"/>
              </a:rPr>
              <a:t>気候</a:t>
            </a:r>
            <a:r>
              <a:rPr lang="ja-JP" altLang="en-US" sz="1600" dirty="0">
                <a:latin typeface="+mn-ea"/>
              </a:rPr>
              <a:t>変動に対応した病害虫防除体系</a:t>
            </a:r>
            <a:r>
              <a:rPr lang="ja-JP" altLang="en-US" sz="1600" dirty="0" smtClean="0">
                <a:latin typeface="+mn-ea"/>
              </a:rPr>
              <a:t>の</a:t>
            </a:r>
            <a:r>
              <a:rPr lang="ja-JP" altLang="en-US" sz="1600" dirty="0">
                <a:latin typeface="+mn-ea"/>
              </a:rPr>
              <a:t>検討</a:t>
            </a:r>
            <a:endParaRPr lang="en-US" altLang="ja-JP" sz="1400" dirty="0" smtClean="0">
              <a:latin typeface="+mn-ea"/>
            </a:endParaRPr>
          </a:p>
          <a:p>
            <a:endParaRPr lang="en-US" altLang="ja-JP" sz="800" dirty="0" smtClean="0">
              <a:latin typeface="+mn-ea"/>
            </a:endParaRPr>
          </a:p>
          <a:p>
            <a:r>
              <a:rPr lang="en-US" altLang="ja-JP" sz="1600" dirty="0" smtClean="0">
                <a:latin typeface="+mn-ea"/>
              </a:rPr>
              <a:t>【</a:t>
            </a:r>
            <a:r>
              <a:rPr lang="ja-JP" altLang="en-US" sz="1600" dirty="0" smtClean="0">
                <a:latin typeface="+mn-ea"/>
              </a:rPr>
              <a:t>病</a:t>
            </a:r>
            <a:r>
              <a:rPr lang="ja-JP" altLang="en-US" sz="1600" dirty="0">
                <a:latin typeface="+mn-ea"/>
              </a:rPr>
              <a:t>害虫リスク評価・検証、対策技術の</a:t>
            </a:r>
            <a:r>
              <a:rPr lang="ja-JP" altLang="en-US" sz="1600" dirty="0" smtClean="0">
                <a:latin typeface="+mn-ea"/>
              </a:rPr>
              <a:t>開発</a:t>
            </a:r>
            <a:r>
              <a:rPr lang="en-US" altLang="ja-JP" sz="1600" dirty="0" smtClean="0">
                <a:latin typeface="+mn-ea"/>
              </a:rPr>
              <a:t>】</a:t>
            </a:r>
            <a:endParaRPr lang="ja-JP" altLang="en-US" sz="1600" dirty="0">
              <a:latin typeface="+mn-ea"/>
            </a:endParaRPr>
          </a:p>
          <a:p>
            <a:r>
              <a:rPr lang="ja-JP" altLang="en-US" sz="1600" dirty="0">
                <a:latin typeface="+mn-ea"/>
              </a:rPr>
              <a:t>　○</a:t>
            </a:r>
            <a:r>
              <a:rPr lang="ja-JP" altLang="en-US" sz="1600" dirty="0" smtClean="0">
                <a:latin typeface="+mn-ea"/>
              </a:rPr>
              <a:t>侵入</a:t>
            </a:r>
            <a:r>
              <a:rPr lang="ja-JP" altLang="en-US" sz="1600" dirty="0">
                <a:latin typeface="+mn-ea"/>
              </a:rPr>
              <a:t>警戒調査や侵入病害虫の防除技術</a:t>
            </a:r>
            <a:r>
              <a:rPr lang="ja-JP" altLang="en-US" sz="1600" dirty="0" smtClean="0">
                <a:latin typeface="+mn-ea"/>
              </a:rPr>
              <a:t>の</a:t>
            </a:r>
            <a:endParaRPr lang="en-US" altLang="ja-JP" sz="1600" dirty="0" smtClean="0">
              <a:latin typeface="+mn-ea"/>
            </a:endParaRPr>
          </a:p>
          <a:p>
            <a:r>
              <a:rPr lang="ja-JP" altLang="en-US" sz="1600" dirty="0" smtClean="0">
                <a:latin typeface="+mn-ea"/>
              </a:rPr>
              <a:t>　 　検討</a:t>
            </a:r>
            <a:endParaRPr lang="ja-JP" altLang="en-US" sz="1600" dirty="0">
              <a:latin typeface="+mn-ea"/>
            </a:endParaRPr>
          </a:p>
        </p:txBody>
      </p:sp>
      <p:sp>
        <p:nvSpPr>
          <p:cNvPr id="9" name="テキスト ボックス 8"/>
          <p:cNvSpPr txBox="1"/>
          <p:nvPr/>
        </p:nvSpPr>
        <p:spPr>
          <a:xfrm>
            <a:off x="4859552" y="4802952"/>
            <a:ext cx="4032448" cy="2062103"/>
          </a:xfrm>
          <a:prstGeom prst="rect">
            <a:avLst/>
          </a:prstGeom>
          <a:noFill/>
        </p:spPr>
        <p:txBody>
          <a:bodyPr wrap="square" rtlCol="0">
            <a:spAutoFit/>
          </a:bodyPr>
          <a:lstStyle/>
          <a:p>
            <a:r>
              <a:rPr lang="en-US" altLang="ja-JP" sz="1600" dirty="0"/>
              <a:t>【</a:t>
            </a:r>
            <a:r>
              <a:rPr lang="ja-JP" altLang="en-US" sz="1600" dirty="0"/>
              <a:t>動物由来感染症</a:t>
            </a:r>
            <a:r>
              <a:rPr lang="en-US" altLang="ja-JP" sz="1600" dirty="0"/>
              <a:t>】</a:t>
            </a:r>
          </a:p>
          <a:p>
            <a:r>
              <a:rPr lang="ja-JP" altLang="en-US" sz="1600" dirty="0">
                <a:latin typeface="+mn-ea"/>
              </a:rPr>
              <a:t>　</a:t>
            </a:r>
            <a:r>
              <a:rPr lang="ja-JP" altLang="en-US" sz="1600" dirty="0" smtClean="0">
                <a:latin typeface="+mn-ea"/>
                <a:cs typeface="メイリオ" panose="020B0604030504040204" pitchFamily="50" charset="-128"/>
              </a:rPr>
              <a:t>○</a:t>
            </a:r>
            <a:r>
              <a:rPr lang="ja-JP" altLang="en-US" sz="1600" dirty="0" smtClean="0">
                <a:latin typeface="+mn-ea"/>
              </a:rPr>
              <a:t>発生</a:t>
            </a:r>
            <a:r>
              <a:rPr lang="ja-JP" altLang="en-US" sz="1600" dirty="0">
                <a:latin typeface="+mn-ea"/>
              </a:rPr>
              <a:t>予察のための継時的抗体調査等による浸潤状況の把握</a:t>
            </a:r>
          </a:p>
          <a:p>
            <a:r>
              <a:rPr lang="ja-JP" altLang="en-US" sz="1600" dirty="0">
                <a:latin typeface="+mn-ea"/>
              </a:rPr>
              <a:t>　</a:t>
            </a:r>
            <a:r>
              <a:rPr lang="ja-JP" altLang="en-US" sz="1600" dirty="0" smtClean="0">
                <a:latin typeface="+mn-ea"/>
                <a:cs typeface="メイリオ" panose="020B0604030504040204" pitchFamily="50" charset="-128"/>
              </a:rPr>
              <a:t>○</a:t>
            </a:r>
            <a:r>
              <a:rPr lang="ja-JP" altLang="en-US" sz="1600" dirty="0" smtClean="0">
                <a:latin typeface="+mn-ea"/>
              </a:rPr>
              <a:t>節</a:t>
            </a:r>
            <a:r>
              <a:rPr lang="ja-JP" altLang="en-US" sz="1600" dirty="0">
                <a:latin typeface="+mn-ea"/>
              </a:rPr>
              <a:t>足動物が媒介する家畜の伝染性疾病に対するリスク管理の検討</a:t>
            </a:r>
          </a:p>
          <a:p>
            <a:r>
              <a:rPr lang="ja-JP" altLang="en-US" sz="1600" dirty="0">
                <a:latin typeface="+mn-ea"/>
              </a:rPr>
              <a:t>　</a:t>
            </a:r>
            <a:r>
              <a:rPr lang="ja-JP" altLang="en-US" sz="1600" dirty="0" smtClean="0">
                <a:latin typeface="+mn-ea"/>
                <a:cs typeface="メイリオ" panose="020B0604030504040204" pitchFamily="50" charset="-128"/>
              </a:rPr>
              <a:t>○</a:t>
            </a:r>
            <a:r>
              <a:rPr lang="ja-JP" altLang="en-US" sz="1600" dirty="0">
                <a:latin typeface="+mn-ea"/>
              </a:rPr>
              <a:t>水禽類の鳥インフルエンザウイルス保有状況モニタリング調査期間の検討</a:t>
            </a:r>
          </a:p>
          <a:p>
            <a:endParaRPr lang="ja-JP" altLang="en-US" sz="1600" dirty="0">
              <a:latin typeface="+mn-ea"/>
            </a:endParaRPr>
          </a:p>
        </p:txBody>
      </p:sp>
      <p:graphicFrame>
        <p:nvGraphicFramePr>
          <p:cNvPr id="10" name="コンテンツ プレースホルダー 3"/>
          <p:cNvGraphicFramePr>
            <a:graphicFrameLocks/>
          </p:cNvGraphicFramePr>
          <p:nvPr>
            <p:extLst>
              <p:ext uri="{D42A27DB-BD31-4B8C-83A1-F6EECF244321}">
                <p14:modId xmlns:p14="http://schemas.microsoft.com/office/powerpoint/2010/main" val="3886670032"/>
              </p:ext>
            </p:extLst>
          </p:nvPr>
        </p:nvGraphicFramePr>
        <p:xfrm>
          <a:off x="252480" y="908720"/>
          <a:ext cx="8640000" cy="648072"/>
        </p:xfrm>
        <a:graphic>
          <a:graphicData uri="http://schemas.openxmlformats.org/drawingml/2006/table">
            <a:tbl>
              <a:tblPr firstRow="1" bandRow="1">
                <a:tableStyleId>{5C22544A-7EE6-4342-B048-85BDC9FD1C3A}</a:tableStyleId>
              </a:tblPr>
              <a:tblGrid>
                <a:gridCol w="1727232">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648072">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en-US" altLang="ja-JP" dirty="0" smtClean="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ja-JP" altLang="en-US" sz="1600" b="0" i="0" strike="noStrike" baseline="0" dirty="0" smtClean="0">
                          <a:solidFill>
                            <a:schemeClr val="tx1"/>
                          </a:solidFill>
                          <a:latin typeface="+mn-ea"/>
                          <a:ea typeface="+mn-ea"/>
                          <a:cs typeface="メイリオ" panose="020B0604030504040204" pitchFamily="50" charset="-128"/>
                        </a:rPr>
                        <a:t>病害虫発生の予察調査、防除のための情報発信</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1" name="テキスト ボックス 10"/>
          <p:cNvSpPr txBox="1"/>
          <p:nvPr/>
        </p:nvSpPr>
        <p:spPr>
          <a:xfrm>
            <a:off x="251520" y="397264"/>
            <a:ext cx="4043094" cy="461665"/>
          </a:xfrm>
          <a:prstGeom prst="rect">
            <a:avLst/>
          </a:prstGeom>
          <a:noFill/>
        </p:spPr>
        <p:txBody>
          <a:bodyPr wrap="none" rtlCol="0">
            <a:spAutoFit/>
          </a:bodyPr>
          <a:lstStyle/>
          <a:p>
            <a:r>
              <a:rPr lang="ja-JP" altLang="en-US" sz="2400" b="1" dirty="0">
                <a:latin typeface="+mn-ea"/>
                <a:cs typeface="メイリオ" panose="020B0604030504040204" pitchFamily="50" charset="-128"/>
              </a:rPr>
              <a:t>　</a:t>
            </a:r>
            <a:r>
              <a:rPr lang="ja-JP" altLang="en-US" sz="2400" b="1" dirty="0" smtClean="0">
                <a:latin typeface="+mn-ea"/>
                <a:cs typeface="メイリオ" panose="020B0604030504040204" pitchFamily="50" charset="-128"/>
              </a:rPr>
              <a:t>⑤ 病</a:t>
            </a:r>
            <a:r>
              <a:rPr lang="ja-JP" altLang="en-US" sz="2400" b="1" dirty="0">
                <a:latin typeface="+mn-ea"/>
                <a:cs typeface="メイリオ" panose="020B0604030504040204" pitchFamily="50" charset="-128"/>
              </a:rPr>
              <a:t>害虫・</a:t>
            </a:r>
            <a:r>
              <a:rPr lang="ja-JP" altLang="en-US" sz="2400" b="1" dirty="0" smtClean="0">
                <a:latin typeface="+mn-ea"/>
                <a:cs typeface="メイリオ" panose="020B0604030504040204" pitchFamily="50" charset="-128"/>
              </a:rPr>
              <a:t>動物由来感染症</a:t>
            </a:r>
            <a:endParaRPr kumimoji="1" lang="ja-JP" altLang="en-US" sz="2400" b="1" dirty="0">
              <a:latin typeface="+mn-ea"/>
              <a:cs typeface="メイリオ" panose="020B0604030504040204" pitchFamily="50" charset="-128"/>
            </a:endParaRPr>
          </a:p>
        </p:txBody>
      </p:sp>
    </p:spTree>
    <p:extLst>
      <p:ext uri="{BB962C8B-B14F-4D97-AF65-F5344CB8AC3E}">
        <p14:creationId xmlns:p14="http://schemas.microsoft.com/office/powerpoint/2010/main" val="3655768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14</a:t>
            </a:fld>
            <a:endParaRPr kumimoji="1" lang="ja-JP" altLang="en-US"/>
          </a:p>
        </p:txBody>
      </p:sp>
      <p:sp>
        <p:nvSpPr>
          <p:cNvPr id="3" name="テキスト ボックス 2"/>
          <p:cNvSpPr txBox="1"/>
          <p:nvPr/>
        </p:nvSpPr>
        <p:spPr>
          <a:xfrm>
            <a:off x="0" y="375047"/>
            <a:ext cx="1715534"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　⑥ 鳥獣害</a:t>
            </a:r>
            <a:endParaRPr kumimoji="1" lang="ja-JP" altLang="en-US"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2803150495"/>
              </p:ext>
            </p:extLst>
          </p:nvPr>
        </p:nvGraphicFramePr>
        <p:xfrm>
          <a:off x="252000" y="1556792"/>
          <a:ext cx="8640000" cy="3816424"/>
        </p:xfrm>
        <a:graphic>
          <a:graphicData uri="http://schemas.openxmlformats.org/drawingml/2006/table">
            <a:tbl>
              <a:tblPr firstRow="1" bandRow="1">
                <a:tableStyleId>{5C22544A-7EE6-4342-B048-85BDC9FD1C3A}</a:tableStyleId>
              </a:tblPr>
              <a:tblGrid>
                <a:gridCol w="438908">
                  <a:extLst>
                    <a:ext uri="{9D8B030D-6E8A-4147-A177-3AD203B41FA5}">
                      <a16:colId xmlns:a16="http://schemas.microsoft.com/office/drawing/2014/main" val="20000"/>
                    </a:ext>
                  </a:extLst>
                </a:gridCol>
                <a:gridCol w="8201092">
                  <a:extLst>
                    <a:ext uri="{9D8B030D-6E8A-4147-A177-3AD203B41FA5}">
                      <a16:colId xmlns:a16="http://schemas.microsoft.com/office/drawing/2014/main" val="20001"/>
                    </a:ext>
                  </a:extLst>
                </a:gridCol>
              </a:tblGrid>
              <a:tr h="3816424">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現状</a:t>
                      </a:r>
                      <a:r>
                        <a:rPr kumimoji="1" lang="en-US" altLang="ja-JP" sz="1600" b="0" dirty="0" smtClean="0">
                          <a:solidFill>
                            <a:schemeClr val="tx1"/>
                          </a:solidFill>
                          <a:latin typeface="+mn-ea"/>
                          <a:ea typeface="+mn-ea"/>
                        </a:rPr>
                        <a:t>】</a:t>
                      </a:r>
                    </a:p>
                    <a:p>
                      <a:r>
                        <a:rPr kumimoji="1" lang="ja-JP" altLang="en-US" sz="1600" b="0" i="0" dirty="0" smtClean="0">
                          <a:solidFill>
                            <a:schemeClr val="tx1"/>
                          </a:solidFill>
                          <a:latin typeface="+mn-ea"/>
                          <a:ea typeface="+mn-ea"/>
                        </a:rPr>
                        <a:t>　・気候変動との直接の因果関係等は明らかでないが、温暖化等の影響により、農作物への</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被害をもたらす野生鳥獣（二ホンジカ）の生息数は増加していると推定</a:t>
                      </a:r>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将来予測</a:t>
                      </a:r>
                      <a:r>
                        <a:rPr kumimoji="1" lang="en-US" altLang="ja-JP" sz="1600" b="0" dirty="0" smtClean="0">
                          <a:solidFill>
                            <a:schemeClr val="tx1"/>
                          </a:solidFill>
                          <a:latin typeface="+mn-ea"/>
                          <a:ea typeface="+mn-ea"/>
                        </a:rPr>
                        <a:t>】</a:t>
                      </a:r>
                    </a:p>
                    <a:p>
                      <a:r>
                        <a:rPr kumimoji="1" lang="ja-JP" altLang="en-US" sz="1600" b="0" i="0" dirty="0" smtClean="0">
                          <a:solidFill>
                            <a:schemeClr val="tx1"/>
                          </a:solidFill>
                          <a:latin typeface="+mn-ea"/>
                          <a:ea typeface="+mn-ea"/>
                        </a:rPr>
                        <a:t>　・現時点で、気候変動との因果関係等</a:t>
                      </a:r>
                      <a:r>
                        <a:rPr kumimoji="1" lang="ja-JP" altLang="en-US" sz="1600" b="0" i="0" strike="noStrike" baseline="0" dirty="0" smtClean="0">
                          <a:solidFill>
                            <a:schemeClr val="tx1"/>
                          </a:solidFill>
                          <a:latin typeface="+mn-ea"/>
                          <a:ea typeface="+mn-ea"/>
                        </a:rPr>
                        <a:t>を予測・評価をした研究事例は未確認</a:t>
                      </a:r>
                      <a:endParaRPr kumimoji="1" lang="en-US" altLang="ja-JP" sz="1600" b="0" i="0" strike="noStrike" baseline="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1309232" y="4459059"/>
            <a:ext cx="3423756" cy="383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大阪府域におけるイノシシ</a:t>
            </a:r>
            <a:r>
              <a:rPr lang="ja-JP" altLang="en-US" sz="1400" b="1" dirty="0">
                <a:solidFill>
                  <a:schemeClr val="tx1"/>
                </a:solidFill>
              </a:rPr>
              <a:t>の捕獲数の推移</a:t>
            </a:r>
            <a:endParaRPr kumimoji="1" lang="ja-JP" altLang="en-US" sz="1400" b="1" dirty="0">
              <a:solidFill>
                <a:schemeClr val="tx1"/>
              </a:solidFill>
            </a:endParaRPr>
          </a:p>
        </p:txBody>
      </p:sp>
      <p:sp>
        <p:nvSpPr>
          <p:cNvPr id="9" name="正方形/長方形 8"/>
          <p:cNvSpPr/>
          <p:nvPr/>
        </p:nvSpPr>
        <p:spPr>
          <a:xfrm>
            <a:off x="5412604" y="4465606"/>
            <a:ext cx="3149180" cy="39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大阪府域におけるシカ</a:t>
            </a:r>
            <a:r>
              <a:rPr lang="ja-JP" altLang="en-US" sz="1400" b="1" dirty="0" smtClean="0">
                <a:solidFill>
                  <a:schemeClr val="tx1"/>
                </a:solidFill>
              </a:rPr>
              <a:t>の</a:t>
            </a:r>
            <a:r>
              <a:rPr lang="ja-JP" altLang="en-US" sz="1400" b="1" dirty="0">
                <a:solidFill>
                  <a:schemeClr val="tx1"/>
                </a:solidFill>
              </a:rPr>
              <a:t>捕獲数の推移</a:t>
            </a:r>
            <a:endParaRPr kumimoji="1" lang="ja-JP" altLang="en-US" sz="1400" b="1" dirty="0">
              <a:solidFill>
                <a:schemeClr val="tx1"/>
              </a:solidFill>
            </a:endParaRPr>
          </a:p>
        </p:txBody>
      </p:sp>
      <p:graphicFrame>
        <p:nvGraphicFramePr>
          <p:cNvPr id="11" name="コンテンツ プレースホルダー 3"/>
          <p:cNvGraphicFramePr>
            <a:graphicFrameLocks/>
          </p:cNvGraphicFramePr>
          <p:nvPr>
            <p:extLst>
              <p:ext uri="{D42A27DB-BD31-4B8C-83A1-F6EECF244321}">
                <p14:modId xmlns:p14="http://schemas.microsoft.com/office/powerpoint/2010/main" val="312143569"/>
              </p:ext>
            </p:extLst>
          </p:nvPr>
        </p:nvGraphicFramePr>
        <p:xfrm>
          <a:off x="252000" y="5445224"/>
          <a:ext cx="8640000" cy="1368152"/>
        </p:xfrm>
        <a:graphic>
          <a:graphicData uri="http://schemas.openxmlformats.org/drawingml/2006/table">
            <a:tbl>
              <a:tblPr firstRow="1" bandRow="1">
                <a:tableStyleId>{5C22544A-7EE6-4342-B048-85BDC9FD1C3A}</a:tableStyleId>
              </a:tblPr>
              <a:tblGrid>
                <a:gridCol w="438908">
                  <a:extLst>
                    <a:ext uri="{9D8B030D-6E8A-4147-A177-3AD203B41FA5}">
                      <a16:colId xmlns:a16="http://schemas.microsoft.com/office/drawing/2014/main" val="20000"/>
                    </a:ext>
                  </a:extLst>
                </a:gridCol>
                <a:gridCol w="8201092">
                  <a:extLst>
                    <a:ext uri="{9D8B030D-6E8A-4147-A177-3AD203B41FA5}">
                      <a16:colId xmlns:a16="http://schemas.microsoft.com/office/drawing/2014/main" val="20001"/>
                    </a:ext>
                  </a:extLst>
                </a:gridCol>
              </a:tblGrid>
              <a:tr h="1368152">
                <a:tc>
                  <a:txBody>
                    <a:bodyPr/>
                    <a:lstStyle/>
                    <a:p>
                      <a:pPr algn="ctr"/>
                      <a:r>
                        <a:rPr kumimoji="1" lang="ja-JP" altLang="en-US" b="1" dirty="0" smtClean="0">
                          <a:solidFill>
                            <a:schemeClr val="tx1"/>
                          </a:solidFill>
                        </a:rPr>
                        <a:t>取　組</a:t>
                      </a:r>
                      <a:endParaRPr kumimoji="1" lang="ja-JP" altLang="en-US" b="1"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鳥獣害対策</a:t>
                      </a:r>
                      <a:r>
                        <a:rPr kumimoji="1" lang="en-US" altLang="ja-JP" sz="1600" b="0" dirty="0" smtClean="0">
                          <a:solidFill>
                            <a:schemeClr val="tx1"/>
                          </a:solidFill>
                          <a:latin typeface="+mn-ea"/>
                          <a:ea typeface="+mn-ea"/>
                        </a:rPr>
                        <a:t>】</a:t>
                      </a:r>
                    </a:p>
                    <a:p>
                      <a:r>
                        <a:rPr kumimoji="1" lang="ja-JP" altLang="en-US" sz="1600" b="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野生鳥獣の生息状況等に関する情報の把握</a:t>
                      </a:r>
                    </a:p>
                    <a:p>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野生鳥獣による農林業への被害のモニタリングの継続</a:t>
                      </a:r>
                    </a:p>
                    <a:p>
                      <a:r>
                        <a:rPr kumimoji="1" lang="ja-JP" altLang="en-US" sz="1600" b="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u="none" dirty="0" smtClean="0">
                          <a:solidFill>
                            <a:schemeClr val="tx1"/>
                          </a:solidFill>
                          <a:latin typeface="+mn-ea"/>
                          <a:ea typeface="+mn-ea"/>
                        </a:rPr>
                        <a:t>イノシシ、シカに対し継続して捕獲を強化するとともに、防護柵の設置や耕作放棄地の</a:t>
                      </a:r>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解消等、総合的な農林業被害防止対策の実施</a:t>
                      </a:r>
                      <a:endParaRPr kumimoji="1" lang="en-US" altLang="ja-JP" sz="1600" b="0" u="none" dirty="0" smtClean="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2" name="コンテンツ プレースホルダー 3"/>
          <p:cNvGraphicFramePr>
            <a:graphicFrameLocks/>
          </p:cNvGraphicFramePr>
          <p:nvPr>
            <p:extLst>
              <p:ext uri="{D42A27DB-BD31-4B8C-83A1-F6EECF244321}">
                <p14:modId xmlns:p14="http://schemas.microsoft.com/office/powerpoint/2010/main" val="335092205"/>
              </p:ext>
            </p:extLst>
          </p:nvPr>
        </p:nvGraphicFramePr>
        <p:xfrm>
          <a:off x="252480" y="844704"/>
          <a:ext cx="8640000" cy="640080"/>
        </p:xfrm>
        <a:graphic>
          <a:graphicData uri="http://schemas.openxmlformats.org/drawingml/2006/table">
            <a:tbl>
              <a:tblPr firstRow="1" bandRow="1">
                <a:tableStyleId>{5C22544A-7EE6-4342-B048-85BDC9FD1C3A}</a:tableStyleId>
              </a:tblPr>
              <a:tblGrid>
                <a:gridCol w="1727232">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576064">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en-US" altLang="ja-JP" dirty="0" smtClean="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baseline="0" dirty="0" smtClean="0">
                          <a:solidFill>
                            <a:schemeClr val="tx1"/>
                          </a:solidFill>
                          <a:latin typeface="+mn-ea"/>
                          <a:ea typeface="+mn-ea"/>
                          <a:cs typeface="メイリオ" panose="020B0604030504040204" pitchFamily="50" charset="-128"/>
                        </a:rPr>
                        <a:t>野生鳥獣の生育状況や被害状況、捕獲状況の定期的なモニタリング</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8" name="図 7"/>
          <p:cNvPicPr>
            <a:picLocks noChangeAspect="1"/>
          </p:cNvPicPr>
          <p:nvPr/>
        </p:nvPicPr>
        <p:blipFill>
          <a:blip r:embed="rId2"/>
          <a:stretch>
            <a:fillRect/>
          </a:stretch>
        </p:blipFill>
        <p:spPr>
          <a:xfrm>
            <a:off x="4797277" y="2405736"/>
            <a:ext cx="3951188" cy="2132153"/>
          </a:xfrm>
          <a:prstGeom prst="rect">
            <a:avLst/>
          </a:prstGeom>
        </p:spPr>
      </p:pic>
      <p:pic>
        <p:nvPicPr>
          <p:cNvPr id="16" name="図 15"/>
          <p:cNvPicPr>
            <a:picLocks noChangeAspect="1"/>
          </p:cNvPicPr>
          <p:nvPr/>
        </p:nvPicPr>
        <p:blipFill>
          <a:blip r:embed="rId3"/>
          <a:stretch>
            <a:fillRect/>
          </a:stretch>
        </p:blipFill>
        <p:spPr>
          <a:xfrm>
            <a:off x="743604" y="2405736"/>
            <a:ext cx="4074273" cy="2174709"/>
          </a:xfrm>
          <a:prstGeom prst="rect">
            <a:avLst/>
          </a:prstGeom>
        </p:spPr>
      </p:pic>
    </p:spTree>
    <p:extLst>
      <p:ext uri="{BB962C8B-B14F-4D97-AF65-F5344CB8AC3E}">
        <p14:creationId xmlns:p14="http://schemas.microsoft.com/office/powerpoint/2010/main" val="2525429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15</a:t>
            </a:fld>
            <a:endParaRPr kumimoji="1" lang="ja-JP" altLang="en-US"/>
          </a:p>
        </p:txBody>
      </p:sp>
      <p:sp>
        <p:nvSpPr>
          <p:cNvPr id="3" name="テキスト ボックス 2"/>
          <p:cNvSpPr txBox="1"/>
          <p:nvPr/>
        </p:nvSpPr>
        <p:spPr>
          <a:xfrm>
            <a:off x="0" y="476672"/>
            <a:ext cx="2638864"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　⑦ 農業生産基盤</a:t>
            </a:r>
            <a:endParaRPr kumimoji="1" lang="ja-JP" altLang="en-US"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083022311"/>
              </p:ext>
            </p:extLst>
          </p:nvPr>
        </p:nvGraphicFramePr>
        <p:xfrm>
          <a:off x="251520" y="1874520"/>
          <a:ext cx="8640960" cy="1554480"/>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1512168">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現状</a:t>
                      </a:r>
                      <a:r>
                        <a:rPr kumimoji="1" lang="en-US" altLang="ja-JP" sz="1600" b="0" dirty="0" smtClean="0">
                          <a:solidFill>
                            <a:schemeClr val="tx1"/>
                          </a:solidFill>
                          <a:latin typeface="+mn-ea"/>
                          <a:ea typeface="+mn-ea"/>
                        </a:rPr>
                        <a:t>】</a:t>
                      </a:r>
                    </a:p>
                    <a:p>
                      <a:r>
                        <a:rPr kumimoji="1" lang="ja-JP" altLang="en-US" sz="1600" b="0" i="0" dirty="0" smtClean="0">
                          <a:solidFill>
                            <a:schemeClr val="tx1"/>
                          </a:solidFill>
                          <a:latin typeface="+mn-ea"/>
                          <a:ea typeface="+mn-ea"/>
                        </a:rPr>
                        <a:t>　・短期間強雨が増加する傾向があり、万一ため池が決壊すれば、府民生活に影響を及ぼす</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大きな被害の発生が懸念</a:t>
                      </a:r>
                    </a:p>
                    <a:p>
                      <a:endParaRPr kumimoji="1" lang="en-US" altLang="ja-JP" sz="1600" b="0" dirty="0" smtClean="0">
                        <a:solidFill>
                          <a:schemeClr val="tx1"/>
                        </a:solidFill>
                        <a:latin typeface="+mn-ea"/>
                        <a:ea typeface="+mn-ea"/>
                      </a:endParaRPr>
                    </a:p>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将来予測</a:t>
                      </a:r>
                      <a:r>
                        <a:rPr kumimoji="1" lang="en-US" altLang="ja-JP" sz="1600" b="0" dirty="0" smtClean="0">
                          <a:solidFill>
                            <a:schemeClr val="tx1"/>
                          </a:solidFill>
                          <a:latin typeface="+mn-ea"/>
                          <a:ea typeface="+mn-ea"/>
                        </a:rPr>
                        <a:t>】</a:t>
                      </a:r>
                      <a:endParaRPr kumimoji="1" lang="en-US" altLang="ja-JP" sz="1600" b="1" i="0" u="sng" strike="dblStrike" baseline="0" dirty="0" smtClean="0">
                        <a:solidFill>
                          <a:schemeClr val="tx1"/>
                        </a:solidFill>
                        <a:latin typeface="+mn-ea"/>
                        <a:ea typeface="+mn-ea"/>
                      </a:endParaRPr>
                    </a:p>
                    <a:p>
                      <a:r>
                        <a:rPr kumimoji="1" lang="ja-JP" altLang="en-US" sz="1600" b="0" i="0" u="none" dirty="0" smtClean="0">
                          <a:solidFill>
                            <a:schemeClr val="tx1"/>
                          </a:solidFill>
                          <a:latin typeface="+mn-ea"/>
                          <a:ea typeface="+mn-ea"/>
                        </a:rPr>
                        <a:t>　・局地的な短時間強雨によるため池の被害発生のリスク増加</a:t>
                      </a:r>
                      <a:endParaRPr kumimoji="1" lang="en-US" altLang="ja-JP" sz="1600" b="0" i="0" u="none" dirty="0" smtClean="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1478413153"/>
              </p:ext>
            </p:extLst>
          </p:nvPr>
        </p:nvGraphicFramePr>
        <p:xfrm>
          <a:off x="251520" y="3501008"/>
          <a:ext cx="8640960" cy="3189352"/>
        </p:xfrm>
        <a:graphic>
          <a:graphicData uri="http://schemas.openxmlformats.org/drawingml/2006/table">
            <a:tbl>
              <a:tblPr firstRow="1" bandRow="1">
                <a:tableStyleId>{5C22544A-7EE6-4342-B048-85BDC9FD1C3A}</a:tableStyleId>
              </a:tblPr>
              <a:tblGrid>
                <a:gridCol w="442614">
                  <a:extLst>
                    <a:ext uri="{9D8B030D-6E8A-4147-A177-3AD203B41FA5}">
                      <a16:colId xmlns:a16="http://schemas.microsoft.com/office/drawing/2014/main" val="20000"/>
                    </a:ext>
                  </a:extLst>
                </a:gridCol>
                <a:gridCol w="8198346">
                  <a:extLst>
                    <a:ext uri="{9D8B030D-6E8A-4147-A177-3AD203B41FA5}">
                      <a16:colId xmlns:a16="http://schemas.microsoft.com/office/drawing/2014/main" val="20001"/>
                    </a:ext>
                  </a:extLst>
                </a:gridCol>
              </a:tblGrid>
              <a:tr h="3189352">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洪水等対策</a:t>
                      </a:r>
                      <a:r>
                        <a:rPr kumimoji="1" lang="en-US" altLang="ja-JP" sz="1600" b="0" dirty="0" smtClean="0">
                          <a:solidFill>
                            <a:schemeClr val="tx1"/>
                          </a:solidFill>
                          <a:latin typeface="+mn-ea"/>
                          <a:ea typeface="+mn-ea"/>
                        </a:rPr>
                        <a:t>】</a:t>
                      </a:r>
                    </a:p>
                    <a:p>
                      <a:pPr marL="273050" indent="-273050"/>
                      <a:r>
                        <a:rPr kumimoji="1" lang="ja-JP" altLang="en-US" sz="1600" b="1"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ため池の老朽改修、低水位管理の促進、耐震診断、ハザードマップ作成及び活用、観測機器設置による管理・監視体制の強化促進等、ハード、ソフト対策を総合的に行うため池の防災・減災対策</a:t>
                      </a:r>
                      <a:endParaRPr kumimoji="1" lang="ja-JP" altLang="en-US" sz="1600" b="0" i="1" u="sng" dirty="0" smtClean="0">
                        <a:solidFill>
                          <a:srgbClr val="FF0000"/>
                        </a:solidFill>
                        <a:latin typeface="+mn-ea"/>
                        <a:ea typeface="+mn-ea"/>
                      </a:endParaRPr>
                    </a:p>
                    <a:p>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洪水調節機能を有するため池等を活用した総合的な地域の防災機能の向上促進</a:t>
                      </a:r>
                    </a:p>
                    <a:p>
                      <a:r>
                        <a:rPr kumimoji="1" lang="ja-JP" altLang="en-US" sz="1600" b="1" i="0" u="none" dirty="0" smtClean="0">
                          <a:solidFill>
                            <a:schemeClr val="tx1"/>
                          </a:solidFill>
                          <a:latin typeface="+mn-ea"/>
                          <a:ea typeface="+mn-ea"/>
                        </a:rPr>
                        <a:t>　</a:t>
                      </a:r>
                      <a:endParaRPr kumimoji="1" lang="ja-JP" altLang="en-US" sz="1600" b="0" i="0" u="non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6" name="Picture 3" descr="E:\LIB\農空間G共用HD\バックアップ大利\20_ため総協\コミュニティ会議\24.8.23第１回\光明池パネラーPPT\3.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910517" y="4833328"/>
            <a:ext cx="2163064" cy="1548000"/>
          </a:xfrm>
          <a:prstGeom prst="rect">
            <a:avLst/>
          </a:prstGeom>
          <a:noFill/>
          <a:ln w="317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051720" y="6381328"/>
            <a:ext cx="193274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老朽ため池の改修</a:t>
            </a:r>
            <a:endParaRPr kumimoji="1" lang="ja-JP" altLang="en-US" sz="1400" b="1" dirty="0">
              <a:solidFill>
                <a:schemeClr val="tx1"/>
              </a:solidFill>
            </a:endParaRPr>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0698" y="4833328"/>
            <a:ext cx="2751622" cy="15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5294446" y="6381328"/>
            <a:ext cx="165381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観測機器の設置</a:t>
            </a:r>
            <a:endParaRPr kumimoji="1" lang="ja-JP" altLang="en-US" sz="1400" b="1" dirty="0">
              <a:solidFill>
                <a:schemeClr val="tx1"/>
              </a:solidFill>
            </a:endParaRPr>
          </a:p>
        </p:txBody>
      </p:sp>
      <p:graphicFrame>
        <p:nvGraphicFramePr>
          <p:cNvPr id="10" name="コンテンツ プレースホルダー 3"/>
          <p:cNvGraphicFramePr>
            <a:graphicFrameLocks/>
          </p:cNvGraphicFramePr>
          <p:nvPr>
            <p:extLst>
              <p:ext uri="{D42A27DB-BD31-4B8C-83A1-F6EECF244321}">
                <p14:modId xmlns:p14="http://schemas.microsoft.com/office/powerpoint/2010/main" val="1004878330"/>
              </p:ext>
            </p:extLst>
          </p:nvPr>
        </p:nvGraphicFramePr>
        <p:xfrm>
          <a:off x="251520" y="1052736"/>
          <a:ext cx="8640000" cy="720080"/>
        </p:xfrm>
        <a:graphic>
          <a:graphicData uri="http://schemas.openxmlformats.org/drawingml/2006/table">
            <a:tbl>
              <a:tblPr firstRow="1" bandRow="1">
                <a:tableStyleId>{5C22544A-7EE6-4342-B048-85BDC9FD1C3A}</a:tableStyleId>
              </a:tblPr>
              <a:tblGrid>
                <a:gridCol w="1727232">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720080">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en-US" altLang="ja-JP" dirty="0" smtClean="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baseline="0" dirty="0" smtClean="0">
                          <a:solidFill>
                            <a:schemeClr val="tx1"/>
                          </a:solidFill>
                          <a:latin typeface="+mn-ea"/>
                          <a:ea typeface="+mn-ea"/>
                          <a:cs typeface="メイリオ" panose="020B0604030504040204" pitchFamily="50" charset="-128"/>
                        </a:rPr>
                        <a:t>ため池の総合的な防災・減災対策の推進</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73819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16</a:t>
            </a:fld>
            <a:endParaRPr kumimoji="1" lang="ja-JP" altLang="en-US"/>
          </a:p>
        </p:txBody>
      </p:sp>
      <p:sp>
        <p:nvSpPr>
          <p:cNvPr id="3" name="テキスト ボックス 2"/>
          <p:cNvSpPr txBox="1"/>
          <p:nvPr/>
        </p:nvSpPr>
        <p:spPr>
          <a:xfrm>
            <a:off x="0" y="332656"/>
            <a:ext cx="4309193" cy="461665"/>
          </a:xfrm>
          <a:prstGeom prst="rect">
            <a:avLst/>
          </a:prstGeom>
          <a:noFill/>
        </p:spPr>
        <p:txBody>
          <a:bodyPr wrap="none" rtlCol="0">
            <a:spAutoFit/>
          </a:bodyPr>
          <a:lstStyle/>
          <a:p>
            <a:r>
              <a:rPr lang="ja-JP" altLang="en-US" sz="2400" b="1" dirty="0">
                <a:latin typeface="+mn-ea"/>
                <a:cs typeface="メイリオ" panose="020B0604030504040204" pitchFamily="50" charset="-128"/>
              </a:rPr>
              <a:t>　⑧</a:t>
            </a:r>
            <a:r>
              <a:rPr lang="ja-JP" altLang="en-US" sz="2400" b="1" dirty="0" smtClean="0">
                <a:latin typeface="+mn-ea"/>
                <a:cs typeface="メイリオ" panose="020B0604030504040204" pitchFamily="50" charset="-128"/>
              </a:rPr>
              <a:t>森林（山地</a:t>
            </a:r>
            <a:r>
              <a:rPr lang="ja-JP" altLang="en-US" sz="2400" b="1" dirty="0">
                <a:latin typeface="+mn-ea"/>
                <a:cs typeface="メイリオ" panose="020B0604030504040204" pitchFamily="50" charset="-128"/>
              </a:rPr>
              <a:t>災害、</a:t>
            </a:r>
            <a:r>
              <a:rPr lang="ja-JP" altLang="en-US" sz="2400" b="1" dirty="0" smtClean="0">
                <a:latin typeface="+mn-ea"/>
                <a:cs typeface="メイリオ" panose="020B0604030504040204" pitchFamily="50" charset="-128"/>
              </a:rPr>
              <a:t>治山施設）</a:t>
            </a:r>
            <a:endParaRPr lang="en-US" altLang="ja-JP"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405396424"/>
              </p:ext>
            </p:extLst>
          </p:nvPr>
        </p:nvGraphicFramePr>
        <p:xfrm>
          <a:off x="252000" y="1607800"/>
          <a:ext cx="8640000" cy="3261360"/>
        </p:xfrm>
        <a:graphic>
          <a:graphicData uri="http://schemas.openxmlformats.org/drawingml/2006/table">
            <a:tbl>
              <a:tblPr firstRow="1" bandRow="1">
                <a:tableStyleId>{5C22544A-7EE6-4342-B048-85BDC9FD1C3A}</a:tableStyleId>
              </a:tblPr>
              <a:tblGrid>
                <a:gridCol w="434775">
                  <a:extLst>
                    <a:ext uri="{9D8B030D-6E8A-4147-A177-3AD203B41FA5}">
                      <a16:colId xmlns:a16="http://schemas.microsoft.com/office/drawing/2014/main" val="20000"/>
                    </a:ext>
                  </a:extLst>
                </a:gridCol>
                <a:gridCol w="8205225">
                  <a:extLst>
                    <a:ext uri="{9D8B030D-6E8A-4147-A177-3AD203B41FA5}">
                      <a16:colId xmlns:a16="http://schemas.microsoft.com/office/drawing/2014/main" val="20001"/>
                    </a:ext>
                  </a:extLst>
                </a:gridCol>
              </a:tblGrid>
              <a:tr h="3096344">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現状</a:t>
                      </a:r>
                      <a:r>
                        <a:rPr kumimoji="1" lang="en-US" altLang="ja-JP" sz="1600" b="0" dirty="0" smtClean="0">
                          <a:solidFill>
                            <a:schemeClr val="tx1"/>
                          </a:solidFill>
                          <a:latin typeface="+mn-ea"/>
                          <a:ea typeface="+mn-ea"/>
                        </a:rPr>
                        <a:t>】</a:t>
                      </a:r>
                    </a:p>
                    <a:p>
                      <a:r>
                        <a:rPr kumimoji="1" lang="ja-JP" altLang="en-US" sz="1600" b="0" i="0" u="none" dirty="0" smtClean="0">
                          <a:solidFill>
                            <a:schemeClr val="tx1"/>
                          </a:solidFill>
                          <a:latin typeface="+mn-ea"/>
                          <a:ea typeface="+mn-ea"/>
                        </a:rPr>
                        <a:t>　・短時間強雨の発生頻度の増加により、集落等に影響する土砂災害の危険性が増加</a:t>
                      </a:r>
                      <a:endParaRPr kumimoji="1" lang="en-US" altLang="ja-JP" sz="1600" b="0" i="0" u="none" dirty="0" smtClean="0">
                        <a:solidFill>
                          <a:schemeClr val="tx1"/>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dirty="0" smtClean="0">
                        <a:solidFill>
                          <a:schemeClr val="tx1"/>
                        </a:solidFill>
                        <a:latin typeface="+mn-ea"/>
                        <a:ea typeface="+mn-ea"/>
                      </a:endParaRPr>
                    </a:p>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将来予測</a:t>
                      </a:r>
                      <a:r>
                        <a:rPr kumimoji="1" lang="en-US" altLang="ja-JP" sz="1600" b="0" dirty="0" smtClean="0">
                          <a:solidFill>
                            <a:schemeClr val="tx1"/>
                          </a:solidFill>
                          <a:latin typeface="+mn-ea"/>
                          <a:ea typeface="+mn-ea"/>
                        </a:rPr>
                        <a:t>】</a:t>
                      </a:r>
                    </a:p>
                    <a:p>
                      <a:r>
                        <a:rPr kumimoji="1" lang="ja-JP" altLang="en-US" sz="1600" b="0" i="0" u="none" dirty="0" smtClean="0">
                          <a:solidFill>
                            <a:schemeClr val="tx1"/>
                          </a:solidFill>
                          <a:latin typeface="+mn-ea"/>
                          <a:ea typeface="+mn-ea"/>
                        </a:rPr>
                        <a:t>　・年最大日雨量、年最大時間雨量の増加が予測され、集中的な崩壊・土石流等のリスク増加</a:t>
                      </a:r>
                      <a:endParaRPr kumimoji="1" lang="ja-JP" altLang="en-US" sz="1600" b="0" i="1" u="none" strike="dblStrike" baseline="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5" y="2327880"/>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1840405" y="4077072"/>
            <a:ext cx="194421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大雨による土砂災害</a:t>
            </a:r>
            <a:endParaRPr lang="ja-JP" altLang="en-US" sz="1400" b="1" dirty="0">
              <a:solidFill>
                <a:schemeClr val="tx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09592" y="2399888"/>
            <a:ext cx="4388032"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4326661" y="3696032"/>
            <a:ext cx="463782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chemeClr val="tx1"/>
                </a:solidFill>
              </a:rPr>
              <a:t>50mm/60</a:t>
            </a:r>
            <a:r>
              <a:rPr lang="ja-JP" altLang="en-US" sz="1200" b="1" dirty="0" smtClean="0">
                <a:solidFill>
                  <a:schemeClr val="tx1"/>
                </a:solidFill>
              </a:rPr>
              <a:t>分以上の短時間強雨発生回数（大阪府内</a:t>
            </a:r>
            <a:r>
              <a:rPr lang="en-US" altLang="ja-JP" sz="1200" b="1" dirty="0" smtClean="0">
                <a:solidFill>
                  <a:schemeClr val="tx1"/>
                </a:solidFill>
              </a:rPr>
              <a:t>30</a:t>
            </a:r>
            <a:r>
              <a:rPr lang="ja-JP" altLang="en-US" sz="1200" b="1" dirty="0" smtClean="0">
                <a:solidFill>
                  <a:schemeClr val="tx1"/>
                </a:solidFill>
              </a:rPr>
              <a:t>地点</a:t>
            </a:r>
            <a:r>
              <a:rPr lang="ja-JP" altLang="en-US" sz="1200" b="1" dirty="0">
                <a:solidFill>
                  <a:schemeClr val="tx1"/>
                </a:solidFill>
              </a:rPr>
              <a:t>当たり）</a:t>
            </a:r>
          </a:p>
        </p:txBody>
      </p:sp>
      <p:sp>
        <p:nvSpPr>
          <p:cNvPr id="9" name="テキスト ボックス 8"/>
          <p:cNvSpPr txBox="1"/>
          <p:nvPr/>
        </p:nvSpPr>
        <p:spPr>
          <a:xfrm>
            <a:off x="4356996" y="3985225"/>
            <a:ext cx="4464496" cy="430887"/>
          </a:xfrm>
          <a:prstGeom prst="rect">
            <a:avLst/>
          </a:prstGeom>
          <a:noFill/>
        </p:spPr>
        <p:txBody>
          <a:bodyPr wrap="square" rtlCol="0">
            <a:spAutoFit/>
          </a:bodyPr>
          <a:lstStyle/>
          <a:p>
            <a:r>
              <a:rPr lang="ja-JP" altLang="en-US" sz="1100" dirty="0" smtClean="0"/>
              <a:t>（出典）</a:t>
            </a:r>
            <a:r>
              <a:rPr lang="ja-JP" altLang="ja-JP" sz="1100" dirty="0" smtClean="0"/>
              <a:t>大阪府</a:t>
            </a:r>
            <a:r>
              <a:rPr lang="ja-JP" altLang="ja-JP" sz="1100" dirty="0"/>
              <a:t>河川整備審</a:t>
            </a:r>
            <a:r>
              <a:rPr lang="ja-JP" altLang="ja-JP" sz="1100" dirty="0" smtClean="0"/>
              <a:t>議会</a:t>
            </a:r>
            <a:r>
              <a:rPr lang="ja-JP" altLang="en-US" sz="1100" dirty="0" smtClean="0"/>
              <a:t>　</a:t>
            </a:r>
            <a:r>
              <a:rPr lang="ja-JP" altLang="ja-JP" sz="1100" dirty="0" smtClean="0"/>
              <a:t>第</a:t>
            </a:r>
            <a:r>
              <a:rPr lang="en-US" altLang="ja-JP" sz="1100" dirty="0" smtClean="0"/>
              <a:t>2</a:t>
            </a:r>
            <a:r>
              <a:rPr lang="ja-JP" altLang="ja-JP" sz="1100" dirty="0"/>
              <a:t>回治水専門</a:t>
            </a:r>
            <a:r>
              <a:rPr lang="ja-JP" altLang="ja-JP" sz="1100" dirty="0" smtClean="0"/>
              <a:t>部会</a:t>
            </a:r>
            <a:r>
              <a:rPr lang="ja-JP" altLang="en-US" sz="1100" dirty="0" smtClean="0"/>
              <a:t>（</a:t>
            </a:r>
            <a:r>
              <a:rPr lang="ja-JP" altLang="en-US" sz="1100" dirty="0"/>
              <a:t>平成</a:t>
            </a:r>
            <a:r>
              <a:rPr lang="en-US" altLang="ja-JP" sz="1100" dirty="0"/>
              <a:t>26</a:t>
            </a:r>
            <a:r>
              <a:rPr lang="ja-JP" altLang="en-US" sz="1100" dirty="0"/>
              <a:t>年度</a:t>
            </a:r>
            <a:r>
              <a:rPr lang="ja-JP" altLang="en-US" sz="1100" dirty="0" smtClean="0"/>
              <a:t>）資料</a:t>
            </a:r>
            <a:endParaRPr lang="en-US" altLang="ja-JP" sz="1100" dirty="0" smtClean="0"/>
          </a:p>
          <a:p>
            <a:r>
              <a:rPr lang="ja-JP" altLang="en-US" sz="1100" dirty="0"/>
              <a:t>測定結果は、大阪府及び国が設置した観測所の測定データを元に集計</a:t>
            </a:r>
            <a:endParaRPr lang="ja-JP" altLang="ja-JP" sz="1100" dirty="0"/>
          </a:p>
        </p:txBody>
      </p:sp>
      <p:graphicFrame>
        <p:nvGraphicFramePr>
          <p:cNvPr id="10" name="コンテンツ プレースホルダー 3"/>
          <p:cNvGraphicFramePr>
            <a:graphicFrameLocks/>
          </p:cNvGraphicFramePr>
          <p:nvPr>
            <p:extLst>
              <p:ext uri="{D42A27DB-BD31-4B8C-83A1-F6EECF244321}">
                <p14:modId xmlns:p14="http://schemas.microsoft.com/office/powerpoint/2010/main" val="1980391655"/>
              </p:ext>
            </p:extLst>
          </p:nvPr>
        </p:nvGraphicFramePr>
        <p:xfrm>
          <a:off x="252000" y="4941168"/>
          <a:ext cx="8640000" cy="1872208"/>
        </p:xfrm>
        <a:graphic>
          <a:graphicData uri="http://schemas.openxmlformats.org/drawingml/2006/table">
            <a:tbl>
              <a:tblPr firstRow="1" bandRow="1">
                <a:tableStyleId>{5C22544A-7EE6-4342-B048-85BDC9FD1C3A}</a:tableStyleId>
              </a:tblPr>
              <a:tblGrid>
                <a:gridCol w="438909">
                  <a:extLst>
                    <a:ext uri="{9D8B030D-6E8A-4147-A177-3AD203B41FA5}">
                      <a16:colId xmlns:a16="http://schemas.microsoft.com/office/drawing/2014/main" val="20000"/>
                    </a:ext>
                  </a:extLst>
                </a:gridCol>
                <a:gridCol w="8201091">
                  <a:extLst>
                    <a:ext uri="{9D8B030D-6E8A-4147-A177-3AD203B41FA5}">
                      <a16:colId xmlns:a16="http://schemas.microsoft.com/office/drawing/2014/main" val="20001"/>
                    </a:ext>
                  </a:extLst>
                </a:gridCol>
              </a:tblGrid>
              <a:tr h="1872208">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山地災害の発生リスクへの対応</a:t>
                      </a:r>
                      <a:r>
                        <a:rPr kumimoji="1" lang="en-US" altLang="ja-JP" sz="1600" b="0" dirty="0" smtClean="0">
                          <a:solidFill>
                            <a:schemeClr val="tx1"/>
                          </a:solidFill>
                          <a:latin typeface="+mn-ea"/>
                          <a:ea typeface="+mn-ea"/>
                        </a:rPr>
                        <a:t>】</a:t>
                      </a:r>
                    </a:p>
                    <a:p>
                      <a:r>
                        <a:rPr kumimoji="1" lang="ja-JP" altLang="en-US" sz="1600" b="0" i="0" dirty="0" smtClean="0">
                          <a:solidFill>
                            <a:srgbClr val="FF0000"/>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土石流や流木の発生を想定した治山施設の整備や、森林の整備による森林の土砂崩壊・</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流出防止機能の向上</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治山施設の適切な維持管理の実施</a:t>
                      </a:r>
                    </a:p>
                    <a:p>
                      <a:r>
                        <a:rPr kumimoji="1" lang="ja-JP" altLang="en-US" sz="1600" b="0" i="0"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山地災害が発生する危険性が高い地区の情報提供</a:t>
                      </a:r>
                      <a:endParaRPr kumimoji="1" lang="en-US" altLang="ja-JP" sz="1600" b="0" i="0" dirty="0" smtClean="0">
                        <a:solidFill>
                          <a:schemeClr val="tx1"/>
                        </a:solidFill>
                        <a:latin typeface="+mn-ea"/>
                        <a:ea typeface="+mn-ea"/>
                      </a:endParaRPr>
                    </a:p>
                    <a:p>
                      <a:r>
                        <a:rPr lang="en-US" altLang="ja-JP" sz="1600" b="0" dirty="0" smtClean="0">
                          <a:solidFill>
                            <a:schemeClr val="tx1"/>
                          </a:solidFill>
                        </a:rPr>
                        <a:t>【</a:t>
                      </a:r>
                      <a:r>
                        <a:rPr lang="ja-JP" altLang="en-US" sz="1600" b="0" dirty="0" smtClean="0">
                          <a:solidFill>
                            <a:schemeClr val="tx1"/>
                          </a:solidFill>
                        </a:rPr>
                        <a:t>森林の保水機能の維持増進を通じた安定的な水の供給への対応</a:t>
                      </a:r>
                      <a:r>
                        <a:rPr lang="en-US" altLang="ja-JP" sz="1600" b="0" dirty="0" smtClean="0">
                          <a:solidFill>
                            <a:schemeClr val="tx1"/>
                          </a:solidFill>
                        </a:rPr>
                        <a:t>】</a:t>
                      </a:r>
                      <a:endParaRPr lang="en-US" altLang="ja-JP" sz="1600" b="0" i="1" dirty="0" smtClean="0">
                        <a:solidFill>
                          <a:schemeClr val="tx1"/>
                        </a:solidFill>
                      </a:endParaRPr>
                    </a:p>
                    <a:p>
                      <a:r>
                        <a:rPr lang="ja-JP" altLang="en-US" sz="1600" b="0" dirty="0" smtClean="0">
                          <a:solidFill>
                            <a:schemeClr val="tx1"/>
                          </a:solidFill>
                        </a:rPr>
                        <a:t>　</a:t>
                      </a:r>
                      <a:r>
                        <a:rPr kumimoji="1" lang="ja-JP" altLang="en-US" sz="1600" b="0" i="0" u="none" strike="noStrike" baseline="0" dirty="0" smtClean="0">
                          <a:solidFill>
                            <a:schemeClr val="tx1"/>
                          </a:solidFill>
                          <a:latin typeface="+mn-ea"/>
                          <a:ea typeface="+mn-ea"/>
                        </a:rPr>
                        <a:t>○</a:t>
                      </a:r>
                      <a:r>
                        <a:rPr lang="ja-JP" altLang="en-US" sz="1600" b="0" dirty="0" smtClean="0">
                          <a:solidFill>
                            <a:schemeClr val="tx1"/>
                          </a:solidFill>
                        </a:rPr>
                        <a:t>水源地等における浸透・保水能力の高い森林の維持・造成</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1" name="コンテンツ プレースホルダー 3"/>
          <p:cNvGraphicFramePr>
            <a:graphicFrameLocks/>
          </p:cNvGraphicFramePr>
          <p:nvPr>
            <p:extLst>
              <p:ext uri="{D42A27DB-BD31-4B8C-83A1-F6EECF244321}">
                <p14:modId xmlns:p14="http://schemas.microsoft.com/office/powerpoint/2010/main" val="2800147661"/>
              </p:ext>
            </p:extLst>
          </p:nvPr>
        </p:nvGraphicFramePr>
        <p:xfrm>
          <a:off x="251520" y="836712"/>
          <a:ext cx="8640000" cy="720080"/>
        </p:xfrm>
        <a:graphic>
          <a:graphicData uri="http://schemas.openxmlformats.org/drawingml/2006/table">
            <a:tbl>
              <a:tblPr firstRow="1" bandRow="1">
                <a:tableStyleId>{5C22544A-7EE6-4342-B048-85BDC9FD1C3A}</a:tableStyleId>
              </a:tblPr>
              <a:tblGrid>
                <a:gridCol w="1727232">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720080">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en-US" altLang="ja-JP" dirty="0" smtClean="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ja-JP" altLang="en-US" sz="1600" b="0" i="0" strike="noStrike" baseline="0" dirty="0" smtClean="0">
                          <a:solidFill>
                            <a:schemeClr val="tx1"/>
                          </a:solidFill>
                          <a:latin typeface="+mn-ea"/>
                          <a:ea typeface="+mn-ea"/>
                          <a:cs typeface="メイリオ" panose="020B0604030504040204" pitchFamily="50" charset="-128"/>
                        </a:rPr>
                        <a:t>土石流や流木の発生を想定した治山施設の整備や森林の整備による森林の土砂崩壊・流出防止機能の向上</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6218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17</a:t>
            </a:fld>
            <a:endParaRPr kumimoji="1" lang="ja-JP" altLang="en-US"/>
          </a:p>
        </p:txBody>
      </p:sp>
      <p:sp>
        <p:nvSpPr>
          <p:cNvPr id="3" name="テキスト ボックス 2"/>
          <p:cNvSpPr txBox="1"/>
          <p:nvPr/>
        </p:nvSpPr>
        <p:spPr>
          <a:xfrm>
            <a:off x="0" y="375047"/>
            <a:ext cx="1627369" cy="461665"/>
          </a:xfrm>
          <a:prstGeom prst="rect">
            <a:avLst/>
          </a:prstGeom>
          <a:noFill/>
        </p:spPr>
        <p:txBody>
          <a:bodyPr wrap="none" rtlCol="0">
            <a:spAutoFit/>
          </a:bodyPr>
          <a:lstStyle/>
          <a:p>
            <a:r>
              <a:rPr lang="ja-JP" altLang="en-US" sz="2400" b="1" dirty="0">
                <a:latin typeface="+mn-ea"/>
                <a:cs typeface="メイリオ" panose="020B0604030504040204" pitchFamily="50" charset="-128"/>
              </a:rPr>
              <a:t>　</a:t>
            </a:r>
            <a:r>
              <a:rPr lang="ja-JP" altLang="en-US" sz="2400" b="1" dirty="0" smtClean="0">
                <a:latin typeface="+mn-ea"/>
                <a:cs typeface="メイリオ" panose="020B0604030504040204" pitchFamily="50" charset="-128"/>
              </a:rPr>
              <a:t>⑨水産業</a:t>
            </a:r>
            <a:endParaRPr lang="en-US" altLang="ja-JP"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2144157525"/>
              </p:ext>
            </p:extLst>
          </p:nvPr>
        </p:nvGraphicFramePr>
        <p:xfrm>
          <a:off x="251458" y="1716008"/>
          <a:ext cx="8641084" cy="2865120"/>
        </p:xfrm>
        <a:graphic>
          <a:graphicData uri="http://schemas.openxmlformats.org/drawingml/2006/table">
            <a:tbl>
              <a:tblPr firstRow="1" bandRow="1">
                <a:tableStyleId>{5C22544A-7EE6-4342-B048-85BDC9FD1C3A}</a:tableStyleId>
              </a:tblPr>
              <a:tblGrid>
                <a:gridCol w="438962">
                  <a:extLst>
                    <a:ext uri="{9D8B030D-6E8A-4147-A177-3AD203B41FA5}">
                      <a16:colId xmlns:a16="http://schemas.microsoft.com/office/drawing/2014/main" val="20000"/>
                    </a:ext>
                  </a:extLst>
                </a:gridCol>
                <a:gridCol w="8202122">
                  <a:extLst>
                    <a:ext uri="{9D8B030D-6E8A-4147-A177-3AD203B41FA5}">
                      <a16:colId xmlns:a16="http://schemas.microsoft.com/office/drawing/2014/main" val="20001"/>
                    </a:ext>
                  </a:extLst>
                </a:gridCol>
              </a:tblGrid>
              <a:tr h="2736304">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現状</a:t>
                      </a:r>
                      <a:r>
                        <a:rPr kumimoji="1" lang="en-US" altLang="ja-JP" sz="1500" b="0" dirty="0" smtClean="0">
                          <a:solidFill>
                            <a:schemeClr val="tx1"/>
                          </a:solidFill>
                          <a:latin typeface="+mn-ea"/>
                          <a:ea typeface="+mn-ea"/>
                        </a:rPr>
                        <a:t>】</a:t>
                      </a:r>
                    </a:p>
                    <a:p>
                      <a:r>
                        <a:rPr kumimoji="1" lang="ja-JP" altLang="en-US" sz="1500" b="0" i="0" u="none" dirty="0" smtClean="0">
                          <a:solidFill>
                            <a:schemeClr val="tx1"/>
                          </a:solidFill>
                          <a:latin typeface="+mn-ea"/>
                          <a:ea typeface="+mn-ea"/>
                        </a:rPr>
                        <a:t>　・大阪湾の海水温は、長期的にみて上昇傾向</a:t>
                      </a:r>
                      <a:endParaRPr kumimoji="1" lang="en-US" altLang="ja-JP" sz="1500" b="0" i="0" u="none" dirty="0" smtClean="0">
                        <a:solidFill>
                          <a:schemeClr val="tx1"/>
                        </a:solidFill>
                        <a:latin typeface="+mn-ea"/>
                        <a:ea typeface="+mn-ea"/>
                      </a:endParaRPr>
                    </a:p>
                    <a:p>
                      <a:r>
                        <a:rPr kumimoji="1" lang="ja-JP" altLang="en-US" sz="1500" b="0" i="0" u="none" dirty="0" smtClean="0">
                          <a:solidFill>
                            <a:schemeClr val="tx1"/>
                          </a:solidFill>
                          <a:latin typeface="+mn-ea"/>
                          <a:ea typeface="+mn-ea"/>
                        </a:rPr>
                        <a:t>　・イカナゴやマコガレイ等の寒冷性の魚種の減少、</a:t>
                      </a:r>
                      <a:endParaRPr kumimoji="1" lang="en-US" altLang="ja-JP" sz="1500" b="0" i="0" u="none" dirty="0" smtClean="0">
                        <a:solidFill>
                          <a:schemeClr val="tx1"/>
                        </a:solidFill>
                        <a:latin typeface="+mn-ea"/>
                        <a:ea typeface="+mn-ea"/>
                      </a:endParaRPr>
                    </a:p>
                    <a:p>
                      <a:r>
                        <a:rPr kumimoji="1" lang="ja-JP" altLang="en-US" sz="1500" b="0" i="0" u="none" dirty="0" smtClean="0">
                          <a:solidFill>
                            <a:schemeClr val="tx1"/>
                          </a:solidFill>
                          <a:latin typeface="+mn-ea"/>
                          <a:ea typeface="+mn-ea"/>
                        </a:rPr>
                        <a:t>　　ハモ等暖海性の魚種の増加</a:t>
                      </a:r>
                      <a:endParaRPr kumimoji="1" lang="en-US" altLang="ja-JP" sz="15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a:t>
                      </a:r>
                      <a:r>
                        <a:rPr kumimoji="1" lang="ja-JP" altLang="en-US" sz="1500" b="0" i="0" u="none" dirty="0" smtClean="0">
                          <a:solidFill>
                            <a:schemeClr val="tx1"/>
                          </a:solidFill>
                          <a:latin typeface="+mn-ea"/>
                          <a:ea typeface="+mn-ea"/>
                        </a:rPr>
                        <a:t>ノリ・ワカメの養殖開始時期が遅れ、収穫量の減少</a:t>
                      </a:r>
                      <a:endParaRPr kumimoji="1" lang="en-US" altLang="ja-JP" sz="15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a:t>
                      </a:r>
                      <a:r>
                        <a:rPr kumimoji="1" lang="ja-JP" altLang="en-US" sz="1500" b="0" i="0" u="none" dirty="0" smtClean="0">
                          <a:solidFill>
                            <a:schemeClr val="tx1"/>
                          </a:solidFill>
                          <a:latin typeface="+mn-ea"/>
                          <a:ea typeface="+mn-ea"/>
                        </a:rPr>
                        <a:t>・</a:t>
                      </a:r>
                      <a:r>
                        <a:rPr kumimoji="1" lang="ja-JP" altLang="en-US" sz="1500" b="0" i="0" u="none" strike="noStrike" kern="1200" baseline="0" dirty="0" smtClean="0">
                          <a:solidFill>
                            <a:schemeClr val="tx1"/>
                          </a:solidFill>
                          <a:latin typeface="+mn-ea"/>
                          <a:ea typeface="+mn-ea"/>
                          <a:cs typeface="+mn-cs"/>
                        </a:rPr>
                        <a:t>熱帯性の新奇有毒プランクトンが近年出現</a:t>
                      </a:r>
                      <a:endParaRPr kumimoji="1" lang="en-US" altLang="ja-JP" sz="1500" b="0" dirty="0" smtClean="0">
                        <a:solidFill>
                          <a:schemeClr val="tx1"/>
                        </a:solidFill>
                        <a:latin typeface="+mn-ea"/>
                        <a:ea typeface="+mn-ea"/>
                      </a:endParaRPr>
                    </a:p>
                    <a:p>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将来予測</a:t>
                      </a:r>
                      <a:r>
                        <a:rPr kumimoji="1" lang="en-US" altLang="ja-JP" sz="1500" b="0" dirty="0" smtClean="0">
                          <a:solidFill>
                            <a:schemeClr val="tx1"/>
                          </a:solidFill>
                          <a:latin typeface="+mn-ea"/>
                          <a:ea typeface="+mn-ea"/>
                        </a:rPr>
                        <a:t>】</a:t>
                      </a:r>
                    </a:p>
                    <a:p>
                      <a:r>
                        <a:rPr kumimoji="1" lang="ja-JP" altLang="en-US" sz="1500" b="0" i="0" dirty="0" smtClean="0">
                          <a:solidFill>
                            <a:schemeClr val="tx1"/>
                          </a:solidFill>
                          <a:latin typeface="+mn-ea"/>
                          <a:ea typeface="+mn-ea"/>
                        </a:rPr>
                        <a:t>　・日本近海（四国・東海沖）の平均海面水温（年平均）</a:t>
                      </a:r>
                      <a:endParaRPr kumimoji="1" lang="en-US" altLang="ja-JP" sz="1500" b="0" i="0" dirty="0" smtClean="0">
                        <a:solidFill>
                          <a:schemeClr val="tx1"/>
                        </a:solidFill>
                        <a:latin typeface="+mn-ea"/>
                        <a:ea typeface="+mn-ea"/>
                      </a:endParaRPr>
                    </a:p>
                    <a:p>
                      <a:r>
                        <a:rPr kumimoji="1" lang="ja-JP" altLang="en-US" sz="1500" b="0" i="0" dirty="0" smtClean="0">
                          <a:solidFill>
                            <a:schemeClr val="tx1"/>
                          </a:solidFill>
                          <a:latin typeface="+mn-ea"/>
                          <a:ea typeface="+mn-ea"/>
                        </a:rPr>
                        <a:t>　　は今後</a:t>
                      </a:r>
                      <a:r>
                        <a:rPr kumimoji="1" lang="en-US" altLang="ja-JP" sz="1500" b="0" i="0" dirty="0" smtClean="0">
                          <a:solidFill>
                            <a:schemeClr val="tx1"/>
                          </a:solidFill>
                          <a:latin typeface="+mn-ea"/>
                          <a:ea typeface="+mn-ea"/>
                        </a:rPr>
                        <a:t>100</a:t>
                      </a:r>
                      <a:r>
                        <a:rPr kumimoji="1" lang="ja-JP" altLang="en-US" sz="1500" b="0" i="0" dirty="0" smtClean="0">
                          <a:solidFill>
                            <a:schemeClr val="tx1"/>
                          </a:solidFill>
                          <a:latin typeface="+mn-ea"/>
                          <a:ea typeface="+mn-ea"/>
                        </a:rPr>
                        <a:t>年でさらに</a:t>
                      </a:r>
                      <a:r>
                        <a:rPr kumimoji="1" lang="en-US" altLang="ja-JP" sz="1500" b="0" i="0" dirty="0" smtClean="0">
                          <a:solidFill>
                            <a:schemeClr val="tx1"/>
                          </a:solidFill>
                          <a:latin typeface="+mn-ea"/>
                          <a:ea typeface="+mn-ea"/>
                        </a:rPr>
                        <a:t>0.6</a:t>
                      </a:r>
                      <a:r>
                        <a:rPr kumimoji="1" lang="ja-JP" altLang="en-US" sz="1500" b="0" i="0" dirty="0" smtClean="0">
                          <a:solidFill>
                            <a:schemeClr val="tx1"/>
                          </a:solidFill>
                          <a:latin typeface="+mn-ea"/>
                          <a:ea typeface="+mn-ea"/>
                        </a:rPr>
                        <a:t>～</a:t>
                      </a:r>
                      <a:r>
                        <a:rPr kumimoji="1" lang="en-US" altLang="ja-JP" sz="1500" b="0" i="0" dirty="0" smtClean="0">
                          <a:solidFill>
                            <a:schemeClr val="tx1"/>
                          </a:solidFill>
                          <a:latin typeface="+mn-ea"/>
                          <a:ea typeface="+mn-ea"/>
                        </a:rPr>
                        <a:t>3.1℃</a:t>
                      </a:r>
                      <a:r>
                        <a:rPr kumimoji="1" lang="ja-JP" altLang="en-US" sz="1500" b="0" i="0" dirty="0" smtClean="0">
                          <a:solidFill>
                            <a:schemeClr val="tx1"/>
                          </a:solidFill>
                          <a:latin typeface="+mn-ea"/>
                          <a:ea typeface="+mn-ea"/>
                        </a:rPr>
                        <a:t>の上昇</a:t>
                      </a:r>
                    </a:p>
                    <a:p>
                      <a:r>
                        <a:rPr kumimoji="1" lang="ja-JP" altLang="en-US" sz="1500" b="0" i="0" strike="noStrike" baseline="0" dirty="0" smtClean="0">
                          <a:solidFill>
                            <a:schemeClr val="tx1"/>
                          </a:solidFill>
                          <a:latin typeface="+mn-ea"/>
                          <a:ea typeface="+mn-ea"/>
                        </a:rPr>
                        <a:t>　・回遊性魚介類の分布回遊・サイズ変化に伴う漁獲量、時期の変化</a:t>
                      </a:r>
                      <a:endParaRPr kumimoji="1" lang="en-US" altLang="ja-JP" sz="1500" b="0" i="0" strike="noStrike" baseline="0" dirty="0" smtClean="0">
                        <a:solidFill>
                          <a:schemeClr val="tx1"/>
                        </a:solidFill>
                        <a:latin typeface="+mn-ea"/>
                        <a:ea typeface="+mn-ea"/>
                      </a:endParaRPr>
                    </a:p>
                    <a:p>
                      <a:r>
                        <a:rPr kumimoji="1" lang="ja-JP" altLang="en-US" sz="1500" b="0" i="0" dirty="0" smtClean="0">
                          <a:solidFill>
                            <a:schemeClr val="tx1"/>
                          </a:solidFill>
                          <a:latin typeface="+mn-ea"/>
                          <a:ea typeface="+mn-ea"/>
                        </a:rPr>
                        <a:t>　・秋季の水温上昇に伴いノリ・ワカメの養殖開始時期の遅れ、収穫量の減少が拡大</a:t>
                      </a:r>
                      <a:endParaRPr kumimoji="1" lang="en-US" altLang="ja-JP" sz="1500" b="0" i="0" dirty="0" smtClean="0">
                        <a:solidFill>
                          <a:schemeClr val="tx1"/>
                        </a:solidFill>
                        <a:latin typeface="+mn-ea"/>
                        <a:ea typeface="+mn-ea"/>
                      </a:endParaRPr>
                    </a:p>
                    <a:p>
                      <a:r>
                        <a:rPr kumimoji="1" lang="ja-JP" altLang="en-US" sz="1500" b="0" i="0" dirty="0" smtClean="0">
                          <a:solidFill>
                            <a:schemeClr val="tx1"/>
                          </a:solidFill>
                          <a:latin typeface="+mn-ea"/>
                          <a:ea typeface="+mn-ea"/>
                        </a:rPr>
                        <a:t>　・水温上昇に伴い、新奇</a:t>
                      </a:r>
                      <a:r>
                        <a:rPr kumimoji="1" lang="ja-JP" altLang="en-US" sz="1500" b="0" i="0" u="none" strike="noStrike" kern="1200" baseline="0" dirty="0" smtClean="0">
                          <a:solidFill>
                            <a:schemeClr val="tx1"/>
                          </a:solidFill>
                          <a:latin typeface="+mn-ea"/>
                          <a:ea typeface="+mn-ea"/>
                          <a:cs typeface="+mn-cs"/>
                        </a:rPr>
                        <a:t>有毒プランクトンの</a:t>
                      </a:r>
                      <a:r>
                        <a:rPr kumimoji="1" lang="ja-JP" altLang="en-US" sz="1500" b="0" i="0" dirty="0" smtClean="0">
                          <a:solidFill>
                            <a:schemeClr val="tx1"/>
                          </a:solidFill>
                          <a:latin typeface="+mn-ea"/>
                          <a:ea typeface="+mn-ea"/>
                        </a:rPr>
                        <a:t>出現頻度の増加</a:t>
                      </a:r>
                      <a:endParaRPr kumimoji="1" lang="en-US" altLang="ja-JP" sz="1500" b="0" i="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2714035867"/>
              </p:ext>
            </p:extLst>
          </p:nvPr>
        </p:nvGraphicFramePr>
        <p:xfrm>
          <a:off x="251520" y="4653136"/>
          <a:ext cx="8640960" cy="2148840"/>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2069976">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海面漁業</a:t>
                      </a:r>
                      <a:r>
                        <a:rPr kumimoji="1" lang="en-US" altLang="ja-JP" sz="1500" b="0" dirty="0" smtClean="0">
                          <a:solidFill>
                            <a:schemeClr val="tx1"/>
                          </a:solidFill>
                          <a:latin typeface="+mn-ea"/>
                          <a:ea typeface="+mn-ea"/>
                        </a:rPr>
                        <a:t>】</a:t>
                      </a:r>
                    </a:p>
                    <a:p>
                      <a:r>
                        <a:rPr kumimoji="1" lang="ja-JP" altLang="en-US" sz="1500" b="0" u="none" dirty="0" smtClean="0">
                          <a:solidFill>
                            <a:schemeClr val="tx1"/>
                          </a:solidFill>
                          <a:latin typeface="+mn-ea"/>
                          <a:ea typeface="+mn-ea"/>
                        </a:rPr>
                        <a:t>　</a:t>
                      </a:r>
                      <a:r>
                        <a:rPr kumimoji="1" lang="ja-JP" altLang="en-US" sz="1400" b="0" i="0" u="none" strike="noStrike" baseline="0" dirty="0" smtClean="0">
                          <a:solidFill>
                            <a:schemeClr val="tx1"/>
                          </a:solidFill>
                          <a:latin typeface="+mn-ea"/>
                          <a:ea typeface="+mn-ea"/>
                        </a:rPr>
                        <a:t>○</a:t>
                      </a:r>
                      <a:r>
                        <a:rPr kumimoji="1" lang="ja-JP" altLang="en-US" sz="1500" b="0" u="none" dirty="0" smtClean="0">
                          <a:solidFill>
                            <a:schemeClr val="tx1"/>
                          </a:solidFill>
                          <a:latin typeface="+mn-ea"/>
                          <a:ea typeface="+mn-ea"/>
                        </a:rPr>
                        <a:t>水温上昇等の環境変化が生態系や水産資源に与える影響の解明のための環境モニタリングや</a:t>
                      </a:r>
                      <a:endParaRPr kumimoji="1" lang="en-US" altLang="ja-JP" sz="1500" b="0" u="none" dirty="0" smtClean="0">
                        <a:solidFill>
                          <a:schemeClr val="tx1"/>
                        </a:solidFill>
                        <a:latin typeface="+mn-ea"/>
                        <a:ea typeface="+mn-ea"/>
                      </a:endParaRPr>
                    </a:p>
                    <a:p>
                      <a:r>
                        <a:rPr kumimoji="1" lang="ja-JP" altLang="en-US" sz="1500" b="0" u="none" dirty="0" smtClean="0">
                          <a:solidFill>
                            <a:schemeClr val="tx1"/>
                          </a:solidFill>
                          <a:latin typeface="+mn-ea"/>
                          <a:ea typeface="+mn-ea"/>
                        </a:rPr>
                        <a:t>　　データ解析</a:t>
                      </a:r>
                      <a:r>
                        <a:rPr kumimoji="1" lang="ja-JP" altLang="en-US" sz="1500" b="0" i="0" u="none" dirty="0" smtClean="0">
                          <a:solidFill>
                            <a:schemeClr val="tx1"/>
                          </a:solidFill>
                          <a:latin typeface="+mn-ea"/>
                          <a:ea typeface="+mn-ea"/>
                        </a:rPr>
                        <a:t>及び水産資源の将来予測</a:t>
                      </a:r>
                      <a:endParaRPr kumimoji="1" lang="en-US" altLang="ja-JP" sz="1500" b="0" i="0" u="none" dirty="0" smtClean="0">
                        <a:solidFill>
                          <a:schemeClr val="tx1"/>
                        </a:solidFill>
                        <a:latin typeface="+mn-ea"/>
                        <a:ea typeface="+mn-ea"/>
                      </a:endParaRPr>
                    </a:p>
                    <a:p>
                      <a:r>
                        <a:rPr kumimoji="1" lang="ja-JP" altLang="en-US" sz="1500" b="0" u="none" dirty="0" smtClean="0">
                          <a:solidFill>
                            <a:schemeClr val="tx1"/>
                          </a:solidFill>
                          <a:latin typeface="+mn-ea"/>
                          <a:ea typeface="+mn-ea"/>
                        </a:rPr>
                        <a:t>　</a:t>
                      </a:r>
                      <a:r>
                        <a:rPr kumimoji="1" lang="ja-JP" altLang="en-US" sz="1400" b="0" i="0" u="none" strike="noStrike" baseline="0" dirty="0" smtClean="0">
                          <a:solidFill>
                            <a:schemeClr val="tx1"/>
                          </a:solidFill>
                          <a:latin typeface="+mn-ea"/>
                          <a:ea typeface="+mn-ea"/>
                        </a:rPr>
                        <a:t>○</a:t>
                      </a:r>
                      <a:r>
                        <a:rPr kumimoji="1" lang="ja-JP" altLang="en-US" sz="1500" b="0" u="none" dirty="0" smtClean="0">
                          <a:solidFill>
                            <a:schemeClr val="tx1"/>
                          </a:solidFill>
                          <a:latin typeface="+mn-ea"/>
                          <a:ea typeface="+mn-ea"/>
                        </a:rPr>
                        <a:t>マコガレイ等の不漁原因について調査・研究を行い、資源回復策の検討</a:t>
                      </a:r>
                      <a:endParaRPr kumimoji="1" lang="en-US" altLang="ja-JP" sz="1500" b="0" u="none" dirty="0" smtClean="0">
                        <a:solidFill>
                          <a:schemeClr val="tx1"/>
                        </a:solidFill>
                        <a:latin typeface="+mn-ea"/>
                        <a:ea typeface="+mn-ea"/>
                      </a:endParaRPr>
                    </a:p>
                    <a:p>
                      <a:r>
                        <a:rPr kumimoji="1" lang="ja-JP" altLang="en-US" sz="1500" b="0" u="none" dirty="0" smtClean="0">
                          <a:solidFill>
                            <a:schemeClr val="tx1"/>
                          </a:solidFill>
                          <a:latin typeface="+mn-ea"/>
                          <a:ea typeface="+mn-ea"/>
                        </a:rPr>
                        <a:t>　</a:t>
                      </a:r>
                      <a:r>
                        <a:rPr kumimoji="1" lang="ja-JP" altLang="en-US" sz="1400" b="0" i="0" u="none" strike="noStrike" baseline="0" dirty="0" smtClean="0">
                          <a:solidFill>
                            <a:schemeClr val="tx1"/>
                          </a:solidFill>
                          <a:latin typeface="+mn-ea"/>
                          <a:ea typeface="+mn-ea"/>
                        </a:rPr>
                        <a:t>○</a:t>
                      </a:r>
                      <a:r>
                        <a:rPr kumimoji="1" lang="ja-JP" altLang="en-US" sz="1500" b="0" i="0" u="none" dirty="0" smtClean="0">
                          <a:solidFill>
                            <a:schemeClr val="tx1"/>
                          </a:solidFill>
                          <a:latin typeface="+mn-ea"/>
                          <a:ea typeface="+mn-ea"/>
                        </a:rPr>
                        <a:t>水温の上昇等により増加しているハモ等の新たな資源管理の方策の検討</a:t>
                      </a:r>
                      <a:endParaRPr kumimoji="1" lang="en-US" altLang="ja-JP" sz="1500" b="0" i="0" u="non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b="0" u="none" dirty="0" smtClean="0">
                          <a:solidFill>
                            <a:srgbClr val="FF0000"/>
                          </a:solidFill>
                          <a:latin typeface="+mn-ea"/>
                          <a:ea typeface="+mn-ea"/>
                        </a:rPr>
                        <a:t>　</a:t>
                      </a:r>
                      <a:r>
                        <a:rPr kumimoji="1" lang="ja-JP" altLang="en-US" sz="1400" b="0" i="0" u="none" strike="noStrike" baseline="0" dirty="0" smtClean="0">
                          <a:solidFill>
                            <a:schemeClr val="tx1"/>
                          </a:solidFill>
                          <a:latin typeface="+mn-ea"/>
                          <a:ea typeface="+mn-ea"/>
                        </a:rPr>
                        <a:t>○</a:t>
                      </a:r>
                      <a:r>
                        <a:rPr kumimoji="1" lang="ja-JP" altLang="en-US" sz="1500" b="0" u="none" dirty="0" smtClean="0">
                          <a:solidFill>
                            <a:schemeClr val="tx1"/>
                          </a:solidFill>
                          <a:latin typeface="+mn-ea"/>
                          <a:ea typeface="+mn-ea"/>
                        </a:rPr>
                        <a:t>ノリ</a:t>
                      </a:r>
                      <a:r>
                        <a:rPr kumimoji="1" lang="ja-JP" altLang="en-US" sz="1500" b="0" i="0" dirty="0" smtClean="0">
                          <a:solidFill>
                            <a:srgbClr val="CC00FF"/>
                          </a:solidFill>
                          <a:latin typeface="+mn-ea"/>
                          <a:ea typeface="+mn-ea"/>
                        </a:rPr>
                        <a:t>・</a:t>
                      </a:r>
                      <a:r>
                        <a:rPr kumimoji="1" lang="ja-JP" altLang="en-US" sz="1500" b="0" i="0" dirty="0" smtClean="0">
                          <a:solidFill>
                            <a:schemeClr val="tx1"/>
                          </a:solidFill>
                          <a:latin typeface="+mn-ea"/>
                          <a:ea typeface="+mn-ea"/>
                        </a:rPr>
                        <a:t>ワカメ</a:t>
                      </a:r>
                      <a:r>
                        <a:rPr kumimoji="1" lang="ja-JP" altLang="en-US" sz="1500" b="0" u="none" dirty="0" smtClean="0">
                          <a:solidFill>
                            <a:schemeClr val="tx1"/>
                          </a:solidFill>
                          <a:latin typeface="+mn-ea"/>
                          <a:ea typeface="+mn-ea"/>
                        </a:rPr>
                        <a:t>漁場の継続モニタリングと適切な養殖指導、</a:t>
                      </a:r>
                      <a:r>
                        <a:rPr kumimoji="1" lang="ja-JP" altLang="en-US" sz="1500" b="0" i="0" u="none" dirty="0" smtClean="0">
                          <a:solidFill>
                            <a:schemeClr val="tx1"/>
                          </a:solidFill>
                          <a:latin typeface="+mn-ea"/>
                          <a:ea typeface="+mn-ea"/>
                        </a:rPr>
                        <a:t>高温対応品種新技術の導入検討</a:t>
                      </a:r>
                      <a:endParaRPr kumimoji="1" lang="en-US" altLang="ja-JP" sz="1500" b="0" i="0" u="none" dirty="0" smtClean="0">
                        <a:solidFill>
                          <a:schemeClr val="tx1"/>
                        </a:solidFill>
                        <a:latin typeface="+mn-ea"/>
                        <a:ea typeface="+mn-ea"/>
                      </a:endParaRPr>
                    </a:p>
                    <a:p>
                      <a:r>
                        <a:rPr kumimoji="1" lang="en-US" altLang="ja-JP" sz="1500" b="0" u="none" dirty="0" smtClean="0">
                          <a:solidFill>
                            <a:schemeClr val="tx1"/>
                          </a:solidFill>
                          <a:latin typeface="+mn-ea"/>
                          <a:ea typeface="+mn-ea"/>
                        </a:rPr>
                        <a:t>【</a:t>
                      </a:r>
                      <a:r>
                        <a:rPr kumimoji="1" lang="ja-JP" altLang="en-US" sz="1500" b="0" u="none" dirty="0" smtClean="0">
                          <a:solidFill>
                            <a:schemeClr val="tx1"/>
                          </a:solidFill>
                          <a:latin typeface="+mn-ea"/>
                          <a:ea typeface="+mn-ea"/>
                        </a:rPr>
                        <a:t>漁場環境</a:t>
                      </a:r>
                      <a:r>
                        <a:rPr kumimoji="1" lang="en-US" altLang="ja-JP" sz="1500" b="0" u="none" dirty="0" smtClean="0">
                          <a:solidFill>
                            <a:schemeClr val="tx1"/>
                          </a:solidFill>
                          <a:latin typeface="+mn-ea"/>
                          <a:ea typeface="+mn-ea"/>
                        </a:rPr>
                        <a:t>】</a:t>
                      </a:r>
                    </a:p>
                    <a:p>
                      <a:r>
                        <a:rPr kumimoji="1" lang="ja-JP" altLang="en-US" sz="1500" b="0" u="none" dirty="0" smtClean="0">
                          <a:solidFill>
                            <a:schemeClr val="tx1"/>
                          </a:solidFill>
                          <a:latin typeface="+mn-ea"/>
                          <a:ea typeface="+mn-ea"/>
                        </a:rPr>
                        <a:t>　</a:t>
                      </a:r>
                      <a:r>
                        <a:rPr kumimoji="1" lang="ja-JP" altLang="en-US" sz="1400" b="0" i="0" u="none" strike="noStrike" baseline="0" dirty="0" smtClean="0">
                          <a:solidFill>
                            <a:schemeClr val="tx1"/>
                          </a:solidFill>
                          <a:latin typeface="+mn-ea"/>
                          <a:ea typeface="+mn-ea"/>
                        </a:rPr>
                        <a:t>○</a:t>
                      </a:r>
                      <a:r>
                        <a:rPr kumimoji="1" lang="ja-JP" altLang="en-US" sz="1500" b="0" u="none" dirty="0" smtClean="0">
                          <a:solidFill>
                            <a:schemeClr val="tx1"/>
                          </a:solidFill>
                          <a:latin typeface="+mn-ea"/>
                          <a:ea typeface="+mn-ea"/>
                        </a:rPr>
                        <a:t>有毒プランクトンのモニタリングと貝毒検査、規制値超過による出荷自主規制と注意喚起</a:t>
                      </a:r>
                      <a:endParaRPr kumimoji="1" lang="en-US" altLang="ja-JP" sz="1500" b="0" u="none" dirty="0" smtClean="0">
                        <a:solidFill>
                          <a:schemeClr val="tx1"/>
                        </a:solidFill>
                        <a:latin typeface="+mn-ea"/>
                        <a:ea typeface="+mn-ea"/>
                      </a:endParaRPr>
                    </a:p>
                    <a:p>
                      <a:r>
                        <a:rPr kumimoji="1" lang="ja-JP" altLang="en-US" sz="1500" b="0" u="none" dirty="0" smtClean="0">
                          <a:solidFill>
                            <a:schemeClr val="tx1"/>
                          </a:solidFill>
                          <a:latin typeface="+mn-ea"/>
                          <a:ea typeface="+mn-ea"/>
                        </a:rPr>
                        <a:t>　</a:t>
                      </a:r>
                      <a:r>
                        <a:rPr kumimoji="1" lang="ja-JP" altLang="en-US" sz="1400" b="0" i="0" u="none" strike="noStrike" baseline="0" dirty="0" smtClean="0">
                          <a:solidFill>
                            <a:schemeClr val="tx1"/>
                          </a:solidFill>
                          <a:latin typeface="+mn-ea"/>
                          <a:ea typeface="+mn-ea"/>
                        </a:rPr>
                        <a:t>○</a:t>
                      </a:r>
                      <a:r>
                        <a:rPr kumimoji="1" lang="ja-JP" altLang="en-US" sz="1500" b="0" i="0" u="none" dirty="0" smtClean="0">
                          <a:solidFill>
                            <a:schemeClr val="tx1"/>
                          </a:solidFill>
                          <a:latin typeface="+mn-ea"/>
                          <a:ea typeface="+mn-ea"/>
                        </a:rPr>
                        <a:t>新奇有毒プランクトンに関する調査・研究</a:t>
                      </a:r>
                      <a:endParaRPr kumimoji="1" lang="ja-JP" altLang="en-US" sz="1500" b="0" i="0" u="none" dirty="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8" name="テキスト ボックス 7"/>
          <p:cNvSpPr txBox="1"/>
          <p:nvPr/>
        </p:nvSpPr>
        <p:spPr>
          <a:xfrm>
            <a:off x="6948264" y="3356992"/>
            <a:ext cx="576064" cy="261610"/>
          </a:xfrm>
          <a:prstGeom prst="rect">
            <a:avLst/>
          </a:prstGeom>
          <a:noFill/>
        </p:spPr>
        <p:txBody>
          <a:bodyPr wrap="square" rtlCol="0">
            <a:spAutoFit/>
          </a:bodyPr>
          <a:lstStyle/>
          <a:p>
            <a:r>
              <a:rPr kumimoji="1" lang="ja-JP" altLang="en-US" sz="1100" dirty="0" smtClean="0"/>
              <a:t>年度</a:t>
            </a:r>
            <a:endParaRPr kumimoji="1" lang="ja-JP" altLang="en-US" sz="1100" dirty="0"/>
          </a:p>
        </p:txBody>
      </p:sp>
      <p:graphicFrame>
        <p:nvGraphicFramePr>
          <p:cNvPr id="10" name="コンテンツ プレースホルダー 3"/>
          <p:cNvGraphicFramePr>
            <a:graphicFrameLocks/>
          </p:cNvGraphicFramePr>
          <p:nvPr>
            <p:extLst>
              <p:ext uri="{D42A27DB-BD31-4B8C-83A1-F6EECF244321}">
                <p14:modId xmlns:p14="http://schemas.microsoft.com/office/powerpoint/2010/main" val="4113743309"/>
              </p:ext>
            </p:extLst>
          </p:nvPr>
        </p:nvGraphicFramePr>
        <p:xfrm>
          <a:off x="251520" y="836712"/>
          <a:ext cx="8640000" cy="822960"/>
        </p:xfrm>
        <a:graphic>
          <a:graphicData uri="http://schemas.openxmlformats.org/drawingml/2006/table">
            <a:tbl>
              <a:tblPr firstRow="1" bandRow="1">
                <a:tableStyleId>{5C22544A-7EE6-4342-B048-85BDC9FD1C3A}</a:tableStyleId>
              </a:tblPr>
              <a:tblGrid>
                <a:gridCol w="1727232">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720080">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en-US" altLang="ja-JP" dirty="0" smtClean="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80000" indent="-180000">
                        <a:buFont typeface="Arial" panose="020B0604020202020204" pitchFamily="34" charset="0"/>
                        <a:buChar char="•"/>
                      </a:pPr>
                      <a:r>
                        <a:rPr kumimoji="1" lang="ja-JP" altLang="en-US" sz="1600" b="0" i="0" strike="noStrike" baseline="0" dirty="0" smtClean="0">
                          <a:solidFill>
                            <a:schemeClr val="tx1"/>
                          </a:solidFill>
                          <a:latin typeface="+mn-ea"/>
                          <a:ea typeface="+mn-ea"/>
                          <a:cs typeface="メイリオ" panose="020B0604030504040204" pitchFamily="50" charset="-128"/>
                        </a:rPr>
                        <a:t>生態系や水産資源に与える影響を解明するための環境モニタリング、水産資源回復策の検討</a:t>
                      </a:r>
                      <a:endParaRPr kumimoji="1" lang="en-US" altLang="ja-JP" sz="1600" b="0" i="0" strike="noStrike" baseline="0" dirty="0" smtClean="0">
                        <a:solidFill>
                          <a:schemeClr val="tx1"/>
                        </a:solidFill>
                        <a:latin typeface="+mn-ea"/>
                        <a:ea typeface="+mn-ea"/>
                        <a:cs typeface="メイリオ" panose="020B0604030504040204" pitchFamily="50" charset="-128"/>
                      </a:endParaRPr>
                    </a:p>
                    <a:p>
                      <a:pPr marL="180000" indent="-180000">
                        <a:buFont typeface="Arial" panose="020B0604020202020204" pitchFamily="34" charset="0"/>
                        <a:buChar char="•"/>
                      </a:pPr>
                      <a:r>
                        <a:rPr kumimoji="1" lang="ja-JP" altLang="en-US" sz="1600" b="0" i="0" strike="noStrike" baseline="0" dirty="0" smtClean="0">
                          <a:solidFill>
                            <a:schemeClr val="tx1"/>
                          </a:solidFill>
                          <a:latin typeface="+mn-ea"/>
                          <a:ea typeface="+mn-ea"/>
                          <a:cs typeface="メイリオ" panose="020B0604030504040204" pitchFamily="50" charset="-128"/>
                        </a:rPr>
                        <a:t>有毒プランクトンのモニタリング、貝毒の発生状況等についての監視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1" name="図 10"/>
          <p:cNvPicPr>
            <a:picLocks noChangeAspect="1"/>
          </p:cNvPicPr>
          <p:nvPr/>
        </p:nvPicPr>
        <p:blipFill>
          <a:blip r:embed="rId2"/>
          <a:stretch>
            <a:fillRect/>
          </a:stretch>
        </p:blipFill>
        <p:spPr>
          <a:xfrm>
            <a:off x="5242121" y="1769652"/>
            <a:ext cx="3412286" cy="1767600"/>
          </a:xfrm>
          <a:prstGeom prst="rect">
            <a:avLst/>
          </a:prstGeom>
        </p:spPr>
      </p:pic>
      <p:sp>
        <p:nvSpPr>
          <p:cNvPr id="12" name="テキスト ボックス 11"/>
          <p:cNvSpPr txBox="1"/>
          <p:nvPr/>
        </p:nvSpPr>
        <p:spPr>
          <a:xfrm>
            <a:off x="5844022" y="3435943"/>
            <a:ext cx="2810385" cy="415498"/>
          </a:xfrm>
          <a:prstGeom prst="rect">
            <a:avLst/>
          </a:prstGeom>
          <a:noFill/>
        </p:spPr>
        <p:txBody>
          <a:bodyPr wrap="none" rtlCol="0">
            <a:spAutoFit/>
          </a:bodyPr>
          <a:lstStyle/>
          <a:p>
            <a:pPr algn="ctr"/>
            <a:r>
              <a:rPr lang="ja-JP" altLang="en-US" sz="1050" b="1" dirty="0">
                <a:latin typeface="+mn-ea"/>
                <a:cs typeface="Meiryo UI" panose="020B0604030504040204" pitchFamily="50" charset="-128"/>
              </a:rPr>
              <a:t>大阪湾</a:t>
            </a:r>
            <a:r>
              <a:rPr lang="ja-JP" altLang="en-US" sz="1050" b="1" dirty="0" smtClean="0">
                <a:latin typeface="+mn-ea"/>
                <a:cs typeface="Meiryo UI" panose="020B0604030504040204" pitchFamily="50" charset="-128"/>
              </a:rPr>
              <a:t>の</a:t>
            </a:r>
            <a:r>
              <a:rPr lang="ja-JP" altLang="en-US" sz="1050" b="1" dirty="0">
                <a:latin typeface="+mn-ea"/>
                <a:cs typeface="Meiryo UI" panose="020B0604030504040204" pitchFamily="50" charset="-128"/>
              </a:rPr>
              <a:t>漁</a:t>
            </a:r>
            <a:r>
              <a:rPr lang="ja-JP" altLang="en-US" sz="1050" b="1" dirty="0" smtClean="0">
                <a:latin typeface="+mn-ea"/>
                <a:cs typeface="Meiryo UI" panose="020B0604030504040204" pitchFamily="50" charset="-128"/>
              </a:rPr>
              <a:t>場</a:t>
            </a:r>
            <a:r>
              <a:rPr lang="ja-JP" altLang="en-US" sz="1050" b="1" dirty="0">
                <a:latin typeface="+mn-ea"/>
                <a:cs typeface="Meiryo UI" panose="020B0604030504040204" pitchFamily="50" charset="-128"/>
              </a:rPr>
              <a:t>環境の把握を目的とした</a:t>
            </a:r>
            <a:endParaRPr lang="en-US" altLang="ja-JP" sz="1050" b="1" dirty="0">
              <a:latin typeface="+mn-ea"/>
              <a:cs typeface="Meiryo UI" panose="020B0604030504040204" pitchFamily="50" charset="-128"/>
            </a:endParaRPr>
          </a:p>
          <a:p>
            <a:pPr algn="ctr"/>
            <a:r>
              <a:rPr lang="ja-JP" altLang="en-US" sz="1050" b="1" dirty="0">
                <a:latin typeface="+mn-ea"/>
                <a:cs typeface="Meiryo UI" panose="020B0604030504040204" pitchFamily="50" charset="-128"/>
              </a:rPr>
              <a:t>大阪湾全域の水温の推移（年平均値；</a:t>
            </a:r>
            <a:r>
              <a:rPr lang="en-US" altLang="ja-JP" sz="1050" b="1" dirty="0">
                <a:latin typeface="+mn-ea"/>
                <a:cs typeface="Meiryo UI" panose="020B0604030504040204" pitchFamily="50" charset="-128"/>
              </a:rPr>
              <a:t>20</a:t>
            </a:r>
            <a:r>
              <a:rPr lang="ja-JP" altLang="en-US" sz="1050" b="1" dirty="0">
                <a:latin typeface="+mn-ea"/>
                <a:cs typeface="Meiryo UI" panose="020B0604030504040204" pitchFamily="50" charset="-128"/>
              </a:rPr>
              <a:t>地点）</a:t>
            </a:r>
          </a:p>
        </p:txBody>
      </p:sp>
    </p:spTree>
    <p:extLst>
      <p:ext uri="{BB962C8B-B14F-4D97-AF65-F5344CB8AC3E}">
        <p14:creationId xmlns:p14="http://schemas.microsoft.com/office/powerpoint/2010/main" val="3869634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18</a:t>
            </a:fld>
            <a:endParaRPr kumimoji="1" lang="ja-JP" altLang="en-US"/>
          </a:p>
        </p:txBody>
      </p:sp>
      <p:sp>
        <p:nvSpPr>
          <p:cNvPr id="3" name="テキスト ボックス 2"/>
          <p:cNvSpPr txBox="1"/>
          <p:nvPr/>
        </p:nvSpPr>
        <p:spPr>
          <a:xfrm>
            <a:off x="0" y="423031"/>
            <a:ext cx="2678938"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（２）水環境（１／２）</a:t>
            </a:r>
            <a:endParaRPr lang="en-US" altLang="ja-JP"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748798168"/>
              </p:ext>
            </p:extLst>
          </p:nvPr>
        </p:nvGraphicFramePr>
        <p:xfrm>
          <a:off x="252000" y="1981797"/>
          <a:ext cx="8640480" cy="4741200"/>
        </p:xfrm>
        <a:graphic>
          <a:graphicData uri="http://schemas.openxmlformats.org/drawingml/2006/table">
            <a:tbl>
              <a:tblPr firstRow="1" bandRow="1">
                <a:tableStyleId>{5C22544A-7EE6-4342-B048-85BDC9FD1C3A}</a:tableStyleId>
              </a:tblPr>
              <a:tblGrid>
                <a:gridCol w="439472">
                  <a:extLst>
                    <a:ext uri="{9D8B030D-6E8A-4147-A177-3AD203B41FA5}">
                      <a16:colId xmlns:a16="http://schemas.microsoft.com/office/drawing/2014/main" val="20000"/>
                    </a:ext>
                  </a:extLst>
                </a:gridCol>
                <a:gridCol w="8201008">
                  <a:extLst>
                    <a:ext uri="{9D8B030D-6E8A-4147-A177-3AD203B41FA5}">
                      <a16:colId xmlns:a16="http://schemas.microsoft.com/office/drawing/2014/main" val="20001"/>
                    </a:ext>
                  </a:extLst>
                </a:gridCol>
              </a:tblGrid>
              <a:tr h="4741200">
                <a:tc>
                  <a:txBody>
                    <a:bodyPr/>
                    <a:lstStyle/>
                    <a:p>
                      <a:pPr algn="ctr"/>
                      <a:r>
                        <a:rPr kumimoji="1" lang="ja-JP" altLang="en-US" dirty="0" smtClean="0">
                          <a:ln>
                            <a:noFill/>
                          </a:ln>
                          <a:solidFill>
                            <a:schemeClr val="tx1"/>
                          </a:solidFill>
                        </a:rPr>
                        <a:t>影　響　　</a:t>
                      </a:r>
                      <a:endParaRPr kumimoji="1" lang="ja-JP" altLang="en-US" dirty="0">
                        <a:ln>
                          <a:noFill/>
                        </a:ln>
                        <a:solidFill>
                          <a:schemeClr val="tx1"/>
                        </a:solidFill>
                      </a:endParaRPr>
                    </a:p>
                  </a:txBody>
                  <a:tcPr vert="eaVert">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kumimoji="1" lang="ja-JP" altLang="en-US" sz="1600" b="0" i="0" u="none" dirty="0" smtClean="0">
                          <a:ln>
                            <a:noFill/>
                          </a:ln>
                          <a:solidFill>
                            <a:schemeClr val="tx1"/>
                          </a:solidFill>
                          <a:latin typeface="+mn-ea"/>
                          <a:ea typeface="+mn-ea"/>
                        </a:rPr>
                        <a:t>＜沿岸域及び閉鎖性海域＞</a:t>
                      </a:r>
                      <a:endParaRPr kumimoji="1" lang="en-US" altLang="ja-JP" sz="1600" b="0" i="0" u="none" dirty="0" smtClean="0">
                        <a:ln>
                          <a:noFill/>
                        </a:ln>
                        <a:solidFill>
                          <a:schemeClr val="tx1"/>
                        </a:solidFill>
                        <a:latin typeface="+mn-ea"/>
                        <a:ea typeface="+mn-ea"/>
                      </a:endParaRPr>
                    </a:p>
                    <a:p>
                      <a:r>
                        <a:rPr kumimoji="1" lang="en-US" altLang="ja-JP" sz="1600" b="0" i="0" u="none" dirty="0" smtClean="0">
                          <a:ln>
                            <a:noFill/>
                          </a:ln>
                          <a:solidFill>
                            <a:schemeClr val="tx1"/>
                          </a:solidFill>
                          <a:latin typeface="+mn-ea"/>
                          <a:ea typeface="+mn-ea"/>
                        </a:rPr>
                        <a:t>【</a:t>
                      </a:r>
                      <a:r>
                        <a:rPr kumimoji="1" lang="ja-JP" altLang="en-US" sz="1600" b="0" i="0" u="none" dirty="0" smtClean="0">
                          <a:ln>
                            <a:noFill/>
                          </a:ln>
                          <a:solidFill>
                            <a:schemeClr val="tx1"/>
                          </a:solidFill>
                          <a:latin typeface="+mn-ea"/>
                          <a:ea typeface="+mn-ea"/>
                        </a:rPr>
                        <a:t>現状</a:t>
                      </a:r>
                      <a:r>
                        <a:rPr kumimoji="1" lang="en-US" altLang="ja-JP" sz="1600" b="0" i="0" u="none" dirty="0" smtClean="0">
                          <a:ln>
                            <a:noFill/>
                          </a:ln>
                          <a:solidFill>
                            <a:schemeClr val="tx1"/>
                          </a:solidFill>
                          <a:latin typeface="+mn-ea"/>
                          <a:ea typeface="+mn-ea"/>
                        </a:rPr>
                        <a:t>】</a:t>
                      </a:r>
                    </a:p>
                    <a:p>
                      <a:r>
                        <a:rPr kumimoji="1" lang="ja-JP" altLang="en-US" sz="1600" b="0" i="0" u="none" dirty="0" smtClean="0">
                          <a:ln>
                            <a:noFill/>
                          </a:ln>
                          <a:solidFill>
                            <a:schemeClr val="tx1"/>
                          </a:solidFill>
                          <a:latin typeface="+mn-ea"/>
                          <a:ea typeface="+mn-ea"/>
                        </a:rPr>
                        <a:t>　・大阪湾の水温は上昇傾向</a:t>
                      </a:r>
                      <a:endParaRPr kumimoji="1" lang="en-US" altLang="ja-JP" sz="1600" b="0" i="0" u="none" dirty="0" smtClean="0">
                        <a:ln>
                          <a:noFill/>
                        </a:ln>
                        <a:solidFill>
                          <a:schemeClr val="tx1"/>
                        </a:solidFill>
                        <a:latin typeface="+mn-ea"/>
                        <a:ea typeface="+mn-ea"/>
                      </a:endParaRPr>
                    </a:p>
                    <a:p>
                      <a:r>
                        <a:rPr kumimoji="1" lang="ja-JP" altLang="en-US" sz="1600" b="0" i="0" u="none" dirty="0" smtClean="0">
                          <a:ln>
                            <a:noFill/>
                          </a:ln>
                          <a:solidFill>
                            <a:schemeClr val="tx1"/>
                          </a:solidFill>
                          <a:latin typeface="+mn-ea"/>
                          <a:ea typeface="+mn-ea"/>
                        </a:rPr>
                        <a:t>　　（</a:t>
                      </a:r>
                      <a:r>
                        <a:rPr kumimoji="1" lang="en-US" altLang="ja-JP" sz="1600" b="0" i="0" u="none" dirty="0" smtClean="0">
                          <a:ln>
                            <a:noFill/>
                          </a:ln>
                          <a:solidFill>
                            <a:schemeClr val="tx1"/>
                          </a:solidFill>
                          <a:latin typeface="+mn-ea"/>
                          <a:ea typeface="+mn-ea"/>
                        </a:rPr>
                        <a:t>P17</a:t>
                      </a:r>
                      <a:r>
                        <a:rPr kumimoji="1" lang="ja-JP" altLang="en-US" sz="1600" b="0" i="0" u="none" dirty="0" smtClean="0">
                          <a:ln>
                            <a:noFill/>
                          </a:ln>
                          <a:solidFill>
                            <a:schemeClr val="tx1"/>
                          </a:solidFill>
                          <a:latin typeface="+mn-ea"/>
                          <a:ea typeface="+mn-ea"/>
                        </a:rPr>
                        <a:t>のグラフ参照）</a:t>
                      </a:r>
                      <a:endParaRPr kumimoji="1" lang="en-US" altLang="ja-JP" sz="1600" b="0" i="0" u="none" dirty="0" smtClean="0">
                        <a:ln>
                          <a:noFill/>
                        </a:ln>
                        <a:solidFill>
                          <a:schemeClr val="tx1"/>
                        </a:solidFill>
                        <a:latin typeface="+mn-ea"/>
                        <a:ea typeface="+mn-ea"/>
                      </a:endParaRPr>
                    </a:p>
                    <a:p>
                      <a:r>
                        <a:rPr kumimoji="1" lang="ja-JP" altLang="en-US" sz="1600" b="0" i="0" u="none" dirty="0" smtClean="0">
                          <a:ln>
                            <a:noFill/>
                          </a:ln>
                          <a:solidFill>
                            <a:schemeClr val="tx1"/>
                          </a:solidFill>
                          <a:latin typeface="+mn-ea"/>
                          <a:ea typeface="+mn-ea"/>
                        </a:rPr>
                        <a:t> ・表層と底層の水温差は、</a:t>
                      </a:r>
                      <a:endParaRPr kumimoji="1" lang="en-US" altLang="ja-JP" sz="1600" b="0" i="0" u="none" dirty="0" smtClean="0">
                        <a:ln>
                          <a:noFill/>
                        </a:ln>
                        <a:solidFill>
                          <a:schemeClr val="tx1"/>
                        </a:solidFill>
                        <a:latin typeface="+mn-ea"/>
                        <a:ea typeface="+mn-ea"/>
                      </a:endParaRPr>
                    </a:p>
                    <a:p>
                      <a:r>
                        <a:rPr kumimoji="1" lang="ja-JP" altLang="en-US" sz="1600" b="0" i="0" u="none" dirty="0" smtClean="0">
                          <a:ln>
                            <a:noFill/>
                          </a:ln>
                          <a:solidFill>
                            <a:schemeClr val="tx1"/>
                          </a:solidFill>
                          <a:latin typeface="+mn-ea"/>
                          <a:ea typeface="+mn-ea"/>
                        </a:rPr>
                        <a:t>　湾央部、湾南部（</a:t>
                      </a:r>
                      <a:r>
                        <a:rPr kumimoji="1" lang="en-US" altLang="ja-JP" sz="1600" b="0" i="0" u="none" dirty="0" smtClean="0">
                          <a:ln>
                            <a:noFill/>
                          </a:ln>
                          <a:solidFill>
                            <a:schemeClr val="tx1"/>
                          </a:solidFill>
                          <a:latin typeface="+mn-ea"/>
                          <a:ea typeface="+mn-ea"/>
                        </a:rPr>
                        <a:t>A</a:t>
                      </a:r>
                      <a:r>
                        <a:rPr kumimoji="1" lang="ja-JP" altLang="en-US" sz="1600" b="0" i="0" u="none" dirty="0" smtClean="0">
                          <a:ln>
                            <a:noFill/>
                          </a:ln>
                          <a:solidFill>
                            <a:schemeClr val="tx1"/>
                          </a:solidFill>
                          <a:latin typeface="+mn-ea"/>
                          <a:ea typeface="+mn-ea"/>
                        </a:rPr>
                        <a:t>類型）</a:t>
                      </a:r>
                      <a:endParaRPr kumimoji="1" lang="en-US" altLang="ja-JP" sz="1600" b="0" i="0" u="none" dirty="0" smtClean="0">
                        <a:ln>
                          <a:noFill/>
                        </a:ln>
                        <a:solidFill>
                          <a:schemeClr val="tx1"/>
                        </a:solidFill>
                        <a:latin typeface="+mn-ea"/>
                        <a:ea typeface="+mn-ea"/>
                      </a:endParaRPr>
                    </a:p>
                    <a:p>
                      <a:r>
                        <a:rPr kumimoji="1" lang="ja-JP" altLang="en-US" sz="1600" b="0" i="0" u="none" dirty="0" smtClean="0">
                          <a:ln>
                            <a:noFill/>
                          </a:ln>
                          <a:solidFill>
                            <a:schemeClr val="tx1"/>
                          </a:solidFill>
                          <a:latin typeface="+mn-ea"/>
                          <a:ea typeface="+mn-ea"/>
                        </a:rPr>
                        <a:t>　より湾奥部側（</a:t>
                      </a:r>
                      <a:r>
                        <a:rPr kumimoji="1" lang="en-US" altLang="ja-JP" sz="1600" b="0" i="0" u="none" dirty="0" smtClean="0">
                          <a:ln>
                            <a:noFill/>
                          </a:ln>
                          <a:solidFill>
                            <a:schemeClr val="tx1"/>
                          </a:solidFill>
                          <a:latin typeface="+mn-ea"/>
                          <a:ea typeface="+mn-ea"/>
                        </a:rPr>
                        <a:t>B</a:t>
                      </a:r>
                      <a:r>
                        <a:rPr kumimoji="1" lang="ja-JP" altLang="en-US" sz="1600" b="0" i="0" u="none" dirty="0" err="1" smtClean="0">
                          <a:ln>
                            <a:noFill/>
                          </a:ln>
                          <a:solidFill>
                            <a:schemeClr val="tx1"/>
                          </a:solidFill>
                          <a:latin typeface="+mn-ea"/>
                          <a:ea typeface="+mn-ea"/>
                        </a:rPr>
                        <a:t>、</a:t>
                      </a:r>
                      <a:r>
                        <a:rPr kumimoji="1" lang="en-US" altLang="ja-JP" sz="1600" b="0" i="0" u="none" dirty="0" smtClean="0">
                          <a:ln>
                            <a:noFill/>
                          </a:ln>
                          <a:solidFill>
                            <a:schemeClr val="tx1"/>
                          </a:solidFill>
                          <a:latin typeface="+mn-ea"/>
                          <a:ea typeface="+mn-ea"/>
                        </a:rPr>
                        <a:t>C</a:t>
                      </a:r>
                      <a:r>
                        <a:rPr kumimoji="1" lang="ja-JP" altLang="en-US" sz="1600" b="0" i="0" u="none" dirty="0" smtClean="0">
                          <a:ln>
                            <a:noFill/>
                          </a:ln>
                          <a:solidFill>
                            <a:schemeClr val="tx1"/>
                          </a:solidFill>
                          <a:latin typeface="+mn-ea"/>
                          <a:ea typeface="+mn-ea"/>
                        </a:rPr>
                        <a:t>類型</a:t>
                      </a:r>
                      <a:r>
                        <a:rPr kumimoji="1" lang="en-US" altLang="ja-JP" sz="1600" b="0" i="0" u="none" dirty="0" smtClean="0">
                          <a:ln>
                            <a:noFill/>
                          </a:ln>
                          <a:solidFill>
                            <a:schemeClr val="tx1"/>
                          </a:solidFill>
                          <a:latin typeface="+mn-ea"/>
                          <a:ea typeface="+mn-ea"/>
                        </a:rPr>
                        <a:t>)</a:t>
                      </a:r>
                    </a:p>
                    <a:p>
                      <a:r>
                        <a:rPr kumimoji="1" lang="ja-JP" altLang="en-US" sz="1600" b="0" i="0" u="none" dirty="0" smtClean="0">
                          <a:ln>
                            <a:noFill/>
                          </a:ln>
                          <a:solidFill>
                            <a:schemeClr val="tx1"/>
                          </a:solidFill>
                          <a:latin typeface="+mn-ea"/>
                          <a:ea typeface="+mn-ea"/>
                        </a:rPr>
                        <a:t>　で大きい。</a:t>
                      </a:r>
                      <a:endParaRPr kumimoji="1" lang="en-US" altLang="ja-JP" sz="1600" b="0" i="0" u="none" dirty="0" smtClean="0">
                        <a:ln>
                          <a:noFill/>
                        </a:ln>
                        <a:solidFill>
                          <a:schemeClr val="tx1"/>
                        </a:solidFill>
                        <a:latin typeface="+mn-ea"/>
                        <a:ea typeface="+mn-ea"/>
                      </a:endParaRPr>
                    </a:p>
                    <a:p>
                      <a:r>
                        <a:rPr kumimoji="1" lang="en-US" altLang="ja-JP" sz="1600" b="0" i="0" u="none" dirty="0" smtClean="0">
                          <a:ln>
                            <a:noFill/>
                          </a:ln>
                          <a:solidFill>
                            <a:schemeClr val="tx1"/>
                          </a:solidFill>
                          <a:latin typeface="+mn-ea"/>
                          <a:ea typeface="+mn-ea"/>
                        </a:rPr>
                        <a:t>【</a:t>
                      </a:r>
                      <a:r>
                        <a:rPr kumimoji="1" lang="ja-JP" altLang="en-US" sz="1600" b="0" i="0" u="none" dirty="0" smtClean="0">
                          <a:ln>
                            <a:noFill/>
                          </a:ln>
                          <a:solidFill>
                            <a:schemeClr val="tx1"/>
                          </a:solidFill>
                          <a:latin typeface="+mn-ea"/>
                          <a:ea typeface="+mn-ea"/>
                        </a:rPr>
                        <a:t>将来予測</a:t>
                      </a:r>
                      <a:r>
                        <a:rPr kumimoji="1" lang="en-US" altLang="ja-JP" sz="1600" b="0" i="0" u="none" dirty="0" smtClean="0">
                          <a:ln>
                            <a:noFill/>
                          </a:ln>
                          <a:solidFill>
                            <a:schemeClr val="tx1"/>
                          </a:solidFill>
                          <a:latin typeface="+mn-ea"/>
                          <a:ea typeface="+mn-ea"/>
                        </a:rPr>
                        <a:t>】</a:t>
                      </a:r>
                    </a:p>
                    <a:p>
                      <a:r>
                        <a:rPr kumimoji="1" lang="ja-JP" altLang="en-US" sz="1600" b="0" i="0" u="none" dirty="0" smtClean="0">
                          <a:ln>
                            <a:noFill/>
                          </a:ln>
                          <a:solidFill>
                            <a:schemeClr val="tx1"/>
                          </a:solidFill>
                          <a:latin typeface="+mn-ea"/>
                          <a:ea typeface="+mn-ea"/>
                        </a:rPr>
                        <a:t>　・海面上昇に伴う、沿岸域の</a:t>
                      </a:r>
                      <a:endParaRPr kumimoji="1" lang="en-US" altLang="ja-JP" sz="1600" b="0" i="0" u="none" dirty="0" smtClean="0">
                        <a:ln>
                          <a:noFill/>
                        </a:ln>
                        <a:solidFill>
                          <a:schemeClr val="tx1"/>
                        </a:solidFill>
                        <a:latin typeface="+mn-ea"/>
                        <a:ea typeface="+mn-ea"/>
                      </a:endParaRPr>
                    </a:p>
                    <a:p>
                      <a:r>
                        <a:rPr kumimoji="1" lang="ja-JP" altLang="en-US" sz="1600" b="0" i="0" u="none" dirty="0" smtClean="0">
                          <a:ln>
                            <a:noFill/>
                          </a:ln>
                          <a:solidFill>
                            <a:schemeClr val="tx1"/>
                          </a:solidFill>
                          <a:latin typeface="+mn-ea"/>
                          <a:ea typeface="+mn-ea"/>
                        </a:rPr>
                        <a:t>　　塩水遡上域の拡大が想定</a:t>
                      </a:r>
                      <a:r>
                        <a:rPr kumimoji="1" lang="ja-JP" altLang="en-US" sz="1600" b="0" baseline="30000" dirty="0" smtClean="0">
                          <a:solidFill>
                            <a:schemeClr val="tx1"/>
                          </a:solidFill>
                          <a:latin typeface="+mn-ea"/>
                          <a:ea typeface="+mn-ea"/>
                        </a:rPr>
                        <a:t>＊</a:t>
                      </a:r>
                      <a:endParaRPr kumimoji="1" lang="ja-JP" altLang="en-US" sz="1600" b="0" i="0" u="none" baseline="30000" dirty="0" smtClean="0">
                        <a:ln>
                          <a:noFill/>
                        </a:ln>
                        <a:solidFill>
                          <a:schemeClr val="tx1"/>
                        </a:solidFill>
                        <a:latin typeface="+mn-ea"/>
                        <a:ea typeface="+mn-ea"/>
                      </a:endParaRPr>
                    </a:p>
                    <a:p>
                      <a:r>
                        <a:rPr kumimoji="1" lang="ja-JP" altLang="en-US" sz="1600" b="0" i="0" u="none" dirty="0" smtClean="0">
                          <a:ln>
                            <a:noFill/>
                          </a:ln>
                          <a:solidFill>
                            <a:schemeClr val="tx1"/>
                          </a:solidFill>
                          <a:latin typeface="+mn-ea"/>
                          <a:ea typeface="+mn-ea"/>
                        </a:rPr>
                        <a:t>　・水温の上昇による底質から</a:t>
                      </a:r>
                      <a:endParaRPr kumimoji="1" lang="en-US" altLang="ja-JP" sz="1600" b="0" i="0" u="none" dirty="0" smtClean="0">
                        <a:ln>
                          <a:noFill/>
                        </a:ln>
                        <a:solidFill>
                          <a:schemeClr val="tx1"/>
                        </a:solidFill>
                        <a:latin typeface="+mn-ea"/>
                        <a:ea typeface="+mn-ea"/>
                      </a:endParaRPr>
                    </a:p>
                    <a:p>
                      <a:r>
                        <a:rPr kumimoji="1" lang="ja-JP" altLang="en-US" sz="1600" b="0" i="0" u="none" dirty="0" smtClean="0">
                          <a:ln>
                            <a:noFill/>
                          </a:ln>
                          <a:solidFill>
                            <a:schemeClr val="tx1"/>
                          </a:solidFill>
                          <a:latin typeface="+mn-ea"/>
                          <a:ea typeface="+mn-ea"/>
                        </a:rPr>
                        <a:t>　　の栄養塩溶出量の増加</a:t>
                      </a:r>
                    </a:p>
                    <a:p>
                      <a:r>
                        <a:rPr kumimoji="1" lang="ja-JP" altLang="en-US" sz="1600" b="0" i="0" u="none" dirty="0" smtClean="0">
                          <a:ln>
                            <a:noFill/>
                          </a:ln>
                          <a:solidFill>
                            <a:schemeClr val="tx1"/>
                          </a:solidFill>
                          <a:latin typeface="+mn-ea"/>
                          <a:ea typeface="+mn-ea"/>
                        </a:rPr>
                        <a:t>　・表層水温の上昇に伴い成層が始まる時期が早まり、底層</a:t>
                      </a:r>
                      <a:r>
                        <a:rPr kumimoji="1" lang="en-US" altLang="ja-JP" sz="1600" b="0" i="0" u="none" dirty="0" smtClean="0">
                          <a:ln>
                            <a:noFill/>
                          </a:ln>
                          <a:solidFill>
                            <a:schemeClr val="tx1"/>
                          </a:solidFill>
                          <a:latin typeface="+mn-ea"/>
                          <a:ea typeface="+mn-ea"/>
                        </a:rPr>
                        <a:t>DO</a:t>
                      </a:r>
                      <a:r>
                        <a:rPr kumimoji="1" lang="ja-JP" altLang="en-US" sz="1600" b="0" i="0" u="none" dirty="0" smtClean="0">
                          <a:ln>
                            <a:noFill/>
                          </a:ln>
                          <a:solidFill>
                            <a:schemeClr val="tx1"/>
                          </a:solidFill>
                          <a:latin typeface="+mn-ea"/>
                          <a:ea typeface="+mn-ea"/>
                        </a:rPr>
                        <a:t>が低下する期間が増大</a:t>
                      </a:r>
                    </a:p>
                    <a:p>
                      <a:r>
                        <a:rPr kumimoji="1" lang="ja-JP" altLang="en-US" sz="1600" b="0" i="0" u="none" dirty="0" smtClean="0">
                          <a:ln>
                            <a:noFill/>
                          </a:ln>
                          <a:solidFill>
                            <a:schemeClr val="tx1"/>
                          </a:solidFill>
                          <a:latin typeface="+mn-ea"/>
                          <a:ea typeface="+mn-ea"/>
                        </a:rPr>
                        <a:t>　・短期間の大雨が増えることによる大阪湾への汚濁負荷量の増加</a:t>
                      </a:r>
                    </a:p>
                    <a:p>
                      <a:r>
                        <a:rPr kumimoji="1" lang="ja-JP" altLang="en-US" sz="1600" b="0" i="0" u="none" dirty="0" smtClean="0">
                          <a:ln>
                            <a:noFill/>
                          </a:ln>
                          <a:solidFill>
                            <a:schemeClr val="tx1"/>
                          </a:solidFill>
                          <a:latin typeface="+mn-ea"/>
                          <a:ea typeface="+mn-ea"/>
                        </a:rPr>
                        <a:t>　・一方で、エスチュアリー循環流</a:t>
                      </a:r>
                      <a:r>
                        <a:rPr kumimoji="1" lang="ja-JP" altLang="en-US" sz="1600" b="0" i="0" u="none" baseline="30000" dirty="0" smtClean="0">
                          <a:ln>
                            <a:noFill/>
                          </a:ln>
                          <a:solidFill>
                            <a:schemeClr val="tx1"/>
                          </a:solidFill>
                          <a:latin typeface="+mn-ea"/>
                          <a:ea typeface="+mn-ea"/>
                        </a:rPr>
                        <a:t>（</a:t>
                      </a:r>
                      <a:r>
                        <a:rPr kumimoji="1" lang="en-US" altLang="ja-JP" sz="1600" b="0" i="0" u="none" baseline="30000" dirty="0" smtClean="0">
                          <a:ln>
                            <a:noFill/>
                          </a:ln>
                          <a:solidFill>
                            <a:schemeClr val="tx1"/>
                          </a:solidFill>
                          <a:latin typeface="+mn-ea"/>
                          <a:ea typeface="+mn-ea"/>
                        </a:rPr>
                        <a:t>※</a:t>
                      </a:r>
                      <a:r>
                        <a:rPr kumimoji="1" lang="ja-JP" altLang="en-US" sz="1600" b="0" i="0" u="none" baseline="30000" dirty="0" smtClean="0">
                          <a:ln>
                            <a:noFill/>
                          </a:ln>
                          <a:solidFill>
                            <a:schemeClr val="tx1"/>
                          </a:solidFill>
                          <a:latin typeface="+mn-ea"/>
                          <a:ea typeface="+mn-ea"/>
                        </a:rPr>
                        <a:t>）</a:t>
                      </a:r>
                      <a:r>
                        <a:rPr kumimoji="1" lang="ja-JP" altLang="en-US" sz="1600" b="0" i="0" u="none" dirty="0" smtClean="0">
                          <a:ln>
                            <a:noFill/>
                          </a:ln>
                          <a:solidFill>
                            <a:schemeClr val="tx1"/>
                          </a:solidFill>
                          <a:latin typeface="+mn-ea"/>
                          <a:ea typeface="+mn-ea"/>
                        </a:rPr>
                        <a:t>により底層の貧酸素の解消が期待</a:t>
                      </a:r>
                      <a:endParaRPr kumimoji="1" lang="en-US" altLang="ja-JP" sz="1600" b="0" i="0" u="none" dirty="0" smtClean="0">
                        <a:ln>
                          <a:noFill/>
                        </a:ln>
                        <a:solidFill>
                          <a:schemeClr val="tx1"/>
                        </a:solidFill>
                        <a:latin typeface="+mn-ea"/>
                        <a:ea typeface="+mn-ea"/>
                      </a:endParaRPr>
                    </a:p>
                    <a:p>
                      <a:r>
                        <a:rPr kumimoji="1" lang="ja-JP" altLang="en-US" sz="1600" b="0" i="0" u="none" dirty="0" smtClean="0">
                          <a:ln>
                            <a:noFill/>
                          </a:ln>
                          <a:solidFill>
                            <a:schemeClr val="tx1"/>
                          </a:solidFill>
                          <a:latin typeface="+mn-ea"/>
                          <a:ea typeface="+mn-ea"/>
                        </a:rPr>
                        <a:t>　　　　　　　　　　　　　　　　　　　　　　　　　　　　　　　　　　　　　　　　　（＊国の適応計画より）</a:t>
                      </a:r>
                      <a:endParaRPr kumimoji="1" lang="en-US" altLang="ja-JP" sz="1600" b="0" i="0" u="none" dirty="0" smtClean="0">
                        <a:ln>
                          <a:noFill/>
                        </a:ln>
                        <a:solidFill>
                          <a:schemeClr val="tx1"/>
                        </a:solidFill>
                        <a:latin typeface="+mn-ea"/>
                        <a:ea typeface="+mn-ea"/>
                      </a:endParaRPr>
                    </a:p>
                    <a:p>
                      <a:endParaRPr kumimoji="1" lang="en-US" altLang="ja-JP" sz="1600" b="0" i="0" u="none" dirty="0" smtClean="0">
                        <a:ln>
                          <a:noFill/>
                        </a:ln>
                        <a:solidFill>
                          <a:schemeClr val="tx1"/>
                        </a:solidFill>
                        <a:latin typeface="+mn-ea"/>
                        <a:ea typeface="+mn-ea"/>
                      </a:endParaRPr>
                    </a:p>
                    <a:p>
                      <a:r>
                        <a:rPr kumimoji="1" lang="ja-JP" altLang="en-US" sz="1600" b="0" i="0" u="none" dirty="0" smtClean="0">
                          <a:ln>
                            <a:noFill/>
                          </a:ln>
                          <a:solidFill>
                            <a:schemeClr val="tx1"/>
                          </a:solidFill>
                          <a:latin typeface="+mn-ea"/>
                          <a:ea typeface="+mn-ea"/>
                        </a:rPr>
                        <a:t>　</a:t>
                      </a:r>
                      <a:endParaRPr kumimoji="1" lang="en-US" altLang="ja-JP" sz="1600" b="0" i="0" u="none" dirty="0" smtClean="0">
                        <a:ln>
                          <a:noFill/>
                        </a:ln>
                        <a:solidFill>
                          <a:schemeClr val="tx1"/>
                        </a:solidFill>
                        <a:latin typeface="+mn-ea"/>
                        <a:ea typeface="+mn-ea"/>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0" name="テキスト ボックス 9"/>
          <p:cNvSpPr txBox="1"/>
          <p:nvPr/>
        </p:nvSpPr>
        <p:spPr>
          <a:xfrm>
            <a:off x="1187624" y="6148345"/>
            <a:ext cx="6444440" cy="461665"/>
          </a:xfrm>
          <a:prstGeom prst="rect">
            <a:avLst/>
          </a:prstGeom>
          <a:noFill/>
          <a:ln>
            <a:noFill/>
          </a:ln>
        </p:spPr>
        <p:txBody>
          <a:bodyPr wrap="square" rtlCol="0">
            <a:spAutoFit/>
          </a:bodyPr>
          <a:lstStyle/>
          <a:p>
            <a:r>
              <a:rPr lang="en-US" altLang="ja-JP" sz="1200" dirty="0" smtClean="0">
                <a:latin typeface="+mn-ea"/>
              </a:rPr>
              <a:t>※</a:t>
            </a:r>
            <a:r>
              <a:rPr lang="ja-JP" altLang="en-US" sz="1200" dirty="0" smtClean="0">
                <a:latin typeface="+mn-ea"/>
              </a:rPr>
              <a:t>エスチュアリー循環流：　低塩分</a:t>
            </a:r>
            <a:r>
              <a:rPr lang="ja-JP" altLang="en-US" sz="1200" dirty="0">
                <a:latin typeface="+mn-ea"/>
              </a:rPr>
              <a:t>の河川水が海域上層を沖合に流れていく</a:t>
            </a:r>
            <a:r>
              <a:rPr lang="ja-JP" altLang="en-US" sz="1200" dirty="0" smtClean="0">
                <a:latin typeface="+mn-ea"/>
              </a:rPr>
              <a:t>のに</a:t>
            </a:r>
            <a:r>
              <a:rPr lang="ja-JP" altLang="en-US" sz="1200" dirty="0">
                <a:latin typeface="+mn-ea"/>
              </a:rPr>
              <a:t>伴い、高塩分</a:t>
            </a:r>
            <a:r>
              <a:rPr lang="ja-JP" altLang="en-US" sz="1200" dirty="0" smtClean="0">
                <a:latin typeface="+mn-ea"/>
              </a:rPr>
              <a:t>の</a:t>
            </a:r>
            <a:endParaRPr lang="en-US" altLang="ja-JP" sz="1200" dirty="0" smtClean="0">
              <a:latin typeface="+mn-ea"/>
            </a:endParaRPr>
          </a:p>
          <a:p>
            <a:r>
              <a:rPr lang="ja-JP" altLang="en-US" sz="1200" dirty="0">
                <a:latin typeface="+mn-ea"/>
              </a:rPr>
              <a:t>　</a:t>
            </a:r>
            <a:r>
              <a:rPr lang="ja-JP" altLang="en-US" sz="1200" dirty="0" smtClean="0">
                <a:latin typeface="+mn-ea"/>
              </a:rPr>
              <a:t>　　　　　　　　　　　　　　　　海水</a:t>
            </a:r>
            <a:r>
              <a:rPr lang="ja-JP" altLang="en-US" sz="1200" dirty="0">
                <a:latin typeface="+mn-ea"/>
              </a:rPr>
              <a:t>が下層を陸に向かって</a:t>
            </a:r>
            <a:r>
              <a:rPr lang="ja-JP" altLang="en-US" sz="1200" dirty="0" smtClean="0">
                <a:latin typeface="+mn-ea"/>
              </a:rPr>
              <a:t>進入して</a:t>
            </a:r>
            <a:r>
              <a:rPr lang="ja-JP" altLang="en-US" sz="1200" dirty="0">
                <a:latin typeface="+mn-ea"/>
              </a:rPr>
              <a:t>くることにより生じる流れの</a:t>
            </a:r>
            <a:r>
              <a:rPr lang="ja-JP" altLang="en-US" sz="1200" dirty="0" smtClean="0">
                <a:latin typeface="+mn-ea"/>
              </a:rPr>
              <a:t>こと</a:t>
            </a:r>
            <a:endParaRPr lang="en-US" altLang="ja-JP" sz="1200" dirty="0">
              <a:latin typeface="+mn-ea"/>
            </a:endParaRPr>
          </a:p>
        </p:txBody>
      </p:sp>
      <p:graphicFrame>
        <p:nvGraphicFramePr>
          <p:cNvPr id="11" name="コンテンツ プレースホルダー 3"/>
          <p:cNvGraphicFramePr>
            <a:graphicFrameLocks/>
          </p:cNvGraphicFramePr>
          <p:nvPr>
            <p:extLst>
              <p:ext uri="{D42A27DB-BD31-4B8C-83A1-F6EECF244321}">
                <p14:modId xmlns:p14="http://schemas.microsoft.com/office/powerpoint/2010/main" val="383489440"/>
              </p:ext>
            </p:extLst>
          </p:nvPr>
        </p:nvGraphicFramePr>
        <p:xfrm>
          <a:off x="252000" y="910053"/>
          <a:ext cx="8640480" cy="914400"/>
        </p:xfrm>
        <a:graphic>
          <a:graphicData uri="http://schemas.openxmlformats.org/drawingml/2006/table">
            <a:tbl>
              <a:tblPr firstRow="1" bandRow="1">
                <a:tableStyleId>{5C22544A-7EE6-4342-B048-85BDC9FD1C3A}</a:tableStyleId>
              </a:tblPr>
              <a:tblGrid>
                <a:gridCol w="1658912">
                  <a:extLst>
                    <a:ext uri="{9D8B030D-6E8A-4147-A177-3AD203B41FA5}">
                      <a16:colId xmlns:a16="http://schemas.microsoft.com/office/drawing/2014/main" val="20000"/>
                    </a:ext>
                  </a:extLst>
                </a:gridCol>
                <a:gridCol w="6981568">
                  <a:extLst>
                    <a:ext uri="{9D8B030D-6E8A-4147-A177-3AD203B41FA5}">
                      <a16:colId xmlns:a16="http://schemas.microsoft.com/office/drawing/2014/main" val="20001"/>
                    </a:ext>
                  </a:extLst>
                </a:gridCol>
              </a:tblGrid>
              <a:tr h="511898">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ja-JP" altLang="en-US" dirty="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80000" indent="-180000">
                        <a:buFont typeface="Arial" panose="020B0604020202020204" pitchFamily="34" charset="0"/>
                        <a:buChar char="•"/>
                      </a:pPr>
                      <a:r>
                        <a:rPr kumimoji="1" lang="ja-JP" altLang="en-US" sz="1800" b="0" i="0" strike="noStrike" baseline="0" dirty="0" smtClean="0">
                          <a:solidFill>
                            <a:schemeClr val="tx1"/>
                          </a:solidFill>
                          <a:latin typeface="+mn-ea"/>
                          <a:ea typeface="+mn-ea"/>
                          <a:cs typeface="メイリオ" panose="020B0604030504040204" pitchFamily="50" charset="-128"/>
                        </a:rPr>
                        <a:t>公共用水域の水温、水質の継続的なモニタリングの実施</a:t>
                      </a:r>
                      <a:endParaRPr kumimoji="1" lang="en-US" altLang="ja-JP" sz="1800" b="0" i="0" strike="noStrike" baseline="0" dirty="0" smtClean="0">
                        <a:solidFill>
                          <a:schemeClr val="tx1"/>
                        </a:solidFill>
                        <a:latin typeface="+mn-ea"/>
                        <a:ea typeface="+mn-ea"/>
                        <a:cs typeface="メイリオ" panose="020B0604030504040204" pitchFamily="50" charset="-128"/>
                      </a:endParaRPr>
                    </a:p>
                    <a:p>
                      <a:pPr marL="180000" indent="-180000">
                        <a:buFont typeface="Arial" panose="020B0604020202020204" pitchFamily="34" charset="0"/>
                        <a:buChar char="•"/>
                      </a:pPr>
                      <a:r>
                        <a:rPr kumimoji="1" lang="ja-JP" altLang="en-US" sz="1800" b="0" i="0" strike="noStrike" baseline="0" dirty="0" smtClean="0">
                          <a:solidFill>
                            <a:schemeClr val="tx1"/>
                          </a:solidFill>
                          <a:latin typeface="+mn-ea"/>
                          <a:ea typeface="+mn-ea"/>
                          <a:cs typeface="メイリオ" panose="020B0604030504040204" pitchFamily="50" charset="-128"/>
                        </a:rPr>
                        <a:t>気候変動が水質へ与える影響を把握するために必要な基礎データの収集・解析や気候変動への適応策に関する調査研究や対策の推進</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9" name="図 8"/>
          <p:cNvPicPr>
            <a:picLocks/>
          </p:cNvPicPr>
          <p:nvPr/>
        </p:nvPicPr>
        <p:blipFill>
          <a:blip r:embed="rId2"/>
          <a:stretch>
            <a:fillRect/>
          </a:stretch>
        </p:blipFill>
        <p:spPr>
          <a:xfrm>
            <a:off x="3320444" y="2056879"/>
            <a:ext cx="3340800" cy="2330354"/>
          </a:xfrm>
          <a:prstGeom prst="rect">
            <a:avLst/>
          </a:prstGeom>
        </p:spPr>
      </p:pic>
      <p:pic>
        <p:nvPicPr>
          <p:cNvPr id="12" name="図 11"/>
          <p:cNvPicPr>
            <a:picLocks noChangeAspect="1"/>
          </p:cNvPicPr>
          <p:nvPr/>
        </p:nvPicPr>
        <p:blipFill>
          <a:blip r:embed="rId3"/>
          <a:stretch>
            <a:fillRect/>
          </a:stretch>
        </p:blipFill>
        <p:spPr>
          <a:xfrm>
            <a:off x="6708429" y="2168424"/>
            <a:ext cx="2184051" cy="2114612"/>
          </a:xfrm>
          <a:prstGeom prst="rect">
            <a:avLst/>
          </a:prstGeom>
        </p:spPr>
      </p:pic>
      <p:sp>
        <p:nvSpPr>
          <p:cNvPr id="13" name="テキスト ボックス 12"/>
          <p:cNvSpPr txBox="1"/>
          <p:nvPr/>
        </p:nvSpPr>
        <p:spPr>
          <a:xfrm>
            <a:off x="4251645" y="4355688"/>
            <a:ext cx="3816423" cy="646331"/>
          </a:xfrm>
          <a:prstGeom prst="rect">
            <a:avLst/>
          </a:prstGeom>
          <a:noFill/>
        </p:spPr>
        <p:txBody>
          <a:bodyPr wrap="square" rtlCol="0">
            <a:spAutoFit/>
          </a:bodyPr>
          <a:lstStyle/>
          <a:p>
            <a:pPr algn="ctr"/>
            <a:r>
              <a:rPr lang="ja-JP" altLang="en-US" sz="1200" b="1" dirty="0">
                <a:latin typeface="+mn-ea"/>
                <a:cs typeface="Meiryo UI" panose="020B0604030504040204" pitchFamily="50" charset="-128"/>
              </a:rPr>
              <a:t>大阪湾における大阪府が測定する環境基準点</a:t>
            </a:r>
            <a:endParaRPr lang="en-US" altLang="ja-JP" sz="1200" b="1" dirty="0">
              <a:latin typeface="+mn-ea"/>
              <a:cs typeface="Meiryo UI" panose="020B0604030504040204" pitchFamily="50" charset="-128"/>
            </a:endParaRPr>
          </a:p>
          <a:p>
            <a:pPr algn="ctr"/>
            <a:r>
              <a:rPr lang="ja-JP" altLang="en-US" sz="1200" b="1" dirty="0">
                <a:latin typeface="+mn-ea"/>
                <a:cs typeface="Meiryo UI" panose="020B0604030504040204" pitchFamily="50" charset="-128"/>
              </a:rPr>
              <a:t>の表層と底層の水温差の推移</a:t>
            </a:r>
            <a:endParaRPr lang="en-US" altLang="ja-JP" sz="1200" b="1" dirty="0">
              <a:latin typeface="+mn-ea"/>
              <a:cs typeface="Meiryo UI" panose="020B0604030504040204" pitchFamily="50" charset="-128"/>
            </a:endParaRPr>
          </a:p>
          <a:p>
            <a:pPr algn="ctr"/>
            <a:r>
              <a:rPr lang="ja-JP" altLang="en-US" sz="1200" b="1" dirty="0">
                <a:latin typeface="+mn-ea"/>
                <a:cs typeface="Meiryo UI" panose="020B0604030504040204" pitchFamily="50" charset="-128"/>
              </a:rPr>
              <a:t>（年平均：湾東部</a:t>
            </a:r>
            <a:r>
              <a:rPr lang="en-US" altLang="ja-JP" sz="1200" b="1" dirty="0">
                <a:latin typeface="+mn-ea"/>
                <a:cs typeface="Meiryo UI" panose="020B0604030504040204" pitchFamily="50" charset="-128"/>
              </a:rPr>
              <a:t>12</a:t>
            </a:r>
            <a:r>
              <a:rPr lang="ja-JP" altLang="en-US" sz="1200" b="1" dirty="0">
                <a:latin typeface="+mn-ea"/>
                <a:cs typeface="Meiryo UI" panose="020B0604030504040204" pitchFamily="50" charset="-128"/>
              </a:rPr>
              <a:t>地点）</a:t>
            </a:r>
          </a:p>
        </p:txBody>
      </p:sp>
    </p:spTree>
    <p:extLst>
      <p:ext uri="{BB962C8B-B14F-4D97-AF65-F5344CB8AC3E}">
        <p14:creationId xmlns:p14="http://schemas.microsoft.com/office/powerpoint/2010/main" val="2674332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07504" y="404664"/>
            <a:ext cx="8928992" cy="584775"/>
          </a:xfrm>
        </p:spPr>
        <p:txBody>
          <a:bodyPr>
            <a:spAutoFit/>
          </a:bodyPr>
          <a:lstStyle/>
          <a:p>
            <a:r>
              <a:rPr kumimoji="1" lang="ja-JP" altLang="en-US" sz="3200" dirty="0" smtClean="0"/>
              <a:t>目 次</a:t>
            </a:r>
            <a:endParaRPr kumimoji="1" lang="ja-JP" altLang="en-US" sz="3200" dirty="0"/>
          </a:p>
        </p:txBody>
      </p:sp>
      <p:sp>
        <p:nvSpPr>
          <p:cNvPr id="4" name="スライド番号プレースホルダー 3"/>
          <p:cNvSpPr>
            <a:spLocks noGrp="1"/>
          </p:cNvSpPr>
          <p:nvPr>
            <p:ph type="sldNum" sz="quarter" idx="12"/>
          </p:nvPr>
        </p:nvSpPr>
        <p:spPr/>
        <p:txBody>
          <a:bodyPr/>
          <a:lstStyle/>
          <a:p>
            <a:fld id="{83E2F099-7FB4-40CB-9ED0-614667A15CD7}" type="slidenum">
              <a:rPr kumimoji="1" lang="ja-JP" altLang="en-US" smtClean="0"/>
              <a:t>1</a:t>
            </a:fld>
            <a:endParaRPr kumimoji="1" lang="ja-JP" altLang="en-US" dirty="0"/>
          </a:p>
        </p:txBody>
      </p:sp>
      <p:sp>
        <p:nvSpPr>
          <p:cNvPr id="6" name="テキスト ボックス 5"/>
          <p:cNvSpPr txBox="1"/>
          <p:nvPr/>
        </p:nvSpPr>
        <p:spPr>
          <a:xfrm>
            <a:off x="395536" y="1185103"/>
            <a:ext cx="6591869" cy="1569660"/>
          </a:xfrm>
          <a:prstGeom prst="rect">
            <a:avLst/>
          </a:prstGeom>
          <a:noFill/>
        </p:spPr>
        <p:txBody>
          <a:bodyPr wrap="none" rtlCol="0">
            <a:spAutoFit/>
          </a:bodyPr>
          <a:lstStyle/>
          <a:p>
            <a:r>
              <a:rPr kumimoji="1" lang="ja-JP" altLang="en-US" sz="2400" dirty="0" smtClean="0">
                <a:latin typeface="+mn-ea"/>
                <a:cs typeface="メイリオ" panose="020B0604030504040204" pitchFamily="50" charset="-128"/>
              </a:rPr>
              <a:t>１．影響・施策集作成の目的・位置づけ</a:t>
            </a:r>
            <a:endParaRPr kumimoji="1" lang="en-US" altLang="ja-JP" sz="700" dirty="0" smtClean="0">
              <a:latin typeface="+mn-ea"/>
              <a:cs typeface="メイリオ" panose="020B0604030504040204" pitchFamily="50" charset="-128"/>
            </a:endParaRPr>
          </a:p>
          <a:p>
            <a:r>
              <a:rPr kumimoji="1" lang="ja-JP" altLang="en-US" sz="2400" dirty="0" smtClean="0">
                <a:latin typeface="+mn-ea"/>
                <a:cs typeface="メイリオ" panose="020B0604030504040204" pitchFamily="50" charset="-128"/>
              </a:rPr>
              <a:t>２．大阪府域における気候変動の現状と将来予測</a:t>
            </a:r>
            <a:endParaRPr kumimoji="1" lang="en-US" altLang="ja-JP" sz="700" dirty="0" smtClean="0">
              <a:latin typeface="+mn-ea"/>
              <a:cs typeface="メイリオ" panose="020B0604030504040204" pitchFamily="50" charset="-128"/>
            </a:endParaRPr>
          </a:p>
          <a:p>
            <a:r>
              <a:rPr lang="ja-JP" altLang="en-US" sz="2400" dirty="0" smtClean="0">
                <a:latin typeface="+mn-ea"/>
                <a:cs typeface="メイリオ" panose="020B0604030504040204" pitchFamily="50" charset="-128"/>
              </a:rPr>
              <a:t>３．</a:t>
            </a:r>
            <a:r>
              <a:rPr kumimoji="1" lang="ja-JP" altLang="en-US" sz="2400" dirty="0" smtClean="0">
                <a:latin typeface="+mn-ea"/>
                <a:cs typeface="メイリオ" panose="020B0604030504040204" pitchFamily="50" charset="-128"/>
              </a:rPr>
              <a:t>気候変動適応に関する情報収集等の拠点</a:t>
            </a:r>
            <a:endParaRPr kumimoji="1" lang="en-US" altLang="ja-JP" sz="2400" dirty="0" smtClean="0">
              <a:latin typeface="+mn-ea"/>
              <a:cs typeface="メイリオ" panose="020B0604030504040204" pitchFamily="50" charset="-128"/>
            </a:endParaRPr>
          </a:p>
          <a:p>
            <a:r>
              <a:rPr kumimoji="1" lang="ja-JP" altLang="en-US" sz="2400" dirty="0" smtClean="0">
                <a:latin typeface="+mn-ea"/>
                <a:cs typeface="メイリオ" panose="020B0604030504040204" pitchFamily="50" charset="-128"/>
              </a:rPr>
              <a:t>４．</a:t>
            </a:r>
            <a:r>
              <a:rPr lang="ja-JP" altLang="en-US" sz="2400" dirty="0" smtClean="0">
                <a:latin typeface="+mn-ea"/>
                <a:cs typeface="メイリオ" panose="020B0604030504040204" pitchFamily="50" charset="-128"/>
              </a:rPr>
              <a:t>気候</a:t>
            </a:r>
            <a:r>
              <a:rPr lang="ja-JP" altLang="en-US" sz="2400" dirty="0">
                <a:latin typeface="+mn-ea"/>
                <a:cs typeface="メイリオ" panose="020B0604030504040204" pitchFamily="50" charset="-128"/>
              </a:rPr>
              <a:t>変動</a:t>
            </a:r>
            <a:r>
              <a:rPr kumimoji="1" lang="ja-JP" altLang="en-US" sz="2400" dirty="0" smtClean="0">
                <a:latin typeface="+mn-ea"/>
                <a:cs typeface="メイリオ" panose="020B0604030504040204" pitchFamily="50" charset="-128"/>
              </a:rPr>
              <a:t>適応</a:t>
            </a:r>
            <a:r>
              <a:rPr lang="ja-JP" altLang="en-US" sz="2400" dirty="0" smtClean="0">
                <a:latin typeface="+mn-ea"/>
                <a:cs typeface="メイリオ" panose="020B0604030504040204" pitchFamily="50" charset="-128"/>
              </a:rPr>
              <a:t>に係る</a:t>
            </a:r>
            <a:r>
              <a:rPr kumimoji="1" lang="ja-JP" altLang="en-US" sz="2400" dirty="0" smtClean="0">
                <a:latin typeface="+mn-ea"/>
                <a:cs typeface="メイリオ" panose="020B0604030504040204" pitchFamily="50" charset="-128"/>
              </a:rPr>
              <a:t>施策</a:t>
            </a:r>
            <a:endParaRPr kumimoji="1" lang="en-US" altLang="ja-JP" sz="2400" dirty="0" smtClean="0">
              <a:latin typeface="+mn-ea"/>
              <a:cs typeface="メイリオ" panose="020B0604030504040204" pitchFamily="50" charset="-128"/>
            </a:endParaRPr>
          </a:p>
        </p:txBody>
      </p:sp>
      <p:sp>
        <p:nvSpPr>
          <p:cNvPr id="7" name="テキスト ボックス 6"/>
          <p:cNvSpPr txBox="1"/>
          <p:nvPr/>
        </p:nvSpPr>
        <p:spPr>
          <a:xfrm>
            <a:off x="395536" y="2739919"/>
            <a:ext cx="4763423" cy="3785652"/>
          </a:xfrm>
          <a:prstGeom prst="rect">
            <a:avLst/>
          </a:prstGeom>
          <a:noFill/>
        </p:spPr>
        <p:txBody>
          <a:bodyPr wrap="square" numCol="1" rtlCol="0">
            <a:spAutoFit/>
          </a:bodyPr>
          <a:lstStyle/>
          <a:p>
            <a:r>
              <a:rPr lang="ja-JP" altLang="en-US" sz="2000" dirty="0">
                <a:latin typeface="+mn-ea"/>
                <a:cs typeface="メイリオ" panose="020B0604030504040204" pitchFamily="50" charset="-128"/>
              </a:rPr>
              <a:t>４</a:t>
            </a:r>
            <a:r>
              <a:rPr lang="ja-JP" altLang="en-US" sz="2000" dirty="0" smtClean="0">
                <a:latin typeface="+mn-ea"/>
                <a:cs typeface="メイリオ" panose="020B0604030504040204" pitchFamily="50" charset="-128"/>
              </a:rPr>
              <a:t>－１　暑さ対策に係る施策</a:t>
            </a:r>
            <a:endParaRPr lang="en-US" altLang="ja-JP" sz="2000" dirty="0" smtClean="0">
              <a:latin typeface="+mn-ea"/>
              <a:cs typeface="メイリオ" panose="020B0604030504040204" pitchFamily="50" charset="-128"/>
            </a:endParaRPr>
          </a:p>
          <a:p>
            <a:r>
              <a:rPr lang="ja-JP" altLang="en-US" sz="2000" dirty="0">
                <a:latin typeface="+mn-ea"/>
                <a:cs typeface="メイリオ" panose="020B0604030504040204" pitchFamily="50" charset="-128"/>
              </a:rPr>
              <a:t>４</a:t>
            </a:r>
            <a:r>
              <a:rPr lang="ja-JP" altLang="en-US" sz="2000" dirty="0" smtClean="0">
                <a:latin typeface="+mn-ea"/>
                <a:cs typeface="メイリオ" panose="020B0604030504040204" pitchFamily="50" charset="-128"/>
              </a:rPr>
              <a:t>－２　分野別適応に係る施策</a:t>
            </a:r>
            <a:endParaRPr lang="en-US" altLang="ja-JP" sz="2000" dirty="0" smtClean="0">
              <a:latin typeface="+mn-ea"/>
              <a:cs typeface="メイリオ" panose="020B0604030504040204" pitchFamily="50" charset="-128"/>
            </a:endParaRPr>
          </a:p>
          <a:p>
            <a:r>
              <a:rPr lang="ja-JP" altLang="en-US" sz="2000" dirty="0" smtClean="0">
                <a:latin typeface="+mn-ea"/>
                <a:cs typeface="メイリオ" panose="020B0604030504040204" pitchFamily="50" charset="-128"/>
              </a:rPr>
              <a:t>（１）農業、森林・林業、水産業</a:t>
            </a:r>
            <a:endParaRPr lang="en-US" altLang="ja-JP" sz="2000" dirty="0" smtClean="0">
              <a:latin typeface="+mn-ea"/>
              <a:cs typeface="メイリオ" panose="020B0604030504040204" pitchFamily="50" charset="-128"/>
            </a:endParaRPr>
          </a:p>
          <a:p>
            <a:r>
              <a:rPr kumimoji="1" lang="ja-JP" altLang="en-US" sz="2000" dirty="0" smtClean="0">
                <a:latin typeface="+mn-ea"/>
                <a:cs typeface="メイリオ" panose="020B0604030504040204" pitchFamily="50" charset="-128"/>
              </a:rPr>
              <a:t>　① 水稲</a:t>
            </a:r>
            <a:endParaRPr kumimoji="1" lang="en-US" altLang="ja-JP" sz="2000" dirty="0" smtClean="0">
              <a:latin typeface="+mn-ea"/>
              <a:cs typeface="メイリオ" panose="020B0604030504040204" pitchFamily="50" charset="-128"/>
            </a:endParaRPr>
          </a:p>
          <a:p>
            <a:r>
              <a:rPr kumimoji="1" lang="ja-JP" altLang="en-US" sz="2000" dirty="0" smtClean="0">
                <a:latin typeface="+mn-ea"/>
                <a:cs typeface="メイリオ" panose="020B0604030504040204" pitchFamily="50" charset="-128"/>
              </a:rPr>
              <a:t>　② 果樹</a:t>
            </a:r>
            <a:endParaRPr kumimoji="1" lang="en-US" altLang="ja-JP" sz="2000" dirty="0" smtClean="0">
              <a:latin typeface="+mn-ea"/>
              <a:cs typeface="メイリオ" panose="020B0604030504040204" pitchFamily="50" charset="-128"/>
            </a:endParaRPr>
          </a:p>
          <a:p>
            <a:r>
              <a:rPr lang="ja-JP" altLang="en-US" sz="2000" dirty="0" smtClean="0">
                <a:latin typeface="+mn-ea"/>
                <a:cs typeface="メイリオ" panose="020B0604030504040204" pitchFamily="50" charset="-128"/>
              </a:rPr>
              <a:t>　③ 野菜・花き</a:t>
            </a:r>
            <a:endParaRPr lang="en-US" altLang="ja-JP" sz="2000" dirty="0" smtClean="0">
              <a:latin typeface="+mn-ea"/>
              <a:cs typeface="メイリオ" panose="020B0604030504040204" pitchFamily="50" charset="-128"/>
            </a:endParaRPr>
          </a:p>
          <a:p>
            <a:r>
              <a:rPr kumimoji="1" lang="ja-JP" altLang="en-US" sz="2000" dirty="0" smtClean="0">
                <a:latin typeface="+mn-ea"/>
                <a:cs typeface="メイリオ" panose="020B0604030504040204" pitchFamily="50" charset="-128"/>
              </a:rPr>
              <a:t>　④ 畜産</a:t>
            </a:r>
            <a:endParaRPr kumimoji="1" lang="en-US" altLang="ja-JP" sz="2000" dirty="0" smtClean="0">
              <a:latin typeface="+mn-ea"/>
              <a:cs typeface="メイリオ" panose="020B0604030504040204" pitchFamily="50" charset="-128"/>
            </a:endParaRPr>
          </a:p>
          <a:p>
            <a:r>
              <a:rPr lang="ja-JP" altLang="en-US" sz="2000" dirty="0" smtClean="0">
                <a:latin typeface="+mn-ea"/>
                <a:cs typeface="メイリオ" panose="020B0604030504040204" pitchFamily="50" charset="-128"/>
              </a:rPr>
              <a:t>　⑤ 病害虫・動物感染症</a:t>
            </a:r>
            <a:endParaRPr lang="en-US" altLang="ja-JP" sz="2000" dirty="0" smtClean="0">
              <a:latin typeface="+mn-ea"/>
              <a:cs typeface="メイリオ" panose="020B0604030504040204" pitchFamily="50" charset="-128"/>
            </a:endParaRPr>
          </a:p>
          <a:p>
            <a:r>
              <a:rPr kumimoji="1" lang="ja-JP" altLang="en-US" sz="2000" dirty="0" smtClean="0">
                <a:latin typeface="+mn-ea"/>
                <a:cs typeface="メイリオ" panose="020B0604030504040204" pitchFamily="50" charset="-128"/>
              </a:rPr>
              <a:t>　⑥ 鳥獣害</a:t>
            </a:r>
            <a:endParaRPr kumimoji="1" lang="en-US" altLang="ja-JP" sz="2000" dirty="0" smtClean="0">
              <a:latin typeface="+mn-ea"/>
              <a:cs typeface="メイリオ" panose="020B0604030504040204" pitchFamily="50" charset="-128"/>
            </a:endParaRPr>
          </a:p>
          <a:p>
            <a:r>
              <a:rPr lang="ja-JP" altLang="en-US" sz="2000" dirty="0" smtClean="0">
                <a:latin typeface="+mn-ea"/>
                <a:cs typeface="メイリオ" panose="020B0604030504040204" pitchFamily="50" charset="-128"/>
              </a:rPr>
              <a:t>　⑦ 農業生産基盤</a:t>
            </a:r>
            <a:endParaRPr lang="en-US" altLang="ja-JP" sz="2000" dirty="0" smtClean="0">
              <a:latin typeface="+mn-ea"/>
              <a:cs typeface="メイリオ" panose="020B0604030504040204" pitchFamily="50" charset="-128"/>
            </a:endParaRPr>
          </a:p>
          <a:p>
            <a:r>
              <a:rPr kumimoji="1" lang="ja-JP" altLang="en-US" sz="2000" dirty="0" smtClean="0">
                <a:latin typeface="+mn-ea"/>
                <a:cs typeface="メイリオ" panose="020B0604030504040204" pitchFamily="50" charset="-128"/>
              </a:rPr>
              <a:t>　⑧ 森林（山地災害、治山施設）</a:t>
            </a:r>
            <a:endParaRPr kumimoji="1" lang="en-US" altLang="ja-JP" sz="2000" dirty="0" smtClean="0">
              <a:latin typeface="+mn-ea"/>
              <a:cs typeface="メイリオ" panose="020B0604030504040204" pitchFamily="50" charset="-128"/>
            </a:endParaRPr>
          </a:p>
          <a:p>
            <a:r>
              <a:rPr lang="ja-JP" altLang="en-US" sz="2000" dirty="0">
                <a:latin typeface="+mn-ea"/>
                <a:cs typeface="メイリオ" panose="020B0604030504040204" pitchFamily="50" charset="-128"/>
              </a:rPr>
              <a:t>　</a:t>
            </a:r>
            <a:r>
              <a:rPr lang="ja-JP" altLang="en-US" sz="2000" dirty="0" smtClean="0">
                <a:latin typeface="+mn-ea"/>
                <a:cs typeface="メイリオ" panose="020B0604030504040204" pitchFamily="50" charset="-128"/>
              </a:rPr>
              <a:t>⑨ 水産業</a:t>
            </a:r>
            <a:endParaRPr kumimoji="1" lang="en-US" altLang="ja-JP" sz="2000" dirty="0" smtClean="0">
              <a:latin typeface="+mn-ea"/>
              <a:cs typeface="メイリオ" panose="020B0604030504040204" pitchFamily="50" charset="-128"/>
            </a:endParaRPr>
          </a:p>
        </p:txBody>
      </p:sp>
      <p:sp>
        <p:nvSpPr>
          <p:cNvPr id="10" name="テキスト ボックス 9"/>
          <p:cNvSpPr txBox="1"/>
          <p:nvPr/>
        </p:nvSpPr>
        <p:spPr>
          <a:xfrm>
            <a:off x="5158959" y="3212976"/>
            <a:ext cx="3589953" cy="3477875"/>
          </a:xfrm>
          <a:prstGeom prst="rect">
            <a:avLst/>
          </a:prstGeom>
          <a:noFill/>
        </p:spPr>
        <p:txBody>
          <a:bodyPr wrap="square" rtlCol="0">
            <a:spAutoFit/>
          </a:bodyPr>
          <a:lstStyle/>
          <a:p>
            <a:r>
              <a:rPr lang="ja-JP" altLang="en-US" sz="2000" dirty="0">
                <a:latin typeface="+mn-ea"/>
                <a:cs typeface="メイリオ" panose="020B0604030504040204" pitchFamily="50" charset="-128"/>
              </a:rPr>
              <a:t>（２）</a:t>
            </a:r>
            <a:r>
              <a:rPr lang="zh-TW"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水環境</a:t>
            </a:r>
            <a:endParaRPr lang="en-US" altLang="ja-JP" sz="2000" dirty="0">
              <a:latin typeface="ＭＳ Ｐゴシック" panose="020B0600070205080204" pitchFamily="50" charset="-128"/>
              <a:cs typeface="メイリオ" panose="020B0604030504040204" pitchFamily="50" charset="-128"/>
            </a:endParaRPr>
          </a:p>
          <a:p>
            <a:r>
              <a:rPr lang="ja-JP" altLang="en-US" sz="2000" dirty="0" smtClean="0">
                <a:latin typeface="+mn-ea"/>
                <a:cs typeface="メイリオ" panose="020B0604030504040204" pitchFamily="50" charset="-128"/>
              </a:rPr>
              <a:t>（</a:t>
            </a:r>
            <a:r>
              <a:rPr lang="ja-JP" altLang="en-US" sz="2000" dirty="0">
                <a:latin typeface="+mn-ea"/>
                <a:cs typeface="メイリオ" panose="020B0604030504040204" pitchFamily="50" charset="-128"/>
              </a:rPr>
              <a:t>３</a:t>
            </a:r>
            <a:r>
              <a:rPr lang="ja-JP" altLang="en-US" sz="2000" dirty="0" smtClean="0">
                <a:latin typeface="+mn-ea"/>
                <a:cs typeface="メイリオ" panose="020B0604030504040204" pitchFamily="50" charset="-128"/>
              </a:rPr>
              <a:t>）</a:t>
            </a:r>
            <a:r>
              <a:rPr lang="ja-JP" altLang="en-US" sz="2000" dirty="0">
                <a:latin typeface="+mn-ea"/>
                <a:cs typeface="メイリオ" panose="020B0604030504040204" pitchFamily="50" charset="-128"/>
              </a:rPr>
              <a:t>自然生態系</a:t>
            </a:r>
            <a:endParaRPr lang="en-US" altLang="ja-JP" sz="2000" dirty="0">
              <a:latin typeface="+mn-ea"/>
              <a:cs typeface="メイリオ" panose="020B0604030504040204" pitchFamily="50" charset="-128"/>
            </a:endParaRPr>
          </a:p>
          <a:p>
            <a:r>
              <a:rPr lang="ja-JP" altLang="en-US" sz="2000" dirty="0" smtClean="0">
                <a:latin typeface="+mn-ea"/>
                <a:cs typeface="メイリオ" panose="020B0604030504040204" pitchFamily="50" charset="-128"/>
              </a:rPr>
              <a:t>（４）自然災害・沿岸域</a:t>
            </a:r>
            <a:endParaRPr lang="en-US" altLang="ja-JP" sz="2000" dirty="0" smtClean="0">
              <a:latin typeface="+mn-ea"/>
              <a:cs typeface="メイリオ" panose="020B0604030504040204" pitchFamily="50" charset="-128"/>
            </a:endParaRPr>
          </a:p>
          <a:p>
            <a:r>
              <a:rPr lang="ja-JP" altLang="en-US" sz="2000" dirty="0" smtClean="0">
                <a:latin typeface="+mn-ea"/>
                <a:cs typeface="メイリオ" panose="020B0604030504040204" pitchFamily="50" charset="-128"/>
              </a:rPr>
              <a:t>　① 水害</a:t>
            </a:r>
            <a:endParaRPr lang="en-US" altLang="ja-JP" sz="2000" dirty="0" smtClean="0">
              <a:latin typeface="+mn-ea"/>
              <a:cs typeface="メイリオ" panose="020B0604030504040204" pitchFamily="50" charset="-128"/>
            </a:endParaRPr>
          </a:p>
          <a:p>
            <a:r>
              <a:rPr lang="ja-JP" altLang="en-US" sz="2000" dirty="0">
                <a:latin typeface="+mn-ea"/>
                <a:cs typeface="メイリオ" panose="020B0604030504040204" pitchFamily="50" charset="-128"/>
              </a:rPr>
              <a:t>　</a:t>
            </a:r>
            <a:r>
              <a:rPr lang="ja-JP" altLang="en-US" sz="2000" dirty="0" smtClean="0">
                <a:latin typeface="+mn-ea"/>
                <a:cs typeface="メイリオ" panose="020B0604030504040204" pitchFamily="50" charset="-128"/>
              </a:rPr>
              <a:t>② 高潮</a:t>
            </a:r>
            <a:r>
              <a:rPr lang="ja-JP" altLang="en-US" sz="2000" dirty="0">
                <a:latin typeface="+mn-ea"/>
                <a:cs typeface="メイリオ" panose="020B0604030504040204" pitchFamily="50" charset="-128"/>
              </a:rPr>
              <a:t>・高波</a:t>
            </a:r>
            <a:endParaRPr lang="en-US" altLang="ja-JP" sz="2000" dirty="0">
              <a:latin typeface="+mn-ea"/>
              <a:cs typeface="メイリオ" panose="020B0604030504040204" pitchFamily="50" charset="-128"/>
            </a:endParaRPr>
          </a:p>
          <a:p>
            <a:r>
              <a:rPr lang="ja-JP" altLang="en-US" sz="2000" dirty="0" smtClean="0">
                <a:latin typeface="+mn-ea"/>
                <a:cs typeface="メイリオ" panose="020B0604030504040204" pitchFamily="50" charset="-128"/>
              </a:rPr>
              <a:t>　③ 土砂災害等</a:t>
            </a:r>
            <a:endParaRPr lang="en-US" altLang="ja-JP" sz="2000" dirty="0" smtClean="0">
              <a:latin typeface="+mn-ea"/>
              <a:cs typeface="メイリオ" panose="020B0604030504040204" pitchFamily="50" charset="-128"/>
            </a:endParaRPr>
          </a:p>
          <a:p>
            <a:r>
              <a:rPr lang="ja-JP" altLang="en-US" sz="2000" dirty="0" smtClean="0">
                <a:latin typeface="+mn-ea"/>
                <a:cs typeface="メイリオ" panose="020B0604030504040204" pitchFamily="50" charset="-128"/>
              </a:rPr>
              <a:t>（</a:t>
            </a:r>
            <a:r>
              <a:rPr lang="ja-JP" altLang="en-US" sz="2000" dirty="0">
                <a:latin typeface="+mn-ea"/>
                <a:cs typeface="メイリオ" panose="020B0604030504040204" pitchFamily="50" charset="-128"/>
              </a:rPr>
              <a:t>５</a:t>
            </a:r>
            <a:r>
              <a:rPr lang="ja-JP" altLang="en-US" sz="2000" dirty="0" smtClean="0">
                <a:latin typeface="+mn-ea"/>
                <a:cs typeface="メイリオ" panose="020B0604030504040204" pitchFamily="50" charset="-128"/>
              </a:rPr>
              <a:t>）</a:t>
            </a:r>
            <a:r>
              <a:rPr lang="ja-JP" altLang="en-US" sz="2000" dirty="0">
                <a:latin typeface="+mn-ea"/>
                <a:cs typeface="メイリオ" panose="020B0604030504040204" pitchFamily="50" charset="-128"/>
              </a:rPr>
              <a:t>健康</a:t>
            </a:r>
            <a:endParaRPr lang="en-US" altLang="ja-JP" sz="2000" dirty="0">
              <a:latin typeface="+mn-ea"/>
              <a:cs typeface="メイリオ" panose="020B0604030504040204" pitchFamily="50" charset="-128"/>
            </a:endParaRPr>
          </a:p>
          <a:p>
            <a:r>
              <a:rPr lang="ja-JP" altLang="en-US" sz="2000" dirty="0" smtClean="0">
                <a:latin typeface="+mn-ea"/>
                <a:cs typeface="メイリオ" panose="020B0604030504040204" pitchFamily="50" charset="-128"/>
              </a:rPr>
              <a:t>（６）産業・経済活動</a:t>
            </a:r>
            <a:endParaRPr lang="en-US" altLang="ja-JP" sz="2000" dirty="0" smtClean="0">
              <a:latin typeface="+mn-ea"/>
              <a:cs typeface="メイリオ" panose="020B0604030504040204" pitchFamily="50" charset="-128"/>
            </a:endParaRPr>
          </a:p>
          <a:p>
            <a:r>
              <a:rPr lang="ja-JP" altLang="en-US" sz="2000" dirty="0" smtClean="0">
                <a:latin typeface="+mn-ea"/>
                <a:cs typeface="メイリオ" panose="020B0604030504040204" pitchFamily="50" charset="-128"/>
              </a:rPr>
              <a:t>（７）</a:t>
            </a:r>
            <a:r>
              <a:rPr lang="ja-JP" altLang="en-US" sz="2000" dirty="0">
                <a:latin typeface="+mn-ea"/>
                <a:cs typeface="メイリオ" panose="020B0604030504040204" pitchFamily="50" charset="-128"/>
              </a:rPr>
              <a:t>府民生活・都市</a:t>
            </a:r>
            <a:r>
              <a:rPr lang="ja-JP" altLang="en-US" sz="2000" dirty="0" smtClean="0">
                <a:latin typeface="+mn-ea"/>
                <a:cs typeface="メイリオ" panose="020B0604030504040204" pitchFamily="50" charset="-128"/>
              </a:rPr>
              <a:t>生活</a:t>
            </a:r>
            <a:endParaRPr lang="en-US" altLang="ja-JP" sz="2000" dirty="0" smtClean="0">
              <a:latin typeface="+mn-ea"/>
              <a:cs typeface="メイリオ" panose="020B0604030504040204" pitchFamily="50" charset="-128"/>
            </a:endParaRPr>
          </a:p>
          <a:p>
            <a:r>
              <a:rPr lang="ja-JP" altLang="en-US" sz="2000" dirty="0">
                <a:latin typeface="+mn-ea"/>
                <a:cs typeface="メイリオ" panose="020B0604030504040204" pitchFamily="50" charset="-128"/>
              </a:rPr>
              <a:t>　① </a:t>
            </a:r>
            <a:r>
              <a:rPr lang="ja-JP" altLang="en-US" sz="2000" dirty="0" smtClean="0">
                <a:latin typeface="+mn-ea"/>
                <a:cs typeface="メイリオ" panose="020B0604030504040204" pitchFamily="50" charset="-128"/>
              </a:rPr>
              <a:t>インフラ・ライフライン</a:t>
            </a:r>
            <a:endParaRPr lang="en-US" altLang="ja-JP" sz="2000" dirty="0">
              <a:latin typeface="+mn-ea"/>
              <a:cs typeface="メイリオ" panose="020B0604030504040204" pitchFamily="50" charset="-128"/>
            </a:endParaRPr>
          </a:p>
          <a:p>
            <a:r>
              <a:rPr lang="ja-JP" altLang="en-US" sz="2000" dirty="0">
                <a:latin typeface="+mn-ea"/>
                <a:cs typeface="メイリオ" panose="020B0604030504040204" pitchFamily="50" charset="-128"/>
              </a:rPr>
              <a:t>　</a:t>
            </a:r>
            <a:r>
              <a:rPr lang="ja-JP" altLang="en-US" sz="2000" dirty="0" smtClean="0">
                <a:latin typeface="+mn-ea"/>
                <a:cs typeface="メイリオ" panose="020B0604030504040204" pitchFamily="50" charset="-128"/>
              </a:rPr>
              <a:t>② 涼空間</a:t>
            </a:r>
            <a:endParaRPr lang="en-US" altLang="ja-JP" sz="2000" dirty="0">
              <a:latin typeface="+mn-ea"/>
              <a:cs typeface="メイリオ" panose="020B0604030504040204" pitchFamily="50" charset="-128"/>
            </a:endParaRPr>
          </a:p>
        </p:txBody>
      </p:sp>
      <p:sp>
        <p:nvSpPr>
          <p:cNvPr id="12" name="正方形/長方形 11"/>
          <p:cNvSpPr/>
          <p:nvPr/>
        </p:nvSpPr>
        <p:spPr>
          <a:xfrm>
            <a:off x="251520" y="1124743"/>
            <a:ext cx="8712968" cy="5508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53211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19</a:t>
            </a:fld>
            <a:endParaRPr kumimoji="1" lang="ja-JP" altLang="en-US"/>
          </a:p>
        </p:txBody>
      </p:sp>
      <p:sp>
        <p:nvSpPr>
          <p:cNvPr id="4" name="テキスト ボックス 3"/>
          <p:cNvSpPr txBox="1"/>
          <p:nvPr/>
        </p:nvSpPr>
        <p:spPr>
          <a:xfrm>
            <a:off x="0" y="338069"/>
            <a:ext cx="2678938"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（２）水環境（２／２）</a:t>
            </a:r>
            <a:endParaRPr lang="en-US" altLang="ja-JP" sz="2400" b="1" dirty="0">
              <a:latin typeface="+mn-ea"/>
              <a:cs typeface="メイリオ" panose="020B0604030504040204" pitchFamily="50" charset="-128"/>
            </a:endParaRPr>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1217411379"/>
              </p:ext>
            </p:extLst>
          </p:nvPr>
        </p:nvGraphicFramePr>
        <p:xfrm>
          <a:off x="252000" y="799734"/>
          <a:ext cx="8640000" cy="2773680"/>
        </p:xfrm>
        <a:graphic>
          <a:graphicData uri="http://schemas.openxmlformats.org/drawingml/2006/table">
            <a:tbl>
              <a:tblPr firstRow="1" bandRow="1">
                <a:tableStyleId>{5C22544A-7EE6-4342-B048-85BDC9FD1C3A}</a:tableStyleId>
              </a:tblPr>
              <a:tblGrid>
                <a:gridCol w="439448">
                  <a:extLst>
                    <a:ext uri="{9D8B030D-6E8A-4147-A177-3AD203B41FA5}">
                      <a16:colId xmlns:a16="http://schemas.microsoft.com/office/drawing/2014/main" val="20000"/>
                    </a:ext>
                  </a:extLst>
                </a:gridCol>
                <a:gridCol w="8200552">
                  <a:extLst>
                    <a:ext uri="{9D8B030D-6E8A-4147-A177-3AD203B41FA5}">
                      <a16:colId xmlns:a16="http://schemas.microsoft.com/office/drawing/2014/main" val="20001"/>
                    </a:ext>
                  </a:extLst>
                </a:gridCol>
              </a:tblGrid>
              <a:tr h="2701274">
                <a:tc>
                  <a:txBody>
                    <a:bodyPr/>
                    <a:lstStyle/>
                    <a:p>
                      <a:pPr algn="ctr"/>
                      <a:r>
                        <a:rPr kumimoji="1" lang="ja-JP" altLang="en-US" dirty="0" smtClean="0">
                          <a:ln>
                            <a:noFill/>
                          </a:ln>
                          <a:solidFill>
                            <a:schemeClr val="tx1"/>
                          </a:solidFill>
                        </a:rPr>
                        <a:t>影　響　　</a:t>
                      </a:r>
                      <a:endParaRPr kumimoji="1" lang="ja-JP" altLang="en-US" dirty="0">
                        <a:ln>
                          <a:noFill/>
                        </a:ln>
                        <a:solidFill>
                          <a:schemeClr val="tx1"/>
                        </a:solidFill>
                      </a:endParaRPr>
                    </a:p>
                  </a:txBody>
                  <a:tcPr vert="eaVert">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kumimoji="1" lang="ja-JP" altLang="en-US" sz="1600" b="0" i="0" u="none" dirty="0" smtClean="0">
                          <a:ln>
                            <a:noFill/>
                          </a:ln>
                          <a:solidFill>
                            <a:schemeClr val="tx1"/>
                          </a:solidFill>
                          <a:latin typeface="+mn-ea"/>
                          <a:ea typeface="+mn-ea"/>
                        </a:rPr>
                        <a:t>＜河川＞</a:t>
                      </a:r>
                      <a:endParaRPr kumimoji="1" lang="en-US" altLang="ja-JP" sz="1600" b="0" i="0" u="none" dirty="0" smtClean="0">
                        <a:ln>
                          <a:noFill/>
                        </a:ln>
                        <a:solidFill>
                          <a:schemeClr val="tx1"/>
                        </a:solidFill>
                        <a:latin typeface="+mn-ea"/>
                        <a:ea typeface="+mn-ea"/>
                      </a:endParaRPr>
                    </a:p>
                    <a:p>
                      <a:r>
                        <a:rPr kumimoji="1" lang="en-US" altLang="ja-JP" sz="1600" b="0" i="0" u="none" dirty="0" smtClean="0">
                          <a:ln>
                            <a:noFill/>
                          </a:ln>
                          <a:solidFill>
                            <a:schemeClr val="tx1"/>
                          </a:solidFill>
                          <a:latin typeface="+mn-ea"/>
                          <a:ea typeface="+mn-ea"/>
                        </a:rPr>
                        <a:t>【</a:t>
                      </a:r>
                      <a:r>
                        <a:rPr kumimoji="1" lang="ja-JP" altLang="en-US" sz="1600" b="0" i="0" u="none" dirty="0" smtClean="0">
                          <a:ln>
                            <a:noFill/>
                          </a:ln>
                          <a:solidFill>
                            <a:schemeClr val="tx1"/>
                          </a:solidFill>
                          <a:latin typeface="+mn-ea"/>
                          <a:ea typeface="+mn-ea"/>
                        </a:rPr>
                        <a:t>現状</a:t>
                      </a:r>
                      <a:r>
                        <a:rPr kumimoji="1" lang="en-US" altLang="ja-JP" sz="1600" b="0" i="0" u="none" dirty="0" smtClean="0">
                          <a:ln>
                            <a:noFill/>
                          </a:ln>
                          <a:solidFill>
                            <a:schemeClr val="tx1"/>
                          </a:solidFill>
                          <a:latin typeface="+mn-ea"/>
                          <a:ea typeface="+mn-ea"/>
                        </a:rPr>
                        <a:t>】</a:t>
                      </a:r>
                    </a:p>
                    <a:p>
                      <a:r>
                        <a:rPr kumimoji="1" lang="ja-JP" altLang="en-US" sz="1600" b="0" i="0" u="none" dirty="0" smtClean="0">
                          <a:ln>
                            <a:noFill/>
                          </a:ln>
                          <a:solidFill>
                            <a:schemeClr val="tx1"/>
                          </a:solidFill>
                          <a:latin typeface="+mn-ea"/>
                          <a:ea typeface="+mn-ea"/>
                        </a:rPr>
                        <a:t>　・大阪府内主要河川の水温、</a:t>
                      </a:r>
                      <a:r>
                        <a:rPr kumimoji="1" lang="en-US" altLang="ja-JP" sz="1600" b="0" i="0" u="none" dirty="0" smtClean="0">
                          <a:ln>
                            <a:noFill/>
                          </a:ln>
                          <a:solidFill>
                            <a:schemeClr val="tx1"/>
                          </a:solidFill>
                          <a:latin typeface="+mn-ea"/>
                          <a:ea typeface="+mn-ea"/>
                        </a:rPr>
                        <a:t>DO</a:t>
                      </a:r>
                      <a:r>
                        <a:rPr kumimoji="1" lang="ja-JP" altLang="en-US" sz="1600" b="0" i="0" u="none" dirty="0" smtClean="0">
                          <a:ln>
                            <a:noFill/>
                          </a:ln>
                          <a:solidFill>
                            <a:schemeClr val="tx1"/>
                          </a:solidFill>
                          <a:latin typeface="+mn-ea"/>
                          <a:ea typeface="+mn-ea"/>
                        </a:rPr>
                        <a:t>（溶存酸素）は</a:t>
                      </a:r>
                      <a:endParaRPr kumimoji="1" lang="en-US" altLang="ja-JP" sz="1600" b="0" i="0" u="none" dirty="0" smtClean="0">
                        <a:ln>
                          <a:noFill/>
                        </a:ln>
                        <a:solidFill>
                          <a:schemeClr val="tx1"/>
                        </a:solidFill>
                        <a:latin typeface="+mn-ea"/>
                        <a:ea typeface="+mn-ea"/>
                      </a:endParaRPr>
                    </a:p>
                    <a:p>
                      <a:r>
                        <a:rPr kumimoji="1" lang="ja-JP" altLang="en-US" sz="1600" b="0" i="0" u="none" dirty="0" smtClean="0">
                          <a:ln>
                            <a:noFill/>
                          </a:ln>
                          <a:solidFill>
                            <a:schemeClr val="tx1"/>
                          </a:solidFill>
                          <a:latin typeface="+mn-ea"/>
                          <a:ea typeface="+mn-ea"/>
                        </a:rPr>
                        <a:t>　　上昇傾向</a:t>
                      </a:r>
                    </a:p>
                    <a:p>
                      <a:r>
                        <a:rPr kumimoji="1" lang="ja-JP" altLang="en-US" sz="1600" b="0" i="0" u="none" dirty="0" smtClean="0">
                          <a:ln>
                            <a:noFill/>
                          </a:ln>
                          <a:solidFill>
                            <a:schemeClr val="tx1"/>
                          </a:solidFill>
                          <a:latin typeface="+mn-ea"/>
                          <a:ea typeface="+mn-ea"/>
                        </a:rPr>
                        <a:t>　・</a:t>
                      </a:r>
                      <a:r>
                        <a:rPr kumimoji="1" lang="en-US" altLang="ja-JP" sz="1600" b="0" i="0" u="none" dirty="0" smtClean="0">
                          <a:ln>
                            <a:noFill/>
                          </a:ln>
                          <a:solidFill>
                            <a:schemeClr val="tx1"/>
                          </a:solidFill>
                          <a:latin typeface="+mn-ea"/>
                          <a:ea typeface="+mn-ea"/>
                        </a:rPr>
                        <a:t>BOD</a:t>
                      </a:r>
                      <a:r>
                        <a:rPr kumimoji="1" lang="ja-JP" altLang="en-US" sz="1600" b="0" i="0" u="none" dirty="0" smtClean="0">
                          <a:ln>
                            <a:noFill/>
                          </a:ln>
                          <a:solidFill>
                            <a:schemeClr val="tx1"/>
                          </a:solidFill>
                          <a:latin typeface="+mn-ea"/>
                          <a:ea typeface="+mn-ea"/>
                        </a:rPr>
                        <a:t>（生物化学的酸素要求量）は減少傾向</a:t>
                      </a:r>
                    </a:p>
                    <a:p>
                      <a:r>
                        <a:rPr kumimoji="1" lang="ja-JP" altLang="en-US" sz="1600" b="0" i="0" u="none" dirty="0" smtClean="0">
                          <a:ln>
                            <a:noFill/>
                          </a:ln>
                          <a:solidFill>
                            <a:schemeClr val="tx1"/>
                          </a:solidFill>
                          <a:latin typeface="+mn-ea"/>
                          <a:ea typeface="+mn-ea"/>
                        </a:rPr>
                        <a:t>　・都市活動にも影響されるので、温暖化による</a:t>
                      </a:r>
                      <a:endParaRPr kumimoji="1" lang="en-US" altLang="ja-JP" sz="1600" b="0" i="0" u="none" dirty="0" smtClean="0">
                        <a:ln>
                          <a:noFill/>
                        </a:ln>
                        <a:solidFill>
                          <a:schemeClr val="tx1"/>
                        </a:solidFill>
                        <a:latin typeface="+mn-ea"/>
                        <a:ea typeface="+mn-ea"/>
                      </a:endParaRPr>
                    </a:p>
                    <a:p>
                      <a:r>
                        <a:rPr kumimoji="1" lang="ja-JP" altLang="en-US" sz="1600" b="0" i="0" u="none" dirty="0" smtClean="0">
                          <a:ln>
                            <a:noFill/>
                          </a:ln>
                          <a:solidFill>
                            <a:schemeClr val="tx1"/>
                          </a:solidFill>
                          <a:latin typeface="+mn-ea"/>
                          <a:ea typeface="+mn-ea"/>
                        </a:rPr>
                        <a:t>　　影響かどうかは不明</a:t>
                      </a:r>
                    </a:p>
                    <a:p>
                      <a:r>
                        <a:rPr kumimoji="1" lang="en-US" altLang="ja-JP" sz="1600" b="0" i="0" u="none" dirty="0" smtClean="0">
                          <a:ln>
                            <a:noFill/>
                          </a:ln>
                          <a:solidFill>
                            <a:schemeClr val="tx1"/>
                          </a:solidFill>
                          <a:latin typeface="+mn-ea"/>
                          <a:ea typeface="+mn-ea"/>
                        </a:rPr>
                        <a:t>【</a:t>
                      </a:r>
                      <a:r>
                        <a:rPr kumimoji="1" lang="ja-JP" altLang="en-US" sz="1600" b="0" i="0" u="none" dirty="0" smtClean="0">
                          <a:ln>
                            <a:noFill/>
                          </a:ln>
                          <a:solidFill>
                            <a:schemeClr val="tx1"/>
                          </a:solidFill>
                          <a:latin typeface="+mn-ea"/>
                          <a:ea typeface="+mn-ea"/>
                        </a:rPr>
                        <a:t>将来予測</a:t>
                      </a:r>
                      <a:r>
                        <a:rPr kumimoji="1" lang="en-US" altLang="ja-JP" sz="1600" b="0" i="0" u="none" dirty="0" smtClean="0">
                          <a:ln>
                            <a:noFill/>
                          </a:ln>
                          <a:solidFill>
                            <a:schemeClr val="tx1"/>
                          </a:solidFill>
                          <a:latin typeface="+mn-ea"/>
                          <a:ea typeface="+mn-ea"/>
                        </a:rPr>
                        <a:t>】</a:t>
                      </a:r>
                    </a:p>
                    <a:p>
                      <a:r>
                        <a:rPr kumimoji="1" lang="ja-JP" altLang="en-US" sz="1600" b="0" i="0" u="none" dirty="0" smtClean="0">
                          <a:ln>
                            <a:noFill/>
                          </a:ln>
                          <a:solidFill>
                            <a:schemeClr val="tx1"/>
                          </a:solidFill>
                          <a:latin typeface="+mn-ea"/>
                          <a:ea typeface="+mn-ea"/>
                        </a:rPr>
                        <a:t>　・降水量増大による浮遊砂量の増加・土砂流出量の増加</a:t>
                      </a:r>
                      <a:r>
                        <a:rPr kumimoji="1" lang="ja-JP" altLang="en-US" sz="1600" b="0" i="0" u="none" baseline="30000" dirty="0" smtClean="0">
                          <a:ln>
                            <a:noFill/>
                          </a:ln>
                          <a:solidFill>
                            <a:schemeClr val="tx1"/>
                          </a:solidFill>
                          <a:latin typeface="+mn-ea"/>
                          <a:ea typeface="+mn-ea"/>
                        </a:rPr>
                        <a:t>＊</a:t>
                      </a:r>
                      <a:r>
                        <a:rPr kumimoji="1" lang="ja-JP" altLang="en-US" sz="1600" b="0" i="0" u="none" dirty="0" smtClean="0">
                          <a:ln>
                            <a:noFill/>
                          </a:ln>
                          <a:solidFill>
                            <a:schemeClr val="tx1"/>
                          </a:solidFill>
                          <a:latin typeface="+mn-ea"/>
                          <a:ea typeface="+mn-ea"/>
                        </a:rPr>
                        <a:t>　</a:t>
                      </a:r>
                      <a:endParaRPr kumimoji="1" lang="en-US" altLang="ja-JP" sz="1600" b="0" i="0" u="none" dirty="0" smtClean="0">
                        <a:ln>
                          <a:noFill/>
                        </a:ln>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dirty="0" smtClean="0">
                          <a:ln>
                            <a:noFill/>
                          </a:ln>
                          <a:solidFill>
                            <a:schemeClr val="tx1"/>
                          </a:solidFill>
                          <a:latin typeface="+mn-ea"/>
                          <a:ea typeface="+mn-ea"/>
                        </a:rPr>
                        <a:t>　・水温上昇による微生物の有機物分解反応等促進のため、ＤＯ消費の増加</a:t>
                      </a:r>
                      <a:r>
                        <a:rPr kumimoji="1" lang="ja-JP" altLang="en-US" sz="1600" b="0" i="0" u="none" baseline="30000" dirty="0" smtClean="0">
                          <a:ln>
                            <a:noFill/>
                          </a:ln>
                          <a:solidFill>
                            <a:schemeClr val="tx1"/>
                          </a:solidFill>
                          <a:latin typeface="+mn-ea"/>
                          <a:ea typeface="+mn-ea"/>
                        </a:rPr>
                        <a:t>＊</a:t>
                      </a:r>
                      <a:r>
                        <a:rPr kumimoji="1" lang="ja-JP" altLang="en-US" sz="1600" b="0" i="0" u="none" dirty="0" smtClean="0">
                          <a:ln>
                            <a:noFill/>
                          </a:ln>
                          <a:solidFill>
                            <a:schemeClr val="tx1"/>
                          </a:solidFill>
                          <a:latin typeface="+mn-ea"/>
                          <a:ea typeface="+mn-ea"/>
                        </a:rPr>
                        <a:t>　</a:t>
                      </a:r>
                      <a:endParaRPr kumimoji="1" lang="en-US" altLang="ja-JP" sz="1600" b="0" i="0" u="none" dirty="0" smtClean="0">
                        <a:ln>
                          <a:noFill/>
                        </a:ln>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dirty="0" smtClean="0">
                          <a:ln>
                            <a:noFill/>
                          </a:ln>
                          <a:solidFill>
                            <a:schemeClr val="tx1"/>
                          </a:solidFill>
                          <a:latin typeface="+mn-ea"/>
                          <a:ea typeface="+mn-ea"/>
                        </a:rPr>
                        <a:t>　・藻類の増加による異臭味の増加等のおそれ</a:t>
                      </a:r>
                      <a:r>
                        <a:rPr kumimoji="1" lang="ja-JP" altLang="en-US" sz="1600" b="0" i="0" u="none" baseline="30000" dirty="0" smtClean="0">
                          <a:ln>
                            <a:noFill/>
                          </a:ln>
                          <a:solidFill>
                            <a:schemeClr val="tx1"/>
                          </a:solidFill>
                          <a:latin typeface="+mn-ea"/>
                          <a:ea typeface="+mn-ea"/>
                        </a:rPr>
                        <a:t>＊</a:t>
                      </a:r>
                      <a:r>
                        <a:rPr kumimoji="1" lang="ja-JP" altLang="en-US" sz="1600" b="0" i="0" u="none" dirty="0" smtClean="0">
                          <a:ln>
                            <a:noFill/>
                          </a:ln>
                          <a:solidFill>
                            <a:schemeClr val="tx1"/>
                          </a:solidFill>
                          <a:latin typeface="+mn-ea"/>
                          <a:ea typeface="+mn-ea"/>
                        </a:rPr>
                        <a:t>　　　　　　　　　（＊国の適応計画より）　</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3250293399"/>
              </p:ext>
            </p:extLst>
          </p:nvPr>
        </p:nvGraphicFramePr>
        <p:xfrm>
          <a:off x="252000" y="3629660"/>
          <a:ext cx="8640000" cy="3228340"/>
        </p:xfrm>
        <a:graphic>
          <a:graphicData uri="http://schemas.openxmlformats.org/drawingml/2006/table">
            <a:tbl>
              <a:tblPr firstRow="1" bandRow="1">
                <a:tableStyleId>{5C22544A-7EE6-4342-B048-85BDC9FD1C3A}</a:tableStyleId>
              </a:tblPr>
              <a:tblGrid>
                <a:gridCol w="439448">
                  <a:extLst>
                    <a:ext uri="{9D8B030D-6E8A-4147-A177-3AD203B41FA5}">
                      <a16:colId xmlns:a16="http://schemas.microsoft.com/office/drawing/2014/main" val="20000"/>
                    </a:ext>
                  </a:extLst>
                </a:gridCol>
                <a:gridCol w="8200552">
                  <a:extLst>
                    <a:ext uri="{9D8B030D-6E8A-4147-A177-3AD203B41FA5}">
                      <a16:colId xmlns:a16="http://schemas.microsoft.com/office/drawing/2014/main" val="20001"/>
                    </a:ext>
                  </a:extLst>
                </a:gridCol>
              </a:tblGrid>
              <a:tr h="3164568">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pPr>
                        <a:lnSpc>
                          <a:spcPts val="1900"/>
                        </a:lnSpc>
                      </a:pPr>
                      <a:r>
                        <a:rPr kumimoji="1" lang="en-US" altLang="ja-JP" sz="1600" b="0" i="0" dirty="0" smtClean="0">
                          <a:solidFill>
                            <a:schemeClr val="tx1"/>
                          </a:solidFill>
                          <a:latin typeface="+mn-ea"/>
                          <a:ea typeface="+mn-ea"/>
                        </a:rPr>
                        <a:t>【</a:t>
                      </a:r>
                      <a:r>
                        <a:rPr kumimoji="1" lang="ja-JP" altLang="en-US" sz="1600" b="0" i="0" dirty="0" smtClean="0">
                          <a:solidFill>
                            <a:schemeClr val="tx1"/>
                          </a:solidFill>
                          <a:latin typeface="+mn-ea"/>
                          <a:ea typeface="+mn-ea"/>
                        </a:rPr>
                        <a:t>沿岸域及び閉鎖性海域・河川の水質等のモニタリング、調査検討</a:t>
                      </a:r>
                      <a:r>
                        <a:rPr kumimoji="1" lang="en-US" altLang="ja-JP" sz="1600" b="0" i="0" dirty="0" smtClean="0">
                          <a:solidFill>
                            <a:schemeClr val="tx1"/>
                          </a:solidFill>
                          <a:latin typeface="+mn-ea"/>
                          <a:ea typeface="+mn-ea"/>
                        </a:rPr>
                        <a:t>】</a:t>
                      </a:r>
                    </a:p>
                    <a:p>
                      <a:pPr>
                        <a:lnSpc>
                          <a:spcPts val="1900"/>
                        </a:lnSpc>
                      </a:pPr>
                      <a:r>
                        <a:rPr kumimoji="1" lang="ja-JP" altLang="en-US" sz="1600" b="0" i="0" dirty="0" smtClean="0">
                          <a:solidFill>
                            <a:schemeClr val="tx1"/>
                          </a:solidFill>
                          <a:latin typeface="+mn-ea"/>
                          <a:ea typeface="+mn-ea"/>
                        </a:rPr>
                        <a:t>府民及び関係機関により、各方面の適応策が適切な時期に確実に実施されるよう、以下の取組みにより得られた知見を積極的に情報提供</a:t>
                      </a:r>
                      <a:endParaRPr kumimoji="1" lang="en-US" altLang="ja-JP" sz="1600" b="0" i="0" dirty="0" smtClean="0">
                        <a:solidFill>
                          <a:schemeClr val="tx1"/>
                        </a:solidFill>
                        <a:latin typeface="+mn-ea"/>
                        <a:ea typeface="+mn-ea"/>
                      </a:endParaRPr>
                    </a:p>
                    <a:p>
                      <a:pPr>
                        <a:lnSpc>
                          <a:spcPts val="1900"/>
                        </a:lnSpc>
                      </a:pPr>
                      <a:r>
                        <a:rPr kumimoji="1" lang="ja-JP" altLang="en-US" sz="1600" b="0" i="0" dirty="0" smtClean="0">
                          <a:solidFill>
                            <a:schemeClr val="tx1"/>
                          </a:solidFill>
                          <a:latin typeface="+mn-ea"/>
                          <a:ea typeface="+mn-ea"/>
                        </a:rPr>
                        <a:t>　＜沿岸域及び閉鎖性海域＞</a:t>
                      </a:r>
                    </a:p>
                    <a:p>
                      <a:pPr>
                        <a:lnSpc>
                          <a:spcPts val="1900"/>
                        </a:lnSpc>
                      </a:pPr>
                      <a:r>
                        <a:rPr kumimoji="1" lang="ja-JP" altLang="en-US" sz="1600" b="0" i="0"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温暖化の影響把握のための大阪湾における水質等のモニタリングの継続実施による</a:t>
                      </a:r>
                      <a:endParaRPr kumimoji="1" lang="en-US" altLang="ja-JP" sz="1600" b="0" i="0" dirty="0" smtClean="0">
                        <a:solidFill>
                          <a:schemeClr val="tx1"/>
                        </a:solidFill>
                        <a:latin typeface="+mn-ea"/>
                        <a:ea typeface="+mn-ea"/>
                      </a:endParaRPr>
                    </a:p>
                    <a:p>
                      <a:pPr>
                        <a:lnSpc>
                          <a:spcPts val="1900"/>
                        </a:lnSpc>
                      </a:pPr>
                      <a:r>
                        <a:rPr kumimoji="1" lang="ja-JP" altLang="en-US" sz="1600" b="0" i="0" dirty="0" smtClean="0">
                          <a:solidFill>
                            <a:schemeClr val="tx1"/>
                          </a:solidFill>
                          <a:latin typeface="+mn-ea"/>
                          <a:ea typeface="+mn-ea"/>
                        </a:rPr>
                        <a:t>　　　基礎データの収集と解析</a:t>
                      </a:r>
                    </a:p>
                    <a:p>
                      <a:pPr>
                        <a:lnSpc>
                          <a:spcPts val="1900"/>
                        </a:lnSpc>
                      </a:pPr>
                      <a:r>
                        <a:rPr kumimoji="1" lang="ja-JP" altLang="en-US" sz="1600" b="0" i="0"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温暖化が大阪湾の水温、水質、生態系に及ぼす影響の解析</a:t>
                      </a:r>
                      <a:endParaRPr kumimoji="1" lang="en-US" altLang="ja-JP" sz="1200" b="0" i="0" dirty="0" smtClean="0">
                        <a:solidFill>
                          <a:schemeClr val="tx1"/>
                        </a:solidFill>
                        <a:latin typeface="+mn-ea"/>
                        <a:ea typeface="+mn-ea"/>
                      </a:endParaRPr>
                    </a:p>
                    <a:p>
                      <a:pPr>
                        <a:lnSpc>
                          <a:spcPts val="1900"/>
                        </a:lnSpc>
                      </a:pPr>
                      <a:r>
                        <a:rPr kumimoji="1" lang="ja-JP" altLang="en-US" sz="1600" b="0" i="0" dirty="0" smtClean="0">
                          <a:solidFill>
                            <a:schemeClr val="tx1"/>
                          </a:solidFill>
                          <a:latin typeface="+mn-ea"/>
                          <a:ea typeface="+mn-ea"/>
                        </a:rPr>
                        <a:t>　＜河川＞</a:t>
                      </a:r>
                      <a:endParaRPr kumimoji="1" lang="en-US" altLang="ja-JP" sz="1600" b="0" i="0" dirty="0" smtClean="0">
                        <a:solidFill>
                          <a:schemeClr val="tx1"/>
                        </a:solidFill>
                        <a:latin typeface="+mn-ea"/>
                        <a:ea typeface="+mn-ea"/>
                      </a:endParaRPr>
                    </a:p>
                    <a:p>
                      <a:pPr>
                        <a:lnSpc>
                          <a:spcPts val="1900"/>
                        </a:lnSpc>
                      </a:pPr>
                      <a:r>
                        <a:rPr kumimoji="1" lang="ja-JP" altLang="en-US" sz="1600" b="0" i="0"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温暖化の影響把握のための河川における水質等のモニタリングの継続実施による基礎</a:t>
                      </a:r>
                      <a:endParaRPr kumimoji="1" lang="en-US" altLang="ja-JP" sz="1600" b="0" i="0" dirty="0" smtClean="0">
                        <a:solidFill>
                          <a:schemeClr val="tx1"/>
                        </a:solidFill>
                        <a:latin typeface="+mn-ea"/>
                        <a:ea typeface="+mn-ea"/>
                      </a:endParaRPr>
                    </a:p>
                    <a:p>
                      <a:pPr>
                        <a:lnSpc>
                          <a:spcPts val="1900"/>
                        </a:lnSpc>
                      </a:pPr>
                      <a:r>
                        <a:rPr kumimoji="1" lang="ja-JP" altLang="en-US" sz="1600" b="0" i="0" dirty="0" smtClean="0">
                          <a:solidFill>
                            <a:schemeClr val="tx1"/>
                          </a:solidFill>
                          <a:latin typeface="+mn-ea"/>
                          <a:ea typeface="+mn-ea"/>
                        </a:rPr>
                        <a:t>　　　データの収集及び解析</a:t>
                      </a:r>
                      <a:endParaRPr kumimoji="1" lang="en-US" altLang="ja-JP" sz="1600" b="0" i="0" dirty="0" smtClean="0">
                        <a:solidFill>
                          <a:schemeClr val="tx1"/>
                        </a:solidFill>
                        <a:latin typeface="+mn-ea"/>
                        <a:ea typeface="+mn-ea"/>
                      </a:endParaRPr>
                    </a:p>
                    <a:p>
                      <a:pPr marL="0" marR="0" indent="0" algn="l" defTabSz="914400" rtl="0" eaLnBrk="1" fontAlgn="auto" latinLnBrk="0" hangingPunct="1">
                        <a:lnSpc>
                          <a:spcPts val="1900"/>
                        </a:lnSpc>
                        <a:spcBef>
                          <a:spcPts val="0"/>
                        </a:spcBef>
                        <a:spcAft>
                          <a:spcPts val="0"/>
                        </a:spcAft>
                        <a:buClrTx/>
                        <a:buSzTx/>
                        <a:buFontTx/>
                        <a:buNone/>
                        <a:tabLst/>
                        <a:defRPr/>
                      </a:pPr>
                      <a:r>
                        <a:rPr kumimoji="1" lang="ja-JP" altLang="en-US" sz="1600" b="0" i="0"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温暖化が河川の水温、水質、生態系に及ぼす影響の解析</a:t>
                      </a:r>
                      <a:endParaRPr kumimoji="1" lang="en-US" altLang="ja-JP" sz="1600" b="0" i="0" dirty="0" smtClean="0">
                        <a:solidFill>
                          <a:schemeClr val="tx1"/>
                        </a:solidFill>
                        <a:latin typeface="+mn-ea"/>
                        <a:ea typeface="+mn-ea"/>
                      </a:endParaRPr>
                    </a:p>
                    <a:p>
                      <a:pPr>
                        <a:lnSpc>
                          <a:spcPts val="1900"/>
                        </a:lnSpc>
                      </a:pPr>
                      <a:r>
                        <a:rPr kumimoji="1" lang="en-US" altLang="ja-JP" sz="1600" b="0" i="0" dirty="0" smtClean="0">
                          <a:solidFill>
                            <a:schemeClr val="tx1"/>
                          </a:solidFill>
                          <a:latin typeface="+mn-ea"/>
                          <a:ea typeface="+mn-ea"/>
                        </a:rPr>
                        <a:t>【</a:t>
                      </a:r>
                      <a:r>
                        <a:rPr kumimoji="1" lang="ja-JP" altLang="en-US" sz="1600" b="0" i="0" dirty="0" smtClean="0">
                          <a:solidFill>
                            <a:schemeClr val="tx1"/>
                          </a:solidFill>
                          <a:latin typeface="+mn-ea"/>
                          <a:ea typeface="+mn-ea"/>
                        </a:rPr>
                        <a:t>水質の保全</a:t>
                      </a:r>
                      <a:r>
                        <a:rPr kumimoji="1" lang="en-US" altLang="ja-JP" sz="1600" b="0" i="0" dirty="0" smtClean="0">
                          <a:solidFill>
                            <a:schemeClr val="tx1"/>
                          </a:solidFill>
                          <a:latin typeface="+mn-ea"/>
                          <a:ea typeface="+mn-ea"/>
                        </a:rPr>
                        <a:t>】</a:t>
                      </a:r>
                    </a:p>
                    <a:p>
                      <a:pPr marL="0" marR="0" indent="0" algn="l" defTabSz="914400" rtl="0" eaLnBrk="1" fontAlgn="auto" latinLnBrk="0" hangingPunct="1">
                        <a:lnSpc>
                          <a:spcPts val="1900"/>
                        </a:lnSpc>
                        <a:spcBef>
                          <a:spcPts val="0"/>
                        </a:spcBef>
                        <a:spcAft>
                          <a:spcPts val="0"/>
                        </a:spcAft>
                        <a:buClrTx/>
                        <a:buSzTx/>
                        <a:buFontTx/>
                        <a:buNone/>
                        <a:tabLst/>
                        <a:defRPr/>
                      </a:pPr>
                      <a:r>
                        <a:rPr kumimoji="1" lang="ja-JP" altLang="en-US" sz="1600" b="0" i="0"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下水道の高度処理、合流式下水道改善対策等</a:t>
                      </a:r>
                      <a:endParaRPr kumimoji="1" lang="en-US" altLang="ja-JP" sz="1200" b="0" i="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5333597" y="668143"/>
            <a:ext cx="3555278" cy="2038819"/>
          </a:xfrm>
          <a:prstGeom prst="rect">
            <a:avLst/>
          </a:prstGeom>
        </p:spPr>
      </p:pic>
      <p:sp>
        <p:nvSpPr>
          <p:cNvPr id="11" name="テキスト ボックス 10"/>
          <p:cNvSpPr txBox="1"/>
          <p:nvPr/>
        </p:nvSpPr>
        <p:spPr>
          <a:xfrm>
            <a:off x="5938350" y="2623109"/>
            <a:ext cx="2952087" cy="430887"/>
          </a:xfrm>
          <a:prstGeom prst="rect">
            <a:avLst/>
          </a:prstGeom>
          <a:noFill/>
        </p:spPr>
        <p:txBody>
          <a:bodyPr wrap="square" rtlCol="0">
            <a:spAutoFit/>
          </a:bodyPr>
          <a:lstStyle/>
          <a:p>
            <a:r>
              <a:rPr lang="ja-JP" altLang="en-US" sz="1100" b="1" dirty="0">
                <a:latin typeface="+mn-ea"/>
              </a:rPr>
              <a:t>大阪府内主要河川（神崎川、淀川、大和川）</a:t>
            </a:r>
            <a:r>
              <a:rPr lang="ja-JP" altLang="en-US" sz="1100" b="1" dirty="0" smtClean="0">
                <a:latin typeface="+mn-ea"/>
              </a:rPr>
              <a:t>に</a:t>
            </a:r>
            <a:endParaRPr lang="en-US" altLang="ja-JP" sz="1100" b="1" dirty="0" smtClean="0">
              <a:latin typeface="+mn-ea"/>
            </a:endParaRPr>
          </a:p>
          <a:p>
            <a:r>
              <a:rPr lang="ja-JP" altLang="en-US" sz="1100" b="1" dirty="0" smtClean="0">
                <a:latin typeface="+mn-ea"/>
              </a:rPr>
              <a:t>おける</a:t>
            </a:r>
            <a:r>
              <a:rPr lang="ja-JP" altLang="en-US" sz="1100" b="1" dirty="0">
                <a:latin typeface="+mn-ea"/>
              </a:rPr>
              <a:t>水温と</a:t>
            </a:r>
            <a:r>
              <a:rPr lang="en-US" altLang="ja-JP" sz="1100" b="1" dirty="0">
                <a:latin typeface="+mn-ea"/>
              </a:rPr>
              <a:t>DO</a:t>
            </a:r>
            <a:r>
              <a:rPr lang="ja-JP" altLang="en-US" sz="1100" b="1" dirty="0">
                <a:latin typeface="+mn-ea"/>
              </a:rPr>
              <a:t>・</a:t>
            </a:r>
            <a:r>
              <a:rPr lang="en-US" altLang="ja-JP" sz="1100" b="1" dirty="0">
                <a:latin typeface="+mn-ea"/>
              </a:rPr>
              <a:t>BOD</a:t>
            </a:r>
            <a:r>
              <a:rPr lang="ja-JP" altLang="en-US" sz="1100" b="1" dirty="0">
                <a:latin typeface="+mn-ea"/>
              </a:rPr>
              <a:t>（年平均値）の推移</a:t>
            </a:r>
          </a:p>
        </p:txBody>
      </p:sp>
    </p:spTree>
    <p:extLst>
      <p:ext uri="{BB962C8B-B14F-4D97-AF65-F5344CB8AC3E}">
        <p14:creationId xmlns:p14="http://schemas.microsoft.com/office/powerpoint/2010/main" val="42227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20</a:t>
            </a:fld>
            <a:endParaRPr kumimoji="1" lang="ja-JP" altLang="en-US"/>
          </a:p>
        </p:txBody>
      </p:sp>
      <p:sp>
        <p:nvSpPr>
          <p:cNvPr id="3" name="テキスト ボックス 2"/>
          <p:cNvSpPr txBox="1"/>
          <p:nvPr/>
        </p:nvSpPr>
        <p:spPr>
          <a:xfrm>
            <a:off x="0" y="375047"/>
            <a:ext cx="2254143"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（３）自然生態系</a:t>
            </a:r>
            <a:endParaRPr lang="en-US" altLang="ja-JP"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328297732"/>
              </p:ext>
            </p:extLst>
          </p:nvPr>
        </p:nvGraphicFramePr>
        <p:xfrm>
          <a:off x="251458" y="1686694"/>
          <a:ext cx="8641084" cy="2880000"/>
        </p:xfrm>
        <a:graphic>
          <a:graphicData uri="http://schemas.openxmlformats.org/drawingml/2006/table">
            <a:tbl>
              <a:tblPr firstRow="1" bandRow="1">
                <a:tableStyleId>{5C22544A-7EE6-4342-B048-85BDC9FD1C3A}</a:tableStyleId>
              </a:tblPr>
              <a:tblGrid>
                <a:gridCol w="438962">
                  <a:extLst>
                    <a:ext uri="{9D8B030D-6E8A-4147-A177-3AD203B41FA5}">
                      <a16:colId xmlns:a16="http://schemas.microsoft.com/office/drawing/2014/main" val="20000"/>
                    </a:ext>
                  </a:extLst>
                </a:gridCol>
                <a:gridCol w="8202122">
                  <a:extLst>
                    <a:ext uri="{9D8B030D-6E8A-4147-A177-3AD203B41FA5}">
                      <a16:colId xmlns:a16="http://schemas.microsoft.com/office/drawing/2014/main" val="20001"/>
                    </a:ext>
                  </a:extLst>
                </a:gridCol>
              </a:tblGrid>
              <a:tr h="2880000">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現状</a:t>
                      </a:r>
                      <a:r>
                        <a:rPr kumimoji="1" lang="en-US" altLang="ja-JP" sz="1600" b="0" dirty="0" smtClean="0">
                          <a:solidFill>
                            <a:schemeClr val="tx1"/>
                          </a:solidFill>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dirty="0" smtClean="0">
                          <a:solidFill>
                            <a:schemeClr val="tx1"/>
                          </a:solidFill>
                          <a:latin typeface="+mn-ea"/>
                          <a:ea typeface="+mn-ea"/>
                        </a:rPr>
                        <a:t>　・気候変動との直接の因果関係等は明らかでないが、大阪府レッドリスト</a:t>
                      </a:r>
                      <a:r>
                        <a:rPr kumimoji="1" lang="en-US" altLang="ja-JP" sz="1600" b="0" i="0" strike="noStrike" dirty="0" smtClean="0">
                          <a:solidFill>
                            <a:schemeClr val="tx1"/>
                          </a:solidFill>
                          <a:latin typeface="+mn-ea"/>
                          <a:ea typeface="+mn-ea"/>
                        </a:rPr>
                        <a:t>2014</a:t>
                      </a:r>
                      <a:r>
                        <a:rPr kumimoji="1" lang="ja-JP" altLang="en-US" sz="1600" b="0" i="0" strike="noStrike" dirty="0" smtClean="0">
                          <a:solidFill>
                            <a:schemeClr val="tx1"/>
                          </a:solidFill>
                          <a:latin typeface="+mn-ea"/>
                          <a:ea typeface="+mn-ea"/>
                        </a:rPr>
                        <a:t>において、絶滅のおそれのある種（イタセンパラ、ヒロオビミドリシジミ等）、絶滅と選定した種は増加　　　　　　　　　　　</a:t>
                      </a:r>
                      <a:r>
                        <a:rPr kumimoji="1" lang="en-US" altLang="ja-JP" sz="1200" b="0" i="0" strike="noStrike" dirty="0" smtClean="0">
                          <a:solidFill>
                            <a:schemeClr val="tx1"/>
                          </a:solidFill>
                          <a:latin typeface="+mn-ea"/>
                          <a:ea typeface="+mn-ea"/>
                        </a:rPr>
                        <a:t>※</a:t>
                      </a:r>
                      <a:r>
                        <a:rPr kumimoji="1" lang="ja-JP" altLang="en-US" sz="1200" b="0" i="0" strike="noStrike" dirty="0" smtClean="0">
                          <a:solidFill>
                            <a:schemeClr val="tx1"/>
                          </a:solidFill>
                          <a:latin typeface="+mn-ea"/>
                          <a:ea typeface="+mn-ea"/>
                        </a:rPr>
                        <a:t>レッドリスト選定種：</a:t>
                      </a:r>
                      <a:r>
                        <a:rPr kumimoji="1" lang="en-US" altLang="ja-JP" sz="1200" b="0" i="0" strike="noStrike" dirty="0" smtClean="0">
                          <a:solidFill>
                            <a:schemeClr val="tx1"/>
                          </a:solidFill>
                          <a:latin typeface="+mn-ea"/>
                          <a:ea typeface="+mn-ea"/>
                        </a:rPr>
                        <a:t>795</a:t>
                      </a:r>
                      <a:r>
                        <a:rPr kumimoji="1" lang="ja-JP" altLang="en-US" sz="1200" b="0" i="0" strike="noStrike" dirty="0" smtClean="0">
                          <a:solidFill>
                            <a:schemeClr val="tx1"/>
                          </a:solidFill>
                          <a:latin typeface="+mn-ea"/>
                          <a:ea typeface="+mn-ea"/>
                        </a:rPr>
                        <a:t>種（</a:t>
                      </a:r>
                      <a:r>
                        <a:rPr kumimoji="1" lang="en-US" altLang="ja-JP" sz="1200" b="0" i="0" strike="noStrike" dirty="0" smtClean="0">
                          <a:solidFill>
                            <a:schemeClr val="tx1"/>
                          </a:solidFill>
                          <a:latin typeface="+mn-ea"/>
                          <a:ea typeface="+mn-ea"/>
                        </a:rPr>
                        <a:t>H12</a:t>
                      </a:r>
                      <a:r>
                        <a:rPr kumimoji="1" lang="ja-JP" altLang="en-US" sz="1200" b="0" i="0" strike="noStrike" dirty="0" smtClean="0">
                          <a:solidFill>
                            <a:schemeClr val="tx1"/>
                          </a:solidFill>
                          <a:latin typeface="+mn-ea"/>
                          <a:ea typeface="+mn-ea"/>
                        </a:rPr>
                        <a:t>）→</a:t>
                      </a:r>
                      <a:r>
                        <a:rPr kumimoji="1" lang="en-US" altLang="ja-JP" sz="1200" b="0" i="0" strike="noStrike" dirty="0" smtClean="0">
                          <a:solidFill>
                            <a:schemeClr val="tx1"/>
                          </a:solidFill>
                          <a:latin typeface="+mn-ea"/>
                          <a:ea typeface="+mn-ea"/>
                        </a:rPr>
                        <a:t>1,485</a:t>
                      </a:r>
                      <a:r>
                        <a:rPr kumimoji="1" lang="ja-JP" altLang="en-US" sz="1200" b="0" i="0" strike="noStrike" dirty="0" smtClean="0">
                          <a:solidFill>
                            <a:schemeClr val="tx1"/>
                          </a:solidFill>
                          <a:latin typeface="+mn-ea"/>
                          <a:ea typeface="+mn-ea"/>
                        </a:rPr>
                        <a:t>（</a:t>
                      </a:r>
                      <a:r>
                        <a:rPr kumimoji="1" lang="en-US" altLang="ja-JP" sz="1200" b="0" i="0" strike="noStrike" dirty="0" smtClean="0">
                          <a:solidFill>
                            <a:schemeClr val="tx1"/>
                          </a:solidFill>
                          <a:latin typeface="+mn-ea"/>
                          <a:ea typeface="+mn-ea"/>
                        </a:rPr>
                        <a:t>H26</a:t>
                      </a:r>
                      <a:r>
                        <a:rPr kumimoji="1" lang="ja-JP" altLang="en-US" sz="1200" b="0" i="0" strike="noStrike" dirty="0" smtClean="0">
                          <a:solidFill>
                            <a:schemeClr val="tx1"/>
                          </a:solidFill>
                          <a:latin typeface="+mn-ea"/>
                          <a:ea typeface="+mn-ea"/>
                        </a:rPr>
                        <a:t>）　　</a:t>
                      </a:r>
                      <a:r>
                        <a:rPr kumimoji="1" lang="en-US" altLang="ja-JP" sz="1200" b="0" i="0" strike="noStrike" dirty="0" smtClean="0">
                          <a:solidFill>
                            <a:schemeClr val="tx1"/>
                          </a:solidFill>
                          <a:latin typeface="+mn-ea"/>
                          <a:ea typeface="+mn-ea"/>
                        </a:rPr>
                        <a:t>704</a:t>
                      </a:r>
                      <a:r>
                        <a:rPr kumimoji="1" lang="ja-JP" altLang="en-US" sz="1200" b="0" i="0" strike="noStrike" dirty="0" smtClean="0">
                          <a:solidFill>
                            <a:schemeClr val="tx1"/>
                          </a:solidFill>
                          <a:latin typeface="+mn-ea"/>
                          <a:ea typeface="+mn-ea"/>
                        </a:rPr>
                        <a:t>増、新規対象分類群含む</a:t>
                      </a:r>
                      <a:endParaRPr kumimoji="1" lang="en-US" altLang="ja-JP" sz="1200" b="0" i="0" strike="noStrik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strike="noStrike" dirty="0" smtClean="0">
                          <a:solidFill>
                            <a:schemeClr val="tx1"/>
                          </a:solidFill>
                          <a:latin typeface="+mn-ea"/>
                          <a:ea typeface="+mn-ea"/>
                        </a:rPr>
                        <a:t>【</a:t>
                      </a:r>
                      <a:r>
                        <a:rPr kumimoji="1" lang="ja-JP" altLang="en-US" sz="1600" b="0" i="0" strike="noStrike" dirty="0" smtClean="0">
                          <a:solidFill>
                            <a:schemeClr val="tx1"/>
                          </a:solidFill>
                          <a:latin typeface="+mn-ea"/>
                          <a:ea typeface="+mn-ea"/>
                        </a:rPr>
                        <a:t>将来予測</a:t>
                      </a:r>
                      <a:r>
                        <a:rPr kumimoji="1" lang="en-US" altLang="ja-JP" sz="1600" b="0" i="0" strike="noStrike" dirty="0" smtClean="0">
                          <a:solidFill>
                            <a:schemeClr val="tx1"/>
                          </a:solidFill>
                          <a:latin typeface="+mn-ea"/>
                          <a:ea typeface="+mn-ea"/>
                        </a:rPr>
                        <a:t>】</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・気候変動の進行に伴い、生態系や種の分布等の変化が推測される</a:t>
                      </a:r>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9" name="Picture 4" descr="葛城山ブナ林"/>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693527" y="3214770"/>
            <a:ext cx="146716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635760" y="4304129"/>
            <a:ext cx="1582702" cy="276999"/>
          </a:xfrm>
          <a:prstGeom prst="rect">
            <a:avLst/>
          </a:prstGeom>
          <a:noFill/>
        </p:spPr>
        <p:txBody>
          <a:bodyPr wrap="square" rtlCol="0">
            <a:spAutoFit/>
          </a:bodyPr>
          <a:lstStyle/>
          <a:p>
            <a:pPr algn="ctr"/>
            <a:r>
              <a:rPr kumimoji="1" lang="ja-JP" altLang="en-US" sz="1200" dirty="0" smtClean="0"/>
              <a:t>和泉葛城山ブナ林</a:t>
            </a:r>
            <a:endParaRPr kumimoji="1" lang="ja-JP" altLang="en-US" sz="1200" dirty="0"/>
          </a:p>
        </p:txBody>
      </p:sp>
      <p:graphicFrame>
        <p:nvGraphicFramePr>
          <p:cNvPr id="11" name="コンテンツ プレースホルダー 3"/>
          <p:cNvGraphicFramePr>
            <a:graphicFrameLocks/>
          </p:cNvGraphicFramePr>
          <p:nvPr>
            <p:extLst>
              <p:ext uri="{D42A27DB-BD31-4B8C-83A1-F6EECF244321}">
                <p14:modId xmlns:p14="http://schemas.microsoft.com/office/powerpoint/2010/main" val="3683793990"/>
              </p:ext>
            </p:extLst>
          </p:nvPr>
        </p:nvGraphicFramePr>
        <p:xfrm>
          <a:off x="251458" y="4647902"/>
          <a:ext cx="8640960" cy="2165473"/>
        </p:xfrm>
        <a:graphic>
          <a:graphicData uri="http://schemas.openxmlformats.org/drawingml/2006/table">
            <a:tbl>
              <a:tblPr firstRow="1" bandRow="1">
                <a:tableStyleId>{5C22544A-7EE6-4342-B048-85BDC9FD1C3A}</a:tableStyleId>
              </a:tblPr>
              <a:tblGrid>
                <a:gridCol w="439497">
                  <a:extLst>
                    <a:ext uri="{9D8B030D-6E8A-4147-A177-3AD203B41FA5}">
                      <a16:colId xmlns:a16="http://schemas.microsoft.com/office/drawing/2014/main" val="20000"/>
                    </a:ext>
                  </a:extLst>
                </a:gridCol>
                <a:gridCol w="8201463">
                  <a:extLst>
                    <a:ext uri="{9D8B030D-6E8A-4147-A177-3AD203B41FA5}">
                      <a16:colId xmlns:a16="http://schemas.microsoft.com/office/drawing/2014/main" val="20001"/>
                    </a:ext>
                  </a:extLst>
                </a:gridCol>
              </a:tblGrid>
              <a:tr h="2165473">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ja-JP" altLang="en-US" sz="1600" b="0" i="0" u="none" strike="noStrike" baseline="0" dirty="0" smtClean="0">
                          <a:solidFill>
                            <a:schemeClr val="tx1"/>
                          </a:solidFill>
                          <a:latin typeface="+mn-ea"/>
                          <a:ea typeface="+mn-ea"/>
                        </a:rPr>
                        <a:t>○</a:t>
                      </a:r>
                      <a:r>
                        <a:rPr kumimoji="1" lang="ja-JP" altLang="en-US" sz="1600" b="0" i="0" u="none" strike="noStrike" dirty="0" smtClean="0">
                          <a:solidFill>
                            <a:schemeClr val="tx1"/>
                          </a:solidFill>
                          <a:latin typeface="+mn-ea"/>
                          <a:ea typeface="+mn-ea"/>
                        </a:rPr>
                        <a:t>野生生物の生息状況のモニタリング</a:t>
                      </a:r>
                      <a:endParaRPr kumimoji="1" lang="en-US" altLang="ja-JP" sz="1600" b="0" i="0" u="none" strike="noStrike" dirty="0" smtClean="0">
                        <a:solidFill>
                          <a:schemeClr val="tx1"/>
                        </a:solidFill>
                        <a:latin typeface="+mn-ea"/>
                        <a:ea typeface="+mn-ea"/>
                      </a:endParaRPr>
                    </a:p>
                    <a:p>
                      <a:r>
                        <a:rPr kumimoji="1" lang="ja-JP" altLang="en-US" sz="1600" b="0" i="0" u="none" strike="noStrike" baseline="0" dirty="0" smtClean="0">
                          <a:solidFill>
                            <a:schemeClr val="tx1"/>
                          </a:solidFill>
                          <a:latin typeface="+mn-ea"/>
                          <a:ea typeface="+mn-ea"/>
                        </a:rPr>
                        <a:t>○</a:t>
                      </a:r>
                      <a:r>
                        <a:rPr kumimoji="1" lang="ja-JP" altLang="en-US" sz="1600" b="0" i="0" u="none" strike="noStrike" dirty="0" smtClean="0">
                          <a:solidFill>
                            <a:schemeClr val="tx1"/>
                          </a:solidFill>
                          <a:latin typeface="+mn-ea"/>
                          <a:ea typeface="+mn-ea"/>
                        </a:rPr>
                        <a:t>生物多様性の府民理解・行動の促進（生物多様性関連施設等と連携した普及啓発の展開）</a:t>
                      </a:r>
                      <a:endParaRPr kumimoji="1" lang="en-US" altLang="ja-JP" sz="1600" b="0" i="0" u="non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地域の生物多様性の保全（優れた自然環境や良好な緑地環境の保全）</a:t>
                      </a:r>
                      <a:endParaRPr kumimoji="1" lang="en-US" altLang="ja-JP" sz="1600" b="0" i="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2" name="imgBoxImg" descr="クリックすると新しいウィンドウで開きます"/>
          <p:cNvPicPr>
            <a:picLocks noChangeAspect="1" noChangeArrowheads="1"/>
          </p:cNvPicPr>
          <p:nvPr/>
        </p:nvPicPr>
        <p:blipFill rotWithShape="1">
          <a:blip r:embed="rId4" r:link="rId5" cstate="email">
            <a:extLst>
              <a:ext uri="{28A0092B-C50C-407E-A947-70E740481C1C}">
                <a14:useLocalDpi xmlns:a14="http://schemas.microsoft.com/office/drawing/2010/main"/>
              </a:ext>
            </a:extLst>
          </a:blip>
          <a:srcRect t="10691" b="2219"/>
          <a:stretch/>
        </p:blipFill>
        <p:spPr bwMode="auto">
          <a:xfrm>
            <a:off x="3522125" y="5502758"/>
            <a:ext cx="166154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魚とりはなかなか難しいですね。"/>
          <p:cNvPicPr>
            <a:picLocks noChangeAspect="1" noChangeArrowheads="1"/>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1369140" y="5502758"/>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8"/>
          <p:cNvSpPr txBox="1">
            <a:spLocks noChangeArrowheads="1"/>
          </p:cNvSpPr>
          <p:nvPr/>
        </p:nvSpPr>
        <p:spPr bwMode="auto">
          <a:xfrm>
            <a:off x="1391563" y="6594838"/>
            <a:ext cx="1395154" cy="21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生物調査</a:t>
            </a:r>
            <a:endPar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Text Box 8"/>
          <p:cNvSpPr txBox="1">
            <a:spLocks noChangeArrowheads="1"/>
          </p:cNvSpPr>
          <p:nvPr/>
        </p:nvSpPr>
        <p:spPr bwMode="auto">
          <a:xfrm>
            <a:off x="5631111" y="6581924"/>
            <a:ext cx="3060000" cy="20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spAutoFit/>
          </a:bodyPr>
          <a:lstStyle/>
          <a:p>
            <a:pPr lvl="0" algn="ctr" fontAlgn="base">
              <a:spcBef>
                <a:spcPct val="0"/>
              </a:spcBef>
              <a:spcAft>
                <a:spcPct val="0"/>
              </a:spcAft>
            </a:pPr>
            <a:r>
              <a:rPr lang="ja-JP" altLang="en-US" sz="1200" dirty="0" smtClean="0">
                <a:latin typeface="Arial" pitchFamily="34" charset="0"/>
                <a:ea typeface="ＭＳ Ｐゴシック" pitchFamily="50" charset="-128"/>
                <a:cs typeface="ＭＳ Ｐゴシック" pitchFamily="50" charset="-128"/>
              </a:rPr>
              <a:t>能勢町：</a:t>
            </a:r>
            <a:r>
              <a:rPr lang="zh-TW" altLang="en-US" sz="1200" dirty="0" smtClean="0">
                <a:latin typeface="Arial" pitchFamily="34" charset="0"/>
                <a:ea typeface="ＭＳ Ｐゴシック" pitchFamily="50" charset="-128"/>
                <a:cs typeface="ＭＳ Ｐゴシック" pitchFamily="50" charset="-128"/>
              </a:rPr>
              <a:t>三草山</a:t>
            </a:r>
            <a:r>
              <a:rPr lang="ja-JP" altLang="en-US" sz="1200" dirty="0" smtClean="0">
                <a:latin typeface="Arial" pitchFamily="34" charset="0"/>
                <a:ea typeface="ＭＳ Ｐゴシック" pitchFamily="50" charset="-128"/>
                <a:cs typeface="ＭＳ Ｐゴシック" pitchFamily="50" charset="-128"/>
              </a:rPr>
              <a:t>（</a:t>
            </a:r>
            <a:r>
              <a:rPr lang="zh-TW" altLang="en-US" sz="1200" dirty="0" smtClean="0">
                <a:latin typeface="Arial" pitchFamily="34" charset="0"/>
                <a:ea typeface="ＭＳ Ｐゴシック" pitchFamily="50" charset="-128"/>
                <a:cs typeface="ＭＳ Ｐゴシック" pitchFamily="50" charset="-128"/>
              </a:rPr>
              <a:t>大阪府</a:t>
            </a:r>
            <a:r>
              <a:rPr lang="zh-TW" altLang="en-US" sz="1200" dirty="0">
                <a:latin typeface="Arial" pitchFamily="34" charset="0"/>
                <a:ea typeface="ＭＳ Ｐゴシック" pitchFamily="50" charset="-128"/>
                <a:cs typeface="ＭＳ Ｐゴシック" pitchFamily="50" charset="-128"/>
              </a:rPr>
              <a:t>緑地環境保全</a:t>
            </a:r>
            <a:r>
              <a:rPr lang="zh-TW" altLang="en-US" sz="1200" dirty="0" smtClean="0">
                <a:latin typeface="Arial" pitchFamily="34" charset="0"/>
                <a:ea typeface="ＭＳ Ｐゴシック" pitchFamily="50" charset="-128"/>
                <a:cs typeface="ＭＳ Ｐゴシック" pitchFamily="50" charset="-128"/>
              </a:rPr>
              <a:t>地域</a:t>
            </a:r>
            <a:r>
              <a:rPr lang="ja-JP" altLang="en-US" sz="1200" dirty="0" smtClean="0">
                <a:latin typeface="Arial" pitchFamily="34" charset="0"/>
                <a:ea typeface="ＭＳ Ｐゴシック" pitchFamily="50" charset="-128"/>
                <a:cs typeface="ＭＳ Ｐゴシック" pitchFamily="50" charset="-128"/>
              </a:rPr>
              <a:t>）</a:t>
            </a:r>
            <a:endPar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7" name="図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72360" y="5502758"/>
            <a:ext cx="1440000" cy="1080000"/>
          </a:xfrm>
          <a:prstGeom prst="rect">
            <a:avLst/>
          </a:prstGeom>
        </p:spPr>
      </p:pic>
      <p:graphicFrame>
        <p:nvGraphicFramePr>
          <p:cNvPr id="18" name="コンテンツ プレースホルダー 3"/>
          <p:cNvGraphicFramePr>
            <a:graphicFrameLocks/>
          </p:cNvGraphicFramePr>
          <p:nvPr>
            <p:extLst>
              <p:ext uri="{D42A27DB-BD31-4B8C-83A1-F6EECF244321}">
                <p14:modId xmlns:p14="http://schemas.microsoft.com/office/powerpoint/2010/main" val="318158524"/>
              </p:ext>
            </p:extLst>
          </p:nvPr>
        </p:nvGraphicFramePr>
        <p:xfrm>
          <a:off x="252001" y="901202"/>
          <a:ext cx="8640480" cy="727598"/>
        </p:xfrm>
        <a:graphic>
          <a:graphicData uri="http://schemas.openxmlformats.org/drawingml/2006/table">
            <a:tbl>
              <a:tblPr firstRow="1" bandRow="1">
                <a:tableStyleId>{5C22544A-7EE6-4342-B048-85BDC9FD1C3A}</a:tableStyleId>
              </a:tblPr>
              <a:tblGrid>
                <a:gridCol w="1589537">
                  <a:extLst>
                    <a:ext uri="{9D8B030D-6E8A-4147-A177-3AD203B41FA5}">
                      <a16:colId xmlns:a16="http://schemas.microsoft.com/office/drawing/2014/main" val="20000"/>
                    </a:ext>
                  </a:extLst>
                </a:gridCol>
                <a:gridCol w="7050943">
                  <a:extLst>
                    <a:ext uri="{9D8B030D-6E8A-4147-A177-3AD203B41FA5}">
                      <a16:colId xmlns:a16="http://schemas.microsoft.com/office/drawing/2014/main" val="20001"/>
                    </a:ext>
                  </a:extLst>
                </a:gridCol>
              </a:tblGrid>
              <a:tr h="727598">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ja-JP" altLang="en-US" dirty="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ja-JP" altLang="en-US" sz="1800" b="0" i="0" strike="noStrike" baseline="0" dirty="0" smtClean="0">
                          <a:solidFill>
                            <a:schemeClr val="tx1"/>
                          </a:solidFill>
                          <a:latin typeface="+mn-ea"/>
                          <a:ea typeface="+mn-ea"/>
                          <a:cs typeface="メイリオ" panose="020B0604030504040204" pitchFamily="50" charset="-128"/>
                        </a:rPr>
                        <a:t>野生生物の生息状況のモニタリングや生物多様性の保全、府民理解・行動の促進</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9" name="Picture 2" descr="この写真をクリックするとイタセンパラなど希少魚の調査研究のページへ行きます。"/>
          <p:cNvPicPr>
            <a:picLocks noChangeAspect="1" noChangeArrowheads="1"/>
          </p:cNvPicPr>
          <p:nvPr/>
        </p:nvPicPr>
        <p:blipFill>
          <a:blip r:embed="rId9" r:link="rId10" cstate="email">
            <a:extLst>
              <a:ext uri="{28A0092B-C50C-407E-A947-70E740481C1C}">
                <a14:useLocalDpi xmlns:a14="http://schemas.microsoft.com/office/drawing/2010/main"/>
              </a:ext>
            </a:extLst>
          </a:blip>
          <a:srcRect/>
          <a:stretch>
            <a:fillRect/>
          </a:stretch>
        </p:blipFill>
        <p:spPr bwMode="auto">
          <a:xfrm>
            <a:off x="4097648" y="3229798"/>
            <a:ext cx="133209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9"/>
          <p:cNvSpPr txBox="1"/>
          <p:nvPr/>
        </p:nvSpPr>
        <p:spPr>
          <a:xfrm>
            <a:off x="4068671" y="4319794"/>
            <a:ext cx="1390049" cy="276999"/>
          </a:xfrm>
          <a:prstGeom prst="rect">
            <a:avLst/>
          </a:prstGeom>
          <a:noFill/>
        </p:spPr>
        <p:txBody>
          <a:bodyPr wrap="square" rtlCol="0">
            <a:spAutoFit/>
          </a:bodyPr>
          <a:lstStyle/>
          <a:p>
            <a:pPr algn="ctr"/>
            <a:r>
              <a:rPr lang="ja-JP" altLang="en-US" sz="1200" dirty="0" smtClean="0"/>
              <a:t>イタセンパラ</a:t>
            </a:r>
            <a:endParaRPr kumimoji="1" lang="ja-JP" altLang="en-US" sz="1200" dirty="0"/>
          </a:p>
        </p:txBody>
      </p:sp>
      <p:pic>
        <p:nvPicPr>
          <p:cNvPr id="22" name="Picture 3" descr="アカシジミ"/>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372360" y="3239794"/>
            <a:ext cx="132852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22"/>
          <p:cNvSpPr txBox="1"/>
          <p:nvPr/>
        </p:nvSpPr>
        <p:spPr>
          <a:xfrm>
            <a:off x="6068685" y="4319793"/>
            <a:ext cx="2053000" cy="276999"/>
          </a:xfrm>
          <a:prstGeom prst="rect">
            <a:avLst/>
          </a:prstGeom>
          <a:noFill/>
        </p:spPr>
        <p:txBody>
          <a:bodyPr wrap="square" rtlCol="0">
            <a:spAutoFit/>
          </a:bodyPr>
          <a:lstStyle/>
          <a:p>
            <a:pPr algn="ctr"/>
            <a:r>
              <a:rPr lang="ja-JP" altLang="en-US" sz="1200" dirty="0" smtClean="0">
                <a:latin typeface="+mn-ea"/>
              </a:rPr>
              <a:t>ヒロオビミドリシジミ</a:t>
            </a:r>
            <a:endParaRPr kumimoji="1" lang="ja-JP" altLang="en-US" sz="1200" strike="sngStrike" dirty="0"/>
          </a:p>
        </p:txBody>
      </p:sp>
      <p:sp>
        <p:nvSpPr>
          <p:cNvPr id="24" name="Text Box 8"/>
          <p:cNvSpPr txBox="1">
            <a:spLocks noChangeArrowheads="1"/>
          </p:cNvSpPr>
          <p:nvPr/>
        </p:nvSpPr>
        <p:spPr bwMode="auto">
          <a:xfrm>
            <a:off x="3398894" y="6620964"/>
            <a:ext cx="2030911" cy="15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spAutoFit/>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ja-JP" altLang="en-US" sz="1200" b="0" i="0" u="none" strike="noStrike" cap="none" normalizeH="0" baseline="0" dirty="0" smtClean="0">
                <a:ln>
                  <a:noFill/>
                </a:ln>
                <a:effectLst/>
                <a:latin typeface="Arial" pitchFamily="34" charset="0"/>
                <a:ea typeface="ＭＳ Ｐゴシック" pitchFamily="50" charset="-128"/>
                <a:cs typeface="ＭＳ Ｐゴシック" pitchFamily="50" charset="-128"/>
              </a:rPr>
              <a:t>淀川（</a:t>
            </a:r>
            <a:r>
              <a:rPr lang="ja-JP" altLang="en-US" sz="1200" dirty="0" smtClean="0">
                <a:latin typeface="Arial" pitchFamily="34" charset="0"/>
                <a:ea typeface="ＭＳ Ｐゴシック" pitchFamily="50" charset="-128"/>
                <a:cs typeface="ＭＳ Ｐゴシック" pitchFamily="50" charset="-128"/>
              </a:rPr>
              <a:t>イタセンパラ</a:t>
            </a:r>
            <a:r>
              <a:rPr kumimoji="1" lang="ja-JP" altLang="en-US" sz="1200" b="0" i="0" u="none" strike="noStrike" cap="none" normalizeH="0" baseline="0" dirty="0" smtClean="0">
                <a:ln>
                  <a:noFill/>
                </a:ln>
                <a:effectLst/>
                <a:latin typeface="Arial" pitchFamily="34" charset="0"/>
                <a:ea typeface="ＭＳ Ｐゴシック" pitchFamily="50" charset="-128"/>
                <a:cs typeface="ＭＳ Ｐゴシック" pitchFamily="50" charset="-128"/>
              </a:rPr>
              <a:t>生息）</a:t>
            </a:r>
            <a:endParaRPr kumimoji="1" lang="ja-JP" altLang="ja-JP" sz="12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697450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21</a:t>
            </a:fld>
            <a:endParaRPr kumimoji="1" lang="ja-JP" altLang="en-US"/>
          </a:p>
        </p:txBody>
      </p:sp>
      <p:sp>
        <p:nvSpPr>
          <p:cNvPr id="3" name="テキスト ボックス 2"/>
          <p:cNvSpPr txBox="1"/>
          <p:nvPr/>
        </p:nvSpPr>
        <p:spPr>
          <a:xfrm>
            <a:off x="-36512" y="332656"/>
            <a:ext cx="3028393" cy="707886"/>
          </a:xfrm>
          <a:prstGeom prst="rect">
            <a:avLst/>
          </a:prstGeom>
          <a:noFill/>
        </p:spPr>
        <p:txBody>
          <a:bodyPr wrap="none" rtlCol="0">
            <a:spAutoFit/>
          </a:bodyPr>
          <a:lstStyle/>
          <a:p>
            <a:pPr>
              <a:lnSpc>
                <a:spcPts val="2400"/>
              </a:lnSpc>
            </a:pPr>
            <a:r>
              <a:rPr lang="ja-JP" altLang="en-US" sz="2400" b="1" dirty="0" smtClean="0">
                <a:latin typeface="+mn-ea"/>
                <a:cs typeface="メイリオ" panose="020B0604030504040204" pitchFamily="50" charset="-128"/>
              </a:rPr>
              <a:t>（４）自然</a:t>
            </a:r>
            <a:r>
              <a:rPr lang="ja-JP" altLang="en-US" sz="2400" b="1" dirty="0">
                <a:latin typeface="+mn-ea"/>
                <a:cs typeface="メイリオ" panose="020B0604030504040204" pitchFamily="50" charset="-128"/>
              </a:rPr>
              <a:t>災害・沿岸域</a:t>
            </a:r>
            <a:endParaRPr lang="en-US" altLang="ja-JP" sz="2400" b="1" dirty="0" smtClean="0">
              <a:latin typeface="+mn-ea"/>
              <a:cs typeface="メイリオ" panose="020B0604030504040204" pitchFamily="50" charset="-128"/>
            </a:endParaRPr>
          </a:p>
          <a:p>
            <a:pPr>
              <a:lnSpc>
                <a:spcPts val="2400"/>
              </a:lnSpc>
            </a:pPr>
            <a:r>
              <a:rPr kumimoji="1" lang="ja-JP" altLang="en-US" sz="2400" b="1" dirty="0" smtClean="0">
                <a:latin typeface="+mn-ea"/>
                <a:cs typeface="メイリオ" panose="020B0604030504040204" pitchFamily="50" charset="-128"/>
              </a:rPr>
              <a:t>　① 水害（１／４）</a:t>
            </a:r>
            <a:endParaRPr kumimoji="1" lang="ja-JP" altLang="en-US"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179043350"/>
              </p:ext>
            </p:extLst>
          </p:nvPr>
        </p:nvGraphicFramePr>
        <p:xfrm>
          <a:off x="143508" y="2924944"/>
          <a:ext cx="8856984" cy="3528392"/>
        </p:xfrm>
        <a:graphic>
          <a:graphicData uri="http://schemas.openxmlformats.org/drawingml/2006/table">
            <a:tbl>
              <a:tblPr firstRow="1" bandRow="1">
                <a:tableStyleId>{5C22544A-7EE6-4342-B048-85BDC9FD1C3A}</a:tableStyleId>
              </a:tblPr>
              <a:tblGrid>
                <a:gridCol w="432047">
                  <a:extLst>
                    <a:ext uri="{9D8B030D-6E8A-4147-A177-3AD203B41FA5}">
                      <a16:colId xmlns:a16="http://schemas.microsoft.com/office/drawing/2014/main" val="20000"/>
                    </a:ext>
                  </a:extLst>
                </a:gridCol>
                <a:gridCol w="8424937">
                  <a:extLst>
                    <a:ext uri="{9D8B030D-6E8A-4147-A177-3AD203B41FA5}">
                      <a16:colId xmlns:a16="http://schemas.microsoft.com/office/drawing/2014/main" val="20001"/>
                    </a:ext>
                  </a:extLst>
                </a:gridCol>
              </a:tblGrid>
              <a:tr h="3528392">
                <a:tc>
                  <a:txBody>
                    <a:bodyPr/>
                    <a:lstStyle/>
                    <a:p>
                      <a:pPr algn="ctr"/>
                      <a:r>
                        <a:rPr kumimoji="1" lang="ja-JP" altLang="en-US" sz="1600" dirty="0" smtClean="0">
                          <a:solidFill>
                            <a:schemeClr val="tx1"/>
                          </a:solidFill>
                        </a:rPr>
                        <a:t>影　響</a:t>
                      </a:r>
                      <a:endParaRPr kumimoji="1" lang="ja-JP" altLang="en-US" sz="1600" dirty="0">
                        <a:solidFill>
                          <a:schemeClr val="tx1"/>
                        </a:solidFill>
                      </a:endParaRP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nSpc>
                          <a:spcPts val="1800"/>
                        </a:lnSpc>
                      </a:pPr>
                      <a:endParaRPr kumimoji="1" lang="en-US" altLang="ja-JP" sz="1600" b="0" dirty="0" smtClean="0">
                        <a:solidFill>
                          <a:schemeClr val="tx1"/>
                        </a:solidFill>
                        <a:latin typeface="+mn-ea"/>
                        <a:ea typeface="+mn-ea"/>
                      </a:endParaRPr>
                    </a:p>
                    <a:p>
                      <a:pPr>
                        <a:lnSpc>
                          <a:spcPct val="100000"/>
                        </a:lnSpc>
                      </a:pPr>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現状</a:t>
                      </a:r>
                      <a:r>
                        <a:rPr kumimoji="1" lang="en-US" altLang="ja-JP" sz="1600" b="0" dirty="0" smtClean="0">
                          <a:solidFill>
                            <a:schemeClr val="tx1"/>
                          </a:solidFill>
                          <a:latin typeface="+mn-ea"/>
                          <a:ea typeface="+mn-ea"/>
                        </a:rPr>
                        <a:t>】</a:t>
                      </a:r>
                    </a:p>
                    <a:p>
                      <a:pPr>
                        <a:lnSpc>
                          <a:spcPct val="100000"/>
                        </a:lnSpc>
                      </a:pPr>
                      <a:r>
                        <a:rPr kumimoji="1" lang="ja-JP" altLang="en-US" sz="1600" b="0" i="0" u="none" baseline="0" dirty="0" smtClean="0">
                          <a:solidFill>
                            <a:schemeClr val="tx1"/>
                          </a:solidFill>
                          <a:latin typeface="+mn-ea"/>
                          <a:ea typeface="+mn-ea"/>
                        </a:rPr>
                        <a:t>　</a:t>
                      </a:r>
                      <a:r>
                        <a:rPr kumimoji="1" lang="ja-JP" altLang="en-US" sz="1600" b="0" i="0" u="none" dirty="0" smtClean="0">
                          <a:solidFill>
                            <a:schemeClr val="tx1"/>
                          </a:solidFill>
                          <a:latin typeface="+mn-ea"/>
                          <a:ea typeface="+mn-ea"/>
                        </a:rPr>
                        <a:t>・</a:t>
                      </a:r>
                      <a:r>
                        <a:rPr kumimoji="1" lang="en-US" altLang="ja-JP" sz="1600" b="0" i="0" u="none" dirty="0" smtClean="0">
                          <a:solidFill>
                            <a:schemeClr val="tx1"/>
                          </a:solidFill>
                          <a:latin typeface="+mn-ea"/>
                          <a:ea typeface="+mn-ea"/>
                        </a:rPr>
                        <a:t>1 </a:t>
                      </a:r>
                      <a:r>
                        <a:rPr kumimoji="1" lang="ja-JP" altLang="en-US" sz="1600" b="0" i="0" u="none" dirty="0" smtClean="0">
                          <a:solidFill>
                            <a:schemeClr val="tx1"/>
                          </a:solidFill>
                          <a:latin typeface="+mn-ea"/>
                          <a:ea typeface="+mn-ea"/>
                        </a:rPr>
                        <a:t>時間降水量が</a:t>
                      </a:r>
                      <a:r>
                        <a:rPr kumimoji="1" lang="en-US" altLang="ja-JP" sz="1600" b="0" i="0" u="none" dirty="0" smtClean="0">
                          <a:solidFill>
                            <a:schemeClr val="tx1"/>
                          </a:solidFill>
                          <a:latin typeface="+mn-ea"/>
                          <a:ea typeface="+mn-ea"/>
                        </a:rPr>
                        <a:t>50 mm </a:t>
                      </a:r>
                      <a:r>
                        <a:rPr kumimoji="1" lang="ja-JP" altLang="en-US" sz="1600" b="0" i="0" u="none" dirty="0" smtClean="0">
                          <a:solidFill>
                            <a:schemeClr val="tx1"/>
                          </a:solidFill>
                          <a:latin typeface="+mn-ea"/>
                          <a:ea typeface="+mn-ea"/>
                        </a:rPr>
                        <a:t>以上及び</a:t>
                      </a:r>
                      <a:r>
                        <a:rPr kumimoji="1" lang="en-US" altLang="ja-JP" sz="1600" b="0" i="0" u="none" dirty="0" smtClean="0">
                          <a:solidFill>
                            <a:schemeClr val="tx1"/>
                          </a:solidFill>
                          <a:latin typeface="+mn-ea"/>
                          <a:ea typeface="+mn-ea"/>
                        </a:rPr>
                        <a:t>80 mm </a:t>
                      </a:r>
                      <a:r>
                        <a:rPr kumimoji="1" lang="ja-JP" altLang="en-US" sz="1600" b="0" i="0" u="none" dirty="0" smtClean="0">
                          <a:solidFill>
                            <a:schemeClr val="tx1"/>
                          </a:solidFill>
                          <a:latin typeface="+mn-ea"/>
                          <a:ea typeface="+mn-ea"/>
                        </a:rPr>
                        <a:t>以上の短時間強雨の年間発生回数は、いずれも増加</a:t>
                      </a:r>
                      <a:endParaRPr kumimoji="1" lang="en-US" altLang="ja-JP" sz="1600" b="0" i="0" u="none" dirty="0" smtClean="0">
                        <a:solidFill>
                          <a:schemeClr val="tx1"/>
                        </a:solidFill>
                        <a:latin typeface="+mn-ea"/>
                        <a:ea typeface="+mn-ea"/>
                      </a:endParaRPr>
                    </a:p>
                    <a:p>
                      <a:pPr>
                        <a:lnSpc>
                          <a:spcPct val="100000"/>
                        </a:lnSpc>
                      </a:pPr>
                      <a:r>
                        <a:rPr kumimoji="1" lang="ja-JP" altLang="en-US" sz="1600" b="0" baseline="0" dirty="0" smtClean="0">
                          <a:solidFill>
                            <a:schemeClr val="tx1"/>
                          </a:solidFill>
                          <a:latin typeface="+mn-ea"/>
                          <a:ea typeface="+mn-ea"/>
                        </a:rPr>
                        <a:t>　</a:t>
                      </a:r>
                      <a:r>
                        <a:rPr kumimoji="1" lang="ja-JP" altLang="en-US" sz="1600" b="0" dirty="0" smtClean="0">
                          <a:solidFill>
                            <a:schemeClr val="tx1"/>
                          </a:solidFill>
                          <a:latin typeface="+mn-ea"/>
                          <a:ea typeface="+mn-ea"/>
                        </a:rPr>
                        <a:t>・日降水量</a:t>
                      </a:r>
                      <a:r>
                        <a:rPr kumimoji="1" lang="en-US" altLang="ja-JP" sz="1600" b="0" dirty="0" smtClean="0">
                          <a:solidFill>
                            <a:schemeClr val="tx1"/>
                          </a:solidFill>
                          <a:latin typeface="+mn-ea"/>
                          <a:ea typeface="+mn-ea"/>
                        </a:rPr>
                        <a:t>100 mm </a:t>
                      </a:r>
                      <a:r>
                        <a:rPr kumimoji="1" lang="ja-JP" altLang="en-US" sz="1600" b="0" dirty="0" smtClean="0">
                          <a:solidFill>
                            <a:schemeClr val="tx1"/>
                          </a:solidFill>
                          <a:latin typeface="+mn-ea"/>
                          <a:ea typeface="+mn-ea"/>
                        </a:rPr>
                        <a:t>以上及び</a:t>
                      </a:r>
                      <a:r>
                        <a:rPr kumimoji="1" lang="en-US" altLang="ja-JP" sz="1600" b="0" dirty="0" smtClean="0">
                          <a:solidFill>
                            <a:schemeClr val="tx1"/>
                          </a:solidFill>
                          <a:latin typeface="+mn-ea"/>
                          <a:ea typeface="+mn-ea"/>
                        </a:rPr>
                        <a:t>200 mm </a:t>
                      </a:r>
                      <a:r>
                        <a:rPr kumimoji="1" lang="ja-JP" altLang="en-US" sz="1600" b="0" dirty="0" smtClean="0">
                          <a:solidFill>
                            <a:schemeClr val="tx1"/>
                          </a:solidFill>
                          <a:latin typeface="+mn-ea"/>
                          <a:ea typeface="+mn-ea"/>
                        </a:rPr>
                        <a:t>以上の大雨の日数は、</a:t>
                      </a:r>
                      <a:endParaRPr kumimoji="1" lang="en-US" altLang="ja-JP" sz="1600" b="0" dirty="0" smtClean="0">
                        <a:solidFill>
                          <a:schemeClr val="tx1"/>
                        </a:solidFill>
                        <a:latin typeface="+mn-ea"/>
                        <a:ea typeface="+mn-ea"/>
                      </a:endParaRPr>
                    </a:p>
                    <a:p>
                      <a:pPr>
                        <a:lnSpc>
                          <a:spcPct val="100000"/>
                        </a:lnSpc>
                      </a:pPr>
                      <a:r>
                        <a:rPr kumimoji="1" lang="ja-JP" altLang="en-US" sz="1600" b="0" dirty="0" smtClean="0">
                          <a:solidFill>
                            <a:schemeClr val="tx1"/>
                          </a:solidFill>
                          <a:latin typeface="+mn-ea"/>
                          <a:ea typeface="+mn-ea"/>
                        </a:rPr>
                        <a:t>　　いずれも増加</a:t>
                      </a:r>
                      <a:endParaRPr kumimoji="1" lang="en-US" altLang="ja-JP" sz="1600" b="0" dirty="0" smtClean="0">
                        <a:solidFill>
                          <a:schemeClr val="tx1"/>
                        </a:solidFill>
                        <a:latin typeface="+mn-ea"/>
                        <a:ea typeface="+mn-ea"/>
                      </a:endParaRPr>
                    </a:p>
                    <a:p>
                      <a:pPr>
                        <a:lnSpc>
                          <a:spcPct val="100000"/>
                        </a:lnSpc>
                      </a:pPr>
                      <a:endParaRPr kumimoji="1" lang="ja-JP" altLang="en-US" sz="1600" b="0" dirty="0" smtClean="0">
                        <a:solidFill>
                          <a:schemeClr val="tx1"/>
                        </a:solidFill>
                        <a:latin typeface="+mn-ea"/>
                        <a:ea typeface="+mn-ea"/>
                      </a:endParaRPr>
                    </a:p>
                    <a:p>
                      <a:pPr>
                        <a:lnSpc>
                          <a:spcPct val="100000"/>
                        </a:lnSpc>
                      </a:pPr>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将来予測</a:t>
                      </a:r>
                      <a:r>
                        <a:rPr kumimoji="1" lang="en-US" altLang="ja-JP" sz="1600" b="0" dirty="0" smtClean="0">
                          <a:solidFill>
                            <a:schemeClr val="tx1"/>
                          </a:solidFill>
                          <a:latin typeface="+mn-ea"/>
                          <a:ea typeface="+mn-ea"/>
                        </a:rPr>
                        <a:t>】</a:t>
                      </a:r>
                    </a:p>
                    <a:p>
                      <a:pPr>
                        <a:lnSpc>
                          <a:spcPct val="100000"/>
                        </a:lnSpc>
                      </a:pPr>
                      <a:r>
                        <a:rPr kumimoji="1" lang="ja-JP" altLang="en-US" sz="1600" b="0" dirty="0" smtClean="0">
                          <a:solidFill>
                            <a:schemeClr val="tx1"/>
                          </a:solidFill>
                          <a:latin typeface="+mn-ea"/>
                          <a:ea typeface="+mn-ea"/>
                        </a:rPr>
                        <a:t>　・施設の能力を上回る外力（災害の原因となる豪雨、高潮等の</a:t>
                      </a:r>
                      <a:endParaRPr kumimoji="1" lang="en-US" altLang="ja-JP" sz="1600" b="0" dirty="0" smtClean="0">
                        <a:solidFill>
                          <a:schemeClr val="tx1"/>
                        </a:solidFill>
                        <a:latin typeface="+mn-ea"/>
                        <a:ea typeface="+mn-ea"/>
                      </a:endParaRPr>
                    </a:p>
                    <a:p>
                      <a:pPr>
                        <a:lnSpc>
                          <a:spcPct val="100000"/>
                        </a:lnSpc>
                      </a:pPr>
                      <a:r>
                        <a:rPr kumimoji="1" lang="ja-JP" altLang="en-US" sz="1600" b="0" dirty="0" smtClean="0">
                          <a:solidFill>
                            <a:schemeClr val="tx1"/>
                          </a:solidFill>
                          <a:latin typeface="+mn-ea"/>
                          <a:ea typeface="+mn-ea"/>
                        </a:rPr>
                        <a:t>　　自然現象）による水害の増加が懸念</a:t>
                      </a:r>
                      <a:r>
                        <a:rPr kumimoji="1" lang="ja-JP" altLang="en-US" sz="1600" b="0" baseline="30000" dirty="0" smtClean="0">
                          <a:solidFill>
                            <a:schemeClr val="tx1"/>
                          </a:solidFill>
                          <a:latin typeface="+mn-ea"/>
                          <a:ea typeface="+mn-ea"/>
                        </a:rPr>
                        <a:t>＊</a:t>
                      </a:r>
                    </a:p>
                    <a:p>
                      <a:pPr>
                        <a:lnSpc>
                          <a:spcPct val="100000"/>
                        </a:lnSpc>
                      </a:pPr>
                      <a:r>
                        <a:rPr kumimoji="1" lang="ja-JP" altLang="en-US" sz="1600" b="0" dirty="0" smtClean="0">
                          <a:solidFill>
                            <a:schemeClr val="tx1"/>
                          </a:solidFill>
                          <a:latin typeface="+mn-ea"/>
                          <a:ea typeface="+mn-ea"/>
                        </a:rPr>
                        <a:t>　・発生頻度は低いが施設の能力を大幅に上回る極めて大規模</a:t>
                      </a:r>
                      <a:endParaRPr kumimoji="1" lang="en-US" altLang="ja-JP" sz="1600" b="0" dirty="0" smtClean="0">
                        <a:solidFill>
                          <a:schemeClr val="tx1"/>
                        </a:solidFill>
                        <a:latin typeface="+mn-ea"/>
                        <a:ea typeface="+mn-ea"/>
                      </a:endParaRPr>
                    </a:p>
                    <a:p>
                      <a:pPr>
                        <a:lnSpc>
                          <a:spcPct val="100000"/>
                        </a:lnSpc>
                      </a:pPr>
                      <a:r>
                        <a:rPr kumimoji="1" lang="ja-JP" altLang="en-US" sz="1600" b="0" dirty="0" smtClean="0">
                          <a:solidFill>
                            <a:schemeClr val="tx1"/>
                          </a:solidFill>
                          <a:latin typeface="+mn-ea"/>
                          <a:ea typeface="+mn-ea"/>
                        </a:rPr>
                        <a:t>　　な水害の発生が懸念</a:t>
                      </a:r>
                      <a:r>
                        <a:rPr kumimoji="1" lang="ja-JP" altLang="en-US" sz="1600" b="0" baseline="30000" dirty="0" smtClean="0">
                          <a:solidFill>
                            <a:schemeClr val="tx1"/>
                          </a:solidFill>
                          <a:latin typeface="+mn-ea"/>
                          <a:ea typeface="+mn-ea"/>
                        </a:rPr>
                        <a:t>＊</a:t>
                      </a:r>
                      <a:r>
                        <a:rPr kumimoji="1" lang="ja-JP" altLang="en-US" sz="1600" b="0" baseline="0" dirty="0" smtClean="0">
                          <a:solidFill>
                            <a:srgbClr val="CC00FF"/>
                          </a:solidFill>
                          <a:latin typeface="+mn-ea"/>
                          <a:ea typeface="+mn-ea"/>
                        </a:rPr>
                        <a:t>     　　　　　</a:t>
                      </a:r>
                      <a:r>
                        <a:rPr kumimoji="1" lang="ja-JP" altLang="en-US" sz="1600" b="0" baseline="0" dirty="0" smtClean="0">
                          <a:solidFill>
                            <a:schemeClr val="tx1"/>
                          </a:solidFill>
                          <a:latin typeface="+mn-ea"/>
                          <a:ea typeface="+mn-ea"/>
                        </a:rPr>
                        <a:t>　 </a:t>
                      </a:r>
                      <a:r>
                        <a:rPr kumimoji="1" lang="ja-JP" altLang="en-US" sz="1600" b="0" dirty="0" smtClean="0">
                          <a:solidFill>
                            <a:schemeClr val="tx1"/>
                          </a:solidFill>
                          <a:latin typeface="+mn-ea"/>
                          <a:ea typeface="+mn-ea"/>
                        </a:rPr>
                        <a:t>（＊国の適応計画より）</a:t>
                      </a:r>
                      <a:endParaRPr kumimoji="1" lang="en-US" altLang="ja-JP" sz="1600" b="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コンテンツ プレースホルダー 3"/>
          <p:cNvGraphicFramePr>
            <a:graphicFrameLocks/>
          </p:cNvGraphicFramePr>
          <p:nvPr>
            <p:extLst>
              <p:ext uri="{D42A27DB-BD31-4B8C-83A1-F6EECF244321}">
                <p14:modId xmlns:p14="http://schemas.microsoft.com/office/powerpoint/2010/main" val="700565309"/>
              </p:ext>
            </p:extLst>
          </p:nvPr>
        </p:nvGraphicFramePr>
        <p:xfrm>
          <a:off x="135905" y="1115576"/>
          <a:ext cx="8872189" cy="1737360"/>
        </p:xfrm>
        <a:graphic>
          <a:graphicData uri="http://schemas.openxmlformats.org/drawingml/2006/table">
            <a:tbl>
              <a:tblPr firstRow="1" bandRow="1">
                <a:tableStyleId>{5C22544A-7EE6-4342-B048-85BDC9FD1C3A}</a:tableStyleId>
              </a:tblPr>
              <a:tblGrid>
                <a:gridCol w="1348189">
                  <a:extLst>
                    <a:ext uri="{9D8B030D-6E8A-4147-A177-3AD203B41FA5}">
                      <a16:colId xmlns:a16="http://schemas.microsoft.com/office/drawing/2014/main" val="20000"/>
                    </a:ext>
                  </a:extLst>
                </a:gridCol>
                <a:gridCol w="7524000">
                  <a:extLst>
                    <a:ext uri="{9D8B030D-6E8A-4147-A177-3AD203B41FA5}">
                      <a16:colId xmlns:a16="http://schemas.microsoft.com/office/drawing/2014/main" val="20001"/>
                    </a:ext>
                  </a:extLst>
                </a:gridCol>
              </a:tblGrid>
              <a:tr h="1008112">
                <a:tc>
                  <a:txBody>
                    <a:bodyPr/>
                    <a:lstStyle/>
                    <a:p>
                      <a:pPr algn="ctr"/>
                      <a:r>
                        <a:rPr kumimoji="1" lang="ja-JP" altLang="en-US" sz="1500" dirty="0" smtClean="0">
                          <a:solidFill>
                            <a:schemeClr val="tx1"/>
                          </a:solidFill>
                          <a:latin typeface="+mn-ea"/>
                          <a:ea typeface="+mn-ea"/>
                          <a:cs typeface="メイリオ" panose="020B0604030504040204" pitchFamily="50" charset="-128"/>
                        </a:rPr>
                        <a:t>適応の方向性</a:t>
                      </a:r>
                      <a:endParaRPr kumimoji="1" lang="en-US" altLang="ja-JP" sz="1500" dirty="0" smtClean="0">
                        <a:solidFill>
                          <a:schemeClr val="tx1"/>
                        </a:solidFill>
                        <a:latin typeface="+mn-ea"/>
                        <a:ea typeface="+mn-ea"/>
                        <a:cs typeface="メイリオ" panose="020B0604030504040204" pitchFamily="50" charset="-128"/>
                      </a:endParaRPr>
                    </a:p>
                    <a:p>
                      <a:pPr algn="ctr"/>
                      <a:r>
                        <a:rPr kumimoji="1" lang="ja-JP" altLang="en-US" sz="1500" dirty="0" smtClean="0">
                          <a:solidFill>
                            <a:schemeClr val="tx1"/>
                          </a:solidFill>
                          <a:latin typeface="+mn-ea"/>
                          <a:ea typeface="+mn-ea"/>
                          <a:cs typeface="メイリオ" panose="020B0604030504040204" pitchFamily="50" charset="-128"/>
                        </a:rPr>
                        <a:t>（府実行計画）</a:t>
                      </a:r>
                      <a:endParaRPr kumimoji="1" lang="ja-JP" altLang="en-US" sz="1500" dirty="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80000" indent="-180000">
                        <a:buFont typeface="Arial" panose="020B0604020202020204" pitchFamily="34" charset="0"/>
                        <a:buChar char="•"/>
                      </a:pPr>
                      <a:r>
                        <a:rPr kumimoji="1" lang="ja-JP" altLang="en-US" sz="1800" b="0" i="0" strike="noStrike" baseline="0" dirty="0" smtClean="0">
                          <a:solidFill>
                            <a:schemeClr val="tx1"/>
                          </a:solidFill>
                          <a:latin typeface="+mn-ea"/>
                          <a:ea typeface="+mn-ea"/>
                          <a:cs typeface="メイリオ" panose="020B0604030504040204" pitchFamily="50" charset="-128"/>
                        </a:rPr>
                        <a:t>堤防や洪水調節施設等の整備、既存ストックの機能向上、及び「長寿命化計画」に基づく適切な維持管理</a:t>
                      </a:r>
                      <a:endParaRPr kumimoji="1" lang="en-US" altLang="ja-JP" sz="1800" b="0" i="0" strike="noStrike" baseline="0" dirty="0" smtClean="0">
                        <a:solidFill>
                          <a:schemeClr val="tx1"/>
                        </a:solidFill>
                        <a:latin typeface="+mn-ea"/>
                        <a:ea typeface="+mn-ea"/>
                        <a:cs typeface="メイリオ" panose="020B0604030504040204" pitchFamily="50" charset="-128"/>
                      </a:endParaRPr>
                    </a:p>
                    <a:p>
                      <a:pPr marL="180000" indent="-180000">
                        <a:buFont typeface="Arial" panose="020B0604020202020204" pitchFamily="34" charset="0"/>
                        <a:buChar char="•"/>
                      </a:pPr>
                      <a:r>
                        <a:rPr kumimoji="1" lang="ja-JP" altLang="en-US" sz="1800" b="0" i="0" strike="noStrike" baseline="0" dirty="0" smtClean="0">
                          <a:solidFill>
                            <a:schemeClr val="tx1"/>
                          </a:solidFill>
                          <a:latin typeface="+mn-ea"/>
                          <a:ea typeface="+mn-ea"/>
                          <a:cs typeface="メイリオ" panose="020B0604030504040204" pitchFamily="50" charset="-128"/>
                        </a:rPr>
                        <a:t>水防体制の充実・強化、河川整備計画の点検・見直しの実施、及び災害リスク情報の掲示</a:t>
                      </a:r>
                      <a:endParaRPr kumimoji="1" lang="en-US" altLang="ja-JP" sz="1800" b="0" i="0" strike="noStrike" baseline="0" dirty="0" smtClean="0">
                        <a:solidFill>
                          <a:schemeClr val="tx1"/>
                        </a:solidFill>
                        <a:latin typeface="+mn-ea"/>
                        <a:ea typeface="+mn-ea"/>
                        <a:cs typeface="メイリオ" panose="020B0604030504040204" pitchFamily="50" charset="-128"/>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strike="noStrike" baseline="0" dirty="0" smtClean="0">
                          <a:ln>
                            <a:noFill/>
                          </a:ln>
                          <a:solidFill>
                            <a:schemeClr val="tx1"/>
                          </a:solidFill>
                          <a:latin typeface="+mn-ea"/>
                          <a:ea typeface="+mn-ea"/>
                          <a:cs typeface="メイリオ" panose="020B0604030504040204" pitchFamily="50" charset="-128"/>
                        </a:rPr>
                        <a:t>各主体と連携した災害対応体制</a:t>
                      </a:r>
                      <a:r>
                        <a:rPr kumimoji="1" lang="ja-JP" altLang="en-US" sz="1800" b="0" i="0" u="none" strike="noStrike" baseline="0" dirty="0" smtClean="0">
                          <a:ln>
                            <a:noFill/>
                          </a:ln>
                          <a:solidFill>
                            <a:schemeClr val="tx1"/>
                          </a:solidFill>
                          <a:latin typeface="+mn-ea"/>
                          <a:ea typeface="+mn-ea"/>
                          <a:cs typeface="メイリオ" panose="020B0604030504040204" pitchFamily="50" charset="-128"/>
                        </a:rPr>
                        <a:t>など</a:t>
                      </a:r>
                      <a:r>
                        <a:rPr kumimoji="1" lang="ja-JP" altLang="en-US" sz="1800" b="0" i="0" strike="noStrike" baseline="0" dirty="0" smtClean="0">
                          <a:ln>
                            <a:noFill/>
                          </a:ln>
                          <a:solidFill>
                            <a:schemeClr val="tx1"/>
                          </a:solidFill>
                          <a:latin typeface="+mn-ea"/>
                          <a:ea typeface="+mn-ea"/>
                          <a:cs typeface="メイリオ" panose="020B0604030504040204" pitchFamily="50" charset="-128"/>
                        </a:rPr>
                        <a:t>の整備等、「大阪府地域防災計画」に基づく水害対策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7" name="図 6" descr="出典：大阪府" title="図1-9　2018年７月豪雨による被害（能勢町）"/>
          <p:cNvPicPr/>
          <p:nvPr/>
        </p:nvPicPr>
        <p:blipFill>
          <a:blip r:embed="rId2">
            <a:extLst>
              <a:ext uri="{28A0092B-C50C-407E-A947-70E740481C1C}">
                <a14:useLocalDpi xmlns:a14="http://schemas.microsoft.com/office/drawing/2010/main" val="0"/>
              </a:ext>
            </a:extLst>
          </a:blip>
          <a:stretch>
            <a:fillRect/>
          </a:stretch>
        </p:blipFill>
        <p:spPr>
          <a:xfrm>
            <a:off x="6171163" y="3828804"/>
            <a:ext cx="2727960" cy="1941830"/>
          </a:xfrm>
          <a:prstGeom prst="rect">
            <a:avLst/>
          </a:prstGeom>
        </p:spPr>
      </p:pic>
      <p:sp>
        <p:nvSpPr>
          <p:cNvPr id="9" name="正方形/長方形 8"/>
          <p:cNvSpPr/>
          <p:nvPr/>
        </p:nvSpPr>
        <p:spPr>
          <a:xfrm>
            <a:off x="5993866" y="5842642"/>
            <a:ext cx="3082554" cy="373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rPr>
              <a:t>2018</a:t>
            </a:r>
            <a:r>
              <a:rPr lang="ja-JP" altLang="en-US" sz="1400" b="1" dirty="0">
                <a:solidFill>
                  <a:schemeClr val="tx1"/>
                </a:solidFill>
              </a:rPr>
              <a:t>年７月豪雨による被害（能勢町）</a:t>
            </a:r>
          </a:p>
        </p:txBody>
      </p:sp>
    </p:spTree>
    <p:extLst>
      <p:ext uri="{BB962C8B-B14F-4D97-AF65-F5344CB8AC3E}">
        <p14:creationId xmlns:p14="http://schemas.microsoft.com/office/powerpoint/2010/main" val="3204239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22</a:t>
            </a:fld>
            <a:endParaRPr kumimoji="1" lang="ja-JP" altLang="en-US" dirty="0"/>
          </a:p>
        </p:txBody>
      </p:sp>
      <p:graphicFrame>
        <p:nvGraphicFramePr>
          <p:cNvPr id="3" name="コンテンツ プレースホルダー 3"/>
          <p:cNvGraphicFramePr>
            <a:graphicFrameLocks/>
          </p:cNvGraphicFramePr>
          <p:nvPr>
            <p:extLst>
              <p:ext uri="{D42A27DB-BD31-4B8C-83A1-F6EECF244321}">
                <p14:modId xmlns:p14="http://schemas.microsoft.com/office/powerpoint/2010/main" val="4230956373"/>
              </p:ext>
            </p:extLst>
          </p:nvPr>
        </p:nvGraphicFramePr>
        <p:xfrm>
          <a:off x="179513" y="908720"/>
          <a:ext cx="8640000" cy="5730137"/>
        </p:xfrm>
        <a:graphic>
          <a:graphicData uri="http://schemas.openxmlformats.org/drawingml/2006/table">
            <a:tbl>
              <a:tblPr firstRow="1" bandRow="1">
                <a:tableStyleId>{5C22544A-7EE6-4342-B048-85BDC9FD1C3A}</a:tableStyleId>
              </a:tblPr>
              <a:tblGrid>
                <a:gridCol w="432047">
                  <a:extLst>
                    <a:ext uri="{9D8B030D-6E8A-4147-A177-3AD203B41FA5}">
                      <a16:colId xmlns:a16="http://schemas.microsoft.com/office/drawing/2014/main" val="20000"/>
                    </a:ext>
                  </a:extLst>
                </a:gridCol>
                <a:gridCol w="8207953">
                  <a:extLst>
                    <a:ext uri="{9D8B030D-6E8A-4147-A177-3AD203B41FA5}">
                      <a16:colId xmlns:a16="http://schemas.microsoft.com/office/drawing/2014/main" val="20001"/>
                    </a:ext>
                  </a:extLst>
                </a:gridCol>
              </a:tblGrid>
              <a:tr h="317397">
                <a:tc rowSpan="2">
                  <a:txBody>
                    <a:bodyPr/>
                    <a:lstStyle/>
                    <a:p>
                      <a:pPr algn="ctr">
                        <a:lnSpc>
                          <a:spcPts val="1600"/>
                        </a:lnSpc>
                      </a:pPr>
                      <a:r>
                        <a:rPr kumimoji="1" lang="ja-JP" altLang="en-US" sz="1600" dirty="0" smtClean="0">
                          <a:solidFill>
                            <a:schemeClr val="tx1"/>
                          </a:solidFill>
                        </a:rPr>
                        <a:t>取　組</a:t>
                      </a:r>
                      <a:endParaRPr kumimoji="1" lang="ja-JP" altLang="en-US" sz="1600"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比較的発生頻度の高い外力に対する防災対策</a:t>
                      </a:r>
                      <a:r>
                        <a:rPr kumimoji="1" lang="en-US" altLang="ja-JP" sz="1600" b="0" dirty="0" smtClean="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371235">
                <a:tc vMerge="1">
                  <a:txBody>
                    <a:bodyPr/>
                    <a:lstStyle/>
                    <a:p>
                      <a:pPr algn="ctr">
                        <a:lnSpc>
                          <a:spcPts val="1600"/>
                        </a:lnSpc>
                      </a:pPr>
                      <a:endParaRPr kumimoji="1" lang="ja-JP" altLang="en-US" sz="1600" dirty="0">
                        <a:solidFill>
                          <a:schemeClr val="tx1"/>
                        </a:solidFill>
                      </a:endParaRP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9FF99"/>
                    </a:solidFill>
                  </a:tcPr>
                </a:tc>
                <a:tc>
                  <a:txBody>
                    <a:bodyPr/>
                    <a:lstStyle/>
                    <a:p>
                      <a:pPr>
                        <a:lnSpc>
                          <a:spcPts val="1800"/>
                        </a:lnSpc>
                      </a:pPr>
                      <a:r>
                        <a:rPr kumimoji="1" lang="ja-JP" altLang="en-US" sz="1600" b="0" dirty="0" smtClean="0">
                          <a:solidFill>
                            <a:schemeClr val="tx1"/>
                          </a:solidFill>
                          <a:latin typeface="+mn-ea"/>
                          <a:ea typeface="+mn-ea"/>
                        </a:rPr>
                        <a:t>（災害リスクの評価）</a:t>
                      </a:r>
                      <a:endParaRPr kumimoji="1" lang="en-US" altLang="ja-JP" sz="1600" b="0" dirty="0" smtClean="0">
                        <a:solidFill>
                          <a:schemeClr val="tx1"/>
                        </a:solidFill>
                        <a:latin typeface="+mn-ea"/>
                        <a:ea typeface="+mn-ea"/>
                      </a:endParaRPr>
                    </a:p>
                    <a:p>
                      <a:pPr marL="252000" indent="-144000">
                        <a:lnSpc>
                          <a:spcPts val="1800"/>
                        </a:lnSpc>
                      </a:pP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人命を守ることを最優先に、様々な降雨により想定される洪水・高潮の浸水の可能性の府民へのわかりやすい提示および支援</a:t>
                      </a:r>
                      <a:endParaRPr kumimoji="1" lang="en-US" altLang="ja-JP" sz="1600" b="0" i="0" dirty="0" smtClean="0">
                        <a:solidFill>
                          <a:schemeClr val="tx1"/>
                        </a:solidFill>
                        <a:latin typeface="+mn-ea"/>
                        <a:ea typeface="+mn-ea"/>
                      </a:endParaRPr>
                    </a:p>
                    <a:p>
                      <a:pPr>
                        <a:lnSpc>
                          <a:spcPts val="1800"/>
                        </a:lnSpc>
                      </a:pPr>
                      <a:endParaRPr kumimoji="1" lang="en-US" altLang="ja-JP" sz="1600" b="0" dirty="0" smtClean="0">
                        <a:solidFill>
                          <a:schemeClr val="tx1"/>
                        </a:solidFill>
                        <a:latin typeface="+mn-ea"/>
                        <a:ea typeface="+mn-ea"/>
                      </a:endParaRPr>
                    </a:p>
                    <a:p>
                      <a:pPr>
                        <a:lnSpc>
                          <a:spcPts val="1800"/>
                        </a:lnSpc>
                      </a:pPr>
                      <a:r>
                        <a:rPr kumimoji="1" lang="ja-JP" altLang="en-US" sz="1600" b="0" dirty="0" smtClean="0">
                          <a:solidFill>
                            <a:schemeClr val="tx1"/>
                          </a:solidFill>
                          <a:latin typeface="+mn-ea"/>
                          <a:ea typeface="+mn-ea"/>
                        </a:rPr>
                        <a:t>（施設の着実な整備）</a:t>
                      </a:r>
                      <a:endParaRPr kumimoji="1" lang="en-US" altLang="ja-JP" sz="1600" b="0" dirty="0" smtClean="0">
                        <a:solidFill>
                          <a:schemeClr val="tx1"/>
                        </a:solidFill>
                        <a:latin typeface="+mn-ea"/>
                        <a:ea typeface="+mn-ea"/>
                      </a:endParaRPr>
                    </a:p>
                    <a:p>
                      <a:pPr marL="252000" indent="-144000">
                        <a:lnSpc>
                          <a:spcPts val="1800"/>
                        </a:lnSpc>
                      </a:pPr>
                      <a:r>
                        <a:rPr kumimoji="1" lang="ja-JP" altLang="en-US" sz="1600" b="0" i="0" u="none" strike="noStrike" baseline="0" dirty="0" smtClean="0">
                          <a:solidFill>
                            <a:schemeClr val="tx1"/>
                          </a:solidFill>
                          <a:latin typeface="+mn-ea"/>
                          <a:ea typeface="+mn-ea"/>
                        </a:rPr>
                        <a:t>○</a:t>
                      </a:r>
                      <a:r>
                        <a:rPr kumimoji="1" lang="ja-JP" altLang="en-US" sz="1600" b="0" dirty="0" smtClean="0">
                          <a:solidFill>
                            <a:schemeClr val="tx1"/>
                          </a:solidFill>
                          <a:latin typeface="+mn-ea"/>
                          <a:ea typeface="+mn-ea"/>
                        </a:rPr>
                        <a:t>堤防や洪水調節施設、下水道雨水ポンプや寝屋川流域における下水道増補幹線の施設の整備の着実な実施</a:t>
                      </a:r>
                      <a:endParaRPr kumimoji="1" lang="en-US" altLang="ja-JP" sz="1600" b="0" dirty="0" smtClean="0">
                        <a:solidFill>
                          <a:schemeClr val="tx1"/>
                        </a:solidFill>
                        <a:latin typeface="+mn-ea"/>
                        <a:ea typeface="+mn-ea"/>
                      </a:endParaRPr>
                    </a:p>
                    <a:p>
                      <a:pPr marL="252000" indent="-144000">
                        <a:lnSpc>
                          <a:spcPts val="1800"/>
                        </a:lnSpc>
                      </a:pPr>
                      <a:r>
                        <a:rPr kumimoji="1" lang="ja-JP" altLang="en-US" sz="1600" b="0" i="0" u="none" strike="noStrike" baseline="0" dirty="0" smtClean="0">
                          <a:solidFill>
                            <a:schemeClr val="tx1"/>
                          </a:solidFill>
                          <a:latin typeface="+mn-ea"/>
                          <a:ea typeface="+mn-ea"/>
                        </a:rPr>
                        <a:t>○</a:t>
                      </a:r>
                      <a:r>
                        <a:rPr kumimoji="1" lang="ja-JP" altLang="en-US" sz="1600" b="0" dirty="0" smtClean="0">
                          <a:solidFill>
                            <a:schemeClr val="tx1"/>
                          </a:solidFill>
                          <a:latin typeface="+mn-ea"/>
                          <a:ea typeface="+mn-ea"/>
                        </a:rPr>
                        <a:t>災害リスク評価を踏まえた、効果的・効率的な整備（三大水門の取組等）</a:t>
                      </a:r>
                      <a:endParaRPr kumimoji="1" lang="en-US" altLang="ja-JP" sz="1600" b="0" dirty="0" smtClean="0">
                        <a:solidFill>
                          <a:schemeClr val="tx1"/>
                        </a:solidFill>
                        <a:latin typeface="+mn-ea"/>
                        <a:ea typeface="+mn-ea"/>
                      </a:endParaRPr>
                    </a:p>
                    <a:p>
                      <a:pPr marL="252000" indent="-144000">
                        <a:lnSpc>
                          <a:spcPts val="1800"/>
                        </a:lnSpc>
                      </a:pPr>
                      <a:endParaRPr kumimoji="1" lang="en-US" altLang="ja-JP" sz="1600" b="0" dirty="0" smtClean="0">
                        <a:solidFill>
                          <a:schemeClr val="tx1"/>
                        </a:solidFill>
                        <a:latin typeface="+mn-ea"/>
                        <a:ea typeface="+mn-ea"/>
                      </a:endParaRPr>
                    </a:p>
                    <a:p>
                      <a:pPr>
                        <a:lnSpc>
                          <a:spcPts val="1700"/>
                        </a:lnSpc>
                      </a:pPr>
                      <a:r>
                        <a:rPr kumimoji="1" lang="ja-JP" altLang="en-US" sz="1600" b="0" dirty="0" smtClean="0">
                          <a:solidFill>
                            <a:schemeClr val="tx1"/>
                          </a:solidFill>
                          <a:latin typeface="+mn-ea"/>
                          <a:ea typeface="+mn-ea"/>
                        </a:rPr>
                        <a:t>（既存施設の機能向上）</a:t>
                      </a:r>
                      <a:endParaRPr kumimoji="1" lang="en-US" altLang="ja-JP" sz="1600" b="0"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dirty="0" smtClean="0">
                          <a:solidFill>
                            <a:schemeClr val="tx1"/>
                          </a:solidFill>
                          <a:latin typeface="+mn-ea"/>
                          <a:ea typeface="+mn-ea"/>
                        </a:rPr>
                        <a:t>ため池の治水活用など、既存ストックのより一層の機能向上</a:t>
                      </a:r>
                      <a:endParaRPr kumimoji="1" lang="en-US" altLang="ja-JP" sz="1600" b="0" dirty="0" smtClean="0">
                        <a:solidFill>
                          <a:schemeClr val="tx1"/>
                        </a:solidFill>
                        <a:latin typeface="+mn-ea"/>
                        <a:ea typeface="+mn-ea"/>
                      </a:endParaRPr>
                    </a:p>
                    <a:p>
                      <a:pPr marL="252000" indent="-144000">
                        <a:lnSpc>
                          <a:spcPts val="1700"/>
                        </a:lnSpc>
                      </a:pPr>
                      <a:endParaRPr kumimoji="1" lang="en-US" altLang="ja-JP" sz="1600" b="0" dirty="0" smtClean="0">
                        <a:solidFill>
                          <a:schemeClr val="tx1"/>
                        </a:solidFill>
                        <a:latin typeface="+mn-ea"/>
                        <a:ea typeface="+mn-ea"/>
                      </a:endParaRPr>
                    </a:p>
                    <a:p>
                      <a:pPr marL="0" indent="0">
                        <a:lnSpc>
                          <a:spcPts val="1700"/>
                        </a:lnSpc>
                      </a:pPr>
                      <a:r>
                        <a:rPr kumimoji="1" lang="ja-JP" altLang="en-US" sz="1600" b="0" dirty="0" smtClean="0">
                          <a:solidFill>
                            <a:schemeClr val="tx1"/>
                          </a:solidFill>
                          <a:latin typeface="+mn-ea"/>
                          <a:ea typeface="+mn-ea"/>
                        </a:rPr>
                        <a:t>（維持管理の充実）</a:t>
                      </a:r>
                      <a:endParaRPr kumimoji="1" lang="en-US" altLang="ja-JP" sz="1600" b="0"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dirty="0" smtClean="0">
                          <a:solidFill>
                            <a:schemeClr val="tx1"/>
                          </a:solidFill>
                          <a:latin typeface="+mn-ea"/>
                          <a:ea typeface="+mn-ea"/>
                        </a:rPr>
                        <a:t>水防災情報システムや河川カメラの設置など</a:t>
                      </a:r>
                      <a:r>
                        <a:rPr kumimoji="1" lang="en-US" altLang="ja-JP" sz="1600" b="0" dirty="0" smtClean="0">
                          <a:solidFill>
                            <a:schemeClr val="tx1"/>
                          </a:solidFill>
                          <a:latin typeface="+mn-ea"/>
                          <a:ea typeface="+mn-ea"/>
                        </a:rPr>
                        <a:t>ICT</a:t>
                      </a:r>
                      <a:r>
                        <a:rPr kumimoji="1" lang="ja-JP" altLang="en-US" sz="1600" b="0" dirty="0" smtClean="0">
                          <a:solidFill>
                            <a:schemeClr val="tx1"/>
                          </a:solidFill>
                          <a:latin typeface="+mn-ea"/>
                          <a:ea typeface="+mn-ea"/>
                        </a:rPr>
                        <a:t>等を活用した、河川の状況の把握</a:t>
                      </a:r>
                      <a:endParaRPr kumimoji="1" lang="en-US" altLang="ja-JP" sz="1600" b="0"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dirty="0" smtClean="0">
                          <a:solidFill>
                            <a:schemeClr val="tx1"/>
                          </a:solidFill>
                          <a:latin typeface="+mn-ea"/>
                          <a:ea typeface="+mn-ea"/>
                        </a:rPr>
                        <a:t>流域下水道防災システムを活用した、流域下水道ポンプの運転状況の把握</a:t>
                      </a:r>
                      <a:endParaRPr kumimoji="1" lang="en-US" altLang="ja-JP" sz="1600" b="0"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dirty="0" smtClean="0">
                          <a:solidFill>
                            <a:schemeClr val="tx1"/>
                          </a:solidFill>
                          <a:latin typeface="+mn-ea"/>
                          <a:ea typeface="+mn-ea"/>
                        </a:rPr>
                        <a:t>長寿命化計画に基づく、適切な維持管理の実施</a:t>
                      </a:r>
                      <a:endParaRPr kumimoji="1" lang="en-US" altLang="ja-JP" sz="1600" b="0" dirty="0" smtClean="0">
                        <a:solidFill>
                          <a:schemeClr val="tx1"/>
                        </a:solidFill>
                        <a:latin typeface="+mn-ea"/>
                        <a:ea typeface="+mn-ea"/>
                      </a:endParaRPr>
                    </a:p>
                    <a:p>
                      <a:pPr marL="252000" marR="0" indent="-144000" algn="l" defTabSz="914400" rtl="0" eaLnBrk="1" fontAlgn="auto" latinLnBrk="0" hangingPunct="1">
                        <a:lnSpc>
                          <a:spcPts val="1700"/>
                        </a:lnSpc>
                        <a:spcBef>
                          <a:spcPts val="0"/>
                        </a:spcBef>
                        <a:spcAft>
                          <a:spcPts val="0"/>
                        </a:spcAft>
                        <a:buClrTx/>
                        <a:buSzTx/>
                        <a:buFontTx/>
                        <a:buNone/>
                        <a:tabLst/>
                        <a:defRPr/>
                      </a:pPr>
                      <a:r>
                        <a:rPr kumimoji="1" lang="ja-JP" altLang="en-US" sz="1600" b="0" i="0" u="none" strike="noStrike" baseline="0" dirty="0" smtClean="0">
                          <a:solidFill>
                            <a:schemeClr val="tx1"/>
                          </a:solidFill>
                          <a:latin typeface="+mn-ea"/>
                          <a:ea typeface="+mn-ea"/>
                        </a:rPr>
                        <a:t>○</a:t>
                      </a:r>
                      <a:r>
                        <a:rPr kumimoji="1" lang="ja-JP" altLang="en-US" sz="1600" b="0" dirty="0" smtClean="0">
                          <a:solidFill>
                            <a:schemeClr val="tx1"/>
                          </a:solidFill>
                          <a:latin typeface="+mn-ea"/>
                          <a:ea typeface="+mn-ea"/>
                        </a:rPr>
                        <a:t>老朽化した雨水ポンプの改築更新と合わせ、雨水ポンプの予備機化対策を実施</a:t>
                      </a:r>
                      <a:endParaRPr kumimoji="1" lang="en-US" altLang="ja-JP" sz="1600" b="0" dirty="0" smtClean="0">
                        <a:solidFill>
                          <a:schemeClr val="tx1"/>
                        </a:solidFill>
                        <a:latin typeface="+mn-ea"/>
                        <a:ea typeface="+mn-ea"/>
                      </a:endParaRPr>
                    </a:p>
                    <a:p>
                      <a:pPr marL="252000" indent="-144000">
                        <a:lnSpc>
                          <a:spcPts val="1700"/>
                        </a:lnSpc>
                      </a:pPr>
                      <a:endParaRPr kumimoji="1" lang="en-US" altLang="ja-JP" sz="1600" b="0" dirty="0" smtClean="0">
                        <a:solidFill>
                          <a:schemeClr val="tx1"/>
                        </a:solidFill>
                        <a:latin typeface="+mn-ea"/>
                        <a:ea typeface="+mn-ea"/>
                      </a:endParaRPr>
                    </a:p>
                    <a:p>
                      <a:pPr>
                        <a:lnSpc>
                          <a:spcPts val="1700"/>
                        </a:lnSpc>
                      </a:pPr>
                      <a:r>
                        <a:rPr kumimoji="1" lang="ja-JP" altLang="en-US" sz="1600" b="0" dirty="0" smtClean="0">
                          <a:solidFill>
                            <a:schemeClr val="tx1"/>
                          </a:solidFill>
                          <a:latin typeface="+mn-ea"/>
                          <a:ea typeface="+mn-ea"/>
                        </a:rPr>
                        <a:t>（水門等の施設操作の遠隔化等）</a:t>
                      </a:r>
                      <a:endParaRPr kumimoji="1" lang="en-US" altLang="ja-JP" sz="1600" b="0"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u="none" dirty="0" smtClean="0">
                          <a:solidFill>
                            <a:schemeClr val="tx1"/>
                          </a:solidFill>
                          <a:latin typeface="+mn-ea"/>
                          <a:ea typeface="+mn-ea"/>
                        </a:rPr>
                        <a:t>水門等の確実な操作と操作員の安全確保のための施設操作の遠隔化・自動化等</a:t>
                      </a:r>
                      <a:endParaRPr kumimoji="1" lang="en-US" altLang="ja-JP" sz="1600" b="0" i="0" u="none" dirty="0" smtClean="0">
                        <a:solidFill>
                          <a:schemeClr val="tx1"/>
                        </a:solidFill>
                        <a:latin typeface="+mn-ea"/>
                        <a:ea typeface="+mn-ea"/>
                      </a:endParaRPr>
                    </a:p>
                    <a:p>
                      <a:pPr marL="252000" indent="-144000">
                        <a:lnSpc>
                          <a:spcPts val="1800"/>
                        </a:lnSpc>
                      </a:pPr>
                      <a:endParaRPr kumimoji="1" lang="en-US" altLang="ja-JP" sz="1600" b="0" dirty="0" smtClean="0">
                        <a:solidFill>
                          <a:schemeClr val="tx1"/>
                        </a:solidFill>
                        <a:latin typeface="+mn-ea"/>
                        <a:ea typeface="+mn-ea"/>
                      </a:endParaRPr>
                    </a:p>
                    <a:p>
                      <a:pPr>
                        <a:lnSpc>
                          <a:spcPts val="1700"/>
                        </a:lnSpc>
                      </a:pPr>
                      <a:r>
                        <a:rPr kumimoji="1" lang="ja-JP" altLang="en-US" sz="1600" b="0" i="0" u="none" dirty="0" smtClean="0">
                          <a:solidFill>
                            <a:schemeClr val="tx1"/>
                          </a:solidFill>
                          <a:latin typeface="+mn-ea"/>
                          <a:ea typeface="+mn-ea"/>
                        </a:rPr>
                        <a:t>（河川や下水道の施設の一体的な運用）</a:t>
                      </a:r>
                      <a:endParaRPr kumimoji="1" lang="en-US" altLang="ja-JP" sz="1600" b="0" i="0" u="none"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地下河川と下水道施設の一体的な運用の推進</a:t>
                      </a:r>
                      <a:endParaRPr kumimoji="1" lang="en-US" altLang="ja-JP" sz="1600" b="0" i="0" u="none" dirty="0" smtClean="0">
                        <a:solidFill>
                          <a:schemeClr val="tx1"/>
                        </a:solidFill>
                        <a:latin typeface="+mn-ea"/>
                        <a:ea typeface="+mn-ea"/>
                      </a:endParaRPr>
                    </a:p>
                    <a:p>
                      <a:pPr marL="252000" indent="-144000">
                        <a:lnSpc>
                          <a:spcPts val="1800"/>
                        </a:lnSpc>
                      </a:pPr>
                      <a:endParaRPr kumimoji="1" lang="en-US" altLang="ja-JP" sz="16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テキスト ボックス 4"/>
          <p:cNvSpPr txBox="1"/>
          <p:nvPr/>
        </p:nvSpPr>
        <p:spPr>
          <a:xfrm>
            <a:off x="-36512" y="436602"/>
            <a:ext cx="6120680" cy="400110"/>
          </a:xfrm>
          <a:prstGeom prst="rect">
            <a:avLst/>
          </a:prstGeom>
          <a:noFill/>
        </p:spPr>
        <p:txBody>
          <a:bodyPr wrap="square" rtlCol="0">
            <a:spAutoFit/>
          </a:bodyPr>
          <a:lstStyle/>
          <a:p>
            <a:pPr>
              <a:lnSpc>
                <a:spcPts val="2400"/>
              </a:lnSpc>
            </a:pPr>
            <a:r>
              <a:rPr kumimoji="1" lang="ja-JP" altLang="en-US" sz="2400" b="1" dirty="0" smtClean="0">
                <a:latin typeface="+mn-ea"/>
                <a:cs typeface="メイリオ" panose="020B0604030504040204" pitchFamily="50" charset="-128"/>
              </a:rPr>
              <a:t>① 水害（</a:t>
            </a:r>
            <a:r>
              <a:rPr lang="ja-JP" altLang="en-US" sz="2400" b="1" dirty="0">
                <a:latin typeface="+mn-ea"/>
                <a:cs typeface="メイリオ" panose="020B0604030504040204" pitchFamily="50" charset="-128"/>
              </a:rPr>
              <a:t>２</a:t>
            </a:r>
            <a:r>
              <a:rPr kumimoji="1" lang="ja-JP" altLang="en-US" sz="2400" b="1" dirty="0" smtClean="0">
                <a:latin typeface="+mn-ea"/>
                <a:cs typeface="メイリオ" panose="020B0604030504040204" pitchFamily="50" charset="-128"/>
              </a:rPr>
              <a:t>／４）</a:t>
            </a:r>
            <a:endParaRPr kumimoji="1" lang="ja-JP" altLang="en-US" sz="2400" b="1" dirty="0">
              <a:latin typeface="+mn-ea"/>
              <a:cs typeface="メイリオ" panose="020B0604030504040204" pitchFamily="50" charset="-128"/>
            </a:endParaRPr>
          </a:p>
        </p:txBody>
      </p:sp>
    </p:spTree>
    <p:extLst>
      <p:ext uri="{BB962C8B-B14F-4D97-AF65-F5344CB8AC3E}">
        <p14:creationId xmlns:p14="http://schemas.microsoft.com/office/powerpoint/2010/main" val="3512176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23</a:t>
            </a:fld>
            <a:endParaRPr kumimoji="1" lang="ja-JP" altLang="en-US" dirty="0"/>
          </a:p>
        </p:txBody>
      </p:sp>
      <p:sp>
        <p:nvSpPr>
          <p:cNvPr id="4" name="テキスト ボックス 3"/>
          <p:cNvSpPr txBox="1"/>
          <p:nvPr/>
        </p:nvSpPr>
        <p:spPr>
          <a:xfrm>
            <a:off x="0" y="332656"/>
            <a:ext cx="2456122" cy="461665"/>
          </a:xfrm>
          <a:prstGeom prst="rect">
            <a:avLst/>
          </a:prstGeom>
          <a:noFill/>
        </p:spPr>
        <p:txBody>
          <a:bodyPr wrap="none" rtlCol="0">
            <a:spAutoFit/>
          </a:bodyPr>
          <a:lstStyle/>
          <a:p>
            <a:r>
              <a:rPr lang="ja-JP" altLang="en-US" sz="2400" b="1" dirty="0">
                <a:latin typeface="+mn-ea"/>
                <a:cs typeface="メイリオ" panose="020B0604030504040204" pitchFamily="50" charset="-128"/>
              </a:rPr>
              <a:t>　</a:t>
            </a:r>
            <a:r>
              <a:rPr lang="ja-JP" altLang="en-US" sz="2400" b="1" dirty="0" smtClean="0">
                <a:latin typeface="+mn-ea"/>
                <a:cs typeface="メイリオ" panose="020B0604030504040204" pitchFamily="50" charset="-128"/>
              </a:rPr>
              <a:t>① 水害（</a:t>
            </a:r>
            <a:r>
              <a:rPr lang="ja-JP" altLang="en-US" sz="2400" b="1" dirty="0">
                <a:latin typeface="+mn-ea"/>
                <a:cs typeface="メイリオ" panose="020B0604030504040204" pitchFamily="50" charset="-128"/>
              </a:rPr>
              <a:t>３</a:t>
            </a:r>
            <a:r>
              <a:rPr lang="ja-JP" altLang="en-US" sz="2400" b="1" dirty="0" smtClean="0">
                <a:latin typeface="+mn-ea"/>
                <a:cs typeface="メイリオ" panose="020B0604030504040204" pitchFamily="50" charset="-128"/>
              </a:rPr>
              <a:t>／４）</a:t>
            </a:r>
            <a:endParaRPr lang="en-US" altLang="ja-JP" sz="2400" b="1" dirty="0">
              <a:latin typeface="+mn-ea"/>
              <a:cs typeface="メイリオ" panose="020B0604030504040204" pitchFamily="50" charset="-128"/>
            </a:endParaRPr>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3437470204"/>
              </p:ext>
            </p:extLst>
          </p:nvPr>
        </p:nvGraphicFramePr>
        <p:xfrm>
          <a:off x="251520" y="786846"/>
          <a:ext cx="8640960" cy="5821088"/>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4101002">
                  <a:extLst>
                    <a:ext uri="{9D8B030D-6E8A-4147-A177-3AD203B41FA5}">
                      <a16:colId xmlns:a16="http://schemas.microsoft.com/office/drawing/2014/main" val="20001"/>
                    </a:ext>
                  </a:extLst>
                </a:gridCol>
                <a:gridCol w="4101002">
                  <a:extLst>
                    <a:ext uri="{9D8B030D-6E8A-4147-A177-3AD203B41FA5}">
                      <a16:colId xmlns:a16="http://schemas.microsoft.com/office/drawing/2014/main" val="20002"/>
                    </a:ext>
                  </a:extLst>
                </a:gridCol>
              </a:tblGrid>
              <a:tr h="357548">
                <a:tc rowSpan="2">
                  <a:txBody>
                    <a:bodyPr/>
                    <a:lstStyle/>
                    <a:p>
                      <a:pPr algn="ctr">
                        <a:lnSpc>
                          <a:spcPts val="1700"/>
                        </a:lnSpc>
                      </a:pPr>
                      <a:r>
                        <a:rPr kumimoji="1" lang="ja-JP" altLang="en-US" dirty="0" smtClean="0">
                          <a:solidFill>
                            <a:schemeClr val="tx1"/>
                          </a:solidFill>
                        </a:rPr>
                        <a:t>取　組</a:t>
                      </a:r>
                      <a:endParaRPr kumimoji="1" lang="ja-JP" altLang="en-US" dirty="0">
                        <a:solidFill>
                          <a:schemeClr val="tx1"/>
                        </a:solidFill>
                      </a:endParaRPr>
                    </a:p>
                  </a:txBody>
                  <a:tcPr vert="eaVert"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2">
                  <a:txBody>
                    <a:bodyPr/>
                    <a:lstStyle/>
                    <a:p>
                      <a:pPr>
                        <a:lnSpc>
                          <a:spcPts val="1700"/>
                        </a:lnSpc>
                      </a:pPr>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施設の能力を上回る外力に対する減災対策</a:t>
                      </a:r>
                      <a:r>
                        <a:rPr kumimoji="1" lang="en-US" altLang="ja-JP" sz="1600" b="0" dirty="0" smtClean="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5380950">
                <a:tc vMerge="1">
                  <a:txBody>
                    <a:bodyPr/>
                    <a:lstStyle/>
                    <a:p>
                      <a:pPr algn="ctr">
                        <a:lnSpc>
                          <a:spcPts val="1700"/>
                        </a:lnSpc>
                      </a:pPr>
                      <a:endParaRPr kumimoji="1" lang="ja-JP" altLang="en-US"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600" b="0" dirty="0" smtClean="0">
                          <a:solidFill>
                            <a:schemeClr val="tx1"/>
                          </a:solidFill>
                          <a:latin typeface="+mn-ea"/>
                          <a:ea typeface="+mn-ea"/>
                        </a:rPr>
                        <a:t>＜施設の運用、構造、整備手順等の工夫＞</a:t>
                      </a:r>
                      <a:endParaRPr kumimoji="1" lang="en-US" altLang="ja-JP" sz="1600" b="0" dirty="0" smtClean="0">
                        <a:solidFill>
                          <a:schemeClr val="tx1"/>
                        </a:solidFill>
                        <a:latin typeface="+mn-ea"/>
                        <a:ea typeface="+mn-ea"/>
                      </a:endParaRPr>
                    </a:p>
                    <a:p>
                      <a:pPr>
                        <a:lnSpc>
                          <a:spcPts val="1700"/>
                        </a:lnSpc>
                      </a:pPr>
                      <a:r>
                        <a:rPr kumimoji="1" lang="ja-JP" altLang="en-US" sz="1600" b="0" dirty="0" smtClean="0">
                          <a:solidFill>
                            <a:schemeClr val="tx1"/>
                          </a:solidFill>
                          <a:latin typeface="+mn-ea"/>
                          <a:ea typeface="+mn-ea"/>
                        </a:rPr>
                        <a:t>（災害リスクの評価）</a:t>
                      </a:r>
                      <a:endParaRPr kumimoji="1" lang="en-US" altLang="ja-JP" sz="1600" b="0"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dirty="0" smtClean="0">
                          <a:solidFill>
                            <a:schemeClr val="tx1"/>
                          </a:solidFill>
                          <a:latin typeface="+mn-ea"/>
                          <a:ea typeface="+mn-ea"/>
                        </a:rPr>
                        <a:t>人命を守ることを最優先に、様々な降雨により想定される河川の氾濫や浸水の可能性を府民にわかりやすく提示</a:t>
                      </a:r>
                      <a:endParaRPr kumimoji="1" lang="en-US" altLang="ja-JP" sz="1600" b="0" dirty="0" smtClean="0">
                        <a:solidFill>
                          <a:schemeClr val="tx1"/>
                        </a:solidFill>
                        <a:latin typeface="+mn-ea"/>
                        <a:ea typeface="+mn-ea"/>
                      </a:endParaRPr>
                    </a:p>
                    <a:p>
                      <a:pPr marL="252000" indent="-144000">
                        <a:lnSpc>
                          <a:spcPts val="800"/>
                        </a:lnSpc>
                      </a:pPr>
                      <a:endParaRPr kumimoji="1" lang="en-US" altLang="ja-JP" sz="1600" b="0" dirty="0" smtClean="0">
                        <a:solidFill>
                          <a:schemeClr val="tx1"/>
                        </a:solidFill>
                        <a:latin typeface="+mn-ea"/>
                        <a:ea typeface="+mn-ea"/>
                      </a:endParaRPr>
                    </a:p>
                    <a:p>
                      <a:pPr>
                        <a:lnSpc>
                          <a:spcPts val="1700"/>
                        </a:lnSpc>
                      </a:pPr>
                      <a:r>
                        <a:rPr kumimoji="1" lang="ja-JP" altLang="en-US" sz="1600" b="0" dirty="0" smtClean="0">
                          <a:solidFill>
                            <a:schemeClr val="tx1"/>
                          </a:solidFill>
                          <a:latin typeface="+mn-ea"/>
                          <a:ea typeface="+mn-ea"/>
                        </a:rPr>
                        <a:t>（観測等の充実）</a:t>
                      </a:r>
                      <a:endParaRPr kumimoji="1" lang="en-US" altLang="ja-JP" sz="1600" b="0"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河川等の水位等を確実に観測できる観測機器の改良や配備の充実</a:t>
                      </a:r>
                      <a:endParaRPr kumimoji="1" lang="en-US" altLang="ja-JP" sz="1600" b="0" i="0" u="none" dirty="0" smtClean="0">
                        <a:solidFill>
                          <a:schemeClr val="tx1"/>
                        </a:solidFill>
                        <a:latin typeface="+mn-ea"/>
                        <a:ea typeface="+mn-ea"/>
                      </a:endParaRPr>
                    </a:p>
                    <a:p>
                      <a:pPr marL="252000" indent="-144000">
                        <a:lnSpc>
                          <a:spcPts val="800"/>
                        </a:lnSpc>
                      </a:pPr>
                      <a:endParaRPr kumimoji="1" lang="en-US" altLang="ja-JP" sz="1800" b="0" i="0" u="none" dirty="0" smtClean="0">
                        <a:solidFill>
                          <a:schemeClr val="tx1"/>
                        </a:solidFill>
                        <a:latin typeface="+mn-ea"/>
                        <a:ea typeface="+mn-ea"/>
                      </a:endParaRPr>
                    </a:p>
                    <a:p>
                      <a:pPr>
                        <a:lnSpc>
                          <a:spcPts val="1700"/>
                        </a:lnSpc>
                      </a:pPr>
                      <a:r>
                        <a:rPr kumimoji="1" lang="ja-JP" altLang="en-US" sz="1600" b="0" i="0" u="none" dirty="0" smtClean="0">
                          <a:solidFill>
                            <a:schemeClr val="tx1"/>
                          </a:solidFill>
                          <a:latin typeface="+mn-ea"/>
                          <a:ea typeface="+mn-ea"/>
                        </a:rPr>
                        <a:t>（水防体制の充実・強化）</a:t>
                      </a:r>
                      <a:endParaRPr kumimoji="1" lang="en-US" altLang="ja-JP" sz="1600" b="0" i="0" u="none"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重要水防箇所や危険箇所の洪水時の情報を水防管理者へ提示</a:t>
                      </a:r>
                      <a:endParaRPr kumimoji="1" lang="en-US" altLang="ja-JP" sz="1600" b="0" i="0" u="none"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洪水等の水位周知の実施</a:t>
                      </a:r>
                      <a:endParaRPr kumimoji="1" lang="en-US" altLang="ja-JP" sz="1600" b="0" i="0" u="none"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洪水に関する活動拠点の活用</a:t>
                      </a:r>
                      <a:endParaRPr kumimoji="1" lang="en-US" altLang="ja-JP" sz="1600" b="0" i="0" u="none" dirty="0" smtClean="0">
                        <a:solidFill>
                          <a:schemeClr val="tx1"/>
                        </a:solidFill>
                        <a:latin typeface="+mn-ea"/>
                        <a:ea typeface="+mn-ea"/>
                      </a:endParaRPr>
                    </a:p>
                    <a:p>
                      <a:pPr marL="252000" indent="-144000">
                        <a:lnSpc>
                          <a:spcPts val="800"/>
                        </a:lnSpc>
                      </a:pPr>
                      <a:endParaRPr kumimoji="1" lang="en-US" altLang="ja-JP" sz="1600" b="0" i="0" u="none" dirty="0" smtClean="0">
                        <a:solidFill>
                          <a:schemeClr val="tx1"/>
                        </a:solidFill>
                        <a:latin typeface="+mn-ea"/>
                        <a:ea typeface="+mn-ea"/>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600" b="0" i="0" u="none" dirty="0" smtClean="0">
                          <a:solidFill>
                            <a:schemeClr val="tx1"/>
                          </a:solidFill>
                          <a:latin typeface="+mn-ea"/>
                          <a:ea typeface="+mn-ea"/>
                        </a:rPr>
                        <a:t>（様々な外力に対する災害リスクに基づく河川整備計画等の点検・見直し）</a:t>
                      </a:r>
                      <a:endParaRPr kumimoji="1" lang="en-US" altLang="ja-JP" sz="1600" b="0" i="0" u="none" dirty="0" smtClean="0">
                        <a:solidFill>
                          <a:schemeClr val="tx1"/>
                        </a:solidFill>
                        <a:latin typeface="+mn-ea"/>
                        <a:ea typeface="+mn-ea"/>
                      </a:endParaRPr>
                    </a:p>
                    <a:p>
                      <a:pPr marL="252000" marR="0" indent="-144000" algn="l" defTabSz="914400" rtl="0" eaLnBrk="1" fontAlgn="auto" latinLnBrk="0" hangingPunct="1">
                        <a:lnSpc>
                          <a:spcPts val="1700"/>
                        </a:lnSpc>
                        <a:spcBef>
                          <a:spcPts val="0"/>
                        </a:spcBef>
                        <a:spcAft>
                          <a:spcPts val="0"/>
                        </a:spcAft>
                        <a:buClrTx/>
                        <a:buSzTx/>
                        <a:buFontTx/>
                        <a:buNone/>
                        <a:tabLst/>
                        <a:defRPr/>
                      </a:pP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減災の観点も考慮した最適な河川整備内容、手順となるように河川整備計画の点検・見直しの実施</a:t>
                      </a:r>
                      <a:endParaRPr kumimoji="1" lang="en-US" altLang="ja-JP" sz="1600" b="0" i="0" u="none" dirty="0" smtClean="0">
                        <a:solidFill>
                          <a:schemeClr val="tx1"/>
                        </a:solidFill>
                        <a:latin typeface="+mn-ea"/>
                        <a:ea typeface="+mn-ea"/>
                      </a:endParaRPr>
                    </a:p>
                    <a:p>
                      <a:pPr marL="252000" marR="0" indent="-144000" algn="l" defTabSz="914400" rtl="0" eaLnBrk="1" fontAlgn="auto" latinLnBrk="0" hangingPunct="1">
                        <a:lnSpc>
                          <a:spcPts val="800"/>
                        </a:lnSpc>
                        <a:spcBef>
                          <a:spcPts val="0"/>
                        </a:spcBef>
                        <a:spcAft>
                          <a:spcPts val="0"/>
                        </a:spcAft>
                        <a:buClrTx/>
                        <a:buSzTx/>
                        <a:buFontTx/>
                        <a:buNone/>
                        <a:tabLst/>
                        <a:defRPr/>
                      </a:pPr>
                      <a:endParaRPr kumimoji="1" lang="en-US" altLang="ja-JP" sz="1600" b="0" i="0" u="none" dirty="0" smtClean="0">
                        <a:solidFill>
                          <a:schemeClr val="tx1"/>
                        </a:solidFill>
                        <a:latin typeface="+mn-ea"/>
                        <a:ea typeface="+mn-ea"/>
                      </a:endParaRPr>
                    </a:p>
                    <a:p>
                      <a:pPr>
                        <a:lnSpc>
                          <a:spcPts val="1700"/>
                        </a:lnSpc>
                      </a:pPr>
                      <a:r>
                        <a:rPr kumimoji="1" lang="ja-JP" altLang="en-US" sz="1600" b="0" i="0" u="none" dirty="0" smtClean="0">
                          <a:solidFill>
                            <a:schemeClr val="tx1"/>
                          </a:solidFill>
                          <a:latin typeface="+mn-ea"/>
                          <a:ea typeface="+mn-ea"/>
                        </a:rPr>
                        <a:t>（決壊に至る時間を引き伸ばす堤防の構造）</a:t>
                      </a:r>
                      <a:endParaRPr kumimoji="1" lang="en-US" altLang="ja-JP" sz="1600" b="0" i="0" u="none"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避難等のための時間をできる限り確保できるような堤防の構造の検討</a:t>
                      </a:r>
                      <a:endParaRPr kumimoji="1" lang="en-US" altLang="ja-JP" sz="1600" b="0" i="0" u="none" dirty="0" smtClean="0">
                        <a:solidFill>
                          <a:schemeClr val="tx1"/>
                        </a:solidFill>
                        <a:latin typeface="+mn-ea"/>
                        <a:ea typeface="+mn-ea"/>
                      </a:endParaRPr>
                    </a:p>
                    <a:p>
                      <a:pPr marL="252000" indent="-144000">
                        <a:lnSpc>
                          <a:spcPts val="1700"/>
                        </a:lnSpc>
                      </a:pPr>
                      <a:endParaRPr kumimoji="1" lang="en-US" altLang="ja-JP" sz="1600" b="0" i="0" u="none" dirty="0" smtClean="0">
                        <a:solidFill>
                          <a:schemeClr val="tx1"/>
                        </a:solidFill>
                        <a:latin typeface="+mn-ea"/>
                        <a:ea typeface="+mn-ea"/>
                      </a:endParaRPr>
                    </a:p>
                    <a:p>
                      <a:pPr marL="252000" indent="-144000">
                        <a:lnSpc>
                          <a:spcPts val="1700"/>
                        </a:lnSpc>
                      </a:pPr>
                      <a:endParaRPr kumimoji="1" lang="en-US" altLang="ja-JP" sz="1600" b="0" i="0" u="none"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nSpc>
                          <a:spcPts val="1700"/>
                        </a:lnSpc>
                        <a:spcBef>
                          <a:spcPts val="600"/>
                        </a:spcBef>
                      </a:pPr>
                      <a:r>
                        <a:rPr kumimoji="1" lang="ja-JP" altLang="en-US" sz="1600" b="0" i="0" u="none" dirty="0" smtClean="0">
                          <a:solidFill>
                            <a:schemeClr val="tx1"/>
                          </a:solidFill>
                          <a:latin typeface="+mn-ea"/>
                          <a:ea typeface="+mn-ea"/>
                        </a:rPr>
                        <a:t>＜まちづくり・地域づくりとの連携＞</a:t>
                      </a:r>
                      <a:endParaRPr kumimoji="1" lang="en-US" altLang="ja-JP" sz="1600" b="0" i="0" u="none" dirty="0" smtClean="0">
                        <a:solidFill>
                          <a:schemeClr val="tx1"/>
                        </a:solidFill>
                        <a:latin typeface="+mn-ea"/>
                        <a:ea typeface="+mn-ea"/>
                      </a:endParaRPr>
                    </a:p>
                    <a:p>
                      <a:pPr>
                        <a:lnSpc>
                          <a:spcPts val="1700"/>
                        </a:lnSpc>
                      </a:pPr>
                      <a:r>
                        <a:rPr kumimoji="1" lang="ja-JP" altLang="en-US" sz="1600" b="0" i="0" u="none" dirty="0" smtClean="0">
                          <a:solidFill>
                            <a:schemeClr val="tx1"/>
                          </a:solidFill>
                          <a:latin typeface="+mn-ea"/>
                          <a:ea typeface="+mn-ea"/>
                        </a:rPr>
                        <a:t>（総合的な浸水対策）</a:t>
                      </a:r>
                      <a:endParaRPr kumimoji="1" lang="en-US" altLang="ja-JP" sz="1600" b="0" i="0" u="none"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流域のもつ保水・遊水機能を確保するなどの、総合的な浸水対策の推進</a:t>
                      </a:r>
                      <a:endParaRPr kumimoji="1" lang="en-US" altLang="ja-JP" sz="1600" b="0" i="0" u="none" dirty="0" smtClean="0">
                        <a:solidFill>
                          <a:schemeClr val="tx1"/>
                        </a:solidFill>
                        <a:latin typeface="+mn-ea"/>
                        <a:ea typeface="+mn-ea"/>
                      </a:endParaRPr>
                    </a:p>
                    <a:p>
                      <a:pPr marL="252000" indent="-144000">
                        <a:lnSpc>
                          <a:spcPts val="800"/>
                        </a:lnSpc>
                      </a:pPr>
                      <a:endParaRPr kumimoji="1" lang="en-US" altLang="ja-JP" sz="1600" b="0" i="0" u="none" dirty="0" smtClean="0">
                        <a:solidFill>
                          <a:schemeClr val="tx1"/>
                        </a:solidFill>
                        <a:latin typeface="+mn-ea"/>
                        <a:ea typeface="+mn-ea"/>
                      </a:endParaRPr>
                    </a:p>
                    <a:p>
                      <a:pPr>
                        <a:lnSpc>
                          <a:spcPts val="1700"/>
                        </a:lnSpc>
                      </a:pPr>
                      <a:r>
                        <a:rPr kumimoji="1" lang="ja-JP" altLang="en-US" sz="1600" b="0" i="0" u="none" dirty="0" smtClean="0">
                          <a:solidFill>
                            <a:schemeClr val="tx1"/>
                          </a:solidFill>
                          <a:latin typeface="+mn-ea"/>
                          <a:ea typeface="+mn-ea"/>
                        </a:rPr>
                        <a:t>（地下空間の浸水対策）</a:t>
                      </a:r>
                      <a:endParaRPr kumimoji="1" lang="en-US" altLang="ja-JP" sz="1600" b="0" i="0" u="none"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止水板等の設置や適切な避難誘導など、地下空間への浸水防止対策や避難確保対策の作成に向けた支援</a:t>
                      </a:r>
                      <a:endParaRPr kumimoji="1" lang="en-US" altLang="ja-JP" sz="1600" b="0" i="0" u="none" dirty="0" smtClean="0">
                        <a:solidFill>
                          <a:schemeClr val="tx1"/>
                        </a:solidFill>
                        <a:latin typeface="+mn-ea"/>
                        <a:ea typeface="+mn-ea"/>
                      </a:endParaRPr>
                    </a:p>
                    <a:p>
                      <a:pPr marL="252000" indent="-144000">
                        <a:lnSpc>
                          <a:spcPts val="800"/>
                        </a:lnSpc>
                      </a:pPr>
                      <a:endParaRPr kumimoji="1" lang="en-US" altLang="ja-JP" sz="1600" b="0" i="0" u="none" dirty="0" smtClean="0">
                        <a:solidFill>
                          <a:schemeClr val="tx1"/>
                        </a:solidFill>
                        <a:latin typeface="+mn-ea"/>
                        <a:ea typeface="+mn-ea"/>
                      </a:endParaRPr>
                    </a:p>
                    <a:p>
                      <a:pPr>
                        <a:lnSpc>
                          <a:spcPts val="1700"/>
                        </a:lnSpc>
                      </a:pPr>
                      <a:r>
                        <a:rPr kumimoji="1" lang="ja-JP" altLang="en-US" sz="1600" b="0" i="0" u="none" dirty="0" smtClean="0">
                          <a:solidFill>
                            <a:schemeClr val="tx1"/>
                          </a:solidFill>
                          <a:latin typeface="+mn-ea"/>
                          <a:ea typeface="+mn-ea"/>
                        </a:rPr>
                        <a:t>（災害リスク情報のきめ細かい提示・共有等）</a:t>
                      </a:r>
                      <a:endParaRPr kumimoji="1" lang="en-US" altLang="ja-JP" sz="1600" b="0" i="0" u="none" dirty="0" smtClean="0">
                        <a:solidFill>
                          <a:schemeClr val="tx1"/>
                        </a:solidFill>
                        <a:latin typeface="+mn-ea"/>
                        <a:ea typeface="+mn-ea"/>
                      </a:endParaRPr>
                    </a:p>
                    <a:p>
                      <a:pPr marL="252000" indent="-144000">
                        <a:lnSpc>
                          <a:spcPts val="1700"/>
                        </a:lnSpc>
                      </a:pP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まちづくり・地域づくりや民間投資の検討、住まい方の工夫に資する、災害リスク情報の分かりやすい提示</a:t>
                      </a:r>
                      <a:endParaRPr kumimoji="1" lang="en-US" altLang="ja-JP" sz="1600" b="0" i="0" u="none" dirty="0" smtClean="0">
                        <a:solidFill>
                          <a:schemeClr val="tx1"/>
                        </a:solidFill>
                        <a:latin typeface="+mn-ea"/>
                        <a:ea typeface="+mn-ea"/>
                      </a:endParaRPr>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4747738" y="3972980"/>
            <a:ext cx="2808312"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■「洪水リスク表示図」の対象降雨</a:t>
            </a:r>
            <a:endParaRPr kumimoji="1" lang="ja-JP" altLang="en-US" sz="1100" b="1" dirty="0">
              <a:latin typeface="Meiryo UI" panose="020B0604030504040204" pitchFamily="50" charset="-128"/>
              <a:ea typeface="Meiryo UI" panose="020B0604030504040204" pitchFamily="50" charset="-128"/>
            </a:endParaRPr>
          </a:p>
        </p:txBody>
      </p:sp>
      <p:grpSp>
        <p:nvGrpSpPr>
          <p:cNvPr id="10" name="グループ化 9"/>
          <p:cNvGrpSpPr>
            <a:grpSpLocks noChangeAspect="1"/>
          </p:cNvGrpSpPr>
          <p:nvPr/>
        </p:nvGrpSpPr>
        <p:grpSpPr>
          <a:xfrm>
            <a:off x="4831603" y="4221087"/>
            <a:ext cx="3956719" cy="2258150"/>
            <a:chOff x="4972310" y="5279107"/>
            <a:chExt cx="3425730" cy="1955109"/>
          </a:xfrm>
        </p:grpSpPr>
        <p:pic>
          <p:nvPicPr>
            <p:cNvPr id="11" name="図 10"/>
            <p:cNvPicPr>
              <a:picLocks noChangeAspect="1"/>
            </p:cNvPicPr>
            <p:nvPr/>
          </p:nvPicPr>
          <p:blipFill rotWithShape="1">
            <a:blip r:embed="rId2"/>
            <a:srcRect l="38611" t="23833" r="18249" b="10177"/>
            <a:stretch/>
          </p:blipFill>
          <p:spPr>
            <a:xfrm>
              <a:off x="6696342" y="6274004"/>
              <a:ext cx="1695348" cy="956281"/>
            </a:xfrm>
            <a:prstGeom prst="rect">
              <a:avLst/>
            </a:prstGeom>
            <a:ln>
              <a:solidFill>
                <a:schemeClr val="tx1"/>
              </a:solidFill>
            </a:ln>
          </p:spPr>
        </p:pic>
        <p:grpSp>
          <p:nvGrpSpPr>
            <p:cNvPr id="12" name="グループ化 11"/>
            <p:cNvGrpSpPr/>
            <p:nvPr/>
          </p:nvGrpSpPr>
          <p:grpSpPr>
            <a:xfrm>
              <a:off x="4972310" y="5279283"/>
              <a:ext cx="1696714" cy="963025"/>
              <a:chOff x="1845675" y="1093289"/>
              <a:chExt cx="2808767" cy="2335711"/>
            </a:xfrm>
          </p:grpSpPr>
          <p:pic>
            <p:nvPicPr>
              <p:cNvPr id="19" name="図 18"/>
              <p:cNvPicPr>
                <a:picLocks noChangeAspect="1"/>
              </p:cNvPicPr>
              <p:nvPr/>
            </p:nvPicPr>
            <p:blipFill rotWithShape="1">
              <a:blip r:embed="rId3"/>
              <a:srcRect l="38191" t="23983" r="18634" b="9562"/>
              <a:stretch/>
            </p:blipFill>
            <p:spPr>
              <a:xfrm>
                <a:off x="1845675" y="1093289"/>
                <a:ext cx="2808767" cy="2335711"/>
              </a:xfrm>
              <a:prstGeom prst="rect">
                <a:avLst/>
              </a:prstGeom>
              <a:ln>
                <a:solidFill>
                  <a:schemeClr val="tx1"/>
                </a:solidFill>
              </a:ln>
            </p:spPr>
          </p:pic>
          <p:sp>
            <p:nvSpPr>
              <p:cNvPr id="20" name="テキスト ボックス 19"/>
              <p:cNvSpPr txBox="1"/>
              <p:nvPr/>
            </p:nvSpPr>
            <p:spPr>
              <a:xfrm>
                <a:off x="1892171" y="2664353"/>
                <a:ext cx="885050" cy="678616"/>
              </a:xfrm>
              <a:prstGeom prst="rect">
                <a:avLst/>
              </a:prstGeom>
              <a:solidFill>
                <a:schemeClr val="bg1"/>
              </a:solidFill>
              <a:ln>
                <a:solidFill>
                  <a:schemeClr val="tx1"/>
                </a:solidFill>
              </a:ln>
            </p:spPr>
            <p:txBody>
              <a:bodyPr wrap="square" lIns="0" rIns="0" rtlCol="0" anchor="ctr" anchorCtr="0">
                <a:spAutoFit/>
              </a:bodyPr>
              <a:lstStyle/>
              <a:p>
                <a:pPr algn="ctr">
                  <a:lnSpc>
                    <a:spcPts val="900"/>
                  </a:lnSpc>
                </a:pPr>
                <a:r>
                  <a:rPr lang="en-US" altLang="ja-JP" sz="800" b="1" dirty="0">
                    <a:latin typeface="Meiryo UI" panose="020B0604030504040204" pitchFamily="50" charset="-128"/>
                    <a:ea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rPr>
                  <a:t>年に</a:t>
                </a:r>
                <a:r>
                  <a:rPr kumimoji="1" lang="en-US" altLang="ja-JP" sz="800" b="1" dirty="0" smtClean="0">
                    <a:latin typeface="Meiryo UI" panose="020B0604030504040204" pitchFamily="50" charset="-128"/>
                    <a:ea typeface="Meiryo UI" panose="020B0604030504040204" pitchFamily="50" charset="-128"/>
                  </a:rPr>
                  <a:t>1</a:t>
                </a:r>
                <a:r>
                  <a:rPr kumimoji="1" lang="ja-JP" altLang="en-US" sz="800" b="1" dirty="0" smtClean="0">
                    <a:latin typeface="Meiryo UI" panose="020B0604030504040204" pitchFamily="50" charset="-128"/>
                    <a:ea typeface="Meiryo UI" panose="020B0604030504040204" pitchFamily="50" charset="-128"/>
                  </a:rPr>
                  <a:t>回</a:t>
                </a:r>
                <a:endParaRPr kumimoji="1" lang="en-US" altLang="ja-JP" sz="800" b="1" dirty="0" smtClean="0">
                  <a:latin typeface="Meiryo UI" panose="020B0604030504040204" pitchFamily="50" charset="-128"/>
                  <a:ea typeface="Meiryo UI" panose="020B0604030504040204" pitchFamily="50" charset="-128"/>
                </a:endParaRPr>
              </a:p>
              <a:p>
                <a:pPr algn="ctr">
                  <a:lnSpc>
                    <a:spcPts val="900"/>
                  </a:lnSpc>
                </a:pPr>
                <a:r>
                  <a:rPr kumimoji="1" lang="ja-JP" altLang="en-US" sz="800" b="1" dirty="0" smtClean="0">
                    <a:latin typeface="Meiryo UI" panose="020B0604030504040204" pitchFamily="50" charset="-128"/>
                    <a:ea typeface="Meiryo UI" panose="020B0604030504040204" pitchFamily="50" charset="-128"/>
                  </a:rPr>
                  <a:t>程度の降雨</a:t>
                </a:r>
                <a:endParaRPr kumimoji="1" lang="ja-JP" altLang="en-US" sz="800" b="1" dirty="0">
                  <a:latin typeface="Meiryo UI" panose="020B0604030504040204" pitchFamily="50" charset="-128"/>
                  <a:ea typeface="Meiryo UI" panose="020B0604030504040204" pitchFamily="50" charset="-128"/>
                </a:endParaRPr>
              </a:p>
            </p:txBody>
          </p:sp>
        </p:grpSp>
        <p:pic>
          <p:nvPicPr>
            <p:cNvPr id="13" name="図 12"/>
            <p:cNvPicPr>
              <a:picLocks noChangeAspect="1"/>
            </p:cNvPicPr>
            <p:nvPr/>
          </p:nvPicPr>
          <p:blipFill rotWithShape="1">
            <a:blip r:embed="rId4"/>
            <a:srcRect l="39842" t="24204" r="17106" b="9264"/>
            <a:stretch/>
          </p:blipFill>
          <p:spPr>
            <a:xfrm>
              <a:off x="4973178" y="6270075"/>
              <a:ext cx="1691890" cy="964141"/>
            </a:xfrm>
            <a:prstGeom prst="rect">
              <a:avLst/>
            </a:prstGeom>
            <a:ln>
              <a:solidFill>
                <a:schemeClr val="tx1"/>
              </a:solidFill>
            </a:ln>
          </p:spPr>
        </p:pic>
        <p:pic>
          <p:nvPicPr>
            <p:cNvPr id="14" name="図 13"/>
            <p:cNvPicPr>
              <a:picLocks noChangeAspect="1"/>
            </p:cNvPicPr>
            <p:nvPr/>
          </p:nvPicPr>
          <p:blipFill rotWithShape="1">
            <a:blip r:embed="rId5"/>
            <a:srcRect l="39584" t="24434" r="17224" b="9525"/>
            <a:stretch/>
          </p:blipFill>
          <p:spPr>
            <a:xfrm>
              <a:off x="6700649" y="5279107"/>
              <a:ext cx="1697391" cy="957026"/>
            </a:xfrm>
            <a:prstGeom prst="rect">
              <a:avLst/>
            </a:prstGeom>
            <a:ln>
              <a:solidFill>
                <a:schemeClr val="tx1"/>
              </a:solidFill>
            </a:ln>
          </p:spPr>
        </p:pic>
        <p:sp>
          <p:nvSpPr>
            <p:cNvPr id="15" name="テキスト ボックス 14"/>
            <p:cNvSpPr txBox="1"/>
            <p:nvPr/>
          </p:nvSpPr>
          <p:spPr>
            <a:xfrm>
              <a:off x="7863402" y="5919312"/>
              <a:ext cx="501022" cy="279797"/>
            </a:xfrm>
            <a:prstGeom prst="rect">
              <a:avLst/>
            </a:prstGeom>
            <a:solidFill>
              <a:schemeClr val="bg1"/>
            </a:solidFill>
            <a:ln>
              <a:solidFill>
                <a:schemeClr val="tx1"/>
              </a:solidFill>
            </a:ln>
          </p:spPr>
          <p:txBody>
            <a:bodyPr wrap="square" lIns="0" rIns="0" rtlCol="0" anchor="ctr" anchorCtr="0">
              <a:spAutoFit/>
            </a:bodyPr>
            <a:lstStyle/>
            <a:p>
              <a:pPr algn="ctr">
                <a:lnSpc>
                  <a:spcPts val="900"/>
                </a:lnSpc>
              </a:pPr>
              <a:r>
                <a:rPr lang="en-US" altLang="ja-JP" sz="800" b="1" dirty="0" smtClean="0">
                  <a:latin typeface="Meiryo UI" panose="020B0604030504040204" pitchFamily="50" charset="-128"/>
                  <a:ea typeface="Meiryo UI" panose="020B0604030504040204" pitchFamily="50" charset="-128"/>
                </a:rPr>
                <a:t>30</a:t>
              </a:r>
              <a:r>
                <a:rPr kumimoji="1" lang="ja-JP" altLang="en-US" sz="800" b="1" dirty="0" smtClean="0">
                  <a:latin typeface="Meiryo UI" panose="020B0604030504040204" pitchFamily="50" charset="-128"/>
                  <a:ea typeface="Meiryo UI" panose="020B0604030504040204" pitchFamily="50" charset="-128"/>
                </a:rPr>
                <a:t>年に</a:t>
              </a:r>
              <a:r>
                <a:rPr kumimoji="1" lang="en-US" altLang="ja-JP" sz="800" b="1" dirty="0" smtClean="0">
                  <a:latin typeface="Meiryo UI" panose="020B0604030504040204" pitchFamily="50" charset="-128"/>
                  <a:ea typeface="Meiryo UI" panose="020B0604030504040204" pitchFamily="50" charset="-128"/>
                </a:rPr>
                <a:t>1</a:t>
              </a:r>
              <a:r>
                <a:rPr kumimoji="1" lang="ja-JP" altLang="en-US" sz="800" b="1" dirty="0" smtClean="0">
                  <a:latin typeface="Meiryo UI" panose="020B0604030504040204" pitchFamily="50" charset="-128"/>
                  <a:ea typeface="Meiryo UI" panose="020B0604030504040204" pitchFamily="50" charset="-128"/>
                </a:rPr>
                <a:t>回</a:t>
              </a:r>
              <a:endParaRPr kumimoji="1" lang="en-US" altLang="ja-JP" sz="800" b="1" dirty="0" smtClean="0">
                <a:latin typeface="Meiryo UI" panose="020B0604030504040204" pitchFamily="50" charset="-128"/>
                <a:ea typeface="Meiryo UI" panose="020B0604030504040204" pitchFamily="50" charset="-128"/>
              </a:endParaRPr>
            </a:p>
            <a:p>
              <a:pPr algn="ctr">
                <a:lnSpc>
                  <a:spcPts val="900"/>
                </a:lnSpc>
              </a:pPr>
              <a:r>
                <a:rPr kumimoji="1" lang="ja-JP" altLang="en-US" sz="800" b="1" dirty="0" smtClean="0">
                  <a:latin typeface="Meiryo UI" panose="020B0604030504040204" pitchFamily="50" charset="-128"/>
                  <a:ea typeface="Meiryo UI" panose="020B0604030504040204" pitchFamily="50" charset="-128"/>
                </a:rPr>
                <a:t>程度の降雨</a:t>
              </a:r>
              <a:endParaRPr kumimoji="1" lang="ja-JP" altLang="en-US" sz="8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001101" y="6916321"/>
              <a:ext cx="533935" cy="279797"/>
            </a:xfrm>
            <a:prstGeom prst="rect">
              <a:avLst/>
            </a:prstGeom>
            <a:solidFill>
              <a:schemeClr val="bg1"/>
            </a:solidFill>
            <a:ln>
              <a:solidFill>
                <a:schemeClr val="tx1"/>
              </a:solidFill>
            </a:ln>
          </p:spPr>
          <p:txBody>
            <a:bodyPr wrap="square" lIns="0" rIns="0" rtlCol="0" anchor="ctr" anchorCtr="0">
              <a:spAutoFit/>
            </a:bodyPr>
            <a:lstStyle/>
            <a:p>
              <a:pPr algn="ctr">
                <a:lnSpc>
                  <a:spcPts val="900"/>
                </a:lnSpc>
              </a:pPr>
              <a:r>
                <a:rPr lang="en-US" altLang="ja-JP" sz="800" b="1" dirty="0">
                  <a:latin typeface="Meiryo UI" panose="020B0604030504040204" pitchFamily="50" charset="-128"/>
                  <a:ea typeface="Meiryo UI" panose="020B0604030504040204" pitchFamily="50" charset="-128"/>
                </a:rPr>
                <a:t>100</a:t>
              </a:r>
              <a:r>
                <a:rPr kumimoji="1" lang="ja-JP" altLang="en-US" sz="800" b="1" dirty="0" smtClean="0">
                  <a:latin typeface="Meiryo UI" panose="020B0604030504040204" pitchFamily="50" charset="-128"/>
                  <a:ea typeface="Meiryo UI" panose="020B0604030504040204" pitchFamily="50" charset="-128"/>
                </a:rPr>
                <a:t>年に</a:t>
              </a:r>
              <a:r>
                <a:rPr kumimoji="1" lang="en-US" altLang="ja-JP" sz="800" b="1" dirty="0" smtClean="0">
                  <a:latin typeface="Meiryo UI" panose="020B0604030504040204" pitchFamily="50" charset="-128"/>
                  <a:ea typeface="Meiryo UI" panose="020B0604030504040204" pitchFamily="50" charset="-128"/>
                </a:rPr>
                <a:t>1</a:t>
              </a:r>
              <a:r>
                <a:rPr kumimoji="1" lang="ja-JP" altLang="en-US" sz="800" b="1" dirty="0" smtClean="0">
                  <a:latin typeface="Meiryo UI" panose="020B0604030504040204" pitchFamily="50" charset="-128"/>
                  <a:ea typeface="Meiryo UI" panose="020B0604030504040204" pitchFamily="50" charset="-128"/>
                </a:rPr>
                <a:t>回</a:t>
              </a:r>
              <a:endParaRPr kumimoji="1" lang="en-US" altLang="ja-JP" sz="800" b="1" dirty="0" smtClean="0">
                <a:latin typeface="Meiryo UI" panose="020B0604030504040204" pitchFamily="50" charset="-128"/>
                <a:ea typeface="Meiryo UI" panose="020B0604030504040204" pitchFamily="50" charset="-128"/>
              </a:endParaRPr>
            </a:p>
            <a:p>
              <a:pPr algn="ctr">
                <a:lnSpc>
                  <a:spcPts val="900"/>
                </a:lnSpc>
              </a:pPr>
              <a:r>
                <a:rPr kumimoji="1" lang="ja-JP" altLang="en-US" sz="800" b="1" dirty="0" smtClean="0">
                  <a:latin typeface="Meiryo UI" panose="020B0604030504040204" pitchFamily="50" charset="-128"/>
                  <a:ea typeface="Meiryo UI" panose="020B0604030504040204" pitchFamily="50" charset="-128"/>
                </a:rPr>
                <a:t>程度の降雨</a:t>
              </a:r>
              <a:endParaRPr kumimoji="1" lang="ja-JP" altLang="en-US" sz="8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858029" y="6918139"/>
              <a:ext cx="498148" cy="279797"/>
            </a:xfrm>
            <a:prstGeom prst="rect">
              <a:avLst/>
            </a:prstGeom>
            <a:solidFill>
              <a:schemeClr val="bg1"/>
            </a:solidFill>
            <a:ln>
              <a:solidFill>
                <a:schemeClr val="tx1"/>
              </a:solidFill>
            </a:ln>
          </p:spPr>
          <p:txBody>
            <a:bodyPr wrap="square" lIns="0" rIns="0" rtlCol="0" anchor="ctr" anchorCtr="0">
              <a:spAutoFit/>
            </a:bodyPr>
            <a:lstStyle/>
            <a:p>
              <a:pPr algn="ctr">
                <a:lnSpc>
                  <a:spcPts val="900"/>
                </a:lnSpc>
              </a:pPr>
              <a:r>
                <a:rPr lang="ja-JP" altLang="en-US" sz="800" b="1" dirty="0" smtClean="0">
                  <a:latin typeface="Meiryo UI" panose="020B0604030504040204" pitchFamily="50" charset="-128"/>
                  <a:ea typeface="Meiryo UI" panose="020B0604030504040204" pitchFamily="50" charset="-128"/>
                </a:rPr>
                <a:t>想定最大</a:t>
              </a:r>
              <a:endParaRPr kumimoji="1" lang="en-US" altLang="ja-JP" sz="800" b="1" dirty="0" smtClean="0">
                <a:latin typeface="Meiryo UI" panose="020B0604030504040204" pitchFamily="50" charset="-128"/>
                <a:ea typeface="Meiryo UI" panose="020B0604030504040204" pitchFamily="50" charset="-128"/>
              </a:endParaRPr>
            </a:p>
            <a:p>
              <a:pPr algn="ctr">
                <a:lnSpc>
                  <a:spcPts val="900"/>
                </a:lnSpc>
              </a:pPr>
              <a:r>
                <a:rPr kumimoji="1" lang="ja-JP" altLang="en-US" sz="800" b="1" dirty="0" smtClean="0">
                  <a:latin typeface="Meiryo UI" panose="020B0604030504040204" pitchFamily="50" charset="-128"/>
                  <a:ea typeface="Meiryo UI" panose="020B0604030504040204" pitchFamily="50" charset="-128"/>
                </a:rPr>
                <a:t>規模降雨</a:t>
              </a:r>
              <a:endParaRPr kumimoji="1" lang="ja-JP" altLang="en-US" sz="800" b="1" dirty="0">
                <a:latin typeface="Meiryo UI" panose="020B0604030504040204" pitchFamily="50" charset="-128"/>
                <a:ea typeface="Meiryo UI" panose="020B0604030504040204" pitchFamily="50" charset="-128"/>
              </a:endParaRPr>
            </a:p>
          </p:txBody>
        </p:sp>
        <p:sp>
          <p:nvSpPr>
            <p:cNvPr id="18" name="角丸四角形 17"/>
            <p:cNvSpPr/>
            <p:nvPr/>
          </p:nvSpPr>
          <p:spPr>
            <a:xfrm>
              <a:off x="6044157" y="6112895"/>
              <a:ext cx="1318370" cy="25447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様々な降雨で解析</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288711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24</a:t>
            </a:fld>
            <a:endParaRPr kumimoji="1" lang="ja-JP" altLang="en-US" dirty="0"/>
          </a:p>
        </p:txBody>
      </p:sp>
      <p:sp>
        <p:nvSpPr>
          <p:cNvPr id="4" name="テキスト ボックス 3"/>
          <p:cNvSpPr txBox="1"/>
          <p:nvPr/>
        </p:nvSpPr>
        <p:spPr>
          <a:xfrm>
            <a:off x="0" y="404664"/>
            <a:ext cx="2456122" cy="461665"/>
          </a:xfrm>
          <a:prstGeom prst="rect">
            <a:avLst/>
          </a:prstGeom>
          <a:noFill/>
        </p:spPr>
        <p:txBody>
          <a:bodyPr wrap="none" rtlCol="0">
            <a:spAutoFit/>
          </a:bodyPr>
          <a:lstStyle/>
          <a:p>
            <a:r>
              <a:rPr lang="ja-JP" altLang="en-US" sz="2400" b="1" dirty="0">
                <a:latin typeface="+mn-ea"/>
                <a:cs typeface="メイリオ" panose="020B0604030504040204" pitchFamily="50" charset="-128"/>
              </a:rPr>
              <a:t>　</a:t>
            </a:r>
            <a:r>
              <a:rPr lang="ja-JP" altLang="en-US" sz="2400" b="1" dirty="0" smtClean="0">
                <a:latin typeface="+mn-ea"/>
                <a:cs typeface="メイリオ" panose="020B0604030504040204" pitchFamily="50" charset="-128"/>
              </a:rPr>
              <a:t>① 水害（４／</a:t>
            </a:r>
            <a:r>
              <a:rPr lang="ja-JP" altLang="en-US" sz="2400" b="1" dirty="0">
                <a:latin typeface="+mn-ea"/>
                <a:cs typeface="メイリオ" panose="020B0604030504040204" pitchFamily="50" charset="-128"/>
              </a:rPr>
              <a:t>４</a:t>
            </a:r>
            <a:r>
              <a:rPr lang="ja-JP" altLang="en-US" sz="2400" b="1" dirty="0" smtClean="0">
                <a:latin typeface="+mn-ea"/>
                <a:cs typeface="メイリオ" panose="020B0604030504040204" pitchFamily="50" charset="-128"/>
              </a:rPr>
              <a:t>）</a:t>
            </a:r>
            <a:endParaRPr lang="en-US" altLang="ja-JP" sz="2400" b="1" dirty="0">
              <a:latin typeface="+mn-ea"/>
              <a:cs typeface="メイリオ" panose="020B0604030504040204" pitchFamily="50" charset="-128"/>
            </a:endParaRPr>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1441588687"/>
              </p:ext>
            </p:extLst>
          </p:nvPr>
        </p:nvGraphicFramePr>
        <p:xfrm>
          <a:off x="251520" y="883360"/>
          <a:ext cx="8640960" cy="5858008"/>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526430">
                <a:tc>
                  <a:txBody>
                    <a:bodyPr/>
                    <a:lstStyle/>
                    <a:p>
                      <a:pPr algn="ctr">
                        <a:lnSpc>
                          <a:spcPts val="1700"/>
                        </a:lnSpc>
                      </a:pPr>
                      <a:endParaRPr kumimoji="1" lang="ja-JP" altLang="en-US" dirty="0">
                        <a:solidFill>
                          <a:schemeClr val="tx1"/>
                        </a:solidFill>
                      </a:endParaRP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施設の能力を上回る外力に対する減災対策</a:t>
                      </a:r>
                      <a:r>
                        <a:rPr kumimoji="1" lang="ja-JP" altLang="en-US" sz="1600" b="0" i="0" u="none" dirty="0" smtClean="0">
                          <a:solidFill>
                            <a:schemeClr val="tx1"/>
                          </a:solidFill>
                          <a:latin typeface="+mn-ea"/>
                          <a:ea typeface="+mn-ea"/>
                        </a:rPr>
                        <a:t>（つづき）</a:t>
                      </a:r>
                      <a:r>
                        <a:rPr kumimoji="1" lang="en-US" altLang="ja-JP" sz="1600" b="0" i="0" u="none" dirty="0" smtClean="0">
                          <a:solidFill>
                            <a:schemeClr val="tx1"/>
                          </a:solidFill>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mn-ea"/>
                          <a:ea typeface="+mn-ea"/>
                        </a:rPr>
                        <a:t>＜避難、応急活動、事業継続等のための備え＞</a:t>
                      </a:r>
                      <a:endParaRPr kumimoji="1" lang="en-US" altLang="ja-JP" sz="1600" b="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278888">
                <a:tc>
                  <a:txBody>
                    <a:bodyPr/>
                    <a:lstStyle/>
                    <a:p>
                      <a:pPr algn="ctr">
                        <a:lnSpc>
                          <a:spcPts val="1700"/>
                        </a:lnSpc>
                      </a:pPr>
                      <a:r>
                        <a:rPr kumimoji="1" lang="ja-JP" altLang="en-US" dirty="0" smtClean="0">
                          <a:solidFill>
                            <a:schemeClr val="tx1"/>
                          </a:solidFill>
                        </a:rPr>
                        <a:t>取　組</a:t>
                      </a:r>
                      <a:endParaRPr kumimoji="1" lang="ja-JP" altLang="en-US" dirty="0">
                        <a:solidFill>
                          <a:schemeClr val="tx1"/>
                        </a:solidFill>
                      </a:endParaRP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ja-JP" altLang="en-US" sz="1600" b="0" u="none" dirty="0" smtClean="0">
                          <a:solidFill>
                            <a:schemeClr val="tx1"/>
                          </a:solidFill>
                          <a:latin typeface="+mn-ea"/>
                          <a:ea typeface="+mn-ea"/>
                        </a:rPr>
                        <a:t>（</a:t>
                      </a:r>
                      <a:r>
                        <a:rPr kumimoji="1" lang="ja-JP" altLang="ja-JP" sz="1600" u="none" kern="1200" dirty="0" smtClean="0">
                          <a:solidFill>
                            <a:schemeClr val="tx1"/>
                          </a:solidFill>
                          <a:effectLst/>
                          <a:latin typeface="+mn-lt"/>
                          <a:ea typeface="+mn-ea"/>
                          <a:cs typeface="+mn-cs"/>
                        </a:rPr>
                        <a:t>避難指示等</a:t>
                      </a:r>
                      <a:r>
                        <a:rPr kumimoji="1" lang="ja-JP" altLang="en-US" sz="1600" b="0" u="none" dirty="0" smtClean="0">
                          <a:solidFill>
                            <a:schemeClr val="tx1"/>
                          </a:solidFill>
                          <a:latin typeface="+mn-ea"/>
                          <a:ea typeface="+mn-ea"/>
                        </a:rPr>
                        <a:t>の的確な発令のための市町村への支援）</a:t>
                      </a:r>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cs typeface="メイリオ" panose="020B0604030504040204" pitchFamily="50" charset="-128"/>
                        </a:rPr>
                        <a:t>○</a:t>
                      </a:r>
                      <a:r>
                        <a:rPr kumimoji="1" lang="ja-JP" altLang="en-US" sz="1600" b="0" u="none" dirty="0" smtClean="0">
                          <a:solidFill>
                            <a:schemeClr val="tx1"/>
                          </a:solidFill>
                          <a:latin typeface="+mn-ea"/>
                          <a:ea typeface="+mn-ea"/>
                        </a:rPr>
                        <a:t>市町村における</a:t>
                      </a:r>
                      <a:r>
                        <a:rPr kumimoji="1" lang="ja-JP" altLang="ja-JP" sz="1600" u="none" kern="1200" dirty="0" smtClean="0">
                          <a:solidFill>
                            <a:schemeClr val="tx1"/>
                          </a:solidFill>
                          <a:effectLst/>
                          <a:latin typeface="+mn-lt"/>
                          <a:ea typeface="+mn-ea"/>
                          <a:cs typeface="+mn-cs"/>
                        </a:rPr>
                        <a:t>避難指示</a:t>
                      </a:r>
                      <a:r>
                        <a:rPr kumimoji="1" lang="ja-JP" altLang="en-US" sz="1600" b="0" u="none" dirty="0" smtClean="0">
                          <a:solidFill>
                            <a:schemeClr val="tx1"/>
                          </a:solidFill>
                          <a:latin typeface="+mn-ea"/>
                          <a:ea typeface="+mn-ea"/>
                        </a:rPr>
                        <a:t>等の具体的な発令基準の策定支援</a:t>
                      </a:r>
                      <a:endParaRPr kumimoji="1" lang="en-US" altLang="ja-JP" sz="1600" b="0" u="none" dirty="0" smtClean="0">
                        <a:solidFill>
                          <a:schemeClr val="tx1"/>
                        </a:solidFill>
                        <a:latin typeface="+mn-ea"/>
                        <a:ea typeface="+mn-ea"/>
                      </a:endParaRPr>
                    </a:p>
                    <a:p>
                      <a:r>
                        <a:rPr kumimoji="1" lang="ja-JP" altLang="en-US" sz="1600" b="0" i="0" u="none" dirty="0" smtClean="0">
                          <a:solidFill>
                            <a:schemeClr val="tx1"/>
                          </a:solidFill>
                          <a:latin typeface="+mn-ea"/>
                          <a:ea typeface="+mn-ea"/>
                        </a:rPr>
                        <a:t>（避難を促す分かりやすい情報の提供）</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河川水位の上昇、高潮等の危険の切迫度が住民に伝わりやすくなるよう、分かりやすい</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情報の提供および支援</a:t>
                      </a:r>
                      <a:endParaRPr kumimoji="1" lang="en-US" altLang="ja-JP" sz="1600" b="0" i="0" u="none" dirty="0" smtClean="0">
                        <a:solidFill>
                          <a:schemeClr val="tx1"/>
                        </a:solidFill>
                        <a:latin typeface="+mn-ea"/>
                        <a:ea typeface="+mn-ea"/>
                      </a:endParaRPr>
                    </a:p>
                    <a:p>
                      <a:r>
                        <a:rPr kumimoji="1" lang="ja-JP" altLang="en-US" sz="1600" b="0" i="0" u="none" kern="1200" dirty="0" smtClean="0">
                          <a:solidFill>
                            <a:schemeClr val="tx1"/>
                          </a:solidFill>
                          <a:latin typeface="+mn-ea"/>
                          <a:ea typeface="+mn-ea"/>
                          <a:cs typeface="+mn-cs"/>
                        </a:rPr>
                        <a:t>（避難の円滑化、迅速化を図るための事前の取組みの充実）</a:t>
                      </a:r>
                      <a:endParaRPr kumimoji="1" lang="en-US" altLang="ja-JP" sz="1600" b="0" i="0" u="none" kern="1200" dirty="0" smtClean="0">
                        <a:solidFill>
                          <a:schemeClr val="tx1"/>
                        </a:solidFill>
                        <a:latin typeface="+mn-ea"/>
                        <a:ea typeface="+mn-ea"/>
                        <a:cs typeface="+mn-cs"/>
                      </a:endParaRPr>
                    </a:p>
                    <a:p>
                      <a:r>
                        <a:rPr kumimoji="1" lang="ja-JP" altLang="en-US" sz="1800" b="0" i="0" u="none" kern="1200" dirty="0" smtClean="0">
                          <a:solidFill>
                            <a:schemeClr val="tx1"/>
                          </a:solidFill>
                          <a:latin typeface="+mn-ea"/>
                          <a:ea typeface="+mn-ea"/>
                          <a:cs typeface="+mn-cs"/>
                        </a:rPr>
                        <a:t>　</a:t>
                      </a:r>
                      <a:r>
                        <a:rPr kumimoji="1" lang="ja-JP" altLang="en-US" sz="1600" b="0" i="0" u="none" strike="noStrike" baseline="0" dirty="0" smtClean="0">
                          <a:solidFill>
                            <a:schemeClr val="tx1"/>
                          </a:solidFill>
                          <a:latin typeface="+mn-ea"/>
                          <a:ea typeface="+mn-ea"/>
                        </a:rPr>
                        <a:t>○</a:t>
                      </a:r>
                      <a:r>
                        <a:rPr kumimoji="1" lang="zh-CN" altLang="en-US" sz="1600" b="0" i="0" u="none" kern="1200" dirty="0" smtClean="0">
                          <a:solidFill>
                            <a:schemeClr val="tx1"/>
                          </a:solidFill>
                          <a:latin typeface="ＭＳ Ｐゴシック" panose="020B0600070205080204" pitchFamily="50" charset="-128"/>
                          <a:ea typeface="ＭＳ Ｐゴシック" panose="020B0600070205080204" pitchFamily="50" charset="-128"/>
                          <a:cs typeface="+mn-cs"/>
                        </a:rPr>
                        <a:t>自主防災組織リーダー育成研修の実施</a:t>
                      </a:r>
                    </a:p>
                    <a:p>
                      <a:r>
                        <a:rPr kumimoji="1" lang="ja-JP" altLang="en-US" sz="1600" b="0" i="0" u="none" dirty="0" smtClean="0">
                          <a:solidFill>
                            <a:schemeClr val="tx1"/>
                          </a:solidFill>
                          <a:latin typeface="+mn-ea"/>
                          <a:ea typeface="+mn-ea"/>
                        </a:rPr>
                        <a:t>（避難や救助等への備えの充実）</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大規模水害時等における死者数・孤立者数等の被害想定を踏まえ、関係機関が連携した</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避難等ができるタイムライン（時系列の行動計画）の策定</a:t>
                      </a:r>
                      <a:endParaRPr kumimoji="1" lang="en-US" altLang="ja-JP" sz="18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（災害時の市町村への支援体制の強化）</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市町村の支援体制の強化（</a:t>
                      </a:r>
                      <a:r>
                        <a:rPr kumimoji="1" lang="zh-TW" altLang="en-US" sz="1600" b="0" i="0" u="none" dirty="0" smtClean="0">
                          <a:solidFill>
                            <a:schemeClr val="tx1"/>
                          </a:solidFill>
                          <a:latin typeface="ＭＳ Ｐゴシック" panose="020B0600070205080204" pitchFamily="50" charset="-128"/>
                          <a:ea typeface="ＭＳ Ｐゴシック" panose="020B0600070205080204" pitchFamily="50" charset="-128"/>
                        </a:rPr>
                        <a:t>大阪府災害時先遣隊</a:t>
                      </a:r>
                      <a:r>
                        <a:rPr kumimoji="1" lang="ja-JP" altLang="en-US" sz="1600" b="0" i="0" u="none" dirty="0" smtClean="0">
                          <a:solidFill>
                            <a:schemeClr val="tx1"/>
                          </a:solidFill>
                          <a:latin typeface="+mn-ea"/>
                          <a:ea typeface="+mn-ea"/>
                        </a:rPr>
                        <a:t>の派遣等）</a:t>
                      </a:r>
                    </a:p>
                    <a:p>
                      <a:r>
                        <a:rPr kumimoji="1" lang="ja-JP" altLang="en-US" sz="1600" b="0" i="0" u="none" dirty="0" smtClean="0">
                          <a:solidFill>
                            <a:schemeClr val="tx1"/>
                          </a:solidFill>
                          <a:latin typeface="+mn-ea"/>
                          <a:ea typeface="+mn-ea"/>
                        </a:rPr>
                        <a:t>（防災関係機関、公益事業者等の業務継続計画策定等）</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市町村における業務継続計画の策定支援</a:t>
                      </a:r>
                    </a:p>
                    <a:p>
                      <a:r>
                        <a:rPr kumimoji="1" lang="ja-JP" altLang="en-US" sz="1600" b="0" i="0" u="none" dirty="0" smtClean="0">
                          <a:solidFill>
                            <a:schemeClr val="tx1"/>
                          </a:solidFill>
                          <a:latin typeface="+mn-ea"/>
                          <a:ea typeface="+mn-ea"/>
                        </a:rPr>
                        <a:t>（各主体が連携した災害対応の体制等の整備）</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施設の能力を大幅に上回る外力により大規模な氾濫等が発生</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した場合を想定し、各主体が連携して対応するための関係者</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一体型タイムラインの策定</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▽住民一人一人がおかれた状況を認識し、適切な行動がとれる</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ように、テクノロジーの活用によって、個人の行動変容を支援</a:t>
                      </a:r>
                      <a:endParaRPr kumimoji="1" lang="en-US" altLang="ja-JP" sz="1600" b="0" i="0" u="none" dirty="0" smtClean="0">
                        <a:solidFill>
                          <a:schemeClr val="tx1"/>
                        </a:solidFill>
                        <a:latin typeface="+mn-ea"/>
                        <a:ea typeface="+mn-ea"/>
                      </a:endParaRPr>
                    </a:p>
                    <a:p>
                      <a:endParaRPr kumimoji="1" lang="en-US" altLang="ja-JP" sz="1600" b="0" i="0" u="non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160" t="7518" r="33626" b="8073"/>
          <a:stretch/>
        </p:blipFill>
        <p:spPr bwMode="auto">
          <a:xfrm>
            <a:off x="6660737" y="3789040"/>
            <a:ext cx="1943711" cy="27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テキスト ボックス 8"/>
          <p:cNvSpPr txBox="1"/>
          <p:nvPr/>
        </p:nvSpPr>
        <p:spPr>
          <a:xfrm>
            <a:off x="6372200" y="6453336"/>
            <a:ext cx="2539478" cy="307777"/>
          </a:xfrm>
          <a:prstGeom prst="rect">
            <a:avLst/>
          </a:prstGeom>
          <a:noFill/>
        </p:spPr>
        <p:txBody>
          <a:bodyPr wrap="none" rtlCol="0">
            <a:spAutoFit/>
          </a:bodyPr>
          <a:lstStyle/>
          <a:p>
            <a:r>
              <a:rPr lang="ja-JP" altLang="en-US" sz="1400" b="1" dirty="0" smtClean="0"/>
              <a:t>府内市町村</a:t>
            </a:r>
            <a:r>
              <a:rPr lang="en-US" altLang="ja-JP" sz="1400" b="1" dirty="0" smtClean="0"/>
              <a:t>BCP</a:t>
            </a:r>
            <a:r>
              <a:rPr lang="ja-JP" altLang="en-US" sz="1400" b="1" dirty="0" smtClean="0"/>
              <a:t>策定の手引書</a:t>
            </a:r>
            <a:endParaRPr kumimoji="1" lang="en-US" altLang="ja-JP" sz="1400" b="1" dirty="0" smtClean="0"/>
          </a:p>
        </p:txBody>
      </p:sp>
      <p:sp>
        <p:nvSpPr>
          <p:cNvPr id="3" name="正方形/長方形 2"/>
          <p:cNvSpPr/>
          <p:nvPr/>
        </p:nvSpPr>
        <p:spPr>
          <a:xfrm>
            <a:off x="2915816" y="6453336"/>
            <a:ext cx="4536504" cy="272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a:t>
            </a:r>
            <a:r>
              <a:rPr lang="ja-JP" altLang="en-US" sz="1200" dirty="0" smtClean="0">
                <a:solidFill>
                  <a:schemeClr val="tx1"/>
                </a:solidFill>
              </a:rPr>
              <a:t>▽については今後検討予定</a:t>
            </a:r>
            <a:endParaRPr kumimoji="1" lang="ja-JP" altLang="en-US" sz="1200" dirty="0">
              <a:solidFill>
                <a:schemeClr val="tx1"/>
              </a:solidFill>
            </a:endParaRPr>
          </a:p>
        </p:txBody>
      </p:sp>
    </p:spTree>
    <p:extLst>
      <p:ext uri="{BB962C8B-B14F-4D97-AF65-F5344CB8AC3E}">
        <p14:creationId xmlns:p14="http://schemas.microsoft.com/office/powerpoint/2010/main" val="1031645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25</a:t>
            </a:fld>
            <a:endParaRPr kumimoji="1" lang="ja-JP" altLang="en-US" dirty="0"/>
          </a:p>
        </p:txBody>
      </p:sp>
      <p:sp>
        <p:nvSpPr>
          <p:cNvPr id="3" name="テキスト ボックス 2"/>
          <p:cNvSpPr txBox="1"/>
          <p:nvPr/>
        </p:nvSpPr>
        <p:spPr>
          <a:xfrm>
            <a:off x="0" y="476672"/>
            <a:ext cx="2186817" cy="461665"/>
          </a:xfrm>
          <a:prstGeom prst="rect">
            <a:avLst/>
          </a:prstGeom>
          <a:noFill/>
        </p:spPr>
        <p:txBody>
          <a:bodyPr wrap="none" rtlCol="0">
            <a:spAutoFit/>
          </a:bodyPr>
          <a:lstStyle/>
          <a:p>
            <a:r>
              <a:rPr lang="ja-JP" altLang="en-US" sz="2400" b="1" dirty="0">
                <a:latin typeface="+mn-ea"/>
                <a:cs typeface="メイリオ" panose="020B0604030504040204" pitchFamily="50" charset="-128"/>
              </a:rPr>
              <a:t>　</a:t>
            </a:r>
            <a:r>
              <a:rPr lang="ja-JP" altLang="en-US" sz="2400" b="1" dirty="0" smtClean="0">
                <a:latin typeface="+mn-ea"/>
                <a:cs typeface="メイリオ" panose="020B0604030504040204" pitchFamily="50" charset="-128"/>
              </a:rPr>
              <a:t>② 高潮・高波</a:t>
            </a:r>
            <a:endParaRPr lang="en-US" altLang="ja-JP"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410090705"/>
              </p:ext>
            </p:extLst>
          </p:nvPr>
        </p:nvGraphicFramePr>
        <p:xfrm>
          <a:off x="251458" y="1772816"/>
          <a:ext cx="8641084" cy="1554480"/>
        </p:xfrm>
        <a:graphic>
          <a:graphicData uri="http://schemas.openxmlformats.org/drawingml/2006/table">
            <a:tbl>
              <a:tblPr firstRow="1" bandRow="1">
                <a:tableStyleId>{5C22544A-7EE6-4342-B048-85BDC9FD1C3A}</a:tableStyleId>
              </a:tblPr>
              <a:tblGrid>
                <a:gridCol w="438962">
                  <a:extLst>
                    <a:ext uri="{9D8B030D-6E8A-4147-A177-3AD203B41FA5}">
                      <a16:colId xmlns:a16="http://schemas.microsoft.com/office/drawing/2014/main" val="20000"/>
                    </a:ext>
                  </a:extLst>
                </a:gridCol>
                <a:gridCol w="8202122">
                  <a:extLst>
                    <a:ext uri="{9D8B030D-6E8A-4147-A177-3AD203B41FA5}">
                      <a16:colId xmlns:a16="http://schemas.microsoft.com/office/drawing/2014/main" val="20001"/>
                    </a:ext>
                  </a:extLst>
                </a:gridCol>
              </a:tblGrid>
              <a:tr h="1538104">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現状</a:t>
                      </a:r>
                      <a:r>
                        <a:rPr kumimoji="1" lang="en-US" altLang="ja-JP" sz="1600" b="0" dirty="0" smtClean="0">
                          <a:solidFill>
                            <a:schemeClr val="tx1"/>
                          </a:solidFill>
                          <a:latin typeface="+mn-ea"/>
                          <a:ea typeface="+mn-ea"/>
                        </a:rPr>
                        <a:t>】</a:t>
                      </a:r>
                    </a:p>
                    <a:p>
                      <a:r>
                        <a:rPr kumimoji="1" lang="ja-JP" altLang="en-US" sz="1600" b="0" dirty="0" smtClean="0">
                          <a:solidFill>
                            <a:schemeClr val="tx1"/>
                          </a:solidFill>
                          <a:latin typeface="+mn-ea"/>
                          <a:ea typeface="+mn-ea"/>
                        </a:rPr>
                        <a:t>　・強い台風の増加等を踏まえた高潮等の浸水による背後地の被害が懸念</a:t>
                      </a:r>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将来予測</a:t>
                      </a:r>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　　　　　　　　　　　　　　　　　　　　　　　　　　　　　　</a:t>
                      </a:r>
                    </a:p>
                    <a:p>
                      <a:r>
                        <a:rPr kumimoji="1" lang="ja-JP" altLang="en-US" sz="1600" b="0" dirty="0" smtClean="0">
                          <a:solidFill>
                            <a:schemeClr val="tx1"/>
                          </a:solidFill>
                          <a:latin typeface="+mn-ea"/>
                          <a:ea typeface="+mn-ea"/>
                        </a:rPr>
                        <a:t>　・強い台風の増加等による高潮偏差の増大・波浪の強大化により、港湾における浸水被害の</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拡大や、浸水した場合、荷役効率の低下等による臨海部産業や物流機能の低下が懸念</a:t>
                      </a:r>
                      <a:endParaRPr kumimoji="1" lang="en-US" altLang="ja-JP" sz="1600" b="0" dirty="0" smtClean="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1440976683"/>
              </p:ext>
            </p:extLst>
          </p:nvPr>
        </p:nvGraphicFramePr>
        <p:xfrm>
          <a:off x="251520" y="3380640"/>
          <a:ext cx="8640960" cy="3333344"/>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3333344">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港湾に関する取組み</a:t>
                      </a:r>
                      <a:r>
                        <a:rPr kumimoji="1" lang="en-US" altLang="ja-JP" sz="1600" b="0" dirty="0" smtClean="0">
                          <a:solidFill>
                            <a:schemeClr val="tx1"/>
                          </a:solidFill>
                          <a:latin typeface="+mn-ea"/>
                          <a:ea typeface="+mn-ea"/>
                        </a:rPr>
                        <a:t>】</a:t>
                      </a:r>
                    </a:p>
                    <a:p>
                      <a:r>
                        <a:rPr kumimoji="1" lang="ja-JP" altLang="en-US" sz="1600" b="0" dirty="0" smtClean="0">
                          <a:solidFill>
                            <a:schemeClr val="tx1"/>
                          </a:solidFill>
                          <a:latin typeface="+mn-ea"/>
                          <a:ea typeface="+mn-ea"/>
                        </a:rPr>
                        <a:t>（港湾に関する共通事項（モニタリング、影響評価、情報提供等））</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高潮浸水リスク、観測潮位に係る情報の地域・企業との共有を行うための支援</a:t>
                      </a:r>
                      <a:endParaRPr kumimoji="1" lang="en-US" altLang="ja-JP" sz="1600" b="0" i="0" dirty="0" smtClean="0">
                        <a:solidFill>
                          <a:schemeClr val="tx1"/>
                        </a:solidFill>
                        <a:latin typeface="+mn-ea"/>
                        <a:ea typeface="+mn-ea"/>
                      </a:endParaRPr>
                    </a:p>
                    <a:p>
                      <a:r>
                        <a:rPr kumimoji="1" lang="ja-JP" altLang="en-US" sz="1600" b="0" u="none" dirty="0" smtClean="0">
                          <a:solidFill>
                            <a:schemeClr val="tx1"/>
                          </a:solidFill>
                          <a:latin typeface="+mn-ea"/>
                          <a:ea typeface="+mn-ea"/>
                        </a:rPr>
                        <a:t>（堤外地（埠頭・荷さばき地、産業用地等）への影響に対する適応策）</a:t>
                      </a:r>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港湾事業者が策定する高潮等による避難計画の策定支援</a:t>
                      </a:r>
                      <a:endParaRPr kumimoji="1" lang="en-US" altLang="ja-JP" sz="1600" b="0" i="0" u="none" dirty="0" smtClean="0">
                        <a:solidFill>
                          <a:schemeClr val="tx1"/>
                        </a:solidFill>
                        <a:latin typeface="+mn-ea"/>
                        <a:ea typeface="+mn-ea"/>
                      </a:endParaRPr>
                    </a:p>
                    <a:p>
                      <a:endParaRPr kumimoji="1" lang="en-US" altLang="ja-JP" sz="1600" b="0" dirty="0" smtClean="0">
                        <a:solidFill>
                          <a:schemeClr val="tx1"/>
                        </a:solidFill>
                        <a:latin typeface="+mn-ea"/>
                        <a:ea typeface="+mn-ea"/>
                      </a:endParaRPr>
                    </a:p>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海岸に関する取組み</a:t>
                      </a:r>
                      <a:r>
                        <a:rPr kumimoji="1" lang="en-US" altLang="ja-JP" sz="1600" b="0" dirty="0" smtClean="0">
                          <a:solidFill>
                            <a:schemeClr val="tx1"/>
                          </a:solidFill>
                          <a:latin typeface="+mn-ea"/>
                          <a:ea typeface="+mn-ea"/>
                        </a:rPr>
                        <a:t>】</a:t>
                      </a:r>
                    </a:p>
                    <a:p>
                      <a:r>
                        <a:rPr kumimoji="1" lang="ja-JP" altLang="en-US" sz="1600" b="0" dirty="0" smtClean="0">
                          <a:solidFill>
                            <a:schemeClr val="tx1"/>
                          </a:solidFill>
                          <a:latin typeface="+mn-ea"/>
                          <a:ea typeface="+mn-ea"/>
                        </a:rPr>
                        <a:t>（災害リスクの評価と災害リスクに応じた対策）</a:t>
                      </a:r>
                      <a:endParaRPr kumimoji="1" lang="en-US" altLang="ja-JP" sz="1600" b="0" dirty="0" smtClean="0">
                        <a:solidFill>
                          <a:schemeClr val="tx1"/>
                        </a:solidFill>
                        <a:latin typeface="+mn-ea"/>
                        <a:ea typeface="+mn-ea"/>
                      </a:endParaRPr>
                    </a:p>
                    <a:p>
                      <a:r>
                        <a:rPr kumimoji="1" lang="ja-JP" altLang="en-US" sz="1600" b="0" i="1" u="none" dirty="0" smtClean="0">
                          <a:solidFill>
                            <a:srgbClr val="CC00FF"/>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一連の防護ラインの中で災害リスクの高い箇所の把握と災害リスクの明確化を行うための</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支援</a:t>
                      </a:r>
                      <a:endParaRPr kumimoji="1" lang="en-US" altLang="ja-JP" sz="1600" b="0" i="0" u="none" dirty="0" smtClean="0">
                        <a:solidFill>
                          <a:schemeClr val="tx1"/>
                        </a:solidFill>
                        <a:latin typeface="+mn-ea"/>
                        <a:ea typeface="+mn-ea"/>
                      </a:endParaRPr>
                    </a:p>
                    <a:p>
                      <a:r>
                        <a:rPr kumimoji="1" lang="ja-JP" altLang="en-US" sz="1600" b="0" u="none" dirty="0" smtClean="0">
                          <a:solidFill>
                            <a:schemeClr val="tx1"/>
                          </a:solidFill>
                          <a:latin typeface="+mn-ea"/>
                          <a:ea typeface="+mn-ea"/>
                        </a:rPr>
                        <a:t>（防護水準等を超えた超過外力への対応）</a:t>
                      </a:r>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高潮等に対する適切な避難のための迅速な情報伝達等のソフト面の対策の推進</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314260748"/>
              </p:ext>
            </p:extLst>
          </p:nvPr>
        </p:nvGraphicFramePr>
        <p:xfrm>
          <a:off x="252001" y="980728"/>
          <a:ext cx="8640480" cy="727598"/>
        </p:xfrm>
        <a:graphic>
          <a:graphicData uri="http://schemas.openxmlformats.org/drawingml/2006/table">
            <a:tbl>
              <a:tblPr firstRow="1" bandRow="1">
                <a:tableStyleId>{5C22544A-7EE6-4342-B048-85BDC9FD1C3A}</a:tableStyleId>
              </a:tblPr>
              <a:tblGrid>
                <a:gridCol w="1589537">
                  <a:extLst>
                    <a:ext uri="{9D8B030D-6E8A-4147-A177-3AD203B41FA5}">
                      <a16:colId xmlns:a16="http://schemas.microsoft.com/office/drawing/2014/main" val="20000"/>
                    </a:ext>
                  </a:extLst>
                </a:gridCol>
                <a:gridCol w="7050943">
                  <a:extLst>
                    <a:ext uri="{9D8B030D-6E8A-4147-A177-3AD203B41FA5}">
                      <a16:colId xmlns:a16="http://schemas.microsoft.com/office/drawing/2014/main" val="20001"/>
                    </a:ext>
                  </a:extLst>
                </a:gridCol>
              </a:tblGrid>
              <a:tr h="727598">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ja-JP" altLang="en-US" dirty="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ja-JP" altLang="en-US" sz="1800" b="0" i="0" strike="noStrike" baseline="0" dirty="0" smtClean="0">
                          <a:solidFill>
                            <a:schemeClr val="tx1"/>
                          </a:solidFill>
                          <a:latin typeface="+mn-ea"/>
                          <a:ea typeface="+mn-ea"/>
                          <a:cs typeface="メイリオ" panose="020B0604030504040204" pitchFamily="50" charset="-128"/>
                        </a:rPr>
                        <a:t>高潮等による災害時の対応など、ソフト面の対策強化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59947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26</a:t>
            </a:fld>
            <a:endParaRPr kumimoji="1" lang="ja-JP" altLang="en-US" dirty="0"/>
          </a:p>
        </p:txBody>
      </p:sp>
      <p:sp>
        <p:nvSpPr>
          <p:cNvPr id="3" name="テキスト ボックス 2"/>
          <p:cNvSpPr txBox="1"/>
          <p:nvPr/>
        </p:nvSpPr>
        <p:spPr>
          <a:xfrm>
            <a:off x="0" y="375047"/>
            <a:ext cx="2246128"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　③土砂災害等</a:t>
            </a:r>
            <a:endParaRPr lang="ja-JP" altLang="en-US"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874873177"/>
              </p:ext>
            </p:extLst>
          </p:nvPr>
        </p:nvGraphicFramePr>
        <p:xfrm>
          <a:off x="251458" y="1628800"/>
          <a:ext cx="8641084" cy="1725588"/>
        </p:xfrm>
        <a:graphic>
          <a:graphicData uri="http://schemas.openxmlformats.org/drawingml/2006/table">
            <a:tbl>
              <a:tblPr firstRow="1" bandRow="1">
                <a:tableStyleId>{5C22544A-7EE6-4342-B048-85BDC9FD1C3A}</a:tableStyleId>
              </a:tblPr>
              <a:tblGrid>
                <a:gridCol w="438962">
                  <a:extLst>
                    <a:ext uri="{9D8B030D-6E8A-4147-A177-3AD203B41FA5}">
                      <a16:colId xmlns:a16="http://schemas.microsoft.com/office/drawing/2014/main" val="20000"/>
                    </a:ext>
                  </a:extLst>
                </a:gridCol>
                <a:gridCol w="8202122">
                  <a:extLst>
                    <a:ext uri="{9D8B030D-6E8A-4147-A177-3AD203B41FA5}">
                      <a16:colId xmlns:a16="http://schemas.microsoft.com/office/drawing/2014/main" val="20001"/>
                    </a:ext>
                  </a:extLst>
                </a:gridCol>
              </a:tblGrid>
              <a:tr h="1725588">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nSpc>
                          <a:spcPts val="1800"/>
                        </a:lnSpc>
                      </a:pPr>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現状</a:t>
                      </a:r>
                      <a:r>
                        <a:rPr kumimoji="1" lang="en-US" altLang="ja-JP" sz="1600" b="0" dirty="0" smtClean="0">
                          <a:solidFill>
                            <a:schemeClr val="tx1"/>
                          </a:solidFill>
                          <a:latin typeface="+mn-ea"/>
                          <a:ea typeface="+mn-ea"/>
                        </a:rPr>
                        <a:t>】</a:t>
                      </a:r>
                    </a:p>
                    <a:p>
                      <a:pPr>
                        <a:lnSpc>
                          <a:spcPts val="1800"/>
                        </a:lnSpc>
                      </a:pPr>
                      <a:r>
                        <a:rPr kumimoji="1" lang="ja-JP" altLang="en-US" sz="1600" b="0" i="0" u="none" dirty="0" smtClean="0">
                          <a:solidFill>
                            <a:schemeClr val="tx1"/>
                          </a:solidFill>
                          <a:latin typeface="+mn-ea"/>
                          <a:ea typeface="+mn-ea"/>
                        </a:rPr>
                        <a:t>　・近年、全国各地で土砂災害が頻発し、甚大な被害が発生</a:t>
                      </a:r>
                      <a:r>
                        <a:rPr kumimoji="1" lang="ja-JP" altLang="en-US" sz="1600" b="0" i="0" u="none" baseline="30000" dirty="0" smtClean="0">
                          <a:solidFill>
                            <a:schemeClr val="tx1"/>
                          </a:solidFill>
                          <a:latin typeface="+mn-ea"/>
                          <a:ea typeface="+mn-ea"/>
                        </a:rPr>
                        <a:t>＊</a:t>
                      </a:r>
                      <a:endParaRPr kumimoji="1" lang="en-US" altLang="ja-JP" sz="1600" b="0" i="0" u="none" baseline="0" dirty="0" smtClean="0">
                        <a:solidFill>
                          <a:schemeClr val="tx1"/>
                        </a:solidFill>
                        <a:latin typeface="+mn-ea"/>
                        <a:ea typeface="+mn-ea"/>
                      </a:endParaRPr>
                    </a:p>
                    <a:p>
                      <a:pPr>
                        <a:lnSpc>
                          <a:spcPts val="1800"/>
                        </a:lnSpc>
                      </a:pPr>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将来予測</a:t>
                      </a:r>
                      <a:r>
                        <a:rPr kumimoji="1" lang="en-US" altLang="ja-JP" sz="1600" b="0" dirty="0" smtClean="0">
                          <a:solidFill>
                            <a:schemeClr val="tx1"/>
                          </a:solidFill>
                          <a:latin typeface="+mn-ea"/>
                          <a:ea typeface="+mn-ea"/>
                        </a:rPr>
                        <a:t>】</a:t>
                      </a:r>
                    </a:p>
                    <a:p>
                      <a:pPr>
                        <a:lnSpc>
                          <a:spcPts val="1800"/>
                        </a:lnSpc>
                      </a:pPr>
                      <a:r>
                        <a:rPr kumimoji="1" lang="ja-JP" altLang="en-US" sz="1600" b="0" dirty="0" smtClean="0">
                          <a:solidFill>
                            <a:schemeClr val="tx1"/>
                          </a:solidFill>
                          <a:latin typeface="+mn-ea"/>
                          <a:ea typeface="+mn-ea"/>
                        </a:rPr>
                        <a:t>　・短時間強雨や大雨の増加に伴い、土砂災害の発生頻度が</a:t>
                      </a:r>
                      <a:endParaRPr kumimoji="1" lang="en-US" altLang="ja-JP" sz="1600" b="0" dirty="0" smtClean="0">
                        <a:solidFill>
                          <a:schemeClr val="tx1"/>
                        </a:solidFill>
                        <a:latin typeface="+mn-ea"/>
                        <a:ea typeface="+mn-ea"/>
                      </a:endParaRPr>
                    </a:p>
                    <a:p>
                      <a:pPr>
                        <a:lnSpc>
                          <a:spcPts val="1800"/>
                        </a:lnSpc>
                      </a:pPr>
                      <a:r>
                        <a:rPr kumimoji="1" lang="ja-JP" altLang="en-US" sz="1600" b="0" dirty="0" smtClean="0">
                          <a:solidFill>
                            <a:schemeClr val="tx1"/>
                          </a:solidFill>
                          <a:latin typeface="+mn-ea"/>
                          <a:ea typeface="+mn-ea"/>
                        </a:rPr>
                        <a:t>　　増加、突発的で局所的な大雨に伴う警戒避難のための</a:t>
                      </a:r>
                      <a:endParaRPr kumimoji="1" lang="en-US" altLang="ja-JP" sz="1600" b="0" dirty="0" smtClean="0">
                        <a:solidFill>
                          <a:schemeClr val="tx1"/>
                        </a:solidFill>
                        <a:latin typeface="+mn-ea"/>
                        <a:ea typeface="+mn-ea"/>
                      </a:endParaRPr>
                    </a:p>
                    <a:p>
                      <a:pPr>
                        <a:lnSpc>
                          <a:spcPts val="1800"/>
                        </a:lnSpc>
                      </a:pPr>
                      <a:r>
                        <a:rPr kumimoji="1" lang="ja-JP" altLang="en-US" sz="1600" b="0" dirty="0" smtClean="0">
                          <a:solidFill>
                            <a:schemeClr val="tx1"/>
                          </a:solidFill>
                          <a:latin typeface="+mn-ea"/>
                          <a:ea typeface="+mn-ea"/>
                        </a:rPr>
                        <a:t>　　リードタイムが短い土砂災害の増加が懸念</a:t>
                      </a:r>
                      <a:r>
                        <a:rPr kumimoji="1" lang="ja-JP" altLang="en-US" sz="1600" b="0" baseline="30000" dirty="0" smtClean="0">
                          <a:solidFill>
                            <a:schemeClr val="tx1"/>
                          </a:solidFill>
                          <a:latin typeface="+mn-ea"/>
                          <a:ea typeface="+mn-ea"/>
                        </a:rPr>
                        <a:t>＊</a:t>
                      </a:r>
                      <a:endParaRPr kumimoji="1" lang="en-US" altLang="ja-JP" sz="1600" b="0" baseline="30000" dirty="0" smtClean="0">
                        <a:solidFill>
                          <a:srgbClr val="CC00FF"/>
                        </a:solidFill>
                        <a:latin typeface="+mn-ea"/>
                        <a:ea typeface="+mn-ea"/>
                      </a:endParaRPr>
                    </a:p>
                    <a:p>
                      <a:pPr>
                        <a:lnSpc>
                          <a:spcPts val="1800"/>
                        </a:lnSpc>
                      </a:pPr>
                      <a:r>
                        <a:rPr kumimoji="1" lang="ja-JP" altLang="en-US" sz="1600" b="0" dirty="0" smtClean="0">
                          <a:solidFill>
                            <a:srgbClr val="CC00FF"/>
                          </a:solidFill>
                          <a:latin typeface="+mn-ea"/>
                          <a:ea typeface="+mn-ea"/>
                        </a:rPr>
                        <a:t>　　　　　　　　　　　　　　　　　　　　　　　　　</a:t>
                      </a:r>
                      <a:r>
                        <a:rPr kumimoji="1" lang="ja-JP" altLang="en-US" sz="1600" b="0" dirty="0" smtClean="0">
                          <a:solidFill>
                            <a:schemeClr val="tx1"/>
                          </a:solidFill>
                          <a:latin typeface="+mn-ea"/>
                          <a:ea typeface="+mn-ea"/>
                        </a:rPr>
                        <a:t>（＊国の適応計画より）</a:t>
                      </a:r>
                      <a:endParaRPr kumimoji="1" lang="en-US" altLang="ja-JP" sz="1400" b="0" dirty="0" smtClean="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4224839983"/>
              </p:ext>
            </p:extLst>
          </p:nvPr>
        </p:nvGraphicFramePr>
        <p:xfrm>
          <a:off x="251520" y="3429000"/>
          <a:ext cx="8640960" cy="3312368"/>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3312368">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pPr>
                        <a:lnSpc>
                          <a:spcPts val="1700"/>
                        </a:lnSpc>
                      </a:pPr>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土砂災害の発生頻度の増加への対策</a:t>
                      </a:r>
                      <a:r>
                        <a:rPr kumimoji="1" lang="en-US" altLang="ja-JP" sz="1600" b="0" dirty="0" smtClean="0">
                          <a:solidFill>
                            <a:schemeClr val="tx1"/>
                          </a:solidFill>
                          <a:latin typeface="+mn-ea"/>
                          <a:ea typeface="+mn-ea"/>
                        </a:rPr>
                        <a:t>】</a:t>
                      </a:r>
                    </a:p>
                    <a:p>
                      <a:pPr>
                        <a:lnSpc>
                          <a:spcPts val="1700"/>
                        </a:lnSpc>
                      </a:pPr>
                      <a:r>
                        <a:rPr kumimoji="1" lang="ja-JP" altLang="en-US" sz="1600" b="0" i="0" u="none" strike="noStrike" baseline="0" dirty="0" smtClean="0">
                          <a:solidFill>
                            <a:schemeClr val="tx1"/>
                          </a:solidFill>
                          <a:latin typeface="+mn-ea"/>
                          <a:ea typeface="+mn-ea"/>
                          <a:cs typeface="メイリオ" panose="020B0604030504040204" pitchFamily="50" charset="-128"/>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人命を守る効果の高い箇所における施設整備</a:t>
                      </a:r>
                    </a:p>
                    <a:p>
                      <a:pPr>
                        <a:lnSpc>
                          <a:spcPts val="1700"/>
                        </a:lnSpc>
                      </a:pPr>
                      <a:r>
                        <a:rPr kumimoji="1" lang="ja-JP" altLang="en-US" sz="1600" b="0" i="0" u="none" strike="noStrike" baseline="0" dirty="0" smtClean="0">
                          <a:solidFill>
                            <a:schemeClr val="tx1"/>
                          </a:solidFill>
                          <a:latin typeface="+mn-ea"/>
                          <a:ea typeface="+mn-ea"/>
                          <a:cs typeface="メイリオ" panose="020B0604030504040204" pitchFamily="50" charset="-128"/>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避難場所・経路や公共施設、社会経済活動を守る施設の整備</a:t>
                      </a:r>
                    </a:p>
                    <a:p>
                      <a:pPr>
                        <a:lnSpc>
                          <a:spcPts val="1700"/>
                        </a:lnSpc>
                      </a:pPr>
                      <a:r>
                        <a:rPr kumimoji="1" lang="ja-JP" altLang="en-US" sz="1600" b="0" i="0"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土砂災害警戒区域等の指定</a:t>
                      </a:r>
                    </a:p>
                    <a:p>
                      <a:pPr>
                        <a:lnSpc>
                          <a:spcPts val="1700"/>
                        </a:lnSpc>
                      </a:pPr>
                      <a:r>
                        <a:rPr kumimoji="1" lang="ja-JP" altLang="en-US" sz="1600" b="0" i="0"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住民に対する土砂災害の危険性の周知</a:t>
                      </a:r>
                      <a:r>
                        <a:rPr kumimoji="1" lang="ja-JP" altLang="en-US" sz="1600" b="0" i="1" dirty="0" smtClean="0">
                          <a:solidFill>
                            <a:schemeClr val="tx1"/>
                          </a:solidFill>
                          <a:latin typeface="+mn-ea"/>
                          <a:ea typeface="+mn-ea"/>
                        </a:rPr>
                        <a:t>　</a:t>
                      </a:r>
                    </a:p>
                    <a:p>
                      <a:pPr>
                        <a:lnSpc>
                          <a:spcPts val="1700"/>
                        </a:lnSpc>
                      </a:pPr>
                      <a:r>
                        <a:rPr kumimoji="1" lang="ja-JP" altLang="en-US" sz="1600" b="0" i="1"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地区版ハザードマップやタイムラインの作成支援による警戒避難体制の強化</a:t>
                      </a:r>
                      <a:endParaRPr kumimoji="1" lang="en-US" altLang="ja-JP" sz="1600" b="0" i="0" dirty="0" smtClean="0">
                        <a:solidFill>
                          <a:schemeClr val="tx1"/>
                        </a:solidFill>
                        <a:latin typeface="+mn-ea"/>
                        <a:ea typeface="+mn-ea"/>
                      </a:endParaRPr>
                    </a:p>
                    <a:p>
                      <a:pPr>
                        <a:lnSpc>
                          <a:spcPts val="800"/>
                        </a:lnSpc>
                      </a:pPr>
                      <a:endParaRPr kumimoji="1" lang="en-US" altLang="ja-JP" sz="1600" b="0" i="0" dirty="0" smtClean="0">
                        <a:solidFill>
                          <a:schemeClr val="tx1"/>
                        </a:solidFill>
                        <a:latin typeface="+mn-ea"/>
                        <a:ea typeface="+mn-ea"/>
                      </a:endParaRPr>
                    </a:p>
                    <a:p>
                      <a:pPr>
                        <a:lnSpc>
                          <a:spcPts val="1700"/>
                        </a:lnSpc>
                      </a:pPr>
                      <a:r>
                        <a:rPr kumimoji="1" lang="en-US" altLang="ja-JP" sz="1600" b="0" i="0" dirty="0" smtClean="0">
                          <a:solidFill>
                            <a:schemeClr val="tx1"/>
                          </a:solidFill>
                          <a:latin typeface="+mn-ea"/>
                          <a:ea typeface="+mn-ea"/>
                        </a:rPr>
                        <a:t>【</a:t>
                      </a:r>
                      <a:r>
                        <a:rPr kumimoji="1" lang="ja-JP" altLang="en-US" sz="1600" b="0" i="0" dirty="0" smtClean="0">
                          <a:solidFill>
                            <a:schemeClr val="tx1"/>
                          </a:solidFill>
                          <a:latin typeface="+mn-ea"/>
                          <a:ea typeface="+mn-ea"/>
                        </a:rPr>
                        <a:t>警戒避難のリードタイムが短い土砂災害への対策</a:t>
                      </a:r>
                      <a:r>
                        <a:rPr kumimoji="1" lang="en-US" altLang="ja-JP" sz="1600" b="0" i="0" dirty="0" smtClean="0">
                          <a:solidFill>
                            <a:schemeClr val="tx1"/>
                          </a:solidFill>
                          <a:latin typeface="+mn-ea"/>
                          <a:ea typeface="+mn-ea"/>
                        </a:rPr>
                        <a:t>】</a:t>
                      </a:r>
                    </a:p>
                    <a:p>
                      <a:pPr>
                        <a:lnSpc>
                          <a:spcPts val="1700"/>
                        </a:lnSpc>
                      </a:pPr>
                      <a:r>
                        <a:rPr kumimoji="1" lang="ja-JP" altLang="en-US" sz="1600" b="0" i="0"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dirty="0" smtClean="0">
                          <a:solidFill>
                            <a:schemeClr val="tx1"/>
                          </a:solidFill>
                          <a:latin typeface="+mn-ea"/>
                          <a:ea typeface="+mn-ea"/>
                        </a:rPr>
                        <a:t>実践的な防災訓練、防災教育を通じた土砂災害に対する正確な知識の普及</a:t>
                      </a:r>
                      <a:endParaRPr kumimoji="1" lang="en-US" altLang="ja-JP" sz="1600" b="0" i="0" dirty="0" smtClean="0">
                        <a:solidFill>
                          <a:schemeClr val="tx1"/>
                        </a:solidFill>
                        <a:latin typeface="+mn-ea"/>
                        <a:ea typeface="+mn-ea"/>
                      </a:endParaRPr>
                    </a:p>
                    <a:p>
                      <a:pPr>
                        <a:lnSpc>
                          <a:spcPts val="800"/>
                        </a:lnSpc>
                      </a:pPr>
                      <a:endParaRPr kumimoji="1" lang="en-US" altLang="ja-JP" sz="1600" b="0" i="0" u="none" dirty="0" smtClean="0">
                        <a:solidFill>
                          <a:schemeClr val="tx1"/>
                        </a:solidFill>
                        <a:latin typeface="+mn-ea"/>
                        <a:ea typeface="+mn-ea"/>
                      </a:endParaRPr>
                    </a:p>
                    <a:p>
                      <a:pPr>
                        <a:lnSpc>
                          <a:spcPts val="1700"/>
                        </a:lnSpc>
                      </a:pPr>
                      <a:r>
                        <a:rPr kumimoji="1" lang="en-US" altLang="ja-JP" sz="1600" b="0" i="0" u="none" dirty="0" smtClean="0">
                          <a:solidFill>
                            <a:schemeClr val="tx1"/>
                          </a:solidFill>
                          <a:latin typeface="+mn-ea"/>
                          <a:ea typeface="+mn-ea"/>
                        </a:rPr>
                        <a:t>【</a:t>
                      </a:r>
                      <a:r>
                        <a:rPr kumimoji="1" lang="ja-JP" altLang="en-US" sz="1600" b="0" i="0" u="none" dirty="0" smtClean="0">
                          <a:solidFill>
                            <a:schemeClr val="tx1"/>
                          </a:solidFill>
                          <a:latin typeface="+mn-ea"/>
                          <a:ea typeface="+mn-ea"/>
                        </a:rPr>
                        <a:t>流木災害への対策</a:t>
                      </a:r>
                      <a:r>
                        <a:rPr kumimoji="1" lang="en-US" altLang="ja-JP" sz="1600" b="0" i="0" u="none" dirty="0" smtClean="0">
                          <a:solidFill>
                            <a:schemeClr val="tx1"/>
                          </a:solidFill>
                          <a:latin typeface="+mn-ea"/>
                          <a:ea typeface="+mn-ea"/>
                        </a:rPr>
                        <a:t>】</a:t>
                      </a:r>
                      <a:endParaRPr kumimoji="1" lang="en-US" altLang="ja-JP" sz="1400" b="0" i="0" u="none" dirty="0" smtClean="0">
                        <a:solidFill>
                          <a:schemeClr val="tx1"/>
                        </a:solidFill>
                        <a:latin typeface="+mn-ea"/>
                        <a:ea typeface="+mn-ea"/>
                      </a:endParaRPr>
                    </a:p>
                    <a:p>
                      <a:pPr>
                        <a:lnSpc>
                          <a:spcPts val="1700"/>
                        </a:lnSpc>
                      </a:pPr>
                      <a:r>
                        <a:rPr kumimoji="1" lang="ja-JP" altLang="en-US" sz="14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透過型堰堤、流木止めの設置</a:t>
                      </a:r>
                      <a:endParaRPr kumimoji="1" lang="en-US" altLang="ja-JP" sz="1400" b="0" i="0" u="none" dirty="0" smtClean="0">
                        <a:solidFill>
                          <a:schemeClr val="tx1"/>
                        </a:solidFill>
                        <a:latin typeface="+mn-ea"/>
                        <a:ea typeface="+mn-ea"/>
                      </a:endParaRPr>
                    </a:p>
                    <a:p>
                      <a:pPr>
                        <a:lnSpc>
                          <a:spcPts val="800"/>
                        </a:lnSpc>
                      </a:pPr>
                      <a:endParaRPr kumimoji="1" lang="en-US" altLang="ja-JP" sz="1600" b="0" i="0" u="none" dirty="0" smtClean="0">
                        <a:solidFill>
                          <a:schemeClr val="tx1"/>
                        </a:solidFill>
                        <a:latin typeface="+mn-ea"/>
                        <a:ea typeface="+mn-ea"/>
                      </a:endParaRPr>
                    </a:p>
                    <a:p>
                      <a:pPr>
                        <a:lnSpc>
                          <a:spcPts val="1700"/>
                        </a:lnSpc>
                      </a:pPr>
                      <a:r>
                        <a:rPr kumimoji="1" lang="en-US" altLang="ja-JP" sz="1600" b="0" i="0" u="none" dirty="0" smtClean="0">
                          <a:solidFill>
                            <a:schemeClr val="tx1"/>
                          </a:solidFill>
                          <a:latin typeface="+mn-ea"/>
                          <a:ea typeface="+mn-ea"/>
                        </a:rPr>
                        <a:t>【</a:t>
                      </a:r>
                      <a:r>
                        <a:rPr kumimoji="1" lang="ja-JP" altLang="en-US" sz="1600" b="0" i="0" u="none" dirty="0" smtClean="0">
                          <a:solidFill>
                            <a:schemeClr val="tx1"/>
                          </a:solidFill>
                          <a:latin typeface="+mn-ea"/>
                          <a:ea typeface="+mn-ea"/>
                        </a:rPr>
                        <a:t>災害リスクを考慮した土地利用、住まい方</a:t>
                      </a:r>
                      <a:r>
                        <a:rPr kumimoji="1" lang="en-US" altLang="ja-JP" sz="1600" b="0" i="0" u="none" dirty="0" smtClean="0">
                          <a:solidFill>
                            <a:schemeClr val="tx1"/>
                          </a:solidFill>
                          <a:latin typeface="+mn-ea"/>
                          <a:ea typeface="+mn-ea"/>
                        </a:rPr>
                        <a:t>】</a:t>
                      </a:r>
                    </a:p>
                    <a:p>
                      <a:pPr>
                        <a:lnSpc>
                          <a:spcPts val="1700"/>
                        </a:lnSpc>
                      </a:pPr>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土砂災害特別警戒区域の指定による建築物の構造規制や住宅開発等の抑制</a:t>
                      </a:r>
                      <a:endParaRPr kumimoji="1" lang="en-US" altLang="ja-JP" sz="1600" b="0" i="0" u="none" dirty="0" smtClean="0">
                        <a:solidFill>
                          <a:schemeClr val="tx1"/>
                        </a:solidFill>
                        <a:latin typeface="+mn-ea"/>
                        <a:ea typeface="+mn-ea"/>
                      </a:endParaRPr>
                    </a:p>
                    <a:p>
                      <a:pPr>
                        <a:lnSpc>
                          <a:spcPts val="1700"/>
                        </a:lnSpc>
                      </a:pPr>
                      <a:r>
                        <a:rPr kumimoji="1" lang="ja-JP" altLang="en-US" sz="1600" b="0" i="0" u="none" dirty="0" smtClean="0">
                          <a:solidFill>
                            <a:schemeClr val="tx1"/>
                          </a:solidFill>
                          <a:latin typeface="+mn-ea"/>
                          <a:ea typeface="+mn-ea"/>
                        </a:rPr>
                        <a:t>　</a:t>
                      </a:r>
                      <a:r>
                        <a:rPr kumimoji="1" lang="ja-JP" altLang="en-US" sz="1600" b="0" i="0" u="none" strike="noStrike" baseline="0" dirty="0" smtClean="0">
                          <a:solidFill>
                            <a:schemeClr val="tx1"/>
                          </a:solidFill>
                          <a:latin typeface="+mn-ea"/>
                          <a:ea typeface="+mn-ea"/>
                        </a:rPr>
                        <a:t>○</a:t>
                      </a:r>
                      <a:r>
                        <a:rPr kumimoji="1" lang="ja-JP" altLang="en-US" sz="1600" b="0" i="0" u="none" dirty="0" smtClean="0">
                          <a:solidFill>
                            <a:schemeClr val="tx1"/>
                          </a:solidFill>
                          <a:latin typeface="+mn-ea"/>
                          <a:ea typeface="+mn-ea"/>
                        </a:rPr>
                        <a:t>土砂災害特別警戒区域内既存家屋の移転・増強に要する費用の一部助成</a:t>
                      </a:r>
                      <a:endParaRPr kumimoji="1" lang="en-US" altLang="ja-JP" sz="1400" b="0" i="0" u="non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6" name="図 5"/>
          <p:cNvPicPr>
            <a:picLocks noChangeAspect="1"/>
          </p:cNvPicPr>
          <p:nvPr/>
        </p:nvPicPr>
        <p:blipFill>
          <a:blip r:embed="rId2"/>
          <a:stretch>
            <a:fillRect/>
          </a:stretch>
        </p:blipFill>
        <p:spPr>
          <a:xfrm>
            <a:off x="6372464" y="1700808"/>
            <a:ext cx="2376000" cy="1604067"/>
          </a:xfrm>
          <a:prstGeom prst="rect">
            <a:avLst/>
          </a:prstGeom>
        </p:spPr>
      </p:pic>
      <p:graphicFrame>
        <p:nvGraphicFramePr>
          <p:cNvPr id="7" name="コンテンツ プレースホルダー 3"/>
          <p:cNvGraphicFramePr>
            <a:graphicFrameLocks/>
          </p:cNvGraphicFramePr>
          <p:nvPr>
            <p:extLst>
              <p:ext uri="{D42A27DB-BD31-4B8C-83A1-F6EECF244321}">
                <p14:modId xmlns:p14="http://schemas.microsoft.com/office/powerpoint/2010/main" val="3749828919"/>
              </p:ext>
            </p:extLst>
          </p:nvPr>
        </p:nvGraphicFramePr>
        <p:xfrm>
          <a:off x="251520" y="829194"/>
          <a:ext cx="8640480" cy="727598"/>
        </p:xfrm>
        <a:graphic>
          <a:graphicData uri="http://schemas.openxmlformats.org/drawingml/2006/table">
            <a:tbl>
              <a:tblPr firstRow="1" bandRow="1">
                <a:tableStyleId>{5C22544A-7EE6-4342-B048-85BDC9FD1C3A}</a:tableStyleId>
              </a:tblPr>
              <a:tblGrid>
                <a:gridCol w="1589537">
                  <a:extLst>
                    <a:ext uri="{9D8B030D-6E8A-4147-A177-3AD203B41FA5}">
                      <a16:colId xmlns:a16="http://schemas.microsoft.com/office/drawing/2014/main" val="20000"/>
                    </a:ext>
                  </a:extLst>
                </a:gridCol>
                <a:gridCol w="7050943">
                  <a:extLst>
                    <a:ext uri="{9D8B030D-6E8A-4147-A177-3AD203B41FA5}">
                      <a16:colId xmlns:a16="http://schemas.microsoft.com/office/drawing/2014/main" val="20001"/>
                    </a:ext>
                  </a:extLst>
                </a:gridCol>
              </a:tblGrid>
              <a:tr h="727598">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ja-JP" altLang="en-US" dirty="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ja-JP" altLang="en-US" sz="1800" b="0" i="0" strike="noStrike" baseline="0" dirty="0" smtClean="0">
                          <a:solidFill>
                            <a:schemeClr val="tx1"/>
                          </a:solidFill>
                          <a:latin typeface="+mn-ea"/>
                          <a:ea typeface="+mn-ea"/>
                          <a:cs typeface="メイリオ" panose="020B0604030504040204" pitchFamily="50" charset="-128"/>
                        </a:rPr>
                        <a:t>土砂災害防止施設の整備や土砂災害警戒区域の指定等による警戒避難体制の強化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55946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27</a:t>
            </a:fld>
            <a:endParaRPr kumimoji="1" lang="ja-JP" altLang="en-US" dirty="0"/>
          </a:p>
        </p:txBody>
      </p:sp>
      <p:sp>
        <p:nvSpPr>
          <p:cNvPr id="3" name="テキスト ボックス 2"/>
          <p:cNvSpPr txBox="1"/>
          <p:nvPr/>
        </p:nvSpPr>
        <p:spPr>
          <a:xfrm>
            <a:off x="0" y="332656"/>
            <a:ext cx="1326004"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（５）健康</a:t>
            </a:r>
            <a:endParaRPr lang="en-US" altLang="ja-JP"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21690797"/>
              </p:ext>
            </p:extLst>
          </p:nvPr>
        </p:nvGraphicFramePr>
        <p:xfrm>
          <a:off x="251458" y="1751209"/>
          <a:ext cx="8641084" cy="3139440"/>
        </p:xfrm>
        <a:graphic>
          <a:graphicData uri="http://schemas.openxmlformats.org/drawingml/2006/table">
            <a:tbl>
              <a:tblPr firstRow="1" bandRow="1">
                <a:tableStyleId>{5C22544A-7EE6-4342-B048-85BDC9FD1C3A}</a:tableStyleId>
              </a:tblPr>
              <a:tblGrid>
                <a:gridCol w="438962">
                  <a:extLst>
                    <a:ext uri="{9D8B030D-6E8A-4147-A177-3AD203B41FA5}">
                      <a16:colId xmlns:a16="http://schemas.microsoft.com/office/drawing/2014/main" val="20000"/>
                    </a:ext>
                  </a:extLst>
                </a:gridCol>
                <a:gridCol w="8202122">
                  <a:extLst>
                    <a:ext uri="{9D8B030D-6E8A-4147-A177-3AD203B41FA5}">
                      <a16:colId xmlns:a16="http://schemas.microsoft.com/office/drawing/2014/main" val="20001"/>
                    </a:ext>
                  </a:extLst>
                </a:gridCol>
              </a:tblGrid>
              <a:tr h="3108488">
                <a:tc>
                  <a:txBody>
                    <a:bodyPr/>
                    <a:lstStyle/>
                    <a:p>
                      <a:pPr algn="ctr"/>
                      <a:r>
                        <a:rPr kumimoji="1" lang="ja-JP" altLang="en-US" sz="1800" dirty="0" smtClean="0">
                          <a:solidFill>
                            <a:schemeClr val="tx1"/>
                          </a:solidFill>
                        </a:rPr>
                        <a:t>影　響</a:t>
                      </a:r>
                      <a:endParaRPr kumimoji="1" lang="ja-JP" altLang="en-US" sz="1800"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nSpc>
                          <a:spcPts val="1800"/>
                        </a:lnSpc>
                      </a:pPr>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現状</a:t>
                      </a:r>
                      <a:r>
                        <a:rPr kumimoji="1" lang="en-US" altLang="ja-JP" sz="1500" b="0" dirty="0" smtClean="0">
                          <a:solidFill>
                            <a:schemeClr val="tx1"/>
                          </a:solidFill>
                          <a:latin typeface="+mn-ea"/>
                          <a:ea typeface="+mn-ea"/>
                        </a:rPr>
                        <a:t>】</a:t>
                      </a:r>
                    </a:p>
                    <a:p>
                      <a:pPr>
                        <a:lnSpc>
                          <a:spcPts val="1800"/>
                        </a:lnSpc>
                      </a:pPr>
                      <a:r>
                        <a:rPr kumimoji="1" lang="ja-JP" altLang="en-US" sz="1500" b="0" i="0" u="none" dirty="0" smtClean="0">
                          <a:solidFill>
                            <a:schemeClr val="tx1"/>
                          </a:solidFill>
                          <a:latin typeface="+mn-ea"/>
                          <a:ea typeface="+mn-ea"/>
                        </a:rPr>
                        <a:t>　・死亡リスクについて、気温の上昇による超過死亡の</a:t>
                      </a:r>
                      <a:endParaRPr kumimoji="1" lang="en-US" altLang="ja-JP" sz="1500" b="0" i="0" u="none" dirty="0" smtClean="0">
                        <a:solidFill>
                          <a:schemeClr val="tx1"/>
                        </a:solidFill>
                        <a:latin typeface="+mn-ea"/>
                        <a:ea typeface="+mn-ea"/>
                      </a:endParaRPr>
                    </a:p>
                    <a:p>
                      <a:pPr>
                        <a:lnSpc>
                          <a:spcPts val="1800"/>
                        </a:lnSpc>
                      </a:pPr>
                      <a:r>
                        <a:rPr kumimoji="1" lang="ja-JP" altLang="en-US" sz="1500" b="0" i="0" u="none" dirty="0" smtClean="0">
                          <a:solidFill>
                            <a:schemeClr val="tx1"/>
                          </a:solidFill>
                          <a:latin typeface="+mn-ea"/>
                          <a:ea typeface="+mn-ea"/>
                        </a:rPr>
                        <a:t>　　増加は既に生じている</a:t>
                      </a:r>
                      <a:r>
                        <a:rPr kumimoji="1" lang="ja-JP" altLang="en-US" sz="1500" b="0" i="0" u="none" baseline="30000" dirty="0" smtClean="0">
                          <a:solidFill>
                            <a:schemeClr val="tx1"/>
                          </a:solidFill>
                          <a:latin typeface="+mn-ea"/>
                          <a:ea typeface="+mn-ea"/>
                        </a:rPr>
                        <a:t>＊</a:t>
                      </a:r>
                    </a:p>
                    <a:p>
                      <a:pPr>
                        <a:lnSpc>
                          <a:spcPts val="1800"/>
                        </a:lnSpc>
                      </a:pPr>
                      <a:r>
                        <a:rPr kumimoji="1" lang="ja-JP" altLang="en-US" sz="1500" b="0" i="0" u="none" dirty="0" smtClean="0">
                          <a:solidFill>
                            <a:schemeClr val="tx1"/>
                          </a:solidFill>
                          <a:latin typeface="+mn-ea"/>
                          <a:ea typeface="+mn-ea"/>
                        </a:rPr>
                        <a:t>　・気候変動の影響とは言い切れないものの、熱中症</a:t>
                      </a:r>
                      <a:endParaRPr kumimoji="1" lang="en-US" altLang="ja-JP" sz="1500" b="0" i="0" u="none" dirty="0" smtClean="0">
                        <a:solidFill>
                          <a:schemeClr val="tx1"/>
                        </a:solidFill>
                        <a:latin typeface="+mn-ea"/>
                        <a:ea typeface="+mn-ea"/>
                      </a:endParaRPr>
                    </a:p>
                    <a:p>
                      <a:pPr>
                        <a:lnSpc>
                          <a:spcPts val="1800"/>
                        </a:lnSpc>
                      </a:pPr>
                      <a:r>
                        <a:rPr kumimoji="1" lang="ja-JP" altLang="en-US" sz="1500" b="0" i="0" u="none" dirty="0" smtClean="0">
                          <a:solidFill>
                            <a:schemeClr val="tx1"/>
                          </a:solidFill>
                          <a:latin typeface="+mn-ea"/>
                          <a:ea typeface="+mn-ea"/>
                        </a:rPr>
                        <a:t>　　搬送者数が増加</a:t>
                      </a:r>
                      <a:r>
                        <a:rPr kumimoji="1" lang="ja-JP" altLang="en-US" sz="1500" b="0" i="0" u="none" baseline="30000" dirty="0" smtClean="0">
                          <a:solidFill>
                            <a:schemeClr val="tx1"/>
                          </a:solidFill>
                          <a:latin typeface="+mn-ea"/>
                          <a:ea typeface="+mn-ea"/>
                        </a:rPr>
                        <a:t>＊</a:t>
                      </a:r>
                      <a:endParaRPr kumimoji="1" lang="en-US" altLang="ja-JP" sz="1500" b="0" i="0" u="none" baseline="30000" dirty="0" smtClean="0">
                        <a:solidFill>
                          <a:schemeClr val="tx1"/>
                        </a:solidFill>
                        <a:latin typeface="+mn-ea"/>
                        <a:ea typeface="+mn-ea"/>
                      </a:endParaRPr>
                    </a:p>
                    <a:p>
                      <a:pPr>
                        <a:lnSpc>
                          <a:spcPts val="1800"/>
                        </a:lnSpc>
                      </a:pPr>
                      <a:endParaRPr kumimoji="1" lang="en-US" altLang="ja-JP" sz="1500" b="0" dirty="0" smtClean="0">
                        <a:solidFill>
                          <a:schemeClr val="tx1"/>
                        </a:solidFill>
                        <a:latin typeface="+mn-ea"/>
                        <a:ea typeface="+mn-ea"/>
                      </a:endParaRPr>
                    </a:p>
                    <a:p>
                      <a:pPr>
                        <a:lnSpc>
                          <a:spcPts val="1800"/>
                        </a:lnSpc>
                        <a:spcBef>
                          <a:spcPts val="600"/>
                        </a:spcBef>
                      </a:pPr>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将来予測</a:t>
                      </a:r>
                      <a:r>
                        <a:rPr kumimoji="1" lang="en-US" altLang="ja-JP" sz="1500" b="0" dirty="0" smtClean="0">
                          <a:solidFill>
                            <a:schemeClr val="tx1"/>
                          </a:solidFill>
                          <a:latin typeface="+mn-ea"/>
                          <a:ea typeface="+mn-ea"/>
                        </a:rPr>
                        <a:t>】</a:t>
                      </a:r>
                    </a:p>
                    <a:p>
                      <a:pPr>
                        <a:lnSpc>
                          <a:spcPts val="1800"/>
                        </a:lnSpc>
                      </a:pPr>
                      <a:r>
                        <a:rPr kumimoji="1" lang="ja-JP" altLang="en-US" sz="1500" b="0" dirty="0" smtClean="0">
                          <a:solidFill>
                            <a:schemeClr val="tx1"/>
                          </a:solidFill>
                          <a:latin typeface="+mn-ea"/>
                          <a:ea typeface="+mn-ea"/>
                        </a:rPr>
                        <a:t>　・夏季の熱波の頻度が増加し、死亡率や罹患率に関</a:t>
                      </a:r>
                      <a:endParaRPr kumimoji="1" lang="en-US" altLang="ja-JP" sz="1500" b="0" dirty="0" smtClean="0">
                        <a:solidFill>
                          <a:schemeClr val="tx1"/>
                        </a:solidFill>
                        <a:latin typeface="+mn-ea"/>
                        <a:ea typeface="+mn-ea"/>
                      </a:endParaRPr>
                    </a:p>
                    <a:p>
                      <a:pPr>
                        <a:lnSpc>
                          <a:spcPts val="1800"/>
                        </a:lnSpc>
                      </a:pPr>
                      <a:r>
                        <a:rPr kumimoji="1" lang="ja-JP" altLang="en-US" sz="1500" b="0" dirty="0" smtClean="0">
                          <a:solidFill>
                            <a:schemeClr val="tx1"/>
                          </a:solidFill>
                          <a:latin typeface="+mn-ea"/>
                          <a:ea typeface="+mn-ea"/>
                        </a:rPr>
                        <a:t>　　係する熱ストレスの発生が増加する可能性</a:t>
                      </a:r>
                      <a:r>
                        <a:rPr kumimoji="1" lang="ja-JP" altLang="en-US" sz="1500" b="0" baseline="30000" dirty="0" smtClean="0">
                          <a:solidFill>
                            <a:schemeClr val="tx1"/>
                          </a:solidFill>
                          <a:latin typeface="+mn-ea"/>
                          <a:ea typeface="+mn-ea"/>
                        </a:rPr>
                        <a:t>＊</a:t>
                      </a:r>
                    </a:p>
                    <a:p>
                      <a:pPr>
                        <a:lnSpc>
                          <a:spcPts val="1800"/>
                        </a:lnSpc>
                      </a:pPr>
                      <a:r>
                        <a:rPr kumimoji="1" lang="ja-JP" altLang="en-US" sz="1500" b="0" dirty="0" smtClean="0">
                          <a:solidFill>
                            <a:schemeClr val="tx1"/>
                          </a:solidFill>
                          <a:latin typeface="+mn-ea"/>
                          <a:ea typeface="+mn-ea"/>
                        </a:rPr>
                        <a:t>　・日本における熱ストレスによる死亡リスクは今世紀中頃（</a:t>
                      </a:r>
                      <a:r>
                        <a:rPr kumimoji="1" lang="en-US" altLang="ja-JP" sz="1500" b="0" dirty="0" smtClean="0">
                          <a:solidFill>
                            <a:schemeClr val="tx1"/>
                          </a:solidFill>
                          <a:latin typeface="+mn-ea"/>
                          <a:ea typeface="+mn-ea"/>
                        </a:rPr>
                        <a:t>2050</a:t>
                      </a:r>
                      <a:r>
                        <a:rPr kumimoji="1" lang="ja-JP" altLang="en-US" sz="1500" b="0" dirty="0" smtClean="0">
                          <a:solidFill>
                            <a:schemeClr val="tx1"/>
                          </a:solidFill>
                          <a:latin typeface="+mn-ea"/>
                          <a:ea typeface="+mn-ea"/>
                        </a:rPr>
                        <a:t>年代）には</a:t>
                      </a:r>
                      <a:r>
                        <a:rPr kumimoji="1" lang="en-US" altLang="ja-JP" sz="1500" b="0" dirty="0" smtClean="0">
                          <a:solidFill>
                            <a:schemeClr val="tx1"/>
                          </a:solidFill>
                          <a:latin typeface="+mn-ea"/>
                          <a:ea typeface="+mn-ea"/>
                        </a:rPr>
                        <a:t>1981</a:t>
                      </a:r>
                      <a:r>
                        <a:rPr kumimoji="1" lang="ja-JP" altLang="en-US" sz="1500" b="0" dirty="0" smtClean="0">
                          <a:solidFill>
                            <a:schemeClr val="tx1"/>
                          </a:solidFill>
                          <a:latin typeface="+mn-ea"/>
                          <a:ea typeface="+mn-ea"/>
                        </a:rPr>
                        <a:t>～</a:t>
                      </a:r>
                      <a:r>
                        <a:rPr kumimoji="1" lang="en-US" altLang="ja-JP" sz="1500" b="0" dirty="0" smtClean="0">
                          <a:solidFill>
                            <a:schemeClr val="tx1"/>
                          </a:solidFill>
                          <a:latin typeface="+mn-ea"/>
                          <a:ea typeface="+mn-ea"/>
                        </a:rPr>
                        <a:t>2000 </a:t>
                      </a:r>
                      <a:r>
                        <a:rPr kumimoji="1" lang="ja-JP" altLang="en-US" sz="1500" b="0" dirty="0" smtClean="0">
                          <a:solidFill>
                            <a:schemeClr val="tx1"/>
                          </a:solidFill>
                          <a:latin typeface="+mn-ea"/>
                          <a:ea typeface="+mn-ea"/>
                        </a:rPr>
                        <a:t>年に</a:t>
                      </a:r>
                      <a:endParaRPr kumimoji="1" lang="en-US" altLang="ja-JP" sz="1500" b="0" dirty="0" smtClean="0">
                        <a:solidFill>
                          <a:schemeClr val="tx1"/>
                        </a:solidFill>
                        <a:latin typeface="+mn-ea"/>
                        <a:ea typeface="+mn-ea"/>
                      </a:endParaRPr>
                    </a:p>
                    <a:p>
                      <a:pPr>
                        <a:lnSpc>
                          <a:spcPts val="1800"/>
                        </a:lnSpc>
                      </a:pPr>
                      <a:r>
                        <a:rPr kumimoji="1" lang="ja-JP" altLang="en-US" sz="1500" b="0" dirty="0" smtClean="0">
                          <a:solidFill>
                            <a:schemeClr val="tx1"/>
                          </a:solidFill>
                          <a:latin typeface="+mn-ea"/>
                          <a:ea typeface="+mn-ea"/>
                        </a:rPr>
                        <a:t>　　比べ、約</a:t>
                      </a:r>
                      <a:r>
                        <a:rPr kumimoji="1" lang="en-US" altLang="ja-JP" sz="1500" b="0" dirty="0" smtClean="0">
                          <a:solidFill>
                            <a:schemeClr val="tx1"/>
                          </a:solidFill>
                          <a:latin typeface="+mn-ea"/>
                          <a:ea typeface="+mn-ea"/>
                        </a:rPr>
                        <a:t>1.8</a:t>
                      </a:r>
                      <a:r>
                        <a:rPr kumimoji="1" lang="ja-JP" altLang="en-US" sz="1500" b="0" dirty="0" smtClean="0">
                          <a:solidFill>
                            <a:schemeClr val="tx1"/>
                          </a:solidFill>
                          <a:latin typeface="+mn-ea"/>
                          <a:ea typeface="+mn-ea"/>
                        </a:rPr>
                        <a:t>～約</a:t>
                      </a:r>
                      <a:r>
                        <a:rPr kumimoji="1" lang="en-US" altLang="ja-JP" sz="1500" b="0" dirty="0" smtClean="0">
                          <a:solidFill>
                            <a:schemeClr val="tx1"/>
                          </a:solidFill>
                          <a:latin typeface="+mn-ea"/>
                          <a:ea typeface="+mn-ea"/>
                        </a:rPr>
                        <a:t>2.2</a:t>
                      </a:r>
                      <a:r>
                        <a:rPr kumimoji="1" lang="ja-JP" altLang="en-US" sz="1500" b="0" dirty="0" smtClean="0">
                          <a:solidFill>
                            <a:schemeClr val="tx1"/>
                          </a:solidFill>
                          <a:latin typeface="+mn-ea"/>
                          <a:ea typeface="+mn-ea"/>
                        </a:rPr>
                        <a:t>倍、今世紀末（</a:t>
                      </a:r>
                      <a:r>
                        <a:rPr kumimoji="1" lang="en-US" altLang="ja-JP" sz="1500" b="0" dirty="0" smtClean="0">
                          <a:solidFill>
                            <a:schemeClr val="tx1"/>
                          </a:solidFill>
                          <a:latin typeface="+mn-ea"/>
                          <a:ea typeface="+mn-ea"/>
                        </a:rPr>
                        <a:t>2090</a:t>
                      </a:r>
                      <a:r>
                        <a:rPr kumimoji="1" lang="ja-JP" altLang="en-US" sz="1500" b="0" dirty="0" smtClean="0">
                          <a:solidFill>
                            <a:schemeClr val="tx1"/>
                          </a:solidFill>
                          <a:latin typeface="+mn-ea"/>
                          <a:ea typeface="+mn-ea"/>
                        </a:rPr>
                        <a:t>年代）には約</a:t>
                      </a:r>
                      <a:r>
                        <a:rPr kumimoji="1" lang="en-US" altLang="ja-JP" sz="1500" b="0" dirty="0" smtClean="0">
                          <a:solidFill>
                            <a:schemeClr val="tx1"/>
                          </a:solidFill>
                          <a:latin typeface="+mn-ea"/>
                          <a:ea typeface="+mn-ea"/>
                        </a:rPr>
                        <a:t>2.1</a:t>
                      </a:r>
                      <a:r>
                        <a:rPr kumimoji="1" lang="ja-JP" altLang="en-US" sz="1500" b="0" dirty="0" smtClean="0">
                          <a:solidFill>
                            <a:schemeClr val="tx1"/>
                          </a:solidFill>
                          <a:latin typeface="+mn-ea"/>
                          <a:ea typeface="+mn-ea"/>
                        </a:rPr>
                        <a:t>～約</a:t>
                      </a:r>
                      <a:r>
                        <a:rPr kumimoji="1" lang="en-US" altLang="ja-JP" sz="1500" b="0" dirty="0" smtClean="0">
                          <a:solidFill>
                            <a:schemeClr val="tx1"/>
                          </a:solidFill>
                          <a:latin typeface="+mn-ea"/>
                          <a:ea typeface="+mn-ea"/>
                        </a:rPr>
                        <a:t>3.7</a:t>
                      </a:r>
                      <a:r>
                        <a:rPr kumimoji="1" lang="ja-JP" altLang="en-US" sz="1500" b="0" dirty="0" smtClean="0">
                          <a:solidFill>
                            <a:schemeClr val="tx1"/>
                          </a:solidFill>
                          <a:latin typeface="+mn-ea"/>
                          <a:ea typeface="+mn-ea"/>
                        </a:rPr>
                        <a:t>倍に達する</a:t>
                      </a:r>
                      <a:r>
                        <a:rPr kumimoji="1" lang="ja-JP" altLang="en-US" sz="1500" b="0" baseline="30000" dirty="0" smtClean="0">
                          <a:solidFill>
                            <a:schemeClr val="tx1"/>
                          </a:solidFill>
                          <a:latin typeface="+mn-ea"/>
                          <a:ea typeface="+mn-ea"/>
                        </a:rPr>
                        <a:t>＊</a:t>
                      </a:r>
                      <a:r>
                        <a:rPr kumimoji="1" lang="ja-JP" altLang="en-US" sz="1500" b="0" dirty="0" smtClean="0">
                          <a:solidFill>
                            <a:schemeClr val="tx1"/>
                          </a:solidFill>
                          <a:latin typeface="+mn-ea"/>
                          <a:ea typeface="+mn-ea"/>
                        </a:rPr>
                        <a:t>　　　　　　　　　</a:t>
                      </a:r>
                      <a:endParaRPr kumimoji="1" lang="en-US" altLang="ja-JP" sz="1500" b="0" dirty="0" smtClean="0">
                        <a:solidFill>
                          <a:schemeClr val="tx1"/>
                        </a:solidFill>
                        <a:latin typeface="+mn-ea"/>
                        <a:ea typeface="+mn-ea"/>
                      </a:endParaRPr>
                    </a:p>
                    <a:p>
                      <a:pPr>
                        <a:lnSpc>
                          <a:spcPts val="1800"/>
                        </a:lnSpc>
                      </a:pPr>
                      <a:r>
                        <a:rPr kumimoji="1" lang="ja-JP" altLang="en-US" sz="1500" b="0" dirty="0" smtClean="0">
                          <a:solidFill>
                            <a:schemeClr val="tx1"/>
                          </a:solidFill>
                          <a:latin typeface="+mn-ea"/>
                          <a:ea typeface="+mn-ea"/>
                        </a:rPr>
                        <a:t>　・感染症を媒介する蚊の分布域の変化がデング熱等の感染症のリスクを増加させる可能性</a:t>
                      </a:r>
                      <a:r>
                        <a:rPr kumimoji="1" lang="ja-JP" altLang="en-US" sz="1500" b="0" baseline="30000" dirty="0" smtClean="0">
                          <a:solidFill>
                            <a:schemeClr val="tx1"/>
                          </a:solidFill>
                          <a:latin typeface="+mn-ea"/>
                          <a:ea typeface="+mn-ea"/>
                        </a:rPr>
                        <a:t>＊</a:t>
                      </a:r>
                      <a:endParaRPr kumimoji="1" lang="en-US" altLang="ja-JP" sz="1500" b="0" dirty="0" smtClean="0">
                        <a:solidFill>
                          <a:schemeClr val="tx1"/>
                        </a:solidFill>
                        <a:latin typeface="+mn-ea"/>
                        <a:ea typeface="+mn-ea"/>
                      </a:endParaRPr>
                    </a:p>
                    <a:p>
                      <a:pPr algn="r">
                        <a:lnSpc>
                          <a:spcPts val="1800"/>
                        </a:lnSpc>
                      </a:pPr>
                      <a:r>
                        <a:rPr kumimoji="1" lang="ja-JP" altLang="en-US" sz="1500" b="0" dirty="0" smtClean="0">
                          <a:solidFill>
                            <a:schemeClr val="tx1"/>
                          </a:solidFill>
                          <a:latin typeface="+mn-ea"/>
                          <a:ea typeface="+mn-ea"/>
                        </a:rPr>
                        <a:t>（</a:t>
                      </a:r>
                      <a:r>
                        <a:rPr kumimoji="1" lang="ja-JP" altLang="en-US" sz="1500" b="0" i="0" u="none" strike="noStrike" kern="1200" baseline="0" dirty="0" smtClean="0">
                          <a:solidFill>
                            <a:schemeClr val="tx1"/>
                          </a:solidFill>
                          <a:latin typeface="+mn-ea"/>
                          <a:ea typeface="+mn-ea"/>
                          <a:cs typeface="+mn-cs"/>
                        </a:rPr>
                        <a:t>＊</a:t>
                      </a:r>
                      <a:r>
                        <a:rPr kumimoji="1" lang="ja-JP" altLang="en-US" sz="1500" b="0" dirty="0" smtClean="0">
                          <a:solidFill>
                            <a:schemeClr val="tx1"/>
                          </a:solidFill>
                          <a:latin typeface="+mn-ea"/>
                          <a:ea typeface="+mn-ea"/>
                        </a:rPr>
                        <a:t>国の適応計画より</a:t>
                      </a:r>
                      <a:r>
                        <a:rPr kumimoji="1" lang="ja-JP" altLang="en-US" sz="1600" b="0" dirty="0" smtClean="0">
                          <a:solidFill>
                            <a:schemeClr val="tx1"/>
                          </a:solidFill>
                          <a:latin typeface="+mn-ea"/>
                          <a:ea typeface="+mn-ea"/>
                        </a:rPr>
                        <a:t>）</a:t>
                      </a:r>
                      <a:endParaRPr kumimoji="1" lang="en-US" altLang="ja-JP" sz="1400" b="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 name="コンテンツ プレースホルダー 3"/>
          <p:cNvGraphicFramePr>
            <a:graphicFrameLocks/>
          </p:cNvGraphicFramePr>
          <p:nvPr>
            <p:extLst>
              <p:ext uri="{D42A27DB-BD31-4B8C-83A1-F6EECF244321}">
                <p14:modId xmlns:p14="http://schemas.microsoft.com/office/powerpoint/2010/main" val="1389157404"/>
              </p:ext>
            </p:extLst>
          </p:nvPr>
        </p:nvGraphicFramePr>
        <p:xfrm>
          <a:off x="251458" y="4901642"/>
          <a:ext cx="8640960" cy="1920240"/>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1548000">
                <a:tc>
                  <a:txBody>
                    <a:bodyPr/>
                    <a:lstStyle/>
                    <a:p>
                      <a:pPr algn="ctr"/>
                      <a:r>
                        <a:rPr kumimoji="1" lang="ja-JP" altLang="en-US" sz="1800" dirty="0" smtClean="0">
                          <a:solidFill>
                            <a:schemeClr val="tx1"/>
                          </a:solidFill>
                        </a:rPr>
                        <a:t>取　組</a:t>
                      </a:r>
                      <a:endParaRPr kumimoji="1" lang="ja-JP" altLang="en-US" sz="1800"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pPr>
                        <a:lnSpc>
                          <a:spcPts val="1800"/>
                        </a:lnSpc>
                      </a:pPr>
                      <a:r>
                        <a:rPr kumimoji="1" lang="ja-JP" altLang="en-US" sz="1600" b="0" i="0" u="none" strike="noStrike" baseline="0" dirty="0" smtClean="0">
                          <a:solidFill>
                            <a:schemeClr val="tx1"/>
                          </a:solidFill>
                          <a:latin typeface="+mn-ea"/>
                          <a:ea typeface="+mn-ea"/>
                        </a:rPr>
                        <a:t>○</a:t>
                      </a:r>
                      <a:r>
                        <a:rPr kumimoji="1" lang="ja-JP" altLang="en-US" sz="1600" b="0" u="none" dirty="0" smtClean="0">
                          <a:solidFill>
                            <a:schemeClr val="tx1"/>
                          </a:solidFill>
                          <a:latin typeface="+mn-ea"/>
                          <a:ea typeface="+mn-ea"/>
                        </a:rPr>
                        <a:t>救急、教育、医療</a:t>
                      </a:r>
                      <a:r>
                        <a:rPr kumimoji="1" lang="ja-JP" altLang="en-US" sz="1600" b="0" i="0" u="none" dirty="0" smtClean="0">
                          <a:solidFill>
                            <a:schemeClr val="tx1"/>
                          </a:solidFill>
                          <a:latin typeface="+mn-ea"/>
                          <a:ea typeface="+mn-ea"/>
                        </a:rPr>
                        <a:t>、労働、農林水産業、</a:t>
                      </a:r>
                      <a:r>
                        <a:rPr kumimoji="1" lang="ja-JP" altLang="en-US" sz="1600" b="0" u="none" dirty="0" smtClean="0">
                          <a:solidFill>
                            <a:schemeClr val="tx1"/>
                          </a:solidFill>
                          <a:latin typeface="+mn-ea"/>
                          <a:ea typeface="+mn-ea"/>
                        </a:rPr>
                        <a:t>日常生活等の場面において、気象情報の提供や</a:t>
                      </a:r>
                      <a:endParaRPr kumimoji="1" lang="en-US" altLang="ja-JP" sz="1600" b="0" u="none" dirty="0" smtClean="0">
                        <a:solidFill>
                          <a:schemeClr val="tx1"/>
                        </a:solidFill>
                        <a:latin typeface="+mn-ea"/>
                        <a:ea typeface="+mn-ea"/>
                      </a:endParaRPr>
                    </a:p>
                    <a:p>
                      <a:pPr>
                        <a:lnSpc>
                          <a:spcPts val="1800"/>
                        </a:lnSpc>
                      </a:pPr>
                      <a:r>
                        <a:rPr kumimoji="1" lang="ja-JP" altLang="en-US" sz="1600" b="0" u="none" dirty="0" smtClean="0">
                          <a:solidFill>
                            <a:schemeClr val="tx1"/>
                          </a:solidFill>
                          <a:latin typeface="+mn-ea"/>
                          <a:ea typeface="+mn-ea"/>
                        </a:rPr>
                        <a:t>　　注意喚起、予防・対処法の普及啓発、発生状況等に係る情報提供等の適切な実施</a:t>
                      </a:r>
                      <a:endParaRPr kumimoji="1" lang="en-US" altLang="ja-JP" sz="1600" b="0" u="none" dirty="0" smtClean="0">
                        <a:solidFill>
                          <a:schemeClr val="tx1"/>
                        </a:solidFill>
                        <a:latin typeface="+mn-ea"/>
                        <a:ea typeface="+mn-ea"/>
                      </a:endParaRPr>
                    </a:p>
                    <a:p>
                      <a:pPr>
                        <a:lnSpc>
                          <a:spcPts val="1800"/>
                        </a:lnSpc>
                      </a:pPr>
                      <a:r>
                        <a:rPr kumimoji="1" lang="ja-JP" altLang="en-US" sz="1400" b="0" u="none" dirty="0" smtClean="0">
                          <a:solidFill>
                            <a:schemeClr val="tx1"/>
                          </a:solidFill>
                          <a:latin typeface="+mn-ea"/>
                          <a:ea typeface="+mn-ea"/>
                        </a:rPr>
                        <a:t> （</a:t>
                      </a:r>
                      <a:r>
                        <a:rPr kumimoji="1" lang="ja-JP" altLang="en-US" sz="1400" b="0" u="none" spc="-150" dirty="0" smtClean="0">
                          <a:solidFill>
                            <a:schemeClr val="tx1"/>
                          </a:solidFill>
                          <a:latin typeface="+mn-ea"/>
                          <a:ea typeface="+mn-ea"/>
                        </a:rPr>
                        <a:t>市町村・民生委員・事業者と連携した熱中症予防のための普及啓発、学校における熱中症事故の防止や府ホームページをはじめとした各種媒体を通じた熱中症予防の普及啓発　等</a:t>
                      </a:r>
                      <a:r>
                        <a:rPr kumimoji="1" lang="ja-JP" altLang="en-US" sz="1400" b="0" u="none" dirty="0" smtClean="0">
                          <a:solidFill>
                            <a:schemeClr val="tx1"/>
                          </a:solidFill>
                          <a:latin typeface="+mn-ea"/>
                          <a:ea typeface="+mn-ea"/>
                        </a:rPr>
                        <a:t>）</a:t>
                      </a:r>
                      <a:endParaRPr kumimoji="1" lang="en-US" altLang="ja-JP" sz="1400" b="0" u="none" dirty="0" smtClean="0">
                        <a:solidFill>
                          <a:schemeClr val="tx1"/>
                        </a:solidFill>
                        <a:latin typeface="+mn-ea"/>
                        <a:ea typeface="+mn-ea"/>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baseline="0" dirty="0" smtClean="0">
                          <a:solidFill>
                            <a:schemeClr val="tx1"/>
                          </a:solidFill>
                          <a:latin typeface="+mn-ea"/>
                          <a:ea typeface="+mn-ea"/>
                        </a:rPr>
                        <a:t>○</a:t>
                      </a:r>
                      <a:r>
                        <a:rPr kumimoji="1" lang="ja-JP" altLang="en-US" sz="1600" b="0" u="none" strike="noStrike" dirty="0" smtClean="0">
                          <a:solidFill>
                            <a:schemeClr val="tx1"/>
                          </a:solidFill>
                          <a:latin typeface="+mn-ea"/>
                          <a:ea typeface="+mn-ea"/>
                        </a:rPr>
                        <a:t>暑さ指数の情報メール等の利用促進や事業者等と連携した啓発の実施</a:t>
                      </a:r>
                      <a:endParaRPr kumimoji="1" lang="en-US" altLang="ja-JP" sz="1500" b="0" u="none" strike="noStrike" dirty="0" smtClean="0">
                        <a:solidFill>
                          <a:schemeClr val="tx1"/>
                        </a:solidFill>
                        <a:latin typeface="+mn-ea"/>
                        <a:ea typeface="+mn-ea"/>
                      </a:endParaRPr>
                    </a:p>
                    <a:p>
                      <a:pPr>
                        <a:lnSpc>
                          <a:spcPts val="1800"/>
                        </a:lnSpc>
                      </a:pPr>
                      <a:r>
                        <a:rPr kumimoji="1" lang="ja-JP" altLang="en-US" sz="1600" b="0" i="0" u="none" strike="noStrike" baseline="0" dirty="0" smtClean="0">
                          <a:solidFill>
                            <a:schemeClr val="tx1"/>
                          </a:solidFill>
                          <a:latin typeface="+mn-ea"/>
                          <a:ea typeface="+mn-ea"/>
                        </a:rPr>
                        <a:t>○</a:t>
                      </a:r>
                      <a:r>
                        <a:rPr kumimoji="1" lang="ja-JP" altLang="en-US" sz="1600" b="0" u="none" dirty="0" smtClean="0">
                          <a:solidFill>
                            <a:schemeClr val="tx1"/>
                          </a:solidFill>
                          <a:latin typeface="+mn-ea"/>
                          <a:ea typeface="+mn-ea"/>
                        </a:rPr>
                        <a:t>「蚊媒介感染症に関する特定感染症予防指針（厚生労働省）」に基づく蚊媒介感染症対策の</a:t>
                      </a:r>
                      <a:endParaRPr kumimoji="1" lang="en-US" altLang="ja-JP" sz="1600" b="0" u="none" dirty="0" smtClean="0">
                        <a:solidFill>
                          <a:schemeClr val="tx1"/>
                        </a:solidFill>
                        <a:latin typeface="+mn-ea"/>
                        <a:ea typeface="+mn-ea"/>
                      </a:endParaRPr>
                    </a:p>
                    <a:p>
                      <a:pPr>
                        <a:lnSpc>
                          <a:spcPts val="1800"/>
                        </a:lnSpc>
                      </a:pPr>
                      <a:r>
                        <a:rPr kumimoji="1" lang="ja-JP" altLang="en-US" sz="1600" b="0" u="none" dirty="0" smtClean="0">
                          <a:solidFill>
                            <a:schemeClr val="tx1"/>
                          </a:solidFill>
                          <a:latin typeface="+mn-ea"/>
                          <a:ea typeface="+mn-ea"/>
                        </a:rPr>
                        <a:t>　実施、府ホームページでの注意喚起、及び蚊媒介感染症を媒介する可能性のある蚊につい</a:t>
                      </a:r>
                      <a:endParaRPr kumimoji="1" lang="en-US" altLang="ja-JP" sz="1600" b="0" u="none" dirty="0" smtClean="0">
                        <a:solidFill>
                          <a:schemeClr val="tx1"/>
                        </a:solidFill>
                        <a:latin typeface="+mn-ea"/>
                        <a:ea typeface="+mn-ea"/>
                      </a:endParaRPr>
                    </a:p>
                    <a:p>
                      <a:pPr>
                        <a:lnSpc>
                          <a:spcPts val="1800"/>
                        </a:lnSpc>
                      </a:pPr>
                      <a:r>
                        <a:rPr kumimoji="1" lang="ja-JP" altLang="en-US" sz="1600" b="0" u="none" dirty="0" smtClean="0">
                          <a:solidFill>
                            <a:schemeClr val="tx1"/>
                          </a:solidFill>
                          <a:latin typeface="+mn-ea"/>
                          <a:ea typeface="+mn-ea"/>
                        </a:rPr>
                        <a:t>　</a:t>
                      </a:r>
                      <a:r>
                        <a:rPr kumimoji="1" lang="ja-JP" altLang="en-US" sz="1600" b="0" u="none" dirty="0" err="1" smtClean="0">
                          <a:solidFill>
                            <a:schemeClr val="tx1"/>
                          </a:solidFill>
                          <a:latin typeface="+mn-ea"/>
                          <a:ea typeface="+mn-ea"/>
                        </a:rPr>
                        <a:t>ての</a:t>
                      </a:r>
                      <a:r>
                        <a:rPr kumimoji="1" lang="ja-JP" altLang="en-US" sz="1600" b="0" u="none" dirty="0" smtClean="0">
                          <a:solidFill>
                            <a:schemeClr val="tx1"/>
                          </a:solidFill>
                          <a:latin typeface="+mn-ea"/>
                          <a:ea typeface="+mn-ea"/>
                        </a:rPr>
                        <a:t>実態調査やウイルス保有調査の実施</a:t>
                      </a:r>
                      <a:endParaRPr kumimoji="1" lang="en-US" altLang="ja-JP" sz="1600" b="0" u="non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1" name="コンテンツ プレースホルダー 3"/>
          <p:cNvGraphicFramePr>
            <a:graphicFrameLocks/>
          </p:cNvGraphicFramePr>
          <p:nvPr>
            <p:extLst>
              <p:ext uri="{D42A27DB-BD31-4B8C-83A1-F6EECF244321}">
                <p14:modId xmlns:p14="http://schemas.microsoft.com/office/powerpoint/2010/main" val="275209106"/>
              </p:ext>
            </p:extLst>
          </p:nvPr>
        </p:nvGraphicFramePr>
        <p:xfrm>
          <a:off x="251458" y="764385"/>
          <a:ext cx="8640480" cy="944880"/>
        </p:xfrm>
        <a:graphic>
          <a:graphicData uri="http://schemas.openxmlformats.org/drawingml/2006/table">
            <a:tbl>
              <a:tblPr firstRow="1" bandRow="1">
                <a:tableStyleId>{5C22544A-7EE6-4342-B048-85BDC9FD1C3A}</a:tableStyleId>
              </a:tblPr>
              <a:tblGrid>
                <a:gridCol w="1589537">
                  <a:extLst>
                    <a:ext uri="{9D8B030D-6E8A-4147-A177-3AD203B41FA5}">
                      <a16:colId xmlns:a16="http://schemas.microsoft.com/office/drawing/2014/main" val="20000"/>
                    </a:ext>
                  </a:extLst>
                </a:gridCol>
                <a:gridCol w="7050943">
                  <a:extLst>
                    <a:ext uri="{9D8B030D-6E8A-4147-A177-3AD203B41FA5}">
                      <a16:colId xmlns:a16="http://schemas.microsoft.com/office/drawing/2014/main" val="20001"/>
                    </a:ext>
                  </a:extLst>
                </a:gridCol>
              </a:tblGrid>
              <a:tr h="727598">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ja-JP" altLang="en-US" dirty="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08000" indent="-108000">
                        <a:buFont typeface="Arial" panose="020B0604020202020204" pitchFamily="34" charset="0"/>
                        <a:buChar char="•"/>
                      </a:pPr>
                      <a:r>
                        <a:rPr kumimoji="1" lang="ja-JP" altLang="en-US" sz="1400" b="0" i="0" strike="noStrike" baseline="0" dirty="0" smtClean="0">
                          <a:solidFill>
                            <a:schemeClr val="tx1"/>
                          </a:solidFill>
                          <a:latin typeface="+mn-ea"/>
                          <a:ea typeface="+mn-ea"/>
                          <a:cs typeface="メイリオ" panose="020B0604030504040204" pitchFamily="50" charset="-128"/>
                        </a:rPr>
                        <a:t>気象情報の提供や注意喚起、熱中症の予防・対処法の普及啓発、発生状況等に係る情報提供等の適切な実施</a:t>
                      </a:r>
                      <a:endParaRPr kumimoji="1" lang="en-US" altLang="ja-JP" sz="1400" b="0" i="0" strike="noStrike" baseline="0" dirty="0" smtClean="0">
                        <a:solidFill>
                          <a:schemeClr val="tx1"/>
                        </a:solidFill>
                        <a:latin typeface="+mn-ea"/>
                        <a:ea typeface="+mn-ea"/>
                        <a:cs typeface="メイリオ"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strike="noStrike" baseline="0" dirty="0" smtClean="0">
                          <a:solidFill>
                            <a:schemeClr val="tx1"/>
                          </a:solidFill>
                          <a:latin typeface="+mn-ea"/>
                          <a:ea typeface="+mn-ea"/>
                          <a:cs typeface="メイリオ" panose="020B0604030504040204" pitchFamily="50" charset="-128"/>
                        </a:rPr>
                        <a:t>暑さから身を守るための「涼む」「気づく」「備える」の３つの習慣の普及啓発の実施</a:t>
                      </a:r>
                      <a:endParaRPr kumimoji="1" lang="en-US" altLang="ja-JP" sz="1400" b="0" i="0" strike="noStrike" baseline="0" dirty="0" smtClean="0">
                        <a:solidFill>
                          <a:schemeClr val="tx1"/>
                        </a:solidFill>
                        <a:latin typeface="+mn-ea"/>
                        <a:ea typeface="+mn-ea"/>
                        <a:cs typeface="メイリオ" panose="020B0604030504040204" pitchFamily="50" charset="-128"/>
                      </a:endParaRPr>
                    </a:p>
                    <a:p>
                      <a:pPr marL="108000" indent="-108000">
                        <a:buFont typeface="Arial" panose="020B0604020202020204" pitchFamily="34" charset="0"/>
                        <a:buChar char="•"/>
                      </a:pPr>
                      <a:r>
                        <a:rPr kumimoji="1" lang="ja-JP" altLang="en-US" sz="1400" b="0" i="0" strike="noStrike" baseline="0" dirty="0" smtClean="0">
                          <a:solidFill>
                            <a:schemeClr val="tx1"/>
                          </a:solidFill>
                          <a:latin typeface="+mn-ea"/>
                          <a:ea typeface="+mn-ea"/>
                          <a:cs typeface="メイリオ" panose="020B0604030504040204" pitchFamily="50" charset="-128"/>
                        </a:rPr>
                        <a:t>国の指針に基づく蚊媒介感染症対策の実施、感染症予防への注意喚起の実施</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0" name="図 9"/>
          <p:cNvPicPr>
            <a:picLocks noChangeAspect="1"/>
          </p:cNvPicPr>
          <p:nvPr/>
        </p:nvPicPr>
        <p:blipFill>
          <a:blip r:embed="rId2"/>
          <a:stretch>
            <a:fillRect/>
          </a:stretch>
        </p:blipFill>
        <p:spPr>
          <a:xfrm>
            <a:off x="5940152" y="1864706"/>
            <a:ext cx="2517673" cy="1623604"/>
          </a:xfrm>
          <a:prstGeom prst="rect">
            <a:avLst/>
          </a:prstGeom>
        </p:spPr>
      </p:pic>
      <p:sp>
        <p:nvSpPr>
          <p:cNvPr id="12" name="テキスト ボックス 11"/>
          <p:cNvSpPr txBox="1"/>
          <p:nvPr/>
        </p:nvSpPr>
        <p:spPr>
          <a:xfrm>
            <a:off x="5648076" y="3469848"/>
            <a:ext cx="3276327" cy="430887"/>
          </a:xfrm>
          <a:prstGeom prst="rect">
            <a:avLst/>
          </a:prstGeom>
          <a:noFill/>
        </p:spPr>
        <p:txBody>
          <a:bodyPr wrap="square" rtlCol="0">
            <a:spAutoFit/>
          </a:bodyPr>
          <a:lstStyle/>
          <a:p>
            <a:pPr algn="ctr"/>
            <a:r>
              <a:rPr lang="ja-JP" altLang="en-US" sz="1100" b="1" dirty="0" smtClean="0"/>
              <a:t>府域に</a:t>
            </a:r>
            <a:r>
              <a:rPr lang="ja-JP" altLang="en-US" sz="1100" b="1" dirty="0"/>
              <a:t>おける熱中症に</a:t>
            </a:r>
            <a:r>
              <a:rPr lang="ja-JP" altLang="en-US" sz="1100" b="1" dirty="0" smtClean="0"/>
              <a:t>よる</a:t>
            </a:r>
            <a:endParaRPr lang="en-US" altLang="ja-JP" sz="1100" b="1" dirty="0" smtClean="0"/>
          </a:p>
          <a:p>
            <a:pPr algn="ctr"/>
            <a:r>
              <a:rPr lang="ja-JP" altLang="en-US" sz="1100" b="1" dirty="0" smtClean="0"/>
              <a:t>救急</a:t>
            </a:r>
            <a:r>
              <a:rPr lang="ja-JP" altLang="en-US" sz="1100" b="1" dirty="0"/>
              <a:t>搬送人</a:t>
            </a:r>
            <a:r>
              <a:rPr lang="ja-JP" altLang="en-US" sz="1100" b="1" dirty="0" smtClean="0"/>
              <a:t>員数と暑さ指数</a:t>
            </a:r>
            <a:r>
              <a:rPr lang="en-US" altLang="ja-JP" sz="1100" b="1" dirty="0" smtClean="0"/>
              <a:t>28</a:t>
            </a:r>
            <a:r>
              <a:rPr lang="ja-JP" altLang="en-US" sz="1100" b="1" dirty="0" smtClean="0"/>
              <a:t>℃以上の日数の推移</a:t>
            </a:r>
            <a:endParaRPr lang="en-US" altLang="ja-JP" sz="1100" b="1" strike="sngStrike" dirty="0" smtClean="0"/>
          </a:p>
        </p:txBody>
      </p:sp>
    </p:spTree>
    <p:extLst>
      <p:ext uri="{BB962C8B-B14F-4D97-AF65-F5344CB8AC3E}">
        <p14:creationId xmlns:p14="http://schemas.microsoft.com/office/powerpoint/2010/main" val="1382113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28</a:t>
            </a:fld>
            <a:endParaRPr kumimoji="1" lang="ja-JP" altLang="en-US"/>
          </a:p>
        </p:txBody>
      </p:sp>
      <p:sp>
        <p:nvSpPr>
          <p:cNvPr id="3" name="テキスト ボックス 2"/>
          <p:cNvSpPr txBox="1"/>
          <p:nvPr/>
        </p:nvSpPr>
        <p:spPr>
          <a:xfrm>
            <a:off x="4539" y="388959"/>
            <a:ext cx="6175088"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a:t>
            </a:r>
            <a:r>
              <a:rPr lang="ja-JP" altLang="en-US" sz="2400" b="1" dirty="0">
                <a:latin typeface="+mn-ea"/>
                <a:cs typeface="メイリオ" panose="020B0604030504040204" pitchFamily="50" charset="-128"/>
              </a:rPr>
              <a:t>６</a:t>
            </a:r>
            <a:r>
              <a:rPr lang="ja-JP" altLang="en-US" sz="2400" b="1" dirty="0" smtClean="0">
                <a:latin typeface="+mn-ea"/>
                <a:cs typeface="メイリオ" panose="020B0604030504040204" pitchFamily="50" charset="-128"/>
              </a:rPr>
              <a:t>）</a:t>
            </a:r>
            <a:r>
              <a:rPr lang="ja-JP" altLang="en-US" sz="2400" b="1" dirty="0">
                <a:latin typeface="+mn-ea"/>
                <a:cs typeface="メイリオ" panose="020B0604030504040204" pitchFamily="50" charset="-128"/>
              </a:rPr>
              <a:t>産業・経済活動（産業・経済活動、観光業）</a:t>
            </a:r>
            <a:endParaRPr lang="en-US" altLang="ja-JP" sz="2400" b="1" dirty="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035228570"/>
              </p:ext>
            </p:extLst>
          </p:nvPr>
        </p:nvGraphicFramePr>
        <p:xfrm>
          <a:off x="237386" y="2148948"/>
          <a:ext cx="8641084" cy="1234440"/>
        </p:xfrm>
        <a:graphic>
          <a:graphicData uri="http://schemas.openxmlformats.org/drawingml/2006/table">
            <a:tbl>
              <a:tblPr firstRow="1" bandRow="1">
                <a:tableStyleId>{5C22544A-7EE6-4342-B048-85BDC9FD1C3A}</a:tableStyleId>
              </a:tblPr>
              <a:tblGrid>
                <a:gridCol w="438962">
                  <a:extLst>
                    <a:ext uri="{9D8B030D-6E8A-4147-A177-3AD203B41FA5}">
                      <a16:colId xmlns:a16="http://schemas.microsoft.com/office/drawing/2014/main" val="20000"/>
                    </a:ext>
                  </a:extLst>
                </a:gridCol>
                <a:gridCol w="8202122">
                  <a:extLst>
                    <a:ext uri="{9D8B030D-6E8A-4147-A177-3AD203B41FA5}">
                      <a16:colId xmlns:a16="http://schemas.microsoft.com/office/drawing/2014/main" val="20001"/>
                    </a:ext>
                  </a:extLst>
                </a:gridCol>
              </a:tblGrid>
              <a:tr h="1200552">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nSpc>
                          <a:spcPts val="1800"/>
                        </a:lnSpc>
                      </a:pPr>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将来予測</a:t>
                      </a:r>
                      <a:r>
                        <a:rPr kumimoji="1" lang="en-US" altLang="ja-JP" sz="1500" b="0" dirty="0" smtClean="0">
                          <a:solidFill>
                            <a:schemeClr val="tx1"/>
                          </a:solidFill>
                          <a:latin typeface="+mn-ea"/>
                          <a:ea typeface="+mn-ea"/>
                        </a:rPr>
                        <a:t>】</a:t>
                      </a:r>
                    </a:p>
                    <a:p>
                      <a:pPr>
                        <a:lnSpc>
                          <a:spcPts val="1800"/>
                        </a:lnSpc>
                      </a:pPr>
                      <a:r>
                        <a:rPr kumimoji="1" lang="ja-JP" altLang="en-US" sz="1500" b="0" dirty="0" smtClean="0">
                          <a:solidFill>
                            <a:schemeClr val="tx1"/>
                          </a:solidFill>
                          <a:latin typeface="+mn-ea"/>
                          <a:ea typeface="+mn-ea"/>
                        </a:rPr>
                        <a:t>　・</a:t>
                      </a:r>
                      <a:r>
                        <a:rPr kumimoji="1" lang="ja-JP" altLang="en-US" sz="1500" b="0" spc="0" dirty="0" smtClean="0">
                          <a:solidFill>
                            <a:schemeClr val="tx1"/>
                          </a:solidFill>
                          <a:latin typeface="+mn-ea"/>
                          <a:ea typeface="+mn-ea"/>
                        </a:rPr>
                        <a:t>長期的に起こり得る海面上昇や極端現象の頻度や強度の増加は、生産設備等に直接的・物理的</a:t>
                      </a:r>
                      <a:endParaRPr kumimoji="1" lang="en-US" altLang="ja-JP" sz="1500" b="0" spc="0" dirty="0" smtClean="0">
                        <a:solidFill>
                          <a:schemeClr val="tx1"/>
                        </a:solidFill>
                        <a:latin typeface="+mn-ea"/>
                        <a:ea typeface="+mn-ea"/>
                      </a:endParaRPr>
                    </a:p>
                    <a:p>
                      <a:pPr>
                        <a:lnSpc>
                          <a:spcPts val="1800"/>
                        </a:lnSpc>
                      </a:pPr>
                      <a:r>
                        <a:rPr kumimoji="1" lang="ja-JP" altLang="en-US" sz="1500" b="0" spc="0" dirty="0" smtClean="0">
                          <a:solidFill>
                            <a:schemeClr val="tx1"/>
                          </a:solidFill>
                          <a:latin typeface="+mn-ea"/>
                          <a:ea typeface="+mn-ea"/>
                        </a:rPr>
                        <a:t>　　な被害を与えるおそれ、風水害による旅行者への影響</a:t>
                      </a:r>
                      <a:r>
                        <a:rPr kumimoji="1" lang="ja-JP" altLang="en-US" sz="1500" b="0" spc="0" baseline="30000" dirty="0" smtClean="0">
                          <a:solidFill>
                            <a:schemeClr val="tx1"/>
                          </a:solidFill>
                          <a:latin typeface="+mn-ea"/>
                          <a:ea typeface="+mn-ea"/>
                        </a:rPr>
                        <a:t>＊</a:t>
                      </a:r>
                      <a:r>
                        <a:rPr kumimoji="1" lang="ja-JP" altLang="en-US" sz="1500" b="0" spc="0" baseline="0" dirty="0" smtClean="0">
                          <a:solidFill>
                            <a:schemeClr val="tx1"/>
                          </a:solidFill>
                          <a:latin typeface="+mn-ea"/>
                          <a:ea typeface="+mn-ea"/>
                        </a:rPr>
                        <a:t>や電力需要の増加</a:t>
                      </a:r>
                      <a:r>
                        <a:rPr kumimoji="1" lang="ja-JP" altLang="en-US" sz="1500" b="0" spc="0" dirty="0" smtClean="0">
                          <a:solidFill>
                            <a:schemeClr val="tx1"/>
                          </a:solidFill>
                          <a:latin typeface="+mn-ea"/>
                          <a:ea typeface="+mn-ea"/>
                        </a:rPr>
                        <a:t>などが懸念</a:t>
                      </a:r>
                      <a:endParaRPr kumimoji="1" lang="en-US" altLang="ja-JP" sz="1500" b="0" spc="0" baseline="30000" dirty="0" smtClean="0">
                        <a:solidFill>
                          <a:schemeClr val="tx1"/>
                        </a:solidFill>
                        <a:latin typeface="+mn-ea"/>
                        <a:ea typeface="+mn-ea"/>
                      </a:endParaRPr>
                    </a:p>
                    <a:p>
                      <a:pPr>
                        <a:lnSpc>
                          <a:spcPts val="1800"/>
                        </a:lnSpc>
                      </a:pPr>
                      <a:r>
                        <a:rPr kumimoji="1" lang="ja-JP" altLang="en-US" sz="1500" b="0" baseline="0" dirty="0" smtClean="0">
                          <a:solidFill>
                            <a:schemeClr val="tx1"/>
                          </a:solidFill>
                          <a:latin typeface="+mn-ea"/>
                          <a:ea typeface="+mn-ea"/>
                        </a:rPr>
                        <a:t>　・他方、気候変動の影響に対し、新たなビジネスチャンスの創出につながる可能性</a:t>
                      </a:r>
                      <a:r>
                        <a:rPr kumimoji="1" lang="ja-JP" altLang="en-US" sz="1500" b="0" baseline="30000" dirty="0" smtClean="0">
                          <a:solidFill>
                            <a:schemeClr val="tx1"/>
                          </a:solidFill>
                          <a:latin typeface="+mn-ea"/>
                          <a:ea typeface="+mn-ea"/>
                        </a:rPr>
                        <a:t>＊</a:t>
                      </a:r>
                      <a:endParaRPr kumimoji="1" lang="en-US" altLang="ja-JP" sz="1500" b="0" baseline="0" dirty="0" smtClean="0">
                        <a:solidFill>
                          <a:schemeClr val="tx1"/>
                        </a:solidFill>
                        <a:latin typeface="+mn-ea"/>
                        <a:ea typeface="+mn-ea"/>
                      </a:endParaRPr>
                    </a:p>
                    <a:p>
                      <a:pPr>
                        <a:lnSpc>
                          <a:spcPts val="1800"/>
                        </a:lnSpc>
                      </a:pPr>
                      <a:r>
                        <a:rPr kumimoji="1" lang="ja-JP" altLang="en-US" sz="1500" b="0" dirty="0" smtClean="0">
                          <a:solidFill>
                            <a:schemeClr val="tx1"/>
                          </a:solidFill>
                          <a:latin typeface="+mn-ea"/>
                          <a:ea typeface="+mn-ea"/>
                        </a:rPr>
                        <a:t>　　　　　　　　　　　　　　　　　　　　　　　　　　　　　　　　　　　　　　　　　　　（＊国の適応計画より）</a:t>
                      </a:r>
                      <a:endParaRPr kumimoji="1" lang="en-US" altLang="ja-JP" sz="1500" b="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2098107128"/>
              </p:ext>
            </p:extLst>
          </p:nvPr>
        </p:nvGraphicFramePr>
        <p:xfrm>
          <a:off x="237510" y="3514613"/>
          <a:ext cx="8640960" cy="3308925"/>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3308925">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pPr>
                        <a:lnSpc>
                          <a:spcPts val="1900"/>
                        </a:lnSpc>
                      </a:pPr>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産業・経済活動</a:t>
                      </a:r>
                      <a:r>
                        <a:rPr kumimoji="1" lang="en-US" altLang="ja-JP" sz="1500" b="0" dirty="0" smtClean="0">
                          <a:solidFill>
                            <a:schemeClr val="tx1"/>
                          </a:solidFill>
                          <a:latin typeface="+mn-ea"/>
                          <a:ea typeface="+mn-ea"/>
                        </a:rPr>
                        <a:t>】</a:t>
                      </a:r>
                    </a:p>
                    <a:p>
                      <a:pPr>
                        <a:lnSpc>
                          <a:spcPts val="1900"/>
                        </a:lnSpc>
                      </a:pPr>
                      <a:r>
                        <a:rPr kumimoji="1" lang="ja-JP" altLang="en-US" sz="1500" b="0"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rPr>
                        <a:t>○</a:t>
                      </a:r>
                      <a:r>
                        <a:rPr kumimoji="1" lang="ja-JP" altLang="en-US" sz="1500" b="0" dirty="0" smtClean="0">
                          <a:solidFill>
                            <a:schemeClr val="tx1"/>
                          </a:solidFill>
                          <a:latin typeface="+mn-ea"/>
                          <a:ea typeface="+mn-ea"/>
                        </a:rPr>
                        <a:t>作業時における暑さ対策・熱中症対策の周知啓発</a:t>
                      </a:r>
                      <a:endParaRPr kumimoji="1" lang="en-US" altLang="ja-JP" sz="1500" b="0" dirty="0" smtClean="0">
                        <a:solidFill>
                          <a:schemeClr val="tx1"/>
                        </a:solidFill>
                        <a:latin typeface="+mn-ea"/>
                        <a:ea typeface="+mn-ea"/>
                      </a:endParaRPr>
                    </a:p>
                    <a:p>
                      <a:pPr marL="0" marR="0" indent="0" algn="l" defTabSz="914400" rtl="0" eaLnBrk="1" fontAlgn="auto" latinLnBrk="0" hangingPunct="1">
                        <a:lnSpc>
                          <a:spcPts val="1900"/>
                        </a:lnSpc>
                        <a:spcBef>
                          <a:spcPts val="0"/>
                        </a:spcBef>
                        <a:spcAft>
                          <a:spcPts val="0"/>
                        </a:spcAft>
                        <a:buClrTx/>
                        <a:buSzTx/>
                        <a:buFontTx/>
                        <a:buNone/>
                        <a:tabLst/>
                        <a:defRPr/>
                      </a:pPr>
                      <a:r>
                        <a:rPr kumimoji="1" lang="ja-JP" altLang="en-US" sz="1500" b="0"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rPr>
                        <a:t>○</a:t>
                      </a:r>
                      <a:r>
                        <a:rPr kumimoji="1" lang="ja-JP" altLang="en-US" sz="1500" b="0" dirty="0" smtClean="0">
                          <a:solidFill>
                            <a:schemeClr val="tx1"/>
                          </a:solidFill>
                          <a:latin typeface="+mn-ea"/>
                          <a:ea typeface="+mn-ea"/>
                        </a:rPr>
                        <a:t>事業継続計画（</a:t>
                      </a:r>
                      <a:r>
                        <a:rPr kumimoji="1" lang="en-US" altLang="ja-JP" sz="1500" b="0" dirty="0" smtClean="0">
                          <a:solidFill>
                            <a:schemeClr val="tx1"/>
                          </a:solidFill>
                          <a:latin typeface="+mn-ea"/>
                          <a:ea typeface="+mn-ea"/>
                        </a:rPr>
                        <a:t>BCP</a:t>
                      </a:r>
                      <a:r>
                        <a:rPr kumimoji="1" lang="ja-JP" altLang="en-US" sz="1500" b="0" dirty="0" smtClean="0">
                          <a:solidFill>
                            <a:schemeClr val="tx1"/>
                          </a:solidFill>
                          <a:latin typeface="+mn-ea"/>
                          <a:ea typeface="+mn-ea"/>
                        </a:rPr>
                        <a:t>）の中小企業への普及啓発</a:t>
                      </a:r>
                      <a:endParaRPr kumimoji="1" lang="en-US" altLang="ja-JP" sz="1500" b="0" dirty="0" smtClean="0">
                        <a:solidFill>
                          <a:schemeClr val="tx1"/>
                        </a:solidFill>
                        <a:latin typeface="+mn-ea"/>
                        <a:ea typeface="+mn-ea"/>
                      </a:endParaRPr>
                    </a:p>
                    <a:p>
                      <a:pPr marL="0" marR="0" indent="0" algn="l" defTabSz="914400" rtl="0" eaLnBrk="1" fontAlgn="auto" latinLnBrk="0" hangingPunct="1">
                        <a:lnSpc>
                          <a:spcPts val="1900"/>
                        </a:lnSpc>
                        <a:spcBef>
                          <a:spcPts val="0"/>
                        </a:spcBef>
                        <a:spcAft>
                          <a:spcPts val="0"/>
                        </a:spcAft>
                        <a:buClrTx/>
                        <a:buSzTx/>
                        <a:buFontTx/>
                        <a:buNone/>
                        <a:tabLst/>
                        <a:defRPr/>
                      </a:pPr>
                      <a:r>
                        <a:rPr kumimoji="1" lang="ja-JP" altLang="en-US" sz="1500" b="0"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rPr>
                        <a:t>○</a:t>
                      </a:r>
                      <a:r>
                        <a:rPr kumimoji="1" lang="ja-JP" altLang="en-US" sz="1500" b="0" dirty="0" smtClean="0">
                          <a:solidFill>
                            <a:schemeClr val="tx1"/>
                          </a:solidFill>
                          <a:latin typeface="+mn-ea"/>
                          <a:ea typeface="+mn-ea"/>
                        </a:rPr>
                        <a:t>災害時に支援物資の保管を円滑に行うための、地方公共団体と倉庫業者等との支援物資保管</a:t>
                      </a:r>
                      <a:endParaRPr kumimoji="1" lang="en-US" altLang="ja-JP" sz="1500" b="0" dirty="0" smtClean="0">
                        <a:solidFill>
                          <a:schemeClr val="tx1"/>
                        </a:solidFill>
                        <a:latin typeface="+mn-ea"/>
                        <a:ea typeface="+mn-ea"/>
                      </a:endParaRPr>
                    </a:p>
                    <a:p>
                      <a:pPr marL="0" marR="0" indent="0" algn="l" defTabSz="914400" rtl="0" eaLnBrk="1" fontAlgn="auto" latinLnBrk="0" hangingPunct="1">
                        <a:lnSpc>
                          <a:spcPts val="1900"/>
                        </a:lnSpc>
                        <a:spcBef>
                          <a:spcPts val="0"/>
                        </a:spcBef>
                        <a:spcAft>
                          <a:spcPts val="0"/>
                        </a:spcAft>
                        <a:buClrTx/>
                        <a:buSzTx/>
                        <a:buFontTx/>
                        <a:buNone/>
                        <a:tabLst/>
                        <a:defRPr/>
                      </a:pPr>
                      <a:r>
                        <a:rPr kumimoji="1" lang="ja-JP" altLang="en-US" sz="1500" b="0" dirty="0" smtClean="0">
                          <a:solidFill>
                            <a:schemeClr val="tx1"/>
                          </a:solidFill>
                          <a:latin typeface="+mn-ea"/>
                          <a:ea typeface="+mn-ea"/>
                        </a:rPr>
                        <a:t>　　協定の締結促進、民間物資拠点のリストの拡充・見直し</a:t>
                      </a:r>
                      <a:endParaRPr kumimoji="1" lang="en-US" altLang="ja-JP" sz="1500" b="0" dirty="0" smtClean="0">
                        <a:solidFill>
                          <a:schemeClr val="tx1"/>
                        </a:solidFill>
                        <a:latin typeface="+mn-ea"/>
                        <a:ea typeface="+mn-ea"/>
                      </a:endParaRPr>
                    </a:p>
                    <a:p>
                      <a:pPr marL="0" marR="0" indent="0" algn="l" defTabSz="914400" rtl="0" eaLnBrk="1" fontAlgn="auto" latinLnBrk="0" hangingPunct="1">
                        <a:lnSpc>
                          <a:spcPts val="1900"/>
                        </a:lnSpc>
                        <a:spcBef>
                          <a:spcPts val="0"/>
                        </a:spcBef>
                        <a:spcAft>
                          <a:spcPts val="0"/>
                        </a:spcAft>
                        <a:buClrTx/>
                        <a:buSzTx/>
                        <a:buFontTx/>
                        <a:buNone/>
                        <a:tabLst/>
                        <a:defRPr/>
                      </a:pPr>
                      <a:r>
                        <a:rPr kumimoji="1" lang="ja-JP" altLang="en-US" sz="1500" b="0" dirty="0" smtClean="0">
                          <a:solidFill>
                            <a:schemeClr val="tx1"/>
                          </a:solidFill>
                          <a:latin typeface="+mn-ea"/>
                          <a:ea typeface="+mn-ea"/>
                        </a:rPr>
                        <a:t>　◇気候変動の影響による国内外の被害を回避又は低減する優れた適応策の先進的導入及び積極</a:t>
                      </a:r>
                      <a:endParaRPr kumimoji="1" lang="en-US" altLang="ja-JP" sz="1500" b="0" dirty="0" smtClean="0">
                        <a:solidFill>
                          <a:schemeClr val="tx1"/>
                        </a:solidFill>
                        <a:latin typeface="+mn-ea"/>
                        <a:ea typeface="+mn-ea"/>
                      </a:endParaRPr>
                    </a:p>
                    <a:p>
                      <a:pPr marL="0" marR="0" indent="0" algn="l" defTabSz="914400" rtl="0" eaLnBrk="1" fontAlgn="auto" latinLnBrk="0" hangingPunct="1">
                        <a:lnSpc>
                          <a:spcPts val="1900"/>
                        </a:lnSpc>
                        <a:spcBef>
                          <a:spcPts val="0"/>
                        </a:spcBef>
                        <a:spcAft>
                          <a:spcPts val="0"/>
                        </a:spcAft>
                        <a:buClrTx/>
                        <a:buSzTx/>
                        <a:buFontTx/>
                        <a:buNone/>
                        <a:tabLst/>
                        <a:defRPr/>
                      </a:pPr>
                      <a:r>
                        <a:rPr kumimoji="1" lang="ja-JP" altLang="en-US" sz="1500" b="0" dirty="0" smtClean="0">
                          <a:solidFill>
                            <a:schemeClr val="tx1"/>
                          </a:solidFill>
                          <a:latin typeface="+mn-ea"/>
                          <a:ea typeface="+mn-ea"/>
                        </a:rPr>
                        <a:t>　　的実践等に取り組んでいる事業者を顕彰して、優良事例を広く周知し、府域の事業活動に伴う適</a:t>
                      </a:r>
                      <a:endParaRPr kumimoji="1" lang="en-US" altLang="ja-JP" sz="1500" b="0" dirty="0" smtClean="0">
                        <a:solidFill>
                          <a:schemeClr val="tx1"/>
                        </a:solidFill>
                        <a:latin typeface="+mn-ea"/>
                        <a:ea typeface="+mn-ea"/>
                      </a:endParaRPr>
                    </a:p>
                    <a:p>
                      <a:pPr marL="0" marR="0" indent="0" algn="l" defTabSz="914400" rtl="0" eaLnBrk="1" fontAlgn="auto" latinLnBrk="0" hangingPunct="1">
                        <a:lnSpc>
                          <a:spcPts val="1900"/>
                        </a:lnSpc>
                        <a:spcBef>
                          <a:spcPts val="0"/>
                        </a:spcBef>
                        <a:spcAft>
                          <a:spcPts val="0"/>
                        </a:spcAft>
                        <a:buClrTx/>
                        <a:buSzTx/>
                        <a:buFontTx/>
                        <a:buNone/>
                        <a:tabLst/>
                        <a:defRPr/>
                      </a:pPr>
                      <a:r>
                        <a:rPr kumimoji="1" lang="ja-JP" altLang="en-US" sz="1500" b="0" dirty="0" smtClean="0">
                          <a:solidFill>
                            <a:schemeClr val="tx1"/>
                          </a:solidFill>
                          <a:latin typeface="+mn-ea"/>
                          <a:ea typeface="+mn-ea"/>
                        </a:rPr>
                        <a:t>　　応策を促進</a:t>
                      </a:r>
                      <a:endParaRPr kumimoji="1" lang="en-US" altLang="ja-JP" sz="1500" b="0" dirty="0" smtClean="0">
                        <a:solidFill>
                          <a:schemeClr val="tx1"/>
                        </a:solidFill>
                        <a:latin typeface="+mn-ea"/>
                        <a:ea typeface="+mn-ea"/>
                      </a:endParaRPr>
                    </a:p>
                    <a:p>
                      <a:pPr marL="0" marR="0" indent="0" algn="l" defTabSz="914400" rtl="0" eaLnBrk="1" fontAlgn="auto" latinLnBrk="0" hangingPunct="1">
                        <a:lnSpc>
                          <a:spcPts val="1900"/>
                        </a:lnSpc>
                        <a:spcBef>
                          <a:spcPts val="0"/>
                        </a:spcBef>
                        <a:spcAft>
                          <a:spcPts val="0"/>
                        </a:spcAft>
                        <a:buClrTx/>
                        <a:buSzTx/>
                        <a:buFontTx/>
                        <a:buNone/>
                        <a:tabLst/>
                        <a:defRPr/>
                      </a:pPr>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観光業</a:t>
                      </a:r>
                      <a:r>
                        <a:rPr kumimoji="1" lang="en-US" altLang="ja-JP" sz="1500" b="0" dirty="0" smtClean="0">
                          <a:solidFill>
                            <a:schemeClr val="tx1"/>
                          </a:solidFill>
                          <a:latin typeface="+mn-ea"/>
                          <a:ea typeface="+mn-ea"/>
                        </a:rPr>
                        <a:t>】</a:t>
                      </a:r>
                    </a:p>
                    <a:p>
                      <a:pPr>
                        <a:lnSpc>
                          <a:spcPts val="1900"/>
                        </a:lnSpc>
                      </a:pPr>
                      <a:r>
                        <a:rPr kumimoji="1" lang="ja-JP" altLang="en-US" sz="1500" b="0"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rPr>
                        <a:t>○</a:t>
                      </a:r>
                      <a:r>
                        <a:rPr kumimoji="1" lang="ja-JP" altLang="en-US" sz="1500" b="0" dirty="0" smtClean="0">
                          <a:solidFill>
                            <a:schemeClr val="tx1"/>
                          </a:solidFill>
                          <a:latin typeface="+mn-ea"/>
                          <a:ea typeface="+mn-ea"/>
                        </a:rPr>
                        <a:t>外国人旅行者の安全確保</a:t>
                      </a:r>
                      <a:endParaRPr kumimoji="1" lang="en-US" altLang="ja-JP" sz="1500" b="0" dirty="0" smtClean="0">
                        <a:solidFill>
                          <a:schemeClr val="tx1"/>
                        </a:solidFill>
                        <a:latin typeface="+mn-ea"/>
                        <a:ea typeface="+mn-ea"/>
                      </a:endParaRPr>
                    </a:p>
                    <a:p>
                      <a:pPr>
                        <a:lnSpc>
                          <a:spcPts val="1900"/>
                        </a:lnSpc>
                      </a:pPr>
                      <a:r>
                        <a:rPr kumimoji="1" lang="ja-JP" altLang="en-US" sz="1600" b="0" dirty="0" smtClean="0">
                          <a:solidFill>
                            <a:schemeClr val="tx1"/>
                          </a:solidFill>
                          <a:latin typeface="+mn-ea"/>
                          <a:ea typeface="+mn-ea"/>
                        </a:rPr>
                        <a:t>　　</a:t>
                      </a:r>
                      <a:r>
                        <a:rPr kumimoji="1" lang="ja-JP" altLang="en-US" sz="1400" b="0" dirty="0" smtClean="0">
                          <a:solidFill>
                            <a:schemeClr val="tx1"/>
                          </a:solidFill>
                          <a:latin typeface="+mn-ea"/>
                          <a:ea typeface="+mn-ea"/>
                        </a:rPr>
                        <a:t>（</a:t>
                      </a:r>
                      <a:r>
                        <a:rPr kumimoji="1" lang="ja-JP" altLang="en-US" sz="1400" b="0" spc="-150" dirty="0" smtClean="0">
                          <a:solidFill>
                            <a:schemeClr val="tx1"/>
                          </a:solidFill>
                          <a:latin typeface="+mn-ea"/>
                          <a:ea typeface="+mn-ea"/>
                        </a:rPr>
                        <a:t>観光施設・宿泊施設における災害時初動対応マニュアルの作成支援、ウェブサイト・アプリ等を活用した多言語に</a:t>
                      </a:r>
                      <a:endParaRPr kumimoji="1" lang="en-US" altLang="ja-JP" sz="1400" b="0" spc="-150" dirty="0" smtClean="0">
                        <a:solidFill>
                          <a:schemeClr val="tx1"/>
                        </a:solidFill>
                        <a:latin typeface="+mn-ea"/>
                        <a:ea typeface="+mn-ea"/>
                      </a:endParaRPr>
                    </a:p>
                    <a:p>
                      <a:pPr>
                        <a:lnSpc>
                          <a:spcPts val="1900"/>
                        </a:lnSpc>
                      </a:pPr>
                      <a:r>
                        <a:rPr kumimoji="1" lang="ja-JP" altLang="en-US" sz="1400" b="0" spc="-150" dirty="0" smtClean="0">
                          <a:solidFill>
                            <a:schemeClr val="tx1"/>
                          </a:solidFill>
                          <a:latin typeface="+mn-ea"/>
                          <a:ea typeface="+mn-ea"/>
                        </a:rPr>
                        <a:t>　　　　よる災害情報・警報、被害情報、緊急電話のかけ方等の提供、同ウェブサイト・アプリの周知、外国人観光客の</a:t>
                      </a:r>
                      <a:endParaRPr kumimoji="1" lang="en-US" altLang="ja-JP" sz="1400" b="0" spc="-150" dirty="0" smtClean="0">
                        <a:solidFill>
                          <a:schemeClr val="tx1"/>
                        </a:solidFill>
                        <a:latin typeface="+mn-ea"/>
                        <a:ea typeface="+mn-ea"/>
                      </a:endParaRPr>
                    </a:p>
                    <a:p>
                      <a:pPr>
                        <a:lnSpc>
                          <a:spcPts val="1900"/>
                        </a:lnSpc>
                      </a:pPr>
                      <a:r>
                        <a:rPr kumimoji="1" lang="ja-JP" altLang="en-US" sz="1400" b="0" spc="-150" dirty="0" smtClean="0">
                          <a:solidFill>
                            <a:schemeClr val="tx1"/>
                          </a:solidFill>
                          <a:latin typeface="+mn-ea"/>
                          <a:ea typeface="+mn-ea"/>
                        </a:rPr>
                        <a:t>　　　　支援体制　の検討、災害発生から帰国までの支援フロー</a:t>
                      </a:r>
                      <a:r>
                        <a:rPr kumimoji="1" lang="ja-JP" altLang="en-US" sz="1400" b="0" kern="1200" spc="-150" dirty="0" smtClean="0">
                          <a:solidFill>
                            <a:schemeClr val="tx1"/>
                          </a:solidFill>
                          <a:latin typeface="+mn-ea"/>
                          <a:ea typeface="+mn-ea"/>
                          <a:cs typeface="+mn-cs"/>
                        </a:rPr>
                        <a:t>の作成、外国人旅行者安全確保</a:t>
                      </a:r>
                      <a:r>
                        <a:rPr kumimoji="1" lang="ja-JP" altLang="en-US" sz="1400" b="0" spc="-150" dirty="0" smtClean="0">
                          <a:solidFill>
                            <a:schemeClr val="tx1"/>
                          </a:solidFill>
                          <a:latin typeface="+mn-ea"/>
                          <a:ea typeface="+mn-ea"/>
                        </a:rPr>
                        <a:t>マニュアル（仮称）の作成</a:t>
                      </a:r>
                      <a:r>
                        <a:rPr kumimoji="1" lang="ja-JP" altLang="en-US" sz="1400" b="0" dirty="0" smtClean="0">
                          <a:solidFill>
                            <a:schemeClr val="tx1"/>
                          </a:solidFill>
                          <a:latin typeface="+mn-ea"/>
                          <a:ea typeface="+mn-ea"/>
                        </a:rPr>
                        <a:t>）</a:t>
                      </a:r>
                      <a:endParaRPr kumimoji="1" lang="en-US" altLang="ja-JP" sz="1400" b="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 name="コンテンツ プレースホルダー 3"/>
          <p:cNvGraphicFramePr>
            <a:graphicFrameLocks/>
          </p:cNvGraphicFramePr>
          <p:nvPr>
            <p:extLst>
              <p:ext uri="{D42A27DB-BD31-4B8C-83A1-F6EECF244321}">
                <p14:modId xmlns:p14="http://schemas.microsoft.com/office/powerpoint/2010/main" val="2090130126"/>
              </p:ext>
            </p:extLst>
          </p:nvPr>
        </p:nvGraphicFramePr>
        <p:xfrm>
          <a:off x="237990" y="1009401"/>
          <a:ext cx="8640480" cy="1005840"/>
        </p:xfrm>
        <a:graphic>
          <a:graphicData uri="http://schemas.openxmlformats.org/drawingml/2006/table">
            <a:tbl>
              <a:tblPr firstRow="1" bandRow="1">
                <a:tableStyleId>{5C22544A-7EE6-4342-B048-85BDC9FD1C3A}</a:tableStyleId>
              </a:tblPr>
              <a:tblGrid>
                <a:gridCol w="1589537">
                  <a:extLst>
                    <a:ext uri="{9D8B030D-6E8A-4147-A177-3AD203B41FA5}">
                      <a16:colId xmlns:a16="http://schemas.microsoft.com/office/drawing/2014/main" val="20000"/>
                    </a:ext>
                  </a:extLst>
                </a:gridCol>
                <a:gridCol w="7050943">
                  <a:extLst>
                    <a:ext uri="{9D8B030D-6E8A-4147-A177-3AD203B41FA5}">
                      <a16:colId xmlns:a16="http://schemas.microsoft.com/office/drawing/2014/main" val="20001"/>
                    </a:ext>
                  </a:extLst>
                </a:gridCol>
              </a:tblGrid>
              <a:tr h="727598">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ja-JP" altLang="en-US" dirty="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08000" indent="-108000">
                        <a:lnSpc>
                          <a:spcPts val="1800"/>
                        </a:lnSpc>
                        <a:buFont typeface="Arial" panose="020B0604020202020204" pitchFamily="34" charset="0"/>
                        <a:buChar char="•"/>
                      </a:pPr>
                      <a:r>
                        <a:rPr kumimoji="1" lang="ja-JP" altLang="en-US" sz="1600" b="0" i="0" strike="noStrike" baseline="0" dirty="0" smtClean="0">
                          <a:solidFill>
                            <a:schemeClr val="tx1"/>
                          </a:solidFill>
                          <a:latin typeface="+mn-ea"/>
                          <a:ea typeface="+mn-ea"/>
                          <a:cs typeface="メイリオ" panose="020B0604030504040204" pitchFamily="50" charset="-128"/>
                        </a:rPr>
                        <a:t>暑さ対策に留意した取組みを推進</a:t>
                      </a:r>
                      <a:endParaRPr kumimoji="1" lang="en-US" altLang="ja-JP" sz="1600" b="0" i="0" strike="noStrike" baseline="0" dirty="0" smtClean="0">
                        <a:solidFill>
                          <a:schemeClr val="tx1"/>
                        </a:solidFill>
                        <a:latin typeface="+mn-ea"/>
                        <a:ea typeface="+mn-ea"/>
                        <a:cs typeface="メイリオ" panose="020B0604030504040204" pitchFamily="50" charset="-128"/>
                      </a:endParaRPr>
                    </a:p>
                    <a:p>
                      <a:pPr marL="108000" indent="-108000">
                        <a:lnSpc>
                          <a:spcPts val="1800"/>
                        </a:lnSpc>
                        <a:buFont typeface="Arial" panose="020B0604020202020204" pitchFamily="34" charset="0"/>
                        <a:buChar char="•"/>
                      </a:pPr>
                      <a:r>
                        <a:rPr kumimoji="1" lang="ja-JP" altLang="en-US" sz="1600" b="0" i="0" strike="noStrike" baseline="0" dirty="0" smtClean="0">
                          <a:solidFill>
                            <a:schemeClr val="tx1"/>
                          </a:solidFill>
                          <a:latin typeface="+mn-ea"/>
                          <a:ea typeface="+mn-ea"/>
                          <a:cs typeface="メイリオ" panose="020B0604030504040204" pitchFamily="50" charset="-128"/>
                        </a:rPr>
                        <a:t>事業活動における気候変動による影響リスクの検討・評価の促進</a:t>
                      </a:r>
                      <a:endParaRPr kumimoji="1" lang="en-US" altLang="ja-JP" sz="1600" b="0" i="0" strike="noStrike" baseline="0" dirty="0" smtClean="0">
                        <a:solidFill>
                          <a:schemeClr val="tx1"/>
                        </a:solidFill>
                        <a:latin typeface="+mn-ea"/>
                        <a:ea typeface="+mn-ea"/>
                        <a:cs typeface="メイリオ" panose="020B0604030504040204" pitchFamily="50" charset="-128"/>
                      </a:endParaRPr>
                    </a:p>
                    <a:p>
                      <a:pPr marL="108000" indent="-108000">
                        <a:lnSpc>
                          <a:spcPts val="1800"/>
                        </a:lnSpc>
                        <a:buFont typeface="Arial" panose="020B0604020202020204" pitchFamily="34" charset="0"/>
                        <a:buChar char="•"/>
                      </a:pPr>
                      <a:r>
                        <a:rPr kumimoji="1" lang="ja-JP" altLang="en-US" sz="1600" b="0" i="0" strike="noStrike" baseline="0" dirty="0" smtClean="0">
                          <a:solidFill>
                            <a:schemeClr val="tx1"/>
                          </a:solidFill>
                          <a:latin typeface="+mn-ea"/>
                          <a:ea typeface="+mn-ea"/>
                          <a:cs typeface="メイリオ" panose="020B0604030504040204" pitchFamily="50" charset="-128"/>
                        </a:rPr>
                        <a:t>適応をビジネス機会と捉えた事業展開の促進</a:t>
                      </a:r>
                      <a:endParaRPr kumimoji="1" lang="en-US" altLang="ja-JP" sz="1600" b="0" i="0" strike="noStrike" baseline="0" dirty="0" smtClean="0">
                        <a:solidFill>
                          <a:schemeClr val="tx1"/>
                        </a:solidFill>
                        <a:latin typeface="+mn-ea"/>
                        <a:ea typeface="+mn-ea"/>
                        <a:cs typeface="メイリオ" panose="020B0604030504040204" pitchFamily="50" charset="-128"/>
                      </a:endParaRPr>
                    </a:p>
                    <a:p>
                      <a:pPr marL="108000" indent="-108000">
                        <a:lnSpc>
                          <a:spcPts val="1800"/>
                        </a:lnSpc>
                        <a:buFont typeface="Arial" panose="020B0604020202020204" pitchFamily="34" charset="0"/>
                        <a:buChar char="•"/>
                      </a:pPr>
                      <a:r>
                        <a:rPr kumimoji="1" lang="ja-JP" altLang="en-US" sz="1600" b="0" i="0" strike="noStrike" baseline="0" dirty="0" smtClean="0">
                          <a:solidFill>
                            <a:schemeClr val="tx1"/>
                          </a:solidFill>
                          <a:latin typeface="+mn-ea"/>
                          <a:ea typeface="+mn-ea"/>
                          <a:cs typeface="メイリオ" panose="020B0604030504040204" pitchFamily="50" charset="-128"/>
                        </a:rPr>
                        <a:t>旅行者の安全確保</a:t>
                      </a:r>
                      <a:endParaRPr kumimoji="1" lang="en-US" altLang="ja-JP" sz="1600" b="0" i="0" strike="noStrike" baseline="0" dirty="0" smtClean="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5580112" y="5301208"/>
            <a:ext cx="4536504" cy="272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a:t>
            </a:r>
            <a:r>
              <a:rPr lang="ja-JP" altLang="en-US" sz="1200" dirty="0">
                <a:solidFill>
                  <a:schemeClr val="tx1"/>
                </a:solidFill>
              </a:rPr>
              <a:t>◇</a:t>
            </a:r>
            <a:r>
              <a:rPr lang="ja-JP" altLang="en-US" sz="1200" dirty="0" smtClean="0">
                <a:solidFill>
                  <a:schemeClr val="tx1"/>
                </a:solidFill>
              </a:rPr>
              <a:t>については実施予定</a:t>
            </a:r>
            <a:endParaRPr kumimoji="1" lang="ja-JP" altLang="en-US" sz="1200" dirty="0">
              <a:solidFill>
                <a:schemeClr val="tx1"/>
              </a:solidFill>
            </a:endParaRPr>
          </a:p>
        </p:txBody>
      </p:sp>
    </p:spTree>
    <p:extLst>
      <p:ext uri="{BB962C8B-B14F-4D97-AF65-F5344CB8AC3E}">
        <p14:creationId xmlns:p14="http://schemas.microsoft.com/office/powerpoint/2010/main" val="252237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4852392" y="3240530"/>
            <a:ext cx="4184103" cy="2360657"/>
          </a:xfrm>
          <a:prstGeom prst="roundRect">
            <a:avLst>
              <a:gd name="adj" fmla="val 4491"/>
            </a:avLst>
          </a:prstGeom>
          <a:solidFill>
            <a:schemeClr val="accent1">
              <a:lumMod val="60000"/>
              <a:lumOff val="4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07503" y="3212977"/>
            <a:ext cx="4419025" cy="3533758"/>
          </a:xfrm>
          <a:prstGeom prst="roundRect">
            <a:avLst>
              <a:gd name="adj" fmla="val 4491"/>
            </a:avLst>
          </a:prstGeom>
          <a:solidFill>
            <a:schemeClr val="tx2">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503" y="339158"/>
            <a:ext cx="8928992" cy="584775"/>
          </a:xfrm>
        </p:spPr>
        <p:txBody>
          <a:bodyPr>
            <a:spAutoFit/>
          </a:bodyPr>
          <a:lstStyle/>
          <a:p>
            <a:r>
              <a:rPr lang="ja-JP" altLang="en-US" sz="3200" dirty="0"/>
              <a:t>１．影響・</a:t>
            </a:r>
            <a:r>
              <a:rPr lang="ja-JP" altLang="en-US" sz="3200" dirty="0" smtClean="0"/>
              <a:t>施策集作成の目的・位置づけ</a:t>
            </a:r>
            <a:endParaRPr kumimoji="1" lang="ja-JP" altLang="en-US" sz="3200" dirty="0"/>
          </a:p>
        </p:txBody>
      </p:sp>
      <p:sp>
        <p:nvSpPr>
          <p:cNvPr id="6" name="縦書きテキスト プレースホルダー 5"/>
          <p:cNvSpPr>
            <a:spLocks noGrp="1"/>
          </p:cNvSpPr>
          <p:nvPr>
            <p:ph type="body" orient="vert" idx="1"/>
          </p:nvPr>
        </p:nvSpPr>
        <p:spPr>
          <a:xfrm>
            <a:off x="13808" y="981565"/>
            <a:ext cx="8931626" cy="2054641"/>
          </a:xfrm>
          <a:ln>
            <a:solidFill>
              <a:schemeClr val="tx1"/>
            </a:solidFill>
          </a:ln>
        </p:spPr>
        <p:txBody>
          <a:bodyPr vert="horz" anchor="ctr">
            <a:noAutofit/>
          </a:bodyPr>
          <a:lstStyle/>
          <a:p>
            <a:pPr>
              <a:lnSpc>
                <a:spcPts val="2200"/>
              </a:lnSpc>
            </a:pPr>
            <a:r>
              <a:rPr lang="ja-JP" altLang="en-US" sz="2000" dirty="0" smtClean="0"/>
              <a:t>大阪府地球温暖化対策実行計画（以下「府実行計画」という。）について、</a:t>
            </a:r>
            <a:r>
              <a:rPr lang="en-US" altLang="ja-JP" sz="2000" dirty="0" smtClean="0"/>
              <a:t>2017</a:t>
            </a:r>
            <a:r>
              <a:rPr lang="ja-JP" altLang="en-US" sz="2000" dirty="0" smtClean="0"/>
              <a:t>年</a:t>
            </a:r>
            <a:r>
              <a:rPr lang="en-US" altLang="ja-JP" sz="2000" dirty="0" smtClean="0"/>
              <a:t>12</a:t>
            </a:r>
            <a:r>
              <a:rPr lang="ja-JP" altLang="en-US" sz="2000" dirty="0" smtClean="0"/>
              <a:t>月に「適応策」などが追加される改定が行われ、あわせて適応策に関する今後の具体的な取組例を整理した「</a:t>
            </a:r>
            <a:r>
              <a:rPr lang="ja-JP" altLang="en-US" sz="2000" dirty="0"/>
              <a:t>気候変動に係る</a:t>
            </a:r>
            <a:r>
              <a:rPr lang="ja-JP" altLang="en-US" sz="2000" dirty="0" smtClean="0"/>
              <a:t>影響・施策集」が取りまとめられた。</a:t>
            </a:r>
            <a:endParaRPr lang="en-US" altLang="ja-JP" sz="2000" dirty="0"/>
          </a:p>
          <a:p>
            <a:pPr>
              <a:lnSpc>
                <a:spcPts val="2200"/>
              </a:lnSpc>
            </a:pPr>
            <a:r>
              <a:rPr lang="ja-JP" altLang="en-US" sz="2000" dirty="0" smtClean="0"/>
              <a:t>このたび、</a:t>
            </a:r>
            <a:r>
              <a:rPr lang="en-US" altLang="ja-JP" sz="2000" dirty="0" smtClean="0"/>
              <a:t>2021</a:t>
            </a:r>
            <a:r>
              <a:rPr lang="ja-JP" altLang="en-US" sz="2000" dirty="0" smtClean="0"/>
              <a:t>年３月に新たな府実行計画が策定さ</a:t>
            </a:r>
            <a:r>
              <a:rPr lang="ja-JP" altLang="en-US" sz="2000" dirty="0"/>
              <a:t>れ</a:t>
            </a:r>
            <a:r>
              <a:rPr lang="ja-JP" altLang="en-US" sz="2000" dirty="0" smtClean="0"/>
              <a:t>、同計画に基づき適応策を推進するため、「気候変動に係る影響・施策集」を改訂するものである。</a:t>
            </a:r>
            <a:endParaRPr lang="en-US" altLang="ja-JP" sz="2000" dirty="0" smtClean="0"/>
          </a:p>
        </p:txBody>
      </p:sp>
      <p:sp>
        <p:nvSpPr>
          <p:cNvPr id="3" name="スライド番号プレースホルダー 2"/>
          <p:cNvSpPr>
            <a:spLocks noGrp="1"/>
          </p:cNvSpPr>
          <p:nvPr>
            <p:ph type="sldNum" sz="quarter" idx="12"/>
          </p:nvPr>
        </p:nvSpPr>
        <p:spPr/>
        <p:txBody>
          <a:bodyPr/>
          <a:lstStyle/>
          <a:p>
            <a:fld id="{83E2F099-7FB4-40CB-9ED0-614667A15CD7}" type="slidenum">
              <a:rPr kumimoji="1" lang="ja-JP" altLang="en-US" smtClean="0"/>
              <a:t>2</a:t>
            </a:fld>
            <a:endParaRPr kumimoji="1" lang="ja-JP" altLang="en-US"/>
          </a:p>
        </p:txBody>
      </p:sp>
      <p:sp>
        <p:nvSpPr>
          <p:cNvPr id="9" name="テキスト ボックス 8"/>
          <p:cNvSpPr txBox="1"/>
          <p:nvPr/>
        </p:nvSpPr>
        <p:spPr>
          <a:xfrm>
            <a:off x="4835308" y="3328432"/>
            <a:ext cx="1210588" cy="400110"/>
          </a:xfrm>
          <a:prstGeom prst="rect">
            <a:avLst/>
          </a:prstGeom>
          <a:noFill/>
        </p:spPr>
        <p:txBody>
          <a:bodyPr wrap="none" rtlCol="0">
            <a:spAutoFit/>
          </a:bodyPr>
          <a:lstStyle/>
          <a:p>
            <a:r>
              <a:rPr kumimoji="1" lang="en-US" altLang="ja-JP" sz="2000" dirty="0" smtClean="0">
                <a:latin typeface="+mn-ea"/>
                <a:cs typeface="メイリオ" panose="020B0604030504040204" pitchFamily="50" charset="-128"/>
              </a:rPr>
              <a:t>【</a:t>
            </a:r>
            <a:r>
              <a:rPr kumimoji="1" lang="ja-JP" altLang="en-US" sz="2000" dirty="0" smtClean="0">
                <a:latin typeface="+mn-ea"/>
                <a:cs typeface="メイリオ" panose="020B0604030504040204" pitchFamily="50" charset="-128"/>
              </a:rPr>
              <a:t>府関係</a:t>
            </a:r>
            <a:r>
              <a:rPr kumimoji="1" lang="en-US" altLang="ja-JP" sz="2000" dirty="0" smtClean="0">
                <a:latin typeface="+mn-ea"/>
                <a:cs typeface="メイリオ" panose="020B0604030504040204" pitchFamily="50" charset="-128"/>
              </a:rPr>
              <a:t>】</a:t>
            </a:r>
            <a:endParaRPr kumimoji="1" lang="ja-JP" altLang="en-US" sz="2000" dirty="0">
              <a:latin typeface="+mn-ea"/>
              <a:cs typeface="メイリオ" panose="020B0604030504040204" pitchFamily="50" charset="-128"/>
            </a:endParaRPr>
          </a:p>
        </p:txBody>
      </p:sp>
      <p:sp>
        <p:nvSpPr>
          <p:cNvPr id="4" name="角丸四角形 3"/>
          <p:cNvSpPr/>
          <p:nvPr/>
        </p:nvSpPr>
        <p:spPr>
          <a:xfrm>
            <a:off x="266319" y="3858759"/>
            <a:ext cx="4105008" cy="440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b="1" dirty="0">
                <a:solidFill>
                  <a:schemeClr val="tx1"/>
                </a:solidFill>
              </a:rPr>
              <a:t>・</a:t>
            </a:r>
            <a:r>
              <a:rPr lang="ja-JP" altLang="en-US" sz="1600" b="1" dirty="0" smtClean="0">
                <a:solidFill>
                  <a:schemeClr val="tx1"/>
                </a:solidFill>
              </a:rPr>
              <a:t>地球</a:t>
            </a:r>
            <a:r>
              <a:rPr lang="ja-JP" altLang="en-US" sz="1600" b="1" dirty="0">
                <a:solidFill>
                  <a:schemeClr val="tx1"/>
                </a:solidFill>
              </a:rPr>
              <a:t>温暖化対策の推進に</a:t>
            </a:r>
            <a:r>
              <a:rPr lang="ja-JP" altLang="en-US" sz="1600" b="1" dirty="0" smtClean="0">
                <a:solidFill>
                  <a:schemeClr val="tx1"/>
                </a:solidFill>
              </a:rPr>
              <a:t>関する法律</a:t>
            </a:r>
            <a:endParaRPr lang="en-US" altLang="ja-JP" sz="1600" b="1" dirty="0" smtClean="0">
              <a:solidFill>
                <a:schemeClr val="tx1"/>
              </a:solidFill>
            </a:endParaRPr>
          </a:p>
          <a:p>
            <a:pPr>
              <a:lnSpc>
                <a:spcPts val="1300"/>
              </a:lnSpc>
            </a:pPr>
            <a:r>
              <a:rPr lang="ja-JP" altLang="en-US" dirty="0" smtClean="0">
                <a:solidFill>
                  <a:schemeClr val="tx1"/>
                </a:solidFill>
              </a:rPr>
              <a:t>　 </a:t>
            </a:r>
            <a:r>
              <a:rPr lang="ja-JP" altLang="en-US" sz="1200" dirty="0" smtClean="0">
                <a:solidFill>
                  <a:schemeClr val="tx1"/>
                </a:solidFill>
              </a:rPr>
              <a:t>（</a:t>
            </a:r>
            <a:r>
              <a:rPr lang="ja-JP" altLang="en-US" sz="1200" dirty="0">
                <a:solidFill>
                  <a:schemeClr val="tx1"/>
                </a:solidFill>
              </a:rPr>
              <a:t>地球温暖化対策推進法・温対法）</a:t>
            </a:r>
            <a:endParaRPr lang="en-US" altLang="ja-JP" sz="1200" dirty="0" smtClean="0">
              <a:solidFill>
                <a:schemeClr val="tx1"/>
              </a:solidFill>
            </a:endParaRPr>
          </a:p>
        </p:txBody>
      </p:sp>
      <p:sp>
        <p:nvSpPr>
          <p:cNvPr id="18" name="テキスト ボックス 17"/>
          <p:cNvSpPr txBox="1"/>
          <p:nvPr/>
        </p:nvSpPr>
        <p:spPr>
          <a:xfrm>
            <a:off x="122115" y="3320626"/>
            <a:ext cx="1210588" cy="400110"/>
          </a:xfrm>
          <a:prstGeom prst="rect">
            <a:avLst/>
          </a:prstGeom>
          <a:noFill/>
        </p:spPr>
        <p:txBody>
          <a:bodyPr wrap="none" rtlCol="0">
            <a:spAutoFit/>
          </a:bodyPr>
          <a:lstStyle/>
          <a:p>
            <a:r>
              <a:rPr lang="en-US" altLang="ja-JP" sz="2000" dirty="0" smtClean="0">
                <a:latin typeface="+mn-ea"/>
                <a:cs typeface="メイリオ" panose="020B0604030504040204" pitchFamily="50" charset="-128"/>
              </a:rPr>
              <a:t>【</a:t>
            </a:r>
            <a:r>
              <a:rPr lang="ja-JP" altLang="en-US" sz="2000" dirty="0" smtClean="0">
                <a:latin typeface="+mn-ea"/>
                <a:cs typeface="メイリオ" panose="020B0604030504040204" pitchFamily="50" charset="-128"/>
              </a:rPr>
              <a:t>国関係</a:t>
            </a:r>
            <a:r>
              <a:rPr kumimoji="1" lang="en-US" altLang="ja-JP" sz="2000" dirty="0" smtClean="0">
                <a:latin typeface="+mn-ea"/>
                <a:cs typeface="メイリオ" panose="020B0604030504040204" pitchFamily="50" charset="-128"/>
              </a:rPr>
              <a:t>】</a:t>
            </a:r>
            <a:endParaRPr kumimoji="1" lang="ja-JP" altLang="en-US" sz="2000" dirty="0">
              <a:latin typeface="+mn-ea"/>
              <a:cs typeface="メイリオ" panose="020B0604030504040204" pitchFamily="50" charset="-128"/>
            </a:endParaRPr>
          </a:p>
        </p:txBody>
      </p:sp>
      <p:sp>
        <p:nvSpPr>
          <p:cNvPr id="19" name="角丸四角形 18"/>
          <p:cNvSpPr/>
          <p:nvPr/>
        </p:nvSpPr>
        <p:spPr>
          <a:xfrm>
            <a:off x="266319" y="5146798"/>
            <a:ext cx="4105008" cy="4265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rPr>
              <a:t>・気候変動適応法</a:t>
            </a:r>
            <a:endParaRPr lang="en-US" altLang="ja-JP" sz="1600" b="1" dirty="0" smtClean="0">
              <a:solidFill>
                <a:schemeClr val="tx1"/>
              </a:solidFill>
            </a:endParaRPr>
          </a:p>
        </p:txBody>
      </p:sp>
      <p:sp>
        <p:nvSpPr>
          <p:cNvPr id="11" name="正方形/長方形 10"/>
          <p:cNvSpPr/>
          <p:nvPr/>
        </p:nvSpPr>
        <p:spPr>
          <a:xfrm>
            <a:off x="109311" y="4347579"/>
            <a:ext cx="3724096" cy="830997"/>
          </a:xfrm>
          <a:prstGeom prst="rect">
            <a:avLst/>
          </a:prstGeom>
        </p:spPr>
        <p:txBody>
          <a:bodyPr wrap="none">
            <a:spAutoFit/>
          </a:bodyPr>
          <a:lstStyle/>
          <a:p>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第８条</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p>
          <a:p>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国の「温暖化対策計画」の策定規定</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第</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21</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条</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p>
          <a:p>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地方公共団体の実行計画（区域施策編）の規定</a:t>
            </a:r>
            <a:endPar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0" name="角丸四角形 19"/>
          <p:cNvSpPr/>
          <p:nvPr/>
        </p:nvSpPr>
        <p:spPr>
          <a:xfrm>
            <a:off x="5148064" y="3850520"/>
            <a:ext cx="3697318" cy="8331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b="1" dirty="0" smtClean="0">
                <a:solidFill>
                  <a:schemeClr val="tx1"/>
                </a:solidFill>
              </a:rPr>
              <a:t>・府温暖化対策実行計画（区域施策編）</a:t>
            </a:r>
            <a:endParaRPr lang="en-US" altLang="ja-JP" sz="1600" b="1" dirty="0" smtClean="0">
              <a:solidFill>
                <a:schemeClr val="tx1"/>
              </a:solidFill>
            </a:endParaRPr>
          </a:p>
          <a:p>
            <a:pPr>
              <a:lnSpc>
                <a:spcPts val="2000"/>
              </a:lnSpc>
            </a:pPr>
            <a:r>
              <a:rPr lang="ja-JP" altLang="en-US" sz="1600" dirty="0" smtClean="0">
                <a:solidFill>
                  <a:schemeClr val="tx1"/>
                </a:solidFill>
                <a:latin typeface="+mn-ea"/>
                <a:cs typeface="メイリオ" panose="020B0604030504040204" pitchFamily="50" charset="-128"/>
              </a:rPr>
              <a:t>　⇒府</a:t>
            </a:r>
            <a:r>
              <a:rPr lang="ja-JP" altLang="en-US" sz="1600" dirty="0">
                <a:solidFill>
                  <a:schemeClr val="tx1"/>
                </a:solidFill>
                <a:latin typeface="+mn-ea"/>
                <a:cs typeface="メイリオ" panose="020B0604030504040204" pitchFamily="50" charset="-128"/>
              </a:rPr>
              <a:t>の「適応計画」と</a:t>
            </a:r>
            <a:r>
              <a:rPr lang="ja-JP" altLang="en-US" sz="1600" dirty="0" smtClean="0">
                <a:solidFill>
                  <a:schemeClr val="tx1"/>
                </a:solidFill>
                <a:latin typeface="+mn-ea"/>
                <a:cs typeface="メイリオ" panose="020B0604030504040204" pitchFamily="50" charset="-128"/>
              </a:rPr>
              <a:t>位置づけ</a:t>
            </a:r>
            <a:endParaRPr lang="en-US" altLang="ja-JP" sz="1600" dirty="0">
              <a:solidFill>
                <a:schemeClr val="tx1"/>
              </a:solidFill>
              <a:latin typeface="+mn-ea"/>
              <a:cs typeface="メイリオ" panose="020B0604030504040204" pitchFamily="50" charset="-128"/>
            </a:endParaRPr>
          </a:p>
        </p:txBody>
      </p:sp>
      <p:sp>
        <p:nvSpPr>
          <p:cNvPr id="23" name="正方形/長方形 22"/>
          <p:cNvSpPr/>
          <p:nvPr/>
        </p:nvSpPr>
        <p:spPr>
          <a:xfrm>
            <a:off x="136923" y="5601187"/>
            <a:ext cx="4493538" cy="830997"/>
          </a:xfrm>
          <a:prstGeom prst="rect">
            <a:avLst/>
          </a:prstGeom>
        </p:spPr>
        <p:txBody>
          <a:bodyPr wrap="none">
            <a:spAutoFit/>
          </a:bodyPr>
          <a:lstStyle/>
          <a:p>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第７条</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p>
          <a:p>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国の「気候変動適応計画」の策定規定（</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2018</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年</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11</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月策定</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第</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条</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p>
          <a:p>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「地域気候変動適応計画」の規定（努力義務）</a:t>
            </a:r>
            <a:endPar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7" name="角丸四角形 26"/>
          <p:cNvSpPr/>
          <p:nvPr/>
        </p:nvSpPr>
        <p:spPr>
          <a:xfrm>
            <a:off x="5148064" y="5020304"/>
            <a:ext cx="3697318" cy="488652"/>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b="1" dirty="0" smtClean="0">
                <a:solidFill>
                  <a:schemeClr val="tx1"/>
                </a:solidFill>
              </a:rPr>
              <a:t>・気候変動への適応に係る影響・施策集</a:t>
            </a:r>
            <a:endParaRPr lang="en-US" altLang="ja-JP" sz="1600" b="1" dirty="0" smtClean="0">
              <a:solidFill>
                <a:schemeClr val="tx1"/>
              </a:solidFill>
            </a:endParaRPr>
          </a:p>
        </p:txBody>
      </p:sp>
      <p:sp>
        <p:nvSpPr>
          <p:cNvPr id="31" name="フリーフォーム 30"/>
          <p:cNvSpPr/>
          <p:nvPr/>
        </p:nvSpPr>
        <p:spPr>
          <a:xfrm>
            <a:off x="3759200" y="4167723"/>
            <a:ext cx="1359243" cy="868736"/>
          </a:xfrm>
          <a:custGeom>
            <a:avLst/>
            <a:gdLst>
              <a:gd name="connsiteX0" fmla="*/ 1074057 w 1074057"/>
              <a:gd name="connsiteY0" fmla="*/ 0 h 653143"/>
              <a:gd name="connsiteX1" fmla="*/ 653143 w 1074057"/>
              <a:gd name="connsiteY1" fmla="*/ 0 h 653143"/>
              <a:gd name="connsiteX2" fmla="*/ 667657 w 1074057"/>
              <a:gd name="connsiteY2" fmla="*/ 653143 h 653143"/>
              <a:gd name="connsiteX3" fmla="*/ 0 w 1074057"/>
              <a:gd name="connsiteY3" fmla="*/ 653143 h 653143"/>
              <a:gd name="connsiteX0" fmla="*/ 1074057 w 1074057"/>
              <a:gd name="connsiteY0" fmla="*/ 0 h 653143"/>
              <a:gd name="connsiteX1" fmla="*/ 664451 w 1074057"/>
              <a:gd name="connsiteY1" fmla="*/ 0 h 653143"/>
              <a:gd name="connsiteX2" fmla="*/ 667657 w 1074057"/>
              <a:gd name="connsiteY2" fmla="*/ 653143 h 653143"/>
              <a:gd name="connsiteX3" fmla="*/ 0 w 1074057"/>
              <a:gd name="connsiteY3" fmla="*/ 653143 h 653143"/>
            </a:gdLst>
            <a:ahLst/>
            <a:cxnLst>
              <a:cxn ang="0">
                <a:pos x="connsiteX0" y="connsiteY0"/>
              </a:cxn>
              <a:cxn ang="0">
                <a:pos x="connsiteX1" y="connsiteY1"/>
              </a:cxn>
              <a:cxn ang="0">
                <a:pos x="connsiteX2" y="connsiteY2"/>
              </a:cxn>
              <a:cxn ang="0">
                <a:pos x="connsiteX3" y="connsiteY3"/>
              </a:cxn>
            </a:cxnLst>
            <a:rect l="l" t="t" r="r" b="b"/>
            <a:pathLst>
              <a:path w="1074057" h="653143">
                <a:moveTo>
                  <a:pt x="1074057" y="0"/>
                </a:moveTo>
                <a:lnTo>
                  <a:pt x="664451" y="0"/>
                </a:lnTo>
                <a:cubicBezTo>
                  <a:pt x="665520" y="217714"/>
                  <a:pt x="666588" y="435429"/>
                  <a:pt x="667657" y="653143"/>
                </a:cubicBezTo>
                <a:lnTo>
                  <a:pt x="0" y="653143"/>
                </a:lnTo>
              </a:path>
            </a:pathLst>
          </a:custGeom>
          <a:noFill/>
          <a:ln>
            <a:solidFill>
              <a:schemeClr val="tx1"/>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3686630" y="4440785"/>
            <a:ext cx="1431814" cy="1843901"/>
          </a:xfrm>
          <a:custGeom>
            <a:avLst/>
            <a:gdLst>
              <a:gd name="connsiteX0" fmla="*/ 0 w 1306285"/>
              <a:gd name="connsiteY0" fmla="*/ 1654629 h 1654629"/>
              <a:gd name="connsiteX1" fmla="*/ 943428 w 1306285"/>
              <a:gd name="connsiteY1" fmla="*/ 1654629 h 1654629"/>
              <a:gd name="connsiteX2" fmla="*/ 943428 w 1306285"/>
              <a:gd name="connsiteY2" fmla="*/ 0 h 1654629"/>
              <a:gd name="connsiteX3" fmla="*/ 1306285 w 1306285"/>
              <a:gd name="connsiteY3" fmla="*/ 14514 h 1654629"/>
            </a:gdLst>
            <a:ahLst/>
            <a:cxnLst>
              <a:cxn ang="0">
                <a:pos x="connsiteX0" y="connsiteY0"/>
              </a:cxn>
              <a:cxn ang="0">
                <a:pos x="connsiteX1" y="connsiteY1"/>
              </a:cxn>
              <a:cxn ang="0">
                <a:pos x="connsiteX2" y="connsiteY2"/>
              </a:cxn>
              <a:cxn ang="0">
                <a:pos x="connsiteX3" y="connsiteY3"/>
              </a:cxn>
            </a:cxnLst>
            <a:rect l="l" t="t" r="r" b="b"/>
            <a:pathLst>
              <a:path w="1306285" h="1654629">
                <a:moveTo>
                  <a:pt x="0" y="1654629"/>
                </a:moveTo>
                <a:lnTo>
                  <a:pt x="943428" y="1654629"/>
                </a:lnTo>
                <a:lnTo>
                  <a:pt x="943428" y="0"/>
                </a:lnTo>
                <a:lnTo>
                  <a:pt x="1306285" y="14514"/>
                </a:ln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852391" y="5675225"/>
            <a:ext cx="4184104" cy="10715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■施策集沿革</a:t>
            </a:r>
            <a:endParaRPr lang="en-US" altLang="ja-JP" dirty="0">
              <a:solidFill>
                <a:schemeClr val="tx1"/>
              </a:solidFill>
            </a:endParaRPr>
          </a:p>
          <a:p>
            <a:pPr>
              <a:lnSpc>
                <a:spcPts val="1500"/>
              </a:lnSpc>
            </a:pPr>
            <a:r>
              <a:rPr kumimoji="1" lang="ja-JP" altLang="en-US" sz="1400" dirty="0" smtClean="0">
                <a:solidFill>
                  <a:schemeClr val="tx1"/>
                </a:solidFill>
              </a:rPr>
              <a:t>　・</a:t>
            </a:r>
            <a:r>
              <a:rPr kumimoji="1" lang="en-US" altLang="ja-JP" sz="1400" dirty="0" smtClean="0">
                <a:solidFill>
                  <a:schemeClr val="tx1"/>
                </a:solidFill>
              </a:rPr>
              <a:t>2017</a:t>
            </a:r>
            <a:r>
              <a:rPr kumimoji="1" lang="ja-JP" altLang="en-US" sz="1400" dirty="0" smtClean="0">
                <a:solidFill>
                  <a:schemeClr val="tx1"/>
                </a:solidFill>
              </a:rPr>
              <a:t>年</a:t>
            </a:r>
            <a:r>
              <a:rPr lang="en-US" altLang="ja-JP" sz="1400" dirty="0" smtClean="0">
                <a:solidFill>
                  <a:schemeClr val="tx1"/>
                </a:solidFill>
              </a:rPr>
              <a:t>12</a:t>
            </a:r>
            <a:r>
              <a:rPr kumimoji="1" lang="ja-JP" altLang="en-US" sz="1400" dirty="0" smtClean="0">
                <a:solidFill>
                  <a:schemeClr val="tx1"/>
                </a:solidFill>
              </a:rPr>
              <a:t>月</a:t>
            </a:r>
            <a:r>
              <a:rPr lang="ja-JP" altLang="en-US" sz="1400" dirty="0" smtClean="0">
                <a:solidFill>
                  <a:schemeClr val="tx1"/>
                </a:solidFill>
              </a:rPr>
              <a:t>（策定）</a:t>
            </a:r>
            <a:endParaRPr lang="en-US" altLang="ja-JP" sz="1400" dirty="0">
              <a:solidFill>
                <a:schemeClr val="tx1"/>
              </a:solidFill>
            </a:endParaRPr>
          </a:p>
          <a:p>
            <a:pPr>
              <a:lnSpc>
                <a:spcPts val="1500"/>
              </a:lnSpc>
            </a:pPr>
            <a:r>
              <a:rPr kumimoji="1" lang="ja-JP" altLang="en-US" sz="1400" dirty="0" smtClean="0">
                <a:solidFill>
                  <a:schemeClr val="tx1"/>
                </a:solidFill>
              </a:rPr>
              <a:t>　・</a:t>
            </a:r>
            <a:r>
              <a:rPr kumimoji="1" lang="en-US" altLang="ja-JP" sz="1400" dirty="0" smtClean="0">
                <a:solidFill>
                  <a:schemeClr val="tx1"/>
                </a:solidFill>
              </a:rPr>
              <a:t>2018</a:t>
            </a:r>
            <a:r>
              <a:rPr lang="ja-JP" altLang="en-US" sz="1400" dirty="0" smtClean="0">
                <a:solidFill>
                  <a:schemeClr val="tx1"/>
                </a:solidFill>
              </a:rPr>
              <a:t>年</a:t>
            </a:r>
            <a:r>
              <a:rPr lang="en-US" altLang="ja-JP" sz="1400" dirty="0">
                <a:solidFill>
                  <a:schemeClr val="tx1"/>
                </a:solidFill>
              </a:rPr>
              <a:t>9</a:t>
            </a:r>
            <a:r>
              <a:rPr lang="ja-JP" altLang="en-US" sz="1400" dirty="0" smtClean="0">
                <a:solidFill>
                  <a:schemeClr val="tx1"/>
                </a:solidFill>
              </a:rPr>
              <a:t>月（一部改訂）産業・経済活動分野の追加</a:t>
            </a:r>
            <a:endParaRPr lang="en-US" altLang="ja-JP" sz="1400" dirty="0" smtClean="0">
              <a:solidFill>
                <a:schemeClr val="tx1"/>
              </a:solidFill>
            </a:endParaRPr>
          </a:p>
          <a:p>
            <a:pPr>
              <a:lnSpc>
                <a:spcPts val="1500"/>
              </a:lnSpc>
            </a:pPr>
            <a:r>
              <a:rPr kumimoji="1" lang="ja-JP" altLang="en-US" sz="1400" dirty="0" smtClean="0">
                <a:solidFill>
                  <a:schemeClr val="tx1"/>
                </a:solidFill>
              </a:rPr>
              <a:t>　・</a:t>
            </a:r>
            <a:r>
              <a:rPr kumimoji="1" lang="en-US" altLang="ja-JP" sz="1400" dirty="0" smtClean="0">
                <a:solidFill>
                  <a:schemeClr val="tx1"/>
                </a:solidFill>
              </a:rPr>
              <a:t>2021</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月（改訂）暑さ対策の観点追加</a:t>
            </a:r>
            <a:endParaRPr kumimoji="1" lang="ja-JP" altLang="en-US" sz="1400" dirty="0">
              <a:solidFill>
                <a:schemeClr val="tx1"/>
              </a:solidFill>
            </a:endParaRPr>
          </a:p>
        </p:txBody>
      </p:sp>
      <p:cxnSp>
        <p:nvCxnSpPr>
          <p:cNvPr id="38" name="直線コネクタ 37"/>
          <p:cNvCxnSpPr/>
          <p:nvPr/>
        </p:nvCxnSpPr>
        <p:spPr>
          <a:xfrm>
            <a:off x="5440602" y="4686785"/>
            <a:ext cx="0" cy="333519"/>
          </a:xfrm>
          <a:prstGeom prst="line">
            <a:avLst/>
          </a:prstGeom>
          <a:ln w="3492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5481066" y="4694804"/>
            <a:ext cx="2376264" cy="276999"/>
          </a:xfrm>
          <a:prstGeom prst="rect">
            <a:avLst/>
          </a:prstGeom>
        </p:spPr>
        <p:txBody>
          <a:bodyPr wrap="square">
            <a:spAutoFit/>
          </a:bodyPr>
          <a:lstStyle/>
          <a:p>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実行計画による施策集の規定</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2789650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29</a:t>
            </a:fld>
            <a:endParaRPr kumimoji="1" lang="ja-JP" altLang="en-US"/>
          </a:p>
        </p:txBody>
      </p:sp>
      <p:sp>
        <p:nvSpPr>
          <p:cNvPr id="3" name="テキスト ボックス 2"/>
          <p:cNvSpPr txBox="1"/>
          <p:nvPr/>
        </p:nvSpPr>
        <p:spPr>
          <a:xfrm>
            <a:off x="-11172" y="418720"/>
            <a:ext cx="3337773" cy="400110"/>
          </a:xfrm>
          <a:prstGeom prst="rect">
            <a:avLst/>
          </a:prstGeom>
          <a:noFill/>
        </p:spPr>
        <p:txBody>
          <a:bodyPr wrap="none" rtlCol="0">
            <a:spAutoFit/>
          </a:bodyPr>
          <a:lstStyle/>
          <a:p>
            <a:pPr>
              <a:lnSpc>
                <a:spcPts val="2400"/>
              </a:lnSpc>
            </a:pPr>
            <a:r>
              <a:rPr kumimoji="1" lang="ja-JP" altLang="en-US" sz="2400" b="1" dirty="0" smtClean="0">
                <a:latin typeface="+mn-ea"/>
                <a:cs typeface="メイリオ" panose="020B0604030504040204" pitchFamily="50" charset="-128"/>
              </a:rPr>
              <a:t>（７</a:t>
            </a:r>
            <a:r>
              <a:rPr lang="ja-JP" altLang="en-US" sz="2400" b="1" dirty="0" smtClean="0">
                <a:latin typeface="+mn-ea"/>
                <a:cs typeface="メイリオ" panose="020B0604030504040204" pitchFamily="50" charset="-128"/>
              </a:rPr>
              <a:t>）府民生</a:t>
            </a:r>
            <a:r>
              <a:rPr lang="ja-JP" altLang="en-US" sz="2400" b="1" dirty="0">
                <a:latin typeface="+mn-ea"/>
                <a:cs typeface="メイリオ" panose="020B0604030504040204" pitchFamily="50" charset="-128"/>
              </a:rPr>
              <a:t>活・都市</a:t>
            </a:r>
            <a:r>
              <a:rPr lang="ja-JP" altLang="en-US" sz="2400" b="1" dirty="0" smtClean="0">
                <a:latin typeface="+mn-ea"/>
                <a:cs typeface="メイリオ" panose="020B0604030504040204" pitchFamily="50" charset="-128"/>
              </a:rPr>
              <a:t>生活</a:t>
            </a:r>
            <a:endParaRPr lang="en-US" altLang="ja-JP" sz="2400" b="1" dirty="0" smtClean="0">
              <a:latin typeface="+mn-ea"/>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974910104"/>
              </p:ext>
            </p:extLst>
          </p:nvPr>
        </p:nvGraphicFramePr>
        <p:xfrm>
          <a:off x="251396" y="2018820"/>
          <a:ext cx="8641084" cy="1691640"/>
        </p:xfrm>
        <a:graphic>
          <a:graphicData uri="http://schemas.openxmlformats.org/drawingml/2006/table">
            <a:tbl>
              <a:tblPr firstRow="1" bandRow="1">
                <a:tableStyleId>{5C22544A-7EE6-4342-B048-85BDC9FD1C3A}</a:tableStyleId>
              </a:tblPr>
              <a:tblGrid>
                <a:gridCol w="438962">
                  <a:extLst>
                    <a:ext uri="{9D8B030D-6E8A-4147-A177-3AD203B41FA5}">
                      <a16:colId xmlns:a16="http://schemas.microsoft.com/office/drawing/2014/main" val="20000"/>
                    </a:ext>
                  </a:extLst>
                </a:gridCol>
                <a:gridCol w="8202122">
                  <a:extLst>
                    <a:ext uri="{9D8B030D-6E8A-4147-A177-3AD203B41FA5}">
                      <a16:colId xmlns:a16="http://schemas.microsoft.com/office/drawing/2014/main" val="20001"/>
                    </a:ext>
                  </a:extLst>
                </a:gridCol>
              </a:tblGrid>
              <a:tr h="1651121">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現状</a:t>
                      </a:r>
                      <a:r>
                        <a:rPr kumimoji="1" lang="en-US" altLang="ja-JP" sz="1500" b="0" dirty="0" smtClean="0">
                          <a:solidFill>
                            <a:schemeClr val="tx1"/>
                          </a:solidFill>
                          <a:latin typeface="+mn-ea"/>
                          <a:ea typeface="+mn-ea"/>
                        </a:rPr>
                        <a:t>】</a:t>
                      </a:r>
                    </a:p>
                    <a:p>
                      <a:r>
                        <a:rPr kumimoji="1" lang="ja-JP" altLang="en-US" sz="1500" b="0" i="0" u="none" strike="noStrike" kern="1200" baseline="0" dirty="0" smtClean="0">
                          <a:solidFill>
                            <a:srgbClr val="CC00FF"/>
                          </a:solidFill>
                          <a:latin typeface="+mn-ea"/>
                          <a:ea typeface="+mn-ea"/>
                          <a:cs typeface="+mn-cs"/>
                        </a:rPr>
                        <a:t>　</a:t>
                      </a:r>
                      <a:r>
                        <a:rPr kumimoji="1" lang="ja-JP" altLang="en-US" sz="1500" b="0" i="0" u="none" strike="noStrike" kern="1200" baseline="0" dirty="0" smtClean="0">
                          <a:solidFill>
                            <a:schemeClr val="tx1"/>
                          </a:solidFill>
                          <a:latin typeface="+mn-ea"/>
                          <a:ea typeface="+mn-ea"/>
                          <a:cs typeface="+mn-cs"/>
                        </a:rPr>
                        <a:t>・</a:t>
                      </a:r>
                      <a:r>
                        <a:rPr kumimoji="1" lang="ja-JP" altLang="en-US" sz="1500" b="0" i="0" u="none" strike="noStrike" kern="1200" spc="-50" baseline="0" dirty="0" smtClean="0">
                          <a:solidFill>
                            <a:schemeClr val="tx1"/>
                          </a:solidFill>
                          <a:latin typeface="+mn-ea"/>
                          <a:ea typeface="+mn-ea"/>
                          <a:cs typeface="+mn-cs"/>
                        </a:rPr>
                        <a:t>近年、各地で、記録的な豪雨による地下浸水、停電、地下鉄への影響、渇水や洪水、水質の悪化等に</a:t>
                      </a:r>
                      <a:endParaRPr kumimoji="1" lang="en-US" altLang="ja-JP" sz="1500" b="0" i="0" u="none" strike="noStrike" kern="1200" spc="-50" baseline="0" dirty="0" smtClean="0">
                        <a:solidFill>
                          <a:schemeClr val="tx1"/>
                        </a:solidFill>
                        <a:latin typeface="+mn-ea"/>
                        <a:ea typeface="+mn-ea"/>
                        <a:cs typeface="+mn-cs"/>
                      </a:endParaRPr>
                    </a:p>
                    <a:p>
                      <a:r>
                        <a:rPr kumimoji="1" lang="ja-JP" altLang="en-US" sz="1500" b="0" i="0" u="none" strike="noStrike" kern="1200" spc="-50" baseline="0" dirty="0" smtClean="0">
                          <a:solidFill>
                            <a:schemeClr val="tx1"/>
                          </a:solidFill>
                          <a:latin typeface="+mn-ea"/>
                          <a:ea typeface="+mn-ea"/>
                          <a:cs typeface="+mn-cs"/>
                        </a:rPr>
                        <a:t>　　よる水道インフラへの影響、豪雨や台風による切土斜面への影響等が確認されているが、これらの現</a:t>
                      </a:r>
                      <a:endParaRPr kumimoji="1" lang="en-US" altLang="ja-JP" sz="1500" b="0" i="0" u="none" strike="noStrike" kern="1200" spc="-50" baseline="0" dirty="0" smtClean="0">
                        <a:solidFill>
                          <a:schemeClr val="tx1"/>
                        </a:solidFill>
                        <a:latin typeface="+mn-ea"/>
                        <a:ea typeface="+mn-ea"/>
                        <a:cs typeface="+mn-cs"/>
                      </a:endParaRPr>
                    </a:p>
                    <a:p>
                      <a:r>
                        <a:rPr kumimoji="1" lang="ja-JP" altLang="en-US" sz="1500" b="0" i="0" u="none" strike="noStrike" kern="1200" spc="-50" baseline="0" dirty="0" smtClean="0">
                          <a:solidFill>
                            <a:schemeClr val="tx1"/>
                          </a:solidFill>
                          <a:latin typeface="+mn-ea"/>
                          <a:ea typeface="+mn-ea"/>
                          <a:cs typeface="+mn-cs"/>
                        </a:rPr>
                        <a:t>　　象が気候変動の影響によるものであるかどうかは、明確には判断しがたい</a:t>
                      </a:r>
                      <a:r>
                        <a:rPr kumimoji="1" lang="ja-JP" altLang="en-US" sz="1500" b="0" i="0" u="none" strike="noStrike" kern="1200" spc="-150" baseline="30000" dirty="0" smtClean="0">
                          <a:solidFill>
                            <a:schemeClr val="tx1"/>
                          </a:solidFill>
                          <a:latin typeface="+mn-ea"/>
                          <a:ea typeface="+mn-ea"/>
                          <a:cs typeface="+mn-cs"/>
                        </a:rPr>
                        <a:t>＊</a:t>
                      </a:r>
                      <a:r>
                        <a:rPr kumimoji="1" lang="ja-JP" altLang="en-US" sz="1500" b="0" i="0" u="none" strike="noStrike" kern="1200" spc="-150" baseline="0" dirty="0" smtClean="0">
                          <a:solidFill>
                            <a:srgbClr val="CC00FF"/>
                          </a:solidFill>
                          <a:latin typeface="+mn-ea"/>
                          <a:ea typeface="+mn-ea"/>
                          <a:cs typeface="+mn-cs"/>
                        </a:rPr>
                        <a:t>　</a:t>
                      </a:r>
                      <a:endParaRPr kumimoji="1" lang="en-US" altLang="ja-JP" sz="1500" b="0" i="0" u="none" strike="noStrike" kern="1200" baseline="0" dirty="0" smtClean="0">
                        <a:solidFill>
                          <a:srgbClr val="CC00FF"/>
                        </a:solidFill>
                        <a:latin typeface="+mn-ea"/>
                        <a:ea typeface="+mn-ea"/>
                        <a:cs typeface="+mn-cs"/>
                      </a:endParaRPr>
                    </a:p>
                    <a:p>
                      <a:pPr>
                        <a:spcBef>
                          <a:spcPts val="0"/>
                        </a:spcBef>
                      </a:pPr>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将来予測</a:t>
                      </a:r>
                      <a:r>
                        <a:rPr kumimoji="1" lang="en-US" altLang="ja-JP" sz="1500" b="0" dirty="0" smtClean="0">
                          <a:solidFill>
                            <a:schemeClr val="tx1"/>
                          </a:solidFill>
                          <a:latin typeface="+mn-ea"/>
                          <a:ea typeface="+mn-ea"/>
                        </a:rPr>
                        <a:t>】</a:t>
                      </a:r>
                    </a:p>
                    <a:p>
                      <a:r>
                        <a:rPr kumimoji="1" lang="ja-JP" altLang="en-US" sz="1500" b="0" dirty="0" smtClean="0">
                          <a:solidFill>
                            <a:schemeClr val="tx1"/>
                          </a:solidFill>
                          <a:latin typeface="+mn-ea"/>
                          <a:ea typeface="+mn-ea"/>
                        </a:rPr>
                        <a:t>　・気候変動による短時間強雨や渇水の頻度の増加、強い台風の増加等が進めば、インフラ・ライフ</a:t>
                      </a:r>
                      <a:endParaRPr kumimoji="1" lang="en-US" altLang="ja-JP" sz="1500" b="0" dirty="0" smtClean="0">
                        <a:solidFill>
                          <a:schemeClr val="tx1"/>
                        </a:solidFill>
                        <a:latin typeface="+mn-ea"/>
                        <a:ea typeface="+mn-ea"/>
                      </a:endParaRPr>
                    </a:p>
                    <a:p>
                      <a:r>
                        <a:rPr kumimoji="1" lang="ja-JP" altLang="en-US" sz="1500" b="0" dirty="0" smtClean="0">
                          <a:solidFill>
                            <a:schemeClr val="tx1"/>
                          </a:solidFill>
                          <a:latin typeface="+mn-ea"/>
                          <a:ea typeface="+mn-ea"/>
                        </a:rPr>
                        <a:t>　　ライン等に影響が及ぶことが懸念</a:t>
                      </a:r>
                      <a:r>
                        <a:rPr kumimoji="1" lang="ja-JP" altLang="en-US" sz="1500" b="0" baseline="30000" dirty="0" smtClean="0">
                          <a:solidFill>
                            <a:schemeClr val="tx1"/>
                          </a:solidFill>
                          <a:latin typeface="+mn-ea"/>
                          <a:ea typeface="+mn-ea"/>
                        </a:rPr>
                        <a:t>＊　　　　　　　　　　　　　　　　　　　　　　　　　　　　　　　　　</a:t>
                      </a:r>
                      <a:r>
                        <a:rPr kumimoji="1" lang="ja-JP" altLang="en-US" sz="1500" b="0" dirty="0" smtClean="0">
                          <a:solidFill>
                            <a:schemeClr val="tx1"/>
                          </a:solidFill>
                          <a:latin typeface="+mn-ea"/>
                          <a:ea typeface="+mn-ea"/>
                        </a:rPr>
                        <a:t>（＊国の適応計画より）</a:t>
                      </a:r>
                      <a:endParaRPr kumimoji="1" lang="en-US" altLang="ja-JP" sz="1500" b="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2706090183"/>
              </p:ext>
            </p:extLst>
          </p:nvPr>
        </p:nvGraphicFramePr>
        <p:xfrm>
          <a:off x="251396" y="3759060"/>
          <a:ext cx="8640960" cy="3063240"/>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2817872">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pPr algn="l"/>
                      <a:r>
                        <a:rPr kumimoji="1" lang="en-US" altLang="ja-JP" sz="1500" b="0" u="none" dirty="0" smtClean="0">
                          <a:solidFill>
                            <a:schemeClr val="tx1"/>
                          </a:solidFill>
                          <a:latin typeface="+mn-ea"/>
                          <a:ea typeface="+mn-ea"/>
                        </a:rPr>
                        <a:t>【</a:t>
                      </a:r>
                      <a:r>
                        <a:rPr kumimoji="1" lang="ja-JP" altLang="en-US" sz="1500" b="0" u="none" dirty="0" smtClean="0">
                          <a:solidFill>
                            <a:schemeClr val="tx1"/>
                          </a:solidFill>
                          <a:latin typeface="+mn-ea"/>
                          <a:ea typeface="+mn-ea"/>
                        </a:rPr>
                        <a:t>ライフラインの確保</a:t>
                      </a:r>
                      <a:r>
                        <a:rPr kumimoji="1" lang="en-US" altLang="ja-JP" sz="1500" b="0" u="none" dirty="0" smtClean="0">
                          <a:solidFill>
                            <a:schemeClr val="tx1"/>
                          </a:solidFill>
                          <a:latin typeface="+mn-ea"/>
                          <a:ea typeface="+mn-ea"/>
                        </a:rPr>
                        <a:t>】</a:t>
                      </a:r>
                    </a:p>
                    <a:p>
                      <a:pPr algn="l"/>
                      <a:r>
                        <a:rPr kumimoji="1" lang="ja-JP" altLang="en-US" sz="1500" b="0" i="0" u="none" strike="noStrike" baseline="0" dirty="0" smtClean="0">
                          <a:solidFill>
                            <a:schemeClr val="tx1"/>
                          </a:solidFill>
                          <a:latin typeface="+mn-ea"/>
                          <a:ea typeface="+mn-ea"/>
                          <a:cs typeface="+mn-cs"/>
                        </a:rPr>
                        <a:t>　</a:t>
                      </a:r>
                      <a:r>
                        <a:rPr kumimoji="1" lang="ja-JP" altLang="en-US" sz="1500" b="0" i="0" u="none" strike="noStrike" baseline="0" dirty="0" smtClean="0">
                          <a:solidFill>
                            <a:schemeClr val="tx1"/>
                          </a:solidFill>
                          <a:latin typeface="+mn-ea"/>
                          <a:ea typeface="+mn-ea"/>
                          <a:cs typeface="メイリオ" panose="020B0604030504040204" pitchFamily="50" charset="-128"/>
                        </a:rPr>
                        <a:t>○迅速な道路啓開・停電復旧に向けた電力会社との連携強化</a:t>
                      </a:r>
                      <a:endParaRPr kumimoji="1" lang="en-US" altLang="ja-JP" sz="1500" b="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u="none" dirty="0" smtClean="0">
                          <a:solidFill>
                            <a:schemeClr val="tx1"/>
                          </a:solidFill>
                          <a:latin typeface="+mn-ea"/>
                          <a:ea typeface="+mn-ea"/>
                        </a:rPr>
                        <a:t>　○災害発生時における電力確保のための電気自動車、燃料電池自動車等の利活用促進</a:t>
                      </a:r>
                      <a:endParaRPr kumimoji="1" lang="en-US" altLang="ja-JP" sz="1500" b="0" dirty="0" smtClean="0">
                        <a:solidFill>
                          <a:schemeClr val="tx1"/>
                        </a:solidFill>
                        <a:latin typeface="+mn-ea"/>
                        <a:ea typeface="+mn-ea"/>
                      </a:endParaRPr>
                    </a:p>
                    <a:p>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空港における適応策</a:t>
                      </a:r>
                      <a:r>
                        <a:rPr kumimoji="1" lang="en-US" altLang="ja-JP" sz="1500" b="0" dirty="0" smtClean="0">
                          <a:solidFill>
                            <a:schemeClr val="tx1"/>
                          </a:solidFill>
                          <a:latin typeface="+mn-ea"/>
                          <a:ea typeface="+mn-ea"/>
                        </a:rPr>
                        <a:t>】</a:t>
                      </a:r>
                    </a:p>
                    <a:p>
                      <a:r>
                        <a:rPr kumimoji="1" lang="ja-JP" altLang="en-US" sz="1500" b="0"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cs typeface="メイリオ" panose="020B0604030504040204" pitchFamily="50" charset="-128"/>
                        </a:rPr>
                        <a:t>○</a:t>
                      </a:r>
                      <a:r>
                        <a:rPr kumimoji="1" lang="ja-JP" altLang="en-US" sz="1500" b="0" dirty="0" smtClean="0">
                          <a:solidFill>
                            <a:schemeClr val="tx1"/>
                          </a:solidFill>
                          <a:latin typeface="+mn-ea"/>
                          <a:ea typeface="+mn-ea"/>
                        </a:rPr>
                        <a:t>関西エアポート社が運営する関西国際空港総合対策本部への参画により迅速な情報連携　　</a:t>
                      </a:r>
                      <a:endParaRPr kumimoji="1" lang="en-US" altLang="ja-JP" sz="1500" b="0" dirty="0" smtClean="0">
                        <a:solidFill>
                          <a:schemeClr val="tx1"/>
                        </a:solidFill>
                        <a:latin typeface="+mn-ea"/>
                        <a:ea typeface="+mn-ea"/>
                      </a:endParaRPr>
                    </a:p>
                    <a:p>
                      <a:r>
                        <a:rPr kumimoji="1" lang="ja-JP" altLang="en-US" sz="1500" b="0" baseline="0" dirty="0" smtClean="0">
                          <a:solidFill>
                            <a:schemeClr val="tx1"/>
                          </a:solidFill>
                          <a:latin typeface="+mn-ea"/>
                          <a:ea typeface="+mn-ea"/>
                        </a:rPr>
                        <a:t>　　及び協力体制の実現</a:t>
                      </a:r>
                      <a:endParaRPr kumimoji="1" lang="en-US" altLang="ja-JP" sz="1500" b="0" baseline="0" dirty="0" smtClean="0">
                        <a:solidFill>
                          <a:schemeClr val="tx1"/>
                        </a:solidFill>
                        <a:latin typeface="+mn-ea"/>
                        <a:ea typeface="+mn-ea"/>
                      </a:endParaRPr>
                    </a:p>
                    <a:p>
                      <a:r>
                        <a:rPr kumimoji="1" lang="en-US" altLang="ja-JP" sz="1500" b="0" baseline="0" dirty="0" smtClean="0">
                          <a:solidFill>
                            <a:schemeClr val="tx1"/>
                          </a:solidFill>
                          <a:latin typeface="+mn-ea"/>
                          <a:ea typeface="+mn-ea"/>
                        </a:rPr>
                        <a:t>【</a:t>
                      </a:r>
                      <a:r>
                        <a:rPr kumimoji="1" lang="ja-JP" altLang="en-US" sz="1500" b="0" baseline="0" dirty="0" smtClean="0">
                          <a:solidFill>
                            <a:schemeClr val="tx1"/>
                          </a:solidFill>
                          <a:latin typeface="+mn-ea"/>
                          <a:ea typeface="+mn-ea"/>
                        </a:rPr>
                        <a:t>港湾における適応策</a:t>
                      </a:r>
                      <a:r>
                        <a:rPr kumimoji="1" lang="en-US" altLang="ja-JP" sz="1500" b="0" baseline="0" dirty="0" smtClean="0">
                          <a:solidFill>
                            <a:schemeClr val="tx1"/>
                          </a:solidFill>
                          <a:latin typeface="+mn-ea"/>
                          <a:ea typeface="+mn-ea"/>
                        </a:rPr>
                        <a:t>】</a:t>
                      </a:r>
                      <a:endParaRPr kumimoji="1" lang="ja-JP" altLang="en-US" sz="1500" b="0" baseline="0" dirty="0" smtClean="0">
                        <a:solidFill>
                          <a:schemeClr val="tx1"/>
                        </a:solidFill>
                        <a:latin typeface="+mn-ea"/>
                        <a:ea typeface="+mn-ea"/>
                      </a:endParaRPr>
                    </a:p>
                    <a:p>
                      <a:r>
                        <a:rPr kumimoji="1" lang="ja-JP" altLang="en-US" sz="1500" b="0" baseline="0" dirty="0" smtClean="0">
                          <a:solidFill>
                            <a:schemeClr val="tx1"/>
                          </a:solidFill>
                          <a:latin typeface="+mn-ea"/>
                          <a:ea typeface="+mn-ea"/>
                        </a:rPr>
                        <a:t>　○港湾における物流機能の確保</a:t>
                      </a:r>
                      <a:endParaRPr kumimoji="1" lang="en-US" altLang="ja-JP" sz="1500" b="0" baseline="0" dirty="0" smtClean="0">
                        <a:solidFill>
                          <a:schemeClr val="tx1"/>
                        </a:solidFill>
                        <a:latin typeface="+mn-ea"/>
                        <a:ea typeface="+mn-ea"/>
                      </a:endParaRPr>
                    </a:p>
                    <a:p>
                      <a:r>
                        <a:rPr kumimoji="1" lang="en-US" altLang="ja-JP" sz="1500" b="0" u="none" dirty="0" smtClean="0">
                          <a:solidFill>
                            <a:schemeClr val="tx1"/>
                          </a:solidFill>
                          <a:latin typeface="+mn-ea"/>
                          <a:ea typeface="+mn-ea"/>
                        </a:rPr>
                        <a:t>【</a:t>
                      </a:r>
                      <a:r>
                        <a:rPr kumimoji="1" lang="ja-JP" altLang="en-US" sz="1500" b="0" u="none" dirty="0" smtClean="0">
                          <a:solidFill>
                            <a:schemeClr val="tx1"/>
                          </a:solidFill>
                          <a:latin typeface="+mn-ea"/>
                          <a:ea typeface="+mn-ea"/>
                        </a:rPr>
                        <a:t>道路における適応策</a:t>
                      </a:r>
                      <a:r>
                        <a:rPr kumimoji="1" lang="en-US" altLang="ja-JP" sz="1500" b="0" u="none" dirty="0" smtClean="0">
                          <a:solidFill>
                            <a:schemeClr val="tx1"/>
                          </a:solidFill>
                          <a:latin typeface="+mn-ea"/>
                          <a:ea typeface="+mn-ea"/>
                        </a:rPr>
                        <a:t>】</a:t>
                      </a:r>
                    </a:p>
                    <a:p>
                      <a:r>
                        <a:rPr kumimoji="1" lang="ja-JP" altLang="en-US" sz="1500" b="0" u="none"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cs typeface="メイリオ" panose="020B0604030504040204" pitchFamily="50" charset="-128"/>
                        </a:rPr>
                        <a:t>○</a:t>
                      </a:r>
                      <a:r>
                        <a:rPr kumimoji="1" lang="ja-JP" altLang="en-US" sz="1500" b="0" u="none" dirty="0" smtClean="0">
                          <a:solidFill>
                            <a:schemeClr val="tx1"/>
                          </a:solidFill>
                          <a:latin typeface="+mn-ea"/>
                          <a:ea typeface="+mn-ea"/>
                        </a:rPr>
                        <a:t>安全性の高い道路網の整備、無電柱化等の推進</a:t>
                      </a:r>
                    </a:p>
                    <a:p>
                      <a:r>
                        <a:rPr kumimoji="1" lang="ja-JP" altLang="en-US" sz="1500" b="0" u="none"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cs typeface="メイリオ" panose="020B0604030504040204" pitchFamily="50" charset="-128"/>
                        </a:rPr>
                        <a:t>○</a:t>
                      </a:r>
                      <a:r>
                        <a:rPr kumimoji="1" lang="ja-JP" altLang="en-US" sz="1500" b="0" u="none" dirty="0" smtClean="0">
                          <a:solidFill>
                            <a:schemeClr val="tx1"/>
                          </a:solidFill>
                          <a:latin typeface="+mn-ea"/>
                          <a:ea typeface="+mn-ea"/>
                        </a:rPr>
                        <a:t>「道の駅」における防災機能の強化（市町村と連携した総合防災情報の提供施設化）</a:t>
                      </a:r>
                    </a:p>
                    <a:p>
                      <a:pPr algn="l"/>
                      <a:r>
                        <a:rPr kumimoji="1" lang="ja-JP" altLang="en-US" sz="1500" b="0" u="none"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cs typeface="メイリオ" panose="020B0604030504040204" pitchFamily="50" charset="-128"/>
                        </a:rPr>
                        <a:t>○</a:t>
                      </a:r>
                      <a:r>
                        <a:rPr kumimoji="1" lang="ja-JP" altLang="en-US" sz="1500" b="0" u="none" dirty="0" smtClean="0">
                          <a:solidFill>
                            <a:schemeClr val="tx1"/>
                          </a:solidFill>
                          <a:latin typeface="+mn-ea"/>
                          <a:ea typeface="+mn-ea"/>
                        </a:rPr>
                        <a:t>災害時の道路啓開や応急復旧等による人命救助や緊急物資輸送への支援、併せて通行</a:t>
                      </a:r>
                      <a:endParaRPr kumimoji="1" lang="en-US" altLang="ja-JP" sz="1500" b="0" u="none" dirty="0" smtClean="0">
                        <a:solidFill>
                          <a:schemeClr val="tx1"/>
                        </a:solidFill>
                        <a:latin typeface="+mn-ea"/>
                        <a:ea typeface="+mn-ea"/>
                      </a:endParaRPr>
                    </a:p>
                    <a:p>
                      <a:pPr algn="l"/>
                      <a:r>
                        <a:rPr kumimoji="1" lang="ja-JP" altLang="en-US" sz="1500" b="0" u="none" dirty="0" smtClean="0">
                          <a:solidFill>
                            <a:schemeClr val="tx1"/>
                          </a:solidFill>
                          <a:latin typeface="+mn-ea"/>
                          <a:ea typeface="+mn-ea"/>
                        </a:rPr>
                        <a:t>　　規制が行われている場合は</a:t>
                      </a:r>
                      <a:r>
                        <a:rPr kumimoji="1" lang="zh-TW" altLang="en-US" sz="1500" b="0" u="none" dirty="0" smtClean="0">
                          <a:solidFill>
                            <a:schemeClr val="tx1"/>
                          </a:solidFill>
                          <a:latin typeface="ＭＳ Ｐゴシック" panose="020B0600070205080204" pitchFamily="50" charset="-128"/>
                          <a:ea typeface="ＭＳ Ｐゴシック" panose="020B0600070205080204" pitchFamily="50" charset="-128"/>
                        </a:rPr>
                        <a:t>道路情報表示板</a:t>
                      </a:r>
                      <a:r>
                        <a:rPr kumimoji="1" lang="ja-JP" altLang="en-US" sz="1500" b="0" u="none" dirty="0" smtClean="0">
                          <a:solidFill>
                            <a:schemeClr val="tx1"/>
                          </a:solidFill>
                          <a:latin typeface="+mn-ea"/>
                          <a:ea typeface="+mn-ea"/>
                        </a:rPr>
                        <a:t>を活用した迅速な情報提供</a:t>
                      </a:r>
                      <a:endParaRPr kumimoji="1" lang="en-US" altLang="ja-JP" sz="1500" b="0" u="non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コンテンツ プレースホルダー 3"/>
          <p:cNvGraphicFramePr>
            <a:graphicFrameLocks/>
          </p:cNvGraphicFramePr>
          <p:nvPr>
            <p:extLst>
              <p:ext uri="{D42A27DB-BD31-4B8C-83A1-F6EECF244321}">
                <p14:modId xmlns:p14="http://schemas.microsoft.com/office/powerpoint/2010/main" val="580456713"/>
              </p:ext>
            </p:extLst>
          </p:nvPr>
        </p:nvGraphicFramePr>
        <p:xfrm>
          <a:off x="252000" y="1140433"/>
          <a:ext cx="8640480" cy="822748"/>
        </p:xfrm>
        <a:graphic>
          <a:graphicData uri="http://schemas.openxmlformats.org/drawingml/2006/table">
            <a:tbl>
              <a:tblPr firstRow="1" bandRow="1">
                <a:tableStyleId>{5C22544A-7EE6-4342-B048-85BDC9FD1C3A}</a:tableStyleId>
              </a:tblPr>
              <a:tblGrid>
                <a:gridCol w="1589537">
                  <a:extLst>
                    <a:ext uri="{9D8B030D-6E8A-4147-A177-3AD203B41FA5}">
                      <a16:colId xmlns:a16="http://schemas.microsoft.com/office/drawing/2014/main" val="20000"/>
                    </a:ext>
                  </a:extLst>
                </a:gridCol>
                <a:gridCol w="7050943">
                  <a:extLst>
                    <a:ext uri="{9D8B030D-6E8A-4147-A177-3AD203B41FA5}">
                      <a16:colId xmlns:a16="http://schemas.microsoft.com/office/drawing/2014/main" val="20001"/>
                    </a:ext>
                  </a:extLst>
                </a:gridCol>
              </a:tblGrid>
              <a:tr h="822748">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ja-JP" altLang="en-US" dirty="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i="0" strike="noStrike" baseline="0" dirty="0" smtClean="0">
                          <a:solidFill>
                            <a:schemeClr val="tx1"/>
                          </a:solidFill>
                          <a:latin typeface="+mn-ea"/>
                          <a:ea typeface="+mn-ea"/>
                          <a:cs typeface="メイリオ" panose="020B0604030504040204" pitchFamily="50" charset="-128"/>
                        </a:rPr>
                        <a:t>インフラ・ライフラインの機能の確保や安全性の高い道路網の整備等</a:t>
                      </a:r>
                      <a:endParaRPr kumimoji="1" lang="en-US" altLang="ja-JP" sz="1600" b="0" i="0" strike="noStrike" baseline="0" dirty="0" smtClean="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9" name="テキスト ボックス 8"/>
          <p:cNvSpPr txBox="1"/>
          <p:nvPr/>
        </p:nvSpPr>
        <p:spPr>
          <a:xfrm>
            <a:off x="-44687" y="740323"/>
            <a:ext cx="3496470" cy="400110"/>
          </a:xfrm>
          <a:prstGeom prst="rect">
            <a:avLst/>
          </a:prstGeom>
          <a:noFill/>
        </p:spPr>
        <p:txBody>
          <a:bodyPr wrap="none" rtlCol="0">
            <a:spAutoFit/>
          </a:bodyPr>
          <a:lstStyle/>
          <a:p>
            <a:pPr>
              <a:lnSpc>
                <a:spcPts val="2400"/>
              </a:lnSpc>
            </a:pPr>
            <a:r>
              <a:rPr lang="ja-JP" altLang="en-US" sz="2400" b="1" dirty="0" smtClean="0">
                <a:latin typeface="+mn-ea"/>
                <a:cs typeface="メイリオ" panose="020B0604030504040204" pitchFamily="50" charset="-128"/>
              </a:rPr>
              <a:t>　① インフラ・ライフライン</a:t>
            </a:r>
            <a:endParaRPr lang="ja-JP" altLang="en-US" sz="2400" b="1" dirty="0">
              <a:latin typeface="+mn-ea"/>
              <a:cs typeface="メイリオ" panose="020B0604030504040204" pitchFamily="50" charset="-128"/>
            </a:endParaRPr>
          </a:p>
        </p:txBody>
      </p:sp>
    </p:spTree>
    <p:extLst>
      <p:ext uri="{BB962C8B-B14F-4D97-AF65-F5344CB8AC3E}">
        <p14:creationId xmlns:p14="http://schemas.microsoft.com/office/powerpoint/2010/main" val="998961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30</a:t>
            </a:fld>
            <a:endParaRPr kumimoji="1" lang="ja-JP" altLang="en-US"/>
          </a:p>
        </p:txBody>
      </p:sp>
      <p:sp>
        <p:nvSpPr>
          <p:cNvPr id="3" name="テキスト ボックス 2"/>
          <p:cNvSpPr txBox="1"/>
          <p:nvPr/>
        </p:nvSpPr>
        <p:spPr>
          <a:xfrm>
            <a:off x="0" y="476672"/>
            <a:ext cx="2970685"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　</a:t>
            </a:r>
            <a:r>
              <a:rPr lang="ja-JP" altLang="en-US" sz="2400" b="1" dirty="0">
                <a:latin typeface="+mn-ea"/>
                <a:cs typeface="メイリオ" panose="020B0604030504040204" pitchFamily="50" charset="-128"/>
              </a:rPr>
              <a:t>②</a:t>
            </a:r>
            <a:r>
              <a:rPr lang="ja-JP" altLang="en-US" sz="2400" b="1" dirty="0" smtClean="0">
                <a:latin typeface="+mn-ea"/>
                <a:cs typeface="メイリオ" panose="020B0604030504040204" pitchFamily="50" charset="-128"/>
              </a:rPr>
              <a:t> 涼空間</a:t>
            </a:r>
            <a:r>
              <a:rPr lang="ja-JP" altLang="en-US" sz="2400" b="1" dirty="0"/>
              <a:t>　（１／２）</a:t>
            </a: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660502618"/>
              </p:ext>
            </p:extLst>
          </p:nvPr>
        </p:nvGraphicFramePr>
        <p:xfrm>
          <a:off x="251458" y="1974076"/>
          <a:ext cx="8641084" cy="1598940"/>
        </p:xfrm>
        <a:graphic>
          <a:graphicData uri="http://schemas.openxmlformats.org/drawingml/2006/table">
            <a:tbl>
              <a:tblPr firstRow="1" bandRow="1">
                <a:tableStyleId>{5C22544A-7EE6-4342-B048-85BDC9FD1C3A}</a:tableStyleId>
              </a:tblPr>
              <a:tblGrid>
                <a:gridCol w="438962">
                  <a:extLst>
                    <a:ext uri="{9D8B030D-6E8A-4147-A177-3AD203B41FA5}">
                      <a16:colId xmlns:a16="http://schemas.microsoft.com/office/drawing/2014/main" val="20000"/>
                    </a:ext>
                  </a:extLst>
                </a:gridCol>
                <a:gridCol w="8202122">
                  <a:extLst>
                    <a:ext uri="{9D8B030D-6E8A-4147-A177-3AD203B41FA5}">
                      <a16:colId xmlns:a16="http://schemas.microsoft.com/office/drawing/2014/main" val="20001"/>
                    </a:ext>
                  </a:extLst>
                </a:gridCol>
              </a:tblGrid>
              <a:tr h="1598940">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現状</a:t>
                      </a:r>
                      <a:r>
                        <a:rPr kumimoji="1" lang="en-US" altLang="ja-JP" sz="1500" b="0" dirty="0" smtClean="0">
                          <a:solidFill>
                            <a:schemeClr val="tx1"/>
                          </a:solidFill>
                          <a:latin typeface="+mn-ea"/>
                          <a:ea typeface="+mn-ea"/>
                        </a:rPr>
                        <a:t>】</a:t>
                      </a:r>
                    </a:p>
                    <a:p>
                      <a:r>
                        <a:rPr kumimoji="1" lang="ja-JP" altLang="en-US" sz="1500" b="0" i="0" u="none" dirty="0" smtClean="0">
                          <a:solidFill>
                            <a:schemeClr val="tx1"/>
                          </a:solidFill>
                          <a:latin typeface="+mn-ea"/>
                          <a:ea typeface="+mn-ea"/>
                        </a:rPr>
                        <a:t>　・都市の気温上昇は既に顕在化しており、熱中症リスクの増大や快適性の損失など、都市生活に</a:t>
                      </a:r>
                      <a:endParaRPr kumimoji="1" lang="en-US" altLang="ja-JP" sz="1500" b="0" i="0" u="none" dirty="0" smtClean="0">
                        <a:solidFill>
                          <a:schemeClr val="tx1"/>
                        </a:solidFill>
                        <a:latin typeface="+mn-ea"/>
                        <a:ea typeface="+mn-ea"/>
                      </a:endParaRPr>
                    </a:p>
                    <a:p>
                      <a:r>
                        <a:rPr kumimoji="1" lang="ja-JP" altLang="en-US" sz="1500" b="0" i="0" u="none" dirty="0" smtClean="0">
                          <a:solidFill>
                            <a:schemeClr val="tx1"/>
                          </a:solidFill>
                          <a:latin typeface="+mn-ea"/>
                          <a:ea typeface="+mn-ea"/>
                        </a:rPr>
                        <a:t>　　大きな影響</a:t>
                      </a:r>
                      <a:r>
                        <a:rPr kumimoji="1" lang="ja-JP" altLang="en-US" sz="1500" b="0" i="0" u="none" baseline="30000" dirty="0" smtClean="0">
                          <a:solidFill>
                            <a:schemeClr val="tx1"/>
                          </a:solidFill>
                          <a:latin typeface="+mn-ea"/>
                          <a:ea typeface="+mn-ea"/>
                        </a:rPr>
                        <a:t>＊</a:t>
                      </a:r>
                      <a:r>
                        <a:rPr kumimoji="1" lang="ja-JP" altLang="en-US" sz="1500" b="0" i="0" u="none" dirty="0" smtClean="0">
                          <a:solidFill>
                            <a:schemeClr val="tx1"/>
                          </a:solidFill>
                          <a:latin typeface="+mn-ea"/>
                          <a:ea typeface="+mn-ea"/>
                        </a:rPr>
                        <a:t>　　　　　　　　　　　　　　　　　　　　　　　　　　　　　　　　</a:t>
                      </a:r>
                      <a:endParaRPr kumimoji="1" lang="en-US" altLang="ja-JP" sz="1500" b="0" dirty="0" smtClean="0">
                        <a:solidFill>
                          <a:schemeClr val="tx1"/>
                        </a:solidFill>
                        <a:latin typeface="+mn-ea"/>
                        <a:ea typeface="+mn-ea"/>
                      </a:endParaRPr>
                    </a:p>
                    <a:p>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将来予測</a:t>
                      </a:r>
                      <a:r>
                        <a:rPr kumimoji="1" lang="en-US" altLang="ja-JP" sz="1500" b="0" dirty="0" smtClean="0">
                          <a:solidFill>
                            <a:schemeClr val="tx1"/>
                          </a:solidFill>
                          <a:latin typeface="+mn-ea"/>
                          <a:ea typeface="+mn-ea"/>
                        </a:rPr>
                        <a:t>】</a:t>
                      </a:r>
                    </a:p>
                    <a:p>
                      <a:r>
                        <a:rPr kumimoji="1" lang="ja-JP" altLang="en-US" sz="1500" b="0" dirty="0" smtClean="0">
                          <a:solidFill>
                            <a:schemeClr val="tx1"/>
                          </a:solidFill>
                          <a:latin typeface="+mn-ea"/>
                          <a:ea typeface="+mn-ea"/>
                        </a:rPr>
                        <a:t>　・ヒートアイランド現象に気候変動による気温上昇が重なることで、より大幅に気温が上昇する</a:t>
                      </a:r>
                      <a:endParaRPr kumimoji="1" lang="en-US" altLang="ja-JP" sz="1500" b="0" dirty="0" smtClean="0">
                        <a:solidFill>
                          <a:schemeClr val="tx1"/>
                        </a:solidFill>
                        <a:latin typeface="+mn-ea"/>
                        <a:ea typeface="+mn-ea"/>
                      </a:endParaRPr>
                    </a:p>
                    <a:p>
                      <a:r>
                        <a:rPr kumimoji="1" lang="ja-JP" altLang="en-US" sz="1500" b="0" dirty="0" smtClean="0">
                          <a:solidFill>
                            <a:schemeClr val="tx1"/>
                          </a:solidFill>
                          <a:latin typeface="+mn-ea"/>
                          <a:ea typeface="+mn-ea"/>
                        </a:rPr>
                        <a:t>　　ことが懸念</a:t>
                      </a:r>
                      <a:r>
                        <a:rPr kumimoji="1" lang="ja-JP" altLang="en-US" sz="1500" b="0" baseline="30000" dirty="0" smtClean="0">
                          <a:solidFill>
                            <a:schemeClr val="tx1"/>
                          </a:solidFill>
                          <a:latin typeface="+mn-ea"/>
                          <a:ea typeface="+mn-ea"/>
                        </a:rPr>
                        <a:t>＊</a:t>
                      </a:r>
                      <a:r>
                        <a:rPr kumimoji="1" lang="ja-JP" altLang="en-US" sz="1500" b="0" dirty="0" smtClean="0">
                          <a:solidFill>
                            <a:schemeClr val="tx1"/>
                          </a:solidFill>
                          <a:latin typeface="+mn-ea"/>
                          <a:ea typeface="+mn-ea"/>
                        </a:rPr>
                        <a:t>　　　　　　　　　　　　　　　　　　　　　　　　</a:t>
                      </a:r>
                      <a:r>
                        <a:rPr kumimoji="1" lang="en-US" altLang="ja-JP" sz="1500" b="0" dirty="0" smtClean="0">
                          <a:solidFill>
                            <a:schemeClr val="tx1"/>
                          </a:solidFill>
                          <a:latin typeface="+mn-ea"/>
                          <a:ea typeface="+mn-ea"/>
                        </a:rPr>
                        <a:t> </a:t>
                      </a:r>
                      <a:r>
                        <a:rPr kumimoji="1" lang="ja-JP" altLang="en-US" sz="1500" b="0" dirty="0" smtClean="0">
                          <a:solidFill>
                            <a:schemeClr val="tx1"/>
                          </a:solidFill>
                          <a:latin typeface="+mn-ea"/>
                          <a:ea typeface="+mn-ea"/>
                        </a:rPr>
                        <a:t>　　　　　　　　　</a:t>
                      </a:r>
                      <a:r>
                        <a:rPr kumimoji="1" lang="ja-JP" altLang="en-US" sz="1500" b="0" i="0" u="none" dirty="0" smtClean="0">
                          <a:solidFill>
                            <a:schemeClr val="tx1"/>
                          </a:solidFill>
                          <a:latin typeface="+mn-ea"/>
                          <a:ea typeface="+mn-ea"/>
                        </a:rPr>
                        <a:t>（＊国の適応計画より）</a:t>
                      </a:r>
                      <a:r>
                        <a:rPr kumimoji="1" lang="en-US" altLang="ja-JP" sz="1500" b="0" dirty="0" smtClean="0">
                          <a:solidFill>
                            <a:schemeClr val="tx1"/>
                          </a:solidFill>
                          <a:latin typeface="+mn-ea"/>
                          <a:ea typeface="+mn-ea"/>
                        </a:rPr>
                        <a:t> </a:t>
                      </a:r>
                      <a:endParaRPr kumimoji="1" lang="en-US" altLang="ja-JP" sz="1500" b="0" dirty="0" smtClean="0">
                        <a:solidFill>
                          <a:srgbClr val="CC00FF"/>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2363419182"/>
              </p:ext>
            </p:extLst>
          </p:nvPr>
        </p:nvGraphicFramePr>
        <p:xfrm>
          <a:off x="251520" y="3645024"/>
          <a:ext cx="8640960" cy="2915943"/>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2915943">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緑化や水の活用による地表面被覆の改善</a:t>
                      </a:r>
                      <a:r>
                        <a:rPr kumimoji="1" lang="en-US" altLang="ja-JP" sz="1500" b="0" dirty="0" smtClean="0">
                          <a:solidFill>
                            <a:schemeClr val="tx1"/>
                          </a:solidFill>
                          <a:latin typeface="+mn-ea"/>
                          <a:ea typeface="+mn-ea"/>
                        </a:rPr>
                        <a:t>】</a:t>
                      </a:r>
                    </a:p>
                    <a:p>
                      <a:r>
                        <a:rPr kumimoji="1" lang="ja-JP" altLang="en-US" sz="1500" b="0" i="0" u="none" strike="noStrike" baseline="0" dirty="0" smtClean="0">
                          <a:solidFill>
                            <a:schemeClr val="tx1"/>
                          </a:solidFill>
                          <a:latin typeface="+mn-ea"/>
                          <a:ea typeface="+mn-ea"/>
                          <a:cs typeface="+mn-cs"/>
                        </a:rPr>
                        <a:t>　○</a:t>
                      </a:r>
                      <a:r>
                        <a:rPr kumimoji="1" lang="ja-JP" altLang="en-US" sz="1500" b="0" spc="0" baseline="0" dirty="0" smtClean="0">
                          <a:solidFill>
                            <a:schemeClr val="tx1"/>
                          </a:solidFill>
                          <a:latin typeface="+mn-ea"/>
                          <a:ea typeface="+mn-ea"/>
                        </a:rPr>
                        <a:t>都市の緑の拠点となり、クールアイランドの拠点</a:t>
                      </a:r>
                      <a:r>
                        <a:rPr kumimoji="1" lang="ja-JP" altLang="en-US" sz="1500" b="0" strike="noStrike" spc="0" baseline="0" dirty="0" smtClean="0">
                          <a:solidFill>
                            <a:schemeClr val="tx1"/>
                          </a:solidFill>
                          <a:latin typeface="+mn-ea"/>
                          <a:ea typeface="+mn-ea"/>
                        </a:rPr>
                        <a:t>にも資する</a:t>
                      </a:r>
                      <a:r>
                        <a:rPr kumimoji="1" lang="ja-JP" altLang="en-US" sz="1500" b="0" spc="0" baseline="0" dirty="0" smtClean="0">
                          <a:solidFill>
                            <a:schemeClr val="tx1"/>
                          </a:solidFill>
                          <a:latin typeface="+mn-ea"/>
                          <a:ea typeface="+mn-ea"/>
                        </a:rPr>
                        <a:t>公園の整備を引き続き着実に推進</a:t>
                      </a:r>
                    </a:p>
                    <a:p>
                      <a:r>
                        <a:rPr kumimoji="1" lang="ja-JP" altLang="en-US" sz="1500" b="0" i="0" u="none" strike="noStrike" baseline="0" dirty="0" smtClean="0">
                          <a:solidFill>
                            <a:srgbClr val="FF0000"/>
                          </a:solidFill>
                          <a:latin typeface="+mn-ea"/>
                          <a:ea typeface="+mn-ea"/>
                          <a:cs typeface="+mn-cs"/>
                        </a:rPr>
                        <a:t>　</a:t>
                      </a:r>
                      <a:r>
                        <a:rPr kumimoji="1" lang="ja-JP" altLang="en-US" sz="1500" b="0" i="0" u="none" strike="noStrike" baseline="0" dirty="0" smtClean="0">
                          <a:solidFill>
                            <a:schemeClr val="tx1"/>
                          </a:solidFill>
                          <a:latin typeface="+mn-ea"/>
                          <a:ea typeface="+mn-ea"/>
                          <a:cs typeface="+mn-cs"/>
                        </a:rPr>
                        <a:t>○</a:t>
                      </a:r>
                      <a:r>
                        <a:rPr kumimoji="1" lang="ja-JP" altLang="en-US" sz="1500" b="0" strike="noStrike" dirty="0" smtClean="0">
                          <a:solidFill>
                            <a:schemeClr val="tx1"/>
                          </a:solidFill>
                          <a:latin typeface="+mn-ea"/>
                          <a:ea typeface="+mn-ea"/>
                        </a:rPr>
                        <a:t>連続した緑陰形成を推進し、公園や公開空地等のクールスポットをネットワーク化する街路樹の、　　</a:t>
                      </a:r>
                      <a:endParaRPr kumimoji="1" lang="en-US" altLang="ja-JP" sz="1500" b="0" strike="noStrike" dirty="0" smtClean="0">
                        <a:solidFill>
                          <a:schemeClr val="tx1"/>
                        </a:solidFill>
                        <a:latin typeface="+mn-ea"/>
                        <a:ea typeface="+mn-ea"/>
                      </a:endParaRPr>
                    </a:p>
                    <a:p>
                      <a:r>
                        <a:rPr kumimoji="1" lang="ja-JP" altLang="en-US" sz="1500" b="0" strike="noStrike" dirty="0" smtClean="0">
                          <a:solidFill>
                            <a:schemeClr val="tx1"/>
                          </a:solidFill>
                          <a:latin typeface="+mn-ea"/>
                          <a:ea typeface="+mn-ea"/>
                        </a:rPr>
                        <a:t>　　適切な維持管理</a:t>
                      </a:r>
                      <a:endParaRPr kumimoji="1" lang="en-US" altLang="ja-JP" sz="1500" b="0" u="none" dirty="0" smtClean="0">
                        <a:solidFill>
                          <a:schemeClr val="tx1"/>
                        </a:solidFill>
                        <a:latin typeface="+mn-ea"/>
                        <a:ea typeface="+mn-ea"/>
                      </a:endParaRPr>
                    </a:p>
                    <a:p>
                      <a:r>
                        <a:rPr kumimoji="1" lang="ja-JP" altLang="en-US" sz="1500" b="0" u="none"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rPr>
                        <a:t>○</a:t>
                      </a:r>
                      <a:r>
                        <a:rPr kumimoji="1" lang="ja-JP" altLang="en-US" sz="1500" b="0" dirty="0" smtClean="0">
                          <a:solidFill>
                            <a:schemeClr val="tx1"/>
                          </a:solidFill>
                          <a:latin typeface="+mn-ea"/>
                          <a:ea typeface="+mn-ea"/>
                        </a:rPr>
                        <a:t>下水処理場の屋上緑化や場内への植栽を図り、木陰を提供するとともに、下水処理水を利用</a:t>
                      </a:r>
                      <a:endParaRPr kumimoji="1" lang="en-US" altLang="ja-JP" sz="1500" b="0" dirty="0" smtClean="0">
                        <a:solidFill>
                          <a:schemeClr val="tx1"/>
                        </a:solidFill>
                        <a:latin typeface="+mn-ea"/>
                        <a:ea typeface="+mn-ea"/>
                      </a:endParaRPr>
                    </a:p>
                    <a:p>
                      <a:r>
                        <a:rPr kumimoji="1" lang="ja-JP" altLang="en-US" sz="1500" b="0" dirty="0" smtClean="0">
                          <a:solidFill>
                            <a:schemeClr val="tx1"/>
                          </a:solidFill>
                          <a:latin typeface="+mn-ea"/>
                          <a:ea typeface="+mn-ea"/>
                        </a:rPr>
                        <a:t>　　したせせらぎの配置</a:t>
                      </a:r>
                      <a:endParaRPr kumimoji="1" lang="en-US" altLang="ja-JP" sz="1500" b="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b="0" u="none"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rPr>
                        <a:t>○</a:t>
                      </a:r>
                      <a:r>
                        <a:rPr kumimoji="1" lang="ja-JP" altLang="en-US" sz="1500" b="0" dirty="0" smtClean="0">
                          <a:solidFill>
                            <a:schemeClr val="tx1"/>
                          </a:solidFill>
                          <a:latin typeface="+mn-ea"/>
                          <a:ea typeface="+mn-ea"/>
                        </a:rPr>
                        <a:t>河川維持用水や打ち水等への下水処理水の利用を促進</a:t>
                      </a:r>
                      <a:endParaRPr kumimoji="1" lang="en-US" altLang="ja-JP" sz="1500" b="0" u="none" dirty="0" smtClean="0">
                        <a:solidFill>
                          <a:schemeClr val="tx1"/>
                        </a:solidFill>
                        <a:latin typeface="+mn-ea"/>
                        <a:ea typeface="+mn-ea"/>
                      </a:endParaRPr>
                    </a:p>
                    <a:p>
                      <a:r>
                        <a:rPr kumimoji="1" lang="ja-JP" altLang="en-US" sz="1500" b="0"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rPr>
                        <a:t>○</a:t>
                      </a:r>
                      <a:r>
                        <a:rPr kumimoji="1" lang="ja-JP" altLang="en-US" sz="1500" b="0" dirty="0" smtClean="0">
                          <a:solidFill>
                            <a:schemeClr val="tx1"/>
                          </a:solidFill>
                          <a:latin typeface="+mn-ea"/>
                          <a:ea typeface="+mn-ea"/>
                        </a:rPr>
                        <a:t>市街化区域の歩道部において、主に補修や復旧の際に透水性舗装を整備</a:t>
                      </a:r>
                      <a:endParaRPr kumimoji="1" lang="en-US" altLang="ja-JP" sz="1500" b="0" dirty="0" smtClean="0">
                        <a:solidFill>
                          <a:schemeClr val="tx1"/>
                        </a:solidFill>
                        <a:latin typeface="+mn-ea"/>
                        <a:ea typeface="+mn-ea"/>
                      </a:endParaRPr>
                    </a:p>
                    <a:p>
                      <a:r>
                        <a:rPr kumimoji="1" lang="ja-JP" altLang="en-US" sz="1500" b="0" u="none" strike="noStrike"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rPr>
                        <a:t>○</a:t>
                      </a:r>
                      <a:r>
                        <a:rPr kumimoji="1" lang="ja-JP" altLang="en-US" sz="1500" b="0" u="none" strike="noStrike" dirty="0" smtClean="0">
                          <a:solidFill>
                            <a:schemeClr val="tx1"/>
                          </a:solidFill>
                          <a:latin typeface="+mn-ea"/>
                          <a:ea typeface="+mn-ea"/>
                        </a:rPr>
                        <a:t>道路や河川を中心に一定幅の沿線民有地を含む区域「みどりの風促進区域」において、公共</a:t>
                      </a:r>
                      <a:endParaRPr kumimoji="1" lang="en-US" altLang="ja-JP" sz="1500" b="0" u="none" strike="noStrike" dirty="0" smtClean="0">
                        <a:solidFill>
                          <a:schemeClr val="tx1"/>
                        </a:solidFill>
                        <a:latin typeface="+mn-ea"/>
                        <a:ea typeface="+mn-ea"/>
                      </a:endParaRPr>
                    </a:p>
                    <a:p>
                      <a:r>
                        <a:rPr kumimoji="1" lang="ja-JP" altLang="en-US" sz="1500" b="0" u="none" strike="noStrike" dirty="0" smtClean="0">
                          <a:solidFill>
                            <a:schemeClr val="tx1"/>
                          </a:solidFill>
                          <a:latin typeface="+mn-ea"/>
                          <a:ea typeface="+mn-ea"/>
                        </a:rPr>
                        <a:t>　　空間と沿道民有地の緑化を推進</a:t>
                      </a:r>
                      <a:endParaRPr kumimoji="1" lang="en-US" altLang="ja-JP" sz="1500" b="0" u="none" strike="noStrike" dirty="0" smtClean="0">
                        <a:solidFill>
                          <a:schemeClr val="tx1"/>
                        </a:solidFill>
                        <a:latin typeface="+mn-ea"/>
                        <a:ea typeface="+mn-ea"/>
                      </a:endParaRPr>
                    </a:p>
                    <a:p>
                      <a:r>
                        <a:rPr kumimoji="1" lang="ja-JP" altLang="en-US" sz="1500" b="0" u="none" strike="noStrike"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rPr>
                        <a:t>○</a:t>
                      </a:r>
                      <a:r>
                        <a:rPr kumimoji="1" lang="ja-JP" altLang="en-US" sz="1500" b="0" u="none" strike="noStrike" baseline="0" dirty="0" smtClean="0">
                          <a:solidFill>
                            <a:schemeClr val="tx1"/>
                          </a:solidFill>
                          <a:latin typeface="+mn-ea"/>
                          <a:ea typeface="+mn-ea"/>
                        </a:rPr>
                        <a:t>森林環境税の活用による「都市緑化を活用した猛暑対策事業」を通じた駅前広場などにおける</a:t>
                      </a:r>
                      <a:endParaRPr kumimoji="1" lang="en-US" altLang="ja-JP" sz="1500" b="0" u="none" strike="noStrike" baseline="0" dirty="0" smtClean="0">
                        <a:solidFill>
                          <a:schemeClr val="tx1"/>
                        </a:solidFill>
                        <a:latin typeface="+mn-ea"/>
                        <a:ea typeface="+mn-ea"/>
                      </a:endParaRPr>
                    </a:p>
                    <a:p>
                      <a:r>
                        <a:rPr kumimoji="1" lang="ja-JP" altLang="en-US" sz="1500" b="0" u="none" strike="noStrike" baseline="0" dirty="0" smtClean="0">
                          <a:solidFill>
                            <a:schemeClr val="tx1"/>
                          </a:solidFill>
                          <a:latin typeface="+mn-ea"/>
                          <a:ea typeface="+mn-ea"/>
                        </a:rPr>
                        <a:t>　　植樹や暑熱環境改善設備の設置</a:t>
                      </a:r>
                      <a:endParaRPr kumimoji="1" lang="en-US" altLang="ja-JP" sz="1500" b="0" u="none" strike="noStrike" baseline="0" dirty="0" smtClean="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2901549988"/>
              </p:ext>
            </p:extLst>
          </p:nvPr>
        </p:nvGraphicFramePr>
        <p:xfrm>
          <a:off x="252000" y="980728"/>
          <a:ext cx="8640480" cy="936104"/>
        </p:xfrm>
        <a:graphic>
          <a:graphicData uri="http://schemas.openxmlformats.org/drawingml/2006/table">
            <a:tbl>
              <a:tblPr firstRow="1" bandRow="1">
                <a:tableStyleId>{5C22544A-7EE6-4342-B048-85BDC9FD1C3A}</a:tableStyleId>
              </a:tblPr>
              <a:tblGrid>
                <a:gridCol w="1589537">
                  <a:extLst>
                    <a:ext uri="{9D8B030D-6E8A-4147-A177-3AD203B41FA5}">
                      <a16:colId xmlns:a16="http://schemas.microsoft.com/office/drawing/2014/main" val="20000"/>
                    </a:ext>
                  </a:extLst>
                </a:gridCol>
                <a:gridCol w="7050943">
                  <a:extLst>
                    <a:ext uri="{9D8B030D-6E8A-4147-A177-3AD203B41FA5}">
                      <a16:colId xmlns:a16="http://schemas.microsoft.com/office/drawing/2014/main" val="20001"/>
                    </a:ext>
                  </a:extLst>
                </a:gridCol>
              </a:tblGrid>
              <a:tr h="936104">
                <a:tc>
                  <a:txBody>
                    <a:bodyPr/>
                    <a:lstStyle/>
                    <a:p>
                      <a:pPr algn="ctr"/>
                      <a:r>
                        <a:rPr kumimoji="1" lang="ja-JP" altLang="en-US" dirty="0" smtClean="0">
                          <a:solidFill>
                            <a:schemeClr val="tx1"/>
                          </a:solidFill>
                          <a:latin typeface="+mn-ea"/>
                          <a:ea typeface="+mn-ea"/>
                          <a:cs typeface="メイリオ" panose="020B0604030504040204" pitchFamily="50" charset="-128"/>
                        </a:rPr>
                        <a:t>適応の方向性</a:t>
                      </a:r>
                      <a:endParaRPr kumimoji="1" lang="en-US" altLang="ja-JP" dirty="0" smtClean="0">
                        <a:solidFill>
                          <a:schemeClr val="tx1"/>
                        </a:solidFill>
                        <a:latin typeface="+mn-ea"/>
                        <a:ea typeface="+mn-ea"/>
                        <a:cs typeface="メイリオ" panose="020B0604030504040204" pitchFamily="50" charset="-128"/>
                      </a:endParaRPr>
                    </a:p>
                    <a:p>
                      <a:pPr algn="ctr"/>
                      <a:r>
                        <a:rPr kumimoji="1" lang="ja-JP" altLang="en-US" dirty="0" smtClean="0">
                          <a:solidFill>
                            <a:schemeClr val="tx1"/>
                          </a:solidFill>
                          <a:latin typeface="+mn-ea"/>
                          <a:ea typeface="+mn-ea"/>
                          <a:cs typeface="メイリオ" panose="020B0604030504040204" pitchFamily="50" charset="-128"/>
                        </a:rPr>
                        <a:t>（府実行計画）</a:t>
                      </a:r>
                      <a:endParaRPr kumimoji="1" lang="ja-JP" altLang="en-US" dirty="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indent="0">
                        <a:buFont typeface="Arial" panose="020B0604020202020204" pitchFamily="34" charset="0"/>
                        <a:buNone/>
                      </a:pPr>
                      <a:r>
                        <a:rPr kumimoji="1" lang="ja-JP" altLang="en-US" sz="1800" b="0" i="0" strike="noStrike" baseline="0" dirty="0" smtClean="0">
                          <a:solidFill>
                            <a:schemeClr val="tx1"/>
                          </a:solidFill>
                          <a:latin typeface="+mn-ea"/>
                          <a:ea typeface="+mn-ea"/>
                          <a:cs typeface="メイリオ" panose="020B0604030504040204" pitchFamily="50" charset="-128"/>
                        </a:rPr>
                        <a:t>街路樹等の整備による日射の遮蔽、建物や敷地、道路等におけるミスト散布など、屋外空間における夏の昼間の暑熱環境を改善するためのクールスポットの普及促進や交通インフラ整備による人工排熱の低減</a:t>
                      </a:r>
                      <a:endParaRPr kumimoji="1" lang="en-US" altLang="ja-JP" sz="1800" b="0" i="0" strike="noStrike" baseline="0" dirty="0" smtClean="0">
                        <a:solidFill>
                          <a:schemeClr val="tx1"/>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13962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31</a:t>
            </a:fld>
            <a:endParaRPr kumimoji="1" lang="ja-JP" altLang="en-US"/>
          </a:p>
        </p:txBody>
      </p:sp>
      <p:sp>
        <p:nvSpPr>
          <p:cNvPr id="3" name="テキスト ボックス 2"/>
          <p:cNvSpPr txBox="1"/>
          <p:nvPr/>
        </p:nvSpPr>
        <p:spPr>
          <a:xfrm>
            <a:off x="0" y="404664"/>
            <a:ext cx="2970685" cy="461665"/>
          </a:xfrm>
          <a:prstGeom prst="rect">
            <a:avLst/>
          </a:prstGeom>
          <a:noFill/>
        </p:spPr>
        <p:txBody>
          <a:bodyPr wrap="none" rtlCol="0">
            <a:spAutoFit/>
          </a:bodyPr>
          <a:lstStyle/>
          <a:p>
            <a:r>
              <a:rPr lang="ja-JP" altLang="en-US" sz="2400" b="1" dirty="0" smtClean="0">
                <a:latin typeface="+mn-ea"/>
                <a:cs typeface="メイリオ" panose="020B0604030504040204" pitchFamily="50" charset="-128"/>
              </a:rPr>
              <a:t>　② </a:t>
            </a:r>
            <a:r>
              <a:rPr lang="ja-JP" altLang="en-US" sz="2400" b="1" dirty="0" smtClean="0"/>
              <a:t>涼空間　（２／２）</a:t>
            </a:r>
            <a:endParaRPr lang="ja-JP" altLang="en-US" sz="2400" b="1"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628964415"/>
              </p:ext>
            </p:extLst>
          </p:nvPr>
        </p:nvGraphicFramePr>
        <p:xfrm>
          <a:off x="179512" y="901432"/>
          <a:ext cx="8640960" cy="5623912"/>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5623912">
                <a:tc>
                  <a:txBody>
                    <a:bodyPr/>
                    <a:lstStyle/>
                    <a:p>
                      <a:pPr algn="ctr"/>
                      <a:r>
                        <a:rPr kumimoji="1" lang="ja-JP" altLang="en-US" sz="1800" dirty="0" smtClean="0">
                          <a:solidFill>
                            <a:schemeClr val="tx1"/>
                          </a:solidFill>
                        </a:rPr>
                        <a:t>取　組</a:t>
                      </a:r>
                      <a:endParaRPr kumimoji="1" lang="ja-JP" altLang="en-US" sz="1800"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pPr>
                        <a:spcBef>
                          <a:spcPts val="600"/>
                        </a:spcBef>
                      </a:pPr>
                      <a:r>
                        <a:rPr kumimoji="1" lang="en-US" altLang="ja-JP" sz="1500" b="0" dirty="0" smtClean="0">
                          <a:solidFill>
                            <a:schemeClr val="tx1"/>
                          </a:solidFill>
                          <a:latin typeface="+mn-ea"/>
                          <a:ea typeface="+mn-ea"/>
                        </a:rPr>
                        <a:t>【</a:t>
                      </a:r>
                      <a:r>
                        <a:rPr kumimoji="1" lang="ja-JP" altLang="en-US" sz="1500" b="0" dirty="0" smtClean="0">
                          <a:solidFill>
                            <a:schemeClr val="tx1"/>
                          </a:solidFill>
                          <a:latin typeface="+mn-ea"/>
                          <a:ea typeface="+mn-ea"/>
                        </a:rPr>
                        <a:t>人間活動から排出される人工排熱の低減</a:t>
                      </a:r>
                      <a:r>
                        <a:rPr kumimoji="1" lang="en-US" altLang="ja-JP" sz="1500" b="0" dirty="0" smtClean="0">
                          <a:solidFill>
                            <a:schemeClr val="tx1"/>
                          </a:solidFill>
                          <a:latin typeface="+mn-ea"/>
                          <a:ea typeface="+mn-ea"/>
                        </a:rPr>
                        <a:t>】</a:t>
                      </a:r>
                      <a:endParaRPr kumimoji="1" lang="ja-JP" altLang="en-US" sz="1500" b="0" dirty="0" smtClean="0">
                        <a:solidFill>
                          <a:schemeClr val="tx1"/>
                        </a:solidFill>
                        <a:latin typeface="+mn-ea"/>
                        <a:ea typeface="+mn-ea"/>
                      </a:endParaRPr>
                    </a:p>
                    <a:p>
                      <a:r>
                        <a:rPr kumimoji="1" lang="ja-JP" altLang="en-US" sz="1500" b="0" dirty="0" smtClean="0">
                          <a:solidFill>
                            <a:schemeClr val="tx1"/>
                          </a:solidFill>
                          <a:latin typeface="+mn-ea"/>
                          <a:ea typeface="+mn-ea"/>
                        </a:rPr>
                        <a:t>  ○</a:t>
                      </a:r>
                      <a:r>
                        <a:rPr kumimoji="1" lang="ja-JP" altLang="en-US" sz="1500" b="0" strike="noStrike" dirty="0" smtClean="0">
                          <a:solidFill>
                            <a:schemeClr val="tx1"/>
                          </a:solidFill>
                          <a:latin typeface="+mn-ea"/>
                          <a:ea typeface="+mn-ea"/>
                        </a:rPr>
                        <a:t>一定規模以上の建築物の新築または増改築の際に省エネ基準適合の義務化及び再生可能</a:t>
                      </a:r>
                      <a:endParaRPr kumimoji="1" lang="en-US" altLang="ja-JP" sz="1500" b="0" strike="noStrike" dirty="0" smtClean="0">
                        <a:solidFill>
                          <a:schemeClr val="tx1"/>
                        </a:solidFill>
                        <a:latin typeface="+mn-ea"/>
                        <a:ea typeface="+mn-ea"/>
                      </a:endParaRPr>
                    </a:p>
                    <a:p>
                      <a:r>
                        <a:rPr kumimoji="1" lang="ja-JP" altLang="en-US" sz="1500" b="0" strike="noStrike" dirty="0" smtClean="0">
                          <a:solidFill>
                            <a:schemeClr val="tx1"/>
                          </a:solidFill>
                          <a:latin typeface="+mn-ea"/>
                          <a:ea typeface="+mn-ea"/>
                        </a:rPr>
                        <a:t>　　エネルギー利用設備の導入促進</a:t>
                      </a:r>
                      <a:endParaRPr kumimoji="1" lang="en-US" altLang="ja-JP" sz="1500" b="0" strike="noStrik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strike="noStrike" dirty="0" smtClean="0">
                          <a:solidFill>
                            <a:schemeClr val="tx1"/>
                          </a:solidFill>
                          <a:latin typeface="+mn-ea"/>
                          <a:ea typeface="+mn-ea"/>
                        </a:rPr>
                        <a:t>　○環境配慮の模範となる建築物に対する顕彰制度（「おおさか環境にやさしい建築賞」「おおさか</a:t>
                      </a:r>
                      <a:endParaRPr kumimoji="1" lang="en-US" altLang="ja-JP" sz="1500" b="0" strike="noStrik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strike="noStrike" dirty="0" smtClean="0">
                          <a:solidFill>
                            <a:schemeClr val="tx1"/>
                          </a:solidFill>
                          <a:latin typeface="+mn-ea"/>
                          <a:ea typeface="+mn-ea"/>
                        </a:rPr>
                        <a:t>　　ストップ温暖化賞特別賞（愛称：“涼”デザイン建築賞）」の実施</a:t>
                      </a:r>
                      <a:endParaRPr kumimoji="1" lang="ja-JP" altLang="en-US" sz="1500" b="0" strike="sngStrike" dirty="0" smtClean="0">
                        <a:solidFill>
                          <a:schemeClr val="tx1"/>
                        </a:solidFill>
                        <a:latin typeface="+mn-ea"/>
                        <a:ea typeface="+mn-ea"/>
                      </a:endParaRPr>
                    </a:p>
                    <a:p>
                      <a:r>
                        <a:rPr kumimoji="1" lang="ja-JP" altLang="en-US" sz="1500" b="0" dirty="0" smtClean="0">
                          <a:solidFill>
                            <a:schemeClr val="tx1"/>
                          </a:solidFill>
                          <a:latin typeface="+mn-ea"/>
                          <a:ea typeface="+mn-ea"/>
                        </a:rPr>
                        <a:t>　○放射、環状方向の道路、鉄道の整備による機能的な交通ネットワークの形成</a:t>
                      </a:r>
                      <a:endParaRPr kumimoji="1" lang="en-US" altLang="ja-JP" sz="150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dirty="0" smtClean="0">
                          <a:solidFill>
                            <a:schemeClr val="tx1"/>
                          </a:solidFill>
                          <a:latin typeface="+mn-ea"/>
                          <a:ea typeface="+mn-ea"/>
                        </a:rPr>
                        <a:t>　</a:t>
                      </a:r>
                      <a:r>
                        <a:rPr kumimoji="1" lang="ja-JP" altLang="en-US" sz="1500" b="0" i="0" u="none" strike="noStrike" baseline="0" dirty="0" smtClean="0">
                          <a:solidFill>
                            <a:schemeClr val="tx1"/>
                          </a:solidFill>
                          <a:latin typeface="+mn-ea"/>
                          <a:ea typeface="+mn-ea"/>
                          <a:cs typeface="メイリオ" panose="020B0604030504040204" pitchFamily="50" charset="-128"/>
                        </a:rPr>
                        <a:t>○自動車からの排熱減少に資する電動車の普及促進、エコドライブの推進、</a:t>
                      </a:r>
                      <a:r>
                        <a:rPr kumimoji="1" lang="ja-JP" altLang="en-US" sz="1500" b="0" dirty="0" smtClean="0">
                          <a:solidFill>
                            <a:schemeClr val="tx1"/>
                          </a:solidFill>
                          <a:latin typeface="+mn-ea"/>
                          <a:ea typeface="+mn-ea"/>
                        </a:rPr>
                        <a:t>駐車時における</a:t>
                      </a:r>
                      <a:endParaRPr kumimoji="1" lang="en-US" altLang="ja-JP" sz="150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dirty="0" smtClean="0">
                          <a:solidFill>
                            <a:schemeClr val="tx1"/>
                          </a:solidFill>
                          <a:latin typeface="+mn-ea"/>
                          <a:ea typeface="+mn-ea"/>
                        </a:rPr>
                        <a:t>　　アイドリングの規制や運転者等への普及啓発</a:t>
                      </a:r>
                    </a:p>
                    <a:p>
                      <a:pPr>
                        <a:spcBef>
                          <a:spcPts val="600"/>
                        </a:spcBef>
                      </a:pPr>
                      <a:r>
                        <a:rPr kumimoji="1" lang="en-US" altLang="ja-JP" sz="1500" b="0" u="none" dirty="0" smtClean="0">
                          <a:solidFill>
                            <a:schemeClr val="tx1"/>
                          </a:solidFill>
                          <a:latin typeface="+mn-ea"/>
                          <a:ea typeface="+mn-ea"/>
                        </a:rPr>
                        <a:t>【</a:t>
                      </a:r>
                      <a:r>
                        <a:rPr kumimoji="1" lang="ja-JP" altLang="en-US" sz="1500" b="0" u="none" dirty="0" smtClean="0">
                          <a:solidFill>
                            <a:schemeClr val="tx1"/>
                          </a:solidFill>
                          <a:latin typeface="+mn-ea"/>
                          <a:ea typeface="+mn-ea"/>
                        </a:rPr>
                        <a:t>クールスポットの創出、周知・活用</a:t>
                      </a:r>
                      <a:r>
                        <a:rPr kumimoji="1" lang="en-US" altLang="ja-JP" sz="1500" b="0" u="none" dirty="0" smtClean="0">
                          <a:solidFill>
                            <a:schemeClr val="tx1"/>
                          </a:solidFill>
                          <a:latin typeface="+mn-ea"/>
                          <a:ea typeface="+mn-ea"/>
                        </a:rPr>
                        <a:t>】</a:t>
                      </a:r>
                    </a:p>
                    <a:p>
                      <a:pPr marL="268288" indent="-268288"/>
                      <a:r>
                        <a:rPr kumimoji="1" lang="ja-JP" altLang="en-US" sz="1500" b="0" u="none" dirty="0" smtClean="0">
                          <a:solidFill>
                            <a:schemeClr val="tx1"/>
                          </a:solidFill>
                          <a:latin typeface="+mn-ea"/>
                          <a:ea typeface="+mn-ea"/>
                        </a:rPr>
                        <a:t>　○屋外空間における夏の昼間の暑熱環境を改善するため、スポット的に効果があり、ＰＲ効果の</a:t>
                      </a:r>
                      <a:endParaRPr kumimoji="1" lang="en-US" altLang="ja-JP" sz="1500" b="0" u="none" dirty="0" smtClean="0">
                        <a:solidFill>
                          <a:schemeClr val="tx1"/>
                        </a:solidFill>
                        <a:latin typeface="+mn-ea"/>
                        <a:ea typeface="+mn-ea"/>
                      </a:endParaRPr>
                    </a:p>
                    <a:p>
                      <a:pPr marL="268288" indent="-268288"/>
                      <a:r>
                        <a:rPr kumimoji="1" lang="ja-JP" altLang="en-US" sz="1500" b="0" u="none" dirty="0" smtClean="0">
                          <a:solidFill>
                            <a:schemeClr val="tx1"/>
                          </a:solidFill>
                          <a:latin typeface="+mn-ea"/>
                          <a:ea typeface="+mn-ea"/>
                        </a:rPr>
                        <a:t>　　高い場所へのクールスポットの周知啓発による普及促進</a:t>
                      </a:r>
                    </a:p>
                    <a:p>
                      <a:r>
                        <a:rPr kumimoji="1" lang="ja-JP" altLang="en-US" sz="1500" b="0" u="none" dirty="0" smtClean="0">
                          <a:solidFill>
                            <a:schemeClr val="tx1"/>
                          </a:solidFill>
                          <a:latin typeface="+mn-ea"/>
                          <a:ea typeface="+mn-ea"/>
                        </a:rPr>
                        <a:t>　○クールスポット・クールロードをホームページで紹介</a:t>
                      </a:r>
                      <a:endParaRPr kumimoji="1" lang="en-US" altLang="ja-JP" sz="1500" b="0" u="non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4" name="図 13"/>
          <p:cNvPicPr>
            <a:picLocks noChangeAspect="1"/>
          </p:cNvPicPr>
          <p:nvPr/>
        </p:nvPicPr>
        <p:blipFill rotWithShape="1">
          <a:blip r:embed="rId2"/>
          <a:srcRect l="2514" r="6682"/>
          <a:stretch/>
        </p:blipFill>
        <p:spPr>
          <a:xfrm>
            <a:off x="1520765" y="4126887"/>
            <a:ext cx="2899839" cy="1794164"/>
          </a:xfrm>
          <a:prstGeom prst="rect">
            <a:avLst/>
          </a:prstGeom>
        </p:spPr>
      </p:pic>
      <p:sp>
        <p:nvSpPr>
          <p:cNvPr id="15" name="テキスト ボックス 14"/>
          <p:cNvSpPr txBox="1"/>
          <p:nvPr/>
        </p:nvSpPr>
        <p:spPr>
          <a:xfrm>
            <a:off x="1329507" y="6002124"/>
            <a:ext cx="3236784" cy="523220"/>
          </a:xfrm>
          <a:prstGeom prst="rect">
            <a:avLst/>
          </a:prstGeom>
          <a:noFill/>
        </p:spPr>
        <p:txBody>
          <a:bodyPr wrap="none" rtlCol="0">
            <a:spAutoFit/>
          </a:bodyPr>
          <a:lstStyle/>
          <a:p>
            <a:pPr algn="ctr"/>
            <a:r>
              <a:rPr lang="zh-TW" alt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市立東市民体育館芝生広場</a:t>
            </a:r>
            <a:r>
              <a:rPr kumimoji="1"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（茨木市）の</a:t>
            </a:r>
            <a:endParaRPr kumimoji="1"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kumimoji="1"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クールスポット</a:t>
            </a:r>
            <a:endParaRPr kumimoji="1" lang="ja-JP" alt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16" name="図 15"/>
          <p:cNvPicPr>
            <a:picLocks noChangeAspect="1"/>
          </p:cNvPicPr>
          <p:nvPr/>
        </p:nvPicPr>
        <p:blipFill rotWithShape="1">
          <a:blip r:embed="rId3"/>
          <a:srcRect l="5430" r="7039"/>
          <a:stretch/>
        </p:blipFill>
        <p:spPr>
          <a:xfrm>
            <a:off x="5194347" y="4126887"/>
            <a:ext cx="2978053" cy="1842556"/>
          </a:xfrm>
          <a:prstGeom prst="rect">
            <a:avLst/>
          </a:prstGeom>
        </p:spPr>
      </p:pic>
      <p:sp>
        <p:nvSpPr>
          <p:cNvPr id="17" name="テキスト ボックス 16"/>
          <p:cNvSpPr txBox="1"/>
          <p:nvPr/>
        </p:nvSpPr>
        <p:spPr>
          <a:xfrm>
            <a:off x="5212935" y="5969443"/>
            <a:ext cx="2959465" cy="523220"/>
          </a:xfrm>
          <a:prstGeom prst="rect">
            <a:avLst/>
          </a:prstGeom>
          <a:noFill/>
        </p:spPr>
        <p:txBody>
          <a:bodyPr wrap="none" rtlCol="0">
            <a:spAutoFit/>
          </a:bodyPr>
          <a:lstStyle/>
          <a:p>
            <a:pPr algn="ctr"/>
            <a:r>
              <a:rPr lang="ja-JP" altLang="en-US" sz="1400" b="1" dirty="0">
                <a:latin typeface="ＭＳ Ｐゴシック" panose="020B0600070205080204" pitchFamily="50" charset="-128"/>
                <a:cs typeface="メイリオ" panose="020B0604030504040204" pitchFamily="50" charset="-128"/>
              </a:rPr>
              <a:t>パナソニックミュージアム</a:t>
            </a: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（門真市）の</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クールスポット</a:t>
            </a:r>
            <a:endParaRPr kumimoji="1" lang="ja-JP" alt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3136681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005" y="312946"/>
            <a:ext cx="8928992" cy="584775"/>
          </a:xfrm>
        </p:spPr>
        <p:txBody>
          <a:bodyPr>
            <a:spAutoFit/>
          </a:bodyPr>
          <a:lstStyle/>
          <a:p>
            <a:r>
              <a:rPr lang="ja-JP" altLang="en-US" sz="3200" dirty="0"/>
              <a:t>２．大阪府域における気候変動の現状と将来予測</a:t>
            </a:r>
            <a:endParaRPr kumimoji="1" lang="ja-JP" altLang="en-US" sz="3200" dirty="0"/>
          </a:p>
        </p:txBody>
      </p:sp>
      <p:sp>
        <p:nvSpPr>
          <p:cNvPr id="6" name="縦書きテキスト プレースホルダー 5"/>
          <p:cNvSpPr>
            <a:spLocks noGrp="1"/>
          </p:cNvSpPr>
          <p:nvPr>
            <p:ph type="body" orient="vert" idx="1"/>
          </p:nvPr>
        </p:nvSpPr>
        <p:spPr>
          <a:xfrm>
            <a:off x="20517" y="1162877"/>
            <a:ext cx="9036000" cy="4958081"/>
          </a:xfrm>
          <a:ln>
            <a:noFill/>
          </a:ln>
        </p:spPr>
        <p:txBody>
          <a:bodyPr vert="horz">
            <a:normAutofit/>
          </a:bodyPr>
          <a:lstStyle/>
          <a:p>
            <a:pPr marL="0" indent="0">
              <a:buNone/>
            </a:pPr>
            <a:r>
              <a:rPr lang="ja-JP" altLang="en-US" sz="2200" dirty="0" smtClean="0"/>
              <a:t>　■ 現状</a:t>
            </a:r>
            <a:endParaRPr lang="en-US" altLang="ja-JP" sz="2200" dirty="0" smtClean="0"/>
          </a:p>
          <a:p>
            <a:pPr marL="454320" lvl="1">
              <a:spcBef>
                <a:spcPts val="0"/>
              </a:spcBef>
            </a:pPr>
            <a:r>
              <a:rPr lang="ja-JP" altLang="ja-JP" sz="1600" dirty="0" smtClean="0"/>
              <a:t>８月</a:t>
            </a:r>
            <a:r>
              <a:rPr lang="ja-JP" altLang="ja-JP" sz="1600" dirty="0"/>
              <a:t>における日最</a:t>
            </a:r>
            <a:r>
              <a:rPr lang="ja-JP" altLang="ja-JP" sz="1600" dirty="0" smtClean="0"/>
              <a:t>高気温の平均をみると</a:t>
            </a:r>
            <a:r>
              <a:rPr lang="en-US" altLang="ja-JP" sz="1600" dirty="0" smtClean="0"/>
              <a:t>100</a:t>
            </a:r>
            <a:r>
              <a:rPr lang="ja-JP" altLang="ja-JP" sz="1600" dirty="0" smtClean="0"/>
              <a:t>年で</a:t>
            </a:r>
            <a:r>
              <a:rPr lang="en-US" altLang="ja-JP" sz="1600" dirty="0" smtClean="0"/>
              <a:t>2.3℃</a:t>
            </a:r>
            <a:r>
              <a:rPr lang="ja-JP" altLang="en-US" sz="1600" dirty="0" err="1" smtClean="0"/>
              <a:t>、</a:t>
            </a:r>
            <a:r>
              <a:rPr lang="en-US" altLang="ja-JP" sz="1600" dirty="0" smtClean="0"/>
              <a:t/>
            </a:r>
            <a:br>
              <a:rPr lang="en-US" altLang="ja-JP" sz="1600" dirty="0" smtClean="0"/>
            </a:br>
            <a:r>
              <a:rPr lang="ja-JP" altLang="ja-JP" sz="1600" dirty="0" smtClean="0"/>
              <a:t>日</a:t>
            </a:r>
            <a:r>
              <a:rPr lang="ja-JP" altLang="ja-JP" sz="1600" dirty="0"/>
              <a:t>最低</a:t>
            </a:r>
            <a:r>
              <a:rPr lang="ja-JP" altLang="ja-JP" sz="1600" dirty="0" smtClean="0"/>
              <a:t>気温の平均は</a:t>
            </a:r>
            <a:r>
              <a:rPr lang="en-US" altLang="ja-JP" sz="1600" dirty="0" smtClean="0"/>
              <a:t>100</a:t>
            </a:r>
            <a:r>
              <a:rPr lang="ja-JP" altLang="ja-JP" sz="1600" dirty="0"/>
              <a:t>年で</a:t>
            </a:r>
            <a:r>
              <a:rPr lang="en-US" altLang="ja-JP" sz="1600" dirty="0"/>
              <a:t>2.4</a:t>
            </a:r>
            <a:r>
              <a:rPr lang="en-US" altLang="ja-JP" sz="1600" dirty="0" smtClean="0"/>
              <a:t>℃</a:t>
            </a:r>
            <a:r>
              <a:rPr lang="ja-JP" altLang="en-US" sz="1600" dirty="0" smtClean="0"/>
              <a:t>のペースで</a:t>
            </a:r>
            <a:r>
              <a:rPr lang="ja-JP" altLang="ja-JP" sz="1600" dirty="0" smtClean="0"/>
              <a:t>上昇</a:t>
            </a:r>
            <a:endParaRPr lang="en-US" altLang="ja-JP" sz="2000" dirty="0"/>
          </a:p>
          <a:p>
            <a:pPr marL="0" indent="0">
              <a:spcBef>
                <a:spcPts val="1200"/>
              </a:spcBef>
              <a:buNone/>
            </a:pPr>
            <a:r>
              <a:rPr lang="ja-JP" altLang="en-US" sz="2200" dirty="0">
                <a:solidFill>
                  <a:srgbClr val="FF0000"/>
                </a:solidFill>
              </a:rPr>
              <a:t>　</a:t>
            </a:r>
            <a:r>
              <a:rPr lang="ja-JP" altLang="en-US" sz="2200" dirty="0" smtClean="0"/>
              <a:t>■ 将来予測</a:t>
            </a:r>
            <a:r>
              <a:rPr lang="ja-JP" altLang="en-US" sz="2200" baseline="30000" dirty="0" smtClean="0"/>
              <a:t>（</a:t>
            </a:r>
            <a:r>
              <a:rPr lang="en-US" altLang="ja-JP" sz="2200" baseline="30000" dirty="0" smtClean="0"/>
              <a:t>※</a:t>
            </a:r>
            <a:r>
              <a:rPr lang="ja-JP" altLang="en-US" sz="2200" baseline="30000" dirty="0" smtClean="0"/>
              <a:t>）</a:t>
            </a:r>
            <a:endParaRPr lang="en-US" altLang="ja-JP" sz="1200" baseline="-25000" dirty="0" smtClean="0"/>
          </a:p>
          <a:p>
            <a:pPr lvl="1"/>
            <a:r>
              <a:rPr lang="ja-JP" altLang="en-US" sz="1600" dirty="0" smtClean="0"/>
              <a:t>将来気候（</a:t>
            </a:r>
            <a:r>
              <a:rPr lang="en-US" altLang="ja-JP" sz="1600" dirty="0" smtClean="0"/>
              <a:t>21</a:t>
            </a:r>
            <a:r>
              <a:rPr lang="ja-JP" altLang="en-US" sz="1600" dirty="0" smtClean="0"/>
              <a:t>世紀末；</a:t>
            </a:r>
            <a:r>
              <a:rPr lang="en-US" altLang="ja-JP" sz="1600" dirty="0" smtClean="0"/>
              <a:t>2076</a:t>
            </a:r>
            <a:r>
              <a:rPr lang="ja-JP" altLang="en-US" sz="1600" dirty="0" smtClean="0"/>
              <a:t>～</a:t>
            </a:r>
            <a:r>
              <a:rPr lang="en-US" altLang="ja-JP" sz="1600" dirty="0" smtClean="0"/>
              <a:t>2095</a:t>
            </a:r>
            <a:r>
              <a:rPr lang="ja-JP" altLang="en-US" sz="1600" dirty="0" smtClean="0"/>
              <a:t>年）では現在気候</a:t>
            </a:r>
            <a:r>
              <a:rPr lang="en-US" altLang="ja-JP" sz="1600" dirty="0" smtClean="0"/>
              <a:t/>
            </a:r>
            <a:br>
              <a:rPr lang="en-US" altLang="ja-JP" sz="1600" dirty="0" smtClean="0"/>
            </a:br>
            <a:r>
              <a:rPr lang="ja-JP" altLang="en-US" sz="1600" dirty="0" smtClean="0"/>
              <a:t>（</a:t>
            </a:r>
            <a:r>
              <a:rPr lang="en-US" altLang="ja-JP" sz="1600" dirty="0" smtClean="0"/>
              <a:t>20</a:t>
            </a:r>
            <a:r>
              <a:rPr lang="ja-JP" altLang="en-US" sz="1600" dirty="0" smtClean="0"/>
              <a:t>世紀末；</a:t>
            </a:r>
            <a:r>
              <a:rPr lang="en-US" altLang="ja-JP" sz="1600" dirty="0" smtClean="0"/>
              <a:t>1980</a:t>
            </a:r>
            <a:r>
              <a:rPr lang="ja-JP" altLang="en-US" sz="1600" dirty="0" smtClean="0"/>
              <a:t>～</a:t>
            </a:r>
            <a:r>
              <a:rPr lang="en-US" altLang="ja-JP" sz="1600" dirty="0" smtClean="0"/>
              <a:t>1999</a:t>
            </a:r>
            <a:r>
              <a:rPr lang="ja-JP" altLang="en-US" sz="1600" dirty="0" smtClean="0"/>
              <a:t>年）に比べて</a:t>
            </a:r>
            <a:r>
              <a:rPr lang="en-US" altLang="ja-JP" sz="1600" dirty="0" smtClean="0"/>
              <a:t/>
            </a:r>
            <a:br>
              <a:rPr lang="en-US" altLang="ja-JP" sz="1600" dirty="0" smtClean="0"/>
            </a:br>
            <a:r>
              <a:rPr lang="ja-JP" altLang="en-US" sz="1600" dirty="0" smtClean="0"/>
              <a:t>＊年平均気温が約４</a:t>
            </a:r>
            <a:r>
              <a:rPr lang="en-US" altLang="ja-JP" sz="1600" dirty="0" smtClean="0"/>
              <a:t>℃</a:t>
            </a:r>
            <a:r>
              <a:rPr lang="ja-JP" altLang="en-US" sz="1600" dirty="0" smtClean="0"/>
              <a:t>上昇すると予測</a:t>
            </a:r>
            <a:r>
              <a:rPr lang="ja-JP" altLang="en-US" sz="1600" baseline="30000" dirty="0" smtClean="0"/>
              <a:t>（</a:t>
            </a:r>
            <a:r>
              <a:rPr lang="en-US" altLang="ja-JP" sz="1600" baseline="30000" dirty="0" smtClean="0"/>
              <a:t>※</a:t>
            </a:r>
            <a:r>
              <a:rPr lang="ja-JP" altLang="en-US" sz="1600" baseline="30000" dirty="0" smtClean="0"/>
              <a:t>）</a:t>
            </a:r>
            <a:r>
              <a:rPr lang="en-US" altLang="ja-JP" sz="1600" dirty="0" smtClean="0"/>
              <a:t/>
            </a:r>
            <a:br>
              <a:rPr lang="en-US" altLang="ja-JP" sz="1600" dirty="0" smtClean="0"/>
            </a:br>
            <a:r>
              <a:rPr lang="ja-JP" altLang="en-US" sz="1600" dirty="0" smtClean="0"/>
              <a:t>　　⇒現在の種子島（鹿児島県）の年平均気温より高くなる。</a:t>
            </a:r>
            <a:r>
              <a:rPr lang="en-US" altLang="ja-JP" sz="1600" dirty="0" smtClean="0"/>
              <a:t/>
            </a:r>
            <a:br>
              <a:rPr lang="en-US" altLang="ja-JP" sz="1600" dirty="0" smtClean="0"/>
            </a:br>
            <a:r>
              <a:rPr lang="ja-JP" altLang="en-US" sz="1600" dirty="0" smtClean="0"/>
              <a:t>＊大阪では、猛暑日（日最高気温</a:t>
            </a:r>
            <a:r>
              <a:rPr lang="en-US" altLang="ja-JP" sz="1600" dirty="0" smtClean="0"/>
              <a:t>35</a:t>
            </a:r>
            <a:r>
              <a:rPr lang="ja-JP" altLang="en-US" sz="1600" dirty="0" smtClean="0"/>
              <a:t>℃以上）が年間</a:t>
            </a:r>
            <a:r>
              <a:rPr lang="en-US" altLang="ja-JP" sz="1600" dirty="0" smtClean="0"/>
              <a:t>55</a:t>
            </a:r>
            <a:r>
              <a:rPr lang="ja-JP" altLang="en-US" sz="1600" dirty="0" smtClean="0"/>
              <a:t>日程度増加すると予想</a:t>
            </a:r>
            <a:r>
              <a:rPr lang="ja-JP" altLang="en-US" sz="1600" baseline="30000" dirty="0"/>
              <a:t>（</a:t>
            </a:r>
            <a:r>
              <a:rPr lang="en-US" altLang="ja-JP" sz="1600" baseline="30000" dirty="0"/>
              <a:t>※</a:t>
            </a:r>
            <a:r>
              <a:rPr lang="ja-JP" altLang="en-US" sz="1600" baseline="30000" dirty="0"/>
              <a:t>）</a:t>
            </a:r>
            <a:r>
              <a:rPr lang="en-US" altLang="ja-JP" sz="1600" dirty="0" smtClean="0"/>
              <a:t/>
            </a:r>
            <a:br>
              <a:rPr lang="en-US" altLang="ja-JP" sz="1600" dirty="0" smtClean="0"/>
            </a:br>
            <a:r>
              <a:rPr lang="ja-JP" altLang="en-US" dirty="0"/>
              <a:t>　</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温室効果ガス排出シナリオの中で最も排出量の多い「</a:t>
            </a:r>
            <a:r>
              <a:rPr lang="en-US" altLang="ja-JP" sz="1100" dirty="0">
                <a:latin typeface="メイリオ" panose="020B0604030504040204" pitchFamily="50" charset="-128"/>
                <a:ea typeface="メイリオ" panose="020B0604030504040204" pitchFamily="50" charset="-128"/>
              </a:rPr>
              <a:t>RCP8.5</a:t>
            </a:r>
            <a:r>
              <a:rPr lang="ja-JP" altLang="en-US" sz="1100" dirty="0">
                <a:latin typeface="メイリオ" panose="020B0604030504040204" pitchFamily="50" charset="-128"/>
                <a:ea typeface="メイリオ" panose="020B0604030504040204" pitchFamily="50" charset="-128"/>
              </a:rPr>
              <a:t>」で予測</a:t>
            </a:r>
            <a:r>
              <a:rPr lang="en-US" altLang="ja-JP" sz="1100" dirty="0">
                <a:latin typeface="メイリオ" panose="020B0604030504040204" pitchFamily="50" charset="-128"/>
                <a:ea typeface="メイリオ" panose="020B0604030504040204" pitchFamily="50" charset="-128"/>
              </a:rPr>
              <a:t/>
            </a:r>
            <a:br>
              <a:rPr lang="en-US" altLang="ja-JP" sz="1100" dirty="0">
                <a:latin typeface="メイリオ" panose="020B0604030504040204" pitchFamily="50" charset="-128"/>
                <a:ea typeface="メイリオ" panose="020B0604030504040204" pitchFamily="50" charset="-128"/>
              </a:rPr>
            </a:br>
            <a:endParaRPr lang="en-US" altLang="ja-JP" sz="1100" dirty="0" smtClean="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3E2F099-7FB4-40CB-9ED0-614667A15CD7}" type="slidenum">
              <a:rPr kumimoji="1" lang="ja-JP" altLang="en-US" smtClean="0"/>
              <a:t>3</a:t>
            </a:fld>
            <a:endParaRPr kumimoji="1" lang="ja-JP" altLang="en-US"/>
          </a:p>
        </p:txBody>
      </p:sp>
      <p:sp>
        <p:nvSpPr>
          <p:cNvPr id="4" name="テキスト ボックス 3"/>
          <p:cNvSpPr txBox="1"/>
          <p:nvPr/>
        </p:nvSpPr>
        <p:spPr>
          <a:xfrm>
            <a:off x="-28456" y="795058"/>
            <a:ext cx="1317990" cy="461665"/>
          </a:xfrm>
          <a:prstGeom prst="rect">
            <a:avLst/>
          </a:prstGeom>
          <a:noFill/>
        </p:spPr>
        <p:txBody>
          <a:bodyPr wrap="non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（１）気温</a:t>
            </a:r>
            <a:endParaRPr kumimoji="1"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623975" y="6517013"/>
            <a:ext cx="3212739" cy="246221"/>
          </a:xfrm>
          <a:prstGeom prst="rect">
            <a:avLst/>
          </a:prstGeom>
          <a:noFill/>
        </p:spPr>
        <p:txBody>
          <a:bodyPr wrap="none" rtlCol="0">
            <a:spAutoFit/>
          </a:bodyPr>
          <a:lstStyle/>
          <a:p>
            <a:r>
              <a:rPr lang="ja-JP" altLang="en-US" sz="1000" dirty="0" smtClean="0">
                <a:latin typeface="ＭＳ Ｐゴシック" panose="020B0600070205080204" pitchFamily="50" charset="-128"/>
                <a:cs typeface="メイリオ" panose="020B0604030504040204" pitchFamily="50" charset="-128"/>
              </a:rPr>
              <a:t>（出典）大阪管区気象台「大阪府</a:t>
            </a:r>
            <a:r>
              <a:rPr lang="ja-JP" altLang="en-US" sz="1000" dirty="0">
                <a:latin typeface="ＭＳ Ｐゴシック" panose="020B0600070205080204" pitchFamily="50" charset="-128"/>
                <a:cs typeface="メイリオ" panose="020B0604030504040204" pitchFamily="50" charset="-128"/>
              </a:rPr>
              <a:t>の</a:t>
            </a:r>
            <a:r>
              <a:rPr lang="en-US" altLang="ja-JP" sz="1000" dirty="0">
                <a:latin typeface="ＭＳ Ｐゴシック" panose="020B0600070205080204" pitchFamily="50" charset="-128"/>
                <a:cs typeface="メイリオ" panose="020B0604030504040204" pitchFamily="50" charset="-128"/>
              </a:rPr>
              <a:t>21</a:t>
            </a:r>
            <a:r>
              <a:rPr lang="ja-JP" altLang="en-US" sz="1000" dirty="0">
                <a:latin typeface="ＭＳ Ｐゴシック" panose="020B0600070205080204" pitchFamily="50" charset="-128"/>
                <a:cs typeface="メイリオ" panose="020B0604030504040204" pitchFamily="50" charset="-128"/>
              </a:rPr>
              <a:t>世紀末の</a:t>
            </a:r>
            <a:r>
              <a:rPr lang="ja-JP" altLang="en-US" sz="1000" dirty="0" smtClean="0">
                <a:latin typeface="ＭＳ Ｐゴシック" panose="020B0600070205080204" pitchFamily="50" charset="-128"/>
                <a:cs typeface="メイリオ" panose="020B0604030504040204" pitchFamily="50" charset="-128"/>
              </a:rPr>
              <a:t>気候」より</a:t>
            </a:r>
            <a:endParaRPr lang="en-US" altLang="ja-JP" sz="1000" dirty="0" smtClean="0">
              <a:latin typeface="ＭＳ Ｐゴシック" panose="020B0600070205080204" pitchFamily="50" charset="-128"/>
              <a:cs typeface="メイリオ" panose="020B0604030504040204" pitchFamily="50" charset="-128"/>
            </a:endParaRPr>
          </a:p>
        </p:txBody>
      </p:sp>
      <p:pic>
        <p:nvPicPr>
          <p:cNvPr id="5" name="図 4"/>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95536" y="4353373"/>
            <a:ext cx="3376588" cy="2163640"/>
          </a:xfrm>
          <a:prstGeom prst="rect">
            <a:avLst/>
          </a:prstGeom>
        </p:spPr>
      </p:pic>
      <p:pic>
        <p:nvPicPr>
          <p:cNvPr id="12" name="図 1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3512" t="21454" r="30630" b="20469"/>
          <a:stretch/>
        </p:blipFill>
        <p:spPr>
          <a:xfrm>
            <a:off x="4448004" y="4280668"/>
            <a:ext cx="4608513" cy="2284893"/>
          </a:xfrm>
          <a:prstGeom prst="rect">
            <a:avLst/>
          </a:prstGeom>
        </p:spPr>
      </p:pic>
      <p:sp>
        <p:nvSpPr>
          <p:cNvPr id="14" name="テキスト ボックス 13"/>
          <p:cNvSpPr txBox="1"/>
          <p:nvPr/>
        </p:nvSpPr>
        <p:spPr>
          <a:xfrm>
            <a:off x="395536" y="6510017"/>
            <a:ext cx="3212739" cy="246221"/>
          </a:xfrm>
          <a:prstGeom prst="rect">
            <a:avLst/>
          </a:prstGeom>
          <a:noFill/>
        </p:spPr>
        <p:txBody>
          <a:bodyPr wrap="none" rtlCol="0">
            <a:spAutoFit/>
          </a:bodyPr>
          <a:lstStyle/>
          <a:p>
            <a:r>
              <a:rPr lang="ja-JP" altLang="en-US" sz="1000" dirty="0" smtClean="0">
                <a:latin typeface="ＭＳ Ｐゴシック" panose="020B0600070205080204" pitchFamily="50" charset="-128"/>
                <a:cs typeface="メイリオ" panose="020B0604030504040204" pitchFamily="50" charset="-128"/>
              </a:rPr>
              <a:t>（出典）大阪管区気象台「大阪府</a:t>
            </a:r>
            <a:r>
              <a:rPr lang="ja-JP" altLang="en-US" sz="1000" dirty="0">
                <a:latin typeface="ＭＳ Ｐゴシック" panose="020B0600070205080204" pitchFamily="50" charset="-128"/>
                <a:cs typeface="メイリオ" panose="020B0604030504040204" pitchFamily="50" charset="-128"/>
              </a:rPr>
              <a:t>の</a:t>
            </a:r>
            <a:r>
              <a:rPr lang="en-US" altLang="ja-JP" sz="1000" dirty="0">
                <a:latin typeface="ＭＳ Ｐゴシック" panose="020B0600070205080204" pitchFamily="50" charset="-128"/>
                <a:cs typeface="メイリオ" panose="020B0604030504040204" pitchFamily="50" charset="-128"/>
              </a:rPr>
              <a:t>21</a:t>
            </a:r>
            <a:r>
              <a:rPr lang="ja-JP" altLang="en-US" sz="1000" dirty="0">
                <a:latin typeface="ＭＳ Ｐゴシック" panose="020B0600070205080204" pitchFamily="50" charset="-128"/>
                <a:cs typeface="メイリオ" panose="020B0604030504040204" pitchFamily="50" charset="-128"/>
              </a:rPr>
              <a:t>世紀末の</a:t>
            </a:r>
            <a:r>
              <a:rPr lang="ja-JP" altLang="en-US" sz="1000" dirty="0" smtClean="0">
                <a:latin typeface="ＭＳ Ｐゴシック" panose="020B0600070205080204" pitchFamily="50" charset="-128"/>
                <a:cs typeface="メイリオ" panose="020B0604030504040204" pitchFamily="50" charset="-128"/>
              </a:rPr>
              <a:t>気候」より</a:t>
            </a:r>
            <a:endParaRPr lang="en-US" altLang="ja-JP" sz="1000" dirty="0" smtClean="0">
              <a:latin typeface="ＭＳ Ｐゴシック" panose="020B0600070205080204" pitchFamily="50" charset="-128"/>
              <a:cs typeface="メイリオ" panose="020B0604030504040204" pitchFamily="50" charset="-128"/>
            </a:endParaRPr>
          </a:p>
        </p:txBody>
      </p:sp>
      <p:sp>
        <p:nvSpPr>
          <p:cNvPr id="8" name="テキスト ボックス 7"/>
          <p:cNvSpPr txBox="1"/>
          <p:nvPr/>
        </p:nvSpPr>
        <p:spPr>
          <a:xfrm>
            <a:off x="6682812" y="3152389"/>
            <a:ext cx="2691143" cy="438582"/>
          </a:xfrm>
          <a:prstGeom prst="rect">
            <a:avLst/>
          </a:prstGeom>
          <a:noFill/>
        </p:spPr>
        <p:txBody>
          <a:bodyPr wrap="square" rtlCol="0">
            <a:spAutoFit/>
          </a:bodyPr>
          <a:lstStyle/>
          <a:p>
            <a:r>
              <a:rPr lang="ja-JP" altLang="ja-JP" sz="1200" dirty="0"/>
              <a:t> </a:t>
            </a:r>
            <a:r>
              <a:rPr lang="ja-JP" altLang="en-US" sz="1050" dirty="0" smtClean="0"/>
              <a:t>＊</a:t>
            </a:r>
            <a:r>
              <a:rPr lang="ja-JP" altLang="ja-JP" sz="1050" dirty="0" smtClean="0"/>
              <a:t>横軸上</a:t>
            </a:r>
            <a:r>
              <a:rPr lang="ja-JP" altLang="ja-JP" sz="1050" dirty="0"/>
              <a:t>の</a:t>
            </a:r>
            <a:r>
              <a:rPr lang="ja-JP" altLang="ja-JP" sz="1050" dirty="0">
                <a:solidFill>
                  <a:srgbClr val="FF3300"/>
                </a:solidFill>
              </a:rPr>
              <a:t>▲</a:t>
            </a:r>
            <a:r>
              <a:rPr lang="ja-JP" altLang="ja-JP" sz="1050" dirty="0"/>
              <a:t>は観測所の移転を</a:t>
            </a:r>
            <a:r>
              <a:rPr lang="ja-JP" altLang="ja-JP" sz="1050" dirty="0" smtClean="0"/>
              <a:t>示</a:t>
            </a:r>
            <a:r>
              <a:rPr lang="ja-JP" altLang="en-US" sz="1050" dirty="0" smtClean="0"/>
              <a:t>す。</a:t>
            </a:r>
            <a:endParaRPr lang="en-US" altLang="ja-JP" sz="1050" dirty="0" smtClean="0"/>
          </a:p>
          <a:p>
            <a:r>
              <a:rPr kumimoji="1" lang="ja-JP" altLang="en-US" sz="1050" dirty="0" smtClean="0"/>
              <a:t>（出典）大阪管区気象台データ</a:t>
            </a:r>
            <a:endParaRPr kumimoji="1" lang="ja-JP" altLang="en-US" sz="1050" dirty="0"/>
          </a:p>
        </p:txBody>
      </p:sp>
      <p:pic>
        <p:nvPicPr>
          <p:cNvPr id="15" name="図 14"/>
          <p:cNvPicPr>
            <a:picLocks noChangeAspect="1"/>
          </p:cNvPicPr>
          <p:nvPr/>
        </p:nvPicPr>
        <p:blipFill>
          <a:blip r:embed="rId6"/>
          <a:stretch>
            <a:fillRect/>
          </a:stretch>
        </p:blipFill>
        <p:spPr>
          <a:xfrm>
            <a:off x="5322397" y="1223784"/>
            <a:ext cx="3639600" cy="1938770"/>
          </a:xfrm>
          <a:prstGeom prst="rect">
            <a:avLst/>
          </a:prstGeom>
        </p:spPr>
      </p:pic>
      <p:sp>
        <p:nvSpPr>
          <p:cNvPr id="16" name="テキスト ボックス 15"/>
          <p:cNvSpPr txBox="1"/>
          <p:nvPr/>
        </p:nvSpPr>
        <p:spPr>
          <a:xfrm>
            <a:off x="5985313" y="953751"/>
            <a:ext cx="2691143" cy="276999"/>
          </a:xfrm>
          <a:prstGeom prst="rect">
            <a:avLst/>
          </a:prstGeom>
          <a:solidFill>
            <a:schemeClr val="bg1"/>
          </a:solidFill>
        </p:spPr>
        <p:txBody>
          <a:bodyPr wrap="square" rtlCol="0">
            <a:spAutoFit/>
          </a:bodyPr>
          <a:lstStyle/>
          <a:p>
            <a:r>
              <a:rPr lang="ja-JP" altLang="en-US" sz="1200" b="1" dirty="0" smtClean="0">
                <a:latin typeface="メイリオ" panose="020B0604030504040204" pitchFamily="50" charset="-128"/>
                <a:ea typeface="メイリオ" panose="020B0604030504040204" pitchFamily="50" charset="-128"/>
              </a:rPr>
              <a:t>大阪　年平均気温</a:t>
            </a:r>
            <a:r>
              <a:rPr lang="en-US" altLang="ja-JP" sz="1200" b="1" dirty="0" smtClean="0">
                <a:latin typeface="メイリオ" panose="020B0604030504040204" pitchFamily="50" charset="-128"/>
                <a:ea typeface="メイリオ" panose="020B0604030504040204" pitchFamily="50" charset="-128"/>
              </a:rPr>
              <a:t>1883-2019</a:t>
            </a:r>
            <a:r>
              <a:rPr lang="ja-JP" altLang="en-US" sz="1200" b="1" dirty="0" smtClean="0">
                <a:latin typeface="メイリオ" panose="020B0604030504040204" pitchFamily="50" charset="-128"/>
                <a:ea typeface="メイリオ" panose="020B0604030504040204" pitchFamily="50" charset="-128"/>
              </a:rPr>
              <a:t>年</a:t>
            </a:r>
            <a:endParaRPr kumimoji="1" lang="ja-JP" altLang="en-US" sz="105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78342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縦書きテキスト プレースホルダー 5"/>
          <p:cNvSpPr>
            <a:spLocks noGrp="1"/>
          </p:cNvSpPr>
          <p:nvPr>
            <p:ph type="body" orient="vert" idx="1"/>
          </p:nvPr>
        </p:nvSpPr>
        <p:spPr>
          <a:xfrm>
            <a:off x="71500" y="720833"/>
            <a:ext cx="9001000" cy="972574"/>
          </a:xfrm>
          <a:ln>
            <a:noFill/>
          </a:ln>
        </p:spPr>
        <p:txBody>
          <a:bodyPr vert="horz">
            <a:spAutoFit/>
          </a:bodyPr>
          <a:lstStyle/>
          <a:p>
            <a:pPr marL="0" indent="0">
              <a:buNone/>
            </a:pPr>
            <a:r>
              <a:rPr lang="ja-JP" altLang="en-US" sz="2200" dirty="0" smtClean="0">
                <a:solidFill>
                  <a:srgbClr val="FF0000"/>
                </a:solidFill>
              </a:rPr>
              <a:t>　</a:t>
            </a:r>
            <a:r>
              <a:rPr lang="ja-JP" altLang="en-US" sz="2200" dirty="0" smtClean="0"/>
              <a:t>■現状</a:t>
            </a:r>
            <a:endParaRPr lang="en-US" altLang="ja-JP" sz="2200" dirty="0" smtClean="0"/>
          </a:p>
          <a:p>
            <a:pPr lvl="1"/>
            <a:r>
              <a:rPr lang="ja-JP" altLang="en-US" sz="1600" dirty="0" smtClean="0"/>
              <a:t>近年</a:t>
            </a:r>
            <a:r>
              <a:rPr lang="ja-JP" altLang="en-US" sz="1600" dirty="0"/>
              <a:t>、記録的な豪雨が観測されており、特に、日最大１時間降水量</a:t>
            </a:r>
            <a:r>
              <a:rPr lang="ja-JP" altLang="en-US" sz="1600" dirty="0" smtClean="0"/>
              <a:t>や日</a:t>
            </a:r>
            <a:r>
              <a:rPr lang="ja-JP" altLang="en-US" sz="1600" dirty="0"/>
              <a:t>最大</a:t>
            </a:r>
            <a:r>
              <a:rPr lang="en-US" altLang="ja-JP" sz="1600" dirty="0"/>
              <a:t>10</a:t>
            </a:r>
            <a:r>
              <a:rPr lang="ja-JP" altLang="en-US" sz="1600" dirty="0"/>
              <a:t>分間降水量において、</a:t>
            </a:r>
            <a:r>
              <a:rPr lang="en-US" altLang="ja-JP" sz="1600" dirty="0"/>
              <a:t>2010</a:t>
            </a:r>
            <a:r>
              <a:rPr lang="ja-JP" altLang="en-US" sz="1600" dirty="0"/>
              <a:t>年代に史上１位の記録を</a:t>
            </a:r>
            <a:r>
              <a:rPr lang="ja-JP" altLang="en-US" sz="1600" dirty="0" smtClean="0"/>
              <a:t>観測</a:t>
            </a:r>
            <a:endParaRPr lang="en-US" altLang="ja-JP" sz="1600" dirty="0" smtClean="0"/>
          </a:p>
        </p:txBody>
      </p:sp>
      <p:sp>
        <p:nvSpPr>
          <p:cNvPr id="3" name="スライド番号プレースホルダー 2"/>
          <p:cNvSpPr>
            <a:spLocks noGrp="1"/>
          </p:cNvSpPr>
          <p:nvPr>
            <p:ph type="sldNum" sz="quarter" idx="12"/>
          </p:nvPr>
        </p:nvSpPr>
        <p:spPr/>
        <p:txBody>
          <a:bodyPr/>
          <a:lstStyle/>
          <a:p>
            <a:fld id="{83E2F099-7FB4-40CB-9ED0-614667A15CD7}" type="slidenum">
              <a:rPr kumimoji="1" lang="ja-JP" altLang="en-US" smtClean="0"/>
              <a:t>4</a:t>
            </a:fld>
            <a:endParaRPr kumimoji="1" lang="ja-JP" altLang="en-US"/>
          </a:p>
        </p:txBody>
      </p:sp>
      <p:sp>
        <p:nvSpPr>
          <p:cNvPr id="4" name="テキスト ボックス 3"/>
          <p:cNvSpPr txBox="1"/>
          <p:nvPr/>
        </p:nvSpPr>
        <p:spPr>
          <a:xfrm>
            <a:off x="0" y="352005"/>
            <a:ext cx="1625766" cy="461665"/>
          </a:xfrm>
          <a:prstGeom prst="rect">
            <a:avLst/>
          </a:prstGeom>
          <a:noFill/>
        </p:spPr>
        <p:txBody>
          <a:bodyPr wrap="non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２</a:t>
            </a:r>
            <a:r>
              <a:rPr kumimoji="1" lang="ja-JP" altLang="en-US" sz="2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）降水量</a:t>
            </a:r>
            <a:endParaRPr kumimoji="1"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595558419"/>
              </p:ext>
            </p:extLst>
          </p:nvPr>
        </p:nvGraphicFramePr>
        <p:xfrm>
          <a:off x="302093" y="1735612"/>
          <a:ext cx="8568952" cy="1492264"/>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tblGrid>
              <a:tr h="436132">
                <a:tc>
                  <a:txBody>
                    <a:bodyPr/>
                    <a:lstStyle/>
                    <a:p>
                      <a:pPr algn="ctr"/>
                      <a:r>
                        <a:rPr kumimoji="1" lang="zh-TW"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要素名／順位</a:t>
                      </a:r>
                      <a:endParaRPr kumimoji="1"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c>
                  <a:txBody>
                    <a:bodyPr/>
                    <a:lstStyle/>
                    <a:p>
                      <a:pPr algn="ctr">
                        <a:lnSpc>
                          <a:spcPct val="115000"/>
                        </a:lnSpc>
                        <a:spcAft>
                          <a:spcPts val="0"/>
                        </a:spcAft>
                      </a:pPr>
                      <a:r>
                        <a:rPr lang="ja-JP" sz="1400" b="1"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１位</a:t>
                      </a:r>
                    </a:p>
                  </a:txBody>
                  <a:tcPr marL="36195" marR="36195" marT="36195" marB="36195" anchor="ctr"/>
                </a:tc>
                <a:tc>
                  <a:txBody>
                    <a:bodyPr/>
                    <a:lstStyle/>
                    <a:p>
                      <a:pPr algn="ctr">
                        <a:lnSpc>
                          <a:spcPct val="115000"/>
                        </a:lnSpc>
                        <a:spcAft>
                          <a:spcPts val="0"/>
                        </a:spcAft>
                      </a:pPr>
                      <a:r>
                        <a:rPr lang="ja-JP" sz="1400" b="1"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２位</a:t>
                      </a:r>
                    </a:p>
                  </a:txBody>
                  <a:tcPr marL="36195" marR="36195" marT="36195" marB="36195" anchor="ctr"/>
                </a:tc>
                <a:tc>
                  <a:txBody>
                    <a:bodyPr/>
                    <a:lstStyle/>
                    <a:p>
                      <a:pPr algn="ctr">
                        <a:lnSpc>
                          <a:spcPct val="115000"/>
                        </a:lnSpc>
                        <a:spcAft>
                          <a:spcPts val="0"/>
                        </a:spcAft>
                      </a:pPr>
                      <a:r>
                        <a:rPr lang="ja-JP" sz="1400" b="1"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３位</a:t>
                      </a:r>
                    </a:p>
                  </a:txBody>
                  <a:tcPr marL="36195" marR="36195" marT="36195" marB="36195" anchor="ctr"/>
                </a:tc>
                <a:tc>
                  <a:txBody>
                    <a:bodyPr/>
                    <a:lstStyle/>
                    <a:p>
                      <a:pPr algn="ctr">
                        <a:lnSpc>
                          <a:spcPct val="115000"/>
                        </a:lnSpc>
                        <a:spcAft>
                          <a:spcPts val="0"/>
                        </a:spcAft>
                      </a:pPr>
                      <a:r>
                        <a:rPr lang="ja-JP" sz="1400" b="1"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４位</a:t>
                      </a:r>
                    </a:p>
                  </a:txBody>
                  <a:tcPr marL="36195" marR="36195" marT="36195" marB="36195" anchor="ctr"/>
                </a:tc>
                <a:tc>
                  <a:txBody>
                    <a:bodyPr/>
                    <a:lstStyle/>
                    <a:p>
                      <a:pPr algn="ctr">
                        <a:lnSpc>
                          <a:spcPct val="115000"/>
                        </a:lnSpc>
                        <a:spcAft>
                          <a:spcPts val="0"/>
                        </a:spcAft>
                      </a:pPr>
                      <a:r>
                        <a:rPr lang="ja-JP" sz="1400" b="1"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５位</a:t>
                      </a:r>
                    </a:p>
                  </a:txBody>
                  <a:tcPr marL="36195" marR="36195" marT="36195" marB="36195" anchor="ctr"/>
                </a:tc>
                <a:tc>
                  <a:txBody>
                    <a:bodyPr/>
                    <a:lstStyle/>
                    <a:p>
                      <a:pPr algn="ctr">
                        <a:lnSpc>
                          <a:spcPct val="115000"/>
                        </a:lnSpc>
                        <a:spcAft>
                          <a:spcPts val="0"/>
                        </a:spcAft>
                      </a:pPr>
                      <a:r>
                        <a:rPr lang="ja-JP" sz="1400" b="1"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統計期間</a:t>
                      </a:r>
                    </a:p>
                  </a:txBody>
                  <a:tcPr marL="36195" marR="36195" marT="36195" marB="36195" anchor="ctr"/>
                </a:tc>
                <a:extLst>
                  <a:ext uri="{0D108BD9-81ED-4DB2-BD59-A6C34878D82A}">
                    <a16:rowId xmlns:a16="http://schemas.microsoft.com/office/drawing/2014/main" val="10000"/>
                  </a:ext>
                </a:extLst>
              </a:tr>
              <a:tr h="467291">
                <a:tc>
                  <a:txBody>
                    <a:bodyPr/>
                    <a:lstStyle/>
                    <a:p>
                      <a:pPr algn="ctr">
                        <a:lnSpc>
                          <a:spcPct val="115000"/>
                        </a:lnSpc>
                        <a:spcAft>
                          <a:spcPts val="0"/>
                        </a:spcAft>
                      </a:pPr>
                      <a:r>
                        <a:rPr lang="ja-JP" sz="12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日最大</a:t>
                      </a:r>
                      <a:r>
                        <a:rPr lang="en-US" sz="12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sz="12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分間</a:t>
                      </a:r>
                      <a:endParaRPr lang="ja-JP" sz="16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ja-JP" sz="12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降水量（</a:t>
                      </a:r>
                      <a:r>
                        <a:rPr lang="en-US" sz="12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mm</a:t>
                      </a:r>
                      <a:r>
                        <a:rPr lang="ja-JP" sz="12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ja-JP" sz="16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tc>
                  <a:txBody>
                    <a:bodyPr/>
                    <a:lstStyle/>
                    <a:p>
                      <a:pPr algn="ctr">
                        <a:lnSpc>
                          <a:spcPct val="115000"/>
                        </a:lnSpc>
                        <a:spcAft>
                          <a:spcPts val="0"/>
                        </a:spcAft>
                      </a:pPr>
                      <a:r>
                        <a:rPr lang="en-US" sz="1300" b="1" u="sng"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27.5</a:t>
                      </a:r>
                      <a:endParaRPr lang="ja-JP" sz="1300" b="1"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en-US" sz="1300" b="1" u="sng"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(2013/8/25)</a:t>
                      </a:r>
                      <a:endParaRPr lang="ja-JP" sz="1300" b="1"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tc>
                  <a:txBody>
                    <a:bodyPr/>
                    <a:lstStyle/>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24.5</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1997/8/5</a:t>
                      </a:r>
                      <a:r>
                        <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a:t>
                      </a:r>
                    </a:p>
                  </a:txBody>
                  <a:tcPr marL="36195" marR="36195" marT="36195" marB="36195" anchor="ctr"/>
                </a:tc>
                <a:tc>
                  <a:txBody>
                    <a:bodyPr/>
                    <a:lstStyle/>
                    <a:p>
                      <a:pPr algn="ctr">
                        <a:lnSpc>
                          <a:spcPct val="115000"/>
                        </a:lnSpc>
                        <a:spcAft>
                          <a:spcPts val="0"/>
                        </a:spcAft>
                      </a:pPr>
                      <a:r>
                        <a:rPr lang="en-US" sz="1300" b="1" u="sng"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22.5</a:t>
                      </a:r>
                      <a:endParaRPr lang="ja-JP" sz="1300" b="1"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en-US" sz="1300" b="1" u="sng"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(2011/8/27)</a:t>
                      </a:r>
                      <a:endParaRPr lang="ja-JP" sz="1300" b="1"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tc>
                  <a:txBody>
                    <a:bodyPr/>
                    <a:lstStyle/>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22.2</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(1939/9/26)</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tc>
                  <a:txBody>
                    <a:bodyPr/>
                    <a:lstStyle/>
                    <a:p>
                      <a:pPr algn="ctr">
                        <a:lnSpc>
                          <a:spcPct val="115000"/>
                        </a:lnSpc>
                        <a:spcAft>
                          <a:spcPts val="0"/>
                        </a:spcAft>
                      </a:pPr>
                      <a:r>
                        <a:rPr lang="en-US" sz="1300" b="1" u="sng"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22.0</a:t>
                      </a:r>
                      <a:endParaRPr lang="ja-JP" sz="1300" b="1"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en-US" sz="1300" b="1" u="sng"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(2012/8/18)</a:t>
                      </a:r>
                      <a:endParaRPr lang="ja-JP" sz="1300" b="1"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tc>
                  <a:txBody>
                    <a:bodyPr/>
                    <a:lstStyle/>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1937/1</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sz="1300" dirty="0" smtClean="0">
                          <a:effectLst/>
                          <a:latin typeface="ＭＳ Ｐゴシック" panose="020B0600070205080204" pitchFamily="50" charset="-128"/>
                          <a:ea typeface="ＭＳ Ｐゴシック" panose="020B0600070205080204" pitchFamily="50" charset="-128"/>
                          <a:cs typeface="メイリオ" panose="020B0604030504040204" pitchFamily="50" charset="-128"/>
                        </a:rPr>
                        <a:t>20</a:t>
                      </a:r>
                      <a:r>
                        <a:rPr lang="en-US" altLang="ja-JP" sz="1300" dirty="0" smtClean="0">
                          <a:effectLst/>
                          <a:latin typeface="ＭＳ Ｐゴシック" panose="020B0600070205080204" pitchFamily="50" charset="-128"/>
                          <a:ea typeface="ＭＳ Ｐゴシック" panose="020B0600070205080204" pitchFamily="50" charset="-128"/>
                          <a:cs typeface="メイリオ" panose="020B0604030504040204" pitchFamily="50" charset="-128"/>
                        </a:rPr>
                        <a:t>20</a:t>
                      </a:r>
                      <a:r>
                        <a:rPr lang="en-US" sz="1300" dirty="0" smtClean="0">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300" dirty="0" smtClean="0">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extLst>
                  <a:ext uri="{0D108BD9-81ED-4DB2-BD59-A6C34878D82A}">
                    <a16:rowId xmlns:a16="http://schemas.microsoft.com/office/drawing/2014/main" val="10001"/>
                  </a:ext>
                </a:extLst>
              </a:tr>
              <a:tr h="460890">
                <a:tc>
                  <a:txBody>
                    <a:bodyPr/>
                    <a:lstStyle/>
                    <a:p>
                      <a:pPr algn="ctr">
                        <a:lnSpc>
                          <a:spcPct val="115000"/>
                        </a:lnSpc>
                        <a:spcAft>
                          <a:spcPts val="0"/>
                        </a:spcAft>
                      </a:pPr>
                      <a:r>
                        <a:rPr lang="ja-JP" sz="12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日最大１時間</a:t>
                      </a:r>
                      <a:endParaRPr lang="ja-JP" sz="16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ja-JP" sz="12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降水量（</a:t>
                      </a:r>
                      <a:r>
                        <a:rPr lang="en-US" sz="12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mm</a:t>
                      </a:r>
                      <a:r>
                        <a:rPr lang="ja-JP" sz="12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ja-JP" sz="16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tc>
                  <a:txBody>
                    <a:bodyPr/>
                    <a:lstStyle/>
                    <a:p>
                      <a:pPr algn="ctr">
                        <a:lnSpc>
                          <a:spcPct val="115000"/>
                        </a:lnSpc>
                        <a:spcAft>
                          <a:spcPts val="0"/>
                        </a:spcAft>
                      </a:pPr>
                      <a:r>
                        <a:rPr lang="en-US" sz="1300" b="1" u="sng"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77.5</a:t>
                      </a:r>
                      <a:endParaRPr lang="ja-JP" sz="1300" b="1"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en-US" sz="1300" b="1" u="sng"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(2011/8/27)</a:t>
                      </a:r>
                      <a:endParaRPr lang="ja-JP" sz="1300" b="1" dirty="0">
                        <a:solidFill>
                          <a:srgbClr val="FF33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tc>
                  <a:txBody>
                    <a:bodyPr/>
                    <a:lstStyle/>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77.5</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(1979/9/30)</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tc>
                  <a:txBody>
                    <a:bodyPr/>
                    <a:lstStyle/>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65.0</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(1978/7/10)</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tc>
                  <a:txBody>
                    <a:bodyPr/>
                    <a:lstStyle/>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64.5</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(1990/9/13)</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tc>
                  <a:txBody>
                    <a:bodyPr/>
                    <a:lstStyle/>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63.8</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(1940/7/10)</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tc>
                  <a:txBody>
                    <a:bodyPr/>
                    <a:lstStyle/>
                    <a:p>
                      <a:pPr algn="ctr">
                        <a:lnSpc>
                          <a:spcPct val="115000"/>
                        </a:lnSpc>
                        <a:spcAft>
                          <a:spcPts val="0"/>
                        </a:spcAft>
                      </a:pPr>
                      <a:r>
                        <a:rPr lang="en-US"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1889/1</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lnSpc>
                          <a:spcPct val="115000"/>
                        </a:lnSpc>
                        <a:spcAft>
                          <a:spcPts val="0"/>
                        </a:spcAft>
                      </a:pPr>
                      <a:r>
                        <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sz="1300" dirty="0" smtClean="0">
                          <a:effectLst/>
                          <a:latin typeface="ＭＳ Ｐゴシック" panose="020B0600070205080204" pitchFamily="50" charset="-128"/>
                          <a:ea typeface="ＭＳ Ｐゴシック" panose="020B0600070205080204" pitchFamily="50" charset="-128"/>
                          <a:cs typeface="メイリオ" panose="020B0604030504040204" pitchFamily="50" charset="-128"/>
                        </a:rPr>
                        <a:t>20</a:t>
                      </a:r>
                      <a:r>
                        <a:rPr lang="en-US" altLang="ja-JP" sz="1300" dirty="0" smtClean="0">
                          <a:effectLst/>
                          <a:latin typeface="ＭＳ Ｐゴシック" panose="020B0600070205080204" pitchFamily="50" charset="-128"/>
                          <a:ea typeface="ＭＳ Ｐゴシック" panose="020B0600070205080204" pitchFamily="50" charset="-128"/>
                          <a:cs typeface="メイリオ" panose="020B0604030504040204" pitchFamily="50" charset="-128"/>
                        </a:rPr>
                        <a:t>20</a:t>
                      </a:r>
                      <a:r>
                        <a:rPr lang="en-US" sz="1300" dirty="0" smtClean="0">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300" dirty="0" smtClean="0">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ja-JP" sz="1300" dirty="0">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195" marR="36195" marT="36195" marB="36195" anchor="ctr"/>
                </a:tc>
                <a:extLst>
                  <a:ext uri="{0D108BD9-81ED-4DB2-BD59-A6C34878D82A}">
                    <a16:rowId xmlns:a16="http://schemas.microsoft.com/office/drawing/2014/main" val="10002"/>
                  </a:ext>
                </a:extLst>
              </a:tr>
            </a:tbl>
          </a:graphicData>
        </a:graphic>
      </p:graphicFrame>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040" y="3669751"/>
            <a:ext cx="3427448" cy="2751787"/>
          </a:xfrm>
          <a:prstGeom prst="rect">
            <a:avLst/>
          </a:prstGeom>
        </p:spPr>
      </p:pic>
      <p:sp>
        <p:nvSpPr>
          <p:cNvPr id="12" name="テキスト ボックス 11"/>
          <p:cNvSpPr txBox="1"/>
          <p:nvPr/>
        </p:nvSpPr>
        <p:spPr>
          <a:xfrm>
            <a:off x="5925666" y="3213415"/>
            <a:ext cx="2988332" cy="230832"/>
          </a:xfrm>
          <a:prstGeom prst="rect">
            <a:avLst/>
          </a:prstGeom>
          <a:noFill/>
        </p:spPr>
        <p:txBody>
          <a:bodyPr wrap="square" rtlCol="0">
            <a:spAutoFit/>
          </a:bodyPr>
          <a:lstStyle/>
          <a:p>
            <a:pPr algn="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（出典）気象庁データをもとに大阪府作成</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縦書きテキスト プレースホルダー 5"/>
          <p:cNvSpPr txBox="1">
            <a:spLocks/>
          </p:cNvSpPr>
          <p:nvPr/>
        </p:nvSpPr>
        <p:spPr>
          <a:xfrm>
            <a:off x="71500" y="3634461"/>
            <a:ext cx="5285419" cy="1914370"/>
          </a:xfrm>
          <a:prstGeom prst="rect">
            <a:avLst/>
          </a:prstGeom>
          <a:ln>
            <a:noFill/>
          </a:ln>
        </p:spPr>
        <p:txBody>
          <a:bodyPr vert="horz" wrap="square" lIns="91440" tIns="45720" rIns="91440" bIns="45720"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ea"/>
                <a:ea typeface="+mn-ea"/>
                <a:cs typeface="メイリオ" panose="020B0604030504040204" pitchFamily="50" charset="-128"/>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ea"/>
                <a:ea typeface="+mn-ea"/>
                <a:cs typeface="メイリオ" panose="020B0604030504040204" pitchFamily="50" charset="-128"/>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ea"/>
                <a:ea typeface="+mn-ea"/>
                <a:cs typeface="メイリオ" panose="020B0604030504040204" pitchFamily="50" charset="-128"/>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ea"/>
                <a:ea typeface="+mn-ea"/>
                <a:cs typeface="メイリオ" panose="020B0604030504040204" pitchFamily="50" charset="-128"/>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ea"/>
                <a:ea typeface="+mn-ea"/>
                <a:cs typeface="メイリオ" panose="020B0604030504040204" pitchFamily="50" charset="-128"/>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buFont typeface="Arial" pitchFamily="34" charset="0"/>
              <a:buNone/>
            </a:pPr>
            <a:r>
              <a:rPr lang="ja-JP" altLang="en-US" sz="2200" dirty="0" smtClean="0">
                <a:solidFill>
                  <a:srgbClr val="FF0000"/>
                </a:solidFill>
              </a:rPr>
              <a:t>　</a:t>
            </a:r>
            <a:r>
              <a:rPr lang="ja-JP" altLang="en-US" sz="2200" dirty="0" smtClean="0"/>
              <a:t>■将来予測</a:t>
            </a:r>
            <a:r>
              <a:rPr lang="ja-JP" altLang="en-US" sz="2200" baseline="30000" dirty="0" smtClean="0"/>
              <a:t>（</a:t>
            </a:r>
            <a:r>
              <a:rPr lang="en-US" altLang="ja-JP" sz="2200" baseline="30000" dirty="0" smtClean="0"/>
              <a:t>※</a:t>
            </a:r>
            <a:r>
              <a:rPr lang="ja-JP" altLang="en-US" sz="2200" baseline="30000" dirty="0" smtClean="0"/>
              <a:t>）</a:t>
            </a:r>
            <a:endParaRPr lang="en-US" altLang="ja-JP" sz="2200" baseline="30000" dirty="0" smtClean="0"/>
          </a:p>
          <a:p>
            <a:pPr lvl="1"/>
            <a:r>
              <a:rPr lang="ja-JP" altLang="en-US" sz="1600" dirty="0"/>
              <a:t>将来気候（</a:t>
            </a:r>
            <a:r>
              <a:rPr lang="en-US" altLang="ja-JP" sz="1600" dirty="0"/>
              <a:t>21</a:t>
            </a:r>
            <a:r>
              <a:rPr lang="ja-JP" altLang="en-US" sz="1600" dirty="0"/>
              <a:t>世紀末；</a:t>
            </a:r>
            <a:r>
              <a:rPr lang="en-US" altLang="ja-JP" sz="1600" dirty="0"/>
              <a:t>2076</a:t>
            </a:r>
            <a:r>
              <a:rPr lang="ja-JP" altLang="en-US" sz="1600" dirty="0"/>
              <a:t>～</a:t>
            </a:r>
            <a:r>
              <a:rPr lang="en-US" altLang="ja-JP" sz="1600" dirty="0"/>
              <a:t>2095</a:t>
            </a:r>
            <a:r>
              <a:rPr lang="ja-JP" altLang="en-US" sz="1600" dirty="0"/>
              <a:t>年）では現在</a:t>
            </a:r>
            <a:r>
              <a:rPr lang="ja-JP" altLang="en-US" sz="1600" dirty="0" smtClean="0"/>
              <a:t>気候（</a:t>
            </a:r>
            <a:r>
              <a:rPr lang="en-US" altLang="ja-JP" sz="1600" dirty="0"/>
              <a:t>20</a:t>
            </a:r>
            <a:r>
              <a:rPr lang="ja-JP" altLang="en-US" sz="1600" dirty="0"/>
              <a:t>世紀末；</a:t>
            </a:r>
            <a:r>
              <a:rPr lang="en-US" altLang="ja-JP" sz="1600" dirty="0"/>
              <a:t>1980</a:t>
            </a:r>
            <a:r>
              <a:rPr lang="ja-JP" altLang="en-US" sz="1600" dirty="0"/>
              <a:t>～</a:t>
            </a:r>
            <a:r>
              <a:rPr lang="en-US" altLang="ja-JP" sz="1600" dirty="0"/>
              <a:t>1999</a:t>
            </a:r>
            <a:r>
              <a:rPr lang="ja-JP" altLang="en-US" sz="1600" dirty="0"/>
              <a:t>年）に</a:t>
            </a:r>
            <a:r>
              <a:rPr lang="ja-JP" altLang="en-US" sz="1600" dirty="0" smtClean="0"/>
              <a:t>比べ</a:t>
            </a:r>
            <a:r>
              <a:rPr lang="ja-JP" altLang="en-US" sz="1600" dirty="0"/>
              <a:t/>
            </a:r>
            <a:br>
              <a:rPr lang="ja-JP" altLang="en-US" sz="1600" dirty="0"/>
            </a:br>
            <a:r>
              <a:rPr lang="en-US" altLang="ja-JP" sz="1600" dirty="0" smtClean="0"/>
              <a:t>1</a:t>
            </a:r>
            <a:r>
              <a:rPr lang="ja-JP" altLang="en-US" sz="1600" dirty="0"/>
              <a:t>時間降水量</a:t>
            </a:r>
            <a:r>
              <a:rPr lang="en-US" altLang="ja-JP" sz="1600" dirty="0"/>
              <a:t>50㎜</a:t>
            </a:r>
            <a:r>
              <a:rPr lang="ja-JP" altLang="en-US" sz="1600" dirty="0"/>
              <a:t>以上の発生回数が</a:t>
            </a:r>
            <a:r>
              <a:rPr lang="en-US" altLang="ja-JP" sz="1600" dirty="0"/>
              <a:t>100</a:t>
            </a:r>
            <a:r>
              <a:rPr lang="ja-JP" altLang="en-US" sz="1600" dirty="0"/>
              <a:t>年</a:t>
            </a:r>
            <a:r>
              <a:rPr lang="ja-JP" altLang="en-US" sz="1600" dirty="0" smtClean="0"/>
              <a:t>で夏</a:t>
            </a:r>
            <a:r>
              <a:rPr lang="ja-JP" altLang="en-US" sz="1600" dirty="0"/>
              <a:t>と秋は</a:t>
            </a:r>
            <a:r>
              <a:rPr lang="en-US" altLang="ja-JP" sz="1600" dirty="0"/>
              <a:t>2</a:t>
            </a:r>
            <a:r>
              <a:rPr lang="ja-JP" altLang="en-US" sz="1600" dirty="0"/>
              <a:t>倍</a:t>
            </a:r>
            <a:r>
              <a:rPr lang="ja-JP" altLang="en-US" sz="1600" dirty="0" smtClean="0"/>
              <a:t>以上</a:t>
            </a:r>
            <a:r>
              <a:rPr lang="en-US" altLang="ja-JP" sz="1600" dirty="0" smtClean="0"/>
              <a:t/>
            </a:r>
            <a:br>
              <a:rPr lang="en-US" altLang="ja-JP" sz="1600" dirty="0" smtClean="0"/>
            </a:br>
            <a:endParaRPr lang="en-US" altLang="ja-JP" sz="1600" dirty="0"/>
          </a:p>
          <a:p>
            <a:pPr marL="274320" lvl="1" indent="0">
              <a:buNone/>
            </a:pPr>
            <a:r>
              <a:rPr lang="en-US" altLang="ja-JP" sz="1100" dirty="0" smtClean="0">
                <a:latin typeface="メイリオ" panose="020B0604030504040204" pitchFamily="50" charset="-128"/>
                <a:ea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rPr>
              <a:t>温室</a:t>
            </a:r>
            <a:r>
              <a:rPr lang="ja-JP" altLang="en-US" sz="1100" dirty="0">
                <a:latin typeface="メイリオ" panose="020B0604030504040204" pitchFamily="50" charset="-128"/>
                <a:ea typeface="メイリオ" panose="020B0604030504040204" pitchFamily="50" charset="-128"/>
              </a:rPr>
              <a:t>効果ガス排出シナリオの中で最も排出量の多い「</a:t>
            </a:r>
            <a:r>
              <a:rPr lang="en-US" altLang="ja-JP" sz="1100" dirty="0">
                <a:latin typeface="メイリオ" panose="020B0604030504040204" pitchFamily="50" charset="-128"/>
                <a:ea typeface="メイリオ" panose="020B0604030504040204" pitchFamily="50" charset="-128"/>
              </a:rPr>
              <a:t>RCP8.5</a:t>
            </a:r>
            <a:r>
              <a:rPr lang="ja-JP" altLang="en-US" sz="1100" dirty="0">
                <a:latin typeface="メイリオ" panose="020B0604030504040204" pitchFamily="50" charset="-128"/>
                <a:ea typeface="メイリオ" panose="020B0604030504040204" pitchFamily="50" charset="-128"/>
              </a:rPr>
              <a:t>」で</a:t>
            </a:r>
            <a:r>
              <a:rPr lang="ja-JP" altLang="en-US" sz="1100" dirty="0" smtClean="0">
                <a:latin typeface="メイリオ" panose="020B0604030504040204" pitchFamily="50" charset="-128"/>
                <a:ea typeface="メイリオ" panose="020B0604030504040204" pitchFamily="50" charset="-128"/>
              </a:rPr>
              <a:t>予測</a:t>
            </a:r>
            <a:endParaRPr lang="en-US" altLang="ja-JP" sz="1600" dirty="0" smtClean="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376144" y="6389259"/>
            <a:ext cx="3365024" cy="253916"/>
          </a:xfrm>
          <a:prstGeom prst="rect">
            <a:avLst/>
          </a:prstGeom>
          <a:noFill/>
        </p:spPr>
        <p:txBody>
          <a:bodyPr wrap="none" rtlCol="0">
            <a:spAutoFit/>
          </a:bodyPr>
          <a:lstStyle/>
          <a:p>
            <a:r>
              <a:rPr lang="ja-JP" altLang="en-US" sz="1050" dirty="0" smtClean="0">
                <a:latin typeface="ＭＳ Ｐゴシック" panose="020B0600070205080204" pitchFamily="50" charset="-128"/>
                <a:cs typeface="メイリオ" panose="020B0604030504040204" pitchFamily="50" charset="-128"/>
              </a:rPr>
              <a:t>（出典）大阪管区気象台「大阪府</a:t>
            </a:r>
            <a:r>
              <a:rPr lang="ja-JP" altLang="en-US" sz="1050" dirty="0">
                <a:latin typeface="ＭＳ Ｐゴシック" panose="020B0600070205080204" pitchFamily="50" charset="-128"/>
                <a:cs typeface="メイリオ" panose="020B0604030504040204" pitchFamily="50" charset="-128"/>
              </a:rPr>
              <a:t>の</a:t>
            </a:r>
            <a:r>
              <a:rPr lang="en-US" altLang="ja-JP" sz="1050" dirty="0">
                <a:latin typeface="ＭＳ Ｐゴシック" panose="020B0600070205080204" pitchFamily="50" charset="-128"/>
                <a:cs typeface="メイリオ" panose="020B0604030504040204" pitchFamily="50" charset="-128"/>
              </a:rPr>
              <a:t>21</a:t>
            </a:r>
            <a:r>
              <a:rPr lang="ja-JP" altLang="en-US" sz="1050" dirty="0">
                <a:latin typeface="ＭＳ Ｐゴシック" panose="020B0600070205080204" pitchFamily="50" charset="-128"/>
                <a:cs typeface="メイリオ" panose="020B0604030504040204" pitchFamily="50" charset="-128"/>
              </a:rPr>
              <a:t>世紀末の</a:t>
            </a:r>
            <a:r>
              <a:rPr lang="ja-JP" altLang="en-US" sz="1050" dirty="0" smtClean="0">
                <a:latin typeface="ＭＳ Ｐゴシック" panose="020B0600070205080204" pitchFamily="50" charset="-128"/>
                <a:cs typeface="メイリオ" panose="020B0604030504040204" pitchFamily="50" charset="-128"/>
              </a:rPr>
              <a:t>気候」より</a:t>
            </a:r>
            <a:endParaRPr lang="en-US" altLang="ja-JP" sz="1050" dirty="0" smtClean="0">
              <a:latin typeface="ＭＳ Ｐゴシック" panose="020B0600070205080204" pitchFamily="50" charset="-128"/>
              <a:cs typeface="メイリオ" panose="020B0604030504040204" pitchFamily="50" charset="-128"/>
            </a:endParaRPr>
          </a:p>
        </p:txBody>
      </p:sp>
      <p:sp>
        <p:nvSpPr>
          <p:cNvPr id="16" name="テキスト ボックス 15"/>
          <p:cNvSpPr txBox="1"/>
          <p:nvPr/>
        </p:nvSpPr>
        <p:spPr>
          <a:xfrm>
            <a:off x="3490096" y="5718447"/>
            <a:ext cx="1927529" cy="646331"/>
          </a:xfrm>
          <a:prstGeom prst="rect">
            <a:avLst/>
          </a:prstGeom>
          <a:noFill/>
        </p:spPr>
        <p:txBody>
          <a:bodyPr wrap="square" rtlCol="0">
            <a:spAutoFit/>
          </a:bodyPr>
          <a:lstStyle/>
          <a:p>
            <a:r>
              <a:rPr lang="ja-JP" altLang="en-US" sz="900" dirty="0" smtClean="0"/>
              <a:t>注）春</a:t>
            </a:r>
            <a:r>
              <a:rPr lang="ja-JP" altLang="en-US" sz="900" dirty="0"/>
              <a:t>は現在気候で発生が無く、また、将来気候においてほとんど発生</a:t>
            </a:r>
            <a:r>
              <a:rPr lang="ja-JP" altLang="en-US" sz="900" dirty="0" smtClean="0"/>
              <a:t>が予測</a:t>
            </a:r>
            <a:r>
              <a:rPr lang="ja-JP" altLang="en-US" sz="900" dirty="0"/>
              <a:t>されていないため、冬は発生回数が少ない</a:t>
            </a:r>
            <a:r>
              <a:rPr lang="ja-JP" altLang="en-US" sz="900" dirty="0" smtClean="0"/>
              <a:t>ため表示</a:t>
            </a:r>
            <a:r>
              <a:rPr lang="ja-JP" altLang="en-US" sz="900" dirty="0"/>
              <a:t>して</a:t>
            </a:r>
            <a:r>
              <a:rPr lang="ja-JP" altLang="en-US" sz="900" dirty="0" smtClean="0"/>
              <a:t>いない。</a:t>
            </a:r>
            <a:endParaRPr kumimoji="1" lang="ja-JP" altLang="en-US" sz="900" dirty="0"/>
          </a:p>
        </p:txBody>
      </p:sp>
    </p:spTree>
    <p:extLst>
      <p:ext uri="{BB962C8B-B14F-4D97-AF65-F5344CB8AC3E}">
        <p14:creationId xmlns:p14="http://schemas.microsoft.com/office/powerpoint/2010/main" val="343886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7504" y="476672"/>
            <a:ext cx="8928992" cy="584775"/>
          </a:xfrm>
        </p:spPr>
        <p:txBody>
          <a:bodyPr>
            <a:spAutoFit/>
          </a:bodyPr>
          <a:lstStyle/>
          <a:p>
            <a:r>
              <a:rPr lang="ja-JP" altLang="en-US" sz="3200" dirty="0" smtClean="0"/>
              <a:t>３．気候</a:t>
            </a:r>
            <a:r>
              <a:rPr lang="ja-JP" altLang="en-US" sz="3200" dirty="0"/>
              <a:t>変動適応に関する情報</a:t>
            </a:r>
            <a:r>
              <a:rPr lang="ja-JP" altLang="en-US" sz="3200" dirty="0" smtClean="0"/>
              <a:t>収集等の拠点</a:t>
            </a:r>
            <a:endParaRPr kumimoji="1" lang="ja-JP" altLang="en-US" sz="3200" dirty="0"/>
          </a:p>
        </p:txBody>
      </p:sp>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5</a:t>
            </a:fld>
            <a:endParaRPr kumimoji="1" lang="ja-JP" altLang="en-US"/>
          </a:p>
        </p:txBody>
      </p:sp>
      <p:sp>
        <p:nvSpPr>
          <p:cNvPr id="7" name="正方形/長方形 6"/>
          <p:cNvSpPr/>
          <p:nvPr/>
        </p:nvSpPr>
        <p:spPr>
          <a:xfrm>
            <a:off x="215932" y="1386957"/>
            <a:ext cx="8651394" cy="1200329"/>
          </a:xfrm>
          <a:prstGeom prst="rect">
            <a:avLst/>
          </a:prstGeom>
          <a:ln w="19050">
            <a:solidFill>
              <a:schemeClr val="tx1"/>
            </a:solidFill>
            <a:prstDash val="dash"/>
          </a:ln>
        </p:spPr>
        <p:txBody>
          <a:bodyPr wrap="square">
            <a:spAutoFit/>
          </a:bodyPr>
          <a:lstStyle/>
          <a:p>
            <a:r>
              <a:rPr lang="ja-JP" altLang="en-US" dirty="0" smtClean="0">
                <a:latin typeface="+mj-ea"/>
                <a:ea typeface="+mj-ea"/>
              </a:rPr>
              <a:t>　気候</a:t>
            </a:r>
            <a:r>
              <a:rPr lang="ja-JP" altLang="en-US" dirty="0">
                <a:latin typeface="+mj-ea"/>
                <a:ea typeface="+mj-ea"/>
              </a:rPr>
              <a:t>変動に対処し、府民の生命・財産を将来にわたって守り、経済・</a:t>
            </a:r>
            <a:r>
              <a:rPr lang="ja-JP" altLang="en-US" dirty="0" smtClean="0">
                <a:latin typeface="+mj-ea"/>
                <a:ea typeface="+mj-ea"/>
              </a:rPr>
              <a:t>社会</a:t>
            </a:r>
            <a:r>
              <a:rPr lang="ja-JP" altLang="en-US" dirty="0">
                <a:latin typeface="+mj-ea"/>
                <a:ea typeface="+mj-ea"/>
              </a:rPr>
              <a:t>の持続可能な発展を図るためには、温室効果ガスの削減対策</a:t>
            </a:r>
            <a:r>
              <a:rPr lang="en-US" altLang="ja-JP" dirty="0">
                <a:latin typeface="+mj-ea"/>
                <a:ea typeface="+mj-ea"/>
              </a:rPr>
              <a:t>(</a:t>
            </a:r>
            <a:r>
              <a:rPr lang="ja-JP" altLang="en-US" dirty="0">
                <a:latin typeface="+mj-ea"/>
                <a:ea typeface="+mj-ea"/>
              </a:rPr>
              <a:t>緩和策</a:t>
            </a:r>
            <a:r>
              <a:rPr lang="en-US" altLang="ja-JP" dirty="0">
                <a:latin typeface="+mj-ea"/>
                <a:ea typeface="+mj-ea"/>
              </a:rPr>
              <a:t>)</a:t>
            </a:r>
            <a:r>
              <a:rPr lang="ja-JP" altLang="en-US" dirty="0">
                <a:latin typeface="+mj-ea"/>
                <a:ea typeface="+mj-ea"/>
              </a:rPr>
              <a:t>とともに、気候変動の影響による被害の回避・軽減対策</a:t>
            </a:r>
            <a:r>
              <a:rPr lang="en-US" altLang="ja-JP" dirty="0">
                <a:latin typeface="+mj-ea"/>
                <a:ea typeface="+mj-ea"/>
              </a:rPr>
              <a:t>(</a:t>
            </a:r>
            <a:r>
              <a:rPr lang="ja-JP" altLang="en-US" dirty="0">
                <a:latin typeface="+mj-ea"/>
                <a:ea typeface="+mj-ea"/>
              </a:rPr>
              <a:t>適応策</a:t>
            </a:r>
            <a:r>
              <a:rPr lang="en-US" altLang="ja-JP" dirty="0">
                <a:latin typeface="+mj-ea"/>
                <a:ea typeface="+mj-ea"/>
              </a:rPr>
              <a:t>)</a:t>
            </a:r>
            <a:r>
              <a:rPr lang="ja-JP" altLang="en-US" dirty="0">
                <a:latin typeface="+mj-ea"/>
                <a:ea typeface="+mj-ea"/>
              </a:rPr>
              <a:t>について、様々な情報を収集・整理し、</a:t>
            </a:r>
            <a:r>
              <a:rPr lang="ja-JP" altLang="en-US" dirty="0" smtClean="0">
                <a:latin typeface="+mj-ea"/>
                <a:ea typeface="+mj-ea"/>
              </a:rPr>
              <a:t>府域の</a:t>
            </a:r>
            <a:r>
              <a:rPr lang="ja-JP" altLang="en-US" dirty="0">
                <a:latin typeface="+mj-ea"/>
                <a:ea typeface="+mj-ea"/>
              </a:rPr>
              <a:t>多様な関係者が連携・協力して、一丸となって</a:t>
            </a:r>
            <a:r>
              <a:rPr lang="ja-JP" altLang="en-US" dirty="0" smtClean="0">
                <a:latin typeface="+mj-ea"/>
                <a:ea typeface="+mj-ea"/>
              </a:rPr>
              <a:t>取り組むこと</a:t>
            </a:r>
            <a:r>
              <a:rPr lang="ja-JP" altLang="en-US" dirty="0">
                <a:latin typeface="+mj-ea"/>
                <a:ea typeface="+mj-ea"/>
              </a:rPr>
              <a:t>が</a:t>
            </a:r>
            <a:r>
              <a:rPr lang="ja-JP" altLang="en-US" dirty="0" smtClean="0">
                <a:latin typeface="+mj-ea"/>
                <a:ea typeface="+mj-ea"/>
              </a:rPr>
              <a:t>重要</a:t>
            </a:r>
            <a:endParaRPr lang="en-US" altLang="ja-JP" dirty="0" smtClean="0">
              <a:latin typeface="+mj-ea"/>
              <a:ea typeface="+mj-ea"/>
            </a:endParaRPr>
          </a:p>
        </p:txBody>
      </p:sp>
      <p:sp>
        <p:nvSpPr>
          <p:cNvPr id="5" name="テキスト ボックス 4"/>
          <p:cNvSpPr txBox="1"/>
          <p:nvPr/>
        </p:nvSpPr>
        <p:spPr>
          <a:xfrm>
            <a:off x="241086" y="3292401"/>
            <a:ext cx="4038902" cy="3139321"/>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rPr>
              <a:t>■府域</a:t>
            </a:r>
            <a:r>
              <a:rPr lang="ja-JP" altLang="en-US" b="1" dirty="0">
                <a:latin typeface="メイリオ" panose="020B0604030504040204" pitchFamily="50" charset="-128"/>
                <a:ea typeface="メイリオ" panose="020B0604030504040204" pitchFamily="50" charset="-128"/>
              </a:rPr>
              <a:t>の気候変動適応に</a:t>
            </a:r>
            <a:r>
              <a:rPr lang="ja-JP" altLang="en-US" b="1" dirty="0" smtClean="0">
                <a:latin typeface="メイリオ" panose="020B0604030504040204" pitchFamily="50" charset="-128"/>
                <a:ea typeface="メイリオ" panose="020B0604030504040204" pitchFamily="50" charset="-128"/>
              </a:rPr>
              <a:t>関する</a:t>
            </a:r>
            <a:endParaRPr lang="en-US" altLang="ja-JP" b="1" dirty="0" smtClean="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情報収集</a:t>
            </a:r>
            <a:r>
              <a:rPr lang="ja-JP" altLang="en-US" b="1" dirty="0">
                <a:latin typeface="メイリオ" panose="020B0604030504040204" pitchFamily="50" charset="-128"/>
                <a:ea typeface="メイリオ" panose="020B0604030504040204" pitchFamily="50" charset="-128"/>
              </a:rPr>
              <a:t>・発信の</a:t>
            </a:r>
            <a:r>
              <a:rPr lang="ja-JP" altLang="en-US" b="1" dirty="0" smtClean="0">
                <a:latin typeface="メイリオ" panose="020B0604030504040204" pitchFamily="50" charset="-128"/>
                <a:ea typeface="メイリオ" panose="020B0604030504040204" pitchFamily="50" charset="-128"/>
              </a:rPr>
              <a:t>拠点の確保</a:t>
            </a:r>
            <a:endParaRPr lang="en-US" altLang="ja-JP" b="1"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・府は（</a:t>
            </a:r>
            <a:r>
              <a:rPr lang="ja-JP" altLang="en-US" sz="1600" dirty="0">
                <a:latin typeface="メイリオ" panose="020B0604030504040204" pitchFamily="50" charset="-128"/>
                <a:ea typeface="メイリオ" panose="020B0604030504040204" pitchFamily="50" charset="-128"/>
              </a:rPr>
              <a:t>地独）大阪府立環境農林</a:t>
            </a:r>
            <a:r>
              <a:rPr lang="ja-JP" altLang="en-US" sz="1600" dirty="0" smtClean="0">
                <a:latin typeface="メイリオ" panose="020B0604030504040204" pitchFamily="50" charset="-128"/>
                <a:ea typeface="メイリオ" panose="020B0604030504040204" pitchFamily="50" charset="-128"/>
              </a:rPr>
              <a:t>水産</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総合究所と協定書</a:t>
            </a:r>
            <a:r>
              <a:rPr lang="ja-JP" altLang="en-US" sz="1600" dirty="0">
                <a:latin typeface="メイリオ" panose="020B0604030504040204" pitchFamily="50" charset="-128"/>
                <a:ea typeface="メイリオ" panose="020B0604030504040204" pitchFamily="50" charset="-128"/>
              </a:rPr>
              <a:t>を</a:t>
            </a:r>
            <a:r>
              <a:rPr lang="ja-JP" altLang="en-US" sz="1600" dirty="0" smtClean="0">
                <a:latin typeface="メイリオ" panose="020B0604030504040204" pitchFamily="50" charset="-128"/>
                <a:ea typeface="メイリオ" panose="020B0604030504040204" pitchFamily="50" charset="-128"/>
              </a:rPr>
              <a:t>締結</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おおさか</a:t>
            </a:r>
            <a:r>
              <a:rPr lang="ja-JP" altLang="en-US" sz="1600" dirty="0" smtClean="0">
                <a:latin typeface="メイリオ" panose="020B0604030504040204" pitchFamily="50" charset="-128"/>
                <a:ea typeface="メイリオ" panose="020B0604030504040204" pitchFamily="50" charset="-128"/>
              </a:rPr>
              <a:t>気候</a:t>
            </a:r>
            <a:r>
              <a:rPr lang="ja-JP" altLang="en-US" sz="1600" dirty="0">
                <a:latin typeface="メイリオ" panose="020B0604030504040204" pitchFamily="50" charset="-128"/>
                <a:ea typeface="メイリオ" panose="020B0604030504040204" pitchFamily="50" charset="-128"/>
              </a:rPr>
              <a:t>変動適応センター</a:t>
            </a:r>
            <a:r>
              <a:rPr lang="ja-JP" altLang="en-US" sz="1600" dirty="0" smtClean="0">
                <a:latin typeface="メイリオ" panose="020B0604030504040204" pitchFamily="50" charset="-128"/>
                <a:ea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に指定</a:t>
            </a:r>
            <a:endParaRPr lang="en-US" altLang="ja-JP" sz="1600" dirty="0" smtClean="0">
              <a:latin typeface="メイリオ" panose="020B0604030504040204" pitchFamily="50" charset="-128"/>
              <a:ea typeface="メイリオ" panose="020B0604030504040204" pitchFamily="50" charset="-128"/>
            </a:endParaRPr>
          </a:p>
          <a:p>
            <a:endParaRPr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・設置根拠</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気候変動適応法第１３条</a:t>
            </a:r>
            <a:endParaRPr lang="en-US" altLang="ja-JP" sz="1600" dirty="0" smtClean="0">
              <a:latin typeface="メイリオ" panose="020B0604030504040204" pitchFamily="50" charset="-128"/>
              <a:ea typeface="メイリオ" panose="020B0604030504040204" pitchFamily="50" charset="-128"/>
            </a:endParaRPr>
          </a:p>
          <a:p>
            <a:endParaRPr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・設置日</a:t>
            </a: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令和２年４月６日</a:t>
            </a:r>
            <a:endParaRPr lang="ja-JP" altLang="en-US" sz="1600" dirty="0">
              <a:latin typeface="メイリオ" panose="020B0604030504040204" pitchFamily="50" charset="-128"/>
              <a:ea typeface="メイリオ" panose="020B0604030504040204" pitchFamily="50" charset="-128"/>
            </a:endParaRPr>
          </a:p>
          <a:p>
            <a:endParaRPr kumimoji="1" lang="ja-JP" altLang="en-US" dirty="0"/>
          </a:p>
        </p:txBody>
      </p:sp>
      <p:sp>
        <p:nvSpPr>
          <p:cNvPr id="10" name="テキスト ボックス 9"/>
          <p:cNvSpPr txBox="1"/>
          <p:nvPr/>
        </p:nvSpPr>
        <p:spPr>
          <a:xfrm>
            <a:off x="3970981" y="3173903"/>
            <a:ext cx="4134465" cy="307777"/>
          </a:xfrm>
          <a:prstGeom prst="rect">
            <a:avLst/>
          </a:prstGeom>
          <a:noFill/>
        </p:spPr>
        <p:txBody>
          <a:bodyPr wrap="none" rtlCol="0">
            <a:spAutoFit/>
          </a:bodyPr>
          <a:lstStyle/>
          <a:p>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おおさか気候変動適応センターと各主体との関係</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二等辺三角形 3"/>
          <p:cNvSpPr/>
          <p:nvPr/>
        </p:nvSpPr>
        <p:spPr>
          <a:xfrm flipV="1">
            <a:off x="241086" y="2611440"/>
            <a:ext cx="8618633" cy="562462"/>
          </a:xfrm>
          <a:prstGeom prst="triangle">
            <a:avLst>
              <a:gd name="adj" fmla="val 18661"/>
            </a:avLst>
          </a:prstGeom>
          <a:gradFill>
            <a:gsLst>
              <a:gs pos="16000">
                <a:schemeClr val="accent1">
                  <a:lumMod val="5000"/>
                  <a:lumOff val="9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7816" y="3600178"/>
            <a:ext cx="4283968" cy="2983818"/>
          </a:xfrm>
          <a:prstGeom prst="rect">
            <a:avLst/>
          </a:prstGeom>
        </p:spPr>
      </p:pic>
    </p:spTree>
    <p:extLst>
      <p:ext uri="{BB962C8B-B14F-4D97-AF65-F5344CB8AC3E}">
        <p14:creationId xmlns:p14="http://schemas.microsoft.com/office/powerpoint/2010/main" val="3389102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7504" y="476672"/>
            <a:ext cx="8928992" cy="584775"/>
          </a:xfrm>
        </p:spPr>
        <p:txBody>
          <a:bodyPr>
            <a:spAutoFit/>
          </a:bodyPr>
          <a:lstStyle/>
          <a:p>
            <a:r>
              <a:rPr lang="ja-JP" altLang="en-US" sz="3200" dirty="0" smtClean="0"/>
              <a:t>３．気候</a:t>
            </a:r>
            <a:r>
              <a:rPr lang="ja-JP" altLang="en-US" sz="3200" dirty="0"/>
              <a:t>変動適応に関する情報</a:t>
            </a:r>
            <a:r>
              <a:rPr lang="ja-JP" altLang="en-US" sz="3200" dirty="0" smtClean="0"/>
              <a:t>収集等の拠点</a:t>
            </a:r>
            <a:endParaRPr kumimoji="1" lang="ja-JP" altLang="en-US" sz="3200" dirty="0"/>
          </a:p>
        </p:txBody>
      </p:sp>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6</a:t>
            </a:fld>
            <a:endParaRPr kumimoji="1" lang="ja-JP" altLang="en-US"/>
          </a:p>
        </p:txBody>
      </p:sp>
      <p:sp>
        <p:nvSpPr>
          <p:cNvPr id="7" name="正方形/長方形 6"/>
          <p:cNvSpPr/>
          <p:nvPr/>
        </p:nvSpPr>
        <p:spPr>
          <a:xfrm>
            <a:off x="251520" y="1442934"/>
            <a:ext cx="8640000" cy="2031325"/>
          </a:xfrm>
          <a:prstGeom prst="rect">
            <a:avLst/>
          </a:prstGeom>
          <a:ln w="19050">
            <a:solidFill>
              <a:schemeClr val="tx1"/>
            </a:solidFill>
            <a:prstDash val="dash"/>
          </a:ln>
        </p:spPr>
        <p:txBody>
          <a:bodyPr wrap="square">
            <a:spAutoFit/>
          </a:bodyPr>
          <a:lstStyle/>
          <a:p>
            <a:r>
              <a:rPr lang="ja-JP" altLang="en-US" b="1" dirty="0" smtClean="0">
                <a:latin typeface="+mj-ea"/>
                <a:ea typeface="+mj-ea"/>
              </a:rPr>
              <a:t>■適応</a:t>
            </a:r>
            <a:r>
              <a:rPr lang="ja-JP" altLang="en-US" b="1" dirty="0">
                <a:latin typeface="+mj-ea"/>
                <a:ea typeface="+mj-ea"/>
              </a:rPr>
              <a:t>センターの</a:t>
            </a:r>
            <a:r>
              <a:rPr lang="ja-JP" altLang="en-US" b="1" dirty="0" smtClean="0">
                <a:latin typeface="+mj-ea"/>
                <a:ea typeface="+mj-ea"/>
              </a:rPr>
              <a:t>業務</a:t>
            </a:r>
            <a:endParaRPr lang="ja-JP" altLang="en-US" b="1" dirty="0">
              <a:latin typeface="+mj-ea"/>
              <a:ea typeface="+mj-ea"/>
            </a:endParaRPr>
          </a:p>
          <a:p>
            <a:r>
              <a:rPr lang="ja-JP" altLang="en-US" dirty="0" smtClean="0">
                <a:latin typeface="+mj-ea"/>
                <a:ea typeface="+mj-ea"/>
              </a:rPr>
              <a:t>　</a:t>
            </a:r>
            <a:r>
              <a:rPr lang="en-US" altLang="ja-JP" dirty="0" smtClean="0">
                <a:latin typeface="+mj-ea"/>
                <a:ea typeface="+mj-ea"/>
              </a:rPr>
              <a:t>(</a:t>
            </a:r>
            <a:r>
              <a:rPr lang="en-US" altLang="ja-JP" dirty="0">
                <a:latin typeface="+mj-ea"/>
                <a:ea typeface="+mj-ea"/>
              </a:rPr>
              <a:t>1)</a:t>
            </a:r>
            <a:r>
              <a:rPr lang="ja-JP" altLang="en-US" dirty="0">
                <a:latin typeface="+mj-ea"/>
                <a:ea typeface="+mj-ea"/>
              </a:rPr>
              <a:t>府域の気候変動影響及び気候変動適応に関する科学的知見や優良事例等</a:t>
            </a:r>
            <a:r>
              <a:rPr lang="ja-JP" altLang="en-US" dirty="0" smtClean="0">
                <a:latin typeface="+mj-ea"/>
                <a:ea typeface="+mj-ea"/>
              </a:rPr>
              <a:t>の</a:t>
            </a:r>
            <a:endParaRPr lang="en-US" altLang="ja-JP" dirty="0" smtClean="0">
              <a:latin typeface="+mj-ea"/>
              <a:ea typeface="+mj-ea"/>
            </a:endParaRPr>
          </a:p>
          <a:p>
            <a:r>
              <a:rPr lang="ja-JP" altLang="en-US" dirty="0">
                <a:latin typeface="+mj-ea"/>
                <a:ea typeface="+mj-ea"/>
              </a:rPr>
              <a:t>　</a:t>
            </a:r>
            <a:r>
              <a:rPr lang="ja-JP" altLang="en-US" dirty="0" smtClean="0">
                <a:latin typeface="+mj-ea"/>
                <a:ea typeface="+mj-ea"/>
              </a:rPr>
              <a:t>　収集・整理</a:t>
            </a:r>
            <a:r>
              <a:rPr lang="ja-JP" altLang="en-US" dirty="0">
                <a:latin typeface="+mj-ea"/>
                <a:ea typeface="+mj-ea"/>
              </a:rPr>
              <a:t>・分析</a:t>
            </a:r>
          </a:p>
          <a:p>
            <a:r>
              <a:rPr lang="ja-JP" altLang="en-US" dirty="0" smtClean="0">
                <a:latin typeface="+mj-ea"/>
                <a:ea typeface="+mj-ea"/>
              </a:rPr>
              <a:t>　</a:t>
            </a:r>
            <a:r>
              <a:rPr lang="en-US" altLang="ja-JP" dirty="0" smtClean="0">
                <a:latin typeface="+mj-ea"/>
                <a:ea typeface="+mj-ea"/>
              </a:rPr>
              <a:t>(2)</a:t>
            </a:r>
            <a:r>
              <a:rPr lang="ja-JP" altLang="en-US" dirty="0" smtClean="0">
                <a:latin typeface="+mj-ea"/>
                <a:ea typeface="+mj-ea"/>
              </a:rPr>
              <a:t>（</a:t>
            </a:r>
            <a:r>
              <a:rPr lang="en-US" altLang="ja-JP" dirty="0" smtClean="0">
                <a:latin typeface="+mj-ea"/>
                <a:ea typeface="+mj-ea"/>
              </a:rPr>
              <a:t>1</a:t>
            </a:r>
            <a:r>
              <a:rPr lang="ja-JP" altLang="en-US" dirty="0" smtClean="0">
                <a:latin typeface="+mj-ea"/>
                <a:ea typeface="+mj-ea"/>
              </a:rPr>
              <a:t>）に</a:t>
            </a:r>
            <a:r>
              <a:rPr lang="ja-JP" altLang="en-US" dirty="0">
                <a:latin typeface="+mj-ea"/>
                <a:ea typeface="+mj-ea"/>
              </a:rPr>
              <a:t>掲げる業務のウェブサイト等による情報発信・相談対応</a:t>
            </a:r>
          </a:p>
          <a:p>
            <a:r>
              <a:rPr lang="ja-JP" altLang="en-US" dirty="0" smtClean="0">
                <a:latin typeface="+mj-ea"/>
                <a:ea typeface="+mj-ea"/>
              </a:rPr>
              <a:t>　</a:t>
            </a:r>
            <a:r>
              <a:rPr lang="en-US" altLang="ja-JP" dirty="0" smtClean="0">
                <a:latin typeface="+mj-ea"/>
                <a:ea typeface="+mj-ea"/>
              </a:rPr>
              <a:t>(</a:t>
            </a:r>
            <a:r>
              <a:rPr lang="en-US" altLang="ja-JP" dirty="0">
                <a:latin typeface="+mj-ea"/>
                <a:ea typeface="+mj-ea"/>
              </a:rPr>
              <a:t>3)</a:t>
            </a:r>
            <a:r>
              <a:rPr lang="ja-JP" altLang="en-US" dirty="0">
                <a:latin typeface="+mj-ea"/>
                <a:ea typeface="+mj-ea"/>
              </a:rPr>
              <a:t>大阪府気候変動適応計画の策定及び気候変動適応策の推進に関する技術的助言</a:t>
            </a:r>
          </a:p>
          <a:p>
            <a:r>
              <a:rPr lang="ja-JP" altLang="en-US" dirty="0" smtClean="0">
                <a:latin typeface="+mj-ea"/>
                <a:ea typeface="+mj-ea"/>
              </a:rPr>
              <a:t>　</a:t>
            </a:r>
            <a:r>
              <a:rPr lang="en-US" altLang="ja-JP" dirty="0" smtClean="0">
                <a:latin typeface="+mj-ea"/>
                <a:ea typeface="+mj-ea"/>
              </a:rPr>
              <a:t>(</a:t>
            </a:r>
            <a:r>
              <a:rPr lang="en-US" altLang="ja-JP" dirty="0">
                <a:latin typeface="+mj-ea"/>
                <a:ea typeface="+mj-ea"/>
              </a:rPr>
              <a:t>4)</a:t>
            </a:r>
            <a:r>
              <a:rPr lang="ja-JP" altLang="en-US" dirty="0">
                <a:latin typeface="+mj-ea"/>
                <a:ea typeface="+mj-ea"/>
              </a:rPr>
              <a:t>気候変動適応近畿広域協議会（事務局：環境省近畿地方環境事務所）への協力</a:t>
            </a:r>
          </a:p>
          <a:p>
            <a:r>
              <a:rPr lang="ja-JP" altLang="en-US" dirty="0" smtClean="0">
                <a:latin typeface="+mj-ea"/>
                <a:ea typeface="+mj-ea"/>
              </a:rPr>
              <a:t>　</a:t>
            </a:r>
            <a:r>
              <a:rPr lang="en-US" altLang="ja-JP" dirty="0" smtClean="0">
                <a:latin typeface="+mj-ea"/>
                <a:ea typeface="+mj-ea"/>
              </a:rPr>
              <a:t>(</a:t>
            </a:r>
            <a:r>
              <a:rPr lang="en-US" altLang="ja-JP" dirty="0">
                <a:latin typeface="+mj-ea"/>
                <a:ea typeface="+mj-ea"/>
              </a:rPr>
              <a:t>5)</a:t>
            </a:r>
            <a:r>
              <a:rPr lang="ja-JP" altLang="en-US" dirty="0">
                <a:latin typeface="+mj-ea"/>
                <a:ea typeface="+mj-ea"/>
              </a:rPr>
              <a:t>国立環境研究所等との調整・情報共有</a:t>
            </a:r>
            <a:endParaRPr lang="en-US" altLang="ja-JP" dirty="0">
              <a:solidFill>
                <a:srgbClr val="FF0000"/>
              </a:solidFill>
              <a:latin typeface="+mj-ea"/>
              <a:ea typeface="+mj-ea"/>
            </a:endParaRPr>
          </a:p>
        </p:txBody>
      </p:sp>
      <p:sp>
        <p:nvSpPr>
          <p:cNvPr id="8" name="タイトル 2"/>
          <p:cNvSpPr txBox="1">
            <a:spLocks/>
          </p:cNvSpPr>
          <p:nvPr/>
        </p:nvSpPr>
        <p:spPr>
          <a:xfrm>
            <a:off x="251520" y="929093"/>
            <a:ext cx="6120680"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sz="3600" kern="1200" spc="-100" baseline="0">
                <a:solidFill>
                  <a:schemeClr val="tx1"/>
                </a:solidFill>
                <a:latin typeface="+mn-ea"/>
                <a:ea typeface="+mn-ea"/>
                <a:cs typeface="メイリオ" panose="020B0604030504040204" pitchFamily="50" charset="-128"/>
              </a:defRPr>
            </a:lvl1pPr>
          </a:lstStyle>
          <a:p>
            <a:r>
              <a:rPr lang="ja-JP" altLang="en-US" sz="2400" dirty="0" smtClean="0"/>
              <a:t>おおさか気候変動適応センター</a:t>
            </a:r>
            <a:endParaRPr lang="ja-JP" altLang="en-US" sz="2400" dirty="0"/>
          </a:p>
        </p:txBody>
      </p:sp>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l="6641" t="16532" r="30077" b="4719"/>
          <a:stretch/>
        </p:blipFill>
        <p:spPr>
          <a:xfrm rot="16200000">
            <a:off x="6399654" y="4071388"/>
            <a:ext cx="2851280" cy="1994858"/>
          </a:xfrm>
          <a:prstGeom prst="rect">
            <a:avLst/>
          </a:prstGeom>
          <a:ln>
            <a:solidFill>
              <a:schemeClr val="tx1"/>
            </a:solidFill>
          </a:ln>
        </p:spPr>
      </p:pic>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l="6832" t="16532" r="30076" b="3735"/>
          <a:stretch/>
        </p:blipFill>
        <p:spPr>
          <a:xfrm rot="16200000">
            <a:off x="4220659" y="4058208"/>
            <a:ext cx="2844672" cy="2021215"/>
          </a:xfrm>
          <a:prstGeom prst="rect">
            <a:avLst/>
          </a:prstGeom>
          <a:ln>
            <a:solidFill>
              <a:schemeClr val="tx1"/>
            </a:solidFill>
          </a:ln>
        </p:spPr>
      </p:pic>
      <p:sp>
        <p:nvSpPr>
          <p:cNvPr id="9" name="テキスト ボックス 8"/>
          <p:cNvSpPr txBox="1"/>
          <p:nvPr/>
        </p:nvSpPr>
        <p:spPr>
          <a:xfrm>
            <a:off x="4540932" y="6521207"/>
            <a:ext cx="1800201" cy="230832"/>
          </a:xfrm>
          <a:prstGeom prst="rect">
            <a:avLst/>
          </a:prstGeom>
          <a:noFill/>
        </p:spPr>
        <p:txBody>
          <a:bodyPr wrap="square" rtlCol="0">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▲適応センターの取組紹介資料</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6761583" y="6488668"/>
            <a:ext cx="1800201" cy="369332"/>
          </a:xfrm>
          <a:prstGeom prst="rect">
            <a:avLst/>
          </a:prstGeom>
          <a:noFill/>
        </p:spPr>
        <p:txBody>
          <a:bodyPr wrap="square" rtlCol="0">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▲適応センターの成果発表</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（シンポジウムチラシ）</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310234" y="6336541"/>
            <a:ext cx="3810248" cy="369332"/>
          </a:xfrm>
          <a:prstGeom prst="rect">
            <a:avLst/>
          </a:prstGeom>
          <a:noFill/>
        </p:spPr>
        <p:txBody>
          <a:bodyPr wrap="square" rtlCol="0">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▲適応センター</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からの情報発信</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（府域の将来の平均気温等の情報を地図情報に統合して表示）</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90729" y="3610167"/>
            <a:ext cx="3416320" cy="307777"/>
          </a:xfrm>
          <a:prstGeom prst="rect">
            <a:avLst/>
          </a:prstGeom>
          <a:noFill/>
        </p:spPr>
        <p:txBody>
          <a:bodyPr wrap="none" rtlCol="0">
            <a:spAutoFit/>
          </a:bodyPr>
          <a:lstStyle/>
          <a:p>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○おおさか気候変動適応センターの活動</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8493" t="25391" r="28415" b="14563"/>
          <a:stretch/>
        </p:blipFill>
        <p:spPr>
          <a:xfrm>
            <a:off x="310235" y="4121493"/>
            <a:ext cx="4139598" cy="2215048"/>
          </a:xfrm>
          <a:prstGeom prst="rect">
            <a:avLst/>
          </a:prstGeom>
          <a:ln>
            <a:solidFill>
              <a:schemeClr val="tx1"/>
            </a:solidFill>
          </a:ln>
        </p:spPr>
      </p:pic>
    </p:spTree>
    <p:extLst>
      <p:ext uri="{BB962C8B-B14F-4D97-AF65-F5344CB8AC3E}">
        <p14:creationId xmlns:p14="http://schemas.microsoft.com/office/powerpoint/2010/main" val="3914509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7</a:t>
            </a:fld>
            <a:endParaRPr kumimoji="1" lang="ja-JP" altLang="en-US"/>
          </a:p>
        </p:txBody>
      </p:sp>
      <p:sp>
        <p:nvSpPr>
          <p:cNvPr id="3" name="テキスト ボックス 2"/>
          <p:cNvSpPr txBox="1"/>
          <p:nvPr/>
        </p:nvSpPr>
        <p:spPr>
          <a:xfrm>
            <a:off x="195172" y="382956"/>
            <a:ext cx="4370107" cy="523220"/>
          </a:xfrm>
          <a:prstGeom prst="rect">
            <a:avLst/>
          </a:prstGeom>
          <a:noFill/>
        </p:spPr>
        <p:txBody>
          <a:bodyPr wrap="none" rtlCol="0">
            <a:spAutoFit/>
          </a:bodyPr>
          <a:lstStyle/>
          <a:p>
            <a:r>
              <a:rPr lang="ja-JP" altLang="en-US" sz="2800" b="1" dirty="0"/>
              <a:t>４－１．暑さ対策に係る施策</a:t>
            </a:r>
            <a:endParaRPr lang="ja-JP" altLang="en-US" sz="2800" b="1" dirty="0">
              <a:solidFill>
                <a:srgbClr val="FF0000"/>
              </a:solidFill>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872869878"/>
              </p:ext>
            </p:extLst>
          </p:nvPr>
        </p:nvGraphicFramePr>
        <p:xfrm>
          <a:off x="251520" y="1704947"/>
          <a:ext cx="8641084" cy="4316341"/>
        </p:xfrm>
        <a:graphic>
          <a:graphicData uri="http://schemas.openxmlformats.org/drawingml/2006/table">
            <a:tbl>
              <a:tblPr firstRow="1" bandRow="1">
                <a:tableStyleId>{5C22544A-7EE6-4342-B048-85BDC9FD1C3A}</a:tableStyleId>
              </a:tblPr>
              <a:tblGrid>
                <a:gridCol w="438962">
                  <a:extLst>
                    <a:ext uri="{9D8B030D-6E8A-4147-A177-3AD203B41FA5}">
                      <a16:colId xmlns:a16="http://schemas.microsoft.com/office/drawing/2014/main" val="20000"/>
                    </a:ext>
                  </a:extLst>
                </a:gridCol>
                <a:gridCol w="8202122">
                  <a:extLst>
                    <a:ext uri="{9D8B030D-6E8A-4147-A177-3AD203B41FA5}">
                      <a16:colId xmlns:a16="http://schemas.microsoft.com/office/drawing/2014/main" val="20001"/>
                    </a:ext>
                  </a:extLst>
                </a:gridCol>
              </a:tblGrid>
              <a:tr h="4316341">
                <a:tc>
                  <a:txBody>
                    <a:bodyPr/>
                    <a:lstStyle/>
                    <a:p>
                      <a:pPr algn="ctr"/>
                      <a:r>
                        <a:rPr kumimoji="1" lang="ja-JP" altLang="en-US" dirty="0">
                          <a:solidFill>
                            <a:schemeClr val="tx1"/>
                          </a:solidFill>
                        </a:rPr>
                        <a:t>影　響</a:t>
                      </a: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r>
                        <a:rPr kumimoji="1" lang="en-US" altLang="ja-JP" sz="1600" b="0" dirty="0" smtClean="0">
                          <a:solidFill>
                            <a:schemeClr val="tx1"/>
                          </a:solidFill>
                          <a:latin typeface="+mn-ea"/>
                          <a:ea typeface="+mn-ea"/>
                        </a:rPr>
                        <a:t>【</a:t>
                      </a:r>
                      <a:r>
                        <a:rPr kumimoji="1" lang="ja-JP" altLang="en-US" sz="1600" b="0" dirty="0" smtClean="0">
                          <a:solidFill>
                            <a:schemeClr val="tx1"/>
                          </a:solidFill>
                          <a:latin typeface="+mn-ea"/>
                          <a:ea typeface="+mn-ea"/>
                        </a:rPr>
                        <a:t>現状</a:t>
                      </a:r>
                      <a:r>
                        <a:rPr kumimoji="1" lang="en-US" altLang="ja-JP" sz="1600" b="0" dirty="0" smtClean="0">
                          <a:solidFill>
                            <a:schemeClr val="tx1"/>
                          </a:solidFill>
                          <a:latin typeface="+mn-ea"/>
                          <a:ea typeface="+mn-ea"/>
                        </a:rPr>
                        <a:t>】</a:t>
                      </a:r>
                      <a:endParaRPr kumimoji="1" lang="en-US" altLang="ja-JP" sz="1600" b="0" dirty="0">
                        <a:solidFill>
                          <a:schemeClr val="tx1"/>
                        </a:solidFill>
                        <a:latin typeface="+mn-ea"/>
                        <a:ea typeface="+mn-ea"/>
                      </a:endParaRPr>
                    </a:p>
                    <a:p>
                      <a:r>
                        <a:rPr kumimoji="1" lang="ja-JP" altLang="en-US" sz="1400" b="0" i="0" u="none" dirty="0">
                          <a:solidFill>
                            <a:schemeClr val="tx1"/>
                          </a:solidFill>
                          <a:latin typeface="+mn-ea"/>
                          <a:ea typeface="+mn-ea"/>
                        </a:rPr>
                        <a:t>　</a:t>
                      </a:r>
                      <a:r>
                        <a:rPr kumimoji="1" lang="ja-JP" altLang="en-US" sz="1600" b="0" i="0" u="none" dirty="0">
                          <a:solidFill>
                            <a:schemeClr val="tx1"/>
                          </a:solidFill>
                          <a:latin typeface="+mn-ea"/>
                          <a:ea typeface="+mn-ea"/>
                        </a:rPr>
                        <a:t>・猛暑日や熱帯夜日数 が</a:t>
                      </a:r>
                      <a:r>
                        <a:rPr kumimoji="1" lang="en-US" altLang="ja-JP" sz="1600" b="0" i="0" u="none" dirty="0">
                          <a:solidFill>
                            <a:schemeClr val="tx1"/>
                          </a:solidFill>
                          <a:latin typeface="+mn-ea"/>
                          <a:ea typeface="+mn-ea"/>
                        </a:rPr>
                        <a:t>100</a:t>
                      </a:r>
                      <a:r>
                        <a:rPr kumimoji="1" lang="ja-JP" altLang="en-US" sz="1600" b="0" i="0" u="none" dirty="0">
                          <a:solidFill>
                            <a:schemeClr val="tx1"/>
                          </a:solidFill>
                          <a:latin typeface="+mn-ea"/>
                          <a:ea typeface="+mn-ea"/>
                        </a:rPr>
                        <a:t>年前と</a:t>
                      </a:r>
                      <a:r>
                        <a:rPr kumimoji="1" lang="ja-JP" altLang="en-US" sz="1600" b="0" i="0" u="none" dirty="0" smtClean="0">
                          <a:solidFill>
                            <a:schemeClr val="tx1"/>
                          </a:solidFill>
                          <a:latin typeface="+mn-ea"/>
                          <a:ea typeface="+mn-ea"/>
                        </a:rPr>
                        <a:t>比べて増加</a:t>
                      </a:r>
                      <a:endParaRPr kumimoji="1" lang="en-US" altLang="ja-JP" sz="1600" b="0" i="0" u="none" dirty="0">
                        <a:solidFill>
                          <a:schemeClr val="tx1"/>
                        </a:solidFill>
                        <a:latin typeface="+mn-ea"/>
                        <a:ea typeface="+mn-ea"/>
                      </a:endParaRPr>
                    </a:p>
                    <a:p>
                      <a:r>
                        <a:rPr kumimoji="1" lang="ja-JP" altLang="en-US" sz="1600" b="0" i="0" u="none" dirty="0">
                          <a:solidFill>
                            <a:schemeClr val="tx1"/>
                          </a:solidFill>
                          <a:latin typeface="+mn-ea"/>
                          <a:ea typeface="+mn-ea"/>
                        </a:rPr>
                        <a:t>　　⇒</a:t>
                      </a:r>
                      <a:r>
                        <a:rPr kumimoji="1" lang="en-US" altLang="ja-JP" sz="1600" b="0" i="0" u="none" dirty="0">
                          <a:solidFill>
                            <a:schemeClr val="tx1"/>
                          </a:solidFill>
                          <a:latin typeface="+mn-ea"/>
                          <a:ea typeface="+mn-ea"/>
                        </a:rPr>
                        <a:t>2018</a:t>
                      </a:r>
                      <a:r>
                        <a:rPr kumimoji="1" lang="ja-JP" altLang="en-US" sz="1600" b="0" i="0" u="none" dirty="0">
                          <a:solidFill>
                            <a:schemeClr val="tx1"/>
                          </a:solidFill>
                          <a:latin typeface="+mn-ea"/>
                          <a:ea typeface="+mn-ea"/>
                        </a:rPr>
                        <a:t>年は記録的な猛暑：例年の約</a:t>
                      </a:r>
                      <a:r>
                        <a:rPr kumimoji="1" lang="en-US" altLang="ja-JP" sz="1600" b="0" i="0" u="none" dirty="0">
                          <a:solidFill>
                            <a:schemeClr val="tx1"/>
                          </a:solidFill>
                          <a:latin typeface="+mn-ea"/>
                          <a:ea typeface="+mn-ea"/>
                        </a:rPr>
                        <a:t>2</a:t>
                      </a:r>
                      <a:r>
                        <a:rPr kumimoji="1" lang="ja-JP" altLang="en-US" sz="1600" b="0" i="0" u="none" dirty="0">
                          <a:solidFill>
                            <a:schemeClr val="tx1"/>
                          </a:solidFill>
                          <a:latin typeface="+mn-ea"/>
                          <a:ea typeface="+mn-ea"/>
                        </a:rPr>
                        <a:t>倍の府内</a:t>
                      </a:r>
                      <a:r>
                        <a:rPr kumimoji="1" lang="en-US" altLang="ja-JP" sz="1600" b="0" i="0" u="none" dirty="0">
                          <a:solidFill>
                            <a:schemeClr val="tx1"/>
                          </a:solidFill>
                          <a:latin typeface="+mn-ea"/>
                          <a:ea typeface="+mn-ea"/>
                        </a:rPr>
                        <a:t>7000</a:t>
                      </a:r>
                      <a:r>
                        <a:rPr kumimoji="1" lang="ja-JP" altLang="en-US" sz="1600" b="0" i="0" u="none" dirty="0">
                          <a:solidFill>
                            <a:schemeClr val="tx1"/>
                          </a:solidFill>
                          <a:latin typeface="+mn-ea"/>
                          <a:ea typeface="+mn-ea"/>
                        </a:rPr>
                        <a:t>人以上が熱中症により救急搬送</a:t>
                      </a:r>
                      <a:endParaRPr kumimoji="1" lang="en-US" altLang="ja-JP" sz="1600" b="0" i="0" u="none" dirty="0">
                        <a:solidFill>
                          <a:schemeClr val="tx1"/>
                        </a:solidFill>
                        <a:latin typeface="+mn-ea"/>
                        <a:ea typeface="+mn-ea"/>
                      </a:endParaRPr>
                    </a:p>
                    <a:p>
                      <a:r>
                        <a:rPr kumimoji="1" lang="en-US" altLang="ja-JP" sz="1600" b="0" i="0" u="none" dirty="0" smtClean="0">
                          <a:solidFill>
                            <a:schemeClr val="tx1"/>
                          </a:solidFill>
                          <a:latin typeface="+mn-ea"/>
                          <a:ea typeface="+mn-ea"/>
                        </a:rPr>
                        <a:t>【</a:t>
                      </a:r>
                      <a:r>
                        <a:rPr kumimoji="1" lang="ja-JP" altLang="en-US" sz="1600" b="0" dirty="0" smtClean="0">
                          <a:solidFill>
                            <a:schemeClr val="tx1"/>
                          </a:solidFill>
                          <a:latin typeface="+mn-ea"/>
                          <a:ea typeface="+mn-ea"/>
                        </a:rPr>
                        <a:t>将来予測</a:t>
                      </a:r>
                      <a:r>
                        <a:rPr kumimoji="1" lang="en-US" altLang="ja-JP" sz="1600" b="0" dirty="0" smtClean="0">
                          <a:solidFill>
                            <a:schemeClr val="tx1"/>
                          </a:solidFill>
                          <a:latin typeface="+mn-ea"/>
                          <a:ea typeface="+mn-ea"/>
                        </a:rPr>
                        <a:t>】</a:t>
                      </a:r>
                      <a:endParaRPr kumimoji="1" lang="en-US" altLang="ja-JP" sz="1600" b="0" dirty="0">
                        <a:solidFill>
                          <a:schemeClr val="tx1"/>
                        </a:solidFill>
                        <a:latin typeface="+mn-ea"/>
                        <a:ea typeface="+mn-ea"/>
                      </a:endParaRPr>
                    </a:p>
                    <a:p>
                      <a:r>
                        <a:rPr kumimoji="1" lang="ja-JP" altLang="en-US" sz="1400" b="0" dirty="0">
                          <a:solidFill>
                            <a:schemeClr val="tx1"/>
                          </a:solidFill>
                          <a:latin typeface="+mn-ea"/>
                          <a:ea typeface="+mn-ea"/>
                        </a:rPr>
                        <a:t>　</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2045</a:t>
                      </a:r>
                      <a:r>
                        <a:rPr kumimoji="1" lang="ja-JP" altLang="en-US" sz="1600" b="0" dirty="0">
                          <a:solidFill>
                            <a:schemeClr val="tx1"/>
                          </a:solidFill>
                          <a:latin typeface="+mn-ea"/>
                          <a:ea typeface="+mn-ea"/>
                        </a:rPr>
                        <a:t>年と</a:t>
                      </a:r>
                      <a:r>
                        <a:rPr kumimoji="1" lang="en-US" altLang="ja-JP" sz="1600" b="0" dirty="0">
                          <a:solidFill>
                            <a:schemeClr val="tx1"/>
                          </a:solidFill>
                          <a:latin typeface="+mn-ea"/>
                          <a:ea typeface="+mn-ea"/>
                        </a:rPr>
                        <a:t>2098</a:t>
                      </a:r>
                      <a:r>
                        <a:rPr kumimoji="1" lang="ja-JP" altLang="en-US" sz="1600" b="0" dirty="0">
                          <a:solidFill>
                            <a:schemeClr val="tx1"/>
                          </a:solidFill>
                          <a:latin typeface="+mn-ea"/>
                          <a:ea typeface="+mn-ea"/>
                        </a:rPr>
                        <a:t>年における府域の熱中症発生率を、将来の気候予測データから予測</a:t>
                      </a:r>
                      <a:r>
                        <a:rPr kumimoji="1" lang="ja-JP" altLang="en-US" sz="1600" b="0" baseline="30000" dirty="0">
                          <a:solidFill>
                            <a:schemeClr val="tx1"/>
                          </a:solidFill>
                          <a:latin typeface="+mn-ea"/>
                          <a:ea typeface="+mn-ea"/>
                        </a:rPr>
                        <a:t>（</a:t>
                      </a:r>
                      <a:r>
                        <a:rPr kumimoji="1" lang="en-US" altLang="ja-JP" sz="1600" b="0" baseline="30000" dirty="0">
                          <a:solidFill>
                            <a:schemeClr val="tx1"/>
                          </a:solidFill>
                          <a:latin typeface="+mn-ea"/>
                          <a:ea typeface="+mn-ea"/>
                        </a:rPr>
                        <a:t>※</a:t>
                      </a:r>
                      <a:r>
                        <a:rPr kumimoji="1" lang="ja-JP" altLang="en-US" sz="1600" b="0" baseline="30000" dirty="0">
                          <a:solidFill>
                            <a:schemeClr val="tx1"/>
                          </a:solidFill>
                          <a:latin typeface="+mn-ea"/>
                          <a:ea typeface="+mn-ea"/>
                        </a:rPr>
                        <a:t>）</a:t>
                      </a:r>
                      <a:endParaRPr kumimoji="1" lang="en-US" altLang="ja-JP" sz="1600" b="0" dirty="0">
                        <a:solidFill>
                          <a:schemeClr val="tx1"/>
                        </a:solidFill>
                        <a:latin typeface="+mn-ea"/>
                        <a:ea typeface="+mn-ea"/>
                      </a:endParaRPr>
                    </a:p>
                    <a:p>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2041-2050</a:t>
                      </a:r>
                      <a:r>
                        <a:rPr kumimoji="1" lang="ja-JP" altLang="en-US" sz="1600" b="0" dirty="0">
                          <a:solidFill>
                            <a:schemeClr val="tx1"/>
                          </a:solidFill>
                          <a:latin typeface="+mn-ea"/>
                          <a:ea typeface="+mn-ea"/>
                        </a:rPr>
                        <a:t>年平均：</a:t>
                      </a:r>
                      <a:r>
                        <a:rPr kumimoji="1" lang="en-US" altLang="ja-JP" sz="1600" b="0" dirty="0">
                          <a:solidFill>
                            <a:schemeClr val="tx1"/>
                          </a:solidFill>
                          <a:latin typeface="+mn-ea"/>
                          <a:ea typeface="+mn-ea"/>
                        </a:rPr>
                        <a:t>1,160</a:t>
                      </a:r>
                      <a:r>
                        <a:rPr kumimoji="1" lang="ja-JP" altLang="en-US" sz="1600" b="0" dirty="0">
                          <a:solidFill>
                            <a:schemeClr val="tx1"/>
                          </a:solidFill>
                          <a:latin typeface="+mn-ea"/>
                          <a:ea typeface="+mn-ea"/>
                        </a:rPr>
                        <a:t>名</a:t>
                      </a:r>
                      <a:r>
                        <a:rPr kumimoji="1" lang="ja-JP" altLang="en-US" sz="1200" b="0" dirty="0">
                          <a:solidFill>
                            <a:schemeClr val="tx1"/>
                          </a:solidFill>
                          <a:latin typeface="+mn-ea"/>
                          <a:ea typeface="+mn-ea"/>
                        </a:rPr>
                        <a:t>（人口</a:t>
                      </a:r>
                      <a:r>
                        <a:rPr kumimoji="1" lang="en-US" altLang="ja-JP" sz="1200" b="0" dirty="0">
                          <a:solidFill>
                            <a:schemeClr val="tx1"/>
                          </a:solidFill>
                          <a:latin typeface="+mn-ea"/>
                          <a:ea typeface="+mn-ea"/>
                        </a:rPr>
                        <a:t>100</a:t>
                      </a:r>
                      <a:r>
                        <a:rPr kumimoji="1" lang="ja-JP" altLang="en-US" sz="1200" b="0" dirty="0">
                          <a:solidFill>
                            <a:schemeClr val="tx1"/>
                          </a:solidFill>
                          <a:latin typeface="+mn-ea"/>
                          <a:ea typeface="+mn-ea"/>
                        </a:rPr>
                        <a:t>万人あたり）</a:t>
                      </a:r>
                      <a:r>
                        <a:rPr kumimoji="1" lang="ja-JP" altLang="en-US" sz="1600" b="0" dirty="0">
                          <a:solidFill>
                            <a:schemeClr val="tx1"/>
                          </a:solidFill>
                          <a:latin typeface="+mn-ea"/>
                          <a:ea typeface="+mn-ea"/>
                        </a:rPr>
                        <a:t>　、</a:t>
                      </a:r>
                      <a:r>
                        <a:rPr kumimoji="1" lang="en-US" altLang="ja-JP" sz="1600" b="0" u="none" dirty="0">
                          <a:solidFill>
                            <a:schemeClr val="tx1"/>
                          </a:solidFill>
                          <a:latin typeface="+mn-ea"/>
                          <a:ea typeface="+mn-ea"/>
                        </a:rPr>
                        <a:t>2091-2100</a:t>
                      </a:r>
                      <a:r>
                        <a:rPr kumimoji="1" lang="ja-JP" altLang="en-US" sz="1600" b="0" u="none" dirty="0">
                          <a:solidFill>
                            <a:schemeClr val="tx1"/>
                          </a:solidFill>
                          <a:latin typeface="+mn-ea"/>
                          <a:ea typeface="+mn-ea"/>
                        </a:rPr>
                        <a:t>年平均：</a:t>
                      </a:r>
                      <a:r>
                        <a:rPr kumimoji="1" lang="en-US" altLang="ja-JP" sz="1600" b="0" u="none" dirty="0">
                          <a:solidFill>
                            <a:schemeClr val="tx1"/>
                          </a:solidFill>
                          <a:latin typeface="+mn-ea"/>
                          <a:ea typeface="+mn-ea"/>
                        </a:rPr>
                        <a:t>2,331</a:t>
                      </a:r>
                      <a:r>
                        <a:rPr kumimoji="1" lang="ja-JP" altLang="en-US" sz="1600" b="0" u="none" dirty="0">
                          <a:solidFill>
                            <a:schemeClr val="tx1"/>
                          </a:solidFill>
                          <a:latin typeface="+mn-ea"/>
                          <a:ea typeface="+mn-ea"/>
                        </a:rPr>
                        <a:t>名</a:t>
                      </a:r>
                      <a:r>
                        <a:rPr kumimoji="1" lang="ja-JP" altLang="en-US" sz="1100" b="0" u="none" dirty="0">
                          <a:solidFill>
                            <a:schemeClr val="tx1"/>
                          </a:solidFill>
                          <a:latin typeface="+mn-ea"/>
                          <a:ea typeface="+mn-ea"/>
                        </a:rPr>
                        <a:t>（</a:t>
                      </a:r>
                      <a:r>
                        <a:rPr kumimoji="1" lang="ja-JP" altLang="en-US" sz="1100" b="0" dirty="0">
                          <a:solidFill>
                            <a:schemeClr val="tx1"/>
                          </a:solidFill>
                          <a:latin typeface="+mn-ea"/>
                          <a:ea typeface="+mn-ea"/>
                        </a:rPr>
                        <a:t>人口</a:t>
                      </a:r>
                      <a:r>
                        <a:rPr kumimoji="1" lang="en-US" altLang="ja-JP" sz="1100" b="0" dirty="0">
                          <a:solidFill>
                            <a:schemeClr val="tx1"/>
                          </a:solidFill>
                          <a:latin typeface="+mn-ea"/>
                          <a:ea typeface="+mn-ea"/>
                        </a:rPr>
                        <a:t>100</a:t>
                      </a:r>
                      <a:r>
                        <a:rPr kumimoji="1" lang="ja-JP" altLang="en-US" sz="1100" b="0" dirty="0">
                          <a:solidFill>
                            <a:schemeClr val="tx1"/>
                          </a:solidFill>
                          <a:latin typeface="+mn-ea"/>
                          <a:ea typeface="+mn-ea"/>
                        </a:rPr>
                        <a:t>万人あたり）</a:t>
                      </a:r>
                      <a:endParaRPr kumimoji="1" lang="en-US" altLang="ja-JP" sz="1100" b="0" dirty="0">
                        <a:solidFill>
                          <a:schemeClr val="tx1"/>
                        </a:solidFill>
                        <a:latin typeface="+mn-ea"/>
                        <a:ea typeface="+mn-ea"/>
                      </a:endParaRPr>
                    </a:p>
                    <a:p>
                      <a:r>
                        <a:rPr kumimoji="1" lang="ja-JP" altLang="en-US" sz="1200" b="0" dirty="0">
                          <a:solidFill>
                            <a:schemeClr val="tx1"/>
                          </a:solidFill>
                          <a:latin typeface="+mn-ea"/>
                          <a:ea typeface="+mn-ea"/>
                        </a:rPr>
                        <a:t>（参考）</a:t>
                      </a:r>
                      <a:r>
                        <a:rPr kumimoji="1" lang="en-US" altLang="ja-JP" sz="1600" b="0" dirty="0">
                          <a:solidFill>
                            <a:schemeClr val="tx1"/>
                          </a:solidFill>
                          <a:latin typeface="+mn-ea"/>
                          <a:ea typeface="+mn-ea"/>
                        </a:rPr>
                        <a:t>2018</a:t>
                      </a:r>
                      <a:r>
                        <a:rPr kumimoji="1" lang="ja-JP" altLang="en-US" sz="1600" b="0" dirty="0">
                          <a:solidFill>
                            <a:schemeClr val="tx1"/>
                          </a:solidFill>
                          <a:latin typeface="+mn-ea"/>
                          <a:ea typeface="+mn-ea"/>
                        </a:rPr>
                        <a:t>年：　</a:t>
                      </a:r>
                      <a:r>
                        <a:rPr kumimoji="1" lang="en-US" altLang="ja-JP" sz="1600" b="0" dirty="0">
                          <a:solidFill>
                            <a:schemeClr val="tx1"/>
                          </a:solidFill>
                          <a:latin typeface="+mn-ea"/>
                          <a:ea typeface="+mn-ea"/>
                        </a:rPr>
                        <a:t>881</a:t>
                      </a:r>
                      <a:r>
                        <a:rPr kumimoji="1" lang="ja-JP" altLang="en-US" sz="1600" b="0" dirty="0">
                          <a:solidFill>
                            <a:schemeClr val="tx1"/>
                          </a:solidFill>
                          <a:latin typeface="+mn-ea"/>
                          <a:ea typeface="+mn-ea"/>
                        </a:rPr>
                        <a:t>名</a:t>
                      </a:r>
                      <a:r>
                        <a:rPr kumimoji="1" lang="ja-JP" altLang="en-US" sz="1200" b="0" dirty="0">
                          <a:solidFill>
                            <a:schemeClr val="tx1"/>
                          </a:solidFill>
                          <a:latin typeface="+mn-ea"/>
                          <a:ea typeface="+mn-ea"/>
                        </a:rPr>
                        <a:t>（人口</a:t>
                      </a:r>
                      <a:r>
                        <a:rPr kumimoji="1" lang="en-US" altLang="ja-JP" sz="1200" b="0" dirty="0">
                          <a:solidFill>
                            <a:schemeClr val="tx1"/>
                          </a:solidFill>
                          <a:latin typeface="+mn-ea"/>
                          <a:ea typeface="+mn-ea"/>
                        </a:rPr>
                        <a:t>100</a:t>
                      </a:r>
                      <a:r>
                        <a:rPr kumimoji="1" lang="ja-JP" altLang="en-US" sz="1200" b="0" dirty="0">
                          <a:solidFill>
                            <a:schemeClr val="tx1"/>
                          </a:solidFill>
                          <a:latin typeface="+mn-ea"/>
                          <a:ea typeface="+mn-ea"/>
                        </a:rPr>
                        <a:t>万人あたり）</a:t>
                      </a:r>
                      <a:endParaRPr kumimoji="1" lang="en-US" altLang="ja-JP" sz="1200" b="0" dirty="0">
                        <a:solidFill>
                          <a:schemeClr val="tx1"/>
                        </a:solidFill>
                        <a:latin typeface="+mn-ea"/>
                        <a:ea typeface="+mn-ea"/>
                      </a:endParaRPr>
                    </a:p>
                    <a:p>
                      <a:r>
                        <a:rPr kumimoji="1" lang="ja-JP" altLang="en-US" sz="1000" b="0" dirty="0">
                          <a:solidFill>
                            <a:schemeClr val="tx1"/>
                          </a:solidFill>
                          <a:latin typeface="+mn-ea"/>
                          <a:ea typeface="+mn-ea"/>
                        </a:rPr>
                        <a:t>　　</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（地独）大阪府立環境農林水産総合研究所調査結果（令和</a:t>
                      </a:r>
                      <a:r>
                        <a:rPr kumimoji="1" lang="en-US" altLang="ja-JP" sz="1100" b="0" dirty="0">
                          <a:solidFill>
                            <a:schemeClr val="tx1"/>
                          </a:solidFill>
                          <a:latin typeface="+mn-ea"/>
                          <a:ea typeface="+mn-ea"/>
                        </a:rPr>
                        <a:t>2</a:t>
                      </a:r>
                      <a:r>
                        <a:rPr kumimoji="1" lang="ja-JP" altLang="en-US" sz="1100" b="0" dirty="0">
                          <a:solidFill>
                            <a:schemeClr val="tx1"/>
                          </a:solidFill>
                          <a:latin typeface="+mn-ea"/>
                          <a:ea typeface="+mn-ea"/>
                        </a:rPr>
                        <a:t>年度）</a:t>
                      </a:r>
                      <a:endParaRPr kumimoji="1" lang="en-US" altLang="ja-JP" sz="1100" b="0" dirty="0">
                        <a:solidFill>
                          <a:schemeClr val="tx1"/>
                        </a:solidFill>
                        <a:latin typeface="+mn-ea"/>
                        <a:ea typeface="+mn-ea"/>
                      </a:endParaRPr>
                    </a:p>
                    <a:p>
                      <a:r>
                        <a:rPr kumimoji="1" lang="ja-JP" altLang="en-US" sz="1600" b="1" u="none" dirty="0">
                          <a:solidFill>
                            <a:schemeClr val="tx1"/>
                          </a:solidFill>
                          <a:latin typeface="+mn-ea"/>
                          <a:ea typeface="+mn-ea"/>
                        </a:rPr>
                        <a:t>　</a:t>
                      </a:r>
                      <a:r>
                        <a:rPr kumimoji="1" lang="ja-JP" altLang="en-US" sz="1200" b="1" u="sng" dirty="0">
                          <a:solidFill>
                            <a:schemeClr val="tx1"/>
                          </a:solidFill>
                          <a:latin typeface="+mn-ea"/>
                          <a:ea typeface="+mn-ea"/>
                        </a:rPr>
                        <a:t>○現在の府域人口（</a:t>
                      </a:r>
                      <a:r>
                        <a:rPr kumimoji="1" lang="en-US" altLang="ja-JP" sz="1200" b="1" u="sng" dirty="0">
                          <a:solidFill>
                            <a:schemeClr val="tx1"/>
                          </a:solidFill>
                          <a:latin typeface="+mn-ea"/>
                          <a:ea typeface="+mn-ea"/>
                        </a:rPr>
                        <a:t>880</a:t>
                      </a:r>
                      <a:r>
                        <a:rPr kumimoji="1" lang="ja-JP" altLang="en-US" sz="1200" b="1" u="sng" dirty="0">
                          <a:solidFill>
                            <a:schemeClr val="tx1"/>
                          </a:solidFill>
                          <a:latin typeface="+mn-ea"/>
                          <a:ea typeface="+mn-ea"/>
                        </a:rPr>
                        <a:t>万人）で試算</a:t>
                      </a:r>
                      <a:r>
                        <a:rPr kumimoji="1" lang="en-US" altLang="ja-JP" sz="1200" b="1" u="sng" dirty="0">
                          <a:solidFill>
                            <a:schemeClr val="tx1"/>
                          </a:solidFill>
                          <a:latin typeface="+mn-ea"/>
                          <a:ea typeface="+mn-ea"/>
                        </a:rPr>
                        <a:t/>
                      </a:r>
                      <a:br>
                        <a:rPr kumimoji="1" lang="en-US" altLang="ja-JP" sz="1200" b="1" u="sng" dirty="0">
                          <a:solidFill>
                            <a:schemeClr val="tx1"/>
                          </a:solidFill>
                          <a:latin typeface="+mn-ea"/>
                          <a:ea typeface="+mn-ea"/>
                        </a:rPr>
                      </a:br>
                      <a:r>
                        <a:rPr kumimoji="1" lang="ja-JP" altLang="en-US" sz="1600" b="0" dirty="0">
                          <a:solidFill>
                            <a:schemeClr val="tx1"/>
                          </a:solidFill>
                          <a:latin typeface="+mn-ea"/>
                          <a:ea typeface="+mn-ea"/>
                        </a:rPr>
                        <a:t>　　</a:t>
                      </a: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2041-2050</a:t>
                      </a:r>
                      <a:r>
                        <a:rPr kumimoji="1" lang="ja-JP" altLang="en-US" sz="1200" b="0" dirty="0">
                          <a:solidFill>
                            <a:schemeClr val="tx1"/>
                          </a:solidFill>
                          <a:latin typeface="+mn-ea"/>
                          <a:ea typeface="+mn-ea"/>
                        </a:rPr>
                        <a:t>年平均：約</a:t>
                      </a:r>
                      <a:r>
                        <a:rPr kumimoji="1" lang="en-US" altLang="ja-JP" sz="1200" b="0" dirty="0">
                          <a:solidFill>
                            <a:schemeClr val="tx1"/>
                          </a:solidFill>
                          <a:latin typeface="+mn-ea"/>
                          <a:ea typeface="+mn-ea"/>
                        </a:rPr>
                        <a:t>10,200</a:t>
                      </a:r>
                      <a:r>
                        <a:rPr kumimoji="1" lang="ja-JP" altLang="en-US" sz="1200" b="0" dirty="0">
                          <a:solidFill>
                            <a:schemeClr val="tx1"/>
                          </a:solidFill>
                          <a:latin typeface="+mn-ea"/>
                          <a:ea typeface="+mn-ea"/>
                        </a:rPr>
                        <a:t>人</a:t>
                      </a:r>
                      <a:r>
                        <a:rPr kumimoji="1" lang="ja-JP" altLang="en-US" sz="1200" b="0" u="none" dirty="0">
                          <a:solidFill>
                            <a:schemeClr val="tx1"/>
                          </a:solidFill>
                          <a:latin typeface="+mn-ea"/>
                          <a:ea typeface="+mn-ea"/>
                        </a:rPr>
                        <a:t>、</a:t>
                      </a:r>
                      <a:r>
                        <a:rPr kumimoji="1" lang="en-US" altLang="ja-JP" sz="1200" b="0" u="none" dirty="0">
                          <a:solidFill>
                            <a:schemeClr val="tx1"/>
                          </a:solidFill>
                          <a:latin typeface="+mn-ea"/>
                          <a:ea typeface="+mn-ea"/>
                        </a:rPr>
                        <a:t>2091-2100</a:t>
                      </a:r>
                      <a:r>
                        <a:rPr kumimoji="1" lang="ja-JP" altLang="en-US" sz="1200" b="0" u="none" dirty="0">
                          <a:solidFill>
                            <a:schemeClr val="tx1"/>
                          </a:solidFill>
                          <a:latin typeface="+mn-ea"/>
                          <a:ea typeface="+mn-ea"/>
                        </a:rPr>
                        <a:t>年平均：約</a:t>
                      </a:r>
                      <a:r>
                        <a:rPr kumimoji="1" lang="en-US" altLang="ja-JP" sz="1200" b="0" u="none" dirty="0">
                          <a:solidFill>
                            <a:schemeClr val="tx1"/>
                          </a:solidFill>
                          <a:latin typeface="+mn-ea"/>
                          <a:ea typeface="+mn-ea"/>
                        </a:rPr>
                        <a:t>20,500</a:t>
                      </a:r>
                      <a:r>
                        <a:rPr kumimoji="1" lang="ja-JP" altLang="en-US" sz="1200" b="0" u="none" dirty="0">
                          <a:solidFill>
                            <a:schemeClr val="tx1"/>
                          </a:solidFill>
                          <a:latin typeface="+mn-ea"/>
                          <a:ea typeface="+mn-ea"/>
                        </a:rPr>
                        <a:t>人</a:t>
                      </a:r>
                      <a:endParaRPr kumimoji="1" lang="en-US" altLang="ja-JP" sz="1200" b="0" u="none" dirty="0">
                        <a:solidFill>
                          <a:schemeClr val="tx1"/>
                        </a:solidFill>
                        <a:latin typeface="+mn-ea"/>
                        <a:ea typeface="+mn-ea"/>
                      </a:endParaRPr>
                    </a:p>
                    <a:p>
                      <a:r>
                        <a:rPr kumimoji="1" lang="ja-JP" altLang="en-US" sz="1200" b="0" dirty="0">
                          <a:solidFill>
                            <a:schemeClr val="tx1"/>
                          </a:solidFill>
                          <a:latin typeface="+mn-ea"/>
                          <a:ea typeface="+mn-ea"/>
                        </a:rPr>
                        <a:t>　　　⇒</a:t>
                      </a:r>
                      <a:r>
                        <a:rPr kumimoji="1" lang="en-US" altLang="ja-JP" sz="1200" b="0" dirty="0">
                          <a:solidFill>
                            <a:schemeClr val="tx1"/>
                          </a:solidFill>
                          <a:latin typeface="+mn-ea"/>
                          <a:ea typeface="+mn-ea"/>
                        </a:rPr>
                        <a:t>2018</a:t>
                      </a:r>
                      <a:r>
                        <a:rPr kumimoji="1" lang="ja-JP" altLang="en-US" sz="1200" b="0" dirty="0">
                          <a:solidFill>
                            <a:schemeClr val="tx1"/>
                          </a:solidFill>
                          <a:latin typeface="+mn-ea"/>
                          <a:ea typeface="+mn-ea"/>
                        </a:rPr>
                        <a:t>年の</a:t>
                      </a:r>
                      <a:r>
                        <a:rPr kumimoji="1" lang="en-US" altLang="ja-JP" sz="1200" b="0" dirty="0">
                          <a:solidFill>
                            <a:schemeClr val="tx1"/>
                          </a:solidFill>
                          <a:latin typeface="+mn-ea"/>
                          <a:ea typeface="+mn-ea"/>
                        </a:rPr>
                        <a:t>1.4</a:t>
                      </a: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2.9</a:t>
                      </a:r>
                      <a:r>
                        <a:rPr kumimoji="1" lang="ja-JP" altLang="en-US" sz="1200" b="0" dirty="0">
                          <a:solidFill>
                            <a:schemeClr val="tx1"/>
                          </a:solidFill>
                          <a:latin typeface="+mn-ea"/>
                          <a:ea typeface="+mn-ea"/>
                        </a:rPr>
                        <a:t>倍程度に増加</a:t>
                      </a:r>
                      <a:endParaRPr kumimoji="1" lang="en-US" altLang="ja-JP" sz="1200" b="0" dirty="0">
                        <a:solidFill>
                          <a:schemeClr val="tx1"/>
                        </a:solidFill>
                        <a:latin typeface="+mn-ea"/>
                        <a:ea typeface="+mn-ea"/>
                      </a:endParaRPr>
                    </a:p>
                    <a:p>
                      <a:r>
                        <a:rPr kumimoji="1" lang="ja-JP" altLang="en-US" sz="1200" b="0" dirty="0">
                          <a:solidFill>
                            <a:srgbClr val="FF3300"/>
                          </a:solidFill>
                          <a:latin typeface="+mn-ea"/>
                          <a:ea typeface="+mn-ea"/>
                        </a:rPr>
                        <a:t>　　</a:t>
                      </a:r>
                      <a:endParaRPr kumimoji="1" lang="en-US" altLang="ja-JP" sz="1200" b="0" dirty="0">
                        <a:solidFill>
                          <a:srgbClr val="FF3300"/>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1066278235"/>
              </p:ext>
            </p:extLst>
          </p:nvPr>
        </p:nvGraphicFramePr>
        <p:xfrm>
          <a:off x="251520" y="6082177"/>
          <a:ext cx="8640960" cy="676684"/>
        </p:xfrm>
        <a:graphic>
          <a:graphicData uri="http://schemas.openxmlformats.org/drawingml/2006/table">
            <a:tbl>
              <a:tblPr firstRow="1" bandRow="1">
                <a:tableStyleId>{5C22544A-7EE6-4342-B048-85BDC9FD1C3A}</a:tableStyleId>
              </a:tblPr>
              <a:tblGrid>
                <a:gridCol w="438956">
                  <a:extLst>
                    <a:ext uri="{9D8B030D-6E8A-4147-A177-3AD203B41FA5}">
                      <a16:colId xmlns:a16="http://schemas.microsoft.com/office/drawing/2014/main" val="20000"/>
                    </a:ext>
                  </a:extLst>
                </a:gridCol>
                <a:gridCol w="8202004">
                  <a:extLst>
                    <a:ext uri="{9D8B030D-6E8A-4147-A177-3AD203B41FA5}">
                      <a16:colId xmlns:a16="http://schemas.microsoft.com/office/drawing/2014/main" val="20001"/>
                    </a:ext>
                  </a:extLst>
                </a:gridCol>
              </a:tblGrid>
              <a:tr h="676684">
                <a:tc>
                  <a:txBody>
                    <a:bodyPr/>
                    <a:lstStyle/>
                    <a:p>
                      <a:pPr algn="ctr"/>
                      <a:r>
                        <a:rPr lang="ja-JP" altLang="en-US" dirty="0">
                          <a:solidFill>
                            <a:schemeClr val="tx1"/>
                          </a:solidFill>
                        </a:rPr>
                        <a:t>取組</a:t>
                      </a: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solidFill>
                  </a:tcPr>
                </a:tc>
                <a:tc>
                  <a:txBody>
                    <a:bodyPr/>
                    <a:lstStyle/>
                    <a:p>
                      <a:pPr algn="ctr"/>
                      <a:r>
                        <a:rPr lang="en-US" altLang="ja-JP" dirty="0">
                          <a:solidFill>
                            <a:schemeClr val="tx1"/>
                          </a:solidFill>
                        </a:rPr>
                        <a:t>〔</a:t>
                      </a:r>
                      <a:r>
                        <a:rPr lang="ja-JP" altLang="en-US" dirty="0">
                          <a:solidFill>
                            <a:schemeClr val="tx1"/>
                          </a:solidFill>
                        </a:rPr>
                        <a:t>　各分野においてそれぞれ記載　</a:t>
                      </a:r>
                      <a:r>
                        <a:rPr lang="en-US" altLang="ja-JP" dirty="0">
                          <a:solidFill>
                            <a:schemeClr val="tx1"/>
                          </a:solidFill>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2521509118"/>
              </p:ext>
            </p:extLst>
          </p:nvPr>
        </p:nvGraphicFramePr>
        <p:xfrm>
          <a:off x="252000" y="980728"/>
          <a:ext cx="8640480" cy="640080"/>
        </p:xfrm>
        <a:graphic>
          <a:graphicData uri="http://schemas.openxmlformats.org/drawingml/2006/table">
            <a:tbl>
              <a:tblPr firstRow="1" bandRow="1">
                <a:tableStyleId>{5C22544A-7EE6-4342-B048-85BDC9FD1C3A}</a:tableStyleId>
              </a:tblPr>
              <a:tblGrid>
                <a:gridCol w="1589537">
                  <a:extLst>
                    <a:ext uri="{9D8B030D-6E8A-4147-A177-3AD203B41FA5}">
                      <a16:colId xmlns:a16="http://schemas.microsoft.com/office/drawing/2014/main" val="20000"/>
                    </a:ext>
                  </a:extLst>
                </a:gridCol>
                <a:gridCol w="7050943">
                  <a:extLst>
                    <a:ext uri="{9D8B030D-6E8A-4147-A177-3AD203B41FA5}">
                      <a16:colId xmlns:a16="http://schemas.microsoft.com/office/drawing/2014/main" val="20001"/>
                    </a:ext>
                  </a:extLst>
                </a:gridCol>
              </a:tblGrid>
              <a:tr h="582664">
                <a:tc>
                  <a:txBody>
                    <a:bodyPr/>
                    <a:lstStyle/>
                    <a:p>
                      <a:pPr algn="ctr"/>
                      <a:r>
                        <a:rPr kumimoji="1" lang="ja-JP" altLang="en-US" dirty="0">
                          <a:solidFill>
                            <a:schemeClr val="tx1"/>
                          </a:solidFill>
                          <a:latin typeface="+mn-ea"/>
                          <a:ea typeface="+mn-ea"/>
                          <a:cs typeface="メイリオ" panose="020B0604030504040204" pitchFamily="50" charset="-128"/>
                        </a:rPr>
                        <a:t>適応の方向性</a:t>
                      </a:r>
                      <a:endParaRPr kumimoji="1" lang="en-US" altLang="ja-JP" dirty="0">
                        <a:solidFill>
                          <a:schemeClr val="tx1"/>
                        </a:solidFill>
                        <a:latin typeface="+mn-ea"/>
                        <a:ea typeface="+mn-ea"/>
                        <a:cs typeface="メイリオ" panose="020B0604030504040204" pitchFamily="50" charset="-128"/>
                      </a:endParaRPr>
                    </a:p>
                    <a:p>
                      <a:pPr algn="ctr"/>
                      <a:r>
                        <a:rPr kumimoji="1" lang="ja-JP" altLang="en-US" dirty="0">
                          <a:solidFill>
                            <a:schemeClr val="tx1"/>
                          </a:solidFill>
                          <a:latin typeface="+mn-ea"/>
                          <a:ea typeface="+mn-ea"/>
                          <a:cs typeface="メイリオ" panose="020B0604030504040204" pitchFamily="50" charset="-128"/>
                        </a:rPr>
                        <a:t>（府実行計画）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indent="0">
                        <a:buFont typeface="Arial" panose="020B0604020202020204" pitchFamily="34" charset="0"/>
                        <a:buNone/>
                      </a:pPr>
                      <a:r>
                        <a:rPr kumimoji="1" lang="ja-JP" altLang="en-US" sz="1800" b="0" i="0" strike="noStrike" baseline="0" dirty="0" smtClean="0">
                          <a:solidFill>
                            <a:schemeClr val="tx1"/>
                          </a:solidFill>
                          <a:latin typeface="+mn-ea"/>
                          <a:ea typeface="+mn-ea"/>
                          <a:cs typeface="メイリオ" panose="020B0604030504040204" pitchFamily="50" charset="-128"/>
                        </a:rPr>
                        <a:t>各分野</a:t>
                      </a:r>
                      <a:r>
                        <a:rPr kumimoji="1" lang="ja-JP" altLang="en-US" sz="1800" b="0" i="0" strike="noStrike" baseline="0" dirty="0">
                          <a:solidFill>
                            <a:schemeClr val="tx1"/>
                          </a:solidFill>
                          <a:latin typeface="+mn-ea"/>
                          <a:ea typeface="+mn-ea"/>
                          <a:cs typeface="メイリオ" panose="020B0604030504040204" pitchFamily="50" charset="-128"/>
                        </a:rPr>
                        <a:t>において暑さ対策に留意した取組みを推進</a:t>
                      </a:r>
                      <a:endParaRPr kumimoji="1" lang="en-US" altLang="ja-JP" sz="1800" b="0" i="0" strike="noStrike" baseline="0" dirty="0">
                        <a:solidFill>
                          <a:srgbClr val="FF0000"/>
                        </a:solidFill>
                        <a:latin typeface="+mn-ea"/>
                        <a:ea typeface="+mn-ea"/>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0" name="テキスト ボックス 9"/>
          <p:cNvSpPr txBox="1"/>
          <p:nvPr/>
        </p:nvSpPr>
        <p:spPr>
          <a:xfrm>
            <a:off x="5344851" y="5797663"/>
            <a:ext cx="3709582"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（出典）気象庁、総務省消防庁データをもとに大阪府作成</a:t>
            </a:r>
          </a:p>
        </p:txBody>
      </p:sp>
      <p:sp>
        <p:nvSpPr>
          <p:cNvPr id="12" name="テキスト ボックス 11"/>
          <p:cNvSpPr txBox="1"/>
          <p:nvPr/>
        </p:nvSpPr>
        <p:spPr>
          <a:xfrm>
            <a:off x="5215598" y="3629318"/>
            <a:ext cx="3838835" cy="276999"/>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気象データ及び熱中症救急搬送人員数（大阪府域）</a:t>
            </a:r>
          </a:p>
        </p:txBody>
      </p:sp>
      <p:sp>
        <p:nvSpPr>
          <p:cNvPr id="14" name="テキスト ボックス 13"/>
          <p:cNvSpPr txBox="1"/>
          <p:nvPr/>
        </p:nvSpPr>
        <p:spPr>
          <a:xfrm>
            <a:off x="728457" y="5765193"/>
            <a:ext cx="4586764" cy="253916"/>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出典：（地独）大阪府立環境農林水産総合研究所調査結果（一部抜粋）</a:t>
            </a:r>
          </a:p>
        </p:txBody>
      </p:sp>
      <p:sp>
        <p:nvSpPr>
          <p:cNvPr id="15" name="テキスト ボックス 14"/>
          <p:cNvSpPr txBox="1"/>
          <p:nvPr/>
        </p:nvSpPr>
        <p:spPr>
          <a:xfrm>
            <a:off x="967872" y="4393901"/>
            <a:ext cx="3838835" cy="276999"/>
          </a:xfrm>
          <a:prstGeom prst="rect">
            <a:avLst/>
          </a:prstGeom>
          <a:noFill/>
        </p:spPr>
        <p:txBody>
          <a:bodyPr wrap="square" rtlCol="0">
            <a:spAutoFit/>
          </a:bodyPr>
          <a:lstStyle/>
          <a:p>
            <a:pPr algn="ct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2100</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年における日熱中症発生率の推定結果</a:t>
            </a:r>
          </a:p>
        </p:txBody>
      </p:sp>
      <p:pic>
        <p:nvPicPr>
          <p:cNvPr id="7" name="図 6">
            <a:extLst>
              <a:ext uri="{FF2B5EF4-FFF2-40B4-BE49-F238E27FC236}">
                <a16:creationId xmlns:a16="http://schemas.microsoft.com/office/drawing/2014/main" id="{045315B0-7581-4250-8987-1E3D9D3AEA1B}"/>
              </a:ext>
            </a:extLst>
          </p:cNvPr>
          <p:cNvPicPr>
            <a:picLocks noChangeAspect="1"/>
          </p:cNvPicPr>
          <p:nvPr/>
        </p:nvPicPr>
        <p:blipFill>
          <a:blip r:embed="rId3"/>
          <a:stretch>
            <a:fillRect/>
          </a:stretch>
        </p:blipFill>
        <p:spPr>
          <a:xfrm>
            <a:off x="652150" y="4499090"/>
            <a:ext cx="4470281" cy="1340017"/>
          </a:xfrm>
          <a:prstGeom prst="rect">
            <a:avLst/>
          </a:prstGeom>
        </p:spPr>
      </p:pic>
      <p:pic>
        <p:nvPicPr>
          <p:cNvPr id="17" name="図 16"/>
          <p:cNvPicPr>
            <a:picLocks noChangeAspect="1"/>
          </p:cNvPicPr>
          <p:nvPr/>
        </p:nvPicPr>
        <p:blipFill>
          <a:blip r:embed="rId4"/>
          <a:stretch>
            <a:fillRect/>
          </a:stretch>
        </p:blipFill>
        <p:spPr>
          <a:xfrm>
            <a:off x="5137308" y="4052200"/>
            <a:ext cx="3740419" cy="1604206"/>
          </a:xfrm>
          <a:prstGeom prst="rect">
            <a:avLst/>
          </a:prstGeom>
        </p:spPr>
      </p:pic>
    </p:spTree>
    <p:extLst>
      <p:ext uri="{BB962C8B-B14F-4D97-AF65-F5344CB8AC3E}">
        <p14:creationId xmlns:p14="http://schemas.microsoft.com/office/powerpoint/2010/main" val="3433309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7504" y="507449"/>
            <a:ext cx="8928992" cy="523220"/>
          </a:xfrm>
        </p:spPr>
        <p:txBody>
          <a:bodyPr>
            <a:spAutoFit/>
          </a:bodyPr>
          <a:lstStyle/>
          <a:p>
            <a:r>
              <a:rPr lang="ja-JP" altLang="en-US" sz="2800" b="1" dirty="0" smtClean="0"/>
              <a:t>４－２．分野別適応</a:t>
            </a:r>
            <a:r>
              <a:rPr lang="ja-JP" altLang="en-US" sz="2800" b="1" dirty="0"/>
              <a:t>に係る施策</a:t>
            </a:r>
            <a:endParaRPr kumimoji="1" lang="ja-JP" altLang="en-US" sz="2800" b="1" dirty="0"/>
          </a:p>
        </p:txBody>
      </p:sp>
      <p:sp>
        <p:nvSpPr>
          <p:cNvPr id="2" name="スライド番号プレースホルダー 1"/>
          <p:cNvSpPr>
            <a:spLocks noGrp="1"/>
          </p:cNvSpPr>
          <p:nvPr>
            <p:ph type="sldNum" sz="quarter" idx="12"/>
          </p:nvPr>
        </p:nvSpPr>
        <p:spPr/>
        <p:txBody>
          <a:bodyPr/>
          <a:lstStyle/>
          <a:p>
            <a:fld id="{83E2F099-7FB4-40CB-9ED0-614667A15CD7}" type="slidenum">
              <a:rPr kumimoji="1" lang="ja-JP" altLang="en-US" smtClean="0"/>
              <a:t>8</a:t>
            </a:fld>
            <a:endParaRPr kumimoji="1" lang="ja-JP" altLang="en-US"/>
          </a:p>
        </p:txBody>
      </p:sp>
      <p:sp>
        <p:nvSpPr>
          <p:cNvPr id="13" name="正方形/長方形 12"/>
          <p:cNvSpPr/>
          <p:nvPr/>
        </p:nvSpPr>
        <p:spPr>
          <a:xfrm>
            <a:off x="150408" y="1409581"/>
            <a:ext cx="8843184" cy="4093428"/>
          </a:xfrm>
          <a:prstGeom prst="rect">
            <a:avLst/>
          </a:prstGeom>
          <a:ln w="19050">
            <a:solidFill>
              <a:schemeClr val="tx1"/>
            </a:solidFill>
            <a:prstDash val="dash"/>
          </a:ln>
        </p:spPr>
        <p:txBody>
          <a:bodyPr wrap="square">
            <a:spAutoFit/>
          </a:bodyPr>
          <a:lstStyle/>
          <a:p>
            <a:pPr marL="183600" indent="-183600">
              <a:buFont typeface="Arial" panose="020B0604020202020204" pitchFamily="34" charset="0"/>
              <a:buChar char="•"/>
            </a:pPr>
            <a:r>
              <a:rPr lang="ja-JP" altLang="en-US" sz="2000" dirty="0" smtClean="0">
                <a:latin typeface="+mj-ea"/>
                <a:ea typeface="+mj-ea"/>
              </a:rPr>
              <a:t>大阪府</a:t>
            </a:r>
            <a:r>
              <a:rPr lang="ja-JP" altLang="en-US" sz="2000" dirty="0">
                <a:latin typeface="+mj-ea"/>
                <a:ea typeface="+mj-ea"/>
              </a:rPr>
              <a:t>において、既に現れている、もしくは将来影響が現れると予測</a:t>
            </a:r>
            <a:r>
              <a:rPr lang="ja-JP" altLang="en-US" sz="2000" dirty="0" smtClean="0">
                <a:latin typeface="+mj-ea"/>
                <a:ea typeface="+mj-ea"/>
              </a:rPr>
              <a:t>される気候</a:t>
            </a:r>
            <a:r>
              <a:rPr lang="ja-JP" altLang="en-US" sz="2000" dirty="0">
                <a:latin typeface="+mj-ea"/>
                <a:ea typeface="+mj-ea"/>
              </a:rPr>
              <a:t>変動の影響を、国の適応計画で掲げられた７</a:t>
            </a:r>
            <a:r>
              <a:rPr lang="ja-JP" altLang="en-US" sz="2000" dirty="0" smtClean="0">
                <a:latin typeface="+mj-ea"/>
                <a:ea typeface="+mj-ea"/>
              </a:rPr>
              <a:t>分野を</a:t>
            </a:r>
            <a:r>
              <a:rPr lang="ja-JP" altLang="en-US" sz="2000" dirty="0">
                <a:latin typeface="+mj-ea"/>
                <a:ea typeface="+mj-ea"/>
              </a:rPr>
              <a:t>参考</a:t>
            </a:r>
            <a:r>
              <a:rPr lang="ja-JP" altLang="en-US" sz="2000" dirty="0" smtClean="0">
                <a:latin typeface="+mj-ea"/>
                <a:ea typeface="+mj-ea"/>
              </a:rPr>
              <a:t>に分野別</a:t>
            </a:r>
            <a:r>
              <a:rPr lang="en-US" altLang="ja-JP" sz="2000" baseline="30000" dirty="0">
                <a:solidFill>
                  <a:srgbClr val="FF0000"/>
                </a:solidFill>
                <a:latin typeface="+mj-ea"/>
              </a:rPr>
              <a:t>※</a:t>
            </a:r>
            <a:r>
              <a:rPr lang="ja-JP" altLang="en-US" sz="2000" dirty="0" smtClean="0">
                <a:latin typeface="+mj-ea"/>
                <a:ea typeface="+mj-ea"/>
              </a:rPr>
              <a:t>に整理</a:t>
            </a:r>
            <a:endParaRPr lang="en-US" altLang="ja-JP" sz="2000" dirty="0" smtClean="0">
              <a:latin typeface="+mj-ea"/>
              <a:ea typeface="+mj-ea"/>
            </a:endParaRPr>
          </a:p>
          <a:p>
            <a:endParaRPr lang="en-US" altLang="ja-JP" sz="2000" dirty="0" smtClean="0">
              <a:solidFill>
                <a:srgbClr val="FF0000"/>
              </a:solidFill>
              <a:latin typeface="+mj-ea"/>
              <a:ea typeface="+mj-ea"/>
            </a:endParaRPr>
          </a:p>
          <a:p>
            <a:endParaRPr lang="en-US" altLang="ja-JP" sz="2000" dirty="0">
              <a:solidFill>
                <a:srgbClr val="FF0000"/>
              </a:solidFill>
              <a:latin typeface="+mj-ea"/>
              <a:ea typeface="+mj-ea"/>
            </a:endParaRPr>
          </a:p>
          <a:p>
            <a:endParaRPr lang="en-US" altLang="ja-JP" sz="2000" dirty="0" smtClean="0">
              <a:solidFill>
                <a:srgbClr val="FF0000"/>
              </a:solidFill>
              <a:latin typeface="+mj-ea"/>
              <a:ea typeface="+mj-ea"/>
            </a:endParaRPr>
          </a:p>
          <a:p>
            <a:endParaRPr lang="en-US" altLang="ja-JP" sz="2000" dirty="0">
              <a:solidFill>
                <a:srgbClr val="FF0000"/>
              </a:solidFill>
              <a:latin typeface="+mj-ea"/>
              <a:ea typeface="+mj-ea"/>
            </a:endParaRPr>
          </a:p>
          <a:p>
            <a:endParaRPr lang="en-US" altLang="ja-JP" sz="2000" dirty="0" smtClean="0">
              <a:solidFill>
                <a:srgbClr val="FF0000"/>
              </a:solidFill>
              <a:latin typeface="+mj-ea"/>
              <a:ea typeface="+mj-ea"/>
            </a:endParaRPr>
          </a:p>
          <a:p>
            <a:endParaRPr lang="en-US" altLang="ja-JP" sz="2000" dirty="0">
              <a:solidFill>
                <a:srgbClr val="FF0000"/>
              </a:solidFill>
              <a:latin typeface="+mj-ea"/>
              <a:ea typeface="+mj-ea"/>
            </a:endParaRPr>
          </a:p>
          <a:p>
            <a:pPr marL="183600" indent="-183600">
              <a:buFont typeface="Arial" panose="020B0604020202020204" pitchFamily="34" charset="0"/>
              <a:buChar char="•"/>
            </a:pPr>
            <a:r>
              <a:rPr lang="ja-JP" altLang="en-US" sz="2000" dirty="0" smtClean="0">
                <a:latin typeface="+mj-ea"/>
                <a:ea typeface="+mj-ea"/>
              </a:rPr>
              <a:t>府実行計画に掲げる分野別の取組項目に関する今後の具体的な取組例を記載</a:t>
            </a:r>
            <a:endParaRPr lang="en-US" altLang="ja-JP" sz="2000" dirty="0" smtClean="0">
              <a:latin typeface="+mj-ea"/>
              <a:ea typeface="+mj-ea"/>
            </a:endParaRPr>
          </a:p>
          <a:p>
            <a:endParaRPr lang="en-US" altLang="ja-JP" sz="2000" dirty="0" smtClean="0">
              <a:latin typeface="+mj-ea"/>
              <a:ea typeface="+mj-ea"/>
            </a:endParaRPr>
          </a:p>
          <a:p>
            <a:pPr marL="183600" indent="-183600">
              <a:buFont typeface="Arial" panose="020B0604020202020204" pitchFamily="34" charset="0"/>
              <a:buChar char="•"/>
            </a:pPr>
            <a:r>
              <a:rPr lang="ja-JP" altLang="en-US" sz="2000" dirty="0" smtClean="0">
                <a:latin typeface="+mj-ea"/>
                <a:ea typeface="+mj-ea"/>
              </a:rPr>
              <a:t>なお、不確実性</a:t>
            </a:r>
            <a:r>
              <a:rPr lang="ja-JP" altLang="en-US" sz="2000" dirty="0">
                <a:latin typeface="+mj-ea"/>
                <a:ea typeface="+mj-ea"/>
              </a:rPr>
              <a:t>を伴う気候変動の影響に</a:t>
            </a:r>
            <a:r>
              <a:rPr lang="ja-JP" altLang="en-US" sz="2000" dirty="0" smtClean="0">
                <a:latin typeface="+mj-ea"/>
                <a:ea typeface="+mj-ea"/>
              </a:rPr>
              <a:t>対する「適応」を</a:t>
            </a:r>
            <a:r>
              <a:rPr lang="ja-JP" altLang="en-US" sz="2000" dirty="0">
                <a:latin typeface="+mj-ea"/>
                <a:ea typeface="+mj-ea"/>
              </a:rPr>
              <a:t>、手戻りを最小限</a:t>
            </a:r>
            <a:r>
              <a:rPr lang="ja-JP" altLang="en-US" sz="2000" dirty="0" smtClean="0">
                <a:latin typeface="+mj-ea"/>
                <a:ea typeface="+mj-ea"/>
              </a:rPr>
              <a:t>に</a:t>
            </a:r>
            <a:r>
              <a:rPr lang="ja-JP" altLang="en-US" sz="2000" dirty="0" err="1" smtClean="0">
                <a:latin typeface="+mj-ea"/>
                <a:ea typeface="+mj-ea"/>
              </a:rPr>
              <a:t>し適</a:t>
            </a:r>
            <a:r>
              <a:rPr lang="ja-JP" altLang="en-US" sz="2000" dirty="0" smtClean="0">
                <a:latin typeface="+mj-ea"/>
                <a:ea typeface="+mj-ea"/>
              </a:rPr>
              <a:t>切</a:t>
            </a:r>
            <a:r>
              <a:rPr lang="ja-JP" altLang="en-US" sz="2000" dirty="0">
                <a:latin typeface="+mj-ea"/>
                <a:ea typeface="+mj-ea"/>
              </a:rPr>
              <a:t>に行うため</a:t>
            </a:r>
            <a:r>
              <a:rPr lang="ja-JP" altLang="en-US" sz="2000" dirty="0" smtClean="0">
                <a:latin typeface="+mj-ea"/>
                <a:ea typeface="+mj-ea"/>
              </a:rPr>
              <a:t>、取組は、最新</a:t>
            </a:r>
            <a:r>
              <a:rPr lang="ja-JP" altLang="en-US" sz="2000" dirty="0">
                <a:latin typeface="+mj-ea"/>
                <a:ea typeface="+mj-ea"/>
              </a:rPr>
              <a:t>の科学的知見を踏まえ、環境の変化に</a:t>
            </a:r>
            <a:r>
              <a:rPr lang="ja-JP" altLang="en-US" sz="2000" dirty="0" smtClean="0">
                <a:latin typeface="+mj-ea"/>
                <a:ea typeface="+mj-ea"/>
              </a:rPr>
              <a:t>応じて対策を変化</a:t>
            </a:r>
            <a:r>
              <a:rPr lang="ja-JP" altLang="en-US" sz="2000" dirty="0">
                <a:latin typeface="+mj-ea"/>
                <a:ea typeface="+mj-ea"/>
              </a:rPr>
              <a:t>させていく順応的なアプローチにより、柔軟</a:t>
            </a:r>
            <a:r>
              <a:rPr lang="ja-JP" altLang="en-US" sz="2000" dirty="0" smtClean="0">
                <a:latin typeface="+mj-ea"/>
                <a:ea typeface="+mj-ea"/>
              </a:rPr>
              <a:t>に推進</a:t>
            </a:r>
            <a:endParaRPr lang="ja-JP" altLang="ja-JP" sz="2000" dirty="0">
              <a:latin typeface="+mj-ea"/>
              <a:ea typeface="+mj-ea"/>
            </a:endParaRPr>
          </a:p>
        </p:txBody>
      </p:sp>
      <p:sp>
        <p:nvSpPr>
          <p:cNvPr id="14" name="テキスト ボックス 13"/>
          <p:cNvSpPr txBox="1"/>
          <p:nvPr/>
        </p:nvSpPr>
        <p:spPr>
          <a:xfrm>
            <a:off x="683568" y="2276872"/>
            <a:ext cx="7776864" cy="1323439"/>
          </a:xfrm>
          <a:prstGeom prst="rect">
            <a:avLst/>
          </a:prstGeom>
          <a:solidFill>
            <a:schemeClr val="accent6">
              <a:lumMod val="60000"/>
              <a:lumOff val="40000"/>
            </a:schemeClr>
          </a:solidFill>
          <a:ln w="12700">
            <a:solidFill>
              <a:schemeClr val="tx1"/>
            </a:solidFill>
            <a:prstDash val="sysDot"/>
          </a:ln>
        </p:spPr>
        <p:txBody>
          <a:bodyPr wrap="square" rtlCol="0">
            <a:spAutoFit/>
          </a:bodyPr>
          <a:lstStyle/>
          <a:p>
            <a:r>
              <a:rPr kumimoji="1" lang="en-US" altLang="ja-JP" sz="2000" dirty="0" smtClean="0"/>
              <a:t>※ </a:t>
            </a:r>
            <a:r>
              <a:rPr kumimoji="1" lang="ja-JP" altLang="en-US" sz="2000" dirty="0" smtClean="0"/>
              <a:t>７分野</a:t>
            </a:r>
            <a:endParaRPr kumimoji="1" lang="en-US" altLang="ja-JP" sz="2000" dirty="0" smtClean="0"/>
          </a:p>
          <a:p>
            <a:r>
              <a:rPr kumimoji="1" lang="ja-JP" altLang="en-US" sz="2000" dirty="0" smtClean="0"/>
              <a:t>　　（１）農業、森林・林業、水産業　（２）水環境　（３）自然生態系　</a:t>
            </a:r>
            <a:endParaRPr kumimoji="1" lang="en-US" altLang="ja-JP" sz="2000" dirty="0" smtClean="0"/>
          </a:p>
          <a:p>
            <a:r>
              <a:rPr kumimoji="1" lang="ja-JP" altLang="en-US" sz="2000" dirty="0" smtClean="0"/>
              <a:t>　　（４）自然災害・沿岸域　（５）健康　（６）産業・経済活動</a:t>
            </a:r>
            <a:r>
              <a:rPr lang="ja-JP" altLang="en-US" sz="2000" dirty="0"/>
              <a:t>　</a:t>
            </a:r>
            <a:endParaRPr lang="en-US" altLang="ja-JP" sz="2000" dirty="0" smtClean="0"/>
          </a:p>
          <a:p>
            <a:r>
              <a:rPr lang="ja-JP" altLang="en-US" sz="2000" dirty="0" smtClean="0"/>
              <a:t>　　（７）府民生活・都市生活</a:t>
            </a:r>
            <a:endParaRPr kumimoji="1" lang="en-US" altLang="ja-JP" sz="2000" dirty="0" smtClean="0"/>
          </a:p>
        </p:txBody>
      </p:sp>
    </p:spTree>
    <p:extLst>
      <p:ext uri="{BB962C8B-B14F-4D97-AF65-F5344CB8AC3E}">
        <p14:creationId xmlns:p14="http://schemas.microsoft.com/office/powerpoint/2010/main" val="4068392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3503</TotalTime>
  <Words>8658</Words>
  <PresentationFormat>画面に合わせる (4:3)</PresentationFormat>
  <Paragraphs>813</Paragraphs>
  <Slides>32</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Meiryo UI</vt:lpstr>
      <vt:lpstr>ＭＳ Ｐゴシック</vt:lpstr>
      <vt:lpstr>ＭＳ ゴシック</vt:lpstr>
      <vt:lpstr>メイリオ</vt:lpstr>
      <vt:lpstr>Arial</vt:lpstr>
      <vt:lpstr>Calibri</vt:lpstr>
      <vt:lpstr>Wingdings</vt:lpstr>
      <vt:lpstr>クラリティ</vt:lpstr>
      <vt:lpstr>気候変動への適応に係る影響・施策集</vt:lpstr>
      <vt:lpstr>目 次</vt:lpstr>
      <vt:lpstr>１．影響・施策集作成の目的・位置づけ</vt:lpstr>
      <vt:lpstr>２．大阪府域における気候変動の現状と将来予測</vt:lpstr>
      <vt:lpstr>PowerPoint プレゼンテーション</vt:lpstr>
      <vt:lpstr>３．気候変動適応に関する情報収集等の拠点</vt:lpstr>
      <vt:lpstr>３．気候変動適応に関する情報収集等の拠点</vt:lpstr>
      <vt:lpstr>PowerPoint プレゼンテーション</vt:lpstr>
      <vt:lpstr>４－２．分野別適応に係る施策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2021-03-30T12:34:05Z</cp:lastPrinted>
  <dcterms:created xsi:type="dcterms:W3CDTF">2017-09-19T04:18:21Z</dcterms:created>
  <dcterms:modified xsi:type="dcterms:W3CDTF">2021-03-31T06:03:28Z</dcterms:modified>
</cp:coreProperties>
</file>