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336" r:id="rId2"/>
    <p:sldId id="33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川　裕徳" initials="山川　裕徳" lastIdx="1" clrIdx="0">
    <p:extLst>
      <p:ext uri="{19B8F6BF-5375-455C-9EA6-DF929625EA0E}">
        <p15:presenceInfo xmlns:p15="http://schemas.microsoft.com/office/powerpoint/2012/main" userId="S::YamakawaHi@lan.pref.osaka.jp::769eb70e-5490-4196-9916-071a60a8e5de" providerId="AD"/>
      </p:ext>
    </p:extLst>
  </p:cmAuthor>
  <p:cmAuthor id="2" name="鈴木　雅也" initials="鈴木　雅也" lastIdx="13" clrIdx="1">
    <p:extLst>
      <p:ext uri="{19B8F6BF-5375-455C-9EA6-DF929625EA0E}">
        <p15:presenceInfo xmlns:p15="http://schemas.microsoft.com/office/powerpoint/2012/main" userId="S::SuzukiMasay@lan.pref.osaka.jp::d88fc85c-2910-4e67-ac9d-8080d6dc7e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233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0A04CBA-02E6-455F-A2BB-F33E954B6030}"/>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r>
              <a:rPr kumimoji="1" lang="en-US" altLang="ja-JP"/>
              <a:t>R6.6</a:t>
            </a:r>
            <a:r>
              <a:rPr kumimoji="1" lang="ja-JP" altLang="en-US"/>
              <a:t>　高校改革課</a:t>
            </a:r>
          </a:p>
        </p:txBody>
      </p:sp>
      <p:sp>
        <p:nvSpPr>
          <p:cNvPr id="3" name="日付プレースホルダー 2">
            <a:extLst>
              <a:ext uri="{FF2B5EF4-FFF2-40B4-BE49-F238E27FC236}">
                <a16:creationId xmlns:a16="http://schemas.microsoft.com/office/drawing/2014/main" id="{1D34AD23-486B-4388-9841-67FD29588290}"/>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570A473A-11F2-4999-A621-89046E25177E}" type="datetimeFigureOut">
              <a:rPr kumimoji="1" lang="ja-JP" altLang="en-US" smtClean="0"/>
              <a:t>2025/3/25</a:t>
            </a:fld>
            <a:endParaRPr kumimoji="1" lang="ja-JP" altLang="en-US"/>
          </a:p>
        </p:txBody>
      </p:sp>
      <p:sp>
        <p:nvSpPr>
          <p:cNvPr id="4" name="フッター プレースホルダー 3">
            <a:extLst>
              <a:ext uri="{FF2B5EF4-FFF2-40B4-BE49-F238E27FC236}">
                <a16:creationId xmlns:a16="http://schemas.microsoft.com/office/drawing/2014/main" id="{511488E5-5364-4E0F-81AC-71496A7CDD22}"/>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F5D8B4F-3A2E-4C2E-8DE4-B88D6B5D77D7}"/>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D23C86E-F3E1-40B9-AA84-41BA5C1F22FA}" type="slidenum">
              <a:rPr kumimoji="1" lang="ja-JP" altLang="en-US" smtClean="0"/>
              <a:t>‹#›</a:t>
            </a:fld>
            <a:endParaRPr kumimoji="1" lang="ja-JP" altLang="en-US"/>
          </a:p>
        </p:txBody>
      </p:sp>
    </p:spTree>
    <p:extLst>
      <p:ext uri="{BB962C8B-B14F-4D97-AF65-F5344CB8AC3E}">
        <p14:creationId xmlns:p14="http://schemas.microsoft.com/office/powerpoint/2010/main" val="399177730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r>
              <a:rPr kumimoji="1" lang="en-US" altLang="ja-JP"/>
              <a:t>R6.6</a:t>
            </a:r>
            <a:r>
              <a:rPr kumimoji="1" lang="ja-JP" altLang="en-US"/>
              <a:t>　高校改革課</a:t>
            </a:r>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E5A7506-5B89-4247-BA9C-BC8AC27A9C35}"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B824761-2B47-410E-A365-670D25A98B38}" type="slidenum">
              <a:rPr kumimoji="1" lang="ja-JP" altLang="en-US" smtClean="0"/>
              <a:t>‹#›</a:t>
            </a:fld>
            <a:endParaRPr kumimoji="1" lang="ja-JP" altLang="en-US"/>
          </a:p>
        </p:txBody>
      </p:sp>
    </p:spTree>
    <p:extLst>
      <p:ext uri="{BB962C8B-B14F-4D97-AF65-F5344CB8AC3E}">
        <p14:creationId xmlns:p14="http://schemas.microsoft.com/office/powerpoint/2010/main" val="2345887685"/>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3E69BB4-A600-4C13-BD08-B5F67BEFE1D0}"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83430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8139C4-EC39-48E3-838A-86CE6BE3AB3D}"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20694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185655-12BB-4C4D-8DD7-491152A55D66}"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130042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E60CCC-7AFD-4930-9BAE-57D1AA43B97E}"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23979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FCEF10-3853-45A8-9D5A-B9264BCA278E}"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209468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7EB60D-2AF1-46B8-BD1F-B25EE46B7A7C}"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197117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7088258-4CA5-4741-9B77-CAD9ECF0AFC5}" type="datetime1">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9017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C3A834D-083B-4C16-BDC9-D056625CE55C}" type="datetime1">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72077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E9B0F-1A38-4E34-870D-1FF92A60B924}" type="datetime1">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404553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034DF9-BC2A-42B6-97A0-F9755A59593C}"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2739089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F44095-2D55-4D6A-957A-581A7DB5A4A5}"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440701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486C1AC-815B-40EC-AFA2-A9796CC7EE00}" type="datetime1">
              <a:rPr kumimoji="1" lang="ja-JP" altLang="en-US" smtClean="0"/>
              <a:t>2025/3/25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21021578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C743A4F-0E49-4D92-801A-43E9FC274332}"/>
              </a:ext>
            </a:extLst>
          </p:cNvPr>
          <p:cNvSpPr/>
          <p:nvPr/>
        </p:nvSpPr>
        <p:spPr>
          <a:xfrm>
            <a:off x="0" y="-11151"/>
            <a:ext cx="6858000" cy="336096"/>
          </a:xfrm>
          <a:prstGeom prst="rect">
            <a:avLst/>
          </a:prstGeom>
          <a:solidFill>
            <a:srgbClr val="0070C0"/>
          </a:solidFill>
          <a:ln w="12700" cap="flat" cmpd="sng" algn="ctr">
            <a:noFill/>
            <a:prstDash val="solid"/>
            <a:miter lim="800000"/>
          </a:ln>
          <a:effectLst/>
        </p:spPr>
        <p:txBody>
          <a:bodyPr rot="0" spcFirstLastPara="0" vert="horz" wrap="square" lIns="51435" tIns="25718" rIns="51435" bIns="25718" numCol="1" spcCol="0" rtlCol="0" fromWordArt="0" anchor="ctr" anchorCtr="0" forceAA="0" compatLnSpc="1">
            <a:prstTxWarp prst="textNoShape">
              <a:avLst/>
            </a:prstTxWarp>
            <a:noAutofit/>
          </a:bodyPr>
          <a:lstStyle/>
          <a:p>
            <a:pPr algn="ctr" defTabSz="514370">
              <a:defRPr/>
            </a:pPr>
            <a:r>
              <a:rPr lang="ja-JP" altLang="en-US"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　</a:t>
            </a:r>
            <a:r>
              <a:rPr lang="en-US" altLang="ja-JP"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a:t>
            </a:r>
            <a:r>
              <a:rPr lang="ja-JP" altLang="en-US"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参考資料</a:t>
            </a:r>
            <a:r>
              <a:rPr lang="en-US" altLang="ja-JP"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a:t>
            </a:r>
            <a:r>
              <a:rPr lang="ja-JP" altLang="en-US"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　大阪府立高等学校　</a:t>
            </a:r>
            <a:r>
              <a:rPr lang="zh-TW" altLang="en-US"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入学者選抜制度改善方針</a:t>
            </a:r>
            <a:r>
              <a:rPr lang="ja-JP" altLang="en-US"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　イメージ図</a:t>
            </a:r>
            <a:endParaRPr lang="ja-JP" altLang="en-US" sz="1600" b="1" kern="100" dirty="0">
              <a:solidFill>
                <a:sysClr val="window" lastClr="FFFFFF"/>
              </a:solidFill>
              <a:latin typeface="游明朝" panose="020F0502020204030204"/>
              <a:ea typeface="游明朝" panose="02020400000000000000" pitchFamily="18"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916BC8D8-2C0B-44B6-B9D5-44B55B91A816}"/>
              </a:ext>
            </a:extLst>
          </p:cNvPr>
          <p:cNvSpPr/>
          <p:nvPr/>
        </p:nvSpPr>
        <p:spPr>
          <a:xfrm>
            <a:off x="62971" y="498292"/>
            <a:ext cx="6699044" cy="38611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ADDCA2EE-6ED5-4C67-A930-CF66B215DD38}"/>
              </a:ext>
            </a:extLst>
          </p:cNvPr>
          <p:cNvGrpSpPr/>
          <p:nvPr/>
        </p:nvGrpSpPr>
        <p:grpSpPr>
          <a:xfrm>
            <a:off x="5115041" y="1552867"/>
            <a:ext cx="1547280" cy="1988279"/>
            <a:chOff x="127340" y="0"/>
            <a:chExt cx="440409" cy="1094774"/>
          </a:xfrm>
        </p:grpSpPr>
        <p:sp>
          <p:nvSpPr>
            <p:cNvPr id="8" name="円柱 7">
              <a:extLst>
                <a:ext uri="{FF2B5EF4-FFF2-40B4-BE49-F238E27FC236}">
                  <a16:creationId xmlns:a16="http://schemas.microsoft.com/office/drawing/2014/main" id="{6C5B4305-2858-4E27-9829-194009CAB0BC}"/>
                </a:ext>
              </a:extLst>
            </p:cNvPr>
            <p:cNvSpPr/>
            <p:nvPr/>
          </p:nvSpPr>
          <p:spPr>
            <a:xfrm>
              <a:off x="127340" y="67540"/>
              <a:ext cx="310479" cy="1027234"/>
            </a:xfrm>
            <a:prstGeom prst="can">
              <a:avLst/>
            </a:prstGeom>
            <a:solidFill>
              <a:schemeClr val="bg1"/>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600">
                  <a:solidFill>
                    <a:srgbClr val="000000"/>
                  </a:solidFill>
                  <a:latin typeface="BIZ UDゴシック" panose="020B0400000000000000" pitchFamily="49" charset="-128"/>
                  <a:ea typeface="游明朝" panose="02020400000000000000" pitchFamily="18" charset="-128"/>
                  <a:cs typeface="Times New Roman" panose="02020603050405020304" pitchFamily="18" charset="0"/>
                </a:rPr>
                <a:t> </a:t>
              </a:r>
              <a:endParaRPr lang="ja-JP" altLang="en-US" sz="788" kern="100">
                <a:ea typeface="游明朝" panose="02020400000000000000" pitchFamily="18" charset="-128"/>
                <a:cs typeface="Times New Roman" panose="02020603050405020304" pitchFamily="18" charset="0"/>
              </a:endParaRPr>
            </a:p>
          </p:txBody>
        </p:sp>
        <p:sp>
          <p:nvSpPr>
            <p:cNvPr id="9" name="円柱 8">
              <a:extLst>
                <a:ext uri="{FF2B5EF4-FFF2-40B4-BE49-F238E27FC236}">
                  <a16:creationId xmlns:a16="http://schemas.microsoft.com/office/drawing/2014/main" id="{B807C034-85D2-4AF3-94A6-EFA313DE550C}"/>
                </a:ext>
              </a:extLst>
            </p:cNvPr>
            <p:cNvSpPr/>
            <p:nvPr/>
          </p:nvSpPr>
          <p:spPr>
            <a:xfrm>
              <a:off x="128868" y="409244"/>
              <a:ext cx="307423" cy="508024"/>
            </a:xfrm>
            <a:prstGeom prst="can">
              <a:avLst/>
            </a:prstGeom>
            <a:solidFill>
              <a:schemeClr val="bg2"/>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900"/>
                </a:lnSpc>
              </a:pPr>
              <a:endParaRPr lang="en-US" altLang="ja-JP" sz="750" dirty="0">
                <a:solidFill>
                  <a:srgbClr val="000000"/>
                </a:solidFill>
                <a:ea typeface="BIZ UDゴシック" panose="020B0400000000000000" pitchFamily="49" charset="-128"/>
                <a:cs typeface="Times New Roman" panose="02020603050405020304" pitchFamily="18" charset="0"/>
              </a:endParaRPr>
            </a:p>
            <a:p>
              <a:pPr algn="ctr">
                <a:lnSpc>
                  <a:spcPts val="900"/>
                </a:lnSpc>
              </a:pPr>
              <a:r>
                <a:rPr lang="ja-JP" altLang="en-US" sz="750" dirty="0">
                  <a:solidFill>
                    <a:srgbClr val="000000"/>
                  </a:solidFill>
                  <a:ea typeface="BIZ UDゴシック" panose="020B0400000000000000" pitchFamily="49" charset="-128"/>
                  <a:cs typeface="Times New Roman" panose="02020603050405020304" pitchFamily="18" charset="0"/>
                </a:rPr>
                <a:t>＜第２手順＞</a:t>
              </a:r>
              <a:endParaRPr lang="ja-JP" altLang="en-US" sz="750" kern="100" dirty="0">
                <a:ea typeface="游明朝" panose="02020400000000000000" pitchFamily="18" charset="-128"/>
                <a:cs typeface="Times New Roman" panose="02020603050405020304" pitchFamily="18" charset="0"/>
              </a:endParaRPr>
            </a:p>
            <a:p>
              <a:pPr algn="ctr">
                <a:lnSpc>
                  <a:spcPts val="900"/>
                </a:lnSpc>
              </a:pPr>
              <a:r>
                <a:rPr lang="ja-JP" altLang="en-US" sz="900" dirty="0">
                  <a:solidFill>
                    <a:srgbClr val="000000"/>
                  </a:solidFill>
                  <a:ea typeface="BIZ UDゴシック" panose="020B0400000000000000" pitchFamily="49" charset="-128"/>
                  <a:cs typeface="Times New Roman" panose="02020603050405020304" pitchFamily="18" charset="0"/>
                </a:rPr>
                <a:t>総合点の高い順</a:t>
              </a:r>
              <a:endParaRPr lang="ja-JP" altLang="en-US" sz="900" kern="100" dirty="0">
                <a:ea typeface="游明朝" panose="02020400000000000000" pitchFamily="18" charset="-128"/>
                <a:cs typeface="Times New Roman" panose="02020603050405020304" pitchFamily="18" charset="0"/>
              </a:endParaRPr>
            </a:p>
          </p:txBody>
        </p:sp>
        <p:grpSp>
          <p:nvGrpSpPr>
            <p:cNvPr id="10" name="グループ化 9">
              <a:extLst>
                <a:ext uri="{FF2B5EF4-FFF2-40B4-BE49-F238E27FC236}">
                  <a16:creationId xmlns:a16="http://schemas.microsoft.com/office/drawing/2014/main" id="{07A9CDD0-D67B-4A7D-9D9E-21270845A414}"/>
                </a:ext>
              </a:extLst>
            </p:cNvPr>
            <p:cNvGrpSpPr/>
            <p:nvPr/>
          </p:nvGrpSpPr>
          <p:grpSpPr>
            <a:xfrm>
              <a:off x="453609" y="67540"/>
              <a:ext cx="114140" cy="811882"/>
              <a:chOff x="804864" y="67537"/>
              <a:chExt cx="397032" cy="3129298"/>
            </a:xfrm>
          </p:grpSpPr>
          <p:sp>
            <p:nvSpPr>
              <p:cNvPr id="12" name="右中かっこ 11">
                <a:extLst>
                  <a:ext uri="{FF2B5EF4-FFF2-40B4-BE49-F238E27FC236}">
                    <a16:creationId xmlns:a16="http://schemas.microsoft.com/office/drawing/2014/main" id="{D7E5C06D-E32B-46EB-B907-4953D9073DAE}"/>
                  </a:ext>
                </a:extLst>
              </p:cNvPr>
              <p:cNvSpPr/>
              <p:nvPr/>
            </p:nvSpPr>
            <p:spPr>
              <a:xfrm>
                <a:off x="804864" y="67537"/>
                <a:ext cx="146967" cy="3129298"/>
              </a:xfrm>
              <a:prstGeom prst="rightBrace">
                <a:avLst>
                  <a:gd name="adj1" fmla="val 32285"/>
                  <a:gd name="adj2" fmla="val 54229"/>
                </a:avLst>
              </a:prstGeom>
              <a:ln w="6350">
                <a:solidFill>
                  <a:schemeClr val="tx2"/>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endParaRPr lang="ja-JP" altLang="en-US" sz="1350" dirty="0"/>
              </a:p>
            </p:txBody>
          </p:sp>
          <p:sp>
            <p:nvSpPr>
              <p:cNvPr id="13" name="テキスト ボックス 185">
                <a:extLst>
                  <a:ext uri="{FF2B5EF4-FFF2-40B4-BE49-F238E27FC236}">
                    <a16:creationId xmlns:a16="http://schemas.microsoft.com/office/drawing/2014/main" id="{64B87F40-6479-43AB-B7EB-36986953AC0B}"/>
                  </a:ext>
                </a:extLst>
              </p:cNvPr>
              <p:cNvSpPr txBox="1"/>
              <p:nvPr/>
            </p:nvSpPr>
            <p:spPr>
              <a:xfrm>
                <a:off x="1026788" y="1316325"/>
                <a:ext cx="175108" cy="940131"/>
              </a:xfrm>
              <a:prstGeom prst="rect">
                <a:avLst/>
              </a:prstGeom>
              <a:noFill/>
            </p:spPr>
            <p:txBody>
              <a:bodyPr vert="eaVert" wrap="square" lIns="0" tIns="0" rIns="0" bIns="0" rtlCol="0">
                <a:noAutofit/>
              </a:bodyPr>
              <a:lstStyle/>
              <a:p>
                <a:pPr algn="just"/>
                <a:r>
                  <a:rPr lang="ja-JP" altLang="en-US" sz="1050" dirty="0">
                    <a:solidFill>
                      <a:srgbClr val="000000"/>
                    </a:solidFill>
                    <a:latin typeface="游明朝" panose="02020400000000000000" pitchFamily="18" charset="-128"/>
                    <a:ea typeface="BIZ UDゴシック" panose="020B0400000000000000" pitchFamily="49" charset="-128"/>
                    <a:cs typeface="Times New Roman" panose="02020603050405020304" pitchFamily="18" charset="0"/>
                  </a:rPr>
                  <a:t>合格者</a:t>
                </a:r>
                <a:endParaRPr lang="ja-JP" altLang="en-US" kern="100" dirty="0">
                  <a:latin typeface="游明朝" panose="02020400000000000000" pitchFamily="18" charset="-128"/>
                  <a:ea typeface="游明朝" panose="02020400000000000000" pitchFamily="18" charset="-128"/>
                  <a:cs typeface="Times New Roman" panose="02020603050405020304" pitchFamily="18" charset="0"/>
                </a:endParaRPr>
              </a:p>
            </p:txBody>
          </p:sp>
        </p:grpSp>
        <p:sp>
          <p:nvSpPr>
            <p:cNvPr id="11" name="円柱 10">
              <a:extLst>
                <a:ext uri="{FF2B5EF4-FFF2-40B4-BE49-F238E27FC236}">
                  <a16:creationId xmlns:a16="http://schemas.microsoft.com/office/drawing/2014/main" id="{4202491E-7238-4C1F-99D8-133DB6AF372B}"/>
                </a:ext>
              </a:extLst>
            </p:cNvPr>
            <p:cNvSpPr/>
            <p:nvPr/>
          </p:nvSpPr>
          <p:spPr>
            <a:xfrm>
              <a:off x="127340" y="0"/>
              <a:ext cx="310479" cy="556407"/>
            </a:xfrm>
            <a:prstGeom prst="can">
              <a:avLst/>
            </a:prstGeom>
            <a:solidFill>
              <a:srgbClr val="00B0F0"/>
            </a:solidFill>
            <a:ln w="38100">
              <a:solidFill>
                <a:schemeClr val="tx2"/>
              </a:solidFill>
            </a:ln>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lnSpc>
                  <a:spcPts val="900"/>
                </a:lnSpc>
              </a:pPr>
              <a:r>
                <a:rPr lang="ja-JP" altLang="en-US" sz="750" b="1" dirty="0">
                  <a:solidFill>
                    <a:srgbClr val="FFFFFF"/>
                  </a:solidFill>
                  <a:ea typeface="BIZ UDゴシック" panose="020B0400000000000000" pitchFamily="49" charset="-128"/>
                  <a:cs typeface="Times New Roman" panose="02020603050405020304" pitchFamily="18" charset="0"/>
                </a:rPr>
                <a:t>＜第１手順＞</a:t>
              </a:r>
              <a:endParaRPr lang="ja-JP" altLang="en-US" sz="1200" b="1" kern="100" dirty="0">
                <a:ea typeface="游明朝" panose="02020400000000000000" pitchFamily="18" charset="-128"/>
                <a:cs typeface="Times New Roman" panose="02020603050405020304" pitchFamily="18" charset="0"/>
              </a:endParaRPr>
            </a:p>
            <a:p>
              <a:pPr algn="ctr">
                <a:lnSpc>
                  <a:spcPts val="900"/>
                </a:lnSpc>
              </a:pPr>
              <a:r>
                <a:rPr lang="ja-JP" altLang="en-US" sz="900" b="1" dirty="0">
                  <a:solidFill>
                    <a:srgbClr val="FFFFFF"/>
                  </a:solidFill>
                  <a:ea typeface="BIZ UDゴシック" panose="020B0400000000000000" pitchFamily="49" charset="-128"/>
                  <a:cs typeface="Times New Roman" panose="02020603050405020304" pitchFamily="18" charset="0"/>
                </a:rPr>
                <a:t>「学校特色枠</a:t>
              </a:r>
              <a:r>
                <a:rPr lang="ja-JP" altLang="en-US" sz="900" dirty="0">
                  <a:solidFill>
                    <a:srgbClr val="FFFFFF"/>
                  </a:solidFill>
                  <a:ea typeface="BIZ UDゴシック" panose="020B0400000000000000" pitchFamily="49" charset="-128"/>
                  <a:cs typeface="Times New Roman" panose="02020603050405020304" pitchFamily="18" charset="0"/>
                </a:rPr>
                <a:t>」</a:t>
              </a:r>
              <a:endParaRPr lang="ja-JP" altLang="en-US" sz="1200" kern="100" dirty="0">
                <a:ea typeface="游明朝" panose="02020400000000000000" pitchFamily="18" charset="-128"/>
                <a:cs typeface="Times New Roman" panose="02020603050405020304" pitchFamily="18" charset="0"/>
              </a:endParaRPr>
            </a:p>
          </p:txBody>
        </p:sp>
      </p:grpSp>
      <p:sp>
        <p:nvSpPr>
          <p:cNvPr id="15" name="テキスト ボックス 14">
            <a:extLst>
              <a:ext uri="{FF2B5EF4-FFF2-40B4-BE49-F238E27FC236}">
                <a16:creationId xmlns:a16="http://schemas.microsoft.com/office/drawing/2014/main" id="{1BCFF6B3-456D-421D-9315-C7B891DF4099}"/>
              </a:ext>
            </a:extLst>
          </p:cNvPr>
          <p:cNvSpPr txBox="1"/>
          <p:nvPr/>
        </p:nvSpPr>
        <p:spPr>
          <a:xfrm>
            <a:off x="292476" y="1743409"/>
            <a:ext cx="4634686" cy="900246"/>
          </a:xfrm>
          <a:prstGeom prst="wedgeRectCallout">
            <a:avLst>
              <a:gd name="adj1" fmla="val 55996"/>
              <a:gd name="adj2" fmla="val -31146"/>
            </a:avLst>
          </a:prstGeom>
          <a:solidFill>
            <a:schemeClr val="bg1"/>
          </a:solidFill>
          <a:ln>
            <a:solidFill>
              <a:schemeClr val="tx1"/>
            </a:solidFill>
          </a:ln>
        </p:spPr>
        <p:txBody>
          <a:bodyPr wrap="square">
            <a:spAutoFit/>
          </a:bodyPr>
          <a:lstStyle/>
          <a:p>
            <a:pPr algn="just"/>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＜第１手順＞　（学校特色枠を志願する者のみが対象）</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学校特色枠は、各校のアドミッションポリシーに応じた実施区分を設定。</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選抜資料は、各校において、「面接」「プレゼンテーション」「作文」「実技検査」など学校独自の検査を実施したり、学力検査の特定の教科のみを使用したり傾斜配点を行うなど、柔軟な方法を採用。</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01C74EC4-9988-4491-B066-182D9EFB6D9A}"/>
              </a:ext>
            </a:extLst>
          </p:cNvPr>
          <p:cNvSpPr txBox="1"/>
          <p:nvPr/>
        </p:nvSpPr>
        <p:spPr>
          <a:xfrm>
            <a:off x="292476" y="2802482"/>
            <a:ext cx="4634686" cy="577081"/>
          </a:xfrm>
          <a:prstGeom prst="wedgeRectCallout">
            <a:avLst>
              <a:gd name="adj1" fmla="val 55713"/>
              <a:gd name="adj2" fmla="val -42553"/>
            </a:avLst>
          </a:prstGeom>
          <a:solidFill>
            <a:schemeClr val="bg1"/>
          </a:solidFill>
          <a:ln>
            <a:solidFill>
              <a:schemeClr val="tx1"/>
            </a:solidFill>
          </a:ln>
        </p:spPr>
        <p:txBody>
          <a:bodyPr wrap="square">
            <a:spAutoFit/>
          </a:bodyPr>
          <a:lstStyle/>
          <a:p>
            <a:pPr algn="just"/>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＜第２手順＞</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募集人員から第１手順による合格者を除いた人数について、学力検査等の成績と調査書の評定とを合算した総合点により、募集人員を満たすよう合格者を決定。</a:t>
            </a:r>
          </a:p>
        </p:txBody>
      </p:sp>
      <p:sp>
        <p:nvSpPr>
          <p:cNvPr id="18" name="Rectangle 3">
            <a:extLst>
              <a:ext uri="{FF2B5EF4-FFF2-40B4-BE49-F238E27FC236}">
                <a16:creationId xmlns:a16="http://schemas.microsoft.com/office/drawing/2014/main" id="{742B86FC-AAA8-46C5-B0CA-B167FEBEFF79}"/>
              </a:ext>
            </a:extLst>
          </p:cNvPr>
          <p:cNvSpPr>
            <a:spLocks noChangeArrowheads="1"/>
          </p:cNvSpPr>
          <p:nvPr/>
        </p:nvSpPr>
        <p:spPr bwMode="auto">
          <a:xfrm>
            <a:off x="62971" y="504000"/>
            <a:ext cx="3215938"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第３　３－１　学校特色枠の設定</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4AC119AD-1A54-44DC-9B42-5F247CF26680}"/>
              </a:ext>
            </a:extLst>
          </p:cNvPr>
          <p:cNvSpPr/>
          <p:nvPr/>
        </p:nvSpPr>
        <p:spPr>
          <a:xfrm>
            <a:off x="62971" y="4583157"/>
            <a:ext cx="6699044" cy="47919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3">
            <a:extLst>
              <a:ext uri="{FF2B5EF4-FFF2-40B4-BE49-F238E27FC236}">
                <a16:creationId xmlns:a16="http://schemas.microsoft.com/office/drawing/2014/main" id="{9ACEE53A-EBB4-4B8B-BF4E-26146D3E25AB}"/>
              </a:ext>
            </a:extLst>
          </p:cNvPr>
          <p:cNvSpPr>
            <a:spLocks noChangeArrowheads="1"/>
          </p:cNvSpPr>
          <p:nvPr/>
        </p:nvSpPr>
        <p:spPr bwMode="auto">
          <a:xfrm>
            <a:off x="62971" y="4591195"/>
            <a:ext cx="3215938"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第３　３－２　（１）選抜日程</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AAB8187E-36FB-4AE7-B80C-FC5EB2504008}"/>
              </a:ext>
            </a:extLst>
          </p:cNvPr>
          <p:cNvSpPr txBox="1"/>
          <p:nvPr/>
        </p:nvSpPr>
        <p:spPr>
          <a:xfrm>
            <a:off x="95984" y="887503"/>
            <a:ext cx="6566337"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生徒の個性や可能性を引き出すとともに、より各校の特色と受験生の興味関心とが合致する選抜制度とするため、</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b="1" u="sng" dirty="0">
                <a:latin typeface="Meiryo UI" panose="020B0604030504040204" pitchFamily="50" charset="-128"/>
                <a:ea typeface="Meiryo UI" panose="020B0604030504040204" pitchFamily="50" charset="-128"/>
              </a:rPr>
              <a:t>新たに合格者決定の第１手順として学校特色枠を設定。</a:t>
            </a:r>
            <a:endParaRPr kumimoji="1" lang="en-US" altLang="ja-JP" sz="1100" b="1" u="sng"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DC63DE31-FAEA-4ABD-B34E-7FD16B79515F}"/>
              </a:ext>
            </a:extLst>
          </p:cNvPr>
          <p:cNvSpPr txBox="1"/>
          <p:nvPr/>
        </p:nvSpPr>
        <p:spPr>
          <a:xfrm>
            <a:off x="129324" y="3705108"/>
            <a:ext cx="6566337" cy="577081"/>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〇　学校特色枠は、府立高校全校で実施。ただし、現行の選抜において、面接や実技検査を実施している学校・</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学科については、同枠を設けないことも可能とする。夜間定時制及び通信制の課程においては同枠を設けない。</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〇　各校が定める学校特色枠による募集は、原則として、各校の総募集人員の</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以下。</a:t>
            </a:r>
            <a:endParaRPr kumimoji="1" lang="en-US" altLang="ja-JP" sz="105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1C536274-D4D2-4B7A-8DAB-3E6F465FBD94}"/>
              </a:ext>
            </a:extLst>
          </p:cNvPr>
          <p:cNvSpPr txBox="1"/>
          <p:nvPr/>
        </p:nvSpPr>
        <p:spPr>
          <a:xfrm>
            <a:off x="95984" y="4975857"/>
            <a:ext cx="6566337"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生徒が安心して高校生活を送ることができるよう、合格者発表後から入学までの期間を高校生活に向けた準備</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期間とし、各高校において保護者説明会やプレ入学等を行うことに加え、必要に応じて出身中学校等からの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引継ぎなどを実施。</a:t>
            </a:r>
          </a:p>
          <a:p>
            <a:r>
              <a:rPr kumimoji="1" lang="ja-JP" altLang="en-US" sz="1100" dirty="0">
                <a:latin typeface="Meiryo UI" panose="020B0604030504040204" pitchFamily="50" charset="-128"/>
                <a:ea typeface="Meiryo UI" panose="020B0604030504040204" pitchFamily="50" charset="-128"/>
              </a:rPr>
              <a:t>　これらを実現するため、</a:t>
            </a:r>
            <a:r>
              <a:rPr kumimoji="1" lang="ja-JP" altLang="en-US" sz="1100" b="1" u="sng" dirty="0">
                <a:latin typeface="Meiryo UI" panose="020B0604030504040204" pitchFamily="50" charset="-128"/>
                <a:ea typeface="Meiryo UI" panose="020B0604030504040204" pitchFamily="50" charset="-128"/>
              </a:rPr>
              <a:t>これまでの特別入学者選抜と一般入学者選抜を統合し、新たな一般選抜とする</a:t>
            </a:r>
            <a:r>
              <a:rPr kumimoji="1" lang="ja-JP" altLang="en-US" sz="1100" dirty="0">
                <a:latin typeface="Meiryo UI" panose="020B0604030504040204" pitchFamily="50" charset="-128"/>
                <a:ea typeface="Meiryo UI" panose="020B0604030504040204" pitchFamily="50" charset="-128"/>
              </a:rPr>
              <a:t>。</a:t>
            </a:r>
          </a:p>
        </p:txBody>
      </p:sp>
      <p:sp>
        <p:nvSpPr>
          <p:cNvPr id="24" name="テキスト ボックス 23">
            <a:extLst>
              <a:ext uri="{FF2B5EF4-FFF2-40B4-BE49-F238E27FC236}">
                <a16:creationId xmlns:a16="http://schemas.microsoft.com/office/drawing/2014/main" id="{117D01A0-85E3-4EB7-8BD1-BA5F41464476}"/>
              </a:ext>
            </a:extLst>
          </p:cNvPr>
          <p:cNvSpPr txBox="1"/>
          <p:nvPr/>
        </p:nvSpPr>
        <p:spPr>
          <a:xfrm>
            <a:off x="129324" y="8959602"/>
            <a:ext cx="6566337" cy="415498"/>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〇　帰国生選抜等は新たな一般選抜より前の日程で実施。</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〇　新たな一般選抜における合格者発表の日程は、概ね学力検査等実施日より起算して週休日を除く６日後。</a:t>
            </a:r>
            <a:endParaRPr kumimoji="1" lang="en-US" altLang="ja-JP" sz="105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1DBE310A-D408-4310-AA79-DDBF91068D3A}"/>
              </a:ext>
            </a:extLst>
          </p:cNvPr>
          <p:cNvSpPr txBox="1"/>
          <p:nvPr/>
        </p:nvSpPr>
        <p:spPr>
          <a:xfrm>
            <a:off x="3012310" y="9442720"/>
            <a:ext cx="533197"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1/2</a:t>
            </a:r>
          </a:p>
        </p:txBody>
      </p:sp>
      <p:grpSp>
        <p:nvGrpSpPr>
          <p:cNvPr id="146" name="グループ化 145">
            <a:extLst>
              <a:ext uri="{FF2B5EF4-FFF2-40B4-BE49-F238E27FC236}">
                <a16:creationId xmlns:a16="http://schemas.microsoft.com/office/drawing/2014/main" id="{18B1E57C-9A74-443D-BD33-CD6584FDF56B}"/>
              </a:ext>
            </a:extLst>
          </p:cNvPr>
          <p:cNvGrpSpPr/>
          <p:nvPr/>
        </p:nvGrpSpPr>
        <p:grpSpPr>
          <a:xfrm>
            <a:off x="129324" y="5822183"/>
            <a:ext cx="6532997" cy="2909316"/>
            <a:chOff x="1139383" y="568712"/>
            <a:chExt cx="9900000" cy="4275692"/>
          </a:xfrm>
        </p:grpSpPr>
        <p:cxnSp>
          <p:nvCxnSpPr>
            <p:cNvPr id="147" name="直線コネクタ 146">
              <a:extLst>
                <a:ext uri="{FF2B5EF4-FFF2-40B4-BE49-F238E27FC236}">
                  <a16:creationId xmlns:a16="http://schemas.microsoft.com/office/drawing/2014/main" id="{7FC6914B-E8CE-4E04-9523-B176DF888F17}"/>
                </a:ext>
              </a:extLst>
            </p:cNvPr>
            <p:cNvCxnSpPr>
              <a:cxnSpLocks/>
            </p:cNvCxnSpPr>
            <p:nvPr/>
          </p:nvCxnSpPr>
          <p:spPr>
            <a:xfrm flipH="1">
              <a:off x="6917335" y="2117348"/>
              <a:ext cx="2450146" cy="152669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48" name="直線コネクタ 147">
              <a:extLst>
                <a:ext uri="{FF2B5EF4-FFF2-40B4-BE49-F238E27FC236}">
                  <a16:creationId xmlns:a16="http://schemas.microsoft.com/office/drawing/2014/main" id="{1E8A9972-BA6A-4FEE-BE54-2286302EC7D8}"/>
                </a:ext>
              </a:extLst>
            </p:cNvPr>
            <p:cNvCxnSpPr>
              <a:cxnSpLocks/>
            </p:cNvCxnSpPr>
            <p:nvPr/>
          </p:nvCxnSpPr>
          <p:spPr>
            <a:xfrm>
              <a:off x="2146912" y="2117348"/>
              <a:ext cx="1709629" cy="1526696"/>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149" name="正方形/長方形 148">
              <a:extLst>
                <a:ext uri="{FF2B5EF4-FFF2-40B4-BE49-F238E27FC236}">
                  <a16:creationId xmlns:a16="http://schemas.microsoft.com/office/drawing/2014/main" id="{1A5F6AB1-BA36-47C2-8F3A-9197702D2FE2}"/>
                </a:ext>
              </a:extLst>
            </p:cNvPr>
            <p:cNvSpPr/>
            <p:nvPr/>
          </p:nvSpPr>
          <p:spPr>
            <a:xfrm>
              <a:off x="1160872" y="573544"/>
              <a:ext cx="1963328" cy="3516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２月中旬</a:t>
              </a:r>
            </a:p>
          </p:txBody>
        </p:sp>
        <p:sp>
          <p:nvSpPr>
            <p:cNvPr id="150" name="正方形/長方形 149">
              <a:extLst>
                <a:ext uri="{FF2B5EF4-FFF2-40B4-BE49-F238E27FC236}">
                  <a16:creationId xmlns:a16="http://schemas.microsoft.com/office/drawing/2014/main" id="{02729A8F-3DC3-4682-AF95-7F0EE040A74D}"/>
                </a:ext>
              </a:extLst>
            </p:cNvPr>
            <p:cNvSpPr/>
            <p:nvPr/>
          </p:nvSpPr>
          <p:spPr>
            <a:xfrm>
              <a:off x="3124200" y="573544"/>
              <a:ext cx="1981200" cy="3516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２月下旬</a:t>
              </a:r>
            </a:p>
          </p:txBody>
        </p:sp>
        <p:sp>
          <p:nvSpPr>
            <p:cNvPr id="151" name="正方形/長方形 150">
              <a:extLst>
                <a:ext uri="{FF2B5EF4-FFF2-40B4-BE49-F238E27FC236}">
                  <a16:creationId xmlns:a16="http://schemas.microsoft.com/office/drawing/2014/main" id="{35B3CE62-346C-45A8-AB58-9542155CA195}"/>
                </a:ext>
              </a:extLst>
            </p:cNvPr>
            <p:cNvSpPr/>
            <p:nvPr/>
          </p:nvSpPr>
          <p:spPr>
            <a:xfrm>
              <a:off x="5105400" y="573544"/>
              <a:ext cx="1981200" cy="3516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３月上旬</a:t>
              </a:r>
            </a:p>
          </p:txBody>
        </p:sp>
        <p:sp>
          <p:nvSpPr>
            <p:cNvPr id="152" name="正方形/長方形 151">
              <a:extLst>
                <a:ext uri="{FF2B5EF4-FFF2-40B4-BE49-F238E27FC236}">
                  <a16:creationId xmlns:a16="http://schemas.microsoft.com/office/drawing/2014/main" id="{93F222AD-8AA9-4DA1-8506-E429AA27ED00}"/>
                </a:ext>
              </a:extLst>
            </p:cNvPr>
            <p:cNvSpPr/>
            <p:nvPr/>
          </p:nvSpPr>
          <p:spPr>
            <a:xfrm>
              <a:off x="7086600" y="573544"/>
              <a:ext cx="1981200" cy="3516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３月中旬</a:t>
              </a:r>
            </a:p>
          </p:txBody>
        </p:sp>
        <p:sp>
          <p:nvSpPr>
            <p:cNvPr id="153" name="正方形/長方形 152">
              <a:extLst>
                <a:ext uri="{FF2B5EF4-FFF2-40B4-BE49-F238E27FC236}">
                  <a16:creationId xmlns:a16="http://schemas.microsoft.com/office/drawing/2014/main" id="{B85ACA8B-B5DF-4511-89FD-B39C9DFF9401}"/>
                </a:ext>
              </a:extLst>
            </p:cNvPr>
            <p:cNvSpPr/>
            <p:nvPr/>
          </p:nvSpPr>
          <p:spPr>
            <a:xfrm>
              <a:off x="9067800" y="568712"/>
              <a:ext cx="1942712" cy="3516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３月下旬</a:t>
              </a:r>
            </a:p>
          </p:txBody>
        </p:sp>
        <p:cxnSp>
          <p:nvCxnSpPr>
            <p:cNvPr id="154" name="直線コネクタ 153">
              <a:extLst>
                <a:ext uri="{FF2B5EF4-FFF2-40B4-BE49-F238E27FC236}">
                  <a16:creationId xmlns:a16="http://schemas.microsoft.com/office/drawing/2014/main" id="{4E1BE25B-D119-4316-AD0A-E78193297FD7}"/>
                </a:ext>
              </a:extLst>
            </p:cNvPr>
            <p:cNvCxnSpPr>
              <a:cxnSpLocks/>
            </p:cNvCxnSpPr>
            <p:nvPr/>
          </p:nvCxnSpPr>
          <p:spPr>
            <a:xfrm>
              <a:off x="5105400" y="920404"/>
              <a:ext cx="0" cy="39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直線コネクタ 154">
              <a:extLst>
                <a:ext uri="{FF2B5EF4-FFF2-40B4-BE49-F238E27FC236}">
                  <a16:creationId xmlns:a16="http://schemas.microsoft.com/office/drawing/2014/main" id="{628FDE64-C38C-4170-AED9-8D65C59B8B1D}"/>
                </a:ext>
              </a:extLst>
            </p:cNvPr>
            <p:cNvCxnSpPr>
              <a:cxnSpLocks/>
            </p:cNvCxnSpPr>
            <p:nvPr/>
          </p:nvCxnSpPr>
          <p:spPr>
            <a:xfrm>
              <a:off x="7086600" y="920404"/>
              <a:ext cx="0" cy="39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B4132029-76CC-47DB-A910-133EF06006A1}"/>
                </a:ext>
              </a:extLst>
            </p:cNvPr>
            <p:cNvCxnSpPr>
              <a:cxnSpLocks/>
            </p:cNvCxnSpPr>
            <p:nvPr/>
          </p:nvCxnSpPr>
          <p:spPr>
            <a:xfrm>
              <a:off x="9067800" y="920404"/>
              <a:ext cx="0" cy="39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F75F1CBF-329A-400A-B82E-C89E3095FBB2}"/>
                </a:ext>
              </a:extLst>
            </p:cNvPr>
            <p:cNvCxnSpPr>
              <a:cxnSpLocks/>
            </p:cNvCxnSpPr>
            <p:nvPr/>
          </p:nvCxnSpPr>
          <p:spPr>
            <a:xfrm>
              <a:off x="3124200" y="920404"/>
              <a:ext cx="0" cy="3924000"/>
            </a:xfrm>
            <a:prstGeom prst="line">
              <a:avLst/>
            </a:prstGeom>
          </p:spPr>
          <p:style>
            <a:lnRef idx="1">
              <a:schemeClr val="accent1"/>
            </a:lnRef>
            <a:fillRef idx="0">
              <a:schemeClr val="accent1"/>
            </a:fillRef>
            <a:effectRef idx="0">
              <a:schemeClr val="accent1"/>
            </a:effectRef>
            <a:fontRef idx="minor">
              <a:schemeClr val="tx1"/>
            </a:fontRef>
          </p:style>
        </p:cxnSp>
        <p:sp>
          <p:nvSpPr>
            <p:cNvPr id="158" name="四角形: 角を丸くする 157">
              <a:extLst>
                <a:ext uri="{FF2B5EF4-FFF2-40B4-BE49-F238E27FC236}">
                  <a16:creationId xmlns:a16="http://schemas.microsoft.com/office/drawing/2014/main" id="{D88876ED-17F3-4BDD-8E34-65093FDEBDB6}"/>
                </a:ext>
              </a:extLst>
            </p:cNvPr>
            <p:cNvSpPr/>
            <p:nvPr/>
          </p:nvSpPr>
          <p:spPr>
            <a:xfrm>
              <a:off x="2088018" y="1149870"/>
              <a:ext cx="3358143" cy="1158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84" dirty="0">
                  <a:latin typeface="Meiryo UI" panose="020B0604030504040204" pitchFamily="50" charset="-128"/>
                  <a:ea typeface="Meiryo UI" panose="020B0604030504040204" pitchFamily="50" charset="-128"/>
                </a:rPr>
                <a:t>特別選抜</a:t>
              </a:r>
              <a:endParaRPr lang="en-US" altLang="ja-JP" sz="1384" dirty="0">
                <a:latin typeface="Meiryo UI" panose="020B0604030504040204" pitchFamily="50" charset="-128"/>
                <a:ea typeface="Meiryo UI" panose="020B0604030504040204" pitchFamily="50" charset="-128"/>
              </a:endParaRPr>
            </a:p>
            <a:p>
              <a:pPr algn="ctr"/>
              <a:endParaRPr lang="en-US" altLang="ja-JP" sz="970" dirty="0">
                <a:latin typeface="Meiryo UI" panose="020B0604030504040204" pitchFamily="50" charset="-128"/>
                <a:ea typeface="Meiryo UI" panose="020B0604030504040204" pitchFamily="50" charset="-128"/>
              </a:endParaRPr>
            </a:p>
            <a:p>
              <a:pPr algn="ctr"/>
              <a:endParaRPr lang="en-US" altLang="ja-JP" sz="970" dirty="0">
                <a:latin typeface="Meiryo UI" panose="020B0604030504040204" pitchFamily="50" charset="-128"/>
                <a:ea typeface="Meiryo UI" panose="020B0604030504040204" pitchFamily="50" charset="-128"/>
              </a:endParaRPr>
            </a:p>
            <a:p>
              <a:pPr algn="ctr"/>
              <a:endParaRPr lang="ja-JP" altLang="en-US" sz="970" dirty="0">
                <a:latin typeface="Meiryo UI" panose="020B0604030504040204" pitchFamily="50" charset="-128"/>
                <a:ea typeface="Meiryo UI" panose="020B0604030504040204" pitchFamily="50" charset="-128"/>
              </a:endParaRPr>
            </a:p>
          </p:txBody>
        </p:sp>
        <p:sp>
          <p:nvSpPr>
            <p:cNvPr id="159" name="正方形/長方形 158">
              <a:extLst>
                <a:ext uri="{FF2B5EF4-FFF2-40B4-BE49-F238E27FC236}">
                  <a16:creationId xmlns:a16="http://schemas.microsoft.com/office/drawing/2014/main" id="{E016A88B-86E0-4386-815A-26C819023990}"/>
                </a:ext>
              </a:extLst>
            </p:cNvPr>
            <p:cNvSpPr/>
            <p:nvPr/>
          </p:nvSpPr>
          <p:spPr>
            <a:xfrm>
              <a:off x="2184510" y="1561555"/>
              <a:ext cx="683297" cy="545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出願</a:t>
              </a:r>
            </a:p>
          </p:txBody>
        </p:sp>
        <p:sp>
          <p:nvSpPr>
            <p:cNvPr id="160" name="正方形/長方形 159">
              <a:extLst>
                <a:ext uri="{FF2B5EF4-FFF2-40B4-BE49-F238E27FC236}">
                  <a16:creationId xmlns:a16="http://schemas.microsoft.com/office/drawing/2014/main" id="{0D5DCD4E-2FD8-451F-AD34-76215D61235C}"/>
                </a:ext>
              </a:extLst>
            </p:cNvPr>
            <p:cNvSpPr/>
            <p:nvPr/>
          </p:nvSpPr>
          <p:spPr>
            <a:xfrm>
              <a:off x="3143861" y="1561555"/>
              <a:ext cx="1130437" cy="5451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50" dirty="0">
                  <a:latin typeface="Meiryo UI" panose="020B0604030504040204" pitchFamily="50" charset="-128"/>
                  <a:ea typeface="Meiryo UI" panose="020B0604030504040204" pitchFamily="50" charset="-128"/>
                </a:rPr>
                <a:t>学力検査</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面接等</a:t>
              </a:r>
            </a:p>
          </p:txBody>
        </p:sp>
        <p:sp>
          <p:nvSpPr>
            <p:cNvPr id="161" name="正方形/長方形 160">
              <a:extLst>
                <a:ext uri="{FF2B5EF4-FFF2-40B4-BE49-F238E27FC236}">
                  <a16:creationId xmlns:a16="http://schemas.microsoft.com/office/drawing/2014/main" id="{E070FFB1-8819-4389-BF7D-90892FA051C7}"/>
                </a:ext>
              </a:extLst>
            </p:cNvPr>
            <p:cNvSpPr/>
            <p:nvPr/>
          </p:nvSpPr>
          <p:spPr>
            <a:xfrm>
              <a:off x="4538461" y="1577198"/>
              <a:ext cx="747304" cy="5451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合格</a:t>
              </a:r>
              <a:endParaRPr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発表</a:t>
              </a:r>
            </a:p>
          </p:txBody>
        </p:sp>
        <p:sp>
          <p:nvSpPr>
            <p:cNvPr id="162" name="矢印: 右 161">
              <a:extLst>
                <a:ext uri="{FF2B5EF4-FFF2-40B4-BE49-F238E27FC236}">
                  <a16:creationId xmlns:a16="http://schemas.microsoft.com/office/drawing/2014/main" id="{BC833560-012F-44B7-8E71-DC44AAC4C047}"/>
                </a:ext>
              </a:extLst>
            </p:cNvPr>
            <p:cNvSpPr/>
            <p:nvPr/>
          </p:nvSpPr>
          <p:spPr>
            <a:xfrm>
              <a:off x="2929395" y="1591801"/>
              <a:ext cx="159060"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970"/>
            </a:p>
          </p:txBody>
        </p:sp>
        <p:sp>
          <p:nvSpPr>
            <p:cNvPr id="163" name="矢印: 右 162">
              <a:extLst>
                <a:ext uri="{FF2B5EF4-FFF2-40B4-BE49-F238E27FC236}">
                  <a16:creationId xmlns:a16="http://schemas.microsoft.com/office/drawing/2014/main" id="{E8411E2F-6A1A-451E-B56E-03464A29EF05}"/>
                </a:ext>
              </a:extLst>
            </p:cNvPr>
            <p:cNvSpPr/>
            <p:nvPr/>
          </p:nvSpPr>
          <p:spPr>
            <a:xfrm>
              <a:off x="4326290" y="1591801"/>
              <a:ext cx="159060"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970"/>
            </a:p>
          </p:txBody>
        </p:sp>
        <p:sp>
          <p:nvSpPr>
            <p:cNvPr id="164" name="四角形: 角を丸くする 163">
              <a:extLst>
                <a:ext uri="{FF2B5EF4-FFF2-40B4-BE49-F238E27FC236}">
                  <a16:creationId xmlns:a16="http://schemas.microsoft.com/office/drawing/2014/main" id="{30B32C31-9D80-4C20-AC23-C78667B4453F}"/>
                </a:ext>
              </a:extLst>
            </p:cNvPr>
            <p:cNvSpPr/>
            <p:nvPr/>
          </p:nvSpPr>
          <p:spPr>
            <a:xfrm>
              <a:off x="5799251" y="1149870"/>
              <a:ext cx="3568230" cy="1158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84" dirty="0">
                  <a:latin typeface="Meiryo UI" panose="020B0604030504040204" pitchFamily="50" charset="-128"/>
                  <a:ea typeface="Meiryo UI" panose="020B0604030504040204" pitchFamily="50" charset="-128"/>
                </a:rPr>
                <a:t>一般選抜</a:t>
              </a:r>
              <a:endParaRPr lang="en-US" altLang="ja-JP" sz="1384" dirty="0">
                <a:latin typeface="Meiryo UI" panose="020B0604030504040204" pitchFamily="50" charset="-128"/>
                <a:ea typeface="Meiryo UI" panose="020B0604030504040204" pitchFamily="50" charset="-128"/>
              </a:endParaRPr>
            </a:p>
            <a:p>
              <a:pPr algn="ctr"/>
              <a:endParaRPr lang="en-US" altLang="ja-JP" sz="970" dirty="0">
                <a:latin typeface="Meiryo UI" panose="020B0604030504040204" pitchFamily="50" charset="-128"/>
                <a:ea typeface="Meiryo UI" panose="020B0604030504040204" pitchFamily="50" charset="-128"/>
              </a:endParaRPr>
            </a:p>
            <a:p>
              <a:pPr algn="ctr"/>
              <a:endParaRPr lang="en-US" altLang="ja-JP" sz="970" dirty="0">
                <a:latin typeface="Meiryo UI" panose="020B0604030504040204" pitchFamily="50" charset="-128"/>
                <a:ea typeface="Meiryo UI" panose="020B0604030504040204" pitchFamily="50" charset="-128"/>
              </a:endParaRPr>
            </a:p>
            <a:p>
              <a:pPr algn="ctr"/>
              <a:endParaRPr lang="ja-JP" altLang="en-US" sz="970" dirty="0">
                <a:latin typeface="Meiryo UI" panose="020B0604030504040204" pitchFamily="50" charset="-128"/>
                <a:ea typeface="Meiryo UI" panose="020B0604030504040204" pitchFamily="50" charset="-128"/>
              </a:endParaRPr>
            </a:p>
          </p:txBody>
        </p:sp>
        <p:sp>
          <p:nvSpPr>
            <p:cNvPr id="165" name="正方形/長方形 164">
              <a:extLst>
                <a:ext uri="{FF2B5EF4-FFF2-40B4-BE49-F238E27FC236}">
                  <a16:creationId xmlns:a16="http://schemas.microsoft.com/office/drawing/2014/main" id="{3EFD85AF-1CCE-44D8-836F-9DA6DDE9DD53}"/>
                </a:ext>
              </a:extLst>
            </p:cNvPr>
            <p:cNvSpPr/>
            <p:nvPr/>
          </p:nvSpPr>
          <p:spPr>
            <a:xfrm>
              <a:off x="5958279" y="1572224"/>
              <a:ext cx="897468" cy="5451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出願</a:t>
              </a:r>
            </a:p>
          </p:txBody>
        </p:sp>
        <p:sp>
          <p:nvSpPr>
            <p:cNvPr id="166" name="正方形/長方形 165">
              <a:extLst>
                <a:ext uri="{FF2B5EF4-FFF2-40B4-BE49-F238E27FC236}">
                  <a16:creationId xmlns:a16="http://schemas.microsoft.com/office/drawing/2014/main" id="{FE60D3B0-3D38-4433-B5A1-0F4851EC2116}"/>
                </a:ext>
              </a:extLst>
            </p:cNvPr>
            <p:cNvSpPr/>
            <p:nvPr/>
          </p:nvSpPr>
          <p:spPr>
            <a:xfrm>
              <a:off x="7131800" y="1572224"/>
              <a:ext cx="1130437" cy="5451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latin typeface="Meiryo UI" panose="020B0604030504040204" pitchFamily="50" charset="-128"/>
                  <a:ea typeface="Meiryo UI" panose="020B0604030504040204" pitchFamily="50" charset="-128"/>
                </a:rPr>
                <a:t>学力検査</a:t>
              </a:r>
              <a:endParaRPr lang="en-US" altLang="ja-JP" sz="1100" dirty="0">
                <a:latin typeface="Meiryo UI" panose="020B0604030504040204" pitchFamily="50" charset="-128"/>
                <a:ea typeface="Meiryo UI" panose="020B0604030504040204" pitchFamily="50" charset="-128"/>
              </a:endParaRPr>
            </a:p>
          </p:txBody>
        </p:sp>
        <p:sp>
          <p:nvSpPr>
            <p:cNvPr id="167" name="正方形/長方形 166">
              <a:extLst>
                <a:ext uri="{FF2B5EF4-FFF2-40B4-BE49-F238E27FC236}">
                  <a16:creationId xmlns:a16="http://schemas.microsoft.com/office/drawing/2014/main" id="{A0F03FA6-0D73-4D9E-936F-622A0690E72C}"/>
                </a:ext>
              </a:extLst>
            </p:cNvPr>
            <p:cNvSpPr/>
            <p:nvPr/>
          </p:nvSpPr>
          <p:spPr>
            <a:xfrm>
              <a:off x="8532142" y="1572224"/>
              <a:ext cx="725269" cy="545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合格</a:t>
              </a:r>
              <a:endParaRPr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発表</a:t>
              </a:r>
            </a:p>
          </p:txBody>
        </p:sp>
        <p:sp>
          <p:nvSpPr>
            <p:cNvPr id="168" name="矢印: 右 167">
              <a:extLst>
                <a:ext uri="{FF2B5EF4-FFF2-40B4-BE49-F238E27FC236}">
                  <a16:creationId xmlns:a16="http://schemas.microsoft.com/office/drawing/2014/main" id="{23A2A709-B71C-45E1-A918-61A9E97D7CB5}"/>
                </a:ext>
              </a:extLst>
            </p:cNvPr>
            <p:cNvSpPr/>
            <p:nvPr/>
          </p:nvSpPr>
          <p:spPr>
            <a:xfrm>
              <a:off x="6917334" y="1602470"/>
              <a:ext cx="159060"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970"/>
            </a:p>
          </p:txBody>
        </p:sp>
        <p:sp>
          <p:nvSpPr>
            <p:cNvPr id="169" name="矢印: 右 168">
              <a:extLst>
                <a:ext uri="{FF2B5EF4-FFF2-40B4-BE49-F238E27FC236}">
                  <a16:creationId xmlns:a16="http://schemas.microsoft.com/office/drawing/2014/main" id="{86FB2F21-5834-4D0B-97F8-17F1B6CAA323}"/>
                </a:ext>
              </a:extLst>
            </p:cNvPr>
            <p:cNvSpPr/>
            <p:nvPr/>
          </p:nvSpPr>
          <p:spPr>
            <a:xfrm>
              <a:off x="8314229" y="1602470"/>
              <a:ext cx="159060"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970"/>
            </a:p>
          </p:txBody>
        </p:sp>
        <p:sp>
          <p:nvSpPr>
            <p:cNvPr id="170" name="四角形: 角を丸くする 169">
              <a:extLst>
                <a:ext uri="{FF2B5EF4-FFF2-40B4-BE49-F238E27FC236}">
                  <a16:creationId xmlns:a16="http://schemas.microsoft.com/office/drawing/2014/main" id="{82EA130A-0B09-46C5-9B08-6858219546BE}"/>
                </a:ext>
              </a:extLst>
            </p:cNvPr>
            <p:cNvSpPr/>
            <p:nvPr/>
          </p:nvSpPr>
          <p:spPr>
            <a:xfrm>
              <a:off x="3710566" y="3496615"/>
              <a:ext cx="3365829" cy="11588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84" dirty="0">
                  <a:latin typeface="Meiryo UI" panose="020B0604030504040204" pitchFamily="50" charset="-128"/>
                  <a:ea typeface="Meiryo UI" panose="020B0604030504040204" pitchFamily="50" charset="-128"/>
                </a:rPr>
                <a:t>新たな一般選抜</a:t>
              </a:r>
              <a:endParaRPr lang="en-US" altLang="ja-JP" sz="1384" dirty="0">
                <a:latin typeface="Meiryo UI" panose="020B0604030504040204" pitchFamily="50" charset="-128"/>
                <a:ea typeface="Meiryo UI" panose="020B0604030504040204" pitchFamily="50" charset="-128"/>
              </a:endParaRPr>
            </a:p>
            <a:p>
              <a:pPr algn="ctr"/>
              <a:endParaRPr lang="en-US" altLang="ja-JP" sz="970" dirty="0">
                <a:latin typeface="Meiryo UI" panose="020B0604030504040204" pitchFamily="50" charset="-128"/>
                <a:ea typeface="Meiryo UI" panose="020B0604030504040204" pitchFamily="50" charset="-128"/>
              </a:endParaRPr>
            </a:p>
            <a:p>
              <a:pPr algn="ctr"/>
              <a:endParaRPr lang="en-US" altLang="ja-JP" sz="970" dirty="0">
                <a:latin typeface="Meiryo UI" panose="020B0604030504040204" pitchFamily="50" charset="-128"/>
                <a:ea typeface="Meiryo UI" panose="020B0604030504040204" pitchFamily="50" charset="-128"/>
              </a:endParaRPr>
            </a:p>
            <a:p>
              <a:pPr algn="ctr"/>
              <a:endParaRPr lang="ja-JP" altLang="en-US" sz="970" dirty="0">
                <a:latin typeface="Meiryo UI" panose="020B0604030504040204" pitchFamily="50" charset="-128"/>
                <a:ea typeface="Meiryo UI" panose="020B0604030504040204" pitchFamily="50" charset="-128"/>
              </a:endParaRPr>
            </a:p>
          </p:txBody>
        </p:sp>
        <p:sp>
          <p:nvSpPr>
            <p:cNvPr id="171" name="正方形/長方形 170">
              <a:extLst>
                <a:ext uri="{FF2B5EF4-FFF2-40B4-BE49-F238E27FC236}">
                  <a16:creationId xmlns:a16="http://schemas.microsoft.com/office/drawing/2014/main" id="{EDF6582B-8B71-4978-B03E-D38EB02A5D4B}"/>
                </a:ext>
              </a:extLst>
            </p:cNvPr>
            <p:cNvSpPr/>
            <p:nvPr/>
          </p:nvSpPr>
          <p:spPr>
            <a:xfrm>
              <a:off x="3973898" y="3994493"/>
              <a:ext cx="764631" cy="545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出願</a:t>
              </a:r>
            </a:p>
          </p:txBody>
        </p:sp>
        <p:sp>
          <p:nvSpPr>
            <p:cNvPr id="172" name="正方形/長方形 171">
              <a:extLst>
                <a:ext uri="{FF2B5EF4-FFF2-40B4-BE49-F238E27FC236}">
                  <a16:creationId xmlns:a16="http://schemas.microsoft.com/office/drawing/2014/main" id="{03F2D628-6F9C-4C54-BA2F-045C90094409}"/>
                </a:ext>
              </a:extLst>
            </p:cNvPr>
            <p:cNvSpPr/>
            <p:nvPr/>
          </p:nvSpPr>
          <p:spPr>
            <a:xfrm>
              <a:off x="5093804" y="3994493"/>
              <a:ext cx="1000807" cy="545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20" dirty="0">
                  <a:latin typeface="Meiryo UI" panose="020B0604030504040204" pitchFamily="50" charset="-128"/>
                  <a:ea typeface="Meiryo UI" panose="020B0604030504040204" pitchFamily="50" charset="-128"/>
                </a:rPr>
                <a:t>学力検査</a:t>
              </a:r>
              <a:endParaRPr lang="en-US" altLang="ja-JP" sz="920" dirty="0">
                <a:latin typeface="Meiryo UI" panose="020B0604030504040204" pitchFamily="50" charset="-128"/>
                <a:ea typeface="Meiryo UI" panose="020B0604030504040204" pitchFamily="50" charset="-128"/>
              </a:endParaRPr>
            </a:p>
            <a:p>
              <a:pPr algn="ctr"/>
              <a:r>
                <a:rPr lang="ja-JP" altLang="en-US" sz="920" dirty="0">
                  <a:latin typeface="Meiryo UI" panose="020B0604030504040204" pitchFamily="50" charset="-128"/>
                  <a:ea typeface="Meiryo UI" panose="020B0604030504040204" pitchFamily="50" charset="-128"/>
                </a:rPr>
                <a:t>面接等</a:t>
              </a:r>
            </a:p>
          </p:txBody>
        </p:sp>
        <p:sp>
          <p:nvSpPr>
            <p:cNvPr id="173" name="正方形/長方形 172">
              <a:extLst>
                <a:ext uri="{FF2B5EF4-FFF2-40B4-BE49-F238E27FC236}">
                  <a16:creationId xmlns:a16="http://schemas.microsoft.com/office/drawing/2014/main" id="{9E19CB8B-86C2-4E4A-A7DE-AC00C552F870}"/>
                </a:ext>
              </a:extLst>
            </p:cNvPr>
            <p:cNvSpPr/>
            <p:nvPr/>
          </p:nvSpPr>
          <p:spPr>
            <a:xfrm>
              <a:off x="6330674" y="3994493"/>
              <a:ext cx="665911" cy="545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合格</a:t>
              </a:r>
              <a:endParaRPr lang="en-US" altLang="ja-JP" sz="1000" dirty="0">
                <a:latin typeface="Meiryo UI" panose="020B0604030504040204" pitchFamily="50" charset="-128"/>
                <a:ea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発表</a:t>
              </a:r>
            </a:p>
          </p:txBody>
        </p:sp>
        <p:sp>
          <p:nvSpPr>
            <p:cNvPr id="174" name="矢印: 右 173">
              <a:extLst>
                <a:ext uri="{FF2B5EF4-FFF2-40B4-BE49-F238E27FC236}">
                  <a16:creationId xmlns:a16="http://schemas.microsoft.com/office/drawing/2014/main" id="{3620434F-E236-4FF2-8C0A-39EB7935D175}"/>
                </a:ext>
              </a:extLst>
            </p:cNvPr>
            <p:cNvSpPr/>
            <p:nvPr/>
          </p:nvSpPr>
          <p:spPr>
            <a:xfrm>
              <a:off x="4805720" y="4047408"/>
              <a:ext cx="200205"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970"/>
            </a:p>
          </p:txBody>
        </p:sp>
        <p:sp>
          <p:nvSpPr>
            <p:cNvPr id="175" name="矢印: 右 174">
              <a:extLst>
                <a:ext uri="{FF2B5EF4-FFF2-40B4-BE49-F238E27FC236}">
                  <a16:creationId xmlns:a16="http://schemas.microsoft.com/office/drawing/2014/main" id="{7DAE9958-9DBC-4FE0-8A19-2206803B5A6B}"/>
                </a:ext>
              </a:extLst>
            </p:cNvPr>
            <p:cNvSpPr/>
            <p:nvPr/>
          </p:nvSpPr>
          <p:spPr>
            <a:xfrm>
              <a:off x="6137000" y="4047407"/>
              <a:ext cx="159059" cy="48463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970"/>
            </a:p>
          </p:txBody>
        </p:sp>
        <p:cxnSp>
          <p:nvCxnSpPr>
            <p:cNvPr id="176" name="直線コネクタ 175">
              <a:extLst>
                <a:ext uri="{FF2B5EF4-FFF2-40B4-BE49-F238E27FC236}">
                  <a16:creationId xmlns:a16="http://schemas.microsoft.com/office/drawing/2014/main" id="{BE2B00EC-272A-4EF2-B26A-7A7448CB8866}"/>
                </a:ext>
              </a:extLst>
            </p:cNvPr>
            <p:cNvCxnSpPr>
              <a:cxnSpLocks/>
            </p:cNvCxnSpPr>
            <p:nvPr/>
          </p:nvCxnSpPr>
          <p:spPr>
            <a:xfrm flipH="1">
              <a:off x="1139383" y="2879035"/>
              <a:ext cx="9900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7" name="四角形: 角を丸くする 176">
              <a:extLst>
                <a:ext uri="{FF2B5EF4-FFF2-40B4-BE49-F238E27FC236}">
                  <a16:creationId xmlns:a16="http://schemas.microsoft.com/office/drawing/2014/main" id="{693A74BC-362C-41E8-A6EA-BAB563DDA645}"/>
                </a:ext>
              </a:extLst>
            </p:cNvPr>
            <p:cNvSpPr/>
            <p:nvPr/>
          </p:nvSpPr>
          <p:spPr>
            <a:xfrm>
              <a:off x="1151247" y="2559876"/>
              <a:ext cx="936771" cy="6480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rPr>
                <a:t>私立高</a:t>
              </a:r>
              <a:endParaRPr lang="en-US" altLang="ja-JP" sz="1000" dirty="0">
                <a:solidFill>
                  <a:schemeClr val="tx1"/>
                </a:solidFill>
                <a:latin typeface="Meiryo UI" panose="020B0604030504040204" pitchFamily="50" charset="-128"/>
                <a:ea typeface="Meiryo UI" panose="020B0604030504040204" pitchFamily="50" charset="-128"/>
              </a:endParaRPr>
            </a:p>
            <a:p>
              <a:pPr algn="ctr"/>
              <a:r>
                <a:rPr lang="ja-JP" altLang="en-US" sz="1000" dirty="0">
                  <a:solidFill>
                    <a:schemeClr val="tx1"/>
                  </a:solidFill>
                  <a:latin typeface="Meiryo UI" panose="020B0604030504040204" pitchFamily="50" charset="-128"/>
                  <a:ea typeface="Meiryo UI" panose="020B0604030504040204" pitchFamily="50" charset="-128"/>
                </a:rPr>
                <a:t>選抜</a:t>
              </a:r>
            </a:p>
          </p:txBody>
        </p:sp>
        <p:sp>
          <p:nvSpPr>
            <p:cNvPr id="178" name="四角形: 角を丸くする 177">
              <a:extLst>
                <a:ext uri="{FF2B5EF4-FFF2-40B4-BE49-F238E27FC236}">
                  <a16:creationId xmlns:a16="http://schemas.microsoft.com/office/drawing/2014/main" id="{E852EA5A-5CDC-44A7-8B27-68BDB4379AF2}"/>
                </a:ext>
              </a:extLst>
            </p:cNvPr>
            <p:cNvSpPr/>
            <p:nvPr/>
          </p:nvSpPr>
          <p:spPr>
            <a:xfrm>
              <a:off x="4133942" y="2559876"/>
              <a:ext cx="971458" cy="6480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800" dirty="0">
                  <a:solidFill>
                    <a:schemeClr val="tx1"/>
                  </a:solidFill>
                  <a:latin typeface="Meiryo UI" panose="020B0604030504040204" pitchFamily="50" charset="-128"/>
                  <a:ea typeface="Meiryo UI" panose="020B0604030504040204" pitchFamily="50" charset="-128"/>
                </a:rPr>
                <a:t>国公立</a:t>
              </a:r>
              <a:endParaRPr lang="en-US" altLang="ja-JP" sz="800" dirty="0">
                <a:solidFill>
                  <a:schemeClr val="tx1"/>
                </a:solidFill>
                <a:latin typeface="Meiryo UI" panose="020B0604030504040204" pitchFamily="50" charset="-128"/>
                <a:ea typeface="Meiryo UI" panose="020B0604030504040204" pitchFamily="50" charset="-128"/>
              </a:endParaRPr>
            </a:p>
            <a:p>
              <a:pPr algn="ctr"/>
              <a:r>
                <a:rPr lang="ja-JP" altLang="en-US" sz="800" dirty="0">
                  <a:solidFill>
                    <a:schemeClr val="tx1"/>
                  </a:solidFill>
                  <a:latin typeface="Meiryo UI" panose="020B0604030504040204" pitchFamily="50" charset="-128"/>
                  <a:ea typeface="Meiryo UI" panose="020B0604030504040204" pitchFamily="50" charset="-128"/>
                </a:rPr>
                <a:t>大学試験</a:t>
              </a:r>
              <a:endParaRPr lang="en-US" altLang="ja-JP" sz="800" dirty="0">
                <a:solidFill>
                  <a:schemeClr val="tx1"/>
                </a:solidFill>
                <a:latin typeface="Meiryo UI" panose="020B0604030504040204" pitchFamily="50" charset="-128"/>
                <a:ea typeface="Meiryo UI" panose="020B0604030504040204" pitchFamily="50" charset="-128"/>
              </a:endParaRPr>
            </a:p>
            <a:p>
              <a:pPr algn="ctr"/>
              <a:r>
                <a:rPr lang="ja-JP" altLang="en-US" sz="800" dirty="0">
                  <a:solidFill>
                    <a:schemeClr val="tx1"/>
                  </a:solidFill>
                  <a:latin typeface="Meiryo UI" panose="020B0604030504040204" pitchFamily="50" charset="-128"/>
                  <a:ea typeface="Meiryo UI" panose="020B0604030504040204" pitchFamily="50" charset="-128"/>
                </a:rPr>
                <a:t>（前期）</a:t>
              </a:r>
            </a:p>
          </p:txBody>
        </p:sp>
        <p:sp>
          <p:nvSpPr>
            <p:cNvPr id="179" name="四角形: 角を丸くする 178">
              <a:extLst>
                <a:ext uri="{FF2B5EF4-FFF2-40B4-BE49-F238E27FC236}">
                  <a16:creationId xmlns:a16="http://schemas.microsoft.com/office/drawing/2014/main" id="{281A5A73-9B39-4D88-A8ED-D2E77BB7174D}"/>
                </a:ext>
              </a:extLst>
            </p:cNvPr>
            <p:cNvSpPr/>
            <p:nvPr/>
          </p:nvSpPr>
          <p:spPr>
            <a:xfrm>
              <a:off x="7576598" y="2555035"/>
              <a:ext cx="936000" cy="6480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970" dirty="0">
                  <a:solidFill>
                    <a:schemeClr val="tx1"/>
                  </a:solidFill>
                  <a:latin typeface="Meiryo UI" panose="020B0604030504040204" pitchFamily="50" charset="-128"/>
                  <a:ea typeface="Meiryo UI" panose="020B0604030504040204" pitchFamily="50" charset="-128"/>
                </a:rPr>
                <a:t>中学校</a:t>
              </a:r>
              <a:endParaRPr lang="en-US" altLang="ja-JP" sz="970" dirty="0">
                <a:solidFill>
                  <a:schemeClr val="tx1"/>
                </a:solidFill>
                <a:latin typeface="Meiryo UI" panose="020B0604030504040204" pitchFamily="50" charset="-128"/>
                <a:ea typeface="Meiryo UI" panose="020B0604030504040204" pitchFamily="50" charset="-128"/>
              </a:endParaRPr>
            </a:p>
            <a:p>
              <a:pPr algn="ctr"/>
              <a:r>
                <a:rPr lang="ja-JP" altLang="en-US" sz="970" dirty="0">
                  <a:solidFill>
                    <a:schemeClr val="tx1"/>
                  </a:solidFill>
                  <a:latin typeface="Meiryo UI" panose="020B0604030504040204" pitchFamily="50" charset="-128"/>
                  <a:ea typeface="Meiryo UI" panose="020B0604030504040204" pitchFamily="50" charset="-128"/>
                </a:rPr>
                <a:t>卒業式</a:t>
              </a:r>
              <a:endParaRPr lang="en-US" altLang="ja-JP" sz="970" dirty="0">
                <a:solidFill>
                  <a:schemeClr val="tx1"/>
                </a:solidFill>
                <a:latin typeface="Meiryo UI" panose="020B0604030504040204" pitchFamily="50" charset="-128"/>
                <a:ea typeface="Meiryo UI" panose="020B0604030504040204" pitchFamily="50" charset="-128"/>
              </a:endParaRPr>
            </a:p>
          </p:txBody>
        </p:sp>
        <p:sp>
          <p:nvSpPr>
            <p:cNvPr id="180" name="楕円 179">
              <a:extLst>
                <a:ext uri="{FF2B5EF4-FFF2-40B4-BE49-F238E27FC236}">
                  <a16:creationId xmlns:a16="http://schemas.microsoft.com/office/drawing/2014/main" id="{8C62E546-43A4-402C-AF2F-686F24FE6178}"/>
                </a:ext>
              </a:extLst>
            </p:cNvPr>
            <p:cNvSpPr>
              <a:spLocks noChangeAspect="1"/>
            </p:cNvSpPr>
            <p:nvPr/>
          </p:nvSpPr>
          <p:spPr>
            <a:xfrm>
              <a:off x="1151246" y="1004001"/>
              <a:ext cx="864000" cy="86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50" b="1" dirty="0">
                  <a:solidFill>
                    <a:schemeClr val="bg1"/>
                  </a:solidFill>
                  <a:latin typeface="Meiryo UI" panose="020B0604030504040204" pitchFamily="50" charset="-128"/>
                  <a:ea typeface="Meiryo UI" panose="020B0604030504040204" pitchFamily="50" charset="-128"/>
                </a:rPr>
                <a:t>現行</a:t>
              </a:r>
              <a:endParaRPr lang="en-US" altLang="ja-JP" sz="850" b="1" dirty="0">
                <a:solidFill>
                  <a:schemeClr val="bg1"/>
                </a:solidFill>
                <a:latin typeface="Meiryo UI" panose="020B0604030504040204" pitchFamily="50" charset="-128"/>
                <a:ea typeface="Meiryo UI" panose="020B0604030504040204" pitchFamily="50" charset="-128"/>
              </a:endParaRPr>
            </a:p>
            <a:p>
              <a:pPr algn="ctr"/>
              <a:r>
                <a:rPr lang="ja-JP" altLang="en-US" sz="850" b="1" dirty="0">
                  <a:solidFill>
                    <a:schemeClr val="bg1"/>
                  </a:solidFill>
                  <a:latin typeface="Meiryo UI" panose="020B0604030504040204" pitchFamily="50" charset="-128"/>
                  <a:ea typeface="Meiryo UI" panose="020B0604030504040204" pitchFamily="50" charset="-128"/>
                </a:rPr>
                <a:t>制度</a:t>
              </a:r>
            </a:p>
          </p:txBody>
        </p:sp>
        <p:sp>
          <p:nvSpPr>
            <p:cNvPr id="181" name="楕円 180">
              <a:extLst>
                <a:ext uri="{FF2B5EF4-FFF2-40B4-BE49-F238E27FC236}">
                  <a16:creationId xmlns:a16="http://schemas.microsoft.com/office/drawing/2014/main" id="{46CB991E-8524-48BF-8CD0-E6EDCBF99127}"/>
                </a:ext>
              </a:extLst>
            </p:cNvPr>
            <p:cNvSpPr>
              <a:spLocks noChangeAspect="1"/>
            </p:cNvSpPr>
            <p:nvPr/>
          </p:nvSpPr>
          <p:spPr>
            <a:xfrm>
              <a:off x="1160872" y="3644044"/>
              <a:ext cx="864000" cy="86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50" b="1" dirty="0">
                  <a:solidFill>
                    <a:schemeClr val="bg1"/>
                  </a:solidFill>
                  <a:latin typeface="Meiryo UI" panose="020B0604030504040204" pitchFamily="50" charset="-128"/>
                  <a:ea typeface="Meiryo UI" panose="020B0604030504040204" pitchFamily="50" charset="-128"/>
                </a:rPr>
                <a:t>新</a:t>
              </a:r>
              <a:endParaRPr lang="en-US" altLang="ja-JP" sz="850" b="1" dirty="0">
                <a:solidFill>
                  <a:schemeClr val="bg1"/>
                </a:solidFill>
                <a:latin typeface="Meiryo UI" panose="020B0604030504040204" pitchFamily="50" charset="-128"/>
                <a:ea typeface="Meiryo UI" panose="020B0604030504040204" pitchFamily="50" charset="-128"/>
              </a:endParaRPr>
            </a:p>
            <a:p>
              <a:pPr algn="ctr"/>
              <a:r>
                <a:rPr lang="ja-JP" altLang="en-US" sz="850" b="1" dirty="0">
                  <a:solidFill>
                    <a:schemeClr val="bg1"/>
                  </a:solidFill>
                  <a:latin typeface="Meiryo UI" panose="020B0604030504040204" pitchFamily="50" charset="-128"/>
                  <a:ea typeface="Meiryo UI" panose="020B0604030504040204" pitchFamily="50" charset="-128"/>
                </a:rPr>
                <a:t>制度</a:t>
              </a:r>
            </a:p>
          </p:txBody>
        </p:sp>
        <p:sp>
          <p:nvSpPr>
            <p:cNvPr id="182" name="四角形: 角を丸くする 181">
              <a:extLst>
                <a:ext uri="{FF2B5EF4-FFF2-40B4-BE49-F238E27FC236}">
                  <a16:creationId xmlns:a16="http://schemas.microsoft.com/office/drawing/2014/main" id="{B7D9C08A-964B-4F83-B75D-CF7A3EA88BC5}"/>
                </a:ext>
              </a:extLst>
            </p:cNvPr>
            <p:cNvSpPr/>
            <p:nvPr/>
          </p:nvSpPr>
          <p:spPr>
            <a:xfrm>
              <a:off x="7146925" y="3478088"/>
              <a:ext cx="3858707" cy="115379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47" dirty="0">
                  <a:latin typeface="Meiryo UI" panose="020B0604030504040204" pitchFamily="50" charset="-128"/>
                  <a:ea typeface="Meiryo UI" panose="020B0604030504040204" pitchFamily="50" charset="-128"/>
                </a:rPr>
                <a:t>高校生活充実のための準備期間</a:t>
              </a:r>
              <a:endParaRPr lang="en-US" altLang="ja-JP" sz="1247" dirty="0">
                <a:latin typeface="Meiryo UI" panose="020B0604030504040204" pitchFamily="50" charset="-128"/>
                <a:ea typeface="Meiryo UI" panose="020B0604030504040204" pitchFamily="50" charset="-128"/>
              </a:endParaRPr>
            </a:p>
            <a:p>
              <a:pPr algn="ctr"/>
              <a:endParaRPr lang="en-US" altLang="ja-JP" sz="1247" dirty="0">
                <a:latin typeface="Meiryo UI" panose="020B0604030504040204" pitchFamily="50" charset="-128"/>
                <a:ea typeface="Meiryo UI" panose="020B0604030504040204" pitchFamily="50" charset="-128"/>
              </a:endParaRPr>
            </a:p>
            <a:p>
              <a:pPr algn="ctr"/>
              <a:endParaRPr lang="en-US" altLang="ja-JP" sz="1247" dirty="0">
                <a:latin typeface="Meiryo UI" panose="020B0604030504040204" pitchFamily="50" charset="-128"/>
                <a:ea typeface="Meiryo UI" panose="020B0604030504040204" pitchFamily="50" charset="-128"/>
              </a:endParaRPr>
            </a:p>
            <a:p>
              <a:pPr algn="ctr"/>
              <a:endParaRPr lang="ja-JP" altLang="en-US" sz="1247" dirty="0">
                <a:latin typeface="Meiryo UI" panose="020B0604030504040204" pitchFamily="50" charset="-128"/>
                <a:ea typeface="Meiryo UI" panose="020B0604030504040204" pitchFamily="50" charset="-128"/>
              </a:endParaRPr>
            </a:p>
          </p:txBody>
        </p:sp>
        <p:sp>
          <p:nvSpPr>
            <p:cNvPr id="183" name="正方形/長方形 182">
              <a:extLst>
                <a:ext uri="{FF2B5EF4-FFF2-40B4-BE49-F238E27FC236}">
                  <a16:creationId xmlns:a16="http://schemas.microsoft.com/office/drawing/2014/main" id="{D9CFB6A5-664F-4C15-8AB2-265BE00CD7B1}"/>
                </a:ext>
              </a:extLst>
            </p:cNvPr>
            <p:cNvSpPr/>
            <p:nvPr/>
          </p:nvSpPr>
          <p:spPr>
            <a:xfrm>
              <a:off x="7307247" y="3814758"/>
              <a:ext cx="3501560" cy="77814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038" dirty="0">
                  <a:latin typeface="Meiryo UI" panose="020B0604030504040204" pitchFamily="50" charset="-128"/>
                  <a:ea typeface="Meiryo UI" panose="020B0604030504040204" pitchFamily="50" charset="-128"/>
                </a:rPr>
                <a:t>（取組み例）</a:t>
              </a:r>
              <a:endParaRPr lang="en-US" altLang="ja-JP" sz="1038" dirty="0">
                <a:latin typeface="Meiryo UI" panose="020B0604030504040204" pitchFamily="50" charset="-128"/>
                <a:ea typeface="Meiryo UI" panose="020B0604030504040204" pitchFamily="50" charset="-128"/>
              </a:endParaRPr>
            </a:p>
            <a:p>
              <a:r>
                <a:rPr lang="ja-JP" altLang="en-US" sz="1038" dirty="0">
                  <a:latin typeface="Meiryo UI" panose="020B0604030504040204" pitchFamily="50" charset="-128"/>
                  <a:ea typeface="Meiryo UI" panose="020B0604030504040204" pitchFamily="50" charset="-128"/>
                </a:rPr>
                <a:t>　　　保護者説明会、プレ入学</a:t>
              </a:r>
              <a:endParaRPr lang="en-US" altLang="ja-JP" sz="1038" dirty="0">
                <a:latin typeface="Meiryo UI" panose="020B0604030504040204" pitchFamily="50" charset="-128"/>
                <a:ea typeface="Meiryo UI" panose="020B0604030504040204" pitchFamily="50" charset="-128"/>
              </a:endParaRPr>
            </a:p>
            <a:p>
              <a:r>
                <a:rPr lang="ja-JP" altLang="en-US" sz="1038" dirty="0">
                  <a:latin typeface="Meiryo UI" panose="020B0604030504040204" pitchFamily="50" charset="-128"/>
                  <a:ea typeface="Meiryo UI" panose="020B0604030504040204" pitchFamily="50" charset="-128"/>
                </a:rPr>
                <a:t>　　　出身中学校等からの引継ぎ　など</a:t>
              </a:r>
              <a:endParaRPr lang="en-US" altLang="ja-JP" sz="1038" dirty="0">
                <a:latin typeface="Meiryo UI" panose="020B0604030504040204" pitchFamily="50" charset="-128"/>
                <a:ea typeface="Meiryo UI" panose="020B0604030504040204" pitchFamily="50" charset="-128"/>
              </a:endParaRPr>
            </a:p>
          </p:txBody>
        </p:sp>
        <p:sp>
          <p:nvSpPr>
            <p:cNvPr id="184" name="正方形/長方形 183">
              <a:extLst>
                <a:ext uri="{FF2B5EF4-FFF2-40B4-BE49-F238E27FC236}">
                  <a16:creationId xmlns:a16="http://schemas.microsoft.com/office/drawing/2014/main" id="{C6113CFC-411B-45D1-9834-A9EC9F2F6292}"/>
                </a:ext>
              </a:extLst>
            </p:cNvPr>
            <p:cNvSpPr/>
            <p:nvPr/>
          </p:nvSpPr>
          <p:spPr>
            <a:xfrm>
              <a:off x="1160873" y="568714"/>
              <a:ext cx="9857020" cy="427568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7"/>
            </a:p>
          </p:txBody>
        </p:sp>
        <p:sp>
          <p:nvSpPr>
            <p:cNvPr id="185" name="四角形: 角を丸くする 184">
              <a:extLst>
                <a:ext uri="{FF2B5EF4-FFF2-40B4-BE49-F238E27FC236}">
                  <a16:creationId xmlns:a16="http://schemas.microsoft.com/office/drawing/2014/main" id="{88D5FB70-D781-4C67-BE18-AB261BC44460}"/>
                </a:ext>
              </a:extLst>
            </p:cNvPr>
            <p:cNvSpPr/>
            <p:nvPr/>
          </p:nvSpPr>
          <p:spPr>
            <a:xfrm>
              <a:off x="2081161" y="3714189"/>
              <a:ext cx="1469083" cy="723704"/>
            </a:xfrm>
            <a:prstGeom prst="roundRect">
              <a:avLst>
                <a:gd name="adj" fmla="val 1197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384" dirty="0">
                  <a:latin typeface="Meiryo UI" panose="020B0604030504040204" pitchFamily="50" charset="-128"/>
                  <a:ea typeface="Meiryo UI" panose="020B0604030504040204" pitchFamily="50" charset="-128"/>
                </a:rPr>
                <a:t>帰国生</a:t>
              </a:r>
              <a:endParaRPr lang="en-US" altLang="ja-JP" sz="1384" dirty="0">
                <a:latin typeface="Meiryo UI" panose="020B0604030504040204" pitchFamily="50" charset="-128"/>
                <a:ea typeface="Meiryo UI" panose="020B0604030504040204" pitchFamily="50" charset="-128"/>
              </a:endParaRPr>
            </a:p>
            <a:p>
              <a:pPr algn="ctr"/>
              <a:r>
                <a:rPr lang="ja-JP" altLang="en-US" sz="1384" dirty="0">
                  <a:latin typeface="Meiryo UI" panose="020B0604030504040204" pitchFamily="50" charset="-128"/>
                  <a:ea typeface="Meiryo UI" panose="020B0604030504040204" pitchFamily="50" charset="-128"/>
                </a:rPr>
                <a:t>選抜等</a:t>
              </a:r>
              <a:endParaRPr lang="en-US" altLang="ja-JP" sz="1247" dirty="0">
                <a:latin typeface="Meiryo UI" panose="020B0604030504040204" pitchFamily="50" charset="-128"/>
                <a:ea typeface="Meiryo UI" panose="020B0604030504040204" pitchFamily="50" charset="-128"/>
              </a:endParaRPr>
            </a:p>
          </p:txBody>
        </p:sp>
      </p:grpSp>
      <p:sp>
        <p:nvSpPr>
          <p:cNvPr id="21" name="テキスト ボックス 20">
            <a:extLst>
              <a:ext uri="{FF2B5EF4-FFF2-40B4-BE49-F238E27FC236}">
                <a16:creationId xmlns:a16="http://schemas.microsoft.com/office/drawing/2014/main" id="{A03F7EDE-2EEF-4597-B18A-9C711C98A0E2}"/>
              </a:ext>
            </a:extLst>
          </p:cNvPr>
          <p:cNvSpPr txBox="1"/>
          <p:nvPr/>
        </p:nvSpPr>
        <p:spPr>
          <a:xfrm>
            <a:off x="2251352" y="8655045"/>
            <a:ext cx="3381668" cy="253916"/>
          </a:xfrm>
          <a:prstGeom prst="wedgeRectCallout">
            <a:avLst>
              <a:gd name="adj1" fmla="val -24839"/>
              <a:gd name="adj2" fmla="val -110552"/>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新たな一般選抜の学力検査等実施の基準日：３月１日</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正方形/長方形 61">
            <a:extLst>
              <a:ext uri="{FF2B5EF4-FFF2-40B4-BE49-F238E27FC236}">
                <a16:creationId xmlns:a16="http://schemas.microsoft.com/office/drawing/2014/main" id="{E4FE5072-6700-4413-A4B6-97613DDB4374}"/>
              </a:ext>
            </a:extLst>
          </p:cNvPr>
          <p:cNvSpPr/>
          <p:nvPr/>
        </p:nvSpPr>
        <p:spPr>
          <a:xfrm>
            <a:off x="2865516" y="9616121"/>
            <a:ext cx="952500" cy="321310"/>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３－</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８</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22507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ECE0566-7293-4C68-A208-4B97CB1CC253}"/>
              </a:ext>
            </a:extLst>
          </p:cNvPr>
          <p:cNvSpPr/>
          <p:nvPr/>
        </p:nvSpPr>
        <p:spPr>
          <a:xfrm>
            <a:off x="25789" y="517765"/>
            <a:ext cx="6795300" cy="70539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3">
            <a:extLst>
              <a:ext uri="{FF2B5EF4-FFF2-40B4-BE49-F238E27FC236}">
                <a16:creationId xmlns:a16="http://schemas.microsoft.com/office/drawing/2014/main" id="{8E2195D7-C2F7-4874-9F9B-36C83DA0F86D}"/>
              </a:ext>
            </a:extLst>
          </p:cNvPr>
          <p:cNvSpPr>
            <a:spLocks noChangeArrowheads="1"/>
          </p:cNvSpPr>
          <p:nvPr/>
        </p:nvSpPr>
        <p:spPr bwMode="auto">
          <a:xfrm>
            <a:off x="25789" y="519614"/>
            <a:ext cx="5081653"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第３　３－２　（２）公立高校</a:t>
            </a:r>
            <a:r>
              <a:rPr lang="ja-JP" altLang="en-US" sz="1400" b="1">
                <a:solidFill>
                  <a:srgbClr val="000000"/>
                </a:solidFill>
                <a:latin typeface="Meiryo UI" panose="020B0604030504040204" pitchFamily="50" charset="-128"/>
                <a:ea typeface="Meiryo UI" panose="020B0604030504040204" pitchFamily="50" charset="-128"/>
                <a:cs typeface="Times New Roman" panose="02020603050405020304" pitchFamily="18" charset="0"/>
              </a:rPr>
              <a:t>第２志望校への出願機会</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628055AB-459D-42B7-9474-6FD76B7256BA}"/>
              </a:ext>
            </a:extLst>
          </p:cNvPr>
          <p:cNvSpPr txBox="1"/>
          <p:nvPr/>
        </p:nvSpPr>
        <p:spPr>
          <a:xfrm>
            <a:off x="198524" y="2596776"/>
            <a:ext cx="5496784"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私立高校併願受験（公立高校受験）する場合のイメージ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私学併願受験校が合格の場合</a:t>
            </a:r>
          </a:p>
        </p:txBody>
      </p:sp>
      <p:sp>
        <p:nvSpPr>
          <p:cNvPr id="5" name="四角形: 角を丸くする 4">
            <a:extLst>
              <a:ext uri="{FF2B5EF4-FFF2-40B4-BE49-F238E27FC236}">
                <a16:creationId xmlns:a16="http://schemas.microsoft.com/office/drawing/2014/main" id="{BBABAC41-56F7-4E11-A62D-EFD82DB84BC0}"/>
              </a:ext>
            </a:extLst>
          </p:cNvPr>
          <p:cNvSpPr/>
          <p:nvPr/>
        </p:nvSpPr>
        <p:spPr>
          <a:xfrm>
            <a:off x="4245619" y="5868072"/>
            <a:ext cx="848270" cy="1162814"/>
          </a:xfrm>
          <a:prstGeom prst="roundRect">
            <a:avLst/>
          </a:prstGeom>
        </p:spPr>
        <p:style>
          <a:lnRef idx="2">
            <a:schemeClr val="accent1"/>
          </a:lnRef>
          <a:fillRef idx="1">
            <a:schemeClr val="lt1"/>
          </a:fillRef>
          <a:effectRef idx="0">
            <a:schemeClr val="accent1"/>
          </a:effectRef>
          <a:fontRef idx="minor">
            <a:schemeClr val="dk1"/>
          </a:fontRef>
        </p:style>
        <p:txBody>
          <a:bodyPr rtlCol="0" anchor="b"/>
          <a:lstStyle/>
          <a:p>
            <a:pPr algn="ctr"/>
            <a:r>
              <a:rPr lang="ja-JP" altLang="en-US" sz="900" dirty="0">
                <a:latin typeface="Meiryo UI" panose="020B0604030504040204" pitchFamily="50" charset="-128"/>
                <a:ea typeface="Meiryo UI" panose="020B0604030504040204" pitchFamily="50" charset="-128"/>
              </a:rPr>
              <a:t>公立</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第２志望校</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判定</a:t>
            </a:r>
          </a:p>
        </p:txBody>
      </p:sp>
      <p:sp>
        <p:nvSpPr>
          <p:cNvPr id="6" name="四角形: 角を丸くする 5">
            <a:extLst>
              <a:ext uri="{FF2B5EF4-FFF2-40B4-BE49-F238E27FC236}">
                <a16:creationId xmlns:a16="http://schemas.microsoft.com/office/drawing/2014/main" id="{3219F91F-6069-442D-A652-D427ADD27FEB}"/>
              </a:ext>
            </a:extLst>
          </p:cNvPr>
          <p:cNvSpPr/>
          <p:nvPr/>
        </p:nvSpPr>
        <p:spPr>
          <a:xfrm>
            <a:off x="135784" y="5234502"/>
            <a:ext cx="578642" cy="43332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38" dirty="0">
                <a:latin typeface="Meiryo UI" panose="020B0604030504040204" pitchFamily="50" charset="-128"/>
                <a:ea typeface="Meiryo UI" panose="020B0604030504040204" pitchFamily="50" charset="-128"/>
              </a:rPr>
              <a:t>私立</a:t>
            </a:r>
            <a:endParaRPr lang="en-US" altLang="ja-JP" sz="1138" dirty="0">
              <a:latin typeface="Meiryo UI" panose="020B0604030504040204" pitchFamily="50" charset="-128"/>
              <a:ea typeface="Meiryo UI" panose="020B0604030504040204" pitchFamily="50" charset="-128"/>
            </a:endParaRPr>
          </a:p>
          <a:p>
            <a:pPr algn="ctr"/>
            <a:r>
              <a:rPr lang="ja-JP" altLang="en-US" sz="1138" dirty="0">
                <a:latin typeface="Meiryo UI" panose="020B0604030504040204" pitchFamily="50" charset="-128"/>
                <a:ea typeface="Meiryo UI" panose="020B0604030504040204" pitchFamily="50" charset="-128"/>
              </a:rPr>
              <a:t>受験</a:t>
            </a:r>
          </a:p>
        </p:txBody>
      </p:sp>
      <p:sp>
        <p:nvSpPr>
          <p:cNvPr id="7" name="矢印: 右 6">
            <a:extLst>
              <a:ext uri="{FF2B5EF4-FFF2-40B4-BE49-F238E27FC236}">
                <a16:creationId xmlns:a16="http://schemas.microsoft.com/office/drawing/2014/main" id="{A6FAB861-2072-4E0C-947C-CFC6BEAF2819}"/>
              </a:ext>
            </a:extLst>
          </p:cNvPr>
          <p:cNvSpPr>
            <a:spLocks noChangeAspect="1"/>
          </p:cNvSpPr>
          <p:nvPr/>
        </p:nvSpPr>
        <p:spPr>
          <a:xfrm>
            <a:off x="740799" y="5353649"/>
            <a:ext cx="186839" cy="23626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8" name="矢印: 右 7">
            <a:extLst>
              <a:ext uri="{FF2B5EF4-FFF2-40B4-BE49-F238E27FC236}">
                <a16:creationId xmlns:a16="http://schemas.microsoft.com/office/drawing/2014/main" id="{7F2C9EB4-5BE6-46CA-8A8A-249D99CDDA8D}"/>
              </a:ext>
            </a:extLst>
          </p:cNvPr>
          <p:cNvSpPr>
            <a:spLocks noChangeAspect="1"/>
          </p:cNvSpPr>
          <p:nvPr/>
        </p:nvSpPr>
        <p:spPr>
          <a:xfrm>
            <a:off x="1746490" y="5341737"/>
            <a:ext cx="186839" cy="23626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BC079B5-9025-4DBD-BF12-3DF4530405A2}"/>
              </a:ext>
            </a:extLst>
          </p:cNvPr>
          <p:cNvSpPr txBox="1"/>
          <p:nvPr/>
        </p:nvSpPr>
        <p:spPr>
          <a:xfrm>
            <a:off x="5032186" y="5829032"/>
            <a:ext cx="644428" cy="242374"/>
          </a:xfrm>
          <a:prstGeom prst="rect">
            <a:avLst/>
          </a:prstGeom>
          <a:noFill/>
        </p:spPr>
        <p:txBody>
          <a:bodyPr wrap="square" rtlCol="0">
            <a:spAutoFit/>
          </a:bodyPr>
          <a:lstStyle/>
          <a:p>
            <a:r>
              <a:rPr lang="ja-JP" altLang="en-US" sz="975" dirty="0">
                <a:latin typeface="Meiryo UI" panose="020B0604030504040204" pitchFamily="50" charset="-128"/>
                <a:ea typeface="Meiryo UI" panose="020B0604030504040204" pitchFamily="50" charset="-128"/>
              </a:rPr>
              <a:t>合格</a:t>
            </a:r>
          </a:p>
        </p:txBody>
      </p:sp>
      <p:sp>
        <p:nvSpPr>
          <p:cNvPr id="10" name="テキスト ボックス 9">
            <a:extLst>
              <a:ext uri="{FF2B5EF4-FFF2-40B4-BE49-F238E27FC236}">
                <a16:creationId xmlns:a16="http://schemas.microsoft.com/office/drawing/2014/main" id="{74169C04-6301-43C6-8A21-826AB50ADE0B}"/>
              </a:ext>
            </a:extLst>
          </p:cNvPr>
          <p:cNvSpPr txBox="1"/>
          <p:nvPr/>
        </p:nvSpPr>
        <p:spPr>
          <a:xfrm>
            <a:off x="971005" y="5234502"/>
            <a:ext cx="748307" cy="433324"/>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108" dirty="0">
                <a:latin typeface="Meiryo UI" panose="020B0604030504040204" pitchFamily="50" charset="-128"/>
                <a:ea typeface="Meiryo UI" panose="020B0604030504040204" pitchFamily="50" charset="-128"/>
              </a:rPr>
              <a:t>公立出願</a:t>
            </a:r>
            <a:endParaRPr lang="en-US" altLang="ja-JP" sz="1108" dirty="0">
              <a:latin typeface="Meiryo UI" panose="020B0604030504040204" pitchFamily="50" charset="-128"/>
              <a:ea typeface="Meiryo UI" panose="020B0604030504040204" pitchFamily="50" charset="-128"/>
            </a:endParaRPr>
          </a:p>
          <a:p>
            <a:pPr algn="ctr"/>
            <a:r>
              <a:rPr lang="ja-JP" altLang="en-US" sz="1108" dirty="0">
                <a:latin typeface="Meiryo UI" panose="020B0604030504040204" pitchFamily="50" charset="-128"/>
                <a:ea typeface="Meiryo UI" panose="020B0604030504040204" pitchFamily="50" charset="-128"/>
              </a:rPr>
              <a:t>締切</a:t>
            </a:r>
            <a:endParaRPr lang="en-US" altLang="ja-JP" sz="1108"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3CDE9B3E-2BD2-4AAB-B6EF-DD2D49EEC403}"/>
              </a:ext>
            </a:extLst>
          </p:cNvPr>
          <p:cNvSpPr txBox="1"/>
          <p:nvPr/>
        </p:nvSpPr>
        <p:spPr>
          <a:xfrm>
            <a:off x="1997649" y="4948380"/>
            <a:ext cx="519470" cy="267446"/>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3/1</a:t>
            </a:r>
            <a:endParaRPr lang="ja-JP" altLang="en-US" sz="1138"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5C26BDE-9A5C-4F0B-9196-8E38F3A6DD31}"/>
              </a:ext>
            </a:extLst>
          </p:cNvPr>
          <p:cNvSpPr txBox="1"/>
          <p:nvPr/>
        </p:nvSpPr>
        <p:spPr>
          <a:xfrm>
            <a:off x="798084" y="4967056"/>
            <a:ext cx="753802" cy="267446"/>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2</a:t>
            </a:r>
            <a:r>
              <a:rPr lang="ja-JP" altLang="en-US" sz="1138" dirty="0">
                <a:latin typeface="Meiryo UI" panose="020B0604030504040204" pitchFamily="50" charset="-128"/>
                <a:ea typeface="Meiryo UI" panose="020B0604030504040204" pitchFamily="50" charset="-128"/>
              </a:rPr>
              <a:t>月下旬</a:t>
            </a:r>
          </a:p>
        </p:txBody>
      </p:sp>
      <p:sp>
        <p:nvSpPr>
          <p:cNvPr id="13" name="テキスト ボックス 12">
            <a:extLst>
              <a:ext uri="{FF2B5EF4-FFF2-40B4-BE49-F238E27FC236}">
                <a16:creationId xmlns:a16="http://schemas.microsoft.com/office/drawing/2014/main" id="{2A92E1E4-4032-490F-8083-14004350DB85}"/>
              </a:ext>
            </a:extLst>
          </p:cNvPr>
          <p:cNvSpPr txBox="1"/>
          <p:nvPr/>
        </p:nvSpPr>
        <p:spPr>
          <a:xfrm>
            <a:off x="541156" y="5678952"/>
            <a:ext cx="1608003" cy="367537"/>
          </a:xfrm>
          <a:prstGeom prst="rect">
            <a:avLst/>
          </a:prstGeom>
          <a:noFill/>
        </p:spPr>
        <p:txBody>
          <a:bodyPr wrap="square" rtlCol="0">
            <a:spAutoFit/>
          </a:bodyPr>
          <a:lstStyle/>
          <a:p>
            <a:r>
              <a:rPr lang="en-US" altLang="ja-JP" sz="894" dirty="0">
                <a:latin typeface="Meiryo UI" panose="020B0604030504040204" pitchFamily="50" charset="-128"/>
                <a:ea typeface="Meiryo UI" panose="020B0604030504040204" pitchFamily="50" charset="-128"/>
              </a:rPr>
              <a:t>※</a:t>
            </a:r>
            <a:r>
              <a:rPr lang="ja-JP" altLang="en-US" sz="894" dirty="0">
                <a:latin typeface="Meiryo UI" panose="020B0604030504040204" pitchFamily="50" charset="-128"/>
                <a:ea typeface="Meiryo UI" panose="020B0604030504040204" pitchFamily="50" charset="-128"/>
              </a:rPr>
              <a:t>第２志望校出願可</a:t>
            </a:r>
            <a:endParaRPr lang="en-US" altLang="ja-JP" sz="894" dirty="0">
              <a:latin typeface="Meiryo UI" panose="020B0604030504040204" pitchFamily="50" charset="-128"/>
              <a:ea typeface="Meiryo UI" panose="020B0604030504040204" pitchFamily="50" charset="-128"/>
            </a:endParaRPr>
          </a:p>
          <a:p>
            <a:r>
              <a:rPr lang="ja-JP" altLang="en-US" sz="894" dirty="0">
                <a:latin typeface="Meiryo UI" panose="020B0604030504040204" pitchFamily="50" charset="-128"/>
                <a:ea typeface="Meiryo UI" panose="020B0604030504040204" pitchFamily="50" charset="-128"/>
              </a:rPr>
              <a:t>　（第２志望校は変更可）</a:t>
            </a:r>
            <a:endParaRPr lang="en-US" altLang="ja-JP" sz="894" dirty="0">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3A6301F9-6945-4687-9722-BB64695ECBEF}"/>
              </a:ext>
            </a:extLst>
          </p:cNvPr>
          <p:cNvSpPr/>
          <p:nvPr/>
        </p:nvSpPr>
        <p:spPr>
          <a:xfrm>
            <a:off x="3032942" y="5194266"/>
            <a:ext cx="863503" cy="5628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75" dirty="0">
                <a:latin typeface="Meiryo UI" panose="020B0604030504040204" pitchFamily="50" charset="-128"/>
                <a:ea typeface="Meiryo UI" panose="020B0604030504040204" pitchFamily="50" charset="-128"/>
              </a:rPr>
              <a:t>公立</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第１志望校</a:t>
            </a:r>
            <a:endParaRPr lang="en-US" altLang="ja-JP" sz="975" dirty="0">
              <a:latin typeface="Meiryo UI" panose="020B0604030504040204" pitchFamily="50" charset="-128"/>
              <a:ea typeface="Meiryo UI" panose="020B0604030504040204" pitchFamily="50" charset="-128"/>
            </a:endParaRPr>
          </a:p>
          <a:p>
            <a:pPr algn="ctr"/>
            <a:r>
              <a:rPr lang="ja-JP" altLang="en-US" sz="975" dirty="0">
                <a:latin typeface="Meiryo UI" panose="020B0604030504040204" pitchFamily="50" charset="-128"/>
                <a:ea typeface="Meiryo UI" panose="020B0604030504040204" pitchFamily="50" charset="-128"/>
              </a:rPr>
              <a:t>判定</a:t>
            </a:r>
          </a:p>
        </p:txBody>
      </p:sp>
      <p:sp>
        <p:nvSpPr>
          <p:cNvPr id="15" name="四角形: 角を丸くする 14">
            <a:extLst>
              <a:ext uri="{FF2B5EF4-FFF2-40B4-BE49-F238E27FC236}">
                <a16:creationId xmlns:a16="http://schemas.microsoft.com/office/drawing/2014/main" id="{598DB6EF-65F2-4C1A-B321-0A2CBB989D6E}"/>
              </a:ext>
            </a:extLst>
          </p:cNvPr>
          <p:cNvSpPr/>
          <p:nvPr/>
        </p:nvSpPr>
        <p:spPr>
          <a:xfrm>
            <a:off x="2025767" y="5191986"/>
            <a:ext cx="740974" cy="5628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80" dirty="0">
                <a:latin typeface="Meiryo UI" panose="020B0604030504040204" pitchFamily="50" charset="-128"/>
                <a:ea typeface="Meiryo UI" panose="020B0604030504040204" pitchFamily="50" charset="-128"/>
              </a:rPr>
              <a:t>公立</a:t>
            </a:r>
            <a:endParaRPr lang="en-US" altLang="ja-JP" sz="980" dirty="0">
              <a:latin typeface="Meiryo UI" panose="020B0604030504040204" pitchFamily="50" charset="-128"/>
              <a:ea typeface="Meiryo UI" panose="020B0604030504040204" pitchFamily="50" charset="-128"/>
            </a:endParaRPr>
          </a:p>
          <a:p>
            <a:pPr algn="ctr"/>
            <a:r>
              <a:rPr lang="ja-JP" altLang="en-US" sz="980" dirty="0">
                <a:latin typeface="Meiryo UI" panose="020B0604030504040204" pitchFamily="50" charset="-128"/>
                <a:ea typeface="Meiryo UI" panose="020B0604030504040204" pitchFamily="50" charset="-128"/>
              </a:rPr>
              <a:t>新たな</a:t>
            </a:r>
            <a:endParaRPr lang="en-US" altLang="ja-JP" sz="980" dirty="0">
              <a:latin typeface="Meiryo UI" panose="020B0604030504040204" pitchFamily="50" charset="-128"/>
              <a:ea typeface="Meiryo UI" panose="020B0604030504040204" pitchFamily="50" charset="-128"/>
            </a:endParaRPr>
          </a:p>
          <a:p>
            <a:pPr algn="ctr"/>
            <a:r>
              <a:rPr lang="ja-JP" altLang="en-US" sz="980" dirty="0">
                <a:latin typeface="Meiryo UI" panose="020B0604030504040204" pitchFamily="50" charset="-128"/>
                <a:ea typeface="Meiryo UI" panose="020B0604030504040204" pitchFamily="50" charset="-128"/>
              </a:rPr>
              <a:t>一般選抜</a:t>
            </a:r>
          </a:p>
        </p:txBody>
      </p:sp>
      <p:sp>
        <p:nvSpPr>
          <p:cNvPr id="16" name="テキスト ボックス 15">
            <a:extLst>
              <a:ext uri="{FF2B5EF4-FFF2-40B4-BE49-F238E27FC236}">
                <a16:creationId xmlns:a16="http://schemas.microsoft.com/office/drawing/2014/main" id="{175700A0-1343-482D-8AD9-F3B84FFDCDD3}"/>
              </a:ext>
            </a:extLst>
          </p:cNvPr>
          <p:cNvSpPr txBox="1"/>
          <p:nvPr/>
        </p:nvSpPr>
        <p:spPr>
          <a:xfrm>
            <a:off x="3443347" y="4900242"/>
            <a:ext cx="644428" cy="242374"/>
          </a:xfrm>
          <a:prstGeom prst="rect">
            <a:avLst/>
          </a:prstGeom>
          <a:noFill/>
        </p:spPr>
        <p:txBody>
          <a:bodyPr wrap="square" rtlCol="0">
            <a:spAutoFit/>
          </a:bodyPr>
          <a:lstStyle/>
          <a:p>
            <a:r>
              <a:rPr lang="ja-JP" altLang="en-US" sz="975" dirty="0">
                <a:latin typeface="Meiryo UI" panose="020B0604030504040204" pitchFamily="50" charset="-128"/>
                <a:ea typeface="Meiryo UI" panose="020B0604030504040204" pitchFamily="50" charset="-128"/>
              </a:rPr>
              <a:t>合格</a:t>
            </a:r>
          </a:p>
        </p:txBody>
      </p:sp>
      <p:sp>
        <p:nvSpPr>
          <p:cNvPr id="17" name="テキスト ボックス 16">
            <a:extLst>
              <a:ext uri="{FF2B5EF4-FFF2-40B4-BE49-F238E27FC236}">
                <a16:creationId xmlns:a16="http://schemas.microsoft.com/office/drawing/2014/main" id="{5A78DA00-7B26-4907-BDF6-3E4435476818}"/>
              </a:ext>
            </a:extLst>
          </p:cNvPr>
          <p:cNvSpPr txBox="1"/>
          <p:nvPr/>
        </p:nvSpPr>
        <p:spPr>
          <a:xfrm>
            <a:off x="3354956" y="5802676"/>
            <a:ext cx="644428" cy="242374"/>
          </a:xfrm>
          <a:prstGeom prst="rect">
            <a:avLst/>
          </a:prstGeom>
          <a:noFill/>
        </p:spPr>
        <p:txBody>
          <a:bodyPr wrap="square" rtlCol="0">
            <a:spAutoFit/>
          </a:bodyPr>
          <a:lstStyle/>
          <a:p>
            <a:r>
              <a:rPr lang="ja-JP" altLang="en-US" sz="975" dirty="0">
                <a:latin typeface="Meiryo UI" panose="020B0604030504040204" pitchFamily="50" charset="-128"/>
                <a:ea typeface="Meiryo UI" panose="020B0604030504040204" pitchFamily="50" charset="-128"/>
              </a:rPr>
              <a:t>不合格</a:t>
            </a:r>
          </a:p>
        </p:txBody>
      </p:sp>
      <p:sp>
        <p:nvSpPr>
          <p:cNvPr id="18" name="正方形/長方形 17">
            <a:extLst>
              <a:ext uri="{FF2B5EF4-FFF2-40B4-BE49-F238E27FC236}">
                <a16:creationId xmlns:a16="http://schemas.microsoft.com/office/drawing/2014/main" id="{F857A0A7-4119-4E8F-9D06-0F3E1E279317}"/>
              </a:ext>
            </a:extLst>
          </p:cNvPr>
          <p:cNvSpPr/>
          <p:nvPr/>
        </p:nvSpPr>
        <p:spPr>
          <a:xfrm>
            <a:off x="4128946" y="4784233"/>
            <a:ext cx="1159930" cy="35744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公立へ進学</a:t>
            </a:r>
            <a:endParaRPr lang="en-US" altLang="ja-JP" sz="1108" dirty="0">
              <a:latin typeface="Meiryo UI" panose="020B0604030504040204" pitchFamily="50" charset="-128"/>
              <a:ea typeface="Meiryo UI" panose="020B0604030504040204" pitchFamily="50" charset="-128"/>
            </a:endParaRPr>
          </a:p>
          <a:p>
            <a:pPr algn="ctr"/>
            <a:r>
              <a:rPr lang="ja-JP" altLang="en-US" sz="1108" dirty="0">
                <a:latin typeface="Meiryo UI" panose="020B0604030504040204" pitchFamily="50" charset="-128"/>
                <a:ea typeface="Meiryo UI" panose="020B0604030504040204" pitchFamily="50" charset="-128"/>
              </a:rPr>
              <a:t>（第</a:t>
            </a:r>
            <a:r>
              <a:rPr lang="en-US" altLang="ja-JP" sz="1108" dirty="0">
                <a:latin typeface="Meiryo UI" panose="020B0604030504040204" pitchFamily="50" charset="-128"/>
                <a:ea typeface="Meiryo UI" panose="020B0604030504040204" pitchFamily="50" charset="-128"/>
              </a:rPr>
              <a:t>1</a:t>
            </a:r>
            <a:r>
              <a:rPr lang="ja-JP" altLang="en-US" sz="1108" dirty="0">
                <a:latin typeface="Meiryo UI" panose="020B0604030504040204" pitchFamily="50" charset="-128"/>
                <a:ea typeface="Meiryo UI" panose="020B0604030504040204" pitchFamily="50" charset="-128"/>
              </a:rPr>
              <a:t>志望校）</a:t>
            </a:r>
          </a:p>
        </p:txBody>
      </p:sp>
      <p:sp>
        <p:nvSpPr>
          <p:cNvPr id="19" name="正方形/長方形 18">
            <a:extLst>
              <a:ext uri="{FF2B5EF4-FFF2-40B4-BE49-F238E27FC236}">
                <a16:creationId xmlns:a16="http://schemas.microsoft.com/office/drawing/2014/main" id="{28336F8C-337C-4211-8F20-264112D36FE4}"/>
              </a:ext>
            </a:extLst>
          </p:cNvPr>
          <p:cNvSpPr/>
          <p:nvPr/>
        </p:nvSpPr>
        <p:spPr>
          <a:xfrm>
            <a:off x="5400344" y="5368572"/>
            <a:ext cx="988398" cy="35744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38" dirty="0">
                <a:latin typeface="Meiryo UI" panose="020B0604030504040204" pitchFamily="50" charset="-128"/>
                <a:ea typeface="Meiryo UI" panose="020B0604030504040204" pitchFamily="50" charset="-128"/>
              </a:rPr>
              <a:t>私立へ進学</a:t>
            </a:r>
          </a:p>
        </p:txBody>
      </p:sp>
      <p:sp>
        <p:nvSpPr>
          <p:cNvPr id="20" name="矢印: 右 19">
            <a:extLst>
              <a:ext uri="{FF2B5EF4-FFF2-40B4-BE49-F238E27FC236}">
                <a16:creationId xmlns:a16="http://schemas.microsoft.com/office/drawing/2014/main" id="{15E9DE55-E4A3-416E-B4EB-D1B0A585095F}"/>
              </a:ext>
            </a:extLst>
          </p:cNvPr>
          <p:cNvSpPr>
            <a:spLocks noChangeAspect="1"/>
          </p:cNvSpPr>
          <p:nvPr/>
        </p:nvSpPr>
        <p:spPr>
          <a:xfrm>
            <a:off x="5153140" y="5457785"/>
            <a:ext cx="216071" cy="191961"/>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ja-JP" altLang="en-US" sz="853">
              <a:latin typeface="Meiryo UI" panose="020B0604030504040204" pitchFamily="50" charset="-128"/>
              <a:ea typeface="Meiryo UI" panose="020B0604030504040204" pitchFamily="50" charset="-128"/>
            </a:endParaRPr>
          </a:p>
        </p:txBody>
      </p:sp>
      <p:sp>
        <p:nvSpPr>
          <p:cNvPr id="21" name="四角形: 角を丸くする 20">
            <a:extLst>
              <a:ext uri="{FF2B5EF4-FFF2-40B4-BE49-F238E27FC236}">
                <a16:creationId xmlns:a16="http://schemas.microsoft.com/office/drawing/2014/main" id="{0632C1C5-7C90-4822-81EA-07E22775D992}"/>
              </a:ext>
            </a:extLst>
          </p:cNvPr>
          <p:cNvSpPr/>
          <p:nvPr/>
        </p:nvSpPr>
        <p:spPr>
          <a:xfrm>
            <a:off x="4289302" y="6034567"/>
            <a:ext cx="754881" cy="428279"/>
          </a:xfrm>
          <a:prstGeom prst="roundRect">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公立</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第２志望校</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あり</a:t>
            </a:r>
          </a:p>
        </p:txBody>
      </p:sp>
      <p:sp>
        <p:nvSpPr>
          <p:cNvPr id="22" name="四角形: 角を丸くする 21">
            <a:extLst>
              <a:ext uri="{FF2B5EF4-FFF2-40B4-BE49-F238E27FC236}">
                <a16:creationId xmlns:a16="http://schemas.microsoft.com/office/drawing/2014/main" id="{18783331-18B7-4BDB-B6BE-71E901C42752}"/>
              </a:ext>
            </a:extLst>
          </p:cNvPr>
          <p:cNvSpPr/>
          <p:nvPr/>
        </p:nvSpPr>
        <p:spPr>
          <a:xfrm>
            <a:off x="4289303" y="5302425"/>
            <a:ext cx="804586" cy="466345"/>
          </a:xfrm>
          <a:prstGeom prst="roundRect">
            <a:avLst/>
          </a:prstGeom>
          <a:ln>
            <a:prstDash val="dash"/>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公立</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第２志望校</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なし</a:t>
            </a:r>
          </a:p>
        </p:txBody>
      </p:sp>
      <p:sp>
        <p:nvSpPr>
          <p:cNvPr id="23" name="テキスト ボックス 22">
            <a:extLst>
              <a:ext uri="{FF2B5EF4-FFF2-40B4-BE49-F238E27FC236}">
                <a16:creationId xmlns:a16="http://schemas.microsoft.com/office/drawing/2014/main" id="{44FB75A7-6505-4869-9DE9-4F2242DA6E09}"/>
              </a:ext>
            </a:extLst>
          </p:cNvPr>
          <p:cNvSpPr txBox="1"/>
          <p:nvPr/>
        </p:nvSpPr>
        <p:spPr>
          <a:xfrm>
            <a:off x="5046997" y="6950311"/>
            <a:ext cx="644428" cy="242374"/>
          </a:xfrm>
          <a:prstGeom prst="rect">
            <a:avLst/>
          </a:prstGeom>
          <a:noFill/>
        </p:spPr>
        <p:txBody>
          <a:bodyPr wrap="square" rtlCol="0">
            <a:spAutoFit/>
          </a:bodyPr>
          <a:lstStyle/>
          <a:p>
            <a:r>
              <a:rPr lang="ja-JP" altLang="en-US" sz="975" dirty="0">
                <a:latin typeface="Meiryo UI" panose="020B0604030504040204" pitchFamily="50" charset="-128"/>
                <a:ea typeface="Meiryo UI" panose="020B0604030504040204" pitchFamily="50" charset="-128"/>
              </a:rPr>
              <a:t>不合格</a:t>
            </a:r>
          </a:p>
        </p:txBody>
      </p:sp>
      <p:sp>
        <p:nvSpPr>
          <p:cNvPr id="24" name="矢印: 右 23">
            <a:extLst>
              <a:ext uri="{FF2B5EF4-FFF2-40B4-BE49-F238E27FC236}">
                <a16:creationId xmlns:a16="http://schemas.microsoft.com/office/drawing/2014/main" id="{26AFB7F5-9741-49D7-BA6C-FCFA0C3438E7}"/>
              </a:ext>
            </a:extLst>
          </p:cNvPr>
          <p:cNvSpPr>
            <a:spLocks noChangeAspect="1"/>
          </p:cNvSpPr>
          <p:nvPr/>
        </p:nvSpPr>
        <p:spPr>
          <a:xfrm rot="1874696" flipV="1">
            <a:off x="5156710" y="6577535"/>
            <a:ext cx="208926" cy="236260"/>
          </a:xfrm>
          <a:prstGeom prst="rightArrow">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CBD68141-F544-44E1-A4B6-CFC43612AC51}"/>
              </a:ext>
            </a:extLst>
          </p:cNvPr>
          <p:cNvSpPr/>
          <p:nvPr/>
        </p:nvSpPr>
        <p:spPr>
          <a:xfrm>
            <a:off x="5409488" y="6581883"/>
            <a:ext cx="988398" cy="35744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38" dirty="0">
                <a:latin typeface="Meiryo UI" panose="020B0604030504040204" pitchFamily="50" charset="-128"/>
                <a:ea typeface="Meiryo UI" panose="020B0604030504040204" pitchFamily="50" charset="-128"/>
              </a:rPr>
              <a:t>私立へ進学</a:t>
            </a:r>
          </a:p>
        </p:txBody>
      </p:sp>
      <p:sp>
        <p:nvSpPr>
          <p:cNvPr id="26" name="矢印: 右 25">
            <a:extLst>
              <a:ext uri="{FF2B5EF4-FFF2-40B4-BE49-F238E27FC236}">
                <a16:creationId xmlns:a16="http://schemas.microsoft.com/office/drawing/2014/main" id="{4B47A76E-CCB7-4BEB-8844-6B8E767BD6C2}"/>
              </a:ext>
            </a:extLst>
          </p:cNvPr>
          <p:cNvSpPr>
            <a:spLocks noChangeAspect="1"/>
          </p:cNvSpPr>
          <p:nvPr/>
        </p:nvSpPr>
        <p:spPr>
          <a:xfrm rot="19725304">
            <a:off x="5150441" y="6146049"/>
            <a:ext cx="221467" cy="236260"/>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27" name="左中かっこ 26">
            <a:extLst>
              <a:ext uri="{FF2B5EF4-FFF2-40B4-BE49-F238E27FC236}">
                <a16:creationId xmlns:a16="http://schemas.microsoft.com/office/drawing/2014/main" id="{BD51E480-6AA5-4DC2-8D0F-CF01E20814EA}"/>
              </a:ext>
            </a:extLst>
          </p:cNvPr>
          <p:cNvSpPr/>
          <p:nvPr/>
        </p:nvSpPr>
        <p:spPr>
          <a:xfrm>
            <a:off x="4152311" y="5290477"/>
            <a:ext cx="67236" cy="1835851"/>
          </a:xfrm>
          <a:prstGeom prst="leftBrace">
            <a:avLst>
              <a:gd name="adj1" fmla="val 8333"/>
              <a:gd name="adj2" fmla="val 34306"/>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463"/>
          </a:p>
        </p:txBody>
      </p:sp>
      <p:sp>
        <p:nvSpPr>
          <p:cNvPr id="28" name="正方形/長方形 27">
            <a:extLst>
              <a:ext uri="{FF2B5EF4-FFF2-40B4-BE49-F238E27FC236}">
                <a16:creationId xmlns:a16="http://schemas.microsoft.com/office/drawing/2014/main" id="{4F04273A-D602-44AC-92CE-AB4C4976593E}"/>
              </a:ext>
            </a:extLst>
          </p:cNvPr>
          <p:cNvSpPr/>
          <p:nvPr/>
        </p:nvSpPr>
        <p:spPr>
          <a:xfrm>
            <a:off x="5394712" y="5868072"/>
            <a:ext cx="1282483" cy="594773"/>
          </a:xfrm>
          <a:prstGeom prst="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900" dirty="0">
                <a:latin typeface="Meiryo UI" panose="020B0604030504040204" pitchFamily="50" charset="-128"/>
                <a:ea typeface="Meiryo UI" panose="020B0604030504040204" pitchFamily="50" charset="-128"/>
              </a:rPr>
              <a:t>公立第２志望校と</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私立併願校のどちらかを</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選択して進学</a:t>
            </a:r>
          </a:p>
        </p:txBody>
      </p:sp>
      <p:sp>
        <p:nvSpPr>
          <p:cNvPr id="29" name="正方形/長方形 28">
            <a:extLst>
              <a:ext uri="{FF2B5EF4-FFF2-40B4-BE49-F238E27FC236}">
                <a16:creationId xmlns:a16="http://schemas.microsoft.com/office/drawing/2014/main" id="{6CB17D8D-EF1B-4B22-8A22-C0726C059917}"/>
              </a:ext>
            </a:extLst>
          </p:cNvPr>
          <p:cNvSpPr/>
          <p:nvPr/>
        </p:nvSpPr>
        <p:spPr>
          <a:xfrm>
            <a:off x="1974500" y="4706956"/>
            <a:ext cx="4756375" cy="2501218"/>
          </a:xfrm>
          <a:prstGeom prst="rect">
            <a:avLst/>
          </a:prstGeom>
          <a:noFill/>
          <a:ln w="38100" cmpd="dbl">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463">
              <a:latin typeface="Meiryo UI" panose="020B0604030504040204" pitchFamily="50" charset="-128"/>
              <a:ea typeface="Meiryo UI" panose="020B0604030504040204" pitchFamily="50" charset="-128"/>
            </a:endParaRPr>
          </a:p>
        </p:txBody>
      </p:sp>
      <p:sp>
        <p:nvSpPr>
          <p:cNvPr id="30" name="矢印: 右 29">
            <a:extLst>
              <a:ext uri="{FF2B5EF4-FFF2-40B4-BE49-F238E27FC236}">
                <a16:creationId xmlns:a16="http://schemas.microsoft.com/office/drawing/2014/main" id="{8EEACAC2-9D39-4AD8-866E-6D9678FDC83C}"/>
              </a:ext>
            </a:extLst>
          </p:cNvPr>
          <p:cNvSpPr>
            <a:spLocks noChangeAspect="1"/>
          </p:cNvSpPr>
          <p:nvPr/>
        </p:nvSpPr>
        <p:spPr>
          <a:xfrm>
            <a:off x="2808062" y="5353649"/>
            <a:ext cx="186839" cy="236260"/>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31" name="矢印: 右 30">
            <a:extLst>
              <a:ext uri="{FF2B5EF4-FFF2-40B4-BE49-F238E27FC236}">
                <a16:creationId xmlns:a16="http://schemas.microsoft.com/office/drawing/2014/main" id="{B3C47C1F-F9FD-48D1-9497-C93303F550A1}"/>
              </a:ext>
            </a:extLst>
          </p:cNvPr>
          <p:cNvSpPr>
            <a:spLocks noChangeAspect="1"/>
          </p:cNvSpPr>
          <p:nvPr/>
        </p:nvSpPr>
        <p:spPr>
          <a:xfrm rot="19725304">
            <a:off x="3864926" y="4983143"/>
            <a:ext cx="221467" cy="236260"/>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32" name="矢印: 右 31">
            <a:extLst>
              <a:ext uri="{FF2B5EF4-FFF2-40B4-BE49-F238E27FC236}">
                <a16:creationId xmlns:a16="http://schemas.microsoft.com/office/drawing/2014/main" id="{2446C7E8-3862-4FD4-83CA-9C65860A0C99}"/>
              </a:ext>
            </a:extLst>
          </p:cNvPr>
          <p:cNvSpPr>
            <a:spLocks noChangeAspect="1"/>
          </p:cNvSpPr>
          <p:nvPr/>
        </p:nvSpPr>
        <p:spPr>
          <a:xfrm rot="1874696" flipV="1">
            <a:off x="3886115" y="5704877"/>
            <a:ext cx="208926" cy="236260"/>
          </a:xfrm>
          <a:prstGeom prst="rightArrow">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36" name="矢印: 右 35">
            <a:extLst>
              <a:ext uri="{FF2B5EF4-FFF2-40B4-BE49-F238E27FC236}">
                <a16:creationId xmlns:a16="http://schemas.microsoft.com/office/drawing/2014/main" id="{51843078-10F4-443F-BF2A-F36D2D3B0AA4}"/>
              </a:ext>
            </a:extLst>
          </p:cNvPr>
          <p:cNvSpPr>
            <a:spLocks noChangeAspect="1"/>
          </p:cNvSpPr>
          <p:nvPr/>
        </p:nvSpPr>
        <p:spPr>
          <a:xfrm>
            <a:off x="755388" y="3511873"/>
            <a:ext cx="1931898" cy="290781"/>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defTabSz="457200"/>
            <a:endParaRPr kumimoji="0" lang="ja-JP" altLang="en-US" sz="1292">
              <a:solidFill>
                <a:prstClr val="black"/>
              </a:solidFill>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6D2AB7C3-9723-41CC-8D34-946FDFAB9154}"/>
              </a:ext>
            </a:extLst>
          </p:cNvPr>
          <p:cNvSpPr txBox="1"/>
          <p:nvPr/>
        </p:nvSpPr>
        <p:spPr>
          <a:xfrm>
            <a:off x="100586" y="927733"/>
            <a:ext cx="6566337" cy="600164"/>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日程を一本化することにより、現行より受験機会が減少することに加え、公立高校の第１志望校が不合格で</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あっても、なお別の公立高校に進学を希望する生徒のニーズに応えるために、新たな一般選抜のうち、全日制の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課程において、公立高校の第２志望校を出願できる機会を創出。</a:t>
            </a:r>
          </a:p>
        </p:txBody>
      </p:sp>
      <p:sp>
        <p:nvSpPr>
          <p:cNvPr id="50" name="四角形: 角を丸くする 49">
            <a:extLst>
              <a:ext uri="{FF2B5EF4-FFF2-40B4-BE49-F238E27FC236}">
                <a16:creationId xmlns:a16="http://schemas.microsoft.com/office/drawing/2014/main" id="{61294E84-5BDA-4747-ADD6-38C487A4177F}"/>
              </a:ext>
            </a:extLst>
          </p:cNvPr>
          <p:cNvSpPr/>
          <p:nvPr/>
        </p:nvSpPr>
        <p:spPr>
          <a:xfrm>
            <a:off x="137004" y="3440802"/>
            <a:ext cx="578642" cy="43332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38" dirty="0">
                <a:latin typeface="Meiryo UI" panose="020B0604030504040204" pitchFamily="50" charset="-128"/>
                <a:ea typeface="Meiryo UI" panose="020B0604030504040204" pitchFamily="50" charset="-128"/>
              </a:rPr>
              <a:t>私立</a:t>
            </a:r>
            <a:endParaRPr lang="en-US" altLang="ja-JP" sz="1138" dirty="0">
              <a:latin typeface="Meiryo UI" panose="020B0604030504040204" pitchFamily="50" charset="-128"/>
              <a:ea typeface="Meiryo UI" panose="020B0604030504040204" pitchFamily="50" charset="-128"/>
            </a:endParaRPr>
          </a:p>
          <a:p>
            <a:pPr algn="ctr"/>
            <a:r>
              <a:rPr lang="ja-JP" altLang="en-US" sz="1138" dirty="0">
                <a:latin typeface="Meiryo UI" panose="020B0604030504040204" pitchFamily="50" charset="-128"/>
                <a:ea typeface="Meiryo UI" panose="020B0604030504040204" pitchFamily="50" charset="-128"/>
              </a:rPr>
              <a:t>受験</a:t>
            </a:r>
          </a:p>
        </p:txBody>
      </p:sp>
      <p:sp>
        <p:nvSpPr>
          <p:cNvPr id="51" name="テキスト ボックス 50">
            <a:extLst>
              <a:ext uri="{FF2B5EF4-FFF2-40B4-BE49-F238E27FC236}">
                <a16:creationId xmlns:a16="http://schemas.microsoft.com/office/drawing/2014/main" id="{31711C83-E2EB-4C7E-BBE8-039B86DB3D55}"/>
              </a:ext>
            </a:extLst>
          </p:cNvPr>
          <p:cNvSpPr txBox="1"/>
          <p:nvPr/>
        </p:nvSpPr>
        <p:spPr>
          <a:xfrm>
            <a:off x="2522455" y="3170667"/>
            <a:ext cx="833155" cy="267446"/>
          </a:xfrm>
          <a:prstGeom prst="rect">
            <a:avLst/>
          </a:prstGeom>
          <a:noFill/>
        </p:spPr>
        <p:txBody>
          <a:bodyPr wrap="square" rtlCol="0">
            <a:spAutoFit/>
          </a:bodyPr>
          <a:lstStyle/>
          <a:p>
            <a:r>
              <a:rPr lang="ja-JP" altLang="en-US" sz="1138" dirty="0">
                <a:latin typeface="Meiryo UI" panose="020B0604030504040204" pitchFamily="50" charset="-128"/>
                <a:ea typeface="Meiryo UI" panose="020B0604030504040204" pitchFamily="50" charset="-128"/>
              </a:rPr>
              <a:t>３月上旬</a:t>
            </a:r>
          </a:p>
        </p:txBody>
      </p:sp>
      <p:sp>
        <p:nvSpPr>
          <p:cNvPr id="52" name="テキスト ボックス 51">
            <a:extLst>
              <a:ext uri="{FF2B5EF4-FFF2-40B4-BE49-F238E27FC236}">
                <a16:creationId xmlns:a16="http://schemas.microsoft.com/office/drawing/2014/main" id="{D6DB5C27-B6CE-4306-92A5-D95F3045B54B}"/>
              </a:ext>
            </a:extLst>
          </p:cNvPr>
          <p:cNvSpPr txBox="1"/>
          <p:nvPr/>
        </p:nvSpPr>
        <p:spPr>
          <a:xfrm>
            <a:off x="2742648" y="3440910"/>
            <a:ext cx="748307" cy="433324"/>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108" dirty="0">
                <a:latin typeface="Meiryo UI" panose="020B0604030504040204" pitchFamily="50" charset="-128"/>
                <a:ea typeface="Meiryo UI" panose="020B0604030504040204" pitchFamily="50" charset="-128"/>
              </a:rPr>
              <a:t>公立出願</a:t>
            </a:r>
            <a:endParaRPr lang="en-US" altLang="ja-JP" sz="1108" dirty="0">
              <a:latin typeface="Meiryo UI" panose="020B0604030504040204" pitchFamily="50" charset="-128"/>
              <a:ea typeface="Meiryo UI" panose="020B0604030504040204" pitchFamily="50" charset="-128"/>
            </a:endParaRPr>
          </a:p>
          <a:p>
            <a:pPr algn="ctr"/>
            <a:r>
              <a:rPr lang="ja-JP" altLang="en-US" sz="1108" dirty="0">
                <a:latin typeface="Meiryo UI" panose="020B0604030504040204" pitchFamily="50" charset="-128"/>
                <a:ea typeface="Meiryo UI" panose="020B0604030504040204" pitchFamily="50" charset="-128"/>
              </a:rPr>
              <a:t>締切</a:t>
            </a:r>
            <a:endParaRPr lang="en-US" altLang="ja-JP" sz="1108"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C041613B-9122-463F-AB34-B4B15282444C}"/>
              </a:ext>
            </a:extLst>
          </p:cNvPr>
          <p:cNvSpPr txBox="1"/>
          <p:nvPr/>
        </p:nvSpPr>
        <p:spPr>
          <a:xfrm>
            <a:off x="3699433" y="3170667"/>
            <a:ext cx="833155" cy="267446"/>
          </a:xfrm>
          <a:prstGeom prst="rect">
            <a:avLst/>
          </a:prstGeom>
          <a:noFill/>
        </p:spPr>
        <p:txBody>
          <a:bodyPr wrap="square" rtlCol="0">
            <a:spAutoFit/>
          </a:bodyPr>
          <a:lstStyle/>
          <a:p>
            <a:r>
              <a:rPr lang="en-US" altLang="ja-JP" sz="1138" dirty="0">
                <a:latin typeface="Meiryo UI" panose="020B0604030504040204" pitchFamily="50" charset="-128"/>
                <a:ea typeface="Meiryo UI" panose="020B0604030504040204" pitchFamily="50" charset="-128"/>
              </a:rPr>
              <a:t>3/10</a:t>
            </a:r>
            <a:r>
              <a:rPr lang="ja-JP" altLang="en-US" sz="1138" dirty="0">
                <a:latin typeface="Meiryo UI" panose="020B0604030504040204" pitchFamily="50" charset="-128"/>
                <a:ea typeface="Meiryo UI" panose="020B0604030504040204" pitchFamily="50" charset="-128"/>
              </a:rPr>
              <a:t>頃</a:t>
            </a:r>
          </a:p>
        </p:txBody>
      </p:sp>
      <p:sp>
        <p:nvSpPr>
          <p:cNvPr id="54" name="矢印: 右 53">
            <a:extLst>
              <a:ext uri="{FF2B5EF4-FFF2-40B4-BE49-F238E27FC236}">
                <a16:creationId xmlns:a16="http://schemas.microsoft.com/office/drawing/2014/main" id="{7B6E353A-B345-465C-AC4F-87AD009B152D}"/>
              </a:ext>
            </a:extLst>
          </p:cNvPr>
          <p:cNvSpPr>
            <a:spLocks noChangeAspect="1"/>
          </p:cNvSpPr>
          <p:nvPr/>
        </p:nvSpPr>
        <p:spPr>
          <a:xfrm>
            <a:off x="3550862" y="3511873"/>
            <a:ext cx="576296" cy="290781"/>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defTabSz="457200"/>
            <a:endParaRPr kumimoji="0" lang="ja-JP" altLang="en-US" sz="1292">
              <a:solidFill>
                <a:prstClr val="black"/>
              </a:solidFill>
              <a:latin typeface="Meiryo UI" panose="020B0604030504040204" pitchFamily="50" charset="-128"/>
              <a:ea typeface="Meiryo UI" panose="020B0604030504040204" pitchFamily="50" charset="-128"/>
            </a:endParaRPr>
          </a:p>
        </p:txBody>
      </p:sp>
      <p:sp>
        <p:nvSpPr>
          <p:cNvPr id="55" name="四角形: 角を丸くする 54">
            <a:extLst>
              <a:ext uri="{FF2B5EF4-FFF2-40B4-BE49-F238E27FC236}">
                <a16:creationId xmlns:a16="http://schemas.microsoft.com/office/drawing/2014/main" id="{620009BF-322E-46E7-8926-F6B486E1CB9C}"/>
              </a:ext>
            </a:extLst>
          </p:cNvPr>
          <p:cNvSpPr/>
          <p:nvPr/>
        </p:nvSpPr>
        <p:spPr>
          <a:xfrm>
            <a:off x="4181208" y="3437200"/>
            <a:ext cx="740974" cy="43332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80" dirty="0">
                <a:latin typeface="Meiryo UI" panose="020B0604030504040204" pitchFamily="50" charset="-128"/>
                <a:ea typeface="Meiryo UI" panose="020B0604030504040204" pitchFamily="50" charset="-128"/>
              </a:rPr>
              <a:t>公立</a:t>
            </a:r>
            <a:endParaRPr lang="en-US" altLang="ja-JP" sz="980" dirty="0">
              <a:latin typeface="Meiryo UI" panose="020B0604030504040204" pitchFamily="50" charset="-128"/>
              <a:ea typeface="Meiryo UI" panose="020B0604030504040204" pitchFamily="50" charset="-128"/>
            </a:endParaRPr>
          </a:p>
          <a:p>
            <a:pPr algn="ctr"/>
            <a:r>
              <a:rPr lang="ja-JP" altLang="en-US" sz="980" dirty="0">
                <a:latin typeface="Meiryo UI" panose="020B0604030504040204" pitchFamily="50" charset="-128"/>
                <a:ea typeface="Meiryo UI" panose="020B0604030504040204" pitchFamily="50" charset="-128"/>
              </a:rPr>
              <a:t>一般選抜</a:t>
            </a:r>
          </a:p>
        </p:txBody>
      </p:sp>
      <p:sp>
        <p:nvSpPr>
          <p:cNvPr id="56" name="テキスト ボックス 55">
            <a:extLst>
              <a:ext uri="{FF2B5EF4-FFF2-40B4-BE49-F238E27FC236}">
                <a16:creationId xmlns:a16="http://schemas.microsoft.com/office/drawing/2014/main" id="{01B62C18-8A7B-4F77-8C0A-26B052C97315}"/>
              </a:ext>
            </a:extLst>
          </p:cNvPr>
          <p:cNvSpPr txBox="1"/>
          <p:nvPr/>
        </p:nvSpPr>
        <p:spPr>
          <a:xfrm>
            <a:off x="4585715" y="3206411"/>
            <a:ext cx="644428" cy="242374"/>
          </a:xfrm>
          <a:prstGeom prst="rect">
            <a:avLst/>
          </a:prstGeom>
          <a:noFill/>
        </p:spPr>
        <p:txBody>
          <a:bodyPr wrap="square" rtlCol="0">
            <a:spAutoFit/>
          </a:bodyPr>
          <a:lstStyle/>
          <a:p>
            <a:r>
              <a:rPr lang="ja-JP" altLang="en-US" sz="975" dirty="0">
                <a:latin typeface="Meiryo UI" panose="020B0604030504040204" pitchFamily="50" charset="-128"/>
                <a:ea typeface="Meiryo UI" panose="020B0604030504040204" pitchFamily="50" charset="-128"/>
              </a:rPr>
              <a:t>合格</a:t>
            </a:r>
          </a:p>
        </p:txBody>
      </p:sp>
      <p:sp>
        <p:nvSpPr>
          <p:cNvPr id="57" name="テキスト ボックス 56">
            <a:extLst>
              <a:ext uri="{FF2B5EF4-FFF2-40B4-BE49-F238E27FC236}">
                <a16:creationId xmlns:a16="http://schemas.microsoft.com/office/drawing/2014/main" id="{0E5236AA-2BB2-4158-82F2-62E0D7C9F987}"/>
              </a:ext>
            </a:extLst>
          </p:cNvPr>
          <p:cNvSpPr txBox="1"/>
          <p:nvPr/>
        </p:nvSpPr>
        <p:spPr>
          <a:xfrm>
            <a:off x="4471598" y="3946568"/>
            <a:ext cx="644428" cy="242374"/>
          </a:xfrm>
          <a:prstGeom prst="rect">
            <a:avLst/>
          </a:prstGeom>
          <a:noFill/>
        </p:spPr>
        <p:txBody>
          <a:bodyPr wrap="square" rtlCol="0">
            <a:spAutoFit/>
          </a:bodyPr>
          <a:lstStyle/>
          <a:p>
            <a:r>
              <a:rPr lang="ja-JP" altLang="en-US" sz="975" dirty="0">
                <a:latin typeface="Meiryo UI" panose="020B0604030504040204" pitchFamily="50" charset="-128"/>
                <a:ea typeface="Meiryo UI" panose="020B0604030504040204" pitchFamily="50" charset="-128"/>
              </a:rPr>
              <a:t>不合格</a:t>
            </a:r>
          </a:p>
        </p:txBody>
      </p:sp>
      <p:sp>
        <p:nvSpPr>
          <p:cNvPr id="58" name="矢印: 右 57">
            <a:extLst>
              <a:ext uri="{FF2B5EF4-FFF2-40B4-BE49-F238E27FC236}">
                <a16:creationId xmlns:a16="http://schemas.microsoft.com/office/drawing/2014/main" id="{BF06B60A-517F-452D-82F2-42F6E2D4E6D0}"/>
              </a:ext>
            </a:extLst>
          </p:cNvPr>
          <p:cNvSpPr>
            <a:spLocks noChangeAspect="1"/>
          </p:cNvSpPr>
          <p:nvPr/>
        </p:nvSpPr>
        <p:spPr>
          <a:xfrm rot="19725304">
            <a:off x="5007294" y="3289312"/>
            <a:ext cx="221467" cy="236260"/>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59" name="矢印: 右 58">
            <a:extLst>
              <a:ext uri="{FF2B5EF4-FFF2-40B4-BE49-F238E27FC236}">
                <a16:creationId xmlns:a16="http://schemas.microsoft.com/office/drawing/2014/main" id="{525D88AD-E691-49B1-8AA5-60D24C3FCCAB}"/>
              </a:ext>
            </a:extLst>
          </p:cNvPr>
          <p:cNvSpPr>
            <a:spLocks noChangeAspect="1"/>
          </p:cNvSpPr>
          <p:nvPr/>
        </p:nvSpPr>
        <p:spPr>
          <a:xfrm rot="1874696" flipV="1">
            <a:off x="5002757" y="3848769"/>
            <a:ext cx="208926" cy="236260"/>
          </a:xfrm>
          <a:prstGeom prst="rightArrow">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138">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3B184277-29E1-430C-8661-F9460F88F7E5}"/>
              </a:ext>
            </a:extLst>
          </p:cNvPr>
          <p:cNvSpPr/>
          <p:nvPr/>
        </p:nvSpPr>
        <p:spPr>
          <a:xfrm>
            <a:off x="5292258" y="3851377"/>
            <a:ext cx="988398" cy="35744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38" dirty="0">
                <a:latin typeface="Meiryo UI" panose="020B0604030504040204" pitchFamily="50" charset="-128"/>
                <a:ea typeface="Meiryo UI" panose="020B0604030504040204" pitchFamily="50" charset="-128"/>
              </a:rPr>
              <a:t>私立へ進学</a:t>
            </a:r>
          </a:p>
        </p:txBody>
      </p:sp>
      <p:sp>
        <p:nvSpPr>
          <p:cNvPr id="61" name="正方形/長方形 60">
            <a:extLst>
              <a:ext uri="{FF2B5EF4-FFF2-40B4-BE49-F238E27FC236}">
                <a16:creationId xmlns:a16="http://schemas.microsoft.com/office/drawing/2014/main" id="{0EE4B2C3-849C-49DF-83F2-2018D35C2715}"/>
              </a:ext>
            </a:extLst>
          </p:cNvPr>
          <p:cNvSpPr/>
          <p:nvPr/>
        </p:nvSpPr>
        <p:spPr>
          <a:xfrm>
            <a:off x="5289425" y="3155517"/>
            <a:ext cx="988398" cy="35744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8" dirty="0">
                <a:latin typeface="Meiryo UI" panose="020B0604030504040204" pitchFamily="50" charset="-128"/>
                <a:ea typeface="Meiryo UI" panose="020B0604030504040204" pitchFamily="50" charset="-128"/>
              </a:rPr>
              <a:t>公立へ進学</a:t>
            </a:r>
            <a:endParaRPr lang="en-US" altLang="ja-JP" sz="1108"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BF71A5B1-78A5-4395-B084-515C9D1E70D3}"/>
              </a:ext>
            </a:extLst>
          </p:cNvPr>
          <p:cNvSpPr/>
          <p:nvPr/>
        </p:nvSpPr>
        <p:spPr>
          <a:xfrm>
            <a:off x="90317" y="4562389"/>
            <a:ext cx="6676490" cy="2771573"/>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1108"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43F80CFF-C36C-4573-B80E-DDB96EB25084}"/>
              </a:ext>
            </a:extLst>
          </p:cNvPr>
          <p:cNvSpPr/>
          <p:nvPr/>
        </p:nvSpPr>
        <p:spPr>
          <a:xfrm>
            <a:off x="90788" y="2990493"/>
            <a:ext cx="6676490" cy="1321296"/>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1108"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F3A92592-A21C-49BE-9A3A-904CA30DA77D}"/>
              </a:ext>
            </a:extLst>
          </p:cNvPr>
          <p:cNvSpPr/>
          <p:nvPr/>
        </p:nvSpPr>
        <p:spPr>
          <a:xfrm>
            <a:off x="85104" y="2892333"/>
            <a:ext cx="793982" cy="236260"/>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latin typeface="Meiryo UI" panose="020B0604030504040204" pitchFamily="50" charset="-128"/>
                <a:ea typeface="Meiryo UI" panose="020B0604030504040204" pitchFamily="50" charset="-128"/>
              </a:rPr>
              <a:t>現行制度</a:t>
            </a:r>
            <a:endParaRPr lang="en-US" altLang="ja-JP" sz="1100" b="1" dirty="0">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24D9E71E-4946-4B24-8AA3-409BEB89F184}"/>
              </a:ext>
            </a:extLst>
          </p:cNvPr>
          <p:cNvSpPr/>
          <p:nvPr/>
        </p:nvSpPr>
        <p:spPr>
          <a:xfrm>
            <a:off x="85104" y="4457921"/>
            <a:ext cx="793982" cy="236260"/>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latin typeface="Meiryo UI" panose="020B0604030504040204" pitchFamily="50" charset="-128"/>
                <a:ea typeface="Meiryo UI" panose="020B0604030504040204" pitchFamily="50" charset="-128"/>
              </a:rPr>
              <a:t>新制度</a:t>
            </a:r>
            <a:endParaRPr lang="en-US" altLang="ja-JP" sz="1100" b="1" dirty="0">
              <a:latin typeface="Meiryo UI" panose="020B0604030504040204" pitchFamily="50" charset="-128"/>
              <a:ea typeface="Meiryo UI" panose="020B0604030504040204" pitchFamily="50" charset="-128"/>
            </a:endParaRPr>
          </a:p>
        </p:txBody>
      </p:sp>
      <p:sp>
        <p:nvSpPr>
          <p:cNvPr id="66" name="テキスト ボックス 65">
            <a:extLst>
              <a:ext uri="{FF2B5EF4-FFF2-40B4-BE49-F238E27FC236}">
                <a16:creationId xmlns:a16="http://schemas.microsoft.com/office/drawing/2014/main" id="{23C5B02F-97FA-4CF3-BAD0-A69282B499C1}"/>
              </a:ext>
            </a:extLst>
          </p:cNvPr>
          <p:cNvSpPr txBox="1"/>
          <p:nvPr/>
        </p:nvSpPr>
        <p:spPr>
          <a:xfrm>
            <a:off x="140270" y="1652070"/>
            <a:ext cx="6566337" cy="738664"/>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〇　公立第１志望校に加え、公立第２志望校についても出願できる機会を設け、第２志望校での合格者の決定は、</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当該校を第１志望とする志願者数が募集人員に満たない場合に行う。</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〇　出願にあたっては、第２志望校の出願締切日時は、第１志望校の出願締切日時よりも後に設定。</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〇　第２志望校における合格者の決定については、学校特色枠によらず学力検査等を活用。</a:t>
            </a:r>
            <a:endParaRPr kumimoji="1" lang="en-US" altLang="ja-JP" sz="1050" dirty="0">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2E484759-9D06-4851-8424-BDA042C33D1E}"/>
              </a:ext>
            </a:extLst>
          </p:cNvPr>
          <p:cNvSpPr txBox="1"/>
          <p:nvPr/>
        </p:nvSpPr>
        <p:spPr>
          <a:xfrm>
            <a:off x="3012310" y="9442720"/>
            <a:ext cx="533197"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2/2</a:t>
            </a:r>
          </a:p>
        </p:txBody>
      </p:sp>
      <p:sp>
        <p:nvSpPr>
          <p:cNvPr id="68" name="正方形/長方形 67">
            <a:extLst>
              <a:ext uri="{FF2B5EF4-FFF2-40B4-BE49-F238E27FC236}">
                <a16:creationId xmlns:a16="http://schemas.microsoft.com/office/drawing/2014/main" id="{5C1AC9A5-5D30-4083-9DE4-57ED8F6DF656}"/>
              </a:ext>
            </a:extLst>
          </p:cNvPr>
          <p:cNvSpPr/>
          <p:nvPr/>
        </p:nvSpPr>
        <p:spPr>
          <a:xfrm>
            <a:off x="2865516" y="9616121"/>
            <a:ext cx="952500" cy="321310"/>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３－</a:t>
            </a:r>
            <a:r>
              <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rPr>
              <a:t>９</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038898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2721</TotalTime>
  <Words>843</Words>
  <Application>Microsoft Office PowerPoint</Application>
  <PresentationFormat>A4 210 x 297 mm</PresentationFormat>
  <Paragraphs>131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UDゴシック</vt:lpstr>
      <vt:lpstr>Meiryo UI</vt:lpstr>
      <vt:lpstr>ＭＳ 明朝</vt:lpstr>
      <vt:lpstr>游ゴシック</vt:lpstr>
      <vt:lpstr>游明朝</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cp:revision>359</cp:revision>
  <cp:lastPrinted>2025-03-21T08:11:20Z</cp:lastPrinted>
  <dcterms:created xsi:type="dcterms:W3CDTF">2024-05-27T08:14:46Z</dcterms:created>
  <dcterms:modified xsi:type="dcterms:W3CDTF">2025-03-25T05:47:46Z</dcterms:modified>
</cp:coreProperties>
</file>