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handoutMasterIdLst>
    <p:handoutMasterId r:id="rId4"/>
  </p:handoutMasterIdLst>
  <p:sldIdLst>
    <p:sldId id="286" r:id="rId2"/>
  </p:sldIdLst>
  <p:sldSz cx="6858000" cy="9906000" type="A4"/>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E4EC"/>
    <a:srgbClr val="9CCDDC"/>
    <a:srgbClr val="409AB6"/>
    <a:srgbClr val="C9ECF3"/>
    <a:srgbClr val="AED6E4"/>
    <a:srgbClr val="66FF99"/>
    <a:srgbClr val="E6E6E6"/>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93" autoAdjust="0"/>
    <p:restoredTop sz="99281" autoAdjust="0"/>
  </p:normalViewPr>
  <p:slideViewPr>
    <p:cSldViewPr snapToObjects="1">
      <p:cViewPr varScale="1">
        <p:scale>
          <a:sx n="47" d="100"/>
          <a:sy n="47" d="100"/>
        </p:scale>
        <p:origin x="2400" y="92"/>
      </p:cViewPr>
      <p:guideLst>
        <p:guide orient="horz" pos="3120"/>
        <p:guide pos="2160"/>
      </p:guideLst>
    </p:cSldViewPr>
  </p:slideViewPr>
  <p:notesTextViewPr>
    <p:cViewPr>
      <p:scale>
        <a:sx n="1" d="1"/>
        <a:sy n="1" d="1"/>
      </p:scale>
      <p:origin x="0" y="0"/>
    </p:cViewPr>
  </p:notesText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880101" cy="490354"/>
          </a:xfrm>
          <a:prstGeom prst="rect">
            <a:avLst/>
          </a:prstGeom>
        </p:spPr>
        <p:txBody>
          <a:bodyPr vert="horz" lIns="89675" tIns="44838" rIns="89675" bIns="4483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765213" y="1"/>
            <a:ext cx="2880101" cy="490354"/>
          </a:xfrm>
          <a:prstGeom prst="rect">
            <a:avLst/>
          </a:prstGeom>
        </p:spPr>
        <p:txBody>
          <a:bodyPr vert="horz" lIns="89675" tIns="44838" rIns="89675" bIns="44838" rtlCol="0"/>
          <a:lstStyle>
            <a:lvl1pPr algn="r">
              <a:defRPr sz="1200"/>
            </a:lvl1pPr>
          </a:lstStyle>
          <a:p>
            <a:fld id="{D5651A44-C705-4079-AC4A-F19764110061}" type="datetimeFigureOut">
              <a:rPr kumimoji="1" lang="ja-JP" altLang="en-US" smtClean="0"/>
              <a:t>2025/2/13</a:t>
            </a:fld>
            <a:endParaRPr kumimoji="1" lang="ja-JP" altLang="en-US"/>
          </a:p>
        </p:txBody>
      </p:sp>
      <p:sp>
        <p:nvSpPr>
          <p:cNvPr id="4" name="フッター プレースホルダー 3"/>
          <p:cNvSpPr>
            <a:spLocks noGrp="1"/>
          </p:cNvSpPr>
          <p:nvPr>
            <p:ph type="ftr" sz="quarter" idx="2"/>
          </p:nvPr>
        </p:nvSpPr>
        <p:spPr>
          <a:xfrm>
            <a:off x="0" y="9287059"/>
            <a:ext cx="2880101" cy="490354"/>
          </a:xfrm>
          <a:prstGeom prst="rect">
            <a:avLst/>
          </a:prstGeom>
        </p:spPr>
        <p:txBody>
          <a:bodyPr vert="horz" lIns="89675" tIns="44838" rIns="89675" bIns="4483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765213" y="9287059"/>
            <a:ext cx="2880101" cy="490354"/>
          </a:xfrm>
          <a:prstGeom prst="rect">
            <a:avLst/>
          </a:prstGeom>
        </p:spPr>
        <p:txBody>
          <a:bodyPr vert="horz" lIns="89675" tIns="44838" rIns="89675" bIns="44838" rtlCol="0" anchor="b"/>
          <a:lstStyle>
            <a:lvl1pPr algn="r">
              <a:defRPr sz="1200"/>
            </a:lvl1pPr>
          </a:lstStyle>
          <a:p>
            <a:fld id="{58733227-03CB-41B5-A53F-0FE868336350}" type="slidenum">
              <a:rPr kumimoji="1" lang="ja-JP" altLang="en-US" smtClean="0"/>
              <a:t>‹#›</a:t>
            </a:fld>
            <a:endParaRPr kumimoji="1" lang="ja-JP" altLang="en-US"/>
          </a:p>
        </p:txBody>
      </p:sp>
    </p:spTree>
    <p:extLst>
      <p:ext uri="{BB962C8B-B14F-4D97-AF65-F5344CB8AC3E}">
        <p14:creationId xmlns:p14="http://schemas.microsoft.com/office/powerpoint/2010/main" val="309507506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880101" cy="488793"/>
          </a:xfrm>
          <a:prstGeom prst="rect">
            <a:avLst/>
          </a:prstGeom>
        </p:spPr>
        <p:txBody>
          <a:bodyPr vert="horz" lIns="89669" tIns="44835" rIns="89669" bIns="44835"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214" y="0"/>
            <a:ext cx="2880101" cy="488793"/>
          </a:xfrm>
          <a:prstGeom prst="rect">
            <a:avLst/>
          </a:prstGeom>
        </p:spPr>
        <p:txBody>
          <a:bodyPr vert="horz" lIns="89669" tIns="44835" rIns="89669" bIns="44835" rtlCol="0"/>
          <a:lstStyle>
            <a:lvl1pPr algn="r">
              <a:defRPr sz="1200"/>
            </a:lvl1pPr>
          </a:lstStyle>
          <a:p>
            <a:fld id="{EF4E877F-D947-4FB3-8597-BA1A589BE9D8}" type="datetimeFigureOut">
              <a:rPr kumimoji="1" lang="ja-JP" altLang="en-US" smtClean="0"/>
              <a:t>2025/2/13</a:t>
            </a:fld>
            <a:endParaRPr kumimoji="1" lang="ja-JP" altLang="en-US"/>
          </a:p>
        </p:txBody>
      </p:sp>
      <p:sp>
        <p:nvSpPr>
          <p:cNvPr id="4" name="スライド イメージ プレースホルダー 3"/>
          <p:cNvSpPr>
            <a:spLocks noGrp="1" noRot="1" noChangeAspect="1"/>
          </p:cNvSpPr>
          <p:nvPr>
            <p:ph type="sldImg" idx="2"/>
          </p:nvPr>
        </p:nvSpPr>
        <p:spPr>
          <a:xfrm>
            <a:off x="2055813" y="733425"/>
            <a:ext cx="2535237" cy="3665538"/>
          </a:xfrm>
          <a:prstGeom prst="rect">
            <a:avLst/>
          </a:prstGeom>
          <a:noFill/>
          <a:ln w="12700">
            <a:solidFill>
              <a:prstClr val="black"/>
            </a:solidFill>
          </a:ln>
        </p:spPr>
        <p:txBody>
          <a:bodyPr vert="horz" lIns="89669" tIns="44835" rIns="89669" bIns="44835" rtlCol="0" anchor="ctr"/>
          <a:lstStyle/>
          <a:p>
            <a:endParaRPr lang="ja-JP" altLang="en-US"/>
          </a:p>
        </p:txBody>
      </p:sp>
      <p:sp>
        <p:nvSpPr>
          <p:cNvPr id="5" name="ノート プレースホルダー 4"/>
          <p:cNvSpPr>
            <a:spLocks noGrp="1"/>
          </p:cNvSpPr>
          <p:nvPr>
            <p:ph type="body" sz="quarter" idx="3"/>
          </p:nvPr>
        </p:nvSpPr>
        <p:spPr>
          <a:xfrm>
            <a:off x="664998" y="4644310"/>
            <a:ext cx="5316870" cy="4399133"/>
          </a:xfrm>
          <a:prstGeom prst="rect">
            <a:avLst/>
          </a:prstGeom>
        </p:spPr>
        <p:txBody>
          <a:bodyPr vert="horz" lIns="89669" tIns="44835" rIns="89669" bIns="4483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287059"/>
            <a:ext cx="2880101" cy="488792"/>
          </a:xfrm>
          <a:prstGeom prst="rect">
            <a:avLst/>
          </a:prstGeom>
        </p:spPr>
        <p:txBody>
          <a:bodyPr vert="horz" lIns="89669" tIns="44835" rIns="89669" bIns="4483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214" y="9287059"/>
            <a:ext cx="2880101" cy="488792"/>
          </a:xfrm>
          <a:prstGeom prst="rect">
            <a:avLst/>
          </a:prstGeom>
        </p:spPr>
        <p:txBody>
          <a:bodyPr vert="horz" lIns="89669" tIns="44835" rIns="89669" bIns="44835" rtlCol="0" anchor="b"/>
          <a:lstStyle>
            <a:lvl1pPr algn="r">
              <a:defRPr sz="1200"/>
            </a:lvl1pPr>
          </a:lstStyle>
          <a:p>
            <a:fld id="{61CA7FBD-3553-4A45-8B2F-1965179536EA}" type="slidenum">
              <a:rPr kumimoji="1" lang="ja-JP" altLang="en-US" smtClean="0"/>
              <a:t>‹#›</a:t>
            </a:fld>
            <a:endParaRPr kumimoji="1" lang="ja-JP" altLang="en-US"/>
          </a:p>
        </p:txBody>
      </p:sp>
    </p:spTree>
    <p:extLst>
      <p:ext uri="{BB962C8B-B14F-4D97-AF65-F5344CB8AC3E}">
        <p14:creationId xmlns:p14="http://schemas.microsoft.com/office/powerpoint/2010/main" val="270770105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5"/>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B664CEB-BF96-46B1-9A7D-59E286029F5E}" type="datetime1">
              <a:rPr kumimoji="1" lang="ja-JP" altLang="en-US" smtClean="0"/>
              <a:t>2025/2/13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31654617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5DA11A-7B79-4308-9CAD-BCD0527654BE}" type="datetime1">
              <a:rPr kumimoji="1" lang="ja-JP" altLang="en-US" smtClean="0"/>
              <a:t>2025/2/13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2960831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8"/>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8"/>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4E817B2-185F-49F2-828D-B74F585B8950}" type="datetime1">
              <a:rPr kumimoji="1" lang="ja-JP" altLang="en-US" smtClean="0"/>
              <a:t>2025/2/13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1235577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6B5B0C-6C97-4027-AB52-40C5B72525A7}" type="datetime1">
              <a:rPr kumimoji="1" lang="ja-JP" altLang="en-US" smtClean="0"/>
              <a:t>2025/2/13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2382586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9"/>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3D9DDB6-7923-43CC-A992-54B3F56A90DC}" type="datetime1">
              <a:rPr kumimoji="1" lang="ja-JP" altLang="en-US" smtClean="0"/>
              <a:t>2025/2/13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1881854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80" y="3081870"/>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5" y="3081870"/>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7E349C3-83AD-4121-8EBC-FE80A8A26C26}" type="datetime1">
              <a:rPr kumimoji="1" lang="ja-JP" altLang="en-US" smtClean="0"/>
              <a:t>2025/2/13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1085053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6"/>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4" y="2217386"/>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4"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A91E63-88CE-4DE3-9DEC-CE6451FD3BE2}" type="datetime1">
              <a:rPr kumimoji="1" lang="ja-JP" altLang="en-US" smtClean="0"/>
              <a:t>2025/2/13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519443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606A0B0-22DE-4FC9-A1BC-0E57A23DBF3B}" type="datetime1">
              <a:rPr kumimoji="1" lang="ja-JP" altLang="en-US" smtClean="0"/>
              <a:t>2025/2/13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3843647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26238F2-653F-4DBB-8806-7BA50464EE9C}" type="datetime1">
              <a:rPr kumimoji="1" lang="ja-JP" altLang="en-US" smtClean="0"/>
              <a:t>2025/2/13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2045063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5" y="394408"/>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92" y="394409"/>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5"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C6380DB-563C-4689-8CE7-755F5118165A}" type="datetime1">
              <a:rPr kumimoji="1" lang="ja-JP" altLang="en-US" smtClean="0"/>
              <a:t>2025/2/13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4246392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3"/>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5"/>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FED7734-2768-4837-A4CE-570F972D7B67}" type="datetime1">
              <a:rPr kumimoji="1" lang="ja-JP" altLang="en-US" smtClean="0"/>
              <a:t>2025/2/13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2125250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4"/>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8"/>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237FF45D-6CD9-4A7B-A0A9-DA45130838FD}" type="datetime1">
              <a:rPr kumimoji="1" lang="ja-JP" altLang="en-US" smtClean="0"/>
              <a:t>2025/2/13</a:t>
            </a:fld>
            <a:endParaRPr kumimoji="1" lang="ja-JP" altLang="en-US"/>
          </a:p>
        </p:txBody>
      </p:sp>
      <p:sp>
        <p:nvSpPr>
          <p:cNvPr id="5" name="フッター プレースホルダー 4"/>
          <p:cNvSpPr>
            <a:spLocks noGrp="1"/>
          </p:cNvSpPr>
          <p:nvPr>
            <p:ph type="ftr" sz="quarter" idx="3"/>
          </p:nvPr>
        </p:nvSpPr>
        <p:spPr>
          <a:xfrm>
            <a:off x="2343150" y="9181398"/>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8"/>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25143205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a:extLst>
              <a:ext uri="{FF2B5EF4-FFF2-40B4-BE49-F238E27FC236}">
                <a16:creationId xmlns:a16="http://schemas.microsoft.com/office/drawing/2014/main" id="{DFB08E1B-4423-4E3D-A4DD-DD04B747E2A4}"/>
              </a:ext>
            </a:extLst>
          </p:cNvPr>
          <p:cNvGrpSpPr/>
          <p:nvPr/>
        </p:nvGrpSpPr>
        <p:grpSpPr>
          <a:xfrm>
            <a:off x="617213" y="236959"/>
            <a:ext cx="5675562" cy="9200537"/>
            <a:chOff x="617213" y="236959"/>
            <a:chExt cx="5675562" cy="9200537"/>
          </a:xfrm>
        </p:grpSpPr>
        <p:grpSp>
          <p:nvGrpSpPr>
            <p:cNvPr id="3" name="グループ化 2">
              <a:extLst>
                <a:ext uri="{FF2B5EF4-FFF2-40B4-BE49-F238E27FC236}">
                  <a16:creationId xmlns:a16="http://schemas.microsoft.com/office/drawing/2014/main" id="{0183B8F3-37E5-4B0D-9D1B-730A8BFC2E62}"/>
                </a:ext>
              </a:extLst>
            </p:cNvPr>
            <p:cNvGrpSpPr/>
            <p:nvPr/>
          </p:nvGrpSpPr>
          <p:grpSpPr>
            <a:xfrm>
              <a:off x="617213" y="236959"/>
              <a:ext cx="5675562" cy="9200537"/>
              <a:chOff x="617213" y="228995"/>
              <a:chExt cx="5675562" cy="9200537"/>
            </a:xfrm>
          </p:grpSpPr>
          <p:sp>
            <p:nvSpPr>
              <p:cNvPr id="11" name="Rectangle 2"/>
              <p:cNvSpPr>
                <a:spLocks noChangeArrowheads="1"/>
              </p:cNvSpPr>
              <p:nvPr/>
            </p:nvSpPr>
            <p:spPr bwMode="auto">
              <a:xfrm>
                <a:off x="1763815" y="4769253"/>
                <a:ext cx="3105345" cy="367493"/>
              </a:xfrm>
              <a:prstGeom prst="rect">
                <a:avLst/>
              </a:prstGeom>
              <a:solidFill>
                <a:srgbClr val="409AB6"/>
              </a:solidFill>
              <a:ln w="12700">
                <a:solidFill>
                  <a:srgbClr val="95B3D7"/>
                </a:solidFill>
                <a:miter lim="800000"/>
                <a:headEnd/>
                <a:tailEnd/>
              </a:ln>
              <a:effectLst>
                <a:outerShdw dist="28398" dir="3806097" algn="ctr" rotWithShape="0">
                  <a:srgbClr val="243F60">
                    <a:alpha val="50000"/>
                  </a:srgbClr>
                </a:outerShdw>
              </a:effectLst>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50000"/>
                  </a:lnSpc>
                  <a:spcBef>
                    <a:spcPct val="0"/>
                  </a:spcBef>
                  <a:spcAft>
                    <a:spcPct val="0"/>
                  </a:spcAft>
                  <a:buClrTx/>
                  <a:buSzTx/>
                  <a:buFontTx/>
                  <a:buNone/>
                  <a:tabLst/>
                  <a:defRPr/>
                </a:pPr>
                <a:r>
                  <a:rPr kumimoji="0" lang="ja-JP" altLang="en-US" sz="1600" b="1" i="0" u="none" strike="noStrike" kern="1200" cap="none" spc="200" normalizeH="0" noProof="0" dirty="0">
                    <a:ln>
                      <a:noFill/>
                    </a:ln>
                    <a:solidFill>
                      <a:schemeClr val="bg1"/>
                    </a:solidFill>
                    <a:effectLst/>
                    <a:uLnTx/>
                    <a:uFillTx/>
                    <a:latin typeface="BIZ UDPゴシック" panose="020B0400000000000000" pitchFamily="50" charset="-128"/>
                    <a:ea typeface="BIZ UDPゴシック" panose="020B0400000000000000" pitchFamily="50" charset="-128"/>
                  </a:rPr>
                  <a:t>目次</a:t>
                </a:r>
                <a:endParaRPr kumimoji="0" lang="ja-JP" altLang="ja-JP" sz="1800" b="1" i="0" u="none" strike="noStrike" kern="1200" cap="none" spc="200" normalizeH="0" noProof="0" dirty="0">
                  <a:ln>
                    <a:noFill/>
                  </a:ln>
                  <a:solidFill>
                    <a:schemeClr val="bg1"/>
                  </a:solidFill>
                  <a:effectLst/>
                  <a:uLnTx/>
                  <a:uFillTx/>
                  <a:latin typeface="BIZ UDPゴシック" panose="020B0400000000000000" pitchFamily="50" charset="-128"/>
                  <a:ea typeface="BIZ UDPゴシック" panose="020B0400000000000000" pitchFamily="50" charset="-128"/>
                </a:endParaRPr>
              </a:p>
            </p:txBody>
          </p:sp>
          <p:sp>
            <p:nvSpPr>
              <p:cNvPr id="17" name="AutoShape 2"/>
              <p:cNvSpPr>
                <a:spLocks noChangeArrowheads="1"/>
              </p:cNvSpPr>
              <p:nvPr/>
            </p:nvSpPr>
            <p:spPr bwMode="auto">
              <a:xfrm>
                <a:off x="654352" y="228995"/>
                <a:ext cx="5638423" cy="4371683"/>
              </a:xfrm>
              <a:prstGeom prst="roundRect">
                <a:avLst>
                  <a:gd name="adj" fmla="val 5020"/>
                </a:avLst>
              </a:prstGeom>
              <a:solidFill>
                <a:srgbClr val="CAE4EC"/>
              </a:solidFill>
              <a:ln w="12700">
                <a:noFill/>
                <a:round/>
                <a:headEnd/>
                <a:tailEnd/>
              </a:ln>
              <a:effectLst>
                <a:outerShdw dist="28398" dir="3806097" algn="ctr" rotWithShape="0">
                  <a:srgbClr val="4E6128">
                    <a:alpha val="50000"/>
                  </a:srgbClr>
                </a:outerShdw>
              </a:effectLst>
            </p:spPr>
            <p:txBody>
              <a:bodyPr vert="horz" wrap="square" lIns="74295" tIns="8890" rIns="74295" bIns="8890" numCol="1" anchor="t"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はじめに</a:t>
                </a:r>
                <a:endParaRPr kumimoji="1" lang="en-US" altLang="ja-JP" sz="18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a:p>
                <a:pPr lvl="0">
                  <a:lnSpc>
                    <a:spcPct val="150000"/>
                  </a:lnSpc>
                  <a:defRPr/>
                </a:pPr>
                <a:r>
                  <a:rPr lang="ja-JP" altLang="en-US" sz="1100" dirty="0">
                    <a:latin typeface="BIZ UDPゴシック" panose="020B0400000000000000" pitchFamily="50" charset="-128"/>
                    <a:ea typeface="BIZ UDPゴシック" panose="020B0400000000000000" pitchFamily="50" charset="-128"/>
                  </a:rPr>
                  <a:t>　大阪府では、</a:t>
                </a:r>
                <a:r>
                  <a:rPr lang="en-US" altLang="ja-JP" sz="1100" dirty="0">
                    <a:latin typeface="BIZ UDPゴシック" panose="020B0400000000000000" pitchFamily="50" charset="-128"/>
                    <a:ea typeface="BIZ UDPゴシック" panose="020B0400000000000000" pitchFamily="50" charset="-128"/>
                  </a:rPr>
                  <a:t>2023</a:t>
                </a:r>
                <a:r>
                  <a:rPr lang="ja-JP" altLang="en-US" sz="1100" dirty="0">
                    <a:latin typeface="BIZ UDPゴシック" panose="020B0400000000000000" pitchFamily="50" charset="-128"/>
                    <a:ea typeface="BIZ UDPゴシック" panose="020B0400000000000000" pitchFamily="50" charset="-128"/>
                  </a:rPr>
                  <a:t>年度（令和５年度）の環境の状況や取り組んでいる施策について府民の皆様に分かりやすくお伝えするため「大阪府環境白書</a:t>
                </a:r>
                <a:r>
                  <a:rPr lang="en-US" altLang="ja-JP" sz="1100" dirty="0">
                    <a:latin typeface="BIZ UDPゴシック" panose="020B0400000000000000" pitchFamily="50" charset="-128"/>
                    <a:ea typeface="BIZ UDPゴシック" panose="020B0400000000000000" pitchFamily="50" charset="-128"/>
                  </a:rPr>
                  <a:t>2024</a:t>
                </a:r>
                <a:r>
                  <a:rPr lang="ja-JP" altLang="en-US" sz="1100" dirty="0">
                    <a:latin typeface="BIZ UDPゴシック" panose="020B0400000000000000" pitchFamily="50" charset="-128"/>
                    <a:ea typeface="BIZ UDPゴシック" panose="020B0400000000000000" pitchFamily="50" charset="-128"/>
                  </a:rPr>
                  <a:t>年版」を作成しました。</a:t>
                </a:r>
                <a:endParaRPr lang="en-US" altLang="ja-JP" sz="1100" dirty="0">
                  <a:latin typeface="BIZ UDPゴシック" panose="020B0400000000000000" pitchFamily="50" charset="-128"/>
                  <a:ea typeface="BIZ UDPゴシック" panose="020B0400000000000000" pitchFamily="50" charset="-128"/>
                </a:endParaRPr>
              </a:p>
              <a:p>
                <a:pPr lvl="0">
                  <a:lnSpc>
                    <a:spcPct val="150000"/>
                  </a:lnSpc>
                  <a:defRPr/>
                </a:pP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2023</a:t>
                </a:r>
                <a:r>
                  <a:rPr lang="ja-JP" altLang="en-US" sz="1100" dirty="0">
                    <a:latin typeface="BIZ UDPゴシック" panose="020B0400000000000000" pitchFamily="50" charset="-128"/>
                    <a:ea typeface="BIZ UDPゴシック" panose="020B0400000000000000" pitchFamily="50" charset="-128"/>
                  </a:rPr>
                  <a:t>年は日本の年間平均気温が過去最高を記録し、気候変動の影響と考えられる様々な異常気象、自然災害が発生し、地球温暖化対策は待ったなしの状況です。　こうした中、国では、「ＧＸ２０４０ビジョン」、「エネルギー基本計画」、「地球温暖化対策計画」の３つの計画を</a:t>
                </a:r>
                <a:r>
                  <a:rPr lang="en-US" altLang="ja-JP" sz="1100" dirty="0">
                    <a:latin typeface="BIZ UDPゴシック" panose="020B0400000000000000" pitchFamily="50" charset="-128"/>
                    <a:ea typeface="BIZ UDPゴシック" panose="020B0400000000000000" pitchFamily="50" charset="-128"/>
                  </a:rPr>
                  <a:t>2024</a:t>
                </a:r>
                <a:r>
                  <a:rPr lang="ja-JP" altLang="en-US" sz="1100" dirty="0">
                    <a:latin typeface="BIZ UDPゴシック" panose="020B0400000000000000" pitchFamily="50" charset="-128"/>
                    <a:ea typeface="BIZ UDPゴシック" panose="020B0400000000000000" pitchFamily="50" charset="-128"/>
                  </a:rPr>
                  <a:t>年度内にまとめるなど、脱炭素型社会・経済への移行に向けた議論が活発に行われています。</a:t>
                </a:r>
                <a:endParaRPr lang="en-US" altLang="ja-JP" sz="1100" dirty="0">
                  <a:latin typeface="BIZ UDPゴシック" panose="020B0400000000000000" pitchFamily="50" charset="-128"/>
                  <a:ea typeface="BIZ UDPゴシック" panose="020B0400000000000000" pitchFamily="50" charset="-128"/>
                </a:endParaRPr>
              </a:p>
              <a:p>
                <a:pPr lvl="0">
                  <a:lnSpc>
                    <a:spcPct val="150000"/>
                  </a:lnSpc>
                  <a:defRPr/>
                </a:pPr>
                <a:r>
                  <a:rPr lang="ja-JP" altLang="en-US" sz="1100" dirty="0">
                    <a:latin typeface="BIZ UDPゴシック" panose="020B0400000000000000" pitchFamily="50" charset="-128"/>
                    <a:ea typeface="BIZ UDPゴシック" panose="020B0400000000000000" pitchFamily="50" charset="-128"/>
                  </a:rPr>
                  <a:t>　大阪府では大阪・関西万博開幕を目前に控え、世界が目指すカーボンニュートラルに向けて取組を進めているところです。万博会場では、脱炭素化の技術や環境に係る様々な取組が披露される予定です。</a:t>
                </a:r>
                <a:endParaRPr lang="en-US" altLang="ja-JP" sz="1100" dirty="0">
                  <a:latin typeface="BIZ UDPゴシック" panose="020B0400000000000000" pitchFamily="50" charset="-128"/>
                  <a:ea typeface="BIZ UDPゴシック" panose="020B0400000000000000" pitchFamily="50" charset="-128"/>
                </a:endParaRPr>
              </a:p>
              <a:p>
                <a:pPr lvl="0">
                  <a:lnSpc>
                    <a:spcPct val="150000"/>
                  </a:lnSpc>
                  <a:defRPr/>
                </a:pPr>
                <a:r>
                  <a:rPr lang="ja-JP" altLang="en-US" sz="1100" dirty="0">
                    <a:latin typeface="BIZ UDPゴシック" panose="020B0400000000000000" pitchFamily="50" charset="-128"/>
                    <a:ea typeface="BIZ UDPゴシック" panose="020B0400000000000000" pitchFamily="50" charset="-128"/>
                  </a:rPr>
                  <a:t>　巻頭特集では、私たちを取り巻く環境問題やその解決に向けての動向を知っていただくため、「</a:t>
                </a:r>
                <a:r>
                  <a:rPr lang="en-US" altLang="ja-JP" sz="1100" dirty="0">
                    <a:latin typeface="BIZ UDPゴシック" panose="020B0400000000000000" pitchFamily="50" charset="-128"/>
                    <a:ea typeface="BIZ UDPゴシック" panose="020B0400000000000000" pitchFamily="50" charset="-128"/>
                  </a:rPr>
                  <a:t>2023</a:t>
                </a:r>
                <a:r>
                  <a:rPr lang="ja-JP" altLang="en-US" sz="1100" dirty="0">
                    <a:latin typeface="BIZ UDPゴシック" panose="020B0400000000000000" pitchFamily="50" charset="-128"/>
                    <a:ea typeface="BIZ UDPゴシック" panose="020B0400000000000000" pitchFamily="50" charset="-128"/>
                  </a:rPr>
                  <a:t>年度以降における環境・エネルギー分野の主要なできごと」として世界、日本、大阪府それぞれの状況及び取組みを掲載しています。</a:t>
                </a:r>
                <a:endParaRPr lang="en-US" altLang="ja-JP" sz="1100" dirty="0">
                  <a:latin typeface="BIZ UDPゴシック" panose="020B0400000000000000" pitchFamily="50" charset="-128"/>
                  <a:ea typeface="BIZ UDPゴシック" panose="020B0400000000000000" pitchFamily="50" charset="-128"/>
                </a:endParaRPr>
              </a:p>
              <a:p>
                <a:pPr lvl="0">
                  <a:lnSpc>
                    <a:spcPct val="150000"/>
                  </a:lnSpc>
                  <a:defRPr/>
                </a:pPr>
                <a:r>
                  <a:rPr lang="ja-JP" altLang="en-US" sz="1100" dirty="0">
                    <a:latin typeface="BIZ UDPゴシック" panose="020B0400000000000000" pitchFamily="50" charset="-128"/>
                    <a:ea typeface="BIZ UDPゴシック" panose="020B0400000000000000" pitchFamily="50" charset="-128"/>
                  </a:rPr>
                  <a:t>　また、</a:t>
                </a:r>
                <a:r>
                  <a:rPr lang="en-US" altLang="ja-JP" sz="1100" dirty="0">
                    <a:latin typeface="BIZ UDPゴシック" panose="020B0400000000000000" pitchFamily="50" charset="-128"/>
                    <a:ea typeface="BIZ UDPゴシック" panose="020B0400000000000000" pitchFamily="50" charset="-128"/>
                  </a:rPr>
                  <a:t>2024</a:t>
                </a:r>
                <a:r>
                  <a:rPr lang="ja-JP" altLang="en-US" sz="1100" dirty="0">
                    <a:latin typeface="BIZ UDPゴシック" panose="020B0400000000000000" pitchFamily="50" charset="-128"/>
                    <a:ea typeface="BIZ UDPゴシック" panose="020B0400000000000000" pitchFamily="50" charset="-128"/>
                  </a:rPr>
                  <a:t>年度の府の施策・事業についても紹介していますので、府民や事業者のみなさまの環境活動などに本書をお役立てください。</a:t>
                </a:r>
                <a:endParaRPr lang="en-US" altLang="ja-JP" sz="1100" dirty="0">
                  <a:latin typeface="BIZ UDPゴシック" panose="020B0400000000000000" pitchFamily="50" charset="-128"/>
                  <a:ea typeface="BIZ UDPゴシック" panose="020B0400000000000000" pitchFamily="50" charset="-128"/>
                </a:endParaRPr>
              </a:p>
            </p:txBody>
          </p:sp>
          <p:sp>
            <p:nvSpPr>
              <p:cNvPr id="2" name="Rectangle 2"/>
              <p:cNvSpPr>
                <a:spLocks noChangeArrowheads="1"/>
              </p:cNvSpPr>
              <p:nvPr/>
            </p:nvSpPr>
            <p:spPr bwMode="auto">
              <a:xfrm>
                <a:off x="617213" y="5238268"/>
                <a:ext cx="5614988" cy="246062"/>
              </a:xfrm>
              <a:prstGeom prst="rect">
                <a:avLst/>
              </a:prstGeom>
              <a:solidFill>
                <a:srgbClr val="409AB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a:ln>
                      <a:noFill/>
                    </a:ln>
                    <a:solidFill>
                      <a:srgbClr val="FFFFFF"/>
                    </a:solidFill>
                    <a:effectLst/>
                    <a:uLnTx/>
                    <a:uFillTx/>
                    <a:latin typeface="HGPｺﾞｼｯｸE" panose="020B0900000000000000" pitchFamily="50" charset="-128"/>
                    <a:ea typeface="HGPｺﾞｼｯｸE" panose="020B0900000000000000" pitchFamily="50" charset="-128"/>
                    <a:cs typeface="+mn-cs"/>
                  </a:rPr>
                  <a:t>巻頭特集</a:t>
                </a:r>
                <a:endParaRPr kumimoji="0" lang="ja-JP" altLang="ja-JP" sz="2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
            <p:nvSpPr>
              <p:cNvPr id="8" name="Rectangle 2"/>
              <p:cNvSpPr>
                <a:spLocks noChangeArrowheads="1"/>
              </p:cNvSpPr>
              <p:nvPr/>
            </p:nvSpPr>
            <p:spPr bwMode="auto">
              <a:xfrm>
                <a:off x="617213" y="5982579"/>
                <a:ext cx="5614988" cy="246062"/>
              </a:xfrm>
              <a:prstGeom prst="rect">
                <a:avLst/>
              </a:prstGeom>
              <a:solidFill>
                <a:srgbClr val="409AB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a:ln>
                      <a:noFill/>
                    </a:ln>
                    <a:solidFill>
                      <a:srgbClr val="FFFFFF"/>
                    </a:solidFill>
                    <a:effectLst/>
                    <a:uLnTx/>
                    <a:uFillTx/>
                    <a:latin typeface="HGPｺﾞｼｯｸE" panose="020B0900000000000000" pitchFamily="50" charset="-128"/>
                    <a:ea typeface="HGPｺﾞｼｯｸE" panose="020B0900000000000000" pitchFamily="50" charset="-128"/>
                    <a:cs typeface="+mn-cs"/>
                  </a:rPr>
                  <a:t>序章　おおさかの環境の状況</a:t>
                </a:r>
                <a:endParaRPr kumimoji="0" lang="ja-JP" altLang="ja-JP" sz="2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
            <p:nvSpPr>
              <p:cNvPr id="9" name="Rectangle 2"/>
              <p:cNvSpPr>
                <a:spLocks noChangeArrowheads="1"/>
              </p:cNvSpPr>
              <p:nvPr/>
            </p:nvSpPr>
            <p:spPr bwMode="auto">
              <a:xfrm>
                <a:off x="617213" y="6672388"/>
                <a:ext cx="5617476" cy="246062"/>
              </a:xfrm>
              <a:prstGeom prst="rect">
                <a:avLst/>
              </a:prstGeom>
              <a:solidFill>
                <a:srgbClr val="409AB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a:ln>
                      <a:noFill/>
                    </a:ln>
                    <a:solidFill>
                      <a:srgbClr val="FFFFFF"/>
                    </a:solidFill>
                    <a:effectLst/>
                    <a:uLnTx/>
                    <a:uFillTx/>
                    <a:latin typeface="HGPｺﾞｼｯｸE" panose="020B0900000000000000" pitchFamily="50" charset="-128"/>
                    <a:ea typeface="HGPｺﾞｼｯｸE" panose="020B0900000000000000" pitchFamily="50" charset="-128"/>
                    <a:cs typeface="+mn-cs"/>
                  </a:rPr>
                  <a:t>第１章　計画的な環境政策の推進</a:t>
                </a:r>
                <a:endParaRPr kumimoji="0" lang="ja-JP" altLang="ja-JP" sz="2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
            <p:nvSpPr>
              <p:cNvPr id="10" name="Rectangle 2"/>
              <p:cNvSpPr>
                <a:spLocks noChangeArrowheads="1"/>
              </p:cNvSpPr>
              <p:nvPr/>
            </p:nvSpPr>
            <p:spPr bwMode="auto">
              <a:xfrm>
                <a:off x="617213" y="7384287"/>
                <a:ext cx="5614988" cy="246062"/>
              </a:xfrm>
              <a:prstGeom prst="rect">
                <a:avLst/>
              </a:prstGeom>
              <a:solidFill>
                <a:srgbClr val="409AB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a:ln>
                      <a:noFill/>
                    </a:ln>
                    <a:solidFill>
                      <a:srgbClr val="FFFFFF"/>
                    </a:solidFill>
                    <a:effectLst/>
                    <a:uLnTx/>
                    <a:uFillTx/>
                    <a:latin typeface="HGPｺﾞｼｯｸE" panose="020B0900000000000000" pitchFamily="50" charset="-128"/>
                    <a:ea typeface="HGPｺﾞｼｯｸE" panose="020B0900000000000000" pitchFamily="50" charset="-128"/>
                    <a:cs typeface="+mn-cs"/>
                  </a:rPr>
                  <a:t>第２章　各分野において講じた施策</a:t>
                </a:r>
                <a:endParaRPr kumimoji="0" lang="ja-JP" altLang="ja-JP"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
            <p:nvSpPr>
              <p:cNvPr id="13" name="コンテンツ プレースホルダー 2"/>
              <p:cNvSpPr txBox="1">
                <a:spLocks/>
              </p:cNvSpPr>
              <p:nvPr/>
            </p:nvSpPr>
            <p:spPr>
              <a:xfrm>
                <a:off x="664689" y="7695428"/>
                <a:ext cx="5602511" cy="126716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nSpc>
                    <a:spcPts val="1500"/>
                  </a:lnSpc>
                  <a:buNone/>
                  <a:tabLst>
                    <a:tab pos="5380038" algn="r"/>
                  </a:tabLst>
                  <a:defRPr/>
                </a:pPr>
                <a:r>
                  <a:rPr lang="ja-JP" altLang="en-US" sz="1000" dirty="0">
                    <a:latin typeface="BIZ UDPゴシック" panose="020B0400000000000000" pitchFamily="50" charset="-128"/>
                    <a:ea typeface="BIZ UDPゴシック" panose="020B0400000000000000" pitchFamily="50" charset="-128"/>
                  </a:rPr>
                  <a:t>１　脱炭素・省エネルギー社会の構築</a:t>
                </a:r>
                <a:endParaRPr lang="en-US" altLang="ja-JP" sz="1000" dirty="0">
                  <a:latin typeface="BIZ UDPゴシック" panose="020B0400000000000000" pitchFamily="50" charset="-128"/>
                  <a:ea typeface="BIZ UDPゴシック" panose="020B0400000000000000" pitchFamily="50" charset="-128"/>
                </a:endParaRPr>
              </a:p>
              <a:p>
                <a:pPr marL="0" indent="0">
                  <a:lnSpc>
                    <a:spcPts val="1500"/>
                  </a:lnSpc>
                  <a:buNone/>
                  <a:tabLst>
                    <a:tab pos="5380038" algn="r"/>
                  </a:tabLst>
                  <a:defRPr/>
                </a:pPr>
                <a:r>
                  <a:rPr lang="ja-JP" altLang="en-US" sz="1000" dirty="0">
                    <a:latin typeface="BIZ UDPゴシック" panose="020B0400000000000000" pitchFamily="50" charset="-128"/>
                    <a:ea typeface="BIZ UDPゴシック" panose="020B0400000000000000" pitchFamily="50" charset="-128"/>
                  </a:rPr>
                  <a:t>２　資源循環型社会の構築</a:t>
                </a:r>
                <a:br>
                  <a:rPr lang="ja-JP" altLang="en-US" sz="1000" dirty="0">
                    <a:latin typeface="BIZ UDPゴシック" panose="020B0400000000000000" pitchFamily="50" charset="-128"/>
                    <a:ea typeface="BIZ UDPゴシック" panose="020B0400000000000000" pitchFamily="50" charset="-128"/>
                  </a:rPr>
                </a:br>
                <a:r>
                  <a:rPr lang="ja-JP" altLang="en-US" sz="1000" dirty="0">
                    <a:latin typeface="BIZ UDPゴシック" panose="020B0400000000000000" pitchFamily="50" charset="-128"/>
                    <a:ea typeface="BIZ UDPゴシック" panose="020B0400000000000000" pitchFamily="50" charset="-128"/>
                  </a:rPr>
                  <a:t>３　全てのいのちが共生する社会の構築</a:t>
                </a:r>
                <a:r>
                  <a:rPr lang="ja-JP" altLang="en-US" sz="400" dirty="0">
                    <a:latin typeface="BIZ UDPゴシック" panose="020B0400000000000000" pitchFamily="50" charset="-128"/>
                    <a:ea typeface="BIZ UDPゴシック" panose="020B0400000000000000" pitchFamily="50" charset="-128"/>
                  </a:rPr>
                  <a:t> </a:t>
                </a:r>
                <a:r>
                  <a:rPr lang="ja-JP" altLang="en-US" sz="300" dirty="0">
                    <a:latin typeface="BIZ UDPゴシック" panose="020B0400000000000000" pitchFamily="50" charset="-128"/>
                    <a:ea typeface="BIZ UDPゴシック" panose="020B0400000000000000" pitchFamily="50" charset="-128"/>
                  </a:rPr>
                  <a:t>　</a:t>
                </a:r>
                <a:endParaRPr lang="en-US" altLang="ja-JP" sz="1000" dirty="0">
                  <a:solidFill>
                    <a:prstClr val="black"/>
                  </a:solidFill>
                  <a:latin typeface="BIZ UDPゴシック" panose="020B0400000000000000" pitchFamily="50" charset="-128"/>
                  <a:ea typeface="BIZ UDPゴシック" panose="020B0400000000000000" pitchFamily="50" charset="-128"/>
                </a:endParaRPr>
              </a:p>
              <a:p>
                <a:pPr marL="0" indent="0">
                  <a:lnSpc>
                    <a:spcPts val="1500"/>
                  </a:lnSpc>
                  <a:buNone/>
                  <a:tabLst>
                    <a:tab pos="5380038" algn="r"/>
                  </a:tabLst>
                  <a:defRPr/>
                </a:pPr>
                <a:r>
                  <a:rPr lang="ja-JP" altLang="en-US" sz="1000" dirty="0">
                    <a:latin typeface="BIZ UDPゴシック" panose="020B0400000000000000" pitchFamily="50" charset="-128"/>
                    <a:ea typeface="BIZ UDPゴシック" panose="020B0400000000000000" pitchFamily="50" charset="-128"/>
                  </a:rPr>
                  <a:t>４　健康で安心して暮らせる社会の構築</a:t>
                </a:r>
                <a:br>
                  <a:rPr lang="ja-JP" altLang="en-US" sz="1000" dirty="0">
                    <a:latin typeface="BIZ UDPゴシック" panose="020B0400000000000000" pitchFamily="50" charset="-128"/>
                    <a:ea typeface="BIZ UDPゴシック" panose="020B0400000000000000" pitchFamily="50" charset="-128"/>
                  </a:rPr>
                </a:br>
                <a:r>
                  <a:rPr lang="ja-JP" altLang="en-US" sz="1000" dirty="0">
                    <a:latin typeface="BIZ UDPゴシック" panose="020B0400000000000000" pitchFamily="50" charset="-128"/>
                    <a:ea typeface="BIZ UDPゴシック" panose="020B0400000000000000" pitchFamily="50" charset="-128"/>
                  </a:rPr>
                  <a:t>５　魅力と活力ある快適な地域づくりの推進</a:t>
                </a:r>
                <a:br>
                  <a:rPr lang="ja-JP" altLang="en-US" sz="1000" dirty="0">
                    <a:latin typeface="BIZ UDPゴシック" panose="020B0400000000000000" pitchFamily="50" charset="-128"/>
                    <a:ea typeface="BIZ UDPゴシック" panose="020B0400000000000000" pitchFamily="50" charset="-128"/>
                  </a:rPr>
                </a:br>
                <a:endParaRPr kumimoji="1" lang="ja-JP" altLang="ja-JP" sz="1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p:txBody>
          </p:sp>
          <p:sp>
            <p:nvSpPr>
              <p:cNvPr id="16" name="コンテンツ プレースホルダー 2"/>
              <p:cNvSpPr txBox="1">
                <a:spLocks/>
              </p:cNvSpPr>
              <p:nvPr/>
            </p:nvSpPr>
            <p:spPr>
              <a:xfrm>
                <a:off x="638417" y="6286175"/>
                <a:ext cx="5461676" cy="2606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lvl="0" indent="0">
                  <a:lnSpc>
                    <a:spcPts val="1500"/>
                  </a:lnSpc>
                  <a:buNone/>
                  <a:defRPr/>
                </a:pPr>
                <a:r>
                  <a:rPr kumimoji="1" lang="ja-JP" altLang="en-US" sz="1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おおさかの環境の状況</a:t>
                </a:r>
              </a:p>
            </p:txBody>
          </p:sp>
          <p:sp>
            <p:nvSpPr>
              <p:cNvPr id="15" name="コンテンツ プレースホルダー 2"/>
              <p:cNvSpPr txBox="1">
                <a:spLocks/>
              </p:cNvSpPr>
              <p:nvPr/>
            </p:nvSpPr>
            <p:spPr>
              <a:xfrm>
                <a:off x="684869" y="5616552"/>
                <a:ext cx="2810503" cy="26130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lvl="0" indent="0" defTabSz="5295900">
                  <a:buNone/>
                  <a:defRPr/>
                </a:pPr>
                <a:r>
                  <a:rPr lang="ja-JP" altLang="en-US" sz="1000" dirty="0">
                    <a:solidFill>
                      <a:prstClr val="black"/>
                    </a:solidFill>
                    <a:latin typeface="BIZ UDPゴシック" panose="020B0400000000000000" pitchFamily="50" charset="-128"/>
                    <a:ea typeface="BIZ UDPゴシック" panose="020B0400000000000000" pitchFamily="50" charset="-128"/>
                  </a:rPr>
                  <a:t>２０２</a:t>
                </a:r>
                <a:r>
                  <a:rPr lang="en-US" altLang="ja-JP" sz="1000" dirty="0">
                    <a:solidFill>
                      <a:prstClr val="black"/>
                    </a:solidFill>
                    <a:latin typeface="BIZ UDPゴシック" panose="020B0400000000000000" pitchFamily="50" charset="-128"/>
                    <a:ea typeface="BIZ UDPゴシック" panose="020B0400000000000000" pitchFamily="50" charset="-128"/>
                  </a:rPr>
                  <a:t>3</a:t>
                </a:r>
                <a:r>
                  <a:rPr lang="ja-JP" altLang="en-US" sz="1000" dirty="0">
                    <a:solidFill>
                      <a:prstClr val="black"/>
                    </a:solidFill>
                    <a:latin typeface="BIZ UDPゴシック" panose="020B0400000000000000" pitchFamily="50" charset="-128"/>
                    <a:ea typeface="BIZ UDPゴシック" panose="020B0400000000000000" pitchFamily="50" charset="-128"/>
                  </a:rPr>
                  <a:t>年度以降の環境・エネルギー分野の情勢　</a:t>
                </a:r>
                <a:endParaRPr kumimoji="1" lang="ja-JP" altLang="en-US" sz="1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p:txBody>
          </p:sp>
          <p:sp>
            <p:nvSpPr>
              <p:cNvPr id="18" name="コンテンツ プレースホルダー 2"/>
              <p:cNvSpPr txBox="1">
                <a:spLocks/>
              </p:cNvSpPr>
              <p:nvPr/>
            </p:nvSpPr>
            <p:spPr>
              <a:xfrm>
                <a:off x="3383995" y="5652905"/>
                <a:ext cx="2859421" cy="39992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r" defTabSz="5295900">
                  <a:buNone/>
                  <a:defRPr/>
                </a:pPr>
                <a:r>
                  <a:rPr lang="ja-JP" altLang="en-US" sz="1000" dirty="0">
                    <a:solidFill>
                      <a:prstClr val="black"/>
                    </a:solidFill>
                    <a:latin typeface="BIZ UDPゴシック" panose="020B0400000000000000" pitchFamily="50" charset="-128"/>
                    <a:ea typeface="BIZ UDPゴシック" panose="020B0400000000000000" pitchFamily="50" charset="-128"/>
                  </a:rPr>
                  <a:t>・・・・・・・・・・・・・・・・・・・・・・・・・・・・・・・・・・・・・・・・ １</a:t>
                </a:r>
              </a:p>
              <a:p>
                <a:pPr marL="0" indent="0" defTabSz="5295900">
                  <a:buNone/>
                  <a:defRPr/>
                </a:pPr>
                <a:endParaRPr lang="ja-JP" altLang="en-US" sz="1000" dirty="0">
                  <a:solidFill>
                    <a:prstClr val="black"/>
                  </a:solidFill>
                  <a:latin typeface="BIZ UDPゴシック" panose="020B0400000000000000" pitchFamily="50" charset="-128"/>
                  <a:ea typeface="BIZ UDPゴシック" panose="020B0400000000000000" pitchFamily="50" charset="-128"/>
                </a:endParaRPr>
              </a:p>
            </p:txBody>
          </p:sp>
          <p:sp>
            <p:nvSpPr>
              <p:cNvPr id="14" name="コンテンツ プレースホルダー 2"/>
              <p:cNvSpPr txBox="1">
                <a:spLocks/>
              </p:cNvSpPr>
              <p:nvPr/>
            </p:nvSpPr>
            <p:spPr>
              <a:xfrm>
                <a:off x="682647" y="6910452"/>
                <a:ext cx="3014862" cy="5060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nSpc>
                    <a:spcPts val="1500"/>
                  </a:lnSpc>
                  <a:buNone/>
                  <a:defRPr/>
                </a:pPr>
                <a:r>
                  <a:rPr lang="en-US" altLang="ja-JP" sz="1000" dirty="0">
                    <a:solidFill>
                      <a:prstClr val="black"/>
                    </a:solidFill>
                    <a:latin typeface="BIZ UDPゴシック" panose="020B0400000000000000" pitchFamily="50" charset="-128"/>
                    <a:ea typeface="BIZ UDPゴシック" panose="020B0400000000000000" pitchFamily="50" charset="-128"/>
                  </a:rPr>
                  <a:t>1</a:t>
                </a:r>
                <a:r>
                  <a:rPr lang="ja-JP" altLang="en-US" sz="1000" dirty="0">
                    <a:solidFill>
                      <a:prstClr val="black"/>
                    </a:solidFill>
                    <a:latin typeface="BIZ UDPゴシック" panose="020B0400000000000000" pitchFamily="50" charset="-128"/>
                    <a:ea typeface="BIZ UDPゴシック" panose="020B0400000000000000" pitchFamily="50" charset="-128"/>
                  </a:rPr>
                  <a:t>　環境基本条例等の施行</a:t>
                </a:r>
                <a:endParaRPr lang="en-US" altLang="ja-JP" sz="1000" dirty="0">
                  <a:solidFill>
                    <a:prstClr val="black"/>
                  </a:solidFill>
                  <a:latin typeface="BIZ UDPゴシック" panose="020B0400000000000000" pitchFamily="50" charset="-128"/>
                  <a:ea typeface="BIZ UDPゴシック" panose="020B0400000000000000" pitchFamily="50" charset="-128"/>
                </a:endParaRPr>
              </a:p>
              <a:p>
                <a:pPr marL="0" indent="0">
                  <a:lnSpc>
                    <a:spcPts val="1500"/>
                  </a:lnSpc>
                  <a:buNone/>
                  <a:defRPr/>
                </a:pPr>
                <a:r>
                  <a:rPr lang="en-US" altLang="ja-JP" sz="1000" dirty="0">
                    <a:latin typeface="BIZ UDPゴシック" panose="020B0400000000000000" pitchFamily="50" charset="-128"/>
                    <a:ea typeface="BIZ UDPゴシック" panose="020B0400000000000000" pitchFamily="50" charset="-128"/>
                  </a:rPr>
                  <a:t>2</a:t>
                </a:r>
                <a:r>
                  <a:rPr lang="ja-JP" altLang="en-US" sz="1000" dirty="0">
                    <a:latin typeface="BIZ UDPゴシック" panose="020B0400000000000000" pitchFamily="50" charset="-128"/>
                    <a:ea typeface="BIZ UDPゴシック" panose="020B0400000000000000" pitchFamily="50" charset="-128"/>
                  </a:rPr>
                  <a:t>　環境総合計画に基づく施策の推進及び進行管理</a:t>
                </a:r>
                <a:endParaRPr kumimoji="1" lang="ja-JP" altLang="ja-JP" sz="1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p:txBody>
          </p:sp>
          <p:sp>
            <p:nvSpPr>
              <p:cNvPr id="19" name="Rectangle 2"/>
              <p:cNvSpPr>
                <a:spLocks noChangeArrowheads="1"/>
              </p:cNvSpPr>
              <p:nvPr/>
            </p:nvSpPr>
            <p:spPr bwMode="auto">
              <a:xfrm>
                <a:off x="617213" y="8839558"/>
                <a:ext cx="5614988" cy="246062"/>
              </a:xfrm>
              <a:prstGeom prst="rect">
                <a:avLst/>
              </a:prstGeom>
              <a:solidFill>
                <a:srgbClr val="409AB6"/>
              </a:solidFill>
              <a:ln>
                <a:noFill/>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a:ln>
                      <a:noFill/>
                    </a:ln>
                    <a:solidFill>
                      <a:srgbClr val="FFFFFF"/>
                    </a:solidFill>
                    <a:effectLst/>
                    <a:uLnTx/>
                    <a:uFillTx/>
                    <a:latin typeface="HGPｺﾞｼｯｸE" panose="020B0900000000000000" pitchFamily="50" charset="-128"/>
                    <a:ea typeface="HGPｺﾞｼｯｸE" panose="020B0900000000000000" pitchFamily="50" charset="-128"/>
                    <a:cs typeface="+mn-cs"/>
                  </a:rPr>
                  <a:t>第３章　環境データ</a:t>
                </a:r>
                <a:endParaRPr kumimoji="0" lang="ja-JP" altLang="ja-JP"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
            <p:nvSpPr>
              <p:cNvPr id="20" name="Rectangle 2"/>
              <p:cNvSpPr>
                <a:spLocks noChangeArrowheads="1"/>
              </p:cNvSpPr>
              <p:nvPr/>
            </p:nvSpPr>
            <p:spPr bwMode="auto">
              <a:xfrm>
                <a:off x="619701" y="9183470"/>
                <a:ext cx="5614988" cy="246062"/>
              </a:xfrm>
              <a:prstGeom prst="rect">
                <a:avLst/>
              </a:prstGeom>
              <a:solidFill>
                <a:srgbClr val="409AB6"/>
              </a:solidFill>
              <a:ln>
                <a:noFill/>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a:ln>
                      <a:noFill/>
                    </a:ln>
                    <a:solidFill>
                      <a:srgbClr val="FFFFFF"/>
                    </a:solidFill>
                    <a:effectLst/>
                    <a:uLnTx/>
                    <a:uFillTx/>
                    <a:latin typeface="HGPｺﾞｼｯｸE" panose="020B0900000000000000" pitchFamily="50" charset="-128"/>
                    <a:ea typeface="HGPｺﾞｼｯｸE" panose="020B0900000000000000" pitchFamily="50" charset="-128"/>
                    <a:cs typeface="+mn-cs"/>
                  </a:rPr>
                  <a:t>巻末資料</a:t>
                </a:r>
                <a:endParaRPr kumimoji="0" lang="ja-JP" altLang="ja-JP"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
            <p:nvSpPr>
              <p:cNvPr id="21" name="コンテンツ プレースホルダー 2"/>
              <p:cNvSpPr txBox="1">
                <a:spLocks/>
              </p:cNvSpPr>
              <p:nvPr/>
            </p:nvSpPr>
            <p:spPr>
              <a:xfrm>
                <a:off x="2090121" y="6908991"/>
                <a:ext cx="4195036" cy="5060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r">
                  <a:lnSpc>
                    <a:spcPts val="1500"/>
                  </a:lnSpc>
                  <a:buNone/>
                  <a:defRPr/>
                </a:pPr>
                <a:r>
                  <a:rPr lang="ja-JP" altLang="en-US" sz="1000" dirty="0">
                    <a:solidFill>
                      <a:prstClr val="black"/>
                    </a:solidFill>
                    <a:latin typeface="BIZ UDPゴシック" panose="020B0400000000000000" pitchFamily="50" charset="-128"/>
                    <a:ea typeface="BIZ UDPゴシック" panose="020B0400000000000000" pitchFamily="50" charset="-128"/>
                  </a:rPr>
                  <a:t>・・・・・・・・・・・・・・・・・・・・・・・・・・・・・・・・・・・・・・・・・・・・・・・・・・・・・・・・・・ </a:t>
                </a:r>
                <a:r>
                  <a:rPr lang="en-US" altLang="ja-JP" sz="1000" dirty="0">
                    <a:solidFill>
                      <a:prstClr val="black"/>
                    </a:solidFill>
                    <a:latin typeface="BIZ UDPゴシック" panose="020B0400000000000000" pitchFamily="50" charset="-128"/>
                    <a:ea typeface="BIZ UDPゴシック" panose="020B0400000000000000" pitchFamily="50" charset="-128"/>
                  </a:rPr>
                  <a:t>21</a:t>
                </a:r>
              </a:p>
              <a:p>
                <a:pPr marL="0" indent="0" algn="r">
                  <a:lnSpc>
                    <a:spcPts val="1500"/>
                  </a:lnSpc>
                  <a:buNone/>
                  <a:defRPr/>
                </a:pPr>
                <a:r>
                  <a:rPr lang="ja-JP" altLang="en-US" sz="1000" dirty="0">
                    <a:latin typeface="BIZ UDPゴシック" panose="020B0400000000000000" pitchFamily="50" charset="-128"/>
                    <a:ea typeface="BIZ UDPゴシック" panose="020B0400000000000000" pitchFamily="50" charset="-128"/>
                  </a:rPr>
                  <a:t>・・・・・・・・・・・・・・・・・・・・・・・・・・・・・・・・・・・・ </a:t>
                </a:r>
                <a:r>
                  <a:rPr lang="en-US" altLang="ja-JP" sz="1000" dirty="0">
                    <a:latin typeface="BIZ UDPゴシック" panose="020B0400000000000000" pitchFamily="50" charset="-128"/>
                    <a:ea typeface="BIZ UDPゴシック" panose="020B0400000000000000" pitchFamily="50" charset="-128"/>
                  </a:rPr>
                  <a:t>22</a:t>
                </a:r>
                <a:endParaRPr kumimoji="1" lang="ja-JP" altLang="ja-JP" sz="1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p:txBody>
          </p:sp>
          <p:sp>
            <p:nvSpPr>
              <p:cNvPr id="22" name="コンテンツ プレースホルダー 2"/>
              <p:cNvSpPr txBox="1">
                <a:spLocks/>
              </p:cNvSpPr>
              <p:nvPr/>
            </p:nvSpPr>
            <p:spPr>
              <a:xfrm>
                <a:off x="1942313" y="6282300"/>
                <a:ext cx="4342844" cy="2606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lvl="0" indent="0" algn="r">
                  <a:lnSpc>
                    <a:spcPts val="1500"/>
                  </a:lnSpc>
                  <a:buNone/>
                  <a:defRPr/>
                </a:pPr>
                <a:r>
                  <a:rPr lang="ja-JP" altLang="en-US" sz="1000" dirty="0">
                    <a:solidFill>
                      <a:prstClr val="black"/>
                    </a:solidFill>
                    <a:latin typeface="BIZ UDPゴシック" panose="020B0400000000000000" pitchFamily="50" charset="-128"/>
                    <a:ea typeface="BIZ UDPゴシック" panose="020B0400000000000000" pitchFamily="50" charset="-128"/>
                  </a:rPr>
                  <a:t>・・・・・・・・・・・・・・・・・・・・・・・・・・・・・・・・・・・・・・・・・・・・・・・・・・・・・・・・・・・・・ ９</a:t>
                </a:r>
                <a:endParaRPr kumimoji="1" lang="ja-JP" altLang="en-US" sz="1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p:txBody>
          </p:sp>
        </p:grpSp>
        <p:sp>
          <p:nvSpPr>
            <p:cNvPr id="23" name="コンテンツ プレースホルダー 2"/>
            <p:cNvSpPr txBox="1">
              <a:spLocks/>
            </p:cNvSpPr>
            <p:nvPr/>
          </p:nvSpPr>
          <p:spPr>
            <a:xfrm>
              <a:off x="2074993" y="7650102"/>
              <a:ext cx="4210164" cy="10774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r">
                <a:lnSpc>
                  <a:spcPts val="1500"/>
                </a:lnSpc>
                <a:buNone/>
                <a:tabLst>
                  <a:tab pos="5380038" algn="r"/>
                </a:tabLst>
                <a:defRPr/>
              </a:pPr>
              <a:r>
                <a:rPr lang="ja-JP" altLang="en-US" sz="1000" dirty="0">
                  <a:solidFill>
                    <a:prstClr val="black"/>
                  </a:solidFill>
                  <a:latin typeface="BIZ UDPゴシック" panose="020B0400000000000000" pitchFamily="50" charset="-128"/>
                  <a:ea typeface="BIZ UDPゴシック" panose="020B0400000000000000" pitchFamily="50" charset="-128"/>
                </a:rPr>
                <a:t>・・・・・・・・・・・・・・・・・・・・・・・・・・・・・・・・・・・・・・・・・・・・・・・・・・ </a:t>
              </a:r>
              <a:r>
                <a:rPr lang="en-US" altLang="ja-JP" sz="1000" dirty="0">
                  <a:solidFill>
                    <a:prstClr val="black"/>
                  </a:solidFill>
                  <a:latin typeface="BIZ UDPゴシック" panose="020B0400000000000000" pitchFamily="50" charset="-128"/>
                  <a:ea typeface="BIZ UDPゴシック" panose="020B0400000000000000" pitchFamily="50" charset="-128"/>
                </a:rPr>
                <a:t>24</a:t>
              </a:r>
              <a:br>
                <a:rPr lang="ja-JP" altLang="en-US" sz="1000" dirty="0">
                  <a:latin typeface="BIZ UDPゴシック" panose="020B0400000000000000" pitchFamily="50" charset="-128"/>
                  <a:ea typeface="BIZ UDPゴシック" panose="020B0400000000000000" pitchFamily="50" charset="-128"/>
                </a:rPr>
              </a:br>
              <a:r>
                <a:rPr lang="ja-JP" altLang="en-US" sz="1000" dirty="0">
                  <a:solidFill>
                    <a:prstClr val="black"/>
                  </a:solidFill>
                  <a:latin typeface="BIZ UDPゴシック" panose="020B0400000000000000" pitchFamily="50" charset="-128"/>
                  <a:ea typeface="BIZ UDPゴシック" panose="020B0400000000000000" pitchFamily="50" charset="-128"/>
                </a:rPr>
                <a:t>・・・・・・・・・・・・・・・・・・・・・・・・・・・・・・・・・・・・・・・・・・・・・・・・・・・・・・・・・・ </a:t>
              </a:r>
              <a:r>
                <a:rPr lang="en-US" altLang="ja-JP" sz="1000" dirty="0">
                  <a:solidFill>
                    <a:prstClr val="black"/>
                  </a:solidFill>
                  <a:latin typeface="BIZ UDPゴシック" panose="020B0400000000000000" pitchFamily="50" charset="-128"/>
                  <a:ea typeface="BIZ UDPゴシック" panose="020B0400000000000000" pitchFamily="50" charset="-128"/>
                </a:rPr>
                <a:t>43</a:t>
              </a:r>
              <a:br>
                <a:rPr lang="ja-JP" altLang="en-US" sz="1000" dirty="0">
                  <a:latin typeface="BIZ UDPゴシック" panose="020B0400000000000000" pitchFamily="50" charset="-128"/>
                  <a:ea typeface="BIZ UDPゴシック" panose="020B0400000000000000" pitchFamily="50" charset="-128"/>
                </a:rPr>
              </a:br>
              <a:r>
                <a:rPr lang="ja-JP" altLang="en-US" sz="1000" dirty="0">
                  <a:latin typeface="BIZ UDPゴシック" panose="020B0400000000000000" pitchFamily="50" charset="-128"/>
                  <a:ea typeface="BIZ UDPゴシック" panose="020B0400000000000000" pitchFamily="50" charset="-128"/>
                </a:rPr>
                <a:t>　・・・・・・・・・・・・・・・・・・・・・・・・・・・・・・・・・・・・・・・・・・・・・・ </a:t>
              </a:r>
              <a:r>
                <a:rPr lang="en-US" altLang="ja-JP" sz="1000" dirty="0">
                  <a:solidFill>
                    <a:prstClr val="black"/>
                  </a:solidFill>
                  <a:latin typeface="BIZ UDPゴシック" panose="020B0400000000000000" pitchFamily="50" charset="-128"/>
                  <a:ea typeface="BIZ UDPゴシック" panose="020B0400000000000000" pitchFamily="50" charset="-128"/>
                </a:rPr>
                <a:t>51</a:t>
              </a:r>
            </a:p>
            <a:p>
              <a:pPr marL="0" indent="0" algn="r">
                <a:lnSpc>
                  <a:spcPts val="1500"/>
                </a:lnSpc>
                <a:buNone/>
                <a:tabLst>
                  <a:tab pos="5380038" algn="r"/>
                </a:tabLst>
                <a:defRPr/>
              </a:pPr>
              <a:r>
                <a:rPr lang="ja-JP" altLang="en-US" sz="1000" dirty="0">
                  <a:latin typeface="BIZ UDPゴシック" panose="020B0400000000000000" pitchFamily="50" charset="-128"/>
                  <a:ea typeface="BIZ UDPゴシック" panose="020B0400000000000000" pitchFamily="50" charset="-128"/>
                </a:rPr>
                <a:t>・・・・・・・・・・・・・・・・・・・・・・・・・・・・・・・・・・・・・・・・・・・・・・ </a:t>
              </a:r>
              <a:r>
                <a:rPr lang="en-US" altLang="ja-JP" sz="1000" dirty="0">
                  <a:solidFill>
                    <a:prstClr val="black"/>
                  </a:solidFill>
                  <a:latin typeface="BIZ UDPゴシック" panose="020B0400000000000000" pitchFamily="50" charset="-128"/>
                  <a:ea typeface="BIZ UDPゴシック" panose="020B0400000000000000" pitchFamily="50" charset="-128"/>
                </a:rPr>
                <a:t>57</a:t>
              </a:r>
              <a:br>
                <a:rPr lang="ja-JP" altLang="en-US" sz="1000" dirty="0">
                  <a:latin typeface="BIZ UDPゴシック" panose="020B0400000000000000" pitchFamily="50" charset="-128"/>
                  <a:ea typeface="BIZ UDPゴシック" panose="020B0400000000000000" pitchFamily="50" charset="-128"/>
                </a:rPr>
              </a:br>
              <a:r>
                <a:rPr lang="ja-JP" altLang="en-US" sz="1000" dirty="0">
                  <a:latin typeface="BIZ UDPゴシック" panose="020B0400000000000000" pitchFamily="50" charset="-128"/>
                  <a:ea typeface="BIZ UDPゴシック" panose="020B0400000000000000" pitchFamily="50" charset="-128"/>
                </a:rPr>
                <a:t>・・・・・・・・・・・・・・・・・・・・・・・・・・・・・・・・・・・・・・・・・・・ </a:t>
              </a:r>
              <a:r>
                <a:rPr lang="en-US" altLang="ja-JP" sz="1000" dirty="0">
                  <a:solidFill>
                    <a:prstClr val="black"/>
                  </a:solidFill>
                  <a:latin typeface="BIZ UDPゴシック" panose="020B0400000000000000" pitchFamily="50" charset="-128"/>
                  <a:ea typeface="BIZ UDPゴシック" panose="020B0400000000000000" pitchFamily="50" charset="-128"/>
                </a:rPr>
                <a:t>76</a:t>
              </a:r>
              <a:endParaRPr kumimoji="1" lang="ja-JP" altLang="ja-JP" sz="1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p:txBody>
        </p:sp>
      </p:grpSp>
    </p:spTree>
    <p:extLst>
      <p:ext uri="{BB962C8B-B14F-4D97-AF65-F5344CB8AC3E}">
        <p14:creationId xmlns:p14="http://schemas.microsoft.com/office/powerpoint/2010/main" val="109523734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ctr">
          <a:defRPr kumimoji="1" sz="1050" dirty="0" smtClean="0">
            <a:solidFill>
              <a:schemeClr val="bg1"/>
            </a:solidFill>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833</Words>
  <Application>Microsoft Office PowerPoint</Application>
  <PresentationFormat>A4 210 x 297 mm</PresentationFormat>
  <Paragraphs>27</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BIZ UDPゴシック</vt:lpstr>
      <vt:lpstr>HGPｺﾞｼｯｸE</vt:lpstr>
      <vt:lpstr>游ゴシック</vt:lpstr>
      <vt:lpstr>Arial</vt:lpstr>
      <vt:lpstr>Calibri</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2023-02-07T01:44:27Z</dcterms:created>
  <dcterms:modified xsi:type="dcterms:W3CDTF">2025-02-13T07:41:59Z</dcterms:modified>
</cp:coreProperties>
</file>