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926" r:id="rId2"/>
    <p:sldId id="266" r:id="rId3"/>
    <p:sldId id="932" r:id="rId4"/>
    <p:sldId id="939" r:id="rId5"/>
    <p:sldId id="940" r:id="rId6"/>
    <p:sldId id="936" r:id="rId7"/>
    <p:sldId id="909" r:id="rId8"/>
    <p:sldId id="260" r:id="rId9"/>
    <p:sldId id="919" r:id="rId10"/>
    <p:sldId id="929" r:id="rId11"/>
    <p:sldId id="875" r:id="rId12"/>
    <p:sldId id="876" r:id="rId13"/>
    <p:sldId id="938" r:id="rId14"/>
    <p:sldId id="934" r:id="rId15"/>
    <p:sldId id="935" r:id="rId16"/>
    <p:sldId id="930" r:id="rId17"/>
    <p:sldId id="933" r:id="rId18"/>
    <p:sldId id="942" r:id="rId19"/>
    <p:sldId id="941"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92329-B689-45A7-8E91-14B204E16617}" v="7" dt="2024-03-18T09:39:33.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095" autoAdjust="0"/>
  </p:normalViewPr>
  <p:slideViewPr>
    <p:cSldViewPr snapToGrid="0">
      <p:cViewPr varScale="1">
        <p:scale>
          <a:sx n="83" d="100"/>
          <a:sy n="83" d="100"/>
        </p:scale>
        <p:origin x="12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Koshimo" userId="03cb067b8fb7092c" providerId="LiveId" clId="{B8BDE174-3909-4DE6-98A5-A50C02CE27EE}"/>
    <pc:docChg chg="modSld">
      <pc:chgData name="Naomi Koshimo" userId="03cb067b8fb7092c" providerId="LiveId" clId="{B8BDE174-3909-4DE6-98A5-A50C02CE27EE}" dt="2024-03-18T23:38:15.742" v="1246" actId="20577"/>
      <pc:docMkLst>
        <pc:docMk/>
      </pc:docMkLst>
      <pc:sldChg chg="modSp mod modNotesTx">
        <pc:chgData name="Naomi Koshimo" userId="03cb067b8fb7092c" providerId="LiveId" clId="{B8BDE174-3909-4DE6-98A5-A50C02CE27EE}" dt="2024-03-18T23:38:15.742" v="1246" actId="20577"/>
        <pc:sldMkLst>
          <pc:docMk/>
          <pc:sldMk cId="3690078649" sldId="933"/>
        </pc:sldMkLst>
        <pc:spChg chg="mod">
          <ac:chgData name="Naomi Koshimo" userId="03cb067b8fb7092c" providerId="LiveId" clId="{B8BDE174-3909-4DE6-98A5-A50C02CE27EE}" dt="2024-03-18T23:21:35.131" v="464" actId="20577"/>
          <ac:spMkLst>
            <pc:docMk/>
            <pc:sldMk cId="3690078649" sldId="933"/>
            <ac:spMk id="2" creationId="{F702AB81-DD51-4BC8-8530-7E1D4480F0EE}"/>
          </ac:spMkLst>
        </pc:spChg>
      </pc:sldChg>
    </pc:docChg>
  </pc:docChgLst>
  <pc:docChgLst>
    <pc:chgData name="Naomi Koshimo" userId="03cb067b8fb7092c" providerId="LiveId" clId="{CBE92329-B689-45A7-8E91-14B204E16617}"/>
    <pc:docChg chg="addSld modSld sldOrd">
      <pc:chgData name="Naomi Koshimo" userId="03cb067b8fb7092c" providerId="LiveId" clId="{CBE92329-B689-45A7-8E91-14B204E16617}" dt="2024-03-18T09:43:09.982" v="2933" actId="6549"/>
      <pc:docMkLst>
        <pc:docMk/>
      </pc:docMkLst>
      <pc:sldChg chg="modNotesTx">
        <pc:chgData name="Naomi Koshimo" userId="03cb067b8fb7092c" providerId="LiveId" clId="{CBE92329-B689-45A7-8E91-14B204E16617}" dt="2024-03-18T09:40:47.132" v="2728" actId="20577"/>
        <pc:sldMkLst>
          <pc:docMk/>
          <pc:sldMk cId="1834799439" sldId="258"/>
        </pc:sldMkLst>
      </pc:sldChg>
      <pc:sldChg chg="modNotesTx">
        <pc:chgData name="Naomi Koshimo" userId="03cb067b8fb7092c" providerId="LiveId" clId="{CBE92329-B689-45A7-8E91-14B204E16617}" dt="2024-03-17T06:38:52.762" v="1273" actId="20577"/>
        <pc:sldMkLst>
          <pc:docMk/>
          <pc:sldMk cId="0" sldId="266"/>
        </pc:sldMkLst>
      </pc:sldChg>
      <pc:sldChg chg="modSp mod">
        <pc:chgData name="Naomi Koshimo" userId="03cb067b8fb7092c" providerId="LiveId" clId="{CBE92329-B689-45A7-8E91-14B204E16617}" dt="2024-03-18T09:34:37.559" v="2310" actId="20577"/>
        <pc:sldMkLst>
          <pc:docMk/>
          <pc:sldMk cId="3890537791" sldId="875"/>
        </pc:sldMkLst>
        <pc:spChg chg="mod">
          <ac:chgData name="Naomi Koshimo" userId="03cb067b8fb7092c" providerId="LiveId" clId="{CBE92329-B689-45A7-8E91-14B204E16617}" dt="2024-03-18T09:34:37.559" v="2310" actId="20577"/>
          <ac:spMkLst>
            <pc:docMk/>
            <pc:sldMk cId="3890537791" sldId="875"/>
            <ac:spMk id="3" creationId="{57E01AB4-897C-8BB2-7550-7ECB5EFE4E8E}"/>
          </ac:spMkLst>
        </pc:spChg>
      </pc:sldChg>
      <pc:sldChg chg="modSp mod">
        <pc:chgData name="Naomi Koshimo" userId="03cb067b8fb7092c" providerId="LiveId" clId="{CBE92329-B689-45A7-8E91-14B204E16617}" dt="2024-03-18T09:34:48.567" v="2340" actId="20577"/>
        <pc:sldMkLst>
          <pc:docMk/>
          <pc:sldMk cId="828741207" sldId="876"/>
        </pc:sldMkLst>
        <pc:spChg chg="mod">
          <ac:chgData name="Naomi Koshimo" userId="03cb067b8fb7092c" providerId="LiveId" clId="{CBE92329-B689-45A7-8E91-14B204E16617}" dt="2024-03-18T09:34:48.567" v="2340" actId="20577"/>
          <ac:spMkLst>
            <pc:docMk/>
            <pc:sldMk cId="828741207" sldId="876"/>
            <ac:spMk id="5" creationId="{948564FB-0D6E-9452-F488-E233DD0C3780}"/>
          </ac:spMkLst>
        </pc:spChg>
      </pc:sldChg>
      <pc:sldChg chg="modNotesTx">
        <pc:chgData name="Naomi Koshimo" userId="03cb067b8fb7092c" providerId="LiveId" clId="{CBE92329-B689-45A7-8E91-14B204E16617}" dt="2024-03-17T23:47:58.254" v="2278" actId="20577"/>
        <pc:sldMkLst>
          <pc:docMk/>
          <pc:sldMk cId="3690078649" sldId="933"/>
        </pc:sldMkLst>
      </pc:sldChg>
      <pc:sldChg chg="modNotesTx">
        <pc:chgData name="Naomi Koshimo" userId="03cb067b8fb7092c" providerId="LiveId" clId="{CBE92329-B689-45A7-8E91-14B204E16617}" dt="2024-03-17T23:47:15.780" v="2188" actId="20577"/>
        <pc:sldMkLst>
          <pc:docMk/>
          <pc:sldMk cId="2040988229" sldId="935"/>
        </pc:sldMkLst>
      </pc:sldChg>
      <pc:sldChg chg="ord modNotesTx">
        <pc:chgData name="Naomi Koshimo" userId="03cb067b8fb7092c" providerId="LiveId" clId="{CBE92329-B689-45A7-8E91-14B204E16617}" dt="2024-03-18T09:43:09.982" v="2933" actId="6549"/>
        <pc:sldMkLst>
          <pc:docMk/>
          <pc:sldMk cId="1994755006" sldId="938"/>
        </pc:sldMkLst>
      </pc:sldChg>
      <pc:sldChg chg="addSp new mod">
        <pc:chgData name="Naomi Koshimo" userId="03cb067b8fb7092c" providerId="LiveId" clId="{CBE92329-B689-45A7-8E91-14B204E16617}" dt="2024-03-17T23:21:57.212" v="1275" actId="22"/>
        <pc:sldMkLst>
          <pc:docMk/>
          <pc:sldMk cId="1260615990" sldId="939"/>
        </pc:sldMkLst>
        <pc:picChg chg="add">
          <ac:chgData name="Naomi Koshimo" userId="03cb067b8fb7092c" providerId="LiveId" clId="{CBE92329-B689-45A7-8E91-14B204E16617}" dt="2024-03-17T23:21:57.212" v="1275" actId="22"/>
          <ac:picMkLst>
            <pc:docMk/>
            <pc:sldMk cId="1260615990" sldId="939"/>
            <ac:picMk id="3" creationId="{E086008C-8E16-65F6-BFE0-49A386AB5C74}"/>
          </ac:picMkLst>
        </pc:picChg>
      </pc:sldChg>
      <pc:sldChg chg="addSp delSp modSp new mod">
        <pc:chgData name="Naomi Koshimo" userId="03cb067b8fb7092c" providerId="LiveId" clId="{CBE92329-B689-45A7-8E91-14B204E16617}" dt="2024-03-18T09:26:11.568" v="2279" actId="1076"/>
        <pc:sldMkLst>
          <pc:docMk/>
          <pc:sldMk cId="2985323305" sldId="940"/>
        </pc:sldMkLst>
        <pc:spChg chg="add del mod">
          <ac:chgData name="Naomi Koshimo" userId="03cb067b8fb7092c" providerId="LiveId" clId="{CBE92329-B689-45A7-8E91-14B204E16617}" dt="2024-03-17T23:23:30.073" v="1297"/>
          <ac:spMkLst>
            <pc:docMk/>
            <pc:sldMk cId="2985323305" sldId="940"/>
            <ac:spMk id="4" creationId="{A0FBF2E6-5EA3-CB1C-38CB-9828D8F4167B}"/>
          </ac:spMkLst>
        </pc:spChg>
        <pc:spChg chg="add mod">
          <ac:chgData name="Naomi Koshimo" userId="03cb067b8fb7092c" providerId="LiveId" clId="{CBE92329-B689-45A7-8E91-14B204E16617}" dt="2024-03-18T09:26:11.568" v="2279" actId="1076"/>
          <ac:spMkLst>
            <pc:docMk/>
            <pc:sldMk cId="2985323305" sldId="940"/>
            <ac:spMk id="5" creationId="{52BF70BE-F46E-E099-6C51-15169C034EE9}"/>
          </ac:spMkLst>
        </pc:spChg>
        <pc:picChg chg="add mod">
          <ac:chgData name="Naomi Koshimo" userId="03cb067b8fb7092c" providerId="LiveId" clId="{CBE92329-B689-45A7-8E91-14B204E16617}" dt="2024-03-17T23:22:50.873" v="1294" actId="1036"/>
          <ac:picMkLst>
            <pc:docMk/>
            <pc:sldMk cId="2985323305" sldId="940"/>
            <ac:picMk id="3" creationId="{033CF7CE-677F-64FE-A7A8-557D4DD296DF}"/>
          </ac:picMkLst>
        </pc:picChg>
      </pc:sldChg>
    </pc:docChg>
  </pc:docChgLst>
  <pc:docChgLst>
    <pc:chgData name="Naomi Koshimo" userId="03cb067b8fb7092c" providerId="LiveId" clId="{9953DD54-7CB1-4C39-AA99-DC511B15A6C9}"/>
    <pc:docChg chg="undo redo custSel addSld delSld modSld sldOrd">
      <pc:chgData name="Naomi Koshimo" userId="03cb067b8fb7092c" providerId="LiveId" clId="{9953DD54-7CB1-4C39-AA99-DC511B15A6C9}" dt="2024-03-11T23:53:08.390" v="4039" actId="20577"/>
      <pc:docMkLst>
        <pc:docMk/>
      </pc:docMkLst>
      <pc:sldChg chg="ord">
        <pc:chgData name="Naomi Koshimo" userId="03cb067b8fb7092c" providerId="LiveId" clId="{9953DD54-7CB1-4C39-AA99-DC511B15A6C9}" dt="2024-03-10T21:10:59.876" v="658"/>
        <pc:sldMkLst>
          <pc:docMk/>
          <pc:sldMk cId="2529565012" sldId="260"/>
        </pc:sldMkLst>
      </pc:sldChg>
      <pc:sldChg chg="modSp mod">
        <pc:chgData name="Naomi Koshimo" userId="03cb067b8fb7092c" providerId="LiveId" clId="{9953DD54-7CB1-4C39-AA99-DC511B15A6C9}" dt="2024-03-11T00:03:46.152" v="1438" actId="1076"/>
        <pc:sldMkLst>
          <pc:docMk/>
          <pc:sldMk cId="0" sldId="266"/>
        </pc:sldMkLst>
        <pc:spChg chg="mod">
          <ac:chgData name="Naomi Koshimo" userId="03cb067b8fb7092c" providerId="LiveId" clId="{9953DD54-7CB1-4C39-AA99-DC511B15A6C9}" dt="2024-03-11T00:03:46.152" v="1438" actId="1076"/>
          <ac:spMkLst>
            <pc:docMk/>
            <pc:sldMk cId="0" sldId="266"/>
            <ac:spMk id="3" creationId="{E8F069E6-CA4A-4B18-A2BE-BEA70069A3A5}"/>
          </ac:spMkLst>
        </pc:spChg>
        <pc:spChg chg="mod">
          <ac:chgData name="Naomi Koshimo" userId="03cb067b8fb7092c" providerId="LiveId" clId="{9953DD54-7CB1-4C39-AA99-DC511B15A6C9}" dt="2024-03-11T00:03:23.308" v="1435" actId="20577"/>
          <ac:spMkLst>
            <pc:docMk/>
            <pc:sldMk cId="0" sldId="266"/>
            <ac:spMk id="23" creationId="{FD87DE13-96FF-48FE-B867-08B3E4D51DD9}"/>
          </ac:spMkLst>
        </pc:spChg>
      </pc:sldChg>
      <pc:sldChg chg="addSp delSp modSp mod">
        <pc:chgData name="Naomi Koshimo" userId="03cb067b8fb7092c" providerId="LiveId" clId="{9953DD54-7CB1-4C39-AA99-DC511B15A6C9}" dt="2024-03-11T21:41:05.651" v="2557" actId="478"/>
        <pc:sldMkLst>
          <pc:docMk/>
          <pc:sldMk cId="3890537791" sldId="875"/>
        </pc:sldMkLst>
        <pc:spChg chg="add mod">
          <ac:chgData name="Naomi Koshimo" userId="03cb067b8fb7092c" providerId="LiveId" clId="{9953DD54-7CB1-4C39-AA99-DC511B15A6C9}" dt="2024-03-11T21:40:58.814" v="2556" actId="1076"/>
          <ac:spMkLst>
            <pc:docMk/>
            <pc:sldMk cId="3890537791" sldId="875"/>
            <ac:spMk id="3" creationId="{57E01AB4-897C-8BB2-7550-7ECB5EFE4E8E}"/>
          </ac:spMkLst>
        </pc:spChg>
        <pc:spChg chg="del mod">
          <ac:chgData name="Naomi Koshimo" userId="03cb067b8fb7092c" providerId="LiveId" clId="{9953DD54-7CB1-4C39-AA99-DC511B15A6C9}" dt="2024-03-11T21:41:05.651" v="2557" actId="478"/>
          <ac:spMkLst>
            <pc:docMk/>
            <pc:sldMk cId="3890537791" sldId="875"/>
            <ac:spMk id="10" creationId="{4D2423B4-7367-4FA5-B120-1C5B7D7C697C}"/>
          </ac:spMkLst>
        </pc:spChg>
      </pc:sldChg>
      <pc:sldChg chg="addSp modSp mod">
        <pc:chgData name="Naomi Koshimo" userId="03cb067b8fb7092c" providerId="LiveId" clId="{9953DD54-7CB1-4C39-AA99-DC511B15A6C9}" dt="2024-03-11T23:48:24.405" v="3607" actId="20577"/>
        <pc:sldMkLst>
          <pc:docMk/>
          <pc:sldMk cId="828741207" sldId="876"/>
        </pc:sldMkLst>
        <pc:spChg chg="add mod">
          <ac:chgData name="Naomi Koshimo" userId="03cb067b8fb7092c" providerId="LiveId" clId="{9953DD54-7CB1-4C39-AA99-DC511B15A6C9}" dt="2024-03-11T23:48:24.405" v="3607" actId="20577"/>
          <ac:spMkLst>
            <pc:docMk/>
            <pc:sldMk cId="828741207" sldId="876"/>
            <ac:spMk id="5" creationId="{948564FB-0D6E-9452-F488-E233DD0C3780}"/>
          </ac:spMkLst>
        </pc:spChg>
      </pc:sldChg>
      <pc:sldChg chg="ord">
        <pc:chgData name="Naomi Koshimo" userId="03cb067b8fb7092c" providerId="LiveId" clId="{9953DD54-7CB1-4C39-AA99-DC511B15A6C9}" dt="2024-03-10T21:10:59.876" v="658"/>
        <pc:sldMkLst>
          <pc:docMk/>
          <pc:sldMk cId="1643009410" sldId="909"/>
        </pc:sldMkLst>
      </pc:sldChg>
      <pc:sldChg chg="addSp delSp modSp mod">
        <pc:chgData name="Naomi Koshimo" userId="03cb067b8fb7092c" providerId="LiveId" clId="{9953DD54-7CB1-4C39-AA99-DC511B15A6C9}" dt="2024-03-11T21:34:06.441" v="2119" actId="403"/>
        <pc:sldMkLst>
          <pc:docMk/>
          <pc:sldMk cId="3229120129" sldId="919"/>
        </pc:sldMkLst>
        <pc:spChg chg="del mod">
          <ac:chgData name="Naomi Koshimo" userId="03cb067b8fb7092c" providerId="LiveId" clId="{9953DD54-7CB1-4C39-AA99-DC511B15A6C9}" dt="2024-03-11T21:25:23.815" v="2057" actId="478"/>
          <ac:spMkLst>
            <pc:docMk/>
            <pc:sldMk cId="3229120129" sldId="919"/>
            <ac:spMk id="3" creationId="{D02D8422-55F9-47E0-81FF-C18AA93FDECF}"/>
          </ac:spMkLst>
        </pc:spChg>
        <pc:spChg chg="del mod">
          <ac:chgData name="Naomi Koshimo" userId="03cb067b8fb7092c" providerId="LiveId" clId="{9953DD54-7CB1-4C39-AA99-DC511B15A6C9}" dt="2024-03-11T21:24:41.140" v="2051" actId="478"/>
          <ac:spMkLst>
            <pc:docMk/>
            <pc:sldMk cId="3229120129" sldId="919"/>
            <ac:spMk id="4" creationId="{F909C720-F07A-4D1F-A358-086C2302FB7C}"/>
          </ac:spMkLst>
        </pc:spChg>
        <pc:spChg chg="mod">
          <ac:chgData name="Naomi Koshimo" userId="03cb067b8fb7092c" providerId="LiveId" clId="{9953DD54-7CB1-4C39-AA99-DC511B15A6C9}" dt="2024-03-11T21:34:06.441" v="2119" actId="403"/>
          <ac:spMkLst>
            <pc:docMk/>
            <pc:sldMk cId="3229120129" sldId="919"/>
            <ac:spMk id="5" creationId="{44CCC9BD-C560-4AF2-B9D1-28609BDCA668}"/>
          </ac:spMkLst>
        </pc:spChg>
        <pc:spChg chg="add mod">
          <ac:chgData name="Naomi Koshimo" userId="03cb067b8fb7092c" providerId="LiveId" clId="{9953DD54-7CB1-4C39-AA99-DC511B15A6C9}" dt="2024-03-11T21:25:15.175" v="2056" actId="14100"/>
          <ac:spMkLst>
            <pc:docMk/>
            <pc:sldMk cId="3229120129" sldId="919"/>
            <ac:spMk id="6" creationId="{7DFDD1E6-B191-E5A6-3CD1-D323BEADC704}"/>
          </ac:spMkLst>
        </pc:spChg>
      </pc:sldChg>
      <pc:sldChg chg="modSp mod">
        <pc:chgData name="Naomi Koshimo" userId="03cb067b8fb7092c" providerId="LiveId" clId="{9953DD54-7CB1-4C39-AA99-DC511B15A6C9}" dt="2024-03-11T00:02:37.206" v="1407" actId="20577"/>
        <pc:sldMkLst>
          <pc:docMk/>
          <pc:sldMk cId="4268840863" sldId="927"/>
        </pc:sldMkLst>
        <pc:spChg chg="mod">
          <ac:chgData name="Naomi Koshimo" userId="03cb067b8fb7092c" providerId="LiveId" clId="{9953DD54-7CB1-4C39-AA99-DC511B15A6C9}" dt="2024-03-11T00:02:37.206" v="1407" actId="20577"/>
          <ac:spMkLst>
            <pc:docMk/>
            <pc:sldMk cId="4268840863" sldId="927"/>
            <ac:spMk id="6" creationId="{00000000-0000-0000-0000-000000000000}"/>
          </ac:spMkLst>
        </pc:spChg>
      </pc:sldChg>
      <pc:sldChg chg="addSp modSp mod">
        <pc:chgData name="Naomi Koshimo" userId="03cb067b8fb7092c" providerId="LiveId" clId="{9953DD54-7CB1-4C39-AA99-DC511B15A6C9}" dt="2024-03-11T23:53:08.390" v="4039" actId="20577"/>
        <pc:sldMkLst>
          <pc:docMk/>
          <pc:sldMk cId="1327917197" sldId="929"/>
        </pc:sldMkLst>
        <pc:spChg chg="add mod">
          <ac:chgData name="Naomi Koshimo" userId="03cb067b8fb7092c" providerId="LiveId" clId="{9953DD54-7CB1-4C39-AA99-DC511B15A6C9}" dt="2024-03-11T23:53:08.390" v="4039" actId="20577"/>
          <ac:spMkLst>
            <pc:docMk/>
            <pc:sldMk cId="1327917197" sldId="929"/>
            <ac:spMk id="2" creationId="{90027F1D-FEAF-2136-12F0-EA930AAA33B0}"/>
          </ac:spMkLst>
        </pc:spChg>
        <pc:spChg chg="add mod">
          <ac:chgData name="Naomi Koshimo" userId="03cb067b8fb7092c" providerId="LiveId" clId="{9953DD54-7CB1-4C39-AA99-DC511B15A6C9}" dt="2024-03-11T21:34:58.720" v="2162" actId="20577"/>
          <ac:spMkLst>
            <pc:docMk/>
            <pc:sldMk cId="1327917197" sldId="929"/>
            <ac:spMk id="3" creationId="{C8FD2D3B-F53D-187A-DBC3-377A7932DC34}"/>
          </ac:spMkLst>
        </pc:spChg>
      </pc:sldChg>
      <pc:sldChg chg="addSp delSp modSp mod">
        <pc:chgData name="Naomi Koshimo" userId="03cb067b8fb7092c" providerId="LiveId" clId="{9953DD54-7CB1-4C39-AA99-DC511B15A6C9}" dt="2024-03-11T21:47:38.244" v="2712" actId="403"/>
        <pc:sldMkLst>
          <pc:docMk/>
          <pc:sldMk cId="3414853470" sldId="930"/>
        </pc:sldMkLst>
        <pc:spChg chg="del">
          <ac:chgData name="Naomi Koshimo" userId="03cb067b8fb7092c" providerId="LiveId" clId="{9953DD54-7CB1-4C39-AA99-DC511B15A6C9}" dt="2024-03-10T21:48:56.083" v="1233" actId="478"/>
          <ac:spMkLst>
            <pc:docMk/>
            <pc:sldMk cId="3414853470" sldId="930"/>
            <ac:spMk id="2" creationId="{168C6053-8AEE-4914-8AA8-5428D6EFEDD0}"/>
          </ac:spMkLst>
        </pc:spChg>
        <pc:spChg chg="add mod">
          <ac:chgData name="Naomi Koshimo" userId="03cb067b8fb7092c" providerId="LiveId" clId="{9953DD54-7CB1-4C39-AA99-DC511B15A6C9}" dt="2024-03-11T21:47:38.244" v="2712" actId="403"/>
          <ac:spMkLst>
            <pc:docMk/>
            <pc:sldMk cId="3414853470" sldId="930"/>
            <ac:spMk id="3" creationId="{320683AC-5FAF-BA03-5733-F2BBDB0C4A99}"/>
          </ac:spMkLst>
        </pc:spChg>
      </pc:sldChg>
      <pc:sldChg chg="modSp del mod">
        <pc:chgData name="Naomi Koshimo" userId="03cb067b8fb7092c" providerId="LiveId" clId="{9953DD54-7CB1-4C39-AA99-DC511B15A6C9}" dt="2024-03-11T21:28:08.388" v="2071" actId="47"/>
        <pc:sldMkLst>
          <pc:docMk/>
          <pc:sldMk cId="77598893" sldId="931"/>
        </pc:sldMkLst>
        <pc:spChg chg="mod">
          <ac:chgData name="Naomi Koshimo" userId="03cb067b8fb7092c" providerId="LiveId" clId="{9953DD54-7CB1-4C39-AA99-DC511B15A6C9}" dt="2024-03-11T00:11:48.501" v="1700" actId="20577"/>
          <ac:spMkLst>
            <pc:docMk/>
            <pc:sldMk cId="77598893" sldId="931"/>
            <ac:spMk id="3" creationId="{872629E4-4C45-4215-9A01-F9D726D24E09}"/>
          </ac:spMkLst>
        </pc:spChg>
      </pc:sldChg>
      <pc:sldChg chg="modSp mod">
        <pc:chgData name="Naomi Koshimo" userId="03cb067b8fb7092c" providerId="LiveId" clId="{9953DD54-7CB1-4C39-AA99-DC511B15A6C9}" dt="2024-03-11T00:04:03.290" v="1444" actId="6549"/>
        <pc:sldMkLst>
          <pc:docMk/>
          <pc:sldMk cId="834202036" sldId="932"/>
        </pc:sldMkLst>
        <pc:spChg chg="mod">
          <ac:chgData name="Naomi Koshimo" userId="03cb067b8fb7092c" providerId="LiveId" clId="{9953DD54-7CB1-4C39-AA99-DC511B15A6C9}" dt="2024-03-11T00:04:03.290" v="1444" actId="6549"/>
          <ac:spMkLst>
            <pc:docMk/>
            <pc:sldMk cId="834202036" sldId="932"/>
            <ac:spMk id="3" creationId="{60894F1E-0FED-4558-AF2D-3F873FAFAA42}"/>
          </ac:spMkLst>
        </pc:spChg>
      </pc:sldChg>
      <pc:sldChg chg="modSp mod modNotesTx">
        <pc:chgData name="Naomi Koshimo" userId="03cb067b8fb7092c" providerId="LiveId" clId="{9953DD54-7CB1-4C39-AA99-DC511B15A6C9}" dt="2024-03-11T23:43:43.864" v="2999" actId="20577"/>
        <pc:sldMkLst>
          <pc:docMk/>
          <pc:sldMk cId="3690078649" sldId="933"/>
        </pc:sldMkLst>
        <pc:spChg chg="mod">
          <ac:chgData name="Naomi Koshimo" userId="03cb067b8fb7092c" providerId="LiveId" clId="{9953DD54-7CB1-4C39-AA99-DC511B15A6C9}" dt="2024-03-11T23:43:43.864" v="2999" actId="20577"/>
          <ac:spMkLst>
            <pc:docMk/>
            <pc:sldMk cId="3690078649" sldId="933"/>
            <ac:spMk id="2" creationId="{F702AB81-DD51-4BC8-8530-7E1D4480F0EE}"/>
          </ac:spMkLst>
        </pc:spChg>
      </pc:sldChg>
      <pc:sldChg chg="modSp mod">
        <pc:chgData name="Naomi Koshimo" userId="03cb067b8fb7092c" providerId="LiveId" clId="{9953DD54-7CB1-4C39-AA99-DC511B15A6C9}" dt="2024-03-11T21:48:48.970" v="2725" actId="404"/>
        <pc:sldMkLst>
          <pc:docMk/>
          <pc:sldMk cId="484367897" sldId="934"/>
        </pc:sldMkLst>
        <pc:spChg chg="mod">
          <ac:chgData name="Naomi Koshimo" userId="03cb067b8fb7092c" providerId="LiveId" clId="{9953DD54-7CB1-4C39-AA99-DC511B15A6C9}" dt="2024-03-11T21:48:48.970" v="2725" actId="404"/>
          <ac:spMkLst>
            <pc:docMk/>
            <pc:sldMk cId="484367897" sldId="934"/>
            <ac:spMk id="2" creationId="{F58BB165-56BD-432A-AECB-8FCB3B3B7700}"/>
          </ac:spMkLst>
        </pc:spChg>
      </pc:sldChg>
      <pc:sldChg chg="addSp modSp mod">
        <pc:chgData name="Naomi Koshimo" userId="03cb067b8fb7092c" providerId="LiveId" clId="{9953DD54-7CB1-4C39-AA99-DC511B15A6C9}" dt="2024-03-11T23:48:01.195" v="3590" actId="1035"/>
        <pc:sldMkLst>
          <pc:docMk/>
          <pc:sldMk cId="2040988229" sldId="935"/>
        </pc:sldMkLst>
        <pc:spChg chg="mod">
          <ac:chgData name="Naomi Koshimo" userId="03cb067b8fb7092c" providerId="LiveId" clId="{9953DD54-7CB1-4C39-AA99-DC511B15A6C9}" dt="2024-03-11T23:48:01.195" v="3590" actId="1035"/>
          <ac:spMkLst>
            <pc:docMk/>
            <pc:sldMk cId="2040988229" sldId="935"/>
            <ac:spMk id="2" creationId="{F58BB165-56BD-432A-AECB-8FCB3B3B7700}"/>
          </ac:spMkLst>
        </pc:spChg>
        <pc:spChg chg="add mod">
          <ac:chgData name="Naomi Koshimo" userId="03cb067b8fb7092c" providerId="LiveId" clId="{9953DD54-7CB1-4C39-AA99-DC511B15A6C9}" dt="2024-03-11T21:42:42.686" v="2635" actId="20577"/>
          <ac:spMkLst>
            <pc:docMk/>
            <pc:sldMk cId="2040988229" sldId="935"/>
            <ac:spMk id="3" creationId="{6B984FD8-796A-1D55-1C58-1699FA9F5044}"/>
          </ac:spMkLst>
        </pc:spChg>
      </pc:sldChg>
      <pc:sldChg chg="addSp modSp new mod">
        <pc:chgData name="Naomi Koshimo" userId="03cb067b8fb7092c" providerId="LiveId" clId="{9953DD54-7CB1-4C39-AA99-DC511B15A6C9}" dt="2024-03-11T21:33:10.009" v="2115" actId="1076"/>
        <pc:sldMkLst>
          <pc:docMk/>
          <pc:sldMk cId="1528931608" sldId="936"/>
        </pc:sldMkLst>
        <pc:spChg chg="add mod">
          <ac:chgData name="Naomi Koshimo" userId="03cb067b8fb7092c" providerId="LiveId" clId="{9953DD54-7CB1-4C39-AA99-DC511B15A6C9}" dt="2024-03-11T21:33:10.009" v="2115" actId="1076"/>
          <ac:spMkLst>
            <pc:docMk/>
            <pc:sldMk cId="1528931608" sldId="936"/>
            <ac:spMk id="2" creationId="{0690C898-6B82-EDCB-0337-E5C97CFEDFE1}"/>
          </ac:spMkLst>
        </pc:spChg>
        <pc:spChg chg="add mod">
          <ac:chgData name="Naomi Koshimo" userId="03cb067b8fb7092c" providerId="LiveId" clId="{9953DD54-7CB1-4C39-AA99-DC511B15A6C9}" dt="2024-03-11T21:32:41.716" v="2100" actId="20577"/>
          <ac:spMkLst>
            <pc:docMk/>
            <pc:sldMk cId="1528931608" sldId="936"/>
            <ac:spMk id="3" creationId="{B4162571-2909-FD74-4EA7-969816EFC123}"/>
          </ac:spMkLst>
        </pc:spChg>
      </pc:sldChg>
      <pc:sldChg chg="addSp modSp new mod">
        <pc:chgData name="Naomi Koshimo" userId="03cb067b8fb7092c" providerId="LiveId" clId="{9953DD54-7CB1-4C39-AA99-DC511B15A6C9}" dt="2024-03-11T21:37:24.554" v="2339" actId="6549"/>
        <pc:sldMkLst>
          <pc:docMk/>
          <pc:sldMk cId="1754797422" sldId="937"/>
        </pc:sldMkLst>
        <pc:spChg chg="add mod">
          <ac:chgData name="Naomi Koshimo" userId="03cb067b8fb7092c" providerId="LiveId" clId="{9953DD54-7CB1-4C39-AA99-DC511B15A6C9}" dt="2024-03-11T21:37:24.554" v="2339" actId="6549"/>
          <ac:spMkLst>
            <pc:docMk/>
            <pc:sldMk cId="1754797422" sldId="937"/>
            <ac:spMk id="2" creationId="{84591A91-94FC-FBF1-817D-0043F1E925EB}"/>
          </ac:spMkLst>
        </pc:spChg>
        <pc:spChg chg="add mod">
          <ac:chgData name="Naomi Koshimo" userId="03cb067b8fb7092c" providerId="LiveId" clId="{9953DD54-7CB1-4C39-AA99-DC511B15A6C9}" dt="2024-03-11T21:37:17.926" v="2330" actId="20577"/>
          <ac:spMkLst>
            <pc:docMk/>
            <pc:sldMk cId="1754797422" sldId="937"/>
            <ac:spMk id="3" creationId="{48FCDF81-039E-1D42-0A08-D0C5D18EEA67}"/>
          </ac:spMkLst>
        </pc:spChg>
      </pc:sldChg>
      <pc:sldChg chg="add del">
        <pc:chgData name="Naomi Koshimo" userId="03cb067b8fb7092c" providerId="LiveId" clId="{9953DD54-7CB1-4C39-AA99-DC511B15A6C9}" dt="2024-03-11T22:13:13.589" v="2745"/>
        <pc:sldMkLst>
          <pc:docMk/>
          <pc:sldMk cId="1565506119" sldId="9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6C15F13-ECF4-487B-883A-160BB12A0BD8}"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0F469899-1B20-4256-99F9-E522484B4A03}" type="slidenum">
              <a:rPr kumimoji="1" lang="ja-JP" altLang="en-US" smtClean="0"/>
              <a:t>‹#›</a:t>
            </a:fld>
            <a:endParaRPr kumimoji="1" lang="ja-JP" altLang="en-US"/>
          </a:p>
        </p:txBody>
      </p:sp>
    </p:spTree>
    <p:extLst>
      <p:ext uri="{BB962C8B-B14F-4D97-AF65-F5344CB8AC3E}">
        <p14:creationId xmlns:p14="http://schemas.microsoft.com/office/powerpoint/2010/main" val="28713726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a:t>
            </a:fld>
            <a:endParaRPr kumimoji="1" lang="ja-JP" altLang="en-US"/>
          </a:p>
        </p:txBody>
      </p:sp>
    </p:spTree>
    <p:extLst>
      <p:ext uri="{BB962C8B-B14F-4D97-AF65-F5344CB8AC3E}">
        <p14:creationId xmlns:p14="http://schemas.microsoft.com/office/powerpoint/2010/main" val="38187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10</a:t>
            </a:fld>
            <a:endParaRPr kumimoji="1" lang="ja-JP" altLang="en-US"/>
          </a:p>
        </p:txBody>
      </p:sp>
    </p:spTree>
    <p:extLst>
      <p:ext uri="{BB962C8B-B14F-4D97-AF65-F5344CB8AC3E}">
        <p14:creationId xmlns:p14="http://schemas.microsoft.com/office/powerpoint/2010/main" val="288229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lang="ja-JP" altLang="en-US" sz="1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314695FC-D15D-455A-A315-5F66F841D3A0}" type="slidenum">
              <a:rPr kumimoji="1" lang="ja-JP" altLang="en-US" smtClean="0"/>
              <a:t>11</a:t>
            </a:fld>
            <a:endParaRPr kumimoji="1" lang="ja-JP" altLang="en-US" dirty="0"/>
          </a:p>
        </p:txBody>
      </p:sp>
    </p:spTree>
    <p:extLst>
      <p:ext uri="{BB962C8B-B14F-4D97-AF65-F5344CB8AC3E}">
        <p14:creationId xmlns:p14="http://schemas.microsoft.com/office/powerpoint/2010/main" val="253411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lang="en-US" altLang="ja-JP" sz="1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FF7543E1-46CA-496E-A96B-B6EB9475A8B3}" type="slidenum">
              <a:rPr kumimoji="1" lang="ja-JP" altLang="en-US" smtClean="0"/>
              <a:pPr/>
              <a:t>12</a:t>
            </a:fld>
            <a:endParaRPr kumimoji="1" lang="ja-JP" altLang="en-US"/>
          </a:p>
        </p:txBody>
      </p:sp>
    </p:spTree>
    <p:extLst>
      <p:ext uri="{BB962C8B-B14F-4D97-AF65-F5344CB8AC3E}">
        <p14:creationId xmlns:p14="http://schemas.microsoft.com/office/powerpoint/2010/main" val="69233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pPr defTabSz="914328">
              <a:defRPr/>
            </a:pPr>
            <a:endParaRPr lang="ja-JP" altLang="ja-JP" sz="1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314695FC-D15D-455A-A315-5F66F841D3A0}" type="slidenum">
              <a:rPr kumimoji="1" lang="ja-JP" altLang="en-US" smtClean="0"/>
              <a:t>13</a:t>
            </a:fld>
            <a:endParaRPr kumimoji="1" lang="ja-JP" altLang="en-US"/>
          </a:p>
        </p:txBody>
      </p:sp>
    </p:spTree>
    <p:extLst>
      <p:ext uri="{BB962C8B-B14F-4D97-AF65-F5344CB8AC3E}">
        <p14:creationId xmlns:p14="http://schemas.microsoft.com/office/powerpoint/2010/main" val="250761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14</a:t>
            </a:fld>
            <a:endParaRPr kumimoji="1" lang="ja-JP" altLang="en-US"/>
          </a:p>
        </p:txBody>
      </p:sp>
    </p:spTree>
    <p:extLst>
      <p:ext uri="{BB962C8B-B14F-4D97-AF65-F5344CB8AC3E}">
        <p14:creationId xmlns:p14="http://schemas.microsoft.com/office/powerpoint/2010/main" val="329412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15</a:t>
            </a:fld>
            <a:endParaRPr kumimoji="1" lang="ja-JP" altLang="en-US"/>
          </a:p>
        </p:txBody>
      </p:sp>
    </p:spTree>
    <p:extLst>
      <p:ext uri="{BB962C8B-B14F-4D97-AF65-F5344CB8AC3E}">
        <p14:creationId xmlns:p14="http://schemas.microsoft.com/office/powerpoint/2010/main" val="357965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16</a:t>
            </a:fld>
            <a:endParaRPr kumimoji="1" lang="ja-JP" altLang="en-US"/>
          </a:p>
        </p:txBody>
      </p:sp>
    </p:spTree>
    <p:extLst>
      <p:ext uri="{BB962C8B-B14F-4D97-AF65-F5344CB8AC3E}">
        <p14:creationId xmlns:p14="http://schemas.microsoft.com/office/powerpoint/2010/main" val="278204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17</a:t>
            </a:fld>
            <a:endParaRPr kumimoji="1" lang="ja-JP" altLang="en-US"/>
          </a:p>
        </p:txBody>
      </p:sp>
    </p:spTree>
    <p:extLst>
      <p:ext uri="{BB962C8B-B14F-4D97-AF65-F5344CB8AC3E}">
        <p14:creationId xmlns:p14="http://schemas.microsoft.com/office/powerpoint/2010/main" val="1267092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18</a:t>
            </a:fld>
            <a:endParaRPr kumimoji="1" lang="ja-JP" altLang="en-US"/>
          </a:p>
        </p:txBody>
      </p:sp>
    </p:spTree>
    <p:extLst>
      <p:ext uri="{BB962C8B-B14F-4D97-AF65-F5344CB8AC3E}">
        <p14:creationId xmlns:p14="http://schemas.microsoft.com/office/powerpoint/2010/main" val="90109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19</a:t>
            </a:fld>
            <a:endParaRPr kumimoji="1" lang="ja-JP" altLang="en-US"/>
          </a:p>
        </p:txBody>
      </p:sp>
    </p:spTree>
    <p:extLst>
      <p:ext uri="{BB962C8B-B14F-4D97-AF65-F5344CB8AC3E}">
        <p14:creationId xmlns:p14="http://schemas.microsoft.com/office/powerpoint/2010/main" val="7857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F063CD-60B5-4249-862C-D548EA6D1037}"/>
              </a:ext>
            </a:extLst>
          </p:cNvPr>
          <p:cNvSpPr>
            <a:spLocks noGrp="1" noRot="1" noChangeAspect="1" noChangeArrowheads="1" noTextEdit="1"/>
          </p:cNvSpPr>
          <p:nvPr>
            <p:ph type="sldImg"/>
          </p:nvPr>
        </p:nvSpPr>
        <p:spPr>
          <a:xfrm>
            <a:off x="679450" y="811213"/>
            <a:ext cx="5399088" cy="4049712"/>
          </a:xfrm>
          <a:ln/>
        </p:spPr>
      </p:sp>
      <p:sp>
        <p:nvSpPr>
          <p:cNvPr id="4099" name="Rectangle 3">
            <a:extLst>
              <a:ext uri="{FF2B5EF4-FFF2-40B4-BE49-F238E27FC236}">
                <a16:creationId xmlns:a16="http://schemas.microsoft.com/office/drawing/2014/main" id="{9277F220-23C5-4937-8739-25B450EDF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3</a:t>
            </a:fld>
            <a:endParaRPr kumimoji="1" lang="ja-JP" altLang="en-US"/>
          </a:p>
        </p:txBody>
      </p:sp>
    </p:spTree>
    <p:extLst>
      <p:ext uri="{BB962C8B-B14F-4D97-AF65-F5344CB8AC3E}">
        <p14:creationId xmlns:p14="http://schemas.microsoft.com/office/powerpoint/2010/main" val="180048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4</a:t>
            </a:fld>
            <a:endParaRPr kumimoji="1" lang="ja-JP" altLang="en-US"/>
          </a:p>
        </p:txBody>
      </p:sp>
    </p:spTree>
    <p:extLst>
      <p:ext uri="{BB962C8B-B14F-4D97-AF65-F5344CB8AC3E}">
        <p14:creationId xmlns:p14="http://schemas.microsoft.com/office/powerpoint/2010/main" val="3727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5</a:t>
            </a:fld>
            <a:endParaRPr kumimoji="1" lang="ja-JP" altLang="en-US"/>
          </a:p>
        </p:txBody>
      </p:sp>
    </p:spTree>
    <p:extLst>
      <p:ext uri="{BB962C8B-B14F-4D97-AF65-F5344CB8AC3E}">
        <p14:creationId xmlns:p14="http://schemas.microsoft.com/office/powerpoint/2010/main" val="133672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6</a:t>
            </a:fld>
            <a:endParaRPr kumimoji="1" lang="ja-JP" altLang="en-US"/>
          </a:p>
        </p:txBody>
      </p:sp>
    </p:spTree>
    <p:extLst>
      <p:ext uri="{BB962C8B-B14F-4D97-AF65-F5344CB8AC3E}">
        <p14:creationId xmlns:p14="http://schemas.microsoft.com/office/powerpoint/2010/main" val="179512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7</a:t>
            </a:fld>
            <a:endParaRPr kumimoji="1" lang="ja-JP" altLang="en-US"/>
          </a:p>
        </p:txBody>
      </p:sp>
    </p:spTree>
    <p:extLst>
      <p:ext uri="{BB962C8B-B14F-4D97-AF65-F5344CB8AC3E}">
        <p14:creationId xmlns:p14="http://schemas.microsoft.com/office/powerpoint/2010/main" val="191162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A4F2162-DEC2-4EA9-AC7A-36C64150EEA2}" type="slidenum">
              <a:rPr kumimoji="1" lang="ja-JP" altLang="en-US" smtClean="0"/>
              <a:t>8</a:t>
            </a:fld>
            <a:endParaRPr kumimoji="1" lang="ja-JP" altLang="en-US"/>
          </a:p>
        </p:txBody>
      </p:sp>
    </p:spTree>
    <p:extLst>
      <p:ext uri="{BB962C8B-B14F-4D97-AF65-F5344CB8AC3E}">
        <p14:creationId xmlns:p14="http://schemas.microsoft.com/office/powerpoint/2010/main" val="7442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9</a:t>
            </a:fld>
            <a:endParaRPr kumimoji="1" lang="ja-JP" altLang="en-US"/>
          </a:p>
        </p:txBody>
      </p:sp>
    </p:spTree>
    <p:extLst>
      <p:ext uri="{BB962C8B-B14F-4D97-AF65-F5344CB8AC3E}">
        <p14:creationId xmlns:p14="http://schemas.microsoft.com/office/powerpoint/2010/main" val="214802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35209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9068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95660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2101600" y="3123884"/>
            <a:ext cx="5474455" cy="230832"/>
          </a:xfrm>
        </p:spPr>
        <p:txBody>
          <a:bodyPr lIns="0" tIns="0" rIns="0" bIns="0"/>
          <a:lstStyle>
            <a:lvl1pPr>
              <a:defRPr sz="1125" b="1"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a:xfrm>
            <a:off x="3108960" y="637794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2"/>
            <a:ext cx="2103120" cy="276999"/>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6583680" y="6377942"/>
            <a:ext cx="2103120" cy="276999"/>
          </a:xfrm>
        </p:spPr>
        <p:txBody>
          <a:bodyPr lIns="0" tIns="0" rIns="0" bIns="0"/>
          <a:lstStyle>
            <a:lvl1pPr algn="r">
              <a:defRPr>
                <a:solidFill>
                  <a:schemeClr val="tx1"/>
                </a:solidFill>
              </a:defRPr>
            </a:lvl1pPr>
          </a:lstStyle>
          <a:p>
            <a:fld id="{B6F15528-21DE-4FAA-801E-634DDDAF4B2B}" type="slidenum">
              <a:rPr lang="en-US" altLang="ja-JP" smtClean="0"/>
              <a:pPr/>
              <a:t>‹#›</a:t>
            </a:fld>
            <a:endParaRPr lang="ja-JP" altLang="en-US" dirty="0"/>
          </a:p>
        </p:txBody>
      </p:sp>
    </p:spTree>
    <p:extLst>
      <p:ext uri="{BB962C8B-B14F-4D97-AF65-F5344CB8AC3E}">
        <p14:creationId xmlns:p14="http://schemas.microsoft.com/office/powerpoint/2010/main" val="335008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5757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6408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7900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408704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7233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99085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4070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AEDDC4-CD50-4851-899E-34998B4FC3A7}"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88865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EDDC4-CD50-4851-899E-34998B4FC3A7}" type="datetimeFigureOut">
              <a:rPr kumimoji="1" lang="ja-JP" altLang="en-US" smtClean="0"/>
              <a:t>2025/2/18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0963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ved=0ahUKEwj43eqk_unUAhWBvLwKHSvUCxYQjRwIBw&amp;url=http://www.irasutoya.com/2014/11/blog-post.html&amp;psig=AFQjCNG90ICJCi5NFeK3w4aj5iuR8rn1-w&amp;ust=1499063884817413"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191280" y="2162175"/>
            <a:ext cx="6907212" cy="1038225"/>
          </a:xfrm>
        </p:spPr>
        <p:txBody>
          <a:bodyPr>
            <a:noAutofit/>
          </a:bodyPr>
          <a:lstStyle/>
          <a:p>
            <a:pPr algn="ctr">
              <a:lnSpc>
                <a:spcPts val="4050"/>
              </a:lnSpc>
            </a:pPr>
            <a:r>
              <a:rPr lang="ja-JP" altLang="ja-JP" sz="2400" b="1" cap="small" dirty="0">
                <a:latin typeface="BIZ UDゴシック" panose="020B0400000000000000" pitchFamily="49" charset="-128"/>
                <a:ea typeface="BIZ UDゴシック" panose="020B0400000000000000" pitchFamily="49" charset="-128"/>
              </a:rPr>
              <a:t>令和</a:t>
            </a:r>
            <a:r>
              <a:rPr lang="ja-JP" altLang="en-US" sz="2400" b="1" cap="small" dirty="0">
                <a:latin typeface="BIZ UDゴシック" panose="020B0400000000000000" pitchFamily="49" charset="-128"/>
                <a:ea typeface="BIZ UDゴシック" panose="020B0400000000000000" pitchFamily="49" charset="-128"/>
              </a:rPr>
              <a:t>５</a:t>
            </a:r>
            <a:r>
              <a:rPr lang="ja-JP" altLang="ja-JP" sz="2400" b="1" cap="small" dirty="0">
                <a:latin typeface="BIZ UDゴシック" panose="020B0400000000000000" pitchFamily="49" charset="-128"/>
                <a:ea typeface="BIZ UDゴシック" panose="020B0400000000000000" pitchFamily="49" charset="-128"/>
              </a:rPr>
              <a:t>年度</a:t>
            </a:r>
            <a:br>
              <a:rPr lang="ja-JP" altLang="ja-JP" sz="2400" dirty="0">
                <a:latin typeface="BIZ UDゴシック" panose="020B0400000000000000" pitchFamily="49" charset="-128"/>
                <a:ea typeface="BIZ UDゴシック" panose="020B0400000000000000" pitchFamily="49" charset="-128"/>
              </a:rPr>
            </a:br>
            <a:r>
              <a:rPr lang="ja-JP" altLang="ja-JP" sz="2400" b="1" cap="small" dirty="0">
                <a:latin typeface="BIZ UDゴシック" panose="020B0400000000000000" pitchFamily="49" charset="-128"/>
                <a:ea typeface="BIZ UDゴシック" panose="020B0400000000000000" pitchFamily="49" charset="-128"/>
              </a:rPr>
              <a:t>第</a:t>
            </a:r>
            <a:r>
              <a:rPr lang="ja-JP" altLang="en-US" sz="2400" b="1" cap="small" dirty="0">
                <a:latin typeface="BIZ UDゴシック" panose="020B0400000000000000" pitchFamily="49" charset="-128"/>
                <a:ea typeface="BIZ UDゴシック" panose="020B0400000000000000" pitchFamily="49" charset="-128"/>
              </a:rPr>
              <a:t>２</a:t>
            </a:r>
            <a:r>
              <a:rPr lang="ja-JP" altLang="ja-JP" sz="2400" b="1" cap="small" dirty="0">
                <a:latin typeface="BIZ UDゴシック" panose="020B0400000000000000" pitchFamily="49" charset="-128"/>
                <a:ea typeface="BIZ UDゴシック" panose="020B0400000000000000" pitchFamily="49" charset="-128"/>
              </a:rPr>
              <a:t>回大阪府アレルギー疾患</a:t>
            </a:r>
            <a:r>
              <a:rPr lang="ja-JP" altLang="en-US" sz="2400" b="1" cap="small" dirty="0">
                <a:latin typeface="BIZ UDゴシック" panose="020B0400000000000000" pitchFamily="49" charset="-128"/>
                <a:ea typeface="BIZ UDゴシック" panose="020B0400000000000000" pitchFamily="49" charset="-128"/>
              </a:rPr>
              <a:t>対策連絡</a:t>
            </a:r>
            <a:r>
              <a:rPr lang="ja-JP" altLang="ja-JP" sz="2400" b="1" cap="small" dirty="0">
                <a:latin typeface="BIZ UDゴシック" panose="020B0400000000000000" pitchFamily="49" charset="-128"/>
                <a:ea typeface="BIZ UDゴシック" panose="020B0400000000000000" pitchFamily="49" charset="-128"/>
              </a:rPr>
              <a:t>会議</a:t>
            </a:r>
            <a:r>
              <a:rPr lang="en-US" altLang="ja-JP" sz="2400" b="1" cap="small" dirty="0">
                <a:latin typeface="BIZ UDゴシック" panose="020B0400000000000000" pitchFamily="49" charset="-128"/>
                <a:ea typeface="BIZ UDゴシック" panose="020B0400000000000000" pitchFamily="49" charset="-128"/>
              </a:rPr>
              <a:t> </a:t>
            </a:r>
            <a:r>
              <a:rPr lang="ja-JP" altLang="en-US" sz="2400" b="1" cap="small" dirty="0">
                <a:latin typeface="BIZ UDゴシック" panose="020B0400000000000000" pitchFamily="49" charset="-128"/>
                <a:ea typeface="BIZ UDゴシック" panose="020B0400000000000000" pitchFamily="49" charset="-128"/>
              </a:rPr>
              <a:t>資料</a:t>
            </a:r>
            <a:endParaRPr lang="ja-JP" altLang="en-US" sz="2400" dirty="0">
              <a:latin typeface="BIZ UDゴシック" panose="020B0400000000000000" pitchFamily="49" charset="-128"/>
              <a:ea typeface="BIZ UDゴシック" panose="020B0400000000000000" pitchFamily="49" charset="-128"/>
            </a:endParaRPr>
          </a:p>
        </p:txBody>
      </p:sp>
      <p:sp>
        <p:nvSpPr>
          <p:cNvPr id="5" name="タイトル 1"/>
          <p:cNvSpPr txBox="1">
            <a:spLocks/>
          </p:cNvSpPr>
          <p:nvPr/>
        </p:nvSpPr>
        <p:spPr>
          <a:xfrm>
            <a:off x="1255380" y="3657601"/>
            <a:ext cx="6908426" cy="2004908"/>
          </a:xfrm>
          <a:prstGeom prst="rect">
            <a:avLst/>
          </a:prstGeom>
        </p:spPr>
        <p:txBody>
          <a:bodyPr wrap="square" lIns="0" tIns="0" rIns="0" bIns="0">
            <a:spAutoFit/>
          </a:bodyPr>
          <a:lstStyle>
            <a:lvl1pPr>
              <a:defRPr sz="4200" b="0" i="0">
                <a:solidFill>
                  <a:schemeClr val="tx1"/>
                </a:solidFill>
                <a:latin typeface="ＭＳ Ｐゴシック"/>
                <a:ea typeface="+mj-ea"/>
                <a:cs typeface="ＭＳ Ｐゴシック"/>
              </a:defRPr>
            </a:lvl1pPr>
          </a:lstStyle>
          <a:p>
            <a:pPr algn="ctr">
              <a:lnSpc>
                <a:spcPts val="4050"/>
              </a:lnSpc>
            </a:pPr>
            <a:r>
              <a:rPr kumimoji="0" lang="ja-JP" altLang="en-US" sz="2400" b="1" kern="0" cap="small" dirty="0">
                <a:latin typeface="BIZ UDゴシック" panose="020B0400000000000000" pitchFamily="49" charset="-128"/>
                <a:ea typeface="BIZ UDゴシック" panose="020B0400000000000000" pitchFamily="49" charset="-128"/>
              </a:rPr>
              <a:t>令和６年３月</a:t>
            </a:r>
            <a:r>
              <a:rPr kumimoji="0" lang="en-US" altLang="ja-JP" sz="2400" b="1" kern="0" cap="small" dirty="0">
                <a:latin typeface="BIZ UDゴシック" panose="020B0400000000000000" pitchFamily="49" charset="-128"/>
                <a:ea typeface="BIZ UDゴシック" panose="020B0400000000000000" pitchFamily="49" charset="-128"/>
              </a:rPr>
              <a:t>19</a:t>
            </a:r>
            <a:r>
              <a:rPr kumimoji="0" lang="ja-JP" altLang="en-US" sz="2400" b="1" kern="0" cap="small" dirty="0">
                <a:latin typeface="BIZ UDゴシック" panose="020B0400000000000000" pitchFamily="49" charset="-128"/>
                <a:ea typeface="BIZ UDゴシック" panose="020B0400000000000000" pitchFamily="49" charset="-128"/>
              </a:rPr>
              <a:t>日</a:t>
            </a:r>
            <a:r>
              <a:rPr kumimoji="0" lang="en-US" altLang="ja-JP" sz="2400" b="1" kern="0" cap="small" dirty="0">
                <a:latin typeface="BIZ UDゴシック" panose="020B0400000000000000" pitchFamily="49" charset="-128"/>
                <a:ea typeface="BIZ UDゴシック" panose="020B0400000000000000" pitchFamily="49" charset="-128"/>
              </a:rPr>
              <a:t>(</a:t>
            </a:r>
            <a:r>
              <a:rPr kumimoji="0" lang="ja-JP" altLang="en-US" sz="2400" b="1" kern="0" cap="small" dirty="0">
                <a:latin typeface="BIZ UDゴシック" panose="020B0400000000000000" pitchFamily="49" charset="-128"/>
                <a:ea typeface="BIZ UDゴシック" panose="020B0400000000000000" pitchFamily="49" charset="-128"/>
              </a:rPr>
              <a:t>火</a:t>
            </a:r>
            <a:r>
              <a:rPr kumimoji="0" lang="en-US" altLang="ja-JP" sz="2400" b="1" kern="0" cap="small" dirty="0">
                <a:latin typeface="BIZ UDゴシック" panose="020B0400000000000000" pitchFamily="49" charset="-128"/>
                <a:ea typeface="BIZ UDゴシック" panose="020B0400000000000000" pitchFamily="49" charset="-128"/>
              </a:rPr>
              <a:t>)</a:t>
            </a:r>
            <a:r>
              <a:rPr kumimoji="0" lang="ja-JP" altLang="en-US" sz="2400" b="1" kern="0" cap="small" dirty="0">
                <a:latin typeface="BIZ UDゴシック" panose="020B0400000000000000" pitchFamily="49" charset="-128"/>
                <a:ea typeface="BIZ UDゴシック" panose="020B0400000000000000" pitchFamily="49" charset="-128"/>
              </a:rPr>
              <a:t>　</a:t>
            </a:r>
            <a:r>
              <a:rPr kumimoji="0" lang="en-US" altLang="ja-JP" sz="2400" b="1" kern="0" cap="small" dirty="0">
                <a:latin typeface="BIZ UDゴシック" panose="020B0400000000000000" pitchFamily="49" charset="-128"/>
                <a:ea typeface="BIZ UDゴシック" panose="020B0400000000000000" pitchFamily="49" charset="-128"/>
              </a:rPr>
              <a:t>18:30</a:t>
            </a:r>
            <a:r>
              <a:rPr kumimoji="0" lang="ja-JP" altLang="en-US" sz="2400" b="1" kern="0" cap="small" dirty="0">
                <a:latin typeface="BIZ UDゴシック" panose="020B0400000000000000" pitchFamily="49" charset="-128"/>
                <a:ea typeface="BIZ UDゴシック" panose="020B0400000000000000" pitchFamily="49" charset="-128"/>
              </a:rPr>
              <a:t>開始</a:t>
            </a:r>
            <a:endParaRPr kumimoji="0" lang="en-US" altLang="ja-JP" sz="2400" b="1" kern="0" cap="small" dirty="0">
              <a:latin typeface="BIZ UDゴシック" panose="020B0400000000000000" pitchFamily="49" charset="-128"/>
              <a:ea typeface="BIZ UDゴシック" panose="020B0400000000000000" pitchFamily="49" charset="-128"/>
            </a:endParaRPr>
          </a:p>
          <a:p>
            <a:pPr algn="ctr">
              <a:lnSpc>
                <a:spcPts val="4050"/>
              </a:lnSpc>
            </a:pPr>
            <a:endParaRPr kumimoji="0" lang="en-US" altLang="ja-JP" sz="2400" b="1" kern="0" cap="small" dirty="0">
              <a:latin typeface="BIZ UDゴシック" panose="020B0400000000000000" pitchFamily="49" charset="-128"/>
              <a:ea typeface="BIZ UDゴシック" panose="020B0400000000000000" pitchFamily="49" charset="-128"/>
            </a:endParaRPr>
          </a:p>
          <a:p>
            <a:pPr algn="ctr">
              <a:lnSpc>
                <a:spcPts val="4050"/>
              </a:lnSpc>
            </a:pPr>
            <a:r>
              <a:rPr lang="ja-JP" altLang="en-US" sz="1800" b="1" kern="0" cap="small" dirty="0">
                <a:latin typeface="BIZ UDゴシック" panose="020B0400000000000000" pitchFamily="49" charset="-128"/>
                <a:ea typeface="BIZ UDゴシック" panose="020B0400000000000000" pitchFamily="49" charset="-128"/>
              </a:rPr>
              <a:t>大阪府健康医療部保健医療室地域保健課</a:t>
            </a:r>
            <a:endParaRPr lang="en-US" altLang="ja-JP" sz="1800" b="1" kern="0" cap="small" dirty="0">
              <a:latin typeface="BIZ UDゴシック" panose="020B0400000000000000" pitchFamily="49" charset="-128"/>
              <a:ea typeface="BIZ UDゴシック" panose="020B0400000000000000" pitchFamily="49" charset="-128"/>
            </a:endParaRPr>
          </a:p>
          <a:p>
            <a:pPr algn="ctr">
              <a:lnSpc>
                <a:spcPts val="4050"/>
              </a:lnSpc>
            </a:pPr>
            <a:r>
              <a:rPr lang="ja-JP" altLang="en-US" sz="1800" b="1" kern="0" cap="small" dirty="0">
                <a:latin typeface="BIZ UDゴシック" panose="020B0400000000000000" pitchFamily="49" charset="-128"/>
                <a:ea typeface="BIZ UDゴシック" panose="020B0400000000000000" pitchFamily="49" charset="-128"/>
              </a:rPr>
              <a:t>疾病対策・援護グループ</a:t>
            </a:r>
            <a:endParaRPr lang="ja-JP" altLang="en-US" sz="1800" kern="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3766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0027F1D-FEAF-2136-12F0-EA930AAA33B0}"/>
              </a:ext>
            </a:extLst>
          </p:cNvPr>
          <p:cNvSpPr txBox="1"/>
          <p:nvPr/>
        </p:nvSpPr>
        <p:spPr>
          <a:xfrm>
            <a:off x="1033598" y="1536174"/>
            <a:ext cx="7076803" cy="3785652"/>
          </a:xfrm>
          <a:prstGeom prst="rect">
            <a:avLst/>
          </a:prstGeom>
          <a:noFill/>
        </p:spPr>
        <p:txBody>
          <a:bodyPr wrap="square" rtlCol="0">
            <a:spAutoFit/>
          </a:bodyPr>
          <a:lstStyle/>
          <a:p>
            <a:r>
              <a:rPr kumimoji="1" lang="ja-JP" altLang="en-US" sz="2000" dirty="0"/>
              <a:t>・市民向け講演会・公開講座等：委託事業にて実施</a:t>
            </a:r>
            <a:endParaRPr kumimoji="1" lang="en-US" altLang="ja-JP" sz="2000" dirty="0"/>
          </a:p>
          <a:p>
            <a:r>
              <a:rPr kumimoji="1" lang="ja-JP" altLang="en-US" sz="2000" dirty="0"/>
              <a:t>・医療従事者向け研修：委託事業にて実施</a:t>
            </a:r>
            <a:endParaRPr kumimoji="1" lang="en-US" altLang="ja-JP" sz="2000" dirty="0"/>
          </a:p>
          <a:p>
            <a:endParaRPr kumimoji="1" lang="en-US" altLang="ja-JP" sz="2000" dirty="0"/>
          </a:p>
          <a:p>
            <a:r>
              <a:rPr kumimoji="1" lang="ja-JP" altLang="en-US" sz="2000" dirty="0"/>
              <a:t>・大阪府アレルギーポータルサイト</a:t>
            </a:r>
            <a:endParaRPr kumimoji="1" lang="en-US" altLang="ja-JP" sz="2000" dirty="0"/>
          </a:p>
          <a:p>
            <a:r>
              <a:rPr kumimoji="1" lang="ja-JP" altLang="en-US" sz="2000" dirty="0"/>
              <a:t>　　・アレルギーポータルとリンクした疾患情報提供</a:t>
            </a:r>
            <a:endParaRPr kumimoji="1" lang="en-US" altLang="ja-JP" sz="2000" dirty="0"/>
          </a:p>
          <a:p>
            <a:r>
              <a:rPr kumimoji="1" lang="ja-JP" altLang="en-US" sz="2000" dirty="0"/>
              <a:t>　　・周知啓発資料や花粉症情報等お知らせ等の掲載</a:t>
            </a:r>
            <a:endParaRPr kumimoji="1" lang="en-US" altLang="ja-JP" sz="2000" dirty="0"/>
          </a:p>
          <a:p>
            <a:r>
              <a:rPr kumimoji="1" lang="ja-JP" altLang="en-US" sz="2000" dirty="0"/>
              <a:t>　　・講座・研修情報</a:t>
            </a:r>
            <a:endParaRPr kumimoji="1" lang="en-US" altLang="ja-JP" sz="2000" dirty="0"/>
          </a:p>
          <a:p>
            <a:r>
              <a:rPr kumimoji="1" lang="ja-JP" altLang="en-US" sz="2000" dirty="0"/>
              <a:t>　　・医療提供体制について（拠点病院等の情報）</a:t>
            </a:r>
            <a:endParaRPr kumimoji="1" lang="en-US" altLang="ja-JP" sz="2000" dirty="0"/>
          </a:p>
          <a:p>
            <a:r>
              <a:rPr kumimoji="1" lang="ja-JP" altLang="en-US" sz="2000" dirty="0"/>
              <a:t>　　</a:t>
            </a:r>
            <a:endParaRPr kumimoji="1" lang="en-US" altLang="ja-JP" sz="2000" dirty="0"/>
          </a:p>
          <a:p>
            <a:endParaRPr kumimoji="1" lang="en-US" altLang="ja-JP" sz="2000" dirty="0"/>
          </a:p>
          <a:p>
            <a:r>
              <a:rPr kumimoji="1" lang="ja-JP" altLang="en-US" sz="2000" dirty="0"/>
              <a:t>・日本アレルギー協会関西支部　市民公開講座（共催）</a:t>
            </a:r>
            <a:endParaRPr kumimoji="1" lang="en-US" altLang="ja-JP" sz="2000" dirty="0"/>
          </a:p>
          <a:p>
            <a:r>
              <a:rPr kumimoji="1" lang="ja-JP" altLang="en-US" sz="2000" dirty="0"/>
              <a:t>　　大阪府の取組みについて説明　　　　　　　　　　　</a:t>
            </a:r>
            <a:endParaRPr kumimoji="1" lang="en-US" altLang="ja-JP" sz="2000" dirty="0"/>
          </a:p>
        </p:txBody>
      </p:sp>
      <p:sp>
        <p:nvSpPr>
          <p:cNvPr id="3" name="タイトル 1">
            <a:extLst>
              <a:ext uri="{FF2B5EF4-FFF2-40B4-BE49-F238E27FC236}">
                <a16:creationId xmlns:a16="http://schemas.microsoft.com/office/drawing/2014/main" id="{C8FD2D3B-F53D-187A-DBC3-377A7932DC34}"/>
              </a:ext>
            </a:extLst>
          </p:cNvPr>
          <p:cNvSpPr txBox="1">
            <a:spLocks/>
          </p:cNvSpPr>
          <p:nvPr/>
        </p:nvSpPr>
        <p:spPr>
          <a:xfrm>
            <a:off x="9421" y="0"/>
            <a:ext cx="913457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a:solidFill>
                  <a:schemeClr val="bg1">
                    <a:lumMod val="95000"/>
                  </a:schemeClr>
                </a:solidFill>
                <a:latin typeface="BIZ UDゴシック" panose="020B0400000000000000" pitchFamily="49" charset="-128"/>
                <a:ea typeface="BIZ UDゴシック" panose="020B0400000000000000" pitchFamily="49" charset="-128"/>
              </a:rPr>
              <a:t>正しい知識の普及・啓発</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2791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9525" y="579677"/>
            <a:ext cx="8581292" cy="1184427"/>
          </a:xfrm>
          <a:prstGeom prst="rect">
            <a:avLst/>
          </a:prstGeom>
          <a:solidFill>
            <a:schemeClr val="bg1"/>
          </a:solidFill>
          <a:ln>
            <a:noFill/>
          </a:ln>
        </p:spPr>
        <p:txBody>
          <a:bodyPr wrap="square" rtlCol="0">
            <a:spAutoFit/>
          </a:bodyPr>
          <a:lstStyle/>
          <a:p>
            <a:pPr indent="161196">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アレルギー疾患は、正しい知識を持ち、適切な対応をすることで</a:t>
            </a:r>
            <a:endParaRPr lang="en-US" altLang="ja-JP" sz="1846" dirty="0">
              <a:solidFill>
                <a:srgbClr val="000000"/>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上手にコントロールすることが可能であるため、正しい知識の普及啓発が重要。</a:t>
            </a:r>
            <a:endParaRPr lang="en-US" altLang="ja-JP" sz="1846" dirty="0">
              <a:solidFill>
                <a:srgbClr val="000000"/>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⇒府民向け講演会を、拠点病院に委託し実施。</a:t>
            </a:r>
            <a:endParaRPr lang="en-US" altLang="ja-JP" sz="1846" dirty="0">
              <a:solidFill>
                <a:srgbClr val="000000"/>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pPr defTabSz="739839"/>
            <a:fld id="{B6F15528-21DE-4FAA-801E-634DDDAF4B2B}" type="slidenum">
              <a:rPr lang="en-US" altLang="ja-JP" smtClean="0"/>
              <a:pPr defTabSz="739839"/>
              <a:t>11</a:t>
            </a:fld>
            <a:endParaRPr lang="en-US" altLang="ja-JP" dirty="0"/>
          </a:p>
        </p:txBody>
      </p:sp>
      <p:sp>
        <p:nvSpPr>
          <p:cNvPr id="18" name="Rectangle 2">
            <a:extLst>
              <a:ext uri="{FF2B5EF4-FFF2-40B4-BE49-F238E27FC236}">
                <a16:creationId xmlns:a16="http://schemas.microsoft.com/office/drawing/2014/main" id="{D8C30FD1-74A1-487B-B6BD-2C85118445A4}"/>
              </a:ext>
            </a:extLst>
          </p:cNvPr>
          <p:cNvSpPr>
            <a:spLocks noChangeArrowheads="1"/>
          </p:cNvSpPr>
          <p:nvPr/>
        </p:nvSpPr>
        <p:spPr bwMode="auto">
          <a:xfrm>
            <a:off x="713806" y="1764104"/>
            <a:ext cx="6834021"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ja-JP" altLang="ja-JP" sz="1662"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62" dirty="0">
                <a:latin typeface="BIZ UDゴシック" panose="020B0400000000000000" pitchFamily="49" charset="-128"/>
                <a:ea typeface="BIZ UDゴシック" panose="020B0400000000000000" pitchFamily="49" charset="-128"/>
                <a:cs typeface="Times New Roman" panose="02020603050405020304" pitchFamily="18" charset="0"/>
              </a:rPr>
              <a:t>令和５年度　拠点病院による府民向け講座の実施状況・実施予定</a:t>
            </a:r>
            <a:endParaRPr lang="ja-JP" altLang="ja-JP" sz="1477"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4E378B22-931C-4004-AF1F-16209E2DDA63}"/>
              </a:ext>
            </a:extLst>
          </p:cNvPr>
          <p:cNvPicPr>
            <a:picLocks noChangeAspect="1"/>
          </p:cNvPicPr>
          <p:nvPr/>
        </p:nvPicPr>
        <p:blipFill>
          <a:blip r:embed="rId3"/>
          <a:stretch>
            <a:fillRect/>
          </a:stretch>
        </p:blipFill>
        <p:spPr>
          <a:xfrm>
            <a:off x="4645620" y="3725786"/>
            <a:ext cx="2074616" cy="2767184"/>
          </a:xfrm>
          <a:prstGeom prst="rect">
            <a:avLst/>
          </a:prstGeom>
        </p:spPr>
      </p:pic>
      <p:pic>
        <p:nvPicPr>
          <p:cNvPr id="8" name="図 7">
            <a:extLst>
              <a:ext uri="{FF2B5EF4-FFF2-40B4-BE49-F238E27FC236}">
                <a16:creationId xmlns:a16="http://schemas.microsoft.com/office/drawing/2014/main" id="{FF235281-443D-473E-8D79-9A2425FD5A61}"/>
              </a:ext>
            </a:extLst>
          </p:cNvPr>
          <p:cNvPicPr>
            <a:picLocks noChangeAspect="1"/>
          </p:cNvPicPr>
          <p:nvPr/>
        </p:nvPicPr>
        <p:blipFill>
          <a:blip r:embed="rId4"/>
          <a:stretch>
            <a:fillRect/>
          </a:stretch>
        </p:blipFill>
        <p:spPr>
          <a:xfrm>
            <a:off x="829994" y="2113087"/>
            <a:ext cx="7484012" cy="1456006"/>
          </a:xfrm>
          <a:prstGeom prst="rect">
            <a:avLst/>
          </a:prstGeom>
        </p:spPr>
      </p:pic>
      <p:pic>
        <p:nvPicPr>
          <p:cNvPr id="15" name="図 14">
            <a:extLst>
              <a:ext uri="{FF2B5EF4-FFF2-40B4-BE49-F238E27FC236}">
                <a16:creationId xmlns:a16="http://schemas.microsoft.com/office/drawing/2014/main" id="{80EA02DF-9087-4591-A348-C39DFF810881}"/>
              </a:ext>
            </a:extLst>
          </p:cNvPr>
          <p:cNvPicPr>
            <a:picLocks noChangeAspect="1"/>
          </p:cNvPicPr>
          <p:nvPr/>
        </p:nvPicPr>
        <p:blipFill>
          <a:blip r:embed="rId5"/>
          <a:stretch>
            <a:fillRect/>
          </a:stretch>
        </p:blipFill>
        <p:spPr>
          <a:xfrm>
            <a:off x="6907040" y="3659206"/>
            <a:ext cx="2003928" cy="2833764"/>
          </a:xfrm>
          <a:prstGeom prst="rect">
            <a:avLst/>
          </a:prstGeom>
        </p:spPr>
      </p:pic>
      <p:pic>
        <p:nvPicPr>
          <p:cNvPr id="17" name="図 16">
            <a:extLst>
              <a:ext uri="{FF2B5EF4-FFF2-40B4-BE49-F238E27FC236}">
                <a16:creationId xmlns:a16="http://schemas.microsoft.com/office/drawing/2014/main" id="{FCA54068-5BB3-46B5-BCF9-3B7DCD25AC3F}"/>
              </a:ext>
            </a:extLst>
          </p:cNvPr>
          <p:cNvPicPr>
            <a:picLocks noChangeAspect="1"/>
          </p:cNvPicPr>
          <p:nvPr/>
        </p:nvPicPr>
        <p:blipFill>
          <a:blip r:embed="rId6"/>
          <a:stretch>
            <a:fillRect/>
          </a:stretch>
        </p:blipFill>
        <p:spPr>
          <a:xfrm>
            <a:off x="239524" y="3703960"/>
            <a:ext cx="1982179" cy="2789010"/>
          </a:xfrm>
          <a:prstGeom prst="rect">
            <a:avLst/>
          </a:prstGeom>
        </p:spPr>
      </p:pic>
      <p:pic>
        <p:nvPicPr>
          <p:cNvPr id="21" name="図 20">
            <a:extLst>
              <a:ext uri="{FF2B5EF4-FFF2-40B4-BE49-F238E27FC236}">
                <a16:creationId xmlns:a16="http://schemas.microsoft.com/office/drawing/2014/main" id="{B85C3E06-C12D-44D7-9D04-B92590880E74}"/>
              </a:ext>
            </a:extLst>
          </p:cNvPr>
          <p:cNvPicPr>
            <a:picLocks noChangeAspect="1"/>
          </p:cNvPicPr>
          <p:nvPr/>
        </p:nvPicPr>
        <p:blipFill>
          <a:blip r:embed="rId7"/>
          <a:stretch>
            <a:fillRect/>
          </a:stretch>
        </p:blipFill>
        <p:spPr>
          <a:xfrm>
            <a:off x="2407945" y="3725788"/>
            <a:ext cx="1988672" cy="2800595"/>
          </a:xfrm>
          <a:prstGeom prst="rect">
            <a:avLst/>
          </a:prstGeom>
        </p:spPr>
      </p:pic>
      <p:sp>
        <p:nvSpPr>
          <p:cNvPr id="3" name="タイトル 1">
            <a:extLst>
              <a:ext uri="{FF2B5EF4-FFF2-40B4-BE49-F238E27FC236}">
                <a16:creationId xmlns:a16="http://schemas.microsoft.com/office/drawing/2014/main" id="{57E01AB4-897C-8BB2-7550-7ECB5EFE4E8E}"/>
              </a:ext>
            </a:extLst>
          </p:cNvPr>
          <p:cNvSpPr txBox="1">
            <a:spLocks/>
          </p:cNvSpPr>
          <p:nvPr/>
        </p:nvSpPr>
        <p:spPr>
          <a:xfrm>
            <a:off x="1" y="0"/>
            <a:ext cx="9143999" cy="579677"/>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府民向け　講座・研修（委託事業実施分）</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9053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ホームベース 20">
            <a:extLst>
              <a:ext uri="{FF2B5EF4-FFF2-40B4-BE49-F238E27FC236}">
                <a16:creationId xmlns:a16="http://schemas.microsoft.com/office/drawing/2014/main" id="{E8F4A82A-AEA5-4A7A-AB6A-1924FE0AD78A}"/>
              </a:ext>
            </a:extLst>
          </p:cNvPr>
          <p:cNvSpPr/>
          <p:nvPr/>
        </p:nvSpPr>
        <p:spPr>
          <a:xfrm rot="10800000" flipV="1">
            <a:off x="150834" y="190477"/>
            <a:ext cx="6509294" cy="284101"/>
          </a:xfrm>
          <a:prstGeom prst="homePlate">
            <a:avLst>
              <a:gd name="adj" fmla="val 0"/>
            </a:avLst>
          </a:prstGeom>
          <a:gradFill flip="none" rotWithShape="1">
            <a:gsLst>
              <a:gs pos="100000">
                <a:srgbClr val="33CC33"/>
              </a:gs>
              <a:gs pos="50000">
                <a:srgbClr val="92D050">
                  <a:tint val="44500"/>
                  <a:satMod val="160000"/>
                </a:srgb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54"/>
              </a:lnSpc>
            </a:pPr>
            <a:endParaRPr lang="ja-JP" altLang="en-US" sz="1662" dirty="0">
              <a:solidFill>
                <a:schemeClr val="tx1"/>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1184050" y="1539384"/>
            <a:ext cx="6354577" cy="526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33" name="正方形/長方形 32"/>
          <p:cNvSpPr/>
          <p:nvPr/>
        </p:nvSpPr>
        <p:spPr>
          <a:xfrm>
            <a:off x="338101" y="570947"/>
            <a:ext cx="8467797" cy="1184427"/>
          </a:xfrm>
          <a:prstGeom prst="rect">
            <a:avLst/>
          </a:prstGeom>
          <a:noFill/>
          <a:ln w="15875">
            <a:no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2954"/>
              </a:lnSpc>
            </a:pPr>
            <a:r>
              <a:rPr lang="ja-JP" altLang="en-US" sz="1846" dirty="0">
                <a:solidFill>
                  <a:schemeClr val="tx1"/>
                </a:solidFill>
                <a:latin typeface="BIZ UDゴシック" panose="020B0400000000000000" pitchFamily="49" charset="-128"/>
                <a:ea typeface="BIZ UDゴシック" panose="020B0400000000000000" pitchFamily="49" charset="-128"/>
              </a:rPr>
              <a:t>　アレルギー疾患の治療やケアを行うためには、医師をはじめ看護師や栄養士等の医療従事者の人材育成及び資質の向上が重要。</a:t>
            </a:r>
            <a:endParaRPr lang="en-US" altLang="ja-JP" sz="1846" dirty="0">
              <a:solidFill>
                <a:schemeClr val="tx1"/>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chemeClr val="tx1"/>
                </a:solidFill>
                <a:latin typeface="BIZ UDゴシック" panose="020B0400000000000000" pitchFamily="49" charset="-128"/>
                <a:ea typeface="BIZ UDゴシック" panose="020B0400000000000000" pitchFamily="49" charset="-128"/>
              </a:rPr>
              <a:t>　</a:t>
            </a:r>
            <a:r>
              <a:rPr lang="ja-JP" altLang="en-US" sz="1662" dirty="0">
                <a:solidFill>
                  <a:srgbClr val="000000"/>
                </a:solidFill>
                <a:latin typeface="BIZ UDゴシック" panose="020B0400000000000000" pitchFamily="49" charset="-128"/>
                <a:ea typeface="BIZ UDゴシック" panose="020B0400000000000000" pitchFamily="49" charset="-128"/>
              </a:rPr>
              <a:t>⇒医療従事者向け講演会を、拠点病院に委託し実施。</a:t>
            </a:r>
            <a:endParaRPr lang="en-US" altLang="ja-JP" sz="1662" dirty="0">
              <a:solidFill>
                <a:srgbClr val="000000"/>
              </a:solidFill>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150834" y="119104"/>
            <a:ext cx="5178707" cy="38323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846" dirty="0">
                <a:latin typeface="BIZ UDゴシック" panose="020B0400000000000000" pitchFamily="49" charset="-128"/>
                <a:ea typeface="BIZ UDゴシック" panose="020B0400000000000000" pitchFamily="49" charset="-128"/>
              </a:rPr>
              <a:t>③ 医療従事者の人材育成</a:t>
            </a:r>
          </a:p>
        </p:txBody>
      </p:sp>
      <p:sp>
        <p:nvSpPr>
          <p:cNvPr id="13" name="Rectangle 2"/>
          <p:cNvSpPr>
            <a:spLocks noChangeArrowheads="1"/>
          </p:cNvSpPr>
          <p:nvPr/>
        </p:nvSpPr>
        <p:spPr bwMode="auto">
          <a:xfrm>
            <a:off x="793417" y="1812723"/>
            <a:ext cx="4197416"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ja-JP" altLang="ja-JP" sz="1662"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62" dirty="0">
                <a:latin typeface="BIZ UDゴシック" panose="020B0400000000000000" pitchFamily="49" charset="-128"/>
                <a:ea typeface="BIZ UDゴシック" panose="020B0400000000000000" pitchFamily="49" charset="-128"/>
                <a:cs typeface="Times New Roman" panose="02020603050405020304" pitchFamily="18" charset="0"/>
              </a:rPr>
              <a:t>令和５年度の実施状況</a:t>
            </a:r>
            <a:endParaRPr lang="ja-JP" altLang="ja-JP" sz="1477"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pPr defTabSz="739839"/>
            <a:fld id="{B6F15528-21DE-4FAA-801E-634DDDAF4B2B}" type="slidenum">
              <a:rPr lang="en-US" altLang="ja-JP" smtClean="0"/>
              <a:pPr defTabSz="739839"/>
              <a:t>12</a:t>
            </a:fld>
            <a:endParaRPr lang="en-US" altLang="ja-JP" dirty="0"/>
          </a:p>
        </p:txBody>
      </p:sp>
      <p:pic>
        <p:nvPicPr>
          <p:cNvPr id="3" name="図 2">
            <a:extLst>
              <a:ext uri="{FF2B5EF4-FFF2-40B4-BE49-F238E27FC236}">
                <a16:creationId xmlns:a16="http://schemas.microsoft.com/office/drawing/2014/main" id="{D1B5B8A4-6416-423B-B9B4-A053A1D93D40}"/>
              </a:ext>
            </a:extLst>
          </p:cNvPr>
          <p:cNvPicPr>
            <a:picLocks noChangeAspect="1"/>
          </p:cNvPicPr>
          <p:nvPr/>
        </p:nvPicPr>
        <p:blipFill>
          <a:blip r:embed="rId3"/>
          <a:stretch>
            <a:fillRect/>
          </a:stretch>
        </p:blipFill>
        <p:spPr>
          <a:xfrm>
            <a:off x="615815" y="2161196"/>
            <a:ext cx="7491046" cy="993531"/>
          </a:xfrm>
          <a:prstGeom prst="rect">
            <a:avLst/>
          </a:prstGeom>
        </p:spPr>
      </p:pic>
      <p:pic>
        <p:nvPicPr>
          <p:cNvPr id="7" name="図 6">
            <a:extLst>
              <a:ext uri="{FF2B5EF4-FFF2-40B4-BE49-F238E27FC236}">
                <a16:creationId xmlns:a16="http://schemas.microsoft.com/office/drawing/2014/main" id="{469E0391-C766-4F26-9950-958346669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02" y="3206486"/>
            <a:ext cx="2482851" cy="3500820"/>
          </a:xfrm>
          <a:prstGeom prst="rect">
            <a:avLst/>
          </a:prstGeom>
        </p:spPr>
      </p:pic>
      <p:pic>
        <p:nvPicPr>
          <p:cNvPr id="9" name="図 8">
            <a:extLst>
              <a:ext uri="{FF2B5EF4-FFF2-40B4-BE49-F238E27FC236}">
                <a16:creationId xmlns:a16="http://schemas.microsoft.com/office/drawing/2014/main" id="{62A1C5FF-DC9E-4060-BEAB-5F7390747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0" y="3185862"/>
            <a:ext cx="2553546" cy="3600499"/>
          </a:xfrm>
          <a:prstGeom prst="rect">
            <a:avLst/>
          </a:prstGeom>
        </p:spPr>
      </p:pic>
      <p:pic>
        <p:nvPicPr>
          <p:cNvPr id="17" name="図 16">
            <a:extLst>
              <a:ext uri="{FF2B5EF4-FFF2-40B4-BE49-F238E27FC236}">
                <a16:creationId xmlns:a16="http://schemas.microsoft.com/office/drawing/2014/main" id="{E6CB55FB-0D7E-4294-9804-31EC76A7E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9219" y="3206487"/>
            <a:ext cx="2492900" cy="3514990"/>
          </a:xfrm>
          <a:prstGeom prst="rect">
            <a:avLst/>
          </a:prstGeom>
        </p:spPr>
      </p:pic>
      <p:sp>
        <p:nvSpPr>
          <p:cNvPr id="5" name="タイトル 1">
            <a:extLst>
              <a:ext uri="{FF2B5EF4-FFF2-40B4-BE49-F238E27FC236}">
                <a16:creationId xmlns:a16="http://schemas.microsoft.com/office/drawing/2014/main" id="{948564FB-0D6E-9452-F488-E233DD0C3780}"/>
              </a:ext>
            </a:extLst>
          </p:cNvPr>
          <p:cNvSpPr txBox="1">
            <a:spLocks/>
          </p:cNvSpPr>
          <p:nvPr/>
        </p:nvSpPr>
        <p:spPr>
          <a:xfrm>
            <a:off x="1" y="0"/>
            <a:ext cx="9143999" cy="579677"/>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医療従事者向け　講座・研修（委託事業実施分）</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2874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0" y="0"/>
            <a:ext cx="9144000" cy="566244"/>
          </a:xfrm>
          <a:prstGeom prst="rect">
            <a:avLst/>
          </a:prstGeom>
          <a:gradFill flip="none" rotWithShape="1">
            <a:gsLst>
              <a:gs pos="0">
                <a:schemeClr val="accent1">
                  <a:lumMod val="5000"/>
                  <a:lumOff val="95000"/>
                </a:schemeClr>
              </a:gs>
              <a:gs pos="20000">
                <a:schemeClr val="accent1"/>
              </a:gs>
              <a:gs pos="80000">
                <a:schemeClr val="accent1"/>
              </a:gs>
              <a:gs pos="100000">
                <a:schemeClr val="bg1"/>
              </a:gs>
            </a:gsLst>
            <a:lin ang="0" scaled="1"/>
            <a:tileRect/>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500" b="1" dirty="0">
                <a:solidFill>
                  <a:schemeClr val="bg1"/>
                </a:solidFill>
                <a:latin typeface="BIZ UDゴシック" panose="020B0400000000000000" pitchFamily="49" charset="-128"/>
                <a:ea typeface="BIZ UDゴシック" panose="020B0400000000000000" pitchFamily="49" charset="-128"/>
              </a:rPr>
              <a:t>Ｒ５年度アレルギー疾患関連研修・講演会</a:t>
            </a:r>
            <a:r>
              <a:rPr lang="ja-JP" altLang="en-US" sz="1200" dirty="0">
                <a:solidFill>
                  <a:schemeClr val="bg1"/>
                </a:solidFill>
                <a:latin typeface="BIZ UD明朝 Medium" panose="02020500000000000000" pitchFamily="17" charset="-128"/>
                <a:ea typeface="BIZ UD明朝 Medium" panose="02020500000000000000" pitchFamily="17" charset="-128"/>
              </a:rPr>
              <a:t>（予定含む：大阪府確認分）</a:t>
            </a:r>
            <a:endParaRPr lang="ja-JP" altLang="en-US" sz="825" dirty="0">
              <a:solidFill>
                <a:schemeClr val="bg1"/>
              </a:solidFill>
              <a:latin typeface="BIZ UD明朝 Medium" panose="02020500000000000000" pitchFamily="17" charset="-128"/>
              <a:ea typeface="BIZ UD明朝 Medium" panose="02020500000000000000" pitchFamily="17" charset="-128"/>
            </a:endParaRPr>
          </a:p>
        </p:txBody>
      </p:sp>
      <p:sp>
        <p:nvSpPr>
          <p:cNvPr id="2" name="スライド番号プレースホルダー 1"/>
          <p:cNvSpPr>
            <a:spLocks noGrp="1"/>
          </p:cNvSpPr>
          <p:nvPr>
            <p:ph type="sldNum" sz="quarter" idx="12"/>
          </p:nvPr>
        </p:nvSpPr>
        <p:spPr>
          <a:xfrm>
            <a:off x="7178278" y="6462714"/>
            <a:ext cx="1708547" cy="207169"/>
          </a:xfrm>
        </p:spPr>
        <p:txBody>
          <a:bodyPr/>
          <a:lstStyle/>
          <a:p>
            <a:pPr algn="ctr"/>
            <a:fld id="{B6F15528-21DE-4FAA-801E-634DDDAF4B2B}" type="slidenum">
              <a:rPr lang="en-US" altLang="ja-JP" smtClean="0">
                <a:solidFill>
                  <a:prstClr val="black">
                    <a:tint val="75000"/>
                  </a:prstClr>
                </a:solidFill>
              </a:rPr>
              <a:pPr algn="ctr"/>
              <a:t>13</a:t>
            </a:fld>
            <a:endParaRPr lang="en-US" altLang="ja-JP" dirty="0">
              <a:solidFill>
                <a:prstClr val="black">
                  <a:tint val="75000"/>
                </a:prst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60911671"/>
              </p:ext>
            </p:extLst>
          </p:nvPr>
        </p:nvGraphicFramePr>
        <p:xfrm>
          <a:off x="378619" y="3685748"/>
          <a:ext cx="8086725" cy="1687915"/>
        </p:xfrm>
        <a:graphic>
          <a:graphicData uri="http://schemas.openxmlformats.org/drawingml/2006/table">
            <a:tbl>
              <a:tblPr firstRow="1" firstCol="1" bandRow="1"/>
              <a:tblGrid>
                <a:gridCol w="1287852">
                  <a:extLst>
                    <a:ext uri="{9D8B030D-6E8A-4147-A177-3AD203B41FA5}">
                      <a16:colId xmlns:a16="http://schemas.microsoft.com/office/drawing/2014/main" val="1256089703"/>
                    </a:ext>
                  </a:extLst>
                </a:gridCol>
                <a:gridCol w="3486197">
                  <a:extLst>
                    <a:ext uri="{9D8B030D-6E8A-4147-A177-3AD203B41FA5}">
                      <a16:colId xmlns:a16="http://schemas.microsoft.com/office/drawing/2014/main" val="2778046736"/>
                    </a:ext>
                  </a:extLst>
                </a:gridCol>
                <a:gridCol w="2034931">
                  <a:extLst>
                    <a:ext uri="{9D8B030D-6E8A-4147-A177-3AD203B41FA5}">
                      <a16:colId xmlns:a16="http://schemas.microsoft.com/office/drawing/2014/main" val="3663907901"/>
                    </a:ext>
                  </a:extLst>
                </a:gridCol>
                <a:gridCol w="1277745">
                  <a:extLst>
                    <a:ext uri="{9D8B030D-6E8A-4147-A177-3AD203B41FA5}">
                      <a16:colId xmlns:a16="http://schemas.microsoft.com/office/drawing/2014/main" val="2069043102"/>
                    </a:ext>
                  </a:extLst>
                </a:gridCol>
              </a:tblGrid>
              <a:tr h="184582">
                <a:tc>
                  <a:txBody>
                    <a:bodyPr/>
                    <a:lstStyle/>
                    <a:p>
                      <a:pPr algn="ctr">
                        <a:spcAft>
                          <a:spcPts val="0"/>
                        </a:spcAft>
                      </a:pPr>
                      <a:r>
                        <a:rPr lang="ja-JP" sz="900" kern="100">
                          <a:effectLst/>
                          <a:latin typeface="游明朝" panose="02020400000000000000" pitchFamily="18" charset="-128"/>
                          <a:ea typeface="BIZ UDゴシック" panose="020B0400000000000000" pitchFamily="49" charset="-128"/>
                          <a:cs typeface="Times New Roman" panose="02020603050405020304" pitchFamily="18" charset="0"/>
                        </a:rPr>
                        <a:t>開催日</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BIZ UDゴシック" panose="020B0400000000000000" pitchFamily="49" charset="-128"/>
                          <a:cs typeface="Times New Roman" panose="02020603050405020304" pitchFamily="18" charset="0"/>
                        </a:rPr>
                        <a:t>名称</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BIZ UDゴシック" panose="020B0400000000000000" pitchFamily="49" charset="-128"/>
                          <a:cs typeface="Times New Roman" panose="02020603050405020304" pitchFamily="18" charset="0"/>
                        </a:rPr>
                        <a:t>主催</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BIZ UDゴシック" panose="020B0400000000000000" pitchFamily="49" charset="-128"/>
                          <a:cs typeface="Times New Roman" panose="02020603050405020304" pitchFamily="18" charset="0"/>
                        </a:rPr>
                        <a:t>開催形式</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104936"/>
                  </a:ext>
                </a:extLst>
              </a:tr>
              <a:tr h="316262">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R5.8.5</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回大阪医科薬科大学病院アレルギーセンター市民公開講座</a:t>
                      </a:r>
                    </a:p>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「スキンケアのウソと本当」</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大阪医科薬科大学病院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62377568"/>
                  </a:ext>
                </a:extLst>
              </a:tr>
              <a:tr h="315857">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アレルギー</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市民公開講座</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アレルギーを正しく理解する！</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近畿大学病院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72079694"/>
                  </a:ext>
                </a:extLst>
              </a:tr>
              <a:tr h="235713">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3.16(</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府民公開講座</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「アレルギーに関する知識」</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関西医科大学病院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8764674"/>
                  </a:ext>
                </a:extLst>
              </a:tr>
              <a:tr h="298447">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水</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アレルギー府民（市民）公開講座</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「アレルギーと空気」</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24514914"/>
                  </a:ext>
                </a:extLst>
              </a:tr>
              <a:tr h="298447">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3.24(</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アレルギー疾患</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府民</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公開</a:t>
                      </a: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講演会</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「アレルギーはどこまで治るか？」</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はびきの医療センター</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オンライン</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96659585"/>
                  </a:ext>
                </a:extLst>
              </a:tr>
            </a:tbl>
          </a:graphicData>
        </a:graphic>
      </p:graphicFrame>
      <p:sp>
        <p:nvSpPr>
          <p:cNvPr id="11" name="Rectangle 3"/>
          <p:cNvSpPr>
            <a:spLocks noChangeArrowheads="1"/>
          </p:cNvSpPr>
          <p:nvPr/>
        </p:nvSpPr>
        <p:spPr bwMode="auto">
          <a:xfrm>
            <a:off x="326336" y="1209048"/>
            <a:ext cx="129266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ja-JP" altLang="ja-JP" sz="900" dirty="0">
                <a:latin typeface="BIZ UDゴシック" panose="020B0400000000000000" pitchFamily="49" charset="-128"/>
                <a:ea typeface="BIZ UDゴシック" panose="020B0400000000000000" pitchFamily="49" charset="-128"/>
              </a:rPr>
              <a:t>◆医療従事者向け研修</a:t>
            </a:r>
            <a:endParaRPr kumimoji="0" lang="ja-JP" altLang="ja-JP" sz="900" dirty="0">
              <a:latin typeface="BIZ UDゴシック" panose="020B0400000000000000" pitchFamily="49" charset="-128"/>
              <a:ea typeface="BIZ UDゴシック" panose="020B0400000000000000" pitchFamily="49" charset="-128"/>
            </a:endParaRPr>
          </a:p>
        </p:txBody>
      </p:sp>
      <p:sp>
        <p:nvSpPr>
          <p:cNvPr id="12" name="正方形/長方形 11"/>
          <p:cNvSpPr/>
          <p:nvPr/>
        </p:nvSpPr>
        <p:spPr>
          <a:xfrm>
            <a:off x="303253" y="3475277"/>
            <a:ext cx="1107996" cy="230832"/>
          </a:xfrm>
          <a:prstGeom prst="rect">
            <a:avLst/>
          </a:prstGeom>
        </p:spPr>
        <p:txBody>
          <a:bodyPr wrap="none">
            <a:spAutoFit/>
          </a:bodyPr>
          <a:lstStyle/>
          <a:p>
            <a:pPr algn="just"/>
            <a:r>
              <a:rPr lang="ja-JP" altLang="ja-JP" sz="900" kern="100" dirty="0">
                <a:latin typeface="游明朝" panose="02020400000000000000" pitchFamily="18" charset="-128"/>
                <a:ea typeface="BIZ UDゴシック" panose="020B0400000000000000" pitchFamily="49" charset="-128"/>
                <a:cs typeface="Times New Roman" panose="02020603050405020304" pitchFamily="18" charset="0"/>
              </a:rPr>
              <a:t>◆府民向け講演会</a:t>
            </a:r>
            <a:endParaRPr lang="ja-JP" altLang="ja-JP" sz="900" kern="100" dirty="0">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2644177682"/>
              </p:ext>
            </p:extLst>
          </p:nvPr>
        </p:nvGraphicFramePr>
        <p:xfrm>
          <a:off x="389406" y="1412015"/>
          <a:ext cx="8075938" cy="1956795"/>
        </p:xfrm>
        <a:graphic>
          <a:graphicData uri="http://schemas.openxmlformats.org/drawingml/2006/table">
            <a:tbl>
              <a:tblPr firstRow="1" firstCol="1" bandRow="1"/>
              <a:tblGrid>
                <a:gridCol w="1298376">
                  <a:extLst>
                    <a:ext uri="{9D8B030D-6E8A-4147-A177-3AD203B41FA5}">
                      <a16:colId xmlns:a16="http://schemas.microsoft.com/office/drawing/2014/main" val="3347928797"/>
                    </a:ext>
                  </a:extLst>
                </a:gridCol>
                <a:gridCol w="3452819">
                  <a:extLst>
                    <a:ext uri="{9D8B030D-6E8A-4147-A177-3AD203B41FA5}">
                      <a16:colId xmlns:a16="http://schemas.microsoft.com/office/drawing/2014/main" val="373920741"/>
                    </a:ext>
                  </a:extLst>
                </a:gridCol>
                <a:gridCol w="2038758">
                  <a:extLst>
                    <a:ext uri="{9D8B030D-6E8A-4147-A177-3AD203B41FA5}">
                      <a16:colId xmlns:a16="http://schemas.microsoft.com/office/drawing/2014/main" val="825672499"/>
                    </a:ext>
                  </a:extLst>
                </a:gridCol>
                <a:gridCol w="1285985">
                  <a:extLst>
                    <a:ext uri="{9D8B030D-6E8A-4147-A177-3AD203B41FA5}">
                      <a16:colId xmlns:a16="http://schemas.microsoft.com/office/drawing/2014/main" val="1808508569"/>
                    </a:ext>
                  </a:extLst>
                </a:gridCol>
              </a:tblGrid>
              <a:tr h="185513">
                <a:tc>
                  <a:txBody>
                    <a:bodyPr/>
                    <a:lstStyle/>
                    <a:p>
                      <a:pPr algn="ctr">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開催日</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名称</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主催</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開催形式</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171562"/>
                  </a:ext>
                </a:extLst>
              </a:tr>
              <a:tr h="212698">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15</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回大阪吸入多職種連携の会</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3974013"/>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R5.11.30(</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木</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回北摂総合アレルギー研究会</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大阪医科薬科大学病院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68951943"/>
                  </a:ext>
                </a:extLst>
              </a:tr>
              <a:tr h="282396">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R5.12.6(</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水</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大阪赤十字病院主催</a:t>
                      </a:r>
                    </a:p>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第３回多職種のためのアレルギー講習会</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0274481"/>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R5.12.16(</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上本町呼吸器セミナー　</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60096439"/>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R6.2</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16</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回大阪吸入多職種連携の会</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大阪赤十字病院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864875"/>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R6.2.3(</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　関西アレルギーカンファレンス</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関西医科大学病院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72356371"/>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R6.2.3(</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医療従事者向け研修会</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（大人の食物アレルギー、スキンケア）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近畿大学病院</a:t>
                      </a: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311570"/>
                  </a:ext>
                </a:extLst>
              </a:tr>
              <a:tr h="212698">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R6.3.2(</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endParaRPr lang="ja-JP"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回北摂総合アレルギー研究会</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zh-CN"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大阪医科薬科大学病院</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66115376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062946605"/>
              </p:ext>
            </p:extLst>
          </p:nvPr>
        </p:nvGraphicFramePr>
        <p:xfrm>
          <a:off x="389407" y="5906641"/>
          <a:ext cx="8075938" cy="487018"/>
        </p:xfrm>
        <a:graphic>
          <a:graphicData uri="http://schemas.openxmlformats.org/drawingml/2006/table">
            <a:tbl>
              <a:tblPr firstRow="1" firstCol="1" bandRow="1"/>
              <a:tblGrid>
                <a:gridCol w="1315041">
                  <a:extLst>
                    <a:ext uri="{9D8B030D-6E8A-4147-A177-3AD203B41FA5}">
                      <a16:colId xmlns:a16="http://schemas.microsoft.com/office/drawing/2014/main" val="1256089703"/>
                    </a:ext>
                  </a:extLst>
                </a:gridCol>
                <a:gridCol w="3463337">
                  <a:extLst>
                    <a:ext uri="{9D8B030D-6E8A-4147-A177-3AD203B41FA5}">
                      <a16:colId xmlns:a16="http://schemas.microsoft.com/office/drawing/2014/main" val="2778046736"/>
                    </a:ext>
                  </a:extLst>
                </a:gridCol>
                <a:gridCol w="2018828">
                  <a:extLst>
                    <a:ext uri="{9D8B030D-6E8A-4147-A177-3AD203B41FA5}">
                      <a16:colId xmlns:a16="http://schemas.microsoft.com/office/drawing/2014/main" val="3663907901"/>
                    </a:ext>
                  </a:extLst>
                </a:gridCol>
                <a:gridCol w="1278732">
                  <a:extLst>
                    <a:ext uri="{9D8B030D-6E8A-4147-A177-3AD203B41FA5}">
                      <a16:colId xmlns:a16="http://schemas.microsoft.com/office/drawing/2014/main" val="2069043102"/>
                    </a:ext>
                  </a:extLst>
                </a:gridCol>
              </a:tblGrid>
              <a:tr h="162339">
                <a:tc>
                  <a:txBody>
                    <a:bodyPr/>
                    <a:lstStyle/>
                    <a:p>
                      <a:pPr algn="ctr">
                        <a:spcAft>
                          <a:spcPts val="0"/>
                        </a:spcAft>
                      </a:pPr>
                      <a:r>
                        <a:rPr lang="ja-JP" sz="900" kern="100">
                          <a:effectLst/>
                          <a:latin typeface="游明朝" panose="02020400000000000000" pitchFamily="18" charset="-128"/>
                          <a:ea typeface="BIZ UDゴシック" panose="020B0400000000000000" pitchFamily="49" charset="-128"/>
                          <a:cs typeface="Times New Roman" panose="02020603050405020304" pitchFamily="18" charset="0"/>
                        </a:rPr>
                        <a:t>開催日</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游明朝" panose="02020400000000000000" pitchFamily="18" charset="-128"/>
                          <a:ea typeface="BIZ UDゴシック" panose="020B0400000000000000" pitchFamily="49" charset="-128"/>
                          <a:cs typeface="Times New Roman" panose="02020603050405020304" pitchFamily="18" charset="0"/>
                        </a:rPr>
                        <a:t>名称</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BIZ UDゴシック" panose="020B0400000000000000" pitchFamily="49" charset="-128"/>
                          <a:cs typeface="Times New Roman" panose="02020603050405020304" pitchFamily="18" charset="0"/>
                        </a:rPr>
                        <a:t>主催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100" dirty="0">
                          <a:effectLst/>
                          <a:latin typeface="游明朝" panose="02020400000000000000" pitchFamily="18" charset="-128"/>
                          <a:ea typeface="BIZ UDゴシック" panose="020B0400000000000000" pitchFamily="49" charset="-128"/>
                          <a:cs typeface="Times New Roman" panose="02020603050405020304" pitchFamily="18" charset="0"/>
                        </a:rPr>
                        <a:t>開催形式</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104936"/>
                  </a:ext>
                </a:extLst>
              </a:tr>
              <a:tr h="324679">
                <a:tc>
                  <a:txBody>
                    <a:bodyPr/>
                    <a:lstStyle/>
                    <a:p>
                      <a:pPr algn="just">
                        <a:spcAft>
                          <a:spcPts val="0"/>
                        </a:spcAft>
                      </a:pP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.2.1</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土</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回「アレルギー週間」市民公開講座ｉｎ大阪</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公財</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日本アレルギー協会関西支部</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ハイブリッド</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514914"/>
                  </a:ext>
                </a:extLst>
              </a:tr>
            </a:tbl>
          </a:graphicData>
        </a:graphic>
      </p:graphicFrame>
      <p:sp>
        <p:nvSpPr>
          <p:cNvPr id="15" name="正方形/長方形 14"/>
          <p:cNvSpPr/>
          <p:nvPr/>
        </p:nvSpPr>
        <p:spPr>
          <a:xfrm>
            <a:off x="303253" y="5628889"/>
            <a:ext cx="2031325" cy="230832"/>
          </a:xfrm>
          <a:prstGeom prst="rect">
            <a:avLst/>
          </a:prstGeom>
        </p:spPr>
        <p:txBody>
          <a:bodyPr wrap="none">
            <a:spAutoFit/>
          </a:bodyPr>
          <a:lstStyle/>
          <a:p>
            <a:pPr algn="just"/>
            <a:r>
              <a:rPr lang="ja-JP" altLang="ja-JP" sz="900" kern="100" dirty="0">
                <a:latin typeface="游明朝" panose="02020400000000000000" pitchFamily="18" charset="-128"/>
                <a:ea typeface="BIZ UDゴシック" panose="020B0400000000000000" pitchFamily="49" charset="-128"/>
                <a:cs typeface="Times New Roman" panose="02020603050405020304" pitchFamily="18" charset="0"/>
              </a:rPr>
              <a:t>◆府民向け講演会</a:t>
            </a:r>
            <a:r>
              <a:rPr lang="ja-JP" altLang="en-US" sz="900" kern="100" dirty="0">
                <a:latin typeface="游明朝" panose="02020400000000000000" pitchFamily="18" charset="-128"/>
                <a:ea typeface="BIZ UDゴシック" panose="020B0400000000000000" pitchFamily="49" charset="-128"/>
                <a:cs typeface="Times New Roman" panose="02020603050405020304" pitchFamily="18" charset="0"/>
              </a:rPr>
              <a:t>（大阪府共催分）</a:t>
            </a:r>
            <a:endParaRPr lang="ja-JP" altLang="ja-JP" sz="9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9475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8BB165-56BD-432A-AECB-8FCB3B3B7700}"/>
              </a:ext>
            </a:extLst>
          </p:cNvPr>
          <p:cNvSpPr txBox="1"/>
          <p:nvPr/>
        </p:nvSpPr>
        <p:spPr>
          <a:xfrm>
            <a:off x="1019326" y="2644170"/>
            <a:ext cx="7588125" cy="1569660"/>
          </a:xfrm>
          <a:prstGeom prst="rect">
            <a:avLst/>
          </a:prstGeom>
          <a:noFill/>
        </p:spPr>
        <p:txBody>
          <a:bodyPr wrap="square" rtlCol="0">
            <a:spAutoFit/>
          </a:bodyPr>
          <a:lstStyle/>
          <a:p>
            <a:r>
              <a:rPr kumimoji="1" lang="ja-JP" altLang="en-US" sz="3200" dirty="0">
                <a:latin typeface="+mn-ea"/>
              </a:rPr>
              <a:t>議題２　</a:t>
            </a:r>
            <a:endParaRPr kumimoji="1" lang="en-US" altLang="ja-JP" sz="3200" dirty="0">
              <a:latin typeface="+mn-ea"/>
            </a:endParaRPr>
          </a:p>
          <a:p>
            <a:r>
              <a:rPr kumimoji="0" lang="ja-JP" altLang="en-US" sz="3200" kern="0" dirty="0">
                <a:latin typeface="+mn-ea"/>
              </a:rPr>
              <a:t>　拠点・協力病院連絡会議での検討状況</a:t>
            </a:r>
            <a:endParaRPr kumimoji="1" lang="en-US" altLang="ja-JP" sz="3200" dirty="0">
              <a:latin typeface="+mn-ea"/>
            </a:endParaRPr>
          </a:p>
          <a:p>
            <a:endParaRPr kumimoji="1" lang="ja-JP" altLang="en-US" sz="3200" dirty="0">
              <a:latin typeface="+mn-ea"/>
            </a:endParaRPr>
          </a:p>
        </p:txBody>
      </p:sp>
    </p:spTree>
    <p:extLst>
      <p:ext uri="{BB962C8B-B14F-4D97-AF65-F5344CB8AC3E}">
        <p14:creationId xmlns:p14="http://schemas.microsoft.com/office/powerpoint/2010/main" val="48436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8BB165-56BD-432A-AECB-8FCB3B3B7700}"/>
              </a:ext>
            </a:extLst>
          </p:cNvPr>
          <p:cNvSpPr txBox="1"/>
          <p:nvPr/>
        </p:nvSpPr>
        <p:spPr>
          <a:xfrm>
            <a:off x="1396134" y="1080593"/>
            <a:ext cx="6370571" cy="5016758"/>
          </a:xfrm>
          <a:prstGeom prst="rect">
            <a:avLst/>
          </a:prstGeom>
          <a:noFill/>
        </p:spPr>
        <p:txBody>
          <a:bodyPr wrap="square" rtlCol="0">
            <a:spAutoFit/>
          </a:bodyPr>
          <a:lstStyle/>
          <a:p>
            <a:r>
              <a:rPr kumimoji="1" lang="ja-JP" altLang="en-US" sz="2000" dirty="0"/>
              <a:t>①小児発症アレルギー疾患患者の成人移行について</a:t>
            </a:r>
            <a:endParaRPr kumimoji="1" lang="en-US" altLang="ja-JP" sz="2000" dirty="0"/>
          </a:p>
          <a:p>
            <a:r>
              <a:rPr kumimoji="1" lang="ja-JP" altLang="en-US" sz="2000" dirty="0"/>
              <a:t>　　小児専門病院から地域の成人診療科への移行</a:t>
            </a:r>
            <a:endParaRPr kumimoji="1" lang="en-US" altLang="ja-JP" sz="2000" dirty="0"/>
          </a:p>
          <a:p>
            <a:r>
              <a:rPr kumimoji="1" lang="ja-JP" altLang="en-US" sz="2000" dirty="0"/>
              <a:t>　　小児科受診年齢を過ぎての転居等</a:t>
            </a:r>
            <a:endParaRPr kumimoji="1" lang="en-US" altLang="ja-JP" sz="2000" dirty="0"/>
          </a:p>
          <a:p>
            <a:r>
              <a:rPr kumimoji="1" lang="ja-JP" altLang="en-US" sz="2000" dirty="0"/>
              <a:t>　　　・受入れ医療機関とうまく繋がらない</a:t>
            </a:r>
            <a:endParaRPr kumimoji="1" lang="en-US" altLang="ja-JP" sz="2000" dirty="0"/>
          </a:p>
          <a:p>
            <a:r>
              <a:rPr kumimoji="1" lang="ja-JP" altLang="en-US" sz="2000" dirty="0"/>
              <a:t>　　　・患者本人からの情報しかない</a:t>
            </a:r>
            <a:endParaRPr kumimoji="1" lang="en-US" altLang="ja-JP" sz="2000" dirty="0"/>
          </a:p>
          <a:p>
            <a:r>
              <a:rPr kumimoji="1" lang="ja-JP" altLang="en-US" sz="2000" dirty="0"/>
              <a:t>　　　⇒地域での受入れの状況</a:t>
            </a:r>
            <a:endParaRPr kumimoji="1" lang="en-US" altLang="ja-JP" sz="2000" dirty="0"/>
          </a:p>
          <a:p>
            <a:r>
              <a:rPr kumimoji="1" lang="ja-JP" altLang="en-US" sz="2000" dirty="0"/>
              <a:t>　　　　地域からみた受入れにあたっての課題</a:t>
            </a:r>
            <a:endParaRPr kumimoji="1" lang="en-US" altLang="ja-JP" sz="2000" dirty="0"/>
          </a:p>
          <a:p>
            <a:endParaRPr kumimoji="1" lang="en-US" altLang="ja-JP" sz="2000" dirty="0"/>
          </a:p>
          <a:p>
            <a:r>
              <a:rPr kumimoji="1" lang="ja-JP" altLang="en-US" sz="2000" dirty="0"/>
              <a:t>②成人食物アレルギー患者</a:t>
            </a:r>
            <a:endParaRPr kumimoji="1" lang="en-US" altLang="ja-JP" sz="2000" dirty="0"/>
          </a:p>
          <a:p>
            <a:r>
              <a:rPr kumimoji="1" lang="ja-JP" altLang="en-US" sz="2000" dirty="0"/>
              <a:t>　　成人発症例の診療について（保険診療外の検査）</a:t>
            </a:r>
            <a:endParaRPr kumimoji="1" lang="en-US" altLang="ja-JP" sz="2000" dirty="0"/>
          </a:p>
          <a:p>
            <a:r>
              <a:rPr kumimoji="1" lang="ja-JP" altLang="en-US" sz="2000" dirty="0"/>
              <a:t>　　小児発症例の成人後の診療について</a:t>
            </a:r>
            <a:endParaRPr kumimoji="1" lang="en-US" altLang="ja-JP" sz="2000" dirty="0"/>
          </a:p>
          <a:p>
            <a:r>
              <a:rPr kumimoji="1" lang="ja-JP" altLang="en-US" sz="2000" dirty="0"/>
              <a:t>　　　⇒地域での受診状況やその後の対応等</a:t>
            </a:r>
            <a:endParaRPr kumimoji="1" lang="en-US" altLang="ja-JP" sz="2000" dirty="0"/>
          </a:p>
          <a:p>
            <a:endParaRPr kumimoji="1" lang="en-US" altLang="ja-JP" sz="2000" dirty="0"/>
          </a:p>
          <a:p>
            <a:r>
              <a:rPr kumimoji="1" lang="ja-JP" altLang="en-US" sz="2000" dirty="0"/>
              <a:t>③ガイドラインに沿った診療</a:t>
            </a:r>
            <a:endParaRPr kumimoji="1" lang="en-US" altLang="ja-JP" sz="2000" dirty="0"/>
          </a:p>
          <a:p>
            <a:r>
              <a:rPr kumimoji="1" lang="ja-JP" altLang="en-US" sz="2000" dirty="0"/>
              <a:t>　　ガイドラインや研修会等の周知</a:t>
            </a:r>
            <a:endParaRPr kumimoji="1" lang="en-US" altLang="ja-JP" sz="2000" dirty="0"/>
          </a:p>
          <a:p>
            <a:r>
              <a:rPr kumimoji="1" lang="ja-JP" altLang="en-US" sz="2000" dirty="0"/>
              <a:t>　　　⇒効果的な実施方法、周知経路等</a:t>
            </a:r>
            <a:endParaRPr kumimoji="1" lang="en-US" altLang="ja-JP" sz="2000" dirty="0"/>
          </a:p>
        </p:txBody>
      </p:sp>
      <p:sp>
        <p:nvSpPr>
          <p:cNvPr id="3" name="タイトル 1">
            <a:extLst>
              <a:ext uri="{FF2B5EF4-FFF2-40B4-BE49-F238E27FC236}">
                <a16:creationId xmlns:a16="http://schemas.microsoft.com/office/drawing/2014/main" id="{6B984FD8-796A-1D55-1C58-1699FA9F5044}"/>
              </a:ext>
            </a:extLst>
          </p:cNvPr>
          <p:cNvSpPr txBox="1">
            <a:spLocks/>
          </p:cNvSpPr>
          <p:nvPr/>
        </p:nvSpPr>
        <p:spPr>
          <a:xfrm>
            <a:off x="9421" y="0"/>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a:solidFill>
                  <a:schemeClr val="bg1">
                    <a:lumMod val="95000"/>
                  </a:schemeClr>
                </a:solidFill>
                <a:latin typeface="BIZ UDゴシック" panose="020B0400000000000000" pitchFamily="49" charset="-128"/>
                <a:ea typeface="BIZ UDゴシック" panose="020B0400000000000000" pitchFamily="49" charset="-128"/>
              </a:rPr>
              <a:t>大阪府アレルギー疾患医療病院連絡会議での議論・意見</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4098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0683AC-5FAF-BA03-5733-F2BBDB0C4A99}"/>
              </a:ext>
            </a:extLst>
          </p:cNvPr>
          <p:cNvSpPr txBox="1"/>
          <p:nvPr/>
        </p:nvSpPr>
        <p:spPr>
          <a:xfrm>
            <a:off x="1768475" y="2506662"/>
            <a:ext cx="6311900" cy="1077218"/>
          </a:xfrm>
          <a:prstGeom prst="rect">
            <a:avLst/>
          </a:prstGeom>
          <a:noFill/>
        </p:spPr>
        <p:txBody>
          <a:bodyPr wrap="square" rtlCol="0">
            <a:spAutoFit/>
          </a:bodyPr>
          <a:lstStyle/>
          <a:p>
            <a:r>
              <a:rPr kumimoji="1" lang="ja-JP" altLang="en-US" sz="3200" dirty="0"/>
              <a:t>議題３</a:t>
            </a:r>
            <a:endParaRPr kumimoji="1" lang="en-US" altLang="ja-JP" sz="3200" dirty="0"/>
          </a:p>
          <a:p>
            <a:r>
              <a:rPr kumimoji="1" lang="ja-JP" altLang="en-US" sz="3200" dirty="0"/>
              <a:t>　次年度の取組予定など</a:t>
            </a:r>
          </a:p>
        </p:txBody>
      </p:sp>
    </p:spTree>
    <p:extLst>
      <p:ext uri="{BB962C8B-B14F-4D97-AF65-F5344CB8AC3E}">
        <p14:creationId xmlns:p14="http://schemas.microsoft.com/office/powerpoint/2010/main" val="341485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02AB81-DD51-4BC8-8530-7E1D4480F0EE}"/>
              </a:ext>
            </a:extLst>
          </p:cNvPr>
          <p:cNvSpPr txBox="1"/>
          <p:nvPr/>
        </p:nvSpPr>
        <p:spPr>
          <a:xfrm>
            <a:off x="1051848" y="1003061"/>
            <a:ext cx="7631174" cy="5093702"/>
          </a:xfrm>
          <a:prstGeom prst="rect">
            <a:avLst/>
          </a:prstGeom>
          <a:noFill/>
        </p:spPr>
        <p:txBody>
          <a:bodyPr wrap="square" rtlCol="0">
            <a:spAutoFit/>
          </a:bodyPr>
          <a:lstStyle/>
          <a:p>
            <a:r>
              <a:rPr kumimoji="1" lang="ja-JP" altLang="en-US" sz="2000" dirty="0">
                <a:solidFill>
                  <a:schemeClr val="tx1"/>
                </a:solidFill>
              </a:rPr>
              <a:t>　</a:t>
            </a:r>
            <a:endParaRPr kumimoji="1" lang="en-US" altLang="ja-JP" sz="2000" dirty="0"/>
          </a:p>
          <a:p>
            <a:r>
              <a:rPr kumimoji="1" lang="ja-JP" altLang="en-US" sz="2000" dirty="0"/>
              <a:t>〇</a:t>
            </a:r>
            <a:r>
              <a:rPr kumimoji="1" lang="ja-JP" altLang="en-US" sz="2000" dirty="0">
                <a:solidFill>
                  <a:schemeClr val="tx1"/>
                </a:solidFill>
              </a:rPr>
              <a:t>正しい知識の普及啓発、医療提供体制の整備強化について、</a:t>
            </a:r>
            <a:endParaRPr kumimoji="1" lang="en-US" altLang="ja-JP" sz="2000" dirty="0">
              <a:solidFill>
                <a:schemeClr val="tx1"/>
              </a:solidFill>
            </a:endParaRPr>
          </a:p>
          <a:p>
            <a:r>
              <a:rPr kumimoji="1" lang="ja-JP" altLang="en-US" sz="2000" dirty="0"/>
              <a:t>　</a:t>
            </a:r>
            <a:r>
              <a:rPr kumimoji="1" lang="ja-JP" altLang="en-US" sz="2000" dirty="0">
                <a:solidFill>
                  <a:schemeClr val="tx1"/>
                </a:solidFill>
              </a:rPr>
              <a:t>引き続き取組み</a:t>
            </a:r>
            <a:endParaRPr kumimoji="1" lang="en-US" altLang="ja-JP" sz="2000" dirty="0">
              <a:solidFill>
                <a:schemeClr val="tx1"/>
              </a:solidFill>
            </a:endParaRPr>
          </a:p>
          <a:p>
            <a:r>
              <a:rPr kumimoji="1" lang="ja-JP" altLang="en-US" sz="2000" dirty="0">
                <a:solidFill>
                  <a:schemeClr val="tx1"/>
                </a:solidFill>
              </a:rPr>
              <a:t> ・研修会・講習会の実施（委託等）</a:t>
            </a:r>
            <a:endParaRPr kumimoji="1" lang="en-US" altLang="ja-JP" sz="2000" dirty="0">
              <a:solidFill>
                <a:schemeClr val="tx1"/>
              </a:solidFill>
            </a:endParaRPr>
          </a:p>
          <a:p>
            <a:r>
              <a:rPr kumimoji="1" lang="ja-JP" altLang="en-US" sz="2000" dirty="0">
                <a:solidFill>
                  <a:schemeClr val="tx1"/>
                </a:solidFill>
              </a:rPr>
              <a:t> ・ポータルサイト等を活用した情報提供</a:t>
            </a:r>
            <a:endParaRPr kumimoji="1" lang="en-US" altLang="ja-JP" sz="2000" dirty="0">
              <a:solidFill>
                <a:schemeClr val="tx1"/>
              </a:solidFill>
            </a:endParaRPr>
          </a:p>
          <a:p>
            <a:r>
              <a:rPr kumimoji="1" lang="ja-JP" altLang="en-US" sz="2000" dirty="0"/>
              <a:t> ・連携強化を目的とした勉強会</a:t>
            </a:r>
            <a:endParaRPr kumimoji="1" lang="en-US" altLang="ja-JP" sz="2000" dirty="0">
              <a:solidFill>
                <a:schemeClr val="tx1"/>
              </a:solidFill>
            </a:endParaRPr>
          </a:p>
          <a:p>
            <a:r>
              <a:rPr kumimoji="1" lang="ja-JP" altLang="en-US" sz="2000" dirty="0"/>
              <a:t> </a:t>
            </a:r>
            <a:endParaRPr kumimoji="1" lang="en-US" altLang="ja-JP" sz="2000" dirty="0"/>
          </a:p>
          <a:p>
            <a:endParaRPr kumimoji="1" lang="en-US" altLang="ja-JP" sz="2000" dirty="0">
              <a:solidFill>
                <a:schemeClr val="tx1"/>
              </a:solidFill>
            </a:endParaRPr>
          </a:p>
          <a:p>
            <a:r>
              <a:rPr kumimoji="1" lang="en-US" altLang="ja-JP" sz="2000" dirty="0">
                <a:solidFill>
                  <a:schemeClr val="tx1"/>
                </a:solidFill>
              </a:rPr>
              <a:t>※</a:t>
            </a:r>
            <a:r>
              <a:rPr lang="ja-JP" altLang="en-US" sz="2000" dirty="0">
                <a:solidFill>
                  <a:schemeClr val="tx1"/>
                </a:solidFill>
              </a:rPr>
              <a:t>大阪府のアレルギー疾患対策に係る現状の</a:t>
            </a:r>
            <a:r>
              <a:rPr kumimoji="1" lang="ja-JP" altLang="en-US" sz="2000" dirty="0">
                <a:solidFill>
                  <a:schemeClr val="tx1"/>
                </a:solidFill>
              </a:rPr>
              <a:t>予算額 </a:t>
            </a:r>
            <a:endParaRPr kumimoji="1" lang="en-US" altLang="ja-JP" sz="2000" dirty="0">
              <a:solidFill>
                <a:schemeClr val="tx1"/>
              </a:solidFill>
            </a:endParaRPr>
          </a:p>
          <a:p>
            <a:r>
              <a:rPr kumimoji="1" lang="ja-JP" altLang="en-US" sz="2000" dirty="0"/>
              <a:t>　　</a:t>
            </a:r>
            <a:r>
              <a:rPr kumimoji="1" lang="ja-JP" altLang="en-US" sz="2000" dirty="0">
                <a:solidFill>
                  <a:schemeClr val="tx1"/>
                </a:solidFill>
              </a:rPr>
              <a:t>主な事業 </a:t>
            </a:r>
            <a:r>
              <a:rPr kumimoji="1" lang="en-US" altLang="ja-JP" sz="2000" dirty="0">
                <a:solidFill>
                  <a:schemeClr val="tx1"/>
                </a:solidFill>
              </a:rPr>
              <a:t>: </a:t>
            </a:r>
            <a:r>
              <a:rPr kumimoji="1" lang="ja-JP" altLang="en-US" sz="2000" dirty="0">
                <a:solidFill>
                  <a:schemeClr val="tx1"/>
                </a:solidFill>
              </a:rPr>
              <a:t>拠点病院への委託による研修・講座 </a:t>
            </a:r>
            <a:endParaRPr kumimoji="1" lang="en-US" altLang="ja-JP" sz="2000" dirty="0">
              <a:solidFill>
                <a:schemeClr val="tx1"/>
              </a:solidFill>
            </a:endParaRPr>
          </a:p>
          <a:p>
            <a:r>
              <a:rPr kumimoji="1" lang="ja-JP" altLang="en-US" sz="2000" dirty="0">
                <a:solidFill>
                  <a:schemeClr val="tx1"/>
                </a:solidFill>
              </a:rPr>
              <a:t>　　　　　　  </a:t>
            </a:r>
            <a:r>
              <a:rPr kumimoji="1" lang="en-US" altLang="ja-JP" sz="2000" dirty="0"/>
              <a:t> </a:t>
            </a:r>
            <a:r>
              <a:rPr kumimoji="1" lang="ja-JP" altLang="en-US" sz="2000" dirty="0">
                <a:solidFill>
                  <a:schemeClr val="tx1"/>
                </a:solidFill>
              </a:rPr>
              <a:t>各会議の開催</a:t>
            </a:r>
            <a:endParaRPr kumimoji="1" lang="en-US" altLang="ja-JP" sz="2000" dirty="0">
              <a:solidFill>
                <a:schemeClr val="tx1"/>
              </a:solidFill>
            </a:endParaRPr>
          </a:p>
          <a:p>
            <a:endParaRPr kumimoji="1" lang="en-US" altLang="ja-JP" sz="500" dirty="0">
              <a:solidFill>
                <a:schemeClr val="tx1"/>
              </a:solidFill>
            </a:endParaRPr>
          </a:p>
          <a:p>
            <a:r>
              <a:rPr lang="ja-JP" altLang="en-US" sz="2000" dirty="0">
                <a:solidFill>
                  <a:schemeClr val="tx1"/>
                </a:solidFill>
              </a:rPr>
              <a:t>　・</a:t>
            </a:r>
            <a:r>
              <a:rPr lang="en-US" altLang="ja-JP" sz="2000" dirty="0">
                <a:solidFill>
                  <a:schemeClr val="tx1"/>
                </a:solidFill>
              </a:rPr>
              <a:t>R5</a:t>
            </a:r>
            <a:r>
              <a:rPr lang="ja-JP" altLang="en-US" sz="2000" dirty="0">
                <a:solidFill>
                  <a:schemeClr val="tx1"/>
                </a:solidFill>
              </a:rPr>
              <a:t>　             </a:t>
            </a:r>
            <a:r>
              <a:rPr lang="en-US" altLang="ja-JP" sz="2000" dirty="0">
                <a:solidFill>
                  <a:schemeClr val="tx1"/>
                </a:solidFill>
              </a:rPr>
              <a:t>:   2,634</a:t>
            </a:r>
            <a:r>
              <a:rPr lang="ja-JP" altLang="en-US" sz="2000" dirty="0">
                <a:solidFill>
                  <a:schemeClr val="tx1"/>
                </a:solidFill>
              </a:rPr>
              <a:t>千円</a:t>
            </a:r>
            <a:endParaRPr lang="en-US" altLang="ja-JP" sz="2000" dirty="0">
              <a:solidFill>
                <a:schemeClr val="tx1"/>
              </a:solidFill>
            </a:endParaRPr>
          </a:p>
          <a:p>
            <a:r>
              <a:rPr lang="en-US" altLang="ja-JP" sz="2000" dirty="0"/>
              <a:t>                         </a:t>
            </a:r>
            <a:r>
              <a:rPr lang="ja-JP" altLang="en-US" sz="2000" dirty="0">
                <a:solidFill>
                  <a:schemeClr val="tx1"/>
                </a:solidFill>
              </a:rPr>
              <a:t> </a:t>
            </a:r>
            <a:r>
              <a:rPr lang="en-US" altLang="ja-JP" sz="2000" dirty="0">
                <a:solidFill>
                  <a:schemeClr val="tx1"/>
                </a:solidFill>
              </a:rPr>
              <a:t>(</a:t>
            </a:r>
            <a:r>
              <a:rPr lang="ja-JP" altLang="en-US" sz="2000" dirty="0">
                <a:solidFill>
                  <a:schemeClr val="tx1"/>
                </a:solidFill>
              </a:rPr>
              <a:t>内訳 </a:t>
            </a:r>
            <a:r>
              <a:rPr lang="en-US" altLang="ja-JP" sz="2000" dirty="0">
                <a:solidFill>
                  <a:schemeClr val="tx1"/>
                </a:solidFill>
              </a:rPr>
              <a:t>:</a:t>
            </a:r>
            <a:r>
              <a:rPr lang="ja-JP" altLang="en-US" sz="2000" dirty="0">
                <a:solidFill>
                  <a:schemeClr val="tx1"/>
                </a:solidFill>
              </a:rPr>
              <a:t> 委託料 </a:t>
            </a:r>
            <a:r>
              <a:rPr lang="en-US" altLang="ja-JP" sz="2000" dirty="0">
                <a:solidFill>
                  <a:schemeClr val="tx1"/>
                </a:solidFill>
              </a:rPr>
              <a:t>2,257</a:t>
            </a:r>
            <a:r>
              <a:rPr lang="ja-JP" altLang="en-US" sz="2000" dirty="0">
                <a:solidFill>
                  <a:schemeClr val="tx1"/>
                </a:solidFill>
              </a:rPr>
              <a:t>千円 </a:t>
            </a:r>
            <a:r>
              <a:rPr lang="en-US" altLang="ja-JP" sz="2000" dirty="0">
                <a:solidFill>
                  <a:schemeClr val="tx1"/>
                </a:solidFill>
              </a:rPr>
              <a:t>/ </a:t>
            </a:r>
            <a:r>
              <a:rPr lang="ja-JP" altLang="en-US" sz="2000" dirty="0">
                <a:solidFill>
                  <a:schemeClr val="tx1"/>
                </a:solidFill>
              </a:rPr>
              <a:t>会議開催費用 </a:t>
            </a:r>
            <a:r>
              <a:rPr lang="en-US" altLang="ja-JP" sz="2000" dirty="0">
                <a:solidFill>
                  <a:schemeClr val="tx1"/>
                </a:solidFill>
              </a:rPr>
              <a:t>377</a:t>
            </a:r>
            <a:r>
              <a:rPr lang="ja-JP" altLang="en-US" sz="2000" dirty="0">
                <a:solidFill>
                  <a:schemeClr val="tx1"/>
                </a:solidFill>
              </a:rPr>
              <a:t>千円</a:t>
            </a:r>
            <a:r>
              <a:rPr lang="en-US" altLang="ja-JP" sz="2000" dirty="0">
                <a:solidFill>
                  <a:schemeClr val="tx1"/>
                </a:solidFill>
              </a:rPr>
              <a:t>)</a:t>
            </a:r>
            <a:r>
              <a:rPr lang="ja-JP" altLang="en-US" sz="2000" dirty="0">
                <a:solidFill>
                  <a:schemeClr val="tx1"/>
                </a:solidFill>
              </a:rPr>
              <a:t>　</a:t>
            </a:r>
            <a:r>
              <a:rPr lang="en-US" altLang="ja-JP" sz="2000" dirty="0">
                <a:solidFill>
                  <a:schemeClr val="tx1"/>
                </a:solidFill>
              </a:rPr>
              <a:t> </a:t>
            </a:r>
          </a:p>
          <a:p>
            <a:r>
              <a:rPr kumimoji="1" lang="ja-JP" altLang="en-US" sz="2000" dirty="0">
                <a:solidFill>
                  <a:schemeClr val="tx1"/>
                </a:solidFill>
              </a:rPr>
              <a:t>　・</a:t>
            </a:r>
            <a:r>
              <a:rPr kumimoji="1" lang="en-US" altLang="ja-JP" sz="2000" dirty="0">
                <a:solidFill>
                  <a:schemeClr val="tx1"/>
                </a:solidFill>
              </a:rPr>
              <a:t>R6(</a:t>
            </a:r>
            <a:r>
              <a:rPr kumimoji="1" lang="ja-JP" altLang="en-US" sz="2000" dirty="0">
                <a:solidFill>
                  <a:schemeClr val="tx1"/>
                </a:solidFill>
              </a:rPr>
              <a:t>要求額</a:t>
            </a:r>
            <a:r>
              <a:rPr kumimoji="1" lang="en-US" altLang="ja-JP" sz="2000" dirty="0">
                <a:solidFill>
                  <a:schemeClr val="tx1"/>
                </a:solidFill>
              </a:rPr>
              <a:t>)</a:t>
            </a:r>
            <a:r>
              <a:rPr kumimoji="1" lang="ja-JP" altLang="en-US" sz="2000" dirty="0">
                <a:solidFill>
                  <a:schemeClr val="tx1"/>
                </a:solidFill>
              </a:rPr>
              <a:t> </a:t>
            </a:r>
            <a:r>
              <a:rPr kumimoji="1" lang="en-US" altLang="ja-JP" sz="2000" dirty="0">
                <a:solidFill>
                  <a:schemeClr val="tx1"/>
                </a:solidFill>
              </a:rPr>
              <a:t>:</a:t>
            </a:r>
            <a:r>
              <a:rPr kumimoji="1" lang="ja-JP" altLang="en-US" sz="2000" dirty="0"/>
              <a:t>   </a:t>
            </a:r>
            <a:r>
              <a:rPr lang="en-US" altLang="ja-JP" sz="2000" dirty="0">
                <a:solidFill>
                  <a:schemeClr val="tx1"/>
                </a:solidFill>
              </a:rPr>
              <a:t>2</a:t>
            </a:r>
            <a:r>
              <a:rPr kumimoji="1" lang="en-US" altLang="ja-JP" sz="2000" dirty="0">
                <a:solidFill>
                  <a:schemeClr val="tx1"/>
                </a:solidFill>
              </a:rPr>
              <a:t>,658</a:t>
            </a:r>
            <a:r>
              <a:rPr kumimoji="1" lang="ja-JP" altLang="en-US" sz="2000" dirty="0">
                <a:solidFill>
                  <a:schemeClr val="tx1"/>
                </a:solidFill>
              </a:rPr>
              <a:t>千円</a:t>
            </a:r>
            <a:endParaRPr kumimoji="1" lang="en-US" altLang="ja-JP" sz="2000" dirty="0">
              <a:solidFill>
                <a:schemeClr val="tx1"/>
              </a:solidFill>
            </a:endParaRPr>
          </a:p>
          <a:p>
            <a:r>
              <a:rPr kumimoji="1" lang="en-US" altLang="ja-JP" sz="2000" dirty="0"/>
              <a:t>                         </a:t>
            </a:r>
            <a:r>
              <a:rPr kumimoji="1" lang="ja-JP" altLang="en-US" sz="2000" dirty="0">
                <a:solidFill>
                  <a:schemeClr val="tx1"/>
                </a:solidFill>
              </a:rPr>
              <a:t> </a:t>
            </a:r>
            <a:r>
              <a:rPr kumimoji="1" lang="en-US" altLang="ja-JP" sz="2000" dirty="0">
                <a:solidFill>
                  <a:schemeClr val="tx1"/>
                </a:solidFill>
              </a:rPr>
              <a:t>(</a:t>
            </a:r>
            <a:r>
              <a:rPr kumimoji="1" lang="ja-JP" altLang="en-US" sz="2000" dirty="0">
                <a:solidFill>
                  <a:schemeClr val="tx1"/>
                </a:solidFill>
              </a:rPr>
              <a:t>内訳 </a:t>
            </a:r>
            <a:r>
              <a:rPr kumimoji="1" lang="en-US" altLang="ja-JP" sz="2000" dirty="0">
                <a:solidFill>
                  <a:schemeClr val="tx1"/>
                </a:solidFill>
              </a:rPr>
              <a:t>:</a:t>
            </a:r>
            <a:r>
              <a:rPr lang="ja-JP" altLang="en-US" sz="2000" dirty="0">
                <a:solidFill>
                  <a:schemeClr val="tx1"/>
                </a:solidFill>
              </a:rPr>
              <a:t> </a:t>
            </a:r>
            <a:r>
              <a:rPr kumimoji="1" lang="ja-JP" altLang="en-US" sz="2000" dirty="0">
                <a:solidFill>
                  <a:schemeClr val="tx1"/>
                </a:solidFill>
              </a:rPr>
              <a:t>委託料 </a:t>
            </a:r>
            <a:r>
              <a:rPr kumimoji="1" lang="en-US" altLang="ja-JP" sz="2000" dirty="0">
                <a:solidFill>
                  <a:schemeClr val="tx1"/>
                </a:solidFill>
              </a:rPr>
              <a:t>2,257</a:t>
            </a:r>
            <a:r>
              <a:rPr kumimoji="1" lang="ja-JP" altLang="en-US" sz="2000" dirty="0">
                <a:solidFill>
                  <a:schemeClr val="tx1"/>
                </a:solidFill>
              </a:rPr>
              <a:t>千円 </a:t>
            </a:r>
            <a:r>
              <a:rPr kumimoji="1" lang="en-US" altLang="ja-JP" sz="2000" dirty="0">
                <a:solidFill>
                  <a:schemeClr val="tx1"/>
                </a:solidFill>
              </a:rPr>
              <a:t>/ </a:t>
            </a:r>
            <a:r>
              <a:rPr kumimoji="1" lang="ja-JP" altLang="en-US" sz="2000" dirty="0">
                <a:solidFill>
                  <a:schemeClr val="tx1"/>
                </a:solidFill>
              </a:rPr>
              <a:t>会議開催費用 </a:t>
            </a:r>
            <a:r>
              <a:rPr kumimoji="1" lang="en-US" altLang="ja-JP" sz="2000" dirty="0">
                <a:solidFill>
                  <a:schemeClr val="tx1"/>
                </a:solidFill>
              </a:rPr>
              <a:t>401</a:t>
            </a:r>
            <a:r>
              <a:rPr kumimoji="1" lang="ja-JP" altLang="en-US" sz="2000" dirty="0">
                <a:solidFill>
                  <a:schemeClr val="tx1"/>
                </a:solidFill>
              </a:rPr>
              <a:t>千円</a:t>
            </a:r>
            <a:r>
              <a:rPr kumimoji="1" lang="en-US" altLang="ja-JP" sz="2000" dirty="0">
                <a:solidFill>
                  <a:schemeClr val="tx1"/>
                </a:solidFill>
              </a:rPr>
              <a:t>)</a:t>
            </a:r>
          </a:p>
          <a:p>
            <a:endParaRPr kumimoji="1" lang="ja-JP" altLang="en-US" sz="2000" dirty="0"/>
          </a:p>
        </p:txBody>
      </p:sp>
      <p:sp>
        <p:nvSpPr>
          <p:cNvPr id="5" name="タイトル 1">
            <a:extLst>
              <a:ext uri="{FF2B5EF4-FFF2-40B4-BE49-F238E27FC236}">
                <a16:creationId xmlns:a16="http://schemas.microsoft.com/office/drawing/2014/main" id="{9483C678-E75A-467C-8BBD-ABC86A2F74D3}"/>
              </a:ext>
            </a:extLst>
          </p:cNvPr>
          <p:cNvSpPr txBox="1">
            <a:spLocks/>
          </p:cNvSpPr>
          <p:nvPr/>
        </p:nvSpPr>
        <p:spPr>
          <a:xfrm>
            <a:off x="1672" y="0"/>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次年度の取組予定など</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9007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0683AC-5FAF-BA03-5733-F2BBDB0C4A99}"/>
              </a:ext>
            </a:extLst>
          </p:cNvPr>
          <p:cNvSpPr txBox="1"/>
          <p:nvPr/>
        </p:nvSpPr>
        <p:spPr>
          <a:xfrm>
            <a:off x="1768475" y="2506662"/>
            <a:ext cx="6311900" cy="1077218"/>
          </a:xfrm>
          <a:prstGeom prst="rect">
            <a:avLst/>
          </a:prstGeom>
          <a:noFill/>
        </p:spPr>
        <p:txBody>
          <a:bodyPr wrap="square" rtlCol="0">
            <a:spAutoFit/>
          </a:bodyPr>
          <a:lstStyle/>
          <a:p>
            <a:r>
              <a:rPr kumimoji="1" lang="ja-JP" altLang="en-US" sz="3200" dirty="0"/>
              <a:t>議題</a:t>
            </a:r>
            <a:r>
              <a:rPr kumimoji="1" lang="en-US" altLang="ja-JP" sz="3200" dirty="0"/>
              <a:t>4</a:t>
            </a:r>
          </a:p>
          <a:p>
            <a:r>
              <a:rPr kumimoji="1" lang="ja-JP" altLang="en-US" sz="3200" dirty="0"/>
              <a:t>　その他</a:t>
            </a:r>
          </a:p>
        </p:txBody>
      </p:sp>
    </p:spTree>
    <p:extLst>
      <p:ext uri="{BB962C8B-B14F-4D97-AF65-F5344CB8AC3E}">
        <p14:creationId xmlns:p14="http://schemas.microsoft.com/office/powerpoint/2010/main" val="1898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9B54A48-6A25-4F60-B311-D5C28328F01A}"/>
              </a:ext>
            </a:extLst>
          </p:cNvPr>
          <p:cNvPicPr>
            <a:picLocks noChangeAspect="1"/>
          </p:cNvPicPr>
          <p:nvPr/>
        </p:nvPicPr>
        <p:blipFill>
          <a:blip r:embed="rId3"/>
          <a:stretch>
            <a:fillRect/>
          </a:stretch>
        </p:blipFill>
        <p:spPr>
          <a:xfrm>
            <a:off x="1413163" y="1709953"/>
            <a:ext cx="6876891" cy="3694704"/>
          </a:xfrm>
          <a:prstGeom prst="rect">
            <a:avLst/>
          </a:prstGeom>
        </p:spPr>
      </p:pic>
      <p:pic>
        <p:nvPicPr>
          <p:cNvPr id="7" name="図 6">
            <a:extLst>
              <a:ext uri="{FF2B5EF4-FFF2-40B4-BE49-F238E27FC236}">
                <a16:creationId xmlns:a16="http://schemas.microsoft.com/office/drawing/2014/main" id="{9CB5B222-2ADE-4BAC-8951-2F350F2657AE}"/>
              </a:ext>
            </a:extLst>
          </p:cNvPr>
          <p:cNvPicPr>
            <a:picLocks noChangeAspect="1"/>
          </p:cNvPicPr>
          <p:nvPr/>
        </p:nvPicPr>
        <p:blipFill>
          <a:blip r:embed="rId4"/>
          <a:stretch>
            <a:fillRect/>
          </a:stretch>
        </p:blipFill>
        <p:spPr>
          <a:xfrm>
            <a:off x="1277136" y="5404657"/>
            <a:ext cx="7096045" cy="1066816"/>
          </a:xfrm>
          <a:prstGeom prst="rect">
            <a:avLst/>
          </a:prstGeom>
        </p:spPr>
      </p:pic>
      <p:sp>
        <p:nvSpPr>
          <p:cNvPr id="8" name="タイトル 1">
            <a:extLst>
              <a:ext uri="{FF2B5EF4-FFF2-40B4-BE49-F238E27FC236}">
                <a16:creationId xmlns:a16="http://schemas.microsoft.com/office/drawing/2014/main" id="{10259A52-7D3D-4DE1-843D-E5A0C9CAC438}"/>
              </a:ext>
            </a:extLst>
          </p:cNvPr>
          <p:cNvSpPr txBox="1">
            <a:spLocks/>
          </p:cNvSpPr>
          <p:nvPr/>
        </p:nvSpPr>
        <p:spPr>
          <a:xfrm>
            <a:off x="1672" y="0"/>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第８次大阪府医療計画　アレルギー疾患対策　「り患状況」の表記について</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36C68BC1-437D-469E-9CFC-39F9EDE012ED}"/>
              </a:ext>
            </a:extLst>
          </p:cNvPr>
          <p:cNvSpPr txBox="1"/>
          <p:nvPr/>
        </p:nvSpPr>
        <p:spPr>
          <a:xfrm>
            <a:off x="6506598" y="6471473"/>
            <a:ext cx="2440919" cy="246221"/>
          </a:xfrm>
          <a:prstGeom prst="rect">
            <a:avLst/>
          </a:prstGeom>
          <a:noFill/>
        </p:spPr>
        <p:txBody>
          <a:bodyPr wrap="square" rtlCol="0">
            <a:spAutoFit/>
          </a:bodyPr>
          <a:lstStyle/>
          <a:p>
            <a:r>
              <a:rPr kumimoji="1" lang="ja-JP" altLang="en-US" sz="1000" dirty="0"/>
              <a:t>第</a:t>
            </a:r>
            <a:r>
              <a:rPr kumimoji="1" lang="en-US" altLang="ja-JP" sz="1000" dirty="0"/>
              <a:t>8</a:t>
            </a:r>
            <a:r>
              <a:rPr kumimoji="1" lang="ja-JP" altLang="en-US" sz="1000" dirty="0"/>
              <a:t>次大阪府医療計画（案）より抜粋</a:t>
            </a:r>
          </a:p>
        </p:txBody>
      </p:sp>
    </p:spTree>
    <p:extLst>
      <p:ext uri="{BB962C8B-B14F-4D97-AF65-F5344CB8AC3E}">
        <p14:creationId xmlns:p14="http://schemas.microsoft.com/office/powerpoint/2010/main" val="192807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a:extLst>
              <a:ext uri="{FF2B5EF4-FFF2-40B4-BE49-F238E27FC236}">
                <a16:creationId xmlns:a16="http://schemas.microsoft.com/office/drawing/2014/main" id="{48BEADC8-92E7-4B5B-9B36-88E507C700BE}"/>
              </a:ext>
            </a:extLst>
          </p:cNvPr>
          <p:cNvSpPr/>
          <p:nvPr/>
        </p:nvSpPr>
        <p:spPr>
          <a:xfrm>
            <a:off x="5048250" y="1211263"/>
            <a:ext cx="3457575" cy="2536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5" name="AutoShape 2">
            <a:extLst>
              <a:ext uri="{FF2B5EF4-FFF2-40B4-BE49-F238E27FC236}">
                <a16:creationId xmlns:a16="http://schemas.microsoft.com/office/drawing/2014/main" id="{C0CB4F2A-908E-44AC-9765-F69A6ECDCF21}"/>
              </a:ext>
            </a:extLst>
          </p:cNvPr>
          <p:cNvSpPr>
            <a:spLocks noChangeArrowheads="1"/>
          </p:cNvSpPr>
          <p:nvPr/>
        </p:nvSpPr>
        <p:spPr bwMode="auto">
          <a:xfrm>
            <a:off x="130175" y="85725"/>
            <a:ext cx="8958263" cy="361950"/>
          </a:xfrm>
          <a:prstGeom prst="roundRect">
            <a:avLst>
              <a:gd name="adj" fmla="val 16667"/>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chemeClr val="bg1"/>
                </a:solidFill>
                <a:latin typeface="游ゴシック" panose="020B0400000000000000" pitchFamily="50" charset="-128"/>
                <a:ea typeface="游ゴシック" panose="020B0400000000000000" pitchFamily="50" charset="-128"/>
              </a:rPr>
              <a:t>大阪府アレルギー疾患対策連絡会議について</a:t>
            </a:r>
            <a:r>
              <a:rPr lang="ja-JP" altLang="en-US" sz="1000" b="1">
                <a:solidFill>
                  <a:schemeClr val="bg1"/>
                </a:solidFill>
                <a:latin typeface="游ゴシック" panose="020B0400000000000000" pitchFamily="50" charset="-128"/>
                <a:ea typeface="游ゴシック" panose="020B0400000000000000" pitchFamily="50" charset="-128"/>
              </a:rPr>
              <a:t>（健康医療部保健医療室地域保健課）</a:t>
            </a:r>
            <a:r>
              <a:rPr lang="ja-JP" altLang="en-US" sz="1800" b="1">
                <a:solidFill>
                  <a:schemeClr val="bg1"/>
                </a:solidFill>
                <a:latin typeface="HG丸ｺﾞｼｯｸM-PRO" panose="020F0600000000000000" pitchFamily="50" charset="-128"/>
                <a:ea typeface="HG丸ｺﾞｼｯｸM-PRO" panose="020F0600000000000000" pitchFamily="50" charset="-128"/>
              </a:rPr>
              <a:t>　</a:t>
            </a:r>
            <a:r>
              <a:rPr lang="ja-JP" altLang="en-US" sz="1800" b="1">
                <a:latin typeface="HG丸ｺﾞｼｯｸM-PRO" panose="020F0600000000000000" pitchFamily="50" charset="-128"/>
                <a:ea typeface="HG丸ｺﾞｼｯｸM-PRO" panose="020F0600000000000000" pitchFamily="50" charset="-128"/>
              </a:rPr>
              <a:t>　　　　</a:t>
            </a:r>
            <a:r>
              <a:rPr lang="ja-JP" altLang="en-US" sz="1200" b="1">
                <a:latin typeface="ＭＳ Ｐゴシック" panose="020B0600070205080204" pitchFamily="50" charset="-128"/>
              </a:rPr>
              <a:t>　　</a:t>
            </a:r>
            <a:r>
              <a:rPr lang="ja-JP" altLang="en-US" sz="1800" b="1">
                <a:latin typeface="ＭＳ Ｐゴシック" panose="020B0600070205080204" pitchFamily="50" charset="-128"/>
              </a:rPr>
              <a:t>　　　　</a:t>
            </a:r>
            <a:r>
              <a:rPr lang="ja-JP" altLang="en-US" sz="1600" b="1">
                <a:latin typeface="ＭＳ Ｐゴシック" panose="020B0600070205080204" pitchFamily="50" charset="-128"/>
              </a:rPr>
              <a:t>　　　</a:t>
            </a:r>
            <a:endParaRPr lang="ja-JP" altLang="en-US" sz="1200" b="1">
              <a:latin typeface="ＭＳ Ｐゴシック" panose="020B0600070205080204" pitchFamily="50" charset="-128"/>
            </a:endParaRPr>
          </a:p>
        </p:txBody>
      </p:sp>
      <p:sp>
        <p:nvSpPr>
          <p:cNvPr id="25" name="正方形/長方形 24">
            <a:extLst>
              <a:ext uri="{FF2B5EF4-FFF2-40B4-BE49-F238E27FC236}">
                <a16:creationId xmlns:a16="http://schemas.microsoft.com/office/drawing/2014/main" id="{CDF04C31-A896-4CF0-8A30-B1D320208F76}"/>
              </a:ext>
            </a:extLst>
          </p:cNvPr>
          <p:cNvSpPr/>
          <p:nvPr/>
        </p:nvSpPr>
        <p:spPr>
          <a:xfrm>
            <a:off x="130175"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4" name="正方形/長方形 3">
            <a:extLst>
              <a:ext uri="{FF2B5EF4-FFF2-40B4-BE49-F238E27FC236}">
                <a16:creationId xmlns:a16="http://schemas.microsoft.com/office/drawing/2014/main" id="{F6B9BC95-4258-4297-A7CB-7A3CA6466D79}"/>
              </a:ext>
            </a:extLst>
          </p:cNvPr>
          <p:cNvSpPr/>
          <p:nvPr/>
        </p:nvSpPr>
        <p:spPr>
          <a:xfrm>
            <a:off x="244475" y="4125913"/>
            <a:ext cx="4251325" cy="9032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endParaRPr>
          </a:p>
          <a:p>
            <a:pPr>
              <a:defRPr/>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a:solidFill>
                  <a:schemeClr val="tx1"/>
                </a:solidFill>
                <a:latin typeface="游ゴシック" panose="020B0400000000000000" pitchFamily="50" charset="-128"/>
                <a:ea typeface="游ゴシック" panose="020B0400000000000000" pitchFamily="50" charset="-128"/>
              </a:rPr>
              <a:t>府のアレルギー疾患対策を総合的に推進するため、大阪府アレルギー疾患医療拠点病院を中心とした診療連携体制、情報提供、人材育成等の施策の企画・立案・実施等を行うことにより地域の実情に応じたアレルギー疾患対策の推進を図る。</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endParaRPr lang="en-US" altLang="ja-JP" sz="1050" dirty="0">
              <a:solidFill>
                <a:schemeClr val="tx1"/>
              </a:solidFill>
            </a:endParaRPr>
          </a:p>
        </p:txBody>
      </p:sp>
      <p:sp>
        <p:nvSpPr>
          <p:cNvPr id="21" name="正方形/長方形 20">
            <a:extLst>
              <a:ext uri="{FF2B5EF4-FFF2-40B4-BE49-F238E27FC236}">
                <a16:creationId xmlns:a16="http://schemas.microsoft.com/office/drawing/2014/main" id="{FE543DF2-8289-4328-A161-F930EE7D3316}"/>
              </a:ext>
            </a:extLst>
          </p:cNvPr>
          <p:cNvSpPr/>
          <p:nvPr/>
        </p:nvSpPr>
        <p:spPr>
          <a:xfrm>
            <a:off x="238125" y="5151438"/>
            <a:ext cx="159702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会議の構成等</a:t>
            </a:r>
          </a:p>
        </p:txBody>
      </p:sp>
      <p:sp>
        <p:nvSpPr>
          <p:cNvPr id="23" name="正方形/長方形 22">
            <a:extLst>
              <a:ext uri="{FF2B5EF4-FFF2-40B4-BE49-F238E27FC236}">
                <a16:creationId xmlns:a16="http://schemas.microsoft.com/office/drawing/2014/main" id="{FD87DE13-96FF-48FE-B867-08B3E4D51DD9}"/>
              </a:ext>
            </a:extLst>
          </p:cNvPr>
          <p:cNvSpPr/>
          <p:nvPr/>
        </p:nvSpPr>
        <p:spPr>
          <a:xfrm>
            <a:off x="238125" y="5370513"/>
            <a:ext cx="4257675" cy="11953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chemeClr val="tx1"/>
                </a:solidFill>
                <a:latin typeface="游ゴシック" panose="020B0400000000000000" pitchFamily="50" charset="-128"/>
                <a:ea typeface="游ゴシック" panose="020B0400000000000000" pitchFamily="50" charset="-128"/>
              </a:rPr>
              <a:t>大阪府医師会、大阪府歯科医師会、大阪府薬剤師会、大阪府看護協会、大阪府栄養士会、大阪府病院協会、大阪府私立病院協会、大阪府眼科医会、大阪府耳鼻咽喉科医会、大阪府内科医会、大阪府小児科医会、大阪皮膚科医会、大阪府アレルギー疾患医療拠点病院</a:t>
            </a:r>
            <a:r>
              <a:rPr lang="ja-JP" altLang="en-US" sz="1000" dirty="0">
                <a:solidFill>
                  <a:schemeClr val="tx1"/>
                </a:solidFill>
                <a:latin typeface="游明朝" panose="02020400000000000000" pitchFamily="18" charset="-128"/>
                <a:ea typeface="游明朝" panose="02020400000000000000" pitchFamily="18" charset="-128"/>
              </a:rPr>
              <a:t>の各団体等の推薦による委員で構成</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r>
              <a:rPr lang="ja-JP" altLang="en-US" sz="1000" dirty="0">
                <a:solidFill>
                  <a:schemeClr val="tx1"/>
                </a:solidFill>
                <a:latin typeface="游明朝" panose="02020400000000000000" pitchFamily="18" charset="-128"/>
                <a:ea typeface="游明朝" panose="02020400000000000000" pitchFamily="18" charset="-128"/>
              </a:rPr>
              <a:t>（事務局）　保健医療室地域保健課　疾病対策・援護グループ</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r>
              <a:rPr lang="ja-JP" altLang="en-US" sz="1000" dirty="0">
                <a:solidFill>
                  <a:schemeClr val="tx1"/>
                </a:solidFill>
                <a:latin typeface="游明朝" panose="02020400000000000000" pitchFamily="18" charset="-128"/>
                <a:ea typeface="游明朝" panose="02020400000000000000" pitchFamily="18" charset="-128"/>
              </a:rPr>
              <a:t>（会議予定）年１～２回</a:t>
            </a:r>
            <a:r>
              <a:rPr lang="ja-JP" altLang="en-US" sz="900" dirty="0">
                <a:solidFill>
                  <a:schemeClr val="tx1"/>
                </a:solidFill>
                <a:latin typeface="游明朝" panose="02020400000000000000" pitchFamily="18" charset="-128"/>
                <a:ea typeface="游明朝" panose="02020400000000000000" pitchFamily="18" charset="-128"/>
              </a:rPr>
              <a:t>　　　</a:t>
            </a:r>
            <a:r>
              <a:rPr lang="ja-JP" altLang="en-US" sz="900" dirty="0">
                <a:solidFill>
                  <a:schemeClr val="tx1"/>
                </a:solidFill>
              </a:rPr>
              <a:t>　　　　　　　</a:t>
            </a:r>
            <a:endParaRPr lang="en-US" altLang="ja-JP" sz="900" dirty="0">
              <a:solidFill>
                <a:schemeClr val="tx1"/>
              </a:solidFill>
            </a:endParaRPr>
          </a:p>
        </p:txBody>
      </p:sp>
      <p:sp>
        <p:nvSpPr>
          <p:cNvPr id="35" name="正方形/長方形 34">
            <a:extLst>
              <a:ext uri="{FF2B5EF4-FFF2-40B4-BE49-F238E27FC236}">
                <a16:creationId xmlns:a16="http://schemas.microsoft.com/office/drawing/2014/main" id="{64CB6593-A090-4C53-A107-6C04F72F25A6}"/>
              </a:ext>
            </a:extLst>
          </p:cNvPr>
          <p:cNvSpPr/>
          <p:nvPr/>
        </p:nvSpPr>
        <p:spPr>
          <a:xfrm>
            <a:off x="4716463" y="536575"/>
            <a:ext cx="1562100" cy="212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会議の運営イメージ</a:t>
            </a:r>
          </a:p>
        </p:txBody>
      </p:sp>
      <p:sp>
        <p:nvSpPr>
          <p:cNvPr id="29" name="正方形/長方形 28">
            <a:extLst>
              <a:ext uri="{FF2B5EF4-FFF2-40B4-BE49-F238E27FC236}">
                <a16:creationId xmlns:a16="http://schemas.microsoft.com/office/drawing/2014/main" id="{B0DDEB19-9BA8-4EB2-87AC-F9E664307074}"/>
              </a:ext>
            </a:extLst>
          </p:cNvPr>
          <p:cNvSpPr/>
          <p:nvPr/>
        </p:nvSpPr>
        <p:spPr>
          <a:xfrm>
            <a:off x="4719638" y="765175"/>
            <a:ext cx="4246562" cy="364353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900" dirty="0">
              <a:solidFill>
                <a:schemeClr val="tx1"/>
              </a:solidFill>
            </a:endParaRPr>
          </a:p>
        </p:txBody>
      </p:sp>
      <p:pic>
        <p:nvPicPr>
          <p:cNvPr id="3082" name="Picture 2" descr="D:\AsadaTa\Desktop\09522000738.jpg">
            <a:extLst>
              <a:ext uri="{FF2B5EF4-FFF2-40B4-BE49-F238E27FC236}">
                <a16:creationId xmlns:a16="http://schemas.microsoft.com/office/drawing/2014/main" id="{DCE497FE-9D9E-4CD2-B385-5FE8C27F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570" y="1797845"/>
            <a:ext cx="1014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9">
            <a:extLst>
              <a:ext uri="{FF2B5EF4-FFF2-40B4-BE49-F238E27FC236}">
                <a16:creationId xmlns:a16="http://schemas.microsoft.com/office/drawing/2014/main" id="{E08C36B4-FC36-4C7F-BE9E-9055D654D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915988"/>
            <a:ext cx="10890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2" descr="D:\MiyakeKaz\Desktop\府庁舎.jpg">
            <a:extLst>
              <a:ext uri="{FF2B5EF4-FFF2-40B4-BE49-F238E27FC236}">
                <a16:creationId xmlns:a16="http://schemas.microsoft.com/office/drawing/2014/main" id="{24CB1F09-C60A-4306-B891-70FB3044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751013"/>
            <a:ext cx="86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50" descr="MCj00791270000[1]">
            <a:extLst>
              <a:ext uri="{FF2B5EF4-FFF2-40B4-BE49-F238E27FC236}">
                <a16:creationId xmlns:a16="http://schemas.microsoft.com/office/drawing/2014/main" id="{828CDFAF-6133-412E-A3FC-9542122A3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228" y="3550445"/>
            <a:ext cx="9413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4" descr="クリックすると新しいウィンドウで開きます">
            <a:extLst>
              <a:ext uri="{FF2B5EF4-FFF2-40B4-BE49-F238E27FC236}">
                <a16:creationId xmlns:a16="http://schemas.microsoft.com/office/drawing/2014/main" id="{87E239A9-36A2-4D45-BF0D-0B7FD7DB2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5176" y="3579020"/>
            <a:ext cx="11255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角丸四角形 50">
            <a:extLst>
              <a:ext uri="{FF2B5EF4-FFF2-40B4-BE49-F238E27FC236}">
                <a16:creationId xmlns:a16="http://schemas.microsoft.com/office/drawing/2014/main" id="{73C01DEF-8687-4747-B620-592926834F8B}"/>
              </a:ext>
            </a:extLst>
          </p:cNvPr>
          <p:cNvSpPr/>
          <p:nvPr/>
        </p:nvSpPr>
        <p:spPr>
          <a:xfrm>
            <a:off x="7650163" y="4032250"/>
            <a:ext cx="1014412"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地域医療機関</a:t>
            </a:r>
            <a:endParaRPr lang="en-US" altLang="ja-JP" sz="900" b="1" dirty="0">
              <a:solidFill>
                <a:srgbClr val="000000"/>
              </a:solidFill>
            </a:endParaRPr>
          </a:p>
        </p:txBody>
      </p:sp>
      <p:sp>
        <p:nvSpPr>
          <p:cNvPr id="52" name="角丸四角形 51">
            <a:extLst>
              <a:ext uri="{FF2B5EF4-FFF2-40B4-BE49-F238E27FC236}">
                <a16:creationId xmlns:a16="http://schemas.microsoft.com/office/drawing/2014/main" id="{8DB53188-8673-4B6C-A356-AA0E7586C12D}"/>
              </a:ext>
            </a:extLst>
          </p:cNvPr>
          <p:cNvSpPr/>
          <p:nvPr/>
        </p:nvSpPr>
        <p:spPr>
          <a:xfrm>
            <a:off x="8045450" y="2284017"/>
            <a:ext cx="809625"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拠点病院</a:t>
            </a:r>
            <a:endParaRPr lang="en-US" altLang="ja-JP" sz="900" b="1" dirty="0">
              <a:solidFill>
                <a:srgbClr val="000000"/>
              </a:solidFill>
            </a:endParaRPr>
          </a:p>
        </p:txBody>
      </p:sp>
      <p:sp>
        <p:nvSpPr>
          <p:cNvPr id="53" name="角丸四角形 52">
            <a:extLst>
              <a:ext uri="{FF2B5EF4-FFF2-40B4-BE49-F238E27FC236}">
                <a16:creationId xmlns:a16="http://schemas.microsoft.com/office/drawing/2014/main" id="{52A51634-A90B-4C5C-9B08-51B2328ADC53}"/>
              </a:ext>
            </a:extLst>
          </p:cNvPr>
          <p:cNvSpPr/>
          <p:nvPr/>
        </p:nvSpPr>
        <p:spPr>
          <a:xfrm>
            <a:off x="4953000" y="2170113"/>
            <a:ext cx="690563"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大阪府</a:t>
            </a:r>
            <a:endParaRPr lang="en-US" altLang="ja-JP" sz="900" b="1" dirty="0">
              <a:solidFill>
                <a:srgbClr val="000000"/>
              </a:solidFill>
            </a:endParaRPr>
          </a:p>
        </p:txBody>
      </p:sp>
      <p:sp>
        <p:nvSpPr>
          <p:cNvPr id="54" name="角丸四角形 53">
            <a:extLst>
              <a:ext uri="{FF2B5EF4-FFF2-40B4-BE49-F238E27FC236}">
                <a16:creationId xmlns:a16="http://schemas.microsoft.com/office/drawing/2014/main" id="{0A00E9D7-9646-4709-89D3-19212A08CFC8}"/>
              </a:ext>
            </a:extLst>
          </p:cNvPr>
          <p:cNvSpPr/>
          <p:nvPr/>
        </p:nvSpPr>
        <p:spPr>
          <a:xfrm>
            <a:off x="5481638" y="3998913"/>
            <a:ext cx="774700"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市町村</a:t>
            </a:r>
            <a:endParaRPr lang="en-US" altLang="ja-JP" sz="900" b="1" dirty="0">
              <a:solidFill>
                <a:srgbClr val="000000"/>
              </a:solidFill>
            </a:endParaRPr>
          </a:p>
        </p:txBody>
      </p:sp>
      <p:sp>
        <p:nvSpPr>
          <p:cNvPr id="55" name="角丸四角形 54">
            <a:extLst>
              <a:ext uri="{FF2B5EF4-FFF2-40B4-BE49-F238E27FC236}">
                <a16:creationId xmlns:a16="http://schemas.microsoft.com/office/drawing/2014/main" id="{2D245889-C344-4112-BEB1-F8C39AEC3C71}"/>
              </a:ext>
            </a:extLst>
          </p:cNvPr>
          <p:cNvSpPr/>
          <p:nvPr/>
        </p:nvSpPr>
        <p:spPr>
          <a:xfrm>
            <a:off x="6381750" y="1505063"/>
            <a:ext cx="8080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対策会議</a:t>
            </a:r>
            <a:endParaRPr lang="en-US" altLang="ja-JP" sz="900" b="1" dirty="0">
              <a:solidFill>
                <a:srgbClr val="000000"/>
              </a:solidFill>
            </a:endParaRPr>
          </a:p>
        </p:txBody>
      </p:sp>
      <p:sp>
        <p:nvSpPr>
          <p:cNvPr id="57" name="角丸四角形 56">
            <a:extLst>
              <a:ext uri="{FF2B5EF4-FFF2-40B4-BE49-F238E27FC236}">
                <a16:creationId xmlns:a16="http://schemas.microsoft.com/office/drawing/2014/main" id="{B2E2C8A4-BFB9-4A58-BAA0-2500036E0E4F}"/>
              </a:ext>
            </a:extLst>
          </p:cNvPr>
          <p:cNvSpPr/>
          <p:nvPr/>
        </p:nvSpPr>
        <p:spPr>
          <a:xfrm>
            <a:off x="6559550" y="2914650"/>
            <a:ext cx="5667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府民</a:t>
            </a:r>
            <a:endParaRPr lang="en-US" altLang="ja-JP" sz="900" b="1" dirty="0">
              <a:solidFill>
                <a:srgbClr val="000000"/>
              </a:solidFill>
            </a:endParaRPr>
          </a:p>
        </p:txBody>
      </p:sp>
      <p:pic>
        <p:nvPicPr>
          <p:cNvPr id="3093" name="Picture 4" descr="「患者会 イラスト」の画像検索結果">
            <a:hlinkClick r:id="rId8"/>
            <a:extLst>
              <a:ext uri="{FF2B5EF4-FFF2-40B4-BE49-F238E27FC236}">
                <a16:creationId xmlns:a16="http://schemas.microsoft.com/office/drawing/2014/main" id="{DE8980A4-AC3B-4874-BF89-E80AE78300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2316163"/>
            <a:ext cx="9255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a:extLst>
              <a:ext uri="{FF2B5EF4-FFF2-40B4-BE49-F238E27FC236}">
                <a16:creationId xmlns:a16="http://schemas.microsoft.com/office/drawing/2014/main" id="{5BECCDD0-C57C-4A59-AB2D-E88230D405DE}"/>
              </a:ext>
            </a:extLst>
          </p:cNvPr>
          <p:cNvCxnSpPr/>
          <p:nvPr/>
        </p:nvCxnSpPr>
        <p:spPr>
          <a:xfrm flipH="1">
            <a:off x="7199313" y="2527300"/>
            <a:ext cx="830262" cy="1762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2163630-7543-4F42-92A6-F5EB3974EC1F}"/>
              </a:ext>
            </a:extLst>
          </p:cNvPr>
          <p:cNvCxnSpPr/>
          <p:nvPr/>
        </p:nvCxnSpPr>
        <p:spPr>
          <a:xfrm>
            <a:off x="5468938" y="2457450"/>
            <a:ext cx="898525" cy="10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1FE23DEB-F7C8-407F-BB4C-2FD2CEF6E9E0}"/>
              </a:ext>
            </a:extLst>
          </p:cNvPr>
          <p:cNvCxnSpPr/>
          <p:nvPr/>
        </p:nvCxnSpPr>
        <p:spPr>
          <a:xfrm flipV="1">
            <a:off x="5868988" y="2944813"/>
            <a:ext cx="592137" cy="600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7276761-DB74-4BAE-9E08-CF46A698B747}"/>
              </a:ext>
            </a:extLst>
          </p:cNvPr>
          <p:cNvCxnSpPr/>
          <p:nvPr/>
        </p:nvCxnSpPr>
        <p:spPr>
          <a:xfrm flipH="1" flipV="1">
            <a:off x="7165975" y="3152775"/>
            <a:ext cx="650875" cy="5032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98" name="正方形/長方形 74">
            <a:extLst>
              <a:ext uri="{FF2B5EF4-FFF2-40B4-BE49-F238E27FC236}">
                <a16:creationId xmlns:a16="http://schemas.microsoft.com/office/drawing/2014/main" id="{B844FF42-0936-4D5F-915A-642B6567F623}"/>
              </a:ext>
            </a:extLst>
          </p:cNvPr>
          <p:cNvSpPr>
            <a:spLocks noChangeArrowheads="1"/>
          </p:cNvSpPr>
          <p:nvPr/>
        </p:nvSpPr>
        <p:spPr bwMode="auto">
          <a:xfrm>
            <a:off x="6343650" y="1792288"/>
            <a:ext cx="1049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施策の企画・立案</a:t>
            </a:r>
          </a:p>
        </p:txBody>
      </p:sp>
      <p:sp>
        <p:nvSpPr>
          <p:cNvPr id="85" name="正方形/長方形 84">
            <a:extLst>
              <a:ext uri="{FF2B5EF4-FFF2-40B4-BE49-F238E27FC236}">
                <a16:creationId xmlns:a16="http://schemas.microsoft.com/office/drawing/2014/main" id="{D0800E1A-9120-4181-A337-42EFA97DE021}"/>
              </a:ext>
            </a:extLst>
          </p:cNvPr>
          <p:cNvSpPr/>
          <p:nvPr/>
        </p:nvSpPr>
        <p:spPr>
          <a:xfrm>
            <a:off x="4649788"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3101" name="正方形/長方形 74">
            <a:extLst>
              <a:ext uri="{FF2B5EF4-FFF2-40B4-BE49-F238E27FC236}">
                <a16:creationId xmlns:a16="http://schemas.microsoft.com/office/drawing/2014/main" id="{B432040A-997A-4C90-8039-39595283A9D6}"/>
              </a:ext>
            </a:extLst>
          </p:cNvPr>
          <p:cNvSpPr>
            <a:spLocks noChangeArrowheads="1"/>
          </p:cNvSpPr>
          <p:nvPr/>
        </p:nvSpPr>
        <p:spPr bwMode="auto">
          <a:xfrm>
            <a:off x="5340350" y="2678113"/>
            <a:ext cx="1041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医療の均てん化</a:t>
            </a:r>
          </a:p>
        </p:txBody>
      </p:sp>
      <p:sp>
        <p:nvSpPr>
          <p:cNvPr id="3102" name="正方形/長方形 74">
            <a:extLst>
              <a:ext uri="{FF2B5EF4-FFF2-40B4-BE49-F238E27FC236}">
                <a16:creationId xmlns:a16="http://schemas.microsoft.com/office/drawing/2014/main" id="{FC34212D-5346-45A9-B14E-30AC35B1F49E}"/>
              </a:ext>
            </a:extLst>
          </p:cNvPr>
          <p:cNvSpPr>
            <a:spLocks noChangeArrowheads="1"/>
          </p:cNvSpPr>
          <p:nvPr/>
        </p:nvSpPr>
        <p:spPr bwMode="auto">
          <a:xfrm>
            <a:off x="7399338" y="2587625"/>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3" name="正方形/長方形 74">
            <a:extLst>
              <a:ext uri="{FF2B5EF4-FFF2-40B4-BE49-F238E27FC236}">
                <a16:creationId xmlns:a16="http://schemas.microsoft.com/office/drawing/2014/main" id="{999CB544-02EC-4B71-8E8E-ABE204DDA7BE}"/>
              </a:ext>
            </a:extLst>
          </p:cNvPr>
          <p:cNvSpPr>
            <a:spLocks noChangeArrowheads="1"/>
          </p:cNvSpPr>
          <p:nvPr/>
        </p:nvSpPr>
        <p:spPr bwMode="auto">
          <a:xfrm>
            <a:off x="7269163" y="2363788"/>
            <a:ext cx="7604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診療・研究</a:t>
            </a:r>
          </a:p>
        </p:txBody>
      </p:sp>
      <p:sp>
        <p:nvSpPr>
          <p:cNvPr id="3104" name="正方形/長方形 74">
            <a:extLst>
              <a:ext uri="{FF2B5EF4-FFF2-40B4-BE49-F238E27FC236}">
                <a16:creationId xmlns:a16="http://schemas.microsoft.com/office/drawing/2014/main" id="{BB21B02F-4734-4BA8-B5BD-FBB011572B0D}"/>
              </a:ext>
            </a:extLst>
          </p:cNvPr>
          <p:cNvSpPr>
            <a:spLocks noChangeArrowheads="1"/>
          </p:cNvSpPr>
          <p:nvPr/>
        </p:nvSpPr>
        <p:spPr bwMode="auto">
          <a:xfrm>
            <a:off x="5500688" y="3300413"/>
            <a:ext cx="646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5" name="正方形/長方形 74">
            <a:extLst>
              <a:ext uri="{FF2B5EF4-FFF2-40B4-BE49-F238E27FC236}">
                <a16:creationId xmlns:a16="http://schemas.microsoft.com/office/drawing/2014/main" id="{1E2162FF-2F1F-46CD-94DB-5CDB373219B6}"/>
              </a:ext>
            </a:extLst>
          </p:cNvPr>
          <p:cNvSpPr>
            <a:spLocks noChangeArrowheads="1"/>
          </p:cNvSpPr>
          <p:nvPr/>
        </p:nvSpPr>
        <p:spPr bwMode="auto">
          <a:xfrm>
            <a:off x="4725988" y="3014663"/>
            <a:ext cx="644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
        <p:nvSpPr>
          <p:cNvPr id="3106" name="正方形/長方形 74">
            <a:extLst>
              <a:ext uri="{FF2B5EF4-FFF2-40B4-BE49-F238E27FC236}">
                <a16:creationId xmlns:a16="http://schemas.microsoft.com/office/drawing/2014/main" id="{0E17FA26-9D0F-4A26-B084-0B008AD05C85}"/>
              </a:ext>
            </a:extLst>
          </p:cNvPr>
          <p:cNvSpPr>
            <a:spLocks noChangeArrowheads="1"/>
          </p:cNvSpPr>
          <p:nvPr/>
        </p:nvSpPr>
        <p:spPr bwMode="auto">
          <a:xfrm>
            <a:off x="7345363" y="3200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標準的な治療の提供</a:t>
            </a:r>
          </a:p>
        </p:txBody>
      </p:sp>
      <p:sp>
        <p:nvSpPr>
          <p:cNvPr id="3107" name="正方形/長方形 74">
            <a:extLst>
              <a:ext uri="{FF2B5EF4-FFF2-40B4-BE49-F238E27FC236}">
                <a16:creationId xmlns:a16="http://schemas.microsoft.com/office/drawing/2014/main" id="{3ED45671-20E6-4BFE-88E8-FB8BC4A0ECE6}"/>
              </a:ext>
            </a:extLst>
          </p:cNvPr>
          <p:cNvSpPr>
            <a:spLocks noChangeArrowheads="1"/>
          </p:cNvSpPr>
          <p:nvPr/>
        </p:nvSpPr>
        <p:spPr bwMode="auto">
          <a:xfrm>
            <a:off x="6519863" y="3916363"/>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8" name="正方形/長方形 74">
            <a:extLst>
              <a:ext uri="{FF2B5EF4-FFF2-40B4-BE49-F238E27FC236}">
                <a16:creationId xmlns:a16="http://schemas.microsoft.com/office/drawing/2014/main" id="{10A08F24-4793-4C1F-B9F2-AE4FC6E9556A}"/>
              </a:ext>
            </a:extLst>
          </p:cNvPr>
          <p:cNvSpPr>
            <a:spLocks noChangeArrowheads="1"/>
          </p:cNvSpPr>
          <p:nvPr/>
        </p:nvSpPr>
        <p:spPr bwMode="auto">
          <a:xfrm>
            <a:off x="7824788" y="2871788"/>
            <a:ext cx="809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　研修・育成</a:t>
            </a:r>
          </a:p>
        </p:txBody>
      </p:sp>
      <p:sp>
        <p:nvSpPr>
          <p:cNvPr id="3109" name="正方形/長方形 74">
            <a:extLst>
              <a:ext uri="{FF2B5EF4-FFF2-40B4-BE49-F238E27FC236}">
                <a16:creationId xmlns:a16="http://schemas.microsoft.com/office/drawing/2014/main" id="{B18CFD94-0C12-438D-9AF9-AD65B77AC244}"/>
              </a:ext>
            </a:extLst>
          </p:cNvPr>
          <p:cNvSpPr>
            <a:spLocks noChangeArrowheads="1"/>
          </p:cNvSpPr>
          <p:nvPr/>
        </p:nvSpPr>
        <p:spPr bwMode="auto">
          <a:xfrm>
            <a:off x="5637213" y="2201863"/>
            <a:ext cx="758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3110" name="正方形/長方形 74">
            <a:extLst>
              <a:ext uri="{FF2B5EF4-FFF2-40B4-BE49-F238E27FC236}">
                <a16:creationId xmlns:a16="http://schemas.microsoft.com/office/drawing/2014/main" id="{FA6499E1-FF1B-4701-8137-A774C1CDD648}"/>
              </a:ext>
            </a:extLst>
          </p:cNvPr>
          <p:cNvSpPr>
            <a:spLocks noChangeArrowheads="1"/>
          </p:cNvSpPr>
          <p:nvPr/>
        </p:nvSpPr>
        <p:spPr bwMode="auto">
          <a:xfrm>
            <a:off x="5959475" y="3470275"/>
            <a:ext cx="758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58" name="正方形/長方形 57">
            <a:extLst>
              <a:ext uri="{FF2B5EF4-FFF2-40B4-BE49-F238E27FC236}">
                <a16:creationId xmlns:a16="http://schemas.microsoft.com/office/drawing/2014/main" id="{9A41FFCE-FBD5-4669-9C37-FF7E73217704}"/>
              </a:ext>
            </a:extLst>
          </p:cNvPr>
          <p:cNvSpPr/>
          <p:nvPr/>
        </p:nvSpPr>
        <p:spPr>
          <a:xfrm>
            <a:off x="4725988" y="4557147"/>
            <a:ext cx="4241800" cy="2008754"/>
          </a:xfrm>
          <a:prstGeom prst="rect">
            <a:avLst/>
          </a:prstGeom>
          <a:noFill/>
          <a:ln w="28575">
            <a:solidFill>
              <a:schemeClr val="accent1">
                <a:lumMod val="75000"/>
              </a:scheme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r>
              <a:rPr lang="ja-JP" altLang="en-US" sz="1100" dirty="0">
                <a:solidFill>
                  <a:schemeClr val="tx1"/>
                </a:solidFill>
              </a:rPr>
              <a:t>（これまでの議題）</a:t>
            </a:r>
            <a:endParaRPr lang="en-US" altLang="ja-JP" sz="1100" dirty="0">
              <a:solidFill>
                <a:schemeClr val="tx1"/>
              </a:solidFill>
            </a:endParaRPr>
          </a:p>
          <a:p>
            <a:pPr>
              <a:defRPr/>
            </a:pPr>
            <a:r>
              <a:rPr lang="ja-JP" altLang="en-US" sz="1050" dirty="0">
                <a:solidFill>
                  <a:schemeClr val="tx1"/>
                </a:solidFill>
                <a:latin typeface="游明朝" panose="02020400000000000000" pitchFamily="18" charset="-128"/>
                <a:ea typeface="游明朝" panose="02020400000000000000" pitchFamily="18" charset="-128"/>
              </a:rPr>
              <a:t>●医療提供体制の整備（協力病院の選定）について</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●大阪府医療計画「アレルギー疾患対策」について　等</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8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（スケジュール）</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●年１～２回開催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8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（その他）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●府では本会議と併せて、拠点病院、協力病院の担当者による「病院連絡会議」を開催。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●今後、両会議での議論を相互に反映させながら、効果的な施策の実施に繋げて参りたい</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ja-JP" altLang="en-US" sz="900" dirty="0">
              <a:solidFill>
                <a:schemeClr val="tx1"/>
              </a:solidFill>
            </a:endParaRPr>
          </a:p>
        </p:txBody>
      </p:sp>
      <p:sp>
        <p:nvSpPr>
          <p:cNvPr id="45" name="正方形/長方形 44">
            <a:extLst>
              <a:ext uri="{FF2B5EF4-FFF2-40B4-BE49-F238E27FC236}">
                <a16:creationId xmlns:a16="http://schemas.microsoft.com/office/drawing/2014/main" id="{0E20B4E0-E775-4656-AAAE-E1E383FB9D92}"/>
              </a:ext>
            </a:extLst>
          </p:cNvPr>
          <p:cNvSpPr/>
          <p:nvPr/>
        </p:nvSpPr>
        <p:spPr>
          <a:xfrm>
            <a:off x="238125" y="765175"/>
            <a:ext cx="4248150" cy="315118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b="1" dirty="0">
                <a:solidFill>
                  <a:schemeClr val="tx1"/>
                </a:solidFill>
                <a:latin typeface="游明朝" panose="02020400000000000000" pitchFamily="18" charset="-128"/>
                <a:ea typeface="游明朝" panose="02020400000000000000" pitchFamily="18" charset="-128"/>
              </a:rPr>
              <a:t>&lt;</a:t>
            </a:r>
            <a:r>
              <a:rPr lang="ja-JP" altLang="en-US" sz="1050" b="1" dirty="0">
                <a:solidFill>
                  <a:schemeClr val="tx1"/>
                </a:solidFill>
                <a:latin typeface="游明朝" panose="02020400000000000000" pitchFamily="18" charset="-128"/>
                <a:ea typeface="游明朝" panose="02020400000000000000" pitchFamily="18" charset="-128"/>
              </a:rPr>
              <a:t>経過</a:t>
            </a:r>
            <a:r>
              <a:rPr lang="en-US" altLang="ja-JP" sz="1050" b="1" dirty="0">
                <a:solidFill>
                  <a:schemeClr val="tx1"/>
                </a:solidFill>
                <a:latin typeface="游明朝" panose="02020400000000000000" pitchFamily="18" charset="-128"/>
                <a:ea typeface="游明朝" panose="02020400000000000000" pitchFamily="18" charset="-128"/>
              </a:rPr>
              <a:t>&gt;</a:t>
            </a: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27</a:t>
            </a:r>
            <a:r>
              <a:rPr lang="ja-JP" altLang="en-US" sz="900" dirty="0">
                <a:solidFill>
                  <a:schemeClr val="tx1"/>
                </a:solidFill>
                <a:latin typeface="游明朝" panose="02020400000000000000" pitchFamily="18" charset="-128"/>
                <a:ea typeface="游明朝" panose="02020400000000000000" pitchFamily="18" charset="-128"/>
              </a:rPr>
              <a:t>年</a:t>
            </a:r>
            <a:r>
              <a:rPr lang="en-US" altLang="ja-JP" sz="900" dirty="0">
                <a:solidFill>
                  <a:schemeClr val="tx1"/>
                </a:solidFill>
                <a:latin typeface="游明朝" panose="02020400000000000000" pitchFamily="18" charset="-128"/>
                <a:ea typeface="游明朝" panose="02020400000000000000" pitchFamily="18" charset="-128"/>
              </a:rPr>
              <a:t>12</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25</a:t>
            </a:r>
            <a:r>
              <a:rPr lang="ja-JP" altLang="en-US" sz="900" dirty="0">
                <a:solidFill>
                  <a:schemeClr val="tx1"/>
                </a:solidFill>
                <a:latin typeface="游明朝" panose="02020400000000000000" pitchFamily="18" charset="-128"/>
                <a:ea typeface="游明朝" panose="02020400000000000000" pitchFamily="18" charset="-128"/>
              </a:rPr>
              <a:t>日「アレルギー疾患対策基本法」施行</a:t>
            </a:r>
            <a:endParaRPr lang="en-US" altLang="ja-JP" sz="900" dirty="0">
              <a:solidFill>
                <a:schemeClr val="tx1"/>
              </a:solidFill>
              <a:latin typeface="游明朝" panose="02020400000000000000" pitchFamily="18" charset="-128"/>
              <a:ea typeface="游明朝" panose="02020400000000000000" pitchFamily="18" charset="-128"/>
            </a:endParaRP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29</a:t>
            </a:r>
            <a:r>
              <a:rPr lang="ja-JP" altLang="en-US" sz="900" dirty="0">
                <a:solidFill>
                  <a:schemeClr val="tx1"/>
                </a:solidFill>
                <a:latin typeface="游明朝" panose="02020400000000000000" pitchFamily="18" charset="-128"/>
                <a:ea typeface="游明朝" panose="02020400000000000000" pitchFamily="18" charset="-128"/>
              </a:rPr>
              <a:t>年  </a:t>
            </a:r>
            <a:r>
              <a:rPr lang="en-US" altLang="ja-JP" sz="900" dirty="0">
                <a:solidFill>
                  <a:schemeClr val="tx1"/>
                </a:solidFill>
                <a:latin typeface="游明朝" panose="02020400000000000000" pitchFamily="18" charset="-128"/>
                <a:ea typeface="游明朝" panose="02020400000000000000" pitchFamily="18" charset="-128"/>
              </a:rPr>
              <a:t>3</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28</a:t>
            </a:r>
            <a:r>
              <a:rPr lang="ja-JP" altLang="en-US" sz="900" dirty="0">
                <a:solidFill>
                  <a:schemeClr val="tx1"/>
                </a:solidFill>
                <a:latin typeface="游明朝" panose="02020400000000000000" pitchFamily="18" charset="-128"/>
                <a:ea typeface="游明朝" panose="02020400000000000000" pitchFamily="18" charset="-128"/>
              </a:rPr>
              <a:t>日「アレルギー疾患対策の推進に関する基本的な指針」告示</a:t>
            </a:r>
            <a:endParaRPr lang="en-US" altLang="ja-JP" sz="900" dirty="0">
              <a:solidFill>
                <a:schemeClr val="tx1"/>
              </a:solidFill>
              <a:latin typeface="游明朝" panose="02020400000000000000" pitchFamily="18" charset="-128"/>
              <a:ea typeface="游明朝" panose="02020400000000000000" pitchFamily="18" charset="-128"/>
            </a:endParaRPr>
          </a:p>
          <a:p>
            <a:pPr>
              <a:defRPr/>
            </a:pPr>
            <a:r>
              <a:rPr lang="en-US" altLang="ja-JP" sz="1050" dirty="0">
                <a:solidFill>
                  <a:schemeClr val="tx1"/>
                </a:solidFill>
                <a:latin typeface="游明朝" panose="02020400000000000000" pitchFamily="18" charset="-128"/>
                <a:ea typeface="游明朝" panose="02020400000000000000" pitchFamily="18" charset="-128"/>
              </a:rPr>
              <a:t>【</a:t>
            </a:r>
            <a:r>
              <a:rPr lang="ja-JP" altLang="en-US" sz="1050" dirty="0">
                <a:solidFill>
                  <a:schemeClr val="tx1"/>
                </a:solidFill>
                <a:latin typeface="游明朝" panose="02020400000000000000" pitchFamily="18" charset="-128"/>
                <a:ea typeface="游明朝" panose="02020400000000000000" pitchFamily="18" charset="-128"/>
              </a:rPr>
              <a:t>基本的な施策</a:t>
            </a:r>
            <a:r>
              <a:rPr lang="en-US" altLang="ja-JP" sz="1050" dirty="0">
                <a:solidFill>
                  <a:schemeClr val="tx1"/>
                </a:solidFill>
                <a:latin typeface="游明朝" panose="02020400000000000000" pitchFamily="18" charset="-128"/>
                <a:ea typeface="游明朝" panose="02020400000000000000" pitchFamily="18" charset="-128"/>
              </a:rPr>
              <a:t>】</a:t>
            </a:r>
          </a:p>
          <a:p>
            <a:pPr>
              <a:defRPr/>
            </a:pPr>
            <a:r>
              <a:rPr lang="ja-JP" altLang="en-US" sz="1050" dirty="0">
                <a:solidFill>
                  <a:schemeClr val="tx1"/>
                </a:solidFill>
                <a:latin typeface="游明朝" panose="02020400000000000000" pitchFamily="18" charset="-128"/>
                <a:ea typeface="游明朝" panose="02020400000000000000" pitchFamily="18" charset="-128"/>
              </a:rPr>
              <a:t>　①アレルギー疾患の重症化の予防及び症状の軽減のための施策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②アレルギー疾患医療の均</a:t>
            </a:r>
            <a:r>
              <a:rPr lang="ja-JP" altLang="en-US" sz="1050" dirty="0" err="1">
                <a:solidFill>
                  <a:schemeClr val="tx1"/>
                </a:solidFill>
                <a:latin typeface="游明朝" panose="02020400000000000000" pitchFamily="18" charset="-128"/>
                <a:ea typeface="游明朝" panose="02020400000000000000" pitchFamily="18" charset="-128"/>
              </a:rPr>
              <a:t>てん化の</a:t>
            </a:r>
            <a:r>
              <a:rPr lang="ja-JP" altLang="en-US" sz="1050" dirty="0">
                <a:solidFill>
                  <a:schemeClr val="tx1"/>
                </a:solidFill>
                <a:latin typeface="游明朝" panose="02020400000000000000" pitchFamily="18" charset="-128"/>
                <a:ea typeface="游明朝" panose="02020400000000000000" pitchFamily="18" charset="-128"/>
              </a:rPr>
              <a:t>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③アレルギー疾患を有する者の生活の質の向上のための施策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endParaRPr>
          </a:p>
          <a:p>
            <a:pPr>
              <a:defRPr/>
            </a:pPr>
            <a:endParaRPr lang="en-US" altLang="ja-JP" sz="1050" dirty="0">
              <a:solidFill>
                <a:schemeClr val="tx1"/>
              </a:solidFill>
            </a:endParaRPr>
          </a:p>
          <a:p>
            <a:pPr marL="982663" indent="-982663">
              <a:defRPr/>
            </a:pPr>
            <a:r>
              <a:rPr lang="ja-JP" altLang="en-US" sz="900" dirty="0">
                <a:solidFill>
                  <a:schemeClr val="tx1"/>
                </a:solidFill>
                <a:latin typeface="游ゴシック" panose="020B0400000000000000" pitchFamily="50" charset="-128"/>
                <a:ea typeface="游ゴシック" panose="020B0400000000000000" pitchFamily="50" charset="-128"/>
              </a:rPr>
              <a:t>平成</a:t>
            </a:r>
            <a:r>
              <a:rPr lang="en-US" altLang="ja-JP" sz="900" dirty="0">
                <a:solidFill>
                  <a:schemeClr val="tx1"/>
                </a:solidFill>
                <a:latin typeface="游ゴシック" panose="020B0400000000000000" pitchFamily="50" charset="-128"/>
                <a:ea typeface="游ゴシック" panose="020B0400000000000000" pitchFamily="50" charset="-128"/>
              </a:rPr>
              <a:t>29</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7</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28</a:t>
            </a:r>
            <a:r>
              <a:rPr lang="ja-JP" altLang="en-US" sz="900" dirty="0">
                <a:solidFill>
                  <a:schemeClr val="tx1"/>
                </a:solidFill>
                <a:latin typeface="游ゴシック" panose="020B0400000000000000" pitchFamily="50" charset="-128"/>
                <a:ea typeface="游ゴシック" panose="020B0400000000000000" pitchFamily="50" charset="-128"/>
              </a:rPr>
              <a:t>日　「都道府県におけるアレルギー疾患の医療提供体制の整備について」通知</a:t>
            </a:r>
            <a:endParaRPr lang="en-US" altLang="ja-JP" sz="900" dirty="0">
              <a:solidFill>
                <a:schemeClr val="tx1"/>
              </a:solidFill>
              <a:latin typeface="游ゴシック" panose="020B0400000000000000" pitchFamily="50" charset="-128"/>
              <a:ea typeface="游ゴシック" panose="020B0400000000000000" pitchFamily="50" charset="-128"/>
            </a:endParaRPr>
          </a:p>
          <a:p>
            <a:pPr marL="982663" indent="-982663">
              <a:defRPr/>
            </a:pP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en-US" altLang="ja-JP" sz="1050" dirty="0">
                <a:solidFill>
                  <a:schemeClr val="tx1"/>
                </a:solidFill>
                <a:latin typeface="游ゴシック" panose="020B0400000000000000" pitchFamily="50" charset="-128"/>
                <a:ea typeface="游ゴシック" panose="020B0400000000000000" pitchFamily="50" charset="-128"/>
              </a:rPr>
              <a:t>【</a:t>
            </a:r>
            <a:r>
              <a:rPr lang="ja-JP" altLang="en-US" sz="1050" dirty="0">
                <a:solidFill>
                  <a:schemeClr val="tx1"/>
                </a:solidFill>
                <a:latin typeface="游ゴシック" panose="020B0400000000000000" pitchFamily="50" charset="-128"/>
                <a:ea typeface="游ゴシック" panose="020B0400000000000000" pitchFamily="50" charset="-128"/>
              </a:rPr>
              <a:t>都道府県の役割</a:t>
            </a:r>
            <a:r>
              <a:rPr lang="en-US" altLang="ja-JP" sz="1050" dirty="0">
                <a:solidFill>
                  <a:schemeClr val="tx1"/>
                </a:solidFill>
                <a:latin typeface="游ゴシック" panose="020B0400000000000000" pitchFamily="50" charset="-128"/>
                <a:ea typeface="游ゴシック" panose="020B0400000000000000" pitchFamily="50" charset="-128"/>
              </a:rPr>
              <a:t>】</a:t>
            </a:r>
          </a:p>
          <a:p>
            <a:pPr>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◆「都道府県アレルギー疾患医療拠点病院」の選定</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近畿大学病院、関西医科大学病院、大阪はびきの医療センター、</a:t>
            </a:r>
            <a:endParaRPr lang="en-US" altLang="ja-JP" sz="90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solidFill>
                <a:latin typeface="游ゴシック" panose="020B0400000000000000" pitchFamily="50" charset="-128"/>
                <a:ea typeface="游ゴシック" panose="020B0400000000000000" pitchFamily="50" charset="-128"/>
              </a:rPr>
              <a:t>　大阪赤十字病院</a:t>
            </a:r>
            <a:r>
              <a:rPr lang="ja-JP" altLang="en-US" sz="900" dirty="0">
                <a:solidFill>
                  <a:schemeClr val="tx1"/>
                </a:solidFill>
                <a:latin typeface="游ゴシック" panose="020B0400000000000000" pitchFamily="50" charset="-128"/>
                <a:ea typeface="游ゴシック" panose="020B0400000000000000" pitchFamily="50" charset="-128"/>
              </a:rPr>
              <a:t>の４病院を、平成</a:t>
            </a:r>
            <a:r>
              <a:rPr lang="en-US" altLang="ja-JP" sz="900" dirty="0">
                <a:solidFill>
                  <a:schemeClr val="tx1"/>
                </a:solidFill>
                <a:latin typeface="游ゴシック" panose="020B0400000000000000" pitchFamily="50" charset="-128"/>
                <a:ea typeface="游ゴシック" panose="020B0400000000000000" pitchFamily="50" charset="-128"/>
              </a:rPr>
              <a:t>30</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6</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1</a:t>
            </a:r>
            <a:r>
              <a:rPr lang="ja-JP" altLang="en-US" sz="900" dirty="0">
                <a:solidFill>
                  <a:schemeClr val="tx1"/>
                </a:solidFill>
                <a:latin typeface="游ゴシック" panose="020B0400000000000000" pitchFamily="50" charset="-128"/>
                <a:ea typeface="游ゴシック" panose="020B0400000000000000" pitchFamily="50" charset="-128"/>
              </a:rPr>
              <a:t>日に指定</a:t>
            </a:r>
          </a:p>
          <a:p>
            <a:pPr marL="182563" indent="-182563">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◆「都道府県アレルギー疾患医療連絡協議会（以下、都道府県連絡協議会）」の設置</a:t>
            </a: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「大阪府アレルギー疾患対策連絡会議」</a:t>
            </a:r>
            <a:r>
              <a:rPr lang="ja-JP" altLang="en-US" sz="900" dirty="0">
                <a:solidFill>
                  <a:schemeClr val="tx1"/>
                </a:solidFill>
                <a:latin typeface="游ゴシック" panose="020B0400000000000000" pitchFamily="50" charset="-128"/>
                <a:ea typeface="游ゴシック" panose="020B0400000000000000" pitchFamily="50" charset="-128"/>
              </a:rPr>
              <a:t>として設置</a:t>
            </a: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　</a:t>
            </a:r>
            <a:r>
              <a:rPr lang="ja-JP" altLang="en-US" sz="800" dirty="0">
                <a:solidFill>
                  <a:schemeClr val="tx1"/>
                </a:solidFill>
                <a:latin typeface="游ゴシック" panose="020B0400000000000000" pitchFamily="50" charset="-128"/>
                <a:ea typeface="游ゴシック" panose="020B0400000000000000" pitchFamily="50" charset="-128"/>
              </a:rPr>
              <a:t>（平成</a:t>
            </a:r>
            <a:r>
              <a:rPr lang="en-US" altLang="ja-JP" sz="800" dirty="0">
                <a:solidFill>
                  <a:schemeClr val="tx1"/>
                </a:solidFill>
                <a:latin typeface="游ゴシック" panose="020B0400000000000000" pitchFamily="50" charset="-128"/>
                <a:ea typeface="游ゴシック" panose="020B0400000000000000" pitchFamily="50" charset="-128"/>
              </a:rPr>
              <a:t>30</a:t>
            </a:r>
            <a:r>
              <a:rPr lang="ja-JP" altLang="en-US" sz="800" dirty="0">
                <a:solidFill>
                  <a:schemeClr val="tx1"/>
                </a:solidFill>
                <a:latin typeface="游ゴシック" panose="020B0400000000000000" pitchFamily="50" charset="-128"/>
                <a:ea typeface="游ゴシック" panose="020B0400000000000000" pitchFamily="50" charset="-128"/>
              </a:rPr>
              <a:t>年</a:t>
            </a:r>
            <a:r>
              <a:rPr lang="en-US" altLang="ja-JP" sz="800" dirty="0">
                <a:solidFill>
                  <a:schemeClr val="tx1"/>
                </a:solidFill>
                <a:latin typeface="游ゴシック" panose="020B0400000000000000" pitchFamily="50" charset="-128"/>
                <a:ea typeface="游ゴシック" panose="020B0400000000000000" pitchFamily="50" charset="-128"/>
              </a:rPr>
              <a:t>6</a:t>
            </a:r>
            <a:r>
              <a:rPr lang="ja-JP" altLang="en-US" sz="800" dirty="0">
                <a:solidFill>
                  <a:schemeClr val="tx1"/>
                </a:solidFill>
                <a:latin typeface="游ゴシック" panose="020B0400000000000000" pitchFamily="50" charset="-128"/>
                <a:ea typeface="游ゴシック" panose="020B0400000000000000" pitchFamily="50" charset="-128"/>
              </a:rPr>
              <a:t>月</a:t>
            </a:r>
            <a:r>
              <a:rPr lang="en-US" altLang="ja-JP" sz="800" dirty="0">
                <a:solidFill>
                  <a:schemeClr val="tx1"/>
                </a:solidFill>
                <a:latin typeface="游ゴシック" panose="020B0400000000000000" pitchFamily="50" charset="-128"/>
                <a:ea typeface="游ゴシック" panose="020B0400000000000000" pitchFamily="50" charset="-128"/>
              </a:rPr>
              <a:t>15</a:t>
            </a:r>
            <a:r>
              <a:rPr lang="ja-JP" altLang="en-US" sz="800" dirty="0">
                <a:solidFill>
                  <a:schemeClr val="tx1"/>
                </a:solidFill>
                <a:latin typeface="游ゴシック" panose="020B0400000000000000" pitchFamily="50" charset="-128"/>
                <a:ea typeface="游ゴシック" panose="020B0400000000000000" pitchFamily="50" charset="-128"/>
              </a:rPr>
              <a:t>日）</a:t>
            </a:r>
          </a:p>
        </p:txBody>
      </p:sp>
      <p:sp>
        <p:nvSpPr>
          <p:cNvPr id="2" name="下矢印 1">
            <a:extLst>
              <a:ext uri="{FF2B5EF4-FFF2-40B4-BE49-F238E27FC236}">
                <a16:creationId xmlns:a16="http://schemas.microsoft.com/office/drawing/2014/main" id="{64CA2B8E-8FFF-49F5-A68E-D300887A904B}"/>
              </a:ext>
            </a:extLst>
          </p:cNvPr>
          <p:cNvSpPr/>
          <p:nvPr/>
        </p:nvSpPr>
        <p:spPr>
          <a:xfrm>
            <a:off x="1638300" y="1920875"/>
            <a:ext cx="882650" cy="20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a:extLst>
              <a:ext uri="{FF2B5EF4-FFF2-40B4-BE49-F238E27FC236}">
                <a16:creationId xmlns:a16="http://schemas.microsoft.com/office/drawing/2014/main" id="{0AA28DA8-BF94-4E58-A4AB-C3A428DFDCF4}"/>
              </a:ext>
            </a:extLst>
          </p:cNvPr>
          <p:cNvSpPr/>
          <p:nvPr/>
        </p:nvSpPr>
        <p:spPr>
          <a:xfrm>
            <a:off x="238125" y="522288"/>
            <a:ext cx="1955800" cy="24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根拠法令及び基本的施策</a:t>
            </a:r>
          </a:p>
        </p:txBody>
      </p:sp>
      <p:sp>
        <p:nvSpPr>
          <p:cNvPr id="28" name="正方形/長方形 27">
            <a:extLst>
              <a:ext uri="{FF2B5EF4-FFF2-40B4-BE49-F238E27FC236}">
                <a16:creationId xmlns:a16="http://schemas.microsoft.com/office/drawing/2014/main" id="{18CF9CB9-0463-455B-A219-17C5C25B404F}"/>
              </a:ext>
            </a:extLst>
          </p:cNvPr>
          <p:cNvSpPr/>
          <p:nvPr/>
        </p:nvSpPr>
        <p:spPr>
          <a:xfrm>
            <a:off x="238125" y="3897313"/>
            <a:ext cx="1581150" cy="22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設置目的</a:t>
            </a:r>
          </a:p>
        </p:txBody>
      </p:sp>
      <p:sp>
        <p:nvSpPr>
          <p:cNvPr id="3171" name="正方形/長方形 74">
            <a:extLst>
              <a:ext uri="{FF2B5EF4-FFF2-40B4-BE49-F238E27FC236}">
                <a16:creationId xmlns:a16="http://schemas.microsoft.com/office/drawing/2014/main" id="{53EC6455-D97D-459B-81A6-E7CF894D1A40}"/>
              </a:ext>
            </a:extLst>
          </p:cNvPr>
          <p:cNvSpPr>
            <a:spLocks noChangeArrowheads="1"/>
          </p:cNvSpPr>
          <p:nvPr/>
        </p:nvSpPr>
        <p:spPr bwMode="auto">
          <a:xfrm>
            <a:off x="7985920" y="1382546"/>
            <a:ext cx="414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参画</a:t>
            </a:r>
          </a:p>
        </p:txBody>
      </p:sp>
      <p:sp>
        <p:nvSpPr>
          <p:cNvPr id="3172" name="正方形/長方形 74">
            <a:extLst>
              <a:ext uri="{FF2B5EF4-FFF2-40B4-BE49-F238E27FC236}">
                <a16:creationId xmlns:a16="http://schemas.microsoft.com/office/drawing/2014/main" id="{BCC8FD10-6635-4232-97B5-75701CD1F7F9}"/>
              </a:ext>
            </a:extLst>
          </p:cNvPr>
          <p:cNvSpPr>
            <a:spLocks noChangeArrowheads="1"/>
          </p:cNvSpPr>
          <p:nvPr/>
        </p:nvSpPr>
        <p:spPr bwMode="auto">
          <a:xfrm>
            <a:off x="5441950" y="12128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894F1E-0FED-4558-AF2D-3F873FAFAA42}"/>
              </a:ext>
            </a:extLst>
          </p:cNvPr>
          <p:cNvSpPr txBox="1"/>
          <p:nvPr/>
        </p:nvSpPr>
        <p:spPr>
          <a:xfrm>
            <a:off x="544107" y="2448924"/>
            <a:ext cx="8342954" cy="2554545"/>
          </a:xfrm>
          <a:prstGeom prst="rect">
            <a:avLst/>
          </a:prstGeom>
          <a:noFill/>
        </p:spPr>
        <p:txBody>
          <a:bodyPr wrap="square" rtlCol="0">
            <a:spAutoFit/>
          </a:bodyPr>
          <a:lstStyle/>
          <a:p>
            <a:r>
              <a:rPr kumimoji="1" lang="ja-JP" altLang="en-US" sz="3200" dirty="0"/>
              <a:t>議題１</a:t>
            </a:r>
            <a:endParaRPr kumimoji="1" lang="en-US" altLang="ja-JP" sz="3200" dirty="0"/>
          </a:p>
          <a:p>
            <a:r>
              <a:rPr kumimoji="1" lang="ja-JP" altLang="en-US" sz="3200" dirty="0"/>
              <a:t>　大阪府における</a:t>
            </a:r>
            <a:endParaRPr kumimoji="1" lang="en-US" altLang="ja-JP" sz="3200" dirty="0"/>
          </a:p>
          <a:p>
            <a:r>
              <a:rPr kumimoji="1" lang="ja-JP" altLang="en-US" sz="3200" dirty="0"/>
              <a:t>　アレルギー疾患対策に関する現在の取組み</a:t>
            </a:r>
            <a:endParaRPr kumimoji="1" lang="en-US" altLang="ja-JP" sz="3200" dirty="0"/>
          </a:p>
          <a:p>
            <a:pPr algn="ctr"/>
            <a:endParaRPr kumimoji="1" lang="en-US" altLang="ja-JP" sz="3200" dirty="0"/>
          </a:p>
          <a:p>
            <a:endParaRPr kumimoji="1" lang="ja-JP" altLang="en-US" sz="3200" dirty="0"/>
          </a:p>
        </p:txBody>
      </p:sp>
    </p:spTree>
    <p:extLst>
      <p:ext uri="{BB962C8B-B14F-4D97-AF65-F5344CB8AC3E}">
        <p14:creationId xmlns:p14="http://schemas.microsoft.com/office/powerpoint/2010/main" val="83420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86008C-8E16-65F6-BFE0-49A386AB5C74}"/>
              </a:ext>
            </a:extLst>
          </p:cNvPr>
          <p:cNvPicPr>
            <a:picLocks noChangeAspect="1"/>
          </p:cNvPicPr>
          <p:nvPr/>
        </p:nvPicPr>
        <p:blipFill>
          <a:blip r:embed="rId3"/>
          <a:stretch>
            <a:fillRect/>
          </a:stretch>
        </p:blipFill>
        <p:spPr>
          <a:xfrm>
            <a:off x="0" y="371585"/>
            <a:ext cx="9144000" cy="6114829"/>
          </a:xfrm>
          <a:prstGeom prst="rect">
            <a:avLst/>
          </a:prstGeom>
        </p:spPr>
      </p:pic>
      <p:sp>
        <p:nvSpPr>
          <p:cNvPr id="4" name="テキスト ボックス 3">
            <a:extLst>
              <a:ext uri="{FF2B5EF4-FFF2-40B4-BE49-F238E27FC236}">
                <a16:creationId xmlns:a16="http://schemas.microsoft.com/office/drawing/2014/main" id="{01E06468-9143-4606-99E6-14AE78A9CDE6}"/>
              </a:ext>
            </a:extLst>
          </p:cNvPr>
          <p:cNvSpPr txBox="1"/>
          <p:nvPr/>
        </p:nvSpPr>
        <p:spPr>
          <a:xfrm>
            <a:off x="5728225" y="6512747"/>
            <a:ext cx="3415775" cy="230832"/>
          </a:xfrm>
          <a:prstGeom prst="rect">
            <a:avLst/>
          </a:prstGeom>
          <a:noFill/>
        </p:spPr>
        <p:txBody>
          <a:bodyPr wrap="square" rtlCol="0">
            <a:spAutoFit/>
          </a:bodyPr>
          <a:lstStyle/>
          <a:p>
            <a:r>
              <a:rPr kumimoji="1" lang="ja-JP" altLang="en-US" sz="900" dirty="0"/>
              <a:t>令和</a:t>
            </a:r>
            <a:r>
              <a:rPr kumimoji="1" lang="en-US" altLang="ja-JP" sz="900" dirty="0"/>
              <a:t>5</a:t>
            </a:r>
            <a:r>
              <a:rPr kumimoji="1" lang="ja-JP" altLang="en-US" sz="900" dirty="0"/>
              <a:t>年</a:t>
            </a:r>
            <a:r>
              <a:rPr kumimoji="1" lang="en-US" altLang="ja-JP" sz="900" dirty="0"/>
              <a:t>7</a:t>
            </a:r>
            <a:r>
              <a:rPr kumimoji="1" lang="ja-JP" altLang="en-US" sz="900" dirty="0"/>
              <a:t>月</a:t>
            </a:r>
            <a:r>
              <a:rPr kumimoji="1" lang="en-US" altLang="ja-JP" sz="900" dirty="0"/>
              <a:t>12</a:t>
            </a:r>
            <a:r>
              <a:rPr kumimoji="1" lang="ja-JP" altLang="en-US" sz="900" dirty="0"/>
              <a:t>日　第</a:t>
            </a:r>
            <a:r>
              <a:rPr kumimoji="1" lang="en-US" altLang="ja-JP" sz="900" dirty="0"/>
              <a:t>17</a:t>
            </a:r>
            <a:r>
              <a:rPr kumimoji="1" lang="ja-JP" altLang="en-US" sz="900" dirty="0"/>
              <a:t>回アレルギー疾患対策推進協議会資料</a:t>
            </a:r>
          </a:p>
        </p:txBody>
      </p:sp>
    </p:spTree>
    <p:extLst>
      <p:ext uri="{BB962C8B-B14F-4D97-AF65-F5344CB8AC3E}">
        <p14:creationId xmlns:p14="http://schemas.microsoft.com/office/powerpoint/2010/main" val="126061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3CF7CE-677F-64FE-A7A8-557D4DD296DF}"/>
              </a:ext>
            </a:extLst>
          </p:cNvPr>
          <p:cNvPicPr>
            <a:picLocks noChangeAspect="1"/>
          </p:cNvPicPr>
          <p:nvPr/>
        </p:nvPicPr>
        <p:blipFill>
          <a:blip r:embed="rId3"/>
          <a:stretch>
            <a:fillRect/>
          </a:stretch>
        </p:blipFill>
        <p:spPr>
          <a:xfrm>
            <a:off x="0" y="229837"/>
            <a:ext cx="9144000" cy="6268529"/>
          </a:xfrm>
          <a:prstGeom prst="rect">
            <a:avLst/>
          </a:prstGeom>
        </p:spPr>
      </p:pic>
      <p:sp>
        <p:nvSpPr>
          <p:cNvPr id="2" name="テキスト ボックス 1">
            <a:extLst>
              <a:ext uri="{FF2B5EF4-FFF2-40B4-BE49-F238E27FC236}">
                <a16:creationId xmlns:a16="http://schemas.microsoft.com/office/drawing/2014/main" id="{FD83191A-3400-4CFB-ACA3-23EEB8964559}"/>
              </a:ext>
            </a:extLst>
          </p:cNvPr>
          <p:cNvSpPr txBox="1"/>
          <p:nvPr/>
        </p:nvSpPr>
        <p:spPr>
          <a:xfrm>
            <a:off x="5728225" y="6512747"/>
            <a:ext cx="3415775" cy="230832"/>
          </a:xfrm>
          <a:prstGeom prst="rect">
            <a:avLst/>
          </a:prstGeom>
          <a:noFill/>
        </p:spPr>
        <p:txBody>
          <a:bodyPr wrap="square" rtlCol="0">
            <a:spAutoFit/>
          </a:bodyPr>
          <a:lstStyle/>
          <a:p>
            <a:r>
              <a:rPr kumimoji="1" lang="ja-JP" altLang="en-US" sz="900" dirty="0"/>
              <a:t>令和</a:t>
            </a:r>
            <a:r>
              <a:rPr kumimoji="1" lang="en-US" altLang="ja-JP" sz="900" dirty="0"/>
              <a:t>5</a:t>
            </a:r>
            <a:r>
              <a:rPr kumimoji="1" lang="ja-JP" altLang="en-US" sz="900" dirty="0"/>
              <a:t>年</a:t>
            </a:r>
            <a:r>
              <a:rPr kumimoji="1" lang="en-US" altLang="ja-JP" sz="900" dirty="0"/>
              <a:t>7</a:t>
            </a:r>
            <a:r>
              <a:rPr kumimoji="1" lang="ja-JP" altLang="en-US" sz="900" dirty="0"/>
              <a:t>月</a:t>
            </a:r>
            <a:r>
              <a:rPr kumimoji="1" lang="en-US" altLang="ja-JP" sz="900" dirty="0"/>
              <a:t>12</a:t>
            </a:r>
            <a:r>
              <a:rPr kumimoji="1" lang="ja-JP" altLang="en-US" sz="900" dirty="0"/>
              <a:t>日　第</a:t>
            </a:r>
            <a:r>
              <a:rPr kumimoji="1" lang="en-US" altLang="ja-JP" sz="900" dirty="0"/>
              <a:t>17</a:t>
            </a:r>
            <a:r>
              <a:rPr kumimoji="1" lang="ja-JP" altLang="en-US" sz="900" dirty="0"/>
              <a:t>回アレルギー疾患対策推進協議会資料</a:t>
            </a:r>
          </a:p>
        </p:txBody>
      </p:sp>
    </p:spTree>
    <p:extLst>
      <p:ext uri="{BB962C8B-B14F-4D97-AF65-F5344CB8AC3E}">
        <p14:creationId xmlns:p14="http://schemas.microsoft.com/office/powerpoint/2010/main" val="298532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90C898-6B82-EDCB-0337-E5C97CFEDFE1}"/>
              </a:ext>
            </a:extLst>
          </p:cNvPr>
          <p:cNvSpPr txBox="1"/>
          <p:nvPr/>
        </p:nvSpPr>
        <p:spPr>
          <a:xfrm>
            <a:off x="318408" y="1329239"/>
            <a:ext cx="8645978" cy="4401205"/>
          </a:xfrm>
          <a:prstGeom prst="rect">
            <a:avLst/>
          </a:prstGeom>
          <a:noFill/>
        </p:spPr>
        <p:txBody>
          <a:bodyPr wrap="square" rtlCol="0">
            <a:spAutoFit/>
          </a:bodyPr>
          <a:lstStyle/>
          <a:p>
            <a:endParaRPr kumimoji="1" lang="en-US" altLang="ja-JP" sz="2000" dirty="0"/>
          </a:p>
          <a:p>
            <a:r>
              <a:rPr kumimoji="1" lang="ja-JP" altLang="en-US" sz="2000" dirty="0"/>
              <a:t>　</a:t>
            </a:r>
            <a:endParaRPr kumimoji="1" lang="en-US" altLang="ja-JP" sz="2000" dirty="0"/>
          </a:p>
          <a:p>
            <a:r>
              <a:rPr kumimoji="1" lang="ja-JP" altLang="en-US" sz="2000" dirty="0"/>
              <a:t>①医療提供体制の整備：</a:t>
            </a:r>
            <a:endParaRPr kumimoji="1" lang="en-US" altLang="ja-JP" sz="2000" dirty="0"/>
          </a:p>
          <a:p>
            <a:r>
              <a:rPr kumimoji="1" lang="ja-JP" altLang="en-US" sz="2000" dirty="0"/>
              <a:t>　◎居住する地域に関わらず適切なアレルギー疾患医療を受けられる体制</a:t>
            </a:r>
            <a:endParaRPr kumimoji="1" lang="en-US" altLang="ja-JP" sz="2000" dirty="0"/>
          </a:p>
          <a:p>
            <a:r>
              <a:rPr kumimoji="1" lang="ja-JP" altLang="en-US" sz="2000" dirty="0"/>
              <a:t>　・拠点病院を中心とした医療体制</a:t>
            </a:r>
            <a:endParaRPr kumimoji="1" lang="en-US" altLang="ja-JP" sz="2000" dirty="0"/>
          </a:p>
          <a:p>
            <a:r>
              <a:rPr kumimoji="1" lang="ja-JP" altLang="en-US" sz="2000" dirty="0"/>
              <a:t>　・令和４年度～　アレルギー疾患医療連携協力病院指定</a:t>
            </a:r>
            <a:endParaRPr kumimoji="1" lang="en-US" altLang="ja-JP" sz="2000" dirty="0"/>
          </a:p>
          <a:p>
            <a:r>
              <a:rPr kumimoji="1" lang="ja-JP" altLang="en-US" sz="2000" dirty="0"/>
              <a:t>　・令和５年度は拠点病院・協力病院の連携強化</a:t>
            </a:r>
            <a:endParaRPr kumimoji="1" lang="en-US" altLang="ja-JP" sz="2000" dirty="0"/>
          </a:p>
          <a:p>
            <a:endParaRPr kumimoji="1" lang="en-US" altLang="ja-JP" sz="2000" dirty="0"/>
          </a:p>
          <a:p>
            <a:r>
              <a:rPr kumimoji="1" lang="ja-JP" altLang="en-US" sz="2000" dirty="0"/>
              <a:t>②正しい知識の周知啓発：</a:t>
            </a:r>
            <a:endParaRPr kumimoji="1" lang="en-US" altLang="ja-JP" sz="2000" dirty="0"/>
          </a:p>
          <a:p>
            <a:r>
              <a:rPr kumimoji="1" lang="ja-JP" altLang="en-US" sz="2000" dirty="0"/>
              <a:t>　◎正しい知識をもち、適切な対応をすること</a:t>
            </a:r>
            <a:endParaRPr kumimoji="1" lang="en-US" altLang="ja-JP" sz="2000" dirty="0"/>
          </a:p>
          <a:p>
            <a:r>
              <a:rPr kumimoji="1" lang="ja-JP" altLang="en-US" sz="2000" dirty="0"/>
              <a:t>　・拠点病院等での講演・研修会</a:t>
            </a:r>
            <a:endParaRPr kumimoji="1" lang="en-US" altLang="ja-JP" sz="2000" dirty="0"/>
          </a:p>
          <a:p>
            <a:r>
              <a:rPr kumimoji="1" lang="ja-JP" altLang="en-US" sz="2000" dirty="0"/>
              <a:t>　　（医療従事者等向けの人材育成も含む）</a:t>
            </a:r>
            <a:endParaRPr kumimoji="1" lang="en-US" altLang="ja-JP" sz="2000" dirty="0"/>
          </a:p>
          <a:p>
            <a:r>
              <a:rPr kumimoji="1" lang="ja-JP" altLang="en-US" sz="2000" dirty="0"/>
              <a:t>　・ポータルサイト等での情報発信</a:t>
            </a:r>
          </a:p>
          <a:p>
            <a:endParaRPr kumimoji="1" lang="ja-JP" altLang="en-US" sz="2000" dirty="0"/>
          </a:p>
        </p:txBody>
      </p:sp>
      <p:sp>
        <p:nvSpPr>
          <p:cNvPr id="3" name="タイトル 1">
            <a:extLst>
              <a:ext uri="{FF2B5EF4-FFF2-40B4-BE49-F238E27FC236}">
                <a16:creationId xmlns:a16="http://schemas.microsoft.com/office/drawing/2014/main" id="{B4162571-2909-FD74-4EA7-969816EFC123}"/>
              </a:ext>
            </a:extLst>
          </p:cNvPr>
          <p:cNvSpPr txBox="1">
            <a:spLocks/>
          </p:cNvSpPr>
          <p:nvPr/>
        </p:nvSpPr>
        <p:spPr>
          <a:xfrm>
            <a:off x="93785" y="263769"/>
            <a:ext cx="8979621" cy="417522"/>
          </a:xfrm>
          <a:prstGeom prst="rect">
            <a:avLst/>
          </a:prstGeom>
          <a:gradFill>
            <a:gsLst>
              <a:gs pos="34000">
                <a:schemeClr val="accent1"/>
              </a:gs>
              <a:gs pos="66000">
                <a:schemeClr val="accent1"/>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46" b="1" dirty="0">
                <a:solidFill>
                  <a:prstClr val="white"/>
                </a:solidFill>
                <a:latin typeface="BIZ UDゴシック" panose="020B0400000000000000" pitchFamily="49" charset="-128"/>
                <a:ea typeface="BIZ UDゴシック" panose="020B0400000000000000" pitchFamily="49" charset="-128"/>
              </a:rPr>
              <a:t>取組みの方向　</a:t>
            </a:r>
            <a:endParaRPr lang="ja-JP" altLang="en-US" sz="1662"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2893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39413058"/>
              </p:ext>
            </p:extLst>
          </p:nvPr>
        </p:nvGraphicFramePr>
        <p:xfrm>
          <a:off x="83820" y="1220360"/>
          <a:ext cx="8976360" cy="4791820"/>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2155205540"/>
                    </a:ext>
                  </a:extLst>
                </a:gridCol>
                <a:gridCol w="3566160">
                  <a:extLst>
                    <a:ext uri="{9D8B030D-6E8A-4147-A177-3AD203B41FA5}">
                      <a16:colId xmlns:a16="http://schemas.microsoft.com/office/drawing/2014/main" val="2355145205"/>
                    </a:ext>
                  </a:extLst>
                </a:gridCol>
                <a:gridCol w="4312920">
                  <a:extLst>
                    <a:ext uri="{9D8B030D-6E8A-4147-A177-3AD203B41FA5}">
                      <a16:colId xmlns:a16="http://schemas.microsoft.com/office/drawing/2014/main" val="2146648810"/>
                    </a:ext>
                  </a:extLst>
                </a:gridCol>
              </a:tblGrid>
              <a:tr h="357049">
                <a:tc>
                  <a:txBody>
                    <a:bodyPr/>
                    <a:lstStyle/>
                    <a:p>
                      <a:r>
                        <a:rPr kumimoji="1" lang="ja-JP" altLang="en-US" sz="1500" b="0" dirty="0">
                          <a:solidFill>
                            <a:sysClr val="windowText" lastClr="000000"/>
                          </a:solidFill>
                          <a:latin typeface="BIZ UDゴシック" panose="020B0400000000000000" pitchFamily="49" charset="-128"/>
                          <a:ea typeface="BIZ UDゴシック" panose="020B0400000000000000" pitchFamily="49" charset="-128"/>
                        </a:rPr>
                        <a:t>（医療圏）</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60070" marR="60070" marT="30035" marB="30035" anchor="ctr">
                    <a:solidFill>
                      <a:schemeClr val="accent1">
                        <a:lumMod val="60000"/>
                        <a:lumOff val="40000"/>
                      </a:schemeClr>
                    </a:solidFill>
                  </a:tcPr>
                </a:tc>
                <a:extLst>
                  <a:ext uri="{0D108BD9-81ED-4DB2-BD59-A6C34878D82A}">
                    <a16:rowId xmlns:a16="http://schemas.microsoft.com/office/drawing/2014/main" val="650638079"/>
                  </a:ext>
                </a:extLst>
              </a:tr>
              <a:tr h="349555">
                <a:tc>
                  <a:txBody>
                    <a:bodyPr/>
                    <a:lstStyle/>
                    <a:p>
                      <a:r>
                        <a:rPr kumimoji="1" lang="ja-JP" altLang="en-US" sz="1500" b="0" dirty="0">
                          <a:latin typeface="BIZ UDゴシック" panose="020B0400000000000000" pitchFamily="49" charset="-128"/>
                          <a:ea typeface="BIZ UDゴシック" panose="020B0400000000000000" pitchFamily="49" charset="-128"/>
                        </a:rPr>
                        <a:t>豊能</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40000"/>
                        <a:lumOff val="60000"/>
                      </a:schemeClr>
                    </a:solidFill>
                  </a:tcPr>
                </a:tc>
                <a:extLst>
                  <a:ext uri="{0D108BD9-81ED-4DB2-BD59-A6C34878D82A}">
                    <a16:rowId xmlns:a16="http://schemas.microsoft.com/office/drawing/2014/main" val="1172204890"/>
                  </a:ext>
                </a:extLst>
              </a:tr>
              <a:tr h="583685">
                <a:tc>
                  <a:txBody>
                    <a:bodyPr/>
                    <a:lstStyle/>
                    <a:p>
                      <a:r>
                        <a:rPr kumimoji="1" lang="ja-JP" altLang="en-US" sz="1500" b="0" dirty="0">
                          <a:latin typeface="BIZ UDゴシック" panose="020B0400000000000000" pitchFamily="49" charset="-128"/>
                          <a:ea typeface="BIZ UDゴシック" panose="020B0400000000000000" pitchFamily="49" charset="-128"/>
                        </a:rPr>
                        <a:t>三島</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r>
                        <a:rPr kumimoji="1" lang="ja-JP" altLang="en-US" sz="1500" b="0" u="none" dirty="0">
                          <a:latin typeface="BIZ UDゴシック" panose="020B0400000000000000" pitchFamily="49" charset="-128"/>
                          <a:ea typeface="BIZ UDゴシック" panose="020B0400000000000000" pitchFamily="49" charset="-128"/>
                        </a:rPr>
                        <a:t>大阪医科薬科大学病院（高槻市）</a:t>
                      </a:r>
                      <a:endParaRPr kumimoji="1" lang="en-US" altLang="ja-JP" sz="1500" b="0" u="none" dirty="0">
                        <a:latin typeface="BIZ UDゴシック" panose="020B0400000000000000" pitchFamily="49" charset="-128"/>
                        <a:ea typeface="BIZ UDゴシック" panose="020B0400000000000000" pitchFamily="49" charset="-128"/>
                      </a:endParaRPr>
                    </a:p>
                    <a:p>
                      <a:r>
                        <a:rPr kumimoji="1" lang="ja-JP" altLang="en-US" sz="1500" b="0" u="none" dirty="0">
                          <a:latin typeface="BIZ UDゴシック" panose="020B0400000000000000" pitchFamily="49" charset="-128"/>
                          <a:ea typeface="BIZ UDゴシック" panose="020B0400000000000000" pitchFamily="49" charset="-128"/>
                        </a:rPr>
                        <a:t>高槻赤十字病院（高槻市）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20000"/>
                        <a:lumOff val="80000"/>
                      </a:schemeClr>
                    </a:solidFill>
                  </a:tcPr>
                </a:tc>
                <a:extLst>
                  <a:ext uri="{0D108BD9-81ED-4DB2-BD59-A6C34878D82A}">
                    <a16:rowId xmlns:a16="http://schemas.microsoft.com/office/drawing/2014/main" val="364140827"/>
                  </a:ext>
                </a:extLst>
              </a:tr>
              <a:tr h="452587">
                <a:tc>
                  <a:txBody>
                    <a:bodyPr/>
                    <a:lstStyle/>
                    <a:p>
                      <a:r>
                        <a:rPr kumimoji="1" lang="ja-JP" altLang="en-US" sz="1500" b="0" dirty="0">
                          <a:latin typeface="BIZ UDゴシック" panose="020B0400000000000000" pitchFamily="49" charset="-128"/>
                          <a:ea typeface="BIZ UDゴシック" panose="020B0400000000000000" pitchFamily="49" charset="-128"/>
                        </a:rPr>
                        <a:t>北河内</a:t>
                      </a:r>
                    </a:p>
                  </a:txBody>
                  <a:tcPr marL="60070" marR="60070" marT="30035" marB="30035"/>
                </a:tc>
                <a:tc>
                  <a:txBody>
                    <a:bodyPr/>
                    <a:lstStyle/>
                    <a:p>
                      <a:pPr marL="174625" indent="-174625" algn="just"/>
                      <a:r>
                        <a:rPr kumimoji="1" lang="ja-JP" altLang="en-US" sz="1500" b="0" u="none" dirty="0">
                          <a:latin typeface="BIZ UDゴシック" panose="020B0400000000000000" pitchFamily="49" charset="-128"/>
                          <a:ea typeface="BIZ UDゴシック" panose="020B0400000000000000" pitchFamily="49" charset="-128"/>
                        </a:rPr>
                        <a:t>関西医科大学附属病院（枚方市）</a:t>
                      </a:r>
                    </a:p>
                  </a:txBody>
                  <a:tcPr marL="60070" marR="60070" marT="30035" marB="30035"/>
                </a:tc>
                <a:tc>
                  <a:txBody>
                    <a:bodyPr/>
                    <a:lstStyle/>
                    <a:p>
                      <a:pPr marL="93663" indent="-93663" algn="just"/>
                      <a:r>
                        <a:rPr kumimoji="1" lang="ja-JP" altLang="en-US" sz="1500" b="0" u="none" dirty="0">
                          <a:latin typeface="BIZ UDゴシック" panose="020B0400000000000000" pitchFamily="49" charset="-128"/>
                          <a:ea typeface="BIZ UDゴシック" panose="020B0400000000000000" pitchFamily="49" charset="-128"/>
                        </a:rPr>
                        <a:t>関西医科大学総合医療センター（守口市）</a:t>
                      </a:r>
                    </a:p>
                  </a:txBody>
                  <a:tcPr marL="60070" marR="60070" marT="30035" marB="30035">
                    <a:solidFill>
                      <a:schemeClr val="accent1">
                        <a:lumMod val="40000"/>
                        <a:lumOff val="60000"/>
                      </a:schemeClr>
                    </a:solidFill>
                  </a:tcPr>
                </a:tc>
                <a:extLst>
                  <a:ext uri="{0D108BD9-81ED-4DB2-BD59-A6C34878D82A}">
                    <a16:rowId xmlns:a16="http://schemas.microsoft.com/office/drawing/2014/main" val="1216738611"/>
                  </a:ext>
                </a:extLst>
              </a:tr>
              <a:tr h="326202">
                <a:tc>
                  <a:txBody>
                    <a:bodyPr/>
                    <a:lstStyle/>
                    <a:p>
                      <a:r>
                        <a:rPr kumimoji="1" lang="ja-JP" altLang="en-US" sz="1500" b="0" dirty="0">
                          <a:latin typeface="BIZ UDゴシック" panose="020B0400000000000000" pitchFamily="49" charset="-128"/>
                          <a:ea typeface="BIZ UDゴシック" panose="020B0400000000000000" pitchFamily="49" charset="-128"/>
                        </a:rPr>
                        <a:t>中河内</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八尾市民病院（八尾市）</a:t>
                      </a:r>
                    </a:p>
                  </a:txBody>
                  <a:tcPr marL="60070" marR="60070" marT="30035" marB="30035">
                    <a:solidFill>
                      <a:schemeClr val="accent1">
                        <a:lumMod val="20000"/>
                        <a:lumOff val="80000"/>
                      </a:schemeClr>
                    </a:solidFill>
                  </a:tcPr>
                </a:tc>
                <a:extLst>
                  <a:ext uri="{0D108BD9-81ED-4DB2-BD59-A6C34878D82A}">
                    <a16:rowId xmlns:a16="http://schemas.microsoft.com/office/drawing/2014/main" val="4098542015"/>
                  </a:ext>
                </a:extLst>
              </a:tr>
              <a:tr h="600439">
                <a:tc>
                  <a:txBody>
                    <a:bodyPr/>
                    <a:lstStyle/>
                    <a:p>
                      <a:r>
                        <a:rPr kumimoji="1" lang="ja-JP" altLang="en-US" sz="1500" b="0" dirty="0">
                          <a:latin typeface="BIZ UDゴシック" panose="020B0400000000000000" pitchFamily="49" charset="-128"/>
                          <a:ea typeface="BIZ UDゴシック" panose="020B0400000000000000" pitchFamily="49" charset="-128"/>
                        </a:rPr>
                        <a:t>南河内</a:t>
                      </a:r>
                    </a:p>
                  </a:txBody>
                  <a:tcPr marL="60070" marR="60070" marT="30035" marB="30035"/>
                </a:tc>
                <a:tc>
                  <a:txBody>
                    <a:bodyPr/>
                    <a:lstStyle/>
                    <a:p>
                      <a:pPr algn="just"/>
                      <a:r>
                        <a:rPr kumimoji="1" lang="ja-JP" altLang="en-US" sz="1500" b="0" u="none" dirty="0">
                          <a:latin typeface="BIZ UDゴシック" panose="020B0400000000000000" pitchFamily="49" charset="-128"/>
                          <a:ea typeface="BIZ UDゴシック" panose="020B0400000000000000" pitchFamily="49" charset="-128"/>
                        </a:rPr>
                        <a:t>大阪はびきの医療センター（羽曳野市）</a:t>
                      </a:r>
                      <a:endParaRPr kumimoji="1" lang="en-US" altLang="ja-JP" sz="1500" b="0" u="none" dirty="0">
                        <a:latin typeface="BIZ UDゴシック" panose="020B0400000000000000" pitchFamily="49" charset="-128"/>
                        <a:ea typeface="BIZ UDゴシック" panose="020B0400000000000000" pitchFamily="49" charset="-128"/>
                      </a:endParaRPr>
                    </a:p>
                    <a:p>
                      <a:pPr algn="just"/>
                      <a:r>
                        <a:rPr kumimoji="1" lang="ja-JP" altLang="en-US" sz="1500" b="0" u="none" dirty="0">
                          <a:latin typeface="BIZ UDゴシック" panose="020B0400000000000000" pitchFamily="49" charset="-128"/>
                          <a:ea typeface="BIZ UDゴシック" panose="020B0400000000000000" pitchFamily="49" charset="-128"/>
                        </a:rPr>
                        <a:t>近畿大学病院（大阪狭山市）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78300633"/>
                  </a:ext>
                </a:extLst>
              </a:tr>
              <a:tr h="475004">
                <a:tc>
                  <a:txBody>
                    <a:bodyPr/>
                    <a:lstStyle/>
                    <a:p>
                      <a:r>
                        <a:rPr kumimoji="1" lang="ja-JP" altLang="en-US" sz="1500" b="0" dirty="0">
                          <a:latin typeface="BIZ UDゴシック" panose="020B0400000000000000" pitchFamily="49" charset="-128"/>
                          <a:ea typeface="BIZ UDゴシック" panose="020B0400000000000000" pitchFamily="49" charset="-128"/>
                        </a:rPr>
                        <a:t>泉州</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algn="just"/>
                      <a:r>
                        <a:rPr kumimoji="1" lang="ja-JP" altLang="en-US" sz="1500" b="0" u="none" dirty="0">
                          <a:latin typeface="BIZ UDゴシック" panose="020B0400000000000000" pitchFamily="49" charset="-128"/>
                          <a:ea typeface="BIZ UDゴシック" panose="020B0400000000000000" pitchFamily="49" charset="-128"/>
                        </a:rPr>
                        <a:t>市立岸和田市民病院（岸和田市）</a:t>
                      </a:r>
                    </a:p>
                  </a:txBody>
                  <a:tcPr marL="60070" marR="60070" marT="30035" marB="30035">
                    <a:solidFill>
                      <a:schemeClr val="accent1">
                        <a:lumMod val="20000"/>
                        <a:lumOff val="80000"/>
                      </a:schemeClr>
                    </a:solidFill>
                  </a:tcPr>
                </a:tc>
                <a:extLst>
                  <a:ext uri="{0D108BD9-81ED-4DB2-BD59-A6C34878D82A}">
                    <a16:rowId xmlns:a16="http://schemas.microsoft.com/office/drawing/2014/main" val="2825115099"/>
                  </a:ext>
                </a:extLst>
              </a:tr>
              <a:tr h="354933">
                <a:tc>
                  <a:txBody>
                    <a:bodyPr/>
                    <a:lstStyle/>
                    <a:p>
                      <a:r>
                        <a:rPr kumimoji="1" lang="ja-JP" altLang="en-US" sz="1500" b="0" dirty="0">
                          <a:latin typeface="BIZ UDゴシック" panose="020B0400000000000000" pitchFamily="49" charset="-128"/>
                          <a:ea typeface="BIZ UDゴシック" panose="020B0400000000000000" pitchFamily="49" charset="-128"/>
                        </a:rPr>
                        <a:t>堺市</a:t>
                      </a:r>
                    </a:p>
                  </a:txBody>
                  <a:tcPr marL="60070" marR="60070" marT="30035" marB="30035"/>
                </a:tc>
                <a:tc>
                  <a:txBody>
                    <a:bodyPr/>
                    <a:lstStyle/>
                    <a:p>
                      <a:pPr marL="85725" indent="-85725" algn="ctr"/>
                      <a:r>
                        <a:rPr kumimoji="1" lang="ja-JP" altLang="en-US" sz="1500" b="0" u="none" dirty="0">
                          <a:latin typeface="BIZ UDゴシック" panose="020B0400000000000000" pitchFamily="49" charset="-128"/>
                          <a:ea typeface="BIZ UDゴシック" panose="020B0400000000000000" pitchFamily="49" charset="-128"/>
                        </a:rPr>
                        <a:t>－</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84549377"/>
                  </a:ext>
                </a:extLst>
              </a:tr>
              <a:tr h="1292366">
                <a:tc>
                  <a:txBody>
                    <a:bodyPr/>
                    <a:lstStyle/>
                    <a:p>
                      <a:r>
                        <a:rPr kumimoji="1" lang="ja-JP" altLang="en-US" sz="1500" b="0" dirty="0">
                          <a:latin typeface="BIZ UDゴシック" panose="020B0400000000000000" pitchFamily="49" charset="-128"/>
                          <a:ea typeface="BIZ UDゴシック" panose="020B0400000000000000" pitchFamily="49" charset="-128"/>
                        </a:rPr>
                        <a:t>大阪市</a:t>
                      </a:r>
                    </a:p>
                  </a:txBody>
                  <a:tcPr marL="60070" marR="60070" marT="30035" marB="30035"/>
                </a:tc>
                <a:tc>
                  <a:txBody>
                    <a:bodyPr/>
                    <a:lstStyle/>
                    <a:p>
                      <a:pPr marL="85725" indent="-85725" algn="just"/>
                      <a:r>
                        <a:rPr kumimoji="1" lang="ja-JP" altLang="en-US" sz="1500" b="0" u="none" dirty="0">
                          <a:latin typeface="BIZ UDゴシック" panose="020B0400000000000000" pitchFamily="49" charset="-128"/>
                          <a:ea typeface="BIZ UDゴシック" panose="020B0400000000000000" pitchFamily="49" charset="-128"/>
                        </a:rPr>
                        <a:t>大阪赤十字病院（天王寺区）</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北野病院（北区）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大阪府済生会中津病院（北区）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住友病院（北区）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（独）地域医療機能推進機構大阪病院（福島区）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大阪急性期・総合医療センター（住吉区）</a:t>
                      </a:r>
                    </a:p>
                  </a:txBody>
                  <a:tcPr marL="60070" marR="60070" marT="30035" marB="30035">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3" name="スライド番号プレースホルダー 2"/>
          <p:cNvSpPr>
            <a:spLocks noGrp="1"/>
          </p:cNvSpPr>
          <p:nvPr>
            <p:ph type="sldNum" sz="quarter" idx="12"/>
          </p:nvPr>
        </p:nvSpPr>
        <p:spPr/>
        <p:txBody>
          <a:bodyPr/>
          <a:lstStyle/>
          <a:p>
            <a:fld id="{2809BC9B-57E5-4A95-9F73-870B18D54A5D}" type="slidenum">
              <a:rPr kumimoji="1" lang="ja-JP" altLang="en-US" smtClean="0"/>
              <a:pPr/>
              <a:t>7</a:t>
            </a:fld>
            <a:endParaRPr kumimoji="1" lang="ja-JP" altLang="en-US" dirty="0"/>
          </a:p>
        </p:txBody>
      </p:sp>
      <p:sp>
        <p:nvSpPr>
          <p:cNvPr id="6" name="タイトル 1"/>
          <p:cNvSpPr txBox="1">
            <a:spLocks/>
          </p:cNvSpPr>
          <p:nvPr/>
        </p:nvSpPr>
        <p:spPr>
          <a:xfrm>
            <a:off x="1" y="0"/>
            <a:ext cx="9143999" cy="681291"/>
          </a:xfrm>
          <a:prstGeom prst="rect">
            <a:avLst/>
          </a:prstGeom>
          <a:gradFill>
            <a:gsLst>
              <a:gs pos="34000">
                <a:schemeClr val="accent1"/>
              </a:gs>
              <a:gs pos="66000">
                <a:schemeClr val="accent1"/>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46"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a:t>
            </a:r>
            <a:endParaRPr lang="ja-JP" altLang="en-US" sz="1662"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43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3916619" y="4307528"/>
            <a:ext cx="559127" cy="447398"/>
          </a:xfrm>
          <a:prstGeom prst="downArrow">
            <a:avLst>
              <a:gd name="adj1" fmla="val 50000"/>
              <a:gd name="adj2" fmla="val 44958"/>
            </a:avLst>
          </a:prstGeom>
          <a:gradFill>
            <a:gsLst>
              <a:gs pos="0">
                <a:srgbClr val="FF6699"/>
              </a:gs>
              <a:gs pos="52000">
                <a:srgbClr val="FFCCFF"/>
              </a:gs>
              <a:gs pos="100000">
                <a:schemeClr val="bg1">
                  <a:alpha val="0"/>
                </a:schemeClr>
              </a:gs>
            </a:gsLst>
            <a:lin ang="16200000" scaled="1"/>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961">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5312759"/>
              </p:ext>
            </p:extLst>
          </p:nvPr>
        </p:nvGraphicFramePr>
        <p:xfrm>
          <a:off x="97971" y="1015804"/>
          <a:ext cx="8969828" cy="5160173"/>
        </p:xfrm>
        <a:graphic>
          <a:graphicData uri="http://schemas.openxmlformats.org/drawingml/2006/table">
            <a:tbl>
              <a:tblPr firstRow="1" bandRow="1">
                <a:tableStyleId>{21E4AEA4-8DFA-4A89-87EB-49C32662AFE0}</a:tableStyleId>
              </a:tblPr>
              <a:tblGrid>
                <a:gridCol w="952455">
                  <a:extLst>
                    <a:ext uri="{9D8B030D-6E8A-4147-A177-3AD203B41FA5}">
                      <a16:colId xmlns:a16="http://schemas.microsoft.com/office/drawing/2014/main" val="2155205540"/>
                    </a:ext>
                  </a:extLst>
                </a:gridCol>
                <a:gridCol w="4089249">
                  <a:extLst>
                    <a:ext uri="{9D8B030D-6E8A-4147-A177-3AD203B41FA5}">
                      <a16:colId xmlns:a16="http://schemas.microsoft.com/office/drawing/2014/main" val="2355145205"/>
                    </a:ext>
                  </a:extLst>
                </a:gridCol>
                <a:gridCol w="3928124">
                  <a:extLst>
                    <a:ext uri="{9D8B030D-6E8A-4147-A177-3AD203B41FA5}">
                      <a16:colId xmlns:a16="http://schemas.microsoft.com/office/drawing/2014/main" val="2146648810"/>
                    </a:ext>
                  </a:extLst>
                </a:gridCol>
              </a:tblGrid>
              <a:tr h="360645">
                <a:tc>
                  <a:txBody>
                    <a:bodyPr/>
                    <a:lstStyle/>
                    <a:p>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48807" marR="48807" marT="24404" marB="24404" anchor="ctr">
                    <a:solidFill>
                      <a:schemeClr val="accent1">
                        <a:lumMod val="60000"/>
                        <a:lumOff val="40000"/>
                      </a:schemeClr>
                    </a:solidFill>
                  </a:tcPr>
                </a:tc>
                <a:extLst>
                  <a:ext uri="{0D108BD9-81ED-4DB2-BD59-A6C34878D82A}">
                    <a16:rowId xmlns:a16="http://schemas.microsoft.com/office/drawing/2014/main" val="650638079"/>
                  </a:ext>
                </a:extLst>
              </a:tr>
              <a:tr h="479787">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marL="48807" marR="48807" marT="24404" marB="2440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dirty="0">
                          <a:latin typeface="BIZ UDゴシック" panose="020B0400000000000000" pitchFamily="49" charset="-128"/>
                          <a:ea typeface="BIZ UDゴシック" panose="020B0400000000000000" pitchFamily="49" charset="-128"/>
                        </a:rPr>
                        <a:t>府のアレルギー疾患対策の中心的役割</a:t>
                      </a:r>
                      <a:r>
                        <a:rPr kumimoji="1" lang="ja-JP" altLang="en-US" sz="1200" dirty="0">
                          <a:latin typeface="BIZ UDゴシック" panose="020B0400000000000000" pitchFamily="49" charset="-128"/>
                          <a:ea typeface="BIZ UDゴシック" panose="020B0400000000000000" pitchFamily="49" charset="-128"/>
                        </a:rPr>
                        <a:t>を担い、以下の事業を府と協力して実施</a:t>
                      </a:r>
                    </a:p>
                  </a:txBody>
                  <a:tcPr marL="48807" marR="48807" marT="24404" marB="24404" anchor="ctr"/>
                </a:tc>
                <a:tc>
                  <a:txBody>
                    <a:bodyPr/>
                    <a:lstStyle/>
                    <a:p>
                      <a:r>
                        <a:rPr kumimoji="1" lang="ja-JP" altLang="en-US" sz="1200" b="1" u="sng" dirty="0">
                          <a:latin typeface="BIZ UDゴシック" panose="020B0400000000000000" pitchFamily="49" charset="-128"/>
                          <a:ea typeface="BIZ UDゴシック" panose="020B0400000000000000" pitchFamily="49" charset="-128"/>
                        </a:rPr>
                        <a:t>拠点病院、府と連携</a:t>
                      </a:r>
                      <a:r>
                        <a:rPr kumimoji="1" lang="ja-JP" altLang="en-US" sz="1200" dirty="0">
                          <a:latin typeface="BIZ UDゴシック" panose="020B0400000000000000" pitchFamily="49" charset="-128"/>
                          <a:ea typeface="BIZ UDゴシック" panose="020B0400000000000000" pitchFamily="49" charset="-128"/>
                        </a:rPr>
                        <a:t>し、以下の事業を実施</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1">
                        <a:lumMod val="40000"/>
                        <a:lumOff val="60000"/>
                      </a:schemeClr>
                    </a:solidFill>
                  </a:tcPr>
                </a:tc>
                <a:extLst>
                  <a:ext uri="{0D108BD9-81ED-4DB2-BD59-A6C34878D82A}">
                    <a16:rowId xmlns:a16="http://schemas.microsoft.com/office/drawing/2014/main" val="364140827"/>
                  </a:ext>
                </a:extLst>
              </a:tr>
              <a:tr h="1235307">
                <a:tc>
                  <a:txBody>
                    <a:bodyPr/>
                    <a:lstStyle/>
                    <a:p>
                      <a:r>
                        <a:rPr kumimoji="1" lang="ja-JP" altLang="en-US" sz="1200" dirty="0">
                          <a:latin typeface="BIZ UDゴシック" panose="020B0400000000000000" pitchFamily="49" charset="-128"/>
                          <a:ea typeface="BIZ UDゴシック" panose="020B0400000000000000" pitchFamily="49" charset="-128"/>
                        </a:rPr>
                        <a:t>①診療</a:t>
                      </a:r>
                    </a:p>
                  </a:txBody>
                  <a:tcPr marL="48807" marR="48807" marT="24404" marB="24404"/>
                </a:tc>
                <a:tc>
                  <a:txBody>
                    <a:bodyPr/>
                    <a:lstStyle/>
                    <a:p>
                      <a:pPr marL="174625" indent="-174625" algn="just"/>
                      <a:r>
                        <a:rPr kumimoji="1" lang="ja-JP" altLang="en-US" sz="1200"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各診療科が連携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p>
                      <a:pPr marL="174625" indent="-174625" algn="just"/>
                      <a:r>
                        <a:rPr kumimoji="1" lang="ja-JP" altLang="en-US" sz="1200" dirty="0">
                          <a:latin typeface="BIZ UDゴシック" panose="020B0400000000000000" pitchFamily="49" charset="-128"/>
                          <a:ea typeface="BIZ UDゴシック" panose="020B0400000000000000" pitchFamily="49" charset="-128"/>
                        </a:rPr>
                        <a:t>・その他、複数診療科での症例検討会、患者に対するスキンケア指導・治療薬の服薬指導・栄養指導の実施、エピペン講習会の実施</a:t>
                      </a:r>
                    </a:p>
                  </a:txBody>
                  <a:tcPr marL="48807" marR="48807" marT="24404" marB="24404"/>
                </a:tc>
                <a:tc>
                  <a:txBody>
                    <a:bodyPr/>
                    <a:lstStyle/>
                    <a:p>
                      <a:pPr marL="93663" indent="-93663" algn="just"/>
                      <a:r>
                        <a:rPr kumimoji="1" lang="ja-JP" altLang="en-US" sz="1200" b="0" dirty="0">
                          <a:latin typeface="BIZ UDゴシック" panose="020B0400000000000000" pitchFamily="49" charset="-128"/>
                          <a:ea typeface="BIZ UDゴシック" panose="020B0400000000000000" pitchFamily="49" charset="-128"/>
                        </a:rPr>
                        <a:t>・特定の診療科において、</a:t>
                      </a:r>
                      <a:r>
                        <a:rPr kumimoji="1" lang="ja-JP" altLang="en-US" sz="1200" b="1" u="sng" dirty="0">
                          <a:latin typeface="BIZ UDゴシック" panose="020B0400000000000000" pitchFamily="49" charset="-128"/>
                          <a:ea typeface="BIZ UDゴシック" panose="020B0400000000000000" pitchFamily="49" charset="-128"/>
                        </a:rPr>
                        <a:t>拠点病院と連携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txBody>
                  <a:tcPr marL="48807" marR="48807" marT="24404" marB="24404">
                    <a:solidFill>
                      <a:schemeClr val="accent1">
                        <a:lumMod val="20000"/>
                        <a:lumOff val="80000"/>
                      </a:schemeClr>
                    </a:solidFill>
                  </a:tcPr>
                </a:tc>
                <a:extLst>
                  <a:ext uri="{0D108BD9-81ED-4DB2-BD59-A6C34878D82A}">
                    <a16:rowId xmlns:a16="http://schemas.microsoft.com/office/drawing/2014/main" val="1216738611"/>
                  </a:ext>
                </a:extLst>
              </a:tr>
              <a:tr h="1253746">
                <a:tc>
                  <a:txBody>
                    <a:bodyPr/>
                    <a:lstStyle/>
                    <a:p>
                      <a:r>
                        <a:rPr kumimoji="1" lang="ja-JP" altLang="en-US" sz="1200" dirty="0">
                          <a:latin typeface="BIZ UDゴシック" panose="020B0400000000000000" pitchFamily="49" charset="-128"/>
                          <a:ea typeface="BIZ UDゴシック" panose="020B0400000000000000" pitchFamily="49" charset="-128"/>
                        </a:rPr>
                        <a:t>➁情報提供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・患者、家族に対する講演会の</a:t>
                      </a:r>
                      <a:r>
                        <a:rPr kumimoji="1" lang="ja-JP" altLang="en-US" sz="1200" u="sng" dirty="0">
                          <a:latin typeface="BIZ UDゴシック" panose="020B0400000000000000" pitchFamily="49" charset="-128"/>
                          <a:ea typeface="BIZ UDゴシック" panose="020B0400000000000000" pitchFamily="49" charset="-128"/>
                        </a:rPr>
                        <a:t>定期的な実施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en-US" altLang="ja-JP"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・府、市町村等と連携した</a:t>
                      </a:r>
                      <a:r>
                        <a:rPr kumimoji="1" lang="ja-JP" altLang="en-US" sz="1200" u="none" dirty="0">
                          <a:latin typeface="BIZ UDゴシック" panose="020B0400000000000000" pitchFamily="49" charset="-128"/>
                          <a:ea typeface="BIZ UDゴシック" panose="020B0400000000000000" pitchFamily="49" charset="-128"/>
                        </a:rPr>
                        <a:t>普及・啓発事業の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ja-JP" altLang="en-US"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・地域医療機関に</a:t>
                      </a:r>
                      <a:r>
                        <a:rPr kumimoji="1" lang="ja-JP" altLang="en-US" sz="1200" u="none" dirty="0">
                          <a:latin typeface="BIZ UDゴシック" panose="020B0400000000000000" pitchFamily="49" charset="-128"/>
                          <a:ea typeface="BIZ UDゴシック" panose="020B0400000000000000" pitchFamily="49" charset="-128"/>
                        </a:rPr>
                        <a:t>対する情報提供</a:t>
                      </a:r>
                    </a:p>
                    <a:p>
                      <a:pPr algn="just"/>
                      <a:r>
                        <a:rPr kumimoji="1" lang="ja-JP" altLang="en-US" sz="1200" u="none"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・拠点病院が行う患者、家族に対する講演会への、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・拠点病院が府や市町村等と連携して実施する普及・啓発事業への、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・地域医療機関に対する情報提供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solidFill>
                      <a:schemeClr val="accent1">
                        <a:lumMod val="40000"/>
                        <a:lumOff val="60000"/>
                      </a:schemeClr>
                    </a:solidFill>
                  </a:tcPr>
                </a:tc>
                <a:extLst>
                  <a:ext uri="{0D108BD9-81ED-4DB2-BD59-A6C34878D82A}">
                    <a16:rowId xmlns:a16="http://schemas.microsoft.com/office/drawing/2014/main" val="4098542015"/>
                  </a:ext>
                </a:extLst>
              </a:tr>
              <a:tr h="528256">
                <a:tc>
                  <a:txBody>
                    <a:bodyPr/>
                    <a:lstStyle/>
                    <a:p>
                      <a:r>
                        <a:rPr kumimoji="1" lang="ja-JP" altLang="en-US" sz="1200" dirty="0">
                          <a:latin typeface="BIZ UDゴシック" panose="020B0400000000000000" pitchFamily="49" charset="-128"/>
                          <a:ea typeface="BIZ UDゴシック" panose="020B0400000000000000" pitchFamily="49" charset="-128"/>
                        </a:rPr>
                        <a:t>③人材育成</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医療従事者、保健師、栄養士、学校・児童福祉施設職員などに対する研修や講習の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拠点病院が実施する、医療従事者、保健師、栄養士、学校・児童福祉施設職員などに対する研修への</a:t>
                      </a:r>
                      <a:r>
                        <a:rPr kumimoji="1" lang="ja-JP" altLang="en-US" sz="1200" u="sng" dirty="0">
                          <a:latin typeface="BIZ UDゴシック" panose="020B0400000000000000" pitchFamily="49" charset="-128"/>
                          <a:ea typeface="BIZ UDゴシック" panose="020B0400000000000000" pitchFamily="49" charset="-128"/>
                        </a:rPr>
                        <a:t>参画、協力</a:t>
                      </a:r>
                    </a:p>
                  </a:txBody>
                  <a:tcPr marL="48807" marR="48807" marT="24404" marB="24404">
                    <a:solidFill>
                      <a:schemeClr val="accent1">
                        <a:lumMod val="20000"/>
                        <a:lumOff val="80000"/>
                      </a:schemeClr>
                    </a:solidFill>
                  </a:tcPr>
                </a:tc>
                <a:extLst>
                  <a:ext uri="{0D108BD9-81ED-4DB2-BD59-A6C34878D82A}">
                    <a16:rowId xmlns:a16="http://schemas.microsoft.com/office/drawing/2014/main" val="1978300633"/>
                  </a:ext>
                </a:extLst>
              </a:tr>
              <a:tr h="479787">
                <a:tc>
                  <a:txBody>
                    <a:bodyPr/>
                    <a:lstStyle/>
                    <a:p>
                      <a:r>
                        <a:rPr kumimoji="1" lang="ja-JP" altLang="en-US" sz="1200" dirty="0">
                          <a:latin typeface="BIZ UDゴシック" panose="020B0400000000000000" pitchFamily="49" charset="-128"/>
                          <a:ea typeface="BIZ UDゴシック" panose="020B0400000000000000" pitchFamily="49" charset="-128"/>
                        </a:rPr>
                        <a:t>④研究</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solidFill>
                      <a:schemeClr val="accent1">
                        <a:lumMod val="40000"/>
                        <a:lumOff val="60000"/>
                      </a:schemeClr>
                    </a:solidFill>
                  </a:tcPr>
                </a:tc>
                <a:extLst>
                  <a:ext uri="{0D108BD9-81ED-4DB2-BD59-A6C34878D82A}">
                    <a16:rowId xmlns:a16="http://schemas.microsoft.com/office/drawing/2014/main" val="2825115099"/>
                  </a:ext>
                </a:extLst>
              </a:tr>
              <a:tr h="822645">
                <a:tc>
                  <a:txBody>
                    <a:bodyPr/>
                    <a:lstStyle/>
                    <a:p>
                      <a:r>
                        <a:rPr kumimoji="1" lang="ja-JP" altLang="en-US" sz="1200" dirty="0">
                          <a:latin typeface="BIZ UDゴシック" panose="020B0400000000000000" pitchFamily="49" charset="-128"/>
                          <a:ea typeface="BIZ UDゴシック" panose="020B0400000000000000" pitchFamily="49" charset="-128"/>
                        </a:rPr>
                        <a:t>⑤その他</a:t>
                      </a:r>
                    </a:p>
                  </a:txBody>
                  <a:tcPr marL="48807" marR="48807" marT="24404" marB="24404"/>
                </a:tc>
                <a:tc>
                  <a:txBody>
                    <a:bodyPr/>
                    <a:lstStyle/>
                    <a:p>
                      <a:pPr marL="85725" indent="-85725" algn="just"/>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p>
                  </a:txBody>
                  <a:tcPr marL="48807" marR="48807" marT="24404" marB="24404">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3" name="スライド番号プレースホルダー 2"/>
          <p:cNvSpPr>
            <a:spLocks noGrp="1"/>
          </p:cNvSpPr>
          <p:nvPr>
            <p:ph type="sldNum" sz="quarter" idx="12"/>
          </p:nvPr>
        </p:nvSpPr>
        <p:spPr/>
        <p:txBody>
          <a:bodyPr/>
          <a:lstStyle/>
          <a:p>
            <a:fld id="{2809BC9B-57E5-4A95-9F73-870B18D54A5D}" type="slidenum">
              <a:rPr kumimoji="1" lang="ja-JP" altLang="en-US" smtClean="0"/>
              <a:pPr/>
              <a:t>8</a:t>
            </a:fld>
            <a:endParaRPr kumimoji="1" lang="ja-JP" altLang="en-US" dirty="0"/>
          </a:p>
        </p:txBody>
      </p:sp>
      <p:sp>
        <p:nvSpPr>
          <p:cNvPr id="6" name="タイトル 1"/>
          <p:cNvSpPr txBox="1">
            <a:spLocks/>
          </p:cNvSpPr>
          <p:nvPr/>
        </p:nvSpPr>
        <p:spPr>
          <a:xfrm>
            <a:off x="0" y="0"/>
            <a:ext cx="9144000"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00"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大阪府アレルギー疾患医療拠点病院・連携協力病院の役割</a:t>
            </a:r>
            <a:endParaRPr lang="ja-JP" altLang="en-US" sz="1500" b="1" dirty="0">
              <a:solidFill>
                <a:schemeClr val="bg1"/>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AE83417-9FBB-4DFD-9779-8493AE0B7804}"/>
              </a:ext>
            </a:extLst>
          </p:cNvPr>
          <p:cNvSpPr txBox="1"/>
          <p:nvPr/>
        </p:nvSpPr>
        <p:spPr>
          <a:xfrm>
            <a:off x="624863" y="784972"/>
            <a:ext cx="3638549" cy="230832"/>
          </a:xfrm>
          <a:prstGeom prst="rect">
            <a:avLst/>
          </a:prstGeom>
          <a:noFill/>
        </p:spPr>
        <p:txBody>
          <a:bodyPr wrap="square" rtlCol="0">
            <a:spAutoFit/>
          </a:bodyPr>
          <a:lstStyle/>
          <a:p>
            <a:r>
              <a:rPr kumimoji="1" lang="ja-JP" altLang="en-US" sz="900" dirty="0"/>
              <a:t>大阪府アレルギー疾患医療拠点病院等選定基準・要綱を基に整理</a:t>
            </a:r>
          </a:p>
        </p:txBody>
      </p:sp>
    </p:spTree>
    <p:extLst>
      <p:ext uri="{BB962C8B-B14F-4D97-AF65-F5344CB8AC3E}">
        <p14:creationId xmlns:p14="http://schemas.microsoft.com/office/powerpoint/2010/main" val="252956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227CED-E520-4001-98B9-7ADE1DC18C37}"/>
              </a:ext>
            </a:extLst>
          </p:cNvPr>
          <p:cNvSpPr>
            <a:spLocks noGrp="1"/>
          </p:cNvSpPr>
          <p:nvPr>
            <p:ph type="sldNum" sz="quarter" idx="12"/>
          </p:nvPr>
        </p:nvSpPr>
        <p:spPr/>
        <p:txBody>
          <a:bodyPr/>
          <a:lstStyle/>
          <a:p>
            <a:pPr defTabSz="739839"/>
            <a:fld id="{B6F15528-21DE-4FAA-801E-634DDDAF4B2B}" type="slidenum">
              <a:rPr lang="en-US" altLang="ja-JP" smtClean="0"/>
              <a:pPr defTabSz="739839"/>
              <a:t>9</a:t>
            </a:fld>
            <a:endParaRPr lang="en-US" altLang="ja-JP" dirty="0"/>
          </a:p>
        </p:txBody>
      </p:sp>
      <p:sp>
        <p:nvSpPr>
          <p:cNvPr id="5" name="正方形/長方形 4">
            <a:extLst>
              <a:ext uri="{FF2B5EF4-FFF2-40B4-BE49-F238E27FC236}">
                <a16:creationId xmlns:a16="http://schemas.microsoft.com/office/drawing/2014/main" id="{44CCC9BD-C560-4AF2-B9D1-28609BDCA668}"/>
              </a:ext>
            </a:extLst>
          </p:cNvPr>
          <p:cNvSpPr/>
          <p:nvPr/>
        </p:nvSpPr>
        <p:spPr>
          <a:xfrm>
            <a:off x="557027" y="713232"/>
            <a:ext cx="8392657" cy="519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「大阪府アレルギー疾患医療病院連絡会議」</a:t>
            </a:r>
            <a:endParaRPr lang="en-US" altLang="ja-JP" sz="2000" b="1" dirty="0">
              <a:solidFill>
                <a:schemeClr val="tx1"/>
              </a:solidFill>
            </a:endParaRPr>
          </a:p>
          <a:p>
            <a:endParaRPr kumimoji="1" lang="en-US" altLang="ja-JP" sz="700" dirty="0">
              <a:solidFill>
                <a:schemeClr val="tx1"/>
              </a:solidFill>
            </a:endParaRPr>
          </a:p>
          <a:p>
            <a:r>
              <a:rPr lang="ja-JP" altLang="en-US" sz="2000" dirty="0">
                <a:solidFill>
                  <a:schemeClr val="tx1"/>
                </a:solidFill>
              </a:rPr>
              <a:t>　 　　⇒ 拠点病院・協力病院の各担当、府担当者</a:t>
            </a:r>
            <a:endParaRPr lang="en-US" altLang="ja-JP" sz="2000" dirty="0">
              <a:solidFill>
                <a:schemeClr val="tx1"/>
              </a:solidFill>
            </a:endParaRPr>
          </a:p>
          <a:p>
            <a:endParaRPr lang="en-US" altLang="ja-JP" sz="2000" dirty="0">
              <a:solidFill>
                <a:schemeClr val="tx1"/>
              </a:solidFill>
            </a:endParaRPr>
          </a:p>
          <a:p>
            <a:endParaRPr lang="en-US" altLang="ja-JP" sz="900" dirty="0">
              <a:solidFill>
                <a:schemeClr val="tx1"/>
              </a:solidFill>
            </a:endParaRPr>
          </a:p>
          <a:p>
            <a:r>
              <a:rPr kumimoji="1" lang="ja-JP" altLang="en-US" sz="2000" dirty="0">
                <a:solidFill>
                  <a:schemeClr val="tx1"/>
                </a:solidFill>
              </a:rPr>
              <a:t>　令和５年度　第１回：</a:t>
            </a:r>
            <a:r>
              <a:rPr kumimoji="1" lang="en-US" altLang="ja-JP" sz="2000" dirty="0">
                <a:solidFill>
                  <a:schemeClr val="tx1"/>
                </a:solidFill>
              </a:rPr>
              <a:t>10</a:t>
            </a:r>
            <a:r>
              <a:rPr kumimoji="1" lang="ja-JP" altLang="en-US" sz="2000" dirty="0">
                <a:solidFill>
                  <a:schemeClr val="tx1"/>
                </a:solidFill>
              </a:rPr>
              <a:t>月</a:t>
            </a:r>
            <a:r>
              <a:rPr kumimoji="1" lang="en-US" altLang="ja-JP" sz="2000" dirty="0">
                <a:solidFill>
                  <a:schemeClr val="tx1"/>
                </a:solidFill>
              </a:rPr>
              <a:t>3</a:t>
            </a:r>
            <a:r>
              <a:rPr kumimoji="1" lang="ja-JP" altLang="en-US" sz="2000" dirty="0">
                <a:solidFill>
                  <a:schemeClr val="tx1"/>
                </a:solidFill>
              </a:rPr>
              <a:t>日　　第２回：</a:t>
            </a:r>
            <a:r>
              <a:rPr kumimoji="1" lang="en-US" altLang="ja-JP" sz="2000" dirty="0">
                <a:solidFill>
                  <a:schemeClr val="tx1"/>
                </a:solidFill>
              </a:rPr>
              <a:t>1</a:t>
            </a:r>
            <a:r>
              <a:rPr kumimoji="1" lang="ja-JP" altLang="en-US" sz="2000" dirty="0">
                <a:solidFill>
                  <a:schemeClr val="tx1"/>
                </a:solidFill>
              </a:rPr>
              <a:t>月</a:t>
            </a:r>
            <a:r>
              <a:rPr kumimoji="1" lang="en-US" altLang="ja-JP" sz="2000" dirty="0">
                <a:solidFill>
                  <a:schemeClr val="tx1"/>
                </a:solidFill>
              </a:rPr>
              <a:t>19</a:t>
            </a:r>
            <a:r>
              <a:rPr kumimoji="1" lang="ja-JP" altLang="en-US" sz="2000" dirty="0">
                <a:solidFill>
                  <a:schemeClr val="tx1"/>
                </a:solidFill>
              </a:rPr>
              <a:t>日</a:t>
            </a:r>
            <a:endParaRPr kumimoji="1" lang="en-US" altLang="ja-JP" sz="2000" dirty="0">
              <a:solidFill>
                <a:schemeClr val="tx1"/>
              </a:solidFill>
            </a:endParaRPr>
          </a:p>
          <a:p>
            <a:endParaRPr lang="en-US" altLang="ja-JP" sz="700" dirty="0">
              <a:solidFill>
                <a:schemeClr val="tx1"/>
              </a:solidFill>
            </a:endParaRPr>
          </a:p>
          <a:p>
            <a:r>
              <a:rPr kumimoji="1" lang="ja-JP" altLang="en-US" sz="2000" dirty="0">
                <a:solidFill>
                  <a:schemeClr val="tx1"/>
                </a:solidFill>
              </a:rPr>
              <a:t>    　○ 各拠点・協力病院における診療や検査の実施状況の共有　</a:t>
            </a:r>
            <a:endParaRPr kumimoji="1" lang="en-US" altLang="ja-JP" sz="2000" dirty="0">
              <a:solidFill>
                <a:schemeClr val="tx1"/>
              </a:solidFill>
            </a:endParaRPr>
          </a:p>
          <a:p>
            <a:r>
              <a:rPr kumimoji="1" lang="en-US" altLang="ja-JP" sz="700" dirty="0">
                <a:solidFill>
                  <a:schemeClr val="tx1"/>
                </a:solidFill>
              </a:rPr>
              <a:t> </a:t>
            </a:r>
          </a:p>
          <a:p>
            <a:r>
              <a:rPr kumimoji="1" lang="ja-JP" altLang="en-US" sz="2000" dirty="0">
                <a:solidFill>
                  <a:schemeClr val="tx1"/>
                </a:solidFill>
              </a:rPr>
              <a:t>　    ○ </a:t>
            </a:r>
            <a:r>
              <a:rPr lang="ja-JP" altLang="en-US" sz="2000" dirty="0">
                <a:solidFill>
                  <a:schemeClr val="tx1"/>
                </a:solidFill>
              </a:rPr>
              <a:t>拠点</a:t>
            </a:r>
            <a:r>
              <a:rPr kumimoji="1" lang="ja-JP" altLang="en-US" sz="2000" dirty="0">
                <a:solidFill>
                  <a:schemeClr val="tx1"/>
                </a:solidFill>
              </a:rPr>
              <a:t>病院・協力病院の間の連携体制についての検討</a:t>
            </a:r>
            <a:endParaRPr kumimoji="1" lang="en-US" altLang="ja-JP" sz="2000" dirty="0">
              <a:solidFill>
                <a:schemeClr val="tx1"/>
              </a:solidFill>
            </a:endParaRPr>
          </a:p>
          <a:p>
            <a:endParaRPr lang="en-US" altLang="ja-JP" sz="700" dirty="0">
              <a:solidFill>
                <a:schemeClr val="tx1"/>
              </a:solidFill>
            </a:endParaRPr>
          </a:p>
          <a:p>
            <a:r>
              <a:rPr kumimoji="1" lang="ja-JP" altLang="en-US" sz="2000" dirty="0">
                <a:solidFill>
                  <a:schemeClr val="tx1"/>
                </a:solidFill>
              </a:rPr>
              <a:t>    　○ 各拠点・協力病院と地域の医療機関の連携についての検討</a:t>
            </a:r>
            <a:endParaRPr kumimoji="1" lang="en-US" altLang="ja-JP" sz="2000" dirty="0">
              <a:solidFill>
                <a:schemeClr val="tx1"/>
              </a:solidFill>
            </a:endParaRPr>
          </a:p>
          <a:p>
            <a:endParaRPr lang="en-US" altLang="ja-JP" sz="700" dirty="0">
              <a:solidFill>
                <a:schemeClr val="tx1"/>
              </a:solidFill>
            </a:endParaRPr>
          </a:p>
          <a:p>
            <a:r>
              <a:rPr kumimoji="1" lang="ja-JP" altLang="en-US" sz="2000" dirty="0">
                <a:solidFill>
                  <a:schemeClr val="tx1"/>
                </a:solidFill>
              </a:rPr>
              <a:t>    　○ 周知啓発や人材育成についての検討</a:t>
            </a:r>
            <a:endParaRPr kumimoji="1" lang="en-US" altLang="ja-JP" sz="2000"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　・会議での意見・議論</a:t>
            </a:r>
          </a:p>
          <a:p>
            <a:r>
              <a:rPr kumimoji="1" lang="ja-JP" altLang="en-US" sz="2000" dirty="0">
                <a:solidFill>
                  <a:schemeClr val="tx1"/>
                </a:solidFill>
              </a:rPr>
              <a:t>　　　小児の移行期問題（とくに食物アレルギー）について</a:t>
            </a:r>
          </a:p>
          <a:p>
            <a:r>
              <a:rPr kumimoji="1" lang="ja-JP" altLang="en-US" sz="2000" dirty="0">
                <a:solidFill>
                  <a:schemeClr val="tx1"/>
                </a:solidFill>
              </a:rPr>
              <a:t>　　　成人の食物アレルギー診療について　</a:t>
            </a:r>
          </a:p>
        </p:txBody>
      </p:sp>
      <p:sp>
        <p:nvSpPr>
          <p:cNvPr id="6" name="タイトル 1">
            <a:extLst>
              <a:ext uri="{FF2B5EF4-FFF2-40B4-BE49-F238E27FC236}">
                <a16:creationId xmlns:a16="http://schemas.microsoft.com/office/drawing/2014/main" id="{7DFDD1E6-B191-E5A6-3CD1-D323BEADC704}"/>
              </a:ext>
            </a:extLst>
          </p:cNvPr>
          <p:cNvSpPr txBox="1">
            <a:spLocks/>
          </p:cNvSpPr>
          <p:nvPr/>
        </p:nvSpPr>
        <p:spPr>
          <a:xfrm>
            <a:off x="-1465" y="0"/>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a:solidFill>
                  <a:schemeClr val="bg1">
                    <a:lumMod val="95000"/>
                  </a:schemeClr>
                </a:solidFill>
                <a:latin typeface="BIZ UDゴシック" panose="020B0400000000000000" pitchFamily="49" charset="-128"/>
                <a:ea typeface="BIZ UDゴシック" panose="020B0400000000000000" pitchFamily="49" charset="-128"/>
              </a:rPr>
              <a:t>拠点病院・協力病院による医療提供体制の検討</a:t>
            </a:r>
            <a:r>
              <a:rPr lang="en-US" altLang="ja-JP" sz="1800" dirty="0">
                <a:solidFill>
                  <a:schemeClr val="bg1">
                    <a:lumMod val="95000"/>
                  </a:schemeClr>
                </a:solidFill>
                <a:latin typeface="BIZ UDゴシック" panose="020B0400000000000000" pitchFamily="49" charset="-128"/>
                <a:ea typeface="BIZ UDゴシック" panose="020B0400000000000000" pitchFamily="49" charset="-128"/>
              </a:rPr>
              <a:t>(</a:t>
            </a:r>
            <a:r>
              <a:rPr lang="ja-JP" altLang="en-US" sz="1800" dirty="0">
                <a:solidFill>
                  <a:schemeClr val="bg1">
                    <a:lumMod val="95000"/>
                  </a:schemeClr>
                </a:solidFill>
                <a:latin typeface="BIZ UDゴシック" panose="020B0400000000000000" pitchFamily="49" charset="-128"/>
                <a:ea typeface="BIZ UDゴシック" panose="020B0400000000000000" pitchFamily="49" charset="-128"/>
              </a:rPr>
              <a:t>連絡会議の開催等</a:t>
            </a:r>
            <a:r>
              <a:rPr lang="en-US" altLang="ja-JP" sz="1800" dirty="0">
                <a:solidFill>
                  <a:schemeClr val="bg1">
                    <a:lumMod val="95000"/>
                  </a:schemeClr>
                </a:solidFill>
                <a:latin typeface="BIZ UDゴシック" panose="020B0400000000000000" pitchFamily="49" charset="-128"/>
                <a:ea typeface="BIZ UDゴシック" panose="020B0400000000000000" pitchFamily="49" charset="-128"/>
              </a:rPr>
              <a:t>)</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291201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4580</TotalTime>
  <Words>2373</Words>
  <Application>Microsoft Office PowerPoint</Application>
  <PresentationFormat>画面に合わせる (4:3)</PresentationFormat>
  <Paragraphs>333</Paragraphs>
  <Slides>19</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BIZ UDゴシック</vt:lpstr>
      <vt:lpstr>BIZ UD明朝 Medium</vt:lpstr>
      <vt:lpstr>HG丸ｺﾞｼｯｸM-PRO</vt:lpstr>
      <vt:lpstr>ＭＳ Ｐゴシック</vt:lpstr>
      <vt:lpstr>ＭＳ ゴシック</vt:lpstr>
      <vt:lpstr>游ゴシック</vt:lpstr>
      <vt:lpstr>游明朝</vt:lpstr>
      <vt:lpstr>Arial</vt:lpstr>
      <vt:lpstr>Calibri</vt:lpstr>
      <vt:lpstr>Calibri Light</vt:lpstr>
      <vt:lpstr>Office テーマ</vt:lpstr>
      <vt:lpstr>令和５年度 第２回大阪府アレルギー疾患対策連絡会議 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第２回大阪府アレルギー疾患対策連絡会議</dc:title>
  <dc:creator>古下　尚美</dc:creator>
  <cp:lastModifiedBy>松尾　賢二</cp:lastModifiedBy>
  <cp:revision>88</cp:revision>
  <cp:lastPrinted>2024-03-19T08:29:13Z</cp:lastPrinted>
  <dcterms:created xsi:type="dcterms:W3CDTF">2024-03-05T06:50:18Z</dcterms:created>
  <dcterms:modified xsi:type="dcterms:W3CDTF">2025-02-18T07:29:53Z</dcterms:modified>
</cp:coreProperties>
</file>