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1" r:id="rId1"/>
    <p:sldMasterId id="2147483665" r:id="rId2"/>
  </p:sldMasterIdLst>
  <p:notesMasterIdLst>
    <p:notesMasterId r:id="rId22"/>
  </p:notesMasterIdLst>
  <p:handoutMasterIdLst>
    <p:handoutMasterId r:id="rId23"/>
  </p:handoutMasterIdLst>
  <p:sldIdLst>
    <p:sldId id="764" r:id="rId3"/>
    <p:sldId id="762" r:id="rId4"/>
    <p:sldId id="784" r:id="rId5"/>
    <p:sldId id="771" r:id="rId6"/>
    <p:sldId id="765" r:id="rId7"/>
    <p:sldId id="768" r:id="rId8"/>
    <p:sldId id="769" r:id="rId9"/>
    <p:sldId id="767" r:id="rId10"/>
    <p:sldId id="766" r:id="rId11"/>
    <p:sldId id="776" r:id="rId12"/>
    <p:sldId id="770" r:id="rId13"/>
    <p:sldId id="778" r:id="rId14"/>
    <p:sldId id="773" r:id="rId15"/>
    <p:sldId id="780" r:id="rId16"/>
    <p:sldId id="781" r:id="rId17"/>
    <p:sldId id="785" r:id="rId18"/>
    <p:sldId id="786" r:id="rId19"/>
    <p:sldId id="787" r:id="rId20"/>
    <p:sldId id="788" r:id="rId21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上野 和樹" initials="上野" lastIdx="1" clrIdx="0">
    <p:extLst>
      <p:ext uri="{19B8F6BF-5375-455C-9EA6-DF929625EA0E}">
        <p15:presenceInfo xmlns:p15="http://schemas.microsoft.com/office/powerpoint/2012/main" userId="267154a67edb82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FA"/>
    <a:srgbClr val="2AD463"/>
    <a:srgbClr val="8C3FC5"/>
    <a:srgbClr val="FFFFFF"/>
    <a:srgbClr val="71C56A"/>
    <a:srgbClr val="CC0099"/>
    <a:srgbClr val="003693"/>
    <a:srgbClr val="A3C4FF"/>
    <a:srgbClr val="1C8C42"/>
    <a:srgbClr val="023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3899" autoAdjust="0"/>
  </p:normalViewPr>
  <p:slideViewPr>
    <p:cSldViewPr snapToGrid="0">
      <p:cViewPr varScale="1">
        <p:scale>
          <a:sx n="68" d="100"/>
          <a:sy n="68" d="100"/>
        </p:scale>
        <p:origin x="128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72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200" d="100"/>
        <a:sy n="200" d="100"/>
      </p:scale>
      <p:origin x="0" y="-4508"/>
    </p:cViewPr>
  </p:sorterViewPr>
  <p:notesViewPr>
    <p:cSldViewPr snapToGrid="0"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B3A1-68D2-4E7F-B33E-53F8BB5DC75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1696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F23B4-D899-4B6F-8957-AA84184487B1}" type="datetimeFigureOut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DAADB-DF5A-4D5C-AFE8-ADA049D044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103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74700" y="647700"/>
            <a:ext cx="5068888" cy="38020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BABD9-982A-4282-A220-2879C224C21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94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74700" y="647700"/>
            <a:ext cx="5068888" cy="38020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BABD9-982A-4282-A220-2879C224C21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1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DAADB-DF5A-4D5C-AFE8-ADA049D0444D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0391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DAADB-DF5A-4D5C-AFE8-ADA049D0444D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6439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D495-8C9D-4896-9C22-182E2BD92EEF}" type="datetimeFigureOut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444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025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486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4263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>
          <a:xfrm>
            <a:off x="8106770" y="6492240"/>
            <a:ext cx="1037230" cy="365760"/>
          </a:xfrm>
        </p:spPr>
        <p:txBody>
          <a:bodyPr/>
          <a:lstStyle>
            <a:lvl1pPr defTabSz="844083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57200" y="214290"/>
            <a:ext cx="8225204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84322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E6A8-089A-4C38-BCEC-0F5455F2645D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2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6AE7-BF89-45B3-B05E-6BE2C3174328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3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085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6553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102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887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6198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173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0" y="0"/>
            <a:ext cx="145473" cy="6858000"/>
            <a:chOff x="0" y="2070500"/>
            <a:chExt cx="656713" cy="2743756"/>
          </a:xfrm>
        </p:grpSpPr>
        <p:sp>
          <p:nvSpPr>
            <p:cNvPr id="8" name="正方形/長方形 7"/>
            <p:cNvSpPr/>
            <p:nvPr/>
          </p:nvSpPr>
          <p:spPr>
            <a:xfrm>
              <a:off x="0" y="2070500"/>
              <a:ext cx="656713" cy="914400"/>
            </a:xfrm>
            <a:prstGeom prst="rect">
              <a:avLst/>
            </a:prstGeom>
            <a:solidFill>
              <a:srgbClr val="023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0" y="2985456"/>
              <a:ext cx="656713" cy="914400"/>
            </a:xfrm>
            <a:prstGeom prst="rect">
              <a:avLst/>
            </a:prstGeom>
            <a:solidFill>
              <a:srgbClr val="B0C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0" y="3899856"/>
              <a:ext cx="656713" cy="914400"/>
            </a:xfrm>
            <a:prstGeom prst="rect">
              <a:avLst/>
            </a:prstGeom>
            <a:solidFill>
              <a:srgbClr val="7BAD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52483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2025/3/5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円 6"/>
          <p:cNvSpPr/>
          <p:nvPr userDrawn="1"/>
        </p:nvSpPr>
        <p:spPr>
          <a:xfrm>
            <a:off x="8801100" y="6409800"/>
            <a:ext cx="685800" cy="896400"/>
          </a:xfrm>
          <a:prstGeom prst="pie">
            <a:avLst>
              <a:gd name="adj1" fmla="val 10825143"/>
              <a:gd name="adj2" fmla="val 16200000"/>
            </a:avLst>
          </a:prstGeom>
          <a:solidFill>
            <a:srgbClr val="003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843962" y="6538912"/>
            <a:ext cx="5442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85DD973-0012-4C51-BAF2-5211C235E67A}" type="slidenum">
              <a:rPr kumimoji="1" lang="en-US" altLang="ja-JP" sz="900" b="1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‹#›</a:t>
            </a:fld>
            <a:endParaRPr kumimoji="1" lang="en-US" altLang="ja-JP" sz="9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47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5240" y="3768211"/>
            <a:ext cx="7560000" cy="72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75959" y="2234551"/>
            <a:ext cx="6798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令和５年度における</a:t>
            </a:r>
          </a:p>
          <a:p>
            <a:pPr algn="ctr"/>
            <a:r>
              <a:rPr lang="ja-JP" altLang="en-US" sz="32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自動車排出窒素酸化物等の排出量の推計について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051964" y="660589"/>
            <a:ext cx="1524448" cy="4307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－２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190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D047ACD-1251-4CE9-9733-35FEE595D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380" y="1435435"/>
            <a:ext cx="7657240" cy="398713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平均旅行速度の推移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B53B103-85ED-4B9E-8009-BA51D71E32D7}"/>
              </a:ext>
            </a:extLst>
          </p:cNvPr>
          <p:cNvSpPr/>
          <p:nvPr/>
        </p:nvSpPr>
        <p:spPr>
          <a:xfrm>
            <a:off x="148002" y="785513"/>
            <a:ext cx="8847995" cy="6234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年度は前年度と比べて減少。平成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2.3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％上昇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AB6DE1E-EB3B-4C93-8243-ECE94C4941A4}"/>
              </a:ext>
            </a:extLst>
          </p:cNvPr>
          <p:cNvSpPr txBox="1"/>
          <p:nvPr/>
        </p:nvSpPr>
        <p:spPr>
          <a:xfrm>
            <a:off x="1670332" y="5388459"/>
            <a:ext cx="607337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平均旅行速度（対策地域、全幹線道路）の推移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線吹き出し 2 (枠付き) 3"/>
          <p:cNvSpPr/>
          <p:nvPr/>
        </p:nvSpPr>
        <p:spPr>
          <a:xfrm>
            <a:off x="1423936" y="3483458"/>
            <a:ext cx="3051811" cy="1063329"/>
          </a:xfrm>
          <a:prstGeom prst="borderCallout2">
            <a:avLst>
              <a:gd name="adj1" fmla="val -1539"/>
              <a:gd name="adj2" fmla="val 49433"/>
              <a:gd name="adj3" fmla="val -33735"/>
              <a:gd name="adj4" fmla="val 58489"/>
              <a:gd name="adj5" fmla="val -44301"/>
              <a:gd name="adj6" fmla="val 105172"/>
            </a:avLst>
          </a:prstGeom>
          <a:noFill/>
          <a:ln w="19050">
            <a:solidFill>
              <a:srgbClr val="2AD4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H28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に旅行速度が減少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交通センサスデータの違いによるものと考えられる。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2">
            <a:extLst>
              <a:ext uri="{FF2B5EF4-FFF2-40B4-BE49-F238E27FC236}">
                <a16:creationId xmlns:a16="http://schemas.microsoft.com/office/drawing/2014/main" id="{30F7C019-CEFD-45FA-A3B8-83EF33B48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" y="6143753"/>
            <a:ext cx="833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年度道路交通センサスの交通量を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基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にトラフィックカウンター等で補正して算定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。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令和４年度以降は、時間最大混雑度が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0.5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未満の場合は混雑時旅行速度を旅行速度として設定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 令和３年度以前は、規制速度を設定していた。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0" name="線吹き出し 2 (枠付き) 3">
            <a:extLst>
              <a:ext uri="{FF2B5EF4-FFF2-40B4-BE49-F238E27FC236}">
                <a16:creationId xmlns:a16="http://schemas.microsoft.com/office/drawing/2014/main" id="{7107D30C-2D96-44E6-915D-38C4E3E2FA3A}"/>
              </a:ext>
            </a:extLst>
          </p:cNvPr>
          <p:cNvSpPr/>
          <p:nvPr/>
        </p:nvSpPr>
        <p:spPr>
          <a:xfrm>
            <a:off x="6520843" y="3639240"/>
            <a:ext cx="1571105" cy="751764"/>
          </a:xfrm>
          <a:prstGeom prst="borderCallout2">
            <a:avLst>
              <a:gd name="adj1" fmla="val -1539"/>
              <a:gd name="adj2" fmla="val 49433"/>
              <a:gd name="adj3" fmla="val -33735"/>
              <a:gd name="adj4" fmla="val 58489"/>
              <a:gd name="adj5" fmla="val -74382"/>
              <a:gd name="adj6" fmla="val 91968"/>
            </a:avLst>
          </a:prstGeom>
          <a:noFill/>
          <a:ln w="19050">
            <a:solidFill>
              <a:srgbClr val="0059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交通センサスデータに変更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9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4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旅行速度の算定方法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48002" y="1025235"/>
            <a:ext cx="8847995" cy="6234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②旅行速度（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km/h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）：道路を走行する自動車の平均速度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9018FC-7471-4D39-A809-81B1499C64EB}"/>
              </a:ext>
            </a:extLst>
          </p:cNvPr>
          <p:cNvSpPr txBox="1"/>
          <p:nvPr/>
        </p:nvSpPr>
        <p:spPr>
          <a:xfrm>
            <a:off x="950051" y="1713696"/>
            <a:ext cx="67183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各路線区間ごとの時間混雑度から時間別旅行速度を算定</a:t>
            </a: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A3C04B8B-0D9F-4DA4-94A2-69AFB8784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69" y="5958700"/>
            <a:ext cx="7124841" cy="53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※細街路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（住宅街の生活道路など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）の旅行速度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算定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grpSp>
        <p:nvGrpSpPr>
          <p:cNvPr id="16" name="Group 1">
            <a:extLst>
              <a:ext uri="{FF2B5EF4-FFF2-40B4-BE49-F238E27FC236}">
                <a16:creationId xmlns:a16="http://schemas.microsoft.com/office/drawing/2014/main" id="{1555C36D-E440-4604-BB6E-FB88D9DA288D}"/>
              </a:ext>
            </a:extLst>
          </p:cNvPr>
          <p:cNvGrpSpPr>
            <a:grpSpLocks/>
          </p:cNvGrpSpPr>
          <p:nvPr/>
        </p:nvGrpSpPr>
        <p:grpSpPr bwMode="auto">
          <a:xfrm>
            <a:off x="138905" y="2441131"/>
            <a:ext cx="8713077" cy="3619068"/>
            <a:chOff x="2229" y="2797"/>
            <a:chExt cx="9234" cy="3835"/>
          </a:xfrm>
        </p:grpSpPr>
        <p:sp>
          <p:nvSpPr>
            <p:cNvPr id="17" name="Text Box 22">
              <a:extLst>
                <a:ext uri="{FF2B5EF4-FFF2-40B4-BE49-F238E27FC236}">
                  <a16:creationId xmlns:a16="http://schemas.microsoft.com/office/drawing/2014/main" id="{34FFF932-F47C-4CDA-86CA-3399EA1D95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" y="3713"/>
              <a:ext cx="4006" cy="194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715963" lvl="0" indent="-71596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時間混雑度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（時間別乗用車換算交通量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÷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乗用車換算交通容量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* 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）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規制速度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Vmin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混雑時旅行速度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区間毎の最大混雑度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pic>
          <p:nvPicPr>
            <p:cNvPr id="18" name="Picture 21">
              <a:extLst>
                <a:ext uri="{FF2B5EF4-FFF2-40B4-BE49-F238E27FC236}">
                  <a16:creationId xmlns:a16="http://schemas.microsoft.com/office/drawing/2014/main" id="{8914C79F-9732-40E2-96E9-290893F379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" y="2797"/>
              <a:ext cx="4204" cy="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5AF8A9FE-3F41-4DEE-8FA4-51C1A51E75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9" y="3912"/>
              <a:ext cx="420" cy="122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74295" tIns="8890" rIns="74295" bIns="88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旅行速度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grpSp>
          <p:nvGrpSpPr>
            <p:cNvPr id="20" name="Group 10">
              <a:extLst>
                <a:ext uri="{FF2B5EF4-FFF2-40B4-BE49-F238E27FC236}">
                  <a16:creationId xmlns:a16="http://schemas.microsoft.com/office/drawing/2014/main" id="{66F36913-8C0B-4A20-A57C-7B3C301495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8" y="2797"/>
              <a:ext cx="5096" cy="2955"/>
              <a:chOff x="3769" y="5522"/>
              <a:chExt cx="5096" cy="2955"/>
            </a:xfrm>
          </p:grpSpPr>
          <p:sp>
            <p:nvSpPr>
              <p:cNvPr id="29" name="AutoShape 19">
                <a:extLst>
                  <a:ext uri="{FF2B5EF4-FFF2-40B4-BE49-F238E27FC236}">
                    <a16:creationId xmlns:a16="http://schemas.microsoft.com/office/drawing/2014/main" id="{D95D89A9-7871-4629-97BF-99E38D0BAE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9" y="5522"/>
                <a:ext cx="0" cy="295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0" name="AutoShape 18">
                <a:extLst>
                  <a:ext uri="{FF2B5EF4-FFF2-40B4-BE49-F238E27FC236}">
                    <a16:creationId xmlns:a16="http://schemas.microsoft.com/office/drawing/2014/main" id="{AE39D361-8B1E-43BF-984B-F477E76A5D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9" y="8477"/>
                <a:ext cx="50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" name="AutoShape 17">
                <a:extLst>
                  <a:ext uri="{FF2B5EF4-FFF2-40B4-BE49-F238E27FC236}">
                    <a16:creationId xmlns:a16="http://schemas.microsoft.com/office/drawing/2014/main" id="{BE2D1B05-99DF-4003-9C80-8193536EC6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9" y="6111"/>
                <a:ext cx="16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2" name="AutoShape 16">
                <a:extLst>
                  <a:ext uri="{FF2B5EF4-FFF2-40B4-BE49-F238E27FC236}">
                    <a16:creationId xmlns:a16="http://schemas.microsoft.com/office/drawing/2014/main" id="{133A0626-575E-45C0-B996-1C80C5A504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2292" cy="155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3" name="AutoShape 15">
                <a:extLst>
                  <a:ext uri="{FF2B5EF4-FFF2-40B4-BE49-F238E27FC236}">
                    <a16:creationId xmlns:a16="http://schemas.microsoft.com/office/drawing/2014/main" id="{4FA33B14-B06E-4B2A-995B-948D4A349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0" cy="236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4" name="AutoShape 14">
                <a:extLst>
                  <a:ext uri="{FF2B5EF4-FFF2-40B4-BE49-F238E27FC236}">
                    <a16:creationId xmlns:a16="http://schemas.microsoft.com/office/drawing/2014/main" id="{12FB5B93-099E-4415-B250-222E5CBA7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26" y="7663"/>
                <a:ext cx="0" cy="8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5" name="AutoShape 13">
                <a:extLst>
                  <a:ext uri="{FF2B5EF4-FFF2-40B4-BE49-F238E27FC236}">
                    <a16:creationId xmlns:a16="http://schemas.microsoft.com/office/drawing/2014/main" id="{083F41C5-EC1E-440C-B51B-635803D83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9" y="7663"/>
                <a:ext cx="3957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" name="AutoShape 12">
                <a:extLst>
                  <a:ext uri="{FF2B5EF4-FFF2-40B4-BE49-F238E27FC236}">
                    <a16:creationId xmlns:a16="http://schemas.microsoft.com/office/drawing/2014/main" id="{5A53AE22-B6BA-4BC2-B43C-C017E2AD5B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98" y="6687"/>
                <a:ext cx="0" cy="179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" name="AutoShape 11">
                <a:extLst>
                  <a:ext uri="{FF2B5EF4-FFF2-40B4-BE49-F238E27FC236}">
                    <a16:creationId xmlns:a16="http://schemas.microsoft.com/office/drawing/2014/main" id="{D7600A3A-D25C-4206-B578-9D940D4751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69" y="6687"/>
                <a:ext cx="252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2064673D-3DC2-4502-89C0-F8B085E7ED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6" y="5865"/>
              <a:ext cx="87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Xmax</a:t>
              </a:r>
              <a:endPara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2" name="Text Box 8">
              <a:extLst>
                <a:ext uri="{FF2B5EF4-FFF2-40B4-BE49-F238E27FC236}">
                  <a16:creationId xmlns:a16="http://schemas.microsoft.com/office/drawing/2014/main" id="{F013AF18-EE8C-4269-B2F6-0AE018557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7" y="5865"/>
              <a:ext cx="43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3" name="Text Box 7">
              <a:extLst>
                <a:ext uri="{FF2B5EF4-FFF2-40B4-BE49-F238E27FC236}">
                  <a16:creationId xmlns:a16="http://schemas.microsoft.com/office/drawing/2014/main" id="{A52153FE-DBCB-4953-9A82-CA057EE6B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7" y="5865"/>
              <a:ext cx="634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0.5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4" name="Text Box 6">
              <a:extLst>
                <a:ext uri="{FF2B5EF4-FFF2-40B4-BE49-F238E27FC236}">
                  <a16:creationId xmlns:a16="http://schemas.microsoft.com/office/drawing/2014/main" id="{78853D3E-6A81-4A9F-BE60-8669DB352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4" y="3184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Vmax</a:t>
              </a:r>
              <a:endPara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5" name="Text Box 5">
              <a:extLst>
                <a:ext uri="{FF2B5EF4-FFF2-40B4-BE49-F238E27FC236}">
                  <a16:creationId xmlns:a16="http://schemas.microsoft.com/office/drawing/2014/main" id="{15398C4B-C74F-43F9-B2EF-C5B556FEE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3" y="4742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Vmin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Text Box 4">
              <a:extLst>
                <a:ext uri="{FF2B5EF4-FFF2-40B4-BE49-F238E27FC236}">
                  <a16:creationId xmlns:a16="http://schemas.microsoft.com/office/drawing/2014/main" id="{58FD6C52-856B-4C8F-922A-497CCAE76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1" y="3783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7" name="Text Box 3">
              <a:extLst>
                <a:ext uri="{FF2B5EF4-FFF2-40B4-BE49-F238E27FC236}">
                  <a16:creationId xmlns:a16="http://schemas.microsoft.com/office/drawing/2014/main" id="{75EB27B2-2C42-4CFA-BE10-5AFE83F4A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3" y="5837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0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8" name="Text Box 2">
              <a:extLst>
                <a:ext uri="{FF2B5EF4-FFF2-40B4-BE49-F238E27FC236}">
                  <a16:creationId xmlns:a16="http://schemas.microsoft.com/office/drawing/2014/main" id="{673E1B1A-C32C-48C3-9AA3-11FA73AF2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4" y="6231"/>
              <a:ext cx="1659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時間</a:t>
              </a: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混雑度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38" name="テキスト ボックス 2">
            <a:extLst>
              <a:ext uri="{FF2B5EF4-FFF2-40B4-BE49-F238E27FC236}">
                <a16:creationId xmlns:a16="http://schemas.microsoft.com/office/drawing/2014/main" id="{B8B481FC-FFAB-4677-BECF-AA45F8B0C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029" y="5286192"/>
            <a:ext cx="2997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*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交通容量：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ある道路の断面を、一定の時間に通過できる最大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交通量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263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863AC7A-2A3D-4BDA-93AA-A2252295B2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386" y="1313392"/>
            <a:ext cx="7901449" cy="4639108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-4786"/>
            <a:ext cx="9144000" cy="5472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年間走行量の推移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15781" y="631656"/>
            <a:ext cx="8261851" cy="66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令和５年度は平成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年度と比べて約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6.5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％減少。前年度より約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％増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F8885BF-E285-431A-B763-77994E8A8C27}"/>
              </a:ext>
            </a:extLst>
          </p:cNvPr>
          <p:cNvSpPr txBox="1"/>
          <p:nvPr/>
        </p:nvSpPr>
        <p:spPr>
          <a:xfrm>
            <a:off x="3573484" y="5968136"/>
            <a:ext cx="5977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四捨五入の関係で車種別の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全車種の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合計値が一致しない場合がある。</a:t>
            </a:r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C496C3BB-4304-4395-A416-5384119D6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4386" y="1605669"/>
            <a:ext cx="114025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">
            <a:extLst>
              <a:ext uri="{FF2B5EF4-FFF2-40B4-BE49-F238E27FC236}">
                <a16:creationId xmlns:a16="http://schemas.microsoft.com/office/drawing/2014/main" id="{73CA8E53-78DC-447F-8B94-C73BE7CA5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84" y="1605669"/>
            <a:ext cx="1063107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H22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4160BAAD-A932-46AF-8785-F7D1BCF53AC2}"/>
              </a:ext>
            </a:extLst>
          </p:cNvPr>
          <p:cNvCxnSpPr/>
          <p:nvPr/>
        </p:nvCxnSpPr>
        <p:spPr>
          <a:xfrm>
            <a:off x="4732786" y="1605669"/>
            <a:ext cx="0" cy="12477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CCAC3AC3-C39B-4483-8278-46C4616B3BA4}"/>
              </a:ext>
            </a:extLst>
          </p:cNvPr>
          <p:cNvCxnSpPr/>
          <p:nvPr/>
        </p:nvCxnSpPr>
        <p:spPr>
          <a:xfrm flipH="1">
            <a:off x="3672991" y="1933244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9C89415F-6391-48E5-A3DD-88CD3C114B6F}"/>
              </a:ext>
            </a:extLst>
          </p:cNvPr>
          <p:cNvCxnSpPr/>
          <p:nvPr/>
        </p:nvCxnSpPr>
        <p:spPr>
          <a:xfrm>
            <a:off x="4955731" y="1933244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CEA39E-6F37-4B24-B4B9-4C5C26F9EEB0}"/>
              </a:ext>
            </a:extLst>
          </p:cNvPr>
          <p:cNvSpPr txBox="1"/>
          <p:nvPr/>
        </p:nvSpPr>
        <p:spPr>
          <a:xfrm>
            <a:off x="1401163" y="5686343"/>
            <a:ext cx="63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年間走行量の推移（対策地域）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160BAAD-A932-46AF-8785-F7D1BCF53AC2}"/>
              </a:ext>
            </a:extLst>
          </p:cNvPr>
          <p:cNvCxnSpPr/>
          <p:nvPr/>
        </p:nvCxnSpPr>
        <p:spPr>
          <a:xfrm>
            <a:off x="4744716" y="3591108"/>
            <a:ext cx="0" cy="20351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2">
            <a:extLst>
              <a:ext uri="{FF2B5EF4-FFF2-40B4-BE49-F238E27FC236}">
                <a16:creationId xmlns:a16="http://schemas.microsoft.com/office/drawing/2014/main" id="{58260E83-A1A7-4674-B515-769CB66E5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58" y="6366884"/>
            <a:ext cx="8261851" cy="35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年度道路交通センサスの交通量を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基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トラフィックカウンター等で補正して推計した。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0" name="テキスト ボックス 2">
            <a:extLst>
              <a:ext uri="{FF2B5EF4-FFF2-40B4-BE49-F238E27FC236}">
                <a16:creationId xmlns:a16="http://schemas.microsoft.com/office/drawing/2014/main" id="{52A3B2D8-1BF2-47D8-AF0E-E1A71040E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489" y="1821154"/>
            <a:ext cx="114025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A1061160-FC7E-4EB0-82D5-BB8987905DE7}"/>
              </a:ext>
            </a:extLst>
          </p:cNvPr>
          <p:cNvCxnSpPr/>
          <p:nvPr/>
        </p:nvCxnSpPr>
        <p:spPr>
          <a:xfrm>
            <a:off x="7943646" y="2144567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B9873FC-D85E-46FA-B553-98C5105802AA}"/>
              </a:ext>
            </a:extLst>
          </p:cNvPr>
          <p:cNvCxnSpPr/>
          <p:nvPr/>
        </p:nvCxnSpPr>
        <p:spPr>
          <a:xfrm>
            <a:off x="7923181" y="1759557"/>
            <a:ext cx="0" cy="12477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B996990F-4A6F-4438-8D3A-8C69B80FAB4D}"/>
              </a:ext>
            </a:extLst>
          </p:cNvPr>
          <p:cNvCxnSpPr/>
          <p:nvPr/>
        </p:nvCxnSpPr>
        <p:spPr>
          <a:xfrm>
            <a:off x="7907255" y="3735801"/>
            <a:ext cx="0" cy="20351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03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-4786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zh-TW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自動車走行量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zh-TW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算定方法</a:t>
            </a:r>
            <a:endParaRPr lang="ja-JP" altLang="en-US" sz="2400" b="1" spc="67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2">
            <a:extLst>
              <a:ext uri="{FF2B5EF4-FFF2-40B4-BE49-F238E27FC236}">
                <a16:creationId xmlns:a16="http://schemas.microsoft.com/office/drawing/2014/main" id="{D16B3C89-B667-49F7-9DAA-005F43329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67" y="1882345"/>
            <a:ext cx="1764000" cy="24518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交通量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R3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）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令和３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区間別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車種別］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平日休日別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時刻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07E1CA5A-DB13-4E1D-A132-96DDC495E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39" y="3698762"/>
            <a:ext cx="15840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令和３</a:t>
            </a:r>
            <a:r>
              <a:rPr 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</a:p>
          <a:p>
            <a:pPr>
              <a:spcAft>
                <a:spcPts val="0"/>
              </a:spcAft>
            </a:pPr>
            <a:r>
              <a:rPr 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道路交通センサス</a:t>
            </a:r>
          </a:p>
        </p:txBody>
      </p:sp>
      <p:sp>
        <p:nvSpPr>
          <p:cNvPr id="20" name="AutoShape 76">
            <a:extLst>
              <a:ext uri="{FF2B5EF4-FFF2-40B4-BE49-F238E27FC236}">
                <a16:creationId xmlns:a16="http://schemas.microsoft.com/office/drawing/2014/main" id="{BCCDCCD9-3004-41A2-818B-9B401A143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94" y="4418842"/>
            <a:ext cx="1872000" cy="728764"/>
          </a:xfrm>
          <a:prstGeom prst="wedgeRoundRectCallout">
            <a:avLst>
              <a:gd name="adj1" fmla="val -16286"/>
              <a:gd name="adj2" fmla="val -88936"/>
              <a:gd name="adj3" fmla="val 16667"/>
            </a:avLst>
          </a:prstGeom>
          <a:solidFill>
            <a:srgbClr val="FFFFFF"/>
          </a:solidFill>
          <a:ln w="6350" cap="rnd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5040" tIns="6120" rIns="5040" bIns="6120" anchor="t" anchorCtr="0" upright="1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・基本調査区間</a:t>
            </a:r>
          </a:p>
          <a:p>
            <a:pPr indent="114300" algn="just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約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,</a:t>
            </a:r>
            <a:r>
              <a:rPr 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00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区間収録</a:t>
            </a: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年に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回程度調査</a:t>
            </a:r>
          </a:p>
        </p:txBody>
      </p:sp>
      <p:sp>
        <p:nvSpPr>
          <p:cNvPr id="21" name="テキスト ボックス 2">
            <a:extLst>
              <a:ext uri="{FF2B5EF4-FFF2-40B4-BE49-F238E27FC236}">
                <a16:creationId xmlns:a16="http://schemas.microsoft.com/office/drawing/2014/main" id="{9F0BF7DB-DBA7-45A6-8281-07598A524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718" y="3608624"/>
            <a:ext cx="1440160" cy="504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区間別道路延長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C25E0C60-300A-4C8E-8639-B48DCD2A9477}"/>
              </a:ext>
            </a:extLst>
          </p:cNvPr>
          <p:cNvCxnSpPr/>
          <p:nvPr/>
        </p:nvCxnSpPr>
        <p:spPr>
          <a:xfrm>
            <a:off x="1997898" y="3148112"/>
            <a:ext cx="5544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3">
            <a:extLst>
              <a:ext uri="{FF2B5EF4-FFF2-40B4-BE49-F238E27FC236}">
                <a16:creationId xmlns:a16="http://schemas.microsoft.com/office/drawing/2014/main" id="{69853BA8-E4EE-406C-BAA2-9A9AFFABF4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7427" y="3148112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21D5844B-12C7-438B-BD94-862AA581E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542" y="1882345"/>
            <a:ext cx="1440000" cy="2436617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交通量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R5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  <a:endParaRPr lang="en-US" alt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平日休日別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時刻別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5" name="AutoShape 3">
            <a:extLst>
              <a:ext uri="{FF2B5EF4-FFF2-40B4-BE49-F238E27FC236}">
                <a16:creationId xmlns:a16="http://schemas.microsoft.com/office/drawing/2014/main" id="{A177B22C-841F-44F2-B973-8E8849D086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71798" y="3148112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">
            <a:extLst>
              <a:ext uri="{FF2B5EF4-FFF2-40B4-BE49-F238E27FC236}">
                <a16:creationId xmlns:a16="http://schemas.microsoft.com/office/drawing/2014/main" id="{41D3EA17-18A8-43C0-9F58-2C77D015D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062" y="1858778"/>
            <a:ext cx="1368000" cy="2460184"/>
          </a:xfrm>
          <a:prstGeom prst="rect">
            <a:avLst/>
          </a:prstGeom>
          <a:solidFill>
            <a:srgbClr val="FFFF99"/>
          </a:solidFill>
          <a:ln w="19050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走行</a:t>
            </a:r>
            <a:r>
              <a:rPr lang="ja-JP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量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R5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  <a:endParaRPr lang="en-US" alt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</p:txBody>
      </p:sp>
      <p:sp>
        <p:nvSpPr>
          <p:cNvPr id="27" name="テキスト ボックス 2">
            <a:extLst>
              <a:ext uri="{FF2B5EF4-FFF2-40B4-BE49-F238E27FC236}">
                <a16:creationId xmlns:a16="http://schemas.microsoft.com/office/drawing/2014/main" id="{08D731D6-2C1E-494B-B232-595073A8F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240" y="3563130"/>
            <a:ext cx="2052000" cy="144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８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車種への配分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・車種構成比率の補正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87313" indent="-87313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高速道路、一般道路の交通量伸び率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トラフィックカウンターの通過車両台数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から算出）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40F1FFFB-86F0-445E-A4AD-8D64680B7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03" y="5230266"/>
            <a:ext cx="7970787" cy="749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※細街路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（道路交通センサスの対象となる幹線道路以外の道路（住宅街の生活道路など）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）の走行量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算定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8D740D7-6BDA-4CB7-AC6A-6F963DBF2918}"/>
              </a:ext>
            </a:extLst>
          </p:cNvPr>
          <p:cNvSpPr/>
          <p:nvPr/>
        </p:nvSpPr>
        <p:spPr>
          <a:xfrm>
            <a:off x="116680" y="763678"/>
            <a:ext cx="8847995" cy="7886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③自動車走行量（台･ 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）何台の自動車が何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走ったか</a:t>
            </a:r>
          </a:p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（区間別交通量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区間別道路延長）</a:t>
            </a:r>
          </a:p>
        </p:txBody>
      </p:sp>
      <p:sp>
        <p:nvSpPr>
          <p:cNvPr id="17" name="テキスト ボックス 2">
            <a:extLst>
              <a:ext uri="{FF2B5EF4-FFF2-40B4-BE49-F238E27FC236}">
                <a16:creationId xmlns:a16="http://schemas.microsoft.com/office/drawing/2014/main" id="{5BC7C03A-7AC3-4CCB-BE55-6E30A5966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67" y="5979837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年度道路交通センサスの交通量を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基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、トラフィックカウンター等で補正して推計した。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0382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年間走行量の推移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８車種別・対策地域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EDEE2D2D-4A9F-4A06-895E-75AE8C7C6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238920"/>
              </p:ext>
            </p:extLst>
          </p:nvPr>
        </p:nvGraphicFramePr>
        <p:xfrm>
          <a:off x="218442" y="1621923"/>
          <a:ext cx="8617218" cy="479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9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1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1631342902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2388481347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4019384911"/>
                    </a:ext>
                  </a:extLst>
                </a:gridCol>
                <a:gridCol w="500426">
                  <a:extLst>
                    <a:ext uri="{9D8B030D-6E8A-4147-A177-3AD203B41FA5}">
                      <a16:colId xmlns:a16="http://schemas.microsoft.com/office/drawing/2014/main" val="1850660057"/>
                    </a:ext>
                  </a:extLst>
                </a:gridCol>
                <a:gridCol w="473611">
                  <a:extLst>
                    <a:ext uri="{9D8B030D-6E8A-4147-A177-3AD203B41FA5}">
                      <a16:colId xmlns:a16="http://schemas.microsoft.com/office/drawing/2014/main" val="676196685"/>
                    </a:ext>
                  </a:extLst>
                </a:gridCol>
                <a:gridCol w="493763">
                  <a:extLst>
                    <a:ext uri="{9D8B030D-6E8A-4147-A177-3AD203B41FA5}">
                      <a16:colId xmlns:a16="http://schemas.microsoft.com/office/drawing/2014/main" val="3369949076"/>
                    </a:ext>
                  </a:extLst>
                </a:gridCol>
                <a:gridCol w="493763">
                  <a:extLst>
                    <a:ext uri="{9D8B030D-6E8A-4147-A177-3AD203B41FA5}">
                      <a16:colId xmlns:a16="http://schemas.microsoft.com/office/drawing/2014/main" val="786308248"/>
                    </a:ext>
                  </a:extLst>
                </a:gridCol>
              </a:tblGrid>
              <a:tr h="552830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車種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H21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H22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H23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H24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H25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H26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H27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H28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H29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R2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R3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R4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R5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乗用系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軽乗用車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3,180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3,820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3,980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4,070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4,360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4,120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3,940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3,840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3,840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5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乗用車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15,910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15,430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14,840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14,680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14,410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14,170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14,010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13,870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13,590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13,520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13,610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12,660</a:t>
                      </a:r>
                      <a:endParaRPr kumimoji="1" lang="en-US" altLang="ja-JP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12,870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14,170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14,550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バス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6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小型貨物系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軽貨物車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2,320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2,320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2,360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2,330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50" b="1" u="none" strike="noStrike" spc="-15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小型貨物車</a:t>
                      </a:r>
                      <a:endParaRPr lang="ja-JP" altLang="en-US" sz="1050" b="1" i="0" u="none" strike="noStrike" spc="-15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1,270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貨客車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1,860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1,570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1,580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1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大型貨物系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50" b="1" u="none" strike="noStrike" spc="-15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普通貨物車</a:t>
                      </a:r>
                      <a:endParaRPr lang="ja-JP" altLang="en-US" sz="1050" b="1" i="0" u="none" strike="noStrike" spc="-15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2,850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2,710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2,600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13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特種</a:t>
                      </a:r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殊</a:t>
                      </a:r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8143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28,620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27,950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27,650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27,800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27,420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27,460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27,590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27,390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27,090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26,750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25,420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25,550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26,110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26,760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9BD4FEC0-8EDC-4C60-871B-75E62FA64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6132" y="1171314"/>
            <a:ext cx="1512168" cy="3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r">
              <a:spcAft>
                <a:spcPts val="0"/>
              </a:spcAft>
            </a:pPr>
            <a:r>
              <a:rPr lang="en-US" altLang="ja-JP" sz="1200" kern="100" dirty="0">
                <a:effectLst/>
                <a:latin typeface="+mn-ea"/>
                <a:cs typeface="Times New Roman"/>
              </a:rPr>
              <a:t>(</a:t>
            </a:r>
            <a:r>
              <a:rPr lang="ja-JP" altLang="en-US" sz="1200" kern="100" dirty="0">
                <a:effectLst/>
                <a:latin typeface="+mn-ea"/>
                <a:cs typeface="Times New Roman"/>
              </a:rPr>
              <a:t>百万</a:t>
            </a:r>
            <a:r>
              <a:rPr lang="ja-JP" altLang="en-US" sz="1200" kern="100" dirty="0">
                <a:latin typeface="+mn-ea"/>
                <a:cs typeface="Times New Roman"/>
              </a:rPr>
              <a:t>台キロ</a:t>
            </a:r>
            <a:r>
              <a:rPr lang="en-US" altLang="ja-JP" sz="1200" kern="100" dirty="0">
                <a:effectLst/>
                <a:latin typeface="+mn-ea"/>
                <a:cs typeface="Times New Roman"/>
              </a:rPr>
              <a:t>)</a:t>
            </a:r>
          </a:p>
          <a:p>
            <a:pPr marL="261938" indent="-180000" algn="r">
              <a:spcAft>
                <a:spcPts val="0"/>
              </a:spcAft>
            </a:pPr>
            <a:endParaRPr lang="en-US" altLang="ja-JP" sz="1100" kern="100" dirty="0">
              <a:latin typeface="+mn-ea"/>
              <a:cs typeface="Times New Roman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415C46C-C4D7-405C-B2AD-082A43FB990A}"/>
              </a:ext>
            </a:extLst>
          </p:cNvPr>
          <p:cNvSpPr/>
          <p:nvPr/>
        </p:nvSpPr>
        <p:spPr>
          <a:xfrm>
            <a:off x="218442" y="665085"/>
            <a:ext cx="7734711" cy="66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長期的には合計で減少傾向だが、近年増加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2657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＜参考＞走行量の増減要因と考えられる社会指標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B5BB5A5-F384-4015-9BF0-D0E51708ED3B}"/>
              </a:ext>
            </a:extLst>
          </p:cNvPr>
          <p:cNvSpPr/>
          <p:nvPr/>
        </p:nvSpPr>
        <p:spPr>
          <a:xfrm>
            <a:off x="390166" y="567980"/>
            <a:ext cx="46912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（１）宅配便取扱個数の推移（全国）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 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令和５年度は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50.7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億個、平成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年度比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61%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増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38" name="AutoShape 8">
            <a:extLst>
              <a:ext uri="{FF2B5EF4-FFF2-40B4-BE49-F238E27FC236}">
                <a16:creationId xmlns:a16="http://schemas.microsoft.com/office/drawing/2014/main" id="{28FA154C-5982-47AD-8BDA-82EEAEA36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70" y="3663518"/>
            <a:ext cx="4294883" cy="840546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（２）関空の航空旅客数の推移</a:t>
            </a:r>
          </a:p>
          <a:p>
            <a:pPr marL="355600" lvl="1" indent="-6350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令和５年度の国際線旅客数は平成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年度の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2.0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6350" marR="0" lvl="1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DAB3466-768A-45DF-8CCA-87FCC6F64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353" y="4325199"/>
            <a:ext cx="4800717" cy="249347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1D90F84-5E71-48B1-83E1-0300D5EC0A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832" y="1123900"/>
            <a:ext cx="5260975" cy="261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3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＜参考＞大阪府内における電動車等導入状況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2E6044-3EDE-49FC-A4B8-89805F7728F3}"/>
              </a:ext>
            </a:extLst>
          </p:cNvPr>
          <p:cNvSpPr/>
          <p:nvPr/>
        </p:nvSpPr>
        <p:spPr>
          <a:xfrm>
            <a:off x="148001" y="748296"/>
            <a:ext cx="8847995" cy="8727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令和５年度末における府内の電動車等の普及台数（二輪を除く。）は、府内の自動車の登録台数（二輪を除く。）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７万台中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万台（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24.3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3A5A320-D5B4-4BB3-8965-74C113DCE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1827602"/>
            <a:ext cx="9144000" cy="433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63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＜参考＞大阪府内における電動車等導入状況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F92A7E0-E0E2-49AA-A516-8BC4E0F0C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551915"/>
              </p:ext>
            </p:extLst>
          </p:nvPr>
        </p:nvGraphicFramePr>
        <p:xfrm>
          <a:off x="510363" y="1158949"/>
          <a:ext cx="7985051" cy="5071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9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4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60127">
                  <a:extLst>
                    <a:ext uri="{9D8B030D-6E8A-4147-A177-3AD203B41FA5}">
                      <a16:colId xmlns:a16="http://schemas.microsoft.com/office/drawing/2014/main" val="2744764232"/>
                    </a:ext>
                  </a:extLst>
                </a:gridCol>
                <a:gridCol w="1860127">
                  <a:extLst>
                    <a:ext uri="{9D8B030D-6E8A-4147-A177-3AD203B41FA5}">
                      <a16:colId xmlns:a16="http://schemas.microsoft.com/office/drawing/2014/main" val="350282270"/>
                    </a:ext>
                  </a:extLst>
                </a:gridCol>
              </a:tblGrid>
              <a:tr h="118924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車種（単位：台）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H21</a:t>
                      </a: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600" b="1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（基準年度）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R3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（第４次計画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掲載時）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R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５年度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ハイブリッド自動車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50,534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633,440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759,848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139907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電気自動車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316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8,029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85090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79600" algn="l"/>
                        </a:tabLs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16,084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041518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プラグインハイブリッド自動車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7,173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10,809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069634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燃料電池自動車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419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734482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600" b="1" u="none" strike="noStrike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b="1" u="none" strike="noStrike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天然ガス自動車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5,380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1,099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891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600" b="1" u="none" strike="noStrike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b="1" u="none" strike="noStrike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クリーンディーゼル乗用車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164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69,428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79,006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合計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56,401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719,542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867,057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633855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ja-JP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【</a:t>
                      </a:r>
                      <a:r>
                        <a:rPr lang="ja-JP" alt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</a:t>
                      </a:r>
                      <a:r>
                        <a:rPr lang="en-US" altLang="ja-JP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超低燃費車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121,677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1,181,287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1,170,074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105501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</a:t>
                      </a:r>
                      <a:r>
                        <a:rPr lang="en-US" altLang="ja-JP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自動車の登録台数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3,465,932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3,560,222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3,572,189</a:t>
                      </a:r>
                    </a:p>
                  </a:txBody>
                  <a:tcPr marL="7348" marR="72000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75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020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＜参考＞充電インフラ整備状況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8CA9628-6FF1-4142-B875-B79C550D7348}"/>
              </a:ext>
            </a:extLst>
          </p:cNvPr>
          <p:cNvSpPr txBox="1"/>
          <p:nvPr/>
        </p:nvSpPr>
        <p:spPr>
          <a:xfrm>
            <a:off x="971600" y="1673184"/>
            <a:ext cx="66809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府域のパブリック充電（公共用充電設備）（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  <p:sp>
        <p:nvSpPr>
          <p:cNvPr id="25" name="吹き出し: 四角形 154">
            <a:extLst>
              <a:ext uri="{FF2B5EF4-FFF2-40B4-BE49-F238E27FC236}">
                <a16:creationId xmlns:a16="http://schemas.microsoft.com/office/drawing/2014/main" id="{69F9BDC2-BEBC-44BF-871A-C50AA677C61A}"/>
              </a:ext>
            </a:extLst>
          </p:cNvPr>
          <p:cNvSpPr/>
          <p:nvPr/>
        </p:nvSpPr>
        <p:spPr>
          <a:xfrm>
            <a:off x="1198475" y="2036920"/>
            <a:ext cx="3319825" cy="487633"/>
          </a:xfrm>
          <a:prstGeom prst="wedgeRectCallout">
            <a:avLst>
              <a:gd name="adj1" fmla="val 41878"/>
              <a:gd name="adj2" fmla="val -479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急速充電設備の設置箇所数 ：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箇所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普通充電設備の設置基数 　 ：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CCFB617-C28B-489F-B87A-244F922FB6DD}"/>
              </a:ext>
            </a:extLst>
          </p:cNvPr>
          <p:cNvSpPr txBox="1"/>
          <p:nvPr/>
        </p:nvSpPr>
        <p:spPr>
          <a:xfrm>
            <a:off x="116356" y="949411"/>
            <a:ext cx="90000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国の目標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3D4E5D5-3E61-4712-9F9B-3351D6C1A6A7}"/>
              </a:ext>
            </a:extLst>
          </p:cNvPr>
          <p:cNvSpPr/>
          <p:nvPr/>
        </p:nvSpPr>
        <p:spPr>
          <a:xfrm>
            <a:off x="1039366" y="937279"/>
            <a:ext cx="8051130" cy="542062"/>
          </a:xfrm>
          <a:prstGeom prst="rect">
            <a:avLst/>
          </a:prstGeom>
          <a:ln w="12700">
            <a:noFill/>
          </a:ln>
        </p:spPr>
        <p:txBody>
          <a:bodyPr wrap="square" lIns="36000" tIns="36000" rIns="36000" bIns="36000">
            <a:spAutoFit/>
          </a:bodyPr>
          <a:lstStyle/>
          <a:p>
            <a:pPr marL="177800" indent="-177800">
              <a:spcAft>
                <a:spcPts val="300"/>
              </a:spcAft>
            </a:pPr>
            <a:r>
              <a:rPr lang="ja-JP" altLang="en-US" sz="1400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年までに公共用の急速充電器３万口を含む充電インフラ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万口の整備をめざす（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月指針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177800" indent="-177800">
              <a:spcAft>
                <a:spcPts val="3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目安：集合住宅等の基礎充電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万口、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目的地充電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普通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)10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万口</a:t>
            </a:r>
            <a:endParaRPr lang="en-US" altLang="ja-JP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7C48681-5D8B-46D4-89ED-6AC572B7CDEA}"/>
              </a:ext>
            </a:extLst>
          </p:cNvPr>
          <p:cNvSpPr txBox="1"/>
          <p:nvPr/>
        </p:nvSpPr>
        <p:spPr>
          <a:xfrm>
            <a:off x="116356" y="1670875"/>
            <a:ext cx="90000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府の目標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CA27B7D-45F5-41B3-82C2-D2C96A2C2E7E}"/>
              </a:ext>
            </a:extLst>
          </p:cNvPr>
          <p:cNvSpPr/>
          <p:nvPr/>
        </p:nvSpPr>
        <p:spPr>
          <a:xfrm>
            <a:off x="4486661" y="2321040"/>
            <a:ext cx="18966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「おおさか電動車普及戦略」</a:t>
            </a:r>
            <a:endParaRPr lang="ja-JP" altLang="en-US" sz="1200" dirty="0"/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8F94EC3C-D286-4D5A-BF4A-875428091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5368" y="1340768"/>
            <a:ext cx="1206922" cy="173895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07FDFFE-7F61-4CEA-8C88-549E16E1B8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2" y="2969187"/>
            <a:ext cx="9144000" cy="381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30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2B1F679-B408-4D75-9476-A59955495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920398"/>
              </p:ext>
            </p:extLst>
          </p:nvPr>
        </p:nvGraphicFramePr>
        <p:xfrm>
          <a:off x="35999" y="1811448"/>
          <a:ext cx="9072005" cy="339850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548695">
                  <a:extLst>
                    <a:ext uri="{9D8B030D-6E8A-4147-A177-3AD203B41FA5}">
                      <a16:colId xmlns:a16="http://schemas.microsoft.com/office/drawing/2014/main" val="3366902069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3026195806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1215622719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407131875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3738819501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3038209153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4011916878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187877221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66124258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4020110322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3743196889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492274249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1678545335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181793257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2026338206"/>
                    </a:ext>
                  </a:extLst>
                </a:gridCol>
                <a:gridCol w="501554">
                  <a:extLst>
                    <a:ext uri="{9D8B030D-6E8A-4147-A177-3AD203B41FA5}">
                      <a16:colId xmlns:a16="http://schemas.microsoft.com/office/drawing/2014/main" val="4187491793"/>
                    </a:ext>
                  </a:extLst>
                </a:gridCol>
              </a:tblGrid>
              <a:tr h="74533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　　　年</a:t>
                      </a: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度</a:t>
                      </a:r>
                      <a:b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b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設　　備</a:t>
                      </a:r>
                      <a:endParaRPr lang="zh-TW" altLang="en-US" sz="10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21</a:t>
                      </a:r>
                      <a:endParaRPr lang="en-US" altLang="ja-JP" sz="10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22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25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26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27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28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endParaRPr lang="en-US" altLang="ja-JP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令和元</a:t>
                      </a:r>
                      <a:endParaRPr lang="ja-JP" altLang="en-US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令和２</a:t>
                      </a:r>
                      <a:endParaRPr lang="ja-JP" altLang="en-US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令和３</a:t>
                      </a:r>
                      <a:endParaRPr lang="ja-JP" altLang="en-US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令和４</a:t>
                      </a:r>
                      <a:endParaRPr lang="ja-JP" altLang="en-US" sz="10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令和５</a:t>
                      </a:r>
                      <a:endParaRPr lang="en-US" altLang="ja-JP" sz="100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extLst>
                  <a:ext uri="{0D108BD9-81ED-4DB2-BD59-A6C34878D82A}">
                    <a16:rowId xmlns:a16="http://schemas.microsoft.com/office/drawing/2014/main" val="663750896"/>
                  </a:ext>
                </a:extLst>
              </a:tr>
              <a:tr h="6632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急速充電設備（基</a:t>
                      </a: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・口</a:t>
                      </a: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）</a:t>
                      </a:r>
                      <a:r>
                        <a:rPr lang="en-US" altLang="ja-JP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marL="83478" marR="3975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26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38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60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74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127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180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190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235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243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281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320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369</a:t>
                      </a:r>
                    </a:p>
                  </a:txBody>
                  <a:tcPr marL="3975" marR="83478" marT="3975" marB="0" anchor="ctr"/>
                </a:tc>
                <a:extLst>
                  <a:ext uri="{0D108BD9-81ED-4DB2-BD59-A6C34878D82A}">
                    <a16:rowId xmlns:a16="http://schemas.microsoft.com/office/drawing/2014/main" val="3209734187"/>
                  </a:ext>
                </a:extLst>
              </a:tr>
              <a:tr h="6632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普通充電設備（基</a:t>
                      </a: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・口</a:t>
                      </a:r>
                      <a:r>
                        <a:rPr lang="zh-TW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）</a:t>
                      </a:r>
                      <a:r>
                        <a:rPr lang="en-US" altLang="ja-JP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marL="83478" marR="3975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210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322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397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443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883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960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1,065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1,077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1,041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1,020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919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991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1,259</a:t>
                      </a:r>
                    </a:p>
                  </a:txBody>
                  <a:tcPr marL="3975" marR="83478" marT="3975" marB="0" anchor="ctr"/>
                </a:tc>
                <a:extLst>
                  <a:ext uri="{0D108BD9-81ED-4DB2-BD59-A6C34878D82A}">
                    <a16:rowId xmlns:a16="http://schemas.microsoft.com/office/drawing/2014/main" val="3224917678"/>
                  </a:ext>
                </a:extLst>
              </a:tr>
              <a:tr h="6632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水素ステーション（箇所）</a:t>
                      </a:r>
                      <a:r>
                        <a:rPr lang="en-US" altLang="ja-JP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10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  <a:endParaRPr lang="en-US" altLang="ja-JP" sz="10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83478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3975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</a:p>
                  </a:txBody>
                  <a:tcPr marL="3975" marR="83478" marT="3975" marB="0" anchor="ctr"/>
                </a:tc>
                <a:extLst>
                  <a:ext uri="{0D108BD9-81ED-4DB2-BD59-A6C34878D82A}">
                    <a16:rowId xmlns:a16="http://schemas.microsoft.com/office/drawing/2014/main" val="3353716513"/>
                  </a:ext>
                </a:extLst>
              </a:tr>
              <a:tr h="66329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天然ガス充填スタンド（箇所）</a:t>
                      </a:r>
                      <a:endParaRPr lang="ja-JP" altLang="en-US" sz="10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83478" marR="3975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48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46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45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43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41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38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36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36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34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32</a:t>
                      </a:r>
                      <a:endParaRPr lang="en-US" altLang="ja-JP" sz="1300" b="0" i="0" u="none" strike="noStrike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22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25</a:t>
                      </a:r>
                      <a:endParaRPr lang="en-US" altLang="ja-JP" sz="1300" b="0" i="0" u="none" strike="noStrike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975" marR="83478" marT="3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16</a:t>
                      </a:r>
                    </a:p>
                  </a:txBody>
                  <a:tcPr marL="3975" marR="83478" marT="3975" marB="0" anchor="ctr"/>
                </a:tc>
                <a:extLst>
                  <a:ext uri="{0D108BD9-81ED-4DB2-BD59-A6C34878D82A}">
                    <a16:rowId xmlns:a16="http://schemas.microsoft.com/office/drawing/2014/main" val="3760481562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890EC2A-2F22-4FEA-8685-1313D8DC6D97}"/>
              </a:ext>
            </a:extLst>
          </p:cNvPr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＜参考＞充電・水素・天然ガスインフラ整備状況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080B27-858A-4840-BB6D-98BBD102E606}"/>
              </a:ext>
            </a:extLst>
          </p:cNvPr>
          <p:cNvSpPr txBox="1"/>
          <p:nvPr/>
        </p:nvSpPr>
        <p:spPr>
          <a:xfrm>
            <a:off x="159489" y="5209952"/>
            <a:ext cx="47421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/>
            <a:r>
              <a:rPr lang="en-US" altLang="ja-JP" sz="1100" u="none" strike="noStrike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 u="none" strike="noStrike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　令和５年度から口数</a:t>
            </a:r>
            <a:endParaRPr lang="en-US" altLang="ja-JP" sz="1100" u="none" strike="noStrike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fontAlgn="ctr"/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lang="ja-JP" altLang="en-US" sz="1100" u="none" strike="noStrike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商用ステーションの箇所数</a:t>
            </a:r>
            <a:endParaRPr lang="ja-JP" altLang="en-US" sz="1100" b="0" i="0" u="none" strike="noStrike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51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09205F0-F206-4153-8C05-47493D645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33909"/>
            <a:ext cx="9144000" cy="3953722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CDF7AA-0ED5-4DBA-902A-769F27B5D16A}"/>
              </a:ext>
            </a:extLst>
          </p:cNvPr>
          <p:cNvSpPr txBox="1"/>
          <p:nvPr/>
        </p:nvSpPr>
        <p:spPr>
          <a:xfrm>
            <a:off x="3595312" y="5851791"/>
            <a:ext cx="5836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四捨五入の関係で車種別の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全車種の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合計値が一致しない場合がある。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DECF4C1-0285-4C17-BE38-96D31F207119}"/>
              </a:ext>
            </a:extLst>
          </p:cNvPr>
          <p:cNvSpPr txBox="1"/>
          <p:nvPr/>
        </p:nvSpPr>
        <p:spPr>
          <a:xfrm>
            <a:off x="211921" y="5282208"/>
            <a:ext cx="88465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50B26C09-DAEC-44E7-A70D-256960D40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21" y="6283843"/>
            <a:ext cx="8582773" cy="42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の交通量を基に、トラフィックカウンター等で補正して推計した。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FA2439D-6045-476F-8C68-9F994B2EF3F5}"/>
              </a:ext>
            </a:extLst>
          </p:cNvPr>
          <p:cNvSpPr/>
          <p:nvPr/>
        </p:nvSpPr>
        <p:spPr>
          <a:xfrm>
            <a:off x="148000" y="867709"/>
            <a:ext cx="8847995" cy="8006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令和５年度は平成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59%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86786" y="3775100"/>
            <a:ext cx="504000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086258" y="3701685"/>
            <a:ext cx="504000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>
            <a:cxnSpLocks/>
          </p:cNvCxnSpPr>
          <p:nvPr/>
        </p:nvCxnSpPr>
        <p:spPr>
          <a:xfrm>
            <a:off x="1939655" y="2236642"/>
            <a:ext cx="5269219" cy="1354789"/>
          </a:xfrm>
          <a:prstGeom prst="straightConnector1">
            <a:avLst/>
          </a:prstGeom>
          <a:ln w="76200">
            <a:solidFill>
              <a:srgbClr val="0059F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260377" y="2333350"/>
            <a:ext cx="98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％減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FCEA39E-6F37-4B24-B4B9-4C5C26F9EEB0}"/>
              </a:ext>
            </a:extLst>
          </p:cNvPr>
          <p:cNvSpPr txBox="1"/>
          <p:nvPr/>
        </p:nvSpPr>
        <p:spPr>
          <a:xfrm>
            <a:off x="1586206" y="5583530"/>
            <a:ext cx="63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自動車からの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r>
              <a:rPr lang="ja-JP" altLang="en-US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ｘ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排出量の推移（対策地域）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9AB40DB-28EE-4330-969F-3A71DA790B07}"/>
              </a:ext>
            </a:extLst>
          </p:cNvPr>
          <p:cNvSpPr/>
          <p:nvPr/>
        </p:nvSpPr>
        <p:spPr>
          <a:xfrm>
            <a:off x="673909" y="2102795"/>
            <a:ext cx="504000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57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7A593B1-61FE-459C-87C8-D9431DBF5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92105"/>
            <a:ext cx="9144000" cy="3497385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CDF7AA-0ED5-4DBA-902A-769F27B5D16A}"/>
              </a:ext>
            </a:extLst>
          </p:cNvPr>
          <p:cNvSpPr txBox="1"/>
          <p:nvPr/>
        </p:nvSpPr>
        <p:spPr>
          <a:xfrm>
            <a:off x="3749657" y="5825239"/>
            <a:ext cx="5836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四捨五入の関係で車種別の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全車種の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合計値が一致しない場合がある。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DECF4C1-0285-4C17-BE38-96D31F207119}"/>
              </a:ext>
            </a:extLst>
          </p:cNvPr>
          <p:cNvSpPr txBox="1"/>
          <p:nvPr/>
        </p:nvSpPr>
        <p:spPr>
          <a:xfrm>
            <a:off x="148719" y="5222848"/>
            <a:ext cx="88465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6E16E8C-8862-4BF4-A010-F66E9C9568F8}"/>
              </a:ext>
            </a:extLst>
          </p:cNvPr>
          <p:cNvSpPr/>
          <p:nvPr/>
        </p:nvSpPr>
        <p:spPr>
          <a:xfrm>
            <a:off x="148002" y="863949"/>
            <a:ext cx="8847995" cy="8006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令和５年度は平成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51%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147501" y="3456103"/>
            <a:ext cx="502693" cy="1759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8086897" y="3621410"/>
            <a:ext cx="502693" cy="1759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>
            <a:cxnSpLocks/>
          </p:cNvCxnSpPr>
          <p:nvPr/>
        </p:nvCxnSpPr>
        <p:spPr>
          <a:xfrm>
            <a:off x="1512787" y="2284374"/>
            <a:ext cx="5536599" cy="1064882"/>
          </a:xfrm>
          <a:prstGeom prst="straightConnector1">
            <a:avLst/>
          </a:prstGeom>
          <a:ln w="76200">
            <a:solidFill>
              <a:srgbClr val="0059F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186958" y="2406462"/>
            <a:ext cx="98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51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％減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CEA39E-6F37-4B24-B4B9-4C5C26F9EEB0}"/>
              </a:ext>
            </a:extLst>
          </p:cNvPr>
          <p:cNvSpPr txBox="1"/>
          <p:nvPr/>
        </p:nvSpPr>
        <p:spPr>
          <a:xfrm>
            <a:off x="1512787" y="5511578"/>
            <a:ext cx="63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自動車からの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排出量の推移（対策地域）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EE0B830-B32D-4DDF-B1E4-FE9B6059B8D3}"/>
              </a:ext>
            </a:extLst>
          </p:cNvPr>
          <p:cNvSpPr/>
          <p:nvPr/>
        </p:nvSpPr>
        <p:spPr>
          <a:xfrm>
            <a:off x="717356" y="2188840"/>
            <a:ext cx="504000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2">
            <a:extLst>
              <a:ext uri="{FF2B5EF4-FFF2-40B4-BE49-F238E27FC236}">
                <a16:creationId xmlns:a16="http://schemas.microsoft.com/office/drawing/2014/main" id="{5A7E3CE0-8FE0-4DA5-84DC-9167C98E7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21" y="6283843"/>
            <a:ext cx="8582773" cy="42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５年度は令和３年度道路交通センサス、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令和４年度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の交通量を基に、トラフィックカウンター等で補正して推計した。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531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77410" y="950658"/>
            <a:ext cx="2256836" cy="359531"/>
          </a:xfrm>
          <a:prstGeom prst="rect">
            <a:avLst/>
          </a:prstGeom>
          <a:solidFill>
            <a:srgbClr val="0059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NOx排出量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053439" y="923549"/>
            <a:ext cx="2256836" cy="359531"/>
          </a:xfrm>
          <a:prstGeom prst="rect">
            <a:avLst/>
          </a:prstGeom>
          <a:solidFill>
            <a:srgbClr val="0059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PM排出量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排出量の車種別割合</a:t>
            </a:r>
            <a:endParaRPr lang="en-US" altLang="ja-JP" sz="2400" b="1" spc="67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年度・対策地域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D821B67-86AB-47A4-8B7D-E7CFB65C7D7D}"/>
              </a:ext>
            </a:extLst>
          </p:cNvPr>
          <p:cNvSpPr txBox="1"/>
          <p:nvPr/>
        </p:nvSpPr>
        <p:spPr>
          <a:xfrm>
            <a:off x="377410" y="1343153"/>
            <a:ext cx="3630197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貨物系が</a:t>
            </a:r>
            <a:r>
              <a:rPr kumimoji="1" lang="en-US" altLang="ja-JP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86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普通貨物車が全体の</a:t>
            </a:r>
            <a:r>
              <a:rPr lang="en-US" altLang="ja-JP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58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を占める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E59FEC-0FA1-46D4-A09A-841933BAE2C4}"/>
              </a:ext>
            </a:extLst>
          </p:cNvPr>
          <p:cNvSpPr txBox="1"/>
          <p:nvPr/>
        </p:nvSpPr>
        <p:spPr>
          <a:xfrm>
            <a:off x="5053439" y="1399003"/>
            <a:ext cx="3630197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貨物系が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普通貨物車が全体の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を占める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33">
            <a:extLst>
              <a:ext uri="{FF2B5EF4-FFF2-40B4-BE49-F238E27FC236}">
                <a16:creationId xmlns:a16="http://schemas.microsoft.com/office/drawing/2014/main" id="{C08CA199-4E6F-41B7-A877-F373E5E2C344}"/>
              </a:ext>
            </a:extLst>
          </p:cNvPr>
          <p:cNvSpPr txBox="1">
            <a:spLocks/>
          </p:cNvSpPr>
          <p:nvPr/>
        </p:nvSpPr>
        <p:spPr>
          <a:xfrm>
            <a:off x="370092" y="5726211"/>
            <a:ext cx="2622754" cy="8000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（乗用系）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	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軽乗用車：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乗用車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ナンバー（軽除く）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バス　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4" name="Text Box 39">
            <a:extLst>
              <a:ext uri="{FF2B5EF4-FFF2-40B4-BE49-F238E27FC236}">
                <a16:creationId xmlns:a16="http://schemas.microsoft.com/office/drawing/2014/main" id="{061AFDE4-A1CE-4BEB-8CEA-3E864D0D79FF}"/>
              </a:ext>
            </a:extLst>
          </p:cNvPr>
          <p:cNvSpPr txBox="1">
            <a:spLocks/>
          </p:cNvSpPr>
          <p:nvPr/>
        </p:nvSpPr>
        <p:spPr bwMode="auto">
          <a:xfrm>
            <a:off x="3031524" y="5726211"/>
            <a:ext cx="490848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（貨物系）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33350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軽貨物車：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799465" indent="-666115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貨客車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		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ナンバーの自動車のうち、座席が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列以上あるもの（軽除く）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小型貨物車：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軽、貨客車除く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普通貨物車：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特種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殊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0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8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9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A491D14-3DAB-4293-8189-7F24B492D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92" y="2066428"/>
            <a:ext cx="4100983" cy="357096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7CDFE63-AF68-4FE7-AF2F-2971CCF6F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9739" y="2265461"/>
            <a:ext cx="4173897" cy="366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83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排出量の算定方法の概要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F7C6C00-9C4E-4EC8-BD1F-9897FC36FEA9}"/>
              </a:ext>
            </a:extLst>
          </p:cNvPr>
          <p:cNvSpPr txBox="1"/>
          <p:nvPr/>
        </p:nvSpPr>
        <p:spPr>
          <a:xfrm>
            <a:off x="2412912" y="1570630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暖機時</a:t>
            </a:r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（走行時）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A49FC28-2C23-4B4C-A8CB-BE758E30AF2C}"/>
              </a:ext>
            </a:extLst>
          </p:cNvPr>
          <p:cNvSpPr txBox="1"/>
          <p:nvPr/>
        </p:nvSpPr>
        <p:spPr>
          <a:xfrm>
            <a:off x="2412912" y="4738982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冷機時</a:t>
            </a:r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（駐車場等からの発進時）</a:t>
            </a:r>
            <a:endParaRPr lang="en-US" altLang="ja-JP" sz="2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07ABE07-6413-491D-BFEA-1A2C4CA81F1F}"/>
              </a:ext>
            </a:extLst>
          </p:cNvPr>
          <p:cNvCxnSpPr/>
          <p:nvPr/>
        </p:nvCxnSpPr>
        <p:spPr>
          <a:xfrm flipH="1">
            <a:off x="2212916" y="1924573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1246FDAA-E88D-45B0-AA66-2B9BAA402C3F}"/>
              </a:ext>
            </a:extLst>
          </p:cNvPr>
          <p:cNvCxnSpPr/>
          <p:nvPr/>
        </p:nvCxnSpPr>
        <p:spPr>
          <a:xfrm flipH="1">
            <a:off x="2208160" y="5099022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9972057-0CA6-41DE-B544-E4F80AA572DA}"/>
              </a:ext>
            </a:extLst>
          </p:cNvPr>
          <p:cNvCxnSpPr/>
          <p:nvPr/>
        </p:nvCxnSpPr>
        <p:spPr>
          <a:xfrm>
            <a:off x="2205436" y="1924573"/>
            <a:ext cx="0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A3198543-54B2-4CD1-AD18-CB2F13509444}"/>
              </a:ext>
            </a:extLst>
          </p:cNvPr>
          <p:cNvCxnSpPr/>
          <p:nvPr/>
        </p:nvCxnSpPr>
        <p:spPr>
          <a:xfrm flipH="1">
            <a:off x="1994220" y="3476757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DE0EF1A-A0F2-4802-B338-649DBD466F5A}"/>
              </a:ext>
            </a:extLst>
          </p:cNvPr>
          <p:cNvSpPr txBox="1"/>
          <p:nvPr/>
        </p:nvSpPr>
        <p:spPr>
          <a:xfrm>
            <a:off x="2212916" y="2546223"/>
            <a:ext cx="72008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①車種別排出係数（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g/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台･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km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］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×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③自動車走行量（台･ 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km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 ］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2901CA9-79B4-4D6E-B9E4-D134630A8EF1}"/>
              </a:ext>
            </a:extLst>
          </p:cNvPr>
          <p:cNvSpPr txBox="1"/>
          <p:nvPr/>
        </p:nvSpPr>
        <p:spPr>
          <a:xfrm>
            <a:off x="2443340" y="3345585"/>
            <a:ext cx="6881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速度の関数である「車種別排出係数式」に各路線の［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旅行速度（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km/h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］を入力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して算定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下矢印 39">
            <a:extLst>
              <a:ext uri="{FF2B5EF4-FFF2-40B4-BE49-F238E27FC236}">
                <a16:creationId xmlns:a16="http://schemas.microsoft.com/office/drawing/2014/main" id="{11D68374-7881-4341-BBE6-18040A066FEB}"/>
              </a:ext>
            </a:extLst>
          </p:cNvPr>
          <p:cNvSpPr/>
          <p:nvPr/>
        </p:nvSpPr>
        <p:spPr>
          <a:xfrm flipV="1">
            <a:off x="3537830" y="2882384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030BCB2-4B98-402F-AB80-C5F0F4C45BD6}"/>
              </a:ext>
            </a:extLst>
          </p:cNvPr>
          <p:cNvSpPr txBox="1"/>
          <p:nvPr/>
        </p:nvSpPr>
        <p:spPr>
          <a:xfrm>
            <a:off x="80388" y="3098757"/>
            <a:ext cx="20160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自動車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NOx</a:t>
            </a:r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PM</a:t>
            </a:r>
          </a:p>
          <a:p>
            <a:pPr algn="ctr"/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排出量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8913DE0-38E1-4B95-A946-55BD581A2496}"/>
              </a:ext>
            </a:extLst>
          </p:cNvPr>
          <p:cNvSpPr txBox="1"/>
          <p:nvPr/>
        </p:nvSpPr>
        <p:spPr>
          <a:xfrm>
            <a:off x="2165652" y="5621456"/>
            <a:ext cx="694514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［車種別冷機時排出係数（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g/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回）］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×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［始動回数（回） ］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8B2F1E5-00EA-42AF-92DE-2E8C83C2A4F3}"/>
              </a:ext>
            </a:extLst>
          </p:cNvPr>
          <p:cNvSpPr txBox="1"/>
          <p:nvPr/>
        </p:nvSpPr>
        <p:spPr>
          <a:xfrm>
            <a:off x="5481726" y="1783844"/>
            <a:ext cx="377494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altLang="en-US" sz="20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交通量→走行量をもとに算出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9FD5B4-3359-40FD-94A2-4C437EBDF18A}"/>
              </a:ext>
            </a:extLst>
          </p:cNvPr>
          <p:cNvSpPr txBox="1"/>
          <p:nvPr/>
        </p:nvSpPr>
        <p:spPr>
          <a:xfrm>
            <a:off x="5545670" y="4912753"/>
            <a:ext cx="33621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altLang="en-US" sz="20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保有台数をもとに算出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8E137FD-0C89-41C1-8262-5094719852DD}"/>
              </a:ext>
            </a:extLst>
          </p:cNvPr>
          <p:cNvSpPr txBox="1"/>
          <p:nvPr/>
        </p:nvSpPr>
        <p:spPr>
          <a:xfrm>
            <a:off x="585043" y="1655433"/>
            <a:ext cx="18582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（概ね４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/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５）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9FFCF91-0CFB-49EE-A51C-B86526D2E3AE}"/>
              </a:ext>
            </a:extLst>
          </p:cNvPr>
          <p:cNvSpPr txBox="1"/>
          <p:nvPr/>
        </p:nvSpPr>
        <p:spPr>
          <a:xfrm>
            <a:off x="585043" y="4892870"/>
            <a:ext cx="183911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（概ね１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/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５）</a:t>
            </a:r>
          </a:p>
        </p:txBody>
      </p:sp>
    </p:spTree>
    <p:extLst>
      <p:ext uri="{BB962C8B-B14F-4D97-AF65-F5344CB8AC3E}">
        <p14:creationId xmlns:p14="http://schemas.microsoft.com/office/powerpoint/2010/main" val="443055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032C589-79DA-4FBB-BC74-8B7021EDC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758" y="2440329"/>
            <a:ext cx="4138833" cy="2024429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-4784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車種別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排出係数の推移＜暖機時＞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802F0427-944F-4B5E-B6C8-720C1C4A0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65" y="-8233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BFD27E1-4DEC-40A3-8880-D37F391FB799}"/>
              </a:ext>
            </a:extLst>
          </p:cNvPr>
          <p:cNvSpPr txBox="1"/>
          <p:nvPr/>
        </p:nvSpPr>
        <p:spPr>
          <a:xfrm>
            <a:off x="194095" y="5172966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における車種別排出係数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（乗用系、小型貨物系、大型貨物系の主な車種）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9F254E-40AD-4932-A432-1A2D896AF44B}"/>
              </a:ext>
            </a:extLst>
          </p:cNvPr>
          <p:cNvSpPr txBox="1"/>
          <p:nvPr/>
        </p:nvSpPr>
        <p:spPr>
          <a:xfrm>
            <a:off x="5439381" y="4417671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１台の車が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1km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走行時に排出する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NOx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量（令和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3C616D7-1CEA-4982-B7A9-CE2A5A1FDCBA}"/>
              </a:ext>
            </a:extLst>
          </p:cNvPr>
          <p:cNvSpPr/>
          <p:nvPr/>
        </p:nvSpPr>
        <p:spPr>
          <a:xfrm>
            <a:off x="299679" y="1093172"/>
            <a:ext cx="427232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排出係数は平成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年度から減少傾向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62CD98D-731A-4E08-88AA-0F9DA130AA5F}"/>
              </a:ext>
            </a:extLst>
          </p:cNvPr>
          <p:cNvSpPr/>
          <p:nvPr/>
        </p:nvSpPr>
        <p:spPr>
          <a:xfrm>
            <a:off x="5085941" y="1093172"/>
            <a:ext cx="3736896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普通貨物車１台からの排出量は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乗用車の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155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12D2A6E9-FD4C-4640-BAE5-34E11A0EA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1571" y="2914199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155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12D2A6E9-FD4C-4640-BAE5-34E11A0EA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165" y="3181456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37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609230" y="5020027"/>
            <a:ext cx="321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における排出係数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4CB70BD-74BC-4F31-9D55-D272F6F0E7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43831"/>
            <a:ext cx="4924191" cy="2800998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A8670B-CBCE-4D37-9C26-15E398D6BE2E}"/>
              </a:ext>
            </a:extLst>
          </p:cNvPr>
          <p:cNvSpPr txBox="1"/>
          <p:nvPr/>
        </p:nvSpPr>
        <p:spPr>
          <a:xfrm>
            <a:off x="194095" y="5928260"/>
            <a:ext cx="69679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213" indent="-176213"/>
            <a:r>
              <a:rPr lang="en-US" altLang="ja-JP" sz="14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排出係数は、</a:t>
            </a:r>
            <a:r>
              <a:rPr lang="ja-JP" altLang="en-US" sz="14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環境省の「自動車交通環境影響総合調査（ナンバープレート調査）」において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府域を実際に走行する車両の</a:t>
            </a:r>
            <a:r>
              <a:rPr lang="ja-JP" altLang="en-US" sz="14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自動車登録情報を基に推計している。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357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BE76332-FA92-4CC6-B500-6D5D65BA5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950" y="2308883"/>
            <a:ext cx="4083050" cy="198755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-1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車種別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排出係数の推移＜暖機時＞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FA6C7D9-B1E6-46FE-9F37-FD64F6534A0F}"/>
              </a:ext>
            </a:extLst>
          </p:cNvPr>
          <p:cNvSpPr/>
          <p:nvPr/>
        </p:nvSpPr>
        <p:spPr>
          <a:xfrm>
            <a:off x="299679" y="1093172"/>
            <a:ext cx="427232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バス、普通貨物車、特種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殊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車、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小型貨物車の排出係数は減少傾向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5306067-19D4-49D3-83A8-146351C19796}"/>
              </a:ext>
            </a:extLst>
          </p:cNvPr>
          <p:cNvSpPr/>
          <p:nvPr/>
        </p:nvSpPr>
        <p:spPr>
          <a:xfrm>
            <a:off x="5085941" y="1093172"/>
            <a:ext cx="3736896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普通貨物車１台からの排出量は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乗用車の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2.4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AA0B451-63CD-4CDA-A39C-2719D8A97B0C}"/>
              </a:ext>
            </a:extLst>
          </p:cNvPr>
          <p:cNvSpPr txBox="1"/>
          <p:nvPr/>
        </p:nvSpPr>
        <p:spPr>
          <a:xfrm>
            <a:off x="264623" y="5398542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における車種別排出係数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（乗用系、小型貨物系、大型貨物系の主な車種）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809A431-FB5E-4C64-977A-C6E7DB20E6EE}"/>
              </a:ext>
            </a:extLst>
          </p:cNvPr>
          <p:cNvSpPr txBox="1"/>
          <p:nvPr/>
        </p:nvSpPr>
        <p:spPr>
          <a:xfrm>
            <a:off x="5328930" y="4461094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１台の車が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1km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走行時に排出する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PM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量（令和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9230" y="5020027"/>
            <a:ext cx="321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における排出係数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25003D06-114B-4DD1-86A2-528D05E0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441" y="2605939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2.4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25003D06-114B-4DD1-86A2-528D05E0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218" y="3060604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１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.3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A8C9256-C6FB-4467-B0A7-C4B424F66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06" y="2175564"/>
            <a:ext cx="5200221" cy="307612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2F731C5-2EF2-4BE4-86C8-47DF60759A70}"/>
              </a:ext>
            </a:extLst>
          </p:cNvPr>
          <p:cNvSpPr txBox="1"/>
          <p:nvPr/>
        </p:nvSpPr>
        <p:spPr>
          <a:xfrm>
            <a:off x="193515" y="6130175"/>
            <a:ext cx="69679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213" indent="-176213"/>
            <a:r>
              <a:rPr lang="en-US" altLang="ja-JP" sz="14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排出係数は、</a:t>
            </a:r>
            <a:r>
              <a:rPr lang="ja-JP" altLang="en-US" sz="14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環境省の「自動車交通環境影響総合調査（ナンバープレート調査）」において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府域を実際に走行する車両の</a:t>
            </a:r>
            <a:r>
              <a:rPr lang="ja-JP" altLang="en-US" sz="14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自動車登録情報を基に推計している。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488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EBECBEA-94B9-4631-A7D3-AC1F73C55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126" y="1296151"/>
            <a:ext cx="5437115" cy="529510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-4784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規制区分別の構成割合（普通貨物車）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48002" y="762994"/>
            <a:ext cx="8847995" cy="4896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新車代替は着実に進み、最新規制車（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H28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規制車）が増加傾向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C1A4B1-C5F4-42FE-B42C-336E833B4AB3}"/>
              </a:ext>
            </a:extLst>
          </p:cNvPr>
          <p:cNvSpPr txBox="1"/>
          <p:nvPr/>
        </p:nvSpPr>
        <p:spPr>
          <a:xfrm>
            <a:off x="2549118" y="6540712"/>
            <a:ext cx="3773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規制年別の構成割合（普通貨物車）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656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排出係数の算定方法＜暖機時＞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577555F4-161B-4E66-8428-CAA379220B18}"/>
              </a:ext>
            </a:extLst>
          </p:cNvPr>
          <p:cNvCxnSpPr/>
          <p:nvPr/>
        </p:nvCxnSpPr>
        <p:spPr>
          <a:xfrm>
            <a:off x="1372506" y="3595956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C3E82A0-C684-483A-B617-10513B9E7773}"/>
              </a:ext>
            </a:extLst>
          </p:cNvPr>
          <p:cNvCxnSpPr/>
          <p:nvPr/>
        </p:nvCxnSpPr>
        <p:spPr>
          <a:xfrm>
            <a:off x="1372506" y="2768004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12">
            <a:extLst>
              <a:ext uri="{FF2B5EF4-FFF2-40B4-BE49-F238E27FC236}">
                <a16:creationId xmlns:a16="http://schemas.microsoft.com/office/drawing/2014/main" id="{A0E0B6E8-B984-4F51-9AAF-02A5FC379A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7973" y="1918202"/>
            <a:ext cx="30797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974B328D-99A7-46C9-B649-158B6F79C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2890" y="2407964"/>
            <a:ext cx="1332000" cy="2375984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令和５年度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8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endParaRPr kumimoji="1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速度対応</a:t>
            </a:r>
            <a:endParaRPr kumimoji="1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排出係数（式）</a:t>
            </a:r>
            <a:endParaRPr kumimoji="1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3C71EBDB-43F2-4FC4-BE4A-E82BA7D67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06" y="3537733"/>
            <a:ext cx="1260000" cy="1169551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バス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小型貨物車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貨客車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普通貨物車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特種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(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殊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)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</a:t>
            </a: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5" name="テキスト ボックス 2">
            <a:extLst>
              <a:ext uri="{FF2B5EF4-FFF2-40B4-BE49-F238E27FC236}">
                <a16:creationId xmlns:a16="http://schemas.microsoft.com/office/drawing/2014/main" id="{65187FF3-94BB-4B21-ADA5-54DFD706F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06" y="2454130"/>
            <a:ext cx="1260000" cy="73866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軽乗用車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乗用車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軽貨物車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6" name="テキスト ボックス 2">
            <a:extLst>
              <a:ext uri="{FF2B5EF4-FFF2-40B4-BE49-F238E27FC236}">
                <a16:creationId xmlns:a16="http://schemas.microsoft.com/office/drawing/2014/main" id="{957D1C39-1CDD-4C5E-97A0-D380C0554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566" y="2407963"/>
            <a:ext cx="1908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走行比率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令和５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年度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規制区分別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重量区分別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7" name="テキスト ボックス 2">
            <a:extLst>
              <a:ext uri="{FF2B5EF4-FFF2-40B4-BE49-F238E27FC236}">
                <a16:creationId xmlns:a16="http://schemas.microsoft.com/office/drawing/2014/main" id="{FE059601-EA04-4B00-8792-2CFDA6D53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098" y="2407963"/>
            <a:ext cx="2016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spc="-1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速度対応原単位式群</a:t>
            </a:r>
            <a:endParaRPr lang="en-US" altLang="ja-JP" sz="1400" b="1" spc="-150" dirty="0"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00" b="1" i="0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令和５年度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規制区分別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重量区分別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E5BA0BB9-5BD3-41FE-BB62-0EBC1767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177" y="4751975"/>
            <a:ext cx="1908000" cy="10800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令和５年度</a:t>
            </a: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積載率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9" name="AutoShape 3">
            <a:extLst>
              <a:ext uri="{FF2B5EF4-FFF2-40B4-BE49-F238E27FC236}">
                <a16:creationId xmlns:a16="http://schemas.microsoft.com/office/drawing/2014/main" id="{7D1D14E7-712A-4479-A75C-F780332EAC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5688" y="3572556"/>
            <a:ext cx="0" cy="115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">
            <a:extLst>
              <a:ext uri="{FF2B5EF4-FFF2-40B4-BE49-F238E27FC236}">
                <a16:creationId xmlns:a16="http://schemas.microsoft.com/office/drawing/2014/main" id="{772C8AF0-FCC2-4B8C-B987-8A3C9C1B3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969" y="3837253"/>
            <a:ext cx="1584176" cy="6985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令和５年度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等価慣性重量</a:t>
            </a:r>
            <a:r>
              <a:rPr lang="en-US" altLang="ja-JP" sz="1400" kern="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*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31" name="Rectangle 13">
            <a:extLst>
              <a:ext uri="{FF2B5EF4-FFF2-40B4-BE49-F238E27FC236}">
                <a16:creationId xmlns:a16="http://schemas.microsoft.com/office/drawing/2014/main" id="{A216D098-EB6F-4398-A811-AD5A58A96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5" y="78155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2" name="Rectangle 21">
            <a:extLst>
              <a:ext uri="{FF2B5EF4-FFF2-40B4-BE49-F238E27FC236}">
                <a16:creationId xmlns:a16="http://schemas.microsoft.com/office/drawing/2014/main" id="{86378340-5BC0-41B3-974F-FC7A3C37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5" y="12387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3" name="テキスト ボックス 2">
            <a:extLst>
              <a:ext uri="{FF2B5EF4-FFF2-40B4-BE49-F238E27FC236}">
                <a16:creationId xmlns:a16="http://schemas.microsoft.com/office/drawing/2014/main" id="{9B65B722-3574-4DD2-BDC8-99DACEDCD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712" y="4041958"/>
            <a:ext cx="1764000" cy="9111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令和５年度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自動車交通環境影響総合調査</a:t>
            </a:r>
          </a:p>
          <a:p>
            <a:pPr algn="just">
              <a:spcAft>
                <a:spcPts val="0"/>
              </a:spcAft>
            </a:pPr>
            <a:r>
              <a:rPr lang="ja-JP" altLang="en-US" sz="1200" kern="100" spc="-9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sz="1200" kern="100" spc="-9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ナンバープレート調査</a:t>
            </a:r>
            <a:r>
              <a:rPr lang="ja-JP" altLang="en-US" sz="1200" kern="100" spc="-9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endParaRPr lang="ja-JP" sz="1200" kern="100" spc="-9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4" name="テキスト ボックス 2">
            <a:extLst>
              <a:ext uri="{FF2B5EF4-FFF2-40B4-BE49-F238E27FC236}">
                <a16:creationId xmlns:a16="http://schemas.microsoft.com/office/drawing/2014/main" id="{7533C065-B376-4119-8619-CE03B070F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969" y="5218011"/>
            <a:ext cx="1584176" cy="411626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令和５年度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自動車輸送統計調査</a:t>
            </a:r>
          </a:p>
        </p:txBody>
      </p:sp>
      <p:sp>
        <p:nvSpPr>
          <p:cNvPr id="35" name="テキスト ボックス 2">
            <a:extLst>
              <a:ext uri="{FF2B5EF4-FFF2-40B4-BE49-F238E27FC236}">
                <a16:creationId xmlns:a16="http://schemas.microsoft.com/office/drawing/2014/main" id="{E704CE63-202D-4EF3-A430-E2B0BB58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890" y="4050834"/>
            <a:ext cx="1836000" cy="7431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令和５年度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環境省排出原単位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調査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C/D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走行試験）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7" name="テキスト ボックス 2">
            <a:extLst>
              <a:ext uri="{FF2B5EF4-FFF2-40B4-BE49-F238E27FC236}">
                <a16:creationId xmlns:a16="http://schemas.microsoft.com/office/drawing/2014/main" id="{2D3B472C-A184-485B-AC99-1402CD4DE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837" y="5950025"/>
            <a:ext cx="35002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87313" indent="-87313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*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自動車の車体重量に貨物や人員の重量を加えた重量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9A227BA-0E6C-4E5F-8E35-81DF04DA4DED}"/>
              </a:ext>
            </a:extLst>
          </p:cNvPr>
          <p:cNvSpPr txBox="1"/>
          <p:nvPr/>
        </p:nvSpPr>
        <p:spPr>
          <a:xfrm>
            <a:off x="7169506" y="5105359"/>
            <a:ext cx="19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「旅行速度」の関数</a:t>
            </a:r>
          </a:p>
        </p:txBody>
      </p:sp>
      <p:sp>
        <p:nvSpPr>
          <p:cNvPr id="39" name="下矢印 44">
            <a:extLst>
              <a:ext uri="{FF2B5EF4-FFF2-40B4-BE49-F238E27FC236}">
                <a16:creationId xmlns:a16="http://schemas.microsoft.com/office/drawing/2014/main" id="{5A92CA96-0536-4B30-B43E-4E3135873FEC}"/>
              </a:ext>
            </a:extLst>
          </p:cNvPr>
          <p:cNvSpPr/>
          <p:nvPr/>
        </p:nvSpPr>
        <p:spPr>
          <a:xfrm flipV="1">
            <a:off x="8040890" y="4612199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AE9C06D-BB2E-4BBF-990C-6393E27C710E}"/>
              </a:ext>
            </a:extLst>
          </p:cNvPr>
          <p:cNvSpPr/>
          <p:nvPr/>
        </p:nvSpPr>
        <p:spPr>
          <a:xfrm>
            <a:off x="372526" y="1031639"/>
            <a:ext cx="5761574" cy="9044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①車種別排出係数（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g/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台･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台の車が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走行時に排出する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の量</a:t>
            </a:r>
          </a:p>
        </p:txBody>
      </p:sp>
    </p:spTree>
    <p:extLst>
      <p:ext uri="{BB962C8B-B14F-4D97-AF65-F5344CB8AC3E}">
        <p14:creationId xmlns:p14="http://schemas.microsoft.com/office/powerpoint/2010/main" val="160658412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28857</TotalTime>
  <Words>2421</Words>
  <Application>Microsoft Office PowerPoint</Application>
  <PresentationFormat>画面に合わせる (4:3)</PresentationFormat>
  <Paragraphs>502</Paragraphs>
  <Slides>19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19</vt:i4>
      </vt:variant>
    </vt:vector>
  </HeadingPairs>
  <TitlesOfParts>
    <vt:vector size="29" baseType="lpstr">
      <vt:lpstr>BIZ UDPゴシック</vt:lpstr>
      <vt:lpstr>BIZ UDゴシック</vt:lpstr>
      <vt:lpstr>Meiryo UI</vt:lpstr>
      <vt:lpstr>游ゴシック</vt:lpstr>
      <vt:lpstr>游ゴシック Light</vt:lpstr>
      <vt:lpstr>Arial</vt:lpstr>
      <vt:lpstr>Calibri</vt:lpstr>
      <vt:lpstr>Calibri Light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上野　和樹</dc:creator>
  <cp:lastModifiedBy>吉見　翔太郎</cp:lastModifiedBy>
  <cp:revision>1727</cp:revision>
  <cp:lastPrinted>2022-02-17T00:44:41Z</cp:lastPrinted>
  <dcterms:created xsi:type="dcterms:W3CDTF">2020-09-25T05:50:03Z</dcterms:created>
  <dcterms:modified xsi:type="dcterms:W3CDTF">2025-03-05T00:26:10Z</dcterms:modified>
</cp:coreProperties>
</file>