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 id="2147483665" r:id="rId2"/>
  </p:sldMasterIdLst>
  <p:notesMasterIdLst>
    <p:notesMasterId r:id="rId22"/>
  </p:notesMasterIdLst>
  <p:handoutMasterIdLst>
    <p:handoutMasterId r:id="rId23"/>
  </p:handoutMasterIdLst>
  <p:sldIdLst>
    <p:sldId id="764" r:id="rId3"/>
    <p:sldId id="788" r:id="rId4"/>
    <p:sldId id="789" r:id="rId5"/>
    <p:sldId id="771" r:id="rId6"/>
    <p:sldId id="765" r:id="rId7"/>
    <p:sldId id="766" r:id="rId8"/>
    <p:sldId id="785" r:id="rId9"/>
    <p:sldId id="767" r:id="rId10"/>
    <p:sldId id="787" r:id="rId11"/>
    <p:sldId id="786" r:id="rId12"/>
    <p:sldId id="769" r:id="rId13"/>
    <p:sldId id="770" r:id="rId14"/>
    <p:sldId id="776" r:id="rId15"/>
    <p:sldId id="777" r:id="rId16"/>
    <p:sldId id="778" r:id="rId17"/>
    <p:sldId id="773" r:id="rId18"/>
    <p:sldId id="790" r:id="rId19"/>
    <p:sldId id="775" r:id="rId20"/>
    <p:sldId id="774"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野 和樹" initials="上野" lastIdx="1" clrIdx="0">
    <p:extLst>
      <p:ext uri="{19B8F6BF-5375-455C-9EA6-DF929625EA0E}">
        <p15:presenceInfo xmlns:p15="http://schemas.microsoft.com/office/powerpoint/2012/main" userId="267154a67edb82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FA"/>
    <a:srgbClr val="8C3FC5"/>
    <a:srgbClr val="FFFFFF"/>
    <a:srgbClr val="71C56A"/>
    <a:srgbClr val="CC0099"/>
    <a:srgbClr val="003693"/>
    <a:srgbClr val="A3C4FF"/>
    <a:srgbClr val="2AD463"/>
    <a:srgbClr val="1C8C42"/>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29" autoAdjust="0"/>
    <p:restoredTop sz="93899" autoAdjust="0"/>
  </p:normalViewPr>
  <p:slideViewPr>
    <p:cSldViewPr snapToGrid="0">
      <p:cViewPr varScale="1">
        <p:scale>
          <a:sx n="60" d="100"/>
          <a:sy n="60" d="100"/>
        </p:scale>
        <p:origin x="716" y="56"/>
      </p:cViewPr>
      <p:guideLst>
        <p:guide orient="horz" pos="2160"/>
        <p:guide pos="2880"/>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2025/2/13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258293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2025/2/13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2025/2/13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2025/2/13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2025/2/13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2025/2/13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548010"/>
            <a:ext cx="6798561" cy="1077218"/>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令和５年度における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大阪府内の大気環境の状況等について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a:solidFill>
                  <a:schemeClr val="tx1"/>
                </a:solidFill>
                <a:latin typeface="Meiryo UI" panose="020B0604030504040204" pitchFamily="50" charset="-128"/>
                <a:ea typeface="Meiryo UI" panose="020B0604030504040204" pitchFamily="50" charset="-128"/>
              </a:rPr>
              <a:t>資料３</a:t>
            </a:r>
            <a:r>
              <a:rPr lang="ja-JP" altLang="en-US" sz="2000">
                <a:solidFill>
                  <a:schemeClr val="tx1"/>
                </a:solidFill>
                <a:latin typeface="Meiryo UI" panose="020B0604030504040204" pitchFamily="50" charset="-128"/>
                <a:ea typeface="Meiryo UI" panose="020B0604030504040204" pitchFamily="50" charset="-128"/>
              </a:rPr>
              <a:t>－１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～浮遊粒子状物質</a:t>
            </a:r>
            <a:r>
              <a:rPr lang="en-US" altLang="ja-JP" sz="24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1281724" y="6174552"/>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6.SPM</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7" name="正方形/長方形 6"/>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E05DED8-3636-4AA0-867E-B7AEEAF6FCD0}"/>
              </a:ext>
            </a:extLst>
          </p:cNvPr>
          <p:cNvPicPr>
            <a:picLocks noChangeAspect="1"/>
          </p:cNvPicPr>
          <p:nvPr/>
        </p:nvPicPr>
        <p:blipFill>
          <a:blip r:embed="rId2"/>
          <a:stretch>
            <a:fillRect/>
          </a:stretch>
        </p:blipFill>
        <p:spPr>
          <a:xfrm>
            <a:off x="641320" y="1780363"/>
            <a:ext cx="8077377" cy="4286608"/>
          </a:xfrm>
          <a:prstGeom prst="rect">
            <a:avLst/>
          </a:prstGeom>
        </p:spPr>
      </p:pic>
    </p:spTree>
    <p:extLst>
      <p:ext uri="{BB962C8B-B14F-4D97-AF65-F5344CB8AC3E}">
        <p14:creationId xmlns:p14="http://schemas.microsoft.com/office/powerpoint/2010/main" val="352337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200" b="1" spc="675" dirty="0">
                <a:solidFill>
                  <a:schemeClr val="bg1"/>
                </a:solidFill>
                <a:latin typeface="Meiryo UI" panose="020B0604030504040204" pitchFamily="50" charset="-128"/>
                <a:ea typeface="Meiryo UI" panose="020B0604030504040204" pitchFamily="50" charset="-128"/>
              </a:rPr>
              <a:t>～微小粒子状物質</a:t>
            </a:r>
            <a:r>
              <a:rPr lang="en-US" altLang="ja-JP" sz="2200" b="1" spc="675" dirty="0">
                <a:solidFill>
                  <a:schemeClr val="bg1"/>
                </a:solidFill>
                <a:latin typeface="Meiryo UI" panose="020B0604030504040204" pitchFamily="50" charset="-128"/>
                <a:ea typeface="Meiryo UI" panose="020B0604030504040204" pitchFamily="50" charset="-128"/>
              </a:rPr>
              <a:t>(PM2.5)</a:t>
            </a:r>
            <a:r>
              <a:rPr lang="ja-JP" altLang="en-US" sz="2200" b="1" spc="675" dirty="0">
                <a:solidFill>
                  <a:schemeClr val="bg1"/>
                </a:solidFill>
                <a:latin typeface="Meiryo UI" panose="020B0604030504040204" pitchFamily="50" charset="-128"/>
                <a:ea typeface="Meiryo UI" panose="020B0604030504040204" pitchFamily="50" charset="-128"/>
              </a:rPr>
              <a:t>の環境基準達成状況～</a:t>
            </a:r>
          </a:p>
        </p:txBody>
      </p:sp>
      <p:sp>
        <p:nvSpPr>
          <p:cNvPr id="4" name="正方形/長方形 3"/>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latin typeface="Meiryo UI" panose="020B0604030504040204" pitchFamily="50" charset="-128"/>
                <a:ea typeface="Meiryo UI" panose="020B0604030504040204" pitchFamily="50" charset="-128"/>
              </a:rPr>
              <a:t>令和３年度以降全局</a:t>
            </a:r>
            <a:r>
              <a:rPr lang="ja-JP" altLang="en-US" sz="2400" b="1" dirty="0">
                <a:solidFill>
                  <a:schemeClr val="bg1"/>
                </a:solidFill>
                <a:latin typeface="Meiryo UI" panose="020B0604030504040204" pitchFamily="50" charset="-128"/>
                <a:ea typeface="Meiryo UI" panose="020B0604030504040204" pitchFamily="50" charset="-128"/>
              </a:rPr>
              <a:t>で環境基準を達成</a:t>
            </a:r>
          </a:p>
        </p:txBody>
      </p:sp>
      <p:sp>
        <p:nvSpPr>
          <p:cNvPr id="6" name="テキスト ボックス 5"/>
          <p:cNvSpPr txBox="1"/>
          <p:nvPr/>
        </p:nvSpPr>
        <p:spPr>
          <a:xfrm>
            <a:off x="1233143" y="1648690"/>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grpSp>
        <p:nvGrpSpPr>
          <p:cNvPr id="12" name="グループ化 11"/>
          <p:cNvGrpSpPr/>
          <p:nvPr/>
        </p:nvGrpSpPr>
        <p:grpSpPr>
          <a:xfrm>
            <a:off x="802087" y="5753225"/>
            <a:ext cx="114300" cy="385697"/>
            <a:chOff x="1366416" y="5604324"/>
            <a:chExt cx="114300" cy="385697"/>
          </a:xfrm>
        </p:grpSpPr>
        <p:sp>
          <p:nvSpPr>
            <p:cNvPr id="8" name="Rectangle 52"/>
            <p:cNvSpPr>
              <a:spLocks noChangeArrowheads="1"/>
            </p:cNvSpPr>
            <p:nvPr/>
          </p:nvSpPr>
          <p:spPr bwMode="auto">
            <a:xfrm>
              <a:off x="1366416" y="5604324"/>
              <a:ext cx="114300" cy="1152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1366416" y="5874821"/>
              <a:ext cx="114300" cy="115200"/>
            </a:xfrm>
            <a:prstGeom prst="rect">
              <a:avLst/>
            </a:prstGeom>
            <a:solidFill>
              <a:schemeClr val="bg1">
                <a:lumMod val="50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3" name="テキスト ボックス 12"/>
          <p:cNvSpPr txBox="1"/>
          <p:nvPr/>
        </p:nvSpPr>
        <p:spPr>
          <a:xfrm>
            <a:off x="914939" y="5656935"/>
            <a:ext cx="31869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endParaRPr kumimoji="1" lang="ja-JP" altLang="en-US" sz="14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4974085" y="5753225"/>
            <a:ext cx="114300" cy="384797"/>
            <a:chOff x="1366416" y="6145318"/>
            <a:chExt cx="114300" cy="384797"/>
          </a:xfrm>
        </p:grpSpPr>
        <p:sp>
          <p:nvSpPr>
            <p:cNvPr id="17" name="Rectangle 54"/>
            <p:cNvSpPr>
              <a:spLocks noChangeArrowheads="1"/>
            </p:cNvSpPr>
            <p:nvPr/>
          </p:nvSpPr>
          <p:spPr bwMode="auto">
            <a:xfrm>
              <a:off x="1366416" y="6414915"/>
              <a:ext cx="114300" cy="1152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8" name="Rectangle 53"/>
            <p:cNvSpPr>
              <a:spLocks noChangeArrowheads="1"/>
            </p:cNvSpPr>
            <p:nvPr/>
          </p:nvSpPr>
          <p:spPr bwMode="auto">
            <a:xfrm>
              <a:off x="1366416" y="6145318"/>
              <a:ext cx="114300" cy="114300"/>
            </a:xfrm>
            <a:prstGeom prst="rect">
              <a:avLst/>
            </a:prstGeom>
            <a:solidFill>
              <a:schemeClr val="bg1">
                <a:lumMod val="85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9" name="テキスト ボックス 18"/>
          <p:cNvSpPr txBox="1"/>
          <p:nvPr/>
        </p:nvSpPr>
        <p:spPr>
          <a:xfrm>
            <a:off x="916733" y="5957757"/>
            <a:ext cx="322106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・短期〇で環境基準非達成の局数</a:t>
            </a:r>
            <a:endParaRPr kumimoji="1" lang="ja-JP" altLang="en-US"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5088385" y="5656935"/>
            <a:ext cx="322395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長期〇・短期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p>
        </p:txBody>
      </p:sp>
      <p:sp>
        <p:nvSpPr>
          <p:cNvPr id="21" name="正方形/長方形 20"/>
          <p:cNvSpPr/>
          <p:nvPr/>
        </p:nvSpPr>
        <p:spPr>
          <a:xfrm>
            <a:off x="5088385" y="5929973"/>
            <a:ext cx="3292889" cy="307777"/>
          </a:xfrm>
          <a:prstGeom prst="rect">
            <a:avLst/>
          </a:prstGeom>
        </p:spPr>
        <p:txBody>
          <a:bodyPr wrap="none">
            <a:spAutoFit/>
          </a:bodyPr>
          <a:lstStyle/>
          <a:p>
            <a:r>
              <a:rPr lang="ja-JP" altLang="en-US" sz="1400" b="1" u="sng" dirty="0">
                <a:latin typeface="Meiryo UI" panose="020B0604030504040204" pitchFamily="50" charset="-128"/>
                <a:ea typeface="Meiryo UI" panose="020B0604030504040204" pitchFamily="50" charset="-128"/>
              </a:rPr>
              <a:t>環境基準達成</a:t>
            </a:r>
            <a:r>
              <a:rPr lang="ja-JP" altLang="en-US" sz="1400" dirty="0">
                <a:latin typeface="Meiryo UI" panose="020B0604030504040204" pitchFamily="50" charset="-128"/>
                <a:ea typeface="Meiryo UI" panose="020B0604030504040204" pitchFamily="50" charset="-128"/>
              </a:rPr>
              <a:t>の局数（長期〇・短期〇）</a:t>
            </a:r>
          </a:p>
        </p:txBody>
      </p:sp>
      <p:sp>
        <p:nvSpPr>
          <p:cNvPr id="22" name="テキスト ボックス 21"/>
          <p:cNvSpPr txBox="1"/>
          <p:nvPr/>
        </p:nvSpPr>
        <p:spPr>
          <a:xfrm>
            <a:off x="1752356" y="6420831"/>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7.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の環境基準達成状況の推移</a:t>
            </a:r>
          </a:p>
        </p:txBody>
      </p:sp>
      <p:pic>
        <p:nvPicPr>
          <p:cNvPr id="7" name="図 6">
            <a:extLst>
              <a:ext uri="{FF2B5EF4-FFF2-40B4-BE49-F238E27FC236}">
                <a16:creationId xmlns:a16="http://schemas.microsoft.com/office/drawing/2014/main" id="{CC55CE51-6AE4-4394-A095-1A7614CBF94A}"/>
              </a:ext>
            </a:extLst>
          </p:cNvPr>
          <p:cNvPicPr>
            <a:picLocks noChangeAspect="1"/>
          </p:cNvPicPr>
          <p:nvPr/>
        </p:nvPicPr>
        <p:blipFill>
          <a:blip r:embed="rId2"/>
          <a:stretch>
            <a:fillRect/>
          </a:stretch>
        </p:blipFill>
        <p:spPr>
          <a:xfrm>
            <a:off x="1455448" y="1921728"/>
            <a:ext cx="6233104" cy="3748613"/>
          </a:xfrm>
          <a:prstGeom prst="rect">
            <a:avLst/>
          </a:prstGeom>
        </p:spPr>
      </p:pic>
    </p:spTree>
    <p:extLst>
      <p:ext uri="{BB962C8B-B14F-4D97-AF65-F5344CB8AC3E}">
        <p14:creationId xmlns:p14="http://schemas.microsoft.com/office/powerpoint/2010/main" val="206488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F94400E-3623-4DB0-9E22-5BF98BBDE0C7}"/>
              </a:ext>
            </a:extLst>
          </p:cNvPr>
          <p:cNvPicPr>
            <a:picLocks noChangeAspect="1"/>
          </p:cNvPicPr>
          <p:nvPr/>
        </p:nvPicPr>
        <p:blipFill>
          <a:blip r:embed="rId2"/>
          <a:stretch>
            <a:fillRect/>
          </a:stretch>
        </p:blipFill>
        <p:spPr>
          <a:xfrm>
            <a:off x="1239390" y="2123540"/>
            <a:ext cx="6934791" cy="4143661"/>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～微小粒子状物質</a:t>
            </a:r>
            <a:r>
              <a:rPr lang="en-US" altLang="ja-JP" sz="2400" b="1" spc="675" dirty="0">
                <a:solidFill>
                  <a:schemeClr val="bg1"/>
                </a:solidFill>
                <a:latin typeface="Meiryo UI" panose="020B0604030504040204" pitchFamily="50" charset="-128"/>
                <a:ea typeface="Meiryo UI" panose="020B0604030504040204" pitchFamily="50" charset="-128"/>
              </a:rPr>
              <a:t>(PM2.5)</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令和５年度の最高値は</a:t>
            </a:r>
            <a:r>
              <a:rPr lang="en-US" altLang="ja-JP" sz="2400" b="1" dirty="0">
                <a:solidFill>
                  <a:schemeClr val="bg1"/>
                </a:solidFill>
                <a:latin typeface="Meiryo UI" panose="020B0604030504040204" pitchFamily="50" charset="-128"/>
                <a:ea typeface="Meiryo UI" panose="020B0604030504040204" pitchFamily="50" charset="-128"/>
              </a:rPr>
              <a:t>13.8 </a:t>
            </a:r>
            <a:r>
              <a:rPr lang="el-GR" altLang="ja-JP" sz="2400" b="1" dirty="0">
                <a:solidFill>
                  <a:schemeClr val="bg1"/>
                </a:solidFill>
                <a:latin typeface="Meiryo UI" panose="020B0604030504040204" pitchFamily="50" charset="-128"/>
                <a:ea typeface="Meiryo UI" panose="020B0604030504040204" pitchFamily="50" charset="-128"/>
              </a:rPr>
              <a:t>μ</a:t>
            </a:r>
            <a:r>
              <a:rPr lang="en-US" altLang="ja-JP" sz="2400" b="1" dirty="0">
                <a:solidFill>
                  <a:schemeClr val="bg1"/>
                </a:solidFill>
                <a:latin typeface="Meiryo UI" panose="020B0604030504040204" pitchFamily="50" charset="-128"/>
                <a:ea typeface="Meiryo UI" panose="020B0604030504040204" pitchFamily="50" charset="-128"/>
              </a:rPr>
              <a:t>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6" name="テキスト ボックス 5"/>
          <p:cNvSpPr txBox="1"/>
          <p:nvPr/>
        </p:nvSpPr>
        <p:spPr>
          <a:xfrm>
            <a:off x="1239390" y="6281538"/>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図８</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令和５年度における</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（年平均値）の上位５局の推移</a:t>
            </a: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507513" y="1778224"/>
            <a:ext cx="12267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μg</a:t>
            </a:r>
            <a:r>
              <a:rPr lang="en-US" altLang="ja-JP" sz="1400" dirty="0">
                <a:latin typeface="Meiryo UI" panose="020B0604030504040204" pitchFamily="50" charset="-128"/>
                <a:ea typeface="Meiryo UI" panose="020B0604030504040204" pitchFamily="50" charset="-128"/>
              </a:rPr>
              <a:t>/m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cxnSp>
        <p:nvCxnSpPr>
          <p:cNvPr id="8" name="直線矢印コネクタ 7"/>
          <p:cNvCxnSpPr/>
          <p:nvPr/>
        </p:nvCxnSpPr>
        <p:spPr>
          <a:xfrm>
            <a:off x="4133770" y="2546155"/>
            <a:ext cx="1952705" cy="728663"/>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線吹き出し 2 (枠付き) 9"/>
          <p:cNvSpPr/>
          <p:nvPr/>
        </p:nvSpPr>
        <p:spPr>
          <a:xfrm>
            <a:off x="5691091" y="2319077"/>
            <a:ext cx="1185771" cy="587183"/>
          </a:xfrm>
          <a:prstGeom prst="borderCallout2">
            <a:avLst>
              <a:gd name="adj1" fmla="val 56144"/>
              <a:gd name="adj2" fmla="val -3558"/>
              <a:gd name="adj3" fmla="val 56796"/>
              <a:gd name="adj4" fmla="val -10340"/>
              <a:gd name="adj5" fmla="val 121265"/>
              <a:gd name="adj6" fmla="val -21232"/>
            </a:avLst>
          </a:prstGeom>
          <a:solidFill>
            <a:schemeClr val="bg1"/>
          </a:solidFill>
          <a:ln w="38100">
            <a:solidFill>
              <a:srgbClr val="71C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改善傾向</a:t>
            </a:r>
          </a:p>
        </p:txBody>
      </p:sp>
    </p:spTree>
    <p:extLst>
      <p:ext uri="{BB962C8B-B14F-4D97-AF65-F5344CB8AC3E}">
        <p14:creationId xmlns:p14="http://schemas.microsoft.com/office/powerpoint/2010/main" val="266926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830" y="3386270"/>
            <a:ext cx="8952870" cy="3416320"/>
          </a:xfrm>
          <a:prstGeom prst="rect">
            <a:avLst/>
          </a:prstGeom>
          <a:noFill/>
          <a:ln>
            <a:solidFill>
              <a:schemeClr val="tx1"/>
            </a:solidFill>
            <a:prstDash val="dash"/>
          </a:ln>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平成</a:t>
            </a:r>
            <a:r>
              <a:rPr kumimoji="1" lang="en-US" altLang="ja-JP" b="1" dirty="0">
                <a:latin typeface="Meiryo UI" panose="020B0604030504040204" pitchFamily="50" charset="-128"/>
                <a:ea typeface="Meiryo UI" panose="020B0604030504040204" pitchFamily="50" charset="-128"/>
              </a:rPr>
              <a:t>28</a:t>
            </a:r>
            <a:r>
              <a:rPr kumimoji="1" lang="ja-JP" altLang="en-US" b="1" dirty="0">
                <a:latin typeface="Meiryo UI" panose="020B0604030504040204" pitchFamily="50" charset="-128"/>
                <a:ea typeface="Meiryo UI" panose="020B0604030504040204" pitchFamily="50" charset="-128"/>
              </a:rPr>
              <a:t>年度に実施した数値計算</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 name="正方形/長方形 1"/>
          <p:cNvSpPr/>
          <p:nvPr/>
        </p:nvSpPr>
        <p:spPr>
          <a:xfrm>
            <a:off x="1" y="0"/>
            <a:ext cx="9144000" cy="612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常時監視局以外での評価・濃度推計</a:t>
            </a:r>
          </a:p>
        </p:txBody>
      </p:sp>
      <p:sp>
        <p:nvSpPr>
          <p:cNvPr id="5" name="テキスト ボックス 4"/>
          <p:cNvSpPr txBox="1"/>
          <p:nvPr/>
        </p:nvSpPr>
        <p:spPr>
          <a:xfrm>
            <a:off x="26202" y="734592"/>
            <a:ext cx="8861234" cy="377041"/>
          </a:xfrm>
          <a:prstGeom prst="rect">
            <a:avLst/>
          </a:prstGeom>
          <a:noFill/>
        </p:spPr>
        <p:txBody>
          <a:bodyPr wrap="square" rtlCol="0">
            <a:noAutofit/>
          </a:bodyPr>
          <a:lstStyle/>
          <a:p>
            <a:r>
              <a:rPr lang="ja-JP" altLang="en-US" sz="2100" b="1" dirty="0">
                <a:latin typeface="Meiryo UI" panose="020B0604030504040204" pitchFamily="50" charset="-128"/>
                <a:ea typeface="Meiryo UI" panose="020B0604030504040204" pitchFamily="50" charset="-128"/>
              </a:rPr>
              <a:t>大阪府では、交差点近傍等における</a:t>
            </a:r>
            <a:r>
              <a:rPr lang="en-US" altLang="ja-JP" sz="2100" b="1" dirty="0">
                <a:latin typeface="Meiryo UI" panose="020B0604030504040204" pitchFamily="50" charset="-128"/>
                <a:ea typeface="Meiryo UI" panose="020B0604030504040204" pitchFamily="50" charset="-128"/>
              </a:rPr>
              <a:t>NO</a:t>
            </a:r>
            <a:r>
              <a:rPr lang="en-US" altLang="ja-JP" sz="2100" b="1" baseline="-25000"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濃度を把握するため、次の調査を実施</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2026" y="2773667"/>
            <a:ext cx="9049615" cy="369332"/>
          </a:xfrm>
          <a:prstGeom prst="rect">
            <a:avLst/>
          </a:prstGeom>
          <a:noFill/>
        </p:spPr>
        <p:txBody>
          <a:bodyPr wrap="square" rtlCol="0">
            <a:spAutoFit/>
          </a:bodyPr>
          <a:lstStyle/>
          <a:p>
            <a:pPr marL="1588">
              <a:spcAft>
                <a:spcPts val="600"/>
              </a:spcAft>
            </a:pPr>
            <a:r>
              <a:rPr lang="ja-JP" altLang="en-US" dirty="0">
                <a:latin typeface="Meiryo UI" panose="020B0604030504040204" pitchFamily="50" charset="-128"/>
                <a:ea typeface="Meiryo UI" panose="020B0604030504040204" pitchFamily="50" charset="-128"/>
              </a:rPr>
              <a:t>選定根拠：数値計算手法による高濃度が想定される地点（府が</a:t>
            </a:r>
            <a:r>
              <a:rPr lang="en-US" altLang="ja-JP" dirty="0">
                <a:latin typeface="Meiryo UI" panose="020B0604030504040204" pitchFamily="50" charset="-128"/>
                <a:ea typeface="Meiryo UI" panose="020B0604030504040204" pitchFamily="50" charset="-128"/>
              </a:rPr>
              <a:t>H24</a:t>
            </a:r>
            <a:r>
              <a:rPr lang="ja-JP" altLang="en-US"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H28</a:t>
            </a:r>
            <a:r>
              <a:rPr lang="ja-JP" altLang="en-US" dirty="0">
                <a:latin typeface="Meiryo UI" panose="020B0604030504040204" pitchFamily="50" charset="-128"/>
                <a:ea typeface="Meiryo UI" panose="020B0604030504040204" pitchFamily="50" charset="-128"/>
              </a:rPr>
              <a:t>に実施） 等</a:t>
            </a:r>
            <a:endParaRPr lang="en-US" altLang="ja-JP" sz="2000" u="sng"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6817619"/>
              </p:ext>
            </p:extLst>
          </p:nvPr>
        </p:nvGraphicFramePr>
        <p:xfrm>
          <a:off x="286439" y="4129348"/>
          <a:ext cx="8638242" cy="2359060"/>
        </p:xfrm>
        <a:graphic>
          <a:graphicData uri="http://schemas.openxmlformats.org/drawingml/2006/table">
            <a:tbl>
              <a:tblPr firstRow="1" firstCol="1" bandRow="1">
                <a:tableStyleId>{5C22544A-7EE6-4342-B048-85BDC9FD1C3A}</a:tableStyleId>
              </a:tblPr>
              <a:tblGrid>
                <a:gridCol w="1624248">
                  <a:extLst>
                    <a:ext uri="{9D8B030D-6E8A-4147-A177-3AD203B41FA5}">
                      <a16:colId xmlns:a16="http://schemas.microsoft.com/office/drawing/2014/main" val="20000"/>
                    </a:ext>
                  </a:extLst>
                </a:gridCol>
                <a:gridCol w="3562065">
                  <a:extLst>
                    <a:ext uri="{9D8B030D-6E8A-4147-A177-3AD203B41FA5}">
                      <a16:colId xmlns:a16="http://schemas.microsoft.com/office/drawing/2014/main" val="20001"/>
                    </a:ext>
                  </a:extLst>
                </a:gridCol>
                <a:gridCol w="3451929">
                  <a:extLst>
                    <a:ext uri="{9D8B030D-6E8A-4147-A177-3AD203B41FA5}">
                      <a16:colId xmlns:a16="http://schemas.microsoft.com/office/drawing/2014/main" val="20002"/>
                    </a:ext>
                  </a:extLst>
                </a:gridCol>
              </a:tblGrid>
              <a:tr h="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路線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区間</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濃度予測地点</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9282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国道</a:t>
                      </a:r>
                      <a:r>
                        <a:rPr lang="en-US" altLang="ja-JP" sz="1600" b="0" kern="100" dirty="0">
                          <a:solidFill>
                            <a:schemeClr val="tx1"/>
                          </a:solidFill>
                          <a:effectLst/>
                          <a:latin typeface="Meiryo UI" panose="020B0604030504040204" pitchFamily="50" charset="-128"/>
                          <a:ea typeface="Meiryo UI" panose="020B0604030504040204" pitchFamily="50" charset="-128"/>
                        </a:rPr>
                        <a:t>43</a:t>
                      </a:r>
                      <a:r>
                        <a:rPr lang="ja-JP" sz="1600" b="0" kern="100" dirty="0">
                          <a:solidFill>
                            <a:schemeClr val="tx1"/>
                          </a:solidFill>
                          <a:effectLst/>
                          <a:latin typeface="Meiryo UI" panose="020B0604030504040204" pitchFamily="50" charset="-128"/>
                          <a:ea typeface="Meiryo UI" panose="020B0604030504040204" pitchFamily="50" charset="-128"/>
                        </a:rPr>
                        <a:t>号</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佃６交差点（大阪市西淀川区）から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花園北交差点（大阪市西成区）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①全ての信号交差点の道路端から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altLang="en-US" sz="1600" b="0" kern="100" dirty="0">
                          <a:solidFill>
                            <a:schemeClr val="tx1"/>
                          </a:solidFill>
                          <a:effectLst/>
                          <a:latin typeface="Meiryo UI" panose="020B0604030504040204" pitchFamily="50" charset="-128"/>
                          <a:ea typeface="Meiryo UI" panose="020B0604030504040204" pitchFamily="50" charset="-128"/>
                        </a:rPr>
                        <a:t>　</a:t>
                      </a:r>
                      <a:r>
                        <a:rPr lang="ja-JP" altLang="en-US" sz="1600" b="0" kern="100" baseline="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p>
                    <a:p>
                      <a:pPr marL="139700" indent="-139700">
                        <a:spcAft>
                          <a:spcPts val="0"/>
                        </a:spcAft>
                      </a:pPr>
                      <a:endParaRPr 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②信号交差点間の中間点における</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道路端から５ｍの地点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endParaRPr lang="ja-JP" sz="16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900">
                <a:tc rowSpan="2">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大阪中央環状線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下穂積２丁目西交差点（茨木市）から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鳥飼和道交差点（摂津市）</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r h="698500">
                <a:tc vMerge="1">
                  <a:txBody>
                    <a:bodyPr/>
                    <a:lstStyle/>
                    <a:p>
                      <a:endParaRPr kumimoji="1" lang="ja-JP" altLang="en-US"/>
                    </a:p>
                  </a:txBody>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佐堂町交差点（八尾市）から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長吉長原東交差点（大阪市平野区）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63340" y="3684174"/>
            <a:ext cx="8638545" cy="338554"/>
          </a:xfrm>
          <a:prstGeom prst="rect">
            <a:avLst/>
          </a:prstGeom>
          <a:noFill/>
        </p:spPr>
        <p:txBody>
          <a:bodyPr wrap="square" rtlCol="0">
            <a:spAutoFit/>
          </a:bodyPr>
          <a:lstStyle/>
          <a:p>
            <a:pPr marL="1588"/>
            <a:r>
              <a:rPr lang="ja-JP" altLang="en-US" sz="1600" dirty="0">
                <a:latin typeface="Meiryo UI" panose="020B0604030504040204" pitchFamily="50" charset="-128"/>
                <a:ea typeface="Meiryo UI" panose="020B0604030504040204" pitchFamily="50" charset="-128"/>
              </a:rPr>
              <a:t>　３次計画の目標年度（令和２年度）におけるの</a:t>
            </a: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濃度予測を下表の地点で実施</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4312" y="6458444"/>
            <a:ext cx="5484100" cy="449192"/>
          </a:xfrm>
          <a:prstGeom prst="rect">
            <a:avLst/>
          </a:prstGeom>
          <a:noFill/>
        </p:spPr>
        <p:txBody>
          <a:bodyPr wrap="square" rtlCol="0">
            <a:noAutofit/>
          </a:bodyPr>
          <a:lstStyle/>
          <a:p>
            <a:pPr marL="261938" indent="-261938"/>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計算・評価手法は、「窒素酸化物総量規制マニュアル」に基づき実施。</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34312" y="1316829"/>
            <a:ext cx="475026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簡易測定（平成</a:t>
            </a:r>
            <a:r>
              <a:rPr kumimoji="1" lang="en-US" altLang="ja-JP" sz="2000" b="1" dirty="0">
                <a:latin typeface="Meiryo UI" panose="020B0604030504040204" pitchFamily="50" charset="-128"/>
                <a:ea typeface="Meiryo UI" panose="020B0604030504040204" pitchFamily="50" charset="-128"/>
              </a:rPr>
              <a:t>24</a:t>
            </a:r>
            <a:r>
              <a:rPr kumimoji="1" lang="ja-JP" altLang="en-US" sz="2000" b="1" dirty="0">
                <a:latin typeface="Meiryo UI" panose="020B0604030504040204" pitchFamily="50" charset="-128"/>
                <a:ea typeface="Meiryo UI" panose="020B0604030504040204" pitchFamily="50" charset="-128"/>
              </a:rPr>
              <a:t>年度～令和５年度）</a:t>
            </a:r>
          </a:p>
        </p:txBody>
      </p:sp>
      <p:sp>
        <p:nvSpPr>
          <p:cNvPr id="12" name="楕円 11"/>
          <p:cNvSpPr/>
          <p:nvPr/>
        </p:nvSpPr>
        <p:spPr>
          <a:xfrm>
            <a:off x="263340" y="181252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2027" y="1728881"/>
            <a:ext cx="8691974" cy="67710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調査地点：国道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308</a:t>
            </a:r>
            <a:r>
              <a:rPr lang="ja-JP" altLang="en-US" dirty="0">
                <a:latin typeface="Meiryo UI" panose="020B0604030504040204" pitchFamily="50" charset="-128"/>
                <a:ea typeface="Meiryo UI" panose="020B0604030504040204" pitchFamily="50" charset="-128"/>
              </a:rPr>
              <a:t>号、大阪中央環状線、</a:t>
            </a:r>
          </a:p>
          <a:p>
            <a:r>
              <a:rPr lang="ja-JP" altLang="en-US">
                <a:latin typeface="Meiryo UI" panose="020B0604030504040204" pitchFamily="50" charset="-128"/>
                <a:ea typeface="Meiryo UI" panose="020B0604030504040204" pitchFamily="50" charset="-128"/>
              </a:rPr>
              <a:t>            　 大阪環状線、大阪</a:t>
            </a:r>
            <a:r>
              <a:rPr lang="ja-JP" altLang="en-US" dirty="0">
                <a:latin typeface="Meiryo UI" panose="020B0604030504040204" pitchFamily="50" charset="-128"/>
                <a:ea typeface="Meiryo UI" panose="020B0604030504040204" pitchFamily="50" charset="-128"/>
              </a:rPr>
              <a:t>臨海線、大阪高槻京都線の</a:t>
            </a:r>
            <a:r>
              <a:rPr lang="ja-JP" altLang="en-US" b="1" u="sng" dirty="0">
                <a:latin typeface="Meiryo UI" panose="020B0604030504040204" pitchFamily="50" charset="-128"/>
                <a:ea typeface="Meiryo UI" panose="020B0604030504040204" pitchFamily="50" charset="-128"/>
              </a:rPr>
              <a:t>延べ</a:t>
            </a:r>
            <a:r>
              <a:rPr lang="en-US" altLang="ja-JP" sz="2000" b="1" u="sng" dirty="0">
                <a:latin typeface="Meiryo UI" panose="020B0604030504040204" pitchFamily="50" charset="-128"/>
                <a:ea typeface="Meiryo UI" panose="020B0604030504040204" pitchFamily="50" charset="-128"/>
              </a:rPr>
              <a:t>24</a:t>
            </a:r>
            <a:r>
              <a:rPr lang="ja-JP" altLang="en-US" sz="2000" b="1" u="sng" dirty="0">
                <a:latin typeface="Meiryo UI" panose="020B0604030504040204" pitchFamily="50" charset="-128"/>
                <a:ea typeface="Meiryo UI" panose="020B0604030504040204" pitchFamily="50" charset="-128"/>
              </a:rPr>
              <a:t>交差点</a:t>
            </a:r>
          </a:p>
        </p:txBody>
      </p:sp>
      <p:sp>
        <p:nvSpPr>
          <p:cNvPr id="3" name="正方形/長方形 2"/>
          <p:cNvSpPr/>
          <p:nvPr/>
        </p:nvSpPr>
        <p:spPr>
          <a:xfrm>
            <a:off x="1681626" y="2389676"/>
            <a:ext cx="5780750"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latin typeface="Meiryo UI" panose="020B0604030504040204" pitchFamily="50" charset="-128"/>
                <a:ea typeface="Meiryo UI" panose="020B0604030504040204" pitchFamily="50" charset="-128"/>
                <a:cs typeface="Times New Roman" panose="02020603050405020304" pitchFamily="18" charset="0"/>
              </a:rPr>
              <a:t>近年は</a:t>
            </a:r>
            <a:r>
              <a:rPr lang="ja-JP" altLang="ja-JP" dirty="0">
                <a:latin typeface="Meiryo UI" panose="020B0604030504040204" pitchFamily="50" charset="-128"/>
                <a:ea typeface="Meiryo UI" panose="020B0604030504040204" pitchFamily="50" charset="-128"/>
                <a:cs typeface="Times New Roman" panose="02020603050405020304" pitchFamily="18" charset="0"/>
              </a:rPr>
              <a:t>国道</a:t>
            </a:r>
            <a:r>
              <a:rPr lang="en-US" altLang="ja-JP" dirty="0">
                <a:latin typeface="Meiryo UI" panose="020B0604030504040204" pitchFamily="50" charset="-128"/>
                <a:ea typeface="Meiryo UI" panose="020B0604030504040204" pitchFamily="50" charset="-128"/>
                <a:cs typeface="Times New Roman" panose="02020603050405020304" pitchFamily="18" charset="0"/>
              </a:rPr>
              <a:t>43</a:t>
            </a:r>
            <a:r>
              <a:rPr lang="ja-JP" altLang="ja-JP" dirty="0">
                <a:latin typeface="Meiryo UI" panose="020B0604030504040204" pitchFamily="50" charset="-128"/>
                <a:ea typeface="Meiryo UI" panose="020B0604030504040204" pitchFamily="50" charset="-128"/>
                <a:cs typeface="Times New Roman" panose="02020603050405020304" pitchFamily="18" charset="0"/>
              </a:rPr>
              <a:t>号、大阪中央環状線、大阪臨海線</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が中心</a:t>
            </a:r>
            <a:endParaRPr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283721" y="2863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39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5CBC913-6FC2-4670-A6D9-70D776011B38}"/>
              </a:ext>
            </a:extLst>
          </p:cNvPr>
          <p:cNvPicPr>
            <a:picLocks noChangeAspect="1"/>
          </p:cNvPicPr>
          <p:nvPr/>
        </p:nvPicPr>
        <p:blipFill rotWithShape="1">
          <a:blip r:embed="rId2"/>
          <a:srcRect t="4254"/>
          <a:stretch/>
        </p:blipFill>
        <p:spPr>
          <a:xfrm>
            <a:off x="610326" y="672026"/>
            <a:ext cx="8027531" cy="5730895"/>
          </a:xfrm>
          <a:prstGeom prst="rect">
            <a:avLst/>
          </a:prstGeom>
        </p:spPr>
      </p:pic>
      <p:sp>
        <p:nvSpPr>
          <p:cNvPr id="13" name="AutoShape 15"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6"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7"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18"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9"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20"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1"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2"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23"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24"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 descr="テキスト ボックス"/>
          <p:cNvSpPr>
            <a:spLocks noChangeAspect="1" noChangeArrowheads="1"/>
          </p:cNvSpPr>
          <p:nvPr/>
        </p:nvSpPr>
        <p:spPr bwMode="auto">
          <a:xfrm>
            <a:off x="8091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27"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28"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29"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30"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31"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2"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AutoShape 33"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AutoShape 34"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AutoShape 35"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AutoShape 36"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26" descr="テキスト ボックス"/>
          <p:cNvSpPr>
            <a:spLocks noChangeAspect="1" noChangeArrowheads="1"/>
          </p:cNvSpPr>
          <p:nvPr/>
        </p:nvSpPr>
        <p:spPr bwMode="auto">
          <a:xfrm>
            <a:off x="8243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簡易測定結果（令和４・５年度の測定地点）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1156697" y="6453728"/>
            <a:ext cx="6934791" cy="373123"/>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図９</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令和４・５年度における簡易測定地点</a:t>
            </a:r>
          </a:p>
          <a:p>
            <a:pPr algn="ctr"/>
            <a:endParaRPr lang="ja-JP" altLang="en-US" b="1" dirty="0">
              <a:latin typeface="Meiryo UI" panose="020B0604030504040204" pitchFamily="50" charset="-128"/>
              <a:ea typeface="Meiryo UI" panose="020B0604030504040204" pitchFamily="50" charset="-128"/>
            </a:endParaRPr>
          </a:p>
        </p:txBody>
      </p:sp>
      <p:sp>
        <p:nvSpPr>
          <p:cNvPr id="83" name="正方形/長方形 82"/>
          <p:cNvSpPr/>
          <p:nvPr/>
        </p:nvSpPr>
        <p:spPr>
          <a:xfrm>
            <a:off x="2179852" y="2448373"/>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大和田西交差点</a:t>
            </a:r>
          </a:p>
        </p:txBody>
      </p:sp>
      <p:sp>
        <p:nvSpPr>
          <p:cNvPr id="8" name="楕円 7">
            <a:extLst>
              <a:ext uri="{FF2B5EF4-FFF2-40B4-BE49-F238E27FC236}">
                <a16:creationId xmlns:a16="http://schemas.microsoft.com/office/drawing/2014/main" id="{0FF16BF8-6FF6-45B6-9DF1-015DD086D13C}"/>
              </a:ext>
            </a:extLst>
          </p:cNvPr>
          <p:cNvSpPr>
            <a:spLocks noChangeAspect="1"/>
          </p:cNvSpPr>
          <p:nvPr/>
        </p:nvSpPr>
        <p:spPr>
          <a:xfrm>
            <a:off x="5932218" y="3101745"/>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86A7DF7E-B765-4419-A4C3-0D8C2DD398BE}"/>
              </a:ext>
            </a:extLst>
          </p:cNvPr>
          <p:cNvSpPr>
            <a:spLocks noChangeAspect="1"/>
          </p:cNvSpPr>
          <p:nvPr/>
        </p:nvSpPr>
        <p:spPr>
          <a:xfrm>
            <a:off x="6516673" y="4274265"/>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5D19EB9-4FC4-4B18-8B83-43CCFB513B10}"/>
              </a:ext>
            </a:extLst>
          </p:cNvPr>
          <p:cNvSpPr>
            <a:spLocks noChangeAspect="1"/>
          </p:cNvSpPr>
          <p:nvPr/>
        </p:nvSpPr>
        <p:spPr>
          <a:xfrm>
            <a:off x="6299916" y="2912202"/>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303F705F-C0E5-431D-B790-51B6B4FAC9EA}"/>
              </a:ext>
            </a:extLst>
          </p:cNvPr>
          <p:cNvSpPr>
            <a:spLocks noChangeAspect="1"/>
          </p:cNvSpPr>
          <p:nvPr/>
        </p:nvSpPr>
        <p:spPr>
          <a:xfrm>
            <a:off x="4051852" y="2364352"/>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17349F75-B06C-4F55-AE51-E49300A3D437}"/>
              </a:ext>
            </a:extLst>
          </p:cNvPr>
          <p:cNvSpPr>
            <a:spLocks noChangeAspect="1"/>
          </p:cNvSpPr>
          <p:nvPr/>
        </p:nvSpPr>
        <p:spPr>
          <a:xfrm>
            <a:off x="4508624" y="2981373"/>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EF0BBC9-2A04-4DC4-895C-70B6B0EC2691}"/>
              </a:ext>
            </a:extLst>
          </p:cNvPr>
          <p:cNvSpPr>
            <a:spLocks noChangeAspect="1"/>
          </p:cNvSpPr>
          <p:nvPr/>
        </p:nvSpPr>
        <p:spPr>
          <a:xfrm>
            <a:off x="4951443" y="4359480"/>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ACC5FF2E-4BCD-4129-8514-0027E11F6CBF}"/>
              </a:ext>
            </a:extLst>
          </p:cNvPr>
          <p:cNvSpPr>
            <a:spLocks noChangeAspect="1"/>
          </p:cNvSpPr>
          <p:nvPr/>
        </p:nvSpPr>
        <p:spPr>
          <a:xfrm>
            <a:off x="5996689" y="3998605"/>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6119E6A-7497-437A-8839-A723FF318F28}"/>
              </a:ext>
            </a:extLst>
          </p:cNvPr>
          <p:cNvSpPr/>
          <p:nvPr/>
        </p:nvSpPr>
        <p:spPr>
          <a:xfrm>
            <a:off x="2519121" y="2987956"/>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弁天町交差点</a:t>
            </a:r>
          </a:p>
        </p:txBody>
      </p:sp>
      <p:sp>
        <p:nvSpPr>
          <p:cNvPr id="49" name="正方形/長方形 48">
            <a:extLst>
              <a:ext uri="{FF2B5EF4-FFF2-40B4-BE49-F238E27FC236}">
                <a16:creationId xmlns:a16="http://schemas.microsoft.com/office/drawing/2014/main" id="{BDE7E1C4-30E5-4DC3-94EE-EA4A90F94B94}"/>
              </a:ext>
            </a:extLst>
          </p:cNvPr>
          <p:cNvSpPr/>
          <p:nvPr/>
        </p:nvSpPr>
        <p:spPr>
          <a:xfrm>
            <a:off x="2585509" y="4392953"/>
            <a:ext cx="2268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住之江公園前</a:t>
            </a:r>
            <a:r>
              <a:rPr kumimoji="1" lang="ja-JP" altLang="en-US" dirty="0">
                <a:solidFill>
                  <a:schemeClr val="tx1"/>
                </a:solidFill>
                <a:latin typeface="BIZ UDゴシック" panose="020B0400000000000000" pitchFamily="49" charset="-128"/>
                <a:ea typeface="BIZ UDゴシック" panose="020B0400000000000000" pitchFamily="49" charset="-128"/>
              </a:rPr>
              <a:t>交差点</a:t>
            </a:r>
          </a:p>
        </p:txBody>
      </p:sp>
      <p:sp>
        <p:nvSpPr>
          <p:cNvPr id="50" name="正方形/長方形 49">
            <a:extLst>
              <a:ext uri="{FF2B5EF4-FFF2-40B4-BE49-F238E27FC236}">
                <a16:creationId xmlns:a16="http://schemas.microsoft.com/office/drawing/2014/main" id="{8278D917-C42A-4A43-9864-0584EE757D3B}"/>
              </a:ext>
            </a:extLst>
          </p:cNvPr>
          <p:cNvSpPr/>
          <p:nvPr/>
        </p:nvSpPr>
        <p:spPr>
          <a:xfrm>
            <a:off x="5430011" y="3431284"/>
            <a:ext cx="1404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今里交差点</a:t>
            </a:r>
          </a:p>
        </p:txBody>
      </p:sp>
      <p:sp>
        <p:nvSpPr>
          <p:cNvPr id="51" name="正方形/長方形 50">
            <a:extLst>
              <a:ext uri="{FF2B5EF4-FFF2-40B4-BE49-F238E27FC236}">
                <a16:creationId xmlns:a16="http://schemas.microsoft.com/office/drawing/2014/main" id="{1C337A75-660D-4DC2-AC69-2FBC24576CB2}"/>
              </a:ext>
            </a:extLst>
          </p:cNvPr>
          <p:cNvSpPr/>
          <p:nvPr/>
        </p:nvSpPr>
        <p:spPr>
          <a:xfrm>
            <a:off x="6687208" y="2937752"/>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高井田西</a:t>
            </a:r>
            <a:r>
              <a:rPr kumimoji="1" lang="ja-JP" altLang="en-US" dirty="0">
                <a:solidFill>
                  <a:schemeClr val="tx1"/>
                </a:solidFill>
                <a:latin typeface="BIZ UDゴシック" panose="020B0400000000000000" pitchFamily="49" charset="-128"/>
                <a:ea typeface="BIZ UDゴシック" panose="020B0400000000000000" pitchFamily="49" charset="-128"/>
              </a:rPr>
              <a:t>交差点</a:t>
            </a:r>
          </a:p>
        </p:txBody>
      </p:sp>
      <p:sp>
        <p:nvSpPr>
          <p:cNvPr id="52" name="正方形/長方形 51">
            <a:extLst>
              <a:ext uri="{FF2B5EF4-FFF2-40B4-BE49-F238E27FC236}">
                <a16:creationId xmlns:a16="http://schemas.microsoft.com/office/drawing/2014/main" id="{006920AD-8C22-413D-A6CA-C5DAE1665B8B}"/>
              </a:ext>
            </a:extLst>
          </p:cNvPr>
          <p:cNvSpPr/>
          <p:nvPr/>
        </p:nvSpPr>
        <p:spPr>
          <a:xfrm>
            <a:off x="6834011" y="4287040"/>
            <a:ext cx="2268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加美福井戸西交差点</a:t>
            </a:r>
          </a:p>
        </p:txBody>
      </p:sp>
      <p:sp>
        <p:nvSpPr>
          <p:cNvPr id="54" name="正方形/長方形 53">
            <a:extLst>
              <a:ext uri="{FF2B5EF4-FFF2-40B4-BE49-F238E27FC236}">
                <a16:creationId xmlns:a16="http://schemas.microsoft.com/office/drawing/2014/main" id="{D9B1F295-C7E2-4725-A830-0AAD96B8C935}"/>
              </a:ext>
            </a:extLst>
          </p:cNvPr>
          <p:cNvSpPr/>
          <p:nvPr/>
        </p:nvSpPr>
        <p:spPr>
          <a:xfrm>
            <a:off x="4561838" y="3988590"/>
            <a:ext cx="1404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杭全交差点</a:t>
            </a:r>
          </a:p>
        </p:txBody>
      </p:sp>
      <p:sp>
        <p:nvSpPr>
          <p:cNvPr id="11" name="テキスト ボックス 10">
            <a:extLst>
              <a:ext uri="{FF2B5EF4-FFF2-40B4-BE49-F238E27FC236}">
                <a16:creationId xmlns:a16="http://schemas.microsoft.com/office/drawing/2014/main" id="{2064F373-A9EC-4CB6-A4A9-5EC05F5F86DD}"/>
              </a:ext>
            </a:extLst>
          </p:cNvPr>
          <p:cNvSpPr txBox="1"/>
          <p:nvPr/>
        </p:nvSpPr>
        <p:spPr>
          <a:xfrm>
            <a:off x="166682" y="2830844"/>
            <a:ext cx="1980029" cy="3754874"/>
          </a:xfrm>
          <a:prstGeom prst="rect">
            <a:avLst/>
          </a:prstGeom>
          <a:solidFill>
            <a:schemeClr val="bg1"/>
          </a:solidFill>
          <a:ln>
            <a:solidFill>
              <a:schemeClr val="tx1"/>
            </a:solidFill>
            <a:prstDash val="dash"/>
          </a:ln>
        </p:spPr>
        <p:txBody>
          <a:bodyPr wrap="none" rtlCol="0">
            <a:spAutoFit/>
          </a:bodyPr>
          <a:lstStyle/>
          <a:p>
            <a:r>
              <a:rPr lang="ja-JP" altLang="en-US" sz="1400" dirty="0">
                <a:latin typeface="BIZ UDゴシック" panose="020B0400000000000000" pitchFamily="49" charset="-128"/>
                <a:ea typeface="BIZ UDゴシック" panose="020B0400000000000000" pitchFamily="49" charset="-128"/>
              </a:rPr>
              <a:t>各地点の主要道路</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＜国道</a:t>
            </a:r>
            <a:r>
              <a:rPr lang="en-US" altLang="ja-JP" sz="1400" dirty="0">
                <a:latin typeface="BIZ UDゴシック" panose="020B0400000000000000" pitchFamily="49" charset="-128"/>
                <a:ea typeface="BIZ UDゴシック" panose="020B0400000000000000" pitchFamily="49" charset="-128"/>
              </a:rPr>
              <a:t>43</a:t>
            </a:r>
            <a:r>
              <a:rPr lang="ja-JP" altLang="en-US" sz="1400" dirty="0">
                <a:latin typeface="BIZ UDゴシック" panose="020B0400000000000000" pitchFamily="49" charset="-128"/>
                <a:ea typeface="BIZ UDゴシック" panose="020B0400000000000000" pitchFamily="49" charset="-128"/>
              </a:rPr>
              <a:t>号線＞</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・大和田西交差点</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・弁天町交差点</a:t>
            </a:r>
            <a:endParaRPr kumimoji="1"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＜大阪臨海線＞</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・住之江公園前交差点</a:t>
            </a:r>
            <a:endParaRPr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＜大阪環状線＞</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・杭全交差点</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・今里交差点</a:t>
            </a:r>
            <a:endParaRPr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a:t>
            </a:r>
            <a:r>
              <a:rPr lang="ja-JP" altLang="en-US" sz="1400">
                <a:latin typeface="BIZ UDゴシック" panose="020B0400000000000000" pitchFamily="49" charset="-128"/>
                <a:ea typeface="BIZ UDゴシック" panose="020B0400000000000000" pitchFamily="49" charset="-128"/>
              </a:rPr>
              <a:t>大阪中央環状線</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加美福井戸西交差点</a:t>
            </a:r>
            <a:endParaRPr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＜大阪東大阪線＞</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・高井田西交差点</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0707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府の簡易測定結果の推移　</a:t>
            </a:r>
          </a:p>
        </p:txBody>
      </p:sp>
      <p:sp>
        <p:nvSpPr>
          <p:cNvPr id="7" name="正方形/長方形 6"/>
          <p:cNvSpPr/>
          <p:nvPr/>
        </p:nvSpPr>
        <p:spPr>
          <a:xfrm>
            <a:off x="459068" y="696302"/>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令和元年度以降、環境基準を達成</a:t>
            </a:r>
          </a:p>
        </p:txBody>
      </p:sp>
      <p:sp>
        <p:nvSpPr>
          <p:cNvPr id="13" name="テキスト ボックス 12"/>
          <p:cNvSpPr txBox="1"/>
          <p:nvPr/>
        </p:nvSpPr>
        <p:spPr>
          <a:xfrm>
            <a:off x="2047022" y="5441474"/>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NO</a:t>
            </a:r>
            <a:r>
              <a:rPr lang="en-US" altLang="ja-JP" b="1" baseline="-25000"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日平均値の年間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％換算値の推移</a:t>
            </a:r>
          </a:p>
        </p:txBody>
      </p:sp>
      <p:sp>
        <p:nvSpPr>
          <p:cNvPr id="18" name="正方形/長方形 17">
            <a:extLst>
              <a:ext uri="{FF2B5EF4-FFF2-40B4-BE49-F238E27FC236}">
                <a16:creationId xmlns:a16="http://schemas.microsoft.com/office/drawing/2014/main" id="{30E6562D-45C8-42BD-99CA-677144400F73}"/>
              </a:ext>
            </a:extLst>
          </p:cNvPr>
          <p:cNvSpPr/>
          <p:nvPr/>
        </p:nvSpPr>
        <p:spPr>
          <a:xfrm>
            <a:off x="459068" y="6211669"/>
            <a:ext cx="8466568" cy="646331"/>
          </a:xfrm>
          <a:prstGeom prst="rect">
            <a:avLst/>
          </a:prstGeom>
          <a:ln>
            <a:noFill/>
            <a:prstDash val="sysDash"/>
          </a:ln>
        </p:spPr>
        <p:txBody>
          <a:bodyPr wrap="square">
            <a:spAutoFit/>
          </a:bodyPr>
          <a:lstStyle/>
          <a:p>
            <a:pPr indent="85725"/>
            <a:r>
              <a:rPr lang="ja-JP" altLang="en-US" dirty="0">
                <a:latin typeface="Meiryo UI" panose="020B0604030504040204" pitchFamily="50" charset="-128"/>
                <a:ea typeface="Meiryo UI" panose="020B0604030504040204" pitchFamily="50" charset="-128"/>
              </a:rPr>
              <a:t>自排局における過去データ（</a:t>
            </a:r>
            <a:r>
              <a:rPr lang="en-US" altLang="ja-JP" dirty="0">
                <a:latin typeface="Meiryo UI" panose="020B0604030504040204" pitchFamily="50" charset="-128"/>
                <a:ea typeface="Meiryo UI" panose="020B0604030504040204" pitchFamily="50" charset="-128"/>
              </a:rPr>
              <a:t>H18</a:t>
            </a:r>
            <a:r>
              <a:rPr lang="ja-JP" altLang="en-US" dirty="0">
                <a:latin typeface="Meiryo UI" panose="020B0604030504040204" pitchFamily="50" charset="-128"/>
                <a:ea typeface="Meiryo UI" panose="020B0604030504040204" pitchFamily="50" charset="-128"/>
              </a:rPr>
              <a:t>～現在）の</a:t>
            </a:r>
            <a:r>
              <a:rPr lang="en-US" altLang="ja-JP" dirty="0">
                <a:latin typeface="Meiryo UI" panose="020B0604030504040204" pitchFamily="50" charset="-128"/>
                <a:ea typeface="Meiryo UI" panose="020B0604030504040204" pitchFamily="50" charset="-128"/>
              </a:rPr>
              <a:t>NO</a:t>
            </a:r>
            <a:r>
              <a:rPr lang="en-US" altLang="ja-JP" sz="1050"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の日平均値の</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％値と年平均値との</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相関関係から算出。</a:t>
            </a:r>
          </a:p>
        </p:txBody>
      </p:sp>
      <p:sp>
        <p:nvSpPr>
          <p:cNvPr id="19" name="正方形/長方形 18"/>
          <p:cNvSpPr/>
          <p:nvPr/>
        </p:nvSpPr>
        <p:spPr>
          <a:xfrm>
            <a:off x="459068" y="580234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98</a:t>
            </a:r>
            <a:r>
              <a:rPr kumimoji="1" lang="ja-JP" altLang="en-US" b="1" dirty="0">
                <a:latin typeface="Meiryo UI" panose="020B0604030504040204" pitchFamily="50" charset="-128"/>
                <a:ea typeface="Meiryo UI" panose="020B0604030504040204" pitchFamily="50" charset="-128"/>
              </a:rPr>
              <a:t>％値の換算方法</a:t>
            </a:r>
          </a:p>
        </p:txBody>
      </p:sp>
      <p:pic>
        <p:nvPicPr>
          <p:cNvPr id="2" name="グラフィックス 1">
            <a:extLst>
              <a:ext uri="{FF2B5EF4-FFF2-40B4-BE49-F238E27FC236}">
                <a16:creationId xmlns:a16="http://schemas.microsoft.com/office/drawing/2014/main" id="{704E21FB-7678-45AD-9EA1-7BD74731C5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0471" y="1403430"/>
            <a:ext cx="6559680" cy="4123227"/>
          </a:xfrm>
          <a:prstGeom prst="rect">
            <a:avLst/>
          </a:prstGeom>
        </p:spPr>
      </p:pic>
    </p:spTree>
    <p:extLst>
      <p:ext uri="{BB962C8B-B14F-4D97-AF65-F5344CB8AC3E}">
        <p14:creationId xmlns:p14="http://schemas.microsoft.com/office/powerpoint/2010/main" val="168403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＜参考＞簡易測定地点の特徴（令和３年度交通センサス）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BD2FE429-F53D-4DB8-80F0-0851DCB16105}"/>
              </a:ext>
            </a:extLst>
          </p:cNvPr>
          <p:cNvGraphicFramePr>
            <a:graphicFrameLocks noGrp="1"/>
          </p:cNvGraphicFramePr>
          <p:nvPr>
            <p:extLst>
              <p:ext uri="{D42A27DB-BD31-4B8C-83A1-F6EECF244321}">
                <p14:modId xmlns:p14="http://schemas.microsoft.com/office/powerpoint/2010/main" val="3125637131"/>
              </p:ext>
            </p:extLst>
          </p:nvPr>
        </p:nvGraphicFramePr>
        <p:xfrm>
          <a:off x="149191" y="1074287"/>
          <a:ext cx="8845618" cy="3279236"/>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988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3">
                  <a:txBody>
                    <a:bodyPr/>
                    <a:lstStyle/>
                    <a:p>
                      <a:pPr algn="ctr"/>
                      <a:r>
                        <a:rPr lang="ja-JP" altLang="en-US" sz="1400" b="1" dirty="0">
                          <a:latin typeface="Meiryo UI" panose="020B0604030504040204" pitchFamily="50" charset="-128"/>
                          <a:ea typeface="Meiryo UI" panose="020B0604030504040204" pitchFamily="50" charset="-128"/>
                        </a:rPr>
                        <a:t>大和田西</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27300430290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20,770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8,026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28,796</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30.7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1.47</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号（高架）</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46,960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16,329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63,289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27.9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2.38</a:t>
                      </a:r>
                    </a:p>
                  </a:txBody>
                  <a:tcPr anchor="ctr"/>
                </a:tc>
                <a:extLst>
                  <a:ext uri="{0D108BD9-81ED-4DB2-BD59-A6C34878D82A}">
                    <a16:rowId xmlns:a16="http://schemas.microsoft.com/office/drawing/2014/main" val="2839190570"/>
                  </a:ext>
                </a:extLst>
              </a:tr>
              <a:tr h="27047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大阪</a:t>
                      </a:r>
                      <a:r>
                        <a:rPr kumimoji="1" lang="ja-JP" altLang="en-US" sz="1200">
                          <a:latin typeface="Meiryo UI" panose="020B0604030504040204" pitchFamily="50" charset="-128"/>
                          <a:ea typeface="Meiryo UI" panose="020B0604030504040204" pitchFamily="50" charset="-128"/>
                        </a:rPr>
                        <a:t>池田線</a:t>
                      </a:r>
                      <a:endParaRPr kumimoji="1" lang="en-US" altLang="ja-JP" sz="12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区間番号</a:t>
                      </a:r>
                      <a:r>
                        <a:rPr kumimoji="1" lang="en-US" altLang="ja-JP" sz="1050">
                          <a:latin typeface="Meiryo UI" panose="020B0604030504040204" pitchFamily="50" charset="-128"/>
                          <a:ea typeface="Meiryo UI" panose="020B0604030504040204" pitchFamily="50" charset="-128"/>
                        </a:rPr>
                        <a:t>27400100030</a:t>
                      </a:r>
                      <a:r>
                        <a:rPr kumimoji="1" lang="ja-JP" altLang="en-US" sz="1050">
                          <a:latin typeface="Meiryo UI" panose="020B0604030504040204" pitchFamily="50" charset="-128"/>
                          <a:ea typeface="Meiryo UI" panose="020B0604030504040204" pitchFamily="50" charset="-128"/>
                        </a:rPr>
                        <a:t>）</a:t>
                      </a:r>
                      <a:endParaRPr kumimoji="1" lang="en-US" altLang="ja-JP" sz="105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12,663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6,858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19,521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35.7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0.86</a:t>
                      </a:r>
                    </a:p>
                  </a:txBody>
                  <a:tcPr anchor="ctr"/>
                </a:tc>
                <a:extLst>
                  <a:ext uri="{0D108BD9-81ED-4DB2-BD59-A6C34878D82A}">
                    <a16:rowId xmlns:a16="http://schemas.microsoft.com/office/drawing/2014/main" val="1881308752"/>
                  </a:ext>
                </a:extLst>
              </a:tr>
              <a:tr h="398876">
                <a:tc rowSpan="3">
                  <a:txBody>
                    <a:bodyPr/>
                    <a:lstStyle/>
                    <a:p>
                      <a:pPr algn="ctr"/>
                      <a:r>
                        <a:rPr kumimoji="1" lang="zh-CN" altLang="en-US" sz="1400" b="1" dirty="0">
                          <a:latin typeface="Meiryo UI" panose="020B0604030504040204" pitchFamily="50" charset="-128"/>
                          <a:ea typeface="Meiryo UI" panose="020B0604030504040204" pitchFamily="50" charset="-128"/>
                        </a:rPr>
                        <a:t>弁天町</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27300430130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33,200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11,058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44,258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25472306"/>
                  </a:ext>
                </a:extLst>
              </a:tr>
              <a:tr h="0">
                <a:tc vMerge="1">
                  <a:txBody>
                    <a:bodyPr/>
                    <a:lstStyle/>
                    <a:p>
                      <a:endParaRPr kumimoji="1" lang="ja-JP" altLang="en-US"/>
                    </a:p>
                  </a:txBody>
                  <a:tcPr/>
                </a:tc>
                <a:tc>
                  <a:txBody>
                    <a:bodyPr/>
                    <a:lstStyle/>
                    <a:p>
                      <a:r>
                        <a:rPr kumimoji="1" lang="zh-TW" altLang="en-US" sz="1200" dirty="0">
                          <a:latin typeface="Meiryo UI" panose="020B0604030504040204" pitchFamily="50" charset="-128"/>
                          <a:ea typeface="Meiryo UI" panose="020B0604030504040204" pitchFamily="50" charset="-128"/>
                        </a:rPr>
                        <a:t>高速大阪東大阪線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27200010050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 39,605</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24,998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64,603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33.8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9755167"/>
                  </a:ext>
                </a:extLst>
              </a:tr>
              <a:tr h="398876">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築港深江線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27500210010)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18,166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4,345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22,511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19.2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0.63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36148272"/>
                  </a:ext>
                </a:extLst>
              </a:tr>
            </a:tbl>
          </a:graphicData>
        </a:graphic>
      </p:graphicFrame>
      <p:sp>
        <p:nvSpPr>
          <p:cNvPr id="9" name="四角形: 角を丸くする 8">
            <a:extLst>
              <a:ext uri="{FF2B5EF4-FFF2-40B4-BE49-F238E27FC236}">
                <a16:creationId xmlns:a16="http://schemas.microsoft.com/office/drawing/2014/main" id="{CB1B964E-25FE-4B03-9520-9F7CAE612F4B}"/>
              </a:ext>
            </a:extLst>
          </p:cNvPr>
          <p:cNvSpPr/>
          <p:nvPr/>
        </p:nvSpPr>
        <p:spPr>
          <a:xfrm>
            <a:off x="149191" y="725824"/>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一般国道</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号線</a:t>
            </a:r>
          </a:p>
        </p:txBody>
      </p:sp>
      <p:sp>
        <p:nvSpPr>
          <p:cNvPr id="10" name="四角形: 角を丸くする 9">
            <a:extLst>
              <a:ext uri="{FF2B5EF4-FFF2-40B4-BE49-F238E27FC236}">
                <a16:creationId xmlns:a16="http://schemas.microsoft.com/office/drawing/2014/main" id="{EF1558AD-D9D9-4430-871F-0C0CEE7D015A}"/>
              </a:ext>
            </a:extLst>
          </p:cNvPr>
          <p:cNvSpPr/>
          <p:nvPr/>
        </p:nvSpPr>
        <p:spPr>
          <a:xfrm>
            <a:off x="149191" y="4568861"/>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大阪臨海線</a:t>
            </a:r>
          </a:p>
        </p:txBody>
      </p:sp>
      <p:graphicFrame>
        <p:nvGraphicFramePr>
          <p:cNvPr id="11" name="表 5">
            <a:extLst>
              <a:ext uri="{FF2B5EF4-FFF2-40B4-BE49-F238E27FC236}">
                <a16:creationId xmlns:a16="http://schemas.microsoft.com/office/drawing/2014/main" id="{F7FB0033-AFC2-487C-8844-7D5E0069A869}"/>
              </a:ext>
            </a:extLst>
          </p:cNvPr>
          <p:cNvGraphicFramePr>
            <a:graphicFrameLocks noGrp="1"/>
          </p:cNvGraphicFramePr>
          <p:nvPr>
            <p:extLst>
              <p:ext uri="{D42A27DB-BD31-4B8C-83A1-F6EECF244321}">
                <p14:modId xmlns:p14="http://schemas.microsoft.com/office/powerpoint/2010/main" val="2115839563"/>
              </p:ext>
            </p:extLst>
          </p:nvPr>
        </p:nvGraphicFramePr>
        <p:xfrm>
          <a:off x="149191" y="4876261"/>
          <a:ext cx="8845618" cy="1541876"/>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988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2">
                  <a:txBody>
                    <a:bodyPr/>
                    <a:lstStyle/>
                    <a:p>
                      <a:pPr algn="ctr"/>
                      <a:r>
                        <a:rPr lang="ja-JP" altLang="en-US" sz="1400" b="1" dirty="0">
                          <a:latin typeface="Meiryo UI" panose="020B0604030504040204" pitchFamily="50" charset="-128"/>
                          <a:ea typeface="Meiryo UI" panose="020B0604030504040204" pitchFamily="50" charset="-128"/>
                        </a:rPr>
                        <a:t>住之江</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公園前</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28,437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37,950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26.4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0.85</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浜口南港線</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27500280010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15,802</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5,711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21,513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28.9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1.45</a:t>
                      </a:r>
                    </a:p>
                  </a:txBody>
                  <a:tcPr anchor="ctr"/>
                </a:tc>
                <a:extLst>
                  <a:ext uri="{0D108BD9-81ED-4DB2-BD59-A6C34878D82A}">
                    <a16:rowId xmlns:a16="http://schemas.microsoft.com/office/drawing/2014/main" val="2839190570"/>
                  </a:ext>
                </a:extLst>
              </a:tr>
            </a:tbl>
          </a:graphicData>
        </a:graphic>
      </p:graphicFrame>
    </p:spTree>
    <p:extLst>
      <p:ext uri="{BB962C8B-B14F-4D97-AF65-F5344CB8AC3E}">
        <p14:creationId xmlns:p14="http://schemas.microsoft.com/office/powerpoint/2010/main" val="354038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＜参考＞簡易測定地点の特徴（令和３年度交通センサス）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BD2FE429-F53D-4DB8-80F0-0851DCB16105}"/>
              </a:ext>
            </a:extLst>
          </p:cNvPr>
          <p:cNvGraphicFramePr>
            <a:graphicFrameLocks noGrp="1"/>
          </p:cNvGraphicFramePr>
          <p:nvPr>
            <p:extLst>
              <p:ext uri="{D42A27DB-BD31-4B8C-83A1-F6EECF244321}">
                <p14:modId xmlns:p14="http://schemas.microsoft.com/office/powerpoint/2010/main" val="3525973606"/>
              </p:ext>
            </p:extLst>
          </p:nvPr>
        </p:nvGraphicFramePr>
        <p:xfrm>
          <a:off x="149191" y="893884"/>
          <a:ext cx="8845618" cy="4080038"/>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30998">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3">
                  <a:txBody>
                    <a:bodyPr/>
                    <a:lstStyle/>
                    <a:p>
                      <a:pPr algn="ctr"/>
                      <a:r>
                        <a:rPr lang="ja-JP" altLang="en-US" sz="1400" b="1" dirty="0">
                          <a:latin typeface="Meiryo UI" panose="020B0604030504040204" pitchFamily="50" charset="-128"/>
                          <a:ea typeface="Meiryo UI" panose="020B0604030504040204" pitchFamily="50" charset="-128"/>
                        </a:rPr>
                        <a:t>杭全</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CN" altLang="en-US" sz="1200" dirty="0">
                          <a:latin typeface="Meiryo UI" panose="020B0604030504040204" pitchFamily="50" charset="-128"/>
                          <a:ea typeface="Meiryo UI" panose="020B0604030504040204" pitchFamily="50" charset="-128"/>
                        </a:rPr>
                        <a:t>一般国道</a:t>
                      </a:r>
                      <a:r>
                        <a:rPr kumimoji="1" lang="en-US" altLang="zh-CN" sz="1200" dirty="0">
                          <a:latin typeface="Meiryo UI" panose="020B0604030504040204" pitchFamily="50" charset="-128"/>
                          <a:ea typeface="Meiryo UI" panose="020B0604030504040204" pitchFamily="50" charset="-128"/>
                        </a:rPr>
                        <a:t>25</a:t>
                      </a:r>
                      <a:r>
                        <a:rPr kumimoji="1" lang="zh-CN" altLang="en-US" sz="1200" dirty="0">
                          <a:latin typeface="Meiryo UI" panose="020B0604030504040204" pitchFamily="50" charset="-128"/>
                          <a:ea typeface="Meiryo UI" panose="020B0604030504040204" pitchFamily="50" charset="-128"/>
                        </a:rPr>
                        <a:t>号</a:t>
                      </a:r>
                      <a:endParaRPr kumimoji="1" lang="en-US" altLang="zh-CN"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27300250200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33,583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6,512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40,095</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15.9</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1.73</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大阪環状線</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27500150170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19,515</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2,621</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22,136</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12.1</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0.95</a:t>
                      </a:r>
                    </a:p>
                  </a:txBody>
                  <a:tcPr anchor="ctr"/>
                </a:tc>
                <a:extLst>
                  <a:ext uri="{0D108BD9-81ED-4DB2-BD59-A6C34878D82A}">
                    <a16:rowId xmlns:a16="http://schemas.microsoft.com/office/drawing/2014/main" val="2839190570"/>
                  </a:ext>
                </a:extLst>
              </a:tr>
              <a:tr h="27047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zh-TW" altLang="en-US" sz="1200" dirty="0">
                          <a:latin typeface="Meiryo UI" panose="020B0604030504040204" pitchFamily="50" charset="-128"/>
                          <a:ea typeface="Meiryo UI" panose="020B0604030504040204" pitchFamily="50" charset="-128"/>
                        </a:rPr>
                        <a:t>阿倍野木津川線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27700140010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6,899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718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7,617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0.69</a:t>
                      </a:r>
                    </a:p>
                  </a:txBody>
                  <a:tcPr anchor="ctr"/>
                </a:tc>
                <a:extLst>
                  <a:ext uri="{0D108BD9-81ED-4DB2-BD59-A6C34878D82A}">
                    <a16:rowId xmlns:a16="http://schemas.microsoft.com/office/drawing/2014/main" val="1881308752"/>
                  </a:ext>
                </a:extLst>
              </a:tr>
              <a:tr h="398876">
                <a:tc rowSpan="3">
                  <a:txBody>
                    <a:bodyPr/>
                    <a:lstStyle/>
                    <a:p>
                      <a:pPr algn="ctr"/>
                      <a:r>
                        <a:rPr kumimoji="1" lang="zh-CN" altLang="en-US" sz="1400" b="1" dirty="0">
                          <a:latin typeface="Meiryo UI" panose="020B0604030504040204" pitchFamily="50" charset="-128"/>
                          <a:ea typeface="Meiryo UI" panose="020B0604030504040204" pitchFamily="50" charset="-128"/>
                        </a:rPr>
                        <a:t>今里</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dirty="0">
                          <a:latin typeface="Meiryo UI" panose="020B0604030504040204" pitchFamily="50" charset="-128"/>
                          <a:ea typeface="Meiryo UI" panose="020B0604030504040204" pitchFamily="50" charset="-128"/>
                        </a:rPr>
                        <a:t>一般国道</a:t>
                      </a:r>
                      <a:r>
                        <a:rPr kumimoji="1" lang="en-US" altLang="zh-CN" sz="1200" dirty="0">
                          <a:latin typeface="Meiryo UI" panose="020B0604030504040204" pitchFamily="50" charset="-128"/>
                          <a:ea typeface="Meiryo UI" panose="020B0604030504040204" pitchFamily="50" charset="-128"/>
                        </a:rPr>
                        <a:t>308</a:t>
                      </a:r>
                      <a:r>
                        <a:rPr kumimoji="1" lang="zh-CN" altLang="en-US" sz="1200" dirty="0">
                          <a:latin typeface="Meiryo UI" panose="020B0604030504040204" pitchFamily="50" charset="-128"/>
                          <a:ea typeface="Meiryo UI" panose="020B0604030504040204" pitchFamily="50" charset="-128"/>
                        </a:rPr>
                        <a:t>号</a:t>
                      </a:r>
                      <a:endParaRPr kumimoji="1" lang="en-US" altLang="zh-CN"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27303080090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27,397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3,629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31,026</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8.3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25472306"/>
                  </a:ext>
                </a:extLst>
              </a:tr>
              <a:tr h="0">
                <a:tc vMerge="1">
                  <a:txBody>
                    <a:bodyPr/>
                    <a:lstStyle/>
                    <a:p>
                      <a:endParaRPr kumimoji="1" lang="ja-JP" altLang="en-US"/>
                    </a:p>
                  </a:txBody>
                  <a:tcPr/>
                </a:tc>
                <a:tc>
                  <a:txBody>
                    <a:bodyPr/>
                    <a:lstStyle/>
                    <a:p>
                      <a:r>
                        <a:rPr kumimoji="1" lang="zh-TW" altLang="en-US" sz="1200" dirty="0">
                          <a:latin typeface="Meiryo UI" panose="020B0604030504040204" pitchFamily="50" charset="-128"/>
                          <a:ea typeface="Meiryo UI" panose="020B0604030504040204" pitchFamily="50" charset="-128"/>
                        </a:rPr>
                        <a:t>大阪環状線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27500150130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24,070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1,823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25,893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9755167"/>
                  </a:ext>
                </a:extLst>
              </a:tr>
              <a:tr h="398876">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latin typeface="Meiryo UI" panose="020B0604030504040204" pitchFamily="50" charset="-128"/>
                          <a:ea typeface="Meiryo UI" panose="020B0604030504040204" pitchFamily="50" charset="-128"/>
                        </a:rPr>
                        <a:t>大阪枚岡奈良線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27607020100)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17,194</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1,397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18,591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0.61</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36148272"/>
                  </a:ext>
                </a:extLst>
              </a:tr>
              <a:tr h="398876">
                <a:tc rowSpan="2">
                  <a:txBody>
                    <a:bodyPr/>
                    <a:lstStyle/>
                    <a:p>
                      <a:pPr algn="ctr"/>
                      <a:r>
                        <a:rPr kumimoji="1" lang="zh-CN" altLang="en-US" sz="1400" b="1" dirty="0">
                          <a:latin typeface="Meiryo UI" panose="020B0604030504040204" pitchFamily="50" charset="-128"/>
                          <a:ea typeface="Meiryo UI" panose="020B0604030504040204" pitchFamily="50" charset="-128"/>
                        </a:rPr>
                        <a:t>加美福</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井戸西</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a:latin typeface="Meiryo UI" panose="020B0604030504040204" pitchFamily="50" charset="-128"/>
                          <a:ea typeface="Meiryo UI" panose="020B0604030504040204" pitchFamily="50" charset="-128"/>
                        </a:rPr>
                        <a:t>近畿自動車道</a:t>
                      </a:r>
                      <a:endParaRPr kumimoji="1" lang="en-US" altLang="zh-TW"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27110730270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74,425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13,502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87,927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13.6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0.87</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1383818"/>
                  </a:ext>
                </a:extLst>
              </a:tr>
              <a:tr h="398876">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latin typeface="Meiryo UI" panose="020B0604030504040204" pitchFamily="50" charset="-128"/>
                          <a:ea typeface="Meiryo UI" panose="020B0604030504040204" pitchFamily="50" charset="-128"/>
                        </a:rPr>
                        <a:t>大阪中央環状線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27400020310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51,688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15,481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67,169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3.82</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40516705"/>
                  </a:ext>
                </a:extLst>
              </a:tr>
            </a:tbl>
          </a:graphicData>
        </a:graphic>
      </p:graphicFrame>
      <p:sp>
        <p:nvSpPr>
          <p:cNvPr id="9" name="四角形: 角を丸くする 8">
            <a:extLst>
              <a:ext uri="{FF2B5EF4-FFF2-40B4-BE49-F238E27FC236}">
                <a16:creationId xmlns:a16="http://schemas.microsoft.com/office/drawing/2014/main" id="{CB1B964E-25FE-4B03-9520-9F7CAE612F4B}"/>
              </a:ext>
            </a:extLst>
          </p:cNvPr>
          <p:cNvSpPr/>
          <p:nvPr/>
        </p:nvSpPr>
        <p:spPr>
          <a:xfrm>
            <a:off x="149191" y="591074"/>
            <a:ext cx="2412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大阪環状線・大阪中央環状線</a:t>
            </a:r>
            <a:endParaRPr lang="en-US" altLang="ja-JP" sz="1200" b="1"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EF1558AD-D9D9-4430-871F-0C0CEE7D015A}"/>
              </a:ext>
            </a:extLst>
          </p:cNvPr>
          <p:cNvSpPr/>
          <p:nvPr/>
        </p:nvSpPr>
        <p:spPr>
          <a:xfrm>
            <a:off x="149191" y="4963494"/>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1200" b="1" dirty="0">
                <a:latin typeface="Meiryo UI" panose="020B0604030504040204" pitchFamily="50" charset="-128"/>
                <a:ea typeface="Meiryo UI" panose="020B0604030504040204" pitchFamily="50" charset="-128"/>
              </a:rPr>
              <a:t>大阪東大阪線</a:t>
            </a:r>
            <a:endParaRPr lang="ja-JP" altLang="en-US" sz="1200" b="1" dirty="0">
              <a:latin typeface="Meiryo UI" panose="020B0604030504040204" pitchFamily="50" charset="-128"/>
              <a:ea typeface="Meiryo UI" panose="020B0604030504040204" pitchFamily="50" charset="-128"/>
            </a:endParaRPr>
          </a:p>
        </p:txBody>
      </p:sp>
      <p:graphicFrame>
        <p:nvGraphicFramePr>
          <p:cNvPr id="11" name="表 5">
            <a:extLst>
              <a:ext uri="{FF2B5EF4-FFF2-40B4-BE49-F238E27FC236}">
                <a16:creationId xmlns:a16="http://schemas.microsoft.com/office/drawing/2014/main" id="{F7FB0033-AFC2-487C-8844-7D5E0069A869}"/>
              </a:ext>
            </a:extLst>
          </p:cNvPr>
          <p:cNvGraphicFramePr>
            <a:graphicFrameLocks noGrp="1"/>
          </p:cNvGraphicFramePr>
          <p:nvPr>
            <p:extLst>
              <p:ext uri="{D42A27DB-BD31-4B8C-83A1-F6EECF244321}">
                <p14:modId xmlns:p14="http://schemas.microsoft.com/office/powerpoint/2010/main" val="2462906867"/>
              </p:ext>
            </p:extLst>
          </p:nvPr>
        </p:nvGraphicFramePr>
        <p:xfrm>
          <a:off x="149191" y="5270894"/>
          <a:ext cx="8845618" cy="1541876"/>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988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2">
                  <a:txBody>
                    <a:bodyPr/>
                    <a:lstStyle/>
                    <a:p>
                      <a:pPr algn="ctr"/>
                      <a:r>
                        <a:rPr lang="zh-CN" altLang="en-US" sz="1400" b="1" dirty="0">
                          <a:latin typeface="Meiryo UI" panose="020B0604030504040204" pitchFamily="50" charset="-128"/>
                          <a:ea typeface="Meiryo UI" panose="020B0604030504040204" pitchFamily="50" charset="-128"/>
                        </a:rPr>
                        <a:t>高井田西交差点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latin typeface="Meiryo UI" panose="020B0604030504040204" pitchFamily="50" charset="-128"/>
                          <a:ea typeface="Meiryo UI" panose="020B0604030504040204" pitchFamily="50" charset="-128"/>
                        </a:rPr>
                        <a:t>高速大阪東大阪線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27200010180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60,019</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19,011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79,030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0.88</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dirty="0">
                          <a:latin typeface="Meiryo UI" panose="020B0604030504040204" pitchFamily="50" charset="-128"/>
                          <a:ea typeface="Meiryo UI" panose="020B0604030504040204" pitchFamily="50" charset="-128"/>
                        </a:rPr>
                        <a:t>一般国道３０８号</a:t>
                      </a:r>
                      <a:endParaRPr kumimoji="1" lang="en-US" altLang="zh-CN"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27303080140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40,471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9,546</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50,017</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16.8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1.17</a:t>
                      </a:r>
                    </a:p>
                  </a:txBody>
                  <a:tcPr anchor="ctr"/>
                </a:tc>
                <a:extLst>
                  <a:ext uri="{0D108BD9-81ED-4DB2-BD59-A6C34878D82A}">
                    <a16:rowId xmlns:a16="http://schemas.microsoft.com/office/drawing/2014/main" val="2839190570"/>
                  </a:ext>
                </a:extLst>
              </a:tr>
            </a:tbl>
          </a:graphicData>
        </a:graphic>
      </p:graphicFrame>
    </p:spTree>
    <p:extLst>
      <p:ext uri="{BB962C8B-B14F-4D97-AF65-F5344CB8AC3E}">
        <p14:creationId xmlns:p14="http://schemas.microsoft.com/office/powerpoint/2010/main" val="272565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31460"/>
          <a:stretch/>
        </p:blipFill>
        <p:spPr>
          <a:xfrm>
            <a:off x="423012" y="2492896"/>
            <a:ext cx="5012614" cy="4127004"/>
          </a:xfrm>
          <a:prstGeom prst="rect">
            <a:avLst/>
          </a:prstGeom>
        </p:spPr>
      </p:pic>
      <p:pic>
        <p:nvPicPr>
          <p:cNvPr id="7" name="図 6"/>
          <p:cNvPicPr>
            <a:picLocks noChangeAspect="1"/>
          </p:cNvPicPr>
          <p:nvPr/>
        </p:nvPicPr>
        <p:blipFill rotWithShape="1">
          <a:blip r:embed="rId3"/>
          <a:srcRect l="5403" t="16583" r="22934" b="6968"/>
          <a:stretch/>
        </p:blipFill>
        <p:spPr>
          <a:xfrm>
            <a:off x="5390827" y="702385"/>
            <a:ext cx="3096344" cy="2641000"/>
          </a:xfrm>
          <a:prstGeom prst="rect">
            <a:avLst/>
          </a:prstGeom>
        </p:spPr>
      </p:pic>
      <p:cxnSp>
        <p:nvCxnSpPr>
          <p:cNvPr id="8" name="直線矢印コネクタ 7"/>
          <p:cNvCxnSpPr/>
          <p:nvPr/>
        </p:nvCxnSpPr>
        <p:spPr>
          <a:xfrm>
            <a:off x="6732240" y="2492896"/>
            <a:ext cx="40210" cy="1019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0"/>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＜参考＞簡易測定サンプラーの例</a:t>
            </a:r>
          </a:p>
        </p:txBody>
      </p:sp>
      <p:pic>
        <p:nvPicPr>
          <p:cNvPr id="2" name="図 1">
            <a:extLst>
              <a:ext uri="{FF2B5EF4-FFF2-40B4-BE49-F238E27FC236}">
                <a16:creationId xmlns:a16="http://schemas.microsoft.com/office/drawing/2014/main" id="{130A38FA-9CE9-4CC0-9398-A4EAEFABE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42" y="3512581"/>
            <a:ext cx="3896449" cy="2922337"/>
          </a:xfrm>
          <a:prstGeom prst="rect">
            <a:avLst/>
          </a:prstGeom>
        </p:spPr>
      </p:pic>
      <p:cxnSp>
        <p:nvCxnSpPr>
          <p:cNvPr id="10" name="直線矢印コネクタ 9"/>
          <p:cNvCxnSpPr/>
          <p:nvPr/>
        </p:nvCxnSpPr>
        <p:spPr>
          <a:xfrm>
            <a:off x="3036630" y="3557504"/>
            <a:ext cx="3143280" cy="317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451032" y="3681777"/>
            <a:ext cx="850314" cy="75167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0E6562D-45C8-42BD-99CA-677144400F73}"/>
              </a:ext>
            </a:extLst>
          </p:cNvPr>
          <p:cNvSpPr/>
          <p:nvPr/>
        </p:nvSpPr>
        <p:spPr>
          <a:xfrm>
            <a:off x="0" y="1180467"/>
            <a:ext cx="5558594" cy="1077218"/>
          </a:xfrm>
          <a:prstGeom prst="rect">
            <a:avLst/>
          </a:prstGeom>
          <a:ln>
            <a:noFill/>
            <a:prstDash val="sysDash"/>
          </a:ln>
        </p:spPr>
        <p:txBody>
          <a:bodyPr wrap="square">
            <a:spAutoFit/>
          </a:bodyPr>
          <a:lstStyle/>
          <a:p>
            <a:pPr marL="85725"/>
            <a:r>
              <a:rPr lang="ja-JP" altLang="en-US" sz="1600" dirty="0">
                <a:latin typeface="Meiryo UI" panose="020B0604030504040204" pitchFamily="50" charset="-128"/>
                <a:ea typeface="Meiryo UI" panose="020B0604030504040204" pitchFamily="50" charset="-128"/>
              </a:rPr>
              <a:t>各季</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週間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回（春季・夏季・秋季・冬季）測定。</a:t>
            </a:r>
            <a:endParaRPr lang="en-US" altLang="ja-JP" sz="1600" dirty="0">
              <a:latin typeface="Meiryo UI" panose="020B0604030504040204" pitchFamily="50" charset="-128"/>
              <a:ea typeface="Meiryo UI" panose="020B0604030504040204" pitchFamily="50" charset="-128"/>
            </a:endParaRPr>
          </a:p>
          <a:p>
            <a:pPr marL="85725"/>
            <a:r>
              <a:rPr lang="en-US" altLang="ja-JP" sz="1600" dirty="0">
                <a:latin typeface="Meiryo UI" panose="020B0604030504040204" pitchFamily="50" charset="-128"/>
                <a:ea typeface="Meiryo UI" panose="020B0604030504040204" pitchFamily="50" charset="-128"/>
              </a:rPr>
              <a:t>PTIO </a:t>
            </a:r>
            <a:r>
              <a:rPr lang="ja-JP" altLang="en-US" sz="1600" dirty="0">
                <a:latin typeface="Meiryo UI" panose="020B0604030504040204" pitchFamily="50" charset="-128"/>
                <a:ea typeface="Meiryo UI" panose="020B0604030504040204" pitchFamily="50" charset="-128"/>
              </a:rPr>
              <a:t>試薬を使用した、以下のような分子拡散方式の</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小型サンプラーを</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個ずつ配置し、大気に１週間暴露した後、</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回収し分析。</a:t>
            </a:r>
          </a:p>
        </p:txBody>
      </p:sp>
      <p:sp>
        <p:nvSpPr>
          <p:cNvPr id="14" name="正方形/長方形 13"/>
          <p:cNvSpPr/>
          <p:nvPr/>
        </p:nvSpPr>
        <p:spPr>
          <a:xfrm>
            <a:off x="152856" y="794691"/>
            <a:ext cx="1812421" cy="359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簡易測定方法</a:t>
            </a:r>
          </a:p>
        </p:txBody>
      </p:sp>
    </p:spTree>
    <p:extLst>
      <p:ext uri="{BB962C8B-B14F-4D97-AF65-F5344CB8AC3E}">
        <p14:creationId xmlns:p14="http://schemas.microsoft.com/office/powerpoint/2010/main" val="267824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23528" y="1169264"/>
            <a:ext cx="8146384" cy="648766"/>
          </a:xfrm>
          <a:prstGeom prst="rect">
            <a:avLst/>
          </a:prstGeom>
          <a:noFill/>
          <a:ln w="9525">
            <a:noFill/>
            <a:miter lim="800000"/>
            <a:headEnd/>
            <a:tailEnd/>
          </a:ln>
        </p:spPr>
        <p:txBody>
          <a:bodyPr rot="0" vert="horz" wrap="square" lIns="74295" tIns="8890" rIns="74295" bIns="8890" anchor="t" anchorCtr="0" upright="1">
            <a:noAutofit/>
          </a:bodyPr>
          <a:lstStyle/>
          <a:p>
            <a:pPr>
              <a:spcAft>
                <a:spcPts val="0"/>
              </a:spcAft>
            </a:pPr>
            <a:r>
              <a:rPr lang="ja-JP" sz="1600" kern="100" dirty="0">
                <a:effectLst/>
                <a:latin typeface="Meiryo UI" panose="020B0604030504040204" pitchFamily="50" charset="-128"/>
                <a:ea typeface="Meiryo UI" panose="020B0604030504040204" pitchFamily="50" charset="-128"/>
                <a:cs typeface="Times New Roman"/>
              </a:rPr>
              <a:t>環境基準とは、環境基本法（平成５年法律第９１号）第１６条第１項</a:t>
            </a:r>
            <a:r>
              <a:rPr lang="ja-JP" altLang="en-US" sz="1600" kern="100" dirty="0">
                <a:effectLst/>
                <a:latin typeface="Meiryo UI" panose="020B0604030504040204" pitchFamily="50" charset="-128"/>
                <a:ea typeface="Meiryo UI" panose="020B0604030504040204" pitchFamily="50" charset="-128"/>
                <a:cs typeface="Times New Roman"/>
              </a:rPr>
              <a:t>に基づき定められた</a:t>
            </a:r>
            <a:endParaRPr lang="en-US" altLang="ja-JP" sz="1600" kern="100" dirty="0">
              <a:latin typeface="Meiryo UI" panose="020B0604030504040204" pitchFamily="50" charset="-128"/>
              <a:ea typeface="Meiryo UI" panose="020B0604030504040204" pitchFamily="50" charset="-128"/>
              <a:cs typeface="Times New Roman"/>
            </a:endParaRPr>
          </a:p>
          <a:p>
            <a:pPr>
              <a:spcAft>
                <a:spcPts val="0"/>
              </a:spcAft>
            </a:pPr>
            <a:r>
              <a:rPr lang="ja-JP" b="1" u="sng" kern="100" dirty="0">
                <a:effectLst/>
                <a:latin typeface="Meiryo UI" panose="020B0604030504040204" pitchFamily="50" charset="-128"/>
                <a:ea typeface="Meiryo UI" panose="020B0604030504040204" pitchFamily="50" charset="-128"/>
                <a:cs typeface="Times New Roman"/>
              </a:rPr>
              <a:t>人の健康</a:t>
            </a:r>
            <a:r>
              <a:rPr lang="ja-JP" altLang="en-US" b="1" u="sng" kern="100" dirty="0">
                <a:effectLst/>
                <a:latin typeface="Meiryo UI" panose="020B0604030504040204" pitchFamily="50" charset="-128"/>
                <a:ea typeface="Meiryo UI" panose="020B0604030504040204" pitchFamily="50" charset="-128"/>
                <a:cs typeface="Times New Roman"/>
              </a:rPr>
              <a:t>の</a:t>
            </a:r>
            <a:r>
              <a:rPr lang="ja-JP" b="1" u="sng" kern="100" dirty="0">
                <a:effectLst/>
                <a:latin typeface="Meiryo UI" panose="020B0604030504040204" pitchFamily="50" charset="-128"/>
                <a:ea typeface="Meiryo UI" panose="020B0604030504040204" pitchFamily="50" charset="-128"/>
                <a:cs typeface="Times New Roman"/>
              </a:rPr>
              <a:t>保護</a:t>
            </a:r>
            <a:r>
              <a:rPr lang="ja-JP" altLang="en-US" b="1" u="sng" kern="100" dirty="0">
                <a:effectLst/>
                <a:latin typeface="Meiryo UI" panose="020B0604030504040204" pitchFamily="50" charset="-128"/>
                <a:ea typeface="Meiryo UI" panose="020B0604030504040204" pitchFamily="50" charset="-128"/>
                <a:cs typeface="Times New Roman"/>
              </a:rPr>
              <a:t>及び生活環境の保全の上で</a:t>
            </a:r>
            <a:r>
              <a:rPr lang="ja-JP" b="1" u="sng" kern="100" dirty="0">
                <a:effectLst/>
                <a:latin typeface="Meiryo UI" panose="020B0604030504040204" pitchFamily="50" charset="-128"/>
                <a:ea typeface="Meiryo UI" panose="020B0604030504040204" pitchFamily="50" charset="-128"/>
                <a:cs typeface="Times New Roman"/>
              </a:rPr>
              <a:t>維持されることが望ましい基準</a:t>
            </a:r>
            <a:endParaRPr lang="ja-JP" b="1" kern="100" dirty="0">
              <a:effectLst/>
              <a:latin typeface="Meiryo UI" panose="020B0604030504040204" pitchFamily="50" charset="-128"/>
              <a:ea typeface="Meiryo UI" panose="020B0604030504040204" pitchFamily="50" charset="-128"/>
              <a:cs typeface="Times New Roman"/>
            </a:endParaRPr>
          </a:p>
        </p:txBody>
      </p:sp>
      <p:graphicFrame>
        <p:nvGraphicFramePr>
          <p:cNvPr id="7" name="表 6"/>
          <p:cNvGraphicFramePr>
            <a:graphicFrameLocks noGrp="1"/>
          </p:cNvGraphicFramePr>
          <p:nvPr>
            <p:extLst>
              <p:ext uri="{D42A27DB-BD31-4B8C-83A1-F6EECF244321}">
                <p14:modId xmlns:p14="http://schemas.microsoft.com/office/powerpoint/2010/main" val="3589949478"/>
              </p:ext>
            </p:extLst>
          </p:nvPr>
        </p:nvGraphicFramePr>
        <p:xfrm>
          <a:off x="175131" y="1818030"/>
          <a:ext cx="8844178" cy="1172779"/>
        </p:xfrm>
        <a:graphic>
          <a:graphicData uri="http://schemas.openxmlformats.org/drawingml/2006/table">
            <a:tbl>
              <a:tblPr>
                <a:tableStyleId>{5C22544A-7EE6-4342-B048-85BDC9FD1C3A}</a:tableStyleId>
              </a:tblPr>
              <a:tblGrid>
                <a:gridCol w="1841452">
                  <a:extLst>
                    <a:ext uri="{9D8B030D-6E8A-4147-A177-3AD203B41FA5}">
                      <a16:colId xmlns:a16="http://schemas.microsoft.com/office/drawing/2014/main" val="20000"/>
                    </a:ext>
                  </a:extLst>
                </a:gridCol>
                <a:gridCol w="7002726">
                  <a:extLst>
                    <a:ext uri="{9D8B030D-6E8A-4147-A177-3AD203B41FA5}">
                      <a16:colId xmlns:a16="http://schemas.microsoft.com/office/drawing/2014/main" val="20001"/>
                    </a:ext>
                  </a:extLst>
                </a:gridCol>
              </a:tblGrid>
              <a:tr h="214594">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基　準　値</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2036">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二酸化窒素（</a:t>
                      </a:r>
                      <a:r>
                        <a:rPr lang="en-US" sz="1400" kern="100" dirty="0">
                          <a:effectLst/>
                          <a:latin typeface="Meiryo UI" panose="020B0604030504040204" pitchFamily="50" charset="-128"/>
                          <a:ea typeface="Meiryo UI" panose="020B0604030504040204" pitchFamily="50" charset="-128"/>
                        </a:rPr>
                        <a:t>NO</a:t>
                      </a:r>
                      <a:r>
                        <a:rPr lang="en-US" sz="1400" kern="100" baseline="-250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0.04ppm</a:t>
                      </a:r>
                      <a:r>
                        <a:rPr lang="ja-JP" sz="1380" kern="100" dirty="0">
                          <a:effectLst/>
                          <a:latin typeface="Meiryo UI" panose="020B0604030504040204" pitchFamily="50" charset="-128"/>
                          <a:ea typeface="Meiryo UI" panose="020B0604030504040204" pitchFamily="50" charset="-128"/>
                        </a:rPr>
                        <a:t>から</a:t>
                      </a:r>
                      <a:r>
                        <a:rPr lang="en-US" sz="1380" kern="100" dirty="0">
                          <a:effectLst/>
                          <a:latin typeface="Meiryo UI" panose="020B0604030504040204" pitchFamily="50" charset="-128"/>
                          <a:ea typeface="Meiryo UI" panose="020B0604030504040204" pitchFamily="50" charset="-128"/>
                        </a:rPr>
                        <a:t>0.06ppm</a:t>
                      </a:r>
                      <a:r>
                        <a:rPr lang="ja-JP" sz="1380" kern="100" dirty="0" err="1">
                          <a:effectLst/>
                          <a:latin typeface="Meiryo UI" panose="020B0604030504040204" pitchFamily="50" charset="-128"/>
                          <a:ea typeface="Meiryo UI" panose="020B0604030504040204" pitchFamily="50" charset="-128"/>
                        </a:rPr>
                        <a:t>までの</a:t>
                      </a:r>
                      <a:r>
                        <a:rPr lang="ja-JP" sz="1380" kern="100" dirty="0">
                          <a:effectLst/>
                          <a:latin typeface="Meiryo UI" panose="020B0604030504040204" pitchFamily="50" charset="-128"/>
                          <a:ea typeface="Meiryo UI" panose="020B0604030504040204" pitchFamily="50" charset="-128"/>
                        </a:rPr>
                        <a:t>ゾーン内またはそれ以下であること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6149">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浮遊粒子状物質（</a:t>
                      </a:r>
                      <a:r>
                        <a:rPr lang="en-US" sz="1400" kern="100" dirty="0">
                          <a:effectLst/>
                          <a:latin typeface="Meiryo UI" panose="020B0604030504040204" pitchFamily="50" charset="-128"/>
                          <a:ea typeface="Meiryo UI" panose="020B0604030504040204" pitchFamily="50" charset="-128"/>
                        </a:rPr>
                        <a:t>SPM</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0.10mg/m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以下であり、かつ１時間値が</a:t>
                      </a:r>
                      <a:r>
                        <a:rPr lang="en-US" sz="1380" kern="100" dirty="0">
                          <a:effectLst/>
                          <a:latin typeface="Meiryo UI" panose="020B0604030504040204" pitchFamily="50" charset="-128"/>
                          <a:ea typeface="Meiryo UI" panose="020B0604030504040204" pitchFamily="50" charset="-128"/>
                        </a:rPr>
                        <a:t>0.20mg/m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1513896" y="3058083"/>
            <a:ext cx="597666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備考：１</a:t>
            </a:r>
            <a:r>
              <a:rPr lang="en-US" altLang="ja-JP" sz="1200" dirty="0">
                <a:latin typeface="Meiryo UI" panose="020B0604030504040204" pitchFamily="50" charset="-128"/>
                <a:ea typeface="Meiryo UI" panose="020B0604030504040204" pitchFamily="50" charset="-128"/>
              </a:rPr>
              <a:t>ppm</a:t>
            </a:r>
            <a:r>
              <a:rPr lang="ja-JP" altLang="en-US" sz="1200" dirty="0">
                <a:latin typeface="Meiryo UI" panose="020B0604030504040204" pitchFamily="50" charset="-128"/>
                <a:ea typeface="Meiryo UI" panose="020B0604030504040204" pitchFamily="50" charset="-128"/>
              </a:rPr>
              <a:t>とは１</a:t>
            </a:r>
            <a:r>
              <a:rPr lang="en-US" altLang="ja-JP" sz="1200" dirty="0">
                <a:latin typeface="Meiryo UI" panose="020B0604030504040204" pitchFamily="50" charset="-128"/>
                <a:ea typeface="Meiryo UI" panose="020B0604030504040204" pitchFamily="50" charset="-128"/>
              </a:rPr>
              <a:t>m</a:t>
            </a:r>
            <a:r>
              <a:rPr lang="en-US" altLang="ja-JP" sz="1200" baseline="300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の大気中に１</a:t>
            </a:r>
            <a:r>
              <a:rPr lang="en-US" altLang="ja-JP" sz="1200" dirty="0">
                <a:latin typeface="Meiryo UI" panose="020B0604030504040204" pitchFamily="50" charset="-128"/>
                <a:ea typeface="Meiryo UI" panose="020B0604030504040204" pitchFamily="50" charset="-128"/>
              </a:rPr>
              <a:t>cm</a:t>
            </a:r>
            <a:r>
              <a:rPr lang="en-US" altLang="ja-JP" sz="1200" baseline="30000" dirty="0">
                <a:latin typeface="Meiryo UI" panose="020B0604030504040204" pitchFamily="50" charset="-128"/>
                <a:ea typeface="Meiryo UI" panose="020B0604030504040204" pitchFamily="50" charset="-128"/>
              </a:rPr>
              <a:t>3</a:t>
            </a:r>
            <a:r>
              <a:rPr lang="ja-JP" altLang="en-US" sz="1200" dirty="0" err="1">
                <a:latin typeface="Meiryo UI" panose="020B0604030504040204" pitchFamily="50" charset="-128"/>
                <a:ea typeface="Meiryo UI" panose="020B0604030504040204" pitchFamily="50" charset="-128"/>
              </a:rPr>
              <a:t>の汚</a:t>
            </a:r>
            <a:r>
              <a:rPr lang="ja-JP" altLang="en-US" sz="1200" dirty="0">
                <a:latin typeface="Meiryo UI" panose="020B0604030504040204" pitchFamily="50" charset="-128"/>
                <a:ea typeface="Meiryo UI" panose="020B0604030504040204" pitchFamily="50" charset="-128"/>
              </a:rPr>
              <a:t>染物質が存在する場合の濃度を示す。</a:t>
            </a:r>
          </a:p>
          <a:p>
            <a:r>
              <a:rPr lang="ja-JP" altLang="en-US" sz="1200" dirty="0">
                <a:latin typeface="Meiryo UI" panose="020B0604030504040204" pitchFamily="50" charset="-128"/>
                <a:ea typeface="Meiryo UI" panose="020B0604030504040204" pitchFamily="50" charset="-128"/>
              </a:rPr>
              <a:t>　　　　 １</a:t>
            </a:r>
            <a:r>
              <a:rPr lang="en-US" altLang="ja-JP" sz="1200" dirty="0" err="1">
                <a:latin typeface="Meiryo UI" panose="020B0604030504040204" pitchFamily="50" charset="-128"/>
                <a:ea typeface="Meiryo UI" panose="020B0604030504040204" pitchFamily="50" charset="-128"/>
              </a:rPr>
              <a:t>μg</a:t>
            </a:r>
            <a:r>
              <a:rPr lang="ja-JP" altLang="en-US" sz="1200" dirty="0">
                <a:latin typeface="Meiryo UI" panose="020B0604030504040204" pitchFamily="50" charset="-128"/>
                <a:ea typeface="Meiryo UI" panose="020B0604030504040204" pitchFamily="50" charset="-128"/>
              </a:rPr>
              <a:t>（マイクログラム） ＝ </a:t>
            </a:r>
            <a:r>
              <a:rPr lang="en-US" altLang="ja-JP" sz="1200" dirty="0">
                <a:latin typeface="Meiryo UI" panose="020B0604030504040204" pitchFamily="50" charset="-128"/>
                <a:ea typeface="Meiryo UI" panose="020B0604030504040204" pitchFamily="50" charset="-128"/>
              </a:rPr>
              <a:t>0.001mg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0.000001g</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万分の１</a:t>
            </a:r>
            <a:r>
              <a:rPr lang="en-US" altLang="ja-JP" sz="1200" dirty="0">
                <a:latin typeface="Meiryo UI" panose="020B0604030504040204" pitchFamily="50" charset="-128"/>
                <a:ea typeface="Meiryo UI" panose="020B0604030504040204" pitchFamily="50" charset="-128"/>
              </a:rPr>
              <a:t>g</a:t>
            </a:r>
          </a:p>
        </p:txBody>
      </p:sp>
      <p:sp>
        <p:nvSpPr>
          <p:cNvPr id="10" name="テキスト ボックス 9"/>
          <p:cNvSpPr txBox="1"/>
          <p:nvPr/>
        </p:nvSpPr>
        <p:spPr>
          <a:xfrm>
            <a:off x="103955" y="4202081"/>
            <a:ext cx="9047529" cy="2200602"/>
          </a:xfrm>
          <a:prstGeom prst="rect">
            <a:avLst/>
          </a:prstGeom>
          <a:noFill/>
        </p:spPr>
        <p:txBody>
          <a:bodyPr wrap="square" rtlCol="0">
            <a:spAutoFit/>
          </a:bodyPr>
          <a:lstStyle/>
          <a:p>
            <a:r>
              <a:rPr lang="ja-JP" altLang="en-US" sz="1600" b="1" kern="100" dirty="0">
                <a:latin typeface="Meiryo UI" panose="020B0604030504040204" pitchFamily="50" charset="-128"/>
                <a:ea typeface="Meiryo UI" panose="020B0604030504040204" pitchFamily="50" charset="-128"/>
                <a:cs typeface="Times New Roman"/>
              </a:rPr>
              <a:t>　①</a:t>
            </a:r>
            <a:r>
              <a:rPr lang="en-US" altLang="ja-JP" sz="1600" b="1" kern="100" dirty="0">
                <a:latin typeface="Meiryo UI" panose="020B0604030504040204" pitchFamily="50" charset="-128"/>
                <a:ea typeface="Meiryo UI" panose="020B0604030504040204" pitchFamily="50" charset="-128"/>
                <a:cs typeface="Times New Roman"/>
              </a:rPr>
              <a:t>NO</a:t>
            </a:r>
            <a:r>
              <a:rPr lang="en-US" altLang="ja-JP" sz="1200" b="1" kern="100" dirty="0">
                <a:latin typeface="Meiryo UI" panose="020B0604030504040204" pitchFamily="50" charset="-128"/>
                <a:ea typeface="Meiryo UI" panose="020B0604030504040204" pitchFamily="50" charset="-128"/>
                <a:cs typeface="Times New Roman"/>
              </a:rPr>
              <a:t>2</a:t>
            </a:r>
            <a:r>
              <a:rPr lang="ja-JP" altLang="en-US" sz="1600" b="1" kern="100" dirty="0">
                <a:latin typeface="Meiryo UI" panose="020B0604030504040204" pitchFamily="50" charset="-128"/>
                <a:ea typeface="Meiryo UI" panose="020B0604030504040204" pitchFamily="50" charset="-128"/>
                <a:cs typeface="Times New Roman"/>
              </a:rPr>
              <a:t>（年間</a:t>
            </a:r>
            <a:r>
              <a:rPr lang="en-US" altLang="ja-JP" sz="1600" b="1" kern="100" dirty="0">
                <a:latin typeface="Meiryo UI" panose="020B0604030504040204" pitchFamily="50" charset="-128"/>
                <a:ea typeface="Meiryo UI" panose="020B0604030504040204" pitchFamily="50" charset="-128"/>
                <a:cs typeface="Times New Roman"/>
              </a:rPr>
              <a:t>98</a:t>
            </a:r>
            <a:r>
              <a:rPr lang="ja-JP" altLang="en-US" sz="1600" b="1" kern="100" dirty="0">
                <a:latin typeface="Meiryo UI" panose="020B0604030504040204" pitchFamily="50" charset="-128"/>
                <a:ea typeface="Meiryo UI" panose="020B0604030504040204" pitchFamily="50" charset="-128"/>
                <a:cs typeface="Times New Roman"/>
              </a:rPr>
              <a:t>％値）</a:t>
            </a:r>
          </a:p>
          <a:p>
            <a:pPr marL="360000"/>
            <a:r>
              <a:rPr lang="ja-JP" altLang="en-US" sz="1400" dirty="0">
                <a:latin typeface="Meiryo UI" panose="020B0604030504040204" pitchFamily="50" charset="-128"/>
                <a:ea typeface="Meiryo UI" panose="020B0604030504040204" pitchFamily="50" charset="-128"/>
              </a:rPr>
              <a:t>年間の１日平均値のうち、低い方から</a:t>
            </a:r>
            <a:r>
              <a:rPr lang="en-US" altLang="ja-JP" sz="1400" dirty="0">
                <a:latin typeface="Meiryo UI" panose="020B0604030504040204" pitchFamily="50" charset="-128"/>
                <a:ea typeface="Meiryo UI" panose="020B0604030504040204" pitchFamily="50" charset="-128"/>
              </a:rPr>
              <a:t>98</a:t>
            </a:r>
            <a:r>
              <a:rPr lang="ja-JP" altLang="en-US" sz="1400" dirty="0">
                <a:latin typeface="Meiryo UI" panose="020B0604030504040204" pitchFamily="50" charset="-128"/>
                <a:ea typeface="Meiryo UI" panose="020B0604030504040204" pitchFamily="50" charset="-128"/>
              </a:rPr>
              <a:t>％に相当する値（</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日分の測定値がある場合、低い方から</a:t>
            </a:r>
            <a:r>
              <a:rPr lang="en-US" altLang="ja-JP" sz="1400" dirty="0">
                <a:latin typeface="Meiryo UI" panose="020B0604030504040204" pitchFamily="50" charset="-128"/>
                <a:ea typeface="Meiryo UI" panose="020B0604030504040204" pitchFamily="50" charset="-128"/>
              </a:rPr>
              <a:t>358</a:t>
            </a:r>
            <a:r>
              <a:rPr lang="ja-JP" altLang="en-US" sz="1400" dirty="0">
                <a:latin typeface="Meiryo UI" panose="020B0604030504040204" pitchFamily="50" charset="-128"/>
                <a:ea typeface="Meiryo UI" panose="020B0604030504040204" pitchFamily="50" charset="-128"/>
              </a:rPr>
              <a:t>番目の値）を環境基準と比較して評価を行う。</a:t>
            </a:r>
          </a:p>
          <a:p>
            <a:endParaRPr lang="ja-JP" altLang="en-US" sz="1400" dirty="0">
              <a:latin typeface="Meiryo UI" panose="020B0604030504040204" pitchFamily="50" charset="-128"/>
              <a:ea typeface="Meiryo UI" panose="020B0604030504040204" pitchFamily="50" charset="-128"/>
            </a:endParaRPr>
          </a:p>
          <a:p>
            <a:pPr marL="108000"/>
            <a:r>
              <a:rPr lang="ja-JP" altLang="en-US" sz="1600" b="1" kern="100" dirty="0">
                <a:latin typeface="Meiryo UI" panose="020B0604030504040204" pitchFamily="50" charset="-128"/>
                <a:ea typeface="Meiryo UI" panose="020B0604030504040204" pitchFamily="50" charset="-128"/>
                <a:cs typeface="Times New Roman"/>
              </a:rPr>
              <a:t>②</a:t>
            </a:r>
            <a:r>
              <a:rPr lang="en-US" altLang="ja-JP" sz="1600" b="1" kern="100" dirty="0">
                <a:latin typeface="Meiryo UI" panose="020B0604030504040204" pitchFamily="50" charset="-128"/>
                <a:ea typeface="Meiryo UI" panose="020B0604030504040204" pitchFamily="50" charset="-128"/>
                <a:cs typeface="Times New Roman"/>
              </a:rPr>
              <a:t>SPM</a:t>
            </a:r>
            <a:r>
              <a:rPr lang="ja-JP" altLang="en-US" sz="1600" b="1" kern="100" dirty="0">
                <a:latin typeface="Meiryo UI" panose="020B0604030504040204" pitchFamily="50" charset="-128"/>
                <a:ea typeface="Meiryo UI" panose="020B0604030504040204" pitchFamily="50" charset="-128"/>
                <a:cs typeface="Times New Roman"/>
              </a:rPr>
              <a:t>（年間２％除外値）</a:t>
            </a:r>
          </a:p>
          <a:p>
            <a:pPr marL="360000"/>
            <a:r>
              <a:rPr lang="ja-JP" altLang="en-US" sz="1400" dirty="0">
                <a:latin typeface="Meiryo UI" panose="020B0604030504040204" pitchFamily="50" charset="-128"/>
                <a:ea typeface="Meiryo UI" panose="020B0604030504040204" pitchFamily="50" charset="-128"/>
              </a:rPr>
              <a:t>年間の１日平均値のうち、高い方から２％の範囲にあるもの（</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日分の測定値がある場合、高い方から７日分の</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測定値）を除外した後の最高値を環境基準と比較して評価を行う。</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ただし、１日平均値について環境基準を超える日が２日以上連続した場合は、環境基準を達成しなかったものとする。　</a:t>
            </a:r>
          </a:p>
          <a:p>
            <a:r>
              <a:rPr lang="ja-JP" altLang="en-US" sz="7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p>
        </p:txBody>
      </p:sp>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＜参考＞大気汚染に係る環境基準と評価方法　</a:t>
            </a:r>
          </a:p>
        </p:txBody>
      </p:sp>
      <p:sp>
        <p:nvSpPr>
          <p:cNvPr id="12" name="正方形/長方形 11"/>
          <p:cNvSpPr/>
          <p:nvPr/>
        </p:nvSpPr>
        <p:spPr>
          <a:xfrm>
            <a:off x="175473" y="703077"/>
            <a:ext cx="3731510"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大気汚染に係る環境基準について</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75131" y="3463450"/>
            <a:ext cx="1371627"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評価方法</a:t>
            </a:r>
          </a:p>
        </p:txBody>
      </p:sp>
      <p:sp>
        <p:nvSpPr>
          <p:cNvPr id="14" name="楕円 13"/>
          <p:cNvSpPr/>
          <p:nvPr/>
        </p:nvSpPr>
        <p:spPr>
          <a:xfrm>
            <a:off x="323528" y="39609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323528" y="6206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2214" y="3868965"/>
            <a:ext cx="1676807"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長期的評価</a:t>
            </a:r>
          </a:p>
        </p:txBody>
      </p:sp>
      <p:sp>
        <p:nvSpPr>
          <p:cNvPr id="17" name="テキスト ボックス 16"/>
          <p:cNvSpPr txBox="1"/>
          <p:nvPr/>
        </p:nvSpPr>
        <p:spPr>
          <a:xfrm>
            <a:off x="512214" y="6102669"/>
            <a:ext cx="253578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短期的評価（</a:t>
            </a:r>
            <a:r>
              <a:rPr kumimoji="1" lang="en-US" altLang="ja-JP" u="sng" dirty="0">
                <a:latin typeface="Meiryo UI" panose="020B0604030504040204" pitchFamily="50" charset="-128"/>
                <a:ea typeface="Meiryo UI" panose="020B0604030504040204" pitchFamily="50" charset="-128"/>
              </a:rPr>
              <a:t>SPM</a:t>
            </a:r>
            <a:r>
              <a:rPr kumimoji="1" lang="ja-JP" altLang="en-US" u="sng" dirty="0">
                <a:latin typeface="Meiryo UI" panose="020B0604030504040204" pitchFamily="50" charset="-128"/>
                <a:ea typeface="Meiryo UI" panose="020B0604030504040204" pitchFamily="50" charset="-128"/>
              </a:rPr>
              <a:t>）</a:t>
            </a:r>
          </a:p>
        </p:txBody>
      </p:sp>
      <p:sp>
        <p:nvSpPr>
          <p:cNvPr id="18" name="正方形/長方形 17"/>
          <p:cNvSpPr/>
          <p:nvPr/>
        </p:nvSpPr>
        <p:spPr>
          <a:xfrm>
            <a:off x="103955" y="6437561"/>
            <a:ext cx="7040812" cy="307777"/>
          </a:xfrm>
          <a:prstGeom prst="rect">
            <a:avLst/>
          </a:prstGeom>
        </p:spPr>
        <p:txBody>
          <a:bodyPr wrap="square">
            <a:spAutoFit/>
          </a:bodyPr>
          <a:lstStyle/>
          <a:p>
            <a:pPr marL="360000"/>
            <a:r>
              <a:rPr lang="ja-JP" altLang="en-US" sz="1400" dirty="0">
                <a:latin typeface="Meiryo UI" panose="020B0604030504040204" pitchFamily="50" charset="-128"/>
                <a:ea typeface="Meiryo UI" panose="020B0604030504040204" pitchFamily="50" charset="-128"/>
              </a:rPr>
              <a:t>測定を行った日の１時間値または１日平均値について、環境基準と比較して評価を行う。</a:t>
            </a:r>
          </a:p>
        </p:txBody>
      </p:sp>
    </p:spTree>
    <p:extLst>
      <p:ext uri="{BB962C8B-B14F-4D97-AF65-F5344CB8AC3E}">
        <p14:creationId xmlns:p14="http://schemas.microsoft.com/office/powerpoint/2010/main" val="26193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896" y="2711724"/>
            <a:ext cx="3398978" cy="445086"/>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目標達成のための排出量の目標</a:t>
            </a:r>
          </a:p>
        </p:txBody>
      </p:sp>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536" l="2965" r="100000">
                        <a14:foregroundMark x1="56873" y1="29234" x2="22372" y2="464"/>
                        <a14:foregroundMark x1="70350" y1="18097" x2="68194" y2="0"/>
                        <a14:foregroundMark x1="18868" y1="2088" x2="48248" y2="38979"/>
                        <a14:foregroundMark x1="40431" y1="20650" x2="41509" y2="21810"/>
                        <a14:foregroundMark x1="66577" y1="3016" x2="45283" y2="20882"/>
                        <a14:foregroundMark x1="42049" y1="3016" x2="63881" y2="15313"/>
                        <a14:foregroundMark x1="62803" y1="11601" x2="48248" y2="23666"/>
                        <a14:foregroundMark x1="4313" y1="30162" x2="50404" y2="38515"/>
                        <a14:foregroundMark x1="5121" y1="30394" x2="31267" y2="12993"/>
                        <a14:foregroundMark x1="6739" y1="28770" x2="24528" y2="7657"/>
                        <a14:foregroundMark x1="4852" y1="29698" x2="19407" y2="7193"/>
                        <a14:foregroundMark x1="18059" y1="25058" x2="32345" y2="31787"/>
                        <a14:foregroundMark x1="75202" y1="60325" x2="99461" y2="64269"/>
                        <a14:foregroundMark x1="69811" y1="80278" x2="98922" y2="80974"/>
                        <a14:foregroundMark x1="67385" y1="62645" x2="93801" y2="75406"/>
                        <a14:foregroundMark x1="67385" y1="76566" x2="83558" y2="67749"/>
                        <a14:foregroundMark x1="4852" y1="72158" x2="51752" y2="69142"/>
                        <a14:foregroundMark x1="24798" y1="99536" x2="33693" y2="84455"/>
                        <a14:foregroundMark x1="10782" y1="74014" x2="22102" y2="96984"/>
                        <a14:foregroundMark x1="16173" y1="90951" x2="19137" y2="99536"/>
                      </a14:backgroundRemoval>
                    </a14:imgEffect>
                  </a14:imgLayer>
                </a14:imgProps>
              </a:ext>
              <a:ext uri="{28A0092B-C50C-407E-A947-70E740481C1C}">
                <a14:useLocalDpi xmlns:a14="http://schemas.microsoft.com/office/drawing/2010/main" val="0"/>
              </a:ext>
            </a:extLst>
          </a:blip>
          <a:srcRect/>
          <a:stretch>
            <a:fillRect/>
          </a:stretch>
        </p:blipFill>
        <p:spPr bwMode="auto">
          <a:xfrm>
            <a:off x="6763935" y="1029879"/>
            <a:ext cx="2147837" cy="249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5896" y="964705"/>
            <a:ext cx="196228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計画の目標</a:t>
            </a:r>
          </a:p>
        </p:txBody>
      </p:sp>
      <p:sp>
        <p:nvSpPr>
          <p:cNvPr id="43" name="正方形/長方形 42"/>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 </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令和６年３月策定</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254945" y="3308453"/>
            <a:ext cx="2175316" cy="307777"/>
          </a:xfrm>
          <a:prstGeom prst="rect">
            <a:avLst/>
          </a:prstGeom>
          <a:noFill/>
        </p:spPr>
        <p:txBody>
          <a:bodyPr wrap="square" rtlCol="0">
            <a:spAutoFit/>
          </a:bodyPr>
          <a:lstStyle/>
          <a:p>
            <a:pPr algn="ctr"/>
            <a:r>
              <a:rPr lang="ja-JP" altLang="ja-JP" sz="1400" dirty="0">
                <a:latin typeface="Meiryo UI" panose="020B0604030504040204" pitchFamily="50" charset="-128"/>
                <a:ea typeface="Meiryo UI" panose="020B0604030504040204" pitchFamily="50" charset="-128"/>
              </a:rPr>
              <a:t>対策地域</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ja-JP" sz="1400" dirty="0">
                <a:latin typeface="Meiryo UI" panose="020B0604030504040204" pitchFamily="50" charset="-128"/>
                <a:ea typeface="Meiryo UI" panose="020B0604030504040204" pitchFamily="50" charset="-128"/>
              </a:rPr>
              <a:t>市町</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 y="1433623"/>
            <a:ext cx="6681163" cy="678369"/>
          </a:xfrm>
          <a:prstGeom prst="rect">
            <a:avLst/>
          </a:prstGeom>
          <a:noFill/>
          <a:ln w="19050">
            <a:noFill/>
          </a:ln>
        </p:spPr>
        <p:txBody>
          <a:bodyPr wrap="square" rtlCol="0" anchor="t" anchorCtr="0">
            <a:noAutofit/>
          </a:bodyPr>
          <a:lstStyle/>
          <a:p>
            <a:pPr marL="403225" indent="-285750">
              <a:spcAft>
                <a:spcPts val="600"/>
              </a:spcAft>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令和８年度までに、対策地域全体（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）で二酸化窒素及び浮遊粒子状物質に係る大気環境基準を継続的・安定的に確保する。</a:t>
            </a:r>
          </a:p>
        </p:txBody>
      </p:sp>
      <p:graphicFrame>
        <p:nvGraphicFramePr>
          <p:cNvPr id="21" name="表 20">
            <a:extLst>
              <a:ext uri="{FF2B5EF4-FFF2-40B4-BE49-F238E27FC236}">
                <a16:creationId xmlns:a16="http://schemas.microsoft.com/office/drawing/2014/main" id="{E1F9FDAC-8E8A-4E56-BA08-885B07BE8EDB}"/>
              </a:ext>
            </a:extLst>
          </p:cNvPr>
          <p:cNvGraphicFramePr>
            <a:graphicFrameLocks noGrp="1"/>
          </p:cNvGraphicFramePr>
          <p:nvPr>
            <p:extLst>
              <p:ext uri="{D42A27DB-BD31-4B8C-83A1-F6EECF244321}">
                <p14:modId xmlns:p14="http://schemas.microsoft.com/office/powerpoint/2010/main" val="2376000649"/>
              </p:ext>
            </p:extLst>
          </p:nvPr>
        </p:nvGraphicFramePr>
        <p:xfrm>
          <a:off x="1468171" y="4860607"/>
          <a:ext cx="6207657" cy="1745719"/>
        </p:xfrm>
        <a:graphic>
          <a:graphicData uri="http://schemas.openxmlformats.org/drawingml/2006/table">
            <a:tbl>
              <a:tblPr/>
              <a:tblGrid>
                <a:gridCol w="1197009">
                  <a:extLst>
                    <a:ext uri="{9D8B030D-6E8A-4147-A177-3AD203B41FA5}">
                      <a16:colId xmlns:a16="http://schemas.microsoft.com/office/drawing/2014/main" val="1945943673"/>
                    </a:ext>
                  </a:extLst>
                </a:gridCol>
                <a:gridCol w="1094825">
                  <a:extLst>
                    <a:ext uri="{9D8B030D-6E8A-4147-A177-3AD203B41FA5}">
                      <a16:colId xmlns:a16="http://schemas.microsoft.com/office/drawing/2014/main" val="2817608519"/>
                    </a:ext>
                  </a:extLst>
                </a:gridCol>
                <a:gridCol w="1051031">
                  <a:extLst>
                    <a:ext uri="{9D8B030D-6E8A-4147-A177-3AD203B41FA5}">
                      <a16:colId xmlns:a16="http://schemas.microsoft.com/office/drawing/2014/main" val="510896074"/>
                    </a:ext>
                  </a:extLst>
                </a:gridCol>
                <a:gridCol w="1642452">
                  <a:extLst>
                    <a:ext uri="{9D8B030D-6E8A-4147-A177-3AD203B41FA5}">
                      <a16:colId xmlns:a16="http://schemas.microsoft.com/office/drawing/2014/main" val="1280180404"/>
                    </a:ext>
                  </a:extLst>
                </a:gridCol>
                <a:gridCol w="1222340">
                  <a:extLst>
                    <a:ext uri="{9D8B030D-6E8A-4147-A177-3AD203B41FA5}">
                      <a16:colId xmlns:a16="http://schemas.microsoft.com/office/drawing/2014/main" val="2561026689"/>
                    </a:ext>
                  </a:extLst>
                </a:gridCol>
              </a:tblGrid>
              <a:tr h="714055">
                <a:tc>
                  <a:txBody>
                    <a:bodyPr/>
                    <a:lstStyle/>
                    <a:p>
                      <a:pPr algn="ctr" rtl="0" fontAlgn="ctr">
                        <a:lnSpc>
                          <a:spcPts val="1400"/>
                        </a:lnSpc>
                      </a:pPr>
                      <a:r>
                        <a:rPr lang="ja-JP" altLang="en-US" sz="1300" b="1" i="0" u="none" strike="noStrike">
                          <a:solidFill>
                            <a:srgbClr val="000000"/>
                          </a:solidFill>
                          <a:effectLst/>
                          <a:latin typeface="Meiryo UI" panose="020B0604030504040204" pitchFamily="50" charset="-128"/>
                          <a:ea typeface="Meiryo UI" panose="020B0604030504040204" pitchFamily="50" charset="-128"/>
                        </a:rPr>
                        <a:t>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基準</a:t>
                      </a: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a:solidFill>
                            <a:srgbClr val="000000"/>
                          </a:solidFill>
                          <a:effectLst/>
                          <a:latin typeface="Meiryo UI" panose="020B0604030504040204" pitchFamily="50" charset="-128"/>
                          <a:ea typeface="Meiryo UI" panose="020B0604030504040204" pitchFamily="50" charset="-128"/>
                        </a:rPr>
                      </a:br>
                      <a:r>
                        <a:rPr lang="zh-TW" altLang="en-US" sz="1300" b="1" i="0" u="none" strike="noStrike">
                          <a:solidFill>
                            <a:srgbClr val="000000"/>
                          </a:solidFill>
                          <a:effectLst/>
                          <a:latin typeface="Meiryo UI" panose="020B0604030504040204" pitchFamily="50" charset="-128"/>
                          <a:ea typeface="Meiryo UI" panose="020B0604030504040204" pitchFamily="50" charset="-128"/>
                        </a:rPr>
                        <a:t>平成</a:t>
                      </a:r>
                      <a:r>
                        <a:rPr lang="en-US" altLang="zh-TW" sz="1300" b="1" i="0" u="none" strike="noStrike">
                          <a:solidFill>
                            <a:srgbClr val="000000"/>
                          </a:solidFill>
                          <a:effectLst/>
                          <a:latin typeface="Meiryo UI" panose="020B0604030504040204" pitchFamily="50" charset="-128"/>
                          <a:ea typeface="Meiryo UI" panose="020B0604030504040204" pitchFamily="50" charset="-128"/>
                        </a:rPr>
                        <a:t>21</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実績</a:t>
                      </a: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令和３年度</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府独自指標値</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3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令和８年度</a:t>
                      </a:r>
                      <a:br>
                        <a:rPr lang="ja-JP" altLang="en-US" sz="13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en-US" sz="1300" b="1" i="0" u="none" strike="noStrike" dirty="0">
                          <a:solidFill>
                            <a:srgbClr val="000000"/>
                          </a:solidFill>
                          <a:effectLst/>
                          <a:latin typeface="Meiryo UI" panose="020B0604030504040204" pitchFamily="50" charset="-128"/>
                          <a:ea typeface="Meiryo UI" panose="020B0604030504040204" pitchFamily="50" charset="-128"/>
                        </a:rPr>
                        <a:t>H21</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比削減量</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0" i="0" u="none" strike="noStrike">
                          <a:solidFill>
                            <a:srgbClr val="000000"/>
                          </a:solidFill>
                          <a:effectLst/>
                          <a:latin typeface="Meiryo UI" panose="020B0604030504040204" pitchFamily="50" charset="-128"/>
                          <a:ea typeface="Meiryo UI" panose="020B0604030504040204" pitchFamily="50" charset="-128"/>
                        </a:rPr>
                        <a:t>法定目標</a:t>
                      </a:r>
                      <a:r>
                        <a:rPr lang="en-US" altLang="zh-TW" sz="1300" b="0" i="0" u="none" strike="noStrike">
                          <a:solidFill>
                            <a:srgbClr val="000000"/>
                          </a:solidFill>
                          <a:effectLst/>
                          <a:latin typeface="Meiryo UI" panose="020B0604030504040204" pitchFamily="50" charset="-128"/>
                          <a:ea typeface="Meiryo UI" panose="020B0604030504040204" pitchFamily="50" charset="-128"/>
                        </a:rPr>
                        <a:t>】</a:t>
                      </a:r>
                      <a:br>
                        <a:rPr lang="en-US" altLang="zh-TW" sz="13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0" i="0" u="none" strike="noStrike" dirty="0">
                          <a:solidFill>
                            <a:srgbClr val="000000"/>
                          </a:solidFill>
                          <a:effectLst/>
                          <a:latin typeface="Meiryo UI" panose="020B0604030504040204" pitchFamily="50" charset="-128"/>
                          <a:ea typeface="Meiryo UI" panose="020B0604030504040204" pitchFamily="50" charset="-128"/>
                        </a:rPr>
                        <a:t>令和８年度</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7960122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排出量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a:solidFill>
                            <a:srgbClr val="000000"/>
                          </a:solidFill>
                          <a:effectLst/>
                          <a:latin typeface="Meiryo UI" panose="020B0604030504040204" pitchFamily="50" charset="-128"/>
                          <a:ea typeface="Meiryo UI" panose="020B0604030504040204" pitchFamily="50" charset="-128"/>
                        </a:rPr>
                        <a:t>8,340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6,650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11,480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11,220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34674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粒子状物質</a:t>
                      </a:r>
                      <a:r>
                        <a:rPr lang="en-US" altLang="ja-JP" sz="1300" b="1" i="0" u="none" strike="noStrike">
                          <a:solidFill>
                            <a:srgbClr val="000000"/>
                          </a:solidFill>
                          <a:effectLst/>
                          <a:latin typeface="Meiryo UI" panose="020B0604030504040204" pitchFamily="50" charset="-128"/>
                          <a:ea typeface="Meiryo UI" panose="020B0604030504040204" pitchFamily="50" charset="-128"/>
                        </a:rPr>
                        <a:t>(PM)</a:t>
                      </a:r>
                      <a:r>
                        <a:rPr lang="ja-JP" altLang="en-US" sz="1300" b="1" i="0" u="none" strike="noStrike">
                          <a:solidFill>
                            <a:srgbClr val="000000"/>
                          </a:solidFill>
                          <a:effectLst/>
                          <a:latin typeface="Meiryo UI" panose="020B0604030504040204" pitchFamily="50" charset="-128"/>
                          <a:ea typeface="Meiryo UI" panose="020B0604030504040204" pitchFamily="50" charset="-128"/>
                        </a:rPr>
                        <a:t>排出量</a:t>
                      </a:r>
                      <a:endParaRPr lang="ja-JP"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370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540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472883"/>
                  </a:ext>
                </a:extLst>
              </a:tr>
            </a:tbl>
          </a:graphicData>
        </a:graphic>
      </p:graphicFrame>
      <p:sp>
        <p:nvSpPr>
          <p:cNvPr id="22" name="角丸四角形 62">
            <a:extLst>
              <a:ext uri="{FF2B5EF4-FFF2-40B4-BE49-F238E27FC236}">
                <a16:creationId xmlns:a16="http://schemas.microsoft.com/office/drawing/2014/main" id="{5D112AAD-FD11-476A-A6A8-51ED5E73E673}"/>
              </a:ext>
            </a:extLst>
          </p:cNvPr>
          <p:cNvSpPr/>
          <p:nvPr/>
        </p:nvSpPr>
        <p:spPr>
          <a:xfrm>
            <a:off x="6606770" y="4580523"/>
            <a:ext cx="1297136" cy="33427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b="1" dirty="0">
                <a:solidFill>
                  <a:schemeClr val="tx1"/>
                </a:solidFill>
                <a:latin typeface="Meiryo UI" panose="020B0604030504040204" pitchFamily="50" charset="-128"/>
                <a:ea typeface="Meiryo UI" panose="020B0604030504040204" pitchFamily="50" charset="-128"/>
              </a:rPr>
              <a:t>（単位：トン）</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3" name="角丸四角形 39">
            <a:extLst>
              <a:ext uri="{FF2B5EF4-FFF2-40B4-BE49-F238E27FC236}">
                <a16:creationId xmlns:a16="http://schemas.microsoft.com/office/drawing/2014/main" id="{005101FE-8068-4DE0-B49C-4E1A09FB24F4}"/>
              </a:ext>
            </a:extLst>
          </p:cNvPr>
          <p:cNvSpPr/>
          <p:nvPr/>
        </p:nvSpPr>
        <p:spPr>
          <a:xfrm>
            <a:off x="232228" y="2033355"/>
            <a:ext cx="5256584" cy="29755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spc="-80" dirty="0">
                <a:solidFill>
                  <a:schemeClr val="tx1"/>
                </a:solidFill>
                <a:latin typeface="Meiryo UI" panose="020B0604030504040204" pitchFamily="50" charset="-128"/>
                <a:ea typeface="Meiryo UI" panose="020B0604030504040204" pitchFamily="50" charset="-128"/>
              </a:rPr>
              <a:t>（</a:t>
            </a:r>
            <a:r>
              <a:rPr lang="en-US" altLang="ja-JP" sz="1200" spc="-80" dirty="0">
                <a:solidFill>
                  <a:schemeClr val="tx1"/>
                </a:solidFill>
                <a:latin typeface="Meiryo UI" panose="020B0604030504040204" pitchFamily="50" charset="-128"/>
                <a:ea typeface="Meiryo UI" panose="020B0604030504040204" pitchFamily="50" charset="-128"/>
              </a:rPr>
              <a:t>※</a:t>
            </a:r>
            <a:r>
              <a:rPr lang="ja-JP" altLang="en-US" sz="1200" spc="-80" dirty="0">
                <a:solidFill>
                  <a:schemeClr val="tx1"/>
                </a:solidFill>
                <a:latin typeface="Meiryo UI" panose="020B0604030504040204" pitchFamily="50" charset="-128"/>
                <a:ea typeface="Meiryo UI" panose="020B0604030504040204" pitchFamily="50" charset="-128"/>
              </a:rPr>
              <a:t>）能勢町、豊能町、太子町、河南町、岬町、千早赤阪村以外の府内</a:t>
            </a:r>
            <a:r>
              <a:rPr lang="en-US" altLang="ja-JP" sz="1200" spc="-80" dirty="0">
                <a:solidFill>
                  <a:schemeClr val="tx1"/>
                </a:solidFill>
                <a:latin typeface="Meiryo UI" panose="020B0604030504040204" pitchFamily="50" charset="-128"/>
                <a:ea typeface="Meiryo UI" panose="020B0604030504040204" pitchFamily="50" charset="-128"/>
              </a:rPr>
              <a:t>37</a:t>
            </a:r>
            <a:r>
              <a:rPr lang="ja-JP" altLang="en-US" sz="1200" spc="-80" dirty="0">
                <a:solidFill>
                  <a:schemeClr val="tx1"/>
                </a:solidFill>
                <a:latin typeface="Meiryo UI" panose="020B0604030504040204" pitchFamily="50" charset="-128"/>
                <a:ea typeface="Meiryo UI" panose="020B0604030504040204" pitchFamily="50" charset="-128"/>
              </a:rPr>
              <a:t>市町</a:t>
            </a:r>
            <a:endParaRPr kumimoji="1" lang="ja-JP" altLang="en-US" sz="1200" spc="-8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166EB7B-0B1F-4CBF-8033-F753B9C0A432}"/>
              </a:ext>
            </a:extLst>
          </p:cNvPr>
          <p:cNvSpPr txBox="1"/>
          <p:nvPr/>
        </p:nvSpPr>
        <p:spPr>
          <a:xfrm>
            <a:off x="115896" y="3279854"/>
            <a:ext cx="6759037" cy="1361837"/>
          </a:xfrm>
          <a:prstGeom prst="roundRect">
            <a:avLst>
              <a:gd name="adj" fmla="val 6211"/>
            </a:avLst>
          </a:prstGeom>
          <a:noFill/>
          <a:ln w="63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Wingdings" panose="05000000000000000000" pitchFamily="2" charset="2"/>
              <a:buChar char="l"/>
            </a:pP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第４次計画の対策（最新規制適合車や電動車等への転換 等）を推進した場合の令和８年度の排出量の推計値である「指標値」を大阪府独自で設定し、全ての測定局で二酸化窒素</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(NO</a:t>
            </a:r>
            <a:r>
              <a:rPr lang="en-US" altLang="ja-JP" sz="1400" baseline="-25000" dirty="0">
                <a:ln/>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a:ln/>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n/>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0.04ppm</a:t>
            </a: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を下回るなど、さらなる大気環境の改善に向けて取り組む。</a:t>
            </a:r>
          </a:p>
          <a:p>
            <a:pPr marL="285750" indent="-285750">
              <a:buFont typeface="Wingdings" panose="05000000000000000000" pitchFamily="2" charset="2"/>
              <a:buChar char="l"/>
            </a:pPr>
            <a:endParaRPr lang="ja-JP" altLang="en-US" sz="1600" dirty="0">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573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3617" y="3462334"/>
            <a:ext cx="8843996" cy="2916000"/>
          </a:xfrm>
          <a:prstGeom prst="rect">
            <a:avLst/>
          </a:prstGeom>
          <a:noFill/>
          <a:ln w="19050">
            <a:solidFill>
              <a:schemeClr val="accent1"/>
            </a:solidFill>
            <a:prstDash val="dash"/>
          </a:ln>
        </p:spPr>
        <p:txBody>
          <a:bodyPr wrap="square" rtlCol="0">
            <a:spAutoFit/>
          </a:bodyPr>
          <a:lstStyle/>
          <a:p>
            <a:endParaRPr kumimoji="1" lang="ja-JP" altLang="en-US" dirty="0"/>
          </a:p>
        </p:txBody>
      </p:sp>
      <p:sp>
        <p:nvSpPr>
          <p:cNvPr id="8" name="正方形/長方形 7"/>
          <p:cNvSpPr/>
          <p:nvPr/>
        </p:nvSpPr>
        <p:spPr>
          <a:xfrm>
            <a:off x="65914" y="1368709"/>
            <a:ext cx="8904556" cy="1815882"/>
          </a:xfrm>
          <a:prstGeom prst="rect">
            <a:avLst/>
          </a:prstGeom>
        </p:spPr>
        <p:txBody>
          <a:bodyPr wrap="square">
            <a:spAutoFit/>
          </a:bodyPr>
          <a:lstStyle/>
          <a:p>
            <a:pPr marL="176213" indent="-176213"/>
            <a:endParaRPr lang="ja-JP" altLang="en-US" sz="1600" dirty="0">
              <a:latin typeface="Meiryo UI" panose="020B0604030504040204" pitchFamily="50" charset="-128"/>
              <a:ea typeface="Meiryo UI" panose="020B0604030504040204" pitchFamily="50" charset="-128"/>
            </a:endParaRPr>
          </a:p>
          <a:p>
            <a:pPr marL="176213" indent="-176213"/>
            <a:r>
              <a:rPr lang="ja-JP" altLang="en-US" sz="1600" dirty="0">
                <a:latin typeface="Meiryo UI" panose="020B0604030504040204" pitchFamily="50" charset="-128"/>
                <a:ea typeface="Meiryo UI" panose="020B0604030504040204" pitchFamily="50" charset="-128"/>
              </a:rPr>
              <a:t>●大阪府においては、協</a:t>
            </a:r>
            <a:r>
              <a:rPr lang="ja-JP" altLang="en-US" sz="1600">
                <a:latin typeface="Meiryo UI" panose="020B0604030504040204" pitchFamily="50" charset="-128"/>
                <a:ea typeface="Meiryo UI" panose="020B0604030504040204" pitchFamily="50" charset="-128"/>
              </a:rPr>
              <a:t>議会幹事会における第３次計画の評価</a:t>
            </a:r>
            <a:r>
              <a:rPr lang="ja-JP" altLang="en-US" sz="1600" dirty="0">
                <a:latin typeface="Meiryo UI" panose="020B0604030504040204" pitchFamily="50" charset="-128"/>
                <a:ea typeface="Meiryo UI" panose="020B0604030504040204" pitchFamily="50" charset="-128"/>
              </a:rPr>
              <a:t>結果のとおり、</a:t>
            </a:r>
            <a:r>
              <a:rPr lang="en-US" altLang="ja-JP" sz="1600" dirty="0">
                <a:latin typeface="Meiryo UI" panose="020B0604030504040204" pitchFamily="50" charset="-128"/>
                <a:ea typeface="Meiryo UI" panose="020B0604030504040204" pitchFamily="50" charset="-128"/>
              </a:rPr>
              <a:t>NO</a:t>
            </a:r>
            <a:r>
              <a:rPr lang="en-US" altLang="ja-JP" sz="11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の環境基準のゾーン内の測定局の存在や、交通量が集中し大型車混入率の高い交差点など比較的濃度が高い地点があるため、関係機関と連携・協力しながら、引き続き対策を推進していく。</a:t>
            </a:r>
          </a:p>
          <a:p>
            <a:pPr marL="360363" indent="-360363"/>
            <a:endParaRPr lang="en-US" altLang="ja-JP" sz="1600" dirty="0">
              <a:latin typeface="Meiryo UI" panose="020B0604030504040204" pitchFamily="50" charset="-128"/>
              <a:ea typeface="Meiryo UI" panose="020B0604030504040204" pitchFamily="50" charset="-128"/>
            </a:endParaRPr>
          </a:p>
          <a:p>
            <a:pPr marL="176213" indent="-176213"/>
            <a:r>
              <a:rPr lang="ja-JP" altLang="en-US" sz="1600" dirty="0">
                <a:latin typeface="Meiryo UI" panose="020B0604030504040204" pitchFamily="50" charset="-128"/>
                <a:ea typeface="Meiryo UI" panose="020B0604030504040204" pitchFamily="50" charset="-128"/>
              </a:rPr>
              <a:t>●このため、目標（令和８）年度までの自動車</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PM</a:t>
            </a:r>
            <a:r>
              <a:rPr lang="ja-JP" altLang="en-US" sz="1600" dirty="0">
                <a:latin typeface="Meiryo UI" panose="020B0604030504040204" pitchFamily="50" charset="-128"/>
                <a:ea typeface="Meiryo UI" panose="020B0604030504040204" pitchFamily="50" charset="-128"/>
              </a:rPr>
              <a:t>の推計削減量を、第４次計画における施策による削減効果の指標値として計画本体に記載する。</a:t>
            </a:r>
            <a:endParaRPr lang="en-US" altLang="ja-JP" sz="16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4A2477A6-637D-4AC8-A5C1-C1CC2F62A7D4}"/>
              </a:ext>
            </a:extLst>
          </p:cNvPr>
          <p:cNvSpPr txBox="1">
            <a:spLocks/>
          </p:cNvSpPr>
          <p:nvPr/>
        </p:nvSpPr>
        <p:spPr>
          <a:xfrm>
            <a:off x="239444" y="3486341"/>
            <a:ext cx="4480040" cy="3600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dist">
              <a:lnSpc>
                <a:spcPct val="1140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＜令和８年度までの推計削減量の考え方＞</a:t>
            </a:r>
          </a:p>
        </p:txBody>
      </p:sp>
      <p:sp>
        <p:nvSpPr>
          <p:cNvPr id="10" name="正方形/長方形 9">
            <a:extLst>
              <a:ext uri="{FF2B5EF4-FFF2-40B4-BE49-F238E27FC236}">
                <a16:creationId xmlns:a16="http://schemas.microsoft.com/office/drawing/2014/main" id="{F75B4805-8BFD-484B-BBF4-7BAF11DE12BA}"/>
              </a:ext>
            </a:extLst>
          </p:cNvPr>
          <p:cNvSpPr/>
          <p:nvPr/>
        </p:nvSpPr>
        <p:spPr>
          <a:xfrm>
            <a:off x="173617" y="3830067"/>
            <a:ext cx="8843996" cy="2502929"/>
          </a:xfrm>
          <a:prstGeom prst="rect">
            <a:avLst/>
          </a:prstGeom>
        </p:spPr>
        <p:txBody>
          <a:bodyPr wrap="square">
            <a:spAutoFit/>
          </a:bodyPr>
          <a:lstStyle/>
          <a:p>
            <a:pPr marL="285750" indent="-285750">
              <a:lnSpc>
                <a:spcPct val="110000"/>
              </a:lnSpc>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走行量・旅行速度は令和３年度に固定し、排出係数は現行計画における対策の継続を前提として、外挿により令和８年度における車種別排出係数を推計する。その値を用いて、暖機時の排出量を算定する。</a:t>
            </a:r>
            <a:endParaRPr lang="en-US" altLang="ja-JP" sz="1600" dirty="0">
              <a:latin typeface="Meiryo UI" panose="020B0604030504040204" pitchFamily="50" charset="-128"/>
              <a:ea typeface="Meiryo UI" panose="020B0604030504040204" pitchFamily="50" charset="-128"/>
            </a:endParaRPr>
          </a:p>
          <a:p>
            <a:pPr marL="285750" indent="-285750">
              <a:lnSpc>
                <a:spcPct val="110000"/>
              </a:lnSpc>
              <a:buFont typeface="Wingdings" panose="05000000000000000000" pitchFamily="2" charset="2"/>
              <a:buChar char="l"/>
            </a:pP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詳細</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21</a:t>
            </a:r>
            <a:r>
              <a:rPr lang="ja-JP" altLang="en-US" sz="1600" dirty="0">
                <a:latin typeface="Meiryo UI" panose="020B0604030504040204" pitchFamily="50" charset="-128"/>
                <a:ea typeface="Meiryo UI" panose="020B0604030504040204" pitchFamily="50" charset="-128"/>
              </a:rPr>
              <a:t>年度～令和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年度の</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車種別・速度別（</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80km/h</a:t>
            </a:r>
            <a:r>
              <a:rPr lang="ja-JP" altLang="en-US" sz="1600" dirty="0">
                <a:latin typeface="Meiryo UI" panose="020B0604030504040204" pitchFamily="50" charset="-128"/>
                <a:ea typeface="Meiryo UI" panose="020B0604030504040204" pitchFamily="50" charset="-128"/>
              </a:rPr>
              <a:t>）における排出係数データを</a:t>
            </a: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r>
              <a:rPr lang="ja-JP" altLang="en-US" sz="1600" dirty="0">
                <a:latin typeface="Meiryo UI" panose="020B0604030504040204" pitchFamily="50" charset="-128"/>
                <a:ea typeface="Meiryo UI" panose="020B0604030504040204" pitchFamily="50" charset="-128"/>
              </a:rPr>
              <a:t>　　　　　　 基に、指数近似曲線により令和</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年度の排出係数を推計する。</a:t>
            </a: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排出係数の経年変動が小さく、横ばい傾向の場合は令和３年度で固定する（乗用車等を想定）</a:t>
            </a: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endParaRPr lang="en-US" altLang="ja-JP" sz="1600" dirty="0">
              <a:latin typeface="Meiryo UI" panose="020B0604030504040204" pitchFamily="50" charset="-128"/>
              <a:ea typeface="Meiryo UI" panose="020B0604030504040204" pitchFamily="50" charset="-128"/>
            </a:endParaRPr>
          </a:p>
          <a:p>
            <a:pPr marL="285750" indent="-285750">
              <a:lnSpc>
                <a:spcPct val="110000"/>
              </a:lnSpc>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なお、冷機時の排出量は、近年横ばいであることから令和３年度に固定する。</a:t>
            </a:r>
            <a:endParaRPr lang="en-US" altLang="ja-JP" sz="1600" dirty="0">
              <a:latin typeface="Meiryo UI" panose="020B0604030504040204" pitchFamily="50" charset="-128"/>
              <a:ea typeface="Meiryo UI" panose="020B0604030504040204" pitchFamily="50" charset="-128"/>
            </a:endParaRPr>
          </a:p>
          <a:p>
            <a:pPr>
              <a:lnSpc>
                <a:spcPct val="110000"/>
              </a:lnSpc>
            </a:pPr>
            <a:r>
              <a:rPr lang="ja-JP" altLang="en-US" sz="1600" dirty="0">
                <a:latin typeface="Meiryo UI" panose="020B0604030504040204" pitchFamily="50" charset="-128"/>
                <a:ea typeface="Meiryo UI" panose="020B0604030504040204" pitchFamily="50" charset="-128"/>
              </a:rPr>
              <a:t>（対策地域 </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R3 1,850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R2</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1,900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R1 2,150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H30 2,070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H29</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2,070</a:t>
            </a:r>
            <a:r>
              <a:rPr lang="ja-JP" altLang="en-US" sz="1600" dirty="0">
                <a:latin typeface="Meiryo UI" panose="020B0604030504040204" pitchFamily="50" charset="-128"/>
                <a:ea typeface="Meiryo UI" panose="020B0604030504040204" pitchFamily="50" charset="-128"/>
              </a:rPr>
              <a:t>トン</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2ECB6AD-19B2-43E6-94DB-D00E1DE3E80F}"/>
              </a:ext>
            </a:extLst>
          </p:cNvPr>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5C6A573-8665-48F9-9D5D-1E17AEC1900A}"/>
              </a:ext>
            </a:extLst>
          </p:cNvPr>
          <p:cNvSpPr/>
          <p:nvPr/>
        </p:nvSpPr>
        <p:spPr>
          <a:xfrm>
            <a:off x="173530" y="943825"/>
            <a:ext cx="3430907"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指標値設定の考え方</a:t>
            </a:r>
          </a:p>
        </p:txBody>
      </p:sp>
    </p:spTree>
    <p:extLst>
      <p:ext uri="{BB962C8B-B14F-4D97-AF65-F5344CB8AC3E}">
        <p14:creationId xmlns:p14="http://schemas.microsoft.com/office/powerpoint/2010/main" val="72775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1240" y="1471669"/>
            <a:ext cx="9035724" cy="1170923"/>
          </a:xfrm>
          <a:prstGeom prst="rect">
            <a:avLst/>
          </a:prstGeom>
          <a:noFill/>
          <a:ln w="12700">
            <a:noFill/>
          </a:ln>
        </p:spPr>
        <p:txBody>
          <a:bodyPr wrap="square" rtlCol="0" anchor="t" anchorCtr="0">
            <a:noAutofit/>
          </a:bodyPr>
          <a:lstStyle/>
          <a:p>
            <a:pPr marL="536575" lvl="0" indent="-449263">
              <a:spcBef>
                <a:spcPts val="600"/>
              </a:spcBef>
            </a:pPr>
            <a:r>
              <a:rPr lang="ja-JP" altLang="en-US" dirty="0">
                <a:latin typeface="Meiryo UI" panose="020B0604030504040204" pitchFamily="50" charset="-128"/>
                <a:ea typeface="Meiryo UI" panose="020B0604030504040204" pitchFamily="50" charset="-128"/>
              </a:rPr>
              <a:t>　・　常時監視測定局における継続的・安定的な環境基準達成に係る評価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　常時監視測定局の測定に加えて、汚染の広がりを考慮し、数値計算（シミュレーション）</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や簡易測定の測定を組み合わせて行う面的評価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40" y="2800277"/>
            <a:ext cx="8594119" cy="21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83578" y="5509965"/>
            <a:ext cx="2697164"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環境基準値と比較する</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年間</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％値を把握可能。</a:t>
            </a:r>
            <a:endParaRPr lang="en-US" altLang="ja-JP"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33949" y="5529746"/>
            <a:ext cx="3141272"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測定局が無い地点の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濃度状況を計算。</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精度には限界あり。</a:t>
            </a: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28428" y="5529746"/>
            <a:ext cx="2594231" cy="735211"/>
          </a:xfrm>
          <a:prstGeom prst="rect">
            <a:avLst/>
          </a:prstGeom>
          <a:noFill/>
          <a:ln w="12700">
            <a:noFill/>
          </a:ln>
        </p:spPr>
        <p:txBody>
          <a:bodyPr wrap="square" rtlCol="0" anchor="t" anchorCtr="0">
            <a:noAutofit/>
          </a:bodyPr>
          <a:lstStyle/>
          <a:p>
            <a:r>
              <a:rPr lang="ja-JP" altLang="en-US" dirty="0">
                <a:latin typeface="Meiryo UI" panose="020B0604030504040204" pitchFamily="50" charset="-128"/>
                <a:ea typeface="Meiryo UI" panose="020B0604030504040204" pitchFamily="50" charset="-128"/>
              </a:rPr>
              <a:t>監視測定局よりも容易に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多くの地点に設置可能。</a:t>
            </a:r>
            <a:endParaRPr lang="en-US" altLang="ja-JP" dirty="0">
              <a:latin typeface="Meiryo UI" panose="020B0604030504040204" pitchFamily="50" charset="-128"/>
              <a:ea typeface="Meiryo UI" panose="020B0604030504040204" pitchFamily="50" charset="-128"/>
            </a:endParaRPr>
          </a:p>
        </p:txBody>
      </p:sp>
      <p:sp>
        <p:nvSpPr>
          <p:cNvPr id="13" name="正方形/長方形 12"/>
          <p:cNvSpPr/>
          <p:nvPr/>
        </p:nvSpPr>
        <p:spPr>
          <a:xfrm>
            <a:off x="173530" y="943825"/>
            <a:ext cx="6323596"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対策地域全体における環境基準確保の</a:t>
            </a:r>
            <a:r>
              <a:rPr kumimoji="1" lang="ja-JP" altLang="en-US" sz="2400" b="1" dirty="0">
                <a:latin typeface="Meiryo UI" panose="020B0604030504040204" pitchFamily="50" charset="-128"/>
                <a:ea typeface="Meiryo UI" panose="020B0604030504040204" pitchFamily="50" charset="-128"/>
              </a:rPr>
              <a:t>考え方</a:t>
            </a:r>
          </a:p>
        </p:txBody>
      </p:sp>
      <p:sp>
        <p:nvSpPr>
          <p:cNvPr id="14" name="楕円 13"/>
          <p:cNvSpPr/>
          <p:nvPr/>
        </p:nvSpPr>
        <p:spPr>
          <a:xfrm>
            <a:off x="583740" y="157247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83740" y="1918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0878" y="514430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常時監視測定局</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3449002" y="513855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数値計算手法</a:t>
            </a:r>
            <a:endParaRPr kumimoji="1" lang="ja-JP" altLang="en-US" sz="20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6497126" y="513281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簡易測定手法</a:t>
            </a:r>
            <a:endParaRPr kumimoji="1" lang="ja-JP" altLang="en-US" sz="20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C14096B-4CC7-43AD-966F-66FF46877A42}"/>
              </a:ext>
            </a:extLst>
          </p:cNvPr>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383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DA15EA0-F65B-48FD-A52C-F86C0D30BB17}"/>
              </a:ext>
            </a:extLst>
          </p:cNvPr>
          <p:cNvPicPr>
            <a:picLocks noChangeAspect="1"/>
          </p:cNvPicPr>
          <p:nvPr/>
        </p:nvPicPr>
        <p:blipFill>
          <a:blip r:embed="rId2"/>
          <a:stretch>
            <a:fillRect/>
          </a:stretch>
        </p:blipFill>
        <p:spPr>
          <a:xfrm>
            <a:off x="160400" y="1832646"/>
            <a:ext cx="6087918" cy="3567211"/>
          </a:xfrm>
          <a:prstGeom prst="rect">
            <a:avLst/>
          </a:prstGeom>
        </p:spPr>
      </p:pic>
      <p:sp>
        <p:nvSpPr>
          <p:cNvPr id="3" name="正方形/長方形 2"/>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4" name="正方形/長方形 3"/>
          <p:cNvSpPr/>
          <p:nvPr/>
        </p:nvSpPr>
        <p:spPr>
          <a:xfrm>
            <a:off x="148002" y="964576"/>
            <a:ext cx="8847995" cy="600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22</a:t>
            </a:r>
            <a:r>
              <a:rPr lang="ja-JP" altLang="en-US" sz="2400" b="1" dirty="0">
                <a:solidFill>
                  <a:schemeClr val="bg1"/>
                </a:solidFill>
                <a:latin typeface="Meiryo UI" panose="020B0604030504040204" pitchFamily="50" charset="-128"/>
                <a:ea typeface="Meiryo UI" panose="020B0604030504040204" pitchFamily="50" charset="-128"/>
              </a:rPr>
              <a:t>年度から</a:t>
            </a:r>
            <a:r>
              <a:rPr lang="en-US" altLang="ja-JP" sz="2400" b="1">
                <a:solidFill>
                  <a:schemeClr val="bg1"/>
                </a:solidFill>
                <a:latin typeface="Meiryo UI" panose="020B0604030504040204" pitchFamily="50" charset="-128"/>
                <a:ea typeface="Meiryo UI" panose="020B0604030504040204" pitchFamily="50" charset="-128"/>
              </a:rPr>
              <a:t>14</a:t>
            </a:r>
            <a:r>
              <a:rPr lang="ja-JP" altLang="en-US" sz="2400" b="1">
                <a:solidFill>
                  <a:schemeClr val="bg1"/>
                </a:solidFill>
                <a:latin typeface="Meiryo UI" panose="020B0604030504040204" pitchFamily="50" charset="-128"/>
                <a:ea typeface="Meiryo UI" panose="020B0604030504040204" pitchFamily="50" charset="-128"/>
              </a:rPr>
              <a:t>年</a:t>
            </a:r>
            <a:r>
              <a:rPr lang="ja-JP" altLang="en-US" sz="2400" b="1" dirty="0">
                <a:solidFill>
                  <a:schemeClr val="bg1"/>
                </a:solidFill>
                <a:latin typeface="Meiryo UI" panose="020B0604030504040204" pitchFamily="50" charset="-128"/>
                <a:ea typeface="Meiryo UI" panose="020B0604030504040204" pitchFamily="50" charset="-128"/>
              </a:rPr>
              <a:t>連続、全局で環境基準を達成</a:t>
            </a:r>
          </a:p>
        </p:txBody>
      </p:sp>
      <p:grpSp>
        <p:nvGrpSpPr>
          <p:cNvPr id="7" name="グループ化 6"/>
          <p:cNvGrpSpPr/>
          <p:nvPr/>
        </p:nvGrpSpPr>
        <p:grpSpPr>
          <a:xfrm>
            <a:off x="794304" y="5424568"/>
            <a:ext cx="5313866" cy="864096"/>
            <a:chOff x="2569998" y="5661248"/>
            <a:chExt cx="5313866" cy="864096"/>
          </a:xfrm>
        </p:grpSpPr>
        <p:sp>
          <p:nvSpPr>
            <p:cNvPr id="8" name="Text Box 41"/>
            <p:cNvSpPr txBox="1">
              <a:spLocks noChangeArrowheads="1"/>
            </p:cNvSpPr>
            <p:nvPr/>
          </p:nvSpPr>
          <p:spPr bwMode="auto">
            <a:xfrm>
              <a:off x="2663792" y="5661248"/>
              <a:ext cx="522007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0.04ppm</a:t>
              </a:r>
              <a:r>
                <a:rPr lang="ja-JP" sz="1400" kern="100" dirty="0">
                  <a:effectLst/>
                  <a:latin typeface="Meiryo UI" panose="020B0604030504040204" pitchFamily="50" charset="-128"/>
                  <a:ea typeface="Meiryo UI" panose="020B0604030504040204" pitchFamily="50" charset="-128"/>
                  <a:cs typeface="Times New Roman"/>
                </a:rPr>
                <a:t>から</a:t>
              </a: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のゾーン内の測定局数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 ppm</a:t>
              </a:r>
              <a:r>
                <a:rPr lang="ja-JP" sz="1400" kern="100" dirty="0">
                  <a:effectLst/>
                  <a:latin typeface="Meiryo UI" panose="020B0604030504040204" pitchFamily="50" charset="-128"/>
                  <a:ea typeface="Meiryo UI" panose="020B0604030504040204" pitchFamily="50" charset="-128"/>
                  <a:cs typeface="Times New Roman"/>
                </a:rPr>
                <a:t>未満の測定局数（</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p:txBody>
        </p:sp>
        <p:grpSp>
          <p:nvGrpSpPr>
            <p:cNvPr id="9" name="Group 49"/>
            <p:cNvGrpSpPr>
              <a:grpSpLocks/>
            </p:cNvGrpSpPr>
            <p:nvPr/>
          </p:nvGrpSpPr>
          <p:grpSpPr bwMode="auto">
            <a:xfrm>
              <a:off x="2569998" y="5755282"/>
              <a:ext cx="114300" cy="610870"/>
              <a:chOff x="6714" y="6683"/>
              <a:chExt cx="180" cy="962"/>
            </a:xfrm>
          </p:grpSpPr>
          <p:sp>
            <p:nvSpPr>
              <p:cNvPr id="10" name="Rectangle 42"/>
              <p:cNvSpPr>
                <a:spLocks noChangeArrowheads="1"/>
              </p:cNvSpPr>
              <p:nvPr/>
            </p:nvSpPr>
            <p:spPr bwMode="auto">
              <a:xfrm>
                <a:off x="6714" y="6683"/>
                <a:ext cx="180" cy="18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1" name="Rectangle 43"/>
              <p:cNvSpPr>
                <a:spLocks noChangeArrowheads="1"/>
              </p:cNvSpPr>
              <p:nvPr/>
            </p:nvSpPr>
            <p:spPr bwMode="auto">
              <a:xfrm>
                <a:off x="6714" y="7098"/>
                <a:ext cx="180" cy="18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2" name="Rectangle 44"/>
              <p:cNvSpPr>
                <a:spLocks noChangeArrowheads="1"/>
              </p:cNvSpPr>
              <p:nvPr/>
            </p:nvSpPr>
            <p:spPr bwMode="auto">
              <a:xfrm>
                <a:off x="6714" y="7465"/>
                <a:ext cx="180" cy="18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grpSp>
      <p:sp>
        <p:nvSpPr>
          <p:cNvPr id="13" name="テキスト ボックス 12"/>
          <p:cNvSpPr txBox="1"/>
          <p:nvPr/>
        </p:nvSpPr>
        <p:spPr>
          <a:xfrm>
            <a:off x="760829" y="62886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ja-JP"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NO</a:t>
            </a:r>
            <a:r>
              <a:rPr lang="en-US" altLang="ja-JP" sz="1400" b="1" dirty="0">
                <a:latin typeface="Meiryo UI" panose="020B0604030504040204" pitchFamily="50" charset="-128"/>
                <a:ea typeface="Meiryo UI" panose="020B0604030504040204" pitchFamily="50" charset="-128"/>
              </a:rPr>
              <a:t>2</a:t>
            </a:r>
            <a:r>
              <a:rPr lang="ja-JP" altLang="ja-JP" b="1" dirty="0">
                <a:latin typeface="Meiryo UI" panose="020B0604030504040204" pitchFamily="50" charset="-128"/>
                <a:ea typeface="Meiryo UI" panose="020B0604030504040204" pitchFamily="50" charset="-128"/>
              </a:rPr>
              <a:t>の環境基準達成状況の推移（年間</a:t>
            </a:r>
            <a:r>
              <a:rPr lang="en-US" altLang="ja-JP" b="1" dirty="0">
                <a:latin typeface="Meiryo UI" panose="020B0604030504040204" pitchFamily="50" charset="-128"/>
                <a:ea typeface="Meiryo UI" panose="020B0604030504040204" pitchFamily="50" charset="-128"/>
              </a:rPr>
              <a:t>98%</a:t>
            </a:r>
            <a:r>
              <a:rPr lang="ja-JP" altLang="ja-JP" b="1" dirty="0">
                <a:latin typeface="Meiryo UI" panose="020B0604030504040204" pitchFamily="50" charset="-128"/>
                <a:ea typeface="Meiryo UI" panose="020B0604030504040204" pitchFamily="50" charset="-128"/>
              </a:rPr>
              <a:t>値の分布状況）</a:t>
            </a:r>
          </a:p>
        </p:txBody>
      </p:sp>
      <p:sp>
        <p:nvSpPr>
          <p:cNvPr id="22" name="テキスト ボックス 21"/>
          <p:cNvSpPr txBox="1"/>
          <p:nvPr/>
        </p:nvSpPr>
        <p:spPr>
          <a:xfrm>
            <a:off x="5727800" y="3101222"/>
            <a:ext cx="3600400" cy="417050"/>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環境基準</a:t>
            </a:r>
            <a:r>
              <a:rPr lang="ja-JP" altLang="en-US" sz="1600" dirty="0">
                <a:latin typeface="Meiryo UI" panose="020B0604030504040204" pitchFamily="50" charset="-128"/>
                <a:ea typeface="Meiryo UI" panose="020B0604030504040204" pitchFamily="50" charset="-128"/>
              </a:rPr>
              <a:t>ゾーン内の測定局</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516394" y="2578678"/>
            <a:ext cx="393518" cy="2685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5469" y="1576613"/>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33" name="線吹き出し 2 (枠付き) 32"/>
          <p:cNvSpPr/>
          <p:nvPr/>
        </p:nvSpPr>
        <p:spPr>
          <a:xfrm>
            <a:off x="5912001" y="3006438"/>
            <a:ext cx="3231999" cy="1575187"/>
          </a:xfrm>
          <a:prstGeom prst="borderCallout2">
            <a:avLst>
              <a:gd name="adj1" fmla="val -2843"/>
              <a:gd name="adj2" fmla="val 23221"/>
              <a:gd name="adj3" fmla="val -18021"/>
              <a:gd name="adj4" fmla="val 14342"/>
              <a:gd name="adj5" fmla="val -19917"/>
              <a:gd name="adj6" fmla="val -403"/>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C60CAC66-E73C-4D73-AC76-D45505DC5BB2}"/>
              </a:ext>
            </a:extLst>
          </p:cNvPr>
          <p:cNvGraphicFramePr>
            <a:graphicFrameLocks noGrp="1"/>
          </p:cNvGraphicFramePr>
          <p:nvPr>
            <p:extLst>
              <p:ext uri="{D42A27DB-BD31-4B8C-83A1-F6EECF244321}">
                <p14:modId xmlns:p14="http://schemas.microsoft.com/office/powerpoint/2010/main" val="2107184805"/>
              </p:ext>
            </p:extLst>
          </p:nvPr>
        </p:nvGraphicFramePr>
        <p:xfrm>
          <a:off x="6019931" y="3505865"/>
          <a:ext cx="3016138" cy="914501"/>
        </p:xfrm>
        <a:graphic>
          <a:graphicData uri="http://schemas.openxmlformats.org/drawingml/2006/table">
            <a:tbl>
              <a:tblPr>
                <a:tableStyleId>{5C22544A-7EE6-4342-B048-85BDC9FD1C3A}</a:tableStyleId>
              </a:tblPr>
              <a:tblGrid>
                <a:gridCol w="2053611">
                  <a:extLst>
                    <a:ext uri="{9D8B030D-6E8A-4147-A177-3AD203B41FA5}">
                      <a16:colId xmlns:a16="http://schemas.microsoft.com/office/drawing/2014/main" val="2334905450"/>
                    </a:ext>
                  </a:extLst>
                </a:gridCol>
                <a:gridCol w="962527">
                  <a:extLst>
                    <a:ext uri="{9D8B030D-6E8A-4147-A177-3AD203B41FA5}">
                      <a16:colId xmlns:a16="http://schemas.microsoft.com/office/drawing/2014/main" val="1693383864"/>
                    </a:ext>
                  </a:extLst>
                </a:gridCol>
              </a:tblGrid>
              <a:tr h="304906">
                <a:tc>
                  <a:txBody>
                    <a:bodyPr/>
                    <a:lstStyle/>
                    <a:p>
                      <a:pPr algn="l" fontAlgn="ctr"/>
                      <a:r>
                        <a:rPr lang="zh-CN" altLang="en-US" sz="1600" u="none" strike="noStrike" dirty="0">
                          <a:effectLst/>
                          <a:latin typeface="BIZ UDゴシック" panose="020B0400000000000000" pitchFamily="49" charset="-128"/>
                          <a:ea typeface="BIZ UDゴシック" panose="020B0400000000000000" pitchFamily="49" charset="-128"/>
                        </a:rPr>
                        <a:t>今里交差点</a:t>
                      </a:r>
                      <a:r>
                        <a:rPr lang="en-US" altLang="zh-CN" sz="1600" u="none" strike="noStrike" dirty="0">
                          <a:effectLst/>
                          <a:latin typeface="BIZ UDゴシック" panose="020B0400000000000000" pitchFamily="49" charset="-128"/>
                          <a:ea typeface="BIZ UDゴシック" panose="020B0400000000000000" pitchFamily="49" charset="-128"/>
                        </a:rPr>
                        <a:t>【</a:t>
                      </a:r>
                      <a:r>
                        <a:rPr lang="zh-CN" altLang="en-US" sz="1600" u="none" strike="noStrike" dirty="0">
                          <a:effectLst/>
                          <a:latin typeface="BIZ UDゴシック" panose="020B0400000000000000" pitchFamily="49" charset="-128"/>
                          <a:ea typeface="BIZ UDゴシック" panose="020B0400000000000000" pitchFamily="49" charset="-128"/>
                        </a:rPr>
                        <a:t>自排</a:t>
                      </a:r>
                      <a:r>
                        <a:rPr lang="en-US" altLang="zh-CN" sz="1600" u="none" strike="noStrike" dirty="0">
                          <a:effectLst/>
                          <a:latin typeface="BIZ UDゴシック" panose="020B0400000000000000" pitchFamily="49" charset="-128"/>
                          <a:ea typeface="BIZ UDゴシック" panose="020B0400000000000000" pitchFamily="49" charset="-128"/>
                        </a:rPr>
                        <a:t>】</a:t>
                      </a:r>
                      <a:br>
                        <a:rPr lang="en-US" altLang="zh-CN" sz="1600" u="none" strike="noStrike" dirty="0">
                          <a:effectLst/>
                          <a:latin typeface="BIZ UDゴシック" panose="020B0400000000000000" pitchFamily="49" charset="-128"/>
                          <a:ea typeface="BIZ UDゴシック" panose="020B0400000000000000" pitchFamily="49" charset="-128"/>
                        </a:rPr>
                      </a:br>
                      <a:r>
                        <a:rPr lang="zh-CN" altLang="en-US" sz="1200" u="none" strike="noStrike" dirty="0">
                          <a:effectLst/>
                          <a:latin typeface="BIZ UDゴシック" panose="020B0400000000000000" pitchFamily="49" charset="-128"/>
                          <a:ea typeface="BIZ UDゴシック" panose="020B0400000000000000" pitchFamily="49" charset="-128"/>
                        </a:rPr>
                        <a:t>（大阪市東成区）</a:t>
                      </a:r>
                      <a:endParaRPr lang="zh-CN" altLang="en-US" sz="16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600" u="none" strike="noStrike" dirty="0">
                          <a:effectLst/>
                          <a:latin typeface="BIZ UDゴシック" panose="020B0400000000000000" pitchFamily="49" charset="-128"/>
                          <a:ea typeface="BIZ UDゴシック" panose="020B0400000000000000" pitchFamily="49" charset="-128"/>
                        </a:rPr>
                        <a:t>0.040ppm</a:t>
                      </a:r>
                      <a:endParaRPr lang="en-US" sz="16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481431">
                <a:tc>
                  <a:txBody>
                    <a:bodyPr/>
                    <a:lstStyle/>
                    <a:p>
                      <a:pPr algn="l" fontAlgn="ctr"/>
                      <a:r>
                        <a:rPr lang="ja-JP" altLang="en-US" sz="1600" u="none" strike="noStrike">
                          <a:effectLst/>
                          <a:latin typeface="BIZ UDゴシック" panose="020B0400000000000000" pitchFamily="49" charset="-128"/>
                          <a:ea typeface="BIZ UDゴシック" panose="020B0400000000000000" pitchFamily="49" charset="-128"/>
                        </a:rPr>
                        <a:t>南港中央公園</a:t>
                      </a:r>
                      <a:r>
                        <a:rPr lang="en-US" altLang="ja-JP" sz="1600" u="none" strike="noStrike">
                          <a:effectLst/>
                          <a:latin typeface="BIZ UDゴシック" panose="020B0400000000000000" pitchFamily="49" charset="-128"/>
                          <a:ea typeface="BIZ UDゴシック" panose="020B0400000000000000" pitchFamily="49" charset="-128"/>
                        </a:rPr>
                        <a:t>【</a:t>
                      </a:r>
                      <a:r>
                        <a:rPr lang="ja-JP" altLang="en-US" sz="1600" u="none" strike="noStrike">
                          <a:effectLst/>
                          <a:latin typeface="BIZ UDゴシック" panose="020B0400000000000000" pitchFamily="49" charset="-128"/>
                          <a:ea typeface="BIZ UDゴシック" panose="020B0400000000000000" pitchFamily="49" charset="-128"/>
                        </a:rPr>
                        <a:t>一般</a:t>
                      </a:r>
                      <a:r>
                        <a:rPr lang="en-US" altLang="ja-JP" sz="1600" u="none" strike="noStrike">
                          <a:effectLst/>
                          <a:latin typeface="BIZ UDゴシック" panose="020B0400000000000000" pitchFamily="49" charset="-128"/>
                          <a:ea typeface="BIZ UDゴシック" panose="020B0400000000000000" pitchFamily="49" charset="-128"/>
                        </a:rPr>
                        <a:t>】</a:t>
                      </a:r>
                      <a:br>
                        <a:rPr lang="en-US" altLang="ja-JP" sz="1600" u="none" strike="noStrike">
                          <a:effectLst/>
                          <a:latin typeface="BIZ UDゴシック" panose="020B0400000000000000" pitchFamily="49" charset="-128"/>
                          <a:ea typeface="BIZ UDゴシック" panose="020B0400000000000000" pitchFamily="49" charset="-128"/>
                        </a:rPr>
                      </a:br>
                      <a:r>
                        <a:rPr lang="ja-JP" altLang="en-US" sz="1200" u="none" strike="noStrike">
                          <a:effectLst/>
                          <a:latin typeface="BIZ UDゴシック" panose="020B0400000000000000" pitchFamily="49" charset="-128"/>
                          <a:ea typeface="BIZ UDゴシック" panose="020B0400000000000000" pitchFamily="49" charset="-128"/>
                        </a:rPr>
                        <a:t>（大阪市住之江区）</a:t>
                      </a:r>
                      <a:endParaRPr lang="ja-JP" altLang="en-US" sz="1600" b="0" i="0" u="none" strike="noStrike">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600" u="none" strike="noStrike" dirty="0">
                          <a:effectLst/>
                          <a:latin typeface="BIZ UDゴシック" panose="020B0400000000000000" pitchFamily="49" charset="-128"/>
                          <a:ea typeface="BIZ UDゴシック" panose="020B0400000000000000" pitchFamily="49" charset="-128"/>
                        </a:rPr>
                        <a:t>0.040ppm</a:t>
                      </a:r>
                      <a:endParaRPr lang="en-US" sz="16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bl>
          </a:graphicData>
        </a:graphic>
      </p:graphicFrame>
    </p:spTree>
    <p:extLst>
      <p:ext uri="{BB962C8B-B14F-4D97-AF65-F5344CB8AC3E}">
        <p14:creationId xmlns:p14="http://schemas.microsoft.com/office/powerpoint/2010/main" val="44305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D9970F5-7599-4D58-9054-77044D95C74A}"/>
              </a:ext>
            </a:extLst>
          </p:cNvPr>
          <p:cNvPicPr>
            <a:picLocks noChangeAspect="1"/>
          </p:cNvPicPr>
          <p:nvPr/>
        </p:nvPicPr>
        <p:blipFill>
          <a:blip r:embed="rId2"/>
          <a:stretch>
            <a:fillRect/>
          </a:stretch>
        </p:blipFill>
        <p:spPr>
          <a:xfrm>
            <a:off x="118922" y="2153798"/>
            <a:ext cx="5911474" cy="3873035"/>
          </a:xfrm>
          <a:prstGeom prst="rect">
            <a:avLst/>
          </a:prstGeom>
        </p:spPr>
      </p:pic>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a:t>
            </a:r>
            <a:r>
              <a:rPr lang="en-US" altLang="ja-JP" sz="2400" b="1" dirty="0">
                <a:solidFill>
                  <a:schemeClr val="bg1"/>
                </a:solidFill>
                <a:latin typeface="Meiryo UI" panose="020B0604030504040204" pitchFamily="50" charset="-128"/>
                <a:ea typeface="Meiryo UI" panose="020B0604030504040204" pitchFamily="50" charset="-128"/>
              </a:rPr>
              <a:t>5</a:t>
            </a:r>
            <a:r>
              <a:rPr lang="ja-JP" altLang="en-US" sz="2400" b="1" dirty="0">
                <a:solidFill>
                  <a:schemeClr val="bg1"/>
                </a:solidFill>
                <a:latin typeface="Meiryo UI" panose="020B0604030504040204" pitchFamily="50" charset="-128"/>
                <a:ea typeface="Meiryo UI" panose="020B0604030504040204" pitchFamily="50" charset="-128"/>
              </a:rPr>
              <a:t>年度の最高値は</a:t>
            </a:r>
            <a:r>
              <a:rPr lang="en-US" altLang="ja-JP" sz="2400" b="1" dirty="0">
                <a:solidFill>
                  <a:schemeClr val="bg1"/>
                </a:solidFill>
                <a:latin typeface="Meiryo UI" panose="020B0604030504040204" pitchFamily="50" charset="-128"/>
                <a:ea typeface="Meiryo UI" panose="020B0604030504040204" pitchFamily="50" charset="-128"/>
              </a:rPr>
              <a:t>0.040 ppm</a:t>
            </a:r>
          </a:p>
        </p:txBody>
      </p:sp>
      <p:sp>
        <p:nvSpPr>
          <p:cNvPr id="12" name="テキスト ボックス 11"/>
          <p:cNvSpPr txBox="1"/>
          <p:nvPr/>
        </p:nvSpPr>
        <p:spPr>
          <a:xfrm>
            <a:off x="716039" y="636349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令和５年度における</a:t>
            </a:r>
            <a:r>
              <a:rPr lang="en-US" altLang="ja-JP" b="1" dirty="0">
                <a:latin typeface="Meiryo UI" panose="020B0604030504040204" pitchFamily="50" charset="-128"/>
                <a:ea typeface="Meiryo UI" panose="020B0604030504040204" pitchFamily="50" charset="-128"/>
              </a:rPr>
              <a:t>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長期評価値（年間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％値）の上位３局の推移</a:t>
            </a:r>
          </a:p>
        </p:txBody>
      </p:sp>
      <p:sp>
        <p:nvSpPr>
          <p:cNvPr id="13" name="テキスト ボックス 12"/>
          <p:cNvSpPr txBox="1"/>
          <p:nvPr/>
        </p:nvSpPr>
        <p:spPr>
          <a:xfrm>
            <a:off x="0" y="1800526"/>
            <a:ext cx="958304" cy="307777"/>
          </a:xfrm>
          <a:prstGeom prst="rect">
            <a:avLst/>
          </a:prstGeom>
          <a:noFill/>
        </p:spPr>
        <p:txBody>
          <a:bodyPr wrap="square" rtlCol="0">
            <a:spAutoFit/>
          </a:bodyPr>
          <a:lstStyle/>
          <a:p>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r>
              <a:rPr kumimoji="1" lang="en-US" altLang="ja-JP" sz="1400" dirty="0">
                <a:latin typeface="Arial" panose="020B0604020202020204" pitchFamily="34" charset="0"/>
                <a:ea typeface="Meiryo UI" panose="020B0604030504040204" pitchFamily="50" charset="-128"/>
                <a:cs typeface="Arial" panose="020B0604020202020204" pitchFamily="34" charset="0"/>
              </a:rPr>
              <a:t>ppm</a:t>
            </a:r>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p>
        </p:txBody>
      </p:sp>
      <p:sp>
        <p:nvSpPr>
          <p:cNvPr id="11" name="正方形/長方形 10"/>
          <p:cNvSpPr/>
          <p:nvPr/>
        </p:nvSpPr>
        <p:spPr>
          <a:xfrm>
            <a:off x="5504384" y="3896741"/>
            <a:ext cx="352424" cy="5971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2 (枠付き) 13"/>
          <p:cNvSpPr/>
          <p:nvPr/>
        </p:nvSpPr>
        <p:spPr>
          <a:xfrm>
            <a:off x="6068495" y="3057775"/>
            <a:ext cx="3048018" cy="1872541"/>
          </a:xfrm>
          <a:prstGeom prst="borderCallout2">
            <a:avLst>
              <a:gd name="adj1" fmla="val 6632"/>
              <a:gd name="adj2" fmla="val -1853"/>
              <a:gd name="adj3" fmla="val 14527"/>
              <a:gd name="adj4" fmla="val -3275"/>
              <a:gd name="adj5" fmla="val 35974"/>
              <a:gd name="adj6" fmla="val -7269"/>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29384035-7F99-43DF-A2BD-AB95FD013988}"/>
              </a:ext>
            </a:extLst>
          </p:cNvPr>
          <p:cNvGraphicFramePr>
            <a:graphicFrameLocks noGrp="1"/>
          </p:cNvGraphicFramePr>
          <p:nvPr>
            <p:extLst>
              <p:ext uri="{D42A27DB-BD31-4B8C-83A1-F6EECF244321}">
                <p14:modId xmlns:p14="http://schemas.microsoft.com/office/powerpoint/2010/main" val="2339658743"/>
              </p:ext>
            </p:extLst>
          </p:nvPr>
        </p:nvGraphicFramePr>
        <p:xfrm>
          <a:off x="6144694" y="3464005"/>
          <a:ext cx="2895619" cy="1350212"/>
        </p:xfrm>
        <a:graphic>
          <a:graphicData uri="http://schemas.openxmlformats.org/drawingml/2006/table">
            <a:tbl>
              <a:tblPr>
                <a:tableStyleId>{5C22544A-7EE6-4342-B048-85BDC9FD1C3A}</a:tableStyleId>
              </a:tblPr>
              <a:tblGrid>
                <a:gridCol w="1971553">
                  <a:extLst>
                    <a:ext uri="{9D8B030D-6E8A-4147-A177-3AD203B41FA5}">
                      <a16:colId xmlns:a16="http://schemas.microsoft.com/office/drawing/2014/main" val="2334905450"/>
                    </a:ext>
                  </a:extLst>
                </a:gridCol>
                <a:gridCol w="924066">
                  <a:extLst>
                    <a:ext uri="{9D8B030D-6E8A-4147-A177-3AD203B41FA5}">
                      <a16:colId xmlns:a16="http://schemas.microsoft.com/office/drawing/2014/main" val="1693383864"/>
                    </a:ext>
                  </a:extLst>
                </a:gridCol>
              </a:tblGrid>
              <a:tr h="304906">
                <a:tc>
                  <a:txBody>
                    <a:bodyPr/>
                    <a:lstStyle/>
                    <a:p>
                      <a:pPr algn="l" fontAlgn="ctr"/>
                      <a:r>
                        <a:rPr lang="zh-CN" altLang="en-US" sz="1400" u="none" strike="noStrike" dirty="0">
                          <a:effectLst/>
                          <a:latin typeface="BIZ UDゴシック" panose="020B0400000000000000" pitchFamily="49" charset="-128"/>
                          <a:ea typeface="BIZ UDゴシック" panose="020B0400000000000000" pitchFamily="49" charset="-128"/>
                        </a:rPr>
                        <a:t>今里交差点</a:t>
                      </a:r>
                      <a:r>
                        <a:rPr lang="en-US" altLang="zh-CN" sz="1400" u="none" strike="noStrike" dirty="0">
                          <a:effectLst/>
                          <a:latin typeface="BIZ UDゴシック" panose="020B0400000000000000" pitchFamily="49" charset="-128"/>
                          <a:ea typeface="BIZ UDゴシック" panose="020B0400000000000000" pitchFamily="49" charset="-128"/>
                        </a:rPr>
                        <a:t>【</a:t>
                      </a:r>
                      <a:r>
                        <a:rPr lang="zh-CN" altLang="en-US" sz="1400" u="none" strike="noStrike" dirty="0">
                          <a:effectLst/>
                          <a:latin typeface="BIZ UDゴシック" panose="020B0400000000000000" pitchFamily="49" charset="-128"/>
                          <a:ea typeface="BIZ UDゴシック" panose="020B0400000000000000" pitchFamily="49" charset="-128"/>
                        </a:rPr>
                        <a:t>自排</a:t>
                      </a:r>
                      <a:r>
                        <a:rPr lang="en-US" altLang="zh-CN" sz="1400" u="none" strike="noStrike" dirty="0">
                          <a:effectLst/>
                          <a:latin typeface="BIZ UDゴシック" panose="020B0400000000000000" pitchFamily="49" charset="-128"/>
                          <a:ea typeface="BIZ UDゴシック" panose="020B0400000000000000" pitchFamily="49" charset="-128"/>
                        </a:rPr>
                        <a:t>】</a:t>
                      </a:r>
                      <a:br>
                        <a:rPr lang="en-US" altLang="zh-CN" sz="1400" u="none" strike="noStrike" dirty="0">
                          <a:effectLst/>
                          <a:latin typeface="BIZ UDゴシック" panose="020B0400000000000000" pitchFamily="49" charset="-128"/>
                          <a:ea typeface="BIZ UDゴシック" panose="020B0400000000000000" pitchFamily="49" charset="-128"/>
                        </a:rPr>
                      </a:br>
                      <a:r>
                        <a:rPr lang="zh-CN" altLang="en-US" sz="1100" u="none" strike="noStrike" dirty="0">
                          <a:effectLst/>
                          <a:latin typeface="BIZ UDゴシック" panose="020B0400000000000000" pitchFamily="49" charset="-128"/>
                          <a:ea typeface="BIZ UDゴシック" panose="020B0400000000000000" pitchFamily="49" charset="-128"/>
                        </a:rPr>
                        <a:t>（大阪市東成区）</a:t>
                      </a:r>
                      <a:endParaRPr lang="zh-CN"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0.040ppm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481431">
                <a:tc>
                  <a:txBody>
                    <a:bodyPr/>
                    <a:lstStyle/>
                    <a:p>
                      <a:pPr algn="l" fontAlgn="ctr"/>
                      <a:r>
                        <a:rPr lang="ja-JP" altLang="en-US" sz="1400" u="none" strike="noStrike" dirty="0">
                          <a:effectLst/>
                          <a:latin typeface="BIZ UDゴシック" panose="020B0400000000000000" pitchFamily="49" charset="-128"/>
                          <a:ea typeface="BIZ UDゴシック" panose="020B0400000000000000" pitchFamily="49" charset="-128"/>
                        </a:rPr>
                        <a:t>南港中央公園</a:t>
                      </a:r>
                      <a:r>
                        <a:rPr lang="en-US" altLang="ja-JP" sz="1400" u="none" strike="noStrike" dirty="0">
                          <a:effectLst/>
                          <a:latin typeface="BIZ UDゴシック" panose="020B0400000000000000" pitchFamily="49" charset="-128"/>
                          <a:ea typeface="BIZ UDゴシック" panose="020B0400000000000000" pitchFamily="49" charset="-128"/>
                        </a:rPr>
                        <a:t>【</a:t>
                      </a:r>
                      <a:r>
                        <a:rPr lang="ja-JP" altLang="en-US" sz="1400" u="none" strike="noStrike" dirty="0">
                          <a:effectLst/>
                          <a:latin typeface="BIZ UDゴシック" panose="020B0400000000000000" pitchFamily="49" charset="-128"/>
                          <a:ea typeface="BIZ UDゴシック" panose="020B0400000000000000" pitchFamily="49" charset="-128"/>
                        </a:rPr>
                        <a:t>一般</a:t>
                      </a:r>
                      <a:r>
                        <a:rPr lang="en-US" altLang="ja-JP" sz="1400" u="none" strike="noStrike" dirty="0">
                          <a:effectLst/>
                          <a:latin typeface="BIZ UDゴシック" panose="020B0400000000000000" pitchFamily="49" charset="-128"/>
                          <a:ea typeface="BIZ UDゴシック" panose="020B0400000000000000" pitchFamily="49" charset="-128"/>
                        </a:rPr>
                        <a:t>】</a:t>
                      </a:r>
                      <a:br>
                        <a:rPr lang="en-US" altLang="ja-JP" sz="1400" u="none" strike="noStrike" dirty="0">
                          <a:effectLst/>
                          <a:latin typeface="BIZ UDゴシック" panose="020B0400000000000000" pitchFamily="49" charset="-128"/>
                          <a:ea typeface="BIZ UDゴシック" panose="020B0400000000000000" pitchFamily="49" charset="-128"/>
                        </a:rPr>
                      </a:br>
                      <a:r>
                        <a:rPr lang="ja-JP" altLang="en-US" sz="1100" u="none" strike="noStrike" dirty="0">
                          <a:effectLst/>
                          <a:latin typeface="BIZ UDゴシック" panose="020B0400000000000000" pitchFamily="49" charset="-128"/>
                          <a:ea typeface="BIZ UDゴシック" panose="020B0400000000000000" pitchFamily="49" charset="-128"/>
                        </a:rPr>
                        <a:t>（大阪市住之江区）</a:t>
                      </a:r>
                      <a:endParaRPr lang="ja-JP"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0.040ppm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r h="481431">
                <a:tc>
                  <a:txBody>
                    <a:bodyPr/>
                    <a:lstStyle/>
                    <a:p>
                      <a:pPr algn="l" fontAlgn="ctr"/>
                      <a:r>
                        <a:rPr lang="zh-CN" altLang="en-US" sz="1400" b="0" i="0" u="none" strike="noStrike" dirty="0">
                          <a:effectLst/>
                          <a:latin typeface="BIZ UDゴシック" panose="020B0400000000000000" pitchFamily="49" charset="-128"/>
                          <a:ea typeface="BIZ UDゴシック" panose="020B0400000000000000" pitchFamily="49" charset="-128"/>
                        </a:rPr>
                        <a:t>出来島小学校</a:t>
                      </a:r>
                      <a:r>
                        <a:rPr lang="en-US" altLang="zh-CN" sz="1400" b="0" i="0" u="none" strike="noStrike" dirty="0">
                          <a:effectLst/>
                          <a:latin typeface="BIZ UDゴシック" panose="020B0400000000000000" pitchFamily="49" charset="-128"/>
                          <a:ea typeface="BIZ UDゴシック" panose="020B0400000000000000" pitchFamily="49" charset="-128"/>
                        </a:rPr>
                        <a:t>【</a:t>
                      </a:r>
                      <a:r>
                        <a:rPr lang="zh-CN" altLang="en-US" sz="1400" b="0" i="0" u="none" strike="noStrike" dirty="0">
                          <a:effectLst/>
                          <a:latin typeface="BIZ UDゴシック" panose="020B0400000000000000" pitchFamily="49" charset="-128"/>
                          <a:ea typeface="BIZ UDゴシック" panose="020B0400000000000000" pitchFamily="49" charset="-128"/>
                        </a:rPr>
                        <a:t>自排</a:t>
                      </a:r>
                      <a:r>
                        <a:rPr lang="en-US" altLang="zh-CN" sz="1400" b="0" i="0" u="none" strike="noStrike" dirty="0">
                          <a:effectLst/>
                          <a:latin typeface="BIZ UDゴシック" panose="020B0400000000000000" pitchFamily="49" charset="-128"/>
                          <a:ea typeface="BIZ UDゴシック" panose="020B0400000000000000" pitchFamily="49" charset="-128"/>
                        </a:rPr>
                        <a:t>】</a:t>
                      </a:r>
                    </a:p>
                    <a:p>
                      <a:pPr algn="l" fontAlgn="ctr"/>
                      <a:r>
                        <a:rPr lang="zh-CN" altLang="en-US" sz="1100" b="0" i="0" u="none" strike="noStrike" dirty="0">
                          <a:effectLst/>
                          <a:latin typeface="BIZ UDゴシック" panose="020B0400000000000000" pitchFamily="49" charset="-128"/>
                          <a:ea typeface="BIZ UDゴシック" panose="020B0400000000000000" pitchFamily="49" charset="-128"/>
                        </a:rPr>
                        <a:t>（大阪市西淀川区）</a:t>
                      </a:r>
                      <a:endParaRPr lang="ja-JP"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b="0" i="0" u="none" strike="noStrike" dirty="0">
                          <a:effectLst/>
                          <a:latin typeface="BIZ UDゴシック" panose="020B0400000000000000" pitchFamily="49" charset="-128"/>
                          <a:ea typeface="BIZ UDゴシック" panose="020B0400000000000000" pitchFamily="49" charset="-128"/>
                        </a:rPr>
                        <a:t>0.039ppm</a:t>
                      </a:r>
                    </a:p>
                  </a:txBody>
                  <a:tcPr marL="6350" marR="6350" marT="6350" marB="0" anchor="ctr"/>
                </a:tc>
                <a:extLst>
                  <a:ext uri="{0D108BD9-81ED-4DB2-BD59-A6C34878D82A}">
                    <a16:rowId xmlns:a16="http://schemas.microsoft.com/office/drawing/2014/main" val="3706979150"/>
                  </a:ext>
                </a:extLst>
              </a:tr>
            </a:tbl>
          </a:graphicData>
        </a:graphic>
      </p:graphicFrame>
      <p:sp>
        <p:nvSpPr>
          <p:cNvPr id="10" name="テキスト ボックス 9">
            <a:extLst>
              <a:ext uri="{FF2B5EF4-FFF2-40B4-BE49-F238E27FC236}">
                <a16:creationId xmlns:a16="http://schemas.microsoft.com/office/drawing/2014/main" id="{93829C38-65AC-4EE8-A2D1-314D61B22614}"/>
              </a:ext>
            </a:extLst>
          </p:cNvPr>
          <p:cNvSpPr txBox="1"/>
          <p:nvPr/>
        </p:nvSpPr>
        <p:spPr>
          <a:xfrm>
            <a:off x="5727800" y="3101222"/>
            <a:ext cx="3600400" cy="417050"/>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の年間</a:t>
            </a:r>
            <a:r>
              <a:rPr lang="en-US" altLang="ja-JP" sz="1600" dirty="0">
                <a:latin typeface="Meiryo UI" panose="020B0604030504040204" pitchFamily="50" charset="-128"/>
                <a:ea typeface="Meiryo UI" panose="020B0604030504040204" pitchFamily="50" charset="-128"/>
              </a:rPr>
              <a:t>98%</a:t>
            </a:r>
            <a:r>
              <a:rPr lang="ja-JP" altLang="en-US" sz="1600" dirty="0">
                <a:latin typeface="Meiryo UI" panose="020B0604030504040204" pitchFamily="50" charset="-128"/>
                <a:ea typeface="Meiryo UI" panose="020B0604030504040204" pitchFamily="50" charset="-128"/>
              </a:rPr>
              <a:t>値の上位３局</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658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16039" y="636349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図３</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0F62CD9-EE49-44E5-829A-3BAE819DB1D1}"/>
              </a:ext>
            </a:extLst>
          </p:cNvPr>
          <p:cNvPicPr>
            <a:picLocks noChangeAspect="1"/>
          </p:cNvPicPr>
          <p:nvPr/>
        </p:nvPicPr>
        <p:blipFill>
          <a:blip r:embed="rId2"/>
          <a:stretch>
            <a:fillRect/>
          </a:stretch>
        </p:blipFill>
        <p:spPr>
          <a:xfrm>
            <a:off x="719998" y="1891695"/>
            <a:ext cx="7952949" cy="4216400"/>
          </a:xfrm>
          <a:prstGeom prst="rect">
            <a:avLst/>
          </a:prstGeom>
        </p:spPr>
      </p:pic>
      <p:cxnSp>
        <p:nvCxnSpPr>
          <p:cNvPr id="7" name="直線矢印コネクタ 6">
            <a:extLst>
              <a:ext uri="{FF2B5EF4-FFF2-40B4-BE49-F238E27FC236}">
                <a16:creationId xmlns:a16="http://schemas.microsoft.com/office/drawing/2014/main" id="{42B7BFAF-D5FB-4E9C-9B8F-A3F6483C4121}"/>
              </a:ext>
            </a:extLst>
          </p:cNvPr>
          <p:cNvCxnSpPr>
            <a:cxnSpLocks/>
          </p:cNvCxnSpPr>
          <p:nvPr/>
        </p:nvCxnSpPr>
        <p:spPr>
          <a:xfrm>
            <a:off x="2308151" y="4438414"/>
            <a:ext cx="4921989" cy="441930"/>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60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DC78735-F313-4E46-A5D4-23C9FA08A737}"/>
              </a:ext>
            </a:extLst>
          </p:cNvPr>
          <p:cNvPicPr>
            <a:picLocks noChangeAspect="1"/>
          </p:cNvPicPr>
          <p:nvPr/>
        </p:nvPicPr>
        <p:blipFill>
          <a:blip r:embed="rId2"/>
          <a:stretch>
            <a:fillRect/>
          </a:stretch>
        </p:blipFill>
        <p:spPr>
          <a:xfrm>
            <a:off x="1417356" y="1828575"/>
            <a:ext cx="6309283" cy="3736929"/>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1" y="1020901"/>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28</a:t>
            </a:r>
            <a:r>
              <a:rPr lang="ja-JP" altLang="en-US" sz="2400" b="1" dirty="0">
                <a:solidFill>
                  <a:schemeClr val="bg1"/>
                </a:solidFill>
                <a:latin typeface="Meiryo UI" panose="020B0604030504040204" pitchFamily="50" charset="-128"/>
                <a:ea typeface="Meiryo UI" panose="020B0604030504040204" pitchFamily="50" charset="-128"/>
              </a:rPr>
              <a:t>年度から８年連続、全局で環境基準を達成</a:t>
            </a:r>
          </a:p>
        </p:txBody>
      </p:sp>
      <p:sp>
        <p:nvSpPr>
          <p:cNvPr id="6" name="Text Box 50"/>
          <p:cNvSpPr txBox="1">
            <a:spLocks noChangeArrowheads="1"/>
          </p:cNvSpPr>
          <p:nvPr/>
        </p:nvSpPr>
        <p:spPr bwMode="auto">
          <a:xfrm>
            <a:off x="1171665" y="5565504"/>
            <a:ext cx="7972336" cy="8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日平均値の年間２％除外値が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上記を除く測定局で２日以上連続して日平均値が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㎥を超えた測定局数（環境基準非達成局）</a:t>
            </a: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環境基準達成局数</a:t>
            </a:r>
          </a:p>
        </p:txBody>
      </p:sp>
      <p:grpSp>
        <p:nvGrpSpPr>
          <p:cNvPr id="7" name="グループ化 6"/>
          <p:cNvGrpSpPr/>
          <p:nvPr/>
        </p:nvGrpSpPr>
        <p:grpSpPr>
          <a:xfrm>
            <a:off x="1066889" y="5661759"/>
            <a:ext cx="114300" cy="680330"/>
            <a:chOff x="2873524" y="5570934"/>
            <a:chExt cx="114300" cy="680330"/>
          </a:xfrm>
        </p:grpSpPr>
        <p:sp>
          <p:nvSpPr>
            <p:cNvPr id="8" name="Rectangle 52"/>
            <p:cNvSpPr>
              <a:spLocks noChangeArrowheads="1"/>
            </p:cNvSpPr>
            <p:nvPr/>
          </p:nvSpPr>
          <p:spPr bwMode="auto">
            <a:xfrm>
              <a:off x="2873524" y="5570934"/>
              <a:ext cx="114300" cy="1143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2873524" y="5853949"/>
              <a:ext cx="114300" cy="11430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0" name="Rectangle 54"/>
            <p:cNvSpPr>
              <a:spLocks noChangeArrowheads="1"/>
            </p:cNvSpPr>
            <p:nvPr/>
          </p:nvSpPr>
          <p:spPr bwMode="auto">
            <a:xfrm>
              <a:off x="2873524" y="6136964"/>
              <a:ext cx="114300" cy="1143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1" name="テキスト ボックス 10"/>
          <p:cNvSpPr txBox="1"/>
          <p:nvPr/>
        </p:nvSpPr>
        <p:spPr>
          <a:xfrm>
            <a:off x="690639" y="64214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図４</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の環境基準達成状況（長期的評価）の推移</a:t>
            </a:r>
          </a:p>
          <a:p>
            <a:pPr algn="ctr"/>
            <a:endParaRPr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066889" y="154822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15" name="線吹き出し 2 (枠付き) 14"/>
          <p:cNvSpPr/>
          <p:nvPr/>
        </p:nvSpPr>
        <p:spPr>
          <a:xfrm>
            <a:off x="4910707" y="1570824"/>
            <a:ext cx="2019299" cy="358059"/>
          </a:xfrm>
          <a:prstGeom prst="borderCallout2">
            <a:avLst>
              <a:gd name="adj1" fmla="val 52597"/>
              <a:gd name="adj2" fmla="val -622"/>
              <a:gd name="adj3" fmla="val 44988"/>
              <a:gd name="adj4" fmla="val -52862"/>
              <a:gd name="adj5" fmla="val 533750"/>
              <a:gd name="adj6" fmla="val -95842"/>
            </a:avLst>
          </a:prstGeom>
          <a:solidFill>
            <a:schemeClr val="bg1"/>
          </a:solidFill>
          <a:ln w="19050">
            <a:solidFill>
              <a:srgbClr val="0059F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広域的な黄砂影響</a:t>
            </a:r>
          </a:p>
        </p:txBody>
      </p:sp>
    </p:spTree>
    <p:extLst>
      <p:ext uri="{BB962C8B-B14F-4D97-AF65-F5344CB8AC3E}">
        <p14:creationId xmlns:p14="http://schemas.microsoft.com/office/powerpoint/2010/main" val="117656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7D2A6A-9FCD-456A-978E-44D28455A389}"/>
              </a:ext>
            </a:extLst>
          </p:cNvPr>
          <p:cNvPicPr>
            <a:picLocks noChangeAspect="1"/>
          </p:cNvPicPr>
          <p:nvPr/>
        </p:nvPicPr>
        <p:blipFill>
          <a:blip r:embed="rId2"/>
          <a:stretch>
            <a:fillRect/>
          </a:stretch>
        </p:blipFill>
        <p:spPr>
          <a:xfrm>
            <a:off x="1158948" y="1862870"/>
            <a:ext cx="6044091" cy="4473670"/>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990009" y="170898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mg/m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
        <p:nvSpPr>
          <p:cNvPr id="8" name="正方形/長方形 7"/>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令和５年度の最高値は</a:t>
            </a:r>
            <a:r>
              <a:rPr lang="en-US" altLang="ja-JP" sz="2400" b="1" dirty="0">
                <a:solidFill>
                  <a:schemeClr val="bg1"/>
                </a:solidFill>
                <a:latin typeface="Meiryo UI" panose="020B0604030504040204" pitchFamily="50" charset="-128"/>
                <a:ea typeface="Meiryo UI" panose="020B0604030504040204" pitchFamily="50" charset="-128"/>
              </a:rPr>
              <a:t>0.047 mg/m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9" name="テキスト ボックス 8"/>
          <p:cNvSpPr txBox="1"/>
          <p:nvPr/>
        </p:nvSpPr>
        <p:spPr>
          <a:xfrm>
            <a:off x="419320" y="6295270"/>
            <a:ext cx="830535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図５</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令和５年度における</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長期評価値（年間２％除外値）の</a:t>
            </a:r>
            <a:r>
              <a:rPr lang="ja-JP" altLang="en-US" b="1">
                <a:latin typeface="Meiryo UI" panose="020B0604030504040204" pitchFamily="50" charset="-128"/>
                <a:ea typeface="Meiryo UI" panose="020B0604030504040204" pitchFamily="50" charset="-128"/>
              </a:rPr>
              <a:t>上位４局</a:t>
            </a:r>
            <a:r>
              <a:rPr lang="ja-JP" altLang="en-US" b="1" dirty="0">
                <a:latin typeface="Meiryo UI" panose="020B0604030504040204" pitchFamily="50" charset="-128"/>
                <a:ea typeface="Meiryo UI" panose="020B0604030504040204" pitchFamily="50" charset="-128"/>
              </a:rPr>
              <a:t>の推移</a:t>
            </a:r>
          </a:p>
          <a:p>
            <a:pPr algn="ctr"/>
            <a:endParaRPr lang="ja-JP" altLang="en-US" b="1" dirty="0">
              <a:latin typeface="Meiryo UI" panose="020B0604030504040204" pitchFamily="50" charset="-128"/>
              <a:ea typeface="Meiryo UI" panose="020B0604030504040204" pitchFamily="50" charset="-128"/>
            </a:endParaRPr>
          </a:p>
        </p:txBody>
      </p:sp>
      <p:cxnSp>
        <p:nvCxnSpPr>
          <p:cNvPr id="11" name="直線矢印コネクタ 10"/>
          <p:cNvCxnSpPr/>
          <p:nvPr/>
        </p:nvCxnSpPr>
        <p:spPr>
          <a:xfrm>
            <a:off x="3233184" y="2896693"/>
            <a:ext cx="3105673" cy="702754"/>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線吹き出し 2 (枠付き) 13"/>
          <p:cNvSpPr/>
          <p:nvPr/>
        </p:nvSpPr>
        <p:spPr>
          <a:xfrm>
            <a:off x="6001814" y="2670494"/>
            <a:ext cx="2159848" cy="587183"/>
          </a:xfrm>
          <a:prstGeom prst="borderCallout2">
            <a:avLst>
              <a:gd name="adj1" fmla="val 56144"/>
              <a:gd name="adj2" fmla="val -3558"/>
              <a:gd name="adj3" fmla="val 56796"/>
              <a:gd name="adj4" fmla="val -10340"/>
              <a:gd name="adj5" fmla="val 101799"/>
              <a:gd name="adj6" fmla="val -36992"/>
            </a:avLst>
          </a:prstGeom>
          <a:solidFill>
            <a:schemeClr val="bg1"/>
          </a:solidFill>
          <a:ln w="38100">
            <a:solidFill>
              <a:srgbClr val="71C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緩やかな改善傾向</a:t>
            </a:r>
          </a:p>
        </p:txBody>
      </p:sp>
    </p:spTree>
    <p:extLst>
      <p:ext uri="{BB962C8B-B14F-4D97-AF65-F5344CB8AC3E}">
        <p14:creationId xmlns:p14="http://schemas.microsoft.com/office/powerpoint/2010/main" val="297024936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28146</TotalTime>
  <Words>2525</Words>
  <Application>Microsoft Office PowerPoint</Application>
  <PresentationFormat>画面に合わせる (4:3)</PresentationFormat>
  <Paragraphs>410</Paragraphs>
  <Slides>19</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19</vt:i4>
      </vt:variant>
    </vt:vector>
  </HeadingPairs>
  <TitlesOfParts>
    <vt:vector size="30" baseType="lpstr">
      <vt:lpstr>BIZ UDPゴシック</vt:lpstr>
      <vt:lpstr>BIZ UDゴシック</vt:lpstr>
      <vt:lpstr>Meiryo UI</vt:lpstr>
      <vt:lpstr>游ゴシック</vt:lpstr>
      <vt:lpstr>游ゴシック Light</vt:lpstr>
      <vt:lpstr>Arial</vt:lpstr>
      <vt:lpstr>Calibri</vt:lpstr>
      <vt:lpstr>Calibri Light</vt:lpstr>
      <vt:lpstr>Wingdings</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和田　峻輔</cp:lastModifiedBy>
  <cp:revision>1692</cp:revision>
  <cp:lastPrinted>2022-02-17T00:44:41Z</cp:lastPrinted>
  <dcterms:created xsi:type="dcterms:W3CDTF">2020-09-25T05:50:03Z</dcterms:created>
  <dcterms:modified xsi:type="dcterms:W3CDTF">2025-02-13T04:55:01Z</dcterms:modified>
</cp:coreProperties>
</file>