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4"/>
  </p:sldMasterIdLst>
  <p:notesMasterIdLst>
    <p:notesMasterId r:id="rId7"/>
  </p:notesMasterIdLst>
  <p:sldIdLst>
    <p:sldId id="1027" r:id="rId5"/>
    <p:sldId id="1028" r:id="rId6"/>
  </p:sldIdLst>
  <p:sldSz cx="12801600" cy="9601200" type="A3"/>
  <p:notesSz cx="6807200" cy="9939338"/>
  <p:defaultTextStyle>
    <a:defPPr>
      <a:defRPr lang="ja-JP"/>
    </a:defPPr>
    <a:lvl1pPr marL="0" algn="l" defTabSz="1279939" rtl="0" eaLnBrk="1" latinLnBrk="0" hangingPunct="1">
      <a:defRPr kumimoji="1" sz="2577" kern="1200">
        <a:solidFill>
          <a:schemeClr val="tx1"/>
        </a:solidFill>
        <a:latin typeface="+mn-lt"/>
        <a:ea typeface="+mn-ea"/>
        <a:cs typeface="+mn-cs"/>
      </a:defRPr>
    </a:lvl1pPr>
    <a:lvl2pPr marL="639969" algn="l" defTabSz="1279939" rtl="0" eaLnBrk="1" latinLnBrk="0" hangingPunct="1">
      <a:defRPr kumimoji="1" sz="2577" kern="1200">
        <a:solidFill>
          <a:schemeClr val="tx1"/>
        </a:solidFill>
        <a:latin typeface="+mn-lt"/>
        <a:ea typeface="+mn-ea"/>
        <a:cs typeface="+mn-cs"/>
      </a:defRPr>
    </a:lvl2pPr>
    <a:lvl3pPr marL="1279939" algn="l" defTabSz="1279939" rtl="0" eaLnBrk="1" latinLnBrk="0" hangingPunct="1">
      <a:defRPr kumimoji="1" sz="2577" kern="1200">
        <a:solidFill>
          <a:schemeClr val="tx1"/>
        </a:solidFill>
        <a:latin typeface="+mn-lt"/>
        <a:ea typeface="+mn-ea"/>
        <a:cs typeface="+mn-cs"/>
      </a:defRPr>
    </a:lvl3pPr>
    <a:lvl4pPr marL="1919908" algn="l" defTabSz="1279939" rtl="0" eaLnBrk="1" latinLnBrk="0" hangingPunct="1">
      <a:defRPr kumimoji="1" sz="2577" kern="1200">
        <a:solidFill>
          <a:schemeClr val="tx1"/>
        </a:solidFill>
        <a:latin typeface="+mn-lt"/>
        <a:ea typeface="+mn-ea"/>
        <a:cs typeface="+mn-cs"/>
      </a:defRPr>
    </a:lvl4pPr>
    <a:lvl5pPr marL="2559879" algn="l" defTabSz="1279939" rtl="0" eaLnBrk="1" latinLnBrk="0" hangingPunct="1">
      <a:defRPr kumimoji="1" sz="2577" kern="1200">
        <a:solidFill>
          <a:schemeClr val="tx1"/>
        </a:solidFill>
        <a:latin typeface="+mn-lt"/>
        <a:ea typeface="+mn-ea"/>
        <a:cs typeface="+mn-cs"/>
      </a:defRPr>
    </a:lvl5pPr>
    <a:lvl6pPr marL="3199848" algn="l" defTabSz="1279939" rtl="0" eaLnBrk="1" latinLnBrk="0" hangingPunct="1">
      <a:defRPr kumimoji="1" sz="2577" kern="1200">
        <a:solidFill>
          <a:schemeClr val="tx1"/>
        </a:solidFill>
        <a:latin typeface="+mn-lt"/>
        <a:ea typeface="+mn-ea"/>
        <a:cs typeface="+mn-cs"/>
      </a:defRPr>
    </a:lvl6pPr>
    <a:lvl7pPr marL="3839818" algn="l" defTabSz="1279939" rtl="0" eaLnBrk="1" latinLnBrk="0" hangingPunct="1">
      <a:defRPr kumimoji="1" sz="2577" kern="1200">
        <a:solidFill>
          <a:schemeClr val="tx1"/>
        </a:solidFill>
        <a:latin typeface="+mn-lt"/>
        <a:ea typeface="+mn-ea"/>
        <a:cs typeface="+mn-cs"/>
      </a:defRPr>
    </a:lvl7pPr>
    <a:lvl8pPr marL="4479787" algn="l" defTabSz="1279939" rtl="0" eaLnBrk="1" latinLnBrk="0" hangingPunct="1">
      <a:defRPr kumimoji="1" sz="2577" kern="1200">
        <a:solidFill>
          <a:schemeClr val="tx1"/>
        </a:solidFill>
        <a:latin typeface="+mn-lt"/>
        <a:ea typeface="+mn-ea"/>
        <a:cs typeface="+mn-cs"/>
      </a:defRPr>
    </a:lvl8pPr>
    <a:lvl9pPr marL="5119757" algn="l" defTabSz="1279939" rtl="0" eaLnBrk="1" latinLnBrk="0" hangingPunct="1">
      <a:defRPr kumimoji="1" sz="2577"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5" userDrawn="1">
          <p15:clr>
            <a:srgbClr val="A4A3A4"/>
          </p15:clr>
        </p15:guide>
        <p15:guide id="2" pos="403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99"/>
    <a:srgbClr val="CCFFFF"/>
    <a:srgbClr val="FFCCFF"/>
    <a:srgbClr val="CCECFF"/>
    <a:srgbClr val="CCCCFF"/>
    <a:srgbClr val="CC9900"/>
    <a:srgbClr val="0066FF"/>
    <a:srgbClr val="5A47E7"/>
    <a:srgbClr val="008000"/>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99" autoAdjust="0"/>
    <p:restoredTop sz="94434" autoAdjust="0"/>
  </p:normalViewPr>
  <p:slideViewPr>
    <p:cSldViewPr>
      <p:cViewPr varScale="1">
        <p:scale>
          <a:sx n="50" d="100"/>
          <a:sy n="50" d="100"/>
        </p:scale>
        <p:origin x="1500" y="39"/>
      </p:cViewPr>
      <p:guideLst>
        <p:guide orient="horz" pos="3025"/>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9575" cy="496888"/>
          </a:xfrm>
          <a:prstGeom prst="rect">
            <a:avLst/>
          </a:prstGeom>
        </p:spPr>
        <p:txBody>
          <a:bodyPr vert="horz" lIns="91403" tIns="45703" rIns="91403" bIns="4570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4" y="0"/>
            <a:ext cx="2949575" cy="496888"/>
          </a:xfrm>
          <a:prstGeom prst="rect">
            <a:avLst/>
          </a:prstGeom>
        </p:spPr>
        <p:txBody>
          <a:bodyPr vert="horz" lIns="91403" tIns="45703" rIns="91403" bIns="45703" rtlCol="0"/>
          <a:lstStyle>
            <a:lvl1pPr algn="r">
              <a:defRPr sz="1200"/>
            </a:lvl1pPr>
          </a:lstStyle>
          <a:p>
            <a:fld id="{AA74DCB6-339A-408E-8566-C66A1BEC787D}" type="datetimeFigureOut">
              <a:rPr kumimoji="1" lang="ja-JP" altLang="en-US" smtClean="0"/>
              <a:t>2026/3/30</a:t>
            </a:fld>
            <a:endParaRPr kumimoji="1" lang="ja-JP" altLang="en-US"/>
          </a:p>
        </p:txBody>
      </p:sp>
      <p:sp>
        <p:nvSpPr>
          <p:cNvPr id="4" name="スライド イメージ プレースホルダー 3"/>
          <p:cNvSpPr>
            <a:spLocks noGrp="1" noRot="1" noChangeAspect="1"/>
          </p:cNvSpPr>
          <p:nvPr>
            <p:ph type="sldImg" idx="2"/>
          </p:nvPr>
        </p:nvSpPr>
        <p:spPr>
          <a:xfrm>
            <a:off x="920750" y="747713"/>
            <a:ext cx="4965700" cy="3724275"/>
          </a:xfrm>
          <a:prstGeom prst="rect">
            <a:avLst/>
          </a:prstGeom>
          <a:noFill/>
          <a:ln w="12700">
            <a:solidFill>
              <a:prstClr val="black"/>
            </a:solidFill>
          </a:ln>
        </p:spPr>
        <p:txBody>
          <a:bodyPr vert="horz" lIns="91403" tIns="45703" rIns="91403" bIns="45703" rtlCol="0" anchor="ctr"/>
          <a:lstStyle/>
          <a:p>
            <a:endParaRPr lang="ja-JP" altLang="en-US"/>
          </a:p>
        </p:txBody>
      </p:sp>
      <p:sp>
        <p:nvSpPr>
          <p:cNvPr id="5" name="ノート プレースホルダー 4"/>
          <p:cNvSpPr>
            <a:spLocks noGrp="1"/>
          </p:cNvSpPr>
          <p:nvPr>
            <p:ph type="body" sz="quarter" idx="3"/>
          </p:nvPr>
        </p:nvSpPr>
        <p:spPr>
          <a:xfrm>
            <a:off x="681043" y="4721226"/>
            <a:ext cx="5445125" cy="4471988"/>
          </a:xfrm>
          <a:prstGeom prst="rect">
            <a:avLst/>
          </a:prstGeom>
        </p:spPr>
        <p:txBody>
          <a:bodyPr vert="horz" lIns="91403" tIns="45703" rIns="91403" bIns="4570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863"/>
            <a:ext cx="2949575" cy="496887"/>
          </a:xfrm>
          <a:prstGeom prst="rect">
            <a:avLst/>
          </a:prstGeom>
        </p:spPr>
        <p:txBody>
          <a:bodyPr vert="horz" lIns="91403" tIns="45703" rIns="91403" bIns="4570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4" y="9440863"/>
            <a:ext cx="2949575" cy="496887"/>
          </a:xfrm>
          <a:prstGeom prst="rect">
            <a:avLst/>
          </a:prstGeom>
        </p:spPr>
        <p:txBody>
          <a:bodyPr vert="horz" lIns="91403" tIns="45703" rIns="91403" bIns="45703" rtlCol="0" anchor="b"/>
          <a:lstStyle>
            <a:lvl1pPr algn="r">
              <a:defRPr sz="1200"/>
            </a:lvl1pPr>
          </a:lstStyle>
          <a:p>
            <a:fld id="{73A34A13-4B76-4D1C-807E-D1BBE6121CCF}" type="slidenum">
              <a:rPr kumimoji="1" lang="ja-JP" altLang="en-US" smtClean="0"/>
              <a:t>‹#›</a:t>
            </a:fld>
            <a:endParaRPr kumimoji="1" lang="ja-JP" altLang="en-US"/>
          </a:p>
        </p:txBody>
      </p:sp>
    </p:spTree>
    <p:extLst>
      <p:ext uri="{BB962C8B-B14F-4D97-AF65-F5344CB8AC3E}">
        <p14:creationId xmlns:p14="http://schemas.microsoft.com/office/powerpoint/2010/main" val="3607650404"/>
      </p:ext>
    </p:extLst>
  </p:cSld>
  <p:clrMap bg1="lt1" tx1="dk1" bg2="lt2" tx2="dk2" accent1="accent1" accent2="accent2" accent3="accent3" accent4="accent4" accent5="accent5" accent6="accent6" hlink="hlink" folHlink="folHlink"/>
  <p:notesStyle>
    <a:lvl1pPr marL="0" algn="l" defTabSz="1122065" rtl="0" eaLnBrk="1" latinLnBrk="0" hangingPunct="1">
      <a:defRPr kumimoji="1" sz="1473" kern="1200">
        <a:solidFill>
          <a:schemeClr val="tx1"/>
        </a:solidFill>
        <a:latin typeface="+mn-lt"/>
        <a:ea typeface="+mn-ea"/>
        <a:cs typeface="+mn-cs"/>
      </a:defRPr>
    </a:lvl1pPr>
    <a:lvl2pPr marL="561033" algn="l" defTabSz="1122065" rtl="0" eaLnBrk="1" latinLnBrk="0" hangingPunct="1">
      <a:defRPr kumimoji="1" sz="1473" kern="1200">
        <a:solidFill>
          <a:schemeClr val="tx1"/>
        </a:solidFill>
        <a:latin typeface="+mn-lt"/>
        <a:ea typeface="+mn-ea"/>
        <a:cs typeface="+mn-cs"/>
      </a:defRPr>
    </a:lvl2pPr>
    <a:lvl3pPr marL="1122065" algn="l" defTabSz="1122065" rtl="0" eaLnBrk="1" latinLnBrk="0" hangingPunct="1">
      <a:defRPr kumimoji="1" sz="1473" kern="1200">
        <a:solidFill>
          <a:schemeClr val="tx1"/>
        </a:solidFill>
        <a:latin typeface="+mn-lt"/>
        <a:ea typeface="+mn-ea"/>
        <a:cs typeface="+mn-cs"/>
      </a:defRPr>
    </a:lvl3pPr>
    <a:lvl4pPr marL="1683097" algn="l" defTabSz="1122065" rtl="0" eaLnBrk="1" latinLnBrk="0" hangingPunct="1">
      <a:defRPr kumimoji="1" sz="1473" kern="1200">
        <a:solidFill>
          <a:schemeClr val="tx1"/>
        </a:solidFill>
        <a:latin typeface="+mn-lt"/>
        <a:ea typeface="+mn-ea"/>
        <a:cs typeface="+mn-cs"/>
      </a:defRPr>
    </a:lvl4pPr>
    <a:lvl5pPr marL="2244129" algn="l" defTabSz="1122065" rtl="0" eaLnBrk="1" latinLnBrk="0" hangingPunct="1">
      <a:defRPr kumimoji="1" sz="1473" kern="1200">
        <a:solidFill>
          <a:schemeClr val="tx1"/>
        </a:solidFill>
        <a:latin typeface="+mn-lt"/>
        <a:ea typeface="+mn-ea"/>
        <a:cs typeface="+mn-cs"/>
      </a:defRPr>
    </a:lvl5pPr>
    <a:lvl6pPr marL="2805162" algn="l" defTabSz="1122065" rtl="0" eaLnBrk="1" latinLnBrk="0" hangingPunct="1">
      <a:defRPr kumimoji="1" sz="1473" kern="1200">
        <a:solidFill>
          <a:schemeClr val="tx1"/>
        </a:solidFill>
        <a:latin typeface="+mn-lt"/>
        <a:ea typeface="+mn-ea"/>
        <a:cs typeface="+mn-cs"/>
      </a:defRPr>
    </a:lvl6pPr>
    <a:lvl7pPr marL="3366195" algn="l" defTabSz="1122065" rtl="0" eaLnBrk="1" latinLnBrk="0" hangingPunct="1">
      <a:defRPr kumimoji="1" sz="1473" kern="1200">
        <a:solidFill>
          <a:schemeClr val="tx1"/>
        </a:solidFill>
        <a:latin typeface="+mn-lt"/>
        <a:ea typeface="+mn-ea"/>
        <a:cs typeface="+mn-cs"/>
      </a:defRPr>
    </a:lvl7pPr>
    <a:lvl8pPr marL="3927227" algn="l" defTabSz="1122065" rtl="0" eaLnBrk="1" latinLnBrk="0" hangingPunct="1">
      <a:defRPr kumimoji="1" sz="1473" kern="1200">
        <a:solidFill>
          <a:schemeClr val="tx1"/>
        </a:solidFill>
        <a:latin typeface="+mn-lt"/>
        <a:ea typeface="+mn-ea"/>
        <a:cs typeface="+mn-cs"/>
      </a:defRPr>
    </a:lvl8pPr>
    <a:lvl9pPr marL="4488259" algn="l" defTabSz="1122065" rtl="0" eaLnBrk="1" latinLnBrk="0" hangingPunct="1">
      <a:defRPr kumimoji="1" sz="147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0" y="747713"/>
            <a:ext cx="4965700" cy="37242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274" rtl="0" eaLnBrk="1" fontAlgn="auto" latinLnBrk="0" hangingPunct="1">
              <a:lnSpc>
                <a:spcPct val="100000"/>
              </a:lnSpc>
              <a:spcBef>
                <a:spcPts val="0"/>
              </a:spcBef>
              <a:spcAft>
                <a:spcPts val="0"/>
              </a:spcAft>
              <a:buClrTx/>
              <a:buSzTx/>
              <a:buFontTx/>
              <a:buNone/>
              <a:tabLst/>
              <a:defRPr/>
            </a:pPr>
            <a:fld id="{73A34A13-4B76-4D1C-807E-D1BBE6121CCF}"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274"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9613569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0" y="747713"/>
            <a:ext cx="4965700" cy="37242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274" rtl="0" eaLnBrk="1" fontAlgn="auto" latinLnBrk="0" hangingPunct="1">
              <a:lnSpc>
                <a:spcPct val="100000"/>
              </a:lnSpc>
              <a:spcBef>
                <a:spcPts val="0"/>
              </a:spcBef>
              <a:spcAft>
                <a:spcPts val="0"/>
              </a:spcAft>
              <a:buClrTx/>
              <a:buSzTx/>
              <a:buFontTx/>
              <a:buNone/>
              <a:tabLst/>
              <a:defRPr/>
            </a:pPr>
            <a:fld id="{73A34A13-4B76-4D1C-807E-D1BBE6121CCF}"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274"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3636254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AF98248-9989-4959-A78D-E27E2EC999A9}"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2857293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794B4D2-E11A-4E46-8D66-78669D01B293}"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11794185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1E8EE09-DB79-4A0B-9E93-DA5B8806A46E}"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310533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B83F931-C299-42E4-ABF4-765EF126FDD3}"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12071506" y="8858326"/>
            <a:ext cx="680400" cy="680400"/>
          </a:xfrm>
          <a:prstGeom prst="ellipse">
            <a:avLst/>
          </a:prstGeom>
          <a:solidFill>
            <a:schemeClr val="bg1"/>
          </a:solidFill>
          <a:ln>
            <a:solidFill>
              <a:srgbClr val="758085">
                <a:lumMod val="50000"/>
              </a:srgbClr>
            </a:solidFill>
          </a:ln>
        </p:spPr>
        <p:txBody>
          <a:bodyPr/>
          <a:lstStyle/>
          <a:p>
            <a:fld id="{930DF1FA-2879-4CB1-9630-E4043495BA91}" type="slidenum">
              <a:rPr kumimoji="1" lang="ja-JP" altLang="en-US" smtClean="0"/>
              <a:t>‹#›</a:t>
            </a:fld>
            <a:endParaRPr kumimoji="1" lang="ja-JP" altLang="en-US" dirty="0"/>
          </a:p>
        </p:txBody>
      </p:sp>
    </p:spTree>
    <p:extLst>
      <p:ext uri="{BB962C8B-B14F-4D97-AF65-F5344CB8AC3E}">
        <p14:creationId xmlns:p14="http://schemas.microsoft.com/office/powerpoint/2010/main" val="4209014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56846DF-20AF-4D26-B2EA-6E97D059A029}" type="datetime1">
              <a:rPr kumimoji="1" lang="ja-JP" altLang="en-US" smtClean="0"/>
              <a:t>2026/3/30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3080744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A14B040-81ED-4A71-A35B-7CCCF4AB8CA2}" type="datetime1">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1751945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A4D987A-1026-4DFA-9BD6-94BF48192DD0}" type="datetime1">
              <a:rPr kumimoji="1" lang="ja-JP" altLang="en-US" smtClean="0"/>
              <a:t>2026/3/30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2701680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DBD47D9-61A8-4B22-B0C1-9A3DB5CE19DA}" type="datetime1">
              <a:rPr kumimoji="1" lang="ja-JP" altLang="en-US" smtClean="0"/>
              <a:t>2026/3/30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2831867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3C416B-355D-4CF0-8A61-FEE78AFCE2D5}" type="datetime1">
              <a:rPr kumimoji="1" lang="ja-JP" altLang="en-US" smtClean="0"/>
              <a:t>2026/3/30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4088862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950E29C-9503-4949-BF3E-A222CA9DA38C}" type="datetime1">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1327108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8293E5E-844E-49D1-9DF0-5E5BA440B29B}" type="datetime1">
              <a:rPr kumimoji="1" lang="ja-JP" altLang="en-US" smtClean="0"/>
              <a:t>2026/3/30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30DF1FA-2879-4CB1-9630-E4043495BA91}" type="slidenum">
              <a:rPr kumimoji="1" lang="ja-JP" altLang="en-US" smtClean="0"/>
              <a:t>‹#›</a:t>
            </a:fld>
            <a:endParaRPr kumimoji="1" lang="ja-JP" altLang="en-US"/>
          </a:p>
        </p:txBody>
      </p:sp>
    </p:spTree>
    <p:extLst>
      <p:ext uri="{BB962C8B-B14F-4D97-AF65-F5344CB8AC3E}">
        <p14:creationId xmlns:p14="http://schemas.microsoft.com/office/powerpoint/2010/main" val="982218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F112547E-DCFA-40C1-950C-61A19978382E}" type="datetime1">
              <a:rPr kumimoji="1" lang="ja-JP" altLang="en-US" smtClean="0"/>
              <a:t>2026/3/30</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2071506" y="8833048"/>
            <a:ext cx="680400" cy="680400"/>
          </a:xfrm>
          <a:prstGeom prst="ellipse">
            <a:avLst/>
          </a:prstGeom>
          <a:solidFill>
            <a:schemeClr val="bg1"/>
          </a:solidFill>
          <a:ln w="19050">
            <a:solidFill>
              <a:schemeClr val="accent6">
                <a:lumMod val="50000"/>
              </a:schemeClr>
            </a:solidFill>
          </a:ln>
          <a:effectLst>
            <a:outerShdw blurRad="50800" dist="38100" dir="5400000" algn="t" rotWithShape="0">
              <a:prstClr val="black">
                <a:alpha val="40000"/>
              </a:prstClr>
            </a:outerShdw>
          </a:effectLst>
        </p:spPr>
        <p:txBody>
          <a:bodyPr vert="horz" lIns="0" tIns="0" rIns="0" bIns="0" rtlCol="0" anchor="ctr" anchorCtr="1"/>
          <a:lstStyle>
            <a:lvl1pPr algn="r">
              <a:defRPr sz="2240" b="1">
                <a:solidFill>
                  <a:schemeClr val="tx1"/>
                </a:solidFill>
                <a:latin typeface="Meiryo UI" panose="020B0604030504040204" pitchFamily="50" charset="-128"/>
                <a:ea typeface="Meiryo UI" panose="020B0604030504040204" pitchFamily="50" charset="-128"/>
              </a:defRPr>
            </a:lvl1pPr>
          </a:lstStyle>
          <a:p>
            <a:fld id="{930DF1FA-2879-4CB1-9630-E4043495BA91}" type="slidenum">
              <a:rPr lang="ja-JP" altLang="en-US" smtClean="0"/>
              <a:pPr/>
              <a:t>‹#›</a:t>
            </a:fld>
            <a:endParaRPr lang="ja-JP" altLang="en-US" dirty="0"/>
          </a:p>
        </p:txBody>
      </p:sp>
    </p:spTree>
    <p:extLst>
      <p:ext uri="{BB962C8B-B14F-4D97-AF65-F5344CB8AC3E}">
        <p14:creationId xmlns:p14="http://schemas.microsoft.com/office/powerpoint/2010/main" val="392248975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角丸四角形 2"/>
          <p:cNvSpPr/>
          <p:nvPr/>
        </p:nvSpPr>
        <p:spPr>
          <a:xfrm>
            <a:off x="119066" y="1139118"/>
            <a:ext cx="12604021" cy="805789"/>
          </a:xfrm>
          <a:prstGeom prst="roundRect">
            <a:avLst>
              <a:gd name="adj" fmla="val 11671"/>
            </a:avLst>
          </a:prstGeom>
          <a:noFill/>
          <a:ln w="12700"/>
        </p:spPr>
        <p:style>
          <a:lnRef idx="1">
            <a:schemeClr val="accent1"/>
          </a:lnRef>
          <a:fillRef idx="2">
            <a:schemeClr val="accent1"/>
          </a:fillRef>
          <a:effectRef idx="1">
            <a:schemeClr val="accent1"/>
          </a:effectRef>
          <a:fontRef idx="minor">
            <a:schemeClr val="dk1"/>
          </a:fontRef>
        </p:style>
        <p:txBody>
          <a:bodyPr wrap="square" lIns="63910" tIns="62434" rIns="63910" bIns="62434" rtlCol="0" anchor="t">
            <a:noAutofit/>
          </a:bodyPr>
          <a:lstStyle/>
          <a:p>
            <a:pPr marL="174629" indent="-174629" defTabSz="1247765">
              <a:lnSpc>
                <a:spcPts val="1800"/>
              </a:lnSpc>
              <a:defRPr/>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地球温暖化による気候変動の影響はすでに気候危機と認識すべき状況であることを踏まえ、府では、大阪府地球温暖化対策実行計画を</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2026</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年３月に改定し、</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2050</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年二酸化炭素排出量実質ゼロをめざし、</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年度の温室効果ガス排出量を</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2013</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年度から</a:t>
            </a:r>
            <a:r>
              <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48</a:t>
            </a: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％削減する目標としている。</a:t>
            </a:r>
            <a:endParaRPr lang="en-US" altLang="ja-JP"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174629" indent="-174629" defTabSz="1247765">
              <a:lnSpc>
                <a:spcPts val="1800"/>
              </a:lnSpc>
              <a:defRPr/>
            </a:pPr>
            <a:r>
              <a:rPr lang="ja-JP" altLang="en-US" sz="16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○この削減目標は、従来の延長線上の取組で達成できるものではなく、あらゆる主体が一体となって思い切った</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気候変動対策に取り組むことが重要である。</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Rectangle 1066"/>
          <p:cNvSpPr>
            <a:spLocks noChangeArrowheads="1"/>
          </p:cNvSpPr>
          <p:nvPr/>
        </p:nvSpPr>
        <p:spPr bwMode="auto">
          <a:xfrm>
            <a:off x="29577" y="907601"/>
            <a:ext cx="221034" cy="442120"/>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lgn="ctr">
                <a:solidFill>
                  <a:srgbClr val="FFCC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9416" tIns="54711" rIns="109416" bIns="54711" anchor="ctr">
            <a:spAutoFit/>
          </a:bodyPr>
          <a:lstStyle>
            <a:lvl1pPr eaLnBrk="0" hangingPunct="0">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5000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5000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5000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5000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pPr defTabSz="1279984" eaLnBrk="1" hangingPunct="1">
              <a:spcBef>
                <a:spcPct val="0"/>
              </a:spcBef>
              <a:defRPr/>
            </a:pPr>
            <a:endParaRPr lang="ja-JP" altLang="ja-JP" sz="2155" b="0" i="0">
              <a:solidFill>
                <a:prstClr val="black"/>
              </a:solidFill>
            </a:endParaRPr>
          </a:p>
        </p:txBody>
      </p:sp>
      <p:sp>
        <p:nvSpPr>
          <p:cNvPr id="49" name="角丸四角形 48"/>
          <p:cNvSpPr/>
          <p:nvPr/>
        </p:nvSpPr>
        <p:spPr bwMode="auto">
          <a:xfrm>
            <a:off x="140092" y="743949"/>
            <a:ext cx="2415118" cy="354615"/>
          </a:xfrm>
          <a:prstGeom prst="roundRect">
            <a:avLst/>
          </a:prstGeom>
          <a:gradFill>
            <a:gsLst>
              <a:gs pos="0">
                <a:srgbClr val="0099FF"/>
              </a:gs>
              <a:gs pos="21000">
                <a:srgbClr val="9FD9FF"/>
              </a:gs>
              <a:gs pos="100000">
                <a:schemeClr val="bg1"/>
              </a:gs>
              <a:gs pos="100000">
                <a:schemeClr val="accent2">
                  <a:tint val="15000"/>
                  <a:satMod val="350000"/>
                </a:schemeClr>
              </a:gs>
            </a:gsLst>
          </a:gradFill>
          <a:ln/>
        </p:spPr>
        <p:style>
          <a:lnRef idx="1">
            <a:schemeClr val="accent2"/>
          </a:lnRef>
          <a:fillRef idx="2">
            <a:schemeClr val="accent2"/>
          </a:fillRef>
          <a:effectRef idx="1">
            <a:schemeClr val="accent2"/>
          </a:effectRef>
          <a:fontRef idx="minor">
            <a:schemeClr val="dk1"/>
          </a:fontRef>
        </p:style>
        <p:txBody>
          <a:bodyPr wrap="square" lIns="109416" tIns="43098" rIns="109416" bIns="0" anchor="ctr">
            <a:spAutoFit/>
          </a:bodyPr>
          <a:lstStyle/>
          <a:p>
            <a:pPr algn="ctr" defTabSz="1279984">
              <a:defRPr/>
            </a:pPr>
            <a:r>
              <a:rPr lang="ja-JP" altLang="en-US" sz="1800" dirty="0">
                <a:solidFill>
                  <a:prstClr val="black"/>
                </a:solidFill>
                <a:latin typeface="Meiryo UI" panose="020B0604030504040204" pitchFamily="50" charset="-128"/>
                <a:ea typeface="Meiryo UI" panose="020B0604030504040204" pitchFamily="50" charset="-128"/>
                <a:cs typeface="ＭＳ Ｐゴシック" pitchFamily="50" charset="-128"/>
              </a:rPr>
              <a:t>基本的な考え方</a:t>
            </a:r>
            <a:endParaRPr lang="en-US" altLang="ja-JP" sz="1800" dirty="0">
              <a:solidFill>
                <a:prstClr val="black"/>
              </a:solidFill>
              <a:latin typeface="Meiryo UI" panose="020B0604030504040204" pitchFamily="50" charset="-128"/>
              <a:ea typeface="Meiryo UI" panose="020B0604030504040204" pitchFamily="50" charset="-128"/>
              <a:cs typeface="ＭＳ Ｐゴシック" pitchFamily="50" charset="-128"/>
            </a:endParaRPr>
          </a:p>
        </p:txBody>
      </p:sp>
      <p:sp>
        <p:nvSpPr>
          <p:cNvPr id="89" name="角丸四角形 88"/>
          <p:cNvSpPr/>
          <p:nvPr/>
        </p:nvSpPr>
        <p:spPr>
          <a:xfrm>
            <a:off x="118970" y="2136305"/>
            <a:ext cx="12604117" cy="7330558"/>
          </a:xfrm>
          <a:prstGeom prst="roundRect">
            <a:avLst>
              <a:gd name="adj" fmla="val 1832"/>
            </a:avLst>
          </a:prstGeom>
          <a:noFill/>
          <a:ln w="12700"/>
        </p:spPr>
        <p:style>
          <a:lnRef idx="1">
            <a:schemeClr val="accent1"/>
          </a:lnRef>
          <a:fillRef idx="2">
            <a:schemeClr val="accent1"/>
          </a:fillRef>
          <a:effectRef idx="1">
            <a:schemeClr val="accent1"/>
          </a:effectRef>
          <a:fontRef idx="minor">
            <a:schemeClr val="dk1"/>
          </a:fontRef>
        </p:style>
        <p:txBody>
          <a:bodyPr wrap="square" lIns="63910" tIns="62434" rIns="63910" bIns="62434" rtlCol="0" anchor="t">
            <a:noAutofit/>
          </a:bodyPr>
          <a:lstStyle/>
          <a:p>
            <a:pPr marL="123567" indent="-123567" defTabSz="1247765">
              <a:lnSpc>
                <a:spcPts val="601"/>
              </a:lnSpc>
              <a:defRPr/>
            </a:pPr>
            <a:endPar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23567" indent="-123567" defTabSz="1247765">
              <a:defRPr/>
            </a:pPr>
            <a:r>
              <a:rPr lang="ja-JP" altLang="en-US" sz="1200" dirty="0">
                <a:ln w="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ja-JP" altLang="en-US" sz="1400" dirty="0">
              <a:ln w="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角丸四角形 30"/>
          <p:cNvSpPr/>
          <p:nvPr/>
        </p:nvSpPr>
        <p:spPr bwMode="auto">
          <a:xfrm>
            <a:off x="144742" y="1989385"/>
            <a:ext cx="12373616" cy="354615"/>
          </a:xfrm>
          <a:prstGeom prst="roundRect">
            <a:avLst/>
          </a:prstGeom>
          <a:gradFill>
            <a:gsLst>
              <a:gs pos="0">
                <a:srgbClr val="0099FF"/>
              </a:gs>
              <a:gs pos="21000">
                <a:srgbClr val="9FD9FF"/>
              </a:gs>
              <a:gs pos="100000">
                <a:schemeClr val="bg1"/>
              </a:gs>
              <a:gs pos="100000">
                <a:schemeClr val="accent2">
                  <a:tint val="15000"/>
                  <a:satMod val="350000"/>
                </a:schemeClr>
              </a:gs>
            </a:gsLst>
          </a:gradFill>
          <a:ln/>
        </p:spPr>
        <p:style>
          <a:lnRef idx="1">
            <a:schemeClr val="accent2"/>
          </a:lnRef>
          <a:fillRef idx="2">
            <a:schemeClr val="accent2"/>
          </a:fillRef>
          <a:effectRef idx="1">
            <a:schemeClr val="accent2"/>
          </a:effectRef>
          <a:fontRef idx="minor">
            <a:schemeClr val="dk1"/>
          </a:fontRef>
        </p:style>
        <p:txBody>
          <a:bodyPr wrap="square" lIns="109416" tIns="43098" rIns="109416" bIns="0" anchor="ctr">
            <a:spAutoFit/>
          </a:bodyPr>
          <a:lstStyle/>
          <a:p>
            <a:pPr defTabSz="1279984">
              <a:defRPr/>
            </a:pPr>
            <a:r>
              <a:rPr lang="ja-JP" altLang="en-US" sz="1800" dirty="0">
                <a:solidFill>
                  <a:schemeClr val="tx1"/>
                </a:solidFill>
                <a:latin typeface="Meiryo UI" panose="020B0604030504040204" pitchFamily="50" charset="-128"/>
                <a:ea typeface="Meiryo UI" panose="020B0604030504040204" pitchFamily="50" charset="-128"/>
                <a:cs typeface="ＭＳ Ｐゴシック" pitchFamily="50" charset="-128"/>
              </a:rPr>
              <a:t>令和８年度の主な事業　予算総額：約</a:t>
            </a:r>
            <a:r>
              <a:rPr lang="en-US" altLang="ja-JP" sz="1800" dirty="0">
                <a:solidFill>
                  <a:schemeClr val="tx1"/>
                </a:solidFill>
                <a:latin typeface="Meiryo UI" panose="020B0604030504040204" pitchFamily="50" charset="-128"/>
                <a:ea typeface="Meiryo UI" panose="020B0604030504040204" pitchFamily="50" charset="-128"/>
                <a:cs typeface="ＭＳ Ｐゴシック" pitchFamily="50" charset="-128"/>
              </a:rPr>
              <a:t>44</a:t>
            </a:r>
            <a:r>
              <a:rPr lang="ja-JP" altLang="en-US" sz="1800" dirty="0">
                <a:solidFill>
                  <a:schemeClr val="tx1"/>
                </a:solidFill>
                <a:latin typeface="Meiryo UI" panose="020B0604030504040204" pitchFamily="50" charset="-128"/>
                <a:ea typeface="Meiryo UI" panose="020B0604030504040204" pitchFamily="50" charset="-128"/>
                <a:cs typeface="ＭＳ Ｐゴシック" pitchFamily="50" charset="-128"/>
              </a:rPr>
              <a:t>億</a:t>
            </a:r>
            <a:r>
              <a:rPr lang="en-US" altLang="ja-JP" sz="1800" dirty="0">
                <a:solidFill>
                  <a:schemeClr val="tx1"/>
                </a:solidFill>
                <a:latin typeface="Meiryo UI" panose="020B0604030504040204" pitchFamily="50" charset="-128"/>
                <a:ea typeface="Meiryo UI" panose="020B0604030504040204" pitchFamily="50" charset="-128"/>
                <a:cs typeface="ＭＳ Ｐゴシック" pitchFamily="50" charset="-128"/>
              </a:rPr>
              <a:t>3,954</a:t>
            </a:r>
            <a:r>
              <a:rPr lang="ja-JP" altLang="en-US" sz="1800" dirty="0">
                <a:solidFill>
                  <a:schemeClr val="tx1"/>
                </a:solidFill>
                <a:latin typeface="Meiryo UI" panose="020B0604030504040204" pitchFamily="50" charset="-128"/>
                <a:ea typeface="Meiryo UI" panose="020B0604030504040204" pitchFamily="50" charset="-128"/>
                <a:cs typeface="ＭＳ Ｐゴシック" pitchFamily="50" charset="-128"/>
              </a:rPr>
              <a:t>万円　</a:t>
            </a:r>
            <a:endParaRPr lang="en-US" altLang="ja-JP" sz="1800" dirty="0">
              <a:solidFill>
                <a:schemeClr val="tx1"/>
              </a:solidFill>
              <a:latin typeface="Meiryo UI" panose="020B0604030504040204" pitchFamily="50" charset="-128"/>
              <a:ea typeface="Meiryo UI" panose="020B0604030504040204" pitchFamily="50" charset="-128"/>
              <a:cs typeface="ＭＳ Ｐゴシック" pitchFamily="50" charset="-128"/>
            </a:endParaRPr>
          </a:p>
        </p:txBody>
      </p:sp>
      <p:sp>
        <p:nvSpPr>
          <p:cNvPr id="2" name="テキスト ボックス 1"/>
          <p:cNvSpPr txBox="1"/>
          <p:nvPr/>
        </p:nvSpPr>
        <p:spPr>
          <a:xfrm>
            <a:off x="250611" y="2388478"/>
            <a:ext cx="3697516" cy="338554"/>
          </a:xfrm>
          <a:prstGeom prst="rect">
            <a:avLst/>
          </a:prstGeom>
          <a:solidFill>
            <a:srgbClr val="0066FF"/>
          </a:solidFill>
          <a:ln>
            <a:noFill/>
          </a:ln>
        </p:spPr>
        <p:txBody>
          <a:bodyPr wrap="square" rtlCol="0">
            <a:spAutoFit/>
          </a:bodyPr>
          <a:lstStyle/>
          <a:p>
            <a:pPr defTabSz="1279984">
              <a:defRPr/>
            </a:pPr>
            <a:r>
              <a:rPr lang="ja-JP" altLang="en-US" sz="1600" dirty="0">
                <a:solidFill>
                  <a:prstClr val="white"/>
                </a:solidFill>
                <a:latin typeface="Meiryo UI" panose="020B0604030504040204" pitchFamily="50" charset="-128"/>
                <a:ea typeface="Meiryo UI" panose="020B0604030504040204" pitchFamily="50" charset="-128"/>
              </a:rPr>
              <a:t>①あらゆる主体の意識改革・行動喚起</a:t>
            </a:r>
          </a:p>
        </p:txBody>
      </p:sp>
      <p:sp>
        <p:nvSpPr>
          <p:cNvPr id="95" name="角丸四角形 94"/>
          <p:cNvSpPr/>
          <p:nvPr/>
        </p:nvSpPr>
        <p:spPr>
          <a:xfrm>
            <a:off x="174687" y="2771510"/>
            <a:ext cx="6171161" cy="6645446"/>
          </a:xfrm>
          <a:prstGeom prst="roundRect">
            <a:avLst>
              <a:gd name="adj" fmla="val 5339"/>
            </a:avLst>
          </a:prstGeom>
          <a:solidFill>
            <a:srgbClr val="99FF99"/>
          </a:solidFill>
          <a:ln w="12700"/>
          <a:effectLst/>
        </p:spPr>
        <p:style>
          <a:lnRef idx="1">
            <a:schemeClr val="accent1"/>
          </a:lnRef>
          <a:fillRef idx="2">
            <a:schemeClr val="accent1"/>
          </a:fillRef>
          <a:effectRef idx="1">
            <a:schemeClr val="accent1"/>
          </a:effectRef>
          <a:fontRef idx="minor">
            <a:schemeClr val="dk1"/>
          </a:fontRef>
        </p:style>
        <p:txBody>
          <a:bodyPr wrap="square" lIns="63910" tIns="36000" rIns="63910" bIns="36000" rtlCol="0" anchor="t">
            <a:noAutofit/>
          </a:bodyPr>
          <a:lstStyle/>
          <a:p>
            <a:pPr marL="0" marR="0" lvl="0" indent="-123567" algn="l" defTabSz="1247765" rtl="0" eaLnBrk="1" fontAlgn="auto" latinLnBrk="0" hangingPunct="1">
              <a:lnSpc>
                <a:spcPts val="1400"/>
              </a:lnSpc>
              <a:spcBef>
                <a:spcPts val="300"/>
              </a:spcBef>
              <a:spcAft>
                <a:spcPts val="0"/>
              </a:spcAft>
              <a:buClrTx/>
              <a:buSzTx/>
              <a:buFontTx/>
              <a:buNone/>
              <a:tabLst/>
              <a:defRPr/>
            </a:pPr>
            <a:r>
              <a:rPr kumimoji="1" lang="ja-JP" altLang="en-US" sz="1400" b="1" i="0" u="none" strike="noStrike" kern="1200" cap="none" spc="0" normalizeH="0" baseline="0" noProof="0" dirty="0">
                <a:ln w="0"/>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おおさかカーボンフットプリントプロジェクト普及促進事業</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継続</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05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R8:23,466</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R7:33,012</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千円）環境農林水産部　脱炭素・エネルギー政策課</a:t>
            </a: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・民間事業者と連携した</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CFP</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表示のキャンペーン展開や</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CFP</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算定製品等に関する情報発信</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・生産者・農業団体向けの大阪版</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CFP</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の算定・表示支援</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18" rtl="0" eaLnBrk="1" fontAlgn="auto" latinLnBrk="0" hangingPunct="1">
              <a:lnSpc>
                <a:spcPts val="1600"/>
              </a:lnSpc>
              <a:spcBef>
                <a:spcPts val="300"/>
              </a:spcBef>
              <a:spcAft>
                <a:spcPts val="0"/>
              </a:spcAft>
              <a:buClrTx/>
              <a:buSzTx/>
              <a:buFontTx/>
              <a:buNone/>
              <a:tabLst/>
              <a:defRPr/>
            </a:pPr>
            <a:r>
              <a:rPr kumimoji="0" lang="ja-JP" altLang="en-US"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○万博を契機とした環境・エネルギー先進技術普及事業</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継続</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0" lang="en-US" altLang="ja-JP" sz="16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18" rtl="0" eaLnBrk="1" fontAlgn="auto" latinLnBrk="0" hangingPunct="1">
              <a:lnSpc>
                <a:spcPts val="1600"/>
              </a:lnSpc>
              <a:spcBef>
                <a:spcPts val="0"/>
              </a:spcBef>
              <a:spcAft>
                <a:spcPts val="0"/>
              </a:spcAft>
              <a:buClrTx/>
              <a:buSzTx/>
              <a:buFontTx/>
              <a:buNone/>
              <a:tabLst/>
              <a:defRPr/>
            </a:pPr>
            <a:r>
              <a:rPr kumimoji="0" lang="ja-JP" altLang="en-US" sz="105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R8:2,040</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R7:9,956</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千円）環境農林水産部　</a:t>
            </a:r>
            <a:r>
              <a:rPr kumimoji="0"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脱炭素・エネルギー政策課</a:t>
            </a:r>
            <a:endParaRPr kumimoji="0"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18" rtl="0" eaLnBrk="1" fontAlgn="auto" latinLnBrk="0" hangingPunct="1">
              <a:lnSpc>
                <a:spcPts val="1600"/>
              </a:lnSpc>
              <a:spcBef>
                <a:spcPts val="0"/>
              </a:spcBef>
              <a:spcAft>
                <a:spcPts val="0"/>
              </a:spcAft>
              <a:buClrTx/>
              <a:buSzTx/>
              <a:buFontTx/>
              <a:buNone/>
              <a:tabLst/>
              <a:defRPr/>
            </a:pPr>
            <a:r>
              <a:rPr kumimoji="0"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・ペロブスカイト太陽電池や持続可能な航空燃料（</a:t>
            </a:r>
            <a:r>
              <a:rPr kumimoji="0"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SAF</a:t>
            </a:r>
            <a:r>
              <a:rPr kumimoji="0"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）等、環境・エネルギー先進技術について、府民向け</a:t>
            </a:r>
            <a:endParaRPr kumimoji="0"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18" rtl="0" eaLnBrk="1" fontAlgn="auto" latinLnBrk="0" hangingPunct="1">
              <a:lnSpc>
                <a:spcPts val="1600"/>
              </a:lnSpc>
              <a:spcBef>
                <a:spcPts val="0"/>
              </a:spcBef>
              <a:spcAft>
                <a:spcPts val="0"/>
              </a:spcAft>
              <a:buClrTx/>
              <a:buSzTx/>
              <a:buFontTx/>
              <a:buNone/>
              <a:tabLst/>
              <a:defRPr/>
            </a:pPr>
            <a:r>
              <a:rPr kumimoji="0"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イベントでのブース出展等において、動画の放映やパネル展示等を行うことで、情報発信・普及啓発を実施</a:t>
            </a:r>
            <a:endParaRPr kumimoji="0"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79939" rtl="0" eaLnBrk="1" fontAlgn="auto" latinLnBrk="0" hangingPunct="1">
              <a:lnSpc>
                <a:spcPct val="120000"/>
              </a:lnSpc>
              <a:spcBef>
                <a:spcPts val="300"/>
              </a:spcBef>
              <a:spcAft>
                <a:spcPts val="0"/>
              </a:spcAft>
              <a:buClrTx/>
              <a:buSzTx/>
              <a:buFontTx/>
              <a:buNone/>
              <a:tabLst/>
              <a:defRPr/>
            </a:pPr>
            <a:r>
              <a:rPr kumimoji="0" lang="ja-JP" altLang="ja-JP"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a:t>
            </a:r>
            <a:r>
              <a:rPr kumimoji="0" lang="zh-TW" altLang="en-US"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次世代型太陽電池普及促進事業</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新規</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18"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R8:236,036</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　環境農林水産部　脱炭素・エネルギー政策課</a:t>
            </a:r>
            <a:endParaRPr kumimoji="0"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algn="l" defTabSz="914418"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・府域へのペロブスカイト太陽電池普及に向け、府有施設への率先導入を行うとともに、更なる導入促進に向け設置可能性の調査を実施</a:t>
            </a:r>
            <a:endParaRPr lang="en-US" altLang="ja-JP" sz="1400" b="1"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17488" marR="0" lvl="0" indent="-339725" algn="l" defTabSz="1247765" rtl="0" eaLnBrk="1" fontAlgn="auto" latinLnBrk="0" hangingPunct="1">
              <a:lnSpc>
                <a:spcPts val="1600"/>
              </a:lnSpc>
              <a:spcBef>
                <a:spcPts val="300"/>
              </a:spcBef>
              <a:spcAft>
                <a:spcPts val="0"/>
              </a:spcAft>
              <a:buClrTx/>
              <a:buSzTx/>
              <a:buFontTx/>
              <a:buNone/>
              <a:tabLst/>
              <a:defRPr/>
            </a:pP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○環境配慮消費行動促進に向けたおおさか</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CO</a:t>
            </a:r>
            <a:r>
              <a:rPr kumimoji="1" lang="en-US" altLang="ja-JP" sz="12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CO</a:t>
            </a:r>
            <a:r>
              <a:rPr kumimoji="1" lang="en-US" altLang="ja-JP" sz="12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（コツコツ）ポイント普及事業</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継続</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05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R8:4,244</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R7:6,844</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千円）環境農林水産部　脱炭素・エネルギー政策課</a:t>
            </a:r>
          </a:p>
          <a:p>
            <a:pPr marL="174629" marR="0" lvl="0" indent="-87315" algn="l" defTabSz="1247765"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・事業者によるおおさか</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CO₂CO₂</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ポイント＋付与を後押しする広報プロモーションの実施</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600"/>
              </a:lnSpc>
              <a:spcBef>
                <a:spcPts val="300"/>
              </a:spcBef>
              <a:spcAft>
                <a:spcPts val="0"/>
              </a:spcAft>
              <a:buClrTx/>
              <a:buSzTx/>
              <a:buFontTx/>
              <a:buNone/>
              <a:tabLst/>
              <a:defRPr/>
            </a:pPr>
            <a:r>
              <a:rPr kumimoji="0" lang="ja-JP" altLang="en-US" sz="1400" b="1" i="0" u="none" strike="noStrike" kern="1200" cap="none" spc="-3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○高校生の環境活動推進事業</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継続</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100" b="1" i="0" u="none" strike="noStrike" kern="1200" cap="none" spc="-3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0" lang="en-US" altLang="ja-JP" sz="1100" b="1" i="0" u="none" strike="noStrike" kern="1200" cap="none" spc="-3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600"/>
              </a:lnSpc>
              <a:spcBef>
                <a:spcPts val="0"/>
              </a:spcBef>
              <a:spcAft>
                <a:spcPts val="0"/>
              </a:spcAft>
              <a:buClrTx/>
              <a:buSzTx/>
              <a:buFontTx/>
              <a:buNone/>
              <a:tabLst/>
              <a:defRPr/>
            </a:pPr>
            <a:r>
              <a:rPr kumimoji="0" lang="ja-JP" altLang="en-US" sz="1050" b="1" i="0" u="none" strike="noStrike" kern="1200" cap="none" spc="-3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050" b="0" i="0" u="none" strike="noStrike" kern="1200" cap="none" spc="-3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R8:4,848</a:t>
            </a:r>
            <a:r>
              <a:rPr kumimoji="0" lang="ja-JP" altLang="en-US" sz="1050" b="0" i="0" u="none" strike="noStrike" kern="1200" cap="none" spc="-3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　</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環境農林水産部　</a:t>
            </a:r>
            <a:r>
              <a:rPr kumimoji="0" lang="ja-JP" altLang="en-US" sz="1050" b="0" i="0" u="none" strike="noStrike" kern="1200" cap="none" spc="-3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脱炭素・エネルギー政策課</a:t>
            </a:r>
            <a:endParaRPr kumimoji="0" lang="en-US" altLang="ja-JP" sz="1050" b="0" i="0" u="none" strike="noStrike" kern="1200" cap="none" spc="-3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0000" marR="0" lvl="0" indent="-180000" algn="l" defTabSz="914400" rtl="0" eaLnBrk="1" fontAlgn="auto" latinLnBrk="0" hangingPunct="1">
              <a:lnSpc>
                <a:spcPts val="1600"/>
              </a:lnSpc>
              <a:spcBef>
                <a:spcPts val="0"/>
              </a:spcBef>
              <a:spcAft>
                <a:spcPts val="0"/>
              </a:spcAft>
              <a:buClrTx/>
              <a:buSzTx/>
              <a:buFontTx/>
              <a:buNone/>
              <a:tabLst/>
              <a:defRPr/>
            </a:pPr>
            <a:r>
              <a:rPr kumimoji="0" lang="ja-JP" altLang="en-US" sz="1200" b="0" i="0" u="none" strike="noStrike" kern="1200" cap="none" spc="-3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050" b="0" i="0" u="none" strike="noStrike" kern="1200" cap="none" spc="-3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環境分野における学習機会や実践的な環境学習の充実を図るため、事業者が提供可能な学習コンテンツ等の情報を集約したデジタルカタログについて、新たな事業者の開拓・掲載やマッチング事例の紹介などを実施。</a:t>
            </a:r>
            <a:endPar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ts val="1600"/>
              </a:lnSpc>
              <a:spcBef>
                <a:spcPts val="300"/>
              </a:spcBef>
              <a:spcAft>
                <a:spcPts val="0"/>
              </a:spcAft>
              <a:buClrTx/>
              <a:buSzTx/>
              <a:buFontTx/>
              <a:buNone/>
              <a:tabLst/>
              <a:defRPr/>
            </a:pPr>
            <a:r>
              <a:rPr kumimoji="0" lang="ja-JP" altLang="en-US" sz="1400" b="1" i="0" u="none" strike="noStrike" kern="1200" cap="none" spc="-3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○幼児環境教育実践者育成事業</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継続</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400" b="1" i="0" u="none" strike="noStrike" kern="1200" cap="none" spc="-3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0" lang="en-US" altLang="ja-JP" sz="1400" b="1" i="0" u="none" strike="noStrike" kern="1200" cap="none" spc="-3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3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050" b="0" i="0" u="none" strike="noStrike" kern="1200" cap="none" spc="-3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R8:489</a:t>
            </a:r>
            <a:r>
              <a:rPr kumimoji="0" lang="ja-JP" altLang="en-US" sz="1050" b="0" i="0" u="none" strike="noStrike" kern="1200" cap="none" spc="-3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　環境農林水産部　脱炭素・エネルギー政策課</a:t>
            </a:r>
            <a:endParaRPr kumimoji="0" lang="en-US" altLang="ja-JP" sz="1050" b="0" i="0" u="none" strike="noStrike" kern="1200" cap="none" spc="-3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80000" marR="0" lvl="0" indent="-180000" algn="l" defTabSz="914400" rtl="0" eaLnBrk="1" fontAlgn="auto" latinLnBrk="0" hangingPunct="1">
              <a:lnSpc>
                <a:spcPct val="100000"/>
              </a:lnSpc>
              <a:spcBef>
                <a:spcPts val="0"/>
              </a:spcBef>
              <a:spcAft>
                <a:spcPts val="0"/>
              </a:spcAft>
              <a:buClrTx/>
              <a:buSzTx/>
              <a:buFontTx/>
              <a:buNone/>
              <a:tabLst/>
              <a:defRPr/>
            </a:pPr>
            <a:r>
              <a:rPr kumimoji="0" lang="ja-JP" altLang="en-US" sz="1050" b="0" i="0" u="none" strike="noStrike" kern="1200" cap="none" spc="-3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Times New Roman" panose="02020603050405020304" pitchFamily="18" charset="0"/>
              </a:rPr>
              <a:t>幼児期からの環境配慮行動の習慣化を図るため、環境観の育成につながる環境教育のノウハウをもつ保育者を育成する研修会を実施</a:t>
            </a:r>
            <a:endParaRPr kumimoji="0" lang="ja-JP" altLang="en-US" sz="1050" b="0" i="0" u="none" strike="noStrike" kern="1200" cap="none" spc="-3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18" rtl="0" eaLnBrk="1" fontAlgn="auto" latinLnBrk="0" hangingPunct="1">
              <a:lnSpc>
                <a:spcPts val="1600"/>
              </a:lnSpc>
              <a:spcBef>
                <a:spcPts val="300"/>
              </a:spcBef>
              <a:spcAft>
                <a:spcPts val="0"/>
              </a:spcAft>
              <a:buClrTx/>
              <a:buSzTx/>
              <a:buFontTx/>
              <a:buNone/>
              <a:tabLst/>
              <a:defRPr/>
            </a:pP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○建築物環境配慮制度推進事業</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継続</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400" b="1" i="0" u="none" strike="sng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R8:4,970</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R7:5,182</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千円）都市整備部　建築環境課</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在阪建築関係</a:t>
            </a: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4</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団体と連携した</a:t>
            </a: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ZEH</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a:t>
            </a: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ZEB</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等省エネ住宅・建築物の効果的な普及啓発の実施等</a:t>
            </a:r>
            <a:endPar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endParaRPr>
          </a:p>
          <a:p>
            <a:pPr marL="0" marR="0" lvl="0" indent="-123567" algn="l" defTabSz="1247765" rtl="0" eaLnBrk="1" fontAlgn="auto" latinLnBrk="0" hangingPunct="1">
              <a:lnSpc>
                <a:spcPts val="1600"/>
              </a:lnSpc>
              <a:spcBef>
                <a:spcPts val="300"/>
              </a:spcBef>
              <a:spcAft>
                <a:spcPts val="0"/>
              </a:spcAft>
              <a:buClrTx/>
              <a:buSzTx/>
              <a:buFontTx/>
              <a:buNone/>
              <a:tabLst/>
              <a:defRPr/>
            </a:pP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○ツール普及に向けた住宅断熱改修の効果検証モデル事業</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新規</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R8:7,325</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　都市整備部　建築環境課</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　・府が開発した住宅断熱性能「見える化」ツール（愛称「エコミエル」）の一層の普及拡大を図るため、実際の</a:t>
            </a:r>
            <a:endPar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endParaRP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　 施工事例（モデルケース）を用いたツールの精度検証や断熱化</a:t>
            </a:r>
            <a:r>
              <a:rPr lang="ja-JP" altLang="en-US"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によ</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る効果の測定を実施</a:t>
            </a:r>
            <a:endPar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defTabSz="914418">
              <a:lnSpc>
                <a:spcPts val="1600"/>
              </a:lnSpc>
              <a:defRPr/>
            </a:pPr>
            <a:endParaRPr lang="ja-JP" altLang="en-US" sz="1050" dirty="0">
              <a:solidFill>
                <a:prstClr val="black"/>
              </a:solidFill>
              <a:latin typeface="Meiryo UI" panose="020B0604030504040204" pitchFamily="50" charset="-128"/>
              <a:ea typeface="Meiryo UI" panose="020B0604030504040204" pitchFamily="50" charset="-128"/>
            </a:endParaRPr>
          </a:p>
        </p:txBody>
      </p:sp>
      <p:sp>
        <p:nvSpPr>
          <p:cNvPr id="39" name="角丸四角形 38"/>
          <p:cNvSpPr/>
          <p:nvPr/>
        </p:nvSpPr>
        <p:spPr>
          <a:xfrm>
            <a:off x="6444094" y="4759656"/>
            <a:ext cx="6180747" cy="4670947"/>
          </a:xfrm>
          <a:prstGeom prst="roundRect">
            <a:avLst>
              <a:gd name="adj" fmla="val 6769"/>
            </a:avLst>
          </a:prstGeom>
          <a:solidFill>
            <a:srgbClr val="99FF99"/>
          </a:solidFill>
          <a:ln w="12700"/>
          <a:effectLst/>
        </p:spPr>
        <p:style>
          <a:lnRef idx="1">
            <a:schemeClr val="accent1"/>
          </a:lnRef>
          <a:fillRef idx="2">
            <a:schemeClr val="accent1"/>
          </a:fillRef>
          <a:effectRef idx="1">
            <a:schemeClr val="accent1"/>
          </a:effectRef>
          <a:fontRef idx="minor">
            <a:schemeClr val="dk1"/>
          </a:fontRef>
        </p:style>
        <p:txBody>
          <a:bodyPr wrap="square" lIns="63910" tIns="0" rIns="63910" bIns="0" rtlCol="0" anchor="t">
            <a:noAutofit/>
          </a:bodyPr>
          <a:lstStyle/>
          <a:p>
            <a:pPr marL="0" marR="0" lvl="0" indent="0" algn="l" defTabSz="914418" rtl="0" eaLnBrk="1" fontAlgn="auto" latinLnBrk="0" hangingPunct="1">
              <a:spcBef>
                <a:spcPts val="0"/>
              </a:spcBef>
              <a:spcAft>
                <a:spcPts val="0"/>
              </a:spcAft>
              <a:buClrTx/>
              <a:buSzTx/>
              <a:buFontTx/>
              <a:buNone/>
              <a:tabLst/>
              <a:defRPr/>
            </a:pPr>
            <a:r>
              <a:rPr kumimoji="0" lang="ja-JP"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気候変動対策推進</a:t>
            </a:r>
            <a:r>
              <a:rPr kumimoji="0" lang="ja-JP" altLang="ja-JP"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条例</a:t>
            </a:r>
            <a:r>
              <a:rPr kumimoji="0" lang="ja-JP" altLang="en-US"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に基づく事業者の取組促進</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継続</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p>
          <a:p>
            <a:pPr marL="0" marR="0" lvl="0" indent="0" algn="l" defTabSz="914418" rtl="0" eaLnBrk="1" fontAlgn="auto" latinLnBrk="0" hangingPunct="1">
              <a:spcBef>
                <a:spcPts val="0"/>
              </a:spcBef>
              <a:spcAft>
                <a:spcPts val="0"/>
              </a:spcAft>
              <a:buClrTx/>
              <a:buSzTx/>
              <a:buFontTx/>
              <a:buNone/>
              <a:tabLst/>
              <a:defRPr/>
            </a:pPr>
            <a:r>
              <a:rPr kumimoji="1" lang="ja-JP" altLang="en-US" sz="105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R8:3,194</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0" lang="ja-JP"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R7:</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2,930</a:t>
            </a:r>
            <a:r>
              <a:rPr kumimoji="0"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千円）</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環境農林水産部　脱炭素・エネルギー政策課</a:t>
            </a:r>
            <a:endParaRPr kumimoji="0"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endParaRPr>
          </a:p>
          <a:p>
            <a:pPr marL="174629" marR="0" lvl="0" indent="-87315" algn="l" defTabSz="1247765" rtl="0" eaLnBrk="1" fontAlgn="auto" latinLnBrk="0" hangingPunct="1">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エネルギー多量使用事業者等を対象とした</a:t>
            </a:r>
            <a:r>
              <a:rPr kumimoji="0" lang="ja-JP" altLang="en-US" sz="1050" dirty="0">
                <a:solidFill>
                  <a:schemeClr val="tx1"/>
                </a:solidFill>
                <a:latin typeface="Meiryo UI" panose="020B0604030504040204" pitchFamily="50" charset="-128"/>
                <a:ea typeface="Meiryo UI" panose="020B0604030504040204" pitchFamily="50" charset="-128"/>
                <a:cs typeface="ＭＳ Ｐゴシック" panose="020B0600070205080204" pitchFamily="50" charset="-128"/>
              </a:rPr>
              <a:t>届出</a:t>
            </a:r>
            <a:r>
              <a:rPr kumimoji="0"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制度の運用</a:t>
            </a:r>
            <a:endPar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spcBef>
                <a:spcPts val="600"/>
              </a:spcBef>
              <a:spcAft>
                <a:spcPts val="0"/>
              </a:spcAft>
              <a:buClrTx/>
              <a:buSzTx/>
              <a:buFontTx/>
              <a:buNone/>
              <a:tabLst/>
              <a:defRPr/>
            </a:pP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○公共調達等における脱炭素評価を通じた事業者の脱炭素化の促進</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新規</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18" rtl="0" eaLnBrk="1" fontAlgn="auto" latinLnBrk="0" hangingPunct="1">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R8:0</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0"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環境農林水産部　脱炭素・エネルギー政策課</a:t>
            </a:r>
            <a:endParaRPr kumimoji="0"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endParaRPr>
          </a:p>
          <a:p>
            <a:pPr marL="174629" marR="0" lvl="0" indent="-87315" algn="l" defTabSz="1247765" rtl="0" eaLnBrk="1" fontAlgn="auto" latinLnBrk="0" hangingPunct="1">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府の公共調達等における事業者選定においてＳＢＴ認定制度等の脱炭素評価を実施</a:t>
            </a:r>
            <a:endPar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spcBef>
                <a:spcPts val="600"/>
              </a:spcBef>
              <a:spcAft>
                <a:spcPts val="0"/>
              </a:spcAft>
              <a:buClrTx/>
              <a:buSzTx/>
              <a:buFontTx/>
              <a:buNone/>
              <a:tabLst/>
              <a:defRPr/>
            </a:pP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○おおさかスマートエネルギーセンターの運営</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継続</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p>
          <a:p>
            <a:pPr marL="0" marR="0" lvl="0" indent="-123567" algn="l" defTabSz="1247765" rtl="0" eaLnBrk="1" fontAlgn="auto" latinLnBrk="0" hangingPunct="1">
              <a:spcBef>
                <a:spcPts val="0"/>
              </a:spcBef>
              <a:spcAft>
                <a:spcPts val="0"/>
              </a:spcAft>
              <a:buClrTx/>
              <a:buSzTx/>
              <a:buFontTx/>
              <a:buNone/>
              <a:tabLst/>
              <a:defRPr/>
            </a:pPr>
            <a:r>
              <a:rPr kumimoji="1" lang="ja-JP" altLang="en-US" sz="105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R8:5,008</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0" lang="ja-JP"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R7:4,366</a:t>
            </a:r>
            <a:r>
              <a:rPr kumimoji="0"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千円）</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環境農林水産部　脱炭素・エネルギー政策課</a:t>
            </a:r>
          </a:p>
          <a:p>
            <a:pPr marL="174629" marR="0" lvl="0" indent="-87315" algn="l" defTabSz="1247765" rtl="0" eaLnBrk="1" fontAlgn="auto" latinLnBrk="0" hangingPunct="1">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・府民・事業者等からの省エネ・再エネに関する相談へのワンストップ対応を実施</a:t>
            </a:r>
            <a:endParaRPr kumimoji="1" lang="en-US" altLang="ja-JP"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18" rtl="0" eaLnBrk="1" fontAlgn="auto" latinLnBrk="0" hangingPunct="1">
              <a:spcBef>
                <a:spcPts val="600"/>
              </a:spcBef>
              <a:spcAft>
                <a:spcPts val="0"/>
              </a:spcAft>
              <a:buClrTx/>
              <a:buSzTx/>
              <a:buFontTx/>
              <a:buNone/>
              <a:tabLst/>
              <a:defRPr/>
            </a:pPr>
            <a:r>
              <a:rPr kumimoji="0" lang="ja-JP" altLang="en-US"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○脱炭素経営促進に向けた支援基盤構築事業</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継続</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18" rtl="0" eaLnBrk="1" fontAlgn="auto" latinLnBrk="0" hangingPunct="1">
              <a:spcBef>
                <a:spcPts val="0"/>
              </a:spcBef>
              <a:spcAft>
                <a:spcPts val="0"/>
              </a:spcAft>
              <a:buClrTx/>
              <a:buSzTx/>
              <a:buFontTx/>
              <a:buNone/>
              <a:tabLst/>
              <a:defRPr/>
            </a:pPr>
            <a:r>
              <a:rPr kumimoji="0" lang="ja-JP" altLang="en-US" sz="105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R8:14,990</a:t>
            </a:r>
            <a:r>
              <a:rPr kumimoji="0"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0"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R7:22,246</a:t>
            </a:r>
            <a:r>
              <a:rPr kumimoji="0"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環境農林水産部　</a:t>
            </a:r>
            <a:r>
              <a:rPr kumimoji="0"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脱炭素・エネルギー政策課</a:t>
            </a:r>
            <a:endParaRPr kumimoji="0"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79939" rtl="0" eaLnBrk="1" fontAlgn="auto" latinLnBrk="0" hangingPunct="1">
              <a:spcBef>
                <a:spcPct val="0"/>
              </a:spcBef>
              <a:spcAft>
                <a:spcPts val="0"/>
              </a:spcAft>
              <a:buClrTx/>
              <a:buSzTx/>
              <a:buFontTx/>
              <a:buNone/>
              <a:tabLst/>
              <a:defRPr/>
            </a:pPr>
            <a:r>
              <a:rPr kumimoji="0"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・脱炭素経営宣言事業者に伴走支援等を行うとともに、府条例に基づく評価とサステナビリティ・リンク・ローン（</a:t>
            </a:r>
            <a:r>
              <a:rPr kumimoji="0"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SLL</a:t>
            </a:r>
            <a:r>
              <a:rPr kumimoji="0"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）を連動させた枠組みの活用を促進するなど、金融機関等の支援機関と連携して支援する体制を構築</a:t>
            </a:r>
            <a:endParaRPr kumimoji="0"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spcBef>
                <a:spcPts val="600"/>
              </a:spcBef>
              <a:spcAft>
                <a:spcPts val="0"/>
              </a:spcAft>
              <a:buClrTx/>
              <a:buSzTx/>
              <a:buFontTx/>
              <a:buNone/>
              <a:tabLst/>
              <a:defRPr/>
            </a:pPr>
            <a:r>
              <a:rPr kumimoji="1" lang="ja-JP" altLang="en-US"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○中小事業者高効率空調機導入支援事業</a:t>
            </a:r>
            <a:r>
              <a:rPr kumimoji="1" lang="en-US" altLang="ja-JP"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継続</a:t>
            </a:r>
            <a:r>
              <a:rPr kumimoji="1" lang="en-US" altLang="ja-JP"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123567" algn="l" defTabSz="1247765" rtl="0" eaLnBrk="1" fontAlgn="auto" latinLnBrk="0" hangingPunct="1">
              <a:spcBef>
                <a:spcPts val="0"/>
              </a:spcBef>
              <a:spcAft>
                <a:spcPts val="0"/>
              </a:spcAft>
              <a:buClrTx/>
              <a:buSzTx/>
              <a:buFontTx/>
              <a:buNone/>
              <a:tabLst/>
              <a:defRPr/>
            </a:pPr>
            <a:r>
              <a:rPr kumimoji="1" lang="ja-JP" altLang="en-US" sz="105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R8:2,292,178</a:t>
            </a:r>
            <a:r>
              <a:rPr kumimoji="1"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0" lang="ja-JP"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a:t>
            </a:r>
            <a:r>
              <a:rPr kumimoji="1"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R7:1,576,071</a:t>
            </a:r>
            <a:r>
              <a:rPr kumimoji="0"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千円） </a:t>
            </a:r>
            <a:r>
              <a:rPr kumimoji="1"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環境農林水産部　</a:t>
            </a:r>
            <a:r>
              <a:rPr kumimoji="1"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脱炭素・エネルギー政策課</a:t>
            </a:r>
          </a:p>
          <a:p>
            <a:pPr marL="0" marR="0" lvl="0" indent="-123567" algn="l" defTabSz="1247765" rtl="0" eaLnBrk="1" fontAlgn="auto" latinLnBrk="0" hangingPunct="1">
              <a:spcBef>
                <a:spcPts val="0"/>
              </a:spcBef>
              <a:spcAft>
                <a:spcPts val="0"/>
              </a:spcAft>
              <a:buClrTx/>
              <a:buSzTx/>
              <a:buFontTx/>
              <a:buNone/>
              <a:tabLst/>
              <a:defRPr/>
            </a:pPr>
            <a:r>
              <a:rPr kumimoji="1"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・中小事業者における既存の空調機の高効率空調機への更新に対し補助</a:t>
            </a:r>
            <a:endParaRPr kumimoji="1" lang="en-US" altLang="ja-JP" sz="105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18" rtl="0" eaLnBrk="1" fontAlgn="auto" latinLnBrk="0" hangingPunct="1">
              <a:spcBef>
                <a:spcPts val="600"/>
              </a:spcBef>
              <a:spcAft>
                <a:spcPts val="0"/>
              </a:spcAft>
              <a:buClrTx/>
              <a:buSzTx/>
              <a:buFontTx/>
              <a:buNone/>
              <a:tabLst/>
              <a:defRPr/>
            </a:pPr>
            <a:r>
              <a:rPr kumimoji="0" lang="ja-JP" altLang="en-US"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○中小事業者の脱炭素化に係る自主的取組支援事業</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継続</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18" rtl="0" eaLnBrk="1" fontAlgn="auto" latinLnBrk="0" hangingPunct="1">
              <a:spcBef>
                <a:spcPts val="0"/>
              </a:spcBef>
              <a:spcAft>
                <a:spcPts val="0"/>
              </a:spcAft>
              <a:buClrTx/>
              <a:buSzTx/>
              <a:buFontTx/>
              <a:buNone/>
              <a:tabLst/>
              <a:defRPr/>
            </a:pPr>
            <a:r>
              <a:rPr kumimoji="0" lang="ja-JP" altLang="en-US" sz="105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R8:20,000</a:t>
            </a:r>
            <a:r>
              <a:rPr kumimoji="0"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0"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R7:60,000</a:t>
            </a:r>
            <a:r>
              <a:rPr kumimoji="0"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環境農林水産部　</a:t>
            </a:r>
            <a:r>
              <a:rPr kumimoji="0"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脱炭素・エネルギー政策課</a:t>
            </a:r>
            <a:endParaRPr kumimoji="0"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18" rtl="0" eaLnBrk="1" fontAlgn="auto" latinLnBrk="0" hangingPunct="1">
              <a:spcBef>
                <a:spcPts val="0"/>
              </a:spcBef>
              <a:spcAft>
                <a:spcPts val="0"/>
              </a:spcAft>
              <a:buClrTx/>
              <a:buSzTx/>
              <a:buFontTx/>
              <a:buNone/>
              <a:tabLst/>
              <a:defRPr/>
            </a:pPr>
            <a:r>
              <a:rPr kumimoji="0"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・府に任意で届け出た対策計画書に基づいて実施する省エネ設備更新や再エネ設備導入に対し補助</a:t>
            </a:r>
            <a:endParaRPr kumimoji="1" lang="en-US" altLang="ja-JP" sz="105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18" rtl="0" eaLnBrk="1" fontAlgn="auto" latinLnBrk="0" hangingPunct="1">
              <a:spcBef>
                <a:spcPts val="600"/>
              </a:spcBef>
              <a:spcAft>
                <a:spcPts val="0"/>
              </a:spcAft>
              <a:buClrTx/>
              <a:buSzTx/>
              <a:buFontTx/>
              <a:buNone/>
              <a:tabLst/>
              <a:defRPr/>
            </a:pPr>
            <a:r>
              <a:rPr kumimoji="1" lang="ja-JP" altLang="en-US"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○カーボンニュートラル広報・発信事業</a:t>
            </a:r>
            <a:r>
              <a:rPr kumimoji="1" lang="en-US" altLang="ja-JP"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継続</a:t>
            </a:r>
            <a:r>
              <a:rPr kumimoji="1" lang="en-US" altLang="ja-JP"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123567" algn="l" defTabSz="1247765" rtl="0" eaLnBrk="1" fontAlgn="auto" latinLnBrk="0" hangingPunct="1">
              <a:spcBef>
                <a:spcPts val="0"/>
              </a:spcBef>
              <a:spcAft>
                <a:spcPts val="0"/>
              </a:spcAft>
              <a:buClrTx/>
              <a:buSzTx/>
              <a:buFontTx/>
              <a:buNone/>
              <a:tabLst/>
              <a:defRPr/>
            </a:pPr>
            <a:r>
              <a:rPr kumimoji="1"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R8:15,575</a:t>
            </a:r>
            <a:r>
              <a:rPr kumimoji="1"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R7:40,083</a:t>
            </a:r>
            <a:r>
              <a:rPr kumimoji="1"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　商工労働部　産業創造課</a:t>
            </a:r>
            <a:endParaRPr kumimoji="1"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22238" marR="0" lvl="0" indent="-122238" algn="l" defTabSz="1247765" rtl="0" eaLnBrk="1" fontAlgn="auto" latinLnBrk="0" hangingPunct="1">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n-cs"/>
              </a:rPr>
              <a:t>・カーボンニュートラル技術開発・実証事業で開発された府内企業等のカーボンニュートラル技術のビジネスチャンス拡大を図るため、ビジネスマッチングによるビジネス化や認知度拡大に向けたプロモーションを実施</a:t>
            </a:r>
            <a:endParaRPr kumimoji="0" lang="en-US" altLang="ja-JP" sz="1050" b="0" i="0" u="none" strike="sng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n-cs"/>
            </a:endParaRPr>
          </a:p>
        </p:txBody>
      </p:sp>
      <p:sp>
        <p:nvSpPr>
          <p:cNvPr id="41" name="テキスト ボックス 40"/>
          <p:cNvSpPr txBox="1"/>
          <p:nvPr/>
        </p:nvSpPr>
        <p:spPr>
          <a:xfrm>
            <a:off x="6448014" y="4367416"/>
            <a:ext cx="4181580" cy="338554"/>
          </a:xfrm>
          <a:prstGeom prst="rect">
            <a:avLst/>
          </a:prstGeom>
          <a:solidFill>
            <a:srgbClr val="0066FF"/>
          </a:solidFill>
          <a:ln>
            <a:noFill/>
          </a:ln>
        </p:spPr>
        <p:txBody>
          <a:bodyPr wrap="square" rtlCol="0">
            <a:spAutoFit/>
          </a:bodyPr>
          <a:lstStyle/>
          <a:p>
            <a:pPr defTabSz="1279984">
              <a:defRPr/>
            </a:pPr>
            <a:r>
              <a:rPr lang="ja-JP" altLang="en-US" sz="1600" dirty="0">
                <a:solidFill>
                  <a:prstClr val="white"/>
                </a:solidFill>
                <a:latin typeface="Meiryo UI" panose="020B0604030504040204" pitchFamily="50" charset="-128"/>
                <a:ea typeface="Meiryo UI" panose="020B0604030504040204" pitchFamily="50" charset="-128"/>
              </a:rPr>
              <a:t>②事業者における脱炭素化に向けた取組促進</a:t>
            </a:r>
            <a:endParaRPr lang="en-US" altLang="ja-JP" sz="1600" dirty="0">
              <a:solidFill>
                <a:prstClr val="white"/>
              </a:solidFill>
              <a:latin typeface="Meiryo UI" panose="020B0604030504040204" pitchFamily="50" charset="-128"/>
              <a:ea typeface="Meiryo UI" panose="020B0604030504040204" pitchFamily="50" charset="-128"/>
            </a:endParaRPr>
          </a:p>
        </p:txBody>
      </p:sp>
      <p:sp>
        <p:nvSpPr>
          <p:cNvPr id="5" name="正方形/長方形 4"/>
          <p:cNvSpPr/>
          <p:nvPr/>
        </p:nvSpPr>
        <p:spPr>
          <a:xfrm>
            <a:off x="3981168" y="2455315"/>
            <a:ext cx="1862813" cy="3385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79984">
              <a:defRPr/>
            </a:pPr>
            <a:r>
              <a:rPr lang="en-US" altLang="ja-JP" sz="1400" dirty="0">
                <a:solidFill>
                  <a:prstClr val="black"/>
                </a:solidFill>
                <a:latin typeface="Meiryo UI" panose="020B0604030504040204" pitchFamily="50" charset="-128"/>
                <a:ea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rPr>
              <a:t>　知事重点事業</a:t>
            </a:r>
          </a:p>
        </p:txBody>
      </p:sp>
      <p:sp>
        <p:nvSpPr>
          <p:cNvPr id="29" name="タイトル 1">
            <a:extLst>
              <a:ext uri="{FF2B5EF4-FFF2-40B4-BE49-F238E27FC236}">
                <a16:creationId xmlns:a16="http://schemas.microsoft.com/office/drawing/2014/main" id="{65C8111A-39A5-454D-88FD-3EDD3FCD60BE}"/>
              </a:ext>
            </a:extLst>
          </p:cNvPr>
          <p:cNvSpPr txBox="1">
            <a:spLocks/>
          </p:cNvSpPr>
          <p:nvPr/>
        </p:nvSpPr>
        <p:spPr>
          <a:xfrm>
            <a:off x="-27509" y="-23936"/>
            <a:ext cx="12801600" cy="727331"/>
          </a:xfrm>
          <a:prstGeom prst="rect">
            <a:avLst/>
          </a:prstGeom>
          <a:solidFill>
            <a:srgbClr val="000066"/>
          </a:solidFill>
        </p:spPr>
        <p:txBody>
          <a:bodyPr vert="horz" lIns="188973" tIns="48000" rIns="95998" bIns="4800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defTabSz="1280160">
              <a:defRPr/>
            </a:pPr>
            <a:r>
              <a:rPr lang="ja-JP" altLang="en-US" sz="2940" b="1" dirty="0">
                <a:solidFill>
                  <a:prstClr val="white"/>
                </a:solidFill>
                <a:latin typeface="Meiryo UI" panose="020B0604030504040204" pitchFamily="50" charset="-128"/>
                <a:ea typeface="Meiryo UI" panose="020B0604030504040204" pitchFamily="50" charset="-128"/>
              </a:rPr>
              <a:t>令和</a:t>
            </a:r>
            <a:r>
              <a:rPr lang="ja-JP" altLang="en-US" sz="2940" b="1" dirty="0">
                <a:solidFill>
                  <a:schemeClr val="bg1"/>
                </a:solidFill>
                <a:latin typeface="Meiryo UI" panose="020B0604030504040204" pitchFamily="50" charset="-128"/>
                <a:ea typeface="Meiryo UI" panose="020B0604030504040204" pitchFamily="50" charset="-128"/>
              </a:rPr>
              <a:t>８</a:t>
            </a:r>
            <a:r>
              <a:rPr lang="ja-JP" altLang="en-US" sz="2940" b="1" dirty="0">
                <a:solidFill>
                  <a:prstClr val="white"/>
                </a:solidFill>
                <a:latin typeface="Meiryo UI" panose="020B0604030504040204" pitchFamily="50" charset="-128"/>
                <a:ea typeface="Meiryo UI" panose="020B0604030504040204" pitchFamily="50" charset="-128"/>
              </a:rPr>
              <a:t>年度の脱炭素化の推進に向けた取組</a:t>
            </a:r>
          </a:p>
        </p:txBody>
      </p:sp>
      <p:sp>
        <p:nvSpPr>
          <p:cNvPr id="13" name="テキスト ボックス 12">
            <a:extLst>
              <a:ext uri="{FF2B5EF4-FFF2-40B4-BE49-F238E27FC236}">
                <a16:creationId xmlns:a16="http://schemas.microsoft.com/office/drawing/2014/main" id="{04C50800-2BB4-4703-B950-6CF5F5D8548D}"/>
              </a:ext>
            </a:extLst>
          </p:cNvPr>
          <p:cNvSpPr txBox="1"/>
          <p:nvPr/>
        </p:nvSpPr>
        <p:spPr>
          <a:xfrm>
            <a:off x="6444094" y="2390646"/>
            <a:ext cx="3697516" cy="338554"/>
          </a:xfrm>
          <a:prstGeom prst="rect">
            <a:avLst/>
          </a:prstGeom>
          <a:solidFill>
            <a:srgbClr val="0066FF"/>
          </a:solidFill>
          <a:ln>
            <a:noFill/>
          </a:ln>
        </p:spPr>
        <p:txBody>
          <a:bodyPr wrap="square" rtlCol="0">
            <a:spAutoFit/>
          </a:bodyPr>
          <a:lstStyle/>
          <a:p>
            <a:pPr defTabSz="1279984">
              <a:defRPr/>
            </a:pPr>
            <a:r>
              <a:rPr lang="ja-JP" altLang="en-US" sz="1600" dirty="0">
                <a:solidFill>
                  <a:prstClr val="white"/>
                </a:solidFill>
                <a:latin typeface="Meiryo UI" panose="020B0604030504040204" pitchFamily="50" charset="-128"/>
                <a:ea typeface="Meiryo UI" panose="020B0604030504040204" pitchFamily="50" charset="-128"/>
              </a:rPr>
              <a:t>①あらゆる主体の意識改革・行動喚起</a:t>
            </a:r>
          </a:p>
        </p:txBody>
      </p:sp>
      <p:sp>
        <p:nvSpPr>
          <p:cNvPr id="14" name="角丸四角形 38">
            <a:extLst>
              <a:ext uri="{FF2B5EF4-FFF2-40B4-BE49-F238E27FC236}">
                <a16:creationId xmlns:a16="http://schemas.microsoft.com/office/drawing/2014/main" id="{529150F1-24DC-48BE-83CF-68B5B9911373}"/>
              </a:ext>
            </a:extLst>
          </p:cNvPr>
          <p:cNvSpPr/>
          <p:nvPr/>
        </p:nvSpPr>
        <p:spPr>
          <a:xfrm>
            <a:off x="6444094" y="2770495"/>
            <a:ext cx="6180747" cy="1473959"/>
          </a:xfrm>
          <a:prstGeom prst="roundRect">
            <a:avLst>
              <a:gd name="adj" fmla="val 19240"/>
            </a:avLst>
          </a:prstGeom>
          <a:solidFill>
            <a:srgbClr val="99FF99"/>
          </a:solidFill>
          <a:ln w="12700"/>
          <a:effectLst/>
        </p:spPr>
        <p:style>
          <a:lnRef idx="1">
            <a:schemeClr val="accent1"/>
          </a:lnRef>
          <a:fillRef idx="2">
            <a:schemeClr val="accent1"/>
          </a:fillRef>
          <a:effectRef idx="1">
            <a:schemeClr val="accent1"/>
          </a:effectRef>
          <a:fontRef idx="minor">
            <a:schemeClr val="dk1"/>
          </a:fontRef>
        </p:style>
        <p:txBody>
          <a:bodyPr wrap="square" lIns="63910" tIns="36000" rIns="63910" bIns="36000" rtlCol="0" anchor="t">
            <a:noAutofit/>
          </a:bodyPr>
          <a:lstStyle/>
          <a:p>
            <a:pPr marL="0" marR="0" lvl="0" indent="0" algn="l" defTabSz="914418" rtl="0" eaLnBrk="1" fontAlgn="auto" latinLnBrk="0" hangingPunct="1">
              <a:lnSpc>
                <a:spcPts val="1600"/>
              </a:lnSpc>
              <a:spcBef>
                <a:spcPts val="300"/>
              </a:spcBef>
              <a:spcAft>
                <a:spcPts val="0"/>
              </a:spcAft>
              <a:buClrTx/>
              <a:buSzTx/>
              <a:buFontTx/>
              <a:buNone/>
              <a:tabLst/>
              <a:defRPr/>
            </a:pPr>
            <a:r>
              <a:rPr kumimoji="1" lang="ja-JP" altLang="en-US" sz="1400" b="1" i="0" u="none" strike="noStrike" kern="1200" cap="none" spc="0" normalizeH="0" baseline="0" noProof="0" dirty="0">
                <a:ln w="0"/>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400" b="1" i="0" u="none" strike="noStrike" kern="1200" cap="none" spc="0" normalizeH="0" baseline="0" noProof="0" dirty="0">
                <a:ln w="0"/>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ESCO</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ノウハウを活用した既存府有建築物の</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ZEB</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化事業</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継続</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18" rtl="0" eaLnBrk="1" fontAlgn="auto" latinLnBrk="0" hangingPunct="1">
              <a:lnSpc>
                <a:spcPts val="1600"/>
              </a:lnSpc>
              <a:spcBef>
                <a:spcPts val="0"/>
              </a:spcBef>
              <a:spcAft>
                <a:spcPts val="0"/>
              </a:spcAft>
              <a:buClrTx/>
              <a:buSzTx/>
              <a:buFontTx/>
              <a:buNone/>
              <a:tabLst/>
              <a:defRPr/>
            </a:pPr>
            <a:r>
              <a:rPr kumimoji="1" lang="ja-JP" altLang="en-US" sz="105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R8:1,100</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R7:113,080</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千円）都市整備部　河川室河川環境課・公共建築室設備課</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18"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ja-JP" altLang="en-US" sz="105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西大阪治水事務所において、</a:t>
            </a: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ESCO</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事業を活用して</a:t>
            </a: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ZEB</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化改修工事、計測検証の実施</a:t>
            </a:r>
            <a:endPar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18" rtl="0" eaLnBrk="1" fontAlgn="auto" latinLnBrk="0" hangingPunct="1">
              <a:lnSpc>
                <a:spcPts val="1600"/>
              </a:lnSpc>
              <a:spcBef>
                <a:spcPts val="600"/>
              </a:spcBef>
              <a:spcAft>
                <a:spcPts val="0"/>
              </a:spcAft>
              <a:buClrTx/>
              <a:buSzTx/>
              <a:buFontTx/>
              <a:buNone/>
              <a:tabLst/>
              <a:defRPr/>
            </a:pPr>
            <a:r>
              <a:rPr kumimoji="1" lang="ja-JP" altLang="en-US" sz="14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〇</a:t>
            </a:r>
            <a:r>
              <a:rPr kumimoji="1" lang="zh-TW" altLang="en-US"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池田保健所移転建替整備事業</a:t>
            </a:r>
            <a:r>
              <a:rPr kumimoji="1" lang="en-US" altLang="ja-JP"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kumimoji="1" lang="ja-JP" altLang="en-US"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新規</a:t>
            </a:r>
            <a:r>
              <a:rPr kumimoji="1" lang="en-US" altLang="ja-JP"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p>
          <a:p>
            <a:pPr marL="0" marR="0" lvl="0" indent="0" algn="l" defTabSz="914418"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R8:627,631</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千円　健康医療部　健康医療総務課</a:t>
            </a:r>
            <a:endPar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18"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・池田保健所の移転建替整備事業において、</a:t>
            </a: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ZEB</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基準（</a:t>
            </a: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ZEB</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Ready</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）を満たす新築工事を実施</a:t>
            </a:r>
          </a:p>
          <a:p>
            <a:pPr marL="0" marR="0" lvl="0" indent="0" algn="l" defTabSz="914418" rtl="0" eaLnBrk="1" fontAlgn="auto" latinLnBrk="0" hangingPunct="1">
              <a:lnSpc>
                <a:spcPts val="1400"/>
              </a:lnSpc>
              <a:spcBef>
                <a:spcPts val="0"/>
              </a:spcBef>
              <a:spcAft>
                <a:spcPts val="0"/>
              </a:spcAft>
              <a:buClrTx/>
              <a:buSzTx/>
              <a:buFontTx/>
              <a:buNone/>
              <a:tabLst/>
              <a:defRPr/>
            </a:pPr>
            <a:endParaRPr kumimoji="0" lang="en-US" altLang="ja-JP" sz="1050" b="0" i="0" u="none" strike="sngStrike" kern="1200" cap="none" spc="-29" normalizeH="0" baseline="0" noProof="0" dirty="0">
              <a:ln w="0"/>
              <a:solidFill>
                <a:srgbClr val="FF0000"/>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2156266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角丸四角形 26"/>
          <p:cNvSpPr/>
          <p:nvPr/>
        </p:nvSpPr>
        <p:spPr>
          <a:xfrm>
            <a:off x="158200" y="1264849"/>
            <a:ext cx="6156000" cy="4480857"/>
          </a:xfrm>
          <a:prstGeom prst="roundRect">
            <a:avLst>
              <a:gd name="adj" fmla="val 8715"/>
            </a:avLst>
          </a:prstGeom>
          <a:solidFill>
            <a:srgbClr val="99FF99"/>
          </a:solidFill>
          <a:ln w="12700"/>
          <a:effectLst/>
        </p:spPr>
        <p:style>
          <a:lnRef idx="1">
            <a:schemeClr val="accent1"/>
          </a:lnRef>
          <a:fillRef idx="2">
            <a:schemeClr val="accent1"/>
          </a:fillRef>
          <a:effectRef idx="1">
            <a:schemeClr val="accent1"/>
          </a:effectRef>
          <a:fontRef idx="minor">
            <a:schemeClr val="dk1"/>
          </a:fontRef>
        </p:style>
        <p:txBody>
          <a:bodyPr wrap="square" lIns="63910" tIns="36000" rIns="63910" bIns="36000" rtlCol="0" anchor="t">
            <a:noAutofit/>
          </a:bodyPr>
          <a:lstStyle/>
          <a:p>
            <a:pPr marL="0" marR="0" lvl="0" indent="-123567" algn="l" defTabSz="1247765" rtl="0" eaLnBrk="1" fontAlgn="auto" latinLnBrk="0" hangingPunct="1">
              <a:lnSpc>
                <a:spcPts val="1100"/>
              </a:lnSpc>
              <a:spcBef>
                <a:spcPts val="0"/>
              </a:spcBef>
              <a:spcAft>
                <a:spcPts val="0"/>
              </a:spcAft>
              <a:buClrTx/>
              <a:buSzTx/>
              <a:buFontTx/>
              <a:buNone/>
              <a:tabLst/>
              <a:defRPr/>
            </a:pP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○カーボンニュートラル先進技術の社会導入・産業化推進事業</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新規</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R8:201,521</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　商工労働部　産業創造課</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400"/>
              </a:lnSpc>
              <a:spcBef>
                <a:spcPts val="0"/>
              </a:spcBef>
              <a:spcAft>
                <a:spcPts val="0"/>
              </a:spcAft>
              <a:buClrTx/>
              <a:buSzTx/>
              <a:buFontTx/>
              <a:buNone/>
              <a:tabLst/>
              <a:defRPr/>
            </a:pPr>
            <a:r>
              <a:rPr kumimoji="1"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・カーボンニュートラル関連産業の成長やカーボンニュートラル技術の先導的な社会実装の実現を図るため、</a:t>
            </a:r>
            <a:endParaRPr kumimoji="1"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400"/>
              </a:lnSpc>
              <a:spcBef>
                <a:spcPts val="0"/>
              </a:spcBef>
              <a:spcAft>
                <a:spcPts val="0"/>
              </a:spcAft>
              <a:buClrTx/>
              <a:buSzTx/>
              <a:buFontTx/>
              <a:buNone/>
              <a:tabLst/>
              <a:defRPr/>
            </a:pPr>
            <a:r>
              <a:rPr kumimoji="1"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ペロブスカイト太陽電池の要素技術の開発・実証や、事業者による水素ステーション整備等を支援</a:t>
            </a:r>
            <a:endParaRPr kumimoji="1" lang="en-US" altLang="ja-JP" sz="1050" b="0" i="0" u="none" strike="sng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500"/>
              </a:lnSpc>
              <a:spcBef>
                <a:spcPts val="300"/>
              </a:spcBef>
              <a:spcAft>
                <a:spcPts val="0"/>
              </a:spcAft>
              <a:buClrTx/>
              <a:buSzTx/>
              <a:buFontTx/>
              <a:buNone/>
              <a:tabLst/>
              <a:defRPr/>
            </a:pP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○カーボンニュートラル技術ビジネス化推進事業</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継続</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R8:46,857</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R7:41,470</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　商工労働部　産業創造課</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・カーボンニュートラル技術のビジネス化を加速させるため、「</a:t>
            </a:r>
            <a:r>
              <a:rPr kumimoji="1"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CN</a:t>
            </a:r>
            <a:r>
              <a:rPr kumimoji="1"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ビジネスベース」において、オープンイノベーションの促</a:t>
            </a:r>
            <a:endParaRPr kumimoji="1"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進によるチームビルディングの支援やビジネス化サポートを推進</a:t>
            </a:r>
            <a:endParaRPr kumimoji="1"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○カーボンニュートラル技術実装推進事業</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継続</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R8:10,985</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R7:8,718</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千円）商工労働部　産業創造課</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・カーボンニュートラルに資する先端技術を有する企業のニーズ等を把握し、技術コーディネート等により支援</a:t>
            </a:r>
            <a:endParaRPr kumimoji="1"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600"/>
              </a:lnSpc>
              <a:spcBef>
                <a:spcPts val="300"/>
              </a:spcBef>
              <a:spcAft>
                <a:spcPts val="0"/>
              </a:spcAft>
              <a:buClrTx/>
              <a:buSzTx/>
              <a:buFontTx/>
              <a:buNone/>
              <a:tabLst/>
              <a:defRPr/>
            </a:pP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○建築物環境配慮制度推進事業</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継続</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＜再掲＞</a:t>
            </a:r>
            <a:endPar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R8:4,970</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R7:5,182</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千円）都市整備部　建築環境課</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zh-TW"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気候変動対策推進条例</a:t>
            </a:r>
            <a:r>
              <a:rPr kumimoji="1"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に基づき、建築物環境計画書受付、公表及び顕彰制度を実施</a:t>
            </a:r>
            <a:endParaRPr kumimoji="1"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600"/>
              </a:lnSpc>
              <a:spcBef>
                <a:spcPts val="300"/>
              </a:spcBef>
              <a:spcAft>
                <a:spcPts val="0"/>
              </a:spcAft>
              <a:buClrTx/>
              <a:buSzTx/>
              <a:buFontTx/>
              <a:buNone/>
              <a:tabLst/>
              <a:defRPr/>
            </a:pPr>
            <a:r>
              <a:rPr kumimoji="1" lang="ja-JP" altLang="en-US"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○建築物への再エネ導入促進に向けた調査・検討業務</a:t>
            </a:r>
            <a:r>
              <a:rPr kumimoji="1" lang="en-US" altLang="ja-JP"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新規</a:t>
            </a:r>
            <a:r>
              <a:rPr kumimoji="1" lang="en-US" altLang="ja-JP"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R8:12,571</a:t>
            </a:r>
            <a:r>
              <a:rPr kumimoji="1"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　都市整備部　建築環境課</a:t>
            </a: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・建築物分野においての脱炭素化を一層促進するため、建築物の省エネ化の推進にあわせて、建築物への再生</a:t>
            </a:r>
            <a:endParaRPr kumimoji="1"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可能エネルギー設備の導入強化を図るための制度の構築に向けた調査・検討を実施</a:t>
            </a:r>
            <a:endParaRPr kumimoji="1"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18" rtl="0" eaLnBrk="1" fontAlgn="auto" latinLnBrk="0" hangingPunct="1">
              <a:lnSpc>
                <a:spcPts val="1600"/>
              </a:lnSpc>
              <a:spcBef>
                <a:spcPts val="300"/>
              </a:spcBef>
              <a:spcAft>
                <a:spcPts val="0"/>
              </a:spcAft>
              <a:buClrTx/>
              <a:buSzTx/>
              <a:buFontTx/>
              <a:buNone/>
              <a:tabLst/>
              <a:defRPr/>
            </a:pPr>
            <a:r>
              <a:rPr kumimoji="0" lang="ja-JP" altLang="en-US"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○脱炭素型農業推進事業</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継続</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0" algn="l" defTabSz="914418" rtl="0" eaLnBrk="1" fontAlgn="auto" latinLnBrk="0" hangingPunct="1">
              <a:lnSpc>
                <a:spcPts val="1600"/>
              </a:lnSpc>
              <a:spcBef>
                <a:spcPts val="0"/>
              </a:spcBef>
              <a:spcAft>
                <a:spcPts val="0"/>
              </a:spcAft>
              <a:buClrTx/>
              <a:buSzTx/>
              <a:buFontTx/>
              <a:buNone/>
              <a:tabLst/>
              <a:defRPr/>
            </a:pPr>
            <a:r>
              <a:rPr kumimoji="0"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R8:4,045</a:t>
            </a:r>
            <a:r>
              <a:rPr kumimoji="0"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0"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R7</a:t>
            </a:r>
            <a:r>
              <a:rPr kumimoji="0" lang="en-US" altLang="ja-JP" sz="1050" spc="-29"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4,931</a:t>
            </a:r>
            <a:r>
              <a:rPr kumimoji="0"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　</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環境農林水産部　</a:t>
            </a:r>
            <a:r>
              <a:rPr kumimoji="0"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農政室推進課</a:t>
            </a:r>
            <a:endParaRPr kumimoji="0"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18" rtl="0" eaLnBrk="1" fontAlgn="auto" latinLnBrk="0" hangingPunct="1">
              <a:lnSpc>
                <a:spcPts val="1600"/>
              </a:lnSpc>
              <a:spcBef>
                <a:spcPts val="0"/>
              </a:spcBef>
              <a:spcAft>
                <a:spcPts val="0"/>
              </a:spcAft>
              <a:buClrTx/>
              <a:buSzTx/>
              <a:buFontTx/>
              <a:buNone/>
              <a:tabLst/>
              <a:defRPr/>
            </a:pPr>
            <a:r>
              <a:rPr kumimoji="0"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・脱炭素農業に取り組む農業者を増加させるため、有機農業栽培体系の確立や普及等を実施</a:t>
            </a:r>
            <a:endParaRPr kumimoji="0"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Rectangle 1066"/>
          <p:cNvSpPr>
            <a:spLocks noChangeArrowheads="1"/>
          </p:cNvSpPr>
          <p:nvPr/>
        </p:nvSpPr>
        <p:spPr bwMode="auto">
          <a:xfrm>
            <a:off x="2828" y="640453"/>
            <a:ext cx="221034" cy="442120"/>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lgn="ctr">
                <a:solidFill>
                  <a:srgbClr val="FFCC99"/>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09416" tIns="54711" rIns="109416" bIns="54711" anchor="ctr">
            <a:noAutofit/>
          </a:bodyPr>
          <a:lstStyle>
            <a:lvl1pPr eaLnBrk="0" hangingPunct="0">
              <a:defRPr kumimoji="1" sz="1200" b="1" 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sz="1200" b="1" 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sz="1200" b="1" 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sz="1200" b="1" 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sz="1200" b="1" 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5000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5000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5000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50000"/>
              </a:spcBef>
              <a:spcAft>
                <a:spcPct val="0"/>
              </a:spcAft>
              <a:defRPr kumimoji="1" sz="1200" b="1" i="1">
                <a:solidFill>
                  <a:schemeClr val="tx1"/>
                </a:solidFill>
                <a:latin typeface="Arial" panose="020B0604020202020204" pitchFamily="34" charset="0"/>
                <a:ea typeface="ＭＳ Ｐゴシック" panose="020B0600070205080204" pitchFamily="50" charset="-128"/>
              </a:defRPr>
            </a:lvl9pPr>
          </a:lstStyle>
          <a:p>
            <a:pPr defTabSz="1279984" eaLnBrk="1" hangingPunct="1">
              <a:spcBef>
                <a:spcPct val="0"/>
              </a:spcBef>
              <a:defRPr/>
            </a:pPr>
            <a:endParaRPr lang="ja-JP" altLang="ja-JP" sz="2155" b="0" i="0">
              <a:solidFill>
                <a:prstClr val="black"/>
              </a:solidFill>
            </a:endParaRPr>
          </a:p>
        </p:txBody>
      </p:sp>
      <p:sp>
        <p:nvSpPr>
          <p:cNvPr id="89" name="角丸四角形 88"/>
          <p:cNvSpPr/>
          <p:nvPr/>
        </p:nvSpPr>
        <p:spPr>
          <a:xfrm>
            <a:off x="88531" y="793467"/>
            <a:ext cx="12585906" cy="8759661"/>
          </a:xfrm>
          <a:prstGeom prst="roundRect">
            <a:avLst>
              <a:gd name="adj" fmla="val 1832"/>
            </a:avLst>
          </a:prstGeom>
          <a:noFill/>
          <a:ln w="12700"/>
        </p:spPr>
        <p:style>
          <a:lnRef idx="1">
            <a:schemeClr val="accent1"/>
          </a:lnRef>
          <a:fillRef idx="2">
            <a:schemeClr val="accent1"/>
          </a:fillRef>
          <a:effectRef idx="1">
            <a:schemeClr val="accent1"/>
          </a:effectRef>
          <a:fontRef idx="minor">
            <a:schemeClr val="dk1"/>
          </a:fontRef>
        </p:style>
        <p:txBody>
          <a:bodyPr wrap="square" lIns="63910" tIns="62434" rIns="63910" bIns="62434" rtlCol="0" anchor="t">
            <a:noAutofit/>
          </a:bodyPr>
          <a:lstStyle/>
          <a:p>
            <a:pPr marL="123567" indent="-123567" defTabSz="1247765">
              <a:lnSpc>
                <a:spcPts val="601"/>
              </a:lnSpc>
              <a:defRPr/>
            </a:pPr>
            <a:endParaRPr lang="en-US" altLang="ja-JP" sz="12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23567" indent="-123567" defTabSz="1247765">
              <a:defRPr/>
            </a:pPr>
            <a:r>
              <a:rPr lang="ja-JP" altLang="en-US" sz="1200" dirty="0">
                <a:ln w="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ja-JP" altLang="en-US" sz="1400" dirty="0">
              <a:ln w="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2" name="テキスト ボックス 91"/>
          <p:cNvSpPr txBox="1"/>
          <p:nvPr/>
        </p:nvSpPr>
        <p:spPr>
          <a:xfrm>
            <a:off x="233109" y="7721351"/>
            <a:ext cx="4620199" cy="338554"/>
          </a:xfrm>
          <a:prstGeom prst="rect">
            <a:avLst/>
          </a:prstGeom>
          <a:solidFill>
            <a:srgbClr val="0066FF"/>
          </a:solidFill>
          <a:ln>
            <a:noFill/>
          </a:ln>
        </p:spPr>
        <p:txBody>
          <a:bodyPr wrap="square" rtlCol="0">
            <a:noAutofit/>
          </a:bodyPr>
          <a:lstStyle/>
          <a:p>
            <a:pPr defTabSz="1279984">
              <a:defRPr/>
            </a:pPr>
            <a:r>
              <a:rPr lang="ja-JP" altLang="en-US" sz="1600" dirty="0">
                <a:solidFill>
                  <a:prstClr val="white"/>
                </a:solidFill>
                <a:latin typeface="Meiryo UI" panose="020B0604030504040204" pitchFamily="50" charset="-128"/>
                <a:ea typeface="Meiryo UI" panose="020B0604030504040204" pitchFamily="50" charset="-128"/>
              </a:rPr>
              <a:t>④輸送・移動における脱炭素化に向けた取組促進</a:t>
            </a:r>
          </a:p>
        </p:txBody>
      </p:sp>
      <p:sp>
        <p:nvSpPr>
          <p:cNvPr id="115" name="テキスト ボックス 114"/>
          <p:cNvSpPr txBox="1"/>
          <p:nvPr/>
        </p:nvSpPr>
        <p:spPr>
          <a:xfrm>
            <a:off x="233109" y="5831725"/>
            <a:ext cx="3919038" cy="338554"/>
          </a:xfrm>
          <a:prstGeom prst="rect">
            <a:avLst/>
          </a:prstGeom>
          <a:solidFill>
            <a:srgbClr val="0066FF"/>
          </a:solidFill>
          <a:ln>
            <a:noFill/>
          </a:ln>
        </p:spPr>
        <p:txBody>
          <a:bodyPr wrap="square" rtlCol="0">
            <a:noAutofit/>
          </a:bodyPr>
          <a:lstStyle/>
          <a:p>
            <a:pPr defTabSz="1279984">
              <a:defRPr/>
            </a:pPr>
            <a:r>
              <a:rPr lang="ja-JP" altLang="en-US" sz="1600" dirty="0">
                <a:solidFill>
                  <a:prstClr val="white"/>
                </a:solidFill>
                <a:latin typeface="Meiryo UI" panose="020B0604030504040204" pitchFamily="50" charset="-128"/>
                <a:ea typeface="Meiryo UI" panose="020B0604030504040204" pitchFamily="50" charset="-128"/>
              </a:rPr>
              <a:t>③</a:t>
            </a:r>
            <a:r>
              <a:rPr lang="en-US" altLang="ja-JP" sz="1600" dirty="0">
                <a:solidFill>
                  <a:prstClr val="white"/>
                </a:solidFill>
                <a:latin typeface="Meiryo UI" panose="020B0604030504040204" pitchFamily="50" charset="-128"/>
                <a:ea typeface="Meiryo UI" panose="020B0604030504040204" pitchFamily="50" charset="-128"/>
              </a:rPr>
              <a:t>CO</a:t>
            </a:r>
            <a:r>
              <a:rPr lang="en-US" altLang="ja-JP" sz="1600" baseline="-25000" dirty="0">
                <a:solidFill>
                  <a:prstClr val="white"/>
                </a:solidFill>
                <a:latin typeface="Meiryo UI" panose="020B0604030504040204" pitchFamily="50" charset="-128"/>
                <a:ea typeface="Meiryo UI" panose="020B0604030504040204" pitchFamily="50" charset="-128"/>
              </a:rPr>
              <a:t>2</a:t>
            </a:r>
            <a:r>
              <a:rPr lang="ja-JP" altLang="en-US" sz="1600" dirty="0">
                <a:solidFill>
                  <a:prstClr val="white"/>
                </a:solidFill>
                <a:latin typeface="Meiryo UI" panose="020B0604030504040204" pitchFamily="50" charset="-128"/>
                <a:ea typeface="Meiryo UI" panose="020B0604030504040204" pitchFamily="50" charset="-128"/>
              </a:rPr>
              <a:t>排出の少ないエネルギーの利用促進</a:t>
            </a:r>
          </a:p>
        </p:txBody>
      </p:sp>
      <p:sp>
        <p:nvSpPr>
          <p:cNvPr id="116" name="角丸四角形 115"/>
          <p:cNvSpPr/>
          <p:nvPr/>
        </p:nvSpPr>
        <p:spPr>
          <a:xfrm>
            <a:off x="158200" y="6223378"/>
            <a:ext cx="6156000" cy="1430803"/>
          </a:xfrm>
          <a:prstGeom prst="roundRect">
            <a:avLst>
              <a:gd name="adj" fmla="val 16166"/>
            </a:avLst>
          </a:prstGeom>
          <a:solidFill>
            <a:srgbClr val="99FF99"/>
          </a:solidFill>
          <a:ln w="12700"/>
          <a:effectLst/>
        </p:spPr>
        <p:style>
          <a:lnRef idx="1">
            <a:schemeClr val="accent1"/>
          </a:lnRef>
          <a:fillRef idx="2">
            <a:schemeClr val="accent1"/>
          </a:fillRef>
          <a:effectRef idx="1">
            <a:schemeClr val="accent1"/>
          </a:effectRef>
          <a:fontRef idx="minor">
            <a:schemeClr val="dk1"/>
          </a:fontRef>
        </p:style>
        <p:txBody>
          <a:bodyPr wrap="square" lIns="63910" tIns="36000" rIns="63910" bIns="36000" rtlCol="0" anchor="t">
            <a:noAutofit/>
          </a:bodyPr>
          <a:lstStyle/>
          <a:p>
            <a:pPr marL="0" marR="0" lvl="0" indent="0" algn="l" defTabSz="914418" rtl="0" eaLnBrk="1" fontAlgn="auto" latinLnBrk="0" hangingPunct="1">
              <a:lnSpc>
                <a:spcPts val="1800"/>
              </a:lnSpc>
              <a:spcBef>
                <a:spcPts val="0"/>
              </a:spcBef>
              <a:spcAft>
                <a:spcPts val="0"/>
              </a:spcAft>
              <a:buClrTx/>
              <a:buSzTx/>
              <a:buFontTx/>
              <a:buNone/>
              <a:tabLst/>
              <a:defRPr/>
            </a:pPr>
            <a:r>
              <a:rPr kumimoji="0" lang="ja-JP"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気候変動対策推進</a:t>
            </a:r>
            <a:r>
              <a:rPr kumimoji="0" lang="ja-JP" altLang="ja-JP"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条例</a:t>
            </a:r>
            <a:r>
              <a:rPr kumimoji="0" lang="ja-JP" altLang="en-US"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に基づく事業者の取組促進</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継続</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＜再掲＞　</a:t>
            </a:r>
            <a:endPar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18" rtl="0" eaLnBrk="1" fontAlgn="auto" latinLnBrk="0" hangingPunct="1">
              <a:lnSpc>
                <a:spcPts val="1600"/>
              </a:lnSpc>
              <a:spcBef>
                <a:spcPts val="0"/>
              </a:spcBef>
              <a:spcAft>
                <a:spcPts val="0"/>
              </a:spcAft>
              <a:buClrTx/>
              <a:buSzTx/>
              <a:buFontTx/>
              <a:buNone/>
              <a:tabLst/>
              <a:defRPr/>
            </a:pPr>
            <a:r>
              <a:rPr kumimoji="1" lang="ja-JP" altLang="en-US" sz="105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R8:3,194</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0" lang="ja-JP"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R7:</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2,930</a:t>
            </a:r>
            <a:r>
              <a:rPr kumimoji="0"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千円）</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環境農林水産部　脱炭素・エネルギー政策課</a:t>
            </a:r>
            <a:endParaRPr kumimoji="0"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endParaRPr>
          </a:p>
          <a:p>
            <a:pPr marL="0" marR="0" lvl="0" indent="0" algn="l" defTabSz="914418" rtl="0" eaLnBrk="1" fontAlgn="auto" latinLnBrk="0" hangingPunct="1">
              <a:lnSpc>
                <a:spcPts val="1600"/>
              </a:lnSpc>
              <a:spcBef>
                <a:spcPts val="300"/>
              </a:spcBef>
              <a:spcAft>
                <a:spcPts val="0"/>
              </a:spcAft>
              <a:buClrTx/>
              <a:buSzTx/>
              <a:buFontTx/>
              <a:buNone/>
              <a:tabLst/>
              <a:defRPr/>
            </a:pP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○大阪“みなと”カーボンニュートラルポート（</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CNP</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）形成事業</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継続</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18"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R8:14,630</a:t>
            </a:r>
            <a:r>
              <a:rPr kumimoji="0"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千円</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R7:24,040</a:t>
            </a:r>
            <a:r>
              <a:rPr kumimoji="0"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千円</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）大阪港湾局　計画課</a:t>
            </a:r>
          </a:p>
          <a:p>
            <a:pPr marL="0" marR="0" lvl="0" indent="0" algn="l" defTabSz="914418"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・民間事業者の</a:t>
            </a:r>
            <a:r>
              <a:rPr kumimoji="0"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脱炭素化投資の外部評価の手間・コストを軽減する枠組み（サステナブル・ファイナンス・</a:t>
            </a:r>
            <a:endParaRPr kumimoji="0"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18" rtl="0" eaLnBrk="1" fontAlgn="auto" latinLnBrk="0" hangingPunct="1">
              <a:lnSpc>
                <a:spcPts val="1600"/>
              </a:lnSpc>
              <a:spcBef>
                <a:spcPts val="0"/>
              </a:spcBef>
              <a:spcAft>
                <a:spcPts val="0"/>
              </a:spcAft>
              <a:buClrTx/>
              <a:buSzTx/>
              <a:buFontTx/>
              <a:buNone/>
              <a:tabLst/>
              <a:defRPr/>
            </a:pPr>
            <a:r>
              <a:rPr kumimoji="0"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フレームワーク）の創設や</a:t>
            </a:r>
            <a:r>
              <a:rPr kumimoji="0"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CNP</a:t>
            </a:r>
            <a:r>
              <a:rPr kumimoji="0"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に関する情報の発信・共有するためのツール（デジタルプラットフォーム）を整備</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45" name="角丸四角形 44"/>
          <p:cNvSpPr/>
          <p:nvPr/>
        </p:nvSpPr>
        <p:spPr>
          <a:xfrm>
            <a:off x="6437484" y="6100549"/>
            <a:ext cx="6156000" cy="3398293"/>
          </a:xfrm>
          <a:prstGeom prst="roundRect">
            <a:avLst>
              <a:gd name="adj" fmla="val 7592"/>
            </a:avLst>
          </a:prstGeom>
          <a:solidFill>
            <a:srgbClr val="99FF99"/>
          </a:solidFill>
          <a:ln w="12700"/>
          <a:effectLst/>
        </p:spPr>
        <p:style>
          <a:lnRef idx="1">
            <a:schemeClr val="accent1"/>
          </a:lnRef>
          <a:fillRef idx="2">
            <a:schemeClr val="accent1"/>
          </a:fillRef>
          <a:effectRef idx="1">
            <a:schemeClr val="accent1"/>
          </a:effectRef>
          <a:fontRef idx="minor">
            <a:schemeClr val="dk1"/>
          </a:fontRef>
        </p:style>
        <p:txBody>
          <a:bodyPr wrap="square" lIns="63910" tIns="36000" rIns="63910" bIns="36000" rtlCol="0" anchor="t">
            <a:noAutofit/>
          </a:bodyPr>
          <a:lstStyle/>
          <a:p>
            <a:pPr marL="0" marR="0" lvl="0" indent="-123567" algn="l" defTabSz="1247765" rtl="0" eaLnBrk="1" fontAlgn="auto" latinLnBrk="0" hangingPunct="1">
              <a:lnSpc>
                <a:spcPts val="1200"/>
              </a:lnSpc>
              <a:spcBef>
                <a:spcPts val="0"/>
              </a:spcBef>
              <a:spcAft>
                <a:spcPts val="0"/>
              </a:spcAft>
              <a:buClrTx/>
              <a:buSzTx/>
              <a:buFontTx/>
              <a:buNone/>
              <a:tabLst/>
              <a:defRPr/>
            </a:pP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○民間施設における木質空間整備事業</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継続</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400" b="1" i="0" u="none" strike="sng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400"/>
              </a:lnSpc>
              <a:spcBef>
                <a:spcPts val="0"/>
              </a:spcBef>
              <a:spcAft>
                <a:spcPts val="0"/>
              </a:spcAft>
              <a:buClrTx/>
              <a:buSzTx/>
              <a:buFontTx/>
              <a:buNone/>
              <a:tabLst/>
              <a:defRPr/>
            </a:pPr>
            <a:r>
              <a:rPr kumimoji="1" lang="ja-JP" altLang="en-US" sz="105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R8:20,644</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R7:40,843</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千円）環境農林水産部　森づくり課</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4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・民間施設における内外装の木質化・木製什器による木質空間の整備に対する補助</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400"/>
              </a:lnSpc>
              <a:spcBef>
                <a:spcPts val="300"/>
              </a:spcBef>
              <a:spcAft>
                <a:spcPts val="0"/>
              </a:spcAft>
              <a:buClrTx/>
              <a:buSzTx/>
              <a:buFontTx/>
              <a:buNone/>
              <a:tabLst/>
              <a:defRPr/>
            </a:pP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○「おおさか木の家」木材利用促進事業</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新規</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400" b="1" i="0" u="none" strike="sng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400"/>
              </a:lnSpc>
              <a:spcBef>
                <a:spcPts val="0"/>
              </a:spcBef>
              <a:spcAft>
                <a:spcPts val="0"/>
              </a:spcAft>
              <a:buClrTx/>
              <a:buSzTx/>
              <a:buFontTx/>
              <a:buNone/>
              <a:tabLst/>
              <a:defRPr/>
            </a:pPr>
            <a:r>
              <a:rPr kumimoji="1" lang="ja-JP" altLang="en-US" sz="105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R8:10,000</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　環境農林水産部　森づくり課</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4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・大阪府産材を使用した新築木造住宅の整備に対する補助</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400"/>
              </a:lnSpc>
              <a:spcBef>
                <a:spcPts val="300"/>
              </a:spcBef>
              <a:spcAft>
                <a:spcPts val="0"/>
              </a:spcAft>
              <a:buClrTx/>
              <a:buSzTx/>
              <a:buFontTx/>
              <a:buNone/>
              <a:tabLst/>
              <a:defRPr/>
            </a:pP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○大阪府内産材流通強化対策事業</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新規</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400" b="1" i="0" u="none" strike="sng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400"/>
              </a:lnSpc>
              <a:spcBef>
                <a:spcPts val="0"/>
              </a:spcBef>
              <a:spcAft>
                <a:spcPts val="0"/>
              </a:spcAft>
              <a:buClrTx/>
              <a:buSzTx/>
              <a:buFontTx/>
              <a:buNone/>
              <a:tabLst/>
              <a:defRPr/>
            </a:pPr>
            <a:r>
              <a:rPr kumimoji="1" lang="ja-JP" altLang="en-US" sz="105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R8:32,692</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　環境農林水産部　森づくり課</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4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・大阪府産材の流通体制を強化する窓口の設置</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800"/>
              </a:lnSpc>
              <a:spcBef>
                <a:spcPts val="300"/>
              </a:spcBef>
              <a:spcAft>
                <a:spcPts val="0"/>
              </a:spcAft>
              <a:buClrTx/>
              <a:buSzTx/>
              <a:buFontTx/>
              <a:buNone/>
              <a:tabLst/>
              <a:defRPr/>
            </a:pP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○大阪湾漁場環境整備事業費</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継続</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R8:123,012</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R7:136,680</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千円）環境農林水産部　水産課</a:t>
            </a:r>
          </a:p>
          <a:p>
            <a:pPr marL="0" marR="0" lvl="0" indent="-123567" algn="l" defTabSz="1247765" rtl="0" eaLnBrk="1" fontAlgn="auto" latinLnBrk="0" hangingPunct="1">
              <a:lnSpc>
                <a:spcPts val="14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・大阪府海域の藻場の保全・創造に向けた行動計画「大阪府海域ブル</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カーボン生態系ビジョン」に</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400"/>
              </a:lnSpc>
              <a:spcBef>
                <a:spcPts val="0"/>
              </a:spcBef>
              <a:spcAft>
                <a:spcPts val="0"/>
              </a:spcAft>
              <a:buClrTx/>
              <a:buSzTx/>
              <a:buFontTx/>
              <a:buNone/>
              <a:tabLst/>
              <a:defRPr/>
            </a:pP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基づき、着底基質を設置し、藻場造成を行う</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400"/>
              </a:lnSpc>
              <a:spcBef>
                <a:spcPts val="300"/>
              </a:spcBef>
              <a:spcAft>
                <a:spcPts val="0"/>
              </a:spcAft>
              <a:buClrTx/>
              <a:buSzTx/>
              <a:buFontTx/>
              <a:buNone/>
              <a:tabLst/>
              <a:defRPr/>
            </a:pP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○大阪湾奥部ブルーカーボン生態系創出支援事業</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継続</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05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R8:10,205</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sym typeface="Wingdings" panose="05000000000000000000" pitchFamily="2" charset="2"/>
              </a:rPr>
              <a:t>（</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R7: 16,333</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　環境農林水産部　環境保全課</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7800" marR="0" lvl="0" indent="-355600" algn="l" defTabSz="1247765" rtl="0" eaLnBrk="1" fontAlgn="auto" latinLnBrk="0" hangingPunct="1">
              <a:lnSpc>
                <a:spcPts val="14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・万博会場付近の護岸に創出した藻場の維持・拡大状況の把握調査や、藻場創出に主体的に取り組む担い手の確保のため、広範な企業や業界を対象とした藻場創出への参入意向調査や参入促進支援を実施</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角丸四角形 45"/>
          <p:cNvSpPr/>
          <p:nvPr/>
        </p:nvSpPr>
        <p:spPr>
          <a:xfrm>
            <a:off x="6437488" y="3331578"/>
            <a:ext cx="6156000" cy="2318593"/>
          </a:xfrm>
          <a:prstGeom prst="roundRect">
            <a:avLst>
              <a:gd name="adj" fmla="val 11767"/>
            </a:avLst>
          </a:prstGeom>
          <a:solidFill>
            <a:srgbClr val="99FF99"/>
          </a:solidFill>
          <a:ln w="12700"/>
          <a:effectLst/>
        </p:spPr>
        <p:style>
          <a:lnRef idx="1">
            <a:schemeClr val="accent1"/>
          </a:lnRef>
          <a:fillRef idx="2">
            <a:schemeClr val="accent1"/>
          </a:fillRef>
          <a:effectRef idx="1">
            <a:schemeClr val="accent1"/>
          </a:effectRef>
          <a:fontRef idx="minor">
            <a:schemeClr val="dk1"/>
          </a:fontRef>
        </p:style>
        <p:txBody>
          <a:bodyPr wrap="square" lIns="63910" tIns="36000" rIns="63910" bIns="36000" rtlCol="0" anchor="t">
            <a:noAutofit/>
          </a:bodyPr>
          <a:lstStyle/>
          <a:p>
            <a:pPr marL="0" marR="0" lvl="0" indent="-123567" algn="l" defTabSz="1247765" rtl="0" eaLnBrk="1" fontAlgn="auto" latinLnBrk="0" hangingPunct="1">
              <a:lnSpc>
                <a:spcPts val="1400"/>
              </a:lnSpc>
              <a:spcBef>
                <a:spcPts val="0"/>
              </a:spcBef>
              <a:spcAft>
                <a:spcPts val="0"/>
              </a:spcAft>
              <a:buClrTx/>
              <a:buSzTx/>
              <a:buFontTx/>
              <a:buNone/>
              <a:tabLst/>
              <a:defRPr/>
            </a:pPr>
            <a:r>
              <a:rPr kumimoji="1" lang="ja-JP" altLang="en-US" sz="1400" b="1" i="0" u="none" strike="noStrike" kern="1200" cap="none" spc="-29" normalizeH="0" baseline="0" noProof="0" dirty="0">
                <a:ln w="0"/>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おおさかプラスチックごみゼロ宣言推進事業</a:t>
            </a:r>
            <a:r>
              <a:rPr kumimoji="1" lang="en-US" altLang="ja-JP"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継続</a:t>
            </a:r>
            <a:r>
              <a:rPr kumimoji="1" lang="en-US" altLang="ja-JP"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123567" algn="l" defTabSz="1247765" rtl="0" eaLnBrk="1" fontAlgn="auto" latinLnBrk="0" hangingPunct="1">
              <a:lnSpc>
                <a:spcPts val="14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R8:4,961</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R7:4,887</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千円）環境農林水産部　脱炭素・エネルギー政策課</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4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・海洋プラスチックごみ対策の検討・効果検証等を行い、その成果を発信するプラットフォームを運営</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800"/>
              </a:lnSpc>
              <a:spcBef>
                <a:spcPts val="300"/>
              </a:spcBef>
              <a:spcAft>
                <a:spcPts val="0"/>
              </a:spcAft>
              <a:buClrTx/>
              <a:buSzTx/>
              <a:buFontTx/>
              <a:buNone/>
              <a:tabLst/>
              <a:defRPr/>
            </a:pPr>
            <a:r>
              <a:rPr kumimoji="1" lang="ja-JP" altLang="en-US"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○資源循環行動変容促進事業</a:t>
            </a:r>
            <a:r>
              <a:rPr kumimoji="1" lang="en-US" altLang="ja-JP"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新規</a:t>
            </a:r>
            <a:r>
              <a:rPr kumimoji="1" lang="en-US" altLang="ja-JP"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endParaRPr kumimoji="1" lang="en-US" altLang="ja-JP" sz="1400" b="1" i="0" u="none" strike="sng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R8:6,003</a:t>
            </a:r>
            <a:r>
              <a:rPr kumimoji="1"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　</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環境農林水産部　</a:t>
            </a:r>
            <a:r>
              <a:rPr kumimoji="1"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資源循環課</a:t>
            </a:r>
          </a:p>
          <a:p>
            <a:pPr marL="182563" marR="0" lvl="0" indent="-122238" algn="l" defTabSz="1247765" rtl="0" eaLnBrk="1" fontAlgn="auto" latinLnBrk="0" hangingPunct="1">
              <a:lnSpc>
                <a:spcPts val="1400"/>
              </a:lnSpc>
              <a:spcBef>
                <a:spcPts val="0"/>
              </a:spcBef>
              <a:spcAft>
                <a:spcPts val="0"/>
              </a:spcAft>
              <a:buClrTx/>
              <a:buSzTx/>
              <a:buFontTx/>
              <a:buNone/>
              <a:tabLst/>
              <a:defRPr/>
            </a:pPr>
            <a:r>
              <a:rPr lang="ja-JP" altLang="en-US" sz="1050" spc="-29" dirty="0">
                <a:ln w="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50" b="0" i="0" u="none" strike="noStrike" kern="1200" cap="none" spc="-29" normalizeH="0" baseline="0" noProof="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ごみの排出抑制や環境配慮製品の購入等の行動促進のため、資源循環の流れを学習できる体験型ワークショッププログラムを開発・実施。また、市町村等への事業展開のため、ノウハウ等をまとめたマニュアルを作成。</a:t>
            </a:r>
            <a:endParaRPr kumimoji="1"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800"/>
              </a:lnSpc>
              <a:spcBef>
                <a:spcPts val="300"/>
              </a:spcBef>
              <a:spcAft>
                <a:spcPts val="0"/>
              </a:spcAft>
              <a:buClrTx/>
              <a:buSzTx/>
              <a:buFontTx/>
              <a:buNone/>
              <a:tabLst/>
              <a:defRPr/>
            </a:pPr>
            <a:r>
              <a:rPr kumimoji="1" lang="ja-JP" altLang="en-US"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○食品ロス削減対策推進事業</a:t>
            </a:r>
            <a:r>
              <a:rPr kumimoji="1" lang="en-US" altLang="ja-JP"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継続</a:t>
            </a:r>
            <a:r>
              <a:rPr kumimoji="1" lang="en-US" altLang="ja-JP" sz="140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050" b="1"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R8:6,634</a:t>
            </a:r>
            <a:r>
              <a:rPr kumimoji="1" lang="ja-JP" altLang="en-US"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R7:</a:t>
            </a:r>
            <a:r>
              <a:rPr kumimoji="1" lang="en-US" altLang="ja-JP" sz="1050" b="0" i="0" u="none" strike="noStrike" kern="1200" cap="none" spc="-29"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7,862</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千円）環境農林水産部　ブランド戦略推進課</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4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・小売店と連携した食品ロス削減キャンペーンの実施や啓発ボランティアによる地域活動の推進、　　</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4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未利用食品の有効活用に向けリーフレット等による啓発</a:t>
            </a:r>
          </a:p>
        </p:txBody>
      </p:sp>
      <p:sp>
        <p:nvSpPr>
          <p:cNvPr id="51" name="テキスト ボックス 50"/>
          <p:cNvSpPr txBox="1"/>
          <p:nvPr/>
        </p:nvSpPr>
        <p:spPr>
          <a:xfrm>
            <a:off x="6469576" y="5721735"/>
            <a:ext cx="4352347" cy="338554"/>
          </a:xfrm>
          <a:prstGeom prst="rect">
            <a:avLst/>
          </a:prstGeom>
          <a:solidFill>
            <a:srgbClr val="0066FF"/>
          </a:solidFill>
          <a:ln>
            <a:noFill/>
          </a:ln>
        </p:spPr>
        <p:txBody>
          <a:bodyPr wrap="square" rtlCol="0">
            <a:noAutofit/>
          </a:bodyPr>
          <a:lstStyle/>
          <a:p>
            <a:pPr defTabSz="1279984">
              <a:defRPr/>
            </a:pPr>
            <a:r>
              <a:rPr lang="ja-JP" altLang="en-US" sz="1600" dirty="0">
                <a:solidFill>
                  <a:prstClr val="white"/>
                </a:solidFill>
                <a:latin typeface="Meiryo UI" panose="020B0604030504040204" pitchFamily="50" charset="-128"/>
                <a:ea typeface="Meiryo UI" panose="020B0604030504040204" pitchFamily="50" charset="-128"/>
              </a:rPr>
              <a:t>⑥森林・海洋生態系等による吸収、緑化の推進</a:t>
            </a:r>
          </a:p>
        </p:txBody>
      </p:sp>
      <p:sp>
        <p:nvSpPr>
          <p:cNvPr id="54" name="テキスト ボックス 53"/>
          <p:cNvSpPr txBox="1"/>
          <p:nvPr/>
        </p:nvSpPr>
        <p:spPr>
          <a:xfrm>
            <a:off x="6475653" y="2950651"/>
            <a:ext cx="2126401" cy="338554"/>
          </a:xfrm>
          <a:prstGeom prst="rect">
            <a:avLst/>
          </a:prstGeom>
          <a:solidFill>
            <a:srgbClr val="0066FF"/>
          </a:solidFill>
          <a:ln>
            <a:noFill/>
          </a:ln>
        </p:spPr>
        <p:txBody>
          <a:bodyPr wrap="square" rtlCol="0">
            <a:noAutofit/>
          </a:bodyPr>
          <a:lstStyle/>
          <a:p>
            <a:pPr defTabSz="1279984">
              <a:defRPr/>
            </a:pPr>
            <a:r>
              <a:rPr lang="ja-JP" altLang="en-US" sz="1600" dirty="0">
                <a:solidFill>
                  <a:prstClr val="white"/>
                </a:solidFill>
                <a:latin typeface="Meiryo UI" panose="020B0604030504040204" pitchFamily="50" charset="-128"/>
                <a:ea typeface="Meiryo UI" panose="020B0604030504040204" pitchFamily="50" charset="-128"/>
              </a:rPr>
              <a:t>⑤資源循環の促進</a:t>
            </a:r>
          </a:p>
        </p:txBody>
      </p:sp>
      <p:sp>
        <p:nvSpPr>
          <p:cNvPr id="28" name="テキスト ボックス 27"/>
          <p:cNvSpPr txBox="1"/>
          <p:nvPr/>
        </p:nvSpPr>
        <p:spPr>
          <a:xfrm>
            <a:off x="233109" y="882204"/>
            <a:ext cx="4181580" cy="338554"/>
          </a:xfrm>
          <a:prstGeom prst="rect">
            <a:avLst/>
          </a:prstGeom>
          <a:solidFill>
            <a:srgbClr val="0066FF"/>
          </a:solidFill>
          <a:ln>
            <a:noFill/>
          </a:ln>
        </p:spPr>
        <p:txBody>
          <a:bodyPr wrap="square" rtlCol="0">
            <a:noAutofit/>
          </a:bodyPr>
          <a:lstStyle/>
          <a:p>
            <a:pPr defTabSz="1279984">
              <a:defRPr/>
            </a:pPr>
            <a:r>
              <a:rPr lang="ja-JP" altLang="en-US" sz="1600" dirty="0">
                <a:solidFill>
                  <a:prstClr val="white"/>
                </a:solidFill>
                <a:latin typeface="Meiryo UI" panose="020B0604030504040204" pitchFamily="50" charset="-128"/>
                <a:ea typeface="Meiryo UI" panose="020B0604030504040204" pitchFamily="50" charset="-128"/>
              </a:rPr>
              <a:t>②事業者における脱炭素化に向けた取組促進</a:t>
            </a:r>
            <a:endParaRPr lang="en-US" altLang="ja-JP" sz="1600" dirty="0">
              <a:solidFill>
                <a:prstClr val="white"/>
              </a:solidFill>
              <a:latin typeface="Meiryo UI" panose="020B0604030504040204" pitchFamily="50" charset="-128"/>
              <a:ea typeface="Meiryo UI" panose="020B0604030504040204" pitchFamily="50" charset="-128"/>
            </a:endParaRPr>
          </a:p>
        </p:txBody>
      </p:sp>
      <p:sp>
        <p:nvSpPr>
          <p:cNvPr id="29" name="テキスト ボックス 28"/>
          <p:cNvSpPr txBox="1"/>
          <p:nvPr/>
        </p:nvSpPr>
        <p:spPr>
          <a:xfrm>
            <a:off x="6475653" y="882204"/>
            <a:ext cx="4620199" cy="338554"/>
          </a:xfrm>
          <a:prstGeom prst="rect">
            <a:avLst/>
          </a:prstGeom>
          <a:solidFill>
            <a:srgbClr val="0066FF"/>
          </a:solidFill>
          <a:ln>
            <a:noFill/>
          </a:ln>
        </p:spPr>
        <p:txBody>
          <a:bodyPr wrap="square" rtlCol="0">
            <a:noAutofit/>
          </a:bodyPr>
          <a:lstStyle/>
          <a:p>
            <a:pPr defTabSz="1279984">
              <a:defRPr/>
            </a:pPr>
            <a:r>
              <a:rPr lang="ja-JP" altLang="en-US" sz="1600" dirty="0">
                <a:solidFill>
                  <a:prstClr val="white"/>
                </a:solidFill>
                <a:latin typeface="Meiryo UI" panose="020B0604030504040204" pitchFamily="50" charset="-128"/>
                <a:ea typeface="Meiryo UI" panose="020B0604030504040204" pitchFamily="50" charset="-128"/>
              </a:rPr>
              <a:t>④輸送・移動における脱炭素化に向けた取組促進</a:t>
            </a:r>
          </a:p>
        </p:txBody>
      </p:sp>
      <p:sp>
        <p:nvSpPr>
          <p:cNvPr id="32" name="正方形/長方形 31"/>
          <p:cNvSpPr/>
          <p:nvPr/>
        </p:nvSpPr>
        <p:spPr>
          <a:xfrm>
            <a:off x="4445314" y="885229"/>
            <a:ext cx="1862813" cy="3385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defTabSz="1279984">
              <a:defRPr/>
            </a:pPr>
            <a:r>
              <a:rPr lang="en-US" altLang="ja-JP" sz="1400" dirty="0">
                <a:solidFill>
                  <a:prstClr val="black"/>
                </a:solidFill>
                <a:latin typeface="Meiryo UI" panose="020B0604030504040204" pitchFamily="50" charset="-128"/>
                <a:ea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rPr>
              <a:t>　知事重点事業</a:t>
            </a:r>
          </a:p>
        </p:txBody>
      </p:sp>
      <p:sp>
        <p:nvSpPr>
          <p:cNvPr id="33" name="タイトル 1">
            <a:extLst>
              <a:ext uri="{FF2B5EF4-FFF2-40B4-BE49-F238E27FC236}">
                <a16:creationId xmlns:a16="http://schemas.microsoft.com/office/drawing/2014/main" id="{F1FC0578-3FA9-44D9-9315-E0E4419F510D}"/>
              </a:ext>
            </a:extLst>
          </p:cNvPr>
          <p:cNvSpPr txBox="1">
            <a:spLocks/>
          </p:cNvSpPr>
          <p:nvPr/>
        </p:nvSpPr>
        <p:spPr>
          <a:xfrm>
            <a:off x="-27509" y="-23936"/>
            <a:ext cx="12801600" cy="727331"/>
          </a:xfrm>
          <a:prstGeom prst="rect">
            <a:avLst/>
          </a:prstGeom>
          <a:solidFill>
            <a:srgbClr val="000066"/>
          </a:solidFill>
        </p:spPr>
        <p:txBody>
          <a:bodyPr vert="horz" lIns="188973" tIns="48000" rIns="95998" bIns="4800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defTabSz="1280160">
              <a:defRPr/>
            </a:pPr>
            <a:r>
              <a:rPr lang="ja-JP" altLang="en-US" sz="2940" b="1" dirty="0">
                <a:solidFill>
                  <a:prstClr val="white"/>
                </a:solidFill>
                <a:latin typeface="Meiryo UI" panose="020B0604030504040204" pitchFamily="50" charset="-128"/>
                <a:ea typeface="Meiryo UI" panose="020B0604030504040204" pitchFamily="50" charset="-128"/>
              </a:rPr>
              <a:t>令和</a:t>
            </a:r>
            <a:r>
              <a:rPr lang="ja-JP" altLang="en-US" sz="2940" b="1" dirty="0">
                <a:solidFill>
                  <a:schemeClr val="bg1"/>
                </a:solidFill>
                <a:latin typeface="Meiryo UI" panose="020B0604030504040204" pitchFamily="50" charset="-128"/>
                <a:ea typeface="Meiryo UI" panose="020B0604030504040204" pitchFamily="50" charset="-128"/>
              </a:rPr>
              <a:t>８</a:t>
            </a:r>
            <a:r>
              <a:rPr lang="ja-JP" altLang="en-US" sz="2940" b="1" dirty="0">
                <a:solidFill>
                  <a:prstClr val="white"/>
                </a:solidFill>
                <a:latin typeface="Meiryo UI" panose="020B0604030504040204" pitchFamily="50" charset="-128"/>
                <a:ea typeface="Meiryo UI" panose="020B0604030504040204" pitchFamily="50" charset="-128"/>
              </a:rPr>
              <a:t>年度の脱炭素化の推進に向けた取組</a:t>
            </a:r>
          </a:p>
        </p:txBody>
      </p:sp>
      <p:sp>
        <p:nvSpPr>
          <p:cNvPr id="18" name="角丸四角形 115">
            <a:extLst>
              <a:ext uri="{FF2B5EF4-FFF2-40B4-BE49-F238E27FC236}">
                <a16:creationId xmlns:a16="http://schemas.microsoft.com/office/drawing/2014/main" id="{B490DB51-A24E-4BF5-B53F-A710A195FDFC}"/>
              </a:ext>
            </a:extLst>
          </p:cNvPr>
          <p:cNvSpPr/>
          <p:nvPr/>
        </p:nvSpPr>
        <p:spPr>
          <a:xfrm>
            <a:off x="158200" y="8120417"/>
            <a:ext cx="6156000" cy="1353161"/>
          </a:xfrm>
          <a:prstGeom prst="roundRect">
            <a:avLst>
              <a:gd name="adj" fmla="val 16166"/>
            </a:avLst>
          </a:prstGeom>
          <a:solidFill>
            <a:srgbClr val="99FF99"/>
          </a:solidFill>
          <a:ln w="12700"/>
          <a:effectLst/>
        </p:spPr>
        <p:style>
          <a:lnRef idx="1">
            <a:schemeClr val="accent1"/>
          </a:lnRef>
          <a:fillRef idx="2">
            <a:schemeClr val="accent1"/>
          </a:fillRef>
          <a:effectRef idx="1">
            <a:schemeClr val="accent1"/>
          </a:effectRef>
          <a:fontRef idx="minor">
            <a:schemeClr val="dk1"/>
          </a:fontRef>
        </p:style>
        <p:txBody>
          <a:bodyPr wrap="square" lIns="63910" tIns="36000" rIns="63910" bIns="36000" rtlCol="0" anchor="t">
            <a:noAutofit/>
          </a:bodyPr>
          <a:lstStyle/>
          <a:p>
            <a:pPr marL="0" marR="0" lvl="0" indent="0" algn="l" defTabSz="914418" rtl="0" eaLnBrk="1" fontAlgn="auto" latinLnBrk="0" hangingPunct="1">
              <a:lnSpc>
                <a:spcPts val="1200"/>
              </a:lnSpc>
              <a:spcBef>
                <a:spcPts val="0"/>
              </a:spcBef>
              <a:spcAft>
                <a:spcPts val="0"/>
              </a:spcAft>
              <a:buClrTx/>
              <a:buSzTx/>
              <a:buFontTx/>
              <a:buNone/>
              <a:tabLst/>
              <a:defRPr/>
            </a:pPr>
            <a:r>
              <a:rPr kumimoji="0" lang="ja-JP"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a:t>
            </a:r>
            <a:r>
              <a:rPr kumimoji="0" lang="ja-JP" altLang="en-US"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気候変動対策推進</a:t>
            </a:r>
            <a:r>
              <a:rPr kumimoji="0" lang="ja-JP" altLang="ja-JP"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条例</a:t>
            </a:r>
            <a:r>
              <a:rPr kumimoji="0" lang="ja-JP" altLang="en-US" sz="14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に基づく事業者の取組促進</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継続</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＜再掲＞</a:t>
            </a:r>
            <a:endPar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914418" rtl="0" eaLnBrk="1" fontAlgn="auto" latinLnBrk="0" hangingPunct="1">
              <a:lnSpc>
                <a:spcPts val="1600"/>
              </a:lnSpc>
              <a:spcBef>
                <a:spcPts val="0"/>
              </a:spcBef>
              <a:spcAft>
                <a:spcPts val="0"/>
              </a:spcAft>
              <a:buClrTx/>
              <a:buSzTx/>
              <a:buFontTx/>
              <a:buNone/>
              <a:tabLst/>
              <a:defRPr/>
            </a:pPr>
            <a:r>
              <a:rPr kumimoji="1" lang="ja-JP" altLang="en-US" sz="105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R8:3,194</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0" lang="ja-JP"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a:t>
            </a:r>
            <a:r>
              <a:rPr kumimoji="0"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R7:</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2,930</a:t>
            </a:r>
            <a:r>
              <a:rPr kumimoji="0"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ＭＳ Ｐゴシック" panose="020B0600070205080204" pitchFamily="50" charset="-128"/>
              </a:rPr>
              <a:t>千円）</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環境農林水産部　脱炭素・エネルギー政策課</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400"/>
              </a:lnSpc>
              <a:spcBef>
                <a:spcPts val="600"/>
              </a:spcBef>
              <a:spcAft>
                <a:spcPts val="0"/>
              </a:spcAft>
              <a:buClrTx/>
              <a:buSzTx/>
              <a:buFontTx/>
              <a:buNone/>
              <a:tabLst/>
              <a:defRPr/>
            </a:pP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○万博で披露された電動モビリティによる脱炭素まちづくり促進事業</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新規</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R8:622,500</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　環境農林水産部　脱炭素・エネルギー政策課</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・万博で披露され、府内事業者も開発に取り組む走行中ワイヤレス給電技術の実証や</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EV</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FC</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商用車の</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導入を支援</a:t>
            </a:r>
            <a:endPar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角丸四角形 44">
            <a:extLst>
              <a:ext uri="{FF2B5EF4-FFF2-40B4-BE49-F238E27FC236}">
                <a16:creationId xmlns:a16="http://schemas.microsoft.com/office/drawing/2014/main" id="{C9FBAA92-E0A8-4F0D-9078-5B9F268480B7}"/>
              </a:ext>
            </a:extLst>
          </p:cNvPr>
          <p:cNvSpPr/>
          <p:nvPr/>
        </p:nvSpPr>
        <p:spPr>
          <a:xfrm>
            <a:off x="6437484" y="1264850"/>
            <a:ext cx="6156000" cy="1614828"/>
          </a:xfrm>
          <a:prstGeom prst="roundRect">
            <a:avLst>
              <a:gd name="adj" fmla="val 12411"/>
            </a:avLst>
          </a:prstGeom>
          <a:solidFill>
            <a:srgbClr val="99FF99"/>
          </a:solidFill>
          <a:ln w="12700"/>
          <a:effectLst/>
        </p:spPr>
        <p:style>
          <a:lnRef idx="1">
            <a:schemeClr val="accent1"/>
          </a:lnRef>
          <a:fillRef idx="2">
            <a:schemeClr val="accent1"/>
          </a:fillRef>
          <a:effectRef idx="1">
            <a:schemeClr val="accent1"/>
          </a:effectRef>
          <a:fontRef idx="minor">
            <a:schemeClr val="dk1"/>
          </a:fontRef>
        </p:style>
        <p:txBody>
          <a:bodyPr wrap="square" lIns="63910" tIns="36000" rIns="63910" bIns="36000" rtlCol="0" anchor="t">
            <a:noAutofit/>
          </a:bodyPr>
          <a:lstStyle/>
          <a:p>
            <a:pPr marL="0" marR="0" lvl="0" indent="-123567" algn="l" defTabSz="1247765" rtl="0" eaLnBrk="1" fontAlgn="auto" latinLnBrk="0" hangingPunct="1">
              <a:lnSpc>
                <a:spcPts val="1400"/>
              </a:lnSpc>
              <a:spcBef>
                <a:spcPts val="400"/>
              </a:spcBef>
              <a:spcAft>
                <a:spcPts val="0"/>
              </a:spcAft>
              <a:buClrTx/>
              <a:buSzTx/>
              <a:buFontTx/>
              <a:buNone/>
              <a:tabLst/>
              <a:defRPr/>
            </a:pPr>
            <a:r>
              <a:rPr kumimoji="1" lang="ja-JP" altLang="en-US" sz="1400" b="1" i="0" u="none" strike="noStrike" kern="1200" cap="none" spc="0" normalizeH="0" baseline="0" noProof="0" dirty="0">
                <a:ln w="0"/>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サステナブルツーリズムにおける</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ZEV</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推進事業</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継続</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R8:36,000</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R7:36,000</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千円）環境農林水産部　脱炭素・エネルギー政策課</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4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・観光客の移動における脱炭素化を促進するため、</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CO</a:t>
            </a:r>
            <a:r>
              <a:rPr kumimoji="1" lang="en-US" altLang="ja-JP" sz="1050" b="0" i="0" u="none" strike="noStrike" kern="1200" cap="none" spc="0" normalizeH="0" baseline="-2500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排出量の少ない次世代燃料バスやゼロエミッション車</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4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ZEV)</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等を活用したサステナブルツーリズムの拡充・定着を行う旅行会社等を支援</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123567" algn="l" defTabSz="1247765" rtl="0" eaLnBrk="1" fontAlgn="auto" latinLnBrk="0" hangingPunct="1">
              <a:lnSpc>
                <a:spcPts val="1400"/>
              </a:lnSpc>
              <a:spcBef>
                <a:spcPts val="300"/>
              </a:spcBef>
              <a:spcAft>
                <a:spcPts val="0"/>
              </a:spcAft>
              <a:buClrTx/>
              <a:buSzTx/>
              <a:buFontTx/>
              <a:buNone/>
              <a:tabLst/>
              <a:defRPr/>
            </a:pP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○中小事業者の対策計画書に基づく</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ZEV</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導入促進事業</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継続</a:t>
            </a:r>
            <a:r>
              <a:rPr kumimoji="1" lang="en-US" altLang="ja-JP" sz="1400" b="1"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a:t>
            </a:r>
          </a:p>
          <a:p>
            <a:pPr marL="0" marR="0" lvl="0" indent="-123567" algn="l" defTabSz="1247765"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R8:13,180</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R7:13,324</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千円）環境農林水産部　脱炭素・エネルギー政策課</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217488" marR="0" lvl="0" indent="-339725" algn="l" defTabSz="1247765" rtl="0" eaLnBrk="1" fontAlgn="auto" latinLnBrk="0" hangingPunct="1">
              <a:lnSpc>
                <a:spcPts val="1400"/>
              </a:lnSpc>
              <a:spcBef>
                <a:spcPts val="0"/>
              </a:spcBef>
              <a:spcAft>
                <a:spcPts val="0"/>
              </a:spcAft>
              <a:buClrTx/>
              <a:buSzTx/>
              <a:buFontTx/>
              <a:buNone/>
              <a:tabLst/>
              <a:defRPr/>
            </a:pP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・中小事業者等の</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ZEV</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導入促進を図るため、災害等による停電時に電源確保が強く求められる事業者に対し、</a:t>
            </a:r>
            <a:r>
              <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ZEV</a:t>
            </a:r>
            <a:r>
              <a:rPr kumimoji="1" lang="ja-JP" altLang="en-US"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の機能を効果的に活かすモデル事例として導入補助を実施</a:t>
            </a:r>
            <a:endParaRPr kumimoji="1" lang="en-US" altLang="ja-JP" sz="1050" b="0" i="0" u="none" strike="noStrike" kern="1200" cap="none" spc="0" normalizeH="0" baseline="0" noProof="0" dirty="0">
              <a:ln w="0"/>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indent="-123567" defTabSz="1247765">
              <a:lnSpc>
                <a:spcPts val="1800"/>
              </a:lnSpc>
              <a:defRPr/>
            </a:pPr>
            <a:endParaRPr lang="en-US" altLang="ja-JP" sz="1050" dirty="0">
              <a:ln w="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29854815"/>
      </p:ext>
    </p:extLst>
  </p:cSld>
  <p:clrMapOvr>
    <a:masterClrMapping/>
  </p:clrMapOvr>
</p:sld>
</file>

<file path=ppt/theme/theme1.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gradFill>
          <a:gsLst>
            <a:gs pos="0">
              <a:schemeClr val="accent6">
                <a:lumMod val="60000"/>
                <a:lumOff val="40000"/>
                <a:alpha val="50000"/>
              </a:schemeClr>
            </a:gs>
            <a:gs pos="65000">
              <a:schemeClr val="accent6">
                <a:lumMod val="40000"/>
                <a:lumOff val="60000"/>
              </a:schemeClr>
            </a:gs>
            <a:gs pos="100000">
              <a:schemeClr val="accent6">
                <a:lumMod val="20000"/>
                <a:lumOff val="80000"/>
                <a:alpha val="50000"/>
              </a:schemeClr>
            </a:gs>
          </a:gsLst>
          <a:lin ang="5400000" scaled="0"/>
        </a:gradFill>
        <a:ln w="19050">
          <a:noFill/>
        </a:ln>
      </a:spPr>
      <a:bodyPr rtlCol="0" anchor="ctr"/>
      <a:lstStyle>
        <a:defPPr algn="ctr">
          <a:defRPr kumimoji="1" dirty="0"/>
        </a:defPPr>
      </a:lstStyle>
      <a:style>
        <a:lnRef idx="2">
          <a:schemeClr val="accent1">
            <a:shade val="50000"/>
          </a:schemeClr>
        </a:lnRef>
        <a:fillRef idx="1">
          <a:schemeClr val="accent1"/>
        </a:fillRef>
        <a:effectRef idx="0">
          <a:schemeClr val="accent1"/>
        </a:effectRef>
        <a:fontRef idx="minor">
          <a:schemeClr val="lt1"/>
        </a:fontRef>
      </a:style>
    </a:spDef>
    <a:txDef>
      <a:spPr/>
      <a:bodyPr vert="horz" lIns="91427" tIns="45714" rIns="91427" bIns="45714" rtlCol="0">
        <a:spAutoFit/>
      </a:bodyPr>
      <a:lstStyle>
        <a:defPPr marL="0" indent="0" algn="l">
          <a:lnSpc>
            <a:spcPct val="120000"/>
          </a:lnSpc>
          <a:spcBef>
            <a:spcPts val="600"/>
          </a:spcBef>
          <a:buNone/>
          <a:defRPr sz="4400" dirty="0" smtClean="0">
            <a:latin typeface="Meiryo UI" panose="020B0604030504040204" pitchFamily="50" charset="-128"/>
            <a:ea typeface="Meiryo UI" panose="020B0604030504040204" pitchFamily="50" charset="-128"/>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x65e5__x4ed8__x5165__x308a_ xmlns="70d7d652-1edb-4486-adb7-569848e2bda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EE149F3571759242AB70A9ADBD48801F" ma:contentTypeVersion="1" ma:contentTypeDescription="新しいドキュメントを作成します。" ma:contentTypeScope="" ma:versionID="ead8e10e34c4706f51b7d0526c838c1e">
  <xsd:schema xmlns:xsd="http://www.w3.org/2001/XMLSchema" xmlns:xs="http://www.w3.org/2001/XMLSchema" xmlns:p="http://schemas.microsoft.com/office/2006/metadata/properties" xmlns:ns2="70d7d652-1edb-4486-adb7-569848e2bdac" targetNamespace="http://schemas.microsoft.com/office/2006/metadata/properties" ma:root="true" ma:fieldsID="7653f13637c21357c85f5d916816394c" ns2:_="">
    <xsd:import namespace="70d7d652-1edb-4486-adb7-569848e2bdac"/>
    <xsd:element name="properties">
      <xsd:complexType>
        <xsd:sequence>
          <xsd:element name="documentManagement">
            <xsd:complexType>
              <xsd:all>
                <xsd:element ref="ns2:_x65e5__x4ed8__x5165__x308a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d7d652-1edb-4486-adb7-569848e2bdac" elementFormDefault="qualified">
    <xsd:import namespace="http://schemas.microsoft.com/office/2006/documentManagement/types"/>
    <xsd:import namespace="http://schemas.microsoft.com/office/infopath/2007/PartnerControls"/>
    <xsd:element name="_x65e5__x4ed8__x5165__x308a_" ma:index="8" nillable="true" ma:displayName="日付入り" ma:format="DateOnly" ma:internalName="_x65e5__x4ed8__x5165__x308a_">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507D8FF-78CC-4FE6-BB18-1FFC0040B304}">
  <ds:schemaRefs>
    <ds:schemaRef ds:uri="http://schemas.microsoft.com/sharepoint/v3/contenttype/forms"/>
  </ds:schemaRefs>
</ds:datastoreItem>
</file>

<file path=customXml/itemProps2.xml><?xml version="1.0" encoding="utf-8"?>
<ds:datastoreItem xmlns:ds="http://schemas.openxmlformats.org/officeDocument/2006/customXml" ds:itemID="{9E8C4615-7A8C-4E04-B4B1-D78C7AA1106F}">
  <ds:schemaRefs>
    <ds:schemaRef ds:uri="http://purl.org/dc/elements/1.1/"/>
    <ds:schemaRef ds:uri="http://schemas.microsoft.com/office/infopath/2007/PartnerControls"/>
    <ds:schemaRef ds:uri="http://schemas.microsoft.com/office/2006/documentManagement/types"/>
    <ds:schemaRef ds:uri="http://purl.org/dc/dcmitype/"/>
    <ds:schemaRef ds:uri="http://purl.org/dc/terms/"/>
    <ds:schemaRef ds:uri="http://www.w3.org/XML/1998/namespace"/>
    <ds:schemaRef ds:uri="http://schemas.openxmlformats.org/package/2006/metadata/core-properties"/>
    <ds:schemaRef ds:uri="70d7d652-1edb-4486-adb7-569848e2bdac"/>
    <ds:schemaRef ds:uri="http://schemas.microsoft.com/office/2006/metadata/properties"/>
  </ds:schemaRefs>
</ds:datastoreItem>
</file>

<file path=customXml/itemProps3.xml><?xml version="1.0" encoding="utf-8"?>
<ds:datastoreItem xmlns:ds="http://schemas.openxmlformats.org/officeDocument/2006/customXml" ds:itemID="{CBA37E73-9600-4B40-9F1F-9257CB9BAE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d7d652-1edb-4486-adb7-569848e2bda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2338</Words>
  <Application>Microsoft Office PowerPoint</Application>
  <PresentationFormat>A3 297x420 mm</PresentationFormat>
  <Paragraphs>143</Paragraphs>
  <Slides>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Arial</vt:lpstr>
      <vt:lpstr>Calibri</vt:lpstr>
      <vt:lpstr>Calibri Light</vt:lpstr>
      <vt:lpstr>1_Office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令和８年度の脱炭素化の推進に向けた取組</dc:title>
  <dc:creator/>
  <cp:lastModifiedBy/>
  <cp:revision>1</cp:revision>
  <dcterms:created xsi:type="dcterms:W3CDTF">2018-09-28T01:47:00Z</dcterms:created>
  <dcterms:modified xsi:type="dcterms:W3CDTF">2026-03-30T10:59:17Z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0x010100EE149F3571759242AB70A9ADBD48801F</vt:lpwstr>
  </property>
</Properties>
</file>