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3042" y="10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126FB57-D6AD-4B67-B29D-5DB39614A733}" type="datetimeFigureOut">
              <a:rPr kumimoji="1" lang="ja-JP" altLang="en-US" smtClean="0"/>
              <a:t>2025/2/7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993D617-0C8A-408C-9C92-777C963A0307}" type="slidenum">
              <a:rPr kumimoji="1" lang="ja-JP" altLang="en-US" smtClean="0"/>
              <a:t>‹#›</a:t>
            </a:fld>
            <a:endParaRPr kumimoji="1" lang="ja-JP" altLang="en-US"/>
          </a:p>
        </p:txBody>
      </p:sp>
    </p:spTree>
    <p:extLst>
      <p:ext uri="{BB962C8B-B14F-4D97-AF65-F5344CB8AC3E}">
        <p14:creationId xmlns:p14="http://schemas.microsoft.com/office/powerpoint/2010/main" val="1468281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126FB57-D6AD-4B67-B29D-5DB39614A733}" type="datetimeFigureOut">
              <a:rPr kumimoji="1" lang="ja-JP" altLang="en-US" smtClean="0"/>
              <a:t>2025/2/7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993D617-0C8A-408C-9C92-777C963A0307}" type="slidenum">
              <a:rPr kumimoji="1" lang="ja-JP" altLang="en-US" smtClean="0"/>
              <a:t>‹#›</a:t>
            </a:fld>
            <a:endParaRPr kumimoji="1" lang="ja-JP" altLang="en-US"/>
          </a:p>
        </p:txBody>
      </p:sp>
    </p:spTree>
    <p:extLst>
      <p:ext uri="{BB962C8B-B14F-4D97-AF65-F5344CB8AC3E}">
        <p14:creationId xmlns:p14="http://schemas.microsoft.com/office/powerpoint/2010/main" val="1179336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126FB57-D6AD-4B67-B29D-5DB39614A733}" type="datetimeFigureOut">
              <a:rPr kumimoji="1" lang="ja-JP" altLang="en-US" smtClean="0"/>
              <a:t>2025/2/7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993D617-0C8A-408C-9C92-777C963A0307}" type="slidenum">
              <a:rPr kumimoji="1" lang="ja-JP" altLang="en-US" smtClean="0"/>
              <a:t>‹#›</a:t>
            </a:fld>
            <a:endParaRPr kumimoji="1" lang="ja-JP" altLang="en-US"/>
          </a:p>
        </p:txBody>
      </p:sp>
    </p:spTree>
    <p:extLst>
      <p:ext uri="{BB962C8B-B14F-4D97-AF65-F5344CB8AC3E}">
        <p14:creationId xmlns:p14="http://schemas.microsoft.com/office/powerpoint/2010/main" val="3718895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126FB57-D6AD-4B67-B29D-5DB39614A733}" type="datetimeFigureOut">
              <a:rPr kumimoji="1" lang="ja-JP" altLang="en-US" smtClean="0"/>
              <a:t>2025/2/7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993D617-0C8A-408C-9C92-777C963A0307}" type="slidenum">
              <a:rPr kumimoji="1" lang="ja-JP" altLang="en-US" smtClean="0"/>
              <a:t>‹#›</a:t>
            </a:fld>
            <a:endParaRPr kumimoji="1" lang="ja-JP" altLang="en-US"/>
          </a:p>
        </p:txBody>
      </p:sp>
    </p:spTree>
    <p:extLst>
      <p:ext uri="{BB962C8B-B14F-4D97-AF65-F5344CB8AC3E}">
        <p14:creationId xmlns:p14="http://schemas.microsoft.com/office/powerpoint/2010/main" val="3594147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126FB57-D6AD-4B67-B29D-5DB39614A733}" type="datetimeFigureOut">
              <a:rPr kumimoji="1" lang="ja-JP" altLang="en-US" smtClean="0"/>
              <a:t>2025/2/7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993D617-0C8A-408C-9C92-777C963A0307}" type="slidenum">
              <a:rPr kumimoji="1" lang="ja-JP" altLang="en-US" smtClean="0"/>
              <a:t>‹#›</a:t>
            </a:fld>
            <a:endParaRPr kumimoji="1" lang="ja-JP" altLang="en-US"/>
          </a:p>
        </p:txBody>
      </p:sp>
    </p:spTree>
    <p:extLst>
      <p:ext uri="{BB962C8B-B14F-4D97-AF65-F5344CB8AC3E}">
        <p14:creationId xmlns:p14="http://schemas.microsoft.com/office/powerpoint/2010/main" val="2727360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126FB57-D6AD-4B67-B29D-5DB39614A733}" type="datetimeFigureOut">
              <a:rPr kumimoji="1" lang="ja-JP" altLang="en-US" smtClean="0"/>
              <a:t>2025/2/7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993D617-0C8A-408C-9C92-777C963A0307}" type="slidenum">
              <a:rPr kumimoji="1" lang="ja-JP" altLang="en-US" smtClean="0"/>
              <a:t>‹#›</a:t>
            </a:fld>
            <a:endParaRPr kumimoji="1" lang="ja-JP" altLang="en-US"/>
          </a:p>
        </p:txBody>
      </p:sp>
    </p:spTree>
    <p:extLst>
      <p:ext uri="{BB962C8B-B14F-4D97-AF65-F5344CB8AC3E}">
        <p14:creationId xmlns:p14="http://schemas.microsoft.com/office/powerpoint/2010/main" val="2338728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126FB57-D6AD-4B67-B29D-5DB39614A733}" type="datetimeFigureOut">
              <a:rPr kumimoji="1" lang="ja-JP" altLang="en-US" smtClean="0"/>
              <a:t>2025/2/7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993D617-0C8A-408C-9C92-777C963A0307}" type="slidenum">
              <a:rPr kumimoji="1" lang="ja-JP" altLang="en-US" smtClean="0"/>
              <a:t>‹#›</a:t>
            </a:fld>
            <a:endParaRPr kumimoji="1" lang="ja-JP" altLang="en-US"/>
          </a:p>
        </p:txBody>
      </p:sp>
    </p:spTree>
    <p:extLst>
      <p:ext uri="{BB962C8B-B14F-4D97-AF65-F5344CB8AC3E}">
        <p14:creationId xmlns:p14="http://schemas.microsoft.com/office/powerpoint/2010/main" val="4976622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126FB57-D6AD-4B67-B29D-5DB39614A733}" type="datetimeFigureOut">
              <a:rPr kumimoji="1" lang="ja-JP" altLang="en-US" smtClean="0"/>
              <a:t>2025/2/7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993D617-0C8A-408C-9C92-777C963A0307}" type="slidenum">
              <a:rPr kumimoji="1" lang="ja-JP" altLang="en-US" smtClean="0"/>
              <a:t>‹#›</a:t>
            </a:fld>
            <a:endParaRPr kumimoji="1" lang="ja-JP" altLang="en-US"/>
          </a:p>
        </p:txBody>
      </p:sp>
    </p:spTree>
    <p:extLst>
      <p:ext uri="{BB962C8B-B14F-4D97-AF65-F5344CB8AC3E}">
        <p14:creationId xmlns:p14="http://schemas.microsoft.com/office/powerpoint/2010/main" val="2695816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126FB57-D6AD-4B67-B29D-5DB39614A733}" type="datetimeFigureOut">
              <a:rPr kumimoji="1" lang="ja-JP" altLang="en-US" smtClean="0"/>
              <a:t>2025/2/7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993D617-0C8A-408C-9C92-777C963A0307}" type="slidenum">
              <a:rPr kumimoji="1" lang="ja-JP" altLang="en-US" smtClean="0"/>
              <a:t>‹#›</a:t>
            </a:fld>
            <a:endParaRPr kumimoji="1" lang="ja-JP" altLang="en-US"/>
          </a:p>
        </p:txBody>
      </p:sp>
    </p:spTree>
    <p:extLst>
      <p:ext uri="{BB962C8B-B14F-4D97-AF65-F5344CB8AC3E}">
        <p14:creationId xmlns:p14="http://schemas.microsoft.com/office/powerpoint/2010/main" val="1586827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126FB57-D6AD-4B67-B29D-5DB39614A733}" type="datetimeFigureOut">
              <a:rPr kumimoji="1" lang="ja-JP" altLang="en-US" smtClean="0"/>
              <a:t>2025/2/7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993D617-0C8A-408C-9C92-777C963A0307}" type="slidenum">
              <a:rPr kumimoji="1" lang="ja-JP" altLang="en-US" smtClean="0"/>
              <a:t>‹#›</a:t>
            </a:fld>
            <a:endParaRPr kumimoji="1" lang="ja-JP" altLang="en-US"/>
          </a:p>
        </p:txBody>
      </p:sp>
    </p:spTree>
    <p:extLst>
      <p:ext uri="{BB962C8B-B14F-4D97-AF65-F5344CB8AC3E}">
        <p14:creationId xmlns:p14="http://schemas.microsoft.com/office/powerpoint/2010/main" val="10489693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126FB57-D6AD-4B67-B29D-5DB39614A733}" type="datetimeFigureOut">
              <a:rPr kumimoji="1" lang="ja-JP" altLang="en-US" smtClean="0"/>
              <a:t>2025/2/7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993D617-0C8A-408C-9C92-777C963A0307}" type="slidenum">
              <a:rPr kumimoji="1" lang="ja-JP" altLang="en-US" smtClean="0"/>
              <a:t>‹#›</a:t>
            </a:fld>
            <a:endParaRPr kumimoji="1" lang="ja-JP" altLang="en-US"/>
          </a:p>
        </p:txBody>
      </p:sp>
    </p:spTree>
    <p:extLst>
      <p:ext uri="{BB962C8B-B14F-4D97-AF65-F5344CB8AC3E}">
        <p14:creationId xmlns:p14="http://schemas.microsoft.com/office/powerpoint/2010/main" val="3511187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6126FB57-D6AD-4B67-B29D-5DB39614A733}" type="datetimeFigureOut">
              <a:rPr kumimoji="1" lang="ja-JP" altLang="en-US" smtClean="0"/>
              <a:t>2025/2/7</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1993D617-0C8A-408C-9C92-777C963A0307}" type="slidenum">
              <a:rPr kumimoji="1" lang="ja-JP" altLang="en-US" smtClean="0"/>
              <a:t>‹#›</a:t>
            </a:fld>
            <a:endParaRPr kumimoji="1" lang="ja-JP" altLang="en-US"/>
          </a:p>
        </p:txBody>
      </p:sp>
    </p:spTree>
    <p:extLst>
      <p:ext uri="{BB962C8B-B14F-4D97-AF65-F5344CB8AC3E}">
        <p14:creationId xmlns:p14="http://schemas.microsoft.com/office/powerpoint/2010/main" val="2299661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4AB69034-BCBD-40EB-8D62-BEC6E6123C40}"/>
              </a:ext>
            </a:extLst>
          </p:cNvPr>
          <p:cNvSpPr txBox="1"/>
          <p:nvPr/>
        </p:nvSpPr>
        <p:spPr>
          <a:xfrm>
            <a:off x="393285" y="251520"/>
            <a:ext cx="1635707" cy="276999"/>
          </a:xfrm>
          <a:prstGeom prst="rect">
            <a:avLst/>
          </a:prstGeom>
          <a:noFill/>
        </p:spPr>
        <p:txBody>
          <a:bodyPr wrap="square" rtlCol="0">
            <a:spAutoFit/>
          </a:bodyPr>
          <a:lstStyle/>
          <a:p>
            <a:r>
              <a:rPr kumimoji="1" lang="ja-JP" altLang="en-US" sz="1200" b="1" dirty="0">
                <a:latin typeface="メイリオ" panose="020B0604030504040204" pitchFamily="50" charset="-128"/>
                <a:ea typeface="メイリオ" panose="020B0604030504040204" pitchFamily="50" charset="-128"/>
              </a:rPr>
              <a:t>令和７年度当初予算</a:t>
            </a:r>
          </a:p>
        </p:txBody>
      </p:sp>
      <p:sp>
        <p:nvSpPr>
          <p:cNvPr id="5" name="テキスト ボックス 4">
            <a:extLst>
              <a:ext uri="{FF2B5EF4-FFF2-40B4-BE49-F238E27FC236}">
                <a16:creationId xmlns:a16="http://schemas.microsoft.com/office/drawing/2014/main" id="{551AE82F-2113-4BA9-99AD-3991CA98F3B0}"/>
              </a:ext>
            </a:extLst>
          </p:cNvPr>
          <p:cNvSpPr txBox="1"/>
          <p:nvPr/>
        </p:nvSpPr>
        <p:spPr>
          <a:xfrm>
            <a:off x="116632" y="496151"/>
            <a:ext cx="6669360" cy="588548"/>
          </a:xfrm>
          <a:prstGeom prst="rect">
            <a:avLst/>
          </a:prstGeom>
          <a:solidFill>
            <a:srgbClr val="003399"/>
          </a:solidFill>
        </p:spPr>
        <p:txBody>
          <a:bodyPr wrap="square" bIns="0" rtlCol="0" anchor="ctr" anchorCtr="0">
            <a:noAutofit/>
          </a:bodyPr>
          <a:lstStyle/>
          <a:p>
            <a:r>
              <a:rPr lang="ja-JP" altLang="en-US" sz="1400" b="1" dirty="0">
                <a:solidFill>
                  <a:schemeClr val="bg1"/>
                </a:solidFill>
                <a:latin typeface="メイリオ" panose="020B0604030504040204" pitchFamily="50" charset="-128"/>
                <a:ea typeface="メイリオ" panose="020B0604030504040204" pitchFamily="50" charset="-128"/>
              </a:rPr>
              <a:t>　 </a:t>
            </a:r>
            <a:r>
              <a:rPr kumimoji="1" lang="ja-JP" altLang="en-US" sz="1600" b="1" dirty="0">
                <a:solidFill>
                  <a:schemeClr val="bg1"/>
                </a:solidFill>
                <a:latin typeface="メイリオ" panose="020B0604030504040204" pitchFamily="50" charset="-128"/>
                <a:ea typeface="メイリオ" panose="020B0604030504040204" pitchFamily="50" charset="-128"/>
              </a:rPr>
              <a:t>庁舎本館活用推進事業費</a:t>
            </a:r>
            <a:r>
              <a:rPr kumimoji="1" lang="en-US" altLang="ja-JP" sz="1600" b="1" dirty="0">
                <a:solidFill>
                  <a:schemeClr val="bg1"/>
                </a:solidFill>
                <a:latin typeface="メイリオ" panose="020B0604030504040204" pitchFamily="50" charset="-128"/>
                <a:ea typeface="メイリオ" panose="020B0604030504040204" pitchFamily="50" charset="-128"/>
              </a:rPr>
              <a:t>【</a:t>
            </a:r>
            <a:r>
              <a:rPr kumimoji="1" lang="ja-JP" altLang="en-US" sz="1600" b="1" dirty="0">
                <a:solidFill>
                  <a:schemeClr val="bg1"/>
                </a:solidFill>
                <a:latin typeface="メイリオ" panose="020B0604030504040204" pitchFamily="50" charset="-128"/>
                <a:ea typeface="メイリオ" panose="020B0604030504040204" pitchFamily="50" charset="-128"/>
              </a:rPr>
              <a:t>新規</a:t>
            </a:r>
            <a:r>
              <a:rPr kumimoji="1" lang="en-US" altLang="ja-JP" sz="1600" b="1" dirty="0">
                <a:solidFill>
                  <a:schemeClr val="bg1"/>
                </a:solidFill>
                <a:latin typeface="メイリオ" panose="020B0604030504040204" pitchFamily="50" charset="-128"/>
                <a:ea typeface="メイリオ" panose="020B0604030504040204" pitchFamily="50" charset="-128"/>
              </a:rPr>
              <a:t>】</a:t>
            </a:r>
            <a:r>
              <a:rPr kumimoji="1" lang="ja-JP" altLang="en-US" sz="1600" b="1" dirty="0">
                <a:solidFill>
                  <a:schemeClr val="bg1"/>
                </a:solidFill>
                <a:latin typeface="メイリオ" panose="020B0604030504040204" pitchFamily="50" charset="-128"/>
                <a:ea typeface="メイリオ" panose="020B0604030504040204" pitchFamily="50" charset="-128"/>
              </a:rPr>
              <a:t>　</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lang="ja-JP" altLang="en-US" sz="1400" b="1" dirty="0">
                <a:solidFill>
                  <a:schemeClr val="bg1"/>
                </a:solidFill>
                <a:latin typeface="メイリオ" panose="020B0604030504040204" pitchFamily="50" charset="-128"/>
                <a:ea typeface="メイリオ" panose="020B0604030504040204" pitchFamily="50" charset="-128"/>
              </a:rPr>
              <a:t>　</a:t>
            </a:r>
            <a:r>
              <a:rPr lang="ja-JP" altLang="en-US" sz="1200" b="1" dirty="0">
                <a:solidFill>
                  <a:schemeClr val="bg1"/>
                </a:solidFill>
                <a:latin typeface="メイリオ" panose="020B0604030504040204" pitchFamily="50" charset="-128"/>
                <a:ea typeface="メイリオ" panose="020B0604030504040204" pitchFamily="50" charset="-128"/>
              </a:rPr>
              <a:t> 登録有形文化財　</a:t>
            </a:r>
            <a:r>
              <a:rPr kumimoji="1" lang="ja-JP" altLang="en-US" sz="1200" b="1" dirty="0">
                <a:solidFill>
                  <a:schemeClr val="bg1"/>
                </a:solidFill>
                <a:latin typeface="メイリオ" panose="020B0604030504040204" pitchFamily="50" charset="-128"/>
                <a:ea typeface="メイリオ" panose="020B0604030504040204" pitchFamily="50" charset="-128"/>
              </a:rPr>
              <a:t>大阪府庁舎 本館のライトアップ</a:t>
            </a:r>
          </a:p>
        </p:txBody>
      </p:sp>
      <p:sp>
        <p:nvSpPr>
          <p:cNvPr id="13" name="正方形/長方形 12">
            <a:extLst>
              <a:ext uri="{FF2B5EF4-FFF2-40B4-BE49-F238E27FC236}">
                <a16:creationId xmlns:a16="http://schemas.microsoft.com/office/drawing/2014/main" id="{228674C1-4716-46D0-942A-860BF64AD415}"/>
              </a:ext>
            </a:extLst>
          </p:cNvPr>
          <p:cNvSpPr/>
          <p:nvPr/>
        </p:nvSpPr>
        <p:spPr>
          <a:xfrm>
            <a:off x="476672" y="1187624"/>
            <a:ext cx="6048672" cy="34998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800"/>
              </a:lnSpc>
              <a:spcBef>
                <a:spcPts val="600"/>
              </a:spcBef>
            </a:pPr>
            <a:r>
              <a:rPr kumimoji="1" lang="en-US" altLang="ja-JP" sz="1200" b="1" dirty="0">
                <a:solidFill>
                  <a:schemeClr val="tx1"/>
                </a:solidFill>
                <a:latin typeface="メイリオ" panose="020B0604030504040204" pitchFamily="50" charset="-128"/>
                <a:ea typeface="メイリオ" panose="020B0604030504040204" pitchFamily="50" charset="-128"/>
              </a:rPr>
              <a:t>【</a:t>
            </a:r>
            <a:r>
              <a:rPr kumimoji="1" lang="ja-JP" altLang="en-US" sz="1200" b="1" dirty="0">
                <a:solidFill>
                  <a:schemeClr val="tx1"/>
                </a:solidFill>
                <a:latin typeface="メイリオ" panose="020B0604030504040204" pitchFamily="50" charset="-128"/>
                <a:ea typeface="メイリオ" panose="020B0604030504040204" pitchFamily="50" charset="-128"/>
              </a:rPr>
              <a:t>大阪府庁舎「本館」の有効活用</a:t>
            </a:r>
            <a:r>
              <a:rPr kumimoji="1" lang="en-US" altLang="ja-JP" sz="1200" b="1" dirty="0">
                <a:solidFill>
                  <a:schemeClr val="tx1"/>
                </a:solidFill>
                <a:latin typeface="メイリオ" panose="020B0604030504040204" pitchFamily="50" charset="-128"/>
                <a:ea typeface="メイリオ" panose="020B0604030504040204" pitchFamily="50" charset="-128"/>
              </a:rPr>
              <a:t>】</a:t>
            </a:r>
          </a:p>
          <a:p>
            <a:pPr>
              <a:lnSpc>
                <a:spcPts val="1800"/>
              </a:lnSpc>
              <a:spcBef>
                <a:spcPts val="600"/>
              </a:spcBef>
            </a:pPr>
            <a:r>
              <a:rPr lang="ja-JP" altLang="en-US" sz="1200" dirty="0">
                <a:solidFill>
                  <a:schemeClr val="tx1"/>
                </a:solidFill>
                <a:latin typeface="メイリオ" panose="020B0604030504040204" pitchFamily="50" charset="-128"/>
                <a:ea typeface="メイリオ" panose="020B0604030504040204" pitchFamily="50" charset="-128"/>
              </a:rPr>
              <a:t>　 大阪府庁舎 本館（以下、本館）については、本庁舎としての安全・安心の確保（耐震化・大規模修繕・セキュリティ強化等）を進める中でも、「府民に親しまれる魅力ある庁舎」をめざし、イベント等での使用や正庁の間の一般公開などの有効活用を行ってきました。</a:t>
            </a:r>
            <a:endParaRPr lang="en-US" altLang="ja-JP" sz="1200" dirty="0">
              <a:solidFill>
                <a:schemeClr val="tx1"/>
              </a:solidFill>
              <a:latin typeface="メイリオ" panose="020B0604030504040204" pitchFamily="50" charset="-128"/>
              <a:ea typeface="メイリオ" panose="020B0604030504040204" pitchFamily="50" charset="-128"/>
            </a:endParaRPr>
          </a:p>
          <a:p>
            <a:pPr>
              <a:lnSpc>
                <a:spcPts val="1800"/>
              </a:lnSpc>
              <a:spcBef>
                <a:spcPts val="800"/>
              </a:spcBef>
            </a:pPr>
            <a:r>
              <a:rPr lang="en-US" altLang="ja-JP" sz="1200" b="1" dirty="0">
                <a:solidFill>
                  <a:schemeClr val="tx1"/>
                </a:solidFill>
                <a:latin typeface="メイリオ" panose="020B0604030504040204" pitchFamily="50" charset="-128"/>
                <a:ea typeface="メイリオ" panose="020B0604030504040204" pitchFamily="50" charset="-128"/>
              </a:rPr>
              <a:t>【</a:t>
            </a:r>
            <a:r>
              <a:rPr lang="ja-JP" altLang="en-US" sz="1200" b="1" dirty="0">
                <a:solidFill>
                  <a:schemeClr val="tx1"/>
                </a:solidFill>
                <a:latin typeface="メイリオ" panose="020B0604030504040204" pitchFamily="50" charset="-128"/>
                <a:ea typeface="メイリオ" panose="020B0604030504040204" pitchFamily="50" charset="-128"/>
              </a:rPr>
              <a:t>事業概要</a:t>
            </a:r>
            <a:r>
              <a:rPr lang="en-US" altLang="ja-JP" sz="1200" b="1" dirty="0">
                <a:solidFill>
                  <a:schemeClr val="tx1"/>
                </a:solidFill>
                <a:latin typeface="メイリオ" panose="020B0604030504040204" pitchFamily="50" charset="-128"/>
                <a:ea typeface="メイリオ" panose="020B0604030504040204" pitchFamily="50" charset="-128"/>
              </a:rPr>
              <a:t>】</a:t>
            </a:r>
          </a:p>
          <a:p>
            <a:pPr>
              <a:lnSpc>
                <a:spcPts val="1800"/>
              </a:lnSpc>
              <a:spcBef>
                <a:spcPts val="600"/>
              </a:spcBef>
            </a:pPr>
            <a:r>
              <a:rPr lang="ja-JP" altLang="en-US" sz="1200" dirty="0">
                <a:solidFill>
                  <a:schemeClr val="tx1"/>
                </a:solidFill>
                <a:latin typeface="メイリオ" panose="020B0604030504040204" pitchFamily="50" charset="-128"/>
                <a:ea typeface="メイリオ" panose="020B0604030504040204" pitchFamily="50" charset="-128"/>
              </a:rPr>
              <a:t>　登録有形文化財に登録された本館については、令和８</a:t>
            </a:r>
            <a:r>
              <a:rPr lang="en-US" altLang="ja-JP" sz="1200" dirty="0">
                <a:solidFill>
                  <a:schemeClr val="tx1"/>
                </a:solidFill>
                <a:latin typeface="メイリオ" panose="020B0604030504040204" pitchFamily="50" charset="-128"/>
                <a:ea typeface="メイリオ" panose="020B0604030504040204" pitchFamily="50" charset="-128"/>
              </a:rPr>
              <a:t>(2026)</a:t>
            </a:r>
            <a:r>
              <a:rPr lang="ja-JP" altLang="en-US" sz="1200" dirty="0">
                <a:solidFill>
                  <a:schemeClr val="tx1"/>
                </a:solidFill>
                <a:latin typeface="メイリオ" panose="020B0604030504040204" pitchFamily="50" charset="-128"/>
                <a:ea typeface="メイリオ" panose="020B0604030504040204" pitchFamily="50" charset="-128"/>
              </a:rPr>
              <a:t>年に竣工</a:t>
            </a:r>
            <a:r>
              <a:rPr lang="en-US" altLang="ja-JP" sz="1200" dirty="0">
                <a:solidFill>
                  <a:schemeClr val="tx1"/>
                </a:solidFill>
                <a:latin typeface="メイリオ" panose="020B0604030504040204" pitchFamily="50" charset="-128"/>
                <a:ea typeface="メイリオ" panose="020B0604030504040204" pitchFamily="50" charset="-128"/>
              </a:rPr>
              <a:t>100</a:t>
            </a:r>
            <a:r>
              <a:rPr lang="ja-JP" altLang="en-US" sz="1200" dirty="0">
                <a:solidFill>
                  <a:schemeClr val="tx1"/>
                </a:solidFill>
                <a:latin typeface="メイリオ" panose="020B0604030504040204" pitchFamily="50" charset="-128"/>
                <a:ea typeface="メイリオ" panose="020B0604030504040204" pitchFamily="50" charset="-128"/>
              </a:rPr>
              <a:t>周年を迎えることから、これを機に歴史的建物としての活用をさらに推進していくため、ライトアップを行う屋外照明を設置し、夜間景観の向上を図ります。　</a:t>
            </a:r>
            <a:endParaRPr lang="en-US" altLang="ja-JP" sz="1200" dirty="0">
              <a:solidFill>
                <a:schemeClr val="tx1"/>
              </a:solidFill>
              <a:latin typeface="メイリオ" panose="020B0604030504040204" pitchFamily="50" charset="-128"/>
              <a:ea typeface="メイリオ" panose="020B0604030504040204" pitchFamily="50" charset="-128"/>
            </a:endParaRPr>
          </a:p>
          <a:p>
            <a:pPr>
              <a:lnSpc>
                <a:spcPts val="1800"/>
              </a:lnSpc>
              <a:spcBef>
                <a:spcPts val="600"/>
              </a:spcBef>
            </a:pPr>
            <a:r>
              <a:rPr lang="ja-JP" altLang="en-US" sz="1200" dirty="0">
                <a:solidFill>
                  <a:schemeClr val="tx1"/>
                </a:solidFill>
                <a:latin typeface="メイリオ" panose="020B0604030504040204" pitchFamily="50" charset="-128"/>
                <a:ea typeface="メイリオ" panose="020B0604030504040204" pitchFamily="50" charset="-128"/>
              </a:rPr>
              <a:t>　ライトアップにより本館を光で演出することで、夜間における観光資源としての活用を図り、大阪城周辺エリア全体の魅力アップや誘客につなげていきます。</a:t>
            </a:r>
            <a:endParaRPr lang="en-US" altLang="ja-JP" sz="1200" dirty="0">
              <a:solidFill>
                <a:schemeClr val="tx1"/>
              </a:solidFill>
              <a:latin typeface="メイリオ" panose="020B0604030504040204" pitchFamily="50" charset="-128"/>
              <a:ea typeface="メイリオ" panose="020B0604030504040204" pitchFamily="50" charset="-128"/>
            </a:endParaRPr>
          </a:p>
          <a:p>
            <a:pPr>
              <a:lnSpc>
                <a:spcPts val="1800"/>
              </a:lnSpc>
              <a:spcBef>
                <a:spcPts val="1800"/>
              </a:spcBef>
            </a:pPr>
            <a:r>
              <a:rPr lang="en-US" altLang="ja-JP" sz="1200" b="1" dirty="0">
                <a:solidFill>
                  <a:schemeClr val="tx1"/>
                </a:solidFill>
                <a:latin typeface="メイリオ" panose="020B0604030504040204" pitchFamily="50" charset="-128"/>
                <a:ea typeface="メイリオ" panose="020B0604030504040204" pitchFamily="50" charset="-128"/>
              </a:rPr>
              <a:t>【</a:t>
            </a:r>
            <a:r>
              <a:rPr lang="ja-JP" altLang="en-US" sz="1200" b="1" dirty="0">
                <a:solidFill>
                  <a:schemeClr val="tx1"/>
                </a:solidFill>
                <a:latin typeface="メイリオ" panose="020B0604030504040204" pitchFamily="50" charset="-128"/>
                <a:ea typeface="メイリオ" panose="020B0604030504040204" pitchFamily="50" charset="-128"/>
              </a:rPr>
              <a:t>事業費（宿泊税充当）</a:t>
            </a:r>
            <a:r>
              <a:rPr lang="en-US" altLang="ja-JP" sz="1200" b="1" dirty="0">
                <a:solidFill>
                  <a:schemeClr val="tx1"/>
                </a:solidFill>
                <a:latin typeface="メイリオ" panose="020B0604030504040204" pitchFamily="50" charset="-128"/>
                <a:ea typeface="メイリオ" panose="020B0604030504040204" pitchFamily="50" charset="-128"/>
              </a:rPr>
              <a:t>】</a:t>
            </a:r>
            <a:r>
              <a:rPr lang="ja-JP" altLang="en-US" sz="1200" b="1" dirty="0">
                <a:solidFill>
                  <a:schemeClr val="tx1"/>
                </a:solidFill>
                <a:latin typeface="メイリオ" panose="020B0604030504040204" pitchFamily="50" charset="-128"/>
                <a:ea typeface="メイリオ" panose="020B0604030504040204" pitchFamily="50" charset="-128"/>
              </a:rPr>
              <a:t>　</a:t>
            </a:r>
            <a:endParaRPr lang="en-US" altLang="ja-JP" sz="1200" dirty="0">
              <a:solidFill>
                <a:schemeClr val="tx1"/>
              </a:solidFill>
              <a:latin typeface="メイリオ" panose="020B0604030504040204" pitchFamily="50" charset="-128"/>
              <a:ea typeface="メイリオ" panose="020B0604030504040204" pitchFamily="50" charset="-128"/>
            </a:endParaRPr>
          </a:p>
          <a:p>
            <a:pPr>
              <a:lnSpc>
                <a:spcPts val="1800"/>
              </a:lnSpc>
              <a:spcBef>
                <a:spcPts val="600"/>
              </a:spcBef>
            </a:pPr>
            <a:r>
              <a:rPr lang="ja-JP" altLang="en-US" sz="1200" dirty="0">
                <a:solidFill>
                  <a:schemeClr val="tx1"/>
                </a:solidFill>
                <a:latin typeface="メイリオ" panose="020B0604030504040204" pitchFamily="50" charset="-128"/>
                <a:ea typeface="メイリオ" panose="020B0604030504040204" pitchFamily="50" charset="-128"/>
              </a:rPr>
              <a:t>　</a:t>
            </a:r>
            <a:endParaRPr lang="en-US" altLang="ja-JP" sz="1200" dirty="0">
              <a:solidFill>
                <a:schemeClr val="tx1"/>
              </a:solidFill>
              <a:latin typeface="メイリオ" panose="020B0604030504040204" pitchFamily="50" charset="-128"/>
              <a:ea typeface="メイリオ" panose="020B0604030504040204" pitchFamily="50" charset="-128"/>
            </a:endParaRPr>
          </a:p>
          <a:p>
            <a:pPr>
              <a:lnSpc>
                <a:spcPts val="1800"/>
              </a:lnSpc>
              <a:spcBef>
                <a:spcPts val="600"/>
              </a:spcBef>
            </a:pPr>
            <a:r>
              <a:rPr kumimoji="1" lang="ja-JP" altLang="en-US" sz="1200" dirty="0">
                <a:solidFill>
                  <a:schemeClr val="tx1"/>
                </a:solidFill>
                <a:latin typeface="メイリオ" panose="020B0604030504040204" pitchFamily="50" charset="-128"/>
                <a:ea typeface="メイリオ" panose="020B0604030504040204" pitchFamily="50" charset="-128"/>
              </a:rPr>
              <a:t>　</a:t>
            </a:r>
            <a:endParaRPr kumimoji="1" lang="en-US" altLang="ja-JP" sz="1200" dirty="0">
              <a:solidFill>
                <a:schemeClr val="tx1"/>
              </a:solidFill>
              <a:latin typeface="メイリオ" panose="020B0604030504040204" pitchFamily="50" charset="-128"/>
              <a:ea typeface="メイリオ" panose="020B0604030504040204" pitchFamily="50" charset="-128"/>
            </a:endParaRPr>
          </a:p>
          <a:p>
            <a:pPr>
              <a:lnSpc>
                <a:spcPts val="1800"/>
              </a:lnSpc>
              <a:spcBef>
                <a:spcPts val="600"/>
              </a:spcBef>
            </a:pPr>
            <a:endParaRPr kumimoji="1" lang="ja-JP" altLang="en-US" sz="1200" dirty="0">
              <a:solidFill>
                <a:schemeClr val="tx1"/>
              </a:solidFill>
              <a:latin typeface="メイリオ" panose="020B0604030504040204" pitchFamily="50" charset="-128"/>
              <a:ea typeface="メイリオ" panose="020B0604030504040204" pitchFamily="50" charset="-128"/>
            </a:endParaRPr>
          </a:p>
        </p:txBody>
      </p:sp>
      <p:graphicFrame>
        <p:nvGraphicFramePr>
          <p:cNvPr id="6" name="表 6">
            <a:extLst>
              <a:ext uri="{FF2B5EF4-FFF2-40B4-BE49-F238E27FC236}">
                <a16:creationId xmlns:a16="http://schemas.microsoft.com/office/drawing/2014/main" id="{8151E90D-985A-408D-BCDE-B31D30DFFF58}"/>
              </a:ext>
            </a:extLst>
          </p:cNvPr>
          <p:cNvGraphicFramePr>
            <a:graphicFrameLocks noGrp="1"/>
          </p:cNvGraphicFramePr>
          <p:nvPr>
            <p:extLst>
              <p:ext uri="{D42A27DB-BD31-4B8C-83A1-F6EECF244321}">
                <p14:modId xmlns:p14="http://schemas.microsoft.com/office/powerpoint/2010/main" val="714611996"/>
              </p:ext>
            </p:extLst>
          </p:nvPr>
        </p:nvGraphicFramePr>
        <p:xfrm>
          <a:off x="908720" y="4619661"/>
          <a:ext cx="5130300" cy="1382339"/>
        </p:xfrm>
        <a:graphic>
          <a:graphicData uri="http://schemas.openxmlformats.org/drawingml/2006/table">
            <a:tbl>
              <a:tblPr firstRow="1" bandRow="1">
                <a:tableStyleId>{BDBED569-4797-4DF1-A0F4-6AAB3CD982D8}</a:tableStyleId>
              </a:tblPr>
              <a:tblGrid>
                <a:gridCol w="1583426">
                  <a:extLst>
                    <a:ext uri="{9D8B030D-6E8A-4147-A177-3AD203B41FA5}">
                      <a16:colId xmlns:a16="http://schemas.microsoft.com/office/drawing/2014/main" val="1114841157"/>
                    </a:ext>
                  </a:extLst>
                </a:gridCol>
                <a:gridCol w="1013393">
                  <a:extLst>
                    <a:ext uri="{9D8B030D-6E8A-4147-A177-3AD203B41FA5}">
                      <a16:colId xmlns:a16="http://schemas.microsoft.com/office/drawing/2014/main" val="330919765"/>
                    </a:ext>
                  </a:extLst>
                </a:gridCol>
                <a:gridCol w="2533481">
                  <a:extLst>
                    <a:ext uri="{9D8B030D-6E8A-4147-A177-3AD203B41FA5}">
                      <a16:colId xmlns:a16="http://schemas.microsoft.com/office/drawing/2014/main" val="1685160818"/>
                    </a:ext>
                  </a:extLst>
                </a:gridCol>
              </a:tblGrid>
              <a:tr h="409998">
                <a:tc>
                  <a:txBody>
                    <a:bodyPr/>
                    <a:lstStyle/>
                    <a:p>
                      <a:pPr algn="ctr">
                        <a:lnSpc>
                          <a:spcPts val="1800"/>
                        </a:lnSpc>
                      </a:pPr>
                      <a:r>
                        <a:rPr kumimoji="1" lang="ja-JP" altLang="en-US" sz="1100" dirty="0">
                          <a:solidFill>
                            <a:schemeClr val="tx1"/>
                          </a:solidFill>
                          <a:latin typeface="メイリオ" panose="020B0604030504040204" pitchFamily="50" charset="-128"/>
                          <a:ea typeface="メイリオ" panose="020B0604030504040204" pitchFamily="50" charset="-128"/>
                        </a:rPr>
                        <a:t>項　目</a:t>
                      </a:r>
                    </a:p>
                  </a:txBody>
                  <a:tcPr anchor="ctr"/>
                </a:tc>
                <a:tc>
                  <a:txBody>
                    <a:bodyPr/>
                    <a:lstStyle/>
                    <a:p>
                      <a:pPr algn="ctr">
                        <a:lnSpc>
                          <a:spcPts val="1800"/>
                        </a:lnSpc>
                      </a:pPr>
                      <a:r>
                        <a:rPr kumimoji="1" lang="ja-JP" altLang="en-US" sz="1100" dirty="0">
                          <a:solidFill>
                            <a:schemeClr val="tx1"/>
                          </a:solidFill>
                          <a:latin typeface="メイリオ" panose="020B0604030504040204" pitchFamily="50" charset="-128"/>
                          <a:ea typeface="メイリオ" panose="020B0604030504040204" pitchFamily="50" charset="-128"/>
                        </a:rPr>
                        <a:t>事　業　費</a:t>
                      </a:r>
                    </a:p>
                  </a:txBody>
                  <a:tcPr anchor="ctr"/>
                </a:tc>
                <a:tc>
                  <a:txBody>
                    <a:bodyPr/>
                    <a:lstStyle/>
                    <a:p>
                      <a:pPr algn="ctr">
                        <a:lnSpc>
                          <a:spcPts val="1800"/>
                        </a:lnSpc>
                      </a:pPr>
                      <a:r>
                        <a:rPr kumimoji="1" lang="ja-JP" altLang="en-US" sz="1100" dirty="0">
                          <a:solidFill>
                            <a:schemeClr val="tx1"/>
                          </a:solidFill>
                          <a:latin typeface="メイリオ" panose="020B0604030504040204" pitchFamily="50" charset="-128"/>
                          <a:ea typeface="メイリオ" panose="020B0604030504040204" pitchFamily="50" charset="-128"/>
                        </a:rPr>
                        <a:t>内　容　・　内　訳</a:t>
                      </a:r>
                    </a:p>
                  </a:txBody>
                  <a:tcPr anchor="ctr"/>
                </a:tc>
                <a:extLst>
                  <a:ext uri="{0D108BD9-81ED-4DB2-BD59-A6C34878D82A}">
                    <a16:rowId xmlns:a16="http://schemas.microsoft.com/office/drawing/2014/main" val="3689811399"/>
                  </a:ext>
                </a:extLst>
              </a:tr>
              <a:tr h="972341">
                <a:tc>
                  <a:txBody>
                    <a:bodyPr/>
                    <a:lstStyle/>
                    <a:p>
                      <a:pPr algn="ctr">
                        <a:lnSpc>
                          <a:spcPts val="1800"/>
                        </a:lnSpc>
                      </a:pPr>
                      <a:r>
                        <a:rPr lang="ja-JP" altLang="en-US" sz="1100" dirty="0">
                          <a:solidFill>
                            <a:schemeClr val="tx1"/>
                          </a:solidFill>
                          <a:latin typeface="メイリオ" panose="020B0604030504040204" pitchFamily="50" charset="-128"/>
                          <a:ea typeface="メイリオ" panose="020B0604030504040204" pitchFamily="50" charset="-128"/>
                        </a:rPr>
                        <a:t>本館東面ライトアップ　</a:t>
                      </a:r>
                      <a:endParaRPr kumimoji="1" lang="ja-JP" altLang="en-US" sz="110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pPr algn="r">
                        <a:lnSpc>
                          <a:spcPts val="1800"/>
                        </a:lnSpc>
                      </a:pPr>
                      <a:r>
                        <a:rPr lang="en-US" altLang="ja-JP" sz="1100" dirty="0">
                          <a:solidFill>
                            <a:schemeClr val="tx1"/>
                          </a:solidFill>
                          <a:latin typeface="メイリオ" panose="020B0604030504040204" pitchFamily="50" charset="-128"/>
                          <a:ea typeface="メイリオ" panose="020B0604030504040204" pitchFamily="50" charset="-128"/>
                        </a:rPr>
                        <a:t>46,358</a:t>
                      </a:r>
                      <a:r>
                        <a:rPr lang="ja-JP" altLang="en-US" sz="1100" dirty="0">
                          <a:solidFill>
                            <a:schemeClr val="tx1"/>
                          </a:solidFill>
                          <a:latin typeface="メイリオ" panose="020B0604030504040204" pitchFamily="50" charset="-128"/>
                          <a:ea typeface="メイリオ" panose="020B0604030504040204" pitchFamily="50" charset="-128"/>
                        </a:rPr>
                        <a:t>千円</a:t>
                      </a:r>
                      <a:endParaRPr kumimoji="1" lang="ja-JP" altLang="en-US" sz="110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pPr marL="174625" indent="-174625">
                        <a:lnSpc>
                          <a:spcPts val="1700"/>
                        </a:lnSpc>
                        <a:spcBef>
                          <a:spcPts val="600"/>
                        </a:spcBef>
                      </a:pPr>
                      <a:endParaRPr kumimoji="1" lang="en-US" altLang="ja-JP" sz="1100" dirty="0">
                        <a:solidFill>
                          <a:schemeClr val="tx1"/>
                        </a:solidFill>
                        <a:latin typeface="メイリオ" panose="020B0604030504040204" pitchFamily="50" charset="-128"/>
                        <a:ea typeface="メイリオ" panose="020B0604030504040204" pitchFamily="50" charset="-128"/>
                      </a:endParaRPr>
                    </a:p>
                    <a:p>
                      <a:pPr marL="174625" indent="-174625">
                        <a:lnSpc>
                          <a:spcPts val="1700"/>
                        </a:lnSpc>
                        <a:spcBef>
                          <a:spcPts val="600"/>
                        </a:spcBef>
                      </a:pPr>
                      <a:endParaRPr kumimoji="1" lang="en-US" altLang="ja-JP" sz="1100" dirty="0">
                        <a:solidFill>
                          <a:schemeClr val="tx1"/>
                        </a:solidFill>
                        <a:latin typeface="メイリオ" panose="020B0604030504040204" pitchFamily="50" charset="-128"/>
                        <a:ea typeface="メイリオ" panose="020B0604030504040204" pitchFamily="50" charset="-128"/>
                      </a:endParaRPr>
                    </a:p>
                    <a:p>
                      <a:pPr marL="174625" indent="-174625">
                        <a:lnSpc>
                          <a:spcPts val="1700"/>
                        </a:lnSpc>
                        <a:spcBef>
                          <a:spcPts val="600"/>
                        </a:spcBef>
                      </a:pPr>
                      <a:endParaRPr kumimoji="1" lang="en-US" altLang="ja-JP" sz="1100" dirty="0">
                        <a:solidFill>
                          <a:schemeClr val="tx1"/>
                        </a:solidFill>
                        <a:latin typeface="メイリオ" panose="020B0604030504040204" pitchFamily="50" charset="-128"/>
                        <a:ea typeface="メイリオ" panose="020B0604030504040204" pitchFamily="50" charset="-128"/>
                      </a:endParaRPr>
                    </a:p>
                  </a:txBody>
                  <a:tcPr marR="72000" anchor="ctr"/>
                </a:tc>
                <a:extLst>
                  <a:ext uri="{0D108BD9-81ED-4DB2-BD59-A6C34878D82A}">
                    <a16:rowId xmlns:a16="http://schemas.microsoft.com/office/drawing/2014/main" val="456011518"/>
                  </a:ext>
                </a:extLst>
              </a:tr>
            </a:tbl>
          </a:graphicData>
        </a:graphic>
      </p:graphicFrame>
      <p:sp>
        <p:nvSpPr>
          <p:cNvPr id="18" name="テキスト ボックス 17">
            <a:extLst>
              <a:ext uri="{FF2B5EF4-FFF2-40B4-BE49-F238E27FC236}">
                <a16:creationId xmlns:a16="http://schemas.microsoft.com/office/drawing/2014/main" id="{7E08959E-612E-41C8-9713-7A3E5F992C15}"/>
              </a:ext>
            </a:extLst>
          </p:cNvPr>
          <p:cNvSpPr txBox="1"/>
          <p:nvPr/>
        </p:nvSpPr>
        <p:spPr>
          <a:xfrm>
            <a:off x="470208" y="6228184"/>
            <a:ext cx="2736304" cy="276999"/>
          </a:xfrm>
          <a:prstGeom prst="rect">
            <a:avLst/>
          </a:prstGeom>
          <a:noFill/>
        </p:spPr>
        <p:txBody>
          <a:bodyPr wrap="square" rtlCol="0">
            <a:spAutoFit/>
          </a:bodyPr>
          <a:lstStyle/>
          <a:p>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本館ライトアップのイメージ</a:t>
            </a:r>
            <a:r>
              <a:rPr kumimoji="1" lang="en-US" altLang="ja-JP" sz="1200" b="1" dirty="0">
                <a:latin typeface="メイリオ" panose="020B0604030504040204" pitchFamily="50" charset="-128"/>
                <a:ea typeface="メイリオ" panose="020B0604030504040204" pitchFamily="50" charset="-128"/>
              </a:rPr>
              <a:t>】</a:t>
            </a:r>
            <a:endParaRPr kumimoji="1" lang="ja-JP" altLang="en-US" sz="1200" b="1" dirty="0">
              <a:latin typeface="メイリオ" panose="020B0604030504040204" pitchFamily="50" charset="-128"/>
              <a:ea typeface="メイリオ" panose="020B0604030504040204" pitchFamily="50" charset="-128"/>
            </a:endParaRPr>
          </a:p>
        </p:txBody>
      </p:sp>
      <p:grpSp>
        <p:nvGrpSpPr>
          <p:cNvPr id="9" name="グループ化 8">
            <a:extLst>
              <a:ext uri="{FF2B5EF4-FFF2-40B4-BE49-F238E27FC236}">
                <a16:creationId xmlns:a16="http://schemas.microsoft.com/office/drawing/2014/main" id="{270E58E4-640E-4717-87D1-697FD79F0A61}"/>
              </a:ext>
            </a:extLst>
          </p:cNvPr>
          <p:cNvGrpSpPr/>
          <p:nvPr/>
        </p:nvGrpSpPr>
        <p:grpSpPr>
          <a:xfrm>
            <a:off x="3673098" y="5123717"/>
            <a:ext cx="2276182" cy="749826"/>
            <a:chOff x="3529082" y="5076055"/>
            <a:chExt cx="2276182" cy="749826"/>
          </a:xfrm>
          <a:noFill/>
        </p:grpSpPr>
        <p:sp>
          <p:nvSpPr>
            <p:cNvPr id="2" name="正方形/長方形 1">
              <a:extLst>
                <a:ext uri="{FF2B5EF4-FFF2-40B4-BE49-F238E27FC236}">
                  <a16:creationId xmlns:a16="http://schemas.microsoft.com/office/drawing/2014/main" id="{0D56F78D-4502-46ED-987E-86BC603229BB}"/>
                </a:ext>
              </a:extLst>
            </p:cNvPr>
            <p:cNvSpPr/>
            <p:nvPr/>
          </p:nvSpPr>
          <p:spPr>
            <a:xfrm>
              <a:off x="3529082" y="5076056"/>
              <a:ext cx="1062514" cy="74982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lnSpc>
                  <a:spcPts val="2000"/>
                </a:lnSpc>
              </a:pPr>
              <a:r>
                <a:rPr lang="ja-JP" altLang="en-US" sz="1100" dirty="0">
                  <a:solidFill>
                    <a:schemeClr val="tx1"/>
                  </a:solidFill>
                  <a:latin typeface="メイリオ" panose="020B0604030504040204" pitchFamily="50" charset="-128"/>
                  <a:ea typeface="メイリオ" panose="020B0604030504040204" pitchFamily="50" charset="-128"/>
                </a:rPr>
                <a:t>工事費</a:t>
              </a:r>
              <a:endParaRPr lang="en-US" altLang="ja-JP" sz="1100" dirty="0">
                <a:solidFill>
                  <a:schemeClr val="tx1"/>
                </a:solidFill>
                <a:latin typeface="メイリオ" panose="020B0604030504040204" pitchFamily="50" charset="-128"/>
                <a:ea typeface="メイリオ" panose="020B0604030504040204" pitchFamily="50" charset="-128"/>
              </a:endParaRPr>
            </a:p>
            <a:p>
              <a:pPr algn="dist">
                <a:lnSpc>
                  <a:spcPts val="2000"/>
                </a:lnSpc>
              </a:pPr>
              <a:r>
                <a:rPr lang="ja-JP" altLang="en-US" sz="1100" dirty="0">
                  <a:solidFill>
                    <a:schemeClr val="tx1"/>
                  </a:solidFill>
                  <a:latin typeface="メイリオ" panose="020B0604030504040204" pitchFamily="50" charset="-128"/>
                  <a:ea typeface="メイリオ" panose="020B0604030504040204" pitchFamily="50" charset="-128"/>
                </a:rPr>
                <a:t>工事監理費等</a:t>
              </a:r>
              <a:endParaRPr lang="en-US" altLang="ja-JP" sz="1100" dirty="0">
                <a:solidFill>
                  <a:schemeClr val="tx1"/>
                </a:solidFill>
                <a:latin typeface="メイリオ" panose="020B0604030504040204" pitchFamily="50" charset="-128"/>
                <a:ea typeface="メイリオ" panose="020B0604030504040204" pitchFamily="50" charset="-128"/>
              </a:endParaRPr>
            </a:p>
            <a:p>
              <a:pPr marL="174625" indent="-174625" algn="dist">
                <a:lnSpc>
                  <a:spcPts val="2000"/>
                </a:lnSpc>
              </a:pPr>
              <a:r>
                <a:rPr kumimoji="1" lang="ja-JP" altLang="en-US" sz="1100" dirty="0">
                  <a:solidFill>
                    <a:schemeClr val="tx1"/>
                  </a:solidFill>
                  <a:latin typeface="メイリオ" panose="020B0604030504040204" pitchFamily="50" charset="-128"/>
                  <a:ea typeface="メイリオ" panose="020B0604030504040204" pitchFamily="50" charset="-128"/>
                </a:rPr>
                <a:t>実施時期</a:t>
              </a:r>
              <a:endParaRPr kumimoji="1" lang="en-US" altLang="ja-JP" sz="1100" dirty="0">
                <a:solidFill>
                  <a:schemeClr val="tx1"/>
                </a:solidFill>
                <a:latin typeface="メイリオ" panose="020B0604030504040204" pitchFamily="50" charset="-128"/>
                <a:ea typeface="メイリオ" panose="020B0604030504040204" pitchFamily="50" charset="-128"/>
              </a:endParaRPr>
            </a:p>
          </p:txBody>
        </p:sp>
        <p:sp>
          <p:nvSpPr>
            <p:cNvPr id="8" name="正方形/長方形 7">
              <a:extLst>
                <a:ext uri="{FF2B5EF4-FFF2-40B4-BE49-F238E27FC236}">
                  <a16:creationId xmlns:a16="http://schemas.microsoft.com/office/drawing/2014/main" id="{E2B96CCD-AD60-440D-BC6B-09F5A83B8B74}"/>
                </a:ext>
              </a:extLst>
            </p:cNvPr>
            <p:cNvSpPr/>
            <p:nvPr/>
          </p:nvSpPr>
          <p:spPr>
            <a:xfrm>
              <a:off x="4591596" y="5076055"/>
              <a:ext cx="1213668" cy="74982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000"/>
                </a:lnSpc>
              </a:pPr>
              <a:r>
                <a:rPr lang="ja-JP" altLang="en-US" sz="1100" dirty="0">
                  <a:solidFill>
                    <a:schemeClr val="tx1"/>
                  </a:solidFill>
                  <a:latin typeface="メイリオ" panose="020B0604030504040204" pitchFamily="50" charset="-128"/>
                  <a:ea typeface="メイリオ" panose="020B0604030504040204" pitchFamily="50" charset="-128"/>
                </a:rPr>
                <a:t>：</a:t>
              </a:r>
              <a:r>
                <a:rPr lang="en-US" altLang="ja-JP" sz="1100" dirty="0">
                  <a:solidFill>
                    <a:schemeClr val="tx1"/>
                  </a:solidFill>
                  <a:latin typeface="メイリオ" panose="020B0604030504040204" pitchFamily="50" charset="-128"/>
                  <a:ea typeface="メイリオ" panose="020B0604030504040204" pitchFamily="50" charset="-128"/>
                </a:rPr>
                <a:t>36,800</a:t>
              </a:r>
              <a:r>
                <a:rPr lang="ja-JP" altLang="en-US" sz="1100" dirty="0">
                  <a:solidFill>
                    <a:schemeClr val="tx1"/>
                  </a:solidFill>
                  <a:latin typeface="メイリオ" panose="020B0604030504040204" pitchFamily="50" charset="-128"/>
                  <a:ea typeface="メイリオ" panose="020B0604030504040204" pitchFamily="50" charset="-128"/>
                </a:rPr>
                <a:t>千円</a:t>
              </a:r>
              <a:endParaRPr lang="en-US" altLang="ja-JP" sz="1100" dirty="0">
                <a:solidFill>
                  <a:schemeClr val="tx1"/>
                </a:solidFill>
                <a:latin typeface="メイリオ" panose="020B0604030504040204" pitchFamily="50" charset="-128"/>
                <a:ea typeface="メイリオ" panose="020B0604030504040204" pitchFamily="50" charset="-128"/>
              </a:endParaRPr>
            </a:p>
            <a:p>
              <a:pPr algn="ctr">
                <a:lnSpc>
                  <a:spcPts val="2000"/>
                </a:lnSpc>
              </a:pPr>
              <a:r>
                <a:rPr kumimoji="1" lang="ja-JP" altLang="en-US" sz="1100" dirty="0">
                  <a:solidFill>
                    <a:schemeClr val="tx1"/>
                  </a:solidFill>
                  <a:latin typeface="メイリオ" panose="020B0604030504040204" pitchFamily="50" charset="-128"/>
                  <a:ea typeface="メイリオ" panose="020B0604030504040204" pitchFamily="50" charset="-128"/>
                </a:rPr>
                <a:t>：  </a:t>
              </a:r>
              <a:r>
                <a:rPr kumimoji="1" lang="en-US" altLang="ja-JP" sz="1100" dirty="0">
                  <a:solidFill>
                    <a:schemeClr val="tx1"/>
                  </a:solidFill>
                  <a:latin typeface="メイリオ" panose="020B0604030504040204" pitchFamily="50" charset="-128"/>
                  <a:ea typeface="メイリオ" panose="020B0604030504040204" pitchFamily="50" charset="-128"/>
                </a:rPr>
                <a:t>9,558</a:t>
              </a:r>
              <a:r>
                <a:rPr kumimoji="1" lang="ja-JP" altLang="en-US" sz="1100" dirty="0">
                  <a:solidFill>
                    <a:schemeClr val="tx1"/>
                  </a:solidFill>
                  <a:latin typeface="メイリオ" panose="020B0604030504040204" pitchFamily="50" charset="-128"/>
                  <a:ea typeface="メイリオ" panose="020B0604030504040204" pitchFamily="50" charset="-128"/>
                </a:rPr>
                <a:t>千円</a:t>
              </a:r>
              <a:endParaRPr kumimoji="1" lang="en-US" altLang="ja-JP" sz="1100" dirty="0">
                <a:solidFill>
                  <a:schemeClr val="tx1"/>
                </a:solidFill>
                <a:latin typeface="メイリオ" panose="020B0604030504040204" pitchFamily="50" charset="-128"/>
                <a:ea typeface="メイリオ" panose="020B0604030504040204" pitchFamily="50" charset="-128"/>
              </a:endParaRPr>
            </a:p>
            <a:p>
              <a:pPr algn="ctr">
                <a:lnSpc>
                  <a:spcPts val="2000"/>
                </a:lnSpc>
              </a:pPr>
              <a:r>
                <a:rPr kumimoji="1" lang="ja-JP" altLang="en-US" sz="1100" dirty="0">
                  <a:solidFill>
                    <a:schemeClr val="tx1"/>
                  </a:solidFill>
                  <a:latin typeface="メイリオ" panose="020B0604030504040204" pitchFamily="50" charset="-128"/>
                  <a:ea typeface="メイリオ" panose="020B0604030504040204" pitchFamily="50" charset="-128"/>
                </a:rPr>
                <a:t>： 令和７年度</a:t>
              </a:r>
              <a:endParaRPr kumimoji="1" lang="en-US" altLang="ja-JP" sz="1100" dirty="0">
                <a:solidFill>
                  <a:schemeClr val="tx1"/>
                </a:solidFill>
                <a:latin typeface="メイリオ" panose="020B0604030504040204" pitchFamily="50" charset="-128"/>
                <a:ea typeface="メイリオ" panose="020B0604030504040204" pitchFamily="50" charset="-128"/>
              </a:endParaRPr>
            </a:p>
          </p:txBody>
        </p:sp>
      </p:grpSp>
      <p:grpSp>
        <p:nvGrpSpPr>
          <p:cNvPr id="14" name="グループ化 13">
            <a:extLst>
              <a:ext uri="{FF2B5EF4-FFF2-40B4-BE49-F238E27FC236}">
                <a16:creationId xmlns:a16="http://schemas.microsoft.com/office/drawing/2014/main" id="{E9D50C6B-774F-4374-8D0E-DEC93967E775}"/>
              </a:ext>
            </a:extLst>
          </p:cNvPr>
          <p:cNvGrpSpPr>
            <a:grpSpLocks noChangeAspect="1"/>
          </p:cNvGrpSpPr>
          <p:nvPr/>
        </p:nvGrpSpPr>
        <p:grpSpPr>
          <a:xfrm>
            <a:off x="908720" y="6553530"/>
            <a:ext cx="5130300" cy="2194934"/>
            <a:chOff x="-7395668" y="3070800"/>
            <a:chExt cx="7015094" cy="3001323"/>
          </a:xfrm>
        </p:grpSpPr>
        <p:pic>
          <p:nvPicPr>
            <p:cNvPr id="15" name="図 14">
              <a:extLst>
                <a:ext uri="{FF2B5EF4-FFF2-40B4-BE49-F238E27FC236}">
                  <a16:creationId xmlns:a16="http://schemas.microsoft.com/office/drawing/2014/main" id="{175CCF89-F60E-4F3A-861A-D8C1D6E488A1}"/>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1538"/>
            <a:stretch/>
          </p:blipFill>
          <p:spPr>
            <a:xfrm>
              <a:off x="-7133072" y="3071875"/>
              <a:ext cx="6752498" cy="3000248"/>
            </a:xfrm>
            <a:prstGeom prst="rect">
              <a:avLst/>
            </a:prstGeom>
          </p:spPr>
        </p:pic>
        <p:pic>
          <p:nvPicPr>
            <p:cNvPr id="17" name="図 16">
              <a:extLst>
                <a:ext uri="{FF2B5EF4-FFF2-40B4-BE49-F238E27FC236}">
                  <a16:creationId xmlns:a16="http://schemas.microsoft.com/office/drawing/2014/main" id="{B5D52E2B-830F-4E0F-9B43-C421609F51A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96139"/>
            <a:stretch/>
          </p:blipFill>
          <p:spPr>
            <a:xfrm>
              <a:off x="-7395668" y="3070800"/>
              <a:ext cx="264752" cy="3000247"/>
            </a:xfrm>
            <a:prstGeom prst="rect">
              <a:avLst/>
            </a:prstGeom>
          </p:spPr>
        </p:pic>
      </p:grpSp>
      <p:sp>
        <p:nvSpPr>
          <p:cNvPr id="20" name="テキスト ボックス 19">
            <a:extLst>
              <a:ext uri="{FF2B5EF4-FFF2-40B4-BE49-F238E27FC236}">
                <a16:creationId xmlns:a16="http://schemas.microsoft.com/office/drawing/2014/main" id="{C4EB3838-5630-4E5B-8ACA-9F4C1A080666}"/>
              </a:ext>
            </a:extLst>
          </p:cNvPr>
          <p:cNvSpPr txBox="1"/>
          <p:nvPr/>
        </p:nvSpPr>
        <p:spPr>
          <a:xfrm>
            <a:off x="4869160" y="530252"/>
            <a:ext cx="1872208" cy="517258"/>
          </a:xfrm>
          <a:prstGeom prst="rect">
            <a:avLst/>
          </a:prstGeom>
          <a:solidFill>
            <a:schemeClr val="bg1"/>
          </a:solidFill>
          <a:ln>
            <a:solidFill>
              <a:schemeClr val="tx1"/>
            </a:solidFill>
          </a:ln>
        </p:spPr>
        <p:txBody>
          <a:bodyPr wrap="square" rIns="36000" bIns="36000">
            <a:noAutofit/>
          </a:bodyPr>
          <a:lstStyle/>
          <a:p>
            <a:pPr>
              <a:lnSpc>
                <a:spcPts val="900"/>
              </a:lnSpc>
            </a:pPr>
            <a:r>
              <a:rPr kumimoji="1" lang="ja-JP" altLang="en-US" sz="800" dirty="0">
                <a:latin typeface="ＭＳ ゴシック" panose="020B0609070205080204" pitchFamily="49" charset="-128"/>
                <a:ea typeface="ＭＳ ゴシック" panose="020B0609070205080204" pitchFamily="49" charset="-128"/>
              </a:rPr>
              <a:t>担　当：庁舎室庁舎整備課</a:t>
            </a:r>
            <a:endParaRPr kumimoji="1" lang="en-US" altLang="ja-JP" sz="800" dirty="0">
              <a:latin typeface="ＭＳ ゴシック" panose="020B0609070205080204" pitchFamily="49" charset="-128"/>
              <a:ea typeface="ＭＳ ゴシック" panose="020B0609070205080204" pitchFamily="49" charset="-128"/>
            </a:endParaRPr>
          </a:p>
          <a:p>
            <a:pPr>
              <a:lnSpc>
                <a:spcPts val="900"/>
              </a:lnSpc>
            </a:pPr>
            <a:r>
              <a:rPr lang="ja-JP" altLang="en-US" sz="800" dirty="0">
                <a:latin typeface="ＭＳ ゴシック" panose="020B0609070205080204" pitchFamily="49" charset="-128"/>
                <a:ea typeface="ＭＳ ゴシック" panose="020B0609070205080204" pitchFamily="49" charset="-128"/>
              </a:rPr>
              <a:t>担当者：石塚、宇都宮</a:t>
            </a:r>
            <a:endParaRPr lang="en-US" altLang="ja-JP" sz="800" dirty="0">
              <a:latin typeface="ＭＳ ゴシック" panose="020B0609070205080204" pitchFamily="49" charset="-128"/>
              <a:ea typeface="ＭＳ ゴシック" panose="020B0609070205080204" pitchFamily="49" charset="-128"/>
            </a:endParaRPr>
          </a:p>
          <a:p>
            <a:pPr>
              <a:lnSpc>
                <a:spcPts val="900"/>
              </a:lnSpc>
            </a:pPr>
            <a:r>
              <a:rPr lang="ja-JP" altLang="en-US" sz="800" dirty="0">
                <a:latin typeface="ＭＳ ゴシック" panose="020B0609070205080204" pitchFamily="49" charset="-128"/>
                <a:ea typeface="ＭＳ ゴシック" panose="020B0609070205080204" pitchFamily="49" charset="-128"/>
              </a:rPr>
              <a:t>内　線：７５６０</a:t>
            </a:r>
            <a:endParaRPr lang="en-US" altLang="ja-JP" sz="800" dirty="0">
              <a:latin typeface="ＭＳ ゴシック" panose="020B0609070205080204" pitchFamily="49" charset="-128"/>
              <a:ea typeface="ＭＳ ゴシック" panose="020B0609070205080204" pitchFamily="49" charset="-128"/>
            </a:endParaRPr>
          </a:p>
          <a:p>
            <a:pPr>
              <a:lnSpc>
                <a:spcPts val="900"/>
              </a:lnSpc>
            </a:pPr>
            <a:r>
              <a:rPr lang="ja-JP" altLang="en-US" sz="800" dirty="0">
                <a:latin typeface="ＭＳ ゴシック" panose="020B0609070205080204" pitchFamily="49" charset="-128"/>
                <a:ea typeface="ＭＳ ゴシック" panose="020B0609070205080204" pitchFamily="49" charset="-128"/>
              </a:rPr>
              <a:t>直　通：０６－６９４４－７５６０</a:t>
            </a:r>
            <a:endParaRPr kumimoji="1" lang="en-US" altLang="ja-JP" sz="800" dirty="0">
              <a:latin typeface="ＭＳ ゴシック" panose="020B0609070205080204" pitchFamily="49" charset="-128"/>
              <a:ea typeface="ＭＳ ゴシック" panose="020B0609070205080204" pitchFamily="49" charset="-128"/>
            </a:endParaRPr>
          </a:p>
        </p:txBody>
      </p:sp>
      <p:sp>
        <p:nvSpPr>
          <p:cNvPr id="16" name="正方形/長方形 15">
            <a:extLst>
              <a:ext uri="{FF2B5EF4-FFF2-40B4-BE49-F238E27FC236}">
                <a16:creationId xmlns:a16="http://schemas.microsoft.com/office/drawing/2014/main" id="{2E0537D9-3D8A-4E6C-9E23-2CD062EB186A}"/>
              </a:ext>
            </a:extLst>
          </p:cNvPr>
          <p:cNvSpPr/>
          <p:nvPr/>
        </p:nvSpPr>
        <p:spPr>
          <a:xfrm>
            <a:off x="3176972" y="8820472"/>
            <a:ext cx="504056"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en-US" altLang="ja-JP" sz="1050" dirty="0">
                <a:solidFill>
                  <a:schemeClr val="tx1"/>
                </a:solidFill>
                <a:latin typeface="ＭＳ 明朝" panose="02020609040205080304" pitchFamily="17" charset="-128"/>
                <a:ea typeface="ＭＳ 明朝" panose="02020609040205080304" pitchFamily="17" charset="-128"/>
              </a:rPr>
              <a:t>4</a:t>
            </a:r>
            <a:endParaRPr kumimoji="1" lang="ja-JP" altLang="en-US" sz="1050" dirty="0">
              <a:solidFill>
                <a:schemeClr val="tx1"/>
              </a:solidFill>
              <a:latin typeface="ＭＳ 明朝" panose="02020609040205080304" pitchFamily="17" charset="-128"/>
              <a:ea typeface="ＭＳ 明朝" panose="02020609040205080304" pitchFamily="17" charset="-128"/>
            </a:endParaRPr>
          </a:p>
        </p:txBody>
      </p:sp>
      <p:sp>
        <p:nvSpPr>
          <p:cNvPr id="21" name="テキスト ボックス 20">
            <a:extLst>
              <a:ext uri="{FF2B5EF4-FFF2-40B4-BE49-F238E27FC236}">
                <a16:creationId xmlns:a16="http://schemas.microsoft.com/office/drawing/2014/main" id="{B8010E84-B858-4E78-9EEB-2F662F95FCD8}"/>
              </a:ext>
            </a:extLst>
          </p:cNvPr>
          <p:cNvSpPr txBox="1"/>
          <p:nvPr/>
        </p:nvSpPr>
        <p:spPr>
          <a:xfrm>
            <a:off x="5407083" y="67434"/>
            <a:ext cx="1356483" cy="400110"/>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2000" b="1" dirty="0">
                <a:latin typeface="ＭＳ ゴシック" panose="020B0609070205080204" pitchFamily="49" charset="-128"/>
                <a:ea typeface="ＭＳ ゴシック" panose="020B0609070205080204" pitchFamily="49" charset="-128"/>
              </a:rPr>
              <a:t>資 料 ４</a:t>
            </a:r>
            <a:endParaRPr kumimoji="1" lang="ja-JP" altLang="en-US" sz="2000" b="1"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62896154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2072</TotalTime>
  <Words>276</Words>
  <Application>Microsoft Office PowerPoint</Application>
  <PresentationFormat>画面に合わせる (4:3)</PresentationFormat>
  <Paragraphs>30</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ゴシック</vt:lpstr>
      <vt:lpstr>ＭＳ 明朝</vt:lpstr>
      <vt:lpstr>メイリオ</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川端　達也</cp:lastModifiedBy>
  <cp:revision>121</cp:revision>
  <cp:lastPrinted>2025-02-06T03:03:06Z</cp:lastPrinted>
  <dcterms:created xsi:type="dcterms:W3CDTF">2018-01-18T02:47:00Z</dcterms:created>
  <dcterms:modified xsi:type="dcterms:W3CDTF">2025-02-07T01:16:11Z</dcterms:modified>
</cp:coreProperties>
</file>