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23"/>
  </p:notesMasterIdLst>
  <p:handoutMasterIdLst>
    <p:handoutMasterId r:id="rId24"/>
  </p:handoutMasterIdLst>
  <p:sldIdLst>
    <p:sldId id="892" r:id="rId5"/>
    <p:sldId id="893" r:id="rId6"/>
    <p:sldId id="834" r:id="rId7"/>
    <p:sldId id="840" r:id="rId8"/>
    <p:sldId id="900" r:id="rId9"/>
    <p:sldId id="897" r:id="rId10"/>
    <p:sldId id="885" r:id="rId11"/>
    <p:sldId id="887" r:id="rId12"/>
    <p:sldId id="888" r:id="rId13"/>
    <p:sldId id="869" r:id="rId14"/>
    <p:sldId id="870" r:id="rId15"/>
    <p:sldId id="894" r:id="rId16"/>
    <p:sldId id="901" r:id="rId17"/>
    <p:sldId id="902" r:id="rId18"/>
    <p:sldId id="895" r:id="rId19"/>
    <p:sldId id="875" r:id="rId20"/>
    <p:sldId id="899" r:id="rId21"/>
    <p:sldId id="891" r:id="rId22"/>
  </p:sldIdLst>
  <p:sldSz cx="9144000" cy="6858000" type="screen4x3"/>
  <p:notesSz cx="6807200" cy="9939338"/>
  <p:defaultTextStyle>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zuaki Shichi" initials="S" lastIdx="13" clrIdx="0"/>
  <p:cmAuthor id="1" name="Kazuaki Shichi" initials="K" lastIdx="2" clrIdx="1"/>
  <p:cmAuthor id="2" name="平西　恭子" initials="平西　恭子" lastIdx="1" clrIdx="2">
    <p:extLst>
      <p:ext uri="{19B8F6BF-5375-455C-9EA6-DF929625EA0E}">
        <p15:presenceInfo xmlns:p15="http://schemas.microsoft.com/office/powerpoint/2012/main" userId="S::HiranishiK@lan.pref.osaka.jp::0158dd8d-d0d8-4a62-9164-2993f215f80a" providerId="AD"/>
      </p:ext>
    </p:extLst>
  </p:cmAuthor>
  <p:cmAuthor id="3" name="原野　利暢" initials="原野　利暢" lastIdx="3" clrIdx="3">
    <p:extLst>
      <p:ext uri="{19B8F6BF-5375-455C-9EA6-DF929625EA0E}">
        <p15:presenceInfo xmlns:p15="http://schemas.microsoft.com/office/powerpoint/2012/main" userId="S-1-5-21-161959346-1900351369-444732941-45688" providerId="AD"/>
      </p:ext>
    </p:extLst>
  </p:cmAuthor>
  <p:cmAuthor id="4" name="原野　利暢" initials="原野　利暢 [2]" lastIdx="3" clrIdx="4">
    <p:extLst>
      <p:ext uri="{19B8F6BF-5375-455C-9EA6-DF929625EA0E}">
        <p15:presenceInfo xmlns:p15="http://schemas.microsoft.com/office/powerpoint/2012/main" userId="S::HaranoT@lan.pref.osaka.jp::43f38b53-5aec-4fab-82c3-c1361e7566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00"/>
    <a:srgbClr val="0000CC"/>
    <a:srgbClr val="5D7430"/>
    <a:srgbClr val="9BBB59"/>
    <a:srgbClr val="9B395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434" autoAdjust="0"/>
  </p:normalViewPr>
  <p:slideViewPr>
    <p:cSldViewPr showGuides="1">
      <p:cViewPr varScale="1">
        <p:scale>
          <a:sx n="71" d="100"/>
          <a:sy n="71" d="100"/>
        </p:scale>
        <p:origin x="1302" y="60"/>
      </p:cViewPr>
      <p:guideLst>
        <p:guide pos="2880"/>
        <p:guide orient="horz" pos="2160"/>
      </p:guideLst>
    </p:cSldViewPr>
  </p:slideViewPr>
  <p:notesTextViewPr>
    <p:cViewPr>
      <p:scale>
        <a:sx n="1" d="1"/>
        <a:sy n="1" d="1"/>
      </p:scale>
      <p:origin x="0" y="0"/>
    </p:cViewPr>
  </p:notesTextViewPr>
  <p:sorterViewPr>
    <p:cViewPr>
      <p:scale>
        <a:sx n="150" d="100"/>
        <a:sy n="150" d="100"/>
      </p:scale>
      <p:origin x="0" y="12894"/>
    </p:cViewPr>
  </p:sorterViewPr>
  <p:notesViewPr>
    <p:cSldViewPr>
      <p:cViewPr varScale="1">
        <p:scale>
          <a:sx n="60" d="100"/>
          <a:sy n="60"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EE881E7-AE69-4146-94D2-2270EEF8DDA0}" type="datetimeFigureOut">
              <a:rPr kumimoji="1" lang="ja-JP" altLang="en-US" smtClean="0"/>
              <a:t>2023/7/20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BD94D33-C8B2-4ABC-9002-0DE385A9DFE6}" type="slidenum">
              <a:rPr kumimoji="1" lang="ja-JP" altLang="en-US" smtClean="0"/>
              <a:t>‹#›</a:t>
            </a:fld>
            <a:endParaRPr kumimoji="1" lang="ja-JP" altLang="en-US"/>
          </a:p>
        </p:txBody>
      </p:sp>
    </p:spTree>
    <p:extLst>
      <p:ext uri="{BB962C8B-B14F-4D97-AF65-F5344CB8AC3E}">
        <p14:creationId xmlns:p14="http://schemas.microsoft.com/office/powerpoint/2010/main" val="86072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310774-28F9-4F9B-9668-F263BD70C017}" type="datetimeFigureOut">
              <a:rPr kumimoji="1" lang="ja-JP" altLang="en-US" smtClean="0"/>
              <a:t>2023/7/20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7FAA14F-D4B8-4FAD-8C38-DB5B92F8CCA5}" type="slidenum">
              <a:rPr kumimoji="1" lang="ja-JP" altLang="en-US" smtClean="0"/>
              <a:t>‹#›</a:t>
            </a:fld>
            <a:endParaRPr kumimoji="1" lang="ja-JP" altLang="en-US"/>
          </a:p>
        </p:txBody>
      </p:sp>
    </p:spTree>
    <p:extLst>
      <p:ext uri="{BB962C8B-B14F-4D97-AF65-F5344CB8AC3E}">
        <p14:creationId xmlns:p14="http://schemas.microsoft.com/office/powerpoint/2010/main" val="824586528"/>
      </p:ext>
    </p:extLst>
  </p:cSld>
  <p:clrMap bg1="lt1" tx1="dk1" bg2="lt2" tx2="dk2" accent1="accent1" accent2="accent2" accent3="accent3" accent4="accent4" accent5="accent5" accent6="accent6" hlink="hlink" folHlink="folHlink"/>
  <p:hf hdr="0" ftr="0" dt="0"/>
  <p:notesStyle>
    <a:lvl1pPr marL="0" algn="l" defTabSz="914274" rtl="0" eaLnBrk="1" latinLnBrk="0" hangingPunct="1">
      <a:defRPr kumimoji="1" sz="1200" kern="1200">
        <a:solidFill>
          <a:schemeClr val="tx1"/>
        </a:solidFill>
        <a:latin typeface="+mn-lt"/>
        <a:ea typeface="+mn-ea"/>
        <a:cs typeface="+mn-cs"/>
      </a:defRPr>
    </a:lvl1pPr>
    <a:lvl2pPr marL="457137" algn="l" defTabSz="914274" rtl="0" eaLnBrk="1" latinLnBrk="0" hangingPunct="1">
      <a:defRPr kumimoji="1" sz="1200" kern="1200">
        <a:solidFill>
          <a:schemeClr val="tx1"/>
        </a:solidFill>
        <a:latin typeface="+mn-lt"/>
        <a:ea typeface="+mn-ea"/>
        <a:cs typeface="+mn-cs"/>
      </a:defRPr>
    </a:lvl2pPr>
    <a:lvl3pPr marL="914274" algn="l" defTabSz="914274" rtl="0" eaLnBrk="1" latinLnBrk="0" hangingPunct="1">
      <a:defRPr kumimoji="1" sz="1200" kern="1200">
        <a:solidFill>
          <a:schemeClr val="tx1"/>
        </a:solidFill>
        <a:latin typeface="+mn-lt"/>
        <a:ea typeface="+mn-ea"/>
        <a:cs typeface="+mn-cs"/>
      </a:defRPr>
    </a:lvl3pPr>
    <a:lvl4pPr marL="1371410" algn="l" defTabSz="914274" rtl="0" eaLnBrk="1" latinLnBrk="0" hangingPunct="1">
      <a:defRPr kumimoji="1" sz="1200" kern="1200">
        <a:solidFill>
          <a:schemeClr val="tx1"/>
        </a:solidFill>
        <a:latin typeface="+mn-lt"/>
        <a:ea typeface="+mn-ea"/>
        <a:cs typeface="+mn-cs"/>
      </a:defRPr>
    </a:lvl4pPr>
    <a:lvl5pPr marL="1828547" algn="l" defTabSz="914274" rtl="0" eaLnBrk="1" latinLnBrk="0" hangingPunct="1">
      <a:defRPr kumimoji="1" sz="1200" kern="1200">
        <a:solidFill>
          <a:schemeClr val="tx1"/>
        </a:solidFill>
        <a:latin typeface="+mn-lt"/>
        <a:ea typeface="+mn-ea"/>
        <a:cs typeface="+mn-cs"/>
      </a:defRPr>
    </a:lvl5pPr>
    <a:lvl6pPr marL="2285684" algn="l" defTabSz="914274" rtl="0" eaLnBrk="1" latinLnBrk="0" hangingPunct="1">
      <a:defRPr kumimoji="1" sz="1200" kern="1200">
        <a:solidFill>
          <a:schemeClr val="tx1"/>
        </a:solidFill>
        <a:latin typeface="+mn-lt"/>
        <a:ea typeface="+mn-ea"/>
        <a:cs typeface="+mn-cs"/>
      </a:defRPr>
    </a:lvl6pPr>
    <a:lvl7pPr marL="2742821" algn="l" defTabSz="914274" rtl="0" eaLnBrk="1" latinLnBrk="0" hangingPunct="1">
      <a:defRPr kumimoji="1" sz="1200" kern="1200">
        <a:solidFill>
          <a:schemeClr val="tx1"/>
        </a:solidFill>
        <a:latin typeface="+mn-lt"/>
        <a:ea typeface="+mn-ea"/>
        <a:cs typeface="+mn-cs"/>
      </a:defRPr>
    </a:lvl7pPr>
    <a:lvl8pPr marL="3199957" algn="l" defTabSz="914274" rtl="0" eaLnBrk="1" latinLnBrk="0" hangingPunct="1">
      <a:defRPr kumimoji="1" sz="1200" kern="1200">
        <a:solidFill>
          <a:schemeClr val="tx1"/>
        </a:solidFill>
        <a:latin typeface="+mn-lt"/>
        <a:ea typeface="+mn-ea"/>
        <a:cs typeface="+mn-cs"/>
      </a:defRPr>
    </a:lvl8pPr>
    <a:lvl9pPr marL="3657093" algn="l" defTabSz="91427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3</a:t>
            </a:fld>
            <a:endParaRPr kumimoji="1" lang="ja-JP" altLang="en-US"/>
          </a:p>
        </p:txBody>
      </p:sp>
    </p:spTree>
    <p:extLst>
      <p:ext uri="{BB962C8B-B14F-4D97-AF65-F5344CB8AC3E}">
        <p14:creationId xmlns:p14="http://schemas.microsoft.com/office/powerpoint/2010/main" val="366136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13</a:t>
            </a:fld>
            <a:endParaRPr kumimoji="1" lang="ja-JP" altLang="en-US"/>
          </a:p>
        </p:txBody>
      </p:sp>
    </p:spTree>
    <p:extLst>
      <p:ext uri="{BB962C8B-B14F-4D97-AF65-F5344CB8AC3E}">
        <p14:creationId xmlns:p14="http://schemas.microsoft.com/office/powerpoint/2010/main" val="2657201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14</a:t>
            </a:fld>
            <a:endParaRPr kumimoji="1" lang="ja-JP" altLang="en-US"/>
          </a:p>
        </p:txBody>
      </p:sp>
    </p:spTree>
    <p:extLst>
      <p:ext uri="{BB962C8B-B14F-4D97-AF65-F5344CB8AC3E}">
        <p14:creationId xmlns:p14="http://schemas.microsoft.com/office/powerpoint/2010/main" val="82762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16</a:t>
            </a:fld>
            <a:endParaRPr kumimoji="1" lang="ja-JP" altLang="en-US"/>
          </a:p>
        </p:txBody>
      </p:sp>
    </p:spTree>
    <p:extLst>
      <p:ext uri="{BB962C8B-B14F-4D97-AF65-F5344CB8AC3E}">
        <p14:creationId xmlns:p14="http://schemas.microsoft.com/office/powerpoint/2010/main" val="310892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17</a:t>
            </a:fld>
            <a:endParaRPr kumimoji="1" lang="ja-JP" altLang="en-US"/>
          </a:p>
        </p:txBody>
      </p:sp>
    </p:spTree>
    <p:extLst>
      <p:ext uri="{BB962C8B-B14F-4D97-AF65-F5344CB8AC3E}">
        <p14:creationId xmlns:p14="http://schemas.microsoft.com/office/powerpoint/2010/main" val="387153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4</a:t>
            </a:fld>
            <a:endParaRPr kumimoji="1" lang="ja-JP" altLang="en-US"/>
          </a:p>
        </p:txBody>
      </p:sp>
    </p:spTree>
    <p:extLst>
      <p:ext uri="{BB962C8B-B14F-4D97-AF65-F5344CB8AC3E}">
        <p14:creationId xmlns:p14="http://schemas.microsoft.com/office/powerpoint/2010/main" val="105842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5</a:t>
            </a:fld>
            <a:endParaRPr kumimoji="1" lang="ja-JP" altLang="en-US"/>
          </a:p>
        </p:txBody>
      </p:sp>
    </p:spTree>
    <p:extLst>
      <p:ext uri="{BB962C8B-B14F-4D97-AF65-F5344CB8AC3E}">
        <p14:creationId xmlns:p14="http://schemas.microsoft.com/office/powerpoint/2010/main" val="407599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6</a:t>
            </a:fld>
            <a:endParaRPr kumimoji="1" lang="ja-JP" altLang="en-US"/>
          </a:p>
        </p:txBody>
      </p:sp>
    </p:spTree>
    <p:extLst>
      <p:ext uri="{BB962C8B-B14F-4D97-AF65-F5344CB8AC3E}">
        <p14:creationId xmlns:p14="http://schemas.microsoft.com/office/powerpoint/2010/main" val="75614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7</a:t>
            </a:fld>
            <a:endParaRPr kumimoji="1" lang="ja-JP" altLang="en-US"/>
          </a:p>
        </p:txBody>
      </p:sp>
    </p:spTree>
    <p:extLst>
      <p:ext uri="{BB962C8B-B14F-4D97-AF65-F5344CB8AC3E}">
        <p14:creationId xmlns:p14="http://schemas.microsoft.com/office/powerpoint/2010/main" val="311294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8</a:t>
            </a:fld>
            <a:endParaRPr kumimoji="1" lang="ja-JP" altLang="en-US"/>
          </a:p>
        </p:txBody>
      </p:sp>
    </p:spTree>
    <p:extLst>
      <p:ext uri="{BB962C8B-B14F-4D97-AF65-F5344CB8AC3E}">
        <p14:creationId xmlns:p14="http://schemas.microsoft.com/office/powerpoint/2010/main" val="131293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9</a:t>
            </a:fld>
            <a:endParaRPr kumimoji="1" lang="ja-JP" altLang="en-US"/>
          </a:p>
        </p:txBody>
      </p:sp>
    </p:spTree>
    <p:extLst>
      <p:ext uri="{BB962C8B-B14F-4D97-AF65-F5344CB8AC3E}">
        <p14:creationId xmlns:p14="http://schemas.microsoft.com/office/powerpoint/2010/main" val="55617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10</a:t>
            </a:fld>
            <a:endParaRPr kumimoji="1" lang="ja-JP" altLang="en-US"/>
          </a:p>
        </p:txBody>
      </p:sp>
    </p:spTree>
    <p:extLst>
      <p:ext uri="{BB962C8B-B14F-4D97-AF65-F5344CB8AC3E}">
        <p14:creationId xmlns:p14="http://schemas.microsoft.com/office/powerpoint/2010/main" val="269853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1944BA3-4366-40E7-BDA7-36C59C4D60BB}" type="slidenum">
              <a:rPr kumimoji="1" lang="ja-JP" altLang="en-US" smtClean="0"/>
              <a:t>11</a:t>
            </a:fld>
            <a:endParaRPr kumimoji="1" lang="ja-JP" altLang="en-US"/>
          </a:p>
        </p:txBody>
      </p:sp>
    </p:spTree>
    <p:extLst>
      <p:ext uri="{BB962C8B-B14F-4D97-AF65-F5344CB8AC3E}">
        <p14:creationId xmlns:p14="http://schemas.microsoft.com/office/powerpoint/2010/main" val="126888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98248-9989-4959-A78D-E27E2EC999A9}" type="datetime1">
              <a:rPr kumimoji="1" lang="ja-JP" altLang="en-US" smtClean="0"/>
              <a:t>2023/7/20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5478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94B4D2-E11A-4E46-8D66-78669D01B293}" type="datetime1">
              <a:rPr kumimoji="1" lang="ja-JP" altLang="en-US" smtClean="0"/>
              <a:t>2023/7/20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8974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E8EE09-DB79-4A0B-9E93-DA5B8806A46E}" type="datetime1">
              <a:rPr kumimoji="1" lang="ja-JP" altLang="en-US" smtClean="0"/>
              <a:t>2023/7/20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8755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3F931-C299-42E4-ABF4-765EF126FDD3}" type="datetime1">
              <a:rPr kumimoji="1" lang="ja-JP" altLang="en-US" smtClean="0"/>
              <a:t>2023/7/20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22504" y="6327376"/>
            <a:ext cx="486000" cy="486000"/>
          </a:xfrm>
          <a:prstGeom prst="ellipse">
            <a:avLst/>
          </a:prstGeom>
          <a:solidFill>
            <a:schemeClr val="bg1"/>
          </a:solidFill>
          <a:ln>
            <a:solidFill>
              <a:srgbClr val="758085">
                <a:lumMod val="50000"/>
              </a:srgbClr>
            </a:solidFill>
          </a:ln>
        </p:spPr>
        <p:txBody>
          <a:bodyPr/>
          <a:lstStyle/>
          <a:p>
            <a:fld id="{930DF1FA-2879-4CB1-9630-E4043495BA91}" type="slidenum">
              <a:rPr kumimoji="1" lang="ja-JP" altLang="en-US" smtClean="0"/>
              <a:t>‹#›</a:t>
            </a:fld>
            <a:endParaRPr kumimoji="1" lang="ja-JP" altLang="en-US" dirty="0"/>
          </a:p>
        </p:txBody>
      </p:sp>
    </p:spTree>
    <p:extLst>
      <p:ext uri="{BB962C8B-B14F-4D97-AF65-F5344CB8AC3E}">
        <p14:creationId xmlns:p14="http://schemas.microsoft.com/office/powerpoint/2010/main" val="123773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846DF-20AF-4D26-B2EA-6E97D059A029}" type="datetime1">
              <a:rPr kumimoji="1" lang="ja-JP" altLang="en-US" smtClean="0"/>
              <a:t>2023/7/20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435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14B040-81ED-4A71-A35B-7CCCF4AB8CA2}" type="datetime1">
              <a:rPr kumimoji="1" lang="ja-JP" altLang="en-US" smtClean="0"/>
              <a:t>2023/7/20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2917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4D987A-1026-4DFA-9BD6-94BF48192DD0}" type="datetime1">
              <a:rPr kumimoji="1" lang="ja-JP" altLang="en-US" smtClean="0"/>
              <a:t>2023/7/20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52403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BD47D9-61A8-4B22-B0C1-9A3DB5CE19DA}" type="datetime1">
              <a:rPr kumimoji="1" lang="ja-JP" altLang="en-US" smtClean="0"/>
              <a:t>2023/7/20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99894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C416B-355D-4CF0-8A61-FEE78AFCE2D5}" type="datetime1">
              <a:rPr kumimoji="1" lang="ja-JP" altLang="en-US" smtClean="0"/>
              <a:t>2023/7/20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6509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50E29C-9503-4949-BF3E-A222CA9DA38C}" type="datetime1">
              <a:rPr kumimoji="1" lang="ja-JP" altLang="en-US" smtClean="0"/>
              <a:t>2023/7/20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71207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293E5E-844E-49D1-9DF0-5E5BA440B29B}" type="datetime1">
              <a:rPr kumimoji="1" lang="ja-JP" altLang="en-US" smtClean="0"/>
              <a:t>2023/7/20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9802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547E-DCFA-40C1-950C-61A19978382E}" type="datetime1">
              <a:rPr kumimoji="1" lang="ja-JP" altLang="en-US" smtClean="0"/>
              <a:t>2023/7/20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2504" y="6309320"/>
            <a:ext cx="486000" cy="486000"/>
          </a:xfrm>
          <a:prstGeom prst="ellipse">
            <a:avLst/>
          </a:prstGeom>
          <a:solidFill>
            <a:schemeClr val="bg1"/>
          </a:solidFill>
          <a:ln w="19050">
            <a:solidFill>
              <a:schemeClr val="accent6">
                <a:lumMod val="50000"/>
              </a:schemeClr>
            </a:solidFill>
          </a:ln>
          <a:effectLst>
            <a:outerShdw blurRad="50800" dist="38100" dir="5400000" algn="t" rotWithShape="0">
              <a:prstClr val="black">
                <a:alpha val="40000"/>
              </a:prstClr>
            </a:outerShdw>
          </a:effectLst>
        </p:spPr>
        <p:txBody>
          <a:bodyPr vert="horz" lIns="0" tIns="0" rIns="0" bIns="0" rtlCol="0" anchor="ctr" anchorCtr="1"/>
          <a:lstStyle>
            <a:lvl1pPr algn="r">
              <a:defRPr sz="1600" b="1">
                <a:solidFill>
                  <a:schemeClr val="tx1"/>
                </a:solidFill>
                <a:latin typeface="Meiryo UI" panose="020B0604030504040204" pitchFamily="50" charset="-128"/>
                <a:ea typeface="Meiryo UI" panose="020B0604030504040204" pitchFamily="50" charset="-128"/>
              </a:defRPr>
            </a:lvl1pPr>
          </a:lstStyle>
          <a:p>
            <a:fld id="{930DF1FA-2879-4CB1-9630-E4043495BA91}" type="slidenum">
              <a:rPr lang="ja-JP" altLang="en-US" smtClean="0"/>
              <a:pPr/>
              <a:t>‹#›</a:t>
            </a:fld>
            <a:endParaRPr lang="ja-JP" altLang="en-US" dirty="0"/>
          </a:p>
        </p:txBody>
      </p:sp>
    </p:spTree>
    <p:extLst>
      <p:ext uri="{BB962C8B-B14F-4D97-AF65-F5344CB8AC3E}">
        <p14:creationId xmlns:p14="http://schemas.microsoft.com/office/powerpoint/2010/main" val="4154886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87624" y="4725144"/>
            <a:ext cx="6858000" cy="1123106"/>
          </a:xfrm>
        </p:spPr>
        <p:txBody>
          <a:bodyPr/>
          <a:lstStyle/>
          <a:p>
            <a:r>
              <a:rPr lang="ja-JP" altLang="en-US" dirty="0" smtClean="0">
                <a:latin typeface="UD デジタル 教科書体 NK-B" panose="02020700000000000000" pitchFamily="18" charset="-128"/>
                <a:ea typeface="UD デジタル 教科書体 NK-B" panose="02020700000000000000" pitchFamily="18" charset="-128"/>
              </a:rPr>
              <a:t>２０２３（令和５）年</a:t>
            </a:r>
            <a:r>
              <a:rPr lang="ja-JP" altLang="en-US" dirty="0">
                <a:latin typeface="UD デジタル 教科書体 NK-B" panose="02020700000000000000" pitchFamily="18" charset="-128"/>
                <a:ea typeface="UD デジタル 教科書体 NK-B" panose="02020700000000000000" pitchFamily="18" charset="-128"/>
              </a:rPr>
              <a:t>７月</a:t>
            </a:r>
            <a:r>
              <a:rPr lang="en-US" altLang="ja-JP" dirty="0">
                <a:latin typeface="UD デジタル 教科書体 NK-B" panose="02020700000000000000" pitchFamily="18" charset="-128"/>
                <a:ea typeface="UD デジタル 教科書体 NK-B" panose="02020700000000000000" pitchFamily="18" charset="-128"/>
              </a:rPr>
              <a:t>21</a:t>
            </a:r>
            <a:r>
              <a:rPr lang="ja-JP" altLang="en-US" dirty="0">
                <a:latin typeface="UD デジタル 教科書体 NK-B" panose="02020700000000000000" pitchFamily="18" charset="-128"/>
                <a:ea typeface="UD デジタル 教科書体 NK-B" panose="02020700000000000000" pitchFamily="18" charset="-128"/>
              </a:rPr>
              <a:t>日　開催</a:t>
            </a:r>
          </a:p>
          <a:p>
            <a:r>
              <a:rPr lang="ja-JP" altLang="en-US" dirty="0">
                <a:latin typeface="UD デジタル 教科書体 NK-B" panose="02020700000000000000" pitchFamily="18" charset="-128"/>
                <a:ea typeface="UD デジタル 教科書体 NK-B" panose="02020700000000000000" pitchFamily="18" charset="-128"/>
              </a:rPr>
              <a:t>おおさかカーボンニュートラル推進本部事務局</a:t>
            </a:r>
          </a:p>
        </p:txBody>
      </p:sp>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180020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3200" b="1" dirty="0">
                <a:solidFill>
                  <a:schemeClr val="bg1"/>
                </a:solidFill>
                <a:latin typeface="ＭＳ Ｐゴシック" panose="020B0600070205080204" pitchFamily="50" charset="-128"/>
                <a:ea typeface="ＭＳ Ｐゴシック" panose="020B0600070205080204" pitchFamily="50" charset="-128"/>
              </a:rPr>
              <a:t>第３回</a:t>
            </a:r>
            <a:r>
              <a:rPr lang="en-US" altLang="ja-JP" sz="3200" b="1" dirty="0">
                <a:solidFill>
                  <a:schemeClr val="bg1"/>
                </a:solidFill>
                <a:latin typeface="ＭＳ Ｐゴシック" panose="020B0600070205080204" pitchFamily="50" charset="-128"/>
                <a:ea typeface="ＭＳ Ｐゴシック" panose="020B0600070205080204" pitchFamily="50" charset="-128"/>
              </a:rPr>
              <a:t/>
            </a:r>
            <a:br>
              <a:rPr lang="en-US" altLang="ja-JP" sz="3200" b="1" dirty="0">
                <a:solidFill>
                  <a:schemeClr val="bg1"/>
                </a:solidFill>
                <a:latin typeface="ＭＳ Ｐゴシック" panose="020B0600070205080204" pitchFamily="50" charset="-128"/>
                <a:ea typeface="ＭＳ Ｐゴシック" panose="020B0600070205080204" pitchFamily="50" charset="-128"/>
              </a:rPr>
            </a:br>
            <a:r>
              <a:rPr lang="ja-JP" altLang="en-US" sz="3200" b="1" dirty="0">
                <a:solidFill>
                  <a:schemeClr val="bg1"/>
                </a:solidFill>
                <a:latin typeface="ＭＳ Ｐゴシック" panose="020B0600070205080204" pitchFamily="50" charset="-128"/>
                <a:ea typeface="ＭＳ Ｐゴシック" panose="020B0600070205080204" pitchFamily="50" charset="-128"/>
              </a:rPr>
              <a:t>おおさかカーボンニュートラル推進本部会議</a:t>
            </a:r>
            <a:endParaRPr lang="en-US" altLang="ja-JP" sz="3200" b="1" dirty="0">
              <a:solidFill>
                <a:schemeClr val="bg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a:t>
            </a:fld>
            <a:endParaRPr kumimoji="1" lang="ja-JP" altLang="en-US"/>
          </a:p>
        </p:txBody>
      </p:sp>
    </p:spTree>
    <p:extLst>
      <p:ext uri="{BB962C8B-B14F-4D97-AF65-F5344CB8AC3E}">
        <p14:creationId xmlns:p14="http://schemas.microsoft.com/office/powerpoint/2010/main" val="86767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重点対策に係る目標値の進捗状況</a:t>
            </a:r>
            <a:endParaRPr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2325A856-D3A7-7C19-A961-16E4A0EC540A}"/>
              </a:ext>
            </a:extLst>
          </p:cNvPr>
          <p:cNvGraphicFramePr>
            <a:graphicFrameLocks noGrp="1"/>
          </p:cNvGraphicFramePr>
          <p:nvPr>
            <p:extLst>
              <p:ext uri="{D42A27DB-BD31-4B8C-83A1-F6EECF244321}">
                <p14:modId xmlns:p14="http://schemas.microsoft.com/office/powerpoint/2010/main" val="4078754260"/>
              </p:ext>
            </p:extLst>
          </p:nvPr>
        </p:nvGraphicFramePr>
        <p:xfrm>
          <a:off x="131676" y="792759"/>
          <a:ext cx="8880648" cy="5848807"/>
        </p:xfrm>
        <a:graphic>
          <a:graphicData uri="http://schemas.openxmlformats.org/drawingml/2006/table">
            <a:tbl>
              <a:tblPr firstRow="1" bandRow="1">
                <a:tableStyleId>{5C22544A-7EE6-4342-B048-85BDC9FD1C3A}</a:tableStyleId>
              </a:tblPr>
              <a:tblGrid>
                <a:gridCol w="3354292">
                  <a:extLst>
                    <a:ext uri="{9D8B030D-6E8A-4147-A177-3AD203B41FA5}">
                      <a16:colId xmlns:a16="http://schemas.microsoft.com/office/drawing/2014/main" val="1705670793"/>
                    </a:ext>
                  </a:extLst>
                </a:gridCol>
                <a:gridCol w="2172064">
                  <a:extLst>
                    <a:ext uri="{9D8B030D-6E8A-4147-A177-3AD203B41FA5}">
                      <a16:colId xmlns:a16="http://schemas.microsoft.com/office/drawing/2014/main" val="346978986"/>
                    </a:ext>
                  </a:extLst>
                </a:gridCol>
                <a:gridCol w="1520445">
                  <a:extLst>
                    <a:ext uri="{9D8B030D-6E8A-4147-A177-3AD203B41FA5}">
                      <a16:colId xmlns:a16="http://schemas.microsoft.com/office/drawing/2014/main" val="1549492349"/>
                    </a:ext>
                  </a:extLst>
                </a:gridCol>
                <a:gridCol w="1833847">
                  <a:extLst>
                    <a:ext uri="{9D8B030D-6E8A-4147-A177-3AD203B41FA5}">
                      <a16:colId xmlns:a16="http://schemas.microsoft.com/office/drawing/2014/main" val="3769721844"/>
                    </a:ext>
                  </a:extLst>
                </a:gridCol>
              </a:tblGrid>
              <a:tr h="531034">
                <a:tc>
                  <a:txBody>
                    <a:bodyPr/>
                    <a:lstStyle/>
                    <a:p>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dirty="0">
                          <a:latin typeface="Meiryo UI" panose="020B0604030504040204" pitchFamily="50" charset="-128"/>
                          <a:ea typeface="Meiryo UI" panose="020B0604030504040204" pitchFamily="50" charset="-128"/>
                        </a:rPr>
                        <a:t>現状</a:t>
                      </a:r>
                    </a:p>
                  </a:txBody>
                  <a:tcPr anchor="ctr"/>
                </a:tc>
                <a:tc>
                  <a:txBody>
                    <a:bodyPr/>
                    <a:lstStyle/>
                    <a:p>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年度</a:t>
                      </a:r>
                    </a:p>
                  </a:txBody>
                  <a:tcPr anchor="ctr"/>
                </a:tc>
                <a:tc>
                  <a:txBody>
                    <a:bodyPr/>
                    <a:lstStyle/>
                    <a:p>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3079561066"/>
                  </a:ext>
                </a:extLst>
              </a:tr>
              <a:tr h="538410">
                <a:tc>
                  <a:txBody>
                    <a:bodyPr/>
                    <a:lstStyle/>
                    <a:p>
                      <a:r>
                        <a:rPr kumimoji="1" lang="ja-JP" altLang="en-US" dirty="0">
                          <a:latin typeface="Meiryo UI" panose="020B0604030504040204" pitchFamily="50" charset="-128"/>
                          <a:ea typeface="Meiryo UI" panose="020B0604030504040204" pitchFamily="50" charset="-128"/>
                        </a:rPr>
                        <a:t>事業者によるゼロカーボン</a:t>
                      </a:r>
                      <a:r>
                        <a:rPr kumimoji="1" lang="ja-JP" altLang="en-US" dirty="0" smtClean="0">
                          <a:latin typeface="Meiryo UI" panose="020B0604030504040204" pitchFamily="50" charset="-128"/>
                          <a:ea typeface="Meiryo UI" panose="020B0604030504040204" pitchFamily="50" charset="-128"/>
                        </a:rPr>
                        <a:t>宣言</a:t>
                      </a:r>
                      <a:endParaRPr kumimoji="1" lang="en-US" altLang="ja-JP"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2023</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日登録制度開始）</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r>
                        <a:rPr kumimoji="1" lang="en-US" altLang="ja-JP" dirty="0" smtClean="0">
                          <a:latin typeface="Meiryo UI" panose="020B0604030504040204" pitchFamily="50" charset="-128"/>
                          <a:ea typeface="Meiryo UI" panose="020B0604030504040204" pitchFamily="50" charset="-128"/>
                        </a:rPr>
                        <a:t>1123</a:t>
                      </a:r>
                      <a:r>
                        <a:rPr kumimoji="1" lang="ja-JP" altLang="en-US" dirty="0" smtClean="0">
                          <a:latin typeface="Meiryo UI" panose="020B0604030504040204" pitchFamily="50" charset="-128"/>
                          <a:ea typeface="Meiryo UI" panose="020B0604030504040204" pitchFamily="50" charset="-128"/>
                        </a:rPr>
                        <a:t>件</a:t>
                      </a:r>
                      <a:endParaRPr kumimoji="1" lang="en-US" altLang="ja-JP"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7/13</a:t>
                      </a:r>
                      <a:r>
                        <a:rPr kumimoji="1" lang="ja-JP" altLang="en-US" sz="1600" dirty="0" smtClean="0">
                          <a:latin typeface="Meiryo UI" panose="020B0604030504040204" pitchFamily="50" charset="-128"/>
                          <a:ea typeface="Meiryo UI" panose="020B0604030504040204" pitchFamily="50" charset="-128"/>
                        </a:rPr>
                        <a:t>現在</a:t>
                      </a:r>
                      <a:r>
                        <a:rPr kumimoji="1" lang="ja-JP" altLang="en-US" sz="1600" dirty="0">
                          <a:latin typeface="Meiryo UI" panose="020B0604030504040204" pitchFamily="50" charset="-128"/>
                          <a:ea typeface="Meiryo UI" panose="020B0604030504040204" pitchFamily="50" charset="-128"/>
                        </a:rPr>
                        <a:t>）</a:t>
                      </a:r>
                    </a:p>
                  </a:txBody>
                  <a:tcPr anchor="ctr"/>
                </a:tc>
                <a:tc>
                  <a:txBody>
                    <a:bodyPr/>
                    <a:lstStyle/>
                    <a:p>
                      <a:r>
                        <a:rPr kumimoji="1" lang="en-US" altLang="ja-JP" dirty="0">
                          <a:latin typeface="Meiryo UI" panose="020B0604030504040204" pitchFamily="50" charset="-128"/>
                          <a:ea typeface="Meiryo UI" panose="020B0604030504040204" pitchFamily="50" charset="-128"/>
                        </a:rPr>
                        <a:t>2025</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en-US" altLang="ja-JP" dirty="0">
                          <a:latin typeface="Meiryo UI" panose="020B0604030504040204" pitchFamily="50" charset="-128"/>
                          <a:ea typeface="Meiryo UI" panose="020B0604030504040204" pitchFamily="50" charset="-128"/>
                        </a:rPr>
                        <a:t>5000</a:t>
                      </a:r>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6295894"/>
                  </a:ext>
                </a:extLst>
              </a:tr>
              <a:tr h="929311">
                <a:tc>
                  <a:txBody>
                    <a:bodyPr/>
                    <a:lstStyle/>
                    <a:p>
                      <a:r>
                        <a:rPr kumimoji="1" lang="ja-JP" altLang="en-US" dirty="0">
                          <a:latin typeface="Meiryo UI" panose="020B0604030504040204" pitchFamily="50" charset="-128"/>
                          <a:ea typeface="Meiryo UI" panose="020B0604030504040204" pitchFamily="50" charset="-128"/>
                        </a:rPr>
                        <a:t>製品・サービス</a:t>
                      </a:r>
                      <a:r>
                        <a:rPr kumimoji="1" lang="en-US" altLang="ja-JP" dirty="0">
                          <a:latin typeface="Meiryo UI" panose="020B0604030504040204" pitchFamily="50" charset="-128"/>
                          <a:ea typeface="Meiryo UI" panose="020B0604030504040204" pitchFamily="50" charset="-128"/>
                        </a:rPr>
                        <a:t>CO</a:t>
                      </a:r>
                      <a:r>
                        <a:rPr kumimoji="1" lang="en-US" altLang="ja-JP" baseline="-25000"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排出の可視化</a:t>
                      </a:r>
                    </a:p>
                  </a:txBody>
                  <a:tcPr anchor="ctr"/>
                </a:tc>
                <a:tc>
                  <a:txBody>
                    <a:bodyPr/>
                    <a:lstStyle/>
                    <a:p>
                      <a:r>
                        <a:rPr kumimoji="1" lang="ja-JP" altLang="en-US" dirty="0">
                          <a:latin typeface="Meiryo UI" panose="020B0604030504040204" pitchFamily="50" charset="-128"/>
                          <a:ea typeface="Meiryo UI" panose="020B0604030504040204" pitchFamily="50" charset="-128"/>
                        </a:rPr>
                        <a:t>民間含め</a:t>
                      </a:r>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品以上</a:t>
                      </a:r>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R5</a:t>
                      </a:r>
                      <a:r>
                        <a:rPr kumimoji="1" lang="ja-JP" altLang="en-US" sz="1600" dirty="0">
                          <a:latin typeface="Meiryo UI" panose="020B0604030504040204" pitchFamily="50" charset="-128"/>
                          <a:ea typeface="Meiryo UI" panose="020B0604030504040204" pitchFamily="50" charset="-128"/>
                        </a:rPr>
                        <a:t>年度末見込み）</a:t>
                      </a:r>
                    </a:p>
                  </a:txBody>
                  <a:tcPr anchor="ctr"/>
                </a:tc>
                <a:tc>
                  <a:txBody>
                    <a:bodyPr/>
                    <a:lstStyle/>
                    <a:p>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品</a:t>
                      </a:r>
                    </a:p>
                  </a:txBody>
                  <a:tcPr anchor="ctr"/>
                </a:tc>
                <a:tc>
                  <a:txBody>
                    <a:bodyPr/>
                    <a:lstStyle/>
                    <a:p>
                      <a:r>
                        <a:rPr kumimoji="1" lang="en-US" altLang="ja-JP" dirty="0">
                          <a:latin typeface="Meiryo UI" panose="020B0604030504040204" pitchFamily="50" charset="-128"/>
                          <a:ea typeface="Meiryo UI" panose="020B0604030504040204" pitchFamily="50" charset="-128"/>
                        </a:rPr>
                        <a:t>200</a:t>
                      </a:r>
                      <a:r>
                        <a:rPr kumimoji="1" lang="ja-JP" altLang="en-US" dirty="0">
                          <a:latin typeface="Meiryo UI" panose="020B0604030504040204" pitchFamily="50" charset="-128"/>
                          <a:ea typeface="Meiryo UI" panose="020B0604030504040204" pitchFamily="50" charset="-128"/>
                        </a:rPr>
                        <a:t>品</a:t>
                      </a:r>
                    </a:p>
                  </a:txBody>
                  <a:tcPr anchor="ctr"/>
                </a:tc>
                <a:extLst>
                  <a:ext uri="{0D108BD9-81ED-4DB2-BD59-A6C34878D82A}">
                    <a16:rowId xmlns:a16="http://schemas.microsoft.com/office/drawing/2014/main" val="1996318899"/>
                  </a:ext>
                </a:extLst>
              </a:tr>
              <a:tr h="538410">
                <a:tc>
                  <a:txBody>
                    <a:bodyPr/>
                    <a:lstStyle/>
                    <a:p>
                      <a:r>
                        <a:rPr kumimoji="1" lang="ja-JP" altLang="en-US" dirty="0">
                          <a:latin typeface="Meiryo UI" panose="020B0604030504040204" pitchFamily="50" charset="-128"/>
                          <a:ea typeface="Meiryo UI" panose="020B0604030504040204" pitchFamily="50" charset="-128"/>
                        </a:rPr>
                        <a:t>脱炭素ポイント利用者</a:t>
                      </a:r>
                    </a:p>
                  </a:txBody>
                  <a:tcPr anchor="ctr"/>
                </a:tc>
                <a:tc>
                  <a:txBody>
                    <a:bodyPr/>
                    <a:lstStyle/>
                    <a:p>
                      <a:r>
                        <a:rPr kumimoji="1" lang="en-US" altLang="ja-JP" dirty="0">
                          <a:latin typeface="Meiryo UI" panose="020B0604030504040204" pitchFamily="50" charset="-128"/>
                          <a:ea typeface="Meiryo UI" panose="020B0604030504040204" pitchFamily="50" charset="-128"/>
                        </a:rPr>
                        <a:t>25</a:t>
                      </a:r>
                      <a:r>
                        <a:rPr kumimoji="1" lang="ja-JP" altLang="en-US" dirty="0">
                          <a:latin typeface="Meiryo UI" panose="020B0604030504040204" pitchFamily="50" charset="-128"/>
                          <a:ea typeface="Meiryo UI" panose="020B0604030504040204" pitchFamily="50" charset="-128"/>
                        </a:rPr>
                        <a:t>万人</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（のべ人数）</a:t>
                      </a:r>
                    </a:p>
                  </a:txBody>
                  <a:tcPr anchor="ctr"/>
                </a:tc>
                <a:tc>
                  <a:txBody>
                    <a:bodyPr/>
                    <a:lstStyle/>
                    <a:p>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万人</a:t>
                      </a:r>
                    </a:p>
                  </a:txBody>
                  <a:tcPr anchor="ctr"/>
                </a:tc>
                <a:tc>
                  <a:txBody>
                    <a:bodyPr/>
                    <a:lstStyle/>
                    <a:p>
                      <a:r>
                        <a:rPr kumimoji="1" lang="en-US" altLang="ja-JP" dirty="0">
                          <a:latin typeface="Meiryo UI" panose="020B0604030504040204" pitchFamily="50" charset="-128"/>
                          <a:ea typeface="Meiryo UI" panose="020B0604030504040204" pitchFamily="50" charset="-128"/>
                        </a:rPr>
                        <a:t>100</a:t>
                      </a:r>
                      <a:r>
                        <a:rPr kumimoji="1" lang="ja-JP" altLang="en-US" dirty="0">
                          <a:latin typeface="Meiryo UI" panose="020B0604030504040204" pitchFamily="50" charset="-128"/>
                          <a:ea typeface="Meiryo UI" panose="020B0604030504040204" pitchFamily="50" charset="-128"/>
                        </a:rPr>
                        <a:t>万人</a:t>
                      </a:r>
                    </a:p>
                  </a:txBody>
                  <a:tcPr anchor="ctr"/>
                </a:tc>
                <a:extLst>
                  <a:ext uri="{0D108BD9-81ED-4DB2-BD59-A6C34878D82A}">
                    <a16:rowId xmlns:a16="http://schemas.microsoft.com/office/drawing/2014/main" val="55193837"/>
                  </a:ext>
                </a:extLst>
              </a:tr>
              <a:tr h="929311">
                <a:tc>
                  <a:txBody>
                    <a:bodyPr/>
                    <a:lstStyle/>
                    <a:p>
                      <a:r>
                        <a:rPr kumimoji="1" lang="en-US" altLang="ja-JP" dirty="0">
                          <a:latin typeface="Meiryo UI" panose="020B0604030504040204" pitchFamily="50" charset="-128"/>
                          <a:ea typeface="Meiryo UI" panose="020B0604030504040204" pitchFamily="50" charset="-128"/>
                        </a:rPr>
                        <a:t>ZEV</a:t>
                      </a:r>
                      <a:r>
                        <a:rPr kumimoji="1" lang="ja-JP" altLang="en-US" dirty="0">
                          <a:latin typeface="Meiryo UI" panose="020B0604030504040204" pitchFamily="50" charset="-128"/>
                          <a:ea typeface="Meiryo UI" panose="020B0604030504040204" pitchFamily="50" charset="-128"/>
                        </a:rPr>
                        <a:t>新車販売台数割合</a:t>
                      </a: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a:t>
                      </a:r>
                      <a:r>
                        <a:rPr kumimoji="1" lang="en-US" altLang="ja-JP" dirty="0">
                          <a:solidFill>
                            <a:schemeClr val="tx1"/>
                          </a:solidFill>
                          <a:latin typeface="Meiryo UI" panose="020B0604030504040204" pitchFamily="50" charset="-128"/>
                          <a:ea typeface="Meiryo UI" panose="020B0604030504040204" pitchFamily="50" charset="-128"/>
                        </a:rPr>
                        <a:t>41.0%</a:t>
                      </a: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rPr>
                        <a:t>1.5%</a:t>
                      </a: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R3</a:t>
                      </a:r>
                      <a:r>
                        <a:rPr kumimoji="1" lang="ja-JP" altLang="en-US" dirty="0" smtClean="0">
                          <a:solidFill>
                            <a:schemeClr val="tx1"/>
                          </a:solidFill>
                          <a:latin typeface="Meiryo UI" panose="020B0604030504040204" pitchFamily="50" charset="-128"/>
                          <a:ea typeface="Meiryo UI" panose="020B0604030504040204" pitchFamily="50" charset="-128"/>
                        </a:rPr>
                        <a:t>年）</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dirty="0" err="1">
                          <a:solidFill>
                            <a:schemeClr val="tx1"/>
                          </a:solidFill>
                          <a:latin typeface="Meiryo UI" panose="020B0604030504040204" pitchFamily="50" charset="-128"/>
                          <a:ea typeface="Meiryo UI" panose="020B0604030504040204" pitchFamily="50" charset="-128"/>
                        </a:rPr>
                        <a:t>ー</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電動車：９割</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４割</a:t>
                      </a:r>
                      <a:endParaRPr kumimoji="1" lang="en-US" altLang="ja-JP" dirty="0" smtClean="0">
                        <a:solidFill>
                          <a:schemeClr val="tx1"/>
                        </a:solidFill>
                        <a:latin typeface="Meiryo UI" panose="020B0604030504040204" pitchFamily="50" charset="-128"/>
                        <a:ea typeface="Meiryo UI" panose="020B0604030504040204" pitchFamily="50" charset="-128"/>
                      </a:endParaRPr>
                    </a:p>
                    <a:p>
                      <a:r>
                        <a:rPr kumimoji="1" lang="en-US" altLang="ja-JP" dirty="0" smtClean="0">
                          <a:solidFill>
                            <a:schemeClr val="tx1"/>
                          </a:solidFill>
                          <a:latin typeface="Meiryo UI" panose="020B0604030504040204" pitchFamily="50" charset="-128"/>
                          <a:ea typeface="Meiryo UI" panose="020B0604030504040204" pitchFamily="50" charset="-128"/>
                        </a:rPr>
                        <a:t>(2030</a:t>
                      </a:r>
                      <a:r>
                        <a:rPr kumimoji="1" lang="ja-JP" altLang="en-US" dirty="0" smtClean="0">
                          <a:solidFill>
                            <a:schemeClr val="tx1"/>
                          </a:solidFill>
                          <a:latin typeface="Meiryo UI" panose="020B0604030504040204" pitchFamily="50" charset="-128"/>
                          <a:ea typeface="Meiryo UI" panose="020B0604030504040204" pitchFamily="50" charset="-128"/>
                        </a:rPr>
                        <a:t>年</a:t>
                      </a:r>
                      <a:r>
                        <a:rPr kumimoji="1" lang="en-US" altLang="ja-JP" dirty="0" smtClean="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75055998"/>
                  </a:ext>
                </a:extLst>
              </a:tr>
              <a:tr h="538410">
                <a:tc>
                  <a:txBody>
                    <a:bodyPr/>
                    <a:lstStyle/>
                    <a:p>
                      <a:r>
                        <a:rPr kumimoji="1" lang="ja-JP" altLang="en-US" dirty="0">
                          <a:latin typeface="Meiryo UI" panose="020B0604030504040204" pitchFamily="50" charset="-128"/>
                          <a:ea typeface="Meiryo UI" panose="020B0604030504040204" pitchFamily="50" charset="-128"/>
                        </a:rPr>
                        <a:t>新築住宅の</a:t>
                      </a:r>
                      <a:r>
                        <a:rPr kumimoji="1" lang="en-US" altLang="ja-JP" dirty="0">
                          <a:latin typeface="Meiryo UI" panose="020B0604030504040204" pitchFamily="50" charset="-128"/>
                          <a:ea typeface="Meiryo UI" panose="020B0604030504040204" pitchFamily="50" charset="-128"/>
                        </a:rPr>
                        <a:t>ZEH</a:t>
                      </a:r>
                      <a:r>
                        <a:rPr kumimoji="1" lang="ja-JP" altLang="en-US" dirty="0">
                          <a:latin typeface="Meiryo UI" panose="020B0604030504040204" pitchFamily="50" charset="-128"/>
                          <a:ea typeface="Meiryo UI" panose="020B0604030504040204" pitchFamily="50" charset="-128"/>
                        </a:rPr>
                        <a:t>化率</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14.1%</a:t>
                      </a: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R3</a:t>
                      </a:r>
                      <a:r>
                        <a:rPr kumimoji="1" lang="ja-JP" altLang="en-US" dirty="0">
                          <a:solidFill>
                            <a:schemeClr val="tx1"/>
                          </a:solidFill>
                          <a:latin typeface="Meiryo UI" panose="020B0604030504040204" pitchFamily="50" charset="-128"/>
                          <a:ea typeface="Meiryo UI" panose="020B0604030504040204" pitchFamily="50" charset="-128"/>
                        </a:rPr>
                        <a:t>年度）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err="1">
                          <a:solidFill>
                            <a:schemeClr val="tx1"/>
                          </a:solidFill>
                          <a:latin typeface="Meiryo UI" panose="020B0604030504040204" pitchFamily="50" charset="-128"/>
                          <a:ea typeface="Meiryo UI" panose="020B0604030504040204" pitchFamily="50" charset="-128"/>
                        </a:rPr>
                        <a:t>ー</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100%</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4361808"/>
                  </a:ext>
                </a:extLst>
              </a:tr>
              <a:tr h="538410">
                <a:tc>
                  <a:txBody>
                    <a:bodyPr/>
                    <a:lstStyle/>
                    <a:p>
                      <a:r>
                        <a:rPr kumimoji="1" lang="ja-JP" altLang="en-US" dirty="0">
                          <a:latin typeface="Meiryo UI" panose="020B0604030504040204" pitchFamily="50" charset="-128"/>
                          <a:ea typeface="Meiryo UI" panose="020B0604030504040204" pitchFamily="50" charset="-128"/>
                        </a:rPr>
                        <a:t>太陽光・蓄電池共同購入世帯数</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414</a:t>
                      </a:r>
                      <a:r>
                        <a:rPr kumimoji="1" lang="ja-JP" altLang="en-US" dirty="0">
                          <a:solidFill>
                            <a:schemeClr val="tx1"/>
                          </a:solidFill>
                          <a:latin typeface="Meiryo UI" panose="020B0604030504040204" pitchFamily="50" charset="-128"/>
                          <a:ea typeface="Meiryo UI" panose="020B0604030504040204" pitchFamily="50" charset="-128"/>
                        </a:rPr>
                        <a:t>世帯</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（累計）</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500</a:t>
                      </a:r>
                      <a:r>
                        <a:rPr kumimoji="1" lang="ja-JP" altLang="en-US" dirty="0">
                          <a:solidFill>
                            <a:schemeClr val="tx1"/>
                          </a:solidFill>
                          <a:latin typeface="Meiryo UI" panose="020B0604030504040204" pitchFamily="50" charset="-128"/>
                          <a:ea typeface="Meiryo UI" panose="020B0604030504040204" pitchFamily="50" charset="-128"/>
                        </a:rPr>
                        <a:t>世帯</a:t>
                      </a:r>
                    </a:p>
                  </a:txBody>
                  <a:tcPr anchor="ctr"/>
                </a:tc>
                <a:tc>
                  <a:txBody>
                    <a:bodyPr/>
                    <a:lstStyle/>
                    <a:p>
                      <a:r>
                        <a:rPr kumimoji="1" lang="en-US" altLang="ja-JP" dirty="0">
                          <a:solidFill>
                            <a:schemeClr val="tx1"/>
                          </a:solidFill>
                          <a:latin typeface="Meiryo UI" panose="020B0604030504040204" pitchFamily="50" charset="-128"/>
                          <a:ea typeface="Meiryo UI" panose="020B0604030504040204" pitchFamily="50" charset="-128"/>
                        </a:rPr>
                        <a:t>1,000</a:t>
                      </a:r>
                      <a:r>
                        <a:rPr kumimoji="1" lang="ja-JP" altLang="en-US" dirty="0">
                          <a:solidFill>
                            <a:schemeClr val="tx1"/>
                          </a:solidFill>
                          <a:latin typeface="Meiryo UI" panose="020B0604030504040204" pitchFamily="50" charset="-128"/>
                          <a:ea typeface="Meiryo UI" panose="020B0604030504040204" pitchFamily="50" charset="-128"/>
                        </a:rPr>
                        <a:t>世帯</a:t>
                      </a:r>
                    </a:p>
                  </a:txBody>
                  <a:tcPr anchor="ctr"/>
                </a:tc>
                <a:extLst>
                  <a:ext uri="{0D108BD9-81ED-4DB2-BD59-A6C34878D82A}">
                    <a16:rowId xmlns:a16="http://schemas.microsoft.com/office/drawing/2014/main" val="3470739418"/>
                  </a:ext>
                </a:extLst>
              </a:tr>
              <a:tr h="929311">
                <a:tc>
                  <a:txBody>
                    <a:bodyPr/>
                    <a:lstStyle/>
                    <a:p>
                      <a:r>
                        <a:rPr kumimoji="1" lang="ja-JP" altLang="en-US" dirty="0">
                          <a:latin typeface="Meiryo UI" panose="020B0604030504040204" pitchFamily="50" charset="-128"/>
                          <a:ea typeface="Meiryo UI" panose="020B0604030504040204" pitchFamily="50" charset="-128"/>
                        </a:rPr>
                        <a:t>公用車</a:t>
                      </a:r>
                      <a:r>
                        <a:rPr kumimoji="1" lang="en-US" altLang="ja-JP" dirty="0">
                          <a:latin typeface="Meiryo UI" panose="020B0604030504040204" pitchFamily="50" charset="-128"/>
                          <a:ea typeface="Meiryo UI" panose="020B0604030504040204" pitchFamily="50" charset="-128"/>
                        </a:rPr>
                        <a:t>ZEV</a:t>
                      </a:r>
                      <a:r>
                        <a:rPr kumimoji="1" lang="ja-JP" altLang="en-US" dirty="0">
                          <a:latin typeface="Meiryo UI" panose="020B0604030504040204" pitchFamily="50" charset="-128"/>
                          <a:ea typeface="Meiryo UI" panose="020B0604030504040204" pitchFamily="50" charset="-128"/>
                        </a:rPr>
                        <a:t>導入台数割合</a:t>
                      </a: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90.0</a:t>
                      </a:r>
                      <a:r>
                        <a:rPr kumimoji="1" lang="en-US" altLang="ja-JP" dirty="0">
                          <a:solidFill>
                            <a:schemeClr val="tx1"/>
                          </a:solidFill>
                          <a:latin typeface="Meiryo UI" panose="020B0604030504040204" pitchFamily="50" charset="-128"/>
                          <a:ea typeface="Meiryo UI" panose="020B0604030504040204" pitchFamily="50" charset="-128"/>
                        </a:rPr>
                        <a:t>%</a:t>
                      </a: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en-US" altLang="ja-JP" baseline="0" dirty="0">
                          <a:solidFill>
                            <a:schemeClr val="tx1"/>
                          </a:solidFill>
                          <a:latin typeface="Meiryo UI" panose="020B0604030504040204" pitchFamily="50" charset="-128"/>
                          <a:ea typeface="Meiryo UI" panose="020B0604030504040204" pitchFamily="50" charset="-128"/>
                        </a:rPr>
                        <a:t>   0</a:t>
                      </a:r>
                      <a:r>
                        <a:rPr kumimoji="1" lang="en-US" altLang="ja-JP" dirty="0">
                          <a:solidFill>
                            <a:schemeClr val="tx1"/>
                          </a:solidFill>
                          <a:latin typeface="Meiryo UI" panose="020B0604030504040204" pitchFamily="50" charset="-128"/>
                          <a:ea typeface="Meiryo UI" panose="020B0604030504040204" pitchFamily="50" charset="-128"/>
                        </a:rPr>
                        <a:t>%</a:t>
                      </a:r>
                    </a:p>
                    <a:p>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R3</a:t>
                      </a:r>
                      <a:r>
                        <a:rPr kumimoji="1" lang="ja-JP" altLang="en-US" dirty="0">
                          <a:solidFill>
                            <a:schemeClr val="tx1"/>
                          </a:solidFill>
                          <a:latin typeface="Meiryo UI" panose="020B0604030504040204" pitchFamily="50" charset="-128"/>
                          <a:ea typeface="Meiryo UI" panose="020B0604030504040204" pitchFamily="50" charset="-128"/>
                        </a:rPr>
                        <a:t>年度）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err="1">
                          <a:solidFill>
                            <a:schemeClr val="tx1"/>
                          </a:solidFill>
                          <a:latin typeface="Meiryo UI" panose="020B0604030504040204" pitchFamily="50" charset="-128"/>
                          <a:ea typeface="Meiryo UI" panose="020B0604030504040204" pitchFamily="50" charset="-128"/>
                        </a:rPr>
                        <a:t>ー</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電動車：</a:t>
                      </a:r>
                      <a:r>
                        <a:rPr kumimoji="1" lang="en-US" altLang="ja-JP" dirty="0">
                          <a:solidFill>
                            <a:schemeClr val="tx1"/>
                          </a:solidFill>
                          <a:latin typeface="Meiryo UI" panose="020B0604030504040204" pitchFamily="50" charset="-128"/>
                          <a:ea typeface="Meiryo UI" panose="020B0604030504040204" pitchFamily="50" charset="-128"/>
                        </a:rPr>
                        <a:t>10</a:t>
                      </a:r>
                      <a:r>
                        <a:rPr kumimoji="1" lang="ja-JP" altLang="en-US" dirty="0">
                          <a:solidFill>
                            <a:schemeClr val="tx1"/>
                          </a:solidFill>
                          <a:latin typeface="Meiryo UI" panose="020B0604030504040204" pitchFamily="50" charset="-128"/>
                          <a:ea typeface="Meiryo UI" panose="020B0604030504040204" pitchFamily="50" charset="-128"/>
                        </a:rPr>
                        <a:t>割</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en-US" altLang="ja-JP" dirty="0">
                          <a:solidFill>
                            <a:schemeClr val="tx1"/>
                          </a:solidFill>
                          <a:latin typeface="Meiryo UI" panose="020B0604030504040204" pitchFamily="50" charset="-128"/>
                          <a:ea typeface="Meiryo UI" panose="020B0604030504040204" pitchFamily="50" charset="-128"/>
                        </a:rPr>
                        <a:t>Z E V </a:t>
                      </a:r>
                      <a:r>
                        <a:rPr kumimoji="1" lang="ja-JP" altLang="en-US" dirty="0">
                          <a:solidFill>
                            <a:schemeClr val="tx1"/>
                          </a:solidFill>
                          <a:latin typeface="Meiryo UI" panose="020B0604030504040204" pitchFamily="50" charset="-128"/>
                          <a:ea typeface="Meiryo UI" panose="020B0604030504040204" pitchFamily="50" charset="-128"/>
                        </a:rPr>
                        <a:t>： ５割</a:t>
                      </a:r>
                    </a:p>
                  </a:txBody>
                  <a:tcPr anchor="ctr"/>
                </a:tc>
                <a:extLst>
                  <a:ext uri="{0D108BD9-81ED-4DB2-BD59-A6C34878D82A}">
                    <a16:rowId xmlns:a16="http://schemas.microsoft.com/office/drawing/2014/main" val="4073761464"/>
                  </a:ext>
                </a:extLst>
              </a:tr>
            </a:tbl>
          </a:graphicData>
        </a:graphic>
      </p:graphicFrame>
      <p:sp>
        <p:nvSpPr>
          <p:cNvPr id="4" name="スライド番号プレースホルダー 1">
            <a:extLst>
              <a:ext uri="{FF2B5EF4-FFF2-40B4-BE49-F238E27FC236}">
                <a16:creationId xmlns:a16="http://schemas.microsoft.com/office/drawing/2014/main" id="{7D30D83E-1BF9-5304-CD02-4BFDF5AAF53A}"/>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10</a:t>
            </a:fld>
            <a:endParaRPr lang="ja-JP" altLang="en-US"/>
          </a:p>
        </p:txBody>
      </p:sp>
    </p:spTree>
    <p:extLst>
      <p:ext uri="{BB962C8B-B14F-4D97-AF65-F5344CB8AC3E}">
        <p14:creationId xmlns:p14="http://schemas.microsoft.com/office/powerpoint/2010/main" val="124775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今年度の開催スケジュール</a:t>
            </a:r>
            <a:endParaRPr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913D557E-8ECE-B0C1-45DD-A29BC5534DBA}"/>
              </a:ext>
            </a:extLst>
          </p:cNvPr>
          <p:cNvGraphicFramePr>
            <a:graphicFrameLocks noGrp="1"/>
          </p:cNvGraphicFramePr>
          <p:nvPr>
            <p:extLst>
              <p:ext uri="{D42A27DB-BD31-4B8C-83A1-F6EECF244321}">
                <p14:modId xmlns:p14="http://schemas.microsoft.com/office/powerpoint/2010/main" val="3681846204"/>
              </p:ext>
            </p:extLst>
          </p:nvPr>
        </p:nvGraphicFramePr>
        <p:xfrm>
          <a:off x="36605" y="1052736"/>
          <a:ext cx="8999879" cy="5767993"/>
        </p:xfrm>
        <a:graphic>
          <a:graphicData uri="http://schemas.openxmlformats.org/drawingml/2006/table">
            <a:tbl>
              <a:tblPr firstRow="1" bandRow="1">
                <a:tableStyleId>{5C22544A-7EE6-4342-B048-85BDC9FD1C3A}</a:tableStyleId>
              </a:tblPr>
              <a:tblGrid>
                <a:gridCol w="286923">
                  <a:extLst>
                    <a:ext uri="{9D8B030D-6E8A-4147-A177-3AD203B41FA5}">
                      <a16:colId xmlns:a16="http://schemas.microsoft.com/office/drawing/2014/main" val="2415495435"/>
                    </a:ext>
                  </a:extLst>
                </a:gridCol>
                <a:gridCol w="1800200">
                  <a:extLst>
                    <a:ext uri="{9D8B030D-6E8A-4147-A177-3AD203B41FA5}">
                      <a16:colId xmlns:a16="http://schemas.microsoft.com/office/drawing/2014/main" val="1456890043"/>
                    </a:ext>
                  </a:extLst>
                </a:gridCol>
                <a:gridCol w="576063">
                  <a:extLst>
                    <a:ext uri="{9D8B030D-6E8A-4147-A177-3AD203B41FA5}">
                      <a16:colId xmlns:a16="http://schemas.microsoft.com/office/drawing/2014/main" val="1214661511"/>
                    </a:ext>
                  </a:extLst>
                </a:gridCol>
                <a:gridCol w="576063">
                  <a:extLst>
                    <a:ext uri="{9D8B030D-6E8A-4147-A177-3AD203B41FA5}">
                      <a16:colId xmlns:a16="http://schemas.microsoft.com/office/drawing/2014/main" val="3118222497"/>
                    </a:ext>
                  </a:extLst>
                </a:gridCol>
                <a:gridCol w="576063">
                  <a:extLst>
                    <a:ext uri="{9D8B030D-6E8A-4147-A177-3AD203B41FA5}">
                      <a16:colId xmlns:a16="http://schemas.microsoft.com/office/drawing/2014/main" val="1218744412"/>
                    </a:ext>
                  </a:extLst>
                </a:gridCol>
                <a:gridCol w="576063">
                  <a:extLst>
                    <a:ext uri="{9D8B030D-6E8A-4147-A177-3AD203B41FA5}">
                      <a16:colId xmlns:a16="http://schemas.microsoft.com/office/drawing/2014/main" val="2077366219"/>
                    </a:ext>
                  </a:extLst>
                </a:gridCol>
                <a:gridCol w="576063">
                  <a:extLst>
                    <a:ext uri="{9D8B030D-6E8A-4147-A177-3AD203B41FA5}">
                      <a16:colId xmlns:a16="http://schemas.microsoft.com/office/drawing/2014/main" val="363538595"/>
                    </a:ext>
                  </a:extLst>
                </a:gridCol>
                <a:gridCol w="576063">
                  <a:extLst>
                    <a:ext uri="{9D8B030D-6E8A-4147-A177-3AD203B41FA5}">
                      <a16:colId xmlns:a16="http://schemas.microsoft.com/office/drawing/2014/main" val="969727900"/>
                    </a:ext>
                  </a:extLst>
                </a:gridCol>
                <a:gridCol w="576063">
                  <a:extLst>
                    <a:ext uri="{9D8B030D-6E8A-4147-A177-3AD203B41FA5}">
                      <a16:colId xmlns:a16="http://schemas.microsoft.com/office/drawing/2014/main" val="1813905933"/>
                    </a:ext>
                  </a:extLst>
                </a:gridCol>
                <a:gridCol w="576063">
                  <a:extLst>
                    <a:ext uri="{9D8B030D-6E8A-4147-A177-3AD203B41FA5}">
                      <a16:colId xmlns:a16="http://schemas.microsoft.com/office/drawing/2014/main" val="316963721"/>
                    </a:ext>
                  </a:extLst>
                </a:gridCol>
                <a:gridCol w="576063">
                  <a:extLst>
                    <a:ext uri="{9D8B030D-6E8A-4147-A177-3AD203B41FA5}">
                      <a16:colId xmlns:a16="http://schemas.microsoft.com/office/drawing/2014/main" val="4076468083"/>
                    </a:ext>
                  </a:extLst>
                </a:gridCol>
                <a:gridCol w="576063">
                  <a:extLst>
                    <a:ext uri="{9D8B030D-6E8A-4147-A177-3AD203B41FA5}">
                      <a16:colId xmlns:a16="http://schemas.microsoft.com/office/drawing/2014/main" val="827694647"/>
                    </a:ext>
                  </a:extLst>
                </a:gridCol>
                <a:gridCol w="576063">
                  <a:extLst>
                    <a:ext uri="{9D8B030D-6E8A-4147-A177-3AD203B41FA5}">
                      <a16:colId xmlns:a16="http://schemas.microsoft.com/office/drawing/2014/main" val="3915764857"/>
                    </a:ext>
                  </a:extLst>
                </a:gridCol>
                <a:gridCol w="576063">
                  <a:extLst>
                    <a:ext uri="{9D8B030D-6E8A-4147-A177-3AD203B41FA5}">
                      <a16:colId xmlns:a16="http://schemas.microsoft.com/office/drawing/2014/main" val="3819576169"/>
                    </a:ext>
                  </a:extLst>
                </a:gridCol>
              </a:tblGrid>
              <a:tr h="641119">
                <a:tc gridSpan="2">
                  <a:txBody>
                    <a:bodyPr/>
                    <a:lstStyle/>
                    <a:p>
                      <a:pPr algn="ctr"/>
                      <a:endParaRPr kumimoji="1" lang="ja-JP" altLang="en-US" dirty="0"/>
                    </a:p>
                  </a:txBody>
                  <a:tcPr anchor="ctr"/>
                </a:tc>
                <a:tc hMerge="1">
                  <a:txBody>
                    <a:bodyPr/>
                    <a:lstStyle/>
                    <a:p>
                      <a:endParaRPr kumimoji="1" lang="ja-JP" altLang="en-US" dirty="0"/>
                    </a:p>
                  </a:txBody>
                  <a:tcP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5</a:t>
                      </a:r>
                      <a:endParaRPr kumimoji="1" lang="ja-JP" altLang="en-US" dirty="0"/>
                    </a:p>
                  </a:txBody>
                  <a:tcPr anchor="ctr"/>
                </a:tc>
                <a:tc>
                  <a:txBody>
                    <a:bodyPr/>
                    <a:lstStyle/>
                    <a:p>
                      <a:pPr algn="ctr"/>
                      <a:r>
                        <a:rPr kumimoji="1" lang="en-US" altLang="ja-JP" dirty="0"/>
                        <a:t>6</a:t>
                      </a:r>
                      <a:endParaRPr kumimoji="1" lang="ja-JP" altLang="en-US" dirty="0"/>
                    </a:p>
                  </a:txBody>
                  <a:tcPr anchor="ctr"/>
                </a:tc>
                <a:tc>
                  <a:txBody>
                    <a:bodyPr/>
                    <a:lstStyle/>
                    <a:p>
                      <a:pPr algn="ctr"/>
                      <a:r>
                        <a:rPr kumimoji="1" lang="en-US" altLang="ja-JP" dirty="0"/>
                        <a:t>7</a:t>
                      </a:r>
                      <a:endParaRPr kumimoji="1" lang="ja-JP" altLang="en-US" dirty="0"/>
                    </a:p>
                  </a:txBody>
                  <a:tcPr anchor="ctr"/>
                </a:tc>
                <a:tc>
                  <a:txBody>
                    <a:bodyPr/>
                    <a:lstStyle/>
                    <a:p>
                      <a:pPr algn="ctr"/>
                      <a:r>
                        <a:rPr kumimoji="1" lang="en-US" altLang="ja-JP" dirty="0"/>
                        <a:t>8</a:t>
                      </a:r>
                      <a:endParaRPr kumimoji="1" lang="ja-JP" altLang="en-US" dirty="0"/>
                    </a:p>
                  </a:txBody>
                  <a:tcPr anchor="ctr"/>
                </a:tc>
                <a:tc>
                  <a:txBody>
                    <a:bodyPr/>
                    <a:lstStyle/>
                    <a:p>
                      <a:pPr algn="ctr"/>
                      <a:r>
                        <a:rPr kumimoji="1" lang="en-US" altLang="ja-JP" dirty="0"/>
                        <a:t>9</a:t>
                      </a:r>
                      <a:endParaRPr kumimoji="1" lang="ja-JP" altLang="en-US" dirty="0"/>
                    </a:p>
                  </a:txBody>
                  <a:tcPr anchor="ctr"/>
                </a:tc>
                <a:tc>
                  <a:txBody>
                    <a:bodyPr/>
                    <a:lstStyle/>
                    <a:p>
                      <a:pPr algn="ctr"/>
                      <a:r>
                        <a:rPr kumimoji="1" lang="en-US" altLang="ja-JP" dirty="0"/>
                        <a:t>10</a:t>
                      </a:r>
                      <a:endParaRPr kumimoji="1" lang="ja-JP" altLang="en-US" dirty="0"/>
                    </a:p>
                  </a:txBody>
                  <a:tcPr anchor="ctr"/>
                </a:tc>
                <a:tc>
                  <a:txBody>
                    <a:bodyPr/>
                    <a:lstStyle/>
                    <a:p>
                      <a:pPr algn="ctr"/>
                      <a:r>
                        <a:rPr kumimoji="1" lang="en-US" altLang="ja-JP" dirty="0"/>
                        <a:t>11</a:t>
                      </a:r>
                      <a:endParaRPr kumimoji="1" lang="ja-JP" altLang="en-US" dirty="0"/>
                    </a:p>
                  </a:txBody>
                  <a:tcPr anchor="ctr"/>
                </a:tc>
                <a:tc>
                  <a:txBody>
                    <a:bodyPr/>
                    <a:lstStyle/>
                    <a:p>
                      <a:pPr algn="ctr"/>
                      <a:r>
                        <a:rPr kumimoji="1" lang="en-US" altLang="ja-JP" dirty="0"/>
                        <a:t>12</a:t>
                      </a:r>
                      <a:endParaRPr kumimoji="1" lang="ja-JP" altLang="en-US" dirty="0"/>
                    </a:p>
                  </a:txBody>
                  <a:tcPr anchor="ctr"/>
                </a:tc>
                <a:tc>
                  <a:txBody>
                    <a:bodyPr/>
                    <a:lstStyle/>
                    <a:p>
                      <a:pPr algn="ctr"/>
                      <a:r>
                        <a:rPr kumimoji="1" lang="en-US" altLang="ja-JP" dirty="0"/>
                        <a:t>1</a:t>
                      </a:r>
                      <a:endParaRPr kumimoji="1" lang="ja-JP" altLang="en-US" dirty="0"/>
                    </a:p>
                  </a:txBody>
                  <a:tcPr anchor="ct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3</a:t>
                      </a:r>
                      <a:endParaRPr kumimoji="1" lang="ja-JP" altLang="en-US" dirty="0"/>
                    </a:p>
                  </a:txBody>
                  <a:tcPr anchor="ctr"/>
                </a:tc>
                <a:extLst>
                  <a:ext uri="{0D108BD9-81ED-4DB2-BD59-A6C34878D82A}">
                    <a16:rowId xmlns:a16="http://schemas.microsoft.com/office/drawing/2014/main" val="2767862110"/>
                  </a:ext>
                </a:extLst>
              </a:tr>
              <a:tr h="641119">
                <a:tc gridSpan="2">
                  <a:txBody>
                    <a:bodyPr/>
                    <a:lstStyle/>
                    <a:p>
                      <a:pPr algn="ctr"/>
                      <a:r>
                        <a:rPr kumimoji="1" lang="ja-JP" altLang="en-US" dirty="0"/>
                        <a:t>本部会議</a:t>
                      </a:r>
                    </a:p>
                  </a:txBody>
                  <a:tcPr anchor="ctr"/>
                </a:tc>
                <a:tc hMerge="1">
                  <a:txBody>
                    <a:bodyPr/>
                    <a:lstStyle/>
                    <a:p>
                      <a:r>
                        <a:rPr kumimoji="1" lang="ja-JP" altLang="en-US" dirty="0"/>
                        <a:t>本部会議</a:t>
                      </a:r>
                    </a:p>
                  </a:txBody>
                  <a:tcP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724688476"/>
                  </a:ext>
                </a:extLst>
              </a:tr>
              <a:tr h="641119">
                <a:tc rowSpan="7">
                  <a:txBody>
                    <a:bodyPr/>
                    <a:lstStyle/>
                    <a:p>
                      <a:pPr algn="ctr"/>
                      <a:r>
                        <a:rPr kumimoji="1" lang="ja-JP" altLang="en-US" dirty="0"/>
                        <a:t>ワーキンググループ</a:t>
                      </a:r>
                    </a:p>
                  </a:txBody>
                  <a:tcPr vert="eaVert" anchor="ctr"/>
                </a:tc>
                <a:tc>
                  <a:txBody>
                    <a:bodyPr/>
                    <a:lstStyle/>
                    <a:p>
                      <a:pPr algn="ctr"/>
                      <a:r>
                        <a:rPr kumimoji="1" lang="ja-JP" altLang="en-US" dirty="0"/>
                        <a:t>新技術実装</a:t>
                      </a:r>
                      <a:endParaRPr kumimoji="1" lang="en-US" altLang="ja-JP" dirty="0"/>
                    </a:p>
                    <a:p>
                      <a:pPr algn="ctr"/>
                      <a:r>
                        <a:rPr kumimoji="1" lang="ja-JP" altLang="en-US" dirty="0"/>
                        <a:t>（２回）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197800146"/>
                  </a:ext>
                </a:extLst>
              </a:tr>
              <a:tr h="641119">
                <a:tc vMerge="1">
                  <a:txBody>
                    <a:bodyPr/>
                    <a:lstStyle/>
                    <a:p>
                      <a:endParaRPr kumimoji="1" lang="ja-JP" altLang="en-US" dirty="0"/>
                    </a:p>
                  </a:txBody>
                  <a:tcPr vert="eaVert"/>
                </a:tc>
                <a:tc>
                  <a:txBody>
                    <a:bodyPr/>
                    <a:lstStyle/>
                    <a:p>
                      <a:pPr algn="ctr"/>
                      <a:r>
                        <a:rPr kumimoji="1" lang="ja-JP" altLang="en-US" dirty="0"/>
                        <a:t>脱炭素経営</a:t>
                      </a:r>
                      <a:endParaRPr kumimoji="1" lang="en-US" altLang="ja-JP" dirty="0"/>
                    </a:p>
                    <a:p>
                      <a:pPr algn="ctr"/>
                      <a:r>
                        <a:rPr kumimoji="1" lang="ja-JP" altLang="en-US" dirty="0"/>
                        <a:t>（２回）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440385343"/>
                  </a:ext>
                </a:extLst>
              </a:tr>
              <a:tr h="641119">
                <a:tc vMerge="1">
                  <a:txBody>
                    <a:bodyPr/>
                    <a:lstStyle/>
                    <a:p>
                      <a:endParaRPr kumimoji="1" lang="ja-JP" altLang="en-US" dirty="0"/>
                    </a:p>
                  </a:txBody>
                  <a:tcPr vert="eaVert"/>
                </a:tc>
                <a:tc>
                  <a:txBody>
                    <a:bodyPr/>
                    <a:lstStyle/>
                    <a:p>
                      <a:pPr algn="ctr"/>
                      <a:r>
                        <a:rPr kumimoji="1" lang="ja-JP" altLang="en-US" dirty="0"/>
                        <a:t>行動変容</a:t>
                      </a:r>
                      <a:endParaRPr kumimoji="1" lang="en-US" altLang="ja-JP" dirty="0"/>
                    </a:p>
                    <a:p>
                      <a:pPr algn="ctr"/>
                      <a:r>
                        <a:rPr kumimoji="1" lang="ja-JP" altLang="en-US" dirty="0"/>
                        <a:t>（２回）</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483008726"/>
                  </a:ext>
                </a:extLst>
              </a:tr>
              <a:tr h="641119">
                <a:tc vMerge="1">
                  <a:txBody>
                    <a:bodyPr/>
                    <a:lstStyle/>
                    <a:p>
                      <a:endParaRPr kumimoji="1" lang="ja-JP" altLang="en-US" dirty="0"/>
                    </a:p>
                  </a:txBody>
                  <a:tcPr vert="eaVert"/>
                </a:tc>
                <a:tc>
                  <a:txBody>
                    <a:bodyPr/>
                    <a:lstStyle/>
                    <a:p>
                      <a:pPr algn="ctr"/>
                      <a:r>
                        <a:rPr kumimoji="1" lang="ja-JP" altLang="en-US" dirty="0"/>
                        <a:t>まちづくり</a:t>
                      </a:r>
                      <a:endParaRPr kumimoji="1" lang="en-US" altLang="ja-JP" dirty="0"/>
                    </a:p>
                    <a:p>
                      <a:pPr algn="ctr"/>
                      <a:r>
                        <a:rPr kumimoji="1" lang="ja-JP" altLang="en-US" dirty="0"/>
                        <a:t>（１回）</a:t>
                      </a:r>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391174734"/>
                  </a:ext>
                </a:extLst>
              </a:tr>
              <a:tr h="591617">
                <a:tc vMerge="1">
                  <a:txBody>
                    <a:bodyPr/>
                    <a:lstStyle/>
                    <a:p>
                      <a:endParaRPr kumimoji="1" lang="ja-JP" altLang="en-US" dirty="0"/>
                    </a:p>
                  </a:txBody>
                  <a:tcPr vert="eaVert"/>
                </a:tc>
                <a:tc>
                  <a:txBody>
                    <a:bodyPr/>
                    <a:lstStyle/>
                    <a:p>
                      <a:pPr algn="ctr"/>
                      <a:r>
                        <a:rPr kumimoji="1" lang="ja-JP" altLang="en-US" dirty="0"/>
                        <a:t>府有施設再エネ</a:t>
                      </a:r>
                      <a:endParaRPr kumimoji="1" lang="en-US" altLang="ja-JP" dirty="0"/>
                    </a:p>
                    <a:p>
                      <a:pPr algn="ctr"/>
                      <a:r>
                        <a:rPr kumimoji="1" lang="ja-JP" altLang="en-US" dirty="0"/>
                        <a:t>（２回）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3787136026"/>
                  </a:ext>
                </a:extLst>
              </a:tr>
              <a:tr h="609183">
                <a:tc vMerge="1">
                  <a:txBody>
                    <a:bodyPr/>
                    <a:lstStyle/>
                    <a:p>
                      <a:endParaRPr kumimoji="1" lang="ja-JP" altLang="en-US" dirty="0"/>
                    </a:p>
                  </a:txBody>
                  <a:tcPr vert="eaVert"/>
                </a:tc>
                <a:tc>
                  <a:txBody>
                    <a:bodyPr/>
                    <a:lstStyle/>
                    <a:p>
                      <a:pPr algn="ctr"/>
                      <a:r>
                        <a:rPr kumimoji="1" lang="ja-JP" altLang="en-US" dirty="0"/>
                        <a:t>府有施設</a:t>
                      </a:r>
                      <a:r>
                        <a:rPr kumimoji="1" lang="en-US" altLang="ja-JP" dirty="0"/>
                        <a:t>ZEB</a:t>
                      </a:r>
                      <a:r>
                        <a:rPr kumimoji="1" lang="ja-JP" altLang="en-US" dirty="0"/>
                        <a:t>化</a:t>
                      </a:r>
                      <a:endParaRPr kumimoji="1" lang="en-US" altLang="ja-JP" dirty="0"/>
                    </a:p>
                    <a:p>
                      <a:pPr algn="ctr"/>
                      <a:r>
                        <a:rPr kumimoji="1" lang="ja-JP" altLang="en-US" dirty="0"/>
                        <a:t>（３回）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a:p>
                  </a:txBody>
                  <a:tcPr anchor="ctr"/>
                </a:tc>
                <a:tc>
                  <a:txBody>
                    <a:bodyPr/>
                    <a:lstStyle/>
                    <a:p>
                      <a:pPr algn="ctr"/>
                      <a:endParaRPr kumimoji="1" lang="ja-JP" altLang="en-US" dirty="0"/>
                    </a:p>
                  </a:txBody>
                  <a:tcPr anchor="ctr"/>
                </a:tc>
                <a:extLst>
                  <a:ext uri="{0D108BD9-81ED-4DB2-BD59-A6C34878D82A}">
                    <a16:rowId xmlns:a16="http://schemas.microsoft.com/office/drawing/2014/main" val="1543670888"/>
                  </a:ext>
                </a:extLst>
              </a:tr>
              <a:tr h="641119">
                <a:tc vMerge="1">
                  <a:txBody>
                    <a:bodyPr/>
                    <a:lstStyle/>
                    <a:p>
                      <a:endParaRPr kumimoji="1" lang="ja-JP" altLang="en-US" dirty="0"/>
                    </a:p>
                  </a:txBody>
                  <a:tcPr vert="eaVert"/>
                </a:tc>
                <a:tc>
                  <a:txBody>
                    <a:bodyPr/>
                    <a:lstStyle/>
                    <a:p>
                      <a:pPr algn="ctr"/>
                      <a:r>
                        <a:rPr kumimoji="1" lang="ja-JP" altLang="en-US" dirty="0"/>
                        <a:t>公用車電動化</a:t>
                      </a:r>
                      <a:endParaRPr kumimoji="1" lang="en-US" altLang="ja-JP" dirty="0"/>
                    </a:p>
                    <a:p>
                      <a:pPr algn="ctr"/>
                      <a:r>
                        <a:rPr kumimoji="1" lang="ja-JP" altLang="en-US" dirty="0"/>
                        <a:t>（２回）</a:t>
                      </a:r>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tc>
                  <a:txBody>
                    <a:bodyPr/>
                    <a:lstStyle/>
                    <a:p>
                      <a:pPr algn="ctr"/>
                      <a:endParaRPr kumimoji="1" lang="ja-JP" altLang="en-US" dirty="0"/>
                    </a:p>
                  </a:txBody>
                  <a:tcPr anchor="ctr"/>
                </a:tc>
                <a:extLst>
                  <a:ext uri="{0D108BD9-81ED-4DB2-BD59-A6C34878D82A}">
                    <a16:rowId xmlns:a16="http://schemas.microsoft.com/office/drawing/2014/main" val="797938615"/>
                  </a:ext>
                </a:extLst>
              </a:tr>
            </a:tbl>
          </a:graphicData>
        </a:graphic>
      </p:graphicFrame>
      <p:sp>
        <p:nvSpPr>
          <p:cNvPr id="9" name="楕円 8">
            <a:extLst>
              <a:ext uri="{FF2B5EF4-FFF2-40B4-BE49-F238E27FC236}">
                <a16:creationId xmlns:a16="http://schemas.microsoft.com/office/drawing/2014/main" id="{B0DAE83E-247F-6BB4-9D29-F959669DA623}"/>
              </a:ext>
            </a:extLst>
          </p:cNvPr>
          <p:cNvSpPr/>
          <p:nvPr/>
        </p:nvSpPr>
        <p:spPr>
          <a:xfrm>
            <a:off x="3051334" y="6381328"/>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A04745C9-5343-7962-C43C-B1E4A2D0F79E}"/>
              </a:ext>
            </a:extLst>
          </p:cNvPr>
          <p:cNvSpPr/>
          <p:nvPr/>
        </p:nvSpPr>
        <p:spPr>
          <a:xfrm>
            <a:off x="2339752" y="5770095"/>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B62E3CF-884B-D90D-355C-B2E38834C721}"/>
              </a:ext>
            </a:extLst>
          </p:cNvPr>
          <p:cNvSpPr/>
          <p:nvPr/>
        </p:nvSpPr>
        <p:spPr>
          <a:xfrm>
            <a:off x="3241299" y="3861048"/>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714517E3-DA20-6F1B-F8A3-AE753F2B1A95}"/>
              </a:ext>
            </a:extLst>
          </p:cNvPr>
          <p:cNvSpPr/>
          <p:nvPr/>
        </p:nvSpPr>
        <p:spPr>
          <a:xfrm>
            <a:off x="3275856" y="3186000"/>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752DDCD0-92EC-790E-A7DA-325EAFA8E978}"/>
              </a:ext>
            </a:extLst>
          </p:cNvPr>
          <p:cNvSpPr/>
          <p:nvPr/>
        </p:nvSpPr>
        <p:spPr>
          <a:xfrm>
            <a:off x="5004048" y="4437112"/>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D8B8094C-65F2-0379-B2AE-CDF4BA93FD37}"/>
              </a:ext>
            </a:extLst>
          </p:cNvPr>
          <p:cNvSpPr/>
          <p:nvPr/>
        </p:nvSpPr>
        <p:spPr>
          <a:xfrm>
            <a:off x="5724128" y="3861048"/>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7" name="星: 5 pt 16">
            <a:extLst>
              <a:ext uri="{FF2B5EF4-FFF2-40B4-BE49-F238E27FC236}">
                <a16:creationId xmlns:a16="http://schemas.microsoft.com/office/drawing/2014/main" id="{ECC744FB-10F0-7955-EDE4-0E905FDB42F6}"/>
              </a:ext>
            </a:extLst>
          </p:cNvPr>
          <p:cNvSpPr/>
          <p:nvPr/>
        </p:nvSpPr>
        <p:spPr>
          <a:xfrm>
            <a:off x="4083909" y="1844824"/>
            <a:ext cx="377854" cy="377854"/>
          </a:xfrm>
          <a:prstGeom prst="star5">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8" name="星: 5 pt 17">
            <a:extLst>
              <a:ext uri="{FF2B5EF4-FFF2-40B4-BE49-F238E27FC236}">
                <a16:creationId xmlns:a16="http://schemas.microsoft.com/office/drawing/2014/main" id="{01C9F777-83E6-DD3E-A5AC-A0B82DCA870D}"/>
              </a:ext>
            </a:extLst>
          </p:cNvPr>
          <p:cNvSpPr/>
          <p:nvPr/>
        </p:nvSpPr>
        <p:spPr>
          <a:xfrm>
            <a:off x="8532440" y="1844824"/>
            <a:ext cx="377854" cy="377854"/>
          </a:xfrm>
          <a:prstGeom prst="star5">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714517E3-DA20-6F1B-F8A3-AE753F2B1A95}"/>
              </a:ext>
            </a:extLst>
          </p:cNvPr>
          <p:cNvSpPr/>
          <p:nvPr/>
        </p:nvSpPr>
        <p:spPr>
          <a:xfrm>
            <a:off x="7596336" y="3186000"/>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04745C9-5343-7962-C43C-B1E4A2D0F79E}"/>
              </a:ext>
            </a:extLst>
          </p:cNvPr>
          <p:cNvSpPr/>
          <p:nvPr/>
        </p:nvSpPr>
        <p:spPr>
          <a:xfrm>
            <a:off x="3620979" y="5085184"/>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A04745C9-5343-7962-C43C-B1E4A2D0F79E}"/>
              </a:ext>
            </a:extLst>
          </p:cNvPr>
          <p:cNvSpPr/>
          <p:nvPr/>
        </p:nvSpPr>
        <p:spPr>
          <a:xfrm>
            <a:off x="6613340" y="5085184"/>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0DAE83E-247F-6BB4-9D29-F959669DA623}"/>
              </a:ext>
            </a:extLst>
          </p:cNvPr>
          <p:cNvSpPr/>
          <p:nvPr/>
        </p:nvSpPr>
        <p:spPr>
          <a:xfrm>
            <a:off x="6899702" y="6381328"/>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04745C9-5343-7962-C43C-B1E4A2D0F79E}"/>
              </a:ext>
            </a:extLst>
          </p:cNvPr>
          <p:cNvSpPr/>
          <p:nvPr/>
        </p:nvSpPr>
        <p:spPr>
          <a:xfrm>
            <a:off x="5724128" y="5770095"/>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A04745C9-5343-7962-C43C-B1E4A2D0F79E}"/>
              </a:ext>
            </a:extLst>
          </p:cNvPr>
          <p:cNvSpPr/>
          <p:nvPr/>
        </p:nvSpPr>
        <p:spPr>
          <a:xfrm>
            <a:off x="8028384" y="5770095"/>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752DDCD0-92EC-790E-A7DA-325EAFA8E978}"/>
              </a:ext>
            </a:extLst>
          </p:cNvPr>
          <p:cNvSpPr/>
          <p:nvPr/>
        </p:nvSpPr>
        <p:spPr>
          <a:xfrm>
            <a:off x="3816471" y="2528900"/>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752DDCD0-92EC-790E-A7DA-325EAFA8E978}"/>
              </a:ext>
            </a:extLst>
          </p:cNvPr>
          <p:cNvSpPr/>
          <p:nvPr/>
        </p:nvSpPr>
        <p:spPr>
          <a:xfrm>
            <a:off x="8028384" y="2528900"/>
            <a:ext cx="216024" cy="216024"/>
          </a:xfrm>
          <a:prstGeom prst="ellipse">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スライド番号プレースホルダー 1">
            <a:extLst>
              <a:ext uri="{FF2B5EF4-FFF2-40B4-BE49-F238E27FC236}">
                <a16:creationId xmlns:a16="http://schemas.microsoft.com/office/drawing/2014/main" id="{7D30D83E-1BF9-5304-CD02-4BFDF5AAF53A}"/>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11</a:t>
            </a:fld>
            <a:endParaRPr lang="ja-JP" altLang="en-US"/>
          </a:p>
        </p:txBody>
      </p:sp>
    </p:spTree>
    <p:extLst>
      <p:ext uri="{BB962C8B-B14F-4D97-AF65-F5344CB8AC3E}">
        <p14:creationId xmlns:p14="http://schemas.microsoft.com/office/powerpoint/2010/main" val="3116189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indent="-2714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議題（２）</a:t>
            </a:r>
            <a:r>
              <a:rPr lang="en-US" altLang="ja-JP" sz="2800" b="1" dirty="0">
                <a:solidFill>
                  <a:schemeClr val="bg1"/>
                </a:solidFill>
                <a:latin typeface="ＭＳ Ｐゴシック" panose="020B0600070205080204" pitchFamily="50" charset="-128"/>
                <a:ea typeface="ＭＳ Ｐゴシック" panose="020B0600070205080204" pitchFamily="50" charset="-128"/>
              </a:rPr>
              <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smtClean="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600" b="1" dirty="0" smtClean="0">
                <a:solidFill>
                  <a:schemeClr val="bg1"/>
                </a:solidFill>
                <a:latin typeface="UD デジタル 教科書体 NK-B" panose="02020700000000000000" pitchFamily="18" charset="-128"/>
                <a:ea typeface="UD デジタル 教科書体 NK-B" panose="02020700000000000000" pitchFamily="18" charset="-128"/>
              </a:rPr>
              <a:t>府有建築物の新築</a:t>
            </a:r>
            <a:r>
              <a:rPr lang="en-US" altLang="ja-JP" sz="2600" b="1"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2600" b="1" dirty="0" smtClean="0">
                <a:solidFill>
                  <a:schemeClr val="bg1"/>
                </a:solidFill>
                <a:latin typeface="UD デジタル 教科書体 NK-B" panose="02020700000000000000" pitchFamily="18" charset="-128"/>
                <a:ea typeface="UD デジタル 教科書体 NK-B" panose="02020700000000000000" pitchFamily="18" charset="-128"/>
              </a:rPr>
              <a:t>建替えを含む</a:t>
            </a:r>
            <a:r>
              <a:rPr lang="en-US" altLang="ja-JP" sz="2600" b="1"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2600" b="1" dirty="0" smtClean="0">
                <a:solidFill>
                  <a:schemeClr val="bg1"/>
                </a:solidFill>
                <a:latin typeface="UD デジタル 教科書体 NK-B" panose="02020700000000000000" pitchFamily="18" charset="-128"/>
                <a:ea typeface="UD デジタル 教科書体 NK-B" panose="02020700000000000000" pitchFamily="18" charset="-128"/>
              </a:rPr>
              <a:t>におけるＺＥＢ化について</a:t>
            </a:r>
            <a:endParaRPr lang="ja-JP" altLang="en-US" sz="26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12</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資料２</a:t>
            </a:r>
          </a:p>
        </p:txBody>
      </p:sp>
    </p:spTree>
    <p:extLst>
      <p:ext uri="{BB962C8B-B14F-4D97-AF65-F5344CB8AC3E}">
        <p14:creationId xmlns:p14="http://schemas.microsoft.com/office/powerpoint/2010/main" val="2193341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700" b="1" dirty="0" smtClean="0">
                <a:solidFill>
                  <a:schemeClr val="bg1"/>
                </a:solidFill>
                <a:latin typeface="UD デジタル 教科書体 NK-B" panose="02020700000000000000" pitchFamily="18" charset="-128"/>
                <a:ea typeface="UD デジタル 教科書体 NK-B" panose="02020700000000000000" pitchFamily="18" charset="-128"/>
              </a:rPr>
              <a:t>ZEB</a:t>
            </a:r>
            <a:r>
              <a:rPr lang="ja-JP" altLang="en-US" sz="2700" b="1" dirty="0" smtClean="0">
                <a:solidFill>
                  <a:schemeClr val="bg1"/>
                </a:solidFill>
                <a:latin typeface="UD デジタル 教科書体 NK-B" panose="02020700000000000000" pitchFamily="18" charset="-128"/>
                <a:ea typeface="UD デジタル 教科書体 NK-B" panose="02020700000000000000" pitchFamily="18" charset="-128"/>
              </a:rPr>
              <a:t>化推進の背景</a:t>
            </a:r>
            <a:endParaRPr lang="ja-JP" altLang="en-US" sz="2700" b="1" dirty="0">
              <a:solidFill>
                <a:schemeClr val="bg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08522" y="770450"/>
            <a:ext cx="5544618" cy="913070"/>
          </a:xfrm>
          <a:prstGeom prst="rect">
            <a:avLst/>
          </a:prstGeom>
        </p:spPr>
        <p:txBody>
          <a:bodyPr wrap="square">
            <a:spAutoFit/>
          </a:bodyPr>
          <a:lstStyle/>
          <a:p>
            <a:pPr marL="163513" indent="-72000">
              <a:lnSpc>
                <a:spcPts val="16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〇背景</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6700" indent="-174625">
              <a:lnSpc>
                <a:spcPts val="1600"/>
              </a:lnSpc>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年カーボンニュートラルの実現に向けて、二酸化炭素排出量の約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業務・家庭部門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を占める建築物分野における脱炭素化の取組みを加速させる必要</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08523" y="2034292"/>
            <a:ext cx="5400602" cy="913070"/>
          </a:xfrm>
          <a:prstGeom prst="rect">
            <a:avLst/>
          </a:prstGeom>
        </p:spPr>
        <p:txBody>
          <a:bodyPr wrap="square">
            <a:spAutoFit/>
          </a:bodyPr>
          <a:lstStyle/>
          <a:p>
            <a:pPr marL="163513" indent="-72000">
              <a:lnSpc>
                <a:spcPts val="16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〇国の目標</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6700" indent="-174625">
              <a:lnSpc>
                <a:spcPts val="1600"/>
              </a:lnSpc>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・国が今後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予定する新築事業に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ついては原則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相当以上とし、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年度までに新築建築物の平均で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相当となることを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07504" y="2879369"/>
            <a:ext cx="3992542" cy="297517"/>
          </a:xfrm>
          <a:prstGeom prst="rect">
            <a:avLst/>
          </a:prstGeom>
        </p:spPr>
        <p:txBody>
          <a:bodyPr wrap="square">
            <a:spAutoFit/>
          </a:bodyPr>
          <a:lstStyle/>
          <a:p>
            <a:pPr marL="163513" indent="-72000">
              <a:lnSpc>
                <a:spcPts val="16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ZEB Ready</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％の省エネ、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％の省エネ</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08523" y="3518840"/>
            <a:ext cx="5544619" cy="707886"/>
          </a:xfrm>
          <a:prstGeom prst="rect">
            <a:avLst/>
          </a:prstGeom>
        </p:spPr>
        <p:txBody>
          <a:bodyPr wrap="square">
            <a:spAutoFit/>
          </a:bodyPr>
          <a:lstStyle/>
          <a:p>
            <a:pPr marL="163513" indent="-72000">
              <a:lnSpc>
                <a:spcPts val="16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〇府</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有施設の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脱炭素化</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ふちょう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カーボンニュートラル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イニシアティブ</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174625">
              <a:lnSpc>
                <a:spcPts val="1600"/>
              </a:lnSpc>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における建築物の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174625">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今後指針を作成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3"/>
          <a:stretch>
            <a:fillRect/>
          </a:stretch>
        </p:blipFill>
        <p:spPr>
          <a:xfrm>
            <a:off x="4392489" y="3806220"/>
            <a:ext cx="4716015" cy="2920634"/>
          </a:xfrm>
          <a:prstGeom prst="rect">
            <a:avLst/>
          </a:prstGeom>
        </p:spPr>
      </p:pic>
      <p:sp>
        <p:nvSpPr>
          <p:cNvPr id="34" name="正方形/長方形 33"/>
          <p:cNvSpPr/>
          <p:nvPr/>
        </p:nvSpPr>
        <p:spPr>
          <a:xfrm>
            <a:off x="-108523" y="4581391"/>
            <a:ext cx="4680522" cy="1118255"/>
          </a:xfrm>
          <a:prstGeom prst="rect">
            <a:avLst/>
          </a:prstGeom>
        </p:spPr>
        <p:txBody>
          <a:bodyPr wrap="square">
            <a:spAutoFit/>
          </a:bodyPr>
          <a:lstStyle/>
          <a:p>
            <a:pPr marL="163513" indent="-72000">
              <a:lnSpc>
                <a:spcPts val="16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600" b="1" dirty="0">
                <a:latin typeface="Meiryo UI" panose="020B0604030504040204" pitchFamily="50" charset="-128"/>
                <a:ea typeface="Meiryo UI" panose="020B0604030504040204" pitchFamily="50" charset="-128"/>
              </a:rPr>
              <a:t>府有施設</a:t>
            </a:r>
            <a:r>
              <a:rPr lang="en-US" altLang="ja-JP" sz="1600" b="1" dirty="0" smtClean="0">
                <a:latin typeface="Meiryo UI" panose="020B0604030504040204" pitchFamily="50" charset="-128"/>
                <a:ea typeface="Meiryo UI" panose="020B0604030504040204" pitchFamily="50" charset="-128"/>
              </a:rPr>
              <a:t>ZEB</a:t>
            </a:r>
            <a:r>
              <a:rPr lang="ja-JP" altLang="en-US" sz="1600" b="1" dirty="0" smtClean="0">
                <a:latin typeface="Meiryo UI" panose="020B0604030504040204" pitchFamily="50" charset="-128"/>
                <a:ea typeface="Meiryo UI" panose="020B0604030504040204" pitchFamily="50" charset="-128"/>
              </a:rPr>
              <a:t>化</a:t>
            </a:r>
            <a:r>
              <a:rPr lang="en-US" altLang="ja-JP" sz="1600" b="1" dirty="0" smtClean="0">
                <a:latin typeface="Meiryo UI" panose="020B0604030504040204" pitchFamily="50" charset="-128"/>
                <a:ea typeface="Meiryo UI" panose="020B0604030504040204" pitchFamily="50" charset="-128"/>
              </a:rPr>
              <a:t>WG</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6700" indent="-174625">
              <a:lnSpc>
                <a:spcPts val="1600"/>
              </a:lnSpc>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・府有施設の建て替え等でＺＥＢ化を進めるための、イニシャルコストとランニングコストの比較や課題整理、技術的な指針の作成、内装木質化等による木材の利用促進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等を行う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a:spLocks noGrp="1"/>
          </p:cNvSpPr>
          <p:nvPr>
            <p:ph type="sldNum" sz="quarter" idx="12"/>
          </p:nvPr>
        </p:nvSpPr>
        <p:spPr>
          <a:xfrm>
            <a:off x="8622504" y="6338348"/>
            <a:ext cx="486000" cy="486000"/>
          </a:xfrm>
        </p:spPr>
        <p:txBody>
          <a:bodyPr/>
          <a:lstStyle/>
          <a:p>
            <a:fld id="{260D7C64-4B75-47CE-A9E9-B75BE436869C}" type="slidenum">
              <a:rPr kumimoji="1" lang="ja-JP" altLang="en-US" smtClean="0"/>
              <a:t>13</a:t>
            </a:fld>
            <a:endParaRPr kumimoji="1" lang="ja-JP" altLang="en-US"/>
          </a:p>
        </p:txBody>
      </p:sp>
      <p:sp>
        <p:nvSpPr>
          <p:cNvPr id="25" name="正方形/長方形 24">
            <a:extLst>
              <a:ext uri="{FF2B5EF4-FFF2-40B4-BE49-F238E27FC236}">
                <a16:creationId xmlns:a16="http://schemas.microsoft.com/office/drawing/2014/main" id="{4E559B0D-F5AE-439B-96D8-137C19500A1B}"/>
              </a:ext>
            </a:extLst>
          </p:cNvPr>
          <p:cNvSpPr/>
          <p:nvPr/>
        </p:nvSpPr>
        <p:spPr>
          <a:xfrm>
            <a:off x="5356904" y="6646437"/>
            <a:ext cx="1546202" cy="169277"/>
          </a:xfrm>
          <a:prstGeom prst="rect">
            <a:avLst/>
          </a:prstGeom>
        </p:spPr>
        <p:txBody>
          <a:bodyPr wrap="square" lIns="0" tIns="0" rIns="0" bIns="0" anchor="ctr" anchorCtr="1">
            <a:spAutoFit/>
          </a:bodyPr>
          <a:lstStyle/>
          <a:p>
            <a:pPr marL="87925" indent="-87925"/>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ＺＥＢのイメージ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084168" y="6587867"/>
            <a:ext cx="2520280" cy="297517"/>
          </a:xfrm>
          <a:prstGeom prst="rect">
            <a:avLst/>
          </a:prstGeom>
        </p:spPr>
        <p:txBody>
          <a:bodyPr wrap="square">
            <a:spAutoFit/>
          </a:bodyPr>
          <a:lstStyle/>
          <a:p>
            <a:pPr marL="163513" indent="-72000" algn="r">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（出典）環境省ホームページ</a:t>
            </a:r>
            <a:endParaRPr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4"/>
          <a:stretch>
            <a:fillRect/>
          </a:stretch>
        </p:blipFill>
        <p:spPr>
          <a:xfrm>
            <a:off x="5724128" y="764704"/>
            <a:ext cx="2264330" cy="2340000"/>
          </a:xfrm>
          <a:prstGeom prst="rect">
            <a:avLst/>
          </a:prstGeom>
        </p:spPr>
      </p:pic>
      <p:sp>
        <p:nvSpPr>
          <p:cNvPr id="27" name="正方形/長方形 26"/>
          <p:cNvSpPr/>
          <p:nvPr/>
        </p:nvSpPr>
        <p:spPr>
          <a:xfrm>
            <a:off x="6659383" y="2757793"/>
            <a:ext cx="2520280" cy="297517"/>
          </a:xfrm>
          <a:prstGeom prst="rect">
            <a:avLst/>
          </a:prstGeom>
        </p:spPr>
        <p:txBody>
          <a:bodyPr wrap="square">
            <a:spAutoFit/>
          </a:bodyPr>
          <a:lstStyle/>
          <a:p>
            <a:pPr marL="163513" indent="-72000" algn="r">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（出典）環境省ホームページ</a:t>
            </a:r>
            <a:endParaRPr lang="en-US" altLang="ja-JP"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660232" y="669700"/>
            <a:ext cx="2520280" cy="479427"/>
          </a:xfrm>
          <a:prstGeom prst="rect">
            <a:avLst/>
          </a:prstGeom>
        </p:spPr>
        <p:txBody>
          <a:bodyPr wrap="square">
            <a:spAutoFit/>
          </a:bodyPr>
          <a:lstStyle/>
          <a:p>
            <a:pPr marL="163513" indent="-72000" algn="r">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年度確報値）</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63513" indent="-72000" algn="r">
              <a:lnSpc>
                <a:spcPts val="1600"/>
              </a:lnSpc>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電気・熱配分後</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075312" y="515446"/>
            <a:ext cx="3312368" cy="297517"/>
          </a:xfrm>
          <a:prstGeom prst="rect">
            <a:avLst/>
          </a:prstGeom>
        </p:spPr>
        <p:txBody>
          <a:bodyPr wrap="square">
            <a:spAutoFit/>
          </a:bodyPr>
          <a:lstStyle/>
          <a:p>
            <a:pPr marL="163513" indent="-72000">
              <a:lnSpc>
                <a:spcPts val="16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■日本における</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の部門別排出量</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4E559B0D-F5AE-439B-96D8-137C19500A1B}"/>
              </a:ext>
            </a:extLst>
          </p:cNvPr>
          <p:cNvSpPr/>
          <p:nvPr/>
        </p:nvSpPr>
        <p:spPr>
          <a:xfrm>
            <a:off x="5697894" y="1759267"/>
            <a:ext cx="871280" cy="369332"/>
          </a:xfrm>
          <a:prstGeom prst="rect">
            <a:avLst/>
          </a:prstGeom>
          <a:solidFill>
            <a:schemeClr val="bg1"/>
          </a:solidFill>
        </p:spPr>
        <p:txBody>
          <a:bodyPr wrap="square" lIns="0" tIns="0" rIns="0" bIns="0" anchor="ctr" anchorCtr="1">
            <a:spAutoFit/>
          </a:bodyPr>
          <a:lstStyle/>
          <a:p>
            <a:pPr marL="87925" indent="-8792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家庭部門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7925" indent="-8792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14.7%</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4E559B0D-F5AE-439B-96D8-137C19500A1B}"/>
              </a:ext>
            </a:extLst>
          </p:cNvPr>
          <p:cNvSpPr/>
          <p:nvPr/>
        </p:nvSpPr>
        <p:spPr>
          <a:xfrm>
            <a:off x="5940152" y="2439938"/>
            <a:ext cx="871280" cy="369332"/>
          </a:xfrm>
          <a:prstGeom prst="rect">
            <a:avLst/>
          </a:prstGeom>
          <a:solidFill>
            <a:schemeClr val="bg1"/>
          </a:solidFill>
        </p:spPr>
        <p:txBody>
          <a:bodyPr wrap="square" lIns="0" tIns="0" rIns="0" bIns="0" anchor="ctr" anchorCtr="1">
            <a:spAutoFit/>
          </a:bodyPr>
          <a:lstStyle/>
          <a:p>
            <a:pPr marL="87925" indent="-87925"/>
            <a:r>
              <a:rPr lang="ja-JP" altLang="en-US" sz="1200" dirty="0">
                <a:latin typeface="Meiryo UI" panose="020B0604030504040204" pitchFamily="50" charset="-128"/>
                <a:ea typeface="Meiryo UI" panose="020B0604030504040204" pitchFamily="50" charset="-128"/>
                <a:cs typeface="Meiryo UI" panose="020B0604030504040204" pitchFamily="50" charset="-128"/>
              </a:rPr>
              <a:t>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7925" indent="-87925"/>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17.9%</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5075312" y="3035052"/>
            <a:ext cx="4537992" cy="95410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ZEB</a:t>
            </a:r>
            <a:r>
              <a:rPr lang="ja-JP" altLang="en-US" sz="1400" dirty="0" smtClean="0">
                <a:latin typeface="Meiryo UI" panose="020B0604030504040204" pitchFamily="50" charset="-128"/>
                <a:ea typeface="Meiryo UI" panose="020B0604030504040204" pitchFamily="50" charset="-128"/>
              </a:rPr>
              <a:t>（ネット・ゼロ・エネルギー・ビル）＞</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■快適</a:t>
            </a:r>
            <a:r>
              <a:rPr lang="ja-JP" altLang="en-US" sz="1400" dirty="0">
                <a:latin typeface="Meiryo UI" panose="020B0604030504040204" pitchFamily="50" charset="-128"/>
                <a:ea typeface="Meiryo UI" panose="020B0604030504040204" pitchFamily="50" charset="-128"/>
              </a:rPr>
              <a:t>な室内環境を実現しながら、建物で消費</a:t>
            </a:r>
            <a:r>
              <a:rPr lang="ja-JP" altLang="en-US" sz="1400" dirty="0" smtClean="0">
                <a:latin typeface="Meiryo UI" panose="020B0604030504040204" pitchFamily="50" charset="-128"/>
                <a:ea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年間の一次</a:t>
            </a:r>
            <a:r>
              <a:rPr lang="ja-JP" altLang="en-US" sz="1400" dirty="0">
                <a:latin typeface="Meiryo UI" panose="020B0604030504040204" pitchFamily="50" charset="-128"/>
                <a:ea typeface="Meiryo UI" panose="020B0604030504040204" pitchFamily="50" charset="-128"/>
              </a:rPr>
              <a:t>エネルギーの収支</a:t>
            </a:r>
            <a:r>
              <a:rPr lang="ja-JP" altLang="en-US" sz="1400" dirty="0" smtClean="0">
                <a:latin typeface="Meiryo UI" panose="020B0604030504040204" pitchFamily="50" charset="-128"/>
                <a:ea typeface="Meiryo UI" panose="020B0604030504040204" pitchFamily="50" charset="-128"/>
              </a:rPr>
              <a:t>をゼロ</a:t>
            </a:r>
            <a:r>
              <a:rPr lang="ja-JP" altLang="en-US" sz="1400" dirty="0">
                <a:latin typeface="Meiryo UI" panose="020B0604030504040204" pitchFamily="50" charset="-128"/>
                <a:ea typeface="Meiryo UI" panose="020B0604030504040204" pitchFamily="50" charset="-128"/>
              </a:rPr>
              <a:t>にすること</a:t>
            </a:r>
            <a:r>
              <a:rPr lang="ja-JP" altLang="en-US" sz="1400" dirty="0" smtClean="0">
                <a:latin typeface="Meiryo UI" panose="020B0604030504040204" pitchFamily="50" charset="-128"/>
                <a:ea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目指した建物のこと。</a:t>
            </a:r>
            <a:endParaRPr lang="ja-JP" altLang="en-US" sz="1400" dirty="0">
              <a:latin typeface="Meiryo UI" panose="020B0604030504040204" pitchFamily="50" charset="-128"/>
              <a:ea typeface="Meiryo UI" panose="020B0604030504040204" pitchFamily="50" charset="-128"/>
            </a:endParaRPr>
          </a:p>
        </p:txBody>
      </p:sp>
      <p:sp>
        <p:nvSpPr>
          <p:cNvPr id="6" name="左中かっこ 5"/>
          <p:cNvSpPr/>
          <p:nvPr/>
        </p:nvSpPr>
        <p:spPr>
          <a:xfrm rot="20966362">
            <a:off x="5561012" y="1668014"/>
            <a:ext cx="426692" cy="1247364"/>
          </a:xfrm>
          <a:prstGeom prst="leftBrace">
            <a:avLst>
              <a:gd name="adj1" fmla="val 8333"/>
              <a:gd name="adj2" fmla="val 261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4E559B0D-F5AE-439B-96D8-137C19500A1B}"/>
              </a:ext>
            </a:extLst>
          </p:cNvPr>
          <p:cNvSpPr/>
          <p:nvPr/>
        </p:nvSpPr>
        <p:spPr>
          <a:xfrm>
            <a:off x="4410776" y="1941443"/>
            <a:ext cx="1546202" cy="215444"/>
          </a:xfrm>
          <a:prstGeom prst="rect">
            <a:avLst/>
          </a:prstGeom>
        </p:spPr>
        <p:txBody>
          <a:bodyPr wrap="square" lIns="0" tIns="0" rIns="0" bIns="0" anchor="ctr" anchorCtr="1">
            <a:spAutoFit/>
          </a:bodyPr>
          <a:lstStyle/>
          <a:p>
            <a:pPr marL="87925" indent="-87925"/>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32.6%</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53162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09273" y="3216043"/>
            <a:ext cx="8352000" cy="1188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83364" y="3326923"/>
            <a:ext cx="7926440" cy="954107"/>
          </a:xfrm>
          <a:prstGeom prst="rect">
            <a:avLst/>
          </a:prstGeom>
        </p:spPr>
        <p:txBody>
          <a:bodyPr wrap="square">
            <a:spAutoFit/>
          </a:bodyPr>
          <a:lstStyle/>
          <a:p>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今後、新築</a:t>
            </a:r>
            <a:r>
              <a:rPr lang="en-US" altLang="ja-JP"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計画に着手する</a:t>
            </a:r>
            <a:r>
              <a:rPr lang="ja-JP" altLang="en-US" sz="17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府有建築物</a:t>
            </a:r>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のエネルギー</a:t>
            </a:r>
            <a:r>
              <a:rPr lang="ja-JP" altLang="en-US" sz="17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消費性能は</a:t>
            </a:r>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17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a:t>
            </a:r>
            <a:r>
              <a:rPr lang="en-US" altLang="ja-JP"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Ready</a:t>
            </a:r>
            <a:r>
              <a:rPr lang="ja-JP" altLang="en-US"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endParaRPr lang="en-US" altLang="ja-JP" sz="17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ただし、建築物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の用途や特性等から実現できない場合でも、</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 Oriented</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相当以上と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41995" y="5867787"/>
            <a:ext cx="8910525" cy="297517"/>
          </a:xfrm>
          <a:prstGeom prst="rect">
            <a:avLst/>
          </a:prstGeom>
        </p:spPr>
        <p:txBody>
          <a:bodyPr wrap="square">
            <a:spAutoFit/>
          </a:bodyPr>
          <a:lstStyle/>
          <a:p>
            <a:pPr marL="163513" indent="-72000">
              <a:lnSpc>
                <a:spcPts val="16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■府有建築物の整備における環境配慮指針の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の基準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に引き上げる）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23528" y="873108"/>
            <a:ext cx="6554657" cy="349702"/>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pPr algn="ctr"/>
            <a:r>
              <a:rPr lang="ja-JP" altLang="en-US" b="1" dirty="0" smtClean="0">
                <a:latin typeface="Meiryo UI" pitchFamily="50" charset="-128"/>
                <a:ea typeface="Meiryo UI" pitchFamily="50" charset="-128"/>
                <a:cs typeface="Meiryo UI" pitchFamily="50" charset="-128"/>
              </a:rPr>
              <a:t>府有建築物の新築</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建替えを含む</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における</a:t>
            </a:r>
            <a:r>
              <a:rPr lang="en-US" altLang="ja-JP" b="1" dirty="0" smtClean="0">
                <a:latin typeface="Meiryo UI" pitchFamily="50" charset="-128"/>
                <a:ea typeface="Meiryo UI" pitchFamily="50" charset="-128"/>
                <a:cs typeface="Meiryo UI" pitchFamily="50" charset="-128"/>
              </a:rPr>
              <a:t>ZEB</a:t>
            </a:r>
            <a:r>
              <a:rPr lang="ja-JP" altLang="en-US" b="1" dirty="0" smtClean="0">
                <a:latin typeface="Meiryo UI" pitchFamily="50" charset="-128"/>
                <a:ea typeface="Meiryo UI" pitchFamily="50" charset="-128"/>
                <a:cs typeface="Meiryo UI" pitchFamily="50" charset="-128"/>
              </a:rPr>
              <a:t>化推進方針</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案</a:t>
            </a:r>
            <a:r>
              <a:rPr lang="en-US" altLang="ja-JP" b="1" dirty="0" smtClean="0">
                <a:latin typeface="Meiryo UI" pitchFamily="50" charset="-128"/>
                <a:ea typeface="Meiryo UI" pitchFamily="50" charset="-128"/>
                <a:cs typeface="Meiryo UI" pitchFamily="50" charset="-128"/>
              </a:rPr>
              <a:t>)</a:t>
            </a:r>
            <a:endParaRPr lang="ja-JP" altLang="en-US" b="1" dirty="0">
              <a:latin typeface="Meiryo UI" pitchFamily="50" charset="-128"/>
              <a:ea typeface="Meiryo UI" pitchFamily="50" charset="-128"/>
              <a:cs typeface="Meiryo UI" pitchFamily="50" charset="-128"/>
            </a:endParaRPr>
          </a:p>
        </p:txBody>
      </p:sp>
      <p:sp>
        <p:nvSpPr>
          <p:cNvPr id="20" name="正方形/長方形 19"/>
          <p:cNvSpPr/>
          <p:nvPr/>
        </p:nvSpPr>
        <p:spPr>
          <a:xfrm>
            <a:off x="335098" y="5426254"/>
            <a:ext cx="8910525" cy="297517"/>
          </a:xfrm>
          <a:prstGeom prst="rect">
            <a:avLst/>
          </a:prstGeom>
        </p:spPr>
        <p:txBody>
          <a:bodyPr wrap="square">
            <a:spAutoFit/>
          </a:bodyPr>
          <a:lstStyle/>
          <a:p>
            <a:pPr marL="163513" indent="-72000">
              <a:lnSpc>
                <a:spcPts val="16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■大阪府地球温暖化対策実行計画</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事務事業編</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ZEB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化推進方針を盛り込む）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a:extLst>
              <a:ext uri="{FF2B5EF4-FFF2-40B4-BE49-F238E27FC236}">
                <a16:creationId xmlns:a16="http://schemas.microsoft.com/office/drawing/2014/main" id="{B1167450-A7EB-4B21-A04B-10C1D1D95C3C}"/>
              </a:ext>
            </a:extLst>
          </p:cNvPr>
          <p:cNvSpPr txBox="1">
            <a:spLocks/>
          </p:cNvSpPr>
          <p:nvPr/>
        </p:nvSpPr>
        <p:spPr>
          <a:xfrm>
            <a:off x="0" y="0"/>
            <a:ext cx="9144000" cy="527540"/>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府有建築物の</a:t>
            </a:r>
            <a:r>
              <a:rPr lang="ja-JP" altLang="en-US" sz="2700" b="1" dirty="0" smtClean="0">
                <a:solidFill>
                  <a:schemeClr val="bg1"/>
                </a:solidFill>
                <a:latin typeface="UD デジタル 教科書体 NK-B" panose="02020700000000000000" pitchFamily="18" charset="-128"/>
                <a:ea typeface="UD デジタル 教科書体 NK-B" panose="02020700000000000000" pitchFamily="18" charset="-128"/>
              </a:rPr>
              <a:t>新築</a:t>
            </a:r>
            <a:r>
              <a:rPr lang="en-US" altLang="ja-JP" sz="2700" b="1"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2700" b="1" dirty="0" smtClean="0">
                <a:solidFill>
                  <a:schemeClr val="bg1"/>
                </a:solidFill>
                <a:latin typeface="UD デジタル 教科書体 NK-B" panose="02020700000000000000" pitchFamily="18" charset="-128"/>
                <a:ea typeface="UD デジタル 教科書体 NK-B" panose="02020700000000000000" pitchFamily="18" charset="-128"/>
              </a:rPr>
              <a:t>建替えを含む</a:t>
            </a:r>
            <a:r>
              <a:rPr lang="en-US" altLang="ja-JP" sz="2700" b="1"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sz="2700" b="1" dirty="0" smtClean="0">
                <a:solidFill>
                  <a:schemeClr val="bg1"/>
                </a:solidFill>
                <a:latin typeface="UD デジタル 教科書体 NK-B" panose="02020700000000000000" pitchFamily="18" charset="-128"/>
                <a:ea typeface="UD デジタル 教科書体 NK-B" panose="02020700000000000000" pitchFamily="18" charset="-128"/>
              </a:rPr>
              <a:t>に</a:t>
            </a:r>
            <a:r>
              <a:rPr lang="ja-JP" altLang="en-US" sz="2700" b="1" dirty="0">
                <a:solidFill>
                  <a:schemeClr val="bg1"/>
                </a:solidFill>
                <a:latin typeface="UD デジタル 教科書体 NK-B" panose="02020700000000000000" pitchFamily="18" charset="-128"/>
                <a:ea typeface="UD デジタル 教科書体 NK-B" panose="02020700000000000000" pitchFamily="18" charset="-128"/>
              </a:rPr>
              <a:t>おけるＺＥＢ化に</a:t>
            </a:r>
            <a:r>
              <a:rPr lang="ja-JP" altLang="en-US" sz="2700" b="1" dirty="0" smtClean="0">
                <a:solidFill>
                  <a:schemeClr val="bg1"/>
                </a:solidFill>
                <a:latin typeface="UD デジタル 教科書体 NK-B" panose="02020700000000000000" pitchFamily="18" charset="-128"/>
                <a:ea typeface="UD デジタル 教科書体 NK-B" panose="02020700000000000000" pitchFamily="18" charset="-128"/>
              </a:rPr>
              <a:t>ついて</a:t>
            </a:r>
            <a:endParaRPr lang="ja-JP" altLang="en-US" sz="2700" b="1" dirty="0">
              <a:solidFill>
                <a:schemeClr val="bg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467544" y="4479503"/>
            <a:ext cx="7848872" cy="723275"/>
          </a:xfrm>
          <a:prstGeom prst="rect">
            <a:avLst/>
          </a:prstGeom>
        </p:spPr>
        <p:txBody>
          <a:bodyPr wrap="square">
            <a:spAutoFit/>
          </a:bodyPr>
          <a:lstStyle/>
          <a:p>
            <a:pPr>
              <a:spcAft>
                <a:spcPts val="30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    象 ： 大阪府が新築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建替えを含む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する全ての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建築物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ただし、原則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年以内に実質的な府負担ベースで投資回収が可能な建築物を対象とする</a:t>
            </a:r>
          </a:p>
          <a:p>
            <a:pPr>
              <a:spcAft>
                <a:spcPts val="30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スライド番号プレースホルダー 1"/>
          <p:cNvSpPr>
            <a:spLocks noGrp="1"/>
          </p:cNvSpPr>
          <p:nvPr>
            <p:ph type="sldNum" sz="quarter" idx="12"/>
          </p:nvPr>
        </p:nvSpPr>
        <p:spPr>
          <a:xfrm>
            <a:off x="8622504" y="6309320"/>
            <a:ext cx="486000" cy="486000"/>
          </a:xfrm>
        </p:spPr>
        <p:txBody>
          <a:bodyPr/>
          <a:lstStyle/>
          <a:p>
            <a:fld id="{260D7C64-4B75-47CE-A9E9-B75BE436869C}" type="slidenum">
              <a:rPr kumimoji="1" lang="ja-JP" altLang="en-US" smtClean="0"/>
              <a:t>14</a:t>
            </a:fld>
            <a:endParaRPr kumimoji="1" lang="ja-JP" altLang="en-US"/>
          </a:p>
        </p:txBody>
      </p:sp>
      <p:sp>
        <p:nvSpPr>
          <p:cNvPr id="12" name="フローチャート: 組合せ 11"/>
          <p:cNvSpPr/>
          <p:nvPr/>
        </p:nvSpPr>
        <p:spPr>
          <a:xfrm>
            <a:off x="2555776" y="2771443"/>
            <a:ext cx="3967896" cy="303146"/>
          </a:xfrm>
          <a:prstGeom prst="flowChartMerg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3527" y="1226011"/>
            <a:ext cx="8532000" cy="403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19" name="正方形/長方形 18"/>
          <p:cNvSpPr/>
          <p:nvPr/>
        </p:nvSpPr>
        <p:spPr>
          <a:xfrm>
            <a:off x="384214" y="1305221"/>
            <a:ext cx="8244000" cy="1400383"/>
          </a:xfrm>
          <a:prstGeom prst="rect">
            <a:avLst/>
          </a:prstGeom>
        </p:spPr>
        <p:txBody>
          <a:bodyPr wrap="square">
            <a:spAutoFit/>
          </a:bodyPr>
          <a:lstStyle/>
          <a:p>
            <a:pPr marL="72000" indent="-457200">
              <a:spcAft>
                <a:spcPts val="60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ZEB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Ready</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の場合でも</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大阪府ファシリティマネジメント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基本方針の目標である築後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以内に実質的な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府負担ベースの投資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回収が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4572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年度までに新築建築物の平均で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ZEB Ready</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相当」という目標を踏まえるとともに、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年カーボンニュートラルの実現に向けて、府が率先して取り組む必要があるため、以下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とおり、目標を設定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34275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indent="-2714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議題（３）</a:t>
            </a:r>
            <a:r>
              <a:rPr lang="en-US" altLang="ja-JP" sz="2800" b="1" dirty="0">
                <a:solidFill>
                  <a:schemeClr val="bg1"/>
                </a:solidFill>
                <a:latin typeface="ＭＳ Ｐゴシック" panose="020B0600070205080204" pitchFamily="50" charset="-128"/>
                <a:ea typeface="ＭＳ Ｐゴシック" panose="020B0600070205080204" pitchFamily="50" charset="-128"/>
              </a:rPr>
              <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その他（今後の取組に向けての報告事項）</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15</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186457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1AFD276-4C6D-3024-8418-B4A09DE871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501008"/>
            <a:ext cx="3332742" cy="24995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4"/>
          <a:stretch>
            <a:fillRect/>
          </a:stretch>
        </p:blipFill>
        <p:spPr>
          <a:xfrm>
            <a:off x="4429093" y="3573016"/>
            <a:ext cx="4435110" cy="2489738"/>
          </a:xfrm>
          <a:prstGeom prst="rect">
            <a:avLst/>
          </a:prstGeom>
        </p:spPr>
      </p:pic>
      <p:sp>
        <p:nvSpPr>
          <p:cNvPr id="2" name="角丸四角形 1"/>
          <p:cNvSpPr/>
          <p:nvPr/>
        </p:nvSpPr>
        <p:spPr>
          <a:xfrm>
            <a:off x="107505" y="2100499"/>
            <a:ext cx="8928990" cy="838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府民・事業者による脱炭素貢献の可視化について</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1F4A2B6-4B7E-BEE4-D6AF-17E9E1DA0CD6}"/>
              </a:ext>
            </a:extLst>
          </p:cNvPr>
          <p:cNvSpPr txBox="1"/>
          <p:nvPr/>
        </p:nvSpPr>
        <p:spPr>
          <a:xfrm>
            <a:off x="107504" y="1051475"/>
            <a:ext cx="8950514" cy="830997"/>
          </a:xfrm>
          <a:prstGeom prst="rect">
            <a:avLst/>
          </a:prstGeom>
          <a:noFill/>
          <a:ln w="12700">
            <a:solidFill>
              <a:schemeClr val="tx1"/>
            </a:solidFill>
            <a:prstDash val="dash"/>
          </a:ln>
        </p:spPr>
        <p:txBody>
          <a:bodyPr wrap="square">
            <a:spAutoFit/>
          </a:bodyPr>
          <a:lstStyle/>
          <a:p>
            <a:pPr marL="176213" indent="-176213"/>
            <a:r>
              <a:rPr lang="ja-JP" altLang="en-US" sz="1600" dirty="0">
                <a:latin typeface="BIZ UDゴシック" panose="020B0400000000000000" pitchFamily="49" charset="-128"/>
                <a:ea typeface="BIZ UDゴシック" panose="020B0400000000000000" pitchFamily="49" charset="-128"/>
              </a:rPr>
              <a:t>〇府民・事業者に</a:t>
            </a:r>
            <a:r>
              <a:rPr lang="en-US" altLang="ja-JP" sz="1600" dirty="0">
                <a:latin typeface="BIZ UDゴシック" panose="020B0400000000000000" pitchFamily="49" charset="-128"/>
                <a:ea typeface="BIZ UDゴシック" panose="020B0400000000000000" pitchFamily="49" charset="-128"/>
              </a:rPr>
              <a:t>CO</a:t>
            </a:r>
            <a:r>
              <a:rPr lang="en-US" altLang="ja-JP" sz="1600" baseline="-25000" dirty="0">
                <a:latin typeface="BIZ UDゴシック" panose="020B0400000000000000" pitchFamily="49" charset="-128"/>
                <a:ea typeface="BIZ UDゴシック" panose="020B0400000000000000" pitchFamily="49" charset="-128"/>
              </a:rPr>
              <a:t>2</a:t>
            </a:r>
            <a:r>
              <a:rPr lang="ja-JP" altLang="en-US" sz="1600" dirty="0">
                <a:latin typeface="BIZ UDゴシック" panose="020B0400000000000000" pitchFamily="49" charset="-128"/>
                <a:ea typeface="BIZ UDゴシック" panose="020B0400000000000000" pitchFamily="49" charset="-128"/>
              </a:rPr>
              <a:t>削減の取組を求めているが、個々の取組による</a:t>
            </a:r>
            <a:r>
              <a:rPr lang="en-US" altLang="ja-JP" sz="1600" dirty="0">
                <a:latin typeface="BIZ UDゴシック" panose="020B0400000000000000" pitchFamily="49" charset="-128"/>
                <a:ea typeface="BIZ UDゴシック" panose="020B0400000000000000" pitchFamily="49" charset="-128"/>
              </a:rPr>
              <a:t>CO</a:t>
            </a:r>
            <a:r>
              <a:rPr lang="en-US" altLang="ja-JP" sz="1600" baseline="-25000" dirty="0">
                <a:latin typeface="BIZ UDゴシック" panose="020B0400000000000000" pitchFamily="49" charset="-128"/>
                <a:ea typeface="BIZ UDゴシック" panose="020B0400000000000000" pitchFamily="49" charset="-128"/>
              </a:rPr>
              <a:t>2</a:t>
            </a:r>
            <a:r>
              <a:rPr lang="ja-JP" altLang="en-US" sz="1600" dirty="0">
                <a:latin typeface="BIZ UDゴシック" panose="020B0400000000000000" pitchFamily="49" charset="-128"/>
                <a:ea typeface="BIZ UDゴシック" panose="020B0400000000000000" pitchFamily="49" charset="-128"/>
              </a:rPr>
              <a:t>削減効果がわかりにくい</a:t>
            </a:r>
            <a:endParaRPr lang="en-US" altLang="ja-JP" sz="1600" dirty="0">
              <a:latin typeface="BIZ UDゴシック" panose="020B0400000000000000" pitchFamily="49" charset="-128"/>
              <a:ea typeface="BIZ UDゴシック" panose="020B0400000000000000" pitchFamily="49" charset="-128"/>
            </a:endParaRPr>
          </a:p>
          <a:p>
            <a:pPr marL="176213" indent="-176213"/>
            <a:r>
              <a:rPr lang="ja-JP" altLang="en-US" sz="1600" dirty="0">
                <a:latin typeface="BIZ UDゴシック" panose="020B0400000000000000" pitchFamily="49" charset="-128"/>
                <a:ea typeface="BIZ UDゴシック" panose="020B0400000000000000" pitchFamily="49" charset="-128"/>
              </a:rPr>
              <a:t>〇</a:t>
            </a:r>
            <a:r>
              <a:rPr lang="en-US" altLang="ja-JP" sz="1600" dirty="0">
                <a:latin typeface="BIZ UDゴシック" panose="020B0400000000000000" pitchFamily="49" charset="-128"/>
                <a:ea typeface="BIZ UDゴシック" panose="020B0400000000000000" pitchFamily="49" charset="-128"/>
              </a:rPr>
              <a:t>CO</a:t>
            </a:r>
            <a:r>
              <a:rPr lang="en-US" altLang="ja-JP" sz="1600" baseline="-25000" dirty="0">
                <a:latin typeface="BIZ UDゴシック" panose="020B0400000000000000" pitchFamily="49" charset="-128"/>
                <a:ea typeface="BIZ UDゴシック" panose="020B0400000000000000" pitchFamily="49" charset="-128"/>
              </a:rPr>
              <a:t>2</a:t>
            </a:r>
            <a:r>
              <a:rPr lang="ja-JP" altLang="en-US" sz="1600" dirty="0">
                <a:latin typeface="BIZ UDゴシック" panose="020B0400000000000000" pitchFamily="49" charset="-128"/>
                <a:ea typeface="BIZ UDゴシック" panose="020B0400000000000000" pitchFamily="49" charset="-128"/>
              </a:rPr>
              <a:t>は目に見えないことから、取組の成果がわかりにくく、特に個人レベルでの継続的な取組のモチベーションが維持されにくい</a:t>
            </a:r>
            <a:endParaRPr lang="en-US" altLang="ja-JP" sz="16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41F4A2B6-4B7E-BEE4-D6AF-17E9E1DA0CD6}"/>
              </a:ext>
            </a:extLst>
          </p:cNvPr>
          <p:cNvSpPr txBox="1"/>
          <p:nvPr/>
        </p:nvSpPr>
        <p:spPr>
          <a:xfrm>
            <a:off x="107504" y="2156608"/>
            <a:ext cx="8928991" cy="738664"/>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府民・事業者によるＣＯ</a:t>
            </a:r>
            <a:r>
              <a:rPr lang="ja-JP" altLang="en-US" sz="1400" baseline="-25000" dirty="0">
                <a:latin typeface="BIZ UDゴシック" panose="020B0400000000000000" pitchFamily="49" charset="-128"/>
                <a:ea typeface="BIZ UDゴシック" panose="020B0400000000000000" pitchFamily="49" charset="-128"/>
              </a:rPr>
              <a:t>２</a:t>
            </a:r>
            <a:r>
              <a:rPr lang="ja-JP" altLang="en-US" sz="1400" dirty="0">
                <a:latin typeface="BIZ UDゴシック" panose="020B0400000000000000" pitchFamily="49" charset="-128"/>
                <a:ea typeface="BIZ UDゴシック" panose="020B0400000000000000" pitchFamily="49" charset="-128"/>
              </a:rPr>
              <a:t>削減につながる取組の貢献量等をデジタル上で定量的に可視化、フィードバックすることにより、あらゆる府民・事業者の参加・取組を促進し、府域全体の取組を発信する仕組みの構築を検討</a:t>
            </a:r>
            <a:endParaRPr lang="en-US" altLang="ja-JP" sz="1400" dirty="0">
              <a:latin typeface="BIZ UDゴシック" panose="020B0400000000000000" pitchFamily="49" charset="-128"/>
              <a:ea typeface="BIZ UDゴシック" panose="020B0400000000000000" pitchFamily="49" charset="-128"/>
            </a:endParaRPr>
          </a:p>
          <a:p>
            <a:r>
              <a:rPr lang="ja-JP" altLang="en-US" sz="1400" u="sng" dirty="0">
                <a:latin typeface="BIZ UDゴシック" panose="020B0400000000000000" pitchFamily="49" charset="-128"/>
                <a:ea typeface="BIZ UDゴシック" panose="020B0400000000000000" pitchFamily="49" charset="-128"/>
              </a:rPr>
              <a:t>（オープンデータ化により、外部の様々な取組・アプリ等との連携の接点をつくり連携を広げていく）</a:t>
            </a:r>
            <a:endParaRPr lang="en-US" altLang="ja-JP" sz="1400" u="sng" dirty="0">
              <a:latin typeface="BIZ UDゴシック" panose="020B0400000000000000" pitchFamily="49" charset="-128"/>
              <a:ea typeface="BIZ UDゴシック" panose="020B0400000000000000" pitchFamily="49" charset="-128"/>
            </a:endParaRPr>
          </a:p>
        </p:txBody>
      </p:sp>
      <p:sp>
        <p:nvSpPr>
          <p:cNvPr id="3" name="二等辺三角形 2"/>
          <p:cNvSpPr/>
          <p:nvPr/>
        </p:nvSpPr>
        <p:spPr>
          <a:xfrm rot="10800000">
            <a:off x="3275856" y="1832068"/>
            <a:ext cx="1656184" cy="242402"/>
          </a:xfrm>
          <a:prstGeom prst="triangle">
            <a:avLst/>
          </a:prstGeom>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4847603" y="3212976"/>
            <a:ext cx="3411452" cy="36004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400" dirty="0"/>
              <a:t>②府域全体の可視化：ダッシュボード</a:t>
            </a:r>
          </a:p>
        </p:txBody>
      </p:sp>
      <p:sp>
        <p:nvSpPr>
          <p:cNvPr id="7" name="角丸四角形 6"/>
          <p:cNvSpPr/>
          <p:nvPr/>
        </p:nvSpPr>
        <p:spPr>
          <a:xfrm>
            <a:off x="669124" y="3212976"/>
            <a:ext cx="2894764" cy="36004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dirty="0"/>
              <a:t>①府民貢献の可視化：アプリ連携</a:t>
            </a:r>
            <a:endParaRPr kumimoji="1" lang="ja-JP" altLang="en-US" sz="1400" dirty="0"/>
          </a:p>
        </p:txBody>
      </p:sp>
      <p:sp>
        <p:nvSpPr>
          <p:cNvPr id="15" name="テキスト ボックス 14">
            <a:extLst>
              <a:ext uri="{FF2B5EF4-FFF2-40B4-BE49-F238E27FC236}">
                <a16:creationId xmlns:a16="http://schemas.microsoft.com/office/drawing/2014/main" id="{41F4A2B6-4B7E-BEE4-D6AF-17E9E1DA0CD6}"/>
              </a:ext>
            </a:extLst>
          </p:cNvPr>
          <p:cNvSpPr txBox="1"/>
          <p:nvPr/>
        </p:nvSpPr>
        <p:spPr>
          <a:xfrm>
            <a:off x="7757347" y="5975702"/>
            <a:ext cx="1351157" cy="261610"/>
          </a:xfrm>
          <a:prstGeom prst="rect">
            <a:avLst/>
          </a:prstGeom>
          <a:noFill/>
          <a:ln w="12700">
            <a:noFill/>
            <a:prstDash val="dash"/>
          </a:ln>
        </p:spPr>
        <p:txBody>
          <a:bodyPr wrap="square">
            <a:spAutoFit/>
          </a:bodyPr>
          <a:lstStyle/>
          <a:p>
            <a:pPr marL="176213" indent="-176213"/>
            <a:r>
              <a:rPr lang="ja-JP" altLang="en-US" sz="1100" dirty="0">
                <a:latin typeface="BIZ UDゴシック" panose="020B0400000000000000" pitchFamily="49" charset="-128"/>
                <a:ea typeface="BIZ UDゴシック" panose="020B0400000000000000" pitchFamily="49" charset="-128"/>
              </a:rPr>
              <a:t>（事例：東京都）</a:t>
            </a:r>
            <a:endParaRPr lang="en-US" altLang="ja-JP" sz="1100" dirty="0">
              <a:latin typeface="BIZ UDゴシック" panose="020B0400000000000000" pitchFamily="49" charset="-128"/>
              <a:ea typeface="BIZ UDゴシック" panose="020B0400000000000000" pitchFamily="49" charset="-128"/>
            </a:endParaRPr>
          </a:p>
        </p:txBody>
      </p:sp>
      <p:sp>
        <p:nvSpPr>
          <p:cNvPr id="12" name="角丸四角形 5">
            <a:extLst>
              <a:ext uri="{FF2B5EF4-FFF2-40B4-BE49-F238E27FC236}">
                <a16:creationId xmlns:a16="http://schemas.microsoft.com/office/drawing/2014/main" id="{91409F16-CFD5-E285-7098-FD5D215BC945}"/>
              </a:ext>
            </a:extLst>
          </p:cNvPr>
          <p:cNvSpPr/>
          <p:nvPr/>
        </p:nvSpPr>
        <p:spPr>
          <a:xfrm>
            <a:off x="85982" y="785718"/>
            <a:ext cx="3117866" cy="31019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600" dirty="0">
                <a:latin typeface="BIZ UDゴシック" panose="020B0400000000000000" pitchFamily="49" charset="-128"/>
                <a:ea typeface="BIZ UDゴシック" panose="020B0400000000000000" pitchFamily="49" charset="-128"/>
              </a:rPr>
              <a:t>府民の行動変容促進の課題</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825F11F7-FD6B-A3C2-A9CE-3222FD2A9AB6}"/>
              </a:ext>
            </a:extLst>
          </p:cNvPr>
          <p:cNvSpPr txBox="1"/>
          <p:nvPr/>
        </p:nvSpPr>
        <p:spPr>
          <a:xfrm>
            <a:off x="251521" y="6433591"/>
            <a:ext cx="856895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ja-JP" altLang="en-US" sz="1400" dirty="0">
                <a:latin typeface="BIZ UDゴシック" panose="020B0400000000000000" pitchFamily="49" charset="-128"/>
                <a:ea typeface="BIZ UDゴシック" panose="020B0400000000000000" pitchFamily="49" charset="-128"/>
              </a:rPr>
              <a:t>スマートシティ戦略部で構築予定のダッシュボードを基盤にデータの可視化・アプリ連携等を進める</a:t>
            </a:r>
            <a:endParaRPr lang="en-US" altLang="ja-JP" sz="1400" dirty="0">
              <a:latin typeface="BIZ UDゴシック" panose="020B0400000000000000" pitchFamily="49" charset="-128"/>
              <a:ea typeface="BIZ UDゴシック" panose="020B0400000000000000" pitchFamily="49" charset="-128"/>
            </a:endParaRPr>
          </a:p>
        </p:txBody>
      </p:sp>
      <p:sp>
        <p:nvSpPr>
          <p:cNvPr id="19" name="二等辺三角形 18">
            <a:extLst>
              <a:ext uri="{FF2B5EF4-FFF2-40B4-BE49-F238E27FC236}">
                <a16:creationId xmlns:a16="http://schemas.microsoft.com/office/drawing/2014/main" id="{8E98FDDA-45D8-AAE6-589B-6F42CB503307}"/>
              </a:ext>
            </a:extLst>
          </p:cNvPr>
          <p:cNvSpPr/>
          <p:nvPr/>
        </p:nvSpPr>
        <p:spPr>
          <a:xfrm rot="10800000">
            <a:off x="3347865" y="6197087"/>
            <a:ext cx="1656184" cy="242402"/>
          </a:xfrm>
          <a:prstGeom prst="triangle">
            <a:avLst/>
          </a:prstGeom>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41F4A2B6-4B7E-BEE4-D6AF-17E9E1DA0CD6}"/>
              </a:ext>
            </a:extLst>
          </p:cNvPr>
          <p:cNvSpPr txBox="1"/>
          <p:nvPr/>
        </p:nvSpPr>
        <p:spPr>
          <a:xfrm>
            <a:off x="1187624" y="5969619"/>
            <a:ext cx="2987290" cy="267026"/>
          </a:xfrm>
          <a:prstGeom prst="rect">
            <a:avLst/>
          </a:prstGeom>
          <a:noFill/>
          <a:ln w="12700">
            <a:noFill/>
            <a:prstDash val="dash"/>
          </a:ln>
        </p:spPr>
        <p:txBody>
          <a:bodyPr wrap="square">
            <a:spAutoFit/>
          </a:bodyPr>
          <a:lstStyle/>
          <a:p>
            <a:pPr marL="176213" indent="-176213"/>
            <a:r>
              <a:rPr lang="ja-JP" altLang="en-US" sz="1100" dirty="0">
                <a:latin typeface="BIZ UDゴシック" panose="020B0400000000000000" pitchFamily="49" charset="-128"/>
                <a:ea typeface="BIZ UDゴシック" panose="020B0400000000000000" pitchFamily="49" charset="-128"/>
              </a:rPr>
              <a:t>（事例：国立環境研究所・</a:t>
            </a:r>
            <a:r>
              <a:rPr lang="en-US" altLang="ja-JP" sz="1100" dirty="0" err="1">
                <a:latin typeface="BIZ UDゴシック" panose="020B0400000000000000" pitchFamily="49" charset="-128"/>
                <a:ea typeface="BIZ UDゴシック" panose="020B0400000000000000" pitchFamily="49" charset="-128"/>
              </a:rPr>
              <a:t>CodeforJapan</a:t>
            </a:r>
            <a:r>
              <a:rPr lang="ja-JP" altLang="en-US" sz="1100" dirty="0">
                <a:latin typeface="BIZ UDゴシック" panose="020B0400000000000000" pitchFamily="49" charset="-128"/>
                <a:ea typeface="BIZ UDゴシック" panose="020B0400000000000000" pitchFamily="49" charset="-128"/>
              </a:rPr>
              <a:t>）</a:t>
            </a:r>
            <a:endParaRPr lang="en-US" altLang="ja-JP" sz="1100" dirty="0">
              <a:latin typeface="BIZ UDゴシック" panose="020B0400000000000000" pitchFamily="49" charset="-128"/>
              <a:ea typeface="BIZ UDゴシック" panose="020B0400000000000000" pitchFamily="49" charset="-128"/>
            </a:endParaRPr>
          </a:p>
        </p:txBody>
      </p:sp>
      <p:pic>
        <p:nvPicPr>
          <p:cNvPr id="21" name="図 20">
            <a:extLst>
              <a:ext uri="{FF2B5EF4-FFF2-40B4-BE49-F238E27FC236}">
                <a16:creationId xmlns:a16="http://schemas.microsoft.com/office/drawing/2014/main" id="{AB59091D-52C5-8914-2D6D-D37F16CD62FC}"/>
              </a:ext>
            </a:extLst>
          </p:cNvPr>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3348973" y="4437112"/>
            <a:ext cx="1658982" cy="1097242"/>
          </a:xfrm>
          <a:prstGeom prst="rect">
            <a:avLst/>
          </a:prstGeom>
        </p:spPr>
      </p:pic>
      <p:sp>
        <p:nvSpPr>
          <p:cNvPr id="28" name="テキスト ボックス 27">
            <a:extLst>
              <a:ext uri="{FF2B5EF4-FFF2-40B4-BE49-F238E27FC236}">
                <a16:creationId xmlns:a16="http://schemas.microsoft.com/office/drawing/2014/main" id="{5BC1A206-995A-D12E-8736-36EC34F9BF9E}"/>
              </a:ext>
            </a:extLst>
          </p:cNvPr>
          <p:cNvSpPr txBox="1"/>
          <p:nvPr/>
        </p:nvSpPr>
        <p:spPr>
          <a:xfrm>
            <a:off x="3812162" y="4670950"/>
            <a:ext cx="915730" cy="646331"/>
          </a:xfrm>
          <a:prstGeom prst="rect">
            <a:avLst/>
          </a:prstGeom>
          <a:noFill/>
          <a:ln w="12700">
            <a:noFill/>
            <a:prstDash val="dash"/>
          </a:ln>
        </p:spPr>
        <p:txBody>
          <a:bodyPr wrap="square">
            <a:spAutoFit/>
          </a:bodyPr>
          <a:lstStyle/>
          <a:p>
            <a:pPr marL="176213" indent="-176213"/>
            <a:r>
              <a:rPr lang="ja-JP" altLang="en-US" b="1" dirty="0">
                <a:solidFill>
                  <a:srgbClr val="000066"/>
                </a:solidFill>
                <a:latin typeface="BIZ UDPゴシック" panose="020B0400000000000000" pitchFamily="50" charset="-128"/>
                <a:ea typeface="BIZ UDPゴシック" panose="020B0400000000000000" pitchFamily="50" charset="-128"/>
              </a:rPr>
              <a:t>データ</a:t>
            </a:r>
            <a:endParaRPr lang="en-US" altLang="ja-JP" b="1" dirty="0">
              <a:solidFill>
                <a:srgbClr val="000066"/>
              </a:solidFill>
              <a:latin typeface="BIZ UDPゴシック" panose="020B0400000000000000" pitchFamily="50" charset="-128"/>
              <a:ea typeface="BIZ UDPゴシック" panose="020B0400000000000000" pitchFamily="50" charset="-128"/>
            </a:endParaRPr>
          </a:p>
          <a:p>
            <a:pPr marL="176213" indent="-176213"/>
            <a:r>
              <a:rPr lang="ja-JP" altLang="en-US" b="1" dirty="0">
                <a:solidFill>
                  <a:srgbClr val="000066"/>
                </a:solidFill>
                <a:latin typeface="BIZ UDPゴシック" panose="020B0400000000000000" pitchFamily="50" charset="-128"/>
                <a:ea typeface="BIZ UDPゴシック" panose="020B0400000000000000" pitchFamily="50" charset="-128"/>
              </a:rPr>
              <a:t>連携</a:t>
            </a:r>
            <a:endParaRPr lang="en-US" altLang="ja-JP" b="1" dirty="0">
              <a:solidFill>
                <a:srgbClr val="000066"/>
              </a:solidFill>
              <a:latin typeface="BIZ UDPゴシック" panose="020B0400000000000000" pitchFamily="50" charset="-128"/>
              <a:ea typeface="BIZ UDPゴシック" panose="020B0400000000000000" pitchFamily="50" charset="-128"/>
            </a:endParaRPr>
          </a:p>
        </p:txBody>
      </p:sp>
      <p:sp>
        <p:nvSpPr>
          <p:cNvPr id="27" name="二等辺三角形 26">
            <a:extLst>
              <a:ext uri="{FF2B5EF4-FFF2-40B4-BE49-F238E27FC236}">
                <a16:creationId xmlns:a16="http://schemas.microsoft.com/office/drawing/2014/main" id="{6ECB10E3-F889-4794-971F-CBD7838DCB52}"/>
              </a:ext>
            </a:extLst>
          </p:cNvPr>
          <p:cNvSpPr/>
          <p:nvPr/>
        </p:nvSpPr>
        <p:spPr>
          <a:xfrm rot="10800000">
            <a:off x="3275856" y="2974125"/>
            <a:ext cx="1656184" cy="242402"/>
          </a:xfrm>
          <a:prstGeom prst="triangle">
            <a:avLst/>
          </a:prstGeom>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B9D781FB-16A9-4491-9AC3-3C25C3A226DE}"/>
              </a:ext>
            </a:extLst>
          </p:cNvPr>
          <p:cNvSpPr txBox="1"/>
          <p:nvPr/>
        </p:nvSpPr>
        <p:spPr>
          <a:xfrm>
            <a:off x="-8759" y="2947227"/>
            <a:ext cx="1512168" cy="276999"/>
          </a:xfrm>
          <a:prstGeom prst="rect">
            <a:avLst/>
          </a:prstGeom>
          <a:noFill/>
          <a:ln w="12700">
            <a:noFill/>
            <a:prstDash val="dash"/>
          </a:ln>
        </p:spPr>
        <p:txBody>
          <a:bodyPr wrap="square">
            <a:spAutoFit/>
          </a:bodyPr>
          <a:lstStyle/>
          <a:p>
            <a:pPr marL="176213" indent="-176213"/>
            <a:r>
              <a:rPr lang="ja-JP" altLang="en-US" sz="1200" dirty="0">
                <a:latin typeface="BIZ UDゴシック" panose="020B0400000000000000" pitchFamily="49" charset="-128"/>
                <a:ea typeface="BIZ UDゴシック" panose="020B0400000000000000" pitchFamily="49" charset="-128"/>
              </a:rPr>
              <a:t>（取組イメージ）</a:t>
            </a:r>
            <a:endParaRPr lang="en-US" altLang="ja-JP" sz="1200" dirty="0">
              <a:latin typeface="BIZ UDゴシック" panose="020B0400000000000000" pitchFamily="49" charset="-128"/>
              <a:ea typeface="BIZ UDゴシック" panose="020B0400000000000000" pitchFamily="49" charset="-128"/>
            </a:endParaRPr>
          </a:p>
        </p:txBody>
      </p:sp>
      <p:sp>
        <p:nvSpPr>
          <p:cNvPr id="4" name="スライド番号プレースホルダー 1">
            <a:extLst>
              <a:ext uri="{FF2B5EF4-FFF2-40B4-BE49-F238E27FC236}">
                <a16:creationId xmlns:a16="http://schemas.microsoft.com/office/drawing/2014/main" id="{7D30D83E-1BF9-5304-CD02-4BFDF5AAF53A}"/>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16</a:t>
            </a:fld>
            <a:endParaRPr lang="ja-JP" altLang="en-US"/>
          </a:p>
        </p:txBody>
      </p:sp>
      <p:sp>
        <p:nvSpPr>
          <p:cNvPr id="31" name="テキスト ボックス 30">
            <a:extLst>
              <a:ext uri="{FF2B5EF4-FFF2-40B4-BE49-F238E27FC236}">
                <a16:creationId xmlns:a16="http://schemas.microsoft.com/office/drawing/2014/main" id="{B866CD8A-3161-4369-9E54-10C107139A73}"/>
              </a:ext>
            </a:extLst>
          </p:cNvPr>
          <p:cNvSpPr txBox="1"/>
          <p:nvPr/>
        </p:nvSpPr>
        <p:spPr>
          <a:xfrm>
            <a:off x="591186" y="3526447"/>
            <a:ext cx="3044710" cy="261610"/>
          </a:xfrm>
          <a:prstGeom prst="rect">
            <a:avLst/>
          </a:prstGeom>
          <a:solidFill>
            <a:schemeClr val="accent6">
              <a:lumMod val="60000"/>
              <a:lumOff val="40000"/>
            </a:schemeClr>
          </a:solidFill>
          <a:ln w="12700">
            <a:noFill/>
            <a:prstDash val="dash"/>
          </a:ln>
        </p:spPr>
        <p:txBody>
          <a:bodyPr wrap="square">
            <a:spAutoFit/>
          </a:bodyPr>
          <a:lstStyle/>
          <a:p>
            <a:pPr marL="176213" indent="-176213" algn="ctr"/>
            <a:r>
              <a:rPr lang="ja-JP" altLang="en-US" sz="1100" dirty="0">
                <a:latin typeface="BIZ UDゴシック" panose="020B0400000000000000" pitchFamily="49" charset="-128"/>
                <a:ea typeface="BIZ UDゴシック" panose="020B0400000000000000" pitchFamily="49" charset="-128"/>
              </a:rPr>
              <a:t>アプリで自身の行動による</a:t>
            </a:r>
            <a:r>
              <a:rPr lang="en-US" altLang="ja-JP" sz="1100" dirty="0">
                <a:latin typeface="BIZ UDゴシック" panose="020B0400000000000000" pitchFamily="49" charset="-128"/>
                <a:ea typeface="BIZ UDゴシック" panose="020B0400000000000000" pitchFamily="49" charset="-128"/>
              </a:rPr>
              <a:t>CO2</a:t>
            </a:r>
            <a:r>
              <a:rPr lang="ja-JP" altLang="en-US" sz="1100" dirty="0">
                <a:latin typeface="BIZ UDゴシック" panose="020B0400000000000000" pitchFamily="49" charset="-128"/>
                <a:ea typeface="BIZ UDゴシック" panose="020B0400000000000000" pitchFamily="49" charset="-128"/>
              </a:rPr>
              <a:t>排出量を算定</a:t>
            </a:r>
            <a:endParaRPr lang="en-US" altLang="ja-JP" sz="11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76D5F6F8-6501-4473-8681-A8E1F28CC75A}"/>
              </a:ext>
            </a:extLst>
          </p:cNvPr>
          <p:cNvSpPr txBox="1"/>
          <p:nvPr/>
        </p:nvSpPr>
        <p:spPr>
          <a:xfrm>
            <a:off x="4830626" y="3526447"/>
            <a:ext cx="3485790" cy="261610"/>
          </a:xfrm>
          <a:prstGeom prst="rect">
            <a:avLst/>
          </a:prstGeom>
          <a:solidFill>
            <a:schemeClr val="accent6">
              <a:lumMod val="60000"/>
              <a:lumOff val="40000"/>
            </a:schemeClr>
          </a:solidFill>
          <a:ln w="12700">
            <a:noFill/>
            <a:prstDash val="dash"/>
          </a:ln>
        </p:spPr>
        <p:txBody>
          <a:bodyPr wrap="square">
            <a:spAutoFit/>
          </a:bodyPr>
          <a:lstStyle/>
          <a:p>
            <a:pPr marL="176213" indent="-176213" algn="ctr"/>
            <a:r>
              <a:rPr lang="ja-JP" altLang="en-US" sz="1100" dirty="0">
                <a:latin typeface="BIZ UDゴシック" panose="020B0400000000000000" pitchFamily="49" charset="-128"/>
                <a:ea typeface="BIZ UDゴシック" panose="020B0400000000000000" pitchFamily="49" charset="-128"/>
              </a:rPr>
              <a:t>府民全体の脱炭素行動の効果をわかりやすく可視化</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09225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72242" y="3719934"/>
            <a:ext cx="8759207" cy="1077218"/>
          </a:xfrm>
          <a:prstGeom prst="rect">
            <a:avLst/>
          </a:prstGeom>
          <a:noFill/>
          <a:ln>
            <a:solidFill>
              <a:schemeClr val="tx1"/>
            </a:solidFill>
            <a:prstDash val="dash"/>
          </a:ln>
        </p:spPr>
        <p:txBody>
          <a:bodyPr wrap="square" rtlCol="0">
            <a:spAutoFit/>
          </a:bodyPr>
          <a:lstStyle/>
          <a:p>
            <a:endParaRPr lang="en-US" altLang="ja-JP" sz="1600" dirty="0"/>
          </a:p>
          <a:p>
            <a:r>
              <a:rPr lang="ja-JP" altLang="en-US" sz="1600" dirty="0"/>
              <a:t>・確実な取組浸透のための効果的な実施方法・内容等の検討</a:t>
            </a:r>
            <a:endParaRPr lang="en-US" altLang="ja-JP" sz="1600" dirty="0"/>
          </a:p>
          <a:p>
            <a:r>
              <a:rPr lang="ja-JP" altLang="en-US" sz="1600" dirty="0"/>
              <a:t>・</a:t>
            </a:r>
            <a:r>
              <a:rPr lang="en-US" altLang="ja-JP" sz="1600" dirty="0"/>
              <a:t>EMS</a:t>
            </a:r>
            <a:r>
              <a:rPr lang="ja-JP" altLang="en-US" sz="1600" dirty="0"/>
              <a:t>の仕組みを活用するとともに幹部・所属長のトップダウンでの取組徹底</a:t>
            </a:r>
            <a:endParaRPr lang="en-US" altLang="ja-JP" sz="1600" dirty="0"/>
          </a:p>
          <a:p>
            <a:r>
              <a:rPr lang="ja-JP" altLang="en-US" sz="1600" dirty="0"/>
              <a:t>　→ 推進する上での課題や効果的な取組み方法（ノウハウ）を</a:t>
            </a:r>
            <a:r>
              <a:rPr lang="ja-JP" altLang="en-US" sz="1600" dirty="0" smtClean="0"/>
              <a:t>見出す</a:t>
            </a:r>
            <a:endParaRPr lang="en-US" altLang="ja-JP" sz="1600" dirty="0" smtClean="0"/>
          </a:p>
        </p:txBody>
      </p:sp>
      <p:sp>
        <p:nvSpPr>
          <p:cNvPr id="4" name="テキスト ボックス 3"/>
          <p:cNvSpPr txBox="1"/>
          <p:nvPr/>
        </p:nvSpPr>
        <p:spPr>
          <a:xfrm>
            <a:off x="192396" y="5457310"/>
            <a:ext cx="8759207" cy="1323439"/>
          </a:xfrm>
          <a:prstGeom prst="rect">
            <a:avLst/>
          </a:prstGeom>
          <a:noFill/>
          <a:ln>
            <a:solidFill>
              <a:schemeClr val="tx1"/>
            </a:solidFill>
            <a:prstDash val="dash"/>
          </a:ln>
        </p:spPr>
        <p:txBody>
          <a:bodyPr wrap="square" rtlCol="0">
            <a:spAutoFit/>
          </a:bodyPr>
          <a:lstStyle/>
          <a:p>
            <a:r>
              <a:rPr lang="ja-JP" altLang="en-US" sz="1600" dirty="0" smtClean="0"/>
              <a:t>・</a:t>
            </a:r>
            <a:r>
              <a:rPr lang="ja-JP" altLang="en-US" sz="1600" dirty="0"/>
              <a:t>環境農林水産部として構築した仕組みやノウハウ等を他部局にも展開</a:t>
            </a:r>
            <a:endParaRPr lang="en-US" altLang="ja-JP" sz="1600" dirty="0"/>
          </a:p>
          <a:p>
            <a:endParaRPr lang="en-US" altLang="ja-JP" sz="1600" dirty="0"/>
          </a:p>
          <a:p>
            <a:r>
              <a:rPr lang="ja-JP" altLang="en-US" sz="1600" dirty="0"/>
              <a:t>　</a:t>
            </a:r>
            <a:r>
              <a:rPr lang="en-US" altLang="ja-JP" sz="1600" dirty="0" smtClean="0"/>
              <a:t>※</a:t>
            </a:r>
            <a:r>
              <a:rPr lang="ja-JP" altLang="en-US" sz="1600" dirty="0" smtClean="0"/>
              <a:t>当部としての取組案</a:t>
            </a:r>
            <a:endParaRPr lang="en-US" altLang="ja-JP" sz="1600" dirty="0" smtClean="0"/>
          </a:p>
          <a:p>
            <a:r>
              <a:rPr lang="ja-JP" altLang="en-US" sz="1600" dirty="0"/>
              <a:t>　　</a:t>
            </a:r>
            <a:r>
              <a:rPr lang="ja-JP" altLang="en-US" sz="1600" dirty="0" smtClean="0"/>
              <a:t>・所属</a:t>
            </a:r>
            <a:r>
              <a:rPr lang="ja-JP" altLang="en-US" sz="1600" dirty="0"/>
              <a:t>目標の職場チャレンジシートへの位置づけ等マネジメントの強化も検討</a:t>
            </a:r>
            <a:endParaRPr lang="en-US" altLang="ja-JP" sz="1600" dirty="0"/>
          </a:p>
          <a:p>
            <a:r>
              <a:rPr lang="ja-JP" altLang="en-US" sz="1600" dirty="0"/>
              <a:t>　</a:t>
            </a:r>
            <a:r>
              <a:rPr lang="ja-JP" altLang="en-US" sz="1600" dirty="0" smtClean="0"/>
              <a:t>　</a:t>
            </a:r>
            <a:r>
              <a:rPr lang="ja-JP" altLang="en-US" sz="1600" dirty="0"/>
              <a:t>・</a:t>
            </a:r>
            <a:r>
              <a:rPr lang="ja-JP" altLang="en-US" sz="1600" dirty="0" smtClean="0"/>
              <a:t>率先</a:t>
            </a:r>
            <a:r>
              <a:rPr lang="ja-JP" altLang="en-US" sz="1600" dirty="0"/>
              <a:t>部局として「働き方改革モデル部局」を目指す</a:t>
            </a:r>
            <a:endParaRPr lang="en-US" altLang="ja-JP" sz="1600" dirty="0"/>
          </a:p>
        </p:txBody>
      </p:sp>
      <p:sp>
        <p:nvSpPr>
          <p:cNvPr id="3" name="タイトル 1">
            <a:extLst>
              <a:ext uri="{FF2B5EF4-FFF2-40B4-BE49-F238E27FC236}">
                <a16:creationId xmlns:a16="http://schemas.microsoft.com/office/drawing/2014/main" id="{C596B111-B487-64F0-1ED8-5A44F86A789D}"/>
              </a:ext>
            </a:extLst>
          </p:cNvPr>
          <p:cNvSpPr txBox="1">
            <a:spLocks/>
          </p:cNvSpPr>
          <p:nvPr/>
        </p:nvSpPr>
        <p:spPr>
          <a:xfrm>
            <a:off x="-46569" y="-27384"/>
            <a:ext cx="9237138" cy="639412"/>
          </a:xfrm>
          <a:prstGeom prst="rect">
            <a:avLst/>
          </a:prstGeom>
          <a:solidFill>
            <a:srgbClr val="000066"/>
          </a:solidFill>
        </p:spPr>
        <p:txBody>
          <a:bodyPr vert="horz" lIns="166131" tIns="42198" rIns="84394" bIns="4219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85" b="1" dirty="0">
                <a:solidFill>
                  <a:schemeClr val="bg1"/>
                </a:solidFill>
                <a:latin typeface="Meiryo UI" panose="020B0604030504040204" pitchFamily="50" charset="-128"/>
                <a:ea typeface="Meiryo UI" panose="020B0604030504040204" pitchFamily="50" charset="-128"/>
              </a:rPr>
              <a:t>庁内における率先行動のさらなる浸透に向けて</a:t>
            </a:r>
          </a:p>
        </p:txBody>
      </p:sp>
      <p:sp>
        <p:nvSpPr>
          <p:cNvPr id="7" name="テキスト ボックス 6">
            <a:extLst>
              <a:ext uri="{FF2B5EF4-FFF2-40B4-BE49-F238E27FC236}">
                <a16:creationId xmlns:a16="http://schemas.microsoft.com/office/drawing/2014/main" id="{8452977D-2B4A-3CCC-0C40-D740EB81DC69}"/>
              </a:ext>
            </a:extLst>
          </p:cNvPr>
          <p:cNvSpPr txBox="1"/>
          <p:nvPr/>
        </p:nvSpPr>
        <p:spPr>
          <a:xfrm>
            <a:off x="192396" y="766210"/>
            <a:ext cx="8759207" cy="66043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846" dirty="0">
                <a:latin typeface="BIZ UDゴシック" panose="020B0400000000000000" pitchFamily="49" charset="-128"/>
                <a:ea typeface="BIZ UDゴシック" panose="020B0400000000000000" pitchFamily="49" charset="-128"/>
              </a:rPr>
              <a:t>〇庁内率先行動には全ての職場・職員の意識改革・行動変容が必要</a:t>
            </a:r>
            <a:endParaRPr lang="en-US" altLang="ja-JP" sz="1846" dirty="0">
              <a:latin typeface="BIZ UDゴシック" panose="020B0400000000000000" pitchFamily="49" charset="-128"/>
              <a:ea typeface="BIZ UDゴシック" panose="020B0400000000000000" pitchFamily="49" charset="-128"/>
            </a:endParaRPr>
          </a:p>
          <a:p>
            <a:r>
              <a:rPr lang="ja-JP" altLang="en-US" sz="1846" dirty="0">
                <a:latin typeface="BIZ UDゴシック" panose="020B0400000000000000" pitchFamily="49" charset="-128"/>
                <a:ea typeface="BIZ UDゴシック" panose="020B0400000000000000" pitchFamily="49" charset="-128"/>
              </a:rPr>
              <a:t>〇確実な浸透のためにこれまで以上に実効性のある手法・仕組みの検討が必要</a:t>
            </a:r>
            <a:endParaRPr lang="en-US" altLang="ja-JP" sz="1846" dirty="0">
              <a:latin typeface="BIZ UDゴシック" panose="020B0400000000000000" pitchFamily="49" charset="-128"/>
              <a:ea typeface="BIZ UDゴシック" panose="020B0400000000000000" pitchFamily="49" charset="-128"/>
            </a:endParaRPr>
          </a:p>
        </p:txBody>
      </p:sp>
      <p:sp>
        <p:nvSpPr>
          <p:cNvPr id="8" name="二等辺三角形 7">
            <a:extLst>
              <a:ext uri="{FF2B5EF4-FFF2-40B4-BE49-F238E27FC236}">
                <a16:creationId xmlns:a16="http://schemas.microsoft.com/office/drawing/2014/main" id="{F2FF8386-69CB-BE64-7077-CEEAF38184F1}"/>
              </a:ext>
            </a:extLst>
          </p:cNvPr>
          <p:cNvSpPr/>
          <p:nvPr/>
        </p:nvSpPr>
        <p:spPr>
          <a:xfrm rot="10800000">
            <a:off x="3638197" y="1545792"/>
            <a:ext cx="1431994" cy="227023"/>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662"/>
          </a:p>
        </p:txBody>
      </p:sp>
      <p:sp>
        <p:nvSpPr>
          <p:cNvPr id="2" name="角丸四角形 1"/>
          <p:cNvSpPr/>
          <p:nvPr/>
        </p:nvSpPr>
        <p:spPr>
          <a:xfrm>
            <a:off x="192395" y="3492451"/>
            <a:ext cx="3227965" cy="383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t>環農部内での検討（年度内）</a:t>
            </a:r>
          </a:p>
        </p:txBody>
      </p:sp>
      <p:sp>
        <p:nvSpPr>
          <p:cNvPr id="11" name="角丸四角形 10"/>
          <p:cNvSpPr/>
          <p:nvPr/>
        </p:nvSpPr>
        <p:spPr>
          <a:xfrm>
            <a:off x="192395" y="5085184"/>
            <a:ext cx="3227965" cy="383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t>府庁全体へ展開（</a:t>
            </a:r>
            <a:r>
              <a:rPr lang="en-US" altLang="ja-JP" sz="1662" b="1" dirty="0"/>
              <a:t>R5</a:t>
            </a:r>
            <a:r>
              <a:rPr lang="ja-JP" altLang="en-US" sz="1662" b="1" dirty="0"/>
              <a:t>年度末～）</a:t>
            </a:r>
          </a:p>
        </p:txBody>
      </p:sp>
      <p:sp>
        <p:nvSpPr>
          <p:cNvPr id="12" name="二等辺三角形 11">
            <a:extLst>
              <a:ext uri="{FF2B5EF4-FFF2-40B4-BE49-F238E27FC236}">
                <a16:creationId xmlns:a16="http://schemas.microsoft.com/office/drawing/2014/main" id="{F2FF8386-69CB-BE64-7077-CEEAF38184F1}"/>
              </a:ext>
            </a:extLst>
          </p:cNvPr>
          <p:cNvSpPr/>
          <p:nvPr/>
        </p:nvSpPr>
        <p:spPr>
          <a:xfrm rot="10800000">
            <a:off x="3638197" y="4916990"/>
            <a:ext cx="1431994" cy="227023"/>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662"/>
          </a:p>
        </p:txBody>
      </p:sp>
      <p:sp>
        <p:nvSpPr>
          <p:cNvPr id="6" name="二等辺三角形 5">
            <a:extLst>
              <a:ext uri="{FF2B5EF4-FFF2-40B4-BE49-F238E27FC236}">
                <a16:creationId xmlns:a16="http://schemas.microsoft.com/office/drawing/2014/main" id="{3B4637AE-9C1A-B173-D1FF-378B768F2771}"/>
              </a:ext>
            </a:extLst>
          </p:cNvPr>
          <p:cNvSpPr/>
          <p:nvPr/>
        </p:nvSpPr>
        <p:spPr>
          <a:xfrm rot="10800000">
            <a:off x="3638197" y="3021010"/>
            <a:ext cx="1431994" cy="227023"/>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1662"/>
          </a:p>
        </p:txBody>
      </p:sp>
      <p:sp>
        <p:nvSpPr>
          <p:cNvPr id="13" name="角丸四角形 1">
            <a:extLst>
              <a:ext uri="{FF2B5EF4-FFF2-40B4-BE49-F238E27FC236}">
                <a16:creationId xmlns:a16="http://schemas.microsoft.com/office/drawing/2014/main" id="{0B898238-A038-7F6F-B903-01708CB43601}"/>
              </a:ext>
            </a:extLst>
          </p:cNvPr>
          <p:cNvSpPr/>
          <p:nvPr/>
        </p:nvSpPr>
        <p:spPr>
          <a:xfrm>
            <a:off x="192395" y="1888515"/>
            <a:ext cx="8684883" cy="74212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8648C51A-91FC-8AB1-F2DC-589AAB6F2512}"/>
              </a:ext>
            </a:extLst>
          </p:cNvPr>
          <p:cNvSpPr txBox="1"/>
          <p:nvPr/>
        </p:nvSpPr>
        <p:spPr>
          <a:xfrm>
            <a:off x="194714" y="1980129"/>
            <a:ext cx="8769774" cy="584775"/>
          </a:xfrm>
          <a:prstGeom prst="rect">
            <a:avLst/>
          </a:prstGeom>
          <a:noFill/>
        </p:spPr>
        <p:txBody>
          <a:bodyPr wrap="square">
            <a:spAutoFit/>
          </a:bodyPr>
          <a:lstStyle/>
          <a:p>
            <a:r>
              <a:rPr lang="ja-JP" altLang="en-US" sz="1600" dirty="0" smtClean="0">
                <a:latin typeface="BIZ UDゴシック" panose="020B0400000000000000" pitchFamily="49" charset="-128"/>
                <a:ea typeface="BIZ UDゴシック" panose="020B0400000000000000" pitchFamily="49" charset="-128"/>
              </a:rPr>
              <a:t>トップからの意識改革の呼びかけが有効である</a:t>
            </a:r>
            <a:r>
              <a:rPr lang="ja-JP" altLang="en-US" sz="1600" dirty="0">
                <a:latin typeface="BIZ UDゴシック" panose="020B0400000000000000" pitchFamily="49" charset="-128"/>
                <a:ea typeface="BIZ UDゴシック" panose="020B0400000000000000" pitchFamily="49" charset="-128"/>
              </a:rPr>
              <a:t>ため</a:t>
            </a:r>
            <a:r>
              <a:rPr lang="ja-JP" altLang="en-US" sz="1600" dirty="0" smtClean="0">
                <a:latin typeface="BIZ UDゴシック" panose="020B0400000000000000" pitchFamily="49" charset="-128"/>
                <a:ea typeface="BIZ UDゴシック" panose="020B0400000000000000" pitchFamily="49" charset="-128"/>
              </a:rPr>
              <a:t>、既存の環境</a:t>
            </a:r>
            <a:r>
              <a:rPr lang="ja-JP" altLang="en-US" sz="1600" dirty="0">
                <a:latin typeface="BIZ UDゴシック" panose="020B0400000000000000" pitchFamily="49" charset="-128"/>
                <a:ea typeface="BIZ UDゴシック" panose="020B0400000000000000" pitchFamily="49" charset="-128"/>
              </a:rPr>
              <a:t>マネジメントシステム（ＥＭＳ）の運用方法等を見直し、改善を図る</a:t>
            </a:r>
            <a:r>
              <a:rPr lang="ja-JP" altLang="en-US" sz="1600" dirty="0" smtClean="0">
                <a:latin typeface="BIZ UDゴシック" panose="020B0400000000000000" pitchFamily="49" charset="-128"/>
                <a:ea typeface="BIZ UDゴシック" panose="020B0400000000000000" pitchFamily="49" charset="-128"/>
              </a:rPr>
              <a:t>ことで、</a:t>
            </a:r>
            <a:r>
              <a:rPr lang="ja-JP" altLang="en-US" sz="1600" dirty="0">
                <a:latin typeface="BIZ UDゴシック" panose="020B0400000000000000" pitchFamily="49" charset="-128"/>
                <a:ea typeface="BIZ UDゴシック" panose="020B0400000000000000" pitchFamily="49" charset="-128"/>
              </a:rPr>
              <a:t>職員の率先行動のさらなる浸透・定着を図る</a:t>
            </a:r>
            <a:endParaRPr lang="en-US" altLang="ja-JP" sz="1600" dirty="0">
              <a:latin typeface="BIZ UDゴシック" panose="020B0400000000000000" pitchFamily="49" charset="-128"/>
              <a:ea typeface="BIZ UDゴシック" panose="020B0400000000000000" pitchFamily="49" charset="-128"/>
            </a:endParaRPr>
          </a:p>
        </p:txBody>
      </p:sp>
      <p:sp>
        <p:nvSpPr>
          <p:cNvPr id="15" name="スライド番号プレースホルダー 1">
            <a:extLst>
              <a:ext uri="{FF2B5EF4-FFF2-40B4-BE49-F238E27FC236}">
                <a16:creationId xmlns:a16="http://schemas.microsoft.com/office/drawing/2014/main" id="{D6E2DFD0-4D30-42C2-B6E0-D83AC17144F2}"/>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17</a:t>
            </a:fld>
            <a:endParaRPr lang="ja-JP" altLang="en-US"/>
          </a:p>
        </p:txBody>
      </p:sp>
      <p:sp>
        <p:nvSpPr>
          <p:cNvPr id="5" name="角丸四角形吹き出し 4"/>
          <p:cNvSpPr/>
          <p:nvPr/>
        </p:nvSpPr>
        <p:spPr>
          <a:xfrm>
            <a:off x="5004048" y="2722255"/>
            <a:ext cx="4073809" cy="1154070"/>
          </a:xfrm>
          <a:prstGeom prst="wedgeRoundRectCallout">
            <a:avLst>
              <a:gd name="adj1" fmla="val 3226"/>
              <a:gd name="adj2" fmla="val 65600"/>
              <a:gd name="adj3" fmla="val 16667"/>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b="1" dirty="0" smtClean="0">
                <a:solidFill>
                  <a:schemeClr val="tx1"/>
                </a:solidFill>
              </a:rPr>
              <a:t>＜当部の取組状況＞</a:t>
            </a:r>
            <a:endParaRPr lang="en-US" altLang="ja-JP" sz="1400" b="1" dirty="0" smtClean="0">
              <a:solidFill>
                <a:schemeClr val="tx1"/>
              </a:solidFill>
            </a:endParaRPr>
          </a:p>
          <a:p>
            <a:r>
              <a:rPr kumimoji="1" lang="ja-JP" altLang="en-US" sz="1400" dirty="0" smtClean="0">
                <a:solidFill>
                  <a:schemeClr val="tx1"/>
                </a:solidFill>
              </a:rPr>
              <a:t>・幹部レクの完全電子化</a:t>
            </a:r>
            <a:endParaRPr kumimoji="1" lang="en-US" altLang="ja-JP" sz="1400" dirty="0" smtClean="0">
              <a:solidFill>
                <a:schemeClr val="tx1"/>
              </a:solidFill>
            </a:endParaRPr>
          </a:p>
          <a:p>
            <a:r>
              <a:rPr kumimoji="1" lang="ja-JP" altLang="en-US" sz="1400" dirty="0" smtClean="0">
                <a:solidFill>
                  <a:schemeClr val="tx1"/>
                </a:solidFill>
              </a:rPr>
              <a:t>　（議会答弁は原則その場で修正・完成）</a:t>
            </a:r>
            <a:endParaRPr lang="en-US" altLang="ja-JP" sz="1400" dirty="0" smtClean="0">
              <a:solidFill>
                <a:schemeClr val="tx1"/>
              </a:solidFill>
            </a:endParaRPr>
          </a:p>
          <a:p>
            <a:r>
              <a:rPr kumimoji="1" lang="ja-JP" altLang="en-US" sz="1400" dirty="0" smtClean="0">
                <a:solidFill>
                  <a:schemeClr val="tx1"/>
                </a:solidFill>
              </a:rPr>
              <a:t>・会議のリモート参加の日常化（職階問わず）</a:t>
            </a:r>
            <a:endParaRPr kumimoji="1" lang="en-US" altLang="ja-JP" sz="1400" dirty="0" smtClean="0">
              <a:solidFill>
                <a:schemeClr val="tx1"/>
              </a:solidFill>
            </a:endParaRPr>
          </a:p>
          <a:p>
            <a:r>
              <a:rPr lang="ja-JP" altLang="en-US" sz="1400" dirty="0" smtClean="0">
                <a:solidFill>
                  <a:schemeClr val="tx1"/>
                </a:solidFill>
              </a:rPr>
              <a:t>　　　　　　　　　　　　　　　　　　　など</a:t>
            </a:r>
            <a:endParaRPr kumimoji="1" lang="ja-JP" altLang="en-US" sz="1400" dirty="0">
              <a:solidFill>
                <a:schemeClr val="tx1"/>
              </a:solidFill>
            </a:endParaRPr>
          </a:p>
        </p:txBody>
      </p:sp>
    </p:spTree>
    <p:extLst>
      <p:ext uri="{BB962C8B-B14F-4D97-AF65-F5344CB8AC3E}">
        <p14:creationId xmlns:p14="http://schemas.microsoft.com/office/powerpoint/2010/main" val="934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596B111-B487-64F0-1ED8-5A44F86A789D}"/>
              </a:ext>
            </a:extLst>
          </p:cNvPr>
          <p:cNvSpPr txBox="1">
            <a:spLocks/>
          </p:cNvSpPr>
          <p:nvPr/>
        </p:nvSpPr>
        <p:spPr>
          <a:xfrm>
            <a:off x="-46569" y="-37953"/>
            <a:ext cx="9237138" cy="639412"/>
          </a:xfrm>
          <a:prstGeom prst="rect">
            <a:avLst/>
          </a:prstGeom>
          <a:solidFill>
            <a:srgbClr val="000066"/>
          </a:solidFill>
        </p:spPr>
        <p:txBody>
          <a:bodyPr vert="horz" lIns="166131" tIns="42198" rIns="84394" bIns="4219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85" b="1" dirty="0">
                <a:solidFill>
                  <a:schemeClr val="bg1"/>
                </a:solidFill>
                <a:latin typeface="Meiryo UI" panose="020B0604030504040204" pitchFamily="50" charset="-128"/>
                <a:ea typeface="Meiryo UI" panose="020B0604030504040204" pitchFamily="50" charset="-128"/>
              </a:rPr>
              <a:t>カーボンニュートラルに関するニュースレター配信について</a:t>
            </a:r>
          </a:p>
        </p:txBody>
      </p:sp>
      <p:sp>
        <p:nvSpPr>
          <p:cNvPr id="13" name="角丸四角形 1">
            <a:extLst>
              <a:ext uri="{FF2B5EF4-FFF2-40B4-BE49-F238E27FC236}">
                <a16:creationId xmlns:a16="http://schemas.microsoft.com/office/drawing/2014/main" id="{0B898238-A038-7F6F-B903-01708CB43601}"/>
              </a:ext>
            </a:extLst>
          </p:cNvPr>
          <p:cNvSpPr/>
          <p:nvPr/>
        </p:nvSpPr>
        <p:spPr>
          <a:xfrm>
            <a:off x="207577" y="1180718"/>
            <a:ext cx="8684883" cy="18955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8648C51A-91FC-8AB1-F2DC-589AAB6F2512}"/>
              </a:ext>
            </a:extLst>
          </p:cNvPr>
          <p:cNvSpPr txBox="1"/>
          <p:nvPr/>
        </p:nvSpPr>
        <p:spPr>
          <a:xfrm>
            <a:off x="353340" y="1258215"/>
            <a:ext cx="8208912" cy="2031325"/>
          </a:xfrm>
          <a:prstGeom prst="rect">
            <a:avLst/>
          </a:prstGeom>
          <a:noFill/>
        </p:spPr>
        <p:txBody>
          <a:bodyPr wrap="square">
            <a:spAutoFit/>
          </a:bodyPr>
          <a:lstStyle/>
          <a:p>
            <a:r>
              <a:rPr lang="ja-JP" altLang="en-US" dirty="0">
                <a:latin typeface="BIZ UDゴシック" panose="020B0400000000000000" pitchFamily="49" charset="-128"/>
                <a:ea typeface="BIZ UDゴシック" panose="020B0400000000000000" pitchFamily="49" charset="-128"/>
              </a:rPr>
              <a:t>府域の</a:t>
            </a:r>
            <a:r>
              <a:rPr lang="en-US" altLang="ja-JP" dirty="0">
                <a:latin typeface="BIZ UDゴシック" panose="020B0400000000000000" pitchFamily="49" charset="-128"/>
                <a:ea typeface="BIZ UDゴシック" panose="020B0400000000000000" pitchFamily="49" charset="-128"/>
              </a:rPr>
              <a:t>2050</a:t>
            </a:r>
            <a:r>
              <a:rPr lang="ja-JP" altLang="en-US" dirty="0">
                <a:latin typeface="BIZ UDゴシック" panose="020B0400000000000000" pitchFamily="49" charset="-128"/>
                <a:ea typeface="BIZ UDゴシック" panose="020B0400000000000000" pitchFamily="49" charset="-128"/>
              </a:rPr>
              <a:t>年二酸化炭素排出量実質ゼロをめざし、「おおさかカーボンニュートラル推進本部」を昨年７月に設置し、全庁一体となって取組みを進めている</a:t>
            </a:r>
            <a:r>
              <a:rPr lang="ja-JP" altLang="en-US" dirty="0" smtClean="0">
                <a:latin typeface="BIZ UDゴシック" panose="020B0400000000000000" pitchFamily="49" charset="-128"/>
                <a:ea typeface="BIZ UDゴシック" panose="020B0400000000000000" pitchFamily="49" charset="-128"/>
              </a:rPr>
              <a:t>ところ。</a:t>
            </a:r>
            <a:endParaRPr lang="ja-JP" altLang="en-US"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今後、各部局また職員一人一人に「カーボンニュートラル」を“じぶん</a:t>
            </a:r>
            <a:r>
              <a:rPr lang="ja-JP" altLang="en-US" dirty="0" err="1">
                <a:latin typeface="BIZ UDゴシック" panose="020B0400000000000000" pitchFamily="49" charset="-128"/>
                <a:ea typeface="BIZ UDゴシック" panose="020B0400000000000000" pitchFamily="49" charset="-128"/>
              </a:rPr>
              <a:t>ごと</a:t>
            </a:r>
            <a:r>
              <a:rPr lang="ja-JP" altLang="en-US" dirty="0">
                <a:latin typeface="BIZ UDゴシック" panose="020B0400000000000000" pitchFamily="49" charset="-128"/>
                <a:ea typeface="BIZ UDゴシック" panose="020B0400000000000000" pitchFamily="49" charset="-128"/>
              </a:rPr>
              <a:t>”としてとらえ、取組みを進めていただくために、環境農林水産部からカーボンニュートラルに関する情報等を掲載したニュースレター</a:t>
            </a:r>
            <a:r>
              <a:rPr lang="ja-JP" altLang="en-US" dirty="0" smtClean="0">
                <a:latin typeface="BIZ UDゴシック" panose="020B0400000000000000" pitchFamily="49" charset="-128"/>
                <a:ea typeface="BIZ UDゴシック" panose="020B0400000000000000" pitchFamily="49" charset="-128"/>
              </a:rPr>
              <a:t>を定期的に配信する。</a:t>
            </a:r>
            <a:endParaRPr lang="ja-JP" altLang="en-US" dirty="0">
              <a:latin typeface="BIZ UDゴシック" panose="020B0400000000000000" pitchFamily="49" charset="-128"/>
              <a:ea typeface="BIZ UDゴシック" panose="020B0400000000000000" pitchFamily="49" charset="-128"/>
            </a:endParaRPr>
          </a:p>
          <a:p>
            <a:endParaRPr lang="ja-JP" altLang="en-US" dirty="0">
              <a:latin typeface="BIZ UDゴシック" panose="020B0400000000000000" pitchFamily="49" charset="-128"/>
              <a:ea typeface="BIZ UDゴシック" panose="020B0400000000000000" pitchFamily="49" charset="-128"/>
            </a:endParaRPr>
          </a:p>
        </p:txBody>
      </p:sp>
      <p:sp>
        <p:nvSpPr>
          <p:cNvPr id="15" name="スライド番号プレースホルダー 1">
            <a:extLst>
              <a:ext uri="{FF2B5EF4-FFF2-40B4-BE49-F238E27FC236}">
                <a16:creationId xmlns:a16="http://schemas.microsoft.com/office/drawing/2014/main" id="{D6E2DFD0-4D30-42C2-B6E0-D83AC17144F2}"/>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18</a:t>
            </a:fld>
            <a:endParaRPr lang="ja-JP" altLang="en-US"/>
          </a:p>
        </p:txBody>
      </p:sp>
      <p:sp>
        <p:nvSpPr>
          <p:cNvPr id="2" name="角丸四角形 1"/>
          <p:cNvSpPr/>
          <p:nvPr/>
        </p:nvSpPr>
        <p:spPr>
          <a:xfrm>
            <a:off x="133252" y="874341"/>
            <a:ext cx="707197" cy="383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dirty="0">
                <a:solidFill>
                  <a:schemeClr val="tx1"/>
                </a:solidFill>
              </a:rPr>
              <a:t>趣旨</a:t>
            </a:r>
            <a:endParaRPr lang="ja-JP" altLang="en-US" sz="1662" b="1" dirty="0">
              <a:solidFill>
                <a:schemeClr val="tx1"/>
              </a:solidFill>
            </a:endParaRPr>
          </a:p>
        </p:txBody>
      </p:sp>
      <p:sp>
        <p:nvSpPr>
          <p:cNvPr id="16" name="角丸四角形 15"/>
          <p:cNvSpPr/>
          <p:nvPr/>
        </p:nvSpPr>
        <p:spPr>
          <a:xfrm>
            <a:off x="133251" y="3789040"/>
            <a:ext cx="707197" cy="383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概要</a:t>
            </a:r>
            <a:endParaRPr lang="ja-JP" altLang="en-US" sz="1662" b="1"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026690308"/>
              </p:ext>
            </p:extLst>
          </p:nvPr>
        </p:nvGraphicFramePr>
        <p:xfrm>
          <a:off x="266720" y="4285365"/>
          <a:ext cx="8552005" cy="1257300"/>
        </p:xfrm>
        <a:graphic>
          <a:graphicData uri="http://schemas.openxmlformats.org/drawingml/2006/table">
            <a:tbl>
              <a:tblPr firstRow="1" firstCol="1" bandRow="1">
                <a:tableStyleId>{5C22544A-7EE6-4342-B048-85BDC9FD1C3A}</a:tableStyleId>
              </a:tblPr>
              <a:tblGrid>
                <a:gridCol w="3578888">
                  <a:extLst>
                    <a:ext uri="{9D8B030D-6E8A-4147-A177-3AD203B41FA5}">
                      <a16:colId xmlns:a16="http://schemas.microsoft.com/office/drawing/2014/main" val="3897229590"/>
                    </a:ext>
                  </a:extLst>
                </a:gridCol>
                <a:gridCol w="4973117">
                  <a:extLst>
                    <a:ext uri="{9D8B030D-6E8A-4147-A177-3AD203B41FA5}">
                      <a16:colId xmlns:a16="http://schemas.microsoft.com/office/drawing/2014/main" val="3450185521"/>
                    </a:ext>
                  </a:extLst>
                </a:gridCol>
              </a:tblGrid>
              <a:tr h="323850">
                <a:tc>
                  <a:txBody>
                    <a:bodyPr/>
                    <a:lstStyle/>
                    <a:p>
                      <a:pPr algn="just">
                        <a:spcAft>
                          <a:spcPts val="0"/>
                        </a:spcAft>
                      </a:pPr>
                      <a:r>
                        <a:rPr lang="ja-JP" sz="2000" kern="100" dirty="0" smtClean="0">
                          <a:effectLst/>
                        </a:rPr>
                        <a:t>内容</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2000" kern="100" dirty="0">
                          <a:effectLst/>
                        </a:rPr>
                        <a:t>「カーボンニュートラル」に関すること</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7615756"/>
                  </a:ext>
                </a:extLst>
              </a:tr>
              <a:tr h="525780">
                <a:tc>
                  <a:txBody>
                    <a:bodyPr/>
                    <a:lstStyle/>
                    <a:p>
                      <a:pPr algn="just">
                        <a:spcAft>
                          <a:spcPts val="0"/>
                        </a:spcAft>
                      </a:pPr>
                      <a:r>
                        <a:rPr lang="ja-JP" sz="2000" kern="100" dirty="0" smtClean="0">
                          <a:effectLst/>
                        </a:rPr>
                        <a:t>時期</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2000" kern="100" dirty="0">
                          <a:effectLst/>
                        </a:rPr>
                        <a:t>第</a:t>
                      </a:r>
                      <a:r>
                        <a:rPr lang="en-US" sz="2000" kern="100" dirty="0">
                          <a:effectLst/>
                        </a:rPr>
                        <a:t>1</a:t>
                      </a:r>
                      <a:r>
                        <a:rPr lang="ja-JP" sz="2000" kern="100" dirty="0">
                          <a:effectLst/>
                        </a:rPr>
                        <a:t>号　</a:t>
                      </a:r>
                      <a:r>
                        <a:rPr lang="en-US" sz="2000" kern="100" dirty="0">
                          <a:effectLst/>
                        </a:rPr>
                        <a:t>6</a:t>
                      </a:r>
                      <a:r>
                        <a:rPr lang="ja-JP" sz="2000" kern="100" dirty="0">
                          <a:effectLst/>
                        </a:rPr>
                        <a:t>月</a:t>
                      </a:r>
                      <a:r>
                        <a:rPr lang="en-US" altLang="ja-JP" sz="2000" kern="100" dirty="0">
                          <a:effectLst/>
                        </a:rPr>
                        <a:t>30</a:t>
                      </a:r>
                      <a:r>
                        <a:rPr lang="ja-JP" altLang="en-US" sz="2000" kern="100" dirty="0">
                          <a:effectLst/>
                        </a:rPr>
                        <a:t>日</a:t>
                      </a:r>
                      <a:endParaRPr lang="ja-JP" sz="2000" kern="100" dirty="0">
                        <a:effectLst/>
                      </a:endParaRPr>
                    </a:p>
                    <a:p>
                      <a:pPr algn="just">
                        <a:spcAft>
                          <a:spcPts val="0"/>
                        </a:spcAft>
                      </a:pPr>
                      <a:r>
                        <a:rPr lang="ja-JP" sz="2000" kern="100" dirty="0">
                          <a:effectLst/>
                        </a:rPr>
                        <a:t>第</a:t>
                      </a:r>
                      <a:r>
                        <a:rPr lang="en-US" sz="2000" kern="100" dirty="0">
                          <a:effectLst/>
                        </a:rPr>
                        <a:t>2</a:t>
                      </a:r>
                      <a:r>
                        <a:rPr lang="ja-JP" sz="2000" kern="100" dirty="0">
                          <a:effectLst/>
                        </a:rPr>
                        <a:t>号　</a:t>
                      </a:r>
                      <a:r>
                        <a:rPr lang="en-US" sz="2000" kern="100" dirty="0">
                          <a:effectLst/>
                        </a:rPr>
                        <a:t>7</a:t>
                      </a:r>
                      <a:r>
                        <a:rPr lang="ja-JP" sz="2000" kern="100" dirty="0">
                          <a:effectLst/>
                        </a:rPr>
                        <a:t>月中旬頃</a:t>
                      </a:r>
                      <a:r>
                        <a:rPr lang="ja-JP" altLang="en-US" sz="2000" kern="100" dirty="0">
                          <a:effectLst/>
                        </a:rPr>
                        <a:t>（予定）</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36131709"/>
                  </a:ext>
                </a:extLst>
              </a:tr>
              <a:tr h="323850">
                <a:tc>
                  <a:txBody>
                    <a:bodyPr/>
                    <a:lstStyle/>
                    <a:p>
                      <a:pPr algn="just">
                        <a:spcAft>
                          <a:spcPts val="0"/>
                        </a:spcAft>
                      </a:pPr>
                      <a:r>
                        <a:rPr lang="ja-JP" sz="2000" kern="100" dirty="0" smtClean="0">
                          <a:effectLst/>
                        </a:rPr>
                        <a:t>頻度</a:t>
                      </a:r>
                      <a:r>
                        <a:rPr lang="en-US" sz="2000" kern="100" dirty="0">
                          <a:effectLst/>
                        </a:rPr>
                        <a:t>(</a:t>
                      </a:r>
                      <a:r>
                        <a:rPr lang="ja-JP" sz="2000" kern="100" dirty="0">
                          <a:effectLst/>
                        </a:rPr>
                        <a:t>第２号以降）</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spcAft>
                          <a:spcPts val="0"/>
                        </a:spcAft>
                      </a:pPr>
                      <a:r>
                        <a:rPr lang="ja-JP" sz="2000" kern="100" dirty="0" smtClean="0">
                          <a:effectLst/>
                        </a:rPr>
                        <a:t>３週間</a:t>
                      </a:r>
                      <a:r>
                        <a:rPr lang="ja-JP" sz="2000" kern="100" dirty="0">
                          <a:effectLst/>
                        </a:rPr>
                        <a:t>に</a:t>
                      </a:r>
                      <a:r>
                        <a:rPr lang="ja-JP" sz="2000" kern="100" dirty="0" smtClean="0">
                          <a:effectLst/>
                        </a:rPr>
                        <a:t>１回</a:t>
                      </a:r>
                      <a:r>
                        <a:rPr lang="ja-JP" altLang="en-US" sz="2000" kern="100" dirty="0" smtClean="0">
                          <a:effectLst/>
                        </a:rPr>
                        <a:t>程度を予定</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640937896"/>
                  </a:ext>
                </a:extLst>
              </a:tr>
            </a:tbl>
          </a:graphicData>
        </a:graphic>
      </p:graphicFrame>
      <p:sp>
        <p:nvSpPr>
          <p:cNvPr id="4" name="正方形/長方形 3"/>
          <p:cNvSpPr/>
          <p:nvPr/>
        </p:nvSpPr>
        <p:spPr>
          <a:xfrm>
            <a:off x="393789" y="3140968"/>
            <a:ext cx="8354675" cy="369332"/>
          </a:xfrm>
          <a:prstGeom prst="rect">
            <a:avLst/>
          </a:prstGeom>
        </p:spPr>
        <p:txBody>
          <a:bodyPr wrap="square">
            <a:spAutoFit/>
          </a:bodyPr>
          <a:lstStyle/>
          <a:p>
            <a:r>
              <a:rPr lang="en-US" altLang="ja-JP" dirty="0">
                <a:cs typeface="Times New Roman" panose="02020603050405020304" pitchFamily="18" charset="0"/>
              </a:rPr>
              <a:t>※</a:t>
            </a:r>
            <a:r>
              <a:rPr lang="ja-JP" altLang="ja-JP" dirty="0">
                <a:cs typeface="Times New Roman" panose="02020603050405020304" pitchFamily="18" charset="0"/>
              </a:rPr>
              <a:t>各部局の取組み・ＰＲ等も掲載</a:t>
            </a:r>
            <a:r>
              <a:rPr lang="ja-JP" altLang="ja-JP" dirty="0" smtClean="0">
                <a:cs typeface="Times New Roman" panose="02020603050405020304" pitchFamily="18" charset="0"/>
              </a:rPr>
              <a:t>可能</a:t>
            </a:r>
            <a:endParaRPr lang="ja-JP" altLang="en-US" dirty="0"/>
          </a:p>
        </p:txBody>
      </p:sp>
    </p:spTree>
    <p:extLst>
      <p:ext uri="{BB962C8B-B14F-4D97-AF65-F5344CB8AC3E}">
        <p14:creationId xmlns:p14="http://schemas.microsoft.com/office/powerpoint/2010/main" val="89076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1167450-A7EB-4B21-A04B-10C1D1D95C3C}"/>
              </a:ext>
            </a:extLst>
          </p:cNvPr>
          <p:cNvSpPr txBox="1">
            <a:spLocks/>
          </p:cNvSpPr>
          <p:nvPr/>
        </p:nvSpPr>
        <p:spPr>
          <a:xfrm>
            <a:off x="-2649" y="1988840"/>
            <a:ext cx="9144000" cy="2088232"/>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議題（１）</a:t>
            </a:r>
            <a:r>
              <a:rPr lang="en-US" altLang="ja-JP" sz="2800" b="1" dirty="0">
                <a:solidFill>
                  <a:schemeClr val="bg1"/>
                </a:solidFill>
                <a:latin typeface="ＭＳ Ｐゴシック" panose="020B0600070205080204" pitchFamily="50" charset="-128"/>
                <a:ea typeface="ＭＳ Ｐゴシック" panose="020B0600070205080204" pitchFamily="50" charset="-128"/>
              </a:rPr>
              <a:t/>
            </a:r>
            <a:br>
              <a:rPr lang="en-US" altLang="ja-JP" sz="2800" b="1" dirty="0">
                <a:solidFill>
                  <a:schemeClr val="bg1"/>
                </a:solidFill>
                <a:latin typeface="ＭＳ Ｐゴシック" panose="020B0600070205080204" pitchFamily="50" charset="-128"/>
                <a:ea typeface="ＭＳ Ｐゴシック" panose="020B0600070205080204" pitchFamily="50" charset="-128"/>
              </a:rPr>
            </a:br>
            <a:endParaRPr lang="en-US" altLang="ja-JP" sz="2800" b="1" dirty="0">
              <a:solidFill>
                <a:schemeClr val="bg1"/>
              </a:solidFill>
              <a:latin typeface="ＭＳ Ｐゴシック" panose="020B0600070205080204" pitchFamily="50" charset="-128"/>
              <a:ea typeface="ＭＳ Ｐゴシック" panose="020B0600070205080204" pitchFamily="50" charset="-128"/>
            </a:endParaRPr>
          </a:p>
          <a:p>
            <a:pPr marL="538163" algn="l"/>
            <a:r>
              <a:rPr lang="ja-JP" altLang="en-US" sz="2800" b="1" dirty="0">
                <a:solidFill>
                  <a:schemeClr val="bg1"/>
                </a:solidFill>
                <a:latin typeface="ＭＳ Ｐゴシック" panose="020B0600070205080204" pitchFamily="50" charset="-128"/>
                <a:ea typeface="ＭＳ Ｐゴシック" panose="020B0600070205080204" pitchFamily="50"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　これまでの検討状況と今後の方向性について</a:t>
            </a:r>
          </a:p>
        </p:txBody>
      </p:sp>
      <p:sp>
        <p:nvSpPr>
          <p:cNvPr id="5"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2</a:t>
            </a:fld>
            <a:endParaRPr kumimoji="1" lang="ja-JP" altLang="en-US"/>
          </a:p>
        </p:txBody>
      </p:sp>
      <p:sp>
        <p:nvSpPr>
          <p:cNvPr id="2" name="正方形/長方形 1"/>
          <p:cNvSpPr/>
          <p:nvPr/>
        </p:nvSpPr>
        <p:spPr>
          <a:xfrm>
            <a:off x="7308304" y="188640"/>
            <a:ext cx="1440160" cy="576064"/>
          </a:xfrm>
          <a:prstGeom prst="rect">
            <a:avLst/>
          </a:prstGeom>
          <a:noFill/>
          <a:ln w="190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資料１</a:t>
            </a:r>
          </a:p>
        </p:txBody>
      </p:sp>
    </p:spTree>
    <p:extLst>
      <p:ext uri="{BB962C8B-B14F-4D97-AF65-F5344CB8AC3E}">
        <p14:creationId xmlns:p14="http://schemas.microsoft.com/office/powerpoint/2010/main" val="342721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
            <a:extLst>
              <a:ext uri="{FF2B5EF4-FFF2-40B4-BE49-F238E27FC236}">
                <a16:creationId xmlns:a16="http://schemas.microsoft.com/office/drawing/2014/main" id="{D461C368-5FFC-48E2-B4FC-6F938CD7BB66}"/>
              </a:ext>
            </a:extLst>
          </p:cNvPr>
          <p:cNvSpPr/>
          <p:nvPr/>
        </p:nvSpPr>
        <p:spPr bwMode="auto">
          <a:xfrm>
            <a:off x="35496" y="844288"/>
            <a:ext cx="9040777" cy="1412840"/>
          </a:xfrm>
          <a:prstGeom prst="roundRect">
            <a:avLst>
              <a:gd name="adj" fmla="val 0"/>
            </a:avLst>
          </a:prstGeom>
          <a:noFill/>
          <a:ln w="19050">
            <a:solidFill>
              <a:srgbClr val="000066"/>
            </a:solidFill>
            <a:miter lim="800000"/>
          </a:ln>
          <a:effectLst/>
        </p:spPr>
        <p:style>
          <a:lnRef idx="1">
            <a:schemeClr val="accent2"/>
          </a:lnRef>
          <a:fillRef idx="2">
            <a:schemeClr val="accent2"/>
          </a:fillRef>
          <a:effectRef idx="1">
            <a:schemeClr val="accent2"/>
          </a:effectRef>
          <a:fontRef idx="minor">
            <a:schemeClr val="dk1"/>
          </a:fontRef>
        </p:style>
        <p:txBody>
          <a:bodyPr wrap="square" lIns="91384" tIns="89988" rIns="91384" bIns="89988" anchor="t">
            <a:spAutoFit/>
          </a:bodyPr>
          <a:lstStyle/>
          <a:p>
            <a:pPr marL="457200" indent="-457200">
              <a:spcBef>
                <a:spcPts val="1800"/>
              </a:spcBef>
              <a:buFont typeface="Wingdings" panose="05000000000000000000" pitchFamily="2" charset="2"/>
              <a:buChar char="n"/>
              <a:defRPr/>
            </a:pP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目的</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
            </a:r>
            <a:br>
              <a:rPr lang="en-US" altLang="ja-JP" sz="2000" b="1" dirty="0">
                <a:latin typeface="Meiryo UI" panose="020B0604030504040204" pitchFamily="50" charset="-128"/>
                <a:ea typeface="Meiryo UI" panose="020B0604030504040204" pitchFamily="50" charset="-128"/>
                <a:cs typeface="メイリオ" panose="020B0604030504040204" pitchFamily="50" charset="-128"/>
              </a:rPr>
            </a:b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　府域の</a:t>
            </a:r>
            <a:r>
              <a:rPr lang="en-US" altLang="ja-JP" sz="2000" b="1" dirty="0">
                <a:latin typeface="Meiryo UI" panose="020B0604030504040204" pitchFamily="50" charset="-128"/>
                <a:ea typeface="Meiryo UI" panose="020B0604030504040204" pitchFamily="50" charset="-128"/>
                <a:cs typeface="メイリオ" panose="020B0604030504040204" pitchFamily="50" charset="-128"/>
              </a:rPr>
              <a:t>2050</a:t>
            </a:r>
            <a:r>
              <a:rPr lang="ja-JP" altLang="en-US" sz="2000" b="1" dirty="0">
                <a:latin typeface="Meiryo UI" panose="020B0604030504040204" pitchFamily="50" charset="-128"/>
                <a:ea typeface="Meiryo UI" panose="020B0604030504040204" pitchFamily="50" charset="-128"/>
                <a:cs typeface="メイリオ" panose="020B0604030504040204" pitchFamily="50" charset="-128"/>
              </a:rPr>
              <a:t>年二酸化炭素排出量実質ゼロ（カーボンニュートラル）をめざし、長期的かつ世界的な視野のもと、持続可能な経済成長と地球温暖化対策の推進を図るため、取組方針等を全庁で協議し、強力に推進する。</a:t>
            </a:r>
          </a:p>
        </p:txBody>
      </p:sp>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推進本部の目的・体制</a:t>
            </a:r>
            <a:r>
              <a:rPr lang="ja-JP" altLang="en-US" sz="1600" b="1" dirty="0">
                <a:solidFill>
                  <a:schemeClr val="bg1"/>
                </a:solidFill>
                <a:latin typeface="Meiryo UI" panose="020B0604030504040204" pitchFamily="50" charset="-128"/>
                <a:ea typeface="Meiryo UI" panose="020B0604030504040204" pitchFamily="50" charset="-128"/>
              </a:rPr>
              <a:t>（第１回資料より）</a:t>
            </a:r>
          </a:p>
        </p:txBody>
      </p:sp>
      <p:sp>
        <p:nvSpPr>
          <p:cNvPr id="14" name="正方形/長方形 13"/>
          <p:cNvSpPr/>
          <p:nvPr/>
        </p:nvSpPr>
        <p:spPr>
          <a:xfrm>
            <a:off x="35496" y="2443037"/>
            <a:ext cx="9040777" cy="406024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Font typeface="Wingdings" panose="05000000000000000000" pitchFamily="2" charset="2"/>
              <a:buChar char="n"/>
            </a:pPr>
            <a:r>
              <a:rPr lang="ja-JP" altLang="en-US" sz="2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体制</a:t>
            </a:r>
            <a:endParaRPr kumimoji="1" lang="ja-JP" altLang="en-US" sz="2000" dirty="0">
              <a:solidFill>
                <a:schemeClr val="tx1"/>
              </a:solidFill>
            </a:endParaRPr>
          </a:p>
        </p:txBody>
      </p:sp>
      <p:sp>
        <p:nvSpPr>
          <p:cNvPr id="20" name="正方形/長方形 19"/>
          <p:cNvSpPr/>
          <p:nvPr/>
        </p:nvSpPr>
        <p:spPr>
          <a:xfrm>
            <a:off x="301502" y="2847457"/>
            <a:ext cx="8538885" cy="707886"/>
          </a:xfrm>
          <a:prstGeom prst="rect">
            <a:avLst/>
          </a:prstGeom>
          <a:solidFill>
            <a:schemeClr val="accent4">
              <a:lumMod val="60000"/>
              <a:lumOff val="40000"/>
            </a:schemeClr>
          </a:solidFill>
        </p:spPr>
        <p:txBody>
          <a:bodyPr vert="horz" wrap="square">
            <a:spAutoFit/>
          </a:bodyPr>
          <a:lstStyle/>
          <a:p>
            <a:r>
              <a:rPr lang="ja-JP" altLang="en-US" sz="2000" b="1" dirty="0"/>
              <a:t>推進本部　本部長：知事、副本部長：３副知事</a:t>
            </a:r>
            <a:endParaRPr lang="en-US" altLang="ja-JP" sz="2000" b="1" dirty="0"/>
          </a:p>
          <a:p>
            <a:r>
              <a:rPr lang="ja-JP" altLang="en-US" sz="2000" b="1" dirty="0"/>
              <a:t>　　　　　本部員：各部局長、教育</a:t>
            </a:r>
            <a:r>
              <a:rPr lang="ja-JP" altLang="en-US" sz="2000" b="1"/>
              <a:t>長、警察本部長</a:t>
            </a:r>
            <a:endParaRPr lang="ja-JP" altLang="en-US" sz="2000" b="1" dirty="0"/>
          </a:p>
        </p:txBody>
      </p:sp>
      <p:sp>
        <p:nvSpPr>
          <p:cNvPr id="43" name="正方形/長方形 42">
            <a:extLst>
              <a:ext uri="{FF2B5EF4-FFF2-40B4-BE49-F238E27FC236}">
                <a16:creationId xmlns:a16="http://schemas.microsoft.com/office/drawing/2014/main" id="{0D617C6D-9BA8-43F6-B624-A7704DD8B65D}"/>
              </a:ext>
            </a:extLst>
          </p:cNvPr>
          <p:cNvSpPr/>
          <p:nvPr/>
        </p:nvSpPr>
        <p:spPr>
          <a:xfrm>
            <a:off x="301502" y="3683416"/>
            <a:ext cx="8538885" cy="707886"/>
          </a:xfrm>
          <a:prstGeom prst="rect">
            <a:avLst/>
          </a:prstGeom>
          <a:solidFill>
            <a:schemeClr val="accent1">
              <a:lumMod val="60000"/>
              <a:lumOff val="40000"/>
            </a:schemeClr>
          </a:solidFill>
        </p:spPr>
        <p:txBody>
          <a:bodyPr vert="horz" wrap="square">
            <a:spAutoFit/>
          </a:bodyPr>
          <a:lstStyle/>
          <a:p>
            <a:r>
              <a:rPr lang="ja-JP" altLang="en-US" sz="2000" b="1" dirty="0"/>
              <a:t>事務局長　：環境政策監（本部員兼務）　</a:t>
            </a:r>
            <a:endParaRPr lang="en-US" altLang="ja-JP" sz="2000" b="1" dirty="0"/>
          </a:p>
          <a:p>
            <a:r>
              <a:rPr lang="ja-JP" altLang="en-US" sz="2000" b="1" dirty="0"/>
              <a:t>事務局次長：環境農林水産部副理事</a:t>
            </a:r>
            <a:r>
              <a:rPr lang="ja-JP" altLang="en-US" b="1" dirty="0"/>
              <a:t>（事務局：脱炭素・エネルギー政策課）</a:t>
            </a:r>
            <a:endParaRPr lang="en-US" altLang="ja-JP" b="1" dirty="0"/>
          </a:p>
        </p:txBody>
      </p:sp>
      <p:sp>
        <p:nvSpPr>
          <p:cNvPr id="12"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3</a:t>
            </a:fld>
            <a:endParaRPr kumimoji="1" lang="ja-JP" altLang="en-US"/>
          </a:p>
        </p:txBody>
      </p:sp>
      <p:sp>
        <p:nvSpPr>
          <p:cNvPr id="13" name="正方形/長方形 12">
            <a:extLst>
              <a:ext uri="{FF2B5EF4-FFF2-40B4-BE49-F238E27FC236}">
                <a16:creationId xmlns:a16="http://schemas.microsoft.com/office/drawing/2014/main" id="{0D617C6D-9BA8-43F6-B624-A7704DD8B65D}"/>
              </a:ext>
            </a:extLst>
          </p:cNvPr>
          <p:cNvSpPr/>
          <p:nvPr/>
        </p:nvSpPr>
        <p:spPr>
          <a:xfrm>
            <a:off x="301502" y="4577035"/>
            <a:ext cx="8538885" cy="1631216"/>
          </a:xfrm>
          <a:prstGeom prst="rect">
            <a:avLst/>
          </a:prstGeom>
          <a:solidFill>
            <a:schemeClr val="accent3">
              <a:lumMod val="20000"/>
              <a:lumOff val="80000"/>
            </a:schemeClr>
          </a:solidFill>
        </p:spPr>
        <p:txBody>
          <a:bodyPr vert="horz" wrap="square">
            <a:spAutoFit/>
          </a:bodyPr>
          <a:lstStyle/>
          <a:p>
            <a:r>
              <a:rPr lang="ja-JP" altLang="en-US" sz="2000" b="1" dirty="0"/>
              <a:t>ワーキンググループ：府内横断的な３つの柱となる施策を推進するため、</a:t>
            </a:r>
            <a:endParaRPr lang="en-US" altLang="ja-JP" sz="2000" b="1" dirty="0"/>
          </a:p>
          <a:p>
            <a:r>
              <a:rPr lang="ja-JP" altLang="en-US" sz="2000" b="1" dirty="0"/>
              <a:t>　　　　　　　　　　複数のワーキンググループを設置</a:t>
            </a:r>
            <a:endParaRPr lang="en-US" altLang="ja-JP" sz="2000" b="1" dirty="0"/>
          </a:p>
          <a:p>
            <a:r>
              <a:rPr lang="ja-JP" altLang="en-US" sz="2000" b="1" dirty="0"/>
              <a:t>　　　　　　　　　　 ①脱炭素ビジネス</a:t>
            </a:r>
            <a:endParaRPr lang="en-US" altLang="ja-JP" sz="2000" b="1" dirty="0"/>
          </a:p>
          <a:p>
            <a:r>
              <a:rPr lang="ja-JP" altLang="en-US" sz="2000" b="1" dirty="0"/>
              <a:t>　　　　　　　　　　 ②行動変容・再エネ促進</a:t>
            </a:r>
            <a:endParaRPr lang="en-US" altLang="ja-JP" sz="2000" b="1" dirty="0"/>
          </a:p>
          <a:p>
            <a:r>
              <a:rPr lang="ja-JP" altLang="en-US" sz="2000" b="1" dirty="0"/>
              <a:t>　　　　　　　　　　 ③率先取組 　</a:t>
            </a:r>
            <a:endParaRPr lang="en-US" altLang="ja-JP" sz="2000" b="1" dirty="0"/>
          </a:p>
        </p:txBody>
      </p:sp>
    </p:spTree>
    <p:extLst>
      <p:ext uri="{BB962C8B-B14F-4D97-AF65-F5344CB8AC3E}">
        <p14:creationId xmlns:p14="http://schemas.microsoft.com/office/powerpoint/2010/main" val="60031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取組方針</a:t>
            </a:r>
            <a:r>
              <a:rPr lang="ja-JP" altLang="en-US" sz="1600" b="1" dirty="0">
                <a:solidFill>
                  <a:schemeClr val="bg1"/>
                </a:solidFill>
                <a:latin typeface="Meiryo UI" panose="020B0604030504040204" pitchFamily="50" charset="-128"/>
                <a:ea typeface="Meiryo UI" panose="020B0604030504040204" pitchFamily="50" charset="-128"/>
              </a:rPr>
              <a:t>（第１回資料より）</a:t>
            </a:r>
          </a:p>
        </p:txBody>
      </p:sp>
      <p:sp>
        <p:nvSpPr>
          <p:cNvPr id="7" name="角丸四角形 6"/>
          <p:cNvSpPr/>
          <p:nvPr/>
        </p:nvSpPr>
        <p:spPr>
          <a:xfrm>
            <a:off x="130020" y="764704"/>
            <a:ext cx="8883960" cy="5760640"/>
          </a:xfrm>
          <a:prstGeom prst="roundRect">
            <a:avLst>
              <a:gd name="adj" fmla="val 10598"/>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ja-JP" altLang="en-US" sz="2400" b="1" dirty="0">
                <a:solidFill>
                  <a:schemeClr val="tx1"/>
                </a:solidFill>
              </a:rPr>
              <a:t>■基本的な考え方</a:t>
            </a:r>
            <a:endParaRPr lang="en-US" altLang="ja-JP" sz="2400" b="1" dirty="0">
              <a:solidFill>
                <a:schemeClr val="tx1"/>
              </a:solidFill>
            </a:endParaRPr>
          </a:p>
          <a:p>
            <a:pPr marL="263525" indent="271463">
              <a:spcAft>
                <a:spcPts val="1200"/>
              </a:spcAft>
            </a:pPr>
            <a:r>
              <a:rPr lang="ja-JP" altLang="en-US" sz="2000" dirty="0">
                <a:solidFill>
                  <a:schemeClr val="tx1"/>
                </a:solidFill>
              </a:rPr>
              <a:t>大阪・関西万博のインパクトやレガシーをはじめ、大阪・関西の強みを最大限に活かしつつ、実行計画に定める</a:t>
            </a:r>
            <a:r>
              <a:rPr lang="en-US" altLang="ja-JP" sz="2000" dirty="0">
                <a:solidFill>
                  <a:schemeClr val="tx1"/>
                </a:solidFill>
              </a:rPr>
              <a:t>2030</a:t>
            </a:r>
            <a:r>
              <a:rPr lang="ja-JP" altLang="en-US" sz="2000" dirty="0">
                <a:solidFill>
                  <a:schemeClr val="tx1"/>
                </a:solidFill>
              </a:rPr>
              <a:t>年の削減目標を達成するために、全庁一体となってカーボンニュートラル（脱炭素）の実現に取り組む。</a:t>
            </a:r>
            <a:endParaRPr lang="en-US" altLang="ja-JP" sz="2000" dirty="0">
              <a:solidFill>
                <a:schemeClr val="tx1"/>
              </a:solidFill>
            </a:endParaRPr>
          </a:p>
          <a:p>
            <a:pPr marL="263525" indent="-263525">
              <a:spcAft>
                <a:spcPts val="1200"/>
              </a:spcAft>
            </a:pPr>
            <a:r>
              <a:rPr lang="ja-JP" altLang="en-US" sz="2000" dirty="0">
                <a:solidFill>
                  <a:schemeClr val="tx1"/>
                </a:solidFill>
              </a:rPr>
              <a:t>①・脱炭素に関するイノベーションを創出するとともに、事業者における脱炭素経営や</a:t>
            </a:r>
            <a:r>
              <a:rPr lang="en-US" altLang="ja-JP" sz="2000" dirty="0">
                <a:solidFill>
                  <a:schemeClr val="tx1"/>
                </a:solidFill>
              </a:rPr>
              <a:t>ESG</a:t>
            </a:r>
            <a:r>
              <a:rPr lang="ja-JP" altLang="en-US" sz="2000" dirty="0">
                <a:solidFill>
                  <a:schemeClr val="tx1"/>
                </a:solidFill>
              </a:rPr>
              <a:t>投融資を促進することで、次なる成長につなげていく。</a:t>
            </a:r>
          </a:p>
          <a:p>
            <a:pPr marL="263525" indent="-263525">
              <a:spcAft>
                <a:spcPts val="1200"/>
              </a:spcAft>
            </a:pPr>
            <a:r>
              <a:rPr lang="ja-JP" altLang="en-US" sz="2000" dirty="0">
                <a:solidFill>
                  <a:schemeClr val="tx1"/>
                </a:solidFill>
              </a:rPr>
              <a:t>②・府民等に気候危機と認識すべき状況を発信するとともに人々のライフスタイルの変革を促すことで、持続可能性に配慮した消費の拡大を図る。</a:t>
            </a:r>
            <a:endParaRPr lang="en-US" altLang="ja-JP" sz="2000" dirty="0">
              <a:solidFill>
                <a:schemeClr val="tx1"/>
              </a:solidFill>
            </a:endParaRPr>
          </a:p>
          <a:p>
            <a:pPr marL="263525" indent="-263525">
              <a:spcAft>
                <a:spcPts val="1200"/>
              </a:spcAft>
            </a:pPr>
            <a:r>
              <a:rPr lang="ja-JP" altLang="en-US" sz="2000" dirty="0">
                <a:solidFill>
                  <a:schemeClr val="tx1"/>
                </a:solidFill>
              </a:rPr>
              <a:t>　・再生可能エネルギーの大幅な利用拡大などによる脱炭素型のまちづくりを行うことで、強靭で持続可能な都市を実現する。</a:t>
            </a:r>
            <a:endParaRPr lang="en-US" altLang="ja-JP" sz="2000" dirty="0">
              <a:solidFill>
                <a:schemeClr val="tx1"/>
              </a:solidFill>
            </a:endParaRPr>
          </a:p>
          <a:p>
            <a:pPr marL="263525" indent="-263525">
              <a:spcAft>
                <a:spcPts val="1200"/>
              </a:spcAft>
            </a:pPr>
            <a:r>
              <a:rPr lang="ja-JP" altLang="en-US" sz="2000" dirty="0">
                <a:solidFill>
                  <a:schemeClr val="tx1"/>
                </a:solidFill>
              </a:rPr>
              <a:t>③・大阪府自ら率先して、温室効果ガスの排出を削減することで、府民・事業者の意識・行動が自ずと変容していくよう取り組む。</a:t>
            </a:r>
          </a:p>
        </p:txBody>
      </p:sp>
      <p:sp>
        <p:nvSpPr>
          <p:cNvPr id="6"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4</a:t>
            </a:fld>
            <a:endParaRPr kumimoji="1" lang="ja-JP" altLang="en-US"/>
          </a:p>
        </p:txBody>
      </p:sp>
    </p:spTree>
    <p:extLst>
      <p:ext uri="{BB962C8B-B14F-4D97-AF65-F5344CB8AC3E}">
        <p14:creationId xmlns:p14="http://schemas.microsoft.com/office/powerpoint/2010/main" val="101098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19649" y="-17097"/>
            <a:ext cx="9144000" cy="519522"/>
          </a:xfrm>
          <a:prstGeom prst="rect">
            <a:avLst/>
          </a:prstGeom>
          <a:solidFill>
            <a:srgbClr val="000066"/>
          </a:solidFill>
        </p:spPr>
        <p:txBody>
          <a:bodyPr vert="horz" lIns="134981" tIns="34286" rIns="68570" bIns="3428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chemeClr val="bg1"/>
                </a:solidFill>
                <a:latin typeface="Meiryo UI" panose="020B0604030504040204" pitchFamily="50" charset="-128"/>
                <a:ea typeface="Meiryo UI" panose="020B0604030504040204" pitchFamily="50" charset="-128"/>
              </a:rPr>
              <a:t>実行計画の削減目標を達成するためのロードマップ</a:t>
            </a:r>
          </a:p>
        </p:txBody>
      </p:sp>
      <p:graphicFrame>
        <p:nvGraphicFramePr>
          <p:cNvPr id="5" name="表 4"/>
          <p:cNvGraphicFramePr>
            <a:graphicFrameLocks noGrp="1"/>
          </p:cNvGraphicFramePr>
          <p:nvPr>
            <p:extLst/>
          </p:nvPr>
        </p:nvGraphicFramePr>
        <p:xfrm>
          <a:off x="173736" y="1152385"/>
          <a:ext cx="7506834" cy="4583151"/>
        </p:xfrm>
        <a:graphic>
          <a:graphicData uri="http://schemas.openxmlformats.org/drawingml/2006/table">
            <a:tbl>
              <a:tblPr firstRow="1" bandRow="1">
                <a:tableStyleId>{5940675A-B579-460E-94D1-54222C63F5DA}</a:tableStyleId>
              </a:tblPr>
              <a:tblGrid>
                <a:gridCol w="354153">
                  <a:extLst>
                    <a:ext uri="{9D8B030D-6E8A-4147-A177-3AD203B41FA5}">
                      <a16:colId xmlns:a16="http://schemas.microsoft.com/office/drawing/2014/main" val="1711178918"/>
                    </a:ext>
                  </a:extLst>
                </a:gridCol>
                <a:gridCol w="2076117">
                  <a:extLst>
                    <a:ext uri="{9D8B030D-6E8A-4147-A177-3AD203B41FA5}">
                      <a16:colId xmlns:a16="http://schemas.microsoft.com/office/drawing/2014/main" val="692100641"/>
                    </a:ext>
                  </a:extLst>
                </a:gridCol>
                <a:gridCol w="810090">
                  <a:extLst>
                    <a:ext uri="{9D8B030D-6E8A-4147-A177-3AD203B41FA5}">
                      <a16:colId xmlns:a16="http://schemas.microsoft.com/office/drawing/2014/main" val="3772988506"/>
                    </a:ext>
                  </a:extLst>
                </a:gridCol>
                <a:gridCol w="1944216">
                  <a:extLst>
                    <a:ext uri="{9D8B030D-6E8A-4147-A177-3AD203B41FA5}">
                      <a16:colId xmlns:a16="http://schemas.microsoft.com/office/drawing/2014/main" val="3890088564"/>
                    </a:ext>
                  </a:extLst>
                </a:gridCol>
                <a:gridCol w="2322258">
                  <a:extLst>
                    <a:ext uri="{9D8B030D-6E8A-4147-A177-3AD203B41FA5}">
                      <a16:colId xmlns:a16="http://schemas.microsoft.com/office/drawing/2014/main" val="2718046520"/>
                    </a:ext>
                  </a:extLst>
                </a:gridCol>
              </a:tblGrid>
              <a:tr h="195514">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部門</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実行計画に掲げた取組み</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削減見込量</a:t>
                      </a:r>
                    </a:p>
                  </a:txBody>
                  <a:tcPr marL="13500" marR="13500" marT="27000" marB="27000" anchor="ctr">
                    <a:solidFill>
                      <a:schemeClr val="bg1">
                        <a:lumMod val="50000"/>
                      </a:schemeClr>
                    </a:solidFill>
                  </a:tcPr>
                </a:tc>
                <a:tc>
                  <a:txBody>
                    <a:body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重点対策</a:t>
                      </a:r>
                      <a:r>
                        <a:rPr kumimoji="1" lang="en-US" altLang="ja-JP" sz="700" dirty="0">
                          <a:solidFill>
                            <a:schemeClr val="bg1"/>
                          </a:solidFill>
                          <a:latin typeface="Meiryo UI" panose="020B0604030504040204" pitchFamily="50" charset="-128"/>
                          <a:ea typeface="Meiryo UI" panose="020B0604030504040204" pitchFamily="50" charset="-128"/>
                        </a:rPr>
                        <a:t>(CN</a:t>
                      </a:r>
                      <a:r>
                        <a:rPr kumimoji="1" lang="ja-JP" altLang="en-US" sz="700" dirty="0">
                          <a:solidFill>
                            <a:schemeClr val="bg1"/>
                          </a:solidFill>
                          <a:latin typeface="Meiryo UI" panose="020B0604030504040204" pitchFamily="50" charset="-128"/>
                          <a:ea typeface="Meiryo UI" panose="020B0604030504040204" pitchFamily="50" charset="-128"/>
                        </a:rPr>
                        <a:t>推進本部等により推進</a:t>
                      </a:r>
                      <a:r>
                        <a:rPr kumimoji="1" lang="en-US" altLang="ja-JP" sz="700" dirty="0">
                          <a:solidFill>
                            <a:schemeClr val="bg1"/>
                          </a:solidFill>
                          <a:latin typeface="Meiryo UI" panose="020B0604030504040204" pitchFamily="50" charset="-128"/>
                          <a:ea typeface="Meiryo UI" panose="020B0604030504040204" pitchFamily="50" charset="-128"/>
                        </a:rPr>
                        <a:t>)</a:t>
                      </a: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13500" marR="13500" marT="27000" marB="27000" anchor="ctr">
                    <a:solidFill>
                      <a:schemeClr val="tx1">
                        <a:lumMod val="85000"/>
                        <a:lumOff val="15000"/>
                      </a:schemeClr>
                    </a:solidFill>
                  </a:tcPr>
                </a:tc>
                <a:tc>
                  <a:txBody>
                    <a:bodyPr/>
                    <a:lstStyle/>
                    <a:p>
                      <a:pPr algn="ct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13500" marR="13500" marT="27000" marB="27000" anchor="ctr">
                    <a:solidFill>
                      <a:schemeClr val="tx1">
                        <a:lumMod val="85000"/>
                        <a:lumOff val="15000"/>
                      </a:schemeClr>
                    </a:solidFill>
                  </a:tcPr>
                </a:tc>
                <a:extLst>
                  <a:ext uri="{0D108BD9-81ED-4DB2-BD59-A6C34878D82A}">
                    <a16:rowId xmlns:a16="http://schemas.microsoft.com/office/drawing/2014/main" val="1987071779"/>
                  </a:ext>
                </a:extLst>
              </a:tr>
              <a:tr h="586440">
                <a:tc>
                  <a:txBody>
                    <a:bodyPr/>
                    <a:lstStyle/>
                    <a:p>
                      <a:pPr algn="ctr"/>
                      <a:r>
                        <a:rPr kumimoji="1" lang="ja-JP" altLang="en-US" sz="900" dirty="0">
                          <a:latin typeface="Meiryo UI" panose="020B0604030504040204" pitchFamily="50" charset="-128"/>
                          <a:ea typeface="Meiryo UI" panose="020B0604030504040204" pitchFamily="50" charset="-128"/>
                        </a:rPr>
                        <a:t>産業</a:t>
                      </a:r>
                    </a:p>
                  </a:txBody>
                  <a:tcPr marL="13500" marR="13500" marT="27000" marB="27000"/>
                </a:tc>
                <a:tc rowSpan="2">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①蓄電池、水素・燃料電池等の研究開発支援及び導入促進</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産業のみ</a:t>
                      </a:r>
                      <a:r>
                        <a:rPr kumimoji="1" lang="en-US" altLang="ja-JP" sz="900" dirty="0">
                          <a:latin typeface="Meiryo UI" panose="020B0604030504040204" pitchFamily="50" charset="-128"/>
                          <a:ea typeface="Meiryo UI" panose="020B0604030504040204" pitchFamily="50" charset="-128"/>
                        </a:rPr>
                        <a:t>)</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②気候変動対策推進条例に基づく届出制度の強化・拡大</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③おおさかスマートエネルギー</a:t>
                      </a:r>
                      <a:r>
                        <a:rPr kumimoji="1" lang="en-US" altLang="ja-JP" sz="900" dirty="0">
                          <a:latin typeface="Meiryo UI" panose="020B0604030504040204" pitchFamily="50" charset="-128"/>
                          <a:ea typeface="Meiryo UI" panose="020B0604030504040204" pitchFamily="50" charset="-128"/>
                        </a:rPr>
                        <a:t>Ⅽ</a:t>
                      </a:r>
                      <a:r>
                        <a:rPr kumimoji="1" lang="ja-JP" altLang="en-US" sz="900" dirty="0">
                          <a:latin typeface="Meiryo UI" panose="020B0604030504040204" pitchFamily="50" charset="-128"/>
                          <a:ea typeface="Meiryo UI" panose="020B0604030504040204" pitchFamily="50" charset="-128"/>
                        </a:rPr>
                        <a:t>による中小事業者の省エネ・省</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の取組促進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④事業者の脱炭素経営の促進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⑤</a:t>
                      </a:r>
                      <a:r>
                        <a:rPr kumimoji="1" lang="en-US" altLang="ja-JP" sz="900" dirty="0">
                          <a:latin typeface="Meiryo UI" panose="020B0604030504040204" pitchFamily="50" charset="-128"/>
                          <a:ea typeface="Meiryo UI" panose="020B0604030504040204" pitchFamily="50" charset="-128"/>
                        </a:rPr>
                        <a:t>ZEB</a:t>
                      </a:r>
                      <a:r>
                        <a:rPr kumimoji="1" lang="ja-JP" altLang="en-US" sz="900" dirty="0">
                          <a:latin typeface="Meiryo UI" panose="020B0604030504040204" pitchFamily="50" charset="-128"/>
                          <a:ea typeface="Meiryo UI" panose="020B0604030504040204" pitchFamily="50" charset="-128"/>
                        </a:rPr>
                        <a:t>に向けた建築物の省エネ促進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a:t>
                      </a:r>
                      <a:r>
                        <a:rPr lang="en-US" altLang="ja-JP" sz="900" b="1" dirty="0">
                          <a:solidFill>
                            <a:srgbClr val="000099"/>
                          </a:solidFill>
                          <a:latin typeface="Meiryo UI" panose="020B0604030504040204" pitchFamily="50" charset="-128"/>
                          <a:ea typeface="Meiryo UI" panose="020B0604030504040204" pitchFamily="50" charset="-128"/>
                        </a:rPr>
                        <a:t>2030</a:t>
                      </a:r>
                      <a:r>
                        <a:rPr lang="ja-JP" altLang="en-US" sz="900" b="1" dirty="0">
                          <a:solidFill>
                            <a:srgbClr val="000099"/>
                          </a:solidFill>
                          <a:latin typeface="Meiryo UI" panose="020B0604030504040204" pitchFamily="50" charset="-128"/>
                          <a:ea typeface="Meiryo UI" panose="020B0604030504040204" pitchFamily="50" charset="-128"/>
                        </a:rPr>
                        <a:t>目標］</a:t>
                      </a:r>
                      <a:endParaRPr lang="en-US" altLang="ja-JP" sz="900" b="1"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1,046</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en-US" altLang="ja-JP" sz="900" b="1" dirty="0">
                          <a:solidFill>
                            <a:srgbClr val="000099"/>
                          </a:solidFill>
                          <a:latin typeface="Meiryo UI" panose="020B0604030504040204" pitchFamily="50" charset="-128"/>
                          <a:ea typeface="Meiryo UI" panose="020B0604030504040204" pitchFamily="50" charset="-128"/>
                        </a:rPr>
                        <a:t>(19</a:t>
                      </a:r>
                      <a:r>
                        <a:rPr kumimoji="1" lang="en-US" altLang="ja-JP" sz="900" b="1" dirty="0">
                          <a:solidFill>
                            <a:srgbClr val="000099"/>
                          </a:solidFill>
                          <a:latin typeface="Meiryo UI" panose="020B0604030504040204" pitchFamily="50" charset="-128"/>
                          <a:ea typeface="Meiryo UI" panose="020B0604030504040204" pitchFamily="50" charset="-128"/>
                        </a:rPr>
                        <a:t>%)</a:t>
                      </a:r>
                    </a:p>
                    <a:p>
                      <a:pPr marL="84138" marR="0" lvl="0" indent="-84138" algn="ctr" defTabSz="443194"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kumimoji="1" lang="ja-JP" altLang="en-US" sz="900" b="0" dirty="0">
                          <a:solidFill>
                            <a:srgbClr val="000099"/>
                          </a:solidFill>
                          <a:latin typeface="Meiryo UI" panose="020B0604030504040204" pitchFamily="50" charset="-128"/>
                          <a:ea typeface="Meiryo UI" panose="020B0604030504040204" pitchFamily="50" charset="-128"/>
                        </a:rPr>
                        <a:t>［</a:t>
                      </a:r>
                      <a:r>
                        <a:rPr kumimoji="1" lang="en-US" altLang="ja-JP" sz="900" b="0" dirty="0">
                          <a:solidFill>
                            <a:srgbClr val="000099"/>
                          </a:solidFill>
                          <a:latin typeface="Meiryo UI" panose="020B0604030504040204" pitchFamily="50" charset="-128"/>
                          <a:ea typeface="Meiryo UI" panose="020B0604030504040204" pitchFamily="50" charset="-128"/>
                        </a:rPr>
                        <a:t>2019</a:t>
                      </a:r>
                      <a:r>
                        <a:rPr kumimoji="1" lang="ja-JP" altLang="en-US" sz="900" b="0" baseline="0" dirty="0">
                          <a:solidFill>
                            <a:srgbClr val="000099"/>
                          </a:solidFill>
                          <a:latin typeface="Meiryo UI" panose="020B0604030504040204" pitchFamily="50" charset="-128"/>
                          <a:ea typeface="Meiryo UI" panose="020B0604030504040204" pitchFamily="50" charset="-128"/>
                        </a:rPr>
                        <a:t>］</a:t>
                      </a:r>
                      <a:endParaRPr kumimoji="1" lang="en-US" altLang="ja-JP" sz="900" b="0" baseline="0" dirty="0">
                        <a:solidFill>
                          <a:srgbClr val="000099"/>
                        </a:solidFill>
                        <a:latin typeface="Meiryo UI" panose="020B0604030504040204" pitchFamily="50" charset="-128"/>
                        <a:ea typeface="Meiryo UI" panose="020B0604030504040204" pitchFamily="50" charset="-128"/>
                      </a:endParaRPr>
                    </a:p>
                    <a:p>
                      <a:pPr marL="84138" marR="0" lvl="0" indent="-84138" algn="ctr" defTabSz="443194"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338</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lnB w="6350" cap="flat" cmpd="sng" algn="ctr">
                      <a:solidFill>
                        <a:schemeClr val="tx1"/>
                      </a:solidFill>
                      <a:prstDash val="dash"/>
                      <a:round/>
                      <a:headEnd type="none" w="med" len="med"/>
                      <a:tailEnd type="none" w="med" len="med"/>
                    </a:lnB>
                  </a:tcPr>
                </a:tc>
                <a:tc rowSpan="2">
                  <a:txBody>
                    <a:bodyPr/>
                    <a:lstStyle/>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■脱炭素ビジネス</a:t>
                      </a:r>
                      <a:endParaRPr lang="en-US" altLang="ja-JP" sz="9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①次世代蓄電池の研究開発</a:t>
                      </a:r>
                      <a:endParaRPr lang="en-US" altLang="ja-JP" sz="900" b="0" dirty="0">
                        <a:solidFill>
                          <a:prstClr val="black"/>
                        </a:solidFill>
                        <a:latin typeface="Meiryo UI" panose="020B0604030504040204" pitchFamily="50" charset="-128"/>
                        <a:ea typeface="Meiryo UI" panose="020B0604030504040204" pitchFamily="50" charset="-128"/>
                      </a:endParaRPr>
                    </a:p>
                    <a:p>
                      <a:pPr marL="84138" indent="-84138" defTabSz="443194">
                        <a:lnSpc>
                          <a:spcPct val="100000"/>
                        </a:lnSpc>
                        <a:spcBef>
                          <a:spcPts val="300"/>
                        </a:spcBef>
                        <a:spcAft>
                          <a:spcPts val="0"/>
                        </a:spcAft>
                        <a:defRPr/>
                      </a:pPr>
                      <a:r>
                        <a:rPr lang="ja-JP" altLang="en-US" sz="900" b="0" dirty="0">
                          <a:solidFill>
                            <a:prstClr val="black"/>
                          </a:solidFill>
                          <a:latin typeface="Meiryo UI" panose="020B0604030504040204" pitchFamily="50" charset="-128"/>
                          <a:ea typeface="Meiryo UI" panose="020B0604030504040204" pitchFamily="50" charset="-128"/>
                        </a:rPr>
                        <a:t>①水素技術実用化に向けた実証</a:t>
                      </a: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ts val="1200"/>
                        </a:lnSpc>
                        <a:spcBef>
                          <a:spcPts val="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r>
                        <a:rPr lang="ja-JP" altLang="en-US" sz="900" b="0" dirty="0">
                          <a:solidFill>
                            <a:prstClr val="black"/>
                          </a:solidFill>
                          <a:latin typeface="Meiryo UI" panose="020B0604030504040204" pitchFamily="50" charset="-128"/>
                          <a:ea typeface="Meiryo UI" panose="020B0604030504040204" pitchFamily="50" charset="-128"/>
                        </a:rPr>
                        <a:t>②特定事業者によるさらなる排出削減</a:t>
                      </a: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p>
                      <a:pPr marL="84138" marR="0" lvl="0" indent="-84138" algn="l" defTabSz="443194" rtl="0" eaLnBrk="1" fontAlgn="auto" latinLnBrk="0" hangingPunct="1">
                        <a:lnSpc>
                          <a:spcPct val="100000"/>
                        </a:lnSpc>
                        <a:spcBef>
                          <a:spcPts val="0"/>
                        </a:spcBef>
                        <a:spcAft>
                          <a:spcPts val="0"/>
                        </a:spcAft>
                        <a:buClrTx/>
                        <a:buSzTx/>
                        <a:buFontTx/>
                        <a:buNone/>
                        <a:tabLst/>
                        <a:defRPr/>
                      </a:pPr>
                      <a:r>
                        <a:rPr lang="ja-JP" altLang="en-US" sz="900" b="0" dirty="0">
                          <a:solidFill>
                            <a:prstClr val="black"/>
                          </a:solidFill>
                          <a:latin typeface="Meiryo UI" panose="020B0604030504040204" pitchFamily="50" charset="-128"/>
                          <a:ea typeface="Meiryo UI" panose="020B0604030504040204" pitchFamily="50" charset="-128"/>
                        </a:rPr>
                        <a:t>④事業者によるゼロカーボン宣言を支援</a:t>
                      </a: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tcPr>
                </a:tc>
                <a:tc rowSpan="2">
                  <a:txBody>
                    <a:bodyPr/>
                    <a:lstStyle/>
                    <a:p>
                      <a:pPr marL="84138" marR="0" lvl="0" indent="-84138" algn="l" defTabSz="443194" rtl="0" eaLnBrk="1" fontAlgn="auto" latinLnBrk="0" hangingPunct="1">
                        <a:lnSpc>
                          <a:spcPct val="100000"/>
                        </a:lnSpc>
                        <a:spcBef>
                          <a:spcPts val="300"/>
                        </a:spcBef>
                        <a:spcAft>
                          <a:spcPts val="0"/>
                        </a:spcAft>
                        <a:buClrTx/>
                        <a:buSzTx/>
                        <a:buFontTx/>
                        <a:buNone/>
                        <a:tabLst/>
                        <a:defRPr/>
                      </a:pPr>
                      <a:endParaRPr lang="en-US" altLang="ja-JP" sz="900" b="0" dirty="0">
                        <a:solidFill>
                          <a:prstClr val="black"/>
                        </a:solidFill>
                        <a:latin typeface="Meiryo UI" panose="020B0604030504040204" pitchFamily="50" charset="-128"/>
                        <a:ea typeface="Meiryo UI" panose="020B0604030504040204" pitchFamily="50" charset="-128"/>
                      </a:endParaRPr>
                    </a:p>
                  </a:txBody>
                  <a:tcPr marL="13500" marR="13500" marT="27000" marB="27000">
                    <a:lnB w="6350" cap="flat" cmpd="sng" algn="ctr">
                      <a:solidFill>
                        <a:schemeClr val="tx1"/>
                      </a:solidFill>
                      <a:prstDash val="dash"/>
                      <a:round/>
                      <a:headEnd type="none" w="med" len="med"/>
                      <a:tailEnd type="none" w="med" len="med"/>
                    </a:lnB>
                    <a:solidFill>
                      <a:srgbClr val="FFC000"/>
                    </a:solidFill>
                  </a:tcPr>
                </a:tc>
                <a:extLst>
                  <a:ext uri="{0D108BD9-81ED-4DB2-BD59-A6C34878D82A}">
                    <a16:rowId xmlns:a16="http://schemas.microsoft.com/office/drawing/2014/main" val="4889697"/>
                  </a:ext>
                </a:extLst>
              </a:tr>
              <a:tr h="717240">
                <a:tc>
                  <a:txBody>
                    <a:bodyPr/>
                    <a:lstStyle/>
                    <a:p>
                      <a:pPr algn="ctr"/>
                      <a:r>
                        <a:rPr kumimoji="1" lang="ja-JP" altLang="en-US" sz="900" dirty="0">
                          <a:latin typeface="Meiryo UI" panose="020B0604030504040204" pitchFamily="50" charset="-128"/>
                          <a:ea typeface="Meiryo UI" panose="020B0604030504040204" pitchFamily="50" charset="-128"/>
                        </a:rPr>
                        <a:t>業務</a:t>
                      </a:r>
                    </a:p>
                  </a:txBody>
                  <a:tcPr marL="13500" marR="13500" marT="27000" marB="27000">
                    <a:lnB w="6350" cap="flat" cmpd="sng" algn="ctr">
                      <a:solidFill>
                        <a:schemeClr val="tx1"/>
                      </a:solidFill>
                      <a:prstDash val="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marL="18000" marR="18000" marT="36000" marB="36000"/>
                </a:tc>
                <a:tc vMerge="1">
                  <a:txBody>
                    <a:bodyPr/>
                    <a:lstStyle/>
                    <a:p>
                      <a:endParaRPr kumimoji="1" lang="ja-JP" altLang="en-US"/>
                    </a:p>
                  </a:txBody>
                  <a:tcPr/>
                </a:tc>
                <a:extLst>
                  <a:ext uri="{0D108BD9-81ED-4DB2-BD59-A6C34878D82A}">
                    <a16:rowId xmlns:a16="http://schemas.microsoft.com/office/drawing/2014/main" val="4177829942"/>
                  </a:ext>
                </a:extLst>
              </a:tr>
              <a:tr h="816000">
                <a:tc>
                  <a:txBody>
                    <a:bodyPr/>
                    <a:lstStyle/>
                    <a:p>
                      <a:pPr algn="ct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率先取組</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indent="-93663">
                        <a:spcBef>
                          <a:spcPts val="300"/>
                        </a:spcBef>
                      </a:pPr>
                      <a:r>
                        <a:rPr kumimoji="1" lang="ja-JP" altLang="en-US" sz="900" dirty="0">
                          <a:latin typeface="Meiryo UI" panose="020B0604030504040204" pitchFamily="50" charset="-128"/>
                          <a:ea typeface="Meiryo UI" panose="020B0604030504040204" pitchFamily="50" charset="-128"/>
                        </a:rPr>
                        <a:t>⑥府有施設の建替時における</a:t>
                      </a:r>
                      <a:r>
                        <a:rPr kumimoji="1" lang="en-US" altLang="ja-JP" sz="900" dirty="0">
                          <a:latin typeface="Meiryo UI" panose="020B0604030504040204" pitchFamily="50" charset="-128"/>
                          <a:ea typeface="Meiryo UI" panose="020B0604030504040204" pitchFamily="50" charset="-128"/>
                        </a:rPr>
                        <a:t>ZEB</a:t>
                      </a:r>
                      <a:r>
                        <a:rPr kumimoji="1" lang="ja-JP" altLang="en-US" sz="900" dirty="0">
                          <a:latin typeface="Meiryo UI" panose="020B0604030504040204" pitchFamily="50" charset="-128"/>
                          <a:ea typeface="Meiryo UI" panose="020B0604030504040204" pitchFamily="50" charset="-128"/>
                        </a:rPr>
                        <a:t>化の検討</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⑦再生可能エネルギー電気の調達</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⑧公用車の電動化の推進</a:t>
                      </a:r>
                    </a:p>
                  </a:txBody>
                  <a:tcPr marL="13500" marR="13500" marT="27000" marB="27000">
                    <a:lnT w="6350" cap="flat" cmpd="sng" algn="ctr">
                      <a:solidFill>
                        <a:schemeClr val="tx1"/>
                      </a:solidFill>
                      <a:prstDash val="dash"/>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11</a:t>
                      </a:r>
                      <a:r>
                        <a:rPr kumimoji="1" lang="ja-JP" altLang="en-US" sz="900" b="1" dirty="0">
                          <a:solidFill>
                            <a:srgbClr val="000099"/>
                          </a:solidFill>
                          <a:latin typeface="Meiryo UI" panose="020B0604030504040204" pitchFamily="50" charset="-128"/>
                          <a:ea typeface="Meiryo UI" panose="020B0604030504040204" pitchFamily="50" charset="-128"/>
                        </a:rPr>
                        <a:t>万</a:t>
                      </a:r>
                      <a:r>
                        <a:rPr kumimoji="1" lang="en-US" altLang="ja-JP" sz="900" b="1" dirty="0">
                          <a:solidFill>
                            <a:srgbClr val="000099"/>
                          </a:solidFill>
                          <a:latin typeface="Meiryo UI" panose="020B0604030504040204" pitchFamily="50" charset="-128"/>
                          <a:ea typeface="Meiryo UI" panose="020B0604030504040204" pitchFamily="50" charset="-128"/>
                        </a:rPr>
                        <a:t>t〕</a:t>
                      </a:r>
                      <a:endParaRPr kumimoji="1" lang="ja-JP" altLang="en-US" sz="900" b="1"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lnT w="6350" cap="flat" cmpd="sng" algn="ctr">
                      <a:solidFill>
                        <a:schemeClr val="tx1"/>
                      </a:solidFill>
                      <a:prstDash val="dash"/>
                      <a:round/>
                      <a:headEnd type="none" w="med" len="med"/>
                      <a:tailEnd type="none" w="med" len="med"/>
                    </a:lnT>
                  </a:tcPr>
                </a:tc>
                <a:tc>
                  <a:txBody>
                    <a:bodyPr/>
                    <a:lstStyle/>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■率先取組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⑥府有施設の新築等時の</a:t>
                      </a:r>
                      <a:r>
                        <a:rPr kumimoji="1" lang="en-US" altLang="ja-JP" sz="900" b="0" dirty="0">
                          <a:solidFill>
                            <a:schemeClr val="tx1"/>
                          </a:solidFill>
                          <a:latin typeface="Meiryo UI" panose="020B0604030504040204" pitchFamily="50" charset="-128"/>
                          <a:ea typeface="Meiryo UI" panose="020B0604030504040204" pitchFamily="50" charset="-128"/>
                        </a:rPr>
                        <a:t>ZEB</a:t>
                      </a:r>
                      <a:r>
                        <a:rPr kumimoji="1" lang="ja-JP" altLang="en-US" sz="900" b="0" dirty="0">
                          <a:solidFill>
                            <a:schemeClr val="tx1"/>
                          </a:solidFill>
                          <a:latin typeface="Meiryo UI" panose="020B0604030504040204" pitchFamily="50" charset="-128"/>
                          <a:ea typeface="Meiryo UI" panose="020B0604030504040204" pitchFamily="50" charset="-128"/>
                        </a:rPr>
                        <a:t>化の推進</a:t>
                      </a:r>
                    </a:p>
                    <a:p>
                      <a:pPr marL="93663" marR="0" lvl="0" indent="-93663" algn="l" defTabSz="914400" rtl="0" eaLnBrk="1" fontAlgn="auto" latinLnBrk="0" hangingPunct="1">
                        <a:lnSpc>
                          <a:spcPct val="100000"/>
                        </a:lnSpc>
                        <a:spcBef>
                          <a:spcPts val="3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⑧公用車へのゼロエミッション車を中心とした電動車の導入促進</a:t>
                      </a: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tcPr>
                </a:tc>
                <a:tc>
                  <a:txBody>
                    <a:bodyPr/>
                    <a:lstStyle/>
                    <a:p>
                      <a:pPr marL="93663" marR="0" lvl="0" indent="-93663" algn="l" defTabSz="914400" rtl="0" eaLnBrk="1" fontAlgn="auto" latinLnBrk="0" hangingPunct="1">
                        <a:lnSpc>
                          <a:spcPct val="100000"/>
                        </a:lnSpc>
                        <a:spcBef>
                          <a:spcPts val="30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txBody>
                  <a:tcPr marL="13500" marR="13500" marT="27000" marB="27000">
                    <a:lnT w="6350" cap="flat" cmpd="sng" algn="ctr">
                      <a:solidFill>
                        <a:schemeClr val="tx1"/>
                      </a:solidFill>
                      <a:prstDash val="dash"/>
                      <a:round/>
                      <a:headEnd type="none" w="med" len="med"/>
                      <a:tailEnd type="none" w="med" len="med"/>
                    </a:lnT>
                    <a:solidFill>
                      <a:srgbClr val="FFC000"/>
                    </a:solidFill>
                  </a:tcPr>
                </a:tc>
                <a:extLst>
                  <a:ext uri="{0D108BD9-81ED-4DB2-BD59-A6C34878D82A}">
                    <a16:rowId xmlns:a16="http://schemas.microsoft.com/office/drawing/2014/main" val="2943642507"/>
                  </a:ext>
                </a:extLst>
              </a:tr>
              <a:tr h="678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家庭</a:t>
                      </a:r>
                    </a:p>
                  </a:txBody>
                  <a:tcPr marL="13500" marR="13500" marT="27000" marB="27000"/>
                </a:tc>
                <a:tc>
                  <a:txBody>
                    <a:bodyPr/>
                    <a:lstStyle/>
                    <a:p>
                      <a:pPr>
                        <a:spcBef>
                          <a:spcPts val="300"/>
                        </a:spcBef>
                      </a:pPr>
                      <a:r>
                        <a:rPr kumimoji="1" lang="ja-JP" altLang="en-US" sz="900" kern="1200" dirty="0">
                          <a:latin typeface="Meiryo UI" panose="020B0604030504040204" pitchFamily="50" charset="-128"/>
                          <a:ea typeface="Meiryo UI" panose="020B0604030504040204" pitchFamily="50" charset="-128"/>
                          <a:cs typeface="+mn-cs"/>
                        </a:rPr>
                        <a:t>⑨</a:t>
                      </a:r>
                      <a:r>
                        <a:rPr lang="en-US" altLang="ja-JP" sz="900" kern="100" dirty="0">
                          <a:latin typeface="Meiryo UI" panose="020B0604030504040204" pitchFamily="50" charset="-128"/>
                          <a:ea typeface="Meiryo UI" panose="020B0604030504040204" pitchFamily="50" charset="-128"/>
                          <a:cs typeface="Times New Roman" panose="02020603050405020304" pitchFamily="18" charset="0"/>
                        </a:rPr>
                        <a:t>ZEH</a:t>
                      </a:r>
                      <a:r>
                        <a:rPr lang="ja-JP" altLang="en-US" sz="900" kern="100" dirty="0">
                          <a:latin typeface="Meiryo UI" panose="020B0604030504040204" pitchFamily="50" charset="-128"/>
                          <a:ea typeface="Meiryo UI" panose="020B0604030504040204" pitchFamily="50" charset="-128"/>
                          <a:cs typeface="Times New Roman" panose="02020603050405020304" pitchFamily="18" charset="0"/>
                        </a:rPr>
                        <a:t>の普及促進</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⑩省エネ性能が高い設備・機器の用途に適した導入促進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⑪持続可能性に配慮した消費の拡大</a:t>
                      </a: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274</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5%)</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155</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rowSpan="3">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■行動変容</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⑨</a:t>
                      </a:r>
                      <a:r>
                        <a:rPr kumimoji="1" lang="en-US" altLang="ja-JP" sz="900" dirty="0">
                          <a:latin typeface="Meiryo UI" panose="020B0604030504040204" pitchFamily="50" charset="-128"/>
                          <a:ea typeface="Meiryo UI" panose="020B0604030504040204" pitchFamily="50" charset="-128"/>
                        </a:rPr>
                        <a:t>ZEH</a:t>
                      </a:r>
                      <a:r>
                        <a:rPr kumimoji="1" lang="ja-JP" altLang="en-US" sz="900" dirty="0">
                          <a:latin typeface="Meiryo UI" panose="020B0604030504040204" pitchFamily="50" charset="-128"/>
                          <a:ea typeface="Meiryo UI" panose="020B0604030504040204" pitchFamily="50" charset="-128"/>
                        </a:rPr>
                        <a:t>の普及促進</a:t>
                      </a:r>
                      <a:endParaRPr kumimoji="1" lang="en-US" altLang="ja-JP" sz="900" dirty="0">
                        <a:latin typeface="Meiryo UI" panose="020B0604030504040204" pitchFamily="50" charset="-128"/>
                        <a:ea typeface="Meiryo UI" panose="020B0604030504040204" pitchFamily="50" charset="-128"/>
                      </a:endParaRPr>
                    </a:p>
                    <a:p>
                      <a:pPr>
                        <a:spcBef>
                          <a:spcPts val="600"/>
                        </a:spcBef>
                      </a:pP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⑪製品・サービスの</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排出の可視化</a:t>
                      </a:r>
                    </a:p>
                    <a:p>
                      <a:pPr marL="88900" indent="-88900">
                        <a:spcBef>
                          <a:spcPts val="600"/>
                        </a:spcBef>
                      </a:pPr>
                      <a:endParaRPr kumimoji="1" lang="en-US" altLang="ja-JP" sz="900" dirty="0">
                        <a:latin typeface="Meiryo UI" panose="020B0604030504040204" pitchFamily="50" charset="-128"/>
                        <a:ea typeface="Meiryo UI" panose="020B0604030504040204" pitchFamily="50" charset="-128"/>
                      </a:endParaRPr>
                    </a:p>
                    <a:p>
                      <a:pPr marL="88900" indent="-88900">
                        <a:spcBef>
                          <a:spcPts val="0"/>
                        </a:spcBef>
                      </a:pPr>
                      <a:r>
                        <a:rPr kumimoji="1" lang="ja-JP" altLang="en-US" sz="900" dirty="0">
                          <a:latin typeface="Meiryo UI" panose="020B0604030504040204" pitchFamily="50" charset="-128"/>
                          <a:ea typeface="Meiryo UI" panose="020B0604030504040204" pitchFamily="50" charset="-128"/>
                        </a:rPr>
                        <a:t>⑪脱炭素ポイントの定着化及び利用拡大</a:t>
                      </a:r>
                      <a:endParaRPr kumimoji="1" lang="en-US" altLang="ja-JP" sz="900" dirty="0">
                        <a:latin typeface="Meiryo UI" panose="020B0604030504040204" pitchFamily="50" charset="-128"/>
                        <a:ea typeface="Meiryo UI" panose="020B0604030504040204" pitchFamily="50" charset="-128"/>
                      </a:endParaRPr>
                    </a:p>
                    <a:p>
                      <a:pPr marL="88900" indent="-88900">
                        <a:spcBef>
                          <a:spcPts val="300"/>
                        </a:spcBef>
                      </a:pPr>
                      <a:endParaRPr kumimoji="1" lang="en-US" altLang="ja-JP" sz="900" dirty="0">
                        <a:latin typeface="Meiryo UI" panose="020B0604030504040204" pitchFamily="50" charset="-128"/>
                        <a:ea typeface="Meiryo UI" panose="020B0604030504040204" pitchFamily="50" charset="-128"/>
                      </a:endParaRPr>
                    </a:p>
                    <a:p>
                      <a:pPr marL="88900" indent="-88900">
                        <a:spcBef>
                          <a:spcPts val="300"/>
                        </a:spcBef>
                      </a:pPr>
                      <a:r>
                        <a:rPr kumimoji="1" lang="ja-JP" altLang="en-US" sz="900" dirty="0">
                          <a:latin typeface="Meiryo UI" panose="020B0604030504040204" pitchFamily="50" charset="-128"/>
                          <a:ea typeface="Meiryo UI" panose="020B0604030504040204" pitchFamily="50" charset="-128"/>
                        </a:rPr>
                        <a:t>⑫ゼロエミッション車を中心とした電動車の普及促進</a:t>
                      </a:r>
                    </a:p>
                  </a:txBody>
                  <a:tcPr marL="13500" marR="13500" marT="27000" marB="27000"/>
                </a:tc>
                <a:tc rowSpan="3">
                  <a:txBody>
                    <a:bodyPr/>
                    <a:lstStyle/>
                    <a:p>
                      <a:pPr marL="88900" indent="-88900">
                        <a:spcBef>
                          <a:spcPts val="300"/>
                        </a:spcBef>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solidFill>
                      <a:srgbClr val="FFC000"/>
                    </a:solidFill>
                  </a:tcPr>
                </a:tc>
                <a:extLst>
                  <a:ext uri="{0D108BD9-81ED-4DB2-BD59-A6C34878D82A}">
                    <a16:rowId xmlns:a16="http://schemas.microsoft.com/office/drawing/2014/main" val="2997166892"/>
                  </a:ext>
                </a:extLst>
              </a:tr>
              <a:tr h="5057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運輸</a:t>
                      </a:r>
                    </a:p>
                    <a:p>
                      <a:pPr algn="ctr"/>
                      <a:endParaRPr kumimoji="1" lang="ja-JP" altLang="en-US" sz="900" dirty="0">
                        <a:latin typeface="Meiryo UI" panose="020B0604030504040204" pitchFamily="50" charset="-128"/>
                        <a:ea typeface="Meiryo UI" panose="020B0604030504040204" pitchFamily="50" charset="-128"/>
                      </a:endParaRPr>
                    </a:p>
                  </a:txBody>
                  <a:tcPr marL="13500" marR="13500" marT="27000" marB="27000"/>
                </a:tc>
                <a:tc>
                  <a:txBody>
                    <a:bodyPr/>
                    <a:lstStyle/>
                    <a:p>
                      <a:pPr>
                        <a:spcBef>
                          <a:spcPts val="300"/>
                        </a:spcBef>
                      </a:pPr>
                      <a:r>
                        <a:rPr kumimoji="1" lang="ja-JP" altLang="en-US" sz="900" dirty="0">
                          <a:latin typeface="Meiryo UI" panose="020B0604030504040204" pitchFamily="50" charset="-128"/>
                          <a:ea typeface="Meiryo UI" panose="020B0604030504040204" pitchFamily="50" charset="-128"/>
                        </a:rPr>
                        <a:t>⑫</a:t>
                      </a:r>
                      <a:r>
                        <a:rPr kumimoji="1" lang="en-US" altLang="ja-JP" sz="900" dirty="0">
                          <a:latin typeface="Meiryo UI" panose="020B0604030504040204" pitchFamily="50" charset="-128"/>
                          <a:ea typeface="Meiryo UI" panose="020B0604030504040204" pitchFamily="50" charset="-128"/>
                        </a:rPr>
                        <a:t>ZEV</a:t>
                      </a:r>
                      <a:r>
                        <a:rPr kumimoji="1" lang="ja-JP" altLang="en-US" sz="900" dirty="0">
                          <a:latin typeface="Meiryo UI" panose="020B0604030504040204" pitchFamily="50" charset="-128"/>
                          <a:ea typeface="Meiryo UI" panose="020B0604030504040204" pitchFamily="50" charset="-128"/>
                        </a:rPr>
                        <a:t>を中心とした電動車の普及促進</a:t>
                      </a:r>
                      <a:endParaRPr kumimoji="1" lang="en-US" altLang="ja-JP" sz="900" dirty="0">
                        <a:latin typeface="Meiryo UI" panose="020B0604030504040204" pitchFamily="50" charset="-128"/>
                        <a:ea typeface="Meiryo UI" panose="020B0604030504040204" pitchFamily="50" charset="-128"/>
                      </a:endParaRPr>
                    </a:p>
                    <a:p>
                      <a:pPr marL="93663" indent="-93663">
                        <a:spcBef>
                          <a:spcPts val="300"/>
                        </a:spcBef>
                      </a:pPr>
                      <a:r>
                        <a:rPr kumimoji="1" lang="ja-JP" altLang="en-US" sz="900" dirty="0">
                          <a:latin typeface="Meiryo UI" panose="020B0604030504040204" pitchFamily="50" charset="-128"/>
                          <a:ea typeface="Meiryo UI" panose="020B0604030504040204" pitchFamily="50" charset="-128"/>
                        </a:rPr>
                        <a:t>⑬充電器、水素</a:t>
                      </a:r>
                      <a:r>
                        <a:rPr kumimoji="1" lang="en-US" altLang="ja-JP" sz="900" dirty="0">
                          <a:latin typeface="Meiryo UI" panose="020B0604030504040204" pitchFamily="50" charset="-128"/>
                          <a:ea typeface="Meiryo UI" panose="020B0604030504040204" pitchFamily="50" charset="-128"/>
                        </a:rPr>
                        <a:t>ST</a:t>
                      </a:r>
                      <a:r>
                        <a:rPr kumimoji="1" lang="ja-JP" altLang="en-US" sz="900" dirty="0">
                          <a:latin typeface="Meiryo UI" panose="020B0604030504040204" pitchFamily="50" charset="-128"/>
                          <a:ea typeface="Meiryo UI" panose="020B0604030504040204" pitchFamily="50" charset="-128"/>
                        </a:rPr>
                        <a:t>などのインフラの普及促進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165</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24</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vMerge="1">
                  <a:txBody>
                    <a:bodyPr/>
                    <a:lstStyle/>
                    <a:p>
                      <a:pPr marL="88900" indent="-88900">
                        <a:spcBef>
                          <a:spcPts val="300"/>
                        </a:spcBef>
                      </a:pPr>
                      <a:endParaRPr kumimoji="1" lang="ja-JP" altLang="en-US" sz="1200" dirty="0">
                        <a:latin typeface="Meiryo UI" panose="020B0604030504040204" pitchFamily="50" charset="-128"/>
                        <a:ea typeface="Meiryo UI" panose="020B0604030504040204" pitchFamily="50" charset="-128"/>
                      </a:endParaRPr>
                    </a:p>
                  </a:txBody>
                  <a:tcPr marL="18000" marR="18000" marT="36000" marB="36000"/>
                </a:tc>
                <a:tc vMerge="1">
                  <a:txBody>
                    <a:bodyPr/>
                    <a:lstStyle/>
                    <a:p>
                      <a:endParaRPr kumimoji="1" lang="ja-JP" altLang="en-US"/>
                    </a:p>
                  </a:txBody>
                  <a:tcPr/>
                </a:tc>
                <a:extLst>
                  <a:ext uri="{0D108BD9-81ED-4DB2-BD59-A6C34878D82A}">
                    <a16:rowId xmlns:a16="http://schemas.microsoft.com/office/drawing/2014/main" val="1567606755"/>
                  </a:ext>
                </a:extLst>
              </a:tr>
              <a:tr h="541680">
                <a:tc>
                  <a:txBody>
                    <a:bodyPr/>
                    <a:lstStyle/>
                    <a:p>
                      <a:pPr algn="ctr"/>
                      <a:r>
                        <a:rPr kumimoji="1" lang="ja-JP" altLang="en-US" sz="900" dirty="0">
                          <a:latin typeface="Meiryo UI" panose="020B0604030504040204" pitchFamily="50" charset="-128"/>
                          <a:ea typeface="Meiryo UI" panose="020B0604030504040204" pitchFamily="50" charset="-128"/>
                        </a:rPr>
                        <a:t>その他</a:t>
                      </a:r>
                      <a:r>
                        <a:rPr kumimoji="1" lang="en-US" altLang="ja-JP" sz="900" baseline="20000" dirty="0">
                          <a:latin typeface="Meiryo UI" panose="020B0604030504040204" pitchFamily="50" charset="-128"/>
                          <a:ea typeface="Meiryo UI" panose="020B0604030504040204" pitchFamily="50" charset="-128"/>
                        </a:rPr>
                        <a:t>※1</a:t>
                      </a:r>
                      <a:endParaRPr kumimoji="1" lang="ja-JP" altLang="en-US" sz="900" baseline="20000" dirty="0">
                        <a:latin typeface="Meiryo UI" panose="020B0604030504040204" pitchFamily="50" charset="-128"/>
                        <a:ea typeface="Meiryo UI" panose="020B0604030504040204" pitchFamily="50" charset="-128"/>
                      </a:endParaRPr>
                    </a:p>
                  </a:txBody>
                  <a:tcPr marL="13500" marR="13500" marT="27000" marB="27000"/>
                </a:tc>
                <a:tc>
                  <a:txBody>
                    <a:bodyPr/>
                    <a:lstStyle/>
                    <a:p>
                      <a:pPr marL="93663" indent="-93663">
                        <a:spcBef>
                          <a:spcPts val="300"/>
                        </a:spcBef>
                      </a:pPr>
                      <a:r>
                        <a:rPr kumimoji="1" lang="ja-JP" altLang="en-US" sz="900" dirty="0">
                          <a:latin typeface="Meiryo UI" panose="020B0604030504040204" pitchFamily="50" charset="-128"/>
                          <a:ea typeface="Meiryo UI" panose="020B0604030504040204" pitchFamily="50" charset="-128"/>
                        </a:rPr>
                        <a:t>⑭使い捨てプラスチックごみ等の発生抑制及び分別・リサイクルの促進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⑮フロン対策の推進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337</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6%)</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-118</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endParaRPr kumimoji="1" lang="en-US" altLang="ja-JP" sz="900" b="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8200779"/>
                  </a:ext>
                </a:extLst>
              </a:tr>
              <a:tr h="541680">
                <a:tc>
                  <a:txBody>
                    <a:bodyPr/>
                    <a:lstStyle/>
                    <a:p>
                      <a:pPr algn="ctr"/>
                      <a:r>
                        <a:rPr kumimoji="1" lang="ja-JP" altLang="en-US" sz="900" dirty="0">
                          <a:latin typeface="Meiryo UI" panose="020B0604030504040204" pitchFamily="50" charset="-128"/>
                          <a:ea typeface="Meiryo UI" panose="020B0604030504040204" pitchFamily="50" charset="-128"/>
                        </a:rPr>
                        <a:t>部門</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横断</a:t>
                      </a:r>
                    </a:p>
                  </a:txBody>
                  <a:tcPr marL="13500" marR="13500" marT="27000" marB="27000"/>
                </a:tc>
                <a:tc>
                  <a:txBody>
                    <a:bodyPr/>
                    <a:lstStyle/>
                    <a:p>
                      <a:pPr>
                        <a:spcBef>
                          <a:spcPts val="300"/>
                        </a:spcBef>
                      </a:pPr>
                      <a:r>
                        <a:rPr kumimoji="1" lang="ja-JP" altLang="en-US" sz="900" dirty="0">
                          <a:latin typeface="Meiryo UI" panose="020B0604030504040204" pitchFamily="50" charset="-128"/>
                          <a:ea typeface="Meiryo UI" panose="020B0604030504040204" pitchFamily="50" charset="-128"/>
                        </a:rPr>
                        <a:t>⑯</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排出の少ないまちづくりの推進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⑰</a:t>
                      </a:r>
                      <a:r>
                        <a:rPr kumimoji="1" lang="en-US" altLang="ja-JP" sz="900" dirty="0">
                          <a:latin typeface="Meiryo UI" panose="020B0604030504040204" pitchFamily="50" charset="-128"/>
                          <a:ea typeface="Meiryo UI" panose="020B0604030504040204" pitchFamily="50" charset="-128"/>
                        </a:rPr>
                        <a:t>CO2</a:t>
                      </a:r>
                      <a:r>
                        <a:rPr kumimoji="1" lang="ja-JP" altLang="en-US" sz="900" dirty="0">
                          <a:latin typeface="Meiryo UI" panose="020B0604030504040204" pitchFamily="50" charset="-128"/>
                          <a:ea typeface="Meiryo UI" panose="020B0604030504040204" pitchFamily="50" charset="-128"/>
                        </a:rPr>
                        <a:t>排出の少ない電気の選択促進</a:t>
                      </a:r>
                      <a:endParaRPr kumimoji="1" lang="en-US" altLang="ja-JP" sz="900" dirty="0">
                        <a:latin typeface="Meiryo UI" panose="020B0604030504040204" pitchFamily="50" charset="-128"/>
                        <a:ea typeface="Meiryo UI" panose="020B0604030504040204" pitchFamily="50" charset="-128"/>
                      </a:endParaRPr>
                    </a:p>
                    <a:p>
                      <a:pPr>
                        <a:spcBef>
                          <a:spcPts val="300"/>
                        </a:spcBef>
                      </a:pPr>
                      <a:r>
                        <a:rPr kumimoji="1" lang="ja-JP" altLang="en-US" sz="900" dirty="0">
                          <a:latin typeface="Meiryo UI" panose="020B0604030504040204" pitchFamily="50" charset="-128"/>
                          <a:ea typeface="Meiryo UI" panose="020B0604030504040204" pitchFamily="50" charset="-128"/>
                        </a:rPr>
                        <a:t>⑱再生可能エネルギー等の設置促進</a:t>
                      </a:r>
                      <a:endParaRPr kumimoji="1" lang="en-US" altLang="ja-JP" sz="900" dirty="0">
                        <a:latin typeface="Meiryo UI" panose="020B0604030504040204" pitchFamily="50" charset="-128"/>
                        <a:ea typeface="Meiryo UI" panose="020B0604030504040204" pitchFamily="50" charset="-128"/>
                      </a:endParaRPr>
                    </a:p>
                  </a:txBody>
                  <a:tcPr marL="13500" marR="13500" marT="27000" marB="27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000099"/>
                          </a:solidFill>
                          <a:latin typeface="Meiryo UI" panose="020B0604030504040204" pitchFamily="50" charset="-128"/>
                          <a:ea typeface="Meiryo UI" panose="020B0604030504040204" pitchFamily="50" charset="-128"/>
                        </a:rPr>
                        <a:t>約</a:t>
                      </a:r>
                      <a:r>
                        <a:rPr lang="en-US" altLang="ja-JP" sz="900" b="1" dirty="0">
                          <a:solidFill>
                            <a:srgbClr val="000099"/>
                          </a:solidFill>
                          <a:latin typeface="Meiryo UI" panose="020B0604030504040204" pitchFamily="50" charset="-128"/>
                          <a:ea typeface="Meiryo UI" panose="020B0604030504040204" pitchFamily="50" charset="-128"/>
                        </a:rPr>
                        <a:t>508</a:t>
                      </a:r>
                      <a:r>
                        <a:rPr lang="ja-JP" altLang="en-US" sz="900" b="1" dirty="0">
                          <a:solidFill>
                            <a:srgbClr val="000099"/>
                          </a:solidFill>
                          <a:latin typeface="Meiryo UI" panose="020B0604030504040204" pitchFamily="50" charset="-128"/>
                          <a:ea typeface="Meiryo UI" panose="020B0604030504040204" pitchFamily="50" charset="-128"/>
                        </a:rPr>
                        <a:t>万</a:t>
                      </a:r>
                      <a:r>
                        <a:rPr lang="en-US" altLang="ja-JP" sz="900" b="1" dirty="0">
                          <a:solidFill>
                            <a:srgbClr val="000099"/>
                          </a:solidFill>
                          <a:latin typeface="Meiryo UI" panose="020B0604030504040204" pitchFamily="50" charset="-128"/>
                          <a:ea typeface="Meiryo UI" panose="020B0604030504040204" pitchFamily="50" charset="-128"/>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rgbClr val="000099"/>
                          </a:solidFill>
                          <a:latin typeface="Meiryo UI" panose="020B0604030504040204" pitchFamily="50" charset="-128"/>
                          <a:ea typeface="Meiryo UI" panose="020B0604030504040204" pitchFamily="50" charset="-128"/>
                        </a:rPr>
                        <a:t>(</a:t>
                      </a:r>
                      <a:r>
                        <a:rPr kumimoji="1" lang="ja-JP" altLang="en-US" sz="900" b="1" dirty="0">
                          <a:solidFill>
                            <a:srgbClr val="000099"/>
                          </a:solidFill>
                          <a:latin typeface="Meiryo UI" panose="020B0604030504040204" pitchFamily="50" charset="-128"/>
                          <a:ea typeface="Meiryo UI" panose="020B0604030504040204" pitchFamily="50" charset="-128"/>
                        </a:rPr>
                        <a:t>約</a:t>
                      </a:r>
                      <a:r>
                        <a:rPr kumimoji="1" lang="en-US" altLang="ja-JP" sz="900" b="1" dirty="0">
                          <a:solidFill>
                            <a:srgbClr val="000099"/>
                          </a:solidFill>
                          <a:latin typeface="Meiryo UI" panose="020B0604030504040204" pitchFamily="50" charset="-128"/>
                          <a:ea typeface="Meiryo UI" panose="020B0604030504040204" pitchFamily="50" charset="-128"/>
                        </a:rPr>
                        <a:t>9%)</a:t>
                      </a:r>
                    </a:p>
                    <a:p>
                      <a:pPr marL="0" marR="0" lvl="0" indent="0" algn="ctr" defTabSz="914400" rtl="0" eaLnBrk="1" fontAlgn="auto" latinLnBrk="0" hangingPunct="1">
                        <a:lnSpc>
                          <a:spcPts val="600"/>
                        </a:lnSpc>
                        <a:spcBef>
                          <a:spcPts val="0"/>
                        </a:spcBef>
                        <a:spcAft>
                          <a:spcPts val="0"/>
                        </a:spcAft>
                        <a:buClrTx/>
                        <a:buSzTx/>
                        <a:buFontTx/>
                        <a:buNone/>
                        <a:tabLst/>
                        <a:defRPr/>
                      </a:pPr>
                      <a:endParaRPr kumimoji="1" lang="en-US" altLang="ja-JP" sz="900" b="1" dirty="0">
                        <a:solidFill>
                          <a:srgbClr val="000099"/>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a:solidFill>
                            <a:srgbClr val="000099"/>
                          </a:solidFill>
                          <a:latin typeface="Meiryo UI" panose="020B0604030504040204" pitchFamily="50" charset="-128"/>
                          <a:ea typeface="Meiryo UI" panose="020B0604030504040204" pitchFamily="50" charset="-128"/>
                        </a:rPr>
                        <a:t>約</a:t>
                      </a:r>
                      <a:r>
                        <a:rPr lang="en-US" altLang="ja-JP" sz="900" b="0" dirty="0">
                          <a:solidFill>
                            <a:srgbClr val="000099"/>
                          </a:solidFill>
                          <a:latin typeface="Meiryo UI" panose="020B0604030504040204" pitchFamily="50" charset="-128"/>
                          <a:ea typeface="Meiryo UI" panose="020B0604030504040204" pitchFamily="50" charset="-128"/>
                        </a:rPr>
                        <a:t>234</a:t>
                      </a:r>
                      <a:r>
                        <a:rPr lang="ja-JP" altLang="en-US" sz="900" b="0" dirty="0">
                          <a:solidFill>
                            <a:srgbClr val="000099"/>
                          </a:solidFill>
                          <a:latin typeface="Meiryo UI" panose="020B0604030504040204" pitchFamily="50" charset="-128"/>
                          <a:ea typeface="Meiryo UI" panose="020B0604030504040204" pitchFamily="50" charset="-128"/>
                        </a:rPr>
                        <a:t>万</a:t>
                      </a:r>
                      <a:r>
                        <a:rPr lang="en-US" altLang="ja-JP" sz="900" b="0" dirty="0">
                          <a:solidFill>
                            <a:srgbClr val="000099"/>
                          </a:solidFill>
                          <a:latin typeface="Meiryo UI" panose="020B0604030504040204" pitchFamily="50" charset="-128"/>
                          <a:ea typeface="Meiryo UI" panose="020B0604030504040204" pitchFamily="50" charset="-128"/>
                        </a:rPr>
                        <a:t>t</a:t>
                      </a:r>
                      <a:r>
                        <a:rPr kumimoji="1" lang="en-US" altLang="ja-JP" sz="900" baseline="20000" dirty="0">
                          <a:solidFill>
                            <a:srgbClr val="000099"/>
                          </a:solidFill>
                          <a:latin typeface="Meiryo UI" panose="020B0604030504040204" pitchFamily="50" charset="-128"/>
                          <a:ea typeface="Meiryo UI" panose="020B0604030504040204" pitchFamily="50" charset="-128"/>
                        </a:rPr>
                        <a:t>※2</a:t>
                      </a:r>
                      <a:endParaRPr kumimoji="1" lang="en-US" altLang="ja-JP" sz="900" b="0" baseline="20000" dirty="0">
                        <a:solidFill>
                          <a:srgbClr val="000099"/>
                        </a:solidFill>
                        <a:latin typeface="Meiryo UI" panose="020B0604030504040204" pitchFamily="50" charset="-128"/>
                        <a:ea typeface="Meiryo UI" panose="020B0604030504040204" pitchFamily="50" charset="-128"/>
                      </a:endParaRPr>
                    </a:p>
                  </a:txBody>
                  <a:tcPr marL="13500" marR="13500" marT="27000" marB="27000" anchor="ctr"/>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■再エネ促進</a:t>
                      </a:r>
                      <a:endParaRPr kumimoji="1" lang="en-US" altLang="ja-JP" sz="900" dirty="0">
                        <a:latin typeface="Meiryo UI" panose="020B0604030504040204" pitchFamily="50" charset="-128"/>
                        <a:ea typeface="Meiryo UI" panose="020B0604030504040204" pitchFamily="50" charset="-128"/>
                      </a:endParaRPr>
                    </a:p>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⑱太陽光パネル及び蓄電池システムの共同購入支援事業</a:t>
                      </a:r>
                    </a:p>
                  </a:txBody>
                  <a:tcPr marL="13500" marR="13500" marT="27000" marB="27000"/>
                </a:tc>
                <a:tc>
                  <a:txBody>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13500" marR="13500" marT="27000" marB="27000">
                    <a:solidFill>
                      <a:srgbClr val="FFC000"/>
                    </a:solidFill>
                  </a:tcPr>
                </a:tc>
                <a:extLst>
                  <a:ext uri="{0D108BD9-81ED-4DB2-BD59-A6C34878D82A}">
                    <a16:rowId xmlns:a16="http://schemas.microsoft.com/office/drawing/2014/main" val="1789336478"/>
                  </a:ext>
                </a:extLst>
              </a:tr>
            </a:tbl>
          </a:graphicData>
        </a:graphic>
      </p:graphicFrame>
      <p:sp>
        <p:nvSpPr>
          <p:cNvPr id="33" name="正方形/長方形 32"/>
          <p:cNvSpPr/>
          <p:nvPr/>
        </p:nvSpPr>
        <p:spPr>
          <a:xfrm>
            <a:off x="302955" y="5798051"/>
            <a:ext cx="7616008" cy="197515"/>
          </a:xfrm>
          <a:prstGeom prst="rect">
            <a:avLst/>
          </a:prstGeom>
        </p:spPr>
        <p:txBody>
          <a:bodyPr wrap="square" lIns="27000" tIns="27000" rIns="27000" bIns="27000">
            <a:spAutoFit/>
          </a:bodyPr>
          <a:lstStyle/>
          <a:p>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 エネルギー転換部門、廃棄物部門、その他ガス</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メタンなど</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の合算をしたもの　　　</a:t>
            </a:r>
            <a:r>
              <a:rPr lang="en-US" altLang="ja-JP" sz="929"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929" kern="100" dirty="0">
                <a:latin typeface="Meiryo UI" panose="020B0604030504040204" pitchFamily="50" charset="-128"/>
                <a:ea typeface="Meiryo UI" panose="020B0604030504040204" pitchFamily="50" charset="-128"/>
                <a:cs typeface="Times New Roman" panose="02020603050405020304" pitchFamily="18" charset="0"/>
              </a:rPr>
              <a:t> 排出係数の低減による効果のうち、再エネによる貢献分のみを算定</a:t>
            </a:r>
            <a:endParaRPr lang="ja-JP" altLang="en-US" sz="929" dirty="0">
              <a:latin typeface="Meiryo UI" panose="020B0604030504040204" pitchFamily="50" charset="-128"/>
              <a:ea typeface="Meiryo UI" panose="020B0604030504040204" pitchFamily="50" charset="-128"/>
            </a:endParaRPr>
          </a:p>
        </p:txBody>
      </p:sp>
      <p:sp>
        <p:nvSpPr>
          <p:cNvPr id="6" name="ホームベース 4">
            <a:extLst>
              <a:ext uri="{FF2B5EF4-FFF2-40B4-BE49-F238E27FC236}">
                <a16:creationId xmlns:a16="http://schemas.microsoft.com/office/drawing/2014/main" id="{51F0FD7C-A3F3-4D3F-9E7A-E2D8BBD297CC}"/>
              </a:ext>
            </a:extLst>
          </p:cNvPr>
          <p:cNvSpPr/>
          <p:nvPr/>
        </p:nvSpPr>
        <p:spPr bwMode="gray">
          <a:xfrm>
            <a:off x="6503768" y="1138960"/>
            <a:ext cx="1188000" cy="21877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332402">
              <a:defRPr/>
            </a:pPr>
            <a:r>
              <a:rPr lang="ja-JP" altLang="en-US" sz="945" dirty="0">
                <a:solidFill>
                  <a:prstClr val="white"/>
                </a:solidFill>
                <a:latin typeface="BIZ UDPゴシック" panose="020B0400000000000000" pitchFamily="50" charset="-128"/>
                <a:ea typeface="BIZ UDPゴシック" panose="020B0400000000000000" pitchFamily="50" charset="-128"/>
              </a:rPr>
              <a:t>　　　　　　</a:t>
            </a:r>
            <a:r>
              <a:rPr lang="en-US" altLang="ja-JP" sz="945" dirty="0">
                <a:solidFill>
                  <a:prstClr val="white"/>
                </a:solidFill>
                <a:latin typeface="BIZ UDPゴシック" panose="020B0400000000000000" pitchFamily="50" charset="-128"/>
                <a:ea typeface="BIZ UDPゴシック" panose="020B0400000000000000" pitchFamily="50" charset="-128"/>
              </a:rPr>
              <a:t>2030 </a:t>
            </a:r>
          </a:p>
        </p:txBody>
      </p:sp>
      <p:sp>
        <p:nvSpPr>
          <p:cNvPr id="8" name="ホームベース 4">
            <a:extLst>
              <a:ext uri="{FF2B5EF4-FFF2-40B4-BE49-F238E27FC236}">
                <a16:creationId xmlns:a16="http://schemas.microsoft.com/office/drawing/2014/main" id="{51F0FD7C-A3F3-4D3F-9E7A-E2D8BBD297CC}"/>
              </a:ext>
            </a:extLst>
          </p:cNvPr>
          <p:cNvSpPr/>
          <p:nvPr/>
        </p:nvSpPr>
        <p:spPr bwMode="gray">
          <a:xfrm>
            <a:off x="5369642" y="1137701"/>
            <a:ext cx="1377000" cy="21877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lIns="27000" rIns="27000" rtlCol="0" anchor="ctr"/>
          <a:lstStyle/>
          <a:p>
            <a:pPr defTabSz="332402">
              <a:defRPr/>
            </a:pPr>
            <a:r>
              <a:rPr lang="en-US" altLang="ja-JP" sz="945" dirty="0">
                <a:solidFill>
                  <a:prstClr val="white"/>
                </a:solidFill>
                <a:latin typeface="BIZ UDPゴシック" panose="020B0400000000000000" pitchFamily="50" charset="-128"/>
                <a:ea typeface="BIZ UDPゴシック" panose="020B0400000000000000" pitchFamily="50" charset="-128"/>
              </a:rPr>
              <a:t>2022</a:t>
            </a:r>
            <a:r>
              <a:rPr lang="ja-JP" altLang="en-US" sz="945" dirty="0">
                <a:solidFill>
                  <a:prstClr val="white"/>
                </a:solidFill>
                <a:latin typeface="BIZ UDPゴシック" panose="020B0400000000000000" pitchFamily="50" charset="-128"/>
                <a:ea typeface="BIZ UDPゴシック" panose="020B0400000000000000" pitchFamily="50" charset="-128"/>
              </a:rPr>
              <a:t>　　　       </a:t>
            </a:r>
            <a:r>
              <a:rPr lang="en-US" altLang="ja-JP" sz="945" dirty="0">
                <a:solidFill>
                  <a:prstClr val="white"/>
                </a:solidFill>
                <a:latin typeface="BIZ UDPゴシック" panose="020B0400000000000000" pitchFamily="50" charset="-128"/>
                <a:ea typeface="BIZ UDPゴシック" panose="020B0400000000000000" pitchFamily="50" charset="-128"/>
              </a:rPr>
              <a:t>2025</a:t>
            </a:r>
            <a:endParaRPr lang="ja-JP" altLang="en-US" sz="945" dirty="0">
              <a:solidFill>
                <a:prstClr val="white"/>
              </a:solidFill>
              <a:latin typeface="BIZ UDPゴシック" panose="020B0400000000000000" pitchFamily="50" charset="-128"/>
              <a:ea typeface="BIZ UDPゴシック" panose="020B0400000000000000" pitchFamily="50" charset="-128"/>
            </a:endParaRPr>
          </a:p>
        </p:txBody>
      </p:sp>
      <p:sp>
        <p:nvSpPr>
          <p:cNvPr id="9" name="ホームベース 8"/>
          <p:cNvSpPr/>
          <p:nvPr/>
        </p:nvSpPr>
        <p:spPr>
          <a:xfrm>
            <a:off x="5380335" y="1562637"/>
            <a:ext cx="229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次世代蓄電池の実用化</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水素発電による電力供給等が開始</a:t>
            </a:r>
          </a:p>
        </p:txBody>
      </p:sp>
      <p:sp>
        <p:nvSpPr>
          <p:cNvPr id="10" name="ホームベース 9"/>
          <p:cNvSpPr/>
          <p:nvPr/>
        </p:nvSpPr>
        <p:spPr>
          <a:xfrm>
            <a:off x="6503768" y="2273281"/>
            <a:ext cx="1188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5000</a:t>
            </a:r>
            <a:r>
              <a:rPr lang="ja-JP" altLang="en-US" sz="900" dirty="0">
                <a:solidFill>
                  <a:schemeClr val="tx1"/>
                </a:solidFill>
                <a:latin typeface="Meiryo UI" panose="020B0604030504040204" pitchFamily="50" charset="-128"/>
                <a:ea typeface="Meiryo UI" panose="020B0604030504040204" pitchFamily="50" charset="-128"/>
              </a:rPr>
              <a:t>者</a:t>
            </a:r>
          </a:p>
        </p:txBody>
      </p:sp>
      <p:sp>
        <p:nvSpPr>
          <p:cNvPr id="12" name="ホームベース 11"/>
          <p:cNvSpPr/>
          <p:nvPr/>
        </p:nvSpPr>
        <p:spPr>
          <a:xfrm>
            <a:off x="5380335" y="2273281"/>
            <a:ext cx="1263592"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宣言事業者数</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en-US" altLang="ja-JP" sz="900" dirty="0">
                <a:solidFill>
                  <a:schemeClr val="tx1"/>
                </a:solidFill>
                <a:latin typeface="Meiryo UI" panose="020B0604030504040204" pitchFamily="50" charset="-128"/>
                <a:ea typeface="Meiryo UI" panose="020B0604030504040204" pitchFamily="50" charset="-128"/>
              </a:rPr>
              <a:t>2025</a:t>
            </a:r>
            <a:r>
              <a:rPr lang="ja-JP" altLang="en-US" sz="900" dirty="0">
                <a:solidFill>
                  <a:schemeClr val="tx1"/>
                </a:solidFill>
                <a:latin typeface="Meiryo UI" panose="020B0604030504040204" pitchFamily="50" charset="-128"/>
                <a:ea typeface="Meiryo UI" panose="020B0604030504040204" pitchFamily="50" charset="-128"/>
              </a:rPr>
              <a:t>者</a:t>
            </a:r>
          </a:p>
        </p:txBody>
      </p:sp>
      <p:sp>
        <p:nvSpPr>
          <p:cNvPr id="14" name="ホームベース 13"/>
          <p:cNvSpPr/>
          <p:nvPr/>
        </p:nvSpPr>
        <p:spPr>
          <a:xfrm>
            <a:off x="6449764" y="1931708"/>
            <a:ext cx="1231933"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12%(2023</a:t>
            </a:r>
            <a:r>
              <a:rPr lang="ja-JP" altLang="en-US" sz="900" dirty="0">
                <a:solidFill>
                  <a:schemeClr val="tx1"/>
                </a:solidFill>
                <a:latin typeface="Meiryo UI" panose="020B0604030504040204" pitchFamily="50" charset="-128"/>
                <a:ea typeface="Meiryo UI" panose="020B0604030504040204" pitchFamily="50" charset="-128"/>
              </a:rPr>
              <a:t>から</a:t>
            </a:r>
            <a:r>
              <a:rPr lang="en-US" altLang="ja-JP" sz="900" dirty="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3" name="ホームベース 12"/>
          <p:cNvSpPr/>
          <p:nvPr/>
        </p:nvSpPr>
        <p:spPr>
          <a:xfrm>
            <a:off x="5380335" y="1931707"/>
            <a:ext cx="1269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4.5%(2023</a:t>
            </a:r>
            <a:r>
              <a:rPr lang="ja-JP" altLang="en-US" sz="900" dirty="0">
                <a:solidFill>
                  <a:schemeClr val="tx1"/>
                </a:solidFill>
                <a:latin typeface="Meiryo UI" panose="020B0604030504040204" pitchFamily="50" charset="-128"/>
                <a:ea typeface="Meiryo UI" panose="020B0604030504040204" pitchFamily="50" charset="-128"/>
              </a:rPr>
              <a:t>から</a:t>
            </a:r>
            <a:r>
              <a:rPr lang="en-US" altLang="ja-JP" sz="900" dirty="0">
                <a:solidFill>
                  <a:schemeClr val="tx1"/>
                </a:solidFill>
                <a:latin typeface="Meiryo UI" panose="020B0604030504040204" pitchFamily="50" charset="-128"/>
                <a:ea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5585667" y="2701334"/>
            <a:ext cx="2106018"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指針に基づく府有施設の新築・</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増改築での</a:t>
            </a:r>
            <a:r>
              <a:rPr lang="en-US" altLang="ja-JP" sz="900" dirty="0">
                <a:solidFill>
                  <a:schemeClr val="tx1"/>
                </a:solidFill>
                <a:latin typeface="Meiryo UI" panose="020B0604030504040204" pitchFamily="50" charset="-128"/>
                <a:ea typeface="Meiryo UI" panose="020B0604030504040204" pitchFamily="50" charset="-128"/>
              </a:rPr>
              <a:t>ZEB</a:t>
            </a:r>
            <a:r>
              <a:rPr lang="ja-JP" altLang="en-US" sz="900" dirty="0">
                <a:solidFill>
                  <a:schemeClr val="tx1"/>
                </a:solidFill>
                <a:latin typeface="Meiryo UI" panose="020B0604030504040204" pitchFamily="50" charset="-128"/>
                <a:ea typeface="Meiryo UI" panose="020B0604030504040204" pitchFamily="50" charset="-128"/>
              </a:rPr>
              <a:t>化の推進</a:t>
            </a:r>
            <a:endParaRPr lang="zh-TW" altLang="en-US" sz="900" dirty="0">
              <a:solidFill>
                <a:schemeClr val="tx1"/>
              </a:solidFill>
              <a:latin typeface="Meiryo UI" panose="020B0604030504040204" pitchFamily="50" charset="-128"/>
              <a:ea typeface="Meiryo UI" panose="020B0604030504040204" pitchFamily="50" charset="-128"/>
            </a:endParaRPr>
          </a:p>
        </p:txBody>
      </p:sp>
      <p:sp>
        <p:nvSpPr>
          <p:cNvPr id="17" name="ホームベース 16"/>
          <p:cNvSpPr/>
          <p:nvPr/>
        </p:nvSpPr>
        <p:spPr>
          <a:xfrm>
            <a:off x="5380335" y="270133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指針</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作成</a:t>
            </a:r>
          </a:p>
        </p:txBody>
      </p:sp>
      <p:sp>
        <p:nvSpPr>
          <p:cNvPr id="18" name="ホームベース 17"/>
          <p:cNvSpPr/>
          <p:nvPr/>
        </p:nvSpPr>
        <p:spPr>
          <a:xfrm>
            <a:off x="5380335" y="3054207"/>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900" dirty="0">
                <a:solidFill>
                  <a:schemeClr val="tx1"/>
                </a:solidFill>
                <a:latin typeface="Meiryo UI" panose="020B0604030504040204" pitchFamily="50" charset="-128"/>
                <a:ea typeface="Meiryo UI" panose="020B0604030504040204" pitchFamily="50" charset="-128"/>
              </a:rPr>
              <a:t>導入台数割合</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乗用車</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zh-TW" altLang="en-US" sz="900" dirty="0">
                <a:solidFill>
                  <a:schemeClr val="tx1"/>
                </a:solidFill>
                <a:latin typeface="Meiryo UI" panose="020B0604030504040204" pitchFamily="50" charset="-128"/>
                <a:ea typeface="Meiryo UI" panose="020B0604030504040204" pitchFamily="50" charset="-128"/>
              </a:rPr>
              <a:t>電動車</a:t>
            </a:r>
            <a:r>
              <a:rPr lang="en-US" altLang="zh-TW" sz="900" dirty="0">
                <a:solidFill>
                  <a:schemeClr val="tx1"/>
                </a:solidFill>
                <a:latin typeface="Meiryo UI" panose="020B0604030504040204" pitchFamily="50" charset="-128"/>
                <a:ea typeface="Meiryo UI" panose="020B0604030504040204" pitchFamily="50" charset="-128"/>
              </a:rPr>
              <a:t>10</a:t>
            </a:r>
            <a:r>
              <a:rPr lang="zh-TW" altLang="en-US" sz="900" dirty="0">
                <a:solidFill>
                  <a:schemeClr val="tx1"/>
                </a:solidFill>
                <a:latin typeface="Meiryo UI" panose="020B0604030504040204" pitchFamily="50" charset="-128"/>
                <a:ea typeface="Meiryo UI" panose="020B0604030504040204" pitchFamily="50" charset="-128"/>
              </a:rPr>
              <a:t>割</a:t>
            </a:r>
            <a:r>
              <a:rPr lang="ja-JP" altLang="en-US" sz="900" dirty="0" err="1">
                <a:solidFill>
                  <a:schemeClr val="tx1"/>
                </a:solidFill>
                <a:latin typeface="Meiryo UI" panose="020B0604030504040204" pitchFamily="50" charset="-128"/>
                <a:ea typeface="Meiryo UI" panose="020B0604030504040204" pitchFamily="50" charset="-128"/>
              </a:rPr>
              <a:t>、</a:t>
            </a:r>
            <a:r>
              <a:rPr lang="en-US" altLang="zh-TW" sz="900" dirty="0">
                <a:solidFill>
                  <a:schemeClr val="tx1"/>
                </a:solidFill>
                <a:latin typeface="Meiryo UI" panose="020B0604030504040204" pitchFamily="50" charset="-128"/>
                <a:ea typeface="Meiryo UI" panose="020B0604030504040204" pitchFamily="50" charset="-128"/>
              </a:rPr>
              <a:t>ZEV</a:t>
            </a:r>
            <a:r>
              <a:rPr lang="zh-TW" altLang="en-US" sz="900" dirty="0">
                <a:solidFill>
                  <a:schemeClr val="tx1"/>
                </a:solidFill>
                <a:latin typeface="Meiryo UI" panose="020B0604030504040204" pitchFamily="50" charset="-128"/>
                <a:ea typeface="Meiryo UI" panose="020B0604030504040204" pitchFamily="50" charset="-128"/>
              </a:rPr>
              <a:t>５割</a:t>
            </a:r>
          </a:p>
        </p:txBody>
      </p:sp>
      <p:sp>
        <p:nvSpPr>
          <p:cNvPr id="20" name="ホームベース 19"/>
          <p:cNvSpPr/>
          <p:nvPr/>
        </p:nvSpPr>
        <p:spPr>
          <a:xfrm>
            <a:off x="5380335" y="3571927"/>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新築住宅の</a:t>
            </a:r>
            <a:r>
              <a:rPr lang="en-US" altLang="ja-JP" sz="900" dirty="0">
                <a:solidFill>
                  <a:schemeClr val="tx1"/>
                </a:solidFill>
                <a:latin typeface="Meiryo UI" panose="020B0604030504040204" pitchFamily="50" charset="-128"/>
                <a:ea typeface="Meiryo UI" panose="020B0604030504040204" pitchFamily="50" charset="-128"/>
              </a:rPr>
              <a:t>ZEH</a:t>
            </a:r>
            <a:r>
              <a:rPr lang="ja-JP" altLang="en-US" sz="900" dirty="0">
                <a:solidFill>
                  <a:schemeClr val="tx1"/>
                </a:solidFill>
                <a:latin typeface="Meiryo UI" panose="020B0604030504040204" pitchFamily="50" charset="-128"/>
                <a:ea typeface="Meiryo UI" panose="020B0604030504040204" pitchFamily="50" charset="-128"/>
              </a:rPr>
              <a:t>化率　</a:t>
            </a: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a:t>
            </a:r>
          </a:p>
        </p:txBody>
      </p:sp>
      <p:sp>
        <p:nvSpPr>
          <p:cNvPr id="21" name="ホームベース 20"/>
          <p:cNvSpPr/>
          <p:nvPr/>
        </p:nvSpPr>
        <p:spPr>
          <a:xfrm>
            <a:off x="6214690" y="3908762"/>
            <a:ext cx="1472128"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200</a:t>
            </a:r>
            <a:r>
              <a:rPr lang="ja-JP" altLang="en-US" sz="900" dirty="0">
                <a:solidFill>
                  <a:schemeClr val="tx1"/>
                </a:solidFill>
                <a:latin typeface="Meiryo UI" panose="020B0604030504040204" pitchFamily="50" charset="-128"/>
                <a:ea typeface="Meiryo UI" panose="020B0604030504040204" pitchFamily="50" charset="-128"/>
              </a:rPr>
              <a:t>品</a:t>
            </a:r>
          </a:p>
        </p:txBody>
      </p:sp>
      <p:sp>
        <p:nvSpPr>
          <p:cNvPr id="22" name="ホームベース 21"/>
          <p:cNvSpPr/>
          <p:nvPr/>
        </p:nvSpPr>
        <p:spPr>
          <a:xfrm>
            <a:off x="5380335" y="3908762"/>
            <a:ext cx="1269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品数：</a:t>
            </a: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品</a:t>
            </a:r>
          </a:p>
        </p:txBody>
      </p:sp>
      <p:sp>
        <p:nvSpPr>
          <p:cNvPr id="24" name="ホームベース 23"/>
          <p:cNvSpPr/>
          <p:nvPr/>
        </p:nvSpPr>
        <p:spPr>
          <a:xfrm>
            <a:off x="6213697" y="4269633"/>
            <a:ext cx="1478204"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100</a:t>
            </a:r>
            <a:r>
              <a:rPr lang="ja-JP" altLang="en-US" sz="900" dirty="0">
                <a:solidFill>
                  <a:schemeClr val="tx1"/>
                </a:solidFill>
                <a:latin typeface="Meiryo UI" panose="020B0604030504040204" pitchFamily="50" charset="-128"/>
                <a:ea typeface="Meiryo UI" panose="020B0604030504040204" pitchFamily="50" charset="-128"/>
              </a:rPr>
              <a:t>万人</a:t>
            </a:r>
          </a:p>
        </p:txBody>
      </p:sp>
      <p:sp>
        <p:nvSpPr>
          <p:cNvPr id="23" name="ホームベース 22"/>
          <p:cNvSpPr/>
          <p:nvPr/>
        </p:nvSpPr>
        <p:spPr>
          <a:xfrm>
            <a:off x="5380335" y="4269633"/>
            <a:ext cx="1269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利用者</a:t>
            </a:r>
            <a:r>
              <a:rPr lang="en-US" altLang="ja-JP" sz="900" dirty="0">
                <a:solidFill>
                  <a:schemeClr val="tx1"/>
                </a:solidFill>
                <a:latin typeface="Meiryo UI" panose="020B0604030504040204" pitchFamily="50" charset="-128"/>
                <a:ea typeface="Meiryo UI" panose="020B0604030504040204" pitchFamily="50" charset="-128"/>
              </a:rPr>
              <a:t>50</a:t>
            </a:r>
            <a:r>
              <a:rPr lang="ja-JP" altLang="en-US" sz="900" dirty="0">
                <a:solidFill>
                  <a:schemeClr val="tx1"/>
                </a:solidFill>
                <a:latin typeface="Meiryo UI" panose="020B0604030504040204" pitchFamily="50" charset="-128"/>
                <a:ea typeface="Meiryo UI" panose="020B0604030504040204" pitchFamily="50" charset="-128"/>
              </a:rPr>
              <a:t>万人</a:t>
            </a:r>
          </a:p>
        </p:txBody>
      </p:sp>
      <p:sp>
        <p:nvSpPr>
          <p:cNvPr id="25" name="ホームベース 24"/>
          <p:cNvSpPr/>
          <p:nvPr/>
        </p:nvSpPr>
        <p:spPr>
          <a:xfrm>
            <a:off x="5380335" y="4632008"/>
            <a:ext cx="2295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新車販売</a:t>
            </a:r>
            <a:r>
              <a:rPr lang="zh-TW" altLang="en-US" sz="900" dirty="0">
                <a:solidFill>
                  <a:schemeClr val="tx1"/>
                </a:solidFill>
                <a:latin typeface="Meiryo UI" panose="020B0604030504040204" pitchFamily="50" charset="-128"/>
                <a:ea typeface="Meiryo UI" panose="020B0604030504040204" pitchFamily="50" charset="-128"/>
              </a:rPr>
              <a:t>台数割合</a:t>
            </a:r>
            <a:r>
              <a:rPr lang="en-US" altLang="zh-TW"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乗用車</a:t>
            </a:r>
            <a:r>
              <a:rPr lang="en-US" altLang="zh-TW" sz="900" dirty="0">
                <a:solidFill>
                  <a:schemeClr val="tx1"/>
                </a:solidFill>
                <a:latin typeface="Meiryo UI" panose="020B0604030504040204" pitchFamily="50" charset="-128"/>
                <a:ea typeface="Meiryo UI" panose="020B0604030504040204" pitchFamily="50" charset="-128"/>
              </a:rPr>
              <a:t>)</a:t>
            </a:r>
          </a:p>
          <a:p>
            <a:pPr algn="r"/>
            <a:r>
              <a:rPr lang="ja-JP" altLang="en-US" sz="900" dirty="0">
                <a:solidFill>
                  <a:schemeClr val="tx1"/>
                </a:solidFill>
                <a:latin typeface="Meiryo UI" panose="020B0604030504040204" pitchFamily="50" charset="-128"/>
                <a:ea typeface="Meiryo UI" panose="020B0604030504040204" pitchFamily="50" charset="-128"/>
              </a:rPr>
              <a:t>　</a:t>
            </a:r>
            <a:r>
              <a:rPr lang="zh-TW" altLang="en-US" sz="900" dirty="0">
                <a:solidFill>
                  <a:schemeClr val="tx1"/>
                </a:solidFill>
                <a:latin typeface="Meiryo UI" panose="020B0604030504040204" pitchFamily="50" charset="-128"/>
                <a:ea typeface="Meiryo UI" panose="020B0604030504040204" pitchFamily="50" charset="-128"/>
              </a:rPr>
              <a:t>電動車</a:t>
            </a:r>
            <a:r>
              <a:rPr lang="en-US" altLang="zh-TW" sz="900" dirty="0">
                <a:solidFill>
                  <a:schemeClr val="tx1"/>
                </a:solidFill>
                <a:latin typeface="Meiryo UI" panose="020B0604030504040204" pitchFamily="50" charset="-128"/>
                <a:ea typeface="Meiryo UI" panose="020B0604030504040204" pitchFamily="50" charset="-128"/>
              </a:rPr>
              <a:t>9</a:t>
            </a:r>
            <a:r>
              <a:rPr lang="zh-TW" altLang="en-US" sz="900" dirty="0">
                <a:solidFill>
                  <a:schemeClr val="tx1"/>
                </a:solidFill>
                <a:latin typeface="Meiryo UI" panose="020B0604030504040204" pitchFamily="50" charset="-128"/>
                <a:ea typeface="Meiryo UI" panose="020B0604030504040204" pitchFamily="50" charset="-128"/>
              </a:rPr>
              <a:t>割</a:t>
            </a:r>
            <a:r>
              <a:rPr lang="ja-JP" altLang="en-US" sz="900" dirty="0" err="1">
                <a:solidFill>
                  <a:schemeClr val="tx1"/>
                </a:solidFill>
                <a:latin typeface="Meiryo UI" panose="020B0604030504040204" pitchFamily="50" charset="-128"/>
                <a:ea typeface="Meiryo UI" panose="020B0604030504040204" pitchFamily="50" charset="-128"/>
              </a:rPr>
              <a:t>、</a:t>
            </a:r>
            <a:r>
              <a:rPr lang="en-US" altLang="zh-TW" sz="900" dirty="0">
                <a:solidFill>
                  <a:schemeClr val="tx1"/>
                </a:solidFill>
                <a:latin typeface="Meiryo UI" panose="020B0604030504040204" pitchFamily="50" charset="-128"/>
                <a:ea typeface="Meiryo UI" panose="020B0604030504040204" pitchFamily="50" charset="-128"/>
              </a:rPr>
              <a:t>ZEV4</a:t>
            </a:r>
            <a:r>
              <a:rPr lang="zh-TW" altLang="en-US" sz="900" dirty="0">
                <a:solidFill>
                  <a:schemeClr val="tx1"/>
                </a:solidFill>
                <a:latin typeface="Meiryo UI" panose="020B0604030504040204" pitchFamily="50" charset="-128"/>
                <a:ea typeface="Meiryo UI" panose="020B0604030504040204" pitchFamily="50" charset="-128"/>
              </a:rPr>
              <a:t>割</a:t>
            </a:r>
          </a:p>
        </p:txBody>
      </p:sp>
      <p:sp>
        <p:nvSpPr>
          <p:cNvPr id="27" name="ホームベース 26"/>
          <p:cNvSpPr/>
          <p:nvPr/>
        </p:nvSpPr>
        <p:spPr>
          <a:xfrm>
            <a:off x="6214689" y="5191118"/>
            <a:ext cx="1478204"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1000</a:t>
            </a:r>
            <a:r>
              <a:rPr lang="ja-JP" altLang="en-US" sz="900" dirty="0">
                <a:solidFill>
                  <a:schemeClr val="tx1"/>
                </a:solidFill>
                <a:latin typeface="Meiryo UI" panose="020B0604030504040204" pitchFamily="50" charset="-128"/>
                <a:ea typeface="Meiryo UI" panose="020B0604030504040204" pitchFamily="50" charset="-128"/>
              </a:rPr>
              <a:t>世帯</a:t>
            </a:r>
          </a:p>
        </p:txBody>
      </p:sp>
      <p:sp>
        <p:nvSpPr>
          <p:cNvPr id="26" name="ホームベース 25"/>
          <p:cNvSpPr/>
          <p:nvPr/>
        </p:nvSpPr>
        <p:spPr>
          <a:xfrm>
            <a:off x="5380335" y="5191118"/>
            <a:ext cx="1269000" cy="270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a:solidFill>
                  <a:schemeClr val="tx1"/>
                </a:solidFill>
                <a:latin typeface="Meiryo UI" panose="020B0604030504040204" pitchFamily="50" charset="-128"/>
                <a:ea typeface="Meiryo UI" panose="020B0604030504040204" pitchFamily="50" charset="-128"/>
              </a:rPr>
              <a:t>500</a:t>
            </a:r>
            <a:r>
              <a:rPr lang="ja-JP" altLang="en-US" sz="900" dirty="0">
                <a:solidFill>
                  <a:schemeClr val="tx1"/>
                </a:solidFill>
                <a:latin typeface="Meiryo UI" panose="020B0604030504040204" pitchFamily="50" charset="-128"/>
                <a:ea typeface="Meiryo UI" panose="020B0604030504040204" pitchFamily="50" charset="-128"/>
              </a:rPr>
              <a:t>世帯</a:t>
            </a:r>
          </a:p>
        </p:txBody>
      </p:sp>
      <p:sp>
        <p:nvSpPr>
          <p:cNvPr id="28" name="ホームベース 27"/>
          <p:cNvSpPr/>
          <p:nvPr/>
        </p:nvSpPr>
        <p:spPr>
          <a:xfrm>
            <a:off x="5379728" y="2274764"/>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5369642" y="4268277"/>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5379728" y="3905347"/>
            <a:ext cx="405000" cy="297000"/>
          </a:xfrm>
          <a:prstGeom prst="homePlate">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r"/>
            <a:r>
              <a:rPr lang="ja-JP" altLang="en-US" sz="900" dirty="0">
                <a:solidFill>
                  <a:schemeClr val="tx1"/>
                </a:solidFill>
                <a:latin typeface="Meiryo UI" panose="020B0604030504040204" pitchFamily="50" charset="-128"/>
                <a:ea typeface="Meiryo UI" panose="020B0604030504040204" pitchFamily="50" charset="-128"/>
              </a:rPr>
              <a:t>制度</a:t>
            </a:r>
            <a:endParaRPr lang="en-US" altLang="ja-JP" sz="900" dirty="0">
              <a:solidFill>
                <a:schemeClr val="tx1"/>
              </a:solidFill>
              <a:latin typeface="Meiryo UI" panose="020B0604030504040204" pitchFamily="50" charset="-128"/>
              <a:ea typeface="Meiryo UI" panose="020B0604030504040204" pitchFamily="50" charset="-128"/>
            </a:endParaRPr>
          </a:p>
          <a:p>
            <a:pPr algn="r"/>
            <a:r>
              <a:rPr lang="ja-JP" altLang="en-US" sz="900" dirty="0">
                <a:solidFill>
                  <a:schemeClr val="tx1"/>
                </a:solidFill>
                <a:latin typeface="Meiryo UI" panose="020B0604030504040204" pitchFamily="50" charset="-128"/>
                <a:ea typeface="Meiryo UI" panose="020B0604030504040204" pitchFamily="50" charset="-128"/>
              </a:rPr>
              <a:t>構築</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35" name="二等辺三角形 34"/>
          <p:cNvSpPr/>
          <p:nvPr/>
        </p:nvSpPr>
        <p:spPr>
          <a:xfrm rot="5400000">
            <a:off x="6158308" y="2676416"/>
            <a:ext cx="4509722" cy="1461663"/>
          </a:xfrm>
          <a:prstGeom prst="triangl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7" dirty="0"/>
          </a:p>
        </p:txBody>
      </p:sp>
      <p:sp>
        <p:nvSpPr>
          <p:cNvPr id="36" name="テキスト ボックス 35"/>
          <p:cNvSpPr txBox="1"/>
          <p:nvPr/>
        </p:nvSpPr>
        <p:spPr>
          <a:xfrm>
            <a:off x="7688871" y="1152384"/>
            <a:ext cx="811734" cy="4480026"/>
          </a:xfrm>
          <a:prstGeom prst="rect">
            <a:avLst/>
          </a:prstGeom>
          <a:solidFill>
            <a:schemeClr val="accent5">
              <a:lumMod val="20000"/>
              <a:lumOff val="80000"/>
            </a:schemeClr>
          </a:solidFill>
          <a:ln>
            <a:solidFill>
              <a:schemeClr val="tx1"/>
            </a:solidFill>
          </a:ln>
        </p:spPr>
        <p:txBody>
          <a:bodyPr vert="eaVert" wrap="square" lIns="91427" tIns="45714" rIns="91427" bIns="45714" rtlCol="0">
            <a:spAutoFit/>
          </a:bodyPr>
          <a:lstStyle/>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２０３０年度の温室効果ガス排出量</a:t>
            </a:r>
            <a:r>
              <a:rPr lang="en-US" altLang="ja-JP" sz="1400" b="1" dirty="0">
                <a:latin typeface="Meiryo UI" panose="020B0604030504040204" pitchFamily="50" charset="-128"/>
                <a:ea typeface="Meiryo UI" panose="020B0604030504040204" pitchFamily="50" charset="-128"/>
              </a:rPr>
              <a:t>40</a:t>
            </a:r>
            <a:r>
              <a:rPr lang="ja-JP" altLang="en-US" sz="1400" b="1" dirty="0">
                <a:latin typeface="Meiryo UI" panose="020B0604030504040204" pitchFamily="50" charset="-128"/>
                <a:ea typeface="Meiryo UI" panose="020B0604030504040204" pitchFamily="50" charset="-128"/>
              </a:rPr>
              <a:t>％以上削減</a:t>
            </a:r>
            <a:endParaRPr lang="en-US" altLang="ja-JP" sz="1400" b="1" dirty="0">
              <a:latin typeface="Meiryo UI" panose="020B0604030504040204" pitchFamily="50" charset="-128"/>
              <a:ea typeface="Meiryo UI" panose="020B0604030504040204" pitchFamily="50" charset="-128"/>
            </a:endParaRPr>
          </a:p>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（２０１３年度比）</a:t>
            </a:r>
          </a:p>
        </p:txBody>
      </p:sp>
      <p:sp>
        <p:nvSpPr>
          <p:cNvPr id="37" name="テキスト ボックス 36"/>
          <p:cNvSpPr txBox="1"/>
          <p:nvPr/>
        </p:nvSpPr>
        <p:spPr>
          <a:xfrm>
            <a:off x="8565552" y="1270356"/>
            <a:ext cx="443172" cy="4224903"/>
          </a:xfrm>
          <a:prstGeom prst="rect">
            <a:avLst/>
          </a:prstGeom>
          <a:solidFill>
            <a:schemeClr val="accent5">
              <a:lumMod val="20000"/>
              <a:lumOff val="80000"/>
            </a:schemeClr>
          </a:solidFill>
          <a:ln>
            <a:solidFill>
              <a:schemeClr val="tx1"/>
            </a:solidFill>
          </a:ln>
        </p:spPr>
        <p:txBody>
          <a:bodyPr vert="eaVert" wrap="square" lIns="91427" tIns="45714" rIns="91427" bIns="45714" rtlCol="0">
            <a:spAutoFit/>
          </a:bodyPr>
          <a:lstStyle/>
          <a:p>
            <a:pPr algn="ctr">
              <a:lnSpc>
                <a:spcPct val="120000"/>
              </a:lnSpc>
              <a:spcBef>
                <a:spcPts val="600"/>
              </a:spcBef>
            </a:pPr>
            <a:r>
              <a:rPr lang="ja-JP" altLang="en-US" sz="1400" b="1" dirty="0">
                <a:latin typeface="Meiryo UI" panose="020B0604030504040204" pitchFamily="50" charset="-128"/>
                <a:ea typeface="Meiryo UI" panose="020B0604030504040204" pitchFamily="50" charset="-128"/>
              </a:rPr>
              <a:t>２０５０年　温室効果ガス排出量実質ゼロ　</a:t>
            </a:r>
          </a:p>
        </p:txBody>
      </p:sp>
      <p:sp>
        <p:nvSpPr>
          <p:cNvPr id="31" name="スライド番号プレースホルダー 1"/>
          <p:cNvSpPr>
            <a:spLocks noGrp="1"/>
          </p:cNvSpPr>
          <p:nvPr>
            <p:ph type="sldNum" sz="quarter" idx="12"/>
          </p:nvPr>
        </p:nvSpPr>
        <p:spPr>
          <a:xfrm>
            <a:off x="8622504" y="6327376"/>
            <a:ext cx="486000" cy="486000"/>
          </a:xfrm>
        </p:spPr>
        <p:txBody>
          <a:bodyPr/>
          <a:lstStyle/>
          <a:p>
            <a:fld id="{260D7C64-4B75-47CE-A9E9-B75BE436869C}" type="slidenum">
              <a:rPr kumimoji="1" lang="ja-JP" altLang="en-US" smtClean="0"/>
              <a:t>5</a:t>
            </a:fld>
            <a:endParaRPr kumimoji="1" lang="ja-JP" altLang="en-US"/>
          </a:p>
        </p:txBody>
      </p:sp>
    </p:spTree>
    <p:extLst>
      <p:ext uri="{BB962C8B-B14F-4D97-AF65-F5344CB8AC3E}">
        <p14:creationId xmlns:p14="http://schemas.microsoft.com/office/powerpoint/2010/main" val="294708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27385"/>
            <a:ext cx="9144000" cy="504057"/>
          </a:xfrm>
          <a:prstGeom prst="rect">
            <a:avLst/>
          </a:prstGeom>
          <a:solidFill>
            <a:srgbClr val="000066"/>
          </a:solidFill>
        </p:spPr>
        <p:txBody>
          <a:bodyPr vert="horz" lIns="134981" tIns="34286" rIns="68570" bIns="3428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100" b="1" dirty="0" smtClean="0">
                <a:solidFill>
                  <a:schemeClr val="bg1"/>
                </a:solidFill>
                <a:latin typeface="Meiryo UI" panose="020B0604030504040204" pitchFamily="50" charset="-128"/>
                <a:ea typeface="Meiryo UI" panose="020B0604030504040204" pitchFamily="50" charset="-128"/>
              </a:rPr>
              <a:t>各分野</a:t>
            </a:r>
            <a:r>
              <a:rPr lang="ja-JP" altLang="en-US" sz="2100" b="1" dirty="0">
                <a:solidFill>
                  <a:schemeClr val="bg1"/>
                </a:solidFill>
                <a:latin typeface="Meiryo UI" panose="020B0604030504040204" pitchFamily="50" charset="-128"/>
                <a:ea typeface="Meiryo UI" panose="020B0604030504040204" pitchFamily="50" charset="-128"/>
              </a:rPr>
              <a:t>での主</a:t>
            </a:r>
            <a:r>
              <a:rPr lang="ja-JP" altLang="en-US" sz="2100" b="1" dirty="0" smtClean="0">
                <a:solidFill>
                  <a:schemeClr val="bg1"/>
                </a:solidFill>
                <a:latin typeface="Meiryo UI" panose="020B0604030504040204" pitchFamily="50" charset="-128"/>
                <a:ea typeface="Meiryo UI" panose="020B0604030504040204" pitchFamily="50" charset="-128"/>
              </a:rPr>
              <a:t>な</a:t>
            </a:r>
            <a:r>
              <a:rPr lang="ja-JP" altLang="en-US" sz="2100" b="1" dirty="0">
                <a:solidFill>
                  <a:schemeClr val="bg1"/>
                </a:solidFill>
                <a:latin typeface="Meiryo UI" panose="020B0604030504040204" pitchFamily="50" charset="-128"/>
                <a:ea typeface="Meiryo UI" panose="020B0604030504040204" pitchFamily="50" charset="-128"/>
              </a:rPr>
              <a:t>取組み</a:t>
            </a:r>
            <a:r>
              <a:rPr lang="ja-JP" altLang="en-US" sz="2100" b="1" dirty="0" smtClean="0">
                <a:solidFill>
                  <a:schemeClr val="bg1"/>
                </a:solidFill>
                <a:latin typeface="Meiryo UI" panose="020B0604030504040204" pitchFamily="50" charset="-128"/>
                <a:ea typeface="Meiryo UI" panose="020B0604030504040204" pitchFamily="50" charset="-128"/>
              </a:rPr>
              <a:t>による目標削減量の内訳</a:t>
            </a:r>
            <a:endParaRPr lang="en-US" altLang="ja-JP" sz="2100" b="1" dirty="0">
              <a:solidFill>
                <a:schemeClr val="bg1"/>
              </a:solidFill>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71A119A7-BFD4-4AEC-9462-AA1930D4CEB5}"/>
              </a:ext>
            </a:extLst>
          </p:cNvPr>
          <p:cNvGraphicFramePr>
            <a:graphicFrameLocks noGrp="1"/>
          </p:cNvGraphicFramePr>
          <p:nvPr>
            <p:extLst>
              <p:ext uri="{D42A27DB-BD31-4B8C-83A1-F6EECF244321}">
                <p14:modId xmlns:p14="http://schemas.microsoft.com/office/powerpoint/2010/main" val="3269775574"/>
              </p:ext>
            </p:extLst>
          </p:nvPr>
        </p:nvGraphicFramePr>
        <p:xfrm>
          <a:off x="0" y="476672"/>
          <a:ext cx="9107395" cy="6250940"/>
        </p:xfrm>
        <a:graphic>
          <a:graphicData uri="http://schemas.openxmlformats.org/drawingml/2006/table">
            <a:tbl>
              <a:tblPr firstRow="1" bandRow="1">
                <a:tableStyleId>{5C22544A-7EE6-4342-B048-85BDC9FD1C3A}</a:tableStyleId>
              </a:tblPr>
              <a:tblGrid>
                <a:gridCol w="801549">
                  <a:extLst>
                    <a:ext uri="{9D8B030D-6E8A-4147-A177-3AD203B41FA5}">
                      <a16:colId xmlns:a16="http://schemas.microsoft.com/office/drawing/2014/main" val="3967288917"/>
                    </a:ext>
                  </a:extLst>
                </a:gridCol>
                <a:gridCol w="962139">
                  <a:extLst>
                    <a:ext uri="{9D8B030D-6E8A-4147-A177-3AD203B41FA5}">
                      <a16:colId xmlns:a16="http://schemas.microsoft.com/office/drawing/2014/main" val="382607681"/>
                    </a:ext>
                  </a:extLst>
                </a:gridCol>
                <a:gridCol w="2520280">
                  <a:extLst>
                    <a:ext uri="{9D8B030D-6E8A-4147-A177-3AD203B41FA5}">
                      <a16:colId xmlns:a16="http://schemas.microsoft.com/office/drawing/2014/main" val="2820321004"/>
                    </a:ext>
                  </a:extLst>
                </a:gridCol>
                <a:gridCol w="2808312">
                  <a:extLst>
                    <a:ext uri="{9D8B030D-6E8A-4147-A177-3AD203B41FA5}">
                      <a16:colId xmlns:a16="http://schemas.microsoft.com/office/drawing/2014/main" val="2958356749"/>
                    </a:ext>
                  </a:extLst>
                </a:gridCol>
                <a:gridCol w="1080120">
                  <a:extLst>
                    <a:ext uri="{9D8B030D-6E8A-4147-A177-3AD203B41FA5}">
                      <a16:colId xmlns:a16="http://schemas.microsoft.com/office/drawing/2014/main" val="1457235693"/>
                    </a:ext>
                  </a:extLst>
                </a:gridCol>
                <a:gridCol w="934995">
                  <a:extLst>
                    <a:ext uri="{9D8B030D-6E8A-4147-A177-3AD203B41FA5}">
                      <a16:colId xmlns:a16="http://schemas.microsoft.com/office/drawing/2014/main" val="2602884186"/>
                    </a:ext>
                  </a:extLst>
                </a:gridCol>
              </a:tblGrid>
              <a:tr h="576064">
                <a:tc rowSpan="2">
                  <a:txBody>
                    <a:bodyPr/>
                    <a:lstStyle/>
                    <a:p>
                      <a:r>
                        <a:rPr kumimoji="1" lang="ja-JP" altLang="en-US" sz="1600" dirty="0"/>
                        <a:t>分野</a:t>
                      </a:r>
                      <a:endParaRPr kumimoji="1" lang="ja-JP" altLang="en-US" sz="1600" dirty="0">
                        <a:latin typeface="Meiryo UI" panose="020B0604030504040204" pitchFamily="50" charset="-128"/>
                        <a:ea typeface="Meiryo UI" panose="020B0604030504040204" pitchFamily="50" charset="-128"/>
                      </a:endParaRPr>
                    </a:p>
                  </a:txBody>
                  <a:tcPr>
                    <a:solidFill>
                      <a:srgbClr val="6699FF"/>
                    </a:solidFill>
                  </a:tcPr>
                </a:tc>
                <a:tc rowSpan="2">
                  <a:txBody>
                    <a:bodyPr/>
                    <a:lstStyle/>
                    <a:p>
                      <a:r>
                        <a:rPr kumimoji="1" lang="ja-JP" altLang="en-US" sz="1600" dirty="0"/>
                        <a:t>対象</a:t>
                      </a:r>
                      <a:endParaRPr kumimoji="1" lang="ja-JP" altLang="en-US" sz="1600" dirty="0">
                        <a:latin typeface="Meiryo UI" panose="020B0604030504040204" pitchFamily="50" charset="-128"/>
                        <a:ea typeface="Meiryo UI" panose="020B0604030504040204" pitchFamily="50" charset="-128"/>
                      </a:endParaRPr>
                    </a:p>
                  </a:txBody>
                  <a:tcPr>
                    <a:solidFill>
                      <a:srgbClr val="6699FF"/>
                    </a:solidFill>
                  </a:tcPr>
                </a:tc>
                <a:tc rowSpan="2">
                  <a:txBody>
                    <a:bodyPr/>
                    <a:lstStyle/>
                    <a:p>
                      <a:r>
                        <a:rPr kumimoji="1" lang="ja-JP" altLang="en-US" sz="1600" dirty="0"/>
                        <a:t>実行計画に掲げた取組み</a:t>
                      </a:r>
                      <a:endParaRPr kumimoji="1" lang="ja-JP" altLang="en-US" sz="1600" dirty="0">
                        <a:latin typeface="Meiryo UI" panose="020B0604030504040204" pitchFamily="50" charset="-128"/>
                        <a:ea typeface="Meiryo UI" panose="020B0604030504040204" pitchFamily="50" charset="-128"/>
                      </a:endParaRPr>
                    </a:p>
                  </a:txBody>
                  <a:tcPr>
                    <a:solidFill>
                      <a:srgbClr val="6699FF"/>
                    </a:solidFill>
                  </a:tcPr>
                </a:tc>
                <a:tc rowSpan="2">
                  <a:txBody>
                    <a:bodyPr/>
                    <a:lstStyle/>
                    <a:p>
                      <a:r>
                        <a:rPr kumimoji="1" lang="ja-JP" altLang="en-US" sz="1600" dirty="0" smtClean="0"/>
                        <a:t>主な事業名</a:t>
                      </a:r>
                      <a:endParaRPr kumimoji="1" lang="en-US" altLang="ja-JP" sz="1600" dirty="0" smtClean="0"/>
                    </a:p>
                  </a:txBody>
                  <a:tcPr>
                    <a:solidFill>
                      <a:srgbClr val="6699FF"/>
                    </a:solidFill>
                  </a:tcPr>
                </a:tc>
                <a:tc gridSpan="2">
                  <a:txBody>
                    <a:bodyPr/>
                    <a:lstStyle/>
                    <a:p>
                      <a:pPr>
                        <a:lnSpc>
                          <a:spcPts val="1500"/>
                        </a:lnSpc>
                      </a:pPr>
                      <a:r>
                        <a:rPr kumimoji="1" lang="ja-JP" altLang="en-US" sz="1600" dirty="0" smtClean="0"/>
                        <a:t>取組み全体での</a:t>
                      </a:r>
                      <a:endParaRPr kumimoji="1" lang="en-US" altLang="ja-JP" sz="1600" dirty="0" smtClean="0"/>
                    </a:p>
                    <a:p>
                      <a:pPr>
                        <a:lnSpc>
                          <a:spcPts val="1500"/>
                        </a:lnSpc>
                      </a:pPr>
                      <a:r>
                        <a:rPr kumimoji="1" lang="ja-JP" altLang="en-US" sz="1600" dirty="0" smtClean="0"/>
                        <a:t>削減推計量</a:t>
                      </a:r>
                      <a:endParaRPr kumimoji="1" lang="en-US" altLang="ja-JP" sz="1600" dirty="0" smtClean="0"/>
                    </a:p>
                    <a:p>
                      <a:pPr>
                        <a:lnSpc>
                          <a:spcPts val="1500"/>
                        </a:lnSpc>
                      </a:pPr>
                      <a:r>
                        <a:rPr kumimoji="1" lang="ja-JP" altLang="en-US" sz="1600" dirty="0" smtClean="0"/>
                        <a:t>（万ｔ；</a:t>
                      </a:r>
                      <a:r>
                        <a:rPr kumimoji="1" lang="en-US" altLang="ja-JP" sz="1600" dirty="0" smtClean="0"/>
                        <a:t>2020-30</a:t>
                      </a:r>
                      <a:r>
                        <a:rPr kumimoji="1" lang="ja-JP" altLang="en-US" sz="1600" dirty="0" smtClean="0"/>
                        <a:t>）</a:t>
                      </a:r>
                      <a:endParaRPr kumimoji="1" lang="en-US" altLang="ja-JP" sz="1600" dirty="0" smtClean="0">
                        <a:latin typeface="Meiryo UI" panose="020B0604030504040204" pitchFamily="50" charset="-128"/>
                        <a:ea typeface="Meiryo UI" panose="020B0604030504040204" pitchFamily="50" charset="-128"/>
                      </a:endParaRPr>
                    </a:p>
                  </a:txBody>
                  <a:tcPr>
                    <a:solidFill>
                      <a:srgbClr val="6699FF"/>
                    </a:solidFill>
                  </a:tcPr>
                </a:tc>
                <a:tc hMerge="1">
                  <a:txBody>
                    <a:bodyPr/>
                    <a:lstStyle/>
                    <a:p>
                      <a:endParaRPr kumimoji="1" lang="ja-JP" altLang="en-US"/>
                    </a:p>
                  </a:txBody>
                  <a:tcPr/>
                </a:tc>
                <a:extLst>
                  <a:ext uri="{0D108BD9-81ED-4DB2-BD59-A6C34878D82A}">
                    <a16:rowId xmlns:a16="http://schemas.microsoft.com/office/drawing/2014/main" val="343347617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1400" dirty="0" smtClean="0">
                          <a:solidFill>
                            <a:schemeClr val="bg1"/>
                          </a:solidFill>
                        </a:rPr>
                        <a:t>～</a:t>
                      </a:r>
                      <a:r>
                        <a:rPr kumimoji="1" lang="en-US" altLang="ja-JP" sz="1400" dirty="0" smtClean="0">
                          <a:solidFill>
                            <a:schemeClr val="bg1"/>
                          </a:solidFill>
                        </a:rPr>
                        <a:t>25</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solidFill>
                      <a:srgbClr val="6699FF"/>
                    </a:solidFill>
                  </a:tcPr>
                </a:tc>
                <a:tc>
                  <a:txBody>
                    <a:bodyPr/>
                    <a:lstStyle/>
                    <a:p>
                      <a:r>
                        <a:rPr kumimoji="1" lang="ja-JP" altLang="en-US" sz="1400" dirty="0" smtClean="0">
                          <a:solidFill>
                            <a:schemeClr val="bg1"/>
                          </a:solidFill>
                        </a:rPr>
                        <a:t>～</a:t>
                      </a:r>
                      <a:r>
                        <a:rPr kumimoji="1" lang="en-US" altLang="ja-JP" sz="1400" dirty="0" smtClean="0">
                          <a:solidFill>
                            <a:schemeClr val="bg1"/>
                          </a:solidFill>
                        </a:rPr>
                        <a:t>30</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solidFill>
                      <a:srgbClr val="6699FF"/>
                    </a:solidFill>
                  </a:tcPr>
                </a:tc>
                <a:extLst>
                  <a:ext uri="{0D108BD9-81ED-4DB2-BD59-A6C34878D82A}">
                    <a16:rowId xmlns:a16="http://schemas.microsoft.com/office/drawing/2014/main" val="2836318913"/>
                  </a:ext>
                </a:extLst>
              </a:tr>
              <a:tr h="340216">
                <a:tc rowSpan="6">
                  <a:txBody>
                    <a:bodyPr/>
                    <a:lstStyle/>
                    <a:p>
                      <a:pPr>
                        <a:lnSpc>
                          <a:spcPts val="1400"/>
                        </a:lnSpc>
                      </a:pPr>
                      <a:r>
                        <a:rPr kumimoji="1" lang="ja-JP" altLang="en-US" sz="1600" dirty="0"/>
                        <a:t>産業・業務</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600" dirty="0"/>
                        <a:t>大規模事業者</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改正気候変動条例による届出制度の強化</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88900" indent="-88900">
                        <a:lnSpc>
                          <a:spcPts val="1400"/>
                        </a:lnSpc>
                      </a:pPr>
                      <a:r>
                        <a:rPr kumimoji="1" lang="ja-JP" altLang="en-US" sz="1400" dirty="0"/>
                        <a:t>・多量排出事業者の計画書制度</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latin typeface="+mn-lt"/>
                          <a:ea typeface="+mn-ea"/>
                        </a:rPr>
                        <a:t>204</a:t>
                      </a:r>
                      <a:endParaRPr kumimoji="1" lang="en-US" altLang="ja-JP"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594</a:t>
                      </a:r>
                      <a:endParaRPr kumimoji="1" lang="en-US" altLang="ja-JP"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71860268"/>
                  </a:ext>
                </a:extLst>
              </a:tr>
              <a:tr h="127127">
                <a:tc vMerge="1">
                  <a:txBody>
                    <a:bodyPr/>
                    <a:lstStyle/>
                    <a:p>
                      <a:endParaRPr kumimoji="1" lang="ja-JP" altLang="en-US" dirty="0"/>
                    </a:p>
                  </a:txBody>
                  <a:tcPr/>
                </a:tc>
                <a:tc rowSpan="2">
                  <a:txBody>
                    <a:bodyPr/>
                    <a:lstStyle/>
                    <a:p>
                      <a:pPr>
                        <a:lnSpc>
                          <a:spcPts val="1400"/>
                        </a:lnSpc>
                      </a:pPr>
                      <a:r>
                        <a:rPr kumimoji="1" lang="ja-JP" altLang="en-US" sz="1600" dirty="0"/>
                        <a:t>中小事業者</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省エネ設備の導入等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a:t>
                      </a:r>
                      <a:r>
                        <a:rPr kumimoji="1" lang="en-US" altLang="ja-JP" sz="1400" dirty="0" smtClean="0"/>
                        <a:t>LED</a:t>
                      </a:r>
                      <a:r>
                        <a:rPr kumimoji="1" lang="ja-JP" altLang="en-US" sz="1400" dirty="0" smtClean="0"/>
                        <a:t>補助事業</a:t>
                      </a:r>
                      <a:r>
                        <a:rPr kumimoji="1" lang="en-US" altLang="ja-JP" sz="1400" baseline="30000" dirty="0" smtClean="0"/>
                        <a:t>※</a:t>
                      </a:r>
                    </a:p>
                    <a:p>
                      <a:pPr>
                        <a:lnSpc>
                          <a:spcPts val="1400"/>
                        </a:lnSpc>
                      </a:pPr>
                      <a:r>
                        <a:rPr kumimoji="1" lang="ja-JP" altLang="en-US" sz="1400" dirty="0" smtClean="0"/>
                        <a:t>・</a:t>
                      </a:r>
                      <a:r>
                        <a:rPr kumimoji="1" lang="ja-JP" altLang="en-US" sz="1400" baseline="0" dirty="0" smtClean="0">
                          <a:latin typeface="Meiryo UI" panose="020B0604030504040204" pitchFamily="50" charset="-128"/>
                          <a:ea typeface="Meiryo UI" panose="020B0604030504040204" pitchFamily="50" charset="-128"/>
                        </a:rPr>
                        <a:t>対策計画設備導入補助事業</a:t>
                      </a:r>
                      <a:r>
                        <a:rPr kumimoji="1" lang="en-US" altLang="ja-JP" sz="1400" baseline="30000" dirty="0" smtClean="0">
                          <a:latin typeface="Meiryo UI" panose="020B0604030504040204" pitchFamily="50" charset="-128"/>
                          <a:ea typeface="Meiryo UI" panose="020B0604030504040204" pitchFamily="50" charset="-128"/>
                        </a:rPr>
                        <a:t>※</a:t>
                      </a:r>
                      <a:endParaRPr kumimoji="1" lang="ja-JP" altLang="en-US" sz="1400" baseline="300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9</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18</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3326282"/>
                  </a:ext>
                </a:extLst>
              </a:tr>
              <a:tr h="188335">
                <a:tc vMerge="1">
                  <a:txBody>
                    <a:bodyPr/>
                    <a:lstStyle/>
                    <a:p>
                      <a:endParaRPr kumimoji="1" lang="ja-JP" altLang="en-US" dirty="0"/>
                    </a:p>
                  </a:txBody>
                  <a:tcPr/>
                </a:tc>
                <a:tc vMerge="1">
                  <a:txBody>
                    <a:bodyPr/>
                    <a:lstStyle/>
                    <a:p>
                      <a:endParaRPr kumimoji="1" lang="ja-JP" altLang="en-US" sz="1200" dirty="0"/>
                    </a:p>
                  </a:txBody>
                  <a:tcPr/>
                </a:tc>
                <a:tc>
                  <a:txBody>
                    <a:bodyPr/>
                    <a:lstStyle/>
                    <a:p>
                      <a:pPr>
                        <a:lnSpc>
                          <a:spcPts val="1400"/>
                        </a:lnSpc>
                      </a:pPr>
                      <a:r>
                        <a:rPr kumimoji="1" lang="ja-JP" altLang="en-US" sz="1400" dirty="0"/>
                        <a:t>再エネ設備導入の促進等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smtClean="0"/>
                        <a:t>・対策計画設備導入補助事業</a:t>
                      </a:r>
                      <a:r>
                        <a:rPr kumimoji="1" lang="en-US" altLang="ja-JP" sz="1400" baseline="30000" dirty="0" smtClean="0"/>
                        <a:t>※</a:t>
                      </a:r>
                      <a:endParaRPr kumimoji="1" lang="en-US" altLang="ja-JP" sz="1400" baseline="30000" dirty="0"/>
                    </a:p>
                    <a:p>
                      <a:pPr>
                        <a:lnSpc>
                          <a:spcPts val="1400"/>
                        </a:lnSpc>
                      </a:pPr>
                      <a:r>
                        <a:rPr kumimoji="1" lang="ja-JP" altLang="en-US" sz="1400" dirty="0" smtClean="0"/>
                        <a:t>・設備共同</a:t>
                      </a:r>
                      <a:r>
                        <a:rPr kumimoji="1" lang="ja-JP" altLang="en-US" sz="1400" dirty="0"/>
                        <a:t>購入</a:t>
                      </a:r>
                      <a:r>
                        <a:rPr kumimoji="1" lang="ja-JP" altLang="en-US" sz="1400" dirty="0" smtClean="0"/>
                        <a:t>事業</a:t>
                      </a:r>
                      <a:r>
                        <a:rPr kumimoji="1" lang="en-US" altLang="ja-JP" sz="1400" dirty="0" smtClean="0"/>
                        <a:t>(</a:t>
                      </a:r>
                      <a:r>
                        <a:rPr kumimoji="1" lang="ja-JP" altLang="en-US" sz="1400" dirty="0" smtClean="0"/>
                        <a:t>事業者向け</a:t>
                      </a:r>
                      <a:r>
                        <a:rPr kumimoji="1" lang="en-US" altLang="ja-JP" sz="1400" dirty="0" smtClean="0"/>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13</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25</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209627"/>
                  </a:ext>
                </a:extLst>
              </a:tr>
              <a:tr h="202047">
                <a:tc vMerge="1">
                  <a:txBody>
                    <a:bodyPr/>
                    <a:lstStyle/>
                    <a:p>
                      <a:endParaRPr kumimoji="1" lang="ja-JP" altLang="en-US" dirty="0"/>
                    </a:p>
                  </a:txBody>
                  <a:tcPr/>
                </a:tc>
                <a:tc rowSpan="3">
                  <a:txBody>
                    <a:bodyPr/>
                    <a:lstStyle/>
                    <a:p>
                      <a:pPr>
                        <a:lnSpc>
                          <a:spcPts val="1400"/>
                        </a:lnSpc>
                      </a:pPr>
                      <a:r>
                        <a:rPr kumimoji="1" lang="ja-JP" altLang="en-US" sz="1600" dirty="0"/>
                        <a:t>その他</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en-US" altLang="ja-JP" sz="1400" dirty="0"/>
                        <a:t>ZEB</a:t>
                      </a:r>
                      <a:r>
                        <a:rPr kumimoji="1" lang="ja-JP" altLang="en-US" sz="1400" dirty="0"/>
                        <a:t>の普及</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0.3</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33</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28595272"/>
                  </a:ext>
                </a:extLst>
              </a:tr>
              <a:tr h="37084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400" dirty="0"/>
                        <a:t>J-</a:t>
                      </a:r>
                      <a:r>
                        <a:rPr kumimoji="1" lang="ja-JP" altLang="en-US" sz="1400" dirty="0"/>
                        <a:t>クレジット制度の推進等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88900" marR="0" lvl="0" indent="-88900" algn="l" defTabSz="914400" rtl="0" eaLnBrk="1" fontAlgn="auto" latinLnBrk="0" hangingPunct="1">
                        <a:lnSpc>
                          <a:spcPts val="1400"/>
                        </a:lnSpc>
                        <a:spcBef>
                          <a:spcPts val="0"/>
                        </a:spcBef>
                        <a:spcAft>
                          <a:spcPts val="0"/>
                        </a:spcAft>
                        <a:buClrTx/>
                        <a:buSzTx/>
                        <a:buFontTx/>
                        <a:buNone/>
                        <a:tabLst/>
                        <a:defRPr/>
                      </a:pPr>
                      <a:r>
                        <a:rPr kumimoji="1" lang="ja-JP" altLang="en-US" sz="1400" dirty="0"/>
                        <a:t>・万博へのクレジット寄付</a:t>
                      </a:r>
                      <a:r>
                        <a:rPr kumimoji="1" lang="ja-JP" altLang="en-US" sz="1400" dirty="0" smtClean="0"/>
                        <a:t>事業</a:t>
                      </a:r>
                      <a:r>
                        <a:rPr kumimoji="1" lang="en-US" altLang="ja-JP" sz="1400" baseline="30000" dirty="0" smtClean="0"/>
                        <a:t>※</a:t>
                      </a:r>
                      <a:endParaRPr kumimoji="1" lang="ja-JP" altLang="en-US" sz="1400" baseline="300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12</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23</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8427104"/>
                  </a:ext>
                </a:extLst>
              </a:tr>
              <a:tr h="370840">
                <a:tc vMerge="1">
                  <a:txBody>
                    <a:bodyPr/>
                    <a:lstStyle/>
                    <a:p>
                      <a:endParaRPr kumimoji="1" lang="ja-JP" altLang="en-US" dirty="0"/>
                    </a:p>
                  </a:txBody>
                  <a:tcPr/>
                </a:tc>
                <a:tc vMerge="1">
                  <a:txBody>
                    <a:bodyPr/>
                    <a:lstStyle/>
                    <a:p>
                      <a:endParaRPr kumimoji="1" lang="ja-JP" altLang="en-US" sz="1200" dirty="0"/>
                    </a:p>
                  </a:txBody>
                  <a:tcPr/>
                </a:tc>
                <a:tc>
                  <a:txBody>
                    <a:bodyPr/>
                    <a:lstStyle/>
                    <a:p>
                      <a:pPr>
                        <a:lnSpc>
                          <a:spcPts val="1400"/>
                        </a:lnSpc>
                      </a:pPr>
                      <a:r>
                        <a:rPr kumimoji="1" lang="ja-JP" altLang="en-US" sz="1400" dirty="0"/>
                        <a:t>行動変容による省エネ促進等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177800" indent="-177800">
                        <a:lnSpc>
                          <a:spcPts val="1400"/>
                        </a:lnSpc>
                      </a:pPr>
                      <a:r>
                        <a:rPr kumimoji="1" lang="ja-JP" altLang="en-US" sz="1400" dirty="0"/>
                        <a:t>・脱炭素経営宣言事業</a:t>
                      </a:r>
                      <a:r>
                        <a:rPr kumimoji="1" lang="ja-JP" altLang="en-US" sz="1400" dirty="0" smtClean="0"/>
                        <a:t>等</a:t>
                      </a:r>
                      <a:r>
                        <a:rPr kumimoji="1" lang="en-US" altLang="ja-JP" sz="1400" baseline="30000" dirty="0" smtClean="0"/>
                        <a:t>※</a:t>
                      </a:r>
                      <a:endParaRPr kumimoji="1" lang="ja-JP" altLang="en-US" sz="1400" baseline="300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29</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58</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20769967"/>
                  </a:ext>
                </a:extLst>
              </a:tr>
              <a:tr h="370840">
                <a:tc rowSpan="4">
                  <a:txBody>
                    <a:bodyPr/>
                    <a:lstStyle/>
                    <a:p>
                      <a:pPr>
                        <a:lnSpc>
                          <a:spcPts val="1400"/>
                        </a:lnSpc>
                      </a:pPr>
                      <a:r>
                        <a:rPr kumimoji="1" lang="ja-JP" altLang="en-US" sz="1600" dirty="0"/>
                        <a:t>家庭</a:t>
                      </a:r>
                      <a:endParaRPr kumimoji="1" lang="ja-JP" altLang="en-US" sz="1600" dirty="0">
                        <a:latin typeface="Meiryo UI" panose="020B0604030504040204" pitchFamily="50" charset="-128"/>
                        <a:ea typeface="Meiryo UI" panose="020B0604030504040204" pitchFamily="50" charset="-128"/>
                      </a:endParaRPr>
                    </a:p>
                  </a:txBody>
                  <a:tcPr/>
                </a:tc>
                <a:tc rowSpan="3">
                  <a:txBody>
                    <a:bodyPr/>
                    <a:lstStyle/>
                    <a:p>
                      <a:pPr>
                        <a:lnSpc>
                          <a:spcPts val="1400"/>
                        </a:lnSpc>
                      </a:pPr>
                      <a:r>
                        <a:rPr kumimoji="1" lang="ja-JP" altLang="en-US" sz="1600" dirty="0"/>
                        <a:t>省エネ</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en-US" altLang="ja-JP" sz="1400" dirty="0"/>
                        <a:t>ZEH</a:t>
                      </a:r>
                      <a:r>
                        <a:rPr kumimoji="1" lang="ja-JP" altLang="en-US" sz="1400" dirty="0"/>
                        <a:t>の普及促進</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dirty="0"/>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38</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74</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89567865"/>
                  </a:ext>
                </a:extLst>
              </a:tr>
              <a:tr h="370840">
                <a:tc vMerge="1">
                  <a:txBody>
                    <a:bodyPr/>
                    <a:lstStyle/>
                    <a:p>
                      <a:endParaRPr kumimoji="1" lang="ja-JP" altLang="en-US" dirty="0"/>
                    </a:p>
                  </a:txBody>
                  <a:tcPr/>
                </a:tc>
                <a:tc vMerge="1">
                  <a:txBody>
                    <a:bodyPr/>
                    <a:lstStyle/>
                    <a:p>
                      <a:endParaRPr kumimoji="1" lang="ja-JP" altLang="en-US" sz="1200" dirty="0"/>
                    </a:p>
                  </a:txBody>
                  <a:tcPr/>
                </a:tc>
                <a:tc>
                  <a:txBody>
                    <a:bodyPr/>
                    <a:lstStyle/>
                    <a:p>
                      <a:pPr>
                        <a:lnSpc>
                          <a:spcPts val="1400"/>
                        </a:lnSpc>
                      </a:pPr>
                      <a:r>
                        <a:rPr kumimoji="1" lang="ja-JP" altLang="en-US" sz="1400" dirty="0"/>
                        <a:t>省エネ機器の導入</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10</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20</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5778992"/>
                  </a:ext>
                </a:extLst>
              </a:tr>
              <a:tr h="370840">
                <a:tc vMerge="1">
                  <a:txBody>
                    <a:bodyPr/>
                    <a:lstStyle/>
                    <a:p>
                      <a:endParaRPr kumimoji="1" lang="ja-JP" altLang="en-US" dirty="0"/>
                    </a:p>
                  </a:txBody>
                  <a:tcPr/>
                </a:tc>
                <a:tc vMerge="1">
                  <a:txBody>
                    <a:bodyPr/>
                    <a:lstStyle/>
                    <a:p>
                      <a:endParaRPr kumimoji="1" lang="ja-JP" altLang="en-US" sz="1200" dirty="0"/>
                    </a:p>
                  </a:txBody>
                  <a:tcPr/>
                </a:tc>
                <a:tc>
                  <a:txBody>
                    <a:bodyPr/>
                    <a:lstStyle/>
                    <a:p>
                      <a:pPr>
                        <a:lnSpc>
                          <a:spcPts val="1400"/>
                        </a:lnSpc>
                      </a:pPr>
                      <a:r>
                        <a:rPr kumimoji="1" lang="ja-JP" altLang="en-US" sz="1400"/>
                        <a:t>行動</a:t>
                      </a:r>
                      <a:r>
                        <a:rPr kumimoji="1" lang="ja-JP" altLang="en-US" sz="1400" smtClean="0"/>
                        <a:t>変容による脱炭素型消費の促進等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a:t>
                      </a:r>
                      <a:r>
                        <a:rPr kumimoji="1" lang="en-US" altLang="ja-JP" sz="1400" dirty="0"/>
                        <a:t>CFP</a:t>
                      </a:r>
                      <a:r>
                        <a:rPr kumimoji="1" lang="ja-JP" altLang="en-US" sz="1400" dirty="0" smtClean="0"/>
                        <a:t>事業</a:t>
                      </a:r>
                      <a:r>
                        <a:rPr kumimoji="1" lang="en-US" altLang="ja-JP" sz="1400" baseline="30000" dirty="0" smtClean="0"/>
                        <a:t>※</a:t>
                      </a:r>
                      <a:endParaRPr kumimoji="1" lang="en-US" altLang="ja-JP" sz="1400" baseline="30000" dirty="0"/>
                    </a:p>
                    <a:p>
                      <a:pPr>
                        <a:lnSpc>
                          <a:spcPts val="1400"/>
                        </a:lnSpc>
                      </a:pPr>
                      <a:r>
                        <a:rPr kumimoji="1" lang="ja-JP" altLang="en-US" sz="1400" dirty="0"/>
                        <a:t>・ポイント事業</a:t>
                      </a:r>
                      <a:r>
                        <a:rPr kumimoji="1" lang="ja-JP" altLang="en-US" sz="1400" dirty="0" smtClean="0"/>
                        <a:t>等</a:t>
                      </a:r>
                      <a:r>
                        <a:rPr kumimoji="1" lang="en-US" altLang="ja-JP" sz="1400" baseline="30000" dirty="0" smtClean="0"/>
                        <a:t>※</a:t>
                      </a:r>
                      <a:endParaRPr kumimoji="1" lang="ja-JP" altLang="en-US" sz="1400" baseline="300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29</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57</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30632929"/>
                  </a:ext>
                </a:extLst>
              </a:tr>
              <a:tr h="0">
                <a:tc vMerge="1">
                  <a:txBody>
                    <a:bodyPr/>
                    <a:lstStyle/>
                    <a:p>
                      <a:endParaRPr kumimoji="1" lang="ja-JP" altLang="en-US"/>
                    </a:p>
                  </a:txBody>
                  <a:tcPr/>
                </a:tc>
                <a:tc>
                  <a:txBody>
                    <a:bodyPr/>
                    <a:lstStyle/>
                    <a:p>
                      <a:pPr>
                        <a:lnSpc>
                          <a:spcPts val="1400"/>
                        </a:lnSpc>
                      </a:pPr>
                      <a:r>
                        <a:rPr kumimoji="1" lang="ja-JP" altLang="en-US" sz="1600" dirty="0"/>
                        <a:t>その他</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再エネ設備導入促進</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smtClean="0"/>
                        <a:t>・設備共同</a:t>
                      </a:r>
                      <a:r>
                        <a:rPr kumimoji="1" lang="ja-JP" altLang="en-US" sz="1400" dirty="0"/>
                        <a:t>購入</a:t>
                      </a:r>
                      <a:r>
                        <a:rPr kumimoji="1" lang="ja-JP" altLang="en-US" sz="1400" dirty="0" smtClean="0"/>
                        <a:t>事業</a:t>
                      </a:r>
                      <a:r>
                        <a:rPr kumimoji="1" lang="en-US" altLang="ja-JP" sz="1400" dirty="0" smtClean="0"/>
                        <a:t>(</a:t>
                      </a:r>
                      <a:r>
                        <a:rPr kumimoji="1" lang="ja-JP" altLang="en-US" sz="1400" dirty="0" smtClean="0"/>
                        <a:t>府民向け</a:t>
                      </a:r>
                      <a:r>
                        <a:rPr kumimoji="1" lang="en-US" altLang="ja-JP" sz="1400" dirty="0" smtClean="0"/>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latin typeface="+mn-lt"/>
                          <a:ea typeface="+mn-ea"/>
                        </a:rPr>
                        <a:t>5</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9</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87078701"/>
                  </a:ext>
                </a:extLst>
              </a:tr>
              <a:tr h="118063">
                <a:tc>
                  <a:txBody>
                    <a:bodyPr/>
                    <a:lstStyle/>
                    <a:p>
                      <a:pPr>
                        <a:lnSpc>
                          <a:spcPts val="1400"/>
                        </a:lnSpc>
                      </a:pPr>
                      <a:r>
                        <a:rPr kumimoji="1" lang="ja-JP" altLang="en-US" sz="1600" dirty="0"/>
                        <a:t>運輸</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600" dirty="0"/>
                        <a:t>自動車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次</a:t>
                      </a:r>
                      <a:r>
                        <a:rPr kumimoji="1" lang="ja-JP" altLang="en-US" sz="1400" dirty="0" smtClean="0"/>
                        <a:t>世代自動車の</a:t>
                      </a:r>
                      <a:r>
                        <a:rPr kumimoji="1" lang="ja-JP" altLang="en-US" sz="1400" dirty="0"/>
                        <a:t>普及</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smtClean="0"/>
                        <a:t>・</a:t>
                      </a:r>
                      <a:r>
                        <a:rPr kumimoji="1" lang="en-US" altLang="ja-JP" sz="1400" dirty="0" smtClean="0"/>
                        <a:t>EV</a:t>
                      </a:r>
                      <a:r>
                        <a:rPr kumimoji="1" lang="ja-JP" altLang="en-US" sz="1400" dirty="0" smtClean="0"/>
                        <a:t>バス補助事業</a:t>
                      </a:r>
                      <a:r>
                        <a:rPr kumimoji="1" lang="en-US" altLang="ja-JP" sz="1400" baseline="30000" dirty="0" smtClean="0"/>
                        <a:t>※</a:t>
                      </a:r>
                    </a:p>
                    <a:p>
                      <a:pPr>
                        <a:lnSpc>
                          <a:spcPts val="1400"/>
                        </a:lnSpc>
                      </a:pPr>
                      <a:r>
                        <a:rPr kumimoji="1" lang="ja-JP" altLang="en-US" sz="1400" dirty="0" smtClean="0"/>
                        <a:t>・</a:t>
                      </a:r>
                      <a:r>
                        <a:rPr kumimoji="1" lang="ja-JP" altLang="en-US" sz="1400" dirty="0"/>
                        <a:t>充電</a:t>
                      </a:r>
                      <a:r>
                        <a:rPr kumimoji="1" lang="ja-JP" altLang="en-US" sz="1400" dirty="0" smtClean="0"/>
                        <a:t>設備等補助</a:t>
                      </a:r>
                      <a:r>
                        <a:rPr kumimoji="1" lang="en-US" altLang="ja-JP" sz="1400" baseline="30000" dirty="0" smtClean="0"/>
                        <a:t>※</a:t>
                      </a:r>
                      <a:endParaRPr kumimoji="1" lang="ja-JP" altLang="en-US" sz="1400" baseline="300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36</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71</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77668821"/>
                  </a:ext>
                </a:extLst>
              </a:tr>
              <a:tr h="370840">
                <a:tc>
                  <a:txBody>
                    <a:bodyPr/>
                    <a:lstStyle/>
                    <a:p>
                      <a:pPr>
                        <a:lnSpc>
                          <a:spcPts val="1400"/>
                        </a:lnSpc>
                      </a:pPr>
                      <a:r>
                        <a:rPr kumimoji="1" lang="ja-JP" altLang="en-US" sz="1600" dirty="0"/>
                        <a:t>その他</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600" dirty="0"/>
                        <a:t>廃棄物</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400" dirty="0"/>
                        <a:t>プラスチック排出量の削減</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88900" indent="-88900">
                        <a:lnSpc>
                          <a:spcPts val="1400"/>
                        </a:lnSpc>
                      </a:pPr>
                      <a:r>
                        <a:rPr kumimoji="1" lang="ja-JP" altLang="en-US" sz="1400" dirty="0"/>
                        <a:t>・使い捨てプラスチックごみ対策推進</a:t>
                      </a:r>
                      <a:r>
                        <a:rPr kumimoji="1" lang="ja-JP" altLang="en-US" sz="1400" dirty="0" smtClean="0"/>
                        <a:t>事業</a:t>
                      </a:r>
                      <a:r>
                        <a:rPr kumimoji="1" lang="en-US" altLang="ja-JP" sz="1400" baseline="30000" dirty="0" smtClean="0"/>
                        <a:t>※</a:t>
                      </a:r>
                      <a:endParaRPr kumimoji="1" lang="ja-JP" altLang="en-US" sz="1400" baseline="300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latin typeface="+mn-lt"/>
                          <a:ea typeface="+mn-ea"/>
                        </a:rPr>
                        <a:t>13</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t>26</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06340715"/>
                  </a:ext>
                </a:extLst>
              </a:tr>
              <a:tr h="370840">
                <a:tc>
                  <a:txBody>
                    <a:bodyPr/>
                    <a:lstStyle/>
                    <a:p>
                      <a:pPr>
                        <a:lnSpc>
                          <a:spcPts val="1400"/>
                        </a:lnSpc>
                      </a:pPr>
                      <a:r>
                        <a:rPr kumimoji="1" lang="ja-JP" altLang="en-US" sz="1600" dirty="0"/>
                        <a:t>部門横断</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en-US" altLang="ja-JP" sz="1400" dirty="0"/>
                        <a:t>CO</a:t>
                      </a:r>
                      <a:r>
                        <a:rPr kumimoji="1" lang="en-US" altLang="ja-JP" sz="1400" baseline="-25000" dirty="0"/>
                        <a:t>2</a:t>
                      </a:r>
                      <a:r>
                        <a:rPr kumimoji="1" lang="ja-JP" altLang="en-US" sz="1400" dirty="0"/>
                        <a:t>排出の少ない電気の普及促進</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88900" marR="0" lvl="0" indent="-88900" algn="l" defTabSz="914400" rtl="0" eaLnBrk="1" fontAlgn="auto" latinLnBrk="0" hangingPunct="1">
                        <a:lnSpc>
                          <a:spcPts val="1400"/>
                        </a:lnSpc>
                        <a:spcBef>
                          <a:spcPts val="0"/>
                        </a:spcBef>
                        <a:spcAft>
                          <a:spcPts val="0"/>
                        </a:spcAft>
                        <a:buClrTx/>
                        <a:buSzTx/>
                        <a:buFontTx/>
                        <a:buNone/>
                        <a:tabLst/>
                        <a:defRPr/>
                      </a:pPr>
                      <a:r>
                        <a:rPr kumimoji="1" lang="ja-JP" altLang="en-US" sz="1400" dirty="0"/>
                        <a:t>・小売電気事業者の計画書制度</a:t>
                      </a:r>
                      <a:endParaRPr kumimoji="1" lang="en-US" altLang="ja-JP" sz="1400" dirty="0"/>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400" dirty="0" smtClean="0"/>
                        <a:t>・再エネ共同</a:t>
                      </a:r>
                      <a:r>
                        <a:rPr kumimoji="1" lang="ja-JP" altLang="en-US" sz="1400" dirty="0"/>
                        <a:t>購入事業</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smtClean="0"/>
                        <a:t>87</a:t>
                      </a:r>
                      <a:endParaRPr kumimoji="1" lang="en-US" altLang="ja-JP" sz="1600" dirty="0"/>
                    </a:p>
                  </a:txBody>
                  <a:tcPr/>
                </a:tc>
                <a:tc>
                  <a:txBody>
                    <a:bodyPr/>
                    <a:lstStyle/>
                    <a:p>
                      <a:r>
                        <a:rPr kumimoji="1" lang="en-US" altLang="ja-JP" sz="1600" dirty="0"/>
                        <a:t>173</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18057660"/>
                  </a:ext>
                </a:extLst>
              </a:tr>
            </a:tbl>
          </a:graphicData>
        </a:graphic>
      </p:graphicFrame>
      <p:sp>
        <p:nvSpPr>
          <p:cNvPr id="21" name="スライド番号プレースホルダー 1"/>
          <p:cNvSpPr txBox="1">
            <a:spLocks/>
          </p:cNvSpPr>
          <p:nvPr/>
        </p:nvSpPr>
        <p:spPr>
          <a:xfrm>
            <a:off x="8658000" y="5949280"/>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6</a:t>
            </a:fld>
            <a:endParaRPr lang="ja-JP" altLang="en-US"/>
          </a:p>
        </p:txBody>
      </p:sp>
      <p:sp>
        <p:nvSpPr>
          <p:cNvPr id="2" name="テキスト ボックス 1"/>
          <p:cNvSpPr txBox="1"/>
          <p:nvPr/>
        </p:nvSpPr>
        <p:spPr>
          <a:xfrm>
            <a:off x="6012160" y="6625227"/>
            <a:ext cx="1364450" cy="295453"/>
          </a:xfrm>
          <a:prstGeom prst="rect">
            <a:avLst/>
          </a:prstGeom>
        </p:spPr>
        <p:txBody>
          <a:bodyPr vert="horz" wrap="none" lIns="91427" tIns="45714" rIns="91427" bIns="45714" rtlCol="0">
            <a:spAutoFit/>
          </a:bodyPr>
          <a:lstStyle/>
          <a:p>
            <a:pPr marL="0" indent="0" algn="l">
              <a:lnSpc>
                <a:spcPct val="120000"/>
              </a:lnSpc>
              <a:spcBef>
                <a:spcPts val="600"/>
              </a:spcBef>
              <a:buNone/>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予算化された事業</a:t>
            </a:r>
            <a:endParaRPr kumimoji="1" lang="en-US" altLang="ja-JP" sz="11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637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当面の重点取組（新技術実装）</a:t>
            </a:r>
            <a:endParaRPr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2325A856-D3A7-7C19-A961-16E4A0EC540A}"/>
              </a:ext>
            </a:extLst>
          </p:cNvPr>
          <p:cNvGraphicFramePr>
            <a:graphicFrameLocks noGrp="1"/>
          </p:cNvGraphicFramePr>
          <p:nvPr>
            <p:extLst>
              <p:ext uri="{D42A27DB-BD31-4B8C-83A1-F6EECF244321}">
                <p14:modId xmlns:p14="http://schemas.microsoft.com/office/powerpoint/2010/main" val="1340346446"/>
              </p:ext>
            </p:extLst>
          </p:nvPr>
        </p:nvGraphicFramePr>
        <p:xfrm>
          <a:off x="131676" y="1196751"/>
          <a:ext cx="8880648" cy="5363948"/>
        </p:xfrm>
        <a:graphic>
          <a:graphicData uri="http://schemas.openxmlformats.org/drawingml/2006/table">
            <a:tbl>
              <a:tblPr firstRow="1" bandRow="1">
                <a:tableStyleId>{5C22544A-7EE6-4342-B048-85BDC9FD1C3A}</a:tableStyleId>
              </a:tblPr>
              <a:tblGrid>
                <a:gridCol w="3098444">
                  <a:extLst>
                    <a:ext uri="{9D8B030D-6E8A-4147-A177-3AD203B41FA5}">
                      <a16:colId xmlns:a16="http://schemas.microsoft.com/office/drawing/2014/main" val="346978986"/>
                    </a:ext>
                  </a:extLst>
                </a:gridCol>
                <a:gridCol w="3146698">
                  <a:extLst>
                    <a:ext uri="{9D8B030D-6E8A-4147-A177-3AD203B41FA5}">
                      <a16:colId xmlns:a16="http://schemas.microsoft.com/office/drawing/2014/main" val="1549492349"/>
                    </a:ext>
                  </a:extLst>
                </a:gridCol>
                <a:gridCol w="2635506">
                  <a:extLst>
                    <a:ext uri="{9D8B030D-6E8A-4147-A177-3AD203B41FA5}">
                      <a16:colId xmlns:a16="http://schemas.microsoft.com/office/drawing/2014/main" val="3769721844"/>
                    </a:ext>
                  </a:extLst>
                </a:gridCol>
              </a:tblGrid>
              <a:tr h="792089">
                <a:tc>
                  <a:txBody>
                    <a:bodyPr/>
                    <a:lstStyle/>
                    <a:p>
                      <a:r>
                        <a:rPr kumimoji="1" lang="ja-JP" altLang="en-US" sz="2000" dirty="0">
                          <a:latin typeface="Meiryo UI" panose="020B0604030504040204" pitchFamily="50" charset="-128"/>
                          <a:ea typeface="Meiryo UI" panose="020B0604030504040204" pitchFamily="50" charset="-128"/>
                        </a:rPr>
                        <a:t>万博までの重点取組</a:t>
                      </a:r>
                    </a:p>
                  </a:txBody>
                  <a:tcPr anchor="ctr"/>
                </a:tc>
                <a:tc>
                  <a:txBody>
                    <a:bodyPr/>
                    <a:lstStyle/>
                    <a:p>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年度（万博）</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万博後のレガシー</a:t>
                      </a:r>
                    </a:p>
                  </a:txBody>
                  <a:tcPr anchor="ctr"/>
                </a:tc>
                <a:extLst>
                  <a:ext uri="{0D108BD9-81ED-4DB2-BD59-A6C34878D82A}">
                    <a16:rowId xmlns:a16="http://schemas.microsoft.com/office/drawing/2014/main" val="3079561066"/>
                  </a:ext>
                </a:extLst>
              </a:tr>
              <a:tr h="457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CN</a:t>
                      </a:r>
                      <a:r>
                        <a:rPr kumimoji="1" lang="ja-JP" altLang="en-US" sz="1400" b="0" dirty="0">
                          <a:solidFill>
                            <a:schemeClr val="tx1"/>
                          </a:solidFill>
                          <a:latin typeface="Meiryo UI" panose="020B0604030504040204" pitchFamily="50" charset="-128"/>
                          <a:ea typeface="Meiryo UI" panose="020B0604030504040204" pitchFamily="50" charset="-128"/>
                        </a:rPr>
                        <a:t>技術開発・実証事業補助金等により最先端技術の技術開発実証を支援</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水素・再生可能エネルギー・リサイクル・省エネルギー・</a:t>
                      </a:r>
                      <a:r>
                        <a:rPr kumimoji="1" lang="en-US" altLang="ja-JP" sz="1400" b="1" dirty="0">
                          <a:solidFill>
                            <a:schemeClr val="tx1"/>
                          </a:solidFill>
                          <a:latin typeface="Meiryo UI" panose="020B0604030504040204" pitchFamily="50" charset="-128"/>
                          <a:ea typeface="Meiryo UI" panose="020B0604030504040204" pitchFamily="50" charset="-128"/>
                        </a:rPr>
                        <a:t>CO</a:t>
                      </a:r>
                      <a:r>
                        <a:rPr kumimoji="1" lang="en-US" altLang="ja-JP" sz="1100" b="1" baseline="-25000"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回収等の</a:t>
                      </a:r>
                      <a:r>
                        <a:rPr kumimoji="1" lang="en-US" altLang="ja-JP" sz="1400" b="1" dirty="0">
                          <a:solidFill>
                            <a:schemeClr val="tx1"/>
                          </a:solidFill>
                          <a:latin typeface="Meiryo UI" panose="020B0604030504040204" pitchFamily="50" charset="-128"/>
                          <a:ea typeface="Meiryo UI" panose="020B0604030504040204" pitchFamily="50" charset="-128"/>
                        </a:rPr>
                        <a:t>12</a:t>
                      </a:r>
                      <a:r>
                        <a:rPr kumimoji="1" lang="ja-JP" altLang="en-US" sz="1400" b="1" dirty="0">
                          <a:solidFill>
                            <a:schemeClr val="tx1"/>
                          </a:solidFill>
                          <a:latin typeface="Meiryo UI" panose="020B0604030504040204" pitchFamily="50" charset="-128"/>
                          <a:ea typeface="Meiryo UI" panose="020B0604030504040204" pitchFamily="50" charset="-128"/>
                        </a:rPr>
                        <a:t>件の取組みを</a:t>
                      </a:r>
                      <a:r>
                        <a:rPr kumimoji="1" lang="ja-JP" altLang="en-US" sz="1400" b="1" dirty="0" smtClean="0">
                          <a:solidFill>
                            <a:schemeClr val="tx1"/>
                          </a:solidFill>
                          <a:latin typeface="Meiryo UI" panose="020B0604030504040204" pitchFamily="50" charset="-128"/>
                          <a:ea typeface="Meiryo UI" panose="020B0604030504040204" pitchFamily="50" charset="-128"/>
                        </a:rPr>
                        <a:t>支援</a:t>
                      </a:r>
                      <a:r>
                        <a:rPr kumimoji="1" lang="en-US" altLang="ja-JP" sz="1400" b="1" dirty="0" smtClean="0">
                          <a:solidFill>
                            <a:schemeClr val="tx1"/>
                          </a:solidFill>
                          <a:latin typeface="Meiryo UI" panose="020B0604030504040204" pitchFamily="50" charset="-128"/>
                          <a:ea typeface="Meiryo UI" panose="020B0604030504040204" pitchFamily="50" charset="-128"/>
                        </a:rPr>
                        <a:t/>
                      </a:r>
                      <a:br>
                        <a:rPr kumimoji="1" lang="en-US" altLang="ja-JP" sz="1400" b="1" dirty="0" smtClean="0">
                          <a:solidFill>
                            <a:schemeClr val="tx1"/>
                          </a:solidFill>
                          <a:latin typeface="Meiryo UI" panose="020B0604030504040204" pitchFamily="50" charset="-128"/>
                          <a:ea typeface="Meiryo UI" panose="020B0604030504040204" pitchFamily="50" charset="-128"/>
                        </a:rPr>
                      </a:b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・環境エネルギー先進技術</a:t>
                      </a:r>
                      <a:r>
                        <a:rPr kumimoji="1" lang="ja-JP" altLang="en-US" sz="1400" b="1" dirty="0">
                          <a:solidFill>
                            <a:schemeClr val="tx1"/>
                          </a:solidFill>
                          <a:latin typeface="Meiryo UI" panose="020B0604030504040204" pitchFamily="50" charset="-128"/>
                          <a:ea typeface="Meiryo UI" panose="020B0604030504040204" pitchFamily="50" charset="-128"/>
                        </a:rPr>
                        <a:t>導入</a:t>
                      </a:r>
                      <a:r>
                        <a:rPr kumimoji="1" lang="ja-JP" altLang="en-US" sz="1400" b="0" dirty="0">
                          <a:solidFill>
                            <a:schemeClr val="tx1"/>
                          </a:solidFill>
                          <a:latin typeface="Meiryo UI" panose="020B0604030504040204" pitchFamily="50" charset="-128"/>
                          <a:ea typeface="Meiryo UI" panose="020B0604030504040204" pitchFamily="50" charset="-128"/>
                        </a:rPr>
                        <a:t>モデル</a:t>
                      </a:r>
                      <a:r>
                        <a:rPr kumimoji="1" lang="ja-JP" altLang="en-US" sz="1400" b="1" dirty="0">
                          <a:solidFill>
                            <a:schemeClr val="tx1"/>
                          </a:solidFill>
                          <a:latin typeface="Meiryo UI" panose="020B0604030504040204" pitchFamily="50" charset="-128"/>
                          <a:ea typeface="Meiryo UI" panose="020B0604030504040204" pitchFamily="50" charset="-128"/>
                        </a:rPr>
                        <a:t>事業</a:t>
                      </a:r>
                      <a:r>
                        <a:rPr kumimoji="1" lang="ja-JP" altLang="en-US" sz="1400" b="0" dirty="0">
                          <a:solidFill>
                            <a:schemeClr val="tx1"/>
                          </a:solidFill>
                          <a:latin typeface="Meiryo UI" panose="020B0604030504040204" pitchFamily="50" charset="-128"/>
                          <a:ea typeface="Meiryo UI" panose="020B0604030504040204" pitchFamily="50" charset="-128"/>
                        </a:rPr>
                        <a:t>、万博発信コンテンツの作成等</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CO</a:t>
                      </a:r>
                      <a:r>
                        <a:rPr kumimoji="1" lang="en-US" altLang="ja-JP" sz="1100" b="1" baseline="-25000"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削減効果等の発信による府域での普及啓発</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rgbClr val="FF0000"/>
                        </a:solidFill>
                        <a:latin typeface="Meiryo UI" panose="020B0604030504040204" pitchFamily="50" charset="-128"/>
                        <a:ea typeface="Meiryo UI" panose="020B0604030504040204" pitchFamily="50" charset="-128"/>
                      </a:endParaRPr>
                    </a:p>
                  </a:txBody>
                  <a:tcPr/>
                </a:tc>
                <a:tc>
                  <a:txBody>
                    <a:bodyPr/>
                    <a:lstStyle/>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・万博会場内外において活用・デモ・体験の場を展開し、府域をショーケース化</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最先端技術の情報を万博関連イベント等で発信</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CN</a:t>
                      </a:r>
                      <a:r>
                        <a:rPr kumimoji="1" lang="ja-JP" altLang="en-US" sz="1400" b="1" dirty="0">
                          <a:solidFill>
                            <a:schemeClr val="tx1"/>
                          </a:solidFill>
                          <a:latin typeface="Meiryo UI" panose="020B0604030504040204" pitchFamily="50" charset="-128"/>
                          <a:ea typeface="Meiryo UI" panose="020B0604030504040204" pitchFamily="50" charset="-128"/>
                        </a:rPr>
                        <a:t>技術実装の機運を高め、企業の技術開発・関連分野の参入促進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800" dirty="0">
                        <a:latin typeface="Meiryo UI" panose="020B0604030504040204" pitchFamily="50" charset="-128"/>
                        <a:ea typeface="Meiryo UI" panose="020B0604030504040204" pitchFamily="50" charset="-128"/>
                      </a:endParaRPr>
                    </a:p>
                    <a:p>
                      <a:pPr marL="72000" indent="-72000"/>
                      <a:r>
                        <a:rPr kumimoji="1" lang="ja-JP" altLang="en-US" sz="1400" dirty="0">
                          <a:latin typeface="Meiryo UI" panose="020B0604030504040204" pitchFamily="50" charset="-128"/>
                          <a:ea typeface="Meiryo UI" panose="020B0604030504040204" pitchFamily="50" charset="-128"/>
                        </a:rPr>
                        <a:t>・万博で活用・披露した</a:t>
                      </a:r>
                      <a:r>
                        <a:rPr kumimoji="1" lang="en-US" altLang="ja-JP" sz="1400" dirty="0">
                          <a:latin typeface="Meiryo UI" panose="020B0604030504040204" pitchFamily="50" charset="-128"/>
                          <a:ea typeface="Meiryo UI" panose="020B0604030504040204" pitchFamily="50" charset="-128"/>
                        </a:rPr>
                        <a:t>CN</a:t>
                      </a:r>
                      <a:r>
                        <a:rPr kumimoji="1" lang="ja-JP" altLang="en-US" sz="1400" dirty="0">
                          <a:latin typeface="Meiryo UI" panose="020B0604030504040204" pitchFamily="50" charset="-128"/>
                          <a:ea typeface="Meiryo UI" panose="020B0604030504040204" pitchFamily="50" charset="-128"/>
                        </a:rPr>
                        <a:t>技術の</a:t>
                      </a:r>
                      <a:r>
                        <a:rPr kumimoji="1" lang="ja-JP" altLang="en-US" sz="1400" dirty="0">
                          <a:solidFill>
                            <a:schemeClr val="tx1"/>
                          </a:solidFill>
                          <a:latin typeface="Meiryo UI" panose="020B0604030504040204" pitchFamily="50" charset="-128"/>
                          <a:ea typeface="Meiryo UI" panose="020B0604030504040204" pitchFamily="50" charset="-128"/>
                        </a:rPr>
                        <a:t>地域実装・ビジネス化が進展</a:t>
                      </a:r>
                      <a:endParaRPr kumimoji="1" lang="ja-JP" altLang="en-US" sz="1400" dirty="0">
                        <a:latin typeface="Meiryo UI" panose="020B0604030504040204" pitchFamily="50" charset="-128"/>
                        <a:ea typeface="Meiryo UI" panose="020B0604030504040204" pitchFamily="50" charset="-128"/>
                      </a:endParaRPr>
                    </a:p>
                    <a:p>
                      <a:pPr marL="72000" indent="-72000"/>
                      <a:r>
                        <a:rPr kumimoji="1" lang="ja-JP" altLang="en-US" sz="1400" dirty="0">
                          <a:latin typeface="Meiryo UI" panose="020B0604030504040204" pitchFamily="50" charset="-128"/>
                          <a:ea typeface="Meiryo UI" panose="020B0604030504040204" pitchFamily="50" charset="-128"/>
                        </a:rPr>
                        <a:t>・次世代技術の実用化に向けた研究開発が進展</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CN</a:t>
                      </a:r>
                      <a:r>
                        <a:rPr kumimoji="1" lang="ja-JP" altLang="en-US" sz="1400" b="1" dirty="0">
                          <a:solidFill>
                            <a:schemeClr val="tx1"/>
                          </a:solidFill>
                          <a:latin typeface="Meiryo UI" panose="020B0604030504040204" pitchFamily="50" charset="-128"/>
                          <a:ea typeface="Meiryo UI" panose="020B0604030504040204" pitchFamily="50" charset="-128"/>
                        </a:rPr>
                        <a:t>技術の社会実装、次世代グリーンビジネスの拡大</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72000" indent="-72000"/>
                      <a:endParaRPr kumimoji="1" lang="ja-JP" altLang="en-US" sz="1200" dirty="0">
                        <a:latin typeface="Meiryo UI" panose="020B0604030504040204" pitchFamily="50" charset="-128"/>
                        <a:ea typeface="Meiryo UI" panose="020B0604030504040204" pitchFamily="50" charset="-128"/>
                      </a:endParaRPr>
                    </a:p>
                    <a:p>
                      <a:pPr marL="72000" indent="-72000"/>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6295894"/>
                  </a:ext>
                </a:extLst>
              </a:tr>
            </a:tbl>
          </a:graphicData>
        </a:graphic>
      </p:graphicFrame>
      <p:sp>
        <p:nvSpPr>
          <p:cNvPr id="9" name="テキスト ボックス 8">
            <a:extLst>
              <a:ext uri="{FF2B5EF4-FFF2-40B4-BE49-F238E27FC236}">
                <a16:creationId xmlns:a16="http://schemas.microsoft.com/office/drawing/2014/main" id="{C7FF78F5-DE2D-6611-7583-82C38A0BCFD4}"/>
              </a:ext>
            </a:extLst>
          </p:cNvPr>
          <p:cNvSpPr txBox="1"/>
          <p:nvPr/>
        </p:nvSpPr>
        <p:spPr>
          <a:xfrm>
            <a:off x="51062" y="692696"/>
            <a:ext cx="8961262" cy="523220"/>
          </a:xfrm>
          <a:prstGeom prst="rect">
            <a:avLst/>
          </a:prstGeom>
          <a:noFill/>
        </p:spPr>
        <p:txBody>
          <a:bodyPr wrap="square">
            <a:spAutoFit/>
          </a:bodyPr>
          <a:lstStyle/>
          <a:p>
            <a:pPr lvl="0">
              <a:defRPr/>
            </a:pPr>
            <a:r>
              <a:rPr lang="en-US" altLang="ja-JP" sz="1400" dirty="0">
                <a:latin typeface="BIZ UDPゴシック" panose="020B0400000000000000" pitchFamily="50" charset="-128"/>
                <a:ea typeface="BIZ UDPゴシック" panose="020B0400000000000000" pitchFamily="50" charset="-128"/>
              </a:rPr>
              <a:t>2050</a:t>
            </a:r>
            <a:r>
              <a:rPr lang="ja-JP" altLang="en-US" sz="1400" dirty="0">
                <a:latin typeface="BIZ UDPゴシック" panose="020B0400000000000000" pitchFamily="50" charset="-128"/>
                <a:ea typeface="BIZ UDPゴシック" panose="020B0400000000000000" pitchFamily="50" charset="-128"/>
              </a:rPr>
              <a:t>年までのカーボンニュートラル達成に向け、カーボンニュートラルに資する技術を実証・活用することにより、その後の研究開発や実用化につなげる</a:t>
            </a:r>
            <a:r>
              <a:rPr lang="ja-JP" altLang="en-US" sz="1200" dirty="0">
                <a:latin typeface="BIZ UDPゴシック" panose="020B0400000000000000" pitchFamily="50" charset="-128"/>
                <a:ea typeface="BIZ UDPゴシック" panose="020B0400000000000000" pitchFamily="50" charset="-128"/>
              </a:rPr>
              <a:t>。</a:t>
            </a:r>
            <a:endParaRPr lang="ja-JP" altLang="en-US" sz="1400" strike="sngStrike" dirty="0">
              <a:latin typeface="BIZ UDPゴシック" panose="020B0400000000000000" pitchFamily="50" charset="-128"/>
              <a:ea typeface="BIZ UDPゴシック" panose="020B0400000000000000" pitchFamily="50" charset="-128"/>
            </a:endParaRPr>
          </a:p>
        </p:txBody>
      </p:sp>
      <p:sp>
        <p:nvSpPr>
          <p:cNvPr id="6" name="ホームベース 5"/>
          <p:cNvSpPr/>
          <p:nvPr/>
        </p:nvSpPr>
        <p:spPr>
          <a:xfrm>
            <a:off x="131676" y="1988840"/>
            <a:ext cx="3072172" cy="720080"/>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sz="1600" b="1" dirty="0">
                <a:latin typeface="Meiryo UI" panose="020B0604030504040204" pitchFamily="50" charset="-128"/>
                <a:ea typeface="Meiryo UI" panose="020B0604030504040204" pitchFamily="50" charset="-128"/>
              </a:rPr>
              <a:t>◎最先端技術の研究開発</a:t>
            </a:r>
            <a:r>
              <a:rPr lang="ja-JP" altLang="en-US" sz="1600" b="1" dirty="0" smtClean="0">
                <a:latin typeface="Meiryo UI" panose="020B0604030504040204" pitchFamily="50" charset="-128"/>
                <a:ea typeface="Meiryo UI" panose="020B0604030504040204" pitchFamily="50" charset="-128"/>
              </a:rPr>
              <a:t>や　実用化</a:t>
            </a:r>
            <a:r>
              <a:rPr lang="ja-JP" altLang="en-US" sz="1600" b="1" dirty="0">
                <a:latin typeface="Meiryo UI" panose="020B0604030504040204" pitchFamily="50" charset="-128"/>
                <a:ea typeface="Meiryo UI" panose="020B0604030504040204" pitchFamily="50" charset="-128"/>
              </a:rPr>
              <a:t>に向けた実証</a:t>
            </a:r>
          </a:p>
        </p:txBody>
      </p:sp>
      <p:sp>
        <p:nvSpPr>
          <p:cNvPr id="7" name="ホームベース 6"/>
          <p:cNvSpPr/>
          <p:nvPr/>
        </p:nvSpPr>
        <p:spPr>
          <a:xfrm>
            <a:off x="3248708" y="1988840"/>
            <a:ext cx="3049145" cy="720080"/>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a:t>
            </a:r>
            <a:r>
              <a:rPr lang="ja-JP" altLang="en-US" sz="1600" b="1" spc="-150" dirty="0">
                <a:latin typeface="Meiryo UI" panose="020B0604030504040204" pitchFamily="50" charset="-128"/>
                <a:ea typeface="Meiryo UI" panose="020B0604030504040204" pitchFamily="50" charset="-128"/>
              </a:rPr>
              <a:t>万博を契機とした最先端技術の実証・活用</a:t>
            </a:r>
          </a:p>
        </p:txBody>
      </p:sp>
      <p:sp>
        <p:nvSpPr>
          <p:cNvPr id="8" name="ホームベース 7"/>
          <p:cNvSpPr/>
          <p:nvPr/>
        </p:nvSpPr>
        <p:spPr>
          <a:xfrm>
            <a:off x="6372200" y="1988840"/>
            <a:ext cx="2669611" cy="720080"/>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sz="1600" b="1" dirty="0">
                <a:latin typeface="Meiryo UI" panose="020B0604030504040204" pitchFamily="50" charset="-128"/>
                <a:ea typeface="Meiryo UI" panose="020B0604030504040204" pitchFamily="50" charset="-128"/>
              </a:rPr>
              <a:t>◎万博で活用した最先端技術の研究開発・実用化</a:t>
            </a:r>
          </a:p>
        </p:txBody>
      </p:sp>
      <p:grpSp>
        <p:nvGrpSpPr>
          <p:cNvPr id="13" name="グループ化 12"/>
          <p:cNvGrpSpPr/>
          <p:nvPr/>
        </p:nvGrpSpPr>
        <p:grpSpPr>
          <a:xfrm>
            <a:off x="576286" y="5070250"/>
            <a:ext cx="1956866" cy="1450655"/>
            <a:chOff x="4883946" y="5135854"/>
            <a:chExt cx="1353059" cy="869894"/>
          </a:xfrm>
        </p:grpSpPr>
        <p:sp>
          <p:nvSpPr>
            <p:cNvPr id="14" name="テキスト ボックス 13">
              <a:extLst>
                <a:ext uri="{FF2B5EF4-FFF2-40B4-BE49-F238E27FC236}">
                  <a16:creationId xmlns:a16="http://schemas.microsoft.com/office/drawing/2014/main" id="{4B540E6E-594E-47B9-9E8F-4484B1258F13}"/>
                </a:ext>
              </a:extLst>
            </p:cNvPr>
            <p:cNvSpPr txBox="1"/>
            <p:nvPr/>
          </p:nvSpPr>
          <p:spPr>
            <a:xfrm>
              <a:off x="5128429" y="5876333"/>
              <a:ext cx="1095979" cy="129415"/>
            </a:xfrm>
            <a:prstGeom prst="rect">
              <a:avLst/>
            </a:prstGeom>
            <a:noFill/>
          </p:spPr>
          <p:txBody>
            <a:bodyPr wrap="square" lIns="0" tIns="0" rIns="0" bIns="0" rtlCol="0" anchor="ctr" anchorCtr="0">
              <a:noAutofit/>
            </a:bodyPr>
            <a:lstStyle/>
            <a:p>
              <a:pPr defTabSz="414726">
                <a:defRPr/>
              </a:pPr>
              <a:r>
                <a:rPr kumimoji="0"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15" name="図 14"/>
            <p:cNvPicPr>
              <a:picLocks noChangeAspect="1"/>
            </p:cNvPicPr>
            <p:nvPr/>
          </p:nvPicPr>
          <p:blipFill>
            <a:blip r:embed="rId3"/>
            <a:stretch>
              <a:fillRect/>
            </a:stretch>
          </p:blipFill>
          <p:spPr>
            <a:xfrm>
              <a:off x="4883946" y="5135854"/>
              <a:ext cx="1353059" cy="726602"/>
            </a:xfrm>
            <a:prstGeom prst="rect">
              <a:avLst/>
            </a:prstGeom>
          </p:spPr>
        </p:pic>
      </p:grpSp>
      <p:pic>
        <p:nvPicPr>
          <p:cNvPr id="16" name="図 15"/>
          <p:cNvPicPr>
            <a:picLocks noChangeAspect="1"/>
          </p:cNvPicPr>
          <p:nvPr/>
        </p:nvPicPr>
        <p:blipFill>
          <a:blip r:embed="rId4"/>
          <a:stretch>
            <a:fillRect/>
          </a:stretch>
        </p:blipFill>
        <p:spPr>
          <a:xfrm>
            <a:off x="6917712" y="5009194"/>
            <a:ext cx="1436470" cy="1146274"/>
          </a:xfrm>
          <a:prstGeom prst="rect">
            <a:avLst/>
          </a:prstGeom>
        </p:spPr>
      </p:pic>
      <p:sp>
        <p:nvSpPr>
          <p:cNvPr id="17" name="テキスト ボックス 16">
            <a:extLst>
              <a:ext uri="{FF2B5EF4-FFF2-40B4-BE49-F238E27FC236}">
                <a16:creationId xmlns:a16="http://schemas.microsoft.com/office/drawing/2014/main" id="{CB9FAD70-FAB6-467A-9680-A6234F35643D}"/>
              </a:ext>
            </a:extLst>
          </p:cNvPr>
          <p:cNvSpPr txBox="1"/>
          <p:nvPr/>
        </p:nvSpPr>
        <p:spPr>
          <a:xfrm>
            <a:off x="6912470" y="6229070"/>
            <a:ext cx="1306932" cy="52878"/>
          </a:xfrm>
          <a:prstGeom prst="rect">
            <a:avLst/>
          </a:prstGeom>
          <a:noFill/>
        </p:spPr>
        <p:txBody>
          <a:bodyPr wrap="square" lIns="0" tIns="0" rIns="0" bIns="0" rtlCol="0" anchor="ctr" anchorCtr="0">
            <a:noAutofit/>
          </a:bodyPr>
          <a:lstStyle/>
          <a:p>
            <a:pPr defTabSz="414726">
              <a:defRPr/>
            </a:pPr>
            <a:r>
              <a:rPr kumimoji="0"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34" name="図 3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50000"/>
                    </a14:imgEffect>
                    <a14:imgEffect>
                      <a14:brightnessContrast bright="40000"/>
                    </a14:imgEffect>
                  </a14:imgLayer>
                </a14:imgProps>
              </a:ext>
            </a:extLst>
          </a:blip>
          <a:stretch>
            <a:fillRect/>
          </a:stretch>
        </p:blipFill>
        <p:spPr>
          <a:xfrm>
            <a:off x="4028730" y="4293096"/>
            <a:ext cx="1260095" cy="1935974"/>
          </a:xfrm>
          <a:prstGeom prst="rect">
            <a:avLst/>
          </a:prstGeom>
        </p:spPr>
      </p:pic>
      <p:pic>
        <p:nvPicPr>
          <p:cNvPr id="41" name="図 40"/>
          <p:cNvPicPr>
            <a:picLocks noChangeAspect="1"/>
          </p:cNvPicPr>
          <p:nvPr/>
        </p:nvPicPr>
        <p:blipFill>
          <a:blip r:embed="rId7"/>
          <a:stretch>
            <a:fillRect/>
          </a:stretch>
        </p:blipFill>
        <p:spPr>
          <a:xfrm>
            <a:off x="5023038" y="5646860"/>
            <a:ext cx="399096" cy="403481"/>
          </a:xfrm>
          <a:prstGeom prst="rect">
            <a:avLst/>
          </a:prstGeom>
        </p:spPr>
      </p:pic>
      <p:sp>
        <p:nvSpPr>
          <p:cNvPr id="42" name="テキスト ボックス 41">
            <a:extLst>
              <a:ext uri="{FF2B5EF4-FFF2-40B4-BE49-F238E27FC236}">
                <a16:creationId xmlns:a16="http://schemas.microsoft.com/office/drawing/2014/main" id="{1F9B8570-4DAD-445F-B6A4-5FFA42F6F91C}"/>
              </a:ext>
            </a:extLst>
          </p:cNvPr>
          <p:cNvSpPr txBox="1"/>
          <p:nvPr/>
        </p:nvSpPr>
        <p:spPr>
          <a:xfrm>
            <a:off x="4888303" y="5379704"/>
            <a:ext cx="801044" cy="33855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プラスチック</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リサイクル</a:t>
            </a:r>
            <a:endParaRPr kumimoji="1" lang="en-US" altLang="ja-JP" sz="800" dirty="0">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8"/>
          <a:stretch>
            <a:fillRect/>
          </a:stretch>
        </p:blipFill>
        <p:spPr>
          <a:xfrm>
            <a:off x="4142471" y="5479313"/>
            <a:ext cx="495792" cy="334121"/>
          </a:xfrm>
          <a:prstGeom prst="rect">
            <a:avLst/>
          </a:prstGeom>
        </p:spPr>
      </p:pic>
      <p:sp>
        <p:nvSpPr>
          <p:cNvPr id="51" name="テキスト ボックス 50">
            <a:extLst>
              <a:ext uri="{FF2B5EF4-FFF2-40B4-BE49-F238E27FC236}">
                <a16:creationId xmlns:a16="http://schemas.microsoft.com/office/drawing/2014/main" id="{1F9B8570-4DAD-445F-B6A4-5FFA42F6F91C}"/>
              </a:ext>
            </a:extLst>
          </p:cNvPr>
          <p:cNvSpPr txBox="1"/>
          <p:nvPr/>
        </p:nvSpPr>
        <p:spPr>
          <a:xfrm>
            <a:off x="3904130" y="5813434"/>
            <a:ext cx="898099"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放射冷却素材</a:t>
            </a:r>
            <a:endParaRPr kumimoji="1" lang="en-US" altLang="ja-JP" sz="800" dirty="0">
              <a:latin typeface="Meiryo UI" panose="020B0604030504040204" pitchFamily="50" charset="-128"/>
              <a:ea typeface="Meiryo UI" panose="020B0604030504040204" pitchFamily="50" charset="-128"/>
            </a:endParaRPr>
          </a:p>
        </p:txBody>
      </p:sp>
      <p:pic>
        <p:nvPicPr>
          <p:cNvPr id="53" name="図 52">
            <a:extLst>
              <a:ext uri="{FF2B5EF4-FFF2-40B4-BE49-F238E27FC236}">
                <a16:creationId xmlns:a16="http://schemas.microsoft.com/office/drawing/2014/main" id="{0064CC5A-E13D-4F1D-A77F-30FEE5709595}"/>
              </a:ext>
            </a:extLst>
          </p:cNvPr>
          <p:cNvPicPr>
            <a:picLocks noChangeAspect="1"/>
          </p:cNvPicPr>
          <p:nvPr/>
        </p:nvPicPr>
        <p:blipFill>
          <a:blip r:embed="rId9"/>
          <a:stretch>
            <a:fillRect/>
          </a:stretch>
        </p:blipFill>
        <p:spPr>
          <a:xfrm>
            <a:off x="5266157" y="4842480"/>
            <a:ext cx="524386" cy="300271"/>
          </a:xfrm>
          <a:prstGeom prst="rect">
            <a:avLst/>
          </a:prstGeom>
        </p:spPr>
      </p:pic>
      <p:sp>
        <p:nvSpPr>
          <p:cNvPr id="55" name="テキスト ボックス 54">
            <a:extLst>
              <a:ext uri="{FF2B5EF4-FFF2-40B4-BE49-F238E27FC236}">
                <a16:creationId xmlns:a16="http://schemas.microsoft.com/office/drawing/2014/main" id="{1F9B8570-4DAD-445F-B6A4-5FFA42F6F91C}"/>
              </a:ext>
            </a:extLst>
          </p:cNvPr>
          <p:cNvSpPr txBox="1"/>
          <p:nvPr/>
        </p:nvSpPr>
        <p:spPr>
          <a:xfrm>
            <a:off x="5167424" y="5098406"/>
            <a:ext cx="772728"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FC</a:t>
            </a:r>
            <a:r>
              <a:rPr lang="ja-JP" altLang="en-US" sz="800" dirty="0">
                <a:latin typeface="Meiryo UI" panose="020B0604030504040204" pitchFamily="50" charset="-128"/>
                <a:ea typeface="Meiryo UI" panose="020B0604030504040204" pitchFamily="50" charset="-128"/>
              </a:rPr>
              <a:t>モビリティ</a:t>
            </a:r>
            <a:endParaRPr kumimoji="1" lang="en-US" altLang="ja-JP" sz="8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3FA4A64C-B9CF-49CA-8141-F8470F52827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26374" y1="27368" x2="26374" y2="27368"/>
                        <a14:foregroundMark x1="29670" y1="12632" x2="29670" y2="12632"/>
                        <a14:foregroundMark x1="43956" y1="16842" x2="43956" y2="16842"/>
                        <a14:foregroundMark x1="15385" y1="18947" x2="15385" y2="18947"/>
                        <a14:foregroundMark x1="9890" y1="31579" x2="9890" y2="31579"/>
                        <a14:foregroundMark x1="16484" y1="45263" x2="16484" y2="45263"/>
                      </a14:backgroundRemoval>
                    </a14:imgEffect>
                  </a14:imgLayer>
                </a14:imgProps>
              </a:ext>
            </a:extLst>
          </a:blip>
          <a:stretch>
            <a:fillRect/>
          </a:stretch>
        </p:blipFill>
        <p:spPr>
          <a:xfrm>
            <a:off x="4046935" y="4761830"/>
            <a:ext cx="477963" cy="498972"/>
          </a:xfrm>
          <a:prstGeom prst="rect">
            <a:avLst/>
          </a:prstGeom>
        </p:spPr>
      </p:pic>
      <p:sp>
        <p:nvSpPr>
          <p:cNvPr id="61" name="右矢印 60"/>
          <p:cNvSpPr/>
          <p:nvPr/>
        </p:nvSpPr>
        <p:spPr>
          <a:xfrm rot="10800000" flipH="1">
            <a:off x="5169625" y="4987758"/>
            <a:ext cx="63564" cy="125560"/>
          </a:xfrm>
          <a:prstGeom prst="rightArrow">
            <a:avLst>
              <a:gd name="adj1" fmla="val 42169"/>
              <a:gd name="adj2" fmla="val 500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右矢印 61"/>
          <p:cNvSpPr/>
          <p:nvPr/>
        </p:nvSpPr>
        <p:spPr>
          <a:xfrm rot="10800000" flipH="1">
            <a:off x="4505168" y="4972374"/>
            <a:ext cx="63564" cy="125560"/>
          </a:xfrm>
          <a:prstGeom prst="rightArrow">
            <a:avLst>
              <a:gd name="adj1" fmla="val 42169"/>
              <a:gd name="adj2" fmla="val 5000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DA580F72-EEC0-43BD-BC2B-2D8FE0104319}"/>
              </a:ext>
            </a:extLst>
          </p:cNvPr>
          <p:cNvSpPr txBox="1"/>
          <p:nvPr/>
        </p:nvSpPr>
        <p:spPr>
          <a:xfrm>
            <a:off x="3934318" y="6207147"/>
            <a:ext cx="1755029" cy="203343"/>
          </a:xfrm>
          <a:prstGeom prst="rect">
            <a:avLst/>
          </a:prstGeom>
          <a:solidFill>
            <a:schemeClr val="bg1"/>
          </a:solidFill>
          <a:ln>
            <a:solidFill>
              <a:schemeClr val="tx1"/>
            </a:solidFill>
            <a:prstDash val="sysDot"/>
          </a:ln>
        </p:spPr>
        <p:txBody>
          <a:bodyPr wrap="square" lIns="36000" rIns="0" rtlCol="0">
            <a:noAutofit/>
          </a:bodyPr>
          <a:lstStyle/>
          <a:p>
            <a:pPr algn="ctr"/>
            <a:r>
              <a:rPr kumimoji="1" lang="en-US" altLang="ja-JP" sz="900" b="1" dirty="0">
                <a:latin typeface="Meiryo UI" panose="020B0604030504040204" pitchFamily="50" charset="-128"/>
                <a:ea typeface="Meiryo UI" panose="020B0604030504040204" pitchFamily="50" charset="-128"/>
              </a:rPr>
              <a:t>CN</a:t>
            </a:r>
            <a:r>
              <a:rPr kumimoji="1" lang="ja-JP" altLang="en-US" sz="900" b="1" dirty="0">
                <a:latin typeface="Meiryo UI" panose="020B0604030504040204" pitchFamily="50" charset="-128"/>
                <a:ea typeface="Meiryo UI" panose="020B0604030504040204" pitchFamily="50" charset="-128"/>
              </a:rPr>
              <a:t>技術の</a:t>
            </a:r>
            <a:r>
              <a:rPr lang="ja-JP" altLang="en-US" sz="900" b="1" dirty="0">
                <a:latin typeface="Meiryo UI" panose="020B0604030504040204" pitchFamily="50" charset="-128"/>
                <a:ea typeface="Meiryo UI" panose="020B0604030504040204" pitchFamily="50" charset="-128"/>
              </a:rPr>
              <a:t>ショーケース化</a:t>
            </a:r>
            <a:r>
              <a:rPr kumimoji="1" lang="ja-JP" altLang="en-US" sz="900" b="1" dirty="0">
                <a:latin typeface="Meiryo UI" panose="020B0604030504040204" pitchFamily="50" charset="-128"/>
                <a:ea typeface="Meiryo UI" panose="020B0604030504040204" pitchFamily="50" charset="-128"/>
              </a:rPr>
              <a:t>のイメージ</a:t>
            </a:r>
            <a:endParaRPr kumimoji="1" lang="en-US" altLang="ja-JP" sz="900" b="1" dirty="0">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8BD95716-90C9-4ACB-AE81-9B868C4F9E32}"/>
              </a:ext>
            </a:extLst>
          </p:cNvPr>
          <p:cNvPicPr>
            <a:picLocks noChangeAspect="1"/>
          </p:cNvPicPr>
          <p:nvPr/>
        </p:nvPicPr>
        <p:blipFill>
          <a:blip r:embed="rId12"/>
          <a:stretch>
            <a:fillRect/>
          </a:stretch>
        </p:blipFill>
        <p:spPr>
          <a:xfrm>
            <a:off x="4668657" y="4933137"/>
            <a:ext cx="418153" cy="239224"/>
          </a:xfrm>
          <a:prstGeom prst="rect">
            <a:avLst/>
          </a:prstGeom>
        </p:spPr>
      </p:pic>
      <p:sp>
        <p:nvSpPr>
          <p:cNvPr id="25" name="スライド番号プレースホルダー 1"/>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7</a:t>
            </a:fld>
            <a:endParaRPr lang="ja-JP" altLang="en-US"/>
          </a:p>
        </p:txBody>
      </p:sp>
    </p:spTree>
    <p:extLst>
      <p:ext uri="{BB962C8B-B14F-4D97-AF65-F5344CB8AC3E}">
        <p14:creationId xmlns:p14="http://schemas.microsoft.com/office/powerpoint/2010/main" val="145406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当面の重点取組（脱炭素経営）</a:t>
            </a:r>
            <a:endParaRPr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2325A856-D3A7-7C19-A961-16E4A0EC540A}"/>
              </a:ext>
            </a:extLst>
          </p:cNvPr>
          <p:cNvGraphicFramePr>
            <a:graphicFrameLocks noGrp="1"/>
          </p:cNvGraphicFramePr>
          <p:nvPr>
            <p:extLst>
              <p:ext uri="{D42A27DB-BD31-4B8C-83A1-F6EECF244321}">
                <p14:modId xmlns:p14="http://schemas.microsoft.com/office/powerpoint/2010/main" val="777592052"/>
              </p:ext>
            </p:extLst>
          </p:nvPr>
        </p:nvGraphicFramePr>
        <p:xfrm>
          <a:off x="131676" y="1196752"/>
          <a:ext cx="8760804" cy="5649456"/>
        </p:xfrm>
        <a:graphic>
          <a:graphicData uri="http://schemas.openxmlformats.org/drawingml/2006/table">
            <a:tbl>
              <a:tblPr firstRow="1" bandRow="1">
                <a:tableStyleId>{5C22544A-7EE6-4342-B048-85BDC9FD1C3A}</a:tableStyleId>
              </a:tblPr>
              <a:tblGrid>
                <a:gridCol w="3056631">
                  <a:extLst>
                    <a:ext uri="{9D8B030D-6E8A-4147-A177-3AD203B41FA5}">
                      <a16:colId xmlns:a16="http://schemas.microsoft.com/office/drawing/2014/main" val="346978986"/>
                    </a:ext>
                  </a:extLst>
                </a:gridCol>
                <a:gridCol w="3104233">
                  <a:extLst>
                    <a:ext uri="{9D8B030D-6E8A-4147-A177-3AD203B41FA5}">
                      <a16:colId xmlns:a16="http://schemas.microsoft.com/office/drawing/2014/main" val="1549492349"/>
                    </a:ext>
                  </a:extLst>
                </a:gridCol>
                <a:gridCol w="2599940">
                  <a:extLst>
                    <a:ext uri="{9D8B030D-6E8A-4147-A177-3AD203B41FA5}">
                      <a16:colId xmlns:a16="http://schemas.microsoft.com/office/drawing/2014/main" val="3769721844"/>
                    </a:ext>
                  </a:extLst>
                </a:gridCol>
              </a:tblGrid>
              <a:tr h="864096">
                <a:tc>
                  <a:txBody>
                    <a:bodyPr/>
                    <a:lstStyle/>
                    <a:p>
                      <a:r>
                        <a:rPr kumimoji="1" lang="ja-JP" altLang="en-US" sz="2000" dirty="0">
                          <a:latin typeface="Meiryo UI" panose="020B0604030504040204" pitchFamily="50" charset="-128"/>
                          <a:ea typeface="Meiryo UI" panose="020B0604030504040204" pitchFamily="50" charset="-128"/>
                        </a:rPr>
                        <a:t>万博までの重点取組</a:t>
                      </a:r>
                    </a:p>
                  </a:txBody>
                  <a:tcPr anchor="ctr"/>
                </a:tc>
                <a:tc>
                  <a:txBody>
                    <a:bodyPr/>
                    <a:lstStyle/>
                    <a:p>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年度（万博）</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万博後のレガシー</a:t>
                      </a:r>
                    </a:p>
                  </a:txBody>
                  <a:tcPr anchor="ctr"/>
                </a:tc>
                <a:extLst>
                  <a:ext uri="{0D108BD9-81ED-4DB2-BD59-A6C34878D82A}">
                    <a16:rowId xmlns:a16="http://schemas.microsoft.com/office/drawing/2014/main" val="3079561066"/>
                  </a:ext>
                </a:extLst>
              </a:tr>
              <a:tr h="4114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脱炭素経営宣言</a:t>
                      </a:r>
                      <a:endParaRPr lang="en-US" altLang="ja-JP" sz="1400" b="1" dirty="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・中小企業の脱炭素経営宣言と事業者に合わせたパッケージ支援を強力に推進</a:t>
                      </a:r>
                      <a:endParaRPr lang="en-US" altLang="ja-JP" sz="1400" dirty="0">
                        <a:latin typeface="Meiryo UI" panose="020B0604030504040204" pitchFamily="50" charset="-128"/>
                        <a:ea typeface="Meiryo UI" panose="020B0604030504040204" pitchFamily="50" charset="-128"/>
                      </a:endParaRPr>
                    </a:p>
                    <a:p>
                      <a:pPr marL="112713" marR="0" lvl="0" indent="-112713"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rPr>
                        <a:t>社の脱炭素経営着手を支援</a:t>
                      </a:r>
                      <a:endParaRPr lang="en-US" altLang="ja-JP" sz="1400" b="1" dirty="0">
                        <a:solidFill>
                          <a:schemeClr val="tx1"/>
                        </a:solidFill>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・金融機関等の支援機関の担当者への脱炭素研修等による支援機能強化</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144000" indent="-144000"/>
                      <a:r>
                        <a:rPr kumimoji="1" lang="ja-JP" altLang="en-US" sz="1400" b="1" dirty="0">
                          <a:solidFill>
                            <a:schemeClr val="tx1"/>
                          </a:solidFill>
                          <a:latin typeface="Meiryo UI" panose="020B0604030504040204" pitchFamily="50" charset="-128"/>
                          <a:ea typeface="Meiryo UI" panose="020B0604030504040204" pitchFamily="50" charset="-128"/>
                        </a:rPr>
                        <a:t>⇒経営現場における脱炭素経営のフォローアップ体制の整備</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44000" indent="-144000"/>
                      <a:endParaRPr kumimoji="1" lang="en-US" altLang="ja-JP" sz="1400" b="1" dirty="0">
                        <a:latin typeface="Meiryo UI" panose="020B0604030504040204" pitchFamily="50" charset="-128"/>
                        <a:ea typeface="Meiryo UI" panose="020B0604030504040204" pitchFamily="50" charset="-128"/>
                      </a:endParaRPr>
                    </a:p>
                    <a:p>
                      <a:pPr marL="144000" indent="-144000"/>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見える化</a:t>
                      </a:r>
                      <a:endParaRPr kumimoji="1" lang="en-US" altLang="ja-JP" sz="1400" b="1" dirty="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anose="020B0604030504040204" pitchFamily="50" charset="-128"/>
                          <a:ea typeface="Meiryo UI" panose="020B0604030504040204" pitchFamily="50" charset="-128"/>
                        </a:rPr>
                        <a:t>・サプライチェーン全体の</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の見える化と排出削減対策を通じて</a:t>
                      </a:r>
                      <a:r>
                        <a:rPr lang="ja-JP" altLang="en-US" sz="1400" dirty="0">
                          <a:latin typeface="Meiryo UI" panose="020B0604030504040204" pitchFamily="50" charset="-128"/>
                          <a:ea typeface="Meiryo UI" panose="020B0604030504040204" pitchFamily="50" charset="-128"/>
                        </a:rPr>
                        <a:t>コストカット及び事業の脱炭素化を加速</a:t>
                      </a:r>
                      <a:endParaRPr lang="en-US" altLang="ja-JP" sz="1400" dirty="0">
                        <a:latin typeface="Meiryo UI" panose="020B0604030504040204" pitchFamily="50" charset="-128"/>
                        <a:ea typeface="Meiryo UI" panose="020B0604030504040204" pitchFamily="50" charset="-128"/>
                      </a:endParaRPr>
                    </a:p>
                    <a:p>
                      <a:pPr marL="144000" marR="0" lvl="0" indent="-14400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⇒５業種でモデル事業を実施、得られた算定モデルを水平展開</a:t>
                      </a:r>
                      <a:endParaRPr lang="en-US" altLang="ja-JP" sz="1400" b="1" dirty="0">
                        <a:solidFill>
                          <a:schemeClr val="tx1"/>
                        </a:solidFill>
                        <a:latin typeface="Meiryo UI" panose="020B0604030504040204" pitchFamily="50" charset="-128"/>
                        <a:ea typeface="Meiryo UI" panose="020B0604030504040204" pitchFamily="50" charset="-128"/>
                      </a:endParaRPr>
                    </a:p>
                    <a:p>
                      <a:pPr marL="144000" marR="0" lvl="0" indent="-14400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a:latin typeface="Meiryo UI" panose="020B0604030504040204" pitchFamily="50" charset="-128"/>
                        <a:ea typeface="Meiryo UI" panose="020B0604030504040204" pitchFamily="50" charset="-128"/>
                      </a:endParaRPr>
                    </a:p>
                    <a:p>
                      <a:pPr marL="14400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○クレジットの創出</a:t>
                      </a:r>
                      <a:endParaRPr kumimoji="1" lang="en-US" altLang="ja-JP" sz="1400" b="1" dirty="0">
                        <a:latin typeface="Meiryo UI" panose="020B0604030504040204" pitchFamily="50" charset="-128"/>
                        <a:ea typeface="Meiryo UI" panose="020B0604030504040204" pitchFamily="50" charset="-128"/>
                      </a:endParaRPr>
                    </a:p>
                    <a:p>
                      <a:pPr marL="47625" marR="0" lvl="0" indent="-47625"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削減分のクレジット化し、万博への寄付につなげる事業の推進</a:t>
                      </a:r>
                    </a:p>
                  </a:txBody>
                  <a:tcPr/>
                </a:tc>
                <a:tc>
                  <a:txBody>
                    <a:bodyPr/>
                    <a:lstStyle/>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脱炭素経営宣言</a:t>
                      </a:r>
                      <a:endParaRPr lang="en-US" altLang="ja-JP" sz="1400" b="1" dirty="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・府域における脱炭素経営と</a:t>
                      </a:r>
                      <a:r>
                        <a:rPr kumimoji="1" lang="en-US" altLang="ja-JP" sz="1400" dirty="0">
                          <a:latin typeface="Meiryo UI" panose="020B0604030504040204" pitchFamily="50" charset="-128"/>
                          <a:ea typeface="Meiryo UI" panose="020B0604030504040204" pitchFamily="50" charset="-128"/>
                        </a:rPr>
                        <a:t>ESG</a:t>
                      </a:r>
                      <a:r>
                        <a:rPr kumimoji="1" lang="ja-JP" altLang="en-US" sz="1400" dirty="0">
                          <a:latin typeface="Meiryo UI" panose="020B0604030504040204" pitchFamily="50" charset="-128"/>
                          <a:ea typeface="Meiryo UI" panose="020B0604030504040204" pitchFamily="50" charset="-128"/>
                        </a:rPr>
                        <a:t>投融資の促進</a:t>
                      </a:r>
                    </a:p>
                    <a:p>
                      <a:pPr marL="144000" indent="-144000"/>
                      <a:r>
                        <a:rPr kumimoji="1" lang="ja-JP" altLang="en-US" sz="1400" b="1" dirty="0">
                          <a:solidFill>
                            <a:schemeClr val="tx1"/>
                          </a:solidFill>
                          <a:latin typeface="Meiryo UI" panose="020B0604030504040204" pitchFamily="50" charset="-128"/>
                          <a:ea typeface="Meiryo UI" panose="020B0604030504040204" pitchFamily="50" charset="-128"/>
                        </a:rPr>
                        <a:t>⇒府と地域金融機関が両輪となって脱炭素経営を推進</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72000" indent="-72000"/>
                      <a:endParaRPr kumimoji="1" lang="en-US" altLang="ja-JP" sz="1400" dirty="0">
                        <a:latin typeface="Meiryo UI" panose="020B0604030504040204" pitchFamily="50" charset="-128"/>
                        <a:ea typeface="Meiryo UI" panose="020B0604030504040204" pitchFamily="50" charset="-128"/>
                      </a:endParaRPr>
                    </a:p>
                    <a:p>
                      <a:pPr marL="72000" indent="-72000"/>
                      <a:endParaRPr kumimoji="1" lang="en-US" altLang="ja-JP" sz="1400" dirty="0">
                        <a:latin typeface="Meiryo UI" panose="020B0604030504040204" pitchFamily="50" charset="-128"/>
                        <a:ea typeface="Meiryo UI" panose="020B0604030504040204" pitchFamily="50" charset="-128"/>
                      </a:endParaRPr>
                    </a:p>
                    <a:p>
                      <a:pPr marL="72000" indent="-72000"/>
                      <a:endParaRPr kumimoji="1" lang="en-US" altLang="ja-JP" sz="1400" dirty="0">
                        <a:latin typeface="Meiryo UI" panose="020B0604030504040204" pitchFamily="50" charset="-128"/>
                        <a:ea typeface="Meiryo UI" panose="020B0604030504040204" pitchFamily="50" charset="-128"/>
                      </a:endParaRPr>
                    </a:p>
                    <a:p>
                      <a:pPr marL="72000" indent="-72000"/>
                      <a:endParaRPr kumimoji="1" lang="en-US" altLang="ja-JP" sz="1400" dirty="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endParaRPr kumimoji="1" lang="en-US" altLang="ja-JP" sz="1400" b="1" dirty="0" smtClean="0">
                        <a:latin typeface="Meiryo UI" panose="020B0604030504040204" pitchFamily="50" charset="-128"/>
                        <a:ea typeface="Meiryo UI" panose="020B0604030504040204" pitchFamily="50" charset="-128"/>
                      </a:endParaRPr>
                    </a:p>
                    <a:p>
                      <a:pPr marL="72000" marR="0" lvl="0" indent="-7200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CO</a:t>
                      </a:r>
                      <a:r>
                        <a:rPr kumimoji="1" lang="en-US" altLang="ja-JP" sz="1400" b="1" baseline="-25000" dirty="0" smtClean="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見える化</a:t>
                      </a:r>
                      <a:endParaRPr kumimoji="1" lang="en-US" altLang="ja-JP" sz="1400" dirty="0">
                        <a:latin typeface="Meiryo UI" panose="020B0604030504040204" pitchFamily="50" charset="-128"/>
                        <a:ea typeface="Meiryo UI" panose="020B0604030504040204" pitchFamily="50" charset="-128"/>
                      </a:endParaRPr>
                    </a:p>
                    <a:p>
                      <a:pPr marL="72000" indent="-72000"/>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排出量の見える化を行う製品の拡大やポイント制度の展開</a:t>
                      </a:r>
                      <a:endParaRPr kumimoji="1" lang="en-US" altLang="ja-JP" sz="1400" dirty="0">
                        <a:latin typeface="Meiryo UI" panose="020B0604030504040204" pitchFamily="50" charset="-128"/>
                        <a:ea typeface="Meiryo UI" panose="020B0604030504040204" pitchFamily="50" charset="-128"/>
                      </a:endParaRPr>
                    </a:p>
                    <a:p>
                      <a:pPr marL="144000" indent="-144000"/>
                      <a:r>
                        <a:rPr kumimoji="1" lang="ja-JP" altLang="en-US" sz="1400" b="1" dirty="0">
                          <a:solidFill>
                            <a:schemeClr val="tx1"/>
                          </a:solidFill>
                          <a:latin typeface="Meiryo UI" panose="020B0604030504040204" pitchFamily="50" charset="-128"/>
                          <a:ea typeface="Meiryo UI" panose="020B0604030504040204" pitchFamily="50" charset="-128"/>
                        </a:rPr>
                        <a:t>⇒モデル事業者の万博会場展開による同業他社への波及</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○クレジットの創出</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・府域の事業者の省エネ等により削減したクレジットを万博に寄付</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72000" indent="-72000"/>
                      <a:endParaRPr kumimoji="1" lang="en-US" altLang="ja-JP" sz="1400" dirty="0">
                        <a:latin typeface="Meiryo UI" panose="020B0604030504040204" pitchFamily="50" charset="-128"/>
                        <a:ea typeface="Meiryo UI" panose="020B0604030504040204" pitchFamily="50" charset="-128"/>
                      </a:endParaRPr>
                    </a:p>
                    <a:p>
                      <a:pPr marL="72000" indent="-72000"/>
                      <a:r>
                        <a:rPr kumimoji="1" lang="ja-JP" altLang="en-US" sz="1400" dirty="0">
                          <a:latin typeface="Meiryo UI" panose="020B0604030504040204" pitchFamily="50" charset="-128"/>
                          <a:ea typeface="Meiryo UI" panose="020B0604030504040204" pitchFamily="50" charset="-128"/>
                        </a:rPr>
                        <a:t>・多くの事業者で</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の見える化と排出削減対策のサイクルが定着。</a:t>
                      </a:r>
                      <a:endParaRPr kumimoji="1" lang="en-US" altLang="ja-JP" sz="1400" dirty="0">
                        <a:latin typeface="Meiryo UI" panose="020B0604030504040204" pitchFamily="50" charset="-128"/>
                        <a:ea typeface="Meiryo UI" panose="020B0604030504040204" pitchFamily="50" charset="-128"/>
                      </a:endParaRPr>
                    </a:p>
                    <a:p>
                      <a:pPr marL="72000" indent="-72000"/>
                      <a:r>
                        <a:rPr kumimoji="1" lang="ja-JP" altLang="en-US" sz="1400" dirty="0">
                          <a:latin typeface="Meiryo UI" panose="020B0604030504040204" pitchFamily="50" charset="-128"/>
                          <a:ea typeface="Meiryo UI" panose="020B0604030504040204" pitchFamily="50" charset="-128"/>
                        </a:rPr>
                        <a:t>・サプライチェーンに連なる広範な裾野の中小事業者へも脱炭素経営が浸透</a:t>
                      </a:r>
                    </a:p>
                    <a:p>
                      <a:pPr marL="112713" marR="0" lvl="0" indent="-112713"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⇒経営改善、企業価値の</a:t>
                      </a:r>
                      <a:r>
                        <a:rPr kumimoji="1" lang="ja-JP" altLang="en-US" sz="1400" b="1" dirty="0" smtClean="0">
                          <a:latin typeface="Meiryo UI" panose="020B0604030504040204" pitchFamily="50" charset="-128"/>
                          <a:ea typeface="Meiryo UI" panose="020B0604030504040204" pitchFamily="50" charset="-128"/>
                        </a:rPr>
                        <a:t>向上</a:t>
                      </a:r>
                      <a:endParaRPr kumimoji="1" lang="en-US" altLang="ja-JP" sz="1400" b="1" dirty="0" smtClean="0">
                        <a:latin typeface="Meiryo UI" panose="020B0604030504040204" pitchFamily="50" charset="-128"/>
                        <a:ea typeface="Meiryo UI" panose="020B0604030504040204" pitchFamily="50" charset="-128"/>
                      </a:endParaRPr>
                    </a:p>
                    <a:p>
                      <a:pPr marL="112713" marR="0" lvl="0" indent="-112713"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Meiryo UI" panose="020B0604030504040204" pitchFamily="50" charset="-128"/>
                        <a:ea typeface="Meiryo UI" panose="020B0604030504040204" pitchFamily="50" charset="-128"/>
                      </a:endParaRPr>
                    </a:p>
                    <a:p>
                      <a:pPr marL="72000" indent="-72000"/>
                      <a:r>
                        <a:rPr kumimoji="1" lang="ja-JP" altLang="en-US" sz="1400" dirty="0">
                          <a:latin typeface="Meiryo UI" panose="020B0604030504040204" pitchFamily="50" charset="-128"/>
                          <a:ea typeface="Meiryo UI" panose="020B0604030504040204" pitchFamily="50" charset="-128"/>
                        </a:rPr>
                        <a:t>・事業者への資金供給手法として</a:t>
                      </a:r>
                      <a:r>
                        <a:rPr kumimoji="1" lang="en-US" altLang="ja-JP" sz="1400" dirty="0">
                          <a:latin typeface="Meiryo UI" panose="020B0604030504040204" pitchFamily="50" charset="-128"/>
                          <a:ea typeface="Meiryo UI" panose="020B0604030504040204" pitchFamily="50" charset="-128"/>
                        </a:rPr>
                        <a:t>ESG</a:t>
                      </a:r>
                      <a:r>
                        <a:rPr kumimoji="1" lang="ja-JP" altLang="en-US" sz="1400" dirty="0">
                          <a:latin typeface="Meiryo UI" panose="020B0604030504040204" pitchFamily="50" charset="-128"/>
                          <a:ea typeface="Meiryo UI" panose="020B0604030504040204" pitchFamily="50" charset="-128"/>
                        </a:rPr>
                        <a:t>投融資が標準に</a:t>
                      </a:r>
                    </a:p>
                  </a:txBody>
                  <a:tcPr/>
                </a:tc>
                <a:extLst>
                  <a:ext uri="{0D108BD9-81ED-4DB2-BD59-A6C34878D82A}">
                    <a16:rowId xmlns:a16="http://schemas.microsoft.com/office/drawing/2014/main" val="326295894"/>
                  </a:ext>
                </a:extLst>
              </a:tr>
            </a:tbl>
          </a:graphicData>
        </a:graphic>
      </p:graphicFrame>
      <p:sp>
        <p:nvSpPr>
          <p:cNvPr id="4" name="スライド番号プレースホルダー 1">
            <a:extLst>
              <a:ext uri="{FF2B5EF4-FFF2-40B4-BE49-F238E27FC236}">
                <a16:creationId xmlns:a16="http://schemas.microsoft.com/office/drawing/2014/main" id="{7D30D83E-1BF9-5304-CD02-4BFDF5AAF53A}"/>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8</a:t>
            </a:fld>
            <a:endParaRPr lang="ja-JP" altLang="en-US"/>
          </a:p>
        </p:txBody>
      </p:sp>
      <p:sp>
        <p:nvSpPr>
          <p:cNvPr id="9" name="テキスト ボックス 8">
            <a:extLst>
              <a:ext uri="{FF2B5EF4-FFF2-40B4-BE49-F238E27FC236}">
                <a16:creationId xmlns:a16="http://schemas.microsoft.com/office/drawing/2014/main" id="{C7FF78F5-DE2D-6611-7583-82C38A0BCFD4}"/>
              </a:ext>
            </a:extLst>
          </p:cNvPr>
          <p:cNvSpPr txBox="1"/>
          <p:nvPr/>
        </p:nvSpPr>
        <p:spPr>
          <a:xfrm>
            <a:off x="51062" y="673532"/>
            <a:ext cx="8961262" cy="523220"/>
          </a:xfrm>
          <a:prstGeom prst="rect">
            <a:avLst/>
          </a:prstGeom>
          <a:noFill/>
        </p:spPr>
        <p:txBody>
          <a:bodyPr wrap="square">
            <a:spAutoFit/>
          </a:bodyPr>
          <a:lstStyle/>
          <a:p>
            <a:r>
              <a:rPr lang="ja-JP" altLang="en-US" sz="1400" dirty="0">
                <a:solidFill>
                  <a:prstClr val="black"/>
                </a:solidFill>
                <a:latin typeface="BIZ UDPゴシック" panose="020B0400000000000000" pitchFamily="50" charset="-128"/>
                <a:ea typeface="BIZ UDPゴシック" panose="020B0400000000000000" pitchFamily="50" charset="-128"/>
              </a:rPr>
              <a:t>脱炭素実現のためには、技術革新とあわせて、府民・事業者の行動変容が重要。</a:t>
            </a:r>
            <a:r>
              <a:rPr lang="en-US" altLang="ja-JP" sz="1400" dirty="0">
                <a:solidFill>
                  <a:prstClr val="black"/>
                </a:solidFill>
                <a:latin typeface="BIZ UDPゴシック" panose="020B0400000000000000" pitchFamily="50" charset="-128"/>
                <a:ea typeface="BIZ UDPゴシック" panose="020B0400000000000000" pitchFamily="50" charset="-128"/>
              </a:rPr>
              <a:t>CO2</a:t>
            </a:r>
            <a:r>
              <a:rPr lang="ja-JP" altLang="en-US" sz="1400" dirty="0">
                <a:solidFill>
                  <a:prstClr val="black"/>
                </a:solidFill>
                <a:latin typeface="BIZ UDPゴシック" panose="020B0400000000000000" pitchFamily="50" charset="-128"/>
                <a:ea typeface="BIZ UDPゴシック" panose="020B0400000000000000" pitchFamily="50" charset="-128"/>
              </a:rPr>
              <a:t>見える化と、脱炭素行動の成果を可視化・フィードバックすることで、継続的な行動につなげる仕組みを構築する</a:t>
            </a:r>
            <a:endParaRPr lang="ja-JP" altLang="en-US" sz="1400" dirty="0"/>
          </a:p>
        </p:txBody>
      </p:sp>
      <p:sp>
        <p:nvSpPr>
          <p:cNvPr id="6" name="ホームベース 5"/>
          <p:cNvSpPr/>
          <p:nvPr/>
        </p:nvSpPr>
        <p:spPr>
          <a:xfrm>
            <a:off x="131676" y="2060848"/>
            <a:ext cx="3000164" cy="576064"/>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◎脱炭素経営への導入</a:t>
            </a:r>
          </a:p>
        </p:txBody>
      </p:sp>
      <p:sp>
        <p:nvSpPr>
          <p:cNvPr id="7" name="ホームベース 6"/>
          <p:cNvSpPr/>
          <p:nvPr/>
        </p:nvSpPr>
        <p:spPr>
          <a:xfrm>
            <a:off x="3194372" y="2060848"/>
            <a:ext cx="3105819" cy="576064"/>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a:t>
            </a:r>
            <a:r>
              <a:rPr lang="ja-JP" altLang="en-US" sz="1600" b="1" spc="-150" dirty="0">
                <a:latin typeface="Meiryo UI" panose="020B0604030504040204" pitchFamily="50" charset="-128"/>
                <a:ea typeface="Meiryo UI" panose="020B0604030504040204" pitchFamily="50" charset="-128"/>
              </a:rPr>
              <a:t>脱炭素経営推進環境の醸成</a:t>
            </a:r>
          </a:p>
        </p:txBody>
      </p:sp>
      <p:sp>
        <p:nvSpPr>
          <p:cNvPr id="8" name="ホームベース 7"/>
          <p:cNvSpPr/>
          <p:nvPr/>
        </p:nvSpPr>
        <p:spPr>
          <a:xfrm>
            <a:off x="6300190" y="2060848"/>
            <a:ext cx="2592289" cy="576064"/>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◎脱炭素経営の定着</a:t>
            </a:r>
          </a:p>
        </p:txBody>
      </p:sp>
      <p:pic>
        <p:nvPicPr>
          <p:cNvPr id="12" name="図 11"/>
          <p:cNvPicPr>
            <a:picLocks noChangeAspect="1"/>
          </p:cNvPicPr>
          <p:nvPr/>
        </p:nvPicPr>
        <p:blipFill>
          <a:blip r:embed="rId3"/>
          <a:stretch>
            <a:fillRect/>
          </a:stretch>
        </p:blipFill>
        <p:spPr>
          <a:xfrm>
            <a:off x="4657510" y="3617864"/>
            <a:ext cx="1565010" cy="1093420"/>
          </a:xfrm>
          <a:prstGeom prst="rect">
            <a:avLst/>
          </a:prstGeom>
        </p:spPr>
      </p:pic>
      <p:sp>
        <p:nvSpPr>
          <p:cNvPr id="3" name="テキスト ボックス 2">
            <a:extLst>
              <a:ext uri="{FF2B5EF4-FFF2-40B4-BE49-F238E27FC236}">
                <a16:creationId xmlns:a16="http://schemas.microsoft.com/office/drawing/2014/main" id="{5819DF74-4BD2-BCD8-22E0-422D0EFB4722}"/>
              </a:ext>
            </a:extLst>
          </p:cNvPr>
          <p:cNvSpPr txBox="1"/>
          <p:nvPr/>
        </p:nvSpPr>
        <p:spPr>
          <a:xfrm>
            <a:off x="4499992" y="4652398"/>
            <a:ext cx="1944216" cy="261610"/>
          </a:xfrm>
          <a:prstGeom prst="rect">
            <a:avLst/>
          </a:prstGeom>
          <a:noFill/>
        </p:spPr>
        <p:txBody>
          <a:bodyPr wrap="square">
            <a:spAutoFit/>
          </a:bodyPr>
          <a:lstStyle/>
          <a:p>
            <a:pPr algn="l"/>
            <a:r>
              <a:rPr lang="ja-JP" altLang="en-US" sz="1100" i="0" dirty="0">
                <a:solidFill>
                  <a:srgbClr val="1A1A1A"/>
                </a:solidFill>
                <a:effectLst/>
                <a:latin typeface="BIZ UDゴシック" panose="020B0400000000000000" pitchFamily="49" charset="-128"/>
                <a:ea typeface="BIZ UDゴシック" panose="020B0400000000000000" pitchFamily="49" charset="-128"/>
              </a:rPr>
              <a:t>脱炭素経営支援のイメージ</a:t>
            </a:r>
          </a:p>
        </p:txBody>
      </p:sp>
    </p:spTree>
    <p:extLst>
      <p:ext uri="{BB962C8B-B14F-4D97-AF65-F5344CB8AC3E}">
        <p14:creationId xmlns:p14="http://schemas.microsoft.com/office/powerpoint/2010/main" val="643792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B1167450-A7EB-4B21-A04B-10C1D1D95C3C}"/>
              </a:ext>
            </a:extLst>
          </p:cNvPr>
          <p:cNvSpPr txBox="1">
            <a:spLocks/>
          </p:cNvSpPr>
          <p:nvPr/>
        </p:nvSpPr>
        <p:spPr>
          <a:xfrm>
            <a:off x="0" y="0"/>
            <a:ext cx="9144000" cy="692696"/>
          </a:xfrm>
          <a:prstGeom prst="rect">
            <a:avLst/>
          </a:prstGeom>
          <a:solidFill>
            <a:srgbClr val="000066"/>
          </a:solidFill>
        </p:spPr>
        <p:txBody>
          <a:bodyPr vert="horz" lIns="179975"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当面の重点取組（行動変容）</a:t>
            </a:r>
            <a:endParaRPr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2325A856-D3A7-7C19-A961-16E4A0EC540A}"/>
              </a:ext>
            </a:extLst>
          </p:cNvPr>
          <p:cNvGraphicFramePr>
            <a:graphicFrameLocks noGrp="1"/>
          </p:cNvGraphicFramePr>
          <p:nvPr>
            <p:extLst>
              <p:ext uri="{D42A27DB-BD31-4B8C-83A1-F6EECF244321}">
                <p14:modId xmlns:p14="http://schemas.microsoft.com/office/powerpoint/2010/main" val="3251420441"/>
              </p:ext>
            </p:extLst>
          </p:nvPr>
        </p:nvGraphicFramePr>
        <p:xfrm>
          <a:off x="131676" y="1196752"/>
          <a:ext cx="8880648" cy="4978313"/>
        </p:xfrm>
        <a:graphic>
          <a:graphicData uri="http://schemas.openxmlformats.org/drawingml/2006/table">
            <a:tbl>
              <a:tblPr firstRow="1" bandRow="1">
                <a:tableStyleId>{5C22544A-7EE6-4342-B048-85BDC9FD1C3A}</a:tableStyleId>
              </a:tblPr>
              <a:tblGrid>
                <a:gridCol w="3098444">
                  <a:extLst>
                    <a:ext uri="{9D8B030D-6E8A-4147-A177-3AD203B41FA5}">
                      <a16:colId xmlns:a16="http://schemas.microsoft.com/office/drawing/2014/main" val="346978986"/>
                    </a:ext>
                  </a:extLst>
                </a:gridCol>
                <a:gridCol w="3146698">
                  <a:extLst>
                    <a:ext uri="{9D8B030D-6E8A-4147-A177-3AD203B41FA5}">
                      <a16:colId xmlns:a16="http://schemas.microsoft.com/office/drawing/2014/main" val="1549492349"/>
                    </a:ext>
                  </a:extLst>
                </a:gridCol>
                <a:gridCol w="2635506">
                  <a:extLst>
                    <a:ext uri="{9D8B030D-6E8A-4147-A177-3AD203B41FA5}">
                      <a16:colId xmlns:a16="http://schemas.microsoft.com/office/drawing/2014/main" val="3769721844"/>
                    </a:ext>
                  </a:extLst>
                </a:gridCol>
              </a:tblGrid>
              <a:tr h="864096">
                <a:tc>
                  <a:txBody>
                    <a:bodyPr/>
                    <a:lstStyle/>
                    <a:p>
                      <a:r>
                        <a:rPr kumimoji="1" lang="ja-JP" altLang="en-US" sz="2000" dirty="0">
                          <a:latin typeface="Meiryo UI" panose="020B0604030504040204" pitchFamily="50" charset="-128"/>
                          <a:ea typeface="Meiryo UI" panose="020B0604030504040204" pitchFamily="50" charset="-128"/>
                        </a:rPr>
                        <a:t>万博までの重点取組</a:t>
                      </a:r>
                    </a:p>
                  </a:txBody>
                  <a:tcPr anchor="ctr"/>
                </a:tc>
                <a:tc>
                  <a:txBody>
                    <a:bodyPr/>
                    <a:lstStyle/>
                    <a:p>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年度（万博）</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万博後のレガシー</a:t>
                      </a:r>
                    </a:p>
                  </a:txBody>
                  <a:tcPr anchor="ctr"/>
                </a:tc>
                <a:extLst>
                  <a:ext uri="{0D108BD9-81ED-4DB2-BD59-A6C34878D82A}">
                    <a16:rowId xmlns:a16="http://schemas.microsoft.com/office/drawing/2014/main" val="3079561066"/>
                  </a:ext>
                </a:extLst>
              </a:tr>
              <a:tr h="4114217">
                <a:tc>
                  <a:txBody>
                    <a:bodyPr/>
                    <a:lstStyle/>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ja-JP" altLang="en-US" sz="1400" dirty="0">
                        <a:latin typeface="Meiryo UI" panose="020B0604030504040204" pitchFamily="50" charset="-128"/>
                        <a:ea typeface="Meiryo UI" panose="020B0604030504040204" pitchFamily="50" charset="-128"/>
                      </a:endParaRPr>
                    </a:p>
                    <a:p>
                      <a:pPr marL="112713" indent="-112713"/>
                      <a:r>
                        <a:rPr kumimoji="1" lang="ja-JP" altLang="en-US" sz="1400" dirty="0">
                          <a:latin typeface="Meiryo UI" panose="020B0604030504040204" pitchFamily="50" charset="-128"/>
                          <a:ea typeface="Meiryo UI" panose="020B0604030504040204" pitchFamily="50" charset="-128"/>
                        </a:rPr>
                        <a:t>・カーボンフットプリント（</a:t>
                      </a:r>
                      <a:r>
                        <a:rPr kumimoji="1" lang="en-US" altLang="ja-JP" sz="1400" dirty="0">
                          <a:latin typeface="Meiryo UI" panose="020B0604030504040204" pitchFamily="50" charset="-128"/>
                          <a:ea typeface="Meiryo UI" panose="020B0604030504040204" pitchFamily="50" charset="-128"/>
                        </a:rPr>
                        <a:t>CFP</a:t>
                      </a:r>
                      <a:r>
                        <a:rPr kumimoji="1" lang="ja-JP" altLang="en-US" sz="1400" dirty="0">
                          <a:latin typeface="Meiryo UI" panose="020B0604030504040204" pitchFamily="50" charset="-128"/>
                          <a:ea typeface="Meiryo UI" panose="020B0604030504040204" pitchFamily="50" charset="-128"/>
                        </a:rPr>
                        <a:t>）を活用した農産品・製品等の</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見える化</a:t>
                      </a:r>
                    </a:p>
                    <a:p>
                      <a:pPr marL="112713" indent="-112713"/>
                      <a:r>
                        <a:rPr kumimoji="1" lang="ja-JP" altLang="en-US" sz="1400" dirty="0">
                          <a:latin typeface="Meiryo UI" panose="020B0604030504040204" pitchFamily="50" charset="-128"/>
                          <a:ea typeface="Meiryo UI" panose="020B0604030504040204" pitchFamily="50" charset="-128"/>
                        </a:rPr>
                        <a:t>・環境に配慮した製品、サービスの選択を促す取組みとポイント制度の拡大</a:t>
                      </a:r>
                      <a:endParaRPr kumimoji="1" lang="en-US" altLang="ja-JP" sz="1400" dirty="0">
                        <a:latin typeface="Meiryo UI" panose="020B0604030504040204" pitchFamily="50" charset="-128"/>
                        <a:ea typeface="Meiryo UI" panose="020B0604030504040204" pitchFamily="50" charset="-128"/>
                      </a:endParaRPr>
                    </a:p>
                    <a:p>
                      <a:pPr marL="112713" indent="-112713"/>
                      <a:r>
                        <a:rPr kumimoji="1" lang="ja-JP" altLang="en-US" sz="1400" b="1" dirty="0">
                          <a:solidFill>
                            <a:schemeClr val="tx1"/>
                          </a:solidFill>
                          <a:latin typeface="Meiryo UI" panose="020B0604030504040204" pitchFamily="50" charset="-128"/>
                          <a:ea typeface="Meiryo UI" panose="020B0604030504040204" pitchFamily="50" charset="-128"/>
                        </a:rPr>
                        <a:t>⇒これらの取組による貢献量等の可視化による脱炭素参加意識の醸成・行動継続促進</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12713" indent="-112713"/>
                      <a:r>
                        <a:rPr kumimoji="1" lang="ja-JP" altLang="en-US" sz="1400" b="1" dirty="0">
                          <a:solidFill>
                            <a:schemeClr val="tx1"/>
                          </a:solidFill>
                          <a:latin typeface="Meiryo UI" panose="020B0604030504040204" pitchFamily="50" charset="-128"/>
                          <a:ea typeface="Meiryo UI" panose="020B0604030504040204" pitchFamily="50" charset="-128"/>
                        </a:rPr>
                        <a:t>　（万博グリーンチャレンジとも連携）</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txBody>
                  <a:tcPr/>
                </a:tc>
                <a:tc>
                  <a:txBody>
                    <a:bodyPr/>
                    <a:lstStyle/>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r>
                        <a:rPr kumimoji="1" lang="ja-JP" altLang="en-US" sz="1400" dirty="0">
                          <a:latin typeface="Meiryo UI" panose="020B0604030504040204" pitchFamily="50" charset="-128"/>
                          <a:ea typeface="Meiryo UI" panose="020B0604030504040204" pitchFamily="50" charset="-128"/>
                        </a:rPr>
                        <a:t>・万博会場内外において</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排出量の見える化を行う製品・サービスの拡大やポイント制度の展開</a:t>
                      </a:r>
                      <a:endParaRPr kumimoji="1" lang="en-US" altLang="ja-JP" sz="1400" dirty="0">
                        <a:latin typeface="Meiryo UI" panose="020B0604030504040204" pitchFamily="50" charset="-128"/>
                        <a:ea typeface="Meiryo UI" panose="020B0604030504040204" pitchFamily="50" charset="-128"/>
                      </a:endParaRPr>
                    </a:p>
                    <a:p>
                      <a:pPr marL="112713" indent="-112713"/>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CO</a:t>
                      </a:r>
                      <a:r>
                        <a:rPr kumimoji="1" lang="en-US" altLang="ja-JP" sz="1400" b="1" baseline="-25000"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見える化表示がされた大阪産農産品・製品等の万博会場での利用・発信による意識変容促進</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tc>
                <a:tc>
                  <a:txBody>
                    <a:bodyPr/>
                    <a:lstStyle/>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en-US" altLang="ja-JP" sz="1400" b="1" dirty="0">
                        <a:latin typeface="Meiryo UI" panose="020B0604030504040204" pitchFamily="50" charset="-128"/>
                        <a:ea typeface="Meiryo UI" panose="020B0604030504040204" pitchFamily="50" charset="-128"/>
                      </a:endParaRPr>
                    </a:p>
                    <a:p>
                      <a:pPr marL="112713" indent="-112713"/>
                      <a:endParaRPr kumimoji="1" lang="ja-JP" altLang="en-US" sz="1400" b="1" dirty="0">
                        <a:latin typeface="Meiryo UI" panose="020B0604030504040204" pitchFamily="50" charset="-128"/>
                        <a:ea typeface="Meiryo UI" panose="020B0604030504040204" pitchFamily="50" charset="-128"/>
                      </a:endParaRPr>
                    </a:p>
                    <a:p>
                      <a:pPr marL="112713" indent="-112713"/>
                      <a:r>
                        <a:rPr kumimoji="1" lang="ja-JP" altLang="en-US" sz="1400" dirty="0">
                          <a:latin typeface="Meiryo UI" panose="020B0604030504040204" pitchFamily="50" charset="-128"/>
                          <a:ea typeface="Meiryo UI" panose="020B0604030504040204" pitchFamily="50" charset="-128"/>
                        </a:rPr>
                        <a:t>・日常生活における幅広い製品やサービス等において、</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排出量を見える化</a:t>
                      </a:r>
                      <a:endParaRPr kumimoji="1" lang="en-US" altLang="ja-JP" sz="1400" dirty="0">
                        <a:latin typeface="Meiryo UI" panose="020B0604030504040204" pitchFamily="50" charset="-128"/>
                        <a:ea typeface="Meiryo UI" panose="020B0604030504040204" pitchFamily="50" charset="-128"/>
                      </a:endParaRPr>
                    </a:p>
                    <a:p>
                      <a:pPr marL="112713" indent="-112713"/>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CO</a:t>
                      </a:r>
                      <a:r>
                        <a:rPr kumimoji="1" lang="en-US" altLang="ja-JP" sz="1400" baseline="-250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削減効果の製品表示や価格等への反映が広く普及し、府民による脱炭素に配慮した消費選択行動が浸透</a:t>
                      </a:r>
                    </a:p>
                    <a:p>
                      <a:pPr marL="112713" marR="0" lvl="0" indent="-112713"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CFP</a:t>
                      </a:r>
                      <a:r>
                        <a:rPr kumimoji="1" lang="ja-JP" altLang="en-US" sz="1400" b="1" dirty="0">
                          <a:solidFill>
                            <a:schemeClr val="tx1"/>
                          </a:solidFill>
                          <a:latin typeface="Meiryo UI" panose="020B0604030504040204" pitchFamily="50" charset="-128"/>
                          <a:ea typeface="Meiryo UI" panose="020B0604030504040204" pitchFamily="50" charset="-128"/>
                        </a:rPr>
                        <a:t>やポイントを基準とした商品・サービスの選択の定着</a:t>
                      </a:r>
                    </a:p>
                  </a:txBody>
                  <a:tcPr/>
                </a:tc>
                <a:extLst>
                  <a:ext uri="{0D108BD9-81ED-4DB2-BD59-A6C34878D82A}">
                    <a16:rowId xmlns:a16="http://schemas.microsoft.com/office/drawing/2014/main" val="1996318899"/>
                  </a:ext>
                </a:extLst>
              </a:tr>
            </a:tbl>
          </a:graphicData>
        </a:graphic>
      </p:graphicFrame>
      <p:sp>
        <p:nvSpPr>
          <p:cNvPr id="4" name="スライド番号プレースホルダー 1">
            <a:extLst>
              <a:ext uri="{FF2B5EF4-FFF2-40B4-BE49-F238E27FC236}">
                <a16:creationId xmlns:a16="http://schemas.microsoft.com/office/drawing/2014/main" id="{7D30D83E-1BF9-5304-CD02-4BFDF5AAF53A}"/>
              </a:ext>
            </a:extLst>
          </p:cNvPr>
          <p:cNvSpPr txBox="1">
            <a:spLocks/>
          </p:cNvSpPr>
          <p:nvPr/>
        </p:nvSpPr>
        <p:spPr>
          <a:xfrm>
            <a:off x="8621395" y="6327376"/>
            <a:ext cx="486000" cy="486000"/>
          </a:xfrm>
          <a:prstGeom prst="ellipse">
            <a:avLst/>
          </a:prstGeom>
          <a:solidFill>
            <a:schemeClr val="bg1"/>
          </a:solidFill>
          <a:ln w="19050">
            <a:solidFill>
              <a:srgbClr val="758085">
                <a:lumMod val="50000"/>
              </a:srgbClr>
            </a:solidFill>
          </a:ln>
          <a:effectLst>
            <a:outerShdw blurRad="50800" dist="38100" dir="5400000" algn="t" rotWithShape="0">
              <a:prstClr val="black">
                <a:alpha val="40000"/>
              </a:prstClr>
            </a:outerShdw>
          </a:effectLst>
        </p:spPr>
        <p:txBody>
          <a:bodyPr vert="horz" lIns="0" tIns="0" rIns="0" bIns="0" rtlCol="0" anchor="ctr" anchorCtr="1"/>
          <a:lstStyle>
            <a:defPPr>
              <a:defRPr lang="ja-JP"/>
            </a:defPPr>
            <a:lvl1pPr marL="0" algn="r" defTabSz="914274" rtl="0" eaLnBrk="1" latinLnBrk="0" hangingPunct="1">
              <a:defRPr kumimoji="1" sz="1600" b="1" kern="1200">
                <a:solidFill>
                  <a:schemeClr val="tx1"/>
                </a:solidFill>
                <a:latin typeface="Meiryo UI" panose="020B0604030504040204" pitchFamily="50" charset="-128"/>
                <a:ea typeface="Meiryo UI" panose="020B0604030504040204" pitchFamily="50" charset="-128"/>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a:fld id="{260D7C64-4B75-47CE-A9E9-B75BE436869C}" type="slidenum">
              <a:rPr lang="ja-JP" altLang="en-US" smtClean="0"/>
              <a:pPr/>
              <a:t>9</a:t>
            </a:fld>
            <a:endParaRPr lang="ja-JP" altLang="en-US"/>
          </a:p>
        </p:txBody>
      </p:sp>
      <p:sp>
        <p:nvSpPr>
          <p:cNvPr id="9" name="テキスト ボックス 8">
            <a:extLst>
              <a:ext uri="{FF2B5EF4-FFF2-40B4-BE49-F238E27FC236}">
                <a16:creationId xmlns:a16="http://schemas.microsoft.com/office/drawing/2014/main" id="{C7FF78F5-DE2D-6611-7583-82C38A0BCFD4}"/>
              </a:ext>
            </a:extLst>
          </p:cNvPr>
          <p:cNvSpPr txBox="1"/>
          <p:nvPr/>
        </p:nvSpPr>
        <p:spPr>
          <a:xfrm>
            <a:off x="51062" y="673532"/>
            <a:ext cx="8961262" cy="523220"/>
          </a:xfrm>
          <a:prstGeom prst="rect">
            <a:avLst/>
          </a:prstGeom>
          <a:noFill/>
        </p:spPr>
        <p:txBody>
          <a:bodyPr wrap="square">
            <a:spAutoFit/>
          </a:bodyPr>
          <a:lstStyle/>
          <a:p>
            <a:r>
              <a:rPr lang="ja-JP" altLang="en-US" sz="1400" dirty="0">
                <a:solidFill>
                  <a:prstClr val="black"/>
                </a:solidFill>
                <a:latin typeface="BIZ UDPゴシック" panose="020B0400000000000000" pitchFamily="50" charset="-128"/>
                <a:ea typeface="BIZ UDPゴシック" panose="020B0400000000000000" pitchFamily="50" charset="-128"/>
              </a:rPr>
              <a:t>脱炭素実現のためには、技術革新とあわせて、府民・事業者の行動変容が重要。</a:t>
            </a:r>
            <a:r>
              <a:rPr lang="en-US" altLang="ja-JP" sz="1400" dirty="0">
                <a:solidFill>
                  <a:prstClr val="black"/>
                </a:solidFill>
                <a:latin typeface="BIZ UDPゴシック" panose="020B0400000000000000" pitchFamily="50" charset="-128"/>
                <a:ea typeface="BIZ UDPゴシック" panose="020B0400000000000000" pitchFamily="50" charset="-128"/>
              </a:rPr>
              <a:t>CO</a:t>
            </a:r>
            <a:r>
              <a:rPr lang="en-US" altLang="ja-JP" sz="1400" baseline="-25000" dirty="0">
                <a:solidFill>
                  <a:prstClr val="black"/>
                </a:solidFill>
                <a:latin typeface="BIZ UDPゴシック" panose="020B0400000000000000" pitchFamily="50" charset="-128"/>
                <a:ea typeface="BIZ UDPゴシック" panose="020B0400000000000000" pitchFamily="50" charset="-128"/>
              </a:rPr>
              <a:t>2</a:t>
            </a:r>
            <a:r>
              <a:rPr lang="ja-JP" altLang="en-US" sz="1400" dirty="0">
                <a:solidFill>
                  <a:prstClr val="black"/>
                </a:solidFill>
                <a:latin typeface="BIZ UDPゴシック" panose="020B0400000000000000" pitchFamily="50" charset="-128"/>
                <a:ea typeface="BIZ UDPゴシック" panose="020B0400000000000000" pitchFamily="50" charset="-128"/>
              </a:rPr>
              <a:t>見える化と、脱炭素行動の成果を可視化・フィードバックすることで、継続的な行動につなげる仕組みを構築する</a:t>
            </a:r>
            <a:endParaRPr lang="ja-JP" altLang="en-US" sz="1400" dirty="0"/>
          </a:p>
        </p:txBody>
      </p:sp>
      <p:sp>
        <p:nvSpPr>
          <p:cNvPr id="3" name="ホームベース 2"/>
          <p:cNvSpPr/>
          <p:nvPr/>
        </p:nvSpPr>
        <p:spPr>
          <a:xfrm>
            <a:off x="156905" y="2074295"/>
            <a:ext cx="3033496" cy="576064"/>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◎脱炭素行動を促す</a:t>
            </a:r>
            <a:endParaRPr lang="en-US" altLang="ja-JP" b="1" dirty="0">
              <a:latin typeface="Meiryo UI" panose="020B0604030504040204" pitchFamily="50" charset="-128"/>
              <a:ea typeface="Meiryo UI" panose="020B0604030504040204" pitchFamily="50" charset="-128"/>
            </a:endParaRPr>
          </a:p>
          <a:p>
            <a:pPr marL="112713" indent="-112713"/>
            <a:r>
              <a:rPr lang="ja-JP" altLang="en-US" b="1" dirty="0">
                <a:latin typeface="Meiryo UI" panose="020B0604030504040204" pitchFamily="50" charset="-128"/>
                <a:ea typeface="Meiryo UI" panose="020B0604030504040204" pitchFamily="50" charset="-128"/>
              </a:rPr>
              <a:t>　　　　　　　仕組みの構築</a:t>
            </a:r>
            <a:endParaRPr lang="ja-JP" altLang="en-US" dirty="0">
              <a:latin typeface="Meiryo UI" panose="020B0604030504040204" pitchFamily="50" charset="-128"/>
              <a:ea typeface="Meiryo UI" panose="020B0604030504040204" pitchFamily="50" charset="-128"/>
            </a:endParaRPr>
          </a:p>
        </p:txBody>
      </p:sp>
      <p:sp>
        <p:nvSpPr>
          <p:cNvPr id="7" name="ホームベース 6"/>
          <p:cNvSpPr/>
          <p:nvPr/>
        </p:nvSpPr>
        <p:spPr>
          <a:xfrm>
            <a:off x="3226405" y="2074295"/>
            <a:ext cx="3132348" cy="576064"/>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◎脱炭素行動を促す</a:t>
            </a:r>
            <a:endParaRPr lang="en-US" altLang="ja-JP" b="1" dirty="0">
              <a:latin typeface="Meiryo UI" panose="020B0604030504040204" pitchFamily="50" charset="-128"/>
              <a:ea typeface="Meiryo UI" panose="020B0604030504040204" pitchFamily="50" charset="-128"/>
            </a:endParaRPr>
          </a:p>
          <a:p>
            <a:pPr marL="112713" indent="-112713"/>
            <a:r>
              <a:rPr lang="ja-JP" altLang="en-US" b="1" dirty="0">
                <a:latin typeface="Meiryo UI" panose="020B0604030504040204" pitchFamily="50" charset="-128"/>
                <a:ea typeface="Meiryo UI" panose="020B0604030504040204" pitchFamily="50" charset="-128"/>
              </a:rPr>
              <a:t>　　　　　　　　仕組みの発信</a:t>
            </a:r>
            <a:endParaRPr lang="en-US" altLang="ja-JP" b="1" dirty="0">
              <a:latin typeface="Meiryo UI" panose="020B0604030504040204" pitchFamily="50" charset="-128"/>
              <a:ea typeface="Meiryo UI" panose="020B0604030504040204" pitchFamily="50" charset="-128"/>
            </a:endParaRPr>
          </a:p>
        </p:txBody>
      </p:sp>
      <p:sp>
        <p:nvSpPr>
          <p:cNvPr id="8" name="ホームベース 7"/>
          <p:cNvSpPr/>
          <p:nvPr/>
        </p:nvSpPr>
        <p:spPr>
          <a:xfrm>
            <a:off x="6394757" y="2074295"/>
            <a:ext cx="2604120" cy="576064"/>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12713" indent="-112713"/>
            <a:r>
              <a:rPr lang="ja-JP" altLang="en-US" b="1" dirty="0">
                <a:latin typeface="Meiryo UI" panose="020B0604030504040204" pitchFamily="50" charset="-128"/>
                <a:ea typeface="Meiryo UI" panose="020B0604030504040204" pitchFamily="50" charset="-128"/>
              </a:rPr>
              <a:t>◎脱炭素行動の定着</a:t>
            </a:r>
          </a:p>
        </p:txBody>
      </p:sp>
      <p:pic>
        <p:nvPicPr>
          <p:cNvPr id="5" name="Picture 48" descr="Code for Japanが個人のカーボンフットプリント可視化アプリ「じ ...">
            <a:extLst>
              <a:ext uri="{FF2B5EF4-FFF2-40B4-BE49-F238E27FC236}">
                <a16:creationId xmlns:a16="http://schemas.microsoft.com/office/drawing/2014/main" id="{CF13AEBA-A263-48E8-C7BF-7866763B03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147" y="4988416"/>
            <a:ext cx="1787511" cy="1338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39DA326-38C0-E40D-13D8-5243A4D42F74}"/>
              </a:ext>
            </a:extLst>
          </p:cNvPr>
          <p:cNvSpPr txBox="1"/>
          <p:nvPr/>
        </p:nvSpPr>
        <p:spPr>
          <a:xfrm>
            <a:off x="3815855" y="6360264"/>
            <a:ext cx="2572784" cy="430887"/>
          </a:xfrm>
          <a:prstGeom prst="rect">
            <a:avLst/>
          </a:prstGeom>
          <a:noFill/>
          <a:ln w="12700">
            <a:noFill/>
            <a:prstDash val="dash"/>
          </a:ln>
        </p:spPr>
        <p:txBody>
          <a:bodyPr wrap="square">
            <a:spAutoFit/>
          </a:bodyPr>
          <a:lstStyle/>
          <a:p>
            <a:pPr marL="176213" indent="-176213" algn="ctr"/>
            <a:r>
              <a:rPr lang="ja-JP" altLang="en-US" sz="1100" dirty="0">
                <a:latin typeface="BIZ UDゴシック" panose="020B0400000000000000" pitchFamily="49" charset="-128"/>
                <a:ea typeface="BIZ UDゴシック" panose="020B0400000000000000" pitchFamily="49" charset="-128"/>
              </a:rPr>
              <a:t>自分の</a:t>
            </a:r>
            <a:r>
              <a:rPr lang="en-US" altLang="ja-JP" sz="1100" dirty="0">
                <a:latin typeface="BIZ UDゴシック" panose="020B0400000000000000" pitchFamily="49" charset="-128"/>
                <a:ea typeface="BIZ UDゴシック" panose="020B0400000000000000" pitchFamily="49" charset="-128"/>
              </a:rPr>
              <a:t>CFP</a:t>
            </a:r>
            <a:r>
              <a:rPr lang="ja-JP" altLang="en-US" sz="1100" dirty="0">
                <a:latin typeface="BIZ UDゴシック" panose="020B0400000000000000" pitchFamily="49" charset="-128"/>
                <a:ea typeface="BIZ UDゴシック" panose="020B0400000000000000" pitchFamily="49" charset="-128"/>
              </a:rPr>
              <a:t>可視化アプリ</a:t>
            </a:r>
            <a:endParaRPr lang="en-US" altLang="ja-JP" sz="1100" dirty="0">
              <a:latin typeface="BIZ UDゴシック" panose="020B0400000000000000" pitchFamily="49" charset="-128"/>
              <a:ea typeface="BIZ UDゴシック" panose="020B0400000000000000" pitchFamily="49" charset="-128"/>
            </a:endParaRPr>
          </a:p>
          <a:p>
            <a:pPr marL="176213" indent="-176213" algn="ctr"/>
            <a:r>
              <a:rPr lang="ja-JP" altLang="en-US" sz="1100" dirty="0">
                <a:latin typeface="BIZ UDゴシック" panose="020B0400000000000000" pitchFamily="49" charset="-128"/>
                <a:ea typeface="BIZ UDゴシック" panose="020B0400000000000000" pitchFamily="49" charset="-128"/>
              </a:rPr>
              <a:t>（国立環境研究所・</a:t>
            </a:r>
            <a:r>
              <a:rPr lang="en-US" altLang="ja-JP" sz="1100" dirty="0" err="1">
                <a:latin typeface="BIZ UDゴシック" panose="020B0400000000000000" pitchFamily="49" charset="-128"/>
                <a:ea typeface="BIZ UDゴシック" panose="020B0400000000000000" pitchFamily="49" charset="-128"/>
              </a:rPr>
              <a:t>CodeforJapan</a:t>
            </a:r>
            <a:r>
              <a:rPr lang="ja-JP" altLang="en-US" sz="1100" dirty="0">
                <a:latin typeface="BIZ UDゴシック" panose="020B0400000000000000" pitchFamily="49" charset="-128"/>
                <a:ea typeface="BIZ UDゴシック" panose="020B0400000000000000" pitchFamily="49" charset="-128"/>
              </a:rPr>
              <a:t>）</a:t>
            </a:r>
            <a:endParaRPr lang="en-US" altLang="ja-JP" sz="1100" dirty="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653884F3-9C7D-607F-CDE7-ACBCE27BD5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85" r="14777" b="15254"/>
          <a:stretch/>
        </p:blipFill>
        <p:spPr>
          <a:xfrm>
            <a:off x="194380" y="4988414"/>
            <a:ext cx="1903088" cy="1335849"/>
          </a:xfrm>
          <a:prstGeom prst="rect">
            <a:avLst/>
          </a:prstGeom>
        </p:spPr>
      </p:pic>
      <p:sp>
        <p:nvSpPr>
          <p:cNvPr id="13" name="テキスト ボックス 12">
            <a:extLst>
              <a:ext uri="{FF2B5EF4-FFF2-40B4-BE49-F238E27FC236}">
                <a16:creationId xmlns:a16="http://schemas.microsoft.com/office/drawing/2014/main" id="{8A5932A9-478B-7404-B1F3-6B7BD39E6C24}"/>
              </a:ext>
            </a:extLst>
          </p:cNvPr>
          <p:cNvSpPr txBox="1"/>
          <p:nvPr/>
        </p:nvSpPr>
        <p:spPr>
          <a:xfrm>
            <a:off x="156905" y="6324155"/>
            <a:ext cx="1819401" cy="261610"/>
          </a:xfrm>
          <a:prstGeom prst="rect">
            <a:avLst/>
          </a:prstGeom>
          <a:noFill/>
          <a:ln w="12700">
            <a:noFill/>
            <a:prstDash val="dash"/>
          </a:ln>
        </p:spPr>
        <p:txBody>
          <a:bodyPr wrap="square">
            <a:spAutoFit/>
          </a:bodyPr>
          <a:lstStyle/>
          <a:p>
            <a:pPr marL="176213" indent="-176213" algn="ctr"/>
            <a:r>
              <a:rPr lang="ja-JP" altLang="en-US" sz="1100" dirty="0">
                <a:latin typeface="BIZ UDゴシック" panose="020B0400000000000000" pitchFamily="49" charset="-128"/>
                <a:ea typeface="BIZ UDゴシック" panose="020B0400000000000000" pitchFamily="49" charset="-128"/>
              </a:rPr>
              <a:t>大阪産野菜での</a:t>
            </a:r>
            <a:r>
              <a:rPr lang="en-US" altLang="ja-JP" sz="1100" dirty="0">
                <a:latin typeface="BIZ UDゴシック" panose="020B0400000000000000" pitchFamily="49" charset="-128"/>
                <a:ea typeface="BIZ UDゴシック" panose="020B0400000000000000" pitchFamily="49" charset="-128"/>
              </a:rPr>
              <a:t>CFP</a:t>
            </a:r>
            <a:r>
              <a:rPr lang="ja-JP" altLang="en-US" sz="1100" dirty="0">
                <a:latin typeface="BIZ UDゴシック" panose="020B0400000000000000" pitchFamily="49" charset="-128"/>
                <a:ea typeface="BIZ UDゴシック" panose="020B0400000000000000" pitchFamily="49" charset="-128"/>
              </a:rPr>
              <a:t>表示</a:t>
            </a:r>
            <a:endParaRPr lang="en-US" altLang="ja-JP" sz="1100" dirty="0">
              <a:latin typeface="BIZ UDゴシック" panose="020B0400000000000000" pitchFamily="49" charset="-128"/>
              <a:ea typeface="BIZ UDゴシック" panose="020B0400000000000000" pitchFamily="49" charset="-128"/>
            </a:endParaRPr>
          </a:p>
        </p:txBody>
      </p:sp>
      <p:pic>
        <p:nvPicPr>
          <p:cNvPr id="15" name="図 14" descr="店の上にある数種類の野菜&#10;&#10;低い精度で自動的に生成された説明"/>
          <p:cNvPicPr/>
          <p:nvPr/>
        </p:nvPicPr>
        <p:blipFill>
          <a:blip r:embed="rId5" cstate="email">
            <a:extLst>
              <a:ext uri="{28A0092B-C50C-407E-A947-70E740481C1C}">
                <a14:useLocalDpi xmlns:a14="http://schemas.microsoft.com/office/drawing/2010/main"/>
              </a:ext>
            </a:extLst>
          </a:blip>
          <a:srcRect/>
          <a:stretch>
            <a:fillRect/>
          </a:stretch>
        </p:blipFill>
        <p:spPr bwMode="auto">
          <a:xfrm>
            <a:off x="2212798" y="4988415"/>
            <a:ext cx="1909093" cy="1335739"/>
          </a:xfrm>
          <a:prstGeom prst="rect">
            <a:avLst/>
          </a:prstGeom>
          <a:noFill/>
          <a:ln>
            <a:noFill/>
          </a:ln>
        </p:spPr>
      </p:pic>
      <p:sp>
        <p:nvSpPr>
          <p:cNvPr id="16" name="テキスト ボックス 15">
            <a:extLst>
              <a:ext uri="{FF2B5EF4-FFF2-40B4-BE49-F238E27FC236}">
                <a16:creationId xmlns:a16="http://schemas.microsoft.com/office/drawing/2014/main" id="{8A5932A9-478B-7404-B1F3-6B7BD39E6C24}"/>
              </a:ext>
            </a:extLst>
          </p:cNvPr>
          <p:cNvSpPr txBox="1"/>
          <p:nvPr/>
        </p:nvSpPr>
        <p:spPr>
          <a:xfrm>
            <a:off x="2187160" y="6327376"/>
            <a:ext cx="1819401" cy="430887"/>
          </a:xfrm>
          <a:prstGeom prst="rect">
            <a:avLst/>
          </a:prstGeom>
          <a:noFill/>
          <a:ln w="12700">
            <a:noFill/>
            <a:prstDash val="dash"/>
          </a:ln>
        </p:spPr>
        <p:txBody>
          <a:bodyPr wrap="square">
            <a:spAutoFit/>
          </a:bodyPr>
          <a:lstStyle/>
          <a:p>
            <a:pPr marL="176213" indent="-176213" algn="ctr"/>
            <a:r>
              <a:rPr lang="ja-JP" altLang="en-US" sz="1100" dirty="0">
                <a:latin typeface="BIZ UDゴシック" panose="020B0400000000000000" pitchFamily="49" charset="-128"/>
                <a:ea typeface="BIZ UDゴシック" panose="020B0400000000000000" pitchFamily="49" charset="-128"/>
              </a:rPr>
              <a:t>ポイント付与対象の</a:t>
            </a:r>
            <a:endParaRPr lang="en-US" altLang="ja-JP" sz="1100" dirty="0">
              <a:latin typeface="BIZ UDゴシック" panose="020B0400000000000000" pitchFamily="49" charset="-128"/>
              <a:ea typeface="BIZ UDゴシック" panose="020B0400000000000000" pitchFamily="49" charset="-128"/>
            </a:endParaRPr>
          </a:p>
          <a:p>
            <a:pPr marL="176213" indent="-176213" algn="ctr"/>
            <a:r>
              <a:rPr lang="ja-JP" altLang="en-US" sz="1100" dirty="0">
                <a:latin typeface="BIZ UDゴシック" panose="020B0400000000000000" pitchFamily="49" charset="-128"/>
                <a:ea typeface="BIZ UDゴシック" panose="020B0400000000000000" pitchFamily="49" charset="-128"/>
              </a:rPr>
              <a:t>地産地消商品に</a:t>
            </a:r>
            <a:r>
              <a:rPr lang="en-US" altLang="ja-JP" sz="1100" dirty="0">
                <a:latin typeface="BIZ UDゴシック" panose="020B0400000000000000" pitchFamily="49" charset="-128"/>
                <a:ea typeface="BIZ UDゴシック" panose="020B0400000000000000" pitchFamily="49" charset="-128"/>
              </a:rPr>
              <a:t>POP</a:t>
            </a:r>
            <a:r>
              <a:rPr lang="ja-JP" altLang="en-US" sz="1100" dirty="0">
                <a:latin typeface="BIZ UDゴシック" panose="020B0400000000000000" pitchFamily="49" charset="-128"/>
                <a:ea typeface="BIZ UDゴシック" panose="020B0400000000000000" pitchFamily="49" charset="-128"/>
              </a:rPr>
              <a:t>掲示</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64437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27" tIns="45714" rIns="91427" bIns="45714" rtlCol="0">
        <a:spAutoFit/>
      </a:bodyPr>
      <a:lstStyle>
        <a:defPPr marL="0" indent="0" algn="l">
          <a:lnSpc>
            <a:spcPct val="120000"/>
          </a:lnSpc>
          <a:spcBef>
            <a:spcPts val="600"/>
          </a:spcBef>
          <a:buNone/>
          <a:defRPr sz="4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21E72-11BE-41D3-9CFE-BCDDA8C5B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83F2DB-F561-4E81-B4A4-742502F735A2}">
  <ds:schemaRefs>
    <ds:schemaRef ds:uri="70d7d652-1edb-4486-adb7-569848e2bdac"/>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a9b0d389-098a-4f82-adda-c0435a7f6245"/>
    <ds:schemaRef ds:uri="http://purl.org/dc/dcmitype/"/>
  </ds:schemaRefs>
</ds:datastoreItem>
</file>

<file path=customXml/itemProps3.xml><?xml version="1.0" encoding="utf-8"?>
<ds:datastoreItem xmlns:ds="http://schemas.openxmlformats.org/officeDocument/2006/customXml" ds:itemID="{14F2B781-57A1-4FB1-ADF3-FC8F7F635F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15758</TotalTime>
  <Words>3704</Words>
  <Application>Microsoft Office PowerPoint</Application>
  <PresentationFormat>画面に合わせる (4:3)</PresentationFormat>
  <Paragraphs>538</Paragraphs>
  <Slides>18</Slides>
  <Notes>13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18</vt:i4>
      </vt:variant>
    </vt:vector>
  </HeadingPairs>
  <TitlesOfParts>
    <vt:vector size="33" baseType="lpstr">
      <vt:lpstr>BIZ UDPゴシック</vt:lpstr>
      <vt:lpstr>BIZ UDゴシック</vt:lpstr>
      <vt:lpstr>Meiryo UI</vt:lpstr>
      <vt:lpstr>ＭＳ Ｐゴシック</vt:lpstr>
      <vt:lpstr>UD デジタル 教科書体 NK-B</vt:lpstr>
      <vt:lpstr>メイリオ</vt:lpstr>
      <vt:lpstr>游ゴシック</vt:lpstr>
      <vt:lpstr>游ゴシック Light</vt:lpstr>
      <vt:lpstr>游明朝</vt:lpstr>
      <vt:lpstr>Arial</vt:lpstr>
      <vt:lpstr>Calibri</vt:lpstr>
      <vt:lpstr>Calibri Light</vt:lpstr>
      <vt:lpstr>Times New Roman</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129</cp:revision>
  <cp:lastPrinted>2023-07-11T23:16:07Z</cp:lastPrinted>
  <dcterms:created xsi:type="dcterms:W3CDTF">2017-04-27T03:40:35Z</dcterms:created>
  <dcterms:modified xsi:type="dcterms:W3CDTF">2023-07-20T09:29:39Z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