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4"/>
  </p:sldMasterIdLst>
  <p:notesMasterIdLst>
    <p:notesMasterId r:id="rId7"/>
  </p:notesMasterIdLst>
  <p:sldIdLst>
    <p:sldId id="265" r:id="rId5"/>
    <p:sldId id="267" r:id="rId6"/>
  </p:sldIdLst>
  <p:sldSz cx="12801600" cy="9601200" type="A3"/>
  <p:notesSz cx="6807200" cy="9939338"/>
  <p:defaultTextStyle>
    <a:defPPr>
      <a:defRPr lang="ja-JP"/>
    </a:defPPr>
    <a:lvl1pPr marL="0" algn="l" defTabSz="1279939" rtl="0" eaLnBrk="1" latinLnBrk="0" hangingPunct="1">
      <a:defRPr kumimoji="1" sz="2577" kern="1200">
        <a:solidFill>
          <a:schemeClr val="tx1"/>
        </a:solidFill>
        <a:latin typeface="+mn-lt"/>
        <a:ea typeface="+mn-ea"/>
        <a:cs typeface="+mn-cs"/>
      </a:defRPr>
    </a:lvl1pPr>
    <a:lvl2pPr marL="639969" algn="l" defTabSz="1279939" rtl="0" eaLnBrk="1" latinLnBrk="0" hangingPunct="1">
      <a:defRPr kumimoji="1" sz="2577" kern="1200">
        <a:solidFill>
          <a:schemeClr val="tx1"/>
        </a:solidFill>
        <a:latin typeface="+mn-lt"/>
        <a:ea typeface="+mn-ea"/>
        <a:cs typeface="+mn-cs"/>
      </a:defRPr>
    </a:lvl2pPr>
    <a:lvl3pPr marL="1279939" algn="l" defTabSz="1279939" rtl="0" eaLnBrk="1" latinLnBrk="0" hangingPunct="1">
      <a:defRPr kumimoji="1" sz="2577" kern="1200">
        <a:solidFill>
          <a:schemeClr val="tx1"/>
        </a:solidFill>
        <a:latin typeface="+mn-lt"/>
        <a:ea typeface="+mn-ea"/>
        <a:cs typeface="+mn-cs"/>
      </a:defRPr>
    </a:lvl3pPr>
    <a:lvl4pPr marL="1919908" algn="l" defTabSz="1279939" rtl="0" eaLnBrk="1" latinLnBrk="0" hangingPunct="1">
      <a:defRPr kumimoji="1" sz="2577" kern="1200">
        <a:solidFill>
          <a:schemeClr val="tx1"/>
        </a:solidFill>
        <a:latin typeface="+mn-lt"/>
        <a:ea typeface="+mn-ea"/>
        <a:cs typeface="+mn-cs"/>
      </a:defRPr>
    </a:lvl4pPr>
    <a:lvl5pPr marL="2559879" algn="l" defTabSz="1279939" rtl="0" eaLnBrk="1" latinLnBrk="0" hangingPunct="1">
      <a:defRPr kumimoji="1" sz="2577" kern="1200">
        <a:solidFill>
          <a:schemeClr val="tx1"/>
        </a:solidFill>
        <a:latin typeface="+mn-lt"/>
        <a:ea typeface="+mn-ea"/>
        <a:cs typeface="+mn-cs"/>
      </a:defRPr>
    </a:lvl5pPr>
    <a:lvl6pPr marL="3199848" algn="l" defTabSz="1279939" rtl="0" eaLnBrk="1" latinLnBrk="0" hangingPunct="1">
      <a:defRPr kumimoji="1" sz="2577" kern="1200">
        <a:solidFill>
          <a:schemeClr val="tx1"/>
        </a:solidFill>
        <a:latin typeface="+mn-lt"/>
        <a:ea typeface="+mn-ea"/>
        <a:cs typeface="+mn-cs"/>
      </a:defRPr>
    </a:lvl6pPr>
    <a:lvl7pPr marL="3839818" algn="l" defTabSz="1279939" rtl="0" eaLnBrk="1" latinLnBrk="0" hangingPunct="1">
      <a:defRPr kumimoji="1" sz="2577" kern="1200">
        <a:solidFill>
          <a:schemeClr val="tx1"/>
        </a:solidFill>
        <a:latin typeface="+mn-lt"/>
        <a:ea typeface="+mn-ea"/>
        <a:cs typeface="+mn-cs"/>
      </a:defRPr>
    </a:lvl7pPr>
    <a:lvl8pPr marL="4479787" algn="l" defTabSz="1279939" rtl="0" eaLnBrk="1" latinLnBrk="0" hangingPunct="1">
      <a:defRPr kumimoji="1" sz="2577" kern="1200">
        <a:solidFill>
          <a:schemeClr val="tx1"/>
        </a:solidFill>
        <a:latin typeface="+mn-lt"/>
        <a:ea typeface="+mn-ea"/>
        <a:cs typeface="+mn-cs"/>
      </a:defRPr>
    </a:lvl8pPr>
    <a:lvl9pPr marL="5119757" algn="l" defTabSz="1279939" rtl="0" eaLnBrk="1" latinLnBrk="0" hangingPunct="1">
      <a:defRPr kumimoji="1" sz="2577"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025" userDrawn="1">
          <p15:clr>
            <a:srgbClr val="A4A3A4"/>
          </p15:clr>
        </p15:guide>
        <p15:guide id="2" pos="4032"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FF99"/>
    <a:srgbClr val="CCFFFF"/>
    <a:srgbClr val="FFCCFF"/>
    <a:srgbClr val="CCECFF"/>
    <a:srgbClr val="CCCCFF"/>
    <a:srgbClr val="CC9900"/>
    <a:srgbClr val="0066FF"/>
    <a:srgbClr val="5A47E7"/>
    <a:srgbClr val="008000"/>
    <a:srgbClr val="33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000" autoAdjust="0"/>
    <p:restoredTop sz="94434" autoAdjust="0"/>
  </p:normalViewPr>
  <p:slideViewPr>
    <p:cSldViewPr>
      <p:cViewPr>
        <p:scale>
          <a:sx n="95" d="100"/>
          <a:sy n="95" d="100"/>
        </p:scale>
        <p:origin x="-78" y="-2658"/>
      </p:cViewPr>
      <p:guideLst>
        <p:guide orient="horz" pos="3025"/>
        <p:guide pos="403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5" y="0"/>
            <a:ext cx="2949575" cy="496888"/>
          </a:xfrm>
          <a:prstGeom prst="rect">
            <a:avLst/>
          </a:prstGeom>
        </p:spPr>
        <p:txBody>
          <a:bodyPr vert="horz" lIns="91403" tIns="45703" rIns="91403" bIns="45703"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44" y="0"/>
            <a:ext cx="2949575" cy="496888"/>
          </a:xfrm>
          <a:prstGeom prst="rect">
            <a:avLst/>
          </a:prstGeom>
        </p:spPr>
        <p:txBody>
          <a:bodyPr vert="horz" lIns="91403" tIns="45703" rIns="91403" bIns="45703" rtlCol="0"/>
          <a:lstStyle>
            <a:lvl1pPr algn="r">
              <a:defRPr sz="1200"/>
            </a:lvl1pPr>
          </a:lstStyle>
          <a:p>
            <a:fld id="{AA74DCB6-339A-408E-8566-C66A1BEC787D}" type="datetimeFigureOut">
              <a:rPr kumimoji="1" lang="ja-JP" altLang="en-US" smtClean="0"/>
              <a:t>2023/7/13</a:t>
            </a:fld>
            <a:endParaRPr kumimoji="1" lang="ja-JP" altLang="en-US"/>
          </a:p>
        </p:txBody>
      </p:sp>
      <p:sp>
        <p:nvSpPr>
          <p:cNvPr id="4" name="スライド イメージ プレースホルダー 3"/>
          <p:cNvSpPr>
            <a:spLocks noGrp="1" noRot="1" noChangeAspect="1"/>
          </p:cNvSpPr>
          <p:nvPr>
            <p:ph type="sldImg" idx="2"/>
          </p:nvPr>
        </p:nvSpPr>
        <p:spPr>
          <a:xfrm>
            <a:off x="920750" y="747713"/>
            <a:ext cx="4965700" cy="3724275"/>
          </a:xfrm>
          <a:prstGeom prst="rect">
            <a:avLst/>
          </a:prstGeom>
          <a:noFill/>
          <a:ln w="12700">
            <a:solidFill>
              <a:prstClr val="black"/>
            </a:solidFill>
          </a:ln>
        </p:spPr>
        <p:txBody>
          <a:bodyPr vert="horz" lIns="91403" tIns="45703" rIns="91403" bIns="45703" rtlCol="0" anchor="ctr"/>
          <a:lstStyle/>
          <a:p>
            <a:endParaRPr lang="ja-JP" altLang="en-US"/>
          </a:p>
        </p:txBody>
      </p:sp>
      <p:sp>
        <p:nvSpPr>
          <p:cNvPr id="5" name="ノート プレースホルダー 4"/>
          <p:cNvSpPr>
            <a:spLocks noGrp="1"/>
          </p:cNvSpPr>
          <p:nvPr>
            <p:ph type="body" sz="quarter" idx="3"/>
          </p:nvPr>
        </p:nvSpPr>
        <p:spPr>
          <a:xfrm>
            <a:off x="681043" y="4721226"/>
            <a:ext cx="5445125" cy="4471988"/>
          </a:xfrm>
          <a:prstGeom prst="rect">
            <a:avLst/>
          </a:prstGeom>
        </p:spPr>
        <p:txBody>
          <a:bodyPr vert="horz" lIns="91403" tIns="45703" rIns="91403" bIns="45703"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5" y="9440863"/>
            <a:ext cx="2949575" cy="496887"/>
          </a:xfrm>
          <a:prstGeom prst="rect">
            <a:avLst/>
          </a:prstGeom>
        </p:spPr>
        <p:txBody>
          <a:bodyPr vert="horz" lIns="91403" tIns="45703" rIns="91403" bIns="45703"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44" y="9440863"/>
            <a:ext cx="2949575" cy="496887"/>
          </a:xfrm>
          <a:prstGeom prst="rect">
            <a:avLst/>
          </a:prstGeom>
        </p:spPr>
        <p:txBody>
          <a:bodyPr vert="horz" lIns="91403" tIns="45703" rIns="91403" bIns="45703" rtlCol="0" anchor="b"/>
          <a:lstStyle>
            <a:lvl1pPr algn="r">
              <a:defRPr sz="1200"/>
            </a:lvl1pPr>
          </a:lstStyle>
          <a:p>
            <a:fld id="{73A34A13-4B76-4D1C-807E-D1BBE6121CCF}" type="slidenum">
              <a:rPr kumimoji="1" lang="ja-JP" altLang="en-US" smtClean="0"/>
              <a:t>‹#›</a:t>
            </a:fld>
            <a:endParaRPr kumimoji="1" lang="ja-JP" altLang="en-US"/>
          </a:p>
        </p:txBody>
      </p:sp>
    </p:spTree>
    <p:extLst>
      <p:ext uri="{BB962C8B-B14F-4D97-AF65-F5344CB8AC3E}">
        <p14:creationId xmlns:p14="http://schemas.microsoft.com/office/powerpoint/2010/main" val="3607650404"/>
      </p:ext>
    </p:extLst>
  </p:cSld>
  <p:clrMap bg1="lt1" tx1="dk1" bg2="lt2" tx2="dk2" accent1="accent1" accent2="accent2" accent3="accent3" accent4="accent4" accent5="accent5" accent6="accent6" hlink="hlink" folHlink="folHlink"/>
  <p:notesStyle>
    <a:lvl1pPr marL="0" algn="l" defTabSz="1122065" rtl="0" eaLnBrk="1" latinLnBrk="0" hangingPunct="1">
      <a:defRPr kumimoji="1" sz="1473" kern="1200">
        <a:solidFill>
          <a:schemeClr val="tx1"/>
        </a:solidFill>
        <a:latin typeface="+mn-lt"/>
        <a:ea typeface="+mn-ea"/>
        <a:cs typeface="+mn-cs"/>
      </a:defRPr>
    </a:lvl1pPr>
    <a:lvl2pPr marL="561033" algn="l" defTabSz="1122065" rtl="0" eaLnBrk="1" latinLnBrk="0" hangingPunct="1">
      <a:defRPr kumimoji="1" sz="1473" kern="1200">
        <a:solidFill>
          <a:schemeClr val="tx1"/>
        </a:solidFill>
        <a:latin typeface="+mn-lt"/>
        <a:ea typeface="+mn-ea"/>
        <a:cs typeface="+mn-cs"/>
      </a:defRPr>
    </a:lvl2pPr>
    <a:lvl3pPr marL="1122065" algn="l" defTabSz="1122065" rtl="0" eaLnBrk="1" latinLnBrk="0" hangingPunct="1">
      <a:defRPr kumimoji="1" sz="1473" kern="1200">
        <a:solidFill>
          <a:schemeClr val="tx1"/>
        </a:solidFill>
        <a:latin typeface="+mn-lt"/>
        <a:ea typeface="+mn-ea"/>
        <a:cs typeface="+mn-cs"/>
      </a:defRPr>
    </a:lvl3pPr>
    <a:lvl4pPr marL="1683097" algn="l" defTabSz="1122065" rtl="0" eaLnBrk="1" latinLnBrk="0" hangingPunct="1">
      <a:defRPr kumimoji="1" sz="1473" kern="1200">
        <a:solidFill>
          <a:schemeClr val="tx1"/>
        </a:solidFill>
        <a:latin typeface="+mn-lt"/>
        <a:ea typeface="+mn-ea"/>
        <a:cs typeface="+mn-cs"/>
      </a:defRPr>
    </a:lvl4pPr>
    <a:lvl5pPr marL="2244129" algn="l" defTabSz="1122065" rtl="0" eaLnBrk="1" latinLnBrk="0" hangingPunct="1">
      <a:defRPr kumimoji="1" sz="1473" kern="1200">
        <a:solidFill>
          <a:schemeClr val="tx1"/>
        </a:solidFill>
        <a:latin typeface="+mn-lt"/>
        <a:ea typeface="+mn-ea"/>
        <a:cs typeface="+mn-cs"/>
      </a:defRPr>
    </a:lvl5pPr>
    <a:lvl6pPr marL="2805162" algn="l" defTabSz="1122065" rtl="0" eaLnBrk="1" latinLnBrk="0" hangingPunct="1">
      <a:defRPr kumimoji="1" sz="1473" kern="1200">
        <a:solidFill>
          <a:schemeClr val="tx1"/>
        </a:solidFill>
        <a:latin typeface="+mn-lt"/>
        <a:ea typeface="+mn-ea"/>
        <a:cs typeface="+mn-cs"/>
      </a:defRPr>
    </a:lvl6pPr>
    <a:lvl7pPr marL="3366195" algn="l" defTabSz="1122065" rtl="0" eaLnBrk="1" latinLnBrk="0" hangingPunct="1">
      <a:defRPr kumimoji="1" sz="1473" kern="1200">
        <a:solidFill>
          <a:schemeClr val="tx1"/>
        </a:solidFill>
        <a:latin typeface="+mn-lt"/>
        <a:ea typeface="+mn-ea"/>
        <a:cs typeface="+mn-cs"/>
      </a:defRPr>
    </a:lvl7pPr>
    <a:lvl8pPr marL="3927227" algn="l" defTabSz="1122065" rtl="0" eaLnBrk="1" latinLnBrk="0" hangingPunct="1">
      <a:defRPr kumimoji="1" sz="1473" kern="1200">
        <a:solidFill>
          <a:schemeClr val="tx1"/>
        </a:solidFill>
        <a:latin typeface="+mn-lt"/>
        <a:ea typeface="+mn-ea"/>
        <a:cs typeface="+mn-cs"/>
      </a:defRPr>
    </a:lvl8pPr>
    <a:lvl9pPr marL="4488259" algn="l" defTabSz="1122065" rtl="0" eaLnBrk="1" latinLnBrk="0" hangingPunct="1">
      <a:defRPr kumimoji="1" sz="1473"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20750" y="747713"/>
            <a:ext cx="4965700" cy="3724275"/>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73A34A13-4B76-4D1C-807E-D1BBE6121CCF}" type="slidenum">
              <a:rPr kumimoji="1" lang="ja-JP" altLang="en-US" smtClean="0"/>
              <a:t>1</a:t>
            </a:fld>
            <a:endParaRPr kumimoji="1" lang="ja-JP" altLang="en-US"/>
          </a:p>
        </p:txBody>
      </p:sp>
    </p:spTree>
    <p:extLst>
      <p:ext uri="{BB962C8B-B14F-4D97-AF65-F5344CB8AC3E}">
        <p14:creationId xmlns:p14="http://schemas.microsoft.com/office/powerpoint/2010/main" val="9613569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20750" y="747713"/>
            <a:ext cx="4965700" cy="3724275"/>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73A34A13-4B76-4D1C-807E-D1BBE6121CCF}" type="slidenum">
              <a:rPr kumimoji="1" lang="ja-JP" altLang="en-US" smtClean="0"/>
              <a:t>2</a:t>
            </a:fld>
            <a:endParaRPr kumimoji="1" lang="ja-JP" altLang="en-US"/>
          </a:p>
        </p:txBody>
      </p:sp>
    </p:spTree>
    <p:extLst>
      <p:ext uri="{BB962C8B-B14F-4D97-AF65-F5344CB8AC3E}">
        <p14:creationId xmlns:p14="http://schemas.microsoft.com/office/powerpoint/2010/main" val="33636254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60120" y="2982602"/>
            <a:ext cx="10881360" cy="205803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920240" y="5440681"/>
            <a:ext cx="8961120" cy="2453640"/>
          </a:xfrm>
        </p:spPr>
        <p:txBody>
          <a:bodyPr/>
          <a:lstStyle>
            <a:lvl1pPr marL="0" indent="0" algn="ctr">
              <a:buNone/>
              <a:defRPr>
                <a:solidFill>
                  <a:schemeClr val="tx1">
                    <a:tint val="75000"/>
                  </a:schemeClr>
                </a:solidFill>
              </a:defRPr>
            </a:lvl1pPr>
            <a:lvl2pPr marL="624207" indent="0" algn="ctr">
              <a:buNone/>
              <a:defRPr>
                <a:solidFill>
                  <a:schemeClr val="tx1">
                    <a:tint val="75000"/>
                  </a:schemeClr>
                </a:solidFill>
              </a:defRPr>
            </a:lvl2pPr>
            <a:lvl3pPr marL="1248417" indent="0" algn="ctr">
              <a:buNone/>
              <a:defRPr>
                <a:solidFill>
                  <a:schemeClr val="tx1">
                    <a:tint val="75000"/>
                  </a:schemeClr>
                </a:solidFill>
              </a:defRPr>
            </a:lvl3pPr>
            <a:lvl4pPr marL="1872626" indent="0" algn="ctr">
              <a:buNone/>
              <a:defRPr>
                <a:solidFill>
                  <a:schemeClr val="tx1">
                    <a:tint val="75000"/>
                  </a:schemeClr>
                </a:solidFill>
              </a:defRPr>
            </a:lvl4pPr>
            <a:lvl5pPr marL="2496835" indent="0" algn="ctr">
              <a:buNone/>
              <a:defRPr>
                <a:solidFill>
                  <a:schemeClr val="tx1">
                    <a:tint val="75000"/>
                  </a:schemeClr>
                </a:solidFill>
              </a:defRPr>
            </a:lvl5pPr>
            <a:lvl6pPr marL="3121043" indent="0" algn="ctr">
              <a:buNone/>
              <a:defRPr>
                <a:solidFill>
                  <a:schemeClr val="tx1">
                    <a:tint val="75000"/>
                  </a:schemeClr>
                </a:solidFill>
              </a:defRPr>
            </a:lvl6pPr>
            <a:lvl7pPr marL="3745252" indent="0" algn="ctr">
              <a:buNone/>
              <a:defRPr>
                <a:solidFill>
                  <a:schemeClr val="tx1">
                    <a:tint val="75000"/>
                  </a:schemeClr>
                </a:solidFill>
              </a:defRPr>
            </a:lvl7pPr>
            <a:lvl8pPr marL="4369460" indent="0" algn="ctr">
              <a:buNone/>
              <a:defRPr>
                <a:solidFill>
                  <a:schemeClr val="tx1">
                    <a:tint val="75000"/>
                  </a:schemeClr>
                </a:solidFill>
              </a:defRPr>
            </a:lvl8pPr>
            <a:lvl9pPr marL="4993668"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CCE06E14-5F90-49D9-9F3F-785CEAA402EA}" type="datetime1">
              <a:rPr lang="ja-JP" altLang="en-US" smtClean="0">
                <a:solidFill>
                  <a:prstClr val="black">
                    <a:tint val="75000"/>
                  </a:prstClr>
                </a:solidFill>
              </a:rPr>
              <a:pPr/>
              <a:t>2023/7/13</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10A50C96-ACB5-4B64-8148-1F1E3BBF9FF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0037370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1C3D092B-91C1-4501-89B0-2C419716EE18}" type="datetime1">
              <a:rPr lang="ja-JP" altLang="en-US" smtClean="0">
                <a:solidFill>
                  <a:prstClr val="black">
                    <a:tint val="75000"/>
                  </a:prstClr>
                </a:solidFill>
              </a:rPr>
              <a:pPr/>
              <a:t>2023/7/13</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10A50C96-ACB5-4B64-8148-1F1E3BBF9FF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8028032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9281162" y="384498"/>
            <a:ext cx="2880360" cy="819213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40080" y="384498"/>
            <a:ext cx="8427720" cy="819213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CE01D42-EE54-4736-957B-2A039CBD89C3}" type="datetime1">
              <a:rPr lang="ja-JP" altLang="en-US" smtClean="0">
                <a:solidFill>
                  <a:prstClr val="black">
                    <a:tint val="75000"/>
                  </a:prstClr>
                </a:solidFill>
              </a:rPr>
              <a:pPr/>
              <a:t>2023/7/13</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10A50C96-ACB5-4B64-8148-1F1E3BBF9FF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7128669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1A3A181A-0D52-4797-9C6D-1BB2403CEF11}" type="datetime1">
              <a:rPr lang="ja-JP" altLang="en-US" smtClean="0">
                <a:solidFill>
                  <a:prstClr val="black">
                    <a:tint val="75000"/>
                  </a:prstClr>
                </a:solidFill>
              </a:rPr>
              <a:pPr/>
              <a:t>2023/7/13</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49CCCD13-D0AE-4FE9-8772-35F85946D699}" type="slidenum">
              <a:rPr lang="ja-JP" altLang="en-US" smtClean="0">
                <a:solidFill>
                  <a:prstClr val="black">
                    <a:tint val="75000"/>
                  </a:prstClr>
                </a:solidFill>
              </a: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10747734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1011238" y="6169666"/>
            <a:ext cx="10881360" cy="1906905"/>
          </a:xfrm>
        </p:spPr>
        <p:txBody>
          <a:bodyPr anchor="t"/>
          <a:lstStyle>
            <a:lvl1pPr algn="l">
              <a:defRPr sz="5507"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1011238" y="4069401"/>
            <a:ext cx="10881360" cy="2100262"/>
          </a:xfrm>
        </p:spPr>
        <p:txBody>
          <a:bodyPr anchor="b"/>
          <a:lstStyle>
            <a:lvl1pPr marL="0" indent="0">
              <a:buNone/>
              <a:defRPr sz="2753">
                <a:solidFill>
                  <a:schemeClr val="tx1">
                    <a:tint val="75000"/>
                  </a:schemeClr>
                </a:solidFill>
              </a:defRPr>
            </a:lvl1pPr>
            <a:lvl2pPr marL="624207" indent="0">
              <a:buNone/>
              <a:defRPr sz="2514">
                <a:solidFill>
                  <a:schemeClr val="tx1">
                    <a:tint val="75000"/>
                  </a:schemeClr>
                </a:solidFill>
              </a:defRPr>
            </a:lvl2pPr>
            <a:lvl3pPr marL="1248417" indent="0">
              <a:buNone/>
              <a:defRPr sz="2155">
                <a:solidFill>
                  <a:schemeClr val="tx1">
                    <a:tint val="75000"/>
                  </a:schemeClr>
                </a:solidFill>
              </a:defRPr>
            </a:lvl3pPr>
            <a:lvl4pPr marL="1872626" indent="0">
              <a:buNone/>
              <a:defRPr sz="1915">
                <a:solidFill>
                  <a:schemeClr val="tx1">
                    <a:tint val="75000"/>
                  </a:schemeClr>
                </a:solidFill>
              </a:defRPr>
            </a:lvl4pPr>
            <a:lvl5pPr marL="2496835" indent="0">
              <a:buNone/>
              <a:defRPr sz="1915">
                <a:solidFill>
                  <a:schemeClr val="tx1">
                    <a:tint val="75000"/>
                  </a:schemeClr>
                </a:solidFill>
              </a:defRPr>
            </a:lvl5pPr>
            <a:lvl6pPr marL="3121043" indent="0">
              <a:buNone/>
              <a:defRPr sz="1915">
                <a:solidFill>
                  <a:schemeClr val="tx1">
                    <a:tint val="75000"/>
                  </a:schemeClr>
                </a:solidFill>
              </a:defRPr>
            </a:lvl6pPr>
            <a:lvl7pPr marL="3745252" indent="0">
              <a:buNone/>
              <a:defRPr sz="1915">
                <a:solidFill>
                  <a:schemeClr val="tx1">
                    <a:tint val="75000"/>
                  </a:schemeClr>
                </a:solidFill>
              </a:defRPr>
            </a:lvl7pPr>
            <a:lvl8pPr marL="4369460" indent="0">
              <a:buNone/>
              <a:defRPr sz="1915">
                <a:solidFill>
                  <a:schemeClr val="tx1">
                    <a:tint val="75000"/>
                  </a:schemeClr>
                </a:solidFill>
              </a:defRPr>
            </a:lvl8pPr>
            <a:lvl9pPr marL="4993668" indent="0">
              <a:buNone/>
              <a:defRPr sz="1915">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DDAFC3E2-1570-4598-B60F-9F8892F512A3}" type="datetime1">
              <a:rPr lang="ja-JP" altLang="en-US" smtClean="0">
                <a:solidFill>
                  <a:prstClr val="black">
                    <a:tint val="75000"/>
                  </a:prstClr>
                </a:solidFill>
              </a:rPr>
              <a:pPr/>
              <a:t>2023/7/13</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10A50C96-ACB5-4B64-8148-1F1E3BBF9FF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9140642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40080" y="2240283"/>
            <a:ext cx="5654040" cy="6336348"/>
          </a:xfrm>
        </p:spPr>
        <p:txBody>
          <a:bodyPr/>
          <a:lstStyle>
            <a:lvl1pPr>
              <a:defRPr sz="3831"/>
            </a:lvl1pPr>
            <a:lvl2pPr>
              <a:defRPr sz="3232"/>
            </a:lvl2pPr>
            <a:lvl3pPr>
              <a:defRPr sz="2753"/>
            </a:lvl3pPr>
            <a:lvl4pPr>
              <a:defRPr sz="2514"/>
            </a:lvl4pPr>
            <a:lvl5pPr>
              <a:defRPr sz="2514"/>
            </a:lvl5pPr>
            <a:lvl6pPr>
              <a:defRPr sz="2514"/>
            </a:lvl6pPr>
            <a:lvl7pPr>
              <a:defRPr sz="2514"/>
            </a:lvl7pPr>
            <a:lvl8pPr>
              <a:defRPr sz="2514"/>
            </a:lvl8pPr>
            <a:lvl9pPr>
              <a:defRPr sz="2514"/>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507480" y="2240283"/>
            <a:ext cx="5654040" cy="6336348"/>
          </a:xfrm>
        </p:spPr>
        <p:txBody>
          <a:bodyPr/>
          <a:lstStyle>
            <a:lvl1pPr>
              <a:defRPr sz="3831"/>
            </a:lvl1pPr>
            <a:lvl2pPr>
              <a:defRPr sz="3232"/>
            </a:lvl2pPr>
            <a:lvl3pPr>
              <a:defRPr sz="2753"/>
            </a:lvl3pPr>
            <a:lvl4pPr>
              <a:defRPr sz="2514"/>
            </a:lvl4pPr>
            <a:lvl5pPr>
              <a:defRPr sz="2514"/>
            </a:lvl5pPr>
            <a:lvl6pPr>
              <a:defRPr sz="2514"/>
            </a:lvl6pPr>
            <a:lvl7pPr>
              <a:defRPr sz="2514"/>
            </a:lvl7pPr>
            <a:lvl8pPr>
              <a:defRPr sz="2514"/>
            </a:lvl8pPr>
            <a:lvl9pPr>
              <a:defRPr sz="2514"/>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3883B29C-F102-41FD-816A-A97EAF781B7A}" type="datetime1">
              <a:rPr lang="ja-JP" altLang="en-US" smtClean="0">
                <a:solidFill>
                  <a:prstClr val="black">
                    <a:tint val="75000"/>
                  </a:prstClr>
                </a:solidFill>
              </a:rPr>
              <a:pPr/>
              <a:t>2023/7/13</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10A50C96-ACB5-4B64-8148-1F1E3BBF9FF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0367112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40082" y="2149160"/>
            <a:ext cx="5656263" cy="895666"/>
          </a:xfrm>
        </p:spPr>
        <p:txBody>
          <a:bodyPr anchor="b"/>
          <a:lstStyle>
            <a:lvl1pPr marL="0" indent="0">
              <a:buNone/>
              <a:defRPr sz="3232" b="1"/>
            </a:lvl1pPr>
            <a:lvl2pPr marL="624207" indent="0">
              <a:buNone/>
              <a:defRPr sz="2753" b="1"/>
            </a:lvl2pPr>
            <a:lvl3pPr marL="1248417" indent="0">
              <a:buNone/>
              <a:defRPr sz="2514" b="1"/>
            </a:lvl3pPr>
            <a:lvl4pPr marL="1872626" indent="0">
              <a:buNone/>
              <a:defRPr sz="2155" b="1"/>
            </a:lvl4pPr>
            <a:lvl5pPr marL="2496835" indent="0">
              <a:buNone/>
              <a:defRPr sz="2155" b="1"/>
            </a:lvl5pPr>
            <a:lvl6pPr marL="3121043" indent="0">
              <a:buNone/>
              <a:defRPr sz="2155" b="1"/>
            </a:lvl6pPr>
            <a:lvl7pPr marL="3745252" indent="0">
              <a:buNone/>
              <a:defRPr sz="2155" b="1"/>
            </a:lvl7pPr>
            <a:lvl8pPr marL="4369460" indent="0">
              <a:buNone/>
              <a:defRPr sz="2155" b="1"/>
            </a:lvl8pPr>
            <a:lvl9pPr marL="4993668" indent="0">
              <a:buNone/>
              <a:defRPr sz="2155"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40082" y="3044827"/>
            <a:ext cx="5656263" cy="5531803"/>
          </a:xfrm>
        </p:spPr>
        <p:txBody>
          <a:bodyPr/>
          <a:lstStyle>
            <a:lvl1pPr>
              <a:defRPr sz="3232"/>
            </a:lvl1pPr>
            <a:lvl2pPr>
              <a:defRPr sz="2753"/>
            </a:lvl2pPr>
            <a:lvl3pPr>
              <a:defRPr sz="2514"/>
            </a:lvl3pPr>
            <a:lvl4pPr>
              <a:defRPr sz="2155"/>
            </a:lvl4pPr>
            <a:lvl5pPr>
              <a:defRPr sz="2155"/>
            </a:lvl5pPr>
            <a:lvl6pPr>
              <a:defRPr sz="2155"/>
            </a:lvl6pPr>
            <a:lvl7pPr>
              <a:defRPr sz="2155"/>
            </a:lvl7pPr>
            <a:lvl8pPr>
              <a:defRPr sz="2155"/>
            </a:lvl8pPr>
            <a:lvl9pPr>
              <a:defRPr sz="2155"/>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503039" y="2149160"/>
            <a:ext cx="5658485" cy="895666"/>
          </a:xfrm>
        </p:spPr>
        <p:txBody>
          <a:bodyPr anchor="b"/>
          <a:lstStyle>
            <a:lvl1pPr marL="0" indent="0">
              <a:buNone/>
              <a:defRPr sz="3232" b="1"/>
            </a:lvl1pPr>
            <a:lvl2pPr marL="624207" indent="0">
              <a:buNone/>
              <a:defRPr sz="2753" b="1"/>
            </a:lvl2pPr>
            <a:lvl3pPr marL="1248417" indent="0">
              <a:buNone/>
              <a:defRPr sz="2514" b="1"/>
            </a:lvl3pPr>
            <a:lvl4pPr marL="1872626" indent="0">
              <a:buNone/>
              <a:defRPr sz="2155" b="1"/>
            </a:lvl4pPr>
            <a:lvl5pPr marL="2496835" indent="0">
              <a:buNone/>
              <a:defRPr sz="2155" b="1"/>
            </a:lvl5pPr>
            <a:lvl6pPr marL="3121043" indent="0">
              <a:buNone/>
              <a:defRPr sz="2155" b="1"/>
            </a:lvl6pPr>
            <a:lvl7pPr marL="3745252" indent="0">
              <a:buNone/>
              <a:defRPr sz="2155" b="1"/>
            </a:lvl7pPr>
            <a:lvl8pPr marL="4369460" indent="0">
              <a:buNone/>
              <a:defRPr sz="2155" b="1"/>
            </a:lvl8pPr>
            <a:lvl9pPr marL="4993668" indent="0">
              <a:buNone/>
              <a:defRPr sz="2155"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503039" y="3044827"/>
            <a:ext cx="5658485" cy="5531803"/>
          </a:xfrm>
        </p:spPr>
        <p:txBody>
          <a:bodyPr/>
          <a:lstStyle>
            <a:lvl1pPr>
              <a:defRPr sz="3232"/>
            </a:lvl1pPr>
            <a:lvl2pPr>
              <a:defRPr sz="2753"/>
            </a:lvl2pPr>
            <a:lvl3pPr>
              <a:defRPr sz="2514"/>
            </a:lvl3pPr>
            <a:lvl4pPr>
              <a:defRPr sz="2155"/>
            </a:lvl4pPr>
            <a:lvl5pPr>
              <a:defRPr sz="2155"/>
            </a:lvl5pPr>
            <a:lvl6pPr>
              <a:defRPr sz="2155"/>
            </a:lvl6pPr>
            <a:lvl7pPr>
              <a:defRPr sz="2155"/>
            </a:lvl7pPr>
            <a:lvl8pPr>
              <a:defRPr sz="2155"/>
            </a:lvl8pPr>
            <a:lvl9pPr>
              <a:defRPr sz="2155"/>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26F983D7-5767-4207-951A-ABD45A918894}" type="datetime1">
              <a:rPr lang="ja-JP" altLang="en-US" smtClean="0">
                <a:solidFill>
                  <a:prstClr val="black">
                    <a:tint val="75000"/>
                  </a:prstClr>
                </a:solidFill>
              </a:rPr>
              <a:pPr/>
              <a:t>2023/7/13</a:t>
            </a:fld>
            <a:endParaRPr lang="ja-JP" altLang="en-US">
              <a:solidFill>
                <a:prstClr val="black">
                  <a:tint val="75000"/>
                </a:prstClr>
              </a:solidFill>
            </a:endParaRPr>
          </a:p>
        </p:txBody>
      </p:sp>
      <p:sp>
        <p:nvSpPr>
          <p:cNvPr id="8" name="フッター プレースホルダー 7"/>
          <p:cNvSpPr>
            <a:spLocks noGrp="1"/>
          </p:cNvSpPr>
          <p:nvPr>
            <p:ph type="ftr" sz="quarter" idx="11"/>
          </p:nvPr>
        </p:nvSpPr>
        <p:spPr/>
        <p:txBody>
          <a:bodyPr/>
          <a:lstStyle/>
          <a:p>
            <a:endParaRPr lang="ja-JP" altLang="en-US">
              <a:solidFill>
                <a:prstClr val="black">
                  <a:tint val="75000"/>
                </a:prstClr>
              </a:solidFill>
            </a:endParaRPr>
          </a:p>
        </p:txBody>
      </p:sp>
      <p:sp>
        <p:nvSpPr>
          <p:cNvPr id="9" name="スライド番号プレースホルダー 8"/>
          <p:cNvSpPr>
            <a:spLocks noGrp="1"/>
          </p:cNvSpPr>
          <p:nvPr>
            <p:ph type="sldNum" sz="quarter" idx="12"/>
          </p:nvPr>
        </p:nvSpPr>
        <p:spPr/>
        <p:txBody>
          <a:bodyPr/>
          <a:lstStyle/>
          <a:p>
            <a:fld id="{10A50C96-ACB5-4B64-8148-1F1E3BBF9FF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0883293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676AFA6A-7AC7-4EB9-9107-C3F4467B30D6}" type="datetime1">
              <a:rPr lang="ja-JP" altLang="en-US" smtClean="0">
                <a:solidFill>
                  <a:prstClr val="black">
                    <a:tint val="75000"/>
                  </a:prstClr>
                </a:solidFill>
              </a:rPr>
              <a:pPr/>
              <a:t>2023/7/13</a:t>
            </a:fld>
            <a:endParaRPr lang="ja-JP" altLang="en-US">
              <a:solidFill>
                <a:prstClr val="black">
                  <a:tint val="75000"/>
                </a:prstClr>
              </a:solidFill>
            </a:endParaRPr>
          </a:p>
        </p:txBody>
      </p:sp>
      <p:sp>
        <p:nvSpPr>
          <p:cNvPr id="4" name="フッター プレースホルダー 3"/>
          <p:cNvSpPr>
            <a:spLocks noGrp="1"/>
          </p:cNvSpPr>
          <p:nvPr>
            <p:ph type="ftr" sz="quarter" idx="11"/>
          </p:nvPr>
        </p:nvSpPr>
        <p:spPr/>
        <p:txBody>
          <a:bodyPr/>
          <a:lstStyle/>
          <a:p>
            <a:endParaRPr lang="ja-JP" altLang="en-US">
              <a:solidFill>
                <a:prstClr val="black">
                  <a:tint val="75000"/>
                </a:prstClr>
              </a:solidFill>
            </a:endParaRPr>
          </a:p>
        </p:txBody>
      </p:sp>
      <p:sp>
        <p:nvSpPr>
          <p:cNvPr id="5" name="スライド番号プレースホルダー 4"/>
          <p:cNvSpPr>
            <a:spLocks noGrp="1"/>
          </p:cNvSpPr>
          <p:nvPr>
            <p:ph type="sldNum" sz="quarter" idx="12"/>
          </p:nvPr>
        </p:nvSpPr>
        <p:spPr/>
        <p:txBody>
          <a:bodyPr/>
          <a:lstStyle/>
          <a:p>
            <a:fld id="{10A50C96-ACB5-4B64-8148-1F1E3BBF9FF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6277992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8486EE7C-A1F7-4D55-B4DD-567536D39FB9}" type="datetime1">
              <a:rPr lang="ja-JP" altLang="en-US" smtClean="0">
                <a:solidFill>
                  <a:prstClr val="black">
                    <a:tint val="75000"/>
                  </a:prstClr>
                </a:solidFill>
              </a:rPr>
              <a:pPr/>
              <a:t>2023/7/13</a:t>
            </a:fld>
            <a:endParaRPr lang="ja-JP" altLang="en-US">
              <a:solidFill>
                <a:prstClr val="black">
                  <a:tint val="75000"/>
                </a:prstClr>
              </a:solidFill>
            </a:endParaRPr>
          </a:p>
        </p:txBody>
      </p:sp>
      <p:sp>
        <p:nvSpPr>
          <p:cNvPr id="3" name="フッター プレースホルダー 2"/>
          <p:cNvSpPr>
            <a:spLocks noGrp="1"/>
          </p:cNvSpPr>
          <p:nvPr>
            <p:ph type="ftr" sz="quarter" idx="11"/>
          </p:nvPr>
        </p:nvSpPr>
        <p:spPr/>
        <p:txBody>
          <a:bodyPr/>
          <a:lstStyle/>
          <a:p>
            <a:endParaRPr lang="ja-JP" altLang="en-US">
              <a:solidFill>
                <a:prstClr val="black">
                  <a:tint val="75000"/>
                </a:prstClr>
              </a:solidFill>
            </a:endParaRPr>
          </a:p>
        </p:txBody>
      </p:sp>
      <p:sp>
        <p:nvSpPr>
          <p:cNvPr id="4" name="スライド番号プレースホルダー 3"/>
          <p:cNvSpPr>
            <a:spLocks noGrp="1"/>
          </p:cNvSpPr>
          <p:nvPr>
            <p:ph type="sldNum" sz="quarter" idx="12"/>
          </p:nvPr>
        </p:nvSpPr>
        <p:spPr/>
        <p:txBody>
          <a:bodyPr/>
          <a:lstStyle/>
          <a:p>
            <a:fld id="{10A50C96-ACB5-4B64-8148-1F1E3BBF9FF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2882815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40083" y="382270"/>
            <a:ext cx="4211638" cy="1626870"/>
          </a:xfrm>
        </p:spPr>
        <p:txBody>
          <a:bodyPr anchor="b"/>
          <a:lstStyle>
            <a:lvl1pPr algn="l">
              <a:defRPr sz="2753" b="1"/>
            </a:lvl1pPr>
          </a:lstStyle>
          <a:p>
            <a:r>
              <a:rPr kumimoji="1" lang="ja-JP" altLang="en-US"/>
              <a:t>マスター タイトルの書式設定</a:t>
            </a:r>
          </a:p>
        </p:txBody>
      </p:sp>
      <p:sp>
        <p:nvSpPr>
          <p:cNvPr id="3" name="コンテンツ プレースホルダー 2"/>
          <p:cNvSpPr>
            <a:spLocks noGrp="1"/>
          </p:cNvSpPr>
          <p:nvPr>
            <p:ph idx="1"/>
          </p:nvPr>
        </p:nvSpPr>
        <p:spPr>
          <a:xfrm>
            <a:off x="5005071" y="382273"/>
            <a:ext cx="7156450" cy="8194358"/>
          </a:xfrm>
        </p:spPr>
        <p:txBody>
          <a:bodyPr/>
          <a:lstStyle>
            <a:lvl1pPr>
              <a:defRPr sz="4429"/>
            </a:lvl1pPr>
            <a:lvl2pPr>
              <a:defRPr sz="3831"/>
            </a:lvl2pPr>
            <a:lvl3pPr>
              <a:defRPr sz="3232"/>
            </a:lvl3pPr>
            <a:lvl4pPr>
              <a:defRPr sz="2753"/>
            </a:lvl4pPr>
            <a:lvl5pPr>
              <a:defRPr sz="2753"/>
            </a:lvl5pPr>
            <a:lvl6pPr>
              <a:defRPr sz="2753"/>
            </a:lvl6pPr>
            <a:lvl7pPr>
              <a:defRPr sz="2753"/>
            </a:lvl7pPr>
            <a:lvl8pPr>
              <a:defRPr sz="2753"/>
            </a:lvl8pPr>
            <a:lvl9pPr>
              <a:defRPr sz="2753"/>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40083" y="2009143"/>
            <a:ext cx="4211638" cy="6567488"/>
          </a:xfrm>
        </p:spPr>
        <p:txBody>
          <a:bodyPr/>
          <a:lstStyle>
            <a:lvl1pPr marL="0" indent="0">
              <a:buNone/>
              <a:defRPr sz="1915"/>
            </a:lvl1pPr>
            <a:lvl2pPr marL="624207" indent="0">
              <a:buNone/>
              <a:defRPr sz="1676"/>
            </a:lvl2pPr>
            <a:lvl3pPr marL="1248417" indent="0">
              <a:buNone/>
              <a:defRPr sz="1317"/>
            </a:lvl3pPr>
            <a:lvl4pPr marL="1872626" indent="0">
              <a:buNone/>
              <a:defRPr sz="1197"/>
            </a:lvl4pPr>
            <a:lvl5pPr marL="2496835" indent="0">
              <a:buNone/>
              <a:defRPr sz="1197"/>
            </a:lvl5pPr>
            <a:lvl6pPr marL="3121043" indent="0">
              <a:buNone/>
              <a:defRPr sz="1197"/>
            </a:lvl6pPr>
            <a:lvl7pPr marL="3745252" indent="0">
              <a:buNone/>
              <a:defRPr sz="1197"/>
            </a:lvl7pPr>
            <a:lvl8pPr marL="4369460" indent="0">
              <a:buNone/>
              <a:defRPr sz="1197"/>
            </a:lvl8pPr>
            <a:lvl9pPr marL="4993668" indent="0">
              <a:buNone/>
              <a:defRPr sz="1197"/>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EC322DB4-ADD0-4C31-B418-2E27E22865E3}" type="datetime1">
              <a:rPr lang="ja-JP" altLang="en-US" smtClean="0">
                <a:solidFill>
                  <a:prstClr val="black">
                    <a:tint val="75000"/>
                  </a:prstClr>
                </a:solidFill>
              </a:rPr>
              <a:pPr/>
              <a:t>2023/7/13</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10A50C96-ACB5-4B64-8148-1F1E3BBF9FF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40075517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509203" y="6720842"/>
            <a:ext cx="7680960" cy="793433"/>
          </a:xfrm>
        </p:spPr>
        <p:txBody>
          <a:bodyPr anchor="b"/>
          <a:lstStyle>
            <a:lvl1pPr algn="l">
              <a:defRPr sz="2753" b="1"/>
            </a:lvl1pPr>
          </a:lstStyle>
          <a:p>
            <a:r>
              <a:rPr kumimoji="1" lang="ja-JP" altLang="en-US"/>
              <a:t>マスター タイトルの書式設定</a:t>
            </a:r>
          </a:p>
        </p:txBody>
      </p:sp>
      <p:sp>
        <p:nvSpPr>
          <p:cNvPr id="3" name="図プレースホルダー 2"/>
          <p:cNvSpPr>
            <a:spLocks noGrp="1"/>
          </p:cNvSpPr>
          <p:nvPr>
            <p:ph type="pic" idx="1"/>
          </p:nvPr>
        </p:nvSpPr>
        <p:spPr>
          <a:xfrm>
            <a:off x="2509203" y="857885"/>
            <a:ext cx="7680960" cy="5760720"/>
          </a:xfrm>
        </p:spPr>
        <p:txBody>
          <a:bodyPr/>
          <a:lstStyle>
            <a:lvl1pPr marL="0" indent="0">
              <a:buNone/>
              <a:defRPr sz="4429"/>
            </a:lvl1pPr>
            <a:lvl2pPr marL="624207" indent="0">
              <a:buNone/>
              <a:defRPr sz="3831"/>
            </a:lvl2pPr>
            <a:lvl3pPr marL="1248417" indent="0">
              <a:buNone/>
              <a:defRPr sz="3232"/>
            </a:lvl3pPr>
            <a:lvl4pPr marL="1872626" indent="0">
              <a:buNone/>
              <a:defRPr sz="2753"/>
            </a:lvl4pPr>
            <a:lvl5pPr marL="2496835" indent="0">
              <a:buNone/>
              <a:defRPr sz="2753"/>
            </a:lvl5pPr>
            <a:lvl6pPr marL="3121043" indent="0">
              <a:buNone/>
              <a:defRPr sz="2753"/>
            </a:lvl6pPr>
            <a:lvl7pPr marL="3745252" indent="0">
              <a:buNone/>
              <a:defRPr sz="2753"/>
            </a:lvl7pPr>
            <a:lvl8pPr marL="4369460" indent="0">
              <a:buNone/>
              <a:defRPr sz="2753"/>
            </a:lvl8pPr>
            <a:lvl9pPr marL="4993668" indent="0">
              <a:buNone/>
              <a:defRPr sz="2753"/>
            </a:lvl9pPr>
          </a:lstStyle>
          <a:p>
            <a:endParaRPr kumimoji="1" lang="ja-JP" altLang="en-US"/>
          </a:p>
        </p:txBody>
      </p:sp>
      <p:sp>
        <p:nvSpPr>
          <p:cNvPr id="4" name="テキスト プレースホルダー 3"/>
          <p:cNvSpPr>
            <a:spLocks noGrp="1"/>
          </p:cNvSpPr>
          <p:nvPr>
            <p:ph type="body" sz="half" idx="2"/>
          </p:nvPr>
        </p:nvSpPr>
        <p:spPr>
          <a:xfrm>
            <a:off x="2509203" y="7514273"/>
            <a:ext cx="7680960" cy="1126807"/>
          </a:xfrm>
        </p:spPr>
        <p:txBody>
          <a:bodyPr/>
          <a:lstStyle>
            <a:lvl1pPr marL="0" indent="0">
              <a:buNone/>
              <a:defRPr sz="1915"/>
            </a:lvl1pPr>
            <a:lvl2pPr marL="624207" indent="0">
              <a:buNone/>
              <a:defRPr sz="1676"/>
            </a:lvl2pPr>
            <a:lvl3pPr marL="1248417" indent="0">
              <a:buNone/>
              <a:defRPr sz="1317"/>
            </a:lvl3pPr>
            <a:lvl4pPr marL="1872626" indent="0">
              <a:buNone/>
              <a:defRPr sz="1197"/>
            </a:lvl4pPr>
            <a:lvl5pPr marL="2496835" indent="0">
              <a:buNone/>
              <a:defRPr sz="1197"/>
            </a:lvl5pPr>
            <a:lvl6pPr marL="3121043" indent="0">
              <a:buNone/>
              <a:defRPr sz="1197"/>
            </a:lvl6pPr>
            <a:lvl7pPr marL="3745252" indent="0">
              <a:buNone/>
              <a:defRPr sz="1197"/>
            </a:lvl7pPr>
            <a:lvl8pPr marL="4369460" indent="0">
              <a:buNone/>
              <a:defRPr sz="1197"/>
            </a:lvl8pPr>
            <a:lvl9pPr marL="4993668" indent="0">
              <a:buNone/>
              <a:defRPr sz="1197"/>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CA4400C1-B40B-404E-809A-3FBFFC9BA224}" type="datetime1">
              <a:rPr lang="ja-JP" altLang="en-US" smtClean="0">
                <a:solidFill>
                  <a:prstClr val="black">
                    <a:tint val="75000"/>
                  </a:prstClr>
                </a:solidFill>
              </a:rPr>
              <a:pPr/>
              <a:t>2023/7/13</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10A50C96-ACB5-4B64-8148-1F1E3BBF9FF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4159794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40080" y="384495"/>
            <a:ext cx="11521440" cy="1600201"/>
          </a:xfrm>
          <a:prstGeom prst="rect">
            <a:avLst/>
          </a:prstGeom>
        </p:spPr>
        <p:txBody>
          <a:bodyPr vert="horz" lIns="104286" tIns="52144" rIns="104286" bIns="52144"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40080" y="2240283"/>
            <a:ext cx="11521440" cy="6336348"/>
          </a:xfrm>
          <a:prstGeom prst="rect">
            <a:avLst/>
          </a:prstGeom>
        </p:spPr>
        <p:txBody>
          <a:bodyPr vert="horz" lIns="104286" tIns="52144" rIns="104286" bIns="52144"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40082" y="8898897"/>
            <a:ext cx="2987040" cy="511175"/>
          </a:xfrm>
          <a:prstGeom prst="rect">
            <a:avLst/>
          </a:prstGeom>
        </p:spPr>
        <p:txBody>
          <a:bodyPr vert="horz" lIns="104286" tIns="52144" rIns="104286" bIns="52144" rtlCol="0" anchor="ctr"/>
          <a:lstStyle>
            <a:lvl1pPr algn="l">
              <a:defRPr sz="1676">
                <a:solidFill>
                  <a:schemeClr val="tx1">
                    <a:tint val="75000"/>
                  </a:schemeClr>
                </a:solidFill>
              </a:defRPr>
            </a:lvl1pPr>
          </a:lstStyle>
          <a:p>
            <a:pPr defTabSz="1247741"/>
            <a:fld id="{683FBF18-D399-44D4-A1C3-C51B19BA01A8}" type="datetime1">
              <a:rPr lang="ja-JP" altLang="en-US" smtClean="0">
                <a:solidFill>
                  <a:prstClr val="black">
                    <a:tint val="75000"/>
                  </a:prstClr>
                </a:solidFill>
              </a:rPr>
              <a:pPr defTabSz="1247741"/>
              <a:t>2023/7/13</a:t>
            </a:fld>
            <a:endParaRPr lang="ja-JP" altLang="en-US">
              <a:solidFill>
                <a:prstClr val="black">
                  <a:tint val="75000"/>
                </a:prstClr>
              </a:solidFill>
            </a:endParaRPr>
          </a:p>
        </p:txBody>
      </p:sp>
      <p:sp>
        <p:nvSpPr>
          <p:cNvPr id="5" name="フッター プレースホルダー 4"/>
          <p:cNvSpPr>
            <a:spLocks noGrp="1"/>
          </p:cNvSpPr>
          <p:nvPr>
            <p:ph type="ftr" sz="quarter" idx="3"/>
          </p:nvPr>
        </p:nvSpPr>
        <p:spPr>
          <a:xfrm>
            <a:off x="4373881" y="8898897"/>
            <a:ext cx="4053840" cy="511175"/>
          </a:xfrm>
          <a:prstGeom prst="rect">
            <a:avLst/>
          </a:prstGeom>
        </p:spPr>
        <p:txBody>
          <a:bodyPr vert="horz" lIns="104286" tIns="52144" rIns="104286" bIns="52144" rtlCol="0" anchor="ctr"/>
          <a:lstStyle>
            <a:lvl1pPr algn="ctr">
              <a:defRPr sz="1676">
                <a:solidFill>
                  <a:schemeClr val="tx1">
                    <a:tint val="75000"/>
                  </a:schemeClr>
                </a:solidFill>
              </a:defRPr>
            </a:lvl1pPr>
          </a:lstStyle>
          <a:p>
            <a:pPr defTabSz="1247741"/>
            <a:endParaRPr lang="ja-JP" altLang="en-US">
              <a:solidFill>
                <a:prstClr val="black">
                  <a:tint val="75000"/>
                </a:prstClr>
              </a:solidFill>
            </a:endParaRPr>
          </a:p>
        </p:txBody>
      </p:sp>
      <p:sp>
        <p:nvSpPr>
          <p:cNvPr id="6" name="スライド番号プレースホルダー 5"/>
          <p:cNvSpPr>
            <a:spLocks noGrp="1"/>
          </p:cNvSpPr>
          <p:nvPr>
            <p:ph type="sldNum" sz="quarter" idx="4"/>
          </p:nvPr>
        </p:nvSpPr>
        <p:spPr>
          <a:xfrm>
            <a:off x="9174480" y="8898897"/>
            <a:ext cx="2987040" cy="511175"/>
          </a:xfrm>
          <a:prstGeom prst="rect">
            <a:avLst/>
          </a:prstGeom>
        </p:spPr>
        <p:txBody>
          <a:bodyPr vert="horz" lIns="104286" tIns="52144" rIns="104286" bIns="52144" rtlCol="0" anchor="ctr"/>
          <a:lstStyle>
            <a:lvl1pPr algn="r">
              <a:defRPr sz="1676">
                <a:solidFill>
                  <a:schemeClr val="tx1">
                    <a:tint val="75000"/>
                  </a:schemeClr>
                </a:solidFill>
              </a:defRPr>
            </a:lvl1pPr>
          </a:lstStyle>
          <a:p>
            <a:pPr defTabSz="1247741"/>
            <a:fld id="{10A50C96-ACB5-4B64-8148-1F1E3BBF9FF2}" type="slidenum">
              <a:rPr lang="ja-JP" altLang="en-US" smtClean="0">
                <a:solidFill>
                  <a:prstClr val="black">
                    <a:tint val="75000"/>
                  </a:prstClr>
                </a:solidFill>
              </a:rPr>
              <a:pPr defTabSz="1247741"/>
              <a:t>‹#›</a:t>
            </a:fld>
            <a:endParaRPr lang="ja-JP" altLang="en-US">
              <a:solidFill>
                <a:prstClr val="black">
                  <a:tint val="75000"/>
                </a:prstClr>
              </a:solidFill>
            </a:endParaRPr>
          </a:p>
        </p:txBody>
      </p:sp>
    </p:spTree>
    <p:extLst>
      <p:ext uri="{BB962C8B-B14F-4D97-AF65-F5344CB8AC3E}">
        <p14:creationId xmlns:p14="http://schemas.microsoft.com/office/powerpoint/2010/main" val="309060511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defTabSz="1248417" rtl="0" eaLnBrk="1" latinLnBrk="0" hangingPunct="1">
        <a:spcBef>
          <a:spcPct val="0"/>
        </a:spcBef>
        <a:buNone/>
        <a:defRPr kumimoji="1" sz="5986" kern="1200">
          <a:solidFill>
            <a:schemeClr val="tx1"/>
          </a:solidFill>
          <a:latin typeface="+mj-lt"/>
          <a:ea typeface="+mj-ea"/>
          <a:cs typeface="+mj-cs"/>
        </a:defRPr>
      </a:lvl1pPr>
    </p:titleStyle>
    <p:bodyStyle>
      <a:lvl1pPr marL="468156" indent="-468156" algn="l" defTabSz="1248417" rtl="0" eaLnBrk="1" latinLnBrk="0" hangingPunct="1">
        <a:spcBef>
          <a:spcPct val="20000"/>
        </a:spcBef>
        <a:buFont typeface="Arial" panose="020B0604020202020204" pitchFamily="34" charset="0"/>
        <a:buChar char="•"/>
        <a:defRPr kumimoji="1" sz="4429" kern="1200">
          <a:solidFill>
            <a:schemeClr val="tx1"/>
          </a:solidFill>
          <a:latin typeface="+mn-lt"/>
          <a:ea typeface="+mn-ea"/>
          <a:cs typeface="+mn-cs"/>
        </a:defRPr>
      </a:lvl1pPr>
      <a:lvl2pPr marL="1014339" indent="-390131" algn="l" defTabSz="1248417" rtl="0" eaLnBrk="1" latinLnBrk="0" hangingPunct="1">
        <a:spcBef>
          <a:spcPct val="20000"/>
        </a:spcBef>
        <a:buFont typeface="Arial" panose="020B0604020202020204" pitchFamily="34" charset="0"/>
        <a:buChar char="–"/>
        <a:defRPr kumimoji="1" sz="3831" kern="1200">
          <a:solidFill>
            <a:schemeClr val="tx1"/>
          </a:solidFill>
          <a:latin typeface="+mn-lt"/>
          <a:ea typeface="+mn-ea"/>
          <a:cs typeface="+mn-cs"/>
        </a:defRPr>
      </a:lvl2pPr>
      <a:lvl3pPr marL="1560522" indent="-312104" algn="l" defTabSz="1248417" rtl="0" eaLnBrk="1" latinLnBrk="0" hangingPunct="1">
        <a:spcBef>
          <a:spcPct val="20000"/>
        </a:spcBef>
        <a:buFont typeface="Arial" panose="020B0604020202020204" pitchFamily="34" charset="0"/>
        <a:buChar char="•"/>
        <a:defRPr kumimoji="1" sz="3232" kern="1200">
          <a:solidFill>
            <a:schemeClr val="tx1"/>
          </a:solidFill>
          <a:latin typeface="+mn-lt"/>
          <a:ea typeface="+mn-ea"/>
          <a:cs typeface="+mn-cs"/>
        </a:defRPr>
      </a:lvl3pPr>
      <a:lvl4pPr marL="2184729" indent="-312104" algn="l" defTabSz="1248417" rtl="0" eaLnBrk="1" latinLnBrk="0" hangingPunct="1">
        <a:spcBef>
          <a:spcPct val="20000"/>
        </a:spcBef>
        <a:buFont typeface="Arial" panose="020B0604020202020204" pitchFamily="34" charset="0"/>
        <a:buChar char="–"/>
        <a:defRPr kumimoji="1" sz="2753" kern="1200">
          <a:solidFill>
            <a:schemeClr val="tx1"/>
          </a:solidFill>
          <a:latin typeface="+mn-lt"/>
          <a:ea typeface="+mn-ea"/>
          <a:cs typeface="+mn-cs"/>
        </a:defRPr>
      </a:lvl4pPr>
      <a:lvl5pPr marL="2808939" indent="-312104" algn="l" defTabSz="1248417" rtl="0" eaLnBrk="1" latinLnBrk="0" hangingPunct="1">
        <a:spcBef>
          <a:spcPct val="20000"/>
        </a:spcBef>
        <a:buFont typeface="Arial" panose="020B0604020202020204" pitchFamily="34" charset="0"/>
        <a:buChar char="»"/>
        <a:defRPr kumimoji="1" sz="2753" kern="1200">
          <a:solidFill>
            <a:schemeClr val="tx1"/>
          </a:solidFill>
          <a:latin typeface="+mn-lt"/>
          <a:ea typeface="+mn-ea"/>
          <a:cs typeface="+mn-cs"/>
        </a:defRPr>
      </a:lvl5pPr>
      <a:lvl6pPr marL="3433148" indent="-312104" algn="l" defTabSz="1248417" rtl="0" eaLnBrk="1" latinLnBrk="0" hangingPunct="1">
        <a:spcBef>
          <a:spcPct val="20000"/>
        </a:spcBef>
        <a:buFont typeface="Arial" panose="020B0604020202020204" pitchFamily="34" charset="0"/>
        <a:buChar char="•"/>
        <a:defRPr kumimoji="1" sz="2753" kern="1200">
          <a:solidFill>
            <a:schemeClr val="tx1"/>
          </a:solidFill>
          <a:latin typeface="+mn-lt"/>
          <a:ea typeface="+mn-ea"/>
          <a:cs typeface="+mn-cs"/>
        </a:defRPr>
      </a:lvl6pPr>
      <a:lvl7pPr marL="4057356" indent="-312104" algn="l" defTabSz="1248417" rtl="0" eaLnBrk="1" latinLnBrk="0" hangingPunct="1">
        <a:spcBef>
          <a:spcPct val="20000"/>
        </a:spcBef>
        <a:buFont typeface="Arial" panose="020B0604020202020204" pitchFamily="34" charset="0"/>
        <a:buChar char="•"/>
        <a:defRPr kumimoji="1" sz="2753" kern="1200">
          <a:solidFill>
            <a:schemeClr val="tx1"/>
          </a:solidFill>
          <a:latin typeface="+mn-lt"/>
          <a:ea typeface="+mn-ea"/>
          <a:cs typeface="+mn-cs"/>
        </a:defRPr>
      </a:lvl7pPr>
      <a:lvl8pPr marL="4681565" indent="-312104" algn="l" defTabSz="1248417" rtl="0" eaLnBrk="1" latinLnBrk="0" hangingPunct="1">
        <a:spcBef>
          <a:spcPct val="20000"/>
        </a:spcBef>
        <a:buFont typeface="Arial" panose="020B0604020202020204" pitchFamily="34" charset="0"/>
        <a:buChar char="•"/>
        <a:defRPr kumimoji="1" sz="2753" kern="1200">
          <a:solidFill>
            <a:schemeClr val="tx1"/>
          </a:solidFill>
          <a:latin typeface="+mn-lt"/>
          <a:ea typeface="+mn-ea"/>
          <a:cs typeface="+mn-cs"/>
        </a:defRPr>
      </a:lvl8pPr>
      <a:lvl9pPr marL="5305773" indent="-312104" algn="l" defTabSz="1248417" rtl="0" eaLnBrk="1" latinLnBrk="0" hangingPunct="1">
        <a:spcBef>
          <a:spcPct val="20000"/>
        </a:spcBef>
        <a:buFont typeface="Arial" panose="020B0604020202020204" pitchFamily="34" charset="0"/>
        <a:buChar char="•"/>
        <a:defRPr kumimoji="1" sz="2753" kern="1200">
          <a:solidFill>
            <a:schemeClr val="tx1"/>
          </a:solidFill>
          <a:latin typeface="+mn-lt"/>
          <a:ea typeface="+mn-ea"/>
          <a:cs typeface="+mn-cs"/>
        </a:defRPr>
      </a:lvl9pPr>
    </p:bodyStyle>
    <p:otherStyle>
      <a:defPPr>
        <a:defRPr lang="ja-JP"/>
      </a:defPPr>
      <a:lvl1pPr marL="0" algn="l" defTabSz="1248417" rtl="0" eaLnBrk="1" latinLnBrk="0" hangingPunct="1">
        <a:defRPr kumimoji="1" sz="2514" kern="1200">
          <a:solidFill>
            <a:schemeClr val="tx1"/>
          </a:solidFill>
          <a:latin typeface="+mn-lt"/>
          <a:ea typeface="+mn-ea"/>
          <a:cs typeface="+mn-cs"/>
        </a:defRPr>
      </a:lvl1pPr>
      <a:lvl2pPr marL="624207" algn="l" defTabSz="1248417" rtl="0" eaLnBrk="1" latinLnBrk="0" hangingPunct="1">
        <a:defRPr kumimoji="1" sz="2514" kern="1200">
          <a:solidFill>
            <a:schemeClr val="tx1"/>
          </a:solidFill>
          <a:latin typeface="+mn-lt"/>
          <a:ea typeface="+mn-ea"/>
          <a:cs typeface="+mn-cs"/>
        </a:defRPr>
      </a:lvl2pPr>
      <a:lvl3pPr marL="1248417" algn="l" defTabSz="1248417" rtl="0" eaLnBrk="1" latinLnBrk="0" hangingPunct="1">
        <a:defRPr kumimoji="1" sz="2514" kern="1200">
          <a:solidFill>
            <a:schemeClr val="tx1"/>
          </a:solidFill>
          <a:latin typeface="+mn-lt"/>
          <a:ea typeface="+mn-ea"/>
          <a:cs typeface="+mn-cs"/>
        </a:defRPr>
      </a:lvl3pPr>
      <a:lvl4pPr marL="1872626" algn="l" defTabSz="1248417" rtl="0" eaLnBrk="1" latinLnBrk="0" hangingPunct="1">
        <a:defRPr kumimoji="1" sz="2514" kern="1200">
          <a:solidFill>
            <a:schemeClr val="tx1"/>
          </a:solidFill>
          <a:latin typeface="+mn-lt"/>
          <a:ea typeface="+mn-ea"/>
          <a:cs typeface="+mn-cs"/>
        </a:defRPr>
      </a:lvl4pPr>
      <a:lvl5pPr marL="2496835" algn="l" defTabSz="1248417" rtl="0" eaLnBrk="1" latinLnBrk="0" hangingPunct="1">
        <a:defRPr kumimoji="1" sz="2514" kern="1200">
          <a:solidFill>
            <a:schemeClr val="tx1"/>
          </a:solidFill>
          <a:latin typeface="+mn-lt"/>
          <a:ea typeface="+mn-ea"/>
          <a:cs typeface="+mn-cs"/>
        </a:defRPr>
      </a:lvl5pPr>
      <a:lvl6pPr marL="3121043" algn="l" defTabSz="1248417" rtl="0" eaLnBrk="1" latinLnBrk="0" hangingPunct="1">
        <a:defRPr kumimoji="1" sz="2514" kern="1200">
          <a:solidFill>
            <a:schemeClr val="tx1"/>
          </a:solidFill>
          <a:latin typeface="+mn-lt"/>
          <a:ea typeface="+mn-ea"/>
          <a:cs typeface="+mn-cs"/>
        </a:defRPr>
      </a:lvl6pPr>
      <a:lvl7pPr marL="3745252" algn="l" defTabSz="1248417" rtl="0" eaLnBrk="1" latinLnBrk="0" hangingPunct="1">
        <a:defRPr kumimoji="1" sz="2514" kern="1200">
          <a:solidFill>
            <a:schemeClr val="tx1"/>
          </a:solidFill>
          <a:latin typeface="+mn-lt"/>
          <a:ea typeface="+mn-ea"/>
          <a:cs typeface="+mn-cs"/>
        </a:defRPr>
      </a:lvl7pPr>
      <a:lvl8pPr marL="4369460" algn="l" defTabSz="1248417" rtl="0" eaLnBrk="1" latinLnBrk="0" hangingPunct="1">
        <a:defRPr kumimoji="1" sz="2514" kern="1200">
          <a:solidFill>
            <a:schemeClr val="tx1"/>
          </a:solidFill>
          <a:latin typeface="+mn-lt"/>
          <a:ea typeface="+mn-ea"/>
          <a:cs typeface="+mn-cs"/>
        </a:defRPr>
      </a:lvl8pPr>
      <a:lvl9pPr marL="4993668" algn="l" defTabSz="1248417" rtl="0" eaLnBrk="1" latinLnBrk="0" hangingPunct="1">
        <a:defRPr kumimoji="1" sz="2514"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角丸四角形 2"/>
          <p:cNvSpPr/>
          <p:nvPr/>
        </p:nvSpPr>
        <p:spPr>
          <a:xfrm>
            <a:off x="119066" y="1154017"/>
            <a:ext cx="12604021" cy="946800"/>
          </a:xfrm>
          <a:prstGeom prst="roundRect">
            <a:avLst>
              <a:gd name="adj" fmla="val 11671"/>
            </a:avLst>
          </a:prstGeom>
          <a:noFill/>
          <a:ln w="12700"/>
        </p:spPr>
        <p:style>
          <a:lnRef idx="1">
            <a:schemeClr val="accent1"/>
          </a:lnRef>
          <a:fillRef idx="2">
            <a:schemeClr val="accent1"/>
          </a:fillRef>
          <a:effectRef idx="1">
            <a:schemeClr val="accent1"/>
          </a:effectRef>
          <a:fontRef idx="minor">
            <a:schemeClr val="dk1"/>
          </a:fontRef>
        </p:style>
        <p:txBody>
          <a:bodyPr wrap="square" lIns="63910" tIns="62435" rIns="63910" bIns="62435" rtlCol="0" anchor="t">
            <a:noAutofit/>
          </a:bodyPr>
          <a:lstStyle/>
          <a:p>
            <a:pPr marL="174625" indent="-174625" defTabSz="1247741">
              <a:lnSpc>
                <a:spcPts val="1800"/>
              </a:lnSpc>
            </a:pP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○地球温暖化による気候変動の影響はすでに気候危機と認識すべき状況であることを踏まえ、府では、大阪府地球温暖化対策実行計画を</a:t>
            </a:r>
            <a:r>
              <a:rPr lang="en-US" altLang="ja-JP"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2021</a:t>
            </a: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年３月に策定し、</a:t>
            </a:r>
            <a:r>
              <a:rPr lang="en-US" altLang="ja-JP"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2050</a:t>
            </a: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年二酸化炭素排出量実質ゼロをめざし、</a:t>
            </a:r>
            <a:r>
              <a:rPr lang="en-US" altLang="ja-JP"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2030</a:t>
            </a: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年度の温室効果ガス排出量を</a:t>
            </a:r>
            <a:r>
              <a:rPr lang="en-US" altLang="ja-JP"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2013</a:t>
            </a: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年度から</a:t>
            </a:r>
            <a:r>
              <a:rPr lang="en-US" altLang="ja-JP"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40</a:t>
            </a: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％削減する目標を掲げた。</a:t>
            </a:r>
            <a:endParaRPr lang="en-US" altLang="ja-JP"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74625" indent="-174625" defTabSz="1247741">
              <a:lnSpc>
                <a:spcPts val="1800"/>
              </a:lnSpc>
            </a:pP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○この削減目標は、従来の延長線上の取組で達成できるものではなく、あらゆる主体が一体となって思い切った気候変動対策に取り組むことが重要である。</a:t>
            </a:r>
            <a:endParaRPr lang="en-US" altLang="ja-JP"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0" name="Rectangle 1066"/>
          <p:cNvSpPr>
            <a:spLocks noChangeArrowheads="1"/>
          </p:cNvSpPr>
          <p:nvPr/>
        </p:nvSpPr>
        <p:spPr bwMode="auto">
          <a:xfrm>
            <a:off x="29576" y="907601"/>
            <a:ext cx="221032" cy="442118"/>
          </a:xfrm>
          <a:prstGeom prst="rect">
            <a:avLst/>
          </a:prstGeom>
          <a:noFill/>
          <a:ln>
            <a:noFill/>
          </a:ln>
          <a:effectLst/>
          <a:extLst>
            <a:ext uri="{909E8E84-426E-40DD-AFC4-6F175D3DCCD1}">
              <a14:hiddenFill xmlns:a14="http://schemas.microsoft.com/office/drawing/2010/main">
                <a:solidFill>
                  <a:srgbClr val="FFCC99"/>
                </a:solidFill>
              </a14:hiddenFill>
            </a:ext>
            <a:ext uri="{91240B29-F687-4F45-9708-019B960494DF}">
              <a14:hiddenLine xmlns:a14="http://schemas.microsoft.com/office/drawing/2010/main" w="9525" algn="ctr">
                <a:solidFill>
                  <a:srgbClr val="FFCC99"/>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09415" tIns="54710" rIns="109415" bIns="54710" anchor="ctr">
            <a:spAutoFit/>
          </a:bodyPr>
          <a:lstStyle>
            <a:lvl1pPr eaLnBrk="0" hangingPunct="0">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5000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5000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5000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5000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pPr>
            <a:endParaRPr lang="ja-JP" altLang="ja-JP" sz="2155" b="0" i="0"/>
          </a:p>
        </p:txBody>
      </p:sp>
      <p:sp>
        <p:nvSpPr>
          <p:cNvPr id="49" name="角丸四角形 48"/>
          <p:cNvSpPr/>
          <p:nvPr/>
        </p:nvSpPr>
        <p:spPr bwMode="auto">
          <a:xfrm>
            <a:off x="140092" y="743948"/>
            <a:ext cx="2415118" cy="354614"/>
          </a:xfrm>
          <a:prstGeom prst="roundRect">
            <a:avLst/>
          </a:prstGeom>
          <a:gradFill>
            <a:gsLst>
              <a:gs pos="0">
                <a:srgbClr val="0099FF"/>
              </a:gs>
              <a:gs pos="21000">
                <a:srgbClr val="9FD9FF"/>
              </a:gs>
              <a:gs pos="100000">
                <a:schemeClr val="bg1"/>
              </a:gs>
              <a:gs pos="100000">
                <a:schemeClr val="accent2">
                  <a:tint val="15000"/>
                  <a:satMod val="350000"/>
                </a:schemeClr>
              </a:gs>
            </a:gsLst>
          </a:gradFill>
          <a:ln/>
        </p:spPr>
        <p:style>
          <a:lnRef idx="1">
            <a:schemeClr val="accent2"/>
          </a:lnRef>
          <a:fillRef idx="2">
            <a:schemeClr val="accent2"/>
          </a:fillRef>
          <a:effectRef idx="1">
            <a:schemeClr val="accent2"/>
          </a:effectRef>
          <a:fontRef idx="minor">
            <a:schemeClr val="dk1"/>
          </a:fontRef>
        </p:style>
        <p:txBody>
          <a:bodyPr wrap="square" lIns="109415" tIns="43097" rIns="109415" bIns="0" anchor="ctr">
            <a:spAutoFit/>
          </a:bodyPr>
          <a:lstStyle/>
          <a:p>
            <a:pPr algn="ctr">
              <a:defRPr/>
            </a:pPr>
            <a:r>
              <a:rPr lang="ja-JP" altLang="en-US" sz="1800" dirty="0">
                <a:solidFill>
                  <a:schemeClr val="tx1"/>
                </a:solidFill>
                <a:latin typeface="Meiryo UI" panose="020B0604030504040204" pitchFamily="50" charset="-128"/>
                <a:ea typeface="Meiryo UI" panose="020B0604030504040204" pitchFamily="50" charset="-128"/>
                <a:cs typeface="ＭＳ Ｐゴシック" pitchFamily="50" charset="-128"/>
              </a:rPr>
              <a:t>基本的な考え方</a:t>
            </a:r>
            <a:endParaRPr lang="en-US" altLang="ja-JP" sz="1800" dirty="0">
              <a:solidFill>
                <a:schemeClr val="tx1"/>
              </a:solidFill>
              <a:latin typeface="Meiryo UI" panose="020B0604030504040204" pitchFamily="50" charset="-128"/>
              <a:ea typeface="Meiryo UI" panose="020B0604030504040204" pitchFamily="50" charset="-128"/>
              <a:cs typeface="ＭＳ Ｐゴシック" pitchFamily="50" charset="-128"/>
            </a:endParaRPr>
          </a:p>
        </p:txBody>
      </p:sp>
      <p:sp>
        <p:nvSpPr>
          <p:cNvPr id="89" name="角丸四角形 88"/>
          <p:cNvSpPr/>
          <p:nvPr/>
        </p:nvSpPr>
        <p:spPr>
          <a:xfrm>
            <a:off x="118969" y="2518861"/>
            <a:ext cx="12604117" cy="6948000"/>
          </a:xfrm>
          <a:prstGeom prst="roundRect">
            <a:avLst>
              <a:gd name="adj" fmla="val 1832"/>
            </a:avLst>
          </a:prstGeom>
          <a:noFill/>
          <a:ln w="12700"/>
        </p:spPr>
        <p:style>
          <a:lnRef idx="1">
            <a:schemeClr val="accent1"/>
          </a:lnRef>
          <a:fillRef idx="2">
            <a:schemeClr val="accent1"/>
          </a:fillRef>
          <a:effectRef idx="1">
            <a:schemeClr val="accent1"/>
          </a:effectRef>
          <a:fontRef idx="minor">
            <a:schemeClr val="dk1"/>
          </a:fontRef>
        </p:style>
        <p:txBody>
          <a:bodyPr wrap="square" lIns="63910" tIns="62435" rIns="63910" bIns="62435" rtlCol="0" anchor="t">
            <a:noAutofit/>
          </a:bodyPr>
          <a:lstStyle/>
          <a:p>
            <a:pPr marL="123565" indent="-123565" defTabSz="1247741">
              <a:lnSpc>
                <a:spcPts val="600"/>
              </a:lnSpc>
            </a:pPr>
            <a:endParaRPr lang="en-US" altLang="ja-JP"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23565" indent="-123565" defTabSz="1247741"/>
            <a:r>
              <a:rPr lang="ja-JP" altLang="en-US" sz="120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endParaRPr lang="ja-JP" altLang="en-US" sz="140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1" name="角丸四角形 30"/>
          <p:cNvSpPr/>
          <p:nvPr/>
        </p:nvSpPr>
        <p:spPr bwMode="auto">
          <a:xfrm>
            <a:off x="118970" y="2200646"/>
            <a:ext cx="12373616" cy="661081"/>
          </a:xfrm>
          <a:prstGeom prst="roundRect">
            <a:avLst/>
          </a:prstGeom>
          <a:gradFill>
            <a:gsLst>
              <a:gs pos="0">
                <a:srgbClr val="0099FF"/>
              </a:gs>
              <a:gs pos="21000">
                <a:srgbClr val="9FD9FF"/>
              </a:gs>
              <a:gs pos="100000">
                <a:schemeClr val="bg1"/>
              </a:gs>
              <a:gs pos="100000">
                <a:schemeClr val="accent2">
                  <a:tint val="15000"/>
                  <a:satMod val="350000"/>
                </a:schemeClr>
              </a:gs>
            </a:gsLst>
          </a:gradFill>
          <a:ln/>
        </p:spPr>
        <p:style>
          <a:lnRef idx="1">
            <a:schemeClr val="accent2"/>
          </a:lnRef>
          <a:fillRef idx="2">
            <a:schemeClr val="accent2"/>
          </a:fillRef>
          <a:effectRef idx="1">
            <a:schemeClr val="accent2"/>
          </a:effectRef>
          <a:fontRef idx="minor">
            <a:schemeClr val="dk1"/>
          </a:fontRef>
        </p:style>
        <p:txBody>
          <a:bodyPr wrap="square" lIns="109415" tIns="43097" rIns="109415" bIns="0" anchor="ctr">
            <a:spAutoFit/>
          </a:bodyPr>
          <a:lstStyle/>
          <a:p>
            <a:pPr>
              <a:defRPr/>
            </a:pPr>
            <a:r>
              <a:rPr lang="ja-JP" altLang="en-US" sz="1800" dirty="0">
                <a:solidFill>
                  <a:schemeClr val="tx1"/>
                </a:solidFill>
                <a:latin typeface="Meiryo UI" panose="020B0604030504040204" pitchFamily="50" charset="-128"/>
                <a:ea typeface="Meiryo UI" panose="020B0604030504040204" pitchFamily="50" charset="-128"/>
                <a:cs typeface="ＭＳ Ｐゴシック" pitchFamily="50" charset="-128"/>
              </a:rPr>
              <a:t>令和５年度の主な事業　予算総額：約</a:t>
            </a:r>
            <a:r>
              <a:rPr lang="en-US" altLang="ja-JP" sz="1800" dirty="0">
                <a:solidFill>
                  <a:schemeClr val="tx1"/>
                </a:solidFill>
                <a:latin typeface="Meiryo UI" panose="020B0604030504040204" pitchFamily="50" charset="-128"/>
                <a:ea typeface="Meiryo UI" panose="020B0604030504040204" pitchFamily="50" charset="-128"/>
                <a:cs typeface="ＭＳ Ｐゴシック" pitchFamily="50" charset="-128"/>
              </a:rPr>
              <a:t>50</a:t>
            </a:r>
            <a:r>
              <a:rPr lang="ja-JP" altLang="en-US" sz="1800" dirty="0">
                <a:solidFill>
                  <a:schemeClr val="tx1"/>
                </a:solidFill>
                <a:latin typeface="Meiryo UI" panose="020B0604030504040204" pitchFamily="50" charset="-128"/>
                <a:ea typeface="Meiryo UI" panose="020B0604030504040204" pitchFamily="50" charset="-128"/>
                <a:cs typeface="ＭＳ Ｐゴシック" pitchFamily="50" charset="-128"/>
              </a:rPr>
              <a:t>億</a:t>
            </a:r>
            <a:r>
              <a:rPr lang="en-US" altLang="ja-JP" sz="1800" dirty="0">
                <a:solidFill>
                  <a:schemeClr val="tx1"/>
                </a:solidFill>
                <a:latin typeface="Meiryo UI" panose="020B0604030504040204" pitchFamily="50" charset="-128"/>
                <a:ea typeface="Meiryo UI" panose="020B0604030504040204" pitchFamily="50" charset="-128"/>
                <a:cs typeface="ＭＳ Ｐゴシック" pitchFamily="50" charset="-128"/>
              </a:rPr>
              <a:t>9,546</a:t>
            </a:r>
            <a:r>
              <a:rPr lang="ja-JP" altLang="en-US" sz="1800" dirty="0">
                <a:solidFill>
                  <a:schemeClr val="tx1"/>
                </a:solidFill>
                <a:latin typeface="Meiryo UI" panose="020B0604030504040204" pitchFamily="50" charset="-128"/>
                <a:ea typeface="Meiryo UI" panose="020B0604030504040204" pitchFamily="50" charset="-128"/>
                <a:cs typeface="ＭＳ Ｐゴシック" pitchFamily="50" charset="-128"/>
              </a:rPr>
              <a:t>万円　</a:t>
            </a:r>
            <a:r>
              <a:rPr lang="en-US" altLang="ja-JP" sz="1400" dirty="0">
                <a:solidFill>
                  <a:schemeClr val="tx1"/>
                </a:solidFill>
                <a:latin typeface="Meiryo UI" panose="020B0604030504040204" pitchFamily="50" charset="-128"/>
                <a:ea typeface="Meiryo UI" panose="020B0604030504040204" pitchFamily="50" charset="-128"/>
                <a:cs typeface="ＭＳ Ｐゴシック" pitchFamily="50" charset="-128"/>
              </a:rPr>
              <a:t>※</a:t>
            </a:r>
            <a:r>
              <a:rPr lang="ja-JP" altLang="en-US" sz="1400" dirty="0">
                <a:solidFill>
                  <a:schemeClr val="tx1"/>
                </a:solidFill>
                <a:latin typeface="Meiryo UI" panose="020B0604030504040204" pitchFamily="50" charset="-128"/>
                <a:ea typeface="Meiryo UI" panose="020B0604030504040204" pitchFamily="50" charset="-128"/>
                <a:cs typeface="ＭＳ Ｐゴシック" pitchFamily="50" charset="-128"/>
              </a:rPr>
              <a:t>令和４年</a:t>
            </a:r>
            <a:r>
              <a:rPr lang="en-US" altLang="ja-JP" sz="1400" dirty="0">
                <a:solidFill>
                  <a:schemeClr val="tx1"/>
                </a:solidFill>
                <a:latin typeface="Meiryo UI" panose="020B0604030504040204" pitchFamily="50" charset="-128"/>
                <a:ea typeface="Meiryo UI" panose="020B0604030504040204" pitchFamily="50" charset="-128"/>
                <a:cs typeface="ＭＳ Ｐゴシック" pitchFamily="50" charset="-128"/>
              </a:rPr>
              <a:t>11</a:t>
            </a:r>
            <a:r>
              <a:rPr lang="ja-JP" altLang="en-US" sz="1400" dirty="0">
                <a:solidFill>
                  <a:schemeClr val="tx1"/>
                </a:solidFill>
                <a:latin typeface="Meiryo UI" panose="020B0604030504040204" pitchFamily="50" charset="-128"/>
                <a:ea typeface="Meiryo UI" panose="020B0604030504040204" pitchFamily="50" charset="-128"/>
                <a:cs typeface="ＭＳ Ｐゴシック" pitchFamily="50" charset="-128"/>
              </a:rPr>
              <a:t>号補正で要求し、</a:t>
            </a:r>
            <a:r>
              <a:rPr lang="en-US" altLang="ja-JP" sz="1400" dirty="0">
                <a:solidFill>
                  <a:schemeClr val="tx1"/>
                </a:solidFill>
                <a:latin typeface="Meiryo UI" panose="020B0604030504040204" pitchFamily="50" charset="-128"/>
                <a:ea typeface="Meiryo UI" panose="020B0604030504040204" pitchFamily="50" charset="-128"/>
                <a:cs typeface="ＭＳ Ｐゴシック" pitchFamily="50" charset="-128"/>
              </a:rPr>
              <a:t>R5</a:t>
            </a:r>
            <a:r>
              <a:rPr lang="ja-JP" altLang="en-US" sz="1400" dirty="0">
                <a:solidFill>
                  <a:schemeClr val="tx1"/>
                </a:solidFill>
                <a:latin typeface="Meiryo UI" panose="020B0604030504040204" pitchFamily="50" charset="-128"/>
                <a:ea typeface="Meiryo UI" panose="020B0604030504040204" pitchFamily="50" charset="-128"/>
                <a:cs typeface="ＭＳ Ｐゴシック" pitchFamily="50" charset="-128"/>
              </a:rPr>
              <a:t>当初に振り替えているものを含む。</a:t>
            </a:r>
            <a:endParaRPr lang="en-US" altLang="ja-JP" sz="1400" dirty="0">
              <a:solidFill>
                <a:schemeClr val="tx1"/>
              </a:solidFill>
              <a:latin typeface="Meiryo UI" panose="020B0604030504040204" pitchFamily="50" charset="-128"/>
              <a:ea typeface="Meiryo UI" panose="020B0604030504040204" pitchFamily="50" charset="-128"/>
              <a:cs typeface="ＭＳ Ｐゴシック" pitchFamily="50" charset="-128"/>
            </a:endParaRPr>
          </a:p>
          <a:p>
            <a:pPr>
              <a:defRPr/>
            </a:pPr>
            <a:r>
              <a:rPr lang="en-US" altLang="ja-JP" sz="1800" dirty="0">
                <a:solidFill>
                  <a:schemeClr val="tx1"/>
                </a:solidFill>
                <a:latin typeface="Meiryo UI" panose="020B0604030504040204" pitchFamily="50" charset="-128"/>
                <a:ea typeface="Meiryo UI" panose="020B0604030504040204" pitchFamily="50" charset="-128"/>
                <a:cs typeface="ＭＳ Ｐゴシック" pitchFamily="50" charset="-128"/>
              </a:rPr>
              <a:t>【</a:t>
            </a:r>
            <a:r>
              <a:rPr lang="ja-JP" altLang="en-US" sz="1800" dirty="0">
                <a:solidFill>
                  <a:schemeClr val="tx1"/>
                </a:solidFill>
                <a:latin typeface="Meiryo UI" panose="020B0604030504040204" pitchFamily="50" charset="-128"/>
                <a:ea typeface="Meiryo UI" panose="020B0604030504040204" pitchFamily="50" charset="-128"/>
                <a:cs typeface="ＭＳ Ｐゴシック" pitchFamily="50" charset="-128"/>
              </a:rPr>
              <a:t>参考：令和４年度当初</a:t>
            </a:r>
            <a:r>
              <a:rPr lang="zh-TW" altLang="en-US" sz="1800" dirty="0">
                <a:solidFill>
                  <a:schemeClr val="tx1"/>
                </a:solidFill>
                <a:latin typeface="Meiryo UI" panose="020B0604030504040204" pitchFamily="50" charset="-128"/>
                <a:ea typeface="Meiryo UI" panose="020B0604030504040204" pitchFamily="50" charset="-128"/>
                <a:cs typeface="ＭＳ Ｐゴシック" pitchFamily="50" charset="-128"/>
              </a:rPr>
              <a:t>総額：約</a:t>
            </a:r>
            <a:r>
              <a:rPr lang="en-US" altLang="zh-TW" sz="1800" dirty="0">
                <a:solidFill>
                  <a:schemeClr val="tx1"/>
                </a:solidFill>
                <a:latin typeface="Meiryo UI" panose="020B0604030504040204" pitchFamily="50" charset="-128"/>
                <a:ea typeface="Meiryo UI" panose="020B0604030504040204" pitchFamily="50" charset="-128"/>
                <a:cs typeface="ＭＳ Ｐゴシック" pitchFamily="50" charset="-128"/>
              </a:rPr>
              <a:t>15</a:t>
            </a:r>
            <a:r>
              <a:rPr lang="zh-TW" altLang="en-US" sz="1800" dirty="0">
                <a:solidFill>
                  <a:schemeClr val="tx1"/>
                </a:solidFill>
                <a:latin typeface="Meiryo UI" panose="020B0604030504040204" pitchFamily="50" charset="-128"/>
                <a:ea typeface="Meiryo UI" panose="020B0604030504040204" pitchFamily="50" charset="-128"/>
                <a:cs typeface="ＭＳ Ｐゴシック" pitchFamily="50" charset="-128"/>
              </a:rPr>
              <a:t>億</a:t>
            </a:r>
            <a:r>
              <a:rPr lang="en-US" altLang="zh-TW" sz="1800" dirty="0">
                <a:solidFill>
                  <a:schemeClr val="tx1"/>
                </a:solidFill>
                <a:latin typeface="Meiryo UI" panose="020B0604030504040204" pitchFamily="50" charset="-128"/>
                <a:ea typeface="Meiryo UI" panose="020B0604030504040204" pitchFamily="50" charset="-128"/>
                <a:cs typeface="ＭＳ Ｐゴシック" pitchFamily="50" charset="-128"/>
              </a:rPr>
              <a:t>5,531</a:t>
            </a:r>
            <a:r>
              <a:rPr lang="zh-TW" altLang="en-US" sz="1800" dirty="0">
                <a:solidFill>
                  <a:schemeClr val="tx1"/>
                </a:solidFill>
                <a:latin typeface="Meiryo UI" panose="020B0604030504040204" pitchFamily="50" charset="-128"/>
                <a:ea typeface="Meiryo UI" panose="020B0604030504040204" pitchFamily="50" charset="-128"/>
                <a:cs typeface="ＭＳ Ｐゴシック" pitchFamily="50" charset="-128"/>
              </a:rPr>
              <a:t>万円</a:t>
            </a:r>
            <a:r>
              <a:rPr lang="ja-JP" altLang="en-US" sz="1800" dirty="0">
                <a:solidFill>
                  <a:schemeClr val="tx1"/>
                </a:solidFill>
                <a:latin typeface="Meiryo UI" panose="020B0604030504040204" pitchFamily="50" charset="-128"/>
                <a:ea typeface="Meiryo UI" panose="020B0604030504040204" pitchFamily="50" charset="-128"/>
                <a:cs typeface="ＭＳ Ｐゴシック" pitchFamily="50" charset="-128"/>
              </a:rPr>
              <a:t>、令和４年度補正後総額：約</a:t>
            </a:r>
            <a:r>
              <a:rPr lang="en-US" altLang="ja-JP" sz="1800" dirty="0">
                <a:solidFill>
                  <a:schemeClr val="tx1"/>
                </a:solidFill>
                <a:latin typeface="Meiryo UI" panose="020B0604030504040204" pitchFamily="50" charset="-128"/>
                <a:ea typeface="Meiryo UI" panose="020B0604030504040204" pitchFamily="50" charset="-128"/>
                <a:cs typeface="ＭＳ Ｐゴシック" pitchFamily="50" charset="-128"/>
              </a:rPr>
              <a:t>30</a:t>
            </a:r>
            <a:r>
              <a:rPr lang="ja-JP" altLang="en-US" sz="1800" dirty="0">
                <a:solidFill>
                  <a:schemeClr val="tx1"/>
                </a:solidFill>
                <a:latin typeface="Meiryo UI" panose="020B0604030504040204" pitchFamily="50" charset="-128"/>
                <a:ea typeface="Meiryo UI" panose="020B0604030504040204" pitchFamily="50" charset="-128"/>
                <a:cs typeface="ＭＳ Ｐゴシック" pitchFamily="50" charset="-128"/>
              </a:rPr>
              <a:t>億</a:t>
            </a:r>
            <a:r>
              <a:rPr lang="en-US" altLang="ja-JP" sz="1800" dirty="0">
                <a:solidFill>
                  <a:schemeClr val="tx1"/>
                </a:solidFill>
                <a:latin typeface="Meiryo UI" panose="020B0604030504040204" pitchFamily="50" charset="-128"/>
                <a:ea typeface="Meiryo UI" panose="020B0604030504040204" pitchFamily="50" charset="-128"/>
                <a:cs typeface="ＭＳ Ｐゴシック" pitchFamily="50" charset="-128"/>
              </a:rPr>
              <a:t>6,019</a:t>
            </a:r>
            <a:r>
              <a:rPr lang="ja-JP" altLang="en-US" sz="1800" dirty="0">
                <a:solidFill>
                  <a:schemeClr val="tx1"/>
                </a:solidFill>
                <a:latin typeface="Meiryo UI" panose="020B0604030504040204" pitchFamily="50" charset="-128"/>
                <a:ea typeface="Meiryo UI" panose="020B0604030504040204" pitchFamily="50" charset="-128"/>
                <a:cs typeface="ＭＳ Ｐゴシック" pitchFamily="50" charset="-128"/>
              </a:rPr>
              <a:t>万円</a:t>
            </a:r>
            <a:r>
              <a:rPr lang="en-US" altLang="ja-JP" sz="1800" dirty="0">
                <a:solidFill>
                  <a:schemeClr val="tx1"/>
                </a:solidFill>
                <a:latin typeface="Meiryo UI" panose="020B0604030504040204" pitchFamily="50" charset="-128"/>
                <a:ea typeface="Meiryo UI" panose="020B0604030504040204" pitchFamily="50" charset="-128"/>
                <a:cs typeface="ＭＳ Ｐゴシック" pitchFamily="50" charset="-128"/>
              </a:rPr>
              <a:t>】</a:t>
            </a:r>
          </a:p>
        </p:txBody>
      </p:sp>
      <p:sp>
        <p:nvSpPr>
          <p:cNvPr id="2" name="テキスト ボックス 1"/>
          <p:cNvSpPr txBox="1"/>
          <p:nvPr/>
        </p:nvSpPr>
        <p:spPr>
          <a:xfrm>
            <a:off x="283815" y="3010665"/>
            <a:ext cx="3350077" cy="338554"/>
          </a:xfrm>
          <a:prstGeom prst="rect">
            <a:avLst/>
          </a:prstGeom>
          <a:solidFill>
            <a:srgbClr val="0066FF"/>
          </a:solidFill>
          <a:ln>
            <a:noFill/>
          </a:ln>
        </p:spPr>
        <p:txBody>
          <a:bodyPr wrap="square" rtlCol="0">
            <a:spAutoFit/>
          </a:bodyPr>
          <a:lstStyle/>
          <a:p>
            <a:r>
              <a:rPr lang="ja-JP" altLang="en-US" sz="1600" dirty="0">
                <a:solidFill>
                  <a:schemeClr val="bg1"/>
                </a:solidFill>
                <a:latin typeface="Meiryo UI" panose="020B0604030504040204" pitchFamily="50" charset="-128"/>
                <a:ea typeface="Meiryo UI" panose="020B0604030504040204" pitchFamily="50" charset="-128"/>
              </a:rPr>
              <a:t>①</a:t>
            </a:r>
            <a:r>
              <a:rPr kumimoji="1" lang="ja-JP" altLang="en-US" sz="1600" dirty="0">
                <a:solidFill>
                  <a:schemeClr val="bg1"/>
                </a:solidFill>
                <a:latin typeface="Meiryo UI" panose="020B0604030504040204" pitchFamily="50" charset="-128"/>
                <a:ea typeface="Meiryo UI" panose="020B0604030504040204" pitchFamily="50" charset="-128"/>
              </a:rPr>
              <a:t>あらゆる主体の意識改革・行動喚起</a:t>
            </a:r>
          </a:p>
        </p:txBody>
      </p:sp>
      <p:sp>
        <p:nvSpPr>
          <p:cNvPr id="90" name="テキスト ボックス 89"/>
          <p:cNvSpPr txBox="1"/>
          <p:nvPr/>
        </p:nvSpPr>
        <p:spPr>
          <a:xfrm>
            <a:off x="280120" y="7307072"/>
            <a:ext cx="4181580" cy="345526"/>
          </a:xfrm>
          <a:prstGeom prst="rect">
            <a:avLst/>
          </a:prstGeom>
          <a:solidFill>
            <a:srgbClr val="0066FF"/>
          </a:solidFill>
          <a:ln>
            <a:noFill/>
          </a:ln>
        </p:spPr>
        <p:txBody>
          <a:bodyPr wrap="square" rtlCol="0">
            <a:spAutoFit/>
          </a:bodyPr>
          <a:lstStyle/>
          <a:p>
            <a:r>
              <a:rPr lang="ja-JP" altLang="en-US" sz="1600" dirty="0">
                <a:solidFill>
                  <a:schemeClr val="bg1"/>
                </a:solidFill>
                <a:latin typeface="Meiryo UI" panose="020B0604030504040204" pitchFamily="50" charset="-128"/>
                <a:ea typeface="Meiryo UI" panose="020B0604030504040204" pitchFamily="50" charset="-128"/>
              </a:rPr>
              <a:t>②事業者における脱炭素化に向けた取組促進</a:t>
            </a:r>
            <a:endParaRPr lang="en-US" altLang="ja-JP" sz="1600" dirty="0">
              <a:solidFill>
                <a:schemeClr val="bg1"/>
              </a:solidFill>
              <a:latin typeface="Meiryo UI" panose="020B0604030504040204" pitchFamily="50" charset="-128"/>
              <a:ea typeface="Meiryo UI" panose="020B0604030504040204" pitchFamily="50" charset="-128"/>
            </a:endParaRPr>
          </a:p>
        </p:txBody>
      </p:sp>
      <p:sp>
        <p:nvSpPr>
          <p:cNvPr id="95" name="角丸四角形 94"/>
          <p:cNvSpPr/>
          <p:nvPr/>
        </p:nvSpPr>
        <p:spPr>
          <a:xfrm>
            <a:off x="184789" y="3379369"/>
            <a:ext cx="6241890" cy="3735884"/>
          </a:xfrm>
          <a:prstGeom prst="roundRect">
            <a:avLst>
              <a:gd name="adj" fmla="val 6433"/>
            </a:avLst>
          </a:prstGeom>
          <a:solidFill>
            <a:srgbClr val="99FF99"/>
          </a:solidFill>
          <a:ln w="12700"/>
          <a:effectLst/>
        </p:spPr>
        <p:style>
          <a:lnRef idx="1">
            <a:schemeClr val="accent1"/>
          </a:lnRef>
          <a:fillRef idx="2">
            <a:schemeClr val="accent1"/>
          </a:fillRef>
          <a:effectRef idx="1">
            <a:schemeClr val="accent1"/>
          </a:effectRef>
          <a:fontRef idx="minor">
            <a:schemeClr val="dk1"/>
          </a:fontRef>
        </p:style>
        <p:txBody>
          <a:bodyPr wrap="square" lIns="63910" tIns="36000" rIns="63910" bIns="36000" rtlCol="0" anchor="t">
            <a:spAutoFit/>
          </a:bodyPr>
          <a:lstStyle/>
          <a:p>
            <a:pPr indent="-123565" defTabSz="1247741">
              <a:lnSpc>
                <a:spcPts val="1800"/>
              </a:lnSpc>
            </a:pPr>
            <a:r>
              <a:rPr lang="ja-JP" altLang="en-US" sz="1400" b="1"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○脱炭素化に向けた消費行動促進事業</a:t>
            </a:r>
            <a:r>
              <a:rPr lang="en-US" altLang="ja-JP" sz="1400" b="1"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400" b="1"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継続</a:t>
            </a:r>
            <a:r>
              <a:rPr lang="en-US" altLang="ja-JP" sz="1400" b="1"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indent="-123565" defTabSz="1247741">
              <a:lnSpc>
                <a:spcPts val="1800"/>
              </a:lnSpc>
            </a:pPr>
            <a:r>
              <a:rPr lang="ja-JP" altLang="en-US" sz="1400" b="1"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R5:9,988</a:t>
            </a:r>
            <a:r>
              <a:rPr lang="ja-JP" altLang="en-US"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千円（</a:t>
            </a:r>
            <a:r>
              <a:rPr lang="en-US" altLang="ja-JP"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R4:5,698</a:t>
            </a:r>
            <a:r>
              <a:rPr lang="ja-JP" altLang="en-US"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千円）　脱炭素・エネルギー政策課</a:t>
            </a:r>
          </a:p>
          <a:p>
            <a:pPr indent="-123565" defTabSz="1247741">
              <a:lnSpc>
                <a:spcPts val="1800"/>
              </a:lnSpc>
            </a:pPr>
            <a:r>
              <a:rPr lang="ja-JP" altLang="en-US"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　・大阪版</a:t>
            </a:r>
            <a:r>
              <a:rPr lang="en-US" altLang="ja-JP"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CFP</a:t>
            </a:r>
            <a:r>
              <a:rPr lang="ja-JP" altLang="en-US"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算定手法を活用した大阪産農水産物へのラベル表示等による普及啓発の本格実施等</a:t>
            </a:r>
            <a:endParaRPr lang="en-US" altLang="ja-JP"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indent="-123565" defTabSz="1247741">
              <a:lnSpc>
                <a:spcPts val="1800"/>
              </a:lnSpc>
            </a:pPr>
            <a:r>
              <a:rPr lang="ja-JP" altLang="en-US" sz="1400" b="1"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○環境配慮消費行動促進に向けた脱炭素ポイント付与制度普及事業</a:t>
            </a:r>
            <a:r>
              <a:rPr lang="en-US" altLang="ja-JP" sz="1400" b="1"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400" b="1"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継続</a:t>
            </a:r>
            <a:r>
              <a:rPr lang="en-US" altLang="ja-JP" sz="1400" b="1"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indent="-123565" defTabSz="1247741">
              <a:lnSpc>
                <a:spcPts val="1800"/>
              </a:lnSpc>
            </a:pPr>
            <a:r>
              <a:rPr lang="ja-JP" altLang="en-US" sz="1400" b="1"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R5:46,000</a:t>
            </a:r>
            <a:r>
              <a:rPr lang="ja-JP" altLang="en-US"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千円（</a:t>
            </a:r>
            <a:r>
              <a:rPr lang="en-US" altLang="ja-JP"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R4:14,000</a:t>
            </a:r>
            <a:r>
              <a:rPr lang="ja-JP" altLang="en-US"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千円）脱炭素・エネルギー政策課</a:t>
            </a:r>
          </a:p>
          <a:p>
            <a:pPr marL="174625" indent="-87313" defTabSz="1247741">
              <a:lnSpc>
                <a:spcPts val="1800"/>
              </a:lnSpc>
              <a:spcAft>
                <a:spcPts val="600"/>
              </a:spcAft>
            </a:pPr>
            <a:r>
              <a:rPr lang="ja-JP" altLang="en-US"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・脱炭素ポイント制度に関する運用ガイドライン</a:t>
            </a:r>
            <a:r>
              <a:rPr lang="en-US" altLang="ja-JP"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素案</a:t>
            </a:r>
            <a:r>
              <a:rPr lang="en-US" altLang="ja-JP"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作成及び脱炭素ポイントを付与する事業者への補助</a:t>
            </a:r>
            <a:endParaRPr lang="en-US" altLang="ja-JP"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indent="-123565" defTabSz="1247741">
              <a:lnSpc>
                <a:spcPts val="1800"/>
              </a:lnSpc>
            </a:pPr>
            <a:r>
              <a:rPr lang="ja-JP" altLang="en-US" sz="1400" b="1"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zh-TW" altLang="en-US" sz="1400" b="1"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地球温暖化防止活動推進員機能強化</a:t>
            </a:r>
            <a:r>
              <a:rPr lang="ja-JP" altLang="en-US" sz="1400" b="1"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事業</a:t>
            </a:r>
            <a:r>
              <a:rPr lang="en-US" altLang="ja-JP" sz="1400" b="1"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400" b="1"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継続</a:t>
            </a:r>
            <a:r>
              <a:rPr lang="en-US" altLang="ja-JP" sz="1400" b="1"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indent="-123565" defTabSz="1247741">
              <a:lnSpc>
                <a:spcPts val="1800"/>
              </a:lnSpc>
            </a:pPr>
            <a:r>
              <a:rPr lang="ja-JP" altLang="en-US" sz="1400" b="1"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R5:2,740</a:t>
            </a:r>
            <a:r>
              <a:rPr lang="ja-JP" altLang="en-US"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千円（</a:t>
            </a:r>
            <a:r>
              <a:rPr lang="en-US" altLang="ja-JP"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R4:4,799</a:t>
            </a:r>
            <a:r>
              <a:rPr lang="ja-JP" altLang="en-US"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千円）脱炭素・エネルギー政策課</a:t>
            </a:r>
          </a:p>
          <a:p>
            <a:pPr marL="174625" indent="-87313" defTabSz="1247741">
              <a:lnSpc>
                <a:spcPts val="1800"/>
              </a:lnSpc>
            </a:pPr>
            <a:r>
              <a:rPr lang="ja-JP" altLang="en-US"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・ライフスタイルの変革に寄与する事業活動の場において、啓発できる人材を獲得・育成</a:t>
            </a:r>
            <a:endParaRPr lang="en-US" altLang="ja-JP"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lvl="0" defTabSz="914400"/>
            <a:r>
              <a:rPr kumimoji="0" lang="ja-JP" altLang="en-US" sz="1400" b="1"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○環境学習における省エネ等行動変容促進ツール開発事業</a:t>
            </a:r>
            <a:r>
              <a:rPr lang="en-US" altLang="ja-JP" sz="1400" b="1"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400" b="1"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新規</a:t>
            </a:r>
            <a:r>
              <a:rPr lang="en-US" altLang="ja-JP" sz="1400" b="1"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lvl="0" defTabSz="914400"/>
            <a:r>
              <a:rPr kumimoji="0" lang="ja-JP" altLang="en-US" sz="1400" b="1"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0" lang="en-US" altLang="ja-JP" sz="1050"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R5:4,665</a:t>
            </a:r>
            <a:r>
              <a:rPr kumimoji="0" lang="ja-JP" altLang="en-US" sz="1050"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千円　脱炭素・エネルギー政策課</a:t>
            </a:r>
            <a:endParaRPr kumimoji="0" lang="en-US" altLang="ja-JP" sz="1050"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lvl="0" defTabSz="914400"/>
            <a:r>
              <a:rPr kumimoji="0" lang="ja-JP" altLang="en-US" sz="1200"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0" lang="ja-JP" altLang="en-US" sz="1050"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府内小学生を対象に、省エネ等の行動変容の促進を図るため、学校や家庭でも活用できる電子版学習</a:t>
            </a:r>
            <a:endParaRPr kumimoji="0" lang="en-US" altLang="ja-JP" sz="1050"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lvl="0" defTabSz="914400"/>
            <a:r>
              <a:rPr kumimoji="0" lang="ja-JP" altLang="en-US" sz="1050"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　　ツールを作成。</a:t>
            </a:r>
            <a:endParaRPr lang="en-US" altLang="ja-JP" sz="1050" b="1"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defTabSz="914400"/>
            <a:r>
              <a:rPr lang="ja-JP" altLang="en-US" sz="1400" b="1"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○大阪産</a:t>
            </a:r>
            <a:r>
              <a:rPr lang="en-US" altLang="ja-JP" sz="1400" b="1"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400" b="1"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もん</a:t>
            </a:r>
            <a:r>
              <a:rPr lang="en-US" altLang="ja-JP" sz="1400" b="1"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400" b="1"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を活用した脱炭素化推進事業</a:t>
            </a:r>
            <a:r>
              <a:rPr lang="en-US" altLang="ja-JP" sz="1400" b="1"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400" b="1"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新規</a:t>
            </a:r>
            <a:r>
              <a:rPr lang="en-US" altLang="ja-JP" sz="1400" b="1"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defTabSz="914400"/>
            <a:r>
              <a:rPr lang="ja-JP" altLang="en-US" sz="1400" b="1"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R5:11,373</a:t>
            </a:r>
            <a:r>
              <a:rPr lang="ja-JP" altLang="en-US"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千円　流通対策室</a:t>
            </a:r>
            <a:endParaRPr lang="en-US" altLang="ja-JP"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defTabSz="914400"/>
            <a:r>
              <a:rPr kumimoji="0" lang="ja-JP" altLang="en-US" sz="1050" b="1" dirty="0">
                <a:solidFill>
                  <a:schemeClr val="tx1"/>
                </a:solidFill>
                <a:latin typeface="Meiryo UI" panose="020B0604030504040204" pitchFamily="50" charset="-128"/>
                <a:ea typeface="Meiryo UI" panose="020B0604030504040204" pitchFamily="50" charset="-128"/>
                <a:cs typeface="ＭＳ Ｐゴシック" panose="020B0600070205080204" pitchFamily="50" charset="-128"/>
              </a:rPr>
              <a:t> 　・</a:t>
            </a:r>
            <a:r>
              <a:rPr lang="ja-JP" altLang="ja-JP" sz="1050" dirty="0">
                <a:solidFill>
                  <a:schemeClr val="tx1"/>
                </a:solidFill>
                <a:latin typeface="Meiryo UI" panose="020B0604030504040204" pitchFamily="50" charset="-128"/>
                <a:ea typeface="Meiryo UI" panose="020B0604030504040204" pitchFamily="50" charset="-128"/>
              </a:rPr>
              <a:t>地産地消、脱炭素消費行動、プラごみ削減等の一体的な啓発イベントを実施</a:t>
            </a:r>
            <a:endParaRPr lang="en-US" altLang="ja-JP"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02" name="角丸四角形 101"/>
          <p:cNvSpPr/>
          <p:nvPr/>
        </p:nvSpPr>
        <p:spPr>
          <a:xfrm>
            <a:off x="184789" y="7668343"/>
            <a:ext cx="6241890" cy="1649306"/>
          </a:xfrm>
          <a:prstGeom prst="roundRect">
            <a:avLst>
              <a:gd name="adj" fmla="val 15675"/>
            </a:avLst>
          </a:prstGeom>
          <a:solidFill>
            <a:srgbClr val="99FF99"/>
          </a:solidFill>
          <a:ln w="12700"/>
          <a:effectLst/>
        </p:spPr>
        <p:style>
          <a:lnRef idx="1">
            <a:schemeClr val="accent1"/>
          </a:lnRef>
          <a:fillRef idx="2">
            <a:schemeClr val="accent1"/>
          </a:fillRef>
          <a:effectRef idx="1">
            <a:schemeClr val="accent1"/>
          </a:effectRef>
          <a:fontRef idx="minor">
            <a:schemeClr val="dk1"/>
          </a:fontRef>
        </p:style>
        <p:txBody>
          <a:bodyPr wrap="square" lIns="63910" tIns="36000" rIns="63910" bIns="36000" rtlCol="0" anchor="t">
            <a:spAutoFit/>
          </a:bodyPr>
          <a:lstStyle/>
          <a:p>
            <a:pPr defTabSz="914400"/>
            <a:r>
              <a:rPr kumimoji="0" lang="ja-JP" altLang="ja-JP" sz="1400" b="1" dirty="0">
                <a:solidFill>
                  <a:schemeClr val="tx1"/>
                </a:solidFill>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sz="1400" b="1" dirty="0">
                <a:solidFill>
                  <a:schemeClr val="tx1"/>
                </a:solidFill>
                <a:latin typeface="Meiryo UI" panose="020B0604030504040204" pitchFamily="50" charset="-128"/>
                <a:ea typeface="Meiryo UI" panose="020B0604030504040204" pitchFamily="50" charset="-128"/>
                <a:cs typeface="ＭＳ Ｐゴシック" panose="020B0600070205080204" pitchFamily="50" charset="-128"/>
              </a:rPr>
              <a:t>気候変動対策推進</a:t>
            </a:r>
            <a:r>
              <a:rPr kumimoji="0" lang="ja-JP" altLang="ja-JP" sz="1400" b="1" dirty="0">
                <a:solidFill>
                  <a:schemeClr val="tx1"/>
                </a:solidFill>
                <a:latin typeface="Meiryo UI" panose="020B0604030504040204" pitchFamily="50" charset="-128"/>
                <a:ea typeface="Meiryo UI" panose="020B0604030504040204" pitchFamily="50" charset="-128"/>
                <a:cs typeface="ＭＳ Ｐゴシック" panose="020B0600070205080204" pitchFamily="50" charset="-128"/>
              </a:rPr>
              <a:t>条例</a:t>
            </a:r>
            <a:r>
              <a:rPr kumimoji="0" lang="ja-JP" altLang="en-US" sz="1400" b="1" dirty="0">
                <a:solidFill>
                  <a:schemeClr val="tx1"/>
                </a:solidFill>
                <a:latin typeface="Meiryo UI" panose="020B0604030504040204" pitchFamily="50" charset="-128"/>
                <a:ea typeface="Meiryo UI" panose="020B0604030504040204" pitchFamily="50" charset="-128"/>
                <a:cs typeface="ＭＳ Ｐゴシック" panose="020B0600070205080204" pitchFamily="50" charset="-128"/>
              </a:rPr>
              <a:t>に基づく事業者の取組みの促進</a:t>
            </a:r>
            <a:r>
              <a:rPr lang="en-US" altLang="ja-JP" sz="1400" b="1"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400" b="1"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継続</a:t>
            </a:r>
            <a:r>
              <a:rPr lang="en-US" altLang="ja-JP" sz="1400" b="1"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p>
          <a:p>
            <a:pPr defTabSz="914400"/>
            <a:r>
              <a:rPr lang="ja-JP" altLang="en-US" sz="1400" b="1"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R5:2,844</a:t>
            </a:r>
            <a:r>
              <a:rPr lang="ja-JP" altLang="en-US"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千円</a:t>
            </a:r>
            <a:r>
              <a:rPr kumimoji="0" lang="ja-JP" altLang="ja-JP" sz="1050" dirty="0">
                <a:solidFill>
                  <a:schemeClr val="tx1"/>
                </a:solidFill>
                <a:latin typeface="Meiryo UI" panose="020B0604030504040204" pitchFamily="50" charset="-128"/>
                <a:ea typeface="Meiryo UI" panose="020B0604030504040204" pitchFamily="50" charset="-128"/>
                <a:cs typeface="ＭＳ Ｐゴシック" panose="020B0600070205080204" pitchFamily="50" charset="-128"/>
              </a:rPr>
              <a:t>（</a:t>
            </a:r>
            <a:r>
              <a:rPr kumimoji="0" lang="en-US" altLang="ja-JP" sz="1050" dirty="0">
                <a:solidFill>
                  <a:schemeClr val="tx1"/>
                </a:solidFill>
                <a:latin typeface="Meiryo UI" panose="020B0604030504040204" pitchFamily="50" charset="-128"/>
                <a:ea typeface="Meiryo UI" panose="020B0604030504040204" pitchFamily="50" charset="-128"/>
                <a:cs typeface="ＭＳ Ｐゴシック" panose="020B0600070205080204" pitchFamily="50" charset="-128"/>
              </a:rPr>
              <a:t>R4:2,307</a:t>
            </a:r>
            <a:r>
              <a:rPr kumimoji="0" lang="ja-JP" altLang="en-US" sz="1050" dirty="0">
                <a:solidFill>
                  <a:schemeClr val="tx1"/>
                </a:solidFill>
                <a:latin typeface="Meiryo UI" panose="020B0604030504040204" pitchFamily="50" charset="-128"/>
                <a:ea typeface="Meiryo UI" panose="020B0604030504040204" pitchFamily="50" charset="-128"/>
                <a:cs typeface="ＭＳ Ｐゴシック" panose="020B0600070205080204" pitchFamily="50" charset="-128"/>
              </a:rPr>
              <a:t>千円）</a:t>
            </a:r>
            <a:r>
              <a:rPr lang="ja-JP" altLang="en-US"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脱炭素・エネルギー政策課</a:t>
            </a:r>
            <a:endParaRPr kumimoji="0" lang="ja-JP" altLang="en-US" sz="1050" dirty="0">
              <a:solidFill>
                <a:schemeClr val="tx1"/>
              </a:solidFill>
              <a:latin typeface="Meiryo UI" panose="020B0604030504040204" pitchFamily="50" charset="-128"/>
              <a:ea typeface="Meiryo UI" panose="020B0604030504040204" pitchFamily="50" charset="-128"/>
              <a:cs typeface="ＭＳ Ｐゴシック" panose="020B0600070205080204" pitchFamily="50" charset="-128"/>
            </a:endParaRPr>
          </a:p>
          <a:p>
            <a:pPr marL="174625" indent="-87313" defTabSz="1247741">
              <a:lnSpc>
                <a:spcPts val="1800"/>
              </a:lnSpc>
              <a:spcAft>
                <a:spcPts val="600"/>
              </a:spcAft>
            </a:pPr>
            <a:r>
              <a:rPr lang="ja-JP" altLang="en-US"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0" lang="ja-JP" altLang="en-US" sz="1050" dirty="0">
                <a:solidFill>
                  <a:schemeClr val="tx1"/>
                </a:solidFill>
                <a:latin typeface="Meiryo UI" panose="020B0604030504040204" pitchFamily="50" charset="-128"/>
                <a:ea typeface="Meiryo UI" panose="020B0604030504040204" pitchFamily="50" charset="-128"/>
                <a:cs typeface="ＭＳ Ｐゴシック" panose="020B0600070205080204" pitchFamily="50" charset="-128"/>
              </a:rPr>
              <a:t>エネルギー多量使用事業者等を対象とした報告制度の強化及び拡大</a:t>
            </a:r>
            <a:endParaRPr kumimoji="0" lang="en-US" altLang="ja-JP" sz="1050" dirty="0">
              <a:solidFill>
                <a:schemeClr val="tx1"/>
              </a:solidFill>
              <a:latin typeface="Meiryo UI" panose="020B0604030504040204" pitchFamily="50" charset="-128"/>
              <a:ea typeface="Meiryo UI" panose="020B0604030504040204" pitchFamily="50" charset="-128"/>
              <a:cs typeface="ＭＳ Ｐゴシック" panose="020B0600070205080204" pitchFamily="50" charset="-128"/>
            </a:endParaRPr>
          </a:p>
          <a:p>
            <a:pPr indent="-123565" defTabSz="1247741">
              <a:lnSpc>
                <a:spcPts val="1800"/>
              </a:lnSpc>
            </a:pPr>
            <a:r>
              <a:rPr lang="ja-JP" altLang="en-US" sz="1400" b="1"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○おおさかスマートエネルギーセンターの運営</a:t>
            </a:r>
            <a:endParaRPr lang="en-US" altLang="ja-JP" sz="1400" b="1"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indent="-123565" defTabSz="1247741">
              <a:lnSpc>
                <a:spcPts val="1800"/>
              </a:lnSpc>
            </a:pPr>
            <a:r>
              <a:rPr lang="ja-JP" altLang="en-US" sz="1400" b="1"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10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R5:4,065</a:t>
            </a:r>
            <a:r>
              <a:rPr lang="ja-JP" altLang="en-US" sz="110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千円</a:t>
            </a:r>
            <a:r>
              <a:rPr kumimoji="0" lang="ja-JP" altLang="ja-JP" sz="1100" dirty="0">
                <a:solidFill>
                  <a:schemeClr val="tx1"/>
                </a:solidFill>
                <a:latin typeface="Meiryo UI" panose="020B0604030504040204" pitchFamily="50" charset="-128"/>
                <a:ea typeface="Meiryo UI" panose="020B0604030504040204" pitchFamily="50" charset="-128"/>
                <a:cs typeface="ＭＳ Ｐゴシック" panose="020B0600070205080204" pitchFamily="50" charset="-128"/>
              </a:rPr>
              <a:t>（</a:t>
            </a:r>
            <a:r>
              <a:rPr kumimoji="0" lang="en-US" altLang="ja-JP" sz="1100" dirty="0">
                <a:solidFill>
                  <a:schemeClr val="tx1"/>
                </a:solidFill>
                <a:latin typeface="Meiryo UI" panose="020B0604030504040204" pitchFamily="50" charset="-128"/>
                <a:ea typeface="Meiryo UI" panose="020B0604030504040204" pitchFamily="50" charset="-128"/>
                <a:cs typeface="ＭＳ Ｐゴシック" panose="020B0600070205080204" pitchFamily="50" charset="-128"/>
              </a:rPr>
              <a:t>R4:4,085</a:t>
            </a:r>
            <a:r>
              <a:rPr kumimoji="0" lang="ja-JP" altLang="en-US" sz="1100" dirty="0">
                <a:solidFill>
                  <a:schemeClr val="tx1"/>
                </a:solidFill>
                <a:latin typeface="Meiryo UI" panose="020B0604030504040204" pitchFamily="50" charset="-128"/>
                <a:ea typeface="Meiryo UI" panose="020B0604030504040204" pitchFamily="50" charset="-128"/>
                <a:cs typeface="ＭＳ Ｐゴシック" panose="020B0600070205080204" pitchFamily="50" charset="-128"/>
              </a:rPr>
              <a:t>千円）</a:t>
            </a:r>
            <a:r>
              <a:rPr lang="ja-JP" altLang="en-US" sz="110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脱炭素・エネルギー政策課</a:t>
            </a:r>
          </a:p>
          <a:p>
            <a:pPr marL="174625" indent="-87313" defTabSz="1247741">
              <a:lnSpc>
                <a:spcPts val="1800"/>
              </a:lnSpc>
              <a:spcAft>
                <a:spcPts val="600"/>
              </a:spcAft>
            </a:pPr>
            <a:r>
              <a:rPr lang="ja-JP" altLang="en-US"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・府民・事業者等からの創エネ・蓄エネ・省エネ相談へのワンストップ対応を実施</a:t>
            </a:r>
            <a:endParaRPr lang="en-US" altLang="ja-JP"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9" name="角丸四角形 38"/>
          <p:cNvSpPr/>
          <p:nvPr/>
        </p:nvSpPr>
        <p:spPr>
          <a:xfrm>
            <a:off x="6492497" y="3371789"/>
            <a:ext cx="6212379" cy="5941796"/>
          </a:xfrm>
          <a:prstGeom prst="roundRect">
            <a:avLst>
              <a:gd name="adj" fmla="val 4886"/>
            </a:avLst>
          </a:prstGeom>
          <a:solidFill>
            <a:srgbClr val="99FF99"/>
          </a:solidFill>
          <a:ln w="12700"/>
          <a:effectLst/>
        </p:spPr>
        <p:style>
          <a:lnRef idx="1">
            <a:schemeClr val="accent1"/>
          </a:lnRef>
          <a:fillRef idx="2">
            <a:schemeClr val="accent1"/>
          </a:fillRef>
          <a:effectRef idx="1">
            <a:schemeClr val="accent1"/>
          </a:effectRef>
          <a:fontRef idx="minor">
            <a:schemeClr val="dk1"/>
          </a:fontRef>
        </p:style>
        <p:txBody>
          <a:bodyPr wrap="square" lIns="63910" tIns="36000" rIns="63910" bIns="36000" rtlCol="0" anchor="t">
            <a:spAutoFit/>
          </a:bodyPr>
          <a:lstStyle/>
          <a:p>
            <a:pPr indent="-123565" defTabSz="1247741">
              <a:lnSpc>
                <a:spcPts val="1800"/>
              </a:lnSpc>
            </a:pPr>
            <a:r>
              <a:rPr lang="ja-JP" altLang="en-US" sz="1400" b="1"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○中小事業者</a:t>
            </a:r>
            <a:r>
              <a:rPr lang="en-US" altLang="ja-JP" sz="1400" b="1"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LED</a:t>
            </a:r>
            <a:r>
              <a:rPr lang="ja-JP" altLang="en-US" sz="1400" b="1"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導入促進事業</a:t>
            </a:r>
            <a:r>
              <a:rPr lang="en-US" altLang="ja-JP" sz="1400" b="1"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400" b="1"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継続</a:t>
            </a:r>
            <a:r>
              <a:rPr lang="en-US" altLang="ja-JP" sz="1400" b="1"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indent="-123565" defTabSz="1247741">
              <a:lnSpc>
                <a:spcPts val="1800"/>
              </a:lnSpc>
            </a:pPr>
            <a:r>
              <a:rPr lang="ja-JP" altLang="en-US" sz="1050" b="1"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050"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R5</a:t>
            </a:r>
            <a:r>
              <a:rPr lang="ja-JP" altLang="en-US" sz="1050"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050"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1,573,338</a:t>
            </a:r>
            <a:r>
              <a:rPr lang="ja-JP" altLang="en-US" sz="1050"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千円（</a:t>
            </a:r>
            <a:r>
              <a:rPr lang="en-US" altLang="ja-JP" sz="1050"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R4</a:t>
            </a:r>
            <a:r>
              <a:rPr lang="ja-JP" altLang="en-US" sz="1050"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050"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702,074</a:t>
            </a:r>
            <a:r>
              <a:rPr lang="ja-JP" altLang="en-US" sz="1050"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千円） 脱炭素・エネルギー政策</a:t>
            </a:r>
          </a:p>
          <a:p>
            <a:pPr indent="-123565" defTabSz="1247741">
              <a:lnSpc>
                <a:spcPts val="1800"/>
              </a:lnSpc>
            </a:pPr>
            <a:r>
              <a:rPr lang="ja-JP" altLang="en-US" sz="1050"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　・中小事業者が既存の照明設備を</a:t>
            </a:r>
            <a:r>
              <a:rPr lang="en-US" altLang="ja-JP" sz="1050"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LED</a:t>
            </a:r>
            <a:r>
              <a:rPr lang="ja-JP" altLang="en-US" sz="1050"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照明に更新するための費用の一部を補助</a:t>
            </a:r>
            <a:endParaRPr lang="en-US" altLang="ja-JP" sz="1400" b="1"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lvl="0" defTabSz="914400"/>
            <a:r>
              <a:rPr kumimoji="0" lang="ja-JP" altLang="en-US" sz="1400" b="1"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○クレジットを活用した事業者による脱炭素経営促進事業</a:t>
            </a:r>
            <a:r>
              <a:rPr lang="en-US" altLang="ja-JP" sz="1400" b="1"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400" b="1"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新規</a:t>
            </a:r>
            <a:r>
              <a:rPr lang="en-US" altLang="ja-JP" sz="1400" b="1"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p>
          <a:p>
            <a:pPr lvl="0" defTabSz="914400"/>
            <a:r>
              <a:rPr kumimoji="0" lang="ja-JP" altLang="en-US" sz="1050" b="1"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0" lang="en-US" altLang="ja-JP" sz="1050"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R5:39,565</a:t>
            </a:r>
            <a:r>
              <a:rPr kumimoji="0" lang="ja-JP" altLang="en-US" sz="1050"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千円　脱炭素・エネルギー政策課</a:t>
            </a:r>
            <a:endParaRPr kumimoji="0" lang="en-US" altLang="ja-JP" sz="1050"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lvl="0" defTabSz="914400"/>
            <a:r>
              <a:rPr kumimoji="0" lang="ja-JP" altLang="en-US" sz="1050"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　・府内事業者によるクレジット化・万博への寄付意向の調査・情報収集を行い、</a:t>
            </a:r>
            <a:r>
              <a:rPr kumimoji="0" lang="en-US" altLang="ja-JP" sz="1050"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J</a:t>
            </a:r>
            <a:r>
              <a:rPr kumimoji="0" lang="ja-JP" altLang="en-US" sz="1050"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クレジット認証に係るプロ</a:t>
            </a:r>
            <a:endParaRPr kumimoji="0" lang="en-US" altLang="ja-JP" sz="1050"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lvl="0" defTabSz="914400"/>
            <a:r>
              <a:rPr kumimoji="0" lang="ja-JP" altLang="en-US" sz="1050"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　  ジェクトの申請・登録等を実施</a:t>
            </a:r>
            <a:endParaRPr kumimoji="0" lang="en-US" altLang="ja-JP" sz="1050"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defTabSz="914400"/>
            <a:r>
              <a:rPr lang="ja-JP" altLang="en-US" sz="1400" b="1"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○サプライチェーン全体の</a:t>
            </a:r>
            <a:r>
              <a:rPr lang="en-US" altLang="ja-JP" sz="1400" b="1"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CO2</a:t>
            </a:r>
            <a:r>
              <a:rPr lang="ja-JP" altLang="en-US" sz="1400" b="1"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排出量見える化モデル事業</a:t>
            </a:r>
            <a:r>
              <a:rPr lang="en-US" altLang="ja-JP" sz="1400" b="1"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400" b="1"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新規</a:t>
            </a:r>
            <a:r>
              <a:rPr lang="en-US" altLang="ja-JP" sz="1400" b="1"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defTabSz="914400"/>
            <a:r>
              <a:rPr lang="ja-JP" altLang="en-US" sz="1050" b="1"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R5:34,778</a:t>
            </a:r>
            <a:r>
              <a:rPr lang="ja-JP" altLang="en-US"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千円　脱炭素・エネルギー政策課</a:t>
            </a:r>
            <a:endParaRPr lang="en-US" altLang="ja-JP"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defTabSz="914400"/>
            <a:r>
              <a:rPr kumimoji="0" lang="ja-JP" altLang="en-US" sz="1050" dirty="0">
                <a:solidFill>
                  <a:schemeClr val="tx1"/>
                </a:solidFill>
                <a:latin typeface="Meiryo UI" panose="020B0604030504040204" pitchFamily="50" charset="-128"/>
                <a:ea typeface="Meiryo UI" panose="020B0604030504040204" pitchFamily="50" charset="-128"/>
                <a:cs typeface="ＭＳ Ｐゴシック" panose="020B0600070205080204" pitchFamily="50" charset="-128"/>
              </a:rPr>
              <a:t>　・サプライチェーン全体での排出量の見える化や削減のための改善策の提案をモデル的に実施</a:t>
            </a:r>
            <a:endParaRPr kumimoji="0" lang="en-US" altLang="ja-JP" sz="1050" dirty="0">
              <a:solidFill>
                <a:schemeClr val="tx1"/>
              </a:solidFill>
              <a:latin typeface="Meiryo UI" panose="020B0604030504040204" pitchFamily="50" charset="-128"/>
              <a:ea typeface="Meiryo UI" panose="020B0604030504040204" pitchFamily="50" charset="-128"/>
              <a:cs typeface="ＭＳ Ｐゴシック" panose="020B0600070205080204" pitchFamily="50" charset="-128"/>
            </a:endParaRPr>
          </a:p>
          <a:p>
            <a:pPr defTabSz="914400"/>
            <a:r>
              <a:rPr kumimoji="0" lang="ja-JP" altLang="en-US" sz="1400" b="1"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○脱炭素経営宣言促進事業</a:t>
            </a:r>
            <a:r>
              <a:rPr lang="en-US" altLang="ja-JP" sz="1400" b="1"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400" b="1"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新規</a:t>
            </a:r>
            <a:r>
              <a:rPr lang="en-US" altLang="ja-JP" sz="1400" b="1"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defTabSz="914400"/>
            <a:r>
              <a:rPr kumimoji="0" lang="ja-JP" altLang="en-US" sz="1050" b="1"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0" lang="en-US" altLang="ja-JP" sz="1050"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R5</a:t>
            </a:r>
            <a:r>
              <a:rPr kumimoji="0" lang="ja-JP" altLang="en-US" sz="1050"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0" lang="en-US" altLang="ja-JP" sz="1050"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4,971</a:t>
            </a:r>
            <a:r>
              <a:rPr kumimoji="0" lang="ja-JP" altLang="en-US" sz="1050"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千円　脱炭素・エネルギー政策課</a:t>
            </a:r>
            <a:endParaRPr kumimoji="0" lang="en-US" altLang="ja-JP" sz="1050"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lvl="0" defTabSz="914400"/>
            <a:r>
              <a:rPr kumimoji="0" lang="ja-JP" altLang="en-US" sz="1050"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　・脱炭素経営宣言登録制度を新たに創設し、地域の関係機関と連携して、事業者の脱炭素経営を促進</a:t>
            </a:r>
            <a:endParaRPr kumimoji="0" lang="en-US" altLang="ja-JP" sz="1050"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lvl="0" defTabSz="914400"/>
            <a:r>
              <a:rPr kumimoji="0" lang="ja-JP" altLang="en-US" sz="1400" b="1"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○省エネ・再エネ設備の導入モデル事例普及啓発事業</a:t>
            </a:r>
            <a:r>
              <a:rPr lang="en-US" altLang="ja-JP" sz="1400" b="1"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400" b="1"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新規</a:t>
            </a:r>
            <a:r>
              <a:rPr lang="en-US" altLang="ja-JP" sz="1400" b="1"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lvl="0" defTabSz="914400"/>
            <a:r>
              <a:rPr kumimoji="0" lang="ja-JP" altLang="en-US" sz="1050" b="1"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0" lang="en-US" altLang="ja-JP" sz="1050"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R5</a:t>
            </a:r>
            <a:r>
              <a:rPr kumimoji="0" lang="ja-JP" altLang="en-US" sz="1050"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0" lang="en-US" altLang="ja-JP" sz="1050"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3,280</a:t>
            </a:r>
            <a:r>
              <a:rPr kumimoji="0" lang="ja-JP" altLang="en-US" sz="1050"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千円　脱炭素・エネルギー政策課</a:t>
            </a:r>
            <a:endParaRPr kumimoji="0" lang="en-US" altLang="ja-JP" sz="1050"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lvl="0" defTabSz="914400"/>
            <a:r>
              <a:rPr kumimoji="0" lang="ja-JP" altLang="en-US" sz="1050"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　・脱炭素に大きく寄与する先進的な設備更新を実施した中小事業者の事例をまとめて広く発信</a:t>
            </a:r>
            <a:endParaRPr kumimoji="0" lang="en-US" altLang="ja-JP" sz="1050"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lvl="0" defTabSz="914400"/>
            <a:r>
              <a:rPr kumimoji="0" lang="ja-JP" altLang="en-US" sz="1400" b="1"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○中小事業者の対策計画書に基づく省エネ・再エネ設備の導入支援事業</a:t>
            </a:r>
            <a:r>
              <a:rPr lang="en-US" altLang="ja-JP" sz="1400" b="1"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400" b="1"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新規</a:t>
            </a:r>
            <a:r>
              <a:rPr lang="en-US" altLang="ja-JP" sz="1400" b="1"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050" b="1"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1050" b="1"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lvl="0" defTabSz="914400"/>
            <a:r>
              <a:rPr kumimoji="0" lang="ja-JP" altLang="en-US" sz="1050" b="1"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0" lang="en-US" altLang="ja-JP" sz="1050"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R5</a:t>
            </a:r>
            <a:r>
              <a:rPr kumimoji="0" lang="ja-JP" altLang="en-US" sz="1050"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0" lang="en-US" altLang="ja-JP" sz="1050"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60,000</a:t>
            </a:r>
            <a:r>
              <a:rPr kumimoji="0" lang="ja-JP" altLang="en-US" sz="1050"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千円　脱炭素・エネルギー政策課</a:t>
            </a:r>
            <a:endParaRPr kumimoji="0" lang="en-US" altLang="ja-JP" sz="1050"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lvl="0" defTabSz="914400"/>
            <a:r>
              <a:rPr kumimoji="0" lang="ja-JP" altLang="en-US" sz="1050"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　・府に届け出た対策計画書に基づいて実施する省エネ設備更新や再エネ設備導入の効果的な取組みを支援</a:t>
            </a:r>
            <a:endParaRPr lang="en-US" altLang="ja-JP" sz="1050" b="1"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lvl="0" defTabSz="914400"/>
            <a:r>
              <a:rPr kumimoji="0" lang="ja-JP" altLang="en-US" sz="1400" b="1"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○万博を契機とした環境・エネルギー先進技術普及事業</a:t>
            </a:r>
            <a:r>
              <a:rPr lang="en-US" altLang="ja-JP" sz="1400" b="1"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400" b="1"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新規</a:t>
            </a:r>
            <a:r>
              <a:rPr lang="en-US" altLang="ja-JP" sz="1400" b="1"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endParaRPr kumimoji="0" lang="en-US" altLang="ja-JP" sz="1600" b="1"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lvl="0" defTabSz="914400"/>
            <a:r>
              <a:rPr kumimoji="0" lang="ja-JP" altLang="en-US" sz="1050" b="1"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0" lang="en-US" altLang="ja-JP" sz="1050"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R5</a:t>
            </a:r>
            <a:r>
              <a:rPr kumimoji="0" lang="ja-JP" altLang="en-US" sz="1050"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0" lang="en-US" altLang="ja-JP" sz="1050"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25,611</a:t>
            </a:r>
            <a:r>
              <a:rPr kumimoji="0" lang="ja-JP" altLang="en-US" sz="1050"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千円　脱炭素・エネルギー政策課</a:t>
            </a:r>
            <a:endParaRPr kumimoji="0" lang="en-US" altLang="ja-JP" sz="1050"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lvl="0" defTabSz="914400"/>
            <a:r>
              <a:rPr kumimoji="0" lang="ja-JP" altLang="en-US" sz="1050"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　・民間施設等に先進技術を導入して</a:t>
            </a:r>
            <a:r>
              <a:rPr kumimoji="0" lang="en-US" altLang="ja-JP" sz="1050"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CO2</a:t>
            </a:r>
            <a:r>
              <a:rPr kumimoji="0" lang="ja-JP" altLang="en-US" sz="1050"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削減効果等を発信するモデル事業への補助等</a:t>
            </a:r>
            <a:endParaRPr lang="en-US" altLang="ja-JP" sz="1050" b="1"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indent="-123565" defTabSz="1247741">
              <a:lnSpc>
                <a:spcPts val="1800"/>
              </a:lnSpc>
            </a:pPr>
            <a:r>
              <a:rPr lang="ja-JP" altLang="en-US" sz="1400" b="1"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○カーボンニュートラル技術開発・実証事業</a:t>
            </a:r>
            <a:r>
              <a:rPr lang="en-US" altLang="ja-JP" sz="1400" b="1"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400" b="1"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継続</a:t>
            </a:r>
            <a:r>
              <a:rPr lang="en-US" altLang="ja-JP" sz="1400" b="1"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indent="-123565" defTabSz="1247741">
              <a:lnSpc>
                <a:spcPts val="1800"/>
              </a:lnSpc>
            </a:pPr>
            <a:r>
              <a:rPr lang="ja-JP" altLang="en-US" sz="1050"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050"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R5:800,148</a:t>
            </a:r>
            <a:r>
              <a:rPr lang="ja-JP" altLang="en-US" sz="1050"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千円（</a:t>
            </a:r>
            <a:r>
              <a:rPr lang="en-US" altLang="ja-JP" sz="1050"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R4</a:t>
            </a:r>
            <a:r>
              <a:rPr lang="ja-JP" altLang="en-US" sz="1050"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050"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500,000</a:t>
            </a:r>
            <a:r>
              <a:rPr lang="ja-JP" altLang="en-US" sz="1050"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千円）商工労働部　産業創造課</a:t>
            </a:r>
            <a:endParaRPr lang="en-US" altLang="ja-JP" sz="1050"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indent="-123565" defTabSz="1247741">
              <a:lnSpc>
                <a:spcPts val="1800"/>
              </a:lnSpc>
            </a:pPr>
            <a:r>
              <a:rPr lang="ja-JP" altLang="en-US"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万博での披露をめざし、カーボンニュートラルに資する最先端技術の開発・実証を支援</a:t>
            </a:r>
            <a:endParaRPr lang="en-US" altLang="ja-JP" sz="1400" b="1"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indent="-123565" defTabSz="1247741">
              <a:lnSpc>
                <a:spcPts val="1800"/>
              </a:lnSpc>
            </a:pPr>
            <a:r>
              <a:rPr lang="ja-JP" altLang="en-US" sz="1400" b="1"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○エネルギー産業創出促進事業</a:t>
            </a:r>
            <a:r>
              <a:rPr lang="en-US" altLang="ja-JP" sz="1400" b="1"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400" b="1"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継続</a:t>
            </a:r>
            <a:r>
              <a:rPr lang="en-US" altLang="ja-JP" sz="1400" b="1"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indent="-123565" defTabSz="1247741">
              <a:lnSpc>
                <a:spcPts val="1800"/>
              </a:lnSpc>
            </a:pPr>
            <a:r>
              <a:rPr lang="ja-JP" altLang="en-US" sz="1050" b="1"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R5:22,145</a:t>
            </a:r>
            <a:r>
              <a:rPr lang="ja-JP" altLang="en-US"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千円（</a:t>
            </a:r>
            <a:r>
              <a:rPr lang="en-US" altLang="ja-JP"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R4:24,689</a:t>
            </a:r>
            <a:r>
              <a:rPr lang="ja-JP" altLang="en-US"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千円）商工労働部　産業創造課</a:t>
            </a:r>
            <a:endParaRPr lang="en-US" altLang="ja-JP"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indent="-123565" defTabSz="1247741">
              <a:lnSpc>
                <a:spcPts val="1800"/>
              </a:lnSpc>
            </a:pPr>
            <a:r>
              <a:rPr lang="ja-JP" altLang="en-US" sz="1050"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　・蓄電池、水素・燃料電池、再生可能エネルギー等の研究開発や実証実験等の取組みを支援</a:t>
            </a:r>
            <a:endParaRPr lang="en-US" altLang="ja-JP" sz="1050"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indent="-123565" defTabSz="1247741">
              <a:lnSpc>
                <a:spcPts val="1800"/>
              </a:lnSpc>
            </a:pPr>
            <a:endParaRPr lang="en-US" altLang="ja-JP" sz="1050"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1" name="テキスト ボックス 40"/>
          <p:cNvSpPr txBox="1"/>
          <p:nvPr/>
        </p:nvSpPr>
        <p:spPr>
          <a:xfrm>
            <a:off x="6492498" y="2990472"/>
            <a:ext cx="4181580" cy="345526"/>
          </a:xfrm>
          <a:prstGeom prst="rect">
            <a:avLst/>
          </a:prstGeom>
          <a:solidFill>
            <a:srgbClr val="0066FF"/>
          </a:solidFill>
          <a:ln>
            <a:noFill/>
          </a:ln>
        </p:spPr>
        <p:txBody>
          <a:bodyPr wrap="square" rtlCol="0">
            <a:spAutoFit/>
          </a:bodyPr>
          <a:lstStyle/>
          <a:p>
            <a:r>
              <a:rPr lang="ja-JP" altLang="en-US" sz="1600" dirty="0">
                <a:solidFill>
                  <a:schemeClr val="bg1"/>
                </a:solidFill>
                <a:latin typeface="Meiryo UI" panose="020B0604030504040204" pitchFamily="50" charset="-128"/>
                <a:ea typeface="Meiryo UI" panose="020B0604030504040204" pitchFamily="50" charset="-128"/>
              </a:rPr>
              <a:t>②事業者における脱炭素化に向けた取組促進</a:t>
            </a:r>
            <a:endParaRPr lang="en-US" altLang="ja-JP" sz="1600" dirty="0">
              <a:solidFill>
                <a:schemeClr val="bg1"/>
              </a:solidFill>
              <a:latin typeface="Meiryo UI" panose="020B0604030504040204" pitchFamily="50" charset="-128"/>
              <a:ea typeface="Meiryo UI" panose="020B0604030504040204" pitchFamily="50" charset="-128"/>
            </a:endParaRPr>
          </a:p>
        </p:txBody>
      </p:sp>
      <p:sp>
        <p:nvSpPr>
          <p:cNvPr id="5" name="正方形/長方形 4"/>
          <p:cNvSpPr/>
          <p:nvPr/>
        </p:nvSpPr>
        <p:spPr>
          <a:xfrm>
            <a:off x="3633892" y="3010665"/>
            <a:ext cx="1862814" cy="33855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dirty="0">
                <a:solidFill>
                  <a:schemeClr val="tx1"/>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　</a:t>
            </a:r>
            <a:r>
              <a:rPr kumimoji="1" lang="ja-JP" altLang="en-US" sz="1400" dirty="0">
                <a:solidFill>
                  <a:schemeClr val="tx1"/>
                </a:solidFill>
                <a:latin typeface="Meiryo UI" panose="020B0604030504040204" pitchFamily="50" charset="-128"/>
                <a:ea typeface="Meiryo UI" panose="020B0604030504040204" pitchFamily="50" charset="-128"/>
              </a:rPr>
              <a:t>知事重点</a:t>
            </a:r>
            <a:r>
              <a:rPr lang="ja-JP" altLang="en-US" sz="1400" dirty="0">
                <a:solidFill>
                  <a:schemeClr val="tx1"/>
                </a:solidFill>
                <a:latin typeface="Meiryo UI" panose="020B0604030504040204" pitchFamily="50" charset="-128"/>
                <a:ea typeface="Meiryo UI" panose="020B0604030504040204" pitchFamily="50" charset="-128"/>
              </a:rPr>
              <a:t>事業</a:t>
            </a:r>
            <a:endParaRPr kumimoji="1" lang="ja-JP" altLang="en-US" sz="1400" dirty="0">
              <a:solidFill>
                <a:schemeClr val="tx1"/>
              </a:solidFill>
              <a:latin typeface="Meiryo UI" panose="020B0604030504040204" pitchFamily="50" charset="-128"/>
              <a:ea typeface="Meiryo UI" panose="020B0604030504040204" pitchFamily="50" charset="-128"/>
            </a:endParaRPr>
          </a:p>
        </p:txBody>
      </p:sp>
      <p:sp>
        <p:nvSpPr>
          <p:cNvPr id="29" name="タイトル 1">
            <a:extLst>
              <a:ext uri="{FF2B5EF4-FFF2-40B4-BE49-F238E27FC236}">
                <a16:creationId xmlns:a16="http://schemas.microsoft.com/office/drawing/2014/main" id="{65C8111A-39A5-454D-88FD-3EDD3FCD60BE}"/>
              </a:ext>
            </a:extLst>
          </p:cNvPr>
          <p:cNvSpPr txBox="1">
            <a:spLocks/>
          </p:cNvSpPr>
          <p:nvPr/>
        </p:nvSpPr>
        <p:spPr>
          <a:xfrm>
            <a:off x="-27508" y="-23936"/>
            <a:ext cx="12801600" cy="727331"/>
          </a:xfrm>
          <a:prstGeom prst="rect">
            <a:avLst/>
          </a:prstGeom>
          <a:solidFill>
            <a:srgbClr val="000066"/>
          </a:solidFill>
        </p:spPr>
        <p:txBody>
          <a:bodyPr vert="horz" lIns="188973" tIns="48000" rIns="95998" bIns="4800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2940" b="1" dirty="0">
                <a:solidFill>
                  <a:schemeClr val="bg1"/>
                </a:solidFill>
                <a:latin typeface="Meiryo UI" panose="020B0604030504040204" pitchFamily="50" charset="-128"/>
                <a:ea typeface="Meiryo UI" panose="020B0604030504040204" pitchFamily="50" charset="-128"/>
              </a:rPr>
              <a:t>令和５年度の脱炭素化の推進に向けた取組み</a:t>
            </a:r>
          </a:p>
        </p:txBody>
      </p:sp>
    </p:spTree>
    <p:extLst>
      <p:ext uri="{BB962C8B-B14F-4D97-AF65-F5344CB8AC3E}">
        <p14:creationId xmlns:p14="http://schemas.microsoft.com/office/powerpoint/2010/main" val="1321789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Rectangle 1066"/>
          <p:cNvSpPr>
            <a:spLocks noChangeArrowheads="1"/>
          </p:cNvSpPr>
          <p:nvPr/>
        </p:nvSpPr>
        <p:spPr bwMode="auto">
          <a:xfrm>
            <a:off x="29576" y="784468"/>
            <a:ext cx="221032" cy="442118"/>
          </a:xfrm>
          <a:prstGeom prst="rect">
            <a:avLst/>
          </a:prstGeom>
          <a:noFill/>
          <a:ln>
            <a:noFill/>
          </a:ln>
          <a:effectLst/>
          <a:extLst>
            <a:ext uri="{909E8E84-426E-40DD-AFC4-6F175D3DCCD1}">
              <a14:hiddenFill xmlns:a14="http://schemas.microsoft.com/office/drawing/2010/main">
                <a:solidFill>
                  <a:srgbClr val="FFCC99"/>
                </a:solidFill>
              </a14:hiddenFill>
            </a:ext>
            <a:ext uri="{91240B29-F687-4F45-9708-019B960494DF}">
              <a14:hiddenLine xmlns:a14="http://schemas.microsoft.com/office/drawing/2010/main" w="9525" algn="ctr">
                <a:solidFill>
                  <a:srgbClr val="FFCC99"/>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09415" tIns="54710" rIns="109415" bIns="54710" anchor="ctr">
            <a:spAutoFit/>
          </a:bodyPr>
          <a:lstStyle>
            <a:lvl1pPr eaLnBrk="0" hangingPunct="0">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5000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5000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5000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5000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pPr>
            <a:endParaRPr lang="ja-JP" altLang="ja-JP" sz="2155" b="0" i="0"/>
          </a:p>
        </p:txBody>
      </p:sp>
      <p:sp>
        <p:nvSpPr>
          <p:cNvPr id="89" name="角丸四角形 88"/>
          <p:cNvSpPr/>
          <p:nvPr/>
        </p:nvSpPr>
        <p:spPr>
          <a:xfrm>
            <a:off x="115279" y="984176"/>
            <a:ext cx="12585906" cy="8496944"/>
          </a:xfrm>
          <a:prstGeom prst="roundRect">
            <a:avLst>
              <a:gd name="adj" fmla="val 1832"/>
            </a:avLst>
          </a:prstGeom>
          <a:noFill/>
          <a:ln w="12700"/>
        </p:spPr>
        <p:style>
          <a:lnRef idx="1">
            <a:schemeClr val="accent1"/>
          </a:lnRef>
          <a:fillRef idx="2">
            <a:schemeClr val="accent1"/>
          </a:fillRef>
          <a:effectRef idx="1">
            <a:schemeClr val="accent1"/>
          </a:effectRef>
          <a:fontRef idx="minor">
            <a:schemeClr val="dk1"/>
          </a:fontRef>
        </p:style>
        <p:txBody>
          <a:bodyPr wrap="square" lIns="63910" tIns="62435" rIns="63910" bIns="62435" rtlCol="0" anchor="t">
            <a:noAutofit/>
          </a:bodyPr>
          <a:lstStyle/>
          <a:p>
            <a:pPr marL="123565" indent="-123565" defTabSz="1247741">
              <a:lnSpc>
                <a:spcPts val="600"/>
              </a:lnSpc>
            </a:pPr>
            <a:endParaRPr lang="en-US" altLang="ja-JP"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23565" indent="-123565" defTabSz="1247741"/>
            <a:r>
              <a:rPr lang="ja-JP" altLang="en-US" sz="120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endParaRPr lang="ja-JP" altLang="en-US" sz="140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92" name="テキスト ボックス 91"/>
          <p:cNvSpPr txBox="1"/>
          <p:nvPr/>
        </p:nvSpPr>
        <p:spPr>
          <a:xfrm>
            <a:off x="389914" y="5689808"/>
            <a:ext cx="4620199" cy="338554"/>
          </a:xfrm>
          <a:prstGeom prst="rect">
            <a:avLst/>
          </a:prstGeom>
          <a:solidFill>
            <a:srgbClr val="0066FF"/>
          </a:solidFill>
          <a:ln>
            <a:noFill/>
          </a:ln>
        </p:spPr>
        <p:txBody>
          <a:bodyPr wrap="square" rtlCol="0">
            <a:spAutoFit/>
          </a:bodyPr>
          <a:lstStyle/>
          <a:p>
            <a:r>
              <a:rPr lang="ja-JP" altLang="en-US" sz="1600" dirty="0">
                <a:solidFill>
                  <a:schemeClr val="bg1"/>
                </a:solidFill>
                <a:latin typeface="Meiryo UI" panose="020B0604030504040204" pitchFamily="50" charset="-128"/>
                <a:ea typeface="Meiryo UI" panose="020B0604030504040204" pitchFamily="50" charset="-128"/>
              </a:rPr>
              <a:t>④輸送・移動における脱炭素化に向けた取組促進</a:t>
            </a:r>
            <a:endParaRPr kumimoji="1" lang="ja-JP" altLang="en-US" sz="1600" dirty="0">
              <a:solidFill>
                <a:schemeClr val="bg1"/>
              </a:solidFill>
              <a:latin typeface="Meiryo UI" panose="020B0604030504040204" pitchFamily="50" charset="-128"/>
              <a:ea typeface="Meiryo UI" panose="020B0604030504040204" pitchFamily="50" charset="-128"/>
            </a:endParaRPr>
          </a:p>
        </p:txBody>
      </p:sp>
      <p:sp>
        <p:nvSpPr>
          <p:cNvPr id="115" name="テキスト ボックス 114"/>
          <p:cNvSpPr txBox="1"/>
          <p:nvPr/>
        </p:nvSpPr>
        <p:spPr>
          <a:xfrm>
            <a:off x="389914" y="3720177"/>
            <a:ext cx="3919038" cy="338554"/>
          </a:xfrm>
          <a:prstGeom prst="rect">
            <a:avLst/>
          </a:prstGeom>
          <a:solidFill>
            <a:srgbClr val="0066FF"/>
          </a:solidFill>
          <a:ln>
            <a:noFill/>
          </a:ln>
        </p:spPr>
        <p:txBody>
          <a:bodyPr wrap="square" rtlCol="0">
            <a:spAutoFit/>
          </a:bodyPr>
          <a:lstStyle/>
          <a:p>
            <a:r>
              <a:rPr lang="ja-JP" altLang="en-US" sz="1600" dirty="0">
                <a:solidFill>
                  <a:schemeClr val="bg1"/>
                </a:solidFill>
                <a:latin typeface="Meiryo UI" panose="020B0604030504040204" pitchFamily="50" charset="-128"/>
                <a:ea typeface="Meiryo UI" panose="020B0604030504040204" pitchFamily="50" charset="-128"/>
              </a:rPr>
              <a:t>③</a:t>
            </a:r>
            <a:r>
              <a:rPr lang="en-US" altLang="ja-JP" sz="1600" dirty="0">
                <a:solidFill>
                  <a:schemeClr val="bg1"/>
                </a:solidFill>
                <a:latin typeface="Meiryo UI" panose="020B0604030504040204" pitchFamily="50" charset="-128"/>
                <a:ea typeface="Meiryo UI" panose="020B0604030504040204" pitchFamily="50" charset="-128"/>
              </a:rPr>
              <a:t>CO</a:t>
            </a:r>
            <a:r>
              <a:rPr lang="en-US" altLang="ja-JP" sz="1600" baseline="-25000" dirty="0">
                <a:solidFill>
                  <a:schemeClr val="bg1"/>
                </a:solidFill>
                <a:latin typeface="Meiryo UI" panose="020B0604030504040204" pitchFamily="50" charset="-128"/>
                <a:ea typeface="Meiryo UI" panose="020B0604030504040204" pitchFamily="50" charset="-128"/>
              </a:rPr>
              <a:t>2</a:t>
            </a:r>
            <a:r>
              <a:rPr lang="ja-JP" altLang="en-US" sz="1600" dirty="0">
                <a:solidFill>
                  <a:schemeClr val="bg1"/>
                </a:solidFill>
                <a:latin typeface="Meiryo UI" panose="020B0604030504040204" pitchFamily="50" charset="-128"/>
                <a:ea typeface="Meiryo UI" panose="020B0604030504040204" pitchFamily="50" charset="-128"/>
              </a:rPr>
              <a:t>排出の少ないエネルギーの利用促進</a:t>
            </a:r>
            <a:endParaRPr kumimoji="1" lang="ja-JP" altLang="en-US" sz="1600" dirty="0">
              <a:solidFill>
                <a:schemeClr val="bg1"/>
              </a:solidFill>
              <a:latin typeface="Meiryo UI" panose="020B0604030504040204" pitchFamily="50" charset="-128"/>
              <a:ea typeface="Meiryo UI" panose="020B0604030504040204" pitchFamily="50" charset="-128"/>
            </a:endParaRPr>
          </a:p>
        </p:txBody>
      </p:sp>
      <p:sp>
        <p:nvSpPr>
          <p:cNvPr id="116" name="角丸四角形 115"/>
          <p:cNvSpPr/>
          <p:nvPr/>
        </p:nvSpPr>
        <p:spPr>
          <a:xfrm>
            <a:off x="353243" y="4230692"/>
            <a:ext cx="5976000" cy="1142992"/>
          </a:xfrm>
          <a:prstGeom prst="roundRect">
            <a:avLst>
              <a:gd name="adj" fmla="val 16166"/>
            </a:avLst>
          </a:prstGeom>
          <a:solidFill>
            <a:srgbClr val="99FF99"/>
          </a:solidFill>
          <a:ln w="12700"/>
          <a:effectLst/>
        </p:spPr>
        <p:style>
          <a:lnRef idx="1">
            <a:schemeClr val="accent1"/>
          </a:lnRef>
          <a:fillRef idx="2">
            <a:schemeClr val="accent1"/>
          </a:fillRef>
          <a:effectRef idx="1">
            <a:schemeClr val="accent1"/>
          </a:effectRef>
          <a:fontRef idx="minor">
            <a:schemeClr val="dk1"/>
          </a:fontRef>
        </p:style>
        <p:txBody>
          <a:bodyPr wrap="square" lIns="63910" tIns="36000" rIns="63910" bIns="36000" rtlCol="0" anchor="t">
            <a:spAutoFit/>
          </a:bodyPr>
          <a:lstStyle/>
          <a:p>
            <a:pPr defTabSz="914400"/>
            <a:r>
              <a:rPr kumimoji="0" lang="ja-JP" altLang="ja-JP" sz="1400" b="1" dirty="0">
                <a:solidFill>
                  <a:schemeClr val="tx1"/>
                </a:solidFill>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sz="1400" b="1" dirty="0">
                <a:solidFill>
                  <a:schemeClr val="tx1"/>
                </a:solidFill>
                <a:latin typeface="Meiryo UI" panose="020B0604030504040204" pitchFamily="50" charset="-128"/>
                <a:ea typeface="Meiryo UI" panose="020B0604030504040204" pitchFamily="50" charset="-128"/>
                <a:cs typeface="ＭＳ Ｐゴシック" panose="020B0600070205080204" pitchFamily="50" charset="-128"/>
              </a:rPr>
              <a:t>気候変動対策推進</a:t>
            </a:r>
            <a:r>
              <a:rPr kumimoji="0" lang="ja-JP" altLang="ja-JP" sz="1400" b="1" dirty="0">
                <a:solidFill>
                  <a:schemeClr val="tx1"/>
                </a:solidFill>
                <a:latin typeface="Meiryo UI" panose="020B0604030504040204" pitchFamily="50" charset="-128"/>
                <a:ea typeface="Meiryo UI" panose="020B0604030504040204" pitchFamily="50" charset="-128"/>
                <a:cs typeface="ＭＳ Ｐゴシック" panose="020B0600070205080204" pitchFamily="50" charset="-128"/>
              </a:rPr>
              <a:t>条例</a:t>
            </a:r>
            <a:r>
              <a:rPr kumimoji="0" lang="ja-JP" altLang="en-US" sz="1400" b="1" dirty="0">
                <a:solidFill>
                  <a:schemeClr val="tx1"/>
                </a:solidFill>
                <a:latin typeface="Meiryo UI" panose="020B0604030504040204" pitchFamily="50" charset="-128"/>
                <a:ea typeface="Meiryo UI" panose="020B0604030504040204" pitchFamily="50" charset="-128"/>
                <a:cs typeface="ＭＳ Ｐゴシック" panose="020B0600070205080204" pitchFamily="50" charset="-128"/>
              </a:rPr>
              <a:t>に基づく事業者の取組みの促進</a:t>
            </a:r>
            <a:r>
              <a:rPr lang="en-US" altLang="ja-JP" sz="1400" b="1"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400" b="1"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継続</a:t>
            </a:r>
            <a:r>
              <a:rPr lang="en-US" altLang="ja-JP" sz="1400" b="1"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400" b="1"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再掲</a:t>
            </a:r>
            <a:r>
              <a:rPr lang="en-US" altLang="ja-JP" sz="1400" b="1"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defTabSz="914400"/>
            <a:r>
              <a:rPr lang="ja-JP" altLang="en-US" sz="1400" b="1"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R5:2,844</a:t>
            </a:r>
            <a:r>
              <a:rPr lang="ja-JP" altLang="en-US"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千円</a:t>
            </a:r>
            <a:r>
              <a:rPr kumimoji="0" lang="ja-JP" altLang="ja-JP" sz="1050" dirty="0">
                <a:solidFill>
                  <a:schemeClr val="tx1"/>
                </a:solidFill>
                <a:latin typeface="Meiryo UI" panose="020B0604030504040204" pitchFamily="50" charset="-128"/>
                <a:ea typeface="Meiryo UI" panose="020B0604030504040204" pitchFamily="50" charset="-128"/>
                <a:cs typeface="ＭＳ Ｐゴシック" panose="020B0600070205080204" pitchFamily="50" charset="-128"/>
              </a:rPr>
              <a:t>（</a:t>
            </a:r>
            <a:r>
              <a:rPr kumimoji="0" lang="en-US" altLang="ja-JP" sz="1050" dirty="0">
                <a:solidFill>
                  <a:schemeClr val="tx1"/>
                </a:solidFill>
                <a:latin typeface="Meiryo UI" panose="020B0604030504040204" pitchFamily="50" charset="-128"/>
                <a:ea typeface="Meiryo UI" panose="020B0604030504040204" pitchFamily="50" charset="-128"/>
                <a:cs typeface="ＭＳ Ｐゴシック" panose="020B0600070205080204" pitchFamily="50" charset="-128"/>
              </a:rPr>
              <a:t>R4:2,307</a:t>
            </a:r>
            <a:r>
              <a:rPr kumimoji="0" lang="ja-JP" altLang="en-US" sz="1050" dirty="0">
                <a:solidFill>
                  <a:schemeClr val="tx1"/>
                </a:solidFill>
                <a:latin typeface="Meiryo UI" panose="020B0604030504040204" pitchFamily="50" charset="-128"/>
                <a:ea typeface="Meiryo UI" panose="020B0604030504040204" pitchFamily="50" charset="-128"/>
                <a:cs typeface="ＭＳ Ｐゴシック" panose="020B0600070205080204" pitchFamily="50" charset="-128"/>
              </a:rPr>
              <a:t>千円</a:t>
            </a:r>
            <a:r>
              <a:rPr kumimoji="0" lang="en-US" altLang="ja-JP" sz="1050" dirty="0">
                <a:solidFill>
                  <a:schemeClr val="tx1"/>
                </a:solidFill>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sz="1050" dirty="0">
                <a:solidFill>
                  <a:schemeClr val="tx1"/>
                </a:solidFill>
                <a:latin typeface="Meiryo UI" panose="020B0604030504040204" pitchFamily="50" charset="-128"/>
                <a:ea typeface="Meiryo UI" panose="020B0604030504040204" pitchFamily="50" charset="-128"/>
                <a:cs typeface="ＭＳ Ｐゴシック" panose="020B0600070205080204" pitchFamily="50" charset="-128"/>
              </a:rPr>
              <a:t>再掲）</a:t>
            </a:r>
            <a:r>
              <a:rPr lang="ja-JP" altLang="en-US"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脱炭素・エネルギー政策課</a:t>
            </a:r>
            <a:endParaRPr kumimoji="0" lang="ja-JP" altLang="en-US" sz="1050" dirty="0">
              <a:solidFill>
                <a:schemeClr val="tx1"/>
              </a:solidFill>
              <a:latin typeface="Meiryo UI" panose="020B0604030504040204" pitchFamily="50" charset="-128"/>
              <a:ea typeface="Meiryo UI" panose="020B0604030504040204" pitchFamily="50" charset="-128"/>
              <a:cs typeface="ＭＳ Ｐゴシック" panose="020B0600070205080204" pitchFamily="50" charset="-128"/>
            </a:endParaRPr>
          </a:p>
          <a:p>
            <a:pPr lvl="0" defTabSz="914400"/>
            <a:r>
              <a:rPr lang="ja-JP" altLang="en-US" sz="1400" b="1"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○大阪“みなと”カーボンニュートラルポート（</a:t>
            </a:r>
            <a:r>
              <a:rPr lang="en-US" altLang="ja-JP" sz="1400" b="1"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CNP</a:t>
            </a:r>
            <a:r>
              <a:rPr lang="ja-JP" altLang="en-US" sz="1400" b="1"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）形成事業</a:t>
            </a:r>
            <a:r>
              <a:rPr lang="en-US" altLang="ja-JP" sz="1400" b="1"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400" b="1"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継続</a:t>
            </a:r>
            <a:r>
              <a:rPr lang="en-US" altLang="ja-JP" sz="1400" b="1"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defTabSz="914400"/>
            <a:r>
              <a:rPr lang="ja-JP" altLang="en-US"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R5</a:t>
            </a:r>
            <a:r>
              <a:rPr lang="ja-JP" altLang="en-US"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12,000</a:t>
            </a:r>
            <a:r>
              <a:rPr lang="ja-JP" altLang="en-US"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千円（</a:t>
            </a:r>
            <a:r>
              <a:rPr lang="en-US" altLang="ja-JP"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R4</a:t>
            </a:r>
            <a:r>
              <a:rPr lang="ja-JP" altLang="en-US"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24,000</a:t>
            </a:r>
            <a:r>
              <a:rPr lang="ja-JP" altLang="en-US"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千円）大阪港湾局　計画課　計画調整担当</a:t>
            </a:r>
          </a:p>
          <a:p>
            <a:pPr lvl="0" defTabSz="914400"/>
            <a:r>
              <a:rPr lang="ja-JP" altLang="en-US"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　・脱炭素の取組として、岸壁に停泊中の船舶への陸上電力供給施設の導入に係る調査・検討を実施</a:t>
            </a:r>
            <a:r>
              <a:rPr lang="ja-JP" altLang="en-US" sz="1050" dirty="0">
                <a:ln w="0"/>
                <a:solidFill>
                  <a:srgbClr val="FF0000"/>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1050" dirty="0">
              <a:ln w="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5" name="角丸四角形 44"/>
          <p:cNvSpPr/>
          <p:nvPr/>
        </p:nvSpPr>
        <p:spPr>
          <a:xfrm>
            <a:off x="6605133" y="7332583"/>
            <a:ext cx="5947247" cy="2067863"/>
          </a:xfrm>
          <a:prstGeom prst="roundRect">
            <a:avLst>
              <a:gd name="adj" fmla="val 12411"/>
            </a:avLst>
          </a:prstGeom>
          <a:solidFill>
            <a:srgbClr val="99FF99"/>
          </a:solidFill>
          <a:ln w="12700"/>
          <a:effectLst/>
        </p:spPr>
        <p:style>
          <a:lnRef idx="1">
            <a:schemeClr val="accent1"/>
          </a:lnRef>
          <a:fillRef idx="2">
            <a:schemeClr val="accent1"/>
          </a:fillRef>
          <a:effectRef idx="1">
            <a:schemeClr val="accent1"/>
          </a:effectRef>
          <a:fontRef idx="minor">
            <a:schemeClr val="dk1"/>
          </a:fontRef>
        </p:style>
        <p:txBody>
          <a:bodyPr wrap="square" lIns="63910" tIns="36000" rIns="63910" bIns="36000" rtlCol="0" anchor="t">
            <a:spAutoFit/>
          </a:bodyPr>
          <a:lstStyle/>
          <a:p>
            <a:pPr indent="-123565" defTabSz="1247741">
              <a:lnSpc>
                <a:spcPts val="1800"/>
              </a:lnSpc>
            </a:pPr>
            <a:r>
              <a:rPr lang="ja-JP" altLang="en-US" sz="1400" b="1"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○大阪府内産木材の利用促進事業</a:t>
            </a:r>
            <a:r>
              <a:rPr lang="en-US" altLang="ja-JP" sz="1400" b="1"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400" b="1"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継続</a:t>
            </a:r>
            <a:r>
              <a:rPr lang="en-US" altLang="ja-JP" sz="1400" b="1"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indent="-123565" defTabSz="1247741">
              <a:lnSpc>
                <a:spcPts val="1800"/>
              </a:lnSpc>
            </a:pPr>
            <a:r>
              <a:rPr lang="ja-JP" altLang="en-US" sz="1050" b="1"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R5:70,750</a:t>
            </a:r>
            <a:r>
              <a:rPr lang="ja-JP" altLang="en-US"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千円（</a:t>
            </a:r>
            <a:r>
              <a:rPr lang="en-US" altLang="ja-JP"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R4:62,200</a:t>
            </a:r>
            <a:r>
              <a:rPr lang="ja-JP" altLang="en-US"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千円）森づくり課</a:t>
            </a:r>
            <a:endParaRPr lang="en-US" altLang="ja-JP"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indent="-123565" defTabSz="1247741">
              <a:lnSpc>
                <a:spcPts val="1800"/>
              </a:lnSpc>
            </a:pPr>
            <a:r>
              <a:rPr lang="ja-JP" altLang="en-US"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　・府有施設において内装の木質化による府内産木材の利用促進</a:t>
            </a:r>
            <a:endParaRPr lang="en-US" altLang="ja-JP"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indent="-123565" defTabSz="1247741">
              <a:lnSpc>
                <a:spcPts val="1800"/>
              </a:lnSpc>
            </a:pPr>
            <a:r>
              <a:rPr lang="ja-JP" altLang="en-US"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　・民間施設において府内産木材を活用した内装の木質化を支援</a:t>
            </a:r>
            <a:endParaRPr lang="en-US" altLang="ja-JP"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indent="-123565" defTabSz="1247741">
              <a:lnSpc>
                <a:spcPts val="1800"/>
              </a:lnSpc>
            </a:pPr>
            <a:r>
              <a:rPr lang="ja-JP" altLang="en-US" sz="1400" b="1"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○大阪湾漁場環境整備事業費</a:t>
            </a:r>
            <a:r>
              <a:rPr lang="en-US" altLang="ja-JP" sz="1400" b="1"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400" b="1"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継続</a:t>
            </a:r>
            <a:r>
              <a:rPr lang="en-US" altLang="ja-JP" sz="1400" b="1"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indent="-123565" defTabSz="1247741">
              <a:lnSpc>
                <a:spcPts val="1800"/>
              </a:lnSpc>
            </a:pPr>
            <a:r>
              <a:rPr lang="ja-JP" altLang="en-US"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R5</a:t>
            </a:r>
            <a:r>
              <a:rPr lang="ja-JP" altLang="en-US"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100,000</a:t>
            </a:r>
            <a:r>
              <a:rPr lang="ja-JP" altLang="en-US"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千円　（</a:t>
            </a:r>
            <a:r>
              <a:rPr lang="en-US" altLang="ja-JP"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R4:2,002</a:t>
            </a:r>
            <a:r>
              <a:rPr lang="ja-JP" altLang="en-US"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千円）水産課</a:t>
            </a:r>
          </a:p>
          <a:p>
            <a:pPr indent="-123565" defTabSz="1247741">
              <a:lnSpc>
                <a:spcPts val="1800"/>
              </a:lnSpc>
            </a:pPr>
            <a:r>
              <a:rPr lang="ja-JP" altLang="en-US"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・大阪府海域の藻場の保全・創造に向けた行動計画「大阪府海域ブル</a:t>
            </a:r>
            <a:r>
              <a:rPr lang="en-US" altLang="ja-JP"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カーボン生態系ビジョン」に基づき、　　</a:t>
            </a:r>
            <a:endParaRPr lang="en-US" altLang="ja-JP"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indent="-123565" defTabSz="1247741">
              <a:lnSpc>
                <a:spcPts val="1800"/>
              </a:lnSpc>
            </a:pPr>
            <a:r>
              <a:rPr lang="ja-JP" altLang="en-US"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　着底基質を設置し、藻場造成を行う。</a:t>
            </a:r>
          </a:p>
        </p:txBody>
      </p:sp>
      <p:sp>
        <p:nvSpPr>
          <p:cNvPr id="46" name="角丸四角形 45"/>
          <p:cNvSpPr/>
          <p:nvPr/>
        </p:nvSpPr>
        <p:spPr>
          <a:xfrm>
            <a:off x="6605137" y="4561629"/>
            <a:ext cx="5947243" cy="2295759"/>
          </a:xfrm>
          <a:prstGeom prst="roundRect">
            <a:avLst>
              <a:gd name="adj" fmla="val 11767"/>
            </a:avLst>
          </a:prstGeom>
          <a:solidFill>
            <a:srgbClr val="99FF99"/>
          </a:solidFill>
          <a:ln w="12700"/>
          <a:effectLst/>
        </p:spPr>
        <p:style>
          <a:lnRef idx="1">
            <a:schemeClr val="accent1"/>
          </a:lnRef>
          <a:fillRef idx="2">
            <a:schemeClr val="accent1"/>
          </a:fillRef>
          <a:effectRef idx="1">
            <a:schemeClr val="accent1"/>
          </a:effectRef>
          <a:fontRef idx="minor">
            <a:schemeClr val="dk1"/>
          </a:fontRef>
        </p:style>
        <p:txBody>
          <a:bodyPr wrap="square" lIns="63910" tIns="36000" rIns="63910" bIns="36000" rtlCol="0" anchor="t">
            <a:spAutoFit/>
          </a:bodyPr>
          <a:lstStyle/>
          <a:p>
            <a:pPr indent="-123565" defTabSz="1247741">
              <a:lnSpc>
                <a:spcPts val="1800"/>
              </a:lnSpc>
            </a:pPr>
            <a:r>
              <a:rPr lang="ja-JP" altLang="en-US" sz="1400" b="1"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○おおさかプラスチックごみゼロ宣言推進事業</a:t>
            </a:r>
            <a:r>
              <a:rPr lang="en-US" altLang="ja-JP" sz="1400" b="1"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400" b="1"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継続</a:t>
            </a:r>
            <a:r>
              <a:rPr lang="en-US" altLang="ja-JP" sz="1400" b="1"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indent="-123565" defTabSz="1247741">
              <a:lnSpc>
                <a:spcPts val="1800"/>
              </a:lnSpc>
            </a:pPr>
            <a:r>
              <a:rPr lang="ja-JP" altLang="en-US"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R5:4,887</a:t>
            </a:r>
            <a:r>
              <a:rPr lang="ja-JP" altLang="en-US"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千円（</a:t>
            </a:r>
            <a:r>
              <a:rPr lang="en-US" altLang="ja-JP"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R4:4,887</a:t>
            </a:r>
            <a:r>
              <a:rPr lang="ja-JP" altLang="en-US"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千円）脱炭素・エネルギー政策課</a:t>
            </a:r>
            <a:endParaRPr lang="en-US" altLang="ja-JP"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indent="-123565" defTabSz="1247741">
              <a:lnSpc>
                <a:spcPts val="1800"/>
              </a:lnSpc>
            </a:pPr>
            <a:r>
              <a:rPr lang="ja-JP" altLang="en-US"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　・海洋プラスチックごみ対策の検討・効果検証等を行い、その成果を発信するプラットフォームを運営</a:t>
            </a:r>
            <a:endParaRPr lang="en-US" altLang="ja-JP"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indent="-123565" defTabSz="1247741">
              <a:lnSpc>
                <a:spcPts val="1800"/>
              </a:lnSpc>
            </a:pPr>
            <a:r>
              <a:rPr lang="ja-JP" altLang="en-US" sz="1400" b="1"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○使い捨てプラスチックごみ対策推進事業</a:t>
            </a:r>
            <a:r>
              <a:rPr lang="en-US" altLang="ja-JP" sz="1400" b="1"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400" b="1"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継続</a:t>
            </a:r>
            <a:r>
              <a:rPr lang="en-US" altLang="ja-JP" sz="1400" b="1"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indent="-123565" defTabSz="1247741">
              <a:lnSpc>
                <a:spcPts val="1800"/>
              </a:lnSpc>
            </a:pPr>
            <a:r>
              <a:rPr lang="ja-JP" altLang="en-US" sz="1050"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050"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R5</a:t>
            </a:r>
            <a:r>
              <a:rPr lang="ja-JP" altLang="en-US" sz="1050"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050"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5,263</a:t>
            </a:r>
            <a:r>
              <a:rPr lang="ja-JP" altLang="en-US" sz="1050"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千円（</a:t>
            </a:r>
            <a:r>
              <a:rPr lang="en-US" altLang="ja-JP" sz="1050"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R4</a:t>
            </a:r>
            <a:r>
              <a:rPr lang="ja-JP" altLang="en-US" sz="1050"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050"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4,449</a:t>
            </a:r>
            <a:r>
              <a:rPr lang="ja-JP" altLang="en-US" sz="1050"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千円）資源循環課</a:t>
            </a:r>
          </a:p>
          <a:p>
            <a:pPr indent="-123565" defTabSz="1247741">
              <a:lnSpc>
                <a:spcPts val="1800"/>
              </a:lnSpc>
            </a:pPr>
            <a:r>
              <a:rPr lang="ja-JP" altLang="en-US" sz="1050"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　・ほかさんマップの充実等による情報発信強化、ミナミ道頓堀地区をモデルにしたプラごみの３</a:t>
            </a:r>
            <a:r>
              <a:rPr lang="en-US" altLang="ja-JP" sz="1050"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R</a:t>
            </a:r>
            <a:r>
              <a:rPr lang="ja-JP" altLang="en-US" sz="1050"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実証</a:t>
            </a:r>
          </a:p>
          <a:p>
            <a:pPr indent="-123565" defTabSz="1247741">
              <a:lnSpc>
                <a:spcPts val="1800"/>
              </a:lnSpc>
            </a:pPr>
            <a:r>
              <a:rPr lang="ja-JP" altLang="en-US" sz="1400" b="1"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○食品ロス削減対策推進事業</a:t>
            </a:r>
            <a:r>
              <a:rPr lang="en-US" altLang="ja-JP" sz="1400" b="1"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400" b="1"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継続</a:t>
            </a:r>
            <a:r>
              <a:rPr lang="en-US" altLang="ja-JP" sz="1400" b="1"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indent="-123565" defTabSz="1247741">
              <a:lnSpc>
                <a:spcPts val="1800"/>
              </a:lnSpc>
            </a:pPr>
            <a:r>
              <a:rPr lang="ja-JP" altLang="en-US" sz="1050" b="1"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050"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R5</a:t>
            </a:r>
            <a:r>
              <a:rPr lang="ja-JP" altLang="en-US" sz="1050"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050"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22,281</a:t>
            </a:r>
            <a:r>
              <a:rPr lang="ja-JP" altLang="en-US" sz="1050"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千円</a:t>
            </a:r>
            <a:r>
              <a:rPr lang="ja-JP" altLang="en-US"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R4</a:t>
            </a:r>
            <a:r>
              <a:rPr lang="ja-JP" altLang="en-US"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8,181</a:t>
            </a:r>
            <a:r>
              <a:rPr lang="ja-JP" altLang="en-US"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千円）流通対策室</a:t>
            </a:r>
            <a:endParaRPr lang="en-US" altLang="ja-JP"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indent="-123565" defTabSz="1247741">
              <a:lnSpc>
                <a:spcPts val="1800"/>
              </a:lnSpc>
            </a:pPr>
            <a:r>
              <a:rPr lang="ja-JP" altLang="en-US"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　・「大阪府食品ロス削減推進計画」に基づき、事業者・消費者・行政が一体となった取組を推進</a:t>
            </a:r>
            <a:endParaRPr lang="en-US" altLang="ja-JP"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1" name="テキスト ボックス 50"/>
          <p:cNvSpPr txBox="1"/>
          <p:nvPr/>
        </p:nvSpPr>
        <p:spPr>
          <a:xfrm>
            <a:off x="6605134" y="6976608"/>
            <a:ext cx="4620199" cy="338554"/>
          </a:xfrm>
          <a:prstGeom prst="rect">
            <a:avLst/>
          </a:prstGeom>
          <a:solidFill>
            <a:srgbClr val="0066FF"/>
          </a:solidFill>
          <a:ln>
            <a:noFill/>
          </a:ln>
        </p:spPr>
        <p:txBody>
          <a:bodyPr wrap="square" rtlCol="0">
            <a:spAutoFit/>
          </a:bodyPr>
          <a:lstStyle/>
          <a:p>
            <a:r>
              <a:rPr lang="ja-JP" altLang="en-US" sz="1600" dirty="0">
                <a:solidFill>
                  <a:schemeClr val="bg1"/>
                </a:solidFill>
                <a:latin typeface="Meiryo UI" panose="020B0604030504040204" pitchFamily="50" charset="-128"/>
                <a:ea typeface="Meiryo UI" panose="020B0604030504040204" pitchFamily="50" charset="-128"/>
              </a:rPr>
              <a:t>⑥森林吸収・緑化等の推進</a:t>
            </a:r>
            <a:endParaRPr kumimoji="1" lang="ja-JP" altLang="en-US" sz="1600" dirty="0">
              <a:solidFill>
                <a:schemeClr val="bg1"/>
              </a:solidFill>
              <a:latin typeface="Meiryo UI" panose="020B0604030504040204" pitchFamily="50" charset="-128"/>
              <a:ea typeface="Meiryo UI" panose="020B0604030504040204" pitchFamily="50" charset="-128"/>
            </a:endParaRPr>
          </a:p>
        </p:txBody>
      </p:sp>
      <p:sp>
        <p:nvSpPr>
          <p:cNvPr id="54" name="テキスト ボックス 53"/>
          <p:cNvSpPr txBox="1"/>
          <p:nvPr/>
        </p:nvSpPr>
        <p:spPr>
          <a:xfrm>
            <a:off x="6605134" y="4170886"/>
            <a:ext cx="4620199" cy="338554"/>
          </a:xfrm>
          <a:prstGeom prst="rect">
            <a:avLst/>
          </a:prstGeom>
          <a:solidFill>
            <a:srgbClr val="0066FF"/>
          </a:solidFill>
          <a:ln>
            <a:noFill/>
          </a:ln>
        </p:spPr>
        <p:txBody>
          <a:bodyPr wrap="square" rtlCol="0">
            <a:spAutoFit/>
          </a:bodyPr>
          <a:lstStyle/>
          <a:p>
            <a:r>
              <a:rPr lang="ja-JP" altLang="en-US" sz="1600" dirty="0">
                <a:solidFill>
                  <a:schemeClr val="bg1"/>
                </a:solidFill>
                <a:latin typeface="Meiryo UI" panose="020B0604030504040204" pitchFamily="50" charset="-128"/>
                <a:ea typeface="Meiryo UI" panose="020B0604030504040204" pitchFamily="50" charset="-128"/>
              </a:rPr>
              <a:t>⑤資源循環の促進</a:t>
            </a:r>
            <a:endParaRPr kumimoji="1" lang="ja-JP" altLang="en-US" sz="1600" dirty="0">
              <a:solidFill>
                <a:schemeClr val="bg1"/>
              </a:solidFill>
              <a:latin typeface="Meiryo UI" panose="020B0604030504040204" pitchFamily="50" charset="-128"/>
              <a:ea typeface="Meiryo UI" panose="020B0604030504040204" pitchFamily="50" charset="-128"/>
            </a:endParaRPr>
          </a:p>
        </p:txBody>
      </p:sp>
      <p:sp>
        <p:nvSpPr>
          <p:cNvPr id="27" name="角丸四角形 26"/>
          <p:cNvSpPr/>
          <p:nvPr/>
        </p:nvSpPr>
        <p:spPr>
          <a:xfrm>
            <a:off x="389914" y="1560240"/>
            <a:ext cx="5976000" cy="1987976"/>
          </a:xfrm>
          <a:prstGeom prst="roundRect">
            <a:avLst>
              <a:gd name="adj" fmla="val 8715"/>
            </a:avLst>
          </a:prstGeom>
          <a:solidFill>
            <a:srgbClr val="99FF99"/>
          </a:solidFill>
          <a:ln w="12700"/>
          <a:effectLst/>
        </p:spPr>
        <p:style>
          <a:lnRef idx="1">
            <a:schemeClr val="accent1"/>
          </a:lnRef>
          <a:fillRef idx="2">
            <a:schemeClr val="accent1"/>
          </a:fillRef>
          <a:effectRef idx="1">
            <a:schemeClr val="accent1"/>
          </a:effectRef>
          <a:fontRef idx="minor">
            <a:schemeClr val="dk1"/>
          </a:fontRef>
        </p:style>
        <p:txBody>
          <a:bodyPr wrap="square" lIns="63910" tIns="36000" rIns="63910" bIns="36000" rtlCol="0" anchor="t">
            <a:spAutoFit/>
          </a:bodyPr>
          <a:lstStyle/>
          <a:p>
            <a:pPr defTabSz="914400"/>
            <a:r>
              <a:rPr kumimoji="0" lang="ja-JP" altLang="ja-JP" sz="1400" b="1" dirty="0">
                <a:solidFill>
                  <a:schemeClr val="tx1"/>
                </a:solidFill>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sz="1400" b="1" dirty="0">
                <a:solidFill>
                  <a:schemeClr val="tx1"/>
                </a:solidFill>
                <a:latin typeface="Meiryo UI" panose="020B0604030504040204" pitchFamily="50" charset="-128"/>
                <a:ea typeface="Meiryo UI" panose="020B0604030504040204" pitchFamily="50" charset="-128"/>
                <a:cs typeface="ＭＳ Ｐゴシック" panose="020B0600070205080204" pitchFamily="50" charset="-128"/>
              </a:rPr>
              <a:t>バイオプラスチックビジネス等推進事業</a:t>
            </a:r>
            <a:r>
              <a:rPr lang="en-US" altLang="ja-JP" sz="1400" b="1"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400" b="1"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新規</a:t>
            </a:r>
            <a:r>
              <a:rPr lang="en-US" altLang="ja-JP" sz="1400" b="1"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defTabSz="914400"/>
            <a:r>
              <a:rPr kumimoji="0" lang="ja-JP" altLang="en-US" sz="1400" b="1"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0" lang="en-US" altLang="ja-JP"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R5:36,788</a:t>
            </a:r>
            <a:r>
              <a:rPr kumimoji="0" lang="ja-JP" altLang="en-US" sz="1050" dirty="0">
                <a:solidFill>
                  <a:schemeClr val="tx1"/>
                </a:solidFill>
                <a:latin typeface="Meiryo UI" panose="020B0604030504040204" pitchFamily="50" charset="-128"/>
                <a:ea typeface="Meiryo UI" panose="020B0604030504040204" pitchFamily="50" charset="-128"/>
                <a:cs typeface="ＭＳ Ｐゴシック" panose="020B0600070205080204" pitchFamily="50" charset="-128"/>
              </a:rPr>
              <a:t>千円　商工労働部　産業創造課</a:t>
            </a:r>
            <a:endParaRPr kumimoji="0" lang="en-US" altLang="ja-JP" sz="1100" dirty="0">
              <a:solidFill>
                <a:schemeClr val="tx1"/>
              </a:solidFill>
              <a:latin typeface="Meiryo UI" panose="020B0604030504040204" pitchFamily="50" charset="-128"/>
              <a:ea typeface="Meiryo UI" panose="020B0604030504040204" pitchFamily="50" charset="-128"/>
              <a:cs typeface="ＭＳ Ｐゴシック" panose="020B0600070205080204" pitchFamily="50" charset="-128"/>
            </a:endParaRPr>
          </a:p>
          <a:p>
            <a:pPr lvl="0" defTabSz="914400"/>
            <a:r>
              <a:rPr kumimoji="0" lang="ja-JP" altLang="en-US" sz="1050" dirty="0">
                <a:solidFill>
                  <a:schemeClr val="tx1"/>
                </a:solidFill>
                <a:latin typeface="Meiryo UI" panose="020B0604030504040204" pitchFamily="50" charset="-128"/>
                <a:ea typeface="Meiryo UI" panose="020B0604030504040204" pitchFamily="50" charset="-128"/>
                <a:cs typeface="ＭＳ Ｐゴシック" panose="020B0600070205080204" pitchFamily="50" charset="-128"/>
              </a:rPr>
              <a:t>　・バイオプラスチック製品のビジネス化プロジェクトの組成・開発経費の支援</a:t>
            </a:r>
            <a:endParaRPr kumimoji="0" lang="en-US" altLang="ja-JP" sz="1050"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indent="-123565" defTabSz="1247741">
              <a:lnSpc>
                <a:spcPts val="1800"/>
              </a:lnSpc>
            </a:pPr>
            <a:r>
              <a:rPr lang="ja-JP" altLang="en-US" sz="1400" b="1"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○建築物の環境配慮制度推進事業</a:t>
            </a:r>
            <a:r>
              <a:rPr lang="en-US" altLang="ja-JP" sz="1400" b="1"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400" b="1"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継続</a:t>
            </a:r>
            <a:r>
              <a:rPr lang="en-US" altLang="ja-JP" sz="1400" b="1"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indent="-123565" defTabSz="1247741">
              <a:lnSpc>
                <a:spcPts val="1800"/>
              </a:lnSpc>
            </a:pPr>
            <a:r>
              <a:rPr lang="ja-JP" altLang="en-US" sz="100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R5:1,648</a:t>
            </a:r>
            <a:r>
              <a:rPr lang="ja-JP" altLang="en-US"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千円（</a:t>
            </a:r>
            <a:r>
              <a:rPr lang="en-US" altLang="ja-JP"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R4:1,637</a:t>
            </a:r>
            <a:r>
              <a:rPr lang="ja-JP" altLang="en-US"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千円）都市整備部　建築環境課</a:t>
            </a:r>
            <a:endParaRPr lang="en-US" altLang="ja-JP" sz="100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indent="-123565" defTabSz="1247741">
              <a:lnSpc>
                <a:spcPts val="1800"/>
              </a:lnSpc>
            </a:pPr>
            <a:r>
              <a:rPr lang="ja-JP" altLang="en-US" sz="1050"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zh-TW" altLang="en-US" sz="1050"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気候変動対策推進条例</a:t>
            </a:r>
            <a:r>
              <a:rPr lang="ja-JP" altLang="en-US" sz="1050"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に基づき、建築物環境計画書受付、公表及び顕彰制度を実施</a:t>
            </a:r>
            <a:endParaRPr kumimoji="0" lang="en-US" altLang="ja-JP" sz="1050"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lvl="0" defTabSz="914400"/>
            <a:r>
              <a:rPr kumimoji="0" lang="ja-JP" altLang="en-US" sz="1400" b="1"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○脱炭素型農業推進事業</a:t>
            </a:r>
            <a:r>
              <a:rPr lang="en-US" altLang="ja-JP" sz="1400" b="1"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400" b="1"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新規</a:t>
            </a:r>
            <a:r>
              <a:rPr lang="en-US" altLang="ja-JP" sz="1400" b="1"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0" lang="en-US" altLang="ja-JP" sz="1400"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lvl="0" defTabSz="914400"/>
            <a:r>
              <a:rPr kumimoji="0" lang="ja-JP" altLang="en-US" sz="1050"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0" lang="en-US" altLang="ja-JP" sz="1050"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R5:4,745</a:t>
            </a:r>
            <a:r>
              <a:rPr kumimoji="0" lang="ja-JP" altLang="en-US" sz="1050"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千円　農政室</a:t>
            </a:r>
            <a:endParaRPr kumimoji="0" lang="en-US" altLang="ja-JP" sz="1050"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lvl="0" defTabSz="914400"/>
            <a:r>
              <a:rPr kumimoji="0" lang="ja-JP" altLang="en-US" sz="1050"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　・脱炭素農業に取組む農業者を増加させるため、有機農業栽培体系の確立や普及等を実施。</a:t>
            </a:r>
            <a:endParaRPr kumimoji="0" lang="en-US" altLang="ja-JP" sz="1050" spc="-3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8" name="テキスト ボックス 27"/>
          <p:cNvSpPr txBox="1"/>
          <p:nvPr/>
        </p:nvSpPr>
        <p:spPr>
          <a:xfrm>
            <a:off x="389914" y="1166247"/>
            <a:ext cx="4181580" cy="345526"/>
          </a:xfrm>
          <a:prstGeom prst="rect">
            <a:avLst/>
          </a:prstGeom>
          <a:solidFill>
            <a:srgbClr val="0066FF"/>
          </a:solidFill>
          <a:ln>
            <a:noFill/>
          </a:ln>
        </p:spPr>
        <p:txBody>
          <a:bodyPr wrap="square" rtlCol="0">
            <a:spAutoFit/>
          </a:bodyPr>
          <a:lstStyle/>
          <a:p>
            <a:r>
              <a:rPr lang="ja-JP" altLang="en-US" sz="1600" dirty="0">
                <a:solidFill>
                  <a:schemeClr val="bg1"/>
                </a:solidFill>
                <a:latin typeface="Meiryo UI" panose="020B0604030504040204" pitchFamily="50" charset="-128"/>
                <a:ea typeface="Meiryo UI" panose="020B0604030504040204" pitchFamily="50" charset="-128"/>
              </a:rPr>
              <a:t>②事業者における脱炭素化に向けた取組促進</a:t>
            </a:r>
            <a:endParaRPr lang="en-US" altLang="ja-JP" sz="1600" dirty="0">
              <a:solidFill>
                <a:schemeClr val="bg1"/>
              </a:solidFill>
              <a:latin typeface="Meiryo UI" panose="020B0604030504040204" pitchFamily="50" charset="-128"/>
              <a:ea typeface="Meiryo UI" panose="020B0604030504040204" pitchFamily="50" charset="-128"/>
            </a:endParaRPr>
          </a:p>
        </p:txBody>
      </p:sp>
      <p:sp>
        <p:nvSpPr>
          <p:cNvPr id="30" name="角丸四角形 29"/>
          <p:cNvSpPr/>
          <p:nvPr/>
        </p:nvSpPr>
        <p:spPr>
          <a:xfrm>
            <a:off x="389914" y="6168752"/>
            <a:ext cx="5976000" cy="2473137"/>
          </a:xfrm>
          <a:prstGeom prst="roundRect">
            <a:avLst>
              <a:gd name="adj" fmla="val 6654"/>
            </a:avLst>
          </a:prstGeom>
          <a:solidFill>
            <a:srgbClr val="99FF99"/>
          </a:solidFill>
          <a:ln w="12700"/>
          <a:effectLst/>
        </p:spPr>
        <p:style>
          <a:lnRef idx="1">
            <a:schemeClr val="accent1"/>
          </a:lnRef>
          <a:fillRef idx="2">
            <a:schemeClr val="accent1"/>
          </a:fillRef>
          <a:effectRef idx="1">
            <a:schemeClr val="accent1"/>
          </a:effectRef>
          <a:fontRef idx="minor">
            <a:schemeClr val="dk1"/>
          </a:fontRef>
        </p:style>
        <p:txBody>
          <a:bodyPr wrap="square" lIns="63910" tIns="36000" rIns="63910" bIns="36000" rtlCol="0" anchor="t">
            <a:spAutoFit/>
          </a:bodyPr>
          <a:lstStyle/>
          <a:p>
            <a:pPr defTabSz="914400"/>
            <a:r>
              <a:rPr kumimoji="0" lang="ja-JP" altLang="ja-JP" sz="1400" b="1" dirty="0">
                <a:solidFill>
                  <a:schemeClr val="tx1"/>
                </a:solidFill>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sz="1400" b="1" dirty="0">
                <a:solidFill>
                  <a:schemeClr val="tx1"/>
                </a:solidFill>
                <a:latin typeface="Meiryo UI" panose="020B0604030504040204" pitchFamily="50" charset="-128"/>
                <a:ea typeface="Meiryo UI" panose="020B0604030504040204" pitchFamily="50" charset="-128"/>
                <a:cs typeface="ＭＳ Ｐゴシック" panose="020B0600070205080204" pitchFamily="50" charset="-128"/>
              </a:rPr>
              <a:t>気候変動対策推進</a:t>
            </a:r>
            <a:r>
              <a:rPr kumimoji="0" lang="ja-JP" altLang="ja-JP" sz="1400" b="1" dirty="0">
                <a:solidFill>
                  <a:schemeClr val="tx1"/>
                </a:solidFill>
                <a:latin typeface="Meiryo UI" panose="020B0604030504040204" pitchFamily="50" charset="-128"/>
                <a:ea typeface="Meiryo UI" panose="020B0604030504040204" pitchFamily="50" charset="-128"/>
                <a:cs typeface="ＭＳ Ｐゴシック" panose="020B0600070205080204" pitchFamily="50" charset="-128"/>
              </a:rPr>
              <a:t>条例</a:t>
            </a:r>
            <a:r>
              <a:rPr kumimoji="0" lang="ja-JP" altLang="en-US" sz="1400" b="1" dirty="0">
                <a:solidFill>
                  <a:schemeClr val="tx1"/>
                </a:solidFill>
                <a:latin typeface="Meiryo UI" panose="020B0604030504040204" pitchFamily="50" charset="-128"/>
                <a:ea typeface="Meiryo UI" panose="020B0604030504040204" pitchFamily="50" charset="-128"/>
                <a:cs typeface="ＭＳ Ｐゴシック" panose="020B0600070205080204" pitchFamily="50" charset="-128"/>
              </a:rPr>
              <a:t>に基づく事業者の取組みの促進</a:t>
            </a:r>
            <a:r>
              <a:rPr lang="en-US" altLang="ja-JP" sz="1400" b="1"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400" b="1"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継続</a:t>
            </a:r>
            <a:r>
              <a:rPr lang="en-US" altLang="ja-JP" sz="1400" b="1"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400" b="1"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再掲</a:t>
            </a:r>
            <a:r>
              <a:rPr lang="en-US" altLang="ja-JP" sz="1400" b="1"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defTabSz="914400"/>
            <a:r>
              <a:rPr lang="ja-JP" altLang="en-US" sz="1400" b="1"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R5:2,844</a:t>
            </a:r>
            <a:r>
              <a:rPr lang="ja-JP" altLang="en-US"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千円</a:t>
            </a:r>
            <a:r>
              <a:rPr kumimoji="0" lang="ja-JP" altLang="ja-JP" sz="1050" dirty="0">
                <a:solidFill>
                  <a:schemeClr val="tx1"/>
                </a:solidFill>
                <a:latin typeface="Meiryo UI" panose="020B0604030504040204" pitchFamily="50" charset="-128"/>
                <a:ea typeface="Meiryo UI" panose="020B0604030504040204" pitchFamily="50" charset="-128"/>
                <a:cs typeface="ＭＳ Ｐゴシック" panose="020B0600070205080204" pitchFamily="50" charset="-128"/>
              </a:rPr>
              <a:t>（</a:t>
            </a:r>
            <a:r>
              <a:rPr kumimoji="0" lang="en-US" altLang="ja-JP" sz="1050" dirty="0">
                <a:solidFill>
                  <a:schemeClr val="tx1"/>
                </a:solidFill>
                <a:latin typeface="Meiryo UI" panose="020B0604030504040204" pitchFamily="50" charset="-128"/>
                <a:ea typeface="Meiryo UI" panose="020B0604030504040204" pitchFamily="50" charset="-128"/>
                <a:cs typeface="ＭＳ Ｐゴシック" panose="020B0600070205080204" pitchFamily="50" charset="-128"/>
              </a:rPr>
              <a:t>R4:2,307</a:t>
            </a:r>
            <a:r>
              <a:rPr kumimoji="0" lang="ja-JP" altLang="en-US" sz="1050" dirty="0">
                <a:solidFill>
                  <a:schemeClr val="tx1"/>
                </a:solidFill>
                <a:latin typeface="Meiryo UI" panose="020B0604030504040204" pitchFamily="50" charset="-128"/>
                <a:ea typeface="Meiryo UI" panose="020B0604030504040204" pitchFamily="50" charset="-128"/>
                <a:cs typeface="ＭＳ Ｐゴシック" panose="020B0600070205080204" pitchFamily="50" charset="-128"/>
              </a:rPr>
              <a:t>千円</a:t>
            </a:r>
            <a:r>
              <a:rPr kumimoji="0" lang="en-US" altLang="ja-JP" sz="1050" dirty="0">
                <a:solidFill>
                  <a:schemeClr val="tx1"/>
                </a:solidFill>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sz="1050" dirty="0">
                <a:solidFill>
                  <a:schemeClr val="tx1"/>
                </a:solidFill>
                <a:latin typeface="Meiryo UI" panose="020B0604030504040204" pitchFamily="50" charset="-128"/>
                <a:ea typeface="Meiryo UI" panose="020B0604030504040204" pitchFamily="50" charset="-128"/>
                <a:cs typeface="ＭＳ Ｐゴシック" panose="020B0600070205080204" pitchFamily="50" charset="-128"/>
              </a:rPr>
              <a:t>再掲）</a:t>
            </a:r>
            <a:r>
              <a:rPr lang="ja-JP" altLang="en-US"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脱炭素・エネルギー政策課</a:t>
            </a:r>
            <a:endParaRPr kumimoji="0" lang="ja-JP" altLang="en-US" sz="1050" dirty="0">
              <a:solidFill>
                <a:schemeClr val="tx1"/>
              </a:solidFill>
              <a:latin typeface="Meiryo UI" panose="020B0604030504040204" pitchFamily="50" charset="-128"/>
              <a:ea typeface="Meiryo UI" panose="020B0604030504040204" pitchFamily="50" charset="-128"/>
              <a:cs typeface="ＭＳ Ｐゴシック" panose="020B0600070205080204" pitchFamily="50" charset="-128"/>
            </a:endParaRPr>
          </a:p>
          <a:p>
            <a:pPr lvl="0" defTabSz="914400">
              <a:lnSpc>
                <a:spcPts val="500"/>
              </a:lnSpc>
            </a:pPr>
            <a:endParaRPr lang="en-US" altLang="ja-JP" sz="1400" b="1"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lvl="0" defTabSz="914400"/>
            <a:r>
              <a:rPr lang="ja-JP" altLang="en-US" sz="1400" b="1"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○万博を契機としたバス事業者の脱炭素化促進事業</a:t>
            </a:r>
            <a:r>
              <a:rPr lang="en-US" altLang="ja-JP" sz="1400" b="1"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400" b="1"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継続</a:t>
            </a:r>
            <a:r>
              <a:rPr lang="en-US" altLang="ja-JP" sz="1400" b="1"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lvl="0" defTabSz="914400"/>
            <a:r>
              <a:rPr lang="ja-JP" altLang="en-US" sz="1400" b="1"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R5:917,000</a:t>
            </a:r>
            <a:r>
              <a:rPr lang="ja-JP" altLang="en-US"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千円（</a:t>
            </a:r>
            <a:r>
              <a:rPr lang="en-US" altLang="ja-JP"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R4:503,000</a:t>
            </a:r>
            <a:r>
              <a:rPr lang="ja-JP" altLang="en-US"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千円）　脱炭素・エネルギー政策課</a:t>
            </a:r>
            <a:endParaRPr lang="en-US" altLang="ja-JP"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lvl="0" defTabSz="914400"/>
            <a:r>
              <a:rPr lang="ja-JP" altLang="en-US"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　・府域のバス事業者等に対して</a:t>
            </a:r>
            <a:r>
              <a:rPr lang="en-US" altLang="ja-JP"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EV</a:t>
            </a:r>
            <a:r>
              <a:rPr lang="ja-JP" altLang="en-US"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バス・</a:t>
            </a:r>
            <a:r>
              <a:rPr lang="en-US" altLang="ja-JP"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FC</a:t>
            </a:r>
            <a:r>
              <a:rPr lang="ja-JP" altLang="en-US"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バスの導入費用の一部を補助</a:t>
            </a:r>
            <a:endParaRPr lang="en-US" altLang="ja-JP"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lvl="0" defTabSz="914400">
              <a:lnSpc>
                <a:spcPts val="500"/>
              </a:lnSpc>
            </a:pPr>
            <a:endParaRPr lang="en-US" altLang="ja-JP"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lvl="0" defTabSz="914400"/>
            <a:r>
              <a:rPr kumimoji="0" lang="ja-JP" altLang="en-US" sz="1400" b="1"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○充電インフラ拡充</a:t>
            </a:r>
            <a:r>
              <a:rPr kumimoji="0" lang="ja-JP" altLang="en-US" sz="1400" b="1" dirty="0" smtClean="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事業</a:t>
            </a:r>
            <a:r>
              <a:rPr kumimoji="0" lang="en-US" altLang="ja-JP" sz="1400" b="1" dirty="0" smtClean="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0" lang="ja-JP" altLang="en-US" sz="1400" b="1" smtClean="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継続</a:t>
            </a:r>
            <a:r>
              <a:rPr kumimoji="0" lang="en-US" altLang="ja-JP" sz="1400" b="1" smtClean="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0" lang="en-US" altLang="ja-JP" sz="1400" b="1"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lvl="0" defTabSz="914400"/>
            <a:r>
              <a:rPr kumimoji="0" lang="ja-JP" altLang="en-US" sz="1050" b="1"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0" lang="ja-JP" altLang="en-US"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0" lang="en-US" altLang="ja-JP"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R5:50,000</a:t>
            </a:r>
            <a:r>
              <a:rPr kumimoji="0" lang="ja-JP" altLang="en-US"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千円（</a:t>
            </a:r>
            <a:r>
              <a:rPr kumimoji="0" lang="en-US" altLang="ja-JP"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R4</a:t>
            </a:r>
            <a:r>
              <a:rPr kumimoji="0" lang="ja-JP" altLang="en-US"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0" lang="en-US" altLang="ja-JP"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200,000</a:t>
            </a:r>
            <a:r>
              <a:rPr kumimoji="0" lang="ja-JP" altLang="en-US"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千円）　脱炭素・エネルギー政策課</a:t>
            </a:r>
            <a:endParaRPr kumimoji="0" lang="en-US" altLang="ja-JP"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lvl="0" defTabSz="914400"/>
            <a:r>
              <a:rPr kumimoji="0" lang="ja-JP" altLang="en-US"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　・集客施設等における充電設備の設置費用の一部を補助</a:t>
            </a:r>
            <a:endParaRPr kumimoji="0" lang="en-US" altLang="ja-JP"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lvl="0" defTabSz="914400">
              <a:lnSpc>
                <a:spcPts val="500"/>
              </a:lnSpc>
            </a:pPr>
            <a:endParaRPr kumimoji="0" lang="en-US" altLang="ja-JP"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indent="-123565" defTabSz="1247741">
              <a:lnSpc>
                <a:spcPts val="1800"/>
              </a:lnSpc>
            </a:pPr>
            <a:r>
              <a:rPr lang="ja-JP" altLang="en-US" sz="1400" b="1"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○乗車体験を通じたゼロエミッション車普及促進事業</a:t>
            </a:r>
            <a:r>
              <a:rPr lang="en-US" altLang="ja-JP" sz="1400" b="1"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400" b="1"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継続</a:t>
            </a:r>
            <a:r>
              <a:rPr lang="en-US" altLang="ja-JP" sz="1400" b="1"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40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indent="-123565" defTabSz="1247741"/>
            <a:r>
              <a:rPr lang="ja-JP" altLang="en-US"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R5:5,161</a:t>
            </a:r>
            <a:r>
              <a:rPr lang="ja-JP" altLang="en-US"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千円（</a:t>
            </a:r>
            <a:r>
              <a:rPr lang="en-US" altLang="ja-JP"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R4:5,161</a:t>
            </a:r>
            <a:r>
              <a:rPr lang="ja-JP" altLang="en-US"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千円）　脱炭素・エネルギー政策課</a:t>
            </a:r>
            <a:r>
              <a:rPr lang="en-US" altLang="ja-JP"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
            </a:r>
            <a:br>
              <a:rPr lang="en-US" altLang="ja-JP"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br>
            <a:r>
              <a:rPr lang="ja-JP" altLang="en-US"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　・カーシェア・自動車ディーラーにおいて走行性能や充放電機能等の体験を提供</a:t>
            </a:r>
            <a:endParaRPr lang="en-US" altLang="ja-JP"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9" name="テキスト ボックス 28"/>
          <p:cNvSpPr txBox="1"/>
          <p:nvPr/>
        </p:nvSpPr>
        <p:spPr>
          <a:xfrm>
            <a:off x="6605135" y="1166247"/>
            <a:ext cx="4620199" cy="338554"/>
          </a:xfrm>
          <a:prstGeom prst="rect">
            <a:avLst/>
          </a:prstGeom>
          <a:solidFill>
            <a:srgbClr val="0066FF"/>
          </a:solidFill>
          <a:ln>
            <a:noFill/>
          </a:ln>
        </p:spPr>
        <p:txBody>
          <a:bodyPr wrap="square" rtlCol="0">
            <a:spAutoFit/>
          </a:bodyPr>
          <a:lstStyle/>
          <a:p>
            <a:r>
              <a:rPr lang="ja-JP" altLang="en-US" sz="1600" dirty="0">
                <a:solidFill>
                  <a:schemeClr val="bg1"/>
                </a:solidFill>
                <a:latin typeface="Meiryo UI" panose="020B0604030504040204" pitchFamily="50" charset="-128"/>
                <a:ea typeface="Meiryo UI" panose="020B0604030504040204" pitchFamily="50" charset="-128"/>
              </a:rPr>
              <a:t>④輸送・移動における脱炭素化に向けた取組促進</a:t>
            </a:r>
            <a:endParaRPr kumimoji="1" lang="ja-JP" altLang="en-US" sz="1600" dirty="0">
              <a:solidFill>
                <a:schemeClr val="bg1"/>
              </a:solidFill>
              <a:latin typeface="Meiryo UI" panose="020B0604030504040204" pitchFamily="50" charset="-128"/>
              <a:ea typeface="Meiryo UI" panose="020B0604030504040204" pitchFamily="50" charset="-128"/>
            </a:endParaRPr>
          </a:p>
        </p:txBody>
      </p:sp>
      <p:sp>
        <p:nvSpPr>
          <p:cNvPr id="31" name="角丸四角形 30"/>
          <p:cNvSpPr/>
          <p:nvPr/>
        </p:nvSpPr>
        <p:spPr>
          <a:xfrm>
            <a:off x="6605137" y="1540785"/>
            <a:ext cx="5947243" cy="2470346"/>
          </a:xfrm>
          <a:prstGeom prst="roundRect">
            <a:avLst>
              <a:gd name="adj" fmla="val 9761"/>
            </a:avLst>
          </a:prstGeom>
          <a:solidFill>
            <a:srgbClr val="99FF99"/>
          </a:solidFill>
          <a:ln w="12700"/>
          <a:effectLst/>
        </p:spPr>
        <p:style>
          <a:lnRef idx="1">
            <a:schemeClr val="accent1"/>
          </a:lnRef>
          <a:fillRef idx="2">
            <a:schemeClr val="accent1"/>
          </a:fillRef>
          <a:effectRef idx="1">
            <a:schemeClr val="accent1"/>
          </a:effectRef>
          <a:fontRef idx="minor">
            <a:schemeClr val="dk1"/>
          </a:fontRef>
        </p:style>
        <p:txBody>
          <a:bodyPr wrap="square" lIns="63910" tIns="36000" rIns="63910" bIns="36000" rtlCol="0" anchor="t">
            <a:spAutoFit/>
          </a:bodyPr>
          <a:lstStyle/>
          <a:p>
            <a:pPr lvl="0" defTabSz="914400"/>
            <a:r>
              <a:rPr kumimoji="0" lang="ja-JP" altLang="ja-JP" sz="1400" b="1" dirty="0">
                <a:solidFill>
                  <a:prstClr val="black"/>
                </a:solidFill>
                <a:latin typeface="Meiryo UI" panose="020B0604030504040204" pitchFamily="50" charset="-128"/>
                <a:ea typeface="Meiryo UI" panose="020B0604030504040204" pitchFamily="50" charset="-128"/>
                <a:cs typeface="ＭＳ Ｐゴシック" panose="020B0600070205080204" pitchFamily="50" charset="-128"/>
              </a:rPr>
              <a:t>○</a:t>
            </a:r>
            <a:r>
              <a:rPr kumimoji="0" lang="en-US" altLang="ja-JP" sz="1400" b="1" dirty="0">
                <a:solidFill>
                  <a:prstClr val="black"/>
                </a:solidFill>
                <a:latin typeface="Meiryo UI" panose="020B0604030504040204" pitchFamily="50" charset="-128"/>
                <a:ea typeface="Meiryo UI" panose="020B0604030504040204" pitchFamily="50" charset="-128"/>
                <a:cs typeface="ＭＳ Ｐゴシック" panose="020B0600070205080204" pitchFamily="50" charset="-128"/>
              </a:rPr>
              <a:t>AI</a:t>
            </a:r>
            <a:r>
              <a:rPr kumimoji="0" lang="ja-JP" altLang="en-US" sz="1400" b="1" dirty="0">
                <a:solidFill>
                  <a:prstClr val="black"/>
                </a:solidFill>
                <a:latin typeface="Meiryo UI" panose="020B0604030504040204" pitchFamily="50" charset="-128"/>
                <a:ea typeface="Meiryo UI" panose="020B0604030504040204" pitchFamily="50" charset="-128"/>
                <a:cs typeface="ＭＳ Ｐゴシック" panose="020B0600070205080204" pitchFamily="50" charset="-128"/>
              </a:rPr>
              <a:t>オンデマンド交通モデル事業費補助</a:t>
            </a:r>
            <a:r>
              <a:rPr kumimoji="0" lang="en-US" altLang="ja-JP" sz="1400" b="1" dirty="0">
                <a:solidFill>
                  <a:prstClr val="black"/>
                </a:solidFill>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sz="1400" b="1" dirty="0">
                <a:solidFill>
                  <a:prstClr val="black"/>
                </a:solidFill>
                <a:latin typeface="Meiryo UI" panose="020B0604030504040204" pitchFamily="50" charset="-128"/>
                <a:ea typeface="Meiryo UI" panose="020B0604030504040204" pitchFamily="50" charset="-128"/>
                <a:cs typeface="ＭＳ Ｐゴシック" panose="020B0600070205080204" pitchFamily="50" charset="-128"/>
              </a:rPr>
              <a:t>継続</a:t>
            </a:r>
            <a:r>
              <a:rPr kumimoji="0" lang="en-US" altLang="ja-JP" sz="1400" b="1" dirty="0">
                <a:solidFill>
                  <a:prstClr val="black"/>
                </a:solidFill>
                <a:latin typeface="Meiryo UI" panose="020B0604030504040204" pitchFamily="50" charset="-128"/>
                <a:ea typeface="Meiryo UI" panose="020B0604030504040204" pitchFamily="50" charset="-128"/>
                <a:cs typeface="ＭＳ Ｐゴシック" panose="020B0600070205080204" pitchFamily="50" charset="-128"/>
              </a:rPr>
              <a:t>】※</a:t>
            </a:r>
          </a:p>
          <a:p>
            <a:pPr lvl="0" defTabSz="914400"/>
            <a:r>
              <a:rPr kumimoji="0" lang="ja-JP" altLang="en-US" sz="1400" b="1" dirty="0">
                <a:solidFill>
                  <a:prstClr val="black"/>
                </a:solidFill>
                <a:latin typeface="Meiryo UI" panose="020B0604030504040204" pitchFamily="50" charset="-128"/>
                <a:ea typeface="Meiryo UI" panose="020B0604030504040204" pitchFamily="50" charset="-128"/>
                <a:cs typeface="ＭＳ Ｐゴシック" panose="020B0600070205080204" pitchFamily="50" charset="-128"/>
              </a:rPr>
              <a:t>　　</a:t>
            </a:r>
            <a:r>
              <a:rPr kumimoji="0" lang="en-US" altLang="ja-JP" sz="1050" dirty="0">
                <a:solidFill>
                  <a:prstClr val="black"/>
                </a:solidFill>
                <a:latin typeface="Meiryo UI" panose="020B0604030504040204" pitchFamily="50" charset="-128"/>
                <a:ea typeface="Meiryo UI" panose="020B0604030504040204" pitchFamily="50" charset="-128"/>
                <a:cs typeface="ＭＳ Ｐゴシック" panose="020B0600070205080204" pitchFamily="50" charset="-128"/>
              </a:rPr>
              <a:t>R5</a:t>
            </a:r>
            <a:r>
              <a:rPr kumimoji="0" lang="ja-JP" altLang="en-US" sz="1050" dirty="0">
                <a:solidFill>
                  <a:prstClr val="black"/>
                </a:solidFill>
                <a:latin typeface="Meiryo UI" panose="020B0604030504040204" pitchFamily="50" charset="-128"/>
                <a:ea typeface="Meiryo UI" panose="020B0604030504040204" pitchFamily="50" charset="-128"/>
                <a:cs typeface="ＭＳ Ｐゴシック" panose="020B0600070205080204" pitchFamily="50" charset="-128"/>
              </a:rPr>
              <a:t>：</a:t>
            </a:r>
            <a:r>
              <a:rPr kumimoji="0" lang="en-US" altLang="ja-JP" sz="1050" dirty="0">
                <a:solidFill>
                  <a:prstClr val="black"/>
                </a:solidFill>
                <a:latin typeface="Meiryo UI" panose="020B0604030504040204" pitchFamily="50" charset="-128"/>
                <a:ea typeface="Meiryo UI" panose="020B0604030504040204" pitchFamily="50" charset="-128"/>
                <a:cs typeface="ＭＳ Ｐゴシック" panose="020B0600070205080204" pitchFamily="50" charset="-128"/>
              </a:rPr>
              <a:t>30,142</a:t>
            </a:r>
            <a:r>
              <a:rPr kumimoji="0" lang="ja-JP" altLang="en-US" sz="1050" dirty="0">
                <a:solidFill>
                  <a:prstClr val="black"/>
                </a:solidFill>
                <a:latin typeface="Meiryo UI" panose="020B0604030504040204" pitchFamily="50" charset="-128"/>
                <a:ea typeface="Meiryo UI" panose="020B0604030504040204" pitchFamily="50" charset="-128"/>
                <a:cs typeface="ＭＳ Ｐゴシック" panose="020B0600070205080204" pitchFamily="50" charset="-128"/>
              </a:rPr>
              <a:t>千円（</a:t>
            </a:r>
            <a:r>
              <a:rPr kumimoji="0" lang="en-US" altLang="ja-JP" sz="1050" dirty="0">
                <a:solidFill>
                  <a:prstClr val="black"/>
                </a:solidFill>
                <a:latin typeface="Meiryo UI" panose="020B0604030504040204" pitchFamily="50" charset="-128"/>
                <a:ea typeface="Meiryo UI" panose="020B0604030504040204" pitchFamily="50" charset="-128"/>
                <a:cs typeface="ＭＳ Ｐゴシック" panose="020B0600070205080204" pitchFamily="50" charset="-128"/>
              </a:rPr>
              <a:t>R4</a:t>
            </a:r>
            <a:r>
              <a:rPr kumimoji="0" lang="ja-JP" altLang="en-US" sz="1050" dirty="0">
                <a:solidFill>
                  <a:prstClr val="black"/>
                </a:solidFill>
                <a:latin typeface="Meiryo UI" panose="020B0604030504040204" pitchFamily="50" charset="-128"/>
                <a:ea typeface="Meiryo UI" panose="020B0604030504040204" pitchFamily="50" charset="-128"/>
                <a:cs typeface="ＭＳ Ｐゴシック" panose="020B0600070205080204" pitchFamily="50" charset="-128"/>
              </a:rPr>
              <a:t>：</a:t>
            </a:r>
            <a:r>
              <a:rPr kumimoji="0" lang="en-US" altLang="ja-JP" sz="1050" dirty="0">
                <a:solidFill>
                  <a:prstClr val="black"/>
                </a:solidFill>
                <a:latin typeface="Meiryo UI" panose="020B0604030504040204" pitchFamily="50" charset="-128"/>
                <a:ea typeface="Meiryo UI" panose="020B0604030504040204" pitchFamily="50" charset="-128"/>
                <a:cs typeface="ＭＳ Ｐゴシック" panose="020B0600070205080204" pitchFamily="50" charset="-128"/>
              </a:rPr>
              <a:t>25,142</a:t>
            </a:r>
            <a:r>
              <a:rPr kumimoji="0" lang="ja-JP" altLang="en-US" sz="1050" dirty="0">
                <a:solidFill>
                  <a:prstClr val="black"/>
                </a:solidFill>
                <a:latin typeface="Meiryo UI" panose="020B0604030504040204" pitchFamily="50" charset="-128"/>
                <a:ea typeface="Meiryo UI" panose="020B0604030504040204" pitchFamily="50" charset="-128"/>
                <a:cs typeface="ＭＳ Ｐゴシック" panose="020B0600070205080204" pitchFamily="50" charset="-128"/>
              </a:rPr>
              <a:t>千円）　スマートシティ戦略部　地域戦略推進課</a:t>
            </a:r>
            <a:endParaRPr kumimoji="0" lang="en-US" altLang="ja-JP" sz="1050" dirty="0">
              <a:solidFill>
                <a:prstClr val="black"/>
              </a:solidFill>
              <a:latin typeface="Meiryo UI" panose="020B0604030504040204" pitchFamily="50" charset="-128"/>
              <a:ea typeface="Meiryo UI" panose="020B0604030504040204" pitchFamily="50" charset="-128"/>
              <a:cs typeface="ＭＳ Ｐゴシック" panose="020B0600070205080204" pitchFamily="50" charset="-128"/>
            </a:endParaRPr>
          </a:p>
          <a:p>
            <a:pPr lvl="0" defTabSz="914400"/>
            <a:r>
              <a:rPr kumimoji="0" lang="ja-JP" altLang="en-US" sz="1050" dirty="0">
                <a:ln w="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kumimoji="0" lang="en-US" altLang="ja-JP" sz="1050" dirty="0">
                <a:ln w="0"/>
                <a:solidFill>
                  <a:prstClr val="black"/>
                </a:solidFill>
                <a:latin typeface="Meiryo UI" panose="020B0604030504040204" pitchFamily="50" charset="-128"/>
                <a:ea typeface="Meiryo UI" panose="020B0604030504040204" pitchFamily="50" charset="-128"/>
                <a:cs typeface="Meiryo UI" panose="020B0604030504040204" pitchFamily="50" charset="-128"/>
              </a:rPr>
              <a:t>AI</a:t>
            </a:r>
            <a:r>
              <a:rPr kumimoji="0" lang="ja-JP" altLang="en-US" sz="1050" dirty="0">
                <a:ln w="0"/>
                <a:solidFill>
                  <a:prstClr val="black"/>
                </a:solidFill>
                <a:latin typeface="Meiryo UI" panose="020B0604030504040204" pitchFamily="50" charset="-128"/>
                <a:ea typeface="Meiryo UI" panose="020B0604030504040204" pitchFamily="50" charset="-128"/>
                <a:cs typeface="Meiryo UI" panose="020B0604030504040204" pitchFamily="50" charset="-128"/>
              </a:rPr>
              <a:t>オンデマンド交通の普及に向け、先行モデルとなる市町村と交通事業者が協力して行う実証事業の一</a:t>
            </a:r>
            <a:endParaRPr kumimoji="0" lang="en-US" altLang="ja-JP" sz="1050" dirty="0">
              <a:ln w="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lvl="0" defTabSz="914400"/>
            <a:r>
              <a:rPr kumimoji="0" lang="ja-JP" altLang="en-US" sz="1050" dirty="0">
                <a:ln w="0"/>
                <a:solidFill>
                  <a:prstClr val="black"/>
                </a:solidFill>
                <a:latin typeface="Meiryo UI" panose="020B0604030504040204" pitchFamily="50" charset="-128"/>
                <a:ea typeface="Meiryo UI" panose="020B0604030504040204" pitchFamily="50" charset="-128"/>
                <a:cs typeface="Meiryo UI" panose="020B0604030504040204" pitchFamily="50" charset="-128"/>
              </a:rPr>
              <a:t>　　部を補助</a:t>
            </a:r>
            <a:endParaRPr kumimoji="0" lang="en-US" altLang="ja-JP" sz="1050" dirty="0">
              <a:ln w="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lvl="0" defTabSz="914400"/>
            <a:r>
              <a:rPr kumimoji="0" lang="ja-JP" altLang="ja-JP" sz="1400" b="1" dirty="0">
                <a:solidFill>
                  <a:schemeClr val="tx1"/>
                </a:solidFill>
                <a:latin typeface="Meiryo UI" panose="020B0604030504040204" pitchFamily="50" charset="-128"/>
                <a:ea typeface="Meiryo UI" panose="020B0604030504040204" pitchFamily="50" charset="-128"/>
                <a:cs typeface="ＭＳ Ｐゴシック" panose="020B0600070205080204" pitchFamily="50" charset="-128"/>
              </a:rPr>
              <a:t>○</a:t>
            </a:r>
            <a:r>
              <a:rPr kumimoji="0" lang="zh-TW" altLang="en-US" sz="1400" b="1" dirty="0">
                <a:solidFill>
                  <a:schemeClr val="tx1"/>
                </a:solidFill>
                <a:latin typeface="Meiryo UI" panose="020B0604030504040204" pitchFamily="50" charset="-128"/>
                <a:ea typeface="Meiryo UI" panose="020B0604030504040204" pitchFamily="50" charset="-128"/>
                <a:cs typeface="ＭＳ Ｐゴシック" panose="020B0600070205080204" pitchFamily="50" charset="-128"/>
              </a:rPr>
              <a:t>運輸事業振興助成補助金</a:t>
            </a:r>
            <a:r>
              <a:rPr kumimoji="0" lang="en-US" altLang="ja-JP" sz="1400" b="1" dirty="0">
                <a:solidFill>
                  <a:schemeClr val="tx1"/>
                </a:solidFill>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sz="1400" b="1" dirty="0">
                <a:solidFill>
                  <a:schemeClr val="tx1"/>
                </a:solidFill>
                <a:latin typeface="Meiryo UI" panose="020B0604030504040204" pitchFamily="50" charset="-128"/>
                <a:ea typeface="Meiryo UI" panose="020B0604030504040204" pitchFamily="50" charset="-128"/>
                <a:cs typeface="ＭＳ Ｐゴシック" panose="020B0600070205080204" pitchFamily="50" charset="-128"/>
              </a:rPr>
              <a:t>一部新規</a:t>
            </a:r>
            <a:r>
              <a:rPr kumimoji="0" lang="en-US" altLang="ja-JP" sz="1400" b="1" dirty="0">
                <a:solidFill>
                  <a:schemeClr val="tx1"/>
                </a:solidFill>
                <a:latin typeface="Meiryo UI" panose="020B0604030504040204" pitchFamily="50" charset="-128"/>
                <a:ea typeface="Meiryo UI" panose="020B0604030504040204" pitchFamily="50" charset="-128"/>
                <a:cs typeface="ＭＳ Ｐゴシック" panose="020B0600070205080204" pitchFamily="50" charset="-128"/>
              </a:rPr>
              <a:t>】※</a:t>
            </a:r>
          </a:p>
          <a:p>
            <a:pPr lvl="0" defTabSz="914400"/>
            <a:r>
              <a:rPr kumimoji="0" lang="ja-JP" altLang="en-US" sz="1400" b="1" dirty="0">
                <a:solidFill>
                  <a:schemeClr val="tx1"/>
                </a:solidFill>
                <a:latin typeface="Meiryo UI" panose="020B0604030504040204" pitchFamily="50" charset="-128"/>
                <a:ea typeface="Meiryo UI" panose="020B0604030504040204" pitchFamily="50" charset="-128"/>
                <a:cs typeface="ＭＳ Ｐゴシック" panose="020B0600070205080204" pitchFamily="50" charset="-128"/>
              </a:rPr>
              <a:t>　　</a:t>
            </a:r>
            <a:r>
              <a:rPr kumimoji="0" lang="en-US" altLang="ja-JP"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R5</a:t>
            </a:r>
            <a:r>
              <a:rPr kumimoji="0" lang="ja-JP" altLang="en-US"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0" lang="en-US" altLang="ja-JP"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890,608</a:t>
            </a:r>
            <a:r>
              <a:rPr kumimoji="0" lang="ja-JP" altLang="en-US"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千円（</a:t>
            </a:r>
            <a:r>
              <a:rPr kumimoji="0" lang="en-US" altLang="ja-JP"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R4</a:t>
            </a:r>
            <a:r>
              <a:rPr kumimoji="0" lang="ja-JP" altLang="en-US"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0" lang="en-US" altLang="ja-JP"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802,800</a:t>
            </a:r>
            <a:r>
              <a:rPr kumimoji="0" lang="ja-JP" altLang="en-US"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千円）商工労働部　経営支援課</a:t>
            </a:r>
          </a:p>
          <a:p>
            <a:pPr lvl="0" defTabSz="914400"/>
            <a:r>
              <a:rPr kumimoji="0" lang="ja-JP" altLang="en-US"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0" lang="en-US" altLang="ja-JP"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CO2</a:t>
            </a:r>
            <a:r>
              <a:rPr kumimoji="0" lang="ja-JP" altLang="en-US"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排出量の多いトラック運送事業者に対し、</a:t>
            </a:r>
            <a:r>
              <a:rPr kumimoji="0" lang="en-US" altLang="ja-JP"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EV</a:t>
            </a:r>
            <a:r>
              <a:rPr kumimoji="0" lang="ja-JP" altLang="en-US"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トラックの新規導入及び低燃費タイヤの導入支援を</a:t>
            </a:r>
          </a:p>
          <a:p>
            <a:pPr lvl="0" defTabSz="914400"/>
            <a:r>
              <a:rPr kumimoji="0" lang="ja-JP" altLang="en-US"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　 拡充し、脱炭素化に向けた普及啓発を図る。</a:t>
            </a:r>
            <a:endParaRPr kumimoji="0" lang="en-US" altLang="ja-JP"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defTabSz="914400"/>
            <a:r>
              <a:rPr kumimoji="0" lang="ja-JP" altLang="ja-JP" sz="1400" b="1" dirty="0">
                <a:solidFill>
                  <a:schemeClr val="tx1"/>
                </a:solidFill>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sz="1400" b="1" dirty="0">
                <a:solidFill>
                  <a:schemeClr val="tx1"/>
                </a:solidFill>
                <a:latin typeface="Meiryo UI" panose="020B0604030504040204" pitchFamily="50" charset="-128"/>
                <a:ea typeface="Meiryo UI" panose="020B0604030504040204" pitchFamily="50" charset="-128"/>
                <a:cs typeface="ＭＳ Ｐゴシック" panose="020B0600070205080204" pitchFamily="50" charset="-128"/>
              </a:rPr>
              <a:t>公共交通事業者（バス・タクシー）への支援</a:t>
            </a:r>
            <a:r>
              <a:rPr kumimoji="0" lang="en-US" altLang="ja-JP" sz="1400" b="1" dirty="0">
                <a:solidFill>
                  <a:schemeClr val="tx1"/>
                </a:solidFill>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sz="1400" b="1" dirty="0">
                <a:solidFill>
                  <a:schemeClr val="tx1"/>
                </a:solidFill>
                <a:latin typeface="Meiryo UI" panose="020B0604030504040204" pitchFamily="50" charset="-128"/>
                <a:ea typeface="Meiryo UI" panose="020B0604030504040204" pitchFamily="50" charset="-128"/>
                <a:cs typeface="ＭＳ Ｐゴシック" panose="020B0600070205080204" pitchFamily="50" charset="-128"/>
              </a:rPr>
              <a:t>継続</a:t>
            </a:r>
            <a:r>
              <a:rPr kumimoji="0" lang="en-US" altLang="ja-JP" sz="1400" b="1" dirty="0">
                <a:solidFill>
                  <a:schemeClr val="tx1"/>
                </a:solidFill>
                <a:latin typeface="Meiryo UI" panose="020B0604030504040204" pitchFamily="50" charset="-128"/>
                <a:ea typeface="Meiryo UI" panose="020B0604030504040204" pitchFamily="50" charset="-128"/>
                <a:cs typeface="ＭＳ Ｐゴシック" panose="020B0600070205080204" pitchFamily="50" charset="-128"/>
              </a:rPr>
              <a:t>】※</a:t>
            </a:r>
          </a:p>
          <a:p>
            <a:pPr lvl="0" defTabSz="914400"/>
            <a:r>
              <a:rPr kumimoji="0" lang="ja-JP" altLang="en-US" sz="1400" b="1" dirty="0">
                <a:solidFill>
                  <a:schemeClr val="tx1"/>
                </a:solidFill>
                <a:latin typeface="Meiryo UI" panose="020B0604030504040204" pitchFamily="50" charset="-128"/>
                <a:ea typeface="Meiryo UI" panose="020B0604030504040204" pitchFamily="50" charset="-128"/>
                <a:cs typeface="ＭＳ Ｐゴシック" panose="020B0600070205080204" pitchFamily="50" charset="-128"/>
              </a:rPr>
              <a:t>　　</a:t>
            </a:r>
            <a:r>
              <a:rPr kumimoji="0" lang="en-US" altLang="ja-JP" sz="1050" dirty="0">
                <a:solidFill>
                  <a:schemeClr val="tx1"/>
                </a:solidFill>
                <a:latin typeface="Meiryo UI" panose="020B0604030504040204" pitchFamily="50" charset="-128"/>
                <a:ea typeface="Meiryo UI" panose="020B0604030504040204" pitchFamily="50" charset="-128"/>
                <a:cs typeface="ＭＳ Ｐゴシック" panose="020B0600070205080204" pitchFamily="50" charset="-128"/>
              </a:rPr>
              <a:t>R5</a:t>
            </a:r>
            <a:r>
              <a:rPr kumimoji="0" lang="ja-JP" altLang="en-US" sz="1050" dirty="0">
                <a:solidFill>
                  <a:schemeClr val="tx1"/>
                </a:solidFill>
                <a:latin typeface="Meiryo UI" panose="020B0604030504040204" pitchFamily="50" charset="-128"/>
                <a:ea typeface="Meiryo UI" panose="020B0604030504040204" pitchFamily="50" charset="-128"/>
                <a:cs typeface="ＭＳ Ｐゴシック" panose="020B0600070205080204" pitchFamily="50" charset="-128"/>
              </a:rPr>
              <a:t>：</a:t>
            </a:r>
            <a:r>
              <a:rPr kumimoji="0" lang="en-US" altLang="ja-JP" sz="1050" dirty="0">
                <a:solidFill>
                  <a:schemeClr val="tx1"/>
                </a:solidFill>
                <a:latin typeface="Meiryo UI" panose="020B0604030504040204" pitchFamily="50" charset="-128"/>
                <a:ea typeface="Meiryo UI" panose="020B0604030504040204" pitchFamily="50" charset="-128"/>
                <a:cs typeface="ＭＳ Ｐゴシック" panose="020B0600070205080204" pitchFamily="50" charset="-128"/>
              </a:rPr>
              <a:t>348,600</a:t>
            </a:r>
            <a:r>
              <a:rPr kumimoji="0" lang="ja-JP" altLang="en-US" sz="1050" dirty="0">
                <a:solidFill>
                  <a:schemeClr val="tx1"/>
                </a:solidFill>
                <a:latin typeface="Meiryo UI" panose="020B0604030504040204" pitchFamily="50" charset="-128"/>
                <a:ea typeface="Meiryo UI" panose="020B0604030504040204" pitchFamily="50" charset="-128"/>
                <a:cs typeface="ＭＳ Ｐゴシック" panose="020B0600070205080204" pitchFamily="50" charset="-128"/>
              </a:rPr>
              <a:t>千円</a:t>
            </a:r>
            <a:r>
              <a:rPr lang="ja-JP" altLang="en-US" sz="1050" dirty="0">
                <a:ln w="0"/>
                <a:solidFill>
                  <a:schemeClr val="tx1"/>
                </a:solidFill>
                <a:latin typeface="Meiryo UI" panose="020B0604030504040204" pitchFamily="50" charset="-128"/>
                <a:ea typeface="Meiryo UI" panose="020B0604030504040204" pitchFamily="50" charset="-128"/>
                <a:cs typeface="ＭＳ Ｐゴシック" panose="020B0600070205080204" pitchFamily="50" charset="-128"/>
              </a:rPr>
              <a:t>　都市整備部　</a:t>
            </a:r>
            <a:r>
              <a:rPr kumimoji="0" lang="ja-JP" altLang="en-US"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交通計画課</a:t>
            </a:r>
            <a:endParaRPr kumimoji="0" lang="en-US" altLang="ja-JP" sz="1050" dirty="0">
              <a:solidFill>
                <a:schemeClr val="tx1"/>
              </a:solidFill>
              <a:latin typeface="Meiryo UI" panose="020B0604030504040204" pitchFamily="50" charset="-128"/>
              <a:ea typeface="Meiryo UI" panose="020B0604030504040204" pitchFamily="50" charset="-128"/>
              <a:cs typeface="ＭＳ Ｐゴシック" panose="020B0600070205080204" pitchFamily="50" charset="-128"/>
            </a:endParaRPr>
          </a:p>
          <a:p>
            <a:pPr lvl="0" defTabSz="914400"/>
            <a:r>
              <a:rPr kumimoji="0" lang="ja-JP" altLang="en-US"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　・バス、タクシー事業者を対象に低燃費性能等を有するタイヤの購入費用を一部支援</a:t>
            </a:r>
            <a:endParaRPr kumimoji="0" lang="en-US" altLang="ja-JP"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lvl="0" defTabSz="914400"/>
            <a:r>
              <a:rPr kumimoji="0" lang="ja-JP" altLang="en-US"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0" lang="en-US" altLang="ja-JP" sz="100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0" lang="ja-JP" altLang="en-US" sz="100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当事業は、</a:t>
            </a:r>
            <a:r>
              <a:rPr kumimoji="0" lang="en-US" altLang="ja-JP" sz="100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R4</a:t>
            </a:r>
            <a:r>
              <a:rPr kumimoji="0" lang="ja-JP" altLang="en-US" sz="100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も実施していたが脱炭素化の推進と位置づけていないため、事業費を記載していない。</a:t>
            </a:r>
            <a:endParaRPr kumimoji="0" lang="en-US" altLang="ja-JP" sz="100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2" name="正方形/長方形 31"/>
          <p:cNvSpPr/>
          <p:nvPr/>
        </p:nvSpPr>
        <p:spPr>
          <a:xfrm>
            <a:off x="4393842" y="1173219"/>
            <a:ext cx="1862814" cy="33855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dirty="0">
                <a:solidFill>
                  <a:schemeClr val="tx1"/>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　</a:t>
            </a:r>
            <a:r>
              <a:rPr kumimoji="1" lang="ja-JP" altLang="en-US" sz="1400" dirty="0">
                <a:solidFill>
                  <a:schemeClr val="tx1"/>
                </a:solidFill>
                <a:latin typeface="Meiryo UI" panose="020B0604030504040204" pitchFamily="50" charset="-128"/>
                <a:ea typeface="Meiryo UI" panose="020B0604030504040204" pitchFamily="50" charset="-128"/>
              </a:rPr>
              <a:t>知事重点</a:t>
            </a:r>
            <a:r>
              <a:rPr lang="ja-JP" altLang="en-US" sz="1400" dirty="0">
                <a:solidFill>
                  <a:schemeClr val="tx1"/>
                </a:solidFill>
                <a:latin typeface="Meiryo UI" panose="020B0604030504040204" pitchFamily="50" charset="-128"/>
                <a:ea typeface="Meiryo UI" panose="020B0604030504040204" pitchFamily="50" charset="-128"/>
              </a:rPr>
              <a:t>事業</a:t>
            </a:r>
            <a:endParaRPr kumimoji="1" lang="ja-JP" altLang="en-US" sz="1400" dirty="0">
              <a:solidFill>
                <a:schemeClr val="tx1"/>
              </a:solidFill>
              <a:latin typeface="Meiryo UI" panose="020B0604030504040204" pitchFamily="50" charset="-128"/>
              <a:ea typeface="Meiryo UI" panose="020B0604030504040204" pitchFamily="50" charset="-128"/>
            </a:endParaRPr>
          </a:p>
        </p:txBody>
      </p:sp>
      <p:sp>
        <p:nvSpPr>
          <p:cNvPr id="33" name="タイトル 1">
            <a:extLst>
              <a:ext uri="{FF2B5EF4-FFF2-40B4-BE49-F238E27FC236}">
                <a16:creationId xmlns:a16="http://schemas.microsoft.com/office/drawing/2014/main" id="{F1FC0578-3FA9-44D9-9315-E0E4419F510D}"/>
              </a:ext>
            </a:extLst>
          </p:cNvPr>
          <p:cNvSpPr txBox="1">
            <a:spLocks/>
          </p:cNvSpPr>
          <p:nvPr/>
        </p:nvSpPr>
        <p:spPr>
          <a:xfrm>
            <a:off x="-27508" y="-23936"/>
            <a:ext cx="12801600" cy="727331"/>
          </a:xfrm>
          <a:prstGeom prst="rect">
            <a:avLst/>
          </a:prstGeom>
          <a:solidFill>
            <a:srgbClr val="000066"/>
          </a:solidFill>
        </p:spPr>
        <p:txBody>
          <a:bodyPr vert="horz" lIns="188973" tIns="48000" rIns="95998" bIns="4800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2940" b="1" dirty="0">
                <a:solidFill>
                  <a:schemeClr val="bg1"/>
                </a:solidFill>
                <a:latin typeface="Meiryo UI" panose="020B0604030504040204" pitchFamily="50" charset="-128"/>
                <a:ea typeface="Meiryo UI" panose="020B0604030504040204" pitchFamily="50" charset="-128"/>
              </a:rPr>
              <a:t>令和５年度の脱炭素化の推進に向けた取組み</a:t>
            </a:r>
          </a:p>
        </p:txBody>
      </p:sp>
    </p:spTree>
    <p:extLst>
      <p:ext uri="{BB962C8B-B14F-4D97-AF65-F5344CB8AC3E}">
        <p14:creationId xmlns:p14="http://schemas.microsoft.com/office/powerpoint/2010/main" val="3548774885"/>
      </p:ext>
    </p:extLst>
  </p:cSld>
  <p:clrMapOvr>
    <a:masterClrMapping/>
  </p:clrMapOvr>
</p:sld>
</file>

<file path=ppt/theme/theme1.xml><?xml version="1.0" encoding="utf-8"?>
<a:theme xmlns:a="http://schemas.openxmlformats.org/drawingml/2006/main" name="1_Office ​​テーマ">
  <a:themeElements>
    <a:clrScheme name="エコロジー">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EE149F3571759242AB70A9ADBD48801F" ma:contentTypeVersion="1" ma:contentTypeDescription="新しいドキュメントを作成します。" ma:contentTypeScope="" ma:versionID="ead8e10e34c4706f51b7d0526c838c1e">
  <xsd:schema xmlns:xsd="http://www.w3.org/2001/XMLSchema" xmlns:xs="http://www.w3.org/2001/XMLSchema" xmlns:p="http://schemas.microsoft.com/office/2006/metadata/properties" xmlns:ns2="70d7d652-1edb-4486-adb7-569848e2bdac" targetNamespace="http://schemas.microsoft.com/office/2006/metadata/properties" ma:root="true" ma:fieldsID="7653f13637c21357c85f5d916816394c" ns2:_="">
    <xsd:import namespace="70d7d652-1edb-4486-adb7-569848e2bdac"/>
    <xsd:element name="properties">
      <xsd:complexType>
        <xsd:sequence>
          <xsd:element name="documentManagement">
            <xsd:complexType>
              <xsd:all>
                <xsd:element ref="ns2:_x65e5__x4ed8__x5165__x308a_"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0d7d652-1edb-4486-adb7-569848e2bdac" elementFormDefault="qualified">
    <xsd:import namespace="http://schemas.microsoft.com/office/2006/documentManagement/types"/>
    <xsd:import namespace="http://schemas.microsoft.com/office/infopath/2007/PartnerControls"/>
    <xsd:element name="_x65e5__x4ed8__x5165__x308a_" ma:index="8" nillable="true" ma:displayName="日付入り" ma:format="DateOnly" ma:internalName="_x65e5__x4ed8__x5165__x308a_">
      <xsd:simpleType>
        <xsd:restriction base="dms:DateTim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x65e5__x4ed8__x5165__x308a_ xmlns="70d7d652-1edb-4486-adb7-569848e2bdac" xsi:nil="true"/>
  </documentManagement>
</p:properties>
</file>

<file path=customXml/itemProps1.xml><?xml version="1.0" encoding="utf-8"?>
<ds:datastoreItem xmlns:ds="http://schemas.openxmlformats.org/officeDocument/2006/customXml" ds:itemID="{CBA37E73-9600-4B40-9F1F-9257CB9BAEA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0d7d652-1edb-4486-adb7-569848e2bda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507D8FF-78CC-4FE6-BB18-1FFC0040B304}">
  <ds:schemaRefs>
    <ds:schemaRef ds:uri="http://schemas.microsoft.com/sharepoint/v3/contenttype/forms"/>
  </ds:schemaRefs>
</ds:datastoreItem>
</file>

<file path=customXml/itemProps3.xml><?xml version="1.0" encoding="utf-8"?>
<ds:datastoreItem xmlns:ds="http://schemas.openxmlformats.org/officeDocument/2006/customXml" ds:itemID="{9E8C4615-7A8C-4E04-B4B1-D78C7AA1106F}">
  <ds:schemaRefs>
    <ds:schemaRef ds:uri="http://schemas.openxmlformats.org/package/2006/metadata/core-properties"/>
    <ds:schemaRef ds:uri="http://purl.org/dc/terms/"/>
    <ds:schemaRef ds:uri="http://schemas.microsoft.com/office/2006/documentManagement/types"/>
    <ds:schemaRef ds:uri="http://www.w3.org/XML/1998/namespace"/>
    <ds:schemaRef ds:uri="http://schemas.microsoft.com/office/infopath/2007/PartnerControls"/>
    <ds:schemaRef ds:uri="http://schemas.microsoft.com/office/2006/metadata/properties"/>
    <ds:schemaRef ds:uri="70d7d652-1edb-4486-adb7-569848e2bdac"/>
    <ds:schemaRef ds:uri="http://purl.org/dc/dcmitype/"/>
    <ds:schemaRef ds:uri="http://purl.org/dc/elements/1.1/"/>
  </ds:schemaRefs>
</ds:datastoreItem>
</file>

<file path=docProps/app.xml><?xml version="1.0" encoding="utf-8"?>
<Properties xmlns="http://schemas.openxmlformats.org/officeDocument/2006/extended-properties" xmlns:vt="http://schemas.openxmlformats.org/officeDocument/2006/docPropsVTypes">
  <TotalTime>0</TotalTime>
  <Words>1911</Words>
  <Application>Microsoft Office PowerPoint</Application>
  <PresentationFormat>A3 297x420 mm</PresentationFormat>
  <Paragraphs>130</Paragraphs>
  <Slides>2</Slides>
  <Notes>2</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Meiryo UI</vt:lpstr>
      <vt:lpstr>ＭＳ Ｐゴシック</vt:lpstr>
      <vt:lpstr>Arial</vt:lpstr>
      <vt:lpstr>Calibri</vt:lpstr>
      <vt:lpstr>1_Office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2018-09-28T01:47:00Z</dcterms:created>
  <dcterms:modified xsi:type="dcterms:W3CDTF">2023-07-13T02:19:27Z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0x010100EE149F3571759242AB70A9ADBD48801F</vt:lpwstr>
  </property>
</Properties>
</file>