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12"/>
  </p:notesMasterIdLst>
  <p:handoutMasterIdLst>
    <p:handoutMasterId r:id="rId13"/>
  </p:handoutMasterIdLst>
  <p:sldIdLst>
    <p:sldId id="868" r:id="rId5"/>
    <p:sldId id="861" r:id="rId6"/>
    <p:sldId id="860" r:id="rId7"/>
    <p:sldId id="876" r:id="rId8"/>
    <p:sldId id="882" r:id="rId9"/>
    <p:sldId id="878" r:id="rId10"/>
    <p:sldId id="879" r:id="rId11"/>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zuaki Shichi" initials="S" lastIdx="13" clrIdx="0"/>
  <p:cmAuthor id="1" name="Kazuaki Shichi" initials="K" lastIdx="2" clrIdx="1"/>
  <p:cmAuthor id="2" name="平西　恭子" initials="平西　恭子" lastIdx="1" clrIdx="2">
    <p:extLst>
      <p:ext uri="{19B8F6BF-5375-455C-9EA6-DF929625EA0E}">
        <p15:presenceInfo xmlns:p15="http://schemas.microsoft.com/office/powerpoint/2012/main" userId="S::HiranishiK@lan.pref.osaka.jp::0158dd8d-d0d8-4a62-9164-2993f215f80a" providerId="AD"/>
      </p:ext>
    </p:extLst>
  </p:cmAuthor>
  <p:cmAuthor id="3" name="原野　利暢" initials="原野　利暢" lastIdx="3" clrIdx="3">
    <p:extLst>
      <p:ext uri="{19B8F6BF-5375-455C-9EA6-DF929625EA0E}">
        <p15:presenceInfo xmlns:p15="http://schemas.microsoft.com/office/powerpoint/2012/main" userId="S-1-5-21-161959346-1900351369-444732941-45688" providerId="AD"/>
      </p:ext>
    </p:extLst>
  </p:cmAuthor>
  <p:cmAuthor id="4" name="原野　利暢" initials="原野　利暢 [2]" lastIdx="3" clrIdx="4">
    <p:extLst>
      <p:ext uri="{19B8F6BF-5375-455C-9EA6-DF929625EA0E}">
        <p15:presenceInfo xmlns:p15="http://schemas.microsoft.com/office/powerpoint/2012/main" userId="S::HaranoT@lan.pref.osaka.jp::43f38b53-5aec-4fab-82c3-c1361e7566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9900"/>
    <a:srgbClr val="0000CC"/>
    <a:srgbClr val="5D7430"/>
    <a:srgbClr val="9BBB59"/>
    <a:srgbClr val="9B395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434" autoAdjust="0"/>
  </p:normalViewPr>
  <p:slideViewPr>
    <p:cSldViewPr showGuides="1">
      <p:cViewPr varScale="1">
        <p:scale>
          <a:sx n="71" d="100"/>
          <a:sy n="71" d="100"/>
        </p:scale>
        <p:origin x="1092" y="54"/>
      </p:cViewPr>
      <p:guideLst>
        <p:guide pos="2880"/>
        <p:guide orient="horz" pos="2160"/>
      </p:guideLst>
    </p:cSldViewPr>
  </p:slideViewPr>
  <p:notesTextViewPr>
    <p:cViewPr>
      <p:scale>
        <a:sx n="1" d="1"/>
        <a:sy n="1" d="1"/>
      </p:scale>
      <p:origin x="0" y="0"/>
    </p:cViewPr>
  </p:notesTextViewPr>
  <p:sorterViewPr>
    <p:cViewPr>
      <p:scale>
        <a:sx n="150" d="100"/>
        <a:sy n="150" d="100"/>
      </p:scale>
      <p:origin x="0" y="12894"/>
    </p:cViewPr>
  </p:sorterViewPr>
  <p:notesViewPr>
    <p:cSldViewPr>
      <p:cViewPr varScale="1">
        <p:scale>
          <a:sx n="60" d="100"/>
          <a:sy n="60" d="100"/>
        </p:scale>
        <p:origin x="327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EE881E7-AE69-4146-94D2-2270EEF8DDA0}" type="datetimeFigureOut">
              <a:rPr kumimoji="1" lang="ja-JP" altLang="en-US" smtClean="0"/>
              <a:t>2023/7/20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BD94D33-C8B2-4ABC-9002-0DE385A9DFE6}" type="slidenum">
              <a:rPr kumimoji="1" lang="ja-JP" altLang="en-US" smtClean="0"/>
              <a:t>‹#›</a:t>
            </a:fld>
            <a:endParaRPr kumimoji="1" lang="ja-JP" altLang="en-US"/>
          </a:p>
        </p:txBody>
      </p:sp>
    </p:spTree>
    <p:extLst>
      <p:ext uri="{BB962C8B-B14F-4D97-AF65-F5344CB8AC3E}">
        <p14:creationId xmlns:p14="http://schemas.microsoft.com/office/powerpoint/2010/main" val="860727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2023/7/20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hf hdr="0" ftr="0" dt="0"/>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1</a:t>
            </a:fld>
            <a:endParaRPr kumimoji="1" lang="ja-JP" altLang="en-US"/>
          </a:p>
        </p:txBody>
      </p:sp>
    </p:spTree>
    <p:extLst>
      <p:ext uri="{BB962C8B-B14F-4D97-AF65-F5344CB8AC3E}">
        <p14:creationId xmlns:p14="http://schemas.microsoft.com/office/powerpoint/2010/main" val="2047929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2</a:t>
            </a:fld>
            <a:endParaRPr kumimoji="1" lang="ja-JP" altLang="en-US"/>
          </a:p>
        </p:txBody>
      </p:sp>
    </p:spTree>
    <p:extLst>
      <p:ext uri="{BB962C8B-B14F-4D97-AF65-F5344CB8AC3E}">
        <p14:creationId xmlns:p14="http://schemas.microsoft.com/office/powerpoint/2010/main" val="1153608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3</a:t>
            </a:fld>
            <a:endParaRPr kumimoji="1" lang="ja-JP" altLang="en-US"/>
          </a:p>
        </p:txBody>
      </p:sp>
    </p:spTree>
    <p:extLst>
      <p:ext uri="{BB962C8B-B14F-4D97-AF65-F5344CB8AC3E}">
        <p14:creationId xmlns:p14="http://schemas.microsoft.com/office/powerpoint/2010/main" val="488491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4</a:t>
            </a:fld>
            <a:endParaRPr kumimoji="1" lang="ja-JP" altLang="en-US"/>
          </a:p>
        </p:txBody>
      </p:sp>
    </p:spTree>
    <p:extLst>
      <p:ext uri="{BB962C8B-B14F-4D97-AF65-F5344CB8AC3E}">
        <p14:creationId xmlns:p14="http://schemas.microsoft.com/office/powerpoint/2010/main" val="3486286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5</a:t>
            </a:fld>
            <a:endParaRPr kumimoji="1" lang="ja-JP" altLang="en-US"/>
          </a:p>
        </p:txBody>
      </p:sp>
    </p:spTree>
    <p:extLst>
      <p:ext uri="{BB962C8B-B14F-4D97-AF65-F5344CB8AC3E}">
        <p14:creationId xmlns:p14="http://schemas.microsoft.com/office/powerpoint/2010/main" val="497325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6</a:t>
            </a:fld>
            <a:endParaRPr kumimoji="1" lang="ja-JP" altLang="en-US"/>
          </a:p>
        </p:txBody>
      </p:sp>
    </p:spTree>
    <p:extLst>
      <p:ext uri="{BB962C8B-B14F-4D97-AF65-F5344CB8AC3E}">
        <p14:creationId xmlns:p14="http://schemas.microsoft.com/office/powerpoint/2010/main" val="353671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7</a:t>
            </a:fld>
            <a:endParaRPr kumimoji="1" lang="ja-JP" altLang="en-US"/>
          </a:p>
        </p:txBody>
      </p:sp>
    </p:spTree>
    <p:extLst>
      <p:ext uri="{BB962C8B-B14F-4D97-AF65-F5344CB8AC3E}">
        <p14:creationId xmlns:p14="http://schemas.microsoft.com/office/powerpoint/2010/main" val="375251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F98248-9989-4959-A78D-E27E2EC999A9}"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478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94B4D2-E11A-4E46-8D66-78669D01B293}"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9744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E8EE09-DB79-4A0B-9E93-DA5B8806A46E}"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875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83F931-C299-42E4-ABF4-765EF126FDD3}"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622504" y="6327376"/>
            <a:ext cx="486000" cy="486000"/>
          </a:xfrm>
          <a:prstGeom prst="ellipse">
            <a:avLst/>
          </a:prstGeom>
          <a:solidFill>
            <a:schemeClr val="bg1"/>
          </a:solidFill>
          <a:ln>
            <a:solidFill>
              <a:srgbClr val="758085">
                <a:lumMod val="50000"/>
              </a:srgbClr>
            </a:solidFill>
          </a:ln>
        </p:spPr>
        <p:txBody>
          <a:bodyPr/>
          <a:lstStyle/>
          <a:p>
            <a:fld id="{930DF1FA-2879-4CB1-9630-E4043495BA91}" type="slidenum">
              <a:rPr kumimoji="1" lang="ja-JP" altLang="en-US" smtClean="0"/>
              <a:t>‹#›</a:t>
            </a:fld>
            <a:endParaRPr kumimoji="1" lang="ja-JP" altLang="en-US" dirty="0"/>
          </a:p>
        </p:txBody>
      </p:sp>
    </p:spTree>
    <p:extLst>
      <p:ext uri="{BB962C8B-B14F-4D97-AF65-F5344CB8AC3E}">
        <p14:creationId xmlns:p14="http://schemas.microsoft.com/office/powerpoint/2010/main" val="123773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6846DF-20AF-4D26-B2EA-6E97D059A029}" type="datetime1">
              <a:rPr kumimoji="1" lang="ja-JP" altLang="en-US" smtClean="0"/>
              <a:t>2023/7/20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435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14B040-81ED-4A71-A35B-7CCCF4AB8CA2}" type="datetime1">
              <a:rPr kumimoji="1" lang="ja-JP" altLang="en-US" smtClean="0"/>
              <a:t>2023/7/20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91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4D987A-1026-4DFA-9BD6-94BF48192DD0}" type="datetime1">
              <a:rPr kumimoji="1" lang="ja-JP" altLang="en-US" smtClean="0"/>
              <a:t>2023/7/20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52403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BD47D9-61A8-4B22-B0C1-9A3DB5CE19DA}" type="datetime1">
              <a:rPr kumimoji="1" lang="ja-JP" altLang="en-US" smtClean="0"/>
              <a:t>2023/7/20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9989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C416B-355D-4CF0-8A61-FEE78AFCE2D5}" type="datetime1">
              <a:rPr kumimoji="1" lang="ja-JP" altLang="en-US" smtClean="0"/>
              <a:t>2023/7/20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509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0E29C-9503-4949-BF3E-A222CA9DA38C}" type="datetime1">
              <a:rPr kumimoji="1" lang="ja-JP" altLang="en-US" smtClean="0"/>
              <a:t>2023/7/20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7120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293E5E-844E-49D1-9DF0-5E5BA440B29B}" type="datetime1">
              <a:rPr kumimoji="1" lang="ja-JP" altLang="en-US" smtClean="0"/>
              <a:t>2023/7/20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98026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547E-DCFA-40C1-950C-61A19978382E}" type="datetime1">
              <a:rPr kumimoji="1" lang="ja-JP" altLang="en-US" smtClean="0"/>
              <a:t>2023/7/20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2504" y="6309320"/>
            <a:ext cx="486000" cy="486000"/>
          </a:xfrm>
          <a:prstGeom prst="ellipse">
            <a:avLst/>
          </a:prstGeom>
          <a:solidFill>
            <a:schemeClr val="bg1"/>
          </a:solidFill>
          <a:ln w="19050">
            <a:solidFill>
              <a:schemeClr val="accent6">
                <a:lumMod val="50000"/>
              </a:schemeClr>
            </a:solidFill>
          </a:ln>
          <a:effectLst>
            <a:outerShdw blurRad="50800" dist="38100" dir="5400000" algn="t" rotWithShape="0">
              <a:prstClr val="black">
                <a:alpha val="40000"/>
              </a:prstClr>
            </a:outerShdw>
          </a:effectLst>
        </p:spPr>
        <p:txBody>
          <a:bodyPr vert="horz" lIns="0" tIns="0" rIns="0" bIns="0" rtlCol="0" anchor="ctr" anchorCtr="1"/>
          <a:lstStyle>
            <a:lvl1pPr algn="r">
              <a:defRPr sz="1600" b="1">
                <a:solidFill>
                  <a:schemeClr val="tx1"/>
                </a:solidFill>
                <a:latin typeface="Meiryo UI" panose="020B0604030504040204" pitchFamily="50" charset="-128"/>
                <a:ea typeface="Meiryo UI" panose="020B0604030504040204" pitchFamily="50" charset="-128"/>
              </a:defRPr>
            </a:lvl1pPr>
          </a:lstStyle>
          <a:p>
            <a:fld id="{930DF1FA-2879-4CB1-9630-E4043495BA91}" type="slidenum">
              <a:rPr lang="ja-JP" altLang="en-US" smtClean="0"/>
              <a:pPr/>
              <a:t>‹#›</a:t>
            </a:fld>
            <a:endParaRPr lang="ja-JP" altLang="en-US" dirty="0"/>
          </a:p>
        </p:txBody>
      </p:sp>
    </p:spTree>
    <p:extLst>
      <p:ext uri="{BB962C8B-B14F-4D97-AF65-F5344CB8AC3E}">
        <p14:creationId xmlns:p14="http://schemas.microsoft.com/office/powerpoint/2010/main" val="41548868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79512" y="2835179"/>
            <a:ext cx="4295293" cy="3727373"/>
          </a:xfrm>
          <a:prstGeom prst="rect">
            <a:avLst/>
          </a:prstGeom>
          <a:solidFill>
            <a:schemeClr val="accent1">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254503" y="2931980"/>
            <a:ext cx="4241597" cy="898126"/>
          </a:xfrm>
          <a:prstGeom prst="rect">
            <a:avLst/>
          </a:prstGeom>
          <a:noFill/>
          <a:ln w="12700">
            <a:noFill/>
          </a:ln>
        </p:spPr>
        <p:txBody>
          <a:bodyPr wrap="square" lIns="36000" tIns="36000" rIns="36000" bIns="0" anchor="t" anchorCtr="0">
            <a:spAutoFit/>
          </a:bodyPr>
          <a:lstStyle/>
          <a:p>
            <a:r>
              <a:rPr lang="ja-JP" altLang="en-US" sz="1400" dirty="0">
                <a:latin typeface="Meiryo UI" panose="020B0604030504040204" pitchFamily="50" charset="-128"/>
                <a:ea typeface="Meiryo UI" panose="020B0604030504040204" pitchFamily="50" charset="-128"/>
              </a:rPr>
              <a:t>カーボンニュートラル技術開発・実証事業（商工労働部）の採択技術等の新技術について、カーボンニュートラルポート形成計画（大阪港湾局）や新技術の</a:t>
            </a:r>
            <a:r>
              <a:rPr lang="ja-JP" altLang="ja-JP" sz="1400" dirty="0">
                <a:latin typeface="Meiryo UI" panose="020B0604030504040204" pitchFamily="50" charset="-128"/>
                <a:ea typeface="Meiryo UI" panose="020B0604030504040204" pitchFamily="50" charset="-128"/>
              </a:rPr>
              <a:t>普及啓発</a:t>
            </a:r>
            <a:r>
              <a:rPr lang="ja-JP" altLang="en-US" sz="1400" dirty="0">
                <a:latin typeface="Meiryo UI" panose="020B0604030504040204" pitchFamily="50" charset="-128"/>
                <a:ea typeface="Meiryo UI" panose="020B0604030504040204" pitchFamily="50" charset="-128"/>
              </a:rPr>
              <a:t>（環境農林水産部）施策等との連携取組み等について検討。</a:t>
            </a:r>
            <a:endParaRPr lang="en-US" altLang="ja-JP" sz="1400" dirty="0">
              <a:latin typeface="Meiryo UI" panose="020B0604030504040204" pitchFamily="50" charset="-128"/>
              <a:ea typeface="Meiryo UI" panose="020B0604030504040204" pitchFamily="50" charset="-128"/>
            </a:endParaRPr>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01829"/>
            <a:ext cx="9036496" cy="810466"/>
          </a:xfrm>
          <a:prstGeom prst="rect">
            <a:avLst/>
          </a:prstGeom>
        </p:spPr>
        <p:txBody>
          <a:bodyPr vert="horz" wrap="square" lIns="91427" tIns="45714" rIns="91427" bIns="45714" rtlCol="0">
            <a:spAutoFit/>
          </a:bodyPr>
          <a:lstStyle/>
          <a:p>
            <a:pPr>
              <a:lnSpc>
                <a:spcPts val="2800"/>
              </a:lnSpc>
              <a:spcBef>
                <a:spcPts val="600"/>
              </a:spcBef>
            </a:pPr>
            <a:r>
              <a:rPr lang="ja-JP" altLang="en-US" sz="2400" b="1" dirty="0">
                <a:latin typeface="Meiryo UI" panose="020B0604030504040204" pitchFamily="50" charset="-128"/>
                <a:ea typeface="Meiryo UI" panose="020B0604030504040204" pitchFamily="50" charset="-128"/>
              </a:rPr>
              <a:t>○新技術実装</a:t>
            </a:r>
            <a:r>
              <a:rPr lang="en-US" altLang="ja-JP" sz="2400" b="1" dirty="0">
                <a:latin typeface="Meiryo UI" panose="020B0604030504040204" pitchFamily="50" charset="-128"/>
                <a:ea typeface="Meiryo UI" panose="020B0604030504040204" pitchFamily="50" charset="-128"/>
              </a:rPr>
              <a:t>WG</a:t>
            </a:r>
          </a:p>
          <a:p>
            <a:pPr>
              <a:lnSpc>
                <a:spcPts val="2800"/>
              </a:lnSpc>
            </a:pPr>
            <a:r>
              <a:rPr kumimoji="1" lang="ja-JP" altLang="en-US" sz="2400" b="1" dirty="0">
                <a:latin typeface="Meiryo UI" panose="020B0604030504040204" pitchFamily="50" charset="-128"/>
                <a:ea typeface="Meiryo UI" panose="020B0604030504040204" pitchFamily="50" charset="-128"/>
              </a:rPr>
              <a:t>　</a:t>
            </a:r>
            <a:r>
              <a:rPr kumimoji="1" lang="ja-JP" altLang="en-US" sz="2000" b="1" u="sng" dirty="0">
                <a:latin typeface="Meiryo UI" panose="020B0604030504040204" pitchFamily="50" charset="-128"/>
                <a:ea typeface="Meiryo UI" panose="020B0604030504040204" pitchFamily="50" charset="-128"/>
              </a:rPr>
              <a:t>・</a:t>
            </a:r>
            <a:r>
              <a:rPr lang="ja-JP" altLang="en-US" sz="2000" b="1" u="sng" dirty="0">
                <a:latin typeface="Meiryo UI" panose="020B0604030504040204" pitchFamily="50" charset="-128"/>
                <a:ea typeface="Meiryo UI" panose="020B0604030504040204" pitchFamily="50" charset="-128"/>
              </a:rPr>
              <a:t>新技術の社会実装に向けた促進策の検討</a:t>
            </a:r>
            <a:endParaRPr kumimoji="1" lang="ja-JP" altLang="en-US" sz="2000" b="1" u="sng" dirty="0">
              <a:latin typeface="Meiryo UI" panose="020B0604030504040204" pitchFamily="50" charset="-128"/>
              <a:ea typeface="Meiryo UI" panose="020B0604030504040204" pitchFamily="50" charset="-128"/>
            </a:endParaRPr>
          </a:p>
        </p:txBody>
      </p:sp>
      <p:sp>
        <p:nvSpPr>
          <p:cNvPr id="6" name="正方形/長方形 5"/>
          <p:cNvSpPr/>
          <p:nvPr/>
        </p:nvSpPr>
        <p:spPr>
          <a:xfrm>
            <a:off x="1758915" y="2321986"/>
            <a:ext cx="1080120" cy="307776"/>
          </a:xfrm>
          <a:prstGeom prst="rect">
            <a:avLst/>
          </a:prstGeom>
          <a:solidFill>
            <a:schemeClr val="accent6">
              <a:lumMod val="40000"/>
              <a:lumOff val="60000"/>
            </a:schemeClr>
          </a:solidFill>
          <a:ln>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1">
            <a:noAutofit/>
          </a:bodyPr>
          <a:lstStyle/>
          <a:p>
            <a:pPr>
              <a:lnSpc>
                <a:spcPts val="1600"/>
              </a:lnSpc>
            </a:pPr>
            <a:r>
              <a:rPr lang="en-US" altLang="ja-JP" sz="1600" dirty="0">
                <a:solidFill>
                  <a:schemeClr val="tx1"/>
                </a:solidFill>
                <a:latin typeface="Meiryo UI" panose="020B0604030504040204" pitchFamily="50" charset="-128"/>
                <a:ea typeface="Meiryo UI" panose="020B0604030504040204" pitchFamily="50" charset="-128"/>
              </a:rPr>
              <a:t>R4</a:t>
            </a:r>
            <a:r>
              <a:rPr lang="ja-JP" altLang="en-US" sz="1600" dirty="0">
                <a:solidFill>
                  <a:schemeClr val="tx1"/>
                </a:solidFill>
                <a:latin typeface="Meiryo UI" panose="020B0604030504040204" pitchFamily="50" charset="-128"/>
                <a:ea typeface="Meiryo UI" panose="020B0604030504040204" pitchFamily="50" charset="-128"/>
              </a:rPr>
              <a:t>年度</a:t>
            </a:r>
            <a:r>
              <a:rPr lang="en-US" altLang="ja-JP" sz="1600" dirty="0">
                <a:solidFill>
                  <a:schemeClr val="tx1"/>
                </a:solidFill>
                <a:latin typeface="Meiryo UI" panose="020B0604030504040204" pitchFamily="50" charset="-128"/>
                <a:ea typeface="Meiryo UI" panose="020B0604030504040204" pitchFamily="50" charset="-128"/>
              </a:rPr>
              <a:t> </a:t>
            </a:r>
          </a:p>
        </p:txBody>
      </p:sp>
      <p:sp>
        <p:nvSpPr>
          <p:cNvPr id="9" name="正方形/長方形 8"/>
          <p:cNvSpPr/>
          <p:nvPr/>
        </p:nvSpPr>
        <p:spPr>
          <a:xfrm>
            <a:off x="323528" y="1512205"/>
            <a:ext cx="8541976" cy="574961"/>
          </a:xfrm>
          <a:prstGeom prst="rect">
            <a:avLst/>
          </a:prstGeom>
          <a:noFill/>
          <a:ln w="12700">
            <a:noFill/>
          </a:ln>
        </p:spPr>
        <p:txBody>
          <a:bodyPr wrap="square" lIns="36000" tIns="36000" rIns="36000" bIns="0" anchor="t" anchorCtr="0">
            <a:spAutoFit/>
          </a:bodyPr>
          <a:lstStyle/>
          <a:p>
            <a:pPr algn="just">
              <a:lnSpc>
                <a:spcPts val="2100"/>
              </a:lnSpc>
            </a:pPr>
            <a:r>
              <a:rPr lang="ja-JP" altLang="en-US" sz="1700" dirty="0">
                <a:latin typeface="Meiryo UI" panose="020B0604030504040204" pitchFamily="50" charset="-128"/>
                <a:ea typeface="Meiryo UI" panose="020B0604030504040204" pitchFamily="50" charset="-128"/>
              </a:rPr>
              <a:t>▶各部局の関連施策（計画・技術開発支援・普及支援等）の進捗及び検討状況を共有・整理</a:t>
            </a:r>
            <a:endParaRPr lang="en-US" altLang="ja-JP" sz="1700" dirty="0">
              <a:latin typeface="Meiryo UI" panose="020B0604030504040204" pitchFamily="50" charset="-128"/>
              <a:ea typeface="Meiryo UI" panose="020B0604030504040204" pitchFamily="50" charset="-128"/>
            </a:endParaRPr>
          </a:p>
          <a:p>
            <a:pPr algn="just">
              <a:lnSpc>
                <a:spcPts val="2100"/>
              </a:lnSpc>
            </a:pPr>
            <a:r>
              <a:rPr lang="ja-JP" altLang="en-US" sz="1700" dirty="0">
                <a:latin typeface="Meiryo UI" panose="020B0604030504040204" pitchFamily="50" charset="-128"/>
                <a:ea typeface="Meiryo UI" panose="020B0604030504040204" pitchFamily="50" charset="-128"/>
              </a:rPr>
              <a:t>▶社会実装に向けた取組みの部局間連携の検討</a:t>
            </a:r>
            <a:endParaRPr lang="en-US" altLang="ja-JP" sz="17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906993" y="2848249"/>
            <a:ext cx="4043642" cy="2696054"/>
          </a:xfrm>
          <a:prstGeom prst="rect">
            <a:avLst/>
          </a:prstGeom>
          <a:solidFill>
            <a:schemeClr val="accent1">
              <a:lumMod val="20000"/>
              <a:lumOff val="80000"/>
            </a:schemeClr>
          </a:solidFill>
          <a:ln w="12700">
            <a:solidFill>
              <a:schemeClr val="tx1"/>
            </a:solidFill>
          </a:ln>
        </p:spPr>
        <p:txBody>
          <a:bodyPr wrap="square" lIns="36000" tIns="36000" rIns="36000" bIns="0" anchor="t" anchorCtr="0">
            <a:spAutoFit/>
          </a:bodyPr>
          <a:lstStyle/>
          <a:p>
            <a:pPr algn="just"/>
            <a:endParaRPr lang="en-US" altLang="ja-JP" sz="1400" dirty="0">
              <a:latin typeface="Meiryo UI" panose="020B0604030504040204" pitchFamily="50" charset="-128"/>
              <a:ea typeface="Meiryo UI" panose="020B0604030504040204" pitchFamily="50" charset="-128"/>
            </a:endParaRPr>
          </a:p>
          <a:p>
            <a:pPr indent="93663" algn="just"/>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CN</a:t>
            </a:r>
            <a:r>
              <a:rPr lang="ja-JP" altLang="en-US" sz="1400" dirty="0">
                <a:latin typeface="Meiryo UI" panose="020B0604030504040204" pitchFamily="50" charset="-128"/>
                <a:ea typeface="Meiryo UI" panose="020B0604030504040204" pitchFamily="50" charset="-128"/>
              </a:rPr>
              <a:t>技術開発・実証事業の新規採択案件も</a:t>
            </a:r>
            <a:endParaRPr lang="en-US" altLang="ja-JP" sz="1400" dirty="0">
              <a:latin typeface="Meiryo UI" panose="020B0604030504040204" pitchFamily="50" charset="-128"/>
              <a:ea typeface="Meiryo UI" panose="020B0604030504040204" pitchFamily="50" charset="-128"/>
            </a:endParaRPr>
          </a:p>
          <a:p>
            <a:pPr indent="93663" algn="just"/>
            <a:r>
              <a:rPr lang="ja-JP" altLang="en-US" sz="1400" dirty="0">
                <a:latin typeface="Meiryo UI" panose="020B0604030504040204" pitchFamily="50" charset="-128"/>
                <a:ea typeface="Meiryo UI" panose="020B0604030504040204" pitchFamily="50" charset="-128"/>
              </a:rPr>
              <a:t>含め、実装促進のための部局間連携などを検討</a:t>
            </a:r>
            <a:endParaRPr lang="en-US" altLang="ja-JP" sz="1400" dirty="0">
              <a:latin typeface="Meiryo UI" panose="020B0604030504040204" pitchFamily="50" charset="-128"/>
              <a:ea typeface="Meiryo UI" panose="020B0604030504040204" pitchFamily="50" charset="-128"/>
            </a:endParaRPr>
          </a:p>
          <a:p>
            <a:pPr indent="93663" algn="just"/>
            <a:endParaRPr lang="en-US" altLang="ja-JP" sz="1400" dirty="0">
              <a:latin typeface="Meiryo UI" panose="020B0604030504040204" pitchFamily="50" charset="-128"/>
              <a:ea typeface="Meiryo UI" panose="020B0604030504040204" pitchFamily="50" charset="-128"/>
            </a:endParaRPr>
          </a:p>
          <a:p>
            <a:pPr indent="93663" algn="just">
              <a:lnSpc>
                <a:spcPts val="1000"/>
              </a:lnSpc>
            </a:pPr>
            <a:r>
              <a:rPr lang="ja-JP" altLang="en-US" sz="1400" dirty="0">
                <a:latin typeface="Meiryo UI" panose="020B0604030504040204" pitchFamily="50" charset="-128"/>
                <a:ea typeface="Meiryo UI" panose="020B0604030504040204" pitchFamily="50" charset="-128"/>
              </a:rPr>
              <a:t>＜技術実装促進に向けた施策の例＞</a:t>
            </a:r>
            <a:endParaRPr lang="en-US" altLang="ja-JP" sz="1400" dirty="0">
              <a:latin typeface="Meiryo UI" panose="020B0604030504040204" pitchFamily="50" charset="-128"/>
              <a:ea typeface="Meiryo UI" panose="020B0604030504040204" pitchFamily="50" charset="-128"/>
            </a:endParaRPr>
          </a:p>
          <a:p>
            <a:pPr indent="93663" algn="just">
              <a:lnSpc>
                <a:spcPts val="2100"/>
              </a:lnSpc>
            </a:pPr>
            <a:r>
              <a:rPr lang="ja-JP" altLang="en-US" sz="1400" dirty="0">
                <a:latin typeface="Meiryo UI" panose="020B0604030504040204" pitchFamily="50" charset="-128"/>
                <a:ea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rPr>
              <a:t>情報発信</a:t>
            </a:r>
            <a:endParaRPr lang="en-US" altLang="ja-JP" sz="1400" b="1" dirty="0">
              <a:latin typeface="Meiryo UI" panose="020B0604030504040204" pitchFamily="50" charset="-128"/>
              <a:ea typeface="Meiryo UI" panose="020B0604030504040204" pitchFamily="50" charset="-128"/>
            </a:endParaRPr>
          </a:p>
          <a:p>
            <a:pPr indent="93663" algn="just"/>
            <a:r>
              <a:rPr lang="ja-JP" altLang="en-US" sz="1400" b="1"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府民や事業者を対象としたセミナーや、</a:t>
            </a:r>
            <a:endParaRPr lang="en-US" altLang="ja-JP" sz="1400" dirty="0">
              <a:latin typeface="Meiryo UI" panose="020B0604030504040204" pitchFamily="50" charset="-128"/>
              <a:ea typeface="Meiryo UI" panose="020B0604030504040204" pitchFamily="50" charset="-128"/>
            </a:endParaRPr>
          </a:p>
          <a:p>
            <a:pPr indent="93663" algn="just"/>
            <a:r>
              <a:rPr lang="ja-JP" altLang="en-US" sz="1400" dirty="0">
                <a:latin typeface="Meiryo UI" panose="020B0604030504040204" pitchFamily="50" charset="-128"/>
                <a:ea typeface="Meiryo UI" panose="020B0604030504040204" pitchFamily="50" charset="-128"/>
              </a:rPr>
              <a:t>　　　　市町村との情報共有など</a:t>
            </a:r>
            <a:endParaRPr lang="en-US" altLang="ja-JP" sz="1400" dirty="0">
              <a:latin typeface="Meiryo UI" panose="020B0604030504040204" pitchFamily="50" charset="-128"/>
              <a:ea typeface="Meiryo UI" panose="020B0604030504040204" pitchFamily="50" charset="-128"/>
            </a:endParaRPr>
          </a:p>
          <a:p>
            <a:pPr indent="93663" algn="just">
              <a:lnSpc>
                <a:spcPts val="2100"/>
              </a:lnSpc>
            </a:pPr>
            <a:r>
              <a:rPr lang="ja-JP" altLang="en-US" sz="1400" dirty="0">
                <a:latin typeface="Meiryo UI" panose="020B0604030504040204" pitchFamily="50" charset="-128"/>
                <a:ea typeface="Meiryo UI" panose="020B0604030504040204" pitchFamily="50" charset="-128"/>
              </a:rPr>
              <a:t>（２）</a:t>
            </a:r>
            <a:r>
              <a:rPr lang="ja-JP" altLang="en-US" sz="1400" b="1" dirty="0">
                <a:latin typeface="Meiryo UI" panose="020B0604030504040204" pitchFamily="50" charset="-128"/>
                <a:ea typeface="Meiryo UI" panose="020B0604030504040204" pitchFamily="50" charset="-128"/>
              </a:rPr>
              <a:t>府の施設等における活用</a:t>
            </a:r>
            <a:endParaRPr lang="en-US" altLang="ja-JP" sz="1400" b="1" dirty="0">
              <a:latin typeface="Meiryo UI" panose="020B0604030504040204" pitchFamily="50" charset="-128"/>
              <a:ea typeface="Meiryo UI" panose="020B0604030504040204" pitchFamily="50" charset="-128"/>
            </a:endParaRPr>
          </a:p>
          <a:p>
            <a:pPr indent="93663" algn="just">
              <a:lnSpc>
                <a:spcPts val="2100"/>
              </a:lnSpc>
            </a:pPr>
            <a:r>
              <a:rPr lang="ja-JP" altLang="en-US" sz="1400" dirty="0">
                <a:latin typeface="Meiryo UI" panose="020B0604030504040204" pitchFamily="50" charset="-128"/>
                <a:ea typeface="Meiryo UI" panose="020B0604030504040204" pitchFamily="50" charset="-128"/>
              </a:rPr>
              <a:t>（３）</a:t>
            </a:r>
            <a:r>
              <a:rPr lang="ja-JP" altLang="en-US" sz="1400" b="1" dirty="0">
                <a:latin typeface="Meiryo UI" panose="020B0604030504040204" pitchFamily="50" charset="-128"/>
                <a:ea typeface="Meiryo UI" panose="020B0604030504040204" pitchFamily="50" charset="-128"/>
              </a:rPr>
              <a:t>関連する施策事業等における活用</a:t>
            </a:r>
            <a:endParaRPr lang="en-US" altLang="ja-JP" sz="1400" dirty="0">
              <a:latin typeface="Meiryo UI" panose="020B0604030504040204" pitchFamily="50" charset="-128"/>
              <a:ea typeface="Meiryo UI" panose="020B0604030504040204" pitchFamily="50" charset="-128"/>
            </a:endParaRPr>
          </a:p>
          <a:p>
            <a:pPr indent="93663" algn="just"/>
            <a:r>
              <a:rPr lang="ja-JP" altLang="en-US" sz="1400" dirty="0">
                <a:latin typeface="Meiryo UI" panose="020B0604030504040204" pitchFamily="50" charset="-128"/>
                <a:ea typeface="Meiryo UI" panose="020B0604030504040204" pitchFamily="50" charset="-128"/>
              </a:rPr>
              <a:t>　　　　先端技術導入のモデル事業等</a:t>
            </a:r>
            <a:endParaRPr lang="en-US" altLang="ja-JP" sz="1400" dirty="0">
              <a:latin typeface="Meiryo UI" panose="020B0604030504040204" pitchFamily="50" charset="-128"/>
              <a:ea typeface="Meiryo UI" panose="020B0604030504040204" pitchFamily="50" charset="-128"/>
            </a:endParaRPr>
          </a:p>
          <a:p>
            <a:pPr marL="268288" indent="-268288" algn="just"/>
            <a:endParaRPr lang="en-US" altLang="ja-JP" sz="14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6232596" y="2356836"/>
            <a:ext cx="1085712" cy="291864"/>
          </a:xfrm>
          <a:prstGeom prst="rect">
            <a:avLst/>
          </a:prstGeom>
          <a:solidFill>
            <a:schemeClr val="accent6">
              <a:lumMod val="40000"/>
              <a:lumOff val="60000"/>
            </a:schemeClr>
          </a:solidFill>
          <a:ln>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1">
            <a:noAutofit/>
          </a:bodyPr>
          <a:lstStyle/>
          <a:p>
            <a:pPr>
              <a:lnSpc>
                <a:spcPts val="1600"/>
              </a:lnSpc>
            </a:pPr>
            <a:r>
              <a:rPr lang="en-US" altLang="ja-JP" sz="1600" dirty="0">
                <a:solidFill>
                  <a:schemeClr val="tx1"/>
                </a:solidFill>
                <a:latin typeface="Meiryo UI" panose="020B0604030504040204" pitchFamily="50" charset="-128"/>
                <a:ea typeface="Meiryo UI" panose="020B0604030504040204" pitchFamily="50" charset="-128"/>
              </a:rPr>
              <a:t>R5</a:t>
            </a:r>
            <a:r>
              <a:rPr lang="ja-JP" altLang="en-US" sz="1600" dirty="0">
                <a:solidFill>
                  <a:schemeClr val="tx1"/>
                </a:solidFill>
                <a:latin typeface="Meiryo UI" panose="020B0604030504040204" pitchFamily="50" charset="-128"/>
                <a:ea typeface="Meiryo UI" panose="020B0604030504040204" pitchFamily="50" charset="-128"/>
              </a:rPr>
              <a:t>年度</a:t>
            </a:r>
            <a:r>
              <a:rPr lang="en-US" altLang="ja-JP" sz="1600" dirty="0">
                <a:solidFill>
                  <a:schemeClr val="tx1"/>
                </a:solidFill>
                <a:latin typeface="Meiryo UI" panose="020B0604030504040204" pitchFamily="50" charset="-128"/>
                <a:ea typeface="Meiryo UI" panose="020B0604030504040204" pitchFamily="50" charset="-128"/>
              </a:rPr>
              <a:t> </a:t>
            </a:r>
          </a:p>
        </p:txBody>
      </p:sp>
      <p:sp>
        <p:nvSpPr>
          <p:cNvPr id="16" name="下矢印 15"/>
          <p:cNvSpPr/>
          <p:nvPr/>
        </p:nvSpPr>
        <p:spPr>
          <a:xfrm rot="16200000">
            <a:off x="4121875" y="4231927"/>
            <a:ext cx="1176809" cy="320967"/>
          </a:xfrm>
          <a:prstGeom prst="downArrow">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1</a:t>
            </a:fld>
            <a:endParaRPr kumimoji="1" lang="ja-JP" altLang="en-US"/>
          </a:p>
        </p:txBody>
      </p:sp>
      <p:graphicFrame>
        <p:nvGraphicFramePr>
          <p:cNvPr id="2" name="表 1"/>
          <p:cNvGraphicFramePr>
            <a:graphicFrameLocks noGrp="1"/>
          </p:cNvGraphicFramePr>
          <p:nvPr/>
        </p:nvGraphicFramePr>
        <p:xfrm>
          <a:off x="320558" y="4143870"/>
          <a:ext cx="4013200" cy="2354580"/>
        </p:xfrm>
        <a:graphic>
          <a:graphicData uri="http://schemas.openxmlformats.org/drawingml/2006/table">
            <a:tbl>
              <a:tblPr>
                <a:tableStyleId>{5C22544A-7EE6-4342-B048-85BDC9FD1C3A}</a:tableStyleId>
              </a:tblPr>
              <a:tblGrid>
                <a:gridCol w="977127">
                  <a:extLst>
                    <a:ext uri="{9D8B030D-6E8A-4147-A177-3AD203B41FA5}">
                      <a16:colId xmlns:a16="http://schemas.microsoft.com/office/drawing/2014/main" val="2021572127"/>
                    </a:ext>
                  </a:extLst>
                </a:gridCol>
                <a:gridCol w="3036073">
                  <a:extLst>
                    <a:ext uri="{9D8B030D-6E8A-4147-A177-3AD203B41FA5}">
                      <a16:colId xmlns:a16="http://schemas.microsoft.com/office/drawing/2014/main" val="1111811546"/>
                    </a:ext>
                  </a:extLst>
                </a:gridCol>
              </a:tblGrid>
              <a:tr h="261620">
                <a:tc>
                  <a:txBody>
                    <a:bodyPr/>
                    <a:lstStyle/>
                    <a:p>
                      <a:pPr algn="ctr" rtl="0" fontAlgn="ctr"/>
                      <a:r>
                        <a:rPr lang="ja-JP" altLang="en-US" sz="1200" u="none" strike="noStrike" dirty="0">
                          <a:effectLst/>
                          <a:latin typeface="Meiryo UI" panose="020B0604030504040204" pitchFamily="50" charset="-128"/>
                          <a:ea typeface="Meiryo UI" panose="020B0604030504040204" pitchFamily="50" charset="-128"/>
                        </a:rPr>
                        <a:t>分野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R</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４年度採択事業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9000140"/>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リサイクル</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ja-JP" altLang="en-US" sz="1200" u="none" strike="noStrike" dirty="0">
                          <a:effectLst/>
                          <a:latin typeface="Meiryo UI" panose="020B0604030504040204" pitchFamily="50" charset="-128"/>
                          <a:ea typeface="Meiryo UI" panose="020B0604030504040204" pitchFamily="50" charset="-128"/>
                        </a:rPr>
                        <a:t>　➀マイクロ波による廃プラケミカルリサイクル</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4617827"/>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省エネルギー</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a:effectLst/>
                          <a:latin typeface="Meiryo UI" panose="020B0604030504040204" pitchFamily="50" charset="-128"/>
                          <a:ea typeface="Meiryo UI" panose="020B0604030504040204" pitchFamily="50" charset="-128"/>
                        </a:rPr>
                        <a:t>　②ステンレス真空断熱パネル</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59953"/>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次世代燃料</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a:effectLst/>
                          <a:latin typeface="Meiryo UI" panose="020B0604030504040204" pitchFamily="50" charset="-128"/>
                          <a:ea typeface="Meiryo UI" panose="020B0604030504040204" pitchFamily="50" charset="-128"/>
                        </a:rPr>
                        <a:t>　③リニューアブルディーゼル</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896385"/>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水素</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a:effectLst/>
                          <a:latin typeface="Meiryo UI" panose="020B0604030504040204" pitchFamily="50" charset="-128"/>
                          <a:ea typeface="Meiryo UI" panose="020B0604030504040204" pitchFamily="50" charset="-128"/>
                        </a:rPr>
                        <a:t>　④小型容器の高効率充填システム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3914612"/>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再エネ</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a:effectLst/>
                          <a:latin typeface="Meiryo UI" panose="020B0604030504040204" pitchFamily="50" charset="-128"/>
                          <a:ea typeface="Meiryo UI" panose="020B0604030504040204" pitchFamily="50" charset="-128"/>
                        </a:rPr>
                        <a:t>　⑤バイオマスの高効率メタン化システム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937151"/>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水素</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a:effectLst/>
                          <a:latin typeface="Meiryo UI" panose="020B0604030504040204" pitchFamily="50" charset="-128"/>
                          <a:ea typeface="Meiryo UI" panose="020B0604030504040204" pitchFamily="50" charset="-128"/>
                        </a:rPr>
                        <a:t>　⑥水素製造装置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5006824"/>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モビリティ</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a:effectLst/>
                          <a:latin typeface="Meiryo UI" panose="020B0604030504040204" pitchFamily="50" charset="-128"/>
                          <a:ea typeface="Meiryo UI" panose="020B0604030504040204" pitchFamily="50" charset="-128"/>
                        </a:rPr>
                        <a:t>　⑦電動船向けワイヤレス充電システム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3640607"/>
                  </a:ext>
                </a:extLst>
              </a:tr>
              <a:tr h="261620">
                <a:tc>
                  <a:txBody>
                    <a:bodyPr/>
                    <a:lstStyle/>
                    <a:p>
                      <a:pPr algn="ctr" rtl="0" fontAlgn="ctr"/>
                      <a:r>
                        <a:rPr lang="en-US" sz="1200" b="1" u="none" strike="noStrike" dirty="0">
                          <a:effectLst/>
                          <a:latin typeface="Meiryo UI" panose="020B0604030504040204" pitchFamily="50" charset="-128"/>
                          <a:ea typeface="Meiryo UI" panose="020B0604030504040204" pitchFamily="50" charset="-128"/>
                        </a:rPr>
                        <a:t>CO2</a:t>
                      </a:r>
                      <a:r>
                        <a:rPr lang="ja-JP" altLang="en-US" sz="1200" b="1" u="none" strike="noStrike" dirty="0">
                          <a:effectLst/>
                          <a:latin typeface="Meiryo UI" panose="020B0604030504040204" pitchFamily="50" charset="-128"/>
                          <a:ea typeface="Meiryo UI" panose="020B0604030504040204" pitchFamily="50" charset="-128"/>
                        </a:rPr>
                        <a:t>回収</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a:effectLst/>
                          <a:latin typeface="Meiryo UI" panose="020B0604030504040204" pitchFamily="50" charset="-128"/>
                          <a:ea typeface="Meiryo UI" panose="020B0604030504040204" pitchFamily="50" charset="-128"/>
                        </a:rPr>
                        <a:t>　⑧</a:t>
                      </a:r>
                      <a:r>
                        <a:rPr lang="en-US" altLang="ja-JP" sz="1200" u="none" strike="noStrike" dirty="0">
                          <a:effectLst/>
                          <a:latin typeface="Meiryo UI" panose="020B0604030504040204" pitchFamily="50" charset="-128"/>
                          <a:ea typeface="Meiryo UI" panose="020B0604030504040204" pitchFamily="50" charset="-128"/>
                        </a:rPr>
                        <a:t>CO2</a:t>
                      </a:r>
                      <a:r>
                        <a:rPr lang="ja-JP" altLang="en-US" sz="1200" u="none" strike="noStrike" dirty="0">
                          <a:effectLst/>
                          <a:latin typeface="Meiryo UI" panose="020B0604030504040204" pitchFamily="50" charset="-128"/>
                          <a:ea typeface="Meiryo UI" panose="020B0604030504040204" pitchFamily="50" charset="-128"/>
                        </a:rPr>
                        <a:t>固定化・肥料化</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995970"/>
                  </a:ext>
                </a:extLst>
              </a:tr>
            </a:tbl>
          </a:graphicData>
        </a:graphic>
      </p:graphicFrame>
      <p:sp>
        <p:nvSpPr>
          <p:cNvPr id="14" name="正方形/長方形 13"/>
          <p:cNvSpPr/>
          <p:nvPr/>
        </p:nvSpPr>
        <p:spPr>
          <a:xfrm>
            <a:off x="750333" y="3887027"/>
            <a:ext cx="3153538" cy="251795"/>
          </a:xfrm>
          <a:prstGeom prst="rect">
            <a:avLst/>
          </a:prstGeom>
          <a:noFill/>
          <a:ln w="12700">
            <a:noFill/>
          </a:ln>
        </p:spPr>
        <p:txBody>
          <a:bodyPr wrap="square" lIns="36000" tIns="36000" rIns="36000" bIns="0" anchor="t" anchorCtr="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カーボンニュートラル技術開発・実証事業</a:t>
            </a:r>
            <a:r>
              <a:rPr lang="en-US" altLang="ja-JP" sz="14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64621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2</a:t>
            </a:fld>
            <a:endParaRPr kumimoji="1" lang="ja-JP" altLang="en-US" dirty="0"/>
          </a:p>
        </p:txBody>
      </p:sp>
      <p:sp>
        <p:nvSpPr>
          <p:cNvPr id="5" name="テキスト ボックス 4"/>
          <p:cNvSpPr txBox="1"/>
          <p:nvPr/>
        </p:nvSpPr>
        <p:spPr>
          <a:xfrm>
            <a:off x="107504" y="717403"/>
            <a:ext cx="8640960" cy="830985"/>
          </a:xfrm>
          <a:prstGeom prst="rect">
            <a:avLst/>
          </a:prstGeom>
        </p:spPr>
        <p:txBody>
          <a:bodyPr vert="horz" wrap="square" lIns="91427" tIns="45714" rIns="91427" bIns="45714" rtlCol="0">
            <a:spAutoFit/>
          </a:bodyPr>
          <a:lstStyle/>
          <a:p>
            <a:pPr>
              <a:spcBef>
                <a:spcPts val="600"/>
              </a:spcBef>
            </a:pPr>
            <a:r>
              <a:rPr lang="ja-JP" altLang="en-US" sz="2400" b="1" dirty="0">
                <a:latin typeface="Meiryo UI" panose="020B0604030504040204" pitchFamily="50" charset="-128"/>
                <a:ea typeface="Meiryo UI" panose="020B0604030504040204" pitchFamily="50" charset="-128"/>
              </a:rPr>
              <a:t>○脱炭素経営</a:t>
            </a:r>
            <a:r>
              <a:rPr lang="en-US" altLang="ja-JP" sz="2400" b="1" dirty="0">
                <a:latin typeface="Meiryo UI" panose="020B0604030504040204" pitchFamily="50" charset="-128"/>
                <a:ea typeface="Meiryo UI" panose="020B0604030504040204" pitchFamily="50" charset="-128"/>
              </a:rPr>
              <a:t>WG</a:t>
            </a:r>
          </a:p>
          <a:p>
            <a:r>
              <a:rPr lang="ja-JP" altLang="en-US" sz="24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・脱炭素経営宣言支援制度の創設</a:t>
            </a:r>
            <a:endParaRPr lang="en-US" altLang="ja-JP" sz="2000" b="1" u="sng"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253189" y="2459640"/>
            <a:ext cx="8637622" cy="4331461"/>
          </a:xfrm>
          <a:prstGeom prst="rect">
            <a:avLst/>
          </a:prstGeom>
        </p:spPr>
      </p:pic>
      <p:sp>
        <p:nvSpPr>
          <p:cNvPr id="3" name="正方形/長方形 2"/>
          <p:cNvSpPr/>
          <p:nvPr/>
        </p:nvSpPr>
        <p:spPr>
          <a:xfrm>
            <a:off x="467544" y="1573095"/>
            <a:ext cx="8208912" cy="646331"/>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商工会議所や地域の金融機関と連携して脱炭素経営を宣言する事業者を増やすともに、宣言した事業者に対して、それぞれの事業者に最適な各種支援を行う。</a:t>
            </a:r>
          </a:p>
        </p:txBody>
      </p:sp>
    </p:spTree>
    <p:extLst>
      <p:ext uri="{BB962C8B-B14F-4D97-AF65-F5344CB8AC3E}">
        <p14:creationId xmlns:p14="http://schemas.microsoft.com/office/powerpoint/2010/main" val="3416260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5" name="テキスト ボックス 4"/>
          <p:cNvSpPr txBox="1"/>
          <p:nvPr/>
        </p:nvSpPr>
        <p:spPr>
          <a:xfrm>
            <a:off x="107504" y="692696"/>
            <a:ext cx="8640960" cy="843296"/>
          </a:xfrm>
          <a:prstGeom prst="rect">
            <a:avLst/>
          </a:prstGeom>
        </p:spPr>
        <p:txBody>
          <a:bodyPr vert="horz" wrap="square" lIns="91427" tIns="45714" rIns="91427" bIns="45714" rtlCol="0">
            <a:spAutoFit/>
          </a:bodyPr>
          <a:lstStyle/>
          <a:p>
            <a:pPr>
              <a:lnSpc>
                <a:spcPct val="120000"/>
              </a:lnSpc>
              <a:spcBef>
                <a:spcPts val="600"/>
              </a:spcBef>
            </a:pPr>
            <a:r>
              <a:rPr lang="ja-JP" altLang="en-US" sz="2400" b="1" dirty="0">
                <a:latin typeface="Meiryo UI" panose="020B0604030504040204" pitchFamily="50" charset="-128"/>
                <a:ea typeface="Meiryo UI" panose="020B0604030504040204" pitchFamily="50" charset="-128"/>
              </a:rPr>
              <a:t>○脱炭素経営</a:t>
            </a:r>
            <a:r>
              <a:rPr lang="en-US" altLang="ja-JP" sz="2400" b="1" dirty="0">
                <a:latin typeface="Meiryo UI" panose="020B0604030504040204" pitchFamily="50" charset="-128"/>
                <a:ea typeface="Meiryo UI" panose="020B0604030504040204" pitchFamily="50" charset="-128"/>
              </a:rPr>
              <a:t>WG</a:t>
            </a:r>
          </a:p>
          <a:p>
            <a:r>
              <a:rPr kumimoji="1" lang="ja-JP" altLang="en-US" sz="2000" b="1" dirty="0">
                <a:latin typeface="Meiryo UI" panose="020B0604030504040204" pitchFamily="50" charset="-128"/>
                <a:ea typeface="Meiryo UI" panose="020B0604030504040204" pitchFamily="50" charset="-128"/>
              </a:rPr>
              <a:t>　</a:t>
            </a:r>
            <a:r>
              <a:rPr kumimoji="1" lang="ja-JP" altLang="en-US" sz="2000" b="1" u="sng" dirty="0">
                <a:latin typeface="Meiryo UI" panose="020B0604030504040204" pitchFamily="50" charset="-128"/>
                <a:ea typeface="Meiryo UI" panose="020B0604030504040204" pitchFamily="50" charset="-128"/>
              </a:rPr>
              <a:t>・脱炭素経営支援パッケージの構築・運用</a:t>
            </a:r>
          </a:p>
        </p:txBody>
      </p:sp>
      <p:sp>
        <p:nvSpPr>
          <p:cNvPr id="7" name="正方形/長方形 6"/>
          <p:cNvSpPr/>
          <p:nvPr/>
        </p:nvSpPr>
        <p:spPr>
          <a:xfrm>
            <a:off x="467544" y="1470566"/>
            <a:ext cx="8208912" cy="646331"/>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大企業、中小企業に対するソフト、ハード両面での支援を一部スタートしつつ、取組みが遅れている中小事業者向けに、業種別取組状況等を踏まえた支援など</a:t>
            </a:r>
            <a:r>
              <a:rPr lang="ja-JP" altLang="en-US" sz="1800" b="0" dirty="0">
                <a:solidFill>
                  <a:schemeClr val="tx1"/>
                </a:solidFill>
                <a:latin typeface="Meiryo UI" panose="020B0604030504040204" pitchFamily="50" charset="-128"/>
                <a:ea typeface="Meiryo UI" panose="020B0604030504040204" pitchFamily="50" charset="-128"/>
              </a:rPr>
              <a:t>について検討する。</a:t>
            </a:r>
            <a:endParaRPr lang="ja-JP" altLang="en-US"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225360" y="2041172"/>
            <a:ext cx="8693279" cy="4700196"/>
          </a:xfrm>
          <a:prstGeom prst="rect">
            <a:avLst/>
          </a:prstGeom>
        </p:spPr>
      </p:pic>
      <p:sp>
        <p:nvSpPr>
          <p:cNvPr id="6"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3</a:t>
            </a:fld>
            <a:endParaRPr kumimoji="1" lang="ja-JP" altLang="en-US" dirty="0"/>
          </a:p>
        </p:txBody>
      </p:sp>
    </p:spTree>
    <p:extLst>
      <p:ext uri="{BB962C8B-B14F-4D97-AF65-F5344CB8AC3E}">
        <p14:creationId xmlns:p14="http://schemas.microsoft.com/office/powerpoint/2010/main" val="2405793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01829"/>
            <a:ext cx="2592288" cy="451394"/>
          </a:xfrm>
          <a:prstGeom prst="rect">
            <a:avLst/>
          </a:prstGeom>
        </p:spPr>
        <p:txBody>
          <a:bodyPr vert="horz" wrap="square" lIns="91427" tIns="45714" rIns="91427" bIns="45714" rtlCol="0">
            <a:spAutoFit/>
          </a:bodyPr>
          <a:lstStyle/>
          <a:p>
            <a:pPr>
              <a:lnSpc>
                <a:spcPts val="2800"/>
              </a:lnSpc>
              <a:spcBef>
                <a:spcPts val="600"/>
              </a:spcBef>
            </a:pPr>
            <a:r>
              <a:rPr lang="ja-JP" altLang="en-US" sz="2400" b="1" dirty="0">
                <a:latin typeface="Meiryo UI" panose="020B0604030504040204" pitchFamily="50" charset="-128"/>
                <a:ea typeface="Meiryo UI" panose="020B0604030504040204" pitchFamily="50" charset="-128"/>
              </a:rPr>
              <a:t>○行動変容</a:t>
            </a:r>
            <a:r>
              <a:rPr lang="en-US" altLang="ja-JP" sz="2400" b="1" dirty="0">
                <a:latin typeface="Meiryo UI" panose="020B0604030504040204" pitchFamily="50" charset="-128"/>
                <a:ea typeface="Meiryo UI" panose="020B0604030504040204" pitchFamily="50" charset="-128"/>
              </a:rPr>
              <a:t>WG</a:t>
            </a:r>
          </a:p>
        </p:txBody>
      </p:sp>
      <p:sp>
        <p:nvSpPr>
          <p:cNvPr id="12" name="スライド番号プレースホルダー 1"/>
          <p:cNvSpPr>
            <a:spLocks noGrp="1"/>
          </p:cNvSpPr>
          <p:nvPr>
            <p:ph type="sldNum" sz="quarter" idx="12"/>
          </p:nvPr>
        </p:nvSpPr>
        <p:spPr>
          <a:xfrm>
            <a:off x="8622504" y="6309320"/>
            <a:ext cx="486000" cy="486000"/>
          </a:xfrm>
        </p:spPr>
        <p:txBody>
          <a:bodyPr/>
          <a:lstStyle/>
          <a:p>
            <a:fld id="{260D7C64-4B75-47CE-A9E9-B75BE436869C}" type="slidenum">
              <a:rPr kumimoji="1" lang="ja-JP" altLang="en-US" smtClean="0"/>
              <a:t>4</a:t>
            </a:fld>
            <a:endParaRPr kumimoji="1" lang="ja-JP" altLang="en-US"/>
          </a:p>
        </p:txBody>
      </p:sp>
      <p:sp>
        <p:nvSpPr>
          <p:cNvPr id="5" name="四角形: 角を丸くする 4">
            <a:extLst>
              <a:ext uri="{FF2B5EF4-FFF2-40B4-BE49-F238E27FC236}">
                <a16:creationId xmlns:a16="http://schemas.microsoft.com/office/drawing/2014/main" id="{67BC3876-3034-C496-1A88-0B89144C40A0}"/>
              </a:ext>
            </a:extLst>
          </p:cNvPr>
          <p:cNvSpPr/>
          <p:nvPr/>
        </p:nvSpPr>
        <p:spPr>
          <a:xfrm>
            <a:off x="179512" y="4680326"/>
            <a:ext cx="3816424" cy="331561"/>
          </a:xfrm>
          <a:prstGeom prst="round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ナッジを活用した行動変容施策の検討</a:t>
            </a:r>
          </a:p>
        </p:txBody>
      </p:sp>
      <p:sp>
        <p:nvSpPr>
          <p:cNvPr id="7" name="テキスト ボックス 6">
            <a:extLst>
              <a:ext uri="{FF2B5EF4-FFF2-40B4-BE49-F238E27FC236}">
                <a16:creationId xmlns:a16="http://schemas.microsoft.com/office/drawing/2014/main" id="{4E4385EA-0677-EE4E-285E-1BC7EA0AE23A}"/>
              </a:ext>
            </a:extLst>
          </p:cNvPr>
          <p:cNvSpPr txBox="1"/>
          <p:nvPr/>
        </p:nvSpPr>
        <p:spPr>
          <a:xfrm>
            <a:off x="251520" y="5011887"/>
            <a:ext cx="4059425" cy="1614532"/>
          </a:xfrm>
          <a:prstGeom prst="rect">
            <a:avLst/>
          </a:prstGeom>
          <a:ln>
            <a:solidFill>
              <a:schemeClr val="tx1"/>
            </a:solidFill>
          </a:ln>
        </p:spPr>
        <p:txBody>
          <a:bodyPr vert="horz" wrap="square" lIns="91427" tIns="45714" rIns="91427" bIns="45714" rtlCol="0">
            <a:spAutoFit/>
          </a:bodyPr>
          <a:lstStyle/>
          <a:p>
            <a:pPr marL="0" indent="0" algn="l">
              <a:lnSpc>
                <a:spcPct val="120000"/>
              </a:lnSpc>
              <a:spcBef>
                <a:spcPts val="600"/>
              </a:spcBef>
              <a:buNone/>
            </a:pPr>
            <a:r>
              <a:rPr lang="ja-JP" altLang="en-US" sz="1400" dirty="0">
                <a:latin typeface="Meiryo UI" panose="020B0604030504040204" pitchFamily="50" charset="-128"/>
                <a:ea typeface="Meiryo UI" panose="020B0604030504040204" pitchFamily="50" charset="-128"/>
              </a:rPr>
              <a:t>◎脱炭素の実現にはあらゆる府民の行動変容が必要である一方、啓発による理解促進だけでは限界があるため、ナッジ等を活用した行動変容の促進も必要</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ナッジの社会実装等で連携協定を締結している大阪大学とともに、脱炭素に係る行動変容施策を検討</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（例：</a:t>
            </a:r>
            <a:r>
              <a:rPr lang="en-US" altLang="ja-JP" sz="1400" dirty="0">
                <a:latin typeface="Meiryo UI" panose="020B0604030504040204" pitchFamily="50" charset="-128"/>
                <a:ea typeface="Meiryo UI" panose="020B0604030504040204" pitchFamily="50" charset="-128"/>
              </a:rPr>
              <a:t>CFP</a:t>
            </a:r>
            <a:r>
              <a:rPr lang="ja-JP" altLang="en-US" sz="1400" dirty="0">
                <a:latin typeface="Meiryo UI" panose="020B0604030504040204" pitchFamily="50" charset="-128"/>
                <a:ea typeface="Meiryo UI" panose="020B0604030504040204" pitchFamily="50" charset="-128"/>
              </a:rPr>
              <a:t>表示の取組、職員の率先行動等）</a:t>
            </a:r>
            <a:endParaRPr kumimoji="1" lang="en-US" altLang="ja-JP" sz="1400" dirty="0">
              <a:latin typeface="Meiryo UI" panose="020B0604030504040204" pitchFamily="50" charset="-128"/>
              <a:ea typeface="Meiryo UI" panose="020B0604030504040204" pitchFamily="50" charset="-128"/>
            </a:endParaRPr>
          </a:p>
        </p:txBody>
      </p:sp>
      <p:sp>
        <p:nvSpPr>
          <p:cNvPr id="8" name="四角形: 角を丸くする 7">
            <a:extLst>
              <a:ext uri="{FF2B5EF4-FFF2-40B4-BE49-F238E27FC236}">
                <a16:creationId xmlns:a16="http://schemas.microsoft.com/office/drawing/2014/main" id="{C0890AA2-AC5E-D2D9-7BC2-B58E9513D34E}"/>
              </a:ext>
            </a:extLst>
          </p:cNvPr>
          <p:cNvSpPr/>
          <p:nvPr/>
        </p:nvSpPr>
        <p:spPr>
          <a:xfrm>
            <a:off x="4450779" y="4677011"/>
            <a:ext cx="2376264" cy="331561"/>
          </a:xfrm>
          <a:prstGeom prst="round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b="1" dirty="0"/>
              <a:t>職員の率先行動の推進</a:t>
            </a:r>
            <a:endParaRPr kumimoji="1" lang="ja-JP" altLang="en-US" sz="1400" b="1" dirty="0"/>
          </a:p>
        </p:txBody>
      </p:sp>
      <p:sp>
        <p:nvSpPr>
          <p:cNvPr id="9" name="テキスト ボックス 8">
            <a:extLst>
              <a:ext uri="{FF2B5EF4-FFF2-40B4-BE49-F238E27FC236}">
                <a16:creationId xmlns:a16="http://schemas.microsoft.com/office/drawing/2014/main" id="{AB55FF69-DE1A-F07E-7DFF-14E1301ED5BA}"/>
              </a:ext>
            </a:extLst>
          </p:cNvPr>
          <p:cNvSpPr txBox="1"/>
          <p:nvPr/>
        </p:nvSpPr>
        <p:spPr>
          <a:xfrm>
            <a:off x="251520" y="1541251"/>
            <a:ext cx="4059425" cy="3054927"/>
          </a:xfrm>
          <a:prstGeom prst="rect">
            <a:avLst/>
          </a:prstGeom>
          <a:ln>
            <a:solidFill>
              <a:schemeClr val="tx1"/>
            </a:solidFill>
          </a:ln>
        </p:spPr>
        <p:txBody>
          <a:bodyPr vert="horz" wrap="square" lIns="91427" tIns="45714" rIns="91427" bIns="45714" rtlCol="0">
            <a:spAutoFit/>
          </a:bodyPr>
          <a:lstStyle/>
          <a:p>
            <a:pPr marL="0" indent="0" algn="l">
              <a:lnSpc>
                <a:spcPct val="120000"/>
              </a:lnSpc>
              <a:spcBef>
                <a:spcPts val="600"/>
              </a:spcBef>
              <a:buNone/>
            </a:pPr>
            <a:r>
              <a:rPr lang="ja-JP" altLang="en-US" sz="1400" dirty="0">
                <a:latin typeface="Meiryo UI" panose="020B0604030504040204" pitchFamily="50" charset="-128"/>
                <a:ea typeface="Meiryo UI" panose="020B0604030504040204" pitchFamily="50" charset="-128"/>
              </a:rPr>
              <a:t>◎脱炭素行動変容施策の強化のため、環境保全</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基金を活用した連携事業の検討を呼びかけ</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CD4B16B8-B3C3-942F-8CBA-7B03F4D29E02}"/>
              </a:ext>
            </a:extLst>
          </p:cNvPr>
          <p:cNvSpPr txBox="1"/>
          <p:nvPr/>
        </p:nvSpPr>
        <p:spPr>
          <a:xfrm>
            <a:off x="4499992" y="1541251"/>
            <a:ext cx="4608512" cy="3033382"/>
          </a:xfrm>
          <a:prstGeom prst="rect">
            <a:avLst/>
          </a:prstGeom>
          <a:ln>
            <a:solidFill>
              <a:schemeClr val="tx1"/>
            </a:solidFill>
          </a:ln>
        </p:spPr>
        <p:txBody>
          <a:bodyPr vert="horz" wrap="square" lIns="91427" tIns="45714" rIns="91427" bIns="45714" rtlCol="0">
            <a:spAutoFit/>
          </a:bodyPr>
          <a:lstStyle/>
          <a:p>
            <a:pPr marL="0" indent="0" algn="l">
              <a:lnSpc>
                <a:spcPct val="120000"/>
              </a:lnSpc>
              <a:spcBef>
                <a:spcPts val="600"/>
              </a:spcBef>
              <a:buNone/>
            </a:pPr>
            <a:r>
              <a:rPr lang="ja-JP" altLang="en-US" sz="1400" dirty="0">
                <a:latin typeface="Meiryo UI" panose="020B0604030504040204" pitchFamily="50" charset="-128"/>
                <a:ea typeface="Meiryo UI" panose="020B0604030504040204" pitchFamily="50" charset="-128"/>
              </a:rPr>
              <a:t>◎目に見えない</a:t>
            </a:r>
            <a:r>
              <a:rPr lang="en-US" altLang="ja-JP" sz="1400" dirty="0">
                <a:latin typeface="Meiryo UI" panose="020B0604030504040204" pitchFamily="50" charset="-128"/>
                <a:ea typeface="Meiryo UI" panose="020B0604030504040204" pitchFamily="50" charset="-128"/>
              </a:rPr>
              <a:t>CO2</a:t>
            </a:r>
            <a:r>
              <a:rPr lang="ja-JP" altLang="en-US" sz="1400" dirty="0">
                <a:latin typeface="Meiryo UI" panose="020B0604030504040204" pitchFamily="50" charset="-128"/>
                <a:ea typeface="Meiryo UI" panose="020B0604030504040204" pitchFamily="50" charset="-128"/>
              </a:rPr>
              <a:t>の削減取組を継続するためには行動による貢献の見える化とフィードバックが重要</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⇒ダッシュボードやアプリ連携等により、府民の脱炭素行動による削減効果や府域トータルの貢献量等をデジタル上で可視化するとともに、削減行動を促すきっかけを発信する取組を検討</a:t>
            </a: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a:p>
            <a:pPr marL="0" indent="0" algn="l">
              <a:lnSpc>
                <a:spcPct val="120000"/>
              </a:lnSpc>
              <a:spcBef>
                <a:spcPts val="600"/>
              </a:spcBef>
              <a:buNone/>
            </a:pPr>
            <a:endParaRPr lang="en-US" altLang="ja-JP" sz="1400" dirty="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EDAD3434-8143-1B9E-8250-47329C6FB5E0}"/>
              </a:ext>
            </a:extLst>
          </p:cNvPr>
          <p:cNvSpPr/>
          <p:nvPr/>
        </p:nvSpPr>
        <p:spPr>
          <a:xfrm>
            <a:off x="179512" y="1225231"/>
            <a:ext cx="2376264" cy="331561"/>
          </a:xfrm>
          <a:prstGeom prst="round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環境保全基金の活用</a:t>
            </a:r>
          </a:p>
        </p:txBody>
      </p:sp>
      <p:sp>
        <p:nvSpPr>
          <p:cNvPr id="6" name="四角形: 角を丸くする 5">
            <a:extLst>
              <a:ext uri="{FF2B5EF4-FFF2-40B4-BE49-F238E27FC236}">
                <a16:creationId xmlns:a16="http://schemas.microsoft.com/office/drawing/2014/main" id="{0869A9DF-3761-1746-D165-87C800E559C5}"/>
              </a:ext>
            </a:extLst>
          </p:cNvPr>
          <p:cNvSpPr/>
          <p:nvPr/>
        </p:nvSpPr>
        <p:spPr>
          <a:xfrm>
            <a:off x="4446040" y="1222323"/>
            <a:ext cx="3294312" cy="331561"/>
          </a:xfrm>
          <a:prstGeom prst="roundRect">
            <a:avLst/>
          </a:prstGeom>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府民の脱炭素行動貢献の見える化</a:t>
            </a:r>
          </a:p>
        </p:txBody>
      </p:sp>
      <p:pic>
        <p:nvPicPr>
          <p:cNvPr id="13" name="図 12">
            <a:extLst>
              <a:ext uri="{FF2B5EF4-FFF2-40B4-BE49-F238E27FC236}">
                <a16:creationId xmlns:a16="http://schemas.microsoft.com/office/drawing/2014/main" id="{B9FCE524-D406-DD8D-80C3-2C9C98B4B162}"/>
              </a:ext>
            </a:extLst>
          </p:cNvPr>
          <p:cNvPicPr>
            <a:picLocks noChangeAspect="1"/>
          </p:cNvPicPr>
          <p:nvPr/>
        </p:nvPicPr>
        <p:blipFill>
          <a:blip r:embed="rId3"/>
          <a:stretch>
            <a:fillRect/>
          </a:stretch>
        </p:blipFill>
        <p:spPr>
          <a:xfrm>
            <a:off x="4604137" y="2901193"/>
            <a:ext cx="2421497" cy="1359356"/>
          </a:xfrm>
          <a:prstGeom prst="rect">
            <a:avLst/>
          </a:prstGeom>
          <a:ln>
            <a:solidFill>
              <a:schemeClr val="tx1"/>
            </a:solidFill>
          </a:ln>
        </p:spPr>
      </p:pic>
      <p:pic>
        <p:nvPicPr>
          <p:cNvPr id="14" name="Picture 48" descr="Code for Japanが個人のカーボンフットプリント可視化アプリ「じ ...">
            <a:extLst>
              <a:ext uri="{FF2B5EF4-FFF2-40B4-BE49-F238E27FC236}">
                <a16:creationId xmlns:a16="http://schemas.microsoft.com/office/drawing/2014/main" id="{1D91EE3D-B91A-3238-3319-2DFDEDA29C7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14681" y="2901192"/>
            <a:ext cx="1804524" cy="135170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 name="テキスト ボックス 14">
            <a:extLst>
              <a:ext uri="{FF2B5EF4-FFF2-40B4-BE49-F238E27FC236}">
                <a16:creationId xmlns:a16="http://schemas.microsoft.com/office/drawing/2014/main" id="{895F55D3-F6BE-3C79-3CA6-523AD55DB2F8}"/>
              </a:ext>
            </a:extLst>
          </p:cNvPr>
          <p:cNvSpPr txBox="1"/>
          <p:nvPr/>
        </p:nvSpPr>
        <p:spPr>
          <a:xfrm>
            <a:off x="4518007" y="5012319"/>
            <a:ext cx="4590497" cy="1356000"/>
          </a:xfrm>
          <a:prstGeom prst="rect">
            <a:avLst/>
          </a:prstGeom>
          <a:ln>
            <a:solidFill>
              <a:schemeClr val="tx1"/>
            </a:solidFill>
          </a:ln>
        </p:spPr>
        <p:txBody>
          <a:bodyPr vert="horz" wrap="square" lIns="91427" tIns="45714" rIns="91427" bIns="45714" rtlCol="0">
            <a:spAutoFit/>
          </a:bodyPr>
          <a:lstStyle/>
          <a:p>
            <a:pPr marL="0" indent="0" algn="l">
              <a:lnSpc>
                <a:spcPct val="120000"/>
              </a:lnSpc>
              <a:spcBef>
                <a:spcPts val="600"/>
              </a:spcBef>
              <a:buNone/>
              <a:tabLst>
                <a:tab pos="171450" algn="l"/>
              </a:tabLst>
            </a:pPr>
            <a:r>
              <a:rPr lang="ja-JP" altLang="en-US" sz="1400" dirty="0">
                <a:latin typeface="Meiryo UI" panose="020B0604030504040204" pitchFamily="50" charset="-128"/>
                <a:ea typeface="Meiryo UI" panose="020B0604030504040204" pitchFamily="50" charset="-128"/>
              </a:rPr>
              <a:t>◎脱炭素の実現には、これまでの延長線上にない取組をあらゆる主体が行う必要がある</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EMS</a:t>
            </a:r>
            <a:r>
              <a:rPr kumimoji="1" lang="ja-JP" altLang="en-US" sz="1400" dirty="0">
                <a:latin typeface="Meiryo UI" panose="020B0604030504040204" pitchFamily="50" charset="-128"/>
                <a:ea typeface="Meiryo UI" panose="020B0604030504040204" pitchFamily="50" charset="-128"/>
              </a:rPr>
              <a:t>の運用改善等により、職員の率先行動（カーボン</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ニュートラルイニシアチブ）の徹底を図る</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R5</a:t>
            </a:r>
            <a:r>
              <a:rPr kumimoji="1" lang="ja-JP" altLang="en-US" sz="1400" dirty="0">
                <a:latin typeface="Meiryo UI" panose="020B0604030504040204" pitchFamily="50" charset="-128"/>
                <a:ea typeface="Meiryo UI" panose="020B0604030504040204" pitchFamily="50" charset="-128"/>
              </a:rPr>
              <a:t>年度は部内実証を行い、</a:t>
            </a:r>
            <a:r>
              <a:rPr kumimoji="1" lang="en-US" altLang="ja-JP" sz="1400" dirty="0">
                <a:latin typeface="Meiryo UI" panose="020B0604030504040204" pitchFamily="50" charset="-128"/>
                <a:ea typeface="Meiryo UI" panose="020B0604030504040204" pitchFamily="50" charset="-128"/>
              </a:rPr>
              <a:t>R6</a:t>
            </a:r>
            <a:r>
              <a:rPr kumimoji="1" lang="ja-JP" altLang="en-US" sz="1400" dirty="0">
                <a:latin typeface="Meiryo UI" panose="020B0604030504040204" pitchFamily="50" charset="-128"/>
                <a:ea typeface="Meiryo UI" panose="020B0604030504040204" pitchFamily="50" charset="-128"/>
              </a:rPr>
              <a:t>年度から本格展開）</a:t>
            </a:r>
            <a:endParaRPr kumimoji="1" lang="en-US" altLang="ja-JP" sz="14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14D788D3-A9B0-C5CD-82CA-49C01D9675AA}"/>
              </a:ext>
            </a:extLst>
          </p:cNvPr>
          <p:cNvSpPr txBox="1"/>
          <p:nvPr/>
        </p:nvSpPr>
        <p:spPr>
          <a:xfrm>
            <a:off x="4427984" y="6419497"/>
            <a:ext cx="4590497" cy="321871"/>
          </a:xfrm>
          <a:prstGeom prst="rect">
            <a:avLst/>
          </a:prstGeom>
          <a:ln>
            <a:noFill/>
          </a:ln>
        </p:spPr>
        <p:txBody>
          <a:bodyPr vert="horz" wrap="square" lIns="91427" tIns="45714" rIns="91427" bIns="45714" rtlCol="0">
            <a:spAutoFit/>
          </a:bodyPr>
          <a:lstStyle/>
          <a:p>
            <a:pPr marL="0" indent="0" algn="l">
              <a:lnSpc>
                <a:spcPct val="120000"/>
              </a:lnSpc>
              <a:spcBef>
                <a:spcPts val="600"/>
              </a:spcBef>
              <a:buNone/>
              <a:tabLst>
                <a:tab pos="171450" algn="l"/>
              </a:tabLst>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その他イベントでの連携や情報共有を継続的に実施中</a:t>
            </a:r>
            <a:endParaRPr kumimoji="1"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128064B8-B9DA-3AFA-579B-6393703237AD}"/>
              </a:ext>
            </a:extLst>
          </p:cNvPr>
          <p:cNvSpPr txBox="1"/>
          <p:nvPr/>
        </p:nvSpPr>
        <p:spPr>
          <a:xfrm>
            <a:off x="4572000" y="4256716"/>
            <a:ext cx="2421497" cy="246221"/>
          </a:xfrm>
          <a:prstGeom prst="rect">
            <a:avLst/>
          </a:prstGeom>
          <a:noFill/>
          <a:ln w="12700">
            <a:noFill/>
            <a:prstDash val="dash"/>
          </a:ln>
        </p:spPr>
        <p:txBody>
          <a:bodyPr wrap="square">
            <a:spAutoFit/>
          </a:bodyPr>
          <a:lstStyle/>
          <a:p>
            <a:pPr marL="176213" indent="-176213" algn="ctr"/>
            <a:r>
              <a:rPr lang="ja-JP" altLang="en-US" sz="1000" dirty="0">
                <a:latin typeface="BIZ UDゴシック" panose="020B0400000000000000" pitchFamily="49" charset="-128"/>
                <a:ea typeface="BIZ UDゴシック" panose="020B0400000000000000" pitchFamily="49" charset="-128"/>
              </a:rPr>
              <a:t>ダッシュボードのイメージ</a:t>
            </a:r>
            <a:endParaRPr lang="en-US" altLang="ja-JP" sz="1000"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EBA43239-09A6-A561-41AB-02997E96CD87}"/>
              </a:ext>
            </a:extLst>
          </p:cNvPr>
          <p:cNvSpPr txBox="1"/>
          <p:nvPr/>
        </p:nvSpPr>
        <p:spPr>
          <a:xfrm>
            <a:off x="7214681" y="4202522"/>
            <a:ext cx="1893823" cy="400110"/>
          </a:xfrm>
          <a:prstGeom prst="rect">
            <a:avLst/>
          </a:prstGeom>
          <a:noFill/>
          <a:ln w="12700">
            <a:noFill/>
            <a:prstDash val="dash"/>
          </a:ln>
        </p:spPr>
        <p:txBody>
          <a:bodyPr wrap="square">
            <a:spAutoFit/>
          </a:bodyPr>
          <a:lstStyle/>
          <a:p>
            <a:pPr marL="176213" indent="-176213" algn="ctr"/>
            <a:r>
              <a:rPr lang="ja-JP" altLang="en-US" sz="1000" dirty="0">
                <a:latin typeface="BIZ UDゴシック" panose="020B0400000000000000" pitchFamily="49" charset="-128"/>
                <a:ea typeface="BIZ UDゴシック" panose="020B0400000000000000" pitchFamily="49" charset="-128"/>
              </a:rPr>
              <a:t>自分の</a:t>
            </a:r>
            <a:r>
              <a:rPr lang="en-US" altLang="ja-JP" sz="1000" dirty="0">
                <a:latin typeface="BIZ UDゴシック" panose="020B0400000000000000" pitchFamily="49" charset="-128"/>
                <a:ea typeface="BIZ UDゴシック" panose="020B0400000000000000" pitchFamily="49" charset="-128"/>
              </a:rPr>
              <a:t>CFP</a:t>
            </a:r>
            <a:r>
              <a:rPr lang="ja-JP" altLang="en-US" sz="1000" dirty="0">
                <a:latin typeface="BIZ UDゴシック" panose="020B0400000000000000" pitchFamily="49" charset="-128"/>
                <a:ea typeface="BIZ UDゴシック" panose="020B0400000000000000" pitchFamily="49" charset="-128"/>
              </a:rPr>
              <a:t>可視化アプリ</a:t>
            </a:r>
            <a:endParaRPr lang="en-US" altLang="ja-JP" sz="1000" dirty="0">
              <a:latin typeface="BIZ UDゴシック" panose="020B0400000000000000" pitchFamily="49" charset="-128"/>
              <a:ea typeface="BIZ UDゴシック" panose="020B0400000000000000" pitchFamily="49" charset="-128"/>
            </a:endParaRPr>
          </a:p>
          <a:p>
            <a:pPr marL="176213" indent="-176213" algn="ctr"/>
            <a:r>
              <a:rPr lang="ja-JP" altLang="en-US" sz="1000" dirty="0">
                <a:latin typeface="BIZ UDゴシック" panose="020B0400000000000000" pitchFamily="49" charset="-128"/>
                <a:ea typeface="BIZ UDゴシック" panose="020B0400000000000000" pitchFamily="49" charset="-128"/>
              </a:rPr>
              <a:t>「じぶんごとプラネット」</a:t>
            </a:r>
            <a:endParaRPr lang="en-US" altLang="ja-JP" sz="1000"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36629D30-D79D-BB3E-5E6E-021CE7CA557D}"/>
              </a:ext>
            </a:extLst>
          </p:cNvPr>
          <p:cNvSpPr txBox="1"/>
          <p:nvPr/>
        </p:nvSpPr>
        <p:spPr>
          <a:xfrm>
            <a:off x="373020" y="2148361"/>
            <a:ext cx="3816424" cy="2292935"/>
          </a:xfrm>
          <a:prstGeom prst="rect">
            <a:avLst/>
          </a:prstGeom>
          <a:noFill/>
          <a:ln>
            <a:solidFill>
              <a:schemeClr val="tx1"/>
            </a:solidFill>
            <a:prstDash val="dash"/>
          </a:ln>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環境保全基金</a:t>
            </a:r>
            <a:r>
              <a:rPr lang="en-US" altLang="ja-JP" sz="1100" dirty="0">
                <a:latin typeface="Meiryo UI" panose="020B0604030504040204" pitchFamily="50" charset="-128"/>
                <a:ea typeface="Meiryo UI" panose="020B0604030504040204" pitchFamily="50" charset="-128"/>
              </a:rPr>
              <a:t>】</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目的：環境の保全に関する知識の普及その他環境</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保全活動の推進に要する経費に充てる</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zh-TW" altLang="en-US" sz="1100" dirty="0">
                <a:latin typeface="Meiryo UI" panose="020B0604030504040204" pitchFamily="50" charset="-128"/>
                <a:ea typeface="Meiryo UI" panose="020B0604030504040204" pitchFamily="50" charset="-128"/>
              </a:rPr>
              <a:t>設置</a:t>
            </a:r>
            <a:r>
              <a:rPr lang="ja-JP" altLang="en-US" sz="1100" dirty="0">
                <a:latin typeface="Meiryo UI" panose="020B0604030504040204" pitchFamily="50" charset="-128"/>
                <a:ea typeface="Meiryo UI" panose="020B0604030504040204" pitchFamily="50" charset="-128"/>
              </a:rPr>
              <a:t>：</a:t>
            </a:r>
            <a:r>
              <a:rPr lang="zh-TW" altLang="en-US" sz="1100" dirty="0">
                <a:latin typeface="Meiryo UI" panose="020B0604030504040204" pitchFamily="50" charset="-128"/>
                <a:ea typeface="Meiryo UI" panose="020B0604030504040204" pitchFamily="50" charset="-128"/>
              </a:rPr>
              <a:t>平成</a:t>
            </a:r>
            <a:r>
              <a:rPr lang="en-US" altLang="zh-TW" sz="1100" dirty="0">
                <a:latin typeface="Meiryo UI" panose="020B0604030504040204" pitchFamily="50" charset="-128"/>
                <a:ea typeface="Meiryo UI" panose="020B0604030504040204" pitchFamily="50" charset="-128"/>
              </a:rPr>
              <a:t>2</a:t>
            </a:r>
            <a:r>
              <a:rPr lang="zh-TW" altLang="en-US" sz="1100" dirty="0">
                <a:latin typeface="Meiryo UI" panose="020B0604030504040204" pitchFamily="50" charset="-128"/>
                <a:ea typeface="Meiryo UI" panose="020B0604030504040204" pitchFamily="50" charset="-128"/>
              </a:rPr>
              <a:t>年</a:t>
            </a:r>
            <a:r>
              <a:rPr lang="en-US" altLang="zh-TW" sz="1100" dirty="0">
                <a:latin typeface="Meiryo UI" panose="020B0604030504040204" pitchFamily="50" charset="-128"/>
                <a:ea typeface="Meiryo UI" panose="020B0604030504040204" pitchFamily="50" charset="-128"/>
              </a:rPr>
              <a:t>3</a:t>
            </a:r>
            <a:r>
              <a:rPr lang="zh-TW" altLang="en-US" sz="1100" dirty="0">
                <a:latin typeface="Meiryo UI" panose="020B0604030504040204" pitchFamily="50" charset="-128"/>
                <a:ea typeface="Meiryo UI" panose="020B0604030504040204" pitchFamily="50" charset="-128"/>
              </a:rPr>
              <a:t>月（国費２億円、府費８億円）</a:t>
            </a:r>
            <a:r>
              <a:rPr lang="en-US" altLang="zh-TW" sz="1100" dirty="0">
                <a:latin typeface="Meiryo UI" panose="020B0604030504040204" pitchFamily="50" charset="-128"/>
                <a:ea typeface="Meiryo UI" panose="020B0604030504040204" pitchFamily="50" charset="-128"/>
              </a:rPr>
              <a:t/>
            </a:r>
            <a:br>
              <a:rPr lang="en-US" altLang="zh-TW" sz="1100" dirty="0">
                <a:latin typeface="Meiryo UI" panose="020B0604030504040204" pitchFamily="50" charset="-128"/>
                <a:ea typeface="Meiryo UI" panose="020B0604030504040204" pitchFamily="50" charset="-128"/>
              </a:rPr>
            </a:br>
            <a:r>
              <a:rPr lang="zh-TW" altLang="en-US" sz="1100" dirty="0">
                <a:latin typeface="Meiryo UI" panose="020B0604030504040204" pitchFamily="50" charset="-128"/>
                <a:ea typeface="Meiryo UI" panose="020B0604030504040204" pitchFamily="50" charset="-128"/>
              </a:rPr>
              <a:t>基金残高：約</a:t>
            </a:r>
            <a:r>
              <a:rPr lang="en-US" altLang="zh-TW" sz="1100" dirty="0">
                <a:latin typeface="Meiryo UI" panose="020B0604030504040204" pitchFamily="50" charset="-128"/>
                <a:ea typeface="Meiryo UI" panose="020B0604030504040204" pitchFamily="50" charset="-128"/>
              </a:rPr>
              <a:t>19</a:t>
            </a:r>
            <a:r>
              <a:rPr lang="zh-TW" altLang="en-US" sz="1100" dirty="0">
                <a:latin typeface="Meiryo UI" panose="020B0604030504040204" pitchFamily="50" charset="-128"/>
                <a:ea typeface="Meiryo UI" panose="020B0604030504040204" pitchFamily="50" charset="-128"/>
              </a:rPr>
              <a:t>億円（令和５年５月現在）</a:t>
            </a:r>
            <a:r>
              <a:rPr lang="en-US" altLang="zh-TW" sz="1100" dirty="0">
                <a:latin typeface="Meiryo UI" panose="020B0604030504040204" pitchFamily="50" charset="-128"/>
                <a:ea typeface="Meiryo UI" panose="020B0604030504040204" pitchFamily="50" charset="-128"/>
              </a:rPr>
              <a:t/>
            </a:r>
            <a:br>
              <a:rPr lang="en-US" altLang="zh-TW"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事業種別：①脱炭素化促進事業（府民・事業者向け）</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②環境保全活動事業（府民向け）</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endParaRPr lang="en-US" altLang="ja-JP" sz="1100" dirty="0">
              <a:latin typeface="Meiryo UI" panose="020B0604030504040204" pitchFamily="50" charset="-128"/>
              <a:ea typeface="Meiryo UI" panose="020B0604030504040204" pitchFamily="50" charset="-128"/>
            </a:endParaRPr>
          </a:p>
        </p:txBody>
      </p:sp>
      <p:pic>
        <p:nvPicPr>
          <p:cNvPr id="21" name="図 20">
            <a:extLst>
              <a:ext uri="{FF2B5EF4-FFF2-40B4-BE49-F238E27FC236}">
                <a16:creationId xmlns:a16="http://schemas.microsoft.com/office/drawing/2014/main" id="{ED5BA690-343A-6CE1-6434-0581F1B1C485}"/>
              </a:ext>
            </a:extLst>
          </p:cNvPr>
          <p:cNvPicPr>
            <a:picLocks noChangeAspect="1"/>
          </p:cNvPicPr>
          <p:nvPr/>
        </p:nvPicPr>
        <p:blipFill>
          <a:blip r:embed="rId5"/>
          <a:stretch>
            <a:fillRect/>
          </a:stretch>
        </p:blipFill>
        <p:spPr>
          <a:xfrm>
            <a:off x="539552" y="3392619"/>
            <a:ext cx="3456384" cy="983031"/>
          </a:xfrm>
          <a:prstGeom prst="rect">
            <a:avLst/>
          </a:prstGeom>
        </p:spPr>
      </p:pic>
    </p:spTree>
    <p:extLst>
      <p:ext uri="{BB962C8B-B14F-4D97-AF65-F5344CB8AC3E}">
        <p14:creationId xmlns:p14="http://schemas.microsoft.com/office/powerpoint/2010/main" val="9563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94551" y="3592776"/>
            <a:ext cx="8352000" cy="1188000"/>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26307" y="3709722"/>
            <a:ext cx="7926440" cy="954107"/>
          </a:xfrm>
          <a:prstGeom prst="rect">
            <a:avLst/>
          </a:prstGeom>
        </p:spPr>
        <p:txBody>
          <a:bodyPr wrap="square">
            <a:spAutoFit/>
          </a:bodyPr>
          <a:lstStyle/>
          <a:p>
            <a:r>
              <a:rPr lang="ja-JP" altLang="en-US"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今後、新築</a:t>
            </a:r>
            <a:r>
              <a:rPr lang="en-US" altLang="ja-JP"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建替えを含む</a:t>
            </a:r>
            <a:r>
              <a:rPr lang="en-US" altLang="ja-JP"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計画に着手する</a:t>
            </a:r>
            <a:r>
              <a:rPr lang="ja-JP" altLang="en-US" sz="17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府有建築物</a:t>
            </a:r>
            <a:r>
              <a:rPr lang="ja-JP" altLang="en-US"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のエネルギー</a:t>
            </a:r>
            <a:r>
              <a:rPr lang="ja-JP" altLang="en-US" sz="17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消費性能は</a:t>
            </a:r>
            <a:r>
              <a:rPr lang="ja-JP" altLang="en-US"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原則</a:t>
            </a:r>
            <a:r>
              <a:rPr lang="en-US" altLang="ja-JP" sz="17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ZEB </a:t>
            </a:r>
            <a:r>
              <a:rPr lang="en-US" altLang="ja-JP"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Ready</a:t>
            </a:r>
            <a:r>
              <a:rPr lang="ja-JP" altLang="en-US"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を目指す</a:t>
            </a:r>
            <a:endParaRPr lang="en-US" altLang="ja-JP" sz="17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ただし、建築物</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の用途や特性等から実現できない場合でも、</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ZEB Oriented</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相当以上と</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23527" y="6236697"/>
            <a:ext cx="8910525" cy="297517"/>
          </a:xfrm>
          <a:prstGeom prst="rect">
            <a:avLst/>
          </a:prstGeom>
        </p:spPr>
        <p:txBody>
          <a:bodyPr wrap="square">
            <a:spAutoFit/>
          </a:bodyPr>
          <a:lstStyle/>
          <a:p>
            <a:pPr marL="163513" indent="-72000">
              <a:lnSpc>
                <a:spcPts val="16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■府有建築物の整備における環境配慮指針の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改定</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ZEB Ready</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の基準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に引き上げる）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23527" y="1309657"/>
            <a:ext cx="6554657"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pPr algn="ctr"/>
            <a:r>
              <a:rPr lang="ja-JP" altLang="en-US" b="1" dirty="0" smtClean="0">
                <a:latin typeface="Meiryo UI" pitchFamily="50" charset="-128"/>
                <a:ea typeface="Meiryo UI" pitchFamily="50" charset="-128"/>
                <a:cs typeface="Meiryo UI" pitchFamily="50" charset="-128"/>
              </a:rPr>
              <a:t>府有建築物の新築</a:t>
            </a:r>
            <a:r>
              <a:rPr lang="en-US" altLang="ja-JP" b="1" dirty="0" smtClean="0">
                <a:latin typeface="Meiryo UI" pitchFamily="50" charset="-128"/>
                <a:ea typeface="Meiryo UI" pitchFamily="50" charset="-128"/>
                <a:cs typeface="Meiryo UI" pitchFamily="50" charset="-128"/>
              </a:rPr>
              <a:t>(</a:t>
            </a:r>
            <a:r>
              <a:rPr lang="ja-JP" altLang="en-US" b="1" dirty="0" smtClean="0">
                <a:latin typeface="Meiryo UI" pitchFamily="50" charset="-128"/>
                <a:ea typeface="Meiryo UI" pitchFamily="50" charset="-128"/>
                <a:cs typeface="Meiryo UI" pitchFamily="50" charset="-128"/>
              </a:rPr>
              <a:t>建替えを含む</a:t>
            </a:r>
            <a:r>
              <a:rPr lang="en-US" altLang="ja-JP" b="1" dirty="0" smtClean="0">
                <a:latin typeface="Meiryo UI" pitchFamily="50" charset="-128"/>
                <a:ea typeface="Meiryo UI" pitchFamily="50" charset="-128"/>
                <a:cs typeface="Meiryo UI" pitchFamily="50" charset="-128"/>
              </a:rPr>
              <a:t>)</a:t>
            </a:r>
            <a:r>
              <a:rPr lang="ja-JP" altLang="en-US" b="1" dirty="0" smtClean="0">
                <a:latin typeface="Meiryo UI" pitchFamily="50" charset="-128"/>
                <a:ea typeface="Meiryo UI" pitchFamily="50" charset="-128"/>
                <a:cs typeface="Meiryo UI" pitchFamily="50" charset="-128"/>
              </a:rPr>
              <a:t>における</a:t>
            </a:r>
            <a:r>
              <a:rPr lang="en-US" altLang="ja-JP" b="1" dirty="0" smtClean="0">
                <a:latin typeface="Meiryo UI" pitchFamily="50" charset="-128"/>
                <a:ea typeface="Meiryo UI" pitchFamily="50" charset="-128"/>
                <a:cs typeface="Meiryo UI" pitchFamily="50" charset="-128"/>
              </a:rPr>
              <a:t>ZEB</a:t>
            </a:r>
            <a:r>
              <a:rPr lang="ja-JP" altLang="en-US" b="1" dirty="0" smtClean="0">
                <a:latin typeface="Meiryo UI" pitchFamily="50" charset="-128"/>
                <a:ea typeface="Meiryo UI" pitchFamily="50" charset="-128"/>
                <a:cs typeface="Meiryo UI" pitchFamily="50" charset="-128"/>
              </a:rPr>
              <a:t>化推進方針</a:t>
            </a:r>
            <a:r>
              <a:rPr lang="en-US" altLang="ja-JP" b="1" dirty="0" smtClean="0">
                <a:latin typeface="Meiryo UI" pitchFamily="50" charset="-128"/>
                <a:ea typeface="Meiryo UI" pitchFamily="50" charset="-128"/>
                <a:cs typeface="Meiryo UI" pitchFamily="50" charset="-128"/>
              </a:rPr>
              <a:t>(</a:t>
            </a:r>
            <a:r>
              <a:rPr lang="ja-JP" altLang="en-US" b="1" dirty="0" smtClean="0">
                <a:latin typeface="Meiryo UI" pitchFamily="50" charset="-128"/>
                <a:ea typeface="Meiryo UI" pitchFamily="50" charset="-128"/>
                <a:cs typeface="Meiryo UI" pitchFamily="50" charset="-128"/>
              </a:rPr>
              <a:t>案</a:t>
            </a:r>
            <a:r>
              <a:rPr lang="en-US" altLang="ja-JP" b="1" dirty="0" smtClean="0">
                <a:latin typeface="Meiryo UI" pitchFamily="50" charset="-128"/>
                <a:ea typeface="Meiryo UI" pitchFamily="50" charset="-128"/>
                <a:cs typeface="Meiryo UI" pitchFamily="50" charset="-128"/>
              </a:rPr>
              <a:t>)</a:t>
            </a:r>
            <a:endParaRPr lang="ja-JP" altLang="en-US" b="1" dirty="0">
              <a:latin typeface="Meiryo UI" pitchFamily="50" charset="-128"/>
              <a:ea typeface="Meiryo UI" pitchFamily="50" charset="-128"/>
              <a:cs typeface="Meiryo UI" pitchFamily="50" charset="-128"/>
            </a:endParaRPr>
          </a:p>
        </p:txBody>
      </p:sp>
      <p:sp>
        <p:nvSpPr>
          <p:cNvPr id="20" name="正方形/長方形 19"/>
          <p:cNvSpPr/>
          <p:nvPr/>
        </p:nvSpPr>
        <p:spPr>
          <a:xfrm>
            <a:off x="325743" y="5826832"/>
            <a:ext cx="8910525" cy="297517"/>
          </a:xfrm>
          <a:prstGeom prst="rect">
            <a:avLst/>
          </a:prstGeom>
        </p:spPr>
        <p:txBody>
          <a:bodyPr wrap="square">
            <a:spAutoFit/>
          </a:bodyPr>
          <a:lstStyle/>
          <a:p>
            <a:pPr marL="163513" indent="-72000">
              <a:lnSpc>
                <a:spcPts val="16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■大阪府地球温暖化対策実行計画</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事務事業編</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改定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ZEB</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化推進方針を盛り込む）</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09273" y="4835532"/>
            <a:ext cx="7848872" cy="500137"/>
          </a:xfrm>
          <a:prstGeom prst="rect">
            <a:avLst/>
          </a:prstGeom>
        </p:spPr>
        <p:txBody>
          <a:bodyPr wrap="square">
            <a:spAutoFit/>
          </a:bodyPr>
          <a:lstStyle/>
          <a:p>
            <a:pPr>
              <a:spcAft>
                <a:spcPts val="3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    象 ： 大阪府が新築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建替えを含む</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する全ての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建築物</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ただし、原則</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年以内に実質的な府負担ベースで投資回収が可能な建築物を対象と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23" name="スライド番号プレースホルダー 1"/>
          <p:cNvSpPr>
            <a:spLocks noGrp="1"/>
          </p:cNvSpPr>
          <p:nvPr>
            <p:ph type="sldNum" sz="quarter" idx="12"/>
          </p:nvPr>
        </p:nvSpPr>
        <p:spPr>
          <a:xfrm>
            <a:off x="8622504" y="6309320"/>
            <a:ext cx="486000" cy="486000"/>
          </a:xfrm>
        </p:spPr>
        <p:txBody>
          <a:bodyPr/>
          <a:lstStyle/>
          <a:p>
            <a:fld id="{260D7C64-4B75-47CE-A9E9-B75BE436869C}" type="slidenum">
              <a:rPr kumimoji="1" lang="ja-JP" altLang="en-US" smtClean="0"/>
              <a:t>5</a:t>
            </a:fld>
            <a:endParaRPr kumimoji="1" lang="ja-JP" altLang="en-US"/>
          </a:p>
        </p:txBody>
      </p:sp>
      <p:sp>
        <p:nvSpPr>
          <p:cNvPr id="12" name="フローチャート: 組合せ 11"/>
          <p:cNvSpPr/>
          <p:nvPr/>
        </p:nvSpPr>
        <p:spPr>
          <a:xfrm>
            <a:off x="2522266" y="3180139"/>
            <a:ext cx="3967896" cy="303146"/>
          </a:xfrm>
          <a:prstGeom prst="flowChartMerg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23527" y="1632768"/>
            <a:ext cx="8532000" cy="403200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9" name="正方形/長方形 18"/>
          <p:cNvSpPr/>
          <p:nvPr/>
        </p:nvSpPr>
        <p:spPr>
          <a:xfrm>
            <a:off x="363880" y="1731527"/>
            <a:ext cx="8244000" cy="1400383"/>
          </a:xfrm>
          <a:prstGeom prst="rect">
            <a:avLst/>
          </a:prstGeom>
        </p:spPr>
        <p:txBody>
          <a:bodyPr wrap="square">
            <a:spAutoFit/>
          </a:bodyPr>
          <a:lstStyle/>
          <a:p>
            <a:pPr marL="72000" indent="-457200">
              <a:spcAft>
                <a:spcPts val="600"/>
              </a:spcAf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ZEB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Ready</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の場合でも大阪府ファシリティーマネジメント基本方針の目標である築後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以内に実質的な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府負担ベースの投資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回収が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可能。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72000" indent="-457200">
              <a:spcAft>
                <a:spcPts val="600"/>
              </a:spcAft>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年度までに新築建築物の平均で</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ZEB Ready</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相当」という目標を踏まえるとともに、</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年カーボンニュートラルの実現に向けて、府が率先して取り組む必要があるため、以下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とおり、目標を設定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タイトル 1">
            <a:extLst>
              <a:ext uri="{FF2B5EF4-FFF2-40B4-BE49-F238E27FC236}">
                <a16:creationId xmlns:a16="http://schemas.microsoft.com/office/drawing/2014/main" id="{B1167450-A7EB-4B21-A04B-10C1D1D95C3C}"/>
              </a:ext>
            </a:extLst>
          </p:cNvPr>
          <p:cNvSpPr txBox="1">
            <a:spLocks/>
          </p:cNvSpPr>
          <p:nvPr/>
        </p:nvSpPr>
        <p:spPr>
          <a:xfrm>
            <a:off x="-1449" y="0"/>
            <a:ext cx="9144000" cy="527540"/>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21" name="テキスト ボックス 20"/>
          <p:cNvSpPr txBox="1"/>
          <p:nvPr/>
        </p:nvSpPr>
        <p:spPr>
          <a:xfrm>
            <a:off x="0" y="461514"/>
            <a:ext cx="8424936" cy="738652"/>
          </a:xfrm>
          <a:prstGeom prst="rect">
            <a:avLst/>
          </a:prstGeom>
        </p:spPr>
        <p:txBody>
          <a:bodyPr vert="horz" wrap="square" lIns="91427" tIns="45714" rIns="91427" bIns="45714" rtlCol="0">
            <a:spAutoFit/>
          </a:bodyPr>
          <a:lstStyle/>
          <a:p>
            <a:pPr>
              <a:lnSpc>
                <a:spcPct val="120000"/>
              </a:lnSpc>
              <a:spcBef>
                <a:spcPts val="600"/>
              </a:spcBef>
            </a:pPr>
            <a:r>
              <a:rPr lang="ja-JP" altLang="en-US" sz="2000" b="1" dirty="0">
                <a:latin typeface="Meiryo UI" panose="020B0604030504040204" pitchFamily="50" charset="-128"/>
                <a:ea typeface="Meiryo UI" panose="020B0604030504040204" pitchFamily="50" charset="-128"/>
              </a:rPr>
              <a:t>○府有施設</a:t>
            </a:r>
            <a:r>
              <a:rPr lang="en-US" altLang="ja-JP" sz="2000" b="1" dirty="0">
                <a:latin typeface="Meiryo UI" panose="020B0604030504040204" pitchFamily="50" charset="-128"/>
                <a:ea typeface="Meiryo UI" panose="020B0604030504040204" pitchFamily="50" charset="-128"/>
              </a:rPr>
              <a:t>ZEB</a:t>
            </a:r>
            <a:r>
              <a:rPr lang="ja-JP" altLang="en-US" sz="2000" b="1" dirty="0">
                <a:latin typeface="Meiryo UI" panose="020B0604030504040204" pitchFamily="50" charset="-128"/>
                <a:ea typeface="Meiryo UI" panose="020B0604030504040204" pitchFamily="50" charset="-128"/>
              </a:rPr>
              <a:t>化</a:t>
            </a:r>
            <a:r>
              <a:rPr lang="en-US" altLang="ja-JP" sz="2000" b="1" dirty="0" smtClean="0">
                <a:latin typeface="Meiryo UI" panose="020B0604030504040204" pitchFamily="50" charset="-128"/>
                <a:ea typeface="Meiryo UI" panose="020B0604030504040204" pitchFamily="50" charset="-128"/>
              </a:rPr>
              <a:t>WG</a:t>
            </a:r>
            <a:r>
              <a:rPr lang="en-US" altLang="ja-JP" b="1" dirty="0" smtClean="0">
                <a:latin typeface="Meiryo UI" panose="020B0604030504040204" pitchFamily="50" charset="-128"/>
                <a:ea typeface="Meiryo UI" panose="020B0604030504040204" pitchFamily="50" charset="-128"/>
              </a:rPr>
              <a:t> </a:t>
            </a:r>
          </a:p>
          <a:p>
            <a:r>
              <a:rPr lang="ja-JP" altLang="en-US" dirty="0">
                <a:latin typeface="Meiryo UI" panose="020B0604030504040204" pitchFamily="50" charset="-128"/>
                <a:ea typeface="Meiryo UI" panose="020B0604030504040204" pitchFamily="50" charset="-128"/>
              </a:rPr>
              <a:t>　</a:t>
            </a:r>
            <a:r>
              <a:rPr lang="ja-JP" altLang="en-US" b="1" u="sng" dirty="0">
                <a:latin typeface="Meiryo UI" panose="020B0604030504040204" pitchFamily="50" charset="-128"/>
                <a:ea typeface="Meiryo UI" panose="020B0604030504040204" pitchFamily="50" charset="-128"/>
              </a:rPr>
              <a:t>・府有建築物の</a:t>
            </a:r>
            <a:r>
              <a:rPr lang="ja-JP" altLang="en-US" b="1" u="sng" dirty="0" smtClean="0">
                <a:latin typeface="Meiryo UI" panose="020B0604030504040204" pitchFamily="50" charset="-128"/>
                <a:ea typeface="Meiryo UI" panose="020B0604030504040204" pitchFamily="50" charset="-128"/>
              </a:rPr>
              <a:t>新築</a:t>
            </a:r>
            <a:r>
              <a:rPr lang="en-US" altLang="ja-JP" b="1" u="sng" dirty="0" smtClean="0">
                <a:latin typeface="Meiryo UI" panose="020B0604030504040204" pitchFamily="50" charset="-128"/>
                <a:ea typeface="Meiryo UI" panose="020B0604030504040204" pitchFamily="50" charset="-128"/>
              </a:rPr>
              <a:t>(</a:t>
            </a:r>
            <a:r>
              <a:rPr lang="ja-JP" altLang="en-US" b="1" u="sng" dirty="0" smtClean="0">
                <a:latin typeface="Meiryo UI" panose="020B0604030504040204" pitchFamily="50" charset="-128"/>
                <a:ea typeface="Meiryo UI" panose="020B0604030504040204" pitchFamily="50" charset="-128"/>
              </a:rPr>
              <a:t>建替えを含む</a:t>
            </a:r>
            <a:r>
              <a:rPr lang="en-US" altLang="ja-JP" b="1" u="sng" dirty="0" smtClean="0">
                <a:latin typeface="Meiryo UI" panose="020B0604030504040204" pitchFamily="50" charset="-128"/>
                <a:ea typeface="Meiryo UI" panose="020B0604030504040204" pitchFamily="50" charset="-128"/>
              </a:rPr>
              <a:t>)</a:t>
            </a:r>
            <a:r>
              <a:rPr lang="ja-JP" altLang="en-US" b="1" u="sng" dirty="0" smtClean="0">
                <a:latin typeface="Meiryo UI" panose="020B0604030504040204" pitchFamily="50" charset="-128"/>
                <a:ea typeface="Meiryo UI" panose="020B0604030504040204" pitchFamily="50" charset="-128"/>
              </a:rPr>
              <a:t>に</a:t>
            </a:r>
            <a:r>
              <a:rPr lang="ja-JP" altLang="en-US" b="1" u="sng" dirty="0">
                <a:latin typeface="Meiryo UI" panose="020B0604030504040204" pitchFamily="50" charset="-128"/>
                <a:ea typeface="Meiryo UI" panose="020B0604030504040204" pitchFamily="50" charset="-128"/>
              </a:rPr>
              <a:t>おける</a:t>
            </a:r>
            <a:r>
              <a:rPr lang="ja-JP" altLang="en-US" b="1" u="sng" dirty="0" smtClean="0">
                <a:latin typeface="Meiryo UI" panose="020B0604030504040204" pitchFamily="50" charset="-128"/>
                <a:ea typeface="Meiryo UI" panose="020B0604030504040204" pitchFamily="50" charset="-128"/>
              </a:rPr>
              <a:t>ＺＥＢ化推進</a:t>
            </a:r>
            <a:endParaRPr lang="en-US" altLang="ja-JP"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75531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3690229"/>
          </a:xfrm>
          <a:prstGeom prst="rect">
            <a:avLst/>
          </a:prstGeom>
        </p:spPr>
        <p:txBody>
          <a:bodyPr vert="horz" wrap="square" lIns="91427" tIns="45714" rIns="91427" bIns="45714" rtlCol="0">
            <a:spAutoFit/>
          </a:bodyPr>
          <a:lstStyle/>
          <a:p>
            <a:pPr>
              <a:lnSpc>
                <a:spcPct val="120000"/>
              </a:lnSpc>
              <a:spcBef>
                <a:spcPts val="600"/>
              </a:spcBef>
            </a:pPr>
            <a:r>
              <a:rPr lang="ja-JP" altLang="en-US" sz="2400" b="1" dirty="0">
                <a:latin typeface="Meiryo UI" panose="020B0604030504040204" pitchFamily="50" charset="-128"/>
                <a:ea typeface="Meiryo UI" panose="020B0604030504040204" pitchFamily="50" charset="-128"/>
              </a:rPr>
              <a:t>○府有施設再エネ導入</a:t>
            </a:r>
            <a:r>
              <a:rPr lang="en-US" altLang="ja-JP" sz="2400" b="1" dirty="0">
                <a:latin typeface="Meiryo UI" panose="020B0604030504040204" pitchFamily="50" charset="-128"/>
                <a:ea typeface="Meiryo UI" panose="020B0604030504040204" pitchFamily="50" charset="-128"/>
              </a:rPr>
              <a:t>WG</a:t>
            </a:r>
          </a:p>
          <a:p>
            <a:r>
              <a:rPr lang="ja-JP" altLang="en-US" sz="20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・府有施設への太陽光発電設備の導入</a:t>
            </a:r>
            <a:endParaRPr lang="en-US" altLang="ja-JP" sz="2000" b="1" u="sng"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pPr>
              <a:spcAft>
                <a:spcPts val="600"/>
              </a:spcAft>
            </a:pPr>
            <a:r>
              <a:rPr lang="ja-JP" altLang="en-US" sz="20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・再エネ電気の調達</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8663109" y="6265292"/>
            <a:ext cx="486000" cy="486000"/>
          </a:xfrm>
        </p:spPr>
        <p:txBody>
          <a:bodyPr/>
          <a:lstStyle/>
          <a:p>
            <a:fld id="{260D7C64-4B75-47CE-A9E9-B75BE436869C}" type="slidenum">
              <a:rPr kumimoji="1" lang="ja-JP" altLang="en-US" smtClean="0"/>
              <a:t>6</a:t>
            </a:fld>
            <a:endParaRPr kumimoji="1" lang="ja-JP" altLang="en-US"/>
          </a:p>
        </p:txBody>
      </p:sp>
      <p:sp>
        <p:nvSpPr>
          <p:cNvPr id="2" name="正方形/長方形 1"/>
          <p:cNvSpPr/>
          <p:nvPr/>
        </p:nvSpPr>
        <p:spPr>
          <a:xfrm>
            <a:off x="508149" y="1899669"/>
            <a:ext cx="2520280" cy="1008112"/>
          </a:xfrm>
          <a:prstGeom prst="rect">
            <a:avLst/>
          </a:prstGeom>
          <a:solidFill>
            <a:schemeClr val="accent4">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ポテンシャル調査</a:t>
            </a:r>
            <a:endParaRPr kumimoji="1" lang="en-US" altLang="ja-JP" dirty="0">
              <a:solidFill>
                <a:schemeClr val="tx1"/>
              </a:solidFill>
              <a:latin typeface="Meiryo UI" panose="020B0604030504040204" pitchFamily="50" charset="-128"/>
              <a:ea typeface="Meiryo UI" panose="020B0604030504040204" pitchFamily="50" charset="-128"/>
            </a:endParaRPr>
          </a:p>
          <a:p>
            <a:pPr algn="ctr">
              <a:spcBef>
                <a:spcPts val="600"/>
              </a:spcBef>
            </a:pPr>
            <a:r>
              <a:rPr lang="ja-JP" altLang="en-US" sz="1600" dirty="0">
                <a:solidFill>
                  <a:schemeClr val="tx1"/>
                </a:solidFill>
                <a:latin typeface="Meiryo UI" panose="020B0604030504040204" pitchFamily="50" charset="-128"/>
                <a:ea typeface="Meiryo UI" panose="020B0604030504040204" pitchFamily="50" charset="-128"/>
              </a:rPr>
              <a:t>（耐震性能</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屋根形状等）</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633131" y="1899669"/>
            <a:ext cx="4467261" cy="1008112"/>
          </a:xfrm>
          <a:prstGeom prst="rect">
            <a:avLst/>
          </a:prstGeom>
          <a:solidFill>
            <a:schemeClr val="accent4">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a:r>
              <a:rPr lang="ja-JP" altLang="en-US" dirty="0">
                <a:solidFill>
                  <a:schemeClr val="tx1"/>
                </a:solidFill>
                <a:latin typeface="Meiryo UI" panose="020B0604030504040204" pitchFamily="50" charset="-128"/>
                <a:ea typeface="Meiryo UI" panose="020B0604030504040204" pitchFamily="50" charset="-128"/>
              </a:rPr>
              <a:t>・候補となる施設について個別に調整</a:t>
            </a:r>
            <a:endParaRPr lang="en-US" altLang="ja-JP" dirty="0">
              <a:solidFill>
                <a:schemeClr val="tx1"/>
              </a:solidFill>
              <a:latin typeface="Meiryo UI" panose="020B0604030504040204" pitchFamily="50" charset="-128"/>
              <a:ea typeface="Meiryo UI" panose="020B0604030504040204" pitchFamily="50" charset="-128"/>
            </a:endParaRPr>
          </a:p>
          <a:p>
            <a:pPr marL="185738" indent="-185738"/>
            <a:r>
              <a:rPr lang="ja-JP" altLang="en-US"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PPA</a:t>
            </a:r>
            <a:r>
              <a:rPr lang="ja-JP" altLang="en-US" dirty="0">
                <a:solidFill>
                  <a:schemeClr val="tx1"/>
                </a:solidFill>
                <a:latin typeface="Meiryo UI" panose="020B0604030504040204" pitchFamily="50" charset="-128"/>
                <a:ea typeface="Meiryo UI" panose="020B0604030504040204" pitchFamily="50" charset="-128"/>
              </a:rPr>
              <a:t>モデル</a:t>
            </a:r>
            <a:r>
              <a:rPr lang="en-US" altLang="ja-JP" baseline="26000"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や国交付金の活用を検討</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4" name="右矢印 3"/>
          <p:cNvSpPr/>
          <p:nvPr/>
        </p:nvSpPr>
        <p:spPr>
          <a:xfrm>
            <a:off x="3100437" y="2079689"/>
            <a:ext cx="288032" cy="648072"/>
          </a:xfrm>
          <a:prstGeom prst="rightArrow">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1148403" y="1556792"/>
            <a:ext cx="5496991" cy="354637"/>
          </a:xfrm>
          <a:prstGeom prst="rect">
            <a:avLst/>
          </a:prstGeom>
        </p:spPr>
        <p:txBody>
          <a:bodyPr vert="horz" wrap="none" lIns="91427" tIns="45714" rIns="91427" bIns="45714" rtlCol="0">
            <a:spAutoFit/>
          </a:bodyPr>
          <a:lstStyle/>
          <a:p>
            <a:pPr marL="0" indent="0" algn="l">
              <a:lnSpc>
                <a:spcPct val="120000"/>
              </a:lnSpc>
              <a:spcBef>
                <a:spcPts val="600"/>
              </a:spcBef>
              <a:buNone/>
            </a:pP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５年</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月　　　　　　　　　　　　　　　　　　　　</a:t>
            </a: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５年６～９</a:t>
            </a:r>
            <a:r>
              <a:rPr lang="ja-JP" altLang="en-US" sz="1600" dirty="0">
                <a:latin typeface="Meiryo UI" panose="020B0604030504040204" pitchFamily="50" charset="-128"/>
                <a:ea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388469" y="2914189"/>
            <a:ext cx="5287987" cy="732240"/>
          </a:xfrm>
          <a:prstGeom prst="rect">
            <a:avLst/>
          </a:prstGeom>
        </p:spPr>
        <p:txBody>
          <a:bodyPr vert="horz" wrap="square" lIns="91427" tIns="45714" rIns="91427" bIns="45714" rtlCol="0">
            <a:spAutoFit/>
          </a:bodyPr>
          <a:lstStyle/>
          <a:p>
            <a:pPr marL="357188" indent="-357188">
              <a:lnSpc>
                <a:spcPct val="120000"/>
              </a:lnSpc>
              <a:spcBef>
                <a:spcPts val="600"/>
              </a:spcBef>
            </a:pPr>
            <a:r>
              <a:rPr kumimoji="1" lang="ja-JP" altLang="en-US" sz="1200" b="1"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※PPA</a:t>
            </a:r>
            <a:r>
              <a:rPr kumimoji="1" lang="ja-JP" altLang="en-US" sz="1200" b="1" dirty="0">
                <a:latin typeface="Meiryo UI" panose="020B0604030504040204" pitchFamily="50" charset="-128"/>
                <a:ea typeface="Meiryo UI" panose="020B0604030504040204" pitchFamily="50" charset="-128"/>
              </a:rPr>
              <a:t>モデル</a:t>
            </a:r>
            <a:r>
              <a:rPr kumimoji="1"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企業・自治体の保有施設の屋根等に、</a:t>
            </a:r>
            <a:r>
              <a:rPr lang="en-US" altLang="ja-JP" sz="1200" b="1" dirty="0">
                <a:latin typeface="Meiryo UI" panose="020B0604030504040204" pitchFamily="50" charset="-128"/>
                <a:ea typeface="Meiryo UI" panose="020B0604030504040204" pitchFamily="50" charset="-128"/>
              </a:rPr>
              <a:t>PPA</a:t>
            </a:r>
            <a:r>
              <a:rPr lang="ja-JP" altLang="en-US" sz="1200" b="1" dirty="0">
                <a:latin typeface="Meiryo UI" panose="020B0604030504040204" pitchFamily="50" charset="-128"/>
                <a:ea typeface="Meiryo UI" panose="020B0604030504040204" pitchFamily="50" charset="-128"/>
              </a:rPr>
              <a:t>事業者が無償で　　　　　　　発電設備を設置し、その電気を企業・自治体が購入するモデル。　　　　　　　　　　　企業・自治体は初期投資ゼロで再エネ導入が可能。</a:t>
            </a:r>
            <a:endParaRPr kumimoji="1" lang="ja-JP" altLang="en-US" sz="12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259632" y="4101551"/>
            <a:ext cx="1638564" cy="387402"/>
          </a:xfrm>
          <a:prstGeom prst="rect">
            <a:avLst/>
          </a:prstGeom>
        </p:spPr>
        <p:txBody>
          <a:bodyPr vert="horz" wrap="none" lIns="91427" tIns="45714" rIns="91427" bIns="45714" rtlCol="0">
            <a:spAutoFit/>
          </a:bodyPr>
          <a:lstStyle/>
          <a:p>
            <a:pPr marL="0" indent="0" algn="l">
              <a:lnSpc>
                <a:spcPct val="120000"/>
              </a:lnSpc>
              <a:spcBef>
                <a:spcPts val="600"/>
              </a:spcBef>
              <a:buNone/>
            </a:pPr>
            <a:r>
              <a:rPr lang="en-US" altLang="ja-JP" dirty="0">
                <a:latin typeface="Meiryo UI" panose="020B0604030504040204" pitchFamily="50" charset="-128"/>
                <a:ea typeface="Meiryo UI" panose="020B0604030504040204" pitchFamily="50" charset="-128"/>
              </a:rPr>
              <a:t>R5</a:t>
            </a:r>
            <a:r>
              <a:rPr lang="ja-JP" altLang="en-US" dirty="0">
                <a:latin typeface="Meiryo UI" panose="020B0604030504040204" pitchFamily="50" charset="-128"/>
                <a:ea typeface="Meiryo UI" panose="020B0604030504040204" pitchFamily="50" charset="-128"/>
              </a:rPr>
              <a:t>年度供給分</a:t>
            </a:r>
            <a:endParaRPr kumimoji="1" lang="ja-JP" altLang="en-US"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84573" y="4488953"/>
            <a:ext cx="3706781" cy="1440000"/>
          </a:xfrm>
          <a:prstGeom prst="rect">
            <a:avLst/>
          </a:prstGeom>
          <a:solidFill>
            <a:schemeClr val="accent1">
              <a:lumMod val="40000"/>
              <a:lumOff val="60000"/>
            </a:schemeClr>
          </a:solidFill>
        </p:spPr>
        <p:txBody>
          <a:bodyPr vert="horz" wrap="square" lIns="91427" tIns="45714" rIns="91427" bIns="45714" rtlCol="0" anchor="ctr" anchorCtr="0">
            <a:spAutoFit/>
          </a:bodyPr>
          <a:lstStyle/>
          <a:p>
            <a:pPr>
              <a:lnSpc>
                <a:spcPct val="120000"/>
              </a:lnSpc>
              <a:spcBef>
                <a:spcPts val="600"/>
              </a:spcBef>
            </a:pPr>
            <a:r>
              <a:rPr lang="ja-JP" altLang="en-US" dirty="0">
                <a:latin typeface="Meiryo UI" panose="020B0604030504040204" pitchFamily="50" charset="-128"/>
                <a:ea typeface="Meiryo UI" panose="020B0604030504040204" pitchFamily="50" charset="-128"/>
              </a:rPr>
              <a:t>電力価格の高騰など状況が厳しい中、</a:t>
            </a:r>
            <a:r>
              <a:rPr lang="en-US" altLang="ja-JP" dirty="0">
                <a:latin typeface="Meiryo UI" panose="020B0604030504040204" pitchFamily="50" charset="-128"/>
                <a:ea typeface="Meiryo UI" panose="020B0604030504040204" pitchFamily="50" charset="-128"/>
              </a:rPr>
              <a:t>R5</a:t>
            </a:r>
            <a:r>
              <a:rPr lang="ja-JP" altLang="en-US" dirty="0">
                <a:latin typeface="Meiryo UI" panose="020B0604030504040204" pitchFamily="50" charset="-128"/>
                <a:ea typeface="Meiryo UI" panose="020B0604030504040204" pitchFamily="50" charset="-128"/>
              </a:rPr>
              <a:t>年度供給分の電気調達については、引き続き大手前庁舎で再エネ電気の調達を確保</a:t>
            </a:r>
            <a:endParaRPr kumimoji="1" lang="ja-JP" altLang="en-US"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458406" y="4122073"/>
            <a:ext cx="2289383" cy="387402"/>
          </a:xfrm>
          <a:prstGeom prst="rect">
            <a:avLst/>
          </a:prstGeom>
        </p:spPr>
        <p:txBody>
          <a:bodyPr vert="horz" wrap="none" lIns="91427" tIns="45714" rIns="91427" bIns="45714" rtlCol="0">
            <a:spAutoFit/>
          </a:bodyPr>
          <a:lstStyle/>
          <a:p>
            <a:pPr marL="0" indent="0" algn="l">
              <a:lnSpc>
                <a:spcPct val="120000"/>
              </a:lnSpc>
              <a:spcBef>
                <a:spcPts val="600"/>
              </a:spcBef>
              <a:buNone/>
            </a:pPr>
            <a:r>
              <a:rPr lang="en-US" altLang="ja-JP" dirty="0">
                <a:latin typeface="Meiryo UI" panose="020B0604030504040204" pitchFamily="50" charset="-128"/>
                <a:ea typeface="Meiryo UI" panose="020B0604030504040204" pitchFamily="50" charset="-128"/>
              </a:rPr>
              <a:t>R6</a:t>
            </a:r>
            <a:r>
              <a:rPr lang="ja-JP" altLang="en-US" dirty="0">
                <a:latin typeface="Meiryo UI" panose="020B0604030504040204" pitchFamily="50" charset="-128"/>
                <a:ea typeface="Meiryo UI" panose="020B0604030504040204" pitchFamily="50" charset="-128"/>
              </a:rPr>
              <a:t>年度以降の供給分</a:t>
            </a:r>
            <a:endParaRPr kumimoji="1" lang="ja-JP" altLang="en-US" sz="16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4731042" y="4479911"/>
            <a:ext cx="3932067" cy="1440000"/>
          </a:xfrm>
          <a:prstGeom prst="rect">
            <a:avLst/>
          </a:prstGeom>
          <a:solidFill>
            <a:schemeClr val="accent1">
              <a:lumMod val="40000"/>
              <a:lumOff val="60000"/>
            </a:schemeClr>
          </a:solidFill>
        </p:spPr>
        <p:txBody>
          <a:bodyPr vert="horz" wrap="square" lIns="91427" tIns="45714" rIns="91427" bIns="45714" rtlCol="0" anchor="ctr" anchorCtr="0">
            <a:noAutofit/>
          </a:bodyPr>
          <a:lstStyle/>
          <a:p>
            <a:pPr defTabSz="914400">
              <a:defRPr/>
            </a:pP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R6</a:t>
            </a:r>
            <a:r>
              <a:rPr lang="ja-JP" altLang="en-US" dirty="0">
                <a:latin typeface="Meiryo UI" panose="020B0604030504040204" pitchFamily="50" charset="-128"/>
                <a:ea typeface="Meiryo UI" panose="020B0604030504040204" pitchFamily="50" charset="-128"/>
              </a:rPr>
              <a:t>年度供給分</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年度入札）</a:t>
            </a:r>
            <a:r>
              <a:rPr lang="ja-JP" altLang="en-US" dirty="0">
                <a:latin typeface="Meiryo UI" panose="020B0604030504040204" pitchFamily="50" charset="-128"/>
                <a:ea typeface="Meiryo UI" panose="020B0604030504040204" pitchFamily="50" charset="-128"/>
              </a:rPr>
              <a:t>について、</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　電気調達を取り巻く状況を踏まえ、</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  対象施設の拡大等を検討</a:t>
            </a:r>
            <a:endParaRPr lang="en-US" altLang="ja-JP" dirty="0">
              <a:latin typeface="Meiryo UI" panose="020B0604030504040204" pitchFamily="50" charset="-128"/>
              <a:ea typeface="Meiryo UI" panose="020B0604030504040204" pitchFamily="50" charset="-128"/>
            </a:endParaRPr>
          </a:p>
          <a:p>
            <a:pPr defTabSz="914400">
              <a:defRPr/>
            </a:pP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2030</a:t>
            </a:r>
            <a:r>
              <a:rPr lang="ja-JP" altLang="en-US" dirty="0">
                <a:latin typeface="Meiryo UI" panose="020B0604030504040204" pitchFamily="50" charset="-128"/>
                <a:ea typeface="Meiryo UI" panose="020B0604030504040204" pitchFamily="50" charset="-128"/>
              </a:rPr>
              <a:t>年に向けた調達方針の検討</a:t>
            </a:r>
            <a:endParaRPr lang="en-US" altLang="ja-JP" dirty="0">
              <a:latin typeface="Meiryo UI" panose="020B0604030504040204" pitchFamily="50" charset="-128"/>
              <a:ea typeface="Meiryo UI" panose="020B0604030504040204" pitchFamily="50" charset="-128"/>
            </a:endParaRPr>
          </a:p>
        </p:txBody>
      </p:sp>
      <p:sp>
        <p:nvSpPr>
          <p:cNvPr id="17" name="右矢印 16"/>
          <p:cNvSpPr/>
          <p:nvPr/>
        </p:nvSpPr>
        <p:spPr>
          <a:xfrm>
            <a:off x="4255477" y="4875875"/>
            <a:ext cx="288032" cy="648072"/>
          </a:xfrm>
          <a:prstGeom prst="rightArrow">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150987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648395"/>
            <a:ext cx="8640960" cy="769429"/>
          </a:xfrm>
          <a:prstGeom prst="rect">
            <a:avLst/>
          </a:prstGeom>
        </p:spPr>
        <p:txBody>
          <a:bodyPr vert="horz" wrap="square" lIns="91427" tIns="45714" rIns="91427" bIns="45714" rtlCol="0">
            <a:spAutoFit/>
          </a:bodyPr>
          <a:lstStyle/>
          <a:p>
            <a:r>
              <a:rPr lang="ja-JP" altLang="en-US" sz="2400" b="1" dirty="0">
                <a:latin typeface="Meiryo UI" panose="020B0604030504040204" pitchFamily="50" charset="-128"/>
                <a:ea typeface="Meiryo UI" panose="020B0604030504040204" pitchFamily="50" charset="-128"/>
              </a:rPr>
              <a:t>○</a:t>
            </a:r>
            <a:r>
              <a:rPr lang="zh-TW" altLang="en-US" sz="2400" b="1" dirty="0">
                <a:latin typeface="Meiryo UI" panose="020B0604030504040204" pitchFamily="50" charset="-128"/>
                <a:ea typeface="Meiryo UI" panose="020B0604030504040204" pitchFamily="50" charset="-128"/>
              </a:rPr>
              <a:t>公用車電動化</a:t>
            </a:r>
            <a:r>
              <a:rPr lang="en-US" altLang="zh-TW" sz="2400" b="1" dirty="0">
                <a:latin typeface="Meiryo UI" panose="020B0604030504040204" pitchFamily="50" charset="-128"/>
                <a:ea typeface="Meiryo UI" panose="020B0604030504040204" pitchFamily="50" charset="-128"/>
              </a:rPr>
              <a:t>WG</a:t>
            </a:r>
            <a:endParaRPr lang="en-US" altLang="ja-JP" sz="24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・今後の積極的導入に向けた課題整理</a:t>
            </a:r>
            <a:endParaRPr lang="en-US" altLang="ja-JP" sz="2000" b="1" u="sng"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7</a:t>
            </a:fld>
            <a:endParaRPr kumimoji="1" lang="ja-JP" altLang="en-US"/>
          </a:p>
        </p:txBody>
      </p:sp>
      <p:sp>
        <p:nvSpPr>
          <p:cNvPr id="22" name="角丸四角形 6">
            <a:extLst>
              <a:ext uri="{FF2B5EF4-FFF2-40B4-BE49-F238E27FC236}">
                <a16:creationId xmlns:a16="http://schemas.microsoft.com/office/drawing/2014/main" id="{E210D131-9BC2-4E5D-AE5B-B1D9F284EDAD}"/>
              </a:ext>
            </a:extLst>
          </p:cNvPr>
          <p:cNvSpPr/>
          <p:nvPr/>
        </p:nvSpPr>
        <p:spPr>
          <a:xfrm>
            <a:off x="507223" y="1602419"/>
            <a:ext cx="8095685" cy="4397490"/>
          </a:xfrm>
          <a:prstGeom prst="roundRect">
            <a:avLst>
              <a:gd name="adj" fmla="val 5471"/>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4D776E78-543B-4236-8783-377C89010F89}"/>
              </a:ext>
            </a:extLst>
          </p:cNvPr>
          <p:cNvSpPr txBox="1"/>
          <p:nvPr/>
        </p:nvSpPr>
        <p:spPr>
          <a:xfrm>
            <a:off x="765352" y="2121598"/>
            <a:ext cx="7608277" cy="1449115"/>
          </a:xfrm>
          <a:prstGeom prst="rect">
            <a:avLst/>
          </a:prstGeom>
          <a:noFill/>
          <a:ln>
            <a:solidFill>
              <a:srgbClr val="000066"/>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a:t>
            </a:r>
            <a:r>
              <a:rPr kumimoji="1" lang="ja-JP" altLang="en-US" sz="2000" dirty="0">
                <a:latin typeface="BIZ UDPゴシック" panose="020B0400000000000000" pitchFamily="50" charset="-128"/>
                <a:ea typeface="BIZ UDPゴシック" panose="020B0400000000000000" pitchFamily="50" charset="-128"/>
              </a:rPr>
              <a:t>全庁電動車導入状況の追加調査</a:t>
            </a:r>
            <a:endParaRPr kumimoji="1"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r>
              <a:rPr lang="en-US" altLang="ja-JP" sz="2000" dirty="0">
                <a:latin typeface="BIZ UDPゴシック" panose="020B0400000000000000" pitchFamily="50" charset="-128"/>
                <a:ea typeface="BIZ UDPゴシック" panose="020B0400000000000000" pitchFamily="50" charset="-128"/>
              </a:rPr>
              <a:t/>
            </a:r>
            <a:br>
              <a:rPr lang="en-US" altLang="ja-JP" sz="2000" dirty="0">
                <a:latin typeface="BIZ UDPゴシック" panose="020B0400000000000000" pitchFamily="50" charset="-128"/>
                <a:ea typeface="BIZ UDPゴシック" panose="020B0400000000000000" pitchFamily="50" charset="-128"/>
              </a:rPr>
            </a:br>
            <a:r>
              <a:rPr lang="ja-JP" altLang="en-US" sz="2000" dirty="0">
                <a:latin typeface="BIZ UDPゴシック" panose="020B0400000000000000" pitchFamily="50" charset="-128"/>
                <a:ea typeface="BIZ UDPゴシック" panose="020B0400000000000000" pitchFamily="50" charset="-128"/>
              </a:rPr>
              <a:t>○とりまとめ結果の共有、課題整理</a:t>
            </a: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a:lnSpc>
                <a:spcPts val="500"/>
              </a:lnSpc>
            </a:pPr>
            <a:endParaRPr lang="en-US" altLang="ja-JP" sz="2000" dirty="0">
              <a:latin typeface="BIZ UDPゴシック" panose="020B0400000000000000" pitchFamily="50" charset="-128"/>
              <a:ea typeface="BIZ UDPゴシック" panose="020B0400000000000000" pitchFamily="50" charset="-128"/>
            </a:endParaRPr>
          </a:p>
          <a:p>
            <a:pPr marL="177800"/>
            <a:endParaRPr lang="en-US" altLang="ja-JP" sz="1400"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906C5497-B71D-4EE2-8364-D99DB9A36EAC}"/>
              </a:ext>
            </a:extLst>
          </p:cNvPr>
          <p:cNvSpPr txBox="1"/>
          <p:nvPr/>
        </p:nvSpPr>
        <p:spPr>
          <a:xfrm>
            <a:off x="727887" y="4199527"/>
            <a:ext cx="7645742" cy="1631216"/>
          </a:xfrm>
          <a:prstGeom prst="rect">
            <a:avLst/>
          </a:prstGeom>
          <a:noFill/>
          <a:ln>
            <a:solidFill>
              <a:srgbClr val="000066"/>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a:t>
            </a:r>
            <a:r>
              <a:rPr kumimoji="1" lang="ja-JP" altLang="en-US" sz="2000" dirty="0">
                <a:latin typeface="BIZ UDPゴシック" panose="020B0400000000000000" pitchFamily="50" charset="-128"/>
                <a:ea typeface="BIZ UDPゴシック" panose="020B0400000000000000" pitchFamily="50" charset="-128"/>
              </a:rPr>
              <a:t>効率的な導入・横断的な課題への対応策を検討</a:t>
            </a:r>
            <a:endParaRPr kumimoji="1" lang="en-US" altLang="ja-JP" sz="2000" dirty="0">
              <a:latin typeface="BIZ UDPゴシック" panose="020B0400000000000000" pitchFamily="50" charset="-128"/>
              <a:ea typeface="BIZ UDPゴシック" panose="020B0400000000000000" pitchFamily="50" charset="-128"/>
            </a:endParaRPr>
          </a:p>
          <a:p>
            <a:pPr>
              <a:lnSpc>
                <a:spcPct val="50000"/>
              </a:lnSpc>
            </a:pPr>
            <a:endParaRPr kumimoji="1" lang="en-US" altLang="ja-JP" sz="2000" dirty="0">
              <a:latin typeface="BIZ UDPゴシック" panose="020B0400000000000000" pitchFamily="50" charset="-128"/>
              <a:ea typeface="BIZ UDPゴシック" panose="020B0400000000000000" pitchFamily="50" charset="-128"/>
            </a:endParaRPr>
          </a:p>
          <a:p>
            <a:pPr>
              <a:lnSpc>
                <a:spcPct val="50000"/>
              </a:lnSpc>
            </a:pPr>
            <a:endParaRPr kumimoji="1" lang="en-US" altLang="ja-JP" sz="2000" dirty="0">
              <a:latin typeface="BIZ UDPゴシック" panose="020B0400000000000000" pitchFamily="50" charset="-128"/>
              <a:ea typeface="BIZ UDPゴシック" panose="020B0400000000000000" pitchFamily="50" charset="-128"/>
            </a:endParaRPr>
          </a:p>
          <a:p>
            <a:pPr>
              <a:lnSpc>
                <a:spcPct val="50000"/>
              </a:lnSpc>
            </a:pPr>
            <a:endParaRPr kumimoji="1" lang="en-US" altLang="ja-JP" sz="2000" dirty="0">
              <a:latin typeface="BIZ UDPゴシック" panose="020B0400000000000000" pitchFamily="50" charset="-128"/>
              <a:ea typeface="BIZ UDPゴシック" panose="020B0400000000000000" pitchFamily="50" charset="-128"/>
            </a:endParaRPr>
          </a:p>
          <a:p>
            <a:pPr>
              <a:lnSpc>
                <a:spcPct val="50000"/>
              </a:lnSpc>
            </a:pPr>
            <a:endParaRPr lang="en-US" altLang="ja-JP" sz="2000" dirty="0">
              <a:latin typeface="BIZ UDPゴシック" panose="020B0400000000000000" pitchFamily="50" charset="-128"/>
              <a:ea typeface="BIZ UDPゴシック" panose="020B0400000000000000" pitchFamily="50" charset="-128"/>
            </a:endParaRPr>
          </a:p>
          <a:p>
            <a:pPr>
              <a:lnSpc>
                <a:spcPct val="50000"/>
              </a:lnSpc>
            </a:pPr>
            <a:endParaRPr kumimoji="1" lang="en-US" altLang="ja-JP" sz="2000" dirty="0">
              <a:latin typeface="BIZ UDPゴシック" panose="020B0400000000000000" pitchFamily="50" charset="-128"/>
              <a:ea typeface="BIZ UDPゴシック" panose="020B0400000000000000" pitchFamily="50" charset="-128"/>
            </a:endParaRPr>
          </a:p>
          <a:p>
            <a:pPr>
              <a:lnSpc>
                <a:spcPct val="50000"/>
              </a:lnSpc>
            </a:pPr>
            <a:endParaRPr lang="en-US" altLang="ja-JP" sz="2000" dirty="0">
              <a:latin typeface="BIZ UDPゴシック" panose="020B0400000000000000" pitchFamily="50" charset="-128"/>
              <a:ea typeface="BIZ UDPゴシック" panose="020B0400000000000000" pitchFamily="50" charset="-128"/>
            </a:endParaRPr>
          </a:p>
          <a:p>
            <a:pPr>
              <a:lnSpc>
                <a:spcPct val="50000"/>
              </a:lnSpc>
            </a:pPr>
            <a:endParaRPr kumimoji="1" lang="en-US" altLang="ja-JP" sz="2000" dirty="0">
              <a:latin typeface="BIZ UDPゴシック" panose="020B0400000000000000" pitchFamily="50" charset="-128"/>
              <a:ea typeface="BIZ UDPゴシック" panose="020B0400000000000000" pitchFamily="50" charset="-128"/>
            </a:endParaRPr>
          </a:p>
          <a:p>
            <a:pPr>
              <a:lnSpc>
                <a:spcPct val="50000"/>
              </a:lnSpc>
            </a:pPr>
            <a:endParaRPr kumimoji="1" lang="en-US" altLang="ja-JP" sz="2000" dirty="0">
              <a:latin typeface="BIZ UDPゴシック" panose="020B0400000000000000" pitchFamily="50" charset="-128"/>
              <a:ea typeface="BIZ UDPゴシック" panose="020B0400000000000000" pitchFamily="50" charset="-128"/>
            </a:endParaRPr>
          </a:p>
        </p:txBody>
      </p:sp>
      <p:sp>
        <p:nvSpPr>
          <p:cNvPr id="27" name="二等辺三角形 26">
            <a:extLst>
              <a:ext uri="{FF2B5EF4-FFF2-40B4-BE49-F238E27FC236}">
                <a16:creationId xmlns:a16="http://schemas.microsoft.com/office/drawing/2014/main" id="{CE076B5B-2DFB-42FA-974B-8D401FC51622}"/>
              </a:ext>
            </a:extLst>
          </p:cNvPr>
          <p:cNvSpPr/>
          <p:nvPr/>
        </p:nvSpPr>
        <p:spPr>
          <a:xfrm rot="10800000">
            <a:off x="3728096" y="3622454"/>
            <a:ext cx="1196184" cy="242817"/>
          </a:xfrm>
          <a:prstGeom prst="triangle">
            <a:avLst/>
          </a:prstGeom>
          <a:ln>
            <a:solidFill>
              <a:srgbClr val="000066"/>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056A5753-8DE1-46EF-AC36-E1A81B22CB68}"/>
              </a:ext>
            </a:extLst>
          </p:cNvPr>
          <p:cNvSpPr txBox="1"/>
          <p:nvPr/>
        </p:nvSpPr>
        <p:spPr>
          <a:xfrm>
            <a:off x="627919" y="1714942"/>
            <a:ext cx="4409653" cy="369332"/>
          </a:xfrm>
          <a:prstGeom prst="rect">
            <a:avLst/>
          </a:prstGeom>
          <a:noFill/>
          <a:ln>
            <a:noFill/>
          </a:ln>
        </p:spPr>
        <p:txBody>
          <a:bodyPr wrap="square" rtlCol="0">
            <a:spAutoFit/>
          </a:bodyPr>
          <a:lstStyle/>
          <a:p>
            <a:r>
              <a:rPr lang="en-US" altLang="ja-JP" dirty="0">
                <a:latin typeface="BIZ UDPゴシック" panose="020B0400000000000000" pitchFamily="50" charset="-128"/>
                <a:ea typeface="BIZ UDPゴシック" panose="020B0400000000000000" pitchFamily="50" charset="-128"/>
              </a:rPr>
              <a:t>R4</a:t>
            </a:r>
            <a:r>
              <a:rPr lang="ja-JP" altLang="en-US" dirty="0">
                <a:latin typeface="BIZ UDPゴシック" panose="020B0400000000000000" pitchFamily="50" charset="-128"/>
                <a:ea typeface="BIZ UDPゴシック" panose="020B0400000000000000" pitchFamily="50" charset="-128"/>
              </a:rPr>
              <a:t>年度（第</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回</a:t>
            </a:r>
            <a:r>
              <a:rPr lang="en-US" altLang="ja-JP" dirty="0">
                <a:latin typeface="BIZ UDPゴシック" panose="020B0400000000000000" pitchFamily="50" charset="-128"/>
                <a:ea typeface="BIZ UDPゴシック" panose="020B0400000000000000" pitchFamily="50" charset="-128"/>
              </a:rPr>
              <a:t>WG</a:t>
            </a:r>
            <a:r>
              <a:rPr lang="ja-JP" altLang="en-US" dirty="0">
                <a:latin typeface="BIZ UDPゴシック" panose="020B0400000000000000" pitchFamily="50" charset="-128"/>
                <a:ea typeface="BIZ UDPゴシック" panose="020B0400000000000000" pitchFamily="50" charset="-128"/>
              </a:rPr>
              <a:t>・第２回</a:t>
            </a:r>
            <a:r>
              <a:rPr lang="en-US" altLang="ja-JP" dirty="0">
                <a:latin typeface="BIZ UDPゴシック" panose="020B0400000000000000" pitchFamily="50" charset="-128"/>
                <a:ea typeface="BIZ UDPゴシック" panose="020B0400000000000000" pitchFamily="50" charset="-128"/>
              </a:rPr>
              <a:t>WG)</a:t>
            </a:r>
            <a:endParaRPr kumimoji="1" lang="ja-JP" altLang="en-US" dirty="0">
              <a:latin typeface="BIZ UDPゴシック" panose="020B0400000000000000" pitchFamily="50" charset="-128"/>
              <a:ea typeface="BIZ UDPゴシック" panose="020B0400000000000000" pitchFamily="50" charset="-128"/>
            </a:endParaRPr>
          </a:p>
        </p:txBody>
      </p:sp>
      <p:sp>
        <p:nvSpPr>
          <p:cNvPr id="45" name="テキスト ボックス 44">
            <a:extLst>
              <a:ext uri="{FF2B5EF4-FFF2-40B4-BE49-F238E27FC236}">
                <a16:creationId xmlns:a16="http://schemas.microsoft.com/office/drawing/2014/main" id="{828ED8ED-D6D1-438A-9449-82BC3711889E}"/>
              </a:ext>
            </a:extLst>
          </p:cNvPr>
          <p:cNvSpPr txBox="1"/>
          <p:nvPr/>
        </p:nvSpPr>
        <p:spPr>
          <a:xfrm>
            <a:off x="602643" y="3833899"/>
            <a:ext cx="3125451" cy="369332"/>
          </a:xfrm>
          <a:prstGeom prst="rect">
            <a:avLst/>
          </a:prstGeom>
          <a:noFill/>
          <a:ln>
            <a:noFill/>
          </a:ln>
        </p:spPr>
        <p:txBody>
          <a:bodyPr wrap="square" rtlCol="0">
            <a:spAutoFit/>
          </a:bodyPr>
          <a:lstStyle/>
          <a:p>
            <a:r>
              <a:rPr lang="en-US" altLang="ja-JP" b="1" dirty="0">
                <a:latin typeface="BIZ UDPゴシック" panose="020B0400000000000000" pitchFamily="50" charset="-128"/>
                <a:ea typeface="BIZ UDPゴシック" panose="020B0400000000000000" pitchFamily="50" charset="-128"/>
              </a:rPr>
              <a:t>R5</a:t>
            </a:r>
            <a:r>
              <a:rPr lang="ja-JP" altLang="en-US" b="1" dirty="0">
                <a:latin typeface="BIZ UDPゴシック" panose="020B0400000000000000" pitchFamily="50" charset="-128"/>
                <a:ea typeface="BIZ UDPゴシック" panose="020B0400000000000000" pitchFamily="50" charset="-128"/>
              </a:rPr>
              <a:t>年度（第</a:t>
            </a:r>
            <a:r>
              <a:rPr lang="en-US" altLang="ja-JP" b="1" dirty="0">
                <a:latin typeface="BIZ UDPゴシック" panose="020B0400000000000000" pitchFamily="50" charset="-128"/>
                <a:ea typeface="BIZ UDPゴシック" panose="020B0400000000000000" pitchFamily="50" charset="-128"/>
              </a:rPr>
              <a:t>3</a:t>
            </a:r>
            <a:r>
              <a:rPr lang="ja-JP" altLang="en-US" b="1" dirty="0">
                <a:latin typeface="BIZ UDPゴシック" panose="020B0400000000000000" pitchFamily="50" charset="-128"/>
                <a:ea typeface="BIZ UDPゴシック" panose="020B0400000000000000" pitchFamily="50" charset="-128"/>
              </a:rPr>
              <a:t>回</a:t>
            </a:r>
            <a:r>
              <a:rPr lang="en-US" altLang="ja-JP" b="1" dirty="0">
                <a:latin typeface="BIZ UDPゴシック" panose="020B0400000000000000" pitchFamily="50" charset="-128"/>
                <a:ea typeface="BIZ UDPゴシック" panose="020B0400000000000000" pitchFamily="50" charset="-128"/>
              </a:rPr>
              <a:t>WG</a:t>
            </a:r>
            <a:r>
              <a:rPr lang="ja-JP" altLang="en-US" b="1" dirty="0">
                <a:latin typeface="BIZ UDPゴシック" panose="020B0400000000000000" pitchFamily="50" charset="-128"/>
                <a:ea typeface="BIZ UDPゴシック" panose="020B0400000000000000" pitchFamily="50" charset="-128"/>
              </a:rPr>
              <a:t>）</a:t>
            </a:r>
            <a:endParaRPr kumimoji="1" lang="ja-JP" altLang="en-US" b="1" dirty="0">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B1E33398-2E69-4698-9A4F-15C92C296FBC}"/>
              </a:ext>
            </a:extLst>
          </p:cNvPr>
          <p:cNvSpPr txBox="1"/>
          <p:nvPr/>
        </p:nvSpPr>
        <p:spPr>
          <a:xfrm>
            <a:off x="668774" y="6065772"/>
            <a:ext cx="7704856" cy="523208"/>
          </a:xfrm>
          <a:prstGeom prst="rect">
            <a:avLst/>
          </a:prstGeom>
        </p:spPr>
        <p:txBody>
          <a:bodyPr vert="horz" wrap="square" lIns="91427" tIns="45714" rIns="91427" bIns="45714" rtlCol="0">
            <a:spAutoFit/>
          </a:bodyPr>
          <a:lstStyle/>
          <a:p>
            <a:r>
              <a:rPr lang="ja-JP" altLang="en-US" sz="1400" dirty="0">
                <a:latin typeface="Meiryo UI" panose="020B0604030504040204" pitchFamily="50" charset="-128"/>
                <a:ea typeface="Meiryo UI" panose="020B0604030504040204" pitchFamily="50" charset="-128"/>
              </a:rPr>
              <a:t>▷知事等専用車については、</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のリース更新にあわせてゼロエミッション車導入の予算を確保。</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▷その他の公用車についても、</a:t>
            </a:r>
            <a:r>
              <a:rPr lang="en-US" altLang="ja-JP" sz="1400" dirty="0">
                <a:latin typeface="Meiryo UI" panose="020B0604030504040204" pitchFamily="50" charset="-128"/>
                <a:ea typeface="Meiryo UI" panose="020B0604030504040204" pitchFamily="50" charset="-128"/>
              </a:rPr>
              <a:t>WG</a:t>
            </a:r>
            <a:r>
              <a:rPr lang="ja-JP" altLang="en-US" sz="1400" dirty="0" err="1">
                <a:latin typeface="Meiryo UI" panose="020B0604030504040204" pitchFamily="50" charset="-128"/>
                <a:ea typeface="Meiryo UI" panose="020B0604030504040204" pitchFamily="50" charset="-128"/>
              </a:rPr>
              <a:t>での</a:t>
            </a:r>
            <a:r>
              <a:rPr lang="ja-JP" altLang="en-US" sz="1400" dirty="0">
                <a:latin typeface="Meiryo UI" panose="020B0604030504040204" pitchFamily="50" charset="-128"/>
                <a:ea typeface="Meiryo UI" panose="020B0604030504040204" pitchFamily="50" charset="-128"/>
              </a:rPr>
              <a:t>検討を踏まえつつ、リース更新時期等に応じゼロエミッション化を図る。</a:t>
            </a:r>
            <a:endParaRPr lang="en-US" altLang="ja-JP" sz="1400" dirty="0">
              <a:latin typeface="Meiryo UI" panose="020B0604030504040204" pitchFamily="50" charset="-128"/>
              <a:ea typeface="Meiryo UI" panose="020B0604030504040204" pitchFamily="50" charset="-128"/>
            </a:endParaRPr>
          </a:p>
        </p:txBody>
      </p:sp>
      <p:sp>
        <p:nvSpPr>
          <p:cNvPr id="2" name="正方形/長方形 1"/>
          <p:cNvSpPr/>
          <p:nvPr/>
        </p:nvSpPr>
        <p:spPr>
          <a:xfrm>
            <a:off x="845015" y="3033371"/>
            <a:ext cx="7614592" cy="523220"/>
          </a:xfrm>
          <a:prstGeom prst="rect">
            <a:avLst/>
          </a:prstGeom>
        </p:spPr>
        <p:txBody>
          <a:bodyPr wrap="square">
            <a:spAutoFit/>
          </a:bodyPr>
          <a:lstStyle/>
          <a:p>
            <a:pPr marL="177800"/>
            <a:r>
              <a:rPr lang="ja-JP" altLang="en-US" sz="1400" dirty="0">
                <a:latin typeface="BIZ UDPゴシック" panose="020B0400000000000000" pitchFamily="50" charset="-128"/>
                <a:ea typeface="BIZ UDPゴシック" panose="020B0400000000000000" pitchFamily="50" charset="-128"/>
              </a:rPr>
              <a:t>・多くの部署で充電設備の整備が課題　</a:t>
            </a:r>
            <a:r>
              <a:rPr lang="ja-JP" altLang="en-US" sz="1200" spc="-150" dirty="0">
                <a:latin typeface="BIZ UDPゴシック" panose="020B0400000000000000" pitchFamily="50" charset="-128"/>
                <a:ea typeface="BIZ UDPゴシック" panose="020B0400000000000000" pitchFamily="50" charset="-128"/>
              </a:rPr>
              <a:t>（建物構造上や電気容量、設置・管理等の役割分担が決められない等）</a:t>
            </a:r>
            <a:endParaRPr lang="en-US" altLang="ja-JP" sz="1200" spc="-150" dirty="0">
              <a:latin typeface="BIZ UDPゴシック" panose="020B0400000000000000" pitchFamily="50" charset="-128"/>
              <a:ea typeface="BIZ UDPゴシック" panose="020B0400000000000000" pitchFamily="50" charset="-128"/>
            </a:endParaRPr>
          </a:p>
          <a:p>
            <a:pPr marL="177800"/>
            <a:r>
              <a:rPr lang="ja-JP" altLang="en-US" sz="1400" dirty="0">
                <a:latin typeface="BIZ UDPゴシック" panose="020B0400000000000000" pitchFamily="50" charset="-128"/>
                <a:ea typeface="BIZ UDPゴシック" panose="020B0400000000000000" pitchFamily="50" charset="-128"/>
              </a:rPr>
              <a:t>・車両や充電設備導入に向け費用を概算</a:t>
            </a:r>
            <a:endParaRPr lang="en-US" altLang="ja-JP" sz="1400" dirty="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845015" y="2460798"/>
            <a:ext cx="7181556" cy="307777"/>
          </a:xfrm>
          <a:prstGeom prst="rect">
            <a:avLst/>
          </a:prstGeom>
        </p:spPr>
        <p:txBody>
          <a:bodyPr wrap="square">
            <a:spAutoFit/>
          </a:bodyPr>
          <a:lstStyle/>
          <a:p>
            <a:pPr marL="177800"/>
            <a:r>
              <a:rPr lang="ja-JP" altLang="en-US" sz="1400" dirty="0">
                <a:latin typeface="BIZ UDPゴシック" panose="020B0400000000000000" pitchFamily="50" charset="-128"/>
                <a:ea typeface="BIZ UDPゴシック" panose="020B0400000000000000" pitchFamily="50" charset="-128"/>
              </a:rPr>
              <a:t>・現在使用している車両の詳細、ゼロエミッション車導入のための課題</a:t>
            </a:r>
            <a:endParaRPr lang="en-US" altLang="ja-JP" sz="1400" dirty="0">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962907" y="4563705"/>
            <a:ext cx="7321284" cy="1169551"/>
          </a:xfrm>
          <a:prstGeom prst="rect">
            <a:avLst/>
          </a:prstGeom>
        </p:spPr>
        <p:txBody>
          <a:bodyPr wrap="square">
            <a:spAutoFit/>
          </a:bodyPr>
          <a:lstStyle/>
          <a:p>
            <a:r>
              <a:rPr lang="ja-JP" altLang="en-US" sz="1400" dirty="0">
                <a:latin typeface="BIZ UDPゴシック" panose="020B0400000000000000" pitchFamily="50" charset="-128"/>
                <a:ea typeface="BIZ UDPゴシック" panose="020B0400000000000000" pitchFamily="50" charset="-128"/>
              </a:rPr>
              <a:t>・ゼロエミッション車導入のロードマップ作成（年度毎の目標等）</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・必要経費の試算、経費抑制策の検討</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（必要な車両の仕様・台数の再検討、国補助等の利用、車両・充電設備の庁内シェア、</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民間のカーシェア・充電施設の利用　など）</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・施設ごとの充電設備設置の基本プラン作成（部局間の役割分担の整理等）</a:t>
            </a:r>
            <a:endParaRPr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7215029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27" tIns="45714" rIns="91427" bIns="45714" rtlCol="0">
        <a:spAutoFit/>
      </a:bodyPr>
      <a:lstStyle>
        <a:defPPr marL="0" indent="0" algn="l">
          <a:lnSpc>
            <a:spcPct val="120000"/>
          </a:lnSpc>
          <a:spcBef>
            <a:spcPts val="600"/>
          </a:spcBef>
          <a:buNone/>
          <a:defRPr sz="4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83F2DB-F561-4E81-B4A4-742502F735A2}">
  <ds:schemaRefs>
    <ds:schemaRef ds:uri="70d7d652-1edb-4486-adb7-569848e2bdac"/>
    <ds:schemaRef ds:uri="http://schemas.openxmlformats.org/package/2006/metadata/core-properties"/>
    <ds:schemaRef ds:uri="http://schemas.microsoft.com/office/infopath/2007/PartnerControls"/>
    <ds:schemaRef ds:uri="http://purl.org/dc/dcmitype/"/>
    <ds:schemaRef ds:uri="a9b0d389-098a-4f82-adda-c0435a7f6245"/>
    <ds:schemaRef ds:uri="http://purl.org/dc/elements/1.1/"/>
    <ds:schemaRef ds:uri="http://schemas.microsoft.com/office/2006/documentManagement/types"/>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4F2B781-57A1-4FB1-ADF3-FC8F7F635F05}">
  <ds:schemaRefs>
    <ds:schemaRef ds:uri="http://schemas.microsoft.com/sharepoint/v3/contenttype/forms"/>
  </ds:schemaRefs>
</ds:datastoreItem>
</file>

<file path=customXml/itemProps3.xml><?xml version="1.0" encoding="utf-8"?>
<ds:datastoreItem xmlns:ds="http://schemas.openxmlformats.org/officeDocument/2006/customXml" ds:itemID="{38E21E72-11BE-41D3-9CFE-BCDDA8C5B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14933</TotalTime>
  <Words>1755</Words>
  <Application>Microsoft Office PowerPoint</Application>
  <PresentationFormat>画面に合わせる (4:3)</PresentationFormat>
  <Paragraphs>168</Paragraphs>
  <Slides>7</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BIZ UDPゴシック</vt:lpstr>
      <vt:lpstr>BIZ UDゴシック</vt:lpstr>
      <vt:lpstr>Meiryo UI</vt:lpstr>
      <vt:lpstr>ＭＳ Ｐゴシック</vt:lpstr>
      <vt:lpstr>游ゴシック</vt:lpstr>
      <vt:lpstr>游ゴシック Light</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祐一</dc:creator>
  <cp:lastModifiedBy>山本　祐一</cp:lastModifiedBy>
  <cp:revision>70</cp:revision>
  <cp:lastPrinted>2023-07-11T01:00:34Z</cp:lastPrinted>
  <dcterms:created xsi:type="dcterms:W3CDTF">2017-04-27T03:40:35Z</dcterms:created>
  <dcterms:modified xsi:type="dcterms:W3CDTF">2023-07-20T09:30:22Z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