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5" r:id="rId2"/>
    <p:sldId id="286" r:id="rId3"/>
    <p:sldId id="287" r:id="rId4"/>
    <p:sldId id="288" r:id="rId5"/>
    <p:sldId id="289"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D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1" autoAdjust="0"/>
    <p:restoredTop sz="94660"/>
  </p:normalViewPr>
  <p:slideViewPr>
    <p:cSldViewPr>
      <p:cViewPr>
        <p:scale>
          <a:sx n="125" d="100"/>
          <a:sy n="125" d="100"/>
        </p:scale>
        <p:origin x="60" y="-25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2025/2/7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3411018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2</a:t>
            </a:fld>
            <a:endParaRPr kumimoji="1" lang="ja-JP" altLang="en-US"/>
          </a:p>
        </p:txBody>
      </p:sp>
    </p:spTree>
    <p:extLst>
      <p:ext uri="{BB962C8B-B14F-4D97-AF65-F5344CB8AC3E}">
        <p14:creationId xmlns:p14="http://schemas.microsoft.com/office/powerpoint/2010/main" val="242727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4</a:t>
            </a:fld>
            <a:endParaRPr kumimoji="1" lang="ja-JP" altLang="en-US"/>
          </a:p>
        </p:txBody>
      </p:sp>
    </p:spTree>
    <p:extLst>
      <p:ext uri="{BB962C8B-B14F-4D97-AF65-F5344CB8AC3E}">
        <p14:creationId xmlns:p14="http://schemas.microsoft.com/office/powerpoint/2010/main" val="161677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5</a:t>
            </a:fld>
            <a:endParaRPr kumimoji="1" lang="ja-JP" altLang="en-US"/>
          </a:p>
        </p:txBody>
      </p:sp>
    </p:spTree>
    <p:extLst>
      <p:ext uri="{BB962C8B-B14F-4D97-AF65-F5344CB8AC3E}">
        <p14:creationId xmlns:p14="http://schemas.microsoft.com/office/powerpoint/2010/main" val="59274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2025/2/7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82275116"/>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（共同発行市場公募地方債を発行する３７団体）</a:t>
                      </a:r>
                    </a:p>
                  </a:txBody>
                  <a:tcPr/>
                </a:tc>
                <a:tc>
                  <a:txBody>
                    <a:bodyPr/>
                    <a:lstStyle/>
                    <a:p>
                      <a:r>
                        <a:rPr kumimoji="1" lang="ja-JP" altLang="en-US" sz="1400" dirty="0"/>
                        <a:t>事業名</a:t>
                      </a:r>
                    </a:p>
                  </a:txBody>
                  <a:tcPr/>
                </a:tc>
                <a:tc>
                  <a:txBody>
                    <a:bodyPr/>
                    <a:lstStyle/>
                    <a:p>
                      <a:r>
                        <a:rPr kumimoji="1" lang="ja-JP" altLang="en-US" sz="1200" dirty="0"/>
                        <a:t>○地方債証券の共同発行によって生ずる連帯債務</a:t>
                      </a:r>
                      <a:br>
                        <a:rPr kumimoji="1" lang="en-US" altLang="ja-JP" sz="1200" dirty="0"/>
                      </a:br>
                      <a:r>
                        <a:rPr kumimoji="1" lang="ja-JP" altLang="en-US" sz="1200" dirty="0"/>
                        <a:t>　（債務保証）</a:t>
                      </a:r>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事業スキーム</a:t>
            </a: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○スキームの概要</a:t>
            </a:r>
            <a:br>
              <a:rPr lang="en-US" altLang="ja-JP" sz="1100" dirty="0">
                <a:solidFill>
                  <a:schemeClr val="tx1"/>
                </a:solidFill>
              </a:rPr>
            </a:br>
            <a:r>
              <a:rPr lang="ja-JP" altLang="en-US" sz="1100" dirty="0">
                <a:solidFill>
                  <a:schemeClr val="tx1"/>
                </a:solidFill>
              </a:rPr>
              <a:t>　発行ロットの大型化による流動性の向上、連帯債務方式での発行及びファンドの設置などにより優れた商品性を実現するとともに、安定的な資金調達を行うことを目的として、全国型市場公募地方債を発行する地方公共団体のうち３７団体が共同して証券を発行するもの。</a:t>
            </a:r>
            <a:br>
              <a:rPr lang="en-US" altLang="ja-JP" sz="1100" dirty="0">
                <a:solidFill>
                  <a:schemeClr val="tx1"/>
                </a:solidFill>
              </a:rPr>
            </a:br>
            <a:endParaRPr lang="en-US" altLang="ja-JP" sz="1100" dirty="0">
              <a:solidFill>
                <a:schemeClr val="tx1"/>
              </a:solidFill>
            </a:endParaRPr>
          </a:p>
          <a:p>
            <a:r>
              <a:rPr lang="ja-JP" altLang="en-US" sz="1100" dirty="0">
                <a:solidFill>
                  <a:schemeClr val="tx1"/>
                </a:solidFill>
              </a:rPr>
              <a:t>○債務保証（連帯債務）の内容</a:t>
            </a:r>
            <a:br>
              <a:rPr lang="en-US" altLang="ja-JP" sz="1100" dirty="0">
                <a:solidFill>
                  <a:schemeClr val="tx1"/>
                </a:solidFill>
              </a:rPr>
            </a:br>
            <a:r>
              <a:rPr lang="ja-JP" altLang="en-US" sz="1100" dirty="0">
                <a:solidFill>
                  <a:schemeClr val="tx1"/>
                </a:solidFill>
              </a:rPr>
              <a:t>　地方財政法第５条の７の規定に基づく連帯債務であり、３７団体の各々が発行額の全額について、償還及び利息の支払いの責任を負うもの。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pPr algn="just"/>
                      <a:r>
                        <a:rPr kumimoji="1" lang="ja-JP" altLang="en-US" sz="1100" b="0" dirty="0"/>
                        <a:t>共同発行市場公募地方債の発行に際しては、地方財政法第５条の７の規定により連帯債務を負うことが義務付けられているため</a:t>
                      </a:r>
                    </a:p>
                  </a:txBody>
                  <a:tcPr/>
                </a:tc>
                <a:extLst>
                  <a:ext uri="{0D108BD9-81ED-4DB2-BD59-A6C34878D82A}">
                    <a16:rowId xmlns:a16="http://schemas.microsoft.com/office/drawing/2014/main" val="10000"/>
                  </a:ext>
                </a:extLst>
              </a:tr>
              <a:tr h="792088">
                <a:tc>
                  <a:txBody>
                    <a:bodyPr/>
                    <a:lstStyle/>
                    <a:p>
                      <a:r>
                        <a:rPr kumimoji="1" lang="ja-JP" altLang="en-US" sz="1100" b="0" dirty="0"/>
                        <a:t>債務保証に係る</a:t>
                      </a:r>
                      <a:br>
                        <a:rPr kumimoji="1" lang="en-US" altLang="ja-JP" sz="1100" b="0" dirty="0"/>
                      </a:br>
                      <a:r>
                        <a:rPr kumimoji="1" lang="ja-JP" altLang="en-US" sz="1100" b="0" dirty="0"/>
                        <a:t>事業の採算性</a:t>
                      </a:r>
                    </a:p>
                  </a:txBody>
                  <a:tcPr/>
                </a:tc>
                <a:tc>
                  <a:txBody>
                    <a:bodyPr/>
                    <a:lstStyle/>
                    <a:p>
                      <a:pPr algn="just"/>
                      <a:r>
                        <a:rPr kumimoji="1" lang="ja-JP" altLang="en-US" sz="1100" b="0" dirty="0">
                          <a:solidFill>
                            <a:schemeClr val="tx1"/>
                          </a:solidFill>
                        </a:rPr>
                        <a:t>地方債は、国の地方財政計画の策定等を通じた元利償還に対する国の財源保障等がなされていることから、参加団体が返済不能となることはないと考える。</a:t>
                      </a:r>
                    </a:p>
                  </a:txBody>
                  <a:tcPr/>
                </a:tc>
                <a:extLst>
                  <a:ext uri="{0D108BD9-81ED-4DB2-BD59-A6C34878D82A}">
                    <a16:rowId xmlns:a16="http://schemas.microsoft.com/office/drawing/2014/main" val="10001"/>
                  </a:ext>
                </a:extLst>
              </a:tr>
              <a:tr h="504056">
                <a:tc>
                  <a:txBody>
                    <a:bodyPr/>
                    <a:lstStyle/>
                    <a:p>
                      <a:r>
                        <a:rPr kumimoji="1" lang="ja-JP" altLang="en-US" sz="1100" b="0" dirty="0"/>
                        <a:t>保証する</a:t>
                      </a:r>
                      <a:br>
                        <a:rPr kumimoji="1" lang="en-US" altLang="ja-JP" sz="1100" b="0" dirty="0"/>
                      </a:br>
                      <a:r>
                        <a:rPr kumimoji="1" lang="ja-JP" altLang="en-US" sz="1100" b="0" dirty="0"/>
                        <a:t>損失の範囲</a:t>
                      </a:r>
                    </a:p>
                  </a:txBody>
                  <a:tcPr/>
                </a:tc>
                <a:tc>
                  <a:txBody>
                    <a:bodyPr/>
                    <a:lstStyle/>
                    <a:p>
                      <a:pPr algn="just"/>
                      <a:r>
                        <a:rPr kumimoji="1" lang="ja-JP" altLang="en-US" sz="1100" b="0" dirty="0"/>
                        <a:t>共同発行市場公募地方債の総額から府の調達額を除いた額及びその利子額</a:t>
                      </a:r>
                    </a:p>
                  </a:txBody>
                  <a:tcPr/>
                </a:tc>
                <a:extLst>
                  <a:ext uri="{0D108BD9-81ED-4DB2-BD59-A6C34878D82A}">
                    <a16:rowId xmlns:a16="http://schemas.microsoft.com/office/drawing/2014/main" val="10002"/>
                  </a:ext>
                </a:extLst>
              </a:tr>
              <a:tr h="504056">
                <a:tc>
                  <a:txBody>
                    <a:bodyPr/>
                    <a:lstStyle/>
                    <a:p>
                      <a:r>
                        <a:rPr kumimoji="1" lang="ja-JP" altLang="en-US" sz="1100" b="0" dirty="0"/>
                        <a:t>保証限度額</a:t>
                      </a:r>
                      <a:br>
                        <a:rPr kumimoji="1" lang="en-US" altLang="ja-JP" sz="1100" b="0" dirty="0"/>
                      </a:br>
                      <a:r>
                        <a:rPr kumimoji="1" lang="ja-JP" altLang="en-US" sz="1100" b="0" dirty="0"/>
                        <a:t>の妥当性</a:t>
                      </a:r>
                    </a:p>
                  </a:txBody>
                  <a:tcPr/>
                </a:tc>
                <a:tc>
                  <a:txBody>
                    <a:bodyPr/>
                    <a:lstStyle/>
                    <a:p>
                      <a:pPr algn="just"/>
                      <a:r>
                        <a:rPr kumimoji="1" lang="ja-JP" altLang="en-US" sz="1100" b="0" dirty="0"/>
                        <a:t>地方財政法第５条の７の規定に基づくもの</a:t>
                      </a:r>
                    </a:p>
                  </a:txBody>
                  <a:tcPr/>
                </a:tc>
                <a:extLst>
                  <a:ext uri="{0D108BD9-81ED-4DB2-BD59-A6C34878D82A}">
                    <a16:rowId xmlns:a16="http://schemas.microsoft.com/office/drawing/2014/main" val="10003"/>
                  </a:ext>
                </a:extLst>
              </a:tr>
              <a:tr h="648072">
                <a:tc>
                  <a:txBody>
                    <a:bodyPr/>
                    <a:lstStyle/>
                    <a:p>
                      <a:r>
                        <a:rPr kumimoji="1" lang="ja-JP" altLang="en-US" sz="1100" b="0" dirty="0"/>
                        <a:t>他の保証人</a:t>
                      </a:r>
                      <a:endParaRPr kumimoji="1" lang="en-US" altLang="ja-JP" sz="1100" b="0" dirty="0"/>
                    </a:p>
                    <a:p>
                      <a:r>
                        <a:rPr kumimoji="1" lang="ja-JP" altLang="en-US" sz="1100" b="0" dirty="0"/>
                        <a:t>その他の</a:t>
                      </a:r>
                      <a:endParaRPr kumimoji="1" lang="en-US" altLang="ja-JP" sz="1100" b="0" dirty="0"/>
                    </a:p>
                    <a:p>
                      <a:r>
                        <a:rPr kumimoji="1" lang="ja-JP" altLang="en-US" sz="1100" b="0" dirty="0"/>
                        <a:t>担保の有無</a:t>
                      </a:r>
                    </a:p>
                  </a:txBody>
                  <a:tcPr/>
                </a:tc>
                <a:tc>
                  <a:txBody>
                    <a:bodyPr/>
                    <a:lstStyle/>
                    <a:p>
                      <a:pPr algn="just"/>
                      <a:r>
                        <a:rPr kumimoji="1" lang="ja-JP" altLang="en-US" sz="1100" b="0" dirty="0"/>
                        <a:t>共同発行市場公募地方債を発行するすべての地方公共団体が相互に連帯債務を負う</a:t>
                      </a:r>
                    </a:p>
                  </a:txBody>
                  <a:tcPr/>
                </a:tc>
                <a:extLst>
                  <a:ext uri="{0D108BD9-81ED-4DB2-BD59-A6C34878D82A}">
                    <a16:rowId xmlns:a16="http://schemas.microsoft.com/office/drawing/2014/main" val="10004"/>
                  </a:ext>
                </a:extLst>
              </a:tr>
              <a:tr h="792088">
                <a:tc>
                  <a:txBody>
                    <a:bodyPr/>
                    <a:lstStyle/>
                    <a:p>
                      <a:r>
                        <a:rPr kumimoji="1" lang="ja-JP" altLang="en-US" sz="1100" b="0" dirty="0"/>
                        <a:t>債務を負担する場合に財政運営に与える影響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a:solidFill>
                            <a:schemeClr val="tx1"/>
                          </a:solidFill>
                          <a:latin typeface="+mn-ea"/>
                          <a:ea typeface="+mn-ea"/>
                          <a:cs typeface="+mn-cs"/>
                        </a:rPr>
                        <a:t>R</a:t>
                      </a:r>
                      <a:r>
                        <a:rPr kumimoji="1" lang="ja-JP" altLang="en-US" sz="1100" b="0" u="none" kern="1200" dirty="0">
                          <a:solidFill>
                            <a:schemeClr val="tx1"/>
                          </a:solidFill>
                          <a:latin typeface="+mn-ea"/>
                          <a:ea typeface="+mn-ea"/>
                          <a:cs typeface="+mn-cs"/>
                        </a:rPr>
                        <a:t>７</a:t>
                      </a:r>
                      <a:r>
                        <a:rPr kumimoji="1" lang="ja-JP" altLang="en-US" sz="1100" b="0" u="none" kern="1200" dirty="0">
                          <a:solidFill>
                            <a:schemeClr val="tx1"/>
                          </a:solidFill>
                          <a:latin typeface="+mn-lt"/>
                          <a:ea typeface="+mn-ea"/>
                          <a:cs typeface="+mn-cs"/>
                        </a:rPr>
                        <a:t>設定額　：　１兆８０億円</a:t>
                      </a:r>
                      <a:endParaRPr kumimoji="1" lang="en-US" altLang="ja-JP" sz="1100" b="0" u="none" kern="120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mn-lt"/>
                          <a:ea typeface="+mn-ea"/>
                          <a:cs typeface="+mn-cs"/>
                        </a:rPr>
                        <a:t>　（設定残額　１２兆４，３５０億円）</a:t>
                      </a:r>
                      <a:endParaRPr kumimoji="1" lang="en-US" altLang="ja-JP" sz="1100" b="0" u="none" kern="120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mn-lt"/>
                          <a:ea typeface="+mn-ea"/>
                          <a:cs typeface="+mn-cs"/>
                        </a:rPr>
                        <a:t>（３７団体の各々が発行額の全額の責任を負うもの）</a:t>
                      </a: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補</a:t>
            </a:r>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共同発行市場公募地方債を</a:t>
            </a:r>
            <a:br>
              <a:rPr lang="en-US" altLang="ja-JP" sz="1200" dirty="0"/>
            </a:br>
            <a:r>
              <a:rPr lang="ja-JP" altLang="en-US" sz="1200" dirty="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３７団体が</a:t>
            </a:r>
            <a:r>
              <a:rPr lang="ja-JP" altLang="en-US" sz="1050" dirty="0">
                <a:solidFill>
                  <a:schemeClr val="tx1"/>
                </a:solidFill>
              </a:rPr>
              <a:t>地方債の</a:t>
            </a:r>
            <a:br>
              <a:rPr lang="en-US" altLang="ja-JP" sz="1050" dirty="0">
                <a:solidFill>
                  <a:schemeClr val="tx1"/>
                </a:solidFill>
              </a:rPr>
            </a:br>
            <a:r>
              <a:rPr lang="ja-JP" altLang="en-US" sz="1050" dirty="0">
                <a:solidFill>
                  <a:schemeClr val="tx1"/>
                </a:solidFill>
              </a:rPr>
              <a:t>償還及び利払について連帯</a:t>
            </a:r>
            <a:r>
              <a:rPr kumimoji="1" lang="ja-JP" altLang="en-US" sz="1050" dirty="0">
                <a:solidFill>
                  <a:schemeClr val="tx1"/>
                </a:solidFill>
              </a:rPr>
              <a:t>して債務を負う</a:t>
            </a: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保</a:t>
            </a:r>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a:solidFill>
                  <a:schemeClr val="tx1"/>
                </a:solidFill>
              </a:rPr>
              <a:t>証券発行による資金調達</a:t>
            </a:r>
            <a:endParaRPr kumimoji="1" lang="en-US" altLang="ja-JP" sz="1050" b="1" dirty="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a:p>
          <a:p>
            <a:pPr algn="ctr"/>
            <a:r>
              <a:rPr kumimoji="1" lang="ja-JP" altLang="en-US" sz="1100" dirty="0"/>
              <a:t>償還</a:t>
            </a:r>
            <a:endParaRPr kumimoji="1" lang="en-US" altLang="ja-JP" sz="1100" dirty="0"/>
          </a:p>
          <a:p>
            <a:pPr algn="ctr"/>
            <a:r>
              <a:rPr kumimoji="1" lang="ja-JP" altLang="en-US" sz="1100" dirty="0"/>
              <a:t>利払</a:t>
            </a:r>
            <a:endParaRPr kumimoji="1" lang="en-US" altLang="ja-JP" sz="1100" dirty="0"/>
          </a:p>
          <a:p>
            <a:pPr algn="ctr"/>
            <a:endParaRPr kumimoji="1" lang="ja-JP" altLang="en-US" sz="1100" dirty="0"/>
          </a:p>
        </p:txBody>
      </p:sp>
      <p:sp>
        <p:nvSpPr>
          <p:cNvPr id="24" name="正方形/長方形 23">
            <a:extLst>
              <a:ext uri="{FF2B5EF4-FFF2-40B4-BE49-F238E27FC236}">
                <a16:creationId xmlns:a16="http://schemas.microsoft.com/office/drawing/2014/main" id="{AF56E20E-3277-4D52-A489-52F4CAAAC388}"/>
              </a:ext>
            </a:extLst>
          </p:cNvPr>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156029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事業スキーム</a:t>
            </a: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○スキームの概要</a:t>
            </a:r>
            <a:br>
              <a:rPr lang="en-US" altLang="ja-JP" sz="1100" dirty="0">
                <a:solidFill>
                  <a:schemeClr val="tx1"/>
                </a:solidFill>
              </a:rPr>
            </a:br>
            <a:r>
              <a:rPr lang="ja-JP" altLang="en-US" sz="1100" dirty="0">
                <a:solidFill>
                  <a:schemeClr val="tx1"/>
                </a:solidFill>
              </a:rPr>
              <a:t>　発行ロットの大型化による流動性の向上、連帯債務方式での発行などにより優れた商品性を実現するとともに、安定的な資金調達を行うことを目的として、全国型市場公募地方債を発行する地方公共団体のうち４３団体が共同して証券を発行するもの。</a:t>
            </a:r>
            <a:br>
              <a:rPr lang="en-US" altLang="ja-JP" sz="1100" dirty="0">
                <a:solidFill>
                  <a:schemeClr val="tx1"/>
                </a:solidFill>
              </a:rPr>
            </a:br>
            <a:endParaRPr lang="en-US" altLang="ja-JP" sz="1100" dirty="0">
              <a:solidFill>
                <a:schemeClr val="tx1"/>
              </a:solidFill>
            </a:endParaRPr>
          </a:p>
          <a:p>
            <a:r>
              <a:rPr lang="ja-JP" altLang="en-US" sz="1100" dirty="0">
                <a:solidFill>
                  <a:schemeClr val="tx1"/>
                </a:solidFill>
              </a:rPr>
              <a:t>○債務保証（連帯債務）の内容</a:t>
            </a:r>
            <a:br>
              <a:rPr lang="en-US" altLang="ja-JP" sz="1100" dirty="0">
                <a:solidFill>
                  <a:schemeClr val="tx1"/>
                </a:solidFill>
              </a:rPr>
            </a:br>
            <a:r>
              <a:rPr lang="ja-JP" altLang="en-US" sz="1100" dirty="0">
                <a:solidFill>
                  <a:schemeClr val="tx1"/>
                </a:solidFill>
              </a:rPr>
              <a:t>　地方財政法第５条の７の規定に基づく連帯債務であり、４３団体の各々が発行額の全額について、償還及び利息の支払いの責任を負うもの。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nvGraphicFramePr>
        <p:xfrm>
          <a:off x="4860032" y="1412776"/>
          <a:ext cx="4104456" cy="4002360"/>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pPr algn="just"/>
                      <a:r>
                        <a:rPr kumimoji="1" lang="ja-JP" altLang="en-US" sz="1100" b="0" dirty="0"/>
                        <a:t>共同発行市場公募地方債（グリーンボンド）の発行に際しては、地方財政法第５条の７の規定により連帯債務を負うことが義務付けられているため</a:t>
                      </a:r>
                    </a:p>
                  </a:txBody>
                  <a:tcPr/>
                </a:tc>
                <a:extLst>
                  <a:ext uri="{0D108BD9-81ED-4DB2-BD59-A6C34878D82A}">
                    <a16:rowId xmlns:a16="http://schemas.microsoft.com/office/drawing/2014/main" val="10000"/>
                  </a:ext>
                </a:extLst>
              </a:tr>
              <a:tr h="792088">
                <a:tc>
                  <a:txBody>
                    <a:bodyPr/>
                    <a:lstStyle/>
                    <a:p>
                      <a:r>
                        <a:rPr kumimoji="1" lang="ja-JP" altLang="en-US" sz="1100" b="0" dirty="0"/>
                        <a:t>債務保証に係る</a:t>
                      </a:r>
                      <a:br>
                        <a:rPr kumimoji="1" lang="en-US" altLang="ja-JP" sz="1100" b="0" dirty="0"/>
                      </a:br>
                      <a:r>
                        <a:rPr kumimoji="1" lang="ja-JP" altLang="en-US" sz="1100" b="0" dirty="0"/>
                        <a:t>事業の採算性</a:t>
                      </a:r>
                    </a:p>
                  </a:txBody>
                  <a:tcPr/>
                </a:tc>
                <a:tc>
                  <a:txBody>
                    <a:bodyPr/>
                    <a:lstStyle/>
                    <a:p>
                      <a:pPr algn="just"/>
                      <a:r>
                        <a:rPr kumimoji="1" lang="ja-JP" altLang="en-US" sz="1100" b="0" dirty="0">
                          <a:solidFill>
                            <a:schemeClr val="tx1"/>
                          </a:solidFill>
                        </a:rPr>
                        <a:t>地方債は、国の地方財政計画の策定等を通じた元利償還に対する国の財源保障等がなされていることから、参加団体が返済不能となることはないと考える。</a:t>
                      </a:r>
                    </a:p>
                  </a:txBody>
                  <a:tcPr/>
                </a:tc>
                <a:extLst>
                  <a:ext uri="{0D108BD9-81ED-4DB2-BD59-A6C34878D82A}">
                    <a16:rowId xmlns:a16="http://schemas.microsoft.com/office/drawing/2014/main" val="10001"/>
                  </a:ext>
                </a:extLst>
              </a:tr>
              <a:tr h="504056">
                <a:tc>
                  <a:txBody>
                    <a:bodyPr/>
                    <a:lstStyle/>
                    <a:p>
                      <a:r>
                        <a:rPr kumimoji="1" lang="ja-JP" altLang="en-US" sz="1100" b="0" dirty="0"/>
                        <a:t>保証する</a:t>
                      </a:r>
                      <a:br>
                        <a:rPr kumimoji="1" lang="en-US" altLang="ja-JP" sz="1100" b="0" dirty="0"/>
                      </a:br>
                      <a:r>
                        <a:rPr kumimoji="1" lang="ja-JP" altLang="en-US" sz="1100" b="0" dirty="0"/>
                        <a:t>損失の範囲</a:t>
                      </a:r>
                    </a:p>
                  </a:txBody>
                  <a:tcPr/>
                </a:tc>
                <a:tc>
                  <a:txBody>
                    <a:bodyPr/>
                    <a:lstStyle/>
                    <a:p>
                      <a:pPr algn="just"/>
                      <a:r>
                        <a:rPr kumimoji="1" lang="ja-JP" altLang="en-US" sz="1100" b="0" dirty="0"/>
                        <a:t>共同発行市場公募地方債の総額から府の調達額を除いた額及びその利子額</a:t>
                      </a:r>
                    </a:p>
                  </a:txBody>
                  <a:tcPr/>
                </a:tc>
                <a:extLst>
                  <a:ext uri="{0D108BD9-81ED-4DB2-BD59-A6C34878D82A}">
                    <a16:rowId xmlns:a16="http://schemas.microsoft.com/office/drawing/2014/main" val="10002"/>
                  </a:ext>
                </a:extLst>
              </a:tr>
              <a:tr h="504056">
                <a:tc>
                  <a:txBody>
                    <a:bodyPr/>
                    <a:lstStyle/>
                    <a:p>
                      <a:r>
                        <a:rPr kumimoji="1" lang="ja-JP" altLang="en-US" sz="1100" b="0" dirty="0"/>
                        <a:t>保証限度額</a:t>
                      </a:r>
                      <a:br>
                        <a:rPr kumimoji="1" lang="en-US" altLang="ja-JP" sz="1100" b="0" dirty="0"/>
                      </a:br>
                      <a:r>
                        <a:rPr kumimoji="1" lang="ja-JP" altLang="en-US" sz="1100" b="0" dirty="0"/>
                        <a:t>の妥当性</a:t>
                      </a:r>
                    </a:p>
                  </a:txBody>
                  <a:tcPr/>
                </a:tc>
                <a:tc>
                  <a:txBody>
                    <a:bodyPr/>
                    <a:lstStyle/>
                    <a:p>
                      <a:pPr algn="just"/>
                      <a:r>
                        <a:rPr kumimoji="1" lang="ja-JP" altLang="en-US" sz="1100" b="0" dirty="0"/>
                        <a:t>地方財政法第５条の７の規定に基づくもの</a:t>
                      </a:r>
                    </a:p>
                  </a:txBody>
                  <a:tcPr/>
                </a:tc>
                <a:extLst>
                  <a:ext uri="{0D108BD9-81ED-4DB2-BD59-A6C34878D82A}">
                    <a16:rowId xmlns:a16="http://schemas.microsoft.com/office/drawing/2014/main" val="10003"/>
                  </a:ext>
                </a:extLst>
              </a:tr>
              <a:tr h="648072">
                <a:tc>
                  <a:txBody>
                    <a:bodyPr/>
                    <a:lstStyle/>
                    <a:p>
                      <a:r>
                        <a:rPr kumimoji="1" lang="ja-JP" altLang="en-US" sz="1100" b="0" dirty="0"/>
                        <a:t>他の保証人</a:t>
                      </a:r>
                      <a:endParaRPr kumimoji="1" lang="en-US" altLang="ja-JP" sz="1100" b="0" dirty="0"/>
                    </a:p>
                    <a:p>
                      <a:r>
                        <a:rPr kumimoji="1" lang="ja-JP" altLang="en-US" sz="1100" b="0" dirty="0"/>
                        <a:t>その他の</a:t>
                      </a:r>
                      <a:endParaRPr kumimoji="1" lang="en-US" altLang="ja-JP" sz="1100" b="0" dirty="0"/>
                    </a:p>
                    <a:p>
                      <a:r>
                        <a:rPr kumimoji="1" lang="ja-JP" altLang="en-US" sz="1100" b="0" dirty="0"/>
                        <a:t>担保の有無</a:t>
                      </a:r>
                    </a:p>
                  </a:txBody>
                  <a:tcPr/>
                </a:tc>
                <a:tc>
                  <a:txBody>
                    <a:bodyPr/>
                    <a:lstStyle/>
                    <a:p>
                      <a:pPr algn="just"/>
                      <a:r>
                        <a:rPr kumimoji="1" lang="ja-JP" altLang="en-US" sz="1100" b="0" dirty="0"/>
                        <a:t>共同発行市場公募地方債を発行するすべての地方公共団体が相互に連帯債務を負う</a:t>
                      </a:r>
                    </a:p>
                  </a:txBody>
                  <a:tcPr/>
                </a:tc>
                <a:extLst>
                  <a:ext uri="{0D108BD9-81ED-4DB2-BD59-A6C34878D82A}">
                    <a16:rowId xmlns:a16="http://schemas.microsoft.com/office/drawing/2014/main" val="10004"/>
                  </a:ext>
                </a:extLst>
              </a:tr>
              <a:tr h="792088">
                <a:tc>
                  <a:txBody>
                    <a:bodyPr/>
                    <a:lstStyle/>
                    <a:p>
                      <a:r>
                        <a:rPr kumimoji="1" lang="ja-JP" altLang="en-US" sz="1100" b="0" dirty="0"/>
                        <a:t>債務を負担する場合に財政運営に与える影響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a:solidFill>
                            <a:schemeClr val="tx1"/>
                          </a:solidFill>
                          <a:latin typeface="+mn-ea"/>
                          <a:ea typeface="+mn-ea"/>
                          <a:cs typeface="+mn-cs"/>
                        </a:rPr>
                        <a:t>R</a:t>
                      </a:r>
                      <a:r>
                        <a:rPr kumimoji="1" lang="ja-JP" altLang="en-US" sz="1100" b="0" u="none" kern="1200" dirty="0">
                          <a:solidFill>
                            <a:schemeClr val="tx1"/>
                          </a:solidFill>
                          <a:latin typeface="+mn-lt"/>
                          <a:ea typeface="+mn-ea"/>
                          <a:cs typeface="+mn-cs"/>
                        </a:rPr>
                        <a:t>７設定額　：　１，２８０億円</a:t>
                      </a:r>
                      <a:endParaRPr kumimoji="1" lang="en-US" altLang="ja-JP" sz="1100" b="0" u="none" kern="1200" dirty="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mn-lt"/>
                          <a:ea typeface="+mn-ea"/>
                          <a:cs typeface="+mn-cs"/>
                        </a:rPr>
                        <a:t>　（設定残額　</a:t>
                      </a:r>
                      <a:r>
                        <a:rPr kumimoji="1" lang="ja-JP" altLang="en-US" sz="1100" b="0" u="none" kern="1200" baseline="0" dirty="0">
                          <a:solidFill>
                            <a:schemeClr val="tx1"/>
                          </a:solidFill>
                          <a:latin typeface="+mn-lt"/>
                          <a:ea typeface="+mn-ea"/>
                          <a:cs typeface="+mn-cs"/>
                        </a:rPr>
                        <a:t>  ３</a:t>
                      </a:r>
                      <a:r>
                        <a:rPr kumimoji="1" lang="ja-JP" altLang="en-US" sz="1100" b="0" u="none" kern="1200" dirty="0">
                          <a:solidFill>
                            <a:schemeClr val="tx1"/>
                          </a:solidFill>
                          <a:latin typeface="+mn-lt"/>
                          <a:ea typeface="+mn-ea"/>
                          <a:cs typeface="+mn-cs"/>
                        </a:rPr>
                        <a:t>，７００億円）</a:t>
                      </a:r>
                      <a:endParaRPr kumimoji="1" lang="en-US" altLang="ja-JP" sz="1100" b="0" u="none" kern="120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mn-lt"/>
                          <a:ea typeface="+mn-ea"/>
                          <a:cs typeface="+mn-cs"/>
                        </a:rPr>
                        <a:t>（４３団体の各々が発行額の全額の責任を負うもの）</a:t>
                      </a: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補</a:t>
            </a:r>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共同発行市場公募地方債</a:t>
            </a:r>
            <a:endParaRPr lang="en-US" altLang="ja-JP" sz="1200" dirty="0"/>
          </a:p>
          <a:p>
            <a:pPr algn="ctr"/>
            <a:r>
              <a:rPr lang="ja-JP" altLang="en-US" sz="1200" dirty="0"/>
              <a:t>（グリーンボンド）を</a:t>
            </a:r>
            <a:br>
              <a:rPr lang="en-US" altLang="ja-JP" sz="1200" dirty="0"/>
            </a:br>
            <a:r>
              <a:rPr lang="ja-JP" altLang="en-US" sz="1200" dirty="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４３</a:t>
            </a:r>
            <a:r>
              <a:rPr kumimoji="1" lang="ja-JP" altLang="en-US" sz="1050" dirty="0">
                <a:solidFill>
                  <a:schemeClr val="tx1"/>
                </a:solidFill>
              </a:rPr>
              <a:t>団体が</a:t>
            </a:r>
            <a:r>
              <a:rPr lang="ja-JP" altLang="en-US" sz="1050" dirty="0">
                <a:solidFill>
                  <a:schemeClr val="tx1"/>
                </a:solidFill>
              </a:rPr>
              <a:t>地方債の</a:t>
            </a:r>
            <a:br>
              <a:rPr lang="en-US" altLang="ja-JP" sz="1050" dirty="0">
                <a:solidFill>
                  <a:schemeClr val="tx1"/>
                </a:solidFill>
              </a:rPr>
            </a:br>
            <a:r>
              <a:rPr lang="ja-JP" altLang="en-US" sz="1050" dirty="0">
                <a:solidFill>
                  <a:schemeClr val="tx1"/>
                </a:solidFill>
              </a:rPr>
              <a:t>償還及び利払について連帯</a:t>
            </a:r>
            <a:r>
              <a:rPr kumimoji="1" lang="ja-JP" altLang="en-US" sz="1050" dirty="0">
                <a:solidFill>
                  <a:schemeClr val="tx1"/>
                </a:solidFill>
              </a:rPr>
              <a:t>して債務を負う</a:t>
            </a: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保</a:t>
            </a:r>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a:solidFill>
                  <a:schemeClr val="tx1"/>
                </a:solidFill>
              </a:rPr>
              <a:t>証券発行による資金調達</a:t>
            </a:r>
            <a:endParaRPr kumimoji="1" lang="en-US" altLang="ja-JP" sz="1050" b="1" dirty="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a:p>
          <a:p>
            <a:pPr algn="ctr"/>
            <a:r>
              <a:rPr kumimoji="1" lang="ja-JP" altLang="en-US" sz="1100" dirty="0"/>
              <a:t>償還</a:t>
            </a:r>
            <a:endParaRPr kumimoji="1" lang="en-US" altLang="ja-JP" sz="1100" dirty="0"/>
          </a:p>
          <a:p>
            <a:pPr algn="ctr"/>
            <a:r>
              <a:rPr kumimoji="1" lang="ja-JP" altLang="en-US" sz="1100" dirty="0"/>
              <a:t>利払</a:t>
            </a:r>
            <a:endParaRPr kumimoji="1" lang="en-US" altLang="ja-JP" sz="1100" dirty="0"/>
          </a:p>
          <a:p>
            <a:pPr algn="ctr"/>
            <a:endParaRPr kumimoji="1" lang="ja-JP" altLang="en-US" sz="1100" dirty="0"/>
          </a:p>
        </p:txBody>
      </p:sp>
      <p:sp>
        <p:nvSpPr>
          <p:cNvPr id="24" name="正方形/長方形 23">
            <a:extLst>
              <a:ext uri="{FF2B5EF4-FFF2-40B4-BE49-F238E27FC236}">
                <a16:creationId xmlns:a16="http://schemas.microsoft.com/office/drawing/2014/main" id="{045DE54A-DEEC-47BE-AC23-73535509774B}"/>
              </a:ext>
            </a:extLst>
          </p:cNvPr>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2</a:t>
            </a:r>
            <a:endParaRPr lang="ja-JP" altLang="en-US" dirty="0">
              <a:solidFill>
                <a:prstClr val="black"/>
              </a:solidFill>
            </a:endParaRPr>
          </a:p>
        </p:txBody>
      </p:sp>
      <p:graphicFrame>
        <p:nvGraphicFramePr>
          <p:cNvPr id="26" name="表 25">
            <a:extLst>
              <a:ext uri="{FF2B5EF4-FFF2-40B4-BE49-F238E27FC236}">
                <a16:creationId xmlns:a16="http://schemas.microsoft.com/office/drawing/2014/main" id="{24D9318C-3F2F-4582-983E-64D7757C3D77}"/>
              </a:ext>
            </a:extLst>
          </p:cNvPr>
          <p:cNvGraphicFramePr>
            <a:graphicFrameLocks noGrp="1"/>
          </p:cNvGraphicFramePr>
          <p:nvPr>
            <p:extLst>
              <p:ext uri="{D42A27DB-BD31-4B8C-83A1-F6EECF244321}">
                <p14:modId xmlns:p14="http://schemas.microsoft.com/office/powerpoint/2010/main" val="2642460794"/>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b="0" dirty="0"/>
                        <a:t>（共同発行市場公募地方債（グリーンボンド）を発行する４３団体）</a:t>
                      </a:r>
                    </a:p>
                  </a:txBody>
                  <a:tcPr/>
                </a:tc>
                <a:tc>
                  <a:txBody>
                    <a:bodyPr/>
                    <a:lstStyle/>
                    <a:p>
                      <a:r>
                        <a:rPr kumimoji="1" lang="ja-JP" altLang="en-US" sz="1400" dirty="0"/>
                        <a:t>事業名</a:t>
                      </a:r>
                    </a:p>
                  </a:txBody>
                  <a:tcPr/>
                </a:tc>
                <a:tc>
                  <a:txBody>
                    <a:bodyPr/>
                    <a:lstStyle/>
                    <a:p>
                      <a:r>
                        <a:rPr kumimoji="1" lang="ja-JP" altLang="en-US" sz="1200" dirty="0"/>
                        <a:t>○地方債証券の共同発行によって生ずる連帯債務</a:t>
                      </a:r>
                      <a:endParaRPr kumimoji="1" lang="en-US" altLang="ja-JP" sz="1200" dirty="0"/>
                    </a:p>
                    <a:p>
                      <a:r>
                        <a:rPr kumimoji="1" lang="ja-JP" altLang="en-US" sz="1200" dirty="0"/>
                        <a:t>　 （グリーンボンド）（債務保証）</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13661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860033" y="668872"/>
            <a:ext cx="4172264" cy="492036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 name="フレーム 24"/>
          <p:cNvSpPr/>
          <p:nvPr/>
        </p:nvSpPr>
        <p:spPr>
          <a:xfrm>
            <a:off x="4860033" y="668872"/>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n-ea"/>
              </a:rPr>
              <a:t>損失補償に係る点検内容</a:t>
            </a:r>
            <a:endParaRPr kumimoji="1" lang="ja-JP" altLang="en-US" sz="1400" b="1" dirty="0">
              <a:solidFill>
                <a:schemeClr val="tx1"/>
              </a:solidFill>
              <a:latin typeface="+mn-ea"/>
            </a:endParaRPr>
          </a:p>
        </p:txBody>
      </p:sp>
      <p:graphicFrame>
        <p:nvGraphicFramePr>
          <p:cNvPr id="26" name="表 25"/>
          <p:cNvGraphicFramePr>
            <a:graphicFrameLocks noGrp="1"/>
          </p:cNvGraphicFramePr>
          <p:nvPr/>
        </p:nvGraphicFramePr>
        <p:xfrm>
          <a:off x="4932405" y="1119200"/>
          <a:ext cx="4036530" cy="4320000"/>
        </p:xfrm>
        <a:graphic>
          <a:graphicData uri="http://schemas.openxmlformats.org/drawingml/2006/table">
            <a:tbl>
              <a:tblPr firstRow="1" bandRow="1">
                <a:tableStyleId>{5C22544A-7EE6-4342-B048-85BDC9FD1C3A}</a:tableStyleId>
              </a:tblPr>
              <a:tblGrid>
                <a:gridCol w="1192530">
                  <a:extLst>
                    <a:ext uri="{9D8B030D-6E8A-4147-A177-3AD203B41FA5}">
                      <a16:colId xmlns:a16="http://schemas.microsoft.com/office/drawing/2014/main" val="20000"/>
                    </a:ext>
                  </a:extLst>
                </a:gridCol>
                <a:gridCol w="2844000">
                  <a:extLst>
                    <a:ext uri="{9D8B030D-6E8A-4147-A177-3AD203B41FA5}">
                      <a16:colId xmlns:a16="http://schemas.microsoft.com/office/drawing/2014/main" val="20001"/>
                    </a:ext>
                  </a:extLst>
                </a:gridCol>
              </a:tblGrid>
              <a:tr h="1008000">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r>
                        <a:rPr kumimoji="1" lang="ja-JP" altLang="en-US" sz="1100" b="0" dirty="0"/>
                        <a:t>小規模企業者等の</a:t>
                      </a:r>
                      <a:r>
                        <a:rPr kumimoji="1" lang="ja-JP" altLang="en-US" sz="1100" b="0" dirty="0">
                          <a:solidFill>
                            <a:schemeClr val="bg1"/>
                          </a:solidFill>
                        </a:rPr>
                        <a:t>創業及び経営革新に</a:t>
                      </a:r>
                      <a:r>
                        <a:rPr kumimoji="1" lang="ja-JP" altLang="en-US" sz="1100" b="0" dirty="0"/>
                        <a:t>必要な設備投資を支援するための制度であり、府として事業の必要性が高く、貸与機関である（公財）</a:t>
                      </a:r>
                      <a:r>
                        <a:rPr kumimoji="1" lang="ja-JP" altLang="en-US" sz="1100" b="0" dirty="0">
                          <a:solidFill>
                            <a:schemeClr val="bg1"/>
                          </a:solidFill>
                        </a:rPr>
                        <a:t>大阪産業局が</a:t>
                      </a:r>
                      <a:r>
                        <a:rPr kumimoji="1" lang="ja-JP" altLang="en-US" sz="1100" b="0" dirty="0"/>
                        <a:t>事業を円滑に行うには府の損失補償が必要。</a:t>
                      </a:r>
                    </a:p>
                  </a:txBody>
                  <a:tcPr/>
                </a:tc>
                <a:extLst>
                  <a:ext uri="{0D108BD9-81ED-4DB2-BD59-A6C34878D82A}">
                    <a16:rowId xmlns:a16="http://schemas.microsoft.com/office/drawing/2014/main" val="10000"/>
                  </a:ext>
                </a:extLst>
              </a:tr>
              <a:tr h="828000">
                <a:tc>
                  <a:txBody>
                    <a:bodyPr/>
                    <a:lstStyle/>
                    <a:p>
                      <a:r>
                        <a:rPr kumimoji="1" lang="ja-JP" altLang="en-US" sz="1100" b="0" dirty="0"/>
                        <a:t>損失補償に係る</a:t>
                      </a:r>
                      <a:br>
                        <a:rPr kumimoji="1" lang="en-US" altLang="ja-JP" sz="1100" b="0" dirty="0"/>
                      </a:br>
                      <a:r>
                        <a:rPr kumimoji="1" lang="ja-JP" altLang="en-US" sz="1100" b="0" dirty="0"/>
                        <a:t>事業の採算性</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当該事業の進捗状況は、毎月報告を受けており、事故等の発生時に随時報告を受けていることから、事業の円滑な実施に支障を来すことはないと考えられる。</a:t>
                      </a:r>
                    </a:p>
                  </a:txBody>
                  <a:tcPr/>
                </a:tc>
                <a:extLst>
                  <a:ext uri="{0D108BD9-81ED-4DB2-BD59-A6C34878D82A}">
                    <a16:rowId xmlns:a16="http://schemas.microsoft.com/office/drawing/2014/main" val="10001"/>
                  </a:ext>
                </a:extLst>
              </a:tr>
              <a:tr h="828000">
                <a:tc>
                  <a:txBody>
                    <a:bodyPr/>
                    <a:lstStyle/>
                    <a:p>
                      <a:r>
                        <a:rPr kumimoji="1" lang="ja-JP" altLang="en-US" sz="1100" b="0" dirty="0"/>
                        <a:t>補償する</a:t>
                      </a:r>
                      <a:br>
                        <a:rPr kumimoji="1" lang="en-US" altLang="ja-JP" sz="1100" b="0" dirty="0"/>
                      </a:br>
                      <a:r>
                        <a:rPr kumimoji="1" lang="ja-JP" altLang="en-US" sz="1100" b="0" dirty="0"/>
                        <a:t>損失の範囲</a:t>
                      </a:r>
                      <a:endParaRPr kumimoji="1" lang="en-US" altLang="ja-JP" sz="1100" b="0" dirty="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基準日までに生じた未収債権のうち、被貸与者からの保証</a:t>
                      </a:r>
                      <a:r>
                        <a:rPr kumimoji="1" lang="ja-JP" altLang="en-US" sz="1100" b="0" dirty="0">
                          <a:latin typeface="+mn-ea"/>
                          <a:ea typeface="+mn-ea"/>
                        </a:rPr>
                        <a:t>金の残額や</a:t>
                      </a:r>
                      <a:r>
                        <a:rPr lang="ja-JP" altLang="en-US" sz="1100" dirty="0">
                          <a:solidFill>
                            <a:schemeClr val="tx1"/>
                          </a:solidFill>
                          <a:latin typeface="+mn-ea"/>
                          <a:ea typeface="+mn-ea"/>
                        </a:rPr>
                        <a:t>（公財）大阪産業局</a:t>
                      </a:r>
                      <a:r>
                        <a:rPr kumimoji="1" lang="ja-JP" altLang="en-US" sz="1100" b="0" dirty="0">
                          <a:latin typeface="+mn-ea"/>
                          <a:ea typeface="+mn-ea"/>
                        </a:rPr>
                        <a:t>の貸倒引当金等の額を差し引いたもの。</a:t>
                      </a:r>
                      <a:endParaRPr kumimoji="1" lang="en-US" altLang="ja-JP" sz="1100" b="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n-ea"/>
                          <a:ea typeface="+mn-ea"/>
                        </a:rPr>
                        <a:t>（限度額</a:t>
                      </a:r>
                      <a:r>
                        <a:rPr kumimoji="1" lang="en-US" altLang="ja-JP" sz="1100" b="0" baseline="0" dirty="0">
                          <a:latin typeface="+mn-ea"/>
                          <a:ea typeface="+mn-ea"/>
                        </a:rPr>
                        <a:t> </a:t>
                      </a:r>
                      <a:r>
                        <a:rPr kumimoji="1" lang="ja-JP" altLang="en-US" sz="1100" b="0" dirty="0">
                          <a:latin typeface="+mn-ea"/>
                          <a:ea typeface="+mn-ea"/>
                        </a:rPr>
                        <a:t>： 事業費の１０％）</a:t>
                      </a:r>
                      <a:endParaRPr kumimoji="1" lang="en-US" altLang="ja-JP" sz="1100" b="0" dirty="0">
                        <a:latin typeface="+mn-ea"/>
                        <a:ea typeface="+mn-ea"/>
                      </a:endParaRPr>
                    </a:p>
                  </a:txBody>
                  <a:tcPr/>
                </a:tc>
                <a:extLst>
                  <a:ext uri="{0D108BD9-81ED-4DB2-BD59-A6C34878D82A}">
                    <a16:rowId xmlns:a16="http://schemas.microsoft.com/office/drawing/2014/main" val="10002"/>
                  </a:ext>
                </a:extLst>
              </a:tr>
              <a:tr h="504000">
                <a:tc>
                  <a:txBody>
                    <a:bodyPr/>
                    <a:lstStyle/>
                    <a:p>
                      <a:r>
                        <a:rPr kumimoji="1" lang="ja-JP" altLang="en-US" sz="1100" b="0" dirty="0"/>
                        <a:t>補償限度額</a:t>
                      </a:r>
                      <a:br>
                        <a:rPr kumimoji="1" lang="en-US" altLang="ja-JP" sz="1100" b="0" dirty="0"/>
                      </a:br>
                      <a:r>
                        <a:rPr kumimoji="1" lang="ja-JP" altLang="en-US" sz="1100" b="0" dirty="0"/>
                        <a:t>の妥当性</a:t>
                      </a:r>
                    </a:p>
                  </a:txBody>
                  <a:tcPr/>
                </a:tc>
                <a:tc>
                  <a:txBody>
                    <a:bodyPr/>
                    <a:lstStyle/>
                    <a:p>
                      <a:r>
                        <a:rPr kumimoji="1" lang="ja-JP" altLang="en-US" sz="1100" b="0" dirty="0"/>
                        <a:t>府の行政目的の効率的かつ効果的な達成を図る観点から、妥当な範囲として</a:t>
                      </a:r>
                      <a:r>
                        <a:rPr kumimoji="1" lang="ja-JP" altLang="en-US" sz="1100" b="0" dirty="0">
                          <a:solidFill>
                            <a:schemeClr val="tx1"/>
                          </a:solidFill>
                        </a:rPr>
                        <a:t>いる。</a:t>
                      </a:r>
                    </a:p>
                  </a:txBody>
                  <a:tcPr/>
                </a:tc>
                <a:extLst>
                  <a:ext uri="{0D108BD9-81ED-4DB2-BD59-A6C34878D82A}">
                    <a16:rowId xmlns:a16="http://schemas.microsoft.com/office/drawing/2014/main" val="10003"/>
                  </a:ext>
                </a:extLst>
              </a:tr>
              <a:tr h="504000">
                <a:tc>
                  <a:txBody>
                    <a:bodyPr/>
                    <a:lstStyle/>
                    <a:p>
                      <a:r>
                        <a:rPr kumimoji="1" lang="ja-JP" altLang="en-US" sz="1100" b="0" dirty="0"/>
                        <a:t>損失の確定時期</a:t>
                      </a:r>
                    </a:p>
                  </a:txBody>
                  <a:tcPr/>
                </a:tc>
                <a:tc>
                  <a:txBody>
                    <a:bodyPr/>
                    <a:lstStyle/>
                    <a:p>
                      <a:r>
                        <a:rPr kumimoji="1" lang="ja-JP" altLang="en-US" sz="1100" b="0" dirty="0"/>
                        <a:t>未収債権が基準日においても回収できる見込みがないとき。</a:t>
                      </a:r>
                    </a:p>
                  </a:txBody>
                  <a:tcPr/>
                </a:tc>
                <a:extLst>
                  <a:ext uri="{0D108BD9-81ED-4DB2-BD59-A6C34878D82A}">
                    <a16:rowId xmlns:a16="http://schemas.microsoft.com/office/drawing/2014/main" val="10004"/>
                  </a:ext>
                </a:extLst>
              </a:tr>
              <a:tr h="648000">
                <a:tc>
                  <a:txBody>
                    <a:bodyPr/>
                    <a:lstStyle/>
                    <a:p>
                      <a:r>
                        <a:rPr kumimoji="1" lang="ja-JP" altLang="en-US" sz="1100" b="0" dirty="0"/>
                        <a:t>債務を負担する</a:t>
                      </a:r>
                      <a:endParaRPr kumimoji="1" lang="en-US" altLang="ja-JP" sz="1100" b="0" dirty="0"/>
                    </a:p>
                    <a:p>
                      <a:r>
                        <a:rPr kumimoji="1" lang="ja-JP" altLang="en-US" sz="1100" b="0" dirty="0"/>
                        <a:t>場合に財政運営</a:t>
                      </a:r>
                      <a:endParaRPr kumimoji="1" lang="en-US" altLang="ja-JP" sz="1100" b="0" dirty="0"/>
                    </a:p>
                    <a:p>
                      <a:r>
                        <a:rPr kumimoji="1" lang="ja-JP" altLang="en-US" sz="1100" b="0" dirty="0"/>
                        <a:t>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R</a:t>
                      </a:r>
                      <a:r>
                        <a:rPr kumimoji="1" lang="ja-JP" altLang="en-US" sz="1100" b="0" u="none" dirty="0">
                          <a:solidFill>
                            <a:schemeClr val="tx1"/>
                          </a:solidFill>
                          <a:latin typeface="+mn-ea"/>
                          <a:ea typeface="+mn-ea"/>
                        </a:rPr>
                        <a:t>７設定</a:t>
                      </a:r>
                      <a:r>
                        <a:rPr kumimoji="1" lang="ja-JP" altLang="en-US" sz="1100" b="0" u="none" dirty="0">
                          <a:solidFill>
                            <a:schemeClr val="tx1"/>
                          </a:solidFill>
                        </a:rPr>
                        <a:t>額</a:t>
                      </a:r>
                      <a:r>
                        <a:rPr kumimoji="1" lang="ja-JP" altLang="en-US" sz="1100" b="0" u="none" baseline="0" dirty="0">
                          <a:solidFill>
                            <a:schemeClr val="tx1"/>
                          </a:solidFill>
                        </a:rPr>
                        <a:t> </a:t>
                      </a:r>
                      <a:r>
                        <a:rPr kumimoji="1" lang="ja-JP" altLang="en-US" sz="1100" b="0" u="none" dirty="0">
                          <a:solidFill>
                            <a:schemeClr val="tx1"/>
                          </a:solidFill>
                        </a:rPr>
                        <a:t>：</a:t>
                      </a:r>
                      <a:r>
                        <a:rPr kumimoji="1" lang="ja-JP" altLang="en-US" sz="1100" b="0" u="none" baseline="0" dirty="0">
                          <a:solidFill>
                            <a:schemeClr val="tx1"/>
                          </a:solidFill>
                        </a:rPr>
                        <a:t> </a:t>
                      </a:r>
                      <a:r>
                        <a:rPr kumimoji="1" lang="ja-JP" altLang="en-US" sz="1100" b="0" u="none" dirty="0">
                          <a:solidFill>
                            <a:schemeClr val="tx1"/>
                          </a:solidFill>
                          <a:latin typeface="+mn-ea"/>
                          <a:ea typeface="+mn-ea"/>
                        </a:rPr>
                        <a:t>２．２億円</a:t>
                      </a:r>
                      <a:endParaRPr kumimoji="1" lang="en-US" altLang="ja-JP" sz="1100" b="0" u="none" dirty="0">
                        <a:solidFill>
                          <a:schemeClr val="tx1"/>
                        </a:solidFill>
                        <a:latin typeface="+mn-ea"/>
                        <a:ea typeface="+mn-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n-ea"/>
                          <a:ea typeface="+mn-ea"/>
                        </a:rPr>
                        <a:t>（設定残額</a:t>
                      </a:r>
                      <a:r>
                        <a:rPr kumimoji="1" lang="ja-JP" altLang="en-US" sz="1100" b="0" u="none" baseline="0" dirty="0">
                          <a:solidFill>
                            <a:schemeClr val="tx1"/>
                          </a:solidFill>
                          <a:latin typeface="+mn-ea"/>
                          <a:ea typeface="+mn-ea"/>
                        </a:rPr>
                        <a:t> ： ２２．６</a:t>
                      </a:r>
                      <a:r>
                        <a:rPr kumimoji="1" lang="ja-JP" altLang="en-US" sz="1100" b="0" u="none" dirty="0">
                          <a:solidFill>
                            <a:schemeClr val="tx1"/>
                          </a:solidFill>
                          <a:latin typeface="+mn-ea"/>
                          <a:ea typeface="+mn-ea"/>
                        </a:rPr>
                        <a:t>億</a:t>
                      </a:r>
                      <a:r>
                        <a:rPr kumimoji="1" lang="ja-JP" altLang="en-US" sz="1100" b="0" u="none" dirty="0">
                          <a:solidFill>
                            <a:schemeClr val="tx1"/>
                          </a:solidFill>
                        </a:rPr>
                        <a:t>円）</a:t>
                      </a:r>
                      <a:endParaRPr kumimoji="1" lang="en-US" altLang="ja-JP" sz="1100" b="0" u="none"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（公財）大阪</a:t>
                      </a:r>
                      <a:r>
                        <a:rPr kumimoji="1" lang="ja-JP" altLang="en-US" sz="1400" dirty="0">
                          <a:solidFill>
                            <a:schemeClr val="tx1"/>
                          </a:solidFill>
                        </a:rPr>
                        <a:t>産業局</a:t>
                      </a:r>
                    </a:p>
                  </a:txBody>
                  <a:tcPr/>
                </a:tc>
                <a:tc>
                  <a:txBody>
                    <a:bodyPr/>
                    <a:lstStyle/>
                    <a:p>
                      <a:r>
                        <a:rPr kumimoji="1" lang="ja-JP" altLang="en-US" sz="1400" dirty="0"/>
                        <a:t>事業名</a:t>
                      </a:r>
                    </a:p>
                  </a:txBody>
                  <a:tcPr/>
                </a:tc>
                <a:tc>
                  <a:txBody>
                    <a:bodyPr/>
                    <a:lstStyle/>
                    <a:p>
                      <a:r>
                        <a:rPr kumimoji="1" lang="ja-JP" altLang="en-US" sz="1200" dirty="0"/>
                        <a:t>○小規模企業者等設備貸与事業損失補償</a:t>
                      </a:r>
                      <a:endParaRPr kumimoji="1" lang="en-US" altLang="ja-JP" sz="1200" dirty="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179512" y="668872"/>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事業スキーム</a:t>
            </a:r>
          </a:p>
        </p:txBody>
      </p:sp>
      <p:sp>
        <p:nvSpPr>
          <p:cNvPr id="37" name="正方形/長方形 36"/>
          <p:cNvSpPr/>
          <p:nvPr/>
        </p:nvSpPr>
        <p:spPr>
          <a:xfrm>
            <a:off x="179877"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7" name="正方形/長方形 56"/>
          <p:cNvSpPr/>
          <p:nvPr/>
        </p:nvSpPr>
        <p:spPr>
          <a:xfrm>
            <a:off x="179877" y="2886256"/>
            <a:ext cx="4608512" cy="1621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n-ea"/>
              </a:rPr>
              <a:t>○スキームの概要</a:t>
            </a:r>
            <a:br>
              <a:rPr lang="en-US" altLang="ja-JP" sz="1100" dirty="0">
                <a:solidFill>
                  <a:schemeClr val="tx1"/>
                </a:solidFill>
                <a:latin typeface="+mn-ea"/>
              </a:rPr>
            </a:br>
            <a:r>
              <a:rPr lang="ja-JP" altLang="en-US" sz="1100" dirty="0">
                <a:solidFill>
                  <a:schemeClr val="tx1"/>
                </a:solidFill>
                <a:latin typeface="+mn-ea"/>
              </a:rPr>
              <a:t>　小規模企業者等の創業及び経営革新に必要な設備の導入を促進するため（公財）大阪産業局が下記の事業を行うもの。</a:t>
            </a:r>
            <a:endParaRPr lang="en-US" altLang="ja-JP" sz="1100" dirty="0">
              <a:solidFill>
                <a:schemeClr val="tx1"/>
              </a:solidFill>
              <a:latin typeface="+mn-ea"/>
            </a:endParaRPr>
          </a:p>
          <a:p>
            <a:r>
              <a:rPr lang="ja-JP" altLang="en-US" sz="1100" dirty="0">
                <a:solidFill>
                  <a:schemeClr val="tx1"/>
                </a:solidFill>
                <a:latin typeface="+mn-ea"/>
              </a:rPr>
              <a:t>　設備貸与事業（長期低利で割賦販売又はリース）を行う制度。必要となる資金は、府及び金融機関からの借入によりまかなっている。</a:t>
            </a:r>
            <a:endParaRPr lang="en-US" altLang="ja-JP" sz="1100" dirty="0">
              <a:solidFill>
                <a:schemeClr val="tx1"/>
              </a:solidFill>
              <a:latin typeface="+mn-ea"/>
            </a:endParaRPr>
          </a:p>
          <a:p>
            <a:endParaRPr lang="en-US" altLang="ja-JP" sz="1100" dirty="0">
              <a:solidFill>
                <a:schemeClr val="tx1"/>
              </a:solidFill>
              <a:latin typeface="+mn-ea"/>
            </a:endParaRPr>
          </a:p>
          <a:p>
            <a:r>
              <a:rPr lang="ja-JP" altLang="en-US" sz="1100" dirty="0">
                <a:solidFill>
                  <a:schemeClr val="tx1"/>
                </a:solidFill>
                <a:latin typeface="+mn-ea"/>
              </a:rPr>
              <a:t>○損失補償の内容</a:t>
            </a:r>
            <a:br>
              <a:rPr lang="en-US" altLang="ja-JP" sz="1100" dirty="0">
                <a:solidFill>
                  <a:schemeClr val="tx1"/>
                </a:solidFill>
                <a:latin typeface="+mn-ea"/>
              </a:rPr>
            </a:br>
            <a:r>
              <a:rPr lang="ja-JP" altLang="en-US" sz="1100" dirty="0">
                <a:solidFill>
                  <a:schemeClr val="tx1"/>
                </a:solidFill>
                <a:latin typeface="+mn-ea"/>
              </a:rPr>
              <a:t>　小規模企業者等が、（公財）大阪産業局に対して、債務不履行が生じた場合、府が損失補償を行う。</a:t>
            </a:r>
            <a:endParaRPr kumimoji="1" lang="ja-JP" altLang="en-US" sz="1100" dirty="0">
              <a:solidFill>
                <a:schemeClr val="tx1"/>
              </a:solidFill>
              <a:latin typeface="+mn-ea"/>
            </a:endParaRPr>
          </a:p>
        </p:txBody>
      </p:sp>
      <p:sp>
        <p:nvSpPr>
          <p:cNvPr id="61" name="フレーム 60"/>
          <p:cNvSpPr/>
          <p:nvPr/>
        </p:nvSpPr>
        <p:spPr>
          <a:xfrm>
            <a:off x="182412" y="4589271"/>
            <a:ext cx="1728192" cy="35492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法人の財務状況</a:t>
            </a:r>
          </a:p>
        </p:txBody>
      </p:sp>
      <p:sp>
        <p:nvSpPr>
          <p:cNvPr id="40" name="正方形/長方形 39"/>
          <p:cNvSpPr/>
          <p:nvPr/>
        </p:nvSpPr>
        <p:spPr>
          <a:xfrm>
            <a:off x="1919883" y="4694273"/>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dirty="0">
                <a:solidFill>
                  <a:schemeClr val="tx1"/>
                </a:solidFill>
                <a:latin typeface="+mn-ea"/>
              </a:rPr>
              <a:t>（令和５年度）</a:t>
            </a:r>
            <a:endParaRPr kumimoji="1" lang="ja-JP" altLang="en-US" sz="1000" dirty="0">
              <a:solidFill>
                <a:schemeClr val="tx1"/>
              </a:solidFill>
              <a:latin typeface="+mn-ea"/>
            </a:endParaRPr>
          </a:p>
        </p:txBody>
      </p:sp>
      <p:sp>
        <p:nvSpPr>
          <p:cNvPr id="39" name="正方形/長方形 3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3</a:t>
            </a:r>
            <a:endParaRPr lang="ja-JP" altLang="en-US" dirty="0">
              <a:solidFill>
                <a:prstClr val="black"/>
              </a:solidFill>
            </a:endParaRPr>
          </a:p>
        </p:txBody>
      </p:sp>
      <p:grpSp>
        <p:nvGrpSpPr>
          <p:cNvPr id="33" name="グループ化 32"/>
          <p:cNvGrpSpPr/>
          <p:nvPr/>
        </p:nvGrpSpPr>
        <p:grpSpPr>
          <a:xfrm>
            <a:off x="247450" y="1078343"/>
            <a:ext cx="4467762" cy="1707709"/>
            <a:chOff x="289198" y="1104028"/>
            <a:chExt cx="4467762" cy="1707709"/>
          </a:xfrm>
        </p:grpSpPr>
        <p:sp>
          <p:nvSpPr>
            <p:cNvPr id="43" name="円/楕円 33"/>
            <p:cNvSpPr/>
            <p:nvPr/>
          </p:nvSpPr>
          <p:spPr>
            <a:xfrm>
              <a:off x="289198" y="1372743"/>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n-ea"/>
                </a:rPr>
                <a:t>大阪府</a:t>
              </a:r>
            </a:p>
          </p:txBody>
        </p:sp>
        <p:sp>
          <p:nvSpPr>
            <p:cNvPr id="44" name="角丸四角形 43"/>
            <p:cNvSpPr/>
            <p:nvPr/>
          </p:nvSpPr>
          <p:spPr>
            <a:xfrm>
              <a:off x="2027894" y="1279819"/>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n-ea"/>
                </a:rPr>
                <a:t>大阪</a:t>
              </a:r>
              <a:endParaRPr kumimoji="1" lang="en-US" altLang="ja-JP" sz="1200" dirty="0">
                <a:solidFill>
                  <a:schemeClr val="tx1"/>
                </a:solidFill>
                <a:latin typeface="+mn-ea"/>
              </a:endParaRPr>
            </a:p>
            <a:p>
              <a:pPr algn="ctr"/>
              <a:r>
                <a:rPr kumimoji="1" lang="ja-JP" altLang="en-US" sz="1200" dirty="0">
                  <a:solidFill>
                    <a:schemeClr val="tx1"/>
                  </a:solidFill>
                  <a:latin typeface="+mn-ea"/>
                </a:rPr>
                <a:t>産業</a:t>
              </a:r>
              <a:r>
                <a:rPr lang="ja-JP" altLang="en-US" sz="1200" dirty="0">
                  <a:solidFill>
                    <a:schemeClr val="tx1"/>
                  </a:solidFill>
                  <a:latin typeface="+mn-ea"/>
                </a:rPr>
                <a:t>局</a:t>
              </a:r>
              <a:endParaRPr kumimoji="1" lang="en-US" altLang="ja-JP" sz="1200" dirty="0">
                <a:solidFill>
                  <a:schemeClr val="tx1"/>
                </a:solidFill>
                <a:latin typeface="+mn-ea"/>
              </a:endParaRPr>
            </a:p>
          </p:txBody>
        </p:sp>
        <p:sp>
          <p:nvSpPr>
            <p:cNvPr id="60" name="円/楕円 44"/>
            <p:cNvSpPr/>
            <p:nvPr/>
          </p:nvSpPr>
          <p:spPr>
            <a:xfrm>
              <a:off x="3617011" y="1372743"/>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n-ea"/>
                </a:rPr>
                <a:t>小規模</a:t>
              </a:r>
              <a:br>
                <a:rPr kumimoji="1" lang="en-US" altLang="ja-JP" sz="1200" dirty="0">
                  <a:solidFill>
                    <a:schemeClr val="tx1"/>
                  </a:solidFill>
                  <a:latin typeface="+mn-ea"/>
                </a:rPr>
              </a:br>
              <a:r>
                <a:rPr lang="ja-JP" altLang="en-US" sz="1200" dirty="0">
                  <a:solidFill>
                    <a:schemeClr val="tx1"/>
                  </a:solidFill>
                  <a:latin typeface="+mn-ea"/>
                </a:rPr>
                <a:t>企業者等</a:t>
              </a:r>
              <a:endParaRPr kumimoji="1" lang="ja-JP" altLang="en-US" sz="1200" dirty="0">
                <a:solidFill>
                  <a:schemeClr val="tx1"/>
                </a:solidFill>
                <a:latin typeface="+mn-ea"/>
              </a:endParaRPr>
            </a:p>
          </p:txBody>
        </p:sp>
        <p:sp>
          <p:nvSpPr>
            <p:cNvPr id="62" name="六角形 61"/>
            <p:cNvSpPr/>
            <p:nvPr/>
          </p:nvSpPr>
          <p:spPr>
            <a:xfrm>
              <a:off x="1751774" y="2472657"/>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n-ea"/>
                </a:rPr>
                <a:t>金融機関</a:t>
              </a:r>
              <a:endParaRPr kumimoji="1" lang="ja-JP" altLang="en-US" dirty="0">
                <a:latin typeface="+mn-ea"/>
              </a:endParaRPr>
            </a:p>
          </p:txBody>
        </p:sp>
        <p:cxnSp>
          <p:nvCxnSpPr>
            <p:cNvPr id="63" name="直線矢印コネクタ 62"/>
            <p:cNvCxnSpPr/>
            <p:nvPr/>
          </p:nvCxnSpPr>
          <p:spPr>
            <a:xfrm>
              <a:off x="1387934" y="148478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421915" y="110402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借入</a:t>
              </a:r>
              <a:endParaRPr kumimoji="1" lang="ja-JP" altLang="en-US" b="1" dirty="0">
                <a:solidFill>
                  <a:schemeClr val="tx1"/>
                </a:solidFill>
                <a:latin typeface="+mn-ea"/>
              </a:endParaRPr>
            </a:p>
          </p:txBody>
        </p:sp>
        <p:sp>
          <p:nvSpPr>
            <p:cNvPr id="65" name="正方形/長方形 64"/>
            <p:cNvSpPr/>
            <p:nvPr/>
          </p:nvSpPr>
          <p:spPr>
            <a:xfrm>
              <a:off x="1440955" y="174897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n-ea"/>
                </a:rPr>
                <a:t>償還</a:t>
              </a:r>
              <a:endParaRPr lang="en-US" altLang="ja-JP" sz="1200" b="1" dirty="0">
                <a:solidFill>
                  <a:schemeClr val="tx1"/>
                </a:solidFill>
                <a:latin typeface="+mn-ea"/>
              </a:endParaRPr>
            </a:p>
          </p:txBody>
        </p:sp>
        <p:cxnSp>
          <p:nvCxnSpPr>
            <p:cNvPr id="66" name="直線矢印コネクタ 65"/>
            <p:cNvCxnSpPr/>
            <p:nvPr/>
          </p:nvCxnSpPr>
          <p:spPr>
            <a:xfrm flipH="1">
              <a:off x="1375755" y="170080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2993913" y="148478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8" name="下矢印 67"/>
            <p:cNvSpPr/>
            <p:nvPr/>
          </p:nvSpPr>
          <p:spPr>
            <a:xfrm rot="5400000">
              <a:off x="3167844" y="1432835"/>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9" name="正方形/長方形 68"/>
            <p:cNvSpPr/>
            <p:nvPr/>
          </p:nvSpPr>
          <p:spPr>
            <a:xfrm>
              <a:off x="3056588" y="174897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n-ea"/>
                </a:rPr>
                <a:t>償還</a:t>
              </a:r>
              <a:endParaRPr lang="en-US" altLang="ja-JP" sz="1200" b="1" dirty="0">
                <a:solidFill>
                  <a:schemeClr val="tx1"/>
                </a:solidFill>
                <a:latin typeface="+mn-ea"/>
              </a:endParaRPr>
            </a:p>
          </p:txBody>
        </p:sp>
        <p:sp>
          <p:nvSpPr>
            <p:cNvPr id="71" name="正方形/長方形 70"/>
            <p:cNvSpPr/>
            <p:nvPr/>
          </p:nvSpPr>
          <p:spPr>
            <a:xfrm>
              <a:off x="2843808" y="1104028"/>
              <a:ext cx="122413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n-ea"/>
                </a:rPr>
                <a:t>割賦又はリース</a:t>
              </a:r>
            </a:p>
          </p:txBody>
        </p:sp>
        <p:grpSp>
          <p:nvGrpSpPr>
            <p:cNvPr id="72" name="グループ化 71"/>
            <p:cNvGrpSpPr/>
            <p:nvPr/>
          </p:nvGrpSpPr>
          <p:grpSpPr>
            <a:xfrm>
              <a:off x="3203487" y="1832322"/>
              <a:ext cx="209935" cy="216024"/>
              <a:chOff x="2927995" y="2420888"/>
              <a:chExt cx="209935" cy="216024"/>
            </a:xfrm>
          </p:grpSpPr>
          <p:cxnSp>
            <p:nvCxnSpPr>
              <p:cNvPr id="78" name="直線コネクタ 77"/>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73" name="円/楕円 51"/>
            <p:cNvSpPr/>
            <p:nvPr/>
          </p:nvSpPr>
          <p:spPr>
            <a:xfrm>
              <a:off x="3492466" y="1797641"/>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n-ea"/>
                </a:rPr>
                <a:t>補</a:t>
              </a:r>
            </a:p>
          </p:txBody>
        </p:sp>
        <p:cxnSp>
          <p:nvCxnSpPr>
            <p:cNvPr id="74" name="直線矢印コネクタ 73"/>
            <p:cNvCxnSpPr/>
            <p:nvPr/>
          </p:nvCxnSpPr>
          <p:spPr>
            <a:xfrm>
              <a:off x="2339335" y="19612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V="1">
              <a:off x="2555776" y="1977272"/>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1814250" y="2018830"/>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n-ea"/>
                </a:rPr>
                <a:t>償還</a:t>
              </a:r>
              <a:endParaRPr lang="en-US" altLang="ja-JP" sz="1200" b="1" dirty="0">
                <a:solidFill>
                  <a:schemeClr val="tx1"/>
                </a:solidFill>
                <a:latin typeface="+mn-ea"/>
              </a:endParaRPr>
            </a:p>
          </p:txBody>
        </p:sp>
        <p:sp>
          <p:nvSpPr>
            <p:cNvPr id="77" name="正方形/長方形 76"/>
            <p:cNvSpPr/>
            <p:nvPr/>
          </p:nvSpPr>
          <p:spPr>
            <a:xfrm>
              <a:off x="2552008" y="2059929"/>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借入</a:t>
              </a:r>
              <a:endParaRPr kumimoji="1" lang="ja-JP" altLang="en-US" b="1" dirty="0">
                <a:solidFill>
                  <a:schemeClr val="tx1"/>
                </a:solidFill>
                <a:latin typeface="+mn-ea"/>
              </a:endParaRPr>
            </a:p>
          </p:txBody>
        </p:sp>
      </p:grpSp>
      <p:sp>
        <p:nvSpPr>
          <p:cNvPr id="2" name="テキスト ボックス 1">
            <a:extLst>
              <a:ext uri="{FF2B5EF4-FFF2-40B4-BE49-F238E27FC236}">
                <a16:creationId xmlns:a16="http://schemas.microsoft.com/office/drawing/2014/main" id="{DC89C030-5754-4239-AD58-A8FC42CDFCB0}"/>
              </a:ext>
            </a:extLst>
          </p:cNvPr>
          <p:cNvSpPr txBox="1"/>
          <p:nvPr/>
        </p:nvSpPr>
        <p:spPr>
          <a:xfrm>
            <a:off x="269098" y="4990612"/>
            <a:ext cx="4428000" cy="1692000"/>
          </a:xfrm>
          <a:prstGeom prst="rect">
            <a:avLst/>
          </a:prstGeom>
          <a:solidFill>
            <a:srgbClr val="D6DCE4"/>
          </a:solidFill>
        </p:spPr>
        <p:txBody>
          <a:bodyPr wrap="square" rtlCol="0">
            <a:spAutoFit/>
          </a:bodyPr>
          <a:lstStyle/>
          <a:p>
            <a:endParaRPr kumimoji="1" lang="ja-JP" altLang="en-US" dirty="0"/>
          </a:p>
        </p:txBody>
      </p:sp>
      <p:graphicFrame>
        <p:nvGraphicFramePr>
          <p:cNvPr id="12" name="オブジェクト 11">
            <a:extLst>
              <a:ext uri="{FF2B5EF4-FFF2-40B4-BE49-F238E27FC236}">
                <a16:creationId xmlns:a16="http://schemas.microsoft.com/office/drawing/2014/main" id="{7270CA97-252C-487C-9E03-98DC45DD69BB}"/>
              </a:ext>
            </a:extLst>
          </p:cNvPr>
          <p:cNvGraphicFramePr>
            <a:graphicFrameLocks noChangeAspect="1"/>
          </p:cNvGraphicFramePr>
          <p:nvPr/>
        </p:nvGraphicFramePr>
        <p:xfrm>
          <a:off x="344741" y="5836612"/>
          <a:ext cx="2165519" cy="843827"/>
        </p:xfrm>
        <a:graphic>
          <a:graphicData uri="http://schemas.openxmlformats.org/presentationml/2006/ole">
            <mc:AlternateContent xmlns:mc="http://schemas.openxmlformats.org/markup-compatibility/2006">
              <mc:Choice xmlns:v="urn:schemas-microsoft-com:vml" Requires="v">
                <p:oleObj spid="_x0000_s2054" name="Worksheet" r:id="rId3" imgW="2524230" imgH="1247646" progId="Excel.Sheet.12">
                  <p:embed/>
                </p:oleObj>
              </mc:Choice>
              <mc:Fallback>
                <p:oleObj name="Worksheet" r:id="rId3" imgW="2524230" imgH="1247646" progId="Excel.Sheet.12">
                  <p:embed/>
                  <p:pic>
                    <p:nvPicPr>
                      <p:cNvPr id="12" name="オブジェクト 11">
                        <a:extLst>
                          <a:ext uri="{FF2B5EF4-FFF2-40B4-BE49-F238E27FC236}">
                            <a16:creationId xmlns:a16="http://schemas.microsoft.com/office/drawing/2014/main" id="{7270CA97-252C-487C-9E03-98DC45DD69BB}"/>
                          </a:ext>
                        </a:extLst>
                      </p:cNvPr>
                      <p:cNvPicPr/>
                      <p:nvPr/>
                    </p:nvPicPr>
                    <p:blipFill>
                      <a:blip r:embed="rId4"/>
                      <a:stretch>
                        <a:fillRect/>
                      </a:stretch>
                    </p:blipFill>
                    <p:spPr>
                      <a:xfrm>
                        <a:off x="344741" y="5836612"/>
                        <a:ext cx="2165519" cy="843827"/>
                      </a:xfrm>
                      <a:prstGeom prst="rect">
                        <a:avLst/>
                      </a:prstGeom>
                    </p:spPr>
                  </p:pic>
                </p:oleObj>
              </mc:Fallback>
            </mc:AlternateContent>
          </a:graphicData>
        </a:graphic>
      </p:graphicFrame>
      <p:graphicFrame>
        <p:nvGraphicFramePr>
          <p:cNvPr id="11" name="オブジェクト 10">
            <a:extLst>
              <a:ext uri="{FF2B5EF4-FFF2-40B4-BE49-F238E27FC236}">
                <a16:creationId xmlns:a16="http://schemas.microsoft.com/office/drawing/2014/main" id="{F2310220-D48B-46A9-9052-D08187A49392}"/>
              </a:ext>
            </a:extLst>
          </p:cNvPr>
          <p:cNvGraphicFramePr>
            <a:graphicFrameLocks noChangeAspect="1"/>
          </p:cNvGraphicFramePr>
          <p:nvPr/>
        </p:nvGraphicFramePr>
        <p:xfrm>
          <a:off x="344741" y="5023364"/>
          <a:ext cx="4083243" cy="849936"/>
        </p:xfrm>
        <a:graphic>
          <a:graphicData uri="http://schemas.openxmlformats.org/presentationml/2006/ole">
            <mc:AlternateContent xmlns:mc="http://schemas.openxmlformats.org/markup-compatibility/2006">
              <mc:Choice xmlns:v="urn:schemas-microsoft-com:vml" Requires="v">
                <p:oleObj spid="_x0000_s2055" name="Worksheet" r:id="rId5" imgW="4781601" imgH="1247646" progId="Excel.Sheet.12">
                  <p:embed/>
                </p:oleObj>
              </mc:Choice>
              <mc:Fallback>
                <p:oleObj name="Worksheet" r:id="rId5" imgW="4781601" imgH="1247646" progId="Excel.Sheet.12">
                  <p:embed/>
                  <p:pic>
                    <p:nvPicPr>
                      <p:cNvPr id="11" name="オブジェクト 10">
                        <a:extLst>
                          <a:ext uri="{FF2B5EF4-FFF2-40B4-BE49-F238E27FC236}">
                            <a16:creationId xmlns:a16="http://schemas.microsoft.com/office/drawing/2014/main" id="{F2310220-D48B-46A9-9052-D08187A49392}"/>
                          </a:ext>
                        </a:extLst>
                      </p:cNvPr>
                      <p:cNvPicPr/>
                      <p:nvPr/>
                    </p:nvPicPr>
                    <p:blipFill>
                      <a:blip r:embed="rId6"/>
                      <a:stretch>
                        <a:fillRect/>
                      </a:stretch>
                    </p:blipFill>
                    <p:spPr>
                      <a:xfrm>
                        <a:off x="344741" y="5023364"/>
                        <a:ext cx="4083243" cy="849936"/>
                      </a:xfrm>
                      <a:prstGeom prst="rect">
                        <a:avLst/>
                      </a:prstGeom>
                    </p:spPr>
                  </p:pic>
                </p:oleObj>
              </mc:Fallback>
            </mc:AlternateContent>
          </a:graphicData>
        </a:graphic>
      </p:graphicFrame>
    </p:spTree>
    <p:extLst>
      <p:ext uri="{BB962C8B-B14F-4D97-AF65-F5344CB8AC3E}">
        <p14:creationId xmlns:p14="http://schemas.microsoft.com/office/powerpoint/2010/main" val="182367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787565">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r>
                        <a:rPr kumimoji="1" lang="ja-JP" altLang="en-US" sz="1100" b="0"/>
                        <a:t>府の公共</a:t>
                      </a:r>
                      <a:r>
                        <a:rPr kumimoji="1" lang="ja-JP" altLang="en-US" sz="1100" b="0" dirty="0"/>
                        <a:t>事業に必要な土地を先行取得するための制度であり、府として事業の必要性が高く、安定的かつ有利な金融機関からの資金調達</a:t>
                      </a:r>
                      <a:r>
                        <a:rPr kumimoji="1" lang="ja-JP" altLang="en-US" sz="1100" b="0"/>
                        <a:t>には、公</a:t>
                      </a:r>
                      <a:r>
                        <a:rPr kumimoji="1" lang="ja-JP" altLang="en-US" sz="1100" b="0" dirty="0"/>
                        <a:t>有地の拡大の推進に</a:t>
                      </a:r>
                      <a:r>
                        <a:rPr kumimoji="1" lang="ja-JP" altLang="en-US" sz="1100" b="0"/>
                        <a:t>関する法律に基づく府</a:t>
                      </a:r>
                      <a:r>
                        <a:rPr kumimoji="1" lang="ja-JP" altLang="en-US" sz="1100" b="0" dirty="0"/>
                        <a:t>の債務保証が必要。</a:t>
                      </a:r>
                    </a:p>
                  </a:txBody>
                  <a:tcPr/>
                </a:tc>
                <a:extLst>
                  <a:ext uri="{0D108BD9-81ED-4DB2-BD59-A6C34878D82A}">
                    <a16:rowId xmlns:a16="http://schemas.microsoft.com/office/drawing/2014/main" val="10000"/>
                  </a:ext>
                </a:extLst>
              </a:tr>
              <a:tr h="517210">
                <a:tc>
                  <a:txBody>
                    <a:bodyPr/>
                    <a:lstStyle/>
                    <a:p>
                      <a:r>
                        <a:rPr kumimoji="1" lang="ja-JP" altLang="en-US" sz="1100" b="0" dirty="0"/>
                        <a:t>債務保証に係る</a:t>
                      </a:r>
                      <a:br>
                        <a:rPr kumimoji="1" lang="en-US" altLang="ja-JP" sz="1100" b="0" dirty="0"/>
                      </a:br>
                      <a:r>
                        <a:rPr kumimoji="1" lang="ja-JP" altLang="en-US" sz="1100" b="0" dirty="0"/>
                        <a:t>事業の採算性</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期限を決めて府が買い戻すこととしているため、府が契約を履行する限り採算性に支障を来すことはない。</a:t>
                      </a:r>
                    </a:p>
                  </a:txBody>
                  <a:tcPr/>
                </a:tc>
                <a:extLst>
                  <a:ext uri="{0D108BD9-81ED-4DB2-BD59-A6C34878D82A}">
                    <a16:rowId xmlns:a16="http://schemas.microsoft.com/office/drawing/2014/main" val="10001"/>
                  </a:ext>
                </a:extLst>
              </a:tr>
              <a:tr h="466535">
                <a:tc>
                  <a:txBody>
                    <a:bodyPr/>
                    <a:lstStyle/>
                    <a:p>
                      <a:r>
                        <a:rPr kumimoji="1" lang="ja-JP" altLang="en-US" sz="1100" b="0" dirty="0"/>
                        <a:t>保証する</a:t>
                      </a:r>
                      <a:br>
                        <a:rPr kumimoji="1" lang="en-US" altLang="ja-JP" sz="1100" b="0" dirty="0"/>
                      </a:br>
                      <a:r>
                        <a:rPr kumimoji="1" lang="ja-JP" altLang="en-US" sz="1100" b="0" dirty="0"/>
                        <a:t>損失の範囲</a:t>
                      </a:r>
                    </a:p>
                  </a:txBody>
                  <a:tcPr/>
                </a:tc>
                <a:tc>
                  <a:txBody>
                    <a:bodyPr/>
                    <a:lstStyle/>
                    <a:p>
                      <a:r>
                        <a:rPr kumimoji="1" lang="ja-JP" altLang="en-US" sz="1100" b="0" dirty="0"/>
                        <a:t>土地開発公社が一部又は全部の債務を履行しない場合に残存する債務</a:t>
                      </a:r>
                    </a:p>
                  </a:txBody>
                  <a:tcPr/>
                </a:tc>
                <a:extLst>
                  <a:ext uri="{0D108BD9-81ED-4DB2-BD59-A6C34878D82A}">
                    <a16:rowId xmlns:a16="http://schemas.microsoft.com/office/drawing/2014/main" val="10002"/>
                  </a:ext>
                </a:extLst>
              </a:tr>
              <a:tr h="448239">
                <a:tc>
                  <a:txBody>
                    <a:bodyPr/>
                    <a:lstStyle/>
                    <a:p>
                      <a:r>
                        <a:rPr kumimoji="1" lang="ja-JP" altLang="en-US" sz="1100" b="0" dirty="0"/>
                        <a:t>保証限度額</a:t>
                      </a:r>
                      <a:br>
                        <a:rPr kumimoji="1" lang="en-US" altLang="ja-JP" sz="1100" b="0" dirty="0"/>
                      </a:br>
                      <a:r>
                        <a:rPr kumimoji="1" lang="ja-JP" altLang="en-US" sz="1100" b="0" dirty="0"/>
                        <a:t>の妥当性</a:t>
                      </a:r>
                    </a:p>
                  </a:txBody>
                  <a:tcPr/>
                </a:tc>
                <a:tc>
                  <a:txBody>
                    <a:bodyPr/>
                    <a:lstStyle/>
                    <a:p>
                      <a:r>
                        <a:rPr kumimoji="1" lang="ja-JP" altLang="en-US" sz="1100" b="0" dirty="0"/>
                        <a:t>府の行政目的の効率的かつ効果的な達成を図る観点から、妥当な範囲としている</a:t>
                      </a:r>
                    </a:p>
                  </a:txBody>
                  <a:tcPr/>
                </a:tc>
                <a:extLst>
                  <a:ext uri="{0D108BD9-81ED-4DB2-BD59-A6C34878D82A}">
                    <a16:rowId xmlns:a16="http://schemas.microsoft.com/office/drawing/2014/main" val="10003"/>
                  </a:ext>
                </a:extLst>
              </a:tr>
              <a:tr h="592252">
                <a:tc>
                  <a:txBody>
                    <a:bodyPr/>
                    <a:lstStyle/>
                    <a:p>
                      <a:r>
                        <a:rPr kumimoji="1" lang="ja-JP" altLang="en-US" sz="1100" b="0" dirty="0"/>
                        <a:t>他の保証人</a:t>
                      </a:r>
                      <a:endParaRPr kumimoji="1" lang="en-US" altLang="ja-JP" sz="1100" b="0" dirty="0"/>
                    </a:p>
                    <a:p>
                      <a:r>
                        <a:rPr kumimoji="1" lang="ja-JP" altLang="en-US" sz="1100" b="0" dirty="0"/>
                        <a:t>その他の</a:t>
                      </a:r>
                      <a:endParaRPr kumimoji="1" lang="en-US" altLang="ja-JP" sz="1100" b="0" dirty="0"/>
                    </a:p>
                    <a:p>
                      <a:r>
                        <a:rPr kumimoji="1" lang="ja-JP" altLang="en-US" sz="1100" b="0" dirty="0"/>
                        <a:t>担保の有無</a:t>
                      </a:r>
                    </a:p>
                  </a:txBody>
                  <a:tcPr/>
                </a:tc>
                <a:tc>
                  <a:txBody>
                    <a:bodyPr/>
                    <a:lstStyle/>
                    <a:p>
                      <a:r>
                        <a:rPr kumimoji="1" lang="ja-JP" altLang="en-US" sz="1100" b="0" dirty="0"/>
                        <a:t>無</a:t>
                      </a:r>
                    </a:p>
                  </a:txBody>
                  <a:tcPr/>
                </a:tc>
                <a:extLst>
                  <a:ext uri="{0D108BD9-81ED-4DB2-BD59-A6C34878D82A}">
                    <a16:rowId xmlns:a16="http://schemas.microsoft.com/office/drawing/2014/main" val="10004"/>
                  </a:ext>
                </a:extLst>
              </a:tr>
              <a:tr h="592252">
                <a:tc>
                  <a:txBody>
                    <a:bodyPr/>
                    <a:lstStyle/>
                    <a:p>
                      <a:r>
                        <a:rPr kumimoji="1" lang="ja-JP" altLang="en-US" sz="1100" b="0" dirty="0"/>
                        <a:t>債務を負担する場合に財政運営に与える影響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rPr>
                        <a:t>R7</a:t>
                      </a:r>
                      <a:r>
                        <a:rPr kumimoji="1" lang="ja-JP" altLang="en-US" sz="1100" b="0" u="none" dirty="0">
                          <a:solidFill>
                            <a:schemeClr val="tx1"/>
                          </a:solidFill>
                        </a:rPr>
                        <a:t>設定額　：１８２億６，６７３万８千円　</a:t>
                      </a:r>
                      <a:endParaRPr kumimoji="1" lang="en-US" altLang="ja-JP" sz="1100" b="0" u="none" dirty="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rPr>
                        <a:t>（設定残額</a:t>
                      </a:r>
                      <a:r>
                        <a:rPr kumimoji="1" lang="ja-JP" altLang="en-US" sz="1100" b="0" u="none" baseline="0" dirty="0">
                          <a:solidFill>
                            <a:schemeClr val="tx1"/>
                          </a:solidFill>
                        </a:rPr>
                        <a:t> </a:t>
                      </a:r>
                      <a:r>
                        <a:rPr kumimoji="1" lang="ja-JP" altLang="en-US" sz="1100" b="0" u="none" dirty="0">
                          <a:solidFill>
                            <a:schemeClr val="tx1"/>
                          </a:solidFill>
                        </a:rPr>
                        <a:t>：</a:t>
                      </a:r>
                      <a:r>
                        <a:rPr kumimoji="1" lang="ja-JP" altLang="en-US" sz="1100" b="0" u="none" dirty="0">
                          <a:solidFill>
                            <a:srgbClr val="000000"/>
                          </a:solidFill>
                        </a:rPr>
                        <a:t>４２９億８，２８８万４千円</a:t>
                      </a:r>
                      <a:r>
                        <a:rPr kumimoji="1" lang="ja-JP" altLang="en-US" sz="1100" b="0" u="none" dirty="0">
                          <a:solidFill>
                            <a:schemeClr val="tx1"/>
                          </a:solidFill>
                        </a:rPr>
                        <a:t>）</a:t>
                      </a:r>
                      <a:endParaRPr kumimoji="1" lang="en-US" altLang="ja-JP" sz="1100" b="0" u="none"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大阪府土地開発公社</a:t>
                      </a:r>
                    </a:p>
                  </a:txBody>
                  <a:tcPr/>
                </a:tc>
                <a:tc>
                  <a:txBody>
                    <a:bodyPr/>
                    <a:lstStyle/>
                    <a:p>
                      <a:r>
                        <a:rPr kumimoji="1" lang="ja-JP" altLang="en-US" sz="1400" dirty="0"/>
                        <a:t>事業名</a:t>
                      </a:r>
                    </a:p>
                  </a:txBody>
                  <a:tcPr/>
                </a:tc>
                <a:tc>
                  <a:txBody>
                    <a:bodyPr/>
                    <a:lstStyle/>
                    <a:p>
                      <a:r>
                        <a:rPr kumimoji="1" lang="ja-JP" altLang="en-US" sz="1200" dirty="0">
                          <a:latin typeface="+mn-ea"/>
                          <a:ea typeface="+mn-ea"/>
                        </a:rPr>
                        <a:t>○公共用地取得事業資金借入金に対する債務保証</a:t>
                      </a:r>
                      <a:endParaRPr kumimoji="1" lang="ja-JP" altLang="en-US" sz="1200" strike="noStrike" dirty="0">
                        <a:latin typeface="+mn-ea"/>
                        <a:ea typeface="+mn-ea"/>
                      </a:endParaRPr>
                    </a:p>
                  </a:txBody>
                  <a:tcPr/>
                </a:tc>
                <a:extLst>
                  <a:ext uri="{0D108BD9-81ED-4DB2-BD59-A6C34878D82A}">
                    <a16:rowId xmlns:a16="http://schemas.microsoft.com/office/drawing/2014/main" val="10000"/>
                  </a:ext>
                </a:extLst>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事業スキーム</a:t>
            </a: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大阪府</a:t>
            </a: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大阪府</a:t>
            </a:r>
            <a:endParaRPr kumimoji="1" lang="en-US" altLang="ja-JP" sz="1200" dirty="0"/>
          </a:p>
          <a:p>
            <a:pPr algn="ctr"/>
            <a:r>
              <a:rPr lang="ja-JP" altLang="en-US" sz="1200" dirty="0"/>
              <a:t>土地開発</a:t>
            </a:r>
            <a:endParaRPr lang="en-US" altLang="ja-JP" sz="1200" dirty="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地権者</a:t>
            </a: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償還</a:t>
            </a:r>
            <a:endParaRPr lang="en-US" altLang="ja-JP" sz="1200" b="1" dirty="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○スキームの概要</a:t>
            </a:r>
            <a:br>
              <a:rPr lang="en-US" altLang="ja-JP" sz="1100" dirty="0">
                <a:solidFill>
                  <a:schemeClr val="tx1"/>
                </a:solidFill>
              </a:rPr>
            </a:br>
            <a:r>
              <a:rPr lang="ja-JP" altLang="en-US" sz="1100" dirty="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br>
              <a:rPr lang="en-US" altLang="ja-JP" sz="1100" dirty="0">
                <a:solidFill>
                  <a:schemeClr val="tx1"/>
                </a:solidFill>
              </a:rPr>
            </a:br>
            <a:r>
              <a:rPr lang="ja-JP" altLang="en-US" sz="1100" dirty="0">
                <a:solidFill>
                  <a:schemeClr val="tx1"/>
                </a:solidFill>
              </a:rPr>
              <a:t>○債務保証の内容</a:t>
            </a:r>
            <a:br>
              <a:rPr lang="en-US" altLang="ja-JP" sz="1100" dirty="0">
                <a:solidFill>
                  <a:schemeClr val="tx1"/>
                </a:solidFill>
              </a:rPr>
            </a:br>
            <a:r>
              <a:rPr lang="ja-JP" altLang="en-US" sz="1100" dirty="0">
                <a:solidFill>
                  <a:schemeClr val="tx1"/>
                </a:solidFill>
              </a:rPr>
              <a:t>　金融機関からの借入に対する償還について府が債務保証を行う。</a:t>
            </a:r>
            <a:endParaRPr lang="en-US" altLang="ja-JP" sz="1100" dirty="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将来の買戻しを予定</a:t>
            </a:r>
            <a:endParaRPr lang="en-US" altLang="ja-JP" sz="1100" dirty="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土地の</a:t>
            </a:r>
            <a:br>
              <a:rPr lang="en-US" altLang="ja-JP" sz="1100" dirty="0">
                <a:solidFill>
                  <a:schemeClr val="tx1"/>
                </a:solidFill>
              </a:rPr>
            </a:br>
            <a:r>
              <a:rPr lang="ja-JP" altLang="en-US" sz="1100" dirty="0">
                <a:solidFill>
                  <a:schemeClr val="tx1"/>
                </a:solidFill>
              </a:rPr>
              <a:t>先行取得</a:t>
            </a:r>
            <a:endParaRPr lang="en-US" altLang="ja-JP" sz="1200" dirty="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a:solidFill>
                  <a:schemeClr val="tx1"/>
                </a:solidFill>
              </a:rPr>
              <a:t>（令和 ５年度）</a:t>
            </a:r>
          </a:p>
        </p:txBody>
      </p:sp>
      <p:sp>
        <p:nvSpPr>
          <p:cNvPr id="152" name="Rectangle 26"/>
          <p:cNvSpPr>
            <a:spLocks noChangeArrowheads="1"/>
          </p:cNvSpPr>
          <p:nvPr/>
        </p:nvSpPr>
        <p:spPr bwMode="auto">
          <a:xfrm>
            <a:off x="2030541" y="6531838"/>
            <a:ext cx="33514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dirty="0">
                <a:solidFill>
                  <a:srgbClr val="000000"/>
                </a:solidFill>
                <a:latin typeface="ＭＳ Ｐゴシック" charset="-128"/>
              </a:rPr>
              <a:t>  </a:t>
            </a:r>
            <a:r>
              <a:rPr lang="en-US" altLang="ja-JP" sz="1000" dirty="0">
                <a:solidFill>
                  <a:srgbClr val="000000"/>
                </a:solidFill>
                <a:latin typeface="ＭＳ Ｐゴシック" charset="-128"/>
              </a:rPr>
              <a:t>0</a:t>
            </a:r>
            <a:endParaRPr lang="ja-JP" altLang="ja-JP" dirty="0">
              <a:latin typeface="Arial" charset="0"/>
            </a:endParaRPr>
          </a:p>
        </p:txBody>
      </p:sp>
      <p:grpSp>
        <p:nvGrpSpPr>
          <p:cNvPr id="116" name="Group 4"/>
          <p:cNvGrpSpPr>
            <a:grpSpLocks noChangeAspect="1"/>
          </p:cNvGrpSpPr>
          <p:nvPr/>
        </p:nvGrpSpPr>
        <p:grpSpPr bwMode="auto">
          <a:xfrm>
            <a:off x="262949" y="5126272"/>
            <a:ext cx="3659187" cy="1547812"/>
            <a:chOff x="295" y="3185"/>
            <a:chExt cx="2305" cy="975"/>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70" y="3185"/>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dirty="0">
                  <a:solidFill>
                    <a:srgbClr val="000000"/>
                  </a:solidFill>
                  <a:latin typeface="ＭＳ Ｐゴシック" charset="-128"/>
                </a:rPr>
                <a:t>（単位：百万円）</a:t>
              </a:r>
              <a:endParaRPr lang="ja-JP" dirty="0">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77" y="3290"/>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 10,701</a:t>
              </a: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91" y="3297"/>
              <a:ext cx="17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9,798</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396"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2,530</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3" y="3494"/>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28</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96" y="3485"/>
              <a:ext cx="1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7,268</a:t>
              </a: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455"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903</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8"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4,060</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1"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9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4,060</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89" name="正方形/長方形 8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4</a:t>
            </a:r>
            <a:endParaRPr lang="ja-JP" altLang="en-US" dirty="0">
              <a:solidFill>
                <a:prstClr val="black"/>
              </a:solidFill>
            </a:endParaRPr>
          </a:p>
        </p:txBody>
      </p:sp>
      <p:sp>
        <p:nvSpPr>
          <p:cNvPr id="90" name="Rectangle 8"/>
          <p:cNvSpPr>
            <a:spLocks noChangeArrowheads="1"/>
          </p:cNvSpPr>
          <p:nvPr/>
        </p:nvSpPr>
        <p:spPr bwMode="auto">
          <a:xfrm>
            <a:off x="1818699" y="5445359"/>
            <a:ext cx="43497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 10,673</a:t>
            </a:r>
          </a:p>
        </p:txBody>
      </p:sp>
    </p:spTree>
    <p:extLst>
      <p:ext uri="{BB962C8B-B14F-4D97-AF65-F5344CB8AC3E}">
        <p14:creationId xmlns:p14="http://schemas.microsoft.com/office/powerpoint/2010/main" val="224965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179512" y="188640"/>
          <a:ext cx="8856983" cy="45720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大阪府住宅供給公社</a:t>
                      </a:r>
                    </a:p>
                  </a:txBody>
                  <a:tcPr/>
                </a:tc>
                <a:tc>
                  <a:txBody>
                    <a:bodyPr/>
                    <a:lstStyle/>
                    <a:p>
                      <a:r>
                        <a:rPr kumimoji="1" lang="ja-JP" altLang="en-US" sz="1400" dirty="0"/>
                        <a:t>事業名</a:t>
                      </a:r>
                    </a:p>
                  </a:txBody>
                  <a:tcPr/>
                </a:tc>
                <a:tc>
                  <a:txBody>
                    <a:bodyPr/>
                    <a:lstStyle/>
                    <a:p>
                      <a:r>
                        <a:rPr kumimoji="1" lang="ja-JP" altLang="en-US" sz="1200" dirty="0"/>
                        <a:t>①大阪府住宅供給公社事業損失</a:t>
                      </a:r>
                      <a:br>
                        <a:rPr kumimoji="1" lang="en-US" altLang="ja-JP" sz="1200" dirty="0"/>
                      </a:br>
                      <a:r>
                        <a:rPr kumimoji="1" lang="ja-JP" altLang="en-US" sz="1200" dirty="0"/>
                        <a:t>②大阪府住宅供給公社賃貸住宅建設資金等借入</a:t>
                      </a:r>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事業スキーム</a:t>
            </a: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大阪府</a:t>
            </a:r>
            <a:endParaRPr lang="en-US" altLang="ja-JP" sz="1200" dirty="0"/>
          </a:p>
          <a:p>
            <a:pPr algn="ctr"/>
            <a:r>
              <a:rPr kumimoji="1" lang="ja-JP" altLang="en-US" sz="1200" dirty="0"/>
              <a:t>住宅供給</a:t>
            </a:r>
            <a:endParaRPr kumimoji="1" lang="en-US" altLang="ja-JP" sz="1200" dirty="0"/>
          </a:p>
          <a:p>
            <a:pPr algn="ctr"/>
            <a:r>
              <a:rPr lang="ja-JP" altLang="en-US" sz="1200" dirty="0"/>
              <a:t>公社</a:t>
            </a:r>
            <a:endParaRPr kumimoji="1" lang="en-US" altLang="ja-JP" sz="1200" dirty="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償還</a:t>
            </a:r>
            <a:endParaRPr lang="en-US" altLang="ja-JP" sz="1200" b="1" dirty="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補</a:t>
            </a:r>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○スキームの概要</a:t>
            </a:r>
            <a:br>
              <a:rPr lang="en-US" altLang="ja-JP" sz="1100" dirty="0">
                <a:solidFill>
                  <a:schemeClr val="tx1"/>
                </a:solidFill>
              </a:rPr>
            </a:br>
            <a:r>
              <a:rPr lang="ja-JP" altLang="en-US" sz="1100" dirty="0">
                <a:solidFill>
                  <a:schemeClr val="tx1"/>
                </a:solidFill>
              </a:rPr>
              <a:t>　住民生活の安定と社会福祉の増進に寄与するとともに、秩序ある住宅市街地の開発に資するため、住宅の積立分譲等の方法により居住環境の良好な集合住宅及びその用に供する宅地を供給する事業。</a:t>
            </a:r>
            <a:br>
              <a:rPr lang="en-US" altLang="ja-JP" sz="1100" dirty="0">
                <a:solidFill>
                  <a:schemeClr val="tx1"/>
                </a:solidFill>
              </a:rPr>
            </a:br>
            <a:endParaRPr lang="en-US" altLang="ja-JP" sz="1100" dirty="0">
              <a:solidFill>
                <a:schemeClr val="tx1"/>
              </a:solidFill>
            </a:endParaRPr>
          </a:p>
          <a:p>
            <a:r>
              <a:rPr lang="ja-JP" altLang="en-US" sz="1100" dirty="0">
                <a:solidFill>
                  <a:schemeClr val="tx1"/>
                </a:solidFill>
              </a:rPr>
              <a:t>○損失補償の内容　</a:t>
            </a:r>
            <a:endParaRPr lang="en-US" altLang="ja-JP" sz="1100" dirty="0">
              <a:solidFill>
                <a:schemeClr val="tx1"/>
              </a:solidFill>
            </a:endParaRPr>
          </a:p>
          <a:p>
            <a:r>
              <a:rPr lang="ja-JP" altLang="en-US" sz="1100" dirty="0">
                <a:solidFill>
                  <a:schemeClr val="tx1"/>
                </a:solidFill>
              </a:rPr>
              <a:t>　公社の金融機関からの借入の償還に対する損失補償。</a:t>
            </a:r>
            <a:br>
              <a:rPr lang="ja-JP" altLang="en-US" sz="1100" dirty="0">
                <a:solidFill>
                  <a:schemeClr val="tx1"/>
                </a:solidFill>
              </a:rPr>
            </a:br>
            <a:endParaRPr lang="en-US" altLang="ja-JP" sz="900" dirty="0">
              <a:solidFill>
                <a:schemeClr val="tx1"/>
              </a:solidFill>
            </a:endParaRPr>
          </a:p>
        </p:txBody>
      </p:sp>
      <p:sp>
        <p:nvSpPr>
          <p:cNvPr id="53" name="正方形/長方形 52"/>
          <p:cNvSpPr/>
          <p:nvPr/>
        </p:nvSpPr>
        <p:spPr>
          <a:xfrm>
            <a:off x="4800203" y="836712"/>
            <a:ext cx="4248472" cy="482352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nvGraphicFramePr>
        <p:xfrm>
          <a:off x="4853030" y="1269431"/>
          <a:ext cx="4176464" cy="4116164"/>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787565">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居住環境の良好な集合住宅及びその宅地を供給する事業であり、府として事業の必要性が高く、安定的かつ有利な金融機関からの資金調達には府の</a:t>
                      </a:r>
                      <a:r>
                        <a:rPr kumimoji="1" lang="ja-JP" altLang="en-US" sz="1100" b="0" dirty="0">
                          <a:solidFill>
                            <a:schemeClr val="bg1"/>
                          </a:solidFill>
                        </a:rPr>
                        <a:t>損失補償</a:t>
                      </a:r>
                      <a:r>
                        <a:rPr kumimoji="1" lang="ja-JP" altLang="en-US" sz="1100" b="0" dirty="0"/>
                        <a:t>が必要。</a:t>
                      </a:r>
                    </a:p>
                  </a:txBody>
                  <a:tcPr/>
                </a:tc>
                <a:extLst>
                  <a:ext uri="{0D108BD9-81ED-4DB2-BD59-A6C34878D82A}">
                    <a16:rowId xmlns:a16="http://schemas.microsoft.com/office/drawing/2014/main" val="10000"/>
                  </a:ext>
                </a:extLst>
              </a:tr>
              <a:tr h="508579">
                <a:tc>
                  <a:txBody>
                    <a:bodyPr/>
                    <a:lstStyle/>
                    <a:p>
                      <a:r>
                        <a:rPr kumimoji="1" lang="ja-JP" altLang="en-US" sz="1100" b="0" dirty="0"/>
                        <a:t>損失補償に係る</a:t>
                      </a:r>
                      <a:br>
                        <a:rPr kumimoji="1" lang="en-US" altLang="ja-JP" sz="1100" b="0" dirty="0"/>
                      </a:br>
                      <a:r>
                        <a:rPr kumimoji="1" lang="ja-JP" altLang="en-US" sz="1100" b="0" dirty="0"/>
                        <a:t>事業の採算性</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公社全体の借入金の償還計画が策定されており、府がこの計画性を確認しているため、事業に支障を来すことはないと考える。</a:t>
                      </a:r>
                      <a:endParaRPr kumimoji="1" lang="en-US" altLang="ja-JP" sz="1100" b="0" dirty="0"/>
                    </a:p>
                  </a:txBody>
                  <a:tcPr/>
                </a:tc>
                <a:extLst>
                  <a:ext uri="{0D108BD9-81ED-4DB2-BD59-A6C34878D82A}">
                    <a16:rowId xmlns:a16="http://schemas.microsoft.com/office/drawing/2014/main" val="10001"/>
                  </a:ext>
                </a:extLst>
              </a:tr>
              <a:tr h="466535">
                <a:tc>
                  <a:txBody>
                    <a:bodyPr/>
                    <a:lstStyle/>
                    <a:p>
                      <a:r>
                        <a:rPr kumimoji="1" lang="ja-JP" altLang="en-US" sz="1100" b="0" dirty="0"/>
                        <a:t>補償する</a:t>
                      </a:r>
                      <a:br>
                        <a:rPr kumimoji="1" lang="en-US" altLang="ja-JP" sz="1100" b="0" dirty="0"/>
                      </a:br>
                      <a:r>
                        <a:rPr kumimoji="1" lang="ja-JP" altLang="en-US" sz="1100" b="0" dirty="0"/>
                        <a:t>損失の範囲</a:t>
                      </a:r>
                    </a:p>
                  </a:txBody>
                  <a:tcPr/>
                </a:tc>
                <a:tc>
                  <a:txBody>
                    <a:bodyPr/>
                    <a:lstStyle/>
                    <a:p>
                      <a:r>
                        <a:rPr kumimoji="1" lang="ja-JP" altLang="en-US" sz="1100" b="0" dirty="0"/>
                        <a:t>弁済期限又は住宅供給公社が破産、民事再生等の法的整理手続開始の申し立てを受けた時点から一定期間後に保有資産の処分による弁済を行っても残存する未弁済額。</a:t>
                      </a:r>
                    </a:p>
                  </a:txBody>
                  <a:tcPr/>
                </a:tc>
                <a:extLst>
                  <a:ext uri="{0D108BD9-81ED-4DB2-BD59-A6C34878D82A}">
                    <a16:rowId xmlns:a16="http://schemas.microsoft.com/office/drawing/2014/main" val="10002"/>
                  </a:ext>
                </a:extLst>
              </a:tr>
              <a:tr h="448239">
                <a:tc>
                  <a:txBody>
                    <a:bodyPr/>
                    <a:lstStyle/>
                    <a:p>
                      <a:r>
                        <a:rPr kumimoji="1" lang="ja-JP" altLang="en-US" sz="1100" b="0" dirty="0"/>
                        <a:t>補償限度額</a:t>
                      </a:r>
                      <a:br>
                        <a:rPr kumimoji="1" lang="en-US" altLang="ja-JP" sz="1100" b="0" dirty="0"/>
                      </a:br>
                      <a:r>
                        <a:rPr kumimoji="1" lang="ja-JP" altLang="en-US" sz="1100" b="0" dirty="0"/>
                        <a:t>の妥当性</a:t>
                      </a:r>
                    </a:p>
                  </a:txBody>
                  <a:tcPr/>
                </a:tc>
                <a:tc>
                  <a:txBody>
                    <a:bodyPr/>
                    <a:lstStyle/>
                    <a:p>
                      <a:r>
                        <a:rPr kumimoji="1" lang="ja-JP" altLang="en-US" sz="1100" b="0" dirty="0"/>
                        <a:t>府の行政目的の効率的かつ効果的な達成を図る観点から、妥当な範囲としている。</a:t>
                      </a:r>
                    </a:p>
                  </a:txBody>
                  <a:tcPr/>
                </a:tc>
                <a:extLst>
                  <a:ext uri="{0D108BD9-81ED-4DB2-BD59-A6C34878D82A}">
                    <a16:rowId xmlns:a16="http://schemas.microsoft.com/office/drawing/2014/main" val="10003"/>
                  </a:ext>
                </a:extLst>
              </a:tr>
              <a:tr h="429943">
                <a:tc>
                  <a:txBody>
                    <a:bodyPr/>
                    <a:lstStyle/>
                    <a:p>
                      <a:r>
                        <a:rPr kumimoji="1" lang="ja-JP" altLang="en-US" sz="1100" b="0" dirty="0"/>
                        <a:t>損失の確定時期</a:t>
                      </a:r>
                    </a:p>
                  </a:txBody>
                  <a:tcPr/>
                </a:tc>
                <a:tc>
                  <a:txBody>
                    <a:bodyPr/>
                    <a:lstStyle/>
                    <a:p>
                      <a:r>
                        <a:rPr kumimoji="1" lang="ja-JP" altLang="en-US" sz="1100" b="0" dirty="0"/>
                        <a:t>弁済期限又は住宅供給公社が破産、民事再生等の法的整理手続開始の申し立てを受けた時点から一定期間後に保有資産の処分による弁済を行っても未弁済額が残存する場合。</a:t>
                      </a:r>
                    </a:p>
                  </a:txBody>
                  <a:tcPr/>
                </a:tc>
                <a:extLst>
                  <a:ext uri="{0D108BD9-81ED-4DB2-BD59-A6C34878D82A}">
                    <a16:rowId xmlns:a16="http://schemas.microsoft.com/office/drawing/2014/main" val="10004"/>
                  </a:ext>
                </a:extLst>
              </a:tr>
              <a:tr h="532039">
                <a:tc>
                  <a:txBody>
                    <a:bodyPr/>
                    <a:lstStyle/>
                    <a:p>
                      <a:r>
                        <a:rPr kumimoji="1" lang="ja-JP" altLang="en-US" sz="1100" b="0" dirty="0"/>
                        <a:t>債務を負担する場合に財政運営に与える影響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j-ea"/>
                          <a:ea typeface="+mj-ea"/>
                        </a:rPr>
                        <a:t>R</a:t>
                      </a:r>
                      <a:r>
                        <a:rPr kumimoji="1" lang="ja-JP" altLang="en-US" sz="1100" b="0" u="none" dirty="0">
                          <a:solidFill>
                            <a:schemeClr val="tx1"/>
                          </a:solidFill>
                          <a:latin typeface="+mj-ea"/>
                          <a:ea typeface="+mj-ea"/>
                        </a:rPr>
                        <a:t>７設定額　：３３億３，２００万円　</a:t>
                      </a:r>
                      <a:endParaRPr kumimoji="1" lang="en-US" altLang="ja-JP" sz="1100" b="0" u="none" dirty="0">
                        <a:solidFill>
                          <a:schemeClr val="tx1"/>
                        </a:solidFill>
                        <a:latin typeface="+mj-ea"/>
                        <a:ea typeface="+mj-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j-ea"/>
                          <a:ea typeface="+mj-ea"/>
                        </a:rPr>
                        <a:t>　</a:t>
                      </a:r>
                      <a:r>
                        <a:rPr kumimoji="1" lang="ja-JP" altLang="en-US" sz="800" b="0" u="none" dirty="0">
                          <a:solidFill>
                            <a:schemeClr val="tx1"/>
                          </a:solidFill>
                          <a:latin typeface="+mj-ea"/>
                          <a:ea typeface="+mj-ea"/>
                        </a:rPr>
                        <a:t>（設定残額　２３８億７，５００万円</a:t>
                      </a:r>
                      <a:r>
                        <a:rPr kumimoji="1" lang="en-US" altLang="ja-JP" sz="800" b="0" u="none" dirty="0">
                          <a:solidFill>
                            <a:schemeClr val="tx1"/>
                          </a:solidFill>
                          <a:latin typeface="+mj-ea"/>
                          <a:ea typeface="+mj-ea"/>
                        </a:rPr>
                        <a:t>※R</a:t>
                      </a:r>
                      <a:r>
                        <a:rPr kumimoji="1" lang="ja-JP" altLang="en-US" sz="800" b="0" u="none" dirty="0">
                          <a:solidFill>
                            <a:schemeClr val="tx1"/>
                          </a:solidFill>
                          <a:latin typeface="+mj-ea"/>
                          <a:ea typeface="+mj-ea"/>
                        </a:rPr>
                        <a:t>６年度末</a:t>
                      </a:r>
                      <a:r>
                        <a:rPr kumimoji="1" lang="en-US" altLang="ja-JP" sz="800" b="0" u="none" dirty="0">
                          <a:solidFill>
                            <a:schemeClr val="tx1"/>
                          </a:solidFill>
                          <a:latin typeface="+mj-ea"/>
                          <a:ea typeface="+mj-ea"/>
                        </a:rPr>
                        <a:t>【</a:t>
                      </a:r>
                      <a:r>
                        <a:rPr kumimoji="1" lang="ja-JP" altLang="en-US" sz="800" b="0" u="none" dirty="0">
                          <a:solidFill>
                            <a:schemeClr val="tx1"/>
                          </a:solidFill>
                          <a:latin typeface="+mj-ea"/>
                          <a:ea typeface="+mj-ea"/>
                        </a:rPr>
                        <a:t>見込み</a:t>
                      </a:r>
                      <a:r>
                        <a:rPr kumimoji="1" lang="en-US" altLang="ja-JP" sz="800" b="0" u="none" dirty="0">
                          <a:solidFill>
                            <a:schemeClr val="tx1"/>
                          </a:solidFill>
                          <a:latin typeface="+mj-ea"/>
                          <a:ea typeface="+mj-ea"/>
                        </a:rPr>
                        <a:t>】</a:t>
                      </a:r>
                      <a:r>
                        <a:rPr kumimoji="1" lang="ja-JP" altLang="en-US" sz="800" b="0" u="none" dirty="0">
                          <a:solidFill>
                            <a:schemeClr val="tx1"/>
                          </a:solidFill>
                          <a:latin typeface="+mj-ea"/>
                          <a:ea typeface="+mj-ea"/>
                        </a:rPr>
                        <a:t>）</a:t>
                      </a:r>
                      <a:endParaRPr kumimoji="1" lang="en-US" altLang="ja-JP" sz="800" b="0" u="none" dirty="0">
                        <a:solidFill>
                          <a:schemeClr val="tx1"/>
                        </a:solidFill>
                        <a:latin typeface="+mj-ea"/>
                        <a:ea typeface="+mj-ea"/>
                      </a:endParaRPr>
                    </a:p>
                  </a:txBody>
                  <a:tcPr/>
                </a:tc>
                <a:extLst>
                  <a:ext uri="{0D108BD9-81ED-4DB2-BD59-A6C34878D82A}">
                    <a16:rowId xmlns:a16="http://schemas.microsoft.com/office/drawing/2014/main" val="10005"/>
                  </a:ext>
                </a:extLst>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法人の財務状況</a:t>
            </a: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a:solidFill>
                  <a:schemeClr val="tx1"/>
                </a:solidFill>
              </a:rPr>
              <a:t>（</a:t>
            </a:r>
            <a:r>
              <a:rPr lang="ja-JP" altLang="en-US" sz="1000" dirty="0">
                <a:solidFill>
                  <a:schemeClr val="tx1"/>
                </a:solidFill>
              </a:rPr>
              <a:t>令和５</a:t>
            </a:r>
            <a:r>
              <a:rPr kumimoji="1" lang="ja-JP" altLang="en-US" sz="1000" dirty="0">
                <a:solidFill>
                  <a:schemeClr val="tx1"/>
                </a:solidFill>
              </a:rPr>
              <a:t>年度）</a:t>
            </a:r>
          </a:p>
        </p:txBody>
      </p:sp>
      <p:grpSp>
        <p:nvGrpSpPr>
          <p:cNvPr id="2" name="Group 4"/>
          <p:cNvGrpSpPr>
            <a:grpSpLocks noChangeAspect="1"/>
          </p:cNvGrpSpPr>
          <p:nvPr/>
        </p:nvGrpSpPr>
        <p:grpSpPr bwMode="auto">
          <a:xfrm>
            <a:off x="467544" y="5142061"/>
            <a:ext cx="3360738" cy="1311275"/>
            <a:chOff x="295" y="3249"/>
            <a:chExt cx="2117" cy="826"/>
          </a:xfrm>
        </p:grpSpPr>
        <p:sp>
          <p:nvSpPr>
            <p:cNvPr id="3"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1156" y="3346"/>
              <a:ext cx="4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224,307</a:t>
              </a:r>
            </a:p>
          </p:txBody>
        </p:sp>
        <p:sp>
          <p:nvSpPr>
            <p:cNvPr id="9"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158,267</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1194" y="343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latin typeface="+mj-ea"/>
                  <a:ea typeface="+mj-ea"/>
                  <a:cs typeface="ＭＳ Ｐゴシック" pitchFamily="50" charset="-128"/>
                </a:rPr>
                <a:t>20,493</a:t>
              </a:r>
              <a:endParaRPr kumimoji="1" lang="ja-JP" altLang="ja-JP" sz="900" b="0" i="0" u="none" strike="noStrike" cap="none" normalizeH="0" baseline="0" dirty="0">
                <a:ln>
                  <a:noFill/>
                </a:ln>
                <a:solidFill>
                  <a:schemeClr val="tx1"/>
                </a:solidFill>
                <a:effectLst/>
                <a:latin typeface="+mj-ea"/>
                <a:ea typeface="+mj-ea"/>
                <a:cs typeface="ＭＳ Ｐゴシック" pitchFamily="50" charset="-128"/>
              </a:endParaRPr>
            </a:p>
          </p:txBody>
        </p:sp>
        <p:sp>
          <p:nvSpPr>
            <p:cNvPr id="13"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4"/>
            <p:cNvSpPr>
              <a:spLocks noChangeArrowheads="1"/>
            </p:cNvSpPr>
            <p:nvPr/>
          </p:nvSpPr>
          <p:spPr bwMode="auto">
            <a:xfrm>
              <a:off x="2100" y="3430"/>
              <a:ext cx="21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20,490</a:t>
              </a:r>
              <a:endParaRPr kumimoji="1" lang="en-US" altLang="ja-JP" sz="9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p:txBody>
        </p:sp>
        <p:sp>
          <p:nvSpPr>
            <p:cNvPr id="15"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1158" y="3524"/>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latin typeface="ＭＳ Ｐゴシック" panose="020B0600070205080204" pitchFamily="50" charset="-128"/>
                  <a:ea typeface="ＭＳ Ｐゴシック" panose="020B0600070205080204" pitchFamily="50" charset="-128"/>
                  <a:cs typeface="ＭＳ Ｐゴシック" pitchFamily="50" charset="-128"/>
                </a:rPr>
                <a:t>203,814</a:t>
              </a:r>
              <a:endParaRPr kumimoji="1" lang="ja-JP"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17"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2063" y="3531"/>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137,777</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66,040</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23"/>
            <p:cNvSpPr>
              <a:spLocks noChangeArrowheads="1"/>
            </p:cNvSpPr>
            <p:nvPr/>
          </p:nvSpPr>
          <p:spPr bwMode="auto">
            <a:xfrm>
              <a:off x="1255" y="379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2,354</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25"/>
            <p:cNvSpPr>
              <a:spLocks noChangeArrowheads="1"/>
            </p:cNvSpPr>
            <p:nvPr/>
          </p:nvSpPr>
          <p:spPr bwMode="auto">
            <a:xfrm>
              <a:off x="1255" y="3891"/>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2,355</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7"/>
            <p:cNvSpPr>
              <a:spLocks noChangeArrowheads="1"/>
            </p:cNvSpPr>
            <p:nvPr/>
          </p:nvSpPr>
          <p:spPr bwMode="auto">
            <a:xfrm>
              <a:off x="1255" y="3981"/>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2,358</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50"/>
            <p:cNvSpPr>
              <a:spLocks noChangeShapeType="1"/>
            </p:cNvSpPr>
            <p:nvPr/>
          </p:nvSpPr>
          <p:spPr bwMode="auto">
            <a:xfrm>
              <a:off x="428"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6" name="正方形/長方形 75"/>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5</a:t>
            </a:r>
            <a:endParaRPr lang="ja-JP" altLang="en-US" dirty="0">
              <a:solidFill>
                <a:prstClr val="black"/>
              </a:solidFill>
            </a:endParaRPr>
          </a:p>
        </p:txBody>
      </p:sp>
    </p:spTree>
    <p:extLst>
      <p:ext uri="{BB962C8B-B14F-4D97-AF65-F5344CB8AC3E}">
        <p14:creationId xmlns:p14="http://schemas.microsoft.com/office/powerpoint/2010/main" val="20132487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TotalTime>
  <Words>1996</Words>
  <Application>Microsoft Office PowerPoint</Application>
  <PresentationFormat>画面に合わせる (4:3)</PresentationFormat>
  <Paragraphs>233</Paragraphs>
  <Slides>5</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Office テーマ</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岩﨑　直人</cp:lastModifiedBy>
  <cp:revision>303</cp:revision>
  <cp:lastPrinted>2021-12-23T07:52:22Z</cp:lastPrinted>
  <dcterms:created xsi:type="dcterms:W3CDTF">2011-09-06T07:28:09Z</dcterms:created>
  <dcterms:modified xsi:type="dcterms:W3CDTF">2025-02-07T02:08:49Z</dcterms:modified>
</cp:coreProperties>
</file>