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2" r:id="rId4"/>
  </p:sldMasterIdLst>
  <p:notesMasterIdLst>
    <p:notesMasterId r:id="rId14"/>
  </p:notesMasterIdLst>
  <p:handoutMasterIdLst>
    <p:handoutMasterId r:id="rId15"/>
  </p:handoutMasterIdLst>
  <p:sldIdLst>
    <p:sldId id="846" r:id="rId5"/>
    <p:sldId id="834" r:id="rId6"/>
    <p:sldId id="842" r:id="rId7"/>
    <p:sldId id="868" r:id="rId8"/>
    <p:sldId id="861" r:id="rId9"/>
    <p:sldId id="860" r:id="rId10"/>
    <p:sldId id="862" r:id="rId11"/>
    <p:sldId id="863" r:id="rId12"/>
    <p:sldId id="867" r:id="rId13"/>
  </p:sldIdLst>
  <p:sldSz cx="9144000" cy="6858000" type="screen4x3"/>
  <p:notesSz cx="6807200" cy="9939338"/>
  <p:defaultTextStyle>
    <a:defPPr>
      <a:defRPr lang="ja-JP"/>
    </a:defPPr>
    <a:lvl1pPr marL="0" algn="l" defTabSz="914274" rtl="0" eaLnBrk="1" latinLnBrk="0" hangingPunct="1">
      <a:defRPr kumimoji="1" sz="1800" kern="1200">
        <a:solidFill>
          <a:schemeClr val="tx1"/>
        </a:solidFill>
        <a:latin typeface="+mn-lt"/>
        <a:ea typeface="+mn-ea"/>
        <a:cs typeface="+mn-cs"/>
      </a:defRPr>
    </a:lvl1pPr>
    <a:lvl2pPr marL="457137" algn="l" defTabSz="914274" rtl="0" eaLnBrk="1" latinLnBrk="0" hangingPunct="1">
      <a:defRPr kumimoji="1" sz="1800" kern="1200">
        <a:solidFill>
          <a:schemeClr val="tx1"/>
        </a:solidFill>
        <a:latin typeface="+mn-lt"/>
        <a:ea typeface="+mn-ea"/>
        <a:cs typeface="+mn-cs"/>
      </a:defRPr>
    </a:lvl2pPr>
    <a:lvl3pPr marL="914274" algn="l" defTabSz="914274" rtl="0" eaLnBrk="1" latinLnBrk="0" hangingPunct="1">
      <a:defRPr kumimoji="1" sz="1800" kern="1200">
        <a:solidFill>
          <a:schemeClr val="tx1"/>
        </a:solidFill>
        <a:latin typeface="+mn-lt"/>
        <a:ea typeface="+mn-ea"/>
        <a:cs typeface="+mn-cs"/>
      </a:defRPr>
    </a:lvl3pPr>
    <a:lvl4pPr marL="1371410" algn="l" defTabSz="914274" rtl="0" eaLnBrk="1" latinLnBrk="0" hangingPunct="1">
      <a:defRPr kumimoji="1" sz="1800" kern="1200">
        <a:solidFill>
          <a:schemeClr val="tx1"/>
        </a:solidFill>
        <a:latin typeface="+mn-lt"/>
        <a:ea typeface="+mn-ea"/>
        <a:cs typeface="+mn-cs"/>
      </a:defRPr>
    </a:lvl4pPr>
    <a:lvl5pPr marL="1828547" algn="l" defTabSz="914274" rtl="0" eaLnBrk="1" latinLnBrk="0" hangingPunct="1">
      <a:defRPr kumimoji="1" sz="1800" kern="1200">
        <a:solidFill>
          <a:schemeClr val="tx1"/>
        </a:solidFill>
        <a:latin typeface="+mn-lt"/>
        <a:ea typeface="+mn-ea"/>
        <a:cs typeface="+mn-cs"/>
      </a:defRPr>
    </a:lvl5pPr>
    <a:lvl6pPr marL="2285684" algn="l" defTabSz="914274" rtl="0" eaLnBrk="1" latinLnBrk="0" hangingPunct="1">
      <a:defRPr kumimoji="1" sz="1800" kern="1200">
        <a:solidFill>
          <a:schemeClr val="tx1"/>
        </a:solidFill>
        <a:latin typeface="+mn-lt"/>
        <a:ea typeface="+mn-ea"/>
        <a:cs typeface="+mn-cs"/>
      </a:defRPr>
    </a:lvl6pPr>
    <a:lvl7pPr marL="2742821" algn="l" defTabSz="914274" rtl="0" eaLnBrk="1" latinLnBrk="0" hangingPunct="1">
      <a:defRPr kumimoji="1" sz="1800" kern="1200">
        <a:solidFill>
          <a:schemeClr val="tx1"/>
        </a:solidFill>
        <a:latin typeface="+mn-lt"/>
        <a:ea typeface="+mn-ea"/>
        <a:cs typeface="+mn-cs"/>
      </a:defRPr>
    </a:lvl7pPr>
    <a:lvl8pPr marL="3199957" algn="l" defTabSz="914274" rtl="0" eaLnBrk="1" latinLnBrk="0" hangingPunct="1">
      <a:defRPr kumimoji="1" sz="1800" kern="1200">
        <a:solidFill>
          <a:schemeClr val="tx1"/>
        </a:solidFill>
        <a:latin typeface="+mn-lt"/>
        <a:ea typeface="+mn-ea"/>
        <a:cs typeface="+mn-cs"/>
      </a:defRPr>
    </a:lvl8pPr>
    <a:lvl9pPr marL="3657093" algn="l" defTabSz="914274"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2880">
          <p15:clr>
            <a:srgbClr val="A4A3A4"/>
          </p15:clr>
        </p15:guide>
        <p15:guide id="3" orient="horz" pos="216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zuaki Shichi" initials="S" lastIdx="13" clrIdx="0"/>
  <p:cmAuthor id="1" name="Kazuaki Shichi" initials="K" lastIdx="2" clrIdx="1"/>
  <p:cmAuthor id="2" name="平西　恭子" initials="平西　恭子" lastIdx="1" clrIdx="2">
    <p:extLst>
      <p:ext uri="{19B8F6BF-5375-455C-9EA6-DF929625EA0E}">
        <p15:presenceInfo xmlns:p15="http://schemas.microsoft.com/office/powerpoint/2012/main" userId="S::HiranishiK@lan.pref.osaka.jp::0158dd8d-d0d8-4a62-9164-2993f215f80a" providerId="AD"/>
      </p:ext>
    </p:extLst>
  </p:cmAuthor>
  <p:cmAuthor id="3" name="原野　利暢" initials="原野　利暢" lastIdx="3" clrIdx="3">
    <p:extLst>
      <p:ext uri="{19B8F6BF-5375-455C-9EA6-DF929625EA0E}">
        <p15:presenceInfo xmlns:p15="http://schemas.microsoft.com/office/powerpoint/2012/main" userId="S-1-5-21-161959346-1900351369-444732941-45688" providerId="AD"/>
      </p:ext>
    </p:extLst>
  </p:cmAuthor>
  <p:cmAuthor id="4" name="原野　利暢" initials="原野　利暢 [2]" lastIdx="3" clrIdx="4">
    <p:extLst>
      <p:ext uri="{19B8F6BF-5375-455C-9EA6-DF929625EA0E}">
        <p15:presenceInfo xmlns:p15="http://schemas.microsoft.com/office/powerpoint/2012/main" userId="S::HaranoT@lan.pref.osaka.jp::43f38b53-5aec-4fab-82c3-c1361e7566e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FF9900"/>
    <a:srgbClr val="0000CC"/>
    <a:srgbClr val="5D7430"/>
    <a:srgbClr val="9BBB59"/>
    <a:srgbClr val="9B3950"/>
    <a:srgbClr val="003399"/>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206" autoAdjust="0"/>
  </p:normalViewPr>
  <p:slideViewPr>
    <p:cSldViewPr showGuides="1">
      <p:cViewPr varScale="1">
        <p:scale>
          <a:sx n="74" d="100"/>
          <a:sy n="74" d="100"/>
        </p:scale>
        <p:origin x="1164" y="66"/>
      </p:cViewPr>
      <p:guideLst>
        <p:guide pos="2880"/>
        <p:guide orient="horz" pos="2160"/>
      </p:guideLst>
    </p:cSldViewPr>
  </p:slideViewPr>
  <p:notesTextViewPr>
    <p:cViewPr>
      <p:scale>
        <a:sx n="1" d="1"/>
        <a:sy n="1" d="1"/>
      </p:scale>
      <p:origin x="0" y="0"/>
    </p:cViewPr>
  </p:notesTextViewPr>
  <p:sorterViewPr>
    <p:cViewPr>
      <p:scale>
        <a:sx n="150" d="100"/>
        <a:sy n="150" d="100"/>
      </p:scale>
      <p:origin x="0" y="12894"/>
    </p:cViewPr>
  </p:sorterViewPr>
  <p:notesViewPr>
    <p:cSldViewPr>
      <p:cViewPr varScale="1">
        <p:scale>
          <a:sx n="60" d="100"/>
          <a:sy n="60" d="100"/>
        </p:scale>
        <p:origin x="3274" y="3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1EE881E7-AE69-4146-94D2-2270EEF8DDA0}" type="datetimeFigureOut">
              <a:rPr kumimoji="1" lang="ja-JP" altLang="en-US" smtClean="0"/>
              <a:t>2023/3/20</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9BD94D33-C8B2-4ABC-9002-0DE385A9DFE6}" type="slidenum">
              <a:rPr kumimoji="1" lang="ja-JP" altLang="en-US" smtClean="0"/>
              <a:t>‹#›</a:t>
            </a:fld>
            <a:endParaRPr kumimoji="1" lang="ja-JP" altLang="en-US"/>
          </a:p>
        </p:txBody>
      </p:sp>
    </p:spTree>
    <p:extLst>
      <p:ext uri="{BB962C8B-B14F-4D97-AF65-F5344CB8AC3E}">
        <p14:creationId xmlns:p14="http://schemas.microsoft.com/office/powerpoint/2010/main" val="8607276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4F310774-28F9-4F9B-9668-F263BD70C017}" type="datetimeFigureOut">
              <a:rPr kumimoji="1" lang="ja-JP" altLang="en-US" smtClean="0"/>
              <a:t>2023/3/20</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67FAA14F-D4B8-4FAD-8C38-DB5B92F8CCA5}" type="slidenum">
              <a:rPr kumimoji="1" lang="ja-JP" altLang="en-US" smtClean="0"/>
              <a:t>‹#›</a:t>
            </a:fld>
            <a:endParaRPr kumimoji="1" lang="ja-JP" altLang="en-US"/>
          </a:p>
        </p:txBody>
      </p:sp>
    </p:spTree>
    <p:extLst>
      <p:ext uri="{BB962C8B-B14F-4D97-AF65-F5344CB8AC3E}">
        <p14:creationId xmlns:p14="http://schemas.microsoft.com/office/powerpoint/2010/main" val="824586528"/>
      </p:ext>
    </p:extLst>
  </p:cSld>
  <p:clrMap bg1="lt1" tx1="dk1" bg2="lt2" tx2="dk2" accent1="accent1" accent2="accent2" accent3="accent3" accent4="accent4" accent5="accent5" accent6="accent6" hlink="hlink" folHlink="folHlink"/>
  <p:hf hdr="0" ftr="0" dt="0"/>
  <p:notesStyle>
    <a:lvl1pPr marL="0" algn="l" defTabSz="914274" rtl="0" eaLnBrk="1" latinLnBrk="0" hangingPunct="1">
      <a:defRPr kumimoji="1" sz="1200" kern="1200">
        <a:solidFill>
          <a:schemeClr val="tx1"/>
        </a:solidFill>
        <a:latin typeface="+mn-lt"/>
        <a:ea typeface="+mn-ea"/>
        <a:cs typeface="+mn-cs"/>
      </a:defRPr>
    </a:lvl1pPr>
    <a:lvl2pPr marL="457137" algn="l" defTabSz="914274" rtl="0" eaLnBrk="1" latinLnBrk="0" hangingPunct="1">
      <a:defRPr kumimoji="1" sz="1200" kern="1200">
        <a:solidFill>
          <a:schemeClr val="tx1"/>
        </a:solidFill>
        <a:latin typeface="+mn-lt"/>
        <a:ea typeface="+mn-ea"/>
        <a:cs typeface="+mn-cs"/>
      </a:defRPr>
    </a:lvl2pPr>
    <a:lvl3pPr marL="914274" algn="l" defTabSz="914274" rtl="0" eaLnBrk="1" latinLnBrk="0" hangingPunct="1">
      <a:defRPr kumimoji="1" sz="1200" kern="1200">
        <a:solidFill>
          <a:schemeClr val="tx1"/>
        </a:solidFill>
        <a:latin typeface="+mn-lt"/>
        <a:ea typeface="+mn-ea"/>
        <a:cs typeface="+mn-cs"/>
      </a:defRPr>
    </a:lvl3pPr>
    <a:lvl4pPr marL="1371410" algn="l" defTabSz="914274" rtl="0" eaLnBrk="1" latinLnBrk="0" hangingPunct="1">
      <a:defRPr kumimoji="1" sz="1200" kern="1200">
        <a:solidFill>
          <a:schemeClr val="tx1"/>
        </a:solidFill>
        <a:latin typeface="+mn-lt"/>
        <a:ea typeface="+mn-ea"/>
        <a:cs typeface="+mn-cs"/>
      </a:defRPr>
    </a:lvl4pPr>
    <a:lvl5pPr marL="1828547" algn="l" defTabSz="914274" rtl="0" eaLnBrk="1" latinLnBrk="0" hangingPunct="1">
      <a:defRPr kumimoji="1" sz="1200" kern="1200">
        <a:solidFill>
          <a:schemeClr val="tx1"/>
        </a:solidFill>
        <a:latin typeface="+mn-lt"/>
        <a:ea typeface="+mn-ea"/>
        <a:cs typeface="+mn-cs"/>
      </a:defRPr>
    </a:lvl5pPr>
    <a:lvl6pPr marL="2285684" algn="l" defTabSz="914274" rtl="0" eaLnBrk="1" latinLnBrk="0" hangingPunct="1">
      <a:defRPr kumimoji="1" sz="1200" kern="1200">
        <a:solidFill>
          <a:schemeClr val="tx1"/>
        </a:solidFill>
        <a:latin typeface="+mn-lt"/>
        <a:ea typeface="+mn-ea"/>
        <a:cs typeface="+mn-cs"/>
      </a:defRPr>
    </a:lvl6pPr>
    <a:lvl7pPr marL="2742821" algn="l" defTabSz="914274" rtl="0" eaLnBrk="1" latinLnBrk="0" hangingPunct="1">
      <a:defRPr kumimoji="1" sz="1200" kern="1200">
        <a:solidFill>
          <a:schemeClr val="tx1"/>
        </a:solidFill>
        <a:latin typeface="+mn-lt"/>
        <a:ea typeface="+mn-ea"/>
        <a:cs typeface="+mn-cs"/>
      </a:defRPr>
    </a:lvl7pPr>
    <a:lvl8pPr marL="3199957" algn="l" defTabSz="914274" rtl="0" eaLnBrk="1" latinLnBrk="0" hangingPunct="1">
      <a:defRPr kumimoji="1" sz="1200" kern="1200">
        <a:solidFill>
          <a:schemeClr val="tx1"/>
        </a:solidFill>
        <a:latin typeface="+mn-lt"/>
        <a:ea typeface="+mn-ea"/>
        <a:cs typeface="+mn-cs"/>
      </a:defRPr>
    </a:lvl8pPr>
    <a:lvl9pPr marL="3657093" algn="l" defTabSz="914274"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「顧客の理解を引き出すことができなかった」「体制不備」という課題解決のため、</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住宅関連事業者と連携した啓発を実施。</a:t>
            </a:r>
          </a:p>
          <a:p>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事業者においても、積極的に</a:t>
            </a:r>
            <a:r>
              <a:rPr lang="en-US" altLang="ja-JP" dirty="0">
                <a:latin typeface="Meiryo UI" panose="020B0604030504040204" pitchFamily="50" charset="-128"/>
                <a:ea typeface="Meiryo UI" panose="020B0604030504040204" pitchFamily="50" charset="-128"/>
              </a:rPr>
              <a:t>PR</a:t>
            </a:r>
            <a:r>
              <a:rPr lang="ja-JP" altLang="ja-JP" dirty="0">
                <a:latin typeface="Meiryo UI" panose="020B0604030504040204" pitchFamily="50" charset="-128"/>
                <a:ea typeface="Meiryo UI" panose="020B0604030504040204" pitchFamily="50" charset="-128"/>
              </a:rPr>
              <a:t>してもらえるよう</a:t>
            </a:r>
            <a:r>
              <a:rPr lang="en-US" altLang="ja-JP" dirty="0">
                <a:latin typeface="Meiryo UI" panose="020B0604030504040204" pitchFamily="50" charset="-128"/>
                <a:ea typeface="Meiryo UI" panose="020B0604030504040204" pitchFamily="50" charset="-128"/>
              </a:rPr>
              <a:t>ZEH</a:t>
            </a:r>
            <a:r>
              <a:rPr lang="ja-JP" altLang="ja-JP" dirty="0">
                <a:latin typeface="Meiryo UI" panose="020B0604030504040204" pitchFamily="50" charset="-128"/>
                <a:ea typeface="Meiryo UI" panose="020B0604030504040204" pitchFamily="50" charset="-128"/>
              </a:rPr>
              <a:t>メリットの紹介や、メリットの</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説明時に大阪府の広報ツールを活用いただけること等を紹介。</a:t>
            </a:r>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セミナー</a:t>
            </a:r>
            <a:r>
              <a:rPr lang="en-US" altLang="ja-JP" dirty="0">
                <a:latin typeface="Meiryo UI" panose="020B0604030504040204" pitchFamily="50" charset="-128"/>
                <a:ea typeface="Meiryo UI" panose="020B0604030504040204" pitchFamily="50" charset="-128"/>
              </a:rPr>
              <a:t>】</a:t>
            </a:r>
          </a:p>
          <a:p>
            <a:r>
              <a:rPr lang="ja-JP" altLang="en-US" dirty="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R3.6.4</a:t>
            </a:r>
            <a:r>
              <a:rPr lang="ja-JP" altLang="en-US" dirty="0">
                <a:latin typeface="Meiryo UI" panose="020B0604030504040204" pitchFamily="50" charset="-128"/>
                <a:ea typeface="Meiryo UI" panose="020B0604030504040204" pitchFamily="50" charset="-128"/>
              </a:rPr>
              <a:t>　</a:t>
            </a:r>
            <a:r>
              <a:rPr lang="en-US" altLang="ja-JP" dirty="0">
                <a:latin typeface="Meiryo UI" panose="020B0604030504040204" pitchFamily="50" charset="-128"/>
                <a:ea typeface="Meiryo UI" panose="020B0604030504040204" pitchFamily="50" charset="-128"/>
              </a:rPr>
              <a:t>YKK AP</a:t>
            </a:r>
            <a:r>
              <a:rPr lang="ja-JP" altLang="en-US" dirty="0">
                <a:latin typeface="Meiryo UI" panose="020B0604030504040204" pitchFamily="50" charset="-128"/>
                <a:ea typeface="Meiryo UI" panose="020B0604030504040204" pitchFamily="50" charset="-128"/>
              </a:rPr>
              <a:t>主催　「建築物省エネ法改正セミナー」</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・セミナー受講者</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設計・建築事業者　</a:t>
            </a:r>
            <a:r>
              <a:rPr lang="en-US" altLang="ja-JP" dirty="0">
                <a:latin typeface="Meiryo UI" panose="020B0604030504040204" pitchFamily="50" charset="-128"/>
                <a:ea typeface="Meiryo UI" panose="020B0604030504040204" pitchFamily="50" charset="-128"/>
              </a:rPr>
              <a:t>65</a:t>
            </a:r>
            <a:r>
              <a:rPr lang="ja-JP" altLang="en-US" dirty="0">
                <a:latin typeface="Meiryo UI" panose="020B0604030504040204" pitchFamily="50" charset="-128"/>
                <a:ea typeface="Meiryo UI" panose="020B0604030504040204" pitchFamily="50" charset="-128"/>
              </a:rPr>
              <a:t>社（関西・四国・中国）うち関西は</a:t>
            </a:r>
            <a:r>
              <a:rPr lang="en-US" altLang="ja-JP" dirty="0">
                <a:latin typeface="Meiryo UI" panose="020B0604030504040204" pitchFamily="50" charset="-128"/>
                <a:ea typeface="Meiryo UI" panose="020B0604030504040204" pitchFamily="50" charset="-128"/>
              </a:rPr>
              <a:t>33</a:t>
            </a:r>
            <a:r>
              <a:rPr lang="ja-JP" altLang="en-US" dirty="0">
                <a:latin typeface="Meiryo UI" panose="020B0604030504040204" pitchFamily="50" charset="-128"/>
                <a:ea typeface="Meiryo UI" panose="020B0604030504040204" pitchFamily="50" charset="-128"/>
              </a:rPr>
              <a:t>社</a:t>
            </a:r>
            <a:endParaRPr lang="ja-JP"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・アンケート</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半数が「大変良かった・良かった」と回答</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・スマ</a:t>
            </a:r>
            <a:r>
              <a:rPr lang="en-US" altLang="ja-JP" dirty="0">
                <a:latin typeface="Meiryo UI" panose="020B0604030504040204" pitchFamily="50" charset="-128"/>
                <a:ea typeface="Meiryo UI" panose="020B0604030504040204" pitchFamily="50" charset="-128"/>
              </a:rPr>
              <a:t>C</a:t>
            </a:r>
            <a:r>
              <a:rPr lang="ja-JP" altLang="en-US" dirty="0">
                <a:latin typeface="Meiryo UI" panose="020B0604030504040204" pitchFamily="50" charset="-128"/>
                <a:ea typeface="Meiryo UI" panose="020B0604030504040204" pitchFamily="50" charset="-128"/>
              </a:rPr>
              <a:t>の後に、住まち部　建築指導課も講演</a:t>
            </a:r>
            <a:endParaRPr lang="en-US" altLang="ja-JP" dirty="0">
              <a:latin typeface="Meiryo UI" panose="020B0604030504040204" pitchFamily="50" charset="-128"/>
              <a:ea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D1944BA3-4366-40E7-BDA7-36C59C4D60BB}" type="slidenum">
              <a:rPr kumimoji="1" lang="ja-JP" altLang="en-US" smtClean="0"/>
              <a:t>2</a:t>
            </a:fld>
            <a:endParaRPr kumimoji="1" lang="ja-JP" altLang="en-US"/>
          </a:p>
        </p:txBody>
      </p:sp>
    </p:spTree>
    <p:extLst>
      <p:ext uri="{BB962C8B-B14F-4D97-AF65-F5344CB8AC3E}">
        <p14:creationId xmlns:p14="http://schemas.microsoft.com/office/powerpoint/2010/main" val="36613645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「顧客の理解を引き出すことができなかった」「体制不備」という課題解決のため、</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住宅関連事業者と連携した啓発を実施。</a:t>
            </a:r>
          </a:p>
          <a:p>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事業者においても、積極的に</a:t>
            </a:r>
            <a:r>
              <a:rPr lang="en-US" altLang="ja-JP" dirty="0">
                <a:latin typeface="Meiryo UI" panose="020B0604030504040204" pitchFamily="50" charset="-128"/>
                <a:ea typeface="Meiryo UI" panose="020B0604030504040204" pitchFamily="50" charset="-128"/>
              </a:rPr>
              <a:t>PR</a:t>
            </a:r>
            <a:r>
              <a:rPr lang="ja-JP" altLang="ja-JP" dirty="0">
                <a:latin typeface="Meiryo UI" panose="020B0604030504040204" pitchFamily="50" charset="-128"/>
                <a:ea typeface="Meiryo UI" panose="020B0604030504040204" pitchFamily="50" charset="-128"/>
              </a:rPr>
              <a:t>してもらえるよう</a:t>
            </a:r>
            <a:r>
              <a:rPr lang="en-US" altLang="ja-JP" dirty="0">
                <a:latin typeface="Meiryo UI" panose="020B0604030504040204" pitchFamily="50" charset="-128"/>
                <a:ea typeface="Meiryo UI" panose="020B0604030504040204" pitchFamily="50" charset="-128"/>
              </a:rPr>
              <a:t>ZEH</a:t>
            </a:r>
            <a:r>
              <a:rPr lang="ja-JP" altLang="ja-JP" dirty="0">
                <a:latin typeface="Meiryo UI" panose="020B0604030504040204" pitchFamily="50" charset="-128"/>
                <a:ea typeface="Meiryo UI" panose="020B0604030504040204" pitchFamily="50" charset="-128"/>
              </a:rPr>
              <a:t>メリットの紹介や、メリットの</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説明時に大阪府の広報ツールを活用いただけること等を紹介。</a:t>
            </a:r>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セミナー</a:t>
            </a:r>
            <a:r>
              <a:rPr lang="en-US" altLang="ja-JP" dirty="0">
                <a:latin typeface="Meiryo UI" panose="020B0604030504040204" pitchFamily="50" charset="-128"/>
                <a:ea typeface="Meiryo UI" panose="020B0604030504040204" pitchFamily="50" charset="-128"/>
              </a:rPr>
              <a:t>】</a:t>
            </a:r>
          </a:p>
          <a:p>
            <a:r>
              <a:rPr lang="ja-JP" altLang="en-US" dirty="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R3.6.4</a:t>
            </a:r>
            <a:r>
              <a:rPr lang="ja-JP" altLang="en-US" dirty="0">
                <a:latin typeface="Meiryo UI" panose="020B0604030504040204" pitchFamily="50" charset="-128"/>
                <a:ea typeface="Meiryo UI" panose="020B0604030504040204" pitchFamily="50" charset="-128"/>
              </a:rPr>
              <a:t>　</a:t>
            </a:r>
            <a:r>
              <a:rPr lang="en-US" altLang="ja-JP" dirty="0">
                <a:latin typeface="Meiryo UI" panose="020B0604030504040204" pitchFamily="50" charset="-128"/>
                <a:ea typeface="Meiryo UI" panose="020B0604030504040204" pitchFamily="50" charset="-128"/>
              </a:rPr>
              <a:t>YKK AP</a:t>
            </a:r>
            <a:r>
              <a:rPr lang="ja-JP" altLang="en-US" dirty="0">
                <a:latin typeface="Meiryo UI" panose="020B0604030504040204" pitchFamily="50" charset="-128"/>
                <a:ea typeface="Meiryo UI" panose="020B0604030504040204" pitchFamily="50" charset="-128"/>
              </a:rPr>
              <a:t>主催　「建築物省エネ法改正セミナー」</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・セミナー受講者</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設計・建築事業者　</a:t>
            </a:r>
            <a:r>
              <a:rPr lang="en-US" altLang="ja-JP" dirty="0">
                <a:latin typeface="Meiryo UI" panose="020B0604030504040204" pitchFamily="50" charset="-128"/>
                <a:ea typeface="Meiryo UI" panose="020B0604030504040204" pitchFamily="50" charset="-128"/>
              </a:rPr>
              <a:t>65</a:t>
            </a:r>
            <a:r>
              <a:rPr lang="ja-JP" altLang="en-US" dirty="0">
                <a:latin typeface="Meiryo UI" panose="020B0604030504040204" pitchFamily="50" charset="-128"/>
                <a:ea typeface="Meiryo UI" panose="020B0604030504040204" pitchFamily="50" charset="-128"/>
              </a:rPr>
              <a:t>社（関西・四国・中国）うち関西は</a:t>
            </a:r>
            <a:r>
              <a:rPr lang="en-US" altLang="ja-JP" dirty="0">
                <a:latin typeface="Meiryo UI" panose="020B0604030504040204" pitchFamily="50" charset="-128"/>
                <a:ea typeface="Meiryo UI" panose="020B0604030504040204" pitchFamily="50" charset="-128"/>
              </a:rPr>
              <a:t>33</a:t>
            </a:r>
            <a:r>
              <a:rPr lang="ja-JP" altLang="en-US" dirty="0">
                <a:latin typeface="Meiryo UI" panose="020B0604030504040204" pitchFamily="50" charset="-128"/>
                <a:ea typeface="Meiryo UI" panose="020B0604030504040204" pitchFamily="50" charset="-128"/>
              </a:rPr>
              <a:t>社</a:t>
            </a:r>
            <a:endParaRPr lang="ja-JP"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・アンケート</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半数が「大変良かった・良かった」と回答</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・スマ</a:t>
            </a:r>
            <a:r>
              <a:rPr lang="en-US" altLang="ja-JP" dirty="0">
                <a:latin typeface="Meiryo UI" panose="020B0604030504040204" pitchFamily="50" charset="-128"/>
                <a:ea typeface="Meiryo UI" panose="020B0604030504040204" pitchFamily="50" charset="-128"/>
              </a:rPr>
              <a:t>C</a:t>
            </a:r>
            <a:r>
              <a:rPr lang="ja-JP" altLang="en-US" dirty="0">
                <a:latin typeface="Meiryo UI" panose="020B0604030504040204" pitchFamily="50" charset="-128"/>
                <a:ea typeface="Meiryo UI" panose="020B0604030504040204" pitchFamily="50" charset="-128"/>
              </a:rPr>
              <a:t>の後に、住まち部　建築指導課も講演</a:t>
            </a:r>
            <a:endParaRPr lang="en-US" altLang="ja-JP" dirty="0">
              <a:latin typeface="Meiryo UI" panose="020B0604030504040204" pitchFamily="50" charset="-128"/>
              <a:ea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D1944BA3-4366-40E7-BDA7-36C59C4D60BB}" type="slidenum">
              <a:rPr kumimoji="1" lang="ja-JP" altLang="en-US" smtClean="0"/>
              <a:t>3</a:t>
            </a:fld>
            <a:endParaRPr kumimoji="1" lang="ja-JP" altLang="en-US"/>
          </a:p>
        </p:txBody>
      </p:sp>
    </p:spTree>
    <p:extLst>
      <p:ext uri="{BB962C8B-B14F-4D97-AF65-F5344CB8AC3E}">
        <p14:creationId xmlns:p14="http://schemas.microsoft.com/office/powerpoint/2010/main" val="2075008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「顧客の理解を引き出すことができなかった」「体制不備」という課題解決のため、</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住宅関連事業者と連携した啓発を実施。</a:t>
            </a:r>
          </a:p>
          <a:p>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事業者においても、積極的に</a:t>
            </a:r>
            <a:r>
              <a:rPr lang="en-US" altLang="ja-JP" dirty="0">
                <a:latin typeface="Meiryo UI" panose="020B0604030504040204" pitchFamily="50" charset="-128"/>
                <a:ea typeface="Meiryo UI" panose="020B0604030504040204" pitchFamily="50" charset="-128"/>
              </a:rPr>
              <a:t>PR</a:t>
            </a:r>
            <a:r>
              <a:rPr lang="ja-JP" altLang="ja-JP" dirty="0">
                <a:latin typeface="Meiryo UI" panose="020B0604030504040204" pitchFamily="50" charset="-128"/>
                <a:ea typeface="Meiryo UI" panose="020B0604030504040204" pitchFamily="50" charset="-128"/>
              </a:rPr>
              <a:t>してもらえるよう</a:t>
            </a:r>
            <a:r>
              <a:rPr lang="en-US" altLang="ja-JP" dirty="0">
                <a:latin typeface="Meiryo UI" panose="020B0604030504040204" pitchFamily="50" charset="-128"/>
                <a:ea typeface="Meiryo UI" panose="020B0604030504040204" pitchFamily="50" charset="-128"/>
              </a:rPr>
              <a:t>ZEH</a:t>
            </a:r>
            <a:r>
              <a:rPr lang="ja-JP" altLang="ja-JP" dirty="0">
                <a:latin typeface="Meiryo UI" panose="020B0604030504040204" pitchFamily="50" charset="-128"/>
                <a:ea typeface="Meiryo UI" panose="020B0604030504040204" pitchFamily="50" charset="-128"/>
              </a:rPr>
              <a:t>メリットの紹介や、メリットの</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説明時に大阪府の広報ツールを活用いただけること等を紹介。</a:t>
            </a:r>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セミナー</a:t>
            </a:r>
            <a:r>
              <a:rPr lang="en-US" altLang="ja-JP" dirty="0">
                <a:latin typeface="Meiryo UI" panose="020B0604030504040204" pitchFamily="50" charset="-128"/>
                <a:ea typeface="Meiryo UI" panose="020B0604030504040204" pitchFamily="50" charset="-128"/>
              </a:rPr>
              <a:t>】</a:t>
            </a:r>
          </a:p>
          <a:p>
            <a:r>
              <a:rPr lang="ja-JP" altLang="en-US" dirty="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R3.6.4</a:t>
            </a:r>
            <a:r>
              <a:rPr lang="ja-JP" altLang="en-US" dirty="0">
                <a:latin typeface="Meiryo UI" panose="020B0604030504040204" pitchFamily="50" charset="-128"/>
                <a:ea typeface="Meiryo UI" panose="020B0604030504040204" pitchFamily="50" charset="-128"/>
              </a:rPr>
              <a:t>　</a:t>
            </a:r>
            <a:r>
              <a:rPr lang="en-US" altLang="ja-JP" dirty="0">
                <a:latin typeface="Meiryo UI" panose="020B0604030504040204" pitchFamily="50" charset="-128"/>
                <a:ea typeface="Meiryo UI" panose="020B0604030504040204" pitchFamily="50" charset="-128"/>
              </a:rPr>
              <a:t>YKK AP</a:t>
            </a:r>
            <a:r>
              <a:rPr lang="ja-JP" altLang="en-US" dirty="0">
                <a:latin typeface="Meiryo UI" panose="020B0604030504040204" pitchFamily="50" charset="-128"/>
                <a:ea typeface="Meiryo UI" panose="020B0604030504040204" pitchFamily="50" charset="-128"/>
              </a:rPr>
              <a:t>主催　「建築物省エネ法改正セミナー」</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・セミナー受講者</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設計・建築事業者　</a:t>
            </a:r>
            <a:r>
              <a:rPr lang="en-US" altLang="ja-JP" dirty="0">
                <a:latin typeface="Meiryo UI" panose="020B0604030504040204" pitchFamily="50" charset="-128"/>
                <a:ea typeface="Meiryo UI" panose="020B0604030504040204" pitchFamily="50" charset="-128"/>
              </a:rPr>
              <a:t>65</a:t>
            </a:r>
            <a:r>
              <a:rPr lang="ja-JP" altLang="en-US" dirty="0">
                <a:latin typeface="Meiryo UI" panose="020B0604030504040204" pitchFamily="50" charset="-128"/>
                <a:ea typeface="Meiryo UI" panose="020B0604030504040204" pitchFamily="50" charset="-128"/>
              </a:rPr>
              <a:t>社（関西・四国・中国）うち関西は</a:t>
            </a:r>
            <a:r>
              <a:rPr lang="en-US" altLang="ja-JP" dirty="0">
                <a:latin typeface="Meiryo UI" panose="020B0604030504040204" pitchFamily="50" charset="-128"/>
                <a:ea typeface="Meiryo UI" panose="020B0604030504040204" pitchFamily="50" charset="-128"/>
              </a:rPr>
              <a:t>33</a:t>
            </a:r>
            <a:r>
              <a:rPr lang="ja-JP" altLang="en-US" dirty="0">
                <a:latin typeface="Meiryo UI" panose="020B0604030504040204" pitchFamily="50" charset="-128"/>
                <a:ea typeface="Meiryo UI" panose="020B0604030504040204" pitchFamily="50" charset="-128"/>
              </a:rPr>
              <a:t>社</a:t>
            </a:r>
            <a:endParaRPr lang="ja-JP"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・アンケート</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半数が「大変良かった・良かった」と回答</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・スマ</a:t>
            </a:r>
            <a:r>
              <a:rPr lang="en-US" altLang="ja-JP" dirty="0">
                <a:latin typeface="Meiryo UI" panose="020B0604030504040204" pitchFamily="50" charset="-128"/>
                <a:ea typeface="Meiryo UI" panose="020B0604030504040204" pitchFamily="50" charset="-128"/>
              </a:rPr>
              <a:t>C</a:t>
            </a:r>
            <a:r>
              <a:rPr lang="ja-JP" altLang="en-US" dirty="0">
                <a:latin typeface="Meiryo UI" panose="020B0604030504040204" pitchFamily="50" charset="-128"/>
                <a:ea typeface="Meiryo UI" panose="020B0604030504040204" pitchFamily="50" charset="-128"/>
              </a:rPr>
              <a:t>の後に、住まち部　建築指導課も講演</a:t>
            </a:r>
            <a:endParaRPr lang="en-US" altLang="ja-JP" dirty="0">
              <a:latin typeface="Meiryo UI" panose="020B0604030504040204" pitchFamily="50" charset="-128"/>
              <a:ea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D1944BA3-4366-40E7-BDA7-36C59C4D60BB}" type="slidenum">
              <a:rPr kumimoji="1" lang="ja-JP" altLang="en-US" smtClean="0"/>
              <a:t>4</a:t>
            </a:fld>
            <a:endParaRPr kumimoji="1" lang="ja-JP" altLang="en-US"/>
          </a:p>
        </p:txBody>
      </p:sp>
    </p:spTree>
    <p:extLst>
      <p:ext uri="{BB962C8B-B14F-4D97-AF65-F5344CB8AC3E}">
        <p14:creationId xmlns:p14="http://schemas.microsoft.com/office/powerpoint/2010/main" val="20479297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「顧客の理解を引き出すことができなかった」「体制不備」という課題解決のため、</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住宅関連事業者と連携した啓発を実施。</a:t>
            </a:r>
          </a:p>
          <a:p>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事業者においても、積極的に</a:t>
            </a:r>
            <a:r>
              <a:rPr lang="en-US" altLang="ja-JP" dirty="0">
                <a:latin typeface="Meiryo UI" panose="020B0604030504040204" pitchFamily="50" charset="-128"/>
                <a:ea typeface="Meiryo UI" panose="020B0604030504040204" pitchFamily="50" charset="-128"/>
              </a:rPr>
              <a:t>PR</a:t>
            </a:r>
            <a:r>
              <a:rPr lang="ja-JP" altLang="ja-JP" dirty="0">
                <a:latin typeface="Meiryo UI" panose="020B0604030504040204" pitchFamily="50" charset="-128"/>
                <a:ea typeface="Meiryo UI" panose="020B0604030504040204" pitchFamily="50" charset="-128"/>
              </a:rPr>
              <a:t>してもらえるよう</a:t>
            </a:r>
            <a:r>
              <a:rPr lang="en-US" altLang="ja-JP" dirty="0">
                <a:latin typeface="Meiryo UI" panose="020B0604030504040204" pitchFamily="50" charset="-128"/>
                <a:ea typeface="Meiryo UI" panose="020B0604030504040204" pitchFamily="50" charset="-128"/>
              </a:rPr>
              <a:t>ZEH</a:t>
            </a:r>
            <a:r>
              <a:rPr lang="ja-JP" altLang="ja-JP" dirty="0">
                <a:latin typeface="Meiryo UI" panose="020B0604030504040204" pitchFamily="50" charset="-128"/>
                <a:ea typeface="Meiryo UI" panose="020B0604030504040204" pitchFamily="50" charset="-128"/>
              </a:rPr>
              <a:t>メリットの紹介や、メリットの</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説明時に大阪府の広報ツールを活用いただけること等を紹介。</a:t>
            </a:r>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セミナー</a:t>
            </a:r>
            <a:r>
              <a:rPr lang="en-US" altLang="ja-JP" dirty="0">
                <a:latin typeface="Meiryo UI" panose="020B0604030504040204" pitchFamily="50" charset="-128"/>
                <a:ea typeface="Meiryo UI" panose="020B0604030504040204" pitchFamily="50" charset="-128"/>
              </a:rPr>
              <a:t>】</a:t>
            </a:r>
          </a:p>
          <a:p>
            <a:r>
              <a:rPr lang="ja-JP" altLang="en-US" dirty="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R3.6.4</a:t>
            </a:r>
            <a:r>
              <a:rPr lang="ja-JP" altLang="en-US" dirty="0">
                <a:latin typeface="Meiryo UI" panose="020B0604030504040204" pitchFamily="50" charset="-128"/>
                <a:ea typeface="Meiryo UI" panose="020B0604030504040204" pitchFamily="50" charset="-128"/>
              </a:rPr>
              <a:t>　</a:t>
            </a:r>
            <a:r>
              <a:rPr lang="en-US" altLang="ja-JP" dirty="0">
                <a:latin typeface="Meiryo UI" panose="020B0604030504040204" pitchFamily="50" charset="-128"/>
                <a:ea typeface="Meiryo UI" panose="020B0604030504040204" pitchFamily="50" charset="-128"/>
              </a:rPr>
              <a:t>YKK AP</a:t>
            </a:r>
            <a:r>
              <a:rPr lang="ja-JP" altLang="en-US" dirty="0">
                <a:latin typeface="Meiryo UI" panose="020B0604030504040204" pitchFamily="50" charset="-128"/>
                <a:ea typeface="Meiryo UI" panose="020B0604030504040204" pitchFamily="50" charset="-128"/>
              </a:rPr>
              <a:t>主催　「建築物省エネ法改正セミナー」</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・セミナー受講者</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設計・建築事業者　</a:t>
            </a:r>
            <a:r>
              <a:rPr lang="en-US" altLang="ja-JP" dirty="0">
                <a:latin typeface="Meiryo UI" panose="020B0604030504040204" pitchFamily="50" charset="-128"/>
                <a:ea typeface="Meiryo UI" panose="020B0604030504040204" pitchFamily="50" charset="-128"/>
              </a:rPr>
              <a:t>65</a:t>
            </a:r>
            <a:r>
              <a:rPr lang="ja-JP" altLang="en-US" dirty="0">
                <a:latin typeface="Meiryo UI" panose="020B0604030504040204" pitchFamily="50" charset="-128"/>
                <a:ea typeface="Meiryo UI" panose="020B0604030504040204" pitchFamily="50" charset="-128"/>
              </a:rPr>
              <a:t>社（関西・四国・中国）うち関西は</a:t>
            </a:r>
            <a:r>
              <a:rPr lang="en-US" altLang="ja-JP" dirty="0">
                <a:latin typeface="Meiryo UI" panose="020B0604030504040204" pitchFamily="50" charset="-128"/>
                <a:ea typeface="Meiryo UI" panose="020B0604030504040204" pitchFamily="50" charset="-128"/>
              </a:rPr>
              <a:t>33</a:t>
            </a:r>
            <a:r>
              <a:rPr lang="ja-JP" altLang="en-US" dirty="0">
                <a:latin typeface="Meiryo UI" panose="020B0604030504040204" pitchFamily="50" charset="-128"/>
                <a:ea typeface="Meiryo UI" panose="020B0604030504040204" pitchFamily="50" charset="-128"/>
              </a:rPr>
              <a:t>社</a:t>
            </a:r>
            <a:endParaRPr lang="ja-JP"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・アンケート</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半数が「大変良かった・良かった」と回答</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・スマ</a:t>
            </a:r>
            <a:r>
              <a:rPr lang="en-US" altLang="ja-JP" dirty="0">
                <a:latin typeface="Meiryo UI" panose="020B0604030504040204" pitchFamily="50" charset="-128"/>
                <a:ea typeface="Meiryo UI" panose="020B0604030504040204" pitchFamily="50" charset="-128"/>
              </a:rPr>
              <a:t>C</a:t>
            </a:r>
            <a:r>
              <a:rPr lang="ja-JP" altLang="en-US" dirty="0">
                <a:latin typeface="Meiryo UI" panose="020B0604030504040204" pitchFamily="50" charset="-128"/>
                <a:ea typeface="Meiryo UI" panose="020B0604030504040204" pitchFamily="50" charset="-128"/>
              </a:rPr>
              <a:t>の後に、住まち部　建築指導課も講演</a:t>
            </a:r>
            <a:endParaRPr lang="en-US" altLang="ja-JP" dirty="0">
              <a:latin typeface="Meiryo UI" panose="020B0604030504040204" pitchFamily="50" charset="-128"/>
              <a:ea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D1944BA3-4366-40E7-BDA7-36C59C4D60BB}" type="slidenum">
              <a:rPr kumimoji="1" lang="ja-JP" altLang="en-US" smtClean="0"/>
              <a:t>5</a:t>
            </a:fld>
            <a:endParaRPr kumimoji="1" lang="ja-JP" altLang="en-US"/>
          </a:p>
        </p:txBody>
      </p:sp>
    </p:spTree>
    <p:extLst>
      <p:ext uri="{BB962C8B-B14F-4D97-AF65-F5344CB8AC3E}">
        <p14:creationId xmlns:p14="http://schemas.microsoft.com/office/powerpoint/2010/main" val="11536080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「顧客の理解を引き出すことができなかった」「体制不備」という課題解決のため、</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住宅関連事業者と連携した啓発を実施。</a:t>
            </a:r>
          </a:p>
          <a:p>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事業者においても、積極的に</a:t>
            </a:r>
            <a:r>
              <a:rPr lang="en-US" altLang="ja-JP" dirty="0">
                <a:latin typeface="Meiryo UI" panose="020B0604030504040204" pitchFamily="50" charset="-128"/>
                <a:ea typeface="Meiryo UI" panose="020B0604030504040204" pitchFamily="50" charset="-128"/>
              </a:rPr>
              <a:t>PR</a:t>
            </a:r>
            <a:r>
              <a:rPr lang="ja-JP" altLang="ja-JP" dirty="0">
                <a:latin typeface="Meiryo UI" panose="020B0604030504040204" pitchFamily="50" charset="-128"/>
                <a:ea typeface="Meiryo UI" panose="020B0604030504040204" pitchFamily="50" charset="-128"/>
              </a:rPr>
              <a:t>してもらえるよう</a:t>
            </a:r>
            <a:r>
              <a:rPr lang="en-US" altLang="ja-JP" dirty="0">
                <a:latin typeface="Meiryo UI" panose="020B0604030504040204" pitchFamily="50" charset="-128"/>
                <a:ea typeface="Meiryo UI" panose="020B0604030504040204" pitchFamily="50" charset="-128"/>
              </a:rPr>
              <a:t>ZEH</a:t>
            </a:r>
            <a:r>
              <a:rPr lang="ja-JP" altLang="ja-JP" dirty="0">
                <a:latin typeface="Meiryo UI" panose="020B0604030504040204" pitchFamily="50" charset="-128"/>
                <a:ea typeface="Meiryo UI" panose="020B0604030504040204" pitchFamily="50" charset="-128"/>
              </a:rPr>
              <a:t>メリットの紹介や、メリットの</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説明時に大阪府の広報ツールを活用いただけること等を紹介。</a:t>
            </a:r>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セミナー</a:t>
            </a:r>
            <a:r>
              <a:rPr lang="en-US" altLang="ja-JP" dirty="0">
                <a:latin typeface="Meiryo UI" panose="020B0604030504040204" pitchFamily="50" charset="-128"/>
                <a:ea typeface="Meiryo UI" panose="020B0604030504040204" pitchFamily="50" charset="-128"/>
              </a:rPr>
              <a:t>】</a:t>
            </a:r>
          </a:p>
          <a:p>
            <a:r>
              <a:rPr lang="ja-JP" altLang="en-US" dirty="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R3.6.4</a:t>
            </a:r>
            <a:r>
              <a:rPr lang="ja-JP" altLang="en-US" dirty="0">
                <a:latin typeface="Meiryo UI" panose="020B0604030504040204" pitchFamily="50" charset="-128"/>
                <a:ea typeface="Meiryo UI" panose="020B0604030504040204" pitchFamily="50" charset="-128"/>
              </a:rPr>
              <a:t>　</a:t>
            </a:r>
            <a:r>
              <a:rPr lang="en-US" altLang="ja-JP" dirty="0">
                <a:latin typeface="Meiryo UI" panose="020B0604030504040204" pitchFamily="50" charset="-128"/>
                <a:ea typeface="Meiryo UI" panose="020B0604030504040204" pitchFamily="50" charset="-128"/>
              </a:rPr>
              <a:t>YKK AP</a:t>
            </a:r>
            <a:r>
              <a:rPr lang="ja-JP" altLang="en-US" dirty="0">
                <a:latin typeface="Meiryo UI" panose="020B0604030504040204" pitchFamily="50" charset="-128"/>
                <a:ea typeface="Meiryo UI" panose="020B0604030504040204" pitchFamily="50" charset="-128"/>
              </a:rPr>
              <a:t>主催　「建築物省エネ法改正セミナー」</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・セミナー受講者</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設計・建築事業者　</a:t>
            </a:r>
            <a:r>
              <a:rPr lang="en-US" altLang="ja-JP" dirty="0">
                <a:latin typeface="Meiryo UI" panose="020B0604030504040204" pitchFamily="50" charset="-128"/>
                <a:ea typeface="Meiryo UI" panose="020B0604030504040204" pitchFamily="50" charset="-128"/>
              </a:rPr>
              <a:t>65</a:t>
            </a:r>
            <a:r>
              <a:rPr lang="ja-JP" altLang="en-US" dirty="0">
                <a:latin typeface="Meiryo UI" panose="020B0604030504040204" pitchFamily="50" charset="-128"/>
                <a:ea typeface="Meiryo UI" panose="020B0604030504040204" pitchFamily="50" charset="-128"/>
              </a:rPr>
              <a:t>社（関西・四国・中国）うち関西は</a:t>
            </a:r>
            <a:r>
              <a:rPr lang="en-US" altLang="ja-JP" dirty="0">
                <a:latin typeface="Meiryo UI" panose="020B0604030504040204" pitchFamily="50" charset="-128"/>
                <a:ea typeface="Meiryo UI" panose="020B0604030504040204" pitchFamily="50" charset="-128"/>
              </a:rPr>
              <a:t>33</a:t>
            </a:r>
            <a:r>
              <a:rPr lang="ja-JP" altLang="en-US" dirty="0">
                <a:latin typeface="Meiryo UI" panose="020B0604030504040204" pitchFamily="50" charset="-128"/>
                <a:ea typeface="Meiryo UI" panose="020B0604030504040204" pitchFamily="50" charset="-128"/>
              </a:rPr>
              <a:t>社</a:t>
            </a:r>
            <a:endParaRPr lang="ja-JP"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・アンケート</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半数が「大変良かった・良かった」と回答</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・スマ</a:t>
            </a:r>
            <a:r>
              <a:rPr lang="en-US" altLang="ja-JP" dirty="0">
                <a:latin typeface="Meiryo UI" panose="020B0604030504040204" pitchFamily="50" charset="-128"/>
                <a:ea typeface="Meiryo UI" panose="020B0604030504040204" pitchFamily="50" charset="-128"/>
              </a:rPr>
              <a:t>C</a:t>
            </a:r>
            <a:r>
              <a:rPr lang="ja-JP" altLang="en-US" dirty="0">
                <a:latin typeface="Meiryo UI" panose="020B0604030504040204" pitchFamily="50" charset="-128"/>
                <a:ea typeface="Meiryo UI" panose="020B0604030504040204" pitchFamily="50" charset="-128"/>
              </a:rPr>
              <a:t>の後に、住まち部　建築指導課も講演</a:t>
            </a:r>
            <a:endParaRPr lang="en-US" altLang="ja-JP" dirty="0">
              <a:latin typeface="Meiryo UI" panose="020B0604030504040204" pitchFamily="50" charset="-128"/>
              <a:ea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D1944BA3-4366-40E7-BDA7-36C59C4D60BB}" type="slidenum">
              <a:rPr kumimoji="1" lang="ja-JP" altLang="en-US" smtClean="0"/>
              <a:t>6</a:t>
            </a:fld>
            <a:endParaRPr kumimoji="1" lang="ja-JP" altLang="en-US"/>
          </a:p>
        </p:txBody>
      </p:sp>
    </p:spTree>
    <p:extLst>
      <p:ext uri="{BB962C8B-B14F-4D97-AF65-F5344CB8AC3E}">
        <p14:creationId xmlns:p14="http://schemas.microsoft.com/office/powerpoint/2010/main" val="4884914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「顧客の理解を引き出すことができなかった」「体制不備」という課題解決のため、</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住宅関連事業者と連携した啓発を実施。</a:t>
            </a:r>
          </a:p>
          <a:p>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事業者においても、積極的に</a:t>
            </a:r>
            <a:r>
              <a:rPr lang="en-US" altLang="ja-JP" dirty="0">
                <a:latin typeface="Meiryo UI" panose="020B0604030504040204" pitchFamily="50" charset="-128"/>
                <a:ea typeface="Meiryo UI" panose="020B0604030504040204" pitchFamily="50" charset="-128"/>
              </a:rPr>
              <a:t>PR</a:t>
            </a:r>
            <a:r>
              <a:rPr lang="ja-JP" altLang="ja-JP" dirty="0">
                <a:latin typeface="Meiryo UI" panose="020B0604030504040204" pitchFamily="50" charset="-128"/>
                <a:ea typeface="Meiryo UI" panose="020B0604030504040204" pitchFamily="50" charset="-128"/>
              </a:rPr>
              <a:t>してもらえるよう</a:t>
            </a:r>
            <a:r>
              <a:rPr lang="en-US" altLang="ja-JP" dirty="0">
                <a:latin typeface="Meiryo UI" panose="020B0604030504040204" pitchFamily="50" charset="-128"/>
                <a:ea typeface="Meiryo UI" panose="020B0604030504040204" pitchFamily="50" charset="-128"/>
              </a:rPr>
              <a:t>ZEH</a:t>
            </a:r>
            <a:r>
              <a:rPr lang="ja-JP" altLang="ja-JP" dirty="0">
                <a:latin typeface="Meiryo UI" panose="020B0604030504040204" pitchFamily="50" charset="-128"/>
                <a:ea typeface="Meiryo UI" panose="020B0604030504040204" pitchFamily="50" charset="-128"/>
              </a:rPr>
              <a:t>メリットの紹介や、メリットの</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説明時に大阪府の広報ツールを活用いただけること等を紹介。</a:t>
            </a:r>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セミナー</a:t>
            </a:r>
            <a:r>
              <a:rPr lang="en-US" altLang="ja-JP" dirty="0">
                <a:latin typeface="Meiryo UI" panose="020B0604030504040204" pitchFamily="50" charset="-128"/>
                <a:ea typeface="Meiryo UI" panose="020B0604030504040204" pitchFamily="50" charset="-128"/>
              </a:rPr>
              <a:t>】</a:t>
            </a:r>
          </a:p>
          <a:p>
            <a:r>
              <a:rPr lang="ja-JP" altLang="en-US" dirty="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R3.6.4</a:t>
            </a:r>
            <a:r>
              <a:rPr lang="ja-JP" altLang="en-US" dirty="0">
                <a:latin typeface="Meiryo UI" panose="020B0604030504040204" pitchFamily="50" charset="-128"/>
                <a:ea typeface="Meiryo UI" panose="020B0604030504040204" pitchFamily="50" charset="-128"/>
              </a:rPr>
              <a:t>　</a:t>
            </a:r>
            <a:r>
              <a:rPr lang="en-US" altLang="ja-JP" dirty="0">
                <a:latin typeface="Meiryo UI" panose="020B0604030504040204" pitchFamily="50" charset="-128"/>
                <a:ea typeface="Meiryo UI" panose="020B0604030504040204" pitchFamily="50" charset="-128"/>
              </a:rPr>
              <a:t>YKK AP</a:t>
            </a:r>
            <a:r>
              <a:rPr lang="ja-JP" altLang="en-US" dirty="0">
                <a:latin typeface="Meiryo UI" panose="020B0604030504040204" pitchFamily="50" charset="-128"/>
                <a:ea typeface="Meiryo UI" panose="020B0604030504040204" pitchFamily="50" charset="-128"/>
              </a:rPr>
              <a:t>主催　「建築物省エネ法改正セミナー」</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・セミナー受講者</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設計・建築事業者　</a:t>
            </a:r>
            <a:r>
              <a:rPr lang="en-US" altLang="ja-JP" dirty="0">
                <a:latin typeface="Meiryo UI" panose="020B0604030504040204" pitchFamily="50" charset="-128"/>
                <a:ea typeface="Meiryo UI" panose="020B0604030504040204" pitchFamily="50" charset="-128"/>
              </a:rPr>
              <a:t>65</a:t>
            </a:r>
            <a:r>
              <a:rPr lang="ja-JP" altLang="en-US" dirty="0">
                <a:latin typeface="Meiryo UI" panose="020B0604030504040204" pitchFamily="50" charset="-128"/>
                <a:ea typeface="Meiryo UI" panose="020B0604030504040204" pitchFamily="50" charset="-128"/>
              </a:rPr>
              <a:t>社（関西・四国・中国）うち関西は</a:t>
            </a:r>
            <a:r>
              <a:rPr lang="en-US" altLang="ja-JP" dirty="0">
                <a:latin typeface="Meiryo UI" panose="020B0604030504040204" pitchFamily="50" charset="-128"/>
                <a:ea typeface="Meiryo UI" panose="020B0604030504040204" pitchFamily="50" charset="-128"/>
              </a:rPr>
              <a:t>33</a:t>
            </a:r>
            <a:r>
              <a:rPr lang="ja-JP" altLang="en-US" dirty="0">
                <a:latin typeface="Meiryo UI" panose="020B0604030504040204" pitchFamily="50" charset="-128"/>
                <a:ea typeface="Meiryo UI" panose="020B0604030504040204" pitchFamily="50" charset="-128"/>
              </a:rPr>
              <a:t>社</a:t>
            </a:r>
            <a:endParaRPr lang="ja-JP"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・アンケート</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半数が「大変良かった・良かった」と回答</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・スマ</a:t>
            </a:r>
            <a:r>
              <a:rPr lang="en-US" altLang="ja-JP" dirty="0">
                <a:latin typeface="Meiryo UI" panose="020B0604030504040204" pitchFamily="50" charset="-128"/>
                <a:ea typeface="Meiryo UI" panose="020B0604030504040204" pitchFamily="50" charset="-128"/>
              </a:rPr>
              <a:t>C</a:t>
            </a:r>
            <a:r>
              <a:rPr lang="ja-JP" altLang="en-US" dirty="0">
                <a:latin typeface="Meiryo UI" panose="020B0604030504040204" pitchFamily="50" charset="-128"/>
                <a:ea typeface="Meiryo UI" panose="020B0604030504040204" pitchFamily="50" charset="-128"/>
              </a:rPr>
              <a:t>の後に、住まち部　建築指導課も講演</a:t>
            </a:r>
            <a:endParaRPr lang="en-US" altLang="ja-JP" dirty="0">
              <a:latin typeface="Meiryo UI" panose="020B0604030504040204" pitchFamily="50" charset="-128"/>
              <a:ea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D1944BA3-4366-40E7-BDA7-36C59C4D60BB}" type="slidenum">
              <a:rPr kumimoji="1" lang="ja-JP" altLang="en-US" smtClean="0"/>
              <a:t>7</a:t>
            </a:fld>
            <a:endParaRPr kumimoji="1" lang="ja-JP" altLang="en-US"/>
          </a:p>
        </p:txBody>
      </p:sp>
    </p:spTree>
    <p:extLst>
      <p:ext uri="{BB962C8B-B14F-4D97-AF65-F5344CB8AC3E}">
        <p14:creationId xmlns:p14="http://schemas.microsoft.com/office/powerpoint/2010/main" val="41061938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「顧客の理解を引き出すことができなかった」「体制不備」という課題解決のため、</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住宅関連事業者と連携した啓発を実施。</a:t>
            </a:r>
          </a:p>
          <a:p>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事業者においても、積極的に</a:t>
            </a:r>
            <a:r>
              <a:rPr lang="en-US" altLang="ja-JP" dirty="0">
                <a:latin typeface="Meiryo UI" panose="020B0604030504040204" pitchFamily="50" charset="-128"/>
                <a:ea typeface="Meiryo UI" panose="020B0604030504040204" pitchFamily="50" charset="-128"/>
              </a:rPr>
              <a:t>PR</a:t>
            </a:r>
            <a:r>
              <a:rPr lang="ja-JP" altLang="ja-JP" dirty="0">
                <a:latin typeface="Meiryo UI" panose="020B0604030504040204" pitchFamily="50" charset="-128"/>
                <a:ea typeface="Meiryo UI" panose="020B0604030504040204" pitchFamily="50" charset="-128"/>
              </a:rPr>
              <a:t>してもらえるよう</a:t>
            </a:r>
            <a:r>
              <a:rPr lang="en-US" altLang="ja-JP" dirty="0">
                <a:latin typeface="Meiryo UI" panose="020B0604030504040204" pitchFamily="50" charset="-128"/>
                <a:ea typeface="Meiryo UI" panose="020B0604030504040204" pitchFamily="50" charset="-128"/>
              </a:rPr>
              <a:t>ZEH</a:t>
            </a:r>
            <a:r>
              <a:rPr lang="ja-JP" altLang="ja-JP" dirty="0">
                <a:latin typeface="Meiryo UI" panose="020B0604030504040204" pitchFamily="50" charset="-128"/>
                <a:ea typeface="Meiryo UI" panose="020B0604030504040204" pitchFamily="50" charset="-128"/>
              </a:rPr>
              <a:t>メリットの紹介や、メリットの</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説明時に大阪府の広報ツールを活用いただけること等を紹介。</a:t>
            </a:r>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セミナー</a:t>
            </a:r>
            <a:r>
              <a:rPr lang="en-US" altLang="ja-JP" dirty="0">
                <a:latin typeface="Meiryo UI" panose="020B0604030504040204" pitchFamily="50" charset="-128"/>
                <a:ea typeface="Meiryo UI" panose="020B0604030504040204" pitchFamily="50" charset="-128"/>
              </a:rPr>
              <a:t>】</a:t>
            </a:r>
          </a:p>
          <a:p>
            <a:r>
              <a:rPr lang="ja-JP" altLang="en-US" dirty="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R3.6.4</a:t>
            </a:r>
            <a:r>
              <a:rPr lang="ja-JP" altLang="en-US" dirty="0">
                <a:latin typeface="Meiryo UI" panose="020B0604030504040204" pitchFamily="50" charset="-128"/>
                <a:ea typeface="Meiryo UI" panose="020B0604030504040204" pitchFamily="50" charset="-128"/>
              </a:rPr>
              <a:t>　</a:t>
            </a:r>
            <a:r>
              <a:rPr lang="en-US" altLang="ja-JP" dirty="0">
                <a:latin typeface="Meiryo UI" panose="020B0604030504040204" pitchFamily="50" charset="-128"/>
                <a:ea typeface="Meiryo UI" panose="020B0604030504040204" pitchFamily="50" charset="-128"/>
              </a:rPr>
              <a:t>YKK AP</a:t>
            </a:r>
            <a:r>
              <a:rPr lang="ja-JP" altLang="en-US" dirty="0">
                <a:latin typeface="Meiryo UI" panose="020B0604030504040204" pitchFamily="50" charset="-128"/>
                <a:ea typeface="Meiryo UI" panose="020B0604030504040204" pitchFamily="50" charset="-128"/>
              </a:rPr>
              <a:t>主催　「建築物省エネ法改正セミナー」</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・セミナー受講者</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設計・建築事業者　</a:t>
            </a:r>
            <a:r>
              <a:rPr lang="en-US" altLang="ja-JP" dirty="0">
                <a:latin typeface="Meiryo UI" panose="020B0604030504040204" pitchFamily="50" charset="-128"/>
                <a:ea typeface="Meiryo UI" panose="020B0604030504040204" pitchFamily="50" charset="-128"/>
              </a:rPr>
              <a:t>65</a:t>
            </a:r>
            <a:r>
              <a:rPr lang="ja-JP" altLang="en-US" dirty="0">
                <a:latin typeface="Meiryo UI" panose="020B0604030504040204" pitchFamily="50" charset="-128"/>
                <a:ea typeface="Meiryo UI" panose="020B0604030504040204" pitchFamily="50" charset="-128"/>
              </a:rPr>
              <a:t>社（関西・四国・中国）うち関西は</a:t>
            </a:r>
            <a:r>
              <a:rPr lang="en-US" altLang="ja-JP" dirty="0">
                <a:latin typeface="Meiryo UI" panose="020B0604030504040204" pitchFamily="50" charset="-128"/>
                <a:ea typeface="Meiryo UI" panose="020B0604030504040204" pitchFamily="50" charset="-128"/>
              </a:rPr>
              <a:t>33</a:t>
            </a:r>
            <a:r>
              <a:rPr lang="ja-JP" altLang="en-US" dirty="0">
                <a:latin typeface="Meiryo UI" panose="020B0604030504040204" pitchFamily="50" charset="-128"/>
                <a:ea typeface="Meiryo UI" panose="020B0604030504040204" pitchFamily="50" charset="-128"/>
              </a:rPr>
              <a:t>社</a:t>
            </a:r>
            <a:endParaRPr lang="ja-JP"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・アンケート</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半数が「大変良かった・良かった」と回答</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・スマ</a:t>
            </a:r>
            <a:r>
              <a:rPr lang="en-US" altLang="ja-JP" dirty="0">
                <a:latin typeface="Meiryo UI" panose="020B0604030504040204" pitchFamily="50" charset="-128"/>
                <a:ea typeface="Meiryo UI" panose="020B0604030504040204" pitchFamily="50" charset="-128"/>
              </a:rPr>
              <a:t>C</a:t>
            </a:r>
            <a:r>
              <a:rPr lang="ja-JP" altLang="en-US" dirty="0">
                <a:latin typeface="Meiryo UI" panose="020B0604030504040204" pitchFamily="50" charset="-128"/>
                <a:ea typeface="Meiryo UI" panose="020B0604030504040204" pitchFamily="50" charset="-128"/>
              </a:rPr>
              <a:t>の後に、住まち部　建築指導課も講演</a:t>
            </a:r>
            <a:endParaRPr lang="en-US" altLang="ja-JP" dirty="0">
              <a:latin typeface="Meiryo UI" panose="020B0604030504040204" pitchFamily="50" charset="-128"/>
              <a:ea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D1944BA3-4366-40E7-BDA7-36C59C4D60BB}" type="slidenum">
              <a:rPr kumimoji="1" lang="ja-JP" altLang="en-US" smtClean="0"/>
              <a:t>8</a:t>
            </a:fld>
            <a:endParaRPr kumimoji="1" lang="ja-JP" altLang="en-US"/>
          </a:p>
        </p:txBody>
      </p:sp>
    </p:spTree>
    <p:extLst>
      <p:ext uri="{BB962C8B-B14F-4D97-AF65-F5344CB8AC3E}">
        <p14:creationId xmlns:p14="http://schemas.microsoft.com/office/powerpoint/2010/main" val="3536719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「顧客の理解を引き出すことができなかった」「体制不備」という課題解決のため、</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住宅関連事業者と連携した啓発を実施。</a:t>
            </a:r>
          </a:p>
          <a:p>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事業者においても、積極的に</a:t>
            </a:r>
            <a:r>
              <a:rPr lang="en-US" altLang="ja-JP" dirty="0">
                <a:latin typeface="Meiryo UI" panose="020B0604030504040204" pitchFamily="50" charset="-128"/>
                <a:ea typeface="Meiryo UI" panose="020B0604030504040204" pitchFamily="50" charset="-128"/>
              </a:rPr>
              <a:t>PR</a:t>
            </a:r>
            <a:r>
              <a:rPr lang="ja-JP" altLang="ja-JP" dirty="0">
                <a:latin typeface="Meiryo UI" panose="020B0604030504040204" pitchFamily="50" charset="-128"/>
                <a:ea typeface="Meiryo UI" panose="020B0604030504040204" pitchFamily="50" charset="-128"/>
              </a:rPr>
              <a:t>してもらえるよう</a:t>
            </a:r>
            <a:r>
              <a:rPr lang="en-US" altLang="ja-JP" dirty="0">
                <a:latin typeface="Meiryo UI" panose="020B0604030504040204" pitchFamily="50" charset="-128"/>
                <a:ea typeface="Meiryo UI" panose="020B0604030504040204" pitchFamily="50" charset="-128"/>
              </a:rPr>
              <a:t>ZEH</a:t>
            </a:r>
            <a:r>
              <a:rPr lang="ja-JP" altLang="ja-JP" dirty="0">
                <a:latin typeface="Meiryo UI" panose="020B0604030504040204" pitchFamily="50" charset="-128"/>
                <a:ea typeface="Meiryo UI" panose="020B0604030504040204" pitchFamily="50" charset="-128"/>
              </a:rPr>
              <a:t>メリットの紹介や、メリットの</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説明時に大阪府の広報ツールを活用いただけること等を紹介。</a:t>
            </a:r>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セミナー</a:t>
            </a:r>
            <a:r>
              <a:rPr lang="en-US" altLang="ja-JP" dirty="0">
                <a:latin typeface="Meiryo UI" panose="020B0604030504040204" pitchFamily="50" charset="-128"/>
                <a:ea typeface="Meiryo UI" panose="020B0604030504040204" pitchFamily="50" charset="-128"/>
              </a:rPr>
              <a:t>】</a:t>
            </a:r>
          </a:p>
          <a:p>
            <a:r>
              <a:rPr lang="ja-JP" altLang="en-US" dirty="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R3.6.4</a:t>
            </a:r>
            <a:r>
              <a:rPr lang="ja-JP" altLang="en-US" dirty="0">
                <a:latin typeface="Meiryo UI" panose="020B0604030504040204" pitchFamily="50" charset="-128"/>
                <a:ea typeface="Meiryo UI" panose="020B0604030504040204" pitchFamily="50" charset="-128"/>
              </a:rPr>
              <a:t>　</a:t>
            </a:r>
            <a:r>
              <a:rPr lang="en-US" altLang="ja-JP" dirty="0">
                <a:latin typeface="Meiryo UI" panose="020B0604030504040204" pitchFamily="50" charset="-128"/>
                <a:ea typeface="Meiryo UI" panose="020B0604030504040204" pitchFamily="50" charset="-128"/>
              </a:rPr>
              <a:t>YKK AP</a:t>
            </a:r>
            <a:r>
              <a:rPr lang="ja-JP" altLang="en-US" dirty="0">
                <a:latin typeface="Meiryo UI" panose="020B0604030504040204" pitchFamily="50" charset="-128"/>
                <a:ea typeface="Meiryo UI" panose="020B0604030504040204" pitchFamily="50" charset="-128"/>
              </a:rPr>
              <a:t>主催　「建築物省エネ法改正セミナー」</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・セミナー受講者</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設計・建築事業者　</a:t>
            </a:r>
            <a:r>
              <a:rPr lang="en-US" altLang="ja-JP" dirty="0">
                <a:latin typeface="Meiryo UI" panose="020B0604030504040204" pitchFamily="50" charset="-128"/>
                <a:ea typeface="Meiryo UI" panose="020B0604030504040204" pitchFamily="50" charset="-128"/>
              </a:rPr>
              <a:t>65</a:t>
            </a:r>
            <a:r>
              <a:rPr lang="ja-JP" altLang="en-US" dirty="0">
                <a:latin typeface="Meiryo UI" panose="020B0604030504040204" pitchFamily="50" charset="-128"/>
                <a:ea typeface="Meiryo UI" panose="020B0604030504040204" pitchFamily="50" charset="-128"/>
              </a:rPr>
              <a:t>社（関西・四国・中国）うち関西は</a:t>
            </a:r>
            <a:r>
              <a:rPr lang="en-US" altLang="ja-JP" dirty="0">
                <a:latin typeface="Meiryo UI" panose="020B0604030504040204" pitchFamily="50" charset="-128"/>
                <a:ea typeface="Meiryo UI" panose="020B0604030504040204" pitchFamily="50" charset="-128"/>
              </a:rPr>
              <a:t>33</a:t>
            </a:r>
            <a:r>
              <a:rPr lang="ja-JP" altLang="en-US" dirty="0">
                <a:latin typeface="Meiryo UI" panose="020B0604030504040204" pitchFamily="50" charset="-128"/>
                <a:ea typeface="Meiryo UI" panose="020B0604030504040204" pitchFamily="50" charset="-128"/>
              </a:rPr>
              <a:t>社</a:t>
            </a:r>
            <a:endParaRPr lang="ja-JP"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・アンケート</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半数が「大変良かった・良かった」と回答</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・スマ</a:t>
            </a:r>
            <a:r>
              <a:rPr lang="en-US" altLang="ja-JP" dirty="0">
                <a:latin typeface="Meiryo UI" panose="020B0604030504040204" pitchFamily="50" charset="-128"/>
                <a:ea typeface="Meiryo UI" panose="020B0604030504040204" pitchFamily="50" charset="-128"/>
              </a:rPr>
              <a:t>C</a:t>
            </a:r>
            <a:r>
              <a:rPr lang="ja-JP" altLang="en-US" dirty="0">
                <a:latin typeface="Meiryo UI" panose="020B0604030504040204" pitchFamily="50" charset="-128"/>
                <a:ea typeface="Meiryo UI" panose="020B0604030504040204" pitchFamily="50" charset="-128"/>
              </a:rPr>
              <a:t>の後に、住まち部　建築指導課も講演</a:t>
            </a:r>
            <a:endParaRPr lang="en-US" altLang="ja-JP" dirty="0">
              <a:latin typeface="Meiryo UI" panose="020B0604030504040204" pitchFamily="50" charset="-128"/>
              <a:ea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D1944BA3-4366-40E7-BDA7-36C59C4D60BB}" type="slidenum">
              <a:rPr kumimoji="1" lang="ja-JP" altLang="en-US" smtClean="0"/>
              <a:t>9</a:t>
            </a:fld>
            <a:endParaRPr kumimoji="1" lang="ja-JP" altLang="en-US"/>
          </a:p>
        </p:txBody>
      </p:sp>
    </p:spTree>
    <p:extLst>
      <p:ext uri="{BB962C8B-B14F-4D97-AF65-F5344CB8AC3E}">
        <p14:creationId xmlns:p14="http://schemas.microsoft.com/office/powerpoint/2010/main" val="7756461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AF98248-9989-4959-A78D-E27E2EC999A9}" type="datetime1">
              <a:rPr kumimoji="1" lang="ja-JP" altLang="en-US" smtClean="0"/>
              <a:t>2023/3/20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54782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794B4D2-E11A-4E46-8D66-78669D01B293}" type="datetime1">
              <a:rPr kumimoji="1" lang="ja-JP" altLang="en-US" smtClean="0"/>
              <a:t>2023/3/20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897444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1E8EE09-DB79-4A0B-9E93-DA5B8806A46E}" type="datetime1">
              <a:rPr kumimoji="1" lang="ja-JP" altLang="en-US" smtClean="0"/>
              <a:t>2023/3/20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187559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B83F931-C299-42E4-ABF4-765EF126FDD3}" type="datetime1">
              <a:rPr kumimoji="1" lang="ja-JP" altLang="en-US" smtClean="0"/>
              <a:t>2023/3/20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622504" y="6327376"/>
            <a:ext cx="486000" cy="486000"/>
          </a:xfrm>
          <a:prstGeom prst="ellipse">
            <a:avLst/>
          </a:prstGeom>
          <a:solidFill>
            <a:schemeClr val="bg1"/>
          </a:solidFill>
          <a:ln>
            <a:solidFill>
              <a:srgbClr val="758085">
                <a:lumMod val="50000"/>
              </a:srgbClr>
            </a:solidFill>
          </a:ln>
        </p:spPr>
        <p:txBody>
          <a:bodyPr/>
          <a:lstStyle/>
          <a:p>
            <a:fld id="{930DF1FA-2879-4CB1-9630-E4043495BA91}" type="slidenum">
              <a:rPr kumimoji="1" lang="ja-JP" altLang="en-US" smtClean="0"/>
              <a:t>‹#›</a:t>
            </a:fld>
            <a:endParaRPr kumimoji="1" lang="ja-JP" altLang="en-US" dirty="0"/>
          </a:p>
        </p:txBody>
      </p:sp>
    </p:spTree>
    <p:extLst>
      <p:ext uri="{BB962C8B-B14F-4D97-AF65-F5344CB8AC3E}">
        <p14:creationId xmlns:p14="http://schemas.microsoft.com/office/powerpoint/2010/main" val="1237730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56846DF-20AF-4D26-B2EA-6E97D059A029}" type="datetime1">
              <a:rPr kumimoji="1" lang="ja-JP" altLang="en-US" smtClean="0"/>
              <a:t>2023/3/20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264351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A14B040-81ED-4A71-A35B-7CCCF4AB8CA2}" type="datetime1">
              <a:rPr kumimoji="1" lang="ja-JP" altLang="en-US" smtClean="0"/>
              <a:t>2023/3/20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229179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A4D987A-1026-4DFA-9BD6-94BF48192DD0}" type="datetime1">
              <a:rPr kumimoji="1" lang="ja-JP" altLang="en-US" smtClean="0"/>
              <a:t>2023/3/20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524039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BD47D9-61A8-4B22-B0C1-9A3DB5CE19DA}" type="datetime1">
              <a:rPr kumimoji="1" lang="ja-JP" altLang="en-US" smtClean="0"/>
              <a:t>2023/3/20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998940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3C416B-355D-4CF0-8A61-FEE78AFCE2D5}" type="datetime1">
              <a:rPr kumimoji="1" lang="ja-JP" altLang="en-US" smtClean="0"/>
              <a:t>2023/3/20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65093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950E29C-9503-4949-BF3E-A222CA9DA38C}" type="datetime1">
              <a:rPr kumimoji="1" lang="ja-JP" altLang="en-US" smtClean="0"/>
              <a:t>2023/3/20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712071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8293E5E-844E-49D1-9DF0-5E5BA440B29B}" type="datetime1">
              <a:rPr kumimoji="1" lang="ja-JP" altLang="en-US" smtClean="0"/>
              <a:t>2023/3/20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980263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12547E-DCFA-40C1-950C-61A19978382E}" type="datetime1">
              <a:rPr kumimoji="1" lang="ja-JP" altLang="en-US" smtClean="0"/>
              <a:t>2023/3/20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22504" y="6309320"/>
            <a:ext cx="486000" cy="486000"/>
          </a:xfrm>
          <a:prstGeom prst="ellipse">
            <a:avLst/>
          </a:prstGeom>
          <a:solidFill>
            <a:schemeClr val="bg1"/>
          </a:solidFill>
          <a:ln w="19050">
            <a:solidFill>
              <a:schemeClr val="accent6">
                <a:lumMod val="50000"/>
              </a:schemeClr>
            </a:solidFill>
          </a:ln>
          <a:effectLst>
            <a:outerShdw blurRad="50800" dist="38100" dir="5400000" algn="t" rotWithShape="0">
              <a:prstClr val="black">
                <a:alpha val="40000"/>
              </a:prstClr>
            </a:outerShdw>
          </a:effectLst>
        </p:spPr>
        <p:txBody>
          <a:bodyPr vert="horz" lIns="0" tIns="0" rIns="0" bIns="0" rtlCol="0" anchor="ctr" anchorCtr="1"/>
          <a:lstStyle>
            <a:lvl1pPr algn="r">
              <a:defRPr sz="1600" b="1">
                <a:solidFill>
                  <a:schemeClr val="tx1"/>
                </a:solidFill>
                <a:latin typeface="Meiryo UI" panose="020B0604030504040204" pitchFamily="50" charset="-128"/>
                <a:ea typeface="Meiryo UI" panose="020B0604030504040204" pitchFamily="50" charset="-128"/>
              </a:defRPr>
            </a:lvl1pPr>
          </a:lstStyle>
          <a:p>
            <a:fld id="{930DF1FA-2879-4CB1-9630-E4043495BA91}" type="slidenum">
              <a:rPr lang="ja-JP" altLang="en-US" smtClean="0"/>
              <a:pPr/>
              <a:t>‹#›</a:t>
            </a:fld>
            <a:endParaRPr lang="ja-JP" altLang="en-US" dirty="0"/>
          </a:p>
        </p:txBody>
      </p:sp>
    </p:spTree>
    <p:extLst>
      <p:ext uri="{BB962C8B-B14F-4D97-AF65-F5344CB8AC3E}">
        <p14:creationId xmlns:p14="http://schemas.microsoft.com/office/powerpoint/2010/main" val="4154886840"/>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187624" y="4725144"/>
            <a:ext cx="6858000" cy="1123106"/>
          </a:xfrm>
        </p:spPr>
        <p:txBody>
          <a:bodyPr/>
          <a:lstStyle/>
          <a:p>
            <a:r>
              <a:rPr lang="ja-JP" altLang="en-US" dirty="0">
                <a:latin typeface="UD デジタル 教科書体 NK-B" panose="02020700000000000000" pitchFamily="18" charset="-128"/>
                <a:ea typeface="UD デジタル 教科書体 NK-B" panose="02020700000000000000" pitchFamily="18" charset="-128"/>
              </a:rPr>
              <a:t>令和５年３月</a:t>
            </a:r>
            <a:r>
              <a:rPr lang="en-US" altLang="ja-JP" dirty="0">
                <a:latin typeface="UD デジタル 教科書体 NK-B" panose="02020700000000000000" pitchFamily="18" charset="-128"/>
                <a:ea typeface="UD デジタル 教科書体 NK-B" panose="02020700000000000000" pitchFamily="18" charset="-128"/>
              </a:rPr>
              <a:t>22</a:t>
            </a:r>
            <a:r>
              <a:rPr lang="ja-JP" altLang="en-US" dirty="0">
                <a:latin typeface="UD デジタル 教科書体 NK-B" panose="02020700000000000000" pitchFamily="18" charset="-128"/>
                <a:ea typeface="UD デジタル 教科書体 NK-B" panose="02020700000000000000" pitchFamily="18" charset="-128"/>
              </a:rPr>
              <a:t>日　開催</a:t>
            </a:r>
          </a:p>
          <a:p>
            <a:r>
              <a:rPr lang="ja-JP" altLang="en-US" dirty="0">
                <a:latin typeface="UD デジタル 教科書体 NK-B" panose="02020700000000000000" pitchFamily="18" charset="-128"/>
                <a:ea typeface="UD デジタル 教科書体 NK-B" panose="02020700000000000000" pitchFamily="18" charset="-128"/>
              </a:rPr>
              <a:t>おおさかカーボンニュートラル推進本部事務局</a:t>
            </a:r>
          </a:p>
        </p:txBody>
      </p:sp>
      <p:sp>
        <p:nvSpPr>
          <p:cNvPr id="4" name="タイトル 1">
            <a:extLst>
              <a:ext uri="{FF2B5EF4-FFF2-40B4-BE49-F238E27FC236}">
                <a16:creationId xmlns:a16="http://schemas.microsoft.com/office/drawing/2014/main" id="{B1167450-A7EB-4B21-A04B-10C1D1D95C3C}"/>
              </a:ext>
            </a:extLst>
          </p:cNvPr>
          <p:cNvSpPr txBox="1">
            <a:spLocks/>
          </p:cNvSpPr>
          <p:nvPr/>
        </p:nvSpPr>
        <p:spPr>
          <a:xfrm>
            <a:off x="-2649" y="1196752"/>
            <a:ext cx="9144000" cy="2592288"/>
          </a:xfrm>
          <a:prstGeom prst="rect">
            <a:avLst/>
          </a:prstGeom>
          <a:solidFill>
            <a:srgbClr val="000066"/>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538163" algn="l"/>
            <a:r>
              <a:rPr lang="ja-JP" altLang="en-US" sz="3200" b="1" dirty="0">
                <a:solidFill>
                  <a:schemeClr val="bg1"/>
                </a:solidFill>
                <a:latin typeface="ＭＳ Ｐゴシック" panose="020B0600070205080204" pitchFamily="50" charset="-128"/>
                <a:ea typeface="ＭＳ Ｐゴシック" panose="020B0600070205080204" pitchFamily="50" charset="-128"/>
              </a:rPr>
              <a:t>令和４年度第２回</a:t>
            </a:r>
            <a:r>
              <a:rPr lang="en-US" altLang="ja-JP" sz="3200" b="1" dirty="0">
                <a:solidFill>
                  <a:schemeClr val="bg1"/>
                </a:solidFill>
                <a:latin typeface="ＭＳ Ｐゴシック" panose="020B0600070205080204" pitchFamily="50" charset="-128"/>
                <a:ea typeface="ＭＳ Ｐゴシック" panose="020B0600070205080204" pitchFamily="50" charset="-128"/>
              </a:rPr>
              <a:t/>
            </a:r>
            <a:br>
              <a:rPr lang="en-US" altLang="ja-JP" sz="3200" b="1" dirty="0">
                <a:solidFill>
                  <a:schemeClr val="bg1"/>
                </a:solidFill>
                <a:latin typeface="ＭＳ Ｐゴシック" panose="020B0600070205080204" pitchFamily="50" charset="-128"/>
                <a:ea typeface="ＭＳ Ｐゴシック" panose="020B0600070205080204" pitchFamily="50" charset="-128"/>
              </a:rPr>
            </a:br>
            <a:r>
              <a:rPr lang="ja-JP" altLang="en-US" sz="3200" b="1" dirty="0">
                <a:solidFill>
                  <a:schemeClr val="bg1"/>
                </a:solidFill>
                <a:latin typeface="ＭＳ Ｐゴシック" panose="020B0600070205080204" pitchFamily="50" charset="-128"/>
                <a:ea typeface="ＭＳ Ｐゴシック" panose="020B0600070205080204" pitchFamily="50" charset="-128"/>
              </a:rPr>
              <a:t>おおさかカーボンニュートラル推進本部会議</a:t>
            </a:r>
            <a:endParaRPr lang="en-US" altLang="ja-JP" sz="3200" b="1" dirty="0">
              <a:solidFill>
                <a:schemeClr val="bg1"/>
              </a:solidFill>
              <a:latin typeface="ＭＳ Ｐゴシック" panose="020B0600070205080204" pitchFamily="50" charset="-128"/>
              <a:ea typeface="ＭＳ Ｐゴシック" panose="020B0600070205080204" pitchFamily="50" charset="-128"/>
            </a:endParaRPr>
          </a:p>
          <a:p>
            <a:pPr marL="806450" algn="l"/>
            <a:r>
              <a:rPr lang="en-US" altLang="ja-JP" sz="2400" b="1" dirty="0">
                <a:solidFill>
                  <a:schemeClr val="bg1"/>
                </a:solidFill>
                <a:latin typeface="ＭＳ Ｐゴシック" panose="020B0600070205080204" pitchFamily="50" charset="-128"/>
                <a:ea typeface="ＭＳ Ｐゴシック" panose="020B0600070205080204" pitchFamily="50" charset="-128"/>
              </a:rPr>
              <a:t/>
            </a:r>
            <a:br>
              <a:rPr lang="en-US" altLang="ja-JP" sz="2400" b="1" dirty="0">
                <a:solidFill>
                  <a:schemeClr val="bg1"/>
                </a:solidFill>
                <a:latin typeface="ＭＳ Ｐゴシック" panose="020B0600070205080204" pitchFamily="50" charset="-128"/>
                <a:ea typeface="ＭＳ Ｐゴシック" panose="020B0600070205080204" pitchFamily="50" charset="-128"/>
              </a:rPr>
            </a:br>
            <a:r>
              <a:rPr lang="ja-JP" altLang="en-US" sz="2400" b="1" dirty="0" smtClean="0">
                <a:solidFill>
                  <a:schemeClr val="bg1"/>
                </a:solidFill>
                <a:latin typeface="ＭＳ Ｐゴシック" panose="020B0600070205080204" pitchFamily="50" charset="-128"/>
                <a:ea typeface="ＭＳ Ｐゴシック" panose="020B0600070205080204" pitchFamily="50" charset="-128"/>
              </a:rPr>
              <a:t>　</a:t>
            </a:r>
            <a:r>
              <a:rPr lang="ja-JP" altLang="en-US" sz="2400" b="1" dirty="0" smtClean="0">
                <a:solidFill>
                  <a:schemeClr val="bg1"/>
                </a:solidFill>
                <a:latin typeface="UD デジタル 教科書体 NK-B" panose="02020700000000000000" pitchFamily="18" charset="-128"/>
                <a:ea typeface="UD デジタル 教科書体 NK-B" panose="02020700000000000000" pitchFamily="18" charset="-128"/>
              </a:rPr>
              <a:t>～令和</a:t>
            </a:r>
            <a:r>
              <a:rPr lang="ja-JP" altLang="en-US" sz="2400" b="1" dirty="0">
                <a:solidFill>
                  <a:schemeClr val="bg1"/>
                </a:solidFill>
                <a:latin typeface="UD デジタル 教科書体 NK-B" panose="02020700000000000000" pitchFamily="18" charset="-128"/>
                <a:ea typeface="UD デジタル 教科書体 NK-B" panose="02020700000000000000" pitchFamily="18" charset="-128"/>
              </a:rPr>
              <a:t>４年度の検討状況と今後の方向性について～</a:t>
            </a:r>
            <a:endParaRPr lang="ja-JP" altLang="en-US" sz="3200" b="1"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5" name="スライド番号プレースホルダー 1"/>
          <p:cNvSpPr>
            <a:spLocks noGrp="1"/>
          </p:cNvSpPr>
          <p:nvPr>
            <p:ph type="sldNum" sz="quarter" idx="12"/>
          </p:nvPr>
        </p:nvSpPr>
        <p:spPr>
          <a:xfrm>
            <a:off x="8622504" y="6327376"/>
            <a:ext cx="486000" cy="486000"/>
          </a:xfrm>
        </p:spPr>
        <p:txBody>
          <a:bodyPr/>
          <a:lstStyle/>
          <a:p>
            <a:fld id="{260D7C64-4B75-47CE-A9E9-B75BE436869C}" type="slidenum">
              <a:rPr kumimoji="1" lang="ja-JP" altLang="en-US" smtClean="0"/>
              <a:t>1</a:t>
            </a:fld>
            <a:endParaRPr kumimoji="1" lang="ja-JP" altLang="en-US"/>
          </a:p>
        </p:txBody>
      </p:sp>
      <p:sp>
        <p:nvSpPr>
          <p:cNvPr id="2" name="正方形/長方形 1"/>
          <p:cNvSpPr/>
          <p:nvPr/>
        </p:nvSpPr>
        <p:spPr>
          <a:xfrm>
            <a:off x="7308304" y="188640"/>
            <a:ext cx="1440160" cy="576064"/>
          </a:xfrm>
          <a:prstGeom prst="rect">
            <a:avLst/>
          </a:prstGeom>
          <a:noFill/>
          <a:ln w="19050">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eiryo UI" panose="020B0604030504040204" pitchFamily="50" charset="-128"/>
                <a:ea typeface="Meiryo UI" panose="020B0604030504040204" pitchFamily="50" charset="-128"/>
              </a:rPr>
              <a:t>資料１</a:t>
            </a:r>
            <a:endParaRPr kumimoji="1"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05387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角丸四角形 3">
            <a:extLst>
              <a:ext uri="{FF2B5EF4-FFF2-40B4-BE49-F238E27FC236}">
                <a16:creationId xmlns:a16="http://schemas.microsoft.com/office/drawing/2014/main" id="{D461C368-5FFC-48E2-B4FC-6F938CD7BB66}"/>
              </a:ext>
            </a:extLst>
          </p:cNvPr>
          <p:cNvSpPr/>
          <p:nvPr/>
        </p:nvSpPr>
        <p:spPr bwMode="auto">
          <a:xfrm>
            <a:off x="35496" y="844288"/>
            <a:ext cx="9040777" cy="1412840"/>
          </a:xfrm>
          <a:prstGeom prst="roundRect">
            <a:avLst>
              <a:gd name="adj" fmla="val 0"/>
            </a:avLst>
          </a:prstGeom>
          <a:noFill/>
          <a:ln w="19050">
            <a:solidFill>
              <a:srgbClr val="000066"/>
            </a:solidFill>
            <a:miter lim="800000"/>
          </a:ln>
          <a:effectLst/>
        </p:spPr>
        <p:style>
          <a:lnRef idx="1">
            <a:schemeClr val="accent2"/>
          </a:lnRef>
          <a:fillRef idx="2">
            <a:schemeClr val="accent2"/>
          </a:fillRef>
          <a:effectRef idx="1">
            <a:schemeClr val="accent2"/>
          </a:effectRef>
          <a:fontRef idx="minor">
            <a:schemeClr val="dk1"/>
          </a:fontRef>
        </p:style>
        <p:txBody>
          <a:bodyPr wrap="square" lIns="91384" tIns="89988" rIns="91384" bIns="89988" anchor="t">
            <a:spAutoFit/>
          </a:bodyPr>
          <a:lstStyle/>
          <a:p>
            <a:pPr marL="457200" indent="-457200">
              <a:spcBef>
                <a:spcPts val="1800"/>
              </a:spcBef>
              <a:buFont typeface="Wingdings" panose="05000000000000000000" pitchFamily="2" charset="2"/>
              <a:buChar char="n"/>
              <a:defRPr/>
            </a:pPr>
            <a:r>
              <a:rPr lang="ja-JP" altLang="en-US" sz="2000" b="1" dirty="0">
                <a:latin typeface="Meiryo UI" panose="020B0604030504040204" pitchFamily="50" charset="-128"/>
                <a:ea typeface="Meiryo UI" panose="020B0604030504040204" pitchFamily="50" charset="-128"/>
                <a:cs typeface="メイリオ" panose="020B0604030504040204" pitchFamily="50" charset="-128"/>
              </a:rPr>
              <a:t>目的</a:t>
            </a:r>
            <a:r>
              <a:rPr lang="en-US" altLang="ja-JP" sz="2000" b="1" dirty="0">
                <a:latin typeface="Meiryo UI" panose="020B0604030504040204" pitchFamily="50" charset="-128"/>
                <a:ea typeface="Meiryo UI" panose="020B0604030504040204" pitchFamily="50" charset="-128"/>
                <a:cs typeface="メイリオ" panose="020B0604030504040204" pitchFamily="50" charset="-128"/>
              </a:rPr>
              <a:t/>
            </a:r>
            <a:br>
              <a:rPr lang="en-US" altLang="ja-JP" sz="2000" b="1" dirty="0">
                <a:latin typeface="Meiryo UI" panose="020B0604030504040204" pitchFamily="50" charset="-128"/>
                <a:ea typeface="Meiryo UI" panose="020B0604030504040204" pitchFamily="50" charset="-128"/>
                <a:cs typeface="メイリオ" panose="020B0604030504040204" pitchFamily="50" charset="-128"/>
              </a:rPr>
            </a:br>
            <a:r>
              <a:rPr lang="ja-JP" altLang="en-US" sz="2000" b="1" dirty="0">
                <a:latin typeface="Meiryo UI" panose="020B0604030504040204" pitchFamily="50" charset="-128"/>
                <a:ea typeface="Meiryo UI" panose="020B0604030504040204" pitchFamily="50" charset="-128"/>
                <a:cs typeface="メイリオ" panose="020B0604030504040204" pitchFamily="50" charset="-128"/>
              </a:rPr>
              <a:t>　府域の</a:t>
            </a:r>
            <a:r>
              <a:rPr lang="en-US" altLang="ja-JP" sz="2000" b="1" dirty="0">
                <a:latin typeface="Meiryo UI" panose="020B0604030504040204" pitchFamily="50" charset="-128"/>
                <a:ea typeface="Meiryo UI" panose="020B0604030504040204" pitchFamily="50" charset="-128"/>
                <a:cs typeface="メイリオ" panose="020B0604030504040204" pitchFamily="50" charset="-128"/>
              </a:rPr>
              <a:t>2050</a:t>
            </a:r>
            <a:r>
              <a:rPr lang="ja-JP" altLang="en-US" sz="2000" b="1" dirty="0">
                <a:latin typeface="Meiryo UI" panose="020B0604030504040204" pitchFamily="50" charset="-128"/>
                <a:ea typeface="Meiryo UI" panose="020B0604030504040204" pitchFamily="50" charset="-128"/>
                <a:cs typeface="メイリオ" panose="020B0604030504040204" pitchFamily="50" charset="-128"/>
              </a:rPr>
              <a:t>年二酸化炭素排出量実質ゼロ（カーボンニュートラル）をめざし、長期的かつ世界的な視野のもと、持続可能な経済成長と地球温暖化対策の推進を図るため、取組方針等を全庁で協議し、強力に推進する。</a:t>
            </a:r>
          </a:p>
        </p:txBody>
      </p:sp>
      <p:sp>
        <p:nvSpPr>
          <p:cNvPr id="11" name="タイトル 1">
            <a:extLst>
              <a:ext uri="{FF2B5EF4-FFF2-40B4-BE49-F238E27FC236}">
                <a16:creationId xmlns:a16="http://schemas.microsoft.com/office/drawing/2014/main" id="{B1167450-A7EB-4B21-A04B-10C1D1D95C3C}"/>
              </a:ext>
            </a:extLst>
          </p:cNvPr>
          <p:cNvSpPr txBox="1">
            <a:spLocks/>
          </p:cNvSpPr>
          <p:nvPr/>
        </p:nvSpPr>
        <p:spPr>
          <a:xfrm>
            <a:off x="0" y="0"/>
            <a:ext cx="9144000" cy="692696"/>
          </a:xfrm>
          <a:prstGeom prst="rect">
            <a:avLst/>
          </a:prstGeom>
          <a:solidFill>
            <a:srgbClr val="000066"/>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chemeClr val="bg1"/>
                </a:solidFill>
                <a:latin typeface="Meiryo UI" panose="020B0604030504040204" pitchFamily="50" charset="-128"/>
                <a:ea typeface="Meiryo UI" panose="020B0604030504040204" pitchFamily="50" charset="-128"/>
              </a:rPr>
              <a:t>推進本部の目的・体制</a:t>
            </a:r>
            <a:r>
              <a:rPr lang="ja-JP" altLang="en-US" sz="1600" b="1" dirty="0">
                <a:solidFill>
                  <a:schemeClr val="bg1"/>
                </a:solidFill>
                <a:latin typeface="Meiryo UI" panose="020B0604030504040204" pitchFamily="50" charset="-128"/>
                <a:ea typeface="Meiryo UI" panose="020B0604030504040204" pitchFamily="50" charset="-128"/>
              </a:rPr>
              <a:t>（第１回資料より）</a:t>
            </a:r>
          </a:p>
        </p:txBody>
      </p:sp>
      <p:sp>
        <p:nvSpPr>
          <p:cNvPr id="14" name="正方形/長方形 13"/>
          <p:cNvSpPr/>
          <p:nvPr/>
        </p:nvSpPr>
        <p:spPr>
          <a:xfrm>
            <a:off x="35496" y="2443037"/>
            <a:ext cx="9040777" cy="4060240"/>
          </a:xfrm>
          <a:prstGeom prst="rect">
            <a:avLst/>
          </a:prstGeom>
          <a:no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342900" indent="-342900">
              <a:buFont typeface="Wingdings" panose="05000000000000000000" pitchFamily="2" charset="2"/>
              <a:buChar char="n"/>
            </a:pPr>
            <a:r>
              <a:rPr lang="ja-JP" altLang="en-US" sz="20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体制</a:t>
            </a:r>
            <a:endParaRPr kumimoji="1" lang="ja-JP" altLang="en-US" sz="2000" dirty="0">
              <a:solidFill>
                <a:schemeClr val="tx1"/>
              </a:solidFill>
            </a:endParaRPr>
          </a:p>
        </p:txBody>
      </p:sp>
      <p:sp>
        <p:nvSpPr>
          <p:cNvPr id="20" name="正方形/長方形 19"/>
          <p:cNvSpPr/>
          <p:nvPr/>
        </p:nvSpPr>
        <p:spPr>
          <a:xfrm>
            <a:off x="301502" y="2847457"/>
            <a:ext cx="8538885" cy="707886"/>
          </a:xfrm>
          <a:prstGeom prst="rect">
            <a:avLst/>
          </a:prstGeom>
          <a:solidFill>
            <a:schemeClr val="accent4">
              <a:lumMod val="60000"/>
              <a:lumOff val="40000"/>
            </a:schemeClr>
          </a:solidFill>
        </p:spPr>
        <p:txBody>
          <a:bodyPr vert="horz" wrap="square">
            <a:spAutoFit/>
          </a:bodyPr>
          <a:lstStyle/>
          <a:p>
            <a:r>
              <a:rPr lang="ja-JP" altLang="en-US" sz="2000" b="1" dirty="0"/>
              <a:t>推進本部　本部長：知事、副本部長：３副知事</a:t>
            </a:r>
            <a:endParaRPr lang="en-US" altLang="ja-JP" sz="2000" b="1" dirty="0"/>
          </a:p>
          <a:p>
            <a:r>
              <a:rPr lang="ja-JP" altLang="en-US" sz="2000" b="1" dirty="0"/>
              <a:t>　　　　　本部員：各部局長、教育</a:t>
            </a:r>
            <a:r>
              <a:rPr lang="ja-JP" altLang="en-US" sz="2000" b="1"/>
              <a:t>長</a:t>
            </a:r>
            <a:r>
              <a:rPr lang="ja-JP" altLang="en-US" sz="2000" b="1" smtClean="0"/>
              <a:t>、警察本部長</a:t>
            </a:r>
            <a:endParaRPr lang="ja-JP" altLang="en-US" sz="2000" b="1" dirty="0"/>
          </a:p>
        </p:txBody>
      </p:sp>
      <p:sp>
        <p:nvSpPr>
          <p:cNvPr id="43" name="正方形/長方形 42">
            <a:extLst>
              <a:ext uri="{FF2B5EF4-FFF2-40B4-BE49-F238E27FC236}">
                <a16:creationId xmlns:a16="http://schemas.microsoft.com/office/drawing/2014/main" id="{0D617C6D-9BA8-43F6-B624-A7704DD8B65D}"/>
              </a:ext>
            </a:extLst>
          </p:cNvPr>
          <p:cNvSpPr/>
          <p:nvPr/>
        </p:nvSpPr>
        <p:spPr>
          <a:xfrm>
            <a:off x="301502" y="3683416"/>
            <a:ext cx="8538885" cy="707886"/>
          </a:xfrm>
          <a:prstGeom prst="rect">
            <a:avLst/>
          </a:prstGeom>
          <a:solidFill>
            <a:schemeClr val="accent1">
              <a:lumMod val="60000"/>
              <a:lumOff val="40000"/>
            </a:schemeClr>
          </a:solidFill>
        </p:spPr>
        <p:txBody>
          <a:bodyPr vert="horz" wrap="square">
            <a:spAutoFit/>
          </a:bodyPr>
          <a:lstStyle/>
          <a:p>
            <a:r>
              <a:rPr lang="ja-JP" altLang="en-US" sz="2000" b="1" dirty="0"/>
              <a:t>事務局長　：環境政策監（本部員兼務）　</a:t>
            </a:r>
            <a:endParaRPr lang="en-US" altLang="ja-JP" sz="2000" b="1" dirty="0"/>
          </a:p>
          <a:p>
            <a:r>
              <a:rPr lang="ja-JP" altLang="en-US" sz="2000" b="1" dirty="0"/>
              <a:t>事務局次長：環境農林水産部副理事</a:t>
            </a:r>
            <a:r>
              <a:rPr lang="ja-JP" altLang="en-US" b="1" dirty="0"/>
              <a:t>（事務局：脱炭素・エネルギー政策課）</a:t>
            </a:r>
            <a:endParaRPr lang="en-US" altLang="ja-JP" b="1" dirty="0"/>
          </a:p>
        </p:txBody>
      </p:sp>
      <p:sp>
        <p:nvSpPr>
          <p:cNvPr id="12" name="スライド番号プレースホルダー 1"/>
          <p:cNvSpPr>
            <a:spLocks noGrp="1"/>
          </p:cNvSpPr>
          <p:nvPr>
            <p:ph type="sldNum" sz="quarter" idx="12"/>
          </p:nvPr>
        </p:nvSpPr>
        <p:spPr>
          <a:xfrm>
            <a:off x="8622504" y="6327376"/>
            <a:ext cx="486000" cy="486000"/>
          </a:xfrm>
        </p:spPr>
        <p:txBody>
          <a:bodyPr/>
          <a:lstStyle/>
          <a:p>
            <a:fld id="{260D7C64-4B75-47CE-A9E9-B75BE436869C}" type="slidenum">
              <a:rPr kumimoji="1" lang="ja-JP" altLang="en-US" smtClean="0"/>
              <a:t>2</a:t>
            </a:fld>
            <a:endParaRPr kumimoji="1" lang="ja-JP" altLang="en-US"/>
          </a:p>
        </p:txBody>
      </p:sp>
      <p:sp>
        <p:nvSpPr>
          <p:cNvPr id="13" name="正方形/長方形 12">
            <a:extLst>
              <a:ext uri="{FF2B5EF4-FFF2-40B4-BE49-F238E27FC236}">
                <a16:creationId xmlns:a16="http://schemas.microsoft.com/office/drawing/2014/main" id="{0D617C6D-9BA8-43F6-B624-A7704DD8B65D}"/>
              </a:ext>
            </a:extLst>
          </p:cNvPr>
          <p:cNvSpPr/>
          <p:nvPr/>
        </p:nvSpPr>
        <p:spPr>
          <a:xfrm>
            <a:off x="301502" y="4577035"/>
            <a:ext cx="8538885" cy="1631216"/>
          </a:xfrm>
          <a:prstGeom prst="rect">
            <a:avLst/>
          </a:prstGeom>
          <a:solidFill>
            <a:schemeClr val="accent3">
              <a:lumMod val="20000"/>
              <a:lumOff val="80000"/>
            </a:schemeClr>
          </a:solidFill>
        </p:spPr>
        <p:txBody>
          <a:bodyPr vert="horz" wrap="square">
            <a:spAutoFit/>
          </a:bodyPr>
          <a:lstStyle/>
          <a:p>
            <a:r>
              <a:rPr lang="ja-JP" altLang="en-US" sz="2000" b="1" dirty="0"/>
              <a:t>ワーキンググループ：府内横断的な３つの柱となる施策を推進するため、</a:t>
            </a:r>
            <a:endParaRPr lang="en-US" altLang="ja-JP" sz="2000" b="1" dirty="0"/>
          </a:p>
          <a:p>
            <a:r>
              <a:rPr lang="ja-JP" altLang="en-US" sz="2000" b="1" dirty="0"/>
              <a:t>　　　　　　　　　　複数のワーキンググループを設置</a:t>
            </a:r>
            <a:endParaRPr lang="en-US" altLang="ja-JP" sz="2000" b="1" dirty="0"/>
          </a:p>
          <a:p>
            <a:r>
              <a:rPr lang="ja-JP" altLang="en-US" sz="2000" b="1" dirty="0"/>
              <a:t>　　　　　　　　　　 ①脱炭素ビジネス</a:t>
            </a:r>
            <a:endParaRPr lang="en-US" altLang="ja-JP" sz="2000" b="1" dirty="0"/>
          </a:p>
          <a:p>
            <a:r>
              <a:rPr lang="ja-JP" altLang="en-US" sz="2000" b="1" dirty="0"/>
              <a:t>　　　　　　　　　　 ②行動変容・再エネ促進</a:t>
            </a:r>
            <a:endParaRPr lang="en-US" altLang="ja-JP" sz="2000" b="1" dirty="0"/>
          </a:p>
          <a:p>
            <a:r>
              <a:rPr lang="ja-JP" altLang="en-US" sz="2000" b="1" dirty="0"/>
              <a:t>　　　　　　　　　　 ③率先取組 　</a:t>
            </a:r>
            <a:endParaRPr lang="en-US" altLang="ja-JP" sz="2000" b="1" dirty="0"/>
          </a:p>
        </p:txBody>
      </p:sp>
    </p:spTree>
    <p:extLst>
      <p:ext uri="{BB962C8B-B14F-4D97-AF65-F5344CB8AC3E}">
        <p14:creationId xmlns:p14="http://schemas.microsoft.com/office/powerpoint/2010/main" val="6003111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ホームベース 4">
            <a:extLst>
              <a:ext uri="{FF2B5EF4-FFF2-40B4-BE49-F238E27FC236}">
                <a16:creationId xmlns:a16="http://schemas.microsoft.com/office/drawing/2014/main" id="{51F0FD7C-A3F3-4D3F-9E7A-E2D8BBD297CC}"/>
              </a:ext>
            </a:extLst>
          </p:cNvPr>
          <p:cNvSpPr/>
          <p:nvPr/>
        </p:nvSpPr>
        <p:spPr bwMode="gray">
          <a:xfrm>
            <a:off x="5764826" y="766514"/>
            <a:ext cx="2129422" cy="381120"/>
          </a:xfrm>
          <a:prstGeom prst="homePlate">
            <a:avLst/>
          </a:prstGeom>
          <a:solidFill>
            <a:srgbClr val="002060"/>
          </a:solidFill>
          <a:ln w="28575">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defTabSz="443194">
              <a:defRPr/>
            </a:pPr>
            <a:r>
              <a:rPr lang="ja-JP" altLang="en-US" sz="1260" dirty="0">
                <a:solidFill>
                  <a:prstClr val="white"/>
                </a:solidFill>
                <a:latin typeface="BIZ UDPゴシック" panose="020B0400000000000000" pitchFamily="50" charset="-128"/>
                <a:ea typeface="BIZ UDPゴシック" panose="020B0400000000000000" pitchFamily="50" charset="-128"/>
              </a:rPr>
              <a:t>　　　　　　　　　　</a:t>
            </a:r>
            <a:r>
              <a:rPr kumimoji="1" lang="en-US" altLang="ja-JP" sz="1260" dirty="0">
                <a:solidFill>
                  <a:prstClr val="white"/>
                </a:solidFill>
                <a:latin typeface="BIZ UDPゴシック" panose="020B0400000000000000" pitchFamily="50" charset="-128"/>
                <a:ea typeface="BIZ UDPゴシック" panose="020B0400000000000000" pitchFamily="50" charset="-128"/>
              </a:rPr>
              <a:t>2030 </a:t>
            </a:r>
          </a:p>
        </p:txBody>
      </p:sp>
      <p:sp>
        <p:nvSpPr>
          <p:cNvPr id="44" name="二等辺三角形 43"/>
          <p:cNvSpPr/>
          <p:nvPr/>
        </p:nvSpPr>
        <p:spPr>
          <a:xfrm rot="5400000">
            <a:off x="5857250" y="3369707"/>
            <a:ext cx="5328241" cy="1245258"/>
          </a:xfrm>
          <a:prstGeom prst="triangle">
            <a:avLst/>
          </a:prstGeom>
          <a:solidFill>
            <a:srgbClr val="FFC0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タイトル 1">
            <a:extLst>
              <a:ext uri="{FF2B5EF4-FFF2-40B4-BE49-F238E27FC236}">
                <a16:creationId xmlns:a16="http://schemas.microsoft.com/office/drawing/2014/main" id="{B1167450-A7EB-4B21-A04B-10C1D1D95C3C}"/>
              </a:ext>
            </a:extLst>
          </p:cNvPr>
          <p:cNvSpPr txBox="1">
            <a:spLocks/>
          </p:cNvSpPr>
          <p:nvPr/>
        </p:nvSpPr>
        <p:spPr>
          <a:xfrm>
            <a:off x="0" y="0"/>
            <a:ext cx="9144000" cy="692696"/>
          </a:xfrm>
          <a:prstGeom prst="rect">
            <a:avLst/>
          </a:prstGeom>
          <a:solidFill>
            <a:srgbClr val="000066"/>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chemeClr val="bg1"/>
                </a:solidFill>
                <a:latin typeface="Meiryo UI" panose="020B0604030504040204" pitchFamily="50" charset="-128"/>
                <a:ea typeface="Meiryo UI" panose="020B0604030504040204" pitchFamily="50" charset="-128"/>
              </a:rPr>
              <a:t>実行計画に基づく個別の重点施策を着実に推進</a:t>
            </a:r>
            <a:r>
              <a:rPr lang="ja-JP" altLang="en-US" sz="1600" b="1" dirty="0">
                <a:solidFill>
                  <a:schemeClr val="bg1"/>
                </a:solidFill>
                <a:latin typeface="Meiryo UI" panose="020B0604030504040204" pitchFamily="50" charset="-128"/>
                <a:ea typeface="Meiryo UI" panose="020B0604030504040204" pitchFamily="50" charset="-128"/>
              </a:rPr>
              <a:t>（第１回資料より）</a:t>
            </a:r>
            <a:endParaRPr lang="ja-JP" altLang="en-US" sz="2000" b="1" dirty="0">
              <a:solidFill>
                <a:schemeClr val="bg1"/>
              </a:solidFill>
              <a:latin typeface="Meiryo UI" panose="020B0604030504040204" pitchFamily="50" charset="-128"/>
              <a:ea typeface="Meiryo UI" panose="020B0604030504040204" pitchFamily="50" charset="-128"/>
            </a:endParaRPr>
          </a:p>
        </p:txBody>
      </p:sp>
      <p:graphicFrame>
        <p:nvGraphicFramePr>
          <p:cNvPr id="8" name="表 7">
            <a:extLst>
              <a:ext uri="{FF2B5EF4-FFF2-40B4-BE49-F238E27FC236}">
                <a16:creationId xmlns:a16="http://schemas.microsoft.com/office/drawing/2014/main" id="{731D8736-1F24-4DDD-BAE5-3D26FC93D64E}"/>
              </a:ext>
            </a:extLst>
          </p:cNvPr>
          <p:cNvGraphicFramePr>
            <a:graphicFrameLocks noGrp="1"/>
          </p:cNvGraphicFramePr>
          <p:nvPr>
            <p:extLst>
              <p:ext uri="{D42A27DB-BD31-4B8C-83A1-F6EECF244321}">
                <p14:modId xmlns:p14="http://schemas.microsoft.com/office/powerpoint/2010/main" val="134078550"/>
              </p:ext>
            </p:extLst>
          </p:nvPr>
        </p:nvGraphicFramePr>
        <p:xfrm>
          <a:off x="35869" y="1195034"/>
          <a:ext cx="7834827" cy="1809372"/>
        </p:xfrm>
        <a:graphic>
          <a:graphicData uri="http://schemas.openxmlformats.org/drawingml/2006/table">
            <a:tbl>
              <a:tblPr>
                <a:tableStyleId>{2D5ABB26-0587-4C30-8999-92F81FD0307C}</a:tableStyleId>
              </a:tblPr>
              <a:tblGrid>
                <a:gridCol w="791715">
                  <a:extLst>
                    <a:ext uri="{9D8B030D-6E8A-4147-A177-3AD203B41FA5}">
                      <a16:colId xmlns:a16="http://schemas.microsoft.com/office/drawing/2014/main" val="1888653662"/>
                    </a:ext>
                  </a:extLst>
                </a:gridCol>
                <a:gridCol w="2602973">
                  <a:extLst>
                    <a:ext uri="{9D8B030D-6E8A-4147-A177-3AD203B41FA5}">
                      <a16:colId xmlns:a16="http://schemas.microsoft.com/office/drawing/2014/main" val="901775203"/>
                    </a:ext>
                  </a:extLst>
                </a:gridCol>
                <a:gridCol w="2432575">
                  <a:extLst>
                    <a:ext uri="{9D8B030D-6E8A-4147-A177-3AD203B41FA5}">
                      <a16:colId xmlns:a16="http://schemas.microsoft.com/office/drawing/2014/main" val="2895380761"/>
                    </a:ext>
                  </a:extLst>
                </a:gridCol>
                <a:gridCol w="2007564">
                  <a:extLst>
                    <a:ext uri="{9D8B030D-6E8A-4147-A177-3AD203B41FA5}">
                      <a16:colId xmlns:a16="http://schemas.microsoft.com/office/drawing/2014/main" val="925580270"/>
                    </a:ext>
                  </a:extLst>
                </a:gridCol>
              </a:tblGrid>
              <a:tr h="1809372">
                <a:tc>
                  <a:txBody>
                    <a:bodyPr/>
                    <a:lstStyle/>
                    <a:p>
                      <a:pPr marL="0" indent="0">
                        <a:lnSpc>
                          <a:spcPct val="100000"/>
                        </a:lnSpc>
                        <a:spcBef>
                          <a:spcPts val="0"/>
                        </a:spcBef>
                        <a:spcAft>
                          <a:spcPts val="0"/>
                        </a:spcAft>
                      </a:pPr>
                      <a:r>
                        <a:rPr kumimoji="1" lang="ja-JP" altLang="en-US" sz="1300" b="1" dirty="0">
                          <a:solidFill>
                            <a:schemeClr val="tx1"/>
                          </a:solidFill>
                          <a:latin typeface="BIZ UDPゴシック" panose="020B0400000000000000" pitchFamily="50" charset="-128"/>
                          <a:ea typeface="BIZ UDPゴシック" panose="020B0400000000000000" pitchFamily="50" charset="-128"/>
                        </a:rPr>
                        <a:t>脱炭素ビジネス</a:t>
                      </a:r>
                      <a:endParaRPr kumimoji="1" lang="en-US" altLang="ja-JP" sz="1300" b="1" dirty="0">
                        <a:solidFill>
                          <a:schemeClr val="tx1"/>
                        </a:solidFill>
                        <a:latin typeface="BIZ UDPゴシック" panose="020B0400000000000000" pitchFamily="50" charset="-128"/>
                        <a:ea typeface="BIZ UDPゴシック" panose="020B0400000000000000" pitchFamily="50" charset="-128"/>
                      </a:endParaRPr>
                    </a:p>
                  </a:txBody>
                  <a:tcPr marL="72000" marR="72000" marT="108000" marB="4801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84138" indent="-84138" defTabSz="443194">
                        <a:lnSpc>
                          <a:spcPct val="100000"/>
                        </a:lnSpc>
                        <a:spcBef>
                          <a:spcPts val="0"/>
                        </a:spcBef>
                        <a:spcAft>
                          <a:spcPts val="0"/>
                        </a:spcAft>
                        <a:defRPr/>
                      </a:pPr>
                      <a:r>
                        <a:rPr lang="ja-JP" altLang="en-US" sz="1300" b="0" dirty="0">
                          <a:solidFill>
                            <a:prstClr val="black"/>
                          </a:solidFill>
                          <a:latin typeface="BIZ UDPゴシック" panose="020B0400000000000000" pitchFamily="50" charset="-128"/>
                          <a:ea typeface="BIZ UDPゴシック" panose="020B0400000000000000" pitchFamily="50" charset="-128"/>
                        </a:rPr>
                        <a:t>□次世代蓄電池の研究開発</a:t>
                      </a:r>
                      <a:endParaRPr lang="en-US" altLang="ja-JP" sz="1300" b="0" dirty="0">
                        <a:solidFill>
                          <a:prstClr val="black"/>
                        </a:solidFill>
                        <a:latin typeface="BIZ UDPゴシック" panose="020B0400000000000000" pitchFamily="50" charset="-128"/>
                        <a:ea typeface="BIZ UDPゴシック" panose="020B0400000000000000" pitchFamily="50" charset="-128"/>
                      </a:endParaRPr>
                    </a:p>
                    <a:p>
                      <a:pPr marL="84138" indent="-84138" defTabSz="443194">
                        <a:lnSpc>
                          <a:spcPct val="100000"/>
                        </a:lnSpc>
                        <a:spcBef>
                          <a:spcPts val="0"/>
                        </a:spcBef>
                        <a:spcAft>
                          <a:spcPts val="0"/>
                        </a:spcAft>
                        <a:defRPr/>
                      </a:pPr>
                      <a:r>
                        <a:rPr lang="ja-JP" altLang="en-US" sz="1300" b="0" dirty="0">
                          <a:solidFill>
                            <a:prstClr val="black"/>
                          </a:solidFill>
                          <a:latin typeface="BIZ UDPゴシック" panose="020B0400000000000000" pitchFamily="50" charset="-128"/>
                          <a:ea typeface="BIZ UDPゴシック" panose="020B0400000000000000" pitchFamily="50" charset="-128"/>
                        </a:rPr>
                        <a:t>□水素技術実用化に向けた実証</a:t>
                      </a:r>
                    </a:p>
                    <a:p>
                      <a:pPr marL="84138" indent="-84138" defTabSz="443194">
                        <a:lnSpc>
                          <a:spcPct val="100000"/>
                        </a:lnSpc>
                        <a:spcBef>
                          <a:spcPts val="0"/>
                        </a:spcBef>
                        <a:spcAft>
                          <a:spcPts val="0"/>
                        </a:spcAft>
                        <a:defRPr/>
                      </a:pPr>
                      <a:endParaRPr lang="en-US" altLang="ja-JP" sz="1300" b="0" dirty="0">
                        <a:solidFill>
                          <a:prstClr val="black"/>
                        </a:solidFill>
                        <a:latin typeface="BIZ UDPゴシック" panose="020B0400000000000000" pitchFamily="50" charset="-128"/>
                        <a:ea typeface="BIZ UDPゴシック" panose="020B0400000000000000" pitchFamily="50" charset="-128"/>
                      </a:endParaRPr>
                    </a:p>
                    <a:p>
                      <a:pPr marL="84138" indent="-84138" defTabSz="443194">
                        <a:lnSpc>
                          <a:spcPct val="100000"/>
                        </a:lnSpc>
                        <a:spcBef>
                          <a:spcPts val="0"/>
                        </a:spcBef>
                        <a:spcAft>
                          <a:spcPts val="600"/>
                        </a:spcAft>
                        <a:defRPr/>
                      </a:pPr>
                      <a:r>
                        <a:rPr lang="ja-JP" altLang="en-US" sz="1300" b="0" dirty="0">
                          <a:solidFill>
                            <a:prstClr val="black"/>
                          </a:solidFill>
                          <a:latin typeface="BIZ UDPゴシック" panose="020B0400000000000000" pitchFamily="50" charset="-128"/>
                          <a:ea typeface="BIZ UDPゴシック" panose="020B0400000000000000" pitchFamily="50" charset="-128"/>
                        </a:rPr>
                        <a:t>□事業者によるゼロカーボン宣言を支援</a:t>
                      </a:r>
                    </a:p>
                    <a:p>
                      <a:pPr marL="84138" indent="-84138" defTabSz="443194">
                        <a:lnSpc>
                          <a:spcPct val="100000"/>
                        </a:lnSpc>
                        <a:spcBef>
                          <a:spcPts val="0"/>
                        </a:spcBef>
                        <a:spcAft>
                          <a:spcPts val="0"/>
                        </a:spcAft>
                        <a:defRPr/>
                      </a:pPr>
                      <a:r>
                        <a:rPr lang="ja-JP" altLang="en-US" sz="1300" b="0" dirty="0">
                          <a:solidFill>
                            <a:prstClr val="black"/>
                          </a:solidFill>
                          <a:latin typeface="BIZ UDPゴシック" panose="020B0400000000000000" pitchFamily="50" charset="-128"/>
                          <a:ea typeface="BIZ UDPゴシック" panose="020B0400000000000000" pitchFamily="50" charset="-128"/>
                        </a:rPr>
                        <a:t>□特定事業者によるさらなる排出削減</a:t>
                      </a:r>
                    </a:p>
                  </a:txBody>
                  <a:tcPr marL="72000" marR="72000" marT="108000" marB="4801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txBody>
                  <a:tcPr marL="72000" marR="72000" marT="252000" marB="4801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tc>
                  <a:txBody>
                    <a:bodyPr/>
                    <a:lstStyle/>
                    <a:p>
                      <a:pPr marL="0" indent="0">
                        <a:lnSpc>
                          <a:spcPct val="100000"/>
                        </a:lnSpc>
                        <a:spcBef>
                          <a:spcPts val="0"/>
                        </a:spcBef>
                        <a:spcAft>
                          <a:spcPts val="0"/>
                        </a:spcAft>
                      </a:pPr>
                      <a:r>
                        <a:rPr kumimoji="1" lang="ja-JP" altLang="en-US" sz="1300" b="1" dirty="0">
                          <a:solidFill>
                            <a:schemeClr val="tx1"/>
                          </a:solidFill>
                          <a:latin typeface="BIZ UDPゴシック" panose="020B0400000000000000" pitchFamily="50" charset="-128"/>
                          <a:ea typeface="BIZ UDPゴシック" panose="020B0400000000000000" pitchFamily="50" charset="-128"/>
                        </a:rPr>
                        <a:t>□</a:t>
                      </a:r>
                    </a:p>
                  </a:txBody>
                  <a:tcPr marL="72000" marR="72000" marT="252000" marB="4801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2338179187"/>
                  </a:ext>
                </a:extLst>
              </a:tr>
            </a:tbl>
          </a:graphicData>
        </a:graphic>
      </p:graphicFrame>
      <p:grpSp>
        <p:nvGrpSpPr>
          <p:cNvPr id="13" name="グループ化 12"/>
          <p:cNvGrpSpPr/>
          <p:nvPr/>
        </p:nvGrpSpPr>
        <p:grpSpPr>
          <a:xfrm>
            <a:off x="-953" y="770160"/>
            <a:ext cx="6013112" cy="381120"/>
            <a:chOff x="118699" y="1450467"/>
            <a:chExt cx="6050634" cy="393157"/>
          </a:xfrm>
        </p:grpSpPr>
        <p:sp>
          <p:nvSpPr>
            <p:cNvPr id="18" name="ホームベース 4">
              <a:extLst>
                <a:ext uri="{FF2B5EF4-FFF2-40B4-BE49-F238E27FC236}">
                  <a16:creationId xmlns:a16="http://schemas.microsoft.com/office/drawing/2014/main" id="{51F0FD7C-A3F3-4D3F-9E7A-E2D8BBD297CC}"/>
                </a:ext>
              </a:extLst>
            </p:cNvPr>
            <p:cNvSpPr/>
            <p:nvPr/>
          </p:nvSpPr>
          <p:spPr bwMode="gray">
            <a:xfrm>
              <a:off x="3503009" y="1450467"/>
              <a:ext cx="2666324" cy="393157"/>
            </a:xfrm>
            <a:prstGeom prst="homePlate">
              <a:avLst/>
            </a:prstGeom>
            <a:solidFill>
              <a:srgbClr val="002060"/>
            </a:solidFill>
            <a:ln w="28575">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defTabSz="443194">
                <a:defRPr/>
              </a:pPr>
              <a:r>
                <a:rPr kumimoji="1" lang="en-US" altLang="ja-JP" sz="1260" dirty="0">
                  <a:solidFill>
                    <a:prstClr val="white"/>
                  </a:solidFill>
                  <a:latin typeface="BIZ UDPゴシック" panose="020B0400000000000000" pitchFamily="50" charset="-128"/>
                  <a:ea typeface="BIZ UDPゴシック" panose="020B0400000000000000" pitchFamily="50" charset="-128"/>
                </a:rPr>
                <a:t>2022</a:t>
              </a:r>
              <a:r>
                <a:rPr lang="ja-JP" altLang="en-US" sz="1260" dirty="0">
                  <a:solidFill>
                    <a:prstClr val="white"/>
                  </a:solidFill>
                  <a:latin typeface="BIZ UDPゴシック" panose="020B0400000000000000" pitchFamily="50" charset="-128"/>
                  <a:ea typeface="BIZ UDPゴシック" panose="020B0400000000000000" pitchFamily="50" charset="-128"/>
                </a:rPr>
                <a:t>　　　　　　　　　　</a:t>
              </a:r>
              <a:r>
                <a:rPr kumimoji="1" lang="en-US" altLang="ja-JP" sz="1260" dirty="0">
                  <a:solidFill>
                    <a:prstClr val="white"/>
                  </a:solidFill>
                  <a:latin typeface="BIZ UDPゴシック" panose="020B0400000000000000" pitchFamily="50" charset="-128"/>
                  <a:ea typeface="BIZ UDPゴシック" panose="020B0400000000000000" pitchFamily="50" charset="-128"/>
                </a:rPr>
                <a:t>2025</a:t>
              </a:r>
              <a:endParaRPr kumimoji="1" lang="ja-JP" altLang="en-US" sz="1260" dirty="0">
                <a:solidFill>
                  <a:prstClr val="white"/>
                </a:solidFill>
                <a:latin typeface="BIZ UDPゴシック" panose="020B0400000000000000" pitchFamily="50" charset="-128"/>
                <a:ea typeface="BIZ UDPゴシック" panose="020B0400000000000000" pitchFamily="50" charset="-128"/>
              </a:endParaRPr>
            </a:p>
          </p:txBody>
        </p:sp>
        <p:sp>
          <p:nvSpPr>
            <p:cNvPr id="15" name="ホームベース 4">
              <a:extLst>
                <a:ext uri="{FF2B5EF4-FFF2-40B4-BE49-F238E27FC236}">
                  <a16:creationId xmlns:a16="http://schemas.microsoft.com/office/drawing/2014/main" id="{51F0FD7C-A3F3-4D3F-9E7A-E2D8BBD297CC}"/>
                </a:ext>
              </a:extLst>
            </p:cNvPr>
            <p:cNvSpPr/>
            <p:nvPr/>
          </p:nvSpPr>
          <p:spPr bwMode="gray">
            <a:xfrm>
              <a:off x="118699" y="1450467"/>
              <a:ext cx="954655" cy="393157"/>
            </a:xfrm>
            <a:prstGeom prst="homePlate">
              <a:avLst>
                <a:gd name="adj" fmla="val 0"/>
              </a:avLst>
            </a:prstGeom>
            <a:solidFill>
              <a:srgbClr val="002060"/>
            </a:solidFill>
            <a:ln w="28575">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defTabSz="443194">
                <a:defRPr/>
              </a:pPr>
              <a:r>
                <a:rPr lang="ja-JP" altLang="en-US" sz="1260" dirty="0">
                  <a:solidFill>
                    <a:prstClr val="white"/>
                  </a:solidFill>
                  <a:latin typeface="BIZ UDPゴシック" panose="020B0400000000000000" pitchFamily="50" charset="-128"/>
                  <a:ea typeface="BIZ UDPゴシック" panose="020B0400000000000000" pitchFamily="50" charset="-128"/>
                </a:rPr>
                <a:t>テーマ</a:t>
              </a:r>
              <a:endParaRPr kumimoji="1" lang="ja-JP" altLang="en-US" sz="1260" dirty="0">
                <a:solidFill>
                  <a:prstClr val="white"/>
                </a:solidFill>
                <a:latin typeface="BIZ UDPゴシック" panose="020B0400000000000000" pitchFamily="50" charset="-128"/>
                <a:ea typeface="BIZ UDPゴシック" panose="020B0400000000000000" pitchFamily="50" charset="-128"/>
              </a:endParaRPr>
            </a:p>
          </p:txBody>
        </p:sp>
      </p:grpSp>
      <p:sp>
        <p:nvSpPr>
          <p:cNvPr id="3" name="テキスト ボックス 2"/>
          <p:cNvSpPr txBox="1"/>
          <p:nvPr/>
        </p:nvSpPr>
        <p:spPr>
          <a:xfrm>
            <a:off x="8681265" y="877758"/>
            <a:ext cx="443172" cy="5449618"/>
          </a:xfrm>
          <a:prstGeom prst="rect">
            <a:avLst/>
          </a:prstGeom>
          <a:solidFill>
            <a:schemeClr val="accent5">
              <a:lumMod val="20000"/>
              <a:lumOff val="80000"/>
            </a:schemeClr>
          </a:solidFill>
          <a:ln>
            <a:solidFill>
              <a:schemeClr val="tx1"/>
            </a:solidFill>
          </a:ln>
        </p:spPr>
        <p:txBody>
          <a:bodyPr vert="eaVert" wrap="square" lIns="91427" tIns="45714" rIns="91427" bIns="45714" rtlCol="0">
            <a:spAutoFit/>
          </a:bodyPr>
          <a:lstStyle/>
          <a:p>
            <a:pPr algn="ctr">
              <a:lnSpc>
                <a:spcPct val="120000"/>
              </a:lnSpc>
              <a:spcBef>
                <a:spcPts val="600"/>
              </a:spcBef>
            </a:pPr>
            <a:r>
              <a:rPr lang="ja-JP" altLang="en-US" sz="1400" b="1" dirty="0">
                <a:latin typeface="Meiryo UI" panose="020B0604030504040204" pitchFamily="50" charset="-128"/>
                <a:ea typeface="Meiryo UI" panose="020B0604030504040204" pitchFamily="50" charset="-128"/>
              </a:rPr>
              <a:t>２０５０年　温室効果ガス排出量実質ゼロ</a:t>
            </a:r>
            <a:r>
              <a:rPr kumimoji="1" lang="ja-JP" altLang="en-US" sz="1400" b="1" dirty="0">
                <a:latin typeface="Meiryo UI" panose="020B0604030504040204" pitchFamily="50" charset="-128"/>
                <a:ea typeface="Meiryo UI" panose="020B0604030504040204" pitchFamily="50" charset="-128"/>
              </a:rPr>
              <a:t>　</a:t>
            </a:r>
          </a:p>
        </p:txBody>
      </p:sp>
      <p:sp>
        <p:nvSpPr>
          <p:cNvPr id="22" name="ホームベース 4">
            <a:extLst>
              <a:ext uri="{FF2B5EF4-FFF2-40B4-BE49-F238E27FC236}">
                <a16:creationId xmlns:a16="http://schemas.microsoft.com/office/drawing/2014/main" id="{51F0FD7C-A3F3-4D3F-9E7A-E2D8BBD297CC}"/>
              </a:ext>
            </a:extLst>
          </p:cNvPr>
          <p:cNvSpPr/>
          <p:nvPr/>
        </p:nvSpPr>
        <p:spPr bwMode="gray">
          <a:xfrm>
            <a:off x="827584" y="778282"/>
            <a:ext cx="2622045" cy="381120"/>
          </a:xfrm>
          <a:prstGeom prst="homePlate">
            <a:avLst>
              <a:gd name="adj" fmla="val 0"/>
            </a:avLst>
          </a:prstGeom>
          <a:solidFill>
            <a:srgbClr val="002060"/>
          </a:solidFill>
          <a:ln w="28575">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defTabSz="443194">
              <a:defRPr/>
            </a:pPr>
            <a:r>
              <a:rPr lang="ja-JP" altLang="en-US" sz="1260" dirty="0">
                <a:solidFill>
                  <a:prstClr val="white"/>
                </a:solidFill>
                <a:latin typeface="BIZ UDPゴシック" panose="020B0400000000000000" pitchFamily="50" charset="-128"/>
                <a:ea typeface="BIZ UDPゴシック" panose="020B0400000000000000" pitchFamily="50" charset="-128"/>
              </a:rPr>
              <a:t>重点施策</a:t>
            </a:r>
            <a:r>
              <a:rPr lang="en-US" altLang="ja-JP" sz="1260" baseline="30000" dirty="0">
                <a:solidFill>
                  <a:prstClr val="white"/>
                </a:solidFill>
                <a:latin typeface="BIZ UDPゴシック" panose="020B0400000000000000" pitchFamily="50" charset="-128"/>
                <a:ea typeface="BIZ UDPゴシック" panose="020B0400000000000000" pitchFamily="50" charset="-128"/>
              </a:rPr>
              <a:t>※</a:t>
            </a:r>
            <a:endParaRPr kumimoji="1" lang="ja-JP" altLang="en-US" sz="1260" baseline="30000" dirty="0">
              <a:solidFill>
                <a:prstClr val="white"/>
              </a:solidFill>
              <a:latin typeface="BIZ UDPゴシック" panose="020B0400000000000000" pitchFamily="50" charset="-128"/>
              <a:ea typeface="BIZ UDPゴシック" panose="020B0400000000000000" pitchFamily="50" charset="-128"/>
            </a:endParaRPr>
          </a:p>
        </p:txBody>
      </p:sp>
      <p:sp>
        <p:nvSpPr>
          <p:cNvPr id="23" name="テキスト ボックス 22"/>
          <p:cNvSpPr txBox="1"/>
          <p:nvPr/>
        </p:nvSpPr>
        <p:spPr>
          <a:xfrm>
            <a:off x="7999462" y="877758"/>
            <a:ext cx="476258" cy="5778696"/>
          </a:xfrm>
          <a:prstGeom prst="rect">
            <a:avLst/>
          </a:prstGeom>
          <a:solidFill>
            <a:schemeClr val="accent5">
              <a:lumMod val="20000"/>
              <a:lumOff val="80000"/>
            </a:schemeClr>
          </a:solidFill>
          <a:ln>
            <a:solidFill>
              <a:schemeClr val="tx1"/>
            </a:solidFill>
          </a:ln>
        </p:spPr>
        <p:txBody>
          <a:bodyPr vert="eaVert" wrap="square" lIns="91427" tIns="45714" rIns="91427" bIns="45714" rtlCol="0">
            <a:spAutoFit/>
          </a:bodyPr>
          <a:lstStyle/>
          <a:p>
            <a:pPr algn="ctr">
              <a:lnSpc>
                <a:spcPct val="120000"/>
              </a:lnSpc>
              <a:spcBef>
                <a:spcPts val="600"/>
              </a:spcBef>
            </a:pPr>
            <a:r>
              <a:rPr lang="ja-JP" altLang="en-US" sz="1400" b="1" dirty="0">
                <a:latin typeface="Meiryo UI" panose="020B0604030504040204" pitchFamily="50" charset="-128"/>
                <a:ea typeface="Meiryo UI" panose="020B0604030504040204" pitchFamily="50" charset="-128"/>
              </a:rPr>
              <a:t>２０３０年度の温室効果ガス排出量</a:t>
            </a:r>
            <a:r>
              <a:rPr lang="en-US" altLang="ja-JP" sz="1400" b="1" dirty="0">
                <a:latin typeface="Meiryo UI" panose="020B0604030504040204" pitchFamily="50" charset="-128"/>
                <a:ea typeface="Meiryo UI" panose="020B0604030504040204" pitchFamily="50" charset="-128"/>
              </a:rPr>
              <a:t>40</a:t>
            </a:r>
            <a:r>
              <a:rPr lang="ja-JP" altLang="en-US" sz="1400" b="1" dirty="0">
                <a:latin typeface="Meiryo UI" panose="020B0604030504040204" pitchFamily="50" charset="-128"/>
                <a:ea typeface="Meiryo UI" panose="020B0604030504040204" pitchFamily="50" charset="-128"/>
              </a:rPr>
              <a:t>％以上削減（２０１３年度比）</a:t>
            </a:r>
            <a:endParaRPr kumimoji="1" lang="ja-JP" altLang="en-US" sz="1400" b="1" dirty="0">
              <a:latin typeface="Meiryo UI" panose="020B0604030504040204" pitchFamily="50" charset="-128"/>
              <a:ea typeface="Meiryo UI" panose="020B0604030504040204" pitchFamily="50" charset="-128"/>
            </a:endParaRPr>
          </a:p>
        </p:txBody>
      </p:sp>
      <p:sp>
        <p:nvSpPr>
          <p:cNvPr id="27" name="ホームベース 26"/>
          <p:cNvSpPr/>
          <p:nvPr/>
        </p:nvSpPr>
        <p:spPr>
          <a:xfrm>
            <a:off x="3460148" y="1293543"/>
            <a:ext cx="4370833" cy="520762"/>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1200" dirty="0">
                <a:solidFill>
                  <a:schemeClr val="tx1"/>
                </a:solidFill>
              </a:rPr>
              <a:t>次世代蓄電池の実用化</a:t>
            </a:r>
            <a:endParaRPr lang="en-US" altLang="ja-JP" sz="1200" dirty="0">
              <a:solidFill>
                <a:schemeClr val="tx1"/>
              </a:solidFill>
            </a:endParaRPr>
          </a:p>
          <a:p>
            <a:pPr algn="r"/>
            <a:r>
              <a:rPr lang="ja-JP" altLang="en-US" sz="1200" dirty="0">
                <a:solidFill>
                  <a:schemeClr val="tx1"/>
                </a:solidFill>
              </a:rPr>
              <a:t>水素発電による電力供給等が開始</a:t>
            </a:r>
            <a:endParaRPr kumimoji="1" lang="ja-JP" altLang="en-US" sz="1200" dirty="0">
              <a:solidFill>
                <a:schemeClr val="tx1"/>
              </a:solidFill>
            </a:endParaRPr>
          </a:p>
        </p:txBody>
      </p:sp>
      <p:sp>
        <p:nvSpPr>
          <p:cNvPr id="28" name="ホームベース 27"/>
          <p:cNvSpPr/>
          <p:nvPr/>
        </p:nvSpPr>
        <p:spPr>
          <a:xfrm>
            <a:off x="5931410" y="2010560"/>
            <a:ext cx="1962837" cy="397781"/>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altLang="ja-JP" sz="1200" dirty="0">
                <a:solidFill>
                  <a:schemeClr val="tx1"/>
                </a:solidFill>
              </a:rPr>
              <a:t>5000</a:t>
            </a:r>
            <a:r>
              <a:rPr kumimoji="1" lang="ja-JP" altLang="en-US" sz="1200" dirty="0">
                <a:solidFill>
                  <a:schemeClr val="tx1"/>
                </a:solidFill>
              </a:rPr>
              <a:t>者</a:t>
            </a:r>
          </a:p>
        </p:txBody>
      </p:sp>
      <p:sp>
        <p:nvSpPr>
          <p:cNvPr id="25" name="ホームベース 24"/>
          <p:cNvSpPr/>
          <p:nvPr/>
        </p:nvSpPr>
        <p:spPr>
          <a:xfrm>
            <a:off x="3467359" y="2010560"/>
            <a:ext cx="2471262" cy="397781"/>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sz="1200" dirty="0">
                <a:solidFill>
                  <a:schemeClr val="tx1"/>
                </a:solidFill>
              </a:rPr>
              <a:t>宣言事業者数：</a:t>
            </a:r>
            <a:r>
              <a:rPr lang="en-US" altLang="ja-JP" sz="1200" dirty="0">
                <a:solidFill>
                  <a:schemeClr val="tx1"/>
                </a:solidFill>
              </a:rPr>
              <a:t>2025</a:t>
            </a:r>
            <a:r>
              <a:rPr kumimoji="1" lang="ja-JP" altLang="en-US" sz="1200" dirty="0">
                <a:solidFill>
                  <a:schemeClr val="tx1"/>
                </a:solidFill>
              </a:rPr>
              <a:t>者</a:t>
            </a:r>
          </a:p>
        </p:txBody>
      </p:sp>
      <p:sp>
        <p:nvSpPr>
          <p:cNvPr id="29" name="ホームベース 28"/>
          <p:cNvSpPr/>
          <p:nvPr/>
        </p:nvSpPr>
        <p:spPr>
          <a:xfrm>
            <a:off x="3460148" y="2503141"/>
            <a:ext cx="2471262" cy="397781"/>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1200" dirty="0">
                <a:solidFill>
                  <a:schemeClr val="tx1"/>
                </a:solidFill>
              </a:rPr>
              <a:t>▲</a:t>
            </a:r>
            <a:r>
              <a:rPr lang="en-US" altLang="ja-JP" sz="1200" dirty="0">
                <a:solidFill>
                  <a:schemeClr val="tx1"/>
                </a:solidFill>
              </a:rPr>
              <a:t>4.5%(2023</a:t>
            </a:r>
            <a:r>
              <a:rPr lang="ja-JP" altLang="en-US" sz="1200" dirty="0">
                <a:solidFill>
                  <a:schemeClr val="tx1"/>
                </a:solidFill>
              </a:rPr>
              <a:t>から）</a:t>
            </a:r>
          </a:p>
        </p:txBody>
      </p:sp>
      <p:sp>
        <p:nvSpPr>
          <p:cNvPr id="30" name="ホームベース 29"/>
          <p:cNvSpPr/>
          <p:nvPr/>
        </p:nvSpPr>
        <p:spPr>
          <a:xfrm>
            <a:off x="5917962" y="2503140"/>
            <a:ext cx="1946903" cy="397781"/>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1200" dirty="0">
                <a:solidFill>
                  <a:schemeClr val="tx1"/>
                </a:solidFill>
              </a:rPr>
              <a:t>▲</a:t>
            </a:r>
            <a:r>
              <a:rPr lang="en-US" altLang="ja-JP" sz="1200" dirty="0">
                <a:solidFill>
                  <a:schemeClr val="tx1"/>
                </a:solidFill>
              </a:rPr>
              <a:t>12%(2023</a:t>
            </a:r>
            <a:r>
              <a:rPr lang="ja-JP" altLang="en-US" sz="1200" dirty="0">
                <a:solidFill>
                  <a:schemeClr val="tx1"/>
                </a:solidFill>
              </a:rPr>
              <a:t>から）</a:t>
            </a:r>
          </a:p>
        </p:txBody>
      </p:sp>
      <p:graphicFrame>
        <p:nvGraphicFramePr>
          <p:cNvPr id="31" name="表 30">
            <a:extLst>
              <a:ext uri="{FF2B5EF4-FFF2-40B4-BE49-F238E27FC236}">
                <a16:creationId xmlns:a16="http://schemas.microsoft.com/office/drawing/2014/main" id="{731D8736-1F24-4DDD-BAE5-3D26FC93D64E}"/>
              </a:ext>
            </a:extLst>
          </p:cNvPr>
          <p:cNvGraphicFramePr>
            <a:graphicFrameLocks noGrp="1"/>
          </p:cNvGraphicFramePr>
          <p:nvPr>
            <p:extLst>
              <p:ext uri="{D42A27DB-BD31-4B8C-83A1-F6EECF244321}">
                <p14:modId xmlns:p14="http://schemas.microsoft.com/office/powerpoint/2010/main" val="1514042713"/>
              </p:ext>
            </p:extLst>
          </p:nvPr>
        </p:nvGraphicFramePr>
        <p:xfrm>
          <a:off x="35868" y="2996951"/>
          <a:ext cx="7848500" cy="2440507"/>
        </p:xfrm>
        <a:graphic>
          <a:graphicData uri="http://schemas.openxmlformats.org/drawingml/2006/table">
            <a:tbl>
              <a:tblPr>
                <a:tableStyleId>{2D5ABB26-0587-4C30-8999-92F81FD0307C}</a:tableStyleId>
              </a:tblPr>
              <a:tblGrid>
                <a:gridCol w="791716">
                  <a:extLst>
                    <a:ext uri="{9D8B030D-6E8A-4147-A177-3AD203B41FA5}">
                      <a16:colId xmlns:a16="http://schemas.microsoft.com/office/drawing/2014/main" val="1888653662"/>
                    </a:ext>
                  </a:extLst>
                </a:gridCol>
                <a:gridCol w="2608896">
                  <a:extLst>
                    <a:ext uri="{9D8B030D-6E8A-4147-A177-3AD203B41FA5}">
                      <a16:colId xmlns:a16="http://schemas.microsoft.com/office/drawing/2014/main" val="901775203"/>
                    </a:ext>
                  </a:extLst>
                </a:gridCol>
                <a:gridCol w="2436820">
                  <a:extLst>
                    <a:ext uri="{9D8B030D-6E8A-4147-A177-3AD203B41FA5}">
                      <a16:colId xmlns:a16="http://schemas.microsoft.com/office/drawing/2014/main" val="2895380761"/>
                    </a:ext>
                  </a:extLst>
                </a:gridCol>
                <a:gridCol w="2011068">
                  <a:extLst>
                    <a:ext uri="{9D8B030D-6E8A-4147-A177-3AD203B41FA5}">
                      <a16:colId xmlns:a16="http://schemas.microsoft.com/office/drawing/2014/main" val="925580270"/>
                    </a:ext>
                  </a:extLst>
                </a:gridCol>
              </a:tblGrid>
              <a:tr h="2440507">
                <a:tc>
                  <a:txBody>
                    <a:bodyPr/>
                    <a:lstStyle/>
                    <a:p>
                      <a:pPr marL="0" indent="0">
                        <a:lnSpc>
                          <a:spcPct val="100000"/>
                        </a:lnSpc>
                        <a:spcBef>
                          <a:spcPts val="0"/>
                        </a:spcBef>
                        <a:spcAft>
                          <a:spcPts val="0"/>
                        </a:spcAft>
                      </a:pPr>
                      <a:r>
                        <a:rPr kumimoji="1" lang="ja-JP" altLang="en-US" sz="1300" b="1" dirty="0">
                          <a:solidFill>
                            <a:schemeClr val="tx1"/>
                          </a:solidFill>
                          <a:latin typeface="BIZ UDPゴシック" panose="020B0400000000000000" pitchFamily="50" charset="-128"/>
                          <a:ea typeface="BIZ UDPゴシック" panose="020B0400000000000000" pitchFamily="50" charset="-128"/>
                        </a:rPr>
                        <a:t>行動変容</a:t>
                      </a:r>
                      <a:endParaRPr kumimoji="1" lang="en-US" altLang="ja-JP" sz="1300" b="1"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r>
                        <a:rPr kumimoji="1" lang="ja-JP" altLang="en-US" sz="1300" b="1" dirty="0">
                          <a:solidFill>
                            <a:schemeClr val="tx1"/>
                          </a:solidFill>
                          <a:latin typeface="BIZ UDPゴシック" panose="020B0400000000000000" pitchFamily="50" charset="-128"/>
                          <a:ea typeface="BIZ UDPゴシック" panose="020B0400000000000000" pitchFamily="50" charset="-128"/>
                        </a:rPr>
                        <a:t>再エネ促進</a:t>
                      </a:r>
                      <a:endParaRPr kumimoji="1" lang="en-US" altLang="ja-JP" sz="1300" b="1" dirty="0">
                        <a:solidFill>
                          <a:schemeClr val="tx1"/>
                        </a:solidFill>
                        <a:latin typeface="BIZ UDPゴシック" panose="020B0400000000000000" pitchFamily="50" charset="-128"/>
                        <a:ea typeface="BIZ UDPゴシック" panose="020B0400000000000000" pitchFamily="50" charset="-128"/>
                      </a:endParaRPr>
                    </a:p>
                  </a:txBody>
                  <a:tcPr marL="72000" marR="72000" marT="108000" marB="4801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84138" indent="-84138" defTabSz="443194">
                        <a:lnSpc>
                          <a:spcPct val="100000"/>
                        </a:lnSpc>
                        <a:spcBef>
                          <a:spcPts val="0"/>
                        </a:spcBef>
                        <a:spcAft>
                          <a:spcPts val="0"/>
                        </a:spcAft>
                        <a:defRPr/>
                      </a:pPr>
                      <a:r>
                        <a:rPr lang="ja-JP" altLang="en-US" sz="1300" b="0" dirty="0">
                          <a:solidFill>
                            <a:prstClr val="black"/>
                          </a:solidFill>
                          <a:latin typeface="BIZ UDPゴシック" panose="020B0400000000000000" pitchFamily="50" charset="-128"/>
                          <a:ea typeface="BIZ UDPゴシック" panose="020B0400000000000000" pitchFamily="50" charset="-128"/>
                        </a:rPr>
                        <a:t>□製品・サービスの</a:t>
                      </a:r>
                      <a:r>
                        <a:rPr lang="en-US" altLang="ja-JP" sz="1300" b="0" dirty="0">
                          <a:solidFill>
                            <a:prstClr val="black"/>
                          </a:solidFill>
                          <a:latin typeface="BIZ UDPゴシック" panose="020B0400000000000000" pitchFamily="50" charset="-128"/>
                          <a:ea typeface="BIZ UDPゴシック" panose="020B0400000000000000" pitchFamily="50" charset="-128"/>
                        </a:rPr>
                        <a:t>CO</a:t>
                      </a:r>
                      <a:r>
                        <a:rPr lang="en-US" altLang="ja-JP" sz="1300" b="0" baseline="-25000" dirty="0">
                          <a:solidFill>
                            <a:prstClr val="black"/>
                          </a:solidFill>
                          <a:latin typeface="BIZ UDPゴシック" panose="020B0400000000000000" pitchFamily="50" charset="-128"/>
                          <a:ea typeface="BIZ UDPゴシック" panose="020B0400000000000000" pitchFamily="50" charset="-128"/>
                        </a:rPr>
                        <a:t>2</a:t>
                      </a:r>
                      <a:r>
                        <a:rPr lang="ja-JP" altLang="en-US" sz="1300" b="0" dirty="0">
                          <a:solidFill>
                            <a:prstClr val="black"/>
                          </a:solidFill>
                          <a:latin typeface="BIZ UDPゴシック" panose="020B0400000000000000" pitchFamily="50" charset="-128"/>
                          <a:ea typeface="BIZ UDPゴシック" panose="020B0400000000000000" pitchFamily="50" charset="-128"/>
                        </a:rPr>
                        <a:t>排出の可視化</a:t>
                      </a:r>
                    </a:p>
                    <a:p>
                      <a:pPr marL="84138" indent="-84138" defTabSz="443194">
                        <a:lnSpc>
                          <a:spcPct val="100000"/>
                        </a:lnSpc>
                        <a:spcBef>
                          <a:spcPts val="0"/>
                        </a:spcBef>
                        <a:spcAft>
                          <a:spcPts val="600"/>
                        </a:spcAft>
                        <a:defRPr/>
                      </a:pPr>
                      <a:r>
                        <a:rPr lang="ja-JP" altLang="en-US" sz="1300" b="0" dirty="0">
                          <a:solidFill>
                            <a:prstClr val="black"/>
                          </a:solidFill>
                          <a:latin typeface="BIZ UDPゴシック" panose="020B0400000000000000" pitchFamily="50" charset="-128"/>
                          <a:ea typeface="BIZ UDPゴシック" panose="020B0400000000000000" pitchFamily="50" charset="-128"/>
                        </a:rPr>
                        <a:t>□脱炭素ポイントの定着化及び利用拡大</a:t>
                      </a:r>
                      <a:endParaRPr lang="en-US" altLang="ja-JP" sz="1300" b="0" dirty="0">
                        <a:solidFill>
                          <a:prstClr val="black"/>
                        </a:solidFill>
                        <a:latin typeface="BIZ UDPゴシック" panose="020B0400000000000000" pitchFamily="50" charset="-128"/>
                        <a:ea typeface="BIZ UDPゴシック" panose="020B0400000000000000" pitchFamily="50" charset="-128"/>
                      </a:endParaRPr>
                    </a:p>
                    <a:p>
                      <a:pPr marL="84138" indent="-84138" defTabSz="443194">
                        <a:lnSpc>
                          <a:spcPct val="100000"/>
                        </a:lnSpc>
                        <a:spcBef>
                          <a:spcPts val="0"/>
                        </a:spcBef>
                        <a:spcAft>
                          <a:spcPts val="600"/>
                        </a:spcAft>
                        <a:defRPr/>
                      </a:pPr>
                      <a:r>
                        <a:rPr lang="ja-JP" altLang="en-US" sz="1300" b="0" dirty="0">
                          <a:solidFill>
                            <a:prstClr val="black"/>
                          </a:solidFill>
                          <a:latin typeface="BIZ UDPゴシック" panose="020B0400000000000000" pitchFamily="50" charset="-128"/>
                          <a:ea typeface="BIZ UDPゴシック" panose="020B0400000000000000" pitchFamily="50" charset="-128"/>
                        </a:rPr>
                        <a:t>□ゼロエミッション車を中心とした電動車の普及促進</a:t>
                      </a:r>
                      <a:endParaRPr lang="en-US" altLang="ja-JP" sz="1300" b="0" dirty="0">
                        <a:solidFill>
                          <a:prstClr val="black"/>
                        </a:solidFill>
                        <a:latin typeface="BIZ UDPゴシック" panose="020B0400000000000000" pitchFamily="50" charset="-128"/>
                        <a:ea typeface="BIZ UDPゴシック" panose="020B0400000000000000" pitchFamily="50" charset="-128"/>
                      </a:endParaRPr>
                    </a:p>
                    <a:p>
                      <a:pPr marL="84138" indent="-84138" defTabSz="443194">
                        <a:lnSpc>
                          <a:spcPct val="100000"/>
                        </a:lnSpc>
                        <a:spcBef>
                          <a:spcPts val="0"/>
                        </a:spcBef>
                        <a:spcAft>
                          <a:spcPts val="600"/>
                        </a:spcAft>
                        <a:defRPr/>
                      </a:pPr>
                      <a:r>
                        <a:rPr lang="ja-JP" altLang="en-US" sz="1300" b="0" dirty="0">
                          <a:solidFill>
                            <a:prstClr val="black"/>
                          </a:solidFill>
                          <a:latin typeface="BIZ UDPゴシック" panose="020B0400000000000000" pitchFamily="50" charset="-128"/>
                          <a:ea typeface="BIZ UDPゴシック" panose="020B0400000000000000" pitchFamily="50" charset="-128"/>
                        </a:rPr>
                        <a:t>□</a:t>
                      </a:r>
                      <a:r>
                        <a:rPr lang="en-US" altLang="ja-JP" sz="1300" b="0" dirty="0">
                          <a:solidFill>
                            <a:prstClr val="black"/>
                          </a:solidFill>
                          <a:latin typeface="BIZ UDPゴシック" panose="020B0400000000000000" pitchFamily="50" charset="-128"/>
                          <a:ea typeface="BIZ UDPゴシック" panose="020B0400000000000000" pitchFamily="50" charset="-128"/>
                        </a:rPr>
                        <a:t>ZEH</a:t>
                      </a:r>
                      <a:r>
                        <a:rPr lang="ja-JP" altLang="en-US" sz="1300" b="0" dirty="0">
                          <a:solidFill>
                            <a:prstClr val="black"/>
                          </a:solidFill>
                          <a:latin typeface="BIZ UDPゴシック" panose="020B0400000000000000" pitchFamily="50" charset="-128"/>
                          <a:ea typeface="BIZ UDPゴシック" panose="020B0400000000000000" pitchFamily="50" charset="-128"/>
                        </a:rPr>
                        <a:t>の普及促進</a:t>
                      </a:r>
                      <a:endParaRPr lang="en-US" altLang="ja-JP" sz="1300" b="0" dirty="0">
                        <a:solidFill>
                          <a:prstClr val="black"/>
                        </a:solidFill>
                        <a:latin typeface="BIZ UDPゴシック" panose="020B0400000000000000" pitchFamily="50" charset="-128"/>
                        <a:ea typeface="BIZ UDPゴシック" panose="020B0400000000000000" pitchFamily="50" charset="-128"/>
                      </a:endParaRPr>
                    </a:p>
                    <a:p>
                      <a:pPr marL="84138" indent="-84138" defTabSz="443194">
                        <a:lnSpc>
                          <a:spcPct val="100000"/>
                        </a:lnSpc>
                        <a:spcBef>
                          <a:spcPts val="0"/>
                        </a:spcBef>
                        <a:spcAft>
                          <a:spcPts val="0"/>
                        </a:spcAft>
                        <a:defRPr/>
                      </a:pPr>
                      <a:r>
                        <a:rPr lang="ja-JP" altLang="en-US" sz="1300" b="0" dirty="0">
                          <a:solidFill>
                            <a:prstClr val="black"/>
                          </a:solidFill>
                          <a:latin typeface="BIZ UDPゴシック" panose="020B0400000000000000" pitchFamily="50" charset="-128"/>
                          <a:ea typeface="BIZ UDPゴシック" panose="020B0400000000000000" pitchFamily="50" charset="-128"/>
                        </a:rPr>
                        <a:t>□太陽光パネル及び蓄電池システムの共同購入支援事業</a:t>
                      </a:r>
                    </a:p>
                  </a:txBody>
                  <a:tcPr marL="72000" marR="72000" marT="108000" marB="4801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txBody>
                  <a:tcPr marL="72000" marR="72000" marT="252000" marB="4801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tc>
                  <a:txBody>
                    <a:bodyPr/>
                    <a:lstStyle/>
                    <a:p>
                      <a:pPr marL="0" indent="0">
                        <a:lnSpc>
                          <a:spcPct val="100000"/>
                        </a:lnSpc>
                        <a:spcBef>
                          <a:spcPts val="0"/>
                        </a:spcBef>
                        <a:spcAft>
                          <a:spcPts val="0"/>
                        </a:spcAft>
                      </a:pPr>
                      <a:endParaRPr kumimoji="1" lang="ja-JP" altLang="en-US" sz="1300" b="1" dirty="0">
                        <a:solidFill>
                          <a:schemeClr val="tx1"/>
                        </a:solidFill>
                        <a:latin typeface="BIZ UDPゴシック" panose="020B0400000000000000" pitchFamily="50" charset="-128"/>
                        <a:ea typeface="BIZ UDPゴシック" panose="020B0400000000000000" pitchFamily="50" charset="-128"/>
                      </a:endParaRPr>
                    </a:p>
                  </a:txBody>
                  <a:tcPr marL="72000" marR="72000" marT="252000" marB="4801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2338179187"/>
                  </a:ext>
                </a:extLst>
              </a:tr>
            </a:tbl>
          </a:graphicData>
        </a:graphic>
      </p:graphicFrame>
      <p:graphicFrame>
        <p:nvGraphicFramePr>
          <p:cNvPr id="32" name="表 31">
            <a:extLst>
              <a:ext uri="{FF2B5EF4-FFF2-40B4-BE49-F238E27FC236}">
                <a16:creationId xmlns:a16="http://schemas.microsoft.com/office/drawing/2014/main" id="{731D8736-1F24-4DDD-BAE5-3D26FC93D64E}"/>
              </a:ext>
            </a:extLst>
          </p:cNvPr>
          <p:cNvGraphicFramePr>
            <a:graphicFrameLocks noGrp="1"/>
          </p:cNvGraphicFramePr>
          <p:nvPr>
            <p:extLst>
              <p:ext uri="{D42A27DB-BD31-4B8C-83A1-F6EECF244321}">
                <p14:modId xmlns:p14="http://schemas.microsoft.com/office/powerpoint/2010/main" val="2822521636"/>
              </p:ext>
            </p:extLst>
          </p:nvPr>
        </p:nvGraphicFramePr>
        <p:xfrm>
          <a:off x="35868" y="5445224"/>
          <a:ext cx="7852068" cy="1214414"/>
        </p:xfrm>
        <a:graphic>
          <a:graphicData uri="http://schemas.openxmlformats.org/drawingml/2006/table">
            <a:tbl>
              <a:tblPr>
                <a:tableStyleId>{2D5ABB26-0587-4C30-8999-92F81FD0307C}</a:tableStyleId>
              </a:tblPr>
              <a:tblGrid>
                <a:gridCol w="787693">
                  <a:extLst>
                    <a:ext uri="{9D8B030D-6E8A-4147-A177-3AD203B41FA5}">
                      <a16:colId xmlns:a16="http://schemas.microsoft.com/office/drawing/2014/main" val="1888653662"/>
                    </a:ext>
                  </a:extLst>
                </a:gridCol>
                <a:gridCol w="2614465">
                  <a:extLst>
                    <a:ext uri="{9D8B030D-6E8A-4147-A177-3AD203B41FA5}">
                      <a16:colId xmlns:a16="http://schemas.microsoft.com/office/drawing/2014/main" val="901775203"/>
                    </a:ext>
                  </a:extLst>
                </a:gridCol>
                <a:gridCol w="2437928">
                  <a:extLst>
                    <a:ext uri="{9D8B030D-6E8A-4147-A177-3AD203B41FA5}">
                      <a16:colId xmlns:a16="http://schemas.microsoft.com/office/drawing/2014/main" val="2895380761"/>
                    </a:ext>
                  </a:extLst>
                </a:gridCol>
                <a:gridCol w="2011982">
                  <a:extLst>
                    <a:ext uri="{9D8B030D-6E8A-4147-A177-3AD203B41FA5}">
                      <a16:colId xmlns:a16="http://schemas.microsoft.com/office/drawing/2014/main" val="925580270"/>
                    </a:ext>
                  </a:extLst>
                </a:gridCol>
              </a:tblGrid>
              <a:tr h="1211230">
                <a:tc>
                  <a:txBody>
                    <a:bodyPr/>
                    <a:lstStyle/>
                    <a:p>
                      <a:pPr marL="0" indent="0">
                        <a:lnSpc>
                          <a:spcPct val="100000"/>
                        </a:lnSpc>
                        <a:spcBef>
                          <a:spcPts val="0"/>
                        </a:spcBef>
                        <a:spcAft>
                          <a:spcPts val="0"/>
                        </a:spcAft>
                      </a:pPr>
                      <a:r>
                        <a:rPr kumimoji="1" lang="ja-JP" altLang="en-US" sz="1300" b="1" dirty="0">
                          <a:solidFill>
                            <a:schemeClr val="tx1"/>
                          </a:solidFill>
                          <a:latin typeface="BIZ UDPゴシック" panose="020B0400000000000000" pitchFamily="50" charset="-128"/>
                          <a:ea typeface="BIZ UDPゴシック" panose="020B0400000000000000" pitchFamily="50" charset="-128"/>
                        </a:rPr>
                        <a:t>率先取組</a:t>
                      </a:r>
                      <a:endParaRPr kumimoji="1" lang="en-US" altLang="ja-JP" sz="1300" b="1" dirty="0">
                        <a:solidFill>
                          <a:schemeClr val="tx1"/>
                        </a:solidFill>
                        <a:latin typeface="BIZ UDPゴシック" panose="020B0400000000000000" pitchFamily="50" charset="-128"/>
                        <a:ea typeface="BIZ UDPゴシック" panose="020B0400000000000000" pitchFamily="50" charset="-128"/>
                      </a:endParaRPr>
                    </a:p>
                  </a:txBody>
                  <a:tcPr marL="72000" marR="72000" marT="108000" marB="4801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84138" indent="-84138" defTabSz="443194">
                        <a:lnSpc>
                          <a:spcPct val="100000"/>
                        </a:lnSpc>
                        <a:spcBef>
                          <a:spcPts val="0"/>
                        </a:spcBef>
                        <a:spcAft>
                          <a:spcPts val="600"/>
                        </a:spcAft>
                        <a:defRPr/>
                      </a:pPr>
                      <a:r>
                        <a:rPr lang="ja-JP" altLang="en-US" sz="1300" b="0" dirty="0">
                          <a:solidFill>
                            <a:prstClr val="black"/>
                          </a:solidFill>
                          <a:latin typeface="BIZ UDPゴシック" panose="020B0400000000000000" pitchFamily="50" charset="-128"/>
                          <a:ea typeface="BIZ UDPゴシック" panose="020B0400000000000000" pitchFamily="50" charset="-128"/>
                        </a:rPr>
                        <a:t>□府有施設の新築・増改築における</a:t>
                      </a:r>
                      <a:r>
                        <a:rPr lang="en-US" altLang="ja-JP" sz="1300" b="0" dirty="0">
                          <a:solidFill>
                            <a:prstClr val="black"/>
                          </a:solidFill>
                          <a:latin typeface="BIZ UDPゴシック" panose="020B0400000000000000" pitchFamily="50" charset="-128"/>
                          <a:ea typeface="BIZ UDPゴシック" panose="020B0400000000000000" pitchFamily="50" charset="-128"/>
                        </a:rPr>
                        <a:t>ZEB</a:t>
                      </a:r>
                      <a:r>
                        <a:rPr lang="ja-JP" altLang="en-US" sz="1300" b="0" dirty="0">
                          <a:solidFill>
                            <a:prstClr val="black"/>
                          </a:solidFill>
                          <a:latin typeface="BIZ UDPゴシック" panose="020B0400000000000000" pitchFamily="50" charset="-128"/>
                          <a:ea typeface="BIZ UDPゴシック" panose="020B0400000000000000" pitchFamily="50" charset="-128"/>
                        </a:rPr>
                        <a:t>化の推進</a:t>
                      </a:r>
                      <a:endParaRPr lang="en-US" altLang="ja-JP" sz="1300" b="0" dirty="0">
                        <a:solidFill>
                          <a:prstClr val="black"/>
                        </a:solidFill>
                        <a:latin typeface="BIZ UDPゴシック" panose="020B0400000000000000" pitchFamily="50" charset="-128"/>
                        <a:ea typeface="BIZ UDPゴシック" panose="020B0400000000000000" pitchFamily="50" charset="-128"/>
                      </a:endParaRPr>
                    </a:p>
                    <a:p>
                      <a:pPr marL="84138" indent="-84138" defTabSz="443194">
                        <a:lnSpc>
                          <a:spcPct val="100000"/>
                        </a:lnSpc>
                        <a:spcBef>
                          <a:spcPts val="0"/>
                        </a:spcBef>
                        <a:spcAft>
                          <a:spcPts val="600"/>
                        </a:spcAft>
                        <a:defRPr/>
                      </a:pPr>
                      <a:r>
                        <a:rPr lang="ja-JP" altLang="en-US" sz="1300" b="0" dirty="0">
                          <a:solidFill>
                            <a:prstClr val="black"/>
                          </a:solidFill>
                          <a:latin typeface="BIZ UDPゴシック" panose="020B0400000000000000" pitchFamily="50" charset="-128"/>
                          <a:ea typeface="BIZ UDPゴシック" panose="020B0400000000000000" pitchFamily="50" charset="-128"/>
                        </a:rPr>
                        <a:t>□公用車へのゼロエミッション車を中心とした電動車の導入促進</a:t>
                      </a:r>
                      <a:endParaRPr lang="en-US" altLang="ja-JP" sz="1300" b="0" dirty="0">
                        <a:solidFill>
                          <a:prstClr val="black"/>
                        </a:solidFill>
                        <a:latin typeface="BIZ UDPゴシック" panose="020B0400000000000000" pitchFamily="50" charset="-128"/>
                        <a:ea typeface="BIZ UDPゴシック" panose="020B0400000000000000" pitchFamily="50" charset="-128"/>
                      </a:endParaRPr>
                    </a:p>
                  </a:txBody>
                  <a:tcPr marL="72000" marR="72000" marT="108000" marB="4801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txBody>
                  <a:tcPr marL="72000" marR="72000" marT="252000" marB="4801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tc>
                  <a:txBody>
                    <a:bodyPr/>
                    <a:lstStyle/>
                    <a:p>
                      <a:pPr marL="0" indent="0">
                        <a:lnSpc>
                          <a:spcPct val="100000"/>
                        </a:lnSpc>
                        <a:spcBef>
                          <a:spcPts val="0"/>
                        </a:spcBef>
                        <a:spcAft>
                          <a:spcPts val="0"/>
                        </a:spcAft>
                      </a:pPr>
                      <a:endParaRPr kumimoji="1" lang="ja-JP" altLang="en-US" sz="1300" b="1" dirty="0">
                        <a:solidFill>
                          <a:schemeClr val="tx1"/>
                        </a:solidFill>
                        <a:latin typeface="BIZ UDPゴシック" panose="020B0400000000000000" pitchFamily="50" charset="-128"/>
                        <a:ea typeface="BIZ UDPゴシック" panose="020B0400000000000000" pitchFamily="50" charset="-128"/>
                      </a:endParaRPr>
                    </a:p>
                  </a:txBody>
                  <a:tcPr marL="72000" marR="72000" marT="252000" marB="4801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2338179187"/>
                  </a:ext>
                </a:extLst>
              </a:tr>
            </a:tbl>
          </a:graphicData>
        </a:graphic>
      </p:graphicFrame>
      <p:sp>
        <p:nvSpPr>
          <p:cNvPr id="33" name="ホームベース 32"/>
          <p:cNvSpPr/>
          <p:nvPr/>
        </p:nvSpPr>
        <p:spPr>
          <a:xfrm>
            <a:off x="5906527" y="3068960"/>
            <a:ext cx="1962837" cy="397781"/>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altLang="ja-JP" sz="1200" dirty="0">
                <a:solidFill>
                  <a:schemeClr val="tx1"/>
                </a:solidFill>
              </a:rPr>
              <a:t>200</a:t>
            </a:r>
            <a:r>
              <a:rPr kumimoji="1" lang="ja-JP" altLang="en-US" sz="1200" dirty="0">
                <a:solidFill>
                  <a:schemeClr val="tx1"/>
                </a:solidFill>
              </a:rPr>
              <a:t>品</a:t>
            </a:r>
          </a:p>
        </p:txBody>
      </p:sp>
      <p:sp>
        <p:nvSpPr>
          <p:cNvPr id="34" name="ホームベース 33"/>
          <p:cNvSpPr/>
          <p:nvPr/>
        </p:nvSpPr>
        <p:spPr>
          <a:xfrm>
            <a:off x="3444593" y="3068960"/>
            <a:ext cx="2435039" cy="407868"/>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1200" dirty="0">
                <a:solidFill>
                  <a:schemeClr val="tx1"/>
                </a:solidFill>
              </a:rPr>
              <a:t>品数：</a:t>
            </a:r>
            <a:r>
              <a:rPr lang="en-US" altLang="ja-JP" sz="1200" dirty="0">
                <a:solidFill>
                  <a:schemeClr val="tx1"/>
                </a:solidFill>
              </a:rPr>
              <a:t>100</a:t>
            </a:r>
            <a:r>
              <a:rPr lang="ja-JP" altLang="en-US" sz="1200" dirty="0">
                <a:solidFill>
                  <a:schemeClr val="tx1"/>
                </a:solidFill>
              </a:rPr>
              <a:t>品</a:t>
            </a:r>
          </a:p>
        </p:txBody>
      </p:sp>
      <p:sp>
        <p:nvSpPr>
          <p:cNvPr id="37" name="ホームベース 36"/>
          <p:cNvSpPr/>
          <p:nvPr/>
        </p:nvSpPr>
        <p:spPr>
          <a:xfrm>
            <a:off x="3461958" y="3528166"/>
            <a:ext cx="2387902" cy="397781"/>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1200" dirty="0">
                <a:solidFill>
                  <a:schemeClr val="tx1"/>
                </a:solidFill>
              </a:rPr>
              <a:t>利用者：</a:t>
            </a:r>
            <a:r>
              <a:rPr lang="en-US" altLang="ja-JP" sz="1200" dirty="0">
                <a:solidFill>
                  <a:schemeClr val="tx1"/>
                </a:solidFill>
              </a:rPr>
              <a:t>50</a:t>
            </a:r>
            <a:r>
              <a:rPr lang="ja-JP" altLang="en-US" sz="1200" dirty="0">
                <a:solidFill>
                  <a:schemeClr val="tx1"/>
                </a:solidFill>
              </a:rPr>
              <a:t>万人</a:t>
            </a:r>
          </a:p>
        </p:txBody>
      </p:sp>
      <p:sp>
        <p:nvSpPr>
          <p:cNvPr id="38" name="ホームベース 37"/>
          <p:cNvSpPr/>
          <p:nvPr/>
        </p:nvSpPr>
        <p:spPr>
          <a:xfrm>
            <a:off x="5906527" y="3528166"/>
            <a:ext cx="1970938" cy="397781"/>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altLang="ja-JP" sz="1200" dirty="0">
                <a:solidFill>
                  <a:schemeClr val="tx1"/>
                </a:solidFill>
              </a:rPr>
              <a:t>100</a:t>
            </a:r>
            <a:r>
              <a:rPr lang="ja-JP" altLang="en-US" sz="1200" dirty="0">
                <a:solidFill>
                  <a:schemeClr val="tx1"/>
                </a:solidFill>
              </a:rPr>
              <a:t>万人</a:t>
            </a:r>
          </a:p>
        </p:txBody>
      </p:sp>
      <p:sp>
        <p:nvSpPr>
          <p:cNvPr id="40" name="ホームベース 39"/>
          <p:cNvSpPr/>
          <p:nvPr/>
        </p:nvSpPr>
        <p:spPr>
          <a:xfrm>
            <a:off x="3449628" y="4005253"/>
            <a:ext cx="4367455" cy="389583"/>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zh-TW" altLang="en-US" sz="1200" dirty="0">
                <a:solidFill>
                  <a:schemeClr val="tx1"/>
                </a:solidFill>
                <a:latin typeface="游ゴシック 本文"/>
                <a:ea typeface="游ゴシック" panose="020B0400000000000000" pitchFamily="50" charset="-128"/>
              </a:rPr>
              <a:t>＜新車販売台数割合</a:t>
            </a:r>
            <a:r>
              <a:rPr lang="en-US" altLang="ja-JP" sz="1200" dirty="0">
                <a:solidFill>
                  <a:schemeClr val="tx1"/>
                </a:solidFill>
                <a:latin typeface="游ゴシック 本文"/>
              </a:rPr>
              <a:t>(</a:t>
            </a:r>
            <a:r>
              <a:rPr lang="ja-JP" altLang="en-US" sz="1200" dirty="0">
                <a:solidFill>
                  <a:schemeClr val="tx1"/>
                </a:solidFill>
                <a:latin typeface="游ゴシック 本文"/>
              </a:rPr>
              <a:t>乗用車</a:t>
            </a:r>
            <a:r>
              <a:rPr lang="en-US" altLang="ja-JP" sz="1200" dirty="0">
                <a:solidFill>
                  <a:schemeClr val="tx1"/>
                </a:solidFill>
                <a:latin typeface="游ゴシック 本文"/>
              </a:rPr>
              <a:t>) </a:t>
            </a:r>
            <a:r>
              <a:rPr lang="zh-TW" altLang="en-US" sz="1200" dirty="0">
                <a:solidFill>
                  <a:schemeClr val="tx1"/>
                </a:solidFill>
                <a:latin typeface="游ゴシック 本文"/>
                <a:ea typeface="游ゴシック" panose="020B0400000000000000" pitchFamily="50" charset="-128"/>
              </a:rPr>
              <a:t>＞電動車：９割</a:t>
            </a:r>
          </a:p>
          <a:p>
            <a:pPr algn="r"/>
            <a:r>
              <a:rPr lang="en-US" altLang="zh-TW" sz="1200" dirty="0">
                <a:solidFill>
                  <a:schemeClr val="tx1"/>
                </a:solidFill>
                <a:latin typeface="游ゴシック" panose="020B0400000000000000" pitchFamily="50" charset="-128"/>
                <a:ea typeface="游ゴシック" panose="020B0400000000000000" pitchFamily="50" charset="-128"/>
              </a:rPr>
              <a:t>ZEV</a:t>
            </a:r>
            <a:r>
              <a:rPr lang="zh-TW" altLang="en-US" sz="1200" dirty="0">
                <a:solidFill>
                  <a:schemeClr val="tx1"/>
                </a:solidFill>
                <a:latin typeface="游ゴシック" panose="020B0400000000000000" pitchFamily="50" charset="-128"/>
                <a:ea typeface="游ゴシック" panose="020B0400000000000000" pitchFamily="50" charset="-128"/>
              </a:rPr>
              <a:t>：</a:t>
            </a:r>
            <a:r>
              <a:rPr lang="zh-TW" altLang="en-US" sz="1200" dirty="0">
                <a:solidFill>
                  <a:schemeClr val="tx1"/>
                </a:solidFill>
                <a:latin typeface="游ゴシック 本文"/>
                <a:ea typeface="游ゴシック" panose="020B0400000000000000" pitchFamily="50" charset="-128"/>
              </a:rPr>
              <a:t>４割</a:t>
            </a:r>
          </a:p>
        </p:txBody>
      </p:sp>
      <p:sp>
        <p:nvSpPr>
          <p:cNvPr id="41" name="ホームベース 40"/>
          <p:cNvSpPr/>
          <p:nvPr/>
        </p:nvSpPr>
        <p:spPr>
          <a:xfrm>
            <a:off x="3478782" y="5514389"/>
            <a:ext cx="4367455" cy="466558"/>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1200" dirty="0">
                <a:solidFill>
                  <a:schemeClr val="tx1"/>
                </a:solidFill>
              </a:rPr>
              <a:t>指針に基づく府有施設の新築・増改築での</a:t>
            </a:r>
            <a:endParaRPr lang="en-US" altLang="ja-JP" sz="1200" dirty="0">
              <a:solidFill>
                <a:schemeClr val="tx1"/>
              </a:solidFill>
            </a:endParaRPr>
          </a:p>
          <a:p>
            <a:pPr algn="r"/>
            <a:r>
              <a:rPr lang="en-US" altLang="ja-JP" sz="1200" dirty="0">
                <a:solidFill>
                  <a:schemeClr val="tx1"/>
                </a:solidFill>
              </a:rPr>
              <a:t>ZEB</a:t>
            </a:r>
            <a:r>
              <a:rPr lang="ja-JP" altLang="en-US" sz="1200" dirty="0">
                <a:solidFill>
                  <a:schemeClr val="tx1"/>
                </a:solidFill>
              </a:rPr>
              <a:t>化の推進</a:t>
            </a:r>
            <a:endParaRPr lang="zh-TW" altLang="en-US" sz="1200" dirty="0">
              <a:solidFill>
                <a:schemeClr val="tx1"/>
              </a:solidFill>
            </a:endParaRPr>
          </a:p>
        </p:txBody>
      </p:sp>
      <p:sp>
        <p:nvSpPr>
          <p:cNvPr id="43" name="ホームベース 42"/>
          <p:cNvSpPr/>
          <p:nvPr/>
        </p:nvSpPr>
        <p:spPr>
          <a:xfrm>
            <a:off x="3453912" y="6073429"/>
            <a:ext cx="4399109" cy="440282"/>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zh-TW" altLang="en-US" sz="1200" dirty="0">
                <a:solidFill>
                  <a:schemeClr val="tx1"/>
                </a:solidFill>
                <a:latin typeface="游ゴシック" panose="020B0400000000000000" pitchFamily="50" charset="-128"/>
                <a:ea typeface="游ゴシック" panose="020B0400000000000000" pitchFamily="50" charset="-128"/>
              </a:rPr>
              <a:t>＜導入台数割合</a:t>
            </a:r>
            <a:r>
              <a:rPr lang="en-US" altLang="ja-JP" sz="1200" dirty="0">
                <a:solidFill>
                  <a:schemeClr val="tx1"/>
                </a:solidFill>
                <a:latin typeface="游ゴシック 本文"/>
              </a:rPr>
              <a:t>(</a:t>
            </a:r>
            <a:r>
              <a:rPr lang="ja-JP" altLang="en-US" sz="1200" dirty="0">
                <a:solidFill>
                  <a:schemeClr val="tx1"/>
                </a:solidFill>
                <a:latin typeface="游ゴシック 本文"/>
              </a:rPr>
              <a:t>乗用車</a:t>
            </a:r>
            <a:r>
              <a:rPr lang="en-US" altLang="ja-JP" sz="1200" dirty="0">
                <a:solidFill>
                  <a:schemeClr val="tx1"/>
                </a:solidFill>
                <a:latin typeface="游ゴシック 本文"/>
              </a:rPr>
              <a:t>) </a:t>
            </a:r>
            <a:r>
              <a:rPr lang="zh-TW" altLang="en-US" sz="1200" dirty="0">
                <a:solidFill>
                  <a:schemeClr val="tx1"/>
                </a:solidFill>
                <a:latin typeface="游ゴシック" panose="020B0400000000000000" pitchFamily="50" charset="-128"/>
                <a:ea typeface="游ゴシック" panose="020B0400000000000000" pitchFamily="50" charset="-128"/>
              </a:rPr>
              <a:t>＞電動車：</a:t>
            </a:r>
            <a:r>
              <a:rPr lang="en-US" altLang="zh-TW" sz="1200" dirty="0">
                <a:solidFill>
                  <a:schemeClr val="tx1"/>
                </a:solidFill>
                <a:latin typeface="游ゴシック" panose="020B0400000000000000" pitchFamily="50" charset="-128"/>
                <a:ea typeface="游ゴシック" panose="020B0400000000000000" pitchFamily="50" charset="-128"/>
              </a:rPr>
              <a:t>10</a:t>
            </a:r>
            <a:r>
              <a:rPr lang="zh-TW" altLang="en-US" sz="1200" dirty="0">
                <a:solidFill>
                  <a:schemeClr val="tx1"/>
                </a:solidFill>
                <a:latin typeface="游ゴシック" panose="020B0400000000000000" pitchFamily="50" charset="-128"/>
                <a:ea typeface="游ゴシック" panose="020B0400000000000000" pitchFamily="50" charset="-128"/>
              </a:rPr>
              <a:t>割</a:t>
            </a:r>
          </a:p>
          <a:p>
            <a:pPr algn="r"/>
            <a:r>
              <a:rPr lang="en-US" altLang="zh-TW" sz="1200" dirty="0">
                <a:solidFill>
                  <a:schemeClr val="tx1"/>
                </a:solidFill>
                <a:latin typeface="游ゴシック" panose="020B0400000000000000" pitchFamily="50" charset="-128"/>
                <a:ea typeface="游ゴシック" panose="020B0400000000000000" pitchFamily="50" charset="-128"/>
              </a:rPr>
              <a:t>ZEV</a:t>
            </a:r>
            <a:r>
              <a:rPr lang="zh-TW" altLang="en-US" sz="1200" dirty="0">
                <a:solidFill>
                  <a:schemeClr val="tx1"/>
                </a:solidFill>
                <a:latin typeface="游ゴシック" panose="020B0400000000000000" pitchFamily="50" charset="-128"/>
                <a:ea typeface="游ゴシック" panose="020B0400000000000000" pitchFamily="50" charset="-128"/>
              </a:rPr>
              <a:t>：５割</a:t>
            </a:r>
          </a:p>
        </p:txBody>
      </p:sp>
      <p:sp>
        <p:nvSpPr>
          <p:cNvPr id="46" name="ホームベース 45"/>
          <p:cNvSpPr/>
          <p:nvPr/>
        </p:nvSpPr>
        <p:spPr>
          <a:xfrm>
            <a:off x="3449628" y="4869160"/>
            <a:ext cx="2387902" cy="397781"/>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altLang="ja-JP" sz="1200" dirty="0">
                <a:solidFill>
                  <a:schemeClr val="tx1"/>
                </a:solidFill>
                <a:latin typeface="Meiryo UI" panose="020B0604030504040204" pitchFamily="50" charset="-128"/>
                <a:ea typeface="Meiryo UI" panose="020B0604030504040204" pitchFamily="50" charset="-128"/>
              </a:rPr>
              <a:t>500</a:t>
            </a:r>
            <a:r>
              <a:rPr lang="ja-JP" altLang="en-US" sz="1200" dirty="0">
                <a:solidFill>
                  <a:schemeClr val="tx1"/>
                </a:solidFill>
                <a:latin typeface="Meiryo UI" panose="020B0604030504040204" pitchFamily="50" charset="-128"/>
                <a:ea typeface="Meiryo UI" panose="020B0604030504040204" pitchFamily="50" charset="-128"/>
              </a:rPr>
              <a:t>世帯</a:t>
            </a:r>
          </a:p>
        </p:txBody>
      </p:sp>
      <p:sp>
        <p:nvSpPr>
          <p:cNvPr id="47" name="ホームベース 46"/>
          <p:cNvSpPr/>
          <p:nvPr/>
        </p:nvSpPr>
        <p:spPr>
          <a:xfrm>
            <a:off x="5894197" y="4869160"/>
            <a:ext cx="1970938" cy="397781"/>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altLang="ja-JP" sz="1200" dirty="0">
                <a:solidFill>
                  <a:schemeClr val="tx1"/>
                </a:solidFill>
              </a:rPr>
              <a:t>1000</a:t>
            </a:r>
            <a:r>
              <a:rPr lang="ja-JP" altLang="en-US" sz="1200" dirty="0">
                <a:solidFill>
                  <a:schemeClr val="tx1"/>
                </a:solidFill>
              </a:rPr>
              <a:t>世帯</a:t>
            </a:r>
          </a:p>
        </p:txBody>
      </p:sp>
      <p:sp>
        <p:nvSpPr>
          <p:cNvPr id="49" name="ホームベース 48"/>
          <p:cNvSpPr/>
          <p:nvPr/>
        </p:nvSpPr>
        <p:spPr>
          <a:xfrm>
            <a:off x="3477129" y="2008914"/>
            <a:ext cx="592201" cy="397781"/>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1200" dirty="0">
                <a:solidFill>
                  <a:schemeClr val="tx1"/>
                </a:solidFill>
              </a:rPr>
              <a:t>制度</a:t>
            </a:r>
            <a:endParaRPr lang="en-US" altLang="ja-JP" sz="1200" dirty="0">
              <a:solidFill>
                <a:schemeClr val="tx1"/>
              </a:solidFill>
            </a:endParaRPr>
          </a:p>
          <a:p>
            <a:pPr algn="r"/>
            <a:r>
              <a:rPr kumimoji="1" lang="ja-JP" altLang="en-US" sz="1200" dirty="0">
                <a:solidFill>
                  <a:schemeClr val="tx1"/>
                </a:solidFill>
              </a:rPr>
              <a:t>構築</a:t>
            </a:r>
          </a:p>
        </p:txBody>
      </p:sp>
      <p:sp>
        <p:nvSpPr>
          <p:cNvPr id="50" name="ホームベース 49"/>
          <p:cNvSpPr/>
          <p:nvPr/>
        </p:nvSpPr>
        <p:spPr>
          <a:xfrm>
            <a:off x="3450235" y="3070471"/>
            <a:ext cx="592201" cy="397781"/>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1200" dirty="0">
                <a:solidFill>
                  <a:schemeClr val="tx1"/>
                </a:solidFill>
              </a:rPr>
              <a:t>制度</a:t>
            </a:r>
            <a:endParaRPr lang="en-US" altLang="ja-JP" sz="1200" dirty="0">
              <a:solidFill>
                <a:schemeClr val="tx1"/>
              </a:solidFill>
            </a:endParaRPr>
          </a:p>
          <a:p>
            <a:pPr algn="r"/>
            <a:r>
              <a:rPr kumimoji="1" lang="ja-JP" altLang="en-US" sz="1200" dirty="0">
                <a:solidFill>
                  <a:schemeClr val="tx1"/>
                </a:solidFill>
              </a:rPr>
              <a:t>構築</a:t>
            </a:r>
          </a:p>
        </p:txBody>
      </p:sp>
      <p:sp>
        <p:nvSpPr>
          <p:cNvPr id="51" name="ホームベース 50"/>
          <p:cNvSpPr/>
          <p:nvPr/>
        </p:nvSpPr>
        <p:spPr>
          <a:xfrm>
            <a:off x="3449628" y="3535275"/>
            <a:ext cx="592201" cy="397781"/>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1200" dirty="0">
                <a:solidFill>
                  <a:schemeClr val="tx1"/>
                </a:solidFill>
              </a:rPr>
              <a:t>制度</a:t>
            </a:r>
            <a:endParaRPr lang="en-US" altLang="ja-JP" sz="1200" dirty="0">
              <a:solidFill>
                <a:schemeClr val="tx1"/>
              </a:solidFill>
            </a:endParaRPr>
          </a:p>
          <a:p>
            <a:pPr algn="r"/>
            <a:r>
              <a:rPr kumimoji="1" lang="ja-JP" altLang="en-US" sz="1200" dirty="0">
                <a:solidFill>
                  <a:schemeClr val="tx1"/>
                </a:solidFill>
              </a:rPr>
              <a:t>構築</a:t>
            </a:r>
          </a:p>
        </p:txBody>
      </p:sp>
      <p:sp>
        <p:nvSpPr>
          <p:cNvPr id="52" name="ホームベース 51"/>
          <p:cNvSpPr/>
          <p:nvPr/>
        </p:nvSpPr>
        <p:spPr>
          <a:xfrm>
            <a:off x="3459219" y="5514389"/>
            <a:ext cx="766188" cy="466558"/>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1200" dirty="0">
                <a:solidFill>
                  <a:schemeClr val="tx1"/>
                </a:solidFill>
              </a:rPr>
              <a:t>指針</a:t>
            </a:r>
            <a:endParaRPr lang="en-US" altLang="ja-JP" sz="1200" dirty="0">
              <a:solidFill>
                <a:schemeClr val="tx1"/>
              </a:solidFill>
            </a:endParaRPr>
          </a:p>
          <a:p>
            <a:pPr algn="r"/>
            <a:r>
              <a:rPr lang="ja-JP" altLang="en-US" sz="1200" dirty="0">
                <a:solidFill>
                  <a:schemeClr val="tx1"/>
                </a:solidFill>
              </a:rPr>
              <a:t>作成</a:t>
            </a:r>
            <a:endParaRPr kumimoji="1" lang="ja-JP" altLang="en-US" sz="1200" dirty="0">
              <a:solidFill>
                <a:schemeClr val="tx1"/>
              </a:solidFill>
            </a:endParaRPr>
          </a:p>
        </p:txBody>
      </p:sp>
      <p:sp>
        <p:nvSpPr>
          <p:cNvPr id="36" name="ホームベース 35"/>
          <p:cNvSpPr/>
          <p:nvPr/>
        </p:nvSpPr>
        <p:spPr>
          <a:xfrm>
            <a:off x="3451621" y="4479442"/>
            <a:ext cx="4407239" cy="291094"/>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1200" dirty="0">
                <a:solidFill>
                  <a:schemeClr val="tx1"/>
                </a:solidFill>
              </a:rPr>
              <a:t>新築住宅の</a:t>
            </a:r>
            <a:r>
              <a:rPr lang="en-US" altLang="ja-JP" sz="1200" dirty="0">
                <a:solidFill>
                  <a:schemeClr val="tx1"/>
                </a:solidFill>
              </a:rPr>
              <a:t>ZEH</a:t>
            </a:r>
            <a:r>
              <a:rPr lang="ja-JP" altLang="en-US" sz="1200" dirty="0">
                <a:solidFill>
                  <a:schemeClr val="tx1"/>
                </a:solidFill>
              </a:rPr>
              <a:t>化率　</a:t>
            </a:r>
            <a:r>
              <a:rPr lang="en-US" altLang="ja-JP" sz="1200" dirty="0">
                <a:solidFill>
                  <a:schemeClr val="tx1"/>
                </a:solidFill>
              </a:rPr>
              <a:t>100</a:t>
            </a:r>
            <a:r>
              <a:rPr lang="ja-JP" altLang="en-US" sz="1200" dirty="0">
                <a:solidFill>
                  <a:schemeClr val="tx1"/>
                </a:solidFill>
              </a:rPr>
              <a:t>％</a:t>
            </a:r>
          </a:p>
        </p:txBody>
      </p:sp>
      <p:sp>
        <p:nvSpPr>
          <p:cNvPr id="35" name="正方形/長方形 34"/>
          <p:cNvSpPr/>
          <p:nvPr/>
        </p:nvSpPr>
        <p:spPr>
          <a:xfrm>
            <a:off x="90856" y="6623774"/>
            <a:ext cx="8873632" cy="261610"/>
          </a:xfrm>
          <a:prstGeom prst="rect">
            <a:avLst/>
          </a:prstGeom>
        </p:spPr>
        <p:txBody>
          <a:bodyPr wrap="square">
            <a:spAutoFit/>
          </a:bodyPr>
          <a:lstStyle/>
          <a:p>
            <a:r>
              <a:rPr lang="en-US" altLang="ja-JP" sz="1100" kern="100" dirty="0">
                <a:ea typeface="ＭＳ 明朝" panose="02020609040205080304" pitchFamily="17" charset="-128"/>
                <a:cs typeface="Times New Roman" panose="02020603050405020304" pitchFamily="18" charset="0"/>
              </a:rPr>
              <a:t>※</a:t>
            </a:r>
            <a:r>
              <a:rPr lang="ja-JP" altLang="en-US" sz="1100" kern="100" dirty="0">
                <a:ea typeface="ＭＳ 明朝" panose="02020609040205080304" pitchFamily="17" charset="-128"/>
                <a:cs typeface="Times New Roman" panose="02020603050405020304" pitchFamily="18" charset="0"/>
              </a:rPr>
              <a:t>大阪府地球温暖化対策実行計画（区域施策編）及びふちょう温室効果ガス削減アクションプランにおける主要な取組み</a:t>
            </a:r>
            <a:endParaRPr lang="ja-JP" altLang="en-US" sz="1100" dirty="0"/>
          </a:p>
        </p:txBody>
      </p:sp>
      <p:sp>
        <p:nvSpPr>
          <p:cNvPr id="39" name="スライド番号プレースホルダー 1"/>
          <p:cNvSpPr txBox="1">
            <a:spLocks/>
          </p:cNvSpPr>
          <p:nvPr/>
        </p:nvSpPr>
        <p:spPr>
          <a:xfrm>
            <a:off x="8621395" y="6327376"/>
            <a:ext cx="486000" cy="486000"/>
          </a:xfrm>
          <a:prstGeom prst="ellipse">
            <a:avLst/>
          </a:prstGeom>
          <a:solidFill>
            <a:schemeClr val="bg1"/>
          </a:solidFill>
          <a:ln w="19050">
            <a:solidFill>
              <a:srgbClr val="758085">
                <a:lumMod val="50000"/>
              </a:srgbClr>
            </a:solidFill>
          </a:ln>
          <a:effectLst>
            <a:outerShdw blurRad="50800" dist="38100" dir="5400000" algn="t" rotWithShape="0">
              <a:prstClr val="black">
                <a:alpha val="40000"/>
              </a:prstClr>
            </a:outerShdw>
          </a:effectLst>
        </p:spPr>
        <p:txBody>
          <a:bodyPr vert="horz" lIns="0" tIns="0" rIns="0" bIns="0" rtlCol="0" anchor="ctr" anchorCtr="1"/>
          <a:lstStyle>
            <a:defPPr>
              <a:defRPr lang="ja-JP"/>
            </a:defPPr>
            <a:lvl1pPr marL="0" algn="r" defTabSz="914274" rtl="0" eaLnBrk="1" latinLnBrk="0" hangingPunct="1">
              <a:defRPr kumimoji="1" sz="1600" b="1" kern="1200">
                <a:solidFill>
                  <a:schemeClr val="tx1"/>
                </a:solidFill>
                <a:latin typeface="Meiryo UI" panose="020B0604030504040204" pitchFamily="50" charset="-128"/>
                <a:ea typeface="Meiryo UI" panose="020B0604030504040204" pitchFamily="50" charset="-128"/>
                <a:cs typeface="+mn-cs"/>
              </a:defRPr>
            </a:lvl1pPr>
            <a:lvl2pPr marL="457137" algn="l" defTabSz="914274" rtl="0" eaLnBrk="1" latinLnBrk="0" hangingPunct="1">
              <a:defRPr kumimoji="1" sz="1800" kern="1200">
                <a:solidFill>
                  <a:schemeClr val="tx1"/>
                </a:solidFill>
                <a:latin typeface="+mn-lt"/>
                <a:ea typeface="+mn-ea"/>
                <a:cs typeface="+mn-cs"/>
              </a:defRPr>
            </a:lvl2pPr>
            <a:lvl3pPr marL="914274" algn="l" defTabSz="914274" rtl="0" eaLnBrk="1" latinLnBrk="0" hangingPunct="1">
              <a:defRPr kumimoji="1" sz="1800" kern="1200">
                <a:solidFill>
                  <a:schemeClr val="tx1"/>
                </a:solidFill>
                <a:latin typeface="+mn-lt"/>
                <a:ea typeface="+mn-ea"/>
                <a:cs typeface="+mn-cs"/>
              </a:defRPr>
            </a:lvl3pPr>
            <a:lvl4pPr marL="1371410" algn="l" defTabSz="914274" rtl="0" eaLnBrk="1" latinLnBrk="0" hangingPunct="1">
              <a:defRPr kumimoji="1" sz="1800" kern="1200">
                <a:solidFill>
                  <a:schemeClr val="tx1"/>
                </a:solidFill>
                <a:latin typeface="+mn-lt"/>
                <a:ea typeface="+mn-ea"/>
                <a:cs typeface="+mn-cs"/>
              </a:defRPr>
            </a:lvl4pPr>
            <a:lvl5pPr marL="1828547" algn="l" defTabSz="914274" rtl="0" eaLnBrk="1" latinLnBrk="0" hangingPunct="1">
              <a:defRPr kumimoji="1" sz="1800" kern="1200">
                <a:solidFill>
                  <a:schemeClr val="tx1"/>
                </a:solidFill>
                <a:latin typeface="+mn-lt"/>
                <a:ea typeface="+mn-ea"/>
                <a:cs typeface="+mn-cs"/>
              </a:defRPr>
            </a:lvl5pPr>
            <a:lvl6pPr marL="2285684" algn="l" defTabSz="914274" rtl="0" eaLnBrk="1" latinLnBrk="0" hangingPunct="1">
              <a:defRPr kumimoji="1" sz="1800" kern="1200">
                <a:solidFill>
                  <a:schemeClr val="tx1"/>
                </a:solidFill>
                <a:latin typeface="+mn-lt"/>
                <a:ea typeface="+mn-ea"/>
                <a:cs typeface="+mn-cs"/>
              </a:defRPr>
            </a:lvl6pPr>
            <a:lvl7pPr marL="2742821" algn="l" defTabSz="914274" rtl="0" eaLnBrk="1" latinLnBrk="0" hangingPunct="1">
              <a:defRPr kumimoji="1" sz="1800" kern="1200">
                <a:solidFill>
                  <a:schemeClr val="tx1"/>
                </a:solidFill>
                <a:latin typeface="+mn-lt"/>
                <a:ea typeface="+mn-ea"/>
                <a:cs typeface="+mn-cs"/>
              </a:defRPr>
            </a:lvl7pPr>
            <a:lvl8pPr marL="3199957" algn="l" defTabSz="914274" rtl="0" eaLnBrk="1" latinLnBrk="0" hangingPunct="1">
              <a:defRPr kumimoji="1" sz="1800" kern="1200">
                <a:solidFill>
                  <a:schemeClr val="tx1"/>
                </a:solidFill>
                <a:latin typeface="+mn-lt"/>
                <a:ea typeface="+mn-ea"/>
                <a:cs typeface="+mn-cs"/>
              </a:defRPr>
            </a:lvl8pPr>
            <a:lvl9pPr marL="3657093" algn="l" defTabSz="914274" rtl="0" eaLnBrk="1" latinLnBrk="0" hangingPunct="1">
              <a:defRPr kumimoji="1" sz="1800" kern="1200">
                <a:solidFill>
                  <a:schemeClr val="tx1"/>
                </a:solidFill>
                <a:latin typeface="+mn-lt"/>
                <a:ea typeface="+mn-ea"/>
                <a:cs typeface="+mn-cs"/>
              </a:defRPr>
            </a:lvl9pPr>
          </a:lstStyle>
          <a:p>
            <a:fld id="{260D7C64-4B75-47CE-A9E9-B75BE436869C}" type="slidenum">
              <a:rPr lang="ja-JP" altLang="en-US" smtClean="0"/>
              <a:pPr/>
              <a:t>3</a:t>
            </a:fld>
            <a:endParaRPr lang="ja-JP" altLang="en-US"/>
          </a:p>
        </p:txBody>
      </p:sp>
    </p:spTree>
    <p:extLst>
      <p:ext uri="{BB962C8B-B14F-4D97-AF65-F5344CB8AC3E}">
        <p14:creationId xmlns:p14="http://schemas.microsoft.com/office/powerpoint/2010/main" val="2757205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79512" y="2835179"/>
            <a:ext cx="4295293" cy="3727373"/>
          </a:xfrm>
          <a:prstGeom prst="rect">
            <a:avLst/>
          </a:prstGeom>
          <a:solidFill>
            <a:schemeClr val="accent1">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正方形/長方形 16"/>
          <p:cNvSpPr/>
          <p:nvPr/>
        </p:nvSpPr>
        <p:spPr>
          <a:xfrm>
            <a:off x="254503" y="2931980"/>
            <a:ext cx="4241597" cy="898126"/>
          </a:xfrm>
          <a:prstGeom prst="rect">
            <a:avLst/>
          </a:prstGeom>
          <a:noFill/>
          <a:ln w="12700">
            <a:noFill/>
          </a:ln>
        </p:spPr>
        <p:txBody>
          <a:bodyPr wrap="square" lIns="36000" tIns="36000" rIns="36000" bIns="0" anchor="t" anchorCtr="0">
            <a:spAutoFit/>
          </a:bodyPr>
          <a:lstStyle/>
          <a:p>
            <a:r>
              <a:rPr lang="ja-JP" altLang="en-US" sz="1400" dirty="0" smtClean="0">
                <a:latin typeface="Meiryo UI" panose="020B0604030504040204" pitchFamily="50" charset="-128"/>
                <a:ea typeface="Meiryo UI" panose="020B0604030504040204" pitchFamily="50" charset="-128"/>
              </a:rPr>
              <a:t>カーボンニュートラル技術</a:t>
            </a:r>
            <a:r>
              <a:rPr lang="ja-JP" altLang="en-US" sz="1400" dirty="0">
                <a:latin typeface="Meiryo UI" panose="020B0604030504040204" pitchFamily="50" charset="-128"/>
                <a:ea typeface="Meiryo UI" panose="020B0604030504040204" pitchFamily="50" charset="-128"/>
              </a:rPr>
              <a:t>開発・実証</a:t>
            </a:r>
            <a:r>
              <a:rPr lang="ja-JP" altLang="en-US" sz="1400" dirty="0" smtClean="0">
                <a:latin typeface="Meiryo UI" panose="020B0604030504040204" pitchFamily="50" charset="-128"/>
                <a:ea typeface="Meiryo UI" panose="020B0604030504040204" pitchFamily="50" charset="-128"/>
              </a:rPr>
              <a:t>事業</a:t>
            </a:r>
            <a:r>
              <a:rPr lang="ja-JP" altLang="en-US" sz="1400" dirty="0">
                <a:latin typeface="Meiryo UI" panose="020B0604030504040204" pitchFamily="50" charset="-128"/>
                <a:ea typeface="Meiryo UI" panose="020B0604030504040204" pitchFamily="50" charset="-128"/>
              </a:rPr>
              <a:t>（商工労働部）</a:t>
            </a:r>
            <a:r>
              <a:rPr lang="ja-JP" altLang="en-US" sz="1400" dirty="0" smtClean="0">
                <a:latin typeface="Meiryo UI" panose="020B0604030504040204" pitchFamily="50" charset="-128"/>
                <a:ea typeface="Meiryo UI" panose="020B0604030504040204" pitchFamily="50" charset="-128"/>
              </a:rPr>
              <a:t>の採択</a:t>
            </a:r>
            <a:r>
              <a:rPr lang="ja-JP" altLang="en-US" sz="1400" dirty="0">
                <a:latin typeface="Meiryo UI" panose="020B0604030504040204" pitchFamily="50" charset="-128"/>
                <a:ea typeface="Meiryo UI" panose="020B0604030504040204" pitchFamily="50" charset="-128"/>
              </a:rPr>
              <a:t>技術等</a:t>
            </a:r>
            <a:r>
              <a:rPr lang="ja-JP" altLang="en-US" sz="1400" dirty="0" smtClean="0">
                <a:latin typeface="Meiryo UI" panose="020B0604030504040204" pitchFamily="50" charset="-128"/>
                <a:ea typeface="Meiryo UI" panose="020B0604030504040204" pitchFamily="50" charset="-128"/>
              </a:rPr>
              <a:t>の新技術</a:t>
            </a:r>
            <a:r>
              <a:rPr lang="ja-JP" altLang="en-US" sz="1400" dirty="0">
                <a:latin typeface="Meiryo UI" panose="020B0604030504040204" pitchFamily="50" charset="-128"/>
                <a:ea typeface="Meiryo UI" panose="020B0604030504040204" pitchFamily="50" charset="-128"/>
              </a:rPr>
              <a:t>について、カーボンニュートラルポート形成</a:t>
            </a:r>
            <a:r>
              <a:rPr lang="ja-JP" altLang="en-US" sz="1400" dirty="0" smtClean="0">
                <a:latin typeface="Meiryo UI" panose="020B0604030504040204" pitchFamily="50" charset="-128"/>
                <a:ea typeface="Meiryo UI" panose="020B0604030504040204" pitchFamily="50" charset="-128"/>
              </a:rPr>
              <a:t>計画（大阪港湾局）や新技術</a:t>
            </a:r>
            <a:r>
              <a:rPr lang="ja-JP" altLang="en-US" sz="1400" dirty="0">
                <a:latin typeface="Meiryo UI" panose="020B0604030504040204" pitchFamily="50" charset="-128"/>
                <a:ea typeface="Meiryo UI" panose="020B0604030504040204" pitchFamily="50" charset="-128"/>
              </a:rPr>
              <a:t>の</a:t>
            </a:r>
            <a:r>
              <a:rPr lang="ja-JP" altLang="ja-JP" sz="1400" dirty="0">
                <a:latin typeface="Meiryo UI" panose="020B0604030504040204" pitchFamily="50" charset="-128"/>
                <a:ea typeface="Meiryo UI" panose="020B0604030504040204" pitchFamily="50" charset="-128"/>
              </a:rPr>
              <a:t>普及</a:t>
            </a:r>
            <a:r>
              <a:rPr lang="ja-JP" altLang="ja-JP" sz="1400" dirty="0" smtClean="0">
                <a:latin typeface="Meiryo UI" panose="020B0604030504040204" pitchFamily="50" charset="-128"/>
                <a:ea typeface="Meiryo UI" panose="020B0604030504040204" pitchFamily="50" charset="-128"/>
              </a:rPr>
              <a:t>啓発</a:t>
            </a:r>
            <a:r>
              <a:rPr lang="ja-JP" altLang="en-US" sz="1400" dirty="0" smtClean="0">
                <a:latin typeface="Meiryo UI" panose="020B0604030504040204" pitchFamily="50" charset="-128"/>
                <a:ea typeface="Meiryo UI" panose="020B0604030504040204" pitchFamily="50" charset="-128"/>
              </a:rPr>
              <a:t>（環境農林</a:t>
            </a:r>
            <a:r>
              <a:rPr lang="ja-JP" altLang="en-US" sz="1400" dirty="0">
                <a:latin typeface="Meiryo UI" panose="020B0604030504040204" pitchFamily="50" charset="-128"/>
                <a:ea typeface="Meiryo UI" panose="020B0604030504040204" pitchFamily="50" charset="-128"/>
              </a:rPr>
              <a:t>水産</a:t>
            </a:r>
            <a:r>
              <a:rPr lang="ja-JP" altLang="en-US" sz="1400" dirty="0" smtClean="0">
                <a:latin typeface="Meiryo UI" panose="020B0604030504040204" pitchFamily="50" charset="-128"/>
                <a:ea typeface="Meiryo UI" panose="020B0604030504040204" pitchFamily="50" charset="-128"/>
              </a:rPr>
              <a:t>部）施策等との連携取組み等</a:t>
            </a:r>
            <a:r>
              <a:rPr lang="ja-JP" altLang="en-US" sz="1400" dirty="0">
                <a:latin typeface="Meiryo UI" panose="020B0604030504040204" pitchFamily="50" charset="-128"/>
                <a:ea typeface="Meiryo UI" panose="020B0604030504040204" pitchFamily="50" charset="-128"/>
              </a:rPr>
              <a:t>について検討</a:t>
            </a:r>
            <a:r>
              <a:rPr lang="ja-JP" altLang="en-US" sz="1400" dirty="0" smtClean="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p:txBody>
      </p:sp>
      <p:sp>
        <p:nvSpPr>
          <p:cNvPr id="11" name="タイトル 1">
            <a:extLst>
              <a:ext uri="{FF2B5EF4-FFF2-40B4-BE49-F238E27FC236}">
                <a16:creationId xmlns:a16="http://schemas.microsoft.com/office/drawing/2014/main" id="{B1167450-A7EB-4B21-A04B-10C1D1D95C3C}"/>
              </a:ext>
            </a:extLst>
          </p:cNvPr>
          <p:cNvSpPr txBox="1">
            <a:spLocks/>
          </p:cNvSpPr>
          <p:nvPr/>
        </p:nvSpPr>
        <p:spPr>
          <a:xfrm>
            <a:off x="0" y="0"/>
            <a:ext cx="9144000" cy="692696"/>
          </a:xfrm>
          <a:prstGeom prst="rect">
            <a:avLst/>
          </a:prstGeom>
          <a:solidFill>
            <a:srgbClr val="000066"/>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chemeClr val="bg1"/>
                </a:solidFill>
                <a:latin typeface="Meiryo UI" panose="020B0604030504040204" pitchFamily="50" charset="-128"/>
                <a:ea typeface="Meiryo UI" panose="020B0604030504040204" pitchFamily="50" charset="-128"/>
              </a:rPr>
              <a:t>各</a:t>
            </a:r>
            <a:r>
              <a:rPr lang="en-US" altLang="ja-JP" sz="2800" b="1" dirty="0">
                <a:solidFill>
                  <a:schemeClr val="bg1"/>
                </a:solidFill>
                <a:latin typeface="Meiryo UI" panose="020B0604030504040204" pitchFamily="50" charset="-128"/>
                <a:ea typeface="Meiryo UI" panose="020B0604030504040204" pitchFamily="50" charset="-128"/>
              </a:rPr>
              <a:t>WG</a:t>
            </a:r>
            <a:r>
              <a:rPr lang="ja-JP" altLang="en-US" sz="2800" b="1" dirty="0">
                <a:solidFill>
                  <a:schemeClr val="bg1"/>
                </a:solidFill>
                <a:latin typeface="Meiryo UI" panose="020B0604030504040204" pitchFamily="50" charset="-128"/>
                <a:ea typeface="Meiryo UI" panose="020B0604030504040204" pitchFamily="50" charset="-128"/>
              </a:rPr>
              <a:t>における施策の実施・検討の方向性</a:t>
            </a:r>
            <a:r>
              <a:rPr lang="ja-JP" altLang="en-US" sz="1400" b="1" dirty="0">
                <a:solidFill>
                  <a:schemeClr val="bg1"/>
                </a:solidFill>
                <a:latin typeface="Meiryo UI" panose="020B0604030504040204" pitchFamily="50" charset="-128"/>
                <a:ea typeface="Meiryo UI" panose="020B0604030504040204" pitchFamily="50" charset="-128"/>
              </a:rPr>
              <a:t>　</a:t>
            </a:r>
          </a:p>
        </p:txBody>
      </p:sp>
      <p:sp>
        <p:nvSpPr>
          <p:cNvPr id="3" name="テキスト ボックス 2"/>
          <p:cNvSpPr txBox="1"/>
          <p:nvPr/>
        </p:nvSpPr>
        <p:spPr>
          <a:xfrm>
            <a:off x="107504" y="701829"/>
            <a:ext cx="9036496" cy="810466"/>
          </a:xfrm>
          <a:prstGeom prst="rect">
            <a:avLst/>
          </a:prstGeom>
        </p:spPr>
        <p:txBody>
          <a:bodyPr vert="horz" wrap="square" lIns="91427" tIns="45714" rIns="91427" bIns="45714" rtlCol="0">
            <a:spAutoFit/>
          </a:bodyPr>
          <a:lstStyle/>
          <a:p>
            <a:pPr>
              <a:lnSpc>
                <a:spcPts val="2800"/>
              </a:lnSpc>
              <a:spcBef>
                <a:spcPts val="600"/>
              </a:spcBef>
            </a:pPr>
            <a:r>
              <a:rPr lang="ja-JP" altLang="en-US" sz="2400" b="1" dirty="0">
                <a:latin typeface="Meiryo UI" panose="020B0604030504040204" pitchFamily="50" charset="-128"/>
                <a:ea typeface="Meiryo UI" panose="020B0604030504040204" pitchFamily="50" charset="-128"/>
              </a:rPr>
              <a:t>○新技術実装</a:t>
            </a:r>
            <a:r>
              <a:rPr lang="en-US" altLang="ja-JP" sz="2400" b="1" dirty="0">
                <a:latin typeface="Meiryo UI" panose="020B0604030504040204" pitchFamily="50" charset="-128"/>
                <a:ea typeface="Meiryo UI" panose="020B0604030504040204" pitchFamily="50" charset="-128"/>
              </a:rPr>
              <a:t>WG</a:t>
            </a:r>
          </a:p>
          <a:p>
            <a:pPr>
              <a:lnSpc>
                <a:spcPts val="2800"/>
              </a:lnSpc>
            </a:pPr>
            <a:r>
              <a:rPr kumimoji="1" lang="ja-JP" altLang="en-US" sz="2400" b="1" dirty="0">
                <a:latin typeface="Meiryo UI" panose="020B0604030504040204" pitchFamily="50" charset="-128"/>
                <a:ea typeface="Meiryo UI" panose="020B0604030504040204" pitchFamily="50" charset="-128"/>
              </a:rPr>
              <a:t>　</a:t>
            </a:r>
            <a:r>
              <a:rPr kumimoji="1" lang="ja-JP" altLang="en-US" sz="2000" b="1" u="sng" dirty="0">
                <a:latin typeface="Meiryo UI" panose="020B0604030504040204" pitchFamily="50" charset="-128"/>
                <a:ea typeface="Meiryo UI" panose="020B0604030504040204" pitchFamily="50" charset="-128"/>
              </a:rPr>
              <a:t>・</a:t>
            </a:r>
            <a:r>
              <a:rPr lang="ja-JP" altLang="en-US" sz="2000" b="1" u="sng" dirty="0">
                <a:latin typeface="Meiryo UI" panose="020B0604030504040204" pitchFamily="50" charset="-128"/>
                <a:ea typeface="Meiryo UI" panose="020B0604030504040204" pitchFamily="50" charset="-128"/>
              </a:rPr>
              <a:t>新技術の社会実装に向けた促進策の検討</a:t>
            </a:r>
            <a:endParaRPr kumimoji="1" lang="ja-JP" altLang="en-US" sz="2000" b="1" u="sng" dirty="0">
              <a:latin typeface="Meiryo UI" panose="020B0604030504040204" pitchFamily="50" charset="-128"/>
              <a:ea typeface="Meiryo UI" panose="020B0604030504040204" pitchFamily="50" charset="-128"/>
            </a:endParaRPr>
          </a:p>
        </p:txBody>
      </p:sp>
      <p:sp>
        <p:nvSpPr>
          <p:cNvPr id="6" name="正方形/長方形 5"/>
          <p:cNvSpPr/>
          <p:nvPr/>
        </p:nvSpPr>
        <p:spPr>
          <a:xfrm>
            <a:off x="1758915" y="2321986"/>
            <a:ext cx="1080120" cy="307776"/>
          </a:xfrm>
          <a:prstGeom prst="rect">
            <a:avLst/>
          </a:prstGeom>
          <a:solidFill>
            <a:schemeClr val="accent6">
              <a:lumMod val="40000"/>
              <a:lumOff val="60000"/>
            </a:schemeClr>
          </a:solidFill>
          <a:ln>
            <a:solidFill>
              <a:schemeClr val="tx1"/>
            </a:solidFill>
          </a:ln>
        </p:spPr>
        <p:style>
          <a:lnRef idx="2">
            <a:schemeClr val="dk1"/>
          </a:lnRef>
          <a:fillRef idx="1">
            <a:schemeClr val="lt1"/>
          </a:fillRef>
          <a:effectRef idx="0">
            <a:schemeClr val="dk1"/>
          </a:effectRef>
          <a:fontRef idx="minor">
            <a:schemeClr val="dk1"/>
          </a:fontRef>
        </p:style>
        <p:txBody>
          <a:bodyPr wrap="square" lIns="0" tIns="0" rIns="0" bIns="0" rtlCol="0" anchor="ctr" anchorCtr="1">
            <a:noAutofit/>
          </a:bodyPr>
          <a:lstStyle/>
          <a:p>
            <a:pPr>
              <a:lnSpc>
                <a:spcPts val="1600"/>
              </a:lnSpc>
            </a:pPr>
            <a:r>
              <a:rPr lang="en-US" altLang="ja-JP" sz="1600" dirty="0" smtClean="0">
                <a:solidFill>
                  <a:schemeClr val="tx1"/>
                </a:solidFill>
                <a:latin typeface="Meiryo UI" panose="020B0604030504040204" pitchFamily="50" charset="-128"/>
                <a:ea typeface="Meiryo UI" panose="020B0604030504040204" pitchFamily="50" charset="-128"/>
              </a:rPr>
              <a:t>R4</a:t>
            </a:r>
            <a:r>
              <a:rPr lang="ja-JP" altLang="en-US" sz="1600" dirty="0" smtClean="0">
                <a:solidFill>
                  <a:schemeClr val="tx1"/>
                </a:solidFill>
                <a:latin typeface="Meiryo UI" panose="020B0604030504040204" pitchFamily="50" charset="-128"/>
                <a:ea typeface="Meiryo UI" panose="020B0604030504040204" pitchFamily="50" charset="-128"/>
              </a:rPr>
              <a:t>年度</a:t>
            </a:r>
            <a:r>
              <a:rPr lang="en-US" altLang="ja-JP" sz="1600" dirty="0" smtClean="0">
                <a:solidFill>
                  <a:schemeClr val="tx1"/>
                </a:solidFill>
                <a:latin typeface="Meiryo UI" panose="020B0604030504040204" pitchFamily="50" charset="-128"/>
                <a:ea typeface="Meiryo UI" panose="020B0604030504040204" pitchFamily="50" charset="-128"/>
              </a:rPr>
              <a:t> </a:t>
            </a:r>
            <a:endParaRPr lang="en-US" altLang="ja-JP" sz="1600" dirty="0">
              <a:solidFill>
                <a:schemeClr val="tx1"/>
              </a:solidFill>
              <a:latin typeface="Meiryo UI" panose="020B0604030504040204" pitchFamily="50" charset="-128"/>
              <a:ea typeface="Meiryo UI" panose="020B0604030504040204" pitchFamily="50" charset="-128"/>
            </a:endParaRPr>
          </a:p>
        </p:txBody>
      </p:sp>
      <p:sp>
        <p:nvSpPr>
          <p:cNvPr id="9" name="正方形/長方形 8"/>
          <p:cNvSpPr/>
          <p:nvPr/>
        </p:nvSpPr>
        <p:spPr>
          <a:xfrm>
            <a:off x="323528" y="1512205"/>
            <a:ext cx="8541976" cy="574961"/>
          </a:xfrm>
          <a:prstGeom prst="rect">
            <a:avLst/>
          </a:prstGeom>
          <a:noFill/>
          <a:ln w="12700">
            <a:noFill/>
          </a:ln>
        </p:spPr>
        <p:txBody>
          <a:bodyPr wrap="square" lIns="36000" tIns="36000" rIns="36000" bIns="0" anchor="t" anchorCtr="0">
            <a:spAutoFit/>
          </a:bodyPr>
          <a:lstStyle/>
          <a:p>
            <a:pPr algn="just">
              <a:lnSpc>
                <a:spcPts val="2100"/>
              </a:lnSpc>
            </a:pPr>
            <a:r>
              <a:rPr lang="ja-JP" altLang="en-US" sz="1700" dirty="0" smtClean="0">
                <a:latin typeface="Meiryo UI" panose="020B0604030504040204" pitchFamily="50" charset="-128"/>
                <a:ea typeface="Meiryo UI" panose="020B0604030504040204" pitchFamily="50" charset="-128"/>
              </a:rPr>
              <a:t>▶各部局の関連施策</a:t>
            </a:r>
            <a:r>
              <a:rPr lang="ja-JP" altLang="en-US" sz="1700" dirty="0">
                <a:latin typeface="Meiryo UI" panose="020B0604030504040204" pitchFamily="50" charset="-128"/>
                <a:ea typeface="Meiryo UI" panose="020B0604030504040204" pitchFamily="50" charset="-128"/>
              </a:rPr>
              <a:t>（計画・技術開発支援・普及支援等）の進捗及び検討状況を共有・</a:t>
            </a:r>
            <a:r>
              <a:rPr lang="ja-JP" altLang="en-US" sz="1700" dirty="0" smtClean="0">
                <a:latin typeface="Meiryo UI" panose="020B0604030504040204" pitchFamily="50" charset="-128"/>
                <a:ea typeface="Meiryo UI" panose="020B0604030504040204" pitchFamily="50" charset="-128"/>
              </a:rPr>
              <a:t>整理</a:t>
            </a:r>
            <a:endParaRPr lang="en-US" altLang="ja-JP" sz="1700" dirty="0" smtClean="0">
              <a:latin typeface="Meiryo UI" panose="020B0604030504040204" pitchFamily="50" charset="-128"/>
              <a:ea typeface="Meiryo UI" panose="020B0604030504040204" pitchFamily="50" charset="-128"/>
            </a:endParaRPr>
          </a:p>
          <a:p>
            <a:pPr algn="just">
              <a:lnSpc>
                <a:spcPts val="2100"/>
              </a:lnSpc>
            </a:pPr>
            <a:r>
              <a:rPr lang="ja-JP" altLang="en-US" sz="1700" dirty="0" smtClean="0">
                <a:latin typeface="Meiryo UI" panose="020B0604030504040204" pitchFamily="50" charset="-128"/>
                <a:ea typeface="Meiryo UI" panose="020B0604030504040204" pitchFamily="50" charset="-128"/>
              </a:rPr>
              <a:t>▶社会実装に</a:t>
            </a:r>
            <a:r>
              <a:rPr lang="ja-JP" altLang="en-US" sz="1700" dirty="0">
                <a:latin typeface="Meiryo UI" panose="020B0604030504040204" pitchFamily="50" charset="-128"/>
                <a:ea typeface="Meiryo UI" panose="020B0604030504040204" pitchFamily="50" charset="-128"/>
              </a:rPr>
              <a:t>向けた取組みの部局間</a:t>
            </a:r>
            <a:r>
              <a:rPr lang="ja-JP" altLang="en-US" sz="1700" dirty="0" smtClean="0">
                <a:latin typeface="Meiryo UI" panose="020B0604030504040204" pitchFamily="50" charset="-128"/>
                <a:ea typeface="Meiryo UI" panose="020B0604030504040204" pitchFamily="50" charset="-128"/>
              </a:rPr>
              <a:t>連携</a:t>
            </a:r>
            <a:r>
              <a:rPr lang="ja-JP" altLang="en-US" sz="1700" dirty="0">
                <a:latin typeface="Meiryo UI" panose="020B0604030504040204" pitchFamily="50" charset="-128"/>
                <a:ea typeface="Meiryo UI" panose="020B0604030504040204" pitchFamily="50" charset="-128"/>
              </a:rPr>
              <a:t>の</a:t>
            </a:r>
            <a:r>
              <a:rPr lang="ja-JP" altLang="en-US" sz="1700" dirty="0" smtClean="0">
                <a:latin typeface="Meiryo UI" panose="020B0604030504040204" pitchFamily="50" charset="-128"/>
                <a:ea typeface="Meiryo UI" panose="020B0604030504040204" pitchFamily="50" charset="-128"/>
              </a:rPr>
              <a:t>検討</a:t>
            </a:r>
            <a:endParaRPr lang="en-US" altLang="ja-JP" sz="1700" dirty="0">
              <a:latin typeface="Meiryo UI" panose="020B0604030504040204" pitchFamily="50" charset="-128"/>
              <a:ea typeface="Meiryo UI" panose="020B0604030504040204" pitchFamily="50" charset="-128"/>
            </a:endParaRPr>
          </a:p>
        </p:txBody>
      </p:sp>
      <p:sp>
        <p:nvSpPr>
          <p:cNvPr id="13" name="正方形/長方形 12"/>
          <p:cNvSpPr/>
          <p:nvPr/>
        </p:nvSpPr>
        <p:spPr>
          <a:xfrm>
            <a:off x="4906993" y="2848249"/>
            <a:ext cx="4043642" cy="2696054"/>
          </a:xfrm>
          <a:prstGeom prst="rect">
            <a:avLst/>
          </a:prstGeom>
          <a:solidFill>
            <a:schemeClr val="accent1">
              <a:lumMod val="20000"/>
              <a:lumOff val="80000"/>
            </a:schemeClr>
          </a:solidFill>
          <a:ln w="12700">
            <a:solidFill>
              <a:schemeClr val="tx1"/>
            </a:solidFill>
          </a:ln>
        </p:spPr>
        <p:txBody>
          <a:bodyPr wrap="square" lIns="36000" tIns="36000" rIns="36000" bIns="0" anchor="t" anchorCtr="0">
            <a:spAutoFit/>
          </a:bodyPr>
          <a:lstStyle/>
          <a:p>
            <a:pPr algn="just"/>
            <a:endParaRPr lang="en-US" altLang="ja-JP" sz="1400" dirty="0" smtClean="0">
              <a:latin typeface="Meiryo UI" panose="020B0604030504040204" pitchFamily="50" charset="-128"/>
              <a:ea typeface="Meiryo UI" panose="020B0604030504040204" pitchFamily="50" charset="-128"/>
            </a:endParaRPr>
          </a:p>
          <a:p>
            <a:pPr indent="93663" algn="just"/>
            <a:r>
              <a:rPr lang="en-US" altLang="ja-JP" sz="1400" dirty="0" smtClean="0">
                <a:latin typeface="Meiryo UI" panose="020B0604030504040204" pitchFamily="50" charset="-128"/>
                <a:ea typeface="Meiryo UI" panose="020B0604030504040204" pitchFamily="50" charset="-128"/>
              </a:rPr>
              <a:t>R5</a:t>
            </a:r>
            <a:r>
              <a:rPr lang="ja-JP" altLang="en-US" sz="1400" dirty="0">
                <a:latin typeface="Meiryo UI" panose="020B0604030504040204" pitchFamily="50" charset="-128"/>
                <a:ea typeface="Meiryo UI" panose="020B0604030504040204" pitchFamily="50" charset="-128"/>
              </a:rPr>
              <a:t>年度</a:t>
            </a:r>
            <a:r>
              <a:rPr lang="en-US" altLang="ja-JP" sz="1400" dirty="0">
                <a:latin typeface="Meiryo UI" panose="020B0604030504040204" pitchFamily="50" charset="-128"/>
                <a:ea typeface="Meiryo UI" panose="020B0604030504040204" pitchFamily="50" charset="-128"/>
              </a:rPr>
              <a:t>CN</a:t>
            </a:r>
            <a:r>
              <a:rPr lang="ja-JP" altLang="en-US" sz="1400" dirty="0">
                <a:latin typeface="Meiryo UI" panose="020B0604030504040204" pitchFamily="50" charset="-128"/>
                <a:ea typeface="Meiryo UI" panose="020B0604030504040204" pitchFamily="50" charset="-128"/>
              </a:rPr>
              <a:t>技術開発・実証事業の新規採択案件も</a:t>
            </a:r>
            <a:endParaRPr lang="en-US" altLang="ja-JP" sz="1400" dirty="0">
              <a:latin typeface="Meiryo UI" panose="020B0604030504040204" pitchFamily="50" charset="-128"/>
              <a:ea typeface="Meiryo UI" panose="020B0604030504040204" pitchFamily="50" charset="-128"/>
            </a:endParaRPr>
          </a:p>
          <a:p>
            <a:pPr indent="93663" algn="just"/>
            <a:r>
              <a:rPr lang="ja-JP" altLang="en-US" sz="1400" dirty="0">
                <a:latin typeface="Meiryo UI" panose="020B0604030504040204" pitchFamily="50" charset="-128"/>
                <a:ea typeface="Meiryo UI" panose="020B0604030504040204" pitchFamily="50" charset="-128"/>
              </a:rPr>
              <a:t>含め、実装促進のための部局間</a:t>
            </a:r>
            <a:r>
              <a:rPr lang="ja-JP" altLang="en-US" sz="1400" dirty="0" smtClean="0">
                <a:latin typeface="Meiryo UI" panose="020B0604030504040204" pitchFamily="50" charset="-128"/>
                <a:ea typeface="Meiryo UI" panose="020B0604030504040204" pitchFamily="50" charset="-128"/>
              </a:rPr>
              <a:t>連携などを検討</a:t>
            </a:r>
            <a:endParaRPr lang="en-US" altLang="ja-JP" sz="1400" dirty="0" smtClean="0">
              <a:latin typeface="Meiryo UI" panose="020B0604030504040204" pitchFamily="50" charset="-128"/>
              <a:ea typeface="Meiryo UI" panose="020B0604030504040204" pitchFamily="50" charset="-128"/>
            </a:endParaRPr>
          </a:p>
          <a:p>
            <a:pPr indent="93663" algn="just"/>
            <a:endParaRPr lang="en-US" altLang="ja-JP" sz="1400" dirty="0">
              <a:latin typeface="Meiryo UI" panose="020B0604030504040204" pitchFamily="50" charset="-128"/>
              <a:ea typeface="Meiryo UI" panose="020B0604030504040204" pitchFamily="50" charset="-128"/>
            </a:endParaRPr>
          </a:p>
          <a:p>
            <a:pPr indent="93663" algn="just">
              <a:lnSpc>
                <a:spcPts val="1000"/>
              </a:lnSpc>
            </a:pPr>
            <a:r>
              <a:rPr lang="ja-JP" altLang="en-US" sz="1400" dirty="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技術実装促進に向けた施策の例＞</a:t>
            </a:r>
            <a:endParaRPr lang="en-US" altLang="ja-JP" sz="1400" dirty="0">
              <a:latin typeface="Meiryo UI" panose="020B0604030504040204" pitchFamily="50" charset="-128"/>
              <a:ea typeface="Meiryo UI" panose="020B0604030504040204" pitchFamily="50" charset="-128"/>
            </a:endParaRPr>
          </a:p>
          <a:p>
            <a:pPr indent="93663" algn="just">
              <a:lnSpc>
                <a:spcPts val="2100"/>
              </a:lnSpc>
            </a:pPr>
            <a:r>
              <a:rPr lang="ja-JP" altLang="en-US" sz="1400" dirty="0">
                <a:latin typeface="Meiryo UI" panose="020B0604030504040204" pitchFamily="50" charset="-128"/>
                <a:ea typeface="Meiryo UI" panose="020B0604030504040204" pitchFamily="50" charset="-128"/>
              </a:rPr>
              <a:t>（１）</a:t>
            </a:r>
            <a:r>
              <a:rPr lang="ja-JP" altLang="en-US" sz="1400" b="1" dirty="0">
                <a:latin typeface="Meiryo UI" panose="020B0604030504040204" pitchFamily="50" charset="-128"/>
                <a:ea typeface="Meiryo UI" panose="020B0604030504040204" pitchFamily="50" charset="-128"/>
              </a:rPr>
              <a:t>情報発信</a:t>
            </a:r>
            <a:endParaRPr lang="en-US" altLang="ja-JP" sz="1400" b="1" dirty="0">
              <a:latin typeface="Meiryo UI" panose="020B0604030504040204" pitchFamily="50" charset="-128"/>
              <a:ea typeface="Meiryo UI" panose="020B0604030504040204" pitchFamily="50" charset="-128"/>
            </a:endParaRPr>
          </a:p>
          <a:p>
            <a:pPr indent="93663" algn="just"/>
            <a:r>
              <a:rPr lang="ja-JP" altLang="en-US" sz="1400" b="1" dirty="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府民</a:t>
            </a:r>
            <a:r>
              <a:rPr lang="ja-JP" altLang="en-US" sz="1400" dirty="0">
                <a:latin typeface="Meiryo UI" panose="020B0604030504040204" pitchFamily="50" charset="-128"/>
                <a:ea typeface="Meiryo UI" panose="020B0604030504040204" pitchFamily="50" charset="-128"/>
              </a:rPr>
              <a:t>や事業者を対象と</a:t>
            </a:r>
            <a:r>
              <a:rPr lang="ja-JP" altLang="en-US" sz="1400" dirty="0" smtClean="0">
                <a:latin typeface="Meiryo UI" panose="020B0604030504040204" pitchFamily="50" charset="-128"/>
                <a:ea typeface="Meiryo UI" panose="020B0604030504040204" pitchFamily="50" charset="-128"/>
              </a:rPr>
              <a:t>した</a:t>
            </a:r>
            <a:r>
              <a:rPr lang="ja-JP" altLang="en-US" sz="1400" dirty="0">
                <a:latin typeface="Meiryo UI" panose="020B0604030504040204" pitchFamily="50" charset="-128"/>
                <a:ea typeface="Meiryo UI" panose="020B0604030504040204" pitchFamily="50" charset="-128"/>
              </a:rPr>
              <a:t>セミナー</a:t>
            </a:r>
            <a:r>
              <a:rPr lang="ja-JP" altLang="en-US" sz="1400" dirty="0" smtClean="0">
                <a:latin typeface="Meiryo UI" panose="020B0604030504040204" pitchFamily="50" charset="-128"/>
                <a:ea typeface="Meiryo UI" panose="020B0604030504040204" pitchFamily="50" charset="-128"/>
              </a:rPr>
              <a:t>や、</a:t>
            </a:r>
            <a:endParaRPr lang="en-US" altLang="ja-JP" sz="1400" dirty="0" smtClean="0">
              <a:latin typeface="Meiryo UI" panose="020B0604030504040204" pitchFamily="50" charset="-128"/>
              <a:ea typeface="Meiryo UI" panose="020B0604030504040204" pitchFamily="50" charset="-128"/>
            </a:endParaRPr>
          </a:p>
          <a:p>
            <a:pPr indent="93663" algn="just"/>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市町村</a:t>
            </a:r>
            <a:r>
              <a:rPr lang="ja-JP" altLang="en-US" sz="1400" dirty="0">
                <a:latin typeface="Meiryo UI" panose="020B0604030504040204" pitchFamily="50" charset="-128"/>
                <a:ea typeface="Meiryo UI" panose="020B0604030504040204" pitchFamily="50" charset="-128"/>
              </a:rPr>
              <a:t>と</a:t>
            </a:r>
            <a:r>
              <a:rPr lang="ja-JP" altLang="en-US" sz="1400" dirty="0" smtClean="0">
                <a:latin typeface="Meiryo UI" panose="020B0604030504040204" pitchFamily="50" charset="-128"/>
                <a:ea typeface="Meiryo UI" panose="020B0604030504040204" pitchFamily="50" charset="-128"/>
              </a:rPr>
              <a:t>の情報</a:t>
            </a:r>
            <a:r>
              <a:rPr lang="ja-JP" altLang="en-US" sz="1400" dirty="0">
                <a:latin typeface="Meiryo UI" panose="020B0604030504040204" pitchFamily="50" charset="-128"/>
                <a:ea typeface="Meiryo UI" panose="020B0604030504040204" pitchFamily="50" charset="-128"/>
              </a:rPr>
              <a:t>共有など</a:t>
            </a:r>
            <a:endParaRPr lang="en-US" altLang="ja-JP" sz="1400" dirty="0">
              <a:latin typeface="Meiryo UI" panose="020B0604030504040204" pitchFamily="50" charset="-128"/>
              <a:ea typeface="Meiryo UI" panose="020B0604030504040204" pitchFamily="50" charset="-128"/>
            </a:endParaRPr>
          </a:p>
          <a:p>
            <a:pPr indent="93663" algn="just">
              <a:lnSpc>
                <a:spcPts val="2100"/>
              </a:lnSpc>
            </a:pPr>
            <a:r>
              <a:rPr lang="ja-JP" altLang="en-US" sz="1400" dirty="0">
                <a:latin typeface="Meiryo UI" panose="020B0604030504040204" pitchFamily="50" charset="-128"/>
                <a:ea typeface="Meiryo UI" panose="020B0604030504040204" pitchFamily="50" charset="-128"/>
              </a:rPr>
              <a:t>（２）</a:t>
            </a:r>
            <a:r>
              <a:rPr lang="ja-JP" altLang="en-US" sz="1400" b="1" dirty="0" smtClean="0">
                <a:latin typeface="Meiryo UI" panose="020B0604030504040204" pitchFamily="50" charset="-128"/>
                <a:ea typeface="Meiryo UI" panose="020B0604030504040204" pitchFamily="50" charset="-128"/>
              </a:rPr>
              <a:t>府の施設等に</a:t>
            </a:r>
            <a:r>
              <a:rPr lang="ja-JP" altLang="en-US" sz="1400" b="1" dirty="0">
                <a:latin typeface="Meiryo UI" panose="020B0604030504040204" pitchFamily="50" charset="-128"/>
                <a:ea typeface="Meiryo UI" panose="020B0604030504040204" pitchFamily="50" charset="-128"/>
              </a:rPr>
              <a:t>おける</a:t>
            </a:r>
            <a:r>
              <a:rPr lang="ja-JP" altLang="en-US" sz="1400" b="1" dirty="0" smtClean="0">
                <a:latin typeface="Meiryo UI" panose="020B0604030504040204" pitchFamily="50" charset="-128"/>
                <a:ea typeface="Meiryo UI" panose="020B0604030504040204" pitchFamily="50" charset="-128"/>
              </a:rPr>
              <a:t>活用</a:t>
            </a:r>
            <a:endParaRPr lang="en-US" altLang="ja-JP" sz="1400" b="1" dirty="0">
              <a:latin typeface="Meiryo UI" panose="020B0604030504040204" pitchFamily="50" charset="-128"/>
              <a:ea typeface="Meiryo UI" panose="020B0604030504040204" pitchFamily="50" charset="-128"/>
            </a:endParaRPr>
          </a:p>
          <a:p>
            <a:pPr indent="93663" algn="just">
              <a:lnSpc>
                <a:spcPts val="2100"/>
              </a:lnSpc>
            </a:pPr>
            <a:r>
              <a:rPr lang="ja-JP" altLang="en-US" sz="1400" dirty="0">
                <a:latin typeface="Meiryo UI" panose="020B0604030504040204" pitchFamily="50" charset="-128"/>
                <a:ea typeface="Meiryo UI" panose="020B0604030504040204" pitchFamily="50" charset="-128"/>
              </a:rPr>
              <a:t>（３）</a:t>
            </a:r>
            <a:r>
              <a:rPr lang="ja-JP" altLang="en-US" sz="1400" b="1" dirty="0" smtClean="0">
                <a:latin typeface="Meiryo UI" panose="020B0604030504040204" pitchFamily="50" charset="-128"/>
                <a:ea typeface="Meiryo UI" panose="020B0604030504040204" pitchFamily="50" charset="-128"/>
              </a:rPr>
              <a:t>関連する施策事業等における活用</a:t>
            </a:r>
            <a:endParaRPr lang="en-US" altLang="ja-JP" sz="1400" dirty="0">
              <a:latin typeface="Meiryo UI" panose="020B0604030504040204" pitchFamily="50" charset="-128"/>
              <a:ea typeface="Meiryo UI" panose="020B0604030504040204" pitchFamily="50" charset="-128"/>
            </a:endParaRPr>
          </a:p>
          <a:p>
            <a:pPr indent="93663" algn="just"/>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先端技術導入のモデル事業等</a:t>
            </a:r>
            <a:endParaRPr lang="en-US" altLang="ja-JP" sz="1400" dirty="0" smtClean="0">
              <a:latin typeface="Meiryo UI" panose="020B0604030504040204" pitchFamily="50" charset="-128"/>
              <a:ea typeface="Meiryo UI" panose="020B0604030504040204" pitchFamily="50" charset="-128"/>
            </a:endParaRPr>
          </a:p>
          <a:p>
            <a:pPr marL="268288" indent="-268288" algn="just"/>
            <a:endParaRPr lang="en-US" altLang="ja-JP" sz="1400" b="1" dirty="0">
              <a:latin typeface="Meiryo UI" panose="020B0604030504040204" pitchFamily="50" charset="-128"/>
              <a:ea typeface="Meiryo UI" panose="020B0604030504040204" pitchFamily="50" charset="-128"/>
            </a:endParaRPr>
          </a:p>
        </p:txBody>
      </p:sp>
      <p:sp>
        <p:nvSpPr>
          <p:cNvPr id="15" name="正方形/長方形 14"/>
          <p:cNvSpPr/>
          <p:nvPr/>
        </p:nvSpPr>
        <p:spPr>
          <a:xfrm>
            <a:off x="6232596" y="2356836"/>
            <a:ext cx="1085712" cy="291864"/>
          </a:xfrm>
          <a:prstGeom prst="rect">
            <a:avLst/>
          </a:prstGeom>
          <a:solidFill>
            <a:schemeClr val="accent6">
              <a:lumMod val="40000"/>
              <a:lumOff val="60000"/>
            </a:schemeClr>
          </a:solidFill>
          <a:ln>
            <a:solidFill>
              <a:schemeClr val="tx1"/>
            </a:solidFill>
          </a:ln>
        </p:spPr>
        <p:style>
          <a:lnRef idx="2">
            <a:schemeClr val="dk1"/>
          </a:lnRef>
          <a:fillRef idx="1">
            <a:schemeClr val="lt1"/>
          </a:fillRef>
          <a:effectRef idx="0">
            <a:schemeClr val="dk1"/>
          </a:effectRef>
          <a:fontRef idx="minor">
            <a:schemeClr val="dk1"/>
          </a:fontRef>
        </p:style>
        <p:txBody>
          <a:bodyPr wrap="square" lIns="0" tIns="0" rIns="0" bIns="0" rtlCol="0" anchor="ctr" anchorCtr="1">
            <a:noAutofit/>
          </a:bodyPr>
          <a:lstStyle/>
          <a:p>
            <a:pPr>
              <a:lnSpc>
                <a:spcPts val="1600"/>
              </a:lnSpc>
            </a:pPr>
            <a:r>
              <a:rPr lang="en-US" altLang="ja-JP" sz="1600" dirty="0" smtClean="0">
                <a:solidFill>
                  <a:schemeClr val="tx1"/>
                </a:solidFill>
                <a:latin typeface="Meiryo UI" panose="020B0604030504040204" pitchFamily="50" charset="-128"/>
                <a:ea typeface="Meiryo UI" panose="020B0604030504040204" pitchFamily="50" charset="-128"/>
              </a:rPr>
              <a:t>R5</a:t>
            </a:r>
            <a:r>
              <a:rPr lang="ja-JP" altLang="en-US" sz="1600" dirty="0" smtClean="0">
                <a:solidFill>
                  <a:schemeClr val="tx1"/>
                </a:solidFill>
                <a:latin typeface="Meiryo UI" panose="020B0604030504040204" pitchFamily="50" charset="-128"/>
                <a:ea typeface="Meiryo UI" panose="020B0604030504040204" pitchFamily="50" charset="-128"/>
              </a:rPr>
              <a:t>年度</a:t>
            </a:r>
            <a:r>
              <a:rPr lang="en-US" altLang="ja-JP" sz="1600" dirty="0" smtClean="0">
                <a:solidFill>
                  <a:schemeClr val="tx1"/>
                </a:solidFill>
                <a:latin typeface="Meiryo UI" panose="020B0604030504040204" pitchFamily="50" charset="-128"/>
                <a:ea typeface="Meiryo UI" panose="020B0604030504040204" pitchFamily="50" charset="-128"/>
              </a:rPr>
              <a:t> </a:t>
            </a:r>
            <a:endParaRPr lang="en-US" altLang="ja-JP" sz="1600" dirty="0">
              <a:solidFill>
                <a:schemeClr val="tx1"/>
              </a:solidFill>
              <a:latin typeface="Meiryo UI" panose="020B0604030504040204" pitchFamily="50" charset="-128"/>
              <a:ea typeface="Meiryo UI" panose="020B0604030504040204" pitchFamily="50" charset="-128"/>
            </a:endParaRPr>
          </a:p>
        </p:txBody>
      </p:sp>
      <p:sp>
        <p:nvSpPr>
          <p:cNvPr id="16" name="下矢印 15"/>
          <p:cNvSpPr/>
          <p:nvPr/>
        </p:nvSpPr>
        <p:spPr>
          <a:xfrm rot="16200000">
            <a:off x="4121875" y="4231927"/>
            <a:ext cx="1176809" cy="320967"/>
          </a:xfrm>
          <a:prstGeom prst="downArrow">
            <a:avLst/>
          </a:prstGeom>
          <a:solidFill>
            <a:schemeClr val="accent5"/>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0000"/>
              </a:solidFill>
            </a:endParaRPr>
          </a:p>
        </p:txBody>
      </p:sp>
      <p:sp>
        <p:nvSpPr>
          <p:cNvPr id="12" name="スライド番号プレースホルダー 1"/>
          <p:cNvSpPr>
            <a:spLocks noGrp="1"/>
          </p:cNvSpPr>
          <p:nvPr>
            <p:ph type="sldNum" sz="quarter" idx="12"/>
          </p:nvPr>
        </p:nvSpPr>
        <p:spPr>
          <a:xfrm>
            <a:off x="8622504" y="6327376"/>
            <a:ext cx="486000" cy="486000"/>
          </a:xfrm>
        </p:spPr>
        <p:txBody>
          <a:bodyPr/>
          <a:lstStyle/>
          <a:p>
            <a:fld id="{260D7C64-4B75-47CE-A9E9-B75BE436869C}" type="slidenum">
              <a:rPr kumimoji="1" lang="ja-JP" altLang="en-US" smtClean="0"/>
              <a:t>4</a:t>
            </a:fld>
            <a:endParaRPr kumimoji="1" lang="ja-JP" altLang="en-US"/>
          </a:p>
        </p:txBody>
      </p:sp>
      <p:graphicFrame>
        <p:nvGraphicFramePr>
          <p:cNvPr id="2" name="表 1"/>
          <p:cNvGraphicFramePr>
            <a:graphicFrameLocks noGrp="1"/>
          </p:cNvGraphicFramePr>
          <p:nvPr>
            <p:extLst>
              <p:ext uri="{D42A27DB-BD31-4B8C-83A1-F6EECF244321}">
                <p14:modId xmlns:p14="http://schemas.microsoft.com/office/powerpoint/2010/main" val="3552937164"/>
              </p:ext>
            </p:extLst>
          </p:nvPr>
        </p:nvGraphicFramePr>
        <p:xfrm>
          <a:off x="320558" y="4143870"/>
          <a:ext cx="4013200" cy="2354580"/>
        </p:xfrm>
        <a:graphic>
          <a:graphicData uri="http://schemas.openxmlformats.org/drawingml/2006/table">
            <a:tbl>
              <a:tblPr>
                <a:tableStyleId>{5C22544A-7EE6-4342-B048-85BDC9FD1C3A}</a:tableStyleId>
              </a:tblPr>
              <a:tblGrid>
                <a:gridCol w="977127">
                  <a:extLst>
                    <a:ext uri="{9D8B030D-6E8A-4147-A177-3AD203B41FA5}">
                      <a16:colId xmlns:a16="http://schemas.microsoft.com/office/drawing/2014/main" val="2021572127"/>
                    </a:ext>
                  </a:extLst>
                </a:gridCol>
                <a:gridCol w="3036073">
                  <a:extLst>
                    <a:ext uri="{9D8B030D-6E8A-4147-A177-3AD203B41FA5}">
                      <a16:colId xmlns:a16="http://schemas.microsoft.com/office/drawing/2014/main" val="1111811546"/>
                    </a:ext>
                  </a:extLst>
                </a:gridCol>
              </a:tblGrid>
              <a:tr h="261620">
                <a:tc>
                  <a:txBody>
                    <a:bodyPr/>
                    <a:lstStyle/>
                    <a:p>
                      <a:pPr algn="ctr" rtl="0" fontAlgn="ctr"/>
                      <a:r>
                        <a:rPr lang="ja-JP" altLang="en-US" sz="1200" u="none" strike="noStrike" dirty="0">
                          <a:effectLst/>
                          <a:latin typeface="Meiryo UI" panose="020B0604030504040204" pitchFamily="50" charset="-128"/>
                          <a:ea typeface="Meiryo UI" panose="020B0604030504040204" pitchFamily="50" charset="-128"/>
                        </a:rPr>
                        <a:t>分野</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rPr>
                        <a:t>R</a:t>
                      </a:r>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４年度採択事業</a:t>
                      </a:r>
                      <a:endParaRPr lang="ja-JP" altLang="en-US" sz="12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09000140"/>
                  </a:ext>
                </a:extLst>
              </a:tr>
              <a:tr h="261620">
                <a:tc>
                  <a:txBody>
                    <a:bodyPr/>
                    <a:lstStyle/>
                    <a:p>
                      <a:pPr algn="ctr" rtl="0" fontAlgn="ctr"/>
                      <a:r>
                        <a:rPr lang="ja-JP" altLang="en-US" sz="1200" b="1" u="none" strike="noStrike" dirty="0">
                          <a:effectLst/>
                          <a:latin typeface="Meiryo UI" panose="020B0604030504040204" pitchFamily="50" charset="-128"/>
                          <a:ea typeface="Meiryo UI" panose="020B0604030504040204" pitchFamily="50" charset="-128"/>
                        </a:rPr>
                        <a:t>リサイクル</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t"/>
                      <a:r>
                        <a:rPr lang="ja-JP" altLang="en-US" sz="1200" u="none" strike="noStrike" dirty="0" smtClean="0">
                          <a:effectLst/>
                          <a:latin typeface="Meiryo UI" panose="020B0604030504040204" pitchFamily="50" charset="-128"/>
                          <a:ea typeface="Meiryo UI" panose="020B0604030504040204" pitchFamily="50" charset="-128"/>
                        </a:rPr>
                        <a:t>　➀</a:t>
                      </a:r>
                      <a:r>
                        <a:rPr lang="ja-JP" altLang="en-US" sz="1200" u="none" strike="noStrike" dirty="0">
                          <a:effectLst/>
                          <a:latin typeface="Meiryo UI" panose="020B0604030504040204" pitchFamily="50" charset="-128"/>
                          <a:ea typeface="Meiryo UI" panose="020B0604030504040204" pitchFamily="50" charset="-128"/>
                        </a:rPr>
                        <a:t>マイクロ波による廃プラケミカルリサイクル</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04617827"/>
                  </a:ext>
                </a:extLst>
              </a:tr>
              <a:tr h="261620">
                <a:tc>
                  <a:txBody>
                    <a:bodyPr/>
                    <a:lstStyle/>
                    <a:p>
                      <a:pPr algn="ctr" rtl="0" fontAlgn="ctr"/>
                      <a:r>
                        <a:rPr lang="ja-JP" altLang="en-US" sz="1200" b="1" u="none" strike="noStrike" dirty="0">
                          <a:effectLst/>
                          <a:latin typeface="Meiryo UI" panose="020B0604030504040204" pitchFamily="50" charset="-128"/>
                          <a:ea typeface="Meiryo UI" panose="020B0604030504040204" pitchFamily="50" charset="-128"/>
                        </a:rPr>
                        <a:t>省エネルギー</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1200" u="none" strike="noStrike" dirty="0" smtClean="0">
                          <a:effectLst/>
                          <a:latin typeface="Meiryo UI" panose="020B0604030504040204" pitchFamily="50" charset="-128"/>
                          <a:ea typeface="Meiryo UI" panose="020B0604030504040204" pitchFamily="50" charset="-128"/>
                        </a:rPr>
                        <a:t>　②</a:t>
                      </a:r>
                      <a:r>
                        <a:rPr lang="ja-JP" altLang="en-US" sz="1200" u="none" strike="noStrike" dirty="0">
                          <a:effectLst/>
                          <a:latin typeface="Meiryo UI" panose="020B0604030504040204" pitchFamily="50" charset="-128"/>
                          <a:ea typeface="Meiryo UI" panose="020B0604030504040204" pitchFamily="50" charset="-128"/>
                        </a:rPr>
                        <a:t>ステンレス真空断熱パネル</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159953"/>
                  </a:ext>
                </a:extLst>
              </a:tr>
              <a:tr h="261620">
                <a:tc>
                  <a:txBody>
                    <a:bodyPr/>
                    <a:lstStyle/>
                    <a:p>
                      <a:pPr algn="ctr" rtl="0" fontAlgn="ctr"/>
                      <a:r>
                        <a:rPr lang="ja-JP" altLang="en-US" sz="1200" b="1" u="none" strike="noStrike" dirty="0">
                          <a:effectLst/>
                          <a:latin typeface="Meiryo UI" panose="020B0604030504040204" pitchFamily="50" charset="-128"/>
                          <a:ea typeface="Meiryo UI" panose="020B0604030504040204" pitchFamily="50" charset="-128"/>
                        </a:rPr>
                        <a:t>次世代燃料</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1200" u="none" strike="noStrike" dirty="0" smtClean="0">
                          <a:effectLst/>
                          <a:latin typeface="Meiryo UI" panose="020B0604030504040204" pitchFamily="50" charset="-128"/>
                          <a:ea typeface="Meiryo UI" panose="020B0604030504040204" pitchFamily="50" charset="-128"/>
                        </a:rPr>
                        <a:t>　③</a:t>
                      </a:r>
                      <a:r>
                        <a:rPr lang="ja-JP" altLang="en-US" sz="1200" u="none" strike="noStrike" dirty="0">
                          <a:effectLst/>
                          <a:latin typeface="Meiryo UI" panose="020B0604030504040204" pitchFamily="50" charset="-128"/>
                          <a:ea typeface="Meiryo UI" panose="020B0604030504040204" pitchFamily="50" charset="-128"/>
                        </a:rPr>
                        <a:t>リニューアブルディーゼル</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04896385"/>
                  </a:ext>
                </a:extLst>
              </a:tr>
              <a:tr h="261620">
                <a:tc>
                  <a:txBody>
                    <a:bodyPr/>
                    <a:lstStyle/>
                    <a:p>
                      <a:pPr algn="ctr" rtl="0" fontAlgn="ctr"/>
                      <a:r>
                        <a:rPr lang="ja-JP" altLang="en-US" sz="1200" b="1" u="none" strike="noStrike" dirty="0">
                          <a:effectLst/>
                          <a:latin typeface="Meiryo UI" panose="020B0604030504040204" pitchFamily="50" charset="-128"/>
                          <a:ea typeface="Meiryo UI" panose="020B0604030504040204" pitchFamily="50" charset="-128"/>
                        </a:rPr>
                        <a:t>水素</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1200" u="none" strike="noStrike" dirty="0" smtClean="0">
                          <a:effectLst/>
                          <a:latin typeface="Meiryo UI" panose="020B0604030504040204" pitchFamily="50" charset="-128"/>
                          <a:ea typeface="Meiryo UI" panose="020B0604030504040204" pitchFamily="50" charset="-128"/>
                        </a:rPr>
                        <a:t>　④</a:t>
                      </a:r>
                      <a:r>
                        <a:rPr lang="ja-JP" altLang="en-US" sz="1200" u="none" strike="noStrike" dirty="0">
                          <a:effectLst/>
                          <a:latin typeface="Meiryo UI" panose="020B0604030504040204" pitchFamily="50" charset="-128"/>
                          <a:ea typeface="Meiryo UI" panose="020B0604030504040204" pitchFamily="50" charset="-128"/>
                        </a:rPr>
                        <a:t>小型容器の高効率充填システム</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73914612"/>
                  </a:ext>
                </a:extLst>
              </a:tr>
              <a:tr h="261620">
                <a:tc>
                  <a:txBody>
                    <a:bodyPr/>
                    <a:lstStyle/>
                    <a:p>
                      <a:pPr algn="ctr" rtl="0" fontAlgn="ctr"/>
                      <a:r>
                        <a:rPr lang="ja-JP" altLang="en-US" sz="1200" b="1" u="none" strike="noStrike" dirty="0">
                          <a:effectLst/>
                          <a:latin typeface="Meiryo UI" panose="020B0604030504040204" pitchFamily="50" charset="-128"/>
                          <a:ea typeface="Meiryo UI" panose="020B0604030504040204" pitchFamily="50" charset="-128"/>
                        </a:rPr>
                        <a:t>再エネ</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1200" u="none" strike="noStrike" dirty="0" smtClean="0">
                          <a:effectLst/>
                          <a:latin typeface="Meiryo UI" panose="020B0604030504040204" pitchFamily="50" charset="-128"/>
                          <a:ea typeface="Meiryo UI" panose="020B0604030504040204" pitchFamily="50" charset="-128"/>
                        </a:rPr>
                        <a:t>　⑤</a:t>
                      </a:r>
                      <a:r>
                        <a:rPr lang="ja-JP" altLang="en-US" sz="1200" u="none" strike="noStrike" dirty="0">
                          <a:effectLst/>
                          <a:latin typeface="Meiryo UI" panose="020B0604030504040204" pitchFamily="50" charset="-128"/>
                          <a:ea typeface="Meiryo UI" panose="020B0604030504040204" pitchFamily="50" charset="-128"/>
                        </a:rPr>
                        <a:t>バイオマスの高効率メタン化システム</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0937151"/>
                  </a:ext>
                </a:extLst>
              </a:tr>
              <a:tr h="261620">
                <a:tc>
                  <a:txBody>
                    <a:bodyPr/>
                    <a:lstStyle/>
                    <a:p>
                      <a:pPr algn="ctr" rtl="0" fontAlgn="ctr"/>
                      <a:r>
                        <a:rPr lang="ja-JP" altLang="en-US" sz="1200" b="1" u="none" strike="noStrike" dirty="0">
                          <a:effectLst/>
                          <a:latin typeface="Meiryo UI" panose="020B0604030504040204" pitchFamily="50" charset="-128"/>
                          <a:ea typeface="Meiryo UI" panose="020B0604030504040204" pitchFamily="50" charset="-128"/>
                        </a:rPr>
                        <a:t>水素</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1200" u="none" strike="noStrike" dirty="0" smtClean="0">
                          <a:effectLst/>
                          <a:latin typeface="Meiryo UI" panose="020B0604030504040204" pitchFamily="50" charset="-128"/>
                          <a:ea typeface="Meiryo UI" panose="020B0604030504040204" pitchFamily="50" charset="-128"/>
                        </a:rPr>
                        <a:t>　⑥</a:t>
                      </a:r>
                      <a:r>
                        <a:rPr lang="ja-JP" altLang="en-US" sz="1200" u="none" strike="noStrike" dirty="0">
                          <a:effectLst/>
                          <a:latin typeface="Meiryo UI" panose="020B0604030504040204" pitchFamily="50" charset="-128"/>
                          <a:ea typeface="Meiryo UI" panose="020B0604030504040204" pitchFamily="50" charset="-128"/>
                        </a:rPr>
                        <a:t>水素製造装置</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15006824"/>
                  </a:ext>
                </a:extLst>
              </a:tr>
              <a:tr h="261620">
                <a:tc>
                  <a:txBody>
                    <a:bodyPr/>
                    <a:lstStyle/>
                    <a:p>
                      <a:pPr algn="ctr" rtl="0" fontAlgn="ctr"/>
                      <a:r>
                        <a:rPr lang="ja-JP" altLang="en-US" sz="1200" b="1" u="none" strike="noStrike" dirty="0">
                          <a:effectLst/>
                          <a:latin typeface="Meiryo UI" panose="020B0604030504040204" pitchFamily="50" charset="-128"/>
                          <a:ea typeface="Meiryo UI" panose="020B0604030504040204" pitchFamily="50" charset="-128"/>
                        </a:rPr>
                        <a:t>モビリティ</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1200" u="none" strike="noStrike" dirty="0" smtClean="0">
                          <a:effectLst/>
                          <a:latin typeface="Meiryo UI" panose="020B0604030504040204" pitchFamily="50" charset="-128"/>
                          <a:ea typeface="Meiryo UI" panose="020B0604030504040204" pitchFamily="50" charset="-128"/>
                        </a:rPr>
                        <a:t>　⑦</a:t>
                      </a:r>
                      <a:r>
                        <a:rPr lang="ja-JP" altLang="en-US" sz="1200" u="none" strike="noStrike" dirty="0">
                          <a:effectLst/>
                          <a:latin typeface="Meiryo UI" panose="020B0604030504040204" pitchFamily="50" charset="-128"/>
                          <a:ea typeface="Meiryo UI" panose="020B0604030504040204" pitchFamily="50" charset="-128"/>
                        </a:rPr>
                        <a:t>電動船向けワイヤレス充電システム</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33640607"/>
                  </a:ext>
                </a:extLst>
              </a:tr>
              <a:tr h="261620">
                <a:tc>
                  <a:txBody>
                    <a:bodyPr/>
                    <a:lstStyle/>
                    <a:p>
                      <a:pPr algn="ctr" rtl="0" fontAlgn="ctr"/>
                      <a:r>
                        <a:rPr lang="en-US" sz="1200" b="1" u="none" strike="noStrike" dirty="0">
                          <a:effectLst/>
                          <a:latin typeface="Meiryo UI" panose="020B0604030504040204" pitchFamily="50" charset="-128"/>
                          <a:ea typeface="Meiryo UI" panose="020B0604030504040204" pitchFamily="50" charset="-128"/>
                        </a:rPr>
                        <a:t>CO2</a:t>
                      </a:r>
                      <a:r>
                        <a:rPr lang="ja-JP" altLang="en-US" sz="1200" b="1" u="none" strike="noStrike" dirty="0">
                          <a:effectLst/>
                          <a:latin typeface="Meiryo UI" panose="020B0604030504040204" pitchFamily="50" charset="-128"/>
                          <a:ea typeface="Meiryo UI" panose="020B0604030504040204" pitchFamily="50" charset="-128"/>
                        </a:rPr>
                        <a:t>回収</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1200" u="none" strike="noStrike" dirty="0" smtClean="0">
                          <a:effectLst/>
                          <a:latin typeface="Meiryo UI" panose="020B0604030504040204" pitchFamily="50" charset="-128"/>
                          <a:ea typeface="Meiryo UI" panose="020B0604030504040204" pitchFamily="50" charset="-128"/>
                        </a:rPr>
                        <a:t>　⑧</a:t>
                      </a:r>
                      <a:r>
                        <a:rPr lang="en-US" altLang="ja-JP" sz="1200" u="none" strike="noStrike" dirty="0">
                          <a:effectLst/>
                          <a:latin typeface="Meiryo UI" panose="020B0604030504040204" pitchFamily="50" charset="-128"/>
                          <a:ea typeface="Meiryo UI" panose="020B0604030504040204" pitchFamily="50" charset="-128"/>
                        </a:rPr>
                        <a:t>CO2</a:t>
                      </a:r>
                      <a:r>
                        <a:rPr lang="ja-JP" altLang="en-US" sz="1200" u="none" strike="noStrike" dirty="0">
                          <a:effectLst/>
                          <a:latin typeface="Meiryo UI" panose="020B0604030504040204" pitchFamily="50" charset="-128"/>
                          <a:ea typeface="Meiryo UI" panose="020B0604030504040204" pitchFamily="50" charset="-128"/>
                        </a:rPr>
                        <a:t>固定化・肥料化</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69995970"/>
                  </a:ext>
                </a:extLst>
              </a:tr>
            </a:tbl>
          </a:graphicData>
        </a:graphic>
      </p:graphicFrame>
      <p:sp>
        <p:nvSpPr>
          <p:cNvPr id="14" name="正方形/長方形 13"/>
          <p:cNvSpPr/>
          <p:nvPr/>
        </p:nvSpPr>
        <p:spPr>
          <a:xfrm>
            <a:off x="750333" y="3887027"/>
            <a:ext cx="3153538" cy="251795"/>
          </a:xfrm>
          <a:prstGeom prst="rect">
            <a:avLst/>
          </a:prstGeom>
          <a:noFill/>
          <a:ln w="12700">
            <a:noFill/>
          </a:ln>
        </p:spPr>
        <p:txBody>
          <a:bodyPr wrap="square" lIns="36000" tIns="36000" rIns="36000" bIns="0" anchor="t" anchorCtr="0">
            <a:spAutoFit/>
          </a:bodyPr>
          <a:lstStyle/>
          <a:p>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カーボンニュートラル技術開発・実証事業</a:t>
            </a:r>
            <a:r>
              <a:rPr lang="en-US" altLang="ja-JP" sz="1400" dirty="0" smtClean="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64621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B1167450-A7EB-4B21-A04B-10C1D1D95C3C}"/>
              </a:ext>
            </a:extLst>
          </p:cNvPr>
          <p:cNvSpPr txBox="1">
            <a:spLocks/>
          </p:cNvSpPr>
          <p:nvPr/>
        </p:nvSpPr>
        <p:spPr>
          <a:xfrm>
            <a:off x="0" y="0"/>
            <a:ext cx="9144000" cy="692696"/>
          </a:xfrm>
          <a:prstGeom prst="rect">
            <a:avLst/>
          </a:prstGeom>
          <a:solidFill>
            <a:srgbClr val="000066"/>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chemeClr val="bg1"/>
                </a:solidFill>
                <a:latin typeface="Meiryo UI" panose="020B0604030504040204" pitchFamily="50" charset="-128"/>
                <a:ea typeface="Meiryo UI" panose="020B0604030504040204" pitchFamily="50" charset="-128"/>
              </a:rPr>
              <a:t>各</a:t>
            </a:r>
            <a:r>
              <a:rPr lang="en-US" altLang="ja-JP" sz="2800" b="1" dirty="0">
                <a:solidFill>
                  <a:schemeClr val="bg1"/>
                </a:solidFill>
                <a:latin typeface="Meiryo UI" panose="020B0604030504040204" pitchFamily="50" charset="-128"/>
                <a:ea typeface="Meiryo UI" panose="020B0604030504040204" pitchFamily="50" charset="-128"/>
              </a:rPr>
              <a:t>WG</a:t>
            </a:r>
            <a:r>
              <a:rPr lang="ja-JP" altLang="en-US" sz="2800" b="1" dirty="0">
                <a:solidFill>
                  <a:schemeClr val="bg1"/>
                </a:solidFill>
                <a:latin typeface="Meiryo UI" panose="020B0604030504040204" pitchFamily="50" charset="-128"/>
                <a:ea typeface="Meiryo UI" panose="020B0604030504040204" pitchFamily="50" charset="-128"/>
              </a:rPr>
              <a:t>における施策の実施・検討の方向性</a:t>
            </a:r>
            <a:r>
              <a:rPr lang="ja-JP" altLang="en-US" sz="1400" b="1" dirty="0">
                <a:solidFill>
                  <a:schemeClr val="bg1"/>
                </a:solidFill>
                <a:latin typeface="Meiryo UI" panose="020B0604030504040204" pitchFamily="50" charset="-128"/>
                <a:ea typeface="Meiryo UI" panose="020B0604030504040204" pitchFamily="50" charset="-128"/>
              </a:rPr>
              <a:t>　</a:t>
            </a:r>
          </a:p>
        </p:txBody>
      </p:sp>
      <p:sp>
        <p:nvSpPr>
          <p:cNvPr id="12" name="スライド番号プレースホルダー 1"/>
          <p:cNvSpPr>
            <a:spLocks noGrp="1"/>
          </p:cNvSpPr>
          <p:nvPr>
            <p:ph type="sldNum" sz="quarter" idx="12"/>
          </p:nvPr>
        </p:nvSpPr>
        <p:spPr>
          <a:xfrm>
            <a:off x="8622504" y="6327376"/>
            <a:ext cx="486000" cy="486000"/>
          </a:xfrm>
        </p:spPr>
        <p:txBody>
          <a:bodyPr/>
          <a:lstStyle/>
          <a:p>
            <a:fld id="{260D7C64-4B75-47CE-A9E9-B75BE436869C}" type="slidenum">
              <a:rPr kumimoji="1" lang="ja-JP" altLang="en-US" smtClean="0"/>
              <a:t>5</a:t>
            </a:fld>
            <a:endParaRPr kumimoji="1" lang="ja-JP" altLang="en-US" dirty="0"/>
          </a:p>
        </p:txBody>
      </p:sp>
      <p:sp>
        <p:nvSpPr>
          <p:cNvPr id="5" name="テキスト ボックス 4"/>
          <p:cNvSpPr txBox="1"/>
          <p:nvPr/>
        </p:nvSpPr>
        <p:spPr>
          <a:xfrm>
            <a:off x="107504" y="717403"/>
            <a:ext cx="8640960" cy="830985"/>
          </a:xfrm>
          <a:prstGeom prst="rect">
            <a:avLst/>
          </a:prstGeom>
        </p:spPr>
        <p:txBody>
          <a:bodyPr vert="horz" wrap="square" lIns="91427" tIns="45714" rIns="91427" bIns="45714" rtlCol="0">
            <a:spAutoFit/>
          </a:bodyPr>
          <a:lstStyle/>
          <a:p>
            <a:pPr>
              <a:spcBef>
                <a:spcPts val="600"/>
              </a:spcBef>
            </a:pPr>
            <a:r>
              <a:rPr lang="ja-JP" altLang="en-US" sz="2400" b="1" dirty="0">
                <a:latin typeface="Meiryo UI" panose="020B0604030504040204" pitchFamily="50" charset="-128"/>
                <a:ea typeface="Meiryo UI" panose="020B0604030504040204" pitchFamily="50" charset="-128"/>
              </a:rPr>
              <a:t>○脱炭素経営</a:t>
            </a:r>
            <a:r>
              <a:rPr lang="en-US" altLang="ja-JP" sz="2400" b="1" dirty="0">
                <a:latin typeface="Meiryo UI" panose="020B0604030504040204" pitchFamily="50" charset="-128"/>
                <a:ea typeface="Meiryo UI" panose="020B0604030504040204" pitchFamily="50" charset="-128"/>
              </a:rPr>
              <a:t>WG</a:t>
            </a:r>
          </a:p>
          <a:p>
            <a:r>
              <a:rPr lang="ja-JP" altLang="en-US" sz="2400" b="1" dirty="0">
                <a:latin typeface="Meiryo UI" panose="020B0604030504040204" pitchFamily="50" charset="-128"/>
                <a:ea typeface="Meiryo UI" panose="020B0604030504040204" pitchFamily="50" charset="-128"/>
              </a:rPr>
              <a:t>　</a:t>
            </a:r>
            <a:r>
              <a:rPr lang="ja-JP" altLang="en-US" sz="2000" b="1" u="sng" dirty="0">
                <a:latin typeface="Meiryo UI" panose="020B0604030504040204" pitchFamily="50" charset="-128"/>
                <a:ea typeface="Meiryo UI" panose="020B0604030504040204" pitchFamily="50" charset="-128"/>
              </a:rPr>
              <a:t>・脱炭素経営宣言支援制度の創設</a:t>
            </a:r>
            <a:endParaRPr lang="en-US" altLang="ja-JP" sz="2000" b="1" u="sng" dirty="0">
              <a:latin typeface="Meiryo UI" panose="020B0604030504040204" pitchFamily="50" charset="-128"/>
              <a:ea typeface="Meiryo UI" panose="020B0604030504040204" pitchFamily="50" charset="-128"/>
            </a:endParaRPr>
          </a:p>
        </p:txBody>
      </p:sp>
      <p:pic>
        <p:nvPicPr>
          <p:cNvPr id="2" name="図 1"/>
          <p:cNvPicPr>
            <a:picLocks noChangeAspect="1"/>
          </p:cNvPicPr>
          <p:nvPr/>
        </p:nvPicPr>
        <p:blipFill>
          <a:blip r:embed="rId3"/>
          <a:stretch>
            <a:fillRect/>
          </a:stretch>
        </p:blipFill>
        <p:spPr>
          <a:xfrm>
            <a:off x="253189" y="2459640"/>
            <a:ext cx="8637622" cy="4331461"/>
          </a:xfrm>
          <a:prstGeom prst="rect">
            <a:avLst/>
          </a:prstGeom>
        </p:spPr>
      </p:pic>
      <p:sp>
        <p:nvSpPr>
          <p:cNvPr id="3" name="正方形/長方形 2"/>
          <p:cNvSpPr/>
          <p:nvPr/>
        </p:nvSpPr>
        <p:spPr>
          <a:xfrm>
            <a:off x="467544" y="1573095"/>
            <a:ext cx="8208912" cy="646331"/>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rPr>
              <a:t>商工会議所や地域の金融機関と連携して脱炭素経営を宣言する事業者を増やすともに、宣言した事業者に対して、それぞれの事業者に最適な各種支援を行う。</a:t>
            </a:r>
          </a:p>
        </p:txBody>
      </p:sp>
    </p:spTree>
    <p:extLst>
      <p:ext uri="{BB962C8B-B14F-4D97-AF65-F5344CB8AC3E}">
        <p14:creationId xmlns:p14="http://schemas.microsoft.com/office/powerpoint/2010/main" val="3416260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B1167450-A7EB-4B21-A04B-10C1D1D95C3C}"/>
              </a:ext>
            </a:extLst>
          </p:cNvPr>
          <p:cNvSpPr txBox="1">
            <a:spLocks/>
          </p:cNvSpPr>
          <p:nvPr/>
        </p:nvSpPr>
        <p:spPr>
          <a:xfrm>
            <a:off x="0" y="0"/>
            <a:ext cx="9144000" cy="692696"/>
          </a:xfrm>
          <a:prstGeom prst="rect">
            <a:avLst/>
          </a:prstGeom>
          <a:solidFill>
            <a:srgbClr val="000066"/>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chemeClr val="bg1"/>
                </a:solidFill>
                <a:latin typeface="Meiryo UI" panose="020B0604030504040204" pitchFamily="50" charset="-128"/>
                <a:ea typeface="Meiryo UI" panose="020B0604030504040204" pitchFamily="50" charset="-128"/>
              </a:rPr>
              <a:t>各</a:t>
            </a:r>
            <a:r>
              <a:rPr lang="en-US" altLang="ja-JP" sz="2800" b="1" dirty="0">
                <a:solidFill>
                  <a:schemeClr val="bg1"/>
                </a:solidFill>
                <a:latin typeface="Meiryo UI" panose="020B0604030504040204" pitchFamily="50" charset="-128"/>
                <a:ea typeface="Meiryo UI" panose="020B0604030504040204" pitchFamily="50" charset="-128"/>
              </a:rPr>
              <a:t>WG</a:t>
            </a:r>
            <a:r>
              <a:rPr lang="ja-JP" altLang="en-US" sz="2800" b="1" dirty="0">
                <a:solidFill>
                  <a:schemeClr val="bg1"/>
                </a:solidFill>
                <a:latin typeface="Meiryo UI" panose="020B0604030504040204" pitchFamily="50" charset="-128"/>
                <a:ea typeface="Meiryo UI" panose="020B0604030504040204" pitchFamily="50" charset="-128"/>
              </a:rPr>
              <a:t>における施策の実施・検討の方向性</a:t>
            </a:r>
            <a:r>
              <a:rPr lang="ja-JP" altLang="en-US" sz="1400" b="1" dirty="0">
                <a:solidFill>
                  <a:schemeClr val="bg1"/>
                </a:solidFill>
                <a:latin typeface="Meiryo UI" panose="020B0604030504040204" pitchFamily="50" charset="-128"/>
                <a:ea typeface="Meiryo UI" panose="020B0604030504040204" pitchFamily="50" charset="-128"/>
              </a:rPr>
              <a:t>　</a:t>
            </a:r>
          </a:p>
        </p:txBody>
      </p:sp>
      <p:sp>
        <p:nvSpPr>
          <p:cNvPr id="5" name="テキスト ボックス 4"/>
          <p:cNvSpPr txBox="1"/>
          <p:nvPr/>
        </p:nvSpPr>
        <p:spPr>
          <a:xfrm>
            <a:off x="107504" y="692696"/>
            <a:ext cx="8640960" cy="843296"/>
          </a:xfrm>
          <a:prstGeom prst="rect">
            <a:avLst/>
          </a:prstGeom>
        </p:spPr>
        <p:txBody>
          <a:bodyPr vert="horz" wrap="square" lIns="91427" tIns="45714" rIns="91427" bIns="45714" rtlCol="0">
            <a:spAutoFit/>
          </a:bodyPr>
          <a:lstStyle/>
          <a:p>
            <a:pPr>
              <a:lnSpc>
                <a:spcPct val="120000"/>
              </a:lnSpc>
              <a:spcBef>
                <a:spcPts val="600"/>
              </a:spcBef>
            </a:pPr>
            <a:r>
              <a:rPr lang="ja-JP" altLang="en-US" sz="2400" b="1" dirty="0">
                <a:latin typeface="Meiryo UI" panose="020B0604030504040204" pitchFamily="50" charset="-128"/>
                <a:ea typeface="Meiryo UI" panose="020B0604030504040204" pitchFamily="50" charset="-128"/>
              </a:rPr>
              <a:t>○脱炭素経営</a:t>
            </a:r>
            <a:r>
              <a:rPr lang="en-US" altLang="ja-JP" sz="2400" b="1" dirty="0">
                <a:latin typeface="Meiryo UI" panose="020B0604030504040204" pitchFamily="50" charset="-128"/>
                <a:ea typeface="Meiryo UI" panose="020B0604030504040204" pitchFamily="50" charset="-128"/>
              </a:rPr>
              <a:t>WG</a:t>
            </a:r>
          </a:p>
          <a:p>
            <a:r>
              <a:rPr kumimoji="1" lang="ja-JP" altLang="en-US" sz="2000" b="1" dirty="0">
                <a:latin typeface="Meiryo UI" panose="020B0604030504040204" pitchFamily="50" charset="-128"/>
                <a:ea typeface="Meiryo UI" panose="020B0604030504040204" pitchFamily="50" charset="-128"/>
              </a:rPr>
              <a:t>　</a:t>
            </a:r>
            <a:r>
              <a:rPr kumimoji="1" lang="ja-JP" altLang="en-US" sz="2000" b="1" u="sng" dirty="0">
                <a:latin typeface="Meiryo UI" panose="020B0604030504040204" pitchFamily="50" charset="-128"/>
                <a:ea typeface="Meiryo UI" panose="020B0604030504040204" pitchFamily="50" charset="-128"/>
              </a:rPr>
              <a:t>・脱炭素経営支援パッケージの構築・運用</a:t>
            </a:r>
          </a:p>
        </p:txBody>
      </p:sp>
      <p:sp>
        <p:nvSpPr>
          <p:cNvPr id="7" name="正方形/長方形 6"/>
          <p:cNvSpPr/>
          <p:nvPr/>
        </p:nvSpPr>
        <p:spPr>
          <a:xfrm>
            <a:off x="467544" y="1470566"/>
            <a:ext cx="8208912" cy="646331"/>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rPr>
              <a:t>大企業、中小企業に対するソフト、ハード両面での支援を一部スタートしつつ、取組みが遅れている中小事業者向けに、業種別取組状況等を踏まえた支援など</a:t>
            </a:r>
            <a:r>
              <a:rPr lang="ja-JP" altLang="en-US" sz="1800" b="0" dirty="0">
                <a:solidFill>
                  <a:schemeClr val="tx1"/>
                </a:solidFill>
                <a:latin typeface="Meiryo UI" panose="020B0604030504040204" pitchFamily="50" charset="-128"/>
                <a:ea typeface="Meiryo UI" panose="020B0604030504040204" pitchFamily="50" charset="-128"/>
              </a:rPr>
              <a:t>について検討する。</a:t>
            </a:r>
            <a:endParaRPr lang="ja-JP" altLang="en-US" dirty="0">
              <a:latin typeface="Meiryo UI" panose="020B0604030504040204" pitchFamily="50" charset="-128"/>
              <a:ea typeface="Meiryo UI" panose="020B0604030504040204" pitchFamily="50" charset="-128"/>
            </a:endParaRPr>
          </a:p>
        </p:txBody>
      </p:sp>
      <p:pic>
        <p:nvPicPr>
          <p:cNvPr id="2" name="図 1"/>
          <p:cNvPicPr>
            <a:picLocks noChangeAspect="1"/>
          </p:cNvPicPr>
          <p:nvPr/>
        </p:nvPicPr>
        <p:blipFill>
          <a:blip r:embed="rId3"/>
          <a:stretch>
            <a:fillRect/>
          </a:stretch>
        </p:blipFill>
        <p:spPr>
          <a:xfrm>
            <a:off x="225360" y="2041172"/>
            <a:ext cx="8693279" cy="4700196"/>
          </a:xfrm>
          <a:prstGeom prst="rect">
            <a:avLst/>
          </a:prstGeom>
        </p:spPr>
      </p:pic>
      <p:sp>
        <p:nvSpPr>
          <p:cNvPr id="6" name="スライド番号プレースホルダー 1"/>
          <p:cNvSpPr>
            <a:spLocks noGrp="1"/>
          </p:cNvSpPr>
          <p:nvPr>
            <p:ph type="sldNum" sz="quarter" idx="12"/>
          </p:nvPr>
        </p:nvSpPr>
        <p:spPr>
          <a:xfrm>
            <a:off x="8622504" y="6327376"/>
            <a:ext cx="486000" cy="486000"/>
          </a:xfrm>
        </p:spPr>
        <p:txBody>
          <a:bodyPr/>
          <a:lstStyle/>
          <a:p>
            <a:fld id="{260D7C64-4B75-47CE-A9E9-B75BE436869C}" type="slidenum">
              <a:rPr kumimoji="1" lang="ja-JP" altLang="en-US" smtClean="0"/>
              <a:t>6</a:t>
            </a:fld>
            <a:endParaRPr kumimoji="1" lang="ja-JP" altLang="en-US" dirty="0"/>
          </a:p>
        </p:txBody>
      </p:sp>
    </p:spTree>
    <p:extLst>
      <p:ext uri="{BB962C8B-B14F-4D97-AF65-F5344CB8AC3E}">
        <p14:creationId xmlns:p14="http://schemas.microsoft.com/office/powerpoint/2010/main" val="24057934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B1167450-A7EB-4B21-A04B-10C1D1D95C3C}"/>
              </a:ext>
            </a:extLst>
          </p:cNvPr>
          <p:cNvSpPr txBox="1">
            <a:spLocks/>
          </p:cNvSpPr>
          <p:nvPr/>
        </p:nvSpPr>
        <p:spPr>
          <a:xfrm>
            <a:off x="0" y="0"/>
            <a:ext cx="9144000" cy="692696"/>
          </a:xfrm>
          <a:prstGeom prst="rect">
            <a:avLst/>
          </a:prstGeom>
          <a:solidFill>
            <a:srgbClr val="000066"/>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chemeClr val="bg1"/>
                </a:solidFill>
                <a:latin typeface="Meiryo UI" panose="020B0604030504040204" pitchFamily="50" charset="-128"/>
                <a:ea typeface="Meiryo UI" panose="020B0604030504040204" pitchFamily="50" charset="-128"/>
              </a:rPr>
              <a:t>各</a:t>
            </a:r>
            <a:r>
              <a:rPr lang="en-US" altLang="ja-JP" sz="2800" b="1" dirty="0">
                <a:solidFill>
                  <a:schemeClr val="bg1"/>
                </a:solidFill>
                <a:latin typeface="Meiryo UI" panose="020B0604030504040204" pitchFamily="50" charset="-128"/>
                <a:ea typeface="Meiryo UI" panose="020B0604030504040204" pitchFamily="50" charset="-128"/>
              </a:rPr>
              <a:t>WG</a:t>
            </a:r>
            <a:r>
              <a:rPr lang="ja-JP" altLang="en-US" sz="2800" b="1" dirty="0">
                <a:solidFill>
                  <a:schemeClr val="bg1"/>
                </a:solidFill>
                <a:latin typeface="Meiryo UI" panose="020B0604030504040204" pitchFamily="50" charset="-128"/>
                <a:ea typeface="Meiryo UI" panose="020B0604030504040204" pitchFamily="50" charset="-128"/>
              </a:rPr>
              <a:t>における施策の実施・検討の方向性</a:t>
            </a:r>
            <a:r>
              <a:rPr lang="ja-JP" altLang="en-US" sz="1400" b="1" dirty="0">
                <a:solidFill>
                  <a:schemeClr val="bg1"/>
                </a:solidFill>
                <a:latin typeface="Meiryo UI" panose="020B0604030504040204" pitchFamily="50" charset="-128"/>
                <a:ea typeface="Meiryo UI" panose="020B0604030504040204" pitchFamily="50" charset="-128"/>
              </a:rPr>
              <a:t>　</a:t>
            </a:r>
          </a:p>
        </p:txBody>
      </p:sp>
      <p:sp>
        <p:nvSpPr>
          <p:cNvPr id="3" name="テキスト ボックス 2"/>
          <p:cNvSpPr txBox="1"/>
          <p:nvPr/>
        </p:nvSpPr>
        <p:spPr>
          <a:xfrm>
            <a:off x="107504" y="717403"/>
            <a:ext cx="8424936" cy="843296"/>
          </a:xfrm>
          <a:prstGeom prst="rect">
            <a:avLst/>
          </a:prstGeom>
        </p:spPr>
        <p:txBody>
          <a:bodyPr vert="horz" wrap="square" lIns="91427" tIns="45714" rIns="91427" bIns="45714" rtlCol="0">
            <a:spAutoFit/>
          </a:bodyPr>
          <a:lstStyle/>
          <a:p>
            <a:pPr>
              <a:lnSpc>
                <a:spcPct val="120000"/>
              </a:lnSpc>
              <a:spcBef>
                <a:spcPts val="600"/>
              </a:spcBef>
            </a:pPr>
            <a:r>
              <a:rPr lang="ja-JP" altLang="en-US" sz="2400" b="1" dirty="0">
                <a:latin typeface="Meiryo UI" panose="020B0604030504040204" pitchFamily="50" charset="-128"/>
                <a:ea typeface="Meiryo UI" panose="020B0604030504040204" pitchFamily="50" charset="-128"/>
              </a:rPr>
              <a:t>○府有施設</a:t>
            </a:r>
            <a:r>
              <a:rPr lang="en-US" altLang="ja-JP" sz="2400" b="1" dirty="0">
                <a:latin typeface="Meiryo UI" panose="020B0604030504040204" pitchFamily="50" charset="-128"/>
                <a:ea typeface="Meiryo UI" panose="020B0604030504040204" pitchFamily="50" charset="-128"/>
              </a:rPr>
              <a:t>ZEB</a:t>
            </a:r>
            <a:r>
              <a:rPr lang="ja-JP" altLang="en-US" sz="2400" b="1" dirty="0">
                <a:latin typeface="Meiryo UI" panose="020B0604030504040204" pitchFamily="50" charset="-128"/>
                <a:ea typeface="Meiryo UI" panose="020B0604030504040204" pitchFamily="50" charset="-128"/>
              </a:rPr>
              <a:t>化</a:t>
            </a:r>
            <a:r>
              <a:rPr lang="en-US" altLang="ja-JP" sz="2400" b="1" dirty="0">
                <a:latin typeface="Meiryo UI" panose="020B0604030504040204" pitchFamily="50" charset="-128"/>
                <a:ea typeface="Meiryo UI" panose="020B0604030504040204" pitchFamily="50" charset="-128"/>
              </a:rPr>
              <a:t>WG</a:t>
            </a:r>
          </a:p>
          <a:p>
            <a:r>
              <a:rPr lang="ja-JP" altLang="en-US" sz="2000" dirty="0">
                <a:latin typeface="Meiryo UI" panose="020B0604030504040204" pitchFamily="50" charset="-128"/>
                <a:ea typeface="Meiryo UI" panose="020B0604030504040204" pitchFamily="50" charset="-128"/>
              </a:rPr>
              <a:t>　</a:t>
            </a:r>
            <a:r>
              <a:rPr lang="ja-JP" altLang="en-US" sz="2000" b="1" u="sng" dirty="0">
                <a:latin typeface="Meiryo UI" panose="020B0604030504040204" pitchFamily="50" charset="-128"/>
                <a:ea typeface="Meiryo UI" panose="020B0604030504040204" pitchFamily="50" charset="-128"/>
              </a:rPr>
              <a:t>・新築・増改築における</a:t>
            </a:r>
            <a:r>
              <a:rPr lang="en-US" altLang="ja-JP" sz="2000" b="1" u="sng" dirty="0">
                <a:latin typeface="Meiryo UI" panose="020B0604030504040204" pitchFamily="50" charset="-128"/>
                <a:ea typeface="Meiryo UI" panose="020B0604030504040204" pitchFamily="50" charset="-128"/>
              </a:rPr>
              <a:t>ZEB</a:t>
            </a:r>
            <a:r>
              <a:rPr lang="ja-JP" altLang="en-US" sz="2000" b="1" u="sng" dirty="0">
                <a:latin typeface="Meiryo UI" panose="020B0604030504040204" pitchFamily="50" charset="-128"/>
                <a:ea typeface="Meiryo UI" panose="020B0604030504040204" pitchFamily="50" charset="-128"/>
              </a:rPr>
              <a:t>化推進</a:t>
            </a:r>
            <a:endParaRPr lang="en-US" altLang="ja-JP" sz="2000" b="1" u="sng" dirty="0">
              <a:latin typeface="Meiryo UI" panose="020B0604030504040204" pitchFamily="50" charset="-128"/>
              <a:ea typeface="Meiryo UI" panose="020B0604030504040204" pitchFamily="50" charset="-128"/>
            </a:endParaRPr>
          </a:p>
        </p:txBody>
      </p:sp>
      <p:sp>
        <p:nvSpPr>
          <p:cNvPr id="7" name="正方形/長方形 6"/>
          <p:cNvSpPr/>
          <p:nvPr/>
        </p:nvSpPr>
        <p:spPr>
          <a:xfrm>
            <a:off x="4849644" y="4005064"/>
            <a:ext cx="4015860" cy="1008192"/>
          </a:xfrm>
          <a:prstGeom prst="rect">
            <a:avLst/>
          </a:prstGeom>
          <a:solidFill>
            <a:srgbClr val="CC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4860488" y="4096531"/>
            <a:ext cx="4104000" cy="738664"/>
          </a:xfrm>
          <a:prstGeom prst="rect">
            <a:avLst/>
          </a:prstGeom>
        </p:spPr>
        <p:txBody>
          <a:bodyPr wrap="square">
            <a:spAutoFit/>
          </a:bodyPr>
          <a:lstStyle/>
          <a:p>
            <a:r>
              <a:rPr lang="ja-JP" altLang="en-US" sz="1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外皮の断熱性能の向上を図り、先進的に取り組む大阪大学</a:t>
            </a:r>
            <a:r>
              <a:rPr lang="ja-JP" altLang="en-US" sz="1400" b="1" u="sng" dirty="0">
                <a:latin typeface="Meiryo UI" panose="020B0604030504040204" pitchFamily="50" charset="-128"/>
                <a:ea typeface="Meiryo UI" panose="020B0604030504040204" pitchFamily="50" charset="-128"/>
                <a:cs typeface="Meiryo UI" panose="020B0604030504040204" pitchFamily="50" charset="-128"/>
              </a:rPr>
              <a:t>等のノウハウを活かして空調、照明等の最適化を</a:t>
            </a: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行うコスト</a:t>
            </a:r>
            <a:r>
              <a:rPr lang="ja-JP" altLang="en-US" sz="1400" b="1" u="sng" dirty="0">
                <a:latin typeface="Meiryo UI" panose="020B0604030504040204" pitchFamily="50" charset="-128"/>
                <a:ea typeface="Meiryo UI" panose="020B0604030504040204" pitchFamily="50" charset="-128"/>
                <a:cs typeface="Meiryo UI" panose="020B0604030504040204" pitchFamily="50" charset="-128"/>
              </a:rPr>
              <a:t>を抑えた</a:t>
            </a:r>
            <a:r>
              <a:rPr lang="en-US" altLang="ja-JP" sz="1400" b="1" u="sng" dirty="0">
                <a:latin typeface="Meiryo UI" panose="020B0604030504040204" pitchFamily="50" charset="-128"/>
                <a:ea typeface="Meiryo UI" panose="020B0604030504040204" pitchFamily="50" charset="-128"/>
                <a:cs typeface="Meiryo UI" panose="020B0604030504040204" pitchFamily="50" charset="-128"/>
              </a:rPr>
              <a:t>ZEB</a:t>
            </a:r>
            <a:r>
              <a:rPr lang="ja-JP" altLang="en-US" sz="1400" b="1" u="sng" dirty="0">
                <a:latin typeface="Meiryo UI" panose="020B0604030504040204" pitchFamily="50" charset="-128"/>
                <a:ea typeface="Meiryo UI" panose="020B0604030504040204" pitchFamily="50" charset="-128"/>
                <a:cs typeface="Meiryo UI" panose="020B0604030504040204" pitchFamily="50" charset="-128"/>
              </a:rPr>
              <a:t>化を</a:t>
            </a: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検討する</a:t>
            </a:r>
            <a:endParaRPr lang="en-US" altLang="ja-JP" sz="14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フローチャート: 組合せ 9"/>
          <p:cNvSpPr>
            <a:spLocks noChangeAspect="1"/>
          </p:cNvSpPr>
          <p:nvPr/>
        </p:nvSpPr>
        <p:spPr>
          <a:xfrm>
            <a:off x="5796136" y="3789038"/>
            <a:ext cx="2058046" cy="180000"/>
          </a:xfrm>
          <a:prstGeom prst="flowChartMerg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120259" y="1594430"/>
            <a:ext cx="4595757" cy="4616648"/>
          </a:xfrm>
          <a:prstGeom prst="rect">
            <a:avLst/>
          </a:prstGeom>
        </p:spPr>
        <p:txBody>
          <a:bodyPr wrap="square">
            <a:spAutoFit/>
          </a:bodyPr>
          <a:lstStyle/>
          <a:p>
            <a:pPr marL="163513" indent="-72000">
              <a:lnSpc>
                <a:spcPts val="16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１．外皮の断熱性能に関すること</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marL="163513" indent="-72000">
              <a:lnSpc>
                <a:spcPts val="16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◆ネット・ゼロ・エネルギー・ビル実証事業調査発表会</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（経産省主催）</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marL="266700" indent="-174625">
              <a:lnSpc>
                <a:spcPts val="16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・令和４年度</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ZEB</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実証採択事業</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(50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件</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では、ほぼ全ての案件で外皮断熱、特に外壁、屋根、窓を対象としている。</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723900" indent="-631825">
              <a:lnSpc>
                <a:spcPts val="1600"/>
              </a:lnSpc>
            </a:pPr>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内訳</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外壁：</a:t>
            </a:r>
            <a:r>
              <a:rPr lang="en-US" altLang="ja-JP" sz="1400" u="sng" dirty="0">
                <a:latin typeface="Meiryo UI" panose="020B0604030504040204" pitchFamily="50" charset="-128"/>
                <a:ea typeface="Meiryo UI" panose="020B0604030504040204" pitchFamily="50" charset="-128"/>
                <a:cs typeface="Meiryo UI" panose="020B0604030504040204" pitchFamily="50" charset="-128"/>
              </a:rPr>
              <a:t>43</a:t>
            </a:r>
            <a:r>
              <a:rPr lang="ja-JP" altLang="en-US" sz="1400" u="sng" dirty="0">
                <a:latin typeface="Meiryo UI" panose="020B0604030504040204" pitchFamily="50" charset="-128"/>
                <a:ea typeface="Meiryo UI" panose="020B0604030504040204" pitchFamily="50" charset="-128"/>
                <a:cs typeface="Meiryo UI" panose="020B0604030504040204" pitchFamily="50" charset="-128"/>
              </a:rPr>
              <a:t>件</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屋根：</a:t>
            </a:r>
            <a:r>
              <a:rPr lang="en-US" altLang="ja-JP" sz="1400" u="sng" dirty="0">
                <a:latin typeface="Meiryo UI" panose="020B0604030504040204" pitchFamily="50" charset="-128"/>
                <a:ea typeface="Meiryo UI" panose="020B0604030504040204" pitchFamily="50" charset="-128"/>
                <a:cs typeface="Meiryo UI" panose="020B0604030504040204" pitchFamily="50" charset="-128"/>
              </a:rPr>
              <a:t>48</a:t>
            </a:r>
            <a:r>
              <a:rPr lang="ja-JP" altLang="en-US" sz="1400" u="sng" dirty="0">
                <a:latin typeface="Meiryo UI" panose="020B0604030504040204" pitchFamily="50" charset="-128"/>
                <a:ea typeface="Meiryo UI" panose="020B0604030504040204" pitchFamily="50" charset="-128"/>
                <a:cs typeface="Meiryo UI" panose="020B0604030504040204" pitchFamily="50" charset="-128"/>
              </a:rPr>
              <a:t>件</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窓：</a:t>
            </a:r>
            <a:r>
              <a:rPr lang="en-US" altLang="ja-JP" sz="1400" u="sng" dirty="0">
                <a:latin typeface="Meiryo UI" panose="020B0604030504040204" pitchFamily="50" charset="-128"/>
                <a:ea typeface="Meiryo UI" panose="020B0604030504040204" pitchFamily="50" charset="-128"/>
                <a:cs typeface="Meiryo UI" panose="020B0604030504040204" pitchFamily="50" charset="-128"/>
              </a:rPr>
              <a:t>43</a:t>
            </a:r>
            <a:r>
              <a:rPr lang="ja-JP" altLang="en-US" sz="1400" u="sng" dirty="0">
                <a:latin typeface="Meiryo UI" panose="020B0604030504040204" pitchFamily="50" charset="-128"/>
                <a:ea typeface="Meiryo UI" panose="020B0604030504040204" pitchFamily="50" charset="-128"/>
                <a:cs typeface="Meiryo UI" panose="020B0604030504040204" pitchFamily="50" charset="-128"/>
              </a:rPr>
              <a:t>件</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723900" indent="-631825">
              <a:lnSpc>
                <a:spcPts val="16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遮蔽：</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23</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件　遮熱：</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21</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件</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163513">
              <a:lnSpc>
                <a:spcPts val="800"/>
              </a:lnSpc>
            </a:pPr>
            <a:endParaRPr lang="en-US" altLang="ja-JP" sz="1400" b="1" u="sng" dirty="0">
              <a:latin typeface="Meiryo UI" panose="020B0604030504040204" pitchFamily="50" charset="-128"/>
              <a:ea typeface="Meiryo UI" panose="020B0604030504040204" pitchFamily="50" charset="-128"/>
              <a:cs typeface="Meiryo UI" panose="020B0604030504040204" pitchFamily="50" charset="-128"/>
            </a:endParaRPr>
          </a:p>
          <a:p>
            <a:pPr marL="163513">
              <a:lnSpc>
                <a:spcPts val="1600"/>
              </a:lnSpc>
            </a:pPr>
            <a:r>
              <a:rPr lang="ja-JP" altLang="en-US" sz="1400" b="1" u="sng"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b="1" u="sng" dirty="0">
                <a:latin typeface="Meiryo UI" panose="020B0604030504040204" pitchFamily="50" charset="-128"/>
                <a:ea typeface="Meiryo UI" panose="020B0604030504040204" pitchFamily="50" charset="-128"/>
                <a:cs typeface="Meiryo UI" panose="020B0604030504040204" pitchFamily="50" charset="-128"/>
              </a:rPr>
              <a:t>ZEB</a:t>
            </a:r>
            <a:r>
              <a:rPr lang="ja-JP" altLang="en-US" sz="1400" b="1" u="sng" dirty="0">
                <a:latin typeface="Meiryo UI" panose="020B0604030504040204" pitchFamily="50" charset="-128"/>
                <a:ea typeface="Meiryo UI" panose="020B0604030504040204" pitchFamily="50" charset="-128"/>
                <a:cs typeface="Meiryo UI" panose="020B0604030504040204" pitchFamily="50" charset="-128"/>
              </a:rPr>
              <a:t>化の達成には、外皮の高断熱化は必須要件となる。</a:t>
            </a:r>
            <a:endParaRPr lang="en-US" altLang="ja-JP" sz="1400" b="1" u="sng" dirty="0">
              <a:latin typeface="Meiryo UI" panose="020B0604030504040204" pitchFamily="50" charset="-128"/>
              <a:ea typeface="Meiryo UI" panose="020B0604030504040204" pitchFamily="50" charset="-128"/>
              <a:cs typeface="Meiryo UI" panose="020B0604030504040204" pitchFamily="50" charset="-128"/>
            </a:endParaRPr>
          </a:p>
          <a:p>
            <a:pPr marL="163513" indent="-72000"/>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marL="163513" indent="-72000">
              <a:lnSpc>
                <a:spcPts val="1600"/>
              </a:lnSpc>
            </a:pP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◆ネット・ゼロ・エネルギー・ビル実証事業調査発表会</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2018</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（経産省主催）　</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marL="266700" indent="-174625">
              <a:lnSpc>
                <a:spcPts val="16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・平成</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28</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年度採択事業</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新築事務所３件</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の実施状況報告に、</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ZEB</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の経済性等の分析結果が公表されている。</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163513" indent="-72000">
              <a:lnSpc>
                <a:spcPts val="1600"/>
              </a:lnSpc>
            </a:pP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marL="163513" indent="-72000">
              <a:lnSpc>
                <a:spcPts val="1600"/>
              </a:lnSpc>
            </a:pP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marL="163513" indent="-72000">
              <a:lnSpc>
                <a:spcPts val="1600"/>
              </a:lnSpc>
            </a:pP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marL="163513" indent="-72000">
              <a:lnSpc>
                <a:spcPts val="1600"/>
              </a:lnSpc>
            </a:pP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marL="163513">
              <a:lnSpc>
                <a:spcPts val="1600"/>
              </a:lnSpc>
            </a:pP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marL="266700" indent="-103188">
              <a:lnSpc>
                <a:spcPts val="800"/>
              </a:lnSpc>
            </a:pPr>
            <a:endParaRPr lang="en-US" altLang="ja-JP" sz="1400" b="1" u="sng" dirty="0">
              <a:latin typeface="Meiryo UI" panose="020B0604030504040204" pitchFamily="50" charset="-128"/>
              <a:ea typeface="Meiryo UI" panose="020B0604030504040204" pitchFamily="50" charset="-128"/>
              <a:cs typeface="Meiryo UI" panose="020B0604030504040204" pitchFamily="50" charset="-128"/>
            </a:endParaRPr>
          </a:p>
          <a:p>
            <a:pPr marL="266700" indent="-103188">
              <a:lnSpc>
                <a:spcPts val="1600"/>
              </a:lnSpc>
            </a:pPr>
            <a:r>
              <a:rPr lang="ja-JP" altLang="en-US" sz="1400" b="1" u="sng" dirty="0">
                <a:latin typeface="Meiryo UI" panose="020B0604030504040204" pitchFamily="50" charset="-128"/>
                <a:ea typeface="Meiryo UI" panose="020B0604030504040204" pitchFamily="50" charset="-128"/>
                <a:cs typeface="Meiryo UI" panose="020B0604030504040204" pitchFamily="50" charset="-128"/>
              </a:rPr>
              <a:t>⇒府有施設の更新は築後</a:t>
            </a:r>
            <a:r>
              <a:rPr lang="en-US" altLang="ja-JP" sz="1400" b="1" u="sng" dirty="0">
                <a:latin typeface="Meiryo UI" panose="020B0604030504040204" pitchFamily="50" charset="-128"/>
                <a:ea typeface="Meiryo UI" panose="020B0604030504040204" pitchFamily="50" charset="-128"/>
                <a:cs typeface="Meiryo UI" panose="020B0604030504040204" pitchFamily="50" charset="-128"/>
              </a:rPr>
              <a:t>70</a:t>
            </a:r>
            <a:r>
              <a:rPr lang="ja-JP" altLang="en-US" sz="1400" b="1" u="sng" dirty="0">
                <a:latin typeface="Meiryo UI" panose="020B0604030504040204" pitchFamily="50" charset="-128"/>
                <a:ea typeface="Meiryo UI" panose="020B0604030504040204" pitchFamily="50" charset="-128"/>
                <a:cs typeface="Meiryo UI" panose="020B0604030504040204" pitchFamily="50" charset="-128"/>
              </a:rPr>
              <a:t>年以上であり、途中更新が難しい外皮は、新築・増改築時に高断熱化を図ることが将来にわたってエネルギー消費を削減する観点から重要</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4617032" y="1583695"/>
            <a:ext cx="4248472" cy="2144177"/>
          </a:xfrm>
          <a:prstGeom prst="rect">
            <a:avLst/>
          </a:prstGeom>
        </p:spPr>
        <p:txBody>
          <a:bodyPr wrap="square">
            <a:spAutoFit/>
          </a:bodyPr>
          <a:lstStyle/>
          <a:p>
            <a:pPr marL="163513" indent="-72000">
              <a:lnSpc>
                <a:spcPts val="16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２．空調、照明に関すること</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marL="163513" indent="-72000">
              <a:lnSpc>
                <a:spcPts val="16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◆大阪大学の取組み</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marL="266700" indent="-174625">
              <a:lnSpc>
                <a:spcPts val="16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・研究施設として</a:t>
            </a:r>
            <a:r>
              <a:rPr lang="ja-JP" altLang="en-US" sz="1400" u="sng" dirty="0">
                <a:latin typeface="Meiryo UI" panose="020B0604030504040204" pitchFamily="50" charset="-128"/>
                <a:ea typeface="Meiryo UI" panose="020B0604030504040204" pitchFamily="50" charset="-128"/>
                <a:cs typeface="Meiryo UI" panose="020B0604030504040204" pitchFamily="50" charset="-128"/>
              </a:rPr>
              <a:t>国立大学初の</a:t>
            </a:r>
            <a:r>
              <a:rPr lang="en-US" altLang="ja-JP" sz="1400" u="sng" dirty="0">
                <a:latin typeface="Meiryo UI" panose="020B0604030504040204" pitchFamily="50" charset="-128"/>
                <a:ea typeface="Meiryo UI" panose="020B0604030504040204" pitchFamily="50" charset="-128"/>
                <a:cs typeface="Meiryo UI" panose="020B0604030504040204" pitchFamily="50" charset="-128"/>
              </a:rPr>
              <a:t>ZEB Ready</a:t>
            </a:r>
            <a:r>
              <a:rPr lang="ja-JP" altLang="en-US" sz="1400" u="sng" dirty="0">
                <a:latin typeface="Meiryo UI" panose="020B0604030504040204" pitchFamily="50" charset="-128"/>
                <a:ea typeface="Meiryo UI" panose="020B0604030504040204" pitchFamily="50" charset="-128"/>
                <a:cs typeface="Meiryo UI" panose="020B0604030504040204" pitchFamily="50" charset="-128"/>
              </a:rPr>
              <a:t>棟</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薬学４号館</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を建設</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266700" indent="-174625">
              <a:lnSpc>
                <a:spcPts val="16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・国内の大学に先駆け、</a:t>
            </a:r>
            <a:r>
              <a:rPr lang="ja-JP" altLang="en-US" sz="1400" u="sng" dirty="0">
                <a:latin typeface="Meiryo UI" panose="020B0604030504040204" pitchFamily="50" charset="-128"/>
                <a:ea typeface="Meiryo UI" panose="020B0604030504040204" pitchFamily="50" charset="-128"/>
                <a:cs typeface="Meiryo UI" panose="020B0604030504040204" pitchFamily="50" charset="-128"/>
              </a:rPr>
              <a:t>新築する建物は全て</a:t>
            </a:r>
            <a:r>
              <a:rPr lang="en-US" altLang="ja-JP" sz="1400" u="sng" dirty="0">
                <a:latin typeface="Meiryo UI" panose="020B0604030504040204" pitchFamily="50" charset="-128"/>
                <a:ea typeface="Meiryo UI" panose="020B0604030504040204" pitchFamily="50" charset="-128"/>
                <a:cs typeface="Meiryo UI" panose="020B0604030504040204" pitchFamily="50" charset="-128"/>
              </a:rPr>
              <a:t>ZEB Ready</a:t>
            </a:r>
            <a:r>
              <a:rPr lang="ja-JP" altLang="en-US" sz="1400" u="sng" dirty="0">
                <a:latin typeface="Meiryo UI" panose="020B0604030504040204" pitchFamily="50" charset="-128"/>
                <a:ea typeface="Meiryo UI" panose="020B0604030504040204" pitchFamily="50" charset="-128"/>
                <a:cs typeface="Meiryo UI" panose="020B0604030504040204" pitchFamily="50" charset="-128"/>
              </a:rPr>
              <a:t>とする方針</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を決定</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266700" indent="-174625">
              <a:lnSpc>
                <a:spcPts val="16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ZEB</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化のポイントは、エネルギー消費の大半を占める空調と照明の各設備を省エネ性能の高い機種に更新し、規模とエネルギーマネジメントの最適化を図ることであり、これにより</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ZEB</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化のコストも抑えられる</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6" name="表 15"/>
          <p:cNvGraphicFramePr>
            <a:graphicFrameLocks noGrp="1"/>
          </p:cNvGraphicFramePr>
          <p:nvPr/>
        </p:nvGraphicFramePr>
        <p:xfrm>
          <a:off x="504000" y="4509216"/>
          <a:ext cx="4068000" cy="864000"/>
        </p:xfrm>
        <a:graphic>
          <a:graphicData uri="http://schemas.openxmlformats.org/drawingml/2006/table">
            <a:tbl>
              <a:tblPr>
                <a:tableStyleId>{5940675A-B579-460E-94D1-54222C63F5DA}</a:tableStyleId>
              </a:tblPr>
              <a:tblGrid>
                <a:gridCol w="645333">
                  <a:extLst>
                    <a:ext uri="{9D8B030D-6E8A-4147-A177-3AD203B41FA5}">
                      <a16:colId xmlns:a16="http://schemas.microsoft.com/office/drawing/2014/main" val="1312021423"/>
                    </a:ext>
                  </a:extLst>
                </a:gridCol>
                <a:gridCol w="578299">
                  <a:extLst>
                    <a:ext uri="{9D8B030D-6E8A-4147-A177-3AD203B41FA5}">
                      <a16:colId xmlns:a16="http://schemas.microsoft.com/office/drawing/2014/main" val="3412932783"/>
                    </a:ext>
                  </a:extLst>
                </a:gridCol>
                <a:gridCol w="720080">
                  <a:extLst>
                    <a:ext uri="{9D8B030D-6E8A-4147-A177-3AD203B41FA5}">
                      <a16:colId xmlns:a16="http://schemas.microsoft.com/office/drawing/2014/main" val="617168288"/>
                    </a:ext>
                  </a:extLst>
                </a:gridCol>
                <a:gridCol w="1008112">
                  <a:extLst>
                    <a:ext uri="{9D8B030D-6E8A-4147-A177-3AD203B41FA5}">
                      <a16:colId xmlns:a16="http://schemas.microsoft.com/office/drawing/2014/main" val="3388648940"/>
                    </a:ext>
                  </a:extLst>
                </a:gridCol>
                <a:gridCol w="1116176">
                  <a:extLst>
                    <a:ext uri="{9D8B030D-6E8A-4147-A177-3AD203B41FA5}">
                      <a16:colId xmlns:a16="http://schemas.microsoft.com/office/drawing/2014/main" val="3940214426"/>
                    </a:ext>
                  </a:extLst>
                </a:gridCol>
              </a:tblGrid>
              <a:tr h="396000">
                <a:tc>
                  <a:txBody>
                    <a:bodyPr/>
                    <a:lstStyle/>
                    <a:p>
                      <a:pPr algn="ctr" fontAlgn="ctr"/>
                      <a:r>
                        <a:rPr lang="zh-TW" altLang="en-US" sz="1050" u="none" strike="noStrike" dirty="0">
                          <a:effectLst/>
                          <a:latin typeface="Meiryo UI" panose="020B0604030504040204" pitchFamily="50" charset="-128"/>
                          <a:ea typeface="Meiryo UI" panose="020B0604030504040204" pitchFamily="50" charset="-128"/>
                        </a:rPr>
                        <a:t>補助対象</a:t>
                      </a:r>
                      <a:endParaRPr lang="en-US" altLang="zh-TW" sz="1050" u="none" strike="noStrike" dirty="0">
                        <a:effectLst/>
                        <a:latin typeface="Meiryo UI" panose="020B0604030504040204" pitchFamily="50" charset="-128"/>
                        <a:ea typeface="Meiryo UI" panose="020B0604030504040204" pitchFamily="50" charset="-128"/>
                      </a:endParaRPr>
                    </a:p>
                    <a:p>
                      <a:pPr algn="ctr" fontAlgn="ctr"/>
                      <a:r>
                        <a:rPr lang="zh-TW" altLang="en-US" sz="1050" u="none" strike="noStrike" dirty="0">
                          <a:effectLst/>
                          <a:latin typeface="Meiryo UI" panose="020B0604030504040204" pitchFamily="50" charset="-128"/>
                          <a:ea typeface="Meiryo UI" panose="020B0604030504040204" pitchFamily="50" charset="-128"/>
                        </a:rPr>
                        <a:t>費用</a:t>
                      </a:r>
                      <a:endParaRPr lang="zh-TW"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B w="12700" cmpd="sng">
                      <a:noFill/>
                    </a:lnB>
                  </a:tcPr>
                </a:tc>
                <a:tc>
                  <a:txBody>
                    <a:bodyPr/>
                    <a:lstStyle/>
                    <a:p>
                      <a:pPr algn="ctr" fontAlgn="ctr"/>
                      <a:r>
                        <a:rPr lang="ja-JP" altLang="en-US" sz="1050" u="none" strike="noStrike" dirty="0">
                          <a:effectLst/>
                          <a:latin typeface="Meiryo UI" panose="020B0604030504040204" pitchFamily="50" charset="-128"/>
                          <a:ea typeface="Meiryo UI" panose="020B0604030504040204" pitchFamily="50" charset="-128"/>
                        </a:rPr>
                        <a:t>補助</a:t>
                      </a:r>
                      <a:endParaRPr lang="en-US" altLang="ja-JP" sz="1050" u="none" strike="noStrike" dirty="0">
                        <a:effectLst/>
                        <a:latin typeface="Meiryo UI" panose="020B0604030504040204" pitchFamily="50" charset="-128"/>
                        <a:ea typeface="Meiryo UI" panose="020B0604030504040204" pitchFamily="50" charset="-128"/>
                      </a:endParaRPr>
                    </a:p>
                    <a:p>
                      <a:pPr algn="ctr" fontAlgn="ctr"/>
                      <a:r>
                        <a:rPr lang="ja-JP" altLang="en-US" sz="1050" u="none" strike="noStrike" dirty="0">
                          <a:effectLst/>
                          <a:latin typeface="Meiryo UI" panose="020B0604030504040204" pitchFamily="50" charset="-128"/>
                          <a:ea typeface="Meiryo UI" panose="020B0604030504040204" pitchFamily="50" charset="-128"/>
                        </a:rPr>
                        <a:t>金額</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B w="12700" cmpd="sng">
                      <a:noFill/>
                    </a:lnB>
                  </a:tcPr>
                </a:tc>
                <a:tc>
                  <a:txBody>
                    <a:bodyPr/>
                    <a:lstStyle/>
                    <a:p>
                      <a:pPr algn="ctr" fontAlgn="ctr"/>
                      <a:r>
                        <a:rPr lang="ja-JP" altLang="en-US" sz="1050" u="none" strike="noStrike" dirty="0">
                          <a:effectLst/>
                          <a:latin typeface="Meiryo UI" panose="020B0604030504040204" pitchFamily="50" charset="-128"/>
                          <a:ea typeface="Meiryo UI" panose="020B0604030504040204" pitchFamily="50" charset="-128"/>
                        </a:rPr>
                        <a:t>エネルギー費</a:t>
                      </a:r>
                      <a:br>
                        <a:rPr lang="ja-JP" altLang="en-US" sz="1050" u="none" strike="noStrike" dirty="0">
                          <a:effectLst/>
                          <a:latin typeface="Meiryo UI" panose="020B0604030504040204" pitchFamily="50" charset="-128"/>
                          <a:ea typeface="Meiryo UI" panose="020B0604030504040204" pitchFamily="50" charset="-128"/>
                        </a:rPr>
                      </a:br>
                      <a:r>
                        <a:rPr lang="ja-JP" altLang="en-US" sz="1050" u="none" strike="noStrike" dirty="0">
                          <a:effectLst/>
                          <a:latin typeface="Meiryo UI" panose="020B0604030504040204" pitchFamily="50" charset="-128"/>
                          <a:ea typeface="Meiryo UI" panose="020B0604030504040204" pitchFamily="50" charset="-128"/>
                        </a:rPr>
                        <a:t>削減額</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B w="12700" cmpd="sng">
                      <a:noFill/>
                    </a:lnB>
                  </a:tcPr>
                </a:tc>
                <a:tc>
                  <a:txBody>
                    <a:bodyPr/>
                    <a:lstStyle/>
                    <a:p>
                      <a:pPr algn="ctr" fontAlgn="ctr"/>
                      <a:r>
                        <a:rPr lang="zh-TW" altLang="en-US" sz="1050" u="none" strike="noStrike" dirty="0">
                          <a:effectLst/>
                          <a:latin typeface="Meiryo UI" panose="020B0604030504040204" pitchFamily="50" charset="-128"/>
                          <a:ea typeface="Meiryo UI" panose="020B0604030504040204" pitchFamily="50" charset="-128"/>
                        </a:rPr>
                        <a:t>投資回収年数</a:t>
                      </a:r>
                      <a:br>
                        <a:rPr lang="zh-TW" altLang="en-US" sz="1050" u="none" strike="noStrike" dirty="0">
                          <a:effectLst/>
                          <a:latin typeface="Meiryo UI" panose="020B0604030504040204" pitchFamily="50" charset="-128"/>
                          <a:ea typeface="Meiryo UI" panose="020B0604030504040204" pitchFamily="50" charset="-128"/>
                        </a:rPr>
                      </a:br>
                      <a:r>
                        <a:rPr lang="en-US" altLang="zh-TW" sz="1050" u="none" strike="noStrike" dirty="0">
                          <a:effectLst/>
                          <a:latin typeface="Meiryo UI" panose="020B0604030504040204" pitchFamily="50" charset="-128"/>
                          <a:ea typeface="Meiryo UI" panose="020B0604030504040204" pitchFamily="50" charset="-128"/>
                        </a:rPr>
                        <a:t>(</a:t>
                      </a:r>
                      <a:r>
                        <a:rPr lang="zh-TW" altLang="en-US" sz="1050" u="none" strike="noStrike" dirty="0">
                          <a:effectLst/>
                          <a:latin typeface="Meiryo UI" panose="020B0604030504040204" pitchFamily="50" charset="-128"/>
                          <a:ea typeface="Meiryo UI" panose="020B0604030504040204" pitchFamily="50" charset="-128"/>
                        </a:rPr>
                        <a:t>補助対象経費</a:t>
                      </a:r>
                      <a:r>
                        <a:rPr lang="en-US" altLang="zh-TW" sz="1050" u="none" strike="noStrike" dirty="0">
                          <a:effectLst/>
                          <a:latin typeface="Meiryo UI" panose="020B0604030504040204" pitchFamily="50" charset="-128"/>
                          <a:ea typeface="Meiryo UI" panose="020B0604030504040204" pitchFamily="50" charset="-128"/>
                        </a:rPr>
                        <a:t>)</a:t>
                      </a:r>
                      <a:endParaRPr lang="zh-TW"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B w="12700" cmpd="sng">
                      <a:noFill/>
                    </a:lnB>
                  </a:tcPr>
                </a:tc>
                <a:tc>
                  <a:txBody>
                    <a:bodyPr/>
                    <a:lstStyle/>
                    <a:p>
                      <a:pPr algn="ctr" fontAlgn="ctr"/>
                      <a:r>
                        <a:rPr lang="ja-JP" altLang="en-US" sz="1050" u="none" strike="noStrike" dirty="0">
                          <a:effectLst/>
                          <a:latin typeface="Meiryo UI" panose="020B0604030504040204" pitchFamily="50" charset="-128"/>
                          <a:ea typeface="Meiryo UI" panose="020B0604030504040204" pitchFamily="50" charset="-128"/>
                        </a:rPr>
                        <a:t>投資回収年数</a:t>
                      </a:r>
                      <a:br>
                        <a:rPr lang="ja-JP" altLang="en-US" sz="1050" u="none" strike="noStrike" dirty="0">
                          <a:effectLst/>
                          <a:latin typeface="Meiryo UI" panose="020B0604030504040204" pitchFamily="50" charset="-128"/>
                          <a:ea typeface="Meiryo UI" panose="020B0604030504040204" pitchFamily="50" charset="-128"/>
                        </a:rPr>
                      </a:br>
                      <a:r>
                        <a:rPr lang="en-US" altLang="ja-JP" sz="1050" u="none" strike="noStrike" dirty="0">
                          <a:effectLst/>
                          <a:latin typeface="Meiryo UI" panose="020B0604030504040204" pitchFamily="50" charset="-128"/>
                          <a:ea typeface="Meiryo UI" panose="020B0604030504040204" pitchFamily="50" charset="-128"/>
                        </a:rPr>
                        <a:t>(</a:t>
                      </a:r>
                      <a:r>
                        <a:rPr lang="ja-JP" altLang="en-US" sz="1050" u="none" strike="noStrike" dirty="0">
                          <a:effectLst/>
                          <a:latin typeface="Meiryo UI" panose="020B0604030504040204" pitchFamily="50" charset="-128"/>
                          <a:ea typeface="Meiryo UI" panose="020B0604030504040204" pitchFamily="50" charset="-128"/>
                        </a:rPr>
                        <a:t>補助金額を控除</a:t>
                      </a:r>
                      <a:r>
                        <a:rPr lang="en-US" altLang="ja-JP" sz="1050" u="none" strike="noStrike" dirty="0">
                          <a:effectLst/>
                          <a:latin typeface="Meiryo UI" panose="020B0604030504040204" pitchFamily="50" charset="-128"/>
                          <a:ea typeface="Meiryo UI" panose="020B0604030504040204" pitchFamily="50" charset="-128"/>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B w="12700" cmpd="sng">
                      <a:noFill/>
                    </a:lnB>
                  </a:tcPr>
                </a:tc>
                <a:extLst>
                  <a:ext uri="{0D108BD9-81ED-4DB2-BD59-A6C34878D82A}">
                    <a16:rowId xmlns:a16="http://schemas.microsoft.com/office/drawing/2014/main" val="2761066954"/>
                  </a:ext>
                </a:extLst>
              </a:tr>
              <a:tr h="216000">
                <a:tc>
                  <a:txBody>
                    <a:bodyPr/>
                    <a:lstStyle/>
                    <a:p>
                      <a:pPr algn="ctr" fontAlgn="b"/>
                      <a:r>
                        <a:rPr lang="en-US" altLang="ja-JP" sz="1050" u="none" strike="noStrike" dirty="0">
                          <a:effectLst/>
                          <a:latin typeface="Meiryo UI" panose="020B0604030504040204" pitchFamily="50" charset="-128"/>
                          <a:ea typeface="Meiryo UI" panose="020B0604030504040204" pitchFamily="50" charset="-128"/>
                        </a:rPr>
                        <a:t>[</a:t>
                      </a:r>
                      <a:r>
                        <a:rPr lang="ja-JP" altLang="en-US" sz="1050" u="none" strike="noStrike" dirty="0">
                          <a:effectLst/>
                          <a:latin typeface="Meiryo UI" panose="020B0604030504040204" pitchFamily="50" charset="-128"/>
                          <a:ea typeface="Meiryo UI" panose="020B0604030504040204" pitchFamily="50" charset="-128"/>
                        </a:rPr>
                        <a:t>円</a:t>
                      </a:r>
                      <a:r>
                        <a:rPr lang="en-US" altLang="ja-JP" sz="1050" u="none" strike="noStrike" dirty="0">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lnT w="12700" cmpd="sng">
                      <a:noFill/>
                    </a:lnT>
                  </a:tcPr>
                </a:tc>
                <a:tc>
                  <a:txBody>
                    <a:bodyPr/>
                    <a:lstStyle/>
                    <a:p>
                      <a:pPr algn="ctr" fontAlgn="b"/>
                      <a:r>
                        <a:rPr lang="en-US" altLang="ja-JP" sz="1050" u="none" strike="noStrike" dirty="0">
                          <a:effectLst/>
                          <a:latin typeface="Meiryo UI" panose="020B0604030504040204" pitchFamily="50" charset="-128"/>
                          <a:ea typeface="Meiryo UI" panose="020B0604030504040204" pitchFamily="50" charset="-128"/>
                        </a:rPr>
                        <a:t>[</a:t>
                      </a:r>
                      <a:r>
                        <a:rPr lang="ja-JP" altLang="en-US" sz="1050" u="none" strike="noStrike" dirty="0">
                          <a:effectLst/>
                          <a:latin typeface="Meiryo UI" panose="020B0604030504040204" pitchFamily="50" charset="-128"/>
                          <a:ea typeface="Meiryo UI" panose="020B0604030504040204" pitchFamily="50" charset="-128"/>
                        </a:rPr>
                        <a:t>円</a:t>
                      </a:r>
                      <a:r>
                        <a:rPr lang="en-US" altLang="ja-JP" sz="1050" u="none" strike="noStrike" dirty="0">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lnT w="12700" cmpd="sng">
                      <a:noFill/>
                    </a:lnT>
                  </a:tcPr>
                </a:tc>
                <a:tc>
                  <a:txBody>
                    <a:bodyPr/>
                    <a:lstStyle/>
                    <a:p>
                      <a:pPr algn="ctr" fontAlgn="b"/>
                      <a:r>
                        <a:rPr lang="en-US" altLang="ja-JP" sz="1050" u="none" strike="noStrike" dirty="0">
                          <a:effectLst/>
                          <a:latin typeface="Meiryo UI" panose="020B0604030504040204" pitchFamily="50" charset="-128"/>
                          <a:ea typeface="Meiryo UI" panose="020B0604030504040204" pitchFamily="50" charset="-128"/>
                        </a:rPr>
                        <a:t>[</a:t>
                      </a:r>
                      <a:r>
                        <a:rPr lang="ja-JP" altLang="en-US" sz="1050" u="none" strike="noStrike" dirty="0">
                          <a:effectLst/>
                          <a:latin typeface="Meiryo UI" panose="020B0604030504040204" pitchFamily="50" charset="-128"/>
                          <a:ea typeface="Meiryo UI" panose="020B0604030504040204" pitchFamily="50" charset="-128"/>
                        </a:rPr>
                        <a:t>円</a:t>
                      </a:r>
                      <a:r>
                        <a:rPr lang="en-US" altLang="ja-JP" sz="1050" u="none" strike="noStrike" dirty="0">
                          <a:effectLst/>
                          <a:latin typeface="Meiryo UI" panose="020B0604030504040204" pitchFamily="50" charset="-128"/>
                          <a:ea typeface="Meiryo UI" panose="020B0604030504040204" pitchFamily="50" charset="-128"/>
                        </a:rPr>
                        <a:t>/(㎡</a:t>
                      </a:r>
                      <a:r>
                        <a:rPr lang="ja-JP" altLang="en-US" sz="1050" u="none" strike="noStrike" dirty="0">
                          <a:effectLst/>
                          <a:latin typeface="Meiryo UI" panose="020B0604030504040204" pitchFamily="50" charset="-128"/>
                          <a:ea typeface="Meiryo UI" panose="020B0604030504040204" pitchFamily="50" charset="-128"/>
                        </a:rPr>
                        <a:t>年</a:t>
                      </a:r>
                      <a:r>
                        <a:rPr lang="en-US" altLang="ja-JP" sz="1050" u="none" strike="noStrike" dirty="0">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lnT w="12700" cmpd="sng">
                      <a:noFill/>
                    </a:lnT>
                  </a:tcPr>
                </a:tc>
                <a:tc>
                  <a:txBody>
                    <a:bodyPr/>
                    <a:lstStyle/>
                    <a:p>
                      <a:pPr algn="ctr" fontAlgn="b"/>
                      <a:r>
                        <a:rPr lang="en-US" altLang="ja-JP" sz="1050" u="none" strike="noStrike" dirty="0">
                          <a:effectLst/>
                          <a:latin typeface="Meiryo UI" panose="020B0604030504040204" pitchFamily="50" charset="-128"/>
                          <a:ea typeface="Meiryo UI" panose="020B0604030504040204" pitchFamily="50" charset="-128"/>
                        </a:rPr>
                        <a:t>[</a:t>
                      </a:r>
                      <a:r>
                        <a:rPr lang="ja-JP" altLang="en-US" sz="1050" u="none" strike="noStrike" dirty="0">
                          <a:effectLst/>
                          <a:latin typeface="Meiryo UI" panose="020B0604030504040204" pitchFamily="50" charset="-128"/>
                          <a:ea typeface="Meiryo UI" panose="020B0604030504040204" pitchFamily="50" charset="-128"/>
                        </a:rPr>
                        <a:t>年</a:t>
                      </a:r>
                      <a:r>
                        <a:rPr lang="en-US" altLang="ja-JP" sz="1050" u="none" strike="noStrike" dirty="0">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lnT w="12700" cmpd="sng">
                      <a:noFill/>
                    </a:lnT>
                  </a:tcPr>
                </a:tc>
                <a:tc>
                  <a:txBody>
                    <a:bodyPr/>
                    <a:lstStyle/>
                    <a:p>
                      <a:pPr algn="ctr" fontAlgn="b"/>
                      <a:r>
                        <a:rPr lang="en-US" altLang="ja-JP" sz="1050" u="none" strike="noStrike" dirty="0">
                          <a:effectLst/>
                          <a:latin typeface="Meiryo UI" panose="020B0604030504040204" pitchFamily="50" charset="-128"/>
                          <a:ea typeface="Meiryo UI" panose="020B0604030504040204" pitchFamily="50" charset="-128"/>
                        </a:rPr>
                        <a:t>[</a:t>
                      </a:r>
                      <a:r>
                        <a:rPr lang="ja-JP" altLang="en-US" sz="1050" u="none" strike="noStrike" dirty="0">
                          <a:effectLst/>
                          <a:latin typeface="Meiryo UI" panose="020B0604030504040204" pitchFamily="50" charset="-128"/>
                          <a:ea typeface="Meiryo UI" panose="020B0604030504040204" pitchFamily="50" charset="-128"/>
                        </a:rPr>
                        <a:t>年</a:t>
                      </a:r>
                      <a:r>
                        <a:rPr lang="en-US" altLang="ja-JP" sz="1050" u="none" strike="noStrike" dirty="0">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lnT w="12700" cmpd="sng">
                      <a:noFill/>
                    </a:lnT>
                  </a:tcPr>
                </a:tc>
                <a:extLst>
                  <a:ext uri="{0D108BD9-81ED-4DB2-BD59-A6C34878D82A}">
                    <a16:rowId xmlns:a16="http://schemas.microsoft.com/office/drawing/2014/main" val="2708660197"/>
                  </a:ext>
                </a:extLst>
              </a:tr>
              <a:tr h="252000">
                <a:tc>
                  <a:txBody>
                    <a:bodyPr/>
                    <a:lstStyle/>
                    <a:p>
                      <a:pPr algn="ctr" fontAlgn="b"/>
                      <a:r>
                        <a:rPr lang="en-US" altLang="ja-JP" sz="1100" u="none" strike="noStrike" dirty="0">
                          <a:effectLst/>
                          <a:latin typeface="Meiryo UI" panose="020B0604030504040204" pitchFamily="50" charset="-128"/>
                          <a:ea typeface="Meiryo UI" panose="020B0604030504040204" pitchFamily="50" charset="-128"/>
                        </a:rPr>
                        <a:t>102,106</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b"/>
                      <a:r>
                        <a:rPr lang="en-US" altLang="ja-JP" sz="1100" u="none" strike="noStrike" dirty="0">
                          <a:effectLst/>
                          <a:latin typeface="Meiryo UI" panose="020B0604030504040204" pitchFamily="50" charset="-128"/>
                          <a:ea typeface="Meiryo UI" panose="020B0604030504040204" pitchFamily="50" charset="-128"/>
                        </a:rPr>
                        <a:t>68,070</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b"/>
                      <a:r>
                        <a:rPr lang="en-US" altLang="ja-JP" sz="1100" u="none" strike="noStrike" dirty="0">
                          <a:effectLst/>
                          <a:latin typeface="Meiryo UI" panose="020B0604030504040204" pitchFamily="50" charset="-128"/>
                          <a:ea typeface="Meiryo UI" panose="020B0604030504040204" pitchFamily="50" charset="-128"/>
                        </a:rPr>
                        <a:t>2,416</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b"/>
                      <a:r>
                        <a:rPr lang="en-US" altLang="ja-JP" sz="1100" b="1" u="sng" strike="noStrike" dirty="0">
                          <a:effectLst/>
                          <a:latin typeface="Meiryo UI" panose="020B0604030504040204" pitchFamily="50" charset="-128"/>
                          <a:ea typeface="Meiryo UI" panose="020B0604030504040204" pitchFamily="50" charset="-128"/>
                        </a:rPr>
                        <a:t>37.0</a:t>
                      </a:r>
                      <a:endParaRPr lang="en-US" altLang="ja-JP" sz="1100" b="1" i="0" u="sng"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b"/>
                      <a:r>
                        <a:rPr lang="en-US" altLang="ja-JP" sz="1100" u="none" strike="noStrike" dirty="0">
                          <a:effectLst/>
                          <a:latin typeface="Meiryo UI" panose="020B0604030504040204" pitchFamily="50" charset="-128"/>
                          <a:ea typeface="Meiryo UI" panose="020B0604030504040204" pitchFamily="50" charset="-128"/>
                        </a:rPr>
                        <a:t>12.3</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143979582"/>
                  </a:ext>
                </a:extLst>
              </a:tr>
            </a:tbl>
          </a:graphicData>
        </a:graphic>
      </p:graphicFrame>
      <p:sp>
        <p:nvSpPr>
          <p:cNvPr id="18" name="正方形/長方形 17"/>
          <p:cNvSpPr/>
          <p:nvPr/>
        </p:nvSpPr>
        <p:spPr>
          <a:xfrm>
            <a:off x="4849643" y="5203854"/>
            <a:ext cx="4015861" cy="1465506"/>
          </a:xfrm>
          <a:prstGeom prst="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4138" indent="-84138"/>
            <a:r>
              <a:rPr kumimoji="1" lang="ja-JP" altLang="en-US" sz="1400" b="1" dirty="0">
                <a:solidFill>
                  <a:schemeClr val="tx1"/>
                </a:solidFill>
                <a:latin typeface="Meiryo UI" panose="020B0604030504040204" pitchFamily="50" charset="-128"/>
                <a:ea typeface="Meiryo UI" panose="020B0604030504040204" pitchFamily="50" charset="-128"/>
              </a:rPr>
              <a:t>・今後</a:t>
            </a:r>
            <a:r>
              <a:rPr kumimoji="1" lang="en-US" altLang="ja-JP" sz="1400" b="1" dirty="0">
                <a:solidFill>
                  <a:schemeClr val="tx1"/>
                </a:solidFill>
                <a:latin typeface="Meiryo UI" panose="020B0604030504040204" pitchFamily="50" charset="-128"/>
                <a:ea typeface="Meiryo UI" panose="020B0604030504040204" pitchFamily="50" charset="-128"/>
              </a:rPr>
              <a:t>10</a:t>
            </a:r>
            <a:r>
              <a:rPr kumimoji="1" lang="ja-JP" altLang="en-US" sz="1400" b="1" dirty="0">
                <a:solidFill>
                  <a:schemeClr val="tx1"/>
                </a:solidFill>
                <a:latin typeface="Meiryo UI" panose="020B0604030504040204" pitchFamily="50" charset="-128"/>
                <a:ea typeface="Meiryo UI" panose="020B0604030504040204" pitchFamily="50" charset="-128"/>
              </a:rPr>
              <a:t>年以内を目途に新築・改築予定の施設の必要経費をもとに、府有施設全体の</a:t>
            </a:r>
            <a:r>
              <a:rPr kumimoji="1" lang="en-US" altLang="ja-JP" sz="1400" b="1" dirty="0">
                <a:solidFill>
                  <a:schemeClr val="tx1"/>
                </a:solidFill>
                <a:latin typeface="Meiryo UI" panose="020B0604030504040204" pitchFamily="50" charset="-128"/>
                <a:ea typeface="Meiryo UI" panose="020B0604030504040204" pitchFamily="50" charset="-128"/>
              </a:rPr>
              <a:t>ZEB</a:t>
            </a:r>
            <a:r>
              <a:rPr kumimoji="1" lang="ja-JP" altLang="en-US" sz="1400" b="1" dirty="0">
                <a:solidFill>
                  <a:schemeClr val="tx1"/>
                </a:solidFill>
                <a:latin typeface="Meiryo UI" panose="020B0604030504040204" pitchFamily="50" charset="-128"/>
                <a:ea typeface="Meiryo UI" panose="020B0604030504040204" pitchFamily="50" charset="-128"/>
              </a:rPr>
              <a:t>化方針を優先順位も含めて検討する</a:t>
            </a:r>
          </a:p>
          <a:p>
            <a:pPr marL="182563" indent="-182563">
              <a:lnSpc>
                <a:spcPts val="800"/>
              </a:lnSpc>
            </a:pPr>
            <a:endParaRPr kumimoji="1" lang="ja-JP" altLang="en-US" sz="1400" b="1" dirty="0">
              <a:solidFill>
                <a:schemeClr val="tx1"/>
              </a:solidFill>
              <a:latin typeface="Meiryo UI" panose="020B0604030504040204" pitchFamily="50" charset="-128"/>
              <a:ea typeface="Meiryo UI" panose="020B0604030504040204" pitchFamily="50" charset="-128"/>
            </a:endParaRPr>
          </a:p>
          <a:p>
            <a:pPr marL="84138" indent="-84138"/>
            <a:r>
              <a:rPr lang="ja-JP" altLang="en-US" sz="1400" b="1" dirty="0" smtClean="0">
                <a:solidFill>
                  <a:schemeClr val="tx1"/>
                </a:solidFill>
                <a:latin typeface="Meiryo UI" panose="020B0604030504040204" pitchFamily="50" charset="-128"/>
                <a:ea typeface="Meiryo UI" panose="020B0604030504040204" pitchFamily="50" charset="-128"/>
              </a:rPr>
              <a:t>・今後新築</a:t>
            </a:r>
            <a:r>
              <a:rPr lang="ja-JP" altLang="en-US" sz="1400" b="1" dirty="0">
                <a:solidFill>
                  <a:schemeClr val="tx1"/>
                </a:solidFill>
                <a:latin typeface="Meiryo UI" panose="020B0604030504040204" pitchFamily="50" charset="-128"/>
                <a:ea typeface="Meiryo UI" panose="020B0604030504040204" pitchFamily="50" charset="-128"/>
              </a:rPr>
              <a:t>・改築の基本設計業務が本格化する寝屋川高校等において</a:t>
            </a:r>
            <a:r>
              <a:rPr lang="ja-JP" altLang="en-US" sz="1400" b="1" dirty="0" smtClean="0">
                <a:solidFill>
                  <a:schemeClr val="tx1"/>
                </a:solidFill>
                <a:latin typeface="Meiryo UI" panose="020B0604030504040204" pitchFamily="50" charset="-128"/>
                <a:ea typeface="Meiryo UI" panose="020B0604030504040204" pitchFamily="50" charset="-128"/>
              </a:rPr>
              <a:t>、</a:t>
            </a:r>
            <a:r>
              <a:rPr lang="en-US" altLang="ja-JP" sz="1400" b="1" dirty="0" smtClean="0">
                <a:solidFill>
                  <a:schemeClr val="tx1"/>
                </a:solidFill>
                <a:latin typeface="Meiryo UI" panose="020B0604030504040204" pitchFamily="50" charset="-128"/>
                <a:ea typeface="Meiryo UI" panose="020B0604030504040204" pitchFamily="50" charset="-128"/>
              </a:rPr>
              <a:t>ZEB</a:t>
            </a:r>
            <a:r>
              <a:rPr lang="ja-JP" altLang="en-US" sz="1400" b="1" dirty="0">
                <a:solidFill>
                  <a:schemeClr val="tx1"/>
                </a:solidFill>
                <a:latin typeface="Meiryo UI" panose="020B0604030504040204" pitchFamily="50" charset="-128"/>
                <a:ea typeface="Meiryo UI" panose="020B0604030504040204" pitchFamily="50" charset="-128"/>
              </a:rPr>
              <a:t>化を検討</a:t>
            </a:r>
            <a:r>
              <a:rPr lang="ja-JP" altLang="en-US" sz="1400" b="1" dirty="0" smtClean="0">
                <a:solidFill>
                  <a:schemeClr val="tx1"/>
                </a:solidFill>
                <a:latin typeface="Meiryo UI" panose="020B0604030504040204" pitchFamily="50" charset="-128"/>
                <a:ea typeface="Meiryo UI" panose="020B0604030504040204" pitchFamily="50" charset="-128"/>
              </a:rPr>
              <a:t>して</a:t>
            </a:r>
            <a:r>
              <a:rPr lang="ja-JP" altLang="en-US" sz="1400" b="1" dirty="0">
                <a:solidFill>
                  <a:schemeClr val="tx1"/>
                </a:solidFill>
                <a:latin typeface="Meiryo UI" panose="020B0604030504040204" pitchFamily="50" charset="-128"/>
                <a:ea typeface="Meiryo UI" panose="020B0604030504040204" pitchFamily="50" charset="-128"/>
              </a:rPr>
              <a:t>いく</a:t>
            </a:r>
          </a:p>
        </p:txBody>
      </p:sp>
      <p:sp>
        <p:nvSpPr>
          <p:cNvPr id="12" name="スライド番号プレースホルダー 1"/>
          <p:cNvSpPr>
            <a:spLocks noGrp="1"/>
          </p:cNvSpPr>
          <p:nvPr>
            <p:ph type="sldNum" sz="quarter" idx="12"/>
          </p:nvPr>
        </p:nvSpPr>
        <p:spPr>
          <a:xfrm>
            <a:off x="8622504" y="6327376"/>
            <a:ext cx="486000" cy="486000"/>
          </a:xfrm>
        </p:spPr>
        <p:txBody>
          <a:bodyPr/>
          <a:lstStyle/>
          <a:p>
            <a:fld id="{260D7C64-4B75-47CE-A9E9-B75BE436869C}" type="slidenum">
              <a:rPr kumimoji="1" lang="ja-JP" altLang="en-US" smtClean="0"/>
              <a:t>7</a:t>
            </a:fld>
            <a:endParaRPr kumimoji="1" lang="ja-JP" altLang="en-US" dirty="0"/>
          </a:p>
        </p:txBody>
      </p:sp>
    </p:spTree>
    <p:extLst>
      <p:ext uri="{BB962C8B-B14F-4D97-AF65-F5344CB8AC3E}">
        <p14:creationId xmlns:p14="http://schemas.microsoft.com/office/powerpoint/2010/main" val="37028710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B1167450-A7EB-4B21-A04B-10C1D1D95C3C}"/>
              </a:ext>
            </a:extLst>
          </p:cNvPr>
          <p:cNvSpPr txBox="1">
            <a:spLocks/>
          </p:cNvSpPr>
          <p:nvPr/>
        </p:nvSpPr>
        <p:spPr>
          <a:xfrm>
            <a:off x="0" y="0"/>
            <a:ext cx="9144000" cy="692696"/>
          </a:xfrm>
          <a:prstGeom prst="rect">
            <a:avLst/>
          </a:prstGeom>
          <a:solidFill>
            <a:srgbClr val="000066"/>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chemeClr val="bg1"/>
                </a:solidFill>
                <a:latin typeface="Meiryo UI" panose="020B0604030504040204" pitchFamily="50" charset="-128"/>
                <a:ea typeface="Meiryo UI" panose="020B0604030504040204" pitchFamily="50" charset="-128"/>
              </a:rPr>
              <a:t>各</a:t>
            </a:r>
            <a:r>
              <a:rPr lang="en-US" altLang="ja-JP" sz="2800" b="1" dirty="0">
                <a:solidFill>
                  <a:schemeClr val="bg1"/>
                </a:solidFill>
                <a:latin typeface="Meiryo UI" panose="020B0604030504040204" pitchFamily="50" charset="-128"/>
                <a:ea typeface="Meiryo UI" panose="020B0604030504040204" pitchFamily="50" charset="-128"/>
              </a:rPr>
              <a:t>WG</a:t>
            </a:r>
            <a:r>
              <a:rPr lang="ja-JP" altLang="en-US" sz="2800" b="1" dirty="0">
                <a:solidFill>
                  <a:schemeClr val="bg1"/>
                </a:solidFill>
                <a:latin typeface="Meiryo UI" panose="020B0604030504040204" pitchFamily="50" charset="-128"/>
                <a:ea typeface="Meiryo UI" panose="020B0604030504040204" pitchFamily="50" charset="-128"/>
              </a:rPr>
              <a:t>における施策の実施・検討の方向性</a:t>
            </a:r>
            <a:r>
              <a:rPr lang="ja-JP" altLang="en-US" sz="1400" b="1" dirty="0">
                <a:solidFill>
                  <a:schemeClr val="bg1"/>
                </a:solidFill>
                <a:latin typeface="Meiryo UI" panose="020B0604030504040204" pitchFamily="50" charset="-128"/>
                <a:ea typeface="Meiryo UI" panose="020B0604030504040204" pitchFamily="50" charset="-128"/>
              </a:rPr>
              <a:t>　</a:t>
            </a:r>
          </a:p>
        </p:txBody>
      </p:sp>
      <p:sp>
        <p:nvSpPr>
          <p:cNvPr id="3" name="テキスト ボックス 2"/>
          <p:cNvSpPr txBox="1"/>
          <p:nvPr/>
        </p:nvSpPr>
        <p:spPr>
          <a:xfrm>
            <a:off x="107504" y="717403"/>
            <a:ext cx="8640960" cy="5229112"/>
          </a:xfrm>
          <a:prstGeom prst="rect">
            <a:avLst/>
          </a:prstGeom>
        </p:spPr>
        <p:txBody>
          <a:bodyPr vert="horz" wrap="square" lIns="91427" tIns="45714" rIns="91427" bIns="45714" rtlCol="0">
            <a:spAutoFit/>
          </a:bodyPr>
          <a:lstStyle/>
          <a:p>
            <a:pPr>
              <a:lnSpc>
                <a:spcPct val="120000"/>
              </a:lnSpc>
              <a:spcBef>
                <a:spcPts val="600"/>
              </a:spcBef>
            </a:pPr>
            <a:r>
              <a:rPr lang="ja-JP" altLang="en-US" sz="2400" b="1" dirty="0">
                <a:latin typeface="Meiryo UI" panose="020B0604030504040204" pitchFamily="50" charset="-128"/>
                <a:ea typeface="Meiryo UI" panose="020B0604030504040204" pitchFamily="50" charset="-128"/>
              </a:rPr>
              <a:t>○府有施設再エネ導入</a:t>
            </a:r>
            <a:r>
              <a:rPr lang="en-US" altLang="ja-JP" sz="2400" b="1" dirty="0">
                <a:latin typeface="Meiryo UI" panose="020B0604030504040204" pitchFamily="50" charset="-128"/>
                <a:ea typeface="Meiryo UI" panose="020B0604030504040204" pitchFamily="50" charset="-128"/>
              </a:rPr>
              <a:t>WG</a:t>
            </a:r>
          </a:p>
          <a:p>
            <a:r>
              <a:rPr lang="ja-JP" altLang="en-US" sz="2000" b="1" dirty="0">
                <a:latin typeface="Meiryo UI" panose="020B0604030504040204" pitchFamily="50" charset="-128"/>
                <a:ea typeface="Meiryo UI" panose="020B0604030504040204" pitchFamily="50" charset="-128"/>
              </a:rPr>
              <a:t>　</a:t>
            </a:r>
            <a:r>
              <a:rPr lang="ja-JP" altLang="en-US" sz="2000" b="1" u="sng" dirty="0">
                <a:latin typeface="Meiryo UI" panose="020B0604030504040204" pitchFamily="50" charset="-128"/>
                <a:ea typeface="Meiryo UI" panose="020B0604030504040204" pitchFamily="50" charset="-128"/>
              </a:rPr>
              <a:t>・府有施設への太陽光発電設備の導入</a:t>
            </a:r>
            <a:endParaRPr lang="en-US" altLang="ja-JP" sz="2000" b="1" u="sng" dirty="0">
              <a:latin typeface="Meiryo UI" panose="020B0604030504040204" pitchFamily="50" charset="-128"/>
              <a:ea typeface="Meiryo UI" panose="020B0604030504040204" pitchFamily="50" charset="-128"/>
            </a:endParaRPr>
          </a:p>
          <a:p>
            <a:endParaRPr lang="en-US" altLang="ja-JP" sz="2000" dirty="0">
              <a:latin typeface="Meiryo UI" panose="020B0604030504040204" pitchFamily="50" charset="-128"/>
              <a:ea typeface="Meiryo UI" panose="020B0604030504040204" pitchFamily="50" charset="-128"/>
            </a:endParaRPr>
          </a:p>
          <a:p>
            <a:endParaRPr lang="en-US" altLang="ja-JP" sz="2000" dirty="0">
              <a:latin typeface="Meiryo UI" panose="020B0604030504040204" pitchFamily="50" charset="-128"/>
              <a:ea typeface="Meiryo UI" panose="020B0604030504040204" pitchFamily="50" charset="-128"/>
            </a:endParaRPr>
          </a:p>
          <a:p>
            <a:endParaRPr lang="en-US" altLang="ja-JP" sz="2000" dirty="0">
              <a:latin typeface="Meiryo UI" panose="020B0604030504040204" pitchFamily="50" charset="-128"/>
              <a:ea typeface="Meiryo UI" panose="020B0604030504040204" pitchFamily="50" charset="-128"/>
            </a:endParaRPr>
          </a:p>
          <a:p>
            <a:endParaRPr lang="en-US" altLang="ja-JP" sz="2000" dirty="0">
              <a:latin typeface="Meiryo UI" panose="020B0604030504040204" pitchFamily="50" charset="-128"/>
              <a:ea typeface="Meiryo UI" panose="020B0604030504040204" pitchFamily="50" charset="-128"/>
            </a:endParaRPr>
          </a:p>
          <a:p>
            <a:endParaRPr lang="en-US" altLang="ja-JP" sz="2000"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a:t>
            </a:r>
            <a:endParaRPr lang="en-US" altLang="ja-JP" sz="2000" dirty="0">
              <a:latin typeface="Meiryo UI" panose="020B0604030504040204" pitchFamily="50" charset="-128"/>
              <a:ea typeface="Meiryo UI" panose="020B0604030504040204" pitchFamily="50" charset="-128"/>
            </a:endParaRPr>
          </a:p>
          <a:p>
            <a:endParaRPr lang="en-US" altLang="ja-JP" sz="2000" dirty="0">
              <a:latin typeface="Meiryo UI" panose="020B0604030504040204" pitchFamily="50" charset="-128"/>
              <a:ea typeface="Meiryo UI" panose="020B0604030504040204" pitchFamily="50" charset="-128"/>
            </a:endParaRPr>
          </a:p>
          <a:p>
            <a:pPr>
              <a:spcAft>
                <a:spcPts val="600"/>
              </a:spcAft>
            </a:pPr>
            <a:r>
              <a:rPr lang="ja-JP" altLang="en-US" sz="2000" b="1" dirty="0">
                <a:latin typeface="Meiryo UI" panose="020B0604030504040204" pitchFamily="50" charset="-128"/>
                <a:ea typeface="Meiryo UI" panose="020B0604030504040204" pitchFamily="50" charset="-128"/>
              </a:rPr>
              <a:t>　</a:t>
            </a:r>
            <a:r>
              <a:rPr lang="ja-JP" altLang="en-US" sz="2000" b="1" u="sng" dirty="0">
                <a:latin typeface="Meiryo UI" panose="020B0604030504040204" pitchFamily="50" charset="-128"/>
                <a:ea typeface="Meiryo UI" panose="020B0604030504040204" pitchFamily="50" charset="-128"/>
              </a:rPr>
              <a:t>・再エネ電気の調達</a:t>
            </a:r>
            <a:endParaRPr lang="en-US" altLang="ja-JP" sz="2000"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a:t>
            </a:r>
            <a:r>
              <a:rPr lang="en-US" altLang="ja-JP" sz="2000" dirty="0">
                <a:latin typeface="Meiryo UI" panose="020B0604030504040204" pitchFamily="50" charset="-128"/>
                <a:ea typeface="Meiryo UI" panose="020B0604030504040204" pitchFamily="50" charset="-128"/>
              </a:rPr>
              <a:t>R5</a:t>
            </a:r>
            <a:r>
              <a:rPr lang="ja-JP" altLang="en-US" sz="2000" dirty="0">
                <a:latin typeface="Meiryo UI" panose="020B0604030504040204" pitchFamily="50" charset="-128"/>
                <a:ea typeface="Meiryo UI" panose="020B0604030504040204" pitchFamily="50" charset="-128"/>
              </a:rPr>
              <a:t>における再エネ電気の調達について）</a:t>
            </a:r>
            <a:endParaRPr lang="en-US" altLang="ja-JP" sz="2000" dirty="0">
              <a:latin typeface="Meiryo UI" panose="020B0604030504040204" pitchFamily="50" charset="-128"/>
              <a:ea typeface="Meiryo UI" panose="020B0604030504040204" pitchFamily="50" charset="-128"/>
            </a:endParaRPr>
          </a:p>
          <a:p>
            <a:pPr marL="361950" lvl="0" indent="-361950" defTabSz="914400">
              <a:defRPr/>
            </a:pPr>
            <a:r>
              <a:rPr lang="ja-JP" altLang="en-US" sz="2000" dirty="0">
                <a:latin typeface="Meiryo UI" panose="020B0604030504040204" pitchFamily="50" charset="-128"/>
                <a:ea typeface="Meiryo UI" panose="020B0604030504040204" pitchFamily="50" charset="-128"/>
              </a:rPr>
              <a:t>　　電力価格の高騰など状況が厳しい中、</a:t>
            </a:r>
            <a:r>
              <a:rPr lang="en-US" altLang="ja-JP" sz="2000" dirty="0">
                <a:latin typeface="Meiryo UI" panose="020B0604030504040204" pitchFamily="50" charset="-128"/>
                <a:ea typeface="Meiryo UI" panose="020B0604030504040204" pitchFamily="50" charset="-128"/>
              </a:rPr>
              <a:t>R5</a:t>
            </a:r>
            <a:r>
              <a:rPr lang="ja-JP" altLang="en-US" sz="2000" dirty="0">
                <a:latin typeface="Meiryo UI" panose="020B0604030504040204" pitchFamily="50" charset="-128"/>
                <a:ea typeface="Meiryo UI" panose="020B0604030504040204" pitchFamily="50" charset="-128"/>
              </a:rPr>
              <a:t>年度供給分の電気調達については、引き続き大手前庁舎で再エネ電気の調達を確保</a:t>
            </a:r>
            <a:endParaRPr lang="en-US" altLang="ja-JP" sz="2000" dirty="0">
              <a:latin typeface="Meiryo UI" panose="020B0604030504040204" pitchFamily="50" charset="-128"/>
              <a:ea typeface="Meiryo UI" panose="020B0604030504040204" pitchFamily="50" charset="-128"/>
            </a:endParaRPr>
          </a:p>
          <a:p>
            <a:pPr marL="361950" lvl="0" indent="-361950" defTabSz="914400">
              <a:defRPr/>
            </a:pPr>
            <a:endParaRPr lang="en-US" altLang="ja-JP" sz="2000" dirty="0">
              <a:latin typeface="Meiryo UI" panose="020B0604030504040204" pitchFamily="50" charset="-128"/>
              <a:ea typeface="Meiryo UI" panose="020B0604030504040204" pitchFamily="50" charset="-128"/>
            </a:endParaRPr>
          </a:p>
          <a:p>
            <a:pPr marL="180975" lvl="0" indent="-180975" defTabSz="914400">
              <a:defRPr/>
            </a:pPr>
            <a:r>
              <a:rPr lang="ja-JP" altLang="en-US" sz="2000" dirty="0">
                <a:latin typeface="Meiryo UI" panose="020B0604030504040204" pitchFamily="50" charset="-128"/>
                <a:ea typeface="Meiryo UI" panose="020B0604030504040204" pitchFamily="50" charset="-128"/>
              </a:rPr>
              <a:t>　（</a:t>
            </a:r>
            <a:r>
              <a:rPr lang="en-US" altLang="ja-JP" sz="2000" dirty="0">
                <a:latin typeface="Meiryo UI" panose="020B0604030504040204" pitchFamily="50" charset="-128"/>
                <a:ea typeface="Meiryo UI" panose="020B0604030504040204" pitchFamily="50" charset="-128"/>
              </a:rPr>
              <a:t>R6</a:t>
            </a:r>
            <a:r>
              <a:rPr lang="ja-JP" altLang="en-US" sz="2000" dirty="0">
                <a:latin typeface="Meiryo UI" panose="020B0604030504040204" pitchFamily="50" charset="-128"/>
                <a:ea typeface="Meiryo UI" panose="020B0604030504040204" pitchFamily="50" charset="-128"/>
              </a:rPr>
              <a:t>年度以降の調達に向けた検討）</a:t>
            </a:r>
            <a:endParaRPr lang="en-US" altLang="ja-JP" sz="2000" dirty="0">
              <a:latin typeface="Meiryo UI" panose="020B0604030504040204" pitchFamily="50" charset="-128"/>
              <a:ea typeface="Meiryo UI" panose="020B0604030504040204" pitchFamily="50" charset="-128"/>
            </a:endParaRPr>
          </a:p>
          <a:p>
            <a:pPr lvl="0" defTabSz="914400">
              <a:defRPr/>
            </a:pPr>
            <a:r>
              <a:rPr lang="ja-JP" altLang="en-US" sz="2000" dirty="0">
                <a:latin typeface="Meiryo UI" panose="020B0604030504040204" pitchFamily="50" charset="-128"/>
                <a:ea typeface="Meiryo UI" panose="020B0604030504040204" pitchFamily="50" charset="-128"/>
              </a:rPr>
              <a:t>　　電気調達を取り巻く状況を踏まえて対象施設の拡大等を検討</a:t>
            </a:r>
            <a:endParaRPr lang="en-US" altLang="ja-JP" sz="2000" dirty="0">
              <a:latin typeface="Meiryo UI" panose="020B0604030504040204" pitchFamily="50" charset="-128"/>
              <a:ea typeface="Meiryo UI" panose="020B0604030504040204" pitchFamily="50" charset="-128"/>
            </a:endParaRPr>
          </a:p>
        </p:txBody>
      </p:sp>
      <p:sp>
        <p:nvSpPr>
          <p:cNvPr id="12" name="スライド番号プレースホルダー 1"/>
          <p:cNvSpPr>
            <a:spLocks noGrp="1"/>
          </p:cNvSpPr>
          <p:nvPr>
            <p:ph type="sldNum" sz="quarter" idx="12"/>
          </p:nvPr>
        </p:nvSpPr>
        <p:spPr>
          <a:xfrm>
            <a:off x="8663109" y="6265292"/>
            <a:ext cx="486000" cy="486000"/>
          </a:xfrm>
        </p:spPr>
        <p:txBody>
          <a:bodyPr/>
          <a:lstStyle/>
          <a:p>
            <a:fld id="{260D7C64-4B75-47CE-A9E9-B75BE436869C}" type="slidenum">
              <a:rPr kumimoji="1" lang="ja-JP" altLang="en-US" smtClean="0"/>
              <a:t>8</a:t>
            </a:fld>
            <a:endParaRPr kumimoji="1" lang="ja-JP" altLang="en-US"/>
          </a:p>
        </p:txBody>
      </p:sp>
      <p:sp>
        <p:nvSpPr>
          <p:cNvPr id="2" name="正方形/長方形 1"/>
          <p:cNvSpPr/>
          <p:nvPr/>
        </p:nvSpPr>
        <p:spPr>
          <a:xfrm>
            <a:off x="508149" y="1899669"/>
            <a:ext cx="2520280" cy="1008112"/>
          </a:xfrm>
          <a:prstGeom prst="rect">
            <a:avLst/>
          </a:prstGeom>
          <a:solidFill>
            <a:schemeClr val="accent4">
              <a:lumMod val="60000"/>
              <a:lumOff val="4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ポテンシャル調査</a:t>
            </a:r>
            <a:endParaRPr kumimoji="1" lang="en-US" altLang="ja-JP" dirty="0">
              <a:solidFill>
                <a:schemeClr val="tx1"/>
              </a:solidFill>
              <a:latin typeface="Meiryo UI" panose="020B0604030504040204" pitchFamily="50" charset="-128"/>
              <a:ea typeface="Meiryo UI" panose="020B0604030504040204" pitchFamily="50" charset="-128"/>
            </a:endParaRPr>
          </a:p>
          <a:p>
            <a:pPr algn="ctr">
              <a:spcBef>
                <a:spcPts val="600"/>
              </a:spcBef>
            </a:pPr>
            <a:r>
              <a:rPr lang="ja-JP" altLang="en-US" sz="1600" dirty="0">
                <a:solidFill>
                  <a:schemeClr val="tx1"/>
                </a:solidFill>
                <a:latin typeface="Meiryo UI" panose="020B0604030504040204" pitchFamily="50" charset="-128"/>
                <a:ea typeface="Meiryo UI" panose="020B0604030504040204" pitchFamily="50" charset="-128"/>
              </a:rPr>
              <a:t>（耐震性能</a:t>
            </a:r>
            <a:r>
              <a:rPr lang="en-US" altLang="ja-JP" sz="1600" dirty="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屋根形状等）</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6" name="正方形/長方形 5"/>
          <p:cNvSpPr/>
          <p:nvPr/>
        </p:nvSpPr>
        <p:spPr>
          <a:xfrm>
            <a:off x="3633131" y="1899669"/>
            <a:ext cx="4467261" cy="1008112"/>
          </a:xfrm>
          <a:prstGeom prst="rect">
            <a:avLst/>
          </a:prstGeom>
          <a:solidFill>
            <a:schemeClr val="accent4">
              <a:lumMod val="60000"/>
              <a:lumOff val="4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5738" indent="-185738"/>
            <a:r>
              <a:rPr lang="ja-JP" altLang="en-US" dirty="0">
                <a:solidFill>
                  <a:schemeClr val="tx1"/>
                </a:solidFill>
                <a:latin typeface="Meiryo UI" panose="020B0604030504040204" pitchFamily="50" charset="-128"/>
                <a:ea typeface="Meiryo UI" panose="020B0604030504040204" pitchFamily="50" charset="-128"/>
              </a:rPr>
              <a:t>・候補となる施設について個別に調整</a:t>
            </a:r>
            <a:endParaRPr lang="en-US" altLang="ja-JP" dirty="0">
              <a:solidFill>
                <a:schemeClr val="tx1"/>
              </a:solidFill>
              <a:latin typeface="Meiryo UI" panose="020B0604030504040204" pitchFamily="50" charset="-128"/>
              <a:ea typeface="Meiryo UI" panose="020B0604030504040204" pitchFamily="50" charset="-128"/>
            </a:endParaRPr>
          </a:p>
          <a:p>
            <a:pPr marL="185738" indent="-185738"/>
            <a:r>
              <a:rPr lang="ja-JP" altLang="en-US" dirty="0">
                <a:solidFill>
                  <a:schemeClr val="tx1"/>
                </a:solidFill>
                <a:latin typeface="Meiryo UI" panose="020B0604030504040204" pitchFamily="50" charset="-128"/>
                <a:ea typeface="Meiryo UI" panose="020B0604030504040204" pitchFamily="50" charset="-128"/>
              </a:rPr>
              <a:t>・国交付金や</a:t>
            </a:r>
            <a:r>
              <a:rPr lang="en-US" altLang="ja-JP" dirty="0">
                <a:solidFill>
                  <a:schemeClr val="tx1"/>
                </a:solidFill>
                <a:latin typeface="Meiryo UI" panose="020B0604030504040204" pitchFamily="50" charset="-128"/>
                <a:ea typeface="Meiryo UI" panose="020B0604030504040204" pitchFamily="50" charset="-128"/>
              </a:rPr>
              <a:t>PPA</a:t>
            </a:r>
            <a:r>
              <a:rPr lang="ja-JP" altLang="en-US" dirty="0">
                <a:solidFill>
                  <a:schemeClr val="tx1"/>
                </a:solidFill>
                <a:latin typeface="Meiryo UI" panose="020B0604030504040204" pitchFamily="50" charset="-128"/>
                <a:ea typeface="Meiryo UI" panose="020B0604030504040204" pitchFamily="50" charset="-128"/>
              </a:rPr>
              <a:t>モデル</a:t>
            </a:r>
            <a:r>
              <a:rPr lang="en-US" altLang="ja-JP" baseline="26000" dirty="0">
                <a:solidFill>
                  <a:schemeClr val="tx1"/>
                </a:solidFill>
                <a:latin typeface="Meiryo UI" panose="020B0604030504040204" pitchFamily="50" charset="-128"/>
                <a:ea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rPr>
              <a:t>の活用を検討</a:t>
            </a:r>
            <a:endParaRPr lang="en-US" altLang="ja-JP" dirty="0">
              <a:solidFill>
                <a:schemeClr val="tx1"/>
              </a:solidFill>
              <a:latin typeface="Meiryo UI" panose="020B0604030504040204" pitchFamily="50" charset="-128"/>
              <a:ea typeface="Meiryo UI" panose="020B0604030504040204" pitchFamily="50" charset="-128"/>
            </a:endParaRPr>
          </a:p>
        </p:txBody>
      </p:sp>
      <p:sp>
        <p:nvSpPr>
          <p:cNvPr id="4" name="右矢印 3"/>
          <p:cNvSpPr/>
          <p:nvPr/>
        </p:nvSpPr>
        <p:spPr>
          <a:xfrm>
            <a:off x="3100437" y="2079689"/>
            <a:ext cx="288032" cy="648072"/>
          </a:xfrm>
          <a:prstGeom prst="rightArrow">
            <a:avLst/>
          </a:prstGeom>
          <a:solidFill>
            <a:srgbClr val="00B05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p:cNvSpPr txBox="1"/>
          <p:nvPr/>
        </p:nvSpPr>
        <p:spPr>
          <a:xfrm>
            <a:off x="1148403" y="1556792"/>
            <a:ext cx="5496991" cy="354637"/>
          </a:xfrm>
          <a:prstGeom prst="rect">
            <a:avLst/>
          </a:prstGeom>
        </p:spPr>
        <p:txBody>
          <a:bodyPr vert="horz" wrap="none" lIns="91427" tIns="45714" rIns="91427" bIns="45714" rtlCol="0">
            <a:spAutoFit/>
          </a:bodyPr>
          <a:lstStyle/>
          <a:p>
            <a:pPr marL="0" indent="0" algn="l">
              <a:lnSpc>
                <a:spcPct val="120000"/>
              </a:lnSpc>
              <a:spcBef>
                <a:spcPts val="600"/>
              </a:spcBef>
              <a:buNone/>
            </a:pPr>
            <a:r>
              <a:rPr kumimoji="1" lang="en-US" altLang="ja-JP" sz="1600" dirty="0">
                <a:latin typeface="Meiryo UI" panose="020B0604030504040204" pitchFamily="50" charset="-128"/>
                <a:ea typeface="Meiryo UI" panose="020B0604030504040204" pitchFamily="50" charset="-128"/>
              </a:rPr>
              <a:t>R</a:t>
            </a:r>
            <a:r>
              <a:rPr kumimoji="1" lang="ja-JP" altLang="en-US" sz="1600" dirty="0">
                <a:latin typeface="Meiryo UI" panose="020B0604030504040204" pitchFamily="50" charset="-128"/>
                <a:ea typeface="Meiryo UI" panose="020B0604030504040204" pitchFamily="50" charset="-128"/>
              </a:rPr>
              <a:t>５年</a:t>
            </a:r>
            <a:r>
              <a:rPr kumimoji="1" lang="en-US" altLang="ja-JP" sz="1600" dirty="0">
                <a:latin typeface="Meiryo UI" panose="020B0604030504040204" pitchFamily="50" charset="-128"/>
                <a:ea typeface="Meiryo UI" panose="020B0604030504040204" pitchFamily="50" charset="-128"/>
              </a:rPr>
              <a:t>3</a:t>
            </a:r>
            <a:r>
              <a:rPr kumimoji="1" lang="ja-JP" altLang="en-US" sz="1600" dirty="0">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5</a:t>
            </a:r>
            <a:r>
              <a:rPr kumimoji="1" lang="ja-JP" altLang="en-US" sz="1600" dirty="0">
                <a:latin typeface="Meiryo UI" panose="020B0604030504040204" pitchFamily="50" charset="-128"/>
                <a:ea typeface="Meiryo UI" panose="020B0604030504040204" pitchFamily="50" charset="-128"/>
              </a:rPr>
              <a:t>月　　　　　　　　　　　　　　　　　　　　</a:t>
            </a:r>
            <a:r>
              <a:rPr kumimoji="1" lang="en-US" altLang="ja-JP" sz="1600" dirty="0">
                <a:latin typeface="Meiryo UI" panose="020B0604030504040204" pitchFamily="50" charset="-128"/>
                <a:ea typeface="Meiryo UI" panose="020B0604030504040204" pitchFamily="50" charset="-128"/>
              </a:rPr>
              <a:t>R</a:t>
            </a:r>
            <a:r>
              <a:rPr kumimoji="1" lang="ja-JP" altLang="en-US" sz="1600" dirty="0">
                <a:latin typeface="Meiryo UI" panose="020B0604030504040204" pitchFamily="50" charset="-128"/>
                <a:ea typeface="Meiryo UI" panose="020B0604030504040204" pitchFamily="50" charset="-128"/>
              </a:rPr>
              <a:t>５年６～９</a:t>
            </a:r>
            <a:r>
              <a:rPr lang="ja-JP" altLang="en-US" sz="1600" dirty="0">
                <a:latin typeface="Meiryo UI" panose="020B0604030504040204" pitchFamily="50" charset="-128"/>
                <a:ea typeface="Meiryo UI" panose="020B0604030504040204" pitchFamily="50" charset="-128"/>
              </a:rPr>
              <a:t>月</a:t>
            </a:r>
            <a:endParaRPr kumimoji="1" lang="ja-JP" altLang="en-US" sz="1600"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3203848" y="2907781"/>
            <a:ext cx="5832648" cy="535519"/>
          </a:xfrm>
          <a:prstGeom prst="rect">
            <a:avLst/>
          </a:prstGeom>
        </p:spPr>
        <p:txBody>
          <a:bodyPr vert="horz" wrap="square" lIns="91427" tIns="45714" rIns="91427" bIns="45714" rtlCol="0">
            <a:spAutoFit/>
          </a:bodyPr>
          <a:lstStyle/>
          <a:p>
            <a:pPr marL="174625" indent="-174625">
              <a:lnSpc>
                <a:spcPct val="120000"/>
              </a:lnSpc>
              <a:spcBef>
                <a:spcPts val="600"/>
              </a:spcBef>
            </a:pPr>
            <a:r>
              <a:rPr kumimoji="1" lang="en-US" altLang="ja-JP" sz="1200" dirty="0">
                <a:latin typeface="Meiryo UI" panose="020B0604030504040204" pitchFamily="50" charset="-128"/>
                <a:ea typeface="Meiryo UI" panose="020B0604030504040204" pitchFamily="50" charset="-128"/>
              </a:rPr>
              <a:t>※PPA</a:t>
            </a:r>
            <a:r>
              <a:rPr kumimoji="1" lang="ja-JP" altLang="en-US" sz="1200" dirty="0">
                <a:latin typeface="Meiryo UI" panose="020B0604030504040204" pitchFamily="50" charset="-128"/>
                <a:ea typeface="Meiryo UI" panose="020B0604030504040204" pitchFamily="50" charset="-128"/>
              </a:rPr>
              <a:t>モデル</a:t>
            </a:r>
            <a:r>
              <a:rPr kumimoji="1"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企業・自治体の保有施設の屋根等に、事業者が無償で発電設備を設置し、その電気を企業・自治体が使うモデル。企業・自治体は初期投資ゼロで再エネ導入が可能。</a:t>
            </a: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685035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B1167450-A7EB-4B21-A04B-10C1D1D95C3C}"/>
              </a:ext>
            </a:extLst>
          </p:cNvPr>
          <p:cNvSpPr txBox="1">
            <a:spLocks/>
          </p:cNvSpPr>
          <p:nvPr/>
        </p:nvSpPr>
        <p:spPr>
          <a:xfrm>
            <a:off x="0" y="0"/>
            <a:ext cx="9144000" cy="692696"/>
          </a:xfrm>
          <a:prstGeom prst="rect">
            <a:avLst/>
          </a:prstGeom>
          <a:solidFill>
            <a:srgbClr val="000066"/>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chemeClr val="bg1"/>
                </a:solidFill>
                <a:latin typeface="Meiryo UI" panose="020B0604030504040204" pitchFamily="50" charset="-128"/>
                <a:ea typeface="Meiryo UI" panose="020B0604030504040204" pitchFamily="50" charset="-128"/>
              </a:rPr>
              <a:t>各</a:t>
            </a:r>
            <a:r>
              <a:rPr lang="en-US" altLang="ja-JP" sz="2800" b="1" dirty="0">
                <a:solidFill>
                  <a:schemeClr val="bg1"/>
                </a:solidFill>
                <a:latin typeface="Meiryo UI" panose="020B0604030504040204" pitchFamily="50" charset="-128"/>
                <a:ea typeface="Meiryo UI" panose="020B0604030504040204" pitchFamily="50" charset="-128"/>
              </a:rPr>
              <a:t>WG</a:t>
            </a:r>
            <a:r>
              <a:rPr lang="ja-JP" altLang="en-US" sz="2800" b="1" dirty="0">
                <a:solidFill>
                  <a:schemeClr val="bg1"/>
                </a:solidFill>
                <a:latin typeface="Meiryo UI" panose="020B0604030504040204" pitchFamily="50" charset="-128"/>
                <a:ea typeface="Meiryo UI" panose="020B0604030504040204" pitchFamily="50" charset="-128"/>
              </a:rPr>
              <a:t>における施策の実施・検討の方向性</a:t>
            </a:r>
            <a:r>
              <a:rPr lang="ja-JP" altLang="en-US" sz="1400" b="1" dirty="0">
                <a:solidFill>
                  <a:schemeClr val="bg1"/>
                </a:solidFill>
                <a:latin typeface="Meiryo UI" panose="020B0604030504040204" pitchFamily="50" charset="-128"/>
                <a:ea typeface="Meiryo UI" panose="020B0604030504040204" pitchFamily="50" charset="-128"/>
              </a:rPr>
              <a:t>　</a:t>
            </a:r>
          </a:p>
        </p:txBody>
      </p:sp>
      <p:sp>
        <p:nvSpPr>
          <p:cNvPr id="3" name="テキスト ボックス 2"/>
          <p:cNvSpPr txBox="1"/>
          <p:nvPr/>
        </p:nvSpPr>
        <p:spPr>
          <a:xfrm>
            <a:off x="107504" y="648395"/>
            <a:ext cx="8640960" cy="769429"/>
          </a:xfrm>
          <a:prstGeom prst="rect">
            <a:avLst/>
          </a:prstGeom>
        </p:spPr>
        <p:txBody>
          <a:bodyPr vert="horz" wrap="square" lIns="91427" tIns="45714" rIns="91427" bIns="45714" rtlCol="0">
            <a:spAutoFit/>
          </a:bodyPr>
          <a:lstStyle/>
          <a:p>
            <a:r>
              <a:rPr lang="ja-JP" altLang="en-US" sz="2400" b="1" dirty="0">
                <a:latin typeface="Meiryo UI" panose="020B0604030504040204" pitchFamily="50" charset="-128"/>
                <a:ea typeface="Meiryo UI" panose="020B0604030504040204" pitchFamily="50" charset="-128"/>
              </a:rPr>
              <a:t>○</a:t>
            </a:r>
            <a:r>
              <a:rPr lang="zh-TW" altLang="en-US" sz="2400" b="1" dirty="0">
                <a:latin typeface="Meiryo UI" panose="020B0604030504040204" pitchFamily="50" charset="-128"/>
                <a:ea typeface="Meiryo UI" panose="020B0604030504040204" pitchFamily="50" charset="-128"/>
              </a:rPr>
              <a:t>公用車電動化</a:t>
            </a:r>
            <a:r>
              <a:rPr lang="en-US" altLang="zh-TW" sz="2400" b="1" dirty="0">
                <a:latin typeface="Meiryo UI" panose="020B0604030504040204" pitchFamily="50" charset="-128"/>
                <a:ea typeface="Meiryo UI" panose="020B0604030504040204" pitchFamily="50" charset="-128"/>
              </a:rPr>
              <a:t>WG</a:t>
            </a:r>
            <a:endParaRPr lang="en-US" altLang="ja-JP" sz="2400" b="1" dirty="0">
              <a:latin typeface="Meiryo UI" panose="020B0604030504040204" pitchFamily="50" charset="-128"/>
              <a:ea typeface="Meiryo UI" panose="020B0604030504040204" pitchFamily="50" charset="-128"/>
            </a:endParaRPr>
          </a:p>
          <a:p>
            <a:r>
              <a:rPr lang="ja-JP" altLang="en-US" sz="2000" b="1" dirty="0">
                <a:latin typeface="Meiryo UI" panose="020B0604030504040204" pitchFamily="50" charset="-128"/>
                <a:ea typeface="Meiryo UI" panose="020B0604030504040204" pitchFamily="50" charset="-128"/>
              </a:rPr>
              <a:t>　</a:t>
            </a:r>
            <a:r>
              <a:rPr lang="ja-JP" altLang="en-US" sz="2000" b="1" u="sng" dirty="0">
                <a:latin typeface="Meiryo UI" panose="020B0604030504040204" pitchFamily="50" charset="-128"/>
                <a:ea typeface="Meiryo UI" panose="020B0604030504040204" pitchFamily="50" charset="-128"/>
              </a:rPr>
              <a:t>・今後の積極的導入に向けた課題整理</a:t>
            </a:r>
            <a:endParaRPr lang="en-US" altLang="ja-JP" sz="2000" b="1" u="sng" dirty="0">
              <a:latin typeface="Meiryo UI" panose="020B0604030504040204" pitchFamily="50" charset="-128"/>
              <a:ea typeface="Meiryo UI" panose="020B0604030504040204" pitchFamily="50" charset="-128"/>
            </a:endParaRPr>
          </a:p>
        </p:txBody>
      </p:sp>
      <p:sp>
        <p:nvSpPr>
          <p:cNvPr id="12" name="スライド番号プレースホルダー 1"/>
          <p:cNvSpPr>
            <a:spLocks noGrp="1"/>
          </p:cNvSpPr>
          <p:nvPr>
            <p:ph type="sldNum" sz="quarter" idx="12"/>
          </p:nvPr>
        </p:nvSpPr>
        <p:spPr>
          <a:xfrm>
            <a:off x="8622504" y="6327376"/>
            <a:ext cx="486000" cy="486000"/>
          </a:xfrm>
        </p:spPr>
        <p:txBody>
          <a:bodyPr/>
          <a:lstStyle/>
          <a:p>
            <a:fld id="{260D7C64-4B75-47CE-A9E9-B75BE436869C}" type="slidenum">
              <a:rPr kumimoji="1" lang="ja-JP" altLang="en-US" smtClean="0"/>
              <a:t>9</a:t>
            </a:fld>
            <a:endParaRPr kumimoji="1" lang="ja-JP" altLang="en-US"/>
          </a:p>
        </p:txBody>
      </p:sp>
      <p:grpSp>
        <p:nvGrpSpPr>
          <p:cNvPr id="21" name="グループ化 20">
            <a:extLst>
              <a:ext uri="{FF2B5EF4-FFF2-40B4-BE49-F238E27FC236}">
                <a16:creationId xmlns:a16="http://schemas.microsoft.com/office/drawing/2014/main" id="{3D1CD17B-E7B1-47EA-869F-86AB9A82FACF}"/>
              </a:ext>
            </a:extLst>
          </p:cNvPr>
          <p:cNvGrpSpPr/>
          <p:nvPr/>
        </p:nvGrpSpPr>
        <p:grpSpPr>
          <a:xfrm>
            <a:off x="657514" y="1385278"/>
            <a:ext cx="6763108" cy="4564002"/>
            <a:chOff x="467545" y="4060085"/>
            <a:chExt cx="4228518" cy="2944623"/>
          </a:xfrm>
        </p:grpSpPr>
        <p:sp>
          <p:nvSpPr>
            <p:cNvPr id="22" name="角丸四角形 6">
              <a:extLst>
                <a:ext uri="{FF2B5EF4-FFF2-40B4-BE49-F238E27FC236}">
                  <a16:creationId xmlns:a16="http://schemas.microsoft.com/office/drawing/2014/main" id="{E210D131-9BC2-4E5D-AE5B-B1D9F284EDAD}"/>
                </a:ext>
              </a:extLst>
            </p:cNvPr>
            <p:cNvSpPr/>
            <p:nvPr/>
          </p:nvSpPr>
          <p:spPr>
            <a:xfrm>
              <a:off x="467545" y="4077072"/>
              <a:ext cx="4228518" cy="2927636"/>
            </a:xfrm>
            <a:prstGeom prst="roundRect">
              <a:avLst>
                <a:gd name="adj" fmla="val 5471"/>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latin typeface="BIZ UDPゴシック" panose="020B0400000000000000" pitchFamily="50" charset="-128"/>
                <a:ea typeface="BIZ UDPゴシック" panose="020B0400000000000000" pitchFamily="50" charset="-128"/>
              </a:endParaRPr>
            </a:p>
          </p:txBody>
        </p:sp>
        <p:sp>
          <p:nvSpPr>
            <p:cNvPr id="23" name="テキスト ボックス 22">
              <a:extLst>
                <a:ext uri="{FF2B5EF4-FFF2-40B4-BE49-F238E27FC236}">
                  <a16:creationId xmlns:a16="http://schemas.microsoft.com/office/drawing/2014/main" id="{4D776E78-543B-4236-8783-377C89010F89}"/>
                </a:ext>
              </a:extLst>
            </p:cNvPr>
            <p:cNvSpPr txBox="1"/>
            <p:nvPr/>
          </p:nvSpPr>
          <p:spPr>
            <a:xfrm>
              <a:off x="618726" y="4281429"/>
              <a:ext cx="3917070" cy="556003"/>
            </a:xfrm>
            <a:prstGeom prst="rect">
              <a:avLst/>
            </a:prstGeom>
            <a:noFill/>
            <a:ln>
              <a:solidFill>
                <a:srgbClr val="000066"/>
              </a:solidFill>
            </a:ln>
          </p:spPr>
          <p:txBody>
            <a:bodyPr wrap="square" rtlCol="0">
              <a:spAutoFit/>
            </a:bodyPr>
            <a:lstStyle/>
            <a:p>
              <a:r>
                <a:rPr kumimoji="1" lang="ja-JP" altLang="en-US" sz="2000" dirty="0">
                  <a:latin typeface="BIZ UDPゴシック" panose="020B0400000000000000" pitchFamily="50" charset="-128"/>
                  <a:ea typeface="BIZ UDPゴシック" panose="020B0400000000000000" pitchFamily="50" charset="-128"/>
                </a:rPr>
                <a:t>全庁電動車導入状況の追加調査の依頼</a:t>
              </a:r>
              <a:endParaRPr kumimoji="1" lang="en-US" altLang="ja-JP" sz="2000" dirty="0">
                <a:latin typeface="BIZ UDPゴシック" panose="020B0400000000000000" pitchFamily="50" charset="-128"/>
                <a:ea typeface="BIZ UDPゴシック" panose="020B0400000000000000" pitchFamily="50" charset="-128"/>
              </a:endParaRPr>
            </a:p>
            <a:p>
              <a:endParaRPr lang="en-US" altLang="ja-JP" sz="2000" dirty="0">
                <a:latin typeface="BIZ UDPゴシック" panose="020B0400000000000000" pitchFamily="50" charset="-128"/>
                <a:ea typeface="BIZ UDPゴシック" panose="020B0400000000000000" pitchFamily="50" charset="-128"/>
              </a:endParaRPr>
            </a:p>
            <a:p>
              <a:pPr>
                <a:lnSpc>
                  <a:spcPct val="50000"/>
                </a:lnSpc>
              </a:pPr>
              <a:endParaRPr lang="en-US" altLang="ja-JP" sz="2000" dirty="0">
                <a:latin typeface="BIZ UDPゴシック" panose="020B0400000000000000" pitchFamily="50" charset="-128"/>
                <a:ea typeface="BIZ UDPゴシック" panose="020B0400000000000000" pitchFamily="50" charset="-128"/>
              </a:endParaRPr>
            </a:p>
          </p:txBody>
        </p:sp>
        <p:sp>
          <p:nvSpPr>
            <p:cNvPr id="24" name="テキスト ボックス 23">
              <a:extLst>
                <a:ext uri="{FF2B5EF4-FFF2-40B4-BE49-F238E27FC236}">
                  <a16:creationId xmlns:a16="http://schemas.microsoft.com/office/drawing/2014/main" id="{0B4E6CF2-AA2B-4D8F-8DD6-11E51DC88E18}"/>
                </a:ext>
              </a:extLst>
            </p:cNvPr>
            <p:cNvSpPr txBox="1"/>
            <p:nvPr/>
          </p:nvSpPr>
          <p:spPr>
            <a:xfrm>
              <a:off x="801529" y="4521153"/>
              <a:ext cx="3517789" cy="337573"/>
            </a:xfrm>
            <a:prstGeom prst="rect">
              <a:avLst/>
            </a:prstGeom>
            <a:noFill/>
            <a:ln>
              <a:noFill/>
            </a:ln>
          </p:spPr>
          <p:txBody>
            <a:bodyPr wrap="square" rtlCol="0">
              <a:spAutoFit/>
            </a:bodyPr>
            <a:lstStyle/>
            <a:p>
              <a:r>
                <a:rPr lang="ja-JP" altLang="en-US" sz="1400" dirty="0">
                  <a:latin typeface="BIZ UDPゴシック" panose="020B0400000000000000" pitchFamily="50" charset="-128"/>
                  <a:ea typeface="BIZ UDPゴシック" panose="020B0400000000000000" pitchFamily="50" charset="-128"/>
                </a:rPr>
                <a:t>・現在使用している車両の詳細</a:t>
              </a:r>
              <a:endParaRPr lang="en-US" altLang="ja-JP" sz="14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・ゼロエミッション車導入のための課題</a:t>
              </a:r>
              <a:endParaRPr lang="en-US" altLang="ja-JP" sz="1400" dirty="0">
                <a:latin typeface="BIZ UDPゴシック" panose="020B0400000000000000" pitchFamily="50" charset="-128"/>
                <a:ea typeface="BIZ UDPゴシック" panose="020B0400000000000000" pitchFamily="50" charset="-128"/>
              </a:endParaRPr>
            </a:p>
          </p:txBody>
        </p:sp>
        <p:sp>
          <p:nvSpPr>
            <p:cNvPr id="25" name="テキスト ボックス 24">
              <a:extLst>
                <a:ext uri="{FF2B5EF4-FFF2-40B4-BE49-F238E27FC236}">
                  <a16:creationId xmlns:a16="http://schemas.microsoft.com/office/drawing/2014/main" id="{906C5497-B71D-4EE2-8364-D99DB9A36EAC}"/>
                </a:ext>
              </a:extLst>
            </p:cNvPr>
            <p:cNvSpPr txBox="1"/>
            <p:nvPr/>
          </p:nvSpPr>
          <p:spPr>
            <a:xfrm>
              <a:off x="611241" y="6157605"/>
              <a:ext cx="3924555" cy="556003"/>
            </a:xfrm>
            <a:prstGeom prst="rect">
              <a:avLst/>
            </a:prstGeom>
            <a:noFill/>
            <a:ln>
              <a:solidFill>
                <a:srgbClr val="000066"/>
              </a:solidFill>
            </a:ln>
          </p:spPr>
          <p:txBody>
            <a:bodyPr wrap="square" rtlCol="0">
              <a:spAutoFit/>
            </a:bodyPr>
            <a:lstStyle/>
            <a:p>
              <a:r>
                <a:rPr kumimoji="1" lang="ja-JP" altLang="en-US" sz="2000" dirty="0">
                  <a:latin typeface="BIZ UDPゴシック" panose="020B0400000000000000" pitchFamily="50" charset="-128"/>
                  <a:ea typeface="BIZ UDPゴシック" panose="020B0400000000000000" pitchFamily="50" charset="-128"/>
                </a:rPr>
                <a:t>効率的な導入・横断的な課題への対応策を検討</a:t>
              </a:r>
              <a:endParaRPr kumimoji="1" lang="en-US" altLang="ja-JP" sz="2000" dirty="0">
                <a:latin typeface="BIZ UDPゴシック" panose="020B0400000000000000" pitchFamily="50" charset="-128"/>
                <a:ea typeface="BIZ UDPゴシック" panose="020B0400000000000000" pitchFamily="50" charset="-128"/>
              </a:endParaRPr>
            </a:p>
            <a:p>
              <a:endParaRPr lang="en-US" altLang="ja-JP" sz="2000" dirty="0">
                <a:latin typeface="BIZ UDPゴシック" panose="020B0400000000000000" pitchFamily="50" charset="-128"/>
                <a:ea typeface="BIZ UDPゴシック" panose="020B0400000000000000" pitchFamily="50" charset="-128"/>
              </a:endParaRPr>
            </a:p>
            <a:p>
              <a:pPr>
                <a:lnSpc>
                  <a:spcPct val="50000"/>
                </a:lnSpc>
              </a:pPr>
              <a:endParaRPr kumimoji="1" lang="en-US" altLang="ja-JP" sz="2000" dirty="0">
                <a:latin typeface="BIZ UDPゴシック" panose="020B0400000000000000" pitchFamily="50" charset="-128"/>
                <a:ea typeface="BIZ UDPゴシック" panose="020B0400000000000000" pitchFamily="50" charset="-128"/>
              </a:endParaRPr>
            </a:p>
          </p:txBody>
        </p:sp>
        <p:sp>
          <p:nvSpPr>
            <p:cNvPr id="26" name="テキスト ボックス 25">
              <a:extLst>
                <a:ext uri="{FF2B5EF4-FFF2-40B4-BE49-F238E27FC236}">
                  <a16:creationId xmlns:a16="http://schemas.microsoft.com/office/drawing/2014/main" id="{B89F94E2-C17E-4E5A-8AAE-F658842C687D}"/>
                </a:ext>
              </a:extLst>
            </p:cNvPr>
            <p:cNvSpPr txBox="1"/>
            <p:nvPr/>
          </p:nvSpPr>
          <p:spPr>
            <a:xfrm>
              <a:off x="618726" y="5098691"/>
              <a:ext cx="3700590" cy="655290"/>
            </a:xfrm>
            <a:prstGeom prst="rect">
              <a:avLst/>
            </a:prstGeom>
            <a:noFill/>
            <a:ln>
              <a:solidFill>
                <a:srgbClr val="000066"/>
              </a:solidFill>
            </a:ln>
          </p:spPr>
          <p:txBody>
            <a:bodyPr wrap="square" rtlCol="0">
              <a:spAutoFit/>
            </a:bodyPr>
            <a:lstStyle/>
            <a:p>
              <a:r>
                <a:rPr kumimoji="1" lang="ja-JP" altLang="en-US" sz="2000" dirty="0">
                  <a:latin typeface="BIZ UDPゴシック" panose="020B0400000000000000" pitchFamily="50" charset="-128"/>
                  <a:ea typeface="BIZ UDPゴシック" panose="020B0400000000000000" pitchFamily="50" charset="-128"/>
                </a:rPr>
                <a:t>とりまとめ結果の共有</a:t>
              </a:r>
              <a:r>
                <a:rPr kumimoji="1" lang="en-US" altLang="ja-JP" sz="2000" baseline="30000" dirty="0">
                  <a:latin typeface="BIZ UDPゴシック" panose="020B0400000000000000" pitchFamily="50" charset="-128"/>
                  <a:ea typeface="BIZ UDPゴシック" panose="020B0400000000000000" pitchFamily="50" charset="-128"/>
                </a:rPr>
                <a:t>※</a:t>
              </a:r>
              <a:r>
                <a:rPr kumimoji="1" lang="ja-JP" altLang="en-US" sz="2000" dirty="0">
                  <a:latin typeface="BIZ UDPゴシック" panose="020B0400000000000000" pitchFamily="50" charset="-128"/>
                  <a:ea typeface="BIZ UDPゴシック" panose="020B0400000000000000" pitchFamily="50" charset="-128"/>
                </a:rPr>
                <a:t>、課題整理</a:t>
              </a:r>
              <a:endParaRPr kumimoji="1" lang="en-US" altLang="ja-JP" sz="2000" dirty="0">
                <a:latin typeface="BIZ UDPゴシック" panose="020B0400000000000000" pitchFamily="50" charset="-128"/>
                <a:ea typeface="BIZ UDPゴシック" panose="020B0400000000000000" pitchFamily="50" charset="-128"/>
              </a:endParaRPr>
            </a:p>
            <a:p>
              <a:endParaRPr lang="en-US" altLang="ja-JP" sz="2000" dirty="0">
                <a:latin typeface="BIZ UDPゴシック" panose="020B0400000000000000" pitchFamily="50" charset="-128"/>
                <a:ea typeface="BIZ UDPゴシック" panose="020B0400000000000000" pitchFamily="50" charset="-128"/>
              </a:endParaRPr>
            </a:p>
            <a:p>
              <a:endParaRPr kumimoji="1" lang="ja-JP" altLang="en-US" sz="2000" dirty="0">
                <a:latin typeface="BIZ UDPゴシック" panose="020B0400000000000000" pitchFamily="50" charset="-128"/>
                <a:ea typeface="BIZ UDPゴシック" panose="020B0400000000000000" pitchFamily="50" charset="-128"/>
              </a:endParaRPr>
            </a:p>
          </p:txBody>
        </p:sp>
        <p:sp>
          <p:nvSpPr>
            <p:cNvPr id="27" name="二等辺三角形 26">
              <a:extLst>
                <a:ext uri="{FF2B5EF4-FFF2-40B4-BE49-F238E27FC236}">
                  <a16:creationId xmlns:a16="http://schemas.microsoft.com/office/drawing/2014/main" id="{CE076B5B-2DFB-42FA-974B-8D401FC51622}"/>
                </a:ext>
              </a:extLst>
            </p:cNvPr>
            <p:cNvSpPr/>
            <p:nvPr/>
          </p:nvSpPr>
          <p:spPr>
            <a:xfrm rot="10800000">
              <a:off x="2011518" y="4909563"/>
              <a:ext cx="763828" cy="138870"/>
            </a:xfrm>
            <a:prstGeom prst="triangle">
              <a:avLst/>
            </a:prstGeom>
            <a:ln>
              <a:solidFill>
                <a:srgbClr val="000066"/>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000">
                <a:latin typeface="BIZ UDPゴシック" panose="020B0400000000000000" pitchFamily="50" charset="-128"/>
                <a:ea typeface="BIZ UDPゴシック" panose="020B0400000000000000" pitchFamily="50" charset="-128"/>
              </a:endParaRPr>
            </a:p>
          </p:txBody>
        </p:sp>
        <p:sp>
          <p:nvSpPr>
            <p:cNvPr id="44" name="テキスト ボックス 43">
              <a:extLst>
                <a:ext uri="{FF2B5EF4-FFF2-40B4-BE49-F238E27FC236}">
                  <a16:creationId xmlns:a16="http://schemas.microsoft.com/office/drawing/2014/main" id="{056A5753-8DE1-46EF-AC36-E1A81B22CB68}"/>
                </a:ext>
              </a:extLst>
            </p:cNvPr>
            <p:cNvSpPr txBox="1"/>
            <p:nvPr/>
          </p:nvSpPr>
          <p:spPr>
            <a:xfrm>
              <a:off x="526331" y="4060085"/>
              <a:ext cx="2815800" cy="369332"/>
            </a:xfrm>
            <a:prstGeom prst="rect">
              <a:avLst/>
            </a:prstGeom>
            <a:noFill/>
            <a:ln>
              <a:noFill/>
            </a:ln>
          </p:spPr>
          <p:txBody>
            <a:bodyPr wrap="square" rtlCol="0">
              <a:spAutoFit/>
            </a:bodyPr>
            <a:lstStyle/>
            <a:p>
              <a:r>
                <a:rPr lang="ja-JP" altLang="en-US" dirty="0">
                  <a:latin typeface="BIZ UDPゴシック" panose="020B0400000000000000" pitchFamily="50" charset="-128"/>
                  <a:ea typeface="BIZ UDPゴシック" panose="020B0400000000000000" pitchFamily="50" charset="-128"/>
                </a:rPr>
                <a:t>第</a:t>
              </a:r>
              <a:r>
                <a:rPr lang="en-US" altLang="ja-JP" dirty="0">
                  <a:latin typeface="BIZ UDPゴシック" panose="020B0400000000000000" pitchFamily="50" charset="-128"/>
                  <a:ea typeface="BIZ UDPゴシック" panose="020B0400000000000000" pitchFamily="50" charset="-128"/>
                </a:rPr>
                <a:t>1</a:t>
              </a:r>
              <a:r>
                <a:rPr lang="ja-JP" altLang="en-US" dirty="0">
                  <a:latin typeface="BIZ UDPゴシック" panose="020B0400000000000000" pitchFamily="50" charset="-128"/>
                  <a:ea typeface="BIZ UDPゴシック" panose="020B0400000000000000" pitchFamily="50" charset="-128"/>
                </a:rPr>
                <a:t>回</a:t>
              </a:r>
              <a:r>
                <a:rPr lang="en-US" altLang="ja-JP" dirty="0">
                  <a:latin typeface="BIZ UDPゴシック" panose="020B0400000000000000" pitchFamily="50" charset="-128"/>
                  <a:ea typeface="BIZ UDPゴシック" panose="020B0400000000000000" pitchFamily="50" charset="-128"/>
                </a:rPr>
                <a:t>WG</a:t>
              </a:r>
              <a:endParaRPr kumimoji="1" lang="ja-JP" altLang="en-US" dirty="0">
                <a:latin typeface="BIZ UDPゴシック" panose="020B0400000000000000" pitchFamily="50" charset="-128"/>
                <a:ea typeface="BIZ UDPゴシック" panose="020B0400000000000000" pitchFamily="50" charset="-128"/>
              </a:endParaRPr>
            </a:p>
          </p:txBody>
        </p:sp>
        <p:sp>
          <p:nvSpPr>
            <p:cNvPr id="45" name="テキスト ボックス 44">
              <a:extLst>
                <a:ext uri="{FF2B5EF4-FFF2-40B4-BE49-F238E27FC236}">
                  <a16:creationId xmlns:a16="http://schemas.microsoft.com/office/drawing/2014/main" id="{828ED8ED-D6D1-438A-9449-82BC3711889E}"/>
                </a:ext>
              </a:extLst>
            </p:cNvPr>
            <p:cNvSpPr txBox="1"/>
            <p:nvPr/>
          </p:nvSpPr>
          <p:spPr>
            <a:xfrm>
              <a:off x="559069" y="5911380"/>
              <a:ext cx="1995768" cy="243923"/>
            </a:xfrm>
            <a:prstGeom prst="rect">
              <a:avLst/>
            </a:prstGeom>
            <a:noFill/>
            <a:ln>
              <a:noFill/>
            </a:ln>
          </p:spPr>
          <p:txBody>
            <a:bodyPr wrap="square" rtlCol="0">
              <a:spAutoFit/>
            </a:bodyPr>
            <a:lstStyle/>
            <a:p>
              <a:r>
                <a:rPr lang="ja-JP" altLang="en-US" dirty="0">
                  <a:latin typeface="BIZ UDPゴシック" panose="020B0400000000000000" pitchFamily="50" charset="-128"/>
                  <a:ea typeface="BIZ UDPゴシック" panose="020B0400000000000000" pitchFamily="50" charset="-128"/>
                </a:rPr>
                <a:t>第</a:t>
              </a:r>
              <a:r>
                <a:rPr lang="en-US" altLang="ja-JP" dirty="0">
                  <a:latin typeface="BIZ UDPゴシック" panose="020B0400000000000000" pitchFamily="50" charset="-128"/>
                  <a:ea typeface="BIZ UDPゴシック" panose="020B0400000000000000" pitchFamily="50" charset="-128"/>
                </a:rPr>
                <a:t>3</a:t>
              </a:r>
              <a:r>
                <a:rPr lang="ja-JP" altLang="en-US" dirty="0">
                  <a:latin typeface="BIZ UDPゴシック" panose="020B0400000000000000" pitchFamily="50" charset="-128"/>
                  <a:ea typeface="BIZ UDPゴシック" panose="020B0400000000000000" pitchFamily="50" charset="-128"/>
                </a:rPr>
                <a:t>回</a:t>
              </a:r>
              <a:r>
                <a:rPr lang="en-US" altLang="ja-JP" dirty="0">
                  <a:latin typeface="BIZ UDPゴシック" panose="020B0400000000000000" pitchFamily="50" charset="-128"/>
                  <a:ea typeface="BIZ UDPゴシック" panose="020B0400000000000000" pitchFamily="50" charset="-128"/>
                </a:rPr>
                <a:t>WG</a:t>
              </a:r>
              <a:r>
                <a:rPr lang="ja-JP" altLang="en-US" dirty="0">
                  <a:latin typeface="BIZ UDPゴシック" panose="020B0400000000000000" pitchFamily="50" charset="-128"/>
                  <a:ea typeface="BIZ UDPゴシック" panose="020B0400000000000000" pitchFamily="50" charset="-128"/>
                </a:rPr>
                <a:t>以降</a:t>
              </a:r>
              <a:r>
                <a:rPr lang="en-US" altLang="ja-JP" sz="1200" dirty="0">
                  <a:latin typeface="BIZ UDPゴシック" panose="020B0400000000000000" pitchFamily="50" charset="-128"/>
                  <a:ea typeface="BIZ UDPゴシック" panose="020B0400000000000000" pitchFamily="50" charset="-128"/>
                </a:rPr>
                <a:t>(R5</a:t>
              </a:r>
              <a:r>
                <a:rPr lang="ja-JP" altLang="en-US" sz="1200" dirty="0">
                  <a:latin typeface="BIZ UDPゴシック" panose="020B0400000000000000" pitchFamily="50" charset="-128"/>
                  <a:ea typeface="BIZ UDPゴシック" panose="020B0400000000000000" pitchFamily="50" charset="-128"/>
                </a:rPr>
                <a:t>年度～</a:t>
              </a:r>
              <a:r>
                <a:rPr lang="en-US" altLang="ja-JP" sz="1200" dirty="0">
                  <a:latin typeface="BIZ UDPゴシック" panose="020B0400000000000000" pitchFamily="50" charset="-128"/>
                  <a:ea typeface="BIZ UDPゴシック" panose="020B0400000000000000" pitchFamily="50" charset="-128"/>
                </a:rPr>
                <a:t>)</a:t>
              </a:r>
              <a:endParaRPr kumimoji="1" lang="ja-JP" altLang="en-US" dirty="0">
                <a:latin typeface="BIZ UDPゴシック" panose="020B0400000000000000" pitchFamily="50" charset="-128"/>
                <a:ea typeface="BIZ UDPゴシック" panose="020B0400000000000000" pitchFamily="50" charset="-128"/>
              </a:endParaRPr>
            </a:p>
          </p:txBody>
        </p:sp>
        <p:sp>
          <p:nvSpPr>
            <p:cNvPr id="46" name="正方形/長方形 45">
              <a:extLst>
                <a:ext uri="{FF2B5EF4-FFF2-40B4-BE49-F238E27FC236}">
                  <a16:creationId xmlns:a16="http://schemas.microsoft.com/office/drawing/2014/main" id="{FCAD2D42-4AFA-4B58-9CF3-BC7C91622FE4}"/>
                </a:ext>
              </a:extLst>
            </p:cNvPr>
            <p:cNvSpPr/>
            <p:nvPr/>
          </p:nvSpPr>
          <p:spPr>
            <a:xfrm>
              <a:off x="544614" y="6706691"/>
              <a:ext cx="3388994" cy="178715"/>
            </a:xfrm>
            <a:prstGeom prst="rect">
              <a:avLst/>
            </a:prstGeom>
          </p:spPr>
          <p:txBody>
            <a:bodyPr wrap="square">
              <a:spAutoFit/>
            </a:bodyPr>
            <a:lstStyle/>
            <a:p>
              <a:pPr marL="622300" indent="-622300"/>
              <a:r>
                <a:rPr lang="ja-JP" altLang="en-US" sz="1200" dirty="0">
                  <a:latin typeface="BIZ UDPゴシック" panose="020B0400000000000000" pitchFamily="50" charset="-128"/>
                  <a:ea typeface="BIZ UDPゴシック" panose="020B0400000000000000" pitchFamily="50" charset="-128"/>
                </a:rPr>
                <a:t>　</a:t>
              </a:r>
              <a:r>
                <a:rPr lang="en-US" altLang="ja-JP" sz="1200" dirty="0">
                  <a:latin typeface="BIZ UDPゴシック" panose="020B0400000000000000" pitchFamily="50" charset="-128"/>
                  <a:ea typeface="BIZ UDPゴシック" panose="020B0400000000000000" pitchFamily="50" charset="-128"/>
                </a:rPr>
                <a:t>※</a:t>
              </a:r>
              <a:r>
                <a:rPr lang="ja-JP" altLang="en-US" sz="1200" dirty="0">
                  <a:latin typeface="BIZ UDPゴシック" panose="020B0400000000000000" pitchFamily="50" charset="-128"/>
                  <a:ea typeface="BIZ UDPゴシック" panose="020B0400000000000000" pitchFamily="50" charset="-128"/>
                </a:rPr>
                <a:t>とりまとめ結果は最新のラインナップを踏まえて適宜更新</a:t>
              </a:r>
            </a:p>
          </p:txBody>
        </p:sp>
        <p:sp>
          <p:nvSpPr>
            <p:cNvPr id="47" name="テキスト ボックス 46">
              <a:extLst>
                <a:ext uri="{FF2B5EF4-FFF2-40B4-BE49-F238E27FC236}">
                  <a16:creationId xmlns:a16="http://schemas.microsoft.com/office/drawing/2014/main" id="{07A25834-ABB0-4B53-BBAE-FB0A75202693}"/>
                </a:ext>
              </a:extLst>
            </p:cNvPr>
            <p:cNvSpPr txBox="1"/>
            <p:nvPr/>
          </p:nvSpPr>
          <p:spPr>
            <a:xfrm>
              <a:off x="536782" y="4867620"/>
              <a:ext cx="1307515" cy="369332"/>
            </a:xfrm>
            <a:prstGeom prst="rect">
              <a:avLst/>
            </a:prstGeom>
            <a:noFill/>
            <a:ln>
              <a:noFill/>
            </a:ln>
          </p:spPr>
          <p:txBody>
            <a:bodyPr wrap="square" rtlCol="0">
              <a:spAutoFit/>
            </a:bodyPr>
            <a:lstStyle/>
            <a:p>
              <a:r>
                <a:rPr lang="ja-JP" altLang="en-US" dirty="0">
                  <a:latin typeface="BIZ UDPゴシック" panose="020B0400000000000000" pitchFamily="50" charset="-128"/>
                  <a:ea typeface="BIZ UDPゴシック" panose="020B0400000000000000" pitchFamily="50" charset="-128"/>
                </a:rPr>
                <a:t>第</a:t>
              </a:r>
              <a:r>
                <a:rPr lang="en-US" altLang="ja-JP" dirty="0">
                  <a:latin typeface="BIZ UDPゴシック" panose="020B0400000000000000" pitchFamily="50" charset="-128"/>
                  <a:ea typeface="BIZ UDPゴシック" panose="020B0400000000000000" pitchFamily="50" charset="-128"/>
                </a:rPr>
                <a:t>2</a:t>
              </a:r>
              <a:r>
                <a:rPr lang="ja-JP" altLang="en-US" dirty="0">
                  <a:latin typeface="BIZ UDPゴシック" panose="020B0400000000000000" pitchFamily="50" charset="-128"/>
                  <a:ea typeface="BIZ UDPゴシック" panose="020B0400000000000000" pitchFamily="50" charset="-128"/>
                </a:rPr>
                <a:t>回</a:t>
              </a:r>
              <a:r>
                <a:rPr lang="en-US" altLang="ja-JP" dirty="0">
                  <a:latin typeface="BIZ UDPゴシック" panose="020B0400000000000000" pitchFamily="50" charset="-128"/>
                  <a:ea typeface="BIZ UDPゴシック" panose="020B0400000000000000" pitchFamily="50" charset="-128"/>
                </a:rPr>
                <a:t>WG</a:t>
              </a:r>
              <a:endParaRPr kumimoji="1" lang="ja-JP" altLang="en-US" dirty="0">
                <a:latin typeface="BIZ UDPゴシック" panose="020B0400000000000000" pitchFamily="50" charset="-128"/>
                <a:ea typeface="BIZ UDPゴシック" panose="020B0400000000000000" pitchFamily="50" charset="-128"/>
              </a:endParaRPr>
            </a:p>
          </p:txBody>
        </p:sp>
        <p:sp>
          <p:nvSpPr>
            <p:cNvPr id="48" name="二等辺三角形 47">
              <a:extLst>
                <a:ext uri="{FF2B5EF4-FFF2-40B4-BE49-F238E27FC236}">
                  <a16:creationId xmlns:a16="http://schemas.microsoft.com/office/drawing/2014/main" id="{D20E0CF4-9398-473C-BE80-480939DB1291}"/>
                </a:ext>
              </a:extLst>
            </p:cNvPr>
            <p:cNvSpPr/>
            <p:nvPr/>
          </p:nvSpPr>
          <p:spPr>
            <a:xfrm rot="10800000">
              <a:off x="2011518" y="5843752"/>
              <a:ext cx="763828" cy="138870"/>
            </a:xfrm>
            <a:prstGeom prst="triangle">
              <a:avLst/>
            </a:prstGeom>
            <a:ln>
              <a:solidFill>
                <a:srgbClr val="000066"/>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000">
                <a:latin typeface="BIZ UDPゴシック" panose="020B0400000000000000" pitchFamily="50" charset="-128"/>
                <a:ea typeface="BIZ UDPゴシック" panose="020B0400000000000000" pitchFamily="50" charset="-128"/>
              </a:endParaRPr>
            </a:p>
          </p:txBody>
        </p:sp>
      </p:grpSp>
      <p:sp>
        <p:nvSpPr>
          <p:cNvPr id="49" name="吹き出し: 四角形 18">
            <a:extLst>
              <a:ext uri="{FF2B5EF4-FFF2-40B4-BE49-F238E27FC236}">
                <a16:creationId xmlns:a16="http://schemas.microsoft.com/office/drawing/2014/main" id="{6D101926-34E3-4505-B82C-BD36A526E93A}"/>
              </a:ext>
            </a:extLst>
          </p:cNvPr>
          <p:cNvSpPr/>
          <p:nvPr/>
        </p:nvSpPr>
        <p:spPr>
          <a:xfrm>
            <a:off x="5984625" y="1836357"/>
            <a:ext cx="2860395" cy="2651052"/>
          </a:xfrm>
          <a:prstGeom prst="wedgeRectCallout">
            <a:avLst>
              <a:gd name="adj1" fmla="val -108407"/>
              <a:gd name="adj2" fmla="val -35479"/>
            </a:avLst>
          </a:prstGeom>
          <a:solidFill>
            <a:schemeClr val="bg1"/>
          </a:solidFill>
          <a:ln w="12700">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dirty="0"/>
          </a:p>
        </p:txBody>
      </p:sp>
      <p:graphicFrame>
        <p:nvGraphicFramePr>
          <p:cNvPr id="50" name="表 49">
            <a:extLst>
              <a:ext uri="{FF2B5EF4-FFF2-40B4-BE49-F238E27FC236}">
                <a16:creationId xmlns:a16="http://schemas.microsoft.com/office/drawing/2014/main" id="{7D87E94A-C08B-4AA4-BC91-4C4CEA33659D}"/>
              </a:ext>
            </a:extLst>
          </p:cNvPr>
          <p:cNvGraphicFramePr>
            <a:graphicFrameLocks noGrp="1"/>
          </p:cNvGraphicFramePr>
          <p:nvPr>
            <p:extLst>
              <p:ext uri="{D42A27DB-BD31-4B8C-83A1-F6EECF244321}">
                <p14:modId xmlns:p14="http://schemas.microsoft.com/office/powerpoint/2010/main" val="2132832288"/>
              </p:ext>
            </p:extLst>
          </p:nvPr>
        </p:nvGraphicFramePr>
        <p:xfrm>
          <a:off x="6039479" y="2214760"/>
          <a:ext cx="2736000" cy="2194560"/>
        </p:xfrm>
        <a:graphic>
          <a:graphicData uri="http://schemas.openxmlformats.org/drawingml/2006/table">
            <a:tbl>
              <a:tblPr>
                <a:tableStyleId>{16D9F66E-5EB9-4882-86FB-DCBF35E3C3E4}</a:tableStyleId>
              </a:tblPr>
              <a:tblGrid>
                <a:gridCol w="1188000">
                  <a:extLst>
                    <a:ext uri="{9D8B030D-6E8A-4147-A177-3AD203B41FA5}">
                      <a16:colId xmlns:a16="http://schemas.microsoft.com/office/drawing/2014/main" val="4074743331"/>
                    </a:ext>
                  </a:extLst>
                </a:gridCol>
                <a:gridCol w="1548000">
                  <a:extLst>
                    <a:ext uri="{9D8B030D-6E8A-4147-A177-3AD203B41FA5}">
                      <a16:colId xmlns:a16="http://schemas.microsoft.com/office/drawing/2014/main" val="93101244"/>
                    </a:ext>
                  </a:extLst>
                </a:gridCol>
              </a:tblGrid>
              <a:tr h="207647">
                <a:tc rowSpan="3">
                  <a:txBody>
                    <a:bodyPr/>
                    <a:lstStyle/>
                    <a:p>
                      <a:r>
                        <a:rPr kumimoji="1" lang="ja-JP" altLang="en-US" sz="1200" b="0" spc="-150" dirty="0">
                          <a:latin typeface="BIZ UDPゴシック" panose="020B0400000000000000" pitchFamily="50" charset="-128"/>
                          <a:ea typeface="BIZ UDPゴシック" panose="020B0400000000000000" pitchFamily="50" charset="-128"/>
                        </a:rPr>
                        <a:t>現行車両</a:t>
                      </a:r>
                      <a:r>
                        <a:rPr kumimoji="1" lang="ja-JP" altLang="en-US" sz="1200" b="0" dirty="0">
                          <a:latin typeface="BIZ UDPゴシック" panose="020B0400000000000000" pitchFamily="50" charset="-128"/>
                          <a:ea typeface="BIZ UDPゴシック" panose="020B0400000000000000" pitchFamily="50" charset="-128"/>
                        </a:rPr>
                        <a:t>の情報</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r>
                        <a:rPr kumimoji="1" lang="ja-JP" altLang="en-US" sz="1200" b="0" spc="-300" dirty="0">
                          <a:latin typeface="BIZ UDPゴシック" panose="020B0400000000000000" pitchFamily="50" charset="-128"/>
                          <a:ea typeface="BIZ UDPゴシック" panose="020B0400000000000000" pitchFamily="50" charset="-128"/>
                        </a:rPr>
                        <a:t>リース終了年月、更新予定</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2515308843"/>
                  </a:ext>
                </a:extLst>
              </a:tr>
              <a:tr h="207647">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latin typeface="BIZ UDPゴシック" panose="020B0400000000000000" pitchFamily="50" charset="-128"/>
                        <a:ea typeface="BIZ UDPゴシック" panose="020B0400000000000000"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BIZ UDPゴシック" panose="020B0400000000000000" pitchFamily="50" charset="-128"/>
                          <a:ea typeface="BIZ UDPゴシック" panose="020B0400000000000000" pitchFamily="50" charset="-128"/>
                        </a:rPr>
                        <a:t>走行距離</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682212503"/>
                  </a:ext>
                </a:extLst>
              </a:tr>
              <a:tr h="207647">
                <a:tc vMerge="1">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r>
                        <a:rPr kumimoji="1" lang="ja-JP" altLang="en-US" sz="1200" dirty="0">
                          <a:latin typeface="BIZ UDPゴシック" panose="020B0400000000000000" pitchFamily="50" charset="-128"/>
                          <a:ea typeface="BIZ UDPゴシック" panose="020B0400000000000000" pitchFamily="50" charset="-128"/>
                        </a:rPr>
                        <a:t>車庫がある施設</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2047827921"/>
                  </a:ext>
                </a:extLst>
              </a:tr>
              <a:tr h="207647">
                <a:tc row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BIZ UDPゴシック" panose="020B0400000000000000" pitchFamily="50" charset="-128"/>
                          <a:ea typeface="BIZ UDPゴシック" panose="020B0400000000000000" pitchFamily="50" charset="-128"/>
                        </a:rPr>
                        <a:t>求める</a:t>
                      </a:r>
                      <a:r>
                        <a:rPr kumimoji="1" lang="ja-JP" altLang="en-US" sz="1200" spc="-300" dirty="0">
                          <a:latin typeface="BIZ UDPゴシック" panose="020B0400000000000000" pitchFamily="50" charset="-128"/>
                          <a:ea typeface="BIZ UDPゴシック" panose="020B0400000000000000" pitchFamily="50" charset="-128"/>
                        </a:rPr>
                        <a:t>仕様・性能</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BIZ UDPゴシック" panose="020B0400000000000000" pitchFamily="50" charset="-128"/>
                          <a:ea typeface="BIZ UDPゴシック" panose="020B0400000000000000" pitchFamily="50" charset="-128"/>
                        </a:rPr>
                        <a:t>用途</a:t>
                      </a:r>
                      <a:endParaRPr lang="en-US" altLang="ja-JP" sz="1200" dirty="0">
                        <a:latin typeface="BIZ UDPゴシック" panose="020B0400000000000000" pitchFamily="50" charset="-128"/>
                        <a:ea typeface="BIZ UDPゴシック" panose="020B0400000000000000"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2520312043"/>
                  </a:ext>
                </a:extLst>
              </a:tr>
              <a:tr h="207647">
                <a:tc vMerge="1">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r>
                        <a:rPr kumimoji="1" lang="ja-JP" altLang="en-US" sz="1200" dirty="0">
                          <a:latin typeface="BIZ UDPゴシック" panose="020B0400000000000000" pitchFamily="50" charset="-128"/>
                          <a:ea typeface="BIZ UDPゴシック" panose="020B0400000000000000" pitchFamily="50" charset="-128"/>
                        </a:rPr>
                        <a:t>サイズ</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0235394"/>
                  </a:ext>
                </a:extLst>
              </a:tr>
              <a:tr h="207647">
                <a:tc vMerge="1">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r>
                        <a:rPr kumimoji="1" lang="ja-JP" altLang="en-US" sz="1200" dirty="0">
                          <a:latin typeface="BIZ UDPゴシック" panose="020B0400000000000000" pitchFamily="50" charset="-128"/>
                          <a:ea typeface="BIZ UDPゴシック" panose="020B0400000000000000" pitchFamily="50" charset="-128"/>
                        </a:rPr>
                        <a:t>乗車人数</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448973794"/>
                  </a:ext>
                </a:extLst>
              </a:tr>
              <a:tr h="207647">
                <a:tc vMerge="1">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BIZ UDPゴシック" panose="020B0400000000000000" pitchFamily="50" charset="-128"/>
                          <a:ea typeface="BIZ UDPゴシック" panose="020B0400000000000000" pitchFamily="50" charset="-128"/>
                        </a:rPr>
                        <a:t>駆動方式・袈装</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281339197"/>
                  </a:ext>
                </a:extLst>
              </a:tr>
              <a:tr h="207647">
                <a:tc gridSpan="2">
                  <a:txBody>
                    <a:bodyPr/>
                    <a:lstStyle/>
                    <a:p>
                      <a:r>
                        <a:rPr kumimoji="1" lang="ja-JP" altLang="en-US" sz="1200" dirty="0">
                          <a:latin typeface="BIZ UDPゴシック" panose="020B0400000000000000" pitchFamily="50" charset="-128"/>
                          <a:ea typeface="BIZ UDPゴシック" panose="020B0400000000000000" pitchFamily="50" charset="-128"/>
                        </a:rPr>
                        <a:t>ゼロエミッション車導入予定</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228703635"/>
                  </a:ext>
                </a:extLst>
              </a:tr>
            </a:tbl>
          </a:graphicData>
        </a:graphic>
      </p:graphicFrame>
      <p:sp>
        <p:nvSpPr>
          <p:cNvPr id="51" name="正方形/長方形 50">
            <a:extLst>
              <a:ext uri="{FF2B5EF4-FFF2-40B4-BE49-F238E27FC236}">
                <a16:creationId xmlns:a16="http://schemas.microsoft.com/office/drawing/2014/main" id="{56FD1649-8C08-4836-A6F8-9F48A2EADD9D}"/>
              </a:ext>
            </a:extLst>
          </p:cNvPr>
          <p:cNvSpPr/>
          <p:nvPr/>
        </p:nvSpPr>
        <p:spPr>
          <a:xfrm>
            <a:off x="5954356" y="1901770"/>
            <a:ext cx="1813860" cy="276999"/>
          </a:xfrm>
          <a:prstGeom prst="rect">
            <a:avLst/>
          </a:prstGeom>
        </p:spPr>
        <p:txBody>
          <a:bodyPr wrap="square">
            <a:spAutoFit/>
          </a:bodyPr>
          <a:lstStyle/>
          <a:p>
            <a:pPr marL="622300" indent="-622300"/>
            <a:r>
              <a:rPr lang="ja-JP" altLang="en-US" sz="1200" dirty="0">
                <a:latin typeface="BIZ UDPゴシック" panose="020B0400000000000000" pitchFamily="50" charset="-128"/>
                <a:ea typeface="BIZ UDPゴシック" panose="020B0400000000000000" pitchFamily="50" charset="-128"/>
              </a:rPr>
              <a:t>調査項目（例）</a:t>
            </a:r>
          </a:p>
        </p:txBody>
      </p:sp>
      <p:sp>
        <p:nvSpPr>
          <p:cNvPr id="28" name="テキスト ボックス 27">
            <a:extLst>
              <a:ext uri="{FF2B5EF4-FFF2-40B4-BE49-F238E27FC236}">
                <a16:creationId xmlns:a16="http://schemas.microsoft.com/office/drawing/2014/main" id="{4F7C21BC-65F5-4BA1-85B4-74BC42275C68}"/>
              </a:ext>
            </a:extLst>
          </p:cNvPr>
          <p:cNvSpPr txBox="1"/>
          <p:nvPr/>
        </p:nvSpPr>
        <p:spPr>
          <a:xfrm>
            <a:off x="1182753" y="3344253"/>
            <a:ext cx="6011805" cy="707886"/>
          </a:xfrm>
          <a:prstGeom prst="rect">
            <a:avLst/>
          </a:prstGeom>
          <a:noFill/>
          <a:ln>
            <a:noFill/>
          </a:ln>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・多くの部署で充電</a:t>
            </a:r>
            <a:r>
              <a:rPr lang="ja-JP" altLang="en-US" sz="1400" dirty="0">
                <a:latin typeface="BIZ UDPゴシック" panose="020B0400000000000000" pitchFamily="50" charset="-128"/>
                <a:ea typeface="BIZ UDPゴシック" panose="020B0400000000000000" pitchFamily="50" charset="-128"/>
              </a:rPr>
              <a:t>設備の整備が課題</a:t>
            </a:r>
            <a:endParaRPr lang="en-US" altLang="ja-JP" sz="14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 （建物構造上や電気容量、設置・管理等の役割分担が決められない等）</a:t>
            </a:r>
            <a:endParaRPr lang="en-US" altLang="ja-JP" sz="12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・車両や充電設備導入に向け費用を概算</a:t>
            </a:r>
            <a:endParaRPr lang="en-US" altLang="ja-JP" sz="1400" dirty="0">
              <a:latin typeface="BIZ UDPゴシック" panose="020B0400000000000000" pitchFamily="50" charset="-128"/>
              <a:ea typeface="BIZ UDPゴシック" panose="020B0400000000000000" pitchFamily="50" charset="-128"/>
            </a:endParaRPr>
          </a:p>
        </p:txBody>
      </p:sp>
      <p:sp>
        <p:nvSpPr>
          <p:cNvPr id="30" name="テキスト ボックス 29">
            <a:extLst>
              <a:ext uri="{FF2B5EF4-FFF2-40B4-BE49-F238E27FC236}">
                <a16:creationId xmlns:a16="http://schemas.microsoft.com/office/drawing/2014/main" id="{20DA22A4-FEAA-4D84-92B6-F534112B9C98}"/>
              </a:ext>
            </a:extLst>
          </p:cNvPr>
          <p:cNvSpPr txBox="1"/>
          <p:nvPr/>
        </p:nvSpPr>
        <p:spPr>
          <a:xfrm>
            <a:off x="1046430" y="4949261"/>
            <a:ext cx="6763108" cy="523220"/>
          </a:xfrm>
          <a:prstGeom prst="rect">
            <a:avLst/>
          </a:prstGeom>
          <a:noFill/>
        </p:spPr>
        <p:txBody>
          <a:bodyPr wrap="square">
            <a:spAutoFit/>
          </a:bodyPr>
          <a:lstStyle/>
          <a:p>
            <a:r>
              <a:rPr lang="ja-JP" altLang="en-US" sz="1400" dirty="0">
                <a:latin typeface="BIZ UDPゴシック" panose="020B0400000000000000" pitchFamily="50" charset="-128"/>
                <a:ea typeface="BIZ UDPゴシック" panose="020B0400000000000000" pitchFamily="50" charset="-128"/>
              </a:rPr>
              <a:t>・必要な車両の仕様の再検討</a:t>
            </a:r>
            <a:endParaRPr lang="en-US" altLang="ja-JP" sz="14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・充電設備の庁内シェアや、民間のカーシェア・充電施設の利用についても検討</a:t>
            </a:r>
            <a:endParaRPr lang="ja-JP" altLang="en-US" sz="1400" dirty="0"/>
          </a:p>
        </p:txBody>
      </p:sp>
      <p:sp>
        <p:nvSpPr>
          <p:cNvPr id="29" name="テキスト ボックス 28">
            <a:extLst>
              <a:ext uri="{FF2B5EF4-FFF2-40B4-BE49-F238E27FC236}">
                <a16:creationId xmlns:a16="http://schemas.microsoft.com/office/drawing/2014/main" id="{B1E33398-2E69-4698-9A4F-15C92C296FBC}"/>
              </a:ext>
            </a:extLst>
          </p:cNvPr>
          <p:cNvSpPr txBox="1"/>
          <p:nvPr/>
        </p:nvSpPr>
        <p:spPr>
          <a:xfrm>
            <a:off x="360040" y="6021288"/>
            <a:ext cx="9324528" cy="830985"/>
          </a:xfrm>
          <a:prstGeom prst="rect">
            <a:avLst/>
          </a:prstGeom>
        </p:spPr>
        <p:txBody>
          <a:bodyPr vert="horz" wrap="square" lIns="91427" tIns="45714" rIns="91427" bIns="45714" rtlCol="0">
            <a:spAutoFit/>
          </a:bodyPr>
          <a:lstStyle/>
          <a:p>
            <a:r>
              <a:rPr lang="ja-JP" altLang="en-US" sz="1600" dirty="0" smtClean="0">
                <a:latin typeface="Meiryo UI" panose="020B0604030504040204" pitchFamily="50" charset="-128"/>
                <a:ea typeface="Meiryo UI" panose="020B0604030504040204" pitchFamily="50" charset="-128"/>
              </a:rPr>
              <a:t>▷知事等専用車については、</a:t>
            </a:r>
            <a:r>
              <a:rPr lang="en-US" altLang="ja-JP" sz="1600" dirty="0" smtClean="0">
                <a:latin typeface="Meiryo UI" panose="020B0604030504040204" pitchFamily="50" charset="-128"/>
                <a:ea typeface="Meiryo UI" panose="020B0604030504040204" pitchFamily="50" charset="-128"/>
              </a:rPr>
              <a:t>R6</a:t>
            </a:r>
            <a:r>
              <a:rPr lang="ja-JP" altLang="en-US" sz="1600" dirty="0" smtClean="0">
                <a:latin typeface="Meiryo UI" panose="020B0604030504040204" pitchFamily="50" charset="-128"/>
                <a:ea typeface="Meiryo UI" panose="020B0604030504040204" pitchFamily="50" charset="-128"/>
              </a:rPr>
              <a:t>のリース更新にあわせてゼロエミッション車導入の予算を確保。</a:t>
            </a:r>
            <a:endParaRPr lang="en-US" altLang="ja-JP" sz="1600"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▷その他の公用車についても、</a:t>
            </a:r>
            <a:r>
              <a:rPr lang="en-US" altLang="ja-JP" sz="1600" dirty="0" smtClean="0">
                <a:latin typeface="Meiryo UI" panose="020B0604030504040204" pitchFamily="50" charset="-128"/>
                <a:ea typeface="Meiryo UI" panose="020B0604030504040204" pitchFamily="50" charset="-128"/>
              </a:rPr>
              <a:t>WG</a:t>
            </a:r>
            <a:r>
              <a:rPr lang="ja-JP" altLang="en-US" sz="1600" dirty="0" err="1" smtClean="0">
                <a:latin typeface="Meiryo UI" panose="020B0604030504040204" pitchFamily="50" charset="-128"/>
                <a:ea typeface="Meiryo UI" panose="020B0604030504040204" pitchFamily="50" charset="-128"/>
              </a:rPr>
              <a:t>での</a:t>
            </a:r>
            <a:r>
              <a:rPr lang="ja-JP" altLang="en-US" sz="1600" dirty="0" smtClean="0">
                <a:latin typeface="Meiryo UI" panose="020B0604030504040204" pitchFamily="50" charset="-128"/>
                <a:ea typeface="Meiryo UI" panose="020B0604030504040204" pitchFamily="50" charset="-128"/>
              </a:rPr>
              <a:t>検討を踏まえつつ、リース更新時期等に応じゼロエミッション化を</a:t>
            </a:r>
            <a:r>
              <a:rPr lang="en-US" altLang="ja-JP" sz="1600" dirty="0" smtClean="0">
                <a:latin typeface="Meiryo UI" panose="020B0604030504040204" pitchFamily="50" charset="-128"/>
                <a:ea typeface="Meiryo UI" panose="020B0604030504040204" pitchFamily="50" charset="-128"/>
              </a:rPr>
              <a:t/>
            </a:r>
            <a:br>
              <a:rPr lang="en-US" altLang="ja-JP" sz="1600" dirty="0" smtClean="0">
                <a:latin typeface="Meiryo UI" panose="020B0604030504040204" pitchFamily="50" charset="-128"/>
                <a:ea typeface="Meiryo UI" panose="020B0604030504040204" pitchFamily="50" charset="-128"/>
              </a:rPr>
            </a:br>
            <a:r>
              <a:rPr lang="ja-JP" altLang="en-US" sz="1600" dirty="0" smtClean="0">
                <a:latin typeface="Meiryo UI" panose="020B0604030504040204" pitchFamily="50" charset="-128"/>
                <a:ea typeface="Meiryo UI" panose="020B0604030504040204" pitchFamily="50" charset="-128"/>
              </a:rPr>
              <a:t>　 図る。</a:t>
            </a:r>
            <a:endParaRPr lang="en-US" altLang="ja-JP"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10949893"/>
      </p:ext>
    </p:extLst>
  </p:cSld>
  <p:clrMapOvr>
    <a:masterClrMapping/>
  </p:clrMapOvr>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gradFill>
          <a:gsLst>
            <a:gs pos="0">
              <a:schemeClr val="accent6">
                <a:lumMod val="60000"/>
                <a:lumOff val="40000"/>
                <a:alpha val="50000"/>
              </a:schemeClr>
            </a:gs>
            <a:gs pos="65000">
              <a:schemeClr val="accent6">
                <a:lumMod val="40000"/>
                <a:lumOff val="60000"/>
              </a:schemeClr>
            </a:gs>
            <a:gs pos="100000">
              <a:schemeClr val="accent6">
                <a:lumMod val="20000"/>
                <a:lumOff val="80000"/>
                <a:alpha val="50000"/>
              </a:schemeClr>
            </a:gs>
          </a:gsLst>
          <a:lin ang="5400000" scaled="0"/>
        </a:gradFill>
        <a:ln w="19050">
          <a:noFill/>
        </a:ln>
      </a:spPr>
      <a:bodyPr rtlCol="0" anchor="ctr"/>
      <a:lstStyle>
        <a:defPPr algn="ctr">
          <a:defRPr kumimoji="1" dirty="0"/>
        </a:defPPr>
      </a:lstStyle>
      <a:style>
        <a:lnRef idx="2">
          <a:schemeClr val="accent1">
            <a:shade val="50000"/>
          </a:schemeClr>
        </a:lnRef>
        <a:fillRef idx="1">
          <a:schemeClr val="accent1"/>
        </a:fillRef>
        <a:effectRef idx="0">
          <a:schemeClr val="accent1"/>
        </a:effectRef>
        <a:fontRef idx="minor">
          <a:schemeClr val="lt1"/>
        </a:fontRef>
      </a:style>
    </a:spDef>
    <a:txDef>
      <a:spPr/>
      <a:bodyPr vert="horz" lIns="91427" tIns="45714" rIns="91427" bIns="45714" rtlCol="0">
        <a:spAutoFit/>
      </a:bodyPr>
      <a:lstStyle>
        <a:defPPr marL="0" indent="0" algn="l">
          <a:lnSpc>
            <a:spcPct val="120000"/>
          </a:lnSpc>
          <a:spcBef>
            <a:spcPts val="600"/>
          </a:spcBef>
          <a:buNone/>
          <a:defRPr sz="4400" dirty="0" smtClean="0">
            <a:latin typeface="Meiryo UI" panose="020B0604030504040204" pitchFamily="50" charset="-128"/>
            <a:ea typeface="Meiryo UI" panose="020B0604030504040204" pitchFamily="50" charset="-128"/>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x65e5__x4ed8__x5165__x308a_ xmlns="70d7d652-1edb-4486-adb7-569848e2bdac"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EE149F3571759242AB70A9ADBD48801F" ma:contentTypeVersion="2" ma:contentTypeDescription="新しいドキュメントを作成します。" ma:contentTypeScope="" ma:versionID="b3c97e09efd2aa013a335549072096a9">
  <xsd:schema xmlns:xsd="http://www.w3.org/2001/XMLSchema" xmlns:xs="http://www.w3.org/2001/XMLSchema" xmlns:p="http://schemas.microsoft.com/office/2006/metadata/properties" xmlns:ns2="70d7d652-1edb-4486-adb7-569848e2bdac" xmlns:ns3="a9b0d389-098a-4f82-adda-c0435a7f6245" targetNamespace="http://schemas.microsoft.com/office/2006/metadata/properties" ma:root="true" ma:fieldsID="25ddd6d1bcad24e9732583f12c572358" ns2:_="" ns3:_="">
    <xsd:import namespace="70d7d652-1edb-4486-adb7-569848e2bdac"/>
    <xsd:import namespace="a9b0d389-098a-4f82-adda-c0435a7f6245"/>
    <xsd:element name="properties">
      <xsd:complexType>
        <xsd:sequence>
          <xsd:element name="documentManagement">
            <xsd:complexType>
              <xsd:all>
                <xsd:element ref="ns2:_x65e5__x4ed8__x5165__x308a_"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d7d652-1edb-4486-adb7-569848e2bdac" elementFormDefault="qualified">
    <xsd:import namespace="http://schemas.microsoft.com/office/2006/documentManagement/types"/>
    <xsd:import namespace="http://schemas.microsoft.com/office/infopath/2007/PartnerControls"/>
    <xsd:element name="_x65e5__x4ed8__x5165__x308a_" ma:index="8" nillable="true" ma:displayName="日付入り" ma:format="DateOnly" ma:internalName="_x65e5__x4ed8__x5165__x308a_">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a9b0d389-098a-4f82-adda-c0435a7f6245" elementFormDefault="qualified">
    <xsd:import namespace="http://schemas.microsoft.com/office/2006/documentManagement/types"/>
    <xsd:import namespace="http://schemas.microsoft.com/office/infopath/2007/PartnerControls"/>
    <xsd:element name="SharedWithUsers" ma:index="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083F2DB-F561-4E81-B4A4-742502F735A2}">
  <ds:schemaRefs>
    <ds:schemaRef ds:uri="http://schemas.microsoft.com/office/infopath/2007/PartnerControls"/>
    <ds:schemaRef ds:uri="http://purl.org/dc/dcmitype/"/>
    <ds:schemaRef ds:uri="http://schemas.openxmlformats.org/package/2006/metadata/core-properties"/>
    <ds:schemaRef ds:uri="http://purl.org/dc/terms/"/>
    <ds:schemaRef ds:uri="http://www.w3.org/XML/1998/namespace"/>
    <ds:schemaRef ds:uri="http://schemas.microsoft.com/office/2006/documentManagement/types"/>
    <ds:schemaRef ds:uri="http://purl.org/dc/elements/1.1/"/>
    <ds:schemaRef ds:uri="a9b0d389-098a-4f82-adda-c0435a7f6245"/>
    <ds:schemaRef ds:uri="70d7d652-1edb-4486-adb7-569848e2bdac"/>
    <ds:schemaRef ds:uri="http://schemas.microsoft.com/office/2006/metadata/properties"/>
  </ds:schemaRefs>
</ds:datastoreItem>
</file>

<file path=customXml/itemProps2.xml><?xml version="1.0" encoding="utf-8"?>
<ds:datastoreItem xmlns:ds="http://schemas.openxmlformats.org/officeDocument/2006/customXml" ds:itemID="{14F2B781-57A1-4FB1-ADF3-FC8F7F635F05}">
  <ds:schemaRefs>
    <ds:schemaRef ds:uri="http://schemas.microsoft.com/sharepoint/v3/contenttype/forms"/>
  </ds:schemaRefs>
</ds:datastoreItem>
</file>

<file path=customXml/itemProps3.xml><?xml version="1.0" encoding="utf-8"?>
<ds:datastoreItem xmlns:ds="http://schemas.openxmlformats.org/officeDocument/2006/customXml" ds:itemID="{38E21E72-11BE-41D3-9CFE-BCDDA8C5B2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0d7d652-1edb-4486-adb7-569848e2bdac"/>
    <ds:schemaRef ds:uri="a9b0d389-098a-4f82-adda-c0435a7f624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12972</TotalTime>
  <Words>3030</Words>
  <PresentationFormat>画面に合わせる (4:3)</PresentationFormat>
  <Paragraphs>358</Paragraphs>
  <Slides>9</Slides>
  <Notes>8</Notes>
  <HiddenSlides>0</HiddenSlides>
  <MMClips>0</MMClips>
  <ScaleCrop>false</ScaleCrop>
  <HeadingPairs>
    <vt:vector size="6" baseType="variant">
      <vt:variant>
        <vt:lpstr>使用されているフォント</vt:lpstr>
      </vt:variant>
      <vt:variant>
        <vt:i4>15</vt:i4>
      </vt:variant>
      <vt:variant>
        <vt:lpstr>テーマ</vt:lpstr>
      </vt:variant>
      <vt:variant>
        <vt:i4>1</vt:i4>
      </vt:variant>
      <vt:variant>
        <vt:lpstr>スライド タイトル</vt:lpstr>
      </vt:variant>
      <vt:variant>
        <vt:i4>9</vt:i4>
      </vt:variant>
    </vt:vector>
  </HeadingPairs>
  <TitlesOfParts>
    <vt:vector size="25" baseType="lpstr">
      <vt:lpstr>BIZ UDPゴシック</vt:lpstr>
      <vt:lpstr>Meiryo UI</vt:lpstr>
      <vt:lpstr>ＭＳ Ｐゴシック</vt:lpstr>
      <vt:lpstr>ＭＳ 明朝</vt:lpstr>
      <vt:lpstr>新細明體</vt:lpstr>
      <vt:lpstr>UD デジタル 教科書体 NK-B</vt:lpstr>
      <vt:lpstr>メイリオ</vt:lpstr>
      <vt:lpstr>游ゴシック</vt:lpstr>
      <vt:lpstr>游ゴシック Light</vt:lpstr>
      <vt:lpstr>游ゴシック 本文</vt:lpstr>
      <vt:lpstr>Arial</vt:lpstr>
      <vt:lpstr>Calibri</vt:lpstr>
      <vt:lpstr>Calibri Light</vt:lpstr>
      <vt:lpstr>Times New Roman</vt:lpstr>
      <vt:lpstr>Wingdings</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2022-06-07T03:41:05Z</cp:lastPrinted>
  <dcterms:created xsi:type="dcterms:W3CDTF">2017-04-27T03:40:35Z</dcterms:created>
  <dcterms:modified xsi:type="dcterms:W3CDTF">2023-03-20T08:26:24Z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0x010100EE149F3571759242AB70A9ADBD48801F</vt:lpwstr>
  </property>
</Properties>
</file>