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8"/>
  </p:notesMasterIdLst>
  <p:sldIdLst>
    <p:sldId id="268" r:id="rId5"/>
    <p:sldId id="265" r:id="rId6"/>
    <p:sldId id="267" r:id="rId7"/>
  </p:sldIdLst>
  <p:sldSz cx="12801600" cy="9601200" type="A3"/>
  <p:notesSz cx="6807200" cy="9939338"/>
  <p:defaultTextStyle>
    <a:defPPr>
      <a:defRPr lang="ja-JP"/>
    </a:defPPr>
    <a:lvl1pPr marL="0" algn="l" defTabSz="1279939" rtl="0" eaLnBrk="1" latinLnBrk="0" hangingPunct="1">
      <a:defRPr kumimoji="1" sz="2577" kern="1200">
        <a:solidFill>
          <a:schemeClr val="tx1"/>
        </a:solidFill>
        <a:latin typeface="+mn-lt"/>
        <a:ea typeface="+mn-ea"/>
        <a:cs typeface="+mn-cs"/>
      </a:defRPr>
    </a:lvl1pPr>
    <a:lvl2pPr marL="639969" algn="l" defTabSz="1279939" rtl="0" eaLnBrk="1" latinLnBrk="0" hangingPunct="1">
      <a:defRPr kumimoji="1" sz="2577" kern="1200">
        <a:solidFill>
          <a:schemeClr val="tx1"/>
        </a:solidFill>
        <a:latin typeface="+mn-lt"/>
        <a:ea typeface="+mn-ea"/>
        <a:cs typeface="+mn-cs"/>
      </a:defRPr>
    </a:lvl2pPr>
    <a:lvl3pPr marL="1279939" algn="l" defTabSz="1279939" rtl="0" eaLnBrk="1" latinLnBrk="0" hangingPunct="1">
      <a:defRPr kumimoji="1" sz="2577" kern="1200">
        <a:solidFill>
          <a:schemeClr val="tx1"/>
        </a:solidFill>
        <a:latin typeface="+mn-lt"/>
        <a:ea typeface="+mn-ea"/>
        <a:cs typeface="+mn-cs"/>
      </a:defRPr>
    </a:lvl3pPr>
    <a:lvl4pPr marL="1919908" algn="l" defTabSz="1279939" rtl="0" eaLnBrk="1" latinLnBrk="0" hangingPunct="1">
      <a:defRPr kumimoji="1" sz="2577" kern="1200">
        <a:solidFill>
          <a:schemeClr val="tx1"/>
        </a:solidFill>
        <a:latin typeface="+mn-lt"/>
        <a:ea typeface="+mn-ea"/>
        <a:cs typeface="+mn-cs"/>
      </a:defRPr>
    </a:lvl4pPr>
    <a:lvl5pPr marL="2559879" algn="l" defTabSz="1279939" rtl="0" eaLnBrk="1" latinLnBrk="0" hangingPunct="1">
      <a:defRPr kumimoji="1" sz="2577" kern="1200">
        <a:solidFill>
          <a:schemeClr val="tx1"/>
        </a:solidFill>
        <a:latin typeface="+mn-lt"/>
        <a:ea typeface="+mn-ea"/>
        <a:cs typeface="+mn-cs"/>
      </a:defRPr>
    </a:lvl5pPr>
    <a:lvl6pPr marL="3199848" algn="l" defTabSz="1279939" rtl="0" eaLnBrk="1" latinLnBrk="0" hangingPunct="1">
      <a:defRPr kumimoji="1" sz="2577" kern="1200">
        <a:solidFill>
          <a:schemeClr val="tx1"/>
        </a:solidFill>
        <a:latin typeface="+mn-lt"/>
        <a:ea typeface="+mn-ea"/>
        <a:cs typeface="+mn-cs"/>
      </a:defRPr>
    </a:lvl6pPr>
    <a:lvl7pPr marL="3839818" algn="l" defTabSz="1279939" rtl="0" eaLnBrk="1" latinLnBrk="0" hangingPunct="1">
      <a:defRPr kumimoji="1" sz="2577" kern="1200">
        <a:solidFill>
          <a:schemeClr val="tx1"/>
        </a:solidFill>
        <a:latin typeface="+mn-lt"/>
        <a:ea typeface="+mn-ea"/>
        <a:cs typeface="+mn-cs"/>
      </a:defRPr>
    </a:lvl7pPr>
    <a:lvl8pPr marL="4479787" algn="l" defTabSz="1279939" rtl="0" eaLnBrk="1" latinLnBrk="0" hangingPunct="1">
      <a:defRPr kumimoji="1" sz="2577" kern="1200">
        <a:solidFill>
          <a:schemeClr val="tx1"/>
        </a:solidFill>
        <a:latin typeface="+mn-lt"/>
        <a:ea typeface="+mn-ea"/>
        <a:cs typeface="+mn-cs"/>
      </a:defRPr>
    </a:lvl8pPr>
    <a:lvl9pPr marL="5119757" algn="l" defTabSz="1279939" rtl="0" eaLnBrk="1" latinLnBrk="0" hangingPunct="1">
      <a:defRPr kumimoji="1" sz="257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5"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FF"/>
    <a:srgbClr val="FFCCFF"/>
    <a:srgbClr val="CCECFF"/>
    <a:srgbClr val="CCCCFF"/>
    <a:srgbClr val="CC9900"/>
    <a:srgbClr val="0066FF"/>
    <a:srgbClr val="5A47E7"/>
    <a:srgbClr val="0080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3" d="100"/>
          <a:sy n="53" d="100"/>
        </p:scale>
        <p:origin x="1728" y="96"/>
      </p:cViewPr>
      <p:guideLst>
        <p:guide orient="horz" pos="3025"/>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03" tIns="45703" rIns="91403"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4" y="0"/>
            <a:ext cx="2949575" cy="496888"/>
          </a:xfrm>
          <a:prstGeom prst="rect">
            <a:avLst/>
          </a:prstGeom>
        </p:spPr>
        <p:txBody>
          <a:bodyPr vert="horz" lIns="91403" tIns="45703" rIns="91403" bIns="45703" rtlCol="0"/>
          <a:lstStyle>
            <a:lvl1pPr algn="r">
              <a:defRPr sz="1200"/>
            </a:lvl1pPr>
          </a:lstStyle>
          <a:p>
            <a:fld id="{AA74DCB6-339A-408E-8566-C66A1BEC787D}" type="datetimeFigureOut">
              <a:rPr kumimoji="1" lang="ja-JP" altLang="en-US" smtClean="0"/>
              <a:t>2023/3/20</a:t>
            </a:fld>
            <a:endParaRPr kumimoji="1" lang="ja-JP" altLang="en-US"/>
          </a:p>
        </p:txBody>
      </p:sp>
      <p:sp>
        <p:nvSpPr>
          <p:cNvPr id="4" name="スライド イメージ プレースホルダー 3"/>
          <p:cNvSpPr>
            <a:spLocks noGrp="1" noRot="1" noChangeAspect="1"/>
          </p:cNvSpPr>
          <p:nvPr>
            <p:ph type="sldImg" idx="2"/>
          </p:nvPr>
        </p:nvSpPr>
        <p:spPr>
          <a:xfrm>
            <a:off x="920750" y="747713"/>
            <a:ext cx="4965700" cy="3724275"/>
          </a:xfrm>
          <a:prstGeom prst="rect">
            <a:avLst/>
          </a:prstGeom>
          <a:noFill/>
          <a:ln w="12700">
            <a:solidFill>
              <a:prstClr val="black"/>
            </a:solidFill>
          </a:ln>
        </p:spPr>
        <p:txBody>
          <a:bodyPr vert="horz" lIns="91403" tIns="45703" rIns="91403" bIns="45703" rtlCol="0" anchor="ctr"/>
          <a:lstStyle/>
          <a:p>
            <a:endParaRPr lang="ja-JP" altLang="en-US"/>
          </a:p>
        </p:txBody>
      </p:sp>
      <p:sp>
        <p:nvSpPr>
          <p:cNvPr id="5" name="ノート プレースホルダー 4"/>
          <p:cNvSpPr>
            <a:spLocks noGrp="1"/>
          </p:cNvSpPr>
          <p:nvPr>
            <p:ph type="body" sz="quarter" idx="3"/>
          </p:nvPr>
        </p:nvSpPr>
        <p:spPr>
          <a:xfrm>
            <a:off x="681043" y="4721226"/>
            <a:ext cx="5445125" cy="4471988"/>
          </a:xfrm>
          <a:prstGeom prst="rect">
            <a:avLst/>
          </a:prstGeom>
        </p:spPr>
        <p:txBody>
          <a:bodyPr vert="horz" lIns="91403" tIns="45703" rIns="91403"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03" tIns="45703" rIns="91403"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4" y="9440863"/>
            <a:ext cx="2949575" cy="496887"/>
          </a:xfrm>
          <a:prstGeom prst="rect">
            <a:avLst/>
          </a:prstGeom>
        </p:spPr>
        <p:txBody>
          <a:bodyPr vert="horz" lIns="91403" tIns="45703" rIns="91403" bIns="45703" rtlCol="0" anchor="b"/>
          <a:lstStyle>
            <a:lvl1pPr algn="r">
              <a:defRPr sz="1200"/>
            </a:lvl1pPr>
          </a:lstStyle>
          <a:p>
            <a:fld id="{73A34A13-4B76-4D1C-807E-D1BBE6121CCF}" type="slidenum">
              <a:rPr kumimoji="1" lang="ja-JP" altLang="en-US" smtClean="0"/>
              <a:t>‹#›</a:t>
            </a:fld>
            <a:endParaRPr kumimoji="1" lang="ja-JP" altLang="en-US"/>
          </a:p>
        </p:txBody>
      </p:sp>
    </p:spTree>
    <p:extLst>
      <p:ext uri="{BB962C8B-B14F-4D97-AF65-F5344CB8AC3E}">
        <p14:creationId xmlns:p14="http://schemas.microsoft.com/office/powerpoint/2010/main" val="3607650404"/>
      </p:ext>
    </p:extLst>
  </p:cSld>
  <p:clrMap bg1="lt1" tx1="dk1" bg2="lt2" tx2="dk2" accent1="accent1" accent2="accent2" accent3="accent3" accent4="accent4" accent5="accent5" accent6="accent6" hlink="hlink" folHlink="folHlink"/>
  <p:notesStyle>
    <a:lvl1pPr marL="0" algn="l" defTabSz="1122065" rtl="0" eaLnBrk="1" latinLnBrk="0" hangingPunct="1">
      <a:defRPr kumimoji="1" sz="1473" kern="1200">
        <a:solidFill>
          <a:schemeClr val="tx1"/>
        </a:solidFill>
        <a:latin typeface="+mn-lt"/>
        <a:ea typeface="+mn-ea"/>
        <a:cs typeface="+mn-cs"/>
      </a:defRPr>
    </a:lvl1pPr>
    <a:lvl2pPr marL="561033" algn="l" defTabSz="1122065" rtl="0" eaLnBrk="1" latinLnBrk="0" hangingPunct="1">
      <a:defRPr kumimoji="1" sz="1473" kern="1200">
        <a:solidFill>
          <a:schemeClr val="tx1"/>
        </a:solidFill>
        <a:latin typeface="+mn-lt"/>
        <a:ea typeface="+mn-ea"/>
        <a:cs typeface="+mn-cs"/>
      </a:defRPr>
    </a:lvl2pPr>
    <a:lvl3pPr marL="1122065" algn="l" defTabSz="1122065" rtl="0" eaLnBrk="1" latinLnBrk="0" hangingPunct="1">
      <a:defRPr kumimoji="1" sz="1473" kern="1200">
        <a:solidFill>
          <a:schemeClr val="tx1"/>
        </a:solidFill>
        <a:latin typeface="+mn-lt"/>
        <a:ea typeface="+mn-ea"/>
        <a:cs typeface="+mn-cs"/>
      </a:defRPr>
    </a:lvl3pPr>
    <a:lvl4pPr marL="1683097" algn="l" defTabSz="1122065" rtl="0" eaLnBrk="1" latinLnBrk="0" hangingPunct="1">
      <a:defRPr kumimoji="1" sz="1473" kern="1200">
        <a:solidFill>
          <a:schemeClr val="tx1"/>
        </a:solidFill>
        <a:latin typeface="+mn-lt"/>
        <a:ea typeface="+mn-ea"/>
        <a:cs typeface="+mn-cs"/>
      </a:defRPr>
    </a:lvl4pPr>
    <a:lvl5pPr marL="2244129" algn="l" defTabSz="1122065" rtl="0" eaLnBrk="1" latinLnBrk="0" hangingPunct="1">
      <a:defRPr kumimoji="1" sz="1473" kern="1200">
        <a:solidFill>
          <a:schemeClr val="tx1"/>
        </a:solidFill>
        <a:latin typeface="+mn-lt"/>
        <a:ea typeface="+mn-ea"/>
        <a:cs typeface="+mn-cs"/>
      </a:defRPr>
    </a:lvl5pPr>
    <a:lvl6pPr marL="2805162" algn="l" defTabSz="1122065" rtl="0" eaLnBrk="1" latinLnBrk="0" hangingPunct="1">
      <a:defRPr kumimoji="1" sz="1473" kern="1200">
        <a:solidFill>
          <a:schemeClr val="tx1"/>
        </a:solidFill>
        <a:latin typeface="+mn-lt"/>
        <a:ea typeface="+mn-ea"/>
        <a:cs typeface="+mn-cs"/>
      </a:defRPr>
    </a:lvl6pPr>
    <a:lvl7pPr marL="3366195" algn="l" defTabSz="1122065" rtl="0" eaLnBrk="1" latinLnBrk="0" hangingPunct="1">
      <a:defRPr kumimoji="1" sz="1473" kern="1200">
        <a:solidFill>
          <a:schemeClr val="tx1"/>
        </a:solidFill>
        <a:latin typeface="+mn-lt"/>
        <a:ea typeface="+mn-ea"/>
        <a:cs typeface="+mn-cs"/>
      </a:defRPr>
    </a:lvl7pPr>
    <a:lvl8pPr marL="3927227" algn="l" defTabSz="1122065" rtl="0" eaLnBrk="1" latinLnBrk="0" hangingPunct="1">
      <a:defRPr kumimoji="1" sz="1473" kern="1200">
        <a:solidFill>
          <a:schemeClr val="tx1"/>
        </a:solidFill>
        <a:latin typeface="+mn-lt"/>
        <a:ea typeface="+mn-ea"/>
        <a:cs typeface="+mn-cs"/>
      </a:defRPr>
    </a:lvl8pPr>
    <a:lvl9pPr marL="4488259" algn="l" defTabSz="1122065" rtl="0" eaLnBrk="1" latinLnBrk="0" hangingPunct="1">
      <a:defRPr kumimoji="1" sz="14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1</a:t>
            </a:fld>
            <a:endParaRPr kumimoji="1" lang="ja-JP" altLang="en-US"/>
          </a:p>
        </p:txBody>
      </p:sp>
    </p:spTree>
    <p:extLst>
      <p:ext uri="{BB962C8B-B14F-4D97-AF65-F5344CB8AC3E}">
        <p14:creationId xmlns:p14="http://schemas.microsoft.com/office/powerpoint/2010/main" val="4160428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7713"/>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3A34A13-4B76-4D1C-807E-D1BBE6121CCF}" type="slidenum">
              <a:rPr kumimoji="1" lang="ja-JP" altLang="en-US" smtClean="0"/>
              <a:t>2</a:t>
            </a:fld>
            <a:endParaRPr kumimoji="1" lang="ja-JP" altLang="en-US"/>
          </a:p>
        </p:txBody>
      </p:sp>
    </p:spTree>
    <p:extLst>
      <p:ext uri="{BB962C8B-B14F-4D97-AF65-F5344CB8AC3E}">
        <p14:creationId xmlns:p14="http://schemas.microsoft.com/office/powerpoint/2010/main" val="961356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7713"/>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3A34A13-4B76-4D1C-807E-D1BBE6121CCF}" type="slidenum">
              <a:rPr kumimoji="1" lang="ja-JP" altLang="en-US" smtClean="0"/>
              <a:t>3</a:t>
            </a:fld>
            <a:endParaRPr kumimoji="1" lang="ja-JP" altLang="en-US"/>
          </a:p>
        </p:txBody>
      </p:sp>
    </p:spTree>
    <p:extLst>
      <p:ext uri="{BB962C8B-B14F-4D97-AF65-F5344CB8AC3E}">
        <p14:creationId xmlns:p14="http://schemas.microsoft.com/office/powerpoint/2010/main" val="3363625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2"/>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1"/>
            <a:ext cx="8961120" cy="2453640"/>
          </a:xfrm>
        </p:spPr>
        <p:txBody>
          <a:bodyPr/>
          <a:lstStyle>
            <a:lvl1pPr marL="0" indent="0" algn="ctr">
              <a:buNone/>
              <a:defRPr>
                <a:solidFill>
                  <a:schemeClr val="tx1">
                    <a:tint val="75000"/>
                  </a:schemeClr>
                </a:solidFill>
              </a:defRPr>
            </a:lvl1pPr>
            <a:lvl2pPr marL="624207" indent="0" algn="ctr">
              <a:buNone/>
              <a:defRPr>
                <a:solidFill>
                  <a:schemeClr val="tx1">
                    <a:tint val="75000"/>
                  </a:schemeClr>
                </a:solidFill>
              </a:defRPr>
            </a:lvl2pPr>
            <a:lvl3pPr marL="1248417" indent="0" algn="ctr">
              <a:buNone/>
              <a:defRPr>
                <a:solidFill>
                  <a:schemeClr val="tx1">
                    <a:tint val="75000"/>
                  </a:schemeClr>
                </a:solidFill>
              </a:defRPr>
            </a:lvl3pPr>
            <a:lvl4pPr marL="1872626" indent="0" algn="ctr">
              <a:buNone/>
              <a:defRPr>
                <a:solidFill>
                  <a:schemeClr val="tx1">
                    <a:tint val="75000"/>
                  </a:schemeClr>
                </a:solidFill>
              </a:defRPr>
            </a:lvl4pPr>
            <a:lvl5pPr marL="2496835" indent="0" algn="ctr">
              <a:buNone/>
              <a:defRPr>
                <a:solidFill>
                  <a:schemeClr val="tx1">
                    <a:tint val="75000"/>
                  </a:schemeClr>
                </a:solidFill>
              </a:defRPr>
            </a:lvl5pPr>
            <a:lvl6pPr marL="3121043" indent="0" algn="ctr">
              <a:buNone/>
              <a:defRPr>
                <a:solidFill>
                  <a:schemeClr val="tx1">
                    <a:tint val="75000"/>
                  </a:schemeClr>
                </a:solidFill>
              </a:defRPr>
            </a:lvl6pPr>
            <a:lvl7pPr marL="3745252" indent="0" algn="ctr">
              <a:buNone/>
              <a:defRPr>
                <a:solidFill>
                  <a:schemeClr val="tx1">
                    <a:tint val="75000"/>
                  </a:schemeClr>
                </a:solidFill>
              </a:defRPr>
            </a:lvl7pPr>
            <a:lvl8pPr marL="4369460" indent="0" algn="ctr">
              <a:buNone/>
              <a:defRPr>
                <a:solidFill>
                  <a:schemeClr val="tx1">
                    <a:tint val="75000"/>
                  </a:schemeClr>
                </a:solidFill>
              </a:defRPr>
            </a:lvl8pPr>
            <a:lvl9pPr marL="499366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E06E14-5F90-49D9-9F3F-785CEAA402EA}"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73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3D092B-91C1-4501-89B0-2C419716EE18}"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2803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8"/>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8"/>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E01D42-EE54-4736-957B-2A039CBD89C3}"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286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A3A181A-0D52-4797-9C6D-1BB2403CEF11}"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9CCCD13-D0AE-4FE9-8772-35F85946D69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74773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6"/>
            <a:ext cx="10881360" cy="1906905"/>
          </a:xfrm>
        </p:spPr>
        <p:txBody>
          <a:bodyPr anchor="t"/>
          <a:lstStyle>
            <a:lvl1pPr algn="l">
              <a:defRPr sz="5507"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401"/>
            <a:ext cx="10881360" cy="2100262"/>
          </a:xfrm>
        </p:spPr>
        <p:txBody>
          <a:bodyPr anchor="b"/>
          <a:lstStyle>
            <a:lvl1pPr marL="0" indent="0">
              <a:buNone/>
              <a:defRPr sz="2753">
                <a:solidFill>
                  <a:schemeClr val="tx1">
                    <a:tint val="75000"/>
                  </a:schemeClr>
                </a:solidFill>
              </a:defRPr>
            </a:lvl1pPr>
            <a:lvl2pPr marL="624207" indent="0">
              <a:buNone/>
              <a:defRPr sz="2514">
                <a:solidFill>
                  <a:schemeClr val="tx1">
                    <a:tint val="75000"/>
                  </a:schemeClr>
                </a:solidFill>
              </a:defRPr>
            </a:lvl2pPr>
            <a:lvl3pPr marL="1248417" indent="0">
              <a:buNone/>
              <a:defRPr sz="2155">
                <a:solidFill>
                  <a:schemeClr val="tx1">
                    <a:tint val="75000"/>
                  </a:schemeClr>
                </a:solidFill>
              </a:defRPr>
            </a:lvl3pPr>
            <a:lvl4pPr marL="1872626" indent="0">
              <a:buNone/>
              <a:defRPr sz="1915">
                <a:solidFill>
                  <a:schemeClr val="tx1">
                    <a:tint val="75000"/>
                  </a:schemeClr>
                </a:solidFill>
              </a:defRPr>
            </a:lvl4pPr>
            <a:lvl5pPr marL="2496835" indent="0">
              <a:buNone/>
              <a:defRPr sz="1915">
                <a:solidFill>
                  <a:schemeClr val="tx1">
                    <a:tint val="75000"/>
                  </a:schemeClr>
                </a:solidFill>
              </a:defRPr>
            </a:lvl5pPr>
            <a:lvl6pPr marL="3121043" indent="0">
              <a:buNone/>
              <a:defRPr sz="1915">
                <a:solidFill>
                  <a:schemeClr val="tx1">
                    <a:tint val="75000"/>
                  </a:schemeClr>
                </a:solidFill>
              </a:defRPr>
            </a:lvl6pPr>
            <a:lvl7pPr marL="3745252" indent="0">
              <a:buNone/>
              <a:defRPr sz="1915">
                <a:solidFill>
                  <a:schemeClr val="tx1">
                    <a:tint val="75000"/>
                  </a:schemeClr>
                </a:solidFill>
              </a:defRPr>
            </a:lvl7pPr>
            <a:lvl8pPr marL="4369460" indent="0">
              <a:buNone/>
              <a:defRPr sz="1915">
                <a:solidFill>
                  <a:schemeClr val="tx1">
                    <a:tint val="75000"/>
                  </a:schemeClr>
                </a:solidFill>
              </a:defRPr>
            </a:lvl8pPr>
            <a:lvl9pPr marL="4993668" indent="0">
              <a:buNone/>
              <a:defRPr sz="1915">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DAFC3E2-1570-4598-B60F-9F8892F512A3}"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1406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3"/>
            <a:ext cx="5654040" cy="6336348"/>
          </a:xfrm>
        </p:spPr>
        <p:txBody>
          <a:bodyPr/>
          <a:lstStyle>
            <a:lvl1pPr>
              <a:defRPr sz="3831"/>
            </a:lvl1pPr>
            <a:lvl2pPr>
              <a:defRPr sz="3232"/>
            </a:lvl2pPr>
            <a:lvl3pPr>
              <a:defRPr sz="2753"/>
            </a:lvl3pPr>
            <a:lvl4pPr>
              <a:defRPr sz="2514"/>
            </a:lvl4pPr>
            <a:lvl5pPr>
              <a:defRPr sz="2514"/>
            </a:lvl5pPr>
            <a:lvl6pPr>
              <a:defRPr sz="2514"/>
            </a:lvl6pPr>
            <a:lvl7pPr>
              <a:defRPr sz="2514"/>
            </a:lvl7pPr>
            <a:lvl8pPr>
              <a:defRPr sz="2514"/>
            </a:lvl8pPr>
            <a:lvl9pPr>
              <a:defRPr sz="251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3"/>
            <a:ext cx="5654040" cy="6336348"/>
          </a:xfrm>
        </p:spPr>
        <p:txBody>
          <a:bodyPr/>
          <a:lstStyle>
            <a:lvl1pPr>
              <a:defRPr sz="3831"/>
            </a:lvl1pPr>
            <a:lvl2pPr>
              <a:defRPr sz="3232"/>
            </a:lvl2pPr>
            <a:lvl3pPr>
              <a:defRPr sz="2753"/>
            </a:lvl3pPr>
            <a:lvl4pPr>
              <a:defRPr sz="2514"/>
            </a:lvl4pPr>
            <a:lvl5pPr>
              <a:defRPr sz="2514"/>
            </a:lvl5pPr>
            <a:lvl6pPr>
              <a:defRPr sz="2514"/>
            </a:lvl6pPr>
            <a:lvl7pPr>
              <a:defRPr sz="2514"/>
            </a:lvl7pPr>
            <a:lvl8pPr>
              <a:defRPr sz="2514"/>
            </a:lvl8pPr>
            <a:lvl9pPr>
              <a:defRPr sz="251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883B29C-F102-41FD-816A-A97EAF781B7A}"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3671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60"/>
            <a:ext cx="5656263" cy="895666"/>
          </a:xfrm>
        </p:spPr>
        <p:txBody>
          <a:bodyPr anchor="b"/>
          <a:lstStyle>
            <a:lvl1pPr marL="0" indent="0">
              <a:buNone/>
              <a:defRPr sz="3232" b="1"/>
            </a:lvl1pPr>
            <a:lvl2pPr marL="624207" indent="0">
              <a:buNone/>
              <a:defRPr sz="2753" b="1"/>
            </a:lvl2pPr>
            <a:lvl3pPr marL="1248417" indent="0">
              <a:buNone/>
              <a:defRPr sz="2514" b="1"/>
            </a:lvl3pPr>
            <a:lvl4pPr marL="1872626" indent="0">
              <a:buNone/>
              <a:defRPr sz="2155" b="1"/>
            </a:lvl4pPr>
            <a:lvl5pPr marL="2496835" indent="0">
              <a:buNone/>
              <a:defRPr sz="2155" b="1"/>
            </a:lvl5pPr>
            <a:lvl6pPr marL="3121043" indent="0">
              <a:buNone/>
              <a:defRPr sz="2155" b="1"/>
            </a:lvl6pPr>
            <a:lvl7pPr marL="3745252" indent="0">
              <a:buNone/>
              <a:defRPr sz="2155" b="1"/>
            </a:lvl7pPr>
            <a:lvl8pPr marL="4369460" indent="0">
              <a:buNone/>
              <a:defRPr sz="2155" b="1"/>
            </a:lvl8pPr>
            <a:lvl9pPr marL="4993668" indent="0">
              <a:buNone/>
              <a:defRPr sz="2155"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7"/>
            <a:ext cx="5656263" cy="5531803"/>
          </a:xfrm>
        </p:spPr>
        <p:txBody>
          <a:bodyPr/>
          <a:lstStyle>
            <a:lvl1pPr>
              <a:defRPr sz="3232"/>
            </a:lvl1pPr>
            <a:lvl2pPr>
              <a:defRPr sz="2753"/>
            </a:lvl2pPr>
            <a:lvl3pPr>
              <a:defRPr sz="2514"/>
            </a:lvl3pPr>
            <a:lvl4pPr>
              <a:defRPr sz="2155"/>
            </a:lvl4pPr>
            <a:lvl5pPr>
              <a:defRPr sz="2155"/>
            </a:lvl5pPr>
            <a:lvl6pPr>
              <a:defRPr sz="2155"/>
            </a:lvl6pPr>
            <a:lvl7pPr>
              <a:defRPr sz="2155"/>
            </a:lvl7pPr>
            <a:lvl8pPr>
              <a:defRPr sz="2155"/>
            </a:lvl8pPr>
            <a:lvl9pPr>
              <a:defRPr sz="215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9" y="2149160"/>
            <a:ext cx="5658485" cy="895666"/>
          </a:xfrm>
        </p:spPr>
        <p:txBody>
          <a:bodyPr anchor="b"/>
          <a:lstStyle>
            <a:lvl1pPr marL="0" indent="0">
              <a:buNone/>
              <a:defRPr sz="3232" b="1"/>
            </a:lvl1pPr>
            <a:lvl2pPr marL="624207" indent="0">
              <a:buNone/>
              <a:defRPr sz="2753" b="1"/>
            </a:lvl2pPr>
            <a:lvl3pPr marL="1248417" indent="0">
              <a:buNone/>
              <a:defRPr sz="2514" b="1"/>
            </a:lvl3pPr>
            <a:lvl4pPr marL="1872626" indent="0">
              <a:buNone/>
              <a:defRPr sz="2155" b="1"/>
            </a:lvl4pPr>
            <a:lvl5pPr marL="2496835" indent="0">
              <a:buNone/>
              <a:defRPr sz="2155" b="1"/>
            </a:lvl5pPr>
            <a:lvl6pPr marL="3121043" indent="0">
              <a:buNone/>
              <a:defRPr sz="2155" b="1"/>
            </a:lvl6pPr>
            <a:lvl7pPr marL="3745252" indent="0">
              <a:buNone/>
              <a:defRPr sz="2155" b="1"/>
            </a:lvl7pPr>
            <a:lvl8pPr marL="4369460" indent="0">
              <a:buNone/>
              <a:defRPr sz="2155" b="1"/>
            </a:lvl8pPr>
            <a:lvl9pPr marL="4993668" indent="0">
              <a:buNone/>
              <a:defRPr sz="2155"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9" y="3044827"/>
            <a:ext cx="5658485" cy="5531803"/>
          </a:xfrm>
        </p:spPr>
        <p:txBody>
          <a:bodyPr/>
          <a:lstStyle>
            <a:lvl1pPr>
              <a:defRPr sz="3232"/>
            </a:lvl1pPr>
            <a:lvl2pPr>
              <a:defRPr sz="2753"/>
            </a:lvl2pPr>
            <a:lvl3pPr>
              <a:defRPr sz="2514"/>
            </a:lvl3pPr>
            <a:lvl4pPr>
              <a:defRPr sz="2155"/>
            </a:lvl4pPr>
            <a:lvl5pPr>
              <a:defRPr sz="2155"/>
            </a:lvl5pPr>
            <a:lvl6pPr>
              <a:defRPr sz="2155"/>
            </a:lvl6pPr>
            <a:lvl7pPr>
              <a:defRPr sz="2155"/>
            </a:lvl7pPr>
            <a:lvl8pPr>
              <a:defRPr sz="2155"/>
            </a:lvl8pPr>
            <a:lvl9pPr>
              <a:defRPr sz="215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F983D7-5767-4207-951A-ABD45A918894}"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8329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76AFA6A-7AC7-4EB9-9107-C3F4467B30D6}"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27799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86EE7C-A1F7-4D55-B4DD-567536D39FB9}"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8281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3" y="382270"/>
            <a:ext cx="4211638" cy="1626870"/>
          </a:xfrm>
        </p:spPr>
        <p:txBody>
          <a:bodyPr anchor="b"/>
          <a:lstStyle>
            <a:lvl1pPr algn="l">
              <a:defRPr sz="2753"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3"/>
            <a:ext cx="7156450" cy="8194358"/>
          </a:xfrm>
        </p:spPr>
        <p:txBody>
          <a:bodyPr/>
          <a:lstStyle>
            <a:lvl1pPr>
              <a:defRPr sz="4429"/>
            </a:lvl1pPr>
            <a:lvl2pPr>
              <a:defRPr sz="3831"/>
            </a:lvl2pPr>
            <a:lvl3pPr>
              <a:defRPr sz="3232"/>
            </a:lvl3pPr>
            <a:lvl4pPr>
              <a:defRPr sz="2753"/>
            </a:lvl4pPr>
            <a:lvl5pPr>
              <a:defRPr sz="2753"/>
            </a:lvl5pPr>
            <a:lvl6pPr>
              <a:defRPr sz="2753"/>
            </a:lvl6pPr>
            <a:lvl7pPr>
              <a:defRPr sz="2753"/>
            </a:lvl7pPr>
            <a:lvl8pPr>
              <a:defRPr sz="2753"/>
            </a:lvl8pPr>
            <a:lvl9pPr>
              <a:defRPr sz="275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3" y="2009143"/>
            <a:ext cx="4211638" cy="6567488"/>
          </a:xfrm>
        </p:spPr>
        <p:txBody>
          <a:bodyPr/>
          <a:lstStyle>
            <a:lvl1pPr marL="0" indent="0">
              <a:buNone/>
              <a:defRPr sz="1915"/>
            </a:lvl1pPr>
            <a:lvl2pPr marL="624207" indent="0">
              <a:buNone/>
              <a:defRPr sz="1676"/>
            </a:lvl2pPr>
            <a:lvl3pPr marL="1248417" indent="0">
              <a:buNone/>
              <a:defRPr sz="1317"/>
            </a:lvl3pPr>
            <a:lvl4pPr marL="1872626" indent="0">
              <a:buNone/>
              <a:defRPr sz="1197"/>
            </a:lvl4pPr>
            <a:lvl5pPr marL="2496835" indent="0">
              <a:buNone/>
              <a:defRPr sz="1197"/>
            </a:lvl5pPr>
            <a:lvl6pPr marL="3121043" indent="0">
              <a:buNone/>
              <a:defRPr sz="1197"/>
            </a:lvl6pPr>
            <a:lvl7pPr marL="3745252" indent="0">
              <a:buNone/>
              <a:defRPr sz="1197"/>
            </a:lvl7pPr>
            <a:lvl8pPr marL="4369460" indent="0">
              <a:buNone/>
              <a:defRPr sz="1197"/>
            </a:lvl8pPr>
            <a:lvl9pPr marL="4993668" indent="0">
              <a:buNone/>
              <a:defRPr sz="119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322DB4-ADD0-4C31-B418-2E27E22865E3}"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755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53"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29"/>
            </a:lvl1pPr>
            <a:lvl2pPr marL="624207" indent="0">
              <a:buNone/>
              <a:defRPr sz="3831"/>
            </a:lvl2pPr>
            <a:lvl3pPr marL="1248417" indent="0">
              <a:buNone/>
              <a:defRPr sz="3232"/>
            </a:lvl3pPr>
            <a:lvl4pPr marL="1872626" indent="0">
              <a:buNone/>
              <a:defRPr sz="2753"/>
            </a:lvl4pPr>
            <a:lvl5pPr marL="2496835" indent="0">
              <a:buNone/>
              <a:defRPr sz="2753"/>
            </a:lvl5pPr>
            <a:lvl6pPr marL="3121043" indent="0">
              <a:buNone/>
              <a:defRPr sz="2753"/>
            </a:lvl6pPr>
            <a:lvl7pPr marL="3745252" indent="0">
              <a:buNone/>
              <a:defRPr sz="2753"/>
            </a:lvl7pPr>
            <a:lvl8pPr marL="4369460" indent="0">
              <a:buNone/>
              <a:defRPr sz="2753"/>
            </a:lvl8pPr>
            <a:lvl9pPr marL="4993668" indent="0">
              <a:buNone/>
              <a:defRPr sz="2753"/>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15"/>
            </a:lvl1pPr>
            <a:lvl2pPr marL="624207" indent="0">
              <a:buNone/>
              <a:defRPr sz="1676"/>
            </a:lvl2pPr>
            <a:lvl3pPr marL="1248417" indent="0">
              <a:buNone/>
              <a:defRPr sz="1317"/>
            </a:lvl3pPr>
            <a:lvl4pPr marL="1872626" indent="0">
              <a:buNone/>
              <a:defRPr sz="1197"/>
            </a:lvl4pPr>
            <a:lvl5pPr marL="2496835" indent="0">
              <a:buNone/>
              <a:defRPr sz="1197"/>
            </a:lvl5pPr>
            <a:lvl6pPr marL="3121043" indent="0">
              <a:buNone/>
              <a:defRPr sz="1197"/>
            </a:lvl6pPr>
            <a:lvl7pPr marL="3745252" indent="0">
              <a:buNone/>
              <a:defRPr sz="1197"/>
            </a:lvl7pPr>
            <a:lvl8pPr marL="4369460" indent="0">
              <a:buNone/>
              <a:defRPr sz="1197"/>
            </a:lvl8pPr>
            <a:lvl9pPr marL="4993668" indent="0">
              <a:buNone/>
              <a:defRPr sz="119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4400C1-B40B-404E-809A-3FBFFC9BA224}" type="datetime1">
              <a:rPr lang="ja-JP" altLang="en-US" smtClean="0">
                <a:solidFill>
                  <a:prstClr val="black">
                    <a:tint val="75000"/>
                  </a:prstClr>
                </a:solidFill>
              </a:rPr>
              <a:pPr/>
              <a:t>2023/3/20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1597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5"/>
            <a:ext cx="11521440" cy="1600201"/>
          </a:xfrm>
          <a:prstGeom prst="rect">
            <a:avLst/>
          </a:prstGeom>
        </p:spPr>
        <p:txBody>
          <a:bodyPr vert="horz" lIns="104286" tIns="52144" rIns="104286" bIns="52144"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3"/>
            <a:ext cx="11521440" cy="6336348"/>
          </a:xfrm>
          <a:prstGeom prst="rect">
            <a:avLst/>
          </a:prstGeom>
        </p:spPr>
        <p:txBody>
          <a:bodyPr vert="horz" lIns="104286" tIns="52144" rIns="104286" bIns="52144"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2" y="8898897"/>
            <a:ext cx="2987040" cy="511175"/>
          </a:xfrm>
          <a:prstGeom prst="rect">
            <a:avLst/>
          </a:prstGeom>
        </p:spPr>
        <p:txBody>
          <a:bodyPr vert="horz" lIns="104286" tIns="52144" rIns="104286" bIns="52144" rtlCol="0" anchor="ctr"/>
          <a:lstStyle>
            <a:lvl1pPr algn="l">
              <a:defRPr sz="1676">
                <a:solidFill>
                  <a:schemeClr val="tx1">
                    <a:tint val="75000"/>
                  </a:schemeClr>
                </a:solidFill>
              </a:defRPr>
            </a:lvl1pPr>
          </a:lstStyle>
          <a:p>
            <a:pPr defTabSz="1247741"/>
            <a:fld id="{683FBF18-D399-44D4-A1C3-C51B19BA01A8}" type="datetime1">
              <a:rPr lang="ja-JP" altLang="en-US" smtClean="0">
                <a:solidFill>
                  <a:prstClr val="black">
                    <a:tint val="75000"/>
                  </a:prstClr>
                </a:solidFill>
              </a:rPr>
              <a:pPr defTabSz="1247741"/>
              <a:t>2023/3/20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373881" y="8898897"/>
            <a:ext cx="4053840" cy="511175"/>
          </a:xfrm>
          <a:prstGeom prst="rect">
            <a:avLst/>
          </a:prstGeom>
        </p:spPr>
        <p:txBody>
          <a:bodyPr vert="horz" lIns="104286" tIns="52144" rIns="104286" bIns="52144" rtlCol="0" anchor="ctr"/>
          <a:lstStyle>
            <a:lvl1pPr algn="ctr">
              <a:defRPr sz="1676">
                <a:solidFill>
                  <a:schemeClr val="tx1">
                    <a:tint val="75000"/>
                  </a:schemeClr>
                </a:solidFill>
              </a:defRPr>
            </a:lvl1pPr>
          </a:lstStyle>
          <a:p>
            <a:pPr defTabSz="1247741"/>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9174480" y="8898897"/>
            <a:ext cx="2987040" cy="511175"/>
          </a:xfrm>
          <a:prstGeom prst="rect">
            <a:avLst/>
          </a:prstGeom>
        </p:spPr>
        <p:txBody>
          <a:bodyPr vert="horz" lIns="104286" tIns="52144" rIns="104286" bIns="52144" rtlCol="0" anchor="ctr"/>
          <a:lstStyle>
            <a:lvl1pPr algn="r">
              <a:defRPr sz="1676">
                <a:solidFill>
                  <a:schemeClr val="tx1">
                    <a:tint val="75000"/>
                  </a:schemeClr>
                </a:solidFill>
              </a:defRPr>
            </a:lvl1pPr>
          </a:lstStyle>
          <a:p>
            <a:pPr defTabSz="1247741"/>
            <a:fld id="{10A50C96-ACB5-4B64-8148-1F1E3BBF9FF2}" type="slidenum">
              <a:rPr lang="ja-JP" altLang="en-US" smtClean="0">
                <a:solidFill>
                  <a:prstClr val="black">
                    <a:tint val="75000"/>
                  </a:prstClr>
                </a:solidFill>
              </a:rPr>
              <a:pPr defTabSz="1247741"/>
              <a:t>‹#›</a:t>
            </a:fld>
            <a:endParaRPr lang="ja-JP" altLang="en-US">
              <a:solidFill>
                <a:prstClr val="black">
                  <a:tint val="75000"/>
                </a:prstClr>
              </a:solidFill>
            </a:endParaRPr>
          </a:p>
        </p:txBody>
      </p:sp>
    </p:spTree>
    <p:extLst>
      <p:ext uri="{BB962C8B-B14F-4D97-AF65-F5344CB8AC3E}">
        <p14:creationId xmlns:p14="http://schemas.microsoft.com/office/powerpoint/2010/main" val="3090605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1248417" rtl="0" eaLnBrk="1" latinLnBrk="0" hangingPunct="1">
        <a:spcBef>
          <a:spcPct val="0"/>
        </a:spcBef>
        <a:buNone/>
        <a:defRPr kumimoji="1" sz="5986" kern="1200">
          <a:solidFill>
            <a:schemeClr val="tx1"/>
          </a:solidFill>
          <a:latin typeface="+mj-lt"/>
          <a:ea typeface="+mj-ea"/>
          <a:cs typeface="+mj-cs"/>
        </a:defRPr>
      </a:lvl1pPr>
    </p:titleStyle>
    <p:bodyStyle>
      <a:lvl1pPr marL="468156" indent="-468156" algn="l" defTabSz="1248417" rtl="0" eaLnBrk="1" latinLnBrk="0" hangingPunct="1">
        <a:spcBef>
          <a:spcPct val="20000"/>
        </a:spcBef>
        <a:buFont typeface="Arial" panose="020B0604020202020204" pitchFamily="34" charset="0"/>
        <a:buChar char="•"/>
        <a:defRPr kumimoji="1" sz="4429" kern="1200">
          <a:solidFill>
            <a:schemeClr val="tx1"/>
          </a:solidFill>
          <a:latin typeface="+mn-lt"/>
          <a:ea typeface="+mn-ea"/>
          <a:cs typeface="+mn-cs"/>
        </a:defRPr>
      </a:lvl1pPr>
      <a:lvl2pPr marL="1014339" indent="-390131" algn="l" defTabSz="1248417" rtl="0" eaLnBrk="1" latinLnBrk="0" hangingPunct="1">
        <a:spcBef>
          <a:spcPct val="20000"/>
        </a:spcBef>
        <a:buFont typeface="Arial" panose="020B0604020202020204" pitchFamily="34" charset="0"/>
        <a:buChar char="–"/>
        <a:defRPr kumimoji="1" sz="3831" kern="1200">
          <a:solidFill>
            <a:schemeClr val="tx1"/>
          </a:solidFill>
          <a:latin typeface="+mn-lt"/>
          <a:ea typeface="+mn-ea"/>
          <a:cs typeface="+mn-cs"/>
        </a:defRPr>
      </a:lvl2pPr>
      <a:lvl3pPr marL="1560522" indent="-312104" algn="l" defTabSz="1248417" rtl="0" eaLnBrk="1" latinLnBrk="0" hangingPunct="1">
        <a:spcBef>
          <a:spcPct val="20000"/>
        </a:spcBef>
        <a:buFont typeface="Arial" panose="020B0604020202020204" pitchFamily="34" charset="0"/>
        <a:buChar char="•"/>
        <a:defRPr kumimoji="1" sz="3232" kern="1200">
          <a:solidFill>
            <a:schemeClr val="tx1"/>
          </a:solidFill>
          <a:latin typeface="+mn-lt"/>
          <a:ea typeface="+mn-ea"/>
          <a:cs typeface="+mn-cs"/>
        </a:defRPr>
      </a:lvl3pPr>
      <a:lvl4pPr marL="2184729"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4pPr>
      <a:lvl5pPr marL="2808939"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5pPr>
      <a:lvl6pPr marL="3433148"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6pPr>
      <a:lvl7pPr marL="4057356"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7pPr>
      <a:lvl8pPr marL="4681565"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8pPr>
      <a:lvl9pPr marL="5305773"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9pPr>
    </p:bodyStyle>
    <p:otherStyle>
      <a:defPPr>
        <a:defRPr lang="ja-JP"/>
      </a:defPPr>
      <a:lvl1pPr marL="0" algn="l" defTabSz="1248417" rtl="0" eaLnBrk="1" latinLnBrk="0" hangingPunct="1">
        <a:defRPr kumimoji="1" sz="2514" kern="1200">
          <a:solidFill>
            <a:schemeClr val="tx1"/>
          </a:solidFill>
          <a:latin typeface="+mn-lt"/>
          <a:ea typeface="+mn-ea"/>
          <a:cs typeface="+mn-cs"/>
        </a:defRPr>
      </a:lvl1pPr>
      <a:lvl2pPr marL="624207" algn="l" defTabSz="1248417" rtl="0" eaLnBrk="1" latinLnBrk="0" hangingPunct="1">
        <a:defRPr kumimoji="1" sz="2514" kern="1200">
          <a:solidFill>
            <a:schemeClr val="tx1"/>
          </a:solidFill>
          <a:latin typeface="+mn-lt"/>
          <a:ea typeface="+mn-ea"/>
          <a:cs typeface="+mn-cs"/>
        </a:defRPr>
      </a:lvl2pPr>
      <a:lvl3pPr marL="1248417" algn="l" defTabSz="1248417" rtl="0" eaLnBrk="1" latinLnBrk="0" hangingPunct="1">
        <a:defRPr kumimoji="1" sz="2514" kern="1200">
          <a:solidFill>
            <a:schemeClr val="tx1"/>
          </a:solidFill>
          <a:latin typeface="+mn-lt"/>
          <a:ea typeface="+mn-ea"/>
          <a:cs typeface="+mn-cs"/>
        </a:defRPr>
      </a:lvl3pPr>
      <a:lvl4pPr marL="1872626" algn="l" defTabSz="1248417" rtl="0" eaLnBrk="1" latinLnBrk="0" hangingPunct="1">
        <a:defRPr kumimoji="1" sz="2514" kern="1200">
          <a:solidFill>
            <a:schemeClr val="tx1"/>
          </a:solidFill>
          <a:latin typeface="+mn-lt"/>
          <a:ea typeface="+mn-ea"/>
          <a:cs typeface="+mn-cs"/>
        </a:defRPr>
      </a:lvl4pPr>
      <a:lvl5pPr marL="2496835" algn="l" defTabSz="1248417" rtl="0" eaLnBrk="1" latinLnBrk="0" hangingPunct="1">
        <a:defRPr kumimoji="1" sz="2514" kern="1200">
          <a:solidFill>
            <a:schemeClr val="tx1"/>
          </a:solidFill>
          <a:latin typeface="+mn-lt"/>
          <a:ea typeface="+mn-ea"/>
          <a:cs typeface="+mn-cs"/>
        </a:defRPr>
      </a:lvl5pPr>
      <a:lvl6pPr marL="3121043" algn="l" defTabSz="1248417" rtl="0" eaLnBrk="1" latinLnBrk="0" hangingPunct="1">
        <a:defRPr kumimoji="1" sz="2514" kern="1200">
          <a:solidFill>
            <a:schemeClr val="tx1"/>
          </a:solidFill>
          <a:latin typeface="+mn-lt"/>
          <a:ea typeface="+mn-ea"/>
          <a:cs typeface="+mn-cs"/>
        </a:defRPr>
      </a:lvl6pPr>
      <a:lvl7pPr marL="3745252" algn="l" defTabSz="1248417" rtl="0" eaLnBrk="1" latinLnBrk="0" hangingPunct="1">
        <a:defRPr kumimoji="1" sz="2514" kern="1200">
          <a:solidFill>
            <a:schemeClr val="tx1"/>
          </a:solidFill>
          <a:latin typeface="+mn-lt"/>
          <a:ea typeface="+mn-ea"/>
          <a:cs typeface="+mn-cs"/>
        </a:defRPr>
      </a:lvl7pPr>
      <a:lvl8pPr marL="4369460" algn="l" defTabSz="1248417" rtl="0" eaLnBrk="1" latinLnBrk="0" hangingPunct="1">
        <a:defRPr kumimoji="1" sz="2514" kern="1200">
          <a:solidFill>
            <a:schemeClr val="tx1"/>
          </a:solidFill>
          <a:latin typeface="+mn-lt"/>
          <a:ea typeface="+mn-ea"/>
          <a:cs typeface="+mn-cs"/>
        </a:defRPr>
      </a:lvl8pPr>
      <a:lvl9pPr marL="4993668" algn="l" defTabSz="1248417" rtl="0" eaLnBrk="1" latinLnBrk="0" hangingPunct="1">
        <a:defRPr kumimoji="1" sz="25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27508" y="-23936"/>
            <a:ext cx="12801600" cy="727331"/>
          </a:xfrm>
          <a:prstGeom prst="rect">
            <a:avLst/>
          </a:prstGeom>
          <a:solidFill>
            <a:srgbClr val="000066"/>
          </a:solidFill>
        </p:spPr>
        <p:txBody>
          <a:bodyPr vert="horz" lIns="188973" tIns="48000" rIns="95998" bIns="48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940" b="1" dirty="0">
                <a:solidFill>
                  <a:schemeClr val="bg1"/>
                </a:solidFill>
                <a:latin typeface="Meiryo UI" panose="020B0604030504040204" pitchFamily="50" charset="-128"/>
                <a:ea typeface="Meiryo UI" panose="020B0604030504040204" pitchFamily="50" charset="-128"/>
              </a:rPr>
              <a:t>実行計画の削減目標を達成するためのロードマップ</a:t>
            </a:r>
          </a:p>
        </p:txBody>
      </p:sp>
      <p:graphicFrame>
        <p:nvGraphicFramePr>
          <p:cNvPr id="5" name="表 4"/>
          <p:cNvGraphicFramePr>
            <a:graphicFrameLocks noGrp="1"/>
          </p:cNvGraphicFramePr>
          <p:nvPr>
            <p:extLst>
              <p:ext uri="{D42A27DB-BD31-4B8C-83A1-F6EECF244321}">
                <p14:modId xmlns:p14="http://schemas.microsoft.com/office/powerpoint/2010/main" val="4044641175"/>
              </p:ext>
            </p:extLst>
          </p:nvPr>
        </p:nvGraphicFramePr>
        <p:xfrm>
          <a:off x="243230" y="1613338"/>
          <a:ext cx="10509567" cy="6416412"/>
        </p:xfrm>
        <a:graphic>
          <a:graphicData uri="http://schemas.openxmlformats.org/drawingml/2006/table">
            <a:tbl>
              <a:tblPr firstRow="1" bandRow="1">
                <a:tableStyleId>{5940675A-B579-460E-94D1-54222C63F5DA}</a:tableStyleId>
              </a:tblPr>
              <a:tblGrid>
                <a:gridCol w="495814">
                  <a:extLst>
                    <a:ext uri="{9D8B030D-6E8A-4147-A177-3AD203B41FA5}">
                      <a16:colId xmlns:a16="http://schemas.microsoft.com/office/drawing/2014/main" val="1711178918"/>
                    </a:ext>
                  </a:extLst>
                </a:gridCol>
                <a:gridCol w="2906564">
                  <a:extLst>
                    <a:ext uri="{9D8B030D-6E8A-4147-A177-3AD203B41FA5}">
                      <a16:colId xmlns:a16="http://schemas.microsoft.com/office/drawing/2014/main" val="692100641"/>
                    </a:ext>
                  </a:extLst>
                </a:gridCol>
                <a:gridCol w="1134126">
                  <a:extLst>
                    <a:ext uri="{9D8B030D-6E8A-4147-A177-3AD203B41FA5}">
                      <a16:colId xmlns:a16="http://schemas.microsoft.com/office/drawing/2014/main" val="3772988506"/>
                    </a:ext>
                  </a:extLst>
                </a:gridCol>
                <a:gridCol w="2721902">
                  <a:extLst>
                    <a:ext uri="{9D8B030D-6E8A-4147-A177-3AD203B41FA5}">
                      <a16:colId xmlns:a16="http://schemas.microsoft.com/office/drawing/2014/main" val="3890088564"/>
                    </a:ext>
                  </a:extLst>
                </a:gridCol>
                <a:gridCol w="3251161">
                  <a:extLst>
                    <a:ext uri="{9D8B030D-6E8A-4147-A177-3AD203B41FA5}">
                      <a16:colId xmlns:a16="http://schemas.microsoft.com/office/drawing/2014/main" val="2718046520"/>
                    </a:ext>
                  </a:extLst>
                </a:gridCol>
              </a:tblGrid>
              <a:tr h="267624">
                <a:tc>
                  <a:txBody>
                    <a:bodyPr/>
                    <a:lstStyle/>
                    <a:p>
                      <a:pPr algn="ctr"/>
                      <a:r>
                        <a:rPr kumimoji="1" lang="ja-JP" altLang="en-US" sz="1300" dirty="0">
                          <a:solidFill>
                            <a:schemeClr val="bg1"/>
                          </a:solidFill>
                          <a:latin typeface="Meiryo UI" panose="020B0604030504040204" pitchFamily="50" charset="-128"/>
                          <a:ea typeface="Meiryo UI" panose="020B0604030504040204" pitchFamily="50" charset="-128"/>
                        </a:rPr>
                        <a:t>部門</a:t>
                      </a:r>
                    </a:p>
                  </a:txBody>
                  <a:tcPr marL="18900" marR="18900" marT="37800" marB="37800" anchor="ctr">
                    <a:solidFill>
                      <a:schemeClr val="bg1">
                        <a:lumMod val="50000"/>
                      </a:schemeClr>
                    </a:solidFill>
                  </a:tcPr>
                </a:tc>
                <a:tc>
                  <a:txBody>
                    <a:bodyPr/>
                    <a:lstStyle/>
                    <a:p>
                      <a:pPr algn="ctr"/>
                      <a:r>
                        <a:rPr kumimoji="1" lang="ja-JP" altLang="en-US" sz="1300" dirty="0">
                          <a:solidFill>
                            <a:schemeClr val="bg1"/>
                          </a:solidFill>
                          <a:latin typeface="Meiryo UI" panose="020B0604030504040204" pitchFamily="50" charset="-128"/>
                          <a:ea typeface="Meiryo UI" panose="020B0604030504040204" pitchFamily="50" charset="-128"/>
                        </a:rPr>
                        <a:t>実行計画に掲げた取組み</a:t>
                      </a:r>
                    </a:p>
                  </a:txBody>
                  <a:tcPr marL="18900" marR="18900" marT="37800" marB="37800" anchor="ctr">
                    <a:solidFill>
                      <a:schemeClr val="bg1">
                        <a:lumMod val="50000"/>
                      </a:schemeClr>
                    </a:solidFill>
                  </a:tcPr>
                </a:tc>
                <a:tc>
                  <a:txBody>
                    <a:bodyPr/>
                    <a:lstStyle/>
                    <a:p>
                      <a:pPr algn="ctr"/>
                      <a:r>
                        <a:rPr kumimoji="1" lang="ja-JP" altLang="en-US" sz="1300" dirty="0">
                          <a:solidFill>
                            <a:schemeClr val="bg1"/>
                          </a:solidFill>
                          <a:latin typeface="Meiryo UI" panose="020B0604030504040204" pitchFamily="50" charset="-128"/>
                          <a:ea typeface="Meiryo UI" panose="020B0604030504040204" pitchFamily="50" charset="-128"/>
                        </a:rPr>
                        <a:t>削減見込量</a:t>
                      </a:r>
                    </a:p>
                  </a:txBody>
                  <a:tcPr marL="18900" marR="18900" marT="37800" marB="37800" anchor="ctr">
                    <a:solidFill>
                      <a:schemeClr val="bg1">
                        <a:lumMod val="50000"/>
                      </a:schemeClr>
                    </a:solidFill>
                  </a:tcPr>
                </a:tc>
                <a:tc>
                  <a:txBody>
                    <a:bodyPr/>
                    <a:lstStyle/>
                    <a:p>
                      <a:pPr algn="ctr"/>
                      <a:r>
                        <a:rPr kumimoji="1" lang="ja-JP" altLang="en-US" sz="1300" dirty="0">
                          <a:solidFill>
                            <a:schemeClr val="bg1"/>
                          </a:solidFill>
                          <a:latin typeface="Meiryo UI" panose="020B0604030504040204" pitchFamily="50" charset="-128"/>
                          <a:ea typeface="Meiryo UI" panose="020B0604030504040204" pitchFamily="50" charset="-128"/>
                        </a:rPr>
                        <a:t>重点対策</a:t>
                      </a:r>
                      <a:r>
                        <a:rPr kumimoji="1" lang="en-US" altLang="ja-JP" sz="1000" dirty="0">
                          <a:solidFill>
                            <a:schemeClr val="bg1"/>
                          </a:solidFill>
                          <a:latin typeface="Meiryo UI" panose="020B0604030504040204" pitchFamily="50" charset="-128"/>
                          <a:ea typeface="Meiryo UI" panose="020B0604030504040204" pitchFamily="50" charset="-128"/>
                        </a:rPr>
                        <a:t>(CN</a:t>
                      </a:r>
                      <a:r>
                        <a:rPr kumimoji="1" lang="ja-JP" altLang="en-US" sz="1000" dirty="0">
                          <a:solidFill>
                            <a:schemeClr val="bg1"/>
                          </a:solidFill>
                          <a:latin typeface="Meiryo UI" panose="020B0604030504040204" pitchFamily="50" charset="-128"/>
                          <a:ea typeface="Meiryo UI" panose="020B0604030504040204" pitchFamily="50" charset="-128"/>
                        </a:rPr>
                        <a:t>推進本部等により推進</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18900" marR="18900" marT="37800" marB="37800" anchor="ctr">
                    <a:solidFill>
                      <a:schemeClr val="tx1">
                        <a:lumMod val="85000"/>
                        <a:lumOff val="15000"/>
                      </a:schemeClr>
                    </a:solidFill>
                  </a:tcPr>
                </a:tc>
                <a:tc>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18900" marR="18900" marT="37800" marB="37800" anchor="ctr">
                    <a:solidFill>
                      <a:schemeClr val="tx1">
                        <a:lumMod val="85000"/>
                        <a:lumOff val="15000"/>
                      </a:schemeClr>
                    </a:solidFill>
                  </a:tcPr>
                </a:tc>
                <a:extLst>
                  <a:ext uri="{0D108BD9-81ED-4DB2-BD59-A6C34878D82A}">
                    <a16:rowId xmlns:a16="http://schemas.microsoft.com/office/drawing/2014/main" val="1987071779"/>
                  </a:ext>
                </a:extLst>
              </a:tr>
              <a:tr h="821016">
                <a:tc>
                  <a:txBody>
                    <a:bodyPr/>
                    <a:lstStyle/>
                    <a:p>
                      <a:pPr algn="ctr"/>
                      <a:r>
                        <a:rPr kumimoji="1" lang="ja-JP" altLang="en-US" sz="1300" dirty="0">
                          <a:latin typeface="Meiryo UI" panose="020B0604030504040204" pitchFamily="50" charset="-128"/>
                          <a:ea typeface="Meiryo UI" panose="020B0604030504040204" pitchFamily="50" charset="-128"/>
                        </a:rPr>
                        <a:t>産業</a:t>
                      </a:r>
                    </a:p>
                  </a:txBody>
                  <a:tcPr marL="18900" marR="18900" marT="37800" marB="37800"/>
                </a:tc>
                <a:tc rowSpan="2">
                  <a:txBody>
                    <a:bodyPr/>
                    <a:lstStyle/>
                    <a:p>
                      <a:pPr marL="93663" marR="0" lvl="0" indent="-93663" algn="l" defTabSz="914400" rtl="0" eaLnBrk="1" fontAlgn="auto" latinLnBrk="0" hangingPunct="1">
                        <a:lnSpc>
                          <a:spcPct val="100000"/>
                        </a:lnSpc>
                        <a:spcBef>
                          <a:spcPts val="30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①蓄電池、水素・燃料電池等の研究開発支援及び導入促進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産業のみ</a:t>
                      </a:r>
                      <a:r>
                        <a:rPr kumimoji="1" lang="en-US" altLang="ja-JP" sz="1300" dirty="0">
                          <a:latin typeface="Meiryo UI" panose="020B0604030504040204" pitchFamily="50" charset="-128"/>
                          <a:ea typeface="Meiryo UI" panose="020B0604030504040204" pitchFamily="50" charset="-128"/>
                        </a:rPr>
                        <a:t>)</a:t>
                      </a:r>
                    </a:p>
                    <a:p>
                      <a:pPr marL="93663" marR="0" lvl="0" indent="-93663" algn="l" defTabSz="914400" rtl="0" eaLnBrk="1" fontAlgn="auto" latinLnBrk="0" hangingPunct="1">
                        <a:lnSpc>
                          <a:spcPct val="100000"/>
                        </a:lnSpc>
                        <a:spcBef>
                          <a:spcPts val="30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②気候変動対策推進条例に基づく届出制度の強化・拡大</a:t>
                      </a:r>
                      <a:endParaRPr kumimoji="1" lang="en-US" altLang="ja-JP" sz="1300" dirty="0">
                        <a:latin typeface="Meiryo UI" panose="020B0604030504040204" pitchFamily="50" charset="-128"/>
                        <a:ea typeface="Meiryo UI" panose="020B0604030504040204" pitchFamily="50" charset="-128"/>
                      </a:endParaRPr>
                    </a:p>
                    <a:p>
                      <a:pPr marL="93663" indent="-93663">
                        <a:spcBef>
                          <a:spcPts val="300"/>
                        </a:spcBef>
                      </a:pPr>
                      <a:r>
                        <a:rPr kumimoji="1" lang="ja-JP" altLang="en-US" sz="1300" dirty="0">
                          <a:latin typeface="Meiryo UI" panose="020B0604030504040204" pitchFamily="50" charset="-128"/>
                          <a:ea typeface="Meiryo UI" panose="020B0604030504040204" pitchFamily="50" charset="-128"/>
                        </a:rPr>
                        <a:t>③おおさかスマートエネルギー</a:t>
                      </a:r>
                      <a:r>
                        <a:rPr kumimoji="1" lang="en-US" altLang="ja-JP" sz="1300" dirty="0">
                          <a:latin typeface="Meiryo UI" panose="020B0604030504040204" pitchFamily="50" charset="-128"/>
                          <a:ea typeface="Meiryo UI" panose="020B0604030504040204" pitchFamily="50" charset="-128"/>
                        </a:rPr>
                        <a:t>Ⅽ</a:t>
                      </a:r>
                      <a:r>
                        <a:rPr kumimoji="1" lang="ja-JP" altLang="en-US" sz="1300" dirty="0">
                          <a:latin typeface="Meiryo UI" panose="020B0604030504040204" pitchFamily="50" charset="-128"/>
                          <a:ea typeface="Meiryo UI" panose="020B0604030504040204" pitchFamily="50" charset="-128"/>
                        </a:rPr>
                        <a:t>による中小事業者の省エネ・省</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の取組促進</a:t>
                      </a: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④事業者の脱炭素経営の促進</a:t>
                      </a: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⑤</a:t>
                      </a:r>
                      <a:r>
                        <a:rPr kumimoji="1" lang="en-US" altLang="ja-JP" sz="1300" dirty="0">
                          <a:latin typeface="Meiryo UI" panose="020B0604030504040204" pitchFamily="50" charset="-128"/>
                          <a:ea typeface="Meiryo UI" panose="020B0604030504040204" pitchFamily="50" charset="-128"/>
                        </a:rPr>
                        <a:t>ZEB</a:t>
                      </a:r>
                      <a:r>
                        <a:rPr kumimoji="1" lang="ja-JP" altLang="en-US" sz="1300" dirty="0">
                          <a:latin typeface="Meiryo UI" panose="020B0604030504040204" pitchFamily="50" charset="-128"/>
                          <a:ea typeface="Meiryo UI" panose="020B0604030504040204" pitchFamily="50" charset="-128"/>
                        </a:rPr>
                        <a:t>に向けた建築物の省エネ促進</a:t>
                      </a:r>
                      <a:endParaRPr kumimoji="1" lang="en-US" altLang="ja-JP" sz="1300" dirty="0">
                        <a:latin typeface="Meiryo UI" panose="020B0604030504040204" pitchFamily="50" charset="-128"/>
                        <a:ea typeface="Meiryo UI" panose="020B0604030504040204" pitchFamily="50" charset="-128"/>
                      </a:endParaRPr>
                    </a:p>
                  </a:txBody>
                  <a:tcPr marL="18900" marR="18900" marT="37800" marB="37800">
                    <a:lnB w="6350" cap="flat" cmpd="sng" algn="ctr">
                      <a:solidFill>
                        <a:schemeClr val="tx1"/>
                      </a:solidFill>
                      <a:prstDash val="dash"/>
                      <a:round/>
                      <a:headEnd type="none" w="med" len="med"/>
                      <a:tailEnd type="none" w="med" len="med"/>
                    </a:lnB>
                  </a:tcPr>
                </a:tc>
                <a:tc rowSpan="2">
                  <a:txBody>
                    <a:bodyPr/>
                    <a:lstStyle/>
                    <a:p>
                      <a:pPr marL="84138" marR="0" lvl="0" indent="-84138" algn="ctr" defTabSz="443194" rtl="0" eaLnBrk="1" fontAlgn="auto" latinLnBrk="0" hangingPunct="1">
                        <a:lnSpc>
                          <a:spcPct val="100000"/>
                        </a:lnSpc>
                        <a:spcBef>
                          <a:spcPts val="0"/>
                        </a:spcBef>
                        <a:spcAft>
                          <a:spcPts val="0"/>
                        </a:spcAft>
                        <a:buClrTx/>
                        <a:buSzTx/>
                        <a:buFontTx/>
                        <a:buNone/>
                        <a:tabLst/>
                        <a:defRPr/>
                      </a:pPr>
                      <a:r>
                        <a:rPr lang="ja-JP" altLang="en-US" sz="1300" b="1" dirty="0">
                          <a:solidFill>
                            <a:srgbClr val="000099"/>
                          </a:solidFill>
                          <a:latin typeface="Meiryo UI" panose="020B0604030504040204" pitchFamily="50" charset="-128"/>
                          <a:ea typeface="Meiryo UI" panose="020B0604030504040204" pitchFamily="50" charset="-128"/>
                        </a:rPr>
                        <a:t>［</a:t>
                      </a:r>
                      <a:r>
                        <a:rPr lang="en-US" altLang="ja-JP" sz="1300" b="1" dirty="0">
                          <a:solidFill>
                            <a:srgbClr val="000099"/>
                          </a:solidFill>
                          <a:latin typeface="Meiryo UI" panose="020B0604030504040204" pitchFamily="50" charset="-128"/>
                          <a:ea typeface="Meiryo UI" panose="020B0604030504040204" pitchFamily="50" charset="-128"/>
                        </a:rPr>
                        <a:t>2030</a:t>
                      </a:r>
                      <a:r>
                        <a:rPr lang="ja-JP" altLang="en-US" sz="1300" b="1" dirty="0">
                          <a:solidFill>
                            <a:srgbClr val="000099"/>
                          </a:solidFill>
                          <a:latin typeface="Meiryo UI" panose="020B0604030504040204" pitchFamily="50" charset="-128"/>
                          <a:ea typeface="Meiryo UI" panose="020B0604030504040204" pitchFamily="50" charset="-128"/>
                        </a:rPr>
                        <a:t>目標］</a:t>
                      </a:r>
                      <a:endParaRPr lang="en-US" altLang="ja-JP" sz="1300" b="1" dirty="0">
                        <a:solidFill>
                          <a:srgbClr val="000099"/>
                        </a:solidFill>
                        <a:latin typeface="Meiryo UI" panose="020B0604030504040204" pitchFamily="50" charset="-128"/>
                        <a:ea typeface="Meiryo UI" panose="020B0604030504040204" pitchFamily="50" charset="-128"/>
                      </a:endParaRPr>
                    </a:p>
                    <a:p>
                      <a:pPr marL="84138" marR="0" lvl="0" indent="-84138" algn="ctr" defTabSz="443194" rtl="0" eaLnBrk="1" fontAlgn="auto" latinLnBrk="0" hangingPunct="1">
                        <a:lnSpc>
                          <a:spcPct val="100000"/>
                        </a:lnSpc>
                        <a:spcBef>
                          <a:spcPts val="0"/>
                        </a:spcBef>
                        <a:spcAft>
                          <a:spcPts val="0"/>
                        </a:spcAft>
                        <a:buClrTx/>
                        <a:buSzTx/>
                        <a:buFontTx/>
                        <a:buNone/>
                        <a:tabLst/>
                        <a:defRPr/>
                      </a:pPr>
                      <a:r>
                        <a:rPr lang="ja-JP" altLang="en-US" sz="1300" b="1" dirty="0">
                          <a:solidFill>
                            <a:srgbClr val="000099"/>
                          </a:solidFill>
                          <a:latin typeface="Meiryo UI" panose="020B0604030504040204" pitchFamily="50" charset="-128"/>
                          <a:ea typeface="Meiryo UI" panose="020B0604030504040204" pitchFamily="50" charset="-128"/>
                        </a:rPr>
                        <a:t>約</a:t>
                      </a:r>
                      <a:r>
                        <a:rPr lang="en-US" altLang="ja-JP" sz="1300" b="1" dirty="0">
                          <a:solidFill>
                            <a:srgbClr val="000099"/>
                          </a:solidFill>
                          <a:latin typeface="Meiryo UI" panose="020B0604030504040204" pitchFamily="50" charset="-128"/>
                          <a:ea typeface="Meiryo UI" panose="020B0604030504040204" pitchFamily="50" charset="-128"/>
                        </a:rPr>
                        <a:t>1,046</a:t>
                      </a:r>
                      <a:r>
                        <a:rPr lang="ja-JP" altLang="en-US" sz="1300" b="1" dirty="0">
                          <a:solidFill>
                            <a:srgbClr val="000099"/>
                          </a:solidFill>
                          <a:latin typeface="Meiryo UI" panose="020B0604030504040204" pitchFamily="50" charset="-128"/>
                          <a:ea typeface="Meiryo UI" panose="020B0604030504040204" pitchFamily="50" charset="-128"/>
                        </a:rPr>
                        <a:t>万</a:t>
                      </a:r>
                      <a:r>
                        <a:rPr lang="en-US" altLang="ja-JP" sz="1300" b="1" dirty="0">
                          <a:solidFill>
                            <a:srgbClr val="000099"/>
                          </a:solidFill>
                          <a:latin typeface="Meiryo UI" panose="020B0604030504040204" pitchFamily="50" charset="-128"/>
                          <a:ea typeface="Meiryo UI" panose="020B0604030504040204" pitchFamily="50" charset="-128"/>
                        </a:rPr>
                        <a:t>t</a:t>
                      </a:r>
                    </a:p>
                    <a:p>
                      <a:pPr marL="84138" marR="0" lvl="0" indent="-84138" algn="ctr" defTabSz="443194" rtl="0" eaLnBrk="1" fontAlgn="auto" latinLnBrk="0" hangingPunct="1">
                        <a:lnSpc>
                          <a:spcPct val="100000"/>
                        </a:lnSpc>
                        <a:spcBef>
                          <a:spcPts val="0"/>
                        </a:spcBef>
                        <a:spcAft>
                          <a:spcPts val="0"/>
                        </a:spcAft>
                        <a:buClrTx/>
                        <a:buSzTx/>
                        <a:buFontTx/>
                        <a:buNone/>
                        <a:tabLst/>
                        <a:defRPr/>
                      </a:pPr>
                      <a:r>
                        <a:rPr lang="en-US" altLang="ja-JP" sz="1300" b="1" dirty="0">
                          <a:solidFill>
                            <a:srgbClr val="000099"/>
                          </a:solidFill>
                          <a:latin typeface="Meiryo UI" panose="020B0604030504040204" pitchFamily="50" charset="-128"/>
                          <a:ea typeface="Meiryo UI" panose="020B0604030504040204" pitchFamily="50" charset="-128"/>
                        </a:rPr>
                        <a:t>(19</a:t>
                      </a:r>
                      <a:r>
                        <a:rPr kumimoji="1" lang="en-US" altLang="ja-JP" sz="1300" b="1" dirty="0">
                          <a:solidFill>
                            <a:srgbClr val="000099"/>
                          </a:solidFill>
                          <a:latin typeface="Meiryo UI" panose="020B0604030504040204" pitchFamily="50" charset="-128"/>
                          <a:ea typeface="Meiryo UI" panose="020B0604030504040204" pitchFamily="50" charset="-128"/>
                        </a:rPr>
                        <a:t>%)</a:t>
                      </a:r>
                    </a:p>
                    <a:p>
                      <a:pPr marL="84138" marR="0" lvl="0" indent="-84138" algn="ctr" defTabSz="443194" rtl="0" eaLnBrk="1" fontAlgn="auto" latinLnBrk="0" hangingPunct="1">
                        <a:lnSpc>
                          <a:spcPts val="600"/>
                        </a:lnSpc>
                        <a:spcBef>
                          <a:spcPts val="0"/>
                        </a:spcBef>
                        <a:spcAft>
                          <a:spcPts val="0"/>
                        </a:spcAft>
                        <a:buClrTx/>
                        <a:buSzTx/>
                        <a:buFontTx/>
                        <a:buNone/>
                        <a:tabLst/>
                        <a:defRPr/>
                      </a:pPr>
                      <a:endParaRPr kumimoji="1" lang="en-US" altLang="ja-JP" sz="1300" b="1" dirty="0">
                        <a:solidFill>
                          <a:srgbClr val="000099"/>
                        </a:solidFill>
                        <a:latin typeface="Meiryo UI" panose="020B0604030504040204" pitchFamily="50" charset="-128"/>
                        <a:ea typeface="Meiryo UI" panose="020B0604030504040204" pitchFamily="50" charset="-128"/>
                      </a:endParaRPr>
                    </a:p>
                    <a:p>
                      <a:pPr marL="84138" marR="0" lvl="0" indent="-84138" algn="ctr" defTabSz="443194" rtl="0" eaLnBrk="1" fontAlgn="auto" latinLnBrk="0" hangingPunct="1">
                        <a:lnSpc>
                          <a:spcPct val="100000"/>
                        </a:lnSpc>
                        <a:spcBef>
                          <a:spcPts val="0"/>
                        </a:spcBef>
                        <a:spcAft>
                          <a:spcPts val="0"/>
                        </a:spcAft>
                        <a:buClrTx/>
                        <a:buSzTx/>
                        <a:buFontTx/>
                        <a:buNone/>
                        <a:tabLst/>
                        <a:defRPr/>
                      </a:pPr>
                      <a:r>
                        <a:rPr kumimoji="1" lang="ja-JP" altLang="en-US" sz="1300" b="0" dirty="0">
                          <a:solidFill>
                            <a:srgbClr val="000099"/>
                          </a:solidFill>
                          <a:latin typeface="Meiryo UI" panose="020B0604030504040204" pitchFamily="50" charset="-128"/>
                          <a:ea typeface="Meiryo UI" panose="020B0604030504040204" pitchFamily="50" charset="-128"/>
                        </a:rPr>
                        <a:t>［</a:t>
                      </a:r>
                      <a:r>
                        <a:rPr kumimoji="1" lang="en-US" altLang="ja-JP" sz="1300" b="0" dirty="0">
                          <a:solidFill>
                            <a:srgbClr val="000099"/>
                          </a:solidFill>
                          <a:latin typeface="Meiryo UI" panose="020B0604030504040204" pitchFamily="50" charset="-128"/>
                          <a:ea typeface="Meiryo UI" panose="020B0604030504040204" pitchFamily="50" charset="-128"/>
                        </a:rPr>
                        <a:t>2019</a:t>
                      </a:r>
                      <a:r>
                        <a:rPr kumimoji="1" lang="ja-JP" altLang="en-US" sz="1300" b="0" baseline="0" dirty="0">
                          <a:solidFill>
                            <a:srgbClr val="000099"/>
                          </a:solidFill>
                          <a:latin typeface="Meiryo UI" panose="020B0604030504040204" pitchFamily="50" charset="-128"/>
                          <a:ea typeface="Meiryo UI" panose="020B0604030504040204" pitchFamily="50" charset="-128"/>
                        </a:rPr>
                        <a:t>］</a:t>
                      </a:r>
                      <a:endParaRPr kumimoji="1" lang="en-US" altLang="ja-JP" sz="1300" b="0" baseline="0" dirty="0">
                        <a:solidFill>
                          <a:srgbClr val="000099"/>
                        </a:solidFill>
                        <a:latin typeface="Meiryo UI" panose="020B0604030504040204" pitchFamily="50" charset="-128"/>
                        <a:ea typeface="Meiryo UI" panose="020B0604030504040204" pitchFamily="50" charset="-128"/>
                      </a:endParaRPr>
                    </a:p>
                    <a:p>
                      <a:pPr marL="84138" marR="0" lvl="0" indent="-84138" algn="ctr" defTabSz="443194" rtl="0" eaLnBrk="1" fontAlgn="auto" latinLnBrk="0" hangingPunct="1">
                        <a:lnSpc>
                          <a:spcPct val="100000"/>
                        </a:lnSpc>
                        <a:spcBef>
                          <a:spcPts val="0"/>
                        </a:spcBef>
                        <a:spcAft>
                          <a:spcPts val="0"/>
                        </a:spcAft>
                        <a:buClrTx/>
                        <a:buSzTx/>
                        <a:buFontTx/>
                        <a:buNone/>
                        <a:tabLst/>
                        <a:defRPr/>
                      </a:pPr>
                      <a:r>
                        <a:rPr lang="ja-JP" altLang="en-US" sz="1300" b="0" dirty="0">
                          <a:solidFill>
                            <a:srgbClr val="000099"/>
                          </a:solidFill>
                          <a:latin typeface="Meiryo UI" panose="020B0604030504040204" pitchFamily="50" charset="-128"/>
                          <a:ea typeface="Meiryo UI" panose="020B0604030504040204" pitchFamily="50" charset="-128"/>
                        </a:rPr>
                        <a:t>約</a:t>
                      </a:r>
                      <a:r>
                        <a:rPr lang="en-US" altLang="ja-JP" sz="1300" b="0" dirty="0">
                          <a:solidFill>
                            <a:srgbClr val="000099"/>
                          </a:solidFill>
                          <a:latin typeface="Meiryo UI" panose="020B0604030504040204" pitchFamily="50" charset="-128"/>
                          <a:ea typeface="Meiryo UI" panose="020B0604030504040204" pitchFamily="50" charset="-128"/>
                        </a:rPr>
                        <a:t>338</a:t>
                      </a:r>
                      <a:r>
                        <a:rPr lang="ja-JP" altLang="en-US" sz="1300" b="0" dirty="0">
                          <a:solidFill>
                            <a:srgbClr val="000099"/>
                          </a:solidFill>
                          <a:latin typeface="Meiryo UI" panose="020B0604030504040204" pitchFamily="50" charset="-128"/>
                          <a:ea typeface="Meiryo UI" panose="020B0604030504040204" pitchFamily="50" charset="-128"/>
                        </a:rPr>
                        <a:t>万</a:t>
                      </a:r>
                      <a:r>
                        <a:rPr lang="en-US" altLang="ja-JP" sz="1300" b="0" dirty="0">
                          <a:solidFill>
                            <a:srgbClr val="000099"/>
                          </a:solidFill>
                          <a:latin typeface="Meiryo UI" panose="020B0604030504040204" pitchFamily="50" charset="-128"/>
                          <a:ea typeface="Meiryo UI" panose="020B0604030504040204" pitchFamily="50" charset="-128"/>
                        </a:rPr>
                        <a:t>t</a:t>
                      </a:r>
                      <a:endParaRPr kumimoji="1" lang="en-US" altLang="ja-JP" sz="1300" b="0" dirty="0">
                        <a:solidFill>
                          <a:srgbClr val="000099"/>
                        </a:solidFill>
                        <a:latin typeface="Meiryo UI" panose="020B0604030504040204" pitchFamily="50" charset="-128"/>
                        <a:ea typeface="Meiryo UI" panose="020B0604030504040204" pitchFamily="50" charset="-128"/>
                      </a:endParaRPr>
                    </a:p>
                  </a:txBody>
                  <a:tcPr marL="18900" marR="18900" marT="37800" marB="37800" anchor="ctr">
                    <a:lnB w="6350" cap="flat" cmpd="sng" algn="ctr">
                      <a:solidFill>
                        <a:schemeClr val="tx1"/>
                      </a:solidFill>
                      <a:prstDash val="dash"/>
                      <a:round/>
                      <a:headEnd type="none" w="med" len="med"/>
                      <a:tailEnd type="none" w="med" len="med"/>
                    </a:lnB>
                  </a:tcPr>
                </a:tc>
                <a:tc rowSpan="2">
                  <a:txBody>
                    <a:bodyPr/>
                    <a:lstStyle/>
                    <a:p>
                      <a:pPr marL="84138" indent="-84138" defTabSz="443194">
                        <a:lnSpc>
                          <a:spcPct val="100000"/>
                        </a:lnSpc>
                        <a:spcBef>
                          <a:spcPts val="300"/>
                        </a:spcBef>
                        <a:spcAft>
                          <a:spcPts val="0"/>
                        </a:spcAft>
                        <a:defRPr/>
                      </a:pPr>
                      <a:r>
                        <a:rPr lang="ja-JP" altLang="en-US" sz="1300" b="0" dirty="0">
                          <a:solidFill>
                            <a:prstClr val="black"/>
                          </a:solidFill>
                          <a:latin typeface="Meiryo UI" panose="020B0604030504040204" pitchFamily="50" charset="-128"/>
                          <a:ea typeface="Meiryo UI" panose="020B0604030504040204" pitchFamily="50" charset="-128"/>
                        </a:rPr>
                        <a:t>■脱炭素ビジネス</a:t>
                      </a:r>
                      <a:endParaRPr lang="en-US" altLang="ja-JP" sz="1300" b="0" dirty="0">
                        <a:solidFill>
                          <a:prstClr val="black"/>
                        </a:solidFill>
                        <a:latin typeface="Meiryo UI" panose="020B0604030504040204" pitchFamily="50" charset="-128"/>
                        <a:ea typeface="Meiryo UI" panose="020B0604030504040204" pitchFamily="50" charset="-128"/>
                      </a:endParaRPr>
                    </a:p>
                    <a:p>
                      <a:pPr marL="84138" indent="-84138" defTabSz="443194">
                        <a:lnSpc>
                          <a:spcPct val="100000"/>
                        </a:lnSpc>
                        <a:spcBef>
                          <a:spcPts val="300"/>
                        </a:spcBef>
                        <a:spcAft>
                          <a:spcPts val="0"/>
                        </a:spcAft>
                        <a:defRPr/>
                      </a:pPr>
                      <a:r>
                        <a:rPr lang="ja-JP" altLang="en-US" sz="1300" b="0" dirty="0">
                          <a:solidFill>
                            <a:prstClr val="black"/>
                          </a:solidFill>
                          <a:latin typeface="Meiryo UI" panose="020B0604030504040204" pitchFamily="50" charset="-128"/>
                          <a:ea typeface="Meiryo UI" panose="020B0604030504040204" pitchFamily="50" charset="-128"/>
                        </a:rPr>
                        <a:t>①次世代蓄電池の研究開発</a:t>
                      </a:r>
                      <a:endParaRPr lang="en-US" altLang="ja-JP" sz="1300" b="0" dirty="0">
                        <a:solidFill>
                          <a:prstClr val="black"/>
                        </a:solidFill>
                        <a:latin typeface="Meiryo UI" panose="020B0604030504040204" pitchFamily="50" charset="-128"/>
                        <a:ea typeface="Meiryo UI" panose="020B0604030504040204" pitchFamily="50" charset="-128"/>
                      </a:endParaRPr>
                    </a:p>
                    <a:p>
                      <a:pPr marL="84138" indent="-84138" defTabSz="443194">
                        <a:lnSpc>
                          <a:spcPct val="100000"/>
                        </a:lnSpc>
                        <a:spcBef>
                          <a:spcPts val="300"/>
                        </a:spcBef>
                        <a:spcAft>
                          <a:spcPts val="0"/>
                        </a:spcAft>
                        <a:defRPr/>
                      </a:pPr>
                      <a:r>
                        <a:rPr lang="ja-JP" altLang="en-US" sz="1300" b="0" dirty="0">
                          <a:solidFill>
                            <a:prstClr val="black"/>
                          </a:solidFill>
                          <a:latin typeface="Meiryo UI" panose="020B0604030504040204" pitchFamily="50" charset="-128"/>
                          <a:ea typeface="Meiryo UI" panose="020B0604030504040204" pitchFamily="50" charset="-128"/>
                        </a:rPr>
                        <a:t>①水素技術実用化に向けた実証</a:t>
                      </a:r>
                      <a:endParaRPr lang="en-US" altLang="ja-JP" sz="1300" b="0" dirty="0">
                        <a:solidFill>
                          <a:prstClr val="black"/>
                        </a:solidFill>
                        <a:latin typeface="Meiryo UI" panose="020B0604030504040204" pitchFamily="50" charset="-128"/>
                        <a:ea typeface="Meiryo UI" panose="020B0604030504040204" pitchFamily="50" charset="-128"/>
                      </a:endParaRPr>
                    </a:p>
                    <a:p>
                      <a:pPr marL="84138" marR="0" lvl="0" indent="-84138" algn="l" defTabSz="443194" rtl="0" eaLnBrk="1" fontAlgn="auto" latinLnBrk="0" hangingPunct="1">
                        <a:lnSpc>
                          <a:spcPts val="1200"/>
                        </a:lnSpc>
                        <a:spcBef>
                          <a:spcPts val="0"/>
                        </a:spcBef>
                        <a:spcAft>
                          <a:spcPts val="0"/>
                        </a:spcAft>
                        <a:buClrTx/>
                        <a:buSzTx/>
                        <a:buFontTx/>
                        <a:buNone/>
                        <a:tabLst/>
                        <a:defRPr/>
                      </a:pPr>
                      <a:endParaRPr lang="en-US" altLang="ja-JP" sz="1300" b="0" dirty="0">
                        <a:solidFill>
                          <a:prstClr val="black"/>
                        </a:solidFill>
                        <a:latin typeface="Meiryo UI" panose="020B0604030504040204" pitchFamily="50" charset="-128"/>
                        <a:ea typeface="Meiryo UI" panose="020B0604030504040204" pitchFamily="50" charset="-128"/>
                      </a:endParaRPr>
                    </a:p>
                    <a:p>
                      <a:pPr marL="84138" marR="0" lvl="0" indent="-84138" algn="l" defTabSz="443194" rtl="0" eaLnBrk="1" fontAlgn="auto" latinLnBrk="0" hangingPunct="1">
                        <a:lnSpc>
                          <a:spcPct val="100000"/>
                        </a:lnSpc>
                        <a:spcBef>
                          <a:spcPts val="300"/>
                        </a:spcBef>
                        <a:spcAft>
                          <a:spcPts val="0"/>
                        </a:spcAft>
                        <a:buClrTx/>
                        <a:buSzTx/>
                        <a:buFontTx/>
                        <a:buNone/>
                        <a:tabLst/>
                        <a:defRPr/>
                      </a:pPr>
                      <a:r>
                        <a:rPr lang="ja-JP" altLang="en-US" sz="1300" b="0" dirty="0">
                          <a:solidFill>
                            <a:prstClr val="black"/>
                          </a:solidFill>
                          <a:latin typeface="Meiryo UI" panose="020B0604030504040204" pitchFamily="50" charset="-128"/>
                          <a:ea typeface="Meiryo UI" panose="020B0604030504040204" pitchFamily="50" charset="-128"/>
                        </a:rPr>
                        <a:t>②特定事業者によるさらなる排出削減</a:t>
                      </a:r>
                      <a:endParaRPr lang="en-US" altLang="ja-JP" sz="1300" b="0" dirty="0">
                        <a:solidFill>
                          <a:prstClr val="black"/>
                        </a:solidFill>
                        <a:latin typeface="Meiryo UI" panose="020B0604030504040204" pitchFamily="50" charset="-128"/>
                        <a:ea typeface="Meiryo UI" panose="020B0604030504040204" pitchFamily="50" charset="-128"/>
                      </a:endParaRPr>
                    </a:p>
                    <a:p>
                      <a:pPr marL="84138" marR="0" lvl="0" indent="-84138" algn="l" defTabSz="443194" rtl="0" eaLnBrk="1" fontAlgn="auto" latinLnBrk="0" hangingPunct="1">
                        <a:lnSpc>
                          <a:spcPct val="100000"/>
                        </a:lnSpc>
                        <a:spcBef>
                          <a:spcPts val="300"/>
                        </a:spcBef>
                        <a:spcAft>
                          <a:spcPts val="0"/>
                        </a:spcAft>
                        <a:buClrTx/>
                        <a:buSzTx/>
                        <a:buFontTx/>
                        <a:buNone/>
                        <a:tabLst/>
                        <a:defRPr/>
                      </a:pPr>
                      <a:endParaRPr lang="en-US" altLang="ja-JP" sz="1300" b="0" dirty="0">
                        <a:solidFill>
                          <a:prstClr val="black"/>
                        </a:solidFill>
                        <a:latin typeface="Meiryo UI" panose="020B0604030504040204" pitchFamily="50" charset="-128"/>
                        <a:ea typeface="Meiryo UI" panose="020B0604030504040204" pitchFamily="50" charset="-128"/>
                      </a:endParaRPr>
                    </a:p>
                    <a:p>
                      <a:pPr marL="84138" marR="0" lvl="0" indent="-84138" algn="l" defTabSz="443194" rtl="0" eaLnBrk="1" fontAlgn="auto" latinLnBrk="0" hangingPunct="1">
                        <a:lnSpc>
                          <a:spcPct val="100000"/>
                        </a:lnSpc>
                        <a:spcBef>
                          <a:spcPts val="0"/>
                        </a:spcBef>
                        <a:spcAft>
                          <a:spcPts val="0"/>
                        </a:spcAft>
                        <a:buClrTx/>
                        <a:buSzTx/>
                        <a:buFontTx/>
                        <a:buNone/>
                        <a:tabLst/>
                        <a:defRPr/>
                      </a:pPr>
                      <a:r>
                        <a:rPr lang="ja-JP" altLang="en-US" sz="1300" b="0" dirty="0">
                          <a:solidFill>
                            <a:prstClr val="black"/>
                          </a:solidFill>
                          <a:latin typeface="Meiryo UI" panose="020B0604030504040204" pitchFamily="50" charset="-128"/>
                          <a:ea typeface="Meiryo UI" panose="020B0604030504040204" pitchFamily="50" charset="-128"/>
                        </a:rPr>
                        <a:t>④事業者によるゼロカーボン宣言を支援</a:t>
                      </a:r>
                      <a:endParaRPr lang="en-US" altLang="ja-JP" sz="1300" b="0" dirty="0">
                        <a:solidFill>
                          <a:prstClr val="black"/>
                        </a:solidFill>
                        <a:latin typeface="Meiryo UI" panose="020B0604030504040204" pitchFamily="50" charset="-128"/>
                        <a:ea typeface="Meiryo UI" panose="020B0604030504040204" pitchFamily="50" charset="-128"/>
                      </a:endParaRPr>
                    </a:p>
                  </a:txBody>
                  <a:tcPr marL="18900" marR="18900" marT="37800" marB="37800">
                    <a:lnB w="6350" cap="flat" cmpd="sng" algn="ctr">
                      <a:solidFill>
                        <a:schemeClr val="tx1"/>
                      </a:solidFill>
                      <a:prstDash val="dash"/>
                      <a:round/>
                      <a:headEnd type="none" w="med" len="med"/>
                      <a:tailEnd type="none" w="med" len="med"/>
                    </a:lnB>
                  </a:tcPr>
                </a:tc>
                <a:tc rowSpan="2">
                  <a:txBody>
                    <a:bodyPr/>
                    <a:lstStyle/>
                    <a:p>
                      <a:pPr marL="84138" marR="0" lvl="0" indent="-84138" algn="l" defTabSz="443194" rtl="0" eaLnBrk="1" fontAlgn="auto" latinLnBrk="0" hangingPunct="1">
                        <a:lnSpc>
                          <a:spcPct val="100000"/>
                        </a:lnSpc>
                        <a:spcBef>
                          <a:spcPts val="300"/>
                        </a:spcBef>
                        <a:spcAft>
                          <a:spcPts val="0"/>
                        </a:spcAft>
                        <a:buClrTx/>
                        <a:buSzTx/>
                        <a:buFontTx/>
                        <a:buNone/>
                        <a:tabLst/>
                        <a:defRPr/>
                      </a:pPr>
                      <a:endParaRPr lang="en-US" altLang="ja-JP" sz="1300" b="0" dirty="0">
                        <a:solidFill>
                          <a:prstClr val="black"/>
                        </a:solidFill>
                        <a:latin typeface="Meiryo UI" panose="020B0604030504040204" pitchFamily="50" charset="-128"/>
                        <a:ea typeface="Meiryo UI" panose="020B0604030504040204" pitchFamily="50" charset="-128"/>
                      </a:endParaRPr>
                    </a:p>
                  </a:txBody>
                  <a:tcPr marL="18900" marR="18900" marT="37800" marB="37800">
                    <a:lnB w="6350" cap="flat" cmpd="sng" algn="ctr">
                      <a:solidFill>
                        <a:schemeClr val="tx1"/>
                      </a:solidFill>
                      <a:prstDash val="dash"/>
                      <a:round/>
                      <a:headEnd type="none" w="med" len="med"/>
                      <a:tailEnd type="none" w="med" len="med"/>
                    </a:lnB>
                    <a:solidFill>
                      <a:srgbClr val="FFC000"/>
                    </a:solidFill>
                  </a:tcPr>
                </a:tc>
                <a:extLst>
                  <a:ext uri="{0D108BD9-81ED-4DB2-BD59-A6C34878D82A}">
                    <a16:rowId xmlns:a16="http://schemas.microsoft.com/office/drawing/2014/main" val="4889697"/>
                  </a:ext>
                </a:extLst>
              </a:tr>
              <a:tr h="1004136">
                <a:tc>
                  <a:txBody>
                    <a:bodyPr/>
                    <a:lstStyle/>
                    <a:p>
                      <a:pPr algn="ctr"/>
                      <a:r>
                        <a:rPr kumimoji="1" lang="ja-JP" altLang="en-US" sz="1300" dirty="0">
                          <a:latin typeface="Meiryo UI" panose="020B0604030504040204" pitchFamily="50" charset="-128"/>
                          <a:ea typeface="Meiryo UI" panose="020B0604030504040204" pitchFamily="50" charset="-128"/>
                        </a:rPr>
                        <a:t>業務</a:t>
                      </a:r>
                    </a:p>
                  </a:txBody>
                  <a:tcPr marL="18900" marR="18900" marT="37800" marB="37800">
                    <a:lnB w="6350" cap="flat" cmpd="sng" algn="ctr">
                      <a:solidFill>
                        <a:schemeClr val="tx1"/>
                      </a:solidFill>
                      <a:prstDash val="dash"/>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marL="18000" marR="18000" marT="36000" marB="36000"/>
                </a:tc>
                <a:tc vMerge="1">
                  <a:txBody>
                    <a:bodyPr/>
                    <a:lstStyle/>
                    <a:p>
                      <a:endParaRPr kumimoji="1" lang="ja-JP" altLang="en-US"/>
                    </a:p>
                  </a:txBody>
                  <a:tcPr/>
                </a:tc>
                <a:extLst>
                  <a:ext uri="{0D108BD9-81ED-4DB2-BD59-A6C34878D82A}">
                    <a16:rowId xmlns:a16="http://schemas.microsoft.com/office/drawing/2014/main" val="4177829942"/>
                  </a:ext>
                </a:extLst>
              </a:tr>
              <a:tr h="1060508">
                <a:tc>
                  <a:txBody>
                    <a:bodyPr/>
                    <a:lstStyle/>
                    <a:p>
                      <a:pPr algn="ct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率先取組</a:t>
                      </a:r>
                      <a:r>
                        <a:rPr kumimoji="1"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18900" marR="18900" marT="37800" marB="37800">
                    <a:lnT w="6350" cap="flat" cmpd="sng" algn="ctr">
                      <a:solidFill>
                        <a:schemeClr val="tx1"/>
                      </a:solidFill>
                      <a:prstDash val="dash"/>
                      <a:round/>
                      <a:headEnd type="none" w="med" len="med"/>
                      <a:tailEnd type="none" w="med" len="med"/>
                    </a:lnT>
                  </a:tcPr>
                </a:tc>
                <a:tc>
                  <a:txBody>
                    <a:bodyPr/>
                    <a:lstStyle/>
                    <a:p>
                      <a:pPr marL="93663" indent="-93663">
                        <a:spcBef>
                          <a:spcPts val="300"/>
                        </a:spcBef>
                      </a:pPr>
                      <a:r>
                        <a:rPr kumimoji="1" lang="ja-JP" altLang="en-US" sz="1300" dirty="0">
                          <a:latin typeface="Meiryo UI" panose="020B0604030504040204" pitchFamily="50" charset="-128"/>
                          <a:ea typeface="Meiryo UI" panose="020B0604030504040204" pitchFamily="50" charset="-128"/>
                        </a:rPr>
                        <a:t>⑥府有施設の建替時における</a:t>
                      </a:r>
                      <a:r>
                        <a:rPr kumimoji="1" lang="en-US" altLang="ja-JP" sz="1300" dirty="0">
                          <a:latin typeface="Meiryo UI" panose="020B0604030504040204" pitchFamily="50" charset="-128"/>
                          <a:ea typeface="Meiryo UI" panose="020B0604030504040204" pitchFamily="50" charset="-128"/>
                        </a:rPr>
                        <a:t>ZEB</a:t>
                      </a:r>
                      <a:r>
                        <a:rPr kumimoji="1" lang="ja-JP" altLang="en-US" sz="1300" dirty="0">
                          <a:latin typeface="Meiryo UI" panose="020B0604030504040204" pitchFamily="50" charset="-128"/>
                          <a:ea typeface="Meiryo UI" panose="020B0604030504040204" pitchFamily="50" charset="-128"/>
                        </a:rPr>
                        <a:t>化の検討</a:t>
                      </a: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⑦再生可能エネルギー電気の調達</a:t>
                      </a: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⑧公用車の電動化の推進</a:t>
                      </a:r>
                    </a:p>
                  </a:txBody>
                  <a:tcPr marL="18900" marR="18900" marT="37800" marB="37800">
                    <a:lnT w="6350" cap="flat" cmpd="sng" algn="ctr">
                      <a:solidFill>
                        <a:schemeClr val="tx1"/>
                      </a:solidFill>
                      <a:prstDash val="dash"/>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rgbClr val="000099"/>
                          </a:solidFill>
                          <a:latin typeface="Meiryo UI" panose="020B0604030504040204" pitchFamily="50" charset="-128"/>
                          <a:ea typeface="Meiryo UI" panose="020B0604030504040204" pitchFamily="50" charset="-128"/>
                        </a:rPr>
                        <a:t>〔</a:t>
                      </a:r>
                      <a:r>
                        <a:rPr kumimoji="1" lang="ja-JP" altLang="en-US" sz="1300" b="1" dirty="0">
                          <a:solidFill>
                            <a:srgbClr val="000099"/>
                          </a:solidFill>
                          <a:latin typeface="Meiryo UI" panose="020B0604030504040204" pitchFamily="50" charset="-128"/>
                          <a:ea typeface="Meiryo UI" panose="020B0604030504040204" pitchFamily="50" charset="-128"/>
                        </a:rPr>
                        <a:t>約</a:t>
                      </a:r>
                      <a:r>
                        <a:rPr kumimoji="1" lang="en-US" altLang="ja-JP" sz="1300" b="1" dirty="0">
                          <a:solidFill>
                            <a:srgbClr val="000099"/>
                          </a:solidFill>
                          <a:latin typeface="Meiryo UI" panose="020B0604030504040204" pitchFamily="50" charset="-128"/>
                          <a:ea typeface="Meiryo UI" panose="020B0604030504040204" pitchFamily="50" charset="-128"/>
                        </a:rPr>
                        <a:t>11</a:t>
                      </a:r>
                      <a:r>
                        <a:rPr kumimoji="1" lang="ja-JP" altLang="en-US" sz="1300" b="1" dirty="0">
                          <a:solidFill>
                            <a:srgbClr val="000099"/>
                          </a:solidFill>
                          <a:latin typeface="Meiryo UI" panose="020B0604030504040204" pitchFamily="50" charset="-128"/>
                          <a:ea typeface="Meiryo UI" panose="020B0604030504040204" pitchFamily="50" charset="-128"/>
                        </a:rPr>
                        <a:t>万</a:t>
                      </a:r>
                      <a:r>
                        <a:rPr kumimoji="1" lang="en-US" altLang="ja-JP" sz="1300" b="1" dirty="0">
                          <a:solidFill>
                            <a:srgbClr val="000099"/>
                          </a:solidFill>
                          <a:latin typeface="Meiryo UI" panose="020B0604030504040204" pitchFamily="50" charset="-128"/>
                          <a:ea typeface="Meiryo UI" panose="020B0604030504040204" pitchFamily="50" charset="-128"/>
                        </a:rPr>
                        <a:t>t〕</a:t>
                      </a:r>
                      <a:endParaRPr kumimoji="1" lang="ja-JP" altLang="en-US" sz="1300" b="1" dirty="0">
                        <a:solidFill>
                          <a:srgbClr val="000099"/>
                        </a:solidFill>
                        <a:latin typeface="Meiryo UI" panose="020B0604030504040204" pitchFamily="50" charset="-128"/>
                        <a:ea typeface="Meiryo UI" panose="020B0604030504040204" pitchFamily="50" charset="-128"/>
                      </a:endParaRPr>
                    </a:p>
                  </a:txBody>
                  <a:tcPr marL="18900" marR="18900" marT="37800" marB="37800" anchor="ctr">
                    <a:lnT w="6350" cap="flat" cmpd="sng" algn="ctr">
                      <a:solidFill>
                        <a:schemeClr val="tx1"/>
                      </a:solidFill>
                      <a:prstDash val="dash"/>
                      <a:round/>
                      <a:headEnd type="none" w="med" len="med"/>
                      <a:tailEnd type="none" w="med" len="med"/>
                    </a:lnT>
                  </a:tcPr>
                </a:tc>
                <a:tc>
                  <a:txBody>
                    <a:bodyPr/>
                    <a:lstStyle/>
                    <a:p>
                      <a:pPr marL="88900" marR="0" lvl="0" indent="-88900" algn="l" defTabSz="914400" rtl="0" eaLnBrk="1" fontAlgn="auto" latinLnBrk="0" hangingPunct="1">
                        <a:lnSpc>
                          <a:spcPct val="100000"/>
                        </a:lnSpc>
                        <a:spcBef>
                          <a:spcPts val="300"/>
                        </a:spcBef>
                        <a:spcAft>
                          <a:spcPts val="0"/>
                        </a:spcAft>
                        <a:buClrTx/>
                        <a:buSzTx/>
                        <a:buFontTx/>
                        <a:buNone/>
                        <a:tabLst/>
                        <a:defRPr/>
                      </a:pPr>
                      <a:r>
                        <a:rPr kumimoji="1" lang="ja-JP" altLang="en-US" sz="1300" b="0" dirty="0">
                          <a:solidFill>
                            <a:schemeClr val="tx1"/>
                          </a:solidFill>
                          <a:latin typeface="Meiryo UI" panose="020B0604030504040204" pitchFamily="50" charset="-128"/>
                          <a:ea typeface="Meiryo UI" panose="020B0604030504040204" pitchFamily="50" charset="-128"/>
                        </a:rPr>
                        <a:t>■率先取組</a:t>
                      </a:r>
                      <a:endParaRPr kumimoji="1" lang="en-US" altLang="ja-JP" sz="1300" b="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300"/>
                        </a:spcBef>
                        <a:spcAft>
                          <a:spcPts val="0"/>
                        </a:spcAft>
                        <a:buClrTx/>
                        <a:buSzTx/>
                        <a:buFontTx/>
                        <a:buNone/>
                        <a:tabLst/>
                        <a:defRPr/>
                      </a:pPr>
                      <a:r>
                        <a:rPr kumimoji="1" lang="ja-JP" altLang="en-US" sz="1300" b="0" dirty="0">
                          <a:solidFill>
                            <a:schemeClr val="tx1"/>
                          </a:solidFill>
                          <a:latin typeface="Meiryo UI" panose="020B0604030504040204" pitchFamily="50" charset="-128"/>
                          <a:ea typeface="Meiryo UI" panose="020B0604030504040204" pitchFamily="50" charset="-128"/>
                        </a:rPr>
                        <a:t>⑥府有施設の新築等時の</a:t>
                      </a:r>
                      <a:r>
                        <a:rPr kumimoji="1" lang="en-US" altLang="ja-JP" sz="1300" b="0" dirty="0">
                          <a:solidFill>
                            <a:schemeClr val="tx1"/>
                          </a:solidFill>
                          <a:latin typeface="Meiryo UI" panose="020B0604030504040204" pitchFamily="50" charset="-128"/>
                          <a:ea typeface="Meiryo UI" panose="020B0604030504040204" pitchFamily="50" charset="-128"/>
                        </a:rPr>
                        <a:t>ZEB</a:t>
                      </a:r>
                      <a:r>
                        <a:rPr kumimoji="1" lang="ja-JP" altLang="en-US" sz="1300" b="0" dirty="0">
                          <a:solidFill>
                            <a:schemeClr val="tx1"/>
                          </a:solidFill>
                          <a:latin typeface="Meiryo UI" panose="020B0604030504040204" pitchFamily="50" charset="-128"/>
                          <a:ea typeface="Meiryo UI" panose="020B0604030504040204" pitchFamily="50" charset="-128"/>
                        </a:rPr>
                        <a:t>化の推進</a:t>
                      </a:r>
                    </a:p>
                    <a:p>
                      <a:pPr marL="93663" marR="0" lvl="0" indent="-93663" algn="l" defTabSz="914400" rtl="0" eaLnBrk="1" fontAlgn="auto" latinLnBrk="0" hangingPunct="1">
                        <a:lnSpc>
                          <a:spcPct val="100000"/>
                        </a:lnSpc>
                        <a:spcBef>
                          <a:spcPts val="300"/>
                        </a:spcBef>
                        <a:spcAft>
                          <a:spcPts val="0"/>
                        </a:spcAft>
                        <a:buClrTx/>
                        <a:buSzTx/>
                        <a:buFontTx/>
                        <a:buNone/>
                        <a:tabLst/>
                        <a:defRPr/>
                      </a:pPr>
                      <a:r>
                        <a:rPr kumimoji="1" lang="ja-JP" altLang="en-US" sz="1300" b="0" dirty="0">
                          <a:solidFill>
                            <a:schemeClr val="tx1"/>
                          </a:solidFill>
                          <a:latin typeface="Meiryo UI" panose="020B0604030504040204" pitchFamily="50" charset="-128"/>
                          <a:ea typeface="Meiryo UI" panose="020B0604030504040204" pitchFamily="50" charset="-128"/>
                        </a:rPr>
                        <a:t>⑧公用車へのゼロエミッション車を中心とした電動車の導入促進</a:t>
                      </a:r>
                      <a:endParaRPr kumimoji="1" lang="en-US" altLang="ja-JP" sz="1300" b="1" dirty="0">
                        <a:solidFill>
                          <a:srgbClr val="000099"/>
                        </a:solidFill>
                        <a:latin typeface="Meiryo UI" panose="020B0604030504040204" pitchFamily="50" charset="-128"/>
                        <a:ea typeface="Meiryo UI" panose="020B0604030504040204" pitchFamily="50" charset="-128"/>
                      </a:endParaRPr>
                    </a:p>
                  </a:txBody>
                  <a:tcPr marL="18900" marR="18900" marT="37800" marB="37800">
                    <a:lnT w="6350" cap="flat" cmpd="sng" algn="ctr">
                      <a:solidFill>
                        <a:schemeClr val="tx1"/>
                      </a:solidFill>
                      <a:prstDash val="dash"/>
                      <a:round/>
                      <a:headEnd type="none" w="med" len="med"/>
                      <a:tailEnd type="none" w="med" len="med"/>
                    </a:lnT>
                  </a:tcPr>
                </a:tc>
                <a:tc>
                  <a:txBody>
                    <a:bodyPr/>
                    <a:lstStyle/>
                    <a:p>
                      <a:pPr marL="93663" marR="0" lvl="0" indent="-93663" algn="l" defTabSz="914400" rtl="0" eaLnBrk="1" fontAlgn="auto" latinLnBrk="0" hangingPunct="1">
                        <a:lnSpc>
                          <a:spcPct val="100000"/>
                        </a:lnSpc>
                        <a:spcBef>
                          <a:spcPts val="300"/>
                        </a:spcBef>
                        <a:spcAft>
                          <a:spcPts val="0"/>
                        </a:spcAft>
                        <a:buClrTx/>
                        <a:buSzTx/>
                        <a:buFontTx/>
                        <a:buNone/>
                        <a:tabLst/>
                        <a:defRPr/>
                      </a:pPr>
                      <a:endParaRPr kumimoji="1" lang="en-US" altLang="ja-JP" sz="1300" b="1" dirty="0">
                        <a:solidFill>
                          <a:srgbClr val="000099"/>
                        </a:solidFill>
                        <a:latin typeface="Meiryo UI" panose="020B0604030504040204" pitchFamily="50" charset="-128"/>
                        <a:ea typeface="Meiryo UI" panose="020B0604030504040204" pitchFamily="50" charset="-128"/>
                      </a:endParaRPr>
                    </a:p>
                  </a:txBody>
                  <a:tcPr marL="18900" marR="18900" marT="37800" marB="37800">
                    <a:lnT w="6350" cap="flat" cmpd="sng" algn="ctr">
                      <a:solidFill>
                        <a:schemeClr val="tx1"/>
                      </a:solidFill>
                      <a:prstDash val="dash"/>
                      <a:round/>
                      <a:headEnd type="none" w="med" len="med"/>
                      <a:tailEnd type="none" w="med" len="med"/>
                    </a:lnT>
                    <a:solidFill>
                      <a:srgbClr val="FFC000"/>
                    </a:solidFill>
                  </a:tcPr>
                </a:tc>
                <a:extLst>
                  <a:ext uri="{0D108BD9-81ED-4DB2-BD59-A6C34878D82A}">
                    <a16:rowId xmlns:a16="http://schemas.microsoft.com/office/drawing/2014/main" val="2943642507"/>
                  </a:ext>
                </a:extLst>
              </a:tr>
              <a:tr h="950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家庭</a:t>
                      </a:r>
                    </a:p>
                  </a:txBody>
                  <a:tcPr marL="18900" marR="18900" marT="37800" marB="37800"/>
                </a:tc>
                <a:tc>
                  <a:txBody>
                    <a:bodyPr/>
                    <a:lstStyle/>
                    <a:p>
                      <a:pPr>
                        <a:spcBef>
                          <a:spcPts val="300"/>
                        </a:spcBef>
                      </a:pPr>
                      <a:r>
                        <a:rPr kumimoji="1" lang="ja-JP" altLang="en-US" sz="1300" kern="1200" dirty="0">
                          <a:latin typeface="Meiryo UI" panose="020B0604030504040204" pitchFamily="50" charset="-128"/>
                          <a:ea typeface="Meiryo UI" panose="020B0604030504040204" pitchFamily="50" charset="-128"/>
                          <a:cs typeface="+mn-cs"/>
                        </a:rPr>
                        <a:t>⑨</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ZEH</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の普及促進</a:t>
                      </a:r>
                      <a:endParaRPr kumimoji="1" lang="en-US" altLang="ja-JP" sz="1300" dirty="0">
                        <a:latin typeface="Meiryo UI" panose="020B0604030504040204" pitchFamily="50" charset="-128"/>
                        <a:ea typeface="Meiryo UI" panose="020B0604030504040204" pitchFamily="50" charset="-128"/>
                      </a:endParaRPr>
                    </a:p>
                    <a:p>
                      <a:pPr marL="93663" indent="-93663">
                        <a:spcBef>
                          <a:spcPts val="300"/>
                        </a:spcBef>
                      </a:pPr>
                      <a:r>
                        <a:rPr kumimoji="1" lang="ja-JP" altLang="en-US" sz="1300" dirty="0">
                          <a:latin typeface="Meiryo UI" panose="020B0604030504040204" pitchFamily="50" charset="-128"/>
                          <a:ea typeface="Meiryo UI" panose="020B0604030504040204" pitchFamily="50" charset="-128"/>
                        </a:rPr>
                        <a:t>⑩省エネ性能が高い設備・機器の用途に適した導入促進</a:t>
                      </a: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⑪持続可能性に配慮した消費の拡大</a:t>
                      </a:r>
                    </a:p>
                  </a:txBody>
                  <a:tcPr marL="18900" marR="18900" marT="37800" marB="378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1" dirty="0">
                          <a:solidFill>
                            <a:srgbClr val="000099"/>
                          </a:solidFill>
                          <a:latin typeface="Meiryo UI" panose="020B0604030504040204" pitchFamily="50" charset="-128"/>
                          <a:ea typeface="Meiryo UI" panose="020B0604030504040204" pitchFamily="50" charset="-128"/>
                        </a:rPr>
                        <a:t>約</a:t>
                      </a:r>
                      <a:r>
                        <a:rPr lang="en-US" altLang="ja-JP" sz="1300" b="1" dirty="0">
                          <a:solidFill>
                            <a:srgbClr val="000099"/>
                          </a:solidFill>
                          <a:latin typeface="Meiryo UI" panose="020B0604030504040204" pitchFamily="50" charset="-128"/>
                          <a:ea typeface="Meiryo UI" panose="020B0604030504040204" pitchFamily="50" charset="-128"/>
                        </a:rPr>
                        <a:t>274</a:t>
                      </a:r>
                      <a:r>
                        <a:rPr lang="ja-JP" altLang="en-US" sz="1300" b="1" dirty="0">
                          <a:solidFill>
                            <a:srgbClr val="000099"/>
                          </a:solidFill>
                          <a:latin typeface="Meiryo UI" panose="020B0604030504040204" pitchFamily="50" charset="-128"/>
                          <a:ea typeface="Meiryo UI" panose="020B0604030504040204" pitchFamily="50" charset="-128"/>
                        </a:rPr>
                        <a:t>万</a:t>
                      </a:r>
                      <a:r>
                        <a:rPr lang="en-US" altLang="ja-JP" sz="1300" b="1" dirty="0">
                          <a:solidFill>
                            <a:srgbClr val="000099"/>
                          </a:solidFill>
                          <a:latin typeface="Meiryo UI" panose="020B0604030504040204" pitchFamily="50" charset="-128"/>
                          <a:ea typeface="Meiryo UI" panose="020B0604030504040204" pitchFamily="50" charset="-128"/>
                        </a:rPr>
                        <a:t>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rgbClr val="000099"/>
                          </a:solidFill>
                          <a:latin typeface="Meiryo UI" panose="020B0604030504040204" pitchFamily="50" charset="-128"/>
                          <a:ea typeface="Meiryo UI" panose="020B0604030504040204" pitchFamily="50" charset="-128"/>
                        </a:rPr>
                        <a:t>(</a:t>
                      </a:r>
                      <a:r>
                        <a:rPr kumimoji="1" lang="ja-JP" altLang="en-US" sz="1300" b="1" dirty="0">
                          <a:solidFill>
                            <a:srgbClr val="000099"/>
                          </a:solidFill>
                          <a:latin typeface="Meiryo UI" panose="020B0604030504040204" pitchFamily="50" charset="-128"/>
                          <a:ea typeface="Meiryo UI" panose="020B0604030504040204" pitchFamily="50" charset="-128"/>
                        </a:rPr>
                        <a:t>約</a:t>
                      </a:r>
                      <a:r>
                        <a:rPr kumimoji="1" lang="en-US" altLang="ja-JP" sz="1300" b="1" dirty="0">
                          <a:solidFill>
                            <a:srgbClr val="000099"/>
                          </a:solidFill>
                          <a:latin typeface="Meiryo UI" panose="020B0604030504040204" pitchFamily="50" charset="-128"/>
                          <a:ea typeface="Meiryo UI" panose="020B0604030504040204" pitchFamily="50" charset="-128"/>
                        </a:rPr>
                        <a:t>5%)</a:t>
                      </a:r>
                    </a:p>
                    <a:p>
                      <a:pPr marL="0" marR="0" lvl="0" indent="0" algn="ctr" defTabSz="914400" rtl="0" eaLnBrk="1" fontAlgn="auto" latinLnBrk="0" hangingPunct="1">
                        <a:lnSpc>
                          <a:spcPts val="600"/>
                        </a:lnSpc>
                        <a:spcBef>
                          <a:spcPts val="0"/>
                        </a:spcBef>
                        <a:spcAft>
                          <a:spcPts val="0"/>
                        </a:spcAft>
                        <a:buClrTx/>
                        <a:buSzTx/>
                        <a:buFontTx/>
                        <a:buNone/>
                        <a:tabLst/>
                        <a:defRPr/>
                      </a:pPr>
                      <a:endParaRPr kumimoji="1" lang="en-US" altLang="ja-JP" sz="1300" b="1" dirty="0">
                        <a:solidFill>
                          <a:srgbClr val="000099"/>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0" dirty="0">
                          <a:solidFill>
                            <a:srgbClr val="000099"/>
                          </a:solidFill>
                          <a:latin typeface="Meiryo UI" panose="020B0604030504040204" pitchFamily="50" charset="-128"/>
                          <a:ea typeface="Meiryo UI" panose="020B0604030504040204" pitchFamily="50" charset="-128"/>
                        </a:rPr>
                        <a:t>約</a:t>
                      </a:r>
                      <a:r>
                        <a:rPr lang="en-US" altLang="ja-JP" sz="1300" b="0" dirty="0">
                          <a:solidFill>
                            <a:srgbClr val="000099"/>
                          </a:solidFill>
                          <a:latin typeface="Meiryo UI" panose="020B0604030504040204" pitchFamily="50" charset="-128"/>
                          <a:ea typeface="Meiryo UI" panose="020B0604030504040204" pitchFamily="50" charset="-128"/>
                        </a:rPr>
                        <a:t>155</a:t>
                      </a:r>
                      <a:r>
                        <a:rPr lang="ja-JP" altLang="en-US" sz="1300" b="0" dirty="0">
                          <a:solidFill>
                            <a:srgbClr val="000099"/>
                          </a:solidFill>
                          <a:latin typeface="Meiryo UI" panose="020B0604030504040204" pitchFamily="50" charset="-128"/>
                          <a:ea typeface="Meiryo UI" panose="020B0604030504040204" pitchFamily="50" charset="-128"/>
                        </a:rPr>
                        <a:t>万</a:t>
                      </a:r>
                      <a:r>
                        <a:rPr lang="en-US" altLang="ja-JP" sz="1300" b="0" dirty="0">
                          <a:solidFill>
                            <a:srgbClr val="000099"/>
                          </a:solidFill>
                          <a:latin typeface="Meiryo UI" panose="020B0604030504040204" pitchFamily="50" charset="-128"/>
                          <a:ea typeface="Meiryo UI" panose="020B0604030504040204" pitchFamily="50" charset="-128"/>
                        </a:rPr>
                        <a:t>t</a:t>
                      </a:r>
                      <a:endParaRPr kumimoji="1" lang="en-US" altLang="ja-JP" sz="1300" b="0" dirty="0">
                        <a:solidFill>
                          <a:srgbClr val="000099"/>
                        </a:solidFill>
                        <a:latin typeface="Meiryo UI" panose="020B0604030504040204" pitchFamily="50" charset="-128"/>
                        <a:ea typeface="Meiryo UI" panose="020B0604030504040204" pitchFamily="50" charset="-128"/>
                      </a:endParaRPr>
                    </a:p>
                  </a:txBody>
                  <a:tcPr marL="18900" marR="18900" marT="37800" marB="37800" anchor="ctr"/>
                </a:tc>
                <a:tc rowSpan="3">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■行動変容</a:t>
                      </a:r>
                      <a:endParaRPr kumimoji="1" lang="en-US" altLang="ja-JP" sz="13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⑨</a:t>
                      </a:r>
                      <a:r>
                        <a:rPr kumimoji="1" lang="en-US" altLang="ja-JP" sz="1300" dirty="0">
                          <a:latin typeface="Meiryo UI" panose="020B0604030504040204" pitchFamily="50" charset="-128"/>
                          <a:ea typeface="Meiryo UI" panose="020B0604030504040204" pitchFamily="50" charset="-128"/>
                        </a:rPr>
                        <a:t>ZEH</a:t>
                      </a:r>
                      <a:r>
                        <a:rPr kumimoji="1" lang="ja-JP" altLang="en-US" sz="1300" dirty="0">
                          <a:latin typeface="Meiryo UI" panose="020B0604030504040204" pitchFamily="50" charset="-128"/>
                          <a:ea typeface="Meiryo UI" panose="020B0604030504040204" pitchFamily="50" charset="-128"/>
                        </a:rPr>
                        <a:t>の普及促進</a:t>
                      </a:r>
                      <a:endParaRPr kumimoji="1" lang="en-US" altLang="ja-JP" sz="1300" dirty="0">
                        <a:latin typeface="Meiryo UI" panose="020B0604030504040204" pitchFamily="50" charset="-128"/>
                        <a:ea typeface="Meiryo UI" panose="020B0604030504040204" pitchFamily="50" charset="-128"/>
                      </a:endParaRPr>
                    </a:p>
                    <a:p>
                      <a:pPr>
                        <a:spcBef>
                          <a:spcPts val="600"/>
                        </a:spcBef>
                      </a:pP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⑪製品・サービスの</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排出の可視化</a:t>
                      </a:r>
                    </a:p>
                    <a:p>
                      <a:pPr marL="88900" indent="-88900">
                        <a:spcBef>
                          <a:spcPts val="600"/>
                        </a:spcBef>
                      </a:pPr>
                      <a:endParaRPr kumimoji="1" lang="en-US" altLang="ja-JP" sz="1300" dirty="0">
                        <a:latin typeface="Meiryo UI" panose="020B0604030504040204" pitchFamily="50" charset="-128"/>
                        <a:ea typeface="Meiryo UI" panose="020B0604030504040204" pitchFamily="50" charset="-128"/>
                      </a:endParaRPr>
                    </a:p>
                    <a:p>
                      <a:pPr marL="88900" indent="-88900">
                        <a:spcBef>
                          <a:spcPts val="0"/>
                        </a:spcBef>
                      </a:pPr>
                      <a:r>
                        <a:rPr kumimoji="1" lang="ja-JP" altLang="en-US" sz="1300" dirty="0">
                          <a:latin typeface="Meiryo UI" panose="020B0604030504040204" pitchFamily="50" charset="-128"/>
                          <a:ea typeface="Meiryo UI" panose="020B0604030504040204" pitchFamily="50" charset="-128"/>
                        </a:rPr>
                        <a:t>⑪脱炭素ポイントの定着化及び利用拡大</a:t>
                      </a:r>
                      <a:endParaRPr kumimoji="1" lang="en-US" altLang="ja-JP" sz="1300" dirty="0">
                        <a:latin typeface="Meiryo UI" panose="020B0604030504040204" pitchFamily="50" charset="-128"/>
                        <a:ea typeface="Meiryo UI" panose="020B0604030504040204" pitchFamily="50" charset="-128"/>
                      </a:endParaRPr>
                    </a:p>
                    <a:p>
                      <a:pPr marL="88900" indent="-88900">
                        <a:spcBef>
                          <a:spcPts val="300"/>
                        </a:spcBef>
                      </a:pPr>
                      <a:endParaRPr kumimoji="1" lang="en-US" altLang="ja-JP" sz="1300" dirty="0">
                        <a:latin typeface="Meiryo UI" panose="020B0604030504040204" pitchFamily="50" charset="-128"/>
                        <a:ea typeface="Meiryo UI" panose="020B0604030504040204" pitchFamily="50" charset="-128"/>
                      </a:endParaRPr>
                    </a:p>
                    <a:p>
                      <a:pPr marL="88900" indent="-88900">
                        <a:spcBef>
                          <a:spcPts val="300"/>
                        </a:spcBef>
                      </a:pPr>
                      <a:r>
                        <a:rPr kumimoji="1" lang="ja-JP" altLang="en-US" sz="1300" dirty="0">
                          <a:latin typeface="Meiryo UI" panose="020B0604030504040204" pitchFamily="50" charset="-128"/>
                          <a:ea typeface="Meiryo UI" panose="020B0604030504040204" pitchFamily="50" charset="-128"/>
                        </a:rPr>
                        <a:t>⑫ゼロエミッション車を中心とした電動車の普及促進</a:t>
                      </a:r>
                    </a:p>
                  </a:txBody>
                  <a:tcPr marL="18900" marR="18900" marT="37800" marB="37800"/>
                </a:tc>
                <a:tc rowSpan="3">
                  <a:txBody>
                    <a:bodyPr/>
                    <a:lstStyle/>
                    <a:p>
                      <a:pPr marL="88900" indent="-88900">
                        <a:spcBef>
                          <a:spcPts val="300"/>
                        </a:spcBef>
                      </a:pPr>
                      <a:endParaRPr kumimoji="1" lang="ja-JP" altLang="en-US" sz="1300" dirty="0">
                        <a:latin typeface="Meiryo UI" panose="020B0604030504040204" pitchFamily="50" charset="-128"/>
                        <a:ea typeface="Meiryo UI" panose="020B0604030504040204" pitchFamily="50" charset="-128"/>
                      </a:endParaRPr>
                    </a:p>
                  </a:txBody>
                  <a:tcPr marL="18900" marR="18900" marT="37800" marB="37800">
                    <a:solidFill>
                      <a:srgbClr val="FFC000"/>
                    </a:solidFill>
                  </a:tcPr>
                </a:tc>
                <a:extLst>
                  <a:ext uri="{0D108BD9-81ED-4DB2-BD59-A6C34878D82A}">
                    <a16:rowId xmlns:a16="http://schemas.microsoft.com/office/drawing/2014/main" val="2997166892"/>
                  </a:ext>
                </a:extLst>
              </a:tr>
              <a:tr h="6516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運輸</a:t>
                      </a:r>
                    </a:p>
                    <a:p>
                      <a:pPr algn="ctr"/>
                      <a:endParaRPr kumimoji="1" lang="ja-JP" altLang="en-US" sz="1300" dirty="0">
                        <a:latin typeface="Meiryo UI" panose="020B0604030504040204" pitchFamily="50" charset="-128"/>
                        <a:ea typeface="Meiryo UI" panose="020B0604030504040204" pitchFamily="50" charset="-128"/>
                      </a:endParaRPr>
                    </a:p>
                  </a:txBody>
                  <a:tcPr marL="18900" marR="18900" marT="37800" marB="37800"/>
                </a:tc>
                <a:tc>
                  <a:txBody>
                    <a:bodyPr/>
                    <a:lstStyle/>
                    <a:p>
                      <a:pPr>
                        <a:spcBef>
                          <a:spcPts val="300"/>
                        </a:spcBef>
                      </a:pPr>
                      <a:r>
                        <a:rPr kumimoji="1" lang="ja-JP" altLang="en-US" sz="1300" dirty="0">
                          <a:latin typeface="Meiryo UI" panose="020B0604030504040204" pitchFamily="50" charset="-128"/>
                          <a:ea typeface="Meiryo UI" panose="020B0604030504040204" pitchFamily="50" charset="-128"/>
                        </a:rPr>
                        <a:t>⑫</a:t>
                      </a:r>
                      <a:r>
                        <a:rPr kumimoji="1" lang="en-US" altLang="ja-JP" sz="1300" dirty="0">
                          <a:latin typeface="Meiryo UI" panose="020B0604030504040204" pitchFamily="50" charset="-128"/>
                          <a:ea typeface="Meiryo UI" panose="020B0604030504040204" pitchFamily="50" charset="-128"/>
                        </a:rPr>
                        <a:t>ZEV</a:t>
                      </a:r>
                      <a:r>
                        <a:rPr kumimoji="1" lang="ja-JP" altLang="en-US" sz="1300" dirty="0">
                          <a:latin typeface="Meiryo UI" panose="020B0604030504040204" pitchFamily="50" charset="-128"/>
                          <a:ea typeface="Meiryo UI" panose="020B0604030504040204" pitchFamily="50" charset="-128"/>
                        </a:rPr>
                        <a:t>を中心とした電動車の普及促進</a:t>
                      </a:r>
                      <a:endParaRPr kumimoji="1" lang="en-US" altLang="ja-JP" sz="1300" dirty="0">
                        <a:latin typeface="Meiryo UI" panose="020B0604030504040204" pitchFamily="50" charset="-128"/>
                        <a:ea typeface="Meiryo UI" panose="020B0604030504040204" pitchFamily="50" charset="-128"/>
                      </a:endParaRPr>
                    </a:p>
                    <a:p>
                      <a:pPr marL="93663" indent="-93663">
                        <a:spcBef>
                          <a:spcPts val="300"/>
                        </a:spcBef>
                      </a:pPr>
                      <a:r>
                        <a:rPr kumimoji="1" lang="ja-JP" altLang="en-US" sz="1300" dirty="0">
                          <a:latin typeface="Meiryo UI" panose="020B0604030504040204" pitchFamily="50" charset="-128"/>
                          <a:ea typeface="Meiryo UI" panose="020B0604030504040204" pitchFamily="50" charset="-128"/>
                        </a:rPr>
                        <a:t>⑬充電器、水素</a:t>
                      </a:r>
                      <a:r>
                        <a:rPr kumimoji="1" lang="en-US" altLang="ja-JP" sz="1300" dirty="0">
                          <a:latin typeface="Meiryo UI" panose="020B0604030504040204" pitchFamily="50" charset="-128"/>
                          <a:ea typeface="Meiryo UI" panose="020B0604030504040204" pitchFamily="50" charset="-128"/>
                        </a:rPr>
                        <a:t>ST</a:t>
                      </a:r>
                      <a:r>
                        <a:rPr kumimoji="1" lang="ja-JP" altLang="en-US" sz="1300" dirty="0">
                          <a:latin typeface="Meiryo UI" panose="020B0604030504040204" pitchFamily="50" charset="-128"/>
                          <a:ea typeface="Meiryo UI" panose="020B0604030504040204" pitchFamily="50" charset="-128"/>
                        </a:rPr>
                        <a:t>などのインフラの普及促進</a:t>
                      </a:r>
                      <a:endParaRPr kumimoji="1" lang="en-US" altLang="ja-JP" sz="1300" dirty="0">
                        <a:latin typeface="Meiryo UI" panose="020B0604030504040204" pitchFamily="50" charset="-128"/>
                        <a:ea typeface="Meiryo UI" panose="020B0604030504040204" pitchFamily="50" charset="-128"/>
                      </a:endParaRPr>
                    </a:p>
                  </a:txBody>
                  <a:tcPr marL="18900" marR="18900" marT="37800" marB="378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1" dirty="0">
                          <a:solidFill>
                            <a:srgbClr val="000099"/>
                          </a:solidFill>
                          <a:latin typeface="Meiryo UI" panose="020B0604030504040204" pitchFamily="50" charset="-128"/>
                          <a:ea typeface="Meiryo UI" panose="020B0604030504040204" pitchFamily="50" charset="-128"/>
                        </a:rPr>
                        <a:t>約</a:t>
                      </a:r>
                      <a:r>
                        <a:rPr lang="en-US" altLang="ja-JP" sz="1300" b="1" dirty="0">
                          <a:solidFill>
                            <a:srgbClr val="000099"/>
                          </a:solidFill>
                          <a:latin typeface="Meiryo UI" panose="020B0604030504040204" pitchFamily="50" charset="-128"/>
                          <a:ea typeface="Meiryo UI" panose="020B0604030504040204" pitchFamily="50" charset="-128"/>
                        </a:rPr>
                        <a:t>165</a:t>
                      </a:r>
                      <a:r>
                        <a:rPr lang="ja-JP" altLang="en-US" sz="1300" b="1" dirty="0">
                          <a:solidFill>
                            <a:srgbClr val="000099"/>
                          </a:solidFill>
                          <a:latin typeface="Meiryo UI" panose="020B0604030504040204" pitchFamily="50" charset="-128"/>
                          <a:ea typeface="Meiryo UI" panose="020B0604030504040204" pitchFamily="50" charset="-128"/>
                        </a:rPr>
                        <a:t>万</a:t>
                      </a:r>
                      <a:r>
                        <a:rPr lang="en-US" altLang="ja-JP" sz="1300" b="1" dirty="0">
                          <a:solidFill>
                            <a:srgbClr val="000099"/>
                          </a:solidFill>
                          <a:latin typeface="Meiryo UI" panose="020B0604030504040204" pitchFamily="50" charset="-128"/>
                          <a:ea typeface="Meiryo UI" panose="020B0604030504040204" pitchFamily="50" charset="-128"/>
                        </a:rPr>
                        <a:t>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rgbClr val="000099"/>
                          </a:solidFill>
                          <a:latin typeface="Meiryo UI" panose="020B0604030504040204" pitchFamily="50" charset="-128"/>
                          <a:ea typeface="Meiryo UI" panose="020B0604030504040204" pitchFamily="50" charset="-128"/>
                        </a:rPr>
                        <a:t>(</a:t>
                      </a:r>
                      <a:r>
                        <a:rPr kumimoji="1" lang="ja-JP" altLang="en-US" sz="1300" b="1" dirty="0">
                          <a:solidFill>
                            <a:srgbClr val="000099"/>
                          </a:solidFill>
                          <a:latin typeface="Meiryo UI" panose="020B0604030504040204" pitchFamily="50" charset="-128"/>
                          <a:ea typeface="Meiryo UI" panose="020B0604030504040204" pitchFamily="50" charset="-128"/>
                        </a:rPr>
                        <a:t>約</a:t>
                      </a:r>
                      <a:r>
                        <a:rPr kumimoji="1" lang="en-US" altLang="ja-JP" sz="1300" b="1" dirty="0">
                          <a:solidFill>
                            <a:srgbClr val="000099"/>
                          </a:solidFill>
                          <a:latin typeface="Meiryo UI" panose="020B0604030504040204" pitchFamily="50" charset="-128"/>
                          <a:ea typeface="Meiryo UI" panose="020B0604030504040204" pitchFamily="50" charset="-128"/>
                        </a:rPr>
                        <a:t>3%)</a:t>
                      </a: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0" dirty="0">
                          <a:solidFill>
                            <a:srgbClr val="000099"/>
                          </a:solidFill>
                          <a:latin typeface="Meiryo UI" panose="020B0604030504040204" pitchFamily="50" charset="-128"/>
                          <a:ea typeface="Meiryo UI" panose="020B0604030504040204" pitchFamily="50" charset="-128"/>
                        </a:rPr>
                        <a:t>約</a:t>
                      </a:r>
                      <a:r>
                        <a:rPr lang="en-US" altLang="ja-JP" sz="1300" b="0" dirty="0">
                          <a:solidFill>
                            <a:srgbClr val="000099"/>
                          </a:solidFill>
                          <a:latin typeface="Meiryo UI" panose="020B0604030504040204" pitchFamily="50" charset="-128"/>
                          <a:ea typeface="Meiryo UI" panose="020B0604030504040204" pitchFamily="50" charset="-128"/>
                        </a:rPr>
                        <a:t>24</a:t>
                      </a:r>
                      <a:r>
                        <a:rPr lang="ja-JP" altLang="en-US" sz="1300" b="0" dirty="0">
                          <a:solidFill>
                            <a:srgbClr val="000099"/>
                          </a:solidFill>
                          <a:latin typeface="Meiryo UI" panose="020B0604030504040204" pitchFamily="50" charset="-128"/>
                          <a:ea typeface="Meiryo UI" panose="020B0604030504040204" pitchFamily="50" charset="-128"/>
                        </a:rPr>
                        <a:t>万</a:t>
                      </a:r>
                      <a:r>
                        <a:rPr lang="en-US" altLang="ja-JP" sz="1300" b="0" dirty="0">
                          <a:solidFill>
                            <a:srgbClr val="000099"/>
                          </a:solidFill>
                          <a:latin typeface="Meiryo UI" panose="020B0604030504040204" pitchFamily="50" charset="-128"/>
                          <a:ea typeface="Meiryo UI" panose="020B0604030504040204" pitchFamily="50" charset="-128"/>
                        </a:rPr>
                        <a:t>t</a:t>
                      </a:r>
                      <a:endParaRPr kumimoji="1" lang="en-US" altLang="ja-JP" sz="1300" b="0" dirty="0">
                        <a:solidFill>
                          <a:srgbClr val="000099"/>
                        </a:solidFill>
                        <a:latin typeface="Meiryo UI" panose="020B0604030504040204" pitchFamily="50" charset="-128"/>
                        <a:ea typeface="Meiryo UI" panose="020B0604030504040204" pitchFamily="50" charset="-128"/>
                      </a:endParaRPr>
                    </a:p>
                  </a:txBody>
                  <a:tcPr marL="18900" marR="18900" marT="37800" marB="37800" anchor="ctr"/>
                </a:tc>
                <a:tc vMerge="1">
                  <a:txBody>
                    <a:bodyPr/>
                    <a:lstStyle/>
                    <a:p>
                      <a:pPr marL="88900" indent="-88900">
                        <a:spcBef>
                          <a:spcPts val="300"/>
                        </a:spcBef>
                      </a:pPr>
                      <a:endParaRPr kumimoji="1" lang="ja-JP" altLang="en-US" sz="1200" dirty="0">
                        <a:latin typeface="Meiryo UI" panose="020B0604030504040204" pitchFamily="50" charset="-128"/>
                        <a:ea typeface="Meiryo UI" panose="020B0604030504040204" pitchFamily="50" charset="-128"/>
                      </a:endParaRPr>
                    </a:p>
                  </a:txBody>
                  <a:tcPr marL="18000" marR="18000" marT="36000" marB="36000"/>
                </a:tc>
                <a:tc vMerge="1">
                  <a:txBody>
                    <a:bodyPr/>
                    <a:lstStyle/>
                    <a:p>
                      <a:endParaRPr kumimoji="1" lang="ja-JP" altLang="en-US"/>
                    </a:p>
                  </a:txBody>
                  <a:tcPr/>
                </a:tc>
                <a:extLst>
                  <a:ext uri="{0D108BD9-81ED-4DB2-BD59-A6C34878D82A}">
                    <a16:rowId xmlns:a16="http://schemas.microsoft.com/office/drawing/2014/main" val="1567606755"/>
                  </a:ext>
                </a:extLst>
              </a:tr>
              <a:tr h="758352">
                <a:tc>
                  <a:txBody>
                    <a:bodyPr/>
                    <a:lstStyle/>
                    <a:p>
                      <a:pPr algn="ctr"/>
                      <a:r>
                        <a:rPr kumimoji="1" lang="ja-JP" altLang="en-US" sz="1300" dirty="0">
                          <a:latin typeface="Meiryo UI" panose="020B0604030504040204" pitchFamily="50" charset="-128"/>
                          <a:ea typeface="Meiryo UI" panose="020B0604030504040204" pitchFamily="50" charset="-128"/>
                        </a:rPr>
                        <a:t>その他</a:t>
                      </a:r>
                      <a:r>
                        <a:rPr kumimoji="1" lang="en-US" altLang="ja-JP" sz="1300" baseline="20000" dirty="0">
                          <a:latin typeface="Meiryo UI" panose="020B0604030504040204" pitchFamily="50" charset="-128"/>
                          <a:ea typeface="Meiryo UI" panose="020B0604030504040204" pitchFamily="50" charset="-128"/>
                        </a:rPr>
                        <a:t>※1</a:t>
                      </a:r>
                      <a:endParaRPr kumimoji="1" lang="ja-JP" altLang="en-US" sz="1300" baseline="20000" dirty="0">
                        <a:latin typeface="Meiryo UI" panose="020B0604030504040204" pitchFamily="50" charset="-128"/>
                        <a:ea typeface="Meiryo UI" panose="020B0604030504040204" pitchFamily="50" charset="-128"/>
                      </a:endParaRPr>
                    </a:p>
                  </a:txBody>
                  <a:tcPr marL="18900" marR="18900" marT="37800" marB="37800"/>
                </a:tc>
                <a:tc>
                  <a:txBody>
                    <a:bodyPr/>
                    <a:lstStyle/>
                    <a:p>
                      <a:pPr marL="93663" indent="-93663">
                        <a:spcBef>
                          <a:spcPts val="300"/>
                        </a:spcBef>
                      </a:pPr>
                      <a:r>
                        <a:rPr kumimoji="1" lang="ja-JP" altLang="en-US" sz="1300" dirty="0">
                          <a:latin typeface="Meiryo UI" panose="020B0604030504040204" pitchFamily="50" charset="-128"/>
                          <a:ea typeface="Meiryo UI" panose="020B0604030504040204" pitchFamily="50" charset="-128"/>
                        </a:rPr>
                        <a:t>⑭使い捨てプラスチックごみ等の発生抑制及び分別・リサイクルの促進</a:t>
                      </a: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⑮フロン対策の推進</a:t>
                      </a:r>
                      <a:endParaRPr kumimoji="1" lang="en-US" altLang="ja-JP" sz="1300" dirty="0">
                        <a:latin typeface="Meiryo UI" panose="020B0604030504040204" pitchFamily="50" charset="-128"/>
                        <a:ea typeface="Meiryo UI" panose="020B0604030504040204" pitchFamily="50" charset="-128"/>
                      </a:endParaRPr>
                    </a:p>
                  </a:txBody>
                  <a:tcPr marL="18900" marR="18900" marT="37800" marB="378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1" dirty="0">
                          <a:solidFill>
                            <a:srgbClr val="000099"/>
                          </a:solidFill>
                          <a:latin typeface="Meiryo UI" panose="020B0604030504040204" pitchFamily="50" charset="-128"/>
                          <a:ea typeface="Meiryo UI" panose="020B0604030504040204" pitchFamily="50" charset="-128"/>
                        </a:rPr>
                        <a:t>約</a:t>
                      </a:r>
                      <a:r>
                        <a:rPr lang="en-US" altLang="ja-JP" sz="1300" b="1" dirty="0">
                          <a:solidFill>
                            <a:srgbClr val="000099"/>
                          </a:solidFill>
                          <a:latin typeface="Meiryo UI" panose="020B0604030504040204" pitchFamily="50" charset="-128"/>
                          <a:ea typeface="Meiryo UI" panose="020B0604030504040204" pitchFamily="50" charset="-128"/>
                        </a:rPr>
                        <a:t>337</a:t>
                      </a:r>
                      <a:r>
                        <a:rPr lang="ja-JP" altLang="en-US" sz="1300" b="1" dirty="0">
                          <a:solidFill>
                            <a:srgbClr val="000099"/>
                          </a:solidFill>
                          <a:latin typeface="Meiryo UI" panose="020B0604030504040204" pitchFamily="50" charset="-128"/>
                          <a:ea typeface="Meiryo UI" panose="020B0604030504040204" pitchFamily="50" charset="-128"/>
                        </a:rPr>
                        <a:t>万</a:t>
                      </a:r>
                      <a:r>
                        <a:rPr lang="en-US" altLang="ja-JP" sz="1300" b="1" dirty="0">
                          <a:solidFill>
                            <a:srgbClr val="000099"/>
                          </a:solidFill>
                          <a:latin typeface="Meiryo UI" panose="020B0604030504040204" pitchFamily="50" charset="-128"/>
                          <a:ea typeface="Meiryo UI" panose="020B0604030504040204" pitchFamily="50" charset="-128"/>
                        </a:rPr>
                        <a:t>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rgbClr val="000099"/>
                          </a:solidFill>
                          <a:latin typeface="Meiryo UI" panose="020B0604030504040204" pitchFamily="50" charset="-128"/>
                          <a:ea typeface="Meiryo UI" panose="020B0604030504040204" pitchFamily="50" charset="-128"/>
                        </a:rPr>
                        <a:t>(</a:t>
                      </a:r>
                      <a:r>
                        <a:rPr kumimoji="1" lang="ja-JP" altLang="en-US" sz="1300" b="1" dirty="0">
                          <a:solidFill>
                            <a:srgbClr val="000099"/>
                          </a:solidFill>
                          <a:latin typeface="Meiryo UI" panose="020B0604030504040204" pitchFamily="50" charset="-128"/>
                          <a:ea typeface="Meiryo UI" panose="020B0604030504040204" pitchFamily="50" charset="-128"/>
                        </a:rPr>
                        <a:t>約</a:t>
                      </a:r>
                      <a:r>
                        <a:rPr kumimoji="1" lang="en-US" altLang="ja-JP" sz="1300" b="1" dirty="0">
                          <a:solidFill>
                            <a:srgbClr val="000099"/>
                          </a:solidFill>
                          <a:latin typeface="Meiryo UI" panose="020B0604030504040204" pitchFamily="50" charset="-128"/>
                          <a:ea typeface="Meiryo UI" panose="020B0604030504040204" pitchFamily="50" charset="-128"/>
                        </a:rPr>
                        <a:t>6%)</a:t>
                      </a:r>
                    </a:p>
                    <a:p>
                      <a:pPr marL="0" marR="0" lvl="0" indent="0" algn="ctr" defTabSz="914400" rtl="0" eaLnBrk="1" fontAlgn="auto" latinLnBrk="0" hangingPunct="1">
                        <a:lnSpc>
                          <a:spcPts val="600"/>
                        </a:lnSpc>
                        <a:spcBef>
                          <a:spcPts val="0"/>
                        </a:spcBef>
                        <a:spcAft>
                          <a:spcPts val="0"/>
                        </a:spcAft>
                        <a:buClrTx/>
                        <a:buSzTx/>
                        <a:buFontTx/>
                        <a:buNone/>
                        <a:tabLst/>
                        <a:defRPr/>
                      </a:pPr>
                      <a:endParaRPr kumimoji="1" lang="en-US" altLang="ja-JP" sz="1300" b="1" dirty="0">
                        <a:solidFill>
                          <a:srgbClr val="000099"/>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0" dirty="0">
                          <a:solidFill>
                            <a:srgbClr val="000099"/>
                          </a:solidFill>
                          <a:latin typeface="Meiryo UI" panose="020B0604030504040204" pitchFamily="50" charset="-128"/>
                          <a:ea typeface="Meiryo UI" panose="020B0604030504040204" pitchFamily="50" charset="-128"/>
                        </a:rPr>
                        <a:t>約</a:t>
                      </a:r>
                      <a:r>
                        <a:rPr lang="en-US" altLang="ja-JP" sz="1300" b="0" dirty="0">
                          <a:solidFill>
                            <a:srgbClr val="000099"/>
                          </a:solidFill>
                          <a:latin typeface="Meiryo UI" panose="020B0604030504040204" pitchFamily="50" charset="-128"/>
                          <a:ea typeface="Meiryo UI" panose="020B0604030504040204" pitchFamily="50" charset="-128"/>
                        </a:rPr>
                        <a:t>-118</a:t>
                      </a:r>
                      <a:r>
                        <a:rPr lang="ja-JP" altLang="en-US" sz="1300" b="0" dirty="0">
                          <a:solidFill>
                            <a:srgbClr val="000099"/>
                          </a:solidFill>
                          <a:latin typeface="Meiryo UI" panose="020B0604030504040204" pitchFamily="50" charset="-128"/>
                          <a:ea typeface="Meiryo UI" panose="020B0604030504040204" pitchFamily="50" charset="-128"/>
                        </a:rPr>
                        <a:t>万</a:t>
                      </a:r>
                      <a:r>
                        <a:rPr lang="en-US" altLang="ja-JP" sz="1300" b="0" dirty="0">
                          <a:solidFill>
                            <a:srgbClr val="000099"/>
                          </a:solidFill>
                          <a:latin typeface="Meiryo UI" panose="020B0604030504040204" pitchFamily="50" charset="-128"/>
                          <a:ea typeface="Meiryo UI" panose="020B0604030504040204" pitchFamily="50" charset="-128"/>
                        </a:rPr>
                        <a:t>t</a:t>
                      </a:r>
                      <a:endParaRPr kumimoji="1" lang="en-US" altLang="ja-JP" sz="1300" b="0" dirty="0">
                        <a:solidFill>
                          <a:srgbClr val="000099"/>
                        </a:solidFill>
                        <a:latin typeface="Meiryo UI" panose="020B0604030504040204" pitchFamily="50" charset="-128"/>
                        <a:ea typeface="Meiryo UI" panose="020B0604030504040204" pitchFamily="50" charset="-128"/>
                      </a:endParaRPr>
                    </a:p>
                  </a:txBody>
                  <a:tcPr marL="18900" marR="18900" marT="37800" marB="3780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8200779"/>
                  </a:ext>
                </a:extLst>
              </a:tr>
              <a:tr h="758352">
                <a:tc>
                  <a:txBody>
                    <a:bodyPr/>
                    <a:lstStyle/>
                    <a:p>
                      <a:pPr algn="ctr"/>
                      <a:r>
                        <a:rPr kumimoji="1" lang="ja-JP" altLang="en-US" sz="1300" dirty="0">
                          <a:latin typeface="Meiryo UI" panose="020B0604030504040204" pitchFamily="50" charset="-128"/>
                          <a:ea typeface="Meiryo UI" panose="020B0604030504040204" pitchFamily="50" charset="-128"/>
                        </a:rPr>
                        <a:t>部門</a:t>
                      </a:r>
                      <a:endParaRPr kumimoji="1" lang="en-US" altLang="ja-JP" sz="1300" dirty="0">
                        <a:latin typeface="Meiryo UI" panose="020B0604030504040204" pitchFamily="50" charset="-128"/>
                        <a:ea typeface="Meiryo UI" panose="020B0604030504040204" pitchFamily="50" charset="-128"/>
                      </a:endParaRPr>
                    </a:p>
                    <a:p>
                      <a:pPr algn="ctr"/>
                      <a:r>
                        <a:rPr kumimoji="1" lang="ja-JP" altLang="en-US" sz="1300" dirty="0">
                          <a:latin typeface="Meiryo UI" panose="020B0604030504040204" pitchFamily="50" charset="-128"/>
                          <a:ea typeface="Meiryo UI" panose="020B0604030504040204" pitchFamily="50" charset="-128"/>
                        </a:rPr>
                        <a:t>横断</a:t>
                      </a:r>
                    </a:p>
                  </a:txBody>
                  <a:tcPr marL="18900" marR="18900" marT="37800" marB="37800"/>
                </a:tc>
                <a:tc>
                  <a:txBody>
                    <a:bodyPr/>
                    <a:lstStyle/>
                    <a:p>
                      <a:pPr>
                        <a:spcBef>
                          <a:spcPts val="300"/>
                        </a:spcBef>
                      </a:pPr>
                      <a:r>
                        <a:rPr kumimoji="1" lang="ja-JP" altLang="en-US" sz="1300" dirty="0">
                          <a:latin typeface="Meiryo UI" panose="020B0604030504040204" pitchFamily="50" charset="-128"/>
                          <a:ea typeface="Meiryo UI" panose="020B0604030504040204" pitchFamily="50" charset="-128"/>
                        </a:rPr>
                        <a:t>⑯</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排出の少ないまちづくりの推進</a:t>
                      </a: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⑰</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排出の少ない電気の選択促進</a:t>
                      </a:r>
                      <a:endParaRPr kumimoji="1" lang="en-US" altLang="ja-JP" sz="1300" dirty="0">
                        <a:latin typeface="Meiryo UI" panose="020B0604030504040204" pitchFamily="50" charset="-128"/>
                        <a:ea typeface="Meiryo UI" panose="020B0604030504040204" pitchFamily="50" charset="-128"/>
                      </a:endParaRPr>
                    </a:p>
                    <a:p>
                      <a:pPr>
                        <a:spcBef>
                          <a:spcPts val="300"/>
                        </a:spcBef>
                      </a:pPr>
                      <a:r>
                        <a:rPr kumimoji="1" lang="ja-JP" altLang="en-US" sz="1300" dirty="0">
                          <a:latin typeface="Meiryo UI" panose="020B0604030504040204" pitchFamily="50" charset="-128"/>
                          <a:ea typeface="Meiryo UI" panose="020B0604030504040204" pitchFamily="50" charset="-128"/>
                        </a:rPr>
                        <a:t>⑱再生可能エネルギー等の設置促進</a:t>
                      </a:r>
                      <a:endParaRPr kumimoji="1" lang="en-US" altLang="ja-JP" sz="1300" dirty="0">
                        <a:latin typeface="Meiryo UI" panose="020B0604030504040204" pitchFamily="50" charset="-128"/>
                        <a:ea typeface="Meiryo UI" panose="020B0604030504040204" pitchFamily="50" charset="-128"/>
                      </a:endParaRPr>
                    </a:p>
                  </a:txBody>
                  <a:tcPr marL="18900" marR="18900" marT="37800" marB="378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1" dirty="0">
                          <a:solidFill>
                            <a:srgbClr val="000099"/>
                          </a:solidFill>
                          <a:latin typeface="Meiryo UI" panose="020B0604030504040204" pitchFamily="50" charset="-128"/>
                          <a:ea typeface="Meiryo UI" panose="020B0604030504040204" pitchFamily="50" charset="-128"/>
                        </a:rPr>
                        <a:t>約</a:t>
                      </a:r>
                      <a:r>
                        <a:rPr lang="en-US" altLang="ja-JP" sz="1300" b="1" dirty="0">
                          <a:solidFill>
                            <a:srgbClr val="000099"/>
                          </a:solidFill>
                          <a:latin typeface="Meiryo UI" panose="020B0604030504040204" pitchFamily="50" charset="-128"/>
                          <a:ea typeface="Meiryo UI" panose="020B0604030504040204" pitchFamily="50" charset="-128"/>
                        </a:rPr>
                        <a:t>508</a:t>
                      </a:r>
                      <a:r>
                        <a:rPr lang="ja-JP" altLang="en-US" sz="1300" b="1" dirty="0">
                          <a:solidFill>
                            <a:srgbClr val="000099"/>
                          </a:solidFill>
                          <a:latin typeface="Meiryo UI" panose="020B0604030504040204" pitchFamily="50" charset="-128"/>
                          <a:ea typeface="Meiryo UI" panose="020B0604030504040204" pitchFamily="50" charset="-128"/>
                        </a:rPr>
                        <a:t>万</a:t>
                      </a:r>
                      <a:r>
                        <a:rPr lang="en-US" altLang="ja-JP" sz="1300" b="1" dirty="0">
                          <a:solidFill>
                            <a:srgbClr val="000099"/>
                          </a:solidFill>
                          <a:latin typeface="Meiryo UI" panose="020B0604030504040204" pitchFamily="50" charset="-128"/>
                          <a:ea typeface="Meiryo UI" panose="020B0604030504040204" pitchFamily="50" charset="-128"/>
                        </a:rPr>
                        <a:t>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rgbClr val="000099"/>
                          </a:solidFill>
                          <a:latin typeface="Meiryo UI" panose="020B0604030504040204" pitchFamily="50" charset="-128"/>
                          <a:ea typeface="Meiryo UI" panose="020B0604030504040204" pitchFamily="50" charset="-128"/>
                        </a:rPr>
                        <a:t>(</a:t>
                      </a:r>
                      <a:r>
                        <a:rPr kumimoji="1" lang="ja-JP" altLang="en-US" sz="1300" b="1" dirty="0">
                          <a:solidFill>
                            <a:srgbClr val="000099"/>
                          </a:solidFill>
                          <a:latin typeface="Meiryo UI" panose="020B0604030504040204" pitchFamily="50" charset="-128"/>
                          <a:ea typeface="Meiryo UI" panose="020B0604030504040204" pitchFamily="50" charset="-128"/>
                        </a:rPr>
                        <a:t>約</a:t>
                      </a:r>
                      <a:r>
                        <a:rPr kumimoji="1" lang="en-US" altLang="ja-JP" sz="1300" b="1" dirty="0">
                          <a:solidFill>
                            <a:srgbClr val="000099"/>
                          </a:solidFill>
                          <a:latin typeface="Meiryo UI" panose="020B0604030504040204" pitchFamily="50" charset="-128"/>
                          <a:ea typeface="Meiryo UI" panose="020B0604030504040204" pitchFamily="50" charset="-128"/>
                        </a:rPr>
                        <a:t>9%)</a:t>
                      </a:r>
                    </a:p>
                    <a:p>
                      <a:pPr marL="0" marR="0" lvl="0" indent="0" algn="ctr" defTabSz="914400" rtl="0" eaLnBrk="1" fontAlgn="auto" latinLnBrk="0" hangingPunct="1">
                        <a:lnSpc>
                          <a:spcPts val="600"/>
                        </a:lnSpc>
                        <a:spcBef>
                          <a:spcPts val="0"/>
                        </a:spcBef>
                        <a:spcAft>
                          <a:spcPts val="0"/>
                        </a:spcAft>
                        <a:buClrTx/>
                        <a:buSzTx/>
                        <a:buFontTx/>
                        <a:buNone/>
                        <a:tabLst/>
                        <a:defRPr/>
                      </a:pPr>
                      <a:endParaRPr kumimoji="1" lang="en-US" altLang="ja-JP" sz="1300" b="1" dirty="0">
                        <a:solidFill>
                          <a:srgbClr val="000099"/>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0" dirty="0">
                          <a:solidFill>
                            <a:srgbClr val="000099"/>
                          </a:solidFill>
                          <a:latin typeface="Meiryo UI" panose="020B0604030504040204" pitchFamily="50" charset="-128"/>
                          <a:ea typeface="Meiryo UI" panose="020B0604030504040204" pitchFamily="50" charset="-128"/>
                        </a:rPr>
                        <a:t>約</a:t>
                      </a:r>
                      <a:r>
                        <a:rPr lang="en-US" altLang="ja-JP" sz="1300" b="0" dirty="0">
                          <a:solidFill>
                            <a:srgbClr val="000099"/>
                          </a:solidFill>
                          <a:latin typeface="Meiryo UI" panose="020B0604030504040204" pitchFamily="50" charset="-128"/>
                          <a:ea typeface="Meiryo UI" panose="020B0604030504040204" pitchFamily="50" charset="-128"/>
                        </a:rPr>
                        <a:t>234</a:t>
                      </a:r>
                      <a:r>
                        <a:rPr lang="ja-JP" altLang="en-US" sz="1300" b="0" dirty="0">
                          <a:solidFill>
                            <a:srgbClr val="000099"/>
                          </a:solidFill>
                          <a:latin typeface="Meiryo UI" panose="020B0604030504040204" pitchFamily="50" charset="-128"/>
                          <a:ea typeface="Meiryo UI" panose="020B0604030504040204" pitchFamily="50" charset="-128"/>
                        </a:rPr>
                        <a:t>万</a:t>
                      </a:r>
                      <a:r>
                        <a:rPr lang="en-US" altLang="ja-JP" sz="1300" b="0" dirty="0">
                          <a:solidFill>
                            <a:srgbClr val="000099"/>
                          </a:solidFill>
                          <a:latin typeface="Meiryo UI" panose="020B0604030504040204" pitchFamily="50" charset="-128"/>
                          <a:ea typeface="Meiryo UI" panose="020B0604030504040204" pitchFamily="50" charset="-128"/>
                        </a:rPr>
                        <a:t>t</a:t>
                      </a:r>
                      <a:r>
                        <a:rPr kumimoji="1" lang="en-US" altLang="ja-JP" sz="1300" baseline="20000" dirty="0">
                          <a:solidFill>
                            <a:srgbClr val="000099"/>
                          </a:solidFill>
                          <a:latin typeface="Meiryo UI" panose="020B0604030504040204" pitchFamily="50" charset="-128"/>
                          <a:ea typeface="Meiryo UI" panose="020B0604030504040204" pitchFamily="50" charset="-128"/>
                        </a:rPr>
                        <a:t>※2</a:t>
                      </a:r>
                      <a:endParaRPr kumimoji="1" lang="en-US" altLang="ja-JP" sz="1300" b="0" baseline="20000" dirty="0">
                        <a:solidFill>
                          <a:srgbClr val="000099"/>
                        </a:solidFill>
                        <a:latin typeface="Meiryo UI" panose="020B0604030504040204" pitchFamily="50" charset="-128"/>
                        <a:ea typeface="Meiryo UI" panose="020B0604030504040204" pitchFamily="50" charset="-128"/>
                      </a:endParaRPr>
                    </a:p>
                  </a:txBody>
                  <a:tcPr marL="18900" marR="18900" marT="37800" marB="37800" anchor="ctr"/>
                </a:tc>
                <a:tc>
                  <a:txBody>
                    <a:bodyPr/>
                    <a:lstStyle/>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■再エネ促進</a:t>
                      </a:r>
                      <a:endParaRPr kumimoji="1" lang="en-US" altLang="ja-JP" sz="1300" dirty="0">
                        <a:latin typeface="Meiryo UI" panose="020B0604030504040204" pitchFamily="50" charset="-128"/>
                        <a:ea typeface="Meiryo UI" panose="020B0604030504040204" pitchFamily="50" charset="-128"/>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⑱太陽光パネル及び蓄電池システムの共同購入支援事業</a:t>
                      </a:r>
                    </a:p>
                  </a:txBody>
                  <a:tcPr marL="18900" marR="18900" marT="37800" marB="37800"/>
                </a:tc>
                <a:tc>
                  <a:txBody>
                    <a:bodyP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ja-JP" altLang="en-US" sz="1300" dirty="0">
                        <a:latin typeface="Meiryo UI" panose="020B0604030504040204" pitchFamily="50" charset="-128"/>
                        <a:ea typeface="Meiryo UI" panose="020B0604030504040204" pitchFamily="50" charset="-128"/>
                      </a:endParaRPr>
                    </a:p>
                  </a:txBody>
                  <a:tcPr marL="18900" marR="18900" marT="37800" marB="37800">
                    <a:solidFill>
                      <a:srgbClr val="FFC000"/>
                    </a:solidFill>
                  </a:tcPr>
                </a:tc>
                <a:extLst>
                  <a:ext uri="{0D108BD9-81ED-4DB2-BD59-A6C34878D82A}">
                    <a16:rowId xmlns:a16="http://schemas.microsoft.com/office/drawing/2014/main" val="1789336478"/>
                  </a:ext>
                </a:extLst>
              </a:tr>
            </a:tbl>
          </a:graphicData>
        </a:graphic>
      </p:graphicFrame>
      <p:sp>
        <p:nvSpPr>
          <p:cNvPr id="33" name="正方形/長方形 32"/>
          <p:cNvSpPr/>
          <p:nvPr/>
        </p:nvSpPr>
        <p:spPr>
          <a:xfrm>
            <a:off x="424136" y="8117271"/>
            <a:ext cx="10662411" cy="276393"/>
          </a:xfrm>
          <a:prstGeom prst="rect">
            <a:avLst/>
          </a:prstGeom>
        </p:spPr>
        <p:txBody>
          <a:bodyPr wrap="square" lIns="37800" tIns="37800" rIns="37800" bIns="37800">
            <a:spAutoFit/>
          </a:bodyPr>
          <a:lstStyle/>
          <a:p>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エネルギー転換部門、廃棄物部門、その他ガス</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メタンなど</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の合算をしたもの　　　</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排出係数の低減による効果のうち、再エネによる貢献分のみを算定</a:t>
            </a:r>
            <a:endParaRPr lang="ja-JP" altLang="en-US" sz="1300" dirty="0">
              <a:latin typeface="Meiryo UI" panose="020B0604030504040204" pitchFamily="50" charset="-128"/>
              <a:ea typeface="Meiryo UI" panose="020B0604030504040204" pitchFamily="50" charset="-128"/>
            </a:endParaRPr>
          </a:p>
        </p:txBody>
      </p:sp>
      <p:sp>
        <p:nvSpPr>
          <p:cNvPr id="6" name="ホームベース 4">
            <a:extLst>
              <a:ext uri="{FF2B5EF4-FFF2-40B4-BE49-F238E27FC236}">
                <a16:creationId xmlns:a16="http://schemas.microsoft.com/office/drawing/2014/main" id="{51F0FD7C-A3F3-4D3F-9E7A-E2D8BBD297CC}"/>
              </a:ext>
            </a:extLst>
          </p:cNvPr>
          <p:cNvSpPr/>
          <p:nvPr/>
        </p:nvSpPr>
        <p:spPr bwMode="gray">
          <a:xfrm>
            <a:off x="9105275" y="1594544"/>
            <a:ext cx="1663200" cy="306281"/>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65354">
              <a:defRPr/>
            </a:pPr>
            <a:r>
              <a:rPr lang="ja-JP" altLang="en-US" sz="1323" dirty="0">
                <a:solidFill>
                  <a:prstClr val="white"/>
                </a:solidFill>
                <a:latin typeface="BIZ UDPゴシック" panose="020B0400000000000000" pitchFamily="50" charset="-128"/>
                <a:ea typeface="BIZ UDPゴシック" panose="020B0400000000000000" pitchFamily="50" charset="-128"/>
              </a:rPr>
              <a:t>　　　　　　</a:t>
            </a:r>
            <a:r>
              <a:rPr lang="en-US" altLang="ja-JP" sz="1323" dirty="0">
                <a:solidFill>
                  <a:prstClr val="white"/>
                </a:solidFill>
                <a:latin typeface="BIZ UDPゴシック" panose="020B0400000000000000" pitchFamily="50" charset="-128"/>
                <a:ea typeface="BIZ UDPゴシック" panose="020B0400000000000000" pitchFamily="50" charset="-128"/>
              </a:rPr>
              <a:t>2030 </a:t>
            </a:r>
          </a:p>
        </p:txBody>
      </p:sp>
      <p:sp>
        <p:nvSpPr>
          <p:cNvPr id="8" name="ホームベース 4">
            <a:extLst>
              <a:ext uri="{FF2B5EF4-FFF2-40B4-BE49-F238E27FC236}">
                <a16:creationId xmlns:a16="http://schemas.microsoft.com/office/drawing/2014/main" id="{51F0FD7C-A3F3-4D3F-9E7A-E2D8BBD297CC}"/>
              </a:ext>
            </a:extLst>
          </p:cNvPr>
          <p:cNvSpPr/>
          <p:nvPr/>
        </p:nvSpPr>
        <p:spPr bwMode="gray">
          <a:xfrm>
            <a:off x="7517499" y="1592781"/>
            <a:ext cx="1927800" cy="306281"/>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lIns="37800" rIns="37800" rtlCol="0" anchor="ctr"/>
          <a:lstStyle/>
          <a:p>
            <a:pPr defTabSz="465354">
              <a:defRPr/>
            </a:pPr>
            <a:r>
              <a:rPr lang="en-US" altLang="ja-JP" sz="1323" dirty="0">
                <a:solidFill>
                  <a:prstClr val="white"/>
                </a:solidFill>
                <a:latin typeface="BIZ UDPゴシック" panose="020B0400000000000000" pitchFamily="50" charset="-128"/>
                <a:ea typeface="BIZ UDPゴシック" panose="020B0400000000000000" pitchFamily="50" charset="-128"/>
              </a:rPr>
              <a:t>2022</a:t>
            </a:r>
            <a:r>
              <a:rPr lang="ja-JP" altLang="en-US" sz="1323" dirty="0">
                <a:solidFill>
                  <a:prstClr val="white"/>
                </a:solidFill>
                <a:latin typeface="BIZ UDPゴシック" panose="020B0400000000000000" pitchFamily="50" charset="-128"/>
                <a:ea typeface="BIZ UDPゴシック" panose="020B0400000000000000" pitchFamily="50" charset="-128"/>
              </a:rPr>
              <a:t>　　　       </a:t>
            </a:r>
            <a:r>
              <a:rPr lang="en-US" altLang="ja-JP" sz="1323" dirty="0">
                <a:solidFill>
                  <a:prstClr val="white"/>
                </a:solidFill>
                <a:latin typeface="BIZ UDPゴシック" panose="020B0400000000000000" pitchFamily="50" charset="-128"/>
                <a:ea typeface="BIZ UDPゴシック" panose="020B0400000000000000" pitchFamily="50" charset="-128"/>
              </a:rPr>
              <a:t>2025</a:t>
            </a:r>
            <a:endParaRPr lang="ja-JP" altLang="en-US" sz="1323" dirty="0">
              <a:solidFill>
                <a:prstClr val="white"/>
              </a:solidFill>
              <a:latin typeface="BIZ UDPゴシック" panose="020B0400000000000000" pitchFamily="50" charset="-128"/>
              <a:ea typeface="BIZ UDPゴシック" panose="020B0400000000000000" pitchFamily="50" charset="-128"/>
            </a:endParaRPr>
          </a:p>
        </p:txBody>
      </p:sp>
      <p:sp>
        <p:nvSpPr>
          <p:cNvPr id="9" name="ホームベース 8"/>
          <p:cNvSpPr/>
          <p:nvPr/>
        </p:nvSpPr>
        <p:spPr>
          <a:xfrm>
            <a:off x="7532469" y="2187692"/>
            <a:ext cx="3213000"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次世代蓄電池の実用化</a:t>
            </a:r>
            <a:endParaRPr lang="en-US" altLang="ja-JP" sz="1260" dirty="0">
              <a:solidFill>
                <a:schemeClr val="tx1"/>
              </a:solidFill>
              <a:latin typeface="Meiryo UI" panose="020B0604030504040204" pitchFamily="50" charset="-128"/>
              <a:ea typeface="Meiryo UI" panose="020B0604030504040204" pitchFamily="50" charset="-128"/>
            </a:endParaRPr>
          </a:p>
          <a:p>
            <a:pPr algn="r"/>
            <a:r>
              <a:rPr lang="ja-JP" altLang="en-US" sz="1260" dirty="0">
                <a:solidFill>
                  <a:schemeClr val="tx1"/>
                </a:solidFill>
                <a:latin typeface="Meiryo UI" panose="020B0604030504040204" pitchFamily="50" charset="-128"/>
                <a:ea typeface="Meiryo UI" panose="020B0604030504040204" pitchFamily="50" charset="-128"/>
              </a:rPr>
              <a:t>水素発電による電力供給等が開始</a:t>
            </a:r>
          </a:p>
        </p:txBody>
      </p:sp>
      <p:sp>
        <p:nvSpPr>
          <p:cNvPr id="10" name="ホームベース 9"/>
          <p:cNvSpPr/>
          <p:nvPr/>
        </p:nvSpPr>
        <p:spPr>
          <a:xfrm>
            <a:off x="9105275" y="3182593"/>
            <a:ext cx="1663200"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60" dirty="0">
                <a:solidFill>
                  <a:schemeClr val="tx1"/>
                </a:solidFill>
                <a:latin typeface="Meiryo UI" panose="020B0604030504040204" pitchFamily="50" charset="-128"/>
                <a:ea typeface="Meiryo UI" panose="020B0604030504040204" pitchFamily="50" charset="-128"/>
              </a:rPr>
              <a:t>5000</a:t>
            </a:r>
            <a:r>
              <a:rPr lang="ja-JP" altLang="en-US" sz="1260" dirty="0">
                <a:solidFill>
                  <a:schemeClr val="tx1"/>
                </a:solidFill>
                <a:latin typeface="Meiryo UI" panose="020B0604030504040204" pitchFamily="50" charset="-128"/>
                <a:ea typeface="Meiryo UI" panose="020B0604030504040204" pitchFamily="50" charset="-128"/>
              </a:rPr>
              <a:t>者</a:t>
            </a:r>
          </a:p>
        </p:txBody>
      </p:sp>
      <p:sp>
        <p:nvSpPr>
          <p:cNvPr id="12" name="ホームベース 11"/>
          <p:cNvSpPr/>
          <p:nvPr/>
        </p:nvSpPr>
        <p:spPr>
          <a:xfrm>
            <a:off x="7532469" y="3182593"/>
            <a:ext cx="1769029"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宣言事業者数</a:t>
            </a:r>
            <a:endParaRPr lang="en-US" altLang="ja-JP" sz="1260" dirty="0">
              <a:solidFill>
                <a:schemeClr val="tx1"/>
              </a:solidFill>
              <a:latin typeface="Meiryo UI" panose="020B0604030504040204" pitchFamily="50" charset="-128"/>
              <a:ea typeface="Meiryo UI" panose="020B0604030504040204" pitchFamily="50" charset="-128"/>
            </a:endParaRPr>
          </a:p>
          <a:p>
            <a:pPr algn="r"/>
            <a:r>
              <a:rPr lang="en-US" altLang="ja-JP" sz="1260" dirty="0">
                <a:solidFill>
                  <a:schemeClr val="tx1"/>
                </a:solidFill>
                <a:latin typeface="Meiryo UI" panose="020B0604030504040204" pitchFamily="50" charset="-128"/>
                <a:ea typeface="Meiryo UI" panose="020B0604030504040204" pitchFamily="50" charset="-128"/>
              </a:rPr>
              <a:t>2025</a:t>
            </a:r>
            <a:r>
              <a:rPr lang="ja-JP" altLang="en-US" sz="1260" dirty="0">
                <a:solidFill>
                  <a:schemeClr val="tx1"/>
                </a:solidFill>
                <a:latin typeface="Meiryo UI" panose="020B0604030504040204" pitchFamily="50" charset="-128"/>
                <a:ea typeface="Meiryo UI" panose="020B0604030504040204" pitchFamily="50" charset="-128"/>
              </a:rPr>
              <a:t>者</a:t>
            </a:r>
          </a:p>
        </p:txBody>
      </p:sp>
      <p:sp>
        <p:nvSpPr>
          <p:cNvPr id="14" name="ホームベース 13"/>
          <p:cNvSpPr/>
          <p:nvPr/>
        </p:nvSpPr>
        <p:spPr>
          <a:xfrm>
            <a:off x="9029669" y="2704391"/>
            <a:ext cx="1724706" cy="3780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 rIns="37800"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a:t>
            </a:r>
            <a:r>
              <a:rPr lang="en-US" altLang="ja-JP" sz="1260" dirty="0">
                <a:solidFill>
                  <a:schemeClr val="tx1"/>
                </a:solidFill>
                <a:latin typeface="Meiryo UI" panose="020B0604030504040204" pitchFamily="50" charset="-128"/>
                <a:ea typeface="Meiryo UI" panose="020B0604030504040204" pitchFamily="50" charset="-128"/>
              </a:rPr>
              <a:t>12%(2023</a:t>
            </a:r>
            <a:r>
              <a:rPr lang="ja-JP" altLang="en-US" sz="1260" dirty="0">
                <a:solidFill>
                  <a:schemeClr val="tx1"/>
                </a:solidFill>
                <a:latin typeface="Meiryo UI" panose="020B0604030504040204" pitchFamily="50" charset="-128"/>
                <a:ea typeface="Meiryo UI" panose="020B0604030504040204" pitchFamily="50" charset="-128"/>
              </a:rPr>
              <a:t>から</a:t>
            </a:r>
            <a:r>
              <a:rPr lang="en-US" altLang="ja-JP" sz="1260" dirty="0">
                <a:solidFill>
                  <a:schemeClr val="tx1"/>
                </a:solidFill>
                <a:latin typeface="Meiryo UI" panose="020B0604030504040204" pitchFamily="50" charset="-128"/>
                <a:ea typeface="Meiryo UI" panose="020B0604030504040204" pitchFamily="50" charset="-128"/>
              </a:rPr>
              <a:t>)</a:t>
            </a:r>
            <a:endParaRPr lang="ja-JP" altLang="en-US" sz="1260" dirty="0">
              <a:solidFill>
                <a:schemeClr val="tx1"/>
              </a:solidFill>
              <a:latin typeface="Meiryo UI" panose="020B0604030504040204" pitchFamily="50" charset="-128"/>
              <a:ea typeface="Meiryo UI" panose="020B0604030504040204" pitchFamily="50" charset="-128"/>
            </a:endParaRPr>
          </a:p>
        </p:txBody>
      </p:sp>
      <p:sp>
        <p:nvSpPr>
          <p:cNvPr id="13" name="ホームベース 12"/>
          <p:cNvSpPr/>
          <p:nvPr/>
        </p:nvSpPr>
        <p:spPr>
          <a:xfrm>
            <a:off x="7532469" y="2704390"/>
            <a:ext cx="1776600" cy="3780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a:t>
            </a:r>
            <a:r>
              <a:rPr lang="en-US" altLang="ja-JP" sz="1260" dirty="0">
                <a:solidFill>
                  <a:schemeClr val="tx1"/>
                </a:solidFill>
                <a:latin typeface="Meiryo UI" panose="020B0604030504040204" pitchFamily="50" charset="-128"/>
                <a:ea typeface="Meiryo UI" panose="020B0604030504040204" pitchFamily="50" charset="-128"/>
              </a:rPr>
              <a:t>4.5%(2023</a:t>
            </a:r>
            <a:r>
              <a:rPr lang="ja-JP" altLang="en-US" sz="1260" dirty="0">
                <a:solidFill>
                  <a:schemeClr val="tx1"/>
                </a:solidFill>
                <a:latin typeface="Meiryo UI" panose="020B0604030504040204" pitchFamily="50" charset="-128"/>
                <a:ea typeface="Meiryo UI" panose="020B0604030504040204" pitchFamily="50" charset="-128"/>
              </a:rPr>
              <a:t>から</a:t>
            </a:r>
            <a:r>
              <a:rPr lang="en-US" altLang="ja-JP" sz="1260" dirty="0">
                <a:solidFill>
                  <a:schemeClr val="tx1"/>
                </a:solidFill>
                <a:latin typeface="Meiryo UI" panose="020B0604030504040204" pitchFamily="50" charset="-128"/>
                <a:ea typeface="Meiryo UI" panose="020B0604030504040204" pitchFamily="50" charset="-128"/>
              </a:rPr>
              <a:t>)</a:t>
            </a:r>
            <a:endParaRPr lang="ja-JP" altLang="en-US" sz="1260" dirty="0">
              <a:solidFill>
                <a:schemeClr val="tx1"/>
              </a:solidFill>
              <a:latin typeface="Meiryo UI" panose="020B0604030504040204" pitchFamily="50" charset="-128"/>
              <a:ea typeface="Meiryo UI" panose="020B0604030504040204" pitchFamily="50" charset="-128"/>
            </a:endParaRPr>
          </a:p>
        </p:txBody>
      </p:sp>
      <p:sp>
        <p:nvSpPr>
          <p:cNvPr id="16" name="ホームベース 15"/>
          <p:cNvSpPr/>
          <p:nvPr/>
        </p:nvSpPr>
        <p:spPr>
          <a:xfrm>
            <a:off x="7819934" y="3781868"/>
            <a:ext cx="2948425"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指針に基づく府有施設の新築・</a:t>
            </a:r>
            <a:endParaRPr lang="en-US" altLang="ja-JP" sz="1260" dirty="0">
              <a:solidFill>
                <a:schemeClr val="tx1"/>
              </a:solidFill>
              <a:latin typeface="Meiryo UI" panose="020B0604030504040204" pitchFamily="50" charset="-128"/>
              <a:ea typeface="Meiryo UI" panose="020B0604030504040204" pitchFamily="50" charset="-128"/>
            </a:endParaRPr>
          </a:p>
          <a:p>
            <a:pPr algn="r"/>
            <a:r>
              <a:rPr lang="ja-JP" altLang="en-US" sz="1260" dirty="0">
                <a:solidFill>
                  <a:schemeClr val="tx1"/>
                </a:solidFill>
                <a:latin typeface="Meiryo UI" panose="020B0604030504040204" pitchFamily="50" charset="-128"/>
                <a:ea typeface="Meiryo UI" panose="020B0604030504040204" pitchFamily="50" charset="-128"/>
              </a:rPr>
              <a:t>増改築での</a:t>
            </a:r>
            <a:r>
              <a:rPr lang="en-US" altLang="ja-JP" sz="1260" dirty="0">
                <a:solidFill>
                  <a:schemeClr val="tx1"/>
                </a:solidFill>
                <a:latin typeface="Meiryo UI" panose="020B0604030504040204" pitchFamily="50" charset="-128"/>
                <a:ea typeface="Meiryo UI" panose="020B0604030504040204" pitchFamily="50" charset="-128"/>
              </a:rPr>
              <a:t>ZEB</a:t>
            </a:r>
            <a:r>
              <a:rPr lang="ja-JP" altLang="en-US" sz="1260" dirty="0">
                <a:solidFill>
                  <a:schemeClr val="tx1"/>
                </a:solidFill>
                <a:latin typeface="Meiryo UI" panose="020B0604030504040204" pitchFamily="50" charset="-128"/>
                <a:ea typeface="Meiryo UI" panose="020B0604030504040204" pitchFamily="50" charset="-128"/>
              </a:rPr>
              <a:t>化の推進</a:t>
            </a:r>
            <a:endParaRPr lang="zh-TW" altLang="en-US" sz="1260" dirty="0">
              <a:solidFill>
                <a:schemeClr val="tx1"/>
              </a:solidFill>
              <a:latin typeface="Meiryo UI" panose="020B0604030504040204" pitchFamily="50" charset="-128"/>
              <a:ea typeface="Meiryo UI" panose="020B0604030504040204" pitchFamily="50" charset="-128"/>
            </a:endParaRPr>
          </a:p>
        </p:txBody>
      </p:sp>
      <p:sp>
        <p:nvSpPr>
          <p:cNvPr id="17" name="ホームベース 16"/>
          <p:cNvSpPr/>
          <p:nvPr/>
        </p:nvSpPr>
        <p:spPr>
          <a:xfrm>
            <a:off x="7532469" y="3781868"/>
            <a:ext cx="567000"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指針</a:t>
            </a:r>
            <a:endParaRPr lang="en-US" altLang="ja-JP" sz="1260" dirty="0">
              <a:solidFill>
                <a:schemeClr val="tx1"/>
              </a:solidFill>
              <a:latin typeface="Meiryo UI" panose="020B0604030504040204" pitchFamily="50" charset="-128"/>
              <a:ea typeface="Meiryo UI" panose="020B0604030504040204" pitchFamily="50" charset="-128"/>
            </a:endParaRPr>
          </a:p>
          <a:p>
            <a:pPr algn="r"/>
            <a:r>
              <a:rPr lang="ja-JP" altLang="en-US" sz="1260" dirty="0">
                <a:solidFill>
                  <a:schemeClr val="tx1"/>
                </a:solidFill>
                <a:latin typeface="Meiryo UI" panose="020B0604030504040204" pitchFamily="50" charset="-128"/>
                <a:ea typeface="Meiryo UI" panose="020B0604030504040204" pitchFamily="50" charset="-128"/>
              </a:rPr>
              <a:t>作成</a:t>
            </a:r>
          </a:p>
        </p:txBody>
      </p:sp>
      <p:sp>
        <p:nvSpPr>
          <p:cNvPr id="18" name="ホームベース 17"/>
          <p:cNvSpPr/>
          <p:nvPr/>
        </p:nvSpPr>
        <p:spPr>
          <a:xfrm>
            <a:off x="7532469" y="4275890"/>
            <a:ext cx="3213000" cy="3780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TW" altLang="en-US" sz="1260" dirty="0">
                <a:solidFill>
                  <a:schemeClr val="tx1"/>
                </a:solidFill>
                <a:latin typeface="Meiryo UI" panose="020B0604030504040204" pitchFamily="50" charset="-128"/>
                <a:ea typeface="Meiryo UI" panose="020B0604030504040204" pitchFamily="50" charset="-128"/>
              </a:rPr>
              <a:t>導入台数割合</a:t>
            </a:r>
            <a:r>
              <a:rPr lang="en-US" altLang="zh-TW" sz="1260" dirty="0">
                <a:solidFill>
                  <a:schemeClr val="tx1"/>
                </a:solidFill>
                <a:latin typeface="Meiryo UI" panose="020B0604030504040204" pitchFamily="50" charset="-128"/>
                <a:ea typeface="Meiryo UI" panose="020B0604030504040204" pitchFamily="50" charset="-128"/>
              </a:rPr>
              <a:t>(</a:t>
            </a:r>
            <a:r>
              <a:rPr lang="ja-JP" altLang="en-US" sz="1260" dirty="0">
                <a:solidFill>
                  <a:schemeClr val="tx1"/>
                </a:solidFill>
                <a:latin typeface="Meiryo UI" panose="020B0604030504040204" pitchFamily="50" charset="-128"/>
                <a:ea typeface="Meiryo UI" panose="020B0604030504040204" pitchFamily="50" charset="-128"/>
              </a:rPr>
              <a:t>乗用車</a:t>
            </a:r>
            <a:r>
              <a:rPr lang="en-US" altLang="zh-TW" sz="1260" dirty="0">
                <a:solidFill>
                  <a:schemeClr val="tx1"/>
                </a:solidFill>
                <a:latin typeface="Meiryo UI" panose="020B0604030504040204" pitchFamily="50" charset="-128"/>
                <a:ea typeface="Meiryo UI" panose="020B0604030504040204" pitchFamily="50" charset="-128"/>
              </a:rPr>
              <a:t>)</a:t>
            </a:r>
            <a:r>
              <a:rPr lang="ja-JP" altLang="en-US" sz="1260" dirty="0">
                <a:solidFill>
                  <a:schemeClr val="tx1"/>
                </a:solidFill>
                <a:latin typeface="Meiryo UI" panose="020B0604030504040204" pitchFamily="50" charset="-128"/>
                <a:ea typeface="Meiryo UI" panose="020B0604030504040204" pitchFamily="50" charset="-128"/>
              </a:rPr>
              <a:t>　</a:t>
            </a:r>
            <a:endParaRPr lang="en-US" altLang="ja-JP" sz="1260" dirty="0">
              <a:solidFill>
                <a:schemeClr val="tx1"/>
              </a:solidFill>
              <a:latin typeface="Meiryo UI" panose="020B0604030504040204" pitchFamily="50" charset="-128"/>
              <a:ea typeface="Meiryo UI" panose="020B0604030504040204" pitchFamily="50" charset="-128"/>
            </a:endParaRPr>
          </a:p>
          <a:p>
            <a:pPr algn="r"/>
            <a:r>
              <a:rPr lang="zh-TW" altLang="en-US" sz="1260" dirty="0">
                <a:solidFill>
                  <a:schemeClr val="tx1"/>
                </a:solidFill>
                <a:latin typeface="Meiryo UI" panose="020B0604030504040204" pitchFamily="50" charset="-128"/>
                <a:ea typeface="Meiryo UI" panose="020B0604030504040204" pitchFamily="50" charset="-128"/>
              </a:rPr>
              <a:t>電動車</a:t>
            </a:r>
            <a:r>
              <a:rPr lang="en-US" altLang="zh-TW" sz="1260" dirty="0">
                <a:solidFill>
                  <a:schemeClr val="tx1"/>
                </a:solidFill>
                <a:latin typeface="Meiryo UI" panose="020B0604030504040204" pitchFamily="50" charset="-128"/>
                <a:ea typeface="Meiryo UI" panose="020B0604030504040204" pitchFamily="50" charset="-128"/>
              </a:rPr>
              <a:t>10</a:t>
            </a:r>
            <a:r>
              <a:rPr lang="zh-TW" altLang="en-US" sz="1260" dirty="0">
                <a:solidFill>
                  <a:schemeClr val="tx1"/>
                </a:solidFill>
                <a:latin typeface="Meiryo UI" panose="020B0604030504040204" pitchFamily="50" charset="-128"/>
                <a:ea typeface="Meiryo UI" panose="020B0604030504040204" pitchFamily="50" charset="-128"/>
              </a:rPr>
              <a:t>割</a:t>
            </a:r>
            <a:r>
              <a:rPr lang="ja-JP" altLang="en-US" sz="1260" dirty="0" err="1">
                <a:solidFill>
                  <a:schemeClr val="tx1"/>
                </a:solidFill>
                <a:latin typeface="Meiryo UI" panose="020B0604030504040204" pitchFamily="50" charset="-128"/>
                <a:ea typeface="Meiryo UI" panose="020B0604030504040204" pitchFamily="50" charset="-128"/>
              </a:rPr>
              <a:t>、</a:t>
            </a:r>
            <a:r>
              <a:rPr lang="en-US" altLang="zh-TW" sz="1260" dirty="0">
                <a:solidFill>
                  <a:schemeClr val="tx1"/>
                </a:solidFill>
                <a:latin typeface="Meiryo UI" panose="020B0604030504040204" pitchFamily="50" charset="-128"/>
                <a:ea typeface="Meiryo UI" panose="020B0604030504040204" pitchFamily="50" charset="-128"/>
              </a:rPr>
              <a:t>ZEV</a:t>
            </a:r>
            <a:r>
              <a:rPr lang="zh-TW" altLang="en-US" sz="1260" dirty="0">
                <a:solidFill>
                  <a:schemeClr val="tx1"/>
                </a:solidFill>
                <a:latin typeface="Meiryo UI" panose="020B0604030504040204" pitchFamily="50" charset="-128"/>
                <a:ea typeface="Meiryo UI" panose="020B0604030504040204" pitchFamily="50" charset="-128"/>
              </a:rPr>
              <a:t>５割</a:t>
            </a:r>
          </a:p>
        </p:txBody>
      </p:sp>
      <p:sp>
        <p:nvSpPr>
          <p:cNvPr id="20" name="ホームベース 19"/>
          <p:cNvSpPr/>
          <p:nvPr/>
        </p:nvSpPr>
        <p:spPr>
          <a:xfrm>
            <a:off x="7532469" y="5000698"/>
            <a:ext cx="3213000" cy="3780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新築住宅の</a:t>
            </a:r>
            <a:r>
              <a:rPr lang="en-US" altLang="ja-JP" sz="1260" dirty="0">
                <a:solidFill>
                  <a:schemeClr val="tx1"/>
                </a:solidFill>
                <a:latin typeface="Meiryo UI" panose="020B0604030504040204" pitchFamily="50" charset="-128"/>
                <a:ea typeface="Meiryo UI" panose="020B0604030504040204" pitchFamily="50" charset="-128"/>
              </a:rPr>
              <a:t>ZEH</a:t>
            </a:r>
            <a:r>
              <a:rPr lang="ja-JP" altLang="en-US" sz="1260" dirty="0">
                <a:solidFill>
                  <a:schemeClr val="tx1"/>
                </a:solidFill>
                <a:latin typeface="Meiryo UI" panose="020B0604030504040204" pitchFamily="50" charset="-128"/>
                <a:ea typeface="Meiryo UI" panose="020B0604030504040204" pitchFamily="50" charset="-128"/>
              </a:rPr>
              <a:t>化率　</a:t>
            </a:r>
            <a:r>
              <a:rPr lang="en-US" altLang="ja-JP" sz="1260" dirty="0">
                <a:solidFill>
                  <a:schemeClr val="tx1"/>
                </a:solidFill>
                <a:latin typeface="Meiryo UI" panose="020B0604030504040204" pitchFamily="50" charset="-128"/>
                <a:ea typeface="Meiryo UI" panose="020B0604030504040204" pitchFamily="50" charset="-128"/>
              </a:rPr>
              <a:t>100</a:t>
            </a:r>
            <a:r>
              <a:rPr lang="ja-JP" altLang="en-US" sz="1260" dirty="0">
                <a:solidFill>
                  <a:schemeClr val="tx1"/>
                </a:solidFill>
                <a:latin typeface="Meiryo UI" panose="020B0604030504040204" pitchFamily="50" charset="-128"/>
                <a:ea typeface="Meiryo UI" panose="020B0604030504040204" pitchFamily="50" charset="-128"/>
              </a:rPr>
              <a:t>％</a:t>
            </a:r>
          </a:p>
        </p:txBody>
      </p:sp>
      <p:sp>
        <p:nvSpPr>
          <p:cNvPr id="21" name="ホームベース 20"/>
          <p:cNvSpPr/>
          <p:nvPr/>
        </p:nvSpPr>
        <p:spPr>
          <a:xfrm>
            <a:off x="8700565" y="5472267"/>
            <a:ext cx="2060979"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60" dirty="0">
                <a:solidFill>
                  <a:schemeClr val="tx1"/>
                </a:solidFill>
                <a:latin typeface="Meiryo UI" panose="020B0604030504040204" pitchFamily="50" charset="-128"/>
                <a:ea typeface="Meiryo UI" panose="020B0604030504040204" pitchFamily="50" charset="-128"/>
              </a:rPr>
              <a:t>200</a:t>
            </a:r>
            <a:r>
              <a:rPr lang="ja-JP" altLang="en-US" sz="1260" dirty="0">
                <a:solidFill>
                  <a:schemeClr val="tx1"/>
                </a:solidFill>
                <a:latin typeface="Meiryo UI" panose="020B0604030504040204" pitchFamily="50" charset="-128"/>
                <a:ea typeface="Meiryo UI" panose="020B0604030504040204" pitchFamily="50" charset="-128"/>
              </a:rPr>
              <a:t>品</a:t>
            </a:r>
          </a:p>
        </p:txBody>
      </p:sp>
      <p:sp>
        <p:nvSpPr>
          <p:cNvPr id="22" name="ホームベース 21"/>
          <p:cNvSpPr/>
          <p:nvPr/>
        </p:nvSpPr>
        <p:spPr>
          <a:xfrm>
            <a:off x="7532469" y="5472267"/>
            <a:ext cx="1776600"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品数：</a:t>
            </a:r>
            <a:r>
              <a:rPr lang="en-US" altLang="ja-JP" sz="1260" dirty="0">
                <a:solidFill>
                  <a:schemeClr val="tx1"/>
                </a:solidFill>
                <a:latin typeface="Meiryo UI" panose="020B0604030504040204" pitchFamily="50" charset="-128"/>
                <a:ea typeface="Meiryo UI" panose="020B0604030504040204" pitchFamily="50" charset="-128"/>
              </a:rPr>
              <a:t>100</a:t>
            </a:r>
            <a:r>
              <a:rPr lang="ja-JP" altLang="en-US" sz="1260" dirty="0">
                <a:solidFill>
                  <a:schemeClr val="tx1"/>
                </a:solidFill>
                <a:latin typeface="Meiryo UI" panose="020B0604030504040204" pitchFamily="50" charset="-128"/>
                <a:ea typeface="Meiryo UI" panose="020B0604030504040204" pitchFamily="50" charset="-128"/>
              </a:rPr>
              <a:t>品</a:t>
            </a:r>
          </a:p>
        </p:txBody>
      </p:sp>
      <p:sp>
        <p:nvSpPr>
          <p:cNvPr id="24" name="ホームベース 23"/>
          <p:cNvSpPr/>
          <p:nvPr/>
        </p:nvSpPr>
        <p:spPr>
          <a:xfrm>
            <a:off x="8699176" y="5977486"/>
            <a:ext cx="2069486"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60" dirty="0">
                <a:solidFill>
                  <a:schemeClr val="tx1"/>
                </a:solidFill>
                <a:latin typeface="Meiryo UI" panose="020B0604030504040204" pitchFamily="50" charset="-128"/>
                <a:ea typeface="Meiryo UI" panose="020B0604030504040204" pitchFamily="50" charset="-128"/>
              </a:rPr>
              <a:t>100</a:t>
            </a:r>
            <a:r>
              <a:rPr lang="ja-JP" altLang="en-US" sz="1260" dirty="0">
                <a:solidFill>
                  <a:schemeClr val="tx1"/>
                </a:solidFill>
                <a:latin typeface="Meiryo UI" panose="020B0604030504040204" pitchFamily="50" charset="-128"/>
                <a:ea typeface="Meiryo UI" panose="020B0604030504040204" pitchFamily="50" charset="-128"/>
              </a:rPr>
              <a:t>万人</a:t>
            </a:r>
          </a:p>
        </p:txBody>
      </p:sp>
      <p:sp>
        <p:nvSpPr>
          <p:cNvPr id="23" name="ホームベース 22"/>
          <p:cNvSpPr/>
          <p:nvPr/>
        </p:nvSpPr>
        <p:spPr>
          <a:xfrm>
            <a:off x="7532469" y="5977486"/>
            <a:ext cx="1776600"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利用者</a:t>
            </a:r>
            <a:r>
              <a:rPr lang="en-US" altLang="ja-JP" sz="1260" dirty="0">
                <a:solidFill>
                  <a:schemeClr val="tx1"/>
                </a:solidFill>
                <a:latin typeface="Meiryo UI" panose="020B0604030504040204" pitchFamily="50" charset="-128"/>
                <a:ea typeface="Meiryo UI" panose="020B0604030504040204" pitchFamily="50" charset="-128"/>
              </a:rPr>
              <a:t>50</a:t>
            </a:r>
            <a:r>
              <a:rPr lang="ja-JP" altLang="en-US" sz="1260" dirty="0">
                <a:solidFill>
                  <a:schemeClr val="tx1"/>
                </a:solidFill>
                <a:latin typeface="Meiryo UI" panose="020B0604030504040204" pitchFamily="50" charset="-128"/>
                <a:ea typeface="Meiryo UI" panose="020B0604030504040204" pitchFamily="50" charset="-128"/>
              </a:rPr>
              <a:t>万人</a:t>
            </a:r>
          </a:p>
        </p:txBody>
      </p:sp>
      <p:sp>
        <p:nvSpPr>
          <p:cNvPr id="25" name="ホームベース 24"/>
          <p:cNvSpPr/>
          <p:nvPr/>
        </p:nvSpPr>
        <p:spPr>
          <a:xfrm>
            <a:off x="7532469" y="6484811"/>
            <a:ext cx="3213000" cy="3780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新車販売</a:t>
            </a:r>
            <a:r>
              <a:rPr lang="zh-TW" altLang="en-US" sz="1260" dirty="0">
                <a:solidFill>
                  <a:schemeClr val="tx1"/>
                </a:solidFill>
                <a:latin typeface="Meiryo UI" panose="020B0604030504040204" pitchFamily="50" charset="-128"/>
                <a:ea typeface="Meiryo UI" panose="020B0604030504040204" pitchFamily="50" charset="-128"/>
              </a:rPr>
              <a:t>台数割合</a:t>
            </a:r>
            <a:r>
              <a:rPr lang="en-US" altLang="zh-TW" sz="1260" dirty="0">
                <a:solidFill>
                  <a:schemeClr val="tx1"/>
                </a:solidFill>
                <a:latin typeface="Meiryo UI" panose="020B0604030504040204" pitchFamily="50" charset="-128"/>
                <a:ea typeface="Meiryo UI" panose="020B0604030504040204" pitchFamily="50" charset="-128"/>
              </a:rPr>
              <a:t>(</a:t>
            </a:r>
            <a:r>
              <a:rPr lang="ja-JP" altLang="en-US" sz="1260" dirty="0">
                <a:solidFill>
                  <a:schemeClr val="tx1"/>
                </a:solidFill>
                <a:latin typeface="Meiryo UI" panose="020B0604030504040204" pitchFamily="50" charset="-128"/>
                <a:ea typeface="Meiryo UI" panose="020B0604030504040204" pitchFamily="50" charset="-128"/>
              </a:rPr>
              <a:t>乗用車</a:t>
            </a:r>
            <a:r>
              <a:rPr lang="en-US" altLang="zh-TW" sz="1260" dirty="0">
                <a:solidFill>
                  <a:schemeClr val="tx1"/>
                </a:solidFill>
                <a:latin typeface="Meiryo UI" panose="020B0604030504040204" pitchFamily="50" charset="-128"/>
                <a:ea typeface="Meiryo UI" panose="020B0604030504040204" pitchFamily="50" charset="-128"/>
              </a:rPr>
              <a:t>)</a:t>
            </a:r>
          </a:p>
          <a:p>
            <a:pPr algn="r"/>
            <a:r>
              <a:rPr lang="ja-JP" altLang="en-US" sz="1260" dirty="0">
                <a:solidFill>
                  <a:schemeClr val="tx1"/>
                </a:solidFill>
                <a:latin typeface="Meiryo UI" panose="020B0604030504040204" pitchFamily="50" charset="-128"/>
                <a:ea typeface="Meiryo UI" panose="020B0604030504040204" pitchFamily="50" charset="-128"/>
              </a:rPr>
              <a:t>　</a:t>
            </a:r>
            <a:r>
              <a:rPr lang="zh-TW" altLang="en-US" sz="1260" dirty="0">
                <a:solidFill>
                  <a:schemeClr val="tx1"/>
                </a:solidFill>
                <a:latin typeface="Meiryo UI" panose="020B0604030504040204" pitchFamily="50" charset="-128"/>
                <a:ea typeface="Meiryo UI" panose="020B0604030504040204" pitchFamily="50" charset="-128"/>
              </a:rPr>
              <a:t>電動車</a:t>
            </a:r>
            <a:r>
              <a:rPr lang="en-US" altLang="zh-TW" sz="1260" dirty="0">
                <a:solidFill>
                  <a:schemeClr val="tx1"/>
                </a:solidFill>
                <a:latin typeface="Meiryo UI" panose="020B0604030504040204" pitchFamily="50" charset="-128"/>
                <a:ea typeface="Meiryo UI" panose="020B0604030504040204" pitchFamily="50" charset="-128"/>
              </a:rPr>
              <a:t>9</a:t>
            </a:r>
            <a:r>
              <a:rPr lang="zh-TW" altLang="en-US" sz="1260" dirty="0">
                <a:solidFill>
                  <a:schemeClr val="tx1"/>
                </a:solidFill>
                <a:latin typeface="Meiryo UI" panose="020B0604030504040204" pitchFamily="50" charset="-128"/>
                <a:ea typeface="Meiryo UI" panose="020B0604030504040204" pitchFamily="50" charset="-128"/>
              </a:rPr>
              <a:t>割</a:t>
            </a:r>
            <a:r>
              <a:rPr lang="ja-JP" altLang="en-US" sz="1260" dirty="0" err="1">
                <a:solidFill>
                  <a:schemeClr val="tx1"/>
                </a:solidFill>
                <a:latin typeface="Meiryo UI" panose="020B0604030504040204" pitchFamily="50" charset="-128"/>
                <a:ea typeface="Meiryo UI" panose="020B0604030504040204" pitchFamily="50" charset="-128"/>
              </a:rPr>
              <a:t>、</a:t>
            </a:r>
            <a:r>
              <a:rPr lang="en-US" altLang="zh-TW" sz="1260" dirty="0">
                <a:solidFill>
                  <a:schemeClr val="tx1"/>
                </a:solidFill>
                <a:latin typeface="Meiryo UI" panose="020B0604030504040204" pitchFamily="50" charset="-128"/>
                <a:ea typeface="Meiryo UI" panose="020B0604030504040204" pitchFamily="50" charset="-128"/>
              </a:rPr>
              <a:t>ZEV4</a:t>
            </a:r>
            <a:r>
              <a:rPr lang="zh-TW" altLang="en-US" sz="1260" dirty="0">
                <a:solidFill>
                  <a:schemeClr val="tx1"/>
                </a:solidFill>
                <a:latin typeface="Meiryo UI" panose="020B0604030504040204" pitchFamily="50" charset="-128"/>
                <a:ea typeface="Meiryo UI" panose="020B0604030504040204" pitchFamily="50" charset="-128"/>
              </a:rPr>
              <a:t>割</a:t>
            </a:r>
          </a:p>
        </p:txBody>
      </p:sp>
      <p:sp>
        <p:nvSpPr>
          <p:cNvPr id="27" name="ホームベース 26"/>
          <p:cNvSpPr/>
          <p:nvPr/>
        </p:nvSpPr>
        <p:spPr>
          <a:xfrm>
            <a:off x="8700564" y="7267565"/>
            <a:ext cx="2069486" cy="3780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60" dirty="0">
                <a:solidFill>
                  <a:schemeClr val="tx1"/>
                </a:solidFill>
                <a:latin typeface="Meiryo UI" panose="020B0604030504040204" pitchFamily="50" charset="-128"/>
                <a:ea typeface="Meiryo UI" panose="020B0604030504040204" pitchFamily="50" charset="-128"/>
              </a:rPr>
              <a:t>1000</a:t>
            </a:r>
            <a:r>
              <a:rPr lang="ja-JP" altLang="en-US" sz="1260" dirty="0">
                <a:solidFill>
                  <a:schemeClr val="tx1"/>
                </a:solidFill>
                <a:latin typeface="Meiryo UI" panose="020B0604030504040204" pitchFamily="50" charset="-128"/>
                <a:ea typeface="Meiryo UI" panose="020B0604030504040204" pitchFamily="50" charset="-128"/>
              </a:rPr>
              <a:t>世帯</a:t>
            </a:r>
          </a:p>
        </p:txBody>
      </p:sp>
      <p:sp>
        <p:nvSpPr>
          <p:cNvPr id="26" name="ホームベース 25"/>
          <p:cNvSpPr/>
          <p:nvPr/>
        </p:nvSpPr>
        <p:spPr>
          <a:xfrm>
            <a:off x="7532469" y="7267565"/>
            <a:ext cx="1776600" cy="3780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60" dirty="0">
                <a:solidFill>
                  <a:schemeClr val="tx1"/>
                </a:solidFill>
                <a:latin typeface="Meiryo UI" panose="020B0604030504040204" pitchFamily="50" charset="-128"/>
                <a:ea typeface="Meiryo UI" panose="020B0604030504040204" pitchFamily="50" charset="-128"/>
              </a:rPr>
              <a:t>500</a:t>
            </a:r>
            <a:r>
              <a:rPr lang="ja-JP" altLang="en-US" sz="1260" dirty="0">
                <a:solidFill>
                  <a:schemeClr val="tx1"/>
                </a:solidFill>
                <a:latin typeface="Meiryo UI" panose="020B0604030504040204" pitchFamily="50" charset="-128"/>
                <a:ea typeface="Meiryo UI" panose="020B0604030504040204" pitchFamily="50" charset="-128"/>
              </a:rPr>
              <a:t>世帯</a:t>
            </a:r>
          </a:p>
        </p:txBody>
      </p:sp>
      <p:sp>
        <p:nvSpPr>
          <p:cNvPr id="28" name="ホームベース 27"/>
          <p:cNvSpPr/>
          <p:nvPr/>
        </p:nvSpPr>
        <p:spPr>
          <a:xfrm>
            <a:off x="7531619" y="3184670"/>
            <a:ext cx="567000"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制度</a:t>
            </a:r>
            <a:endParaRPr lang="en-US" altLang="ja-JP" sz="1260" dirty="0">
              <a:solidFill>
                <a:schemeClr val="tx1"/>
              </a:solidFill>
              <a:latin typeface="Meiryo UI" panose="020B0604030504040204" pitchFamily="50" charset="-128"/>
              <a:ea typeface="Meiryo UI" panose="020B0604030504040204" pitchFamily="50" charset="-128"/>
            </a:endParaRPr>
          </a:p>
          <a:p>
            <a:pPr algn="r"/>
            <a:r>
              <a:rPr lang="ja-JP" altLang="en-US" sz="1260" dirty="0">
                <a:solidFill>
                  <a:schemeClr val="tx1"/>
                </a:solidFill>
                <a:latin typeface="Meiryo UI" panose="020B0604030504040204" pitchFamily="50" charset="-128"/>
                <a:ea typeface="Meiryo UI" panose="020B0604030504040204" pitchFamily="50" charset="-128"/>
              </a:rPr>
              <a:t>構築</a:t>
            </a:r>
            <a:endParaRPr lang="en-US" altLang="ja-JP" sz="1260" dirty="0">
              <a:solidFill>
                <a:schemeClr val="tx1"/>
              </a:solidFill>
              <a:latin typeface="Meiryo UI" panose="020B0604030504040204" pitchFamily="50" charset="-128"/>
              <a:ea typeface="Meiryo UI" panose="020B0604030504040204" pitchFamily="50" charset="-128"/>
            </a:endParaRPr>
          </a:p>
        </p:txBody>
      </p:sp>
      <p:sp>
        <p:nvSpPr>
          <p:cNvPr id="29" name="ホームベース 28"/>
          <p:cNvSpPr/>
          <p:nvPr/>
        </p:nvSpPr>
        <p:spPr>
          <a:xfrm>
            <a:off x="7517499" y="5975588"/>
            <a:ext cx="567000"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制度</a:t>
            </a:r>
            <a:endParaRPr lang="en-US" altLang="ja-JP" sz="1260" dirty="0">
              <a:solidFill>
                <a:schemeClr val="tx1"/>
              </a:solidFill>
              <a:latin typeface="Meiryo UI" panose="020B0604030504040204" pitchFamily="50" charset="-128"/>
              <a:ea typeface="Meiryo UI" panose="020B0604030504040204" pitchFamily="50" charset="-128"/>
            </a:endParaRPr>
          </a:p>
          <a:p>
            <a:pPr algn="r"/>
            <a:r>
              <a:rPr lang="ja-JP" altLang="en-US" sz="1260" dirty="0">
                <a:solidFill>
                  <a:schemeClr val="tx1"/>
                </a:solidFill>
                <a:latin typeface="Meiryo UI" panose="020B0604030504040204" pitchFamily="50" charset="-128"/>
                <a:ea typeface="Meiryo UI" panose="020B0604030504040204" pitchFamily="50" charset="-128"/>
              </a:rPr>
              <a:t>構築</a:t>
            </a:r>
            <a:endParaRPr lang="en-US" altLang="ja-JP" sz="1260" dirty="0">
              <a:solidFill>
                <a:schemeClr val="tx1"/>
              </a:solidFill>
              <a:latin typeface="Meiryo UI" panose="020B0604030504040204" pitchFamily="50" charset="-128"/>
              <a:ea typeface="Meiryo UI" panose="020B0604030504040204" pitchFamily="50" charset="-128"/>
            </a:endParaRPr>
          </a:p>
        </p:txBody>
      </p:sp>
      <p:sp>
        <p:nvSpPr>
          <p:cNvPr id="30" name="ホームベース 29"/>
          <p:cNvSpPr/>
          <p:nvPr/>
        </p:nvSpPr>
        <p:spPr>
          <a:xfrm>
            <a:off x="7531619" y="5467486"/>
            <a:ext cx="567000" cy="415800"/>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lstStyle/>
          <a:p>
            <a:pPr algn="r"/>
            <a:r>
              <a:rPr lang="ja-JP" altLang="en-US" sz="1260" dirty="0">
                <a:solidFill>
                  <a:schemeClr val="tx1"/>
                </a:solidFill>
                <a:latin typeface="Meiryo UI" panose="020B0604030504040204" pitchFamily="50" charset="-128"/>
                <a:ea typeface="Meiryo UI" panose="020B0604030504040204" pitchFamily="50" charset="-128"/>
              </a:rPr>
              <a:t>制度</a:t>
            </a:r>
            <a:endParaRPr lang="en-US" altLang="ja-JP" sz="1260" dirty="0">
              <a:solidFill>
                <a:schemeClr val="tx1"/>
              </a:solidFill>
              <a:latin typeface="Meiryo UI" panose="020B0604030504040204" pitchFamily="50" charset="-128"/>
              <a:ea typeface="Meiryo UI" panose="020B0604030504040204" pitchFamily="50" charset="-128"/>
            </a:endParaRPr>
          </a:p>
          <a:p>
            <a:pPr algn="r"/>
            <a:r>
              <a:rPr lang="ja-JP" altLang="en-US" sz="1260" dirty="0">
                <a:solidFill>
                  <a:schemeClr val="tx1"/>
                </a:solidFill>
                <a:latin typeface="Meiryo UI" panose="020B0604030504040204" pitchFamily="50" charset="-128"/>
                <a:ea typeface="Meiryo UI" panose="020B0604030504040204" pitchFamily="50" charset="-128"/>
              </a:rPr>
              <a:t>構築</a:t>
            </a:r>
            <a:endParaRPr lang="en-US" altLang="ja-JP" sz="1260" dirty="0">
              <a:solidFill>
                <a:schemeClr val="tx1"/>
              </a:solidFill>
              <a:latin typeface="Meiryo UI" panose="020B0604030504040204" pitchFamily="50" charset="-128"/>
              <a:ea typeface="Meiryo UI" panose="020B0604030504040204" pitchFamily="50" charset="-128"/>
            </a:endParaRPr>
          </a:p>
        </p:txBody>
      </p:sp>
      <p:sp>
        <p:nvSpPr>
          <p:cNvPr id="35" name="二等辺三角形 34"/>
          <p:cNvSpPr/>
          <p:nvPr/>
        </p:nvSpPr>
        <p:spPr>
          <a:xfrm rot="5400000">
            <a:off x="8621630" y="3746982"/>
            <a:ext cx="6313611" cy="2046328"/>
          </a:xfrm>
          <a:prstGeom prst="triangle">
            <a:avLst/>
          </a:prstGeom>
          <a:solidFill>
            <a:srgbClr val="FFC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608" dirty="0"/>
          </a:p>
        </p:txBody>
      </p:sp>
      <p:sp>
        <p:nvSpPr>
          <p:cNvPr id="36" name="テキスト ボックス 35"/>
          <p:cNvSpPr txBox="1"/>
          <p:nvPr/>
        </p:nvSpPr>
        <p:spPr>
          <a:xfrm>
            <a:off x="10769547" y="1613338"/>
            <a:ext cx="1131299" cy="6272036"/>
          </a:xfrm>
          <a:prstGeom prst="rect">
            <a:avLst/>
          </a:prstGeom>
          <a:solidFill>
            <a:schemeClr val="accent5">
              <a:lumMod val="20000"/>
              <a:lumOff val="80000"/>
            </a:schemeClr>
          </a:solidFill>
          <a:ln>
            <a:solidFill>
              <a:schemeClr val="tx1"/>
            </a:solidFill>
          </a:ln>
        </p:spPr>
        <p:txBody>
          <a:bodyPr vert="eaVert" wrap="square" lIns="127998" tIns="64000" rIns="127998" bIns="64000" rtlCol="0">
            <a:spAutoFit/>
          </a:bodyPr>
          <a:lstStyle/>
          <a:p>
            <a:pPr algn="ctr">
              <a:lnSpc>
                <a:spcPct val="120000"/>
              </a:lnSpc>
              <a:spcBef>
                <a:spcPts val="840"/>
              </a:spcBef>
            </a:pPr>
            <a:r>
              <a:rPr lang="ja-JP" altLang="en-US" sz="1960" b="1" dirty="0">
                <a:latin typeface="Meiryo UI" panose="020B0604030504040204" pitchFamily="50" charset="-128"/>
                <a:ea typeface="Meiryo UI" panose="020B0604030504040204" pitchFamily="50" charset="-128"/>
              </a:rPr>
              <a:t>２０３０年度の温室効果ガス排出量</a:t>
            </a:r>
            <a:r>
              <a:rPr lang="en-US" altLang="ja-JP" sz="1960" b="1" dirty="0">
                <a:latin typeface="Meiryo UI" panose="020B0604030504040204" pitchFamily="50" charset="-128"/>
                <a:ea typeface="Meiryo UI" panose="020B0604030504040204" pitchFamily="50" charset="-128"/>
              </a:rPr>
              <a:t>40</a:t>
            </a:r>
            <a:r>
              <a:rPr lang="ja-JP" altLang="en-US" sz="1960" b="1" dirty="0">
                <a:latin typeface="Meiryo UI" panose="020B0604030504040204" pitchFamily="50" charset="-128"/>
                <a:ea typeface="Meiryo UI" panose="020B0604030504040204" pitchFamily="50" charset="-128"/>
              </a:rPr>
              <a:t>％以上削減</a:t>
            </a:r>
            <a:endParaRPr lang="en-US" altLang="ja-JP" sz="1960" b="1" dirty="0">
              <a:latin typeface="Meiryo UI" panose="020B0604030504040204" pitchFamily="50" charset="-128"/>
              <a:ea typeface="Meiryo UI" panose="020B0604030504040204" pitchFamily="50" charset="-128"/>
            </a:endParaRPr>
          </a:p>
          <a:p>
            <a:pPr algn="ctr">
              <a:lnSpc>
                <a:spcPct val="120000"/>
              </a:lnSpc>
              <a:spcBef>
                <a:spcPts val="840"/>
              </a:spcBef>
            </a:pPr>
            <a:r>
              <a:rPr lang="ja-JP" altLang="en-US" sz="1960" b="1" dirty="0">
                <a:latin typeface="Meiryo UI" panose="020B0604030504040204" pitchFamily="50" charset="-128"/>
                <a:ea typeface="Meiryo UI" panose="020B0604030504040204" pitchFamily="50" charset="-128"/>
              </a:rPr>
              <a:t>（２０１３年度比）</a:t>
            </a:r>
          </a:p>
        </p:txBody>
      </p:sp>
      <p:sp>
        <p:nvSpPr>
          <p:cNvPr id="37" name="テキスト ボックス 36"/>
          <p:cNvSpPr txBox="1"/>
          <p:nvPr/>
        </p:nvSpPr>
        <p:spPr>
          <a:xfrm>
            <a:off x="11991758" y="1778499"/>
            <a:ext cx="620455" cy="5914864"/>
          </a:xfrm>
          <a:prstGeom prst="rect">
            <a:avLst/>
          </a:prstGeom>
          <a:solidFill>
            <a:schemeClr val="accent5">
              <a:lumMod val="20000"/>
              <a:lumOff val="80000"/>
            </a:schemeClr>
          </a:solidFill>
          <a:ln>
            <a:solidFill>
              <a:schemeClr val="tx1"/>
            </a:solidFill>
          </a:ln>
        </p:spPr>
        <p:txBody>
          <a:bodyPr vert="eaVert" wrap="square" lIns="127998" tIns="64000" rIns="127998" bIns="64000" rtlCol="0">
            <a:spAutoFit/>
          </a:bodyPr>
          <a:lstStyle/>
          <a:p>
            <a:pPr algn="ctr">
              <a:lnSpc>
                <a:spcPct val="120000"/>
              </a:lnSpc>
              <a:spcBef>
                <a:spcPts val="840"/>
              </a:spcBef>
            </a:pPr>
            <a:r>
              <a:rPr lang="ja-JP" altLang="en-US" sz="1960" b="1" dirty="0">
                <a:latin typeface="Meiryo UI" panose="020B0604030504040204" pitchFamily="50" charset="-128"/>
                <a:ea typeface="Meiryo UI" panose="020B0604030504040204" pitchFamily="50" charset="-128"/>
              </a:rPr>
              <a:t>２０５０年　温室効果ガス排出量実質ゼロ　</a:t>
            </a:r>
          </a:p>
        </p:txBody>
      </p:sp>
      <p:sp>
        <p:nvSpPr>
          <p:cNvPr id="2" name="正方形/長方形 1"/>
          <p:cNvSpPr/>
          <p:nvPr/>
        </p:nvSpPr>
        <p:spPr>
          <a:xfrm>
            <a:off x="10261794" y="48072"/>
            <a:ext cx="2115670" cy="503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参考資料</a:t>
            </a:r>
            <a:r>
              <a:rPr lang="ja-JP" altLang="en-US" dirty="0" smtClean="0">
                <a:solidFill>
                  <a:schemeClr val="tx1"/>
                </a:solidFill>
                <a:latin typeface="Meiryo UI" panose="020B0604030504040204" pitchFamily="50" charset="-128"/>
                <a:ea typeface="Meiryo UI" panose="020B0604030504040204" pitchFamily="50" charset="-128"/>
              </a:rPr>
              <a:t>２</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4167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19066" y="1154017"/>
            <a:ext cx="12604021" cy="946800"/>
          </a:xfrm>
          <a:prstGeom prst="roundRect">
            <a:avLst>
              <a:gd name="adj" fmla="val 11671"/>
            </a:avLst>
          </a:prstGeom>
          <a:noFill/>
          <a:ln w="12700"/>
        </p:spPr>
        <p:style>
          <a:lnRef idx="1">
            <a:schemeClr val="accent1"/>
          </a:lnRef>
          <a:fillRef idx="2">
            <a:schemeClr val="accent1"/>
          </a:fillRef>
          <a:effectRef idx="1">
            <a:schemeClr val="accent1"/>
          </a:effectRef>
          <a:fontRef idx="minor">
            <a:schemeClr val="dk1"/>
          </a:fontRef>
        </p:style>
        <p:txBody>
          <a:bodyPr wrap="square" lIns="63910" tIns="62435" rIns="63910" bIns="62435" rtlCol="0" anchor="t">
            <a:noAutofit/>
          </a:bodyPr>
          <a:lstStyle/>
          <a:p>
            <a:pPr marL="174625" indent="-174625" defTabSz="1247741">
              <a:lnSpc>
                <a:spcPts val="18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○地球温暖化による気候変動の影響はすでに気候危機と認識すべき状況であることを踏まえ、府では、大阪府地球温暖化対策実行計画を</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年３月に策定し、</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年二酸化炭素排出量実質ゼロをめざし、</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％削減する目標を掲げた。</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1247741">
              <a:lnSpc>
                <a:spcPts val="18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○この削減目標は、従来の延長線上の取組で達成できるものではなく、あらゆる主体が一体となって思い切った気候変動対策に取り組むことが重要である。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Rectangle 1066"/>
          <p:cNvSpPr>
            <a:spLocks noChangeArrowheads="1"/>
          </p:cNvSpPr>
          <p:nvPr/>
        </p:nvSpPr>
        <p:spPr bwMode="auto">
          <a:xfrm>
            <a:off x="29576" y="907601"/>
            <a:ext cx="221032" cy="44211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9415" tIns="54710" rIns="109415" bIns="54710" anchor="ctr">
            <a:spAutoFit/>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pPr>
            <a:endParaRPr lang="ja-JP" altLang="ja-JP" sz="2155" b="0" i="0"/>
          </a:p>
        </p:txBody>
      </p:sp>
      <p:sp>
        <p:nvSpPr>
          <p:cNvPr id="49" name="角丸四角形 48"/>
          <p:cNvSpPr/>
          <p:nvPr/>
        </p:nvSpPr>
        <p:spPr bwMode="auto">
          <a:xfrm>
            <a:off x="140092" y="743948"/>
            <a:ext cx="2415118" cy="354614"/>
          </a:xfrm>
          <a:prstGeom prst="roundRect">
            <a:avLst/>
          </a:prstGeom>
          <a:gradFill>
            <a:gsLst>
              <a:gs pos="0">
                <a:srgbClr val="0099FF"/>
              </a:gs>
              <a:gs pos="21000">
                <a:srgbClr val="9FD9FF"/>
              </a:gs>
              <a:gs pos="100000">
                <a:schemeClr val="bg1"/>
              </a:gs>
              <a:gs pos="100000">
                <a:schemeClr val="accent2">
                  <a:tint val="15000"/>
                  <a:satMod val="350000"/>
                </a:schemeClr>
              </a:gs>
            </a:gsLst>
          </a:gradFill>
          <a:ln/>
        </p:spPr>
        <p:style>
          <a:lnRef idx="1">
            <a:schemeClr val="accent2"/>
          </a:lnRef>
          <a:fillRef idx="2">
            <a:schemeClr val="accent2"/>
          </a:fillRef>
          <a:effectRef idx="1">
            <a:schemeClr val="accent2"/>
          </a:effectRef>
          <a:fontRef idx="minor">
            <a:schemeClr val="dk1"/>
          </a:fontRef>
        </p:style>
        <p:txBody>
          <a:bodyPr wrap="square" lIns="109415" tIns="43097" rIns="109415" bIns="0" anchor="ctr">
            <a:spAutoFit/>
          </a:bodyPr>
          <a:lstStyle/>
          <a:p>
            <a:pPr algn="ctr">
              <a:defRPr/>
            </a:pP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基本的な考え方</a:t>
            </a:r>
            <a:endPar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endParaRPr>
          </a:p>
        </p:txBody>
      </p:sp>
      <p:sp>
        <p:nvSpPr>
          <p:cNvPr id="89" name="角丸四角形 88"/>
          <p:cNvSpPr/>
          <p:nvPr/>
        </p:nvSpPr>
        <p:spPr>
          <a:xfrm>
            <a:off x="118969" y="2518861"/>
            <a:ext cx="12604117" cy="6948000"/>
          </a:xfrm>
          <a:prstGeom prst="roundRect">
            <a:avLst>
              <a:gd name="adj" fmla="val 1832"/>
            </a:avLst>
          </a:prstGeom>
          <a:noFill/>
          <a:ln w="12700"/>
        </p:spPr>
        <p:style>
          <a:lnRef idx="1">
            <a:schemeClr val="accent1"/>
          </a:lnRef>
          <a:fillRef idx="2">
            <a:schemeClr val="accent1"/>
          </a:fillRef>
          <a:effectRef idx="1">
            <a:schemeClr val="accent1"/>
          </a:effectRef>
          <a:fontRef idx="minor">
            <a:schemeClr val="dk1"/>
          </a:fontRef>
        </p:style>
        <p:txBody>
          <a:bodyPr wrap="square" lIns="63910" tIns="62435" rIns="63910" bIns="62435" rtlCol="0" anchor="t">
            <a:noAutofit/>
          </a:bodyPr>
          <a:lstStyle/>
          <a:p>
            <a:pPr marL="123565" indent="-123565" defTabSz="1247741">
              <a:lnSpc>
                <a:spcPts val="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3565" indent="-123565" defTabSz="1247741"/>
            <a:r>
              <a:rPr lang="ja-JP" altLang="en-US" sz="12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bwMode="auto">
          <a:xfrm>
            <a:off x="118970" y="2200646"/>
            <a:ext cx="12373616" cy="661081"/>
          </a:xfrm>
          <a:prstGeom prst="roundRect">
            <a:avLst/>
          </a:prstGeom>
          <a:gradFill>
            <a:gsLst>
              <a:gs pos="0">
                <a:srgbClr val="0099FF"/>
              </a:gs>
              <a:gs pos="21000">
                <a:srgbClr val="9FD9FF"/>
              </a:gs>
              <a:gs pos="100000">
                <a:schemeClr val="bg1"/>
              </a:gs>
              <a:gs pos="100000">
                <a:schemeClr val="accent2">
                  <a:tint val="15000"/>
                  <a:satMod val="350000"/>
                </a:schemeClr>
              </a:gs>
            </a:gsLst>
          </a:gradFill>
          <a:ln/>
        </p:spPr>
        <p:style>
          <a:lnRef idx="1">
            <a:schemeClr val="accent2"/>
          </a:lnRef>
          <a:fillRef idx="2">
            <a:schemeClr val="accent2"/>
          </a:fillRef>
          <a:effectRef idx="1">
            <a:schemeClr val="accent2"/>
          </a:effectRef>
          <a:fontRef idx="minor">
            <a:schemeClr val="dk1"/>
          </a:fontRef>
        </p:style>
        <p:txBody>
          <a:bodyPr wrap="square" lIns="109415" tIns="43097" rIns="109415" bIns="0" anchor="ctr">
            <a:spAutoFit/>
          </a:bodyPr>
          <a:lstStyle/>
          <a:p>
            <a:pPr>
              <a:defRPr/>
            </a:pP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令和５年度の主</a:t>
            </a:r>
            <a:r>
              <a:rPr lang="ja-JP" altLang="en-US" sz="1800" dirty="0" smtClean="0">
                <a:solidFill>
                  <a:schemeClr val="tx1"/>
                </a:solidFill>
                <a:latin typeface="Meiryo UI" panose="020B0604030504040204" pitchFamily="50" charset="-128"/>
                <a:ea typeface="Meiryo UI" panose="020B0604030504040204" pitchFamily="50" charset="-128"/>
                <a:cs typeface="ＭＳ Ｐゴシック" pitchFamily="50" charset="-128"/>
              </a:rPr>
              <a:t>な事業　予算総額</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：約</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50</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億</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9,546</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万</a:t>
            </a:r>
            <a:r>
              <a:rPr lang="ja-JP" altLang="en-US" sz="1800" dirty="0" smtClean="0">
                <a:solidFill>
                  <a:schemeClr val="tx1"/>
                </a:solidFill>
                <a:latin typeface="Meiryo UI" panose="020B0604030504040204" pitchFamily="50" charset="-128"/>
                <a:ea typeface="Meiryo UI" panose="020B0604030504040204" pitchFamily="50" charset="-128"/>
                <a:cs typeface="ＭＳ Ｐゴシック" pitchFamily="50" charset="-128"/>
              </a:rPr>
              <a:t>円　</a:t>
            </a:r>
            <a:r>
              <a:rPr lang="en-US" altLang="ja-JP" sz="1400" dirty="0" smtClean="0">
                <a:solidFill>
                  <a:schemeClr val="tx1"/>
                </a:solidFill>
                <a:latin typeface="Meiryo UI" panose="020B0604030504040204" pitchFamily="50" charset="-128"/>
                <a:ea typeface="Meiryo UI" panose="020B0604030504040204" pitchFamily="50" charset="-128"/>
                <a:cs typeface="ＭＳ Ｐゴシック"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ＭＳ Ｐゴシック" pitchFamily="50" charset="-128"/>
              </a:rPr>
              <a:t>令和４年</a:t>
            </a:r>
            <a:r>
              <a:rPr lang="en-US" altLang="ja-JP" sz="1400" dirty="0">
                <a:solidFill>
                  <a:schemeClr val="tx1"/>
                </a:solidFill>
                <a:latin typeface="Meiryo UI" panose="020B0604030504040204" pitchFamily="50" charset="-128"/>
                <a:ea typeface="Meiryo UI" panose="020B0604030504040204" pitchFamily="50" charset="-128"/>
                <a:cs typeface="ＭＳ Ｐゴシック" pitchFamily="50" charset="-128"/>
              </a:rPr>
              <a:t>11</a:t>
            </a:r>
            <a:r>
              <a:rPr lang="ja-JP" altLang="en-US" sz="1400" dirty="0">
                <a:solidFill>
                  <a:schemeClr val="tx1"/>
                </a:solidFill>
                <a:latin typeface="Meiryo UI" panose="020B0604030504040204" pitchFamily="50" charset="-128"/>
                <a:ea typeface="Meiryo UI" panose="020B0604030504040204" pitchFamily="50" charset="-128"/>
                <a:cs typeface="ＭＳ Ｐゴシック" pitchFamily="50" charset="-128"/>
              </a:rPr>
              <a:t>号補正で要求し、</a:t>
            </a:r>
            <a:r>
              <a:rPr lang="en-US" altLang="ja-JP" sz="1400" dirty="0">
                <a:solidFill>
                  <a:schemeClr val="tx1"/>
                </a:solidFill>
                <a:latin typeface="Meiryo UI" panose="020B0604030504040204" pitchFamily="50" charset="-128"/>
                <a:ea typeface="Meiryo UI" panose="020B0604030504040204" pitchFamily="50" charset="-128"/>
                <a:cs typeface="ＭＳ Ｐゴシック" pitchFamily="50" charset="-128"/>
              </a:rPr>
              <a:t>R5</a:t>
            </a:r>
            <a:r>
              <a:rPr lang="ja-JP" altLang="en-US" sz="1400" dirty="0">
                <a:solidFill>
                  <a:schemeClr val="tx1"/>
                </a:solidFill>
                <a:latin typeface="Meiryo UI" panose="020B0604030504040204" pitchFamily="50" charset="-128"/>
                <a:ea typeface="Meiryo UI" panose="020B0604030504040204" pitchFamily="50" charset="-128"/>
                <a:cs typeface="ＭＳ Ｐゴシック" pitchFamily="50" charset="-128"/>
              </a:rPr>
              <a:t>当初に振り替えているものを含む。</a:t>
            </a:r>
            <a:endParaRPr lang="en-US" altLang="ja-JP" sz="1400" dirty="0">
              <a:solidFill>
                <a:schemeClr val="tx1"/>
              </a:solidFill>
              <a:latin typeface="Meiryo UI" panose="020B0604030504040204" pitchFamily="50" charset="-128"/>
              <a:ea typeface="Meiryo UI" panose="020B0604030504040204" pitchFamily="50" charset="-128"/>
              <a:cs typeface="ＭＳ Ｐゴシック" pitchFamily="50" charset="-128"/>
            </a:endParaRPr>
          </a:p>
          <a:p>
            <a:pPr>
              <a:defRPr/>
            </a:pP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参考：令和４年度当初</a:t>
            </a:r>
            <a:r>
              <a:rPr lang="zh-TW"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総額：約</a:t>
            </a:r>
            <a:r>
              <a:rPr lang="en-US" altLang="zh-TW" sz="1800" dirty="0">
                <a:solidFill>
                  <a:schemeClr val="tx1"/>
                </a:solidFill>
                <a:latin typeface="Meiryo UI" panose="020B0604030504040204" pitchFamily="50" charset="-128"/>
                <a:ea typeface="Meiryo UI" panose="020B0604030504040204" pitchFamily="50" charset="-128"/>
                <a:cs typeface="ＭＳ Ｐゴシック" pitchFamily="50" charset="-128"/>
              </a:rPr>
              <a:t>15</a:t>
            </a:r>
            <a:r>
              <a:rPr lang="zh-TW"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億</a:t>
            </a:r>
            <a:r>
              <a:rPr lang="en-US" altLang="zh-TW" sz="1800" dirty="0">
                <a:solidFill>
                  <a:schemeClr val="tx1"/>
                </a:solidFill>
                <a:latin typeface="Meiryo UI" panose="020B0604030504040204" pitchFamily="50" charset="-128"/>
                <a:ea typeface="Meiryo UI" panose="020B0604030504040204" pitchFamily="50" charset="-128"/>
                <a:cs typeface="ＭＳ Ｐゴシック" pitchFamily="50" charset="-128"/>
              </a:rPr>
              <a:t>5,531</a:t>
            </a:r>
            <a:r>
              <a:rPr lang="zh-TW"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万円</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、令和４年度補正後総額：約</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30</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億</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6,019</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万円</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a:t>
            </a:r>
          </a:p>
        </p:txBody>
      </p:sp>
      <p:sp>
        <p:nvSpPr>
          <p:cNvPr id="2" name="テキスト ボックス 1"/>
          <p:cNvSpPr txBox="1"/>
          <p:nvPr/>
        </p:nvSpPr>
        <p:spPr>
          <a:xfrm>
            <a:off x="283815" y="3010665"/>
            <a:ext cx="3350077"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①</a:t>
            </a:r>
            <a:r>
              <a:rPr kumimoji="1" lang="ja-JP" altLang="en-US" sz="1600" dirty="0">
                <a:solidFill>
                  <a:schemeClr val="bg1"/>
                </a:solidFill>
                <a:latin typeface="Meiryo UI" panose="020B0604030504040204" pitchFamily="50" charset="-128"/>
                <a:ea typeface="Meiryo UI" panose="020B0604030504040204" pitchFamily="50" charset="-128"/>
              </a:rPr>
              <a:t>あらゆる主体の意識改革・行動喚起</a:t>
            </a:r>
          </a:p>
        </p:txBody>
      </p:sp>
      <p:sp>
        <p:nvSpPr>
          <p:cNvPr id="90" name="テキスト ボックス 89"/>
          <p:cNvSpPr txBox="1"/>
          <p:nvPr/>
        </p:nvSpPr>
        <p:spPr>
          <a:xfrm>
            <a:off x="280120" y="7307072"/>
            <a:ext cx="4181580" cy="345526"/>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②事業者における脱炭素化に向けた取組促進</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95" name="角丸四角形 94"/>
          <p:cNvSpPr/>
          <p:nvPr/>
        </p:nvSpPr>
        <p:spPr>
          <a:xfrm>
            <a:off x="184789" y="3379369"/>
            <a:ext cx="6241890" cy="3735884"/>
          </a:xfrm>
          <a:prstGeom prst="roundRect">
            <a:avLst>
              <a:gd name="adj" fmla="val 6433"/>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○脱炭素化に向けた消費行動促進事業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R5:9,988</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R4:5,698</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・大阪版</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CFP</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算定手法を活用した大阪産農水産物へのラベル表示等による普及啓発の本格実施等</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○環境配慮消費行動促進に向けた脱炭素ポイント付与制度普及事業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R5:46,000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R4:14,000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千円）脱炭素・エネルギー政策課</a:t>
            </a: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・脱炭素ポイント制度に関する運用ガイドライン</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素案</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作成及び脱炭素ポイントを付与する事業者への補助</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地球温暖化防止活動推進員機能強化</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R5:2,740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R4:4,799</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千円）脱炭素・エネルギー政策課</a:t>
            </a:r>
          </a:p>
          <a:p>
            <a:pPr marL="174625" indent="-87313"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・ライフスタイルの変革に寄与する事業活動の場において、啓発できる人材を獲得・育成</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○環境学習における省エネ等行動変容促進ツール開発事業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R5:4,665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20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府内小学生を対象に、省エネ等の行動変容の促進を図るため、学校や家庭でも活用できる電子版学習</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ツールを作成。</a:t>
            </a:r>
            <a:endParaRPr lang="en-US" altLang="ja-JP"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を活用した脱炭素化推進事業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R5:11,373</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流通対策室</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kumimoji="0" lang="ja-JP" altLang="en-US" sz="105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050" dirty="0">
                <a:solidFill>
                  <a:schemeClr val="tx1"/>
                </a:solidFill>
                <a:latin typeface="Meiryo UI" panose="020B0604030504040204" pitchFamily="50" charset="-128"/>
                <a:ea typeface="Meiryo UI" panose="020B0604030504040204" pitchFamily="50" charset="-128"/>
              </a:rPr>
              <a:t>地産地消、脱炭素消費行動、プラごみ削減等の一体的な啓発イベントを実施</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角丸四角形 101"/>
          <p:cNvSpPr/>
          <p:nvPr/>
        </p:nvSpPr>
        <p:spPr>
          <a:xfrm>
            <a:off x="184789" y="7668343"/>
            <a:ext cx="6241890" cy="1649306"/>
          </a:xfrm>
          <a:prstGeom prst="roundRect">
            <a:avLst>
              <a:gd name="adj" fmla="val 15675"/>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R5:2,844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R4:2,307</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エネルギー多量使用事業者等を対象とした報告制度の強化及び拡大</a:t>
            </a:r>
            <a:endPar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○おおさかスマートエネルギーセンターの運営</a:t>
            </a:r>
            <a:endPar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R5:4,065</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R4:4,085</a:t>
            </a:r>
            <a:r>
              <a:rPr kumimoji="0"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脱炭素・エネルギー政策課</a:t>
            </a: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・府民・事業者等からの創エネ・蓄エネ・省エネ相談へのワンストップ対応を実施</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6492497" y="3371789"/>
            <a:ext cx="6212379" cy="5941796"/>
          </a:xfrm>
          <a:prstGeom prst="roundRect">
            <a:avLst>
              <a:gd name="adj" fmla="val 4886"/>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○中小事業者</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導入促進事業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1,573,338</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702,074</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a:t>
            </a: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・中小事業者が既存の照明設備を</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照明に更新するための費用の一部を補助</a:t>
            </a:r>
            <a:endPar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○クレジットを活用した事業者による脱炭素経営促進事業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lvl="0"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R5:39,565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・府内事業者によるクレジット化・万博への寄付意向の調査・情報収集を行い、</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J</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クレジット認証に係るプロ</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ジェクトの申請・登録等を実施</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○サプライチェーン全体の</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排出量見える化モデル事業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R5:34,778</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・サプライチェーン全体での排出量の見える化や削減のための改善策の提案をモデル的に実施</a:t>
            </a:r>
            <a:endPar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○脱炭素経営宣言促進事業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4,971</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・脱炭素経営宣言登録制度を新たに創設し、地域の関係機関と連携して、事業者の脱炭素経営を促進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○省エネ・再エネ設備の導入モデル事例普及啓発事業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0"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3,280</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・脱炭素に大きく寄与する先進的な設備更新を実施した中小事業者の事例をまとめて広く発信</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○中小事業者の対策計画書に基づく省エネ・再エネ設備の導入支援事業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60,000</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・府に届け出た対策計画書に基づいて実施する省エネ設備更新や再エネ設備導入の効果的な取組みを支援</a:t>
            </a:r>
            <a:endParaRPr lang="en-US" altLang="ja-JP"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○万博を契機とした環境・エネルギー先進技術普及事業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6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25,611</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・民間施設等に先進技術を導入して</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削減効果等を発信するモデル事業への補助等</a:t>
            </a:r>
            <a:endParaRPr lang="en-US" altLang="ja-JP"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○カーボンニュートラル技術開発・実証事業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R5:800,148</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500,000</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千円）商工労働部　産業創造課</a:t>
            </a:r>
            <a:endPar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万博での披露をめざし、カーボンニュートラルに資する最先端技術の開発・実証を支援</a:t>
            </a:r>
            <a:endPar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○エネルギー産業創出促進事業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R5:22,145</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R4:24,689</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千円）商工労働部　産業創造課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・蓄電池、水素・燃料電池、再生可能エネルギー等の研究開発や実証実験等の取組みを支援</a:t>
            </a:r>
            <a:endPar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endPar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6492498" y="2990472"/>
            <a:ext cx="4181580" cy="345526"/>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②事業者における脱炭素化に向けた取組促進</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3633892" y="3010665"/>
            <a:ext cx="1862814"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知事重点</a:t>
            </a:r>
            <a:r>
              <a:rPr lang="ja-JP" altLang="en-US" sz="1400" dirty="0">
                <a:solidFill>
                  <a:schemeClr val="tx1"/>
                </a:solidFill>
                <a:latin typeface="Meiryo UI" panose="020B0604030504040204" pitchFamily="50" charset="-128"/>
                <a:ea typeface="Meiryo UI" panose="020B0604030504040204" pitchFamily="50" charset="-128"/>
              </a:rPr>
              <a:t>事業</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9" name="タイトル 1">
            <a:extLst>
              <a:ext uri="{FF2B5EF4-FFF2-40B4-BE49-F238E27FC236}">
                <a16:creationId xmlns:a16="http://schemas.microsoft.com/office/drawing/2014/main" id="{65C8111A-39A5-454D-88FD-3EDD3FCD60BE}"/>
              </a:ext>
            </a:extLst>
          </p:cNvPr>
          <p:cNvSpPr txBox="1">
            <a:spLocks/>
          </p:cNvSpPr>
          <p:nvPr/>
        </p:nvSpPr>
        <p:spPr>
          <a:xfrm>
            <a:off x="-27508" y="-23936"/>
            <a:ext cx="12801600" cy="727331"/>
          </a:xfrm>
          <a:prstGeom prst="rect">
            <a:avLst/>
          </a:prstGeom>
          <a:solidFill>
            <a:srgbClr val="000066"/>
          </a:solidFill>
        </p:spPr>
        <p:txBody>
          <a:bodyPr vert="horz" lIns="188973" tIns="48000" rIns="95998" bIns="48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940" b="1" dirty="0">
                <a:solidFill>
                  <a:schemeClr val="bg1"/>
                </a:solidFill>
                <a:latin typeface="Meiryo UI" panose="020B0604030504040204" pitchFamily="50" charset="-128"/>
                <a:ea typeface="Meiryo UI" panose="020B0604030504040204" pitchFamily="50" charset="-128"/>
              </a:rPr>
              <a:t>脱炭素化の推進に向けた取組み</a:t>
            </a:r>
          </a:p>
        </p:txBody>
      </p:sp>
    </p:spTree>
    <p:extLst>
      <p:ext uri="{BB962C8B-B14F-4D97-AF65-F5344CB8AC3E}">
        <p14:creationId xmlns:p14="http://schemas.microsoft.com/office/powerpoint/2010/main" val="132178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1066"/>
          <p:cNvSpPr>
            <a:spLocks noChangeArrowheads="1"/>
          </p:cNvSpPr>
          <p:nvPr/>
        </p:nvSpPr>
        <p:spPr bwMode="auto">
          <a:xfrm>
            <a:off x="29576" y="784468"/>
            <a:ext cx="221032" cy="44211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9415" tIns="54710" rIns="109415" bIns="54710" anchor="ctr">
            <a:spAutoFit/>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pPr>
            <a:endParaRPr lang="ja-JP" altLang="ja-JP" sz="2155" b="0" i="0"/>
          </a:p>
        </p:txBody>
      </p:sp>
      <p:sp>
        <p:nvSpPr>
          <p:cNvPr id="89" name="角丸四角形 88"/>
          <p:cNvSpPr/>
          <p:nvPr/>
        </p:nvSpPr>
        <p:spPr>
          <a:xfrm>
            <a:off x="115279" y="984176"/>
            <a:ext cx="12585906" cy="8496944"/>
          </a:xfrm>
          <a:prstGeom prst="roundRect">
            <a:avLst>
              <a:gd name="adj" fmla="val 1832"/>
            </a:avLst>
          </a:prstGeom>
          <a:noFill/>
          <a:ln w="12700"/>
        </p:spPr>
        <p:style>
          <a:lnRef idx="1">
            <a:schemeClr val="accent1"/>
          </a:lnRef>
          <a:fillRef idx="2">
            <a:schemeClr val="accent1"/>
          </a:fillRef>
          <a:effectRef idx="1">
            <a:schemeClr val="accent1"/>
          </a:effectRef>
          <a:fontRef idx="minor">
            <a:schemeClr val="dk1"/>
          </a:fontRef>
        </p:style>
        <p:txBody>
          <a:bodyPr wrap="square" lIns="63910" tIns="62435" rIns="63910" bIns="62435" rtlCol="0" anchor="t">
            <a:noAutofit/>
          </a:bodyPr>
          <a:lstStyle/>
          <a:p>
            <a:pPr marL="123565" indent="-123565" defTabSz="1247741">
              <a:lnSpc>
                <a:spcPts val="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3565" indent="-123565" defTabSz="1247741"/>
            <a:r>
              <a:rPr lang="ja-JP" altLang="en-US" sz="12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91"/>
          <p:cNvSpPr txBox="1"/>
          <p:nvPr/>
        </p:nvSpPr>
        <p:spPr>
          <a:xfrm>
            <a:off x="389914" y="5689808"/>
            <a:ext cx="4620199"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④輸送・移動における脱炭素化に向けた取組促進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389914" y="3720177"/>
            <a:ext cx="3919038"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③</a:t>
            </a:r>
            <a:r>
              <a:rPr lang="en-US" altLang="ja-JP" sz="1600" dirty="0">
                <a:solidFill>
                  <a:schemeClr val="bg1"/>
                </a:solidFill>
                <a:latin typeface="Meiryo UI" panose="020B0604030504040204" pitchFamily="50" charset="-128"/>
                <a:ea typeface="Meiryo UI" panose="020B0604030504040204" pitchFamily="50" charset="-128"/>
              </a:rPr>
              <a:t>CO</a:t>
            </a:r>
            <a:r>
              <a:rPr lang="en-US" altLang="ja-JP" sz="1600" baseline="-25000" dirty="0">
                <a:solidFill>
                  <a:schemeClr val="bg1"/>
                </a:solidFill>
                <a:latin typeface="Meiryo UI" panose="020B0604030504040204" pitchFamily="50" charset="-128"/>
                <a:ea typeface="Meiryo UI" panose="020B0604030504040204" pitchFamily="50" charset="-128"/>
              </a:rPr>
              <a:t>2</a:t>
            </a:r>
            <a:r>
              <a:rPr lang="ja-JP" altLang="en-US" sz="1600" dirty="0">
                <a:solidFill>
                  <a:schemeClr val="bg1"/>
                </a:solidFill>
                <a:latin typeface="Meiryo UI" panose="020B0604030504040204" pitchFamily="50" charset="-128"/>
                <a:ea typeface="Meiryo UI" panose="020B0604030504040204" pitchFamily="50" charset="-128"/>
              </a:rPr>
              <a:t>排出の少ないエネルギーの利用促進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116" name="角丸四角形 115"/>
          <p:cNvSpPr/>
          <p:nvPr/>
        </p:nvSpPr>
        <p:spPr>
          <a:xfrm>
            <a:off x="353243" y="4230692"/>
            <a:ext cx="5976000" cy="1142992"/>
          </a:xfrm>
          <a:prstGeom prst="roundRect">
            <a:avLst>
              <a:gd name="adj" fmla="val 16166"/>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R5:2,844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R4:2,307</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再掲）</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○大阪“みなと”カーボンニュートラルポート（</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CNP</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12,000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千円）大阪港湾局　計画課　計画調整担当</a:t>
            </a:r>
          </a:p>
          <a:p>
            <a:pPr lvl="0" defTabSz="914400"/>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・脱炭素の取組として、岸壁に停泊中の船舶への陸上電力供給施設の導入に係る調査・検討を実施</a:t>
            </a:r>
            <a:r>
              <a:rPr lang="ja-JP" altLang="en-US" sz="1050" dirty="0">
                <a:ln w="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n w="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6605133" y="7332583"/>
            <a:ext cx="5947247" cy="2067863"/>
          </a:xfrm>
          <a:prstGeom prst="roundRect">
            <a:avLst>
              <a:gd name="adj" fmla="val 12411"/>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○大阪府内産木材の利用促進事業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R5:70,750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R4:62,200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千円）森づくり課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・府有施設において内装の木質化による府内産木材の利用促進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・民間施設において府内産木材を活用した内装の木質化を支援</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○大阪湾漁場環境整備事業費</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100,000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R4:2,002</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千円）水産課</a:t>
            </a: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・大阪府海域の藻場の保全・創造に向けた行動計画「大阪府海域ブル</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カーボン生態系ビジョン」に基づき、　　</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着底基質を設置し、藻場造成を行う。</a:t>
            </a:r>
          </a:p>
        </p:txBody>
      </p:sp>
      <p:sp>
        <p:nvSpPr>
          <p:cNvPr id="46" name="角丸四角形 45"/>
          <p:cNvSpPr/>
          <p:nvPr/>
        </p:nvSpPr>
        <p:spPr>
          <a:xfrm>
            <a:off x="6605137" y="4561629"/>
            <a:ext cx="5947243" cy="2295759"/>
          </a:xfrm>
          <a:prstGeom prst="roundRect">
            <a:avLst>
              <a:gd name="adj" fmla="val 11767"/>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○おおさかプラスチックごみゼロ宣言推進事業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R5:4,887</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R4:4,887</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千円）脱炭素・エネルギー政策課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・海洋プラスチックごみ対策の検討・効果検証等を行い、その成果を発信するプラットフォームを運営</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○使い捨てプラスチックごみ対策推進事業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5,263</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4,449</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千円）資源循環課</a:t>
            </a: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・ほかさんマップの充実等による情報発信強化、ミナミ道頓堀地区をモデルにしたプラごみの３</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実証</a:t>
            </a:r>
          </a:p>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○食品ロス削減対策推進事業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22,281</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8,181</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千円）流通対策室</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・「大阪府食品ロス削減推進計画」に基づき、事業者・消費者・行政が一体となった取組を推進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6605134" y="6976608"/>
            <a:ext cx="4620199"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⑥森林吸収・緑化等の推進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6605134" y="4170886"/>
            <a:ext cx="4620199"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⑤資源循環の促進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27" name="角丸四角形 26"/>
          <p:cNvSpPr/>
          <p:nvPr/>
        </p:nvSpPr>
        <p:spPr>
          <a:xfrm>
            <a:off x="389914" y="1560240"/>
            <a:ext cx="5976000" cy="1987976"/>
          </a:xfrm>
          <a:prstGeom prst="roundRect">
            <a:avLst>
              <a:gd name="adj" fmla="val 8715"/>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バイオプラスチックビジネス等推進事業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kumimoji="0"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R5:36,788</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　商工労働部　産業創造課</a:t>
            </a:r>
            <a:endParaRPr kumimoji="0"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・バイオプラスチック製品のビジネス化プロジェクトの組成・開発経費の支援</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○建築物の環境配慮制度推進事業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R5:1,648</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R4:1,637</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千円）都市整備部　建築環境課</a:t>
            </a:r>
            <a:endParaRPr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気候変動対策推進条例</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に基づき、建築物環境計画書受付、公表及び顕彰制度を実施</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○脱炭素型農業推進事業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40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R5:4,745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農政室</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・脱炭素農業に取組む農業者を増加させるため、有機農業栽培体系の確立や普及等を実施。</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389914" y="1166247"/>
            <a:ext cx="4181580" cy="345526"/>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②事業者における脱炭素化に向けた取組促進</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30" name="角丸四角形 29"/>
          <p:cNvSpPr/>
          <p:nvPr/>
        </p:nvSpPr>
        <p:spPr>
          <a:xfrm>
            <a:off x="389914" y="6168752"/>
            <a:ext cx="5976000" cy="2473137"/>
          </a:xfrm>
          <a:prstGeom prst="roundRect">
            <a:avLst>
              <a:gd name="adj" fmla="val 6654"/>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R5:2,844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R4:2,307</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再掲）</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ts val="500"/>
              </a:lnSpc>
            </a:pPr>
            <a:endParaRPr lang="en-US" altLang="ja-JP"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万博を契機としたバス事業者の脱炭素化促進事業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0"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R5:917,000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R4:503,000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・府域のバス事業者等に対して</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FC</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バスの導入費用の一部を</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a:t>
            </a:r>
            <a:endPar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lnSpc>
                <a:spcPts val="500"/>
              </a:lnSpc>
            </a:pPr>
            <a:endPar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充電インフラ拡充事業</a:t>
            </a:r>
            <a:endParaRPr kumimoji="0"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R5:50,000</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200,000</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・集客施設等における充電設備の設置費用の一部を</a:t>
            </a:r>
            <a:r>
              <a:rPr kumimoji="0"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a:t>
            </a:r>
            <a:endParaRPr kumimoji="0"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lnSpc>
                <a:spcPts val="500"/>
              </a:lnSpc>
            </a:pP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○乗車</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体験を通じたゼロエミッション車普及促進事業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R5:5,161</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R4:5,161</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政策課</a:t>
            </a:r>
            <a:r>
              <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・カーシェア・自動車ディーラーにおいて走行性能や充放電機能等の体験を</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6605135" y="1166247"/>
            <a:ext cx="4620199"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④輸送・移動における脱炭素化に向けた取組促進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31" name="角丸四角形 30"/>
          <p:cNvSpPr/>
          <p:nvPr/>
        </p:nvSpPr>
        <p:spPr>
          <a:xfrm>
            <a:off x="6605137" y="1540785"/>
            <a:ext cx="5947243" cy="2470346"/>
          </a:xfrm>
          <a:prstGeom prst="roundRect">
            <a:avLst>
              <a:gd name="adj" fmla="val 9761"/>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lvl="0" defTabSz="914400"/>
            <a:r>
              <a:rPr kumimoji="0" lang="ja-JP" altLang="ja-JP"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AI</a:t>
            </a:r>
            <a:r>
              <a:rPr kumimoji="0" lang="ja-JP" altLang="en-US"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オンデマンド交通モデル事業費補助</a:t>
            </a:r>
            <a:r>
              <a:rPr kumimoji="0" lang="en-US" altLang="ja-JP"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p>
          <a:p>
            <a:pPr lvl="0" defTabSz="914400"/>
            <a:r>
              <a:rPr kumimoji="0" lang="ja-JP" altLang="en-US"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R5</a:t>
            </a:r>
            <a:r>
              <a:rPr kumimoji="0" lang="ja-JP" altLang="en-US"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30,142</a:t>
            </a:r>
            <a:r>
              <a:rPr kumimoji="0" lang="ja-JP" altLang="en-US"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R4</a:t>
            </a:r>
            <a:r>
              <a:rPr kumimoji="0" lang="ja-JP" altLang="en-US"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25,142</a:t>
            </a:r>
            <a:r>
              <a:rPr kumimoji="0" lang="ja-JP" altLang="en-US"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千円）　スマートシティ戦略部　地域戦略推進課</a:t>
            </a:r>
            <a:endPar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kumimoji="0" lang="ja-JP" altLang="en-US"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rPr>
              <a:t>オンデマンド交通の普及に向け、先行モデルとなる市町村と交通事業者が協力して行う実証事業の一</a:t>
            </a:r>
            <a:endParaRPr kumimoji="0" lang="en-US" altLang="ja-JP"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rPr>
              <a:t>　　部を補助</a:t>
            </a:r>
            <a:endParaRPr kumimoji="0" lang="en-US" altLang="ja-JP"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ja-JP" sz="1400" b="1" dirty="0" smtClean="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zh-TW"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運輸事業振興助成補助金</a:t>
            </a:r>
            <a:r>
              <a:rPr kumimoji="0" lang="en-US"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一部新規</a:t>
            </a:r>
            <a:r>
              <a:rPr kumimoji="0" lang="en-US"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p>
          <a:p>
            <a:pPr lvl="0" defTabSz="914400"/>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890,608</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802,800</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千円）商工労働部　経営支援課</a:t>
            </a: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排出量の多いトラック運送事業者に対し、</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トラックの新規導入及び低燃費タイヤの導入支援を</a:t>
            </a: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拡充し、脱炭素化に向けた普及啓発を図る。</a:t>
            </a: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公共交通事業者（バス・タクシー）への支援</a:t>
            </a:r>
            <a:r>
              <a:rPr kumimoji="0" lang="en-US"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p>
          <a:p>
            <a:pPr lvl="0" defTabSz="914400"/>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R5</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348,600</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lang="ja-JP" altLang="en-US" sz="1050" dirty="0">
                <a:ln w="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都市整備部　</a:t>
            </a:r>
            <a:r>
              <a:rPr kumimoji="0"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交通計画課</a:t>
            </a:r>
            <a:endPar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・バス、タクシー事業者を対象に低燃費性能等を有するタイヤの購入費用を一部支援</a:t>
            </a: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当事業は、</a:t>
            </a:r>
            <a:r>
              <a:rPr kumimoji="0"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kumimoji="0" lang="ja-JP" altLang="en-US"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も実施していたが脱炭素化の推進と位置づけていないため、事業費を記載していない</a:t>
            </a:r>
            <a:r>
              <a:rPr kumimoji="0" lang="ja-JP" altLang="en-US" sz="10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393842" y="1173219"/>
            <a:ext cx="1862814"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知事重点</a:t>
            </a:r>
            <a:r>
              <a:rPr lang="ja-JP" altLang="en-US" sz="1400" dirty="0">
                <a:solidFill>
                  <a:schemeClr val="tx1"/>
                </a:solidFill>
                <a:latin typeface="Meiryo UI" panose="020B0604030504040204" pitchFamily="50" charset="-128"/>
                <a:ea typeface="Meiryo UI" panose="020B0604030504040204" pitchFamily="50" charset="-128"/>
              </a:rPr>
              <a:t>事業</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3" name="タイトル 1">
            <a:extLst>
              <a:ext uri="{FF2B5EF4-FFF2-40B4-BE49-F238E27FC236}">
                <a16:creationId xmlns:a16="http://schemas.microsoft.com/office/drawing/2014/main" id="{F1FC0578-3FA9-44D9-9315-E0E4419F510D}"/>
              </a:ext>
            </a:extLst>
          </p:cNvPr>
          <p:cNvSpPr txBox="1">
            <a:spLocks/>
          </p:cNvSpPr>
          <p:nvPr/>
        </p:nvSpPr>
        <p:spPr>
          <a:xfrm>
            <a:off x="-27508" y="-23936"/>
            <a:ext cx="12801600" cy="727331"/>
          </a:xfrm>
          <a:prstGeom prst="rect">
            <a:avLst/>
          </a:prstGeom>
          <a:solidFill>
            <a:srgbClr val="000066"/>
          </a:solidFill>
        </p:spPr>
        <p:txBody>
          <a:bodyPr vert="horz" lIns="188973" tIns="48000" rIns="95998" bIns="48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940" b="1" dirty="0">
                <a:solidFill>
                  <a:schemeClr val="bg1"/>
                </a:solidFill>
                <a:latin typeface="Meiryo UI" panose="020B0604030504040204" pitchFamily="50" charset="-128"/>
                <a:ea typeface="Meiryo UI" panose="020B0604030504040204" pitchFamily="50" charset="-128"/>
              </a:rPr>
              <a:t>脱炭素化の推進に向けた取組み</a:t>
            </a:r>
          </a:p>
        </p:txBody>
      </p:sp>
    </p:spTree>
    <p:extLst>
      <p:ext uri="{BB962C8B-B14F-4D97-AF65-F5344CB8AC3E}">
        <p14:creationId xmlns:p14="http://schemas.microsoft.com/office/powerpoint/2010/main" val="3548774885"/>
      </p:ext>
    </p:extLst>
  </p:cSld>
  <p:clrMapOvr>
    <a:masterClrMapping/>
  </p:clrMapOvr>
</p:sld>
</file>

<file path=ppt/theme/theme1.xml><?xml version="1.0" encoding="utf-8"?>
<a:theme xmlns:a="http://schemas.openxmlformats.org/drawingml/2006/main" name="1_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1" ma:contentTypeDescription="新しいドキュメントを作成します。" ma:contentTypeScope="" ma:versionID="ead8e10e34c4706f51b7d0526c838c1e">
  <xsd:schema xmlns:xsd="http://www.w3.org/2001/XMLSchema" xmlns:xs="http://www.w3.org/2001/XMLSchema" xmlns:p="http://schemas.microsoft.com/office/2006/metadata/properties" xmlns:ns2="70d7d652-1edb-4486-adb7-569848e2bdac" targetNamespace="http://schemas.microsoft.com/office/2006/metadata/properties" ma:root="true" ma:fieldsID="7653f13637c21357c85f5d916816394c" ns2:_="">
    <xsd:import namespace="70d7d652-1edb-4486-adb7-569848e2bdac"/>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CBA37E73-9600-4B40-9F1F-9257CB9BAE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07D8FF-78CC-4FE6-BB18-1FFC0040B304}">
  <ds:schemaRefs>
    <ds:schemaRef ds:uri="http://schemas.microsoft.com/sharepoint/v3/contenttype/forms"/>
  </ds:schemaRefs>
</ds:datastoreItem>
</file>

<file path=customXml/itemProps3.xml><?xml version="1.0" encoding="utf-8"?>
<ds:datastoreItem xmlns:ds="http://schemas.openxmlformats.org/officeDocument/2006/customXml" ds:itemID="{9E8C4615-7A8C-4E04-B4B1-D78C7AA1106F}">
  <ds:schemaRefs>
    <ds:schemaRef ds:uri="http://schemas.openxmlformats.org/package/2006/metadata/core-properties"/>
    <ds:schemaRef ds:uri="http://purl.org/dc/terms/"/>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70d7d652-1edb-4486-adb7-569848e2bdac"/>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2640</Words>
  <PresentationFormat>A3 297x420 mm</PresentationFormat>
  <Paragraphs>253</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Meiryo UI</vt:lpstr>
      <vt:lpstr>ＭＳ Ｐゴシック</vt:lpstr>
      <vt:lpstr>Arial</vt:lpstr>
      <vt:lpstr>Calibri</vt:lpstr>
      <vt:lpstr>Times New Roman</vt:lpstr>
      <vt:lpstr>1_Office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2018-09-28T01:47:00Z</dcterms:created>
  <dcterms:modified xsi:type="dcterms:W3CDTF">2023-03-20T08:25:06Z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