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4"/>
  </p:sldMasterIdLst>
  <p:notesMasterIdLst>
    <p:notesMasterId r:id="rId10"/>
  </p:notesMasterIdLst>
  <p:handoutMasterIdLst>
    <p:handoutMasterId r:id="rId11"/>
  </p:handoutMasterIdLst>
  <p:sldIdLst>
    <p:sldId id="834" r:id="rId5"/>
    <p:sldId id="840" r:id="rId6"/>
    <p:sldId id="841" r:id="rId7"/>
    <p:sldId id="842" r:id="rId8"/>
    <p:sldId id="845" r:id="rId9"/>
  </p:sldIdLst>
  <p:sldSz cx="9144000" cy="6858000" type="screen4x3"/>
  <p:notesSz cx="6807200" cy="9939338"/>
  <p:defaultTextStyle>
    <a:defPPr>
      <a:defRPr lang="ja-JP"/>
    </a:defPPr>
    <a:lvl1pPr marL="0" algn="l" defTabSz="914274" rtl="0" eaLnBrk="1" latinLnBrk="0" hangingPunct="1">
      <a:defRPr kumimoji="1" sz="1800" kern="1200">
        <a:solidFill>
          <a:schemeClr val="tx1"/>
        </a:solidFill>
        <a:latin typeface="+mn-lt"/>
        <a:ea typeface="+mn-ea"/>
        <a:cs typeface="+mn-cs"/>
      </a:defRPr>
    </a:lvl1pPr>
    <a:lvl2pPr marL="457137" algn="l" defTabSz="914274" rtl="0" eaLnBrk="1" latinLnBrk="0" hangingPunct="1">
      <a:defRPr kumimoji="1" sz="1800" kern="1200">
        <a:solidFill>
          <a:schemeClr val="tx1"/>
        </a:solidFill>
        <a:latin typeface="+mn-lt"/>
        <a:ea typeface="+mn-ea"/>
        <a:cs typeface="+mn-cs"/>
      </a:defRPr>
    </a:lvl2pPr>
    <a:lvl3pPr marL="914274" algn="l" defTabSz="914274" rtl="0" eaLnBrk="1" latinLnBrk="0" hangingPunct="1">
      <a:defRPr kumimoji="1" sz="1800" kern="1200">
        <a:solidFill>
          <a:schemeClr val="tx1"/>
        </a:solidFill>
        <a:latin typeface="+mn-lt"/>
        <a:ea typeface="+mn-ea"/>
        <a:cs typeface="+mn-cs"/>
      </a:defRPr>
    </a:lvl3pPr>
    <a:lvl4pPr marL="1371410" algn="l" defTabSz="914274" rtl="0" eaLnBrk="1" latinLnBrk="0" hangingPunct="1">
      <a:defRPr kumimoji="1" sz="1800" kern="1200">
        <a:solidFill>
          <a:schemeClr val="tx1"/>
        </a:solidFill>
        <a:latin typeface="+mn-lt"/>
        <a:ea typeface="+mn-ea"/>
        <a:cs typeface="+mn-cs"/>
      </a:defRPr>
    </a:lvl4pPr>
    <a:lvl5pPr marL="1828547" algn="l" defTabSz="914274" rtl="0" eaLnBrk="1" latinLnBrk="0" hangingPunct="1">
      <a:defRPr kumimoji="1" sz="1800" kern="1200">
        <a:solidFill>
          <a:schemeClr val="tx1"/>
        </a:solidFill>
        <a:latin typeface="+mn-lt"/>
        <a:ea typeface="+mn-ea"/>
        <a:cs typeface="+mn-cs"/>
      </a:defRPr>
    </a:lvl5pPr>
    <a:lvl6pPr marL="2285684" algn="l" defTabSz="914274" rtl="0" eaLnBrk="1" latinLnBrk="0" hangingPunct="1">
      <a:defRPr kumimoji="1" sz="1800" kern="1200">
        <a:solidFill>
          <a:schemeClr val="tx1"/>
        </a:solidFill>
        <a:latin typeface="+mn-lt"/>
        <a:ea typeface="+mn-ea"/>
        <a:cs typeface="+mn-cs"/>
      </a:defRPr>
    </a:lvl6pPr>
    <a:lvl7pPr marL="2742821" algn="l" defTabSz="914274" rtl="0" eaLnBrk="1" latinLnBrk="0" hangingPunct="1">
      <a:defRPr kumimoji="1" sz="1800" kern="1200">
        <a:solidFill>
          <a:schemeClr val="tx1"/>
        </a:solidFill>
        <a:latin typeface="+mn-lt"/>
        <a:ea typeface="+mn-ea"/>
        <a:cs typeface="+mn-cs"/>
      </a:defRPr>
    </a:lvl7pPr>
    <a:lvl8pPr marL="3199957" algn="l" defTabSz="914274" rtl="0" eaLnBrk="1" latinLnBrk="0" hangingPunct="1">
      <a:defRPr kumimoji="1" sz="1800" kern="1200">
        <a:solidFill>
          <a:schemeClr val="tx1"/>
        </a:solidFill>
        <a:latin typeface="+mn-lt"/>
        <a:ea typeface="+mn-ea"/>
        <a:cs typeface="+mn-cs"/>
      </a:defRPr>
    </a:lvl8pPr>
    <a:lvl9pPr marL="3657093" algn="l" defTabSz="914274"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p15:clr>
            <a:srgbClr val="A4A3A4"/>
          </p15:clr>
        </p15:guide>
        <p15:guide id="3" orient="horz"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zuaki Shichi" initials="S" lastIdx="13" clrIdx="0"/>
  <p:cmAuthor id="1" name="Kazuaki Shichi" initials="K" lastIdx="2" clrIdx="1"/>
  <p:cmAuthor id="2" name="平西　恭子" initials="平西　恭子" lastIdx="1" clrIdx="2">
    <p:extLst>
      <p:ext uri="{19B8F6BF-5375-455C-9EA6-DF929625EA0E}">
        <p15:presenceInfo xmlns:p15="http://schemas.microsoft.com/office/powerpoint/2012/main" userId="S::HiranishiK@lan.pref.osaka.jp::0158dd8d-d0d8-4a62-9164-2993f215f80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00CC"/>
    <a:srgbClr val="000066"/>
    <a:srgbClr val="5D7430"/>
    <a:srgbClr val="9BBB59"/>
    <a:srgbClr val="9B3950"/>
    <a:srgbClr val="0033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59" autoAdjust="0"/>
    <p:restoredTop sz="94206" autoAdjust="0"/>
  </p:normalViewPr>
  <p:slideViewPr>
    <p:cSldViewPr showGuides="1">
      <p:cViewPr varScale="1">
        <p:scale>
          <a:sx n="67" d="100"/>
          <a:sy n="67" d="100"/>
        </p:scale>
        <p:origin x="1496" y="32"/>
      </p:cViewPr>
      <p:guideLst>
        <p:guide pos="2880"/>
        <p:guide orient="horz" pos="2160"/>
      </p:guideLst>
    </p:cSldViewPr>
  </p:slideViewPr>
  <p:notesTextViewPr>
    <p:cViewPr>
      <p:scale>
        <a:sx n="1" d="1"/>
        <a:sy n="1" d="1"/>
      </p:scale>
      <p:origin x="0" y="0"/>
    </p:cViewPr>
  </p:notesTextViewPr>
  <p:sorterViewPr>
    <p:cViewPr>
      <p:scale>
        <a:sx n="150" d="100"/>
        <a:sy n="150" d="100"/>
      </p:scale>
      <p:origin x="0" y="12894"/>
    </p:cViewPr>
  </p:sorterViewPr>
  <p:notesViewPr>
    <p:cSldViewPr>
      <p:cViewPr varScale="1">
        <p:scale>
          <a:sx n="60" d="100"/>
          <a:sy n="60" d="100"/>
        </p:scale>
        <p:origin x="3274" y="3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1EE881E7-AE69-4146-94D2-2270EEF8DDA0}" type="datetimeFigureOut">
              <a:rPr kumimoji="1" lang="ja-JP" altLang="en-US" smtClean="0"/>
              <a:t>2022/7/22</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9BD94D33-C8B2-4ABC-9002-0DE385A9DFE6}" type="slidenum">
              <a:rPr kumimoji="1" lang="ja-JP" altLang="en-US" smtClean="0"/>
              <a:t>‹#›</a:t>
            </a:fld>
            <a:endParaRPr kumimoji="1" lang="ja-JP" altLang="en-US"/>
          </a:p>
        </p:txBody>
      </p:sp>
    </p:spTree>
    <p:extLst>
      <p:ext uri="{BB962C8B-B14F-4D97-AF65-F5344CB8AC3E}">
        <p14:creationId xmlns:p14="http://schemas.microsoft.com/office/powerpoint/2010/main" val="8607276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F310774-28F9-4F9B-9668-F263BD70C017}" type="datetimeFigureOut">
              <a:rPr kumimoji="1" lang="ja-JP" altLang="en-US" smtClean="0"/>
              <a:t>2022/7/22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7FAA14F-D4B8-4FAD-8C38-DB5B92F8CCA5}" type="slidenum">
              <a:rPr kumimoji="1" lang="ja-JP" altLang="en-US" smtClean="0"/>
              <a:t>‹#›</a:t>
            </a:fld>
            <a:endParaRPr kumimoji="1" lang="ja-JP" altLang="en-US"/>
          </a:p>
        </p:txBody>
      </p:sp>
    </p:spTree>
    <p:extLst>
      <p:ext uri="{BB962C8B-B14F-4D97-AF65-F5344CB8AC3E}">
        <p14:creationId xmlns:p14="http://schemas.microsoft.com/office/powerpoint/2010/main" val="824586528"/>
      </p:ext>
    </p:extLst>
  </p:cSld>
  <p:clrMap bg1="lt1" tx1="dk1" bg2="lt2" tx2="dk2" accent1="accent1" accent2="accent2" accent3="accent3" accent4="accent4" accent5="accent5" accent6="accent6" hlink="hlink" folHlink="folHlink"/>
  <p:hf hdr="0" ftr="0" dt="0"/>
  <p:notesStyle>
    <a:lvl1pPr marL="0" algn="l" defTabSz="914274" rtl="0" eaLnBrk="1" latinLnBrk="0" hangingPunct="1">
      <a:defRPr kumimoji="1" sz="1200" kern="1200">
        <a:solidFill>
          <a:schemeClr val="tx1"/>
        </a:solidFill>
        <a:latin typeface="+mn-lt"/>
        <a:ea typeface="+mn-ea"/>
        <a:cs typeface="+mn-cs"/>
      </a:defRPr>
    </a:lvl1pPr>
    <a:lvl2pPr marL="457137" algn="l" defTabSz="914274" rtl="0" eaLnBrk="1" latinLnBrk="0" hangingPunct="1">
      <a:defRPr kumimoji="1" sz="1200" kern="1200">
        <a:solidFill>
          <a:schemeClr val="tx1"/>
        </a:solidFill>
        <a:latin typeface="+mn-lt"/>
        <a:ea typeface="+mn-ea"/>
        <a:cs typeface="+mn-cs"/>
      </a:defRPr>
    </a:lvl2pPr>
    <a:lvl3pPr marL="914274" algn="l" defTabSz="914274" rtl="0" eaLnBrk="1" latinLnBrk="0" hangingPunct="1">
      <a:defRPr kumimoji="1" sz="1200" kern="1200">
        <a:solidFill>
          <a:schemeClr val="tx1"/>
        </a:solidFill>
        <a:latin typeface="+mn-lt"/>
        <a:ea typeface="+mn-ea"/>
        <a:cs typeface="+mn-cs"/>
      </a:defRPr>
    </a:lvl3pPr>
    <a:lvl4pPr marL="1371410" algn="l" defTabSz="914274" rtl="0" eaLnBrk="1" latinLnBrk="0" hangingPunct="1">
      <a:defRPr kumimoji="1" sz="1200" kern="1200">
        <a:solidFill>
          <a:schemeClr val="tx1"/>
        </a:solidFill>
        <a:latin typeface="+mn-lt"/>
        <a:ea typeface="+mn-ea"/>
        <a:cs typeface="+mn-cs"/>
      </a:defRPr>
    </a:lvl4pPr>
    <a:lvl5pPr marL="1828547" algn="l" defTabSz="914274" rtl="0" eaLnBrk="1" latinLnBrk="0" hangingPunct="1">
      <a:defRPr kumimoji="1" sz="1200" kern="1200">
        <a:solidFill>
          <a:schemeClr val="tx1"/>
        </a:solidFill>
        <a:latin typeface="+mn-lt"/>
        <a:ea typeface="+mn-ea"/>
        <a:cs typeface="+mn-cs"/>
      </a:defRPr>
    </a:lvl5pPr>
    <a:lvl6pPr marL="2285684" algn="l" defTabSz="914274" rtl="0" eaLnBrk="1" latinLnBrk="0" hangingPunct="1">
      <a:defRPr kumimoji="1" sz="1200" kern="1200">
        <a:solidFill>
          <a:schemeClr val="tx1"/>
        </a:solidFill>
        <a:latin typeface="+mn-lt"/>
        <a:ea typeface="+mn-ea"/>
        <a:cs typeface="+mn-cs"/>
      </a:defRPr>
    </a:lvl6pPr>
    <a:lvl7pPr marL="2742821" algn="l" defTabSz="914274" rtl="0" eaLnBrk="1" latinLnBrk="0" hangingPunct="1">
      <a:defRPr kumimoji="1" sz="1200" kern="1200">
        <a:solidFill>
          <a:schemeClr val="tx1"/>
        </a:solidFill>
        <a:latin typeface="+mn-lt"/>
        <a:ea typeface="+mn-ea"/>
        <a:cs typeface="+mn-cs"/>
      </a:defRPr>
    </a:lvl7pPr>
    <a:lvl8pPr marL="3199957" algn="l" defTabSz="914274" rtl="0" eaLnBrk="1" latinLnBrk="0" hangingPunct="1">
      <a:defRPr kumimoji="1" sz="1200" kern="1200">
        <a:solidFill>
          <a:schemeClr val="tx1"/>
        </a:solidFill>
        <a:latin typeface="+mn-lt"/>
        <a:ea typeface="+mn-ea"/>
        <a:cs typeface="+mn-cs"/>
      </a:defRPr>
    </a:lvl8pPr>
    <a:lvl9pPr marL="3657093" algn="l" defTabSz="914274"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1</a:t>
            </a:fld>
            <a:endParaRPr kumimoji="1" lang="ja-JP" altLang="en-US"/>
          </a:p>
        </p:txBody>
      </p:sp>
    </p:spTree>
    <p:extLst>
      <p:ext uri="{BB962C8B-B14F-4D97-AF65-F5344CB8AC3E}">
        <p14:creationId xmlns:p14="http://schemas.microsoft.com/office/powerpoint/2010/main" val="3661364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2</a:t>
            </a:fld>
            <a:endParaRPr kumimoji="1" lang="ja-JP" altLang="en-US"/>
          </a:p>
        </p:txBody>
      </p:sp>
    </p:spTree>
    <p:extLst>
      <p:ext uri="{BB962C8B-B14F-4D97-AF65-F5344CB8AC3E}">
        <p14:creationId xmlns:p14="http://schemas.microsoft.com/office/powerpoint/2010/main" val="1058425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3</a:t>
            </a:fld>
            <a:endParaRPr kumimoji="1" lang="ja-JP" altLang="en-US"/>
          </a:p>
        </p:txBody>
      </p:sp>
    </p:spTree>
    <p:extLst>
      <p:ext uri="{BB962C8B-B14F-4D97-AF65-F5344CB8AC3E}">
        <p14:creationId xmlns:p14="http://schemas.microsoft.com/office/powerpoint/2010/main" val="4279855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4</a:t>
            </a:fld>
            <a:endParaRPr kumimoji="1" lang="ja-JP" altLang="en-US"/>
          </a:p>
        </p:txBody>
      </p:sp>
    </p:spTree>
    <p:extLst>
      <p:ext uri="{BB962C8B-B14F-4D97-AF65-F5344CB8AC3E}">
        <p14:creationId xmlns:p14="http://schemas.microsoft.com/office/powerpoint/2010/main" val="2075008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「顧客の理解を引き出すことができなかった」「体制不備」という課題解決のため、</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住宅関連事業者と連携した啓発を実施。</a:t>
            </a: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ja-JP" altLang="ja-JP" dirty="0">
                <a:latin typeface="Meiryo UI" panose="020B0604030504040204" pitchFamily="50" charset="-128"/>
                <a:ea typeface="Meiryo UI" panose="020B0604030504040204" pitchFamily="50" charset="-128"/>
              </a:rPr>
              <a:t>事業者においても、積極的に</a:t>
            </a:r>
            <a:r>
              <a:rPr lang="en-US" altLang="ja-JP" dirty="0">
                <a:latin typeface="Meiryo UI" panose="020B0604030504040204" pitchFamily="50" charset="-128"/>
                <a:ea typeface="Meiryo UI" panose="020B0604030504040204" pitchFamily="50" charset="-128"/>
              </a:rPr>
              <a:t>PR</a:t>
            </a:r>
            <a:r>
              <a:rPr lang="ja-JP" altLang="ja-JP" dirty="0">
                <a:latin typeface="Meiryo UI" panose="020B0604030504040204" pitchFamily="50" charset="-128"/>
                <a:ea typeface="Meiryo UI" panose="020B0604030504040204" pitchFamily="50" charset="-128"/>
              </a:rPr>
              <a:t>してもらえるよう</a:t>
            </a:r>
            <a:r>
              <a:rPr lang="en-US" altLang="ja-JP" dirty="0">
                <a:latin typeface="Meiryo UI" panose="020B0604030504040204" pitchFamily="50" charset="-128"/>
                <a:ea typeface="Meiryo UI" panose="020B0604030504040204" pitchFamily="50" charset="-128"/>
              </a:rPr>
              <a:t>ZEH</a:t>
            </a:r>
            <a:r>
              <a:rPr lang="ja-JP" altLang="ja-JP" dirty="0">
                <a:latin typeface="Meiryo UI" panose="020B0604030504040204" pitchFamily="50" charset="-128"/>
                <a:ea typeface="Meiryo UI" panose="020B0604030504040204" pitchFamily="50" charset="-128"/>
              </a:rPr>
              <a:t>メリットの紹介や、メリットの</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説明時に大阪府の広報ツールを活用いただけること等を紹介。</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セミナー</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R3.6.4</a:t>
            </a:r>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YKK AP</a:t>
            </a:r>
            <a:r>
              <a:rPr lang="ja-JP" altLang="en-US" dirty="0">
                <a:latin typeface="Meiryo UI" panose="020B0604030504040204" pitchFamily="50" charset="-128"/>
                <a:ea typeface="Meiryo UI" panose="020B0604030504040204" pitchFamily="50" charset="-128"/>
              </a:rPr>
              <a:t>主催　「建築物省エネ法改正セミナー」</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・セミナー受講者</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設計・建築事業者　</a:t>
            </a:r>
            <a:r>
              <a:rPr lang="en-US" altLang="ja-JP" dirty="0">
                <a:latin typeface="Meiryo UI" panose="020B0604030504040204" pitchFamily="50" charset="-128"/>
                <a:ea typeface="Meiryo UI" panose="020B0604030504040204" pitchFamily="50" charset="-128"/>
              </a:rPr>
              <a:t>65</a:t>
            </a:r>
            <a:r>
              <a:rPr lang="ja-JP" altLang="en-US" dirty="0">
                <a:latin typeface="Meiryo UI" panose="020B0604030504040204" pitchFamily="50" charset="-128"/>
                <a:ea typeface="Meiryo UI" panose="020B0604030504040204" pitchFamily="50" charset="-128"/>
              </a:rPr>
              <a:t>社（関西・四国・中国）うち関西は</a:t>
            </a:r>
            <a:r>
              <a:rPr lang="en-US" altLang="ja-JP" dirty="0">
                <a:latin typeface="Meiryo UI" panose="020B0604030504040204" pitchFamily="50" charset="-128"/>
                <a:ea typeface="Meiryo UI" panose="020B0604030504040204" pitchFamily="50" charset="-128"/>
              </a:rPr>
              <a:t>33</a:t>
            </a:r>
            <a:r>
              <a:rPr lang="ja-JP" altLang="en-US" dirty="0">
                <a:latin typeface="Meiryo UI" panose="020B0604030504040204" pitchFamily="50" charset="-128"/>
                <a:ea typeface="Meiryo UI" panose="020B0604030504040204" pitchFamily="50" charset="-128"/>
              </a:rPr>
              <a:t>社</a:t>
            </a:r>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・アンケート</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半数が「大変良かった・良かった」と回答</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・スマ</a:t>
            </a:r>
            <a:r>
              <a:rPr lang="en-US" altLang="ja-JP" dirty="0">
                <a:latin typeface="Meiryo UI" panose="020B0604030504040204" pitchFamily="50" charset="-128"/>
                <a:ea typeface="Meiryo UI" panose="020B0604030504040204" pitchFamily="50" charset="-128"/>
              </a:rPr>
              <a:t>C</a:t>
            </a:r>
            <a:r>
              <a:rPr lang="ja-JP" altLang="en-US" dirty="0">
                <a:latin typeface="Meiryo UI" panose="020B0604030504040204" pitchFamily="50" charset="-128"/>
                <a:ea typeface="Meiryo UI" panose="020B0604030504040204" pitchFamily="50" charset="-128"/>
              </a:rPr>
              <a:t>の後に、住まち部　建築指導課も講演</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1944BA3-4366-40E7-BDA7-36C59C4D60BB}" type="slidenum">
              <a:rPr kumimoji="1" lang="ja-JP" altLang="en-US" smtClean="0"/>
              <a:t>5</a:t>
            </a:fld>
            <a:endParaRPr kumimoji="1" lang="ja-JP" altLang="en-US"/>
          </a:p>
        </p:txBody>
      </p:sp>
    </p:spTree>
    <p:extLst>
      <p:ext uri="{BB962C8B-B14F-4D97-AF65-F5344CB8AC3E}">
        <p14:creationId xmlns:p14="http://schemas.microsoft.com/office/powerpoint/2010/main" val="2101175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AF98248-9989-4959-A78D-E27E2EC999A9}" type="datetime1">
              <a:rPr kumimoji="1" lang="ja-JP" altLang="en-US" smtClean="0"/>
              <a:t>2022/7/22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54782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794B4D2-E11A-4E46-8D66-78669D01B293}" type="datetime1">
              <a:rPr kumimoji="1" lang="ja-JP" altLang="en-US" smtClean="0"/>
              <a:t>2022/7/22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897444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E8EE09-DB79-4A0B-9E93-DA5B8806A46E}" type="datetime1">
              <a:rPr kumimoji="1" lang="ja-JP" altLang="en-US" smtClean="0"/>
              <a:t>2022/7/22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87559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B83F931-C299-42E4-ABF4-765EF126FDD3}" type="datetime1">
              <a:rPr kumimoji="1" lang="ja-JP" altLang="en-US" smtClean="0"/>
              <a:t>2022/7/22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622504" y="6327376"/>
            <a:ext cx="486000" cy="486000"/>
          </a:xfrm>
          <a:prstGeom prst="ellipse">
            <a:avLst/>
          </a:prstGeom>
          <a:solidFill>
            <a:schemeClr val="bg1"/>
          </a:solidFill>
          <a:ln>
            <a:solidFill>
              <a:srgbClr val="758085">
                <a:lumMod val="50000"/>
              </a:srgbClr>
            </a:solidFill>
          </a:ln>
        </p:spPr>
        <p:txBody>
          <a:bodyPr/>
          <a:lstStyle/>
          <a:p>
            <a:fld id="{930DF1FA-2879-4CB1-9630-E4043495BA91}" type="slidenum">
              <a:rPr kumimoji="1" lang="ja-JP" altLang="en-US" smtClean="0"/>
              <a:t>‹#›</a:t>
            </a:fld>
            <a:endParaRPr kumimoji="1" lang="ja-JP" altLang="en-US" dirty="0"/>
          </a:p>
        </p:txBody>
      </p:sp>
    </p:spTree>
    <p:extLst>
      <p:ext uri="{BB962C8B-B14F-4D97-AF65-F5344CB8AC3E}">
        <p14:creationId xmlns:p14="http://schemas.microsoft.com/office/powerpoint/2010/main" val="1237730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56846DF-20AF-4D26-B2EA-6E97D059A029}" type="datetime1">
              <a:rPr kumimoji="1" lang="ja-JP" altLang="en-US" smtClean="0"/>
              <a:t>2022/7/22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4351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A14B040-81ED-4A71-A35B-7CCCF4AB8CA2}" type="datetime1">
              <a:rPr kumimoji="1" lang="ja-JP" altLang="en-US" smtClean="0"/>
              <a:t>2022/7/22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29179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A4D987A-1026-4DFA-9BD6-94BF48192DD0}" type="datetime1">
              <a:rPr kumimoji="1" lang="ja-JP" altLang="en-US" smtClean="0"/>
              <a:t>2022/7/22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524039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BD47D9-61A8-4B22-B0C1-9A3DB5CE19DA}" type="datetime1">
              <a:rPr kumimoji="1" lang="ja-JP" altLang="en-US" smtClean="0"/>
              <a:t>2022/7/22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998940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3C416B-355D-4CF0-8A61-FEE78AFCE2D5}" type="datetime1">
              <a:rPr kumimoji="1" lang="ja-JP" altLang="en-US" smtClean="0"/>
              <a:t>2022/7/22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6509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950E29C-9503-4949-BF3E-A222CA9DA38C}" type="datetime1">
              <a:rPr kumimoji="1" lang="ja-JP" altLang="en-US" smtClean="0"/>
              <a:t>2022/7/22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712071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8293E5E-844E-49D1-9DF0-5E5BA440B29B}" type="datetime1">
              <a:rPr kumimoji="1" lang="ja-JP" altLang="en-US" smtClean="0"/>
              <a:t>2022/7/22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980263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12547E-DCFA-40C1-950C-61A19978382E}" type="datetime1">
              <a:rPr kumimoji="1" lang="ja-JP" altLang="en-US" smtClean="0"/>
              <a:t>2022/7/22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22504" y="6309320"/>
            <a:ext cx="486000" cy="486000"/>
          </a:xfrm>
          <a:prstGeom prst="ellipse">
            <a:avLst/>
          </a:prstGeom>
          <a:solidFill>
            <a:schemeClr val="bg1"/>
          </a:solidFill>
          <a:ln w="19050">
            <a:solidFill>
              <a:schemeClr val="accent6">
                <a:lumMod val="50000"/>
              </a:schemeClr>
            </a:solidFill>
          </a:ln>
          <a:effectLst>
            <a:outerShdw blurRad="50800" dist="38100" dir="5400000" algn="t" rotWithShape="0">
              <a:prstClr val="black">
                <a:alpha val="40000"/>
              </a:prstClr>
            </a:outerShdw>
          </a:effectLst>
        </p:spPr>
        <p:txBody>
          <a:bodyPr vert="horz" lIns="0" tIns="0" rIns="0" bIns="0" rtlCol="0" anchor="ctr" anchorCtr="1"/>
          <a:lstStyle>
            <a:lvl1pPr algn="r">
              <a:defRPr sz="1600" b="1">
                <a:solidFill>
                  <a:schemeClr val="tx1"/>
                </a:solidFill>
                <a:latin typeface="Meiryo UI" panose="020B0604030504040204" pitchFamily="50" charset="-128"/>
                <a:ea typeface="Meiryo UI" panose="020B0604030504040204" pitchFamily="50" charset="-128"/>
              </a:defRPr>
            </a:lvl1pPr>
          </a:lstStyle>
          <a:p>
            <a:fld id="{930DF1FA-2879-4CB1-9630-E4043495BA91}" type="slidenum">
              <a:rPr lang="ja-JP" altLang="en-US" smtClean="0"/>
              <a:pPr/>
              <a:t>‹#›</a:t>
            </a:fld>
            <a:endParaRPr lang="ja-JP" altLang="en-US" dirty="0"/>
          </a:p>
        </p:txBody>
      </p:sp>
    </p:spTree>
    <p:extLst>
      <p:ext uri="{BB962C8B-B14F-4D97-AF65-F5344CB8AC3E}">
        <p14:creationId xmlns:p14="http://schemas.microsoft.com/office/powerpoint/2010/main" val="415488684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3">
            <a:extLst>
              <a:ext uri="{FF2B5EF4-FFF2-40B4-BE49-F238E27FC236}">
                <a16:creationId xmlns:a16="http://schemas.microsoft.com/office/drawing/2014/main" id="{D461C368-5FFC-48E2-B4FC-6F938CD7BB66}"/>
              </a:ext>
            </a:extLst>
          </p:cNvPr>
          <p:cNvSpPr/>
          <p:nvPr/>
        </p:nvSpPr>
        <p:spPr bwMode="auto">
          <a:xfrm>
            <a:off x="35496" y="844288"/>
            <a:ext cx="9040777" cy="1412840"/>
          </a:xfrm>
          <a:prstGeom prst="roundRect">
            <a:avLst>
              <a:gd name="adj" fmla="val 0"/>
            </a:avLst>
          </a:prstGeom>
          <a:noFill/>
          <a:ln w="19050">
            <a:solidFill>
              <a:srgbClr val="000066"/>
            </a:solidFill>
            <a:miter lim="800000"/>
          </a:ln>
          <a:effectLst/>
        </p:spPr>
        <p:style>
          <a:lnRef idx="1">
            <a:schemeClr val="accent2"/>
          </a:lnRef>
          <a:fillRef idx="2">
            <a:schemeClr val="accent2"/>
          </a:fillRef>
          <a:effectRef idx="1">
            <a:schemeClr val="accent2"/>
          </a:effectRef>
          <a:fontRef idx="minor">
            <a:schemeClr val="dk1"/>
          </a:fontRef>
        </p:style>
        <p:txBody>
          <a:bodyPr wrap="square" lIns="91384" tIns="89988" rIns="91384" bIns="89988" anchor="t">
            <a:spAutoFit/>
          </a:bodyPr>
          <a:lstStyle/>
          <a:p>
            <a:pPr marL="457200" indent="-457200">
              <a:spcBef>
                <a:spcPts val="1800"/>
              </a:spcBef>
              <a:buFont typeface="Wingdings" panose="05000000000000000000" pitchFamily="2" charset="2"/>
              <a:buChar char="n"/>
              <a:defRPr/>
            </a:pPr>
            <a:r>
              <a:rPr lang="ja-JP" altLang="en-US" sz="2000" b="1" dirty="0">
                <a:latin typeface="Meiryo UI" panose="020B0604030504040204" pitchFamily="50" charset="-128"/>
                <a:ea typeface="Meiryo UI" panose="020B0604030504040204" pitchFamily="50" charset="-128"/>
                <a:cs typeface="メイリオ" panose="020B0604030504040204" pitchFamily="50" charset="-128"/>
              </a:rPr>
              <a:t>目的</a:t>
            </a:r>
            <a:br>
              <a:rPr lang="en-US" altLang="ja-JP" sz="2000" b="1" dirty="0">
                <a:latin typeface="Meiryo UI" panose="020B0604030504040204" pitchFamily="50" charset="-128"/>
                <a:ea typeface="Meiryo UI" panose="020B0604030504040204" pitchFamily="50" charset="-128"/>
                <a:cs typeface="メイリオ" panose="020B0604030504040204" pitchFamily="50" charset="-128"/>
              </a:rPr>
            </a:br>
            <a:r>
              <a:rPr lang="ja-JP" altLang="en-US" sz="2000" b="1" dirty="0">
                <a:latin typeface="Meiryo UI" panose="020B0604030504040204" pitchFamily="50" charset="-128"/>
                <a:ea typeface="Meiryo UI" panose="020B0604030504040204" pitchFamily="50" charset="-128"/>
                <a:cs typeface="メイリオ" panose="020B0604030504040204" pitchFamily="50" charset="-128"/>
              </a:rPr>
              <a:t>　府域の</a:t>
            </a:r>
            <a:r>
              <a:rPr lang="en-US" altLang="ja-JP" sz="2000" b="1" dirty="0">
                <a:latin typeface="Meiryo UI" panose="020B0604030504040204" pitchFamily="50" charset="-128"/>
                <a:ea typeface="Meiryo UI" panose="020B0604030504040204" pitchFamily="50" charset="-128"/>
                <a:cs typeface="メイリオ" panose="020B0604030504040204" pitchFamily="50" charset="-128"/>
              </a:rPr>
              <a:t>2050</a:t>
            </a:r>
            <a:r>
              <a:rPr lang="ja-JP" altLang="en-US" sz="2000" b="1" dirty="0">
                <a:latin typeface="Meiryo UI" panose="020B0604030504040204" pitchFamily="50" charset="-128"/>
                <a:ea typeface="Meiryo UI" panose="020B0604030504040204" pitchFamily="50" charset="-128"/>
                <a:cs typeface="メイリオ" panose="020B0604030504040204" pitchFamily="50" charset="-128"/>
              </a:rPr>
              <a:t>年二酸化炭素排出量実質ゼロ（カーボンニュートラル）をめざし、長期的かつ世界的な視野のもと、持続可能な経済成長と地球温暖化対策の推進を図るため、取組方針等を全庁で協議し、強力に推進する。</a:t>
            </a:r>
          </a:p>
        </p:txBody>
      </p:sp>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おおさかカーボンニュートラル推進本部</a:t>
            </a:r>
          </a:p>
        </p:txBody>
      </p:sp>
      <p:sp>
        <p:nvSpPr>
          <p:cNvPr id="14" name="正方形/長方形 13"/>
          <p:cNvSpPr/>
          <p:nvPr/>
        </p:nvSpPr>
        <p:spPr>
          <a:xfrm>
            <a:off x="35496" y="2443037"/>
            <a:ext cx="9040777" cy="4060240"/>
          </a:xfrm>
          <a:prstGeom prst="rect">
            <a:avLst/>
          </a:prstGeom>
          <a:noFill/>
          <a:ln w="190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342900" indent="-342900">
              <a:buFont typeface="Wingdings" panose="05000000000000000000" pitchFamily="2" charset="2"/>
              <a:buChar char="n"/>
            </a:pPr>
            <a:r>
              <a:rPr lang="ja-JP" altLang="en-US" sz="2000" b="1" dirty="0">
                <a:solidFill>
                  <a:schemeClr val="tx1"/>
                </a:solidFill>
                <a:latin typeface="Meiryo UI" panose="020B0604030504040204" pitchFamily="50" charset="-128"/>
                <a:ea typeface="Meiryo UI" panose="020B0604030504040204" pitchFamily="50" charset="-128"/>
                <a:cs typeface="メイリオ" panose="020B0604030504040204" pitchFamily="50" charset="-128"/>
              </a:rPr>
              <a:t> 体制</a:t>
            </a:r>
            <a:endParaRPr kumimoji="1" lang="ja-JP" altLang="en-US" sz="2000" dirty="0">
              <a:solidFill>
                <a:schemeClr val="tx1"/>
              </a:solidFill>
            </a:endParaRPr>
          </a:p>
        </p:txBody>
      </p:sp>
      <p:sp>
        <p:nvSpPr>
          <p:cNvPr id="20" name="正方形/長方形 19"/>
          <p:cNvSpPr/>
          <p:nvPr/>
        </p:nvSpPr>
        <p:spPr>
          <a:xfrm>
            <a:off x="301502" y="2847457"/>
            <a:ext cx="8538885" cy="707886"/>
          </a:xfrm>
          <a:prstGeom prst="rect">
            <a:avLst/>
          </a:prstGeom>
          <a:solidFill>
            <a:schemeClr val="accent4">
              <a:lumMod val="60000"/>
              <a:lumOff val="40000"/>
            </a:schemeClr>
          </a:solidFill>
        </p:spPr>
        <p:txBody>
          <a:bodyPr vert="horz" wrap="square">
            <a:spAutoFit/>
          </a:bodyPr>
          <a:lstStyle/>
          <a:p>
            <a:r>
              <a:rPr lang="ja-JP" altLang="en-US" sz="2000" b="1" dirty="0"/>
              <a:t>推進本部　本部長：知事、副本部長：３副知事</a:t>
            </a:r>
            <a:endParaRPr lang="en-US" altLang="ja-JP" sz="2000" b="1" dirty="0"/>
          </a:p>
          <a:p>
            <a:r>
              <a:rPr lang="ja-JP" altLang="en-US" sz="2000" b="1" dirty="0"/>
              <a:t>　　　　　本部員：各部局長、教育長、警察本部長</a:t>
            </a:r>
          </a:p>
        </p:txBody>
      </p:sp>
      <p:sp>
        <p:nvSpPr>
          <p:cNvPr id="43" name="正方形/長方形 42">
            <a:extLst>
              <a:ext uri="{FF2B5EF4-FFF2-40B4-BE49-F238E27FC236}">
                <a16:creationId xmlns:a16="http://schemas.microsoft.com/office/drawing/2014/main" id="{0D617C6D-9BA8-43F6-B624-A7704DD8B65D}"/>
              </a:ext>
            </a:extLst>
          </p:cNvPr>
          <p:cNvSpPr/>
          <p:nvPr/>
        </p:nvSpPr>
        <p:spPr>
          <a:xfrm>
            <a:off x="301502" y="3683416"/>
            <a:ext cx="8538885" cy="707886"/>
          </a:xfrm>
          <a:prstGeom prst="rect">
            <a:avLst/>
          </a:prstGeom>
          <a:solidFill>
            <a:schemeClr val="accent1">
              <a:lumMod val="60000"/>
              <a:lumOff val="40000"/>
            </a:schemeClr>
          </a:solidFill>
        </p:spPr>
        <p:txBody>
          <a:bodyPr vert="horz" wrap="square">
            <a:spAutoFit/>
          </a:bodyPr>
          <a:lstStyle/>
          <a:p>
            <a:r>
              <a:rPr lang="ja-JP" altLang="en-US" sz="2000" b="1" dirty="0"/>
              <a:t>事務局長　：環境政策監（本部員兼務）　</a:t>
            </a:r>
            <a:endParaRPr lang="en-US" altLang="ja-JP" sz="2000" b="1" dirty="0"/>
          </a:p>
          <a:p>
            <a:r>
              <a:rPr lang="ja-JP" altLang="en-US" sz="2000" b="1" dirty="0"/>
              <a:t>事務局次長：環境農林水産部副理事</a:t>
            </a:r>
            <a:r>
              <a:rPr lang="ja-JP" altLang="en-US" b="1" dirty="0"/>
              <a:t>（事務局：脱炭素・エネルギー政策課）</a:t>
            </a:r>
            <a:endParaRPr lang="en-US" altLang="ja-JP" b="1" dirty="0"/>
          </a:p>
        </p:txBody>
      </p:sp>
      <p:sp>
        <p:nvSpPr>
          <p:cNvPr id="12"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1</a:t>
            </a:fld>
            <a:endParaRPr kumimoji="1" lang="ja-JP" altLang="en-US"/>
          </a:p>
        </p:txBody>
      </p:sp>
      <p:sp>
        <p:nvSpPr>
          <p:cNvPr id="13" name="正方形/長方形 12">
            <a:extLst>
              <a:ext uri="{FF2B5EF4-FFF2-40B4-BE49-F238E27FC236}">
                <a16:creationId xmlns:a16="http://schemas.microsoft.com/office/drawing/2014/main" id="{0D617C6D-9BA8-43F6-B624-A7704DD8B65D}"/>
              </a:ext>
            </a:extLst>
          </p:cNvPr>
          <p:cNvSpPr/>
          <p:nvPr/>
        </p:nvSpPr>
        <p:spPr>
          <a:xfrm>
            <a:off x="301502" y="4577035"/>
            <a:ext cx="8538885" cy="1631216"/>
          </a:xfrm>
          <a:prstGeom prst="rect">
            <a:avLst/>
          </a:prstGeom>
          <a:solidFill>
            <a:schemeClr val="accent3">
              <a:lumMod val="20000"/>
              <a:lumOff val="80000"/>
            </a:schemeClr>
          </a:solidFill>
        </p:spPr>
        <p:txBody>
          <a:bodyPr vert="horz" wrap="square">
            <a:spAutoFit/>
          </a:bodyPr>
          <a:lstStyle/>
          <a:p>
            <a:r>
              <a:rPr lang="ja-JP" altLang="en-US" sz="2000" b="1" dirty="0"/>
              <a:t>ワーキンググループ：府内横断的な３つの柱となる施策を推進するため、</a:t>
            </a:r>
            <a:endParaRPr lang="en-US" altLang="ja-JP" sz="2000" b="1" dirty="0"/>
          </a:p>
          <a:p>
            <a:r>
              <a:rPr lang="ja-JP" altLang="en-US" sz="2000" b="1" dirty="0"/>
              <a:t>　　　　　　　　　　複数のワーキンググループを設置</a:t>
            </a:r>
            <a:endParaRPr lang="en-US" altLang="ja-JP" sz="2000" b="1" dirty="0"/>
          </a:p>
          <a:p>
            <a:r>
              <a:rPr lang="ja-JP" altLang="en-US" sz="2000" b="1" dirty="0"/>
              <a:t>　　　　　　　　　　 ①脱炭素ビジネス</a:t>
            </a:r>
            <a:endParaRPr lang="en-US" altLang="ja-JP" sz="2000" b="1" dirty="0"/>
          </a:p>
          <a:p>
            <a:r>
              <a:rPr lang="ja-JP" altLang="en-US" sz="2000" b="1" dirty="0"/>
              <a:t>　　　　　　　　　　 ②行動変容・再エネ促進</a:t>
            </a:r>
            <a:endParaRPr lang="en-US" altLang="ja-JP" sz="2000" b="1" dirty="0"/>
          </a:p>
          <a:p>
            <a:r>
              <a:rPr lang="ja-JP" altLang="en-US" sz="2000" b="1" dirty="0"/>
              <a:t>　　　　　　　　　　 ③率先取組 　</a:t>
            </a:r>
            <a:endParaRPr lang="en-US" altLang="ja-JP" sz="2000" b="1" dirty="0"/>
          </a:p>
        </p:txBody>
      </p:sp>
      <p:sp>
        <p:nvSpPr>
          <p:cNvPr id="2" name="正方形/長方形 1"/>
          <p:cNvSpPr/>
          <p:nvPr/>
        </p:nvSpPr>
        <p:spPr>
          <a:xfrm>
            <a:off x="7781990" y="102940"/>
            <a:ext cx="1182498" cy="517748"/>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Meiryo UI" panose="020B0604030504040204" pitchFamily="50" charset="-128"/>
                <a:ea typeface="Meiryo UI" panose="020B0604030504040204" pitchFamily="50" charset="-128"/>
              </a:rPr>
              <a:t>資料１</a:t>
            </a:r>
          </a:p>
        </p:txBody>
      </p:sp>
    </p:spTree>
    <p:extLst>
      <p:ext uri="{BB962C8B-B14F-4D97-AF65-F5344CB8AC3E}">
        <p14:creationId xmlns:p14="http://schemas.microsoft.com/office/powerpoint/2010/main" val="600311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取組方針</a:t>
            </a:r>
          </a:p>
        </p:txBody>
      </p:sp>
      <p:sp>
        <p:nvSpPr>
          <p:cNvPr id="7" name="角丸四角形 6"/>
          <p:cNvSpPr/>
          <p:nvPr/>
        </p:nvSpPr>
        <p:spPr>
          <a:xfrm>
            <a:off x="130020" y="764704"/>
            <a:ext cx="8883960" cy="5760640"/>
          </a:xfrm>
          <a:prstGeom prst="roundRect">
            <a:avLst>
              <a:gd name="adj" fmla="val 10598"/>
            </a:avLst>
          </a:prstGeom>
          <a:solidFill>
            <a:schemeClr val="accent4">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1200"/>
              </a:spcAft>
            </a:pPr>
            <a:r>
              <a:rPr lang="ja-JP" altLang="en-US" sz="2400" b="1" dirty="0">
                <a:solidFill>
                  <a:schemeClr val="tx1"/>
                </a:solidFill>
              </a:rPr>
              <a:t>■基本的な考え方</a:t>
            </a:r>
            <a:endParaRPr lang="en-US" altLang="ja-JP" sz="2400" b="1" dirty="0">
              <a:solidFill>
                <a:schemeClr val="tx1"/>
              </a:solidFill>
            </a:endParaRPr>
          </a:p>
          <a:p>
            <a:pPr marL="263525" indent="271463">
              <a:spcAft>
                <a:spcPts val="1200"/>
              </a:spcAft>
            </a:pPr>
            <a:r>
              <a:rPr lang="ja-JP" altLang="en-US" sz="2000" dirty="0">
                <a:solidFill>
                  <a:schemeClr val="tx1"/>
                </a:solidFill>
              </a:rPr>
              <a:t>大阪・関西万博のインパクトやレガシーをはじめ、大阪・関西の強みを最大限に活かしつつ、実行計画に定める</a:t>
            </a:r>
            <a:r>
              <a:rPr lang="en-US" altLang="ja-JP" sz="2000" dirty="0">
                <a:solidFill>
                  <a:schemeClr val="tx1"/>
                </a:solidFill>
              </a:rPr>
              <a:t>2030</a:t>
            </a:r>
            <a:r>
              <a:rPr lang="ja-JP" altLang="en-US" sz="2000" dirty="0">
                <a:solidFill>
                  <a:schemeClr val="tx1"/>
                </a:solidFill>
              </a:rPr>
              <a:t>年の削減目標を達成するために、全庁一体となってカーボンニュートラル（脱炭素）の実現に取り組む。</a:t>
            </a:r>
            <a:endParaRPr lang="en-US" altLang="ja-JP" sz="2000" dirty="0">
              <a:solidFill>
                <a:schemeClr val="tx1"/>
              </a:solidFill>
            </a:endParaRPr>
          </a:p>
          <a:p>
            <a:pPr marL="263525" indent="-263525">
              <a:spcAft>
                <a:spcPts val="1200"/>
              </a:spcAft>
            </a:pPr>
            <a:r>
              <a:rPr lang="ja-JP" altLang="en-US" sz="2000" dirty="0">
                <a:solidFill>
                  <a:schemeClr val="tx1"/>
                </a:solidFill>
              </a:rPr>
              <a:t>①・脱炭素に関するイノベーションを創出するとともに、事業者における脱炭素経営や</a:t>
            </a:r>
            <a:r>
              <a:rPr lang="en-US" altLang="ja-JP" sz="2000" dirty="0">
                <a:solidFill>
                  <a:schemeClr val="tx1"/>
                </a:solidFill>
              </a:rPr>
              <a:t>ESG</a:t>
            </a:r>
            <a:r>
              <a:rPr lang="ja-JP" altLang="en-US" sz="2000" dirty="0">
                <a:solidFill>
                  <a:schemeClr val="tx1"/>
                </a:solidFill>
              </a:rPr>
              <a:t>投融資を促進することで、次なる成長につなげていく。</a:t>
            </a:r>
          </a:p>
          <a:p>
            <a:pPr marL="263525" indent="-263525">
              <a:spcAft>
                <a:spcPts val="1200"/>
              </a:spcAft>
            </a:pPr>
            <a:r>
              <a:rPr lang="ja-JP" altLang="en-US" sz="2000" dirty="0">
                <a:solidFill>
                  <a:schemeClr val="tx1"/>
                </a:solidFill>
              </a:rPr>
              <a:t>②・府民等に気候危機と認識すべき状況を発信するとともに人々のライフスタイルの変革を促すことで、持続可能性に配慮した消費の拡大を図る。</a:t>
            </a:r>
            <a:endParaRPr lang="en-US" altLang="ja-JP" sz="2000" dirty="0">
              <a:solidFill>
                <a:schemeClr val="tx1"/>
              </a:solidFill>
            </a:endParaRPr>
          </a:p>
          <a:p>
            <a:pPr marL="263525" indent="-263525">
              <a:spcAft>
                <a:spcPts val="1200"/>
              </a:spcAft>
            </a:pPr>
            <a:r>
              <a:rPr lang="ja-JP" altLang="en-US" sz="2000" dirty="0">
                <a:solidFill>
                  <a:schemeClr val="tx1"/>
                </a:solidFill>
              </a:rPr>
              <a:t>　・再生可能エネルギーの大幅な利用拡大などによる脱炭素型のまちづくりを行うことで、強靭で持続可能な都市を実現する。</a:t>
            </a:r>
            <a:endParaRPr lang="en-US" altLang="ja-JP" sz="2000" dirty="0">
              <a:solidFill>
                <a:schemeClr val="tx1"/>
              </a:solidFill>
            </a:endParaRPr>
          </a:p>
          <a:p>
            <a:pPr marL="263525" indent="-263525">
              <a:spcAft>
                <a:spcPts val="1200"/>
              </a:spcAft>
            </a:pPr>
            <a:r>
              <a:rPr lang="ja-JP" altLang="en-US" sz="2000" dirty="0">
                <a:solidFill>
                  <a:schemeClr val="tx1"/>
                </a:solidFill>
              </a:rPr>
              <a:t>③・大阪府自ら率先して、温室効果ガスの排出を削減することで、府民・事業者の意識・行動が自ずと変容していくよう取り組む。</a:t>
            </a:r>
          </a:p>
        </p:txBody>
      </p:sp>
      <p:sp>
        <p:nvSpPr>
          <p:cNvPr id="6"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2</a:t>
            </a:fld>
            <a:endParaRPr kumimoji="1" lang="ja-JP" altLang="en-US"/>
          </a:p>
        </p:txBody>
      </p:sp>
    </p:spTree>
    <p:extLst>
      <p:ext uri="{BB962C8B-B14F-4D97-AF65-F5344CB8AC3E}">
        <p14:creationId xmlns:p14="http://schemas.microsoft.com/office/powerpoint/2010/main" val="1010988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ワーキンググループの構成</a:t>
            </a:r>
          </a:p>
        </p:txBody>
      </p:sp>
      <p:graphicFrame>
        <p:nvGraphicFramePr>
          <p:cNvPr id="4" name="表 3"/>
          <p:cNvGraphicFramePr>
            <a:graphicFrameLocks noGrp="1"/>
          </p:cNvGraphicFramePr>
          <p:nvPr>
            <p:extLst>
              <p:ext uri="{D42A27DB-BD31-4B8C-83A1-F6EECF244321}">
                <p14:modId xmlns:p14="http://schemas.microsoft.com/office/powerpoint/2010/main" val="2915041035"/>
              </p:ext>
            </p:extLst>
          </p:nvPr>
        </p:nvGraphicFramePr>
        <p:xfrm>
          <a:off x="340325" y="908720"/>
          <a:ext cx="8463350" cy="5585832"/>
        </p:xfrm>
        <a:graphic>
          <a:graphicData uri="http://schemas.openxmlformats.org/drawingml/2006/table">
            <a:tbl>
              <a:tblPr firstRow="1" bandRow="1">
                <a:tableStyleId>{16D9F66E-5EB9-4882-86FB-DCBF35E3C3E4}</a:tableStyleId>
              </a:tblPr>
              <a:tblGrid>
                <a:gridCol w="1310705">
                  <a:extLst>
                    <a:ext uri="{9D8B030D-6E8A-4147-A177-3AD203B41FA5}">
                      <a16:colId xmlns:a16="http://schemas.microsoft.com/office/drawing/2014/main" val="4074743331"/>
                    </a:ext>
                  </a:extLst>
                </a:gridCol>
                <a:gridCol w="7152645">
                  <a:extLst>
                    <a:ext uri="{9D8B030D-6E8A-4147-A177-3AD203B41FA5}">
                      <a16:colId xmlns:a16="http://schemas.microsoft.com/office/drawing/2014/main" val="1954077383"/>
                    </a:ext>
                  </a:extLst>
                </a:gridCol>
              </a:tblGrid>
              <a:tr h="648072">
                <a:tc>
                  <a:txBody>
                    <a:bodyPr/>
                    <a:lstStyle/>
                    <a:p>
                      <a:r>
                        <a:rPr lang="ja-JP" altLang="en-US" b="0" dirty="0"/>
                        <a:t>新技術実装</a:t>
                      </a:r>
                      <a:r>
                        <a:rPr lang="en-US" altLang="ja-JP" b="0" dirty="0"/>
                        <a:t>WG</a:t>
                      </a:r>
                      <a:endParaRPr kumimoji="1" lang="ja-JP" altLang="en-US" b="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0" dirty="0"/>
                        <a:t>水素利用をはじめとした脱炭素に関する革新的技術の開発や実証の支援、及び規制緩和等による新技術の社会実装の促進方策</a:t>
                      </a:r>
                      <a:endParaRPr lang="en-US" altLang="ja-JP" sz="1800" b="0" dirty="0">
                        <a:solidFill>
                          <a:schemeClr val="tx1"/>
                        </a:solidFill>
                      </a:endParaRPr>
                    </a:p>
                  </a:txBody>
                  <a:tcPr/>
                </a:tc>
                <a:extLst>
                  <a:ext uri="{0D108BD9-81ED-4DB2-BD59-A6C34878D82A}">
                    <a16:rowId xmlns:a16="http://schemas.microsoft.com/office/drawing/2014/main" val="251530884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脱炭素経営</a:t>
                      </a:r>
                      <a:r>
                        <a:rPr lang="en-US" altLang="ja-JP" dirty="0"/>
                        <a:t>WG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a:t>事業者における脱炭素経営の促進及びこれと連動した</a:t>
                      </a:r>
                      <a:r>
                        <a:rPr lang="en-US" altLang="ja-JP" sz="1800" dirty="0"/>
                        <a:t>ESG</a:t>
                      </a:r>
                      <a:r>
                        <a:rPr lang="ja-JP" altLang="en-US" sz="1800" dirty="0"/>
                        <a:t>投融資の活性化方策</a:t>
                      </a:r>
                      <a:endParaRPr lang="ja-JP" altLang="en-US" sz="1800" dirty="0">
                        <a:solidFill>
                          <a:schemeClr val="tx1"/>
                        </a:solidFill>
                      </a:endParaRPr>
                    </a:p>
                  </a:txBody>
                  <a:tcPr/>
                </a:tc>
                <a:extLst>
                  <a:ext uri="{0D108BD9-81ED-4DB2-BD59-A6C34878D82A}">
                    <a16:rowId xmlns:a16="http://schemas.microsoft.com/office/drawing/2014/main" val="682212503"/>
                  </a:ext>
                </a:extLst>
              </a:tr>
              <a:tr h="370840">
                <a:tc>
                  <a:txBody>
                    <a:bodyPr/>
                    <a:lstStyle/>
                    <a:p>
                      <a:r>
                        <a:rPr lang="ja-JP" altLang="en-US" dirty="0"/>
                        <a:t>行動変容</a:t>
                      </a:r>
                      <a:r>
                        <a:rPr lang="en-US" altLang="ja-JP" dirty="0"/>
                        <a:t>WG</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a:t>温室効果ガス削減の見える化やこれと連動した脱炭素消費へのポイント付与制度などのカーボンニュートラルに関する意識改革・行動促進方策</a:t>
                      </a:r>
                      <a:endParaRPr lang="ja-JP" altLang="en-US" sz="1800" dirty="0">
                        <a:solidFill>
                          <a:schemeClr val="tx1"/>
                        </a:solidFill>
                      </a:endParaRPr>
                    </a:p>
                  </a:txBody>
                  <a:tcPr/>
                </a:tc>
                <a:extLst>
                  <a:ext uri="{0D108BD9-81ED-4DB2-BD59-A6C34878D82A}">
                    <a16:rowId xmlns:a16="http://schemas.microsoft.com/office/drawing/2014/main" val="204782792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脱炭素まちづくり</a:t>
                      </a:r>
                      <a:r>
                        <a:rPr lang="en-US" altLang="ja-JP" dirty="0"/>
                        <a:t>WG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a:t>まちづくりにおける脱炭素化や新たなモビリティサービスの活用、都市インフラ整備における脱炭素施策、吸収源の確保等</a:t>
                      </a:r>
                      <a:endParaRPr lang="en-US" altLang="ja-JP" sz="1800" dirty="0">
                        <a:solidFill>
                          <a:schemeClr val="tx1"/>
                        </a:solidFill>
                      </a:endParaRPr>
                    </a:p>
                  </a:txBody>
                  <a:tcPr/>
                </a:tc>
                <a:extLst>
                  <a:ext uri="{0D108BD9-81ED-4DB2-BD59-A6C34878D82A}">
                    <a16:rowId xmlns:a16="http://schemas.microsoft.com/office/drawing/2014/main" val="2520312043"/>
                  </a:ext>
                </a:extLst>
              </a:tr>
              <a:tr h="370840">
                <a:tc>
                  <a:txBody>
                    <a:bodyPr/>
                    <a:lstStyle/>
                    <a:p>
                      <a:r>
                        <a:rPr lang="ja-JP" altLang="en-US" dirty="0"/>
                        <a:t>府有施設</a:t>
                      </a:r>
                      <a:r>
                        <a:rPr lang="en-US" altLang="ja-JP" dirty="0"/>
                        <a:t>ZEB</a:t>
                      </a:r>
                      <a:r>
                        <a:rPr lang="en-US" altLang="ja-JP" baseline="30000" dirty="0"/>
                        <a:t>※</a:t>
                      </a:r>
                      <a:r>
                        <a:rPr lang="ja-JP" altLang="en-US" dirty="0"/>
                        <a:t>化</a:t>
                      </a:r>
                      <a:r>
                        <a:rPr lang="en-US" altLang="ja-JP" dirty="0"/>
                        <a:t>WG</a:t>
                      </a:r>
                      <a:endParaRPr kumimoji="1" lang="ja-JP" altLang="en-US" dirty="0"/>
                    </a:p>
                  </a:txBody>
                  <a:tcPr/>
                </a:tc>
                <a:tc>
                  <a:txBody>
                    <a:bodyPr/>
                    <a:lstStyle/>
                    <a:p>
                      <a:r>
                        <a:rPr lang="ja-JP" altLang="en-US" sz="1800" dirty="0"/>
                        <a:t>府有施設の建て替え等でＺＥＢ化を進めるための、イニシャルコストとランニングコストの比較や課題整理、技術的な指針の作成</a:t>
                      </a:r>
                      <a:r>
                        <a:rPr lang="ja-JP" altLang="en-US" sz="1800" dirty="0">
                          <a:solidFill>
                            <a:schemeClr val="tx1"/>
                          </a:solidFill>
                        </a:rPr>
                        <a:t>、内装木質化等による木材の利用促進</a:t>
                      </a:r>
                      <a:r>
                        <a:rPr lang="ja-JP" altLang="en-US" sz="1800" dirty="0"/>
                        <a:t>等</a:t>
                      </a:r>
                      <a:endParaRPr kumimoji="1" lang="ja-JP" altLang="en-US" dirty="0"/>
                    </a:p>
                  </a:txBody>
                  <a:tcPr/>
                </a:tc>
                <a:extLst>
                  <a:ext uri="{0D108BD9-81ED-4DB2-BD59-A6C34878D82A}">
                    <a16:rowId xmlns:a16="http://schemas.microsoft.com/office/drawing/2014/main" val="30235394"/>
                  </a:ext>
                </a:extLst>
              </a:tr>
              <a:tr h="370840">
                <a:tc>
                  <a:txBody>
                    <a:bodyPr/>
                    <a:lstStyle/>
                    <a:p>
                      <a:r>
                        <a:rPr lang="ja-JP" altLang="en-US" dirty="0"/>
                        <a:t>府有施設再エネ導入</a:t>
                      </a:r>
                      <a:r>
                        <a:rPr lang="en-US" altLang="ja-JP" dirty="0"/>
                        <a:t>WG</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a:t>次世代太陽電池の活用も含めた府有施設への最大限の太陽光発電設備の設置や、府有施設において調達する電力への再生可能エネルギーの導入の促進方策</a:t>
                      </a:r>
                      <a:endParaRPr lang="en-US" altLang="ja-JP" sz="1800" dirty="0">
                        <a:solidFill>
                          <a:schemeClr val="tx1"/>
                        </a:solidFill>
                      </a:endParaRPr>
                    </a:p>
                  </a:txBody>
                  <a:tcPr/>
                </a:tc>
                <a:extLst>
                  <a:ext uri="{0D108BD9-81ED-4DB2-BD59-A6C34878D82A}">
                    <a16:rowId xmlns:a16="http://schemas.microsoft.com/office/drawing/2014/main" val="1448973794"/>
                  </a:ext>
                </a:extLst>
              </a:tr>
              <a:tr h="370840">
                <a:tc>
                  <a:txBody>
                    <a:bodyPr/>
                    <a:lstStyle/>
                    <a:p>
                      <a:r>
                        <a:rPr lang="ja-JP" altLang="en-US" dirty="0"/>
                        <a:t>公用車電動化</a:t>
                      </a:r>
                      <a:r>
                        <a:rPr lang="en-US" altLang="ja-JP" dirty="0"/>
                        <a:t>WG</a:t>
                      </a:r>
                      <a:endParaRPr kumimoji="1" lang="ja-JP"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dirty="0"/>
                        <a:t>公用車の更新時には原則ゼロエミッション車を中心とした電動車とするための課題や方策</a:t>
                      </a:r>
                      <a:endParaRPr lang="ja-JP" altLang="en-US" sz="1800" dirty="0">
                        <a:solidFill>
                          <a:schemeClr val="tx1"/>
                        </a:solidFill>
                      </a:endParaRPr>
                    </a:p>
                  </a:txBody>
                  <a:tcPr/>
                </a:tc>
                <a:extLst>
                  <a:ext uri="{0D108BD9-81ED-4DB2-BD59-A6C34878D82A}">
                    <a16:rowId xmlns:a16="http://schemas.microsoft.com/office/drawing/2014/main" val="281339197"/>
                  </a:ext>
                </a:extLst>
              </a:tr>
            </a:tbl>
          </a:graphicData>
        </a:graphic>
      </p:graphicFrame>
      <p:sp>
        <p:nvSpPr>
          <p:cNvPr id="6" name="スライド番号プレースホルダー 1"/>
          <p:cNvSpPr>
            <a:spLocks noGrp="1"/>
          </p:cNvSpPr>
          <p:nvPr>
            <p:ph type="sldNum" sz="quarter" idx="12"/>
          </p:nvPr>
        </p:nvSpPr>
        <p:spPr>
          <a:xfrm>
            <a:off x="8622504" y="6327376"/>
            <a:ext cx="486000" cy="486000"/>
          </a:xfrm>
        </p:spPr>
        <p:txBody>
          <a:bodyPr/>
          <a:lstStyle/>
          <a:p>
            <a:fld id="{260D7C64-4B75-47CE-A9E9-B75BE436869C}" type="slidenum">
              <a:rPr kumimoji="1" lang="ja-JP" altLang="en-US" smtClean="0"/>
              <a:t>3</a:t>
            </a:fld>
            <a:endParaRPr kumimoji="1" lang="ja-JP" altLang="en-US"/>
          </a:p>
        </p:txBody>
      </p:sp>
      <p:sp>
        <p:nvSpPr>
          <p:cNvPr id="5" name="正方形/長方形 4"/>
          <p:cNvSpPr/>
          <p:nvPr/>
        </p:nvSpPr>
        <p:spPr>
          <a:xfrm>
            <a:off x="174991" y="6555329"/>
            <a:ext cx="8690513" cy="297517"/>
          </a:xfrm>
          <a:prstGeom prst="rect">
            <a:avLst/>
          </a:prstGeom>
        </p:spPr>
        <p:txBody>
          <a:bodyPr wrap="square">
            <a:spAutoFit/>
          </a:bodyPr>
          <a:lstStyle/>
          <a:p>
            <a:pPr marL="182563" indent="-182563">
              <a:lnSpc>
                <a:spcPts val="1600"/>
              </a:lnSpc>
            </a:pPr>
            <a:r>
              <a:rPr lang="en-US" altLang="ja-JP" sz="1200" dirty="0"/>
              <a:t>※</a:t>
            </a:r>
            <a:r>
              <a:rPr lang="ja-JP" altLang="en-US" sz="1200" dirty="0"/>
              <a:t>：</a:t>
            </a:r>
            <a:r>
              <a:rPr lang="en-US" altLang="ja-JP" sz="1200" dirty="0"/>
              <a:t>Net Zero Energy Building</a:t>
            </a:r>
            <a:r>
              <a:rPr lang="ja-JP" altLang="en-US" sz="1200" dirty="0"/>
              <a:t>の略。省エネと創エネにより、建物で消費する一次エネルギーの年間収支ゼロを目指した建物</a:t>
            </a:r>
          </a:p>
        </p:txBody>
      </p:sp>
    </p:spTree>
    <p:extLst>
      <p:ext uri="{BB962C8B-B14F-4D97-AF65-F5344CB8AC3E}">
        <p14:creationId xmlns:p14="http://schemas.microsoft.com/office/powerpoint/2010/main" val="2986959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ホームベース 4">
            <a:extLst>
              <a:ext uri="{FF2B5EF4-FFF2-40B4-BE49-F238E27FC236}">
                <a16:creationId xmlns:a16="http://schemas.microsoft.com/office/drawing/2014/main" id="{51F0FD7C-A3F3-4D3F-9E7A-E2D8BBD297CC}"/>
              </a:ext>
            </a:extLst>
          </p:cNvPr>
          <p:cNvSpPr/>
          <p:nvPr/>
        </p:nvSpPr>
        <p:spPr bwMode="gray">
          <a:xfrm>
            <a:off x="5764826" y="766514"/>
            <a:ext cx="2129422" cy="381120"/>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443194">
              <a:defRPr/>
            </a:pPr>
            <a:r>
              <a:rPr lang="ja-JP" altLang="en-US" sz="1260" dirty="0">
                <a:solidFill>
                  <a:prstClr val="white"/>
                </a:solidFill>
                <a:latin typeface="BIZ UDPゴシック" panose="020B0400000000000000" pitchFamily="50" charset="-128"/>
                <a:ea typeface="BIZ UDPゴシック" panose="020B0400000000000000" pitchFamily="50" charset="-128"/>
              </a:rPr>
              <a:t>　　　　　　　　　　</a:t>
            </a:r>
            <a:r>
              <a:rPr kumimoji="1" lang="en-US" altLang="ja-JP" sz="1260" dirty="0">
                <a:solidFill>
                  <a:prstClr val="white"/>
                </a:solidFill>
                <a:latin typeface="BIZ UDPゴシック" panose="020B0400000000000000" pitchFamily="50" charset="-128"/>
                <a:ea typeface="BIZ UDPゴシック" panose="020B0400000000000000" pitchFamily="50" charset="-128"/>
              </a:rPr>
              <a:t>2030 </a:t>
            </a:r>
          </a:p>
        </p:txBody>
      </p:sp>
      <p:sp>
        <p:nvSpPr>
          <p:cNvPr id="44" name="二等辺三角形 43"/>
          <p:cNvSpPr/>
          <p:nvPr/>
        </p:nvSpPr>
        <p:spPr>
          <a:xfrm rot="5400000">
            <a:off x="5857250" y="3369707"/>
            <a:ext cx="5328241" cy="1245258"/>
          </a:xfrm>
          <a:prstGeom prst="triangle">
            <a:avLst/>
          </a:prstGeom>
          <a:solidFill>
            <a:srgbClr val="FFC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14844"/>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計画に基づく個別の重点施策を着実に推進</a:t>
            </a:r>
          </a:p>
        </p:txBody>
      </p:sp>
      <p:graphicFrame>
        <p:nvGraphicFramePr>
          <p:cNvPr id="8" name="表 7">
            <a:extLst>
              <a:ext uri="{FF2B5EF4-FFF2-40B4-BE49-F238E27FC236}">
                <a16:creationId xmlns:a16="http://schemas.microsoft.com/office/drawing/2014/main" id="{731D8736-1F24-4DDD-BAE5-3D26FC93D64E}"/>
              </a:ext>
            </a:extLst>
          </p:cNvPr>
          <p:cNvGraphicFramePr>
            <a:graphicFrameLocks noGrp="1"/>
          </p:cNvGraphicFramePr>
          <p:nvPr>
            <p:extLst>
              <p:ext uri="{D42A27DB-BD31-4B8C-83A1-F6EECF244321}">
                <p14:modId xmlns:p14="http://schemas.microsoft.com/office/powerpoint/2010/main" val="134078550"/>
              </p:ext>
            </p:extLst>
          </p:nvPr>
        </p:nvGraphicFramePr>
        <p:xfrm>
          <a:off x="35869" y="1195034"/>
          <a:ext cx="7834827" cy="1809372"/>
        </p:xfrm>
        <a:graphic>
          <a:graphicData uri="http://schemas.openxmlformats.org/drawingml/2006/table">
            <a:tbl>
              <a:tblPr>
                <a:tableStyleId>{2D5ABB26-0587-4C30-8999-92F81FD0307C}</a:tableStyleId>
              </a:tblPr>
              <a:tblGrid>
                <a:gridCol w="791715">
                  <a:extLst>
                    <a:ext uri="{9D8B030D-6E8A-4147-A177-3AD203B41FA5}">
                      <a16:colId xmlns:a16="http://schemas.microsoft.com/office/drawing/2014/main" val="1888653662"/>
                    </a:ext>
                  </a:extLst>
                </a:gridCol>
                <a:gridCol w="2602973">
                  <a:extLst>
                    <a:ext uri="{9D8B030D-6E8A-4147-A177-3AD203B41FA5}">
                      <a16:colId xmlns:a16="http://schemas.microsoft.com/office/drawing/2014/main" val="901775203"/>
                    </a:ext>
                  </a:extLst>
                </a:gridCol>
                <a:gridCol w="2432575">
                  <a:extLst>
                    <a:ext uri="{9D8B030D-6E8A-4147-A177-3AD203B41FA5}">
                      <a16:colId xmlns:a16="http://schemas.microsoft.com/office/drawing/2014/main" val="2895380761"/>
                    </a:ext>
                  </a:extLst>
                </a:gridCol>
                <a:gridCol w="2007564">
                  <a:extLst>
                    <a:ext uri="{9D8B030D-6E8A-4147-A177-3AD203B41FA5}">
                      <a16:colId xmlns:a16="http://schemas.microsoft.com/office/drawing/2014/main" val="925580270"/>
                    </a:ext>
                  </a:extLst>
                </a:gridCol>
              </a:tblGrid>
              <a:tr h="1809372">
                <a:tc>
                  <a:txBody>
                    <a:bodyPr/>
                    <a:lstStyle/>
                    <a:p>
                      <a:pPr marL="0" indent="0">
                        <a:lnSpc>
                          <a:spcPct val="100000"/>
                        </a:lnSpc>
                        <a:spcBef>
                          <a:spcPts val="0"/>
                        </a:spcBef>
                        <a:spcAft>
                          <a:spcPts val="0"/>
                        </a:spcAft>
                      </a:pPr>
                      <a:r>
                        <a:rPr kumimoji="1" lang="ja-JP" altLang="en-US" sz="1300" b="1" dirty="0">
                          <a:solidFill>
                            <a:schemeClr val="tx1"/>
                          </a:solidFill>
                          <a:latin typeface="BIZ UDPゴシック" panose="020B0400000000000000" pitchFamily="50" charset="-128"/>
                          <a:ea typeface="BIZ UDPゴシック" panose="020B0400000000000000" pitchFamily="50" charset="-128"/>
                        </a:rPr>
                        <a:t>脱炭素ビジネス</a:t>
                      </a:r>
                      <a:endParaRPr kumimoji="1" lang="en-US" altLang="ja-JP" sz="1300" b="1" dirty="0">
                        <a:solidFill>
                          <a:schemeClr val="tx1"/>
                        </a:solidFill>
                        <a:latin typeface="BIZ UDPゴシック" panose="020B0400000000000000" pitchFamily="50" charset="-128"/>
                        <a:ea typeface="BIZ UDPゴシック" panose="020B0400000000000000" pitchFamily="50" charset="-128"/>
                      </a:endParaRPr>
                    </a:p>
                  </a:txBody>
                  <a:tcPr marL="72000" marR="72000" marT="108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84138" indent="-84138" defTabSz="443194">
                        <a:lnSpc>
                          <a:spcPct val="100000"/>
                        </a:lnSpc>
                        <a:spcBef>
                          <a:spcPts val="0"/>
                        </a:spcBef>
                        <a:spcAft>
                          <a:spcPts val="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□次世代蓄電池の研究開発</a:t>
                      </a:r>
                      <a:endParaRPr lang="en-US" altLang="ja-JP" sz="1300" b="0" dirty="0">
                        <a:solidFill>
                          <a:prstClr val="black"/>
                        </a:solidFill>
                        <a:latin typeface="BIZ UDPゴシック" panose="020B0400000000000000" pitchFamily="50" charset="-128"/>
                        <a:ea typeface="BIZ UDPゴシック" panose="020B0400000000000000" pitchFamily="50" charset="-128"/>
                      </a:endParaRPr>
                    </a:p>
                    <a:p>
                      <a:pPr marL="84138" indent="-84138" defTabSz="443194">
                        <a:lnSpc>
                          <a:spcPct val="100000"/>
                        </a:lnSpc>
                        <a:spcBef>
                          <a:spcPts val="0"/>
                        </a:spcBef>
                        <a:spcAft>
                          <a:spcPts val="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□水素技術実用化に向けた実証</a:t>
                      </a:r>
                    </a:p>
                    <a:p>
                      <a:pPr marL="84138" indent="-84138" defTabSz="443194">
                        <a:lnSpc>
                          <a:spcPct val="100000"/>
                        </a:lnSpc>
                        <a:spcBef>
                          <a:spcPts val="0"/>
                        </a:spcBef>
                        <a:spcAft>
                          <a:spcPts val="0"/>
                        </a:spcAft>
                        <a:defRPr/>
                      </a:pPr>
                      <a:endParaRPr lang="en-US" altLang="ja-JP" sz="1300" b="0" dirty="0">
                        <a:solidFill>
                          <a:prstClr val="black"/>
                        </a:solidFill>
                        <a:latin typeface="BIZ UDPゴシック" panose="020B0400000000000000" pitchFamily="50" charset="-128"/>
                        <a:ea typeface="BIZ UDPゴシック" panose="020B0400000000000000" pitchFamily="50" charset="-128"/>
                      </a:endParaRPr>
                    </a:p>
                    <a:p>
                      <a:pPr marL="84138" indent="-84138" defTabSz="443194">
                        <a:lnSpc>
                          <a:spcPct val="100000"/>
                        </a:lnSpc>
                        <a:spcBef>
                          <a:spcPts val="0"/>
                        </a:spcBef>
                        <a:spcAft>
                          <a:spcPts val="60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□事業者によるゼロカーボン宣言を支援</a:t>
                      </a:r>
                    </a:p>
                    <a:p>
                      <a:pPr marL="84138" indent="-84138" defTabSz="443194">
                        <a:lnSpc>
                          <a:spcPct val="100000"/>
                        </a:lnSpc>
                        <a:spcBef>
                          <a:spcPts val="0"/>
                        </a:spcBef>
                        <a:spcAft>
                          <a:spcPts val="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□特定事業者によるさらなる排出削減</a:t>
                      </a:r>
                    </a:p>
                  </a:txBody>
                  <a:tcPr marL="72000" marR="72000" marT="108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72000" marR="72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marL="0" indent="0">
                        <a:lnSpc>
                          <a:spcPct val="100000"/>
                        </a:lnSpc>
                        <a:spcBef>
                          <a:spcPts val="0"/>
                        </a:spcBef>
                        <a:spcAft>
                          <a:spcPts val="0"/>
                        </a:spcAft>
                      </a:pPr>
                      <a:r>
                        <a:rPr kumimoji="1" lang="ja-JP" altLang="en-US" sz="1300" b="1" dirty="0">
                          <a:solidFill>
                            <a:schemeClr val="tx1"/>
                          </a:solidFill>
                          <a:latin typeface="BIZ UDPゴシック" panose="020B0400000000000000" pitchFamily="50" charset="-128"/>
                          <a:ea typeface="BIZ UDPゴシック" panose="020B0400000000000000" pitchFamily="50" charset="-128"/>
                        </a:rPr>
                        <a:t>□</a:t>
                      </a:r>
                    </a:p>
                  </a:txBody>
                  <a:tcPr marL="72000" marR="72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2338179187"/>
                  </a:ext>
                </a:extLst>
              </a:tr>
            </a:tbl>
          </a:graphicData>
        </a:graphic>
      </p:graphicFrame>
      <p:grpSp>
        <p:nvGrpSpPr>
          <p:cNvPr id="13" name="グループ化 12"/>
          <p:cNvGrpSpPr/>
          <p:nvPr/>
        </p:nvGrpSpPr>
        <p:grpSpPr>
          <a:xfrm>
            <a:off x="-953" y="770160"/>
            <a:ext cx="6013112" cy="381120"/>
            <a:chOff x="118699" y="1450467"/>
            <a:chExt cx="6050634" cy="393157"/>
          </a:xfrm>
        </p:grpSpPr>
        <p:sp>
          <p:nvSpPr>
            <p:cNvPr id="18" name="ホームベース 4">
              <a:extLst>
                <a:ext uri="{FF2B5EF4-FFF2-40B4-BE49-F238E27FC236}">
                  <a16:creationId xmlns:a16="http://schemas.microsoft.com/office/drawing/2014/main" id="{51F0FD7C-A3F3-4D3F-9E7A-E2D8BBD297CC}"/>
                </a:ext>
              </a:extLst>
            </p:cNvPr>
            <p:cNvSpPr/>
            <p:nvPr/>
          </p:nvSpPr>
          <p:spPr bwMode="gray">
            <a:xfrm>
              <a:off x="3503009" y="1450467"/>
              <a:ext cx="2666324" cy="393157"/>
            </a:xfrm>
            <a:prstGeom prst="homePlate">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443194">
                <a:defRPr/>
              </a:pPr>
              <a:r>
                <a:rPr kumimoji="1" lang="en-US" altLang="ja-JP" sz="1260" dirty="0">
                  <a:solidFill>
                    <a:prstClr val="white"/>
                  </a:solidFill>
                  <a:latin typeface="BIZ UDPゴシック" panose="020B0400000000000000" pitchFamily="50" charset="-128"/>
                  <a:ea typeface="BIZ UDPゴシック" panose="020B0400000000000000" pitchFamily="50" charset="-128"/>
                </a:rPr>
                <a:t>2022</a:t>
              </a:r>
              <a:r>
                <a:rPr lang="ja-JP" altLang="en-US" sz="1260" dirty="0">
                  <a:solidFill>
                    <a:prstClr val="white"/>
                  </a:solidFill>
                  <a:latin typeface="BIZ UDPゴシック" panose="020B0400000000000000" pitchFamily="50" charset="-128"/>
                  <a:ea typeface="BIZ UDPゴシック" panose="020B0400000000000000" pitchFamily="50" charset="-128"/>
                </a:rPr>
                <a:t>　　　　　　　　　　</a:t>
              </a:r>
              <a:r>
                <a:rPr kumimoji="1" lang="en-US" altLang="ja-JP" sz="1260" dirty="0">
                  <a:solidFill>
                    <a:prstClr val="white"/>
                  </a:solidFill>
                  <a:latin typeface="BIZ UDPゴシック" panose="020B0400000000000000" pitchFamily="50" charset="-128"/>
                  <a:ea typeface="BIZ UDPゴシック" panose="020B0400000000000000" pitchFamily="50" charset="-128"/>
                </a:rPr>
                <a:t>2025</a:t>
              </a:r>
              <a:endParaRPr kumimoji="1" lang="ja-JP" altLang="en-US" sz="1260" dirty="0">
                <a:solidFill>
                  <a:prstClr val="white"/>
                </a:solidFill>
                <a:latin typeface="BIZ UDPゴシック" panose="020B0400000000000000" pitchFamily="50" charset="-128"/>
                <a:ea typeface="BIZ UDPゴシック" panose="020B0400000000000000" pitchFamily="50" charset="-128"/>
              </a:endParaRPr>
            </a:p>
          </p:txBody>
        </p:sp>
        <p:sp>
          <p:nvSpPr>
            <p:cNvPr id="15" name="ホームベース 4">
              <a:extLst>
                <a:ext uri="{FF2B5EF4-FFF2-40B4-BE49-F238E27FC236}">
                  <a16:creationId xmlns:a16="http://schemas.microsoft.com/office/drawing/2014/main" id="{51F0FD7C-A3F3-4D3F-9E7A-E2D8BBD297CC}"/>
                </a:ext>
              </a:extLst>
            </p:cNvPr>
            <p:cNvSpPr/>
            <p:nvPr/>
          </p:nvSpPr>
          <p:spPr bwMode="gray">
            <a:xfrm>
              <a:off x="118699" y="1450467"/>
              <a:ext cx="954655" cy="393157"/>
            </a:xfrm>
            <a:prstGeom prst="homePlate">
              <a:avLst>
                <a:gd name="adj" fmla="val 0"/>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443194">
                <a:defRPr/>
              </a:pPr>
              <a:r>
                <a:rPr lang="ja-JP" altLang="en-US" sz="1260" dirty="0">
                  <a:solidFill>
                    <a:prstClr val="white"/>
                  </a:solidFill>
                  <a:latin typeface="BIZ UDPゴシック" panose="020B0400000000000000" pitchFamily="50" charset="-128"/>
                  <a:ea typeface="BIZ UDPゴシック" panose="020B0400000000000000" pitchFamily="50" charset="-128"/>
                </a:rPr>
                <a:t>テーマ</a:t>
              </a:r>
              <a:endParaRPr kumimoji="1" lang="ja-JP" altLang="en-US" sz="1260" dirty="0">
                <a:solidFill>
                  <a:prstClr val="white"/>
                </a:solidFill>
                <a:latin typeface="BIZ UDPゴシック" panose="020B0400000000000000" pitchFamily="50" charset="-128"/>
                <a:ea typeface="BIZ UDPゴシック" panose="020B0400000000000000" pitchFamily="50" charset="-128"/>
              </a:endParaRPr>
            </a:p>
          </p:txBody>
        </p:sp>
      </p:grpSp>
      <p:sp>
        <p:nvSpPr>
          <p:cNvPr id="3" name="テキスト ボックス 2"/>
          <p:cNvSpPr txBox="1"/>
          <p:nvPr/>
        </p:nvSpPr>
        <p:spPr>
          <a:xfrm>
            <a:off x="8681265" y="877758"/>
            <a:ext cx="443172" cy="5449618"/>
          </a:xfrm>
          <a:prstGeom prst="rect">
            <a:avLst/>
          </a:prstGeom>
          <a:solidFill>
            <a:schemeClr val="accent5">
              <a:lumMod val="20000"/>
              <a:lumOff val="80000"/>
            </a:schemeClr>
          </a:solidFill>
          <a:ln>
            <a:solidFill>
              <a:schemeClr val="tx1"/>
            </a:solidFill>
          </a:ln>
        </p:spPr>
        <p:txBody>
          <a:bodyPr vert="eaVert" wrap="square" lIns="91427" tIns="45714" rIns="91427" bIns="45714" rtlCol="0">
            <a:spAutoFit/>
          </a:bodyPr>
          <a:lstStyle/>
          <a:p>
            <a:pPr algn="ctr">
              <a:lnSpc>
                <a:spcPct val="120000"/>
              </a:lnSpc>
              <a:spcBef>
                <a:spcPts val="600"/>
              </a:spcBef>
            </a:pPr>
            <a:r>
              <a:rPr lang="ja-JP" altLang="en-US" sz="1400" b="1" dirty="0">
                <a:latin typeface="Meiryo UI" panose="020B0604030504040204" pitchFamily="50" charset="-128"/>
                <a:ea typeface="Meiryo UI" panose="020B0604030504040204" pitchFamily="50" charset="-128"/>
              </a:rPr>
              <a:t>２０５０年　温室効果ガス排出量実質ゼロ</a:t>
            </a:r>
            <a:r>
              <a:rPr kumimoji="1" lang="ja-JP" altLang="en-US" sz="1400" b="1" dirty="0">
                <a:latin typeface="Meiryo UI" panose="020B0604030504040204" pitchFamily="50" charset="-128"/>
                <a:ea typeface="Meiryo UI" panose="020B0604030504040204" pitchFamily="50" charset="-128"/>
              </a:rPr>
              <a:t>　</a:t>
            </a:r>
          </a:p>
        </p:txBody>
      </p:sp>
      <p:sp>
        <p:nvSpPr>
          <p:cNvPr id="22" name="ホームベース 4">
            <a:extLst>
              <a:ext uri="{FF2B5EF4-FFF2-40B4-BE49-F238E27FC236}">
                <a16:creationId xmlns:a16="http://schemas.microsoft.com/office/drawing/2014/main" id="{51F0FD7C-A3F3-4D3F-9E7A-E2D8BBD297CC}"/>
              </a:ext>
            </a:extLst>
          </p:cNvPr>
          <p:cNvSpPr/>
          <p:nvPr/>
        </p:nvSpPr>
        <p:spPr bwMode="gray">
          <a:xfrm>
            <a:off x="827584" y="778282"/>
            <a:ext cx="2622045" cy="381120"/>
          </a:xfrm>
          <a:prstGeom prst="homePlate">
            <a:avLst>
              <a:gd name="adj" fmla="val 0"/>
            </a:avLst>
          </a:prstGeom>
          <a:solidFill>
            <a:srgbClr val="002060"/>
          </a:solidFill>
          <a:ln w="28575">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defTabSz="443194">
              <a:defRPr/>
            </a:pPr>
            <a:r>
              <a:rPr lang="ja-JP" altLang="en-US" sz="1260" dirty="0">
                <a:solidFill>
                  <a:prstClr val="white"/>
                </a:solidFill>
                <a:latin typeface="BIZ UDPゴシック" panose="020B0400000000000000" pitchFamily="50" charset="-128"/>
                <a:ea typeface="BIZ UDPゴシック" panose="020B0400000000000000" pitchFamily="50" charset="-128"/>
              </a:rPr>
              <a:t>重点施策</a:t>
            </a:r>
            <a:r>
              <a:rPr lang="en-US" altLang="ja-JP" sz="1260" baseline="30000" dirty="0">
                <a:solidFill>
                  <a:prstClr val="white"/>
                </a:solidFill>
                <a:latin typeface="BIZ UDPゴシック" panose="020B0400000000000000" pitchFamily="50" charset="-128"/>
                <a:ea typeface="BIZ UDPゴシック" panose="020B0400000000000000" pitchFamily="50" charset="-128"/>
              </a:rPr>
              <a:t>※</a:t>
            </a:r>
            <a:endParaRPr kumimoji="1" lang="ja-JP" altLang="en-US" sz="1260" baseline="30000" dirty="0">
              <a:solidFill>
                <a:prstClr val="white"/>
              </a:solidFill>
              <a:latin typeface="BIZ UDPゴシック" panose="020B0400000000000000" pitchFamily="50" charset="-128"/>
              <a:ea typeface="BIZ UDPゴシック" panose="020B0400000000000000" pitchFamily="50" charset="-128"/>
            </a:endParaRPr>
          </a:p>
        </p:txBody>
      </p:sp>
      <p:sp>
        <p:nvSpPr>
          <p:cNvPr id="23" name="テキスト ボックス 22"/>
          <p:cNvSpPr txBox="1"/>
          <p:nvPr/>
        </p:nvSpPr>
        <p:spPr>
          <a:xfrm>
            <a:off x="7999462" y="877758"/>
            <a:ext cx="476258" cy="5778696"/>
          </a:xfrm>
          <a:prstGeom prst="rect">
            <a:avLst/>
          </a:prstGeom>
          <a:solidFill>
            <a:schemeClr val="accent5">
              <a:lumMod val="20000"/>
              <a:lumOff val="80000"/>
            </a:schemeClr>
          </a:solidFill>
          <a:ln>
            <a:solidFill>
              <a:schemeClr val="tx1"/>
            </a:solidFill>
          </a:ln>
        </p:spPr>
        <p:txBody>
          <a:bodyPr vert="eaVert" wrap="square" lIns="91427" tIns="45714" rIns="91427" bIns="45714" rtlCol="0">
            <a:spAutoFit/>
          </a:bodyPr>
          <a:lstStyle/>
          <a:p>
            <a:pPr algn="ctr">
              <a:lnSpc>
                <a:spcPct val="120000"/>
              </a:lnSpc>
              <a:spcBef>
                <a:spcPts val="600"/>
              </a:spcBef>
            </a:pPr>
            <a:r>
              <a:rPr lang="ja-JP" altLang="en-US" sz="1400" b="1" dirty="0">
                <a:latin typeface="Meiryo UI" panose="020B0604030504040204" pitchFamily="50" charset="-128"/>
                <a:ea typeface="Meiryo UI" panose="020B0604030504040204" pitchFamily="50" charset="-128"/>
              </a:rPr>
              <a:t>２０３０年度の温室効果ガス排出量</a:t>
            </a:r>
            <a:r>
              <a:rPr lang="en-US" altLang="ja-JP" sz="1400" b="1" dirty="0">
                <a:latin typeface="Meiryo UI" panose="020B0604030504040204" pitchFamily="50" charset="-128"/>
                <a:ea typeface="Meiryo UI" panose="020B0604030504040204" pitchFamily="50" charset="-128"/>
              </a:rPr>
              <a:t>40</a:t>
            </a:r>
            <a:r>
              <a:rPr lang="ja-JP" altLang="en-US" sz="1400" b="1" dirty="0">
                <a:latin typeface="Meiryo UI" panose="020B0604030504040204" pitchFamily="50" charset="-128"/>
                <a:ea typeface="Meiryo UI" panose="020B0604030504040204" pitchFamily="50" charset="-128"/>
              </a:rPr>
              <a:t>％以上削減（２０１３年度比）</a:t>
            </a:r>
            <a:endParaRPr kumimoji="1" lang="ja-JP" altLang="en-US" sz="1400" b="1" dirty="0">
              <a:latin typeface="Meiryo UI" panose="020B0604030504040204" pitchFamily="50" charset="-128"/>
              <a:ea typeface="Meiryo UI" panose="020B0604030504040204" pitchFamily="50" charset="-128"/>
            </a:endParaRPr>
          </a:p>
        </p:txBody>
      </p:sp>
      <p:sp>
        <p:nvSpPr>
          <p:cNvPr id="27" name="ホームベース 26"/>
          <p:cNvSpPr/>
          <p:nvPr/>
        </p:nvSpPr>
        <p:spPr>
          <a:xfrm>
            <a:off x="3460148" y="1293543"/>
            <a:ext cx="4370833" cy="520762"/>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次世代蓄電池の実用化</a:t>
            </a:r>
            <a:endParaRPr lang="en-US" altLang="ja-JP" sz="1200" dirty="0">
              <a:solidFill>
                <a:schemeClr val="tx1"/>
              </a:solidFill>
            </a:endParaRPr>
          </a:p>
          <a:p>
            <a:pPr algn="r"/>
            <a:r>
              <a:rPr lang="ja-JP" altLang="en-US" sz="1200" dirty="0">
                <a:solidFill>
                  <a:schemeClr val="tx1"/>
                </a:solidFill>
              </a:rPr>
              <a:t>水素発電による電力供給等が開始</a:t>
            </a:r>
            <a:endParaRPr kumimoji="1" lang="ja-JP" altLang="en-US" sz="1200" dirty="0">
              <a:solidFill>
                <a:schemeClr val="tx1"/>
              </a:solidFill>
            </a:endParaRPr>
          </a:p>
        </p:txBody>
      </p:sp>
      <p:sp>
        <p:nvSpPr>
          <p:cNvPr id="28" name="ホームベース 27"/>
          <p:cNvSpPr/>
          <p:nvPr/>
        </p:nvSpPr>
        <p:spPr>
          <a:xfrm>
            <a:off x="5931410" y="2010560"/>
            <a:ext cx="1962837"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200" dirty="0">
                <a:solidFill>
                  <a:schemeClr val="tx1"/>
                </a:solidFill>
              </a:rPr>
              <a:t>5000</a:t>
            </a:r>
            <a:r>
              <a:rPr kumimoji="1" lang="ja-JP" altLang="en-US" sz="1200" dirty="0">
                <a:solidFill>
                  <a:schemeClr val="tx1"/>
                </a:solidFill>
              </a:rPr>
              <a:t>者</a:t>
            </a:r>
          </a:p>
        </p:txBody>
      </p:sp>
      <p:sp>
        <p:nvSpPr>
          <p:cNvPr id="25" name="ホームベース 24"/>
          <p:cNvSpPr/>
          <p:nvPr/>
        </p:nvSpPr>
        <p:spPr>
          <a:xfrm>
            <a:off x="3467359" y="2010560"/>
            <a:ext cx="2471262"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200" dirty="0">
                <a:solidFill>
                  <a:schemeClr val="tx1"/>
                </a:solidFill>
              </a:rPr>
              <a:t>宣言事業者数：</a:t>
            </a:r>
            <a:r>
              <a:rPr lang="en-US" altLang="ja-JP" sz="1200" dirty="0">
                <a:solidFill>
                  <a:schemeClr val="tx1"/>
                </a:solidFill>
              </a:rPr>
              <a:t>2025</a:t>
            </a:r>
            <a:r>
              <a:rPr kumimoji="1" lang="ja-JP" altLang="en-US" sz="1200" dirty="0">
                <a:solidFill>
                  <a:schemeClr val="tx1"/>
                </a:solidFill>
              </a:rPr>
              <a:t>者</a:t>
            </a:r>
          </a:p>
        </p:txBody>
      </p:sp>
      <p:sp>
        <p:nvSpPr>
          <p:cNvPr id="29" name="ホームベース 28"/>
          <p:cNvSpPr/>
          <p:nvPr/>
        </p:nvSpPr>
        <p:spPr>
          <a:xfrm>
            <a:off x="3460148" y="2503141"/>
            <a:ext cx="2471262"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a:t>
            </a:r>
            <a:r>
              <a:rPr lang="en-US" altLang="ja-JP" sz="1200" dirty="0">
                <a:solidFill>
                  <a:schemeClr val="tx1"/>
                </a:solidFill>
              </a:rPr>
              <a:t>4.5%(2023</a:t>
            </a:r>
            <a:r>
              <a:rPr lang="ja-JP" altLang="en-US" sz="1200" dirty="0">
                <a:solidFill>
                  <a:schemeClr val="tx1"/>
                </a:solidFill>
              </a:rPr>
              <a:t>から）</a:t>
            </a:r>
          </a:p>
        </p:txBody>
      </p:sp>
      <p:sp>
        <p:nvSpPr>
          <p:cNvPr id="30" name="ホームベース 29"/>
          <p:cNvSpPr/>
          <p:nvPr/>
        </p:nvSpPr>
        <p:spPr>
          <a:xfrm>
            <a:off x="5917962" y="2503140"/>
            <a:ext cx="1946903"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a:t>
            </a:r>
            <a:r>
              <a:rPr lang="en-US" altLang="ja-JP" sz="1200" dirty="0">
                <a:solidFill>
                  <a:schemeClr val="tx1"/>
                </a:solidFill>
              </a:rPr>
              <a:t>12%(2023</a:t>
            </a:r>
            <a:r>
              <a:rPr lang="ja-JP" altLang="en-US" sz="1200" dirty="0">
                <a:solidFill>
                  <a:schemeClr val="tx1"/>
                </a:solidFill>
              </a:rPr>
              <a:t>から）</a:t>
            </a:r>
          </a:p>
        </p:txBody>
      </p:sp>
      <p:graphicFrame>
        <p:nvGraphicFramePr>
          <p:cNvPr id="31" name="表 30">
            <a:extLst>
              <a:ext uri="{FF2B5EF4-FFF2-40B4-BE49-F238E27FC236}">
                <a16:creationId xmlns:a16="http://schemas.microsoft.com/office/drawing/2014/main" id="{731D8736-1F24-4DDD-BAE5-3D26FC93D64E}"/>
              </a:ext>
            </a:extLst>
          </p:cNvPr>
          <p:cNvGraphicFramePr>
            <a:graphicFrameLocks noGrp="1"/>
          </p:cNvGraphicFramePr>
          <p:nvPr>
            <p:extLst>
              <p:ext uri="{D42A27DB-BD31-4B8C-83A1-F6EECF244321}">
                <p14:modId xmlns:p14="http://schemas.microsoft.com/office/powerpoint/2010/main" val="1514042713"/>
              </p:ext>
            </p:extLst>
          </p:nvPr>
        </p:nvGraphicFramePr>
        <p:xfrm>
          <a:off x="35868" y="2996951"/>
          <a:ext cx="7848500" cy="2440507"/>
        </p:xfrm>
        <a:graphic>
          <a:graphicData uri="http://schemas.openxmlformats.org/drawingml/2006/table">
            <a:tbl>
              <a:tblPr>
                <a:tableStyleId>{2D5ABB26-0587-4C30-8999-92F81FD0307C}</a:tableStyleId>
              </a:tblPr>
              <a:tblGrid>
                <a:gridCol w="791716">
                  <a:extLst>
                    <a:ext uri="{9D8B030D-6E8A-4147-A177-3AD203B41FA5}">
                      <a16:colId xmlns:a16="http://schemas.microsoft.com/office/drawing/2014/main" val="1888653662"/>
                    </a:ext>
                  </a:extLst>
                </a:gridCol>
                <a:gridCol w="2608896">
                  <a:extLst>
                    <a:ext uri="{9D8B030D-6E8A-4147-A177-3AD203B41FA5}">
                      <a16:colId xmlns:a16="http://schemas.microsoft.com/office/drawing/2014/main" val="901775203"/>
                    </a:ext>
                  </a:extLst>
                </a:gridCol>
                <a:gridCol w="2436820">
                  <a:extLst>
                    <a:ext uri="{9D8B030D-6E8A-4147-A177-3AD203B41FA5}">
                      <a16:colId xmlns:a16="http://schemas.microsoft.com/office/drawing/2014/main" val="2895380761"/>
                    </a:ext>
                  </a:extLst>
                </a:gridCol>
                <a:gridCol w="2011068">
                  <a:extLst>
                    <a:ext uri="{9D8B030D-6E8A-4147-A177-3AD203B41FA5}">
                      <a16:colId xmlns:a16="http://schemas.microsoft.com/office/drawing/2014/main" val="925580270"/>
                    </a:ext>
                  </a:extLst>
                </a:gridCol>
              </a:tblGrid>
              <a:tr h="2440507">
                <a:tc>
                  <a:txBody>
                    <a:bodyPr/>
                    <a:lstStyle/>
                    <a:p>
                      <a:pPr marL="0" indent="0">
                        <a:lnSpc>
                          <a:spcPct val="100000"/>
                        </a:lnSpc>
                        <a:spcBef>
                          <a:spcPts val="0"/>
                        </a:spcBef>
                        <a:spcAft>
                          <a:spcPts val="0"/>
                        </a:spcAft>
                      </a:pPr>
                      <a:r>
                        <a:rPr kumimoji="1" lang="ja-JP" altLang="en-US" sz="1300" b="1" dirty="0">
                          <a:solidFill>
                            <a:schemeClr val="tx1"/>
                          </a:solidFill>
                          <a:latin typeface="BIZ UDPゴシック" panose="020B0400000000000000" pitchFamily="50" charset="-128"/>
                          <a:ea typeface="BIZ UDPゴシック" panose="020B0400000000000000" pitchFamily="50" charset="-128"/>
                        </a:rPr>
                        <a:t>行動変容</a:t>
                      </a:r>
                      <a:endParaRPr kumimoji="1" lang="en-US" altLang="ja-JP" sz="1300" b="1"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r>
                        <a:rPr kumimoji="1" lang="ja-JP" altLang="en-US" sz="1300" b="1" dirty="0">
                          <a:solidFill>
                            <a:schemeClr val="tx1"/>
                          </a:solidFill>
                          <a:latin typeface="BIZ UDPゴシック" panose="020B0400000000000000" pitchFamily="50" charset="-128"/>
                          <a:ea typeface="BIZ UDPゴシック" panose="020B0400000000000000" pitchFamily="50" charset="-128"/>
                        </a:rPr>
                        <a:t>再エネ促進</a:t>
                      </a:r>
                      <a:endParaRPr kumimoji="1" lang="en-US" altLang="ja-JP" sz="1300" b="1" dirty="0">
                        <a:solidFill>
                          <a:schemeClr val="tx1"/>
                        </a:solidFill>
                        <a:latin typeface="BIZ UDPゴシック" panose="020B0400000000000000" pitchFamily="50" charset="-128"/>
                        <a:ea typeface="BIZ UDPゴシック" panose="020B0400000000000000" pitchFamily="50" charset="-128"/>
                      </a:endParaRPr>
                    </a:p>
                  </a:txBody>
                  <a:tcPr marL="72000" marR="72000" marT="108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84138" indent="-84138" defTabSz="443194">
                        <a:lnSpc>
                          <a:spcPct val="100000"/>
                        </a:lnSpc>
                        <a:spcBef>
                          <a:spcPts val="0"/>
                        </a:spcBef>
                        <a:spcAft>
                          <a:spcPts val="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□製品・サービスの</a:t>
                      </a:r>
                      <a:r>
                        <a:rPr lang="en-US" altLang="ja-JP" sz="1300" b="0" dirty="0">
                          <a:solidFill>
                            <a:prstClr val="black"/>
                          </a:solidFill>
                          <a:latin typeface="BIZ UDPゴシック" panose="020B0400000000000000" pitchFamily="50" charset="-128"/>
                          <a:ea typeface="BIZ UDPゴシック" panose="020B0400000000000000" pitchFamily="50" charset="-128"/>
                        </a:rPr>
                        <a:t>CO</a:t>
                      </a:r>
                      <a:r>
                        <a:rPr lang="en-US" altLang="ja-JP" sz="1300" b="0" baseline="-25000" dirty="0">
                          <a:solidFill>
                            <a:prstClr val="black"/>
                          </a:solidFill>
                          <a:latin typeface="BIZ UDPゴシック" panose="020B0400000000000000" pitchFamily="50" charset="-128"/>
                          <a:ea typeface="BIZ UDPゴシック" panose="020B0400000000000000" pitchFamily="50" charset="-128"/>
                        </a:rPr>
                        <a:t>2</a:t>
                      </a:r>
                      <a:r>
                        <a:rPr lang="ja-JP" altLang="en-US" sz="1300" b="0" dirty="0">
                          <a:solidFill>
                            <a:prstClr val="black"/>
                          </a:solidFill>
                          <a:latin typeface="BIZ UDPゴシック" panose="020B0400000000000000" pitchFamily="50" charset="-128"/>
                          <a:ea typeface="BIZ UDPゴシック" panose="020B0400000000000000" pitchFamily="50" charset="-128"/>
                        </a:rPr>
                        <a:t>排出の可視化</a:t>
                      </a:r>
                    </a:p>
                    <a:p>
                      <a:pPr marL="84138" indent="-84138" defTabSz="443194">
                        <a:lnSpc>
                          <a:spcPct val="100000"/>
                        </a:lnSpc>
                        <a:spcBef>
                          <a:spcPts val="0"/>
                        </a:spcBef>
                        <a:spcAft>
                          <a:spcPts val="60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□脱炭素ポイントの定着化及び利用拡大</a:t>
                      </a:r>
                      <a:endParaRPr lang="en-US" altLang="ja-JP" sz="1300" b="0" dirty="0">
                        <a:solidFill>
                          <a:prstClr val="black"/>
                        </a:solidFill>
                        <a:latin typeface="BIZ UDPゴシック" panose="020B0400000000000000" pitchFamily="50" charset="-128"/>
                        <a:ea typeface="BIZ UDPゴシック" panose="020B0400000000000000" pitchFamily="50" charset="-128"/>
                      </a:endParaRPr>
                    </a:p>
                    <a:p>
                      <a:pPr marL="84138" indent="-84138" defTabSz="443194">
                        <a:lnSpc>
                          <a:spcPct val="100000"/>
                        </a:lnSpc>
                        <a:spcBef>
                          <a:spcPts val="0"/>
                        </a:spcBef>
                        <a:spcAft>
                          <a:spcPts val="60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□ゼロエミッション車を中心とした電動車の普及促進</a:t>
                      </a:r>
                      <a:endParaRPr lang="en-US" altLang="ja-JP" sz="1300" b="0" dirty="0">
                        <a:solidFill>
                          <a:prstClr val="black"/>
                        </a:solidFill>
                        <a:latin typeface="BIZ UDPゴシック" panose="020B0400000000000000" pitchFamily="50" charset="-128"/>
                        <a:ea typeface="BIZ UDPゴシック" panose="020B0400000000000000" pitchFamily="50" charset="-128"/>
                      </a:endParaRPr>
                    </a:p>
                    <a:p>
                      <a:pPr marL="84138" indent="-84138" defTabSz="443194">
                        <a:lnSpc>
                          <a:spcPct val="100000"/>
                        </a:lnSpc>
                        <a:spcBef>
                          <a:spcPts val="0"/>
                        </a:spcBef>
                        <a:spcAft>
                          <a:spcPts val="60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a:t>
                      </a:r>
                      <a:r>
                        <a:rPr lang="en-US" altLang="ja-JP" sz="1300" b="0" dirty="0">
                          <a:solidFill>
                            <a:prstClr val="black"/>
                          </a:solidFill>
                          <a:latin typeface="BIZ UDPゴシック" panose="020B0400000000000000" pitchFamily="50" charset="-128"/>
                          <a:ea typeface="BIZ UDPゴシック" panose="020B0400000000000000" pitchFamily="50" charset="-128"/>
                        </a:rPr>
                        <a:t>ZEH</a:t>
                      </a:r>
                      <a:r>
                        <a:rPr lang="ja-JP" altLang="en-US" sz="1300" b="0" dirty="0">
                          <a:solidFill>
                            <a:prstClr val="black"/>
                          </a:solidFill>
                          <a:latin typeface="BIZ UDPゴシック" panose="020B0400000000000000" pitchFamily="50" charset="-128"/>
                          <a:ea typeface="BIZ UDPゴシック" panose="020B0400000000000000" pitchFamily="50" charset="-128"/>
                        </a:rPr>
                        <a:t>の普及促進</a:t>
                      </a:r>
                      <a:endParaRPr lang="en-US" altLang="ja-JP" sz="1300" b="0" dirty="0">
                        <a:solidFill>
                          <a:prstClr val="black"/>
                        </a:solidFill>
                        <a:latin typeface="BIZ UDPゴシック" panose="020B0400000000000000" pitchFamily="50" charset="-128"/>
                        <a:ea typeface="BIZ UDPゴシック" panose="020B0400000000000000" pitchFamily="50" charset="-128"/>
                      </a:endParaRPr>
                    </a:p>
                    <a:p>
                      <a:pPr marL="84138" indent="-84138" defTabSz="443194">
                        <a:lnSpc>
                          <a:spcPct val="100000"/>
                        </a:lnSpc>
                        <a:spcBef>
                          <a:spcPts val="0"/>
                        </a:spcBef>
                        <a:spcAft>
                          <a:spcPts val="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□太陽光パネル及び蓄電池システムの共同購入支援事業</a:t>
                      </a:r>
                    </a:p>
                  </a:txBody>
                  <a:tcPr marL="72000" marR="72000" marT="108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72000" marR="72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marL="0" indent="0">
                        <a:lnSpc>
                          <a:spcPct val="100000"/>
                        </a:lnSpc>
                        <a:spcBef>
                          <a:spcPts val="0"/>
                        </a:spcBef>
                        <a:spcAft>
                          <a:spcPts val="0"/>
                        </a:spcAft>
                      </a:pPr>
                      <a:endParaRPr kumimoji="1" lang="ja-JP" altLang="en-US" sz="1300" b="1" dirty="0">
                        <a:solidFill>
                          <a:schemeClr val="tx1"/>
                        </a:solidFill>
                        <a:latin typeface="BIZ UDPゴシック" panose="020B0400000000000000" pitchFamily="50" charset="-128"/>
                        <a:ea typeface="BIZ UDPゴシック" panose="020B0400000000000000" pitchFamily="50" charset="-128"/>
                      </a:endParaRPr>
                    </a:p>
                  </a:txBody>
                  <a:tcPr marL="72000" marR="72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2338179187"/>
                  </a:ext>
                </a:extLst>
              </a:tr>
            </a:tbl>
          </a:graphicData>
        </a:graphic>
      </p:graphicFrame>
      <p:graphicFrame>
        <p:nvGraphicFramePr>
          <p:cNvPr id="32" name="表 31">
            <a:extLst>
              <a:ext uri="{FF2B5EF4-FFF2-40B4-BE49-F238E27FC236}">
                <a16:creationId xmlns:a16="http://schemas.microsoft.com/office/drawing/2014/main" id="{731D8736-1F24-4DDD-BAE5-3D26FC93D64E}"/>
              </a:ext>
            </a:extLst>
          </p:cNvPr>
          <p:cNvGraphicFramePr>
            <a:graphicFrameLocks noGrp="1"/>
          </p:cNvGraphicFramePr>
          <p:nvPr>
            <p:extLst>
              <p:ext uri="{D42A27DB-BD31-4B8C-83A1-F6EECF244321}">
                <p14:modId xmlns:p14="http://schemas.microsoft.com/office/powerpoint/2010/main" val="2822521636"/>
              </p:ext>
            </p:extLst>
          </p:nvPr>
        </p:nvGraphicFramePr>
        <p:xfrm>
          <a:off x="35868" y="5445224"/>
          <a:ext cx="7852068" cy="1214414"/>
        </p:xfrm>
        <a:graphic>
          <a:graphicData uri="http://schemas.openxmlformats.org/drawingml/2006/table">
            <a:tbl>
              <a:tblPr>
                <a:tableStyleId>{2D5ABB26-0587-4C30-8999-92F81FD0307C}</a:tableStyleId>
              </a:tblPr>
              <a:tblGrid>
                <a:gridCol w="787693">
                  <a:extLst>
                    <a:ext uri="{9D8B030D-6E8A-4147-A177-3AD203B41FA5}">
                      <a16:colId xmlns:a16="http://schemas.microsoft.com/office/drawing/2014/main" val="1888653662"/>
                    </a:ext>
                  </a:extLst>
                </a:gridCol>
                <a:gridCol w="2614465">
                  <a:extLst>
                    <a:ext uri="{9D8B030D-6E8A-4147-A177-3AD203B41FA5}">
                      <a16:colId xmlns:a16="http://schemas.microsoft.com/office/drawing/2014/main" val="901775203"/>
                    </a:ext>
                  </a:extLst>
                </a:gridCol>
                <a:gridCol w="2437928">
                  <a:extLst>
                    <a:ext uri="{9D8B030D-6E8A-4147-A177-3AD203B41FA5}">
                      <a16:colId xmlns:a16="http://schemas.microsoft.com/office/drawing/2014/main" val="2895380761"/>
                    </a:ext>
                  </a:extLst>
                </a:gridCol>
                <a:gridCol w="2011982">
                  <a:extLst>
                    <a:ext uri="{9D8B030D-6E8A-4147-A177-3AD203B41FA5}">
                      <a16:colId xmlns:a16="http://schemas.microsoft.com/office/drawing/2014/main" val="925580270"/>
                    </a:ext>
                  </a:extLst>
                </a:gridCol>
              </a:tblGrid>
              <a:tr h="1211230">
                <a:tc>
                  <a:txBody>
                    <a:bodyPr/>
                    <a:lstStyle/>
                    <a:p>
                      <a:pPr marL="0" indent="0">
                        <a:lnSpc>
                          <a:spcPct val="100000"/>
                        </a:lnSpc>
                        <a:spcBef>
                          <a:spcPts val="0"/>
                        </a:spcBef>
                        <a:spcAft>
                          <a:spcPts val="0"/>
                        </a:spcAft>
                      </a:pPr>
                      <a:r>
                        <a:rPr kumimoji="1" lang="ja-JP" altLang="en-US" sz="1300" b="1" dirty="0">
                          <a:solidFill>
                            <a:schemeClr val="tx1"/>
                          </a:solidFill>
                          <a:latin typeface="BIZ UDPゴシック" panose="020B0400000000000000" pitchFamily="50" charset="-128"/>
                          <a:ea typeface="BIZ UDPゴシック" panose="020B0400000000000000" pitchFamily="50" charset="-128"/>
                        </a:rPr>
                        <a:t>率先取組</a:t>
                      </a:r>
                      <a:endParaRPr kumimoji="1" lang="en-US" altLang="ja-JP" sz="1300" b="1" dirty="0">
                        <a:solidFill>
                          <a:schemeClr val="tx1"/>
                        </a:solidFill>
                        <a:latin typeface="BIZ UDPゴシック" panose="020B0400000000000000" pitchFamily="50" charset="-128"/>
                        <a:ea typeface="BIZ UDPゴシック" panose="020B0400000000000000" pitchFamily="50" charset="-128"/>
                      </a:endParaRPr>
                    </a:p>
                  </a:txBody>
                  <a:tcPr marL="72000" marR="72000" marT="108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84138" indent="-84138" defTabSz="443194">
                        <a:lnSpc>
                          <a:spcPct val="100000"/>
                        </a:lnSpc>
                        <a:spcBef>
                          <a:spcPts val="0"/>
                        </a:spcBef>
                        <a:spcAft>
                          <a:spcPts val="60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□府有施設の新築・増改築における</a:t>
                      </a:r>
                      <a:r>
                        <a:rPr lang="en-US" altLang="ja-JP" sz="1300" b="0" dirty="0">
                          <a:solidFill>
                            <a:prstClr val="black"/>
                          </a:solidFill>
                          <a:latin typeface="BIZ UDPゴシック" panose="020B0400000000000000" pitchFamily="50" charset="-128"/>
                          <a:ea typeface="BIZ UDPゴシック" panose="020B0400000000000000" pitchFamily="50" charset="-128"/>
                        </a:rPr>
                        <a:t>ZEB</a:t>
                      </a:r>
                      <a:r>
                        <a:rPr lang="ja-JP" altLang="en-US" sz="1300" b="0" dirty="0">
                          <a:solidFill>
                            <a:prstClr val="black"/>
                          </a:solidFill>
                          <a:latin typeface="BIZ UDPゴシック" panose="020B0400000000000000" pitchFamily="50" charset="-128"/>
                          <a:ea typeface="BIZ UDPゴシック" panose="020B0400000000000000" pitchFamily="50" charset="-128"/>
                        </a:rPr>
                        <a:t>化の推進</a:t>
                      </a:r>
                      <a:endParaRPr lang="en-US" altLang="ja-JP" sz="1300" b="0" dirty="0">
                        <a:solidFill>
                          <a:prstClr val="black"/>
                        </a:solidFill>
                        <a:latin typeface="BIZ UDPゴシック" panose="020B0400000000000000" pitchFamily="50" charset="-128"/>
                        <a:ea typeface="BIZ UDPゴシック" panose="020B0400000000000000" pitchFamily="50" charset="-128"/>
                      </a:endParaRPr>
                    </a:p>
                    <a:p>
                      <a:pPr marL="84138" indent="-84138" defTabSz="443194">
                        <a:lnSpc>
                          <a:spcPct val="100000"/>
                        </a:lnSpc>
                        <a:spcBef>
                          <a:spcPts val="0"/>
                        </a:spcBef>
                        <a:spcAft>
                          <a:spcPts val="600"/>
                        </a:spcAft>
                        <a:defRPr/>
                      </a:pPr>
                      <a:r>
                        <a:rPr lang="ja-JP" altLang="en-US" sz="1300" b="0" dirty="0">
                          <a:solidFill>
                            <a:prstClr val="black"/>
                          </a:solidFill>
                          <a:latin typeface="BIZ UDPゴシック" panose="020B0400000000000000" pitchFamily="50" charset="-128"/>
                          <a:ea typeface="BIZ UDPゴシック" panose="020B0400000000000000" pitchFamily="50" charset="-128"/>
                        </a:rPr>
                        <a:t>□公用車へのゼロエミッション車を中心とした電動車の導入促進</a:t>
                      </a:r>
                      <a:endParaRPr lang="en-US" altLang="ja-JP" sz="1300" b="0" dirty="0">
                        <a:solidFill>
                          <a:prstClr val="black"/>
                        </a:solidFill>
                        <a:latin typeface="BIZ UDPゴシック" panose="020B0400000000000000" pitchFamily="50" charset="-128"/>
                        <a:ea typeface="BIZ UDPゴシック" panose="020B0400000000000000" pitchFamily="50" charset="-128"/>
                      </a:endParaRPr>
                    </a:p>
                  </a:txBody>
                  <a:tcPr marL="72000" marR="72000" marT="108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pPr marL="0" indent="0">
                        <a:lnSpc>
                          <a:spcPct val="100000"/>
                        </a:lnSpc>
                        <a:spcBef>
                          <a:spcPts val="0"/>
                        </a:spcBef>
                        <a:spcAft>
                          <a:spcPts val="0"/>
                        </a:spcAft>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txBody>
                  <a:tcPr marL="72000" marR="72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tc>
                  <a:txBody>
                    <a:bodyPr/>
                    <a:lstStyle/>
                    <a:p>
                      <a:pPr marL="0" indent="0">
                        <a:lnSpc>
                          <a:spcPct val="100000"/>
                        </a:lnSpc>
                        <a:spcBef>
                          <a:spcPts val="0"/>
                        </a:spcBef>
                        <a:spcAft>
                          <a:spcPts val="0"/>
                        </a:spcAft>
                      </a:pPr>
                      <a:endParaRPr kumimoji="1" lang="ja-JP" altLang="en-US" sz="1300" b="1" dirty="0">
                        <a:solidFill>
                          <a:schemeClr val="tx1"/>
                        </a:solidFill>
                        <a:latin typeface="BIZ UDPゴシック" panose="020B0400000000000000" pitchFamily="50" charset="-128"/>
                        <a:ea typeface="BIZ UDPゴシック" panose="020B0400000000000000" pitchFamily="50" charset="-128"/>
                      </a:endParaRPr>
                    </a:p>
                  </a:txBody>
                  <a:tcPr marL="72000" marR="72000" marT="252000" marB="48014">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2338179187"/>
                  </a:ext>
                </a:extLst>
              </a:tr>
            </a:tbl>
          </a:graphicData>
        </a:graphic>
      </p:graphicFrame>
      <p:sp>
        <p:nvSpPr>
          <p:cNvPr id="33" name="ホームベース 32"/>
          <p:cNvSpPr/>
          <p:nvPr/>
        </p:nvSpPr>
        <p:spPr>
          <a:xfrm>
            <a:off x="5906527" y="3068960"/>
            <a:ext cx="1962837"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200" dirty="0">
                <a:solidFill>
                  <a:schemeClr val="tx1"/>
                </a:solidFill>
              </a:rPr>
              <a:t>200</a:t>
            </a:r>
            <a:r>
              <a:rPr kumimoji="1" lang="ja-JP" altLang="en-US" sz="1200" dirty="0">
                <a:solidFill>
                  <a:schemeClr val="tx1"/>
                </a:solidFill>
              </a:rPr>
              <a:t>品</a:t>
            </a:r>
          </a:p>
        </p:txBody>
      </p:sp>
      <p:sp>
        <p:nvSpPr>
          <p:cNvPr id="34" name="ホームベース 33"/>
          <p:cNvSpPr/>
          <p:nvPr/>
        </p:nvSpPr>
        <p:spPr>
          <a:xfrm>
            <a:off x="3444593" y="3068960"/>
            <a:ext cx="2435039" cy="407868"/>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品数：</a:t>
            </a:r>
            <a:r>
              <a:rPr lang="en-US" altLang="ja-JP" sz="1200" dirty="0">
                <a:solidFill>
                  <a:schemeClr val="tx1"/>
                </a:solidFill>
              </a:rPr>
              <a:t>100</a:t>
            </a:r>
            <a:r>
              <a:rPr lang="ja-JP" altLang="en-US" sz="1200" dirty="0">
                <a:solidFill>
                  <a:schemeClr val="tx1"/>
                </a:solidFill>
              </a:rPr>
              <a:t>品</a:t>
            </a:r>
          </a:p>
        </p:txBody>
      </p:sp>
      <p:sp>
        <p:nvSpPr>
          <p:cNvPr id="37" name="ホームベース 36"/>
          <p:cNvSpPr/>
          <p:nvPr/>
        </p:nvSpPr>
        <p:spPr>
          <a:xfrm>
            <a:off x="3461958" y="3528166"/>
            <a:ext cx="2387902"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利用者：</a:t>
            </a:r>
            <a:r>
              <a:rPr lang="en-US" altLang="ja-JP" sz="1200" dirty="0">
                <a:solidFill>
                  <a:schemeClr val="tx1"/>
                </a:solidFill>
              </a:rPr>
              <a:t>50</a:t>
            </a:r>
            <a:r>
              <a:rPr lang="ja-JP" altLang="en-US" sz="1200" dirty="0">
                <a:solidFill>
                  <a:schemeClr val="tx1"/>
                </a:solidFill>
              </a:rPr>
              <a:t>万人</a:t>
            </a:r>
          </a:p>
        </p:txBody>
      </p:sp>
      <p:sp>
        <p:nvSpPr>
          <p:cNvPr id="38" name="ホームベース 37"/>
          <p:cNvSpPr/>
          <p:nvPr/>
        </p:nvSpPr>
        <p:spPr>
          <a:xfrm>
            <a:off x="5906527" y="3528166"/>
            <a:ext cx="1970938"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200" dirty="0">
                <a:solidFill>
                  <a:schemeClr val="tx1"/>
                </a:solidFill>
              </a:rPr>
              <a:t>100</a:t>
            </a:r>
            <a:r>
              <a:rPr lang="ja-JP" altLang="en-US" sz="1200" dirty="0">
                <a:solidFill>
                  <a:schemeClr val="tx1"/>
                </a:solidFill>
              </a:rPr>
              <a:t>万人</a:t>
            </a:r>
          </a:p>
        </p:txBody>
      </p:sp>
      <p:sp>
        <p:nvSpPr>
          <p:cNvPr id="40" name="ホームベース 39"/>
          <p:cNvSpPr/>
          <p:nvPr/>
        </p:nvSpPr>
        <p:spPr>
          <a:xfrm>
            <a:off x="3449628" y="4005253"/>
            <a:ext cx="4367455" cy="389583"/>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zh-TW" altLang="en-US" sz="1200" dirty="0">
                <a:solidFill>
                  <a:schemeClr val="tx1"/>
                </a:solidFill>
                <a:latin typeface="游ゴシック 本文"/>
                <a:ea typeface="游ゴシック" panose="020B0400000000000000" pitchFamily="50" charset="-128"/>
              </a:rPr>
              <a:t>＜新車販売台数割合＞電動車：９割</a:t>
            </a:r>
          </a:p>
          <a:p>
            <a:pPr algn="r"/>
            <a:r>
              <a:rPr lang="en-US" altLang="zh-TW" sz="1200" dirty="0">
                <a:solidFill>
                  <a:schemeClr val="tx1"/>
                </a:solidFill>
                <a:latin typeface="游ゴシック" panose="020B0400000000000000" pitchFamily="50" charset="-128"/>
                <a:ea typeface="游ゴシック" panose="020B0400000000000000" pitchFamily="50" charset="-128"/>
              </a:rPr>
              <a:t>ZEV</a:t>
            </a:r>
            <a:r>
              <a:rPr lang="zh-TW" altLang="en-US" sz="1200" dirty="0">
                <a:solidFill>
                  <a:schemeClr val="tx1"/>
                </a:solidFill>
                <a:latin typeface="游ゴシック" panose="020B0400000000000000" pitchFamily="50" charset="-128"/>
                <a:ea typeface="游ゴシック" panose="020B0400000000000000" pitchFamily="50" charset="-128"/>
              </a:rPr>
              <a:t>：</a:t>
            </a:r>
            <a:r>
              <a:rPr lang="zh-TW" altLang="en-US" sz="1200" dirty="0">
                <a:solidFill>
                  <a:schemeClr val="tx1"/>
                </a:solidFill>
                <a:latin typeface="游ゴシック 本文"/>
                <a:ea typeface="游ゴシック" panose="020B0400000000000000" pitchFamily="50" charset="-128"/>
              </a:rPr>
              <a:t>４割</a:t>
            </a:r>
          </a:p>
        </p:txBody>
      </p:sp>
      <p:sp>
        <p:nvSpPr>
          <p:cNvPr id="41" name="ホームベース 40"/>
          <p:cNvSpPr/>
          <p:nvPr/>
        </p:nvSpPr>
        <p:spPr>
          <a:xfrm>
            <a:off x="3478782" y="5514389"/>
            <a:ext cx="4367455" cy="466558"/>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指針に基づく府有施設の新築・増改築での</a:t>
            </a:r>
            <a:endParaRPr lang="en-US" altLang="ja-JP" sz="1200" dirty="0">
              <a:solidFill>
                <a:schemeClr val="tx1"/>
              </a:solidFill>
            </a:endParaRPr>
          </a:p>
          <a:p>
            <a:pPr algn="r"/>
            <a:r>
              <a:rPr lang="en-US" altLang="ja-JP" sz="1200" dirty="0">
                <a:solidFill>
                  <a:schemeClr val="tx1"/>
                </a:solidFill>
              </a:rPr>
              <a:t>ZEB</a:t>
            </a:r>
            <a:r>
              <a:rPr lang="ja-JP" altLang="en-US" sz="1200" dirty="0">
                <a:solidFill>
                  <a:schemeClr val="tx1"/>
                </a:solidFill>
              </a:rPr>
              <a:t>化の推進</a:t>
            </a:r>
            <a:endParaRPr lang="zh-TW" altLang="en-US" sz="1200" dirty="0">
              <a:solidFill>
                <a:schemeClr val="tx1"/>
              </a:solidFill>
            </a:endParaRPr>
          </a:p>
        </p:txBody>
      </p:sp>
      <p:sp>
        <p:nvSpPr>
          <p:cNvPr id="43" name="ホームベース 42"/>
          <p:cNvSpPr/>
          <p:nvPr/>
        </p:nvSpPr>
        <p:spPr>
          <a:xfrm>
            <a:off x="3453912" y="6073429"/>
            <a:ext cx="4399109" cy="440282"/>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zh-TW" altLang="en-US" sz="1200" dirty="0">
                <a:solidFill>
                  <a:schemeClr val="tx1"/>
                </a:solidFill>
                <a:latin typeface="游ゴシック" panose="020B0400000000000000" pitchFamily="50" charset="-128"/>
                <a:ea typeface="游ゴシック" panose="020B0400000000000000" pitchFamily="50" charset="-128"/>
              </a:rPr>
              <a:t>＜導入台数割合＞電動車：</a:t>
            </a:r>
            <a:r>
              <a:rPr lang="en-US" altLang="zh-TW" sz="1200" dirty="0">
                <a:solidFill>
                  <a:schemeClr val="tx1"/>
                </a:solidFill>
                <a:latin typeface="游ゴシック" panose="020B0400000000000000" pitchFamily="50" charset="-128"/>
                <a:ea typeface="游ゴシック" panose="020B0400000000000000" pitchFamily="50" charset="-128"/>
              </a:rPr>
              <a:t>10</a:t>
            </a:r>
            <a:r>
              <a:rPr lang="zh-TW" altLang="en-US" sz="1200" dirty="0">
                <a:solidFill>
                  <a:schemeClr val="tx1"/>
                </a:solidFill>
                <a:latin typeface="游ゴシック" panose="020B0400000000000000" pitchFamily="50" charset="-128"/>
                <a:ea typeface="游ゴシック" panose="020B0400000000000000" pitchFamily="50" charset="-128"/>
              </a:rPr>
              <a:t>割</a:t>
            </a:r>
          </a:p>
          <a:p>
            <a:pPr algn="r"/>
            <a:r>
              <a:rPr lang="en-US" altLang="zh-TW" sz="1200" dirty="0">
                <a:solidFill>
                  <a:schemeClr val="tx1"/>
                </a:solidFill>
                <a:latin typeface="游ゴシック" panose="020B0400000000000000" pitchFamily="50" charset="-128"/>
                <a:ea typeface="游ゴシック" panose="020B0400000000000000" pitchFamily="50" charset="-128"/>
              </a:rPr>
              <a:t>ZEV</a:t>
            </a:r>
            <a:r>
              <a:rPr lang="zh-TW" altLang="en-US" sz="1200" dirty="0">
                <a:solidFill>
                  <a:schemeClr val="tx1"/>
                </a:solidFill>
                <a:latin typeface="游ゴシック" panose="020B0400000000000000" pitchFamily="50" charset="-128"/>
                <a:ea typeface="游ゴシック" panose="020B0400000000000000" pitchFamily="50" charset="-128"/>
              </a:rPr>
              <a:t>：５割</a:t>
            </a:r>
          </a:p>
        </p:txBody>
      </p:sp>
      <p:sp>
        <p:nvSpPr>
          <p:cNvPr id="46" name="ホームベース 45"/>
          <p:cNvSpPr/>
          <p:nvPr/>
        </p:nvSpPr>
        <p:spPr>
          <a:xfrm>
            <a:off x="3449628" y="4869160"/>
            <a:ext cx="2387902"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200" dirty="0">
                <a:solidFill>
                  <a:schemeClr val="tx1"/>
                </a:solidFill>
                <a:latin typeface="Meiryo UI" panose="020B0604030504040204" pitchFamily="50" charset="-128"/>
                <a:ea typeface="Meiryo UI" panose="020B0604030504040204" pitchFamily="50" charset="-128"/>
              </a:rPr>
              <a:t>500</a:t>
            </a:r>
            <a:r>
              <a:rPr lang="ja-JP" altLang="en-US" sz="1200" dirty="0">
                <a:solidFill>
                  <a:schemeClr val="tx1"/>
                </a:solidFill>
                <a:latin typeface="Meiryo UI" panose="020B0604030504040204" pitchFamily="50" charset="-128"/>
                <a:ea typeface="Meiryo UI" panose="020B0604030504040204" pitchFamily="50" charset="-128"/>
              </a:rPr>
              <a:t>世帯</a:t>
            </a:r>
          </a:p>
        </p:txBody>
      </p:sp>
      <p:sp>
        <p:nvSpPr>
          <p:cNvPr id="47" name="ホームベース 46"/>
          <p:cNvSpPr/>
          <p:nvPr/>
        </p:nvSpPr>
        <p:spPr>
          <a:xfrm>
            <a:off x="5894197" y="4869160"/>
            <a:ext cx="1970938"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1200" dirty="0">
                <a:solidFill>
                  <a:schemeClr val="tx1"/>
                </a:solidFill>
              </a:rPr>
              <a:t>1000</a:t>
            </a:r>
            <a:r>
              <a:rPr lang="ja-JP" altLang="en-US" sz="1200" dirty="0">
                <a:solidFill>
                  <a:schemeClr val="tx1"/>
                </a:solidFill>
              </a:rPr>
              <a:t>世帯</a:t>
            </a:r>
          </a:p>
        </p:txBody>
      </p:sp>
      <p:sp>
        <p:nvSpPr>
          <p:cNvPr id="49" name="ホームベース 48"/>
          <p:cNvSpPr/>
          <p:nvPr/>
        </p:nvSpPr>
        <p:spPr>
          <a:xfrm>
            <a:off x="3477129" y="2008914"/>
            <a:ext cx="592201"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制度</a:t>
            </a:r>
            <a:endParaRPr lang="en-US" altLang="ja-JP" sz="1200" dirty="0">
              <a:solidFill>
                <a:schemeClr val="tx1"/>
              </a:solidFill>
            </a:endParaRPr>
          </a:p>
          <a:p>
            <a:pPr algn="r"/>
            <a:r>
              <a:rPr kumimoji="1" lang="ja-JP" altLang="en-US" sz="1200" dirty="0">
                <a:solidFill>
                  <a:schemeClr val="tx1"/>
                </a:solidFill>
              </a:rPr>
              <a:t>構築</a:t>
            </a:r>
          </a:p>
        </p:txBody>
      </p:sp>
      <p:sp>
        <p:nvSpPr>
          <p:cNvPr id="50" name="ホームベース 49"/>
          <p:cNvSpPr/>
          <p:nvPr/>
        </p:nvSpPr>
        <p:spPr>
          <a:xfrm>
            <a:off x="3450235" y="3070471"/>
            <a:ext cx="592201"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制度</a:t>
            </a:r>
            <a:endParaRPr lang="en-US" altLang="ja-JP" sz="1200" dirty="0">
              <a:solidFill>
                <a:schemeClr val="tx1"/>
              </a:solidFill>
            </a:endParaRPr>
          </a:p>
          <a:p>
            <a:pPr algn="r"/>
            <a:r>
              <a:rPr kumimoji="1" lang="ja-JP" altLang="en-US" sz="1200" dirty="0">
                <a:solidFill>
                  <a:schemeClr val="tx1"/>
                </a:solidFill>
              </a:rPr>
              <a:t>構築</a:t>
            </a:r>
          </a:p>
        </p:txBody>
      </p:sp>
      <p:sp>
        <p:nvSpPr>
          <p:cNvPr id="51" name="ホームベース 50"/>
          <p:cNvSpPr/>
          <p:nvPr/>
        </p:nvSpPr>
        <p:spPr>
          <a:xfrm>
            <a:off x="3449628" y="3535275"/>
            <a:ext cx="592201" cy="397781"/>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制度</a:t>
            </a:r>
            <a:endParaRPr lang="en-US" altLang="ja-JP" sz="1200" dirty="0">
              <a:solidFill>
                <a:schemeClr val="tx1"/>
              </a:solidFill>
            </a:endParaRPr>
          </a:p>
          <a:p>
            <a:pPr algn="r"/>
            <a:r>
              <a:rPr kumimoji="1" lang="ja-JP" altLang="en-US" sz="1200" dirty="0">
                <a:solidFill>
                  <a:schemeClr val="tx1"/>
                </a:solidFill>
              </a:rPr>
              <a:t>構築</a:t>
            </a:r>
          </a:p>
        </p:txBody>
      </p:sp>
      <p:sp>
        <p:nvSpPr>
          <p:cNvPr id="52" name="ホームベース 51"/>
          <p:cNvSpPr/>
          <p:nvPr/>
        </p:nvSpPr>
        <p:spPr>
          <a:xfrm>
            <a:off x="3459219" y="5514389"/>
            <a:ext cx="766188" cy="466558"/>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指針</a:t>
            </a:r>
            <a:endParaRPr lang="en-US" altLang="ja-JP" sz="1200" dirty="0">
              <a:solidFill>
                <a:schemeClr val="tx1"/>
              </a:solidFill>
            </a:endParaRPr>
          </a:p>
          <a:p>
            <a:pPr algn="r"/>
            <a:r>
              <a:rPr lang="ja-JP" altLang="en-US" sz="1200" dirty="0">
                <a:solidFill>
                  <a:schemeClr val="tx1"/>
                </a:solidFill>
              </a:rPr>
              <a:t>作成</a:t>
            </a:r>
            <a:endParaRPr kumimoji="1" lang="ja-JP" altLang="en-US" sz="1200" dirty="0">
              <a:solidFill>
                <a:schemeClr val="tx1"/>
              </a:solidFill>
            </a:endParaRPr>
          </a:p>
        </p:txBody>
      </p:sp>
      <p:sp>
        <p:nvSpPr>
          <p:cNvPr id="36" name="ホームベース 35"/>
          <p:cNvSpPr/>
          <p:nvPr/>
        </p:nvSpPr>
        <p:spPr>
          <a:xfrm>
            <a:off x="3451621" y="4479442"/>
            <a:ext cx="4407239" cy="291094"/>
          </a:xfrm>
          <a:prstGeom prst="homePlate">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200" dirty="0">
                <a:solidFill>
                  <a:schemeClr val="tx1"/>
                </a:solidFill>
              </a:rPr>
              <a:t>新築住宅の</a:t>
            </a:r>
            <a:r>
              <a:rPr lang="en-US" altLang="ja-JP" sz="1200" dirty="0">
                <a:solidFill>
                  <a:schemeClr val="tx1"/>
                </a:solidFill>
              </a:rPr>
              <a:t>ZEH</a:t>
            </a:r>
            <a:r>
              <a:rPr lang="ja-JP" altLang="en-US" sz="1200" dirty="0">
                <a:solidFill>
                  <a:schemeClr val="tx1"/>
                </a:solidFill>
              </a:rPr>
              <a:t>化率　</a:t>
            </a:r>
            <a:r>
              <a:rPr lang="en-US" altLang="ja-JP" sz="1200" dirty="0">
                <a:solidFill>
                  <a:schemeClr val="tx1"/>
                </a:solidFill>
              </a:rPr>
              <a:t>100</a:t>
            </a:r>
            <a:r>
              <a:rPr lang="ja-JP" altLang="en-US" sz="1200" dirty="0">
                <a:solidFill>
                  <a:schemeClr val="tx1"/>
                </a:solidFill>
              </a:rPr>
              <a:t>％</a:t>
            </a:r>
          </a:p>
        </p:txBody>
      </p:sp>
      <p:sp>
        <p:nvSpPr>
          <p:cNvPr id="35" name="正方形/長方形 34"/>
          <p:cNvSpPr/>
          <p:nvPr/>
        </p:nvSpPr>
        <p:spPr>
          <a:xfrm>
            <a:off x="90856" y="6623774"/>
            <a:ext cx="8873632" cy="261610"/>
          </a:xfrm>
          <a:prstGeom prst="rect">
            <a:avLst/>
          </a:prstGeom>
        </p:spPr>
        <p:txBody>
          <a:bodyPr wrap="square">
            <a:spAutoFit/>
          </a:bodyPr>
          <a:lstStyle/>
          <a:p>
            <a:r>
              <a:rPr lang="en-US" altLang="ja-JP" sz="1100" kern="100" dirty="0">
                <a:ea typeface="ＭＳ 明朝" panose="02020609040205080304" pitchFamily="17" charset="-128"/>
                <a:cs typeface="Times New Roman" panose="02020603050405020304" pitchFamily="18" charset="0"/>
              </a:rPr>
              <a:t>※</a:t>
            </a:r>
            <a:r>
              <a:rPr lang="ja-JP" altLang="en-US" sz="1100" kern="100" dirty="0">
                <a:ea typeface="ＭＳ 明朝" panose="02020609040205080304" pitchFamily="17" charset="-128"/>
                <a:cs typeface="Times New Roman" panose="02020603050405020304" pitchFamily="18" charset="0"/>
              </a:rPr>
              <a:t>大阪府地球温暖化対策実行計画（区域施策編）及びふちょう温室効果ガス削減アクションプランにおける主要な取組み</a:t>
            </a:r>
            <a:endParaRPr lang="ja-JP" altLang="en-US" sz="1100" dirty="0"/>
          </a:p>
        </p:txBody>
      </p:sp>
      <p:sp>
        <p:nvSpPr>
          <p:cNvPr id="39" name="スライド番号プレースホルダー 1"/>
          <p:cNvSpPr txBox="1">
            <a:spLocks/>
          </p:cNvSpPr>
          <p:nvPr/>
        </p:nvSpPr>
        <p:spPr>
          <a:xfrm>
            <a:off x="8621395" y="6327376"/>
            <a:ext cx="486000" cy="486000"/>
          </a:xfrm>
          <a:prstGeom prst="ellipse">
            <a:avLst/>
          </a:prstGeom>
          <a:solidFill>
            <a:schemeClr val="bg1"/>
          </a:solidFill>
          <a:ln w="19050">
            <a:solidFill>
              <a:srgbClr val="758085">
                <a:lumMod val="50000"/>
              </a:srgbClr>
            </a:solidFill>
          </a:ln>
          <a:effectLst>
            <a:outerShdw blurRad="50800" dist="38100" dir="5400000" algn="t" rotWithShape="0">
              <a:prstClr val="black">
                <a:alpha val="40000"/>
              </a:prstClr>
            </a:outerShdw>
          </a:effectLst>
        </p:spPr>
        <p:txBody>
          <a:bodyPr vert="horz" lIns="0" tIns="0" rIns="0" bIns="0" rtlCol="0" anchor="ctr" anchorCtr="1"/>
          <a:lstStyle>
            <a:defPPr>
              <a:defRPr lang="ja-JP"/>
            </a:defPPr>
            <a:lvl1pPr marL="0" algn="r" defTabSz="914274" rtl="0" eaLnBrk="1" latinLnBrk="0" hangingPunct="1">
              <a:defRPr kumimoji="1" sz="1600" b="1" kern="1200">
                <a:solidFill>
                  <a:schemeClr val="tx1"/>
                </a:solidFill>
                <a:latin typeface="Meiryo UI" panose="020B0604030504040204" pitchFamily="50" charset="-128"/>
                <a:ea typeface="Meiryo UI" panose="020B0604030504040204" pitchFamily="50" charset="-128"/>
                <a:cs typeface="+mn-cs"/>
              </a:defRPr>
            </a:lvl1pPr>
            <a:lvl2pPr marL="457137" algn="l" defTabSz="914274" rtl="0" eaLnBrk="1" latinLnBrk="0" hangingPunct="1">
              <a:defRPr kumimoji="1" sz="1800" kern="1200">
                <a:solidFill>
                  <a:schemeClr val="tx1"/>
                </a:solidFill>
                <a:latin typeface="+mn-lt"/>
                <a:ea typeface="+mn-ea"/>
                <a:cs typeface="+mn-cs"/>
              </a:defRPr>
            </a:lvl2pPr>
            <a:lvl3pPr marL="914274" algn="l" defTabSz="914274" rtl="0" eaLnBrk="1" latinLnBrk="0" hangingPunct="1">
              <a:defRPr kumimoji="1" sz="1800" kern="1200">
                <a:solidFill>
                  <a:schemeClr val="tx1"/>
                </a:solidFill>
                <a:latin typeface="+mn-lt"/>
                <a:ea typeface="+mn-ea"/>
                <a:cs typeface="+mn-cs"/>
              </a:defRPr>
            </a:lvl3pPr>
            <a:lvl4pPr marL="1371410" algn="l" defTabSz="914274" rtl="0" eaLnBrk="1" latinLnBrk="0" hangingPunct="1">
              <a:defRPr kumimoji="1" sz="1800" kern="1200">
                <a:solidFill>
                  <a:schemeClr val="tx1"/>
                </a:solidFill>
                <a:latin typeface="+mn-lt"/>
                <a:ea typeface="+mn-ea"/>
                <a:cs typeface="+mn-cs"/>
              </a:defRPr>
            </a:lvl4pPr>
            <a:lvl5pPr marL="1828547" algn="l" defTabSz="914274" rtl="0" eaLnBrk="1" latinLnBrk="0" hangingPunct="1">
              <a:defRPr kumimoji="1" sz="1800" kern="1200">
                <a:solidFill>
                  <a:schemeClr val="tx1"/>
                </a:solidFill>
                <a:latin typeface="+mn-lt"/>
                <a:ea typeface="+mn-ea"/>
                <a:cs typeface="+mn-cs"/>
              </a:defRPr>
            </a:lvl5pPr>
            <a:lvl6pPr marL="2285684" algn="l" defTabSz="914274" rtl="0" eaLnBrk="1" latinLnBrk="0" hangingPunct="1">
              <a:defRPr kumimoji="1" sz="1800" kern="1200">
                <a:solidFill>
                  <a:schemeClr val="tx1"/>
                </a:solidFill>
                <a:latin typeface="+mn-lt"/>
                <a:ea typeface="+mn-ea"/>
                <a:cs typeface="+mn-cs"/>
              </a:defRPr>
            </a:lvl6pPr>
            <a:lvl7pPr marL="2742821" algn="l" defTabSz="914274" rtl="0" eaLnBrk="1" latinLnBrk="0" hangingPunct="1">
              <a:defRPr kumimoji="1" sz="1800" kern="1200">
                <a:solidFill>
                  <a:schemeClr val="tx1"/>
                </a:solidFill>
                <a:latin typeface="+mn-lt"/>
                <a:ea typeface="+mn-ea"/>
                <a:cs typeface="+mn-cs"/>
              </a:defRPr>
            </a:lvl7pPr>
            <a:lvl8pPr marL="3199957" algn="l" defTabSz="914274" rtl="0" eaLnBrk="1" latinLnBrk="0" hangingPunct="1">
              <a:defRPr kumimoji="1" sz="1800" kern="1200">
                <a:solidFill>
                  <a:schemeClr val="tx1"/>
                </a:solidFill>
                <a:latin typeface="+mn-lt"/>
                <a:ea typeface="+mn-ea"/>
                <a:cs typeface="+mn-cs"/>
              </a:defRPr>
            </a:lvl8pPr>
            <a:lvl9pPr marL="3657093" algn="l" defTabSz="914274" rtl="0" eaLnBrk="1" latinLnBrk="0" hangingPunct="1">
              <a:defRPr kumimoji="1" sz="1800" kern="1200">
                <a:solidFill>
                  <a:schemeClr val="tx1"/>
                </a:solidFill>
                <a:latin typeface="+mn-lt"/>
                <a:ea typeface="+mn-ea"/>
                <a:cs typeface="+mn-cs"/>
              </a:defRPr>
            </a:lvl9pPr>
          </a:lstStyle>
          <a:p>
            <a:fld id="{260D7C64-4B75-47CE-A9E9-B75BE436869C}" type="slidenum">
              <a:rPr lang="ja-JP" altLang="en-US" smtClean="0"/>
              <a:pPr/>
              <a:t>4</a:t>
            </a:fld>
            <a:endParaRPr lang="ja-JP" altLang="en-US"/>
          </a:p>
        </p:txBody>
      </p:sp>
    </p:spTree>
    <p:extLst>
      <p:ext uri="{BB962C8B-B14F-4D97-AF65-F5344CB8AC3E}">
        <p14:creationId xmlns:p14="http://schemas.microsoft.com/office/powerpoint/2010/main" val="275720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B1167450-A7EB-4B21-A04B-10C1D1D95C3C}"/>
              </a:ext>
            </a:extLst>
          </p:cNvPr>
          <p:cNvSpPr txBox="1">
            <a:spLocks/>
          </p:cNvSpPr>
          <p:nvPr/>
        </p:nvSpPr>
        <p:spPr>
          <a:xfrm>
            <a:off x="0" y="0"/>
            <a:ext cx="9144000" cy="692696"/>
          </a:xfrm>
          <a:prstGeom prst="rect">
            <a:avLst/>
          </a:prstGeom>
          <a:solidFill>
            <a:srgbClr val="000066"/>
          </a:solidFill>
        </p:spPr>
        <p:txBody>
          <a:bodyPr vert="horz" lIns="179975" tIns="45714" rIns="91427" bIns="45714"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800" b="1" dirty="0">
                <a:solidFill>
                  <a:schemeClr val="bg1"/>
                </a:solidFill>
                <a:latin typeface="Meiryo UI" panose="020B0604030504040204" pitchFamily="50" charset="-128"/>
                <a:ea typeface="Meiryo UI" panose="020B0604030504040204" pitchFamily="50" charset="-128"/>
              </a:rPr>
              <a:t>ふちょう カーボンニュートラル イニシアティブ</a:t>
            </a:r>
          </a:p>
        </p:txBody>
      </p:sp>
      <p:sp>
        <p:nvSpPr>
          <p:cNvPr id="7" name="角丸四角形 6"/>
          <p:cNvSpPr/>
          <p:nvPr/>
        </p:nvSpPr>
        <p:spPr>
          <a:xfrm>
            <a:off x="201712" y="4083103"/>
            <a:ext cx="8605883" cy="1141870"/>
          </a:xfrm>
          <a:prstGeom prst="roundRect">
            <a:avLst>
              <a:gd name="adj" fmla="val 10598"/>
            </a:avLst>
          </a:prstGeom>
          <a:solidFill>
            <a:schemeClr val="accent6">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2000" b="1" dirty="0">
                <a:solidFill>
                  <a:schemeClr val="tx1"/>
                </a:solidFill>
              </a:rPr>
              <a:t>○府有施設の脱炭素化</a:t>
            </a:r>
            <a:endParaRPr lang="en-US" altLang="ja-JP" sz="2000" b="1" dirty="0">
              <a:solidFill>
                <a:schemeClr val="tx1"/>
              </a:solidFill>
            </a:endParaRPr>
          </a:p>
          <a:p>
            <a:r>
              <a:rPr lang="ja-JP" altLang="en-US" dirty="0">
                <a:solidFill>
                  <a:schemeClr val="tx1"/>
                </a:solidFill>
              </a:rPr>
              <a:t>・新築・増改築における建築物の</a:t>
            </a:r>
            <a:r>
              <a:rPr lang="en-US" altLang="ja-JP" dirty="0">
                <a:solidFill>
                  <a:schemeClr val="tx1"/>
                </a:solidFill>
              </a:rPr>
              <a:t>ZEB</a:t>
            </a:r>
            <a:r>
              <a:rPr lang="ja-JP" altLang="en-US" dirty="0">
                <a:solidFill>
                  <a:schemeClr val="tx1"/>
                </a:solidFill>
              </a:rPr>
              <a:t>化を推進（今後指針を作成）</a:t>
            </a:r>
            <a:endParaRPr lang="en-US" altLang="ja-JP" dirty="0">
              <a:solidFill>
                <a:schemeClr val="tx1"/>
              </a:solidFill>
            </a:endParaRPr>
          </a:p>
          <a:p>
            <a:pPr marL="273050" indent="-273050"/>
            <a:r>
              <a:rPr lang="ja-JP" altLang="en-US" dirty="0">
                <a:solidFill>
                  <a:schemeClr val="tx1"/>
                </a:solidFill>
              </a:rPr>
              <a:t>・大手前をはじめとした庁舎で再生可能エネルギー電気を調達</a:t>
            </a:r>
            <a:endParaRPr lang="en-US" altLang="ja-JP" sz="2000" dirty="0">
              <a:solidFill>
                <a:schemeClr val="tx1"/>
              </a:solidFill>
            </a:endParaRPr>
          </a:p>
          <a:p>
            <a:endParaRPr lang="ja-JP" altLang="en-US" sz="2000" dirty="0">
              <a:solidFill>
                <a:schemeClr val="tx1"/>
              </a:solidFill>
            </a:endParaRPr>
          </a:p>
          <a:p>
            <a:pPr>
              <a:spcAft>
                <a:spcPts val="1200"/>
              </a:spcAft>
            </a:pPr>
            <a:endParaRPr lang="ja-JP" altLang="en-US" sz="2000" dirty="0">
              <a:solidFill>
                <a:schemeClr val="tx1"/>
              </a:solidFill>
            </a:endParaRPr>
          </a:p>
        </p:txBody>
      </p:sp>
      <p:sp>
        <p:nvSpPr>
          <p:cNvPr id="2" name="正方形/長方形 1"/>
          <p:cNvSpPr/>
          <p:nvPr/>
        </p:nvSpPr>
        <p:spPr>
          <a:xfrm>
            <a:off x="0" y="679823"/>
            <a:ext cx="9252520" cy="830997"/>
          </a:xfrm>
          <a:prstGeom prst="rect">
            <a:avLst/>
          </a:prstGeom>
        </p:spPr>
        <p:txBody>
          <a:bodyPr wrap="square">
            <a:spAutoFit/>
          </a:bodyPr>
          <a:lstStyle/>
          <a:p>
            <a:pPr marL="266700" indent="-266700">
              <a:spcAft>
                <a:spcPts val="1200"/>
              </a:spcAft>
            </a:pPr>
            <a:r>
              <a:rPr lang="ja-JP" altLang="en-US" sz="2400" b="1" dirty="0"/>
              <a:t>■全職員が既に気候危機との認識を共有しつつ、</a:t>
            </a:r>
            <a:r>
              <a:rPr lang="en-US" altLang="ja-JP" sz="2400" b="1" dirty="0"/>
              <a:t>2050</a:t>
            </a:r>
            <a:r>
              <a:rPr lang="ja-JP" altLang="en-US" sz="2400" b="1" dirty="0"/>
              <a:t>年カーボンニュートラルに向け取り組んでいく</a:t>
            </a:r>
            <a:endParaRPr lang="en-US" altLang="ja-JP" sz="2400" b="1" dirty="0"/>
          </a:p>
        </p:txBody>
      </p:sp>
      <p:sp>
        <p:nvSpPr>
          <p:cNvPr id="8" name="角丸四角形 7"/>
          <p:cNvSpPr/>
          <p:nvPr/>
        </p:nvSpPr>
        <p:spPr>
          <a:xfrm>
            <a:off x="175964" y="2791488"/>
            <a:ext cx="8631631" cy="1062251"/>
          </a:xfrm>
          <a:prstGeom prst="roundRect">
            <a:avLst>
              <a:gd name="adj" fmla="val 10598"/>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2000" b="1" dirty="0">
                <a:solidFill>
                  <a:schemeClr val="tx1"/>
                </a:solidFill>
              </a:rPr>
              <a:t>○職員の行動変容</a:t>
            </a:r>
            <a:endParaRPr lang="en-US" altLang="ja-JP" sz="2000" b="1" dirty="0">
              <a:solidFill>
                <a:schemeClr val="tx1"/>
              </a:solidFill>
            </a:endParaRPr>
          </a:p>
          <a:p>
            <a:pPr marL="180975" indent="-180975"/>
            <a:r>
              <a:rPr lang="ja-JP" altLang="en-US" dirty="0">
                <a:solidFill>
                  <a:schemeClr val="tx1"/>
                </a:solidFill>
              </a:rPr>
              <a:t>・</a:t>
            </a:r>
            <a:r>
              <a:rPr lang="en-US" altLang="ja-JP" dirty="0">
                <a:solidFill>
                  <a:schemeClr val="tx1"/>
                </a:solidFill>
              </a:rPr>
              <a:t>2025</a:t>
            </a:r>
            <a:r>
              <a:rPr lang="ja-JP" altLang="en-US" dirty="0">
                <a:solidFill>
                  <a:schemeClr val="tx1"/>
                </a:solidFill>
              </a:rPr>
              <a:t>年度にプラごみを</a:t>
            </a:r>
            <a:r>
              <a:rPr lang="en-US" altLang="ja-JP" dirty="0">
                <a:solidFill>
                  <a:schemeClr val="tx1"/>
                </a:solidFill>
              </a:rPr>
              <a:t>14</a:t>
            </a:r>
            <a:r>
              <a:rPr lang="ja-JP" altLang="en-US" dirty="0">
                <a:solidFill>
                  <a:schemeClr val="tx1"/>
                </a:solidFill>
              </a:rPr>
              <a:t>％削減</a:t>
            </a:r>
            <a:r>
              <a:rPr lang="ja-JP" altLang="en-US" sz="1400" dirty="0">
                <a:solidFill>
                  <a:schemeClr val="tx1"/>
                </a:solidFill>
              </a:rPr>
              <a:t>（</a:t>
            </a:r>
            <a:r>
              <a:rPr lang="en-US" altLang="ja-JP" sz="1400" dirty="0">
                <a:solidFill>
                  <a:schemeClr val="tx1"/>
                </a:solidFill>
              </a:rPr>
              <a:t>2019</a:t>
            </a:r>
            <a:r>
              <a:rPr lang="ja-JP" altLang="en-US" sz="1400" dirty="0">
                <a:solidFill>
                  <a:schemeClr val="tx1"/>
                </a:solidFill>
              </a:rPr>
              <a:t>年度比）</a:t>
            </a:r>
            <a:r>
              <a:rPr lang="ja-JP" altLang="en-US" dirty="0">
                <a:solidFill>
                  <a:schemeClr val="tx1"/>
                </a:solidFill>
              </a:rPr>
              <a:t>するため、マイバッグ、マイボトル、マイ容器等の利用を進める。</a:t>
            </a:r>
            <a:endParaRPr lang="en-US" altLang="ja-JP" dirty="0">
              <a:solidFill>
                <a:schemeClr val="tx1"/>
              </a:solidFill>
            </a:endParaRPr>
          </a:p>
        </p:txBody>
      </p:sp>
      <p:sp>
        <p:nvSpPr>
          <p:cNvPr id="14" name="角丸四角形 13"/>
          <p:cNvSpPr/>
          <p:nvPr/>
        </p:nvSpPr>
        <p:spPr>
          <a:xfrm>
            <a:off x="188839" y="5454337"/>
            <a:ext cx="8605883" cy="831805"/>
          </a:xfrm>
          <a:prstGeom prst="roundRect">
            <a:avLst>
              <a:gd name="adj" fmla="val 10598"/>
            </a:avLst>
          </a:prstGeom>
          <a:solidFill>
            <a:schemeClr val="accent2">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2000" b="1" dirty="0">
                <a:solidFill>
                  <a:schemeClr val="tx1"/>
                </a:solidFill>
              </a:rPr>
              <a:t>○モビリティの脱炭素化</a:t>
            </a:r>
            <a:endParaRPr lang="en-US" altLang="ja-JP" sz="2000" b="1" dirty="0">
              <a:solidFill>
                <a:schemeClr val="tx1"/>
              </a:solidFill>
            </a:endParaRPr>
          </a:p>
          <a:p>
            <a:pPr marL="174625" indent="-174625"/>
            <a:r>
              <a:rPr lang="ja-JP" altLang="en-US" dirty="0">
                <a:solidFill>
                  <a:schemeClr val="tx1"/>
                </a:solidFill>
              </a:rPr>
              <a:t>・公用車は、電気自動車等のゼロエミッション車を優先的に導入</a:t>
            </a:r>
            <a:endParaRPr lang="ja-JP" altLang="en-US" strike="dblStrike" dirty="0">
              <a:solidFill>
                <a:srgbClr val="FF0000"/>
              </a:solidFill>
            </a:endParaRPr>
          </a:p>
        </p:txBody>
      </p:sp>
      <p:sp>
        <p:nvSpPr>
          <p:cNvPr id="16" name="角丸四角形 15"/>
          <p:cNvSpPr/>
          <p:nvPr/>
        </p:nvSpPr>
        <p:spPr>
          <a:xfrm>
            <a:off x="175964" y="1581918"/>
            <a:ext cx="8631631" cy="980206"/>
          </a:xfrm>
          <a:prstGeom prst="roundRect">
            <a:avLst>
              <a:gd name="adj" fmla="val 10598"/>
            </a:avLst>
          </a:prstGeom>
          <a:solidFill>
            <a:schemeClr val="accent4">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2000" b="1" dirty="0">
                <a:solidFill>
                  <a:schemeClr val="tx1"/>
                </a:solidFill>
              </a:rPr>
              <a:t>○エネルギー効率を高める働き方の推進</a:t>
            </a:r>
            <a:endParaRPr lang="en-US" altLang="ja-JP" sz="2000" b="1" dirty="0">
              <a:solidFill>
                <a:schemeClr val="tx1"/>
              </a:solidFill>
            </a:endParaRPr>
          </a:p>
          <a:p>
            <a:pPr marL="180975" indent="-180975"/>
            <a:r>
              <a:rPr lang="ja-JP" altLang="en-US" dirty="0">
                <a:solidFill>
                  <a:schemeClr val="tx1"/>
                </a:solidFill>
              </a:rPr>
              <a:t>・</a:t>
            </a:r>
            <a:r>
              <a:rPr lang="en-US" altLang="ja-JP" dirty="0">
                <a:solidFill>
                  <a:schemeClr val="tx1"/>
                </a:solidFill>
              </a:rPr>
              <a:t>2022</a:t>
            </a:r>
            <a:r>
              <a:rPr lang="ja-JP" altLang="en-US" dirty="0">
                <a:solidFill>
                  <a:schemeClr val="tx1"/>
                </a:solidFill>
              </a:rPr>
              <a:t>年度に紙を</a:t>
            </a:r>
            <a:r>
              <a:rPr lang="en-US" altLang="ja-JP" dirty="0">
                <a:solidFill>
                  <a:schemeClr val="tx1"/>
                </a:solidFill>
              </a:rPr>
              <a:t>16</a:t>
            </a:r>
            <a:r>
              <a:rPr lang="ja-JP" altLang="en-US" dirty="0">
                <a:solidFill>
                  <a:schemeClr val="tx1"/>
                </a:solidFill>
              </a:rPr>
              <a:t>％削減</a:t>
            </a:r>
            <a:r>
              <a:rPr lang="ja-JP" altLang="en-US" sz="1400" dirty="0">
                <a:solidFill>
                  <a:schemeClr val="tx1"/>
                </a:solidFill>
              </a:rPr>
              <a:t>（</a:t>
            </a:r>
            <a:r>
              <a:rPr lang="en-US" altLang="ja-JP" sz="1400" dirty="0">
                <a:solidFill>
                  <a:schemeClr val="tx1"/>
                </a:solidFill>
              </a:rPr>
              <a:t>2018</a:t>
            </a:r>
            <a:r>
              <a:rPr lang="ja-JP" altLang="en-US" sz="1400" dirty="0">
                <a:solidFill>
                  <a:schemeClr val="tx1"/>
                </a:solidFill>
              </a:rPr>
              <a:t>年度比）</a:t>
            </a:r>
            <a:r>
              <a:rPr lang="ja-JP" altLang="en-US" dirty="0">
                <a:solidFill>
                  <a:schemeClr val="tx1"/>
                </a:solidFill>
              </a:rPr>
              <a:t>するため、会議の効率化（</a:t>
            </a:r>
            <a:r>
              <a:rPr lang="en-US" altLang="ja-JP" dirty="0">
                <a:solidFill>
                  <a:schemeClr val="tx1"/>
                </a:solidFill>
              </a:rPr>
              <a:t>WEB</a:t>
            </a:r>
            <a:r>
              <a:rPr lang="ja-JP" altLang="en-US" dirty="0" err="1">
                <a:solidFill>
                  <a:schemeClr val="tx1"/>
                </a:solidFill>
              </a:rPr>
              <a:t>、</a:t>
            </a:r>
            <a:r>
              <a:rPr lang="ja-JP" altLang="en-US" dirty="0">
                <a:solidFill>
                  <a:schemeClr val="tx1"/>
                </a:solidFill>
              </a:rPr>
              <a:t>ペーパレス会議）、ペーパレス決裁等を徹底。</a:t>
            </a:r>
            <a:endParaRPr lang="en-US" altLang="ja-JP" dirty="0">
              <a:solidFill>
                <a:schemeClr val="tx1"/>
              </a:solidFill>
            </a:endParaRPr>
          </a:p>
        </p:txBody>
      </p:sp>
      <p:sp>
        <p:nvSpPr>
          <p:cNvPr id="9" name="スライド番号プレースホルダー 1"/>
          <p:cNvSpPr txBox="1">
            <a:spLocks/>
          </p:cNvSpPr>
          <p:nvPr/>
        </p:nvSpPr>
        <p:spPr>
          <a:xfrm>
            <a:off x="8622504" y="6339571"/>
            <a:ext cx="486000" cy="486000"/>
          </a:xfrm>
          <a:prstGeom prst="ellipse">
            <a:avLst/>
          </a:prstGeom>
          <a:solidFill>
            <a:schemeClr val="bg1"/>
          </a:solidFill>
          <a:ln w="19050">
            <a:solidFill>
              <a:srgbClr val="758085">
                <a:lumMod val="50000"/>
              </a:srgbClr>
            </a:solidFill>
          </a:ln>
          <a:effectLst>
            <a:outerShdw blurRad="50800" dist="38100" dir="5400000" algn="t" rotWithShape="0">
              <a:prstClr val="black">
                <a:alpha val="40000"/>
              </a:prstClr>
            </a:outerShdw>
          </a:effectLst>
        </p:spPr>
        <p:txBody>
          <a:bodyPr vert="horz" lIns="0" tIns="0" rIns="0" bIns="0" rtlCol="0" anchor="ctr" anchorCtr="1"/>
          <a:lstStyle>
            <a:defPPr>
              <a:defRPr lang="ja-JP"/>
            </a:defPPr>
            <a:lvl1pPr marL="0" algn="r" defTabSz="914274" rtl="0" eaLnBrk="1" latinLnBrk="0" hangingPunct="1">
              <a:defRPr kumimoji="1" sz="1600" b="1" kern="1200">
                <a:solidFill>
                  <a:schemeClr val="tx1"/>
                </a:solidFill>
                <a:latin typeface="Meiryo UI" panose="020B0604030504040204" pitchFamily="50" charset="-128"/>
                <a:ea typeface="Meiryo UI" panose="020B0604030504040204" pitchFamily="50" charset="-128"/>
                <a:cs typeface="+mn-cs"/>
              </a:defRPr>
            </a:lvl1pPr>
            <a:lvl2pPr marL="457137" algn="l" defTabSz="914274" rtl="0" eaLnBrk="1" latinLnBrk="0" hangingPunct="1">
              <a:defRPr kumimoji="1" sz="1800" kern="1200">
                <a:solidFill>
                  <a:schemeClr val="tx1"/>
                </a:solidFill>
                <a:latin typeface="+mn-lt"/>
                <a:ea typeface="+mn-ea"/>
                <a:cs typeface="+mn-cs"/>
              </a:defRPr>
            </a:lvl2pPr>
            <a:lvl3pPr marL="914274" algn="l" defTabSz="914274" rtl="0" eaLnBrk="1" latinLnBrk="0" hangingPunct="1">
              <a:defRPr kumimoji="1" sz="1800" kern="1200">
                <a:solidFill>
                  <a:schemeClr val="tx1"/>
                </a:solidFill>
                <a:latin typeface="+mn-lt"/>
                <a:ea typeface="+mn-ea"/>
                <a:cs typeface="+mn-cs"/>
              </a:defRPr>
            </a:lvl3pPr>
            <a:lvl4pPr marL="1371410" algn="l" defTabSz="914274" rtl="0" eaLnBrk="1" latinLnBrk="0" hangingPunct="1">
              <a:defRPr kumimoji="1" sz="1800" kern="1200">
                <a:solidFill>
                  <a:schemeClr val="tx1"/>
                </a:solidFill>
                <a:latin typeface="+mn-lt"/>
                <a:ea typeface="+mn-ea"/>
                <a:cs typeface="+mn-cs"/>
              </a:defRPr>
            </a:lvl4pPr>
            <a:lvl5pPr marL="1828547" algn="l" defTabSz="914274" rtl="0" eaLnBrk="1" latinLnBrk="0" hangingPunct="1">
              <a:defRPr kumimoji="1" sz="1800" kern="1200">
                <a:solidFill>
                  <a:schemeClr val="tx1"/>
                </a:solidFill>
                <a:latin typeface="+mn-lt"/>
                <a:ea typeface="+mn-ea"/>
                <a:cs typeface="+mn-cs"/>
              </a:defRPr>
            </a:lvl5pPr>
            <a:lvl6pPr marL="2285684" algn="l" defTabSz="914274" rtl="0" eaLnBrk="1" latinLnBrk="0" hangingPunct="1">
              <a:defRPr kumimoji="1" sz="1800" kern="1200">
                <a:solidFill>
                  <a:schemeClr val="tx1"/>
                </a:solidFill>
                <a:latin typeface="+mn-lt"/>
                <a:ea typeface="+mn-ea"/>
                <a:cs typeface="+mn-cs"/>
              </a:defRPr>
            </a:lvl6pPr>
            <a:lvl7pPr marL="2742821" algn="l" defTabSz="914274" rtl="0" eaLnBrk="1" latinLnBrk="0" hangingPunct="1">
              <a:defRPr kumimoji="1" sz="1800" kern="1200">
                <a:solidFill>
                  <a:schemeClr val="tx1"/>
                </a:solidFill>
                <a:latin typeface="+mn-lt"/>
                <a:ea typeface="+mn-ea"/>
                <a:cs typeface="+mn-cs"/>
              </a:defRPr>
            </a:lvl7pPr>
            <a:lvl8pPr marL="3199957" algn="l" defTabSz="914274" rtl="0" eaLnBrk="1" latinLnBrk="0" hangingPunct="1">
              <a:defRPr kumimoji="1" sz="1800" kern="1200">
                <a:solidFill>
                  <a:schemeClr val="tx1"/>
                </a:solidFill>
                <a:latin typeface="+mn-lt"/>
                <a:ea typeface="+mn-ea"/>
                <a:cs typeface="+mn-cs"/>
              </a:defRPr>
            </a:lvl8pPr>
            <a:lvl9pPr marL="3657093" algn="l" defTabSz="914274" rtl="0" eaLnBrk="1" latinLnBrk="0" hangingPunct="1">
              <a:defRPr kumimoji="1" sz="1800" kern="1200">
                <a:solidFill>
                  <a:schemeClr val="tx1"/>
                </a:solidFill>
                <a:latin typeface="+mn-lt"/>
                <a:ea typeface="+mn-ea"/>
                <a:cs typeface="+mn-cs"/>
              </a:defRPr>
            </a:lvl9pPr>
          </a:lstStyle>
          <a:p>
            <a:fld id="{260D7C64-4B75-47CE-A9E9-B75BE436869C}" type="slidenum">
              <a:rPr lang="ja-JP" altLang="en-US" smtClean="0"/>
              <a:pPr/>
              <a:t>5</a:t>
            </a:fld>
            <a:endParaRPr lang="ja-JP" altLang="en-US"/>
          </a:p>
        </p:txBody>
      </p:sp>
    </p:spTree>
    <p:extLst>
      <p:ext uri="{BB962C8B-B14F-4D97-AF65-F5344CB8AC3E}">
        <p14:creationId xmlns:p14="http://schemas.microsoft.com/office/powerpoint/2010/main" val="505889453"/>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a:gsLst>
            <a:gs pos="0">
              <a:schemeClr val="accent6">
                <a:lumMod val="60000"/>
                <a:lumOff val="40000"/>
                <a:alpha val="50000"/>
              </a:schemeClr>
            </a:gs>
            <a:gs pos="65000">
              <a:schemeClr val="accent6">
                <a:lumMod val="40000"/>
                <a:lumOff val="60000"/>
              </a:schemeClr>
            </a:gs>
            <a:gs pos="100000">
              <a:schemeClr val="accent6">
                <a:lumMod val="20000"/>
                <a:lumOff val="80000"/>
                <a:alpha val="50000"/>
              </a:schemeClr>
            </a:gs>
          </a:gsLst>
          <a:lin ang="5400000" scaled="0"/>
        </a:gradFill>
        <a:ln w="19050">
          <a:noFill/>
        </a:ln>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txDef>
      <a:spPr/>
      <a:bodyPr vert="horz" lIns="91427" tIns="45714" rIns="91427" bIns="45714" rtlCol="0">
        <a:spAutoFit/>
      </a:bodyPr>
      <a:lstStyle>
        <a:defPPr marL="0" indent="0" algn="l">
          <a:lnSpc>
            <a:spcPct val="120000"/>
          </a:lnSpc>
          <a:spcBef>
            <a:spcPts val="600"/>
          </a:spcBef>
          <a:buNone/>
          <a:defRPr sz="4400" dirty="0" smtClean="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65e5__x4ed8__x5165__x308a_ xmlns="70d7d652-1edb-4486-adb7-569848e2bda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E149F3571759242AB70A9ADBD48801F" ma:contentTypeVersion="2" ma:contentTypeDescription="新しいドキュメントを作成します。" ma:contentTypeScope="" ma:versionID="b3c97e09efd2aa013a335549072096a9">
  <xsd:schema xmlns:xsd="http://www.w3.org/2001/XMLSchema" xmlns:xs="http://www.w3.org/2001/XMLSchema" xmlns:p="http://schemas.microsoft.com/office/2006/metadata/properties" xmlns:ns2="70d7d652-1edb-4486-adb7-569848e2bdac" xmlns:ns3="a9b0d389-098a-4f82-adda-c0435a7f6245" targetNamespace="http://schemas.microsoft.com/office/2006/metadata/properties" ma:root="true" ma:fieldsID="25ddd6d1bcad24e9732583f12c572358" ns2:_="" ns3:_="">
    <xsd:import namespace="70d7d652-1edb-4486-adb7-569848e2bdac"/>
    <xsd:import namespace="a9b0d389-098a-4f82-adda-c0435a7f6245"/>
    <xsd:element name="properties">
      <xsd:complexType>
        <xsd:sequence>
          <xsd:element name="documentManagement">
            <xsd:complexType>
              <xsd:all>
                <xsd:element ref="ns2:_x65e5__x4ed8__x5165__x308a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d7d652-1edb-4486-adb7-569848e2bdac" elementFormDefault="qualified">
    <xsd:import namespace="http://schemas.microsoft.com/office/2006/documentManagement/types"/>
    <xsd:import namespace="http://schemas.microsoft.com/office/infopath/2007/PartnerControls"/>
    <xsd:element name="_x65e5__x4ed8__x5165__x308a_" ma:index="8" nillable="true" ma:displayName="日付入り" ma:format="DateOnly" ma:internalName="_x65e5__x4ed8__x5165__x308a_">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a9b0d389-098a-4f82-adda-c0435a7f6245"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83F2DB-F561-4E81-B4A4-742502F735A2}">
  <ds:schemaRefs>
    <ds:schemaRef ds:uri="http://schemas.microsoft.com/office/infopath/2007/PartnerControls"/>
    <ds:schemaRef ds:uri="http://schemas.microsoft.com/office/2006/documentManagement/types"/>
    <ds:schemaRef ds:uri="http://purl.org/dc/terms/"/>
    <ds:schemaRef ds:uri="http://www.w3.org/XML/1998/namespace"/>
    <ds:schemaRef ds:uri="http://schemas.openxmlformats.org/package/2006/metadata/core-properties"/>
    <ds:schemaRef ds:uri="http://purl.org/dc/dcmitype/"/>
    <ds:schemaRef ds:uri="a9b0d389-098a-4f82-adda-c0435a7f6245"/>
    <ds:schemaRef ds:uri="70d7d652-1edb-4486-adb7-569848e2bdac"/>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38E21E72-11BE-41D3-9CFE-BCDDA8C5B2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d7d652-1edb-4486-adb7-569848e2bdac"/>
    <ds:schemaRef ds:uri="a9b0d389-098a-4f82-adda-c0435a7f62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4F2B781-57A1-4FB1-ADF3-FC8F7F635F0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12062</TotalTime>
  <Words>1761</Words>
  <PresentationFormat>画面に合わせる (4:3)</PresentationFormat>
  <Paragraphs>195</Paragraphs>
  <Slides>5</Slides>
  <Notes>5</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BIZ UDPゴシック</vt:lpstr>
      <vt:lpstr>Meiryo UI</vt:lpstr>
      <vt:lpstr>游ゴシック</vt:lpstr>
      <vt:lpstr>游ゴシック 本文</vt:lpstr>
      <vt:lpstr>Arial</vt:lpstr>
      <vt:lpstr>Calibri</vt:lpstr>
      <vt:lpstr>Calibri Light</vt:lpstr>
      <vt:lpstr>Wingdings</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Printed>2022-06-07T03:41:05Z</cp:lastPrinted>
  <dcterms:created xsi:type="dcterms:W3CDTF">2017-04-27T03:40:35Z</dcterms:created>
  <dcterms:modified xsi:type="dcterms:W3CDTF">2022-07-22T07:23:25Z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0x010100EE149F3571759242AB70A9ADBD48801F</vt:lpwstr>
  </property>
</Properties>
</file>