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691813" cy="7559675"/>
  <p:notesSz cx="9926638" cy="1435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今西　くらら" initials="今西　くらら" lastIdx="3" clrIdx="0">
    <p:extLst>
      <p:ext uri="{19B8F6BF-5375-455C-9EA6-DF929625EA0E}">
        <p15:presenceInfo xmlns:p15="http://schemas.microsoft.com/office/powerpoint/2012/main" userId="S::ImanishiK@lan.pref.osaka.jp::b8823161-daf7-4297-8ed7-6e2dc98bfc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38" autoAdjust="0"/>
    <p:restoredTop sz="94660"/>
  </p:normalViewPr>
  <p:slideViewPr>
    <p:cSldViewPr snapToGrid="0">
      <p:cViewPr>
        <p:scale>
          <a:sx n="110" d="100"/>
          <a:sy n="110" d="100"/>
        </p:scale>
        <p:origin x="1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2160213" y="1681142"/>
            <a:ext cx="5203560" cy="582088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a:spLocks noGrp="1"/>
          </p:cNvSpPr>
          <p:nvPr>
            <p:ph type="subTitle" idx="1"/>
          </p:nvPr>
        </p:nvSpPr>
        <p:spPr>
          <a:xfrm>
            <a:off x="137290" y="144001"/>
            <a:ext cx="10339498" cy="324000"/>
          </a:xfrm>
          <a:solidFill>
            <a:schemeClr val="accent1">
              <a:lumMod val="60000"/>
              <a:lumOff val="40000"/>
            </a:schemeClr>
          </a:solidFill>
        </p:spPr>
        <p:txBody>
          <a:bodyPr anchor="b" anchorCtr="1">
            <a:noAutofit/>
          </a:bodyPr>
          <a:lstStyle/>
          <a:p>
            <a:r>
              <a:rPr lang="ja-JP" altLang="en-US" sz="1600" dirty="0">
                <a:latin typeface="BIZ UDゴシック" panose="020B0400000000000000" pitchFamily="49" charset="-128"/>
                <a:ea typeface="BIZ UDゴシック" panose="020B0400000000000000" pitchFamily="49" charset="-128"/>
              </a:rPr>
              <a:t>新たな大阪府男女共同参画計画（おおさか男女共同参画プラン）の策定に向けた論点整理</a:t>
            </a:r>
            <a:endParaRPr kumimoji="1" lang="ja-JP" altLang="en-US" sz="1600" dirty="0">
              <a:latin typeface="BIZ UDゴシック" panose="020B0400000000000000" pitchFamily="49" charset="-128"/>
              <a:ea typeface="BIZ UDゴシック" panose="020B0400000000000000" pitchFamily="49" charset="-128"/>
            </a:endParaRPr>
          </a:p>
        </p:txBody>
      </p:sp>
      <p:sp>
        <p:nvSpPr>
          <p:cNvPr id="2" name="テキスト ボックス 1"/>
          <p:cNvSpPr txBox="1"/>
          <p:nvPr/>
        </p:nvSpPr>
        <p:spPr>
          <a:xfrm>
            <a:off x="137290" y="563378"/>
            <a:ext cx="6000274" cy="969496"/>
          </a:xfrm>
          <a:prstGeom prst="rect">
            <a:avLst/>
          </a:prstGeom>
          <a:noFill/>
          <a:ln>
            <a:solidFill>
              <a:schemeClr val="accent1"/>
            </a:solidFill>
            <a:prstDash val="solid"/>
          </a:ln>
        </p:spPr>
        <p:txBody>
          <a:bodyPr wrap="square" rtlCol="0">
            <a:spAutoFit/>
          </a:bodyPr>
          <a:lstStyle/>
          <a:p>
            <a:r>
              <a:rPr lang="ja-JP" altLang="en-US"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大阪府男女共同参画推進条例に定める基本理念</a:t>
            </a:r>
            <a:endParaRPr lang="en-US" altLang="ja-JP"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男女の人権の尊重　</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固定的な性別役割分担等を反映した制度・慣行が男女の社会における活動の自由な選択に対してできる限り影響を及ぼさないよう配慮</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政策・方針の立案・決定への男女の共同参画　</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家庭の重要性を認識した上での家庭生活と他の活動の両立　</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国際社会における取組への考慮</a:t>
            </a:r>
            <a:endParaRPr lang="en-US" altLang="ja-JP" sz="800" dirty="0">
              <a:latin typeface="BIZ UDゴシック" panose="020B0400000000000000" pitchFamily="49" charset="-128"/>
              <a:ea typeface="BIZ UDゴシック" panose="020B0400000000000000" pitchFamily="49" charset="-128"/>
            </a:endParaRPr>
          </a:p>
        </p:txBody>
      </p:sp>
      <p:sp>
        <p:nvSpPr>
          <p:cNvPr id="33" name="テキスト ボックス 32"/>
          <p:cNvSpPr txBox="1"/>
          <p:nvPr/>
        </p:nvSpPr>
        <p:spPr>
          <a:xfrm>
            <a:off x="6248400" y="561543"/>
            <a:ext cx="4228388" cy="230832"/>
          </a:xfrm>
          <a:prstGeom prst="rect">
            <a:avLst/>
          </a:prstGeom>
          <a:noFill/>
          <a:ln cmpd="sng">
            <a:solidFill>
              <a:schemeClr val="accent1"/>
            </a:solidFill>
            <a:prstDash val="solid"/>
          </a:ln>
        </p:spPr>
        <p:txBody>
          <a:bodyPr wrap="square" rtlCol="0">
            <a:spAutoFit/>
          </a:bodyPr>
          <a:lstStyle/>
          <a:p>
            <a:r>
              <a:rPr lang="ja-JP" altLang="en-US"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計画期間</a:t>
            </a:r>
            <a:r>
              <a:rPr lang="ja-JP" altLang="en-US" sz="800" dirty="0">
                <a:latin typeface="BIZ UDゴシック" panose="020B0400000000000000" pitchFamily="49" charset="-128"/>
                <a:ea typeface="BIZ UDゴシック" panose="020B0400000000000000" pitchFamily="49" charset="-128"/>
              </a:rPr>
              <a:t>：</a:t>
            </a:r>
            <a:r>
              <a:rPr lang="en-US" altLang="ja-JP" sz="800" dirty="0">
                <a:latin typeface="BIZ UDゴシック" panose="020B0400000000000000" pitchFamily="49" charset="-128"/>
                <a:ea typeface="BIZ UDゴシック" panose="020B0400000000000000" pitchFamily="49" charset="-128"/>
              </a:rPr>
              <a:t>2026</a:t>
            </a:r>
            <a:r>
              <a:rPr lang="ja-JP" altLang="en-US" sz="800" dirty="0">
                <a:latin typeface="BIZ UDゴシック" panose="020B0400000000000000" pitchFamily="49" charset="-128"/>
                <a:ea typeface="BIZ UDゴシック" panose="020B0400000000000000" pitchFamily="49" charset="-128"/>
              </a:rPr>
              <a:t>年から</a:t>
            </a:r>
            <a:r>
              <a:rPr lang="en-US" altLang="ja-JP" sz="800" dirty="0">
                <a:latin typeface="BIZ UDゴシック" panose="020B0400000000000000" pitchFamily="49" charset="-128"/>
                <a:ea typeface="BIZ UDゴシック" panose="020B0400000000000000" pitchFamily="49" charset="-128"/>
              </a:rPr>
              <a:t>2030</a:t>
            </a:r>
            <a:r>
              <a:rPr lang="ja-JP" altLang="en-US" sz="800" dirty="0">
                <a:latin typeface="BIZ UDゴシック" panose="020B0400000000000000" pitchFamily="49" charset="-128"/>
                <a:ea typeface="BIZ UDゴシック" panose="020B0400000000000000" pitchFamily="49" charset="-128"/>
              </a:rPr>
              <a:t>年までの</a:t>
            </a:r>
            <a:r>
              <a:rPr lang="en-US" altLang="ja-JP" sz="800" dirty="0">
                <a:latin typeface="BIZ UDゴシック" panose="020B0400000000000000" pitchFamily="49" charset="-128"/>
                <a:ea typeface="BIZ UDゴシック" panose="020B0400000000000000" pitchFamily="49" charset="-128"/>
              </a:rPr>
              <a:t>5</a:t>
            </a:r>
            <a:r>
              <a:rPr lang="ja-JP" altLang="en-US" sz="800" dirty="0">
                <a:latin typeface="BIZ UDゴシック" panose="020B0400000000000000" pitchFamily="49" charset="-128"/>
                <a:ea typeface="BIZ UDゴシック" panose="020B0400000000000000" pitchFamily="49" charset="-128"/>
              </a:rPr>
              <a:t>年間</a:t>
            </a:r>
            <a:endParaRPr lang="en-US" altLang="ja-JP" sz="800" dirty="0">
              <a:latin typeface="BIZ UDゴシック" panose="020B0400000000000000" pitchFamily="49" charset="-128"/>
              <a:ea typeface="BIZ UDゴシック" panose="020B0400000000000000" pitchFamily="49" charset="-128"/>
            </a:endParaRPr>
          </a:p>
        </p:txBody>
      </p:sp>
      <p:sp>
        <p:nvSpPr>
          <p:cNvPr id="53" name="テキスト ボックス 52"/>
          <p:cNvSpPr txBox="1"/>
          <p:nvPr/>
        </p:nvSpPr>
        <p:spPr>
          <a:xfrm>
            <a:off x="6248400" y="848381"/>
            <a:ext cx="4228388" cy="659584"/>
          </a:xfrm>
          <a:prstGeom prst="rect">
            <a:avLst/>
          </a:prstGeom>
          <a:noFill/>
          <a:ln cmpd="sng">
            <a:solidFill>
              <a:schemeClr val="accent1"/>
            </a:solidFill>
            <a:prstDash val="solid"/>
          </a:ln>
        </p:spPr>
        <p:txBody>
          <a:bodyPr wrap="square" rtlCol="0">
            <a:normAutofit lnSpcReduction="10000"/>
          </a:bodyPr>
          <a:lstStyle/>
          <a:p>
            <a:r>
              <a:rPr lang="ja-JP" altLang="en-US"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計画の性格</a:t>
            </a:r>
            <a:endParaRPr lang="en-US" altLang="ja-JP"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男女共同参画基本法と男女共同参画推進条例に基づく、大阪府の区域における男女共同参画社会の形成の促進に関する施策についての基本的な計画</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女性活躍推進法に基づく大阪府の区域内における女性の職業生活における活躍の推進に関する施策についての計画　　　等</a:t>
            </a:r>
            <a:endParaRPr lang="en-US" altLang="ja-JP" sz="800" dirty="0">
              <a:latin typeface="BIZ UDゴシック" panose="020B0400000000000000" pitchFamily="49" charset="-128"/>
              <a:ea typeface="BIZ UDゴシック" panose="020B0400000000000000" pitchFamily="49" charset="-128"/>
            </a:endParaRPr>
          </a:p>
        </p:txBody>
      </p:sp>
      <p:sp>
        <p:nvSpPr>
          <p:cNvPr id="14" name="テキスト ボックス 13"/>
          <p:cNvSpPr txBox="1"/>
          <p:nvPr/>
        </p:nvSpPr>
        <p:spPr>
          <a:xfrm>
            <a:off x="7449336" y="1688662"/>
            <a:ext cx="3048707" cy="5934958"/>
          </a:xfrm>
          <a:prstGeom prst="rect">
            <a:avLst/>
          </a:prstGeom>
          <a:solidFill>
            <a:schemeClr val="bg1">
              <a:alpha val="0"/>
            </a:schemeClr>
          </a:solidFill>
          <a:ln w="15875">
            <a:solidFill>
              <a:schemeClr val="tx1"/>
            </a:solidFill>
            <a:prstDash val="dash"/>
          </a:ln>
        </p:spPr>
        <p:txBody>
          <a:bodyPr wrap="square" rtlCol="0">
            <a:spAutoFit/>
          </a:bodyPr>
          <a:lstStyle/>
          <a:p>
            <a:r>
              <a:rPr kumimoji="1" lang="ja-JP" altLang="en-US" sz="700" u="sng" dirty="0">
                <a:latin typeface="BIZ UDゴシック" panose="020B0400000000000000" pitchFamily="49" charset="-128"/>
                <a:ea typeface="BIZ UDゴシック" panose="020B0400000000000000" pitchFamily="49" charset="-128"/>
              </a:rPr>
              <a:t>（参考１）女性活躍・男女共同参画に関する現状と今後の課題</a:t>
            </a:r>
            <a:endParaRPr kumimoji="1" lang="en-US" altLang="ja-JP" sz="700" u="sng"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（令和</a:t>
            </a:r>
            <a:r>
              <a:rPr kumimoji="1" lang="en-US" altLang="ja-JP" sz="700" dirty="0">
                <a:latin typeface="BIZ UDゴシック" panose="020B0400000000000000" pitchFamily="49" charset="-128"/>
                <a:ea typeface="BIZ UDゴシック" panose="020B0400000000000000" pitchFamily="49" charset="-128"/>
              </a:rPr>
              <a:t>6</a:t>
            </a:r>
            <a:r>
              <a:rPr kumimoji="1" lang="ja-JP" altLang="en-US" sz="700" dirty="0">
                <a:latin typeface="BIZ UDゴシック" panose="020B0400000000000000" pitchFamily="49" charset="-128"/>
                <a:ea typeface="BIZ UDゴシック" panose="020B0400000000000000" pitchFamily="49" charset="-128"/>
              </a:rPr>
              <a:t>年</a:t>
            </a:r>
            <a:r>
              <a:rPr kumimoji="1" lang="en-US" altLang="ja-JP" sz="700" dirty="0">
                <a:latin typeface="BIZ UDゴシック" panose="020B0400000000000000" pitchFamily="49" charset="-128"/>
                <a:ea typeface="BIZ UDゴシック" panose="020B0400000000000000" pitchFamily="49" charset="-128"/>
              </a:rPr>
              <a:t>12</a:t>
            </a:r>
            <a:r>
              <a:rPr kumimoji="1" lang="ja-JP" altLang="en-US" sz="700" dirty="0">
                <a:latin typeface="BIZ UDゴシック" panose="020B0400000000000000" pitchFamily="49" charset="-128"/>
                <a:ea typeface="BIZ UDゴシック" panose="020B0400000000000000" pitchFamily="49" charset="-128"/>
              </a:rPr>
              <a:t>月</a:t>
            </a:r>
            <a:r>
              <a:rPr kumimoji="1" lang="en-US" altLang="ja-JP" sz="700" dirty="0">
                <a:latin typeface="BIZ UDゴシック" panose="020B0400000000000000" pitchFamily="49" charset="-128"/>
                <a:ea typeface="BIZ UDゴシック" panose="020B0400000000000000" pitchFamily="49" charset="-128"/>
              </a:rPr>
              <a:t>13</a:t>
            </a:r>
            <a:r>
              <a:rPr kumimoji="1" lang="ja-JP" altLang="en-US" sz="700" dirty="0">
                <a:latin typeface="BIZ UDゴシック" panose="020B0400000000000000" pitchFamily="49" charset="-128"/>
                <a:ea typeface="BIZ UDゴシック" panose="020B0400000000000000" pitchFamily="49" charset="-128"/>
              </a:rPr>
              <a:t>日　男女共同参画会議資料　より）</a:t>
            </a:r>
            <a:endParaRPr kumimoji="1" lang="en-US" altLang="ja-JP" sz="700" dirty="0">
              <a:latin typeface="BIZ UDゴシック" panose="020B0400000000000000" pitchFamily="49" charset="-128"/>
              <a:ea typeface="BIZ UDゴシック" panose="020B0400000000000000" pitchFamily="49" charset="-128"/>
            </a:endParaRPr>
          </a:p>
          <a:p>
            <a:pPr>
              <a:lnSpc>
                <a:spcPts val="300"/>
              </a:lnSpc>
            </a:pPr>
            <a:endParaRPr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〇意思決定層における女性の参画を妨げる課題への対応</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・第５次男女共同参画基本計画に掲げた目標の達成に向けて、同計画の</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達成状況についてフォローアップを行うとともに、企業における女性</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登用の更なる加速化、女性起業家の支援強化など経済分野の取組をは</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じめ、意思決定層における女性の参画を妨げる課題をしっかりと分析</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し、あらゆる分野における取組の一層の強化につなげることが重要で</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ある。</a:t>
            </a:r>
            <a:endParaRPr kumimoji="1" lang="en-US" altLang="ja-JP" sz="700" dirty="0">
              <a:latin typeface="BIZ UDゴシック" panose="020B0400000000000000" pitchFamily="49" charset="-128"/>
              <a:ea typeface="BIZ UDゴシック" panose="020B0400000000000000" pitchFamily="49" charset="-128"/>
            </a:endParaRPr>
          </a:p>
          <a:p>
            <a:pPr>
              <a:lnSpc>
                <a:spcPts val="500"/>
              </a:lnSpc>
            </a:pP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〇全ての人が希望に応じて働くことができる環境づくり</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・女性の所得向上・経済的自立を実現するため、男女間賃金格差の是正</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に取り組むとともに、正規雇用の女性の就業継続への支援、「女性デ</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ジタル人材育成プラン」の見直しなどリスキリングの支援の強化、仕</a:t>
            </a:r>
            <a:br>
              <a:rPr kumimoji="1" lang="en-US" altLang="ja-JP" sz="700" dirty="0">
                <a:latin typeface="BIZ UDゴシック" panose="020B0400000000000000" pitchFamily="49" charset="-128"/>
                <a:ea typeface="BIZ UDゴシック" panose="020B0400000000000000" pitchFamily="49" charset="-128"/>
              </a:rPr>
            </a:br>
            <a:r>
              <a:rPr kumimoji="1" lang="ja-JP" altLang="en-US" sz="700" dirty="0">
                <a:latin typeface="BIZ UDゴシック" panose="020B0400000000000000" pitchFamily="49" charset="-128"/>
                <a:ea typeface="BIZ UDゴシック" panose="020B0400000000000000" pitchFamily="49" charset="-128"/>
              </a:rPr>
              <a:t>　事と育児・介護・健康課題の両立支援など、全ての人が希望に応じて</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働くことのできる環境づくりに取り組む必要がある。</a:t>
            </a:r>
            <a:endParaRPr kumimoji="1" lang="en-US" altLang="ja-JP" sz="700" dirty="0">
              <a:latin typeface="BIZ UDゴシック" panose="020B0400000000000000" pitchFamily="49" charset="-128"/>
              <a:ea typeface="BIZ UDゴシック" panose="020B0400000000000000" pitchFamily="49" charset="-128"/>
            </a:endParaRPr>
          </a:p>
          <a:p>
            <a:pPr>
              <a:lnSpc>
                <a:spcPts val="500"/>
              </a:lnSpc>
            </a:pP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〇女性に選ばれ、女性が活躍できる地域づくり</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・地方においては、少子高齢化や人口減少の進展により、様々な局面に</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おいて、担い手として欠かせない女性の参画がこれまで以上に求めら</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れる状況であり、地域の実情に応じた取組を進め、女性に選ばれ、女</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性が活躍できる地域づくりに取り組む必要がある。</a:t>
            </a:r>
            <a:endParaRPr kumimoji="1" lang="en-US" altLang="ja-JP" sz="700" dirty="0">
              <a:latin typeface="BIZ UDゴシック" panose="020B0400000000000000" pitchFamily="49" charset="-128"/>
              <a:ea typeface="BIZ UDゴシック" panose="020B0400000000000000" pitchFamily="49" charset="-128"/>
            </a:endParaRPr>
          </a:p>
          <a:p>
            <a:pPr>
              <a:lnSpc>
                <a:spcPts val="500"/>
              </a:lnSpc>
            </a:pPr>
            <a:r>
              <a:rPr kumimoji="1" lang="en-US" altLang="ja-JP" sz="700" dirty="0">
                <a:latin typeface="BIZ UDゴシック" panose="020B0400000000000000" pitchFamily="49" charset="-128"/>
                <a:ea typeface="BIZ UDゴシック" panose="020B0400000000000000" pitchFamily="49" charset="-128"/>
              </a:rPr>
              <a:t> </a:t>
            </a:r>
          </a:p>
          <a:p>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〇個人の尊厳が守られ、安心・安全が確保される社会の実現</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個人の尊厳が守られ、安心・安全が確保される社会は、女性活躍・男</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女共同参画の基盤であることから、重大な人権侵害である性犯罪・性</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暴力やＤＶ等について、多様な被害者への相談・支援体制の充実・強</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化に取り組むとともに、男女共同参画の視点に立った防災・ 復興、</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生涯にわたる健康への支援等を推進する必要がある。</a:t>
            </a:r>
            <a:endParaRPr kumimoji="1" lang="en-US" altLang="ja-JP" sz="600" dirty="0">
              <a:latin typeface="BIZ UDゴシック" panose="020B0400000000000000" pitchFamily="49" charset="-128"/>
              <a:ea typeface="BIZ UDゴシック" panose="020B0400000000000000" pitchFamily="49" charset="-128"/>
            </a:endParaRPr>
          </a:p>
          <a:p>
            <a:pPr>
              <a:lnSpc>
                <a:spcPts val="500"/>
              </a:lnSpc>
            </a:pP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〇社会構造の変化、価値観の多様化を踏まえた施策の検討</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・女性活躍・男女共同参画に関する中長期的な施策の検討にあたって</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は、人口構造や就業構造の変化、若い世代の生活様式や働き方に対</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する考え方の多様化等を踏まえ、全ての人が希望に応じて、活躍で</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きる社会の実現を目指すことが重要である</a:t>
            </a:r>
            <a:r>
              <a:rPr kumimoji="1" lang="ja-JP" altLang="en-US" sz="600" dirty="0">
                <a:latin typeface="BIZ UDゴシック" panose="020B0400000000000000" pitchFamily="49" charset="-128"/>
                <a:ea typeface="BIZ UDゴシック" panose="020B0400000000000000" pitchFamily="49" charset="-128"/>
              </a:rPr>
              <a:t>。</a:t>
            </a:r>
            <a:endParaRPr kumimoji="1" lang="en-US" altLang="ja-JP" sz="600" dirty="0">
              <a:latin typeface="BIZ UDゴシック" panose="020B0400000000000000" pitchFamily="49" charset="-128"/>
              <a:ea typeface="BIZ UDゴシック" panose="020B0400000000000000" pitchFamily="49" charset="-128"/>
            </a:endParaRPr>
          </a:p>
          <a:p>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u="sng" dirty="0">
                <a:latin typeface="BIZ UDゴシック" panose="020B0400000000000000" pitchFamily="49" charset="-128"/>
                <a:ea typeface="BIZ UDゴシック" panose="020B0400000000000000" pitchFamily="49" charset="-128"/>
              </a:rPr>
              <a:t>（参考２）女性版骨太の方針</a:t>
            </a:r>
            <a:r>
              <a:rPr kumimoji="1" lang="en-US" altLang="ja-JP" sz="700" u="sng" dirty="0">
                <a:latin typeface="BIZ UDゴシック" panose="020B0400000000000000" pitchFamily="49" charset="-128"/>
                <a:ea typeface="BIZ UDゴシック" panose="020B0400000000000000" pitchFamily="49" charset="-128"/>
              </a:rPr>
              <a:t>2024</a:t>
            </a:r>
          </a:p>
          <a:p>
            <a:pPr>
              <a:lnSpc>
                <a:spcPts val="300"/>
              </a:lnSpc>
            </a:pPr>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 </a:t>
            </a:r>
            <a:r>
              <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Ⅰ </a:t>
            </a:r>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企業等における女性活躍の一層の推進</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（１）企業における女性の採用・育成・登用の強化</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（２）科学技術・学術分野における女性活躍の推進</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（３）女性起業家の支援</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a:t>
            </a:r>
            <a:r>
              <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Ⅱ </a:t>
            </a:r>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女性の所得向上・経済的自立に向けた取組の一層の推進</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（１）所得向上・リスキリング</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（２）仕事と育児・介護の両立の支援</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（３）仕事と健康課題の両立の支援</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（４）地域における女性活躍・男女共同参画の推進</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Ⅲ </a:t>
            </a:r>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個人の尊厳と安心・安全が守られる社会の実現</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（１）男女共同参画の視点に立った防災・復興の推進</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（２）配偶者等からの暴力や性犯罪・性暴力への対策の強化</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（３）困難な問題を抱える女性への支援</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（４）生涯にわたる健康への支援</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Ⅳ </a:t>
            </a:r>
            <a:r>
              <a:rPr kumimoji="1" lang="ja-JP" altLang="en-US"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女性活躍・男女共同参画の取組の一層の加速化</a:t>
            </a:r>
            <a:endParaRPr kumimoji="1" lang="en-US" altLang="ja-JP" sz="7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（１）男女共同参画の視点に立った政府計画の策定等の推進</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（２）政治・行政分野における男女共同参画の推進</a:t>
            </a:r>
            <a:endParaRPr kumimoji="1" lang="en-US" altLang="ja-JP" sz="700" dirty="0">
              <a:latin typeface="BIZ UDゴシック" panose="020B0400000000000000" pitchFamily="49" charset="-128"/>
              <a:ea typeface="BIZ UDゴシック" panose="020B0400000000000000" pitchFamily="49" charset="-128"/>
            </a:endParaRPr>
          </a:p>
        </p:txBody>
      </p:sp>
      <p:sp>
        <p:nvSpPr>
          <p:cNvPr id="52" name="テキスト ボックス 51"/>
          <p:cNvSpPr txBox="1"/>
          <p:nvPr/>
        </p:nvSpPr>
        <p:spPr>
          <a:xfrm>
            <a:off x="2112936" y="1604727"/>
            <a:ext cx="5214550"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403" b="1" dirty="0"/>
              <a:t>　</a:t>
            </a:r>
            <a:r>
              <a:rPr lang="ja-JP" altLang="en-US" sz="1403" b="1" dirty="0">
                <a:latin typeface="BIZ UDゴシック" panose="020B0400000000000000" pitchFamily="49" charset="-128"/>
                <a:ea typeface="BIZ UDゴシック" panose="020B0400000000000000" pitchFamily="49" charset="-128"/>
              </a:rPr>
              <a:t>新プランで取組むべき事項（案）　　　　　</a:t>
            </a:r>
          </a:p>
        </p:txBody>
      </p:sp>
      <p:sp>
        <p:nvSpPr>
          <p:cNvPr id="34" name="テキスト ボックス 33"/>
          <p:cNvSpPr txBox="1"/>
          <p:nvPr/>
        </p:nvSpPr>
        <p:spPr>
          <a:xfrm>
            <a:off x="2247616" y="2834760"/>
            <a:ext cx="4921739" cy="81592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２</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政策・方針決定過程への女性の参画促進</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p>
          <a:p>
            <a:endParaRPr lang="en-US" altLang="ja-JP" sz="800" b="1" dirty="0"/>
          </a:p>
          <a:p>
            <a:endParaRPr lang="ja-JP" altLang="en-US" sz="702" dirty="0"/>
          </a:p>
        </p:txBody>
      </p:sp>
      <p:sp>
        <p:nvSpPr>
          <p:cNvPr id="35" name="テキスト ボックス 34"/>
          <p:cNvSpPr txBox="1"/>
          <p:nvPr/>
        </p:nvSpPr>
        <p:spPr>
          <a:xfrm>
            <a:off x="2410033" y="3079709"/>
            <a:ext cx="4707499" cy="459700"/>
          </a:xfrm>
          <a:prstGeom prst="roundRect">
            <a:avLst/>
          </a:prstGeom>
          <a:no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➢府審議会、府職員・教員等における女性の参画・登用促進　➢企業等における女性の登用促進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➢防災・復興分野における女性の参画促進　➢女性起業家の育成・支援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➢デジタル分野、理工系分野の女性人材育成</a:t>
            </a:r>
          </a:p>
        </p:txBody>
      </p:sp>
      <p:sp>
        <p:nvSpPr>
          <p:cNvPr id="38" name="テキスト ボックス 37"/>
          <p:cNvSpPr txBox="1"/>
          <p:nvPr/>
        </p:nvSpPr>
        <p:spPr>
          <a:xfrm>
            <a:off x="2240965" y="6098730"/>
            <a:ext cx="4940892" cy="662682"/>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６</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ライフステージに応じた男女の健康支援</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702" dirty="0"/>
          </a:p>
          <a:p>
            <a:endParaRPr lang="en-US" altLang="ja-JP" sz="702" dirty="0"/>
          </a:p>
          <a:p>
            <a:endParaRPr lang="ja-JP" altLang="en-US" sz="702" dirty="0"/>
          </a:p>
        </p:txBody>
      </p:sp>
      <p:sp>
        <p:nvSpPr>
          <p:cNvPr id="39" name="テキスト ボックス 38"/>
          <p:cNvSpPr txBox="1"/>
          <p:nvPr/>
        </p:nvSpPr>
        <p:spPr>
          <a:xfrm>
            <a:off x="2413000" y="6331100"/>
            <a:ext cx="4704623"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➢生涯にわたる主体的な健康づくりに向けた取組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➢女性の心身の特性やライフステージ等に応じた適切な健康支援</a:t>
            </a:r>
          </a:p>
        </p:txBody>
      </p:sp>
      <p:sp>
        <p:nvSpPr>
          <p:cNvPr id="40" name="テキスト ボックス 39"/>
          <p:cNvSpPr txBox="1"/>
          <p:nvPr/>
        </p:nvSpPr>
        <p:spPr>
          <a:xfrm>
            <a:off x="2240965" y="4482303"/>
            <a:ext cx="4940893" cy="772263"/>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４</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あらゆる暴力をなくすための意識啓発及び支援体制の充実・強化</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614" dirty="0"/>
          </a:p>
          <a:p>
            <a:endParaRPr lang="en-US" altLang="ja-JP" sz="702" dirty="0"/>
          </a:p>
          <a:p>
            <a:endParaRPr lang="ja-JP" altLang="en-US" sz="702" dirty="0"/>
          </a:p>
        </p:txBody>
      </p:sp>
      <p:sp>
        <p:nvSpPr>
          <p:cNvPr id="41" name="テキスト ボックス 40"/>
          <p:cNvSpPr txBox="1"/>
          <p:nvPr/>
        </p:nvSpPr>
        <p:spPr>
          <a:xfrm>
            <a:off x="2406650" y="4714220"/>
            <a:ext cx="4710777" cy="459700"/>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➢女性に対する暴力の根絶に向けた更なる啓発　　➢青少年の性被害の未然防止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➢「大阪府配偶者等からの暴力の防止及び被害者の保護等に関する基本計画」に基づく諸施策の推進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a:t>
            </a:r>
            <a:r>
              <a:rPr lang="en-US" altLang="ja-JP" sz="700" dirty="0">
                <a:latin typeface="BIZ UDゴシック" panose="020B0400000000000000" pitchFamily="49" charset="-128"/>
                <a:ea typeface="BIZ UDゴシック" panose="020B0400000000000000" pitchFamily="49" charset="-128"/>
              </a:rPr>
              <a:t>DV</a:t>
            </a:r>
            <a:r>
              <a:rPr lang="ja-JP" altLang="en-US" sz="700" dirty="0">
                <a:latin typeface="BIZ UDゴシック" panose="020B0400000000000000" pitchFamily="49" charset="-128"/>
                <a:ea typeface="BIZ UDゴシック" panose="020B0400000000000000" pitchFamily="49" charset="-128"/>
              </a:rPr>
              <a:t>被害者支援の充実・強化　　➢性暴力・性犯罪被害者の支援の充実</a:t>
            </a:r>
          </a:p>
        </p:txBody>
      </p:sp>
      <p:sp>
        <p:nvSpPr>
          <p:cNvPr id="42" name="テキスト ボックス 41"/>
          <p:cNvSpPr txBox="1"/>
          <p:nvPr/>
        </p:nvSpPr>
        <p:spPr>
          <a:xfrm>
            <a:off x="2240965" y="5343889"/>
            <a:ext cx="4940893" cy="677750"/>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t>【</a:t>
            </a:r>
            <a:r>
              <a:rPr lang="ja-JP" altLang="en-US" sz="800" b="1" dirty="0">
                <a:latin typeface="BIZ UDゴシック" panose="020B0400000000000000" pitchFamily="49" charset="-128"/>
                <a:ea typeface="BIZ UDゴシック" panose="020B0400000000000000" pitchFamily="49" charset="-128"/>
              </a:rPr>
              <a:t>５</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様々な困難を抱える人々への支援強化</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r>
              <a:rPr lang="ja-JP" altLang="en-US" sz="800" b="1" dirty="0"/>
              <a:t>　</a:t>
            </a:r>
            <a:endParaRPr lang="en-US" altLang="ja-JP" sz="800" dirty="0"/>
          </a:p>
          <a:p>
            <a:endParaRPr lang="en-US" altLang="ja-JP" sz="702" dirty="0"/>
          </a:p>
          <a:p>
            <a:endParaRPr lang="ja-JP" altLang="en-US" sz="702" dirty="0"/>
          </a:p>
        </p:txBody>
      </p:sp>
      <p:sp>
        <p:nvSpPr>
          <p:cNvPr id="43" name="テキスト ボックス 42"/>
          <p:cNvSpPr txBox="1"/>
          <p:nvPr/>
        </p:nvSpPr>
        <p:spPr>
          <a:xfrm>
            <a:off x="2406650" y="5587728"/>
            <a:ext cx="4710776"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➢「困難な問題を抱える女性への支援のための施策の実施に関する基本的な計画」に基づく諸施策の推進</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➢ひとり親世帯や高齢者、外国人等が安心して暮らせる環境整備</a:t>
            </a:r>
          </a:p>
        </p:txBody>
      </p:sp>
      <p:sp>
        <p:nvSpPr>
          <p:cNvPr id="44" name="テキスト ボックス 43"/>
          <p:cNvSpPr txBox="1"/>
          <p:nvPr/>
        </p:nvSpPr>
        <p:spPr>
          <a:xfrm>
            <a:off x="2240964" y="6840794"/>
            <a:ext cx="4940893" cy="584775"/>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７</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男女共同参画センターの機能強化</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u="sng" dirty="0">
              <a:latin typeface="BIZ UDゴシック" panose="020B0400000000000000" pitchFamily="49" charset="-128"/>
              <a:ea typeface="BIZ UDゴシック" panose="020B0400000000000000" pitchFamily="49" charset="-128"/>
            </a:endParaRPr>
          </a:p>
          <a:p>
            <a:endParaRPr lang="en-US" altLang="ja-JP" sz="800" b="1" dirty="0"/>
          </a:p>
          <a:p>
            <a:endParaRPr lang="en-US" altLang="ja-JP" sz="800" b="1" dirty="0"/>
          </a:p>
        </p:txBody>
      </p:sp>
      <p:sp>
        <p:nvSpPr>
          <p:cNvPr id="46" name="テキスト ボックス 45"/>
          <p:cNvSpPr txBox="1"/>
          <p:nvPr/>
        </p:nvSpPr>
        <p:spPr>
          <a:xfrm>
            <a:off x="2244520" y="2043278"/>
            <a:ext cx="4918872" cy="69281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１</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あらゆる世代、分野における男女共同参画の推進</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ja-JP" altLang="en-US" sz="702" dirty="0"/>
          </a:p>
        </p:txBody>
      </p:sp>
      <p:sp>
        <p:nvSpPr>
          <p:cNvPr id="47" name="テキスト ボックス 46"/>
          <p:cNvSpPr txBox="1"/>
          <p:nvPr/>
        </p:nvSpPr>
        <p:spPr>
          <a:xfrm>
            <a:off x="2415276" y="2297135"/>
            <a:ext cx="4682997"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➢職場、学校教育、政治など、あらゆる分野における男女共同参画に向けた意識啓発</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➢子どもの頃からの教育及び意識啓発の推進</a:t>
            </a:r>
          </a:p>
        </p:txBody>
      </p:sp>
      <p:sp>
        <p:nvSpPr>
          <p:cNvPr id="50" name="テキスト ボックス 49"/>
          <p:cNvSpPr txBox="1"/>
          <p:nvPr/>
        </p:nvSpPr>
        <p:spPr>
          <a:xfrm>
            <a:off x="2240966" y="3708025"/>
            <a:ext cx="4928184" cy="707886"/>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３</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仕事と生活の調和（ワークライフバランス）の推進</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p>
        </p:txBody>
      </p:sp>
      <p:sp>
        <p:nvSpPr>
          <p:cNvPr id="51" name="テキスト ボックス 50"/>
          <p:cNvSpPr txBox="1"/>
          <p:nvPr/>
        </p:nvSpPr>
        <p:spPr>
          <a:xfrm>
            <a:off x="2413001" y="3976022"/>
            <a:ext cx="4704624"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➢女性の就業促進　　➢府における働き方改革の推進　　➢企業における多様で柔軟な働き方の推進</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➢育児休業の取得促進　　➢多様な保育サービスの推進、保育人材の確保や質の向上などの取組</a:t>
            </a:r>
          </a:p>
        </p:txBody>
      </p:sp>
      <p:sp>
        <p:nvSpPr>
          <p:cNvPr id="13" name="フローチャート: 抜出し 12"/>
          <p:cNvSpPr/>
          <p:nvPr/>
        </p:nvSpPr>
        <p:spPr>
          <a:xfrm rot="5400000">
            <a:off x="-553447" y="4612521"/>
            <a:ext cx="5119983" cy="186563"/>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37290" y="1688662"/>
            <a:ext cx="1732922" cy="581336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24375" y="2037072"/>
            <a:ext cx="1575010" cy="23836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少子高齢化の進展</a:t>
            </a:r>
            <a:endParaRPr lang="en-US" altLang="ja-JP" sz="600" u="sng" dirty="0">
              <a:latin typeface="BIZ UDゴシック" panose="020B0400000000000000" pitchFamily="49" charset="-128"/>
              <a:ea typeface="BIZ UDゴシック" panose="020B0400000000000000" pitchFamily="49" charset="-128"/>
            </a:endParaRPr>
          </a:p>
        </p:txBody>
      </p:sp>
      <p:sp>
        <p:nvSpPr>
          <p:cNvPr id="7" name="テキスト ボックス 6"/>
          <p:cNvSpPr txBox="1"/>
          <p:nvPr/>
        </p:nvSpPr>
        <p:spPr>
          <a:xfrm>
            <a:off x="213809" y="2677890"/>
            <a:ext cx="1593113" cy="895112"/>
          </a:xfrm>
          <a:prstGeom prst="roundRect">
            <a:avLst>
              <a:gd name="adj" fmla="val 7595"/>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性別役割分担意識と平等認識</a:t>
            </a:r>
            <a:endParaRPr lang="en-US" altLang="ja-JP" sz="800" u="sng"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・「男は仕事、女は家庭」という</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考え方について、依然として約</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３割が同感と回答</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・「社会全体として男女が平等</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である」と考える人の割合は　</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a:t>
            </a:r>
            <a:r>
              <a:rPr lang="en-US" altLang="ja-JP" sz="700" dirty="0">
                <a:latin typeface="BIZ UDゴシック" panose="020B0400000000000000" pitchFamily="49" charset="-128"/>
                <a:ea typeface="BIZ UDゴシック" panose="020B0400000000000000" pitchFamily="49" charset="-128"/>
              </a:rPr>
              <a:t>16.2%</a:t>
            </a:r>
            <a:r>
              <a:rPr lang="ja-JP" altLang="en-US" sz="700" dirty="0">
                <a:latin typeface="BIZ UDゴシック" panose="020B0400000000000000" pitchFamily="49" charset="-128"/>
                <a:ea typeface="BIZ UDゴシック" panose="020B0400000000000000" pitchFamily="49" charset="-128"/>
              </a:rPr>
              <a:t>と低い</a:t>
            </a:r>
            <a:endParaRPr lang="en-US" altLang="ja-JP" sz="700" dirty="0">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214163" y="4419415"/>
            <a:ext cx="1592759" cy="895112"/>
          </a:xfrm>
          <a:prstGeom prst="roundRect">
            <a:avLst>
              <a:gd name="adj" fmla="val 7806"/>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solidFill>
                  <a:schemeClr val="tx1"/>
                </a:solidFill>
                <a:latin typeface="BIZ UDゴシック" panose="020B0400000000000000" pitchFamily="49" charset="-128"/>
                <a:ea typeface="BIZ UDゴシック" panose="020B0400000000000000" pitchFamily="49" charset="-128"/>
              </a:rPr>
              <a:t>就業の状況</a:t>
            </a:r>
            <a:endParaRPr lang="en-US" altLang="ja-JP" sz="800" u="sng" dirty="0">
              <a:solidFill>
                <a:schemeClr val="tx1"/>
              </a:solidFill>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・女性の就業率は堅調に推移する</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も全国平均を下回っている</a:t>
            </a:r>
            <a:br>
              <a:rPr lang="en-US" altLang="ja-JP" sz="700" dirty="0">
                <a:latin typeface="BIZ UDゴシック" panose="020B0400000000000000" pitchFamily="49" charset="-128"/>
                <a:ea typeface="BIZ UDゴシック" panose="020B0400000000000000" pitchFamily="49" charset="-128"/>
              </a:rPr>
            </a:br>
            <a:r>
              <a:rPr lang="en-US" altLang="ja-JP" sz="700" dirty="0">
                <a:latin typeface="BIZ UDゴシック" panose="020B0400000000000000" pitchFamily="49" charset="-128"/>
                <a:ea typeface="BIZ UDゴシック" panose="020B0400000000000000" pitchFamily="49" charset="-128"/>
              </a:rPr>
              <a:t> </a:t>
            </a:r>
            <a:r>
              <a:rPr lang="ja-JP" altLang="en-US" sz="700" dirty="0">
                <a:latin typeface="BIZ UDゴシック" panose="020B0400000000000000" pitchFamily="49" charset="-128"/>
                <a:ea typeface="BIZ UDゴシック" panose="020B0400000000000000" pitchFamily="49" charset="-128"/>
              </a:rPr>
              <a:t>（</a:t>
            </a:r>
            <a:r>
              <a:rPr lang="en-US" altLang="ja-JP" sz="700" dirty="0">
                <a:latin typeface="BIZ UDゴシック" panose="020B0400000000000000" pitchFamily="49" charset="-128"/>
                <a:ea typeface="BIZ UDゴシック" panose="020B0400000000000000" pitchFamily="49" charset="-128"/>
              </a:rPr>
              <a:t>R6</a:t>
            </a:r>
            <a:r>
              <a:rPr lang="ja-JP" altLang="en-US" sz="700" dirty="0">
                <a:latin typeface="BIZ UDゴシック" panose="020B0400000000000000" pitchFamily="49" charset="-128"/>
                <a:ea typeface="BIZ UDゴシック" panose="020B0400000000000000" pitchFamily="49" charset="-128"/>
              </a:rPr>
              <a:t>：</a:t>
            </a:r>
            <a:r>
              <a:rPr lang="en-US" altLang="ja-JP" sz="700" dirty="0">
                <a:latin typeface="BIZ UDゴシック" panose="020B0400000000000000" pitchFamily="49" charset="-128"/>
                <a:ea typeface="BIZ UDゴシック" panose="020B0400000000000000" pitchFamily="49" charset="-128"/>
              </a:rPr>
              <a:t>52.6%</a:t>
            </a:r>
            <a:r>
              <a:rPr lang="ja-JP" altLang="en-US" sz="700" dirty="0">
                <a:latin typeface="BIZ UDゴシック" panose="020B0400000000000000" pitchFamily="49" charset="-128"/>
                <a:ea typeface="BIZ UDゴシック" panose="020B0400000000000000" pitchFamily="49" charset="-128"/>
              </a:rPr>
              <a:t>＜全国平均</a:t>
            </a:r>
            <a:r>
              <a:rPr lang="en-US" altLang="ja-JP" sz="700" dirty="0">
                <a:latin typeface="BIZ UDゴシック" panose="020B0400000000000000" pitchFamily="49" charset="-128"/>
                <a:ea typeface="BIZ UDゴシック" panose="020B0400000000000000" pitchFamily="49" charset="-128"/>
              </a:rPr>
              <a:t>53.6%</a:t>
            </a:r>
            <a:r>
              <a:rPr lang="ja-JP" altLang="en-US" sz="700" dirty="0">
                <a:latin typeface="BIZ UDゴシック" panose="020B0400000000000000" pitchFamily="49" charset="-128"/>
                <a:ea typeface="BIZ UDゴシック" panose="020B0400000000000000" pitchFamily="49" charset="-128"/>
              </a:rPr>
              <a:t>）</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・職場で男女が平等と考える人の</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割合は、女性で</a:t>
            </a:r>
            <a:r>
              <a:rPr lang="en-US" altLang="ja-JP" sz="700" dirty="0">
                <a:latin typeface="BIZ UDゴシック" panose="020B0400000000000000" pitchFamily="49" charset="-128"/>
                <a:ea typeface="BIZ UDゴシック" panose="020B0400000000000000" pitchFamily="49" charset="-128"/>
              </a:rPr>
              <a:t>23.6%</a:t>
            </a:r>
            <a:r>
              <a:rPr lang="ja-JP" altLang="en-US" sz="700" dirty="0">
                <a:latin typeface="BIZ UDゴシック" panose="020B0400000000000000" pitchFamily="49" charset="-128"/>
                <a:ea typeface="BIZ UDゴシック" panose="020B0400000000000000" pitchFamily="49" charset="-128"/>
              </a:rPr>
              <a:t>、男性で</a:t>
            </a:r>
            <a:br>
              <a:rPr lang="en-US" altLang="ja-JP" sz="700" dirty="0">
                <a:latin typeface="BIZ UDゴシック" panose="020B0400000000000000" pitchFamily="49" charset="-128"/>
                <a:ea typeface="BIZ UDゴシック" panose="020B0400000000000000" pitchFamily="49" charset="-128"/>
              </a:rPr>
            </a:br>
            <a:r>
              <a:rPr lang="en-US" altLang="ja-JP" sz="700" dirty="0">
                <a:latin typeface="BIZ UDゴシック" panose="020B0400000000000000" pitchFamily="49" charset="-128"/>
                <a:ea typeface="BIZ UDゴシック" panose="020B0400000000000000" pitchFamily="49" charset="-128"/>
              </a:rPr>
              <a:t>  37.2%</a:t>
            </a:r>
            <a:endParaRPr lang="ja-JP" altLang="en-US" sz="700" dirty="0">
              <a:latin typeface="BIZ UDゴシック" panose="020B0400000000000000" pitchFamily="49" charset="-128"/>
              <a:ea typeface="BIZ UDゴシック" panose="020B0400000000000000" pitchFamily="49" charset="-128"/>
            </a:endParaRPr>
          </a:p>
        </p:txBody>
      </p:sp>
      <p:sp>
        <p:nvSpPr>
          <p:cNvPr id="10" name="テキスト ボックス 9"/>
          <p:cNvSpPr txBox="1"/>
          <p:nvPr/>
        </p:nvSpPr>
        <p:spPr>
          <a:xfrm>
            <a:off x="213809" y="6164174"/>
            <a:ext cx="1603325" cy="799207"/>
          </a:xfrm>
          <a:prstGeom prst="roundRect">
            <a:avLst>
              <a:gd name="adj" fmla="val 7852"/>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solidFill>
                  <a:schemeClr val="tx1"/>
                </a:solidFill>
                <a:latin typeface="BIZ UDゴシック" panose="020B0400000000000000" pitchFamily="49" charset="-128"/>
                <a:ea typeface="BIZ UDゴシック" panose="020B0400000000000000" pitchFamily="49" charset="-128"/>
              </a:rPr>
              <a:t>配偶者等からの暴力をめぐる状況</a:t>
            </a:r>
            <a:endParaRPr lang="en-US" altLang="ja-JP" sz="800" u="sng" dirty="0">
              <a:solidFill>
                <a:schemeClr val="tx1"/>
              </a:solidFill>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・ＤＶ等を相談しなかった人の割</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合は依然として高く、暴力認識</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の希薄さ、相談窓口の認知度の</a:t>
            </a:r>
            <a:br>
              <a:rPr lang="en-US" altLang="ja-JP" sz="700" dirty="0">
                <a:latin typeface="BIZ UDゴシック" panose="020B0400000000000000" pitchFamily="49" charset="-128"/>
                <a:ea typeface="BIZ UDゴシック" panose="020B0400000000000000" pitchFamily="49" charset="-128"/>
              </a:rPr>
            </a:br>
            <a:r>
              <a:rPr lang="en-US" altLang="ja-JP" sz="700" dirty="0">
                <a:latin typeface="BIZ UDゴシック" panose="020B0400000000000000" pitchFamily="49" charset="-128"/>
                <a:ea typeface="BIZ UDゴシック" panose="020B0400000000000000" pitchFamily="49" charset="-128"/>
              </a:rPr>
              <a:t>  </a:t>
            </a:r>
            <a:r>
              <a:rPr lang="ja-JP" altLang="en-US" sz="700" dirty="0">
                <a:latin typeface="BIZ UDゴシック" panose="020B0400000000000000" pitchFamily="49" charset="-128"/>
                <a:ea typeface="BIZ UDゴシック" panose="020B0400000000000000" pitchFamily="49" charset="-128"/>
              </a:rPr>
              <a:t>低さが課題</a:t>
            </a:r>
            <a:endParaRPr lang="en-US" altLang="ja-JP" sz="700" dirty="0">
              <a:latin typeface="BIZ UDゴシック" panose="020B0400000000000000" pitchFamily="49" charset="-128"/>
              <a:ea typeface="BIZ UDゴシック" panose="020B0400000000000000" pitchFamily="49" charset="-128"/>
            </a:endParaRPr>
          </a:p>
        </p:txBody>
      </p:sp>
      <p:sp>
        <p:nvSpPr>
          <p:cNvPr id="4" name="テキスト ボックス 3"/>
          <p:cNvSpPr txBox="1"/>
          <p:nvPr/>
        </p:nvSpPr>
        <p:spPr>
          <a:xfrm>
            <a:off x="193769" y="1626574"/>
            <a:ext cx="1535111"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sz="1403" b="1" dirty="0"/>
              <a:t>     </a:t>
            </a:r>
            <a:r>
              <a:rPr lang="ja-JP" altLang="en-US" sz="1403" b="1" dirty="0">
                <a:latin typeface="BIZ UDゴシック" panose="020B0400000000000000" pitchFamily="49" charset="-128"/>
                <a:ea typeface="BIZ UDゴシック" panose="020B0400000000000000" pitchFamily="49" charset="-128"/>
              </a:rPr>
              <a:t>現状と課題</a:t>
            </a:r>
            <a:endParaRPr lang="en-US" altLang="ja-JP" sz="1403" b="1" dirty="0">
              <a:latin typeface="BIZ UDゴシック" panose="020B0400000000000000" pitchFamily="49" charset="-128"/>
              <a:ea typeface="BIZ UDゴシック" panose="020B0400000000000000" pitchFamily="49" charset="-128"/>
            </a:endParaRPr>
          </a:p>
        </p:txBody>
      </p:sp>
      <p:sp>
        <p:nvSpPr>
          <p:cNvPr id="54" name="テキスト ボックス 53"/>
          <p:cNvSpPr txBox="1"/>
          <p:nvPr/>
        </p:nvSpPr>
        <p:spPr>
          <a:xfrm>
            <a:off x="208877" y="3664090"/>
            <a:ext cx="1603325" cy="690086"/>
          </a:xfrm>
          <a:prstGeom prst="roundRect">
            <a:avLst>
              <a:gd name="adj" fmla="val 12229"/>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女性の参画状況</a:t>
            </a:r>
            <a:endParaRPr lang="en-US" altLang="ja-JP" sz="800" u="sng"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・審議会等委員に占める女性の割</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合は</a:t>
            </a:r>
            <a:r>
              <a:rPr lang="en-US" altLang="ja-JP" sz="700" dirty="0">
                <a:latin typeface="BIZ UDゴシック" panose="020B0400000000000000" pitchFamily="49" charset="-128"/>
                <a:ea typeface="BIZ UDゴシック" panose="020B0400000000000000" pitchFamily="49" charset="-128"/>
              </a:rPr>
              <a:t>34.8%</a:t>
            </a:r>
          </a:p>
          <a:p>
            <a:r>
              <a:rPr lang="ja-JP" altLang="en-US" sz="700" dirty="0">
                <a:latin typeface="BIZ UDゴシック" panose="020B0400000000000000" pitchFamily="49" charset="-128"/>
                <a:ea typeface="BIZ UDゴシック" panose="020B0400000000000000" pitchFamily="49" charset="-128"/>
              </a:rPr>
              <a:t>・府内企業の管理的職業従事者</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に占める女性の割合は</a:t>
            </a:r>
            <a:r>
              <a:rPr lang="en-US" altLang="ja-JP" sz="700" dirty="0">
                <a:latin typeface="BIZ UDゴシック" panose="020B0400000000000000" pitchFamily="49" charset="-128"/>
                <a:ea typeface="BIZ UDゴシック" panose="020B0400000000000000" pitchFamily="49" charset="-128"/>
              </a:rPr>
              <a:t>10.5%</a:t>
            </a:r>
            <a:endParaRPr lang="ja-JP" altLang="en-US" sz="1000" dirty="0">
              <a:latin typeface="BIZ UDゴシック" panose="020B0400000000000000" pitchFamily="49" charset="-128"/>
              <a:ea typeface="BIZ UDゴシック" panose="020B0400000000000000" pitchFamily="49" charset="-128"/>
            </a:endParaRPr>
          </a:p>
        </p:txBody>
      </p:sp>
      <p:sp>
        <p:nvSpPr>
          <p:cNvPr id="5" name="テキスト ボックス 4"/>
          <p:cNvSpPr txBox="1"/>
          <p:nvPr/>
        </p:nvSpPr>
        <p:spPr>
          <a:xfrm>
            <a:off x="9622305" y="126606"/>
            <a:ext cx="854483" cy="338554"/>
          </a:xfrm>
          <a:prstGeom prst="rect">
            <a:avLst/>
          </a:prstGeom>
          <a:solidFill>
            <a:schemeClr val="bg1"/>
          </a:solidFill>
          <a:ln>
            <a:solidFill>
              <a:schemeClr val="tx1"/>
            </a:solidFill>
          </a:ln>
        </p:spPr>
        <p:txBody>
          <a:bodyPr wrap="square" rtlCol="0">
            <a:spAutoFit/>
          </a:bodyPr>
          <a:lstStyle/>
          <a:p>
            <a:pPr algn="ctr"/>
            <a:r>
              <a:rPr kumimoji="1" lang="ja-JP" altLang="en-US" sz="1600"/>
              <a:t>資料３</a:t>
            </a:r>
            <a:endParaRPr kumimoji="1" lang="ja-JP" altLang="en-US" dirty="0"/>
          </a:p>
        </p:txBody>
      </p:sp>
      <p:sp>
        <p:nvSpPr>
          <p:cNvPr id="25" name="テキスト ボックス 24"/>
          <p:cNvSpPr txBox="1"/>
          <p:nvPr/>
        </p:nvSpPr>
        <p:spPr>
          <a:xfrm>
            <a:off x="2415996" y="7111230"/>
            <a:ext cx="4701720"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➢地域・社会の多様なニーズに応じたセンター運営　　➢関係機関等との協働　</a:t>
            </a:r>
          </a:p>
        </p:txBody>
      </p:sp>
      <p:sp>
        <p:nvSpPr>
          <p:cNvPr id="79" name="テキスト ボックス 78">
            <a:extLst>
              <a:ext uri="{FF2B5EF4-FFF2-40B4-BE49-F238E27FC236}">
                <a16:creationId xmlns:a16="http://schemas.microsoft.com/office/drawing/2014/main" id="{59FA4484-AD48-4526-8EDD-A786AFAE1D25}"/>
              </a:ext>
            </a:extLst>
          </p:cNvPr>
          <p:cNvSpPr txBox="1"/>
          <p:nvPr/>
        </p:nvSpPr>
        <p:spPr>
          <a:xfrm>
            <a:off x="212531" y="2351619"/>
            <a:ext cx="1582440" cy="23836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800" u="sng" dirty="0">
                <a:latin typeface="BIZ UDゴシック" panose="020B0400000000000000" pitchFamily="49" charset="-128"/>
                <a:ea typeface="BIZ UDゴシック" panose="020B0400000000000000" pitchFamily="49" charset="-128"/>
              </a:rPr>
              <a:t>SDGs</a:t>
            </a:r>
            <a:r>
              <a:rPr lang="ja-JP" altLang="en-US" sz="800" u="sng" dirty="0">
                <a:latin typeface="BIZ UDゴシック" panose="020B0400000000000000" pitchFamily="49" charset="-128"/>
                <a:ea typeface="BIZ UDゴシック" panose="020B0400000000000000" pitchFamily="49" charset="-128"/>
              </a:rPr>
              <a:t>の達成に向けた潮流</a:t>
            </a:r>
            <a:endParaRPr lang="en-US" altLang="ja-JP" sz="600" u="sng" dirty="0">
              <a:latin typeface="BIZ UDゴシック" panose="020B0400000000000000" pitchFamily="49" charset="-128"/>
              <a:ea typeface="BIZ UDゴシック" panose="020B0400000000000000" pitchFamily="49" charset="-128"/>
            </a:endParaRPr>
          </a:p>
        </p:txBody>
      </p:sp>
      <p:cxnSp>
        <p:nvCxnSpPr>
          <p:cNvPr id="70" name="直線矢印コネクタ 69"/>
          <p:cNvCxnSpPr>
            <a:cxnSpLocks/>
          </p:cNvCxnSpPr>
          <p:nvPr/>
        </p:nvCxnSpPr>
        <p:spPr>
          <a:xfrm flipH="1">
            <a:off x="6518948" y="4167725"/>
            <a:ext cx="1016859" cy="51618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cxnSpLocks/>
          </p:cNvCxnSpPr>
          <p:nvPr/>
        </p:nvCxnSpPr>
        <p:spPr>
          <a:xfrm flipH="1">
            <a:off x="6436618" y="2071221"/>
            <a:ext cx="1070825" cy="95953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a:cxnSpLocks/>
          </p:cNvCxnSpPr>
          <p:nvPr/>
        </p:nvCxnSpPr>
        <p:spPr>
          <a:xfrm flipH="1">
            <a:off x="6248400" y="4156255"/>
            <a:ext cx="1287495" cy="142143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cxnSpLocks/>
          </p:cNvCxnSpPr>
          <p:nvPr/>
        </p:nvCxnSpPr>
        <p:spPr>
          <a:xfrm flipH="1">
            <a:off x="6518948" y="2896112"/>
            <a:ext cx="1016947" cy="106348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cxnSpLocks/>
          </p:cNvCxnSpPr>
          <p:nvPr/>
        </p:nvCxnSpPr>
        <p:spPr>
          <a:xfrm flipH="1">
            <a:off x="6518860" y="4167725"/>
            <a:ext cx="1010599" cy="215348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cxnSpLocks/>
          </p:cNvCxnSpPr>
          <p:nvPr/>
        </p:nvCxnSpPr>
        <p:spPr>
          <a:xfrm flipH="1" flipV="1">
            <a:off x="6458562" y="3401193"/>
            <a:ext cx="1067628" cy="15979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81" name="テキスト ボックス 80">
            <a:extLst>
              <a:ext uri="{FF2B5EF4-FFF2-40B4-BE49-F238E27FC236}">
                <a16:creationId xmlns:a16="http://schemas.microsoft.com/office/drawing/2014/main" id="{E6D71DB8-7A91-4DD4-8BB2-AB1E7A43FEDA}"/>
              </a:ext>
            </a:extLst>
          </p:cNvPr>
          <p:cNvSpPr txBox="1"/>
          <p:nvPr/>
        </p:nvSpPr>
        <p:spPr>
          <a:xfrm>
            <a:off x="217796" y="7041275"/>
            <a:ext cx="1592759" cy="351651"/>
          </a:xfrm>
          <a:prstGeom prst="roundRect">
            <a:avLst>
              <a:gd name="adj" fmla="val 7852"/>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女性の抱える困難や課題の複雑化・多様化</a:t>
            </a:r>
            <a:endParaRPr lang="en-US" altLang="ja-JP" sz="800" u="sng" strike="sngStrike" dirty="0">
              <a:solidFill>
                <a:srgbClr val="FF0000"/>
              </a:solidFill>
              <a:latin typeface="BIZ UDゴシック" panose="020B0400000000000000" pitchFamily="49" charset="-128"/>
              <a:ea typeface="BIZ UDゴシック" panose="020B0400000000000000" pitchFamily="49" charset="-128"/>
            </a:endParaRPr>
          </a:p>
        </p:txBody>
      </p:sp>
      <p:cxnSp>
        <p:nvCxnSpPr>
          <p:cNvPr id="56" name="直線矢印コネクタ 55">
            <a:extLst>
              <a:ext uri="{FF2B5EF4-FFF2-40B4-BE49-F238E27FC236}">
                <a16:creationId xmlns:a16="http://schemas.microsoft.com/office/drawing/2014/main" id="{28D86574-FA7B-41DF-8910-30B15D372AB5}"/>
              </a:ext>
            </a:extLst>
          </p:cNvPr>
          <p:cNvCxnSpPr>
            <a:cxnSpLocks/>
          </p:cNvCxnSpPr>
          <p:nvPr/>
        </p:nvCxnSpPr>
        <p:spPr>
          <a:xfrm flipH="1">
            <a:off x="6578600" y="3560987"/>
            <a:ext cx="926978" cy="357219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66" name="右中かっこ 65">
            <a:extLst>
              <a:ext uri="{FF2B5EF4-FFF2-40B4-BE49-F238E27FC236}">
                <a16:creationId xmlns:a16="http://schemas.microsoft.com/office/drawing/2014/main" id="{90382B85-1857-4E5C-857A-3468FB0D8CC8}"/>
              </a:ext>
            </a:extLst>
          </p:cNvPr>
          <p:cNvSpPr/>
          <p:nvPr/>
        </p:nvSpPr>
        <p:spPr>
          <a:xfrm>
            <a:off x="7067808" y="2004860"/>
            <a:ext cx="377489" cy="5420710"/>
          </a:xfrm>
          <a:prstGeom prst="rightBrace">
            <a:avLst>
              <a:gd name="adj1" fmla="val 8333"/>
              <a:gd name="adj2" fmla="val 52939"/>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3D21B47D-115E-4BE7-ABF1-3B9E1C1D19EE}"/>
              </a:ext>
            </a:extLst>
          </p:cNvPr>
          <p:cNvSpPr txBox="1"/>
          <p:nvPr/>
        </p:nvSpPr>
        <p:spPr>
          <a:xfrm>
            <a:off x="224375" y="5413355"/>
            <a:ext cx="1592759" cy="671334"/>
          </a:xfrm>
          <a:prstGeom prst="roundRect">
            <a:avLst>
              <a:gd name="adj" fmla="val 7806"/>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solidFill>
                  <a:schemeClr val="tx1"/>
                </a:solidFill>
                <a:latin typeface="BIZ UDゴシック" panose="020B0400000000000000" pitchFamily="49" charset="-128"/>
                <a:ea typeface="BIZ UDゴシック" panose="020B0400000000000000" pitchFamily="49" charset="-128"/>
              </a:rPr>
              <a:t>家庭生活の状況</a:t>
            </a:r>
            <a:endParaRPr lang="en-US" altLang="ja-JP" sz="800" u="sng" dirty="0">
              <a:solidFill>
                <a:schemeClr val="tx1"/>
              </a:solidFill>
              <a:latin typeface="BIZ UDゴシック" panose="020B0400000000000000" pitchFamily="49" charset="-128"/>
              <a:ea typeface="BIZ UDゴシック" panose="020B0400000000000000" pitchFamily="49" charset="-128"/>
            </a:endParaRPr>
          </a:p>
          <a:p>
            <a:r>
              <a:rPr lang="ja-JP" altLang="en-US" sz="700" dirty="0">
                <a:solidFill>
                  <a:schemeClr val="tx1"/>
                </a:solidFill>
                <a:latin typeface="BIZ UDゴシック" panose="020B0400000000000000" pitchFamily="49" charset="-128"/>
                <a:ea typeface="BIZ UDゴシック" panose="020B0400000000000000" pitchFamily="49" charset="-128"/>
              </a:rPr>
              <a:t>・共働き世帯における家事時間は</a:t>
            </a:r>
            <a:br>
              <a:rPr lang="en-US" altLang="ja-JP" sz="700" dirty="0">
                <a:solidFill>
                  <a:schemeClr val="tx1"/>
                </a:solidFill>
                <a:latin typeface="BIZ UDゴシック" panose="020B0400000000000000" pitchFamily="49" charset="-128"/>
                <a:ea typeface="BIZ UDゴシック" panose="020B0400000000000000" pitchFamily="49" charset="-128"/>
              </a:rPr>
            </a:br>
            <a:r>
              <a:rPr lang="ja-JP" altLang="en-US" sz="700" dirty="0">
                <a:solidFill>
                  <a:schemeClr val="tx1"/>
                </a:solidFill>
                <a:latin typeface="BIZ UDゴシック" panose="020B0400000000000000" pitchFamily="49" charset="-128"/>
                <a:ea typeface="BIZ UDゴシック" panose="020B0400000000000000" pitchFamily="49" charset="-128"/>
              </a:rPr>
              <a:t>  男性より女性の方が長い</a:t>
            </a:r>
            <a:endParaRPr lang="en-US" altLang="ja-JP" sz="700" dirty="0">
              <a:solidFill>
                <a:schemeClr val="tx1"/>
              </a:solidFill>
              <a:latin typeface="BIZ UDゴシック" panose="020B0400000000000000" pitchFamily="49" charset="-128"/>
              <a:ea typeface="BIZ UDゴシック" panose="020B0400000000000000" pitchFamily="49" charset="-128"/>
            </a:endParaRPr>
          </a:p>
          <a:p>
            <a:r>
              <a:rPr lang="ja-JP" altLang="en-US" sz="700" dirty="0">
                <a:solidFill>
                  <a:schemeClr val="tx1"/>
                </a:solidFill>
                <a:latin typeface="BIZ UDゴシック" panose="020B0400000000000000" pitchFamily="49" charset="-128"/>
                <a:ea typeface="BIZ UDゴシック" panose="020B0400000000000000" pitchFamily="49" charset="-128"/>
              </a:rPr>
              <a:t>・「以前より男性の育児参画が進</a:t>
            </a:r>
            <a:br>
              <a:rPr lang="en-US" altLang="ja-JP" sz="700" dirty="0">
                <a:solidFill>
                  <a:schemeClr val="tx1"/>
                </a:solidFill>
                <a:latin typeface="BIZ UDゴシック" panose="020B0400000000000000" pitchFamily="49" charset="-128"/>
                <a:ea typeface="BIZ UDゴシック" panose="020B0400000000000000" pitchFamily="49" charset="-128"/>
              </a:rPr>
            </a:br>
            <a:r>
              <a:rPr lang="ja-JP" altLang="en-US" sz="700" dirty="0">
                <a:solidFill>
                  <a:schemeClr val="tx1"/>
                </a:solidFill>
                <a:latin typeface="BIZ UDゴシック" panose="020B0400000000000000" pitchFamily="49" charset="-128"/>
                <a:ea typeface="BIZ UDゴシック" panose="020B0400000000000000" pitchFamily="49" charset="-128"/>
              </a:rPr>
              <a:t>　んだ」と思う府民の割合は</a:t>
            </a:r>
            <a:r>
              <a:rPr lang="en-US" altLang="ja-JP" sz="700" dirty="0">
                <a:solidFill>
                  <a:schemeClr val="tx1"/>
                </a:solidFill>
                <a:latin typeface="BIZ UDゴシック" panose="020B0400000000000000" pitchFamily="49" charset="-128"/>
                <a:ea typeface="BIZ UDゴシック" panose="020B0400000000000000" pitchFamily="49" charset="-128"/>
              </a:rPr>
              <a:t>66.7%</a:t>
            </a:r>
            <a:endParaRPr lang="ja-JP" altLang="en-US" sz="7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750383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2710</TotalTime>
  <Words>1620</Words>
  <Application>Microsoft Office PowerPoint</Application>
  <PresentationFormat>ユーザー設定</PresentationFormat>
  <Paragraphs>105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今西　くらら</cp:lastModifiedBy>
  <cp:revision>141</cp:revision>
  <cp:lastPrinted>2025-02-04T03:04:08Z</cp:lastPrinted>
  <dcterms:created xsi:type="dcterms:W3CDTF">2020-01-24T05:37:09Z</dcterms:created>
  <dcterms:modified xsi:type="dcterms:W3CDTF">2025-02-19T08:23:28Z</dcterms:modified>
</cp:coreProperties>
</file>