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27" removePersonalInfoOnSave="1" saveSubsetFonts="1">
  <p:sldMasterIdLst>
    <p:sldMasterId id="2147483648" r:id="rId1"/>
  </p:sldMasterIdLst>
  <p:notesMasterIdLst>
    <p:notesMasterId r:id="rId11"/>
  </p:notesMasterIdLst>
  <p:handoutMasterIdLst>
    <p:handoutMasterId r:id="rId12"/>
  </p:handoutMasterIdLst>
  <p:sldIdLst>
    <p:sldId id="2441" r:id="rId2"/>
    <p:sldId id="2521" r:id="rId3"/>
    <p:sldId id="2522" r:id="rId4"/>
    <p:sldId id="2523" r:id="rId5"/>
    <p:sldId id="2524" r:id="rId6"/>
    <p:sldId id="2741" r:id="rId7"/>
    <p:sldId id="2485" r:id="rId8"/>
    <p:sldId id="2744" r:id="rId9"/>
    <p:sldId id="2461" r:id="rId10"/>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健全で規律ある行財政運営" id="{74D8FD90-4C8A-4D33-AC71-3B39D7D965BE}">
          <p14:sldIdLst>
            <p14:sldId id="2441"/>
            <p14:sldId id="2521"/>
            <p14:sldId id="2522"/>
            <p14:sldId id="2523"/>
            <p14:sldId id="2524"/>
            <p14:sldId id="2741"/>
            <p14:sldId id="2485"/>
            <p14:sldId id="2744"/>
            <p14:sldId id="2461"/>
          </p14:sldIdLst>
        </p14:section>
      </p14:sectionLst>
    </p:ex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4" name="作成者" initials="A" lastIdx="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C000"/>
    <a:srgbClr val="FFFFCC"/>
    <a:srgbClr val="FFFFE6"/>
    <a:srgbClr val="FFDF00"/>
    <a:srgbClr val="00468B"/>
    <a:srgbClr val="008955"/>
    <a:srgbClr val="EC9800"/>
    <a:srgbClr val="D9530A"/>
    <a:srgbClr val="C5003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288" autoAdjust="0"/>
    <p:restoredTop sz="95842" autoAdjust="0"/>
  </p:normalViewPr>
  <p:slideViewPr>
    <p:cSldViewPr>
      <p:cViewPr varScale="1">
        <p:scale>
          <a:sx n="81" d="100"/>
          <a:sy n="81" d="100"/>
        </p:scale>
        <p:origin x="67" y="269"/>
      </p:cViewPr>
      <p:guideLst>
        <p:guide orient="horz" pos="2160"/>
        <p:guide pos="2880"/>
      </p:guideLst>
    </p:cSldViewPr>
  </p:slideViewPr>
  <p:outlineViewPr>
    <p:cViewPr>
      <p:scale>
        <a:sx n="33" d="100"/>
        <a:sy n="33" d="100"/>
      </p:scale>
      <p:origin x="0" y="-2986"/>
    </p:cViewPr>
  </p:outlineViewPr>
  <p:notesTextViewPr>
    <p:cViewPr>
      <p:scale>
        <a:sx n="50" d="100"/>
        <a:sy n="50" d="100"/>
      </p:scale>
      <p:origin x="0" y="0"/>
    </p:cViewPr>
  </p:notesTextViewPr>
  <p:sorterViewPr>
    <p:cViewPr>
      <p:scale>
        <a:sx n="100" d="100"/>
        <a:sy n="100" d="100"/>
      </p:scale>
      <p:origin x="0" y="-9504"/>
    </p:cViewPr>
  </p:sorterViewPr>
  <p:notesViewPr>
    <p:cSldViewPr>
      <p:cViewPr varScale="1">
        <p:scale>
          <a:sx n="60" d="100"/>
          <a:sy n="60" d="100"/>
        </p:scale>
        <p:origin x="2971" y="58"/>
      </p:cViewPr>
      <p:guideLst/>
    </p:cSldViewPr>
  </p:notes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49575" cy="496888"/>
          </a:xfrm>
          <a:prstGeom prst="rect">
            <a:avLst/>
          </a:prstGeom>
        </p:spPr>
        <p:txBody>
          <a:bodyPr vert="horz" lIns="91417" tIns="45711" rIns="91417" bIns="45711"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41" y="0"/>
            <a:ext cx="2949575" cy="496888"/>
          </a:xfrm>
          <a:prstGeom prst="rect">
            <a:avLst/>
          </a:prstGeom>
        </p:spPr>
        <p:txBody>
          <a:bodyPr vert="horz" lIns="91417" tIns="45711" rIns="91417" bIns="45711" rtlCol="0"/>
          <a:lstStyle>
            <a:lvl1pPr algn="r">
              <a:defRPr sz="1200"/>
            </a:lvl1pPr>
          </a:lstStyle>
          <a:p>
            <a:fld id="{BF868B9E-B285-4A45-9CF7-6DC8372BDF37}" type="datetimeFigureOut">
              <a:rPr kumimoji="1" lang="ja-JP" altLang="en-US" smtClean="0"/>
              <a:t>2025/2/7</a:t>
            </a:fld>
            <a:endParaRPr kumimoji="1" lang="ja-JP" altLang="en-US"/>
          </a:p>
        </p:txBody>
      </p:sp>
      <p:sp>
        <p:nvSpPr>
          <p:cNvPr id="4" name="フッター プレースホルダー 3"/>
          <p:cNvSpPr>
            <a:spLocks noGrp="1"/>
          </p:cNvSpPr>
          <p:nvPr>
            <p:ph type="ftr" sz="quarter" idx="2"/>
          </p:nvPr>
        </p:nvSpPr>
        <p:spPr>
          <a:xfrm>
            <a:off x="3" y="9440863"/>
            <a:ext cx="2949575" cy="496887"/>
          </a:xfrm>
          <a:prstGeom prst="rect">
            <a:avLst/>
          </a:prstGeom>
        </p:spPr>
        <p:txBody>
          <a:bodyPr vert="horz" lIns="91417" tIns="45711" rIns="91417" bIns="45711"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41" y="9440863"/>
            <a:ext cx="2949575" cy="496887"/>
          </a:xfrm>
          <a:prstGeom prst="rect">
            <a:avLst/>
          </a:prstGeom>
        </p:spPr>
        <p:txBody>
          <a:bodyPr vert="horz" lIns="91417" tIns="45711" rIns="91417" bIns="45711" rtlCol="0" anchor="b"/>
          <a:lstStyle>
            <a:lvl1pPr algn="r">
              <a:defRPr sz="1200"/>
            </a:lvl1pPr>
          </a:lstStyle>
          <a:p>
            <a:fld id="{07C14DE1-35E5-49A1-9D54-83ABAF301631}" type="slidenum">
              <a:rPr kumimoji="1" lang="ja-JP" altLang="en-US" smtClean="0"/>
              <a:t>‹#›</a:t>
            </a:fld>
            <a:endParaRPr kumimoji="1" lang="ja-JP" altLang="en-US"/>
          </a:p>
        </p:txBody>
      </p:sp>
    </p:spTree>
    <p:extLst>
      <p:ext uri="{BB962C8B-B14F-4D97-AF65-F5344CB8AC3E}">
        <p14:creationId xmlns:p14="http://schemas.microsoft.com/office/powerpoint/2010/main" val="291048961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4"/>
            <a:ext cx="2949787" cy="496967"/>
          </a:xfrm>
          <a:prstGeom prst="rect">
            <a:avLst/>
          </a:prstGeom>
        </p:spPr>
        <p:txBody>
          <a:bodyPr vert="horz" lIns="91412" tIns="45708" rIns="91412" bIns="4570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2" y="4"/>
            <a:ext cx="2949787" cy="496967"/>
          </a:xfrm>
          <a:prstGeom prst="rect">
            <a:avLst/>
          </a:prstGeom>
        </p:spPr>
        <p:txBody>
          <a:bodyPr vert="horz" lIns="91412" tIns="45708" rIns="91412" bIns="45708" rtlCol="0"/>
          <a:lstStyle>
            <a:lvl1pPr algn="r">
              <a:defRPr sz="1200"/>
            </a:lvl1pPr>
          </a:lstStyle>
          <a:p>
            <a:fld id="{3F2D28A0-6F62-4A73-959C-6359E5DDD042}" type="datetimeFigureOut">
              <a:rPr kumimoji="1" lang="ja-JP" altLang="en-US" smtClean="0"/>
              <a:t>2025/2/7</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12" tIns="45708" rIns="91412" bIns="45708" rtlCol="0" anchor="ctr"/>
          <a:lstStyle/>
          <a:p>
            <a:endParaRPr lang="ja-JP" altLang="en-US"/>
          </a:p>
        </p:txBody>
      </p:sp>
      <p:sp>
        <p:nvSpPr>
          <p:cNvPr id="5" name="ノート プレースホルダー 4"/>
          <p:cNvSpPr>
            <a:spLocks noGrp="1"/>
          </p:cNvSpPr>
          <p:nvPr>
            <p:ph type="body" sz="quarter" idx="3"/>
          </p:nvPr>
        </p:nvSpPr>
        <p:spPr>
          <a:xfrm>
            <a:off x="680721" y="4721185"/>
            <a:ext cx="5445760" cy="4472702"/>
          </a:xfrm>
          <a:prstGeom prst="rect">
            <a:avLst/>
          </a:prstGeom>
        </p:spPr>
        <p:txBody>
          <a:bodyPr vert="horz" lIns="91412" tIns="45708" rIns="91412" bIns="4570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50"/>
            <a:ext cx="2949787" cy="496967"/>
          </a:xfrm>
          <a:prstGeom prst="rect">
            <a:avLst/>
          </a:prstGeom>
        </p:spPr>
        <p:txBody>
          <a:bodyPr vert="horz" lIns="91412" tIns="45708" rIns="91412" bIns="4570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2" y="9440650"/>
            <a:ext cx="2949787" cy="496967"/>
          </a:xfrm>
          <a:prstGeom prst="rect">
            <a:avLst/>
          </a:prstGeom>
        </p:spPr>
        <p:txBody>
          <a:bodyPr vert="horz" lIns="91412" tIns="45708" rIns="91412" bIns="45708" rtlCol="0" anchor="b"/>
          <a:lstStyle>
            <a:lvl1pPr algn="r">
              <a:defRPr sz="1200"/>
            </a:lvl1pPr>
          </a:lstStyle>
          <a:p>
            <a:fld id="{51875A66-8240-4C7B-8F63-ACC40D2513BA}" type="slidenum">
              <a:rPr kumimoji="1" lang="ja-JP" altLang="en-US" smtClean="0"/>
              <a:t>‹#›</a:t>
            </a:fld>
            <a:endParaRPr kumimoji="1" lang="ja-JP" altLang="en-US"/>
          </a:p>
        </p:txBody>
      </p:sp>
    </p:spTree>
    <p:extLst>
      <p:ext uri="{BB962C8B-B14F-4D97-AF65-F5344CB8AC3E}">
        <p14:creationId xmlns:p14="http://schemas.microsoft.com/office/powerpoint/2010/main" val="313664826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1875A66-8240-4C7B-8F63-ACC40D2513BA}" type="slidenum">
              <a:rPr lang="ja-JP" altLang="en-US">
                <a:solidFill>
                  <a:prstClr val="black"/>
                </a:solidFill>
              </a:rPr>
              <a:pPr/>
              <a:t>27</a:t>
            </a:fld>
            <a:endParaRPr lang="ja-JP" altLang="en-US">
              <a:solidFill>
                <a:prstClr val="black"/>
              </a:solidFill>
            </a:endParaRPr>
          </a:p>
        </p:txBody>
      </p:sp>
    </p:spTree>
    <p:extLst>
      <p:ext uri="{BB962C8B-B14F-4D97-AF65-F5344CB8AC3E}">
        <p14:creationId xmlns:p14="http://schemas.microsoft.com/office/powerpoint/2010/main" val="15602541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3777EF0-3F4C-46BE-95A4-3421FFFD8177}" type="slidenum">
              <a:rPr lang="ja-JP" altLang="en-US" smtClean="0">
                <a:solidFill>
                  <a:prstClr val="black"/>
                </a:solidFill>
              </a:rPr>
              <a:pPr/>
              <a:t>32</a:t>
            </a:fld>
            <a:endParaRPr lang="ja-JP" altLang="en-US" dirty="0">
              <a:solidFill>
                <a:prstClr val="black"/>
              </a:solidFill>
            </a:endParaRPr>
          </a:p>
        </p:txBody>
      </p:sp>
    </p:spTree>
    <p:extLst>
      <p:ext uri="{BB962C8B-B14F-4D97-AF65-F5344CB8AC3E}">
        <p14:creationId xmlns:p14="http://schemas.microsoft.com/office/powerpoint/2010/main" val="39616772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5B65995-D060-42C8-8F20-A1FCCDAC0113}" type="slidenum">
              <a:rPr lang="ja-JP" altLang="en-US" smtClean="0">
                <a:solidFill>
                  <a:prstClr val="black"/>
                </a:solidFill>
              </a:rPr>
              <a:pPr/>
              <a:t>33</a:t>
            </a:fld>
            <a:endParaRPr lang="ja-JP" altLang="en-US">
              <a:solidFill>
                <a:prstClr val="black"/>
              </a:solidFill>
            </a:endParaRPr>
          </a:p>
        </p:txBody>
      </p:sp>
    </p:spTree>
    <p:extLst>
      <p:ext uri="{BB962C8B-B14F-4D97-AF65-F5344CB8AC3E}">
        <p14:creationId xmlns:p14="http://schemas.microsoft.com/office/powerpoint/2010/main" val="276416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行政経営の取組み　ページ番号">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02270" y="6484255"/>
            <a:ext cx="2133600" cy="365125"/>
          </a:xfrm>
          <a:prstGeom prst="rect">
            <a:avLst/>
          </a:prstGeom>
        </p:spPr>
        <p:txBody>
          <a:bodyPr/>
          <a:lstStyle>
            <a:lvl1pPr>
              <a:defRPr sz="1400">
                <a:solidFill>
                  <a:schemeClr val="tx1"/>
                </a:solidFill>
              </a:defRPr>
            </a:lvl1pPr>
          </a:lstStyle>
          <a:p>
            <a:fld id="{7791D223-6A27-4327-8087-FA06212A7E85}" type="slidenum">
              <a:rPr lang="ja-JP" altLang="en-US" smtClean="0"/>
              <a:pPr/>
              <a:t>‹#›</a:t>
            </a:fld>
            <a:endParaRPr lang="ja-JP" altLang="en-US" dirty="0"/>
          </a:p>
        </p:txBody>
      </p:sp>
    </p:spTree>
    <p:extLst>
      <p:ext uri="{BB962C8B-B14F-4D97-AF65-F5344CB8AC3E}">
        <p14:creationId xmlns:p14="http://schemas.microsoft.com/office/powerpoint/2010/main" val="327276306"/>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スライド番号プレースホルダー 5">
            <a:extLst>
              <a:ext uri="{FF2B5EF4-FFF2-40B4-BE49-F238E27FC236}">
                <a16:creationId xmlns:a16="http://schemas.microsoft.com/office/drawing/2014/main" id="{E61C8DAA-EB11-449A-BCD0-55CB81ACAED4}"/>
              </a:ext>
            </a:extLst>
          </p:cNvPr>
          <p:cNvSpPr>
            <a:spLocks noGrp="1"/>
          </p:cNvSpPr>
          <p:nvPr>
            <p:ph type="sldNum" sz="quarter" idx="4"/>
          </p:nvPr>
        </p:nvSpPr>
        <p:spPr>
          <a:xfrm>
            <a:off x="7092280" y="6484255"/>
            <a:ext cx="2057400" cy="365125"/>
          </a:xfrm>
          <a:prstGeom prst="rect">
            <a:avLst/>
          </a:prstGeom>
        </p:spPr>
        <p:txBody>
          <a:bodyPr vert="horz" lIns="91440" tIns="45720" rIns="91440" bIns="45720" rtlCol="0" anchor="ctr"/>
          <a:lstStyle>
            <a:lvl1pPr algn="r">
              <a:defRPr sz="1400" b="0">
                <a:solidFill>
                  <a:schemeClr val="tx1">
                    <a:tint val="75000"/>
                  </a:schemeClr>
                </a:solidFill>
                <a:latin typeface="メイリオ" panose="020B0604030504040204" pitchFamily="50" charset="-128"/>
                <a:ea typeface="メイリオ" panose="020B0604030504040204" pitchFamily="50" charset="-128"/>
              </a:defRPr>
            </a:lvl1pPr>
          </a:lstStyle>
          <a:p>
            <a:fld id="{571E43FD-E42E-47D7-834F-1B0238447E3C}" type="slidenum">
              <a:rPr lang="ja-JP" altLang="en-US" smtClean="0"/>
              <a:pPr/>
              <a:t>‹#›</a:t>
            </a:fld>
            <a:endParaRPr lang="ja-JP" altLang="en-US"/>
          </a:p>
        </p:txBody>
      </p:sp>
    </p:spTree>
    <p:extLst>
      <p:ext uri="{BB962C8B-B14F-4D97-AF65-F5344CB8AC3E}">
        <p14:creationId xmlns:p14="http://schemas.microsoft.com/office/powerpoint/2010/main" val="1083705421"/>
      </p:ext>
    </p:extLst>
  </p:cSld>
  <p:clrMap bg1="lt1" tx1="dk1" bg2="lt2" tx2="dk2" accent1="accent1" accent2="accent2" accent3="accent3" accent4="accent4" accent5="accent5" accent6="accent6" hlink="hlink" folHlink="folHlink"/>
  <p:sldLayoutIdLst>
    <p:sldLayoutId id="2147483655" r:id="rId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直線コネクタ 5"/>
          <p:cNvCxnSpPr/>
          <p:nvPr/>
        </p:nvCxnSpPr>
        <p:spPr>
          <a:xfrm>
            <a:off x="971600" y="1281066"/>
            <a:ext cx="7200800" cy="0"/>
          </a:xfrm>
          <a:prstGeom prst="line">
            <a:avLst/>
          </a:prstGeom>
        </p:spPr>
        <p:style>
          <a:lnRef idx="3">
            <a:schemeClr val="accent1"/>
          </a:lnRef>
          <a:fillRef idx="0">
            <a:schemeClr val="accent1"/>
          </a:fillRef>
          <a:effectRef idx="2">
            <a:schemeClr val="accent1"/>
          </a:effectRef>
          <a:fontRef idx="minor">
            <a:schemeClr val="tx1"/>
          </a:fontRef>
        </p:style>
      </p:cxnSp>
      <p:sp>
        <p:nvSpPr>
          <p:cNvPr id="9" name="テキスト ボックス 8"/>
          <p:cNvSpPr txBox="1"/>
          <p:nvPr/>
        </p:nvSpPr>
        <p:spPr>
          <a:xfrm>
            <a:off x="705620" y="683695"/>
            <a:ext cx="8020792" cy="523220"/>
          </a:xfrm>
          <a:prstGeom prst="rect">
            <a:avLst/>
          </a:prstGeom>
          <a:noFill/>
        </p:spPr>
        <p:txBody>
          <a:bodyPr wrap="square" rtlCol="0">
            <a:spAutoFit/>
          </a:bodyPr>
          <a:lstStyle/>
          <a:p>
            <a:r>
              <a:rPr lang="ja-JP" altLang="en-US" sz="2800" dirty="0">
                <a:latin typeface="Meiryo UI" panose="020B0604030504040204" pitchFamily="50" charset="-128"/>
                <a:ea typeface="Meiryo UI" panose="020B0604030504040204" pitchFamily="50" charset="-128"/>
                <a:cs typeface="Meiryo UI" panose="020B0604030504040204" pitchFamily="50" charset="-128"/>
              </a:rPr>
              <a:t>３　健全で規律ある行財政運営 </a:t>
            </a:r>
            <a:endParaRPr lang="en-US" altLang="ja-JP" sz="2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p:cNvSpPr/>
          <p:nvPr/>
        </p:nvSpPr>
        <p:spPr>
          <a:xfrm>
            <a:off x="970735" y="1493785"/>
            <a:ext cx="7200800" cy="2527230"/>
          </a:xfrm>
          <a:prstGeom prst="rect">
            <a:avLst/>
          </a:prstGeom>
        </p:spPr>
        <p:txBody>
          <a:bodyPr wrap="square" numCol="1">
            <a:spAutoFit/>
          </a:bodyPr>
          <a:lstStyle/>
          <a:p>
            <a:pPr defTabSz="647700">
              <a:lnSpc>
                <a:spcPct val="150000"/>
              </a:lnSpc>
              <a:spcBef>
                <a:spcPct val="0"/>
              </a:spcBef>
              <a:tabLst>
                <a:tab pos="8256588" algn="r"/>
              </a:tabLst>
              <a:defRPr/>
            </a:pPr>
            <a:r>
              <a:rPr lang="ja-JP" altLang="en-US" dirty="0">
                <a:latin typeface="Meiryo UI" panose="020B0604030504040204" pitchFamily="50" charset="-128"/>
                <a:ea typeface="Meiryo UI" panose="020B0604030504040204" pitchFamily="50" charset="-128"/>
                <a:cs typeface="Meiryo UI" panose="020B0604030504040204" pitchFamily="50" charset="-128"/>
              </a:rPr>
              <a:t>（１）組織運営　　</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defTabSz="647700">
              <a:lnSpc>
                <a:spcPct val="150000"/>
              </a:lnSpc>
              <a:spcBef>
                <a:spcPct val="0"/>
              </a:spcBef>
              <a:tabLst>
                <a:tab pos="8256588" algn="r"/>
              </a:tabLst>
              <a:defRPr/>
            </a:pPr>
            <a:r>
              <a:rPr lang="ja-JP" altLang="en-US" dirty="0">
                <a:latin typeface="Meiryo UI" panose="020B0604030504040204" pitchFamily="50" charset="-128"/>
                <a:ea typeface="Meiryo UI" panose="020B0604030504040204" pitchFamily="50" charset="-128"/>
                <a:cs typeface="Meiryo UI" panose="020B0604030504040204" pitchFamily="50" charset="-128"/>
              </a:rPr>
              <a:t>（２）財政運営</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defTabSz="647700">
              <a:lnSpc>
                <a:spcPct val="150000"/>
              </a:lnSpc>
              <a:spcBef>
                <a:spcPct val="0"/>
              </a:spcBef>
              <a:tabLst>
                <a:tab pos="8256588" algn="r"/>
              </a:tabLst>
              <a:defRPr/>
            </a:pPr>
            <a:r>
              <a:rPr lang="ja-JP" altLang="en-US" dirty="0">
                <a:latin typeface="Meiryo UI" panose="020B0604030504040204" pitchFamily="50" charset="-128"/>
                <a:ea typeface="Meiryo UI" panose="020B0604030504040204" pitchFamily="50" charset="-128"/>
                <a:cs typeface="Meiryo UI" panose="020B0604030504040204" pitchFamily="50" charset="-128"/>
              </a:rPr>
              <a:t>　　　　①歳入確保　　</a:t>
            </a:r>
          </a:p>
          <a:p>
            <a:pPr defTabSz="647700">
              <a:lnSpc>
                <a:spcPct val="150000"/>
              </a:lnSpc>
              <a:spcBef>
                <a:spcPct val="0"/>
              </a:spcBef>
              <a:tabLst>
                <a:tab pos="8256588" algn="r"/>
              </a:tabLst>
              <a:defRPr/>
            </a:pPr>
            <a:r>
              <a:rPr lang="ja-JP" altLang="en-US" dirty="0">
                <a:latin typeface="Meiryo UI" panose="020B0604030504040204" pitchFamily="50" charset="-128"/>
                <a:ea typeface="Meiryo UI" panose="020B0604030504040204" pitchFamily="50" charset="-128"/>
                <a:cs typeface="Meiryo UI" panose="020B0604030504040204" pitchFamily="50" charset="-128"/>
              </a:rPr>
              <a:t>　　　  ②歳出改革　　</a:t>
            </a:r>
          </a:p>
          <a:p>
            <a:pPr defTabSz="647700">
              <a:lnSpc>
                <a:spcPct val="150000"/>
              </a:lnSpc>
              <a:spcBef>
                <a:spcPct val="0"/>
              </a:spcBef>
              <a:tabLst>
                <a:tab pos="8256588" algn="r"/>
              </a:tabLst>
              <a:defRPr/>
            </a:pPr>
            <a:r>
              <a:rPr lang="ja-JP" altLang="en-US" dirty="0">
                <a:latin typeface="Meiryo UI" panose="020B0604030504040204" pitchFamily="50" charset="-128"/>
                <a:ea typeface="Meiryo UI" panose="020B0604030504040204" pitchFamily="50" charset="-128"/>
                <a:cs typeface="Meiryo UI" panose="020B0604030504040204" pitchFamily="50" charset="-128"/>
              </a:rPr>
              <a:t>（３）出資法人等の改革　　</a:t>
            </a:r>
          </a:p>
          <a:p>
            <a:pPr defTabSz="647700">
              <a:lnSpc>
                <a:spcPct val="150000"/>
              </a:lnSpc>
              <a:spcBef>
                <a:spcPct val="0"/>
              </a:spcBef>
              <a:tabLst>
                <a:tab pos="8256588" algn="r"/>
              </a:tabLst>
              <a:defRPr/>
            </a:pPr>
            <a:r>
              <a:rPr lang="ja-JP" altLang="en-US" dirty="0">
                <a:latin typeface="Meiryo UI" panose="020B0604030504040204" pitchFamily="50" charset="-128"/>
                <a:ea typeface="Meiryo UI" panose="020B0604030504040204" pitchFamily="50" charset="-128"/>
                <a:cs typeface="Meiryo UI" panose="020B0604030504040204" pitchFamily="50" charset="-128"/>
              </a:rPr>
              <a:t>（４）公の施設の改革</a:t>
            </a:r>
          </a:p>
        </p:txBody>
      </p:sp>
      <p:sp>
        <p:nvSpPr>
          <p:cNvPr id="3" name="スライド番号プレースホルダー 2">
            <a:extLst>
              <a:ext uri="{FF2B5EF4-FFF2-40B4-BE49-F238E27FC236}">
                <a16:creationId xmlns:a16="http://schemas.microsoft.com/office/drawing/2014/main" id="{B7B488EA-3888-4E89-A4D4-FD40BA754AA5}"/>
              </a:ext>
            </a:extLst>
          </p:cNvPr>
          <p:cNvSpPr>
            <a:spLocks noGrp="1"/>
          </p:cNvSpPr>
          <p:nvPr>
            <p:ph type="sldNum" sz="quarter" idx="12"/>
          </p:nvPr>
        </p:nvSpPr>
        <p:spPr/>
        <p:txBody>
          <a:bodyPr/>
          <a:lstStyle/>
          <a:p>
            <a:fld id="{7791D223-6A27-4327-8087-FA06212A7E85}" type="slidenum">
              <a:rPr lang="ja-JP" altLang="en-US" smtClean="0"/>
              <a:pPr/>
              <a:t>27</a:t>
            </a:fld>
            <a:endParaRPr lang="ja-JP" altLang="en-US" dirty="0"/>
          </a:p>
        </p:txBody>
      </p:sp>
    </p:spTree>
    <p:extLst>
      <p:ext uri="{BB962C8B-B14F-4D97-AF65-F5344CB8AC3E}">
        <p14:creationId xmlns:p14="http://schemas.microsoft.com/office/powerpoint/2010/main" val="31616876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a:off x="183873" y="503675"/>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14" name="正方形/長方形 13"/>
          <p:cNvSpPr/>
          <p:nvPr/>
        </p:nvSpPr>
        <p:spPr>
          <a:xfrm>
            <a:off x="26495" y="107340"/>
            <a:ext cx="8820472" cy="369332"/>
          </a:xfrm>
          <a:prstGeom prst="rect">
            <a:avLst/>
          </a:prstGeom>
        </p:spPr>
        <p:txBody>
          <a:bodyPr wrap="square">
            <a:spAutoFit/>
          </a:bodyPr>
          <a:lstStyle/>
          <a:p>
            <a:pPr marL="252000" indent="-457200"/>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（１）組織運営</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a:extLst>
              <a:ext uri="{FF2B5EF4-FFF2-40B4-BE49-F238E27FC236}">
                <a16:creationId xmlns:a16="http://schemas.microsoft.com/office/drawing/2014/main" id="{F97FAEA5-D3DF-40F8-8667-F44B0F39C506}"/>
              </a:ext>
            </a:extLst>
          </p:cNvPr>
          <p:cNvSpPr/>
          <p:nvPr/>
        </p:nvSpPr>
        <p:spPr>
          <a:xfrm>
            <a:off x="296731" y="773705"/>
            <a:ext cx="8280000" cy="3027111"/>
          </a:xfrm>
          <a:prstGeom prst="rect">
            <a:avLst/>
          </a:prstGeom>
          <a:solidFill>
            <a:schemeClr val="bg1"/>
          </a:solidFill>
          <a:ln>
            <a:solidFill>
              <a:schemeClr val="bg1">
                <a:alpha val="0"/>
              </a:schemeClr>
            </a:solidFill>
          </a:ln>
        </p:spPr>
        <p:txBody>
          <a:bodyPr wrap="square">
            <a:spAutoFit/>
          </a:bodyPr>
          <a:lstStyle/>
          <a:p>
            <a:pPr marL="266700" indent="165100" algn="l">
              <a:lnSpc>
                <a:spcPts val="2100"/>
              </a:lnSpc>
            </a:pPr>
            <a:r>
              <a:rPr lang="ja-JP" altLang="ja-JP" sz="1600" kern="100" dirty="0">
                <a:effectLst/>
                <a:latin typeface="ＭＳ 明朝" panose="02020609040205080304" pitchFamily="17" charset="-128"/>
                <a:ea typeface="Meiryo UI" panose="020B0604030504040204" pitchFamily="50" charset="-128"/>
                <a:cs typeface="Times New Roman" panose="02020603050405020304" pitchFamily="18" charset="0"/>
              </a:rPr>
              <a:t>職員を府にとっての最大の資本ととらえ、職員一人一人を大切にし、仕事を通じた個人の成長と自己実現を支援することで、人と組織が持っているポテンシャルを最大限引き出し、組織の価値と総合力を高められるよう、戦略的な人材育成や魅力的な職場環境の整備等に取り組</a:t>
            </a:r>
            <a:r>
              <a:rPr lang="ja-JP" altLang="en-US" sz="1600" kern="100" dirty="0">
                <a:effectLst/>
                <a:latin typeface="ＭＳ 明朝" panose="02020609040205080304" pitchFamily="17" charset="-128"/>
                <a:ea typeface="Meiryo UI" panose="020B0604030504040204" pitchFamily="50" charset="-128"/>
                <a:cs typeface="Times New Roman" panose="02020603050405020304" pitchFamily="18" charset="0"/>
              </a:rPr>
              <a:t>みます</a:t>
            </a:r>
            <a:r>
              <a:rPr lang="ja-JP" altLang="ja-JP" sz="1600" kern="100" dirty="0">
                <a:effectLst/>
                <a:latin typeface="ＭＳ 明朝" panose="02020609040205080304" pitchFamily="17" charset="-128"/>
                <a:ea typeface="Meiryo UI" panose="020B0604030504040204" pitchFamily="50" charset="-128"/>
                <a:cs typeface="Times New Roman" panose="02020603050405020304" pitchFamily="18" charset="0"/>
              </a:rPr>
              <a:t>。</a:t>
            </a:r>
            <a:endParaRPr lang="ja-JP" altLang="ja-JP" sz="16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marL="266700" indent="165100" algn="l">
              <a:lnSpc>
                <a:spcPts val="2100"/>
              </a:lnSpc>
            </a:pPr>
            <a:r>
              <a:rPr lang="en-US" altLang="ja-JP" sz="1600" kern="100" dirty="0">
                <a:effectLst/>
                <a:latin typeface="Meiryo UI" panose="020B0604030504040204" pitchFamily="50" charset="-128"/>
                <a:ea typeface="ＭＳ 明朝" panose="02020609040205080304" pitchFamily="17" charset="-128"/>
                <a:cs typeface="Times New Roman" panose="02020603050405020304" pitchFamily="18" charset="0"/>
              </a:rPr>
              <a:t> </a:t>
            </a:r>
          </a:p>
          <a:p>
            <a:pPr marL="266700" indent="165100" algn="l">
              <a:lnSpc>
                <a:spcPts val="2100"/>
              </a:lnSpc>
            </a:pPr>
            <a:endParaRPr lang="ja-JP" altLang="ja-JP" sz="16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65100" algn="l">
              <a:lnSpc>
                <a:spcPts val="2100"/>
              </a:lnSpc>
            </a:pPr>
            <a:r>
              <a:rPr lang="en-US" altLang="ja-JP" sz="1600" b="1" kern="100" dirty="0">
                <a:latin typeface="ＭＳ 明朝" panose="02020609040205080304" pitchFamily="17" charset="-128"/>
                <a:ea typeface="Meiryo UI" panose="020B0604030504040204" pitchFamily="50" charset="-128"/>
                <a:cs typeface="Times New Roman" panose="02020603050405020304" pitchFamily="18" charset="0"/>
              </a:rPr>
              <a:t>【</a:t>
            </a:r>
            <a:r>
              <a:rPr lang="ja-JP" altLang="ja-JP" sz="1600" b="1" kern="100" dirty="0">
                <a:effectLst/>
                <a:latin typeface="ＭＳ 明朝" panose="02020609040205080304" pitchFamily="17" charset="-128"/>
                <a:ea typeface="Meiryo UI" panose="020B0604030504040204" pitchFamily="50" charset="-128"/>
                <a:cs typeface="Times New Roman" panose="02020603050405020304" pitchFamily="18" charset="0"/>
              </a:rPr>
              <a:t>人材確保・人材活用</a:t>
            </a:r>
            <a:r>
              <a:rPr lang="en-US" altLang="ja-JP" sz="1600" b="1" kern="100" dirty="0">
                <a:effectLst/>
                <a:latin typeface="ＭＳ 明朝" panose="02020609040205080304" pitchFamily="17" charset="-128"/>
                <a:ea typeface="Meiryo UI" panose="020B0604030504040204" pitchFamily="50" charset="-128"/>
                <a:cs typeface="Times New Roman" panose="02020603050405020304" pitchFamily="18" charset="0"/>
              </a:rPr>
              <a:t>】</a:t>
            </a:r>
            <a:endParaRPr lang="ja-JP" altLang="ja-JP" sz="1600" b="1"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marL="266700" indent="165100" algn="l">
              <a:lnSpc>
                <a:spcPts val="2100"/>
              </a:lnSpc>
            </a:pPr>
            <a:r>
              <a:rPr lang="ja-JP" altLang="ja-JP" sz="1600" kern="100" dirty="0">
                <a:effectLst/>
                <a:latin typeface="ＭＳ 明朝" panose="02020609040205080304" pitchFamily="17" charset="-128"/>
                <a:ea typeface="Meiryo UI" panose="020B0604030504040204" pitchFamily="50" charset="-128"/>
                <a:cs typeface="Times New Roman" panose="02020603050405020304" pitchFamily="18" charset="0"/>
              </a:rPr>
              <a:t>生産年齢人口の減少を背景とした労働供給の制約により、職員数の減少も現実的な課題となりつつある中、優秀な人材の確保に向け、労働市場の変化を踏まえた採用試験を着実に実施するとともに、これまで汲み取れていなかった受験ニーズに対応する新たな採用手法を検討</a:t>
            </a:r>
            <a:r>
              <a:rPr lang="ja-JP" altLang="en-US" sz="1600" kern="100" dirty="0">
                <a:effectLst/>
                <a:latin typeface="ＭＳ 明朝" panose="02020609040205080304" pitchFamily="17" charset="-128"/>
                <a:ea typeface="Meiryo UI" panose="020B0604030504040204" pitchFamily="50" charset="-128"/>
                <a:cs typeface="Times New Roman" panose="02020603050405020304" pitchFamily="18" charset="0"/>
              </a:rPr>
              <a:t>します</a:t>
            </a:r>
            <a:r>
              <a:rPr lang="ja-JP" altLang="ja-JP" sz="1600" kern="100" dirty="0">
                <a:effectLst/>
                <a:latin typeface="ＭＳ 明朝" panose="02020609040205080304" pitchFamily="17" charset="-128"/>
                <a:ea typeface="Meiryo UI" panose="020B0604030504040204" pitchFamily="50" charset="-128"/>
                <a:cs typeface="Times New Roman" panose="02020603050405020304" pitchFamily="18" charset="0"/>
              </a:rPr>
              <a:t>。</a:t>
            </a:r>
            <a:endParaRPr lang="ja-JP" altLang="ja-JP" sz="16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marL="266700" indent="165100" algn="l">
              <a:lnSpc>
                <a:spcPts val="2100"/>
              </a:lnSpc>
            </a:pPr>
            <a:r>
              <a:rPr lang="ja-JP" altLang="ja-JP" sz="1600" kern="100" dirty="0">
                <a:effectLst/>
                <a:latin typeface="ＭＳ 明朝" panose="02020609040205080304" pitchFamily="17" charset="-128"/>
                <a:ea typeface="Meiryo UI" panose="020B0604030504040204" pitchFamily="50" charset="-128"/>
                <a:cs typeface="Times New Roman" panose="02020603050405020304" pitchFamily="18" charset="0"/>
              </a:rPr>
              <a:t>また、女性職員の幅広い分野への積極的な任用や、役職定年者などベテラン職員の適切な配置、外部人材の登用などにより、様々な人材を最大限に活用してい</a:t>
            </a:r>
            <a:r>
              <a:rPr lang="ja-JP" altLang="en-US" sz="1600" kern="100" dirty="0">
                <a:effectLst/>
                <a:latin typeface="ＭＳ 明朝" panose="02020609040205080304" pitchFamily="17" charset="-128"/>
                <a:ea typeface="Meiryo UI" panose="020B0604030504040204" pitchFamily="50" charset="-128"/>
                <a:cs typeface="Times New Roman" panose="02020603050405020304" pitchFamily="18" charset="0"/>
              </a:rPr>
              <a:t>きます</a:t>
            </a:r>
            <a:r>
              <a:rPr lang="ja-JP" altLang="ja-JP" sz="1600" kern="100" dirty="0">
                <a:effectLst/>
                <a:latin typeface="ＭＳ 明朝" panose="02020609040205080304" pitchFamily="17" charset="-128"/>
                <a:ea typeface="Meiryo UI" panose="020B0604030504040204" pitchFamily="50" charset="-128"/>
                <a:cs typeface="Times New Roman" panose="02020603050405020304" pitchFamily="18" charset="0"/>
              </a:rPr>
              <a:t>。</a:t>
            </a:r>
            <a:endParaRPr lang="ja-JP" altLang="ja-JP" sz="16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p:txBody>
      </p:sp>
      <p:sp>
        <p:nvSpPr>
          <p:cNvPr id="7" name="正方形/長方形 6">
            <a:extLst>
              <a:ext uri="{FF2B5EF4-FFF2-40B4-BE49-F238E27FC236}">
                <a16:creationId xmlns:a16="http://schemas.microsoft.com/office/drawing/2014/main" id="{B29ACDEE-A43F-46ED-85DF-F5BB1F858EBF}"/>
              </a:ext>
            </a:extLst>
          </p:cNvPr>
          <p:cNvSpPr/>
          <p:nvPr/>
        </p:nvSpPr>
        <p:spPr>
          <a:xfrm>
            <a:off x="393330" y="5679250"/>
            <a:ext cx="8453637" cy="662530"/>
          </a:xfrm>
          <a:prstGeom prst="rect">
            <a:avLst/>
          </a:prstGeom>
          <a:noFill/>
          <a:ln w="19050">
            <a:solidFill>
              <a:schemeClr val="tx1"/>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r>
              <a:rPr lang="en-US" altLang="ja-JP" sz="140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参考</a:t>
            </a:r>
            <a:r>
              <a:rPr lang="en-US" altLang="ja-JP" sz="140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職員数管理目標</a:t>
            </a:r>
            <a:r>
              <a:rPr lang="ja-JP" altLang="en-US" sz="120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a:t>
            </a:r>
            <a:r>
              <a:rPr lang="en-US" altLang="ja-JP" sz="120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R</a:t>
            </a:r>
            <a:r>
              <a:rPr lang="ja-JP" altLang="en-US" sz="120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５</a:t>
            </a:r>
            <a:r>
              <a:rPr lang="en-US" altLang="ja-JP" sz="120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３）</a:t>
            </a:r>
            <a:endParaRPr lang="en-US" altLang="ja-JP" sz="1200"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　令和５年度から令和９年度の職員数管理目標は、令和４年度当初の職員数と同規模の</a:t>
            </a:r>
            <a:r>
              <a:rPr lang="en-US" altLang="ja-JP" sz="120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8,600</a:t>
            </a:r>
            <a:r>
              <a:rPr lang="ja-JP" altLang="en-US" sz="120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人（グロス職員数</a:t>
            </a:r>
            <a:r>
              <a:rPr lang="en-US" altLang="ja-JP"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）とする。</a:t>
            </a:r>
            <a:endParaRPr lang="en-US" altLang="ja-JP" sz="1200"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a:t>
            </a:r>
            <a:r>
              <a:rPr lang="en-US" altLang="ja-JP"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グロス職員数 ＝ 常勤職員数（フルタイム再任用数含む）＋ 常勤換算後の短時間再任用数）</a:t>
            </a:r>
          </a:p>
        </p:txBody>
      </p:sp>
      <p:sp>
        <p:nvSpPr>
          <p:cNvPr id="4" name="スライド番号プレースホルダー 3">
            <a:extLst>
              <a:ext uri="{FF2B5EF4-FFF2-40B4-BE49-F238E27FC236}">
                <a16:creationId xmlns:a16="http://schemas.microsoft.com/office/drawing/2014/main" id="{C58CE829-C00E-4E46-9E4B-9D8CAAB2DA1F}"/>
              </a:ext>
            </a:extLst>
          </p:cNvPr>
          <p:cNvSpPr>
            <a:spLocks noGrp="1"/>
          </p:cNvSpPr>
          <p:nvPr>
            <p:ph type="sldNum" sz="quarter" idx="12"/>
          </p:nvPr>
        </p:nvSpPr>
        <p:spPr/>
        <p:txBody>
          <a:bodyPr/>
          <a:lstStyle/>
          <a:p>
            <a:fld id="{7791D223-6A27-4327-8087-FA06212A7E85}" type="slidenum">
              <a:rPr lang="ja-JP" altLang="en-US" smtClean="0"/>
              <a:pPr/>
              <a:t>28</a:t>
            </a:fld>
            <a:endParaRPr lang="ja-JP" altLang="en-US" dirty="0"/>
          </a:p>
        </p:txBody>
      </p:sp>
    </p:spTree>
    <p:extLst>
      <p:ext uri="{BB962C8B-B14F-4D97-AF65-F5344CB8AC3E}">
        <p14:creationId xmlns:p14="http://schemas.microsoft.com/office/powerpoint/2010/main" val="22241405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FC5D4A16-9170-4A4F-9D2F-B6B164115262}"/>
              </a:ext>
            </a:extLst>
          </p:cNvPr>
          <p:cNvSpPr/>
          <p:nvPr/>
        </p:nvSpPr>
        <p:spPr>
          <a:xfrm>
            <a:off x="296731" y="818710"/>
            <a:ext cx="8280000" cy="4647426"/>
          </a:xfrm>
          <a:prstGeom prst="rect">
            <a:avLst/>
          </a:prstGeom>
          <a:solidFill>
            <a:schemeClr val="bg1"/>
          </a:solidFill>
          <a:ln>
            <a:solidFill>
              <a:schemeClr val="bg1">
                <a:alpha val="0"/>
              </a:schemeClr>
            </a:solidFill>
          </a:ln>
        </p:spPr>
        <p:txBody>
          <a:bodyPr wrap="square">
            <a:spAutoFit/>
          </a:bodyPr>
          <a:lstStyle/>
          <a:p>
            <a:pPr indent="165100" algn="l">
              <a:lnSpc>
                <a:spcPts val="2100"/>
              </a:lnSpc>
            </a:pPr>
            <a:r>
              <a:rPr lang="en-US" altLang="ja-JP" sz="1600" b="1" kern="100" dirty="0">
                <a:latin typeface="ＭＳ 明朝" panose="02020609040205080304" pitchFamily="17" charset="-128"/>
                <a:ea typeface="Meiryo UI" panose="020B0604030504040204" pitchFamily="50" charset="-128"/>
                <a:cs typeface="Times New Roman" panose="02020603050405020304" pitchFamily="18" charset="0"/>
              </a:rPr>
              <a:t>【</a:t>
            </a:r>
            <a:r>
              <a:rPr lang="ja-JP" altLang="ja-JP" sz="1600" b="1" kern="100" dirty="0">
                <a:effectLst/>
                <a:latin typeface="ＭＳ 明朝" panose="02020609040205080304" pitchFamily="17" charset="-128"/>
                <a:ea typeface="Meiryo UI" panose="020B0604030504040204" pitchFamily="50" charset="-128"/>
                <a:cs typeface="Times New Roman" panose="02020603050405020304" pitchFamily="18" charset="0"/>
              </a:rPr>
              <a:t>人材育成</a:t>
            </a:r>
            <a:r>
              <a:rPr lang="en-US" altLang="ja-JP" sz="1600" b="1" kern="100" dirty="0">
                <a:effectLst/>
                <a:latin typeface="ＭＳ 明朝" panose="02020609040205080304" pitchFamily="17" charset="-128"/>
                <a:ea typeface="Meiryo UI" panose="020B0604030504040204" pitchFamily="50" charset="-128"/>
                <a:cs typeface="Times New Roman" panose="02020603050405020304" pitchFamily="18" charset="0"/>
              </a:rPr>
              <a:t>】</a:t>
            </a:r>
            <a:endParaRPr lang="ja-JP" altLang="ja-JP" sz="1600" b="1"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marL="266700" indent="165100" algn="l">
              <a:lnSpc>
                <a:spcPts val="2100"/>
              </a:lnSpc>
            </a:pPr>
            <a:r>
              <a:rPr lang="ja-JP" altLang="ja-JP" sz="1600" kern="100" dirty="0">
                <a:effectLst/>
                <a:latin typeface="ＭＳ 明朝" panose="02020609040205080304" pitchFamily="17" charset="-128"/>
                <a:ea typeface="Meiryo UI" panose="020B0604030504040204" pitchFamily="50" charset="-128"/>
                <a:cs typeface="Times New Roman" panose="02020603050405020304" pitchFamily="18" charset="0"/>
              </a:rPr>
              <a:t>職員の経歴の多様化や在籍年数の浅い職員の増加に対応</a:t>
            </a:r>
            <a:r>
              <a:rPr lang="ja-JP" altLang="ja-JP" sz="1600" kern="100" dirty="0">
                <a:effectLst/>
                <a:latin typeface="Meiryo UI" panose="020B0604030504040204" pitchFamily="50" charset="-128"/>
                <a:ea typeface="Meiryo UI" panose="020B0604030504040204" pitchFamily="50" charset="-128"/>
                <a:cs typeface="Times New Roman" panose="02020603050405020304" pitchFamily="18" charset="0"/>
              </a:rPr>
              <a:t>し、職員が職階等に応じて必要な能力・スキルを確実に身に着け、組織力の底上げにつながるよう職員研修（</a:t>
            </a:r>
            <a:r>
              <a:rPr lang="en-US" altLang="ja-JP" sz="1600" kern="100" dirty="0">
                <a:effectLst/>
                <a:latin typeface="Meiryo UI" panose="020B0604030504040204" pitchFamily="50" charset="-128"/>
                <a:ea typeface="Meiryo UI" panose="020B0604030504040204" pitchFamily="50" charset="-128"/>
                <a:cs typeface="Times New Roman" panose="02020603050405020304" pitchFamily="18" charset="0"/>
              </a:rPr>
              <a:t>Off-JT</a:t>
            </a:r>
            <a:r>
              <a:rPr lang="ja-JP" altLang="ja-JP" sz="16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600" kern="100" dirty="0">
                <a:effectLst/>
                <a:latin typeface="Meiryo UI" panose="020B0604030504040204" pitchFamily="50" charset="-128"/>
                <a:ea typeface="Meiryo UI" panose="020B0604030504040204" pitchFamily="50" charset="-128"/>
                <a:cs typeface="Times New Roman" panose="02020603050405020304" pitchFamily="18" charset="0"/>
              </a:rPr>
              <a:t>OJT</a:t>
            </a:r>
            <a:r>
              <a:rPr lang="ja-JP" altLang="ja-JP" sz="1600" kern="100" dirty="0">
                <a:effectLst/>
                <a:latin typeface="Meiryo UI" panose="020B0604030504040204" pitchFamily="50" charset="-128"/>
                <a:ea typeface="Meiryo UI" panose="020B0604030504040204" pitchFamily="50" charset="-128"/>
                <a:cs typeface="Times New Roman" panose="02020603050405020304" pitchFamily="18" charset="0"/>
              </a:rPr>
              <a:t>）の充実・強化に取り組</a:t>
            </a:r>
            <a:r>
              <a:rPr lang="ja-JP" altLang="en-US" sz="1600" kern="100" dirty="0">
                <a:effectLst/>
                <a:latin typeface="Meiryo UI" panose="020B0604030504040204" pitchFamily="50" charset="-128"/>
                <a:ea typeface="Meiryo UI" panose="020B0604030504040204" pitchFamily="50" charset="-128"/>
                <a:cs typeface="Times New Roman" panose="02020603050405020304" pitchFamily="18" charset="0"/>
              </a:rPr>
              <a:t>みます</a:t>
            </a:r>
            <a:r>
              <a:rPr lang="ja-JP" altLang="ja-JP" sz="1600" kern="100" dirty="0">
                <a:effectLst/>
                <a:latin typeface="Meiryo UI" panose="020B0604030504040204" pitchFamily="50" charset="-128"/>
                <a:ea typeface="Meiryo UI" panose="020B0604030504040204" pitchFamily="50" charset="-128"/>
                <a:cs typeface="Times New Roman" panose="02020603050405020304" pitchFamily="18" charset="0"/>
              </a:rPr>
              <a:t>。</a:t>
            </a:r>
            <a:endParaRPr lang="en-US" alt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266700" indent="165100" algn="l">
              <a:lnSpc>
                <a:spcPts val="2100"/>
              </a:lnSpc>
            </a:pPr>
            <a:r>
              <a:rPr lang="ja-JP" altLang="ja-JP" sz="1600" kern="100" dirty="0">
                <a:effectLst/>
                <a:latin typeface="Meiryo UI" panose="020B0604030504040204" pitchFamily="50" charset="-128"/>
                <a:ea typeface="Meiryo UI" panose="020B0604030504040204" pitchFamily="50" charset="-128"/>
                <a:cs typeface="Times New Roman" panose="02020603050405020304" pitchFamily="18" charset="0"/>
              </a:rPr>
              <a:t>また、主体的なキャリア形成が可能な制度や大学・民間企業等との交流機会を充実させ、行政のスペシャリストとして大阪の成長を支える高い専門性を持つ人材やチャレンジ意欲の高い人材の育成に取り組んでい</a:t>
            </a:r>
            <a:r>
              <a:rPr lang="ja-JP" altLang="en-US" sz="1600" kern="100" dirty="0">
                <a:effectLst/>
                <a:latin typeface="Meiryo UI" panose="020B0604030504040204" pitchFamily="50" charset="-128"/>
                <a:ea typeface="Meiryo UI" panose="020B0604030504040204" pitchFamily="50" charset="-128"/>
                <a:cs typeface="Times New Roman" panose="02020603050405020304" pitchFamily="18" charset="0"/>
              </a:rPr>
              <a:t>きます</a:t>
            </a:r>
            <a:r>
              <a:rPr lang="ja-JP" altLang="ja-JP" sz="1600" kern="100" dirty="0">
                <a:effectLst/>
                <a:latin typeface="Meiryo UI" panose="020B0604030504040204" pitchFamily="50" charset="-128"/>
                <a:ea typeface="Meiryo UI" panose="020B0604030504040204" pitchFamily="50" charset="-128"/>
                <a:cs typeface="Times New Roman" panose="02020603050405020304" pitchFamily="18" charset="0"/>
              </a:rPr>
              <a:t>。</a:t>
            </a:r>
          </a:p>
          <a:p>
            <a:pPr algn="l">
              <a:lnSpc>
                <a:spcPts val="2100"/>
              </a:lnSpc>
            </a:pPr>
            <a:r>
              <a:rPr lang="en-US" altLang="ja-JP" sz="1600" kern="100" dirty="0">
                <a:effectLst/>
                <a:latin typeface="Meiryo UI" panose="020B0604030504040204" pitchFamily="50" charset="-128"/>
                <a:ea typeface="Meiryo UI" panose="020B0604030504040204" pitchFamily="50" charset="-128"/>
                <a:cs typeface="Times New Roman" panose="02020603050405020304" pitchFamily="18" charset="0"/>
              </a:rPr>
              <a:t> </a:t>
            </a:r>
          </a:p>
          <a:p>
            <a:pPr algn="l">
              <a:lnSpc>
                <a:spcPts val="2100"/>
              </a:lnSpc>
            </a:pPr>
            <a:endParaRPr lang="ja-JP" alt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indent="165100" algn="l">
              <a:lnSpc>
                <a:spcPts val="2100"/>
              </a:lnSpc>
            </a:pPr>
            <a:r>
              <a:rPr lang="en-US" altLang="ja-JP" sz="1600" b="1"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ja-JP" sz="1600" b="1" kern="100" dirty="0">
                <a:effectLst/>
                <a:latin typeface="Meiryo UI" panose="020B0604030504040204" pitchFamily="50" charset="-128"/>
                <a:ea typeface="Meiryo UI" panose="020B0604030504040204" pitchFamily="50" charset="-128"/>
                <a:cs typeface="Times New Roman" panose="02020603050405020304" pitchFamily="18" charset="0"/>
              </a:rPr>
              <a:t>職場環境整備</a:t>
            </a:r>
            <a:r>
              <a:rPr lang="en-US" altLang="ja-JP" sz="1600" b="1" kern="100" dirty="0">
                <a:effectLst/>
                <a:latin typeface="Meiryo UI" panose="020B0604030504040204" pitchFamily="50" charset="-128"/>
                <a:ea typeface="Meiryo UI" panose="020B0604030504040204" pitchFamily="50" charset="-128"/>
                <a:cs typeface="Times New Roman" panose="02020603050405020304" pitchFamily="18" charset="0"/>
              </a:rPr>
              <a:t>】</a:t>
            </a:r>
            <a:endParaRPr lang="ja-JP" altLang="ja-JP" sz="16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269240" indent="165100" algn="l">
              <a:lnSpc>
                <a:spcPts val="2100"/>
              </a:lnSpc>
              <a:spcAft>
                <a:spcPts val="0"/>
              </a:spcAft>
            </a:pPr>
            <a:r>
              <a:rPr lang="ja-JP" altLang="ja-JP" sz="1600" kern="100" dirty="0">
                <a:effectLst/>
                <a:latin typeface="Meiryo UI" panose="020B0604030504040204" pitchFamily="50" charset="-128"/>
                <a:ea typeface="Meiryo UI" panose="020B0604030504040204" pitchFamily="50" charset="-128"/>
                <a:cs typeface="Times New Roman" panose="02020603050405020304" pitchFamily="18" charset="0"/>
              </a:rPr>
              <a:t>全ての職員が心身ともに健康で、意欲を持っていきいきと働き続けることができるよう、ワークライフバランスの実現が重要で</a:t>
            </a:r>
            <a:r>
              <a:rPr lang="ja-JP" altLang="en-US" sz="1600" kern="100" dirty="0">
                <a:effectLst/>
                <a:latin typeface="Meiryo UI" panose="020B0604030504040204" pitchFamily="50" charset="-128"/>
                <a:ea typeface="Meiryo UI" panose="020B0604030504040204" pitchFamily="50" charset="-128"/>
                <a:cs typeface="Times New Roman" panose="02020603050405020304" pitchFamily="18" charset="0"/>
              </a:rPr>
              <a:t>す</a:t>
            </a:r>
            <a:r>
              <a:rPr lang="ja-JP" altLang="ja-JP" sz="1600" kern="100" dirty="0">
                <a:effectLst/>
                <a:latin typeface="Meiryo UI" panose="020B0604030504040204" pitchFamily="50" charset="-128"/>
                <a:ea typeface="Meiryo UI" panose="020B0604030504040204" pitchFamily="50" charset="-128"/>
                <a:cs typeface="Times New Roman" panose="02020603050405020304" pitchFamily="18" charset="0"/>
              </a:rPr>
              <a:t>。そのため、令和７年１月から選択的週休３日制等の拡充を行うフレックスタイム制度の利用促進やテレワークの推進など、柔軟な働き方のさらなる浸透を図</a:t>
            </a:r>
            <a:r>
              <a:rPr lang="ja-JP" altLang="en-US" sz="1600" kern="100" dirty="0">
                <a:effectLst/>
                <a:latin typeface="Meiryo UI" panose="020B0604030504040204" pitchFamily="50" charset="-128"/>
                <a:ea typeface="Meiryo UI" panose="020B0604030504040204" pitchFamily="50" charset="-128"/>
                <a:cs typeface="Times New Roman" panose="02020603050405020304" pitchFamily="18" charset="0"/>
              </a:rPr>
              <a:t>ります</a:t>
            </a:r>
            <a:r>
              <a:rPr lang="ja-JP" altLang="ja-JP" sz="1600" kern="100" dirty="0">
                <a:effectLst/>
                <a:latin typeface="Meiryo UI" panose="020B0604030504040204" pitchFamily="50" charset="-128"/>
                <a:ea typeface="Meiryo UI" panose="020B0604030504040204" pitchFamily="50" charset="-128"/>
                <a:cs typeface="Times New Roman" panose="02020603050405020304" pitchFamily="18" charset="0"/>
              </a:rPr>
              <a:t>。</a:t>
            </a:r>
            <a:endParaRPr lang="en-US" alt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269240" indent="165100" algn="l">
              <a:lnSpc>
                <a:spcPts val="2100"/>
              </a:lnSpc>
              <a:spcAft>
                <a:spcPts val="0"/>
              </a:spcAft>
            </a:pPr>
            <a:r>
              <a:rPr lang="ja-JP" altLang="ja-JP" sz="1600" kern="100" dirty="0">
                <a:effectLst/>
                <a:latin typeface="Meiryo UI" panose="020B0604030504040204" pitchFamily="50" charset="-128"/>
                <a:ea typeface="Meiryo UI" panose="020B0604030504040204" pitchFamily="50" charset="-128"/>
                <a:cs typeface="Times New Roman" panose="02020603050405020304" pitchFamily="18" charset="0"/>
              </a:rPr>
              <a:t>また、長時間労働の是正やハラスメントの防止、育児休業等の取得促進などに一層取り組み、働きやすく風通しのよい職場環境づくりを進めてい</a:t>
            </a:r>
            <a:r>
              <a:rPr lang="ja-JP" altLang="en-US" sz="1600" kern="100" dirty="0">
                <a:effectLst/>
                <a:latin typeface="Meiryo UI" panose="020B0604030504040204" pitchFamily="50" charset="-128"/>
                <a:ea typeface="Meiryo UI" panose="020B0604030504040204" pitchFamily="50" charset="-128"/>
                <a:cs typeface="Times New Roman" panose="02020603050405020304" pitchFamily="18" charset="0"/>
              </a:rPr>
              <a:t>きます</a:t>
            </a:r>
            <a:r>
              <a:rPr lang="ja-JP" altLang="ja-JP" sz="1600" kern="100" dirty="0">
                <a:effectLst/>
                <a:latin typeface="Meiryo UI" panose="020B0604030504040204" pitchFamily="50" charset="-128"/>
                <a:ea typeface="Meiryo UI" panose="020B0604030504040204" pitchFamily="50" charset="-128"/>
                <a:cs typeface="Times New Roman" panose="02020603050405020304" pitchFamily="18" charset="0"/>
              </a:rPr>
              <a:t>。さらには、快適な職場環境を確保する観点から、本庁舎における空調運転の拡充等について検討を行</a:t>
            </a:r>
            <a:r>
              <a:rPr lang="ja-JP" altLang="en-US" sz="1600" kern="100" dirty="0">
                <a:effectLst/>
                <a:latin typeface="Meiryo UI" panose="020B0604030504040204" pitchFamily="50" charset="-128"/>
                <a:ea typeface="Meiryo UI" panose="020B0604030504040204" pitchFamily="50" charset="-128"/>
                <a:cs typeface="Times New Roman" panose="02020603050405020304" pitchFamily="18" charset="0"/>
              </a:rPr>
              <a:t>います</a:t>
            </a:r>
            <a:r>
              <a:rPr lang="ja-JP" altLang="ja-JP" sz="1600" kern="100" dirty="0">
                <a:effectLst/>
                <a:latin typeface="Meiryo UI" panose="020B0604030504040204" pitchFamily="50" charset="-128"/>
                <a:ea typeface="Meiryo UI" panose="020B0604030504040204" pitchFamily="50" charset="-128"/>
                <a:cs typeface="Times New Roman" panose="02020603050405020304" pitchFamily="18" charset="0"/>
              </a:rPr>
              <a:t>。</a:t>
            </a:r>
          </a:p>
          <a:p>
            <a:pPr marL="174625" indent="-174625" defTabSz="647700">
              <a:spcBef>
                <a:spcPct val="0"/>
              </a:spcBef>
              <a:tabLst>
                <a:tab pos="8256588" algn="r"/>
              </a:tabLst>
              <a:defRPr/>
            </a:pPr>
            <a:endParaRPr lang="ja-JP" altLang="en-US" sz="16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 name="直線コネクタ 2"/>
          <p:cNvCxnSpPr/>
          <p:nvPr/>
        </p:nvCxnSpPr>
        <p:spPr>
          <a:xfrm>
            <a:off x="183873" y="503675"/>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14" name="正方形/長方形 13"/>
          <p:cNvSpPr/>
          <p:nvPr/>
        </p:nvSpPr>
        <p:spPr>
          <a:xfrm>
            <a:off x="26495" y="107340"/>
            <a:ext cx="8820472" cy="369332"/>
          </a:xfrm>
          <a:prstGeom prst="rect">
            <a:avLst/>
          </a:prstGeom>
        </p:spPr>
        <p:txBody>
          <a:bodyPr wrap="square">
            <a:spAutoFit/>
          </a:bodyPr>
          <a:lstStyle/>
          <a:p>
            <a:pPr marL="252000" indent="-457200"/>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（１）組織運営（つづき）</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3">
            <a:extLst>
              <a:ext uri="{FF2B5EF4-FFF2-40B4-BE49-F238E27FC236}">
                <a16:creationId xmlns:a16="http://schemas.microsoft.com/office/drawing/2014/main" id="{894C44A9-116F-4593-A106-D49405563F1A}"/>
              </a:ext>
            </a:extLst>
          </p:cNvPr>
          <p:cNvSpPr>
            <a:spLocks noGrp="1"/>
          </p:cNvSpPr>
          <p:nvPr>
            <p:ph type="sldNum" sz="quarter" idx="12"/>
          </p:nvPr>
        </p:nvSpPr>
        <p:spPr/>
        <p:txBody>
          <a:bodyPr/>
          <a:lstStyle/>
          <a:p>
            <a:fld id="{7791D223-6A27-4327-8087-FA06212A7E85}" type="slidenum">
              <a:rPr lang="ja-JP" altLang="en-US" smtClean="0"/>
              <a:pPr/>
              <a:t>29</a:t>
            </a:fld>
            <a:endParaRPr lang="ja-JP" altLang="en-US" dirty="0"/>
          </a:p>
        </p:txBody>
      </p:sp>
    </p:spTree>
    <p:extLst>
      <p:ext uri="{BB962C8B-B14F-4D97-AF65-F5344CB8AC3E}">
        <p14:creationId xmlns:p14="http://schemas.microsoft.com/office/powerpoint/2010/main" val="23873866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a:off x="183873" y="503675"/>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14" name="正方形/長方形 13"/>
          <p:cNvSpPr/>
          <p:nvPr/>
        </p:nvSpPr>
        <p:spPr>
          <a:xfrm>
            <a:off x="26495" y="107340"/>
            <a:ext cx="8820472" cy="369332"/>
          </a:xfrm>
          <a:prstGeom prst="rect">
            <a:avLst/>
          </a:prstGeom>
        </p:spPr>
        <p:txBody>
          <a:bodyPr wrap="square">
            <a:spAutoFit/>
          </a:bodyPr>
          <a:lstStyle/>
          <a:p>
            <a:pPr marL="252000" indent="-457200"/>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（２）財政運営</a:t>
            </a:r>
            <a:endParaRPr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テキスト ボックス 12"/>
          <p:cNvSpPr txBox="1"/>
          <p:nvPr/>
        </p:nvSpPr>
        <p:spPr>
          <a:xfrm>
            <a:off x="522000" y="799172"/>
            <a:ext cx="8055445" cy="4447371"/>
          </a:xfrm>
          <a:prstGeom prst="rect">
            <a:avLst/>
          </a:prstGeom>
          <a:noFill/>
        </p:spPr>
        <p:txBody>
          <a:bodyPr wrap="square" rtlCol="0">
            <a:spAutoFit/>
          </a:bodyPr>
          <a:lstStyle/>
          <a:p>
            <a:pPr marL="252000" indent="-457200"/>
            <a:r>
              <a:rPr lang="en-US" altLang="ja-JP" sz="16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財政規律の確保</a:t>
            </a:r>
            <a:r>
              <a:rPr lang="en-US" altLang="ja-JP" sz="1600" b="1" dirty="0">
                <a:latin typeface="Meiryo UI" panose="020B0604030504040204" pitchFamily="50" charset="-128"/>
                <a:ea typeface="Meiryo UI" panose="020B0604030504040204" pitchFamily="50" charset="-128"/>
                <a:cs typeface="Meiryo UI" panose="020B0604030504040204" pitchFamily="50" charset="-128"/>
              </a:rPr>
              <a:t>】</a:t>
            </a:r>
          </a:p>
          <a:p>
            <a:pPr marL="252000" indent="-457200"/>
            <a:r>
              <a:rPr lang="ja-JP" altLang="en-US" sz="1600" dirty="0">
                <a:latin typeface="Meiryo UI" panose="020B0604030504040204" pitchFamily="50" charset="-128"/>
                <a:ea typeface="Meiryo UI" panose="020B0604030504040204" pitchFamily="50" charset="-128"/>
                <a:cs typeface="Meiryo UI" panose="020B0604030504040204" pitchFamily="50" charset="-128"/>
              </a:rPr>
              <a:t>　　　令和７年度以降も多額の収支不足が見込まれることから、これまでの改革の取組みを継承しつつ、財政運営基本条例に基づき、将来世代に負担を先送りしないよう、健全で規律ある財政運営を行います。</a:t>
            </a:r>
          </a:p>
          <a:p>
            <a:pPr marL="252000" indent="-457200"/>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252000" indent="-457200"/>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a:p>
            <a:pPr marL="252000" indent="-457200"/>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収支不足への対応</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a:t>
            </a:r>
            <a:endParaRPr lang="ja-JP" altLang="en-US" sz="1400" b="1" dirty="0">
              <a:latin typeface="Meiryo UI" panose="020B0604030504040204" pitchFamily="50" charset="-128"/>
              <a:ea typeface="Meiryo UI" panose="020B0604030504040204" pitchFamily="50" charset="-128"/>
              <a:cs typeface="Meiryo UI" panose="020B0604030504040204" pitchFamily="50" charset="-128"/>
            </a:endParaRPr>
          </a:p>
          <a:p>
            <a:pPr marL="381000" indent="-17463"/>
            <a:r>
              <a:rPr lang="ja-JP" altLang="en-US" sz="1400" dirty="0">
                <a:latin typeface="Meiryo UI" panose="020B0604030504040204" pitchFamily="50" charset="-128"/>
                <a:ea typeface="Meiryo UI" panose="020B0604030504040204" pitchFamily="50" charset="-128"/>
                <a:cs typeface="Meiryo UI" panose="020B0604030504040204" pitchFamily="50" charset="-128"/>
              </a:rPr>
              <a:t>　「具体的取組み編」に掲げる歳入確保や歳出の見直しについて検討</a:t>
            </a:r>
            <a:r>
              <a:rPr lang="ja-JP" altLang="en-US" sz="1400" dirty="0">
                <a:latin typeface="Meiryo UI" panose="020B0604030504040204" pitchFamily="50" charset="-128"/>
                <a:ea typeface="Meiryo UI" panose="020B0604030504040204" pitchFamily="50" charset="-128"/>
                <a:cs typeface="メイリオ"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具体化を進めるとともに、それでもなお収支不足額が生じる場合は、財政調整基金を機動的に活用した上で、年度を通じた効果的</a:t>
            </a:r>
            <a:r>
              <a:rPr lang="ja-JP" altLang="en-US" sz="1400" dirty="0">
                <a:latin typeface="Meiryo UI" panose="020B0604030504040204" pitchFamily="50" charset="-128"/>
                <a:ea typeface="Meiryo UI" panose="020B0604030504040204" pitchFamily="50" charset="-128"/>
                <a:cs typeface="メイリオ"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効率的な予算執行により対応していきます。</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252000" indent="-457200"/>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252000" indent="-457200"/>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252000" indent="-457200"/>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財政調整基金の確保</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a:t>
            </a:r>
          </a:p>
          <a:p>
            <a:pPr marL="363538"/>
            <a:r>
              <a:rPr lang="ja-JP" altLang="en-US" sz="1400" dirty="0">
                <a:latin typeface="Meiryo UI" panose="020B0604030504040204" pitchFamily="50" charset="-128"/>
                <a:ea typeface="Meiryo UI" panose="020B0604030504040204" pitchFamily="50" charset="-128"/>
                <a:cs typeface="Meiryo UI" panose="020B0604030504040204" pitchFamily="50" charset="-128"/>
              </a:rPr>
              <a:t>　令和６年度末に財政運営基本条例に基づく目標額（令和</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15</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年度末までに</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1,400</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億円）を確保できる見込みですが、令和７年度以降も収支不足が見込まれる中、財政リスクに対応していくため、引き続き安定的な確保に努めます。</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504000" indent="-457200"/>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marL="504000" indent="-457200"/>
            <a:r>
              <a:rPr lang="en-US" altLang="ja-JP"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財政調整基金残高（令和７年度末見込み）　</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1,746</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億円</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504000" indent="-457200"/>
            <a:r>
              <a:rPr lang="en-US" altLang="ja-JP" sz="9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上記残高には、後年度の普通交付税算定における精算対応のための一時的な積立分を含まない。</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3">
            <a:extLst>
              <a:ext uri="{FF2B5EF4-FFF2-40B4-BE49-F238E27FC236}">
                <a16:creationId xmlns:a16="http://schemas.microsoft.com/office/drawing/2014/main" id="{BB408CED-82BF-4958-9243-A4DD6A1CF2B1}"/>
              </a:ext>
            </a:extLst>
          </p:cNvPr>
          <p:cNvSpPr>
            <a:spLocks noGrp="1"/>
          </p:cNvSpPr>
          <p:nvPr>
            <p:ph type="sldNum" sz="quarter" idx="12"/>
          </p:nvPr>
        </p:nvSpPr>
        <p:spPr/>
        <p:txBody>
          <a:bodyPr/>
          <a:lstStyle/>
          <a:p>
            <a:fld id="{7791D223-6A27-4327-8087-FA06212A7E85}" type="slidenum">
              <a:rPr lang="ja-JP" altLang="en-US" smtClean="0"/>
              <a:pPr/>
              <a:t>30</a:t>
            </a:fld>
            <a:endParaRPr lang="ja-JP" altLang="en-US" dirty="0"/>
          </a:p>
        </p:txBody>
      </p:sp>
    </p:spTree>
    <p:extLst>
      <p:ext uri="{BB962C8B-B14F-4D97-AF65-F5344CB8AC3E}">
        <p14:creationId xmlns:p14="http://schemas.microsoft.com/office/powerpoint/2010/main" val="3990108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372597" y="1136647"/>
            <a:ext cx="8485711" cy="1077218"/>
          </a:xfrm>
          <a:prstGeom prst="rect">
            <a:avLst/>
          </a:prstGeom>
          <a:noFill/>
        </p:spPr>
        <p:txBody>
          <a:bodyPr wrap="square" rtlCol="0">
            <a:spAutoFit/>
          </a:bodyPr>
          <a:lstStyle/>
          <a:p>
            <a:pPr marL="177800" indent="-177800"/>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①歳入確保</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lnSpc>
                <a:spcPts val="2000"/>
              </a:lnSpc>
            </a:pP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府税については、課税自主権を活用した収入確保に取り組むとともに、徴収向上方策の推進に取り組みます。また、 「大阪府ファシリティマネジメント</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基本方針」</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（令和６年２月改訂）</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に基づく</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取組みなどによる府有財産の売却等を進めます。</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7" name="直線コネクタ 16"/>
          <p:cNvCxnSpPr/>
          <p:nvPr/>
        </p:nvCxnSpPr>
        <p:spPr>
          <a:xfrm>
            <a:off x="183873" y="773705"/>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20" name="正方形/長方形 19"/>
          <p:cNvSpPr/>
          <p:nvPr/>
        </p:nvSpPr>
        <p:spPr>
          <a:xfrm>
            <a:off x="26495" y="107342"/>
            <a:ext cx="8820472" cy="646331"/>
          </a:xfrm>
          <a:prstGeom prst="rect">
            <a:avLst/>
          </a:prstGeom>
        </p:spPr>
        <p:txBody>
          <a:bodyPr wrap="square">
            <a:spAutoFit/>
          </a:bodyPr>
          <a:lstStyle/>
          <a:p>
            <a:pPr marL="252000" indent="-457200"/>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（２）財政運営</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①歳入確保、②歳出改革</a:t>
            </a:r>
            <a:endParaRPr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大かっこ 8"/>
          <p:cNvSpPr/>
          <p:nvPr/>
        </p:nvSpPr>
        <p:spPr>
          <a:xfrm>
            <a:off x="586791" y="5049180"/>
            <a:ext cx="8300177" cy="1260140"/>
          </a:xfrm>
          <a:prstGeom prst="bracketPair">
            <a:avLst/>
          </a:prstGeom>
          <a:ln>
            <a:noFill/>
          </a:ln>
        </p:spPr>
        <p:style>
          <a:lnRef idx="1">
            <a:schemeClr val="accent1"/>
          </a:lnRef>
          <a:fillRef idx="0">
            <a:schemeClr val="accent1"/>
          </a:fillRef>
          <a:effectRef idx="0">
            <a:schemeClr val="accent1"/>
          </a:effectRef>
          <a:fontRef idx="minor">
            <a:schemeClr val="tx1"/>
          </a:fontRef>
        </p:style>
        <p:txBody>
          <a:bodyPr rtlCol="0" anchor="ctr"/>
          <a:lstStyle/>
          <a:p>
            <a:r>
              <a:rPr lang="ja-JP" altLang="en-US" sz="1400" dirty="0">
                <a:solidFill>
                  <a:prstClr val="black"/>
                </a:solidFill>
                <a:latin typeface="Meiryo UI" panose="020B0604030504040204" pitchFamily="50" charset="-128"/>
                <a:ea typeface="Meiryo UI" panose="020B0604030504040204" pitchFamily="50" charset="-128"/>
                <a:cs typeface="メイリオ" panose="020B0604030504040204" pitchFamily="50" charset="-128"/>
              </a:rPr>
              <a:t>＜主な取組み＞</a:t>
            </a:r>
            <a:endParaRPr lang="en-US" altLang="ja-JP" sz="1400" dirty="0">
              <a:solidFill>
                <a:prstClr val="black"/>
              </a:solidFill>
              <a:latin typeface="Meiryo UI" panose="020B0604030504040204" pitchFamily="50" charset="-128"/>
              <a:ea typeface="Meiryo UI" panose="020B0604030504040204" pitchFamily="50" charset="-128"/>
              <a:cs typeface="メイリオ" panose="020B0604030504040204" pitchFamily="50" charset="-128"/>
            </a:endParaRPr>
          </a:p>
          <a:p>
            <a:r>
              <a:rPr lang="ja-JP" altLang="en-US" sz="1400" dirty="0">
                <a:solidFill>
                  <a:prstClr val="black"/>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400" dirty="0">
                <a:latin typeface="Meiryo UI" panose="020B0604030504040204" pitchFamily="50" charset="-128"/>
                <a:ea typeface="Meiryo UI" panose="020B0604030504040204" pitchFamily="50" charset="-128"/>
                <a:cs typeface="メイリオ" panose="020B0604030504040204" pitchFamily="50" charset="-128"/>
              </a:rPr>
              <a:t>・「大阪府ファシリティマネジメント基本方針」に基づき、計画的な改修（予防保全）を着実に実施し、長寿命化</a:t>
            </a:r>
            <a:endParaRPr lang="en-US" altLang="ja-JP" sz="1400" dirty="0">
              <a:latin typeface="Meiryo UI" panose="020B0604030504040204" pitchFamily="50" charset="-128"/>
              <a:ea typeface="Meiryo UI" panose="020B0604030504040204" pitchFamily="50" charset="-128"/>
              <a:cs typeface="メイリオ" panose="020B0604030504040204" pitchFamily="50" charset="-128"/>
            </a:endParaRPr>
          </a:p>
          <a:p>
            <a:r>
              <a:rPr lang="ja-JP" altLang="en-US" sz="1400" dirty="0">
                <a:latin typeface="Meiryo UI" panose="020B0604030504040204" pitchFamily="50" charset="-128"/>
                <a:ea typeface="Meiryo UI" panose="020B0604030504040204" pitchFamily="50" charset="-128"/>
                <a:cs typeface="メイリオ" panose="020B0604030504040204" pitchFamily="50" charset="-128"/>
              </a:rPr>
              <a:t>　　により維持・更新（建替）経費の軽減・平準化を図るとともに、引き続き、総量の最適化・有効活用に取り組</a:t>
            </a:r>
            <a:endParaRPr lang="en-US" altLang="ja-JP" sz="1400" dirty="0">
              <a:latin typeface="Meiryo UI" panose="020B0604030504040204" pitchFamily="50" charset="-128"/>
              <a:ea typeface="Meiryo UI" panose="020B0604030504040204" pitchFamily="50" charset="-128"/>
              <a:cs typeface="メイリオ" panose="020B0604030504040204" pitchFamily="50" charset="-128"/>
            </a:endParaRPr>
          </a:p>
          <a:p>
            <a:r>
              <a:rPr lang="ja-JP" altLang="en-US" sz="1400" dirty="0">
                <a:latin typeface="Meiryo UI" panose="020B0604030504040204" pitchFamily="50" charset="-128"/>
                <a:ea typeface="Meiryo UI" panose="020B0604030504040204" pitchFamily="50" charset="-128"/>
                <a:cs typeface="メイリオ" panose="020B0604030504040204" pitchFamily="50" charset="-128"/>
              </a:rPr>
              <a:t>　　みます。</a:t>
            </a:r>
            <a:endParaRPr lang="en-US" altLang="ja-JP" sz="1400" dirty="0">
              <a:latin typeface="Meiryo UI" panose="020B0604030504040204" pitchFamily="50" charset="-128"/>
              <a:ea typeface="Meiryo UI" panose="020B0604030504040204" pitchFamily="50" charset="-128"/>
              <a:cs typeface="メイリオ" panose="020B0604030504040204" pitchFamily="50" charset="-128"/>
            </a:endParaRPr>
          </a:p>
          <a:p>
            <a:r>
              <a:rPr lang="ja-JP" altLang="en-US" sz="1400" dirty="0">
                <a:solidFill>
                  <a:prstClr val="black"/>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400" dirty="0">
                <a:latin typeface="Meiryo UI" panose="020B0604030504040204" pitchFamily="50" charset="-128"/>
                <a:ea typeface="Meiryo UI" panose="020B0604030504040204" pitchFamily="50" charset="-128"/>
                <a:cs typeface="メイリオ" panose="020B0604030504040204" pitchFamily="50" charset="-128"/>
              </a:rPr>
              <a:t>・地域福祉・高齢者福祉交付金について、新基準による交付金配分の効果検証を踏まえ、引き続き、より効果</a:t>
            </a:r>
            <a:endParaRPr lang="en-US" altLang="ja-JP" sz="1400" dirty="0">
              <a:latin typeface="Meiryo UI" panose="020B0604030504040204" pitchFamily="50" charset="-128"/>
              <a:ea typeface="Meiryo UI" panose="020B0604030504040204" pitchFamily="50" charset="-128"/>
              <a:cs typeface="メイリオ" panose="020B0604030504040204" pitchFamily="50" charset="-128"/>
            </a:endParaRPr>
          </a:p>
          <a:p>
            <a:r>
              <a:rPr lang="ja-JP" altLang="en-US" sz="1400" dirty="0">
                <a:latin typeface="Meiryo UI" panose="020B0604030504040204" pitchFamily="50" charset="-128"/>
                <a:ea typeface="Meiryo UI" panose="020B0604030504040204" pitchFamily="50" charset="-128"/>
                <a:cs typeface="メイリオ" panose="020B0604030504040204" pitchFamily="50" charset="-128"/>
              </a:rPr>
              <a:t>　 的な配分方法等の検討を行います。</a:t>
            </a:r>
            <a:endParaRPr lang="en-US" altLang="ja-JP" sz="1400" dirty="0">
              <a:latin typeface="Meiryo UI" panose="020B0604030504040204" pitchFamily="50" charset="-128"/>
              <a:ea typeface="Meiryo UI" panose="020B0604030504040204" pitchFamily="50" charset="-128"/>
              <a:cs typeface="メイリオ" panose="020B0604030504040204" pitchFamily="50" charset="-128"/>
            </a:endParaRPr>
          </a:p>
        </p:txBody>
      </p:sp>
      <p:sp>
        <p:nvSpPr>
          <p:cNvPr id="10" name="テキスト ボックス 9"/>
          <p:cNvSpPr txBox="1"/>
          <p:nvPr/>
        </p:nvSpPr>
        <p:spPr>
          <a:xfrm>
            <a:off x="333507" y="3791942"/>
            <a:ext cx="8485711" cy="1077218"/>
          </a:xfrm>
          <a:prstGeom prst="rect">
            <a:avLst/>
          </a:prstGeom>
          <a:noFill/>
        </p:spPr>
        <p:txBody>
          <a:bodyPr wrap="square" rtlCol="0">
            <a:spAutoFit/>
          </a:bodyPr>
          <a:lstStyle/>
          <a:p>
            <a:pPr marL="177800" indent="-177800"/>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②歳出改革</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7800" indent="185738">
              <a:lnSpc>
                <a:spcPts val="20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限られた財源や人材で最大の効果を発揮していくため、</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PDCA</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サイクルによる施策効果の高い事業への重点化や、政策実現に向けた民間との幅広い分野の連携、業務フローの点検見直しによる業務の改善と効率化などに取り組みます。</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大かっこ 10"/>
          <p:cNvSpPr/>
          <p:nvPr/>
        </p:nvSpPr>
        <p:spPr>
          <a:xfrm>
            <a:off x="586789" y="2245551"/>
            <a:ext cx="8080666" cy="1273461"/>
          </a:xfrm>
          <a:prstGeom prst="bracketPair">
            <a:avLst/>
          </a:prstGeom>
          <a:ln>
            <a:noFill/>
          </a:ln>
        </p:spPr>
        <p:style>
          <a:lnRef idx="1">
            <a:schemeClr val="accent1"/>
          </a:lnRef>
          <a:fillRef idx="0">
            <a:schemeClr val="accent1"/>
          </a:fillRef>
          <a:effectRef idx="0">
            <a:schemeClr val="accent1"/>
          </a:effectRef>
          <a:fontRef idx="minor">
            <a:schemeClr val="tx1"/>
          </a:fontRef>
        </p:style>
        <p:txBody>
          <a:bodyPr rtlCol="0" anchor="ctr"/>
          <a:lstStyle/>
          <a:p>
            <a:r>
              <a:rPr lang="ja-JP" altLang="en-US" sz="1400" dirty="0">
                <a:solidFill>
                  <a:prstClr val="black"/>
                </a:solidFill>
                <a:latin typeface="Meiryo UI" panose="020B0604030504040204" pitchFamily="50" charset="-128"/>
                <a:ea typeface="Meiryo UI" panose="020B0604030504040204" pitchFamily="50" charset="-128"/>
                <a:cs typeface="メイリオ" panose="020B0604030504040204" pitchFamily="50" charset="-128"/>
              </a:rPr>
              <a:t>＜主な取組み＞</a:t>
            </a:r>
            <a:endParaRPr lang="en-US" altLang="ja-JP" sz="1400" dirty="0">
              <a:solidFill>
                <a:prstClr val="black"/>
              </a:solidFill>
              <a:latin typeface="Meiryo UI" panose="020B0604030504040204" pitchFamily="50" charset="-128"/>
              <a:ea typeface="Meiryo UI" panose="020B0604030504040204" pitchFamily="50" charset="-128"/>
              <a:cs typeface="メイリオ" panose="020B0604030504040204" pitchFamily="50" charset="-128"/>
            </a:endParaRPr>
          </a:p>
          <a:p>
            <a:r>
              <a:rPr lang="ja-JP" altLang="en-US" sz="1400" dirty="0">
                <a:latin typeface="Meiryo UI" panose="020B0604030504040204" pitchFamily="50" charset="-128"/>
                <a:ea typeface="Meiryo UI" panose="020B0604030504040204" pitchFamily="50" charset="-128"/>
                <a:cs typeface="メイリオ" panose="020B0604030504040204" pitchFamily="50" charset="-128"/>
              </a:rPr>
              <a:t>　 ・さらなる大阪の魅力づくりや発信、受入環境の整備を推進する行政需要に対応するため、</a:t>
            </a:r>
            <a:endParaRPr lang="en-US" altLang="ja-JP" sz="1400" dirty="0">
              <a:latin typeface="Meiryo UI" panose="020B0604030504040204" pitchFamily="50" charset="-128"/>
              <a:ea typeface="Meiryo UI" panose="020B0604030504040204" pitchFamily="50" charset="-128"/>
              <a:cs typeface="メイリオ" panose="020B0604030504040204" pitchFamily="50" charset="-128"/>
            </a:endParaRPr>
          </a:p>
          <a:p>
            <a:r>
              <a:rPr lang="ja-JP" altLang="en-US" sz="1400" dirty="0">
                <a:latin typeface="Meiryo UI" panose="020B0604030504040204" pitchFamily="50" charset="-128"/>
                <a:ea typeface="Meiryo UI" panose="020B0604030504040204" pitchFamily="50" charset="-128"/>
                <a:cs typeface="メイリオ" panose="020B0604030504040204" pitchFamily="50" charset="-128"/>
              </a:rPr>
              <a:t>　　宿泊税制度を改正し、収入確保に取り組みます。</a:t>
            </a:r>
            <a:endParaRPr lang="en-US" altLang="ja-JP" sz="1400" dirty="0">
              <a:latin typeface="Meiryo UI" panose="020B0604030504040204" pitchFamily="50" charset="-128"/>
              <a:ea typeface="Meiryo UI" panose="020B0604030504040204" pitchFamily="50" charset="-128"/>
              <a:cs typeface="メイリオ" panose="020B0604030504040204" pitchFamily="50" charset="-128"/>
            </a:endParaRPr>
          </a:p>
          <a:p>
            <a:r>
              <a:rPr lang="ja-JP" altLang="en-US" sz="1400" dirty="0">
                <a:latin typeface="Meiryo UI" panose="020B0604030504040204" pitchFamily="50" charset="-128"/>
                <a:ea typeface="Meiryo UI" panose="020B0604030504040204" pitchFamily="50" charset="-128"/>
                <a:cs typeface="メイリオ" panose="020B0604030504040204" pitchFamily="50" charset="-128"/>
              </a:rPr>
              <a:t>   ・大阪府森林環境税、法人二税の超過課税による収入確保に取り組みます。</a:t>
            </a:r>
            <a:endParaRPr lang="en-US" altLang="ja-JP" sz="1400" dirty="0">
              <a:latin typeface="Meiryo UI" panose="020B0604030504040204" pitchFamily="50" charset="-128"/>
              <a:ea typeface="Meiryo UI" panose="020B0604030504040204" pitchFamily="50" charset="-128"/>
              <a:cs typeface="メイリオ" panose="020B0604030504040204" pitchFamily="50" charset="-128"/>
            </a:endParaRPr>
          </a:p>
          <a:p>
            <a:r>
              <a:rPr lang="ja-JP" altLang="en-US" sz="1400" dirty="0">
                <a:latin typeface="Meiryo UI" panose="020B0604030504040204" pitchFamily="50" charset="-128"/>
                <a:ea typeface="Meiryo UI" panose="020B0604030504040204" pitchFamily="50" charset="-128"/>
                <a:cs typeface="メイリオ" panose="020B0604030504040204" pitchFamily="50" charset="-128"/>
              </a:rPr>
              <a:t>　 ・大阪府域地方税徴収機構の共同徴収を継続します。</a:t>
            </a:r>
          </a:p>
          <a:p>
            <a:r>
              <a:rPr lang="ja-JP" altLang="en-US" sz="1400" dirty="0">
                <a:latin typeface="Meiryo UI" panose="020B0604030504040204" pitchFamily="50" charset="-128"/>
                <a:ea typeface="Meiryo UI" panose="020B0604030504040204" pitchFamily="50" charset="-128"/>
                <a:cs typeface="メイリオ" panose="020B0604030504040204" pitchFamily="50" charset="-128"/>
              </a:rPr>
              <a:t> 　・不要となった府有財産の売却・有効活用を進めます。</a:t>
            </a:r>
            <a:r>
              <a:rPr lang="ja-JP" altLang="en-US" sz="1400" dirty="0">
                <a:solidFill>
                  <a:prstClr val="black"/>
                </a:solidFill>
                <a:latin typeface="Meiryo UI" panose="020B0604030504040204" pitchFamily="50" charset="-128"/>
                <a:ea typeface="Meiryo UI" panose="020B0604030504040204" pitchFamily="50" charset="-128"/>
                <a:cs typeface="メイリオ" panose="020B0604030504040204" pitchFamily="50" charset="-128"/>
              </a:rPr>
              <a:t>　</a:t>
            </a:r>
          </a:p>
        </p:txBody>
      </p:sp>
      <p:sp>
        <p:nvSpPr>
          <p:cNvPr id="3" name="スライド番号プレースホルダー 2">
            <a:extLst>
              <a:ext uri="{FF2B5EF4-FFF2-40B4-BE49-F238E27FC236}">
                <a16:creationId xmlns:a16="http://schemas.microsoft.com/office/drawing/2014/main" id="{A6E3A11D-3E36-41CD-8583-AEA7D405F353}"/>
              </a:ext>
            </a:extLst>
          </p:cNvPr>
          <p:cNvSpPr>
            <a:spLocks noGrp="1"/>
          </p:cNvSpPr>
          <p:nvPr>
            <p:ph type="sldNum" sz="quarter" idx="12"/>
          </p:nvPr>
        </p:nvSpPr>
        <p:spPr/>
        <p:txBody>
          <a:bodyPr/>
          <a:lstStyle/>
          <a:p>
            <a:fld id="{7791D223-6A27-4327-8087-FA06212A7E85}" type="slidenum">
              <a:rPr lang="ja-JP" altLang="en-US" smtClean="0"/>
              <a:pPr/>
              <a:t>31</a:t>
            </a:fld>
            <a:endParaRPr lang="ja-JP" altLang="en-US" dirty="0"/>
          </a:p>
        </p:txBody>
      </p:sp>
    </p:spTree>
    <p:extLst>
      <p:ext uri="{BB962C8B-B14F-4D97-AF65-F5344CB8AC3E}">
        <p14:creationId xmlns:p14="http://schemas.microsoft.com/office/powerpoint/2010/main" val="13500632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右矢印 50"/>
          <p:cNvSpPr/>
          <p:nvPr/>
        </p:nvSpPr>
        <p:spPr bwMode="auto">
          <a:xfrm>
            <a:off x="2816719" y="3429000"/>
            <a:ext cx="3316822" cy="1522789"/>
          </a:xfrm>
          <a:prstGeom prst="rightArrow">
            <a:avLst>
              <a:gd name="adj1" fmla="val 50000"/>
              <a:gd name="adj2" fmla="val 20859"/>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050"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4" name="表 3"/>
          <p:cNvGraphicFramePr>
            <a:graphicFrameLocks noGrp="1"/>
          </p:cNvGraphicFramePr>
          <p:nvPr/>
        </p:nvGraphicFramePr>
        <p:xfrm>
          <a:off x="7452320" y="6237312"/>
          <a:ext cx="208280" cy="365760"/>
        </p:xfrm>
        <a:graphic>
          <a:graphicData uri="http://schemas.openxmlformats.org/drawingml/2006/table">
            <a:tbl>
              <a:tblPr/>
              <a:tblGrid>
                <a:gridCol w="208280">
                  <a:extLst>
                    <a:ext uri="{9D8B030D-6E8A-4147-A177-3AD203B41FA5}">
                      <a16:colId xmlns:a16="http://schemas.microsoft.com/office/drawing/2014/main" val="20000"/>
                    </a:ext>
                  </a:extLst>
                </a:gridCol>
              </a:tblGrid>
              <a:tr h="0">
                <a:tc>
                  <a:txBody>
                    <a:bodyPr/>
                    <a:lstStyle/>
                    <a:p>
                      <a:endParaRPr kumimoji="1" lang="ja-JP" altLang="en-US" dirty="0"/>
                    </a:p>
                  </a:txBody>
                  <a:tcPr>
                    <a:lnL w="12700" cmpd="sng">
                      <a:noFill/>
                      <a:prstDash val="solid"/>
                    </a:lnL>
                    <a:lnR w="12700" cmpd="sng">
                      <a:noFill/>
                      <a:prstDash val="solid"/>
                    </a:lnR>
                    <a:lnT w="12700" cmpd="sng">
                      <a:noFill/>
                      <a:prstDash val="solid"/>
                    </a:lnT>
                    <a:lnB w="12700" cmpd="sng">
                      <a:noFill/>
                      <a:prstDash val="solid"/>
                    </a:lnB>
                  </a:tcPr>
                </a:tc>
                <a:extLst>
                  <a:ext uri="{0D108BD9-81ED-4DB2-BD59-A6C34878D82A}">
                    <a16:rowId xmlns:a16="http://schemas.microsoft.com/office/drawing/2014/main" val="10000"/>
                  </a:ext>
                </a:extLst>
              </a:tr>
            </a:tbl>
          </a:graphicData>
        </a:graphic>
      </p:graphicFrame>
      <p:sp>
        <p:nvSpPr>
          <p:cNvPr id="8" name="正方形/長方形 7"/>
          <p:cNvSpPr/>
          <p:nvPr/>
        </p:nvSpPr>
        <p:spPr>
          <a:xfrm>
            <a:off x="161510" y="688953"/>
            <a:ext cx="8730970" cy="861774"/>
          </a:xfrm>
          <a:prstGeom prst="rect">
            <a:avLst/>
          </a:prstGeom>
        </p:spPr>
        <p:txBody>
          <a:bodyPr wrap="square">
            <a:spAutoFit/>
          </a:bodyPr>
          <a:lstStyle/>
          <a:p>
            <a:pPr>
              <a:defRPr/>
            </a:pP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指定出資法人</a:t>
            </a: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指</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定出資法人（</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20</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法人）</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について、</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これまでに策定した行財政計画に基づく取組み状況や進捗状況を踏まえ、点検を実施しました。</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○引き続き、点検に基づく改革の方向性の具体化を図るとともに、「出資法人等への関与事項等を定める条例」 に基づく経営評価制度や</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府職員派遣の必要性の点検等により</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、府としての法人に対する関与の見直し、法人の経営改善を進めます。</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0" name="正方形/長方形 49"/>
          <p:cNvSpPr/>
          <p:nvPr/>
        </p:nvSpPr>
        <p:spPr>
          <a:xfrm>
            <a:off x="26497" y="44624"/>
            <a:ext cx="8333101" cy="369332"/>
          </a:xfrm>
          <a:prstGeom prst="rect">
            <a:avLst/>
          </a:prstGeom>
        </p:spPr>
        <p:txBody>
          <a:bodyPr wrap="square">
            <a:spAutoFit/>
          </a:bodyPr>
          <a:lstStyle/>
          <a:p>
            <a:pPr marL="252000" indent="-457200"/>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（３）出資法人等の改革</a:t>
            </a:r>
            <a:endParaRPr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54" name="直線コネクタ 53"/>
          <p:cNvCxnSpPr/>
          <p:nvPr/>
        </p:nvCxnSpPr>
        <p:spPr>
          <a:xfrm>
            <a:off x="179512" y="404664"/>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13318" name="正方形/長方形 36"/>
          <p:cNvSpPr>
            <a:spLocks noChangeArrowheads="1"/>
          </p:cNvSpPr>
          <p:nvPr/>
        </p:nvSpPr>
        <p:spPr bwMode="auto">
          <a:xfrm>
            <a:off x="198087" y="1691459"/>
            <a:ext cx="229924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＜出資法人改革の進捗＞</a:t>
            </a:r>
          </a:p>
        </p:txBody>
      </p:sp>
      <p:grpSp>
        <p:nvGrpSpPr>
          <p:cNvPr id="38" name="グループ化 37"/>
          <p:cNvGrpSpPr/>
          <p:nvPr/>
        </p:nvGrpSpPr>
        <p:grpSpPr>
          <a:xfrm>
            <a:off x="6244141" y="2059112"/>
            <a:ext cx="2385265" cy="4170122"/>
            <a:chOff x="6485738" y="2560238"/>
            <a:chExt cx="2623792" cy="3914179"/>
          </a:xfrm>
        </p:grpSpPr>
        <p:sp>
          <p:nvSpPr>
            <p:cNvPr id="40" name="角丸四角形 4"/>
            <p:cNvSpPr>
              <a:spLocks noChangeArrowheads="1"/>
            </p:cNvSpPr>
            <p:nvPr/>
          </p:nvSpPr>
          <p:spPr bwMode="auto">
            <a:xfrm>
              <a:off x="6640608" y="2655698"/>
              <a:ext cx="2314050" cy="372907"/>
            </a:xfrm>
            <a:prstGeom prst="roundRect">
              <a:avLst>
                <a:gd name="adj" fmla="val 16667"/>
              </a:avLst>
            </a:prstGeom>
            <a:solidFill>
              <a:srgbClr val="0070C0"/>
            </a:solidFill>
            <a:ln w="19050" algn="ctr">
              <a:solidFill>
                <a:srgbClr val="002060"/>
              </a:solidFill>
              <a:prstDash val="solid"/>
              <a:round/>
              <a:headEnd/>
              <a:tailEnd/>
            </a:ln>
          </p:spPr>
          <p:txBody>
            <a:bodyPr wrap="none" lIns="0" tIns="72000" rIns="0" bIns="72000" anchor="ctr"/>
            <a:lstStyle/>
            <a:p>
              <a:pPr algn="ctr"/>
              <a:r>
                <a:rPr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令和７年度行政経営の取組み</a:t>
              </a:r>
              <a:endParaRPr lang="en-US" altLang="ja-JP"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20</a:t>
              </a:r>
              <a:r>
                <a:rPr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法人</a:t>
              </a:r>
              <a:r>
                <a:rPr lang="ja-JP" altLang="en-US" sz="10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900"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5" name="正方形/長方形 54"/>
            <p:cNvSpPr/>
            <p:nvPr/>
          </p:nvSpPr>
          <p:spPr bwMode="auto">
            <a:xfrm>
              <a:off x="6614252" y="3164351"/>
              <a:ext cx="2377001" cy="539403"/>
            </a:xfrm>
            <a:prstGeom prst="rect">
              <a:avLst/>
            </a:prstGeom>
            <a:solidFill>
              <a:schemeClr val="accent4">
                <a:lumMod val="20000"/>
                <a:lumOff val="80000"/>
              </a:schemeClr>
            </a:solidFill>
            <a:ln w="254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indent="133985">
                <a:lnSpc>
                  <a:spcPts val="800"/>
                </a:lnSpc>
                <a:defRPr/>
              </a:pPr>
              <a:r>
                <a:rPr lang="ja-JP" altLang="en-US"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○民営化</a:t>
              </a:r>
              <a:r>
                <a:rPr lang="en-US" altLang="ja-JP"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法人</a:t>
              </a:r>
              <a:r>
                <a:rPr lang="en-US" altLang="ja-JP"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7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indent="266700">
                <a:lnSpc>
                  <a:spcPts val="800"/>
                </a:lnSpc>
                <a:defRPr/>
              </a:pP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株</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大阪鶴見フラワーセンター</a:t>
              </a:r>
              <a:endParaRPr lang="en-US" altLang="ja-JP" sz="7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indent="266700">
                <a:lnSpc>
                  <a:spcPts val="800"/>
                </a:lnSpc>
                <a:defRPr/>
              </a:pP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大阪外環状鉄道</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株</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57" name="正方形/長方形 56"/>
            <p:cNvSpPr/>
            <p:nvPr/>
          </p:nvSpPr>
          <p:spPr bwMode="auto">
            <a:xfrm>
              <a:off x="6614252" y="3839500"/>
              <a:ext cx="2377001" cy="584041"/>
            </a:xfrm>
            <a:prstGeom prst="rect">
              <a:avLst/>
            </a:prstGeom>
            <a:solidFill>
              <a:schemeClr val="accent2">
                <a:lumMod val="20000"/>
                <a:lumOff val="80000"/>
              </a:schemeClr>
            </a:solidFill>
            <a:ln w="254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nSpc>
                  <a:spcPts val="800"/>
                </a:lnSpc>
                <a:defRPr/>
              </a:pPr>
              <a:r>
                <a:rPr lang="ja-JP" altLang="en-US" sz="8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○抜本的見直し</a:t>
              </a:r>
              <a:r>
                <a:rPr lang="en-US" altLang="ja-JP" sz="8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8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a:t>
              </a:r>
              <a:r>
                <a:rPr lang="en-US" altLang="ja-JP" sz="8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800"/>
                </a:lnSpc>
                <a:defRPr/>
              </a:pP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株</a:t>
              </a: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国際会議場</a:t>
              </a:r>
              <a:endParaRPr lang="en-US" altLang="ja-JP" sz="800"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800"/>
                </a:lnSpc>
                <a:defRPr/>
              </a:pP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公財</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大阪府保健医療財団</a:t>
              </a:r>
              <a:endParaRPr lang="en-US" altLang="ja-JP" sz="800"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800"/>
                </a:lnSpc>
                <a:defRPr/>
              </a:pP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大阪府道路公社 </a:t>
              </a:r>
              <a:endPar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800"/>
                </a:lnSpc>
                <a:defRPr/>
              </a:pP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堺泉北埠頭</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株</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58" name="正方形/長方形 57"/>
            <p:cNvSpPr/>
            <p:nvPr/>
          </p:nvSpPr>
          <p:spPr bwMode="auto">
            <a:xfrm>
              <a:off x="6614252" y="4578603"/>
              <a:ext cx="2377001" cy="1699259"/>
            </a:xfrm>
            <a:prstGeom prst="rect">
              <a:avLst/>
            </a:prstGeom>
            <a:solidFill>
              <a:schemeClr val="bg1">
                <a:lumMod val="95000"/>
              </a:schemeClr>
            </a:solidFill>
            <a:ln w="254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nSpc>
                  <a:spcPts val="800"/>
                </a:lnSpc>
                <a:defRPr/>
              </a:pPr>
              <a:r>
                <a:rPr lang="ja-JP" altLang="en-US" sz="9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存続</a:t>
              </a:r>
              <a:r>
                <a:rPr lang="en-US" altLang="ja-JP" sz="8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【14</a:t>
              </a:r>
              <a:r>
                <a:rPr lang="ja-JP" altLang="en-US" sz="8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a:t>
              </a:r>
              <a:r>
                <a:rPr lang="en-US" altLang="ja-JP" sz="8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900"/>
                </a:lnSpc>
                <a:defRPr/>
              </a:pP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公財</a:t>
              </a: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大阪国際平和センター</a:t>
              </a:r>
              <a:endPar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900"/>
                </a:lnSpc>
                <a:defRPr/>
              </a:pPr>
              <a:r>
                <a:rPr lang="ja-JP" altLang="en-US" sz="8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zh-TW"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zh-TW"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公財</a:t>
              </a:r>
              <a:r>
                <a:rPr lang="en-US" altLang="zh-TW"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zh-TW"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大阪府国際交流財団</a:t>
              </a:r>
              <a:endPar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900"/>
                </a:lnSpc>
                <a:defRPr/>
              </a:pP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公財</a:t>
              </a: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大阪産業局</a:t>
              </a:r>
              <a:endPar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900"/>
                </a:lnSpc>
                <a:defRPr/>
              </a:pP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公財</a:t>
              </a: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千里ライフサイエンス振興財団</a:t>
              </a:r>
              <a:endPar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900"/>
                </a:lnSpc>
                <a:defRPr/>
              </a:pP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公財</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西成労働福祉センター</a:t>
              </a:r>
              <a:endPar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900"/>
                </a:lnSpc>
                <a:defRPr/>
              </a:pP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大阪信用保証協会</a:t>
              </a:r>
              <a:endPar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900"/>
                </a:lnSpc>
                <a:defRPr/>
              </a:pP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一財</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大阪府みどり公社</a:t>
              </a:r>
              <a:endPar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900"/>
                </a:lnSpc>
                <a:defRPr/>
              </a:pP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公財</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大阪府漁業振興基金</a:t>
              </a:r>
              <a:endPar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900"/>
                </a:lnSpc>
                <a:defRPr/>
              </a:pP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公財</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大阪府都市整備推進センター</a:t>
              </a:r>
              <a:endPar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900"/>
                </a:lnSpc>
                <a:defRPr/>
              </a:pP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大阪モノレール</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株</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7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900"/>
                </a:lnSpc>
                <a:defRPr/>
              </a:pP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大阪府土地開発公社</a:t>
              </a:r>
              <a:endPar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900"/>
                </a:lnSpc>
                <a:defRPr/>
              </a:pP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大阪府住宅供給公社</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p>
            <a:p>
              <a:pPr>
                <a:lnSpc>
                  <a:spcPts val="900"/>
                </a:lnSpc>
                <a:defRPr/>
              </a:pP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公財</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大阪府文化財センター </a:t>
              </a:r>
              <a:endPar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900"/>
                </a:lnSpc>
                <a:defRPr/>
              </a:pP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公財</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大阪府育英会</a:t>
              </a:r>
            </a:p>
          </p:txBody>
        </p:sp>
        <p:sp>
          <p:nvSpPr>
            <p:cNvPr id="59" name="正方形/長方形 58"/>
            <p:cNvSpPr/>
            <p:nvPr/>
          </p:nvSpPr>
          <p:spPr bwMode="auto">
            <a:xfrm>
              <a:off x="6485738" y="2560238"/>
              <a:ext cx="2623792" cy="3914179"/>
            </a:xfrm>
            <a:prstGeom prst="rect">
              <a:avLst/>
            </a:prstGeom>
            <a:no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6" name="グループ化 5"/>
          <p:cNvGrpSpPr/>
          <p:nvPr/>
        </p:nvGrpSpPr>
        <p:grpSpPr>
          <a:xfrm>
            <a:off x="3196893" y="2217633"/>
            <a:ext cx="2356899" cy="4251330"/>
            <a:chOff x="3101955" y="1823912"/>
            <a:chExt cx="2356899" cy="4251330"/>
          </a:xfrm>
        </p:grpSpPr>
        <p:sp>
          <p:nvSpPr>
            <p:cNvPr id="61" name="正方形/長方形 60"/>
            <p:cNvSpPr/>
            <p:nvPr/>
          </p:nvSpPr>
          <p:spPr bwMode="auto">
            <a:xfrm>
              <a:off x="3189315" y="2778666"/>
              <a:ext cx="2269539" cy="547200"/>
            </a:xfrm>
            <a:prstGeom prst="rect">
              <a:avLst/>
            </a:prstGeom>
            <a:solidFill>
              <a:schemeClr val="accent5">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indent="93663">
                <a:defRPr/>
              </a:pPr>
              <a:r>
                <a:rPr lang="ja-JP" altLang="en-US" sz="8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○統合</a:t>
              </a:r>
              <a:r>
                <a:rPr lang="en-US" altLang="ja-JP" sz="8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8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a:t>
              </a:r>
              <a:r>
                <a:rPr lang="en-US" altLang="ja-JP" sz="8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indent="133985">
                <a:defRPr/>
              </a:pP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社</a:t>
              </a: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大阪国際ビジネス振興協会 </a:t>
              </a:r>
              <a:endPar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133985">
                <a:defRPr/>
              </a:pP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財</a:t>
              </a: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大阪がん予防検診センター</a:t>
              </a:r>
              <a:endPar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133985">
                <a:defRPr/>
              </a:pP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財</a:t>
              </a: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大阪府タウン管理財団</a:t>
              </a:r>
              <a:endPar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2" name="正方形/長方形 61"/>
            <p:cNvSpPr/>
            <p:nvPr/>
          </p:nvSpPr>
          <p:spPr bwMode="auto">
            <a:xfrm>
              <a:off x="3185196" y="3363239"/>
              <a:ext cx="2273658" cy="455846"/>
            </a:xfrm>
            <a:prstGeom prst="rect">
              <a:avLst/>
            </a:prstGeom>
            <a:solidFill>
              <a:schemeClr val="accent4">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indent="93663">
                <a:lnSpc>
                  <a:spcPts val="800"/>
                </a:lnSpc>
                <a:defRPr/>
              </a:pPr>
              <a:r>
                <a:rPr lang="ja-JP" altLang="en-US"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○民営化</a:t>
              </a:r>
              <a:r>
                <a:rPr lang="en-US" altLang="ja-JP"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法人</a:t>
              </a:r>
              <a:r>
                <a:rPr lang="en-US" altLang="ja-JP"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indent="133985">
                <a:lnSpc>
                  <a:spcPts val="800"/>
                </a:lnSpc>
                <a:defRPr/>
              </a:pP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大阪府都市開発（株） </a:t>
              </a:r>
              <a:endPar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indent="133985">
                <a:lnSpc>
                  <a:spcPts val="800"/>
                </a:lnSpc>
                <a:defRPr/>
              </a:pP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株</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大阪府食品流通センター</a:t>
              </a:r>
            </a:p>
          </p:txBody>
        </p:sp>
        <p:sp>
          <p:nvSpPr>
            <p:cNvPr id="63" name="正方形/長方形 62"/>
            <p:cNvSpPr/>
            <p:nvPr/>
          </p:nvSpPr>
          <p:spPr bwMode="auto">
            <a:xfrm>
              <a:off x="3185196" y="3865090"/>
              <a:ext cx="2273658" cy="1860754"/>
            </a:xfrm>
            <a:prstGeom prst="rect">
              <a:avLst/>
            </a:prstGeom>
            <a:solidFill>
              <a:schemeClr val="accent2">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nSpc>
                  <a:spcPts val="800"/>
                </a:lnSpc>
                <a:defRPr/>
              </a:pPr>
              <a:r>
                <a:rPr lang="ja-JP" altLang="en-US"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○自立化</a:t>
              </a:r>
              <a:r>
                <a:rPr lang="en-US" altLang="ja-JP"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【16</a:t>
              </a:r>
              <a:r>
                <a:rPr lang="ja-JP" altLang="en-US"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法人</a:t>
              </a:r>
              <a:r>
                <a:rPr lang="en-US" altLang="ja-JP"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a:lnSpc>
                  <a:spcPts val="800"/>
                </a:lnSpc>
                <a:defRPr/>
              </a:pPr>
              <a:r>
                <a:rPr lang="ja-JP" altLang="en-US"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財</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大阪府マリーナ協会</a:t>
              </a:r>
              <a:endPar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800"/>
                </a:lnSpc>
                <a:defRPr/>
              </a:pP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zh-TW"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zh-TW"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財</a:t>
              </a:r>
              <a:r>
                <a:rPr lang="en-US" altLang="zh-TW"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zh-TW"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大阪府公園協会</a:t>
              </a:r>
              <a:endParaRPr lang="en-US" altLang="zh-TW"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800"/>
                </a:lnSpc>
                <a:defRPr/>
              </a:pP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福</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大阪府総合福祉協会</a:t>
              </a:r>
              <a:endPar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800"/>
                </a:lnSpc>
                <a:defRPr/>
              </a:pP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株</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大阪繊維リソースセンター</a:t>
              </a:r>
              <a:endPar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800"/>
                </a:lnSpc>
                <a:defRPr/>
              </a:pP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zh-TW"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zh-TW"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財</a:t>
              </a:r>
              <a:r>
                <a:rPr lang="en-US" altLang="zh-TW"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zh-TW"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大阪労働協会</a:t>
              </a:r>
              <a:endParaRPr lang="en-US" altLang="zh-TW"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800"/>
                </a:lnSpc>
                <a:defRPr/>
              </a:pP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zh-TW"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大阪府職業能力開発協会</a:t>
              </a:r>
              <a:endParaRPr lang="en-US" altLang="zh-TW"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800"/>
                </a:lnSpc>
                <a:defRPr/>
              </a:pP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財</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アジア・太平洋人権情報センター</a:t>
              </a:r>
              <a:endPar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800"/>
                </a:lnSpc>
                <a:defRPr/>
              </a:pP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財</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21</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世紀協会</a:t>
              </a:r>
              <a:endPar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800"/>
                </a:lnSpc>
                <a:defRPr/>
              </a:pP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財</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大阪府男女共同参画推進財団</a:t>
              </a:r>
              <a:endPar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800"/>
                </a:lnSpc>
                <a:defRPr/>
              </a:pP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財</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大阪府スポーツ・教育振興財団</a:t>
              </a:r>
              <a:endPar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800"/>
                </a:lnSpc>
                <a:defRPr/>
              </a:pP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財</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大阪国際児童文学館</a:t>
              </a:r>
              <a:endPar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800"/>
                </a:lnSpc>
                <a:defRPr/>
              </a:pP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財</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大阪体育協会</a:t>
              </a:r>
              <a:endPar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800"/>
                </a:lnSpc>
                <a:defRPr/>
              </a:pP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財</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大阪府青少年活動財団</a:t>
              </a:r>
              <a:endPar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800"/>
                </a:lnSpc>
                <a:defRPr/>
              </a:pP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財</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大阪府文化振興財団</a:t>
              </a:r>
              <a:endPar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800"/>
                </a:lnSpc>
                <a:defRPr/>
              </a:pP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財</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大阪府地域福祉推進財団</a:t>
              </a:r>
              <a:endPar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800"/>
                </a:lnSpc>
                <a:defRPr/>
              </a:pP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福</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大阪府障害者福祉事業団</a:t>
              </a:r>
              <a:endPar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6" name="正方形/長方形 65"/>
            <p:cNvSpPr/>
            <p:nvPr/>
          </p:nvSpPr>
          <p:spPr bwMode="auto">
            <a:xfrm>
              <a:off x="3190948" y="2183952"/>
              <a:ext cx="2267906" cy="548709"/>
            </a:xfrm>
            <a:prstGeom prst="rect">
              <a:avLst/>
            </a:prstGeom>
            <a:solidFill>
              <a:schemeClr val="accent6">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indent="93663">
                <a:lnSpc>
                  <a:spcPts val="800"/>
                </a:lnSpc>
                <a:defRPr/>
              </a:pPr>
              <a:r>
                <a:rPr lang="ja-JP" altLang="en-US"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○廃止</a:t>
              </a:r>
              <a:r>
                <a:rPr lang="en-US" altLang="ja-JP"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法人</a:t>
              </a:r>
              <a:r>
                <a:rPr lang="en-US" altLang="ja-JP"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indent="133985">
                <a:lnSpc>
                  <a:spcPts val="800"/>
                </a:lnSpc>
                <a:defRPr/>
              </a:pP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zh-TW"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財</a:t>
              </a:r>
              <a:r>
                <a:rPr lang="en-US" altLang="zh-TW"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zh-TW"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大阪生涯職業教育振興協会</a:t>
              </a:r>
              <a:endParaRPr lang="en-US" altLang="zh-TW"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indent="133985">
                <a:lnSpc>
                  <a:spcPts val="800"/>
                </a:lnSpc>
                <a:defRPr/>
              </a:pP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財</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大阪府水道サービス公社</a:t>
              </a:r>
              <a:endPar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indent="133985">
                <a:lnSpc>
                  <a:spcPts val="800"/>
                </a:lnSpc>
                <a:defRPr/>
              </a:pP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zh-TW"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zh-TW"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財</a:t>
              </a:r>
              <a:r>
                <a:rPr lang="en-US" altLang="zh-TW"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zh-TW"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大阪府産業基盤整備協会</a:t>
              </a:r>
              <a:endPar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0" name="正方形/長方形 69"/>
            <p:cNvSpPr/>
            <p:nvPr/>
          </p:nvSpPr>
          <p:spPr>
            <a:xfrm>
              <a:off x="3101955" y="5736688"/>
              <a:ext cx="2298872" cy="338554"/>
            </a:xfrm>
            <a:prstGeom prst="rect">
              <a:avLst/>
            </a:prstGeom>
          </p:spPr>
          <p:txBody>
            <a:bodyPr wrap="square">
              <a:spAutoFit/>
            </a:bodyPr>
            <a:lstStyle/>
            <a:p>
              <a:pPr>
                <a:defRPr/>
              </a:pPr>
              <a:r>
                <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法人名称については、財政再建プログラム</a:t>
              </a:r>
              <a:r>
                <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案）　　</a:t>
              </a:r>
              <a:endPar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策定時のものとする。</a:t>
              </a:r>
              <a:endPar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1" name="角丸四角形 4"/>
            <p:cNvSpPr>
              <a:spLocks noChangeArrowheads="1"/>
            </p:cNvSpPr>
            <p:nvPr/>
          </p:nvSpPr>
          <p:spPr bwMode="auto">
            <a:xfrm>
              <a:off x="3269914" y="1823912"/>
              <a:ext cx="2103681" cy="295247"/>
            </a:xfrm>
            <a:prstGeom prst="roundRect">
              <a:avLst>
                <a:gd name="adj" fmla="val 16667"/>
              </a:avLst>
            </a:prstGeom>
            <a:solidFill>
              <a:srgbClr val="0070C0"/>
            </a:solidFill>
            <a:ln w="19050" algn="ctr">
              <a:solidFill>
                <a:srgbClr val="002060"/>
              </a:solidFill>
              <a:prstDash val="solid"/>
              <a:round/>
              <a:headEnd/>
              <a:tailEnd/>
            </a:ln>
          </p:spPr>
          <p:txBody>
            <a:bodyPr wrap="none" lIns="0" tIns="72000" rIns="0" bIns="72000" anchor="ctr"/>
            <a:lstStyle/>
            <a:p>
              <a:pPr algn="ctr"/>
              <a:r>
                <a:rPr lang="ja-JP" altLang="en-US" sz="10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廃止・統合等（</a:t>
              </a:r>
              <a:r>
                <a:rPr lang="en-US" altLang="ja-JP"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24</a:t>
              </a:r>
              <a:r>
                <a:rPr lang="ja-JP" altLang="en-US" sz="10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法人）</a:t>
              </a:r>
              <a:endParaRPr lang="en-US" altLang="ja-JP" sz="900"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2" name="グループ化 1">
            <a:extLst>
              <a:ext uri="{FF2B5EF4-FFF2-40B4-BE49-F238E27FC236}">
                <a16:creationId xmlns:a16="http://schemas.microsoft.com/office/drawing/2014/main" id="{191B6B34-B3F4-4B83-A395-CDD835D4A1A4}"/>
              </a:ext>
            </a:extLst>
          </p:cNvPr>
          <p:cNvGrpSpPr/>
          <p:nvPr/>
        </p:nvGrpSpPr>
        <p:grpSpPr>
          <a:xfrm>
            <a:off x="339578" y="2064001"/>
            <a:ext cx="2342764" cy="4160344"/>
            <a:chOff x="273091" y="2161854"/>
            <a:chExt cx="2342764" cy="4160344"/>
          </a:xfrm>
        </p:grpSpPr>
        <p:grpSp>
          <p:nvGrpSpPr>
            <p:cNvPr id="3" name="グループ化 2"/>
            <p:cNvGrpSpPr/>
            <p:nvPr/>
          </p:nvGrpSpPr>
          <p:grpSpPr>
            <a:xfrm>
              <a:off x="273091" y="2161854"/>
              <a:ext cx="2342764" cy="4160344"/>
              <a:chOff x="322201" y="2078851"/>
              <a:chExt cx="2342764" cy="3859118"/>
            </a:xfrm>
          </p:grpSpPr>
          <p:sp>
            <p:nvSpPr>
              <p:cNvPr id="85" name="角丸四角形 4"/>
              <p:cNvSpPr>
                <a:spLocks noChangeArrowheads="1"/>
              </p:cNvSpPr>
              <p:nvPr/>
            </p:nvSpPr>
            <p:spPr bwMode="auto">
              <a:xfrm>
                <a:off x="414163" y="2173146"/>
                <a:ext cx="2071189" cy="371654"/>
              </a:xfrm>
              <a:prstGeom prst="roundRect">
                <a:avLst>
                  <a:gd name="adj" fmla="val 16667"/>
                </a:avLst>
              </a:prstGeom>
              <a:solidFill>
                <a:srgbClr val="0070C0"/>
              </a:solidFill>
              <a:ln w="19050" algn="ctr">
                <a:solidFill>
                  <a:srgbClr val="002060"/>
                </a:solidFill>
                <a:round/>
                <a:headEnd/>
                <a:tailEnd/>
              </a:ln>
            </p:spPr>
            <p:txBody>
              <a:bodyPr wrap="none" lIns="0" tIns="72000" rIns="0" bIns="72000" anchor="ctr"/>
              <a:lstStyle/>
              <a:p>
                <a:pPr algn="ctr"/>
                <a:r>
                  <a:rPr lang="ja-JP" altLang="en-US" sz="10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財政再建プログラム（案）</a:t>
                </a:r>
                <a:r>
                  <a:rPr lang="en-US" altLang="ja-JP" sz="9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H20.6</a:t>
                </a:r>
              </a:p>
              <a:p>
                <a:pPr algn="ctr"/>
                <a:r>
                  <a:rPr lang="ja-JP" altLang="en-US" sz="10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44</a:t>
                </a:r>
                <a:r>
                  <a:rPr lang="ja-JP" altLang="en-US" sz="10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法人）</a:t>
                </a:r>
                <a:endParaRPr lang="en-US" altLang="ja-JP" sz="1050"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5" name="正方形/長方形 134"/>
              <p:cNvSpPr/>
              <p:nvPr/>
            </p:nvSpPr>
            <p:spPr bwMode="auto">
              <a:xfrm>
                <a:off x="456578" y="3598528"/>
                <a:ext cx="2012591" cy="401912"/>
              </a:xfrm>
              <a:prstGeom prst="rect">
                <a:avLst/>
              </a:prstGeom>
              <a:solidFill>
                <a:schemeClr val="accent5">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○統合</a:t>
                </a:r>
                <a:r>
                  <a:rPr lang="en-US" altLang="ja-JP"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法人</a:t>
                </a:r>
                <a:r>
                  <a:rPr lang="en-US" altLang="ja-JP"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a:defRPr/>
                </a:pP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・類似の事業を行う法人と統合する法人</a:t>
                </a:r>
                <a:endParaRPr lang="ja-JP" altLang="en-US" sz="700"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6" name="正方形/長方形 135"/>
              <p:cNvSpPr/>
              <p:nvPr/>
            </p:nvSpPr>
            <p:spPr bwMode="auto">
              <a:xfrm>
                <a:off x="447103" y="4085372"/>
                <a:ext cx="2027265" cy="340395"/>
              </a:xfrm>
              <a:prstGeom prst="rect">
                <a:avLst/>
              </a:prstGeom>
              <a:solidFill>
                <a:schemeClr val="accent4">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nSpc>
                    <a:spcPts val="800"/>
                  </a:lnSpc>
                  <a:defRPr/>
                </a:pPr>
                <a:r>
                  <a:rPr lang="ja-JP" altLang="en-US"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○民営化</a:t>
                </a:r>
                <a:r>
                  <a:rPr lang="en-US" altLang="ja-JP"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法人</a:t>
                </a:r>
                <a:r>
                  <a:rPr lang="en-US" altLang="ja-JP"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800"/>
                  </a:lnSpc>
                  <a:defRPr/>
                </a:pP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・事業を民営化する法人</a:t>
                </a:r>
                <a:endPar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7" name="正方形/長方形 136"/>
              <p:cNvSpPr/>
              <p:nvPr/>
            </p:nvSpPr>
            <p:spPr bwMode="auto">
              <a:xfrm>
                <a:off x="449680" y="4495810"/>
                <a:ext cx="2024688" cy="674531"/>
              </a:xfrm>
              <a:prstGeom prst="rect">
                <a:avLst/>
              </a:prstGeom>
              <a:solidFill>
                <a:schemeClr val="accent2">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nSpc>
                    <a:spcPts val="800"/>
                  </a:lnSpc>
                  <a:defRPr/>
                </a:pPr>
                <a:r>
                  <a:rPr lang="ja-JP" altLang="en-US"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○自立化</a:t>
                </a:r>
                <a:r>
                  <a:rPr lang="en-US" altLang="ja-JP"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【9</a:t>
                </a:r>
                <a:r>
                  <a:rPr lang="ja-JP" altLang="en-US"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法人</a:t>
                </a:r>
                <a:r>
                  <a:rPr lang="en-US" altLang="ja-JP"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800"/>
                  </a:lnSpc>
                  <a:defRPr/>
                </a:pP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・一定の自己収入を有する法人で、府の財</a:t>
                </a:r>
                <a:endPar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800"/>
                  </a:lnSpc>
                  <a:defRPr/>
                </a:pP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政的・人的関与を最小限に抑制し、自立</a:t>
                </a:r>
                <a:endPar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800"/>
                  </a:lnSpc>
                  <a:defRPr/>
                </a:pP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化を促す法人</a:t>
                </a:r>
                <a:endPar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8" name="正方形/長方形 137"/>
              <p:cNvSpPr/>
              <p:nvPr/>
            </p:nvSpPr>
            <p:spPr bwMode="auto">
              <a:xfrm>
                <a:off x="456578" y="5240385"/>
                <a:ext cx="2033060" cy="413344"/>
              </a:xfrm>
              <a:prstGeom prst="rect">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nSpc>
                    <a:spcPts val="800"/>
                  </a:lnSpc>
                  <a:defRPr/>
                </a:pPr>
                <a:r>
                  <a:rPr lang="ja-JP" altLang="en-US"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○存続</a:t>
                </a:r>
                <a:r>
                  <a:rPr lang="en-US" altLang="ja-JP"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a:t>
                </a:r>
                <a:r>
                  <a:rPr lang="ja-JP" altLang="en-US"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法人</a:t>
                </a:r>
                <a:r>
                  <a:rPr lang="en-US" altLang="ja-JP"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7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4" name="正方形/長方形 83"/>
              <p:cNvSpPr/>
              <p:nvPr/>
            </p:nvSpPr>
            <p:spPr bwMode="auto">
              <a:xfrm>
                <a:off x="322201" y="2078851"/>
                <a:ext cx="2342764" cy="3859118"/>
              </a:xfrm>
              <a:prstGeom prst="rect">
                <a:avLst/>
              </a:prstGeom>
              <a:no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8" name="正方形/長方形 47"/>
              <p:cNvSpPr/>
              <p:nvPr/>
            </p:nvSpPr>
            <p:spPr bwMode="auto">
              <a:xfrm>
                <a:off x="456578" y="2626207"/>
                <a:ext cx="2008317" cy="882176"/>
              </a:xfrm>
              <a:prstGeom prst="rect">
                <a:avLst/>
              </a:prstGeom>
              <a:solidFill>
                <a:schemeClr val="accent6">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nSpc>
                    <a:spcPts val="800"/>
                  </a:lnSpc>
                  <a:defRPr/>
                </a:pPr>
                <a:r>
                  <a:rPr lang="ja-JP" altLang="en-US"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○廃止</a:t>
                </a:r>
                <a:r>
                  <a:rPr lang="en-US" altLang="ja-JP"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法人</a:t>
                </a:r>
                <a:r>
                  <a:rPr lang="en-US" altLang="ja-JP"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抜本的見直し</a:t>
                </a:r>
                <a:r>
                  <a:rPr lang="en-US" altLang="ja-JP"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法人</a:t>
                </a:r>
                <a:r>
                  <a:rPr lang="en-US" altLang="ja-JP"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a:lnSpc>
                    <a:spcPts val="800"/>
                  </a:lnSpc>
                  <a:defRPr/>
                </a:pPr>
                <a:r>
                  <a:rPr lang="ja-JP" altLang="en-US"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撤退</a:t>
                </a:r>
                <a:r>
                  <a:rPr lang="en-US" altLang="ja-JP"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法人</a:t>
                </a:r>
                <a:r>
                  <a:rPr lang="en-US" altLang="ja-JP"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800"/>
                  </a:lnSpc>
                  <a:defRPr/>
                </a:pP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・法人が行う事業を見直した結果、廃止</a:t>
                </a:r>
                <a:endPar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800"/>
                  </a:lnSpc>
                  <a:defRPr/>
                </a:pP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又は撤退する法人</a:t>
                </a:r>
                <a:endPar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800"/>
                  </a:lnSpc>
                  <a:defRPr/>
                </a:pP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・府の施策を代替している法人で、事業</a:t>
                </a:r>
                <a:endPar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800"/>
                  </a:lnSpc>
                  <a:defRPr/>
                </a:pP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精査後、事業を府で実施し、廃止する</a:t>
                </a:r>
                <a:endPar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800"/>
                  </a:lnSpc>
                  <a:defRPr/>
                </a:pPr>
                <a:r>
                  <a:rPr lang="ja-JP" altLang="en-US" sz="800" kern="100">
                    <a:solidFill>
                      <a:prstClr val="black"/>
                    </a:solidFill>
                    <a:latin typeface="Meiryo UI" panose="020B0604030504040204" pitchFamily="50" charset="-128"/>
                    <a:ea typeface="Meiryo UI" panose="020B0604030504040204" pitchFamily="50" charset="-128"/>
                    <a:cs typeface="Meiryo UI" panose="020B0604030504040204" pitchFamily="50" charset="-128"/>
                  </a:rPr>
                  <a:t>　　法人</a:t>
                </a:r>
                <a:endPar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3" name="正方形/長方形 32"/>
            <p:cNvSpPr/>
            <p:nvPr/>
          </p:nvSpPr>
          <p:spPr bwMode="auto">
            <a:xfrm>
              <a:off x="386523" y="6061736"/>
              <a:ext cx="2033060" cy="214498"/>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nSpc>
                  <a:spcPts val="800"/>
                </a:lnSpc>
                <a:defRPr/>
              </a:pPr>
              <a:r>
                <a:rPr lang="ja-JP" altLang="en-US"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引き続き調整を行う法人</a:t>
              </a:r>
              <a:r>
                <a:rPr lang="en-US" altLang="ja-JP"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法人</a:t>
              </a:r>
              <a:r>
                <a:rPr lang="en-US" altLang="ja-JP"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7" name="スライド番号プレースホルダー 6">
            <a:extLst>
              <a:ext uri="{FF2B5EF4-FFF2-40B4-BE49-F238E27FC236}">
                <a16:creationId xmlns:a16="http://schemas.microsoft.com/office/drawing/2014/main" id="{3DAD9831-292E-494B-8078-856E0D6034A7}"/>
              </a:ext>
            </a:extLst>
          </p:cNvPr>
          <p:cNvSpPr>
            <a:spLocks noGrp="1"/>
          </p:cNvSpPr>
          <p:nvPr>
            <p:ph type="sldNum" sz="quarter" idx="12"/>
          </p:nvPr>
        </p:nvSpPr>
        <p:spPr/>
        <p:txBody>
          <a:bodyPr/>
          <a:lstStyle/>
          <a:p>
            <a:fld id="{7791D223-6A27-4327-8087-FA06212A7E85}" type="slidenum">
              <a:rPr lang="ja-JP" altLang="en-US" smtClean="0"/>
              <a:pPr/>
              <a:t>32</a:t>
            </a:fld>
            <a:endParaRPr lang="ja-JP" altLang="en-US" dirty="0"/>
          </a:p>
        </p:txBody>
      </p:sp>
    </p:spTree>
    <p:extLst>
      <p:ext uri="{BB962C8B-B14F-4D97-AF65-F5344CB8AC3E}">
        <p14:creationId xmlns:p14="http://schemas.microsoft.com/office/powerpoint/2010/main" val="4209336625"/>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右矢印 34"/>
          <p:cNvSpPr/>
          <p:nvPr/>
        </p:nvSpPr>
        <p:spPr bwMode="auto">
          <a:xfrm>
            <a:off x="2981227" y="3605198"/>
            <a:ext cx="3435978" cy="1522789"/>
          </a:xfrm>
          <a:prstGeom prst="rightArrow">
            <a:avLst>
              <a:gd name="adj1" fmla="val 50000"/>
              <a:gd name="adj2" fmla="val 17023"/>
            </a:avLst>
          </a:prstGeom>
          <a:ln w="63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050"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597" name="テキスト ボックス 7"/>
          <p:cNvSpPr txBox="1">
            <a:spLocks noChangeArrowheads="1"/>
          </p:cNvSpPr>
          <p:nvPr/>
        </p:nvSpPr>
        <p:spPr bwMode="auto">
          <a:xfrm>
            <a:off x="179420" y="6264315"/>
            <a:ext cx="5811822"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eaLnBrk="1" hangingPunct="1"/>
            <a:r>
              <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a:solidFill>
                  <a:prstClr val="black"/>
                </a:solidFill>
                <a:latin typeface="ＭＳ Ｐゴシック"/>
                <a:ea typeface="ＭＳ Ｐゴシック"/>
                <a:cs typeface="Meiryo UI" panose="020B0604030504040204" pitchFamily="50" charset="-128"/>
              </a:rPr>
              <a:t>平成</a:t>
            </a:r>
            <a:r>
              <a:rPr lang="en-US" altLang="ja-JP" sz="800" dirty="0">
                <a:solidFill>
                  <a:prstClr val="black"/>
                </a:solidFill>
                <a:latin typeface="ＭＳ Ｐゴシック"/>
                <a:ea typeface="ＭＳ Ｐゴシック"/>
                <a:cs typeface="Meiryo UI" pitchFamily="50" charset="-128"/>
              </a:rPr>
              <a:t>22</a:t>
            </a:r>
            <a:r>
              <a:rPr lang="ja-JP" altLang="en-US" sz="800" dirty="0">
                <a:solidFill>
                  <a:prstClr val="black"/>
                </a:solidFill>
                <a:latin typeface="ＭＳ Ｐゴシック"/>
                <a:ea typeface="ＭＳ Ｐゴシック"/>
                <a:cs typeface="Meiryo UI" pitchFamily="50" charset="-128"/>
              </a:rPr>
              <a:t>年度から、指定出資法人による孫法人への委託など孫法人の状況について点検を実施し、府</a:t>
            </a:r>
            <a:r>
              <a:rPr lang="en-US" altLang="ja-JP" sz="800" dirty="0">
                <a:solidFill>
                  <a:prstClr val="black"/>
                </a:solidFill>
                <a:latin typeface="ＭＳ Ｐゴシック"/>
                <a:ea typeface="ＭＳ Ｐゴシック"/>
                <a:cs typeface="Meiryo UI" pitchFamily="50" charset="-128"/>
              </a:rPr>
              <a:t>HP</a:t>
            </a:r>
            <a:r>
              <a:rPr lang="ja-JP" altLang="en-US" sz="800" dirty="0">
                <a:solidFill>
                  <a:prstClr val="black"/>
                </a:solidFill>
                <a:latin typeface="ＭＳ Ｐゴシック"/>
                <a:ea typeface="ＭＳ Ｐゴシック"/>
                <a:cs typeface="Meiryo UI" panose="020B0604030504040204" pitchFamily="50" charset="-128"/>
              </a:rPr>
              <a:t>に公表</a:t>
            </a:r>
            <a:endParaRPr lang="en-US" altLang="ja-JP" sz="800" dirty="0">
              <a:solidFill>
                <a:prstClr val="black"/>
              </a:solidFill>
              <a:latin typeface="ＭＳ Ｐゴシック"/>
              <a:ea typeface="ＭＳ Ｐゴシック"/>
              <a:cs typeface="Meiryo UI" panose="020B0604030504040204" pitchFamily="50" charset="-128"/>
            </a:endParaRPr>
          </a:p>
        </p:txBody>
      </p:sp>
      <p:sp>
        <p:nvSpPr>
          <p:cNvPr id="22599" name="角丸四角形 4"/>
          <p:cNvSpPr>
            <a:spLocks noChangeArrowheads="1"/>
          </p:cNvSpPr>
          <p:nvPr/>
        </p:nvSpPr>
        <p:spPr bwMode="auto">
          <a:xfrm>
            <a:off x="297099" y="1763815"/>
            <a:ext cx="2964058" cy="432000"/>
          </a:xfrm>
          <a:prstGeom prst="roundRect">
            <a:avLst>
              <a:gd name="adj" fmla="val 16667"/>
            </a:avLst>
          </a:prstGeom>
          <a:solidFill>
            <a:srgbClr val="0070C0"/>
          </a:solidFill>
          <a:ln w="19050" algn="ctr">
            <a:solidFill>
              <a:srgbClr val="002060"/>
            </a:solidFill>
            <a:round/>
            <a:headEnd/>
            <a:tailEnd/>
          </a:ln>
        </p:spPr>
        <p:txBody>
          <a:bodyPr wrap="none" lIns="0" tIns="36000" rIns="0" bIns="36000" anchor="ctr"/>
          <a:lstStyle/>
          <a:p>
            <a:pPr algn="ctr"/>
            <a:r>
              <a:rPr lang="ja-JP" altLang="en-US" sz="1100" b="1" dirty="0">
                <a:solidFill>
                  <a:prstClr val="white"/>
                </a:solidFill>
                <a:latin typeface="Meiryo UI" panose="020B0604030504040204" pitchFamily="50" charset="-128"/>
                <a:ea typeface="Meiryo UI" panose="020B0604030504040204" pitchFamily="50" charset="-128"/>
                <a:cs typeface="Meiryo UI" pitchFamily="50" charset="-128"/>
              </a:rPr>
              <a:t>大阪府財政構造改革プラン（案）</a:t>
            </a:r>
            <a:r>
              <a:rPr lang="en-US" altLang="ja-JP" sz="1100" b="1" dirty="0">
                <a:solidFill>
                  <a:prstClr val="white"/>
                </a:solidFill>
                <a:latin typeface="Meiryo UI" panose="020B0604030504040204" pitchFamily="50" charset="-128"/>
                <a:ea typeface="Meiryo UI" panose="020B0604030504040204" pitchFamily="50" charset="-128"/>
                <a:cs typeface="Meiryo UI" pitchFamily="50" charset="-128"/>
              </a:rPr>
              <a:t>H22.10</a:t>
            </a:r>
            <a:r>
              <a:rPr lang="ja-JP" altLang="en-US" sz="1100" b="1" dirty="0">
                <a:solidFill>
                  <a:prstClr val="white"/>
                </a:solidFill>
                <a:latin typeface="Meiryo UI" panose="020B0604030504040204" pitchFamily="50" charset="-128"/>
                <a:ea typeface="Meiryo UI" panose="020B0604030504040204" pitchFamily="50" charset="-128"/>
                <a:cs typeface="Meiryo UI" pitchFamily="50" charset="-128"/>
              </a:rPr>
              <a:t> </a:t>
            </a:r>
            <a:endParaRPr lang="en-US" altLang="ja-JP" sz="1100" b="1" dirty="0">
              <a:solidFill>
                <a:prstClr val="white"/>
              </a:solidFill>
              <a:latin typeface="Meiryo UI" panose="020B0604030504040204" pitchFamily="50" charset="-128"/>
              <a:ea typeface="Meiryo UI" panose="020B0604030504040204" pitchFamily="50" charset="-128"/>
              <a:cs typeface="Meiryo UI" pitchFamily="50" charset="-128"/>
            </a:endParaRPr>
          </a:p>
          <a:p>
            <a:pPr algn="ctr"/>
            <a:r>
              <a:rPr lang="ja-JP" altLang="en-US" sz="1100" b="1" dirty="0">
                <a:solidFill>
                  <a:prstClr val="white"/>
                </a:solidFill>
                <a:latin typeface="Meiryo UI" panose="020B0604030504040204" pitchFamily="50" charset="-128"/>
                <a:ea typeface="Meiryo UI" panose="020B0604030504040204" pitchFamily="50" charset="-128"/>
                <a:cs typeface="Meiryo UI" pitchFamily="50" charset="-128"/>
              </a:rPr>
              <a:t>（</a:t>
            </a:r>
            <a:r>
              <a:rPr lang="en-US" altLang="ja-JP" sz="1100" b="1" dirty="0">
                <a:solidFill>
                  <a:prstClr val="white"/>
                </a:solidFill>
                <a:latin typeface="Meiryo UI" panose="020B0604030504040204" pitchFamily="50" charset="-128"/>
                <a:ea typeface="Meiryo UI" panose="020B0604030504040204" pitchFamily="50" charset="-128"/>
                <a:cs typeface="Meiryo UI" pitchFamily="50" charset="-128"/>
              </a:rPr>
              <a:t>9</a:t>
            </a:r>
            <a:r>
              <a:rPr lang="ja-JP" altLang="en-US" sz="1100" b="1" dirty="0">
                <a:solidFill>
                  <a:prstClr val="white"/>
                </a:solidFill>
                <a:latin typeface="Meiryo UI" panose="020B0604030504040204" pitchFamily="50" charset="-128"/>
                <a:ea typeface="Meiryo UI" panose="020B0604030504040204" pitchFamily="50" charset="-128"/>
                <a:cs typeface="Meiryo UI" pitchFamily="50" charset="-128"/>
              </a:rPr>
              <a:t>法人）</a:t>
            </a:r>
            <a:endParaRPr lang="en-US" altLang="ja-JP" sz="1100" b="1" dirty="0">
              <a:solidFill>
                <a:prstClr val="white"/>
              </a:solidFill>
              <a:latin typeface="Meiryo UI" panose="020B0604030504040204" pitchFamily="50" charset="-128"/>
              <a:ea typeface="Meiryo UI" panose="020B0604030504040204" pitchFamily="50" charset="-128"/>
              <a:cs typeface="Meiryo UI" pitchFamily="50" charset="-128"/>
            </a:endParaRPr>
          </a:p>
        </p:txBody>
      </p:sp>
      <p:sp>
        <p:nvSpPr>
          <p:cNvPr id="23" name="角丸四角形 4"/>
          <p:cNvSpPr>
            <a:spLocks noChangeArrowheads="1"/>
          </p:cNvSpPr>
          <p:nvPr/>
        </p:nvSpPr>
        <p:spPr bwMode="auto">
          <a:xfrm>
            <a:off x="3491882" y="1763815"/>
            <a:ext cx="2549689" cy="432000"/>
          </a:xfrm>
          <a:prstGeom prst="roundRect">
            <a:avLst>
              <a:gd name="adj" fmla="val 16667"/>
            </a:avLst>
          </a:prstGeom>
          <a:solidFill>
            <a:srgbClr val="0070C0"/>
          </a:solidFill>
          <a:ln w="19050" algn="ctr">
            <a:solidFill>
              <a:srgbClr val="002060"/>
            </a:solidFill>
            <a:round/>
            <a:headEnd/>
            <a:tailEnd/>
          </a:ln>
        </p:spPr>
        <p:txBody>
          <a:bodyPr wrap="none" lIns="0" tIns="36000" rIns="0" bIns="36000" anchor="ctr"/>
          <a:lstStyle/>
          <a:p>
            <a:pPr algn="ctr"/>
            <a:r>
              <a:rPr lang="ja-JP" altLang="en-US" sz="1100" b="1" dirty="0">
                <a:solidFill>
                  <a:prstClr val="white"/>
                </a:solidFill>
                <a:latin typeface="ＭＳ Ｐゴシック" charset="-128"/>
                <a:ea typeface="Meiryo UI" pitchFamily="50" charset="-128"/>
                <a:cs typeface="Meiryo UI" pitchFamily="50" charset="-128"/>
              </a:rPr>
              <a:t>民営化・解散（</a:t>
            </a:r>
            <a:r>
              <a:rPr lang="en-US" altLang="ja-JP" sz="11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7</a:t>
            </a:r>
            <a:r>
              <a:rPr lang="ja-JP" altLang="en-US" sz="1100" b="1" dirty="0">
                <a:solidFill>
                  <a:prstClr val="white"/>
                </a:solidFill>
                <a:latin typeface="ＭＳ Ｐゴシック" charset="-128"/>
                <a:ea typeface="Meiryo UI" pitchFamily="50" charset="-128"/>
                <a:cs typeface="Meiryo UI" pitchFamily="50" charset="-128"/>
              </a:rPr>
              <a:t>法人）</a:t>
            </a:r>
            <a:endParaRPr lang="en-US" altLang="ja-JP" sz="1100" b="1" dirty="0">
              <a:solidFill>
                <a:prstClr val="white"/>
              </a:solidFill>
              <a:latin typeface="ＭＳ Ｐゴシック" charset="-128"/>
              <a:ea typeface="Meiryo UI" pitchFamily="50" charset="-128"/>
              <a:cs typeface="Meiryo UI" pitchFamily="50" charset="-128"/>
            </a:endParaRPr>
          </a:p>
        </p:txBody>
      </p:sp>
      <p:sp>
        <p:nvSpPr>
          <p:cNvPr id="22" name="角丸四角形 4"/>
          <p:cNvSpPr>
            <a:spLocks noChangeArrowheads="1"/>
          </p:cNvSpPr>
          <p:nvPr/>
        </p:nvSpPr>
        <p:spPr bwMode="auto">
          <a:xfrm>
            <a:off x="6462210" y="1763815"/>
            <a:ext cx="2232000" cy="432000"/>
          </a:xfrm>
          <a:prstGeom prst="roundRect">
            <a:avLst>
              <a:gd name="adj" fmla="val 16667"/>
            </a:avLst>
          </a:prstGeom>
          <a:solidFill>
            <a:srgbClr val="0070C0"/>
          </a:solidFill>
          <a:ln w="19050" algn="ctr">
            <a:solidFill>
              <a:srgbClr val="002060"/>
            </a:solidFill>
            <a:round/>
            <a:headEnd/>
            <a:tailEnd/>
          </a:ln>
        </p:spPr>
        <p:txBody>
          <a:bodyPr wrap="none" lIns="0" tIns="36000" rIns="0" bIns="36000" anchor="ctr"/>
          <a:lstStyle/>
          <a:p>
            <a:pPr algn="ctr"/>
            <a:r>
              <a:rPr lang="ja-JP" altLang="en-US" sz="1100" b="1" dirty="0">
                <a:solidFill>
                  <a:prstClr val="white"/>
                </a:solidFill>
                <a:latin typeface="Meiryo UI" panose="020B0604030504040204" pitchFamily="50" charset="-128"/>
                <a:ea typeface="Meiryo UI" panose="020B0604030504040204" pitchFamily="50" charset="-128"/>
                <a:cs typeface="Meiryo UI" pitchFamily="50" charset="-128"/>
              </a:rPr>
              <a:t>令和７年</a:t>
            </a:r>
            <a:r>
              <a:rPr lang="ja-JP" altLang="en-US" sz="1100" b="1" dirty="0">
                <a:solidFill>
                  <a:prstClr val="white"/>
                </a:solidFill>
                <a:latin typeface="ＭＳ Ｐゴシック" charset="-128"/>
                <a:ea typeface="Meiryo UI" pitchFamily="50" charset="-128"/>
                <a:cs typeface="Meiryo UI" pitchFamily="50" charset="-128"/>
              </a:rPr>
              <a:t>度行政経営の取組み</a:t>
            </a:r>
            <a:endParaRPr lang="en-US" altLang="ja-JP" sz="1100" b="1" dirty="0">
              <a:solidFill>
                <a:prstClr val="white"/>
              </a:solidFill>
              <a:latin typeface="ＭＳ Ｐゴシック" charset="-128"/>
              <a:ea typeface="Meiryo UI" pitchFamily="50" charset="-128"/>
              <a:cs typeface="Meiryo UI" pitchFamily="50" charset="-128"/>
            </a:endParaRPr>
          </a:p>
          <a:p>
            <a:pPr algn="ctr"/>
            <a:r>
              <a:rPr lang="ja-JP" altLang="en-US" sz="1100" b="1" dirty="0">
                <a:solidFill>
                  <a:prstClr val="white"/>
                </a:solidFill>
                <a:latin typeface="ＭＳ Ｐゴシック" charset="-128"/>
                <a:ea typeface="Meiryo UI" pitchFamily="50" charset="-128"/>
                <a:cs typeface="Meiryo UI" pitchFamily="50" charset="-128"/>
              </a:rPr>
              <a:t>（</a:t>
            </a:r>
            <a:r>
              <a:rPr lang="en-US" altLang="ja-JP" sz="11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100" b="1" dirty="0">
                <a:solidFill>
                  <a:prstClr val="white"/>
                </a:solidFill>
                <a:latin typeface="ＭＳ Ｐゴシック" charset="-128"/>
                <a:ea typeface="Meiryo UI" pitchFamily="50" charset="-128"/>
                <a:cs typeface="Meiryo UI" pitchFamily="50" charset="-128"/>
              </a:rPr>
              <a:t>法人）</a:t>
            </a:r>
            <a:endParaRPr lang="en-US" altLang="ja-JP" sz="1100" b="1" dirty="0">
              <a:solidFill>
                <a:prstClr val="white"/>
              </a:solidFill>
              <a:latin typeface="ＭＳ Ｐゴシック" charset="-128"/>
              <a:ea typeface="Meiryo UI" pitchFamily="50" charset="-128"/>
              <a:cs typeface="Meiryo UI" pitchFamily="50" charset="-128"/>
            </a:endParaRPr>
          </a:p>
        </p:txBody>
      </p:sp>
      <p:graphicFrame>
        <p:nvGraphicFramePr>
          <p:cNvPr id="3" name="表 2"/>
          <p:cNvGraphicFramePr>
            <a:graphicFrameLocks noGrp="1"/>
          </p:cNvGraphicFramePr>
          <p:nvPr/>
        </p:nvGraphicFramePr>
        <p:xfrm>
          <a:off x="6462210" y="2303877"/>
          <a:ext cx="2232000" cy="2002267"/>
        </p:xfrm>
        <a:graphic>
          <a:graphicData uri="http://schemas.openxmlformats.org/drawingml/2006/table">
            <a:tbl>
              <a:tblPr/>
              <a:tblGrid>
                <a:gridCol w="2232000">
                  <a:extLst>
                    <a:ext uri="{9D8B030D-6E8A-4147-A177-3AD203B41FA5}">
                      <a16:colId xmlns:a16="http://schemas.microsoft.com/office/drawing/2014/main" val="20000"/>
                    </a:ext>
                  </a:extLst>
                </a:gridCol>
              </a:tblGrid>
              <a:tr h="435454">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en-US" altLang="ja-JP" sz="1050" b="1" i="0" u="none" strike="noStrike" cap="none" normalizeH="0" baseline="0" dirty="0">
                          <a:ln>
                            <a:noFill/>
                          </a:ln>
                          <a:solidFill>
                            <a:schemeClr val="tx1"/>
                          </a:solidFill>
                          <a:effectLst/>
                          <a:latin typeface="ＭＳ Ｐゴシック" charset="-128"/>
                          <a:ea typeface="Meiryo UI" pitchFamily="50" charset="-128"/>
                          <a:cs typeface="Meiryo UI" pitchFamily="50" charset="-128"/>
                        </a:rPr>
                        <a:t>【</a:t>
                      </a:r>
                      <a:r>
                        <a:rPr kumimoji="1" lang="ja-JP" altLang="en-US" sz="1050" b="1" i="0" u="none" strike="noStrike" cap="none" normalizeH="0" baseline="0" dirty="0">
                          <a:ln>
                            <a:noFill/>
                          </a:ln>
                          <a:solidFill>
                            <a:schemeClr val="tx1"/>
                          </a:solidFill>
                          <a:effectLst/>
                          <a:latin typeface="ＭＳ Ｐゴシック" charset="-128"/>
                          <a:ea typeface="Meiryo UI" pitchFamily="50" charset="-128"/>
                          <a:cs typeface="Meiryo UI" pitchFamily="50" charset="-128"/>
                        </a:rPr>
                        <a:t>引き続き点検を実施する</a:t>
                      </a:r>
                      <a:endParaRPr kumimoji="1" lang="en-US" altLang="ja-JP" sz="1050" b="1" i="0" u="none" strike="noStrike" cap="none" normalizeH="0" baseline="0" dirty="0">
                        <a:ln>
                          <a:noFill/>
                        </a:ln>
                        <a:solidFill>
                          <a:schemeClr val="tx1"/>
                        </a:solidFill>
                        <a:effectLst/>
                        <a:latin typeface="ＭＳ Ｐゴシック"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1050" b="1" i="0" u="none" strike="noStrike" cap="none" normalizeH="0" baseline="0" dirty="0">
                          <a:ln>
                            <a:noFill/>
                          </a:ln>
                          <a:solidFill>
                            <a:schemeClr val="tx1"/>
                          </a:solidFill>
                          <a:effectLst/>
                          <a:latin typeface="ＭＳ Ｐゴシック" charset="-128"/>
                          <a:ea typeface="Meiryo UI" pitchFamily="50" charset="-128"/>
                          <a:cs typeface="Meiryo UI" pitchFamily="50" charset="-128"/>
                        </a:rPr>
                        <a:t>　　　　　　　孫法人</a:t>
                      </a:r>
                      <a:r>
                        <a:rPr kumimoji="1" lang="en-US" altLang="ja-JP" sz="105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050" b="1" i="0" u="none" strike="noStrike" cap="none" normalizeH="0" baseline="0" dirty="0">
                          <a:ln>
                            <a:noFill/>
                          </a:ln>
                          <a:solidFill>
                            <a:schemeClr val="tx1"/>
                          </a:solidFill>
                          <a:effectLst/>
                          <a:latin typeface="ＭＳ Ｐゴシック" charset="-128"/>
                          <a:ea typeface="Meiryo UI" pitchFamily="50" charset="-128"/>
                          <a:cs typeface="Meiryo UI" pitchFamily="50" charset="-128"/>
                        </a:rPr>
                        <a:t>法人</a:t>
                      </a:r>
                      <a:r>
                        <a:rPr kumimoji="1" lang="en-US" altLang="ja-JP" sz="1050" b="1" i="0" u="none" strike="noStrike" cap="none" normalizeH="0" baseline="0" dirty="0">
                          <a:ln>
                            <a:noFill/>
                          </a:ln>
                          <a:solidFill>
                            <a:schemeClr val="tx1"/>
                          </a:solidFill>
                          <a:effectLst/>
                          <a:latin typeface="ＭＳ Ｐゴシック" charset="-128"/>
                          <a:ea typeface="Meiryo UI" pitchFamily="50" charset="-128"/>
                          <a:cs typeface="Meiryo UI" pitchFamily="50" charset="-128"/>
                        </a:rPr>
                        <a:t>】</a:t>
                      </a:r>
                      <a:endParaRPr kumimoji="1" lang="ja-JP" altLang="en-US" sz="1050" b="1" i="0" u="none" strike="noStrike" cap="none" normalizeH="0" baseline="0" dirty="0">
                        <a:ln>
                          <a:noFill/>
                        </a:ln>
                        <a:solidFill>
                          <a:schemeClr val="tx1"/>
                        </a:solidFill>
                        <a:effectLst/>
                        <a:latin typeface="ＭＳ Ｐゴシック" charset="-128"/>
                        <a:ea typeface="Meiryo UI" pitchFamily="50" charset="-128"/>
                        <a:cs typeface="Meiryo UI" pitchFamily="50" charset="-128"/>
                      </a:endParaRP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10000"/>
                  </a:ext>
                </a:extLst>
              </a:tr>
              <a:tr h="493441">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charset="-128"/>
                          <a:ea typeface="Meiryo UI" pitchFamily="50" charset="-128"/>
                          <a:cs typeface="Meiryo UI" pitchFamily="50" charset="-128"/>
                        </a:rPr>
                        <a:t>保証協会コンピュータサービス</a:t>
                      </a:r>
                      <a:r>
                        <a:rPr kumimoji="1" lang="ja-JP" altLang="en-US" sz="1000" b="0" i="0" u="none" strike="noStrike" cap="none" normalizeH="0" baseline="0" dirty="0">
                          <a:ln>
                            <a:noFill/>
                          </a:ln>
                          <a:solidFill>
                            <a:schemeClr val="tx1"/>
                          </a:solidFill>
                          <a:effectLst/>
                          <a:latin typeface="ＭＳ Ｐゴシック" charset="-128"/>
                          <a:ea typeface="Meiryo UI" pitchFamily="50" charset="-128"/>
                          <a:cs typeface="Meiryo UI" pitchFamily="50" charset="-128"/>
                        </a:rPr>
                        <a:t>㈱</a:t>
                      </a: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536686">
                <a:tc>
                  <a:txBody>
                    <a:bodyPr/>
                    <a:lstStyle/>
                    <a:p>
                      <a:pPr marL="0" marR="0" lvl="0" indent="0" algn="l" defTabSz="914400" rtl="0" eaLnBrk="1" fontAlgn="base" latinLnBrk="0" hangingPunct="1">
                        <a:lnSpc>
                          <a:spcPct val="100000"/>
                        </a:lnSpc>
                        <a:spcBef>
                          <a:spcPct val="0"/>
                        </a:spcBef>
                        <a:spcAft>
                          <a:spcPct val="0"/>
                        </a:spcAft>
                        <a:buClr>
                          <a:srgbClr val="EEECE1"/>
                        </a:buClr>
                        <a:buSzPct val="75000"/>
                        <a:buFont typeface="Wingdings" pitchFamily="2" charset="2"/>
                        <a:buNone/>
                        <a:tabLst/>
                        <a:defRPr/>
                      </a:pPr>
                      <a:r>
                        <a:rPr kumimoji="1" lang="ja-JP" altLang="en-US" sz="1000" b="0" i="0" u="none" strike="noStrike" cap="none" normalizeH="0" baseline="0" dirty="0">
                          <a:ln>
                            <a:noFill/>
                          </a:ln>
                          <a:solidFill>
                            <a:schemeClr val="tx1"/>
                          </a:solidFill>
                          <a:effectLst/>
                          <a:latin typeface="ＭＳ Ｐゴシック" charset="-128"/>
                          <a:ea typeface="Meiryo UI" pitchFamily="50" charset="-128"/>
                          <a:cs typeface="Meiryo UI" pitchFamily="50" charset="-128"/>
                        </a:rPr>
                        <a:t>大阪モノレールサービス㈱</a:t>
                      </a: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536686">
                <a:tc>
                  <a:txBody>
                    <a:bodyPr/>
                    <a:lstStyle/>
                    <a:p>
                      <a:pPr marL="0" marR="0" lvl="0" indent="0" algn="l" defTabSz="914400" rtl="0" eaLnBrk="1" fontAlgn="base" latinLnBrk="0" hangingPunct="1">
                        <a:lnSpc>
                          <a:spcPct val="100000"/>
                        </a:lnSpc>
                        <a:spcBef>
                          <a:spcPct val="0"/>
                        </a:spcBef>
                        <a:spcAft>
                          <a:spcPct val="0"/>
                        </a:spcAft>
                        <a:buClr>
                          <a:srgbClr val="EEECE1"/>
                        </a:buClr>
                        <a:buSzPct val="75000"/>
                        <a:buFont typeface="Wingdings" pitchFamily="2" charset="2"/>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charset="-128"/>
                          <a:ea typeface="Meiryo UI" pitchFamily="50" charset="-128"/>
                          <a:cs typeface="Meiryo UI" pitchFamily="50" charset="-128"/>
                        </a:rPr>
                        <a:t>千里北センター㈱</a:t>
                      </a:r>
                      <a:endParaRPr kumimoji="1" lang="en-US" altLang="ja-JP" sz="1000" b="0" i="0" u="none" strike="noStrike" kern="1200" cap="none" spc="0" normalizeH="0" baseline="0" noProof="0" dirty="0">
                        <a:ln>
                          <a:noFill/>
                        </a:ln>
                        <a:solidFill>
                          <a:prstClr val="black"/>
                        </a:solidFill>
                        <a:effectLst/>
                        <a:uLnTx/>
                        <a:uFillTx/>
                        <a:latin typeface="ＭＳ Ｐゴシック" charset="-128"/>
                        <a:ea typeface="Meiryo UI" pitchFamily="50" charset="-128"/>
                        <a:cs typeface="Meiryo UI" pitchFamily="50" charset="-128"/>
                      </a:endParaRP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bl>
          </a:graphicData>
        </a:graphic>
      </p:graphicFrame>
      <p:sp>
        <p:nvSpPr>
          <p:cNvPr id="25" name="正方形/長方形 24"/>
          <p:cNvSpPr/>
          <p:nvPr/>
        </p:nvSpPr>
        <p:spPr>
          <a:xfrm>
            <a:off x="26495" y="44333"/>
            <a:ext cx="8136904" cy="369332"/>
          </a:xfrm>
          <a:prstGeom prst="rect">
            <a:avLst/>
          </a:prstGeom>
        </p:spPr>
        <p:txBody>
          <a:bodyPr wrap="square">
            <a:spAutoFit/>
          </a:bodyPr>
          <a:lstStyle/>
          <a:p>
            <a:pPr marL="252000" indent="-457200"/>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（３）出資法人等の改革</a:t>
            </a:r>
            <a:endParaRPr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29" name="直線コネクタ 28"/>
          <p:cNvCxnSpPr/>
          <p:nvPr/>
        </p:nvCxnSpPr>
        <p:spPr>
          <a:xfrm>
            <a:off x="179512" y="404664"/>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15" name="正方形/長方形 14"/>
          <p:cNvSpPr/>
          <p:nvPr/>
        </p:nvSpPr>
        <p:spPr>
          <a:xfrm>
            <a:off x="161510" y="677016"/>
            <a:ext cx="8730970" cy="861774"/>
          </a:xfrm>
          <a:prstGeom prst="rect">
            <a:avLst/>
          </a:prstGeom>
        </p:spPr>
        <p:txBody>
          <a:bodyPr wrap="square">
            <a:spAutoFit/>
          </a:bodyPr>
          <a:lstStyle/>
          <a:p>
            <a:pPr>
              <a:defRPr/>
            </a:pP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指定出資法人が出資等をする法人（いわゆる孫法人）</a:t>
            </a: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 「大阪府財政構造改革プラン（案）」以降、孫法人について、出資元法人の関与の状況等を確認・点検</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しており、平成</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27</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6</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日　　</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に設立された保証協会コンピュータサービス（株）</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出資元：大阪信用保証協会</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を含め、引き続き点検を実施する法人は</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法人です。</a:t>
            </a:r>
            <a:endParaRPr lang="en-US" altLang="ja-JP" sz="1200" strike="sngStrike"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 今後も孫法人については、その必要性などについて定期的に点検を行います。</a:t>
            </a:r>
          </a:p>
        </p:txBody>
      </p:sp>
      <p:graphicFrame>
        <p:nvGraphicFramePr>
          <p:cNvPr id="2" name="表 1"/>
          <p:cNvGraphicFramePr>
            <a:graphicFrameLocks noGrp="1"/>
          </p:cNvGraphicFramePr>
          <p:nvPr/>
        </p:nvGraphicFramePr>
        <p:xfrm>
          <a:off x="251518" y="2280337"/>
          <a:ext cx="2974818" cy="3869787"/>
        </p:xfrm>
        <a:graphic>
          <a:graphicData uri="http://schemas.openxmlformats.org/drawingml/2006/table">
            <a:tbl>
              <a:tblPr firstRow="1" bandRow="1">
                <a:tableStyleId>{5940675A-B579-460E-94D1-54222C63F5DA}</a:tableStyleId>
              </a:tblPr>
              <a:tblGrid>
                <a:gridCol w="1487409">
                  <a:extLst>
                    <a:ext uri="{9D8B030D-6E8A-4147-A177-3AD203B41FA5}">
                      <a16:colId xmlns:a16="http://schemas.microsoft.com/office/drawing/2014/main" val="1638183848"/>
                    </a:ext>
                  </a:extLst>
                </a:gridCol>
                <a:gridCol w="1487409">
                  <a:extLst>
                    <a:ext uri="{9D8B030D-6E8A-4147-A177-3AD203B41FA5}">
                      <a16:colId xmlns:a16="http://schemas.microsoft.com/office/drawing/2014/main" val="1845804885"/>
                    </a:ext>
                  </a:extLst>
                </a:gridCol>
              </a:tblGrid>
              <a:tr h="434289">
                <a:tc>
                  <a:txBody>
                    <a:bodyPr/>
                    <a:lstStyle/>
                    <a:p>
                      <a:pPr algn="ctr"/>
                      <a:r>
                        <a:rPr kumimoji="1" lang="zh-TW" altLang="en-US" sz="1100" b="1" dirty="0">
                          <a:latin typeface="Meiryo UI" panose="020B0604030504040204" pitchFamily="50" charset="-128"/>
                          <a:ea typeface="Meiryo UI" panose="020B0604030504040204" pitchFamily="50" charset="-128"/>
                        </a:rPr>
                        <a:t>出資元法人名</a:t>
                      </a:r>
                      <a:endParaRPr kumimoji="1" lang="ja-JP" altLang="en-US" sz="1100" b="1" dirty="0">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rPr>
                        <a:t>孫法人名</a:t>
                      </a:r>
                      <a:endPar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endParaRPr>
                    </a:p>
                  </a:txBody>
                  <a:tcPr anchor="ctr">
                    <a:solidFill>
                      <a:schemeClr val="accent1">
                        <a:lumMod val="20000"/>
                        <a:lumOff val="80000"/>
                      </a:schemeClr>
                    </a:solidFill>
                  </a:tcPr>
                </a:tc>
                <a:extLst>
                  <a:ext uri="{0D108BD9-81ED-4DB2-BD59-A6C34878D82A}">
                    <a16:rowId xmlns:a16="http://schemas.microsoft.com/office/drawing/2014/main" val="2021701094"/>
                  </a:ext>
                </a:extLst>
              </a:tr>
              <a:tr h="381722">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rPr>
                        <a:t>㈱大阪府食品流通センター</a:t>
                      </a:r>
                    </a:p>
                  </a:txBody>
                  <a:tcPr marL="90012" marR="90012" marT="46806" marB="46806" anchor="ctr" horzOverflow="overflow">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rPr>
                        <a:t>㈱北部冷蔵サービスセンター</a:t>
                      </a:r>
                    </a:p>
                  </a:txBody>
                  <a:tcPr marL="90012" marR="90012" marT="46806" marB="46806" anchor="ctr" horzOverflow="overflow">
                    <a:solidFill>
                      <a:schemeClr val="bg1"/>
                    </a:solidFill>
                  </a:tcPr>
                </a:tc>
                <a:extLst>
                  <a:ext uri="{0D108BD9-81ED-4DB2-BD59-A6C34878D82A}">
                    <a16:rowId xmlns:a16="http://schemas.microsoft.com/office/drawing/2014/main" val="3917405127"/>
                  </a:ext>
                </a:extLst>
              </a:tr>
              <a:tr h="381722">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rPr>
                        <a:t>大阪高速鉄道㈱</a:t>
                      </a:r>
                      <a:endParaRPr kumimoji="1" lang="en-US"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endParaRPr>
                    </a:p>
                  </a:txBody>
                  <a:tcPr marL="90012" marR="90012" marT="46806" marB="46806" anchor="ctr" horzOverflow="overflow">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rPr>
                        <a:t>大阪モノレールサービス㈱</a:t>
                      </a:r>
                    </a:p>
                  </a:txBody>
                  <a:tcPr marL="90012" marR="90012" marT="46806" marB="46806" anchor="ctr" horzOverflow="overflow">
                    <a:solidFill>
                      <a:schemeClr val="bg1"/>
                    </a:solidFill>
                  </a:tcPr>
                </a:tc>
                <a:extLst>
                  <a:ext uri="{0D108BD9-81ED-4DB2-BD59-A6C34878D82A}">
                    <a16:rowId xmlns:a16="http://schemas.microsoft.com/office/drawing/2014/main" val="859372990"/>
                  </a:ext>
                </a:extLst>
              </a:tr>
              <a:tr h="381722">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zh-TW"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rPr>
                        <a:t>大阪府都市開発㈱</a:t>
                      </a:r>
                    </a:p>
                  </a:txBody>
                  <a:tcPr marL="90012" marR="90012" marT="46806" marB="46806" anchor="ctr" horzOverflow="overflow">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rPr>
                        <a:t>大阪りんくうホテル㈱ </a:t>
                      </a:r>
                      <a:endParaRPr kumimoji="1" lang="en-US"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endParaRPr>
                    </a:p>
                  </a:txBody>
                  <a:tcPr marL="90012" marR="90012" marT="46806" marB="46806" anchor="ctr" horzOverflow="overflow">
                    <a:solidFill>
                      <a:schemeClr val="bg1"/>
                    </a:solidFill>
                  </a:tcPr>
                </a:tc>
                <a:extLst>
                  <a:ext uri="{0D108BD9-81ED-4DB2-BD59-A6C34878D82A}">
                    <a16:rowId xmlns:a16="http://schemas.microsoft.com/office/drawing/2014/main" val="734114006"/>
                  </a:ext>
                </a:extLst>
              </a:tr>
              <a:tr h="381722">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rPr>
                        <a:t>大阪府都市開発㈱</a:t>
                      </a:r>
                      <a:endParaRPr kumimoji="1" lang="en-US"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endParaRPr>
                    </a:p>
                  </a:txBody>
                  <a:tcPr marL="90012" marR="90012" marT="46806" marB="46806" anchor="ctr" horzOverflow="overflow">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rPr>
                        <a:t>りんくう国際物流㈱</a:t>
                      </a:r>
                      <a:endParaRPr kumimoji="1" lang="en-US"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endParaRPr>
                    </a:p>
                  </a:txBody>
                  <a:tcPr marL="90012" marR="90012" marT="46806" marB="46806" anchor="ctr" horzOverflow="overflow">
                    <a:solidFill>
                      <a:schemeClr val="bg1"/>
                    </a:solidFill>
                  </a:tcPr>
                </a:tc>
                <a:extLst>
                  <a:ext uri="{0D108BD9-81ED-4DB2-BD59-A6C34878D82A}">
                    <a16:rowId xmlns:a16="http://schemas.microsoft.com/office/drawing/2014/main" val="3362851573"/>
                  </a:ext>
                </a:extLst>
              </a:tr>
              <a:tr h="381722">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rPr>
                        <a:t>大阪府都市開発㈱</a:t>
                      </a:r>
                      <a:endParaRPr kumimoji="1" lang="en-US"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endParaRPr>
                    </a:p>
                  </a:txBody>
                  <a:tcPr marL="90012" marR="90012" marT="46806" marB="46806" anchor="ctr" horzOverflow="overflow">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rPr>
                        <a:t>泉北鉄道サービス㈱</a:t>
                      </a:r>
                      <a:endParaRPr kumimoji="1" lang="en-US"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endParaRPr>
                    </a:p>
                  </a:txBody>
                  <a:tcPr marL="90012" marR="90012" marT="46806" marB="46806" anchor="ctr" horzOverflow="overflow">
                    <a:solidFill>
                      <a:schemeClr val="bg1"/>
                    </a:solidFill>
                  </a:tcPr>
                </a:tc>
                <a:extLst>
                  <a:ext uri="{0D108BD9-81ED-4DB2-BD59-A6C34878D82A}">
                    <a16:rowId xmlns:a16="http://schemas.microsoft.com/office/drawing/2014/main" val="3896362011"/>
                  </a:ext>
                </a:extLst>
              </a:tr>
              <a:tr h="381722">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zh-TW"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rPr>
                        <a:t>大阪府都市開発㈱</a:t>
                      </a:r>
                    </a:p>
                  </a:txBody>
                  <a:tcPr marL="90012" marR="90012" marT="46806" marB="46806" anchor="ctr" horzOverflow="overflow">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rPr>
                        <a:t>泉鉄産業㈱</a:t>
                      </a:r>
                      <a:endParaRPr kumimoji="1" lang="en-US"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endParaRPr>
                    </a:p>
                  </a:txBody>
                  <a:tcPr marL="90012" marR="90012" marT="46806" marB="46806" anchor="ctr" horzOverflow="overflow">
                    <a:solidFill>
                      <a:schemeClr val="bg1"/>
                    </a:solidFill>
                  </a:tcPr>
                </a:tc>
                <a:extLst>
                  <a:ext uri="{0D108BD9-81ED-4DB2-BD59-A6C34878D82A}">
                    <a16:rowId xmlns:a16="http://schemas.microsoft.com/office/drawing/2014/main" val="3618958203"/>
                  </a:ext>
                </a:extLst>
              </a:tr>
              <a:tr h="381722">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zh-TW"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rPr>
                        <a:t>大阪府都市開発㈱</a:t>
                      </a:r>
                    </a:p>
                  </a:txBody>
                  <a:tcPr marL="90012" marR="90012" marT="46806" marB="46806" anchor="ctr" horzOverflow="overflow">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rPr>
                        <a:t>㈱パンジョ</a:t>
                      </a:r>
                    </a:p>
                  </a:txBody>
                  <a:tcPr marL="90012" marR="90012" marT="46806" marB="46806" anchor="ctr" horzOverflow="overflow">
                    <a:solidFill>
                      <a:schemeClr val="bg1"/>
                    </a:solidFill>
                  </a:tcPr>
                </a:tc>
                <a:extLst>
                  <a:ext uri="{0D108BD9-81ED-4DB2-BD59-A6C34878D82A}">
                    <a16:rowId xmlns:a16="http://schemas.microsoft.com/office/drawing/2014/main" val="2929548683"/>
                  </a:ext>
                </a:extLst>
              </a:tr>
              <a:tr h="381722">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rPr>
                        <a:t>大阪府住宅供給公社</a:t>
                      </a:r>
                    </a:p>
                  </a:txBody>
                  <a:tcPr marL="90012" marR="90012" marT="46806" marB="46806" anchor="ctr" horzOverflow="overflow">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rPr>
                        <a:t>㈱大阪住宅公社サービス</a:t>
                      </a:r>
                      <a:endParaRPr kumimoji="1" lang="en-US"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endParaRPr>
                    </a:p>
                  </a:txBody>
                  <a:tcPr marL="90012" marR="90012" marT="46806" marB="46806" anchor="ctr" horzOverflow="overflow">
                    <a:solidFill>
                      <a:schemeClr val="bg1"/>
                    </a:solidFill>
                  </a:tcPr>
                </a:tc>
                <a:extLst>
                  <a:ext uri="{0D108BD9-81ED-4DB2-BD59-A6C34878D82A}">
                    <a16:rowId xmlns:a16="http://schemas.microsoft.com/office/drawing/2014/main" val="522726171"/>
                  </a:ext>
                </a:extLst>
              </a:tr>
              <a:tr h="381722">
                <a:tc>
                  <a:txBody>
                    <a:bodyPr/>
                    <a:lstStyle/>
                    <a:p>
                      <a:pPr marL="0" marR="0" lvl="0" indent="0" algn="l" defTabSz="914400" rtl="0" eaLnBrk="1" fontAlgn="base" latinLnBrk="0" hangingPunct="1">
                        <a:lnSpc>
                          <a:spcPct val="100000"/>
                        </a:lnSpc>
                        <a:spcBef>
                          <a:spcPct val="0"/>
                        </a:spcBef>
                        <a:spcAft>
                          <a:spcPct val="0"/>
                        </a:spcAft>
                        <a:buClr>
                          <a:srgbClr val="EEECE1"/>
                        </a:buClr>
                        <a:buSzPct val="75000"/>
                        <a:buFont typeface="Wingdings" pitchFamily="2" charset="2"/>
                        <a:buNone/>
                        <a:tabLst/>
                        <a:defRPr/>
                      </a:pPr>
                      <a:r>
                        <a:rPr kumimoji="1" lang="en-US" altLang="ja-JP" sz="85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85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一財</a:t>
                      </a:r>
                      <a:r>
                        <a:rPr kumimoji="1" lang="en-US" altLang="ja-JP" sz="85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85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rPr>
                        <a:t>大阪府タウン管理財団</a:t>
                      </a:r>
                      <a:endParaRPr kumimoji="1" lang="en-US" altLang="ja-JP" sz="85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endParaRPr>
                    </a:p>
                  </a:txBody>
                  <a:tcPr marL="90012" marR="90012" marT="46806" marB="46806" anchor="ctr" horzOverflow="overflow">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
                          <a:srgbClr val="EEECE1"/>
                        </a:buClr>
                        <a:buSzPct val="75000"/>
                        <a:buFont typeface="Wingdings" pitchFamily="2" charset="2"/>
                        <a:buNone/>
                        <a:tabLst/>
                        <a:defRPr/>
                      </a:pP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itchFamily="50" charset="-128"/>
                        </a:rPr>
                        <a:t>千里北センター㈱</a:t>
                      </a: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itchFamily="50" charset="-128"/>
                      </a:endParaRPr>
                    </a:p>
                  </a:txBody>
                  <a:tcPr marL="90012" marR="90012" marT="46806" marB="46806" anchor="ctr" horzOverflow="overflow">
                    <a:solidFill>
                      <a:schemeClr val="bg1"/>
                    </a:solidFill>
                  </a:tcPr>
                </a:tc>
                <a:extLst>
                  <a:ext uri="{0D108BD9-81ED-4DB2-BD59-A6C34878D82A}">
                    <a16:rowId xmlns:a16="http://schemas.microsoft.com/office/drawing/2014/main" val="2147855025"/>
                  </a:ext>
                </a:extLst>
              </a:tr>
            </a:tbl>
          </a:graphicData>
        </a:graphic>
      </p:graphicFrame>
      <p:graphicFrame>
        <p:nvGraphicFramePr>
          <p:cNvPr id="34" name="表 33"/>
          <p:cNvGraphicFramePr>
            <a:graphicFrameLocks noGrp="1"/>
          </p:cNvGraphicFramePr>
          <p:nvPr/>
        </p:nvGraphicFramePr>
        <p:xfrm>
          <a:off x="3493716" y="2280332"/>
          <a:ext cx="2546016" cy="2762748"/>
        </p:xfrm>
        <a:graphic>
          <a:graphicData uri="http://schemas.openxmlformats.org/drawingml/2006/table">
            <a:tbl>
              <a:tblPr firstRow="1" bandRow="1">
                <a:tableStyleId>{5940675A-B579-460E-94D1-54222C63F5DA}</a:tableStyleId>
              </a:tblPr>
              <a:tblGrid>
                <a:gridCol w="2546016">
                  <a:extLst>
                    <a:ext uri="{9D8B030D-6E8A-4147-A177-3AD203B41FA5}">
                      <a16:colId xmlns:a16="http://schemas.microsoft.com/office/drawing/2014/main" val="1845804885"/>
                    </a:ext>
                  </a:extLst>
                </a:gridCol>
              </a:tblGrid>
              <a:tr h="39066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rPr>
                        <a:t>【</a:t>
                      </a:r>
                      <a:r>
                        <a:rPr kumimoji="1" lang="ja-JP" altLang="en-US"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rPr>
                        <a:t>出資元法人の民営化により</a:t>
                      </a:r>
                      <a:endParaRPr kumimoji="1" lang="en-US" alt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rPr>
                        <a:t>孫法人でなくなった法人：</a:t>
                      </a:r>
                      <a:r>
                        <a:rPr kumimoji="1" lang="en-US" alt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rPr>
                        <a:t>3</a:t>
                      </a:r>
                      <a:r>
                        <a:rPr kumimoji="1" lang="ja-JP" altLang="en-US"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rPr>
                        <a:t>法人</a:t>
                      </a:r>
                      <a:r>
                        <a:rPr kumimoji="1" lang="en-US" alt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rPr>
                        <a:t>】</a:t>
                      </a:r>
                    </a:p>
                  </a:txBody>
                  <a:tcPr anchor="ctr">
                    <a:solidFill>
                      <a:schemeClr val="accent1">
                        <a:lumMod val="20000"/>
                        <a:lumOff val="80000"/>
                      </a:schemeClr>
                    </a:solidFill>
                  </a:tcPr>
                </a:tc>
                <a:extLst>
                  <a:ext uri="{0D108BD9-81ED-4DB2-BD59-A6C34878D82A}">
                    <a16:rowId xmlns:a16="http://schemas.microsoft.com/office/drawing/2014/main" val="2021701094"/>
                  </a:ext>
                </a:extLst>
              </a:tr>
              <a:tr h="242548">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1000" b="0" i="0" u="none" strike="noStrike" cap="none" normalizeH="0" baseline="0" dirty="0">
                          <a:ln>
                            <a:noFill/>
                          </a:ln>
                          <a:solidFill>
                            <a:schemeClr val="tx1"/>
                          </a:solidFill>
                          <a:effectLst/>
                          <a:latin typeface="ＭＳ Ｐゴシック" charset="-128"/>
                          <a:ea typeface="Meiryo UI" pitchFamily="50" charset="-128"/>
                          <a:cs typeface="Meiryo UI" pitchFamily="50" charset="-128"/>
                        </a:rPr>
                        <a:t>泉北鉄道サービス㈱</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H26.7</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0012" marR="90012" marT="46806" marB="46806" anchor="ctr" horzOverflow="overflow">
                    <a:solidFill>
                      <a:schemeClr val="bg1"/>
                    </a:solidFill>
                  </a:tcPr>
                </a:tc>
                <a:extLst>
                  <a:ext uri="{0D108BD9-81ED-4DB2-BD59-A6C34878D82A}">
                    <a16:rowId xmlns:a16="http://schemas.microsoft.com/office/drawing/2014/main" val="4124514011"/>
                  </a:ext>
                </a:extLst>
              </a:tr>
              <a:tr h="242548">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1000" b="0" i="0" u="none" strike="noStrike" cap="none" normalizeH="0" baseline="0" dirty="0">
                          <a:ln>
                            <a:noFill/>
                          </a:ln>
                          <a:solidFill>
                            <a:schemeClr val="tx1"/>
                          </a:solidFill>
                          <a:effectLst/>
                          <a:latin typeface="ＭＳ Ｐゴシック" charset="-128"/>
                          <a:ea typeface="Meiryo UI" pitchFamily="50" charset="-128"/>
                          <a:cs typeface="Meiryo UI" pitchFamily="50" charset="-128"/>
                        </a:rPr>
                        <a:t>泉鉄産業㈱</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H26.7</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0012" marR="90012" marT="46806" marB="46806" anchor="ctr" horzOverflow="overflow">
                    <a:solidFill>
                      <a:schemeClr val="bg1"/>
                    </a:solidFill>
                  </a:tcPr>
                </a:tc>
                <a:extLst>
                  <a:ext uri="{0D108BD9-81ED-4DB2-BD59-A6C34878D82A}">
                    <a16:rowId xmlns:a16="http://schemas.microsoft.com/office/drawing/2014/main" val="3917405127"/>
                  </a:ext>
                </a:extLst>
              </a:tr>
              <a:tr h="242548">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1000" b="0" i="0" u="none" strike="noStrike" cap="none" normalizeH="0" baseline="0" dirty="0">
                          <a:ln>
                            <a:noFill/>
                          </a:ln>
                          <a:solidFill>
                            <a:schemeClr val="tx1"/>
                          </a:solidFill>
                          <a:effectLst/>
                          <a:latin typeface="ＭＳ Ｐゴシック" charset="-128"/>
                          <a:ea typeface="Meiryo UI" pitchFamily="50" charset="-128"/>
                          <a:cs typeface="Meiryo UI" pitchFamily="50" charset="-128"/>
                        </a:rPr>
                        <a:t>㈱パンジョ</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H26.7</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90012" marR="90012" marT="46806" marB="46806" anchor="ctr" horzOverflow="overflow">
                    <a:solidFill>
                      <a:schemeClr val="bg1"/>
                    </a:solidFill>
                  </a:tcPr>
                </a:tc>
                <a:extLst>
                  <a:ext uri="{0D108BD9-81ED-4DB2-BD59-A6C34878D82A}">
                    <a16:rowId xmlns:a16="http://schemas.microsoft.com/office/drawing/2014/main" val="859372990"/>
                  </a:ext>
                </a:extLst>
              </a:tr>
              <a:tr h="3928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rPr>
                        <a:t>【</a:t>
                      </a:r>
                      <a:r>
                        <a:rPr kumimoji="1" lang="ja-JP" altLang="en-US"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rPr>
                        <a:t>出資元法人の株式譲渡により</a:t>
                      </a:r>
                      <a:endParaRPr kumimoji="1" lang="en-US" alt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rPr>
                        <a:t>孫法人でなくなった法人：</a:t>
                      </a:r>
                      <a:r>
                        <a:rPr kumimoji="1" lang="en-US" alt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rPr>
                        <a:t>1</a:t>
                      </a:r>
                      <a:r>
                        <a:rPr kumimoji="1" lang="ja-JP" altLang="en-US"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rPr>
                        <a:t>法人</a:t>
                      </a:r>
                      <a:r>
                        <a:rPr kumimoji="1" lang="en-US" alt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rPr>
                        <a:t>】</a:t>
                      </a:r>
                    </a:p>
                  </a:txBody>
                  <a:tcPr marL="90012" marR="90012" marT="46806" marB="46806" anchor="ctr" horzOverflow="overflow">
                    <a:solidFill>
                      <a:schemeClr val="accent1">
                        <a:lumMod val="20000"/>
                        <a:lumOff val="80000"/>
                      </a:schemeClr>
                    </a:solidFill>
                  </a:tcPr>
                </a:tc>
                <a:extLst>
                  <a:ext uri="{0D108BD9-81ED-4DB2-BD59-A6C34878D82A}">
                    <a16:rowId xmlns:a16="http://schemas.microsoft.com/office/drawing/2014/main" val="734114006"/>
                  </a:ext>
                </a:extLst>
              </a:tr>
              <a:tr h="242548">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1000" b="0" i="0" u="none" strike="noStrike" cap="none" normalizeH="0" baseline="0" dirty="0">
                          <a:ln>
                            <a:noFill/>
                          </a:ln>
                          <a:solidFill>
                            <a:schemeClr val="tx1"/>
                          </a:solidFill>
                          <a:effectLst/>
                          <a:latin typeface="ＭＳ Ｐゴシック" charset="-128"/>
                          <a:ea typeface="Meiryo UI" pitchFamily="50" charset="-128"/>
                          <a:cs typeface="Meiryo UI" pitchFamily="50" charset="-128"/>
                        </a:rPr>
                        <a:t>㈱北部冷蔵サービスセンター</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rPr>
                        <a:t>H26.6</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90012" marR="90012" marT="46806" marB="46806" anchor="ctr" horzOverflow="overflow">
                    <a:solidFill>
                      <a:schemeClr val="bg1"/>
                    </a:solidFill>
                  </a:tcPr>
                </a:tc>
                <a:extLst>
                  <a:ext uri="{0D108BD9-81ED-4DB2-BD59-A6C34878D82A}">
                    <a16:rowId xmlns:a16="http://schemas.microsoft.com/office/drawing/2014/main" val="3362851573"/>
                  </a:ext>
                </a:extLst>
              </a:tr>
              <a:tr h="242548">
                <a:tc>
                  <a:txBody>
                    <a:bodyPr/>
                    <a:lstStyle/>
                    <a:p>
                      <a:pPr marL="0" marR="0" lvl="0" indent="0" algn="ctr"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en-US" alt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rPr>
                        <a:t>【</a:t>
                      </a:r>
                      <a:r>
                        <a:rPr kumimoji="1" lang="ja-JP" altLang="en-US"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rPr>
                        <a:t>解散した孫法人：</a:t>
                      </a:r>
                      <a:r>
                        <a:rPr kumimoji="1" lang="en-US" alt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rPr>
                        <a:t>3</a:t>
                      </a:r>
                      <a:r>
                        <a:rPr kumimoji="1" lang="ja-JP" altLang="en-US"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rPr>
                        <a:t>法人</a:t>
                      </a:r>
                      <a:r>
                        <a:rPr kumimoji="1" lang="en-US" alt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rPr>
                        <a:t>】</a:t>
                      </a:r>
                    </a:p>
                  </a:txBody>
                  <a:tcPr marL="90012" marR="90012" marT="46806" marB="46806" anchor="ctr" horzOverflow="overflow">
                    <a:solidFill>
                      <a:schemeClr val="accent1">
                        <a:lumMod val="20000"/>
                        <a:lumOff val="80000"/>
                      </a:schemeClr>
                    </a:solidFill>
                  </a:tcPr>
                </a:tc>
                <a:extLst>
                  <a:ext uri="{0D108BD9-81ED-4DB2-BD59-A6C34878D82A}">
                    <a16:rowId xmlns:a16="http://schemas.microsoft.com/office/drawing/2014/main" val="3896362011"/>
                  </a:ext>
                </a:extLst>
              </a:tr>
              <a:tr h="242548">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1000" b="0" i="0" u="none" strike="noStrike" cap="none" normalizeH="0" baseline="0" dirty="0">
                          <a:ln>
                            <a:noFill/>
                          </a:ln>
                          <a:solidFill>
                            <a:schemeClr val="tx1"/>
                          </a:solidFill>
                          <a:effectLst/>
                          <a:latin typeface="ＭＳ Ｐゴシック" charset="-128"/>
                          <a:ea typeface="Meiryo UI" pitchFamily="50" charset="-128"/>
                          <a:cs typeface="Meiryo UI" pitchFamily="50" charset="-128"/>
                        </a:rPr>
                        <a:t>大阪りんくうホテル㈱（</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H23.11</a:t>
                      </a:r>
                      <a:r>
                        <a:rPr kumimoji="1" lang="ja-JP" altLang="en-US" sz="1000" b="0" i="0" u="none" strike="noStrike" cap="none" normalizeH="0" baseline="0" dirty="0">
                          <a:ln>
                            <a:noFill/>
                          </a:ln>
                          <a:solidFill>
                            <a:schemeClr val="tx1"/>
                          </a:solidFill>
                          <a:effectLst/>
                          <a:latin typeface="ＭＳ Ｐゴシック" charset="-128"/>
                          <a:ea typeface="Meiryo UI" pitchFamily="50" charset="-128"/>
                          <a:cs typeface="Meiryo UI" pitchFamily="50" charset="-128"/>
                        </a:rPr>
                        <a:t>）</a:t>
                      </a:r>
                      <a:endParaRPr kumimoji="1" lang="en-US" altLang="ja-JP" sz="1000" b="0" i="0" u="none" strike="noStrike" cap="none" normalizeH="0" baseline="0" dirty="0">
                        <a:ln>
                          <a:noFill/>
                        </a:ln>
                        <a:solidFill>
                          <a:schemeClr val="tx1"/>
                        </a:solidFill>
                        <a:effectLst/>
                        <a:latin typeface="ＭＳ Ｐゴシック" charset="-128"/>
                        <a:ea typeface="Meiryo UI" pitchFamily="50" charset="-128"/>
                        <a:cs typeface="Meiryo UI" pitchFamily="50" charset="-128"/>
                      </a:endParaRPr>
                    </a:p>
                  </a:txBody>
                  <a:tcPr marL="90012" marR="90012" marT="46806" marB="46806" anchor="ctr" horzOverflow="overflow">
                    <a:solidFill>
                      <a:schemeClr val="bg1"/>
                    </a:solidFill>
                  </a:tcPr>
                </a:tc>
                <a:extLst>
                  <a:ext uri="{0D108BD9-81ED-4DB2-BD59-A6C34878D82A}">
                    <a16:rowId xmlns:a16="http://schemas.microsoft.com/office/drawing/2014/main" val="3618958203"/>
                  </a:ext>
                </a:extLst>
              </a:tr>
              <a:tr h="242548">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1000" b="0" i="0" u="none" strike="noStrike" cap="none" normalizeH="0" baseline="0" dirty="0">
                          <a:ln>
                            <a:noFill/>
                          </a:ln>
                          <a:solidFill>
                            <a:schemeClr val="tx1"/>
                          </a:solidFill>
                          <a:effectLst/>
                          <a:latin typeface="ＭＳ Ｐゴシック" charset="-128"/>
                          <a:ea typeface="Meiryo UI" pitchFamily="50" charset="-128"/>
                          <a:cs typeface="Meiryo UI" pitchFamily="50" charset="-128"/>
                        </a:rPr>
                        <a:t>りんくう国際物流㈱ （</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H24.2</a:t>
                      </a:r>
                      <a:r>
                        <a:rPr kumimoji="1" lang="ja-JP" altLang="en-US" sz="1000" b="0" i="0" u="none" strike="noStrike" cap="none" normalizeH="0" baseline="0" dirty="0">
                          <a:ln>
                            <a:noFill/>
                          </a:ln>
                          <a:solidFill>
                            <a:schemeClr val="tx1"/>
                          </a:solidFill>
                          <a:effectLst/>
                          <a:latin typeface="ＭＳ Ｐゴシック" charset="-128"/>
                          <a:ea typeface="Meiryo UI" pitchFamily="50" charset="-128"/>
                          <a:cs typeface="Meiryo UI" pitchFamily="50" charset="-128"/>
                        </a:rPr>
                        <a:t>）</a:t>
                      </a:r>
                      <a:endParaRPr kumimoji="1" lang="en-US" altLang="ja-JP" sz="1000" b="0" i="0" u="none" strike="noStrike" cap="none" normalizeH="0" baseline="0" dirty="0">
                        <a:ln>
                          <a:noFill/>
                        </a:ln>
                        <a:solidFill>
                          <a:schemeClr val="tx1"/>
                        </a:solidFill>
                        <a:effectLst/>
                        <a:latin typeface="ＭＳ Ｐゴシック" charset="-128"/>
                        <a:ea typeface="Meiryo UI" pitchFamily="50" charset="-128"/>
                        <a:cs typeface="Meiryo UI" pitchFamily="50" charset="-128"/>
                      </a:endParaRPr>
                    </a:p>
                  </a:txBody>
                  <a:tcPr marL="90012" marR="90012" marT="46806" marB="46806" anchor="ctr" horzOverflow="overflow">
                    <a:solidFill>
                      <a:schemeClr val="bg1"/>
                    </a:solidFill>
                  </a:tcPr>
                </a:tc>
                <a:extLst>
                  <a:ext uri="{0D108BD9-81ED-4DB2-BD59-A6C34878D82A}">
                    <a16:rowId xmlns:a16="http://schemas.microsoft.com/office/drawing/2014/main" val="2929548683"/>
                  </a:ext>
                </a:extLst>
              </a:tr>
              <a:tr h="242548">
                <a:tc>
                  <a:txBody>
                    <a:bodyPr/>
                    <a:lstStyle/>
                    <a:p>
                      <a:pPr marL="0" marR="0" lvl="0" indent="0" algn="l" defTabSz="914400" rtl="0" eaLnBrk="1" fontAlgn="base" latinLnBrk="0" hangingPunct="1">
                        <a:lnSpc>
                          <a:spcPct val="100000"/>
                        </a:lnSpc>
                        <a:spcBef>
                          <a:spcPct val="0"/>
                        </a:spcBef>
                        <a:spcAft>
                          <a:spcPct val="0"/>
                        </a:spcAft>
                        <a:buClr>
                          <a:srgbClr val="EEECE1"/>
                        </a:buClr>
                        <a:buSzPct val="75000"/>
                        <a:buFont typeface="Wingdings" pitchFamily="2" charset="2"/>
                        <a:buNone/>
                        <a:tabLst/>
                        <a:defRPr/>
                      </a:pPr>
                      <a:r>
                        <a:rPr kumimoji="1" lang="ja-JP" altLang="en-US" sz="1000" b="0" i="0" u="none" strike="noStrike" cap="none" normalizeH="0" baseline="0" dirty="0">
                          <a:ln>
                            <a:noFill/>
                          </a:ln>
                          <a:solidFill>
                            <a:schemeClr val="tx1"/>
                          </a:solidFill>
                          <a:effectLst/>
                          <a:latin typeface="ＭＳ Ｐゴシック" charset="-128"/>
                          <a:ea typeface="Meiryo UI" pitchFamily="50" charset="-128"/>
                          <a:cs typeface="Meiryo UI" pitchFamily="50" charset="-128"/>
                        </a:rPr>
                        <a:t>㈱大阪住宅公社サービス （</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H24.3</a:t>
                      </a:r>
                      <a:r>
                        <a:rPr kumimoji="1" lang="ja-JP" altLang="en-US" sz="1000" b="0" i="0" u="none" strike="noStrike" cap="none" normalizeH="0" baseline="0" dirty="0">
                          <a:ln>
                            <a:noFill/>
                          </a:ln>
                          <a:solidFill>
                            <a:schemeClr val="tx1"/>
                          </a:solidFill>
                          <a:effectLst/>
                          <a:latin typeface="ＭＳ Ｐゴシック" charset="-128"/>
                          <a:ea typeface="Meiryo UI" pitchFamily="50" charset="-128"/>
                          <a:cs typeface="Meiryo UI" pitchFamily="50" charset="-128"/>
                        </a:rPr>
                        <a:t>）</a:t>
                      </a:r>
                      <a:endParaRPr kumimoji="1" lang="en-US" altLang="ja-JP" sz="1000" b="0" i="0" u="none" strike="noStrike" cap="none" normalizeH="0" baseline="0" dirty="0">
                        <a:ln>
                          <a:noFill/>
                        </a:ln>
                        <a:solidFill>
                          <a:schemeClr val="tx1"/>
                        </a:solidFill>
                        <a:effectLst/>
                        <a:latin typeface="ＭＳ Ｐゴシック" charset="-128"/>
                        <a:ea typeface="Meiryo UI" pitchFamily="50" charset="-128"/>
                        <a:cs typeface="Meiryo UI" pitchFamily="50" charset="-128"/>
                      </a:endParaRPr>
                    </a:p>
                  </a:txBody>
                  <a:tcPr marL="90012" marR="90012" marT="46806" marB="46806" anchor="ctr" horzOverflow="overflow">
                    <a:solidFill>
                      <a:schemeClr val="bg1"/>
                    </a:solidFill>
                  </a:tcPr>
                </a:tc>
                <a:extLst>
                  <a:ext uri="{0D108BD9-81ED-4DB2-BD59-A6C34878D82A}">
                    <a16:rowId xmlns:a16="http://schemas.microsoft.com/office/drawing/2014/main" val="2147855025"/>
                  </a:ext>
                </a:extLst>
              </a:tr>
            </a:tbl>
          </a:graphicData>
        </a:graphic>
      </p:graphicFrame>
      <p:graphicFrame>
        <p:nvGraphicFramePr>
          <p:cNvPr id="14" name="表 13"/>
          <p:cNvGraphicFramePr>
            <a:graphicFrameLocks noGrp="1"/>
          </p:cNvGraphicFramePr>
          <p:nvPr/>
        </p:nvGraphicFramePr>
        <p:xfrm>
          <a:off x="3491880" y="5658098"/>
          <a:ext cx="2546016" cy="492024"/>
        </p:xfrm>
        <a:graphic>
          <a:graphicData uri="http://schemas.openxmlformats.org/drawingml/2006/table">
            <a:tbl>
              <a:tblPr firstRow="1" bandRow="1">
                <a:tableStyleId>{5940675A-B579-460E-94D1-54222C63F5DA}</a:tableStyleId>
              </a:tblPr>
              <a:tblGrid>
                <a:gridCol w="2546016">
                  <a:extLst>
                    <a:ext uri="{9D8B030D-6E8A-4147-A177-3AD203B41FA5}">
                      <a16:colId xmlns:a16="http://schemas.microsoft.com/office/drawing/2014/main" val="1845804885"/>
                    </a:ext>
                  </a:extLst>
                </a:gridCol>
              </a:tblGrid>
              <a:tr h="194043">
                <a:tc>
                  <a:txBody>
                    <a:bodyPr/>
                    <a:lstStyle/>
                    <a:p>
                      <a:pPr marL="0" marR="0" lvl="0" indent="0" algn="ctr" defTabSz="914400" rtl="0" eaLnBrk="1" fontAlgn="base" latinLnBrk="0" hangingPunct="1">
                        <a:lnSpc>
                          <a:spcPct val="100000"/>
                        </a:lnSpc>
                        <a:spcBef>
                          <a:spcPct val="0"/>
                        </a:spcBef>
                        <a:spcAft>
                          <a:spcPct val="0"/>
                        </a:spcAft>
                        <a:buClr>
                          <a:srgbClr val="EEECE1"/>
                        </a:buClr>
                        <a:buSzPct val="75000"/>
                        <a:buFont typeface="Wingdings" pitchFamily="2" charset="2"/>
                        <a:buNone/>
                        <a:tabLst/>
                        <a:defRPr/>
                      </a:pPr>
                      <a:r>
                        <a:rPr kumimoji="1" lang="en-US" altLang="ja-JP" sz="1000" b="1" i="0" u="none" strike="noStrike" cap="none" normalizeH="0" baseline="0" dirty="0">
                          <a:ln>
                            <a:noFill/>
                          </a:ln>
                          <a:solidFill>
                            <a:schemeClr val="tx1"/>
                          </a:solidFill>
                          <a:effectLst/>
                          <a:latin typeface="ＭＳ Ｐゴシック" charset="-128"/>
                          <a:ea typeface="Meiryo UI" pitchFamily="50" charset="-128"/>
                          <a:cs typeface="Meiryo UI" pitchFamily="50" charset="-128"/>
                        </a:rPr>
                        <a:t>【</a:t>
                      </a:r>
                      <a:r>
                        <a:rPr kumimoji="1" lang="ja-JP" altLang="en-US" sz="1000" b="1" i="0" u="none" strike="noStrike" cap="none" normalizeH="0" baseline="0" dirty="0">
                          <a:ln>
                            <a:noFill/>
                          </a:ln>
                          <a:solidFill>
                            <a:schemeClr val="tx1"/>
                          </a:solidFill>
                          <a:effectLst/>
                          <a:latin typeface="ＭＳ Ｐゴシック" charset="-128"/>
                          <a:ea typeface="Meiryo UI" pitchFamily="50" charset="-128"/>
                          <a:cs typeface="Meiryo UI" pitchFamily="50" charset="-128"/>
                        </a:rPr>
                        <a:t>新たに設立した孫法人：</a:t>
                      </a:r>
                      <a:r>
                        <a:rPr kumimoji="1" lang="en-US" alt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rPr>
                        <a:t>1</a:t>
                      </a:r>
                      <a:r>
                        <a:rPr kumimoji="1" lang="ja-JP" altLang="en-US" sz="1000" b="1" i="0" u="none" strike="noStrike" cap="none" normalizeH="0" baseline="0" dirty="0">
                          <a:ln>
                            <a:noFill/>
                          </a:ln>
                          <a:solidFill>
                            <a:schemeClr val="tx1"/>
                          </a:solidFill>
                          <a:effectLst/>
                          <a:latin typeface="ＭＳ Ｐゴシック" charset="-128"/>
                          <a:ea typeface="Meiryo UI" pitchFamily="50" charset="-128"/>
                          <a:cs typeface="Meiryo UI" pitchFamily="50" charset="-128"/>
                        </a:rPr>
                        <a:t>法人</a:t>
                      </a:r>
                      <a:r>
                        <a:rPr kumimoji="1" lang="en-US" altLang="ja-JP" sz="1000" b="1" i="0" u="none" strike="noStrike" cap="none" normalizeH="0" baseline="0" dirty="0">
                          <a:ln>
                            <a:noFill/>
                          </a:ln>
                          <a:solidFill>
                            <a:schemeClr val="tx1"/>
                          </a:solidFill>
                          <a:effectLst/>
                          <a:latin typeface="ＭＳ Ｐゴシック" charset="-128"/>
                          <a:ea typeface="Meiryo UI" pitchFamily="50" charset="-128"/>
                          <a:cs typeface="Meiryo UI" pitchFamily="50" charset="-128"/>
                        </a:rPr>
                        <a:t>】</a:t>
                      </a:r>
                    </a:p>
                  </a:txBody>
                  <a:tcPr marL="90012" marR="90012" marT="46806" marB="46806" anchor="ctr" horzOverflow="overflow">
                    <a:solidFill>
                      <a:schemeClr val="accent1">
                        <a:lumMod val="20000"/>
                        <a:lumOff val="80000"/>
                      </a:schemeClr>
                    </a:solidFill>
                  </a:tcPr>
                </a:tc>
                <a:extLst>
                  <a:ext uri="{0D108BD9-81ED-4DB2-BD59-A6C34878D82A}">
                    <a16:rowId xmlns:a16="http://schemas.microsoft.com/office/drawing/2014/main" val="1465321100"/>
                  </a:ext>
                </a:extLst>
              </a:tr>
              <a:tr h="194043">
                <a:tc>
                  <a:txBody>
                    <a:bodyPr/>
                    <a:lstStyle/>
                    <a:p>
                      <a:pPr marL="0" marR="0" lvl="0" indent="0" algn="l" defTabSz="914400" rtl="0" eaLnBrk="1" fontAlgn="base" latinLnBrk="0" hangingPunct="1">
                        <a:lnSpc>
                          <a:spcPct val="100000"/>
                        </a:lnSpc>
                        <a:spcBef>
                          <a:spcPct val="0"/>
                        </a:spcBef>
                        <a:spcAft>
                          <a:spcPct val="0"/>
                        </a:spcAft>
                        <a:buClr>
                          <a:srgbClr val="EEECE1"/>
                        </a:buClr>
                        <a:buSzPct val="75000"/>
                        <a:buFont typeface="Wingdings" pitchFamily="2" charset="2"/>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itchFamily="50" charset="-128"/>
                        </a:rPr>
                        <a:t>保証協会コンピュータサービス</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rPr>
                        <a:t>㈱（</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rPr>
                        <a:t>H27.6</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rPr>
                        <a:t>）</a:t>
                      </a:r>
                    </a:p>
                  </a:txBody>
                  <a:tcPr marL="90012" marR="90012" marT="46806" marB="46806" anchor="ctr" horzOverflow="overflow">
                    <a:solidFill>
                      <a:schemeClr val="bg1"/>
                    </a:solidFill>
                  </a:tcPr>
                </a:tc>
                <a:extLst>
                  <a:ext uri="{0D108BD9-81ED-4DB2-BD59-A6C34878D82A}">
                    <a16:rowId xmlns:a16="http://schemas.microsoft.com/office/drawing/2014/main" val="2122291934"/>
                  </a:ext>
                </a:extLst>
              </a:tr>
            </a:tbl>
          </a:graphicData>
        </a:graphic>
      </p:graphicFrame>
      <p:sp>
        <p:nvSpPr>
          <p:cNvPr id="16" name="角丸四角形 4"/>
          <p:cNvSpPr>
            <a:spLocks noChangeArrowheads="1"/>
          </p:cNvSpPr>
          <p:nvPr/>
        </p:nvSpPr>
        <p:spPr bwMode="auto">
          <a:xfrm>
            <a:off x="3491882" y="5184195"/>
            <a:ext cx="2549689" cy="432000"/>
          </a:xfrm>
          <a:prstGeom prst="roundRect">
            <a:avLst>
              <a:gd name="adj" fmla="val 16667"/>
            </a:avLst>
          </a:prstGeom>
          <a:solidFill>
            <a:srgbClr val="0070C0"/>
          </a:solidFill>
          <a:ln w="19050" algn="ctr">
            <a:solidFill>
              <a:srgbClr val="002060"/>
            </a:solidFill>
            <a:round/>
            <a:headEnd/>
            <a:tailEnd/>
          </a:ln>
        </p:spPr>
        <p:txBody>
          <a:bodyPr wrap="none" lIns="0" tIns="36000" rIns="0" bIns="36000" anchor="ctr"/>
          <a:lstStyle/>
          <a:p>
            <a:pPr algn="ctr"/>
            <a:r>
              <a:rPr lang="ja-JP" altLang="en-US" sz="1100" b="1" dirty="0">
                <a:solidFill>
                  <a:prstClr val="white"/>
                </a:solidFill>
                <a:latin typeface="ＭＳ Ｐゴシック" charset="-128"/>
                <a:ea typeface="Meiryo UI" pitchFamily="50" charset="-128"/>
                <a:cs typeface="Meiryo UI" pitchFamily="50" charset="-128"/>
              </a:rPr>
              <a:t>新規設立（</a:t>
            </a:r>
            <a:r>
              <a:rPr lang="en-US" altLang="ja-JP" sz="11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100" b="1" dirty="0">
                <a:solidFill>
                  <a:prstClr val="white"/>
                </a:solidFill>
                <a:latin typeface="ＭＳ Ｐゴシック" charset="-128"/>
                <a:ea typeface="Meiryo UI" pitchFamily="50" charset="-128"/>
                <a:cs typeface="Meiryo UI" pitchFamily="50" charset="-128"/>
              </a:rPr>
              <a:t>法人）</a:t>
            </a:r>
            <a:endParaRPr lang="en-US" altLang="ja-JP" sz="1100" b="1" dirty="0">
              <a:solidFill>
                <a:prstClr val="white"/>
              </a:solidFill>
              <a:latin typeface="ＭＳ Ｐゴシック" charset="-128"/>
              <a:ea typeface="Meiryo UI" pitchFamily="50" charset="-128"/>
              <a:cs typeface="Meiryo UI" pitchFamily="50" charset="-128"/>
            </a:endParaRPr>
          </a:p>
        </p:txBody>
      </p:sp>
      <p:sp>
        <p:nvSpPr>
          <p:cNvPr id="5" name="スライド番号プレースホルダー 4">
            <a:extLst>
              <a:ext uri="{FF2B5EF4-FFF2-40B4-BE49-F238E27FC236}">
                <a16:creationId xmlns:a16="http://schemas.microsoft.com/office/drawing/2014/main" id="{07FEFB18-39FD-4ACF-B01E-23E2E128BD81}"/>
              </a:ext>
            </a:extLst>
          </p:cNvPr>
          <p:cNvSpPr>
            <a:spLocks noGrp="1"/>
          </p:cNvSpPr>
          <p:nvPr>
            <p:ph type="sldNum" sz="quarter" idx="12"/>
          </p:nvPr>
        </p:nvSpPr>
        <p:spPr/>
        <p:txBody>
          <a:bodyPr/>
          <a:lstStyle/>
          <a:p>
            <a:fld id="{7791D223-6A27-4327-8087-FA06212A7E85}" type="slidenum">
              <a:rPr lang="ja-JP" altLang="en-US" smtClean="0"/>
              <a:pPr/>
              <a:t>33</a:t>
            </a:fld>
            <a:endParaRPr lang="ja-JP" altLang="en-US" dirty="0"/>
          </a:p>
        </p:txBody>
      </p:sp>
    </p:spTree>
    <p:extLst>
      <p:ext uri="{BB962C8B-B14F-4D97-AF65-F5344CB8AC3E}">
        <p14:creationId xmlns:p14="http://schemas.microsoft.com/office/powerpoint/2010/main" val="15520991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nvGraphicFramePr>
        <p:xfrm>
          <a:off x="3275856" y="3429000"/>
          <a:ext cx="162560" cy="281940"/>
        </p:xfrm>
        <a:graphic>
          <a:graphicData uri="http://schemas.openxmlformats.org/drawingml/2006/table">
            <a:tbl>
              <a:tblPr/>
              <a:tblGrid>
                <a:gridCol w="162560">
                  <a:extLst>
                    <a:ext uri="{9D8B030D-6E8A-4147-A177-3AD203B41FA5}">
                      <a16:colId xmlns:a16="http://schemas.microsoft.com/office/drawing/2014/main" val="20000"/>
                    </a:ext>
                  </a:extLst>
                </a:gridCol>
              </a:tblGrid>
              <a:tr h="274320">
                <a:tc>
                  <a:txBody>
                    <a:bodyPr/>
                    <a:lstStyle/>
                    <a:p>
                      <a:endParaRPr kumimoji="1" lang="ja-JP" altLang="en-US" sz="1400" dirty="0"/>
                    </a:p>
                  </a:txBody>
                  <a:tcPr marL="68580" marR="68580" marT="34290" marB="34290">
                    <a:lnL w="12700" cmpd="sng">
                      <a:noFill/>
                      <a:prstDash val="solid"/>
                    </a:lnL>
                    <a:lnR w="12700" cmpd="sng">
                      <a:noFill/>
                      <a:prstDash val="solid"/>
                    </a:lnR>
                    <a:lnT w="12700" cmpd="sng">
                      <a:noFill/>
                      <a:prstDash val="solid"/>
                    </a:lnT>
                    <a:lnB w="12700" cmpd="sng">
                      <a:noFill/>
                      <a:prstDash val="solid"/>
                    </a:lnB>
                  </a:tcPr>
                </a:tc>
                <a:extLst>
                  <a:ext uri="{0D108BD9-81ED-4DB2-BD59-A6C34878D82A}">
                    <a16:rowId xmlns:a16="http://schemas.microsoft.com/office/drawing/2014/main" val="10000"/>
                  </a:ext>
                </a:extLst>
              </a:tr>
            </a:tbl>
          </a:graphicData>
        </a:graphic>
      </p:graphicFrame>
      <p:sp>
        <p:nvSpPr>
          <p:cNvPr id="6" name="正方形/長方形 5">
            <a:extLst>
              <a:ext uri="{FF2B5EF4-FFF2-40B4-BE49-F238E27FC236}">
                <a16:creationId xmlns:a16="http://schemas.microsoft.com/office/drawing/2014/main" id="{A7A4786A-156E-4947-89F9-D5388FECFA35}"/>
              </a:ext>
            </a:extLst>
          </p:cNvPr>
          <p:cNvSpPr/>
          <p:nvPr/>
        </p:nvSpPr>
        <p:spPr>
          <a:xfrm>
            <a:off x="26497" y="44624"/>
            <a:ext cx="8333101" cy="369332"/>
          </a:xfrm>
          <a:prstGeom prst="rect">
            <a:avLst/>
          </a:prstGeom>
        </p:spPr>
        <p:txBody>
          <a:bodyPr wrap="square">
            <a:spAutoFit/>
          </a:bodyPr>
          <a:lstStyle/>
          <a:p>
            <a:pPr marL="252000" indent="-457200"/>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（３）出資法人等の改革</a:t>
            </a:r>
            <a:endParaRPr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8" name="直線コネクタ 7">
            <a:extLst>
              <a:ext uri="{FF2B5EF4-FFF2-40B4-BE49-F238E27FC236}">
                <a16:creationId xmlns:a16="http://schemas.microsoft.com/office/drawing/2014/main" id="{5EE881F9-43C5-4687-85FA-E5868C77BBCE}"/>
              </a:ext>
            </a:extLst>
          </p:cNvPr>
          <p:cNvCxnSpPr/>
          <p:nvPr/>
        </p:nvCxnSpPr>
        <p:spPr>
          <a:xfrm>
            <a:off x="179512" y="404664"/>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9" name="正方形/長方形 15">
            <a:extLst>
              <a:ext uri="{FF2B5EF4-FFF2-40B4-BE49-F238E27FC236}">
                <a16:creationId xmlns:a16="http://schemas.microsoft.com/office/drawing/2014/main" id="{ACFA58E3-20CD-43F4-B569-4DDE110FBAF6}"/>
              </a:ext>
            </a:extLst>
          </p:cNvPr>
          <p:cNvSpPr>
            <a:spLocks noChangeArrowheads="1"/>
          </p:cNvSpPr>
          <p:nvPr/>
        </p:nvSpPr>
        <p:spPr bwMode="auto">
          <a:xfrm>
            <a:off x="129991" y="636486"/>
            <a:ext cx="8784976" cy="451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fontAlgn="base">
              <a:lnSpc>
                <a:spcPts val="1350"/>
              </a:lnSpc>
              <a:spcBef>
                <a:spcPct val="0"/>
              </a:spcBef>
              <a:spcAft>
                <a:spcPct val="0"/>
              </a:spcAft>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地方独立行政法人</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a:p>
            <a:pPr fontAlgn="base">
              <a:lnSpc>
                <a:spcPts val="1350"/>
              </a:lnSpc>
              <a:spcBef>
                <a:spcPct val="0"/>
              </a:spcBef>
              <a:spcAft>
                <a:spcPct val="0"/>
              </a:spcAft>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　地方独立行政法人化及び大阪市の法人との統合等を進めてきました。</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0" name="表 9">
            <a:extLst>
              <a:ext uri="{FF2B5EF4-FFF2-40B4-BE49-F238E27FC236}">
                <a16:creationId xmlns:a16="http://schemas.microsoft.com/office/drawing/2014/main" id="{91E1B27E-2D68-4590-9925-D0DDC493E465}"/>
              </a:ext>
            </a:extLst>
          </p:cNvPr>
          <p:cNvGraphicFramePr>
            <a:graphicFrameLocks noGrp="1"/>
          </p:cNvGraphicFramePr>
          <p:nvPr/>
        </p:nvGraphicFramePr>
        <p:xfrm>
          <a:off x="457200" y="5203178"/>
          <a:ext cx="8232829" cy="892375"/>
        </p:xfrm>
        <a:graphic>
          <a:graphicData uri="http://schemas.openxmlformats.org/drawingml/2006/table">
            <a:tbl>
              <a:tblPr firstRow="1" firstCol="1" bandRow="1">
                <a:tableStyleId>{BC89EF96-8CEA-46FF-86C4-4CE0E7609802}</a:tableStyleId>
              </a:tblPr>
              <a:tblGrid>
                <a:gridCol w="1901817">
                  <a:extLst>
                    <a:ext uri="{9D8B030D-6E8A-4147-A177-3AD203B41FA5}">
                      <a16:colId xmlns:a16="http://schemas.microsoft.com/office/drawing/2014/main" val="20000"/>
                    </a:ext>
                  </a:extLst>
                </a:gridCol>
                <a:gridCol w="1596068">
                  <a:extLst>
                    <a:ext uri="{9D8B030D-6E8A-4147-A177-3AD203B41FA5}">
                      <a16:colId xmlns:a16="http://schemas.microsoft.com/office/drawing/2014/main" val="20001"/>
                    </a:ext>
                  </a:extLst>
                </a:gridCol>
                <a:gridCol w="2303486">
                  <a:extLst>
                    <a:ext uri="{9D8B030D-6E8A-4147-A177-3AD203B41FA5}">
                      <a16:colId xmlns:a16="http://schemas.microsoft.com/office/drawing/2014/main" val="20005"/>
                    </a:ext>
                  </a:extLst>
                </a:gridCol>
                <a:gridCol w="2431458">
                  <a:extLst>
                    <a:ext uri="{9D8B030D-6E8A-4147-A177-3AD203B41FA5}">
                      <a16:colId xmlns:a16="http://schemas.microsoft.com/office/drawing/2014/main" val="3039365058"/>
                    </a:ext>
                  </a:extLst>
                </a:gridCol>
              </a:tblGrid>
              <a:tr h="244375">
                <a:tc>
                  <a:txBody>
                    <a:bodyPr/>
                    <a:lstStyle/>
                    <a:p>
                      <a:pPr algn="ctr">
                        <a:spcAft>
                          <a:spcPts val="0"/>
                        </a:spcAft>
                      </a:pPr>
                      <a:r>
                        <a:rPr lang="ja-JP" sz="1000" b="1" kern="100" dirty="0">
                          <a:solidFill>
                            <a:schemeClr val="bg1"/>
                          </a:solidFill>
                          <a:effectLst/>
                          <a:latin typeface="メイリオ" panose="020B0604030504040204" pitchFamily="50" charset="-128"/>
                          <a:ea typeface="メイリオ" panose="020B0604030504040204" pitchFamily="50" charset="-128"/>
                          <a:cs typeface="Meiryo UI" panose="020B0604030504040204" pitchFamily="50" charset="-128"/>
                        </a:rPr>
                        <a:t>法人名</a:t>
                      </a:r>
                    </a:p>
                  </a:txBody>
                  <a:tcPr marL="39689" marR="3968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indent="0" algn="ctr" defTabSz="914400" rtl="0" eaLnBrk="1" fontAlgn="auto" latinLnBrk="0" hangingPunct="1">
                        <a:lnSpc>
                          <a:spcPts val="1500"/>
                        </a:lnSpc>
                        <a:spcBef>
                          <a:spcPts val="0"/>
                        </a:spcBef>
                        <a:spcAft>
                          <a:spcPts val="0"/>
                        </a:spcAft>
                        <a:buClrTx/>
                        <a:buSzTx/>
                        <a:buFontTx/>
                        <a:buNone/>
                        <a:tabLst/>
                        <a:defRPr/>
                      </a:pPr>
                      <a:r>
                        <a:rPr kumimoji="1" lang="ja-JP" altLang="en-US" sz="1000" b="1" kern="100" spc="-50" baseline="0" dirty="0">
                          <a:solidFill>
                            <a:schemeClr val="bg1"/>
                          </a:solidFill>
                          <a:effectLst/>
                          <a:latin typeface="メイリオ" panose="020B0604030504040204" pitchFamily="50" charset="-128"/>
                          <a:ea typeface="メイリオ" panose="020B0604030504040204" pitchFamily="50" charset="-128"/>
                          <a:cs typeface="Meiryo UI" panose="020B0604030504040204" pitchFamily="50" charset="-128"/>
                        </a:rPr>
                        <a:t>今後の方向性</a:t>
                      </a:r>
                      <a:endParaRPr kumimoji="1" lang="en-US" altLang="ja-JP" sz="1000" b="1" kern="100" spc="-50" baseline="0" dirty="0">
                        <a:solidFill>
                          <a:schemeClr val="bg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39689" marR="3968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令和６年度の取組み状況</a:t>
                      </a:r>
                    </a:p>
                  </a:txBody>
                  <a:tcPr marL="39689" marR="3968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令和７年度の取組み</a:t>
                      </a:r>
                    </a:p>
                  </a:txBody>
                  <a:tcPr marL="39689" marR="3968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648000">
                <a:tc>
                  <a:txBody>
                    <a:bodyPr/>
                    <a:lstStyle/>
                    <a:p>
                      <a:r>
                        <a:rPr kumimoji="1"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地独</a:t>
                      </a:r>
                      <a:r>
                        <a:rPr kumimoji="1"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大阪府立病院機構</a:t>
                      </a:r>
                      <a:endParaRPr kumimoji="1"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0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府立病院機構、</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市民病院機構の法人統合</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市及び府・市法人と連携を密にしながら、検討を行った。（四者による会議を計４回開催）</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just"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引き続き、市及び府・市法人と連携を密にしながら、法人統合に向けて検討を進める。</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
        <p:nvSpPr>
          <p:cNvPr id="13" name="正方形/長方形 15">
            <a:extLst>
              <a:ext uri="{FF2B5EF4-FFF2-40B4-BE49-F238E27FC236}">
                <a16:creationId xmlns:a16="http://schemas.microsoft.com/office/drawing/2014/main" id="{B68CD232-DD17-4AF5-9E01-00150E535AF0}"/>
              </a:ext>
            </a:extLst>
          </p:cNvPr>
          <p:cNvSpPr>
            <a:spLocks noChangeArrowheads="1"/>
          </p:cNvSpPr>
          <p:nvPr/>
        </p:nvSpPr>
        <p:spPr bwMode="auto">
          <a:xfrm>
            <a:off x="457200" y="1456205"/>
            <a:ext cx="8233200" cy="3118803"/>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p>
            <a:pPr eaLnBrk="0" fontAlgn="base" hangingPunct="0">
              <a:lnSpc>
                <a:spcPts val="1275"/>
              </a:lnSpc>
              <a:spcBef>
                <a:spcPct val="0"/>
              </a:spcBef>
              <a:spcAft>
                <a:spcPct val="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公立大学法人大阪　</a:t>
            </a:r>
          </a:p>
          <a:p>
            <a:pPr eaLnBrk="0" fontAlgn="base" hangingPunct="0">
              <a:lnSpc>
                <a:spcPts val="1275"/>
              </a:lnSpc>
              <a:spcBef>
                <a:spcPct val="0"/>
              </a:spcBef>
              <a:spcAft>
                <a:spcPct val="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［平成</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17</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月］公立大学法人大阪府立大学を設立</a:t>
            </a:r>
          </a:p>
          <a:p>
            <a:pPr eaLnBrk="0" fontAlgn="base" hangingPunct="0">
              <a:lnSpc>
                <a:spcPts val="1275"/>
              </a:lnSpc>
              <a:spcBef>
                <a:spcPct val="0"/>
              </a:spcBef>
              <a:spcAft>
                <a:spcPct val="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［平成</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31</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月］公立大学法人大阪府立大学と公立大学法人大阪市立大学とを法人統合し、公立大学法人大阪を設立</a:t>
            </a:r>
          </a:p>
          <a:p>
            <a:pPr eaLnBrk="0" fontAlgn="base" hangingPunct="0">
              <a:lnSpc>
                <a:spcPts val="1275"/>
              </a:lnSpc>
              <a:spcBef>
                <a:spcPct val="0"/>
              </a:spcBef>
              <a:spcAft>
                <a:spcPct val="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［令和 </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 </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月］府立大学と市立大学とを大学統合し、大阪公立大学を開学</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0" fontAlgn="base" hangingPunct="0">
              <a:lnSpc>
                <a:spcPts val="1275"/>
              </a:lnSpc>
              <a:spcBef>
                <a:spcPct val="0"/>
              </a:spcBef>
              <a:spcAft>
                <a:spcPct val="0"/>
              </a:spcAft>
              <a:defRPr/>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0" fontAlgn="base" hangingPunct="0">
              <a:lnSpc>
                <a:spcPts val="1275"/>
              </a:lnSpc>
              <a:spcBef>
                <a:spcPct val="0"/>
              </a:spcBef>
              <a:spcAft>
                <a:spcPct val="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地方独立行政法人大阪健康安全基盤研究所</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0" fontAlgn="base" hangingPunct="0">
              <a:lnSpc>
                <a:spcPts val="1275"/>
              </a:lnSpc>
              <a:spcBef>
                <a:spcPct val="0"/>
              </a:spcBef>
              <a:spcAft>
                <a:spcPct val="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［平成</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29</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月］ 設立（府立公衆衛生研究所と市立環境科学研究所衛生部門とを統合）</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0" fontAlgn="base" hangingPunct="0">
              <a:lnSpc>
                <a:spcPts val="1275"/>
              </a:lnSpc>
              <a:spcBef>
                <a:spcPct val="0"/>
              </a:spcBef>
              <a:spcAft>
                <a:spcPct val="0"/>
              </a:spcAft>
              <a:defRPr/>
            </a:pP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a:p>
            <a:pPr eaLnBrk="0" fontAlgn="base" hangingPunct="0">
              <a:lnSpc>
                <a:spcPts val="1275"/>
              </a:lnSpc>
              <a:spcBef>
                <a:spcPct val="0"/>
              </a:spcBef>
              <a:spcAft>
                <a:spcPct val="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地方独立行政法人大阪府立病院機構</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0" fontAlgn="base" hangingPunct="0">
              <a:lnSpc>
                <a:spcPts val="1275"/>
              </a:lnSpc>
              <a:spcBef>
                <a:spcPct val="0"/>
              </a:spcBef>
              <a:spcAft>
                <a:spcPct val="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［平成</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18</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月］ 設立</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0" fontAlgn="base" hangingPunct="0">
              <a:lnSpc>
                <a:spcPts val="675"/>
              </a:lnSpc>
              <a:spcBef>
                <a:spcPct val="0"/>
              </a:spcBef>
              <a:spcAft>
                <a:spcPct val="0"/>
              </a:spcAft>
              <a:defRPr/>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0" fontAlgn="base" hangingPunct="0">
              <a:lnSpc>
                <a:spcPts val="675"/>
              </a:lnSpc>
              <a:spcBef>
                <a:spcPct val="0"/>
              </a:spcBef>
              <a:spcAft>
                <a:spcPct val="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0" fontAlgn="base" hangingPunct="0">
              <a:lnSpc>
                <a:spcPts val="1275"/>
              </a:lnSpc>
              <a:spcBef>
                <a:spcPct val="0"/>
              </a:spcBef>
              <a:spcAft>
                <a:spcPct val="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地方独立行政法人大阪産業技術研究所</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0" fontAlgn="base" hangingPunct="0">
              <a:lnSpc>
                <a:spcPts val="1275"/>
              </a:lnSpc>
              <a:spcBef>
                <a:spcPct val="0"/>
              </a:spcBef>
              <a:spcAft>
                <a:spcPct val="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［平成</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24</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月］（地独）大阪府立産業技術総合研究所を設立</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0" fontAlgn="base" hangingPunct="0">
              <a:lnSpc>
                <a:spcPts val="1275"/>
              </a:lnSpc>
              <a:spcBef>
                <a:spcPct val="0"/>
              </a:spcBef>
              <a:spcAft>
                <a:spcPct val="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［平成</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29</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月］（地独）大阪府立産業技術総合研究所と（地独）大阪市立工業研究所とを法人統合し、</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0" fontAlgn="base" hangingPunct="0">
              <a:lnSpc>
                <a:spcPts val="1275"/>
              </a:lnSpc>
              <a:spcBef>
                <a:spcPct val="0"/>
              </a:spcBef>
              <a:spcAft>
                <a:spcPct val="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（地独）大阪産業技術研究所を設立</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0" fontAlgn="base" hangingPunct="0">
              <a:lnSpc>
                <a:spcPts val="675"/>
              </a:lnSpc>
              <a:spcBef>
                <a:spcPct val="0"/>
              </a:spcBef>
              <a:spcAft>
                <a:spcPct val="0"/>
              </a:spcAft>
              <a:defRPr/>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0" fontAlgn="base" hangingPunct="0">
              <a:lnSpc>
                <a:spcPts val="675"/>
              </a:lnSpc>
              <a:spcBef>
                <a:spcPct val="0"/>
              </a:spcBef>
              <a:spcAft>
                <a:spcPct val="0"/>
              </a:spcAft>
              <a:defRPr/>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0" fontAlgn="base" hangingPunct="0">
              <a:lnSpc>
                <a:spcPts val="1275"/>
              </a:lnSpc>
              <a:spcBef>
                <a:spcPct val="0"/>
              </a:spcBef>
              <a:spcAft>
                <a:spcPct val="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地方独立行政法人大阪府立環境農林水産総合研究所</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0" fontAlgn="base" hangingPunct="0">
              <a:lnSpc>
                <a:spcPts val="1275"/>
              </a:lnSpc>
              <a:spcBef>
                <a:spcPct val="0"/>
              </a:spcBef>
              <a:spcAft>
                <a:spcPct val="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［平成</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24</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月］ 設立</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正方形/長方形 15">
            <a:extLst>
              <a:ext uri="{FF2B5EF4-FFF2-40B4-BE49-F238E27FC236}">
                <a16:creationId xmlns:a16="http://schemas.microsoft.com/office/drawing/2014/main" id="{C89939D1-2644-4254-9D8B-B95FD8F7A050}"/>
              </a:ext>
            </a:extLst>
          </p:cNvPr>
          <p:cNvSpPr>
            <a:spLocks noChangeArrowheads="1"/>
          </p:cNvSpPr>
          <p:nvPr/>
        </p:nvSpPr>
        <p:spPr bwMode="auto">
          <a:xfrm>
            <a:off x="190800" y="4803442"/>
            <a:ext cx="3031050" cy="425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0" fontAlgn="base" hangingPunct="0">
              <a:lnSpc>
                <a:spcPts val="1275"/>
              </a:lnSpc>
              <a:spcBef>
                <a:spcPct val="0"/>
              </a:spcBef>
              <a:spcAft>
                <a:spcPct val="0"/>
              </a:spcAft>
              <a:defRPr/>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＜現在の取組み状況＞</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eaLnBrk="0" fontAlgn="base" hangingPunct="0">
              <a:lnSpc>
                <a:spcPts val="1275"/>
              </a:lnSpc>
              <a:spcBef>
                <a:spcPct val="0"/>
              </a:spcBef>
              <a:spcAft>
                <a:spcPct val="0"/>
              </a:spcAft>
              <a:defRPr/>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（府市の地方独立行政法人の統合）</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a:extLst>
              <a:ext uri="{FF2B5EF4-FFF2-40B4-BE49-F238E27FC236}">
                <a16:creationId xmlns:a16="http://schemas.microsoft.com/office/drawing/2014/main" id="{783CE594-7212-4872-9786-9F4FDDBCBA9A}"/>
              </a:ext>
            </a:extLst>
          </p:cNvPr>
          <p:cNvSpPr>
            <a:spLocks noChangeArrowheads="1"/>
          </p:cNvSpPr>
          <p:nvPr/>
        </p:nvSpPr>
        <p:spPr bwMode="auto">
          <a:xfrm>
            <a:off x="190889" y="1221916"/>
            <a:ext cx="2445895" cy="2718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fontAlgn="base">
              <a:lnSpc>
                <a:spcPts val="1350"/>
              </a:lnSpc>
              <a:spcBef>
                <a:spcPct val="0"/>
              </a:spcBef>
              <a:spcAft>
                <a:spcPct val="0"/>
              </a:spcAft>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＜これまでの取組み成果＞</a:t>
            </a:r>
            <a:endParaRPr lang="ja-JP"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3">
            <a:extLst>
              <a:ext uri="{FF2B5EF4-FFF2-40B4-BE49-F238E27FC236}">
                <a16:creationId xmlns:a16="http://schemas.microsoft.com/office/drawing/2014/main" id="{E3B488F4-0A09-4426-ADBC-DA2443816000}"/>
              </a:ext>
            </a:extLst>
          </p:cNvPr>
          <p:cNvSpPr>
            <a:spLocks noGrp="1"/>
          </p:cNvSpPr>
          <p:nvPr>
            <p:ph type="sldNum" sz="quarter" idx="12"/>
          </p:nvPr>
        </p:nvSpPr>
        <p:spPr/>
        <p:txBody>
          <a:bodyPr/>
          <a:lstStyle/>
          <a:p>
            <a:fld id="{7791D223-6A27-4327-8087-FA06212A7E85}" type="slidenum">
              <a:rPr lang="ja-JP" altLang="en-US" smtClean="0"/>
              <a:pPr/>
              <a:t>34</a:t>
            </a:fld>
            <a:endParaRPr lang="ja-JP" altLang="en-US" dirty="0"/>
          </a:p>
        </p:txBody>
      </p:sp>
    </p:spTree>
    <p:extLst>
      <p:ext uri="{BB962C8B-B14F-4D97-AF65-F5344CB8AC3E}">
        <p14:creationId xmlns:p14="http://schemas.microsoft.com/office/powerpoint/2010/main" val="41428980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正方形/長方形 1"/>
          <p:cNvSpPr>
            <a:spLocks noChangeArrowheads="1"/>
          </p:cNvSpPr>
          <p:nvPr/>
        </p:nvSpPr>
        <p:spPr bwMode="auto">
          <a:xfrm>
            <a:off x="269524" y="1380256"/>
            <a:ext cx="281731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fontAlgn="base">
              <a:spcBef>
                <a:spcPct val="0"/>
              </a:spcBef>
              <a:spcAft>
                <a:spcPct val="0"/>
              </a:spcAft>
            </a:pPr>
            <a:r>
              <a:rPr lang="ja-JP" altLang="en-US" sz="1400" dirty="0">
                <a:solidFill>
                  <a:prstClr val="black"/>
                </a:solidFill>
              </a:rPr>
              <a:t>　　</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公の施設の点検状況</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p:txBody>
      </p:sp>
      <p:grpSp>
        <p:nvGrpSpPr>
          <p:cNvPr id="2051" name="グループ化 2"/>
          <p:cNvGrpSpPr>
            <a:grpSpLocks/>
          </p:cNvGrpSpPr>
          <p:nvPr/>
        </p:nvGrpSpPr>
        <p:grpSpPr bwMode="auto">
          <a:xfrm>
            <a:off x="656567" y="1858019"/>
            <a:ext cx="8121081" cy="4721333"/>
            <a:chOff x="398576" y="1319344"/>
            <a:chExt cx="8551384" cy="3954218"/>
          </a:xfrm>
        </p:grpSpPr>
        <p:sp>
          <p:nvSpPr>
            <p:cNvPr id="5" name="正方形/長方形 4"/>
            <p:cNvSpPr/>
            <p:nvPr/>
          </p:nvSpPr>
          <p:spPr>
            <a:xfrm>
              <a:off x="416386" y="1678096"/>
              <a:ext cx="2322091" cy="34510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algn="just">
                <a:lnSpc>
                  <a:spcPts val="1500"/>
                </a:lnSpc>
                <a:defRPr/>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○万国博覧会記念公園</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○男女共同参画・青少年センター</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○国際会議場</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上方演芸資料館</a:t>
              </a:r>
              <a:endParaRPr lang="ja-JP"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○江之子島文化芸術創造センター</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者交流促進センター</a:t>
              </a:r>
              <a:endParaRPr lang="ja-JP"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稲スポーツセンター</a:t>
              </a:r>
              <a:endParaRPr lang="ja-JP"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○福祉情報コミュニケーションセンター</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者自立センター</a:t>
              </a:r>
              <a:endParaRPr lang="ja-JP"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○砂川厚生福祉センター</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こんごう福祉センター</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○青少年海洋センター</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青少年海洋センター・ファミリー棟</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○母子・父子福祉センター</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修徳学院</a:t>
              </a:r>
              <a:endParaRPr lang="ja-JP"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子どもライフサポートセンター</a:t>
              </a:r>
              <a:endParaRPr lang="ja-JP"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女性自立支援センター（２寮）</a:t>
              </a:r>
              <a:endParaRPr lang="ja-JP"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中河内救命救急センター</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労働センター</a:t>
              </a:r>
              <a:endParaRPr lang="ja-JP"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高等職業技術専門校（４校）</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endParaRPr lang="ja-JP"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endParaRPr lang="ja-JP" altLang="ja-JP" sz="1000" kern="100" dirty="0">
                <a:solidFill>
                  <a:schemeClr val="tx1"/>
                </a:solidFill>
                <a:ea typeface="ＭＳ 明朝"/>
                <a:cs typeface="Times New Roman"/>
              </a:endParaRPr>
            </a:p>
            <a:p>
              <a:pPr algn="just">
                <a:lnSpc>
                  <a:spcPts val="1500"/>
                </a:lnSpc>
                <a:defRPr/>
              </a:pPr>
              <a:endParaRPr lang="ja-JP" altLang="ja-JP" sz="1000" kern="100" dirty="0">
                <a:solidFill>
                  <a:prstClr val="white"/>
                </a:solidFill>
                <a:ea typeface="ＭＳ 明朝"/>
                <a:cs typeface="Times New Roman"/>
              </a:endParaRPr>
            </a:p>
            <a:p>
              <a:pPr algn="ctr">
                <a:lnSpc>
                  <a:spcPts val="1500"/>
                </a:lnSpc>
                <a:defRPr/>
              </a:pPr>
              <a:r>
                <a:rPr lang="en-US" sz="1000" kern="100" dirty="0">
                  <a:solidFill>
                    <a:srgbClr val="000000"/>
                  </a:solidFill>
                  <a:latin typeface="ＭＳ ゴシック"/>
                  <a:ea typeface="ＭＳ 明朝"/>
                  <a:cs typeface="Times New Roman"/>
                </a:rPr>
                <a:t> </a:t>
              </a:r>
              <a:endParaRPr lang="ja-JP" altLang="en-US" sz="1000" kern="100" dirty="0">
                <a:solidFill>
                  <a:prstClr val="white"/>
                </a:solidFill>
                <a:ea typeface="ＭＳ 明朝"/>
                <a:cs typeface="Times New Roman"/>
              </a:endParaRPr>
            </a:p>
          </p:txBody>
        </p:sp>
        <p:sp>
          <p:nvSpPr>
            <p:cNvPr id="6" name="正方形/長方形 5"/>
            <p:cNvSpPr/>
            <p:nvPr/>
          </p:nvSpPr>
          <p:spPr>
            <a:xfrm>
              <a:off x="2548911" y="1662253"/>
              <a:ext cx="1946423" cy="35212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algn="just">
                <a:lnSpc>
                  <a:spcPts val="1500"/>
                </a:lnSpc>
                <a:defRPr/>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○府民の森（９園地）</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○金剛登山道駐車場</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○花の文化園</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○農業公園</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○中央卸売市場</a:t>
              </a:r>
              <a:endParaRPr lang="ja-JP"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狭山池博物館</a:t>
              </a:r>
              <a:endParaRPr lang="ja-JP"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○府営公園（</a:t>
              </a:r>
              <a:r>
                <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19</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公園）</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○港湾施設</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門真スポーツセンター</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○体育会館</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○臨海スポーツセンター</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○漕艇センター</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少年自然の家</a:t>
              </a:r>
              <a:endParaRPr lang="ja-JP"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○中央図書館</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中之島図書館</a:t>
              </a:r>
              <a:endParaRPr lang="ja-JP"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○弥生文化博物館</a:t>
              </a:r>
            </a:p>
            <a:p>
              <a:pPr algn="just">
                <a:lnSpc>
                  <a:spcPts val="1500"/>
                </a:lnSpc>
                <a:defRPr/>
              </a:pPr>
              <a:r>
                <a:rPr lang="ja-JP"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近</a:t>
              </a:r>
              <a:r>
                <a:rPr lang="ja-JP" altLang="en-US" sz="1000" kern="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つ</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飛鳥博物館</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○近</a:t>
              </a:r>
              <a:r>
                <a:rPr lang="ja-JP" altLang="en-US" sz="1000" kern="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つ</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飛鳥風土記の丘</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＋府営住宅（</a:t>
              </a:r>
              <a:r>
                <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299</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団地）</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公表時点</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endParaRPr lang="en-US" altLang="ja-JP"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endParaRPr lang="en-US" altLang="ja-JP"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endParaRPr lang="en-US" altLang="ja-JP" sz="1000" kern="100" dirty="0">
                <a:solidFill>
                  <a:prstClr val="black"/>
                </a:solidFill>
                <a:ea typeface="ＭＳ ゴシック"/>
                <a:cs typeface="Times New Roman"/>
              </a:endParaRPr>
            </a:p>
            <a:p>
              <a:pPr algn="just">
                <a:lnSpc>
                  <a:spcPts val="1500"/>
                </a:lnSpc>
                <a:defRPr/>
              </a:pPr>
              <a:endParaRPr lang="en-US" altLang="ja-JP" sz="1000" kern="100" dirty="0">
                <a:solidFill>
                  <a:prstClr val="black"/>
                </a:solidFill>
                <a:ea typeface="ＭＳ ゴシック"/>
                <a:cs typeface="Times New Roman"/>
              </a:endParaRPr>
            </a:p>
            <a:p>
              <a:pPr algn="just">
                <a:lnSpc>
                  <a:spcPts val="1500"/>
                </a:lnSpc>
                <a:defRPr/>
              </a:pPr>
              <a:endParaRPr lang="ja-JP" altLang="ja-JP" sz="1000" kern="100" dirty="0">
                <a:solidFill>
                  <a:prstClr val="white"/>
                </a:solidFill>
                <a:ea typeface="ＭＳ 明朝"/>
                <a:cs typeface="Times New Roman"/>
              </a:endParaRPr>
            </a:p>
            <a:p>
              <a:pPr algn="just">
                <a:lnSpc>
                  <a:spcPts val="1500"/>
                </a:lnSpc>
                <a:defRPr/>
              </a:pPr>
              <a:endParaRPr lang="ja-JP" altLang="en-US" sz="1000" kern="100" dirty="0">
                <a:solidFill>
                  <a:prstClr val="white"/>
                </a:solidFill>
                <a:ea typeface="ＭＳ 明朝"/>
                <a:cs typeface="Times New Roman"/>
              </a:endParaRPr>
            </a:p>
          </p:txBody>
        </p:sp>
        <p:sp>
          <p:nvSpPr>
            <p:cNvPr id="7" name="角丸四角形 6"/>
            <p:cNvSpPr/>
            <p:nvPr/>
          </p:nvSpPr>
          <p:spPr>
            <a:xfrm>
              <a:off x="398576" y="1467691"/>
              <a:ext cx="3903757" cy="3805871"/>
            </a:xfrm>
            <a:prstGeom prst="roundRect">
              <a:avLst>
                <a:gd name="adj" fmla="val 9167"/>
              </a:avLst>
            </a:prstGeom>
            <a:noFill/>
            <a:ln w="38100"/>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a:solidFill>
                  <a:prstClr val="white"/>
                </a:solidFill>
              </a:endParaRPr>
            </a:p>
          </p:txBody>
        </p:sp>
        <p:sp>
          <p:nvSpPr>
            <p:cNvPr id="4" name="正方形/長方形 3"/>
            <p:cNvSpPr/>
            <p:nvPr/>
          </p:nvSpPr>
          <p:spPr>
            <a:xfrm>
              <a:off x="1648514" y="1320867"/>
              <a:ext cx="1326907" cy="27432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公の施設</a:t>
              </a:r>
              <a:endParaRPr lang="ja-JP" altLang="en-US" sz="1400" kern="10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角丸四角形 10"/>
            <p:cNvSpPr/>
            <p:nvPr/>
          </p:nvSpPr>
          <p:spPr>
            <a:xfrm>
              <a:off x="5125755" y="1467691"/>
              <a:ext cx="3824205" cy="3805871"/>
            </a:xfrm>
            <a:prstGeom prst="roundRect">
              <a:avLst>
                <a:gd name="adj" fmla="val 5190"/>
              </a:avLst>
            </a:prstGeom>
            <a:noFill/>
            <a:ln w="38100" cap="flat" cmpd="sng" algn="ctr">
              <a:solidFill>
                <a:srgbClr val="4F81BD">
                  <a:shade val="50000"/>
                </a:srgbClr>
              </a:solidFill>
              <a:prstDash val="solid"/>
            </a:ln>
            <a:effectLst>
              <a:outerShdw blurRad="50800" dist="38100" dir="2700000" algn="tl" rotWithShape="0">
                <a:prstClr val="black">
                  <a:alpha val="40000"/>
                </a:prstClr>
              </a:outerShdw>
            </a:effectLst>
          </p:spPr>
          <p:txBody>
            <a:bodyPr/>
            <a:lstStyle/>
            <a:p>
              <a:pPr indent="114300">
                <a:defRPr/>
              </a:pPr>
              <a:r>
                <a:rPr lang="en-US" sz="900" kern="100" dirty="0">
                  <a:solidFill>
                    <a:prstClr val="black"/>
                  </a:solidFill>
                  <a:latin typeface="ＭＳ ゴシック"/>
                  <a:ea typeface="ＭＳ 明朝"/>
                  <a:cs typeface="Times New Roman"/>
                </a:rPr>
                <a:t> </a:t>
              </a:r>
              <a:endParaRPr lang="ja-JP" altLang="en-US" sz="1050" kern="100" dirty="0">
                <a:solidFill>
                  <a:prstClr val="black"/>
                </a:solidFill>
                <a:latin typeface="Century"/>
                <a:ea typeface="ＭＳ 明朝"/>
                <a:cs typeface="Times New Roman"/>
              </a:endParaRPr>
            </a:p>
          </p:txBody>
        </p:sp>
        <p:sp>
          <p:nvSpPr>
            <p:cNvPr id="13" name="正方形/長方形 12"/>
            <p:cNvSpPr/>
            <p:nvPr/>
          </p:nvSpPr>
          <p:spPr>
            <a:xfrm>
              <a:off x="5652644" y="1319344"/>
              <a:ext cx="2802167" cy="274323"/>
            </a:xfrm>
            <a:prstGeom prst="rect">
              <a:avLst/>
            </a:prstGeom>
            <a:solidFill>
              <a:sysClr val="window" lastClr="FFFFFF"/>
            </a:solidFill>
            <a:ln w="25400" cap="flat" cmpd="sng" algn="ctr">
              <a:solidFill>
                <a:srgbClr val="4F81BD">
                  <a:shade val="50000"/>
                </a:srgbClr>
              </a:solidFill>
              <a:prstDash val="solid"/>
            </a:ln>
            <a:effectLst/>
          </p:spPr>
          <p:txBody>
            <a:bodyPr anchor="ctr"/>
            <a:lstStyle/>
            <a:p>
              <a:pPr algn="ctr">
                <a:defRPr/>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重点的に取組みを進める施設</a:t>
              </a:r>
            </a:p>
          </p:txBody>
        </p:sp>
        <p:sp>
          <p:nvSpPr>
            <p:cNvPr id="2062" name="右矢印 14"/>
            <p:cNvSpPr>
              <a:spLocks noChangeArrowheads="1"/>
            </p:cNvSpPr>
            <p:nvPr/>
          </p:nvSpPr>
          <p:spPr bwMode="auto">
            <a:xfrm>
              <a:off x="4499932" y="2535885"/>
              <a:ext cx="371437" cy="1617804"/>
            </a:xfrm>
            <a:prstGeom prst="rightArrow">
              <a:avLst>
                <a:gd name="adj1" fmla="val 47944"/>
                <a:gd name="adj2" fmla="val 50000"/>
              </a:avLst>
            </a:prstGeom>
            <a:solidFill>
              <a:srgbClr val="4F81BD"/>
            </a:solidFill>
            <a:ln w="25400" algn="ctr">
              <a:solidFill>
                <a:srgbClr val="385D8A"/>
              </a:solidFill>
              <a:miter lim="800000"/>
              <a:headEnd/>
              <a:tailEnd/>
            </a:ln>
          </p:spPr>
          <p:txBody>
            <a:bodyPr anchor="ctr"/>
            <a:lstStyle/>
            <a:p>
              <a:pPr fontAlgn="base">
                <a:spcBef>
                  <a:spcPct val="0"/>
                </a:spcBef>
                <a:spcAft>
                  <a:spcPct val="0"/>
                </a:spcAft>
              </a:pPr>
              <a:endParaRPr lang="ja-JP" altLang="en-US">
                <a:solidFill>
                  <a:prstClr val="black"/>
                </a:solidFill>
              </a:endParaRPr>
            </a:p>
          </p:txBody>
        </p:sp>
      </p:grpSp>
      <p:sp>
        <p:nvSpPr>
          <p:cNvPr id="2053" name="正方形/長方形 15"/>
          <p:cNvSpPr>
            <a:spLocks noChangeArrowheads="1"/>
          </p:cNvSpPr>
          <p:nvPr/>
        </p:nvSpPr>
        <p:spPr bwMode="auto">
          <a:xfrm>
            <a:off x="372219" y="568132"/>
            <a:ext cx="8577953" cy="762773"/>
          </a:xfrm>
          <a:prstGeom prst="rect">
            <a:avLst/>
          </a:prstGeom>
          <a:noFill/>
          <a:ln>
            <a:noFill/>
          </a:ln>
        </p:spPr>
        <p:txBody>
          <a:bodyPr wrap="square">
            <a:spAutoFit/>
          </a:bodyPr>
          <a:lstStyle/>
          <a:p>
            <a:pPr fontAlgn="base">
              <a:lnSpc>
                <a:spcPts val="1800"/>
              </a:lnSpc>
              <a:spcBef>
                <a:spcPct val="0"/>
              </a:spcBef>
              <a:spcAft>
                <a:spcPct val="0"/>
              </a:spcAft>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公の施設（</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68</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施設（府営住宅を除く）＋府営住宅</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299</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団地）について、これまでの取組みの進捗状況や社会情 </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fontAlgn="base">
              <a:lnSpc>
                <a:spcPts val="1800"/>
              </a:lnSpc>
              <a:spcBef>
                <a:spcPct val="0"/>
              </a:spcBef>
              <a:spcAft>
                <a:spcPct val="0"/>
              </a:spcAft>
            </a:pPr>
            <a:r>
              <a:rPr lang="en-US" altLang="ja-JP"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勢の変化を踏まえた点検を実施し、令和７年度については、</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23</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施設について重点的に取組みを進めていきます。</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fontAlgn="base">
              <a:lnSpc>
                <a:spcPts val="1800"/>
              </a:lnSpc>
              <a:spcBef>
                <a:spcPct val="0"/>
              </a:spcBef>
              <a:spcAft>
                <a:spcPct val="0"/>
              </a:spcAft>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その他の施設についても、「ファシリティマネジメント基本方針」に基づく総量最適化等の観点から、点検を行います。　</a:t>
            </a:r>
          </a:p>
        </p:txBody>
      </p:sp>
      <p:sp>
        <p:nvSpPr>
          <p:cNvPr id="23" name="正方形/長方形 22"/>
          <p:cNvSpPr/>
          <p:nvPr/>
        </p:nvSpPr>
        <p:spPr>
          <a:xfrm>
            <a:off x="170511" y="89338"/>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（４）公の施設の改革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8" name="直線コネクタ 17"/>
          <p:cNvCxnSpPr/>
          <p:nvPr/>
        </p:nvCxnSpPr>
        <p:spPr>
          <a:xfrm>
            <a:off x="179512" y="47725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17" name="正方形/長方形 16"/>
          <p:cNvSpPr/>
          <p:nvPr/>
        </p:nvSpPr>
        <p:spPr bwMode="auto">
          <a:xfrm>
            <a:off x="5463562" y="2362686"/>
            <a:ext cx="3023871" cy="3676604"/>
          </a:xfrm>
          <a:prstGeom prst="rect">
            <a:avLst/>
          </a:prstGeom>
          <a:noFill/>
          <a:ln w="25400" cap="flat" cmpd="sng" algn="ctr">
            <a:noFill/>
            <a:prstDash val="solid"/>
          </a:ln>
          <a:effectLst/>
        </p:spPr>
        <p:txBody>
          <a:bodyPr/>
          <a:lstStyle/>
          <a:p>
            <a:pPr>
              <a:lnSpc>
                <a:spcPts val="4000"/>
              </a:lnSpc>
              <a:defRPr/>
            </a:pPr>
            <a:r>
              <a:rPr lang="ja-JP" altLang="en-US" sz="1300" kern="100" dirty="0">
                <a:latin typeface="Meiryo UI" panose="020B0604030504040204" pitchFamily="50" charset="-128"/>
                <a:ea typeface="Meiryo UI" panose="020B0604030504040204" pitchFamily="50" charset="-128"/>
                <a:cs typeface="Meiryo UI" panose="020B0604030504040204" pitchFamily="50" charset="-128"/>
              </a:rPr>
              <a:t>○　青少年海洋センター</a:t>
            </a:r>
            <a:endParaRPr lang="en-US" altLang="ja-JP" sz="1300"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4000"/>
              </a:lnSpc>
              <a:defRPr/>
            </a:pPr>
            <a:r>
              <a:rPr lang="ja-JP" altLang="en-US" sz="1300" kern="100" dirty="0">
                <a:latin typeface="Meiryo UI" panose="020B0604030504040204" pitchFamily="50" charset="-128"/>
                <a:ea typeface="Meiryo UI" panose="020B0604030504040204" pitchFamily="50" charset="-128"/>
                <a:cs typeface="Meiryo UI" panose="020B0604030504040204" pitchFamily="50" charset="-128"/>
              </a:rPr>
              <a:t>○　青少年海洋センター・ファミリー棟</a:t>
            </a:r>
            <a:endParaRPr lang="en-US" altLang="ja-JP" sz="1300"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4000"/>
              </a:lnSpc>
              <a:defRPr/>
            </a:pPr>
            <a:r>
              <a:rPr lang="ja-JP" altLang="en-US" sz="13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1300" kern="100" dirty="0">
                <a:latin typeface="Meiryo UI" panose="020B0604030504040204" pitchFamily="50" charset="-128"/>
                <a:ea typeface="Meiryo UI" panose="020B0604030504040204" pitchFamily="50" charset="-128"/>
                <a:cs typeface="Meiryo UI" panose="020B0604030504040204" pitchFamily="50" charset="-128"/>
              </a:rPr>
              <a:t>中河内救命救急センター</a:t>
            </a:r>
            <a:endParaRPr lang="en-US" altLang="ja-JP" sz="1300"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4000"/>
              </a:lnSpc>
              <a:defRPr/>
            </a:pPr>
            <a:r>
              <a:rPr lang="ja-JP" altLang="en-US" sz="1300" kern="100" dirty="0">
                <a:latin typeface="Meiryo UI" panose="020B0604030504040204" pitchFamily="50" charset="-128"/>
                <a:ea typeface="Meiryo UI" panose="020B0604030504040204" pitchFamily="50" charset="-128"/>
                <a:cs typeface="Meiryo UI" panose="020B0604030504040204" pitchFamily="50" charset="-128"/>
              </a:rPr>
              <a:t>○　中央卸売市場</a:t>
            </a:r>
            <a:endParaRPr lang="en-US" altLang="ja-JP" sz="1300" kern="1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4000"/>
              </a:lnSpc>
              <a:defRPr/>
            </a:pPr>
            <a:r>
              <a:rPr lang="ja-JP" altLang="en-US" sz="1300" kern="100" dirty="0">
                <a:latin typeface="Meiryo UI" panose="020B0604030504040204" pitchFamily="50" charset="-128"/>
                <a:ea typeface="Meiryo UI" panose="020B0604030504040204" pitchFamily="50" charset="-128"/>
                <a:cs typeface="Meiryo UI" panose="020B0604030504040204" pitchFamily="50" charset="-128"/>
              </a:rPr>
              <a:t>○　府営公園（</a:t>
            </a:r>
            <a:r>
              <a:rPr lang="en-US" altLang="ja-JP" sz="1300" kern="100" dirty="0">
                <a:latin typeface="Meiryo UI" panose="020B0604030504040204" pitchFamily="50" charset="-128"/>
                <a:ea typeface="Meiryo UI" panose="020B0604030504040204" pitchFamily="50" charset="-128"/>
                <a:cs typeface="Meiryo UI" panose="020B0604030504040204" pitchFamily="50" charset="-128"/>
              </a:rPr>
              <a:t>18</a:t>
            </a:r>
            <a:r>
              <a:rPr lang="ja-JP" altLang="en-US" sz="1300" kern="100" dirty="0">
                <a:latin typeface="Meiryo UI" panose="020B0604030504040204" pitchFamily="50" charset="-128"/>
                <a:ea typeface="Meiryo UI" panose="020B0604030504040204" pitchFamily="50" charset="-128"/>
                <a:cs typeface="Meiryo UI" panose="020B0604030504040204" pitchFamily="50" charset="-128"/>
              </a:rPr>
              <a:t>公園）</a:t>
            </a:r>
            <a:endParaRPr lang="en-US" altLang="ja-JP" sz="1300" kern="1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4000"/>
              </a:lnSpc>
              <a:defRPr/>
            </a:pPr>
            <a:r>
              <a:rPr lang="ja-JP" altLang="en-US" sz="1300" kern="100" dirty="0">
                <a:latin typeface="Meiryo UI" panose="020B0604030504040204" pitchFamily="50" charset="-128"/>
                <a:ea typeface="Meiryo UI" panose="020B0604030504040204" pitchFamily="50" charset="-128"/>
                <a:cs typeface="Meiryo UI" panose="020B0604030504040204" pitchFamily="50" charset="-128"/>
              </a:rPr>
              <a:t>○　弥生文化博物館</a:t>
            </a:r>
            <a:r>
              <a:rPr lang="ja-JP" altLang="en-US"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スライド番号プレースホルダー 1">
            <a:extLst>
              <a:ext uri="{FF2B5EF4-FFF2-40B4-BE49-F238E27FC236}">
                <a16:creationId xmlns:a16="http://schemas.microsoft.com/office/drawing/2014/main" id="{BCAFDE5F-E281-47A7-B7E8-282C239B1845}"/>
              </a:ext>
            </a:extLst>
          </p:cNvPr>
          <p:cNvSpPr>
            <a:spLocks noGrp="1"/>
          </p:cNvSpPr>
          <p:nvPr>
            <p:ph type="sldNum" sz="quarter" idx="12"/>
          </p:nvPr>
        </p:nvSpPr>
        <p:spPr/>
        <p:txBody>
          <a:bodyPr/>
          <a:lstStyle/>
          <a:p>
            <a:fld id="{7791D223-6A27-4327-8087-FA06212A7E85}" type="slidenum">
              <a:rPr lang="ja-JP" altLang="en-US" smtClean="0"/>
              <a:pPr/>
              <a:t>35</a:t>
            </a:fld>
            <a:endParaRPr lang="ja-JP" altLang="en-US" dirty="0"/>
          </a:p>
        </p:txBody>
      </p:sp>
    </p:spTree>
    <p:extLst>
      <p:ext uri="{BB962C8B-B14F-4D97-AF65-F5344CB8AC3E}">
        <p14:creationId xmlns:p14="http://schemas.microsoft.com/office/powerpoint/2010/main" val="347659583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5">
            <a:lumMod val="20000"/>
            <a:lumOff val="80000"/>
          </a:schemeClr>
        </a:solidFill>
        <a:ln w="9525">
          <a:solidFill>
            <a:schemeClr val="accent1"/>
          </a:solidFill>
        </a:ln>
      </a:spPr>
      <a:bodyPr lIns="72000" rIns="72000" rtlCol="0" anchor="t"/>
      <a:lstStyle>
        <a:defPPr algn="ctr">
          <a:defRPr kumimoji="1" sz="1050" b="1" dirty="0">
            <a:solidFill>
              <a:schemeClr val="tx1"/>
            </a:solidFill>
            <a:latin typeface="メイリオ" panose="020B0604030504040204" pitchFamily="50" charset="-128"/>
            <a:ea typeface="メイリオ"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txDef>
      <a:spPr>
        <a:solidFill>
          <a:schemeClr val="accent1">
            <a:lumMod val="40000"/>
            <a:lumOff val="60000"/>
          </a:schemeClr>
        </a:solidFill>
        <a:ln>
          <a:noFill/>
        </a:ln>
      </a:spPr>
      <a:bodyPr wrap="square" rtlCol="0">
        <a:noAutofit/>
      </a:bodyPr>
      <a:lstStyle>
        <a:defPPr>
          <a:defRPr sz="9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defRPr>
        </a:defPPr>
      </a:lstStyle>
      <a:style>
        <a:lnRef idx="2">
          <a:schemeClr val="accent1"/>
        </a:lnRef>
        <a:fillRef idx="1">
          <a:schemeClr val="lt1"/>
        </a:fillRef>
        <a:effectRef idx="0">
          <a:schemeClr val="accent1"/>
        </a:effectRef>
        <a:fontRef idx="minor">
          <a:schemeClr val="dk1"/>
        </a:fontRef>
      </a: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Ion</Template>
  <TotalTime>0</TotalTime>
  <Words>2998</Words>
  <Application>Microsoft Office PowerPoint</Application>
  <PresentationFormat>画面に合わせる (4:3)</PresentationFormat>
  <Paragraphs>299</Paragraphs>
  <Slides>9</Slides>
  <Notes>3</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9</vt:i4>
      </vt:variant>
    </vt:vector>
  </HeadingPairs>
  <TitlesOfParts>
    <vt:vector size="19" baseType="lpstr">
      <vt:lpstr>Meiryo UI</vt:lpstr>
      <vt:lpstr>ＭＳ Ｐゴシック</vt:lpstr>
      <vt:lpstr>ＭＳ ゴシック</vt:lpstr>
      <vt:lpstr>ＭＳ 明朝</vt:lpstr>
      <vt:lpstr>メイリオ</vt:lpstr>
      <vt:lpstr>Arial</vt:lpstr>
      <vt:lpstr>Calibri</vt:lpstr>
      <vt:lpstr>Century</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2024-02-05T01:16:48Z</dcterms:created>
  <dcterms:modified xsi:type="dcterms:W3CDTF">2025-02-07T01:53:29Z</dcterms:modified>
</cp:coreProperties>
</file>