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29"/>
  </p:notesMasterIdLst>
  <p:handoutMasterIdLst>
    <p:handoutMasterId r:id="rId30"/>
  </p:handoutMasterIdLst>
  <p:sldIdLst>
    <p:sldId id="2420" r:id="rId2"/>
    <p:sldId id="2421" r:id="rId3"/>
    <p:sldId id="2422" r:id="rId4"/>
    <p:sldId id="2423" r:id="rId5"/>
    <p:sldId id="2484" r:id="rId6"/>
    <p:sldId id="2511" r:id="rId7"/>
    <p:sldId id="2512" r:id="rId8"/>
    <p:sldId id="2661" r:id="rId9"/>
    <p:sldId id="2738" r:id="rId10"/>
    <p:sldId id="2749" r:id="rId11"/>
    <p:sldId id="2757" r:id="rId12"/>
    <p:sldId id="2750" r:id="rId13"/>
    <p:sldId id="2758" r:id="rId14"/>
    <p:sldId id="2759" r:id="rId15"/>
    <p:sldId id="2752" r:id="rId16"/>
    <p:sldId id="2760" r:id="rId17"/>
    <p:sldId id="2761" r:id="rId18"/>
    <p:sldId id="2543" r:id="rId19"/>
    <p:sldId id="2762" r:id="rId20"/>
    <p:sldId id="2772" r:id="rId21"/>
    <p:sldId id="2764" r:id="rId22"/>
    <p:sldId id="2755" r:id="rId23"/>
    <p:sldId id="2765" r:id="rId24"/>
    <p:sldId id="2766" r:id="rId25"/>
    <p:sldId id="2767" r:id="rId26"/>
    <p:sldId id="2768" r:id="rId27"/>
    <p:sldId id="2769" r:id="rId2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0D8F58D-D2D5-4891-8BC2-F1D8E0D7E49A}">
          <p14:sldIdLst>
            <p14:sldId id="2420"/>
            <p14:sldId id="2421"/>
            <p14:sldId id="2422"/>
            <p14:sldId id="2423"/>
            <p14:sldId id="2484"/>
            <p14:sldId id="2511"/>
            <p14:sldId id="2512"/>
          </p14:sldIdLst>
        </p14:section>
        <p14:section name="行政DXの実現に向けた取組み" id="{AC6B71D9-75F4-416B-B7ED-94DB631ECFAF}">
          <p14:sldIdLst>
            <p14:sldId id="2661"/>
            <p14:sldId id="2738"/>
            <p14:sldId id="2749"/>
            <p14:sldId id="2757"/>
            <p14:sldId id="2750"/>
            <p14:sldId id="2758"/>
            <p14:sldId id="2759"/>
            <p14:sldId id="2752"/>
            <p14:sldId id="2760"/>
            <p14:sldId id="2761"/>
          </p14:sldIdLst>
        </p14:section>
        <p14:section name="より幅広い共創の仕組みづくり" id="{561237E1-F9FC-40FC-B307-A362525C2331}">
          <p14:sldIdLst>
            <p14:sldId id="2543"/>
            <p14:sldId id="2762"/>
            <p14:sldId id="2772"/>
            <p14:sldId id="2764"/>
            <p14:sldId id="2755"/>
            <p14:sldId id="2765"/>
            <p14:sldId id="2766"/>
            <p14:sldId id="2767"/>
            <p14:sldId id="2768"/>
            <p14:sldId id="2769"/>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000"/>
    <a:srgbClr val="FFFFCC"/>
    <a:srgbClr val="FFFFE6"/>
    <a:srgbClr val="FFDF00"/>
    <a:srgbClr val="00468B"/>
    <a:srgbClr val="008955"/>
    <a:srgbClr val="EC9800"/>
    <a:srgbClr val="D9530A"/>
    <a:srgbClr val="C50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3" autoAdjust="0"/>
    <p:restoredTop sz="95842" autoAdjust="0"/>
  </p:normalViewPr>
  <p:slideViewPr>
    <p:cSldViewPr>
      <p:cViewPr varScale="1">
        <p:scale>
          <a:sx n="86" d="100"/>
          <a:sy n="86" d="100"/>
        </p:scale>
        <p:origin x="696" y="58"/>
      </p:cViewPr>
      <p:guideLst>
        <p:guide orient="horz" pos="2160"/>
        <p:guide pos="2880"/>
      </p:guideLst>
    </p:cSldViewPr>
  </p:slideViewPr>
  <p:outlineViewPr>
    <p:cViewPr>
      <p:scale>
        <a:sx n="33" d="100"/>
        <a:sy n="33" d="100"/>
      </p:scale>
      <p:origin x="0" y="-2986"/>
    </p:cViewPr>
  </p:outlineViewPr>
  <p:notesTextViewPr>
    <p:cViewPr>
      <p:scale>
        <a:sx n="50" d="100"/>
        <a:sy n="50" d="100"/>
      </p:scale>
      <p:origin x="0" y="0"/>
    </p:cViewPr>
  </p:notesTextViewPr>
  <p:sorterViewPr>
    <p:cViewPr>
      <p:scale>
        <a:sx n="100" d="100"/>
        <a:sy n="100" d="100"/>
      </p:scale>
      <p:origin x="0" y="-9504"/>
    </p:cViewPr>
  </p:sorterViewPr>
  <p:notesViewPr>
    <p:cSldViewPr>
      <p:cViewPr varScale="1">
        <p:scale>
          <a:sx n="60" d="100"/>
          <a:sy n="60" d="100"/>
        </p:scale>
        <p:origin x="2971" y="58"/>
      </p:cViewPr>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140625-1D8E-47C3-AB38-0F4E02A7B3B7}" type="doc">
      <dgm:prSet loTypeId="urn:microsoft.com/office/officeart/2005/8/layout/chevron1" loCatId="process" qsTypeId="urn:microsoft.com/office/officeart/2005/8/quickstyle/simple5" qsCatId="simple" csTypeId="urn:microsoft.com/office/officeart/2005/8/colors/colorful5" csCatId="colorful" phldr="1"/>
      <dgm:spPr/>
    </dgm:pt>
    <dgm:pt modelId="{57C8A104-64A1-487E-A70C-750001C03816}">
      <dgm:prSet phldrT="[テキスト]" custT="1"/>
      <dgm:spPr/>
      <dgm:t>
        <a:bodyPr/>
        <a:lstStyle/>
        <a:p>
          <a:r>
            <a:rPr kumimoji="1" lang="ja-JP" altLang="en-US" sz="1600" b="1" dirty="0">
              <a:latin typeface="メイリオ" panose="020B0604030504040204" pitchFamily="50" charset="-128"/>
              <a:ea typeface="メイリオ" panose="020B0604030504040204" pitchFamily="50" charset="-128"/>
            </a:rPr>
            <a:t>申請・受付</a:t>
          </a:r>
        </a:p>
      </dgm:t>
    </dgm:pt>
    <dgm:pt modelId="{CE4E4EB1-DAE0-4B50-BCA3-7DEF8E807F57}" type="parTrans" cxnId="{3FF84812-BC4A-4070-B323-D4E71A42998B}">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E17775FA-4862-4696-B434-D3FA4532714B}" type="sibTrans" cxnId="{3FF84812-BC4A-4070-B323-D4E71A42998B}">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AD5543BB-F2ED-49BF-8652-FE72E13F0CBA}">
      <dgm:prSet phldrT="[テキスト]" custT="1"/>
      <dgm:spPr/>
      <dgm:t>
        <a:bodyPr/>
        <a:lstStyle/>
        <a:p>
          <a:r>
            <a:rPr kumimoji="1" lang="ja-JP" altLang="en-US" sz="1600" b="1" dirty="0">
              <a:latin typeface="メイリオ" panose="020B0604030504040204" pitchFamily="50" charset="-128"/>
              <a:ea typeface="メイリオ" panose="020B0604030504040204" pitchFamily="50" charset="-128"/>
            </a:rPr>
            <a:t>審査</a:t>
          </a:r>
        </a:p>
      </dgm:t>
    </dgm:pt>
    <dgm:pt modelId="{71EB873F-A439-4BC4-A11E-47D2E5F2265B}" type="parTrans" cxnId="{4CDA95C8-1CE8-40E9-9DA6-AE446F11A882}">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A4799DF6-C449-43FC-A2B3-40421A44C16C}" type="sibTrans" cxnId="{4CDA95C8-1CE8-40E9-9DA6-AE446F11A882}">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87A1ECFE-2655-4055-9C05-921A63830D29}">
      <dgm:prSet phldrT="[テキスト]" custT="1"/>
      <dgm:spPr/>
      <dgm:t>
        <a:bodyPr/>
        <a:lstStyle/>
        <a:p>
          <a:r>
            <a:rPr kumimoji="1" lang="ja-JP" altLang="en-US" sz="1600" b="1" dirty="0">
              <a:latin typeface="メイリオ" panose="020B0604030504040204" pitchFamily="50" charset="-128"/>
              <a:ea typeface="メイリオ" panose="020B0604030504040204" pitchFamily="50" charset="-128"/>
            </a:rPr>
            <a:t>交付</a:t>
          </a:r>
        </a:p>
      </dgm:t>
    </dgm:pt>
    <dgm:pt modelId="{161526BC-10D1-43FA-A44B-AA1C6ADB34F3}" type="parTrans" cxnId="{92525468-8266-4EE9-A297-3DE9BD0CF0BF}">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D601F02D-936E-4592-A69A-F68C729F4D9B}" type="sibTrans" cxnId="{92525468-8266-4EE9-A297-3DE9BD0CF0BF}">
      <dgm:prSet/>
      <dgm:spPr/>
      <dgm:t>
        <a:bodyPr/>
        <a:lstStyle/>
        <a:p>
          <a:endParaRPr kumimoji="1" lang="ja-JP" altLang="en-US" sz="1800" b="1">
            <a:solidFill>
              <a:schemeClr val="bg1"/>
            </a:solidFill>
            <a:latin typeface="Meiryo UI" panose="020B0604030504040204" pitchFamily="50" charset="-128"/>
            <a:ea typeface="Meiryo UI" panose="020B0604030504040204" pitchFamily="50" charset="-128"/>
          </a:endParaRPr>
        </a:p>
      </dgm:t>
    </dgm:pt>
    <dgm:pt modelId="{F8A77B5A-47B5-4AFB-90E3-32CB8A6AB379}">
      <dgm:prSet phldrT="[テキスト]" custT="1"/>
      <dgm:spPr/>
      <dgm:t>
        <a:bodyPr/>
        <a:lstStyle/>
        <a:p>
          <a:r>
            <a:rPr kumimoji="1" lang="ja-JP" altLang="en-US" sz="1600" b="1" dirty="0">
              <a:latin typeface="メイリオ" panose="020B0604030504040204" pitchFamily="50" charset="-128"/>
              <a:ea typeface="メイリオ" panose="020B0604030504040204" pitchFamily="50" charset="-128"/>
            </a:rPr>
            <a:t>手数料納付</a:t>
          </a:r>
        </a:p>
      </dgm:t>
    </dgm:pt>
    <dgm:pt modelId="{8037429D-E4CE-45F8-885C-0E3280DBE8E1}" type="parTrans" cxnId="{1A54E71F-F669-43E8-8CE5-4CD7E8501591}">
      <dgm:prSet/>
      <dgm:spPr/>
      <dgm:t>
        <a:bodyPr/>
        <a:lstStyle/>
        <a:p>
          <a:endParaRPr kumimoji="1" lang="ja-JP" altLang="en-US"/>
        </a:p>
      </dgm:t>
    </dgm:pt>
    <dgm:pt modelId="{40AF3F67-2675-4765-9946-82E6BFFE12A5}" type="sibTrans" cxnId="{1A54E71F-F669-43E8-8CE5-4CD7E8501591}">
      <dgm:prSet/>
      <dgm:spPr/>
      <dgm:t>
        <a:bodyPr/>
        <a:lstStyle/>
        <a:p>
          <a:endParaRPr kumimoji="1" lang="ja-JP" altLang="en-US"/>
        </a:p>
      </dgm:t>
    </dgm:pt>
    <dgm:pt modelId="{7FDCBDEA-00DA-4AE7-9D45-8B26CC2151E5}" type="pres">
      <dgm:prSet presAssocID="{C6140625-1D8E-47C3-AB38-0F4E02A7B3B7}" presName="Name0" presStyleCnt="0">
        <dgm:presLayoutVars>
          <dgm:dir/>
          <dgm:animLvl val="lvl"/>
          <dgm:resizeHandles val="exact"/>
        </dgm:presLayoutVars>
      </dgm:prSet>
      <dgm:spPr/>
    </dgm:pt>
    <dgm:pt modelId="{C9B68E32-1A95-4D52-A2A7-358BA881BB22}" type="pres">
      <dgm:prSet presAssocID="{57C8A104-64A1-487E-A70C-750001C03816}" presName="parTxOnly" presStyleLbl="node1" presStyleIdx="0" presStyleCnt="4" custScaleX="22259" custLinFactX="-9029" custLinFactNeighborX="-100000">
        <dgm:presLayoutVars>
          <dgm:chMax val="0"/>
          <dgm:chPref val="0"/>
          <dgm:bulletEnabled val="1"/>
        </dgm:presLayoutVars>
      </dgm:prSet>
      <dgm:spPr/>
    </dgm:pt>
    <dgm:pt modelId="{6E67009B-FEA6-4961-86F2-B953569A0D41}" type="pres">
      <dgm:prSet presAssocID="{E17775FA-4862-4696-B434-D3FA4532714B}" presName="parTxOnlySpace" presStyleCnt="0"/>
      <dgm:spPr/>
    </dgm:pt>
    <dgm:pt modelId="{55E14FD6-A255-4470-953A-65E511F7AE97}" type="pres">
      <dgm:prSet presAssocID="{F8A77B5A-47B5-4AFB-90E3-32CB8A6AB379}" presName="parTxOnly" presStyleLbl="node1" presStyleIdx="1" presStyleCnt="4" custScaleX="26937" custLinFactNeighborX="-89550">
        <dgm:presLayoutVars>
          <dgm:chMax val="0"/>
          <dgm:chPref val="0"/>
          <dgm:bulletEnabled val="1"/>
        </dgm:presLayoutVars>
      </dgm:prSet>
      <dgm:spPr/>
    </dgm:pt>
    <dgm:pt modelId="{9F8FFCE3-68AA-4F2F-9896-CD071336687B}" type="pres">
      <dgm:prSet presAssocID="{40AF3F67-2675-4765-9946-82E6BFFE12A5}" presName="parTxOnlySpace" presStyleCnt="0"/>
      <dgm:spPr/>
    </dgm:pt>
    <dgm:pt modelId="{EDB107DD-C5E6-4717-B4C3-B6D48F4EC0BF}" type="pres">
      <dgm:prSet presAssocID="{AD5543BB-F2ED-49BF-8652-FE72E13F0CBA}" presName="parTxOnly" presStyleLbl="node1" presStyleIdx="2" presStyleCnt="4" custScaleX="18994" custLinFactNeighborX="-2269">
        <dgm:presLayoutVars>
          <dgm:chMax val="0"/>
          <dgm:chPref val="0"/>
          <dgm:bulletEnabled val="1"/>
        </dgm:presLayoutVars>
      </dgm:prSet>
      <dgm:spPr/>
    </dgm:pt>
    <dgm:pt modelId="{231F4D3D-C299-46C1-AA12-84AFB8C273AD}" type="pres">
      <dgm:prSet presAssocID="{A4799DF6-C449-43FC-A2B3-40421A44C16C}" presName="parTxOnlySpace" presStyleCnt="0"/>
      <dgm:spPr/>
    </dgm:pt>
    <dgm:pt modelId="{4E2B925D-27A7-4F53-A379-6CA98ADF0C50}" type="pres">
      <dgm:prSet presAssocID="{87A1ECFE-2655-4055-9C05-921A63830D29}" presName="parTxOnly" presStyleLbl="node1" presStyleIdx="3" presStyleCnt="4" custScaleX="26618" custLinFactNeighborX="85790">
        <dgm:presLayoutVars>
          <dgm:chMax val="0"/>
          <dgm:chPref val="0"/>
          <dgm:bulletEnabled val="1"/>
        </dgm:presLayoutVars>
      </dgm:prSet>
      <dgm:spPr/>
    </dgm:pt>
  </dgm:ptLst>
  <dgm:cxnLst>
    <dgm:cxn modelId="{3FF84812-BC4A-4070-B323-D4E71A42998B}" srcId="{C6140625-1D8E-47C3-AB38-0F4E02A7B3B7}" destId="{57C8A104-64A1-487E-A70C-750001C03816}" srcOrd="0" destOrd="0" parTransId="{CE4E4EB1-DAE0-4B50-BCA3-7DEF8E807F57}" sibTransId="{E17775FA-4862-4696-B434-D3FA4532714B}"/>
    <dgm:cxn modelId="{B70AB617-4A94-42A8-A9C9-6DBCBAF4E323}" type="presOf" srcId="{87A1ECFE-2655-4055-9C05-921A63830D29}" destId="{4E2B925D-27A7-4F53-A379-6CA98ADF0C50}" srcOrd="0" destOrd="0" presId="urn:microsoft.com/office/officeart/2005/8/layout/chevron1"/>
    <dgm:cxn modelId="{7F73491C-206F-4619-93CF-09160FD660A2}" type="presOf" srcId="{AD5543BB-F2ED-49BF-8652-FE72E13F0CBA}" destId="{EDB107DD-C5E6-4717-B4C3-B6D48F4EC0BF}" srcOrd="0" destOrd="0" presId="urn:microsoft.com/office/officeart/2005/8/layout/chevron1"/>
    <dgm:cxn modelId="{1A54E71F-F669-43E8-8CE5-4CD7E8501591}" srcId="{C6140625-1D8E-47C3-AB38-0F4E02A7B3B7}" destId="{F8A77B5A-47B5-4AFB-90E3-32CB8A6AB379}" srcOrd="1" destOrd="0" parTransId="{8037429D-E4CE-45F8-885C-0E3280DBE8E1}" sibTransId="{40AF3F67-2675-4765-9946-82E6BFFE12A5}"/>
    <dgm:cxn modelId="{92525468-8266-4EE9-A297-3DE9BD0CF0BF}" srcId="{C6140625-1D8E-47C3-AB38-0F4E02A7B3B7}" destId="{87A1ECFE-2655-4055-9C05-921A63830D29}" srcOrd="3" destOrd="0" parTransId="{161526BC-10D1-43FA-A44B-AA1C6ADB34F3}" sibTransId="{D601F02D-936E-4592-A69A-F68C729F4D9B}"/>
    <dgm:cxn modelId="{03231B8F-A57E-4A4F-8ECC-0B0C7A734FE9}" type="presOf" srcId="{C6140625-1D8E-47C3-AB38-0F4E02A7B3B7}" destId="{7FDCBDEA-00DA-4AE7-9D45-8B26CC2151E5}" srcOrd="0" destOrd="0" presId="urn:microsoft.com/office/officeart/2005/8/layout/chevron1"/>
    <dgm:cxn modelId="{4CDA95C8-1CE8-40E9-9DA6-AE446F11A882}" srcId="{C6140625-1D8E-47C3-AB38-0F4E02A7B3B7}" destId="{AD5543BB-F2ED-49BF-8652-FE72E13F0CBA}" srcOrd="2" destOrd="0" parTransId="{71EB873F-A439-4BC4-A11E-47D2E5F2265B}" sibTransId="{A4799DF6-C449-43FC-A2B3-40421A44C16C}"/>
    <dgm:cxn modelId="{890946DB-AD35-47C4-A128-2A6A7313E9C0}" type="presOf" srcId="{57C8A104-64A1-487E-A70C-750001C03816}" destId="{C9B68E32-1A95-4D52-A2A7-358BA881BB22}" srcOrd="0" destOrd="0" presId="urn:microsoft.com/office/officeart/2005/8/layout/chevron1"/>
    <dgm:cxn modelId="{A0867CE9-733F-4E04-BB12-4E427C49AE47}" type="presOf" srcId="{F8A77B5A-47B5-4AFB-90E3-32CB8A6AB379}" destId="{55E14FD6-A255-4470-953A-65E511F7AE97}" srcOrd="0" destOrd="0" presId="urn:microsoft.com/office/officeart/2005/8/layout/chevron1"/>
    <dgm:cxn modelId="{27450F3F-924E-48BB-8AC4-87CB9AD9F8D5}" type="presParOf" srcId="{7FDCBDEA-00DA-4AE7-9D45-8B26CC2151E5}" destId="{C9B68E32-1A95-4D52-A2A7-358BA881BB22}" srcOrd="0" destOrd="0" presId="urn:microsoft.com/office/officeart/2005/8/layout/chevron1"/>
    <dgm:cxn modelId="{A4B05CCC-CC46-49C3-A5A9-FD7B30AC46B5}" type="presParOf" srcId="{7FDCBDEA-00DA-4AE7-9D45-8B26CC2151E5}" destId="{6E67009B-FEA6-4961-86F2-B953569A0D41}" srcOrd="1" destOrd="0" presId="urn:microsoft.com/office/officeart/2005/8/layout/chevron1"/>
    <dgm:cxn modelId="{623B82D8-F3C7-42FB-BB89-7F7DAFFD5349}" type="presParOf" srcId="{7FDCBDEA-00DA-4AE7-9D45-8B26CC2151E5}" destId="{55E14FD6-A255-4470-953A-65E511F7AE97}" srcOrd="2" destOrd="0" presId="urn:microsoft.com/office/officeart/2005/8/layout/chevron1"/>
    <dgm:cxn modelId="{F90D176A-6B8C-4B27-AE3D-C3B5770BAFB1}" type="presParOf" srcId="{7FDCBDEA-00DA-4AE7-9D45-8B26CC2151E5}" destId="{9F8FFCE3-68AA-4F2F-9896-CD071336687B}" srcOrd="3" destOrd="0" presId="urn:microsoft.com/office/officeart/2005/8/layout/chevron1"/>
    <dgm:cxn modelId="{26F962E8-915A-4FCC-B85D-FCACD9BA0349}" type="presParOf" srcId="{7FDCBDEA-00DA-4AE7-9D45-8B26CC2151E5}" destId="{EDB107DD-C5E6-4717-B4C3-B6D48F4EC0BF}" srcOrd="4" destOrd="0" presId="urn:microsoft.com/office/officeart/2005/8/layout/chevron1"/>
    <dgm:cxn modelId="{96C30044-AF25-4A57-BA86-C36AB6457EC7}" type="presParOf" srcId="{7FDCBDEA-00DA-4AE7-9D45-8B26CC2151E5}" destId="{231F4D3D-C299-46C1-AA12-84AFB8C273AD}" srcOrd="5" destOrd="0" presId="urn:microsoft.com/office/officeart/2005/8/layout/chevron1"/>
    <dgm:cxn modelId="{C9ED1B62-4B43-40D6-8FE4-6DF723328DA3}" type="presParOf" srcId="{7FDCBDEA-00DA-4AE7-9D45-8B26CC2151E5}" destId="{4E2B925D-27A7-4F53-A379-6CA98ADF0C50}" srcOrd="6" destOrd="0" presId="urn:microsoft.com/office/officeart/2005/8/layout/chevr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68E32-1A95-4D52-A2A7-358BA881BB22}">
      <dsp:nvSpPr>
        <dsp:cNvPr id="0" name=""/>
        <dsp:cNvSpPr/>
      </dsp:nvSpPr>
      <dsp:spPr>
        <a:xfrm>
          <a:off x="0" y="0"/>
          <a:ext cx="2099458" cy="28800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申請・受付</a:t>
          </a:r>
        </a:p>
      </dsp:txBody>
      <dsp:txXfrm>
        <a:off x="144000" y="0"/>
        <a:ext cx="1811458" cy="288000"/>
      </dsp:txXfrm>
    </dsp:sp>
    <dsp:sp modelId="{55E14FD6-A255-4470-953A-65E511F7AE97}">
      <dsp:nvSpPr>
        <dsp:cNvPr id="0" name=""/>
        <dsp:cNvSpPr/>
      </dsp:nvSpPr>
      <dsp:spPr>
        <a:xfrm>
          <a:off x="1975888" y="0"/>
          <a:ext cx="2540685" cy="288000"/>
        </a:xfrm>
        <a:prstGeom prst="chevron">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手数料納付</a:t>
          </a:r>
        </a:p>
      </dsp:txBody>
      <dsp:txXfrm>
        <a:off x="2119888" y="0"/>
        <a:ext cx="2252685" cy="288000"/>
      </dsp:txXfrm>
    </dsp:sp>
    <dsp:sp modelId="{EDB107DD-C5E6-4717-B4C3-B6D48F4EC0BF}">
      <dsp:nvSpPr>
        <dsp:cNvPr id="0" name=""/>
        <dsp:cNvSpPr/>
      </dsp:nvSpPr>
      <dsp:spPr>
        <a:xfrm>
          <a:off x="4396608" y="0"/>
          <a:ext cx="1791505" cy="288000"/>
        </a:xfrm>
        <a:prstGeom prst="chevron">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審査</a:t>
          </a:r>
        </a:p>
      </dsp:txBody>
      <dsp:txXfrm>
        <a:off x="4540608" y="0"/>
        <a:ext cx="1503505" cy="288000"/>
      </dsp:txXfrm>
    </dsp:sp>
    <dsp:sp modelId="{4E2B925D-27A7-4F53-A379-6CA98ADF0C50}">
      <dsp:nvSpPr>
        <dsp:cNvPr id="0" name=""/>
        <dsp:cNvSpPr/>
      </dsp:nvSpPr>
      <dsp:spPr>
        <a:xfrm>
          <a:off x="6075487" y="0"/>
          <a:ext cx="2510597" cy="288000"/>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latin typeface="メイリオ" panose="020B0604030504040204" pitchFamily="50" charset="-128"/>
              <a:ea typeface="メイリオ" panose="020B0604030504040204" pitchFamily="50" charset="-128"/>
            </a:rPr>
            <a:t>交付</a:t>
          </a:r>
        </a:p>
      </dsp:txBody>
      <dsp:txXfrm>
        <a:off x="6219487" y="0"/>
        <a:ext cx="2222597" cy="288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575" cy="496888"/>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0"/>
            <a:ext cx="2949575" cy="496888"/>
          </a:xfrm>
          <a:prstGeom prst="rect">
            <a:avLst/>
          </a:prstGeom>
        </p:spPr>
        <p:txBody>
          <a:bodyPr vert="horz" lIns="91417" tIns="45711" rIns="91417" bIns="45711" rtlCol="0"/>
          <a:lstStyle>
            <a:lvl1pPr algn="r">
              <a:defRPr sz="1200"/>
            </a:lvl1pPr>
          </a:lstStyle>
          <a:p>
            <a:fld id="{BF868B9E-B285-4A45-9CF7-6DC8372BDF37}" type="datetimeFigureOut">
              <a:rPr kumimoji="1" lang="ja-JP" altLang="en-US" smtClean="0"/>
              <a:t>2025/3/24</a:t>
            </a:fld>
            <a:endParaRPr kumimoji="1" lang="ja-JP" altLang="en-US"/>
          </a:p>
        </p:txBody>
      </p:sp>
      <p:sp>
        <p:nvSpPr>
          <p:cNvPr id="4" name="フッター プレースホルダー 3"/>
          <p:cNvSpPr>
            <a:spLocks noGrp="1"/>
          </p:cNvSpPr>
          <p:nvPr>
            <p:ph type="ftr" sz="quarter" idx="2"/>
          </p:nvPr>
        </p:nvSpPr>
        <p:spPr>
          <a:xfrm>
            <a:off x="3" y="9440863"/>
            <a:ext cx="2949575" cy="496887"/>
          </a:xfrm>
          <a:prstGeom prst="rect">
            <a:avLst/>
          </a:prstGeom>
        </p:spPr>
        <p:txBody>
          <a:bodyPr vert="horz" lIns="91417" tIns="45711" rIns="91417" bIns="457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3"/>
            <a:ext cx="2949575" cy="496887"/>
          </a:xfrm>
          <a:prstGeom prst="rect">
            <a:avLst/>
          </a:prstGeom>
        </p:spPr>
        <p:txBody>
          <a:bodyPr vert="horz" lIns="91417" tIns="45711" rIns="91417" bIns="45711" rtlCol="0" anchor="b"/>
          <a:lstStyle>
            <a:lvl1pPr algn="r">
              <a:defRPr sz="1200"/>
            </a:lvl1pPr>
          </a:lstStyle>
          <a:p>
            <a:fld id="{07C14DE1-35E5-49A1-9D54-83ABAF301631}" type="slidenum">
              <a:rPr kumimoji="1" lang="ja-JP" altLang="en-US" smtClean="0"/>
              <a:t>‹#›</a:t>
            </a:fld>
            <a:endParaRPr kumimoji="1" lang="ja-JP" altLang="en-US"/>
          </a:p>
        </p:txBody>
      </p:sp>
    </p:spTree>
    <p:extLst>
      <p:ext uri="{BB962C8B-B14F-4D97-AF65-F5344CB8AC3E}">
        <p14:creationId xmlns:p14="http://schemas.microsoft.com/office/powerpoint/2010/main" val="29104896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2949787" cy="496967"/>
          </a:xfrm>
          <a:prstGeom prst="rect">
            <a:avLst/>
          </a:prstGeom>
        </p:spPr>
        <p:txBody>
          <a:bodyPr vert="horz" lIns="91412" tIns="45708" rIns="91412"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2" y="4"/>
            <a:ext cx="2949787" cy="496967"/>
          </a:xfrm>
          <a:prstGeom prst="rect">
            <a:avLst/>
          </a:prstGeom>
        </p:spPr>
        <p:txBody>
          <a:bodyPr vert="horz" lIns="91412" tIns="45708" rIns="91412" bIns="45708" rtlCol="0"/>
          <a:lstStyle>
            <a:lvl1pPr algn="r">
              <a:defRPr sz="1200"/>
            </a:lvl1pPr>
          </a:lstStyle>
          <a:p>
            <a:fld id="{3F2D28A0-6F62-4A73-959C-6359E5DDD042}" type="datetimeFigureOut">
              <a:rPr kumimoji="1" lang="ja-JP" altLang="en-US" smtClean="0"/>
              <a:t>2025/3/24</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2" tIns="45708" rIns="91412" bIns="45708"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2" tIns="45708" rIns="91412"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50"/>
            <a:ext cx="2949787" cy="496967"/>
          </a:xfrm>
          <a:prstGeom prst="rect">
            <a:avLst/>
          </a:prstGeom>
        </p:spPr>
        <p:txBody>
          <a:bodyPr vert="horz" lIns="91412" tIns="45708" rIns="91412"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50"/>
            <a:ext cx="2949787" cy="496967"/>
          </a:xfrm>
          <a:prstGeom prst="rect">
            <a:avLst/>
          </a:prstGeom>
        </p:spPr>
        <p:txBody>
          <a:bodyPr vert="horz" lIns="91412" tIns="45708" rIns="91412" bIns="45708" rtlCol="0" anchor="b"/>
          <a:lstStyle>
            <a:lvl1pPr algn="r">
              <a:defRPr sz="1200"/>
            </a:lvl1pPr>
          </a:lstStyle>
          <a:p>
            <a:fld id="{51875A66-8240-4C7B-8F63-ACC40D2513BA}" type="slidenum">
              <a:rPr kumimoji="1" lang="ja-JP" altLang="en-US" smtClean="0"/>
              <a:t>‹#›</a:t>
            </a:fld>
            <a:endParaRPr kumimoji="1" lang="ja-JP" altLang="en-US"/>
          </a:p>
        </p:txBody>
      </p:sp>
    </p:spTree>
    <p:extLst>
      <p:ext uri="{BB962C8B-B14F-4D97-AF65-F5344CB8AC3E}">
        <p14:creationId xmlns:p14="http://schemas.microsoft.com/office/powerpoint/2010/main" val="31366482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A5C514A-B6EE-4628-87B8-3755CB0013A9}" type="slidenum">
              <a:rPr lang="ja-JP" altLang="en-US" smtClean="0">
                <a:solidFill>
                  <a:prstClr val="black"/>
                </a:solidFill>
              </a:rPr>
              <a:pPr/>
              <a:t>0</a:t>
            </a:fld>
            <a:endParaRPr lang="ja-JP" altLang="en-US" dirty="0">
              <a:solidFill>
                <a:prstClr val="black"/>
              </a:solidFill>
            </a:endParaRPr>
          </a:p>
        </p:txBody>
      </p:sp>
    </p:spTree>
    <p:extLst>
      <p:ext uri="{BB962C8B-B14F-4D97-AF65-F5344CB8AC3E}">
        <p14:creationId xmlns:p14="http://schemas.microsoft.com/office/powerpoint/2010/main" val="115526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3454857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DA0B79-77FA-4B87-B014-51B46B5FE0CF}" type="slidenum">
              <a:rPr kumimoji="1" lang="ja-JP" altLang="en-US" smtClean="0"/>
              <a:t>25</a:t>
            </a:fld>
            <a:endParaRPr kumimoji="1" lang="ja-JP" altLang="en-US"/>
          </a:p>
        </p:txBody>
      </p:sp>
    </p:spTree>
    <p:extLst>
      <p:ext uri="{BB962C8B-B14F-4D97-AF65-F5344CB8AC3E}">
        <p14:creationId xmlns:p14="http://schemas.microsoft.com/office/powerpoint/2010/main" val="115523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5"/>
          </p:nvPr>
        </p:nvSpPr>
        <p:spPr/>
        <p:txBody>
          <a:bodyPr/>
          <a:lstStyle/>
          <a:p>
            <a:fld id="{51875A66-8240-4C7B-8F63-ACC40D2513BA}" type="slidenum">
              <a:rPr kumimoji="1" lang="ja-JP" altLang="en-US" smtClean="0"/>
              <a:t>26</a:t>
            </a:fld>
            <a:endParaRPr kumimoji="1" lang="ja-JP" altLang="en-US"/>
          </a:p>
        </p:txBody>
      </p:sp>
    </p:spTree>
    <p:extLst>
      <p:ext uri="{BB962C8B-B14F-4D97-AF65-F5344CB8AC3E}">
        <p14:creationId xmlns:p14="http://schemas.microsoft.com/office/powerpoint/2010/main" val="347432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行政経営の取組み　ページ番号">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02270" y="6484255"/>
            <a:ext cx="2133600" cy="365125"/>
          </a:xfrm>
          <a:prstGeom prst="rect">
            <a:avLst/>
          </a:prstGeom>
        </p:spPr>
        <p:txBody>
          <a:bodyPr/>
          <a:lstStyle>
            <a:lvl1pPr>
              <a:defRPr sz="1400">
                <a:solidFill>
                  <a:schemeClr val="tx1"/>
                </a:solidFill>
              </a:defRPr>
            </a:lvl1pPr>
          </a:lstStyle>
          <a:p>
            <a:fld id="{7791D223-6A27-4327-8087-FA06212A7E85}" type="slidenum">
              <a:rPr lang="ja-JP" altLang="en-US" smtClean="0"/>
              <a:pPr/>
              <a:t>‹#›</a:t>
            </a:fld>
            <a:endParaRPr lang="ja-JP" altLang="en-US" dirty="0"/>
          </a:p>
        </p:txBody>
      </p:sp>
    </p:spTree>
    <p:extLst>
      <p:ext uri="{BB962C8B-B14F-4D97-AF65-F5344CB8AC3E}">
        <p14:creationId xmlns:p14="http://schemas.microsoft.com/office/powerpoint/2010/main" val="32727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6957265" y="6439250"/>
            <a:ext cx="2133600" cy="365125"/>
          </a:xfrm>
        </p:spPr>
        <p:txBody>
          <a:bodyPr/>
          <a:lstStyle>
            <a:lvl1pPr>
              <a:defRPr sz="1600">
                <a:solidFill>
                  <a:schemeClr val="tx1"/>
                </a:solidFill>
              </a:defRPr>
            </a:lvl1pPr>
          </a:lstStyle>
          <a:p>
            <a:fld id="{7791D223-6A27-4327-8087-FA06212A7E85}" type="slidenum">
              <a:rPr lang="ja-JP" altLang="en-US" smtClean="0"/>
              <a:pPr/>
              <a:t>‹#›</a:t>
            </a:fld>
            <a:endParaRPr lang="ja-JP" altLang="en-US" dirty="0"/>
          </a:p>
        </p:txBody>
      </p:sp>
    </p:spTree>
    <p:extLst>
      <p:ext uri="{BB962C8B-B14F-4D97-AF65-F5344CB8AC3E}">
        <p14:creationId xmlns:p14="http://schemas.microsoft.com/office/powerpoint/2010/main" val="10764410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E61C8DAA-EB11-449A-BCD0-55CB81ACAED4}"/>
              </a:ext>
            </a:extLst>
          </p:cNvPr>
          <p:cNvSpPr>
            <a:spLocks noGrp="1"/>
          </p:cNvSpPr>
          <p:nvPr>
            <p:ph type="sldNum" sz="quarter" idx="4"/>
          </p:nvPr>
        </p:nvSpPr>
        <p:spPr>
          <a:xfrm>
            <a:off x="7092280" y="6484255"/>
            <a:ext cx="2057400" cy="365125"/>
          </a:xfrm>
          <a:prstGeom prst="rect">
            <a:avLst/>
          </a:prstGeom>
        </p:spPr>
        <p:txBody>
          <a:bodyPr vert="horz" lIns="91440" tIns="45720" rIns="91440" bIns="45720" rtlCol="0" anchor="ctr"/>
          <a:lstStyle>
            <a:lvl1pPr algn="r">
              <a:defRPr sz="1400" b="0">
                <a:solidFill>
                  <a:schemeClr val="tx1">
                    <a:tint val="75000"/>
                  </a:schemeClr>
                </a:solidFill>
                <a:latin typeface="メイリオ" panose="020B0604030504040204" pitchFamily="50" charset="-128"/>
                <a:ea typeface="メイリオ" panose="020B0604030504040204" pitchFamily="50" charset="-128"/>
              </a:defRPr>
            </a:lvl1pPr>
          </a:lstStyle>
          <a:p>
            <a:fld id="{571E43FD-E42E-47D7-834F-1B0238447E3C}" type="slidenum">
              <a:rPr lang="ja-JP" altLang="en-US" smtClean="0"/>
              <a:pPr/>
              <a:t>‹#›</a:t>
            </a:fld>
            <a:endParaRPr lang="ja-JP" altLang="en-US"/>
          </a:p>
        </p:txBody>
      </p:sp>
    </p:spTree>
    <p:extLst>
      <p:ext uri="{BB962C8B-B14F-4D97-AF65-F5344CB8AC3E}">
        <p14:creationId xmlns:p14="http://schemas.microsoft.com/office/powerpoint/2010/main" val="1083705421"/>
      </p:ext>
    </p:extLst>
  </p:cSld>
  <p:clrMap bg1="lt1" tx1="dk1" bg2="lt2" tx2="dk2" accent1="accent1" accent2="accent2" accent3="accent3" accent4="accent4" accent5="accent5" accent6="accent6" hlink="hlink" folHlink="folHlink"/>
  <p:sldLayoutIdLst>
    <p:sldLayoutId id="2147483655" r:id="rId1"/>
    <p:sldLayoutId id="2147483656" r:id="rId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diagramQuickStyle" Target="../diagrams/quickStyle1.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diagramLayout" Target="../diagrams/layout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23" Type="http://schemas.microsoft.com/office/2007/relationships/diagramDrawing" Target="../diagrams/drawing1.xml"/><Relationship Id="rId10" Type="http://schemas.openxmlformats.org/officeDocument/2006/relationships/image" Target="../media/image26.png"/><Relationship Id="rId19" Type="http://schemas.openxmlformats.org/officeDocument/2006/relationships/diagramData" Target="../diagrams/data1.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 Id="rId9"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jpe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jpeg"/><Relationship Id="rId2" Type="http://schemas.openxmlformats.org/officeDocument/2006/relationships/image" Target="../media/image76.png"/><Relationship Id="rId16"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jpe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jpeg"/></Relationships>
</file>

<file path=ppt/slides/_rels/slide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4.xml"/><Relationship Id="rId16"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90550" y="2170366"/>
            <a:ext cx="7714567" cy="580792"/>
            <a:chOff x="677956" y="2725900"/>
            <a:chExt cx="7714567" cy="1017630"/>
          </a:xfrm>
        </p:grpSpPr>
        <p:sp>
          <p:nvSpPr>
            <p:cNvPr id="3" name="正方形/長方形 2"/>
            <p:cNvSpPr/>
            <p:nvPr/>
          </p:nvSpPr>
          <p:spPr>
            <a:xfrm>
              <a:off x="1013794" y="2725900"/>
              <a:ext cx="7042888" cy="808903"/>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cs typeface="Meiryo UI" panose="020B0604030504040204" pitchFamily="50" charset="-128"/>
                </a:rPr>
                <a:t>令和７年度　大阪府行政経営の取組み</a:t>
              </a:r>
            </a:p>
          </p:txBody>
        </p:sp>
        <p:cxnSp>
          <p:nvCxnSpPr>
            <p:cNvPr id="4" name="直線コネクタ 3"/>
            <p:cNvCxnSpPr/>
            <p:nvPr/>
          </p:nvCxnSpPr>
          <p:spPr>
            <a:xfrm>
              <a:off x="677956" y="3743530"/>
              <a:ext cx="7714567"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 name="正方形/長方形 8"/>
          <p:cNvSpPr/>
          <p:nvPr/>
        </p:nvSpPr>
        <p:spPr>
          <a:xfrm>
            <a:off x="3353559" y="5634245"/>
            <a:ext cx="2188542" cy="707886"/>
          </a:xfrm>
          <a:prstGeom prst="rect">
            <a:avLst/>
          </a:prstGeom>
        </p:spPr>
        <p:txBody>
          <a:bodyPr wrap="square">
            <a:spAutoFit/>
          </a:bodyPr>
          <a:lstStyle/>
          <a:p>
            <a:pPr algn="dist"/>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令和７年</a:t>
            </a:r>
            <a:r>
              <a:rPr lang="en-US" altLang="ja-JP" sz="2000" dirty="0">
                <a:latin typeface="メイリオ" panose="020B0604030504040204" pitchFamily="50" charset="-128"/>
                <a:ea typeface="メイリオ" panose="020B0604030504040204" pitchFamily="50" charset="-128"/>
                <a:cs typeface="Meiryo UI" panose="020B0604030504040204" pitchFamily="50" charset="-128"/>
              </a:rPr>
              <a:t>2</a:t>
            </a:r>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月</a:t>
            </a:r>
            <a:endParaRPr lang="en-US" altLang="ja-JP" sz="2000" dirty="0">
              <a:latin typeface="メイリオ" panose="020B0604030504040204" pitchFamily="50" charset="-128"/>
              <a:ea typeface="メイリオ" panose="020B0604030504040204" pitchFamily="50" charset="-128"/>
              <a:cs typeface="Meiryo UI"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cs typeface="Meiryo UI" panose="020B0604030504040204" pitchFamily="50" charset="-128"/>
              </a:rPr>
              <a:t>大　阪　府</a:t>
            </a:r>
          </a:p>
        </p:txBody>
      </p:sp>
      <p:graphicFrame>
        <p:nvGraphicFramePr>
          <p:cNvPr id="6" name="オブジェクト 5"/>
          <p:cNvGraphicFramePr>
            <a:graphicFrameLocks noChangeAspect="1"/>
          </p:cNvGraphicFramePr>
          <p:nvPr/>
        </p:nvGraphicFramePr>
        <p:xfrm>
          <a:off x="470409" y="285750"/>
          <a:ext cx="428625" cy="361950"/>
        </p:xfrm>
        <a:graphic>
          <a:graphicData uri="http://schemas.openxmlformats.org/presentationml/2006/ole">
            <mc:AlternateContent xmlns:mc="http://schemas.openxmlformats.org/markup-compatibility/2006">
              <mc:Choice xmlns:v="urn:schemas-microsoft-com:vml" Requires="v">
                <p:oleObj spid="_x0000_s1360" r:id="rId4" imgW="914286" imgH="666667" progId="">
                  <p:embed/>
                </p:oleObj>
              </mc:Choice>
              <mc:Fallback>
                <p:oleObj r:id="rId4" imgW="914286" imgH="666667" progId="">
                  <p:embed/>
                  <p:pic>
                    <p:nvPicPr>
                      <p:cNvPr id="6" name="オブジェクト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09" y="285750"/>
                        <a:ext cx="428625" cy="361950"/>
                      </a:xfrm>
                      <a:prstGeom prst="rect">
                        <a:avLst/>
                      </a:prstGeom>
                      <a:noFill/>
                    </p:spPr>
                  </p:pic>
                </p:oleObj>
              </mc:Fallback>
            </mc:AlternateContent>
          </a:graphicData>
        </a:graphic>
      </p:graphicFrame>
      <p:sp>
        <p:nvSpPr>
          <p:cNvPr id="7" name="Text Box 4"/>
          <p:cNvSpPr txBox="1">
            <a:spLocks noChangeArrowheads="1"/>
          </p:cNvSpPr>
          <p:nvPr/>
        </p:nvSpPr>
        <p:spPr bwMode="auto">
          <a:xfrm>
            <a:off x="994499" y="332656"/>
            <a:ext cx="1147233" cy="3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900" dirty="0">
                <a:solidFill>
                  <a:srgbClr val="000000"/>
                </a:solidFill>
                <a:latin typeface="HG丸ｺﾞｼｯｸM-PRO"/>
                <a:ea typeface="HG丸ｺﾞｼｯｸM-PRO"/>
              </a:rPr>
              <a:t>大阪府</a:t>
            </a:r>
          </a:p>
        </p:txBody>
      </p:sp>
    </p:spTree>
    <p:extLst>
      <p:ext uri="{BB962C8B-B14F-4D97-AF65-F5344CB8AC3E}">
        <p14:creationId xmlns:p14="http://schemas.microsoft.com/office/powerpoint/2010/main" val="184167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a:extLst>
              <a:ext uri="{FF2B5EF4-FFF2-40B4-BE49-F238E27FC236}">
                <a16:creationId xmlns:a16="http://schemas.microsoft.com/office/drawing/2014/main" id="{96840F45-0D8D-456B-9ABC-269CB1913BEC}"/>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my</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door OSAKA(</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マイド・ア・おおさか</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3" name="グループ化 52">
            <a:extLst>
              <a:ext uri="{FF2B5EF4-FFF2-40B4-BE49-F238E27FC236}">
                <a16:creationId xmlns:a16="http://schemas.microsoft.com/office/drawing/2014/main" id="{FBD978E0-239C-416D-906D-D187A7E203C8}"/>
              </a:ext>
            </a:extLst>
          </p:cNvPr>
          <p:cNvGrpSpPr/>
          <p:nvPr/>
        </p:nvGrpSpPr>
        <p:grpSpPr>
          <a:xfrm>
            <a:off x="2544906" y="1394720"/>
            <a:ext cx="6120001" cy="2385980"/>
            <a:chOff x="2544906" y="1394720"/>
            <a:chExt cx="6120001" cy="2385980"/>
          </a:xfrm>
        </p:grpSpPr>
        <p:sp>
          <p:nvSpPr>
            <p:cNvPr id="56" name="四角形: 角を丸くする 55">
              <a:extLst>
                <a:ext uri="{FF2B5EF4-FFF2-40B4-BE49-F238E27FC236}">
                  <a16:creationId xmlns:a16="http://schemas.microsoft.com/office/drawing/2014/main" id="{3A9456F1-FF52-43F7-BB09-0A2FD32C3E5A}"/>
                </a:ext>
              </a:extLst>
            </p:cNvPr>
            <p:cNvSpPr/>
            <p:nvPr/>
          </p:nvSpPr>
          <p:spPr>
            <a:xfrm>
              <a:off x="2544906" y="1394720"/>
              <a:ext cx="6120000" cy="2385980"/>
            </a:xfrm>
            <a:prstGeom prst="roundRect">
              <a:avLst>
                <a:gd name="adj" fmla="val 2105"/>
              </a:avLst>
            </a:prstGeom>
            <a:noFill/>
            <a:ln w="28575">
              <a:solidFill>
                <a:srgbClr val="EA433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nvGrpSpPr>
            <p:cNvPr id="63" name="グループ化 62">
              <a:extLst>
                <a:ext uri="{FF2B5EF4-FFF2-40B4-BE49-F238E27FC236}">
                  <a16:creationId xmlns:a16="http://schemas.microsoft.com/office/drawing/2014/main" id="{FCBA6CF4-E195-4BC4-AFCD-3ECF1BFD4944}"/>
                </a:ext>
              </a:extLst>
            </p:cNvPr>
            <p:cNvGrpSpPr/>
            <p:nvPr/>
          </p:nvGrpSpPr>
          <p:grpSpPr>
            <a:xfrm>
              <a:off x="2544906" y="1394720"/>
              <a:ext cx="6120001" cy="1001105"/>
              <a:chOff x="2918900" y="1835781"/>
              <a:chExt cx="3325492" cy="1001105"/>
            </a:xfrm>
          </p:grpSpPr>
          <p:sp>
            <p:nvSpPr>
              <p:cNvPr id="69" name="四角形: 角を丸くする 68">
                <a:extLst>
                  <a:ext uri="{FF2B5EF4-FFF2-40B4-BE49-F238E27FC236}">
                    <a16:creationId xmlns:a16="http://schemas.microsoft.com/office/drawing/2014/main" id="{1063C283-17C8-43CF-80B9-D25A6595B396}"/>
                  </a:ext>
                </a:extLst>
              </p:cNvPr>
              <p:cNvSpPr/>
              <p:nvPr/>
            </p:nvSpPr>
            <p:spPr>
              <a:xfrm>
                <a:off x="2918900" y="1835781"/>
                <a:ext cx="3325492" cy="252000"/>
              </a:xfrm>
              <a:prstGeom prst="roundRect">
                <a:avLst/>
              </a:prstGeom>
              <a:solidFill>
                <a:srgbClr val="EA433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lang="ja-JP" altLang="en-US" sz="1400" b="1" dirty="0">
                    <a:solidFill>
                      <a:schemeClr val="bg1"/>
                    </a:solidFill>
                    <a:latin typeface="メイリオ" panose="020B0604030504040204" pitchFamily="50" charset="-128"/>
                    <a:ea typeface="メイリオ" panose="020B0604030504040204" pitchFamily="50" charset="-128"/>
                  </a:rPr>
                  <a:t>（１）おすすめ配信</a:t>
                </a:r>
                <a:endParaRPr lang="en-US" altLang="ja-JP" sz="1400" b="1" dirty="0">
                  <a:solidFill>
                    <a:schemeClr val="bg1"/>
                  </a:solidFill>
                  <a:latin typeface="メイリオ" panose="020B0604030504040204" pitchFamily="50" charset="-128"/>
                  <a:ea typeface="メイリオ" panose="020B0604030504040204" pitchFamily="50" charset="-128"/>
                </a:endParaRPr>
              </a:p>
              <a:p>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70" name="正方形/長方形 69">
                <a:extLst>
                  <a:ext uri="{FF2B5EF4-FFF2-40B4-BE49-F238E27FC236}">
                    <a16:creationId xmlns:a16="http://schemas.microsoft.com/office/drawing/2014/main" id="{299B2DBA-123C-4E3B-9DCA-420FA78F1742}"/>
                  </a:ext>
                </a:extLst>
              </p:cNvPr>
              <p:cNvSpPr/>
              <p:nvPr/>
            </p:nvSpPr>
            <p:spPr>
              <a:xfrm>
                <a:off x="2918901" y="2104321"/>
                <a:ext cx="3312000" cy="7325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・登録情報に合わせ、必要な情報やサービスを個人へ直接配信</a:t>
                </a:r>
              </a:p>
              <a:p>
                <a:r>
                  <a:rPr lang="ja-JP" altLang="en-US" sz="1200" dirty="0">
                    <a:solidFill>
                      <a:schemeClr val="tx1"/>
                    </a:solidFill>
                    <a:latin typeface="メイリオ" panose="020B0604030504040204" pitchFamily="50" charset="-128"/>
                    <a:ea typeface="メイリオ" panose="020B0604030504040204" pitchFamily="50" charset="-128"/>
                  </a:rPr>
                  <a:t>・新着情報が掲載された時にはメールでも通知</a:t>
                </a:r>
              </a:p>
            </p:txBody>
          </p:sp>
        </p:grpSp>
      </p:grpSp>
      <p:sp>
        <p:nvSpPr>
          <p:cNvPr id="71" name="テキスト ボックス 70">
            <a:extLst>
              <a:ext uri="{FF2B5EF4-FFF2-40B4-BE49-F238E27FC236}">
                <a16:creationId xmlns:a16="http://schemas.microsoft.com/office/drawing/2014/main" id="{D26D557A-492E-4A3B-95E4-B71E926CE389}"/>
              </a:ext>
            </a:extLst>
          </p:cNvPr>
          <p:cNvSpPr txBox="1"/>
          <p:nvPr/>
        </p:nvSpPr>
        <p:spPr>
          <a:xfrm>
            <a:off x="376690" y="6369820"/>
            <a:ext cx="8567253" cy="25453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大阪広域データ連携基盤（</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Osaka Regional Data Exchange Network</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の頭文字。</a:t>
            </a:r>
          </a:p>
        </p:txBody>
      </p:sp>
      <p:cxnSp>
        <p:nvCxnSpPr>
          <p:cNvPr id="72" name="直線コネクタ 71">
            <a:extLst>
              <a:ext uri="{FF2B5EF4-FFF2-40B4-BE49-F238E27FC236}">
                <a16:creationId xmlns:a16="http://schemas.microsoft.com/office/drawing/2014/main" id="{5C27DB83-CBFD-42EC-A6EA-47F99E485F83}"/>
              </a:ext>
            </a:extLst>
          </p:cNvPr>
          <p:cNvCxnSpPr/>
          <p:nvPr/>
        </p:nvCxnSpPr>
        <p:spPr>
          <a:xfrm>
            <a:off x="223275" y="6354325"/>
            <a:ext cx="8640960" cy="0"/>
          </a:xfrm>
          <a:prstGeom prst="line">
            <a:avLst/>
          </a:prstGeom>
        </p:spPr>
        <p:style>
          <a:lnRef idx="1">
            <a:schemeClr val="accent1"/>
          </a:lnRef>
          <a:fillRef idx="0">
            <a:schemeClr val="accent1"/>
          </a:fillRef>
          <a:effectRef idx="0">
            <a:schemeClr val="accent1"/>
          </a:effectRef>
          <a:fontRef idx="minor">
            <a:schemeClr val="tx1"/>
          </a:fontRef>
        </p:style>
      </p:cxnSp>
      <p:pic>
        <p:nvPicPr>
          <p:cNvPr id="73" name="図 72">
            <a:extLst>
              <a:ext uri="{FF2B5EF4-FFF2-40B4-BE49-F238E27FC236}">
                <a16:creationId xmlns:a16="http://schemas.microsoft.com/office/drawing/2014/main" id="{3CD571FC-8838-4E07-BCA9-4FCBC46F991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2258" y="1323936"/>
            <a:ext cx="2323614" cy="521083"/>
          </a:xfrm>
          <a:prstGeom prst="rect">
            <a:avLst/>
          </a:prstGeom>
        </p:spPr>
      </p:pic>
      <p:sp>
        <p:nvSpPr>
          <p:cNvPr id="74" name="正方形/長方形 73">
            <a:extLst>
              <a:ext uri="{FF2B5EF4-FFF2-40B4-BE49-F238E27FC236}">
                <a16:creationId xmlns:a16="http://schemas.microsoft.com/office/drawing/2014/main" id="{D7C3740B-6AAE-4AB9-98C1-4C1C2FCE9D5F}"/>
              </a:ext>
            </a:extLst>
          </p:cNvPr>
          <p:cNvSpPr/>
          <p:nvPr/>
        </p:nvSpPr>
        <p:spPr>
          <a:xfrm>
            <a:off x="84806" y="479260"/>
            <a:ext cx="8892000" cy="6156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・住民の</a:t>
            </a:r>
            <a:r>
              <a:rPr lang="en-US" altLang="ja-JP" sz="1200" dirty="0">
                <a:solidFill>
                  <a:schemeClr val="tx1"/>
                </a:solidFill>
                <a:latin typeface="メイリオ" panose="020B0604030504040204" pitchFamily="50" charset="-128"/>
                <a:ea typeface="メイリオ" panose="020B0604030504040204" pitchFamily="50" charset="-128"/>
              </a:rPr>
              <a:t>QoL</a:t>
            </a:r>
            <a:r>
              <a:rPr lang="ja-JP" altLang="en-US" sz="1200" dirty="0">
                <a:solidFill>
                  <a:schemeClr val="tx1"/>
                </a:solidFill>
                <a:latin typeface="メイリオ" panose="020B0604030504040204" pitchFamily="50" charset="-128"/>
                <a:ea typeface="メイリオ" panose="020B0604030504040204" pitchFamily="50" charset="-128"/>
              </a:rPr>
              <a:t>向上に資するデジタルサービスを府域全体で提供するため、令和６年８月より</a:t>
            </a:r>
            <a:r>
              <a:rPr lang="en-US" altLang="ja-JP" sz="1200" dirty="0">
                <a:solidFill>
                  <a:schemeClr val="tx1"/>
                </a:solidFill>
                <a:latin typeface="メイリオ" panose="020B0604030504040204" pitchFamily="50" charset="-128"/>
                <a:ea typeface="メイリオ" panose="020B0604030504040204" pitchFamily="50" charset="-128"/>
              </a:rPr>
              <a:t>ORDEN</a:t>
            </a:r>
            <a:r>
              <a:rPr lang="ja-JP" altLang="en-US" sz="1200" baseline="30000" dirty="0">
                <a:solidFill>
                  <a:schemeClr val="tx1"/>
                </a:solidFill>
                <a:latin typeface="メイリオ" panose="020B0604030504040204" pitchFamily="50" charset="-128"/>
                <a:ea typeface="メイリオ" panose="020B0604030504040204" pitchFamily="50" charset="-128"/>
              </a:rPr>
              <a:t>*</a:t>
            </a:r>
            <a:r>
              <a:rPr lang="en-US" altLang="ja-JP" sz="1200" baseline="30000" dirty="0">
                <a:solidFill>
                  <a:schemeClr val="tx1"/>
                </a:solidFill>
                <a:latin typeface="メイリオ" panose="020B0604030504040204" pitchFamily="50" charset="-128"/>
                <a:ea typeface="メイリオ" panose="020B0604030504040204" pitchFamily="50" charset="-128"/>
              </a:rPr>
              <a:t>3</a:t>
            </a:r>
            <a:r>
              <a:rPr lang="ja-JP" altLang="en-US" sz="1200" dirty="0">
                <a:solidFill>
                  <a:schemeClr val="tx1"/>
                </a:solidFill>
                <a:latin typeface="メイリオ" panose="020B0604030504040204" pitchFamily="50" charset="-128"/>
                <a:ea typeface="メイリオ" panose="020B0604030504040204" pitchFamily="50" charset="-128"/>
              </a:rPr>
              <a:t>を活用した取組みとして、</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個人に合わせた最適な情報発信やオンライン行政手続等を提供する大阪総合行政ポータル「</a:t>
            </a:r>
            <a:r>
              <a:rPr lang="en-US" altLang="ja-JP" sz="1200" dirty="0">
                <a:solidFill>
                  <a:schemeClr val="tx1"/>
                </a:solidFill>
                <a:latin typeface="メイリオ" panose="020B0604030504040204" pitchFamily="50" charset="-128"/>
                <a:ea typeface="メイリオ" panose="020B0604030504040204" pitchFamily="50" charset="-128"/>
              </a:rPr>
              <a:t>my door OSAKA</a:t>
            </a:r>
            <a:r>
              <a:rPr lang="ja-JP" altLang="en-US" sz="1200" dirty="0">
                <a:solidFill>
                  <a:schemeClr val="tx1"/>
                </a:solidFill>
                <a:latin typeface="メイリオ" panose="020B0604030504040204" pitchFamily="50" charset="-128"/>
                <a:ea typeface="メイリオ" panose="020B0604030504040204" pitchFamily="50" charset="-128"/>
              </a:rPr>
              <a:t>（マイド・ア・</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おおさか）」のサービスを開始。</a:t>
            </a:r>
          </a:p>
        </p:txBody>
      </p:sp>
      <p:pic>
        <p:nvPicPr>
          <p:cNvPr id="75" name="図 74">
            <a:extLst>
              <a:ext uri="{FF2B5EF4-FFF2-40B4-BE49-F238E27FC236}">
                <a16:creationId xmlns:a16="http://schemas.microsoft.com/office/drawing/2014/main" id="{830DAD70-EB95-4AA0-AB63-AC81858E10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0262"/>
            <a:ext cx="2389766" cy="3758937"/>
          </a:xfrm>
          <a:prstGeom prst="rect">
            <a:avLst/>
          </a:prstGeom>
        </p:spPr>
      </p:pic>
      <p:sp>
        <p:nvSpPr>
          <p:cNvPr id="76" name="正方形/長方形 75">
            <a:extLst>
              <a:ext uri="{FF2B5EF4-FFF2-40B4-BE49-F238E27FC236}">
                <a16:creationId xmlns:a16="http://schemas.microsoft.com/office/drawing/2014/main" id="{FC065962-A4A2-441D-ADAD-B9A0F8666B72}"/>
              </a:ext>
            </a:extLst>
          </p:cNvPr>
          <p:cNvSpPr/>
          <p:nvPr/>
        </p:nvSpPr>
        <p:spPr>
          <a:xfrm>
            <a:off x="2425872" y="1133745"/>
            <a:ext cx="2323614" cy="3719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400" b="1" dirty="0">
                <a:solidFill>
                  <a:schemeClr val="tx1"/>
                </a:solidFill>
                <a:latin typeface="メイリオ" panose="020B0604030504040204" pitchFamily="50" charset="-128"/>
                <a:ea typeface="メイリオ" panose="020B0604030504040204" pitchFamily="50" charset="-128"/>
              </a:rPr>
              <a:t>主なサービス内容　</a:t>
            </a:r>
          </a:p>
        </p:txBody>
      </p:sp>
      <p:pic>
        <p:nvPicPr>
          <p:cNvPr id="78" name="図 77">
            <a:extLst>
              <a:ext uri="{FF2B5EF4-FFF2-40B4-BE49-F238E27FC236}">
                <a16:creationId xmlns:a16="http://schemas.microsoft.com/office/drawing/2014/main" id="{261C0630-5F60-4301-AF84-882F4A948414}"/>
              </a:ext>
            </a:extLst>
          </p:cNvPr>
          <p:cNvPicPr>
            <a:picLocks/>
          </p:cNvPicPr>
          <p:nvPr/>
        </p:nvPicPr>
        <p:blipFill rotWithShape="1">
          <a:blip r:embed="rId4"/>
          <a:srcRect l="2183" t="33060" r="68151" b="5122"/>
          <a:stretch/>
        </p:blipFill>
        <p:spPr>
          <a:xfrm>
            <a:off x="6377810" y="2924375"/>
            <a:ext cx="1661270" cy="772801"/>
          </a:xfrm>
          <a:prstGeom prst="rect">
            <a:avLst/>
          </a:prstGeom>
        </p:spPr>
      </p:pic>
      <p:pic>
        <p:nvPicPr>
          <p:cNvPr id="80" name="図 79">
            <a:extLst>
              <a:ext uri="{FF2B5EF4-FFF2-40B4-BE49-F238E27FC236}">
                <a16:creationId xmlns:a16="http://schemas.microsoft.com/office/drawing/2014/main" id="{78696634-3846-4B5A-9979-605313E136E3}"/>
              </a:ext>
            </a:extLst>
          </p:cNvPr>
          <p:cNvPicPr>
            <a:picLocks noChangeAspect="1"/>
          </p:cNvPicPr>
          <p:nvPr/>
        </p:nvPicPr>
        <p:blipFill rotWithShape="1">
          <a:blip r:embed="rId5"/>
          <a:srcRect t="18811"/>
          <a:stretch/>
        </p:blipFill>
        <p:spPr>
          <a:xfrm>
            <a:off x="2885110" y="2078850"/>
            <a:ext cx="3188864" cy="1644100"/>
          </a:xfrm>
          <a:prstGeom prst="rect">
            <a:avLst/>
          </a:prstGeom>
          <a:ln w="6350">
            <a:solidFill>
              <a:schemeClr val="tx1"/>
            </a:solidFill>
          </a:ln>
        </p:spPr>
      </p:pic>
      <p:grpSp>
        <p:nvGrpSpPr>
          <p:cNvPr id="81" name="グループ化 80">
            <a:extLst>
              <a:ext uri="{FF2B5EF4-FFF2-40B4-BE49-F238E27FC236}">
                <a16:creationId xmlns:a16="http://schemas.microsoft.com/office/drawing/2014/main" id="{B555F543-B1D0-4C5A-8608-28CF844D7585}"/>
              </a:ext>
            </a:extLst>
          </p:cNvPr>
          <p:cNvGrpSpPr/>
          <p:nvPr/>
        </p:nvGrpSpPr>
        <p:grpSpPr>
          <a:xfrm>
            <a:off x="6466423" y="1849811"/>
            <a:ext cx="2213940" cy="1092027"/>
            <a:chOff x="6650295" y="1875334"/>
            <a:chExt cx="2213940" cy="1092027"/>
          </a:xfrm>
        </p:grpSpPr>
        <p:sp>
          <p:nvSpPr>
            <p:cNvPr id="82" name="フリーフォーム: 図形 81">
              <a:extLst>
                <a:ext uri="{FF2B5EF4-FFF2-40B4-BE49-F238E27FC236}">
                  <a16:creationId xmlns:a16="http://schemas.microsoft.com/office/drawing/2014/main" id="{DAB05E34-FB57-4019-B928-360220470E6C}"/>
                </a:ext>
              </a:extLst>
            </p:cNvPr>
            <p:cNvSpPr/>
            <p:nvPr/>
          </p:nvSpPr>
          <p:spPr>
            <a:xfrm rot="11577003">
              <a:off x="6650295" y="1875334"/>
              <a:ext cx="2048613" cy="1092027"/>
            </a:xfrm>
            <a:custGeom>
              <a:avLst/>
              <a:gdLst>
                <a:gd name="connsiteX0" fmla="*/ 1956510 w 2048613"/>
                <a:gd name="connsiteY0" fmla="*/ 696954 h 1092027"/>
                <a:gd name="connsiteX1" fmla="*/ 251668 w 2048613"/>
                <a:gd name="connsiteY1" fmla="*/ 1088983 h 1092027"/>
                <a:gd name="connsiteX2" fmla="*/ 109420 w 2048613"/>
                <a:gd name="connsiteY2" fmla="*/ 999924 h 1092027"/>
                <a:gd name="connsiteX3" fmla="*/ 3044 w 2048613"/>
                <a:gd name="connsiteY3" fmla="*/ 537321 h 1092027"/>
                <a:gd name="connsiteX4" fmla="*/ 92103 w 2048613"/>
                <a:gd name="connsiteY4" fmla="*/ 395073 h 1092027"/>
                <a:gd name="connsiteX5" fmla="*/ 621330 w 2048613"/>
                <a:gd name="connsiteY5" fmla="*/ 273377 h 1092027"/>
                <a:gd name="connsiteX6" fmla="*/ 776535 w 2048613"/>
                <a:gd name="connsiteY6" fmla="*/ 50920 h 1092027"/>
                <a:gd name="connsiteX7" fmla="*/ 776535 w 2048613"/>
                <a:gd name="connsiteY7" fmla="*/ 237687 h 1092027"/>
                <a:gd name="connsiteX8" fmla="*/ 1796945 w 2048613"/>
                <a:gd name="connsiteY8" fmla="*/ 3044 h 1092027"/>
                <a:gd name="connsiteX9" fmla="*/ 1939194 w 2048613"/>
                <a:gd name="connsiteY9" fmla="*/ 92103 h 1092027"/>
                <a:gd name="connsiteX10" fmla="*/ 2045569 w 2048613"/>
                <a:gd name="connsiteY10" fmla="*/ 554706 h 1092027"/>
                <a:gd name="connsiteX11" fmla="*/ 1956510 w 2048613"/>
                <a:gd name="connsiteY11" fmla="*/ 696954 h 109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8613" h="1092027">
                  <a:moveTo>
                    <a:pt x="1956510" y="696954"/>
                  </a:moveTo>
                  <a:lnTo>
                    <a:pt x="251668" y="1088983"/>
                  </a:lnTo>
                  <a:cubicBezTo>
                    <a:pt x="187794" y="1103671"/>
                    <a:pt x="124108" y="1063798"/>
                    <a:pt x="109420" y="999924"/>
                  </a:cubicBezTo>
                  <a:lnTo>
                    <a:pt x="3044" y="537321"/>
                  </a:lnTo>
                  <a:cubicBezTo>
                    <a:pt x="-11644" y="473447"/>
                    <a:pt x="28229" y="409760"/>
                    <a:pt x="92103" y="395073"/>
                  </a:cubicBezTo>
                  <a:lnTo>
                    <a:pt x="621330" y="273377"/>
                  </a:lnTo>
                  <a:lnTo>
                    <a:pt x="776535" y="50920"/>
                  </a:lnTo>
                  <a:lnTo>
                    <a:pt x="776535" y="237687"/>
                  </a:lnTo>
                  <a:lnTo>
                    <a:pt x="1796945" y="3044"/>
                  </a:lnTo>
                  <a:cubicBezTo>
                    <a:pt x="1860819" y="-11644"/>
                    <a:pt x="1924506" y="28229"/>
                    <a:pt x="1939194" y="92103"/>
                  </a:cubicBezTo>
                  <a:lnTo>
                    <a:pt x="2045569" y="554706"/>
                  </a:lnTo>
                  <a:cubicBezTo>
                    <a:pt x="2060257" y="618580"/>
                    <a:pt x="2020384" y="682267"/>
                    <a:pt x="1956510" y="696954"/>
                  </a:cubicBezTo>
                  <a:close/>
                </a:path>
              </a:pathLst>
            </a:custGeom>
            <a:solidFill>
              <a:srgbClr val="FFFFCC"/>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3" name="四角形: 角を丸くする 82">
              <a:extLst>
                <a:ext uri="{FF2B5EF4-FFF2-40B4-BE49-F238E27FC236}">
                  <a16:creationId xmlns:a16="http://schemas.microsoft.com/office/drawing/2014/main" id="{61549BBB-86CE-4C5D-821F-4EFDE2EDF43F}"/>
                </a:ext>
              </a:extLst>
            </p:cNvPr>
            <p:cNvSpPr/>
            <p:nvPr/>
          </p:nvSpPr>
          <p:spPr>
            <a:xfrm>
              <a:off x="6673020" y="2102548"/>
              <a:ext cx="2191215" cy="712020"/>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nSpc>
                  <a:spcPct val="150000"/>
                </a:lnSpc>
              </a:pPr>
              <a:r>
                <a:rPr lang="ja-JP" altLang="en-US" sz="1050" b="1" dirty="0">
                  <a:solidFill>
                    <a:schemeClr val="tx1"/>
                  </a:solidFill>
                  <a:latin typeface="メイリオ" panose="020B0604030504040204" pitchFamily="50" charset="-128"/>
                  <a:ea typeface="メイリオ" panose="020B0604030504040204" pitchFamily="50" charset="-128"/>
                </a:rPr>
                <a:t>府や市町村の</a:t>
              </a:r>
              <a:r>
                <a:rPr lang="en-US" altLang="ja-JP" sz="1050" b="1" dirty="0">
                  <a:solidFill>
                    <a:schemeClr val="tx1"/>
                  </a:solidFill>
                  <a:latin typeface="メイリオ" panose="020B0604030504040204" pitchFamily="50" charset="-128"/>
                  <a:ea typeface="メイリオ" panose="020B0604030504040204" pitchFamily="50" charset="-128"/>
                </a:rPr>
                <a:t>HP</a:t>
              </a:r>
              <a:r>
                <a:rPr lang="ja-JP" altLang="en-US" sz="1050" b="1" dirty="0">
                  <a:solidFill>
                    <a:schemeClr val="tx1"/>
                  </a:solidFill>
                  <a:latin typeface="メイリオ" panose="020B0604030504040204" pitchFamily="50" charset="-128"/>
                  <a:ea typeface="メイリオ" panose="020B0604030504040204" pitchFamily="50" charset="-128"/>
                </a:rPr>
                <a:t>等を探さずに、</a:t>
              </a:r>
              <a:endParaRPr lang="en-US" altLang="ja-JP" sz="1050" b="1" dirty="0">
                <a:solidFill>
                  <a:schemeClr val="tx1"/>
                </a:solidFill>
                <a:latin typeface="メイリオ" panose="020B0604030504040204" pitchFamily="50" charset="-128"/>
                <a:ea typeface="メイリオ" panose="020B0604030504040204" pitchFamily="50" charset="-128"/>
              </a:endParaRPr>
            </a:p>
            <a:p>
              <a:pPr>
                <a:lnSpc>
                  <a:spcPct val="150000"/>
                </a:lnSpc>
              </a:pPr>
              <a:r>
                <a:rPr lang="ja-JP" altLang="en-US" sz="1050" b="1" dirty="0">
                  <a:solidFill>
                    <a:schemeClr val="tx1"/>
                  </a:solidFill>
                  <a:latin typeface="メイリオ" panose="020B0604030504040204" pitchFamily="50" charset="-128"/>
                  <a:ea typeface="メイリオ" panose="020B0604030504040204" pitchFamily="50" charset="-128"/>
                </a:rPr>
                <a:t>ほしい情報を取得可能に！</a:t>
              </a:r>
              <a:endParaRPr lang="en-US" altLang="ja-JP" sz="1050" b="1" dirty="0">
                <a:solidFill>
                  <a:schemeClr val="tx1"/>
                </a:solidFill>
                <a:latin typeface="メイリオ" panose="020B0604030504040204" pitchFamily="50" charset="-128"/>
                <a:ea typeface="メイリオ" panose="020B0604030504040204" pitchFamily="50" charset="-128"/>
              </a:endParaRPr>
            </a:p>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84" name="正方形/長方形 83">
            <a:extLst>
              <a:ext uri="{FF2B5EF4-FFF2-40B4-BE49-F238E27FC236}">
                <a16:creationId xmlns:a16="http://schemas.microsoft.com/office/drawing/2014/main" id="{4D6BC23E-A898-4209-A12C-E13B6225A1F9}"/>
              </a:ext>
            </a:extLst>
          </p:cNvPr>
          <p:cNvSpPr/>
          <p:nvPr/>
        </p:nvSpPr>
        <p:spPr>
          <a:xfrm>
            <a:off x="2389766" y="6095760"/>
            <a:ext cx="6250313" cy="254535"/>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lIns="72000" rIns="72000" rtlCol="0" anchor="ctr"/>
          <a:lstStyle/>
          <a:p>
            <a:pPr algn="r"/>
            <a:r>
              <a:rPr lang="ja-JP" altLang="en-US" sz="1400" b="1" dirty="0">
                <a:solidFill>
                  <a:srgbClr val="FF0000"/>
                </a:solidFill>
                <a:latin typeface="メイリオ" panose="020B0604030504040204" pitchFamily="50" charset="-128"/>
                <a:ea typeface="メイリオ" panose="020B0604030504040204" pitchFamily="50" charset="-128"/>
              </a:rPr>
              <a:t>⇒ 今後サービスを提供する市町村やサービス内容の拡充を進める</a:t>
            </a:r>
            <a:endParaRPr kumimoji="1" lang="ja-JP" altLang="en-US" sz="1400" b="1" dirty="0">
              <a:solidFill>
                <a:srgbClr val="FF0000"/>
              </a:solidFill>
              <a:latin typeface="メイリオ" panose="020B0604030504040204" pitchFamily="50" charset="-128"/>
              <a:ea typeface="メイリオ" panose="020B0604030504040204" pitchFamily="50" charset="-128"/>
            </a:endParaRPr>
          </a:p>
        </p:txBody>
      </p:sp>
      <p:grpSp>
        <p:nvGrpSpPr>
          <p:cNvPr id="85" name="グループ化 84">
            <a:extLst>
              <a:ext uri="{FF2B5EF4-FFF2-40B4-BE49-F238E27FC236}">
                <a16:creationId xmlns:a16="http://schemas.microsoft.com/office/drawing/2014/main" id="{DE307A3F-C766-433B-AE70-7CEEFD835003}"/>
              </a:ext>
            </a:extLst>
          </p:cNvPr>
          <p:cNvGrpSpPr/>
          <p:nvPr/>
        </p:nvGrpSpPr>
        <p:grpSpPr>
          <a:xfrm>
            <a:off x="2543549" y="3834045"/>
            <a:ext cx="6121358" cy="1166362"/>
            <a:chOff x="2543549" y="3834045"/>
            <a:chExt cx="6121358" cy="1166362"/>
          </a:xfrm>
        </p:grpSpPr>
        <p:grpSp>
          <p:nvGrpSpPr>
            <p:cNvPr id="86" name="グループ化 85">
              <a:extLst>
                <a:ext uri="{FF2B5EF4-FFF2-40B4-BE49-F238E27FC236}">
                  <a16:creationId xmlns:a16="http://schemas.microsoft.com/office/drawing/2014/main" id="{4606A9CE-5C1E-42D4-9E66-980ADDF36574}"/>
                </a:ext>
              </a:extLst>
            </p:cNvPr>
            <p:cNvGrpSpPr/>
            <p:nvPr/>
          </p:nvGrpSpPr>
          <p:grpSpPr>
            <a:xfrm>
              <a:off x="2544906" y="3834045"/>
              <a:ext cx="6120001" cy="1166362"/>
              <a:chOff x="2918900" y="2818256"/>
              <a:chExt cx="5834358" cy="1166362"/>
            </a:xfrm>
          </p:grpSpPr>
          <p:sp>
            <p:nvSpPr>
              <p:cNvPr id="89" name="四角形: 角を丸くする 88">
                <a:extLst>
                  <a:ext uri="{FF2B5EF4-FFF2-40B4-BE49-F238E27FC236}">
                    <a16:creationId xmlns:a16="http://schemas.microsoft.com/office/drawing/2014/main" id="{ED175801-EBEA-4906-A7AD-0CF08FBF2D15}"/>
                  </a:ext>
                </a:extLst>
              </p:cNvPr>
              <p:cNvSpPr/>
              <p:nvPr/>
            </p:nvSpPr>
            <p:spPr>
              <a:xfrm>
                <a:off x="2918901" y="2818256"/>
                <a:ext cx="5834357" cy="252000"/>
              </a:xfrm>
              <a:prstGeom prst="roundRect">
                <a:avLst/>
              </a:prstGeom>
              <a:solidFill>
                <a:srgbClr val="EA433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lang="ja-JP" altLang="en-US" sz="1400" b="1" dirty="0">
                    <a:solidFill>
                      <a:schemeClr val="bg1"/>
                    </a:solidFill>
                    <a:latin typeface="メイリオ" panose="020B0604030504040204" pitchFamily="50" charset="-128"/>
                    <a:ea typeface="メイリオ" panose="020B0604030504040204" pitchFamily="50" charset="-128"/>
                  </a:rPr>
                  <a:t>（２）電子申請連携</a:t>
                </a:r>
              </a:p>
              <a:p>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90" name="正方形/長方形 89">
                <a:extLst>
                  <a:ext uri="{FF2B5EF4-FFF2-40B4-BE49-F238E27FC236}">
                    <a16:creationId xmlns:a16="http://schemas.microsoft.com/office/drawing/2014/main" id="{834272A1-62B1-49F9-983B-381B8E866FA2}"/>
                  </a:ext>
                </a:extLst>
              </p:cNvPr>
              <p:cNvSpPr/>
              <p:nvPr/>
            </p:nvSpPr>
            <p:spPr>
              <a:xfrm>
                <a:off x="2918900" y="3088286"/>
                <a:ext cx="4668435" cy="8963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・行政オンラインシステム等との連携により、</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様々な行政手続をスマートフォンから直接申請</a:t>
                </a:r>
              </a:p>
              <a:p>
                <a:pPr>
                  <a:lnSpc>
                    <a:spcPts val="500"/>
                  </a:lnSpc>
                </a:pPr>
                <a:r>
                  <a:rPr lang="ja-JP" altLang="en-US" sz="1200" dirty="0">
                    <a:solidFill>
                      <a:schemeClr val="tx1"/>
                    </a:solidFill>
                    <a:latin typeface="メイリオ" panose="020B0604030504040204" pitchFamily="50" charset="-128"/>
                    <a:ea typeface="メイリオ" panose="020B0604030504040204" pitchFamily="50" charset="-128"/>
                  </a:rPr>
                  <a:t>　</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令和６年度は大阪府の行政オンラインシステム及び堺市の</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電子申請システムのみ連携</a:t>
                </a:r>
              </a:p>
            </p:txBody>
          </p:sp>
        </p:grpSp>
        <p:pic>
          <p:nvPicPr>
            <p:cNvPr id="87" name="図 86">
              <a:extLst>
                <a:ext uri="{FF2B5EF4-FFF2-40B4-BE49-F238E27FC236}">
                  <a16:creationId xmlns:a16="http://schemas.microsoft.com/office/drawing/2014/main" id="{38CAC447-03BA-4409-9061-FD345D52DC50}"/>
                </a:ext>
              </a:extLst>
            </p:cNvPr>
            <p:cNvPicPr>
              <a:picLocks/>
            </p:cNvPicPr>
            <p:nvPr/>
          </p:nvPicPr>
          <p:blipFill>
            <a:blip r:embed="rId6">
              <a:clrChange>
                <a:clrFrom>
                  <a:srgbClr val="FFFFFF"/>
                </a:clrFrom>
                <a:clrTo>
                  <a:srgbClr val="FFFFFF">
                    <a:alpha val="0"/>
                  </a:srgbClr>
                </a:clrTo>
              </a:clrChange>
            </a:blip>
            <a:stretch>
              <a:fillRect/>
            </a:stretch>
          </p:blipFill>
          <p:spPr>
            <a:xfrm>
              <a:off x="6489148" y="4080511"/>
              <a:ext cx="1609690" cy="843824"/>
            </a:xfrm>
            <a:prstGeom prst="rect">
              <a:avLst/>
            </a:prstGeom>
          </p:spPr>
        </p:pic>
        <p:sp>
          <p:nvSpPr>
            <p:cNvPr id="88" name="四角形: 角を丸くする 87">
              <a:extLst>
                <a:ext uri="{FF2B5EF4-FFF2-40B4-BE49-F238E27FC236}">
                  <a16:creationId xmlns:a16="http://schemas.microsoft.com/office/drawing/2014/main" id="{CF296069-C4A9-41BB-BBAE-024BA5519003}"/>
                </a:ext>
              </a:extLst>
            </p:cNvPr>
            <p:cNvSpPr/>
            <p:nvPr/>
          </p:nvSpPr>
          <p:spPr>
            <a:xfrm>
              <a:off x="2543549" y="3839805"/>
              <a:ext cx="6120000" cy="1123600"/>
            </a:xfrm>
            <a:prstGeom prst="roundRect">
              <a:avLst>
                <a:gd name="adj" fmla="val 2105"/>
              </a:avLst>
            </a:prstGeom>
            <a:noFill/>
            <a:ln w="28575">
              <a:solidFill>
                <a:srgbClr val="EA433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grpSp>
        <p:nvGrpSpPr>
          <p:cNvPr id="91" name="グループ化 90">
            <a:extLst>
              <a:ext uri="{FF2B5EF4-FFF2-40B4-BE49-F238E27FC236}">
                <a16:creationId xmlns:a16="http://schemas.microsoft.com/office/drawing/2014/main" id="{D9A8603E-CA3F-4384-9EF7-EC9AB3C2F990}"/>
              </a:ext>
            </a:extLst>
          </p:cNvPr>
          <p:cNvGrpSpPr/>
          <p:nvPr/>
        </p:nvGrpSpPr>
        <p:grpSpPr>
          <a:xfrm>
            <a:off x="2544906" y="5004175"/>
            <a:ext cx="6120000" cy="1064873"/>
            <a:chOff x="2544906" y="5004175"/>
            <a:chExt cx="6120000" cy="1064873"/>
          </a:xfrm>
        </p:grpSpPr>
        <p:grpSp>
          <p:nvGrpSpPr>
            <p:cNvPr id="92" name="グループ化 91">
              <a:extLst>
                <a:ext uri="{FF2B5EF4-FFF2-40B4-BE49-F238E27FC236}">
                  <a16:creationId xmlns:a16="http://schemas.microsoft.com/office/drawing/2014/main" id="{4F8EE907-D1C9-480E-9158-F9B5C72DD246}"/>
                </a:ext>
              </a:extLst>
            </p:cNvPr>
            <p:cNvGrpSpPr/>
            <p:nvPr/>
          </p:nvGrpSpPr>
          <p:grpSpPr>
            <a:xfrm>
              <a:off x="2544906" y="5004175"/>
              <a:ext cx="6120000" cy="945105"/>
              <a:chOff x="2918900" y="4011234"/>
              <a:chExt cx="5834358" cy="945105"/>
            </a:xfrm>
          </p:grpSpPr>
          <p:sp>
            <p:nvSpPr>
              <p:cNvPr id="95" name="四角形: 角を丸くする 94">
                <a:extLst>
                  <a:ext uri="{FF2B5EF4-FFF2-40B4-BE49-F238E27FC236}">
                    <a16:creationId xmlns:a16="http://schemas.microsoft.com/office/drawing/2014/main" id="{063226A9-24AC-4D5F-9BD0-86731562A18F}"/>
                  </a:ext>
                </a:extLst>
              </p:cNvPr>
              <p:cNvSpPr/>
              <p:nvPr/>
            </p:nvSpPr>
            <p:spPr>
              <a:xfrm>
                <a:off x="2918900" y="4011234"/>
                <a:ext cx="5834358" cy="252000"/>
              </a:xfrm>
              <a:prstGeom prst="roundRect">
                <a:avLst/>
              </a:prstGeom>
              <a:solidFill>
                <a:srgbClr val="EA433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lang="ja-JP" altLang="en-US" sz="1400" b="1" dirty="0">
                    <a:solidFill>
                      <a:schemeClr val="bg1"/>
                    </a:solidFill>
                    <a:latin typeface="メイリオ" panose="020B0604030504040204" pitchFamily="50" charset="-128"/>
                    <a:ea typeface="メイリオ" panose="020B0604030504040204" pitchFamily="50" charset="-128"/>
                  </a:rPr>
                  <a:t>（３）デジタル通知</a:t>
                </a:r>
              </a:p>
              <a:p>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96" name="正方形/長方形 95">
                <a:extLst>
                  <a:ext uri="{FF2B5EF4-FFF2-40B4-BE49-F238E27FC236}">
                    <a16:creationId xmlns:a16="http://schemas.microsoft.com/office/drawing/2014/main" id="{4E7E654A-C148-4139-B589-82788327CB80}"/>
                  </a:ext>
                </a:extLst>
              </p:cNvPr>
              <p:cNvSpPr/>
              <p:nvPr/>
            </p:nvSpPr>
            <p:spPr>
              <a:xfrm>
                <a:off x="2918900" y="4319447"/>
                <a:ext cx="4071802" cy="6368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・今まで紙だった通知文書を、スマートフォン等に</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データで送付</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マイナンバーカードを活用した</a:t>
                </a:r>
                <a:r>
                  <a:rPr lang="en-US" altLang="ja-JP" sz="1000" dirty="0">
                    <a:solidFill>
                      <a:schemeClr val="tx1"/>
                    </a:solidFill>
                    <a:latin typeface="メイリオ" panose="020B0604030504040204" pitchFamily="50" charset="-128"/>
                    <a:ea typeface="メイリオ" panose="020B0604030504040204" pitchFamily="50" charset="-128"/>
                  </a:rPr>
                  <a:t>ID</a:t>
                </a:r>
                <a:r>
                  <a:rPr lang="ja-JP" altLang="en-US" sz="1000" dirty="0">
                    <a:solidFill>
                      <a:schemeClr val="tx1"/>
                    </a:solidFill>
                    <a:latin typeface="メイリオ" panose="020B0604030504040204" pitchFamily="50" charset="-128"/>
                    <a:ea typeface="メイリオ" panose="020B0604030504040204" pitchFamily="50" charset="-128"/>
                  </a:rPr>
                  <a:t>登録が必要</a:t>
                </a:r>
              </a:p>
            </p:txBody>
          </p:sp>
        </p:grpSp>
        <p:pic>
          <p:nvPicPr>
            <p:cNvPr id="93" name="図 92">
              <a:extLst>
                <a:ext uri="{FF2B5EF4-FFF2-40B4-BE49-F238E27FC236}">
                  <a16:creationId xmlns:a16="http://schemas.microsoft.com/office/drawing/2014/main" id="{238691E4-71FE-4B5E-9517-46EA210A340E}"/>
                </a:ext>
              </a:extLst>
            </p:cNvPr>
            <p:cNvPicPr>
              <a:picLocks/>
            </p:cNvPicPr>
            <p:nvPr/>
          </p:nvPicPr>
          <p:blipFill rotWithShape="1">
            <a:blip r:embed="rId7">
              <a:clrChange>
                <a:clrFrom>
                  <a:srgbClr val="FFFFFF"/>
                </a:clrFrom>
                <a:clrTo>
                  <a:srgbClr val="FFFFFF">
                    <a:alpha val="0"/>
                  </a:srgbClr>
                </a:clrTo>
              </a:clrChange>
            </a:blip>
            <a:srcRect r="1932"/>
            <a:stretch/>
          </p:blipFill>
          <p:spPr>
            <a:xfrm>
              <a:off x="6540134" y="5309520"/>
              <a:ext cx="1474674" cy="701316"/>
            </a:xfrm>
            <a:prstGeom prst="rect">
              <a:avLst/>
            </a:prstGeom>
          </p:spPr>
        </p:pic>
        <p:sp>
          <p:nvSpPr>
            <p:cNvPr id="94" name="四角形: 角を丸くする 93">
              <a:extLst>
                <a:ext uri="{FF2B5EF4-FFF2-40B4-BE49-F238E27FC236}">
                  <a16:creationId xmlns:a16="http://schemas.microsoft.com/office/drawing/2014/main" id="{1BEDB343-FB35-48C4-8C3D-42C520F8399E}"/>
                </a:ext>
              </a:extLst>
            </p:cNvPr>
            <p:cNvSpPr/>
            <p:nvPr/>
          </p:nvSpPr>
          <p:spPr>
            <a:xfrm>
              <a:off x="2544906" y="5018438"/>
              <a:ext cx="6120000" cy="1050610"/>
            </a:xfrm>
            <a:prstGeom prst="roundRect">
              <a:avLst>
                <a:gd name="adj" fmla="val 2105"/>
              </a:avLst>
            </a:prstGeom>
            <a:noFill/>
            <a:ln w="28575">
              <a:solidFill>
                <a:srgbClr val="EA4335"/>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3" name="スライド番号プレースホルダー 2">
            <a:extLst>
              <a:ext uri="{FF2B5EF4-FFF2-40B4-BE49-F238E27FC236}">
                <a16:creationId xmlns:a16="http://schemas.microsoft.com/office/drawing/2014/main" id="{AC70E342-5433-4867-9250-5FB4FDDD3D42}"/>
              </a:ext>
            </a:extLst>
          </p:cNvPr>
          <p:cNvSpPr>
            <a:spLocks noGrp="1"/>
          </p:cNvSpPr>
          <p:nvPr>
            <p:ph type="sldNum" sz="quarter" idx="12"/>
          </p:nvPr>
        </p:nvSpPr>
        <p:spPr/>
        <p:txBody>
          <a:bodyPr/>
          <a:lstStyle/>
          <a:p>
            <a:fld id="{7791D223-6A27-4327-8087-FA06212A7E85}" type="slidenum">
              <a:rPr lang="ja-JP" altLang="en-US" smtClean="0"/>
              <a:pPr/>
              <a:t>9</a:t>
            </a:fld>
            <a:endParaRPr lang="ja-JP" altLang="en-US" dirty="0"/>
          </a:p>
        </p:txBody>
      </p:sp>
    </p:spTree>
    <p:extLst>
      <p:ext uri="{BB962C8B-B14F-4D97-AF65-F5344CB8AC3E}">
        <p14:creationId xmlns:p14="http://schemas.microsoft.com/office/powerpoint/2010/main" val="409321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a:extLst>
              <a:ext uri="{FF2B5EF4-FFF2-40B4-BE49-F238E27FC236}">
                <a16:creationId xmlns:a16="http://schemas.microsoft.com/office/drawing/2014/main" id="{9349AEED-C3F5-4A39-B4A6-26310FBD7336}"/>
              </a:ext>
            </a:extLst>
          </p:cNvPr>
          <p:cNvSpPr/>
          <p:nvPr/>
        </p:nvSpPr>
        <p:spPr>
          <a:xfrm>
            <a:off x="219281" y="5070739"/>
            <a:ext cx="8719200" cy="1352471"/>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l"/>
            <a:endParaRPr lang="ja-JP" altLang="en-US" sz="1050" i="0" dirty="0">
              <a:solidFill>
                <a:srgbClr val="222222"/>
              </a:solidFill>
              <a:effectLst/>
              <a:latin typeface="メイリオ" panose="020B0604030504040204" pitchFamily="50" charset="-128"/>
              <a:ea typeface="メイリオ" panose="020B0604030504040204" pitchFamily="50" charset="-128"/>
            </a:endParaRPr>
          </a:p>
          <a:p>
            <a:pPr lvl="0">
              <a:defRPr/>
            </a:pP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2" name="図 51">
            <a:extLst>
              <a:ext uri="{FF2B5EF4-FFF2-40B4-BE49-F238E27FC236}">
                <a16:creationId xmlns:a16="http://schemas.microsoft.com/office/drawing/2014/main" id="{6C8AB7A5-684A-497A-B325-81F7BB485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2210" y="5103330"/>
            <a:ext cx="2305151" cy="1296000"/>
          </a:xfrm>
          <a:prstGeom prst="rect">
            <a:avLst/>
          </a:prstGeom>
        </p:spPr>
      </p:pic>
      <p:sp>
        <p:nvSpPr>
          <p:cNvPr id="63" name="正方形/長方形 62">
            <a:extLst>
              <a:ext uri="{FF2B5EF4-FFF2-40B4-BE49-F238E27FC236}">
                <a16:creationId xmlns:a16="http://schemas.microsoft.com/office/drawing/2014/main" id="{7E649B89-7897-4E5D-B9DC-8B372171F7DD}"/>
              </a:ext>
            </a:extLst>
          </p:cNvPr>
          <p:cNvSpPr/>
          <p:nvPr/>
        </p:nvSpPr>
        <p:spPr>
          <a:xfrm>
            <a:off x="218522" y="503675"/>
            <a:ext cx="8720719" cy="450000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lvl="0">
              <a:defRPr/>
            </a:pP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a:extLst>
              <a:ext uri="{FF2B5EF4-FFF2-40B4-BE49-F238E27FC236}">
                <a16:creationId xmlns:a16="http://schemas.microsoft.com/office/drawing/2014/main" id="{3FD155F3-44AA-4D10-AE2A-ADB11E2CFBA4}"/>
              </a:ext>
            </a:extLst>
          </p:cNvPr>
          <p:cNvSpPr/>
          <p:nvPr/>
        </p:nvSpPr>
        <p:spPr>
          <a:xfrm>
            <a:off x="214246" y="734632"/>
            <a:ext cx="8711232" cy="806082"/>
          </a:xfrm>
          <a:prstGeom prst="rect">
            <a:avLst/>
          </a:prstGeom>
          <a:noFill/>
          <a:ln w="19050">
            <a:noFill/>
          </a:ln>
        </p:spPr>
        <p:txBody>
          <a:bodyPr wrap="square" lIns="135345" tIns="67673" rIns="135345" bIns="67673" anchor="t" anchorCtr="0">
            <a:spAutoFit/>
          </a:bodyPr>
          <a:lstStyle/>
          <a:p>
            <a:pPr marL="177800" indent="-88900">
              <a:lnSpc>
                <a:spcPts val="1300"/>
              </a:lnSpc>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rPr>
              <a:t>万博開催に先がけ、大阪の都市魅力を国内外に発信し、万博への期待感を高めるとともに、様々な人が集まり、一人ひとりの新たな体験や表現を通じ、大阪の新たな文化の創出やコミュニティの形成にも寄与するため、令和３年度に都市連動型メタバース「バーチャル大阪」として府市が構築。</a:t>
            </a:r>
          </a:p>
          <a:p>
            <a:pPr marL="177800" indent="-88900">
              <a:lnSpc>
                <a:spcPts val="1300"/>
              </a:lnSpc>
              <a:buFont typeface="Arial" panose="020B0604020202020204" pitchFamily="34" charset="0"/>
              <a:buChar char="•"/>
            </a:pPr>
            <a:r>
              <a:rPr lang="ja-JP" altLang="en-US" sz="1100" dirty="0">
                <a:latin typeface="メイリオ" panose="020B0604030504040204" pitchFamily="50" charset="-128"/>
                <a:ea typeface="メイリオ" panose="020B0604030504040204" pitchFamily="50" charset="-128"/>
              </a:rPr>
              <a:t>令和４年度からは、⺠間主体のコンソーシアム（未来大阪プロジェクト）により自走運営（府市は進捗管理の立場として関与）。</a:t>
            </a:r>
          </a:p>
        </p:txBody>
      </p:sp>
      <p:grpSp>
        <p:nvGrpSpPr>
          <p:cNvPr id="70" name="グループ化 69">
            <a:extLst>
              <a:ext uri="{FF2B5EF4-FFF2-40B4-BE49-F238E27FC236}">
                <a16:creationId xmlns:a16="http://schemas.microsoft.com/office/drawing/2014/main" id="{F984F1FE-2809-4319-A69E-DDBCAEB71A74}"/>
              </a:ext>
            </a:extLst>
          </p:cNvPr>
          <p:cNvGrpSpPr/>
          <p:nvPr/>
        </p:nvGrpSpPr>
        <p:grpSpPr>
          <a:xfrm>
            <a:off x="1736685" y="2049529"/>
            <a:ext cx="2196000" cy="2359931"/>
            <a:chOff x="2157110" y="2049529"/>
            <a:chExt cx="2196000" cy="2359931"/>
          </a:xfrm>
        </p:grpSpPr>
        <p:cxnSp>
          <p:nvCxnSpPr>
            <p:cNvPr id="71" name="直線コネクタ 70">
              <a:extLst>
                <a:ext uri="{FF2B5EF4-FFF2-40B4-BE49-F238E27FC236}">
                  <a16:creationId xmlns:a16="http://schemas.microsoft.com/office/drawing/2014/main" id="{37A2700B-6932-4245-B8F7-73CC071A1F72}"/>
                </a:ext>
              </a:extLst>
            </p:cNvPr>
            <p:cNvCxnSpPr>
              <a:cxnSpLocks/>
            </p:cNvCxnSpPr>
            <p:nvPr/>
          </p:nvCxnSpPr>
          <p:spPr>
            <a:xfrm flipH="1">
              <a:off x="2832396" y="3396166"/>
              <a:ext cx="1520714" cy="1013294"/>
            </a:xfrm>
            <a:prstGeom prst="line">
              <a:avLst/>
            </a:prstGeom>
            <a:ln w="228600">
              <a:gradFill flip="none" rotWithShape="1">
                <a:gsLst>
                  <a:gs pos="0">
                    <a:srgbClr val="FF0000"/>
                  </a:gs>
                  <a:gs pos="54000">
                    <a:srgbClr val="FFCCCC"/>
                  </a:gs>
                  <a:gs pos="100000">
                    <a:srgbClr val="FF0000"/>
                  </a:gs>
                </a:gsLst>
                <a:lin ang="13500000" scaled="1"/>
                <a:tileRect/>
              </a:gradFill>
            </a:ln>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E9EB8472-D94F-42E3-97ED-9973232FC330}"/>
                </a:ext>
              </a:extLst>
            </p:cNvPr>
            <p:cNvCxnSpPr>
              <a:cxnSpLocks/>
            </p:cNvCxnSpPr>
            <p:nvPr/>
          </p:nvCxnSpPr>
          <p:spPr>
            <a:xfrm flipH="1" flipV="1">
              <a:off x="2157110" y="3203975"/>
              <a:ext cx="2196000" cy="0"/>
            </a:xfrm>
            <a:prstGeom prst="line">
              <a:avLst/>
            </a:prstGeom>
            <a:ln w="228600">
              <a:gradFill flip="none" rotWithShape="1">
                <a:gsLst>
                  <a:gs pos="0">
                    <a:srgbClr val="0070C0"/>
                  </a:gs>
                  <a:gs pos="54000">
                    <a:schemeClr val="accent1">
                      <a:lumMod val="40000"/>
                      <a:lumOff val="60000"/>
                    </a:schemeClr>
                  </a:gs>
                  <a:gs pos="100000">
                    <a:srgbClr val="0070C0"/>
                  </a:gs>
                </a:gsLst>
                <a:lin ang="0" scaled="1"/>
                <a:tileRect/>
              </a:gradFill>
            </a:ln>
          </p:spPr>
          <p:style>
            <a:lnRef idx="1">
              <a:schemeClr val="dk1"/>
            </a:lnRef>
            <a:fillRef idx="0">
              <a:schemeClr val="dk1"/>
            </a:fillRef>
            <a:effectRef idx="0">
              <a:schemeClr val="dk1"/>
            </a:effectRef>
            <a:fontRef idx="minor">
              <a:schemeClr val="tx1"/>
            </a:fontRef>
          </p:style>
        </p:cxnSp>
        <p:cxnSp>
          <p:nvCxnSpPr>
            <p:cNvPr id="73" name="直線コネクタ 72">
              <a:extLst>
                <a:ext uri="{FF2B5EF4-FFF2-40B4-BE49-F238E27FC236}">
                  <a16:creationId xmlns:a16="http://schemas.microsoft.com/office/drawing/2014/main" id="{D4C7B8C1-34B6-4134-8235-81018B39CBAC}"/>
                </a:ext>
              </a:extLst>
            </p:cNvPr>
            <p:cNvCxnSpPr>
              <a:cxnSpLocks/>
            </p:cNvCxnSpPr>
            <p:nvPr/>
          </p:nvCxnSpPr>
          <p:spPr>
            <a:xfrm flipH="1" flipV="1">
              <a:off x="2832396" y="2049529"/>
              <a:ext cx="1520714" cy="1013294"/>
            </a:xfrm>
            <a:prstGeom prst="line">
              <a:avLst/>
            </a:prstGeom>
            <a:ln w="228600">
              <a:gradFill flip="none" rotWithShape="1">
                <a:gsLst>
                  <a:gs pos="0">
                    <a:srgbClr val="FF0000"/>
                  </a:gs>
                  <a:gs pos="54000">
                    <a:srgbClr val="FFCCCC"/>
                  </a:gs>
                  <a:gs pos="100000">
                    <a:srgbClr val="FF0000"/>
                  </a:gs>
                </a:gsLst>
                <a:lin ang="13500000" scaled="1"/>
                <a:tileRect/>
              </a:gradFill>
            </a:ln>
          </p:spPr>
          <p:style>
            <a:lnRef idx="1">
              <a:schemeClr val="dk1"/>
            </a:lnRef>
            <a:fillRef idx="0">
              <a:schemeClr val="dk1"/>
            </a:fillRef>
            <a:effectRef idx="0">
              <a:schemeClr val="dk1"/>
            </a:effectRef>
            <a:fontRef idx="minor">
              <a:schemeClr val="tx1"/>
            </a:fontRef>
          </p:style>
        </p:cxnSp>
      </p:grpSp>
      <p:sp>
        <p:nvSpPr>
          <p:cNvPr id="74" name="テキスト ボックス 73">
            <a:extLst>
              <a:ext uri="{FF2B5EF4-FFF2-40B4-BE49-F238E27FC236}">
                <a16:creationId xmlns:a16="http://schemas.microsoft.com/office/drawing/2014/main" id="{14C8CE2D-EFAC-4198-9AF5-31F642F4987C}"/>
              </a:ext>
            </a:extLst>
          </p:cNvPr>
          <p:cNvSpPr txBox="1"/>
          <p:nvPr/>
        </p:nvSpPr>
        <p:spPr>
          <a:xfrm>
            <a:off x="139338" y="542893"/>
            <a:ext cx="6052842" cy="275817"/>
          </a:xfrm>
          <a:prstGeom prst="rect">
            <a:avLst/>
          </a:prstGeom>
          <a:noFill/>
          <a:ln>
            <a:noFill/>
          </a:ln>
        </p:spPr>
        <p:txBody>
          <a:bodyPr wrap="square" rtlCol="0">
            <a:noAutofit/>
          </a:bodyPr>
          <a:lstStyle/>
          <a:p>
            <a:pPr lvl="0">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バーチャル大阪</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万博</a:t>
            </a:r>
            <a:r>
              <a:rPr lang="zh-TW" altLang="en-US" sz="1050" b="1" dirty="0">
                <a:latin typeface="メイリオ" panose="020B0604030504040204" pitchFamily="50" charset="-128"/>
                <a:ea typeface="メイリオ" panose="020B0604030504040204" pitchFamily="50" charset="-128"/>
                <a:cs typeface="メイリオ" panose="020B0604030504040204" pitchFamily="50" charset="-128"/>
              </a:rPr>
              <a:t>推進局 </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出展部 </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出展企画課</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テキスト ボックス 74">
            <a:extLst>
              <a:ext uri="{FF2B5EF4-FFF2-40B4-BE49-F238E27FC236}">
                <a16:creationId xmlns:a16="http://schemas.microsoft.com/office/drawing/2014/main" id="{F7B12DD4-A222-44C0-B35F-6BFE0BA48B19}"/>
              </a:ext>
            </a:extLst>
          </p:cNvPr>
          <p:cNvSpPr txBox="1"/>
          <p:nvPr/>
        </p:nvSpPr>
        <p:spPr>
          <a:xfrm>
            <a:off x="424241" y="1313765"/>
            <a:ext cx="4237771" cy="25411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6" name="グループ化 75">
            <a:extLst>
              <a:ext uri="{FF2B5EF4-FFF2-40B4-BE49-F238E27FC236}">
                <a16:creationId xmlns:a16="http://schemas.microsoft.com/office/drawing/2014/main" id="{C350DB6F-5BB5-4690-BF81-8AB12791924E}"/>
              </a:ext>
            </a:extLst>
          </p:cNvPr>
          <p:cNvGrpSpPr/>
          <p:nvPr/>
        </p:nvGrpSpPr>
        <p:grpSpPr>
          <a:xfrm>
            <a:off x="4744752" y="2049529"/>
            <a:ext cx="1520714" cy="2359931"/>
            <a:chOff x="4744752" y="2049529"/>
            <a:chExt cx="1520714" cy="2359931"/>
          </a:xfrm>
        </p:grpSpPr>
        <p:cxnSp>
          <p:nvCxnSpPr>
            <p:cNvPr id="77" name="直線コネクタ 76">
              <a:extLst>
                <a:ext uri="{FF2B5EF4-FFF2-40B4-BE49-F238E27FC236}">
                  <a16:creationId xmlns:a16="http://schemas.microsoft.com/office/drawing/2014/main" id="{313C640F-FD65-4431-8E41-38576112061D}"/>
                </a:ext>
              </a:extLst>
            </p:cNvPr>
            <p:cNvCxnSpPr>
              <a:cxnSpLocks/>
            </p:cNvCxnSpPr>
            <p:nvPr/>
          </p:nvCxnSpPr>
          <p:spPr>
            <a:xfrm flipH="1" flipV="1">
              <a:off x="4744752" y="3394260"/>
              <a:ext cx="1519200" cy="1015200"/>
            </a:xfrm>
            <a:prstGeom prst="line">
              <a:avLst/>
            </a:prstGeom>
            <a:ln w="228600">
              <a:gradFill flip="none" rotWithShape="1">
                <a:gsLst>
                  <a:gs pos="0">
                    <a:srgbClr val="0070C0"/>
                  </a:gs>
                  <a:gs pos="54000">
                    <a:schemeClr val="accent1">
                      <a:lumMod val="40000"/>
                      <a:lumOff val="60000"/>
                    </a:schemeClr>
                  </a:gs>
                  <a:gs pos="100000">
                    <a:srgbClr val="0070C0"/>
                  </a:gs>
                </a:gsLst>
                <a:lin ang="0" scaled="1"/>
                <a:tileRect/>
              </a:gradFill>
            </a:ln>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BC850E83-7E30-4CC6-8020-E4498F46F013}"/>
                </a:ext>
              </a:extLst>
            </p:cNvPr>
            <p:cNvCxnSpPr>
              <a:cxnSpLocks/>
            </p:cNvCxnSpPr>
            <p:nvPr/>
          </p:nvCxnSpPr>
          <p:spPr>
            <a:xfrm flipV="1">
              <a:off x="4744752" y="2049529"/>
              <a:ext cx="1520714" cy="1013294"/>
            </a:xfrm>
            <a:prstGeom prst="line">
              <a:avLst/>
            </a:prstGeom>
            <a:ln w="228600">
              <a:gradFill flip="none" rotWithShape="1">
                <a:gsLst>
                  <a:gs pos="0">
                    <a:srgbClr val="FF0000"/>
                  </a:gs>
                  <a:gs pos="54000">
                    <a:srgbClr val="FFCCCC"/>
                  </a:gs>
                  <a:gs pos="100000">
                    <a:srgbClr val="FF0000"/>
                  </a:gs>
                </a:gsLst>
                <a:lin ang="13500000" scaled="1"/>
                <a:tileRect/>
              </a:gradFill>
            </a:ln>
          </p:spPr>
          <p:style>
            <a:lnRef idx="1">
              <a:schemeClr val="dk1"/>
            </a:lnRef>
            <a:fillRef idx="0">
              <a:schemeClr val="dk1"/>
            </a:fillRef>
            <a:effectRef idx="0">
              <a:schemeClr val="dk1"/>
            </a:effectRef>
            <a:fontRef idx="minor">
              <a:schemeClr val="tx1"/>
            </a:fontRef>
          </p:style>
        </p:cxnSp>
      </p:grpSp>
      <p:grpSp>
        <p:nvGrpSpPr>
          <p:cNvPr id="80" name="グループ化 79">
            <a:extLst>
              <a:ext uri="{FF2B5EF4-FFF2-40B4-BE49-F238E27FC236}">
                <a16:creationId xmlns:a16="http://schemas.microsoft.com/office/drawing/2014/main" id="{63D87C59-6163-4324-AD36-E07222258636}"/>
              </a:ext>
            </a:extLst>
          </p:cNvPr>
          <p:cNvGrpSpPr/>
          <p:nvPr/>
        </p:nvGrpSpPr>
        <p:grpSpPr>
          <a:xfrm>
            <a:off x="6025545" y="1588093"/>
            <a:ext cx="2755545" cy="3242418"/>
            <a:chOff x="5924765" y="1588093"/>
            <a:chExt cx="2755545" cy="3242418"/>
          </a:xfrm>
        </p:grpSpPr>
        <p:grpSp>
          <p:nvGrpSpPr>
            <p:cNvPr id="81" name="グループ化 80">
              <a:extLst>
                <a:ext uri="{FF2B5EF4-FFF2-40B4-BE49-F238E27FC236}">
                  <a16:creationId xmlns:a16="http://schemas.microsoft.com/office/drawing/2014/main" id="{6442A9C4-3856-498A-99C2-31FBFA067BF2}"/>
                </a:ext>
              </a:extLst>
            </p:cNvPr>
            <p:cNvGrpSpPr/>
            <p:nvPr/>
          </p:nvGrpSpPr>
          <p:grpSpPr>
            <a:xfrm>
              <a:off x="5924765" y="1588093"/>
              <a:ext cx="2444129" cy="1356164"/>
              <a:chOff x="2259644" y="3752676"/>
              <a:chExt cx="2186886" cy="1213428"/>
            </a:xfrm>
          </p:grpSpPr>
          <p:pic>
            <p:nvPicPr>
              <p:cNvPr id="86" name="図 85">
                <a:extLst>
                  <a:ext uri="{FF2B5EF4-FFF2-40B4-BE49-F238E27FC236}">
                    <a16:creationId xmlns:a16="http://schemas.microsoft.com/office/drawing/2014/main" id="{570E63D3-C745-4B83-BC08-66348107ACF1}"/>
                  </a:ext>
                </a:extLst>
              </p:cNvPr>
              <p:cNvPicPr>
                <a:picLocks noChangeAspect="1"/>
              </p:cNvPicPr>
              <p:nvPr/>
            </p:nvPicPr>
            <p:blipFill>
              <a:blip r:embed="rId3"/>
              <a:stretch>
                <a:fillRect/>
              </a:stretch>
            </p:blipFill>
            <p:spPr>
              <a:xfrm>
                <a:off x="2259644" y="3752676"/>
                <a:ext cx="2186886" cy="1213428"/>
              </a:xfrm>
              <a:prstGeom prst="rect">
                <a:avLst/>
              </a:prstGeom>
            </p:spPr>
          </p:pic>
          <p:sp>
            <p:nvSpPr>
              <p:cNvPr id="87" name="正方形/長方形 86">
                <a:extLst>
                  <a:ext uri="{FF2B5EF4-FFF2-40B4-BE49-F238E27FC236}">
                    <a16:creationId xmlns:a16="http://schemas.microsoft.com/office/drawing/2014/main" id="{1DCB9110-FC9A-48F4-BD8F-39E360CDA7E3}"/>
                  </a:ext>
                </a:extLst>
              </p:cNvPr>
              <p:cNvSpPr/>
              <p:nvPr/>
            </p:nvSpPr>
            <p:spPr>
              <a:xfrm>
                <a:off x="2916954" y="4776039"/>
                <a:ext cx="1529576" cy="190065"/>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万博</a:t>
                </a:r>
                <a:r>
                  <a:rPr lang="ja-JP" altLang="en-US" sz="800" dirty="0">
                    <a:solidFill>
                      <a:schemeClr val="tx1"/>
                    </a:solidFill>
                    <a:latin typeface="メイリオ" panose="020B0604030504040204" pitchFamily="50" charset="-128"/>
                    <a:ea typeface="メイリオ" panose="020B0604030504040204" pitchFamily="50" charset="-128"/>
                  </a:rPr>
                  <a:t>関連コンテンツ</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grpSp>
        <p:grpSp>
          <p:nvGrpSpPr>
            <p:cNvPr id="82" name="グループ化 81">
              <a:extLst>
                <a:ext uri="{FF2B5EF4-FFF2-40B4-BE49-F238E27FC236}">
                  <a16:creationId xmlns:a16="http://schemas.microsoft.com/office/drawing/2014/main" id="{7688A6F1-4181-4E0E-956A-58854707B40E}"/>
                </a:ext>
              </a:extLst>
            </p:cNvPr>
            <p:cNvGrpSpPr/>
            <p:nvPr/>
          </p:nvGrpSpPr>
          <p:grpSpPr>
            <a:xfrm>
              <a:off x="5927751" y="3212995"/>
              <a:ext cx="2752559" cy="1617516"/>
              <a:chOff x="5927751" y="3207804"/>
              <a:chExt cx="2752559" cy="1628640"/>
            </a:xfrm>
          </p:grpSpPr>
          <p:pic>
            <p:nvPicPr>
              <p:cNvPr id="83" name="図 82">
                <a:extLst>
                  <a:ext uri="{FF2B5EF4-FFF2-40B4-BE49-F238E27FC236}">
                    <a16:creationId xmlns:a16="http://schemas.microsoft.com/office/drawing/2014/main" id="{C294BE76-EFB5-4999-B514-42FC4B9491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27751" y="3459329"/>
                <a:ext cx="2172780" cy="1377115"/>
              </a:xfrm>
              <a:prstGeom prst="rect">
                <a:avLst/>
              </a:prstGeom>
            </p:spPr>
          </p:pic>
          <p:pic>
            <p:nvPicPr>
              <p:cNvPr id="84" name="図 83">
                <a:extLst>
                  <a:ext uri="{FF2B5EF4-FFF2-40B4-BE49-F238E27FC236}">
                    <a16:creationId xmlns:a16="http://schemas.microsoft.com/office/drawing/2014/main" id="{5887CB5A-AD07-4E3C-9CEE-571FC975C9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187143" y="3207804"/>
                <a:ext cx="1493167" cy="875113"/>
              </a:xfrm>
              <a:prstGeom prst="rect">
                <a:avLst/>
              </a:prstGeom>
            </p:spPr>
          </p:pic>
          <p:sp>
            <p:nvSpPr>
              <p:cNvPr id="85" name="正方形/長方形 84">
                <a:extLst>
                  <a:ext uri="{FF2B5EF4-FFF2-40B4-BE49-F238E27FC236}">
                    <a16:creationId xmlns:a16="http://schemas.microsoft.com/office/drawing/2014/main" id="{A3FAC58B-8F8A-4BC0-889A-39C98D09BB7B}"/>
                  </a:ext>
                </a:extLst>
              </p:cNvPr>
              <p:cNvSpPr/>
              <p:nvPr/>
            </p:nvSpPr>
            <p:spPr>
              <a:xfrm>
                <a:off x="7187143" y="4639499"/>
                <a:ext cx="890015" cy="18000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今昔街エリア</a:t>
                </a:r>
              </a:p>
            </p:txBody>
          </p:sp>
        </p:grpSp>
      </p:grpSp>
      <p:grpSp>
        <p:nvGrpSpPr>
          <p:cNvPr id="88" name="グループ化 87">
            <a:extLst>
              <a:ext uri="{FF2B5EF4-FFF2-40B4-BE49-F238E27FC236}">
                <a16:creationId xmlns:a16="http://schemas.microsoft.com/office/drawing/2014/main" id="{078DE730-6EB3-41A1-A54F-FE2711057D43}"/>
              </a:ext>
            </a:extLst>
          </p:cNvPr>
          <p:cNvGrpSpPr/>
          <p:nvPr/>
        </p:nvGrpSpPr>
        <p:grpSpPr>
          <a:xfrm>
            <a:off x="374257" y="1504310"/>
            <a:ext cx="2514874" cy="3450368"/>
            <a:chOff x="273477" y="1504310"/>
            <a:chExt cx="2514874" cy="3450368"/>
          </a:xfrm>
        </p:grpSpPr>
        <p:grpSp>
          <p:nvGrpSpPr>
            <p:cNvPr id="89" name="グループ化 88">
              <a:extLst>
                <a:ext uri="{FF2B5EF4-FFF2-40B4-BE49-F238E27FC236}">
                  <a16:creationId xmlns:a16="http://schemas.microsoft.com/office/drawing/2014/main" id="{E3156E5E-EE5B-4F42-8300-3A3C1736CF73}"/>
                </a:ext>
              </a:extLst>
            </p:cNvPr>
            <p:cNvGrpSpPr/>
            <p:nvPr/>
          </p:nvGrpSpPr>
          <p:grpSpPr>
            <a:xfrm>
              <a:off x="583251" y="1504310"/>
              <a:ext cx="2205100" cy="945925"/>
              <a:chOff x="206515" y="3141622"/>
              <a:chExt cx="2205100" cy="945925"/>
            </a:xfrm>
          </p:grpSpPr>
          <p:pic>
            <p:nvPicPr>
              <p:cNvPr id="96" name="図 95">
                <a:extLst>
                  <a:ext uri="{FF2B5EF4-FFF2-40B4-BE49-F238E27FC236}">
                    <a16:creationId xmlns:a16="http://schemas.microsoft.com/office/drawing/2014/main" id="{43AF9A18-F0D9-46D9-8DC0-4F5E361C54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93"/>
              <a:stretch/>
            </p:blipFill>
            <p:spPr>
              <a:xfrm>
                <a:off x="206515" y="3141622"/>
                <a:ext cx="2205100" cy="945925"/>
              </a:xfrm>
              <a:prstGeom prst="rect">
                <a:avLst/>
              </a:prstGeom>
            </p:spPr>
          </p:pic>
          <p:sp>
            <p:nvSpPr>
              <p:cNvPr id="97" name="正方形/長方形 96">
                <a:extLst>
                  <a:ext uri="{FF2B5EF4-FFF2-40B4-BE49-F238E27FC236}">
                    <a16:creationId xmlns:a16="http://schemas.microsoft.com/office/drawing/2014/main" id="{0C6D0DFC-BAB0-446C-8ECE-063D1F07330A}"/>
                  </a:ext>
                </a:extLst>
              </p:cNvPr>
              <p:cNvSpPr/>
              <p:nvPr/>
            </p:nvSpPr>
            <p:spPr>
              <a:xfrm>
                <a:off x="206515" y="3907547"/>
                <a:ext cx="792000" cy="18000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新市街エリア</a:t>
                </a:r>
              </a:p>
            </p:txBody>
          </p:sp>
        </p:grpSp>
        <p:grpSp>
          <p:nvGrpSpPr>
            <p:cNvPr id="90" name="グループ化 89">
              <a:extLst>
                <a:ext uri="{FF2B5EF4-FFF2-40B4-BE49-F238E27FC236}">
                  <a16:creationId xmlns:a16="http://schemas.microsoft.com/office/drawing/2014/main" id="{2CE29BFB-758A-4959-86A8-CB0BA0C8A7E9}"/>
                </a:ext>
              </a:extLst>
            </p:cNvPr>
            <p:cNvGrpSpPr/>
            <p:nvPr/>
          </p:nvGrpSpPr>
          <p:grpSpPr>
            <a:xfrm>
              <a:off x="273477" y="2534865"/>
              <a:ext cx="2184607" cy="1172228"/>
              <a:chOff x="513436" y="3045779"/>
              <a:chExt cx="2184607" cy="1172228"/>
            </a:xfrm>
          </p:grpSpPr>
          <p:pic>
            <p:nvPicPr>
              <p:cNvPr id="94" name="図 93">
                <a:extLst>
                  <a:ext uri="{FF2B5EF4-FFF2-40B4-BE49-F238E27FC236}">
                    <a16:creationId xmlns:a16="http://schemas.microsoft.com/office/drawing/2014/main" id="{7871F83A-40D2-471E-A97D-DE7AB20F645C}"/>
                  </a:ext>
                </a:extLst>
              </p:cNvPr>
              <p:cNvPicPr>
                <a:picLocks noChangeAspect="1"/>
              </p:cNvPicPr>
              <p:nvPr/>
            </p:nvPicPr>
            <p:blipFill>
              <a:blip r:embed="rId7"/>
              <a:stretch>
                <a:fillRect/>
              </a:stretch>
            </p:blipFill>
            <p:spPr>
              <a:xfrm>
                <a:off x="513436" y="3045779"/>
                <a:ext cx="2184607" cy="1172228"/>
              </a:xfrm>
              <a:prstGeom prst="rect">
                <a:avLst/>
              </a:prstGeom>
            </p:spPr>
          </p:pic>
          <p:sp>
            <p:nvSpPr>
              <p:cNvPr id="95" name="正方形/長方形 94">
                <a:extLst>
                  <a:ext uri="{FF2B5EF4-FFF2-40B4-BE49-F238E27FC236}">
                    <a16:creationId xmlns:a16="http://schemas.microsoft.com/office/drawing/2014/main" id="{9F1962BF-B604-4E3F-9D5D-5267AF0381E9}"/>
                  </a:ext>
                </a:extLst>
              </p:cNvPr>
              <p:cNvSpPr/>
              <p:nvPr/>
            </p:nvSpPr>
            <p:spPr>
              <a:xfrm>
                <a:off x="513436" y="4014871"/>
                <a:ext cx="1008594" cy="20313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大祭ノ塔エリア</a:t>
                </a:r>
              </a:p>
            </p:txBody>
          </p:sp>
        </p:grpSp>
        <p:grpSp>
          <p:nvGrpSpPr>
            <p:cNvPr id="91" name="グループ化 90">
              <a:extLst>
                <a:ext uri="{FF2B5EF4-FFF2-40B4-BE49-F238E27FC236}">
                  <a16:creationId xmlns:a16="http://schemas.microsoft.com/office/drawing/2014/main" id="{106D0B16-B055-4AA1-9506-AC7AEF590AE3}"/>
                </a:ext>
              </a:extLst>
            </p:cNvPr>
            <p:cNvGrpSpPr/>
            <p:nvPr/>
          </p:nvGrpSpPr>
          <p:grpSpPr>
            <a:xfrm>
              <a:off x="618042" y="3791724"/>
              <a:ext cx="2167323" cy="1162954"/>
              <a:chOff x="202554" y="4693171"/>
              <a:chExt cx="2167323" cy="1162954"/>
            </a:xfrm>
          </p:grpSpPr>
          <p:pic>
            <p:nvPicPr>
              <p:cNvPr id="92" name="図 91">
                <a:extLst>
                  <a:ext uri="{FF2B5EF4-FFF2-40B4-BE49-F238E27FC236}">
                    <a16:creationId xmlns:a16="http://schemas.microsoft.com/office/drawing/2014/main" id="{A3F81175-F764-4EBA-A0FD-DFC6B77CEA48}"/>
                  </a:ext>
                </a:extLst>
              </p:cNvPr>
              <p:cNvPicPr>
                <a:picLocks noChangeAspect="1"/>
              </p:cNvPicPr>
              <p:nvPr/>
            </p:nvPicPr>
            <p:blipFill>
              <a:blip r:embed="rId8"/>
              <a:stretch>
                <a:fillRect/>
              </a:stretch>
            </p:blipFill>
            <p:spPr>
              <a:xfrm>
                <a:off x="202554" y="4693171"/>
                <a:ext cx="2167323" cy="1162954"/>
              </a:xfrm>
              <a:prstGeom prst="rect">
                <a:avLst/>
              </a:prstGeom>
            </p:spPr>
          </p:pic>
          <p:sp>
            <p:nvSpPr>
              <p:cNvPr id="93" name="正方形/長方形 92">
                <a:extLst>
                  <a:ext uri="{FF2B5EF4-FFF2-40B4-BE49-F238E27FC236}">
                    <a16:creationId xmlns:a16="http://schemas.microsoft.com/office/drawing/2014/main" id="{757F81A8-990B-4F9B-954C-03FF7AD13267}"/>
                  </a:ext>
                </a:extLst>
              </p:cNvPr>
              <p:cNvSpPr/>
              <p:nvPr/>
            </p:nvSpPr>
            <p:spPr>
              <a:xfrm>
                <a:off x="202554" y="5652989"/>
                <a:ext cx="1008594" cy="203136"/>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紅ノ渓谷エリア</a:t>
                </a:r>
              </a:p>
            </p:txBody>
          </p:sp>
        </p:grpSp>
      </p:grpSp>
      <p:grpSp>
        <p:nvGrpSpPr>
          <p:cNvPr id="100" name="グループ化 99">
            <a:extLst>
              <a:ext uri="{FF2B5EF4-FFF2-40B4-BE49-F238E27FC236}">
                <a16:creationId xmlns:a16="http://schemas.microsoft.com/office/drawing/2014/main" id="{217C4106-A80A-481A-AE43-17579C56DA02}"/>
              </a:ext>
            </a:extLst>
          </p:cNvPr>
          <p:cNvGrpSpPr/>
          <p:nvPr/>
        </p:nvGrpSpPr>
        <p:grpSpPr>
          <a:xfrm>
            <a:off x="3222130" y="1949272"/>
            <a:ext cx="2520000" cy="2458602"/>
            <a:chOff x="3161273" y="1892434"/>
            <a:chExt cx="2520000" cy="2458602"/>
          </a:xfrm>
        </p:grpSpPr>
        <p:pic>
          <p:nvPicPr>
            <p:cNvPr id="101" name="図 100">
              <a:extLst>
                <a:ext uri="{FF2B5EF4-FFF2-40B4-BE49-F238E27FC236}">
                  <a16:creationId xmlns:a16="http://schemas.microsoft.com/office/drawing/2014/main" id="{4E788785-07C5-4498-AB8F-7D305252E4B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189341" y="1892434"/>
              <a:ext cx="2463864" cy="1837640"/>
            </a:xfrm>
            <a:prstGeom prst="rect">
              <a:avLst/>
            </a:prstGeom>
            <a:effectLst>
              <a:outerShdw blurRad="50800" dist="38100" dir="2700000" algn="tl" rotWithShape="0">
                <a:prstClr val="black">
                  <a:alpha val="40000"/>
                </a:prstClr>
              </a:outerShdw>
            </a:effectLst>
          </p:spPr>
        </p:pic>
        <p:sp>
          <p:nvSpPr>
            <p:cNvPr id="102" name="正方形/長方形 101">
              <a:extLst>
                <a:ext uri="{FF2B5EF4-FFF2-40B4-BE49-F238E27FC236}">
                  <a16:creationId xmlns:a16="http://schemas.microsoft.com/office/drawing/2014/main" id="{F0AA8270-92F1-4674-BBD3-912CA4D14145}"/>
                </a:ext>
              </a:extLst>
            </p:cNvPr>
            <p:cNvSpPr/>
            <p:nvPr/>
          </p:nvSpPr>
          <p:spPr>
            <a:xfrm>
              <a:off x="4440413" y="3462172"/>
              <a:ext cx="1188000" cy="180000"/>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800" dirty="0">
                  <a:solidFill>
                    <a:schemeClr val="tx1"/>
                  </a:solidFill>
                  <a:latin typeface="メイリオ" panose="020B0604030504040204" pitchFamily="50" charset="-128"/>
                  <a:ea typeface="メイリオ" panose="020B0604030504040204" pitchFamily="50" charset="-128"/>
                </a:rPr>
                <a:t>エントランス</a:t>
              </a:r>
              <a:r>
                <a:rPr kumimoji="1" lang="ja-JP" altLang="en-US" sz="800" dirty="0">
                  <a:solidFill>
                    <a:schemeClr val="tx1"/>
                  </a:solidFill>
                  <a:latin typeface="メイリオ" panose="020B0604030504040204" pitchFamily="50" charset="-128"/>
                  <a:ea typeface="メイリオ" panose="020B0604030504040204" pitchFamily="50" charset="-128"/>
                </a:rPr>
                <a:t>エリア</a:t>
              </a:r>
            </a:p>
          </p:txBody>
        </p:sp>
        <p:sp>
          <p:nvSpPr>
            <p:cNvPr id="105" name="正方形/長方形 104">
              <a:extLst>
                <a:ext uri="{FF2B5EF4-FFF2-40B4-BE49-F238E27FC236}">
                  <a16:creationId xmlns:a16="http://schemas.microsoft.com/office/drawing/2014/main" id="{71F97A00-D8B2-409F-943F-6D5B128D8591}"/>
                </a:ext>
              </a:extLst>
            </p:cNvPr>
            <p:cNvSpPr/>
            <p:nvPr/>
          </p:nvSpPr>
          <p:spPr>
            <a:xfrm>
              <a:off x="3161273" y="3642192"/>
              <a:ext cx="2520000" cy="708844"/>
            </a:xfrm>
            <a:prstGeom prst="rect">
              <a:avLst/>
            </a:prstGeom>
            <a:solidFill>
              <a:srgbClr val="FFFFE1"/>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⼤阪の様々な地域をモチーフに</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tx1"/>
                  </a:solidFill>
                  <a:latin typeface="メイリオ" panose="020B0604030504040204" pitchFamily="50" charset="-128"/>
                  <a:ea typeface="メイリオ" panose="020B0604030504040204" pitchFamily="50" charset="-128"/>
                </a:rPr>
                <a:t>作られた街中を散策可能</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100" b="1" dirty="0">
                  <a:solidFill>
                    <a:schemeClr val="tx1"/>
                  </a:solidFill>
                  <a:latin typeface="メイリオ" panose="020B0604030504040204" pitchFamily="50" charset="-128"/>
                  <a:ea typeface="メイリオ" panose="020B0604030504040204" pitchFamily="50" charset="-128"/>
                </a:rPr>
                <a:t>⼤阪の魅⼒を国内外に発信</a:t>
              </a:r>
            </a:p>
          </p:txBody>
        </p:sp>
      </p:grpSp>
      <p:sp>
        <p:nvSpPr>
          <p:cNvPr id="46" name="正方形/長方形 45">
            <a:extLst>
              <a:ext uri="{FF2B5EF4-FFF2-40B4-BE49-F238E27FC236}">
                <a16:creationId xmlns:a16="http://schemas.microsoft.com/office/drawing/2014/main" id="{32B32566-2C90-4F18-A251-02CA3090418D}"/>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panose="020B0604030504040204" pitchFamily="50" charset="-128"/>
                <a:ea typeface="メイリオ" panose="020B0604030504040204" pitchFamily="50" charset="-128"/>
              </a:rPr>
              <a:t>メタバース</a:t>
            </a:r>
            <a:r>
              <a:rPr lang="ja-JP" altLang="en-US" sz="1600" b="1" baseline="30000" dirty="0">
                <a:solidFill>
                  <a:schemeClr val="tx1"/>
                </a:solidFill>
                <a:latin typeface="メイリオ" panose="020B0604030504040204" pitchFamily="50" charset="-128"/>
                <a:ea typeface="メイリオ" panose="020B0604030504040204" pitchFamily="50" charset="-128"/>
              </a:rPr>
              <a:t>*</a:t>
            </a:r>
            <a:r>
              <a:rPr lang="en-US" altLang="ja-JP" sz="1600" b="1" baseline="30000" dirty="0">
                <a:solidFill>
                  <a:schemeClr val="tx1"/>
                </a:solidFill>
                <a:latin typeface="メイリオ" panose="020B0604030504040204" pitchFamily="50" charset="-128"/>
                <a:ea typeface="メイリオ" panose="020B0604030504040204" pitchFamily="50" charset="-128"/>
              </a:rPr>
              <a:t>4</a:t>
            </a:r>
            <a:r>
              <a:rPr lang="ja-JP" altLang="en-US" sz="1600" b="1" dirty="0">
                <a:solidFill>
                  <a:schemeClr val="tx1"/>
                </a:solidFill>
                <a:latin typeface="メイリオ" panose="020B0604030504040204" pitchFamily="50" charset="-128"/>
                <a:ea typeface="メイリオ" panose="020B0604030504040204" pitchFamily="50" charset="-128"/>
              </a:rPr>
              <a:t>を活用した大阪の魅力発信</a:t>
            </a:r>
            <a:endPar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7" name="直線コネクタ 56">
            <a:extLst>
              <a:ext uri="{FF2B5EF4-FFF2-40B4-BE49-F238E27FC236}">
                <a16:creationId xmlns:a16="http://schemas.microsoft.com/office/drawing/2014/main" id="{EFF0A5DA-50DE-4638-9202-497A6E021F55}"/>
              </a:ext>
            </a:extLst>
          </p:cNvPr>
          <p:cNvCxnSpPr/>
          <p:nvPr/>
        </p:nvCxnSpPr>
        <p:spPr>
          <a:xfrm>
            <a:off x="255881" y="6489340"/>
            <a:ext cx="86409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D1070023-A018-4754-A8BF-ED3106433D5D}"/>
              </a:ext>
            </a:extLst>
          </p:cNvPr>
          <p:cNvSpPr txBox="1"/>
          <p:nvPr/>
        </p:nvSpPr>
        <p:spPr>
          <a:xfrm>
            <a:off x="260286" y="6510266"/>
            <a:ext cx="8712000" cy="21955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インターネット上に構築された仮想空間内で、自分の分身となるアバターを用いて交流ができるサービスのことで、</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meta</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（＝超越、超）と</a:t>
            </a: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universe</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（＝宇宙）を組み合わせた</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造語。</a:t>
            </a:r>
          </a:p>
        </p:txBody>
      </p:sp>
      <p:pic>
        <p:nvPicPr>
          <p:cNvPr id="55" name="図 54">
            <a:extLst>
              <a:ext uri="{FF2B5EF4-FFF2-40B4-BE49-F238E27FC236}">
                <a16:creationId xmlns:a16="http://schemas.microsoft.com/office/drawing/2014/main" id="{7C4FC124-193F-41C4-BDFD-A03878E6EF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4845" y="5544235"/>
            <a:ext cx="1384342" cy="830605"/>
          </a:xfrm>
          <a:prstGeom prst="rect">
            <a:avLst/>
          </a:prstGeom>
        </p:spPr>
      </p:pic>
      <p:sp>
        <p:nvSpPr>
          <p:cNvPr id="66" name="正方形/長方形 65">
            <a:extLst>
              <a:ext uri="{FF2B5EF4-FFF2-40B4-BE49-F238E27FC236}">
                <a16:creationId xmlns:a16="http://schemas.microsoft.com/office/drawing/2014/main" id="{A589DA97-0A77-4202-BB8B-FDE9CAB9B310}"/>
              </a:ext>
            </a:extLst>
          </p:cNvPr>
          <p:cNvSpPr/>
          <p:nvPr/>
        </p:nvSpPr>
        <p:spPr>
          <a:xfrm>
            <a:off x="214246" y="5069805"/>
            <a:ext cx="5620143" cy="2653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rtlCol="0" anchor="t"/>
          <a:lstStyle/>
          <a:p>
            <a:pPr lvl="0">
              <a:defRPr/>
            </a:pPr>
            <a:endParaRPr lang="en-US" altLang="ja-JP" sz="5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大阪府立バーチャル高校</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教育庁 教育振興室</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高校改革課</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88900" marR="0" lvl="0" indent="0" algn="l" defTabSz="914400" rtl="0" eaLnBrk="1" fontAlgn="auto" latinLnBrk="0" hangingPunct="1">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r>
              <a:rPr lang="ja-JP" altLang="en-US" sz="1100" dirty="0">
                <a:solidFill>
                  <a:prstClr val="black"/>
                </a:solidFill>
                <a:latin typeface="メイリオ" panose="020B0604030504040204" pitchFamily="50" charset="-128"/>
                <a:ea typeface="メイリオ" panose="020B0604030504040204" pitchFamily="50" charset="-128"/>
              </a:rPr>
              <a:t>  </a:t>
            </a:r>
            <a:endParaRPr lang="en-US" altLang="ja-JP" sz="1100" dirty="0">
              <a:solidFill>
                <a:prstClr val="black"/>
              </a:solidFill>
              <a:latin typeface="メイリオ" panose="020B0604030504040204" pitchFamily="50" charset="-128"/>
              <a:ea typeface="メイリオ" panose="020B0604030504040204" pitchFamily="50" charset="-128"/>
            </a:endParaRPr>
          </a:p>
          <a:p>
            <a:pPr algn="l"/>
            <a:endParaRPr lang="ja-JP" altLang="en-US" sz="1050" i="0" dirty="0">
              <a:solidFill>
                <a:srgbClr val="222222"/>
              </a:solidFill>
              <a:effectLst/>
              <a:latin typeface="メイリオ" panose="020B0604030504040204" pitchFamily="50" charset="-128"/>
              <a:ea typeface="メイリオ" panose="020B0604030504040204" pitchFamily="50" charset="-128"/>
            </a:endParaRPr>
          </a:p>
          <a:p>
            <a:pPr lvl="0">
              <a:defRPr/>
            </a:pP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7" name="直線矢印コネクタ 26">
            <a:extLst>
              <a:ext uri="{FF2B5EF4-FFF2-40B4-BE49-F238E27FC236}">
                <a16:creationId xmlns:a16="http://schemas.microsoft.com/office/drawing/2014/main" id="{0A832119-ACE2-4C4E-9A50-B159A930DF60}"/>
              </a:ext>
            </a:extLst>
          </p:cNvPr>
          <p:cNvCxnSpPr>
            <a:cxnSpLocks/>
            <a:endCxn id="55" idx="0"/>
          </p:cNvCxnSpPr>
          <p:nvPr/>
        </p:nvCxnSpPr>
        <p:spPr>
          <a:xfrm>
            <a:off x="5112060" y="4464115"/>
            <a:ext cx="394956" cy="1080120"/>
          </a:xfrm>
          <a:prstGeom prst="straightConnector1">
            <a:avLst/>
          </a:prstGeom>
          <a:ln w="3810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40CC1987-F1BB-4EF5-9D2F-A3AF655DADE2}"/>
              </a:ext>
            </a:extLst>
          </p:cNvPr>
          <p:cNvCxnSpPr>
            <a:cxnSpLocks/>
          </p:cNvCxnSpPr>
          <p:nvPr/>
        </p:nvCxnSpPr>
        <p:spPr>
          <a:xfrm flipV="1">
            <a:off x="6199187" y="5994285"/>
            <a:ext cx="263023"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36BF64DD-0101-48CF-B812-0AB0B59EC4F7}"/>
              </a:ext>
            </a:extLst>
          </p:cNvPr>
          <p:cNvSpPr/>
          <p:nvPr/>
        </p:nvSpPr>
        <p:spPr>
          <a:xfrm>
            <a:off x="386535" y="5949280"/>
            <a:ext cx="4172341" cy="432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ctr"/>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（令和６年度実施イベント）</a:t>
            </a: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・学びが未来をデザインする調査研究成果発表会</a:t>
            </a:r>
            <a:r>
              <a:rPr kumimoji="1" lang="en-US" altLang="ja-JP" sz="1000" dirty="0">
                <a:solidFill>
                  <a:schemeClr val="tx1"/>
                </a:solidFill>
                <a:latin typeface="メイリオ" panose="020B0604030504040204" pitchFamily="50" charset="-128"/>
                <a:ea typeface="メイリオ" panose="020B0604030504040204" pitchFamily="50" charset="-128"/>
              </a:rPr>
              <a:t>in</a:t>
            </a:r>
            <a:r>
              <a:rPr kumimoji="1" lang="ja-JP" altLang="en-US" sz="1000" dirty="0">
                <a:solidFill>
                  <a:schemeClr val="tx1"/>
                </a:solidFill>
                <a:latin typeface="メイリオ" panose="020B0604030504040204" pitchFamily="50" charset="-128"/>
                <a:ea typeface="メイリオ" panose="020B0604030504040204" pitchFamily="50" charset="-128"/>
              </a:rPr>
              <a:t>メタバース</a:t>
            </a: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・ハイスクールファッションショー</a:t>
            </a:r>
            <a:r>
              <a:rPr kumimoji="1" lang="en-US" altLang="ja-JP" sz="1000" dirty="0">
                <a:solidFill>
                  <a:schemeClr val="tx1"/>
                </a:solidFill>
                <a:latin typeface="メイリオ" panose="020B0604030504040204" pitchFamily="50" charset="-128"/>
                <a:ea typeface="メイリオ" panose="020B0604030504040204" pitchFamily="50" charset="-128"/>
              </a:rPr>
              <a:t>in</a:t>
            </a:r>
            <a:r>
              <a:rPr kumimoji="1" lang="ja-JP" altLang="en-US" sz="1000" dirty="0">
                <a:solidFill>
                  <a:schemeClr val="tx1"/>
                </a:solidFill>
                <a:latin typeface="メイリオ" panose="020B0604030504040204" pitchFamily="50" charset="-128"/>
                <a:ea typeface="メイリオ" panose="020B0604030504040204" pitchFamily="50" charset="-128"/>
              </a:rPr>
              <a:t>メタバース</a:t>
            </a:r>
          </a:p>
        </p:txBody>
      </p:sp>
      <p:sp>
        <p:nvSpPr>
          <p:cNvPr id="68" name="四角形: 角を丸くする 67">
            <a:extLst>
              <a:ext uri="{FF2B5EF4-FFF2-40B4-BE49-F238E27FC236}">
                <a16:creationId xmlns:a16="http://schemas.microsoft.com/office/drawing/2014/main" id="{286B0869-E163-438A-A599-42EFEFD247DF}"/>
              </a:ext>
            </a:extLst>
          </p:cNvPr>
          <p:cNvSpPr/>
          <p:nvPr/>
        </p:nvSpPr>
        <p:spPr>
          <a:xfrm>
            <a:off x="4949860" y="5139210"/>
            <a:ext cx="837275" cy="180000"/>
          </a:xfrm>
          <a:prstGeom prst="roundRect">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8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相互に</a:t>
            </a:r>
            <a:r>
              <a:rPr kumimoji="1" lang="ja-JP" altLang="en-US"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入室可能</a:t>
            </a:r>
            <a:endParaRPr kumimoji="1" lang="en-US" altLang="ja-JP"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endParaRPr>
          </a:p>
        </p:txBody>
      </p:sp>
      <p:sp>
        <p:nvSpPr>
          <p:cNvPr id="53" name="正方形/長方形 52">
            <a:extLst>
              <a:ext uri="{FF2B5EF4-FFF2-40B4-BE49-F238E27FC236}">
                <a16:creationId xmlns:a16="http://schemas.microsoft.com/office/drawing/2014/main" id="{9C91A52C-4195-4D3C-BA3B-30FBFC51AE6D}"/>
              </a:ext>
            </a:extLst>
          </p:cNvPr>
          <p:cNvSpPr/>
          <p:nvPr/>
        </p:nvSpPr>
        <p:spPr>
          <a:xfrm>
            <a:off x="219639" y="5319270"/>
            <a:ext cx="4450102" cy="60613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8890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・府立高校の生徒たちが世界中のさまざまな人と協働し、</a:t>
            </a:r>
            <a:endParaRPr kumimoji="1" lang="en-US" altLang="ja-JP"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8900" marR="0" lvl="0" indent="0" algn="l" defTabSz="914400" rtl="0" eaLnBrk="1" fontAlgn="auto" latinLnBrk="0" hangingPunct="1">
              <a:lnSpc>
                <a:spcPts val="11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rPr>
              <a:t>　</a:t>
            </a:r>
            <a:r>
              <a:rPr kumimoji="1" lang="ja-JP" altLang="en-US"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新しい価値を創造することができるメタバース空間として構築。</a:t>
            </a:r>
            <a:endParaRPr kumimoji="1" lang="en-US" altLang="ja-JP" sz="11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8900" marR="0" lvl="0" indent="0" algn="l" defTabSz="914400" rtl="0" eaLnBrk="1" fontAlgn="auto" latinLnBrk="0" hangingPunct="1">
              <a:lnSpc>
                <a:spcPts val="11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rPr>
              <a:t>・他校との協働的なプロジェクトの実施や実業高校の作品展示会等</a:t>
            </a:r>
            <a:endParaRPr lang="en-US" altLang="ja-JP" sz="1100" dirty="0">
              <a:solidFill>
                <a:schemeClr val="tx1"/>
              </a:solidFill>
              <a:latin typeface="メイリオ" panose="020B0604030504040204" pitchFamily="50" charset="-128"/>
              <a:ea typeface="メイリオ" panose="020B0604030504040204" pitchFamily="50" charset="-128"/>
            </a:endParaRPr>
          </a:p>
          <a:p>
            <a:pPr marL="88900" marR="0" lvl="0" indent="0" algn="l" defTabSz="914400" rtl="0" eaLnBrk="1" fontAlgn="auto" latinLnBrk="0" hangingPunct="1">
              <a:lnSpc>
                <a:spcPts val="1100"/>
              </a:lnSpc>
              <a:spcBef>
                <a:spcPts val="0"/>
              </a:spcBef>
              <a:spcAft>
                <a:spcPts val="0"/>
              </a:spcAft>
              <a:buClrTx/>
              <a:buSzTx/>
              <a:buFontTx/>
              <a:buNone/>
              <a:tabLst/>
              <a:defRPr/>
            </a:pPr>
            <a:r>
              <a:rPr lang="ja-JP" altLang="en-US" sz="1100" dirty="0">
                <a:solidFill>
                  <a:schemeClr val="tx1"/>
                </a:solidFill>
                <a:latin typeface="メイリオ" panose="020B0604030504040204" pitchFamily="50" charset="-128"/>
                <a:ea typeface="メイリオ" panose="020B0604030504040204" pitchFamily="50" charset="-128"/>
              </a:rPr>
              <a:t>　にも利用。（延べ利用者数：</a:t>
            </a:r>
            <a:r>
              <a:rPr lang="en-US" altLang="ja-JP" sz="1100" dirty="0">
                <a:solidFill>
                  <a:schemeClr val="tx1"/>
                </a:solidFill>
                <a:latin typeface="メイリオ" panose="020B0604030504040204" pitchFamily="50" charset="-128"/>
                <a:ea typeface="メイリオ" panose="020B0604030504040204" pitchFamily="50" charset="-128"/>
              </a:rPr>
              <a:t>9,412</a:t>
            </a:r>
            <a:r>
              <a:rPr lang="ja-JP" altLang="en-US" sz="1100" dirty="0">
                <a:solidFill>
                  <a:schemeClr val="tx1"/>
                </a:solidFill>
                <a:latin typeface="メイリオ" panose="020B0604030504040204" pitchFamily="50" charset="-128"/>
                <a:ea typeface="メイリオ" panose="020B0604030504040204" pitchFamily="50" charset="-128"/>
              </a:rPr>
              <a:t>名（</a:t>
            </a:r>
            <a:r>
              <a:rPr lang="en-US" altLang="ja-JP" sz="1100" dirty="0">
                <a:solidFill>
                  <a:schemeClr val="tx1"/>
                </a:solidFill>
                <a:latin typeface="メイリオ" panose="020B0604030504040204" pitchFamily="50" charset="-128"/>
                <a:ea typeface="メイリオ" panose="020B0604030504040204" pitchFamily="50" charset="-128"/>
              </a:rPr>
              <a:t>R</a:t>
            </a:r>
            <a:r>
              <a:rPr lang="ja-JP" altLang="en-US" sz="1100" dirty="0">
                <a:solidFill>
                  <a:schemeClr val="tx1"/>
                </a:solidFill>
                <a:latin typeface="メイリオ" panose="020B0604030504040204" pitchFamily="50" charset="-128"/>
                <a:ea typeface="メイリオ" panose="020B0604030504040204" pitchFamily="50" charset="-128"/>
              </a:rPr>
              <a:t>６</a:t>
            </a:r>
            <a:r>
              <a:rPr lang="en-US" altLang="ja-JP" sz="1100" dirty="0">
                <a:solidFill>
                  <a:schemeClr val="tx1"/>
                </a:solidFill>
                <a:latin typeface="メイリオ" panose="020B0604030504040204" pitchFamily="50" charset="-128"/>
                <a:ea typeface="メイリオ" panose="020B0604030504040204" pitchFamily="50" charset="-128"/>
              </a:rPr>
              <a:t>.11.13</a:t>
            </a:r>
            <a:r>
              <a:rPr lang="ja-JP" altLang="en-US" sz="1100" dirty="0">
                <a:solidFill>
                  <a:schemeClr val="tx1"/>
                </a:solidFill>
                <a:latin typeface="メイリオ" panose="020B0604030504040204" pitchFamily="50" charset="-128"/>
                <a:ea typeface="メイリオ" panose="020B0604030504040204" pitchFamily="50" charset="-128"/>
              </a:rPr>
              <a:t>時点））</a:t>
            </a:r>
            <a:endParaRPr kumimoji="1" lang="ja-JP" altLang="en-US" sz="1100" dirty="0">
              <a:solidFill>
                <a:schemeClr val="tx1"/>
              </a:solidFill>
              <a:latin typeface="メイリオ" panose="020B0604030504040204" pitchFamily="50" charset="-128"/>
              <a:ea typeface="メイリオ" panose="020B0604030504040204" pitchFamily="50" charset="-128"/>
            </a:endParaRPr>
          </a:p>
          <a:p>
            <a:pPr marL="88900" marR="0" lvl="0" indent="0" algn="l" defTabSz="914400" rtl="0" eaLnBrk="1" fontAlgn="auto" latinLnBrk="0" hangingPunct="1">
              <a:lnSpc>
                <a:spcPts val="1100"/>
              </a:lnSpc>
              <a:spcBef>
                <a:spcPts val="0"/>
              </a:spcBef>
              <a:spcAft>
                <a:spcPts val="0"/>
              </a:spcAft>
              <a:buClrTx/>
              <a:buSzTx/>
              <a:buFontTx/>
              <a:buNone/>
              <a:tabLst/>
              <a:defRPr/>
            </a:pPr>
            <a:endParaRPr kumimoji="1" lang="ja-JP" altLang="en-US" sz="1100" dirty="0">
              <a:solidFill>
                <a:srgbClr val="FF0000"/>
              </a:solidFill>
              <a:latin typeface="メイリオ" panose="020B0604030504040204" pitchFamily="50" charset="-128"/>
              <a:ea typeface="メイリオ" panose="020B0604030504040204" pitchFamily="50" charset="-128"/>
            </a:endParaRPr>
          </a:p>
        </p:txBody>
      </p:sp>
      <p:sp>
        <p:nvSpPr>
          <p:cNvPr id="7" name="スライド番号プレースホルダー 6">
            <a:extLst>
              <a:ext uri="{FF2B5EF4-FFF2-40B4-BE49-F238E27FC236}">
                <a16:creationId xmlns:a16="http://schemas.microsoft.com/office/drawing/2014/main" id="{5819BFEC-AD97-4982-9D11-4FFBD07FCC29}"/>
              </a:ext>
            </a:extLst>
          </p:cNvPr>
          <p:cNvSpPr>
            <a:spLocks noGrp="1"/>
          </p:cNvSpPr>
          <p:nvPr>
            <p:ph type="sldNum" sz="quarter" idx="12"/>
          </p:nvPr>
        </p:nvSpPr>
        <p:spPr/>
        <p:txBody>
          <a:bodyPr/>
          <a:lstStyle/>
          <a:p>
            <a:fld id="{7791D223-6A27-4327-8087-FA06212A7E85}" type="slidenum">
              <a:rPr lang="ja-JP" altLang="en-US" smtClean="0"/>
              <a:pPr/>
              <a:t>10</a:t>
            </a:fld>
            <a:endParaRPr lang="ja-JP" altLang="en-US" dirty="0"/>
          </a:p>
        </p:txBody>
      </p:sp>
      <p:sp>
        <p:nvSpPr>
          <p:cNvPr id="50" name="四角形: 角を丸くする 49">
            <a:extLst>
              <a:ext uri="{FF2B5EF4-FFF2-40B4-BE49-F238E27FC236}">
                <a16:creationId xmlns:a16="http://schemas.microsoft.com/office/drawing/2014/main" id="{9E2BFA61-AAE7-41F8-AC8F-E53D23543B89}"/>
              </a:ext>
            </a:extLst>
          </p:cNvPr>
          <p:cNvSpPr/>
          <p:nvPr/>
        </p:nvSpPr>
        <p:spPr>
          <a:xfrm>
            <a:off x="6660785" y="6117784"/>
            <a:ext cx="1908000" cy="252000"/>
          </a:xfrm>
          <a:prstGeom prst="roundRect">
            <a:avLst/>
          </a:prstGeom>
          <a:solidFill>
            <a:srgbClr val="00B050"/>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1"/>
          <a:lstStyle/>
          <a:p>
            <a:pPr algn="ctr"/>
            <a:r>
              <a:rPr kumimoji="1" lang="ja-JP" altLang="en-US"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学びが未来をデザインする調査研究成果発表会</a:t>
            </a:r>
            <a:r>
              <a:rPr kumimoji="1" lang="en-US" altLang="ja-JP"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in</a:t>
            </a:r>
            <a:r>
              <a:rPr kumimoji="1" lang="ja-JP" altLang="en-US" sz="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メタバース</a:t>
            </a:r>
          </a:p>
        </p:txBody>
      </p:sp>
    </p:spTree>
    <p:extLst>
      <p:ext uri="{BB962C8B-B14F-4D97-AF65-F5344CB8AC3E}">
        <p14:creationId xmlns:p14="http://schemas.microsoft.com/office/powerpoint/2010/main" val="648022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2BD7DC44-B002-4036-B770-D7D78BD5ADD2}"/>
              </a:ext>
            </a:extLst>
          </p:cNvPr>
          <p:cNvSpPr/>
          <p:nvPr/>
        </p:nvSpPr>
        <p:spPr>
          <a:xfrm>
            <a:off x="84805" y="458670"/>
            <a:ext cx="8892000" cy="10036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t"/>
          <a:lstStyle/>
          <a:p>
            <a:pPr marL="161925" indent="-161925">
              <a:defRPr/>
            </a:pPr>
            <a:r>
              <a:rPr lang="ja-JP" altLang="en-US" sz="1200" dirty="0">
                <a:solidFill>
                  <a:schemeClr val="tx1"/>
                </a:solidFill>
                <a:latin typeface="メイリオ" panose="020B0604030504040204" pitchFamily="50" charset="-128"/>
                <a:ea typeface="メイリオ" panose="020B0604030504040204" pitchFamily="50" charset="-128"/>
              </a:rPr>
              <a:t>・志願者の利便性向上及び教職員の働き方改革の観点から、府立学校の入学者選抜等における出願手続及び合格者発表をオンライン出願システムにより実施。</a:t>
            </a:r>
            <a:endParaRPr lang="en-US" altLang="ja-JP" sz="1200" dirty="0">
              <a:solidFill>
                <a:schemeClr val="tx1"/>
              </a:solidFill>
              <a:latin typeface="メイリオ" panose="020B0604030504040204" pitchFamily="50" charset="-128"/>
              <a:ea typeface="メイリオ" panose="020B0604030504040204" pitchFamily="50" charset="-128"/>
            </a:endParaRPr>
          </a:p>
          <a:p>
            <a:pPr marL="161925" indent="-161925">
              <a:defRPr/>
            </a:pPr>
            <a:r>
              <a:rPr lang="ja-JP" altLang="en-US" sz="1200" dirty="0">
                <a:solidFill>
                  <a:schemeClr val="tx1"/>
                </a:solidFill>
                <a:latin typeface="メイリオ"/>
                <a:ea typeface="メイリオ"/>
              </a:rPr>
              <a:t>・従来の各校に持参する出願方法に比べ、出願時の待機時間をなくすとともに、入学検定料の納付方法の多様化、合格者発表の即時確認が可能になる等、利便性の向上を図る。</a:t>
            </a:r>
            <a:endParaRPr lang="en-US" altLang="ja-JP" sz="1200" dirty="0">
              <a:solidFill>
                <a:schemeClr val="tx1"/>
              </a:solidFill>
              <a:latin typeface="メイリオ" panose="020B0604030504040204" pitchFamily="50" charset="-128"/>
              <a:ea typeface="メイリオ" panose="020B0604030504040204" pitchFamily="50" charset="-128"/>
            </a:endParaRPr>
          </a:p>
          <a:p>
            <a:pPr marL="161925" indent="-161925">
              <a:defRPr/>
            </a:pPr>
            <a:r>
              <a:rPr lang="ja-JP" altLang="en-US" sz="1200" dirty="0">
                <a:solidFill>
                  <a:schemeClr val="tx1"/>
                </a:solidFill>
                <a:latin typeface="メイリオ"/>
                <a:ea typeface="メイリオ"/>
              </a:rPr>
              <a:t>・令和７年度より、デジタル採点システムによる採点を完全実施。</a:t>
            </a:r>
            <a:endParaRPr lang="en-US" altLang="ja-JP" sz="1200" dirty="0">
              <a:solidFill>
                <a:schemeClr val="tx1"/>
              </a:solidFill>
              <a:latin typeface="メイリオ"/>
              <a:ea typeface="メイリオ"/>
            </a:endParaRPr>
          </a:p>
        </p:txBody>
      </p:sp>
      <p:sp>
        <p:nvSpPr>
          <p:cNvPr id="35" name="フリーフォーム: 図形 34">
            <a:extLst>
              <a:ext uri="{FF2B5EF4-FFF2-40B4-BE49-F238E27FC236}">
                <a16:creationId xmlns:a16="http://schemas.microsoft.com/office/drawing/2014/main" id="{E07BE78E-94D3-4C7B-ABA9-91E248CFDAE7}"/>
              </a:ext>
            </a:extLst>
          </p:cNvPr>
          <p:cNvSpPr/>
          <p:nvPr/>
        </p:nvSpPr>
        <p:spPr>
          <a:xfrm>
            <a:off x="230522" y="3428999"/>
            <a:ext cx="8712000" cy="2862124"/>
          </a:xfrm>
          <a:custGeom>
            <a:avLst/>
            <a:gdLst>
              <a:gd name="connsiteX0" fmla="*/ 0 w 8721528"/>
              <a:gd name="connsiteY0" fmla="*/ 0 h 2862124"/>
              <a:gd name="connsiteX1" fmla="*/ 2902480 w 8721528"/>
              <a:gd name="connsiteY1" fmla="*/ 0 h 2862124"/>
              <a:gd name="connsiteX2" fmla="*/ 5819048 w 8721528"/>
              <a:gd name="connsiteY2" fmla="*/ 0 h 2862124"/>
              <a:gd name="connsiteX3" fmla="*/ 8721528 w 8721528"/>
              <a:gd name="connsiteY3" fmla="*/ 0 h 2862124"/>
              <a:gd name="connsiteX4" fmla="*/ 8721528 w 8721528"/>
              <a:gd name="connsiteY4" fmla="*/ 1287439 h 2862124"/>
              <a:gd name="connsiteX5" fmla="*/ 5819048 w 8721528"/>
              <a:gd name="connsiteY5" fmla="*/ 1287439 h 2862124"/>
              <a:gd name="connsiteX6" fmla="*/ 5819048 w 8721528"/>
              <a:gd name="connsiteY6" fmla="*/ 2862124 h 2862124"/>
              <a:gd name="connsiteX7" fmla="*/ 0 w 8721528"/>
              <a:gd name="connsiteY7" fmla="*/ 2862124 h 28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1528" h="2862124">
                <a:moveTo>
                  <a:pt x="0" y="0"/>
                </a:moveTo>
                <a:lnTo>
                  <a:pt x="2902480" y="0"/>
                </a:lnTo>
                <a:lnTo>
                  <a:pt x="5819048" y="0"/>
                </a:lnTo>
                <a:lnTo>
                  <a:pt x="8721528" y="0"/>
                </a:lnTo>
                <a:lnTo>
                  <a:pt x="8721528" y="1287439"/>
                </a:lnTo>
                <a:lnTo>
                  <a:pt x="5819048" y="1287439"/>
                </a:lnTo>
                <a:lnTo>
                  <a:pt x="5819048" y="2862124"/>
                </a:lnTo>
                <a:lnTo>
                  <a:pt x="0" y="2862124"/>
                </a:lnTo>
                <a:close/>
              </a:path>
            </a:pathLst>
          </a:cu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r>
              <a:rPr kumimoji="1" lang="ja-JP" altLang="en-US" sz="1400" b="1" dirty="0">
                <a:solidFill>
                  <a:srgbClr val="FF0000"/>
                </a:solidFill>
                <a:latin typeface="メイリオ" panose="020B0604030504040204" pitchFamily="50" charset="-128"/>
                <a:ea typeface="メイリオ" panose="020B0604030504040204" pitchFamily="50" charset="-128"/>
              </a:rPr>
              <a:t>オンライン出願の導入</a:t>
            </a:r>
          </a:p>
        </p:txBody>
      </p:sp>
      <p:sp>
        <p:nvSpPr>
          <p:cNvPr id="30" name="矢印: 下 29">
            <a:extLst>
              <a:ext uri="{FF2B5EF4-FFF2-40B4-BE49-F238E27FC236}">
                <a16:creationId xmlns:a16="http://schemas.microsoft.com/office/drawing/2014/main" id="{E2152570-5F19-43D7-9429-EF0A0E5B02D9}"/>
              </a:ext>
            </a:extLst>
          </p:cNvPr>
          <p:cNvSpPr/>
          <p:nvPr/>
        </p:nvSpPr>
        <p:spPr>
          <a:xfrm>
            <a:off x="3308314" y="3005521"/>
            <a:ext cx="2704003"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2FBD787C-24F3-40B3-BEC0-923CFA2AE53A}"/>
              </a:ext>
            </a:extLst>
          </p:cNvPr>
          <p:cNvSpPr/>
          <p:nvPr/>
        </p:nvSpPr>
        <p:spPr>
          <a:xfrm>
            <a:off x="6144259" y="4783334"/>
            <a:ext cx="2800544" cy="1507789"/>
          </a:xfrm>
          <a:prstGeom prst="rect">
            <a:avLst/>
          </a:prstGeom>
          <a:solidFill>
            <a:schemeClr val="bg1"/>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t"/>
          <a:lstStyle/>
          <a:p>
            <a:endParaRPr kumimoji="1" lang="en-US" altLang="ja-JP" sz="500" b="1" dirty="0">
              <a:solidFill>
                <a:srgbClr val="002060"/>
              </a:solidFill>
              <a:latin typeface="メイリオ" panose="020B0604030504040204" pitchFamily="50" charset="-128"/>
              <a:ea typeface="メイリオ" panose="020B0604030504040204" pitchFamily="50" charset="-128"/>
            </a:endParaRPr>
          </a:p>
          <a:p>
            <a:r>
              <a:rPr kumimoji="1" lang="ja-JP" altLang="en-US" sz="1400" b="1" dirty="0">
                <a:solidFill>
                  <a:srgbClr val="002060"/>
                </a:solidFill>
                <a:latin typeface="メイリオ" panose="020B0604030504040204" pitchFamily="50" charset="-128"/>
                <a:ea typeface="メイリオ" panose="020B0604030504040204" pitchFamily="50" charset="-128"/>
              </a:rPr>
              <a:t>デジタル採点システムの導入</a:t>
            </a:r>
            <a:endParaRPr kumimoji="1" lang="en-US" altLang="ja-JP" sz="1400" b="1" dirty="0">
              <a:solidFill>
                <a:srgbClr val="002060"/>
              </a:solidFill>
              <a:latin typeface="メイリオ" panose="020B0604030504040204" pitchFamily="50" charset="-128"/>
              <a:ea typeface="メイリオ" panose="020B0604030504040204" pitchFamily="50" charset="-128"/>
            </a:endParaRPr>
          </a:p>
          <a:p>
            <a:endParaRPr lang="en-US" altLang="ja-JP" sz="500" dirty="0">
              <a:solidFill>
                <a:srgbClr val="002060"/>
              </a:solidFill>
              <a:latin typeface="メイリオ" panose="020B0604030504040204" pitchFamily="50" charset="-128"/>
              <a:ea typeface="メイリオ" panose="020B0604030504040204" pitchFamily="50" charset="-128"/>
            </a:endParaRPr>
          </a:p>
          <a:p>
            <a:r>
              <a:rPr kumimoji="1" lang="ja-JP" altLang="en-US" sz="1050" dirty="0">
                <a:solidFill>
                  <a:srgbClr val="002060"/>
                </a:solidFill>
                <a:latin typeface="メイリオ" panose="020B0604030504040204" pitchFamily="50" charset="-128"/>
                <a:ea typeface="メイリオ" panose="020B0604030504040204" pitchFamily="50" charset="-128"/>
              </a:rPr>
              <a:t>・答案をスキャンし、パソコン上で設問ご</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r>
              <a:rPr lang="ja-JP" altLang="en-US" sz="1050" dirty="0">
                <a:solidFill>
                  <a:srgbClr val="002060"/>
                </a:solidFill>
                <a:latin typeface="メイリオ" panose="020B0604030504040204" pitchFamily="50" charset="-128"/>
                <a:ea typeface="メイリオ" panose="020B0604030504040204" pitchFamily="50" charset="-128"/>
              </a:rPr>
              <a:t>　</a:t>
            </a:r>
            <a:r>
              <a:rPr kumimoji="1" lang="ja-JP" altLang="en-US" sz="1050" dirty="0">
                <a:solidFill>
                  <a:srgbClr val="002060"/>
                </a:solidFill>
                <a:latin typeface="メイリオ" panose="020B0604030504040204" pitchFamily="50" charset="-128"/>
                <a:ea typeface="メイリオ" panose="020B0604030504040204" pitchFamily="50" charset="-128"/>
              </a:rPr>
              <a:t>とに一覧表示された解答の採点機能や、</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r>
              <a:rPr lang="ja-JP" altLang="en-US" sz="1050" dirty="0">
                <a:solidFill>
                  <a:srgbClr val="002060"/>
                </a:solidFill>
                <a:latin typeface="メイリオ" panose="020B0604030504040204" pitchFamily="50" charset="-128"/>
                <a:ea typeface="メイリオ" panose="020B0604030504040204" pitchFamily="50" charset="-128"/>
              </a:rPr>
              <a:t>　</a:t>
            </a:r>
            <a:r>
              <a:rPr kumimoji="1" lang="ja-JP" altLang="en-US" sz="1050" dirty="0">
                <a:solidFill>
                  <a:srgbClr val="002060"/>
                </a:solidFill>
                <a:latin typeface="メイリオ" panose="020B0604030504040204" pitchFamily="50" charset="-128"/>
                <a:ea typeface="メイリオ" panose="020B0604030504040204" pitchFamily="50" charset="-128"/>
              </a:rPr>
              <a:t>複数人での共同採点機能、採点結果の自</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r>
              <a:rPr lang="ja-JP" altLang="en-US" sz="1050" dirty="0">
                <a:solidFill>
                  <a:srgbClr val="002060"/>
                </a:solidFill>
                <a:latin typeface="メイリオ" panose="020B0604030504040204" pitchFamily="50" charset="-128"/>
                <a:ea typeface="メイリオ" panose="020B0604030504040204" pitchFamily="50" charset="-128"/>
              </a:rPr>
              <a:t>　</a:t>
            </a:r>
            <a:r>
              <a:rPr kumimoji="1" lang="ja-JP" altLang="en-US" sz="1050" dirty="0">
                <a:solidFill>
                  <a:srgbClr val="002060"/>
                </a:solidFill>
                <a:latin typeface="メイリオ" panose="020B0604030504040204" pitchFamily="50" charset="-128"/>
                <a:ea typeface="メイリオ" panose="020B0604030504040204" pitchFamily="50" charset="-128"/>
              </a:rPr>
              <a:t>動集計機能等を備えたシステムを導入。</a:t>
            </a:r>
            <a:endParaRPr lang="en-US" altLang="ja-JP" sz="1050" dirty="0">
              <a:solidFill>
                <a:srgbClr val="002060"/>
              </a:solidFill>
              <a:latin typeface="メイリオ" panose="020B0604030504040204" pitchFamily="50" charset="-128"/>
              <a:ea typeface="メイリオ" panose="020B0604030504040204" pitchFamily="50" charset="-128"/>
            </a:endParaRPr>
          </a:p>
          <a:p>
            <a:r>
              <a:rPr kumimoji="1" lang="ja-JP" altLang="en-US" sz="1050" dirty="0">
                <a:solidFill>
                  <a:srgbClr val="002060"/>
                </a:solidFill>
                <a:latin typeface="メイリオ" panose="020B0604030504040204" pitchFamily="50" charset="-128"/>
                <a:ea typeface="メイリオ" panose="020B0604030504040204" pitchFamily="50" charset="-128"/>
              </a:rPr>
              <a:t>・業務効率化・採点精度の向上を図るとと　</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r>
              <a:rPr lang="ja-JP" altLang="en-US" sz="1050" dirty="0">
                <a:solidFill>
                  <a:srgbClr val="002060"/>
                </a:solidFill>
                <a:latin typeface="メイリオ"/>
                <a:ea typeface="メイリオ"/>
              </a:rPr>
              <a:t>　</a:t>
            </a:r>
            <a:r>
              <a:rPr kumimoji="1" lang="ja-JP" altLang="en-US" sz="1050" dirty="0">
                <a:solidFill>
                  <a:srgbClr val="002060"/>
                </a:solidFill>
                <a:latin typeface="メイリオ"/>
                <a:ea typeface="メイリオ"/>
              </a:rPr>
              <a:t>もに業務負担を軽減</a:t>
            </a:r>
            <a:r>
              <a:rPr lang="ja-JP" altLang="en-US" sz="1050" dirty="0">
                <a:solidFill>
                  <a:srgbClr val="002060"/>
                </a:solidFill>
                <a:latin typeface="メイリオ"/>
                <a:ea typeface="メイリオ"/>
              </a:rPr>
              <a:t>。</a:t>
            </a:r>
            <a:endParaRPr kumimoji="1" lang="en-US" altLang="ja-JP" sz="1050" dirty="0">
              <a:solidFill>
                <a:srgbClr val="002060"/>
              </a:solidFill>
              <a:latin typeface="メイリオ" panose="020B0604030504040204" pitchFamily="50" charset="-128"/>
              <a:ea typeface="メイリオ" panose="020B0604030504040204" pitchFamily="50" charset="-128"/>
            </a:endParaRPr>
          </a:p>
          <a:p>
            <a:endParaRPr lang="en-US" altLang="ja-JP" sz="1050" b="1" dirty="0">
              <a:solidFill>
                <a:srgbClr val="002060"/>
              </a:solidFill>
              <a:latin typeface="メイリオ" panose="020B0604030504040204" pitchFamily="50" charset="-128"/>
              <a:ea typeface="メイリオ" panose="020B0604030504040204" pitchFamily="50" charset="-128"/>
            </a:endParaRPr>
          </a:p>
          <a:p>
            <a:endParaRPr kumimoji="1" lang="en-US" altLang="ja-JP" sz="1050" b="1" dirty="0">
              <a:solidFill>
                <a:srgbClr val="002060"/>
              </a:solidFill>
              <a:latin typeface="メイリオ" panose="020B0604030504040204" pitchFamily="50" charset="-128"/>
              <a:ea typeface="メイリオ" panose="020B0604030504040204" pitchFamily="50" charset="-128"/>
            </a:endParaRPr>
          </a:p>
          <a:p>
            <a:endParaRPr kumimoji="1" lang="ja-JP" altLang="en-US" sz="1400" b="1" dirty="0">
              <a:solidFill>
                <a:srgbClr val="002060"/>
              </a:solidFill>
              <a:latin typeface="メイリオ" panose="020B0604030504040204" pitchFamily="50" charset="-128"/>
              <a:ea typeface="メイリオ" panose="020B0604030504040204" pitchFamily="50" charset="-128"/>
            </a:endParaRPr>
          </a:p>
        </p:txBody>
      </p:sp>
      <p:pic>
        <p:nvPicPr>
          <p:cNvPr id="1026" name="Picture 2" descr="オンライン出願システムの流れ">
            <a:extLst>
              <a:ext uri="{FF2B5EF4-FFF2-40B4-BE49-F238E27FC236}">
                <a16:creationId xmlns:a16="http://schemas.microsoft.com/office/drawing/2014/main" id="{7D2FE22C-1707-4DB0-A5CD-96EC5C536816}"/>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97"/>
          <a:stretch/>
        </p:blipFill>
        <p:spPr bwMode="auto">
          <a:xfrm>
            <a:off x="221635" y="4773876"/>
            <a:ext cx="5970353" cy="919427"/>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9DE92267-4BFF-4106-9D6C-34D9C761AE19}"/>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a:ea typeface="メイリオ"/>
                <a:cs typeface="メイリオ" panose="020B0604030504040204" pitchFamily="50" charset="-128"/>
              </a:rPr>
              <a:t>府立学校の入試に係るオンライン出願・デジタル採点システムの導入　</a:t>
            </a:r>
            <a:r>
              <a:rPr lang="en-US" altLang="ja-JP" sz="1050" b="1" dirty="0">
                <a:solidFill>
                  <a:schemeClr val="tx1"/>
                </a:solidFill>
                <a:latin typeface="メイリオ"/>
                <a:ea typeface="メイリオ"/>
                <a:cs typeface="メイリオ" panose="020B0604030504040204" pitchFamily="50" charset="-128"/>
              </a:rPr>
              <a:t>【</a:t>
            </a:r>
            <a:r>
              <a:rPr lang="ja-JP" altLang="en-US" sz="1050" b="1" dirty="0">
                <a:solidFill>
                  <a:schemeClr val="tx1"/>
                </a:solidFill>
                <a:latin typeface="メイリオ"/>
                <a:ea typeface="メイリオ"/>
                <a:cs typeface="メイリオ" panose="020B0604030504040204" pitchFamily="50" charset="-128"/>
              </a:rPr>
              <a:t>教育庁 教育振興室 高等学校課</a:t>
            </a:r>
            <a:r>
              <a:rPr lang="en-US" altLang="ja-JP" sz="1050" b="1" dirty="0">
                <a:solidFill>
                  <a:schemeClr val="tx1"/>
                </a:solidFill>
                <a:latin typeface="メイリオ"/>
                <a:ea typeface="メイリオ"/>
                <a:cs typeface="メイリオ" panose="020B0604030504040204" pitchFamily="50" charset="-128"/>
              </a:rPr>
              <a:t>】</a:t>
            </a:r>
            <a:endParaRPr lang="en-US" altLang="ja-JP" sz="900" b="1" dirty="0">
              <a:solidFill>
                <a:schemeClr val="tx1"/>
              </a:solidFill>
              <a:latin typeface="メイリオ"/>
              <a:ea typeface="メイリオ"/>
              <a:cs typeface="メイリオ" panose="020B0604030504040204" pitchFamily="50" charset="-128"/>
            </a:endParaRPr>
          </a:p>
        </p:txBody>
      </p:sp>
      <p:sp>
        <p:nvSpPr>
          <p:cNvPr id="2" name="正方形/長方形 1">
            <a:extLst>
              <a:ext uri="{FF2B5EF4-FFF2-40B4-BE49-F238E27FC236}">
                <a16:creationId xmlns:a16="http://schemas.microsoft.com/office/drawing/2014/main" id="{248AF790-E47B-47C7-BD24-ACA87407AEF4}"/>
              </a:ext>
            </a:extLst>
          </p:cNvPr>
          <p:cNvSpPr/>
          <p:nvPr/>
        </p:nvSpPr>
        <p:spPr>
          <a:xfrm>
            <a:off x="258431" y="5679250"/>
            <a:ext cx="943664"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en-US" altLang="ja-JP" sz="700" dirty="0">
                <a:solidFill>
                  <a:schemeClr val="tx1"/>
                </a:solidFill>
                <a:latin typeface="メイリオ" panose="020B0604030504040204" pitchFamily="50" charset="-128"/>
                <a:ea typeface="メイリオ" panose="020B0604030504040204" pitchFamily="50" charset="-128"/>
              </a:rPr>
              <a:t>12</a:t>
            </a:r>
            <a:r>
              <a:rPr kumimoji="1" lang="ja-JP" altLang="en-US" sz="700">
                <a:solidFill>
                  <a:schemeClr val="tx1"/>
                </a:solidFill>
                <a:latin typeface="メイリオ" panose="020B0604030504040204" pitchFamily="50" charset="-128"/>
                <a:ea typeface="メイリオ" panose="020B0604030504040204" pitchFamily="50" charset="-128"/>
              </a:rPr>
              <a:t>月初旬以降</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在籍校から</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受け取り</a:t>
            </a:r>
          </a:p>
        </p:txBody>
      </p:sp>
      <p:sp>
        <p:nvSpPr>
          <p:cNvPr id="18" name="正方形/長方形 17">
            <a:extLst>
              <a:ext uri="{FF2B5EF4-FFF2-40B4-BE49-F238E27FC236}">
                <a16:creationId xmlns:a16="http://schemas.microsoft.com/office/drawing/2014/main" id="{9326A3BC-6014-43F8-90AA-1E27A971D596}"/>
              </a:ext>
            </a:extLst>
          </p:cNvPr>
          <p:cNvSpPr/>
          <p:nvPr/>
        </p:nvSpPr>
        <p:spPr>
          <a:xfrm>
            <a:off x="1188377" y="5679250"/>
            <a:ext cx="1023457"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700">
                <a:solidFill>
                  <a:schemeClr val="tx1"/>
                </a:solidFill>
                <a:latin typeface="メイリオ" panose="020B0604030504040204" pitchFamily="50" charset="-128"/>
                <a:ea typeface="メイリオ" panose="020B0604030504040204" pitchFamily="50" charset="-128"/>
              </a:rPr>
              <a:t>パソコンや</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スマートフォンから</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「志願者情報」や</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「出願情報」を登録</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1062D258-C09F-4864-9D27-EF0B7FFF7C67}"/>
              </a:ext>
            </a:extLst>
          </p:cNvPr>
          <p:cNvSpPr/>
          <p:nvPr/>
        </p:nvSpPr>
        <p:spPr>
          <a:xfrm>
            <a:off x="2107650" y="5679250"/>
            <a:ext cx="1316957"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700">
                <a:solidFill>
                  <a:schemeClr val="tx1"/>
                </a:solidFill>
                <a:latin typeface="メイリオ" panose="020B0604030504040204" pitchFamily="50" charset="-128"/>
                <a:ea typeface="メイリオ" panose="020B0604030504040204" pitchFamily="50" charset="-128"/>
              </a:rPr>
              <a:t>クレジットカードや</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コンビニエンスストア等で</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入学検定料を納付</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2EFF9DF6-1C9F-4A12-B4EA-9E7D78542CD6}"/>
              </a:ext>
            </a:extLst>
          </p:cNvPr>
          <p:cNvSpPr/>
          <p:nvPr/>
        </p:nvSpPr>
        <p:spPr>
          <a:xfrm>
            <a:off x="3320423" y="5668080"/>
            <a:ext cx="1078857" cy="6482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700">
                <a:solidFill>
                  <a:schemeClr val="tx1"/>
                </a:solidFill>
                <a:latin typeface="メイリオ" panose="020B0604030504040204" pitchFamily="50" charset="-128"/>
                <a:ea typeface="メイリオ" panose="020B0604030504040204" pitchFamily="50" charset="-128"/>
              </a:rPr>
              <a:t>在籍校の校長の承認後、</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マイページの「出願状況」に</a:t>
            </a:r>
            <a:r>
              <a:rPr lang="ja-JP" altLang="en-US" sz="700">
                <a:solidFill>
                  <a:schemeClr val="tx1"/>
                </a:solidFill>
                <a:latin typeface="メイリオ" panose="020B0604030504040204" pitchFamily="50" charset="-128"/>
                <a:ea typeface="メイリオ" panose="020B0604030504040204" pitchFamily="50" charset="-128"/>
              </a:rPr>
              <a:t>「在籍校校長承認済」または</a:t>
            </a:r>
            <a:r>
              <a:rPr kumimoji="1" lang="ja-JP" altLang="en-US" sz="700">
                <a:solidFill>
                  <a:schemeClr val="tx1"/>
                </a:solidFill>
                <a:latin typeface="メイリオ" panose="020B0604030504040204" pitchFamily="50" charset="-128"/>
                <a:ea typeface="メイリオ" panose="020B0604030504040204" pitchFamily="50" charset="-128"/>
              </a:rPr>
              <a:t>「出願完了」と表示</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65AB71CF-6A4C-4280-ADB0-3CCAAD5A4F61}"/>
              </a:ext>
            </a:extLst>
          </p:cNvPr>
          <p:cNvSpPr/>
          <p:nvPr/>
        </p:nvSpPr>
        <p:spPr>
          <a:xfrm>
            <a:off x="4295096" y="5679250"/>
            <a:ext cx="996984"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700">
                <a:solidFill>
                  <a:schemeClr val="tx1"/>
                </a:solidFill>
                <a:latin typeface="メイリオ" panose="020B0604030504040204" pitchFamily="50" charset="-128"/>
                <a:ea typeface="メイリオ" panose="020B0604030504040204" pitchFamily="50" charset="-128"/>
              </a:rPr>
              <a:t>受検者が受験票を</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印刷</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E97B5B85-A3F2-4945-95C6-FD04875A08F9}"/>
              </a:ext>
            </a:extLst>
          </p:cNvPr>
          <p:cNvSpPr/>
          <p:nvPr/>
        </p:nvSpPr>
        <p:spPr>
          <a:xfrm>
            <a:off x="5112273" y="5679250"/>
            <a:ext cx="944892" cy="5234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700">
                <a:solidFill>
                  <a:schemeClr val="tx1"/>
                </a:solidFill>
                <a:latin typeface="メイリオ" panose="020B0604030504040204" pitchFamily="50" charset="-128"/>
                <a:ea typeface="メイリオ" panose="020B0604030504040204" pitchFamily="50" charset="-128"/>
              </a:rPr>
              <a:t>パソコンや</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スマートフォンから</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合格者発表を確認</a:t>
            </a:r>
            <a:endParaRPr lang="en-US" altLang="ja-JP" sz="700" dirty="0">
              <a:solidFill>
                <a:schemeClr val="tx1"/>
              </a:solidFill>
              <a:latin typeface="メイリオ" panose="020B0604030504040204" pitchFamily="50" charset="-128"/>
              <a:ea typeface="メイリオ" panose="020B0604030504040204" pitchFamily="50" charset="-128"/>
            </a:endParaRPr>
          </a:p>
          <a:p>
            <a:pPr algn="ctr"/>
            <a:r>
              <a:rPr kumimoji="1" lang="ja-JP" altLang="en-US" sz="700">
                <a:solidFill>
                  <a:schemeClr val="tx1"/>
                </a:solidFill>
                <a:latin typeface="メイリオ" panose="020B0604030504040204" pitchFamily="50" charset="-128"/>
                <a:ea typeface="メイリオ" panose="020B0604030504040204" pitchFamily="50" charset="-128"/>
              </a:rPr>
              <a:t>高等学校の合格者は</a:t>
            </a:r>
            <a:endParaRPr kumimoji="1" lang="en-US" altLang="ja-JP" sz="700" dirty="0">
              <a:solidFill>
                <a:schemeClr val="tx1"/>
              </a:solidFill>
              <a:latin typeface="メイリオ" panose="020B0604030504040204" pitchFamily="50" charset="-128"/>
              <a:ea typeface="メイリオ" panose="020B0604030504040204" pitchFamily="50" charset="-128"/>
            </a:endParaRPr>
          </a:p>
          <a:p>
            <a:pPr algn="ctr"/>
            <a:r>
              <a:rPr lang="ja-JP" altLang="en-US" sz="700">
                <a:solidFill>
                  <a:schemeClr val="tx1"/>
                </a:solidFill>
                <a:latin typeface="メイリオ" panose="020B0604030504040204" pitchFamily="50" charset="-128"/>
                <a:ea typeface="メイリオ" panose="020B0604030504040204" pitchFamily="50" charset="-128"/>
              </a:rPr>
              <a:t>入学料を納付</a:t>
            </a:r>
            <a:endParaRPr kumimoji="1" lang="en-US" altLang="ja-JP" sz="700" dirty="0">
              <a:solidFill>
                <a:schemeClr val="tx1"/>
              </a:solidFill>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0A319052-83C4-4CE5-A0E7-1AD499CCFF41}"/>
              </a:ext>
            </a:extLst>
          </p:cNvPr>
          <p:cNvGrpSpPr/>
          <p:nvPr/>
        </p:nvGrpSpPr>
        <p:grpSpPr>
          <a:xfrm>
            <a:off x="230522" y="1593063"/>
            <a:ext cx="8712000" cy="1522215"/>
            <a:chOff x="223275" y="1933575"/>
            <a:chExt cx="8707033" cy="1270400"/>
          </a:xfrm>
        </p:grpSpPr>
        <p:sp>
          <p:nvSpPr>
            <p:cNvPr id="6" name="正方形/長方形 5">
              <a:extLst>
                <a:ext uri="{FF2B5EF4-FFF2-40B4-BE49-F238E27FC236}">
                  <a16:creationId xmlns:a16="http://schemas.microsoft.com/office/drawing/2014/main" id="{94665CED-0ABB-4B9A-B4B2-65FAD19787A2}"/>
                </a:ext>
              </a:extLst>
            </p:cNvPr>
            <p:cNvSpPr/>
            <p:nvPr/>
          </p:nvSpPr>
          <p:spPr>
            <a:xfrm>
              <a:off x="223275" y="1933575"/>
              <a:ext cx="8707033" cy="1270400"/>
            </a:xfrm>
            <a:prstGeom prst="rect">
              <a:avLst/>
            </a:prstGeom>
            <a:solidFill>
              <a:schemeClr val="bg1"/>
            </a:solidFill>
            <a:ln w="1905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400" b="1" dirty="0">
                  <a:solidFill>
                    <a:schemeClr val="tx1"/>
                  </a:solidFill>
                  <a:latin typeface="メイリオ" panose="020B0604030504040204" pitchFamily="50" charset="-128"/>
                  <a:ea typeface="メイリオ" panose="020B0604030504040204" pitchFamily="50" charset="-128"/>
                </a:rPr>
                <a:t>これまでの出願手続における課題</a:t>
              </a:r>
            </a:p>
          </p:txBody>
        </p:sp>
        <p:sp>
          <p:nvSpPr>
            <p:cNvPr id="4" name="四角形: 角を丸くする 3">
              <a:extLst>
                <a:ext uri="{FF2B5EF4-FFF2-40B4-BE49-F238E27FC236}">
                  <a16:creationId xmlns:a16="http://schemas.microsoft.com/office/drawing/2014/main" id="{5627A274-E3D6-4AF9-A3EA-F3F896EB217A}"/>
                </a:ext>
              </a:extLst>
            </p:cNvPr>
            <p:cNvSpPr/>
            <p:nvPr/>
          </p:nvSpPr>
          <p:spPr>
            <a:xfrm>
              <a:off x="297286" y="2217834"/>
              <a:ext cx="2740107" cy="870875"/>
            </a:xfrm>
            <a:prstGeom prst="roundRect">
              <a:avLst/>
            </a:prstGeom>
            <a:solidFill>
              <a:schemeClr val="bg1">
                <a:lumMod val="85000"/>
              </a:schemeClr>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ctr"/>
              <a:r>
                <a:rPr lang="ja-JP" altLang="en-US" sz="1200" b="1" u="sng" dirty="0">
                  <a:solidFill>
                    <a:schemeClr val="tx1"/>
                  </a:solidFill>
                  <a:latin typeface="メイリオ" panose="020B0604030504040204" pitchFamily="50" charset="-128"/>
                  <a:ea typeface="メイリオ" panose="020B0604030504040204" pitchFamily="50" charset="-128"/>
                </a:rPr>
                <a:t>志願者への時間的・経済的負担</a:t>
              </a:r>
              <a:endParaRPr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kumimoji="1" lang="en-US" altLang="ja-JP" sz="80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a:ea typeface="メイリオ"/>
                </a:rPr>
                <a:t>志願者が直接志願先校に志願書を提出し、その場で審査・受験票の交付を受けることが必要</a:t>
              </a:r>
              <a:r>
                <a:rPr lang="ja-JP" altLang="en-US" sz="1050" dirty="0">
                  <a:solidFill>
                    <a:schemeClr val="tx1"/>
                  </a:solidFill>
                  <a:latin typeface="メイリオ"/>
                  <a:ea typeface="メイリオ"/>
                </a:rPr>
                <a:t>。</a:t>
              </a:r>
              <a:endParaRPr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0C5A9CAB-8208-4CA3-84EF-956353F28B57}"/>
                </a:ext>
              </a:extLst>
            </p:cNvPr>
            <p:cNvSpPr/>
            <p:nvPr/>
          </p:nvSpPr>
          <p:spPr>
            <a:xfrm>
              <a:off x="3149538" y="2217834"/>
              <a:ext cx="2892785" cy="870875"/>
            </a:xfrm>
            <a:prstGeom prst="roundRect">
              <a:avLst/>
            </a:prstGeom>
            <a:solidFill>
              <a:schemeClr val="bg1">
                <a:lumMod val="85000"/>
              </a:schemeClr>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ctr"/>
              <a:r>
                <a:rPr kumimoji="1" lang="ja-JP" altLang="en-US" sz="1200" b="1" u="sng" dirty="0">
                  <a:solidFill>
                    <a:schemeClr val="tx1"/>
                  </a:solidFill>
                  <a:latin typeface="メイリオ" panose="020B0604030504040204" pitchFamily="50" charset="-128"/>
                  <a:ea typeface="メイリオ" panose="020B0604030504040204" pitchFamily="50" charset="-128"/>
                </a:rPr>
                <a:t>入学検定料納付に係る保護者への負担</a:t>
              </a:r>
              <a:endParaRPr kumimoji="1"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lang="en-US" altLang="ja-JP" sz="80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a:ea typeface="メイリオ"/>
                </a:rPr>
                <a:t>入学検定料の納付は</a:t>
              </a:r>
              <a:r>
                <a:rPr lang="ja-JP" altLang="en-US" sz="1050" dirty="0">
                  <a:solidFill>
                    <a:schemeClr val="tx1"/>
                  </a:solidFill>
                  <a:latin typeface="メイリオ"/>
                  <a:ea typeface="メイリオ"/>
                </a:rPr>
                <a:t>銀行窓口のみ。</a:t>
              </a:r>
              <a:endParaRPr lang="ja-JP" altLang="en-US" sz="1050"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a:ea typeface="メイリオ"/>
                </a:rPr>
                <a:t>平日に働く保護者は休暇を取らざるを得ないケースも発生</a:t>
              </a:r>
              <a:r>
                <a:rPr lang="ja-JP" altLang="en-US" sz="1050" dirty="0">
                  <a:solidFill>
                    <a:schemeClr val="tx1"/>
                  </a:solidFill>
                  <a:latin typeface="メイリオ"/>
                  <a:ea typeface="メイリオ"/>
                </a:rPr>
                <a:t>。</a:t>
              </a:r>
              <a:endParaRPr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24" name="四角形: 角を丸くする 23">
              <a:extLst>
                <a:ext uri="{FF2B5EF4-FFF2-40B4-BE49-F238E27FC236}">
                  <a16:creationId xmlns:a16="http://schemas.microsoft.com/office/drawing/2014/main" id="{84D7C257-9CDA-45B8-9679-A0BC09179E2E}"/>
                </a:ext>
              </a:extLst>
            </p:cNvPr>
            <p:cNvSpPr/>
            <p:nvPr/>
          </p:nvSpPr>
          <p:spPr>
            <a:xfrm>
              <a:off x="6154468" y="2217918"/>
              <a:ext cx="2692246" cy="870792"/>
            </a:xfrm>
            <a:prstGeom prst="roundRect">
              <a:avLst/>
            </a:prstGeom>
            <a:solidFill>
              <a:schemeClr val="bg1">
                <a:lumMod val="85000"/>
              </a:schemeClr>
            </a:solidFill>
            <a:ln w="9525">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ctr"/>
            <a:lstStyle/>
            <a:p>
              <a:pPr algn="ctr"/>
              <a:r>
                <a:rPr lang="ja-JP" altLang="en-US" sz="1200" b="1" u="sng" dirty="0">
                  <a:solidFill>
                    <a:schemeClr val="tx1"/>
                  </a:solidFill>
                  <a:latin typeface="メイリオ" panose="020B0604030504040204" pitchFamily="50" charset="-128"/>
                  <a:ea typeface="メイリオ" panose="020B0604030504040204" pitchFamily="50" charset="-128"/>
                </a:rPr>
                <a:t>選抜実施校の事務処理の負担</a:t>
              </a:r>
              <a:endParaRPr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lang="en-US" altLang="ja-JP" sz="800" b="1" u="sng" dirty="0">
                <a:solidFill>
                  <a:schemeClr val="tx1"/>
                </a:solidFill>
                <a:latin typeface="メイリオ" panose="020B0604030504040204" pitchFamily="50" charset="-128"/>
                <a:ea typeface="メイリオ" panose="020B0604030504040204" pitchFamily="50" charset="-128"/>
              </a:endParaRPr>
            </a:p>
            <a:p>
              <a:r>
                <a:rPr kumimoji="1" lang="ja-JP" altLang="en-US" sz="1050" dirty="0">
                  <a:solidFill>
                    <a:schemeClr val="tx1"/>
                  </a:solidFill>
                  <a:latin typeface="メイリオ"/>
                  <a:ea typeface="メイリオ"/>
                </a:rPr>
                <a:t>選抜実施校は志願書の情報を手作業でデータ化しており、</a:t>
              </a:r>
              <a:r>
                <a:rPr lang="ja-JP" altLang="en-US" sz="1050" dirty="0">
                  <a:solidFill>
                    <a:schemeClr val="tx1"/>
                  </a:solidFill>
                  <a:latin typeface="メイリオ"/>
                  <a:ea typeface="メイリオ"/>
                </a:rPr>
                <a:t>作業に膨大な時間を要する。</a:t>
              </a:r>
              <a:endParaRPr lang="ja-JP" altLang="en-US" sz="1050" dirty="0">
                <a:solidFill>
                  <a:schemeClr val="tx1"/>
                </a:solidFill>
                <a:latin typeface="メイリオ" panose="020B0604030504040204" pitchFamily="50" charset="-128"/>
                <a:ea typeface="メイリオ" panose="020B0604030504040204" pitchFamily="50" charset="-128"/>
              </a:endParaRPr>
            </a:p>
          </p:txBody>
        </p:sp>
      </p:grpSp>
      <p:sp>
        <p:nvSpPr>
          <p:cNvPr id="27" name="四角形: 角を丸くする 26">
            <a:extLst>
              <a:ext uri="{FF2B5EF4-FFF2-40B4-BE49-F238E27FC236}">
                <a16:creationId xmlns:a16="http://schemas.microsoft.com/office/drawing/2014/main" id="{19CE03C0-687A-433D-94DF-F5F151C6D6B5}"/>
              </a:ext>
            </a:extLst>
          </p:cNvPr>
          <p:cNvSpPr/>
          <p:nvPr/>
        </p:nvSpPr>
        <p:spPr>
          <a:xfrm>
            <a:off x="298047" y="3713099"/>
            <a:ext cx="5481769" cy="870875"/>
          </a:xfrm>
          <a:prstGeom prst="roundRect">
            <a:avLst/>
          </a:prstGeom>
          <a:solidFill>
            <a:srgbClr val="FFFFE6"/>
          </a:solidFill>
          <a:ln w="952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45720" rIns="72000" bIns="45720" rtlCol="0" anchor="t"/>
          <a:lstStyle/>
          <a:p>
            <a:r>
              <a:rPr lang="ja-JP" altLang="en-US" sz="1200" b="1" u="sng" dirty="0">
                <a:solidFill>
                  <a:schemeClr val="tx1"/>
                </a:solidFill>
                <a:latin typeface="メイリオ" panose="020B0604030504040204" pitchFamily="50" charset="-128"/>
                <a:ea typeface="メイリオ" panose="020B0604030504040204" pitchFamily="50" charset="-128"/>
              </a:rPr>
              <a:t>志願者・保護者の利便性向上</a:t>
            </a:r>
            <a:endParaRPr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kumimoji="1"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1050" dirty="0">
                <a:solidFill>
                  <a:schemeClr val="tx1"/>
                </a:solidFill>
                <a:latin typeface="メイリオ"/>
                <a:ea typeface="メイリオ"/>
              </a:rPr>
              <a:t>・オンライン出願により、</a:t>
            </a:r>
            <a:r>
              <a:rPr kumimoji="1" lang="ja-JP" altLang="en-US" sz="1050" dirty="0">
                <a:solidFill>
                  <a:schemeClr val="tx1"/>
                </a:solidFill>
                <a:latin typeface="メイリオ"/>
                <a:ea typeface="メイリオ"/>
              </a:rPr>
              <a:t>志願先校への志願書提出に関する時間的・経済的負担が軽減。</a:t>
            </a:r>
            <a:endParaRPr kumimoji="1" lang="en-US" altLang="ja-JP" sz="1050" dirty="0">
              <a:solidFill>
                <a:schemeClr val="tx1"/>
              </a:solidFill>
              <a:latin typeface="メイリオ"/>
              <a:ea typeface="メイリオ"/>
            </a:endParaRPr>
          </a:p>
          <a:p>
            <a:r>
              <a:rPr lang="ja-JP" altLang="en-US" sz="1050" dirty="0">
                <a:solidFill>
                  <a:schemeClr val="tx1"/>
                </a:solidFill>
                <a:latin typeface="メイリオ" panose="020B0604030504040204" pitchFamily="50" charset="-128"/>
                <a:ea typeface="メイリオ" panose="020B0604030504040204" pitchFamily="50" charset="-128"/>
              </a:rPr>
              <a:t>・キャッシュレス決済の導入により、入学検定料の納付についても利便性が向上。</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29" name="四角形: 角を丸くする 28">
            <a:extLst>
              <a:ext uri="{FF2B5EF4-FFF2-40B4-BE49-F238E27FC236}">
                <a16:creationId xmlns:a16="http://schemas.microsoft.com/office/drawing/2014/main" id="{C4FA2902-4F04-49A6-9ABE-E7015D5FC14A}"/>
              </a:ext>
            </a:extLst>
          </p:cNvPr>
          <p:cNvSpPr/>
          <p:nvPr/>
        </p:nvSpPr>
        <p:spPr>
          <a:xfrm>
            <a:off x="5877145" y="3713183"/>
            <a:ext cx="2970330" cy="870792"/>
          </a:xfrm>
          <a:prstGeom prst="roundRect">
            <a:avLst/>
          </a:prstGeom>
          <a:solidFill>
            <a:srgbClr val="FFFFE6"/>
          </a:solidFill>
          <a:ln w="952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bIns="45720" rtlCol="0" anchor="ctr"/>
          <a:lstStyle/>
          <a:p>
            <a:r>
              <a:rPr lang="ja-JP" altLang="en-US" sz="1200" b="1" u="sng" dirty="0">
                <a:solidFill>
                  <a:schemeClr val="tx1"/>
                </a:solidFill>
                <a:latin typeface="メイリオ" panose="020B0604030504040204" pitchFamily="50" charset="-128"/>
                <a:ea typeface="メイリオ" panose="020B0604030504040204" pitchFamily="50" charset="-128"/>
              </a:rPr>
              <a:t>選抜実施校の事務負担軽減</a:t>
            </a:r>
            <a:endParaRPr lang="en-US" altLang="ja-JP" sz="1200" b="1" u="sng" dirty="0">
              <a:solidFill>
                <a:schemeClr val="tx1"/>
              </a:solidFill>
              <a:latin typeface="メイリオ" panose="020B0604030504040204" pitchFamily="50" charset="-128"/>
              <a:ea typeface="メイリオ" panose="020B0604030504040204" pitchFamily="50" charset="-128"/>
            </a:endParaRPr>
          </a:p>
          <a:p>
            <a:pPr algn="ctr"/>
            <a:endParaRPr lang="en-US" altLang="ja-JP" sz="800" b="1" u="sng" dirty="0">
              <a:solidFill>
                <a:schemeClr val="tx1"/>
              </a:solidFill>
              <a:latin typeface="メイリオ" panose="020B0604030504040204" pitchFamily="50" charset="-128"/>
              <a:ea typeface="メイリオ" panose="020B0604030504040204" pitchFamily="50" charset="-128"/>
            </a:endParaRPr>
          </a:p>
          <a:p>
            <a:r>
              <a:rPr lang="ja-JP" altLang="en-US" sz="1050" dirty="0">
                <a:solidFill>
                  <a:schemeClr val="tx1"/>
                </a:solidFill>
                <a:latin typeface="メイリオ"/>
                <a:ea typeface="メイリオ"/>
              </a:rPr>
              <a:t>オンライン出願により</a:t>
            </a:r>
            <a:r>
              <a:rPr kumimoji="1" lang="ja-JP" altLang="en-US" sz="1050" dirty="0">
                <a:solidFill>
                  <a:schemeClr val="tx1"/>
                </a:solidFill>
                <a:latin typeface="メイリオ"/>
                <a:ea typeface="メイリオ"/>
              </a:rPr>
              <a:t>、これまでの手作業でのデータ化が不要</a:t>
            </a:r>
            <a:r>
              <a:rPr lang="ja-JP" altLang="en-US" sz="1050" dirty="0">
                <a:solidFill>
                  <a:schemeClr val="tx1"/>
                </a:solidFill>
                <a:latin typeface="メイリオ"/>
                <a:ea typeface="メイリオ"/>
              </a:rPr>
              <a:t>と</a:t>
            </a:r>
            <a:r>
              <a:rPr kumimoji="1" lang="ja-JP" altLang="en-US" sz="1050" dirty="0">
                <a:solidFill>
                  <a:schemeClr val="tx1"/>
                </a:solidFill>
                <a:latin typeface="メイリオ"/>
                <a:ea typeface="メイリオ"/>
              </a:rPr>
              <a:t>なり</a:t>
            </a:r>
            <a:r>
              <a:rPr lang="ja-JP" altLang="en-US" sz="1050" dirty="0">
                <a:solidFill>
                  <a:schemeClr val="tx1"/>
                </a:solidFill>
                <a:latin typeface="メイリオ"/>
                <a:ea typeface="メイリオ"/>
              </a:rPr>
              <a:t>、</a:t>
            </a:r>
            <a:r>
              <a:rPr kumimoji="1" lang="ja-JP" altLang="en-US" sz="1050" dirty="0">
                <a:solidFill>
                  <a:schemeClr val="tx1"/>
                </a:solidFill>
                <a:latin typeface="メイリオ"/>
                <a:ea typeface="メイリオ"/>
              </a:rPr>
              <a:t>事務処理負担が軽減。</a:t>
            </a:r>
            <a:endParaRPr lang="ja-JP" altLang="en-US" sz="1050" dirty="0">
              <a:solidFill>
                <a:schemeClr val="tx1"/>
              </a:solidFill>
              <a:latin typeface="メイリオ"/>
              <a:ea typeface="メイリオ"/>
            </a:endParaRPr>
          </a:p>
        </p:txBody>
      </p:sp>
      <p:grpSp>
        <p:nvGrpSpPr>
          <p:cNvPr id="12" name="グループ化 11">
            <a:extLst>
              <a:ext uri="{FF2B5EF4-FFF2-40B4-BE49-F238E27FC236}">
                <a16:creationId xmlns:a16="http://schemas.microsoft.com/office/drawing/2014/main" id="{7A74FE12-7E3D-45EC-98D6-DAEAD26F5E59}"/>
              </a:ext>
            </a:extLst>
          </p:cNvPr>
          <p:cNvGrpSpPr/>
          <p:nvPr/>
        </p:nvGrpSpPr>
        <p:grpSpPr>
          <a:xfrm>
            <a:off x="7326075" y="4644135"/>
            <a:ext cx="225025" cy="225025"/>
            <a:chOff x="7326075" y="4726386"/>
            <a:chExt cx="225025" cy="225025"/>
          </a:xfrm>
        </p:grpSpPr>
        <p:sp>
          <p:nvSpPr>
            <p:cNvPr id="11" name="十字形 10">
              <a:extLst>
                <a:ext uri="{FF2B5EF4-FFF2-40B4-BE49-F238E27FC236}">
                  <a16:creationId xmlns:a16="http://schemas.microsoft.com/office/drawing/2014/main" id="{0657CBB0-08A3-429E-94CB-BE48787C539A}"/>
                </a:ext>
              </a:extLst>
            </p:cNvPr>
            <p:cNvSpPr/>
            <p:nvPr/>
          </p:nvSpPr>
          <p:spPr>
            <a:xfrm>
              <a:off x="7326075" y="4726386"/>
              <a:ext cx="225025" cy="225025"/>
            </a:xfrm>
            <a:prstGeom prst="plus">
              <a:avLst>
                <a:gd name="adj" fmla="val 40117"/>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a:solidFill>
                  <a:schemeClr val="tx1"/>
                </a:solidFill>
                <a:latin typeface="メイリオ" panose="020B0604030504040204" pitchFamily="50" charset="-128"/>
                <a:ea typeface="メイリオ" panose="020B0604030504040204" pitchFamily="50" charset="-128"/>
              </a:endParaRPr>
            </a:p>
          </p:txBody>
        </p:sp>
        <p:sp>
          <p:nvSpPr>
            <p:cNvPr id="36" name="十字形 35">
              <a:extLst>
                <a:ext uri="{FF2B5EF4-FFF2-40B4-BE49-F238E27FC236}">
                  <a16:creationId xmlns:a16="http://schemas.microsoft.com/office/drawing/2014/main" id="{D8FFA787-C37C-44F2-B5F4-82B676CDD24A}"/>
                </a:ext>
              </a:extLst>
            </p:cNvPr>
            <p:cNvSpPr/>
            <p:nvPr/>
          </p:nvSpPr>
          <p:spPr>
            <a:xfrm>
              <a:off x="7326075" y="4726386"/>
              <a:ext cx="225025" cy="225025"/>
            </a:xfrm>
            <a:prstGeom prst="plus">
              <a:avLst>
                <a:gd name="adj" fmla="val 40117"/>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a:solidFill>
                  <a:schemeClr val="tx1"/>
                </a:solidFill>
                <a:latin typeface="メイリオ" panose="020B0604030504040204" pitchFamily="50" charset="-128"/>
                <a:ea typeface="メイリオ" panose="020B0604030504040204" pitchFamily="50" charset="-128"/>
              </a:endParaRPr>
            </a:p>
          </p:txBody>
        </p:sp>
      </p:grpSp>
      <p:sp>
        <p:nvSpPr>
          <p:cNvPr id="5" name="スライド番号プレースホルダー 4">
            <a:extLst>
              <a:ext uri="{FF2B5EF4-FFF2-40B4-BE49-F238E27FC236}">
                <a16:creationId xmlns:a16="http://schemas.microsoft.com/office/drawing/2014/main" id="{AE3A150D-786A-40D2-9885-C84A5BA927A1}"/>
              </a:ext>
            </a:extLst>
          </p:cNvPr>
          <p:cNvSpPr>
            <a:spLocks noGrp="1"/>
          </p:cNvSpPr>
          <p:nvPr>
            <p:ph type="sldNum" sz="quarter" idx="12"/>
          </p:nvPr>
        </p:nvSpPr>
        <p:spPr/>
        <p:txBody>
          <a:bodyPr/>
          <a:lstStyle/>
          <a:p>
            <a:fld id="{7791D223-6A27-4327-8087-FA06212A7E85}" type="slidenum">
              <a:rPr lang="ja-JP" altLang="en-US" smtClean="0"/>
              <a:pPr/>
              <a:t>11</a:t>
            </a:fld>
            <a:endParaRPr lang="ja-JP" altLang="en-US" dirty="0"/>
          </a:p>
        </p:txBody>
      </p:sp>
    </p:spTree>
    <p:extLst>
      <p:ext uri="{BB962C8B-B14F-4D97-AF65-F5344CB8AC3E}">
        <p14:creationId xmlns:p14="http://schemas.microsoft.com/office/powerpoint/2010/main" val="909016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正方形/長方形 98">
            <a:extLst>
              <a:ext uri="{FF2B5EF4-FFF2-40B4-BE49-F238E27FC236}">
                <a16:creationId xmlns:a16="http://schemas.microsoft.com/office/drawing/2014/main" id="{35B395F0-F558-4663-AFCD-051B38EBB192}"/>
              </a:ext>
            </a:extLst>
          </p:cNvPr>
          <p:cNvSpPr/>
          <p:nvPr/>
        </p:nvSpPr>
        <p:spPr>
          <a:xfrm>
            <a:off x="3212271" y="4059071"/>
            <a:ext cx="3096000" cy="1150892"/>
          </a:xfrm>
          <a:prstGeom prst="rect">
            <a:avLst/>
          </a:prstGeom>
          <a:solidFill>
            <a:srgbClr val="FFFFE6"/>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r>
              <a:rPr kumimoji="1" lang="en-US" altLang="ja-JP" sz="1050" b="1" u="sng" dirty="0">
                <a:solidFill>
                  <a:schemeClr val="tx1"/>
                </a:solidFill>
                <a:latin typeface="メイリオ" panose="020B0604030504040204" pitchFamily="50" charset="-128"/>
                <a:ea typeface="メイリオ" panose="020B0604030504040204" pitchFamily="50" charset="-128"/>
              </a:rPr>
              <a:t>RPA</a:t>
            </a:r>
            <a:r>
              <a:rPr kumimoji="1" lang="ja-JP" altLang="en-US" sz="1050" b="1" u="sng" dirty="0">
                <a:solidFill>
                  <a:schemeClr val="tx1"/>
                </a:solidFill>
                <a:latin typeface="メイリオ" panose="020B0604030504040204" pitchFamily="50" charset="-128"/>
                <a:ea typeface="メイリオ" panose="020B0604030504040204" pitchFamily="50" charset="-128"/>
              </a:rPr>
              <a:t>の活用で・・・</a:t>
            </a:r>
          </a:p>
        </p:txBody>
      </p:sp>
      <p:sp>
        <p:nvSpPr>
          <p:cNvPr id="115" name="フリーフォーム: 図形 114">
            <a:extLst>
              <a:ext uri="{FF2B5EF4-FFF2-40B4-BE49-F238E27FC236}">
                <a16:creationId xmlns:a16="http://schemas.microsoft.com/office/drawing/2014/main" id="{4DA7978C-6A9A-46CA-B071-F06E9411E823}"/>
              </a:ext>
            </a:extLst>
          </p:cNvPr>
          <p:cNvSpPr/>
          <p:nvPr/>
        </p:nvSpPr>
        <p:spPr>
          <a:xfrm>
            <a:off x="202079" y="5114925"/>
            <a:ext cx="6166241" cy="1166813"/>
          </a:xfrm>
          <a:custGeom>
            <a:avLst/>
            <a:gdLst>
              <a:gd name="connsiteX0" fmla="*/ 3735099 w 5774868"/>
              <a:gd name="connsiteY0" fmla="*/ 0 h 1087119"/>
              <a:gd name="connsiteX1" fmla="*/ 3925607 w 5774868"/>
              <a:gd name="connsiteY1" fmla="*/ 134710 h 1087119"/>
              <a:gd name="connsiteX2" fmla="*/ 5682408 w 5774868"/>
              <a:gd name="connsiteY2" fmla="*/ 134710 h 1087119"/>
              <a:gd name="connsiteX3" fmla="*/ 5774868 w 5774868"/>
              <a:gd name="connsiteY3" fmla="*/ 227170 h 1087119"/>
              <a:gd name="connsiteX4" fmla="*/ 5774868 w 5774868"/>
              <a:gd name="connsiteY4" fmla="*/ 994659 h 1087119"/>
              <a:gd name="connsiteX5" fmla="*/ 5682408 w 5774868"/>
              <a:gd name="connsiteY5" fmla="*/ 1087119 h 1087119"/>
              <a:gd name="connsiteX6" fmla="*/ 92460 w 5774868"/>
              <a:gd name="connsiteY6" fmla="*/ 1087119 h 1087119"/>
              <a:gd name="connsiteX7" fmla="*/ 0 w 5774868"/>
              <a:gd name="connsiteY7" fmla="*/ 994659 h 1087119"/>
              <a:gd name="connsiteX8" fmla="*/ 0 w 5774868"/>
              <a:gd name="connsiteY8" fmla="*/ 227170 h 1087119"/>
              <a:gd name="connsiteX9" fmla="*/ 92460 w 5774868"/>
              <a:gd name="connsiteY9" fmla="*/ 134710 h 1087119"/>
              <a:gd name="connsiteX10" fmla="*/ 3544591 w 5774868"/>
              <a:gd name="connsiteY10" fmla="*/ 134710 h 108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4868" h="1087119">
                <a:moveTo>
                  <a:pt x="3735099" y="0"/>
                </a:moveTo>
                <a:lnTo>
                  <a:pt x="3925607" y="134710"/>
                </a:lnTo>
                <a:lnTo>
                  <a:pt x="5682408" y="134710"/>
                </a:lnTo>
                <a:cubicBezTo>
                  <a:pt x="5733472" y="134710"/>
                  <a:pt x="5774868" y="176106"/>
                  <a:pt x="5774868" y="227170"/>
                </a:cubicBezTo>
                <a:lnTo>
                  <a:pt x="5774868" y="994659"/>
                </a:lnTo>
                <a:cubicBezTo>
                  <a:pt x="5774868" y="1045723"/>
                  <a:pt x="5733472" y="1087119"/>
                  <a:pt x="5682408" y="1087119"/>
                </a:cubicBezTo>
                <a:lnTo>
                  <a:pt x="92460" y="1087119"/>
                </a:lnTo>
                <a:cubicBezTo>
                  <a:pt x="41396" y="1087119"/>
                  <a:pt x="0" y="1045723"/>
                  <a:pt x="0" y="994659"/>
                </a:cubicBezTo>
                <a:lnTo>
                  <a:pt x="0" y="227170"/>
                </a:lnTo>
                <a:cubicBezTo>
                  <a:pt x="0" y="176106"/>
                  <a:pt x="41396" y="134710"/>
                  <a:pt x="92460" y="134710"/>
                </a:cubicBezTo>
                <a:lnTo>
                  <a:pt x="3544591" y="134710"/>
                </a:lnTo>
                <a:close/>
              </a:path>
            </a:pathLst>
          </a:cu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r>
              <a:rPr kumimoji="1" lang="en-US" altLang="ja-JP" sz="1050" b="1" dirty="0">
                <a:solidFill>
                  <a:schemeClr val="tx1"/>
                </a:solidFill>
                <a:latin typeface="メイリオ" panose="020B0604030504040204" pitchFamily="50" charset="-128"/>
                <a:ea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rPr>
              <a:t>その他の</a:t>
            </a:r>
            <a:r>
              <a:rPr lang="ja-JP" altLang="en-US" sz="1050" b="1" dirty="0">
                <a:solidFill>
                  <a:schemeClr val="tx1"/>
                </a:solidFill>
                <a:latin typeface="メイリオ" panose="020B0604030504040204" pitchFamily="50" charset="-128"/>
                <a:ea typeface="メイリオ" panose="020B0604030504040204" pitchFamily="50" charset="-128"/>
              </a:rPr>
              <a:t>活用</a:t>
            </a:r>
            <a:r>
              <a:rPr kumimoji="1" lang="ja-JP" altLang="en-US" sz="1050" b="1" dirty="0">
                <a:solidFill>
                  <a:schemeClr val="tx1"/>
                </a:solidFill>
                <a:latin typeface="メイリオ" panose="020B0604030504040204" pitchFamily="50" charset="-128"/>
                <a:ea typeface="メイリオ" panose="020B0604030504040204" pitchFamily="50" charset="-128"/>
              </a:rPr>
              <a:t>事例</a:t>
            </a:r>
            <a:r>
              <a:rPr kumimoji="1" lang="en-US" altLang="ja-JP" sz="1050" b="1" dirty="0">
                <a:solidFill>
                  <a:schemeClr val="tx1"/>
                </a:solidFill>
                <a:latin typeface="メイリオ" panose="020B0604030504040204" pitchFamily="50" charset="-128"/>
                <a:ea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rPr>
              <a:t>土木事務所における占用許可・施行承認</a:t>
            </a:r>
            <a:r>
              <a:rPr lang="ja-JP" altLang="en-US" sz="1050" b="1" dirty="0">
                <a:solidFill>
                  <a:schemeClr val="tx1"/>
                </a:solidFill>
                <a:latin typeface="メイリオ" panose="020B0604030504040204" pitchFamily="50" charset="-128"/>
                <a:ea typeface="メイリオ" panose="020B0604030504040204" pitchFamily="50" charset="-128"/>
              </a:rPr>
              <a:t>等に係る</a:t>
            </a:r>
            <a:r>
              <a:rPr kumimoji="1" lang="ja-JP" altLang="en-US" sz="1050" b="1" dirty="0">
                <a:solidFill>
                  <a:schemeClr val="tx1"/>
                </a:solidFill>
                <a:latin typeface="メイリオ" panose="020B0604030504040204" pitchFamily="50" charset="-128"/>
                <a:ea typeface="メイリオ" panose="020B0604030504040204" pitchFamily="50" charset="-128"/>
              </a:rPr>
              <a:t>業務の一部自動化</a:t>
            </a:r>
          </a:p>
        </p:txBody>
      </p:sp>
      <p:sp>
        <p:nvSpPr>
          <p:cNvPr id="111" name="正方形/長方形 110">
            <a:extLst>
              <a:ext uri="{FF2B5EF4-FFF2-40B4-BE49-F238E27FC236}">
                <a16:creationId xmlns:a16="http://schemas.microsoft.com/office/drawing/2014/main" id="{C5E839FB-1407-40A3-B538-4900A20A34C3}"/>
              </a:ext>
            </a:extLst>
          </p:cNvPr>
          <p:cNvSpPr/>
          <p:nvPr/>
        </p:nvSpPr>
        <p:spPr>
          <a:xfrm>
            <a:off x="206515" y="2731927"/>
            <a:ext cx="8707033" cy="1282139"/>
          </a:xfrm>
          <a:prstGeom prst="rect">
            <a:avLst/>
          </a:prstGeom>
          <a:solidFill>
            <a:schemeClr val="bg1"/>
          </a:solidFill>
          <a:ln w="19050">
            <a:solidFill>
              <a:srgbClr val="FF0000"/>
            </a:solidFill>
          </a:ln>
        </p:spPr>
        <p:style>
          <a:lnRef idx="2">
            <a:schemeClr val="accent1"/>
          </a:lnRef>
          <a:fillRef idx="1">
            <a:schemeClr val="lt1"/>
          </a:fillRef>
          <a:effectRef idx="0">
            <a:schemeClr val="accent1"/>
          </a:effectRef>
          <a:fontRef idx="minor">
            <a:schemeClr val="dk1"/>
          </a:fontRef>
        </p:style>
        <p:txBody>
          <a:bodyPr lIns="36000" tIns="72000" rIns="36000" rtlCol="0" anchor="t"/>
          <a:lstStyle/>
          <a:p>
            <a:pPr>
              <a:defRPr/>
            </a:pP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B7897D66-C85E-4CB0-B902-EB12026F1351}"/>
              </a:ext>
            </a:extLst>
          </p:cNvPr>
          <p:cNvSpPr/>
          <p:nvPr/>
        </p:nvSpPr>
        <p:spPr>
          <a:xfrm>
            <a:off x="206150" y="1268762"/>
            <a:ext cx="8707033" cy="1406699"/>
          </a:xfrm>
          <a:prstGeom prst="rect">
            <a:avLst/>
          </a:prstGeom>
          <a:solidFill>
            <a:schemeClr val="bg1"/>
          </a:solidFill>
          <a:ln w="1905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lIns="36000" tIns="72000" rIns="36000" rtlCol="0" anchor="t"/>
          <a:lstStyle/>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■導入事例：特殊車両通行許可</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府民文化部 府政情報室 情報公開課</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都市整備部 道路室 道路環境課</a:t>
            </a:r>
            <a:r>
              <a:rPr lang="en-US" altLang="zh-TW"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グループ化 8">
            <a:extLst>
              <a:ext uri="{FF2B5EF4-FFF2-40B4-BE49-F238E27FC236}">
                <a16:creationId xmlns:a16="http://schemas.microsoft.com/office/drawing/2014/main" id="{2CCB7504-1974-42E1-A86A-2064E29CF423}"/>
              </a:ext>
            </a:extLst>
          </p:cNvPr>
          <p:cNvGrpSpPr/>
          <p:nvPr/>
        </p:nvGrpSpPr>
        <p:grpSpPr>
          <a:xfrm>
            <a:off x="6731723" y="2865145"/>
            <a:ext cx="1461239" cy="739681"/>
            <a:chOff x="6339328" y="3377700"/>
            <a:chExt cx="1548930" cy="784070"/>
          </a:xfrm>
        </p:grpSpPr>
        <p:pic>
          <p:nvPicPr>
            <p:cNvPr id="51" name="Picture 2">
              <a:extLst>
                <a:ext uri="{FF2B5EF4-FFF2-40B4-BE49-F238E27FC236}">
                  <a16:creationId xmlns:a16="http://schemas.microsoft.com/office/drawing/2014/main" id="{9961649C-1D14-41E3-8DCD-5FC97F775A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6735" y="3505012"/>
              <a:ext cx="491523" cy="65675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パソコンを使うOL・女性会社員のイラスト">
              <a:extLst>
                <a:ext uri="{FF2B5EF4-FFF2-40B4-BE49-F238E27FC236}">
                  <a16:creationId xmlns:a16="http://schemas.microsoft.com/office/drawing/2014/main" id="{E5322EF5-E9AF-4557-BABB-0E0C3AAE6A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9328" y="3525448"/>
              <a:ext cx="645771" cy="631332"/>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直線コネクタ 52">
              <a:extLst>
                <a:ext uri="{FF2B5EF4-FFF2-40B4-BE49-F238E27FC236}">
                  <a16:creationId xmlns:a16="http://schemas.microsoft.com/office/drawing/2014/main" id="{DCEFD4CC-2C93-416A-B6C1-BCA53D43CC84}"/>
                </a:ext>
              </a:extLst>
            </p:cNvPr>
            <p:cNvCxnSpPr/>
            <p:nvPr/>
          </p:nvCxnSpPr>
          <p:spPr>
            <a:xfrm flipH="1">
              <a:off x="7088923" y="3499117"/>
              <a:ext cx="241214" cy="616224"/>
            </a:xfrm>
            <a:prstGeom prst="line">
              <a:avLst/>
            </a:prstGeom>
            <a:ln w="6350"/>
          </p:spPr>
          <p:style>
            <a:lnRef idx="1">
              <a:schemeClr val="dk1"/>
            </a:lnRef>
            <a:fillRef idx="0">
              <a:schemeClr val="dk1"/>
            </a:fillRef>
            <a:effectRef idx="0">
              <a:schemeClr val="dk1"/>
            </a:effectRef>
            <a:fontRef idx="minor">
              <a:schemeClr val="tx1"/>
            </a:fontRef>
          </p:style>
        </p:cxnSp>
        <p:pic>
          <p:nvPicPr>
            <p:cNvPr id="2056" name="Picture 8" descr="カラフルな矢印のイラスト3">
              <a:extLst>
                <a:ext uri="{FF2B5EF4-FFF2-40B4-BE49-F238E27FC236}">
                  <a16:creationId xmlns:a16="http://schemas.microsoft.com/office/drawing/2014/main" id="{8D2887F7-0155-463B-A0F0-39188D6F5EA3}"/>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rot="9055932">
              <a:off x="6717923" y="3523708"/>
              <a:ext cx="610195" cy="4271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D1C59ED-AEA5-40F0-95A9-8136FF86A6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0499" y="3377700"/>
              <a:ext cx="307812" cy="357214"/>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正方形/長方形 54">
            <a:extLst>
              <a:ext uri="{FF2B5EF4-FFF2-40B4-BE49-F238E27FC236}">
                <a16:creationId xmlns:a16="http://schemas.microsoft.com/office/drawing/2014/main" id="{878FF432-CAB9-495C-A09F-BAC31FA4F67D}"/>
              </a:ext>
            </a:extLst>
          </p:cNvPr>
          <p:cNvSpPr/>
          <p:nvPr/>
        </p:nvSpPr>
        <p:spPr>
          <a:xfrm>
            <a:off x="6781111" y="3616040"/>
            <a:ext cx="1664577"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電子署名</a:t>
            </a:r>
            <a:r>
              <a:rPr kumimoji="1" lang="ja-JP" altLang="en-US" sz="1000" baseline="30000" dirty="0">
                <a:solidFill>
                  <a:schemeClr val="tx1"/>
                </a:solidFill>
                <a:latin typeface="メイリオ" panose="020B0604030504040204" pitchFamily="50" charset="-128"/>
                <a:ea typeface="メイリオ" panose="020B0604030504040204" pitchFamily="50" charset="-128"/>
              </a:rPr>
              <a:t>*</a:t>
            </a:r>
            <a:r>
              <a:rPr kumimoji="1" lang="en-US" altLang="ja-JP" sz="1000" baseline="30000" dirty="0">
                <a:solidFill>
                  <a:schemeClr val="tx1"/>
                </a:solidFill>
                <a:latin typeface="メイリオ" panose="020B0604030504040204" pitchFamily="50" charset="-128"/>
                <a:ea typeface="メイリオ" panose="020B0604030504040204" pitchFamily="50" charset="-128"/>
              </a:rPr>
              <a:t>7</a:t>
            </a:r>
            <a:r>
              <a:rPr kumimoji="1" lang="ja-JP" altLang="en-US" sz="1000" dirty="0">
                <a:solidFill>
                  <a:schemeClr val="tx1"/>
                </a:solidFill>
                <a:latin typeface="メイリオ" panose="020B0604030504040204" pitchFamily="50" charset="-128"/>
                <a:ea typeface="メイリオ" panose="020B0604030504040204" pitchFamily="50" charset="-128"/>
              </a:rPr>
              <a:t>を付与した</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許可証を電子</a:t>
            </a:r>
            <a:r>
              <a:rPr lang="ja-JP" altLang="en-US" sz="1000" dirty="0">
                <a:solidFill>
                  <a:schemeClr val="tx1"/>
                </a:solidFill>
                <a:latin typeface="メイリオ" panose="020B0604030504040204" pitchFamily="50" charset="-128"/>
                <a:ea typeface="メイリオ" panose="020B0604030504040204" pitchFamily="50" charset="-128"/>
              </a:rPr>
              <a:t>交付</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376690" y="6324815"/>
            <a:ext cx="8605800" cy="523990"/>
          </a:xfrm>
          <a:prstGeom prst="rect">
            <a:avLst/>
          </a:prstGeom>
          <a:noFill/>
          <a:ln>
            <a:noFill/>
          </a:ln>
        </p:spPr>
        <p:txBody>
          <a:bodyPr wrap="squar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行政のデジタル化に関する基本原則の１つで、個々の手続・サービスが一貫してデジタルで完結すること。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(*6) Robotic Process Automation</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の略。ソフトウェアロボットによる業務自動化の取組み。人が行うパソコン上の作業手順をソフトウェアロボットに覚えさせることで、パソコン</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操作を自動化することができる。</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電子文書上で紙の文書に必要となる印鑑と同じ役割を果たし、本人確認と改ざん防止を保証するもの。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コネクタ 45"/>
          <p:cNvCxnSpPr/>
          <p:nvPr/>
        </p:nvCxnSpPr>
        <p:spPr>
          <a:xfrm>
            <a:off x="302168" y="6309320"/>
            <a:ext cx="86409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D658597C-FC67-4FB4-80C9-15B20FC6FA17}"/>
              </a:ext>
            </a:extLst>
          </p:cNvPr>
          <p:cNvGrpSpPr/>
          <p:nvPr/>
        </p:nvGrpSpPr>
        <p:grpSpPr>
          <a:xfrm>
            <a:off x="830766" y="2987247"/>
            <a:ext cx="1322166" cy="590985"/>
            <a:chOff x="4133202" y="2467538"/>
            <a:chExt cx="1466405" cy="670448"/>
          </a:xfrm>
        </p:grpSpPr>
        <p:pic>
          <p:nvPicPr>
            <p:cNvPr id="26" name="Picture 6" descr="Eメールを送る男性のイラスト">
              <a:extLst>
                <a:ext uri="{FF2B5EF4-FFF2-40B4-BE49-F238E27FC236}">
                  <a16:creationId xmlns:a16="http://schemas.microsoft.com/office/drawing/2014/main" id="{498167CB-1E2B-4407-9F24-BF5C4F0662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133202" y="2498966"/>
              <a:ext cx="621214" cy="6212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パソコンを使うOL・女性会社員のイラスト">
              <a:extLst>
                <a:ext uri="{FF2B5EF4-FFF2-40B4-BE49-F238E27FC236}">
                  <a16:creationId xmlns:a16="http://schemas.microsoft.com/office/drawing/2014/main" id="{3FACEE15-E9BB-4037-9AD4-30F839299A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981757" y="2520136"/>
              <a:ext cx="617850" cy="6178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メールを送る男性のイラスト">
              <a:extLst>
                <a:ext uri="{FF2B5EF4-FFF2-40B4-BE49-F238E27FC236}">
                  <a16:creationId xmlns:a16="http://schemas.microsoft.com/office/drawing/2014/main" id="{BE80E747-BB5D-4E38-96D1-281E6468D12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rot="16200000" flipV="1">
              <a:off x="4999103" y="2450192"/>
              <a:ext cx="289308" cy="32400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コネクタ 28">
              <a:extLst>
                <a:ext uri="{FF2B5EF4-FFF2-40B4-BE49-F238E27FC236}">
                  <a16:creationId xmlns:a16="http://schemas.microsoft.com/office/drawing/2014/main" id="{A4E373EA-6A30-481A-B08E-58212FB40619}"/>
                </a:ext>
              </a:extLst>
            </p:cNvPr>
            <p:cNvCxnSpPr/>
            <p:nvPr/>
          </p:nvCxnSpPr>
          <p:spPr>
            <a:xfrm flipH="1">
              <a:off x="4725375" y="2484190"/>
              <a:ext cx="230785" cy="603064"/>
            </a:xfrm>
            <a:prstGeom prst="line">
              <a:avLst/>
            </a:prstGeom>
            <a:ln w="6350"/>
          </p:spPr>
          <p:style>
            <a:lnRef idx="1">
              <a:schemeClr val="dk1"/>
            </a:lnRef>
            <a:fillRef idx="0">
              <a:schemeClr val="dk1"/>
            </a:fillRef>
            <a:effectRef idx="0">
              <a:schemeClr val="dk1"/>
            </a:effectRef>
            <a:fontRef idx="minor">
              <a:schemeClr val="tx1"/>
            </a:fontRef>
          </p:style>
        </p:cxnSp>
      </p:grpSp>
      <p:pic>
        <p:nvPicPr>
          <p:cNvPr id="37" name="Picture 10" descr="コンピューターを使うロボットのイラスト">
            <a:extLst>
              <a:ext uri="{FF2B5EF4-FFF2-40B4-BE49-F238E27FC236}">
                <a16:creationId xmlns:a16="http://schemas.microsoft.com/office/drawing/2014/main" id="{31D6FCCC-B9F3-4371-A4CF-D71DF85CF1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112610" y="2891121"/>
            <a:ext cx="740188" cy="723639"/>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a:extLst>
              <a:ext uri="{FF2B5EF4-FFF2-40B4-BE49-F238E27FC236}">
                <a16:creationId xmlns:a16="http://schemas.microsoft.com/office/drawing/2014/main" id="{73EAEE60-C877-49D9-8ED0-9F87AFE9F526}"/>
              </a:ext>
            </a:extLst>
          </p:cNvPr>
          <p:cNvSpPr/>
          <p:nvPr/>
        </p:nvSpPr>
        <p:spPr>
          <a:xfrm>
            <a:off x="84805" y="458670"/>
            <a:ext cx="8892000" cy="7424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162000" indent="-162000">
              <a:defRPr/>
            </a:pPr>
            <a:r>
              <a:rPr lang="ja-JP" altLang="en-US" sz="1200" dirty="0">
                <a:solidFill>
                  <a:schemeClr val="tx1"/>
                </a:solidFill>
                <a:latin typeface="メイリオ" panose="020B0604030504040204" pitchFamily="50" charset="-128"/>
                <a:ea typeface="メイリオ" panose="020B0604030504040204" pitchFamily="50" charset="-128"/>
              </a:rPr>
              <a:t>・電子申請システム「大阪府行政オンラインシステム」を通じて行われた申請に対する許可証の交付について、これまでの書面の送付に加え、電子署名を用いた電子交付を導入し、令和７年１月より特殊車両通行許可申請において先行実施。</a:t>
            </a:r>
            <a:endParaRPr lang="en-US" altLang="ja-JP" sz="1200" dirty="0">
              <a:solidFill>
                <a:schemeClr val="tx1"/>
              </a:solidFill>
              <a:latin typeface="メイリオ" panose="020B0604030504040204" pitchFamily="50" charset="-128"/>
              <a:ea typeface="メイリオ" panose="020B0604030504040204" pitchFamily="50" charset="-128"/>
            </a:endParaRPr>
          </a:p>
          <a:p>
            <a:pPr marL="162000" indent="-162000">
              <a:defRPr/>
            </a:pPr>
            <a:r>
              <a:rPr lang="ja-JP" altLang="en-US" sz="1200" dirty="0">
                <a:solidFill>
                  <a:schemeClr val="tx1"/>
                </a:solidFill>
                <a:latin typeface="メイリオ" panose="020B0604030504040204" pitchFamily="50" charset="-128"/>
                <a:ea typeface="メイリオ" panose="020B0604030504040204" pitchFamily="50" charset="-128"/>
              </a:rPr>
              <a:t>・「大阪府行政オンラインシステム」と</a:t>
            </a:r>
            <a:r>
              <a:rPr lang="en-US" altLang="ja-JP" sz="1200" dirty="0">
                <a:solidFill>
                  <a:schemeClr val="tx1"/>
                </a:solidFill>
                <a:latin typeface="メイリオ" panose="020B0604030504040204" pitchFamily="50" charset="-128"/>
                <a:ea typeface="メイリオ" panose="020B0604030504040204" pitchFamily="50" charset="-128"/>
              </a:rPr>
              <a:t>RPA</a:t>
            </a:r>
            <a:r>
              <a:rPr lang="ja-JP" altLang="en-US" sz="1200" baseline="30000" dirty="0">
                <a:solidFill>
                  <a:schemeClr val="tx1"/>
                </a:solidFill>
                <a:latin typeface="メイリオ" panose="020B0604030504040204" pitchFamily="50" charset="-128"/>
                <a:ea typeface="メイリオ" panose="020B0604030504040204" pitchFamily="50" charset="-128"/>
              </a:rPr>
              <a:t>*</a:t>
            </a:r>
            <a:r>
              <a:rPr lang="en-US" altLang="ja-JP" sz="1200" baseline="30000" dirty="0">
                <a:solidFill>
                  <a:schemeClr val="tx1"/>
                </a:solidFill>
                <a:latin typeface="メイリオ" panose="020B0604030504040204" pitchFamily="50" charset="-128"/>
                <a:ea typeface="メイリオ" panose="020B0604030504040204" pitchFamily="50" charset="-128"/>
              </a:rPr>
              <a:t>6</a:t>
            </a:r>
            <a:r>
              <a:rPr lang="ja-JP" altLang="en-US" sz="1200" dirty="0">
                <a:solidFill>
                  <a:schemeClr val="tx1"/>
                </a:solidFill>
                <a:latin typeface="メイリオ" panose="020B0604030504040204" pitchFamily="50" charset="-128"/>
                <a:ea typeface="メイリオ" panose="020B0604030504040204" pitchFamily="50" charset="-128"/>
              </a:rPr>
              <a:t>の組み合わせによる効率的でスピーディな業務執行に加え、許可証の電子交付により府民サービス向上を実現。</a:t>
            </a:r>
          </a:p>
        </p:txBody>
      </p:sp>
      <p:grpSp>
        <p:nvGrpSpPr>
          <p:cNvPr id="11" name="グループ化 10">
            <a:extLst>
              <a:ext uri="{FF2B5EF4-FFF2-40B4-BE49-F238E27FC236}">
                <a16:creationId xmlns:a16="http://schemas.microsoft.com/office/drawing/2014/main" id="{83270EE9-CECB-4DE3-BCF8-BF19BA35BF9E}"/>
              </a:ext>
            </a:extLst>
          </p:cNvPr>
          <p:cNvGrpSpPr/>
          <p:nvPr/>
        </p:nvGrpSpPr>
        <p:grpSpPr>
          <a:xfrm>
            <a:off x="3649512" y="3030637"/>
            <a:ext cx="798941" cy="578383"/>
            <a:chOff x="3556213" y="3355188"/>
            <a:chExt cx="1046318" cy="757468"/>
          </a:xfrm>
        </p:grpSpPr>
        <p:grpSp>
          <p:nvGrpSpPr>
            <p:cNvPr id="30" name="グループ化 29">
              <a:extLst>
                <a:ext uri="{FF2B5EF4-FFF2-40B4-BE49-F238E27FC236}">
                  <a16:creationId xmlns:a16="http://schemas.microsoft.com/office/drawing/2014/main" id="{54F6947E-558B-46A2-BE48-46A96294DD33}"/>
                </a:ext>
              </a:extLst>
            </p:cNvPr>
            <p:cNvGrpSpPr/>
            <p:nvPr/>
          </p:nvGrpSpPr>
          <p:grpSpPr>
            <a:xfrm>
              <a:off x="4041365" y="3355188"/>
              <a:ext cx="561166" cy="757468"/>
              <a:chOff x="4656662" y="4291891"/>
              <a:chExt cx="772305" cy="1066305"/>
            </a:xfrm>
          </p:grpSpPr>
          <p:pic>
            <p:nvPicPr>
              <p:cNvPr id="31" name="Picture 32" descr="https://4.bp.blogspot.com/-_qnn8ewuCpg/VM9ZTO_u6bI/AAAAAAAArQ0/fRjBtPQ7Ev8/s800/creditcard.png">
                <a:extLst>
                  <a:ext uri="{FF2B5EF4-FFF2-40B4-BE49-F238E27FC236}">
                    <a16:creationId xmlns:a16="http://schemas.microsoft.com/office/drawing/2014/main" id="{243CFC47-109C-485B-9916-2CC93AAD0AC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6662" y="4291891"/>
                <a:ext cx="461995" cy="2852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ノートパソコンのイラスト">
                <a:extLst>
                  <a:ext uri="{FF2B5EF4-FFF2-40B4-BE49-F238E27FC236}">
                    <a16:creationId xmlns:a16="http://schemas.microsoft.com/office/drawing/2014/main" id="{2D23D891-F1BA-480B-8BBC-C91A0210CD3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3144" y="4765266"/>
                <a:ext cx="745823" cy="59293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サラリーマンの表情のイラスト「笑った顔」">
              <a:extLst>
                <a:ext uri="{FF2B5EF4-FFF2-40B4-BE49-F238E27FC236}">
                  <a16:creationId xmlns:a16="http://schemas.microsoft.com/office/drawing/2014/main" id="{5EC43771-54D7-48BA-A2D3-23CBFD9C13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6213" y="3381597"/>
              <a:ext cx="507111" cy="664337"/>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正方形/長方形 53">
            <a:extLst>
              <a:ext uri="{FF2B5EF4-FFF2-40B4-BE49-F238E27FC236}">
                <a16:creationId xmlns:a16="http://schemas.microsoft.com/office/drawing/2014/main" id="{567CC56F-C7B0-4C92-B395-A42C59F62350}"/>
              </a:ext>
            </a:extLst>
          </p:cNvPr>
          <p:cNvSpPr/>
          <p:nvPr/>
        </p:nvSpPr>
        <p:spPr>
          <a:xfrm>
            <a:off x="3513181" y="3616040"/>
            <a:ext cx="1120343"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000" dirty="0">
                <a:solidFill>
                  <a:schemeClr val="tx1"/>
                </a:solidFill>
                <a:latin typeface="メイリオ" panose="020B0604030504040204" pitchFamily="50" charset="-128"/>
                <a:ea typeface="メイリオ" panose="020B0604030504040204" pitchFamily="50" charset="-128"/>
              </a:rPr>
              <a:t>オンライン上</a:t>
            </a:r>
            <a:r>
              <a:rPr kumimoji="1" lang="ja-JP" altLang="en-US" sz="1000" dirty="0">
                <a:solidFill>
                  <a:schemeClr val="tx1"/>
                </a:solidFill>
                <a:latin typeface="メイリオ" panose="020B0604030504040204" pitchFamily="50" charset="-128"/>
                <a:ea typeface="メイリオ" panose="020B0604030504040204" pitchFamily="50" charset="-128"/>
              </a:rPr>
              <a:t>で</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クレジット決済</a:t>
            </a:r>
          </a:p>
        </p:txBody>
      </p:sp>
      <p:sp>
        <p:nvSpPr>
          <p:cNvPr id="61" name="正方形/長方形 60">
            <a:extLst>
              <a:ext uri="{FF2B5EF4-FFF2-40B4-BE49-F238E27FC236}">
                <a16:creationId xmlns:a16="http://schemas.microsoft.com/office/drawing/2014/main" id="{DBEE774B-305A-4FA5-B7C6-E002A72E832A}"/>
              </a:ext>
            </a:extLst>
          </p:cNvPr>
          <p:cNvSpPr/>
          <p:nvPr/>
        </p:nvSpPr>
        <p:spPr>
          <a:xfrm>
            <a:off x="4932939" y="3616040"/>
            <a:ext cx="1137182"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審査の事務作業に</a:t>
            </a:r>
            <a:r>
              <a:rPr kumimoji="1" lang="en-US" altLang="ja-JP" sz="1000" dirty="0">
                <a:solidFill>
                  <a:schemeClr val="tx1"/>
                </a:solidFill>
                <a:latin typeface="メイリオ" panose="020B0604030504040204" pitchFamily="50" charset="-128"/>
                <a:ea typeface="メイリオ" panose="020B0604030504040204" pitchFamily="50" charset="-128"/>
              </a:rPr>
              <a:t>RPA</a:t>
            </a:r>
            <a:r>
              <a:rPr lang="ja-JP" altLang="en-US" sz="1000" dirty="0">
                <a:solidFill>
                  <a:schemeClr val="tx1"/>
                </a:solidFill>
                <a:latin typeface="メイリオ" panose="020B0604030504040204" pitchFamily="50" charset="-128"/>
                <a:ea typeface="メイリオ" panose="020B0604030504040204" pitchFamily="50" charset="-128"/>
              </a:rPr>
              <a:t>を</a:t>
            </a:r>
            <a:r>
              <a:rPr kumimoji="1" lang="ja-JP" altLang="en-US" sz="1000" dirty="0">
                <a:solidFill>
                  <a:schemeClr val="tx1"/>
                </a:solidFill>
                <a:latin typeface="メイリオ" panose="020B0604030504040204" pitchFamily="50" charset="-128"/>
                <a:ea typeface="メイリオ" panose="020B0604030504040204" pitchFamily="50" charset="-128"/>
              </a:rPr>
              <a:t>活用</a:t>
            </a:r>
          </a:p>
        </p:txBody>
      </p:sp>
      <p:sp>
        <p:nvSpPr>
          <p:cNvPr id="65" name="正方形/長方形 64">
            <a:extLst>
              <a:ext uri="{FF2B5EF4-FFF2-40B4-BE49-F238E27FC236}">
                <a16:creationId xmlns:a16="http://schemas.microsoft.com/office/drawing/2014/main" id="{167747B1-6044-4478-B999-EB040E2CFDA5}"/>
              </a:ext>
            </a:extLst>
          </p:cNvPr>
          <p:cNvSpPr/>
          <p:nvPr/>
        </p:nvSpPr>
        <p:spPr>
          <a:xfrm>
            <a:off x="698312" y="3616040"/>
            <a:ext cx="1744380"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行政オンラインシステムで</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電子申請</a:t>
            </a: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50" name="正方形/長方形 49">
            <a:extLst>
              <a:ext uri="{FF2B5EF4-FFF2-40B4-BE49-F238E27FC236}">
                <a16:creationId xmlns:a16="http://schemas.microsoft.com/office/drawing/2014/main" id="{4C087D2C-2E29-45ED-8F32-97C965106ECD}"/>
              </a:ext>
            </a:extLst>
          </p:cNvPr>
          <p:cNvSpPr/>
          <p:nvPr/>
        </p:nvSpPr>
        <p:spPr>
          <a:xfrm>
            <a:off x="-304"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行政手続におけるデジタルファースト</a:t>
            </a:r>
            <a:r>
              <a:rPr lang="ja-JP" altLang="en-US" sz="1600" b="1" baseline="30000" dirty="0">
                <a:solidFill>
                  <a:schemeClr val="tx1"/>
                </a:solidFill>
                <a:latin typeface="メイリオ" panose="020B0604030504040204" pitchFamily="50" charset="-128"/>
                <a:ea typeface="メイリオ" panose="020B0604030504040204" pitchFamily="50" charset="-128"/>
              </a:rPr>
              <a:t>*</a:t>
            </a:r>
            <a:r>
              <a:rPr lang="en-US" altLang="ja-JP" sz="1600" b="1" baseline="30000" dirty="0">
                <a:solidFill>
                  <a:schemeClr val="tx1"/>
                </a:solidFill>
                <a:latin typeface="メイリオ" panose="020B0604030504040204" pitchFamily="50" charset="-128"/>
                <a:ea typeface="メイリオ" panose="020B0604030504040204" pitchFamily="50" charset="-128"/>
              </a:rPr>
              <a:t>5</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の実現</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a:extLst>
              <a:ext uri="{FF2B5EF4-FFF2-40B4-BE49-F238E27FC236}">
                <a16:creationId xmlns:a16="http://schemas.microsoft.com/office/drawing/2014/main" id="{9C539ECF-1116-415C-95FB-FE6384E57BED}"/>
              </a:ext>
            </a:extLst>
          </p:cNvPr>
          <p:cNvSpPr/>
          <p:nvPr/>
        </p:nvSpPr>
        <p:spPr>
          <a:xfrm>
            <a:off x="206514" y="4059071"/>
            <a:ext cx="2952000" cy="1150892"/>
          </a:xfrm>
          <a:prstGeom prst="rect">
            <a:avLst/>
          </a:prstGeom>
          <a:solidFill>
            <a:srgbClr val="FFFFE6"/>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lstStyle/>
          <a:p>
            <a:r>
              <a:rPr kumimoji="1" lang="ja-JP" altLang="en-US" sz="1050" b="1" u="sng" dirty="0">
                <a:solidFill>
                  <a:schemeClr val="tx1"/>
                </a:solidFill>
                <a:latin typeface="メイリオ" panose="020B0604030504040204" pitchFamily="50" charset="-128"/>
                <a:ea typeface="メイリオ" panose="020B0604030504040204" pitchFamily="50" charset="-128"/>
              </a:rPr>
              <a:t>行政オンラインシステムでの申請で</a:t>
            </a:r>
            <a:r>
              <a:rPr lang="ja-JP" altLang="en-US" sz="1050" b="1" u="sng" dirty="0">
                <a:solidFill>
                  <a:schemeClr val="tx1"/>
                </a:solidFill>
                <a:latin typeface="メイリオ" panose="020B0604030504040204" pitchFamily="50" charset="-128"/>
                <a:ea typeface="メイリオ" panose="020B0604030504040204" pitchFamily="50" charset="-128"/>
              </a:rPr>
              <a:t>・・・</a:t>
            </a:r>
            <a:endParaRPr kumimoji="1" lang="ja-JP" altLang="en-US" sz="1050" b="1" u="sng" dirty="0">
              <a:solidFill>
                <a:schemeClr val="tx1"/>
              </a:solidFill>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C5D48097-EDEB-4611-87F7-9CEE2B14D3F5}"/>
              </a:ext>
            </a:extLst>
          </p:cNvPr>
          <p:cNvSpPr/>
          <p:nvPr/>
        </p:nvSpPr>
        <p:spPr>
          <a:xfrm>
            <a:off x="2439409" y="2168860"/>
            <a:ext cx="1007466" cy="33044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窓口で職員が手数料を確認</a:t>
            </a:r>
          </a:p>
        </p:txBody>
      </p:sp>
      <p:sp>
        <p:nvSpPr>
          <p:cNvPr id="62" name="正方形/長方形 61">
            <a:extLst>
              <a:ext uri="{FF2B5EF4-FFF2-40B4-BE49-F238E27FC236}">
                <a16:creationId xmlns:a16="http://schemas.microsoft.com/office/drawing/2014/main" id="{45514B3B-D45C-45A1-9CD1-BE9F10EF35C1}"/>
              </a:ext>
            </a:extLst>
          </p:cNvPr>
          <p:cNvSpPr/>
          <p:nvPr/>
        </p:nvSpPr>
        <p:spPr>
          <a:xfrm>
            <a:off x="5019520" y="2168860"/>
            <a:ext cx="1082650" cy="37540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紙の申請内容を</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職員が審査手続</a:t>
            </a:r>
          </a:p>
        </p:txBody>
      </p:sp>
      <p:pic>
        <p:nvPicPr>
          <p:cNvPr id="63" name="Picture 22" descr="忙しく仕事をしている男性会社員のイラスト">
            <a:extLst>
              <a:ext uri="{FF2B5EF4-FFF2-40B4-BE49-F238E27FC236}">
                <a16:creationId xmlns:a16="http://schemas.microsoft.com/office/drawing/2014/main" id="{964B9F5B-CC4F-4C03-9595-624612643E1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4279" y="1628737"/>
            <a:ext cx="552566" cy="50101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2" descr="忙しく仕事をしている男性会社員のイラスト">
            <a:extLst>
              <a:ext uri="{FF2B5EF4-FFF2-40B4-BE49-F238E27FC236}">
                <a16:creationId xmlns:a16="http://schemas.microsoft.com/office/drawing/2014/main" id="{102370B0-76CE-4534-A1F6-D3C3AE41AF5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84562" y="1617615"/>
            <a:ext cx="552566" cy="501017"/>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a:extLst>
              <a:ext uri="{FF2B5EF4-FFF2-40B4-BE49-F238E27FC236}">
                <a16:creationId xmlns:a16="http://schemas.microsoft.com/office/drawing/2014/main" id="{926406C3-A2DC-4105-915F-72EA329ECEF1}"/>
              </a:ext>
            </a:extLst>
          </p:cNvPr>
          <p:cNvSpPr/>
          <p:nvPr/>
        </p:nvSpPr>
        <p:spPr>
          <a:xfrm>
            <a:off x="611634" y="2168860"/>
            <a:ext cx="1617102" cy="3105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窓口（又は郵送）で申請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（申請受付は平日のみ）</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grpSp>
        <p:nvGrpSpPr>
          <p:cNvPr id="70" name="グループ化 69">
            <a:extLst>
              <a:ext uri="{FF2B5EF4-FFF2-40B4-BE49-F238E27FC236}">
                <a16:creationId xmlns:a16="http://schemas.microsoft.com/office/drawing/2014/main" id="{1322E56A-7207-4139-BB5F-B455F0254F8B}"/>
              </a:ext>
            </a:extLst>
          </p:cNvPr>
          <p:cNvGrpSpPr/>
          <p:nvPr/>
        </p:nvGrpSpPr>
        <p:grpSpPr>
          <a:xfrm>
            <a:off x="591390" y="1595101"/>
            <a:ext cx="1677302" cy="545048"/>
            <a:chOff x="1209693" y="2557284"/>
            <a:chExt cx="1966991" cy="704948"/>
          </a:xfrm>
        </p:grpSpPr>
        <p:pic>
          <p:nvPicPr>
            <p:cNvPr id="71" name="Picture 2" descr="相談窓口のイラスト">
              <a:extLst>
                <a:ext uri="{FF2B5EF4-FFF2-40B4-BE49-F238E27FC236}">
                  <a16:creationId xmlns:a16="http://schemas.microsoft.com/office/drawing/2014/main" id="{B04A4754-21E3-47C6-92DE-72FF333998F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42427" y="2557284"/>
              <a:ext cx="834257" cy="70494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暑い日に外回りをする男性会社員のイラスト">
              <a:extLst>
                <a:ext uri="{FF2B5EF4-FFF2-40B4-BE49-F238E27FC236}">
                  <a16:creationId xmlns:a16="http://schemas.microsoft.com/office/drawing/2014/main" id="{0D008470-A275-4F3F-BA2E-A4795E6505A9}"/>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1209693" y="2579350"/>
              <a:ext cx="478560" cy="660816"/>
            </a:xfrm>
            <a:prstGeom prst="rect">
              <a:avLst/>
            </a:prstGeom>
            <a:noFill/>
            <a:extLst>
              <a:ext uri="{909E8E84-426E-40DD-AFC4-6F175D3DCCD1}">
                <a14:hiddenFill xmlns:a14="http://schemas.microsoft.com/office/drawing/2010/main">
                  <a:solidFill>
                    <a:srgbClr val="FFFFFF"/>
                  </a:solidFill>
                </a14:hiddenFill>
              </a:ext>
            </a:extLst>
          </p:spPr>
        </p:pic>
        <p:sp>
          <p:nvSpPr>
            <p:cNvPr id="78" name="右矢印 1">
              <a:extLst>
                <a:ext uri="{FF2B5EF4-FFF2-40B4-BE49-F238E27FC236}">
                  <a16:creationId xmlns:a16="http://schemas.microsoft.com/office/drawing/2014/main" id="{E538E1D5-77E1-4713-8F55-3988F38F14F9}"/>
                </a:ext>
              </a:extLst>
            </p:cNvPr>
            <p:cNvSpPr/>
            <p:nvPr/>
          </p:nvSpPr>
          <p:spPr>
            <a:xfrm>
              <a:off x="1890627" y="2790515"/>
              <a:ext cx="249427" cy="238488"/>
            </a:xfrm>
            <a:prstGeom prst="right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grpSp>
      <p:sp>
        <p:nvSpPr>
          <p:cNvPr id="79" name="正方形/長方形 78">
            <a:extLst>
              <a:ext uri="{FF2B5EF4-FFF2-40B4-BE49-F238E27FC236}">
                <a16:creationId xmlns:a16="http://schemas.microsoft.com/office/drawing/2014/main" id="{22864CF4-3C93-43FE-8B85-0E71B7C7B76C}"/>
              </a:ext>
            </a:extLst>
          </p:cNvPr>
          <p:cNvSpPr/>
          <p:nvPr/>
        </p:nvSpPr>
        <p:spPr>
          <a:xfrm>
            <a:off x="3601696" y="2168860"/>
            <a:ext cx="1219385" cy="30836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000" dirty="0">
                <a:solidFill>
                  <a:schemeClr val="tx1"/>
                </a:solidFill>
                <a:latin typeface="メイリオ" panose="020B0604030504040204" pitchFamily="50" charset="-128"/>
                <a:ea typeface="メイリオ" panose="020B0604030504040204" pitchFamily="50" charset="-128"/>
              </a:rPr>
              <a:t>納付窓口に移動し</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手数料納付</a:t>
            </a:r>
          </a:p>
        </p:txBody>
      </p:sp>
      <p:grpSp>
        <p:nvGrpSpPr>
          <p:cNvPr id="80" name="グループ化 79">
            <a:extLst>
              <a:ext uri="{FF2B5EF4-FFF2-40B4-BE49-F238E27FC236}">
                <a16:creationId xmlns:a16="http://schemas.microsoft.com/office/drawing/2014/main" id="{ABEEC89F-F968-4EEC-AA75-0D47A4A59C90}"/>
              </a:ext>
            </a:extLst>
          </p:cNvPr>
          <p:cNvGrpSpPr/>
          <p:nvPr/>
        </p:nvGrpSpPr>
        <p:grpSpPr>
          <a:xfrm>
            <a:off x="3559116" y="1648038"/>
            <a:ext cx="1304544" cy="496554"/>
            <a:chOff x="356995" y="4441684"/>
            <a:chExt cx="1976329" cy="829656"/>
          </a:xfrm>
        </p:grpSpPr>
        <p:pic>
          <p:nvPicPr>
            <p:cNvPr id="88" name="Picture 14" descr="納付書のイラスト">
              <a:extLst>
                <a:ext uri="{FF2B5EF4-FFF2-40B4-BE49-F238E27FC236}">
                  <a16:creationId xmlns:a16="http://schemas.microsoft.com/office/drawing/2014/main" id="{B7951C38-D90F-45D1-8EAF-B2309C03E90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4038" y="4681421"/>
              <a:ext cx="719560" cy="50529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 descr="https://1.bp.blogspot.com/-7yJbbKJLf9Q/XWS5j6yqqhI/AAAAAAABUT8/44wpuPwSQkQ8-6b2rPn_ieJDiFxmdjjYwCLcBGAs/s1600/kakedasu_people6.png">
              <a:extLst>
                <a:ext uri="{FF2B5EF4-FFF2-40B4-BE49-F238E27FC236}">
                  <a16:creationId xmlns:a16="http://schemas.microsoft.com/office/drawing/2014/main" id="{4C92F264-55CF-446D-B713-CC698EBDBAB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356995" y="4580159"/>
              <a:ext cx="352275" cy="649381"/>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グループ化 89">
              <a:extLst>
                <a:ext uri="{FF2B5EF4-FFF2-40B4-BE49-F238E27FC236}">
                  <a16:creationId xmlns:a16="http://schemas.microsoft.com/office/drawing/2014/main" id="{857DB636-1E55-49FD-891A-9B320CE198FF}"/>
                </a:ext>
              </a:extLst>
            </p:cNvPr>
            <p:cNvGrpSpPr/>
            <p:nvPr/>
          </p:nvGrpSpPr>
          <p:grpSpPr>
            <a:xfrm>
              <a:off x="1588930" y="4441684"/>
              <a:ext cx="744394" cy="829656"/>
              <a:chOff x="1348090" y="4885087"/>
              <a:chExt cx="744394" cy="829656"/>
            </a:xfrm>
          </p:grpSpPr>
          <p:pic>
            <p:nvPicPr>
              <p:cNvPr id="91" name="Picture 8" descr="https://4.bp.blogspot.com/-itYUDFV7_8c/WLEuwtQDrWI/AAAAAAABCGQ/BS7M7VZaSek3CFxtQ3v1k7q9BuLeWwPIwCLcB/s800/job_ginkou_uketsuke.png">
                <a:extLst>
                  <a:ext uri="{FF2B5EF4-FFF2-40B4-BE49-F238E27FC236}">
                    <a16:creationId xmlns:a16="http://schemas.microsoft.com/office/drawing/2014/main" id="{8B47ED66-B060-443D-A9A3-D4ED4C541D1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28048" y="4885087"/>
                <a:ext cx="485520" cy="771812"/>
              </a:xfrm>
              <a:prstGeom prst="rect">
                <a:avLst/>
              </a:prstGeom>
              <a:noFill/>
              <a:extLst>
                <a:ext uri="{909E8E84-426E-40DD-AFC4-6F175D3DCCD1}">
                  <a14:hiddenFill xmlns:a14="http://schemas.microsoft.com/office/drawing/2010/main">
                    <a:solidFill>
                      <a:srgbClr val="FFFFFF"/>
                    </a:solidFill>
                  </a14:hiddenFill>
                </a:ext>
              </a:extLst>
            </p:spPr>
          </p:pic>
          <p:pic>
            <p:nvPicPr>
              <p:cNvPr id="92" name="図 91">
                <a:extLst>
                  <a:ext uri="{FF2B5EF4-FFF2-40B4-BE49-F238E27FC236}">
                    <a16:creationId xmlns:a16="http://schemas.microsoft.com/office/drawing/2014/main" id="{7F1DEE49-7E5C-4394-8688-51BC2F60781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48090" y="5323967"/>
                <a:ext cx="744394" cy="390776"/>
              </a:xfrm>
              <a:prstGeom prst="rect">
                <a:avLst/>
              </a:prstGeom>
            </p:spPr>
          </p:pic>
        </p:grpSp>
      </p:grpSp>
      <p:sp>
        <p:nvSpPr>
          <p:cNvPr id="94" name="正方形/長方形 93">
            <a:extLst>
              <a:ext uri="{FF2B5EF4-FFF2-40B4-BE49-F238E27FC236}">
                <a16:creationId xmlns:a16="http://schemas.microsoft.com/office/drawing/2014/main" id="{834CDEED-C4D2-493E-9E59-73EFD9860FBF}"/>
              </a:ext>
            </a:extLst>
          </p:cNvPr>
          <p:cNvSpPr/>
          <p:nvPr/>
        </p:nvSpPr>
        <p:spPr>
          <a:xfrm>
            <a:off x="266555" y="1610890"/>
            <a:ext cx="270712" cy="828000"/>
          </a:xfrm>
          <a:prstGeom prst="rect">
            <a:avLst/>
          </a:prstGeom>
          <a:ln w="6350"/>
        </p:spPr>
        <p:style>
          <a:lnRef idx="2">
            <a:schemeClr val="dk1"/>
          </a:lnRef>
          <a:fillRef idx="1">
            <a:schemeClr val="lt1"/>
          </a:fillRef>
          <a:effectRef idx="0">
            <a:schemeClr val="dk1"/>
          </a:effectRef>
          <a:fontRef idx="minor">
            <a:schemeClr val="dk1"/>
          </a:fontRef>
        </p:style>
        <p:txBody>
          <a:bodyPr vert="eaVert" lIns="72000" rIns="72000" rtlCol="0" anchor="ctr"/>
          <a:lstStyle/>
          <a:p>
            <a:pPr algn="ctr"/>
            <a:r>
              <a:rPr kumimoji="1" lang="ja-JP" altLang="en-US" sz="1050" b="1" dirty="0">
                <a:solidFill>
                  <a:schemeClr val="tx1"/>
                </a:solidFill>
                <a:latin typeface="メイリオ" panose="020B0604030504040204" pitchFamily="50" charset="-128"/>
                <a:ea typeface="メイリオ" panose="020B0604030504040204" pitchFamily="50" charset="-128"/>
              </a:rPr>
              <a:t>導 入 前</a:t>
            </a:r>
          </a:p>
        </p:txBody>
      </p:sp>
      <p:sp>
        <p:nvSpPr>
          <p:cNvPr id="95" name="正方形/長方形 94">
            <a:extLst>
              <a:ext uri="{FF2B5EF4-FFF2-40B4-BE49-F238E27FC236}">
                <a16:creationId xmlns:a16="http://schemas.microsoft.com/office/drawing/2014/main" id="{CC05C569-33CD-4DA3-B7D2-FF39B9E613B6}"/>
              </a:ext>
            </a:extLst>
          </p:cNvPr>
          <p:cNvSpPr/>
          <p:nvPr/>
        </p:nvSpPr>
        <p:spPr>
          <a:xfrm>
            <a:off x="283409" y="2957502"/>
            <a:ext cx="270000" cy="921548"/>
          </a:xfrm>
          <a:prstGeom prst="rect">
            <a:avLst/>
          </a:prstGeom>
          <a:ln w="6350"/>
        </p:spPr>
        <p:style>
          <a:lnRef idx="2">
            <a:schemeClr val="dk1"/>
          </a:lnRef>
          <a:fillRef idx="1">
            <a:schemeClr val="lt1"/>
          </a:fillRef>
          <a:effectRef idx="0">
            <a:schemeClr val="dk1"/>
          </a:effectRef>
          <a:fontRef idx="minor">
            <a:schemeClr val="dk1"/>
          </a:fontRef>
        </p:style>
        <p:txBody>
          <a:bodyPr vert="eaVert" lIns="72000" rIns="72000" rtlCol="0" anchor="ctr"/>
          <a:lstStyle/>
          <a:p>
            <a:pPr algn="ctr"/>
            <a:r>
              <a:rPr kumimoji="1" lang="ja-JP" altLang="en-US" sz="1050" b="1" dirty="0">
                <a:solidFill>
                  <a:schemeClr val="tx1"/>
                </a:solidFill>
                <a:latin typeface="メイリオ" panose="020B0604030504040204" pitchFamily="50" charset="-128"/>
                <a:ea typeface="メイリオ" panose="020B0604030504040204" pitchFamily="50" charset="-128"/>
              </a:rPr>
              <a:t>導 入 後</a:t>
            </a:r>
          </a:p>
        </p:txBody>
      </p:sp>
      <p:pic>
        <p:nvPicPr>
          <p:cNvPr id="96" name="Picture 10" descr="コンピューターを使うロボットのイラスト">
            <a:extLst>
              <a:ext uri="{FF2B5EF4-FFF2-40B4-BE49-F238E27FC236}">
                <a16:creationId xmlns:a16="http://schemas.microsoft.com/office/drawing/2014/main" id="{232AABF6-04CF-4007-939D-DBECEFDC8B0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500621" y="2891121"/>
            <a:ext cx="740188" cy="723639"/>
          </a:xfrm>
          <a:prstGeom prst="rect">
            <a:avLst/>
          </a:prstGeom>
          <a:noFill/>
          <a:extLst>
            <a:ext uri="{909E8E84-426E-40DD-AFC4-6F175D3DCCD1}">
              <a14:hiddenFill xmlns:a14="http://schemas.microsoft.com/office/drawing/2010/main">
                <a:solidFill>
                  <a:srgbClr val="FFFFFF"/>
                </a:solidFill>
              </a14:hiddenFill>
            </a:ext>
          </a:extLst>
        </p:spPr>
      </p:pic>
      <p:sp>
        <p:nvSpPr>
          <p:cNvPr id="97" name="正方形/長方形 96">
            <a:extLst>
              <a:ext uri="{FF2B5EF4-FFF2-40B4-BE49-F238E27FC236}">
                <a16:creationId xmlns:a16="http://schemas.microsoft.com/office/drawing/2014/main" id="{82A3C1B1-2993-418D-83E5-A280711D6761}"/>
              </a:ext>
            </a:extLst>
          </p:cNvPr>
          <p:cNvSpPr/>
          <p:nvPr/>
        </p:nvSpPr>
        <p:spPr>
          <a:xfrm>
            <a:off x="2374853" y="3616040"/>
            <a:ext cx="1112111" cy="36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手数料の確認に</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en-US" altLang="ja-JP" sz="1000" dirty="0">
                <a:solidFill>
                  <a:schemeClr val="tx1"/>
                </a:solidFill>
                <a:latin typeface="メイリオ" panose="020B0604030504040204" pitchFamily="50" charset="-128"/>
                <a:ea typeface="メイリオ" panose="020B0604030504040204" pitchFamily="50" charset="-128"/>
              </a:rPr>
              <a:t>RPA</a:t>
            </a:r>
            <a:r>
              <a:rPr lang="ja-JP" altLang="en-US" sz="1000" dirty="0">
                <a:solidFill>
                  <a:schemeClr val="tx1"/>
                </a:solidFill>
                <a:latin typeface="メイリオ" panose="020B0604030504040204" pitchFamily="50" charset="-128"/>
                <a:ea typeface="メイリオ" panose="020B0604030504040204" pitchFamily="50" charset="-128"/>
              </a:rPr>
              <a:t>を</a:t>
            </a:r>
            <a:r>
              <a:rPr kumimoji="1" lang="ja-JP" altLang="en-US" sz="1000" dirty="0">
                <a:solidFill>
                  <a:schemeClr val="tx1"/>
                </a:solidFill>
                <a:latin typeface="メイリオ" panose="020B0604030504040204" pitchFamily="50" charset="-128"/>
                <a:ea typeface="メイリオ" panose="020B0604030504040204" pitchFamily="50" charset="-128"/>
              </a:rPr>
              <a:t>活用</a:t>
            </a:r>
          </a:p>
        </p:txBody>
      </p:sp>
      <p:sp>
        <p:nvSpPr>
          <p:cNvPr id="100" name="正方形/長方形 99">
            <a:extLst>
              <a:ext uri="{FF2B5EF4-FFF2-40B4-BE49-F238E27FC236}">
                <a16:creationId xmlns:a16="http://schemas.microsoft.com/office/drawing/2014/main" id="{71DFDC87-FADF-4E5E-8E01-4E5FF79701AF}"/>
              </a:ext>
            </a:extLst>
          </p:cNvPr>
          <p:cNvSpPr/>
          <p:nvPr/>
        </p:nvSpPr>
        <p:spPr>
          <a:xfrm>
            <a:off x="6393548" y="4059071"/>
            <a:ext cx="2520000" cy="1147310"/>
          </a:xfrm>
          <a:prstGeom prst="rect">
            <a:avLst/>
          </a:prstGeom>
          <a:solidFill>
            <a:srgbClr val="FFFFE6"/>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r>
              <a:rPr kumimoji="1" lang="ja-JP" altLang="en-US" sz="1050" b="1" u="sng" dirty="0">
                <a:solidFill>
                  <a:schemeClr val="tx1"/>
                </a:solidFill>
                <a:latin typeface="メイリオ" panose="020B0604030504040204" pitchFamily="50" charset="-128"/>
                <a:ea typeface="メイリオ" panose="020B0604030504040204" pitchFamily="50" charset="-128"/>
              </a:rPr>
              <a:t>電子署名</a:t>
            </a:r>
            <a:r>
              <a:rPr lang="en-US" altLang="ja-JP" sz="1050" b="1" u="sng" dirty="0">
                <a:solidFill>
                  <a:schemeClr val="tx1"/>
                </a:solidFill>
                <a:latin typeface="メイリオ" panose="020B0604030504040204" pitchFamily="50" charset="-128"/>
                <a:ea typeface="メイリオ" panose="020B0604030504040204" pitchFamily="50" charset="-128"/>
              </a:rPr>
              <a:t>/</a:t>
            </a:r>
            <a:r>
              <a:rPr kumimoji="1" lang="ja-JP" altLang="en-US" sz="1050" b="1" u="sng" dirty="0">
                <a:solidFill>
                  <a:schemeClr val="tx1"/>
                </a:solidFill>
                <a:latin typeface="メイリオ" panose="020B0604030504040204" pitchFamily="50" charset="-128"/>
                <a:ea typeface="メイリオ" panose="020B0604030504040204" pitchFamily="50" charset="-128"/>
              </a:rPr>
              <a:t>電子交付の導入で・・・</a:t>
            </a:r>
          </a:p>
        </p:txBody>
      </p:sp>
      <p:sp>
        <p:nvSpPr>
          <p:cNvPr id="102" name="角丸四角形 46">
            <a:extLst>
              <a:ext uri="{FF2B5EF4-FFF2-40B4-BE49-F238E27FC236}">
                <a16:creationId xmlns:a16="http://schemas.microsoft.com/office/drawing/2014/main" id="{194C6E89-1047-47E8-AE9F-B6CC0F9027CC}"/>
              </a:ext>
            </a:extLst>
          </p:cNvPr>
          <p:cNvSpPr/>
          <p:nvPr/>
        </p:nvSpPr>
        <p:spPr>
          <a:xfrm>
            <a:off x="656566" y="4337914"/>
            <a:ext cx="2362368" cy="351010"/>
          </a:xfrm>
          <a:prstGeom prst="rect">
            <a:avLst/>
          </a:prstGeom>
          <a:no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tIns="54000" rIns="72000" rtlCol="0" anchor="t"/>
          <a:lstStyle/>
          <a:p>
            <a:r>
              <a:rPr kumimoji="1" lang="ja-JP" altLang="en-US" sz="900" b="1" dirty="0">
                <a:solidFill>
                  <a:srgbClr val="FF0000"/>
                </a:solidFill>
                <a:latin typeface="メイリオ" panose="020B0604030504040204" pitchFamily="50" charset="-128"/>
                <a:ea typeface="メイリオ" panose="020B0604030504040204" pitchFamily="50" charset="-128"/>
              </a:rPr>
              <a:t>・窓口に出向く必要がなく、オンラインで</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a:t>
            </a:r>
            <a:r>
              <a:rPr kumimoji="1" lang="ja-JP" altLang="en-US" sz="900" b="1" dirty="0">
                <a:solidFill>
                  <a:srgbClr val="FF0000"/>
                </a:solidFill>
                <a:latin typeface="メイリオ" panose="020B0604030504040204" pitchFamily="50" charset="-128"/>
                <a:ea typeface="メイリオ" panose="020B0604030504040204" pitchFamily="50" charset="-128"/>
              </a:rPr>
              <a:t>申請や手数料</a:t>
            </a:r>
            <a:r>
              <a:rPr lang="ja-JP" altLang="en-US" sz="900" b="1" dirty="0">
                <a:solidFill>
                  <a:srgbClr val="FF0000"/>
                </a:solidFill>
                <a:latin typeface="メイリオ" panose="020B0604030504040204" pitchFamily="50" charset="-128"/>
                <a:ea typeface="メイリオ" panose="020B0604030504040204" pitchFamily="50" charset="-128"/>
              </a:rPr>
              <a:t>納付</a:t>
            </a:r>
            <a:r>
              <a:rPr kumimoji="1" lang="ja-JP" altLang="en-US" sz="900" b="1" dirty="0">
                <a:solidFill>
                  <a:srgbClr val="FF0000"/>
                </a:solidFill>
                <a:latin typeface="メイリオ" panose="020B0604030504040204" pitchFamily="50" charset="-128"/>
                <a:ea typeface="メイリオ" panose="020B0604030504040204" pitchFamily="50" charset="-128"/>
              </a:rPr>
              <a:t>が完了</a:t>
            </a:r>
          </a:p>
        </p:txBody>
      </p:sp>
      <p:pic>
        <p:nvPicPr>
          <p:cNvPr id="103" name="Picture 2" descr="相談窓口のイラスト">
            <a:extLst>
              <a:ext uri="{FF2B5EF4-FFF2-40B4-BE49-F238E27FC236}">
                <a16:creationId xmlns:a16="http://schemas.microsoft.com/office/drawing/2014/main" id="{96BA8BFD-C105-4D4C-9A83-1C32B4DD88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5555" y="1604375"/>
            <a:ext cx="711392" cy="54504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暑い日に外回りをする男性会社員のイラスト">
            <a:extLst>
              <a:ext uri="{FF2B5EF4-FFF2-40B4-BE49-F238E27FC236}">
                <a16:creationId xmlns:a16="http://schemas.microsoft.com/office/drawing/2014/main" id="{1B73ED7E-0255-4AF8-8B6B-15C8E0BE939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669644" y="1621436"/>
            <a:ext cx="408080" cy="510926"/>
          </a:xfrm>
          <a:prstGeom prst="rect">
            <a:avLst/>
          </a:prstGeom>
          <a:noFill/>
          <a:extLst>
            <a:ext uri="{909E8E84-426E-40DD-AFC4-6F175D3DCCD1}">
              <a14:hiddenFill xmlns:a14="http://schemas.microsoft.com/office/drawing/2010/main">
                <a:solidFill>
                  <a:srgbClr val="FFFFFF"/>
                </a:solidFill>
              </a14:hiddenFill>
            </a:ext>
          </a:extLst>
        </p:spPr>
      </p:pic>
      <p:sp>
        <p:nvSpPr>
          <p:cNvPr id="105" name="右矢印 1">
            <a:extLst>
              <a:ext uri="{FF2B5EF4-FFF2-40B4-BE49-F238E27FC236}">
                <a16:creationId xmlns:a16="http://schemas.microsoft.com/office/drawing/2014/main" id="{75075949-019A-4F90-A2C1-FF36DEF8FEAD}"/>
              </a:ext>
            </a:extLst>
          </p:cNvPr>
          <p:cNvSpPr/>
          <p:nvPr/>
        </p:nvSpPr>
        <p:spPr>
          <a:xfrm>
            <a:off x="7250294" y="1784703"/>
            <a:ext cx="212693" cy="184393"/>
          </a:xfrm>
          <a:prstGeom prst="right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sp>
        <p:nvSpPr>
          <p:cNvPr id="106" name="正方形/長方形 105">
            <a:extLst>
              <a:ext uri="{FF2B5EF4-FFF2-40B4-BE49-F238E27FC236}">
                <a16:creationId xmlns:a16="http://schemas.microsoft.com/office/drawing/2014/main" id="{AA667E28-D301-40D8-BB0C-8788D7FB7A25}"/>
              </a:ext>
            </a:extLst>
          </p:cNvPr>
          <p:cNvSpPr/>
          <p:nvPr/>
        </p:nvSpPr>
        <p:spPr>
          <a:xfrm>
            <a:off x="6493274" y="2168860"/>
            <a:ext cx="2072647" cy="3105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窓口（又は郵送）で許可書を交付</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（窓口での交付は平日のみ）</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87" name="正方形/長方形 86">
            <a:extLst>
              <a:ext uri="{FF2B5EF4-FFF2-40B4-BE49-F238E27FC236}">
                <a16:creationId xmlns:a16="http://schemas.microsoft.com/office/drawing/2014/main" id="{D21C82E3-2268-4DB0-84C7-002FCB42BBFD}"/>
              </a:ext>
            </a:extLst>
          </p:cNvPr>
          <p:cNvSpPr/>
          <p:nvPr/>
        </p:nvSpPr>
        <p:spPr>
          <a:xfrm>
            <a:off x="6414218" y="5610850"/>
            <a:ext cx="2729782" cy="49018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b"/>
          <a:lstStyle/>
          <a:p>
            <a:pPr>
              <a:lnSpc>
                <a:spcPts val="1500"/>
              </a:lnSpc>
            </a:pPr>
            <a:r>
              <a:rPr lang="ja-JP" altLang="en-US" sz="105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将来的に電子交付の対象手続の拡大を図ることで、さらなる府民サービス向上を推進</a:t>
            </a:r>
            <a:endParaRPr lang="en-US" altLang="ja-JP" sz="1050" b="1" u="sng"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a:extLst>
              <a:ext uri="{FF2B5EF4-FFF2-40B4-BE49-F238E27FC236}">
                <a16:creationId xmlns:a16="http://schemas.microsoft.com/office/drawing/2014/main" id="{29E89756-8899-499C-9151-8530123E20BE}"/>
              </a:ext>
            </a:extLst>
          </p:cNvPr>
          <p:cNvSpPr/>
          <p:nvPr/>
        </p:nvSpPr>
        <p:spPr>
          <a:xfrm>
            <a:off x="656565" y="4823693"/>
            <a:ext cx="2386575" cy="23990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900" b="1" dirty="0">
                <a:solidFill>
                  <a:schemeClr val="tx2"/>
                </a:solidFill>
                <a:latin typeface="メイリオ" panose="020B0604030504040204" pitchFamily="50" charset="-128"/>
                <a:ea typeface="メイリオ" panose="020B0604030504040204" pitchFamily="50" charset="-128"/>
              </a:rPr>
              <a:t>・窓口での書面確認が不要</a:t>
            </a:r>
          </a:p>
        </p:txBody>
      </p:sp>
      <p:sp>
        <p:nvSpPr>
          <p:cNvPr id="82" name="正方形/長方形 81">
            <a:extLst>
              <a:ext uri="{FF2B5EF4-FFF2-40B4-BE49-F238E27FC236}">
                <a16:creationId xmlns:a16="http://schemas.microsoft.com/office/drawing/2014/main" id="{60EDBB75-3633-4388-AEE4-F69042F447DD}"/>
              </a:ext>
            </a:extLst>
          </p:cNvPr>
          <p:cNvSpPr/>
          <p:nvPr/>
        </p:nvSpPr>
        <p:spPr>
          <a:xfrm>
            <a:off x="3671900" y="4694008"/>
            <a:ext cx="2639993" cy="4901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900" b="1" dirty="0">
                <a:solidFill>
                  <a:schemeClr val="tx2"/>
                </a:solidFill>
                <a:latin typeface="メイリオ" panose="020B0604030504040204" pitchFamily="50" charset="-128"/>
                <a:ea typeface="メイリオ" panose="020B0604030504040204" pitchFamily="50" charset="-128"/>
              </a:rPr>
              <a:t>・手数料等の確認</a:t>
            </a:r>
            <a:r>
              <a:rPr lang="ja-JP" altLang="en-US" sz="900" b="1" dirty="0">
                <a:solidFill>
                  <a:schemeClr val="tx2"/>
                </a:solidFill>
                <a:latin typeface="メイリオ" panose="020B0604030504040204" pitchFamily="50" charset="-128"/>
                <a:ea typeface="メイリオ" panose="020B0604030504040204" pitchFamily="50" charset="-128"/>
              </a:rPr>
              <a:t>に要する時間の短縮</a:t>
            </a:r>
            <a:endParaRPr lang="en-US" altLang="ja-JP" sz="900" b="1" dirty="0">
              <a:solidFill>
                <a:schemeClr val="tx2"/>
              </a:solidFill>
              <a:latin typeface="メイリオ" panose="020B0604030504040204" pitchFamily="50" charset="-128"/>
              <a:ea typeface="メイリオ" panose="020B0604030504040204" pitchFamily="50" charset="-128"/>
            </a:endParaRPr>
          </a:p>
          <a:p>
            <a:r>
              <a:rPr kumimoji="1" lang="ja-JP" altLang="en-US" sz="900" b="1" dirty="0">
                <a:solidFill>
                  <a:schemeClr val="tx2"/>
                </a:solidFill>
                <a:latin typeface="メイリオ" panose="020B0604030504040204" pitchFamily="50" charset="-128"/>
                <a:ea typeface="メイリオ" panose="020B0604030504040204" pitchFamily="50" charset="-128"/>
              </a:rPr>
              <a:t>・申請データのダウンロード等の自動化により、</a:t>
            </a:r>
            <a:endParaRPr kumimoji="1" lang="en-US" altLang="ja-JP" sz="900" b="1" dirty="0">
              <a:solidFill>
                <a:schemeClr val="tx2"/>
              </a:solidFill>
              <a:latin typeface="メイリオ" panose="020B0604030504040204" pitchFamily="50" charset="-128"/>
              <a:ea typeface="メイリオ" panose="020B0604030504040204" pitchFamily="50" charset="-128"/>
            </a:endParaRPr>
          </a:p>
          <a:p>
            <a:r>
              <a:rPr lang="ja-JP" altLang="en-US" sz="900" b="1" dirty="0">
                <a:solidFill>
                  <a:schemeClr val="tx2"/>
                </a:solidFill>
                <a:latin typeface="メイリオ" panose="020B0604030504040204" pitchFamily="50" charset="-128"/>
                <a:ea typeface="メイリオ" panose="020B0604030504040204" pitchFamily="50" charset="-128"/>
              </a:rPr>
              <a:t>　</a:t>
            </a:r>
            <a:r>
              <a:rPr kumimoji="1" lang="ja-JP" altLang="en-US" sz="900" b="1" dirty="0">
                <a:solidFill>
                  <a:schemeClr val="tx2"/>
                </a:solidFill>
                <a:latin typeface="メイリオ" panose="020B0604030504040204" pitchFamily="50" charset="-128"/>
                <a:ea typeface="メイリオ" panose="020B0604030504040204" pitchFamily="50" charset="-128"/>
              </a:rPr>
              <a:t>業務効率が向上</a:t>
            </a:r>
          </a:p>
        </p:txBody>
      </p:sp>
      <p:sp>
        <p:nvSpPr>
          <p:cNvPr id="107" name="正方形/長方形 106">
            <a:extLst>
              <a:ext uri="{FF2B5EF4-FFF2-40B4-BE49-F238E27FC236}">
                <a16:creationId xmlns:a16="http://schemas.microsoft.com/office/drawing/2014/main" id="{FF6FD266-F986-4BE1-A507-24F4B98502C9}"/>
              </a:ext>
            </a:extLst>
          </p:cNvPr>
          <p:cNvSpPr/>
          <p:nvPr/>
        </p:nvSpPr>
        <p:spPr>
          <a:xfrm>
            <a:off x="6872502" y="4364071"/>
            <a:ext cx="2064984" cy="2398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900" b="1" dirty="0">
                <a:solidFill>
                  <a:srgbClr val="FF0000"/>
                </a:solidFill>
                <a:latin typeface="メイリオ" panose="020B0604030504040204" pitchFamily="50" charset="-128"/>
                <a:ea typeface="メイリオ" panose="020B0604030504040204" pitchFamily="50" charset="-128"/>
              </a:rPr>
              <a:t>・郵送の到着を待つ必要がなくなり、</a:t>
            </a:r>
            <a:endParaRPr lang="en-US" altLang="ja-JP" sz="900" b="1" dirty="0">
              <a:solidFill>
                <a:srgbClr val="FF0000"/>
              </a:solidFill>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許可証</a:t>
            </a:r>
            <a:r>
              <a:rPr kumimoji="1" lang="ja-JP" altLang="en-US" sz="900" b="1" dirty="0">
                <a:solidFill>
                  <a:srgbClr val="FF0000"/>
                </a:solidFill>
                <a:latin typeface="メイリオ" panose="020B0604030504040204" pitchFamily="50" charset="-128"/>
                <a:ea typeface="メイリオ" panose="020B0604030504040204" pitchFamily="50" charset="-128"/>
              </a:rPr>
              <a:t>交付までの待ち時間が短縮</a:t>
            </a:r>
            <a:endParaRPr kumimoji="1" lang="en-US" altLang="ja-JP" sz="900" b="1" dirty="0">
              <a:solidFill>
                <a:srgbClr val="FF0000"/>
              </a:solidFill>
              <a:latin typeface="メイリオ" panose="020B0604030504040204" pitchFamily="50" charset="-128"/>
              <a:ea typeface="メイリオ" panose="020B0604030504040204" pitchFamily="50" charset="-128"/>
            </a:endParaRPr>
          </a:p>
        </p:txBody>
      </p:sp>
      <p:sp>
        <p:nvSpPr>
          <p:cNvPr id="108" name="正方形/長方形 107">
            <a:extLst>
              <a:ext uri="{FF2B5EF4-FFF2-40B4-BE49-F238E27FC236}">
                <a16:creationId xmlns:a16="http://schemas.microsoft.com/office/drawing/2014/main" id="{44C96800-5218-47B7-A1F1-9024845E96D6}"/>
              </a:ext>
            </a:extLst>
          </p:cNvPr>
          <p:cNvSpPr/>
          <p:nvPr/>
        </p:nvSpPr>
        <p:spPr>
          <a:xfrm>
            <a:off x="6858051" y="4761299"/>
            <a:ext cx="2029566" cy="26532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900" b="1" dirty="0">
                <a:solidFill>
                  <a:schemeClr val="tx2"/>
                </a:solidFill>
                <a:latin typeface="メイリオ" panose="020B0604030504040204" pitchFamily="50" charset="-128"/>
                <a:ea typeface="メイリオ" panose="020B0604030504040204" pitchFamily="50" charset="-128"/>
              </a:rPr>
              <a:t>・紙の許可証の作成や郵送手続が</a:t>
            </a:r>
            <a:endParaRPr lang="en-US" altLang="ja-JP" sz="900" b="1" dirty="0">
              <a:solidFill>
                <a:schemeClr val="tx2"/>
              </a:solidFill>
              <a:latin typeface="メイリオ" panose="020B0604030504040204" pitchFamily="50" charset="-128"/>
              <a:ea typeface="メイリオ" panose="020B0604030504040204" pitchFamily="50" charset="-128"/>
            </a:endParaRPr>
          </a:p>
          <a:p>
            <a:r>
              <a:rPr lang="ja-JP" altLang="en-US" sz="900" b="1" dirty="0">
                <a:solidFill>
                  <a:schemeClr val="tx2"/>
                </a:solidFill>
                <a:latin typeface="メイリオ" panose="020B0604030504040204" pitchFamily="50" charset="-128"/>
                <a:ea typeface="メイリオ" panose="020B0604030504040204" pitchFamily="50" charset="-128"/>
              </a:rPr>
              <a:t>　削減され、業務効率が向上</a:t>
            </a:r>
            <a:endParaRPr kumimoji="1" lang="ja-JP" altLang="en-US" sz="900" b="1" dirty="0">
              <a:solidFill>
                <a:schemeClr val="tx2"/>
              </a:solidFill>
              <a:latin typeface="メイリオ" panose="020B0604030504040204" pitchFamily="50" charset="-128"/>
              <a:ea typeface="メイリオ" panose="020B0604030504040204" pitchFamily="50" charset="-128"/>
            </a:endParaRPr>
          </a:p>
        </p:txBody>
      </p:sp>
      <p:sp>
        <p:nvSpPr>
          <p:cNvPr id="109" name="角丸四角形 46">
            <a:extLst>
              <a:ext uri="{FF2B5EF4-FFF2-40B4-BE49-F238E27FC236}">
                <a16:creationId xmlns:a16="http://schemas.microsoft.com/office/drawing/2014/main" id="{B30F723B-B727-4FDC-B999-6186C744D7F1}"/>
              </a:ext>
            </a:extLst>
          </p:cNvPr>
          <p:cNvSpPr/>
          <p:nvPr/>
        </p:nvSpPr>
        <p:spPr>
          <a:xfrm>
            <a:off x="3360767" y="5490144"/>
            <a:ext cx="3007553" cy="729166"/>
          </a:xfrm>
          <a:prstGeom prst="rect">
            <a:avLst/>
          </a:prstGeom>
          <a:no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nSpc>
                <a:spcPts val="900"/>
              </a:lnSpc>
            </a:pPr>
            <a:r>
              <a:rPr kumimoji="1" lang="en-US" altLang="ja-JP" sz="800" b="1" dirty="0">
                <a:solidFill>
                  <a:srgbClr val="FF0000"/>
                </a:solidFill>
                <a:latin typeface="メイリオ" panose="020B0604030504040204" pitchFamily="50" charset="-128"/>
                <a:ea typeface="メイリオ" panose="020B0604030504040204" pitchFamily="50" charset="-128"/>
              </a:rPr>
              <a:t>【</a:t>
            </a:r>
            <a:r>
              <a:rPr kumimoji="1" lang="ja-JP" altLang="en-US" sz="800" b="1" dirty="0">
                <a:solidFill>
                  <a:srgbClr val="FF0000"/>
                </a:solidFill>
                <a:latin typeface="メイリオ" panose="020B0604030504040204" pitchFamily="50" charset="-128"/>
                <a:ea typeface="メイリオ" panose="020B0604030504040204" pitchFamily="50" charset="-128"/>
              </a:rPr>
              <a:t>活用後</a:t>
            </a:r>
            <a:r>
              <a:rPr kumimoji="1" lang="en-US" altLang="ja-JP" sz="800" b="1" dirty="0">
                <a:solidFill>
                  <a:srgbClr val="FF0000"/>
                </a:solidFill>
                <a:latin typeface="メイリオ" panose="020B0604030504040204" pitchFamily="50" charset="-128"/>
                <a:ea typeface="メイリオ" panose="020B0604030504040204" pitchFamily="50" charset="-128"/>
              </a:rPr>
              <a:t>】</a:t>
            </a:r>
          </a:p>
          <a:p>
            <a:pPr>
              <a:lnSpc>
                <a:spcPts val="900"/>
              </a:lnSpc>
            </a:pPr>
            <a:r>
              <a:rPr lang="ja-JP" altLang="en-US" sz="900" b="1" dirty="0">
                <a:solidFill>
                  <a:srgbClr val="FF0000"/>
                </a:solidFill>
                <a:latin typeface="メイリオ" panose="020B0604030504040204" pitchFamily="50" charset="-128"/>
                <a:ea typeface="メイリオ" panose="020B0604030504040204" pitchFamily="50" charset="-128"/>
              </a:rPr>
              <a:t>　</a:t>
            </a:r>
            <a:r>
              <a:rPr lang="en-US" altLang="ja-JP" sz="900" b="1" dirty="0">
                <a:solidFill>
                  <a:srgbClr val="FF0000"/>
                </a:solidFill>
                <a:latin typeface="メイリオ" panose="020B0604030504040204" pitchFamily="50" charset="-128"/>
                <a:ea typeface="メイリオ" panose="020B0604030504040204" pitchFamily="50" charset="-128"/>
              </a:rPr>
              <a:t>RPA</a:t>
            </a:r>
            <a:r>
              <a:rPr lang="ja-JP" altLang="en-US" sz="900" b="1" dirty="0">
                <a:solidFill>
                  <a:srgbClr val="FF0000"/>
                </a:solidFill>
                <a:latin typeface="メイリオ" panose="020B0604030504040204" pitchFamily="50" charset="-128"/>
                <a:ea typeface="メイリオ" panose="020B0604030504040204" pitchFamily="50" charset="-128"/>
              </a:rPr>
              <a:t>の活用により当該業務の事務処理</a:t>
            </a:r>
            <a:r>
              <a:rPr kumimoji="1" lang="ja-JP" altLang="en-US" sz="900" b="1" dirty="0">
                <a:solidFill>
                  <a:srgbClr val="FF0000"/>
                </a:solidFill>
                <a:latin typeface="メイリオ" panose="020B0604030504040204" pitchFamily="50" charset="-128"/>
                <a:ea typeface="メイリオ" panose="020B0604030504040204" pitchFamily="50" charset="-128"/>
              </a:rPr>
              <a:t>時間が半減する</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a:lnSpc>
                <a:spcPts val="900"/>
              </a:lnSpc>
            </a:pPr>
            <a:r>
              <a:rPr lang="ja-JP" altLang="en-US" sz="900" b="1" dirty="0">
                <a:solidFill>
                  <a:srgbClr val="FF0000"/>
                </a:solidFill>
                <a:latin typeface="メイリオ" panose="020B0604030504040204" pitchFamily="50" charset="-128"/>
                <a:ea typeface="メイリオ" panose="020B0604030504040204" pitchFamily="50" charset="-128"/>
              </a:rPr>
              <a:t>　など、</a:t>
            </a:r>
            <a:r>
              <a:rPr kumimoji="1" lang="ja-JP" altLang="en-US" sz="900" b="1" dirty="0">
                <a:solidFill>
                  <a:srgbClr val="FF0000"/>
                </a:solidFill>
                <a:latin typeface="メイリオ" panose="020B0604030504040204" pitchFamily="50" charset="-128"/>
                <a:ea typeface="メイリオ" panose="020B0604030504040204" pitchFamily="50" charset="-128"/>
              </a:rPr>
              <a:t>効率的な業務執行を実現！</a:t>
            </a:r>
            <a:endParaRPr kumimoji="1" lang="en-US" altLang="ja-JP" sz="900" b="1" dirty="0">
              <a:solidFill>
                <a:srgbClr val="FF0000"/>
              </a:solidFill>
              <a:latin typeface="メイリオ" panose="020B0604030504040204" pitchFamily="50" charset="-128"/>
              <a:ea typeface="メイリオ" panose="020B0604030504040204" pitchFamily="50" charset="-128"/>
            </a:endParaRPr>
          </a:p>
          <a:p>
            <a:pPr>
              <a:lnSpc>
                <a:spcPts val="500"/>
              </a:lnSpc>
            </a:pPr>
            <a:endParaRPr kumimoji="1" lang="en-US" altLang="ja-JP" sz="700" b="1" dirty="0">
              <a:solidFill>
                <a:srgbClr val="FF0000"/>
              </a:solidFill>
              <a:latin typeface="メイリオ" panose="020B0604030504040204" pitchFamily="50" charset="-128"/>
              <a:ea typeface="メイリオ" panose="020B0604030504040204" pitchFamily="50" charset="-128"/>
            </a:endParaRPr>
          </a:p>
          <a:p>
            <a:pPr>
              <a:lnSpc>
                <a:spcPts val="900"/>
              </a:lnSpc>
            </a:pPr>
            <a:r>
              <a:rPr lang="ja-JP" altLang="en-US" sz="900" b="1" dirty="0">
                <a:solidFill>
                  <a:srgbClr val="FF0000"/>
                </a:solidFill>
                <a:latin typeface="メイリオ" panose="020B0604030504040204" pitchFamily="50" charset="-128"/>
                <a:ea typeface="メイリオ" panose="020B0604030504040204" pitchFamily="50" charset="-128"/>
              </a:rPr>
              <a:t>　⇒令和７年度に全ての土木事務所に導入することで、</a:t>
            </a:r>
            <a:endParaRPr lang="en-US" altLang="ja-JP" sz="900" b="1" dirty="0">
              <a:solidFill>
                <a:srgbClr val="FF0000"/>
              </a:solidFill>
              <a:latin typeface="メイリオ" panose="020B0604030504040204" pitchFamily="50" charset="-128"/>
              <a:ea typeface="メイリオ" panose="020B0604030504040204" pitchFamily="50" charset="-128"/>
            </a:endParaRPr>
          </a:p>
          <a:p>
            <a:pPr>
              <a:lnSpc>
                <a:spcPts val="900"/>
              </a:lnSpc>
            </a:pPr>
            <a:r>
              <a:rPr lang="ja-JP" altLang="en-US" sz="900" b="1" dirty="0">
                <a:solidFill>
                  <a:srgbClr val="FF0000"/>
                </a:solidFill>
                <a:latin typeface="メイリオ" panose="020B0604030504040204" pitchFamily="50" charset="-128"/>
                <a:ea typeface="メイリオ" panose="020B0604030504040204" pitchFamily="50" charset="-128"/>
              </a:rPr>
              <a:t>　　職員の働き方改革を推進</a:t>
            </a:r>
            <a:endParaRPr lang="en-US" altLang="ja-JP" sz="900" b="1" dirty="0">
              <a:solidFill>
                <a:srgbClr val="FF0000"/>
              </a:solidFill>
              <a:latin typeface="メイリオ" panose="020B0604030504040204" pitchFamily="50" charset="-128"/>
              <a:ea typeface="メイリオ" panose="020B0604030504040204" pitchFamily="50" charset="-128"/>
            </a:endParaRPr>
          </a:p>
          <a:p>
            <a:pPr>
              <a:lnSpc>
                <a:spcPts val="900"/>
              </a:lnSpc>
            </a:pPr>
            <a:r>
              <a:rPr lang="en-US" altLang="ja-JP" sz="900" b="1" dirty="0">
                <a:solidFill>
                  <a:srgbClr val="FF0000"/>
                </a:solidFill>
                <a:latin typeface="メイリオ" panose="020B0604030504040204" pitchFamily="50" charset="-128"/>
                <a:ea typeface="メイリオ" panose="020B0604030504040204" pitchFamily="50" charset="-128"/>
              </a:rPr>
              <a:t>    </a:t>
            </a:r>
            <a:r>
              <a:rPr lang="ja-JP" altLang="en-US" sz="800" b="1" dirty="0">
                <a:solidFill>
                  <a:srgbClr val="FF0000"/>
                </a:solidFill>
                <a:latin typeface="メイリオ" panose="020B0604030504040204" pitchFamily="50" charset="-128"/>
                <a:ea typeface="メイリオ" panose="020B0604030504040204" pitchFamily="50" charset="-128"/>
              </a:rPr>
              <a:t>（申請件数は土木事務所合計で</a:t>
            </a:r>
            <a:r>
              <a:rPr lang="en-US" altLang="ja-JP" sz="800" b="1" dirty="0">
                <a:solidFill>
                  <a:srgbClr val="FF0000"/>
                </a:solidFill>
                <a:latin typeface="メイリオ" panose="020B0604030504040204" pitchFamily="50" charset="-128"/>
                <a:ea typeface="メイリオ" panose="020B0604030504040204" pitchFamily="50" charset="-128"/>
              </a:rPr>
              <a:t>10,000</a:t>
            </a:r>
            <a:r>
              <a:rPr lang="ja-JP" altLang="en-US" sz="800" b="1" dirty="0">
                <a:solidFill>
                  <a:srgbClr val="FF0000"/>
                </a:solidFill>
                <a:latin typeface="メイリオ" panose="020B0604030504040204" pitchFamily="50" charset="-128"/>
                <a:ea typeface="メイリオ" panose="020B0604030504040204" pitchFamily="50" charset="-128"/>
              </a:rPr>
              <a:t>件以上）</a:t>
            </a:r>
            <a:endParaRPr kumimoji="1" lang="en-US" altLang="ja-JP" sz="800" b="1" dirty="0">
              <a:solidFill>
                <a:srgbClr val="FF0000"/>
              </a:solidFill>
              <a:latin typeface="メイリオ" panose="020B0604030504040204" pitchFamily="50" charset="-128"/>
              <a:ea typeface="メイリオ" panose="020B0604030504040204" pitchFamily="50" charset="-128"/>
            </a:endParaRPr>
          </a:p>
        </p:txBody>
      </p:sp>
      <p:graphicFrame>
        <p:nvGraphicFramePr>
          <p:cNvPr id="19" name="図表 18">
            <a:extLst>
              <a:ext uri="{FF2B5EF4-FFF2-40B4-BE49-F238E27FC236}">
                <a16:creationId xmlns:a16="http://schemas.microsoft.com/office/drawing/2014/main" id="{30D5E1EE-DBD1-4EDB-A454-F19F33181E61}"/>
              </a:ext>
            </a:extLst>
          </p:cNvPr>
          <p:cNvGraphicFramePr/>
          <p:nvPr/>
        </p:nvGraphicFramePr>
        <p:xfrm>
          <a:off x="261396" y="2555935"/>
          <a:ext cx="9441174" cy="2880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8" name="矢印: 右 17">
            <a:extLst>
              <a:ext uri="{FF2B5EF4-FFF2-40B4-BE49-F238E27FC236}">
                <a16:creationId xmlns:a16="http://schemas.microsoft.com/office/drawing/2014/main" id="{B2DC6FBE-62E7-4F3A-AA21-A2CC0AFA9DD3}"/>
              </a:ext>
            </a:extLst>
          </p:cNvPr>
          <p:cNvSpPr/>
          <p:nvPr/>
        </p:nvSpPr>
        <p:spPr>
          <a:xfrm>
            <a:off x="1961710" y="5675119"/>
            <a:ext cx="150478" cy="396000"/>
          </a:xfrm>
          <a:prstGeom prst="rightArrow">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2" name="正方形/長方形 111">
            <a:extLst>
              <a:ext uri="{FF2B5EF4-FFF2-40B4-BE49-F238E27FC236}">
                <a16:creationId xmlns:a16="http://schemas.microsoft.com/office/drawing/2014/main" id="{66B43156-0824-4ACE-AA8C-D5793C77F7B4}"/>
              </a:ext>
            </a:extLst>
          </p:cNvPr>
          <p:cNvSpPr/>
          <p:nvPr/>
        </p:nvSpPr>
        <p:spPr>
          <a:xfrm>
            <a:off x="3671900" y="4381782"/>
            <a:ext cx="2380018" cy="2398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900" b="1" dirty="0">
                <a:solidFill>
                  <a:srgbClr val="FF0000"/>
                </a:solidFill>
                <a:latin typeface="メイリオ" panose="020B0604030504040204" pitchFamily="50" charset="-128"/>
                <a:ea typeface="メイリオ" panose="020B0604030504040204" pitchFamily="50" charset="-128"/>
              </a:rPr>
              <a:t>・事務処理時間の短縮により、</a:t>
            </a:r>
            <a:endParaRPr lang="en-US" altLang="ja-JP" sz="900" b="1" dirty="0">
              <a:solidFill>
                <a:srgbClr val="FF0000"/>
              </a:solidFill>
              <a:latin typeface="メイリオ" panose="020B0604030504040204" pitchFamily="50" charset="-128"/>
              <a:ea typeface="メイリオ" panose="020B0604030504040204" pitchFamily="50" charset="-128"/>
            </a:endParaRPr>
          </a:p>
          <a:p>
            <a:r>
              <a:rPr lang="ja-JP" altLang="en-US" sz="900" b="1" dirty="0">
                <a:solidFill>
                  <a:srgbClr val="FF0000"/>
                </a:solidFill>
                <a:latin typeface="メイリオ" panose="020B0604030504040204" pitchFamily="50" charset="-128"/>
                <a:ea typeface="メイリオ" panose="020B0604030504040204" pitchFamily="50" charset="-128"/>
              </a:rPr>
              <a:t>　許可証</a:t>
            </a:r>
            <a:r>
              <a:rPr kumimoji="1" lang="ja-JP" altLang="en-US" sz="900" b="1" dirty="0">
                <a:solidFill>
                  <a:srgbClr val="FF0000"/>
                </a:solidFill>
                <a:latin typeface="メイリオ" panose="020B0604030504040204" pitchFamily="50" charset="-128"/>
                <a:ea typeface="メイリオ" panose="020B0604030504040204" pitchFamily="50" charset="-128"/>
              </a:rPr>
              <a:t>交付までの待ち時間が短縮</a:t>
            </a:r>
            <a:endParaRPr kumimoji="1" lang="en-US" altLang="ja-JP" sz="900" b="1" dirty="0">
              <a:solidFill>
                <a:srgbClr val="FF0000"/>
              </a:solidFill>
              <a:latin typeface="メイリオ" panose="020B0604030504040204" pitchFamily="50" charset="-128"/>
              <a:ea typeface="メイリオ" panose="020B0604030504040204" pitchFamily="50" charset="-128"/>
            </a:endParaRPr>
          </a:p>
        </p:txBody>
      </p:sp>
      <p:sp>
        <p:nvSpPr>
          <p:cNvPr id="113" name="テキスト ボックス 112">
            <a:extLst>
              <a:ext uri="{FF2B5EF4-FFF2-40B4-BE49-F238E27FC236}">
                <a16:creationId xmlns:a16="http://schemas.microsoft.com/office/drawing/2014/main" id="{0A835AE7-E946-4DDA-9F40-B2C79690A47E}"/>
              </a:ext>
            </a:extLst>
          </p:cNvPr>
          <p:cNvSpPr txBox="1"/>
          <p:nvPr/>
        </p:nvSpPr>
        <p:spPr>
          <a:xfrm>
            <a:off x="2141730" y="5570472"/>
            <a:ext cx="1005409" cy="605294"/>
          </a:xfrm>
          <a:prstGeom prst="rect">
            <a:avLst/>
          </a:prstGeom>
          <a:noFill/>
        </p:spPr>
        <p:txBody>
          <a:bodyPr wrap="square" lIns="36000" rIns="36000" rtlCol="0">
            <a:spAutoFit/>
          </a:bodyPr>
          <a:lstStyle/>
          <a:p>
            <a:pPr>
              <a:lnSpc>
                <a:spcPts val="1000"/>
              </a:lnSpc>
            </a:pPr>
            <a:r>
              <a:rPr kumimoji="1" lang="ja-JP" altLang="en-US" sz="800" dirty="0">
                <a:latin typeface="メイリオ" panose="020B0604030504040204" pitchFamily="50" charset="-128"/>
                <a:ea typeface="メイリオ" panose="020B0604030504040204" pitchFamily="50" charset="-128"/>
              </a:rPr>
              <a:t>意思決定を伴わない定型的な内部事務</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kumimoji="1" lang="ja-JP" altLang="en-US" sz="800" dirty="0">
                <a:latin typeface="メイリオ" panose="020B0604030504040204" pitchFamily="50" charset="-128"/>
                <a:ea typeface="メイリオ" panose="020B0604030504040204" pitchFamily="50" charset="-128"/>
              </a:rPr>
              <a:t>作業について</a:t>
            </a:r>
            <a:r>
              <a:rPr lang="ja-JP" altLang="en-US" sz="800" dirty="0">
                <a:latin typeface="メイリオ" panose="020B0604030504040204" pitchFamily="50" charset="-128"/>
                <a:ea typeface="メイリオ" panose="020B0604030504040204" pitchFamily="50" charset="-128"/>
              </a:rPr>
              <a:t>  </a:t>
            </a:r>
            <a:r>
              <a:rPr lang="en-US" altLang="ja-JP" sz="800" dirty="0">
                <a:latin typeface="メイリオ" panose="020B0604030504040204" pitchFamily="50" charset="-128"/>
                <a:ea typeface="メイリオ" panose="020B0604030504040204" pitchFamily="50" charset="-128"/>
              </a:rPr>
              <a:t>RPA</a:t>
            </a:r>
          </a:p>
          <a:p>
            <a:pPr>
              <a:lnSpc>
                <a:spcPts val="1000"/>
              </a:lnSpc>
            </a:pPr>
            <a:r>
              <a:rPr lang="ja-JP" altLang="en-US" sz="800" dirty="0">
                <a:latin typeface="メイリオ" panose="020B0604030504040204" pitchFamily="50" charset="-128"/>
                <a:ea typeface="メイリオ" panose="020B0604030504040204" pitchFamily="50" charset="-128"/>
              </a:rPr>
              <a:t>を活用し自動化</a:t>
            </a:r>
            <a:endParaRPr kumimoji="1" lang="en-US" altLang="ja-JP" sz="800" dirty="0">
              <a:latin typeface="メイリオ" panose="020B0604030504040204" pitchFamily="50" charset="-128"/>
              <a:ea typeface="メイリオ" panose="020B0604030504040204" pitchFamily="50" charset="-128"/>
            </a:endParaRPr>
          </a:p>
        </p:txBody>
      </p:sp>
      <p:sp>
        <p:nvSpPr>
          <p:cNvPr id="93" name="矢印: 右 92">
            <a:extLst>
              <a:ext uri="{FF2B5EF4-FFF2-40B4-BE49-F238E27FC236}">
                <a16:creationId xmlns:a16="http://schemas.microsoft.com/office/drawing/2014/main" id="{DB07FAE2-44F1-4DF9-BA89-B3F81F74E36C}"/>
              </a:ext>
            </a:extLst>
          </p:cNvPr>
          <p:cNvSpPr/>
          <p:nvPr/>
        </p:nvSpPr>
        <p:spPr>
          <a:xfrm>
            <a:off x="3131840" y="5675119"/>
            <a:ext cx="150478" cy="396000"/>
          </a:xfrm>
          <a:prstGeom prst="rightArrow">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0" name="テキスト ボックス 109">
            <a:extLst>
              <a:ext uri="{FF2B5EF4-FFF2-40B4-BE49-F238E27FC236}">
                <a16:creationId xmlns:a16="http://schemas.microsoft.com/office/drawing/2014/main" id="{4D0AFF08-DC90-4582-9F80-6BA02825FA55}"/>
              </a:ext>
            </a:extLst>
          </p:cNvPr>
          <p:cNvSpPr txBox="1"/>
          <p:nvPr/>
        </p:nvSpPr>
        <p:spPr>
          <a:xfrm>
            <a:off x="206515" y="5440950"/>
            <a:ext cx="1728460" cy="861774"/>
          </a:xfrm>
          <a:prstGeom prst="rect">
            <a:avLst/>
          </a:prstGeom>
          <a:noFill/>
        </p:spPr>
        <p:txBody>
          <a:bodyPr wrap="square" lIns="36000" rIns="36000" rtlCol="0">
            <a:spAutoFit/>
          </a:bodyPr>
          <a:lstStyle/>
          <a:p>
            <a:pPr>
              <a:lnSpc>
                <a:spcPts val="1000"/>
              </a:lnSpc>
            </a:pP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活用前</a:t>
            </a:r>
            <a:r>
              <a:rPr lang="en-US" altLang="ja-JP" sz="800" dirty="0">
                <a:latin typeface="メイリオ" panose="020B0604030504040204" pitchFamily="50" charset="-128"/>
                <a:ea typeface="メイリオ" panose="020B0604030504040204" pitchFamily="50" charset="-128"/>
              </a:rPr>
              <a:t>】</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kumimoji="1" lang="ja-JP" altLang="en-US" sz="800" dirty="0">
                <a:latin typeface="メイリオ" panose="020B0604030504040204" pitchFamily="50" charset="-128"/>
                <a:ea typeface="メイリオ" panose="020B0604030504040204" pitchFamily="50" charset="-128"/>
              </a:rPr>
              <a:t>・多数の申請があり、特に年度末・</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lang="ja-JP" altLang="en-US"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年度初めに集中。</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kumimoji="1" lang="ja-JP" altLang="en-US" sz="800" dirty="0">
                <a:latin typeface="メイリオ" panose="020B0604030504040204" pitchFamily="50" charset="-128"/>
                <a:ea typeface="メイリオ" panose="020B0604030504040204" pitchFamily="50" charset="-128"/>
              </a:rPr>
              <a:t>・事務所での窓口対応や現場対応に</a:t>
            </a:r>
          </a:p>
          <a:p>
            <a:pPr>
              <a:lnSpc>
                <a:spcPts val="1000"/>
              </a:lnSpc>
            </a:pPr>
            <a:r>
              <a:rPr lang="ja-JP" altLang="en-US"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勤務時間の多くが割かれる為、事</a:t>
            </a:r>
            <a:endParaRPr kumimoji="1" lang="en-US" altLang="ja-JP" sz="800" dirty="0">
              <a:latin typeface="メイリオ" panose="020B0604030504040204" pitchFamily="50" charset="-128"/>
              <a:ea typeface="メイリオ" panose="020B0604030504040204" pitchFamily="50" charset="-128"/>
            </a:endParaRPr>
          </a:p>
          <a:p>
            <a:pPr>
              <a:lnSpc>
                <a:spcPts val="1000"/>
              </a:lnSpc>
            </a:pPr>
            <a:r>
              <a:rPr lang="ja-JP" altLang="en-US"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務処理のための時間外勤務が発生。</a:t>
            </a:r>
            <a:endParaRPr kumimoji="1" lang="en-US" altLang="ja-JP" sz="80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682014BE-8382-43AA-93BC-46E72663172B}"/>
              </a:ext>
            </a:extLst>
          </p:cNvPr>
          <p:cNvSpPr/>
          <p:nvPr/>
        </p:nvSpPr>
        <p:spPr>
          <a:xfrm>
            <a:off x="296525" y="4315419"/>
            <a:ext cx="396000" cy="396000"/>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rgbClr val="FF0000"/>
                </a:solidFill>
                <a:latin typeface="メイリオ" panose="020B0604030504040204" pitchFamily="50" charset="-128"/>
                <a:ea typeface="メイリオ" panose="020B0604030504040204" pitchFamily="50" charset="-128"/>
              </a:rPr>
              <a:t>申請者</a:t>
            </a:r>
          </a:p>
        </p:txBody>
      </p:sp>
      <p:sp>
        <p:nvSpPr>
          <p:cNvPr id="118" name="正方形/長方形 117">
            <a:extLst>
              <a:ext uri="{FF2B5EF4-FFF2-40B4-BE49-F238E27FC236}">
                <a16:creationId xmlns:a16="http://schemas.microsoft.com/office/drawing/2014/main" id="{5F1D19C7-4D87-4A67-AF17-8E43161F76DD}"/>
              </a:ext>
            </a:extLst>
          </p:cNvPr>
          <p:cNvSpPr/>
          <p:nvPr/>
        </p:nvSpPr>
        <p:spPr>
          <a:xfrm>
            <a:off x="296525" y="4745647"/>
            <a:ext cx="396000" cy="396000"/>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chemeClr val="tx2"/>
                </a:solidFill>
                <a:latin typeface="メイリオ" panose="020B0604030504040204" pitchFamily="50" charset="-128"/>
                <a:ea typeface="メイリオ" panose="020B0604030504040204" pitchFamily="50" charset="-128"/>
              </a:rPr>
              <a:t>職 員</a:t>
            </a:r>
          </a:p>
        </p:txBody>
      </p:sp>
      <p:sp>
        <p:nvSpPr>
          <p:cNvPr id="119" name="正方形/長方形 118">
            <a:extLst>
              <a:ext uri="{FF2B5EF4-FFF2-40B4-BE49-F238E27FC236}">
                <a16:creationId xmlns:a16="http://schemas.microsoft.com/office/drawing/2014/main" id="{147435EE-6449-4EDE-9B37-6DE9E4F7BE2E}"/>
              </a:ext>
            </a:extLst>
          </p:cNvPr>
          <p:cNvSpPr/>
          <p:nvPr/>
        </p:nvSpPr>
        <p:spPr>
          <a:xfrm>
            <a:off x="3275900" y="4314842"/>
            <a:ext cx="396000" cy="373683"/>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rgbClr val="FF0000"/>
                </a:solidFill>
                <a:latin typeface="メイリオ" panose="020B0604030504040204" pitchFamily="50" charset="-128"/>
                <a:ea typeface="メイリオ" panose="020B0604030504040204" pitchFamily="50" charset="-128"/>
              </a:rPr>
              <a:t>申請者</a:t>
            </a:r>
          </a:p>
        </p:txBody>
      </p:sp>
      <p:sp>
        <p:nvSpPr>
          <p:cNvPr id="120" name="正方形/長方形 119">
            <a:extLst>
              <a:ext uri="{FF2B5EF4-FFF2-40B4-BE49-F238E27FC236}">
                <a16:creationId xmlns:a16="http://schemas.microsoft.com/office/drawing/2014/main" id="{35075E49-1F54-4729-94EE-03B0599FDFCB}"/>
              </a:ext>
            </a:extLst>
          </p:cNvPr>
          <p:cNvSpPr/>
          <p:nvPr/>
        </p:nvSpPr>
        <p:spPr>
          <a:xfrm>
            <a:off x="3275900" y="4728280"/>
            <a:ext cx="396000" cy="434034"/>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chemeClr val="tx2"/>
                </a:solidFill>
                <a:latin typeface="メイリオ" panose="020B0604030504040204" pitchFamily="50" charset="-128"/>
                <a:ea typeface="メイリオ" panose="020B0604030504040204" pitchFamily="50" charset="-128"/>
              </a:rPr>
              <a:t>職 員</a:t>
            </a:r>
          </a:p>
        </p:txBody>
      </p:sp>
      <p:sp>
        <p:nvSpPr>
          <p:cNvPr id="121" name="正方形/長方形 120">
            <a:extLst>
              <a:ext uri="{FF2B5EF4-FFF2-40B4-BE49-F238E27FC236}">
                <a16:creationId xmlns:a16="http://schemas.microsoft.com/office/drawing/2014/main" id="{E5616939-F14A-429C-8C89-A43F65367F13}"/>
              </a:ext>
            </a:extLst>
          </p:cNvPr>
          <p:cNvSpPr/>
          <p:nvPr/>
        </p:nvSpPr>
        <p:spPr>
          <a:xfrm>
            <a:off x="6462210" y="4297131"/>
            <a:ext cx="396000" cy="373683"/>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rgbClr val="FF0000"/>
                </a:solidFill>
                <a:latin typeface="メイリオ" panose="020B0604030504040204" pitchFamily="50" charset="-128"/>
                <a:ea typeface="メイリオ" panose="020B0604030504040204" pitchFamily="50" charset="-128"/>
              </a:rPr>
              <a:t>申請者</a:t>
            </a:r>
          </a:p>
        </p:txBody>
      </p:sp>
      <p:sp>
        <p:nvSpPr>
          <p:cNvPr id="122" name="正方形/長方形 121">
            <a:extLst>
              <a:ext uri="{FF2B5EF4-FFF2-40B4-BE49-F238E27FC236}">
                <a16:creationId xmlns:a16="http://schemas.microsoft.com/office/drawing/2014/main" id="{A3072F2D-9895-4E38-BF28-D1ABFEC6E3C9}"/>
              </a:ext>
            </a:extLst>
          </p:cNvPr>
          <p:cNvSpPr/>
          <p:nvPr/>
        </p:nvSpPr>
        <p:spPr>
          <a:xfrm>
            <a:off x="6462210" y="4710569"/>
            <a:ext cx="396000" cy="366785"/>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800" b="1" dirty="0">
                <a:solidFill>
                  <a:schemeClr val="tx2"/>
                </a:solidFill>
                <a:latin typeface="メイリオ" panose="020B0604030504040204" pitchFamily="50" charset="-128"/>
                <a:ea typeface="メイリオ" panose="020B0604030504040204" pitchFamily="50" charset="-128"/>
              </a:rPr>
              <a:t>職 員</a:t>
            </a:r>
          </a:p>
        </p:txBody>
      </p:sp>
      <p:sp>
        <p:nvSpPr>
          <p:cNvPr id="123" name="矢印: 下 122">
            <a:extLst>
              <a:ext uri="{FF2B5EF4-FFF2-40B4-BE49-F238E27FC236}">
                <a16:creationId xmlns:a16="http://schemas.microsoft.com/office/drawing/2014/main" id="{C14F27D9-745B-4305-B7D2-BF005A9A1933}"/>
              </a:ext>
            </a:extLst>
          </p:cNvPr>
          <p:cNvSpPr/>
          <p:nvPr/>
        </p:nvSpPr>
        <p:spPr>
          <a:xfrm>
            <a:off x="7163224" y="5229154"/>
            <a:ext cx="1006427"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1E0C6201-ABFE-4490-9CB4-CAECD9AB6386}"/>
              </a:ext>
            </a:extLst>
          </p:cNvPr>
          <p:cNvSpPr>
            <a:spLocks noGrp="1"/>
          </p:cNvSpPr>
          <p:nvPr>
            <p:ph type="sldNum" sz="quarter" idx="12"/>
          </p:nvPr>
        </p:nvSpPr>
        <p:spPr/>
        <p:txBody>
          <a:bodyPr/>
          <a:lstStyle/>
          <a:p>
            <a:fld id="{7791D223-6A27-4327-8087-FA06212A7E85}" type="slidenum">
              <a:rPr lang="ja-JP" altLang="en-US" smtClean="0"/>
              <a:pPr/>
              <a:t>12</a:t>
            </a:fld>
            <a:endParaRPr lang="ja-JP" altLang="en-US" dirty="0"/>
          </a:p>
        </p:txBody>
      </p:sp>
    </p:spTree>
    <p:extLst>
      <p:ext uri="{BB962C8B-B14F-4D97-AF65-F5344CB8AC3E}">
        <p14:creationId xmlns:p14="http://schemas.microsoft.com/office/powerpoint/2010/main" val="2454442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64511976-D476-4351-A9B4-8A21DED5F038}"/>
              </a:ext>
            </a:extLst>
          </p:cNvPr>
          <p:cNvSpPr/>
          <p:nvPr/>
        </p:nvSpPr>
        <p:spPr>
          <a:xfrm>
            <a:off x="-304"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電子契約</a:t>
            </a:r>
            <a:r>
              <a:rPr lang="ja-JP" altLang="en-US" sz="1600" b="1" baseline="30000" dirty="0">
                <a:solidFill>
                  <a:schemeClr val="tx1"/>
                </a:solidFill>
                <a:latin typeface="メイリオ" panose="020B0604030504040204" pitchFamily="50" charset="-128"/>
                <a:ea typeface="メイリオ" panose="020B0604030504040204" pitchFamily="50" charset="-128"/>
              </a:rPr>
              <a:t>*</a:t>
            </a:r>
            <a:r>
              <a:rPr lang="en-US" altLang="ja-JP" sz="1600" b="1" baseline="30000" dirty="0">
                <a:solidFill>
                  <a:schemeClr val="tx1"/>
                </a:solidFill>
                <a:latin typeface="メイリオ" panose="020B0604030504040204" pitchFamily="50" charset="-128"/>
                <a:ea typeface="メイリオ" panose="020B0604030504040204" pitchFamily="50" charset="-128"/>
              </a:rPr>
              <a:t>8</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システムの導入　　　　　　　　　　　　　　　　　　　　　</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総務部 契約局 総務委託物品課</a:t>
            </a:r>
            <a:r>
              <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a:extLst>
              <a:ext uri="{FF2B5EF4-FFF2-40B4-BE49-F238E27FC236}">
                <a16:creationId xmlns:a16="http://schemas.microsoft.com/office/drawing/2014/main" id="{B97103E5-ACE3-46E3-890B-205851B332A1}"/>
              </a:ext>
            </a:extLst>
          </p:cNvPr>
          <p:cNvSpPr/>
          <p:nvPr/>
        </p:nvSpPr>
        <p:spPr>
          <a:xfrm flipV="1">
            <a:off x="223275" y="953725"/>
            <a:ext cx="8748000" cy="54078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A59A93C-392E-4FC3-AB0F-DAA6D1EE3D5A}"/>
              </a:ext>
            </a:extLst>
          </p:cNvPr>
          <p:cNvSpPr/>
          <p:nvPr/>
        </p:nvSpPr>
        <p:spPr>
          <a:xfrm>
            <a:off x="233792" y="959703"/>
            <a:ext cx="8737483" cy="470167"/>
          </a:xfrm>
          <a:prstGeom prst="rect">
            <a:avLst/>
          </a:prstGeom>
          <a:solidFill>
            <a:srgbClr val="FFFFE6"/>
          </a:solidFill>
          <a:ln w="3175">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176289" y="6438842"/>
            <a:ext cx="8567253" cy="25453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従来の紙の契約書に署名・押印することに替え、電子文書に電子署名を付与し、締結する契約。</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コネクタ 45"/>
          <p:cNvCxnSpPr/>
          <p:nvPr/>
        </p:nvCxnSpPr>
        <p:spPr>
          <a:xfrm>
            <a:off x="223275" y="6444335"/>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F7DA18E8-0881-4C44-93AD-CC2A1B2C402B}"/>
              </a:ext>
            </a:extLst>
          </p:cNvPr>
          <p:cNvSpPr/>
          <p:nvPr/>
        </p:nvSpPr>
        <p:spPr>
          <a:xfrm>
            <a:off x="84805" y="458670"/>
            <a:ext cx="8892000" cy="432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・事業者の利便性向上と業務負担の軽減、また、府における事務の効率化、簡素化の実現を目的として、情報通信技術を</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利用した契約手続に係る総合システムを令和７年１月より開始。</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3335FC30-C8FE-4868-8AE7-851CAE974311}"/>
              </a:ext>
            </a:extLst>
          </p:cNvPr>
          <p:cNvSpPr/>
          <p:nvPr/>
        </p:nvSpPr>
        <p:spPr>
          <a:xfrm>
            <a:off x="233792" y="4430525"/>
            <a:ext cx="2312091" cy="3036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en-US" altLang="ja-JP" sz="1200" b="1" dirty="0">
                <a:solidFill>
                  <a:schemeClr val="tx1"/>
                </a:solidFill>
                <a:latin typeface="メイリオ" panose="020B0604030504040204" pitchFamily="50" charset="-128"/>
                <a:ea typeface="メイリオ" panose="020B0604030504040204" pitchFamily="50" charset="-128"/>
              </a:rPr>
              <a:t>《</a:t>
            </a:r>
            <a:r>
              <a:rPr lang="ja-JP" altLang="en-US" sz="1200" b="1" dirty="0">
                <a:solidFill>
                  <a:schemeClr val="tx1"/>
                </a:solidFill>
                <a:latin typeface="メイリオ" panose="020B0604030504040204" pitchFamily="50" charset="-128"/>
                <a:ea typeface="メイリオ" panose="020B0604030504040204" pitchFamily="50" charset="-128"/>
              </a:rPr>
              <a:t> 電子契約のメリット </a:t>
            </a:r>
            <a:r>
              <a:rPr lang="en-US" altLang="ja-JP" sz="1200" b="1" dirty="0">
                <a:solidFill>
                  <a:schemeClr val="tx1"/>
                </a:solidFill>
                <a:latin typeface="メイリオ" panose="020B0604030504040204" pitchFamily="50" charset="-128"/>
                <a:ea typeface="メイリオ" panose="020B0604030504040204" pitchFamily="50" charset="-128"/>
              </a:rPr>
              <a:t>》</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EABB924A-6955-4F9A-A394-1A73292AAEB5}"/>
              </a:ext>
            </a:extLst>
          </p:cNvPr>
          <p:cNvSpPr/>
          <p:nvPr/>
        </p:nvSpPr>
        <p:spPr>
          <a:xfrm>
            <a:off x="575473" y="3387649"/>
            <a:ext cx="7965471" cy="396000"/>
          </a:xfrm>
          <a:prstGeom prst="rect">
            <a:avLst/>
          </a:prstGeom>
          <a:ln>
            <a:noFill/>
          </a:ln>
        </p:spPr>
      </p:sp>
      <p:grpSp>
        <p:nvGrpSpPr>
          <p:cNvPr id="3" name="グループ化 2">
            <a:extLst>
              <a:ext uri="{FF2B5EF4-FFF2-40B4-BE49-F238E27FC236}">
                <a16:creationId xmlns:a16="http://schemas.microsoft.com/office/drawing/2014/main" id="{4AE2A3E5-47BB-4FCD-802E-E1162018D6E8}"/>
              </a:ext>
            </a:extLst>
          </p:cNvPr>
          <p:cNvGrpSpPr/>
          <p:nvPr/>
        </p:nvGrpSpPr>
        <p:grpSpPr>
          <a:xfrm>
            <a:off x="395364" y="3566143"/>
            <a:ext cx="8487935" cy="397256"/>
            <a:chOff x="395364" y="3747929"/>
            <a:chExt cx="8487935" cy="397256"/>
          </a:xfrm>
        </p:grpSpPr>
        <p:grpSp>
          <p:nvGrpSpPr>
            <p:cNvPr id="2" name="グループ化 1">
              <a:extLst>
                <a:ext uri="{FF2B5EF4-FFF2-40B4-BE49-F238E27FC236}">
                  <a16:creationId xmlns:a16="http://schemas.microsoft.com/office/drawing/2014/main" id="{D3436683-E30E-41F5-9E18-B5A1115C5E60}"/>
                </a:ext>
              </a:extLst>
            </p:cNvPr>
            <p:cNvGrpSpPr/>
            <p:nvPr/>
          </p:nvGrpSpPr>
          <p:grpSpPr>
            <a:xfrm>
              <a:off x="395364" y="3748557"/>
              <a:ext cx="8487935" cy="396000"/>
              <a:chOff x="395364" y="3798085"/>
              <a:chExt cx="8487935" cy="396000"/>
            </a:xfrm>
          </p:grpSpPr>
          <p:sp>
            <p:nvSpPr>
              <p:cNvPr id="35" name="フリーフォーム: 図形 34">
                <a:extLst>
                  <a:ext uri="{FF2B5EF4-FFF2-40B4-BE49-F238E27FC236}">
                    <a16:creationId xmlns:a16="http://schemas.microsoft.com/office/drawing/2014/main" id="{4A8D415C-2EFB-4E0A-B2EC-4E9D6FF316DA}"/>
                  </a:ext>
                </a:extLst>
              </p:cNvPr>
              <p:cNvSpPr/>
              <p:nvPr/>
            </p:nvSpPr>
            <p:spPr>
              <a:xfrm>
                <a:off x="395364"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0 w 1592705"/>
                  <a:gd name="connsiteY5"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705" h="396000">
                    <a:moveTo>
                      <a:pt x="0" y="0"/>
                    </a:moveTo>
                    <a:lnTo>
                      <a:pt x="1394705" y="0"/>
                    </a:lnTo>
                    <a:lnTo>
                      <a:pt x="1592705" y="198000"/>
                    </a:lnTo>
                    <a:lnTo>
                      <a:pt x="1394705" y="396000"/>
                    </a:lnTo>
                    <a:lnTo>
                      <a:pt x="0" y="396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06680" tIns="53340" rIns="125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36" name="フリーフォーム: 図形 35">
                <a:extLst>
                  <a:ext uri="{FF2B5EF4-FFF2-40B4-BE49-F238E27FC236}">
                    <a16:creationId xmlns:a16="http://schemas.microsoft.com/office/drawing/2014/main" id="{307A02EC-E036-4099-88A1-07A81DD3413C}"/>
                  </a:ext>
                </a:extLst>
              </p:cNvPr>
              <p:cNvSpPr/>
              <p:nvPr/>
            </p:nvSpPr>
            <p:spPr>
              <a:xfrm>
                <a:off x="1790551"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1986775"/>
                  <a:satOff val="7962"/>
                  <a:lumOff val="1726"/>
                  <a:alphaOff val="0"/>
                </a:schemeClr>
              </a:fillRef>
              <a:effectRef idx="2">
                <a:schemeClr val="accent5">
                  <a:hueOff val="-1986775"/>
                  <a:satOff val="7962"/>
                  <a:lumOff val="1726"/>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42" name="フリーフォーム: 図形 41">
                <a:extLst>
                  <a:ext uri="{FF2B5EF4-FFF2-40B4-BE49-F238E27FC236}">
                    <a16:creationId xmlns:a16="http://schemas.microsoft.com/office/drawing/2014/main" id="{FD5D7986-C82C-440B-A5E6-1E7E7E912C9B}"/>
                  </a:ext>
                </a:extLst>
              </p:cNvPr>
              <p:cNvSpPr/>
              <p:nvPr/>
            </p:nvSpPr>
            <p:spPr>
              <a:xfrm>
                <a:off x="3185738"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3973551"/>
                  <a:satOff val="15924"/>
                  <a:lumOff val="3451"/>
                  <a:alphaOff val="0"/>
                </a:schemeClr>
              </a:fillRef>
              <a:effectRef idx="2">
                <a:schemeClr val="accent5">
                  <a:hueOff val="-3973551"/>
                  <a:satOff val="15924"/>
                  <a:lumOff val="3451"/>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43" name="フリーフォーム: 図形 42">
                <a:extLst>
                  <a:ext uri="{FF2B5EF4-FFF2-40B4-BE49-F238E27FC236}">
                    <a16:creationId xmlns:a16="http://schemas.microsoft.com/office/drawing/2014/main" id="{73183D1E-5AB1-438B-AF0F-B3ED01D552C3}"/>
                  </a:ext>
                </a:extLst>
              </p:cNvPr>
              <p:cNvSpPr/>
              <p:nvPr/>
            </p:nvSpPr>
            <p:spPr>
              <a:xfrm>
                <a:off x="4580925"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5960326"/>
                  <a:satOff val="23887"/>
                  <a:lumOff val="5177"/>
                  <a:alphaOff val="0"/>
                </a:schemeClr>
              </a:fillRef>
              <a:effectRef idx="2">
                <a:schemeClr val="accent5">
                  <a:hueOff val="-5960326"/>
                  <a:satOff val="23887"/>
                  <a:lumOff val="5177"/>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44" name="フリーフォーム: 図形 43">
                <a:extLst>
                  <a:ext uri="{FF2B5EF4-FFF2-40B4-BE49-F238E27FC236}">
                    <a16:creationId xmlns:a16="http://schemas.microsoft.com/office/drawing/2014/main" id="{729CA6B2-6EF4-4B99-8CC6-4FCEB3DCA35A}"/>
                  </a:ext>
                </a:extLst>
              </p:cNvPr>
              <p:cNvSpPr/>
              <p:nvPr/>
            </p:nvSpPr>
            <p:spPr>
              <a:xfrm>
                <a:off x="5976112"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7947101"/>
                  <a:satOff val="31849"/>
                  <a:lumOff val="6902"/>
                  <a:alphaOff val="0"/>
                </a:schemeClr>
              </a:fillRef>
              <a:effectRef idx="2">
                <a:schemeClr val="accent5">
                  <a:hueOff val="-7947101"/>
                  <a:satOff val="31849"/>
                  <a:lumOff val="6902"/>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sp>
            <p:nvSpPr>
              <p:cNvPr id="48" name="フリーフォーム: 図形 47">
                <a:extLst>
                  <a:ext uri="{FF2B5EF4-FFF2-40B4-BE49-F238E27FC236}">
                    <a16:creationId xmlns:a16="http://schemas.microsoft.com/office/drawing/2014/main" id="{2B36204E-5169-4E36-96B1-34B3BD18A7D0}"/>
                  </a:ext>
                </a:extLst>
              </p:cNvPr>
              <p:cNvSpPr/>
              <p:nvPr/>
            </p:nvSpPr>
            <p:spPr>
              <a:xfrm>
                <a:off x="7371299" y="3798085"/>
                <a:ext cx="1512000" cy="396000"/>
              </a:xfrm>
              <a:custGeom>
                <a:avLst/>
                <a:gdLst>
                  <a:gd name="connsiteX0" fmla="*/ 0 w 1592705"/>
                  <a:gd name="connsiteY0" fmla="*/ 0 h 396000"/>
                  <a:gd name="connsiteX1" fmla="*/ 1394705 w 1592705"/>
                  <a:gd name="connsiteY1" fmla="*/ 0 h 396000"/>
                  <a:gd name="connsiteX2" fmla="*/ 1592705 w 1592705"/>
                  <a:gd name="connsiteY2" fmla="*/ 198000 h 396000"/>
                  <a:gd name="connsiteX3" fmla="*/ 1394705 w 1592705"/>
                  <a:gd name="connsiteY3" fmla="*/ 396000 h 396000"/>
                  <a:gd name="connsiteX4" fmla="*/ 0 w 1592705"/>
                  <a:gd name="connsiteY4" fmla="*/ 396000 h 396000"/>
                  <a:gd name="connsiteX5" fmla="*/ 198000 w 1592705"/>
                  <a:gd name="connsiteY5" fmla="*/ 198000 h 396000"/>
                  <a:gd name="connsiteX6" fmla="*/ 0 w 1592705"/>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705" h="396000">
                    <a:moveTo>
                      <a:pt x="0" y="0"/>
                    </a:moveTo>
                    <a:lnTo>
                      <a:pt x="1394705" y="0"/>
                    </a:lnTo>
                    <a:lnTo>
                      <a:pt x="1592705" y="198000"/>
                    </a:lnTo>
                    <a:lnTo>
                      <a:pt x="1394705" y="396000"/>
                    </a:lnTo>
                    <a:lnTo>
                      <a:pt x="0" y="396000"/>
                    </a:lnTo>
                    <a:lnTo>
                      <a:pt x="198000" y="198000"/>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txBody>
              <a:bodyPr spcFirstLastPara="0" vert="horz" wrap="square" lIns="278010" tIns="53340" rIns="224670" bIns="53340" numCol="1" spcCol="1270" anchor="ctr" anchorCtr="0">
                <a:noAutofit/>
              </a:bodyPr>
              <a:lstStyle/>
              <a:p>
                <a:pPr marL="0" lvl="0" indent="0" algn="ctr" defTabSz="889000">
                  <a:lnSpc>
                    <a:spcPct val="90000"/>
                  </a:lnSpc>
                  <a:spcBef>
                    <a:spcPct val="0"/>
                  </a:spcBef>
                  <a:spcAft>
                    <a:spcPct val="35000"/>
                  </a:spcAft>
                  <a:buNone/>
                </a:pPr>
                <a:endParaRPr kumimoji="1" lang="ja-JP" altLang="en-US" sz="2000" kern="1200"/>
              </a:p>
            </p:txBody>
          </p:sp>
        </p:grpSp>
        <p:grpSp>
          <p:nvGrpSpPr>
            <p:cNvPr id="31" name="グループ化 30">
              <a:extLst>
                <a:ext uri="{FF2B5EF4-FFF2-40B4-BE49-F238E27FC236}">
                  <a16:creationId xmlns:a16="http://schemas.microsoft.com/office/drawing/2014/main" id="{8BDA5DE2-29C9-4F04-8D8A-EF5D3FD2D02B}"/>
                </a:ext>
              </a:extLst>
            </p:cNvPr>
            <p:cNvGrpSpPr/>
            <p:nvPr/>
          </p:nvGrpSpPr>
          <p:grpSpPr>
            <a:xfrm>
              <a:off x="453095" y="3747929"/>
              <a:ext cx="8372472" cy="397256"/>
              <a:chOff x="-5606754" y="6582924"/>
              <a:chExt cx="8372472" cy="397256"/>
            </a:xfrm>
          </p:grpSpPr>
          <p:sp>
            <p:nvSpPr>
              <p:cNvPr id="21" name="正方形/長方形 20">
                <a:extLst>
                  <a:ext uri="{FF2B5EF4-FFF2-40B4-BE49-F238E27FC236}">
                    <a16:creationId xmlns:a16="http://schemas.microsoft.com/office/drawing/2014/main" id="{0EB3BB56-3A7A-4560-B635-C65905218819}"/>
                  </a:ext>
                </a:extLst>
              </p:cNvPr>
              <p:cNvSpPr/>
              <p:nvPr/>
            </p:nvSpPr>
            <p:spPr>
              <a:xfrm>
                <a:off x="-5606754" y="6582924"/>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900" b="1" dirty="0">
                    <a:solidFill>
                      <a:schemeClr val="bg1"/>
                    </a:solidFill>
                    <a:latin typeface="メイリオ" panose="020B0604030504040204" pitchFamily="50" charset="-128"/>
                    <a:ea typeface="メイリオ" panose="020B0604030504040204" pitchFamily="50" charset="-128"/>
                  </a:rPr>
                  <a:t>①入札参加</a:t>
                </a:r>
                <a:endParaRPr lang="en-US" altLang="ja-JP" sz="900" b="1" dirty="0">
                  <a:solidFill>
                    <a:schemeClr val="bg1"/>
                  </a:solidFill>
                  <a:latin typeface="メイリオ" panose="020B0604030504040204" pitchFamily="50" charset="-128"/>
                  <a:ea typeface="メイリオ" panose="020B0604030504040204" pitchFamily="50" charset="-128"/>
                </a:endParaRPr>
              </a:p>
              <a:p>
                <a:pPr algn="ctr"/>
                <a:r>
                  <a:rPr lang="ja-JP" altLang="en-US" sz="900" b="1" dirty="0">
                    <a:solidFill>
                      <a:schemeClr val="bg1"/>
                    </a:solidFill>
                    <a:latin typeface="メイリオ" panose="020B0604030504040204" pitchFamily="50" charset="-128"/>
                    <a:ea typeface="メイリオ" panose="020B0604030504040204" pitchFamily="50" charset="-128"/>
                  </a:rPr>
                  <a:t>資格申請</a:t>
                </a:r>
                <a:endParaRPr kumimoji="1" lang="ja-JP" altLang="en-US" sz="900" b="1" dirty="0">
                  <a:solidFill>
                    <a:schemeClr val="bg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1DFE62A4-089E-417B-839F-3F473E419046}"/>
                  </a:ext>
                </a:extLst>
              </p:cNvPr>
              <p:cNvSpPr/>
              <p:nvPr/>
            </p:nvSpPr>
            <p:spPr>
              <a:xfrm>
                <a:off x="-4167379" y="6582924"/>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②調達計画</a:t>
                </a:r>
              </a:p>
            </p:txBody>
          </p:sp>
          <p:sp>
            <p:nvSpPr>
              <p:cNvPr id="38" name="正方形/長方形 37">
                <a:extLst>
                  <a:ext uri="{FF2B5EF4-FFF2-40B4-BE49-F238E27FC236}">
                    <a16:creationId xmlns:a16="http://schemas.microsoft.com/office/drawing/2014/main" id="{B4273274-CC46-4315-91DC-126719BF042A}"/>
                  </a:ext>
                </a:extLst>
              </p:cNvPr>
              <p:cNvSpPr/>
              <p:nvPr/>
            </p:nvSpPr>
            <p:spPr>
              <a:xfrm>
                <a:off x="-2817229" y="6582924"/>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③公告・募集</a:t>
                </a:r>
                <a:endParaRPr kumimoji="1" lang="en-US" altLang="ja-JP" sz="9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900" b="1" dirty="0">
                    <a:solidFill>
                      <a:schemeClr val="bg1"/>
                    </a:solidFill>
                    <a:latin typeface="メイリオ" panose="020B0604030504040204" pitchFamily="50" charset="-128"/>
                    <a:ea typeface="メイリオ" panose="020B0604030504040204" pitchFamily="50" charset="-128"/>
                  </a:rPr>
                  <a:t>入札・見積合せ</a:t>
                </a:r>
              </a:p>
            </p:txBody>
          </p:sp>
          <p:sp>
            <p:nvSpPr>
              <p:cNvPr id="39" name="正方形/長方形 38">
                <a:extLst>
                  <a:ext uri="{FF2B5EF4-FFF2-40B4-BE49-F238E27FC236}">
                    <a16:creationId xmlns:a16="http://schemas.microsoft.com/office/drawing/2014/main" id="{2E750F57-B293-4616-AC4B-18CE043062B4}"/>
                  </a:ext>
                </a:extLst>
              </p:cNvPr>
              <p:cNvSpPr/>
              <p:nvPr/>
            </p:nvSpPr>
            <p:spPr>
              <a:xfrm>
                <a:off x="-1377069" y="6582924"/>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④契約・変更契約</a:t>
                </a:r>
              </a:p>
            </p:txBody>
          </p:sp>
          <p:sp>
            <p:nvSpPr>
              <p:cNvPr id="40" name="正方形/長方形 39">
                <a:extLst>
                  <a:ext uri="{FF2B5EF4-FFF2-40B4-BE49-F238E27FC236}">
                    <a16:creationId xmlns:a16="http://schemas.microsoft.com/office/drawing/2014/main" id="{30A538EA-C2F2-42AF-8814-19777833AAA2}"/>
                  </a:ext>
                </a:extLst>
              </p:cNvPr>
              <p:cNvSpPr/>
              <p:nvPr/>
            </p:nvSpPr>
            <p:spPr>
              <a:xfrm>
                <a:off x="18086" y="6584180"/>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⑤検査</a:t>
                </a:r>
              </a:p>
            </p:txBody>
          </p:sp>
          <p:sp>
            <p:nvSpPr>
              <p:cNvPr id="41" name="正方形/長方形 40">
                <a:extLst>
                  <a:ext uri="{FF2B5EF4-FFF2-40B4-BE49-F238E27FC236}">
                    <a16:creationId xmlns:a16="http://schemas.microsoft.com/office/drawing/2014/main" id="{555D6E54-23BA-411C-83B6-F41A09426A34}"/>
                  </a:ext>
                </a:extLst>
              </p:cNvPr>
              <p:cNvSpPr/>
              <p:nvPr/>
            </p:nvSpPr>
            <p:spPr>
              <a:xfrm>
                <a:off x="1413241" y="6584180"/>
                <a:ext cx="1352477" cy="396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⑥請求・支払い</a:t>
                </a:r>
              </a:p>
            </p:txBody>
          </p:sp>
        </p:grpSp>
      </p:grpSp>
      <p:sp>
        <p:nvSpPr>
          <p:cNvPr id="32" name="左中かっこ 31">
            <a:extLst>
              <a:ext uri="{FF2B5EF4-FFF2-40B4-BE49-F238E27FC236}">
                <a16:creationId xmlns:a16="http://schemas.microsoft.com/office/drawing/2014/main" id="{107A1943-A643-4305-B8E6-7FEE6F045301}"/>
              </a:ext>
            </a:extLst>
          </p:cNvPr>
          <p:cNvSpPr/>
          <p:nvPr/>
        </p:nvSpPr>
        <p:spPr>
          <a:xfrm rot="16200000">
            <a:off x="2371309" y="2275729"/>
            <a:ext cx="144000" cy="3780421"/>
          </a:xfrm>
          <a:prstGeom prst="lef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5C96AD8A-38EB-4DC5-A516-0B495BF3B38D}"/>
              </a:ext>
            </a:extLst>
          </p:cNvPr>
          <p:cNvSpPr txBox="1"/>
          <p:nvPr/>
        </p:nvSpPr>
        <p:spPr>
          <a:xfrm>
            <a:off x="161510" y="3341118"/>
            <a:ext cx="1184349" cy="254535"/>
          </a:xfrm>
          <a:prstGeom prst="rect">
            <a:avLst/>
          </a:prstGeom>
          <a:noFill/>
          <a:ln>
            <a:noFill/>
          </a:ln>
        </p:spPr>
        <p:txBody>
          <a:bodyPr wrap="none" rtlCol="0">
            <a:noAutofit/>
          </a:bodyPr>
          <a:lstStyle/>
          <a:p>
            <a:pPr lvl="0">
              <a:defRPr/>
            </a:pP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■手続の流れ</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テキスト ボックス 52">
            <a:extLst>
              <a:ext uri="{FF2B5EF4-FFF2-40B4-BE49-F238E27FC236}">
                <a16:creationId xmlns:a16="http://schemas.microsoft.com/office/drawing/2014/main" id="{61DB7B8B-754F-4532-A26B-9557ABCC047A}"/>
              </a:ext>
            </a:extLst>
          </p:cNvPr>
          <p:cNvSpPr txBox="1"/>
          <p:nvPr/>
        </p:nvSpPr>
        <p:spPr>
          <a:xfrm>
            <a:off x="918835" y="4273959"/>
            <a:ext cx="3048948" cy="201583"/>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入札参加資格申請・入札予定案件の照会のオンライン手続</a:t>
            </a:r>
            <a:endParaRPr kumimoji="1" lang="en-US" altLang="ja-JP"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矢印: 下 123">
            <a:extLst>
              <a:ext uri="{FF2B5EF4-FFF2-40B4-BE49-F238E27FC236}">
                <a16:creationId xmlns:a16="http://schemas.microsoft.com/office/drawing/2014/main" id="{FBFAA045-CF19-4AD9-AB51-A1F6957F6688}"/>
              </a:ext>
            </a:extLst>
          </p:cNvPr>
          <p:cNvSpPr/>
          <p:nvPr/>
        </p:nvSpPr>
        <p:spPr>
          <a:xfrm rot="16200000">
            <a:off x="4432968" y="2198393"/>
            <a:ext cx="1006427"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92C061F0-EFEB-4C6A-B671-2CB7CC50B9E4}"/>
              </a:ext>
            </a:extLst>
          </p:cNvPr>
          <p:cNvGrpSpPr/>
          <p:nvPr/>
        </p:nvGrpSpPr>
        <p:grpSpPr>
          <a:xfrm>
            <a:off x="5274823" y="1489972"/>
            <a:ext cx="3482642" cy="1728000"/>
            <a:chOff x="5274823" y="1217815"/>
            <a:chExt cx="3482642" cy="1693739"/>
          </a:xfrm>
        </p:grpSpPr>
        <p:sp>
          <p:nvSpPr>
            <p:cNvPr id="121" name="正方形/長方形 120">
              <a:extLst>
                <a:ext uri="{FF2B5EF4-FFF2-40B4-BE49-F238E27FC236}">
                  <a16:creationId xmlns:a16="http://schemas.microsoft.com/office/drawing/2014/main" id="{C7590F28-F26B-4CB9-A268-18D8512177C9}"/>
                </a:ext>
              </a:extLst>
            </p:cNvPr>
            <p:cNvSpPr/>
            <p:nvPr/>
          </p:nvSpPr>
          <p:spPr>
            <a:xfrm>
              <a:off x="5274823" y="1217815"/>
              <a:ext cx="3482642" cy="1693739"/>
            </a:xfrm>
            <a:prstGeom prst="rect">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93" name="正方形/長方形 92">
              <a:extLst>
                <a:ext uri="{FF2B5EF4-FFF2-40B4-BE49-F238E27FC236}">
                  <a16:creationId xmlns:a16="http://schemas.microsoft.com/office/drawing/2014/main" id="{93F21468-5D7F-4443-8B7E-66163AD66014}"/>
                </a:ext>
              </a:extLst>
            </p:cNvPr>
            <p:cNvSpPr/>
            <p:nvPr/>
          </p:nvSpPr>
          <p:spPr>
            <a:xfrm>
              <a:off x="5666154" y="1493785"/>
              <a:ext cx="2880000" cy="252000"/>
            </a:xfrm>
            <a:prstGeom prst="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全ての契約手続がオンライン</a:t>
              </a:r>
            </a:p>
          </p:txBody>
        </p:sp>
        <p:sp>
          <p:nvSpPr>
            <p:cNvPr id="94" name="四角形: 角を丸くする 93">
              <a:extLst>
                <a:ext uri="{FF2B5EF4-FFF2-40B4-BE49-F238E27FC236}">
                  <a16:creationId xmlns:a16="http://schemas.microsoft.com/office/drawing/2014/main" id="{9156B48F-6B73-49B1-999A-7C699684E902}"/>
                </a:ext>
              </a:extLst>
            </p:cNvPr>
            <p:cNvSpPr/>
            <p:nvPr/>
          </p:nvSpPr>
          <p:spPr>
            <a:xfrm>
              <a:off x="5666154" y="2483895"/>
              <a:ext cx="2880000" cy="18000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lstStyle/>
            <a:p>
              <a:pPr algn="ctr"/>
              <a:r>
                <a:rPr kumimoji="1" lang="ja-JP" altLang="en-US" sz="1050" b="1" dirty="0">
                  <a:solidFill>
                    <a:schemeClr val="bg1"/>
                  </a:solidFill>
                  <a:latin typeface="メイリオ" panose="020B0604030504040204" pitchFamily="50" charset="-128"/>
                  <a:ea typeface="メイリオ" panose="020B0604030504040204" pitchFamily="50" charset="-128"/>
                </a:rPr>
                <a:t>書類の郵送や対面での手続は原則不要</a:t>
              </a:r>
            </a:p>
          </p:txBody>
        </p:sp>
        <p:sp>
          <p:nvSpPr>
            <p:cNvPr id="95" name="四角形: 角を丸くする 94">
              <a:extLst>
                <a:ext uri="{FF2B5EF4-FFF2-40B4-BE49-F238E27FC236}">
                  <a16:creationId xmlns:a16="http://schemas.microsoft.com/office/drawing/2014/main" id="{42A0A9AF-57D2-460C-8388-4AD64DC9C6BA}"/>
                </a:ext>
              </a:extLst>
            </p:cNvPr>
            <p:cNvSpPr/>
            <p:nvPr/>
          </p:nvSpPr>
          <p:spPr>
            <a:xfrm>
              <a:off x="5666154" y="2708940"/>
              <a:ext cx="2880000" cy="180000"/>
            </a:xfrm>
            <a:prstGeom prst="round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lstStyle/>
            <a:p>
              <a:pPr algn="ctr"/>
              <a:r>
                <a:rPr lang="ja-JP" altLang="en-US" sz="1050" b="1" dirty="0">
                  <a:solidFill>
                    <a:schemeClr val="bg1"/>
                  </a:solidFill>
                  <a:latin typeface="メイリオ" panose="020B0604030504040204" pitchFamily="50" charset="-128"/>
                  <a:ea typeface="メイリオ" panose="020B0604030504040204" pitchFamily="50" charset="-128"/>
                </a:rPr>
                <a:t>タブレットやスマートフォンで手続可能</a:t>
              </a:r>
              <a:endParaRPr kumimoji="1" lang="ja-JP" altLang="en-US" sz="1050" b="1" dirty="0">
                <a:solidFill>
                  <a:schemeClr val="bg1"/>
                </a:solidFill>
                <a:latin typeface="メイリオ" panose="020B0604030504040204" pitchFamily="50" charset="-128"/>
                <a:ea typeface="メイリオ" panose="020B0604030504040204" pitchFamily="50" charset="-128"/>
              </a:endParaRPr>
            </a:p>
          </p:txBody>
        </p:sp>
        <p:grpSp>
          <p:nvGrpSpPr>
            <p:cNvPr id="135" name="グループ化 134">
              <a:extLst>
                <a:ext uri="{FF2B5EF4-FFF2-40B4-BE49-F238E27FC236}">
                  <a16:creationId xmlns:a16="http://schemas.microsoft.com/office/drawing/2014/main" id="{9DA4FCB8-FA5C-45A4-9D90-9F3E0E6E51C2}"/>
                </a:ext>
              </a:extLst>
            </p:cNvPr>
            <p:cNvGrpSpPr/>
            <p:nvPr/>
          </p:nvGrpSpPr>
          <p:grpSpPr>
            <a:xfrm>
              <a:off x="6667867" y="2001317"/>
              <a:ext cx="1383603" cy="351429"/>
              <a:chOff x="6623689" y="2309635"/>
              <a:chExt cx="1383603" cy="351429"/>
            </a:xfrm>
          </p:grpSpPr>
          <p:grpSp>
            <p:nvGrpSpPr>
              <p:cNvPr id="114" name="グループ化 113">
                <a:extLst>
                  <a:ext uri="{FF2B5EF4-FFF2-40B4-BE49-F238E27FC236}">
                    <a16:creationId xmlns:a16="http://schemas.microsoft.com/office/drawing/2014/main" id="{7020FB1B-B434-4B89-B0BB-59C4E1DE83FB}"/>
                  </a:ext>
                </a:extLst>
              </p:cNvPr>
              <p:cNvGrpSpPr/>
              <p:nvPr/>
            </p:nvGrpSpPr>
            <p:grpSpPr>
              <a:xfrm>
                <a:off x="6623689" y="2432172"/>
                <a:ext cx="1383603" cy="127765"/>
                <a:chOff x="5642561" y="4126785"/>
                <a:chExt cx="2377531" cy="281254"/>
              </a:xfrm>
            </p:grpSpPr>
            <p:cxnSp>
              <p:nvCxnSpPr>
                <p:cNvPr id="104" name="直線矢印コネクタ 103">
                  <a:extLst>
                    <a:ext uri="{FF2B5EF4-FFF2-40B4-BE49-F238E27FC236}">
                      <a16:creationId xmlns:a16="http://schemas.microsoft.com/office/drawing/2014/main" id="{A58F8A4C-D3C5-47FE-AD88-E4017B83ACCD}"/>
                    </a:ext>
                  </a:extLst>
                </p:cNvPr>
                <p:cNvCxnSpPr>
                  <a:cxnSpLocks/>
                </p:cNvCxnSpPr>
                <p:nvPr/>
              </p:nvCxnSpPr>
              <p:spPr>
                <a:xfrm flipH="1">
                  <a:off x="5642561" y="4407394"/>
                  <a:ext cx="120217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5" name="直線矢印コネクタ 104">
                  <a:extLst>
                    <a:ext uri="{FF2B5EF4-FFF2-40B4-BE49-F238E27FC236}">
                      <a16:creationId xmlns:a16="http://schemas.microsoft.com/office/drawing/2014/main" id="{B735F6AB-72A6-410A-959E-2F261F3663B8}"/>
                    </a:ext>
                  </a:extLst>
                </p:cNvPr>
                <p:cNvCxnSpPr/>
                <p:nvPr/>
              </p:nvCxnSpPr>
              <p:spPr>
                <a:xfrm>
                  <a:off x="6473566" y="4126787"/>
                  <a:ext cx="154652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7" name="直線コネクタ 106">
                  <a:extLst>
                    <a:ext uri="{FF2B5EF4-FFF2-40B4-BE49-F238E27FC236}">
                      <a16:creationId xmlns:a16="http://schemas.microsoft.com/office/drawing/2014/main" id="{3B3CED53-6DEE-42FE-B769-FB405B570A94}"/>
                    </a:ext>
                  </a:extLst>
                </p:cNvPr>
                <p:cNvCxnSpPr>
                  <a:cxnSpLocks/>
                </p:cNvCxnSpPr>
                <p:nvPr/>
              </p:nvCxnSpPr>
              <p:spPr>
                <a:xfrm>
                  <a:off x="6476573" y="4126785"/>
                  <a:ext cx="371398" cy="281254"/>
                </a:xfrm>
                <a:prstGeom prst="line">
                  <a:avLst/>
                </a:prstGeom>
                <a:ln w="57150" cap="rnd">
                  <a:solidFill>
                    <a:schemeClr val="tx1"/>
                  </a:solidFill>
                  <a:bevel/>
                </a:ln>
              </p:spPr>
              <p:style>
                <a:lnRef idx="1">
                  <a:schemeClr val="dk1"/>
                </a:lnRef>
                <a:fillRef idx="0">
                  <a:schemeClr val="dk1"/>
                </a:fillRef>
                <a:effectRef idx="0">
                  <a:schemeClr val="dk1"/>
                </a:effectRef>
                <a:fontRef idx="minor">
                  <a:schemeClr val="tx1"/>
                </a:fontRef>
              </p:style>
            </p:cxnSp>
          </p:grpSp>
          <p:grpSp>
            <p:nvGrpSpPr>
              <p:cNvPr id="115" name="グループ化 114">
                <a:extLst>
                  <a:ext uri="{FF2B5EF4-FFF2-40B4-BE49-F238E27FC236}">
                    <a16:creationId xmlns:a16="http://schemas.microsoft.com/office/drawing/2014/main" id="{06925816-7B44-43E0-92F8-88AEFD444EBB}"/>
                  </a:ext>
                </a:extLst>
              </p:cNvPr>
              <p:cNvGrpSpPr/>
              <p:nvPr/>
            </p:nvGrpSpPr>
            <p:grpSpPr>
              <a:xfrm>
                <a:off x="7440575" y="2309635"/>
                <a:ext cx="259641" cy="351429"/>
                <a:chOff x="3456206" y="3954270"/>
                <a:chExt cx="244800" cy="331343"/>
              </a:xfrm>
            </p:grpSpPr>
            <p:sp>
              <p:nvSpPr>
                <p:cNvPr id="116" name="正方形/長方形 115">
                  <a:extLst>
                    <a:ext uri="{FF2B5EF4-FFF2-40B4-BE49-F238E27FC236}">
                      <a16:creationId xmlns:a16="http://schemas.microsoft.com/office/drawing/2014/main" id="{3C699635-118A-408C-866A-8A88CDBE83D3}"/>
                    </a:ext>
                  </a:extLst>
                </p:cNvPr>
                <p:cNvSpPr/>
                <p:nvPr/>
              </p:nvSpPr>
              <p:spPr>
                <a:xfrm>
                  <a:off x="3456206" y="3954413"/>
                  <a:ext cx="244800" cy="33120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117" name="図 116">
                  <a:extLst>
                    <a:ext uri="{FF2B5EF4-FFF2-40B4-BE49-F238E27FC236}">
                      <a16:creationId xmlns:a16="http://schemas.microsoft.com/office/drawing/2014/main" id="{3C6B5842-4FE1-4113-B7DD-E2C9EBBA7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556" y="3954270"/>
                  <a:ext cx="244100" cy="331343"/>
                </a:xfrm>
                <a:prstGeom prst="rect">
                  <a:avLst/>
                </a:prstGeom>
              </p:spPr>
            </p:pic>
          </p:grpSp>
        </p:grpSp>
        <p:grpSp>
          <p:nvGrpSpPr>
            <p:cNvPr id="137" name="グループ化 136">
              <a:extLst>
                <a:ext uri="{FF2B5EF4-FFF2-40B4-BE49-F238E27FC236}">
                  <a16:creationId xmlns:a16="http://schemas.microsoft.com/office/drawing/2014/main" id="{D76B6415-C6FE-4EE1-AF0C-3E6ECB17DB04}"/>
                </a:ext>
              </a:extLst>
            </p:cNvPr>
            <p:cNvGrpSpPr/>
            <p:nvPr/>
          </p:nvGrpSpPr>
          <p:grpSpPr>
            <a:xfrm>
              <a:off x="5427095" y="1846870"/>
              <a:ext cx="1163900" cy="592020"/>
              <a:chOff x="5382917" y="2075176"/>
              <a:chExt cx="1163900" cy="592020"/>
            </a:xfrm>
          </p:grpSpPr>
          <p:sp>
            <p:nvSpPr>
              <p:cNvPr id="97" name="加算記号 96">
                <a:extLst>
                  <a:ext uri="{FF2B5EF4-FFF2-40B4-BE49-F238E27FC236}">
                    <a16:creationId xmlns:a16="http://schemas.microsoft.com/office/drawing/2014/main" id="{EE9ACD00-82BE-4465-896B-38BBE3215649}"/>
                  </a:ext>
                </a:extLst>
              </p:cNvPr>
              <p:cNvSpPr/>
              <p:nvPr/>
            </p:nvSpPr>
            <p:spPr>
              <a:xfrm>
                <a:off x="5922150" y="2349456"/>
                <a:ext cx="268334" cy="268334"/>
              </a:xfrm>
              <a:prstGeom prst="mathPlus">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99" name="グラフィックス 98" descr="スマート フォン 単色塗りつぶし">
                <a:extLst>
                  <a:ext uri="{FF2B5EF4-FFF2-40B4-BE49-F238E27FC236}">
                    <a16:creationId xmlns:a16="http://schemas.microsoft.com/office/drawing/2014/main" id="{B101B61A-60FA-422E-8965-BCFA96C6DE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9672" y="2300051"/>
                <a:ext cx="367145" cy="367145"/>
              </a:xfrm>
              <a:prstGeom prst="rect">
                <a:avLst/>
              </a:prstGeom>
            </p:spPr>
          </p:pic>
          <p:grpSp>
            <p:nvGrpSpPr>
              <p:cNvPr id="136" name="グループ化 135">
                <a:extLst>
                  <a:ext uri="{FF2B5EF4-FFF2-40B4-BE49-F238E27FC236}">
                    <a16:creationId xmlns:a16="http://schemas.microsoft.com/office/drawing/2014/main" id="{47AE614C-005C-4C46-9672-6D268BD17A58}"/>
                  </a:ext>
                </a:extLst>
              </p:cNvPr>
              <p:cNvGrpSpPr/>
              <p:nvPr/>
            </p:nvGrpSpPr>
            <p:grpSpPr>
              <a:xfrm>
                <a:off x="5382917" y="2075176"/>
                <a:ext cx="558166" cy="559056"/>
                <a:chOff x="5382917" y="2075176"/>
                <a:chExt cx="558166" cy="559056"/>
              </a:xfrm>
            </p:grpSpPr>
            <p:pic>
              <p:nvPicPr>
                <p:cNvPr id="96" name="図 95">
                  <a:extLst>
                    <a:ext uri="{FF2B5EF4-FFF2-40B4-BE49-F238E27FC236}">
                      <a16:creationId xmlns:a16="http://schemas.microsoft.com/office/drawing/2014/main" id="{B71DEDAB-C09A-4227-903A-E4A9014E17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7206" y="2333015"/>
                  <a:ext cx="429589" cy="301217"/>
                </a:xfrm>
                <a:prstGeom prst="rect">
                  <a:avLst/>
                </a:prstGeom>
              </p:spPr>
            </p:pic>
            <p:sp>
              <p:nvSpPr>
                <p:cNvPr id="118" name="正方形/長方形 117">
                  <a:extLst>
                    <a:ext uri="{FF2B5EF4-FFF2-40B4-BE49-F238E27FC236}">
                      <a16:creationId xmlns:a16="http://schemas.microsoft.com/office/drawing/2014/main" id="{C118BB00-679F-421B-A409-A326310EE94A}"/>
                    </a:ext>
                  </a:extLst>
                </p:cNvPr>
                <p:cNvSpPr/>
                <p:nvPr/>
              </p:nvSpPr>
              <p:spPr>
                <a:xfrm>
                  <a:off x="5382917" y="2075176"/>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事業者</a:t>
                  </a:r>
                </a:p>
              </p:txBody>
            </p:sp>
          </p:grpSp>
        </p:grpSp>
        <p:grpSp>
          <p:nvGrpSpPr>
            <p:cNvPr id="134" name="グループ化 133">
              <a:extLst>
                <a:ext uri="{FF2B5EF4-FFF2-40B4-BE49-F238E27FC236}">
                  <a16:creationId xmlns:a16="http://schemas.microsoft.com/office/drawing/2014/main" id="{67F7297F-07E5-4047-833A-21A490985A35}"/>
                </a:ext>
              </a:extLst>
            </p:cNvPr>
            <p:cNvGrpSpPr/>
            <p:nvPr/>
          </p:nvGrpSpPr>
          <p:grpSpPr>
            <a:xfrm>
              <a:off x="8127395" y="1813568"/>
              <a:ext cx="558166" cy="592806"/>
              <a:chOff x="8107371" y="2057617"/>
              <a:chExt cx="558166" cy="592806"/>
            </a:xfrm>
          </p:grpSpPr>
          <p:sp>
            <p:nvSpPr>
              <p:cNvPr id="119" name="正方形/長方形 118">
                <a:extLst>
                  <a:ext uri="{FF2B5EF4-FFF2-40B4-BE49-F238E27FC236}">
                    <a16:creationId xmlns:a16="http://schemas.microsoft.com/office/drawing/2014/main" id="{6B7C45EC-4F43-4910-88C5-774AC06D371D}"/>
                  </a:ext>
                </a:extLst>
              </p:cNvPr>
              <p:cNvSpPr/>
              <p:nvPr/>
            </p:nvSpPr>
            <p:spPr>
              <a:xfrm>
                <a:off x="8107371" y="2057617"/>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大阪府</a:t>
                </a:r>
              </a:p>
            </p:txBody>
          </p:sp>
          <p:pic>
            <p:nvPicPr>
              <p:cNvPr id="120" name="図 119">
                <a:extLst>
                  <a:ext uri="{FF2B5EF4-FFF2-40B4-BE49-F238E27FC236}">
                    <a16:creationId xmlns:a16="http://schemas.microsoft.com/office/drawing/2014/main" id="{10571F9A-B663-4C33-8AC0-B68F5A38FE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5284" y="2288348"/>
                <a:ext cx="342340" cy="362075"/>
              </a:xfrm>
              <a:prstGeom prst="rect">
                <a:avLst/>
              </a:prstGeom>
            </p:spPr>
          </p:pic>
        </p:grpSp>
        <p:sp>
          <p:nvSpPr>
            <p:cNvPr id="126" name="正方形/長方形 125">
              <a:extLst>
                <a:ext uri="{FF2B5EF4-FFF2-40B4-BE49-F238E27FC236}">
                  <a16:creationId xmlns:a16="http://schemas.microsoft.com/office/drawing/2014/main" id="{CB1019B6-EC2C-4D17-BF70-96F041A999F5}"/>
                </a:ext>
              </a:extLst>
            </p:cNvPr>
            <p:cNvSpPr/>
            <p:nvPr/>
          </p:nvSpPr>
          <p:spPr>
            <a:xfrm>
              <a:off x="5274823" y="1217815"/>
              <a:ext cx="1271994" cy="211717"/>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令和７年１月から</a:t>
              </a:r>
            </a:p>
          </p:txBody>
        </p:sp>
      </p:grpSp>
      <p:sp>
        <p:nvSpPr>
          <p:cNvPr id="58" name="正方形/長方形 57">
            <a:extLst>
              <a:ext uri="{FF2B5EF4-FFF2-40B4-BE49-F238E27FC236}">
                <a16:creationId xmlns:a16="http://schemas.microsoft.com/office/drawing/2014/main" id="{5A4072E9-9281-49EF-9E72-C1E79AB9880F}"/>
              </a:ext>
            </a:extLst>
          </p:cNvPr>
          <p:cNvSpPr/>
          <p:nvPr/>
        </p:nvSpPr>
        <p:spPr>
          <a:xfrm>
            <a:off x="6777246" y="4680315"/>
            <a:ext cx="2123999" cy="1584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7D562B40-B616-4D20-B6A1-8AA8E7908D22}"/>
              </a:ext>
            </a:extLst>
          </p:cNvPr>
          <p:cNvSpPr/>
          <p:nvPr/>
        </p:nvSpPr>
        <p:spPr>
          <a:xfrm>
            <a:off x="6777245" y="5021003"/>
            <a:ext cx="2123999" cy="114731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○データで契約書類を管理する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ことで、契約書類の検索性、</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業務効率が向上。</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endParaRPr kumimoji="1" lang="ja-JP" altLang="en-US"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○提出書類の保管場所が不要に</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なることに加え、物理的に提</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出書類の管理が不要となり、</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管理労⼒が削減。</a:t>
            </a:r>
          </a:p>
        </p:txBody>
      </p:sp>
      <p:sp>
        <p:nvSpPr>
          <p:cNvPr id="25" name="四角形: 角を丸くする 24">
            <a:extLst>
              <a:ext uri="{FF2B5EF4-FFF2-40B4-BE49-F238E27FC236}">
                <a16:creationId xmlns:a16="http://schemas.microsoft.com/office/drawing/2014/main" id="{5F614CAA-9703-44CA-AD60-6421E7E4086D}"/>
              </a:ext>
            </a:extLst>
          </p:cNvPr>
          <p:cNvSpPr/>
          <p:nvPr/>
        </p:nvSpPr>
        <p:spPr>
          <a:xfrm>
            <a:off x="6858828" y="4723998"/>
            <a:ext cx="1936692" cy="25200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nchorCtr="0"/>
          <a:lstStyle/>
          <a:p>
            <a:pPr algn="ctr"/>
            <a:r>
              <a:rPr lang="ja-JP" altLang="en-US" sz="1200" b="1" dirty="0">
                <a:solidFill>
                  <a:schemeClr val="bg1"/>
                </a:solidFill>
                <a:latin typeface="メイリオ" panose="020B0604030504040204" pitchFamily="50" charset="-128"/>
                <a:ea typeface="メイリオ" panose="020B0604030504040204" pitchFamily="50" charset="-128"/>
              </a:rPr>
              <a:t>データ管理の効率化等 </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57" name="正方形/長方形 56">
            <a:extLst>
              <a:ext uri="{FF2B5EF4-FFF2-40B4-BE49-F238E27FC236}">
                <a16:creationId xmlns:a16="http://schemas.microsoft.com/office/drawing/2014/main" id="{6266AA6F-BB31-4E07-8F8A-5F6EA2C0F282}"/>
              </a:ext>
            </a:extLst>
          </p:cNvPr>
          <p:cNvSpPr/>
          <p:nvPr/>
        </p:nvSpPr>
        <p:spPr>
          <a:xfrm>
            <a:off x="4617085" y="4680315"/>
            <a:ext cx="2124000" cy="1584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0A4BEAC7-4EC2-42A9-ABA9-BEDD970D1441}"/>
              </a:ext>
            </a:extLst>
          </p:cNvPr>
          <p:cNvSpPr/>
          <p:nvPr/>
        </p:nvSpPr>
        <p:spPr>
          <a:xfrm>
            <a:off x="4625059" y="5021003"/>
            <a:ext cx="2116026" cy="11675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○書類の送付、やりとりが不要</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となり、</a:t>
            </a:r>
            <a:r>
              <a:rPr kumimoji="1" lang="ja-JP" altLang="en-US" sz="1000" dirty="0">
                <a:solidFill>
                  <a:schemeClr val="tx1"/>
                </a:solidFill>
                <a:latin typeface="メイリオ" panose="020B0604030504040204" pitchFamily="50" charset="-128"/>
                <a:ea typeface="メイリオ" panose="020B0604030504040204" pitchFamily="50" charset="-128"/>
              </a:rPr>
              <a:t>⼿続期間が短縮。</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endParaRPr kumimoji="1" lang="ja-JP" altLang="en-US"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○事業者から府への問合せ、府</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からの連絡を全てポータルサ</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イト上で⾏うため、回答時間</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や双⽅のやりとりに関する時</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間</a:t>
            </a:r>
            <a:r>
              <a:rPr lang="ja-JP" altLang="en-US" sz="1000" dirty="0">
                <a:solidFill>
                  <a:schemeClr val="tx1"/>
                </a:solidFill>
                <a:latin typeface="メイリオ" panose="020B0604030504040204" pitchFamily="50" charset="-128"/>
                <a:ea typeface="メイリオ" panose="020B0604030504040204" pitchFamily="50" charset="-128"/>
              </a:rPr>
              <a:t>が</a:t>
            </a:r>
            <a:r>
              <a:rPr kumimoji="1" lang="ja-JP" altLang="en-US" sz="1000" dirty="0">
                <a:solidFill>
                  <a:schemeClr val="tx1"/>
                </a:solidFill>
                <a:latin typeface="メイリオ" panose="020B0604030504040204" pitchFamily="50" charset="-128"/>
                <a:ea typeface="メイリオ" panose="020B0604030504040204" pitchFamily="50" charset="-128"/>
              </a:rPr>
              <a:t>短縮。</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スピーディな⼿続が可能に。</a:t>
            </a:r>
          </a:p>
        </p:txBody>
      </p:sp>
      <p:sp>
        <p:nvSpPr>
          <p:cNvPr id="26" name="四角形: 角を丸くする 25">
            <a:extLst>
              <a:ext uri="{FF2B5EF4-FFF2-40B4-BE49-F238E27FC236}">
                <a16:creationId xmlns:a16="http://schemas.microsoft.com/office/drawing/2014/main" id="{A48C02DE-AA61-456D-BE8F-C3FF7BF900B7}"/>
              </a:ext>
            </a:extLst>
          </p:cNvPr>
          <p:cNvSpPr/>
          <p:nvPr/>
        </p:nvSpPr>
        <p:spPr>
          <a:xfrm>
            <a:off x="4693142" y="4723998"/>
            <a:ext cx="1874972" cy="25200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nchorCtr="0"/>
          <a:lstStyle/>
          <a:p>
            <a:pPr algn="ctr"/>
            <a:r>
              <a:rPr lang="ja-JP" altLang="en-US" sz="1200" b="1" dirty="0">
                <a:solidFill>
                  <a:schemeClr val="bg1"/>
                </a:solidFill>
                <a:latin typeface="メイリオ" panose="020B0604030504040204" pitchFamily="50" charset="-128"/>
                <a:ea typeface="メイリオ" panose="020B0604030504040204" pitchFamily="50" charset="-128"/>
              </a:rPr>
              <a:t>スピーディな⼿続</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D4976FEB-D531-4F7B-A326-2652F45E89D2}"/>
              </a:ext>
            </a:extLst>
          </p:cNvPr>
          <p:cNvSpPr/>
          <p:nvPr/>
        </p:nvSpPr>
        <p:spPr>
          <a:xfrm>
            <a:off x="2456925" y="4680315"/>
            <a:ext cx="2124000" cy="1584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77EE9996-CBEC-48B3-BA4C-E02EFC037BDF}"/>
              </a:ext>
            </a:extLst>
          </p:cNvPr>
          <p:cNvSpPr/>
          <p:nvPr/>
        </p:nvSpPr>
        <p:spPr>
          <a:xfrm>
            <a:off x="2472907" y="5021003"/>
            <a:ext cx="2099468" cy="11801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○電⼦契約で契約締結した場合</a:t>
            </a:r>
            <a:r>
              <a:rPr lang="ja-JP" altLang="en-US" sz="1000" dirty="0">
                <a:solidFill>
                  <a:schemeClr val="tx1"/>
                </a:solidFill>
                <a:latin typeface="メイリオ" panose="020B0604030504040204" pitchFamily="50" charset="-128"/>
                <a:ea typeface="メイリオ" panose="020B0604030504040204" pitchFamily="50" charset="-128"/>
              </a:rPr>
              <a:t>、</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　印紙税は不要。</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endParaRPr kumimoji="1" lang="ja-JP" altLang="en-US" sz="1000" dirty="0">
              <a:solidFill>
                <a:schemeClr val="tx1"/>
              </a:solidFill>
              <a:latin typeface="メイリオ" panose="020B0604030504040204" pitchFamily="50" charset="-128"/>
              <a:ea typeface="メイリオ" panose="020B0604030504040204" pitchFamily="50" charset="-128"/>
            </a:endParaRPr>
          </a:p>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○提出書類の印刷、製本、押印、</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郵送など、従来の書類提出に関</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する事務作業が不要になり、事</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業者の事務負担</a:t>
            </a:r>
            <a:r>
              <a:rPr lang="ja-JP" altLang="en-US" sz="1000" dirty="0">
                <a:solidFill>
                  <a:schemeClr val="tx1"/>
                </a:solidFill>
                <a:latin typeface="メイリオ" panose="020B0604030504040204" pitchFamily="50" charset="-128"/>
                <a:ea typeface="メイリオ" panose="020B0604030504040204" pitchFamily="50" charset="-128"/>
              </a:rPr>
              <a:t>が</a:t>
            </a:r>
            <a:r>
              <a:rPr kumimoji="1" lang="ja-JP" altLang="en-US" sz="1000" dirty="0">
                <a:solidFill>
                  <a:schemeClr val="tx1"/>
                </a:solidFill>
                <a:latin typeface="メイリオ" panose="020B0604030504040204" pitchFamily="50" charset="-128"/>
                <a:ea typeface="メイリオ" panose="020B0604030504040204" pitchFamily="50" charset="-128"/>
              </a:rPr>
              <a:t>削減。</a:t>
            </a:r>
          </a:p>
        </p:txBody>
      </p:sp>
      <p:sp>
        <p:nvSpPr>
          <p:cNvPr id="27" name="四角形: 角を丸くする 26">
            <a:extLst>
              <a:ext uri="{FF2B5EF4-FFF2-40B4-BE49-F238E27FC236}">
                <a16:creationId xmlns:a16="http://schemas.microsoft.com/office/drawing/2014/main" id="{560CF10A-0A88-4334-84C6-248F3070F0DD}"/>
              </a:ext>
            </a:extLst>
          </p:cNvPr>
          <p:cNvSpPr/>
          <p:nvPr/>
        </p:nvSpPr>
        <p:spPr>
          <a:xfrm>
            <a:off x="2569475" y="4723998"/>
            <a:ext cx="1871343" cy="25200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nchorCtr="0"/>
          <a:lstStyle/>
          <a:p>
            <a:pPr algn="ctr"/>
            <a:r>
              <a:rPr lang="ja-JP" altLang="en-US" sz="1200" b="1" dirty="0">
                <a:solidFill>
                  <a:schemeClr val="bg1"/>
                </a:solidFill>
                <a:latin typeface="メイリオ" panose="020B0604030504040204" pitchFamily="50" charset="-128"/>
                <a:ea typeface="メイリオ" panose="020B0604030504040204" pitchFamily="50" charset="-128"/>
              </a:rPr>
              <a:t>労⼒・コスト等の削減</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25EA1565-153D-4CBD-AE30-F910F1118388}"/>
              </a:ext>
            </a:extLst>
          </p:cNvPr>
          <p:cNvSpPr/>
          <p:nvPr/>
        </p:nvSpPr>
        <p:spPr>
          <a:xfrm>
            <a:off x="296666" y="4680315"/>
            <a:ext cx="2118877" cy="1584000"/>
          </a:xfrm>
          <a:prstGeom prst="rect">
            <a:avLst/>
          </a:pr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B3ADDA2D-0C2B-4CE2-AAB7-F567B0CEB146}"/>
              </a:ext>
            </a:extLst>
          </p:cNvPr>
          <p:cNvSpPr/>
          <p:nvPr/>
        </p:nvSpPr>
        <p:spPr>
          <a:xfrm>
            <a:off x="291543" y="5021003"/>
            <a:ext cx="2118877" cy="104955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nSpc>
                <a:spcPts val="1000"/>
              </a:lnSpc>
            </a:pPr>
            <a:r>
              <a:rPr kumimoji="1" lang="ja-JP" altLang="en-US" sz="1000" dirty="0">
                <a:solidFill>
                  <a:schemeClr val="tx1"/>
                </a:solidFill>
                <a:latin typeface="メイリオ" panose="020B0604030504040204" pitchFamily="50" charset="-128"/>
                <a:ea typeface="メイリオ" panose="020B0604030504040204" pitchFamily="50" charset="-128"/>
              </a:rPr>
              <a:t>○オンラインにより</a:t>
            </a:r>
            <a:r>
              <a:rPr kumimoji="1" lang="en-US" altLang="ja-JP" sz="1000" dirty="0">
                <a:solidFill>
                  <a:schemeClr val="tx1"/>
                </a:solidFill>
                <a:latin typeface="メイリオ" panose="020B0604030504040204" pitchFamily="50" charset="-128"/>
                <a:ea typeface="メイリオ" panose="020B0604030504040204" pitchFamily="50" charset="-128"/>
              </a:rPr>
              <a:t>24</a:t>
            </a:r>
            <a:r>
              <a:rPr kumimoji="1" lang="ja-JP" altLang="en-US" sz="1000" dirty="0">
                <a:solidFill>
                  <a:schemeClr val="tx1"/>
                </a:solidFill>
                <a:latin typeface="メイリオ" panose="020B0604030504040204" pitchFamily="50" charset="-128"/>
                <a:ea typeface="メイリオ" panose="020B0604030504040204" pitchFamily="50" charset="-128"/>
              </a:rPr>
              <a:t>時間</a:t>
            </a:r>
            <a:r>
              <a:rPr kumimoji="1" lang="en-US" altLang="ja-JP" sz="1000" dirty="0">
                <a:solidFill>
                  <a:schemeClr val="tx1"/>
                </a:solidFill>
                <a:latin typeface="メイリオ" panose="020B0604030504040204" pitchFamily="50" charset="-128"/>
                <a:ea typeface="メイリオ" panose="020B0604030504040204" pitchFamily="50" charset="-128"/>
              </a:rPr>
              <a:t>365⽇</a:t>
            </a:r>
            <a:r>
              <a:rPr kumimoji="1" lang="ja-JP" altLang="en-US" sz="1000" dirty="0">
                <a:solidFill>
                  <a:schemeClr val="tx1"/>
                </a:solidFill>
                <a:latin typeface="メイリオ" panose="020B0604030504040204" pitchFamily="50" charset="-128"/>
                <a:ea typeface="メイリオ" panose="020B0604030504040204" pitchFamily="50" charset="-128"/>
              </a:rPr>
              <a:t>、</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⾃由な媒体で⼿続可能。</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a:t>
            </a:r>
            <a:r>
              <a:rPr kumimoji="1" lang="ja-JP" altLang="en-US" sz="1000" dirty="0">
                <a:solidFill>
                  <a:schemeClr val="tx1"/>
                </a:solidFill>
                <a:latin typeface="メイリオ" panose="020B0604030504040204" pitchFamily="50" charset="-128"/>
                <a:ea typeface="メイリオ" panose="020B0604030504040204" pitchFamily="50" charset="-128"/>
              </a:rPr>
              <a:t>⼿続の進捗状況がウェブ上で確認</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でき、進捗管理がスムーズに。</a:t>
            </a:r>
          </a:p>
        </p:txBody>
      </p:sp>
      <p:sp>
        <p:nvSpPr>
          <p:cNvPr id="28" name="四角形: 角を丸くする 27">
            <a:extLst>
              <a:ext uri="{FF2B5EF4-FFF2-40B4-BE49-F238E27FC236}">
                <a16:creationId xmlns:a16="http://schemas.microsoft.com/office/drawing/2014/main" id="{2B4479C3-CBC6-4786-A1BC-611DC1B8D5A0}"/>
              </a:ext>
            </a:extLst>
          </p:cNvPr>
          <p:cNvSpPr/>
          <p:nvPr/>
        </p:nvSpPr>
        <p:spPr>
          <a:xfrm>
            <a:off x="389699" y="4723998"/>
            <a:ext cx="1927087" cy="252000"/>
          </a:xfrm>
          <a:prstGeom prst="roundRect">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rtlCol="0" anchor="ctr" anchorCtr="0"/>
          <a:lstStyle/>
          <a:p>
            <a:pPr algn="ctr"/>
            <a:r>
              <a:rPr lang="ja-JP" altLang="en-US" sz="1200" b="1" dirty="0">
                <a:solidFill>
                  <a:schemeClr val="bg1"/>
                </a:solidFill>
                <a:latin typeface="メイリオ" panose="020B0604030504040204" pitchFamily="50" charset="-128"/>
                <a:ea typeface="メイリオ" panose="020B0604030504040204" pitchFamily="50" charset="-128"/>
              </a:rPr>
              <a:t>いつでも、どこからでも</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5E179480-74A4-43C9-BA46-BC0A2A7576AF}"/>
              </a:ext>
            </a:extLst>
          </p:cNvPr>
          <p:cNvGrpSpPr/>
          <p:nvPr/>
        </p:nvGrpSpPr>
        <p:grpSpPr>
          <a:xfrm>
            <a:off x="328115" y="1495913"/>
            <a:ext cx="4238665" cy="1732805"/>
            <a:chOff x="328115" y="1178750"/>
            <a:chExt cx="4238665" cy="1732805"/>
          </a:xfrm>
        </p:grpSpPr>
        <p:grpSp>
          <p:nvGrpSpPr>
            <p:cNvPr id="122" name="グループ化 121">
              <a:extLst>
                <a:ext uri="{FF2B5EF4-FFF2-40B4-BE49-F238E27FC236}">
                  <a16:creationId xmlns:a16="http://schemas.microsoft.com/office/drawing/2014/main" id="{23C7294B-254E-4C83-B32D-65047DD65AC3}"/>
                </a:ext>
              </a:extLst>
            </p:cNvPr>
            <p:cNvGrpSpPr/>
            <p:nvPr/>
          </p:nvGrpSpPr>
          <p:grpSpPr>
            <a:xfrm>
              <a:off x="328115" y="1186999"/>
              <a:ext cx="4238665" cy="1724556"/>
              <a:chOff x="521550" y="1562303"/>
              <a:chExt cx="4238665" cy="1724556"/>
            </a:xfrm>
          </p:grpSpPr>
          <p:sp>
            <p:nvSpPr>
              <p:cNvPr id="8" name="正方形/長方形 7">
                <a:extLst>
                  <a:ext uri="{FF2B5EF4-FFF2-40B4-BE49-F238E27FC236}">
                    <a16:creationId xmlns:a16="http://schemas.microsoft.com/office/drawing/2014/main" id="{81E3AFA7-E1BB-47D7-AB98-FEA719A5C0F8}"/>
                  </a:ext>
                </a:extLst>
              </p:cNvPr>
              <p:cNvSpPr/>
              <p:nvPr/>
            </p:nvSpPr>
            <p:spPr>
              <a:xfrm>
                <a:off x="540759" y="1562303"/>
                <a:ext cx="4218059" cy="1724556"/>
              </a:xfrm>
              <a:prstGeom prst="rect">
                <a:avLst/>
              </a:prstGeom>
              <a:solidFill>
                <a:schemeClr val="bg1"/>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9A901530-15A1-4229-BC75-BED788F588B9}"/>
                  </a:ext>
                </a:extLst>
              </p:cNvPr>
              <p:cNvSpPr/>
              <p:nvPr/>
            </p:nvSpPr>
            <p:spPr>
              <a:xfrm>
                <a:off x="746575" y="1824104"/>
                <a:ext cx="1845205" cy="180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入札参加資格申請・入札</a:t>
                </a:r>
              </a:p>
            </p:txBody>
          </p:sp>
          <p:sp>
            <p:nvSpPr>
              <p:cNvPr id="59" name="正方形/長方形 58">
                <a:extLst>
                  <a:ext uri="{FF2B5EF4-FFF2-40B4-BE49-F238E27FC236}">
                    <a16:creationId xmlns:a16="http://schemas.microsoft.com/office/drawing/2014/main" id="{C32A3C27-2C70-462A-A0B4-61323C4D7DCF}"/>
                  </a:ext>
                </a:extLst>
              </p:cNvPr>
              <p:cNvSpPr/>
              <p:nvPr/>
            </p:nvSpPr>
            <p:spPr>
              <a:xfrm>
                <a:off x="2769473" y="1824104"/>
                <a:ext cx="1845205" cy="180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その他の契約事務</a:t>
                </a:r>
              </a:p>
            </p:txBody>
          </p:sp>
          <p:cxnSp>
            <p:nvCxnSpPr>
              <p:cNvPr id="13" name="直線コネクタ 12">
                <a:extLst>
                  <a:ext uri="{FF2B5EF4-FFF2-40B4-BE49-F238E27FC236}">
                    <a16:creationId xmlns:a16="http://schemas.microsoft.com/office/drawing/2014/main" id="{826DE03D-6B19-4188-AF4E-778F8E2135E9}"/>
                  </a:ext>
                </a:extLst>
              </p:cNvPr>
              <p:cNvCxnSpPr>
                <a:cxnSpLocks/>
                <a:stCxn id="8" idx="0"/>
              </p:cNvCxnSpPr>
              <p:nvPr/>
            </p:nvCxnSpPr>
            <p:spPr>
              <a:xfrm>
                <a:off x="2649789" y="1562303"/>
                <a:ext cx="0" cy="144002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8" name="図 17">
                <a:extLst>
                  <a:ext uri="{FF2B5EF4-FFF2-40B4-BE49-F238E27FC236}">
                    <a16:creationId xmlns:a16="http://schemas.microsoft.com/office/drawing/2014/main" id="{57CBA2F3-0167-4BBE-8DB6-6BE40C2DE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941" y="2319139"/>
                <a:ext cx="429589" cy="301217"/>
              </a:xfrm>
              <a:prstGeom prst="rect">
                <a:avLst/>
              </a:prstGeom>
            </p:spPr>
          </p:pic>
          <p:sp>
            <p:nvSpPr>
              <p:cNvPr id="60" name="正方形/長方形 59">
                <a:extLst>
                  <a:ext uri="{FF2B5EF4-FFF2-40B4-BE49-F238E27FC236}">
                    <a16:creationId xmlns:a16="http://schemas.microsoft.com/office/drawing/2014/main" id="{9058569E-2FC4-4745-8305-D3BDA33F87D5}"/>
                  </a:ext>
                </a:extLst>
              </p:cNvPr>
              <p:cNvSpPr/>
              <p:nvPr/>
            </p:nvSpPr>
            <p:spPr>
              <a:xfrm>
                <a:off x="521550" y="2060174"/>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事業者</a:t>
                </a:r>
              </a:p>
            </p:txBody>
          </p:sp>
          <p:sp>
            <p:nvSpPr>
              <p:cNvPr id="61" name="正方形/長方形 60">
                <a:extLst>
                  <a:ext uri="{FF2B5EF4-FFF2-40B4-BE49-F238E27FC236}">
                    <a16:creationId xmlns:a16="http://schemas.microsoft.com/office/drawing/2014/main" id="{725AD27B-9448-4311-8775-C18BA69B1D73}"/>
                  </a:ext>
                </a:extLst>
              </p:cNvPr>
              <p:cNvSpPr/>
              <p:nvPr/>
            </p:nvSpPr>
            <p:spPr>
              <a:xfrm>
                <a:off x="2033614" y="2060174"/>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大阪府</a:t>
                </a:r>
              </a:p>
            </p:txBody>
          </p:sp>
          <p:sp>
            <p:nvSpPr>
              <p:cNvPr id="62" name="正方形/長方形 61">
                <a:extLst>
                  <a:ext uri="{FF2B5EF4-FFF2-40B4-BE49-F238E27FC236}">
                    <a16:creationId xmlns:a16="http://schemas.microsoft.com/office/drawing/2014/main" id="{00397B35-40FF-47A1-A83A-32F65684D2D7}"/>
                  </a:ext>
                </a:extLst>
              </p:cNvPr>
              <p:cNvSpPr/>
              <p:nvPr/>
            </p:nvSpPr>
            <p:spPr>
              <a:xfrm>
                <a:off x="2689985" y="2060174"/>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事業者</a:t>
                </a:r>
              </a:p>
            </p:txBody>
          </p:sp>
          <p:sp>
            <p:nvSpPr>
              <p:cNvPr id="63" name="正方形/長方形 62">
                <a:extLst>
                  <a:ext uri="{FF2B5EF4-FFF2-40B4-BE49-F238E27FC236}">
                    <a16:creationId xmlns:a16="http://schemas.microsoft.com/office/drawing/2014/main" id="{B4D50C3A-B571-468A-9B57-B661BAB23905}"/>
                  </a:ext>
                </a:extLst>
              </p:cNvPr>
              <p:cNvSpPr/>
              <p:nvPr/>
            </p:nvSpPr>
            <p:spPr>
              <a:xfrm>
                <a:off x="4202049" y="2060174"/>
                <a:ext cx="558166" cy="22647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大阪府</a:t>
                </a:r>
              </a:p>
            </p:txBody>
          </p:sp>
          <p:cxnSp>
            <p:nvCxnSpPr>
              <p:cNvPr id="65" name="直線矢印コネクタ 64">
                <a:extLst>
                  <a:ext uri="{FF2B5EF4-FFF2-40B4-BE49-F238E27FC236}">
                    <a16:creationId xmlns:a16="http://schemas.microsoft.com/office/drawing/2014/main" id="{0DA29687-558D-4644-951B-8D17C6B9C15A}"/>
                  </a:ext>
                </a:extLst>
              </p:cNvPr>
              <p:cNvCxnSpPr/>
              <p:nvPr/>
            </p:nvCxnSpPr>
            <p:spPr>
              <a:xfrm>
                <a:off x="1153101" y="2364144"/>
                <a:ext cx="1008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6" name="直線矢印コネクタ 65">
                <a:extLst>
                  <a:ext uri="{FF2B5EF4-FFF2-40B4-BE49-F238E27FC236}">
                    <a16:creationId xmlns:a16="http://schemas.microsoft.com/office/drawing/2014/main" id="{C0AE4EBB-7A53-497A-B986-68F90AD35CC9}"/>
                  </a:ext>
                </a:extLst>
              </p:cNvPr>
              <p:cNvCxnSpPr/>
              <p:nvPr/>
            </p:nvCxnSpPr>
            <p:spPr>
              <a:xfrm>
                <a:off x="3248151" y="2435872"/>
                <a:ext cx="1008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67" name="図 66">
                <a:extLst>
                  <a:ext uri="{FF2B5EF4-FFF2-40B4-BE49-F238E27FC236}">
                    <a16:creationId xmlns:a16="http://schemas.microsoft.com/office/drawing/2014/main" id="{F97117F7-CC5E-4D34-BC15-8AEAE2AD44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6283" y="2264567"/>
                <a:ext cx="429589" cy="301217"/>
              </a:xfrm>
              <a:prstGeom prst="rect">
                <a:avLst/>
              </a:prstGeom>
            </p:spPr>
          </p:pic>
          <p:sp>
            <p:nvSpPr>
              <p:cNvPr id="68" name="正方形/長方形 67">
                <a:extLst>
                  <a:ext uri="{FF2B5EF4-FFF2-40B4-BE49-F238E27FC236}">
                    <a16:creationId xmlns:a16="http://schemas.microsoft.com/office/drawing/2014/main" id="{FC6D0C45-1A5C-4FE9-B9E2-39C7CB6C5B48}"/>
                  </a:ext>
                </a:extLst>
              </p:cNvPr>
              <p:cNvSpPr/>
              <p:nvPr/>
            </p:nvSpPr>
            <p:spPr>
              <a:xfrm>
                <a:off x="1480070" y="2376553"/>
                <a:ext cx="511654" cy="30262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1400" b="1" dirty="0">
                    <a:solidFill>
                      <a:srgbClr val="FF0000"/>
                    </a:solidFill>
                    <a:latin typeface="メイリオ" panose="020B0604030504040204" pitchFamily="50" charset="-128"/>
                    <a:ea typeface="メイリオ" panose="020B0604030504040204" pitchFamily="50" charset="-128"/>
                  </a:rPr>
                  <a:t>〒</a:t>
                </a:r>
              </a:p>
            </p:txBody>
          </p:sp>
          <p:sp>
            <p:nvSpPr>
              <p:cNvPr id="69" name="円弧 68">
                <a:extLst>
                  <a:ext uri="{FF2B5EF4-FFF2-40B4-BE49-F238E27FC236}">
                    <a16:creationId xmlns:a16="http://schemas.microsoft.com/office/drawing/2014/main" id="{0737ECFD-B9C9-42F8-8907-7A71C73464E0}"/>
                  </a:ext>
                </a:extLst>
              </p:cNvPr>
              <p:cNvSpPr/>
              <p:nvPr/>
            </p:nvSpPr>
            <p:spPr>
              <a:xfrm rot="5400000">
                <a:off x="1448616" y="1943702"/>
                <a:ext cx="389992" cy="972000"/>
              </a:xfrm>
              <a:prstGeom prst="arc">
                <a:avLst>
                  <a:gd name="adj1" fmla="val 16200000"/>
                  <a:gd name="adj2" fmla="val 5310550"/>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nvGrpSpPr>
              <p:cNvPr id="74" name="グループ化 73">
                <a:extLst>
                  <a:ext uri="{FF2B5EF4-FFF2-40B4-BE49-F238E27FC236}">
                    <a16:creationId xmlns:a16="http://schemas.microsoft.com/office/drawing/2014/main" id="{CFD12A70-9765-4F93-929F-23A9596FCB94}"/>
                  </a:ext>
                </a:extLst>
              </p:cNvPr>
              <p:cNvGrpSpPr/>
              <p:nvPr/>
            </p:nvGrpSpPr>
            <p:grpSpPr>
              <a:xfrm>
                <a:off x="1393661" y="2414391"/>
                <a:ext cx="200439" cy="271299"/>
                <a:chOff x="3456206" y="3687898"/>
                <a:chExt cx="244800" cy="331343"/>
              </a:xfrm>
            </p:grpSpPr>
            <p:sp>
              <p:nvSpPr>
                <p:cNvPr id="73" name="正方形/長方形 72">
                  <a:extLst>
                    <a:ext uri="{FF2B5EF4-FFF2-40B4-BE49-F238E27FC236}">
                      <a16:creationId xmlns:a16="http://schemas.microsoft.com/office/drawing/2014/main" id="{C8DA9799-914B-4F8C-AD62-EC2ADF2E1432}"/>
                    </a:ext>
                  </a:extLst>
                </p:cNvPr>
                <p:cNvSpPr/>
                <p:nvPr/>
              </p:nvSpPr>
              <p:spPr>
                <a:xfrm>
                  <a:off x="3456206" y="3687969"/>
                  <a:ext cx="244800" cy="33120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71" name="図 70">
                  <a:extLst>
                    <a:ext uri="{FF2B5EF4-FFF2-40B4-BE49-F238E27FC236}">
                      <a16:creationId xmlns:a16="http://schemas.microsoft.com/office/drawing/2014/main" id="{4B4616E6-E103-485A-B8BC-963DA94A7D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6556" y="3687898"/>
                  <a:ext cx="244100" cy="331343"/>
                </a:xfrm>
                <a:prstGeom prst="rect">
                  <a:avLst/>
                </a:prstGeom>
              </p:spPr>
            </p:pic>
          </p:grpSp>
          <p:sp>
            <p:nvSpPr>
              <p:cNvPr id="75" name="四角形: 角を丸くする 74">
                <a:extLst>
                  <a:ext uri="{FF2B5EF4-FFF2-40B4-BE49-F238E27FC236}">
                    <a16:creationId xmlns:a16="http://schemas.microsoft.com/office/drawing/2014/main" id="{E4273533-0605-470D-8351-8E3BA2014D3B}"/>
                  </a:ext>
                </a:extLst>
              </p:cNvPr>
              <p:cNvSpPr/>
              <p:nvPr/>
            </p:nvSpPr>
            <p:spPr>
              <a:xfrm>
                <a:off x="1252920" y="2049109"/>
                <a:ext cx="688964" cy="226472"/>
              </a:xfrm>
              <a:prstGeom prst="roundRect">
                <a:avLst/>
              </a:prstGeom>
              <a:solidFill>
                <a:srgbClr val="E0E5E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800" b="1" dirty="0">
                    <a:solidFill>
                      <a:schemeClr val="tx1"/>
                    </a:solidFill>
                    <a:latin typeface="メイリオ" panose="020B0604030504040204" pitchFamily="50" charset="-128"/>
                    <a:ea typeface="メイリオ" panose="020B0604030504040204" pitchFamily="50" charset="-128"/>
                  </a:rPr>
                  <a:t>オンライン</a:t>
                </a:r>
                <a:endParaRPr kumimoji="1" lang="ja-JP" altLang="en-US" sz="800" b="1" dirty="0">
                  <a:solidFill>
                    <a:schemeClr val="tx1"/>
                  </a:solidFill>
                  <a:latin typeface="メイリオ" panose="020B0604030504040204" pitchFamily="50" charset="-128"/>
                  <a:ea typeface="メイリオ" panose="020B0604030504040204" pitchFamily="50" charset="-128"/>
                </a:endParaRPr>
              </a:p>
            </p:txBody>
          </p:sp>
          <p:sp>
            <p:nvSpPr>
              <p:cNvPr id="76" name="四角形: 角を丸くする 75">
                <a:extLst>
                  <a:ext uri="{FF2B5EF4-FFF2-40B4-BE49-F238E27FC236}">
                    <a16:creationId xmlns:a16="http://schemas.microsoft.com/office/drawing/2014/main" id="{331ABF2F-BB26-46C0-904E-0A114967A64C}"/>
                  </a:ext>
                </a:extLst>
              </p:cNvPr>
              <p:cNvSpPr/>
              <p:nvPr/>
            </p:nvSpPr>
            <p:spPr>
              <a:xfrm>
                <a:off x="1255045" y="2720638"/>
                <a:ext cx="688964" cy="226472"/>
              </a:xfrm>
              <a:prstGeom prst="roundRect">
                <a:avLst/>
              </a:prstGeom>
              <a:solidFill>
                <a:srgbClr val="E0E5E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800" b="1" dirty="0">
                    <a:solidFill>
                      <a:schemeClr val="tx1"/>
                    </a:solidFill>
                    <a:latin typeface="メイリオ" panose="020B0604030504040204" pitchFamily="50" charset="-128"/>
                    <a:ea typeface="メイリオ" panose="020B0604030504040204" pitchFamily="50" charset="-128"/>
                  </a:rPr>
                  <a:t>郵送・対面</a:t>
                </a:r>
                <a:endParaRPr kumimoji="1" lang="ja-JP" altLang="en-US" sz="800" b="1" dirty="0">
                  <a:solidFill>
                    <a:schemeClr val="tx1"/>
                  </a:solidFill>
                  <a:latin typeface="メイリオ" panose="020B0604030504040204" pitchFamily="50" charset="-128"/>
                  <a:ea typeface="メイリオ" panose="020B0604030504040204" pitchFamily="50" charset="-128"/>
                </a:endParaRPr>
              </a:p>
            </p:txBody>
          </p:sp>
          <p:sp>
            <p:nvSpPr>
              <p:cNvPr id="77" name="四角形: 角を丸くする 76">
                <a:extLst>
                  <a:ext uri="{FF2B5EF4-FFF2-40B4-BE49-F238E27FC236}">
                    <a16:creationId xmlns:a16="http://schemas.microsoft.com/office/drawing/2014/main" id="{F78CCB02-BA30-4ADF-8AF7-B017DA27EE31}"/>
                  </a:ext>
                </a:extLst>
              </p:cNvPr>
              <p:cNvSpPr/>
              <p:nvPr/>
            </p:nvSpPr>
            <p:spPr>
              <a:xfrm>
                <a:off x="3380618" y="2049109"/>
                <a:ext cx="688964" cy="226472"/>
              </a:xfrm>
              <a:prstGeom prst="roundRect">
                <a:avLst/>
              </a:prstGeom>
              <a:solidFill>
                <a:srgbClr val="E0E5E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ja-JP" altLang="en-US" sz="800" b="1" dirty="0">
                    <a:solidFill>
                      <a:schemeClr val="tx1"/>
                    </a:solidFill>
                    <a:latin typeface="メイリオ" panose="020B0604030504040204" pitchFamily="50" charset="-128"/>
                    <a:ea typeface="メイリオ" panose="020B0604030504040204" pitchFamily="50" charset="-128"/>
                  </a:rPr>
                  <a:t>郵送・対面</a:t>
                </a:r>
                <a:endParaRPr kumimoji="1" lang="ja-JP" altLang="en-US" sz="800" b="1" dirty="0">
                  <a:solidFill>
                    <a:schemeClr val="tx1"/>
                  </a:solidFill>
                  <a:latin typeface="メイリオ" panose="020B0604030504040204" pitchFamily="50" charset="-128"/>
                  <a:ea typeface="メイリオ" panose="020B0604030504040204" pitchFamily="50" charset="-128"/>
                </a:endParaRPr>
              </a:p>
            </p:txBody>
          </p:sp>
          <p:pic>
            <p:nvPicPr>
              <p:cNvPr id="79" name="図 78">
                <a:extLst>
                  <a:ext uri="{FF2B5EF4-FFF2-40B4-BE49-F238E27FC236}">
                    <a16:creationId xmlns:a16="http://schemas.microsoft.com/office/drawing/2014/main" id="{3CF446E7-FDEE-4F7B-A0C7-918A03B007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6623" y="2281902"/>
                <a:ext cx="342340" cy="362075"/>
              </a:xfrm>
              <a:prstGeom prst="rect">
                <a:avLst/>
              </a:prstGeom>
            </p:spPr>
          </p:pic>
          <p:pic>
            <p:nvPicPr>
              <p:cNvPr id="81" name="図 80">
                <a:extLst>
                  <a:ext uri="{FF2B5EF4-FFF2-40B4-BE49-F238E27FC236}">
                    <a16:creationId xmlns:a16="http://schemas.microsoft.com/office/drawing/2014/main" id="{D1A0BBBE-F209-4FE3-9623-311E98BAC2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9505" y="2266073"/>
                <a:ext cx="445606" cy="377904"/>
              </a:xfrm>
              <a:prstGeom prst="rect">
                <a:avLst/>
              </a:prstGeom>
            </p:spPr>
          </p:pic>
          <p:pic>
            <p:nvPicPr>
              <p:cNvPr id="83" name="図 82">
                <a:extLst>
                  <a:ext uri="{FF2B5EF4-FFF2-40B4-BE49-F238E27FC236}">
                    <a16:creationId xmlns:a16="http://schemas.microsoft.com/office/drawing/2014/main" id="{35D97F7E-4FBB-48C4-8FB7-4B8244E252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16201" y="2586322"/>
                <a:ext cx="483849" cy="362887"/>
              </a:xfrm>
              <a:prstGeom prst="rect">
                <a:avLst/>
              </a:prstGeom>
            </p:spPr>
          </p:pic>
          <p:sp>
            <p:nvSpPr>
              <p:cNvPr id="84" name="正方形/長方形 83">
                <a:extLst>
                  <a:ext uri="{FF2B5EF4-FFF2-40B4-BE49-F238E27FC236}">
                    <a16:creationId xmlns:a16="http://schemas.microsoft.com/office/drawing/2014/main" id="{D954E936-ED17-49DE-B0E0-6C45DDA0EFC6}"/>
                  </a:ext>
                </a:extLst>
              </p:cNvPr>
              <p:cNvSpPr/>
              <p:nvPr/>
            </p:nvSpPr>
            <p:spPr>
              <a:xfrm>
                <a:off x="3215081" y="2426530"/>
                <a:ext cx="511654" cy="30262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1400" b="1" dirty="0">
                    <a:solidFill>
                      <a:srgbClr val="FF0000"/>
                    </a:solidFill>
                    <a:latin typeface="メイリオ" panose="020B0604030504040204" pitchFamily="50" charset="-128"/>
                    <a:ea typeface="メイリオ" panose="020B0604030504040204" pitchFamily="50" charset="-128"/>
                  </a:rPr>
                  <a:t>〒</a:t>
                </a:r>
              </a:p>
            </p:txBody>
          </p:sp>
          <p:grpSp>
            <p:nvGrpSpPr>
              <p:cNvPr id="85" name="グループ化 84">
                <a:extLst>
                  <a:ext uri="{FF2B5EF4-FFF2-40B4-BE49-F238E27FC236}">
                    <a16:creationId xmlns:a16="http://schemas.microsoft.com/office/drawing/2014/main" id="{14FF6F6D-8FB7-4EC4-92B6-70FB76B75DBC}"/>
                  </a:ext>
                </a:extLst>
              </p:cNvPr>
              <p:cNvGrpSpPr/>
              <p:nvPr/>
            </p:nvGrpSpPr>
            <p:grpSpPr>
              <a:xfrm>
                <a:off x="3624880" y="2594252"/>
                <a:ext cx="200439" cy="359514"/>
                <a:chOff x="3456206" y="3687969"/>
                <a:chExt cx="244800" cy="439082"/>
              </a:xfrm>
            </p:grpSpPr>
            <p:sp>
              <p:nvSpPr>
                <p:cNvPr id="86" name="正方形/長方形 85">
                  <a:extLst>
                    <a:ext uri="{FF2B5EF4-FFF2-40B4-BE49-F238E27FC236}">
                      <a16:creationId xmlns:a16="http://schemas.microsoft.com/office/drawing/2014/main" id="{49337194-279B-4D0C-9D25-BAC5D7FF2EE2}"/>
                    </a:ext>
                  </a:extLst>
                </p:cNvPr>
                <p:cNvSpPr/>
                <p:nvPr/>
              </p:nvSpPr>
              <p:spPr>
                <a:xfrm>
                  <a:off x="3456206" y="3687969"/>
                  <a:ext cx="244800" cy="331200"/>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87" name="図 86">
                  <a:extLst>
                    <a:ext uri="{FF2B5EF4-FFF2-40B4-BE49-F238E27FC236}">
                      <a16:creationId xmlns:a16="http://schemas.microsoft.com/office/drawing/2014/main" id="{16CFB114-38AC-4135-AB68-A9ABDF42D1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6557" y="3795708"/>
                  <a:ext cx="244100" cy="331343"/>
                </a:xfrm>
                <a:prstGeom prst="rect">
                  <a:avLst/>
                </a:prstGeom>
              </p:spPr>
            </p:pic>
          </p:grpSp>
          <p:pic>
            <p:nvPicPr>
              <p:cNvPr id="88" name="図 87">
                <a:extLst>
                  <a:ext uri="{FF2B5EF4-FFF2-40B4-BE49-F238E27FC236}">
                    <a16:creationId xmlns:a16="http://schemas.microsoft.com/office/drawing/2014/main" id="{2A547CA1-060B-43CD-951A-BBFFED039B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15835" y="2632381"/>
                <a:ext cx="483849" cy="362887"/>
              </a:xfrm>
              <a:prstGeom prst="rect">
                <a:avLst/>
              </a:prstGeom>
            </p:spPr>
          </p:pic>
          <p:sp>
            <p:nvSpPr>
              <p:cNvPr id="89" name="正方形/長方形 88">
                <a:extLst>
                  <a:ext uri="{FF2B5EF4-FFF2-40B4-BE49-F238E27FC236}">
                    <a16:creationId xmlns:a16="http://schemas.microsoft.com/office/drawing/2014/main" id="{68F2B4BE-3A1F-4842-AF90-4A04B3449AB5}"/>
                  </a:ext>
                </a:extLst>
              </p:cNvPr>
              <p:cNvSpPr/>
              <p:nvPr/>
            </p:nvSpPr>
            <p:spPr>
              <a:xfrm>
                <a:off x="3490718" y="2415175"/>
                <a:ext cx="417933" cy="24719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1400" b="1" dirty="0">
                    <a:solidFill>
                      <a:srgbClr val="FF0000"/>
                    </a:solidFill>
                    <a:latin typeface="メイリオ" panose="020B0604030504040204" pitchFamily="50" charset="-128"/>
                    <a:ea typeface="メイリオ" panose="020B0604030504040204" pitchFamily="50" charset="-128"/>
                  </a:rPr>
                  <a:t>㊞</a:t>
                </a:r>
              </a:p>
            </p:txBody>
          </p:sp>
        </p:grpSp>
        <p:sp>
          <p:nvSpPr>
            <p:cNvPr id="125" name="正方形/長方形 124">
              <a:extLst>
                <a:ext uri="{FF2B5EF4-FFF2-40B4-BE49-F238E27FC236}">
                  <a16:creationId xmlns:a16="http://schemas.microsoft.com/office/drawing/2014/main" id="{063E4579-665D-4572-9B9A-CF105AA3A974}"/>
                </a:ext>
              </a:extLst>
            </p:cNvPr>
            <p:cNvSpPr/>
            <p:nvPr/>
          </p:nvSpPr>
          <p:spPr>
            <a:xfrm>
              <a:off x="341530" y="1178750"/>
              <a:ext cx="764165" cy="216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900" b="1" dirty="0">
                  <a:solidFill>
                    <a:schemeClr val="bg1"/>
                  </a:solidFill>
                  <a:latin typeface="メイリオ" panose="020B0604030504040204" pitchFamily="50" charset="-128"/>
                  <a:ea typeface="メイリオ" panose="020B0604030504040204" pitchFamily="50" charset="-128"/>
                </a:rPr>
                <a:t>現状</a:t>
              </a:r>
            </a:p>
          </p:txBody>
        </p:sp>
        <p:sp>
          <p:nvSpPr>
            <p:cNvPr id="140" name="正方形/長方形 139">
              <a:extLst>
                <a:ext uri="{FF2B5EF4-FFF2-40B4-BE49-F238E27FC236}">
                  <a16:creationId xmlns:a16="http://schemas.microsoft.com/office/drawing/2014/main" id="{DC6CB258-7C7A-4C1D-9D97-A6108BA9DA2D}"/>
                </a:ext>
              </a:extLst>
            </p:cNvPr>
            <p:cNvSpPr/>
            <p:nvPr/>
          </p:nvSpPr>
          <p:spPr>
            <a:xfrm>
              <a:off x="575473" y="2663915"/>
              <a:ext cx="3824138" cy="216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gn="ctr"/>
              <a:r>
                <a:rPr kumimoji="1" lang="ja-JP" altLang="en-US" sz="1050" b="1" dirty="0">
                  <a:solidFill>
                    <a:schemeClr val="bg1"/>
                  </a:solidFill>
                  <a:latin typeface="メイリオ" panose="020B0604030504040204" pitchFamily="50" charset="-128"/>
                  <a:ea typeface="メイリオ" panose="020B0604030504040204" pitchFamily="50" charset="-128"/>
                </a:rPr>
                <a:t>契約事務等一部の手続は郵送・対面等の対応が必要</a:t>
              </a:r>
            </a:p>
          </p:txBody>
        </p:sp>
      </p:grpSp>
      <p:sp>
        <p:nvSpPr>
          <p:cNvPr id="98" name="テキスト ボックス 97">
            <a:extLst>
              <a:ext uri="{FF2B5EF4-FFF2-40B4-BE49-F238E27FC236}">
                <a16:creationId xmlns:a16="http://schemas.microsoft.com/office/drawing/2014/main" id="{467E9933-2DDC-4DEF-BAB8-233E70F40020}"/>
              </a:ext>
            </a:extLst>
          </p:cNvPr>
          <p:cNvSpPr txBox="1"/>
          <p:nvPr/>
        </p:nvSpPr>
        <p:spPr>
          <a:xfrm>
            <a:off x="4795507" y="4014433"/>
            <a:ext cx="1131689" cy="227790"/>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電子契約の締結　</a:t>
            </a:r>
            <a:endParaRPr kumimoji="1" lang="en-US" altLang="ja-JP"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テキスト ボックス 99">
            <a:extLst>
              <a:ext uri="{FF2B5EF4-FFF2-40B4-BE49-F238E27FC236}">
                <a16:creationId xmlns:a16="http://schemas.microsoft.com/office/drawing/2014/main" id="{9C948ADA-2A36-4820-906D-E7D114592937}"/>
              </a:ext>
            </a:extLst>
          </p:cNvPr>
          <p:cNvSpPr txBox="1"/>
          <p:nvPr/>
        </p:nvSpPr>
        <p:spPr>
          <a:xfrm>
            <a:off x="7389518" y="4004731"/>
            <a:ext cx="1459205" cy="247194"/>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請求のオンライン入力</a:t>
            </a:r>
            <a:endParaRPr kumimoji="1" lang="en-US" altLang="ja-JP"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テキスト ボックス 100">
            <a:extLst>
              <a:ext uri="{FF2B5EF4-FFF2-40B4-BE49-F238E27FC236}">
                <a16:creationId xmlns:a16="http://schemas.microsoft.com/office/drawing/2014/main" id="{5F1A6F03-3C06-46DE-BBF4-1F9D71FC44A3}"/>
              </a:ext>
            </a:extLst>
          </p:cNvPr>
          <p:cNvSpPr txBox="1"/>
          <p:nvPr/>
        </p:nvSpPr>
        <p:spPr>
          <a:xfrm>
            <a:off x="5349573" y="4273959"/>
            <a:ext cx="2687496" cy="235161"/>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契約手続に係る各種申請・届出・連絡等のオンライン化</a:t>
            </a:r>
            <a:endParaRPr kumimoji="1" lang="en-US" altLang="ja-JP" sz="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左中かっこ 101">
            <a:extLst>
              <a:ext uri="{FF2B5EF4-FFF2-40B4-BE49-F238E27FC236}">
                <a16:creationId xmlns:a16="http://schemas.microsoft.com/office/drawing/2014/main" id="{F5FC1003-A37D-4EE8-990E-0D8C554B5E2E}"/>
              </a:ext>
            </a:extLst>
          </p:cNvPr>
          <p:cNvSpPr/>
          <p:nvPr/>
        </p:nvSpPr>
        <p:spPr>
          <a:xfrm rot="16200000">
            <a:off x="6603321" y="2119796"/>
            <a:ext cx="180000" cy="4128287"/>
          </a:xfrm>
          <a:prstGeom prst="lef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10" name="正方形/長方形 109">
            <a:extLst>
              <a:ext uri="{FF2B5EF4-FFF2-40B4-BE49-F238E27FC236}">
                <a16:creationId xmlns:a16="http://schemas.microsoft.com/office/drawing/2014/main" id="{C0C43196-FC82-4B3F-BD3A-052108E2336B}"/>
              </a:ext>
            </a:extLst>
          </p:cNvPr>
          <p:cNvSpPr/>
          <p:nvPr/>
        </p:nvSpPr>
        <p:spPr>
          <a:xfrm>
            <a:off x="4795507" y="979803"/>
            <a:ext cx="3961958" cy="4299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marL="0" marR="0" lvl="0" indent="0" defTabSz="914400" rtl="0" eaLnBrk="1" fontAlgn="auto" latinLnBrk="0" hangingPunct="1">
              <a:lnSpc>
                <a:spcPts val="15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契約手続がより便利に使いやすく</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15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「いつでも」「どこからでも」アクセス可能！</a:t>
            </a:r>
            <a:endParaRPr kumimoji="1" lang="en-US" altLang="ja-JP" sz="1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p:txBody>
      </p:sp>
      <p:sp>
        <p:nvSpPr>
          <p:cNvPr id="111" name="正方形/長方形 110">
            <a:extLst>
              <a:ext uri="{FF2B5EF4-FFF2-40B4-BE49-F238E27FC236}">
                <a16:creationId xmlns:a16="http://schemas.microsoft.com/office/drawing/2014/main" id="{78FF9C19-A343-4B58-87E5-EC48A996192D}"/>
              </a:ext>
            </a:extLst>
          </p:cNvPr>
          <p:cNvSpPr/>
          <p:nvPr/>
        </p:nvSpPr>
        <p:spPr>
          <a:xfrm>
            <a:off x="328115" y="959075"/>
            <a:ext cx="1164214" cy="4550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これからの</a:t>
            </a:r>
            <a:endPar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100" b="1" dirty="0">
                <a:solidFill>
                  <a:schemeClr val="tx1"/>
                </a:solidFill>
                <a:latin typeface="メイリオ" panose="020B0604030504040204" pitchFamily="50" charset="-128"/>
                <a:ea typeface="メイリオ" panose="020B0604030504040204" pitchFamily="50" charset="-128"/>
              </a:rPr>
              <a:t>　</a:t>
            </a: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契約は・・・</a:t>
            </a:r>
            <a:endParaRPr kumimoji="1" lang="en-US" altLang="ja-JP"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p:txBody>
      </p:sp>
      <p:grpSp>
        <p:nvGrpSpPr>
          <p:cNvPr id="15" name="グループ化 14">
            <a:extLst>
              <a:ext uri="{FF2B5EF4-FFF2-40B4-BE49-F238E27FC236}">
                <a16:creationId xmlns:a16="http://schemas.microsoft.com/office/drawing/2014/main" id="{49F3D2D2-F9A7-4822-8546-904548451239}"/>
              </a:ext>
            </a:extLst>
          </p:cNvPr>
          <p:cNvGrpSpPr/>
          <p:nvPr/>
        </p:nvGrpSpPr>
        <p:grpSpPr>
          <a:xfrm>
            <a:off x="1490846" y="1042223"/>
            <a:ext cx="872860" cy="305126"/>
            <a:chOff x="-1366853" y="1755695"/>
            <a:chExt cx="872860" cy="305126"/>
          </a:xfrm>
        </p:grpSpPr>
        <p:sp>
          <p:nvSpPr>
            <p:cNvPr id="128" name="フローチャート: 端子 127">
              <a:extLst>
                <a:ext uri="{FF2B5EF4-FFF2-40B4-BE49-F238E27FC236}">
                  <a16:creationId xmlns:a16="http://schemas.microsoft.com/office/drawing/2014/main" id="{12EC4339-7EBC-48D7-B6B5-133C4DEA8E47}"/>
                </a:ext>
              </a:extLst>
            </p:cNvPr>
            <p:cNvSpPr/>
            <p:nvPr/>
          </p:nvSpPr>
          <p:spPr>
            <a:xfrm>
              <a:off x="-1366853" y="1755695"/>
              <a:ext cx="872860" cy="305126"/>
            </a:xfrm>
            <a:prstGeom prst="flowChartTerminator">
              <a:avLst/>
            </a:prstGeom>
            <a:solidFill>
              <a:srgbClr val="FF0000"/>
            </a:solidFill>
            <a:ln w="762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27" name="フローチャート: 端子 126">
              <a:extLst>
                <a:ext uri="{FF2B5EF4-FFF2-40B4-BE49-F238E27FC236}">
                  <a16:creationId xmlns:a16="http://schemas.microsoft.com/office/drawing/2014/main" id="{BF9178EA-5D9D-448F-8FB3-ECDE48D707D2}"/>
                </a:ext>
              </a:extLst>
            </p:cNvPr>
            <p:cNvSpPr/>
            <p:nvPr/>
          </p:nvSpPr>
          <p:spPr>
            <a:xfrm>
              <a:off x="-1366853" y="1755695"/>
              <a:ext cx="872860" cy="305126"/>
            </a:xfrm>
            <a:prstGeom prst="flowChartTerminator">
              <a:avLst/>
            </a:prstGeom>
            <a:solidFill>
              <a:srgbClr val="FF0000"/>
            </a:solidFill>
            <a:ln w="5715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23" name="フローチャート: 端子 122">
              <a:extLst>
                <a:ext uri="{FF2B5EF4-FFF2-40B4-BE49-F238E27FC236}">
                  <a16:creationId xmlns:a16="http://schemas.microsoft.com/office/drawing/2014/main" id="{CD8D7578-D71A-4EAE-9AD9-C463C4991A19}"/>
                </a:ext>
              </a:extLst>
            </p:cNvPr>
            <p:cNvSpPr/>
            <p:nvPr/>
          </p:nvSpPr>
          <p:spPr>
            <a:xfrm>
              <a:off x="-1366853" y="1755695"/>
              <a:ext cx="872860" cy="305126"/>
            </a:xfrm>
            <a:prstGeom prst="flowChartTerminator">
              <a:avLst/>
            </a:prstGeom>
            <a:solidFill>
              <a:srgbClr val="FF0000"/>
            </a:solidFill>
            <a:ln w="82550" cmpd="dbl">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grpSp>
      <p:grpSp>
        <p:nvGrpSpPr>
          <p:cNvPr id="129" name="グループ化 128">
            <a:extLst>
              <a:ext uri="{FF2B5EF4-FFF2-40B4-BE49-F238E27FC236}">
                <a16:creationId xmlns:a16="http://schemas.microsoft.com/office/drawing/2014/main" id="{F86037CB-341E-4CCD-AAFB-A54AE8197626}"/>
              </a:ext>
            </a:extLst>
          </p:cNvPr>
          <p:cNvGrpSpPr/>
          <p:nvPr/>
        </p:nvGrpSpPr>
        <p:grpSpPr>
          <a:xfrm>
            <a:off x="2492439" y="1042223"/>
            <a:ext cx="945106" cy="305126"/>
            <a:chOff x="-1366853" y="1755695"/>
            <a:chExt cx="872860" cy="305126"/>
          </a:xfrm>
        </p:grpSpPr>
        <p:sp>
          <p:nvSpPr>
            <p:cNvPr id="130" name="フローチャート: 端子 129">
              <a:extLst>
                <a:ext uri="{FF2B5EF4-FFF2-40B4-BE49-F238E27FC236}">
                  <a16:creationId xmlns:a16="http://schemas.microsoft.com/office/drawing/2014/main" id="{0F62DC81-BF32-4E11-AD38-E468A45D2C45}"/>
                </a:ext>
              </a:extLst>
            </p:cNvPr>
            <p:cNvSpPr/>
            <p:nvPr/>
          </p:nvSpPr>
          <p:spPr>
            <a:xfrm>
              <a:off x="-1366853" y="1755695"/>
              <a:ext cx="872860" cy="305126"/>
            </a:xfrm>
            <a:prstGeom prst="flowChartTerminator">
              <a:avLst/>
            </a:prstGeom>
            <a:solidFill>
              <a:srgbClr val="FF0000"/>
            </a:solidFill>
            <a:ln w="762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31" name="フローチャート: 端子 130">
              <a:extLst>
                <a:ext uri="{FF2B5EF4-FFF2-40B4-BE49-F238E27FC236}">
                  <a16:creationId xmlns:a16="http://schemas.microsoft.com/office/drawing/2014/main" id="{AF52E369-CA77-4F74-A228-75E8D6E3EEF1}"/>
                </a:ext>
              </a:extLst>
            </p:cNvPr>
            <p:cNvSpPr/>
            <p:nvPr/>
          </p:nvSpPr>
          <p:spPr>
            <a:xfrm>
              <a:off x="-1366853" y="1755695"/>
              <a:ext cx="872860" cy="305126"/>
            </a:xfrm>
            <a:prstGeom prst="flowChartTerminator">
              <a:avLst/>
            </a:prstGeom>
            <a:solidFill>
              <a:srgbClr val="FF0000"/>
            </a:solidFill>
            <a:ln w="5715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32" name="フローチャート: 端子 131">
              <a:extLst>
                <a:ext uri="{FF2B5EF4-FFF2-40B4-BE49-F238E27FC236}">
                  <a16:creationId xmlns:a16="http://schemas.microsoft.com/office/drawing/2014/main" id="{2BC7D02C-803F-4E67-921E-538349174773}"/>
                </a:ext>
              </a:extLst>
            </p:cNvPr>
            <p:cNvSpPr/>
            <p:nvPr/>
          </p:nvSpPr>
          <p:spPr>
            <a:xfrm>
              <a:off x="-1366853" y="1755695"/>
              <a:ext cx="872860" cy="305126"/>
            </a:xfrm>
            <a:prstGeom prst="flowChartTerminator">
              <a:avLst/>
            </a:prstGeom>
            <a:solidFill>
              <a:srgbClr val="FF0000"/>
            </a:solidFill>
            <a:ln w="82550" cmpd="dbl">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nchorCtr="1"/>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ペーパーレス</a:t>
              </a:r>
            </a:p>
          </p:txBody>
        </p:sp>
      </p:grpSp>
      <p:grpSp>
        <p:nvGrpSpPr>
          <p:cNvPr id="133" name="グループ化 132">
            <a:extLst>
              <a:ext uri="{FF2B5EF4-FFF2-40B4-BE49-F238E27FC236}">
                <a16:creationId xmlns:a16="http://schemas.microsoft.com/office/drawing/2014/main" id="{6670EF69-87A5-4B69-8AD9-A8FF2AB093D7}"/>
              </a:ext>
            </a:extLst>
          </p:cNvPr>
          <p:cNvGrpSpPr/>
          <p:nvPr/>
        </p:nvGrpSpPr>
        <p:grpSpPr>
          <a:xfrm>
            <a:off x="3561112" y="1042223"/>
            <a:ext cx="1100898" cy="305126"/>
            <a:chOff x="-1366853" y="1755695"/>
            <a:chExt cx="872860" cy="305126"/>
          </a:xfrm>
        </p:grpSpPr>
        <p:sp>
          <p:nvSpPr>
            <p:cNvPr id="138" name="フローチャート: 端子 137">
              <a:extLst>
                <a:ext uri="{FF2B5EF4-FFF2-40B4-BE49-F238E27FC236}">
                  <a16:creationId xmlns:a16="http://schemas.microsoft.com/office/drawing/2014/main" id="{2BCA7D4D-D06B-47C5-979D-9106319F20EA}"/>
                </a:ext>
              </a:extLst>
            </p:cNvPr>
            <p:cNvSpPr/>
            <p:nvPr/>
          </p:nvSpPr>
          <p:spPr>
            <a:xfrm>
              <a:off x="-1366853" y="1755695"/>
              <a:ext cx="872860" cy="305126"/>
            </a:xfrm>
            <a:prstGeom prst="flowChartTerminator">
              <a:avLst/>
            </a:prstGeom>
            <a:solidFill>
              <a:srgbClr val="FF0000"/>
            </a:solidFill>
            <a:ln w="762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39" name="フローチャート: 端子 138">
              <a:extLst>
                <a:ext uri="{FF2B5EF4-FFF2-40B4-BE49-F238E27FC236}">
                  <a16:creationId xmlns:a16="http://schemas.microsoft.com/office/drawing/2014/main" id="{78E78F98-7EE8-4106-A99A-28BBB5C6879D}"/>
                </a:ext>
              </a:extLst>
            </p:cNvPr>
            <p:cNvSpPr/>
            <p:nvPr/>
          </p:nvSpPr>
          <p:spPr>
            <a:xfrm>
              <a:off x="-1366853" y="1755695"/>
              <a:ext cx="872860" cy="305126"/>
            </a:xfrm>
            <a:prstGeom prst="flowChartTerminator">
              <a:avLst/>
            </a:prstGeom>
            <a:solidFill>
              <a:srgbClr val="FF0000"/>
            </a:solidFill>
            <a:ln w="5715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オンライン</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41" name="フローチャート: 端子 140">
              <a:extLst>
                <a:ext uri="{FF2B5EF4-FFF2-40B4-BE49-F238E27FC236}">
                  <a16:creationId xmlns:a16="http://schemas.microsoft.com/office/drawing/2014/main" id="{C3D9C702-2386-4955-80CA-4A8C2DE2C644}"/>
                </a:ext>
              </a:extLst>
            </p:cNvPr>
            <p:cNvSpPr/>
            <p:nvPr/>
          </p:nvSpPr>
          <p:spPr>
            <a:xfrm>
              <a:off x="-1366853" y="1755695"/>
              <a:ext cx="872860" cy="305126"/>
            </a:xfrm>
            <a:prstGeom prst="flowChartTerminator">
              <a:avLst/>
            </a:prstGeom>
            <a:solidFill>
              <a:srgbClr val="FF0000"/>
            </a:solidFill>
            <a:ln w="82550" cmpd="dbl">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nchorCtr="1"/>
            <a:lstStyle/>
            <a:p>
              <a:pPr algn="ctr"/>
              <a:r>
                <a:rPr lang="ja-JP" altLang="en-US" sz="1100" b="1" dirty="0">
                  <a:solidFill>
                    <a:schemeClr val="bg1"/>
                  </a:solidFill>
                  <a:latin typeface="メイリオ" panose="020B0604030504040204" pitchFamily="50" charset="-128"/>
                  <a:ea typeface="メイリオ" panose="020B0604030504040204" pitchFamily="50" charset="-128"/>
                </a:rPr>
                <a:t>マルチ</a:t>
              </a:r>
              <a:r>
                <a:rPr kumimoji="1" lang="ja-JP" altLang="en-US" sz="1100" b="1" dirty="0">
                  <a:solidFill>
                    <a:schemeClr val="bg1"/>
                  </a:solidFill>
                  <a:latin typeface="メイリオ" panose="020B0604030504040204" pitchFamily="50" charset="-128"/>
                  <a:ea typeface="メイリオ" panose="020B0604030504040204" pitchFamily="50" charset="-128"/>
                </a:rPr>
                <a:t>デバイス</a:t>
              </a:r>
            </a:p>
          </p:txBody>
        </p:sp>
      </p:grpSp>
      <p:cxnSp>
        <p:nvCxnSpPr>
          <p:cNvPr id="17" name="直線コネクタ 16">
            <a:extLst>
              <a:ext uri="{FF2B5EF4-FFF2-40B4-BE49-F238E27FC236}">
                <a16:creationId xmlns:a16="http://schemas.microsoft.com/office/drawing/2014/main" id="{CB2F8F7E-1698-49B7-8C48-330ACF9F240D}"/>
              </a:ext>
            </a:extLst>
          </p:cNvPr>
          <p:cNvCxnSpPr>
            <a:cxnSpLocks/>
          </p:cNvCxnSpPr>
          <p:nvPr/>
        </p:nvCxnSpPr>
        <p:spPr>
          <a:xfrm flipV="1">
            <a:off x="223275" y="3341118"/>
            <a:ext cx="8748000"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6">
            <a:extLst>
              <a:ext uri="{FF2B5EF4-FFF2-40B4-BE49-F238E27FC236}">
                <a16:creationId xmlns:a16="http://schemas.microsoft.com/office/drawing/2014/main" id="{F0561F7A-4211-4BC3-AD87-6B20510A1395}"/>
              </a:ext>
            </a:extLst>
          </p:cNvPr>
          <p:cNvSpPr>
            <a:spLocks noGrp="1"/>
          </p:cNvSpPr>
          <p:nvPr>
            <p:ph type="sldNum" sz="quarter" idx="12"/>
          </p:nvPr>
        </p:nvSpPr>
        <p:spPr/>
        <p:txBody>
          <a:bodyPr/>
          <a:lstStyle/>
          <a:p>
            <a:fld id="{7791D223-6A27-4327-8087-FA06212A7E85}" type="slidenum">
              <a:rPr lang="ja-JP" altLang="en-US" smtClean="0"/>
              <a:pPr/>
              <a:t>13</a:t>
            </a:fld>
            <a:endParaRPr lang="ja-JP" altLang="en-US" dirty="0"/>
          </a:p>
        </p:txBody>
      </p:sp>
    </p:spTree>
    <p:extLst>
      <p:ext uri="{BB962C8B-B14F-4D97-AF65-F5344CB8AC3E}">
        <p14:creationId xmlns:p14="http://schemas.microsoft.com/office/powerpoint/2010/main" val="4087649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64511976-D476-4351-A9B4-8A21DED5F038}"/>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300"/>
              </a:lnSpc>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「許認可・立入検査／指導監査</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プラットフォーム（仮称）</a:t>
            </a:r>
            <a:r>
              <a:rPr lang="ja-JP" altLang="en-US" sz="1600" b="1"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」の構築</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矢印: 下 114">
            <a:extLst>
              <a:ext uri="{FF2B5EF4-FFF2-40B4-BE49-F238E27FC236}">
                <a16:creationId xmlns:a16="http://schemas.microsoft.com/office/drawing/2014/main" id="{846AED9C-28C3-47D0-AD85-E5D1476C4202}"/>
              </a:ext>
            </a:extLst>
          </p:cNvPr>
          <p:cNvSpPr/>
          <p:nvPr/>
        </p:nvSpPr>
        <p:spPr>
          <a:xfrm>
            <a:off x="3227064" y="2438890"/>
            <a:ext cx="2704003"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71" name="正方形/長方形 70">
            <a:extLst>
              <a:ext uri="{FF2B5EF4-FFF2-40B4-BE49-F238E27FC236}">
                <a16:creationId xmlns:a16="http://schemas.microsoft.com/office/drawing/2014/main" id="{15BE3B73-0FE8-4497-9D8F-3C6413DE1DBE}"/>
              </a:ext>
            </a:extLst>
          </p:cNvPr>
          <p:cNvSpPr/>
          <p:nvPr/>
        </p:nvSpPr>
        <p:spPr>
          <a:xfrm>
            <a:off x="256686" y="2852617"/>
            <a:ext cx="8597613" cy="3501708"/>
          </a:xfrm>
          <a:prstGeom prst="rect">
            <a:avLst/>
          </a:prstGeom>
          <a:solidFill>
            <a:srgbClr val="FFFFE6"/>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9" name="正方形/長方形 88">
            <a:extLst>
              <a:ext uri="{FF2B5EF4-FFF2-40B4-BE49-F238E27FC236}">
                <a16:creationId xmlns:a16="http://schemas.microsoft.com/office/drawing/2014/main" id="{7B373D6E-F9E4-41A9-B0DC-AA4A09C9BDE2}"/>
              </a:ext>
            </a:extLst>
          </p:cNvPr>
          <p:cNvSpPr/>
          <p:nvPr/>
        </p:nvSpPr>
        <p:spPr>
          <a:xfrm>
            <a:off x="256686" y="1178750"/>
            <a:ext cx="8597613" cy="13276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200" b="1" dirty="0">
              <a:solidFill>
                <a:schemeClr val="tx1"/>
              </a:solidFill>
              <a:latin typeface="メイリオ" panose="020B0604030504040204" pitchFamily="50" charset="-128"/>
              <a:ea typeface="メイリオ" panose="020B0604030504040204" pitchFamily="50" charset="-128"/>
            </a:endParaRPr>
          </a:p>
        </p:txBody>
      </p:sp>
      <p:sp>
        <p:nvSpPr>
          <p:cNvPr id="2" name="正方形/長方形 1">
            <a:extLst>
              <a:ext uri="{FF2B5EF4-FFF2-40B4-BE49-F238E27FC236}">
                <a16:creationId xmlns:a16="http://schemas.microsoft.com/office/drawing/2014/main" id="{94E32157-A8FC-4C06-BCEA-DCA74C43C00A}"/>
              </a:ext>
            </a:extLst>
          </p:cNvPr>
          <p:cNvSpPr/>
          <p:nvPr/>
        </p:nvSpPr>
        <p:spPr>
          <a:xfrm>
            <a:off x="390033" y="1518069"/>
            <a:ext cx="5233635" cy="90927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200" b="1" dirty="0">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176289" y="6438842"/>
            <a:ext cx="8290765" cy="435130"/>
          </a:xfrm>
          <a:prstGeom prst="rect">
            <a:avLst/>
          </a:prstGeom>
          <a:noFill/>
          <a:ln>
            <a:noFill/>
          </a:ln>
        </p:spPr>
        <p:txBody>
          <a:bodyPr wrap="none" rtlCol="0">
            <a:norm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立入検査や許認可業務に係る手続のオンライン化をはじめ、端末を用いた現地での検査・データ登録等による業務効率化や、一元的に管理・集約された事業者管理情報等の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データ活用による関係者間での迅速な情報共有等、これらを実現できるデジタル基盤。</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コネクタ 45"/>
          <p:cNvCxnSpPr/>
          <p:nvPr/>
        </p:nvCxnSpPr>
        <p:spPr>
          <a:xfrm>
            <a:off x="223275" y="6399330"/>
            <a:ext cx="864096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560D2732-8224-4F3A-9202-C1B533935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3352" y="1242424"/>
            <a:ext cx="783432" cy="622828"/>
          </a:xfrm>
          <a:prstGeom prst="rect">
            <a:avLst/>
          </a:prstGeom>
        </p:spPr>
      </p:pic>
      <p:grpSp>
        <p:nvGrpSpPr>
          <p:cNvPr id="90" name="グループ化 89">
            <a:extLst>
              <a:ext uri="{FF2B5EF4-FFF2-40B4-BE49-F238E27FC236}">
                <a16:creationId xmlns:a16="http://schemas.microsoft.com/office/drawing/2014/main" id="{06386B12-F4DE-445A-BE15-60357F05F15E}"/>
              </a:ext>
            </a:extLst>
          </p:cNvPr>
          <p:cNvGrpSpPr/>
          <p:nvPr/>
        </p:nvGrpSpPr>
        <p:grpSpPr>
          <a:xfrm>
            <a:off x="7330290" y="3524907"/>
            <a:ext cx="1350028" cy="1201254"/>
            <a:chOff x="7332186" y="3564054"/>
            <a:chExt cx="1350028" cy="1201254"/>
          </a:xfrm>
        </p:grpSpPr>
        <p:sp>
          <p:nvSpPr>
            <p:cNvPr id="14" name="正方形/長方形 13">
              <a:extLst>
                <a:ext uri="{FF2B5EF4-FFF2-40B4-BE49-F238E27FC236}">
                  <a16:creationId xmlns:a16="http://schemas.microsoft.com/office/drawing/2014/main" id="{97F900F0-30EC-43B2-A088-11C7D9203251}"/>
                </a:ext>
              </a:extLst>
            </p:cNvPr>
            <p:cNvSpPr/>
            <p:nvPr/>
          </p:nvSpPr>
          <p:spPr bwMode="gray">
            <a:xfrm>
              <a:off x="7332186" y="3564054"/>
              <a:ext cx="1350028" cy="1201254"/>
            </a:xfrm>
            <a:prstGeom prst="rect">
              <a:avLst/>
            </a:prstGeom>
            <a:solidFill>
              <a:schemeClr val="bg1"/>
            </a:solidFill>
            <a:ln w="19050" algn="ctr">
              <a:solidFill>
                <a:srgbClr val="FF0000"/>
              </a:solidFill>
              <a:miter lim="800000"/>
              <a:headEnd/>
              <a:tailEnd/>
            </a:ln>
            <a:effectLst/>
          </p:spPr>
          <p:txBody>
            <a:bodyPr wrap="none" lIns="72000" tIns="72000" rIns="72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400" b="1" kern="0" dirty="0">
                  <a:solidFill>
                    <a:sysClr val="windowText" lastClr="000000"/>
                  </a:solidFill>
                  <a:latin typeface="メイリオ" panose="020B0604030504040204" pitchFamily="50" charset="-128"/>
                  <a:ea typeface="メイリオ" panose="020B0604030504040204" pitchFamily="50" charset="-128"/>
                </a:rPr>
                <a:t>大阪府</a:t>
              </a:r>
              <a:endParaRPr lang="en-US" altLang="ja-JP" sz="14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5" name="テキスト ボックス 60">
              <a:extLst>
                <a:ext uri="{FF2B5EF4-FFF2-40B4-BE49-F238E27FC236}">
                  <a16:creationId xmlns:a16="http://schemas.microsoft.com/office/drawing/2014/main" id="{42C68074-C814-4B78-82E7-DB9DA7664635}"/>
                </a:ext>
              </a:extLst>
            </p:cNvPr>
            <p:cNvSpPr txBox="1"/>
            <p:nvPr/>
          </p:nvSpPr>
          <p:spPr>
            <a:xfrm>
              <a:off x="7594049" y="4324532"/>
              <a:ext cx="868680" cy="325344"/>
            </a:xfrm>
            <a:prstGeom prst="rect">
              <a:avLst/>
            </a:prstGeom>
            <a:solidFill>
              <a:schemeClr val="bg1"/>
            </a:solidFill>
            <a:ln w="19050" algn="ctr">
              <a:solidFill>
                <a:srgbClr val="FF0000"/>
              </a:solidFill>
              <a:miter lim="800000"/>
              <a:headEnd/>
              <a:tailEnd/>
            </a:ln>
          </p:spPr>
          <p:txBody>
            <a:bodyPr wrap="square" lIns="36000" tIns="36000" rIns="36000" bIns="36000" rtlCol="0" anchor="ctr" anchorCtr="0"/>
            <a:lstStyle>
              <a:defPPr>
                <a:defRPr lang="en-US"/>
              </a:defPPr>
              <a:lvl1pPr marL="0" marR="0" lvl="0" indent="0" algn="ctr" defTabSz="914400" eaLnBrk="1" latinLnBrk="0" hangingPunct="1">
                <a:lnSpc>
                  <a:spcPct val="100000"/>
                </a:lnSpc>
                <a:buClrTx/>
                <a:buSzTx/>
                <a:buFont typeface="Wingdings 2" pitchFamily="18" charset="2"/>
                <a:buNone/>
                <a:tabLst/>
                <a:defRPr kumimoji="1" sz="1100" b="0" i="0" u="none" strike="noStrike" cap="none" spc="0" normalizeH="0" baseline="0">
                  <a:ln>
                    <a:noFill/>
                  </a:ln>
                  <a:solidFill>
                    <a:schemeClr val="bg1"/>
                  </a:solidFill>
                  <a:effectLst/>
                  <a:uLnTx/>
                  <a:uFillTx/>
                  <a:latin typeface="+mn-lt"/>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solidFill>
                    <a:schemeClr val="tx1"/>
                  </a:solidFill>
                  <a:latin typeface="メイリオ" panose="020B0604030504040204" pitchFamily="50" charset="-128"/>
                  <a:ea typeface="メイリオ" panose="020B0604030504040204" pitchFamily="50" charset="-128"/>
                </a:rPr>
                <a:t>福祉部</a:t>
              </a:r>
            </a:p>
          </p:txBody>
        </p:sp>
        <p:sp>
          <p:nvSpPr>
            <p:cNvPr id="16" name="テキスト ボックス 60">
              <a:extLst>
                <a:ext uri="{FF2B5EF4-FFF2-40B4-BE49-F238E27FC236}">
                  <a16:creationId xmlns:a16="http://schemas.microsoft.com/office/drawing/2014/main" id="{36463AC5-14AC-44D2-BB36-71E4AB5A2242}"/>
                </a:ext>
              </a:extLst>
            </p:cNvPr>
            <p:cNvSpPr txBox="1"/>
            <p:nvPr/>
          </p:nvSpPr>
          <p:spPr>
            <a:xfrm>
              <a:off x="7594049" y="3906188"/>
              <a:ext cx="868680" cy="330461"/>
            </a:xfrm>
            <a:prstGeom prst="rect">
              <a:avLst/>
            </a:prstGeom>
            <a:solidFill>
              <a:schemeClr val="bg1"/>
            </a:solidFill>
            <a:ln w="19050" algn="ctr">
              <a:solidFill>
                <a:srgbClr val="FF0000"/>
              </a:solidFill>
              <a:miter lim="800000"/>
              <a:headEnd/>
              <a:tailEnd/>
            </a:ln>
          </p:spPr>
          <p:txBody>
            <a:bodyPr wrap="square" lIns="36000" tIns="36000" rIns="36000" bIns="36000" rtlCol="0" anchor="ctr" anchorCtr="0"/>
            <a:lstStyle>
              <a:defPPr>
                <a:defRPr lang="en-US"/>
              </a:defPPr>
              <a:lvl1pPr marL="0" marR="0" lvl="0" indent="0" algn="ctr" defTabSz="914400" eaLnBrk="1" latinLnBrk="0" hangingPunct="1">
                <a:lnSpc>
                  <a:spcPct val="100000"/>
                </a:lnSpc>
                <a:buClrTx/>
                <a:buSzTx/>
                <a:buFont typeface="Wingdings 2" pitchFamily="18" charset="2"/>
                <a:buNone/>
                <a:tabLst/>
                <a:defRPr kumimoji="1" sz="1100" b="0" i="0" u="none" strike="noStrike" cap="none" spc="0" normalizeH="0" baseline="0">
                  <a:ln>
                    <a:noFill/>
                  </a:ln>
                  <a:solidFill>
                    <a:schemeClr val="bg1"/>
                  </a:solidFill>
                  <a:effectLst/>
                  <a:uLnTx/>
                  <a:uFillTx/>
                  <a:latin typeface="+mn-lt"/>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solidFill>
                    <a:schemeClr val="tx1"/>
                  </a:solidFill>
                  <a:latin typeface="メイリオ" panose="020B0604030504040204" pitchFamily="50" charset="-128"/>
                  <a:ea typeface="メイリオ" panose="020B0604030504040204" pitchFamily="50" charset="-128"/>
                </a:rPr>
                <a:t>健康医療部</a:t>
              </a:r>
            </a:p>
          </p:txBody>
        </p:sp>
      </p:grpSp>
      <p:sp>
        <p:nvSpPr>
          <p:cNvPr id="18" name="正方形/長方形 17">
            <a:extLst>
              <a:ext uri="{FF2B5EF4-FFF2-40B4-BE49-F238E27FC236}">
                <a16:creationId xmlns:a16="http://schemas.microsoft.com/office/drawing/2014/main" id="{3863A8A7-EF66-43F1-86F6-460D3FBFD4E6}"/>
              </a:ext>
            </a:extLst>
          </p:cNvPr>
          <p:cNvSpPr/>
          <p:nvPr/>
        </p:nvSpPr>
        <p:spPr bwMode="gray">
          <a:xfrm>
            <a:off x="3154685" y="3387096"/>
            <a:ext cx="2717512" cy="1654665"/>
          </a:xfrm>
          <a:prstGeom prst="rect">
            <a:avLst/>
          </a:prstGeom>
          <a:solidFill>
            <a:schemeClr val="bg1"/>
          </a:solidFill>
          <a:ln w="28575" algn="ctr">
            <a:solidFill>
              <a:srgbClr val="00B050"/>
            </a:solidFill>
            <a:miter lim="800000"/>
            <a:headEnd/>
            <a:tailEnd/>
          </a:ln>
          <a:effectLst>
            <a:outerShdw blurRad="50800" dist="38100" dir="2700000" algn="tl" rotWithShape="0">
              <a:prstClr val="black">
                <a:alpha val="40000"/>
              </a:prstClr>
            </a:outerShdw>
          </a:effectLst>
        </p:spPr>
        <p:txBody>
          <a:bodyPr wrap="none" lIns="72000" tIns="108000" rIns="72000" bIns="3600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500" b="1" dirty="0">
                <a:solidFill>
                  <a:prstClr val="black"/>
                </a:solidFill>
                <a:latin typeface="メイリオ" panose="020B0604030504040204" pitchFamily="50" charset="-128"/>
                <a:ea typeface="メイリオ" panose="020B0604030504040204" pitchFamily="50" charset="-128"/>
              </a:rPr>
              <a:t>許認可・立入検査</a:t>
            </a:r>
            <a:r>
              <a:rPr lang="en-US" altLang="ja-JP" sz="1500" b="1" dirty="0">
                <a:solidFill>
                  <a:prstClr val="black"/>
                </a:solidFill>
                <a:latin typeface="メイリオ" panose="020B0604030504040204" pitchFamily="50" charset="-128"/>
                <a:ea typeface="メイリオ" panose="020B0604030504040204" pitchFamily="50" charset="-128"/>
              </a:rPr>
              <a:t>/</a:t>
            </a:r>
            <a:r>
              <a:rPr lang="ja-JP" altLang="en-US" sz="1500" b="1" dirty="0">
                <a:solidFill>
                  <a:prstClr val="black"/>
                </a:solidFill>
                <a:latin typeface="メイリオ" panose="020B0604030504040204" pitchFamily="50" charset="-128"/>
                <a:ea typeface="メイリオ" panose="020B0604030504040204" pitchFamily="50" charset="-128"/>
              </a:rPr>
              <a:t>指導監査</a:t>
            </a:r>
            <a:endParaRPr lang="en-US" altLang="ja-JP" sz="1500" b="1" dirty="0">
              <a:solidFill>
                <a:prstClr val="black"/>
              </a:solidFill>
              <a:latin typeface="メイリオ" panose="020B0604030504040204" pitchFamily="50" charset="-128"/>
              <a:ea typeface="メイリオ" panose="020B0604030504040204" pitchFamily="50" charset="-128"/>
            </a:endParaRPr>
          </a:p>
          <a:p>
            <a:pPr algn="ctr">
              <a:buClr>
                <a:srgbClr val="000000"/>
              </a:buClr>
              <a:defRPr/>
            </a:pPr>
            <a:r>
              <a:rPr lang="ja-JP" altLang="en-US" sz="1500" b="1" dirty="0">
                <a:solidFill>
                  <a:prstClr val="black"/>
                </a:solidFill>
                <a:latin typeface="メイリオ" panose="020B0604030504040204" pitchFamily="50" charset="-128"/>
                <a:ea typeface="メイリオ" panose="020B0604030504040204" pitchFamily="50" charset="-128"/>
              </a:rPr>
              <a:t>ＤＸプラットフォーム</a:t>
            </a:r>
            <a:endParaRPr lang="en-US" altLang="ja-JP" sz="1500" kern="0" dirty="0">
              <a:solidFill>
                <a:sysClr val="windowText" lastClr="000000"/>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5A5FF324-9B1A-4341-B26E-1C636C219517}"/>
              </a:ext>
            </a:extLst>
          </p:cNvPr>
          <p:cNvSpPr/>
          <p:nvPr/>
        </p:nvSpPr>
        <p:spPr bwMode="gray">
          <a:xfrm>
            <a:off x="410628" y="3484341"/>
            <a:ext cx="1383628" cy="1202400"/>
          </a:xfrm>
          <a:prstGeom prst="rect">
            <a:avLst/>
          </a:prstGeom>
          <a:solidFill>
            <a:schemeClr val="bg1"/>
          </a:solidFill>
          <a:ln w="19050" algn="ctr">
            <a:solidFill>
              <a:srgbClr val="002060"/>
            </a:solidFill>
            <a:miter lim="800000"/>
            <a:headEnd/>
            <a:tailEnd/>
          </a:ln>
          <a:effectLst/>
        </p:spPr>
        <p:txBody>
          <a:bodyPr wrap="none" lIns="72000" tIns="72000" rIns="72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400" b="1" kern="0" dirty="0">
                <a:solidFill>
                  <a:sysClr val="windowText" lastClr="000000"/>
                </a:solidFill>
                <a:latin typeface="メイリオ" panose="020B0604030504040204" pitchFamily="50" charset="-128"/>
                <a:ea typeface="メイリオ" panose="020B0604030504040204" pitchFamily="50" charset="-128"/>
              </a:rPr>
              <a:t>事業者</a:t>
            </a:r>
            <a:endParaRPr lang="en-US" altLang="ja-JP" sz="1400" b="1" kern="0" dirty="0">
              <a:solidFill>
                <a:sysClr val="windowText" lastClr="000000"/>
              </a:solidFill>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75264BB4-7542-4143-A42D-DE89B97D9569}"/>
              </a:ext>
            </a:extLst>
          </p:cNvPr>
          <p:cNvGrpSpPr/>
          <p:nvPr/>
        </p:nvGrpSpPr>
        <p:grpSpPr>
          <a:xfrm>
            <a:off x="519042" y="3976181"/>
            <a:ext cx="1100377" cy="593808"/>
            <a:chOff x="686252" y="4156064"/>
            <a:chExt cx="1327439" cy="716339"/>
          </a:xfrm>
        </p:grpSpPr>
        <p:sp>
          <p:nvSpPr>
            <p:cNvPr id="21" name="テキスト ボックス 20">
              <a:extLst>
                <a:ext uri="{FF2B5EF4-FFF2-40B4-BE49-F238E27FC236}">
                  <a16:creationId xmlns:a16="http://schemas.microsoft.com/office/drawing/2014/main" id="{A3FA0C5B-122D-4A43-98F5-8AE4CA849178}"/>
                </a:ext>
              </a:extLst>
            </p:cNvPr>
            <p:cNvSpPr txBox="1"/>
            <p:nvPr/>
          </p:nvSpPr>
          <p:spPr>
            <a:xfrm>
              <a:off x="758176" y="4156064"/>
              <a:ext cx="1255515" cy="153209"/>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1000" kern="0" dirty="0">
                  <a:latin typeface="メイリオ" panose="020B0604030504040204" pitchFamily="50" charset="-128"/>
                  <a:ea typeface="メイリオ" panose="020B0604030504040204" pitchFamily="50" charset="-128"/>
                </a:rPr>
                <a:t>医療機関や福祉施設等</a:t>
              </a:r>
              <a:endParaRPr lang="en-US" altLang="ja-JP" sz="1000" kern="0" dirty="0">
                <a:latin typeface="メイリオ" panose="020B0604030504040204" pitchFamily="50" charset="-128"/>
                <a:ea typeface="メイリオ" panose="020B0604030504040204" pitchFamily="50" charset="-128"/>
              </a:endParaRPr>
            </a:p>
          </p:txBody>
        </p:sp>
        <p:pic>
          <p:nvPicPr>
            <p:cNvPr id="22" name="グラフィックス 21" descr="病院 単色塗りつぶし">
              <a:extLst>
                <a:ext uri="{FF2B5EF4-FFF2-40B4-BE49-F238E27FC236}">
                  <a16:creationId xmlns:a16="http://schemas.microsoft.com/office/drawing/2014/main" id="{624CB34E-5061-4431-8E50-418475908F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252" y="4356937"/>
              <a:ext cx="648000" cy="515466"/>
            </a:xfrm>
            <a:prstGeom prst="rect">
              <a:avLst/>
            </a:prstGeom>
          </p:spPr>
        </p:pic>
      </p:grpSp>
      <p:pic>
        <p:nvPicPr>
          <p:cNvPr id="23" name="グラフィックス 22" descr="ホーム 1 単色塗りつぶし">
            <a:extLst>
              <a:ext uri="{FF2B5EF4-FFF2-40B4-BE49-F238E27FC236}">
                <a16:creationId xmlns:a16="http://schemas.microsoft.com/office/drawing/2014/main" id="{F8DECA1A-8B00-44FA-914E-FEF57D4504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95" y="4135176"/>
            <a:ext cx="537159" cy="427296"/>
          </a:xfrm>
          <a:prstGeom prst="rect">
            <a:avLst/>
          </a:prstGeom>
        </p:spPr>
      </p:pic>
      <p:sp>
        <p:nvSpPr>
          <p:cNvPr id="29" name="矢印: 左右 28">
            <a:extLst>
              <a:ext uri="{FF2B5EF4-FFF2-40B4-BE49-F238E27FC236}">
                <a16:creationId xmlns:a16="http://schemas.microsoft.com/office/drawing/2014/main" id="{7E0013EB-5AA9-49CC-A9E8-E5C72740DBD6}"/>
              </a:ext>
            </a:extLst>
          </p:cNvPr>
          <p:cNvSpPr/>
          <p:nvPr/>
        </p:nvSpPr>
        <p:spPr bwMode="gray">
          <a:xfrm>
            <a:off x="1933958" y="4022947"/>
            <a:ext cx="1152000" cy="213831"/>
          </a:xfrm>
          <a:prstGeom prst="leftRightArrow">
            <a:avLst>
              <a:gd name="adj1" fmla="val 42808"/>
              <a:gd name="adj2" fmla="val 50000"/>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dirty="0">
              <a:solidFill>
                <a:prstClr val="black"/>
              </a:solidFill>
              <a:latin typeface="Yu Gothic UI" panose="020B0500000000000000" pitchFamily="50" charset="-128"/>
              <a:ea typeface="Yu Gothic UI" panose="020B0500000000000000" pitchFamily="50" charset="-128"/>
            </a:endParaRPr>
          </a:p>
        </p:txBody>
      </p:sp>
      <p:sp>
        <p:nvSpPr>
          <p:cNvPr id="31" name="矢印: 右 30">
            <a:extLst>
              <a:ext uri="{FF2B5EF4-FFF2-40B4-BE49-F238E27FC236}">
                <a16:creationId xmlns:a16="http://schemas.microsoft.com/office/drawing/2014/main" id="{C2480B1F-3BCF-4BBF-B91D-73EE57A07E1E}"/>
              </a:ext>
            </a:extLst>
          </p:cNvPr>
          <p:cNvSpPr/>
          <p:nvPr/>
        </p:nvSpPr>
        <p:spPr bwMode="gray">
          <a:xfrm>
            <a:off x="1933958" y="3520200"/>
            <a:ext cx="1152000" cy="215445"/>
          </a:xfrm>
          <a:prstGeom prst="rightArrow">
            <a:avLst>
              <a:gd name="adj1" fmla="val 50000"/>
              <a:gd name="adj2" fmla="val 7829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32" name="正方形/長方形 31">
            <a:extLst>
              <a:ext uri="{FF2B5EF4-FFF2-40B4-BE49-F238E27FC236}">
                <a16:creationId xmlns:a16="http://schemas.microsoft.com/office/drawing/2014/main" id="{9B6D671B-D1F7-4CFB-B65D-D6B6F1AC65FD}"/>
              </a:ext>
            </a:extLst>
          </p:cNvPr>
          <p:cNvSpPr/>
          <p:nvPr/>
        </p:nvSpPr>
        <p:spPr bwMode="gray">
          <a:xfrm>
            <a:off x="3096080" y="5580098"/>
            <a:ext cx="2954272" cy="681363"/>
          </a:xfrm>
          <a:prstGeom prst="rect">
            <a:avLst/>
          </a:prstGeom>
          <a:solidFill>
            <a:schemeClr val="accent1">
              <a:lumMod val="20000"/>
              <a:lumOff val="80000"/>
            </a:schemeClr>
          </a:solidFill>
          <a:ln w="12700" algn="ctr">
            <a:noFill/>
            <a:miter lim="800000"/>
            <a:headEnd/>
            <a:tailEnd/>
          </a:ln>
          <a:effectLst/>
        </p:spPr>
        <p:txBody>
          <a:bodyPr wrap="none" lIns="72000" tIns="36000" rIns="7200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buClr>
                <a:srgbClr val="000000"/>
              </a:buClr>
              <a:defRPr/>
            </a:pPr>
            <a:r>
              <a:rPr lang="ja-JP" altLang="en-US" sz="1200" b="1" kern="0" dirty="0">
                <a:latin typeface="メイリオ" panose="020B0604030504040204" pitchFamily="50" charset="-128"/>
                <a:ea typeface="メイリオ" panose="020B0604030504040204" pitchFamily="50" charset="-128"/>
              </a:rPr>
              <a:t>国及び府等のシステム</a:t>
            </a:r>
            <a:endParaRPr lang="ja-JP" altLang="en-US" sz="1050" b="1" kern="0" dirty="0">
              <a:latin typeface="メイリオ" panose="020B0604030504040204" pitchFamily="50" charset="-128"/>
              <a:ea typeface="メイリオ" panose="020B0604030504040204" pitchFamily="50" charset="-128"/>
            </a:endParaRPr>
          </a:p>
          <a:p>
            <a:pPr algn="ctr">
              <a:lnSpc>
                <a:spcPct val="150000"/>
              </a:lnSpc>
              <a:buClr>
                <a:srgbClr val="000000"/>
              </a:buClr>
              <a:defRPr/>
            </a:pPr>
            <a:r>
              <a:rPr lang="ja-JP" altLang="en-US" sz="1050" b="1" kern="0" dirty="0">
                <a:latin typeface="メイリオ" panose="020B0604030504040204" pitchFamily="50" charset="-128"/>
                <a:ea typeface="メイリオ" panose="020B0604030504040204" pitchFamily="50" charset="-128"/>
              </a:rPr>
              <a:t>（申請・台帳情報、検査結果、決済情報など）</a:t>
            </a:r>
          </a:p>
        </p:txBody>
      </p:sp>
      <p:sp>
        <p:nvSpPr>
          <p:cNvPr id="33" name="矢印: 右 32">
            <a:extLst>
              <a:ext uri="{FF2B5EF4-FFF2-40B4-BE49-F238E27FC236}">
                <a16:creationId xmlns:a16="http://schemas.microsoft.com/office/drawing/2014/main" id="{23F0DF8A-FAD5-4249-B8BB-36A22FB90CCB}"/>
              </a:ext>
            </a:extLst>
          </p:cNvPr>
          <p:cNvSpPr/>
          <p:nvPr/>
        </p:nvSpPr>
        <p:spPr bwMode="gray">
          <a:xfrm rot="2249098">
            <a:off x="1630448" y="5123887"/>
            <a:ext cx="1538725" cy="226016"/>
          </a:xfrm>
          <a:prstGeom prst="rightArrow">
            <a:avLst>
              <a:gd name="adj1" fmla="val 50000"/>
              <a:gd name="adj2" fmla="val 8782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50" name="矢印: 左右 49">
            <a:extLst>
              <a:ext uri="{FF2B5EF4-FFF2-40B4-BE49-F238E27FC236}">
                <a16:creationId xmlns:a16="http://schemas.microsoft.com/office/drawing/2014/main" id="{C284DBFF-E453-492B-964D-466AC6EA4B9E}"/>
              </a:ext>
            </a:extLst>
          </p:cNvPr>
          <p:cNvSpPr/>
          <p:nvPr/>
        </p:nvSpPr>
        <p:spPr bwMode="gray">
          <a:xfrm rot="19852569">
            <a:off x="5971636" y="5097966"/>
            <a:ext cx="1285627" cy="220261"/>
          </a:xfrm>
          <a:prstGeom prst="leftRightArrow">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dirty="0">
              <a:solidFill>
                <a:prstClr val="black"/>
              </a:solidFill>
              <a:latin typeface="Yu Gothic UI" panose="020B0500000000000000" pitchFamily="50" charset="-128"/>
              <a:ea typeface="Yu Gothic UI" panose="020B0500000000000000" pitchFamily="50" charset="-128"/>
            </a:endParaRPr>
          </a:p>
        </p:txBody>
      </p:sp>
      <p:sp>
        <p:nvSpPr>
          <p:cNvPr id="54" name="円: 塗りつぶしなし 53">
            <a:extLst>
              <a:ext uri="{FF2B5EF4-FFF2-40B4-BE49-F238E27FC236}">
                <a16:creationId xmlns:a16="http://schemas.microsoft.com/office/drawing/2014/main" id="{1C9D4C40-7EBB-4A0D-A3D3-7A3CD93DE0C5}"/>
              </a:ext>
            </a:extLst>
          </p:cNvPr>
          <p:cNvSpPr/>
          <p:nvPr/>
        </p:nvSpPr>
        <p:spPr bwMode="gray">
          <a:xfrm>
            <a:off x="3996206" y="3976000"/>
            <a:ext cx="956677" cy="937501"/>
          </a:xfrm>
          <a:prstGeom prst="donut">
            <a:avLst>
              <a:gd name="adj" fmla="val 5919"/>
            </a:avLst>
          </a:prstGeom>
          <a:solidFill>
            <a:srgbClr val="009999"/>
          </a:solidFill>
          <a:ln w="76200" algn="ctr">
            <a:solidFill>
              <a:schemeClr val="accent1"/>
            </a:solid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dirty="0">
              <a:solidFill>
                <a:prstClr val="black"/>
              </a:solidFill>
              <a:latin typeface="Yu Gothic UI" panose="020B0500000000000000" pitchFamily="50" charset="-128"/>
              <a:ea typeface="Yu Gothic UI" panose="020B0500000000000000" pitchFamily="50" charset="-128"/>
            </a:endParaRPr>
          </a:p>
        </p:txBody>
      </p:sp>
      <p:sp>
        <p:nvSpPr>
          <p:cNvPr id="55" name="四角形: 角を丸くする 54">
            <a:extLst>
              <a:ext uri="{FF2B5EF4-FFF2-40B4-BE49-F238E27FC236}">
                <a16:creationId xmlns:a16="http://schemas.microsoft.com/office/drawing/2014/main" id="{5E0FE531-3044-4940-9ADA-DFE8C1F4221F}"/>
              </a:ext>
            </a:extLst>
          </p:cNvPr>
          <p:cNvSpPr/>
          <p:nvPr/>
        </p:nvSpPr>
        <p:spPr bwMode="gray">
          <a:xfrm>
            <a:off x="3252986" y="3980667"/>
            <a:ext cx="1082742" cy="415788"/>
          </a:xfrm>
          <a:prstGeom prst="roundRect">
            <a:avLst/>
          </a:prstGeom>
          <a:solidFill>
            <a:schemeClr val="bg1"/>
          </a:solidFill>
          <a:ln w="28575" algn="ctr">
            <a:solidFill>
              <a:schemeClr val="accent6"/>
            </a:solidFill>
            <a:miter lim="800000"/>
            <a:headEnd/>
            <a:tailEnd/>
          </a:ln>
        </p:spPr>
        <p:txBody>
          <a:bodyPr wrap="square" lIns="0" tIns="54000" rIns="0" bIns="36000" rtlCol="0" anchor="ctr"/>
          <a:lstStyle/>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事業者ポータル</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lang="ja-JP" altLang="en-US" sz="800" dirty="0">
                <a:solidFill>
                  <a:prstClr val="black"/>
                </a:solidFill>
                <a:latin typeface="メイリオ" panose="020B0604030504040204" pitchFamily="50" charset="-128"/>
                <a:ea typeface="メイリオ" panose="020B0604030504040204" pitchFamily="50" charset="-128"/>
              </a:rPr>
              <a:t>（</a:t>
            </a:r>
            <a:r>
              <a:rPr lang="en-US" altLang="ja-JP" sz="800" dirty="0">
                <a:solidFill>
                  <a:prstClr val="black"/>
                </a:solidFill>
                <a:latin typeface="メイリオ" panose="020B0604030504040204" pitchFamily="50" charset="-128"/>
                <a:ea typeface="メイリオ" panose="020B0604030504040204" pitchFamily="50" charset="-128"/>
              </a:rPr>
              <a:t>G</a:t>
            </a:r>
            <a:r>
              <a:rPr lang="ja-JP" altLang="en-US" sz="800" dirty="0">
                <a:solidFill>
                  <a:prstClr val="black"/>
                </a:solidFill>
                <a:latin typeface="メイリオ" panose="020B0604030504040204" pitchFamily="50" charset="-128"/>
                <a:ea typeface="メイリオ" panose="020B0604030504040204" pitchFamily="50" charset="-128"/>
              </a:rPr>
              <a:t>ビズ</a:t>
            </a:r>
            <a:r>
              <a:rPr lang="en-US" altLang="ja-JP" sz="800" dirty="0">
                <a:solidFill>
                  <a:prstClr val="black"/>
                </a:solidFill>
                <a:latin typeface="メイリオ" panose="020B0604030504040204" pitchFamily="50" charset="-128"/>
                <a:ea typeface="メイリオ" panose="020B0604030504040204" pitchFamily="50" charset="-128"/>
              </a:rPr>
              <a:t>ID</a:t>
            </a:r>
            <a:r>
              <a:rPr lang="ja-JP" altLang="en-US" sz="800" dirty="0">
                <a:solidFill>
                  <a:prstClr val="black"/>
                </a:solidFill>
                <a:latin typeface="メイリオ" panose="020B0604030504040204" pitchFamily="50" charset="-128"/>
                <a:ea typeface="メイリオ" panose="020B0604030504040204" pitchFamily="50" charset="-128"/>
              </a:rPr>
              <a:t>認証も可）</a:t>
            </a:r>
          </a:p>
        </p:txBody>
      </p:sp>
      <p:sp>
        <p:nvSpPr>
          <p:cNvPr id="56" name="四角形: 角を丸くする 55">
            <a:extLst>
              <a:ext uri="{FF2B5EF4-FFF2-40B4-BE49-F238E27FC236}">
                <a16:creationId xmlns:a16="http://schemas.microsoft.com/office/drawing/2014/main" id="{CFF42998-E223-4AA1-8910-C622BEE7ED89}"/>
              </a:ext>
            </a:extLst>
          </p:cNvPr>
          <p:cNvSpPr/>
          <p:nvPr/>
        </p:nvSpPr>
        <p:spPr bwMode="gray">
          <a:xfrm>
            <a:off x="4660795" y="3980667"/>
            <a:ext cx="1082742" cy="415788"/>
          </a:xfrm>
          <a:prstGeom prst="roundRect">
            <a:avLst/>
          </a:prstGeom>
          <a:solidFill>
            <a:schemeClr val="bg1"/>
          </a:solidFill>
          <a:ln w="28575" algn="ctr">
            <a:solidFill>
              <a:schemeClr val="accent6"/>
            </a:solidFill>
            <a:miter lim="800000"/>
            <a:headEnd/>
            <a:tailEnd/>
          </a:ln>
        </p:spPr>
        <p:txBody>
          <a:bodyPr wrap="square" lIns="72000" tIns="72000" rIns="0" bIns="36000" rtlCol="0" anchor="ctr"/>
          <a:lstStyle/>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立入検査／</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指導監査</a:t>
            </a:r>
            <a:r>
              <a:rPr lang="ja-JP" altLang="en-US" sz="900" dirty="0">
                <a:solidFill>
                  <a:prstClr val="black"/>
                </a:solidFill>
                <a:latin typeface="メイリオ" panose="020B0604030504040204" pitchFamily="50" charset="-128"/>
                <a:ea typeface="メイリオ" panose="020B0604030504040204" pitchFamily="50" charset="-128"/>
              </a:rPr>
              <a:t>（履歴）</a:t>
            </a:r>
            <a:endParaRPr lang="ja-JP" altLang="en-US" sz="1000" dirty="0">
              <a:solidFill>
                <a:prstClr val="black"/>
              </a:solidFill>
              <a:latin typeface="メイリオ" panose="020B0604030504040204" pitchFamily="50" charset="-128"/>
              <a:ea typeface="メイリオ" panose="020B0604030504040204" pitchFamily="50" charset="-128"/>
            </a:endParaRPr>
          </a:p>
        </p:txBody>
      </p:sp>
      <p:sp>
        <p:nvSpPr>
          <p:cNvPr id="57" name="四角形: 角を丸くする 56">
            <a:extLst>
              <a:ext uri="{FF2B5EF4-FFF2-40B4-BE49-F238E27FC236}">
                <a16:creationId xmlns:a16="http://schemas.microsoft.com/office/drawing/2014/main" id="{E86A1161-1E07-46F6-9F8A-08806F097AD2}"/>
              </a:ext>
            </a:extLst>
          </p:cNvPr>
          <p:cNvSpPr/>
          <p:nvPr/>
        </p:nvSpPr>
        <p:spPr bwMode="gray">
          <a:xfrm>
            <a:off x="3276206" y="4483840"/>
            <a:ext cx="1082742" cy="397598"/>
          </a:xfrm>
          <a:prstGeom prst="roundRect">
            <a:avLst/>
          </a:prstGeom>
          <a:solidFill>
            <a:schemeClr val="bg1"/>
          </a:solidFill>
          <a:ln w="28575" algn="ctr">
            <a:solidFill>
              <a:schemeClr val="accent6"/>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法人・事業者</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台帳</a:t>
            </a:r>
          </a:p>
        </p:txBody>
      </p:sp>
      <p:sp>
        <p:nvSpPr>
          <p:cNvPr id="58" name="四角形: 角を丸くする 57">
            <a:extLst>
              <a:ext uri="{FF2B5EF4-FFF2-40B4-BE49-F238E27FC236}">
                <a16:creationId xmlns:a16="http://schemas.microsoft.com/office/drawing/2014/main" id="{900FBCB9-DCAE-48FD-AA3F-D3CD075C0EEC}"/>
              </a:ext>
            </a:extLst>
          </p:cNvPr>
          <p:cNvSpPr/>
          <p:nvPr/>
        </p:nvSpPr>
        <p:spPr bwMode="gray">
          <a:xfrm>
            <a:off x="4677489" y="4483840"/>
            <a:ext cx="1082742" cy="397598"/>
          </a:xfrm>
          <a:prstGeom prst="roundRect">
            <a:avLst/>
          </a:prstGeom>
          <a:solidFill>
            <a:schemeClr val="bg1"/>
          </a:solidFill>
          <a:ln w="28575" algn="ctr">
            <a:solidFill>
              <a:schemeClr val="accent6"/>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1000" dirty="0">
                <a:solidFill>
                  <a:prstClr val="black"/>
                </a:solidFill>
                <a:latin typeface="メイリオ" panose="020B0604030504040204" pitchFamily="50" charset="-128"/>
                <a:ea typeface="メイリオ" panose="020B0604030504040204" pitchFamily="50" charset="-128"/>
              </a:rPr>
              <a:t>許認可管理</a:t>
            </a:r>
            <a:endParaRPr lang="en-US" altLang="ja-JP" sz="1000" dirty="0">
              <a:solidFill>
                <a:prstClr val="black"/>
              </a:solidFill>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lang="ja-JP" altLang="en-US" sz="900" dirty="0">
                <a:solidFill>
                  <a:prstClr val="black"/>
                </a:solidFill>
                <a:latin typeface="メイリオ" panose="020B0604030504040204" pitchFamily="50" charset="-128"/>
                <a:ea typeface="メイリオ" panose="020B0604030504040204" pitchFamily="50" charset="-128"/>
              </a:rPr>
              <a:t>（履歴）</a:t>
            </a:r>
          </a:p>
        </p:txBody>
      </p:sp>
      <p:sp>
        <p:nvSpPr>
          <p:cNvPr id="17" name="矢印: 右 16">
            <a:extLst>
              <a:ext uri="{FF2B5EF4-FFF2-40B4-BE49-F238E27FC236}">
                <a16:creationId xmlns:a16="http://schemas.microsoft.com/office/drawing/2014/main" id="{F3A058A4-67BE-433F-967A-9125193173FC}"/>
              </a:ext>
            </a:extLst>
          </p:cNvPr>
          <p:cNvSpPr/>
          <p:nvPr/>
        </p:nvSpPr>
        <p:spPr bwMode="gray">
          <a:xfrm rot="16200000">
            <a:off x="3799267" y="4710541"/>
            <a:ext cx="372910" cy="1210817"/>
          </a:xfrm>
          <a:prstGeom prst="rightArrow">
            <a:avLst>
              <a:gd name="adj1" fmla="val 46501"/>
              <a:gd name="adj2" fmla="val 100000"/>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endParaRPr>
          </a:p>
        </p:txBody>
      </p:sp>
      <p:sp>
        <p:nvSpPr>
          <p:cNvPr id="64" name="矢印: 右 63">
            <a:extLst>
              <a:ext uri="{FF2B5EF4-FFF2-40B4-BE49-F238E27FC236}">
                <a16:creationId xmlns:a16="http://schemas.microsoft.com/office/drawing/2014/main" id="{41D26EE4-1F72-4235-8E66-A44D8BA89E71}"/>
              </a:ext>
            </a:extLst>
          </p:cNvPr>
          <p:cNvSpPr/>
          <p:nvPr/>
        </p:nvSpPr>
        <p:spPr bwMode="gray">
          <a:xfrm rot="5400000">
            <a:off x="4943421" y="4654415"/>
            <a:ext cx="326452" cy="1372662"/>
          </a:xfrm>
          <a:prstGeom prst="rightArrow">
            <a:avLst>
              <a:gd name="adj1" fmla="val 46501"/>
              <a:gd name="adj2" fmla="val 100000"/>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endParaRPr>
          </a:p>
        </p:txBody>
      </p:sp>
      <p:sp>
        <p:nvSpPr>
          <p:cNvPr id="67" name="テキスト ボックス 63">
            <a:extLst>
              <a:ext uri="{FF2B5EF4-FFF2-40B4-BE49-F238E27FC236}">
                <a16:creationId xmlns:a16="http://schemas.microsoft.com/office/drawing/2014/main" id="{9F37E124-1716-4645-8A74-4CEB406803CD}"/>
              </a:ext>
            </a:extLst>
          </p:cNvPr>
          <p:cNvSpPr txBox="1"/>
          <p:nvPr/>
        </p:nvSpPr>
        <p:spPr>
          <a:xfrm>
            <a:off x="3955458" y="5263299"/>
            <a:ext cx="1320196" cy="226553"/>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b="1" kern="0" dirty="0">
                <a:latin typeface="メイリオ" panose="020B0604030504040204" pitchFamily="50" charset="-128"/>
                <a:ea typeface="メイリオ" panose="020B0604030504040204" pitchFamily="50" charset="-128"/>
              </a:rPr>
              <a:t>関係システムへのデータ取込・反映</a:t>
            </a:r>
            <a:endParaRPr lang="en-US" altLang="ja-JP" b="1" kern="0" dirty="0">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41C7746B-44F8-4289-9F01-E977B340E1AC}"/>
              </a:ext>
            </a:extLst>
          </p:cNvPr>
          <p:cNvSpPr txBox="1"/>
          <p:nvPr/>
        </p:nvSpPr>
        <p:spPr bwMode="gray">
          <a:xfrm>
            <a:off x="351372" y="1286609"/>
            <a:ext cx="8361088" cy="184666"/>
          </a:xfrm>
          <a:prstGeom prst="rect">
            <a:avLst/>
          </a:prstGeom>
          <a:noFill/>
        </p:spPr>
        <p:txBody>
          <a:bodyPr wrap="square" lIns="0" tIns="0" rIns="0" bIns="0" rtlCol="0">
            <a:spAutoFit/>
          </a:bodyPr>
          <a:lstStyle/>
          <a:p>
            <a:pPr marR="0" algn="l" defTabSz="990564" rtl="0" eaLnBrk="1" fontAlgn="auto" latinLnBrk="0" hangingPunct="1">
              <a:lnSpc>
                <a:spcPct val="100000"/>
              </a:lnSpc>
              <a:spcBef>
                <a:spcPts val="0"/>
              </a:spcBef>
              <a:spcAft>
                <a:spcPts val="0"/>
              </a:spcAft>
              <a:buClrTx/>
              <a:buSzPct val="100000"/>
              <a:tabLst/>
            </a:pPr>
            <a:r>
              <a:rPr kumimoji="1" lang="ja-JP" altLang="en-US" sz="1200" b="1" dirty="0">
                <a:solidFill>
                  <a:prstClr val="black"/>
                </a:solidFill>
                <a:latin typeface="メイリオ" panose="020B0604030504040204" pitchFamily="50" charset="-128"/>
                <a:ea typeface="メイリオ" panose="020B0604030504040204" pitchFamily="50" charset="-128"/>
              </a:rPr>
              <a:t>立入検査や許認可業務にかかる業務運用上の課題</a:t>
            </a:r>
            <a:endParaRPr kumimoji="1" lang="en-US" altLang="ja-JP" sz="1200" b="1" dirty="0">
              <a:solidFill>
                <a:prstClr val="black"/>
              </a:solidFill>
              <a:latin typeface="メイリオ" panose="020B0604030504040204" pitchFamily="50" charset="-128"/>
              <a:ea typeface="メイリオ" panose="020B0604030504040204" pitchFamily="50" charset="-128"/>
            </a:endParaRPr>
          </a:p>
        </p:txBody>
      </p:sp>
      <p:sp>
        <p:nvSpPr>
          <p:cNvPr id="83" name="正方形/長方形 82">
            <a:extLst>
              <a:ext uri="{FF2B5EF4-FFF2-40B4-BE49-F238E27FC236}">
                <a16:creationId xmlns:a16="http://schemas.microsoft.com/office/drawing/2014/main" id="{D2A4A50F-1456-4FA1-8F53-A0CEC3EF5F85}"/>
              </a:ext>
            </a:extLst>
          </p:cNvPr>
          <p:cNvSpPr/>
          <p:nvPr/>
        </p:nvSpPr>
        <p:spPr>
          <a:xfrm>
            <a:off x="5706143" y="1518069"/>
            <a:ext cx="3006317" cy="89767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grpSp>
        <p:nvGrpSpPr>
          <p:cNvPr id="117" name="グループ化 116">
            <a:extLst>
              <a:ext uri="{FF2B5EF4-FFF2-40B4-BE49-F238E27FC236}">
                <a16:creationId xmlns:a16="http://schemas.microsoft.com/office/drawing/2014/main" id="{0C0F78E7-CF67-4A26-B5D9-B1E4A0A37508}"/>
              </a:ext>
            </a:extLst>
          </p:cNvPr>
          <p:cNvGrpSpPr/>
          <p:nvPr/>
        </p:nvGrpSpPr>
        <p:grpSpPr>
          <a:xfrm>
            <a:off x="5757015" y="1899709"/>
            <a:ext cx="2880383" cy="468813"/>
            <a:chOff x="5694875" y="2127062"/>
            <a:chExt cx="2880383" cy="468813"/>
          </a:xfrm>
        </p:grpSpPr>
        <p:sp>
          <p:nvSpPr>
            <p:cNvPr id="85" name="四角形: 角を丸くする 84">
              <a:extLst>
                <a:ext uri="{FF2B5EF4-FFF2-40B4-BE49-F238E27FC236}">
                  <a16:creationId xmlns:a16="http://schemas.microsoft.com/office/drawing/2014/main" id="{28E236BF-B64E-4AE8-AC63-4464B27859AB}"/>
                </a:ext>
              </a:extLst>
            </p:cNvPr>
            <p:cNvSpPr/>
            <p:nvPr/>
          </p:nvSpPr>
          <p:spPr bwMode="gray">
            <a:xfrm>
              <a:off x="5694875" y="2127062"/>
              <a:ext cx="1609157" cy="468813"/>
            </a:xfrm>
            <a:prstGeom prst="roundRect">
              <a:avLst/>
            </a:prstGeom>
            <a:solidFill>
              <a:schemeClr val="bg1">
                <a:lumMod val="85000"/>
              </a:schemeClr>
            </a:solidFill>
            <a:ln w="12700" algn="ctr">
              <a:solidFill>
                <a:schemeClr val="tx1"/>
              </a:solidFill>
              <a:prstDash val="sysDash"/>
              <a:miter lim="800000"/>
              <a:headEnd/>
              <a:tailEnd/>
            </a:ln>
          </p:spPr>
          <p:txBody>
            <a:bodyPr wrap="square" lIns="0" tIns="36000" rIns="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ベテラン職員の減少</a:t>
              </a:r>
              <a:endParaRPr kumimoji="1" lang="en-US" altLang="ja-JP" sz="900" dirty="0">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kumimoji="1" lang="ja-JP" altLang="en-US" sz="800" dirty="0">
                  <a:latin typeface="メイリオ" panose="020B0604030504040204" pitchFamily="50" charset="-128"/>
                  <a:ea typeface="メイリオ" panose="020B0604030504040204" pitchFamily="50" charset="-128"/>
                </a:rPr>
                <a:t>（知識・ノウハウの継承に課題）</a:t>
              </a:r>
              <a:endParaRPr lang="ja-JP" altLang="en-US" sz="800" dirty="0">
                <a:latin typeface="メイリオ" panose="020B0604030504040204" pitchFamily="50" charset="-128"/>
                <a:ea typeface="メイリオ" panose="020B0604030504040204" pitchFamily="50" charset="-128"/>
              </a:endParaRPr>
            </a:p>
          </p:txBody>
        </p:sp>
        <p:sp>
          <p:nvSpPr>
            <p:cNvPr id="86" name="四角形: 角を丸くする 85">
              <a:extLst>
                <a:ext uri="{FF2B5EF4-FFF2-40B4-BE49-F238E27FC236}">
                  <a16:creationId xmlns:a16="http://schemas.microsoft.com/office/drawing/2014/main" id="{24ED973D-FA3D-4CBA-A891-8D70814D5BC3}"/>
                </a:ext>
              </a:extLst>
            </p:cNvPr>
            <p:cNvSpPr/>
            <p:nvPr/>
          </p:nvSpPr>
          <p:spPr bwMode="gray">
            <a:xfrm>
              <a:off x="7390180" y="2127062"/>
              <a:ext cx="1185078" cy="468813"/>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臨時立入検査の</a:t>
              </a:r>
              <a:endParaRPr kumimoji="1" lang="en-US" altLang="ja-JP" sz="900" dirty="0">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件数が増加傾向</a:t>
              </a:r>
              <a:endParaRPr lang="ja-JP" altLang="en-US" sz="900" dirty="0">
                <a:latin typeface="メイリオ" panose="020B0604030504040204" pitchFamily="50" charset="-128"/>
                <a:ea typeface="メイリオ" panose="020B0604030504040204" pitchFamily="50" charset="-128"/>
              </a:endParaRPr>
            </a:p>
          </p:txBody>
        </p:sp>
      </p:grpSp>
      <p:sp>
        <p:nvSpPr>
          <p:cNvPr id="87" name="テキスト ボックス 86">
            <a:extLst>
              <a:ext uri="{FF2B5EF4-FFF2-40B4-BE49-F238E27FC236}">
                <a16:creationId xmlns:a16="http://schemas.microsoft.com/office/drawing/2014/main" id="{A532B346-F979-4F64-A887-3B1CD24F822F}"/>
              </a:ext>
            </a:extLst>
          </p:cNvPr>
          <p:cNvSpPr txBox="1"/>
          <p:nvPr/>
        </p:nvSpPr>
        <p:spPr bwMode="gray">
          <a:xfrm>
            <a:off x="5810479" y="1630738"/>
            <a:ext cx="1476000" cy="184666"/>
          </a:xfrm>
          <a:prstGeom prst="rect">
            <a:avLst/>
          </a:prstGeom>
          <a:noFill/>
        </p:spPr>
        <p:txBody>
          <a:bodyPr wrap="square" lIns="0" tIns="0" rIns="0" bIns="0" rtlCol="0">
            <a:spAutoFit/>
          </a:bodyPr>
          <a:lstStyle/>
          <a:p>
            <a:pPr marR="0" algn="l" defTabSz="990564" rtl="0" eaLnBrk="1" fontAlgn="auto" latinLnBrk="0" hangingPunct="1">
              <a:lnSpc>
                <a:spcPct val="100000"/>
              </a:lnSpc>
              <a:spcBef>
                <a:spcPts val="0"/>
              </a:spcBef>
              <a:spcAft>
                <a:spcPts val="0"/>
              </a:spcAft>
              <a:buClrTx/>
              <a:buSzPct val="100000"/>
              <a:tabLst/>
            </a:pPr>
            <a:r>
              <a:rPr kumimoji="1" lang="ja-JP" altLang="en-US" sz="1200" b="1" dirty="0">
                <a:solidFill>
                  <a:prstClr val="black"/>
                </a:solidFill>
                <a:latin typeface="メイリオ" panose="020B0604030504040204" pitchFamily="50" charset="-128"/>
                <a:ea typeface="メイリオ" panose="020B0604030504040204" pitchFamily="50" charset="-128"/>
              </a:rPr>
              <a:t>業務環境の変化</a:t>
            </a:r>
            <a:endParaRPr kumimoji="1" lang="en-US" altLang="ja-JP" sz="1200" b="1" dirty="0">
              <a:solidFill>
                <a:prstClr val="black"/>
              </a:solidFill>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3F17FDB9-9EE7-4432-8428-C7DF193C3275}"/>
              </a:ext>
            </a:extLst>
          </p:cNvPr>
          <p:cNvSpPr txBox="1"/>
          <p:nvPr/>
        </p:nvSpPr>
        <p:spPr bwMode="gray">
          <a:xfrm>
            <a:off x="480154" y="1630738"/>
            <a:ext cx="2268000" cy="184666"/>
          </a:xfrm>
          <a:prstGeom prst="rect">
            <a:avLst/>
          </a:prstGeom>
          <a:noFill/>
        </p:spPr>
        <p:txBody>
          <a:bodyPr wrap="square" lIns="0" tIns="0" rIns="0" bIns="0" rtlCol="0">
            <a:spAutoFit/>
          </a:bodyPr>
          <a:lstStyle/>
          <a:p>
            <a:pPr marR="0" algn="l" defTabSz="990564" rtl="0" eaLnBrk="1" fontAlgn="auto" latinLnBrk="0" hangingPunct="1">
              <a:lnSpc>
                <a:spcPct val="100000"/>
              </a:lnSpc>
              <a:spcBef>
                <a:spcPts val="0"/>
              </a:spcBef>
              <a:spcAft>
                <a:spcPts val="0"/>
              </a:spcAft>
              <a:buClrTx/>
              <a:buSzPct val="100000"/>
              <a:tabLst/>
            </a:pPr>
            <a:r>
              <a:rPr kumimoji="1" lang="ja-JP" altLang="en-US" sz="1200" b="1" dirty="0">
                <a:solidFill>
                  <a:prstClr val="black"/>
                </a:solidFill>
                <a:latin typeface="メイリオ" panose="020B0604030504040204" pitchFamily="50" charset="-128"/>
                <a:ea typeface="メイリオ" panose="020B0604030504040204" pitchFamily="50" charset="-128"/>
              </a:rPr>
              <a:t>紙ベースでの業務</a:t>
            </a:r>
            <a:endParaRPr kumimoji="1" lang="en-US" altLang="ja-JP" sz="1200" b="1" dirty="0">
              <a:solidFill>
                <a:prstClr val="black"/>
              </a:solidFill>
              <a:latin typeface="メイリオ" panose="020B0604030504040204" pitchFamily="50" charset="-128"/>
              <a:ea typeface="メイリオ" panose="020B0604030504040204" pitchFamily="50" charset="-128"/>
            </a:endParaRPr>
          </a:p>
        </p:txBody>
      </p:sp>
      <p:sp>
        <p:nvSpPr>
          <p:cNvPr id="93" name="テキスト ボックス 63">
            <a:extLst>
              <a:ext uri="{FF2B5EF4-FFF2-40B4-BE49-F238E27FC236}">
                <a16:creationId xmlns:a16="http://schemas.microsoft.com/office/drawing/2014/main" id="{A87A34D9-F0E0-4888-A4E7-57F2A0A7EFBC}"/>
              </a:ext>
            </a:extLst>
          </p:cNvPr>
          <p:cNvSpPr txBox="1"/>
          <p:nvPr/>
        </p:nvSpPr>
        <p:spPr>
          <a:xfrm>
            <a:off x="1977629" y="3249074"/>
            <a:ext cx="1064659" cy="402455"/>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・オンライン申請</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・検査資料作成</a:t>
            </a:r>
            <a:r>
              <a:rPr lang="en-US" altLang="ja-JP" sz="800" b="1" kern="0" dirty="0">
                <a:solidFill>
                  <a:sysClr val="windowText" lastClr="000000"/>
                </a:solidFill>
                <a:latin typeface="メイリオ" panose="020B0604030504040204" pitchFamily="50" charset="-128"/>
                <a:ea typeface="メイリオ" panose="020B0604030504040204" pitchFamily="50" charset="-128"/>
              </a:rPr>
              <a:t>/</a:t>
            </a:r>
            <a:r>
              <a:rPr lang="ja-JP" altLang="en-US" sz="800" b="1" kern="0" dirty="0">
                <a:solidFill>
                  <a:sysClr val="windowText" lastClr="000000"/>
                </a:solidFill>
                <a:latin typeface="メイリオ" panose="020B0604030504040204" pitchFamily="50" charset="-128"/>
                <a:ea typeface="メイリオ" panose="020B0604030504040204" pitchFamily="50" charset="-128"/>
              </a:rPr>
              <a:t>提出</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95" name="テキスト ボックス 63">
            <a:extLst>
              <a:ext uri="{FF2B5EF4-FFF2-40B4-BE49-F238E27FC236}">
                <a16:creationId xmlns:a16="http://schemas.microsoft.com/office/drawing/2014/main" id="{A9AED615-5580-495D-8349-D57A24145DBA}"/>
              </a:ext>
            </a:extLst>
          </p:cNvPr>
          <p:cNvSpPr txBox="1"/>
          <p:nvPr/>
        </p:nvSpPr>
        <p:spPr>
          <a:xfrm>
            <a:off x="1975057" y="3708667"/>
            <a:ext cx="1069802" cy="394513"/>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各種情報参照</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（過去の申請内容、</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指摘事項等）</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97" name="テキスト ボックス 63">
            <a:extLst>
              <a:ext uri="{FF2B5EF4-FFF2-40B4-BE49-F238E27FC236}">
                <a16:creationId xmlns:a16="http://schemas.microsoft.com/office/drawing/2014/main" id="{973D62C8-546F-47EC-A23F-056884F90557}"/>
              </a:ext>
            </a:extLst>
          </p:cNvPr>
          <p:cNvSpPr txBox="1"/>
          <p:nvPr/>
        </p:nvSpPr>
        <p:spPr>
          <a:xfrm>
            <a:off x="2006251" y="4298624"/>
            <a:ext cx="1007415" cy="443838"/>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更新案内等、情報発信</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（プッシュ型通知）</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99" name="テキスト ボックス 63">
            <a:extLst>
              <a:ext uri="{FF2B5EF4-FFF2-40B4-BE49-F238E27FC236}">
                <a16:creationId xmlns:a16="http://schemas.microsoft.com/office/drawing/2014/main" id="{64AEECAC-CAD7-45B9-9E34-F4F260362E3C}"/>
              </a:ext>
            </a:extLst>
          </p:cNvPr>
          <p:cNvSpPr txBox="1"/>
          <p:nvPr/>
        </p:nvSpPr>
        <p:spPr>
          <a:xfrm>
            <a:off x="2101468" y="4868994"/>
            <a:ext cx="1164718" cy="32967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オンライン申請</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01" name="テキスト ボックス 63">
            <a:extLst>
              <a:ext uri="{FF2B5EF4-FFF2-40B4-BE49-F238E27FC236}">
                <a16:creationId xmlns:a16="http://schemas.microsoft.com/office/drawing/2014/main" id="{4A7AA765-18E4-4DBA-ADA2-58628BEB79FC}"/>
              </a:ext>
            </a:extLst>
          </p:cNvPr>
          <p:cNvSpPr txBox="1"/>
          <p:nvPr/>
        </p:nvSpPr>
        <p:spPr>
          <a:xfrm>
            <a:off x="6075506" y="3223518"/>
            <a:ext cx="1152000" cy="42801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モバイル端末を用いた</a:t>
            </a:r>
            <a:br>
              <a:rPr lang="en-US" altLang="ja-JP" sz="800" b="1" kern="0" dirty="0">
                <a:solidFill>
                  <a:sysClr val="windowText" lastClr="000000"/>
                </a:solidFill>
                <a:latin typeface="メイリオ" panose="020B0604030504040204" pitchFamily="50" charset="-128"/>
                <a:ea typeface="メイリオ" panose="020B0604030504040204" pitchFamily="50" charset="-128"/>
              </a:rPr>
            </a:br>
            <a:r>
              <a:rPr lang="ja-JP" altLang="en-US" sz="800" b="1" kern="0" dirty="0">
                <a:solidFill>
                  <a:sysClr val="windowText" lastClr="000000"/>
                </a:solidFill>
                <a:latin typeface="メイリオ" panose="020B0604030504040204" pitchFamily="50" charset="-128"/>
                <a:ea typeface="メイリオ" panose="020B0604030504040204" pitchFamily="50" charset="-128"/>
              </a:rPr>
              <a:t>現地での検査・</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データ登録</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04" name="テキスト ボックス 63">
            <a:extLst>
              <a:ext uri="{FF2B5EF4-FFF2-40B4-BE49-F238E27FC236}">
                <a16:creationId xmlns:a16="http://schemas.microsoft.com/office/drawing/2014/main" id="{B9DC0A5B-A34F-44A9-B351-8A72DFF8AB26}"/>
              </a:ext>
            </a:extLst>
          </p:cNvPr>
          <p:cNvSpPr txBox="1"/>
          <p:nvPr/>
        </p:nvSpPr>
        <p:spPr>
          <a:xfrm>
            <a:off x="6106508" y="3805505"/>
            <a:ext cx="1089996" cy="32967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事業者に紐づく</a:t>
            </a:r>
            <a:br>
              <a:rPr lang="en-US" altLang="ja-JP" sz="800" b="1" kern="0" dirty="0">
                <a:solidFill>
                  <a:sysClr val="windowText" lastClr="000000"/>
                </a:solidFill>
                <a:latin typeface="メイリオ" panose="020B0604030504040204" pitchFamily="50" charset="-128"/>
                <a:ea typeface="メイリオ" panose="020B0604030504040204" pitchFamily="50" charset="-128"/>
              </a:rPr>
            </a:br>
            <a:r>
              <a:rPr lang="ja-JP" altLang="en-US" sz="800" b="1" kern="0" dirty="0">
                <a:solidFill>
                  <a:sysClr val="windowText" lastClr="000000"/>
                </a:solidFill>
                <a:latin typeface="メイリオ" panose="020B0604030504040204" pitchFamily="50" charset="-128"/>
                <a:ea typeface="メイリオ" panose="020B0604030504040204" pitchFamily="50" charset="-128"/>
              </a:rPr>
              <a:t>各種情報共有</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07" name="テキスト ボックス 63">
            <a:extLst>
              <a:ext uri="{FF2B5EF4-FFF2-40B4-BE49-F238E27FC236}">
                <a16:creationId xmlns:a16="http://schemas.microsoft.com/office/drawing/2014/main" id="{9943115D-7337-4B64-AB17-A9B00F9CA4DB}"/>
              </a:ext>
            </a:extLst>
          </p:cNvPr>
          <p:cNvSpPr txBox="1"/>
          <p:nvPr/>
        </p:nvSpPr>
        <p:spPr>
          <a:xfrm>
            <a:off x="6156095" y="4205581"/>
            <a:ext cx="990822" cy="527016"/>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各種法に基づく監査</a:t>
            </a:r>
            <a:br>
              <a:rPr lang="en-US" altLang="ja-JP" sz="800" b="1" kern="0" dirty="0">
                <a:solidFill>
                  <a:sysClr val="windowText" lastClr="000000"/>
                </a:solidFill>
                <a:latin typeface="メイリオ" panose="020B0604030504040204" pitchFamily="50" charset="-128"/>
                <a:ea typeface="メイリオ" panose="020B0604030504040204" pitchFamily="50" charset="-128"/>
              </a:rPr>
            </a:br>
            <a:r>
              <a:rPr lang="ja-JP" altLang="en-US" sz="800" b="1" kern="0" dirty="0">
                <a:solidFill>
                  <a:sysClr val="windowText" lastClr="000000"/>
                </a:solidFill>
                <a:latin typeface="メイリオ" panose="020B0604030504040204" pitchFamily="50" charset="-128"/>
                <a:ea typeface="メイリオ" panose="020B0604030504040204" pitchFamily="50" charset="-128"/>
              </a:rPr>
              <a:t>チェックリスト更新</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a:p>
            <a:pPr algn="ctr">
              <a:lnSpc>
                <a:spcPts val="900"/>
              </a:lnSpc>
              <a:buSzPct val="100000"/>
              <a:defRPr/>
            </a:pPr>
            <a:r>
              <a:rPr lang="ja-JP" altLang="en-US" sz="800" b="1" kern="0" dirty="0">
                <a:solidFill>
                  <a:sysClr val="windowText" lastClr="000000"/>
                </a:solidFill>
                <a:latin typeface="メイリオ" panose="020B0604030504040204" pitchFamily="50" charset="-128"/>
                <a:ea typeface="メイリオ" panose="020B0604030504040204" pitchFamily="50" charset="-128"/>
              </a:rPr>
              <a:t>（容易なメンテナンス）</a:t>
            </a:r>
            <a:endParaRPr lang="en-US" altLang="ja-JP" sz="800" b="1" kern="0" dirty="0">
              <a:solidFill>
                <a:sysClr val="windowText" lastClr="000000"/>
              </a:solidFill>
              <a:latin typeface="メイリオ" panose="020B0604030504040204" pitchFamily="50" charset="-128"/>
              <a:ea typeface="メイリオ" panose="020B0604030504040204" pitchFamily="50" charset="-128"/>
            </a:endParaRPr>
          </a:p>
        </p:txBody>
      </p:sp>
      <p:sp>
        <p:nvSpPr>
          <p:cNvPr id="112" name="吹き出し: 角を丸めた四角形 111">
            <a:extLst>
              <a:ext uri="{FF2B5EF4-FFF2-40B4-BE49-F238E27FC236}">
                <a16:creationId xmlns:a16="http://schemas.microsoft.com/office/drawing/2014/main" id="{5EBD9A0C-3351-4A3B-BCD2-DE2B86701173}"/>
              </a:ext>
            </a:extLst>
          </p:cNvPr>
          <p:cNvSpPr/>
          <p:nvPr/>
        </p:nvSpPr>
        <p:spPr>
          <a:xfrm>
            <a:off x="309244" y="5308015"/>
            <a:ext cx="2089522" cy="970725"/>
          </a:xfrm>
          <a:prstGeom prst="wedgeRoundRectCallout">
            <a:avLst>
              <a:gd name="adj1" fmla="val -21210"/>
              <a:gd name="adj2" fmla="val -102351"/>
              <a:gd name="adj3" fmla="val 16667"/>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00" b="1" dirty="0">
                <a:solidFill>
                  <a:schemeClr val="tx1"/>
                </a:solidFill>
                <a:latin typeface="メイリオ" panose="020B0604030504040204" pitchFamily="50" charset="-128"/>
                <a:ea typeface="メイリオ" panose="020B0604030504040204" pitchFamily="50" charset="-128"/>
              </a:rPr>
              <a:t>・ポータルサイトの提供による</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r>
              <a:rPr kumimoji="1" lang="ja-JP" altLang="en-US" sz="1000" b="1" dirty="0">
                <a:solidFill>
                  <a:schemeClr val="tx1"/>
                </a:solidFill>
                <a:latin typeface="メイリオ" panose="020B0604030504040204" pitchFamily="50" charset="-128"/>
                <a:ea typeface="メイリオ" panose="020B0604030504040204" pitchFamily="50" charset="-128"/>
              </a:rPr>
              <a:t>　事業者の利便性の向上</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endParaRPr kumimoji="1" lang="en-US" altLang="ja-JP" sz="300" b="1" dirty="0">
              <a:solidFill>
                <a:schemeClr val="tx1"/>
              </a:solidFill>
              <a:latin typeface="メイリオ" panose="020B0604030504040204" pitchFamily="50" charset="-128"/>
              <a:ea typeface="メイリオ" panose="020B0604030504040204" pitchFamily="50" charset="-128"/>
            </a:endParaRPr>
          </a:p>
          <a:p>
            <a:r>
              <a:rPr kumimoji="1" lang="ja-JP" altLang="en-US" sz="1000" b="1" dirty="0">
                <a:solidFill>
                  <a:schemeClr val="tx1"/>
                </a:solidFill>
                <a:latin typeface="メイリオ" panose="020B0604030504040204" pitchFamily="50" charset="-128"/>
                <a:ea typeface="メイリオ" panose="020B0604030504040204" pitchFamily="50" charset="-128"/>
              </a:rPr>
              <a:t>・過去の監査状況等の共有等、</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r>
              <a:rPr lang="ja-JP" altLang="en-US" sz="1000" b="1" dirty="0">
                <a:solidFill>
                  <a:schemeClr val="tx1"/>
                </a:solidFill>
                <a:latin typeface="メイリオ" panose="020B0604030504040204" pitchFamily="50" charset="-128"/>
                <a:ea typeface="メイリオ" panose="020B0604030504040204" pitchFamily="50" charset="-128"/>
              </a:rPr>
              <a:t>　</a:t>
            </a:r>
            <a:r>
              <a:rPr kumimoji="1" lang="ja-JP" altLang="en-US" sz="1000" b="1" dirty="0">
                <a:solidFill>
                  <a:schemeClr val="tx1"/>
                </a:solidFill>
                <a:latin typeface="メイリオ" panose="020B0604030504040204" pitchFamily="50" charset="-128"/>
                <a:ea typeface="メイリオ" panose="020B0604030504040204" pitchFamily="50" charset="-128"/>
              </a:rPr>
              <a:t>情報の見える化</a:t>
            </a:r>
          </a:p>
        </p:txBody>
      </p:sp>
      <p:sp>
        <p:nvSpPr>
          <p:cNvPr id="113" name="テキスト ボックス 112">
            <a:extLst>
              <a:ext uri="{FF2B5EF4-FFF2-40B4-BE49-F238E27FC236}">
                <a16:creationId xmlns:a16="http://schemas.microsoft.com/office/drawing/2014/main" id="{15CA928B-809C-4B1C-914E-FE1680624DBE}"/>
              </a:ext>
            </a:extLst>
          </p:cNvPr>
          <p:cNvSpPr txBox="1"/>
          <p:nvPr/>
        </p:nvSpPr>
        <p:spPr bwMode="gray">
          <a:xfrm>
            <a:off x="256687" y="2933945"/>
            <a:ext cx="8607548" cy="230832"/>
          </a:xfrm>
          <a:prstGeom prst="rect">
            <a:avLst/>
          </a:prstGeom>
          <a:noFill/>
        </p:spPr>
        <p:txBody>
          <a:bodyPr wrap="square" lIns="0" tIns="0" rIns="0" bIns="0" rtlCol="0">
            <a:spAutoFit/>
          </a:bodyPr>
          <a:lstStyle/>
          <a:p>
            <a:pPr marR="0" algn="ctr" defTabSz="990564" rtl="0" eaLnBrk="1" fontAlgn="auto" latinLnBrk="0" hangingPunct="1">
              <a:lnSpc>
                <a:spcPct val="100000"/>
              </a:lnSpc>
              <a:spcBef>
                <a:spcPts val="0"/>
              </a:spcBef>
              <a:spcAft>
                <a:spcPts val="0"/>
              </a:spcAft>
              <a:buClrTx/>
              <a:buSzPct val="100000"/>
              <a:tabLst/>
            </a:pPr>
            <a:r>
              <a:rPr kumimoji="1" lang="ja-JP" altLang="en-US" sz="1500" b="1" u="sng" dirty="0">
                <a:solidFill>
                  <a:srgbClr val="FF0000"/>
                </a:solidFill>
                <a:latin typeface="メイリオ" panose="020B0604030504040204" pitchFamily="50" charset="-128"/>
                <a:ea typeface="メイリオ" panose="020B0604030504040204" pitchFamily="50" charset="-128"/>
              </a:rPr>
              <a:t>集約された各種データを活用した立入検査等業務の効率化、関係者間での迅速な情報共有を実現</a:t>
            </a:r>
          </a:p>
        </p:txBody>
      </p:sp>
      <p:sp>
        <p:nvSpPr>
          <p:cNvPr id="116" name="吹き出し: 角を丸めた四角形 115">
            <a:extLst>
              <a:ext uri="{FF2B5EF4-FFF2-40B4-BE49-F238E27FC236}">
                <a16:creationId xmlns:a16="http://schemas.microsoft.com/office/drawing/2014/main" id="{EA3B4D36-9628-4B69-ACD9-25FC62926C64}"/>
              </a:ext>
            </a:extLst>
          </p:cNvPr>
          <p:cNvSpPr/>
          <p:nvPr/>
        </p:nvSpPr>
        <p:spPr>
          <a:xfrm>
            <a:off x="6597225" y="5244227"/>
            <a:ext cx="2207501" cy="1024298"/>
          </a:xfrm>
          <a:prstGeom prst="wedgeRoundRectCallout">
            <a:avLst>
              <a:gd name="adj1" fmla="val 20630"/>
              <a:gd name="adj2" fmla="val -94167"/>
              <a:gd name="adj3" fmla="val 16667"/>
            </a:avLst>
          </a:prstGeom>
          <a:solidFill>
            <a:schemeClr val="bg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000"/>
              </a:lnSpc>
            </a:pPr>
            <a:r>
              <a:rPr kumimoji="1" lang="ja-JP" altLang="en-US" sz="1000" b="1" dirty="0">
                <a:solidFill>
                  <a:schemeClr val="tx1"/>
                </a:solidFill>
                <a:latin typeface="メイリオ" panose="020B0604030504040204" pitchFamily="50" charset="-128"/>
                <a:ea typeface="メイリオ" panose="020B0604030504040204" pitchFamily="50" charset="-128"/>
              </a:rPr>
              <a:t>・ペーパーレス化等による</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b="1" dirty="0">
                <a:solidFill>
                  <a:schemeClr val="tx1"/>
                </a:solidFill>
                <a:latin typeface="メイリオ" panose="020B0604030504040204" pitchFamily="50" charset="-128"/>
                <a:ea typeface="メイリオ" panose="020B0604030504040204" pitchFamily="50" charset="-128"/>
              </a:rPr>
              <a:t>　</a:t>
            </a:r>
            <a:r>
              <a:rPr kumimoji="1" lang="ja-JP" altLang="en-US" sz="1000" b="1" dirty="0">
                <a:solidFill>
                  <a:schemeClr val="tx1"/>
                </a:solidFill>
                <a:latin typeface="メイリオ" panose="020B0604030504040204" pitchFamily="50" charset="-128"/>
                <a:ea typeface="メイリオ" panose="020B0604030504040204" pitchFamily="50" charset="-128"/>
              </a:rPr>
              <a:t>職員の生産性向上</a:t>
            </a:r>
            <a:endParaRPr kumimoji="1" lang="en-US" altLang="ja-JP" sz="400" b="1" dirty="0">
              <a:solidFill>
                <a:schemeClr val="tx1"/>
              </a:solidFill>
              <a:latin typeface="メイリオ" panose="020B0604030504040204" pitchFamily="50" charset="-128"/>
              <a:ea typeface="メイリオ" panose="020B0604030504040204" pitchFamily="50" charset="-128"/>
            </a:endParaRPr>
          </a:p>
          <a:p>
            <a:pPr>
              <a:lnSpc>
                <a:spcPts val="1500"/>
              </a:lnSpc>
            </a:pPr>
            <a:r>
              <a:rPr kumimoji="1" lang="ja-JP" altLang="en-US" sz="1000" b="1" dirty="0">
                <a:solidFill>
                  <a:schemeClr val="tx1"/>
                </a:solidFill>
                <a:latin typeface="メイリオ" panose="020B0604030504040204" pitchFamily="50" charset="-128"/>
                <a:ea typeface="メイリオ" panose="020B0604030504040204" pitchFamily="50" charset="-128"/>
              </a:rPr>
              <a:t>・データ</a:t>
            </a:r>
            <a:r>
              <a:rPr kumimoji="1" lang="en-US" altLang="ja-JP" sz="1000" b="1" dirty="0">
                <a:solidFill>
                  <a:schemeClr val="tx1"/>
                </a:solidFill>
                <a:latin typeface="メイリオ" panose="020B0604030504040204" pitchFamily="50" charset="-128"/>
                <a:ea typeface="メイリオ" panose="020B0604030504040204" pitchFamily="50" charset="-128"/>
              </a:rPr>
              <a:t>/</a:t>
            </a:r>
            <a:r>
              <a:rPr kumimoji="1" lang="ja-JP" altLang="en-US" sz="1000" b="1" dirty="0">
                <a:solidFill>
                  <a:schemeClr val="tx1"/>
                </a:solidFill>
                <a:latin typeface="メイリオ" panose="020B0604030504040204" pitchFamily="50" charset="-128"/>
                <a:ea typeface="メイリオ" panose="020B0604030504040204" pitchFamily="50" charset="-128"/>
              </a:rPr>
              <a:t>ノウハウ活用による</a:t>
            </a:r>
            <a:endParaRPr kumimoji="1" lang="en-US" altLang="ja-JP" sz="1000" b="1" dirty="0">
              <a:solidFill>
                <a:schemeClr val="tx1"/>
              </a:solidFill>
              <a:latin typeface="メイリオ" panose="020B0604030504040204" pitchFamily="50" charset="-128"/>
              <a:ea typeface="メイリオ" panose="020B0604030504040204" pitchFamily="50" charset="-128"/>
            </a:endParaRPr>
          </a:p>
          <a:p>
            <a:pPr>
              <a:lnSpc>
                <a:spcPts val="1000"/>
              </a:lnSpc>
            </a:pPr>
            <a:r>
              <a:rPr lang="ja-JP" altLang="en-US" sz="1000" b="1" dirty="0">
                <a:solidFill>
                  <a:schemeClr val="tx1"/>
                </a:solidFill>
                <a:latin typeface="メイリオ" panose="020B0604030504040204" pitchFamily="50" charset="-128"/>
                <a:ea typeface="メイリオ" panose="020B0604030504040204" pitchFamily="50" charset="-128"/>
              </a:rPr>
              <a:t>　</a:t>
            </a:r>
            <a:r>
              <a:rPr kumimoji="1" lang="ja-JP" altLang="en-US" sz="1000" b="1" dirty="0">
                <a:solidFill>
                  <a:schemeClr val="tx1"/>
                </a:solidFill>
                <a:latin typeface="メイリオ" panose="020B0604030504040204" pitchFamily="50" charset="-128"/>
                <a:ea typeface="メイリオ" panose="020B0604030504040204" pitchFamily="50" charset="-128"/>
              </a:rPr>
              <a:t>指導監査の質と量の向上</a:t>
            </a:r>
          </a:p>
          <a:p>
            <a:pPr>
              <a:lnSpc>
                <a:spcPts val="1000"/>
              </a:lnSpc>
            </a:pPr>
            <a:r>
              <a:rPr kumimoji="1" lang="ja-JP" altLang="en-US" sz="800" b="1" dirty="0">
                <a:solidFill>
                  <a:schemeClr val="tx1"/>
                </a:solidFill>
                <a:latin typeface="メイリオ" panose="020B0604030504040204" pitchFamily="50" charset="-128"/>
                <a:ea typeface="メイリオ" panose="020B0604030504040204" pitchFamily="50" charset="-128"/>
              </a:rPr>
              <a:t>（現地対応時間の短縮や実施件数の増加）</a:t>
            </a:r>
          </a:p>
        </p:txBody>
      </p:sp>
      <p:sp>
        <p:nvSpPr>
          <p:cNvPr id="92" name="矢印: 右 91">
            <a:extLst>
              <a:ext uri="{FF2B5EF4-FFF2-40B4-BE49-F238E27FC236}">
                <a16:creationId xmlns:a16="http://schemas.microsoft.com/office/drawing/2014/main" id="{76112619-ADD0-442C-A974-37B89D822B0F}"/>
              </a:ext>
            </a:extLst>
          </p:cNvPr>
          <p:cNvSpPr/>
          <p:nvPr/>
        </p:nvSpPr>
        <p:spPr bwMode="gray">
          <a:xfrm flipH="1">
            <a:off x="1933958" y="4588281"/>
            <a:ext cx="1152000" cy="215445"/>
          </a:xfrm>
          <a:prstGeom prst="rightArrow">
            <a:avLst>
              <a:gd name="adj1" fmla="val 50000"/>
              <a:gd name="adj2" fmla="val 7829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grpSp>
        <p:nvGrpSpPr>
          <p:cNvPr id="6" name="グループ化 5">
            <a:extLst>
              <a:ext uri="{FF2B5EF4-FFF2-40B4-BE49-F238E27FC236}">
                <a16:creationId xmlns:a16="http://schemas.microsoft.com/office/drawing/2014/main" id="{94225DAC-31A6-418B-A31E-45D2E5B62C59}"/>
              </a:ext>
            </a:extLst>
          </p:cNvPr>
          <p:cNvGrpSpPr/>
          <p:nvPr/>
        </p:nvGrpSpPr>
        <p:grpSpPr>
          <a:xfrm>
            <a:off x="6075506" y="3546798"/>
            <a:ext cx="1152000" cy="1283526"/>
            <a:chOff x="8895903" y="3148539"/>
            <a:chExt cx="1152000" cy="1283526"/>
          </a:xfrm>
        </p:grpSpPr>
        <p:sp>
          <p:nvSpPr>
            <p:cNvPr id="111" name="矢印: 左右 110">
              <a:extLst>
                <a:ext uri="{FF2B5EF4-FFF2-40B4-BE49-F238E27FC236}">
                  <a16:creationId xmlns:a16="http://schemas.microsoft.com/office/drawing/2014/main" id="{C7166E41-0D4D-4341-99FC-95CCFC289AB2}"/>
                </a:ext>
              </a:extLst>
            </p:cNvPr>
            <p:cNvSpPr/>
            <p:nvPr/>
          </p:nvSpPr>
          <p:spPr bwMode="gray">
            <a:xfrm flipH="1">
              <a:off x="8895903" y="3651286"/>
              <a:ext cx="1152000" cy="213831"/>
            </a:xfrm>
            <a:prstGeom prst="leftRightArrow">
              <a:avLst>
                <a:gd name="adj1" fmla="val 42808"/>
                <a:gd name="adj2" fmla="val 50000"/>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dirty="0">
                <a:solidFill>
                  <a:prstClr val="black"/>
                </a:solidFill>
                <a:latin typeface="Yu Gothic UI" panose="020B0500000000000000" pitchFamily="50" charset="-128"/>
                <a:ea typeface="Yu Gothic UI" panose="020B0500000000000000" pitchFamily="50" charset="-128"/>
              </a:endParaRPr>
            </a:p>
          </p:txBody>
        </p:sp>
        <p:sp>
          <p:nvSpPr>
            <p:cNvPr id="114" name="矢印: 右 113">
              <a:extLst>
                <a:ext uri="{FF2B5EF4-FFF2-40B4-BE49-F238E27FC236}">
                  <a16:creationId xmlns:a16="http://schemas.microsoft.com/office/drawing/2014/main" id="{71B89918-CF88-45C9-8A2A-8EDA5A85B5E3}"/>
                </a:ext>
              </a:extLst>
            </p:cNvPr>
            <p:cNvSpPr/>
            <p:nvPr/>
          </p:nvSpPr>
          <p:spPr bwMode="gray">
            <a:xfrm flipH="1">
              <a:off x="8895903" y="3148539"/>
              <a:ext cx="1152000" cy="215445"/>
            </a:xfrm>
            <a:prstGeom prst="rightArrow">
              <a:avLst>
                <a:gd name="adj1" fmla="val 50000"/>
                <a:gd name="adj2" fmla="val 7829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118" name="矢印: 右 117">
              <a:extLst>
                <a:ext uri="{FF2B5EF4-FFF2-40B4-BE49-F238E27FC236}">
                  <a16:creationId xmlns:a16="http://schemas.microsoft.com/office/drawing/2014/main" id="{D755816C-6FAB-4C3E-9C6F-6464E1C2C547}"/>
                </a:ext>
              </a:extLst>
            </p:cNvPr>
            <p:cNvSpPr/>
            <p:nvPr/>
          </p:nvSpPr>
          <p:spPr bwMode="gray">
            <a:xfrm>
              <a:off x="8895903" y="4216620"/>
              <a:ext cx="1152000" cy="215445"/>
            </a:xfrm>
            <a:prstGeom prst="rightArrow">
              <a:avLst>
                <a:gd name="adj1" fmla="val 50000"/>
                <a:gd name="adj2" fmla="val 78295"/>
              </a:avLst>
            </a:prstGeom>
            <a:solidFill>
              <a:srgbClr val="00B0F0"/>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1" i="0" u="none" strike="noStrike" kern="1200" cap="none" spc="0" normalizeH="0" baseline="0" noProof="0" dirty="0">
                <a:ln>
                  <a:noFill/>
                </a:ln>
                <a:solidFill>
                  <a:schemeClr val="bg1"/>
                </a:solidFill>
                <a:effectLst/>
                <a:uLnTx/>
                <a:uFillTx/>
                <a:latin typeface="Yu Gothic UI" panose="020B0500000000000000" pitchFamily="50" charset="-128"/>
                <a:ea typeface="Yu Gothic UI" panose="020B0500000000000000" pitchFamily="50" charset="-128"/>
              </a:endParaRPr>
            </a:p>
          </p:txBody>
        </p:sp>
      </p:grpSp>
      <p:grpSp>
        <p:nvGrpSpPr>
          <p:cNvPr id="9" name="グループ化 8">
            <a:extLst>
              <a:ext uri="{FF2B5EF4-FFF2-40B4-BE49-F238E27FC236}">
                <a16:creationId xmlns:a16="http://schemas.microsoft.com/office/drawing/2014/main" id="{77480DF3-A931-40D3-B095-3EA9A11064BA}"/>
              </a:ext>
            </a:extLst>
          </p:cNvPr>
          <p:cNvGrpSpPr/>
          <p:nvPr/>
        </p:nvGrpSpPr>
        <p:grpSpPr>
          <a:xfrm>
            <a:off x="444130" y="1898830"/>
            <a:ext cx="5100312" cy="469219"/>
            <a:chOff x="444130" y="1898830"/>
            <a:chExt cx="5100312" cy="469219"/>
          </a:xfrm>
        </p:grpSpPr>
        <p:sp>
          <p:nvSpPr>
            <p:cNvPr id="76" name="四角形: 角を丸くする 75">
              <a:extLst>
                <a:ext uri="{FF2B5EF4-FFF2-40B4-BE49-F238E27FC236}">
                  <a16:creationId xmlns:a16="http://schemas.microsoft.com/office/drawing/2014/main" id="{65EB027E-99DD-4D68-A8B4-63EE9574A9A5}"/>
                </a:ext>
              </a:extLst>
            </p:cNvPr>
            <p:cNvSpPr/>
            <p:nvPr/>
          </p:nvSpPr>
          <p:spPr bwMode="gray">
            <a:xfrm>
              <a:off x="444130" y="1898830"/>
              <a:ext cx="1175289" cy="469219"/>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資料の紛失や</a:t>
              </a:r>
              <a:endParaRPr kumimoji="1" lang="en-US" altLang="ja-JP" sz="900" dirty="0">
                <a:latin typeface="メイリオ" panose="020B0604030504040204" pitchFamily="50" charset="-128"/>
                <a:ea typeface="メイリオ" panose="020B0604030504040204" pitchFamily="50" charset="-128"/>
              </a:endParaRPr>
            </a:p>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誤送付等のリスク</a:t>
              </a:r>
              <a:endParaRPr lang="ja-JP" altLang="en-US" sz="900" dirty="0">
                <a:latin typeface="メイリオ" panose="020B0604030504040204" pitchFamily="50" charset="-128"/>
                <a:ea typeface="メイリオ" panose="020B0604030504040204" pitchFamily="50" charset="-128"/>
              </a:endParaRPr>
            </a:p>
          </p:txBody>
        </p:sp>
        <p:sp>
          <p:nvSpPr>
            <p:cNvPr id="77" name="四角形: 角を丸くする 76">
              <a:extLst>
                <a:ext uri="{FF2B5EF4-FFF2-40B4-BE49-F238E27FC236}">
                  <a16:creationId xmlns:a16="http://schemas.microsoft.com/office/drawing/2014/main" id="{5EC5705F-E39C-4FBD-B00E-C40F0DF9FC23}"/>
                </a:ext>
              </a:extLst>
            </p:cNvPr>
            <p:cNvSpPr/>
            <p:nvPr/>
          </p:nvSpPr>
          <p:spPr bwMode="gray">
            <a:xfrm>
              <a:off x="2991101" y="1898830"/>
              <a:ext cx="1439957" cy="469219"/>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資料の持ち運びやデータ登録作業に係る業務負担</a:t>
              </a:r>
              <a:endParaRPr lang="ja-JP" altLang="en-US" sz="900" dirty="0">
                <a:latin typeface="メイリオ" panose="020B0604030504040204" pitchFamily="50" charset="-128"/>
                <a:ea typeface="メイリオ" panose="020B0604030504040204" pitchFamily="50" charset="-128"/>
              </a:endParaRPr>
            </a:p>
          </p:txBody>
        </p:sp>
        <p:sp>
          <p:nvSpPr>
            <p:cNvPr id="78" name="四角形: 角を丸くする 77">
              <a:extLst>
                <a:ext uri="{FF2B5EF4-FFF2-40B4-BE49-F238E27FC236}">
                  <a16:creationId xmlns:a16="http://schemas.microsoft.com/office/drawing/2014/main" id="{29CF5BB5-9A7B-4D7B-862D-A090883ADFFA}"/>
                </a:ext>
              </a:extLst>
            </p:cNvPr>
            <p:cNvSpPr/>
            <p:nvPr/>
          </p:nvSpPr>
          <p:spPr bwMode="gray">
            <a:xfrm>
              <a:off x="4557044" y="1898830"/>
              <a:ext cx="987398" cy="469219"/>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資料保管場所の圧迫等</a:t>
              </a:r>
              <a:endParaRPr lang="ja-JP" altLang="en-US" sz="900" dirty="0">
                <a:latin typeface="メイリオ" panose="020B0604030504040204" pitchFamily="50" charset="-128"/>
                <a:ea typeface="メイリオ" panose="020B0604030504040204" pitchFamily="50" charset="-128"/>
              </a:endParaRPr>
            </a:p>
          </p:txBody>
        </p:sp>
        <p:sp>
          <p:nvSpPr>
            <p:cNvPr id="63" name="四角形: 角を丸くする 62">
              <a:extLst>
                <a:ext uri="{FF2B5EF4-FFF2-40B4-BE49-F238E27FC236}">
                  <a16:creationId xmlns:a16="http://schemas.microsoft.com/office/drawing/2014/main" id="{D3D0F3B5-B4DB-4D9E-8046-0E9F489AE506}"/>
                </a:ext>
              </a:extLst>
            </p:cNvPr>
            <p:cNvSpPr/>
            <p:nvPr/>
          </p:nvSpPr>
          <p:spPr bwMode="gray">
            <a:xfrm>
              <a:off x="1745406" y="1898830"/>
              <a:ext cx="1119708" cy="469219"/>
            </a:xfrm>
            <a:prstGeom prst="roundRect">
              <a:avLst/>
            </a:prstGeom>
            <a:solidFill>
              <a:schemeClr val="bg1">
                <a:lumMod val="85000"/>
              </a:schemeClr>
            </a:solidFill>
            <a:ln w="12700" algn="ctr">
              <a:solidFill>
                <a:schemeClr val="tx1"/>
              </a:solidFill>
              <a:prstDash val="sysDash"/>
              <a:miter lim="800000"/>
              <a:headEnd/>
              <a:tailEnd/>
            </a:ln>
          </p:spPr>
          <p:txBody>
            <a:bodyPr wrap="square" lIns="36000" tIns="36000" rIns="36000" bIns="36000" rtlCol="0" anchor="ctr"/>
            <a:lstStyle/>
            <a:p>
              <a:pPr algn="ctr" fontAlgn="base">
                <a:spcBef>
                  <a:spcPct val="0"/>
                </a:spcBef>
                <a:spcAft>
                  <a:spcPct val="0"/>
                </a:spcAft>
                <a:defRPr/>
              </a:pPr>
              <a:r>
                <a:rPr kumimoji="1" lang="ja-JP" altLang="en-US" sz="900" dirty="0">
                  <a:latin typeface="メイリオ" panose="020B0604030504040204" pitchFamily="50" charset="-128"/>
                  <a:ea typeface="メイリオ" panose="020B0604030504040204" pitchFamily="50" charset="-128"/>
                </a:rPr>
                <a:t>審査事務やデータ入力作業の負担</a:t>
              </a:r>
              <a:endParaRPr lang="ja-JP" altLang="en-US" sz="900" dirty="0">
                <a:latin typeface="メイリオ" panose="020B0604030504040204" pitchFamily="50" charset="-128"/>
                <a:ea typeface="メイリオ" panose="020B0604030504040204" pitchFamily="50" charset="-128"/>
              </a:endParaRPr>
            </a:p>
          </p:txBody>
        </p:sp>
      </p:grpSp>
      <p:sp>
        <p:nvSpPr>
          <p:cNvPr id="69" name="正方形/長方形 68">
            <a:extLst>
              <a:ext uri="{FF2B5EF4-FFF2-40B4-BE49-F238E27FC236}">
                <a16:creationId xmlns:a16="http://schemas.microsoft.com/office/drawing/2014/main" id="{AD0C180C-A05F-42F8-BBFC-56A787D45D56}"/>
              </a:ext>
            </a:extLst>
          </p:cNvPr>
          <p:cNvSpPr/>
          <p:nvPr/>
        </p:nvSpPr>
        <p:spPr>
          <a:xfrm>
            <a:off x="84805" y="458670"/>
            <a:ext cx="8892000" cy="63868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defTabSz="990564">
              <a:buSzPct val="100000"/>
            </a:pPr>
            <a:r>
              <a:rPr lang="ja-JP" altLang="en-US"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prstClr val="black"/>
                </a:solidFill>
                <a:latin typeface="メイリオ" panose="020B0604030504040204" pitchFamily="50" charset="-128"/>
                <a:ea typeface="メイリオ" panose="020B0604030504040204" pitchFamily="50" charset="-128"/>
              </a:rPr>
              <a:t>従来、紙ベースで行ってきた医療機関や福祉</a:t>
            </a:r>
            <a:r>
              <a:rPr lang="ja-JP" altLang="en-US" sz="1200" dirty="0">
                <a:solidFill>
                  <a:schemeClr val="tx1"/>
                </a:solidFill>
                <a:latin typeface="メイリオ" panose="020B0604030504040204" pitchFamily="50" charset="-128"/>
                <a:ea typeface="メイリオ" panose="020B0604030504040204" pitchFamily="50" charset="-128"/>
              </a:rPr>
              <a:t>施設等の立入検査</a:t>
            </a:r>
            <a:r>
              <a:rPr lang="ja-JP" altLang="en-US" sz="1200" dirty="0">
                <a:solidFill>
                  <a:prstClr val="black"/>
                </a:solidFill>
                <a:latin typeface="メイリオ" panose="020B0604030504040204" pitchFamily="50" charset="-128"/>
                <a:ea typeface="メイリオ" panose="020B0604030504040204" pitchFamily="50" charset="-128"/>
              </a:rPr>
              <a:t>や許認可業務について、事業者の利便性向上と、職員の生産性　</a:t>
            </a:r>
            <a:endParaRPr lang="en-US" altLang="ja-JP" sz="1200" dirty="0">
              <a:solidFill>
                <a:prstClr val="black"/>
              </a:solidFill>
              <a:latin typeface="メイリオ" panose="020B0604030504040204" pitchFamily="50" charset="-128"/>
              <a:ea typeface="メイリオ" panose="020B0604030504040204" pitchFamily="50" charset="-128"/>
            </a:endParaRPr>
          </a:p>
          <a:p>
            <a:pPr defTabSz="990564">
              <a:buSzPct val="100000"/>
            </a:pPr>
            <a:r>
              <a:rPr lang="ja-JP" altLang="en-US" sz="1200" dirty="0">
                <a:solidFill>
                  <a:prstClr val="black"/>
                </a:solidFill>
                <a:latin typeface="メイリオ" panose="020B0604030504040204" pitchFamily="50" charset="-128"/>
                <a:ea typeface="メイリオ" panose="020B0604030504040204" pitchFamily="50" charset="-128"/>
              </a:rPr>
              <a:t>　向上を図る</a:t>
            </a:r>
            <a:r>
              <a:rPr lang="ja-JP" altLang="en-US" sz="1200" dirty="0">
                <a:solidFill>
                  <a:schemeClr val="tx1"/>
                </a:solidFill>
                <a:latin typeface="メイリオ" panose="020B0604030504040204" pitchFamily="50" charset="-128"/>
                <a:ea typeface="メイリオ" panose="020B0604030504040204" pitchFamily="50" charset="-128"/>
              </a:rPr>
              <a:t>ため、申請から許認可手続及び立入検査・指導監査までを一貫して処理・管理するシステムを、健康医療部と</a:t>
            </a:r>
            <a:endParaRPr lang="en-US" altLang="ja-JP" sz="1200" dirty="0">
              <a:solidFill>
                <a:schemeClr val="tx1"/>
              </a:solidFill>
              <a:latin typeface="メイリオ" panose="020B0604030504040204" pitchFamily="50" charset="-128"/>
              <a:ea typeface="メイリオ" panose="020B0604030504040204" pitchFamily="50" charset="-128"/>
            </a:endParaRPr>
          </a:p>
          <a:p>
            <a:pPr defTabSz="990564">
              <a:buSzPct val="100000"/>
            </a:pPr>
            <a:r>
              <a:rPr lang="ja-JP" altLang="en-US" sz="1200" dirty="0">
                <a:solidFill>
                  <a:schemeClr val="tx1"/>
                </a:solidFill>
                <a:latin typeface="メイリオ" panose="020B0604030504040204" pitchFamily="50" charset="-128"/>
                <a:ea typeface="メイリオ" panose="020B0604030504040204" pitchFamily="50" charset="-128"/>
              </a:rPr>
              <a:t>　福祉部が共同で構築。</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566B882F-1335-482E-8791-42D90E8EFF38}"/>
              </a:ext>
            </a:extLst>
          </p:cNvPr>
          <p:cNvSpPr>
            <a:spLocks noGrp="1"/>
          </p:cNvSpPr>
          <p:nvPr>
            <p:ph type="sldNum" sz="quarter" idx="12"/>
          </p:nvPr>
        </p:nvSpPr>
        <p:spPr/>
        <p:txBody>
          <a:bodyPr/>
          <a:lstStyle/>
          <a:p>
            <a:fld id="{7791D223-6A27-4327-8087-FA06212A7E85}" type="slidenum">
              <a:rPr lang="ja-JP" altLang="en-US" smtClean="0"/>
              <a:pPr/>
              <a:t>14</a:t>
            </a:fld>
            <a:endParaRPr lang="ja-JP" altLang="en-US" dirty="0"/>
          </a:p>
        </p:txBody>
      </p:sp>
    </p:spTree>
    <p:extLst>
      <p:ext uri="{BB962C8B-B14F-4D97-AF65-F5344CB8AC3E}">
        <p14:creationId xmlns:p14="http://schemas.microsoft.com/office/powerpoint/2010/main" val="1729819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ED76FD96-ECF3-4209-8C13-4D2094CB2ED8}"/>
              </a:ext>
            </a:extLst>
          </p:cNvPr>
          <p:cNvSpPr/>
          <p:nvPr/>
        </p:nvSpPr>
        <p:spPr>
          <a:xfrm>
            <a:off x="0" y="0"/>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の推進に向けた取組み</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a:extLst>
              <a:ext uri="{FF2B5EF4-FFF2-40B4-BE49-F238E27FC236}">
                <a16:creationId xmlns:a16="http://schemas.microsoft.com/office/drawing/2014/main" id="{DE8FF7D9-FA0D-4804-9809-29A75116AFD3}"/>
              </a:ext>
            </a:extLst>
          </p:cNvPr>
          <p:cNvSpPr/>
          <p:nvPr/>
        </p:nvSpPr>
        <p:spPr>
          <a:xfrm>
            <a:off x="376690" y="4586107"/>
            <a:ext cx="8480528" cy="1738493"/>
          </a:xfrm>
          <a:prstGeom prst="rect">
            <a:avLst/>
          </a:prstGeom>
          <a:solidFill>
            <a:srgbClr val="FFFFE6"/>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176289" y="6459830"/>
            <a:ext cx="8567253" cy="25453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800" i="0">
                <a:effectLst/>
                <a:latin typeface="メイリオ" panose="020B0604030504040204" pitchFamily="50" charset="-128"/>
                <a:ea typeface="メイリオ" panose="020B0604030504040204" pitchFamily="50" charset="-128"/>
              </a:rPr>
              <a:t>プログラミングに関する専門知識がなくても、視覚的な操作でアプリ等を簡単に作成できるツール。</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コネクタ 45"/>
          <p:cNvCxnSpPr/>
          <p:nvPr/>
        </p:nvCxnSpPr>
        <p:spPr>
          <a:xfrm>
            <a:off x="223275" y="6444335"/>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6BD66F13-FDF3-42D7-83E3-0C3A15F4AA3A}"/>
              </a:ext>
            </a:extLst>
          </p:cNvPr>
          <p:cNvSpPr/>
          <p:nvPr/>
        </p:nvSpPr>
        <p:spPr>
          <a:xfrm>
            <a:off x="376689" y="811452"/>
            <a:ext cx="8487545" cy="3385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200" dirty="0">
                <a:solidFill>
                  <a:schemeClr val="tx1"/>
                </a:solidFill>
                <a:latin typeface="メイリオ" panose="020B0604030504040204" pitchFamily="50" charset="-128"/>
                <a:ea typeface="メイリオ" panose="020B0604030504040204" pitchFamily="50" charset="-128"/>
              </a:rPr>
              <a:t>・ローコード、ノーコードツールを活用し、各部局において必要な業務システム（アプリ）を職員自らが作成し、業務の</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簡素化・効率化、情報共有の向上等を実現する業務改善を推進。</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3118E182-09BF-4D38-8123-5EE83E00B4FF}"/>
              </a:ext>
            </a:extLst>
          </p:cNvPr>
          <p:cNvSpPr/>
          <p:nvPr/>
        </p:nvSpPr>
        <p:spPr>
          <a:xfrm>
            <a:off x="431540" y="4639049"/>
            <a:ext cx="1549178" cy="1625266"/>
          </a:xfrm>
          <a:prstGeom prst="rect">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en-US" altLang="ja-JP" sz="1050" b="1" dirty="0">
                <a:solidFill>
                  <a:schemeClr val="tx1"/>
                </a:solidFill>
                <a:latin typeface="メイリオ" panose="020B0604030504040204" pitchFamily="50" charset="-128"/>
                <a:ea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rPr>
              <a:t>研修内容</a:t>
            </a:r>
            <a:r>
              <a:rPr kumimoji="1" lang="en-US" altLang="ja-JP" sz="1050" b="1" dirty="0">
                <a:solidFill>
                  <a:schemeClr val="tx1"/>
                </a:solidFill>
                <a:latin typeface="メイリオ" panose="020B0604030504040204" pitchFamily="50" charset="-128"/>
                <a:ea typeface="メイリオ" panose="020B0604030504040204" pitchFamily="50" charset="-128"/>
              </a:rPr>
              <a:t>】</a:t>
            </a:r>
          </a:p>
          <a:p>
            <a:endParaRPr kumimoji="1" lang="en-US" altLang="ja-JP" sz="4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実例をもとにした業務</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フローチャートの作成</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b="1" dirty="0">
                <a:solidFill>
                  <a:schemeClr val="tx1"/>
                </a:solidFill>
                <a:latin typeface="メイリオ" panose="020B0604030504040204" pitchFamily="50" charset="-128"/>
                <a:ea typeface="メイリオ" panose="020B0604030504040204" pitchFamily="50" charset="-128"/>
              </a:rPr>
              <a:t>↓</a:t>
            </a:r>
            <a:endParaRPr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課題の洗い出し</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改善策の検討</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b="1" dirty="0">
                <a:solidFill>
                  <a:schemeClr val="tx1"/>
                </a:solidFill>
                <a:latin typeface="メイリオ" panose="020B0604030504040204" pitchFamily="50" charset="-128"/>
                <a:ea typeface="メイリオ" panose="020B0604030504040204" pitchFamily="50" charset="-128"/>
              </a:rPr>
              <a:t>↓</a:t>
            </a:r>
            <a:endParaRPr lang="en-US" altLang="ja-JP" sz="105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50" b="1" dirty="0">
                <a:solidFill>
                  <a:schemeClr val="tx1"/>
                </a:solidFill>
                <a:latin typeface="メイリオ" panose="020B0604030504040204" pitchFamily="50" charset="-128"/>
                <a:ea typeface="メイリオ" panose="020B0604030504040204" pitchFamily="50" charset="-128"/>
              </a:rPr>
              <a:t>検討結果発表</a:t>
            </a:r>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63EEFAE6-14BE-4275-925E-FE9862E1F3BF}"/>
              </a:ext>
            </a:extLst>
          </p:cNvPr>
          <p:cNvSpPr/>
          <p:nvPr/>
        </p:nvSpPr>
        <p:spPr>
          <a:xfrm>
            <a:off x="369672" y="4149080"/>
            <a:ext cx="8487545" cy="4553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200" dirty="0">
                <a:solidFill>
                  <a:schemeClr val="tx1"/>
                </a:solidFill>
                <a:latin typeface="メイリオ" panose="020B0604030504040204" pitchFamily="50" charset="-128"/>
                <a:ea typeface="メイリオ" panose="020B0604030504040204" pitchFamily="50" charset="-128"/>
              </a:rPr>
              <a:t>・業務課題を分析・解決する体験を通じて、ＤＸの考え方や進め方、ノウハウ及び業務見直しのスキルを身に着けること</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　を目的とした集合研修を実施。</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6482155E-AC24-40FC-A1B1-F2F92BD792AE}"/>
              </a:ext>
            </a:extLst>
          </p:cNvPr>
          <p:cNvSpPr txBox="1"/>
          <p:nvPr/>
        </p:nvSpPr>
        <p:spPr>
          <a:xfrm>
            <a:off x="0" y="503675"/>
            <a:ext cx="5472100"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ローコード、ノーコードツール</a:t>
            </a:r>
            <a:r>
              <a:rPr lang="ja-JP" altLang="en-US" sz="1200" b="1" baseline="300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200" b="1" baseline="300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10</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を活用した業務改善</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23" name="正方形/長方形 22">
            <a:extLst>
              <a:ext uri="{FF2B5EF4-FFF2-40B4-BE49-F238E27FC236}">
                <a16:creationId xmlns:a16="http://schemas.microsoft.com/office/drawing/2014/main" id="{6469B3E5-C34C-4572-A7AD-10D958181947}"/>
              </a:ext>
            </a:extLst>
          </p:cNvPr>
          <p:cNvSpPr/>
          <p:nvPr/>
        </p:nvSpPr>
        <p:spPr>
          <a:xfrm>
            <a:off x="376689" y="1173170"/>
            <a:ext cx="2232000" cy="3385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en-US" altLang="ja-JP" sz="1200" b="1" dirty="0">
                <a:solidFill>
                  <a:schemeClr val="tx1"/>
                </a:solidFill>
                <a:latin typeface="メイリオ" panose="020B0604030504040204" pitchFamily="50" charset="-128"/>
                <a:ea typeface="メイリオ" panose="020B0604030504040204" pitchFamily="50" charset="-128"/>
              </a:rPr>
              <a:t>【</a:t>
            </a:r>
            <a:r>
              <a:rPr lang="ja-JP" altLang="en-US" sz="1200" b="1" dirty="0">
                <a:solidFill>
                  <a:schemeClr val="tx1"/>
                </a:solidFill>
                <a:latin typeface="メイリオ" panose="020B0604030504040204" pitchFamily="50" charset="-128"/>
                <a:ea typeface="メイリオ" panose="020B0604030504040204" pitchFamily="50" charset="-128"/>
              </a:rPr>
              <a:t>令和６年度の取組み事例</a:t>
            </a:r>
            <a:r>
              <a:rPr lang="en-US" altLang="ja-JP" sz="1200" b="1" dirty="0">
                <a:solidFill>
                  <a:schemeClr val="tx1"/>
                </a:solidFill>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6C831080-B2A2-46A8-94A3-B577ECF9C8EB}"/>
              </a:ext>
            </a:extLst>
          </p:cNvPr>
          <p:cNvSpPr txBox="1"/>
          <p:nvPr/>
        </p:nvSpPr>
        <p:spPr>
          <a:xfrm>
            <a:off x="0" y="3924055"/>
            <a:ext cx="7317305"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課題解決型ワークショップの実施</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財務部 行政</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DX</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企画課</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0" name="図 9">
            <a:extLst>
              <a:ext uri="{FF2B5EF4-FFF2-40B4-BE49-F238E27FC236}">
                <a16:creationId xmlns:a16="http://schemas.microsoft.com/office/drawing/2014/main" id="{21F7897A-C921-42D8-B1AC-E0DEDBEF49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42030" y="4644135"/>
            <a:ext cx="1997462" cy="1002245"/>
          </a:xfrm>
          <a:prstGeom prst="rect">
            <a:avLst/>
          </a:prstGeom>
        </p:spPr>
      </p:pic>
      <p:pic>
        <p:nvPicPr>
          <p:cNvPr id="5" name="図 4">
            <a:extLst>
              <a:ext uri="{FF2B5EF4-FFF2-40B4-BE49-F238E27FC236}">
                <a16:creationId xmlns:a16="http://schemas.microsoft.com/office/drawing/2014/main" id="{3429D643-25F8-4776-BAB7-94A1823473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2278" y="5419191"/>
            <a:ext cx="1260215" cy="845124"/>
          </a:xfrm>
          <a:prstGeom prst="rect">
            <a:avLst/>
          </a:prstGeom>
        </p:spPr>
      </p:pic>
      <p:sp>
        <p:nvSpPr>
          <p:cNvPr id="12" name="吹き出し: 角を丸めた四角形 11">
            <a:extLst>
              <a:ext uri="{FF2B5EF4-FFF2-40B4-BE49-F238E27FC236}">
                <a16:creationId xmlns:a16="http://schemas.microsoft.com/office/drawing/2014/main" id="{E755013B-270B-482A-8520-ED495B12F4C4}"/>
              </a:ext>
            </a:extLst>
          </p:cNvPr>
          <p:cNvSpPr/>
          <p:nvPr/>
        </p:nvSpPr>
        <p:spPr>
          <a:xfrm>
            <a:off x="2141730" y="4869160"/>
            <a:ext cx="2480389" cy="528233"/>
          </a:xfrm>
          <a:prstGeom prst="wedgeRoundRectCallout">
            <a:avLst>
              <a:gd name="adj1" fmla="val 55642"/>
              <a:gd name="adj2" fmla="val 26436"/>
              <a:gd name="adj3" fmla="val 16667"/>
            </a:avLst>
          </a:prstGeom>
          <a:solidFill>
            <a:schemeClr val="bg1"/>
          </a:solidFill>
          <a:ln w="1905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実際にワークを行い、自分の業務を改善したいと考えたときにどのような手順を踏めばよいのかが分かった。</a:t>
            </a:r>
            <a:endParaRPr lang="en-US" altLang="ja-JP" sz="1000" dirty="0">
              <a:solidFill>
                <a:schemeClr val="tx1"/>
              </a:solidFill>
              <a:latin typeface="メイリオ" panose="020B0604030504040204" pitchFamily="50" charset="-128"/>
              <a:ea typeface="メイリオ" panose="020B0604030504040204" pitchFamily="50" charset="-128"/>
            </a:endParaRPr>
          </a:p>
          <a:p>
            <a:pPr algn="ct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sp>
        <p:nvSpPr>
          <p:cNvPr id="25" name="吹き出し: 角を丸めた四角形 24">
            <a:extLst>
              <a:ext uri="{FF2B5EF4-FFF2-40B4-BE49-F238E27FC236}">
                <a16:creationId xmlns:a16="http://schemas.microsoft.com/office/drawing/2014/main" id="{1E895FB6-B14B-4261-A7B9-89EBB1989C1E}"/>
              </a:ext>
            </a:extLst>
          </p:cNvPr>
          <p:cNvSpPr/>
          <p:nvPr/>
        </p:nvSpPr>
        <p:spPr>
          <a:xfrm>
            <a:off x="2151593" y="5504181"/>
            <a:ext cx="1549178" cy="675144"/>
          </a:xfrm>
          <a:prstGeom prst="wedgeRoundRectCallout">
            <a:avLst>
              <a:gd name="adj1" fmla="val 60825"/>
              <a:gd name="adj2" fmla="val 25124"/>
              <a:gd name="adj3" fmla="val 16667"/>
            </a:avLst>
          </a:prstGeom>
          <a:solidFill>
            <a:schemeClr val="bg1"/>
          </a:solidFill>
          <a:ln w="1905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研修に参加し、成功体験を積むことでＤＸへの苦手意識が軽減された。</a:t>
            </a:r>
            <a:endParaRPr kumimoji="1" lang="ja-JP" altLang="en-US" sz="1000" b="1" dirty="0">
              <a:solidFill>
                <a:schemeClr val="tx1"/>
              </a:solidFill>
              <a:latin typeface="メイリオ" panose="020B0604030504040204" pitchFamily="50" charset="-128"/>
              <a:ea typeface="メイリオ" panose="020B0604030504040204" pitchFamily="50" charset="-128"/>
            </a:endParaRPr>
          </a:p>
        </p:txBody>
      </p:sp>
      <p:sp>
        <p:nvSpPr>
          <p:cNvPr id="26" name="吹き出し: 角を丸めた四角形 25">
            <a:extLst>
              <a:ext uri="{FF2B5EF4-FFF2-40B4-BE49-F238E27FC236}">
                <a16:creationId xmlns:a16="http://schemas.microsoft.com/office/drawing/2014/main" id="{76B5D190-5172-4EDE-9C8F-0037AFEF0F58}"/>
              </a:ext>
            </a:extLst>
          </p:cNvPr>
          <p:cNvSpPr/>
          <p:nvPr/>
        </p:nvSpPr>
        <p:spPr>
          <a:xfrm>
            <a:off x="6998044" y="4659395"/>
            <a:ext cx="1714416" cy="934931"/>
          </a:xfrm>
          <a:prstGeom prst="wedgeRoundRectCallout">
            <a:avLst>
              <a:gd name="adj1" fmla="val -61617"/>
              <a:gd name="adj2" fmla="val 14976"/>
              <a:gd name="adj3" fmla="val 16667"/>
            </a:avLst>
          </a:prstGeom>
          <a:solidFill>
            <a:schemeClr val="bg1"/>
          </a:solidFill>
          <a:ln w="190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グループのメンバーと様々な意見を出し合いながら作成することで様々な気づきがあった。</a:t>
            </a: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C7C9BE64-6243-427A-9680-7DAA34071CF1}"/>
              </a:ext>
            </a:extLst>
          </p:cNvPr>
          <p:cNvSpPr/>
          <p:nvPr/>
        </p:nvSpPr>
        <p:spPr>
          <a:xfrm>
            <a:off x="1970974" y="4620339"/>
            <a:ext cx="1499381" cy="250022"/>
          </a:xfrm>
          <a:prstGeom prst="rect">
            <a:avLst/>
          </a:prstGeom>
          <a:no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en-US" altLang="ja-JP" sz="1050" b="1" dirty="0">
                <a:solidFill>
                  <a:schemeClr val="tx1"/>
                </a:solidFill>
                <a:latin typeface="メイリオ" panose="020B0604030504040204" pitchFamily="50" charset="-128"/>
                <a:ea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rPr>
              <a:t>受講者の声</a:t>
            </a:r>
            <a:r>
              <a:rPr kumimoji="1" lang="en-US" altLang="ja-JP" sz="1050" b="1" dirty="0">
                <a:solidFill>
                  <a:schemeClr val="tx1"/>
                </a:solidFill>
                <a:latin typeface="メイリオ" panose="020B0604030504040204" pitchFamily="50" charset="-128"/>
                <a:ea typeface="メイリオ" panose="020B0604030504040204" pitchFamily="50" charset="-128"/>
              </a:rPr>
              <a:t>】</a:t>
            </a:r>
          </a:p>
        </p:txBody>
      </p:sp>
      <p:grpSp>
        <p:nvGrpSpPr>
          <p:cNvPr id="4" name="グループ化 3">
            <a:extLst>
              <a:ext uri="{FF2B5EF4-FFF2-40B4-BE49-F238E27FC236}">
                <a16:creationId xmlns:a16="http://schemas.microsoft.com/office/drawing/2014/main" id="{C1E891C6-8BEB-4227-BD2A-073A5A588646}"/>
              </a:ext>
            </a:extLst>
          </p:cNvPr>
          <p:cNvGrpSpPr/>
          <p:nvPr/>
        </p:nvGrpSpPr>
        <p:grpSpPr>
          <a:xfrm>
            <a:off x="5319713" y="5679250"/>
            <a:ext cx="3482757" cy="606783"/>
            <a:chOff x="5153749" y="5699874"/>
            <a:chExt cx="3482757" cy="606783"/>
          </a:xfrm>
        </p:grpSpPr>
        <p:sp>
          <p:nvSpPr>
            <p:cNvPr id="31" name="フリーフォーム: 図形 30">
              <a:extLst>
                <a:ext uri="{FF2B5EF4-FFF2-40B4-BE49-F238E27FC236}">
                  <a16:creationId xmlns:a16="http://schemas.microsoft.com/office/drawing/2014/main" id="{15C1ED34-073B-4F99-B959-6C852B40885E}"/>
                </a:ext>
              </a:extLst>
            </p:cNvPr>
            <p:cNvSpPr/>
            <p:nvPr/>
          </p:nvSpPr>
          <p:spPr>
            <a:xfrm>
              <a:off x="5153749" y="5699874"/>
              <a:ext cx="3404608" cy="576000"/>
            </a:xfrm>
            <a:custGeom>
              <a:avLst/>
              <a:gdLst>
                <a:gd name="connsiteX0" fmla="*/ 228418 w 3404608"/>
                <a:gd name="connsiteY0" fmla="*/ 0 h 606783"/>
                <a:gd name="connsiteX1" fmla="*/ 3303475 w 3404608"/>
                <a:gd name="connsiteY1" fmla="*/ 0 h 606783"/>
                <a:gd name="connsiteX2" fmla="*/ 3404608 w 3404608"/>
                <a:gd name="connsiteY2" fmla="*/ 101133 h 606783"/>
                <a:gd name="connsiteX3" fmla="*/ 3404608 w 3404608"/>
                <a:gd name="connsiteY3" fmla="*/ 505650 h 606783"/>
                <a:gd name="connsiteX4" fmla="*/ 3303475 w 3404608"/>
                <a:gd name="connsiteY4" fmla="*/ 606783 h 606783"/>
                <a:gd name="connsiteX5" fmla="*/ 228418 w 3404608"/>
                <a:gd name="connsiteY5" fmla="*/ 606783 h 606783"/>
                <a:gd name="connsiteX6" fmla="*/ 127285 w 3404608"/>
                <a:gd name="connsiteY6" fmla="*/ 505650 h 606783"/>
                <a:gd name="connsiteX7" fmla="*/ 127285 w 3404608"/>
                <a:gd name="connsiteY7" fmla="*/ 389660 h 606783"/>
                <a:gd name="connsiteX8" fmla="*/ 0 w 3404608"/>
                <a:gd name="connsiteY8" fmla="*/ 98314 h 606783"/>
                <a:gd name="connsiteX9" fmla="*/ 127285 w 3404608"/>
                <a:gd name="connsiteY9" fmla="*/ 163553 h 606783"/>
                <a:gd name="connsiteX10" fmla="*/ 127285 w 3404608"/>
                <a:gd name="connsiteY10" fmla="*/ 101133 h 606783"/>
                <a:gd name="connsiteX11" fmla="*/ 228418 w 3404608"/>
                <a:gd name="connsiteY11" fmla="*/ 0 h 60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4608" h="606783">
                  <a:moveTo>
                    <a:pt x="228418" y="0"/>
                  </a:moveTo>
                  <a:lnTo>
                    <a:pt x="3303475" y="0"/>
                  </a:lnTo>
                  <a:cubicBezTo>
                    <a:pt x="3359329" y="0"/>
                    <a:pt x="3404608" y="45279"/>
                    <a:pt x="3404608" y="101133"/>
                  </a:cubicBezTo>
                  <a:lnTo>
                    <a:pt x="3404608" y="505650"/>
                  </a:lnTo>
                  <a:cubicBezTo>
                    <a:pt x="3404608" y="561504"/>
                    <a:pt x="3359329" y="606783"/>
                    <a:pt x="3303475" y="606783"/>
                  </a:cubicBezTo>
                  <a:lnTo>
                    <a:pt x="228418" y="606783"/>
                  </a:lnTo>
                  <a:cubicBezTo>
                    <a:pt x="172564" y="606783"/>
                    <a:pt x="127285" y="561504"/>
                    <a:pt x="127285" y="505650"/>
                  </a:cubicBezTo>
                  <a:lnTo>
                    <a:pt x="127285" y="389660"/>
                  </a:lnTo>
                  <a:lnTo>
                    <a:pt x="0" y="98314"/>
                  </a:lnTo>
                  <a:lnTo>
                    <a:pt x="127285" y="163553"/>
                  </a:lnTo>
                  <a:lnTo>
                    <a:pt x="127285" y="101133"/>
                  </a:lnTo>
                  <a:cubicBezTo>
                    <a:pt x="127285" y="45279"/>
                    <a:pt x="172564" y="0"/>
                    <a:pt x="228418" y="0"/>
                  </a:cubicBezTo>
                  <a:close/>
                </a:path>
              </a:pathLst>
            </a:cu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32" name="四角形: 角を丸くする 31">
              <a:extLst>
                <a:ext uri="{FF2B5EF4-FFF2-40B4-BE49-F238E27FC236}">
                  <a16:creationId xmlns:a16="http://schemas.microsoft.com/office/drawing/2014/main" id="{A242C027-4B3C-4D0A-929F-559D300F1A50}"/>
                </a:ext>
              </a:extLst>
            </p:cNvPr>
            <p:cNvSpPr/>
            <p:nvPr/>
          </p:nvSpPr>
          <p:spPr>
            <a:xfrm>
              <a:off x="5297286" y="5699874"/>
              <a:ext cx="3339220" cy="60678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r>
                <a:rPr kumimoji="1" lang="ja-JP" altLang="en-US" sz="1000" dirty="0">
                  <a:solidFill>
                    <a:schemeClr val="tx1"/>
                  </a:solidFill>
                  <a:latin typeface="メイリオ" panose="020B0604030504040204" pitchFamily="50" charset="-128"/>
                  <a:ea typeface="メイリオ" panose="020B0604030504040204" pitchFamily="50" charset="-128"/>
                </a:rPr>
                <a:t>専門用語などはまだよく分からない部分もあるが、実際の業務にどう生かせるかを考えながら参加することができたので、とても有意義な研修だった。</a:t>
              </a:r>
            </a:p>
          </p:txBody>
        </p:sp>
      </p:grpSp>
      <p:graphicFrame>
        <p:nvGraphicFramePr>
          <p:cNvPr id="27" name="表 8">
            <a:extLst>
              <a:ext uri="{FF2B5EF4-FFF2-40B4-BE49-F238E27FC236}">
                <a16:creationId xmlns:a16="http://schemas.microsoft.com/office/drawing/2014/main" id="{BAD865C2-5CBD-471C-8D28-517E4677FB39}"/>
              </a:ext>
            </a:extLst>
          </p:cNvPr>
          <p:cNvGraphicFramePr>
            <a:graphicFrameLocks noGrp="1"/>
          </p:cNvGraphicFramePr>
          <p:nvPr/>
        </p:nvGraphicFramePr>
        <p:xfrm>
          <a:off x="376689" y="1460585"/>
          <a:ext cx="8480528" cy="237346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024380">
                  <a:extLst>
                    <a:ext uri="{9D8B030D-6E8A-4147-A177-3AD203B41FA5}">
                      <a16:colId xmlns:a16="http://schemas.microsoft.com/office/drawing/2014/main" val="411109755"/>
                    </a:ext>
                  </a:extLst>
                </a:gridCol>
                <a:gridCol w="6456148">
                  <a:extLst>
                    <a:ext uri="{9D8B030D-6E8A-4147-A177-3AD203B41FA5}">
                      <a16:colId xmlns:a16="http://schemas.microsoft.com/office/drawing/2014/main" val="2011807065"/>
                    </a:ext>
                  </a:extLst>
                </a:gridCol>
              </a:tblGrid>
              <a:tr h="374477">
                <a:tc>
                  <a:txBody>
                    <a:bodyPr/>
                    <a:lstStyle/>
                    <a:p>
                      <a:pPr algn="ctr"/>
                      <a:r>
                        <a:rPr kumimoji="1" lang="ja-JP" altLang="en-US" sz="1000" b="1" dirty="0">
                          <a:latin typeface="メイリオ" panose="020B0604030504040204" pitchFamily="50" charset="-128"/>
                          <a:ea typeface="メイリオ" panose="020B0604030504040204" pitchFamily="50" charset="-128"/>
                        </a:rPr>
                        <a:t>改善事例</a:t>
                      </a:r>
                      <a:endParaRPr kumimoji="1" lang="en-US" altLang="ja-JP" sz="1000" b="1" dirty="0">
                        <a:latin typeface="メイリオ" panose="020B0604030504040204" pitchFamily="50" charset="-128"/>
                        <a:ea typeface="メイリオ" panose="020B0604030504040204" pitchFamily="50" charset="-128"/>
                      </a:endParaRPr>
                    </a:p>
                    <a:p>
                      <a:pPr algn="ctr"/>
                      <a:r>
                        <a:rPr kumimoji="1" lang="ja-JP" altLang="en-US" sz="1000" b="1" dirty="0">
                          <a:latin typeface="メイリオ" panose="020B0604030504040204" pitchFamily="50" charset="-128"/>
                          <a:ea typeface="メイリオ" panose="020B0604030504040204" pitchFamily="50" charset="-128"/>
                        </a:rPr>
                        <a:t>（使用するツール）</a:t>
                      </a:r>
                    </a:p>
                  </a:txBody>
                  <a:tcPr anchor="ctr">
                    <a:solidFill>
                      <a:srgbClr val="FFFFCC"/>
                    </a:solidFill>
                  </a:tcPr>
                </a:tc>
                <a:tc>
                  <a:txBody>
                    <a:bodyPr/>
                    <a:lstStyle/>
                    <a:p>
                      <a:pPr algn="ctr"/>
                      <a:r>
                        <a:rPr kumimoji="1" lang="ja-JP" altLang="en-US" sz="1000" b="1" dirty="0">
                          <a:latin typeface="メイリオ" panose="020B0604030504040204" pitchFamily="50" charset="-128"/>
                          <a:ea typeface="メイリオ" panose="020B0604030504040204" pitchFamily="50" charset="-128"/>
                        </a:rPr>
                        <a:t>取組み内容</a:t>
                      </a:r>
                      <a:endParaRPr kumimoji="1" lang="en-US" altLang="ja-JP" sz="1000" b="1" dirty="0">
                        <a:latin typeface="メイリオ" panose="020B0604030504040204" pitchFamily="50" charset="-128"/>
                        <a:ea typeface="メイリオ" panose="020B0604030504040204" pitchFamily="50" charset="-128"/>
                      </a:endParaRPr>
                    </a:p>
                  </a:txBody>
                  <a:tcPr anchor="ctr">
                    <a:solidFill>
                      <a:srgbClr val="FFFFCC"/>
                    </a:solidFill>
                  </a:tcPr>
                </a:tc>
                <a:extLst>
                  <a:ext uri="{0D108BD9-81ED-4DB2-BD59-A6C34878D82A}">
                    <a16:rowId xmlns:a16="http://schemas.microsoft.com/office/drawing/2014/main" val="2852938176"/>
                  </a:ext>
                </a:extLst>
              </a:tr>
              <a:tr h="494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メイリオ" panose="020B0604030504040204" pitchFamily="50" charset="-128"/>
                          <a:ea typeface="メイリオ" panose="020B0604030504040204" pitchFamily="50" charset="-128"/>
                        </a:rPr>
                        <a:t>運転日誌の電子化</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メイリオ" panose="020B0604030504040204" pitchFamily="50" charset="-128"/>
                          <a:ea typeface="メイリオ" panose="020B0604030504040204" pitchFamily="50" charset="-128"/>
                        </a:rPr>
                        <a:t>（</a:t>
                      </a:r>
                      <a:r>
                        <a:rPr kumimoji="1" lang="en-US" altLang="ja-JP" sz="1000" b="0" dirty="0">
                          <a:solidFill>
                            <a:schemeClr val="tx1"/>
                          </a:solidFill>
                          <a:latin typeface="メイリオ" panose="020B0604030504040204" pitchFamily="50" charset="-128"/>
                          <a:ea typeface="メイリオ" panose="020B0604030504040204" pitchFamily="50" charset="-128"/>
                        </a:rPr>
                        <a:t>kintone</a:t>
                      </a:r>
                      <a:r>
                        <a:rPr kumimoji="1" lang="ja-JP" altLang="en-US" sz="1000" b="0" dirty="0">
                          <a:solidFill>
                            <a:schemeClr val="tx1"/>
                          </a:solidFill>
                          <a:latin typeface="メイリオ" panose="020B0604030504040204" pitchFamily="50" charset="-128"/>
                          <a:ea typeface="メイリオ" panose="020B0604030504040204" pitchFamily="50" charset="-128"/>
                        </a:rPr>
                        <a:t>）</a:t>
                      </a:r>
                    </a:p>
                  </a:txBody>
                  <a:tcPr anchor="ctr">
                    <a:solidFill>
                      <a:schemeClr val="bg1"/>
                    </a:solidFill>
                  </a:tcPr>
                </a:tc>
                <a:tc>
                  <a:txBody>
                    <a:bodyPr/>
                    <a:lstStyle/>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令和６年度に都市整備部を中心にプロジェクトチームを立ち上げ、運転日誌の電子化を試行実施。</a:t>
                      </a:r>
                    </a:p>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試行実施結果を踏まえ、令和７年度以降、他部局での本格実施を検討。</a:t>
                      </a:r>
                    </a:p>
                  </a:txBody>
                  <a:tcPr anchor="ctr">
                    <a:solidFill>
                      <a:schemeClr val="bg1"/>
                    </a:solidFill>
                  </a:tcPr>
                </a:tc>
                <a:extLst>
                  <a:ext uri="{0D108BD9-81ED-4DB2-BD59-A6C34878D82A}">
                    <a16:rowId xmlns:a16="http://schemas.microsoft.com/office/drawing/2014/main" val="2007156496"/>
                  </a:ext>
                </a:extLst>
              </a:tr>
              <a:tr h="494305">
                <a:tc>
                  <a:txBody>
                    <a:bodyPr/>
                    <a:lstStyle/>
                    <a:p>
                      <a:r>
                        <a:rPr kumimoji="1" lang="en-US" altLang="ja-JP" sz="1100" b="1" dirty="0">
                          <a:solidFill>
                            <a:schemeClr val="tx1"/>
                          </a:solidFill>
                          <a:latin typeface="メイリオ" panose="020B0604030504040204" pitchFamily="50" charset="-128"/>
                          <a:ea typeface="メイリオ" panose="020B0604030504040204" pitchFamily="50" charset="-128"/>
                        </a:rPr>
                        <a:t>FAQ</a:t>
                      </a:r>
                      <a:r>
                        <a:rPr kumimoji="1" lang="ja-JP" altLang="en-US" sz="1100" b="1" dirty="0">
                          <a:solidFill>
                            <a:schemeClr val="tx1"/>
                          </a:solidFill>
                          <a:latin typeface="メイリオ" panose="020B0604030504040204" pitchFamily="50" charset="-128"/>
                          <a:ea typeface="メイリオ" panose="020B0604030504040204" pitchFamily="50" charset="-128"/>
                        </a:rPr>
                        <a:t>サイトの構築</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r>
                        <a:rPr kumimoji="1" lang="ja-JP" altLang="en-US" sz="1000" b="0" dirty="0">
                          <a:solidFill>
                            <a:schemeClr val="tx1"/>
                          </a:solidFill>
                          <a:latin typeface="メイリオ" panose="020B0604030504040204" pitchFamily="50" charset="-128"/>
                          <a:ea typeface="メイリオ" panose="020B0604030504040204" pitchFamily="50" charset="-128"/>
                        </a:rPr>
                        <a:t>（</a:t>
                      </a:r>
                      <a:r>
                        <a:rPr kumimoji="1" lang="en-US" altLang="ja-JP" sz="1000" b="0" dirty="0">
                          <a:solidFill>
                            <a:schemeClr val="tx1"/>
                          </a:solidFill>
                          <a:latin typeface="メイリオ" panose="020B0604030504040204" pitchFamily="50" charset="-128"/>
                          <a:ea typeface="メイリオ" panose="020B0604030504040204" pitchFamily="50" charset="-128"/>
                        </a:rPr>
                        <a:t>kintone</a:t>
                      </a:r>
                      <a:r>
                        <a:rPr kumimoji="1" lang="ja-JP" altLang="en-US" sz="1000" b="0" dirty="0">
                          <a:solidFill>
                            <a:schemeClr val="tx1"/>
                          </a:solidFill>
                          <a:latin typeface="メイリオ" panose="020B0604030504040204" pitchFamily="50" charset="-128"/>
                          <a:ea typeface="メイリオ" panose="020B0604030504040204" pitchFamily="50" charset="-128"/>
                        </a:rPr>
                        <a:t>）</a:t>
                      </a:r>
                    </a:p>
                  </a:txBody>
                  <a:tcPr anchor="ctr">
                    <a:solidFill>
                      <a:schemeClr val="bg1"/>
                    </a:solidFill>
                  </a:tcPr>
                </a:tc>
                <a:tc>
                  <a:txBody>
                    <a:bodyPr/>
                    <a:lstStyle/>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府民・事業者向けの</a:t>
                      </a:r>
                      <a:r>
                        <a:rPr kumimoji="1" lang="en-US" altLang="ja-JP" sz="1050" b="0" dirty="0">
                          <a:solidFill>
                            <a:schemeClr val="tx1"/>
                          </a:solidFill>
                          <a:latin typeface="メイリオ" panose="020B0604030504040204" pitchFamily="50" charset="-128"/>
                          <a:ea typeface="メイリオ" panose="020B0604030504040204" pitchFamily="50" charset="-128"/>
                        </a:rPr>
                        <a:t>FAQ</a:t>
                      </a:r>
                      <a:r>
                        <a:rPr kumimoji="1" lang="ja-JP" altLang="en-US" sz="1050" b="0" dirty="0">
                          <a:solidFill>
                            <a:schemeClr val="tx1"/>
                          </a:solidFill>
                          <a:latin typeface="メイリオ" panose="020B0604030504040204" pitchFamily="50" charset="-128"/>
                          <a:ea typeface="メイリオ" panose="020B0604030504040204" pitchFamily="50" charset="-128"/>
                        </a:rPr>
                        <a:t>サイトの実装テンプレートを作成。</a:t>
                      </a:r>
                    </a:p>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令和７年度以降、庁内での周知により、府民・事業者の利便性向上や問合せ減少を見込む。</a:t>
                      </a:r>
                      <a:endParaRPr kumimoji="1" lang="en-US" altLang="ja-JP" sz="1050" b="0" dirty="0">
                        <a:solidFill>
                          <a:schemeClr val="tx1"/>
                        </a:solidFill>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2692845405"/>
                  </a:ext>
                </a:extLst>
              </a:tr>
              <a:tr h="494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メイリオ" panose="020B0604030504040204" pitchFamily="50" charset="-128"/>
                          <a:ea typeface="メイリオ" panose="020B0604030504040204" pitchFamily="50" charset="-128"/>
                        </a:rPr>
                        <a:t>研修受講情報の集約</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メイリオ" panose="020B0604030504040204" pitchFamily="50" charset="-128"/>
                          <a:ea typeface="メイリオ" panose="020B0604030504040204" pitchFamily="50" charset="-128"/>
                        </a:rPr>
                        <a:t>（</a:t>
                      </a:r>
                      <a:r>
                        <a:rPr kumimoji="1" lang="en-US" altLang="ja-JP" sz="1000" b="0" dirty="0">
                          <a:solidFill>
                            <a:schemeClr val="tx1"/>
                          </a:solidFill>
                          <a:latin typeface="メイリオ" panose="020B0604030504040204" pitchFamily="50" charset="-128"/>
                          <a:ea typeface="メイリオ" panose="020B0604030504040204" pitchFamily="50" charset="-128"/>
                        </a:rPr>
                        <a:t>kintone</a:t>
                      </a:r>
                      <a:r>
                        <a:rPr kumimoji="1" lang="ja-JP" altLang="en-US" sz="1000" b="0" dirty="0">
                          <a:solidFill>
                            <a:schemeClr val="tx1"/>
                          </a:solidFill>
                          <a:latin typeface="メイリオ" panose="020B0604030504040204" pitchFamily="50" charset="-128"/>
                          <a:ea typeface="メイリオ" panose="020B0604030504040204" pitchFamily="50" charset="-128"/>
                        </a:rPr>
                        <a:t>）</a:t>
                      </a:r>
                    </a:p>
                  </a:txBody>
                  <a:tcPr anchor="ctr">
                    <a:solidFill>
                      <a:schemeClr val="bg1"/>
                    </a:solidFill>
                  </a:tcPr>
                </a:tc>
                <a:tc>
                  <a:txBody>
                    <a:bodyPr/>
                    <a:lstStyle/>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研修申込、出欠確認、受講後アンケート集約、受講履歴を一元管理できる仕組みを健康医療部で試行実施。</a:t>
                      </a:r>
                    </a:p>
                    <a:p>
                      <a:pPr>
                        <a:lnSpc>
                          <a:spcPts val="1500"/>
                        </a:lnSpc>
                      </a:pPr>
                      <a:r>
                        <a:rPr kumimoji="1" lang="ja-JP" altLang="en-US" sz="1050" b="0" dirty="0">
                          <a:solidFill>
                            <a:schemeClr val="tx1"/>
                          </a:solidFill>
                          <a:latin typeface="メイリオ" panose="020B0604030504040204" pitchFamily="50" charset="-128"/>
                          <a:ea typeface="メイリオ" panose="020B0604030504040204" pitchFamily="50" charset="-128"/>
                        </a:rPr>
                        <a:t>試行実施結果を踏まえ、令和７年度以降、他部局での本格実施を検討。</a:t>
                      </a:r>
                    </a:p>
                  </a:txBody>
                  <a:tcPr anchor="ctr">
                    <a:solidFill>
                      <a:schemeClr val="bg1"/>
                    </a:solidFill>
                  </a:tcPr>
                </a:tc>
                <a:extLst>
                  <a:ext uri="{0D108BD9-81ED-4DB2-BD59-A6C34878D82A}">
                    <a16:rowId xmlns:a16="http://schemas.microsoft.com/office/drawing/2014/main" val="684306249"/>
                  </a:ext>
                </a:extLst>
              </a:tr>
              <a:tr h="4943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メイリオ" panose="020B0604030504040204" pitchFamily="50" charset="-128"/>
                          <a:ea typeface="メイリオ" panose="020B0604030504040204" pitchFamily="50" charset="-128"/>
                        </a:rPr>
                        <a:t>照会・集約事務のデジタル化</a:t>
                      </a:r>
                      <a:r>
                        <a:rPr kumimoji="1" lang="ja-JP" altLang="en-US" sz="1000" b="0" dirty="0">
                          <a:solidFill>
                            <a:schemeClr val="tx1"/>
                          </a:solidFill>
                          <a:latin typeface="メイリオ" panose="020B0604030504040204" pitchFamily="50" charset="-128"/>
                          <a:ea typeface="メイリオ" panose="020B0604030504040204" pitchFamily="50" charset="-128"/>
                        </a:rPr>
                        <a:t>（</a:t>
                      </a:r>
                      <a:r>
                        <a:rPr kumimoji="1" lang="en-US" altLang="ja-JP" sz="1000" b="0" dirty="0">
                          <a:solidFill>
                            <a:schemeClr val="tx1"/>
                          </a:solidFill>
                          <a:latin typeface="メイリオ" panose="020B0604030504040204" pitchFamily="50" charset="-128"/>
                          <a:ea typeface="メイリオ" panose="020B0604030504040204" pitchFamily="50" charset="-128"/>
                        </a:rPr>
                        <a:t>Microsoft Forms</a:t>
                      </a:r>
                      <a:r>
                        <a:rPr kumimoji="1" lang="ja-JP" altLang="en-US" sz="1000" b="0" dirty="0">
                          <a:solidFill>
                            <a:schemeClr val="tx1"/>
                          </a:solidFill>
                          <a:latin typeface="メイリオ" panose="020B0604030504040204" pitchFamily="50" charset="-128"/>
                          <a:ea typeface="メイリオ" panose="020B0604030504040204" pitchFamily="50" charset="-128"/>
                        </a:rPr>
                        <a:t>）</a:t>
                      </a:r>
                    </a:p>
                  </a:txBody>
                  <a:tcPr anchor="ctr">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050" b="0" dirty="0">
                          <a:solidFill>
                            <a:schemeClr val="tx1"/>
                          </a:solidFill>
                          <a:latin typeface="メイリオ" panose="020B0604030504040204" pitchFamily="50" charset="-128"/>
                          <a:ea typeface="メイリオ" panose="020B0604030504040204" pitchFamily="50" charset="-128"/>
                        </a:rPr>
                        <a:t>これまでメールやエクセルで行っていた庁内の各部局・各職員への照会事務をデジタル化することで、</a:t>
                      </a:r>
                      <a:endParaRPr lang="en-US" altLang="ja-JP" sz="1050" b="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050" b="0" dirty="0">
                          <a:solidFill>
                            <a:schemeClr val="tx1"/>
                          </a:solidFill>
                          <a:latin typeface="メイリオ" panose="020B0604030504040204" pitchFamily="50" charset="-128"/>
                          <a:ea typeface="メイリオ" panose="020B0604030504040204" pitchFamily="50" charset="-128"/>
                        </a:rPr>
                        <a:t>回答の回収、結果の集約作業を効率化。</a:t>
                      </a:r>
                      <a:endParaRPr kumimoji="1" lang="en-US" altLang="ja-JP" sz="1050" b="0" dirty="0">
                        <a:solidFill>
                          <a:schemeClr val="tx1"/>
                        </a:solidFill>
                        <a:latin typeface="メイリオ" panose="020B0604030504040204" pitchFamily="50" charset="-128"/>
                        <a:ea typeface="メイリオ" panose="020B0604030504040204" pitchFamily="50" charset="-128"/>
                      </a:endParaRPr>
                    </a:p>
                  </a:txBody>
                  <a:tcPr anchor="ctr">
                    <a:solidFill>
                      <a:schemeClr val="bg1"/>
                    </a:solidFill>
                  </a:tcPr>
                </a:tc>
                <a:extLst>
                  <a:ext uri="{0D108BD9-81ED-4DB2-BD59-A6C34878D82A}">
                    <a16:rowId xmlns:a16="http://schemas.microsoft.com/office/drawing/2014/main" val="3764431797"/>
                  </a:ext>
                </a:extLst>
              </a:tr>
            </a:tbl>
          </a:graphicData>
        </a:graphic>
      </p:graphicFrame>
      <p:sp>
        <p:nvSpPr>
          <p:cNvPr id="3" name="スライド番号プレースホルダー 2">
            <a:extLst>
              <a:ext uri="{FF2B5EF4-FFF2-40B4-BE49-F238E27FC236}">
                <a16:creationId xmlns:a16="http://schemas.microsoft.com/office/drawing/2014/main" id="{3751D73E-8634-4B41-B4F0-4DD3A26727FC}"/>
              </a:ext>
            </a:extLst>
          </p:cNvPr>
          <p:cNvSpPr>
            <a:spLocks noGrp="1"/>
          </p:cNvSpPr>
          <p:nvPr>
            <p:ph type="sldNum" sz="quarter" idx="12"/>
          </p:nvPr>
        </p:nvSpPr>
        <p:spPr/>
        <p:txBody>
          <a:bodyPr/>
          <a:lstStyle/>
          <a:p>
            <a:fld id="{7791D223-6A27-4327-8087-FA06212A7E85}" type="slidenum">
              <a:rPr lang="ja-JP" altLang="en-US" smtClean="0"/>
              <a:pPr/>
              <a:t>15</a:t>
            </a:fld>
            <a:endParaRPr lang="ja-JP" altLang="en-US" dirty="0"/>
          </a:p>
        </p:txBody>
      </p:sp>
    </p:spTree>
    <p:extLst>
      <p:ext uri="{BB962C8B-B14F-4D97-AF65-F5344CB8AC3E}">
        <p14:creationId xmlns:p14="http://schemas.microsoft.com/office/powerpoint/2010/main" val="3762461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p:cNvSpPr txBox="1"/>
          <p:nvPr/>
        </p:nvSpPr>
        <p:spPr>
          <a:xfrm>
            <a:off x="176289" y="6438842"/>
            <a:ext cx="8567253" cy="254535"/>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利用者が入力するプロンプト（指示・命令）に対し、特定の時期までの公開されている情報を基に回答を生成する、人工知能の一種。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5F4EC53D-166E-49F9-B92F-EEE3B5F19967}"/>
              </a:ext>
            </a:extLst>
          </p:cNvPr>
          <p:cNvSpPr/>
          <p:nvPr/>
        </p:nvSpPr>
        <p:spPr>
          <a:xfrm>
            <a:off x="-304"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defRPr/>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庁内生成ＡＩシステムの本格導入　　　　　　　　　　　　　　　　　　　　　</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財務部 行政</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企画課</a:t>
            </a:r>
            <a:r>
              <a:rPr lang="en-US" altLang="ja-JP"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矢印: 下 24">
            <a:extLst>
              <a:ext uri="{FF2B5EF4-FFF2-40B4-BE49-F238E27FC236}">
                <a16:creationId xmlns:a16="http://schemas.microsoft.com/office/drawing/2014/main" id="{4A4CB289-F70E-4739-9838-BCB4C54E1754}"/>
              </a:ext>
            </a:extLst>
          </p:cNvPr>
          <p:cNvSpPr/>
          <p:nvPr/>
        </p:nvSpPr>
        <p:spPr>
          <a:xfrm>
            <a:off x="3237102" y="3068960"/>
            <a:ext cx="2704003" cy="408418"/>
          </a:xfrm>
          <a:prstGeom prst="downArrow">
            <a:avLst>
              <a:gd name="adj1" fmla="val 50000"/>
              <a:gd name="adj2" fmla="val 51540"/>
            </a:avLst>
          </a:prstGeom>
          <a:solidFill>
            <a:srgbClr val="00206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19BDEBB9-E3CB-47D1-A4C8-9AF7C568D1EC}"/>
              </a:ext>
            </a:extLst>
          </p:cNvPr>
          <p:cNvSpPr/>
          <p:nvPr/>
        </p:nvSpPr>
        <p:spPr>
          <a:xfrm>
            <a:off x="349505" y="3502897"/>
            <a:ext cx="8568000" cy="2867423"/>
          </a:xfrm>
          <a:prstGeom prst="rect">
            <a:avLst/>
          </a:prstGeom>
          <a:solidFill>
            <a:srgbClr val="FFFFE6"/>
          </a:solidFill>
          <a:ln>
            <a:solidFill>
              <a:srgbClr val="FF0000"/>
            </a:solidFill>
          </a:ln>
        </p:spPr>
        <p:style>
          <a:lnRef idx="2">
            <a:schemeClr val="dk1"/>
          </a:lnRef>
          <a:fillRef idx="1">
            <a:schemeClr val="lt1"/>
          </a:fillRef>
          <a:effectRef idx="0">
            <a:schemeClr val="dk1"/>
          </a:effectRef>
          <a:fontRef idx="minor">
            <a:schemeClr val="dk1"/>
          </a:fontRef>
        </p:style>
        <p:txBody>
          <a:bodyPr lIns="72000" tIns="72000" rIns="72000" rtlCol="0" anchor="t"/>
          <a:lstStyle/>
          <a:p>
            <a:r>
              <a:rPr lang="ja-JP" altLang="en-US" sz="1400" b="1" dirty="0">
                <a:solidFill>
                  <a:schemeClr val="tx1"/>
                </a:solidFill>
                <a:latin typeface="メイリオ" panose="020B0604030504040204" pitchFamily="50" charset="-128"/>
                <a:ea typeface="メイリオ" panose="020B0604030504040204" pitchFamily="50" charset="-128"/>
              </a:rPr>
              <a:t>令和６年</a:t>
            </a:r>
            <a:r>
              <a:rPr lang="en-US" altLang="ja-JP" sz="1400" b="1" dirty="0">
                <a:solidFill>
                  <a:schemeClr val="tx1"/>
                </a:solidFill>
                <a:latin typeface="メイリオ" panose="020B0604030504040204" pitchFamily="50" charset="-128"/>
                <a:ea typeface="メイリオ" panose="020B0604030504040204" pitchFamily="50" charset="-128"/>
              </a:rPr>
              <a:t>12</a:t>
            </a:r>
            <a:r>
              <a:rPr lang="ja-JP" altLang="en-US" sz="1400" b="1" dirty="0">
                <a:solidFill>
                  <a:schemeClr val="tx1"/>
                </a:solidFill>
                <a:latin typeface="メイリオ" panose="020B0604030504040204" pitchFamily="50" charset="-128"/>
                <a:ea typeface="メイリオ" panose="020B0604030504040204" pitchFamily="50" charset="-128"/>
              </a:rPr>
              <a:t>月より職員専用の庁内生成ＡＩシステムを本格導入</a:t>
            </a:r>
            <a:endParaRPr lang="en-US" altLang="ja-JP" sz="1400" b="1" dirty="0">
              <a:solidFill>
                <a:schemeClr val="tx1"/>
              </a:solidFill>
              <a:latin typeface="メイリオ" panose="020B0604030504040204" pitchFamily="50" charset="-128"/>
              <a:ea typeface="メイリオ" panose="020B0604030504040204" pitchFamily="50" charset="-128"/>
            </a:endParaRPr>
          </a:p>
          <a:p>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84" name="正方形/長方形 83">
            <a:extLst>
              <a:ext uri="{FF2B5EF4-FFF2-40B4-BE49-F238E27FC236}">
                <a16:creationId xmlns:a16="http://schemas.microsoft.com/office/drawing/2014/main" id="{B9CC2FCC-CEA2-4874-BCBC-7511017D76F8}"/>
              </a:ext>
            </a:extLst>
          </p:cNvPr>
          <p:cNvSpPr/>
          <p:nvPr/>
        </p:nvSpPr>
        <p:spPr>
          <a:xfrm>
            <a:off x="1307346" y="4298531"/>
            <a:ext cx="7260694" cy="276999"/>
          </a:xfrm>
          <a:prstGeom prst="rect">
            <a:avLst/>
          </a:prstGeom>
          <a:solidFill>
            <a:schemeClr val="bg1"/>
          </a:solidFill>
          <a:ln w="9525">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lang="ja-JP" altLang="en-US" sz="1400" b="1" dirty="0">
                <a:solidFill>
                  <a:schemeClr val="tx1"/>
                </a:solidFill>
                <a:latin typeface="メイリオ" panose="020B0604030504040204" pitchFamily="50" charset="-128"/>
                <a:ea typeface="メイリオ" panose="020B0604030504040204" pitchFamily="50" charset="-128"/>
              </a:rPr>
              <a:t>インターネットに公開されている情報を学習し、回答を生成する機能</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cxnSp>
        <p:nvCxnSpPr>
          <p:cNvPr id="46" name="直線コネクタ 45"/>
          <p:cNvCxnSpPr/>
          <p:nvPr/>
        </p:nvCxnSpPr>
        <p:spPr>
          <a:xfrm>
            <a:off x="223275" y="6444335"/>
            <a:ext cx="864096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92C6FBA7-9D5C-4AD7-AF42-E0A184585A32}"/>
              </a:ext>
            </a:extLst>
          </p:cNvPr>
          <p:cNvSpPr/>
          <p:nvPr/>
        </p:nvSpPr>
        <p:spPr>
          <a:xfrm>
            <a:off x="349505" y="953725"/>
            <a:ext cx="8568000" cy="2214886"/>
          </a:xfrm>
          <a:prstGeom prst="rect">
            <a:avLst/>
          </a:prstGeom>
          <a:ln w="19050">
            <a:solidFill>
              <a:schemeClr val="tx2"/>
            </a:solidFill>
          </a:ln>
        </p:spPr>
        <p:style>
          <a:lnRef idx="2">
            <a:schemeClr val="dk1"/>
          </a:lnRef>
          <a:fillRef idx="1">
            <a:schemeClr val="lt1"/>
          </a:fillRef>
          <a:effectRef idx="0">
            <a:schemeClr val="dk1"/>
          </a:effectRef>
          <a:fontRef idx="minor">
            <a:schemeClr val="dk1"/>
          </a:fontRef>
        </p:style>
        <p:txBody>
          <a:bodyPr lIns="72000" tIns="72000" rIns="72000" rtlCol="0" anchor="t"/>
          <a:lstStyle/>
          <a:p>
            <a:r>
              <a:rPr lang="ja-JP" altLang="en-US" sz="1200" b="1" dirty="0">
                <a:solidFill>
                  <a:schemeClr val="tx1"/>
                </a:solidFill>
                <a:latin typeface="メイリオ" panose="020B0604030504040204" pitchFamily="50" charset="-128"/>
                <a:ea typeface="メイリオ" panose="020B0604030504040204" pitchFamily="50" charset="-128"/>
              </a:rPr>
              <a:t>生成ＡＩのトライアルにおける職員アンケート結果</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EAC542A7-96B9-4959-9177-2899ADC14D17}"/>
              </a:ext>
            </a:extLst>
          </p:cNvPr>
          <p:cNvSpPr/>
          <p:nvPr/>
        </p:nvSpPr>
        <p:spPr>
          <a:xfrm>
            <a:off x="501687" y="1278650"/>
            <a:ext cx="3970285" cy="1826721"/>
          </a:xfrm>
          <a:prstGeom prst="rect">
            <a:avLst/>
          </a:prstGeom>
          <a:ln w="63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生成</a:t>
            </a:r>
            <a:r>
              <a:rPr lang="ja-JP" altLang="en-US" sz="1200" dirty="0">
                <a:solidFill>
                  <a:schemeClr val="tx1"/>
                </a:solidFill>
                <a:latin typeface="メイリオ" panose="020B0604030504040204" pitchFamily="50" charset="-128"/>
                <a:ea typeface="メイリオ" panose="020B0604030504040204" pitchFamily="50" charset="-128"/>
              </a:rPr>
              <a:t>ＡＩ</a:t>
            </a:r>
            <a:r>
              <a:rPr kumimoji="1" lang="ja-JP" altLang="en-US" sz="1200" dirty="0">
                <a:solidFill>
                  <a:schemeClr val="tx1"/>
                </a:solidFill>
                <a:latin typeface="メイリオ" panose="020B0604030504040204" pitchFamily="50" charset="-128"/>
                <a:ea typeface="メイリオ" panose="020B0604030504040204" pitchFamily="50" charset="-128"/>
              </a:rPr>
              <a:t>が自身の業務に役立つと思うか？</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nSpc>
                <a:spcPts val="400"/>
              </a:lnSpc>
            </a:pP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b="1" dirty="0">
                <a:solidFill>
                  <a:srgbClr val="002060"/>
                </a:solidFill>
                <a:latin typeface="メイリオ" panose="020B0604030504040204" pitchFamily="50" charset="-128"/>
                <a:ea typeface="メイリオ" panose="020B0604030504040204" pitchFamily="50" charset="-128"/>
              </a:rPr>
              <a:t>　　</a:t>
            </a:r>
            <a:r>
              <a:rPr lang="ja-JP" altLang="en-US" sz="1600" b="1" dirty="0">
                <a:solidFill>
                  <a:srgbClr val="FF0000"/>
                </a:solidFill>
                <a:latin typeface="メイリオ" panose="020B0604030504040204" pitchFamily="50" charset="-128"/>
                <a:ea typeface="メイリオ" panose="020B0604030504040204" pitchFamily="50" charset="-128"/>
              </a:rPr>
              <a:t>⇒</a:t>
            </a:r>
            <a:r>
              <a:rPr kumimoji="1" lang="ja-JP" altLang="en-US" sz="1600" b="1" u="sng" dirty="0">
                <a:solidFill>
                  <a:srgbClr val="FF0000"/>
                </a:solidFill>
                <a:latin typeface="メイリオ" panose="020B0604030504040204" pitchFamily="50" charset="-128"/>
                <a:ea typeface="メイリオ" panose="020B0604030504040204" pitchFamily="50" charset="-128"/>
              </a:rPr>
              <a:t>約</a:t>
            </a:r>
            <a:r>
              <a:rPr kumimoji="1" lang="en-US" altLang="ja-JP" sz="1600" b="1" u="sng" dirty="0">
                <a:solidFill>
                  <a:srgbClr val="FF0000"/>
                </a:solidFill>
                <a:latin typeface="メイリオ" panose="020B0604030504040204" pitchFamily="50" charset="-128"/>
                <a:ea typeface="メイリオ" panose="020B0604030504040204" pitchFamily="50" charset="-128"/>
              </a:rPr>
              <a:t>88.8</a:t>
            </a:r>
            <a:r>
              <a:rPr kumimoji="1" lang="ja-JP" altLang="en-US" sz="1600" b="1" u="sng" dirty="0">
                <a:solidFill>
                  <a:srgbClr val="FF0000"/>
                </a:solidFill>
                <a:latin typeface="メイリオ" panose="020B0604030504040204" pitchFamily="50" charset="-128"/>
                <a:ea typeface="メイリオ" panose="020B0604030504040204" pitchFamily="50" charset="-128"/>
              </a:rPr>
              <a:t>％ </a:t>
            </a:r>
            <a:r>
              <a:rPr kumimoji="1" lang="ja-JP" altLang="en-US" sz="1200" b="1" u="sng" dirty="0">
                <a:solidFill>
                  <a:srgbClr val="FF0000"/>
                </a:solidFill>
                <a:latin typeface="メイリオ" panose="020B0604030504040204" pitchFamily="50" charset="-128"/>
                <a:ea typeface="メイリオ" panose="020B0604030504040204" pitchFamily="50" charset="-128"/>
              </a:rPr>
              <a:t>が</a:t>
            </a:r>
            <a:r>
              <a:rPr kumimoji="1" lang="ja-JP" altLang="en-US" sz="1600" b="1" u="sng" dirty="0">
                <a:solidFill>
                  <a:srgbClr val="FF0000"/>
                </a:solidFill>
                <a:latin typeface="メイリオ" panose="020B0604030504040204" pitchFamily="50" charset="-128"/>
                <a:ea typeface="メイリオ" panose="020B0604030504040204" pitchFamily="50" charset="-128"/>
              </a:rPr>
              <a:t>「役に立つ」</a:t>
            </a:r>
            <a:r>
              <a:rPr kumimoji="1" lang="ja-JP" altLang="en-US" sz="1200" b="1" u="sng" dirty="0">
                <a:solidFill>
                  <a:srgbClr val="FF0000"/>
                </a:solidFill>
                <a:latin typeface="メイリオ" panose="020B0604030504040204" pitchFamily="50" charset="-128"/>
                <a:ea typeface="メイリオ" panose="020B0604030504040204" pitchFamily="50" charset="-128"/>
              </a:rPr>
              <a:t>と回答</a:t>
            </a:r>
            <a:endParaRPr kumimoji="1" lang="en-US" altLang="ja-JP" sz="1200" b="1" u="sng" dirty="0">
              <a:solidFill>
                <a:srgbClr val="FF0000"/>
              </a:solidFill>
              <a:latin typeface="メイリオ" panose="020B0604030504040204" pitchFamily="50" charset="-128"/>
              <a:ea typeface="メイリオ" panose="020B0604030504040204" pitchFamily="50" charset="-128"/>
            </a:endParaRPr>
          </a:p>
          <a:p>
            <a:endParaRPr lang="en-US" altLang="ja-JP" sz="1200" dirty="0">
              <a:solidFill>
                <a:srgbClr val="002060"/>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CD45A55-2C37-46C2-96A1-3A7F510B5997}"/>
              </a:ext>
            </a:extLst>
          </p:cNvPr>
          <p:cNvSpPr/>
          <p:nvPr/>
        </p:nvSpPr>
        <p:spPr>
          <a:xfrm>
            <a:off x="84805" y="458670"/>
            <a:ext cx="8640000" cy="43199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・令和５年</a:t>
            </a:r>
            <a:r>
              <a:rPr kumimoji="1" lang="en-US" altLang="ja-JP" sz="1200" dirty="0">
                <a:solidFill>
                  <a:schemeClr val="tx1"/>
                </a:solidFill>
                <a:latin typeface="メイリオ" panose="020B0604030504040204" pitchFamily="50" charset="-128"/>
                <a:ea typeface="メイリオ" panose="020B0604030504040204" pitchFamily="50" charset="-128"/>
              </a:rPr>
              <a:t>11</a:t>
            </a:r>
            <a:r>
              <a:rPr kumimoji="1" lang="ja-JP" altLang="en-US" sz="1200" dirty="0">
                <a:solidFill>
                  <a:schemeClr val="tx1"/>
                </a:solidFill>
                <a:latin typeface="メイリオ" panose="020B0604030504040204" pitchFamily="50" charset="-128"/>
                <a:ea typeface="メイリオ" panose="020B0604030504040204" pitchFamily="50" charset="-128"/>
              </a:rPr>
              <a:t>月から令和６年１月にかけて生成ＡＩ</a:t>
            </a:r>
            <a:r>
              <a:rPr lang="ja-JP" altLang="en-US" sz="1200" baseline="30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lang="en-US" altLang="ja-JP" sz="1200" baseline="30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200" dirty="0">
                <a:solidFill>
                  <a:schemeClr val="tx1"/>
                </a:solidFill>
                <a:latin typeface="メイリオ" panose="020B0604030504040204" pitchFamily="50" charset="-128"/>
                <a:ea typeface="メイリオ" panose="020B0604030504040204" pitchFamily="50" charset="-128"/>
              </a:rPr>
              <a:t>のトライアルを実施。</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・職員の利用状況等についてのアンケート調査結果を踏まえ、令和６年</a:t>
            </a:r>
            <a:r>
              <a:rPr lang="en-US" altLang="ja-JP" sz="1200" dirty="0">
                <a:solidFill>
                  <a:schemeClr val="tx1"/>
                </a:solidFill>
                <a:latin typeface="メイリオ" panose="020B0604030504040204" pitchFamily="50" charset="-128"/>
                <a:ea typeface="メイリオ" panose="020B0604030504040204" pitchFamily="50" charset="-128"/>
              </a:rPr>
              <a:t>12</a:t>
            </a:r>
            <a:r>
              <a:rPr lang="ja-JP" altLang="en-US" sz="1200" dirty="0">
                <a:solidFill>
                  <a:schemeClr val="tx1"/>
                </a:solidFill>
                <a:latin typeface="メイリオ" panose="020B0604030504040204" pitchFamily="50" charset="-128"/>
                <a:ea typeface="メイリオ" panose="020B0604030504040204" pitchFamily="50" charset="-128"/>
              </a:rPr>
              <a:t>月に本格導入。</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84BD847A-E5D0-4862-8029-D60BD37E910E}"/>
              </a:ext>
            </a:extLst>
          </p:cNvPr>
          <p:cNvSpPr/>
          <p:nvPr/>
        </p:nvSpPr>
        <p:spPr>
          <a:xfrm>
            <a:off x="4738806" y="1278650"/>
            <a:ext cx="3954879" cy="1826721"/>
          </a:xfrm>
          <a:prstGeom prst="rect">
            <a:avLst/>
          </a:prstGeom>
          <a:ln w="6350"/>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72000" rIns="72000" rtlCol="0" anchor="t"/>
          <a:lstStyle/>
          <a:p>
            <a:r>
              <a:rPr lang="ja-JP" altLang="en-US"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生成</a:t>
            </a:r>
            <a:r>
              <a:rPr lang="ja-JP" altLang="en-US" sz="1200" dirty="0">
                <a:solidFill>
                  <a:schemeClr val="tx1"/>
                </a:solidFill>
                <a:latin typeface="メイリオ" panose="020B0604030504040204" pitchFamily="50" charset="-128"/>
                <a:ea typeface="メイリオ" panose="020B0604030504040204" pitchFamily="50" charset="-128"/>
              </a:rPr>
              <a:t>ＡＩ</a:t>
            </a:r>
            <a:r>
              <a:rPr kumimoji="1" lang="ja-JP" altLang="en-US" sz="1200" dirty="0">
                <a:solidFill>
                  <a:schemeClr val="tx1"/>
                </a:solidFill>
                <a:latin typeface="メイリオ" panose="020B0604030504040204" pitchFamily="50" charset="-128"/>
                <a:ea typeface="メイリオ" panose="020B0604030504040204" pitchFamily="50" charset="-128"/>
              </a:rPr>
              <a:t>を今後も業務に利用したいか？</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nSpc>
                <a:spcPts val="400"/>
              </a:lnSpc>
            </a:pPr>
            <a:endParaRPr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b="1" dirty="0">
                <a:solidFill>
                  <a:srgbClr val="002060"/>
                </a:solidFill>
                <a:latin typeface="メイリオ" panose="020B0604030504040204" pitchFamily="50" charset="-128"/>
                <a:ea typeface="メイリオ" panose="020B0604030504040204" pitchFamily="50" charset="-128"/>
              </a:rPr>
              <a:t>　　</a:t>
            </a:r>
            <a:r>
              <a:rPr kumimoji="1" lang="ja-JP" altLang="en-US" sz="1600" b="1" dirty="0">
                <a:solidFill>
                  <a:srgbClr val="FF0000"/>
                </a:solidFill>
                <a:latin typeface="メイリオ" panose="020B0604030504040204" pitchFamily="50" charset="-128"/>
                <a:ea typeface="メイリオ" panose="020B0604030504040204" pitchFamily="50" charset="-128"/>
              </a:rPr>
              <a:t>⇒</a:t>
            </a:r>
            <a:r>
              <a:rPr kumimoji="1" lang="ja-JP" altLang="en-US" sz="1600" b="1" u="sng" dirty="0">
                <a:solidFill>
                  <a:srgbClr val="FF0000"/>
                </a:solidFill>
                <a:latin typeface="メイリオ" panose="020B0604030504040204" pitchFamily="50" charset="-128"/>
                <a:ea typeface="メイリオ" panose="020B0604030504040204" pitchFamily="50" charset="-128"/>
              </a:rPr>
              <a:t>約</a:t>
            </a:r>
            <a:r>
              <a:rPr kumimoji="1" lang="en-US" altLang="ja-JP" sz="1600" b="1" u="sng" dirty="0">
                <a:solidFill>
                  <a:srgbClr val="FF0000"/>
                </a:solidFill>
                <a:latin typeface="メイリオ" panose="020B0604030504040204" pitchFamily="50" charset="-128"/>
                <a:ea typeface="メイリオ" panose="020B0604030504040204" pitchFamily="50" charset="-128"/>
              </a:rPr>
              <a:t>93.1</a:t>
            </a:r>
            <a:r>
              <a:rPr kumimoji="1" lang="ja-JP" altLang="en-US" sz="1600" b="1" u="sng" dirty="0">
                <a:solidFill>
                  <a:srgbClr val="FF0000"/>
                </a:solidFill>
                <a:latin typeface="メイリオ" panose="020B0604030504040204" pitchFamily="50" charset="-128"/>
                <a:ea typeface="メイリオ" panose="020B0604030504040204" pitchFamily="50" charset="-128"/>
              </a:rPr>
              <a:t>％ </a:t>
            </a:r>
            <a:r>
              <a:rPr kumimoji="1" lang="ja-JP" altLang="en-US" sz="1200" b="1" u="sng" dirty="0">
                <a:solidFill>
                  <a:srgbClr val="FF0000"/>
                </a:solidFill>
                <a:latin typeface="メイリオ" panose="020B0604030504040204" pitchFamily="50" charset="-128"/>
                <a:ea typeface="メイリオ" panose="020B0604030504040204" pitchFamily="50" charset="-128"/>
              </a:rPr>
              <a:t>が</a:t>
            </a:r>
            <a:r>
              <a:rPr kumimoji="1" lang="ja-JP" altLang="en-US" sz="1600" b="1" u="sng" dirty="0">
                <a:solidFill>
                  <a:srgbClr val="FF0000"/>
                </a:solidFill>
                <a:latin typeface="メイリオ" panose="020B0604030504040204" pitchFamily="50" charset="-128"/>
                <a:ea typeface="メイリオ" panose="020B0604030504040204" pitchFamily="50" charset="-128"/>
              </a:rPr>
              <a:t>「利用したい」</a:t>
            </a:r>
            <a:r>
              <a:rPr kumimoji="1" lang="ja-JP" altLang="en-US" sz="1200" b="1" u="sng" dirty="0">
                <a:solidFill>
                  <a:srgbClr val="FF0000"/>
                </a:solidFill>
                <a:latin typeface="メイリオ" panose="020B0604030504040204" pitchFamily="50" charset="-128"/>
                <a:ea typeface="メイリオ" panose="020B0604030504040204" pitchFamily="50" charset="-128"/>
              </a:rPr>
              <a:t>と回答</a:t>
            </a:r>
            <a:endParaRPr lang="en-US" altLang="ja-JP" sz="1200" b="1" u="sng" dirty="0">
              <a:solidFill>
                <a:srgbClr val="FF0000"/>
              </a:solidFill>
              <a:latin typeface="メイリオ" panose="020B0604030504040204" pitchFamily="50" charset="-128"/>
              <a:ea typeface="メイリオ" panose="020B0604030504040204" pitchFamily="50" charset="-128"/>
            </a:endParaRPr>
          </a:p>
          <a:p>
            <a:endParaRPr kumimoji="1" lang="en-US" altLang="ja-JP" sz="1200" dirty="0">
              <a:solidFill>
                <a:srgbClr val="002060"/>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145A7CED-7C15-47C4-9F61-C87815BCD926}"/>
              </a:ext>
            </a:extLst>
          </p:cNvPr>
          <p:cNvSpPr/>
          <p:nvPr/>
        </p:nvSpPr>
        <p:spPr>
          <a:xfrm>
            <a:off x="632829" y="1854054"/>
            <a:ext cx="3708000" cy="1169901"/>
          </a:xfrm>
          <a:prstGeom prst="rect">
            <a:avLst/>
          </a:prstGeom>
          <a:solidFill>
            <a:srgbClr val="FFFFE6"/>
          </a:solidFill>
          <a:ln w="3175"/>
        </p:spPr>
        <p:style>
          <a:lnRef idx="2">
            <a:schemeClr val="dk1"/>
          </a:lnRef>
          <a:fillRef idx="1">
            <a:schemeClr val="lt1"/>
          </a:fillRef>
          <a:effectRef idx="0">
            <a:schemeClr val="dk1"/>
          </a:effectRef>
          <a:fontRef idx="minor">
            <a:schemeClr val="dk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（アンケートコメント）</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・通常の検索より広範囲に調べられ、同時に要約も可能なため、</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時間短縮に効果あり</a:t>
            </a:r>
            <a:r>
              <a:rPr lang="ja-JP" altLang="en-US" sz="1000" dirty="0">
                <a:solidFill>
                  <a:schemeClr val="tx1"/>
                </a:solidFill>
                <a:latin typeface="メイリオ" panose="020B0604030504040204" pitchFamily="50" charset="-128"/>
                <a:ea typeface="メイリオ" panose="020B0604030504040204" pitchFamily="50" charset="-128"/>
              </a:rPr>
              <a:t>。</a:t>
            </a:r>
            <a:endParaRPr kumimoji="1" lang="ja-JP" altLang="en-US"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・議事録の要約、新たな課題への検討資料の作成など、優秀な</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秘書ができたような印象。</a:t>
            </a:r>
          </a:p>
          <a:p>
            <a:r>
              <a:rPr kumimoji="1" lang="ja-JP" altLang="en-US" sz="1000" dirty="0">
                <a:solidFill>
                  <a:schemeClr val="tx1"/>
                </a:solidFill>
                <a:latin typeface="メイリオ" panose="020B0604030504040204" pitchFamily="50" charset="-128"/>
                <a:ea typeface="メイリオ" panose="020B0604030504040204" pitchFamily="50" charset="-128"/>
              </a:rPr>
              <a:t>・追加質問で回答の精度が上がる。質問の仕方が重要であり</a:t>
            </a:r>
            <a:r>
              <a:rPr lang="ja-JP" altLang="en-US" sz="1000" dirty="0">
                <a:solidFill>
                  <a:schemeClr val="tx1"/>
                </a:solidFill>
                <a:latin typeface="メイリオ" panose="020B0604030504040204" pitchFamily="50" charset="-128"/>
                <a:ea typeface="メイリオ" panose="020B0604030504040204" pitchFamily="50" charset="-128"/>
              </a:rPr>
              <a:t>、</a:t>
            </a:r>
            <a:endParaRPr lang="en-US" altLang="ja-JP" sz="1000" dirty="0">
              <a:solidFill>
                <a:schemeClr val="tx1"/>
              </a:solidFill>
              <a:latin typeface="メイリオ" panose="020B0604030504040204" pitchFamily="50" charset="-128"/>
              <a:ea typeface="メイリオ" panose="020B0604030504040204" pitchFamily="50" charset="-128"/>
            </a:endParaRPr>
          </a:p>
          <a:p>
            <a:r>
              <a:rPr kumimoji="1" lang="ja-JP" altLang="en-US" sz="1000" dirty="0">
                <a:solidFill>
                  <a:schemeClr val="tx1"/>
                </a:solidFill>
                <a:latin typeface="メイリオ" panose="020B0604030504040204" pitchFamily="50" charset="-128"/>
                <a:ea typeface="メイリオ" panose="020B0604030504040204" pitchFamily="50" charset="-128"/>
              </a:rPr>
              <a:t>　慣れればより役立つ。</a:t>
            </a:r>
          </a:p>
        </p:txBody>
      </p:sp>
      <p:sp>
        <p:nvSpPr>
          <p:cNvPr id="14" name="正方形/長方形 13">
            <a:extLst>
              <a:ext uri="{FF2B5EF4-FFF2-40B4-BE49-F238E27FC236}">
                <a16:creationId xmlns:a16="http://schemas.microsoft.com/office/drawing/2014/main" id="{54DC4268-D76C-4754-A8AE-791957E35A6A}"/>
              </a:ext>
            </a:extLst>
          </p:cNvPr>
          <p:cNvSpPr/>
          <p:nvPr/>
        </p:nvSpPr>
        <p:spPr>
          <a:xfrm>
            <a:off x="4898245" y="1854054"/>
            <a:ext cx="3636000" cy="1169901"/>
          </a:xfrm>
          <a:prstGeom prst="rect">
            <a:avLst/>
          </a:prstGeom>
          <a:solidFill>
            <a:srgbClr val="FFFFE6"/>
          </a:solidFill>
          <a:ln w="3175"/>
        </p:spPr>
        <p:style>
          <a:lnRef idx="2">
            <a:schemeClr val="dk1"/>
          </a:lnRef>
          <a:fillRef idx="1">
            <a:schemeClr val="lt1"/>
          </a:fillRef>
          <a:effectRef idx="0">
            <a:schemeClr val="dk1"/>
          </a:effectRef>
          <a:fontRef idx="minor">
            <a:schemeClr val="dk1"/>
          </a:fontRef>
        </p:style>
        <p:txBody>
          <a:bodyPr lIns="72000" rIns="72000" rtlCol="0" anchor="t"/>
          <a:lstStyle/>
          <a:p>
            <a:r>
              <a:rPr kumimoji="1" lang="ja-JP" altLang="en-US" sz="1000" dirty="0">
                <a:solidFill>
                  <a:schemeClr val="tx1"/>
                </a:solidFill>
                <a:latin typeface="メイリオ" panose="020B0604030504040204" pitchFamily="50" charset="-128"/>
                <a:ea typeface="メイリオ" panose="020B0604030504040204" pitchFamily="50" charset="-128"/>
              </a:rPr>
              <a:t>（アンケートコメント）</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500"/>
              </a:lnSpc>
            </a:pPr>
            <a:r>
              <a:rPr kumimoji="1" lang="ja-JP" altLang="en-US" sz="1000" dirty="0">
                <a:solidFill>
                  <a:schemeClr val="tx1"/>
                </a:solidFill>
                <a:latin typeface="メイリオ" panose="020B0604030504040204" pitchFamily="50" charset="-128"/>
                <a:ea typeface="メイリオ" panose="020B0604030504040204" pitchFamily="50" charset="-128"/>
              </a:rPr>
              <a:t>・業務効率化、時間短縮に効果あり。</a:t>
            </a:r>
          </a:p>
          <a:p>
            <a:pPr>
              <a:lnSpc>
                <a:spcPts val="1500"/>
              </a:lnSpc>
            </a:pPr>
            <a:r>
              <a:rPr kumimoji="1" lang="ja-JP" altLang="en-US" sz="1000" dirty="0">
                <a:solidFill>
                  <a:schemeClr val="tx1"/>
                </a:solidFill>
                <a:latin typeface="メイリオ" panose="020B0604030504040204" pitchFamily="50" charset="-128"/>
                <a:ea typeface="メイリオ" panose="020B0604030504040204" pitchFamily="50" charset="-128"/>
              </a:rPr>
              <a:t>・自分や周囲にない視点での結果が得られる。</a:t>
            </a:r>
          </a:p>
          <a:p>
            <a:pPr>
              <a:lnSpc>
                <a:spcPts val="1500"/>
              </a:lnSpc>
            </a:pPr>
            <a:r>
              <a:rPr kumimoji="1" lang="ja-JP" altLang="en-US" sz="1000" dirty="0">
                <a:solidFill>
                  <a:schemeClr val="tx1"/>
                </a:solidFill>
                <a:latin typeface="メイリオ" panose="020B0604030504040204" pitchFamily="50" charset="-128"/>
                <a:ea typeface="メイリオ" panose="020B0604030504040204" pitchFamily="50" charset="-128"/>
              </a:rPr>
              <a:t>・対話形式のため、あいまいな検索での結果が得られたり、</a:t>
            </a:r>
            <a:endParaRPr kumimoji="1" lang="en-US" altLang="ja-JP" sz="1000" dirty="0">
              <a:solidFill>
                <a:schemeClr val="tx1"/>
              </a:solidFill>
              <a:latin typeface="メイリオ" panose="020B0604030504040204" pitchFamily="50" charset="-128"/>
              <a:ea typeface="メイリオ" panose="020B0604030504040204" pitchFamily="50" charset="-128"/>
            </a:endParaRPr>
          </a:p>
          <a:p>
            <a:pPr>
              <a:lnSpc>
                <a:spcPts val="1500"/>
              </a:lnSpc>
            </a:pPr>
            <a:r>
              <a:rPr lang="ja-JP" altLang="en-US" sz="1000" dirty="0">
                <a:solidFill>
                  <a:schemeClr val="tx1"/>
                </a:solidFill>
                <a:latin typeface="メイリオ" panose="020B0604030504040204" pitchFamily="50" charset="-128"/>
                <a:ea typeface="メイリオ" panose="020B0604030504040204" pitchFamily="50" charset="-128"/>
              </a:rPr>
              <a:t>　</a:t>
            </a:r>
            <a:r>
              <a:rPr kumimoji="1" lang="ja-JP" altLang="en-US" sz="1000" dirty="0">
                <a:solidFill>
                  <a:schemeClr val="tx1"/>
                </a:solidFill>
                <a:latin typeface="メイリオ" panose="020B0604030504040204" pitchFamily="50" charset="-128"/>
                <a:ea typeface="メイリオ" panose="020B0604030504040204" pitchFamily="50" charset="-128"/>
              </a:rPr>
              <a:t>質問の掘り下げができて便利。</a:t>
            </a:r>
          </a:p>
        </p:txBody>
      </p:sp>
      <p:sp>
        <p:nvSpPr>
          <p:cNvPr id="23" name="正方形/長方形 22">
            <a:extLst>
              <a:ext uri="{FF2B5EF4-FFF2-40B4-BE49-F238E27FC236}">
                <a16:creationId xmlns:a16="http://schemas.microsoft.com/office/drawing/2014/main" id="{657512EE-CA15-46AD-8D9F-BAC2669F98DC}"/>
              </a:ext>
            </a:extLst>
          </p:cNvPr>
          <p:cNvSpPr/>
          <p:nvPr/>
        </p:nvSpPr>
        <p:spPr>
          <a:xfrm>
            <a:off x="474330" y="4289529"/>
            <a:ext cx="828000" cy="289784"/>
          </a:xfrm>
          <a:prstGeom prst="rect">
            <a:avLst/>
          </a:prstGeom>
          <a:solidFill>
            <a:schemeClr val="tx2"/>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chemeClr val="bg1"/>
                </a:solidFill>
                <a:latin typeface="メイリオ" panose="020B0604030504040204" pitchFamily="50" charset="-128"/>
                <a:ea typeface="メイリオ" panose="020B0604030504040204" pitchFamily="50" charset="-128"/>
              </a:rPr>
              <a:t>機能①</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76AC49D8-FDC1-475E-A654-BD05CC079E9F}"/>
              </a:ext>
            </a:extLst>
          </p:cNvPr>
          <p:cNvSpPr/>
          <p:nvPr/>
        </p:nvSpPr>
        <p:spPr>
          <a:xfrm>
            <a:off x="328657" y="3699030"/>
            <a:ext cx="8567252" cy="352230"/>
          </a:xfrm>
          <a:prstGeom prst="rect">
            <a:avLst/>
          </a:prstGeom>
          <a:noFill/>
          <a:ln>
            <a:noFill/>
          </a:ln>
        </p:spPr>
        <p:style>
          <a:lnRef idx="2">
            <a:schemeClr val="dk1"/>
          </a:lnRef>
          <a:fillRef idx="1">
            <a:schemeClr val="lt1"/>
          </a:fillRef>
          <a:effectRef idx="0">
            <a:schemeClr val="dk1"/>
          </a:effectRef>
          <a:fontRef idx="minor">
            <a:schemeClr val="dk1"/>
          </a:fontRef>
        </p:style>
        <p:txBody>
          <a:bodyPr lIns="72000" tIns="144000" rIns="72000" rtlCol="0" anchor="ctr"/>
          <a:lstStyle/>
          <a:p>
            <a:r>
              <a:rPr lang="ja-JP" altLang="en-US" sz="1200" dirty="0">
                <a:solidFill>
                  <a:schemeClr val="tx1"/>
                </a:solidFill>
                <a:latin typeface="メイリオ" panose="020B0604030504040204" pitchFamily="50" charset="-128"/>
                <a:ea typeface="メイリオ" panose="020B0604030504040204" pitchFamily="50" charset="-128"/>
              </a:rPr>
              <a:t>　利便性の高い機能を備え、安全に利用できるシステムを、庁内のチャットツールから利用できるように構築。</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85" name="正方形/長方形 84">
            <a:extLst>
              <a:ext uri="{FF2B5EF4-FFF2-40B4-BE49-F238E27FC236}">
                <a16:creationId xmlns:a16="http://schemas.microsoft.com/office/drawing/2014/main" id="{9E603044-3522-4618-A1AD-F36951E46008}"/>
              </a:ext>
            </a:extLst>
          </p:cNvPr>
          <p:cNvSpPr/>
          <p:nvPr/>
        </p:nvSpPr>
        <p:spPr>
          <a:xfrm>
            <a:off x="1308434" y="4631096"/>
            <a:ext cx="7258997" cy="276999"/>
          </a:xfrm>
          <a:prstGeom prst="rect">
            <a:avLst/>
          </a:prstGeom>
          <a:solidFill>
            <a:schemeClr val="bg1"/>
          </a:solidFill>
          <a:ln w="9525">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400" b="1" dirty="0">
                <a:solidFill>
                  <a:schemeClr val="tx1"/>
                </a:solidFill>
                <a:latin typeface="メイリオ" panose="020B0604030504040204" pitchFamily="50" charset="-128"/>
                <a:ea typeface="メイリオ" panose="020B0604030504040204" pitchFamily="50" charset="-128"/>
              </a:rPr>
              <a:t>庁内に独自に保存されている情報を学習し、回答を生成する機能</a:t>
            </a:r>
          </a:p>
        </p:txBody>
      </p:sp>
      <p:sp>
        <p:nvSpPr>
          <p:cNvPr id="22" name="正方形/長方形 21">
            <a:extLst>
              <a:ext uri="{FF2B5EF4-FFF2-40B4-BE49-F238E27FC236}">
                <a16:creationId xmlns:a16="http://schemas.microsoft.com/office/drawing/2014/main" id="{1FE06736-B68C-4DED-AA3A-54B3F569A93E}"/>
              </a:ext>
            </a:extLst>
          </p:cNvPr>
          <p:cNvSpPr/>
          <p:nvPr/>
        </p:nvSpPr>
        <p:spPr>
          <a:xfrm>
            <a:off x="475235" y="4624381"/>
            <a:ext cx="828000" cy="289784"/>
          </a:xfrm>
          <a:prstGeom prst="rect">
            <a:avLst/>
          </a:prstGeom>
          <a:solidFill>
            <a:schemeClr val="tx2"/>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機能②</a:t>
            </a:r>
          </a:p>
        </p:txBody>
      </p:sp>
      <p:sp>
        <p:nvSpPr>
          <p:cNvPr id="47" name="テキスト ボックス 46">
            <a:extLst>
              <a:ext uri="{FF2B5EF4-FFF2-40B4-BE49-F238E27FC236}">
                <a16:creationId xmlns:a16="http://schemas.microsoft.com/office/drawing/2014/main" id="{60A52189-4AF9-47C0-80A5-00DCCA339DC9}"/>
              </a:ext>
            </a:extLst>
          </p:cNvPr>
          <p:cNvSpPr txBox="1"/>
          <p:nvPr/>
        </p:nvSpPr>
        <p:spPr>
          <a:xfrm>
            <a:off x="466700" y="4014065"/>
            <a:ext cx="1224980" cy="2565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主な機能</a:t>
            </a:r>
          </a:p>
        </p:txBody>
      </p:sp>
      <p:sp>
        <p:nvSpPr>
          <p:cNvPr id="69" name="テキスト ボックス 68">
            <a:extLst>
              <a:ext uri="{FF2B5EF4-FFF2-40B4-BE49-F238E27FC236}">
                <a16:creationId xmlns:a16="http://schemas.microsoft.com/office/drawing/2014/main" id="{461BF93F-5ACB-4F74-89C7-54291E75ED8D}"/>
              </a:ext>
            </a:extLst>
          </p:cNvPr>
          <p:cNvSpPr txBox="1"/>
          <p:nvPr/>
        </p:nvSpPr>
        <p:spPr>
          <a:xfrm>
            <a:off x="3928984" y="5499230"/>
            <a:ext cx="2166137" cy="461665"/>
          </a:xfrm>
          <a:prstGeom prst="rect">
            <a:avLst/>
          </a:prstGeom>
          <a:noFill/>
        </p:spPr>
        <p:txBody>
          <a:bodyPr wrap="square" rtlCol="0">
            <a:spAutoFit/>
          </a:bodyPr>
          <a:lstStyle/>
          <a:p>
            <a:r>
              <a:rPr lang="ja-JP" altLang="en-US" sz="1200" b="1" dirty="0">
                <a:latin typeface="メイリオ" panose="020B0604030504040204" pitchFamily="50" charset="-128"/>
                <a:ea typeface="メイリオ" panose="020B0604030504040204" pitchFamily="50" charset="-128"/>
              </a:rPr>
              <a:t>文書の要約や府庁事務の確認をはじめとする</a:t>
            </a:r>
            <a:r>
              <a:rPr kumimoji="1" lang="ja-JP" altLang="en-US" sz="1200" b="1" dirty="0">
                <a:latin typeface="メイリオ" panose="020B0604030504040204" pitchFamily="50" charset="-128"/>
                <a:ea typeface="メイリオ" panose="020B0604030504040204" pitchFamily="50" charset="-128"/>
              </a:rPr>
              <a:t>業務効率化</a:t>
            </a:r>
          </a:p>
        </p:txBody>
      </p:sp>
      <p:grpSp>
        <p:nvGrpSpPr>
          <p:cNvPr id="24" name="グループ化 23">
            <a:extLst>
              <a:ext uri="{FF2B5EF4-FFF2-40B4-BE49-F238E27FC236}">
                <a16:creationId xmlns:a16="http://schemas.microsoft.com/office/drawing/2014/main" id="{029DD0B8-5B37-4614-8860-8483CF573549}"/>
              </a:ext>
            </a:extLst>
          </p:cNvPr>
          <p:cNvGrpSpPr/>
          <p:nvPr/>
        </p:nvGrpSpPr>
        <p:grpSpPr>
          <a:xfrm>
            <a:off x="2162611" y="5294839"/>
            <a:ext cx="577515" cy="751970"/>
            <a:chOff x="1780539" y="5294839"/>
            <a:chExt cx="577515" cy="751970"/>
          </a:xfrm>
        </p:grpSpPr>
        <p:sp>
          <p:nvSpPr>
            <p:cNvPr id="64" name="矢印: 右 63">
              <a:extLst>
                <a:ext uri="{FF2B5EF4-FFF2-40B4-BE49-F238E27FC236}">
                  <a16:creationId xmlns:a16="http://schemas.microsoft.com/office/drawing/2014/main" id="{61758BE1-D2C4-4566-A3DA-8C78D968FAED}"/>
                </a:ext>
              </a:extLst>
            </p:cNvPr>
            <p:cNvSpPr/>
            <p:nvPr/>
          </p:nvSpPr>
          <p:spPr>
            <a:xfrm>
              <a:off x="1780540" y="5294839"/>
              <a:ext cx="577514" cy="2448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sp>
          <p:nvSpPr>
            <p:cNvPr id="83" name="矢印: 右 82">
              <a:extLst>
                <a:ext uri="{FF2B5EF4-FFF2-40B4-BE49-F238E27FC236}">
                  <a16:creationId xmlns:a16="http://schemas.microsoft.com/office/drawing/2014/main" id="{603821AB-2DAF-4791-82C4-057E42FFB05D}"/>
                </a:ext>
              </a:extLst>
            </p:cNvPr>
            <p:cNvSpPr/>
            <p:nvPr/>
          </p:nvSpPr>
          <p:spPr>
            <a:xfrm>
              <a:off x="1780539" y="5802009"/>
              <a:ext cx="577515" cy="24480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grpSp>
      <p:sp>
        <p:nvSpPr>
          <p:cNvPr id="91" name="正方形/長方形 90">
            <a:extLst>
              <a:ext uri="{FF2B5EF4-FFF2-40B4-BE49-F238E27FC236}">
                <a16:creationId xmlns:a16="http://schemas.microsoft.com/office/drawing/2014/main" id="{5B9E54BD-1923-46C0-848D-7550C9682E63}"/>
              </a:ext>
            </a:extLst>
          </p:cNvPr>
          <p:cNvSpPr/>
          <p:nvPr/>
        </p:nvSpPr>
        <p:spPr>
          <a:xfrm>
            <a:off x="566555" y="5325356"/>
            <a:ext cx="582373" cy="183766"/>
          </a:xfrm>
          <a:prstGeom prst="rect">
            <a:avLst/>
          </a:prstGeom>
          <a:solidFill>
            <a:schemeClr val="tx2"/>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000" b="1" dirty="0">
                <a:solidFill>
                  <a:schemeClr val="bg1"/>
                </a:solidFill>
                <a:latin typeface="メイリオ" panose="020B0604030504040204" pitchFamily="50" charset="-128"/>
                <a:ea typeface="メイリオ" panose="020B0604030504040204" pitchFamily="50" charset="-128"/>
              </a:rPr>
              <a:t>機能①</a:t>
            </a:r>
            <a:endParaRPr kumimoji="1" lang="ja-JP" altLang="en-US" sz="1000" b="1" dirty="0">
              <a:solidFill>
                <a:schemeClr val="bg1"/>
              </a:solidFill>
              <a:latin typeface="メイリオ" panose="020B0604030504040204" pitchFamily="50" charset="-128"/>
              <a:ea typeface="メイリオ" panose="020B0604030504040204" pitchFamily="50" charset="-128"/>
            </a:endParaRPr>
          </a:p>
        </p:txBody>
      </p:sp>
      <p:sp>
        <p:nvSpPr>
          <p:cNvPr id="92" name="正方形/長方形 91">
            <a:extLst>
              <a:ext uri="{FF2B5EF4-FFF2-40B4-BE49-F238E27FC236}">
                <a16:creationId xmlns:a16="http://schemas.microsoft.com/office/drawing/2014/main" id="{86F99FF1-03B4-484B-8E3F-391146A871DA}"/>
              </a:ext>
            </a:extLst>
          </p:cNvPr>
          <p:cNvSpPr/>
          <p:nvPr/>
        </p:nvSpPr>
        <p:spPr>
          <a:xfrm>
            <a:off x="574631" y="5832526"/>
            <a:ext cx="582373" cy="183766"/>
          </a:xfrm>
          <a:prstGeom prst="rect">
            <a:avLst/>
          </a:prstGeom>
          <a:solidFill>
            <a:schemeClr val="tx2"/>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000" b="1" dirty="0">
                <a:solidFill>
                  <a:schemeClr val="bg1"/>
                </a:solidFill>
                <a:latin typeface="メイリオ" panose="020B0604030504040204" pitchFamily="50" charset="-128"/>
                <a:ea typeface="メイリオ" panose="020B0604030504040204" pitchFamily="50" charset="-128"/>
              </a:rPr>
              <a:t>機能②</a:t>
            </a:r>
            <a:endParaRPr kumimoji="1" lang="ja-JP" altLang="en-US" sz="1000" b="1" dirty="0">
              <a:solidFill>
                <a:schemeClr val="bg1"/>
              </a:solidFill>
              <a:latin typeface="メイリオ" panose="020B0604030504040204" pitchFamily="50" charset="-128"/>
              <a:ea typeface="メイリオ" panose="020B0604030504040204" pitchFamily="50" charset="-128"/>
            </a:endParaRPr>
          </a:p>
        </p:txBody>
      </p:sp>
      <p:cxnSp>
        <p:nvCxnSpPr>
          <p:cNvPr id="10" name="直線コネクタ 9">
            <a:extLst>
              <a:ext uri="{FF2B5EF4-FFF2-40B4-BE49-F238E27FC236}">
                <a16:creationId xmlns:a16="http://schemas.microsoft.com/office/drawing/2014/main" id="{42B4D534-5AB2-4E6B-AC7A-452D3F20E0F4}"/>
              </a:ext>
            </a:extLst>
          </p:cNvPr>
          <p:cNvCxnSpPr>
            <a:cxnSpLocks/>
          </p:cNvCxnSpPr>
          <p:nvPr/>
        </p:nvCxnSpPr>
        <p:spPr>
          <a:xfrm>
            <a:off x="777217" y="5728046"/>
            <a:ext cx="1563356"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0CF87C12-79CD-4E99-A511-05C863BD4586}"/>
              </a:ext>
            </a:extLst>
          </p:cNvPr>
          <p:cNvSpPr txBox="1"/>
          <p:nvPr/>
        </p:nvSpPr>
        <p:spPr>
          <a:xfrm>
            <a:off x="6144479" y="5004175"/>
            <a:ext cx="1138083" cy="2565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その他機能</a:t>
            </a:r>
            <a:endParaRPr kumimoji="1"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a:extLst>
              <a:ext uri="{FF2B5EF4-FFF2-40B4-BE49-F238E27FC236}">
                <a16:creationId xmlns:a16="http://schemas.microsoft.com/office/drawing/2014/main" id="{6892D920-C53C-48E9-A49F-0151A85A1B03}"/>
              </a:ext>
            </a:extLst>
          </p:cNvPr>
          <p:cNvGrpSpPr/>
          <p:nvPr/>
        </p:nvGrpSpPr>
        <p:grpSpPr>
          <a:xfrm>
            <a:off x="6276799" y="5344905"/>
            <a:ext cx="2075621" cy="784395"/>
            <a:chOff x="6099475" y="5344905"/>
            <a:chExt cx="2075621" cy="784395"/>
          </a:xfrm>
        </p:grpSpPr>
        <p:sp>
          <p:nvSpPr>
            <p:cNvPr id="26" name="正方形/長方形 25">
              <a:extLst>
                <a:ext uri="{FF2B5EF4-FFF2-40B4-BE49-F238E27FC236}">
                  <a16:creationId xmlns:a16="http://schemas.microsoft.com/office/drawing/2014/main" id="{3F8F31F9-93A3-47DC-AE8F-AB740B4C29F1}"/>
                </a:ext>
              </a:extLst>
            </p:cNvPr>
            <p:cNvSpPr/>
            <p:nvPr/>
          </p:nvSpPr>
          <p:spPr>
            <a:xfrm>
              <a:off x="6099475" y="5344905"/>
              <a:ext cx="2075621" cy="779658"/>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100" b="1" dirty="0">
                  <a:solidFill>
                    <a:schemeClr val="tx1"/>
                  </a:solidFill>
                  <a:latin typeface="メイリオ" panose="020B0604030504040204" pitchFamily="50" charset="-128"/>
                  <a:ea typeface="メイリオ" panose="020B0604030504040204" pitchFamily="50" charset="-128"/>
                </a:rPr>
                <a:t>・添付ファイルを読み込み、</a:t>
              </a:r>
              <a:br>
                <a:rPr kumimoji="1" lang="en-US" altLang="ja-JP" sz="1100" b="1" dirty="0">
                  <a:solidFill>
                    <a:schemeClr val="tx1"/>
                  </a:solidFill>
                  <a:latin typeface="メイリオ" panose="020B0604030504040204" pitchFamily="50" charset="-128"/>
                  <a:ea typeface="メイリオ" panose="020B0604030504040204" pitchFamily="50" charset="-128"/>
                </a:rPr>
              </a:br>
              <a:r>
                <a:rPr kumimoji="1" lang="ja-JP" altLang="en-US" sz="1100" b="1" dirty="0">
                  <a:solidFill>
                    <a:schemeClr val="tx1"/>
                  </a:solidFill>
                  <a:latin typeface="メイリオ" panose="020B0604030504040204" pitchFamily="50" charset="-128"/>
                  <a:ea typeface="メイリオ" panose="020B0604030504040204" pitchFamily="50" charset="-128"/>
                </a:rPr>
                <a:t>　内容の要約等をする機能</a:t>
              </a:r>
              <a:endParaRPr kumimoji="1" lang="en-US" altLang="ja-JP" sz="1100" b="1" dirty="0">
                <a:solidFill>
                  <a:schemeClr val="tx1"/>
                </a:solidFill>
                <a:latin typeface="メイリオ" panose="020B0604030504040204" pitchFamily="50" charset="-128"/>
                <a:ea typeface="メイリオ" panose="020B0604030504040204" pitchFamily="50" charset="-128"/>
              </a:endParaRPr>
            </a:p>
            <a:p>
              <a:r>
                <a:rPr kumimoji="1" lang="ja-JP" altLang="en-US" sz="1100" b="1" dirty="0">
                  <a:solidFill>
                    <a:schemeClr val="tx1"/>
                  </a:solidFill>
                  <a:latin typeface="メイリオ" panose="020B0604030504040204" pitchFamily="50" charset="-128"/>
                  <a:ea typeface="メイリオ" panose="020B0604030504040204" pitchFamily="50" charset="-128"/>
                </a:rPr>
                <a:t>・直近の質問・回答を参照し、</a:t>
              </a:r>
              <a:br>
                <a:rPr kumimoji="1" lang="en-US" altLang="ja-JP" sz="1100" b="1" dirty="0">
                  <a:solidFill>
                    <a:schemeClr val="tx1"/>
                  </a:solidFill>
                  <a:latin typeface="メイリオ" panose="020B0604030504040204" pitchFamily="50" charset="-128"/>
                  <a:ea typeface="メイリオ" panose="020B0604030504040204" pitchFamily="50" charset="-128"/>
                </a:rPr>
              </a:br>
              <a:r>
                <a:rPr lang="ja-JP" altLang="en-US" sz="1100" b="1" dirty="0">
                  <a:solidFill>
                    <a:schemeClr val="tx1"/>
                  </a:solidFill>
                  <a:latin typeface="メイリオ" panose="020B0604030504040204" pitchFamily="50" charset="-128"/>
                  <a:ea typeface="メイリオ" panose="020B0604030504040204" pitchFamily="50" charset="-128"/>
                </a:rPr>
                <a:t>　</a:t>
              </a:r>
              <a:r>
                <a:rPr kumimoji="1" lang="ja-JP" altLang="en-US" sz="1100" b="1" dirty="0">
                  <a:solidFill>
                    <a:schemeClr val="tx1"/>
                  </a:solidFill>
                  <a:latin typeface="メイリオ" panose="020B0604030504040204" pitchFamily="50" charset="-128"/>
                  <a:ea typeface="メイリオ" panose="020B0604030504040204" pitchFamily="50" charset="-128"/>
                </a:rPr>
                <a:t>回答を生成する機能</a:t>
              </a:r>
            </a:p>
          </p:txBody>
        </p:sp>
        <p:sp>
          <p:nvSpPr>
            <p:cNvPr id="21" name="左大かっこ 20">
              <a:extLst>
                <a:ext uri="{FF2B5EF4-FFF2-40B4-BE49-F238E27FC236}">
                  <a16:creationId xmlns:a16="http://schemas.microsoft.com/office/drawing/2014/main" id="{5D2A5B98-2BF7-400A-A237-384AAB6409C4}"/>
                </a:ext>
              </a:extLst>
            </p:cNvPr>
            <p:cNvSpPr/>
            <p:nvPr/>
          </p:nvSpPr>
          <p:spPr>
            <a:xfrm>
              <a:off x="6099475" y="5349641"/>
              <a:ext cx="587760" cy="779659"/>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08" name="左大かっこ 107">
              <a:extLst>
                <a:ext uri="{FF2B5EF4-FFF2-40B4-BE49-F238E27FC236}">
                  <a16:creationId xmlns:a16="http://schemas.microsoft.com/office/drawing/2014/main" id="{1C717F8C-D2A6-496D-B99E-24BC0C018218}"/>
                </a:ext>
              </a:extLst>
            </p:cNvPr>
            <p:cNvSpPr/>
            <p:nvPr/>
          </p:nvSpPr>
          <p:spPr>
            <a:xfrm flipH="1">
              <a:off x="7587335" y="5347675"/>
              <a:ext cx="587761" cy="779659"/>
            </a:xfrm>
            <a:prstGeom prst="lef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09" name="テキスト ボックス 108">
            <a:extLst>
              <a:ext uri="{FF2B5EF4-FFF2-40B4-BE49-F238E27FC236}">
                <a16:creationId xmlns:a16="http://schemas.microsoft.com/office/drawing/2014/main" id="{68BDE0ED-E389-4AEE-8921-73DE47128D63}"/>
              </a:ext>
            </a:extLst>
          </p:cNvPr>
          <p:cNvSpPr txBox="1"/>
          <p:nvPr/>
        </p:nvSpPr>
        <p:spPr>
          <a:xfrm>
            <a:off x="466700" y="4914165"/>
            <a:ext cx="1322740" cy="2565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機能イメージ</a:t>
            </a:r>
            <a:endParaRPr kumimoji="1"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テキスト ボックス 111">
            <a:extLst>
              <a:ext uri="{FF2B5EF4-FFF2-40B4-BE49-F238E27FC236}">
                <a16:creationId xmlns:a16="http://schemas.microsoft.com/office/drawing/2014/main" id="{3ABDF0A5-A6CA-4E45-AEB3-302EC4A63A42}"/>
              </a:ext>
            </a:extLst>
          </p:cNvPr>
          <p:cNvSpPr txBox="1"/>
          <p:nvPr/>
        </p:nvSpPr>
        <p:spPr>
          <a:xfrm>
            <a:off x="2845985" y="6061580"/>
            <a:ext cx="590253" cy="1824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生成ＡＩ</a:t>
            </a:r>
            <a:endParaRPr kumimoji="1"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二等辺三角形 1">
            <a:extLst>
              <a:ext uri="{FF2B5EF4-FFF2-40B4-BE49-F238E27FC236}">
                <a16:creationId xmlns:a16="http://schemas.microsoft.com/office/drawing/2014/main" id="{4F41CD63-0820-4E18-9B13-CAAA915AF725}"/>
              </a:ext>
            </a:extLst>
          </p:cNvPr>
          <p:cNvSpPr/>
          <p:nvPr/>
        </p:nvSpPr>
        <p:spPr>
          <a:xfrm rot="5400000">
            <a:off x="3469199" y="5583857"/>
            <a:ext cx="649464" cy="261402"/>
          </a:xfrm>
          <a:prstGeom prst="triangle">
            <a:avLst>
              <a:gd name="adj" fmla="val 51564"/>
            </a:avLst>
          </a:prstGeom>
          <a:solidFill>
            <a:schemeClr val="bg1">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nvGrpSpPr>
          <p:cNvPr id="4" name="グループ化 3">
            <a:extLst>
              <a:ext uri="{FF2B5EF4-FFF2-40B4-BE49-F238E27FC236}">
                <a16:creationId xmlns:a16="http://schemas.microsoft.com/office/drawing/2014/main" id="{55380D31-CFD5-4D24-884F-48C5B35AFB2A}"/>
              </a:ext>
            </a:extLst>
          </p:cNvPr>
          <p:cNvGrpSpPr/>
          <p:nvPr/>
        </p:nvGrpSpPr>
        <p:grpSpPr>
          <a:xfrm>
            <a:off x="2744478" y="5184195"/>
            <a:ext cx="914400" cy="914400"/>
            <a:chOff x="2442465" y="5184195"/>
            <a:chExt cx="914400" cy="914400"/>
          </a:xfrm>
        </p:grpSpPr>
        <p:pic>
          <p:nvPicPr>
            <p:cNvPr id="3" name="グラフィックス 2" descr="頭の中の脳 単色塗りつぶし">
              <a:extLst>
                <a:ext uri="{FF2B5EF4-FFF2-40B4-BE49-F238E27FC236}">
                  <a16:creationId xmlns:a16="http://schemas.microsoft.com/office/drawing/2014/main" id="{7DC18AAE-662D-4FC4-BCE5-B3C516443A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42465" y="5184195"/>
              <a:ext cx="914400" cy="914400"/>
            </a:xfrm>
            <a:prstGeom prst="rect">
              <a:avLst/>
            </a:prstGeom>
          </p:spPr>
        </p:pic>
        <p:pic>
          <p:nvPicPr>
            <p:cNvPr id="38" name="グラフィックス 37" descr="頭の中の脳 単色塗りつぶし">
              <a:extLst>
                <a:ext uri="{FF2B5EF4-FFF2-40B4-BE49-F238E27FC236}">
                  <a16:creationId xmlns:a16="http://schemas.microsoft.com/office/drawing/2014/main" id="{B2123DF9-8E6F-4081-B5A1-0F83179731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2465" y="5184195"/>
              <a:ext cx="914400" cy="914400"/>
            </a:xfrm>
            <a:prstGeom prst="rect">
              <a:avLst/>
            </a:prstGeom>
          </p:spPr>
        </p:pic>
      </p:grpSp>
      <p:grpSp>
        <p:nvGrpSpPr>
          <p:cNvPr id="19" name="グループ化 18">
            <a:extLst>
              <a:ext uri="{FF2B5EF4-FFF2-40B4-BE49-F238E27FC236}">
                <a16:creationId xmlns:a16="http://schemas.microsoft.com/office/drawing/2014/main" id="{6AFE27B7-B6AE-4978-B446-316BBE2E07B3}"/>
              </a:ext>
            </a:extLst>
          </p:cNvPr>
          <p:cNvGrpSpPr/>
          <p:nvPr/>
        </p:nvGrpSpPr>
        <p:grpSpPr>
          <a:xfrm>
            <a:off x="1101773" y="5139190"/>
            <a:ext cx="1056486" cy="1125125"/>
            <a:chOff x="1101773" y="5139190"/>
            <a:chExt cx="1056486" cy="1125125"/>
          </a:xfrm>
        </p:grpSpPr>
        <p:sp>
          <p:nvSpPr>
            <p:cNvPr id="110" name="テキスト ボックス 109">
              <a:extLst>
                <a:ext uri="{FF2B5EF4-FFF2-40B4-BE49-F238E27FC236}">
                  <a16:creationId xmlns:a16="http://schemas.microsoft.com/office/drawing/2014/main" id="{6159E53B-03D6-4D5E-9014-1BED4C0277BB}"/>
                </a:ext>
              </a:extLst>
            </p:cNvPr>
            <p:cNvSpPr txBox="1"/>
            <p:nvPr/>
          </p:nvSpPr>
          <p:spPr>
            <a:xfrm>
              <a:off x="1131522" y="5451794"/>
              <a:ext cx="1026737" cy="1824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700"/>
                </a:lnSpc>
              </a:pP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インターネットに</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公開されている情報</a:t>
              </a:r>
              <a:endParaRPr kumimoji="1"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テキスト ボックス 110">
              <a:extLst>
                <a:ext uri="{FF2B5EF4-FFF2-40B4-BE49-F238E27FC236}">
                  <a16:creationId xmlns:a16="http://schemas.microsoft.com/office/drawing/2014/main" id="{2C4DF817-27C7-4976-862F-6B1984A7994A}"/>
                </a:ext>
              </a:extLst>
            </p:cNvPr>
            <p:cNvSpPr txBox="1"/>
            <p:nvPr/>
          </p:nvSpPr>
          <p:spPr>
            <a:xfrm>
              <a:off x="1101773" y="6081864"/>
              <a:ext cx="1026737" cy="18245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700"/>
                </a:lnSpc>
              </a:pP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庁内に独自に</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pPr>
              <a:r>
                <a:rPr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保存されている情報</a:t>
              </a:r>
              <a:endParaRPr kumimoji="1" lang="ja-JP" altLang="en-US"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グループ化 8">
              <a:extLst>
                <a:ext uri="{FF2B5EF4-FFF2-40B4-BE49-F238E27FC236}">
                  <a16:creationId xmlns:a16="http://schemas.microsoft.com/office/drawing/2014/main" id="{9ED6DA58-8666-4AD6-84F7-37F5225A457E}"/>
                </a:ext>
              </a:extLst>
            </p:cNvPr>
            <p:cNvGrpSpPr/>
            <p:nvPr/>
          </p:nvGrpSpPr>
          <p:grpSpPr>
            <a:xfrm>
              <a:off x="1351973" y="5139190"/>
              <a:ext cx="379903" cy="379903"/>
              <a:chOff x="1351973" y="5139190"/>
              <a:chExt cx="379903" cy="379903"/>
            </a:xfrm>
          </p:grpSpPr>
          <p:pic>
            <p:nvPicPr>
              <p:cNvPr id="8" name="グラフィックス 7" descr="脳 単色塗りつぶし">
                <a:extLst>
                  <a:ext uri="{FF2B5EF4-FFF2-40B4-BE49-F238E27FC236}">
                    <a16:creationId xmlns:a16="http://schemas.microsoft.com/office/drawing/2014/main" id="{65150654-293D-4E20-AF26-09F86F1425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1973" y="5139190"/>
                <a:ext cx="379903" cy="379903"/>
              </a:xfrm>
              <a:prstGeom prst="rect">
                <a:avLst/>
              </a:prstGeom>
            </p:spPr>
          </p:pic>
          <p:pic>
            <p:nvPicPr>
              <p:cNvPr id="39" name="グラフィックス 38" descr="脳 単色塗りつぶし">
                <a:extLst>
                  <a:ext uri="{FF2B5EF4-FFF2-40B4-BE49-F238E27FC236}">
                    <a16:creationId xmlns:a16="http://schemas.microsoft.com/office/drawing/2014/main" id="{E9B513E3-2CBB-4559-BEC8-B2E84D9C5D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1973" y="5139190"/>
                <a:ext cx="379903" cy="379903"/>
              </a:xfrm>
              <a:prstGeom prst="rect">
                <a:avLst/>
              </a:prstGeom>
            </p:spPr>
          </p:pic>
        </p:grpSp>
        <p:grpSp>
          <p:nvGrpSpPr>
            <p:cNvPr id="18" name="グループ化 17">
              <a:extLst>
                <a:ext uri="{FF2B5EF4-FFF2-40B4-BE49-F238E27FC236}">
                  <a16:creationId xmlns:a16="http://schemas.microsoft.com/office/drawing/2014/main" id="{2A4F3D4C-8298-4237-9912-5F49B26FF8EF}"/>
                </a:ext>
              </a:extLst>
            </p:cNvPr>
            <p:cNvGrpSpPr/>
            <p:nvPr/>
          </p:nvGrpSpPr>
          <p:grpSpPr>
            <a:xfrm>
              <a:off x="1358741" y="5724255"/>
              <a:ext cx="400308" cy="400308"/>
              <a:chOff x="1358741" y="5724255"/>
              <a:chExt cx="400308" cy="400308"/>
            </a:xfrm>
          </p:grpSpPr>
          <p:pic>
            <p:nvPicPr>
              <p:cNvPr id="5" name="グラフィックス 4" descr="データベース 単色塗りつぶし">
                <a:extLst>
                  <a:ext uri="{FF2B5EF4-FFF2-40B4-BE49-F238E27FC236}">
                    <a16:creationId xmlns:a16="http://schemas.microsoft.com/office/drawing/2014/main" id="{DFBEC7C9-17AF-4922-9608-711F326D9C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58741" y="5724255"/>
                <a:ext cx="400308" cy="400308"/>
              </a:xfrm>
              <a:prstGeom prst="rect">
                <a:avLst/>
              </a:prstGeom>
            </p:spPr>
          </p:pic>
          <p:pic>
            <p:nvPicPr>
              <p:cNvPr id="40" name="グラフィックス 39" descr="データベース 単色塗りつぶし">
                <a:extLst>
                  <a:ext uri="{FF2B5EF4-FFF2-40B4-BE49-F238E27FC236}">
                    <a16:creationId xmlns:a16="http://schemas.microsoft.com/office/drawing/2014/main" id="{097665D4-19A1-47A1-B2CF-9EFED809804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58741" y="5724255"/>
                <a:ext cx="400308" cy="400308"/>
              </a:xfrm>
              <a:prstGeom prst="rect">
                <a:avLst/>
              </a:prstGeom>
            </p:spPr>
          </p:pic>
        </p:grpSp>
      </p:grpSp>
      <p:sp>
        <p:nvSpPr>
          <p:cNvPr id="28" name="スライド番号プレースホルダー 27">
            <a:extLst>
              <a:ext uri="{FF2B5EF4-FFF2-40B4-BE49-F238E27FC236}">
                <a16:creationId xmlns:a16="http://schemas.microsoft.com/office/drawing/2014/main" id="{1E62CC4B-E250-4CEA-9352-0DE3CAF34D72}"/>
              </a:ext>
            </a:extLst>
          </p:cNvPr>
          <p:cNvSpPr>
            <a:spLocks noGrp="1"/>
          </p:cNvSpPr>
          <p:nvPr>
            <p:ph type="sldNum" sz="quarter" idx="12"/>
          </p:nvPr>
        </p:nvSpPr>
        <p:spPr/>
        <p:txBody>
          <a:bodyPr/>
          <a:lstStyle/>
          <a:p>
            <a:fld id="{7791D223-6A27-4327-8087-FA06212A7E85}" type="slidenum">
              <a:rPr lang="ja-JP" altLang="en-US" smtClean="0"/>
              <a:pPr/>
              <a:t>16</a:t>
            </a:fld>
            <a:endParaRPr lang="ja-JP" altLang="en-US" dirty="0"/>
          </a:p>
        </p:txBody>
      </p:sp>
    </p:spTree>
    <p:extLst>
      <p:ext uri="{BB962C8B-B14F-4D97-AF65-F5344CB8AC3E}">
        <p14:creationId xmlns:p14="http://schemas.microsoft.com/office/powerpoint/2010/main" val="3509240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0F08FA23-E4A5-45AC-A0BA-B6309554ED20}"/>
              </a:ext>
            </a:extLst>
          </p:cNvPr>
          <p:cNvGrpSpPr/>
          <p:nvPr/>
        </p:nvGrpSpPr>
        <p:grpSpPr>
          <a:xfrm>
            <a:off x="540761" y="2078850"/>
            <a:ext cx="8071200" cy="3330371"/>
            <a:chOff x="685170" y="2567497"/>
            <a:chExt cx="8071200" cy="3330371"/>
          </a:xfrm>
        </p:grpSpPr>
        <p:sp>
          <p:nvSpPr>
            <p:cNvPr id="14" name="正方形/長方形 13"/>
            <p:cNvSpPr/>
            <p:nvPr/>
          </p:nvSpPr>
          <p:spPr>
            <a:xfrm>
              <a:off x="685170" y="2567497"/>
              <a:ext cx="8071200" cy="3330371"/>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公民連携の推進（公民戦略連携デスクの取組み）</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市町村とのパートナーシップの強化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スマートシティ分野における公民連携による課題解決の仕組みづくり</a:t>
              </a:r>
            </a:p>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サウンディング型市場調査の実施</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公共施設における民間活力の導入</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spc="-2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実証事業推進チーム大阪による</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企業等への実証フィールドの提供</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企業版ふるさと納税（地方創生応援税制）を活用した地方創生の推進</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400"/>
                </a:lnSpc>
                <a:buFont typeface="Wingdings" panose="05000000000000000000" pitchFamily="2" charset="2"/>
                <a:buChar char="l"/>
                <a:defRPr/>
              </a:pP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民間の資金提供者と協働した</a:t>
              </a:r>
              <a:r>
                <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等活動支援</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685170" y="2567497"/>
              <a:ext cx="1861606" cy="468333"/>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eiryo UI" panose="020B0604030504040204" pitchFamily="50" charset="-128"/>
              </a:rPr>
              <a:t>　（２）より幅広い共創の仕組みづくり</a:t>
            </a:r>
          </a:p>
        </p:txBody>
      </p:sp>
      <p:cxnSp>
        <p:nvCxnSpPr>
          <p:cNvPr id="28" name="直線コネクタ 27"/>
          <p:cNvCxnSpPr>
            <a:cxnSpLocks/>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a:extLst>
              <a:ext uri="{FF2B5EF4-FFF2-40B4-BE49-F238E27FC236}">
                <a16:creationId xmlns:a16="http://schemas.microsoft.com/office/drawing/2014/main" id="{EEC1B0B2-B3B2-22BD-11EF-52581A0D262D}"/>
              </a:ext>
            </a:extLst>
          </p:cNvPr>
          <p:cNvSpPr/>
          <p:nvPr/>
        </p:nvSpPr>
        <p:spPr>
          <a:xfrm>
            <a:off x="346361" y="915127"/>
            <a:ext cx="8460000" cy="848688"/>
          </a:xfrm>
          <a:prstGeom prst="rect">
            <a:avLst/>
          </a:prstGeom>
          <a:noFill/>
          <a:ln w="9525">
            <a:noFill/>
          </a:ln>
        </p:spPr>
        <p:txBody>
          <a:bodyPr wrap="square" lIns="91440" tIns="45720" rIns="91440" bIns="45720" numCol="1" rtlCol="0" anchor="t">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lvl="0" indent="-174625">
              <a:defRPr/>
            </a:pP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府民・企業・大学・市町村等多様なプレーヤーとの連携を深め、それらを束ねる「起点」となることで、より多くの社会資源が社会課題解決に振り向けられるよう取組みを進めます。</a:t>
            </a:r>
          </a:p>
        </p:txBody>
      </p:sp>
      <p:sp>
        <p:nvSpPr>
          <p:cNvPr id="4" name="スライド番号プレースホルダー 3">
            <a:extLst>
              <a:ext uri="{FF2B5EF4-FFF2-40B4-BE49-F238E27FC236}">
                <a16:creationId xmlns:a16="http://schemas.microsoft.com/office/drawing/2014/main" id="{7EE40E25-FAC0-4FA5-BF5B-2927124097C5}"/>
              </a:ext>
            </a:extLst>
          </p:cNvPr>
          <p:cNvSpPr>
            <a:spLocks noGrp="1"/>
          </p:cNvSpPr>
          <p:nvPr>
            <p:ph type="sldNum" sz="quarter" idx="12"/>
          </p:nvPr>
        </p:nvSpPr>
        <p:spPr/>
        <p:txBody>
          <a:bodyPr/>
          <a:lstStyle/>
          <a:p>
            <a:fld id="{7791D223-6A27-4327-8087-FA06212A7E85}" type="slidenum">
              <a:rPr lang="ja-JP" altLang="en-US" smtClean="0"/>
              <a:pPr/>
              <a:t>17</a:t>
            </a:fld>
            <a:endParaRPr lang="ja-JP" altLang="en-US" dirty="0"/>
          </a:p>
        </p:txBody>
      </p:sp>
    </p:spTree>
    <p:extLst>
      <p:ext uri="{BB962C8B-B14F-4D97-AF65-F5344CB8AC3E}">
        <p14:creationId xmlns:p14="http://schemas.microsoft.com/office/powerpoint/2010/main" val="335048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F86D7EB-9560-493C-9C46-4D8F0FEAE85D}"/>
              </a:ext>
            </a:extLst>
          </p:cNvPr>
          <p:cNvSpPr/>
          <p:nvPr/>
        </p:nvSpPr>
        <p:spPr>
          <a:xfrm>
            <a:off x="206515" y="1735695"/>
            <a:ext cx="2239659" cy="2415366"/>
          </a:xfrm>
          <a:prstGeom prst="roundRect">
            <a:avLst>
              <a:gd name="adj" fmla="val 6752"/>
            </a:avLst>
          </a:prstGeom>
          <a:solidFill>
            <a:srgbClr val="DFEAF8"/>
          </a:solidFill>
          <a:ln w="28575">
            <a:solidFill>
              <a:srgbClr val="262A5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73" name="四角形: 角を丸くする 72">
            <a:extLst>
              <a:ext uri="{FF2B5EF4-FFF2-40B4-BE49-F238E27FC236}">
                <a16:creationId xmlns:a16="http://schemas.microsoft.com/office/drawing/2014/main" id="{9FCC4668-5CB6-4DAD-8852-6CE29E75D18D}"/>
              </a:ext>
            </a:extLst>
          </p:cNvPr>
          <p:cNvSpPr/>
          <p:nvPr/>
        </p:nvSpPr>
        <p:spPr>
          <a:xfrm>
            <a:off x="485873" y="1605074"/>
            <a:ext cx="1680943" cy="288000"/>
          </a:xfrm>
          <a:prstGeom prst="roundRect">
            <a:avLst>
              <a:gd name="adj" fmla="val 50000"/>
            </a:avLst>
          </a:prstGeom>
          <a:solidFill>
            <a:srgbClr val="D8E9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t"/>
          <a:lstStyle/>
          <a:p>
            <a:pPr algn="ctr"/>
            <a:r>
              <a:rPr lang="ja-JP" altLang="en-US" sz="1600" b="1" dirty="0">
                <a:solidFill>
                  <a:schemeClr val="tx1"/>
                </a:solidFill>
                <a:latin typeface="メイリオ" panose="020B0604030504040204" pitchFamily="50" charset="-128"/>
                <a:ea typeface="メイリオ" panose="020B0604030504040204" pitchFamily="50" charset="-128"/>
              </a:rPr>
              <a:t>企業・大学等</a:t>
            </a:r>
            <a:endParaRPr kumimoji="1" lang="ja-JP" altLang="en-US" sz="1600" b="1" dirty="0">
              <a:solidFill>
                <a:schemeClr val="tx1"/>
              </a:solidFill>
              <a:latin typeface="メイリオ" panose="020B0604030504040204" pitchFamily="50" charset="-128"/>
              <a:ea typeface="メイリオ" panose="020B0604030504040204" pitchFamily="50" charset="-128"/>
            </a:endParaRPr>
          </a:p>
        </p:txBody>
      </p:sp>
      <p:cxnSp>
        <p:nvCxnSpPr>
          <p:cNvPr id="94" name="直線コネクタ 93">
            <a:extLst>
              <a:ext uri="{FF2B5EF4-FFF2-40B4-BE49-F238E27FC236}">
                <a16:creationId xmlns:a16="http://schemas.microsoft.com/office/drawing/2014/main" id="{948A68F5-7F4C-4DCB-9E6D-FCBE0D02C3BC}"/>
              </a:ext>
            </a:extLst>
          </p:cNvPr>
          <p:cNvCxnSpPr>
            <a:cxnSpLocks/>
          </p:cNvCxnSpPr>
          <p:nvPr/>
        </p:nvCxnSpPr>
        <p:spPr>
          <a:xfrm flipH="1">
            <a:off x="4549675" y="3062870"/>
            <a:ext cx="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70" name="矢印: 右 69">
            <a:extLst>
              <a:ext uri="{FF2B5EF4-FFF2-40B4-BE49-F238E27FC236}">
                <a16:creationId xmlns:a16="http://schemas.microsoft.com/office/drawing/2014/main" id="{F7B8CC85-57FC-4988-87A2-01C6D398CE02}"/>
              </a:ext>
            </a:extLst>
          </p:cNvPr>
          <p:cNvSpPr/>
          <p:nvPr/>
        </p:nvSpPr>
        <p:spPr>
          <a:xfrm>
            <a:off x="2529991" y="1758059"/>
            <a:ext cx="4082761" cy="396000"/>
          </a:xfrm>
          <a:prstGeom prst="rightArrow">
            <a:avLst>
              <a:gd name="adj1" fmla="val 50000"/>
              <a:gd name="adj2" fmla="val 80803"/>
            </a:avLst>
          </a:prstGeom>
          <a:solidFill>
            <a:srgbClr val="93CACF"/>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4" name="正方形/長方形 53">
            <a:extLst>
              <a:ext uri="{FF2B5EF4-FFF2-40B4-BE49-F238E27FC236}">
                <a16:creationId xmlns:a16="http://schemas.microsoft.com/office/drawing/2014/main" id="{5E2B2290-4E60-429C-80DE-77A9E08F18D9}"/>
              </a:ext>
            </a:extLst>
          </p:cNvPr>
          <p:cNvSpPr/>
          <p:nvPr/>
        </p:nvSpPr>
        <p:spPr>
          <a:xfrm>
            <a:off x="-1257"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200"/>
              </a:lnSpc>
            </a:pPr>
            <a:r>
              <a:rPr lang="ja-JP" altLang="en-US" sz="1600" b="1" dirty="0">
                <a:solidFill>
                  <a:schemeClr val="tx1"/>
                </a:solidFill>
                <a:latin typeface="メイリオ" panose="020B0604030504040204" pitchFamily="50" charset="-128"/>
                <a:ea typeface="メイリオ" panose="020B0604030504040204" pitchFamily="50" charset="-128"/>
              </a:rPr>
              <a:t>公民連携の推進（公民戦略連携デスクの取組み）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52" name="矢印: 右 51">
            <a:extLst>
              <a:ext uri="{FF2B5EF4-FFF2-40B4-BE49-F238E27FC236}">
                <a16:creationId xmlns:a16="http://schemas.microsoft.com/office/drawing/2014/main" id="{9141CD42-916E-4814-8489-D9EE8F354DEA}"/>
              </a:ext>
            </a:extLst>
          </p:cNvPr>
          <p:cNvSpPr/>
          <p:nvPr/>
        </p:nvSpPr>
        <p:spPr>
          <a:xfrm flipH="1">
            <a:off x="2529991" y="2246193"/>
            <a:ext cx="4082761" cy="396000"/>
          </a:xfrm>
          <a:prstGeom prst="rightArrow">
            <a:avLst>
              <a:gd name="adj1" fmla="val 50000"/>
              <a:gd name="adj2" fmla="val 80803"/>
            </a:avLst>
          </a:prstGeom>
          <a:solidFill>
            <a:srgbClr val="93CACF"/>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6" name="四角形: 角を丸くする 55">
            <a:extLst>
              <a:ext uri="{FF2B5EF4-FFF2-40B4-BE49-F238E27FC236}">
                <a16:creationId xmlns:a16="http://schemas.microsoft.com/office/drawing/2014/main" id="{51A82020-4D6B-4FA4-82EE-1051E8D4147C}"/>
              </a:ext>
            </a:extLst>
          </p:cNvPr>
          <p:cNvSpPr/>
          <p:nvPr/>
        </p:nvSpPr>
        <p:spPr>
          <a:xfrm>
            <a:off x="6742831" y="1584961"/>
            <a:ext cx="2239659" cy="2546694"/>
          </a:xfrm>
          <a:prstGeom prst="roundRect">
            <a:avLst>
              <a:gd name="adj" fmla="val 6752"/>
            </a:avLst>
          </a:prstGeom>
          <a:solidFill>
            <a:srgbClr val="DFEAF8"/>
          </a:solidFill>
          <a:ln w="28575">
            <a:solidFill>
              <a:srgbClr val="262A5E"/>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7" name="吹き出し: 角を丸めた四角形 16">
            <a:extLst>
              <a:ext uri="{FF2B5EF4-FFF2-40B4-BE49-F238E27FC236}">
                <a16:creationId xmlns:a16="http://schemas.microsoft.com/office/drawing/2014/main" id="{4F9B5DF2-FDA6-4C86-81FB-78665A1B9EC4}"/>
              </a:ext>
            </a:extLst>
          </p:cNvPr>
          <p:cNvSpPr/>
          <p:nvPr/>
        </p:nvSpPr>
        <p:spPr>
          <a:xfrm>
            <a:off x="341530" y="3702687"/>
            <a:ext cx="2385626" cy="928770"/>
          </a:xfrm>
          <a:custGeom>
            <a:avLst/>
            <a:gdLst>
              <a:gd name="connsiteX0" fmla="*/ 0 w 2301031"/>
              <a:gd name="connsiteY0" fmla="*/ 149677 h 898042"/>
              <a:gd name="connsiteX1" fmla="*/ 149677 w 2301031"/>
              <a:gd name="connsiteY1" fmla="*/ 0 h 898042"/>
              <a:gd name="connsiteX2" fmla="*/ 383505 w 2301031"/>
              <a:gd name="connsiteY2" fmla="*/ 0 h 898042"/>
              <a:gd name="connsiteX3" fmla="*/ 379118 w 2301031"/>
              <a:gd name="connsiteY3" fmla="*/ -184566 h 898042"/>
              <a:gd name="connsiteX4" fmla="*/ 958763 w 2301031"/>
              <a:gd name="connsiteY4" fmla="*/ 0 h 898042"/>
              <a:gd name="connsiteX5" fmla="*/ 2151354 w 2301031"/>
              <a:gd name="connsiteY5" fmla="*/ 0 h 898042"/>
              <a:gd name="connsiteX6" fmla="*/ 2301031 w 2301031"/>
              <a:gd name="connsiteY6" fmla="*/ 149677 h 898042"/>
              <a:gd name="connsiteX7" fmla="*/ 2301031 w 2301031"/>
              <a:gd name="connsiteY7" fmla="*/ 149674 h 898042"/>
              <a:gd name="connsiteX8" fmla="*/ 2301031 w 2301031"/>
              <a:gd name="connsiteY8" fmla="*/ 149674 h 898042"/>
              <a:gd name="connsiteX9" fmla="*/ 2301031 w 2301031"/>
              <a:gd name="connsiteY9" fmla="*/ 374184 h 898042"/>
              <a:gd name="connsiteX10" fmla="*/ 2301031 w 2301031"/>
              <a:gd name="connsiteY10" fmla="*/ 748365 h 898042"/>
              <a:gd name="connsiteX11" fmla="*/ 2151354 w 2301031"/>
              <a:gd name="connsiteY11" fmla="*/ 898042 h 898042"/>
              <a:gd name="connsiteX12" fmla="*/ 958763 w 2301031"/>
              <a:gd name="connsiteY12" fmla="*/ 898042 h 898042"/>
              <a:gd name="connsiteX13" fmla="*/ 383505 w 2301031"/>
              <a:gd name="connsiteY13" fmla="*/ 898042 h 898042"/>
              <a:gd name="connsiteX14" fmla="*/ 383505 w 2301031"/>
              <a:gd name="connsiteY14" fmla="*/ 898042 h 898042"/>
              <a:gd name="connsiteX15" fmla="*/ 149677 w 2301031"/>
              <a:gd name="connsiteY15" fmla="*/ 898042 h 898042"/>
              <a:gd name="connsiteX16" fmla="*/ 0 w 2301031"/>
              <a:gd name="connsiteY16" fmla="*/ 748365 h 898042"/>
              <a:gd name="connsiteX17" fmla="*/ 0 w 2301031"/>
              <a:gd name="connsiteY17" fmla="*/ 374184 h 898042"/>
              <a:gd name="connsiteX18" fmla="*/ 0 w 2301031"/>
              <a:gd name="connsiteY18" fmla="*/ 149674 h 898042"/>
              <a:gd name="connsiteX19" fmla="*/ 0 w 2301031"/>
              <a:gd name="connsiteY19" fmla="*/ 149674 h 898042"/>
              <a:gd name="connsiteX20" fmla="*/ 0 w 2301031"/>
              <a:gd name="connsiteY20" fmla="*/ 149677 h 898042"/>
              <a:gd name="connsiteX0" fmla="*/ 0 w 2301031"/>
              <a:gd name="connsiteY0" fmla="*/ 334243 h 1082608"/>
              <a:gd name="connsiteX1" fmla="*/ 149677 w 2301031"/>
              <a:gd name="connsiteY1" fmla="*/ 184566 h 1082608"/>
              <a:gd name="connsiteX2" fmla="*/ 383505 w 2301031"/>
              <a:gd name="connsiteY2" fmla="*/ 184566 h 1082608"/>
              <a:gd name="connsiteX3" fmla="*/ 379118 w 2301031"/>
              <a:gd name="connsiteY3" fmla="*/ 0 h 1082608"/>
              <a:gd name="connsiteX4" fmla="*/ 647867 w 2301031"/>
              <a:gd name="connsiteY4" fmla="*/ 184566 h 1082608"/>
              <a:gd name="connsiteX5" fmla="*/ 2151354 w 2301031"/>
              <a:gd name="connsiteY5" fmla="*/ 184566 h 1082608"/>
              <a:gd name="connsiteX6" fmla="*/ 2301031 w 2301031"/>
              <a:gd name="connsiteY6" fmla="*/ 334243 h 1082608"/>
              <a:gd name="connsiteX7" fmla="*/ 2301031 w 2301031"/>
              <a:gd name="connsiteY7" fmla="*/ 334240 h 1082608"/>
              <a:gd name="connsiteX8" fmla="*/ 2301031 w 2301031"/>
              <a:gd name="connsiteY8" fmla="*/ 334240 h 1082608"/>
              <a:gd name="connsiteX9" fmla="*/ 2301031 w 2301031"/>
              <a:gd name="connsiteY9" fmla="*/ 558750 h 1082608"/>
              <a:gd name="connsiteX10" fmla="*/ 2301031 w 2301031"/>
              <a:gd name="connsiteY10" fmla="*/ 932931 h 1082608"/>
              <a:gd name="connsiteX11" fmla="*/ 2151354 w 2301031"/>
              <a:gd name="connsiteY11" fmla="*/ 1082608 h 1082608"/>
              <a:gd name="connsiteX12" fmla="*/ 958763 w 2301031"/>
              <a:gd name="connsiteY12" fmla="*/ 1082608 h 1082608"/>
              <a:gd name="connsiteX13" fmla="*/ 383505 w 2301031"/>
              <a:gd name="connsiteY13" fmla="*/ 1082608 h 1082608"/>
              <a:gd name="connsiteX14" fmla="*/ 383505 w 2301031"/>
              <a:gd name="connsiteY14" fmla="*/ 1082608 h 1082608"/>
              <a:gd name="connsiteX15" fmla="*/ 149677 w 2301031"/>
              <a:gd name="connsiteY15" fmla="*/ 1082608 h 1082608"/>
              <a:gd name="connsiteX16" fmla="*/ 0 w 2301031"/>
              <a:gd name="connsiteY16" fmla="*/ 932931 h 1082608"/>
              <a:gd name="connsiteX17" fmla="*/ 0 w 2301031"/>
              <a:gd name="connsiteY17" fmla="*/ 558750 h 1082608"/>
              <a:gd name="connsiteX18" fmla="*/ 0 w 2301031"/>
              <a:gd name="connsiteY18" fmla="*/ 334240 h 1082608"/>
              <a:gd name="connsiteX19" fmla="*/ 0 w 2301031"/>
              <a:gd name="connsiteY19" fmla="*/ 334240 h 1082608"/>
              <a:gd name="connsiteX20" fmla="*/ 0 w 2301031"/>
              <a:gd name="connsiteY20" fmla="*/ 334243 h 108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01031" h="1082608">
                <a:moveTo>
                  <a:pt x="0" y="334243"/>
                </a:moveTo>
                <a:cubicBezTo>
                  <a:pt x="0" y="251579"/>
                  <a:pt x="67013" y="184566"/>
                  <a:pt x="149677" y="184566"/>
                </a:cubicBezTo>
                <a:lnTo>
                  <a:pt x="383505" y="184566"/>
                </a:lnTo>
                <a:lnTo>
                  <a:pt x="379118" y="0"/>
                </a:lnTo>
                <a:lnTo>
                  <a:pt x="647867" y="184566"/>
                </a:lnTo>
                <a:lnTo>
                  <a:pt x="2151354" y="184566"/>
                </a:lnTo>
                <a:cubicBezTo>
                  <a:pt x="2234018" y="184566"/>
                  <a:pt x="2301031" y="251579"/>
                  <a:pt x="2301031" y="334243"/>
                </a:cubicBezTo>
                <a:lnTo>
                  <a:pt x="2301031" y="334240"/>
                </a:lnTo>
                <a:lnTo>
                  <a:pt x="2301031" y="334240"/>
                </a:lnTo>
                <a:lnTo>
                  <a:pt x="2301031" y="558750"/>
                </a:lnTo>
                <a:lnTo>
                  <a:pt x="2301031" y="932931"/>
                </a:lnTo>
                <a:cubicBezTo>
                  <a:pt x="2301031" y="1015595"/>
                  <a:pt x="2234018" y="1082608"/>
                  <a:pt x="2151354" y="1082608"/>
                </a:cubicBezTo>
                <a:lnTo>
                  <a:pt x="958763" y="1082608"/>
                </a:lnTo>
                <a:lnTo>
                  <a:pt x="383505" y="1082608"/>
                </a:lnTo>
                <a:lnTo>
                  <a:pt x="383505" y="1082608"/>
                </a:lnTo>
                <a:lnTo>
                  <a:pt x="149677" y="1082608"/>
                </a:lnTo>
                <a:cubicBezTo>
                  <a:pt x="67013" y="1082608"/>
                  <a:pt x="0" y="1015595"/>
                  <a:pt x="0" y="932931"/>
                </a:cubicBezTo>
                <a:lnTo>
                  <a:pt x="0" y="558750"/>
                </a:lnTo>
                <a:lnTo>
                  <a:pt x="0" y="334240"/>
                </a:lnTo>
                <a:lnTo>
                  <a:pt x="0" y="334240"/>
                </a:lnTo>
                <a:lnTo>
                  <a:pt x="0" y="334243"/>
                </a:lnTo>
                <a:close/>
              </a:path>
            </a:pathLst>
          </a:custGeom>
          <a:solidFill>
            <a:schemeClr val="bg1"/>
          </a:solidFill>
          <a:ln w="19050">
            <a:solidFill>
              <a:srgbClr val="262A5E"/>
            </a:solidFill>
          </a:ln>
          <a:effectLst>
            <a:outerShdw blurRad="50800" dist="38100" dir="2700000" algn="tl" rotWithShape="0">
              <a:srgbClr val="262A5E">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97200" rIns="0" rtlCol="0" anchor="ctr"/>
          <a:lstStyle/>
          <a:p>
            <a:pPr>
              <a:lnSpc>
                <a:spcPts val="1250"/>
              </a:lnSpc>
            </a:pP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250"/>
              </a:lnSpc>
            </a:pPr>
            <a:r>
              <a:rPr kumimoji="1" lang="ja-JP" altLang="en-US" sz="1050" b="1" dirty="0">
                <a:solidFill>
                  <a:schemeClr val="tx1"/>
                </a:solidFill>
                <a:latin typeface="メイリオ" panose="020B0604030504040204" pitchFamily="50" charset="-128"/>
                <a:ea typeface="メイリオ" panose="020B0604030504040204" pitchFamily="50" charset="-128"/>
              </a:rPr>
              <a:t> ○公的活動を通じた企業価値の向上</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250"/>
              </a:lnSpc>
            </a:pPr>
            <a:r>
              <a:rPr lang="ja-JP" altLang="en-US" sz="1050" b="1" dirty="0">
                <a:solidFill>
                  <a:schemeClr val="tx1"/>
                </a:solidFill>
                <a:latin typeface="メイリオ" panose="020B0604030504040204" pitchFamily="50" charset="-128"/>
                <a:ea typeface="メイリオ" panose="020B0604030504040204" pitchFamily="50" charset="-128"/>
              </a:rPr>
              <a:t> ○ビジネスチャンスの開拓</a:t>
            </a:r>
            <a:endParaRPr lang="en-US" altLang="ja-JP" sz="1050" b="1" dirty="0">
              <a:solidFill>
                <a:schemeClr val="tx1"/>
              </a:solidFill>
              <a:latin typeface="メイリオ" panose="020B0604030504040204" pitchFamily="50" charset="-128"/>
              <a:ea typeface="メイリオ" panose="020B0604030504040204" pitchFamily="50" charset="-128"/>
            </a:endParaRPr>
          </a:p>
          <a:p>
            <a:pPr>
              <a:lnSpc>
                <a:spcPts val="1250"/>
              </a:lnSpc>
            </a:pPr>
            <a:r>
              <a:rPr kumimoji="1" lang="ja-JP" altLang="en-US" sz="1050" b="1" dirty="0">
                <a:solidFill>
                  <a:schemeClr val="tx1"/>
                </a:solidFill>
                <a:latin typeface="メイリオ" panose="020B0604030504040204" pitchFamily="50" charset="-128"/>
                <a:ea typeface="メイリオ" panose="020B0604030504040204" pitchFamily="50" charset="-128"/>
              </a:rPr>
              <a:t> ○研究成果の実証、社会への還元</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250"/>
              </a:lnSpc>
            </a:pPr>
            <a:r>
              <a:rPr lang="ja-JP" altLang="en-US" sz="1050" b="1" dirty="0">
                <a:solidFill>
                  <a:schemeClr val="tx1"/>
                </a:solidFill>
                <a:latin typeface="メイリオ" panose="020B0604030504040204" pitchFamily="50" charset="-128"/>
                <a:ea typeface="メイリオ" panose="020B0604030504040204" pitchFamily="50" charset="-128"/>
              </a:rPr>
              <a:t> ○人材の育成</a:t>
            </a: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9" name="吹き出し: 角を丸めた四角形 58">
            <a:extLst>
              <a:ext uri="{FF2B5EF4-FFF2-40B4-BE49-F238E27FC236}">
                <a16:creationId xmlns:a16="http://schemas.microsoft.com/office/drawing/2014/main" id="{B6AD1470-D1F3-41CB-97CD-67F69D148E9E}"/>
              </a:ext>
            </a:extLst>
          </p:cNvPr>
          <p:cNvSpPr/>
          <p:nvPr/>
        </p:nvSpPr>
        <p:spPr>
          <a:xfrm flipH="1">
            <a:off x="6570467" y="3702687"/>
            <a:ext cx="2153527" cy="928770"/>
          </a:xfrm>
          <a:custGeom>
            <a:avLst/>
            <a:gdLst>
              <a:gd name="connsiteX0" fmla="*/ 0 w 2077162"/>
              <a:gd name="connsiteY0" fmla="*/ 144655 h 867914"/>
              <a:gd name="connsiteX1" fmla="*/ 144655 w 2077162"/>
              <a:gd name="connsiteY1" fmla="*/ 0 h 867914"/>
              <a:gd name="connsiteX2" fmla="*/ 346194 w 2077162"/>
              <a:gd name="connsiteY2" fmla="*/ 0 h 867914"/>
              <a:gd name="connsiteX3" fmla="*/ 342233 w 2077162"/>
              <a:gd name="connsiteY3" fmla="*/ -178374 h 867914"/>
              <a:gd name="connsiteX4" fmla="*/ 865484 w 2077162"/>
              <a:gd name="connsiteY4" fmla="*/ 0 h 867914"/>
              <a:gd name="connsiteX5" fmla="*/ 1932507 w 2077162"/>
              <a:gd name="connsiteY5" fmla="*/ 0 h 867914"/>
              <a:gd name="connsiteX6" fmla="*/ 2077162 w 2077162"/>
              <a:gd name="connsiteY6" fmla="*/ 144655 h 867914"/>
              <a:gd name="connsiteX7" fmla="*/ 2077162 w 2077162"/>
              <a:gd name="connsiteY7" fmla="*/ 144652 h 867914"/>
              <a:gd name="connsiteX8" fmla="*/ 2077162 w 2077162"/>
              <a:gd name="connsiteY8" fmla="*/ 144652 h 867914"/>
              <a:gd name="connsiteX9" fmla="*/ 2077162 w 2077162"/>
              <a:gd name="connsiteY9" fmla="*/ 361631 h 867914"/>
              <a:gd name="connsiteX10" fmla="*/ 2077162 w 2077162"/>
              <a:gd name="connsiteY10" fmla="*/ 723259 h 867914"/>
              <a:gd name="connsiteX11" fmla="*/ 1932507 w 2077162"/>
              <a:gd name="connsiteY11" fmla="*/ 867914 h 867914"/>
              <a:gd name="connsiteX12" fmla="*/ 865484 w 2077162"/>
              <a:gd name="connsiteY12" fmla="*/ 867914 h 867914"/>
              <a:gd name="connsiteX13" fmla="*/ 346194 w 2077162"/>
              <a:gd name="connsiteY13" fmla="*/ 867914 h 867914"/>
              <a:gd name="connsiteX14" fmla="*/ 346194 w 2077162"/>
              <a:gd name="connsiteY14" fmla="*/ 867914 h 867914"/>
              <a:gd name="connsiteX15" fmla="*/ 144655 w 2077162"/>
              <a:gd name="connsiteY15" fmla="*/ 867914 h 867914"/>
              <a:gd name="connsiteX16" fmla="*/ 0 w 2077162"/>
              <a:gd name="connsiteY16" fmla="*/ 723259 h 867914"/>
              <a:gd name="connsiteX17" fmla="*/ 0 w 2077162"/>
              <a:gd name="connsiteY17" fmla="*/ 361631 h 867914"/>
              <a:gd name="connsiteX18" fmla="*/ 0 w 2077162"/>
              <a:gd name="connsiteY18" fmla="*/ 144652 h 867914"/>
              <a:gd name="connsiteX19" fmla="*/ 0 w 2077162"/>
              <a:gd name="connsiteY19" fmla="*/ 144652 h 867914"/>
              <a:gd name="connsiteX20" fmla="*/ 0 w 2077162"/>
              <a:gd name="connsiteY20" fmla="*/ 144655 h 867914"/>
              <a:gd name="connsiteX0" fmla="*/ 0 w 2077162"/>
              <a:gd name="connsiteY0" fmla="*/ 323029 h 1046288"/>
              <a:gd name="connsiteX1" fmla="*/ 144655 w 2077162"/>
              <a:gd name="connsiteY1" fmla="*/ 178374 h 1046288"/>
              <a:gd name="connsiteX2" fmla="*/ 346194 w 2077162"/>
              <a:gd name="connsiteY2" fmla="*/ 178374 h 1046288"/>
              <a:gd name="connsiteX3" fmla="*/ 342233 w 2077162"/>
              <a:gd name="connsiteY3" fmla="*/ 0 h 1046288"/>
              <a:gd name="connsiteX4" fmla="*/ 615548 w 2077162"/>
              <a:gd name="connsiteY4" fmla="*/ 178374 h 1046288"/>
              <a:gd name="connsiteX5" fmla="*/ 1932507 w 2077162"/>
              <a:gd name="connsiteY5" fmla="*/ 178374 h 1046288"/>
              <a:gd name="connsiteX6" fmla="*/ 2077162 w 2077162"/>
              <a:gd name="connsiteY6" fmla="*/ 323029 h 1046288"/>
              <a:gd name="connsiteX7" fmla="*/ 2077162 w 2077162"/>
              <a:gd name="connsiteY7" fmla="*/ 323026 h 1046288"/>
              <a:gd name="connsiteX8" fmla="*/ 2077162 w 2077162"/>
              <a:gd name="connsiteY8" fmla="*/ 323026 h 1046288"/>
              <a:gd name="connsiteX9" fmla="*/ 2077162 w 2077162"/>
              <a:gd name="connsiteY9" fmla="*/ 540005 h 1046288"/>
              <a:gd name="connsiteX10" fmla="*/ 2077162 w 2077162"/>
              <a:gd name="connsiteY10" fmla="*/ 901633 h 1046288"/>
              <a:gd name="connsiteX11" fmla="*/ 1932507 w 2077162"/>
              <a:gd name="connsiteY11" fmla="*/ 1046288 h 1046288"/>
              <a:gd name="connsiteX12" fmla="*/ 865484 w 2077162"/>
              <a:gd name="connsiteY12" fmla="*/ 1046288 h 1046288"/>
              <a:gd name="connsiteX13" fmla="*/ 346194 w 2077162"/>
              <a:gd name="connsiteY13" fmla="*/ 1046288 h 1046288"/>
              <a:gd name="connsiteX14" fmla="*/ 346194 w 2077162"/>
              <a:gd name="connsiteY14" fmla="*/ 1046288 h 1046288"/>
              <a:gd name="connsiteX15" fmla="*/ 144655 w 2077162"/>
              <a:gd name="connsiteY15" fmla="*/ 1046288 h 1046288"/>
              <a:gd name="connsiteX16" fmla="*/ 0 w 2077162"/>
              <a:gd name="connsiteY16" fmla="*/ 901633 h 1046288"/>
              <a:gd name="connsiteX17" fmla="*/ 0 w 2077162"/>
              <a:gd name="connsiteY17" fmla="*/ 540005 h 1046288"/>
              <a:gd name="connsiteX18" fmla="*/ 0 w 2077162"/>
              <a:gd name="connsiteY18" fmla="*/ 323026 h 1046288"/>
              <a:gd name="connsiteX19" fmla="*/ 0 w 2077162"/>
              <a:gd name="connsiteY19" fmla="*/ 323026 h 1046288"/>
              <a:gd name="connsiteX20" fmla="*/ 0 w 2077162"/>
              <a:gd name="connsiteY20" fmla="*/ 323029 h 10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162" h="1046288">
                <a:moveTo>
                  <a:pt x="0" y="323029"/>
                </a:moveTo>
                <a:cubicBezTo>
                  <a:pt x="0" y="243138"/>
                  <a:pt x="64764" y="178374"/>
                  <a:pt x="144655" y="178374"/>
                </a:cubicBezTo>
                <a:lnTo>
                  <a:pt x="346194" y="178374"/>
                </a:lnTo>
                <a:cubicBezTo>
                  <a:pt x="344874" y="118916"/>
                  <a:pt x="343553" y="59458"/>
                  <a:pt x="342233" y="0"/>
                </a:cubicBezTo>
                <a:lnTo>
                  <a:pt x="615548" y="178374"/>
                </a:lnTo>
                <a:lnTo>
                  <a:pt x="1932507" y="178374"/>
                </a:lnTo>
                <a:cubicBezTo>
                  <a:pt x="2012398" y="178374"/>
                  <a:pt x="2077162" y="243138"/>
                  <a:pt x="2077162" y="323029"/>
                </a:cubicBezTo>
                <a:lnTo>
                  <a:pt x="2077162" y="323026"/>
                </a:lnTo>
                <a:lnTo>
                  <a:pt x="2077162" y="323026"/>
                </a:lnTo>
                <a:lnTo>
                  <a:pt x="2077162" y="540005"/>
                </a:lnTo>
                <a:lnTo>
                  <a:pt x="2077162" y="901633"/>
                </a:lnTo>
                <a:cubicBezTo>
                  <a:pt x="2077162" y="981524"/>
                  <a:pt x="2012398" y="1046288"/>
                  <a:pt x="1932507" y="1046288"/>
                </a:cubicBezTo>
                <a:lnTo>
                  <a:pt x="865484" y="1046288"/>
                </a:lnTo>
                <a:lnTo>
                  <a:pt x="346194" y="1046288"/>
                </a:lnTo>
                <a:lnTo>
                  <a:pt x="346194" y="1046288"/>
                </a:lnTo>
                <a:lnTo>
                  <a:pt x="144655" y="1046288"/>
                </a:lnTo>
                <a:cubicBezTo>
                  <a:pt x="64764" y="1046288"/>
                  <a:pt x="0" y="981524"/>
                  <a:pt x="0" y="901633"/>
                </a:cubicBezTo>
                <a:lnTo>
                  <a:pt x="0" y="540005"/>
                </a:lnTo>
                <a:lnTo>
                  <a:pt x="0" y="323026"/>
                </a:lnTo>
                <a:lnTo>
                  <a:pt x="0" y="323026"/>
                </a:lnTo>
                <a:lnTo>
                  <a:pt x="0" y="323029"/>
                </a:lnTo>
                <a:close/>
              </a:path>
            </a:pathLst>
          </a:custGeom>
          <a:solidFill>
            <a:schemeClr val="bg1"/>
          </a:solidFill>
          <a:ln w="19050">
            <a:solidFill>
              <a:srgbClr val="262A5E"/>
            </a:solidFill>
          </a:ln>
          <a:effectLst>
            <a:outerShdw blurRad="50800" dist="38100" dir="2700000" algn="tl" rotWithShape="0">
              <a:srgbClr val="322E84">
                <a:alpha val="84706"/>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nSpc>
                <a:spcPts val="1500"/>
              </a:lnSpc>
            </a:pPr>
            <a:r>
              <a:rPr kumimoji="1" lang="ja-JP" altLang="en-US" sz="1050" b="1" dirty="0">
                <a:solidFill>
                  <a:schemeClr val="tx1"/>
                </a:solidFill>
                <a:latin typeface="メイリオ" panose="020B0604030504040204" pitchFamily="50" charset="-128"/>
                <a:ea typeface="メイリオ" panose="020B0604030504040204" pitchFamily="50" charset="-128"/>
              </a:rPr>
              <a:t> </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500"/>
              </a:lnSpc>
            </a:pPr>
            <a:r>
              <a:rPr lang="ja-JP" altLang="en-US" sz="1050" b="1" dirty="0">
                <a:solidFill>
                  <a:schemeClr val="tx1"/>
                </a:solidFill>
                <a:latin typeface="メイリオ" panose="020B0604030504040204" pitchFamily="50" charset="-128"/>
                <a:ea typeface="メイリオ" panose="020B0604030504040204" pitchFamily="50" charset="-128"/>
              </a:rPr>
              <a:t> </a:t>
            </a:r>
            <a:r>
              <a:rPr kumimoji="1" lang="ja-JP" altLang="en-US" sz="1050" b="1" dirty="0">
                <a:solidFill>
                  <a:schemeClr val="tx1"/>
                </a:solidFill>
                <a:latin typeface="メイリオ" panose="020B0604030504040204" pitchFamily="50" charset="-128"/>
                <a:ea typeface="メイリオ" panose="020B0604030504040204" pitchFamily="50" charset="-128"/>
              </a:rPr>
              <a:t>○多様な資源の活用</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500"/>
              </a:lnSpc>
            </a:pPr>
            <a:r>
              <a:rPr lang="ja-JP" altLang="en-US" sz="1050" b="1" dirty="0">
                <a:solidFill>
                  <a:schemeClr val="tx1"/>
                </a:solidFill>
                <a:latin typeface="メイリオ" panose="020B0604030504040204" pitchFamily="50" charset="-128"/>
                <a:ea typeface="メイリオ" panose="020B0604030504040204" pitchFamily="50" charset="-128"/>
              </a:rPr>
              <a:t> ○府民サービスの向上</a:t>
            </a:r>
            <a:endParaRPr lang="en-US" altLang="ja-JP" sz="1050" b="1" dirty="0">
              <a:solidFill>
                <a:schemeClr val="tx1"/>
              </a:solidFill>
              <a:latin typeface="メイリオ" panose="020B0604030504040204" pitchFamily="50" charset="-128"/>
              <a:ea typeface="メイリオ" panose="020B0604030504040204" pitchFamily="50" charset="-128"/>
            </a:endParaRPr>
          </a:p>
          <a:p>
            <a:pPr>
              <a:lnSpc>
                <a:spcPts val="1500"/>
              </a:lnSpc>
            </a:pPr>
            <a:r>
              <a:rPr kumimoji="1" lang="ja-JP" altLang="en-US" sz="1050" b="1" dirty="0">
                <a:solidFill>
                  <a:schemeClr val="tx1"/>
                </a:solidFill>
                <a:latin typeface="メイリオ" panose="020B0604030504040204" pitchFamily="50" charset="-128"/>
                <a:ea typeface="メイリオ" panose="020B0604030504040204" pitchFamily="50" charset="-128"/>
              </a:rPr>
              <a:t> ○地域イメージの向上</a:t>
            </a:r>
          </a:p>
        </p:txBody>
      </p:sp>
      <p:sp>
        <p:nvSpPr>
          <p:cNvPr id="72" name="四角形: 角を丸くする 71">
            <a:extLst>
              <a:ext uri="{FF2B5EF4-FFF2-40B4-BE49-F238E27FC236}">
                <a16:creationId xmlns:a16="http://schemas.microsoft.com/office/drawing/2014/main" id="{284113DC-7C60-47E7-946A-0DCBBAF3AC0D}"/>
              </a:ext>
            </a:extLst>
          </p:cNvPr>
          <p:cNvSpPr/>
          <p:nvPr/>
        </p:nvSpPr>
        <p:spPr>
          <a:xfrm>
            <a:off x="7012283" y="1476628"/>
            <a:ext cx="1680943" cy="288000"/>
          </a:xfrm>
          <a:prstGeom prst="roundRect">
            <a:avLst>
              <a:gd name="adj" fmla="val 50000"/>
            </a:avLst>
          </a:prstGeom>
          <a:solidFill>
            <a:srgbClr val="D8E9D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18000" rIns="72000" bIns="0" rtlCol="0" anchor="t"/>
          <a:lstStyle/>
          <a:p>
            <a:pPr algn="ctr"/>
            <a:r>
              <a:rPr kumimoji="1" lang="ja-JP" altLang="en-US" sz="1600" b="1" dirty="0">
                <a:solidFill>
                  <a:schemeClr val="tx1"/>
                </a:solidFill>
                <a:latin typeface="メイリオ" panose="020B0604030504040204" pitchFamily="50" charset="-128"/>
                <a:ea typeface="メイリオ" panose="020B0604030504040204" pitchFamily="50" charset="-128"/>
              </a:rPr>
              <a:t>大 阪 府</a:t>
            </a:r>
          </a:p>
        </p:txBody>
      </p:sp>
      <p:pic>
        <p:nvPicPr>
          <p:cNvPr id="2055" name="図 2054">
            <a:extLst>
              <a:ext uri="{FF2B5EF4-FFF2-40B4-BE49-F238E27FC236}">
                <a16:creationId xmlns:a16="http://schemas.microsoft.com/office/drawing/2014/main" id="{2FA2E8CA-B078-4016-94B3-DBC8BF453313}"/>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48106" y="1948677"/>
            <a:ext cx="221487" cy="344991"/>
          </a:xfrm>
          <a:prstGeom prst="rect">
            <a:avLst/>
          </a:prstGeom>
        </p:spPr>
      </p:pic>
      <p:pic>
        <p:nvPicPr>
          <p:cNvPr id="2057" name="図 2056">
            <a:extLst>
              <a:ext uri="{FF2B5EF4-FFF2-40B4-BE49-F238E27FC236}">
                <a16:creationId xmlns:a16="http://schemas.microsoft.com/office/drawing/2014/main" id="{538EEF5D-E164-443F-A491-0969FDF2E14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1591" y="2091393"/>
            <a:ext cx="153221" cy="202275"/>
          </a:xfrm>
          <a:prstGeom prst="rect">
            <a:avLst/>
          </a:prstGeom>
        </p:spPr>
      </p:pic>
      <p:pic>
        <p:nvPicPr>
          <p:cNvPr id="2059" name="図 2058">
            <a:extLst>
              <a:ext uri="{FF2B5EF4-FFF2-40B4-BE49-F238E27FC236}">
                <a16:creationId xmlns:a16="http://schemas.microsoft.com/office/drawing/2014/main" id="{3DDF01F1-2F5D-41B3-9A7F-CE82FF96503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7593" y="1863549"/>
            <a:ext cx="529195" cy="529195"/>
          </a:xfrm>
          <a:prstGeom prst="rect">
            <a:avLst/>
          </a:prstGeom>
        </p:spPr>
      </p:pic>
      <p:sp>
        <p:nvSpPr>
          <p:cNvPr id="2060" name="正方形/長方形 2059">
            <a:extLst>
              <a:ext uri="{FF2B5EF4-FFF2-40B4-BE49-F238E27FC236}">
                <a16:creationId xmlns:a16="http://schemas.microsoft.com/office/drawing/2014/main" id="{B57FF871-9856-4DDD-AE4A-CE425A3C7406}"/>
              </a:ext>
            </a:extLst>
          </p:cNvPr>
          <p:cNvSpPr/>
          <p:nvPr/>
        </p:nvSpPr>
        <p:spPr>
          <a:xfrm>
            <a:off x="5877145" y="1527658"/>
            <a:ext cx="783451" cy="2985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r"/>
            <a:r>
              <a:rPr kumimoji="1" lang="ja-JP" altLang="en-US" sz="1050" b="1" dirty="0">
                <a:solidFill>
                  <a:schemeClr val="tx1"/>
                </a:solidFill>
                <a:latin typeface="メイリオ" panose="020B0604030504040204" pitchFamily="50" charset="-128"/>
                <a:ea typeface="メイリオ" panose="020B0604030504040204" pitchFamily="50" charset="-128"/>
              </a:rPr>
              <a:t>つなぐ</a:t>
            </a:r>
          </a:p>
        </p:txBody>
      </p:sp>
      <p:sp>
        <p:nvSpPr>
          <p:cNvPr id="81" name="正方形/長方形 80">
            <a:extLst>
              <a:ext uri="{FF2B5EF4-FFF2-40B4-BE49-F238E27FC236}">
                <a16:creationId xmlns:a16="http://schemas.microsoft.com/office/drawing/2014/main" id="{0D500A32-94C2-4ACA-A9AB-C1A63ACD3298}"/>
              </a:ext>
            </a:extLst>
          </p:cNvPr>
          <p:cNvSpPr/>
          <p:nvPr/>
        </p:nvSpPr>
        <p:spPr>
          <a:xfrm>
            <a:off x="5934654" y="2523144"/>
            <a:ext cx="752581" cy="5193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r"/>
            <a:r>
              <a:rPr kumimoji="1" lang="ja-JP" altLang="en-US" sz="1050" b="1" dirty="0">
                <a:solidFill>
                  <a:schemeClr val="tx1"/>
                </a:solidFill>
                <a:latin typeface="メイリオ" panose="020B0604030504040204" pitchFamily="50" charset="-128"/>
                <a:ea typeface="メイリオ" panose="020B0604030504040204" pitchFamily="50" charset="-128"/>
              </a:rPr>
              <a:t>事業連携</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r"/>
            <a:r>
              <a:rPr lang="ja-JP" altLang="en-US" sz="1050" b="1" dirty="0">
                <a:solidFill>
                  <a:schemeClr val="tx1"/>
                </a:solidFill>
                <a:latin typeface="メイリオ" panose="020B0604030504040204" pitchFamily="50" charset="-128"/>
                <a:ea typeface="メイリオ" panose="020B0604030504040204" pitchFamily="50" charset="-128"/>
              </a:rPr>
              <a:t>提案募集</a:t>
            </a: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2" name="正方形/長方形 81">
            <a:extLst>
              <a:ext uri="{FF2B5EF4-FFF2-40B4-BE49-F238E27FC236}">
                <a16:creationId xmlns:a16="http://schemas.microsoft.com/office/drawing/2014/main" id="{1916FAD0-18B5-466C-BFB1-6913D40A7620}"/>
              </a:ext>
            </a:extLst>
          </p:cNvPr>
          <p:cNvSpPr/>
          <p:nvPr/>
        </p:nvSpPr>
        <p:spPr>
          <a:xfrm>
            <a:off x="2541614" y="1507274"/>
            <a:ext cx="1366506" cy="34079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050" b="1" dirty="0">
                <a:solidFill>
                  <a:schemeClr val="tx1"/>
                </a:solidFill>
                <a:latin typeface="メイリオ" panose="020B0604030504040204" pitchFamily="50" charset="-128"/>
                <a:ea typeface="メイリオ" panose="020B0604030504040204" pitchFamily="50" charset="-128"/>
              </a:rPr>
              <a:t>企業・大学等ニーズ</a:t>
            </a:r>
            <a:endParaRPr kumimoji="1"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83" name="正方形/長方形 82">
            <a:extLst>
              <a:ext uri="{FF2B5EF4-FFF2-40B4-BE49-F238E27FC236}">
                <a16:creationId xmlns:a16="http://schemas.microsoft.com/office/drawing/2014/main" id="{2E15CAF6-B32A-4C51-BB52-9E094EADECE1}"/>
              </a:ext>
            </a:extLst>
          </p:cNvPr>
          <p:cNvSpPr/>
          <p:nvPr/>
        </p:nvSpPr>
        <p:spPr>
          <a:xfrm>
            <a:off x="2546775" y="2613154"/>
            <a:ext cx="783451" cy="2985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kumimoji="1" lang="ja-JP" altLang="en-US" sz="1050" b="1" dirty="0">
                <a:solidFill>
                  <a:schemeClr val="tx1"/>
                </a:solidFill>
                <a:latin typeface="メイリオ" panose="020B0604030504040204" pitchFamily="50" charset="-128"/>
                <a:ea typeface="メイリオ" panose="020B0604030504040204" pitchFamily="50" charset="-128"/>
              </a:rPr>
              <a:t>つなぐ</a:t>
            </a:r>
          </a:p>
        </p:txBody>
      </p:sp>
      <p:sp>
        <p:nvSpPr>
          <p:cNvPr id="2061" name="四角形: 角を丸くする 2060">
            <a:extLst>
              <a:ext uri="{FF2B5EF4-FFF2-40B4-BE49-F238E27FC236}">
                <a16:creationId xmlns:a16="http://schemas.microsoft.com/office/drawing/2014/main" id="{8F83CC70-171E-4802-8396-5D154F2911FB}"/>
              </a:ext>
            </a:extLst>
          </p:cNvPr>
          <p:cNvSpPr/>
          <p:nvPr/>
        </p:nvSpPr>
        <p:spPr>
          <a:xfrm>
            <a:off x="6848179" y="2415204"/>
            <a:ext cx="2019865" cy="648000"/>
          </a:xfrm>
          <a:prstGeom prst="roundRect">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72000" rIns="0" rtlCol="0" anchor="ctr"/>
          <a:lstStyle/>
          <a:p>
            <a:r>
              <a:rPr kumimoji="1" lang="ja-JP" altLang="en-US" sz="1050" dirty="0">
                <a:solidFill>
                  <a:schemeClr val="tx1"/>
                </a:solidFill>
                <a:latin typeface="メイリオ" panose="020B0604030504040204" pitchFamily="50" charset="-128"/>
                <a:ea typeface="メイリオ" panose="020B0604030504040204" pitchFamily="50" charset="-128"/>
              </a:rPr>
              <a:t>行政が特定企業・大学等と連携するルールや相場観を府庁内で共有できる！</a:t>
            </a:r>
          </a:p>
        </p:txBody>
      </p:sp>
      <p:pic>
        <p:nvPicPr>
          <p:cNvPr id="2073" name="図 2072">
            <a:extLst>
              <a:ext uri="{FF2B5EF4-FFF2-40B4-BE49-F238E27FC236}">
                <a16:creationId xmlns:a16="http://schemas.microsoft.com/office/drawing/2014/main" id="{A3E2A41D-568D-4779-A045-11C12140A6F3}"/>
              </a:ext>
            </a:extLst>
          </p:cNvPr>
          <p:cNvPicPr>
            <a:picLocks noChangeAspect="1"/>
          </p:cNvPicPr>
          <p:nvPr/>
        </p:nvPicPr>
        <p:blipFill>
          <a:blip r:embed="rId5">
            <a:duotone>
              <a:schemeClr val="accent1">
                <a:shade val="45000"/>
                <a:satMod val="135000"/>
              </a:schemeClr>
              <a:prstClr val="white"/>
            </a:duotone>
          </a:blip>
          <a:stretch>
            <a:fillRect/>
          </a:stretch>
        </p:blipFill>
        <p:spPr>
          <a:xfrm>
            <a:off x="1362082" y="1916265"/>
            <a:ext cx="431473" cy="431473"/>
          </a:xfrm>
          <a:prstGeom prst="rect">
            <a:avLst/>
          </a:prstGeom>
        </p:spPr>
      </p:pic>
      <p:pic>
        <p:nvPicPr>
          <p:cNvPr id="100" name="図 99">
            <a:extLst>
              <a:ext uri="{FF2B5EF4-FFF2-40B4-BE49-F238E27FC236}">
                <a16:creationId xmlns:a16="http://schemas.microsoft.com/office/drawing/2014/main" id="{2BAD4B6A-5D08-466A-B320-B13C69750B25}"/>
              </a:ext>
            </a:extLst>
          </p:cNvPr>
          <p:cNvPicPr>
            <a:picLocks noChangeAspect="1"/>
          </p:cNvPicPr>
          <p:nvPr/>
        </p:nvPicPr>
        <p:blipFill>
          <a:blip r:embed="rId5">
            <a:duotone>
              <a:schemeClr val="accent1">
                <a:shade val="45000"/>
                <a:satMod val="135000"/>
              </a:schemeClr>
              <a:prstClr val="white"/>
            </a:duotone>
          </a:blip>
          <a:stretch>
            <a:fillRect/>
          </a:stretch>
        </p:blipFill>
        <p:spPr>
          <a:xfrm>
            <a:off x="7841879" y="1816744"/>
            <a:ext cx="576000" cy="576000"/>
          </a:xfrm>
          <a:prstGeom prst="rect">
            <a:avLst/>
          </a:prstGeom>
        </p:spPr>
      </p:pic>
      <p:sp>
        <p:nvSpPr>
          <p:cNvPr id="101" name="四角形: 角を丸くする 100">
            <a:extLst>
              <a:ext uri="{FF2B5EF4-FFF2-40B4-BE49-F238E27FC236}">
                <a16:creationId xmlns:a16="http://schemas.microsoft.com/office/drawing/2014/main" id="{A0182248-C60F-48ED-9C20-EF6FF6268B08}"/>
              </a:ext>
            </a:extLst>
          </p:cNvPr>
          <p:cNvSpPr/>
          <p:nvPr/>
        </p:nvSpPr>
        <p:spPr>
          <a:xfrm>
            <a:off x="282344" y="2358321"/>
            <a:ext cx="2088000" cy="432000"/>
          </a:xfrm>
          <a:prstGeom prst="roundRect">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03" name="四角形: 角を丸くする 102">
            <a:extLst>
              <a:ext uri="{FF2B5EF4-FFF2-40B4-BE49-F238E27FC236}">
                <a16:creationId xmlns:a16="http://schemas.microsoft.com/office/drawing/2014/main" id="{7959180F-AB54-4657-8BEF-A57979A0D00F}"/>
              </a:ext>
            </a:extLst>
          </p:cNvPr>
          <p:cNvSpPr/>
          <p:nvPr/>
        </p:nvSpPr>
        <p:spPr>
          <a:xfrm>
            <a:off x="282344" y="2829234"/>
            <a:ext cx="2088000" cy="504000"/>
          </a:xfrm>
          <a:prstGeom prst="roundRect">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 スピード感を持って、</a:t>
            </a:r>
            <a:r>
              <a:rPr lang="ja-JP" altLang="en-US" sz="1000" dirty="0">
                <a:solidFill>
                  <a:schemeClr val="tx1"/>
                </a:solidFill>
                <a:latin typeface="メイリオ" panose="020B0604030504040204" pitchFamily="50" charset="-128"/>
                <a:ea typeface="メイリオ" panose="020B0604030504040204" pitchFamily="50" charset="-128"/>
              </a:rPr>
              <a:t>適切に対応</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してくれる！</a:t>
            </a:r>
            <a:r>
              <a:rPr kumimoji="1" lang="ja-JP" altLang="en-US" sz="900" dirty="0">
                <a:solidFill>
                  <a:schemeClr val="tx1"/>
                </a:solidFill>
                <a:latin typeface="メイリオ" panose="020B0604030504040204" pitchFamily="50" charset="-128"/>
                <a:ea typeface="メイリオ" panose="020B0604030504040204" pitchFamily="50" charset="-128"/>
              </a:rPr>
              <a:t>（たらい回しがない）</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grpSp>
        <p:nvGrpSpPr>
          <p:cNvPr id="2076" name="グループ化 2075">
            <a:extLst>
              <a:ext uri="{FF2B5EF4-FFF2-40B4-BE49-F238E27FC236}">
                <a16:creationId xmlns:a16="http://schemas.microsoft.com/office/drawing/2014/main" id="{EFD234D3-F4E4-4680-A49C-D478860D2DFD}"/>
              </a:ext>
            </a:extLst>
          </p:cNvPr>
          <p:cNvGrpSpPr/>
          <p:nvPr/>
        </p:nvGrpSpPr>
        <p:grpSpPr>
          <a:xfrm>
            <a:off x="2835512" y="3603264"/>
            <a:ext cx="3581693" cy="1030808"/>
            <a:chOff x="2822942" y="3388302"/>
            <a:chExt cx="3454685" cy="994256"/>
          </a:xfrm>
        </p:grpSpPr>
        <p:sp>
          <p:nvSpPr>
            <p:cNvPr id="2052" name="フリーフォーム: 図形 2051">
              <a:extLst>
                <a:ext uri="{FF2B5EF4-FFF2-40B4-BE49-F238E27FC236}">
                  <a16:creationId xmlns:a16="http://schemas.microsoft.com/office/drawing/2014/main" id="{4A164937-FE28-411C-A7DA-9DCB61AEC1C0}"/>
                </a:ext>
              </a:extLst>
            </p:cNvPr>
            <p:cNvSpPr/>
            <p:nvPr/>
          </p:nvSpPr>
          <p:spPr>
            <a:xfrm>
              <a:off x="2822942" y="3388302"/>
              <a:ext cx="3348611" cy="288539"/>
            </a:xfrm>
            <a:custGeom>
              <a:avLst/>
              <a:gdLst>
                <a:gd name="connsiteX0" fmla="*/ 0 w 3348611"/>
                <a:gd name="connsiteY0" fmla="*/ 288539 h 288539"/>
                <a:gd name="connsiteX1" fmla="*/ 411892 w 3348611"/>
                <a:gd name="connsiteY1" fmla="*/ 156734 h 288539"/>
                <a:gd name="connsiteX2" fmla="*/ 749643 w 3348611"/>
                <a:gd name="connsiteY2" fmla="*/ 82593 h 288539"/>
                <a:gd name="connsiteX3" fmla="*/ 1153297 w 3348611"/>
                <a:gd name="connsiteY3" fmla="*/ 24928 h 288539"/>
                <a:gd name="connsiteX4" fmla="*/ 1408670 w 3348611"/>
                <a:gd name="connsiteY4" fmla="*/ 8453 h 288539"/>
                <a:gd name="connsiteX5" fmla="*/ 1688757 w 3348611"/>
                <a:gd name="connsiteY5" fmla="*/ 215 h 288539"/>
                <a:gd name="connsiteX6" fmla="*/ 2150076 w 3348611"/>
                <a:gd name="connsiteY6" fmla="*/ 16691 h 288539"/>
                <a:gd name="connsiteX7" fmla="*/ 2759676 w 3348611"/>
                <a:gd name="connsiteY7" fmla="*/ 115545 h 288539"/>
                <a:gd name="connsiteX8" fmla="*/ 3262184 w 3348611"/>
                <a:gd name="connsiteY8" fmla="*/ 247350 h 288539"/>
                <a:gd name="connsiteX9" fmla="*/ 3344562 w 3348611"/>
                <a:gd name="connsiteY9" fmla="*/ 280301 h 2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8611" h="288539">
                  <a:moveTo>
                    <a:pt x="0" y="288539"/>
                  </a:moveTo>
                  <a:cubicBezTo>
                    <a:pt x="143476" y="239798"/>
                    <a:pt x="286952" y="191058"/>
                    <a:pt x="411892" y="156734"/>
                  </a:cubicBezTo>
                  <a:cubicBezTo>
                    <a:pt x="536832" y="122410"/>
                    <a:pt x="626076" y="104561"/>
                    <a:pt x="749643" y="82593"/>
                  </a:cubicBezTo>
                  <a:cubicBezTo>
                    <a:pt x="873211" y="60625"/>
                    <a:pt x="1043459" y="37285"/>
                    <a:pt x="1153297" y="24928"/>
                  </a:cubicBezTo>
                  <a:cubicBezTo>
                    <a:pt x="1263135" y="12571"/>
                    <a:pt x="1319427" y="12572"/>
                    <a:pt x="1408670" y="8453"/>
                  </a:cubicBezTo>
                  <a:cubicBezTo>
                    <a:pt x="1497913" y="4334"/>
                    <a:pt x="1565189" y="-1158"/>
                    <a:pt x="1688757" y="215"/>
                  </a:cubicBezTo>
                  <a:cubicBezTo>
                    <a:pt x="1812325" y="1588"/>
                    <a:pt x="1971590" y="-2531"/>
                    <a:pt x="2150076" y="16691"/>
                  </a:cubicBezTo>
                  <a:cubicBezTo>
                    <a:pt x="2328563" y="35913"/>
                    <a:pt x="2574325" y="77102"/>
                    <a:pt x="2759676" y="115545"/>
                  </a:cubicBezTo>
                  <a:cubicBezTo>
                    <a:pt x="2945027" y="153988"/>
                    <a:pt x="3164703" y="219891"/>
                    <a:pt x="3262184" y="247350"/>
                  </a:cubicBezTo>
                  <a:cubicBezTo>
                    <a:pt x="3359665" y="274809"/>
                    <a:pt x="3352113" y="277555"/>
                    <a:pt x="3344562" y="280301"/>
                  </a:cubicBezTo>
                </a:path>
              </a:pathLst>
            </a:custGeom>
            <a:noFill/>
            <a:ln w="19050">
              <a:solidFill>
                <a:srgbClr val="262A5E"/>
              </a:solidFill>
              <a:prstDash val="sysDot"/>
              <a:headEnd type="triangl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フリーフォーム: 図形 68">
              <a:extLst>
                <a:ext uri="{FF2B5EF4-FFF2-40B4-BE49-F238E27FC236}">
                  <a16:creationId xmlns:a16="http://schemas.microsoft.com/office/drawing/2014/main" id="{A9362E25-DA89-47B9-906C-8495273B6860}"/>
                </a:ext>
              </a:extLst>
            </p:cNvPr>
            <p:cNvSpPr/>
            <p:nvPr/>
          </p:nvSpPr>
          <p:spPr>
            <a:xfrm flipH="1" flipV="1">
              <a:off x="2929016" y="4081312"/>
              <a:ext cx="3348611" cy="288539"/>
            </a:xfrm>
            <a:custGeom>
              <a:avLst/>
              <a:gdLst>
                <a:gd name="connsiteX0" fmla="*/ 0 w 3348611"/>
                <a:gd name="connsiteY0" fmla="*/ 288539 h 288539"/>
                <a:gd name="connsiteX1" fmla="*/ 411892 w 3348611"/>
                <a:gd name="connsiteY1" fmla="*/ 156734 h 288539"/>
                <a:gd name="connsiteX2" fmla="*/ 749643 w 3348611"/>
                <a:gd name="connsiteY2" fmla="*/ 82593 h 288539"/>
                <a:gd name="connsiteX3" fmla="*/ 1153297 w 3348611"/>
                <a:gd name="connsiteY3" fmla="*/ 24928 h 288539"/>
                <a:gd name="connsiteX4" fmla="*/ 1408670 w 3348611"/>
                <a:gd name="connsiteY4" fmla="*/ 8453 h 288539"/>
                <a:gd name="connsiteX5" fmla="*/ 1688757 w 3348611"/>
                <a:gd name="connsiteY5" fmla="*/ 215 h 288539"/>
                <a:gd name="connsiteX6" fmla="*/ 2150076 w 3348611"/>
                <a:gd name="connsiteY6" fmla="*/ 16691 h 288539"/>
                <a:gd name="connsiteX7" fmla="*/ 2759676 w 3348611"/>
                <a:gd name="connsiteY7" fmla="*/ 115545 h 288539"/>
                <a:gd name="connsiteX8" fmla="*/ 3262184 w 3348611"/>
                <a:gd name="connsiteY8" fmla="*/ 247350 h 288539"/>
                <a:gd name="connsiteX9" fmla="*/ 3344562 w 3348611"/>
                <a:gd name="connsiteY9" fmla="*/ 280301 h 2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8611" h="288539">
                  <a:moveTo>
                    <a:pt x="0" y="288539"/>
                  </a:moveTo>
                  <a:cubicBezTo>
                    <a:pt x="143476" y="239798"/>
                    <a:pt x="286952" y="191058"/>
                    <a:pt x="411892" y="156734"/>
                  </a:cubicBezTo>
                  <a:cubicBezTo>
                    <a:pt x="536832" y="122410"/>
                    <a:pt x="626076" y="104561"/>
                    <a:pt x="749643" y="82593"/>
                  </a:cubicBezTo>
                  <a:cubicBezTo>
                    <a:pt x="873211" y="60625"/>
                    <a:pt x="1043459" y="37285"/>
                    <a:pt x="1153297" y="24928"/>
                  </a:cubicBezTo>
                  <a:cubicBezTo>
                    <a:pt x="1263135" y="12571"/>
                    <a:pt x="1319427" y="12572"/>
                    <a:pt x="1408670" y="8453"/>
                  </a:cubicBezTo>
                  <a:cubicBezTo>
                    <a:pt x="1497913" y="4334"/>
                    <a:pt x="1565189" y="-1158"/>
                    <a:pt x="1688757" y="215"/>
                  </a:cubicBezTo>
                  <a:cubicBezTo>
                    <a:pt x="1812325" y="1588"/>
                    <a:pt x="1971590" y="-2531"/>
                    <a:pt x="2150076" y="16691"/>
                  </a:cubicBezTo>
                  <a:cubicBezTo>
                    <a:pt x="2328563" y="35913"/>
                    <a:pt x="2574325" y="77102"/>
                    <a:pt x="2759676" y="115545"/>
                  </a:cubicBezTo>
                  <a:cubicBezTo>
                    <a:pt x="2945027" y="153988"/>
                    <a:pt x="3164703" y="219891"/>
                    <a:pt x="3262184" y="247350"/>
                  </a:cubicBezTo>
                  <a:cubicBezTo>
                    <a:pt x="3359665" y="274809"/>
                    <a:pt x="3352113" y="277555"/>
                    <a:pt x="3344562" y="280301"/>
                  </a:cubicBezTo>
                </a:path>
              </a:pathLst>
            </a:custGeom>
            <a:noFill/>
            <a:ln w="19050">
              <a:solidFill>
                <a:srgbClr val="262A5E"/>
              </a:solidFill>
              <a:prstDash val="sysDot"/>
              <a:headEnd type="triangle" w="lg" len="lg"/>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75" name="正方形/長方形 2074">
              <a:extLst>
                <a:ext uri="{FF2B5EF4-FFF2-40B4-BE49-F238E27FC236}">
                  <a16:creationId xmlns:a16="http://schemas.microsoft.com/office/drawing/2014/main" id="{ADDF55DE-7FF8-4DEC-9553-27E800D67D6C}"/>
                </a:ext>
              </a:extLst>
            </p:cNvPr>
            <p:cNvSpPr/>
            <p:nvPr/>
          </p:nvSpPr>
          <p:spPr>
            <a:xfrm>
              <a:off x="3011125" y="3553507"/>
              <a:ext cx="2972244" cy="829051"/>
            </a:xfrm>
            <a:prstGeom prst="rect">
              <a:avLst/>
            </a:prstGeom>
            <a:noFill/>
            <a:ln w="9525">
              <a:noFill/>
            </a:ln>
            <a:effectLst>
              <a:outerShdw blurRad="12700" dist="25400" dir="2700000" algn="tl"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lnSpc>
                  <a:spcPts val="1920"/>
                </a:lnSpc>
              </a:pPr>
              <a:r>
                <a:rPr lang="ja-JP" altLang="en-US" sz="1600" b="1" dirty="0">
                  <a:solidFill>
                    <a:srgbClr val="008047"/>
                  </a:solidFill>
                  <a:latin typeface="メイリオ" panose="020B0604030504040204" pitchFamily="50" charset="-128"/>
                  <a:ea typeface="メイリオ" panose="020B0604030504040204" pitchFamily="50" charset="-128"/>
                </a:rPr>
                <a:t>対話を通じたアイデアを</a:t>
              </a:r>
              <a:endParaRPr lang="en-US" altLang="ja-JP" sz="1600" b="1" dirty="0">
                <a:solidFill>
                  <a:srgbClr val="008047"/>
                </a:solidFill>
                <a:latin typeface="メイリオ" panose="020B0604030504040204" pitchFamily="50" charset="-128"/>
                <a:ea typeface="メイリオ" panose="020B0604030504040204" pitchFamily="50" charset="-128"/>
              </a:endParaRPr>
            </a:p>
            <a:p>
              <a:pPr algn="ctr">
                <a:lnSpc>
                  <a:spcPts val="1920"/>
                </a:lnSpc>
              </a:pPr>
              <a:r>
                <a:rPr kumimoji="1" lang="ja-JP" altLang="en-US" sz="1600" b="1" dirty="0">
                  <a:solidFill>
                    <a:srgbClr val="008047"/>
                  </a:solidFill>
                  <a:latin typeface="メイリオ" panose="020B0604030504040204" pitchFamily="50" charset="-128"/>
                  <a:ea typeface="メイリオ" panose="020B0604030504040204" pitchFamily="50" charset="-128"/>
                </a:rPr>
                <a:t>活かしたイノベーション</a:t>
              </a:r>
              <a:endParaRPr kumimoji="1" lang="en-US" altLang="ja-JP" sz="1600" b="1" dirty="0">
                <a:solidFill>
                  <a:srgbClr val="008047"/>
                </a:solidFill>
                <a:latin typeface="メイリオ" panose="020B0604030504040204" pitchFamily="50" charset="-128"/>
                <a:ea typeface="メイリオ" panose="020B0604030504040204" pitchFamily="50" charset="-128"/>
              </a:endParaRPr>
            </a:p>
            <a:p>
              <a:pPr algn="ctr">
                <a:lnSpc>
                  <a:spcPts val="1920"/>
                </a:lnSpc>
              </a:pPr>
              <a:r>
                <a:rPr lang="en-US" altLang="ja-JP" sz="1050" b="1" dirty="0">
                  <a:solidFill>
                    <a:srgbClr val="008047"/>
                  </a:solidFill>
                  <a:latin typeface="メイリオ" panose="020B0604030504040204" pitchFamily="50" charset="-128"/>
                  <a:ea typeface="メイリオ" panose="020B0604030504040204" pitchFamily="50" charset="-128"/>
                </a:rPr>
                <a:t>win-win</a:t>
              </a:r>
              <a:r>
                <a:rPr lang="ja-JP" altLang="en-US" sz="1050" b="1" dirty="0">
                  <a:solidFill>
                    <a:srgbClr val="008047"/>
                  </a:solidFill>
                  <a:latin typeface="メイリオ" panose="020B0604030504040204" pitchFamily="50" charset="-128"/>
                  <a:ea typeface="メイリオ" panose="020B0604030504040204" pitchFamily="50" charset="-128"/>
                </a:rPr>
                <a:t>の関係</a:t>
              </a:r>
              <a:endParaRPr kumimoji="1" lang="en-US" altLang="ja-JP" sz="1050" b="1" dirty="0">
                <a:solidFill>
                  <a:srgbClr val="008047"/>
                </a:solidFill>
                <a:latin typeface="メイリオ" panose="020B0604030504040204" pitchFamily="50" charset="-128"/>
                <a:ea typeface="メイリオ" panose="020B0604030504040204" pitchFamily="50" charset="-128"/>
              </a:endParaRPr>
            </a:p>
          </p:txBody>
        </p:sp>
      </p:grpSp>
      <p:sp>
        <p:nvSpPr>
          <p:cNvPr id="112" name="四角形: 角を丸くする 111">
            <a:extLst>
              <a:ext uri="{FF2B5EF4-FFF2-40B4-BE49-F238E27FC236}">
                <a16:creationId xmlns:a16="http://schemas.microsoft.com/office/drawing/2014/main" id="{1C08AAC3-8081-4AB9-9B6F-B7C888456647}"/>
              </a:ext>
            </a:extLst>
          </p:cNvPr>
          <p:cNvSpPr/>
          <p:nvPr/>
        </p:nvSpPr>
        <p:spPr>
          <a:xfrm>
            <a:off x="319466" y="2358585"/>
            <a:ext cx="2132445" cy="431473"/>
          </a:xfrm>
          <a:prstGeom prst="round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ja-JP" altLang="en-US" sz="1000" dirty="0">
                <a:solidFill>
                  <a:schemeClr val="tx1"/>
                </a:solidFill>
                <a:latin typeface="メイリオ" panose="020B0604030504040204" pitchFamily="50" charset="-128"/>
                <a:ea typeface="メイリオ" panose="020B0604030504040204" pitchFamily="50" charset="-128"/>
              </a:rPr>
              <a:t>府の担当部局が分からなくても、</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公民戦略連携デスクに相談できる！</a:t>
            </a: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20" name="角丸四角形 46">
            <a:extLst>
              <a:ext uri="{FF2B5EF4-FFF2-40B4-BE49-F238E27FC236}">
                <a16:creationId xmlns:a16="http://schemas.microsoft.com/office/drawing/2014/main" id="{3BD2B686-7E06-4994-BE11-7329C445C91B}"/>
              </a:ext>
            </a:extLst>
          </p:cNvPr>
          <p:cNvSpPr/>
          <p:nvPr/>
        </p:nvSpPr>
        <p:spPr>
          <a:xfrm>
            <a:off x="148413" y="1223755"/>
            <a:ext cx="960721" cy="252000"/>
          </a:xfrm>
          <a:prstGeom prst="roundRect">
            <a:avLst>
              <a:gd name="adj" fmla="val 14009"/>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目　的</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81" name="グループ化 2080">
            <a:extLst>
              <a:ext uri="{FF2B5EF4-FFF2-40B4-BE49-F238E27FC236}">
                <a16:creationId xmlns:a16="http://schemas.microsoft.com/office/drawing/2014/main" id="{2C9B9243-CDC2-45E2-8E69-AF8AE11C2EB2}"/>
              </a:ext>
            </a:extLst>
          </p:cNvPr>
          <p:cNvGrpSpPr/>
          <p:nvPr/>
        </p:nvGrpSpPr>
        <p:grpSpPr>
          <a:xfrm>
            <a:off x="2591780" y="2748169"/>
            <a:ext cx="3926456" cy="765085"/>
            <a:chOff x="2555624" y="2303875"/>
            <a:chExt cx="3926456" cy="765085"/>
          </a:xfrm>
        </p:grpSpPr>
        <p:cxnSp>
          <p:nvCxnSpPr>
            <p:cNvPr id="2063" name="直線コネクタ 2062">
              <a:extLst>
                <a:ext uri="{FF2B5EF4-FFF2-40B4-BE49-F238E27FC236}">
                  <a16:creationId xmlns:a16="http://schemas.microsoft.com/office/drawing/2014/main" id="{ED531024-65E4-46A2-86BB-E24F36E74C5E}"/>
                </a:ext>
              </a:extLst>
            </p:cNvPr>
            <p:cNvCxnSpPr>
              <a:cxnSpLocks/>
            </p:cNvCxnSpPr>
            <p:nvPr/>
          </p:nvCxnSpPr>
          <p:spPr>
            <a:xfrm flipH="1" flipV="1">
              <a:off x="3438554" y="2523952"/>
              <a:ext cx="0" cy="22394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F3494919-CA4D-4BDA-A254-A515AB7ABC37}"/>
                </a:ext>
              </a:extLst>
            </p:cNvPr>
            <p:cNvCxnSpPr>
              <a:cxnSpLocks/>
            </p:cNvCxnSpPr>
            <p:nvPr/>
          </p:nvCxnSpPr>
          <p:spPr>
            <a:xfrm flipH="1" flipV="1">
              <a:off x="5599150" y="2523951"/>
              <a:ext cx="0" cy="22394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2067" name="直線コネクタ 2066">
              <a:extLst>
                <a:ext uri="{FF2B5EF4-FFF2-40B4-BE49-F238E27FC236}">
                  <a16:creationId xmlns:a16="http://schemas.microsoft.com/office/drawing/2014/main" id="{42CE0748-5D5B-4AD6-860F-AD6F80B2DE49}"/>
                </a:ext>
              </a:extLst>
            </p:cNvPr>
            <p:cNvCxnSpPr>
              <a:cxnSpLocks/>
            </p:cNvCxnSpPr>
            <p:nvPr/>
          </p:nvCxnSpPr>
          <p:spPr>
            <a:xfrm>
              <a:off x="3438554" y="2523951"/>
              <a:ext cx="2160000"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57" name="四角形: 角を丸くする 56">
              <a:extLst>
                <a:ext uri="{FF2B5EF4-FFF2-40B4-BE49-F238E27FC236}">
                  <a16:creationId xmlns:a16="http://schemas.microsoft.com/office/drawing/2014/main" id="{415D7F28-934F-46B2-8FF8-61DE1F40E109}"/>
                </a:ext>
              </a:extLst>
            </p:cNvPr>
            <p:cNvSpPr/>
            <p:nvPr/>
          </p:nvSpPr>
          <p:spPr>
            <a:xfrm>
              <a:off x="2555624" y="2636960"/>
              <a:ext cx="1765860" cy="432000"/>
            </a:xfrm>
            <a:prstGeom prst="roundRect">
              <a:avLst>
                <a:gd name="adj" fmla="val 6752"/>
              </a:avLst>
            </a:prstGeom>
            <a:solidFill>
              <a:srgbClr val="C0E0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ctr"/>
              <a:r>
                <a:rPr kumimoji="1" lang="ja-JP" altLang="en-US" sz="1050" b="1" dirty="0">
                  <a:solidFill>
                    <a:schemeClr val="tx1"/>
                  </a:solidFill>
                  <a:latin typeface="メイリオ" panose="020B0604030504040204" pitchFamily="50" charset="-128"/>
                  <a:ea typeface="メイリオ" panose="020B0604030504040204" pitchFamily="50" charset="-128"/>
                </a:rPr>
                <a:t>一元的な窓口・相談機能</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（コンシェルジュ的役割）</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58" name="四角形: 角を丸くする 57">
              <a:extLst>
                <a:ext uri="{FF2B5EF4-FFF2-40B4-BE49-F238E27FC236}">
                  <a16:creationId xmlns:a16="http://schemas.microsoft.com/office/drawing/2014/main" id="{1360DF76-7826-4EF5-904A-3495BB0331E0}"/>
                </a:ext>
              </a:extLst>
            </p:cNvPr>
            <p:cNvSpPr/>
            <p:nvPr/>
          </p:nvSpPr>
          <p:spPr>
            <a:xfrm>
              <a:off x="4716220" y="2636960"/>
              <a:ext cx="1765860" cy="432000"/>
            </a:xfrm>
            <a:prstGeom prst="roundRect">
              <a:avLst>
                <a:gd name="adj" fmla="val 6752"/>
              </a:avLst>
            </a:prstGeom>
            <a:solidFill>
              <a:srgbClr val="C0E0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50" b="1" dirty="0">
                  <a:solidFill>
                    <a:schemeClr val="tx1"/>
                  </a:solidFill>
                  <a:latin typeface="メイリオ" panose="020B0604030504040204" pitchFamily="50" charset="-128"/>
                  <a:ea typeface="メイリオ" panose="020B0604030504040204" pitchFamily="50" charset="-128"/>
                </a:rPr>
                <a:t>バックアップ機能</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（コーディネーター的役割）</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cxnSp>
          <p:nvCxnSpPr>
            <p:cNvPr id="121" name="直線コネクタ 120">
              <a:extLst>
                <a:ext uri="{FF2B5EF4-FFF2-40B4-BE49-F238E27FC236}">
                  <a16:creationId xmlns:a16="http://schemas.microsoft.com/office/drawing/2014/main" id="{1104F1FD-D831-4A65-8BDA-95217BE7AC34}"/>
                </a:ext>
              </a:extLst>
            </p:cNvPr>
            <p:cNvCxnSpPr>
              <a:cxnSpLocks/>
            </p:cNvCxnSpPr>
            <p:nvPr/>
          </p:nvCxnSpPr>
          <p:spPr>
            <a:xfrm flipH="1" flipV="1">
              <a:off x="4561368" y="2303875"/>
              <a:ext cx="0" cy="223941"/>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grpSp>
      <p:sp>
        <p:nvSpPr>
          <p:cNvPr id="5" name="楕円 4">
            <a:extLst>
              <a:ext uri="{FF2B5EF4-FFF2-40B4-BE49-F238E27FC236}">
                <a16:creationId xmlns:a16="http://schemas.microsoft.com/office/drawing/2014/main" id="{215A6CA8-22E9-456E-9216-111760B14830}"/>
              </a:ext>
            </a:extLst>
          </p:cNvPr>
          <p:cNvSpPr/>
          <p:nvPr/>
        </p:nvSpPr>
        <p:spPr>
          <a:xfrm>
            <a:off x="3792970" y="1281377"/>
            <a:ext cx="1556802" cy="1556802"/>
          </a:xfrm>
          <a:prstGeom prst="ellipse">
            <a:avLst/>
          </a:prstGeom>
          <a:solidFill>
            <a:srgbClr val="00468B"/>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lnSpc>
                <a:spcPts val="2300"/>
              </a:lnSpc>
            </a:pPr>
            <a:r>
              <a:rPr kumimoji="1" lang="ja-JP" altLang="en-US" sz="1600" b="1" dirty="0">
                <a:solidFill>
                  <a:schemeClr val="bg1"/>
                </a:solidFill>
                <a:latin typeface="メイリオ" panose="020B0604030504040204" pitchFamily="50" charset="-128"/>
                <a:ea typeface="メイリオ" panose="020B0604030504040204" pitchFamily="50" charset="-128"/>
              </a:rPr>
              <a:t>大阪府</a:t>
            </a:r>
            <a:endParaRPr kumimoji="1" lang="en-US" altLang="ja-JP" sz="1600" b="1" dirty="0">
              <a:solidFill>
                <a:schemeClr val="bg1"/>
              </a:solidFill>
              <a:latin typeface="メイリオ" panose="020B0604030504040204" pitchFamily="50" charset="-128"/>
              <a:ea typeface="メイリオ" panose="020B0604030504040204" pitchFamily="50" charset="-128"/>
            </a:endParaRPr>
          </a:p>
          <a:p>
            <a:pPr algn="ctr">
              <a:lnSpc>
                <a:spcPts val="2300"/>
              </a:lnSpc>
            </a:pPr>
            <a:r>
              <a:rPr lang="ja-JP" altLang="en-US" sz="1600" b="1" dirty="0">
                <a:solidFill>
                  <a:schemeClr val="bg1"/>
                </a:solidFill>
                <a:latin typeface="メイリオ" panose="020B0604030504040204" pitchFamily="50" charset="-128"/>
                <a:ea typeface="メイリオ" panose="020B0604030504040204" pitchFamily="50" charset="-128"/>
              </a:rPr>
              <a:t>公民戦略</a:t>
            </a:r>
            <a:endParaRPr lang="en-US" altLang="ja-JP" sz="1600" b="1" dirty="0">
              <a:solidFill>
                <a:schemeClr val="bg1"/>
              </a:solidFill>
              <a:latin typeface="メイリオ" panose="020B0604030504040204" pitchFamily="50" charset="-128"/>
              <a:ea typeface="メイリオ" panose="020B0604030504040204" pitchFamily="50" charset="-128"/>
            </a:endParaRPr>
          </a:p>
          <a:p>
            <a:pPr algn="ctr">
              <a:lnSpc>
                <a:spcPts val="2300"/>
              </a:lnSpc>
            </a:pPr>
            <a:r>
              <a:rPr lang="ja-JP" altLang="en-US" sz="1600" b="1" dirty="0">
                <a:solidFill>
                  <a:schemeClr val="bg1"/>
                </a:solidFill>
                <a:latin typeface="メイリオ" panose="020B0604030504040204" pitchFamily="50" charset="-128"/>
                <a:ea typeface="メイリオ" panose="020B0604030504040204" pitchFamily="50" charset="-128"/>
              </a:rPr>
              <a:t>連携デスク</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7E5D8623-1887-4749-AF58-CFA7CC1571F5}"/>
              </a:ext>
            </a:extLst>
          </p:cNvPr>
          <p:cNvSpPr txBox="1"/>
          <p:nvPr/>
        </p:nvSpPr>
        <p:spPr>
          <a:xfrm>
            <a:off x="163421" y="556870"/>
            <a:ext cx="8679723" cy="461665"/>
          </a:xfrm>
          <a:prstGeom prst="rect">
            <a:avLst/>
          </a:prstGeom>
          <a:noFill/>
        </p:spPr>
        <p:txBody>
          <a:bodyPr wrap="square" rtlCol="0">
            <a:spAutoFit/>
          </a:bodyPr>
          <a:lstStyle/>
          <a:p>
            <a:pPr marL="88900" indent="-88900">
              <a:buFont typeface="Arial" panose="020B0604020202020204" pitchFamily="34" charset="0"/>
              <a:buChar char="•"/>
              <a:defRPr/>
            </a:pPr>
            <a:r>
              <a:rPr lang="ja-JP" altLang="en-US" sz="1200" dirty="0">
                <a:latin typeface="メイリオ" panose="020B0604030504040204" pitchFamily="50" charset="-128"/>
                <a:ea typeface="メイリオ" panose="020B0604030504040204" pitchFamily="50" charset="-128"/>
              </a:rPr>
              <a:t>企業・大学等と行政のマッチングを行う公民連携の一元的な窓口として、府民・企業・行政にとっての「三方良し」による社会課題の解決を図る。</a:t>
            </a:r>
            <a:endParaRPr lang="en-US" altLang="ja-JP" sz="1200" dirty="0">
              <a:latin typeface="メイリオ" panose="020B0604030504040204" pitchFamily="50" charset="-128"/>
              <a:ea typeface="メイリオ" panose="020B0604030504040204" pitchFamily="50" charset="-128"/>
            </a:endParaRPr>
          </a:p>
        </p:txBody>
      </p:sp>
      <p:sp>
        <p:nvSpPr>
          <p:cNvPr id="102" name="四角形: 角を丸くする 101">
            <a:extLst>
              <a:ext uri="{FF2B5EF4-FFF2-40B4-BE49-F238E27FC236}">
                <a16:creationId xmlns:a16="http://schemas.microsoft.com/office/drawing/2014/main" id="{D9C690FD-A285-4BBE-9750-36E9AA1EE693}"/>
              </a:ext>
            </a:extLst>
          </p:cNvPr>
          <p:cNvSpPr/>
          <p:nvPr/>
        </p:nvSpPr>
        <p:spPr>
          <a:xfrm>
            <a:off x="6833802" y="3153214"/>
            <a:ext cx="2019865" cy="529373"/>
          </a:xfrm>
          <a:prstGeom prst="roundRect">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kumimoji="1" lang="ja-JP" altLang="en-US" sz="1050" dirty="0">
                <a:solidFill>
                  <a:schemeClr val="tx1"/>
                </a:solidFill>
                <a:latin typeface="メイリオ" panose="020B0604030504040204" pitchFamily="50" charset="-128"/>
                <a:ea typeface="メイリオ" panose="020B0604030504040204" pitchFamily="50" charset="-128"/>
              </a:rPr>
              <a:t>アイデアを実現可能とする上で参考となる情報が得られる！</a:t>
            </a:r>
          </a:p>
        </p:txBody>
      </p:sp>
      <p:grpSp>
        <p:nvGrpSpPr>
          <p:cNvPr id="2079" name="グループ化 2078">
            <a:extLst>
              <a:ext uri="{FF2B5EF4-FFF2-40B4-BE49-F238E27FC236}">
                <a16:creationId xmlns:a16="http://schemas.microsoft.com/office/drawing/2014/main" id="{4BAFC168-3E1C-46F0-917F-DD7B0DF17A57}"/>
              </a:ext>
            </a:extLst>
          </p:cNvPr>
          <p:cNvGrpSpPr/>
          <p:nvPr/>
        </p:nvGrpSpPr>
        <p:grpSpPr>
          <a:xfrm>
            <a:off x="282344" y="3378239"/>
            <a:ext cx="2088000" cy="288000"/>
            <a:chOff x="262127" y="3190985"/>
            <a:chExt cx="2088000" cy="405771"/>
          </a:xfrm>
        </p:grpSpPr>
        <p:sp>
          <p:nvSpPr>
            <p:cNvPr id="105" name="四角形: 角を丸くする 104">
              <a:extLst>
                <a:ext uri="{FF2B5EF4-FFF2-40B4-BE49-F238E27FC236}">
                  <a16:creationId xmlns:a16="http://schemas.microsoft.com/office/drawing/2014/main" id="{48011506-FF1D-4394-A08E-53C07053FEA3}"/>
                </a:ext>
              </a:extLst>
            </p:cNvPr>
            <p:cNvSpPr/>
            <p:nvPr/>
          </p:nvSpPr>
          <p:spPr>
            <a:xfrm>
              <a:off x="262127" y="3190985"/>
              <a:ext cx="2088000" cy="405771"/>
            </a:xfrm>
            <a:prstGeom prst="roundRect">
              <a:avLst>
                <a:gd name="adj" fmla="val 27250"/>
              </a:avLst>
            </a:prstGeom>
            <a:solidFill>
              <a:schemeClr val="bg1"/>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13" name="四角形: 角を丸くする 112">
              <a:extLst>
                <a:ext uri="{FF2B5EF4-FFF2-40B4-BE49-F238E27FC236}">
                  <a16:creationId xmlns:a16="http://schemas.microsoft.com/office/drawing/2014/main" id="{E477D01D-E58A-430A-9F17-EA5AAC1F3F18}"/>
                </a:ext>
              </a:extLst>
            </p:cNvPr>
            <p:cNvSpPr/>
            <p:nvPr/>
          </p:nvSpPr>
          <p:spPr>
            <a:xfrm>
              <a:off x="299347" y="3251656"/>
              <a:ext cx="2047191" cy="256373"/>
            </a:xfrm>
            <a:prstGeom prst="round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ja-JP" altLang="en-US" sz="1000" dirty="0">
                  <a:solidFill>
                    <a:schemeClr val="tx1"/>
                  </a:solidFill>
                  <a:latin typeface="メイリオ" panose="020B0604030504040204" pitchFamily="50" charset="-128"/>
                  <a:ea typeface="メイリオ" panose="020B0604030504040204" pitchFamily="50" charset="-128"/>
                </a:rPr>
                <a:t>対等な立場で「対話」ができる！</a:t>
              </a:r>
              <a:endParaRPr kumimoji="1" lang="en-US" altLang="ja-JP" sz="1000" dirty="0">
                <a:solidFill>
                  <a:schemeClr val="tx1"/>
                </a:solidFill>
                <a:latin typeface="メイリオ" panose="020B0604030504040204" pitchFamily="50" charset="-128"/>
                <a:ea typeface="メイリオ" panose="020B0604030504040204" pitchFamily="50" charset="-128"/>
              </a:endParaRPr>
            </a:p>
          </p:txBody>
        </p:sp>
      </p:grpSp>
      <p:sp>
        <p:nvSpPr>
          <p:cNvPr id="6" name="矢印: 下 5">
            <a:extLst>
              <a:ext uri="{FF2B5EF4-FFF2-40B4-BE49-F238E27FC236}">
                <a16:creationId xmlns:a16="http://schemas.microsoft.com/office/drawing/2014/main" id="{12507B85-455A-4747-BCAB-37E4E7ACBF08}"/>
              </a:ext>
            </a:extLst>
          </p:cNvPr>
          <p:cNvSpPr/>
          <p:nvPr/>
        </p:nvSpPr>
        <p:spPr>
          <a:xfrm>
            <a:off x="4352013" y="5964797"/>
            <a:ext cx="438716" cy="329504"/>
          </a:xfrm>
          <a:prstGeom prst="downArrow">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nvGrpSpPr>
          <p:cNvPr id="25" name="グループ化 24">
            <a:extLst>
              <a:ext uri="{FF2B5EF4-FFF2-40B4-BE49-F238E27FC236}">
                <a16:creationId xmlns:a16="http://schemas.microsoft.com/office/drawing/2014/main" id="{D4821E61-BC20-4E4E-9BE6-84BD8CB3B333}"/>
              </a:ext>
            </a:extLst>
          </p:cNvPr>
          <p:cNvGrpSpPr/>
          <p:nvPr/>
        </p:nvGrpSpPr>
        <p:grpSpPr>
          <a:xfrm>
            <a:off x="2996217" y="5085600"/>
            <a:ext cx="3116805" cy="911903"/>
            <a:chOff x="3055227" y="5075978"/>
            <a:chExt cx="3116805" cy="911903"/>
          </a:xfrm>
        </p:grpSpPr>
        <p:sp>
          <p:nvSpPr>
            <p:cNvPr id="67" name="楕円 66">
              <a:extLst>
                <a:ext uri="{FF2B5EF4-FFF2-40B4-BE49-F238E27FC236}">
                  <a16:creationId xmlns:a16="http://schemas.microsoft.com/office/drawing/2014/main" id="{0F745644-523E-40B9-B514-616A6995FACC}"/>
                </a:ext>
              </a:extLst>
            </p:cNvPr>
            <p:cNvSpPr/>
            <p:nvPr/>
          </p:nvSpPr>
          <p:spPr>
            <a:xfrm>
              <a:off x="3055227" y="5075978"/>
              <a:ext cx="911903" cy="911903"/>
            </a:xfrm>
            <a:prstGeom prst="ellipse">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ctr"/>
            <a:lstStyle/>
            <a:p>
              <a:pPr algn="ctr">
                <a:lnSpc>
                  <a:spcPts val="2300"/>
                </a:lnSpc>
              </a:pPr>
              <a:r>
                <a:rPr kumimoji="1" lang="ja-JP" altLang="en-US" sz="2400" b="1" dirty="0">
                  <a:solidFill>
                    <a:schemeClr val="bg1"/>
                  </a:solidFill>
                  <a:latin typeface="メイリオ" panose="020B0604030504040204" pitchFamily="50" charset="-128"/>
                  <a:ea typeface="メイリオ" panose="020B0604030504040204" pitchFamily="50" charset="-128"/>
                </a:rPr>
                <a:t>民</a:t>
              </a:r>
              <a:endParaRPr lang="en-US" altLang="ja-JP" sz="2400" b="1" dirty="0">
                <a:solidFill>
                  <a:schemeClr val="bg1"/>
                </a:solidFill>
                <a:latin typeface="メイリオ" panose="020B0604030504040204" pitchFamily="50" charset="-128"/>
                <a:ea typeface="メイリオ" panose="020B0604030504040204" pitchFamily="50" charset="-128"/>
              </a:endParaRPr>
            </a:p>
          </p:txBody>
        </p:sp>
        <p:sp>
          <p:nvSpPr>
            <p:cNvPr id="68" name="楕円 67">
              <a:extLst>
                <a:ext uri="{FF2B5EF4-FFF2-40B4-BE49-F238E27FC236}">
                  <a16:creationId xmlns:a16="http://schemas.microsoft.com/office/drawing/2014/main" id="{6A6EFF8C-2DD3-4119-914A-6A3CCFCDD9FF}"/>
                </a:ext>
              </a:extLst>
            </p:cNvPr>
            <p:cNvSpPr/>
            <p:nvPr/>
          </p:nvSpPr>
          <p:spPr>
            <a:xfrm>
              <a:off x="5260129" y="5075978"/>
              <a:ext cx="911903" cy="911903"/>
            </a:xfrm>
            <a:prstGeom prst="ellipse">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ctr"/>
            <a:lstStyle/>
            <a:p>
              <a:pPr algn="ctr">
                <a:lnSpc>
                  <a:spcPts val="2300"/>
                </a:lnSpc>
              </a:pPr>
              <a:r>
                <a:rPr kumimoji="1" lang="ja-JP" altLang="en-US" sz="2400" b="1" dirty="0">
                  <a:solidFill>
                    <a:schemeClr val="bg1"/>
                  </a:solidFill>
                  <a:latin typeface="メイリオ" panose="020B0604030504040204" pitchFamily="50" charset="-128"/>
                  <a:ea typeface="メイリオ" panose="020B0604030504040204" pitchFamily="50" charset="-128"/>
                </a:rPr>
                <a:t>公</a:t>
              </a:r>
              <a:endParaRPr lang="en-US" altLang="ja-JP" sz="2400" b="1" dirty="0">
                <a:solidFill>
                  <a:schemeClr val="bg1"/>
                </a:solidFill>
                <a:latin typeface="メイリオ" panose="020B0604030504040204" pitchFamily="50" charset="-128"/>
                <a:ea typeface="メイリオ" panose="020B0604030504040204" pitchFamily="50" charset="-128"/>
              </a:endParaRPr>
            </a:p>
          </p:txBody>
        </p:sp>
        <p:sp>
          <p:nvSpPr>
            <p:cNvPr id="13" name="十字形 12">
              <a:extLst>
                <a:ext uri="{FF2B5EF4-FFF2-40B4-BE49-F238E27FC236}">
                  <a16:creationId xmlns:a16="http://schemas.microsoft.com/office/drawing/2014/main" id="{F51C7B42-A998-4845-93C6-587F429450EA}"/>
                </a:ext>
              </a:extLst>
            </p:cNvPr>
            <p:cNvSpPr/>
            <p:nvPr/>
          </p:nvSpPr>
          <p:spPr>
            <a:xfrm rot="2699791">
              <a:off x="4351907" y="5270207"/>
              <a:ext cx="523445" cy="523444"/>
            </a:xfrm>
            <a:prstGeom prst="plus">
              <a:avLst>
                <a:gd name="adj" fmla="val 45483"/>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80" name="正方形/長方形 79">
            <a:extLst>
              <a:ext uri="{FF2B5EF4-FFF2-40B4-BE49-F238E27FC236}">
                <a16:creationId xmlns:a16="http://schemas.microsoft.com/office/drawing/2014/main" id="{BA272294-70E3-4330-B686-38C84B96DB44}"/>
              </a:ext>
            </a:extLst>
          </p:cNvPr>
          <p:cNvSpPr/>
          <p:nvPr/>
        </p:nvSpPr>
        <p:spPr>
          <a:xfrm>
            <a:off x="1495510" y="6283736"/>
            <a:ext cx="6151722" cy="475634"/>
          </a:xfrm>
          <a:prstGeom prst="rect">
            <a:avLst/>
          </a:prstGeom>
          <a:noFill/>
          <a:ln w="9525">
            <a:noFill/>
          </a:ln>
          <a:effectLst>
            <a:outerShdw blurRad="12700" dist="25400" dir="2700000" algn="tl"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80000" rIns="72000" rtlCol="0" anchor="t"/>
          <a:lstStyle/>
          <a:p>
            <a:pPr algn="ctr">
              <a:lnSpc>
                <a:spcPts val="1920"/>
              </a:lnSpc>
            </a:pPr>
            <a:r>
              <a:rPr kumimoji="1" lang="ja-JP" altLang="en-US" sz="2000" b="1" dirty="0">
                <a:solidFill>
                  <a:srgbClr val="008047"/>
                </a:solidFill>
                <a:effectLst>
                  <a:outerShdw blurRad="50800" dist="38100" dir="2700000" algn="tl" rotWithShape="0">
                    <a:srgbClr val="66FF99">
                      <a:alpha val="40000"/>
                    </a:srgbClr>
                  </a:outerShdw>
                </a:effectLst>
                <a:latin typeface="メイリオ" panose="020B0604030504040204" pitchFamily="50" charset="-128"/>
                <a:ea typeface="メイリオ" panose="020B0604030504040204" pitchFamily="50" charset="-128"/>
              </a:rPr>
              <a:t>「強み」を束ね、新しい価値を生み出す</a:t>
            </a:r>
            <a:endParaRPr kumimoji="1" lang="en-US" altLang="ja-JP" sz="2000" b="1" dirty="0">
              <a:solidFill>
                <a:srgbClr val="008047"/>
              </a:solidFill>
              <a:effectLst>
                <a:outerShdw blurRad="50800" dist="38100" dir="2700000" algn="tl" rotWithShape="0">
                  <a:srgbClr val="66FF99">
                    <a:alpha val="40000"/>
                  </a:srgbClr>
                </a:outerShdw>
              </a:effectLst>
              <a:latin typeface="メイリオ" panose="020B0604030504040204" pitchFamily="50" charset="-128"/>
              <a:ea typeface="メイリオ" panose="020B0604030504040204" pitchFamily="50" charset="-128"/>
            </a:endParaRPr>
          </a:p>
        </p:txBody>
      </p:sp>
      <p:sp>
        <p:nvSpPr>
          <p:cNvPr id="89" name="角丸四角形 46">
            <a:extLst>
              <a:ext uri="{FF2B5EF4-FFF2-40B4-BE49-F238E27FC236}">
                <a16:creationId xmlns:a16="http://schemas.microsoft.com/office/drawing/2014/main" id="{7117DD33-D1E6-4664-81A1-5F745ED5BF3B}"/>
              </a:ext>
            </a:extLst>
          </p:cNvPr>
          <p:cNvSpPr/>
          <p:nvPr/>
        </p:nvSpPr>
        <p:spPr>
          <a:xfrm>
            <a:off x="148413" y="4707170"/>
            <a:ext cx="2239658" cy="252000"/>
          </a:xfrm>
          <a:prstGeom prst="roundRect">
            <a:avLst>
              <a:gd name="adj" fmla="val 14009"/>
            </a:avLst>
          </a:prstGeom>
          <a:solidFill>
            <a:srgbClr val="00468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公民戦略連携デスクのミッション</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4" name="グループ化 23">
            <a:extLst>
              <a:ext uri="{FF2B5EF4-FFF2-40B4-BE49-F238E27FC236}">
                <a16:creationId xmlns:a16="http://schemas.microsoft.com/office/drawing/2014/main" id="{455B6B0F-34CC-4B67-B62B-C6C3F62138CA}"/>
              </a:ext>
            </a:extLst>
          </p:cNvPr>
          <p:cNvGrpSpPr/>
          <p:nvPr/>
        </p:nvGrpSpPr>
        <p:grpSpPr>
          <a:xfrm>
            <a:off x="6383071" y="5025244"/>
            <a:ext cx="2193748" cy="1032615"/>
            <a:chOff x="6383697" y="5000601"/>
            <a:chExt cx="2193748" cy="1032615"/>
          </a:xfrm>
        </p:grpSpPr>
        <p:grpSp>
          <p:nvGrpSpPr>
            <p:cNvPr id="16" name="グループ化 15">
              <a:extLst>
                <a:ext uri="{FF2B5EF4-FFF2-40B4-BE49-F238E27FC236}">
                  <a16:creationId xmlns:a16="http://schemas.microsoft.com/office/drawing/2014/main" id="{569D5CF0-1BA1-433A-A0B8-69445E10034D}"/>
                </a:ext>
              </a:extLst>
            </p:cNvPr>
            <p:cNvGrpSpPr/>
            <p:nvPr/>
          </p:nvGrpSpPr>
          <p:grpSpPr>
            <a:xfrm>
              <a:off x="6597851" y="5084908"/>
              <a:ext cx="1668305" cy="864000"/>
              <a:chOff x="6822250" y="5155385"/>
              <a:chExt cx="1668305" cy="1063925"/>
            </a:xfrm>
            <a:solidFill>
              <a:schemeClr val="accent3">
                <a:lumMod val="20000"/>
                <a:lumOff val="80000"/>
              </a:schemeClr>
            </a:solidFill>
          </p:grpSpPr>
          <p:sp>
            <p:nvSpPr>
              <p:cNvPr id="12" name="四角形: 角を丸くする 11">
                <a:extLst>
                  <a:ext uri="{FF2B5EF4-FFF2-40B4-BE49-F238E27FC236}">
                    <a16:creationId xmlns:a16="http://schemas.microsoft.com/office/drawing/2014/main" id="{E759CD12-9EF1-4AA3-8BEC-4EE87F6DFE33}"/>
                  </a:ext>
                </a:extLst>
              </p:cNvPr>
              <p:cNvSpPr/>
              <p:nvPr/>
            </p:nvSpPr>
            <p:spPr>
              <a:xfrm>
                <a:off x="6822250" y="5155385"/>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信頼性・信用性</a:t>
                </a:r>
              </a:p>
            </p:txBody>
          </p:sp>
          <p:sp>
            <p:nvSpPr>
              <p:cNvPr id="75" name="四角形: 角を丸くする 74">
                <a:extLst>
                  <a:ext uri="{FF2B5EF4-FFF2-40B4-BE49-F238E27FC236}">
                    <a16:creationId xmlns:a16="http://schemas.microsoft.com/office/drawing/2014/main" id="{4739501F-6287-48D0-8FAC-DB44B6ADD988}"/>
                  </a:ext>
                </a:extLst>
              </p:cNvPr>
              <p:cNvSpPr/>
              <p:nvPr/>
            </p:nvSpPr>
            <p:spPr>
              <a:xfrm>
                <a:off x="6822250" y="5530877"/>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公共性</a:t>
                </a:r>
              </a:p>
            </p:txBody>
          </p:sp>
          <p:sp>
            <p:nvSpPr>
              <p:cNvPr id="76" name="四角形: 角を丸くする 75">
                <a:extLst>
                  <a:ext uri="{FF2B5EF4-FFF2-40B4-BE49-F238E27FC236}">
                    <a16:creationId xmlns:a16="http://schemas.microsoft.com/office/drawing/2014/main" id="{35642CAD-D018-4C18-A8EE-50FE97F9C6BA}"/>
                  </a:ext>
                </a:extLst>
              </p:cNvPr>
              <p:cNvSpPr/>
              <p:nvPr/>
            </p:nvSpPr>
            <p:spPr>
              <a:xfrm>
                <a:off x="6822250" y="5900157"/>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安定性・継続性</a:t>
                </a:r>
              </a:p>
            </p:txBody>
          </p:sp>
        </p:grpSp>
        <p:grpSp>
          <p:nvGrpSpPr>
            <p:cNvPr id="98" name="グループ化 97">
              <a:extLst>
                <a:ext uri="{FF2B5EF4-FFF2-40B4-BE49-F238E27FC236}">
                  <a16:creationId xmlns:a16="http://schemas.microsoft.com/office/drawing/2014/main" id="{6803904F-6AE2-4767-8F6C-36D5AF6F05F5}"/>
                </a:ext>
              </a:extLst>
            </p:cNvPr>
            <p:cNvGrpSpPr/>
            <p:nvPr/>
          </p:nvGrpSpPr>
          <p:grpSpPr>
            <a:xfrm>
              <a:off x="6383697" y="5000601"/>
              <a:ext cx="117233" cy="1032615"/>
              <a:chOff x="6742830" y="5017422"/>
              <a:chExt cx="291161" cy="936001"/>
            </a:xfrm>
          </p:grpSpPr>
          <p:cxnSp>
            <p:nvCxnSpPr>
              <p:cNvPr id="99" name="直線コネクタ 98">
                <a:extLst>
                  <a:ext uri="{FF2B5EF4-FFF2-40B4-BE49-F238E27FC236}">
                    <a16:creationId xmlns:a16="http://schemas.microsoft.com/office/drawing/2014/main" id="{B10A3401-4171-4094-942F-A8FA0AF4E1A8}"/>
                  </a:ext>
                </a:extLst>
              </p:cNvPr>
              <p:cNvCxnSpPr>
                <a:cxnSpLocks/>
              </p:cNvCxnSpPr>
              <p:nvPr/>
            </p:nvCxnSpPr>
            <p:spPr>
              <a:xfrm flipH="1">
                <a:off x="6742830" y="5017422"/>
                <a:ext cx="291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845C5E3F-173A-4E22-B00F-CECEB5AB55B2}"/>
                  </a:ext>
                </a:extLst>
              </p:cNvPr>
              <p:cNvCxnSpPr>
                <a:cxnSpLocks/>
              </p:cNvCxnSpPr>
              <p:nvPr/>
            </p:nvCxnSpPr>
            <p:spPr>
              <a:xfrm flipH="1">
                <a:off x="6742830" y="5953423"/>
                <a:ext cx="291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537C776E-7B81-41B6-8148-4ECB6F6A9BF3}"/>
                  </a:ext>
                </a:extLst>
              </p:cNvPr>
              <p:cNvCxnSpPr>
                <a:cxnSpLocks/>
              </p:cNvCxnSpPr>
              <p:nvPr/>
            </p:nvCxnSpPr>
            <p:spPr>
              <a:xfrm rot="16200000" flipH="1">
                <a:off x="6274831" y="5485423"/>
                <a:ext cx="936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四角形: 角を丸くする 21">
              <a:extLst>
                <a:ext uri="{FF2B5EF4-FFF2-40B4-BE49-F238E27FC236}">
                  <a16:creationId xmlns:a16="http://schemas.microsoft.com/office/drawing/2014/main" id="{0253737D-6EE8-4C2B-92AA-7FB5024AE77E}"/>
                </a:ext>
              </a:extLst>
            </p:cNvPr>
            <p:cNvSpPr/>
            <p:nvPr/>
          </p:nvSpPr>
          <p:spPr>
            <a:xfrm>
              <a:off x="8314250" y="5084908"/>
              <a:ext cx="263195" cy="864000"/>
            </a:xfrm>
            <a:prstGeom prst="roundRect">
              <a:avLst/>
            </a:prstGeom>
            <a:solidFill>
              <a:srgbClr val="008047"/>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lIns="72000" tIns="72000" rIns="36000" bIns="72000" rtlCol="0" anchor="t"/>
            <a:lstStyle/>
            <a:p>
              <a:pPr algn="ctr"/>
              <a:r>
                <a:rPr kumimoji="1" lang="ja-JP" altLang="en-US" sz="1050" b="1" dirty="0">
                  <a:solidFill>
                    <a:schemeClr val="bg1"/>
                  </a:solidFill>
                  <a:latin typeface="メイリオ" panose="020B0604030504040204" pitchFamily="50" charset="-128"/>
                  <a:ea typeface="メイリオ" panose="020B0604030504040204" pitchFamily="50" charset="-128"/>
                </a:rPr>
                <a:t>行政の強み</a:t>
              </a:r>
            </a:p>
          </p:txBody>
        </p:sp>
      </p:grpSp>
      <p:grpSp>
        <p:nvGrpSpPr>
          <p:cNvPr id="23" name="グループ化 22">
            <a:extLst>
              <a:ext uri="{FF2B5EF4-FFF2-40B4-BE49-F238E27FC236}">
                <a16:creationId xmlns:a16="http://schemas.microsoft.com/office/drawing/2014/main" id="{FC4483A9-AF73-4E4E-BC22-D6C2F8D9DA4C}"/>
              </a:ext>
            </a:extLst>
          </p:cNvPr>
          <p:cNvGrpSpPr/>
          <p:nvPr/>
        </p:nvGrpSpPr>
        <p:grpSpPr>
          <a:xfrm>
            <a:off x="566555" y="5025244"/>
            <a:ext cx="2159614" cy="1032615"/>
            <a:chOff x="567181" y="5000601"/>
            <a:chExt cx="2159614" cy="1032615"/>
          </a:xfrm>
        </p:grpSpPr>
        <p:grpSp>
          <p:nvGrpSpPr>
            <p:cNvPr id="15" name="グループ化 14">
              <a:extLst>
                <a:ext uri="{FF2B5EF4-FFF2-40B4-BE49-F238E27FC236}">
                  <a16:creationId xmlns:a16="http://schemas.microsoft.com/office/drawing/2014/main" id="{F6CC3CBE-AA2C-486B-8C2E-CF84D75DF88F}"/>
                </a:ext>
              </a:extLst>
            </p:cNvPr>
            <p:cNvGrpSpPr/>
            <p:nvPr/>
          </p:nvGrpSpPr>
          <p:grpSpPr>
            <a:xfrm>
              <a:off x="878470" y="5084908"/>
              <a:ext cx="1668305" cy="864000"/>
              <a:chOff x="407926" y="5327858"/>
              <a:chExt cx="1668305" cy="1063925"/>
            </a:xfrm>
            <a:solidFill>
              <a:schemeClr val="accent3">
                <a:lumMod val="20000"/>
                <a:lumOff val="80000"/>
              </a:schemeClr>
            </a:solidFill>
          </p:grpSpPr>
          <p:sp>
            <p:nvSpPr>
              <p:cNvPr id="77" name="四角形: 角を丸くする 76">
                <a:extLst>
                  <a:ext uri="{FF2B5EF4-FFF2-40B4-BE49-F238E27FC236}">
                    <a16:creationId xmlns:a16="http://schemas.microsoft.com/office/drawing/2014/main" id="{DA4E2066-A695-4D2E-B7FA-EF433AE58F2C}"/>
                  </a:ext>
                </a:extLst>
              </p:cNvPr>
              <p:cNvSpPr/>
              <p:nvPr/>
            </p:nvSpPr>
            <p:spPr>
              <a:xfrm>
                <a:off x="407926" y="5327858"/>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スピード感</a:t>
                </a:r>
              </a:p>
            </p:txBody>
          </p:sp>
          <p:sp>
            <p:nvSpPr>
              <p:cNvPr id="78" name="四角形: 角を丸くする 77">
                <a:extLst>
                  <a:ext uri="{FF2B5EF4-FFF2-40B4-BE49-F238E27FC236}">
                    <a16:creationId xmlns:a16="http://schemas.microsoft.com/office/drawing/2014/main" id="{96800873-32DF-4556-9F16-F119C892E6E4}"/>
                  </a:ext>
                </a:extLst>
              </p:cNvPr>
              <p:cNvSpPr/>
              <p:nvPr/>
            </p:nvSpPr>
            <p:spPr>
              <a:xfrm>
                <a:off x="407926" y="5703350"/>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社会変化への対応力</a:t>
                </a:r>
              </a:p>
            </p:txBody>
          </p:sp>
          <p:sp>
            <p:nvSpPr>
              <p:cNvPr id="79" name="四角形: 角を丸くする 78">
                <a:extLst>
                  <a:ext uri="{FF2B5EF4-FFF2-40B4-BE49-F238E27FC236}">
                    <a16:creationId xmlns:a16="http://schemas.microsoft.com/office/drawing/2014/main" id="{7D7BDB04-88FC-449D-8A91-040AC9EA759B}"/>
                  </a:ext>
                </a:extLst>
              </p:cNvPr>
              <p:cNvSpPr/>
              <p:nvPr/>
            </p:nvSpPr>
            <p:spPr>
              <a:xfrm>
                <a:off x="407926" y="6072630"/>
                <a:ext cx="1668305" cy="319153"/>
              </a:xfrm>
              <a:prstGeom prst="roundRect">
                <a:avLst/>
              </a:prstGeom>
              <a:grpFill/>
              <a:ln w="19050">
                <a:solidFill>
                  <a:srgbClr val="008047"/>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72000" rtlCol="0" anchor="t"/>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多様な資源</a:t>
                </a:r>
              </a:p>
            </p:txBody>
          </p:sp>
        </p:grpSp>
        <p:sp>
          <p:nvSpPr>
            <p:cNvPr id="107" name="四角形: 角を丸くする 106">
              <a:extLst>
                <a:ext uri="{FF2B5EF4-FFF2-40B4-BE49-F238E27FC236}">
                  <a16:creationId xmlns:a16="http://schemas.microsoft.com/office/drawing/2014/main" id="{6D2FCB48-E598-46F2-B152-FA5834AE4665}"/>
                </a:ext>
              </a:extLst>
            </p:cNvPr>
            <p:cNvSpPr/>
            <p:nvPr/>
          </p:nvSpPr>
          <p:spPr>
            <a:xfrm>
              <a:off x="567181" y="5084908"/>
              <a:ext cx="263195" cy="864000"/>
            </a:xfrm>
            <a:prstGeom prst="roundRect">
              <a:avLst/>
            </a:prstGeom>
            <a:solidFill>
              <a:srgbClr val="008047"/>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lIns="72000" tIns="72000" rIns="36000" bIns="72000" rtlCol="0" anchor="t"/>
            <a:lstStyle/>
            <a:p>
              <a:pPr algn="ctr"/>
              <a:r>
                <a:rPr kumimoji="1" lang="ja-JP" altLang="en-US" sz="1050" b="1" dirty="0">
                  <a:solidFill>
                    <a:schemeClr val="bg1"/>
                  </a:solidFill>
                  <a:latin typeface="メイリオ" panose="020B0604030504040204" pitchFamily="50" charset="-128"/>
                  <a:ea typeface="メイリオ" panose="020B0604030504040204" pitchFamily="50" charset="-128"/>
                </a:rPr>
                <a:t>企業の強み</a:t>
              </a:r>
            </a:p>
          </p:txBody>
        </p:sp>
        <p:grpSp>
          <p:nvGrpSpPr>
            <p:cNvPr id="108" name="グループ化 107">
              <a:extLst>
                <a:ext uri="{FF2B5EF4-FFF2-40B4-BE49-F238E27FC236}">
                  <a16:creationId xmlns:a16="http://schemas.microsoft.com/office/drawing/2014/main" id="{750690B6-AD46-49B5-BBFE-747146027D12}"/>
                </a:ext>
              </a:extLst>
            </p:cNvPr>
            <p:cNvGrpSpPr/>
            <p:nvPr/>
          </p:nvGrpSpPr>
          <p:grpSpPr>
            <a:xfrm flipH="1">
              <a:off x="2609562" y="5000601"/>
              <a:ext cx="117233" cy="1032615"/>
              <a:chOff x="6742830" y="5017422"/>
              <a:chExt cx="291161" cy="936001"/>
            </a:xfrm>
          </p:grpSpPr>
          <p:cxnSp>
            <p:nvCxnSpPr>
              <p:cNvPr id="109" name="直線コネクタ 108">
                <a:extLst>
                  <a:ext uri="{FF2B5EF4-FFF2-40B4-BE49-F238E27FC236}">
                    <a16:creationId xmlns:a16="http://schemas.microsoft.com/office/drawing/2014/main" id="{82D2150D-3A8E-41D4-85B9-0830A8525285}"/>
                  </a:ext>
                </a:extLst>
              </p:cNvPr>
              <p:cNvCxnSpPr>
                <a:cxnSpLocks/>
              </p:cNvCxnSpPr>
              <p:nvPr/>
            </p:nvCxnSpPr>
            <p:spPr>
              <a:xfrm flipH="1">
                <a:off x="6742830" y="5017422"/>
                <a:ext cx="291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DFF7C23A-D312-4369-AFAD-44DE3FD91570}"/>
                  </a:ext>
                </a:extLst>
              </p:cNvPr>
              <p:cNvCxnSpPr>
                <a:cxnSpLocks/>
              </p:cNvCxnSpPr>
              <p:nvPr/>
            </p:nvCxnSpPr>
            <p:spPr>
              <a:xfrm flipH="1">
                <a:off x="6742830" y="5953423"/>
                <a:ext cx="291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D1B243D8-3EA1-47D0-93D3-EEDCAFB0C9CD}"/>
                  </a:ext>
                </a:extLst>
              </p:cNvPr>
              <p:cNvCxnSpPr>
                <a:cxnSpLocks/>
              </p:cNvCxnSpPr>
              <p:nvPr/>
            </p:nvCxnSpPr>
            <p:spPr>
              <a:xfrm rot="16200000" flipH="1">
                <a:off x="6274831" y="5485423"/>
                <a:ext cx="936000"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3" name="スライド番号プレースホルダー 2">
            <a:extLst>
              <a:ext uri="{FF2B5EF4-FFF2-40B4-BE49-F238E27FC236}">
                <a16:creationId xmlns:a16="http://schemas.microsoft.com/office/drawing/2014/main" id="{1CD6EC2D-7D7E-404B-94B2-51C36F68F6E8}"/>
              </a:ext>
            </a:extLst>
          </p:cNvPr>
          <p:cNvSpPr>
            <a:spLocks noGrp="1"/>
          </p:cNvSpPr>
          <p:nvPr>
            <p:ph type="sldNum" sz="quarter" idx="12"/>
          </p:nvPr>
        </p:nvSpPr>
        <p:spPr/>
        <p:txBody>
          <a:bodyPr/>
          <a:lstStyle/>
          <a:p>
            <a:fld id="{7791D223-6A27-4327-8087-FA06212A7E85}" type="slidenum">
              <a:rPr lang="ja-JP" altLang="en-US" smtClean="0"/>
              <a:pPr/>
              <a:t>18</a:t>
            </a:fld>
            <a:endParaRPr lang="ja-JP" altLang="en-US" dirty="0"/>
          </a:p>
        </p:txBody>
      </p:sp>
    </p:spTree>
    <p:extLst>
      <p:ext uri="{BB962C8B-B14F-4D97-AF65-F5344CB8AC3E}">
        <p14:creationId xmlns:p14="http://schemas.microsoft.com/office/powerpoint/2010/main" val="190087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6515" y="1632860"/>
            <a:ext cx="8805700" cy="2626040"/>
          </a:xfrm>
          <a:prstGeom prst="rect">
            <a:avLst/>
          </a:prstGeom>
          <a:noFill/>
          <a:ln>
            <a:noFill/>
          </a:ln>
        </p:spPr>
        <p:txBody>
          <a:bodyPr wrap="square" rtlCol="0">
            <a:spAutoFit/>
          </a:bodyPr>
          <a:lstStyle/>
          <a:p>
            <a:pPr marL="342900" indent="-342900" defTabSz="647700">
              <a:lnSpc>
                <a:spcPct val="150000"/>
              </a:lnSpc>
              <a:spcBef>
                <a:spcPct val="0"/>
              </a:spcBef>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latin typeface="Meiryo UI" panose="020B0604030504040204" pitchFamily="50" charset="-128"/>
                <a:ea typeface="Meiryo UI" panose="020B0604030504040204" pitchFamily="50" charset="-128"/>
                <a:cs typeface="Meiryo UI" panose="020B0604030504040204" pitchFamily="50" charset="-128"/>
              </a:rPr>
              <a:t>はじめに</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「大阪府行政経営の取組み」は、「行財政改革推進プラン（案）（平成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年度）」終了後も、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「自律的で創造性を発揮する行財政運営体制の確立」に向けた改革の取組みを継続するため、毎年度の</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府の取組みをまとめているものです。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府のみならず、府民・企業・市町村・国など、社会全体で課題解決する「新たな行政経営の取組み」と、</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毎年度の予算編成や事務事業の執行、出資法人や公の施設の点検等を通じた「健全で規律ある行財政運営」を通じて、府は今後もたゆみない改革を進めていきます。</a:t>
            </a:r>
          </a:p>
        </p:txBody>
      </p:sp>
      <p:sp>
        <p:nvSpPr>
          <p:cNvPr id="4" name="スライド番号プレースホルダー 3">
            <a:extLst>
              <a:ext uri="{FF2B5EF4-FFF2-40B4-BE49-F238E27FC236}">
                <a16:creationId xmlns:a16="http://schemas.microsoft.com/office/drawing/2014/main" id="{172CCB9C-27BD-4EF4-8640-D2A80E9B3781}"/>
              </a:ext>
            </a:extLst>
          </p:cNvPr>
          <p:cNvSpPr>
            <a:spLocks noGrp="1"/>
          </p:cNvSpPr>
          <p:nvPr>
            <p:ph type="sldNum" sz="quarter" idx="12"/>
          </p:nvPr>
        </p:nvSpPr>
        <p:spPr/>
        <p:txBody>
          <a:bodyPr/>
          <a:lstStyle/>
          <a:p>
            <a:fld id="{7791D223-6A27-4327-8087-FA06212A7E85}" type="slidenum">
              <a:rPr lang="ja-JP" altLang="en-US" smtClean="0"/>
              <a:pPr/>
              <a:t>1</a:t>
            </a:fld>
            <a:endParaRPr lang="ja-JP" altLang="en-US" dirty="0"/>
          </a:p>
        </p:txBody>
      </p:sp>
    </p:spTree>
    <p:extLst>
      <p:ext uri="{BB962C8B-B14F-4D97-AF65-F5344CB8AC3E}">
        <p14:creationId xmlns:p14="http://schemas.microsoft.com/office/powerpoint/2010/main" val="38268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フリーフォーム: 図形 53">
            <a:extLst>
              <a:ext uri="{FF2B5EF4-FFF2-40B4-BE49-F238E27FC236}">
                <a16:creationId xmlns:a16="http://schemas.microsoft.com/office/drawing/2014/main" id="{8155E2E0-ECCC-44A6-9AF4-29B1EFD175B9}"/>
              </a:ext>
            </a:extLst>
          </p:cNvPr>
          <p:cNvSpPr/>
          <p:nvPr/>
        </p:nvSpPr>
        <p:spPr>
          <a:xfrm>
            <a:off x="16111" y="668182"/>
            <a:ext cx="9079200" cy="6037200"/>
          </a:xfrm>
          <a:custGeom>
            <a:avLst/>
            <a:gdLst>
              <a:gd name="connsiteX0" fmla="*/ 0 w 9079200"/>
              <a:gd name="connsiteY0" fmla="*/ 0 h 6037200"/>
              <a:gd name="connsiteX1" fmla="*/ 5399277 w 9079200"/>
              <a:gd name="connsiteY1" fmla="*/ 0 h 6037200"/>
              <a:gd name="connsiteX2" fmla="*/ 9079200 w 9079200"/>
              <a:gd name="connsiteY2" fmla="*/ 0 h 6037200"/>
              <a:gd name="connsiteX3" fmla="*/ 9079200 w 9079200"/>
              <a:gd name="connsiteY3" fmla="*/ 4031022 h 6037200"/>
              <a:gd name="connsiteX4" fmla="*/ 5399277 w 9079200"/>
              <a:gd name="connsiteY4" fmla="*/ 4031022 h 6037200"/>
              <a:gd name="connsiteX5" fmla="*/ 5399277 w 9079200"/>
              <a:gd name="connsiteY5" fmla="*/ 6037200 h 6037200"/>
              <a:gd name="connsiteX6" fmla="*/ 0 w 9079200"/>
              <a:gd name="connsiteY6" fmla="*/ 6037200 h 6037200"/>
              <a:gd name="connsiteX7" fmla="*/ 0 w 9079200"/>
              <a:gd name="connsiteY7" fmla="*/ 4031022 h 603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9200" h="6037200">
                <a:moveTo>
                  <a:pt x="0" y="0"/>
                </a:moveTo>
                <a:lnTo>
                  <a:pt x="5399277" y="0"/>
                </a:lnTo>
                <a:lnTo>
                  <a:pt x="9079200" y="0"/>
                </a:lnTo>
                <a:lnTo>
                  <a:pt x="9079200" y="4031022"/>
                </a:lnTo>
                <a:lnTo>
                  <a:pt x="5399277" y="4031022"/>
                </a:lnTo>
                <a:lnTo>
                  <a:pt x="5399277" y="6037200"/>
                </a:lnTo>
                <a:lnTo>
                  <a:pt x="0" y="6037200"/>
                </a:lnTo>
                <a:lnTo>
                  <a:pt x="0" y="4031022"/>
                </a:lnTo>
                <a:close/>
              </a:path>
            </a:pathLst>
          </a:custGeom>
          <a:solidFill>
            <a:srgbClr val="FFFFE6"/>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6" name="正方形/長方形 45">
            <a:extLst>
              <a:ext uri="{FF2B5EF4-FFF2-40B4-BE49-F238E27FC236}">
                <a16:creationId xmlns:a16="http://schemas.microsoft.com/office/drawing/2014/main" id="{EDB02BE5-33F7-4E94-9703-1AD6680EA844}"/>
              </a:ext>
            </a:extLst>
          </p:cNvPr>
          <p:cNvSpPr/>
          <p:nvPr/>
        </p:nvSpPr>
        <p:spPr>
          <a:xfrm>
            <a:off x="-2"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200"/>
              </a:lnSpc>
            </a:pPr>
            <a:r>
              <a:rPr lang="ja-JP" altLang="en-US" sz="1600" b="1" dirty="0">
                <a:solidFill>
                  <a:schemeClr val="tx1"/>
                </a:solidFill>
                <a:latin typeface="メイリオ" panose="020B0604030504040204" pitchFamily="50" charset="-128"/>
                <a:ea typeface="メイリオ" panose="020B0604030504040204" pitchFamily="50" charset="-128"/>
              </a:rPr>
              <a:t>公民連携の推進（公民戦略連携デスクの取組み）（つづき） </a:t>
            </a:r>
            <a:r>
              <a:rPr lang="ja-JP" altLang="en-US" sz="1400" b="1" dirty="0">
                <a:solidFill>
                  <a:schemeClr val="tx1"/>
                </a:solidFill>
                <a:latin typeface="メイリオ" panose="020B0604030504040204" pitchFamily="50" charset="-128"/>
                <a:ea typeface="メイリオ" panose="020B0604030504040204" pitchFamily="50" charset="-128"/>
              </a:rPr>
              <a:t>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財務部 行政経営課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144" name="正方形/長方形 143">
            <a:extLst>
              <a:ext uri="{FF2B5EF4-FFF2-40B4-BE49-F238E27FC236}">
                <a16:creationId xmlns:a16="http://schemas.microsoft.com/office/drawing/2014/main" id="{B8F7B432-4370-47EE-9FEA-2A0CE3FF48FD}"/>
              </a:ext>
            </a:extLst>
          </p:cNvPr>
          <p:cNvSpPr/>
          <p:nvPr/>
        </p:nvSpPr>
        <p:spPr>
          <a:xfrm>
            <a:off x="127991" y="863715"/>
            <a:ext cx="2880000" cy="1847266"/>
          </a:xfrm>
          <a:prstGeom prst="rect">
            <a:avLst/>
          </a:prstGeom>
          <a:solidFill>
            <a:schemeClr val="bg1"/>
          </a:solidFill>
          <a:ln w="28575">
            <a:solidFill>
              <a:srgbClr val="E5001E"/>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5" name="正方形/長方形 144">
            <a:extLst>
              <a:ext uri="{FF2B5EF4-FFF2-40B4-BE49-F238E27FC236}">
                <a16:creationId xmlns:a16="http://schemas.microsoft.com/office/drawing/2014/main" id="{0ECE667B-6F49-4FA6-AB7B-2BE07240846A}"/>
              </a:ext>
            </a:extLst>
          </p:cNvPr>
          <p:cNvSpPr/>
          <p:nvPr/>
        </p:nvSpPr>
        <p:spPr>
          <a:xfrm>
            <a:off x="6095472" y="865006"/>
            <a:ext cx="2880000" cy="1847266"/>
          </a:xfrm>
          <a:prstGeom prst="rect">
            <a:avLst/>
          </a:prstGeom>
          <a:solidFill>
            <a:schemeClr val="bg1"/>
          </a:solidFill>
          <a:ln w="28575">
            <a:solidFill>
              <a:srgbClr val="D7A6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6" name="正方形/長方形 145">
            <a:extLst>
              <a:ext uri="{FF2B5EF4-FFF2-40B4-BE49-F238E27FC236}">
                <a16:creationId xmlns:a16="http://schemas.microsoft.com/office/drawing/2014/main" id="{51542D71-37D7-416C-8E44-D5C1F718A270}"/>
              </a:ext>
            </a:extLst>
          </p:cNvPr>
          <p:cNvSpPr/>
          <p:nvPr/>
        </p:nvSpPr>
        <p:spPr>
          <a:xfrm>
            <a:off x="3112743" y="2801745"/>
            <a:ext cx="2880000" cy="1847266"/>
          </a:xfrm>
          <a:prstGeom prst="rect">
            <a:avLst/>
          </a:prstGeom>
          <a:solidFill>
            <a:schemeClr val="bg1"/>
          </a:solidFill>
          <a:ln w="28575">
            <a:solidFill>
              <a:srgbClr val="00973B"/>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7" name="正方形/長方形 146">
            <a:extLst>
              <a:ext uri="{FF2B5EF4-FFF2-40B4-BE49-F238E27FC236}">
                <a16:creationId xmlns:a16="http://schemas.microsoft.com/office/drawing/2014/main" id="{E0C758F2-D447-49ED-909F-24425817FD71}"/>
              </a:ext>
            </a:extLst>
          </p:cNvPr>
          <p:cNvSpPr/>
          <p:nvPr/>
        </p:nvSpPr>
        <p:spPr>
          <a:xfrm>
            <a:off x="127991" y="4732084"/>
            <a:ext cx="2880000" cy="1847266"/>
          </a:xfrm>
          <a:prstGeom prst="rect">
            <a:avLst/>
          </a:prstGeom>
          <a:solidFill>
            <a:schemeClr val="bg1"/>
          </a:solidFill>
          <a:ln w="28575">
            <a:solidFill>
              <a:srgbClr val="C60F28"/>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highlight>
                <a:srgbClr val="FFFF00"/>
              </a:highlight>
              <a:latin typeface="メイリオ" panose="020B0604030504040204" pitchFamily="50" charset="-128"/>
              <a:ea typeface="メイリオ" panose="020B0604030504040204" pitchFamily="50" charset="-128"/>
            </a:endParaRPr>
          </a:p>
        </p:txBody>
      </p:sp>
      <p:sp>
        <p:nvSpPr>
          <p:cNvPr id="148" name="正方形/長方形 147">
            <a:extLst>
              <a:ext uri="{FF2B5EF4-FFF2-40B4-BE49-F238E27FC236}">
                <a16:creationId xmlns:a16="http://schemas.microsoft.com/office/drawing/2014/main" id="{6BA98C7C-B6D6-4FCD-BBFC-8FB30CAB8C4B}"/>
              </a:ext>
            </a:extLst>
          </p:cNvPr>
          <p:cNvSpPr/>
          <p:nvPr/>
        </p:nvSpPr>
        <p:spPr>
          <a:xfrm>
            <a:off x="3112743" y="865006"/>
            <a:ext cx="2880000" cy="1847266"/>
          </a:xfrm>
          <a:prstGeom prst="rect">
            <a:avLst/>
          </a:prstGeom>
          <a:solidFill>
            <a:schemeClr val="bg1"/>
          </a:solidFill>
          <a:ln w="28575">
            <a:solidFill>
              <a:srgbClr val="E83819"/>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49" name="正方形/長方形 148">
            <a:extLst>
              <a:ext uri="{FF2B5EF4-FFF2-40B4-BE49-F238E27FC236}">
                <a16:creationId xmlns:a16="http://schemas.microsoft.com/office/drawing/2014/main" id="{D208D0E3-77EB-4AC1-949C-EB595ECEDD81}"/>
              </a:ext>
            </a:extLst>
          </p:cNvPr>
          <p:cNvSpPr/>
          <p:nvPr/>
        </p:nvSpPr>
        <p:spPr>
          <a:xfrm>
            <a:off x="127991" y="2801745"/>
            <a:ext cx="2880000" cy="1847266"/>
          </a:xfrm>
          <a:prstGeom prst="rect">
            <a:avLst/>
          </a:prstGeom>
          <a:solidFill>
            <a:schemeClr val="bg1"/>
          </a:solidFill>
          <a:ln w="28575">
            <a:solidFill>
              <a:srgbClr val="00A6D9"/>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50" name="正方形/長方形 149">
            <a:extLst>
              <a:ext uri="{FF2B5EF4-FFF2-40B4-BE49-F238E27FC236}">
                <a16:creationId xmlns:a16="http://schemas.microsoft.com/office/drawing/2014/main" id="{EA308887-63A5-490E-AE85-E6EA37A9CBAF}"/>
              </a:ext>
            </a:extLst>
          </p:cNvPr>
          <p:cNvSpPr/>
          <p:nvPr/>
        </p:nvSpPr>
        <p:spPr>
          <a:xfrm>
            <a:off x="6095472" y="2801745"/>
            <a:ext cx="2880000" cy="1847266"/>
          </a:xfrm>
          <a:prstGeom prst="rect">
            <a:avLst/>
          </a:prstGeom>
          <a:solidFill>
            <a:schemeClr val="bg1"/>
          </a:solidFill>
          <a:ln w="28575">
            <a:solidFill>
              <a:srgbClr val="FABD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51" name="正方形/長方形 150">
            <a:extLst>
              <a:ext uri="{FF2B5EF4-FFF2-40B4-BE49-F238E27FC236}">
                <a16:creationId xmlns:a16="http://schemas.microsoft.com/office/drawing/2014/main" id="{7CA606B9-A037-4AD8-9174-99EE5235EBEB}"/>
              </a:ext>
            </a:extLst>
          </p:cNvPr>
          <p:cNvSpPr/>
          <p:nvPr/>
        </p:nvSpPr>
        <p:spPr>
          <a:xfrm>
            <a:off x="5377120" y="4787424"/>
            <a:ext cx="3236784" cy="307777"/>
          </a:xfrm>
          <a:prstGeom prst="rect">
            <a:avLst/>
          </a:prstGeom>
        </p:spPr>
        <p:txBody>
          <a:bodyPr wrap="none" lIns="3600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複数企業・大学等との連携・協働</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52" name="テキスト ボックス 151">
            <a:extLst>
              <a:ext uri="{FF2B5EF4-FFF2-40B4-BE49-F238E27FC236}">
                <a16:creationId xmlns:a16="http://schemas.microsoft.com/office/drawing/2014/main" id="{EB104479-EA4F-46EC-A032-7AA992261C80}"/>
              </a:ext>
            </a:extLst>
          </p:cNvPr>
          <p:cNvSpPr txBox="1"/>
          <p:nvPr/>
        </p:nvSpPr>
        <p:spPr>
          <a:xfrm>
            <a:off x="5495569" y="5301393"/>
            <a:ext cx="1908000" cy="1349087"/>
          </a:xfrm>
          <a:prstGeom prst="rect">
            <a:avLst/>
          </a:prstGeom>
          <a:noFill/>
          <a:ln>
            <a:noFill/>
            <a:prstDash val="dash"/>
          </a:ln>
        </p:spPr>
        <p:txBody>
          <a:bodyPr wrap="square" lIns="36000" rIns="7200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ts val="1400"/>
              </a:lnSpc>
              <a:defRPr/>
            </a:pPr>
            <a:r>
              <a:rPr lang="ja-JP" altLang="en-US" sz="1000" dirty="0">
                <a:latin typeface="メイリオ" panose="020B0604030504040204" pitchFamily="50" charset="-128"/>
                <a:ea typeface="メイリオ" panose="020B0604030504040204" pitchFamily="50" charset="-128"/>
              </a:rPr>
              <a:t>公民連携で解決すべき行政課題をテーマに設定し、府の現状や取組みを紹介するとともに、企業や市町村等、多様な参加者と共にワークショップを実施することで、「対話」から様々なアイデアを生み出す仕組み</a:t>
            </a:r>
          </a:p>
        </p:txBody>
      </p:sp>
      <p:sp>
        <p:nvSpPr>
          <p:cNvPr id="153" name="テキスト ボックス 152">
            <a:extLst>
              <a:ext uri="{FF2B5EF4-FFF2-40B4-BE49-F238E27FC236}">
                <a16:creationId xmlns:a16="http://schemas.microsoft.com/office/drawing/2014/main" id="{4FF85F5D-EC59-41C5-931F-4687436FDDD2}"/>
              </a:ext>
            </a:extLst>
          </p:cNvPr>
          <p:cNvSpPr txBox="1"/>
          <p:nvPr/>
        </p:nvSpPr>
        <p:spPr>
          <a:xfrm>
            <a:off x="5360525" y="5090205"/>
            <a:ext cx="2263283" cy="276999"/>
          </a:xfrm>
          <a:prstGeom prst="rect">
            <a:avLst/>
          </a:prstGeom>
          <a:noFill/>
        </p:spPr>
        <p:txBody>
          <a:bodyPr wrap="square" rtlCol="0">
            <a:spAutoFit/>
          </a:bodyPr>
          <a:lstStyle/>
          <a:p>
            <a:pPr lvl="0">
              <a:defRPr/>
            </a:pPr>
            <a:r>
              <a:rPr lang="ja-JP" altLang="en-US" sz="1200" b="1" dirty="0">
                <a:latin typeface="メイリオ" panose="020B0604030504040204" pitchFamily="50" charset="-128"/>
                <a:ea typeface="メイリオ" panose="020B0604030504040204" pitchFamily="50" charset="-128"/>
                <a:cs typeface="Meiryo UI" panose="020B0604030504040204" pitchFamily="50" charset="-128"/>
              </a:rPr>
              <a:t>◇創発ダイアログ</a:t>
            </a:r>
            <a:endParaRPr lang="ja-JP" altLang="en-US" sz="1200" dirty="0">
              <a:latin typeface="メイリオ" panose="020B0604030504040204" pitchFamily="50" charset="-128"/>
              <a:ea typeface="メイリオ" panose="020B0604030504040204" pitchFamily="50" charset="-128"/>
              <a:cs typeface="Meiryo UI" panose="020B0604030504040204" pitchFamily="50" charset="-128"/>
            </a:endParaRPr>
          </a:p>
        </p:txBody>
      </p:sp>
      <p:pic>
        <p:nvPicPr>
          <p:cNvPr id="154" name="図 153">
            <a:extLst>
              <a:ext uri="{FF2B5EF4-FFF2-40B4-BE49-F238E27FC236}">
                <a16:creationId xmlns:a16="http://schemas.microsoft.com/office/drawing/2014/main" id="{AD90FCA1-9D53-4D89-ABF3-62186AF7D224}"/>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7357529" y="5321985"/>
            <a:ext cx="1711169" cy="1045694"/>
          </a:xfrm>
          <a:prstGeom prst="rect">
            <a:avLst/>
          </a:prstGeom>
          <a:noFill/>
          <a:ln>
            <a:noFill/>
          </a:ln>
        </p:spPr>
      </p:pic>
      <p:sp>
        <p:nvSpPr>
          <p:cNvPr id="155" name="角丸四角形 45">
            <a:extLst>
              <a:ext uri="{FF2B5EF4-FFF2-40B4-BE49-F238E27FC236}">
                <a16:creationId xmlns:a16="http://schemas.microsoft.com/office/drawing/2014/main" id="{EAEB3E46-46E0-4A9E-8468-D7B8DB5B0D4D}"/>
              </a:ext>
            </a:extLst>
          </p:cNvPr>
          <p:cNvSpPr/>
          <p:nvPr/>
        </p:nvSpPr>
        <p:spPr>
          <a:xfrm>
            <a:off x="0" y="503675"/>
            <a:ext cx="1872108" cy="252000"/>
          </a:xfrm>
          <a:prstGeom prst="roundRect">
            <a:avLst>
              <a:gd name="adj" fmla="val 14009"/>
            </a:avLst>
          </a:prstGeom>
          <a:solidFill>
            <a:srgbClr val="00468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令和６年度の取組み事例</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正方形/長方形 158">
            <a:extLst>
              <a:ext uri="{FF2B5EF4-FFF2-40B4-BE49-F238E27FC236}">
                <a16:creationId xmlns:a16="http://schemas.microsoft.com/office/drawing/2014/main" id="{31115F6C-1BC2-4601-B6B5-27E0500B13A0}"/>
              </a:ext>
            </a:extLst>
          </p:cNvPr>
          <p:cNvSpPr/>
          <p:nvPr/>
        </p:nvSpPr>
        <p:spPr>
          <a:xfrm>
            <a:off x="3140039" y="1223755"/>
            <a:ext cx="2846808" cy="253916"/>
          </a:xfrm>
          <a:prstGeom prst="rect">
            <a:avLst/>
          </a:prstGeom>
        </p:spPr>
        <p:txBody>
          <a:bodyPr wrap="square">
            <a:spAutoFit/>
          </a:bodyPr>
          <a:lstStyle/>
          <a:p>
            <a:r>
              <a:rPr lang="ja-JP" altLang="en-US" sz="1050" b="1" dirty="0">
                <a:latin typeface="メイリオ" panose="020B0604030504040204" pitchFamily="50" charset="-128"/>
                <a:ea typeface="メイリオ" panose="020B0604030504040204" pitchFamily="50" charset="-128"/>
              </a:rPr>
              <a:t>事例②熱中症対策の推進</a:t>
            </a:r>
          </a:p>
        </p:txBody>
      </p:sp>
      <p:sp>
        <p:nvSpPr>
          <p:cNvPr id="160" name="正方形/長方形 159">
            <a:extLst>
              <a:ext uri="{FF2B5EF4-FFF2-40B4-BE49-F238E27FC236}">
                <a16:creationId xmlns:a16="http://schemas.microsoft.com/office/drawing/2014/main" id="{B117E3A2-602D-406C-9BB7-29D55A1072F9}"/>
              </a:ext>
            </a:extLst>
          </p:cNvPr>
          <p:cNvSpPr/>
          <p:nvPr/>
        </p:nvSpPr>
        <p:spPr>
          <a:xfrm>
            <a:off x="3168484" y="1583795"/>
            <a:ext cx="1449976" cy="990015"/>
          </a:xfrm>
          <a:prstGeom prst="rect">
            <a:avLst/>
          </a:prstGeom>
        </p:spPr>
        <p:txBody>
          <a:bodyPr wrap="square" lIns="36000" rIns="36000">
            <a:spAutoFit/>
          </a:bodyPr>
          <a:lstStyle/>
          <a:p>
            <a:pPr>
              <a:lnSpc>
                <a:spcPts val="1350"/>
              </a:lnSpc>
            </a:pPr>
            <a:r>
              <a:rPr lang="ja-JP" altLang="en-US" sz="1000" dirty="0">
                <a:latin typeface="メイリオ" panose="020B0604030504040204" pitchFamily="50" charset="-128"/>
                <a:ea typeface="メイリオ" panose="020B0604030504040204" pitchFamily="50" charset="-128"/>
              </a:rPr>
              <a:t>熱中症予防を促すポスター及び動画の制作や掲示、暑さをしのげる涼しい空間（クールオアシス）の提供を実施</a:t>
            </a:r>
          </a:p>
        </p:txBody>
      </p:sp>
      <p:sp>
        <p:nvSpPr>
          <p:cNvPr id="161" name="角丸四角形 34">
            <a:extLst>
              <a:ext uri="{FF2B5EF4-FFF2-40B4-BE49-F238E27FC236}">
                <a16:creationId xmlns:a16="http://schemas.microsoft.com/office/drawing/2014/main" id="{893E0218-008F-42A2-AD6E-A5AF054B118B}"/>
              </a:ext>
            </a:extLst>
          </p:cNvPr>
          <p:cNvSpPr/>
          <p:nvPr/>
        </p:nvSpPr>
        <p:spPr>
          <a:xfrm>
            <a:off x="3168484" y="932887"/>
            <a:ext cx="1872108" cy="252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4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健　康</a:t>
            </a:r>
          </a:p>
        </p:txBody>
      </p:sp>
      <p:sp>
        <p:nvSpPr>
          <p:cNvPr id="163" name="テキスト ボックス 162">
            <a:extLst>
              <a:ext uri="{FF2B5EF4-FFF2-40B4-BE49-F238E27FC236}">
                <a16:creationId xmlns:a16="http://schemas.microsoft.com/office/drawing/2014/main" id="{2BCDA1B2-2DB8-44DF-857F-A8B9F363DF84}"/>
              </a:ext>
            </a:extLst>
          </p:cNvPr>
          <p:cNvSpPr txBox="1"/>
          <p:nvPr/>
        </p:nvSpPr>
        <p:spPr>
          <a:xfrm>
            <a:off x="6171893" y="1223755"/>
            <a:ext cx="2412168" cy="415498"/>
          </a:xfrm>
          <a:prstGeom prst="rect">
            <a:avLst/>
          </a:prstGeom>
          <a:noFill/>
          <a:ln w="12700">
            <a:noFill/>
            <a:prstDash val="lgDash"/>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事例③</a:t>
            </a:r>
            <a:r>
              <a:rPr lang="ja-JP" altLang="en-US" sz="1050" b="1" dirty="0">
                <a:latin typeface="メイリオ" panose="020B0604030504040204" pitchFamily="50" charset="-128"/>
                <a:ea typeface="メイリオ" panose="020B0604030504040204" pitchFamily="50" charset="-128"/>
              </a:rPr>
              <a:t>サステナブルファッション</a:t>
            </a:r>
            <a:r>
              <a:rPr lang="ja-JP" altLang="en-US" sz="1000" b="1" dirty="0">
                <a:latin typeface="メイリオ" panose="020B0604030504040204" pitchFamily="50" charset="-128"/>
                <a:ea typeface="メイリオ" panose="020B0604030504040204" pitchFamily="50" charset="-128"/>
              </a:rPr>
              <a:t>の</a:t>
            </a:r>
            <a:endParaRPr lang="en-US" altLang="ja-JP" sz="1000" b="1" dirty="0">
              <a:latin typeface="メイリオ" panose="020B0604030504040204" pitchFamily="50" charset="-128"/>
              <a:ea typeface="メイリオ" panose="020B0604030504040204" pitchFamily="50" charset="-128"/>
            </a:endParaRPr>
          </a:p>
          <a:p>
            <a:r>
              <a:rPr lang="ja-JP" altLang="en-US" sz="1000" b="1" dirty="0">
                <a:latin typeface="メイリオ" panose="020B0604030504040204" pitchFamily="50" charset="-128"/>
                <a:ea typeface="メイリオ" panose="020B0604030504040204" pitchFamily="50" charset="-128"/>
              </a:rPr>
              <a:t>　　　</a:t>
            </a:r>
            <a:r>
              <a:rPr lang="ja-JP" altLang="en-US" sz="1050" b="1" dirty="0">
                <a:latin typeface="メイリオ" panose="020B0604030504040204" pitchFamily="50" charset="-128"/>
                <a:ea typeface="メイリオ" panose="020B0604030504040204" pitchFamily="50" charset="-128"/>
              </a:rPr>
              <a:t>推進に向けた取組み</a:t>
            </a:r>
            <a:endParaRPr lang="en-US" altLang="ja-JP" sz="1050" b="1" dirty="0">
              <a:latin typeface="メイリオ" panose="020B0604030504040204" pitchFamily="50" charset="-128"/>
              <a:ea typeface="メイリオ" panose="020B0604030504040204" pitchFamily="50" charset="-128"/>
            </a:endParaRPr>
          </a:p>
        </p:txBody>
      </p:sp>
      <p:sp>
        <p:nvSpPr>
          <p:cNvPr id="165" name="角丸四角形 35">
            <a:extLst>
              <a:ext uri="{FF2B5EF4-FFF2-40B4-BE49-F238E27FC236}">
                <a16:creationId xmlns:a16="http://schemas.microsoft.com/office/drawing/2014/main" id="{8C265A67-F5BF-4B1D-A893-3D1E0DA7124B}"/>
              </a:ext>
            </a:extLst>
          </p:cNvPr>
          <p:cNvSpPr/>
          <p:nvPr/>
        </p:nvSpPr>
        <p:spPr>
          <a:xfrm>
            <a:off x="6171893" y="927593"/>
            <a:ext cx="1872108"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環　境</a:t>
            </a:r>
          </a:p>
        </p:txBody>
      </p:sp>
      <p:sp>
        <p:nvSpPr>
          <p:cNvPr id="169" name="角丸四角形 36">
            <a:extLst>
              <a:ext uri="{FF2B5EF4-FFF2-40B4-BE49-F238E27FC236}">
                <a16:creationId xmlns:a16="http://schemas.microsoft.com/office/drawing/2014/main" id="{D8BF7ED6-2542-4703-BB59-893BBA72B5DA}"/>
              </a:ext>
            </a:extLst>
          </p:cNvPr>
          <p:cNvSpPr/>
          <p:nvPr/>
        </p:nvSpPr>
        <p:spPr>
          <a:xfrm>
            <a:off x="204745" y="2860793"/>
            <a:ext cx="1869025" cy="252000"/>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産業・中小企業振興、雇用</a:t>
            </a:r>
          </a:p>
        </p:txBody>
      </p:sp>
      <p:sp>
        <p:nvSpPr>
          <p:cNvPr id="173" name="角丸四角形 37">
            <a:extLst>
              <a:ext uri="{FF2B5EF4-FFF2-40B4-BE49-F238E27FC236}">
                <a16:creationId xmlns:a16="http://schemas.microsoft.com/office/drawing/2014/main" id="{E6FD1C3E-597C-4692-BE7B-22F5DBE74010}"/>
              </a:ext>
            </a:extLst>
          </p:cNvPr>
          <p:cNvSpPr/>
          <p:nvPr/>
        </p:nvSpPr>
        <p:spPr>
          <a:xfrm>
            <a:off x="3168484" y="2861636"/>
            <a:ext cx="1872108"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安全・安心</a:t>
            </a:r>
          </a:p>
        </p:txBody>
      </p:sp>
      <p:sp>
        <p:nvSpPr>
          <p:cNvPr id="175" name="テキスト ボックス 174">
            <a:extLst>
              <a:ext uri="{FF2B5EF4-FFF2-40B4-BE49-F238E27FC236}">
                <a16:creationId xmlns:a16="http://schemas.microsoft.com/office/drawing/2014/main" id="{BF7F9203-EB0A-4841-A4EB-EEC13BB27A5C}"/>
              </a:ext>
            </a:extLst>
          </p:cNvPr>
          <p:cNvSpPr txBox="1"/>
          <p:nvPr/>
        </p:nvSpPr>
        <p:spPr>
          <a:xfrm>
            <a:off x="6171893" y="3203828"/>
            <a:ext cx="2183708" cy="253916"/>
          </a:xfrm>
          <a:prstGeom prst="rect">
            <a:avLst/>
          </a:prstGeom>
          <a:noFill/>
          <a:ln w="12700">
            <a:noFill/>
            <a:prstDash val="lgDash"/>
          </a:ln>
        </p:spPr>
        <p:txBody>
          <a:bodyPr wrap="square" rtlCol="0">
            <a:spAutoFit/>
          </a:bodyPr>
          <a:lstStyle/>
          <a:p>
            <a:r>
              <a:rPr lang="ja-JP" altLang="en-US" sz="1050" b="1" dirty="0">
                <a:latin typeface="メイリオ" panose="020B0604030504040204" pitchFamily="50" charset="-128"/>
                <a:ea typeface="メイリオ" panose="020B0604030504040204" pitchFamily="50" charset="-128"/>
              </a:rPr>
              <a:t>事例⑥大阪・関西万博の機運醸成</a:t>
            </a:r>
          </a:p>
        </p:txBody>
      </p:sp>
      <p:sp>
        <p:nvSpPr>
          <p:cNvPr id="176" name="角丸四角形 38">
            <a:extLst>
              <a:ext uri="{FF2B5EF4-FFF2-40B4-BE49-F238E27FC236}">
                <a16:creationId xmlns:a16="http://schemas.microsoft.com/office/drawing/2014/main" id="{D8F8C088-05F1-432D-8AE5-E54F7C8D8501}"/>
              </a:ext>
            </a:extLst>
          </p:cNvPr>
          <p:cNvSpPr/>
          <p:nvPr/>
        </p:nvSpPr>
        <p:spPr>
          <a:xfrm>
            <a:off x="6171893" y="2861636"/>
            <a:ext cx="1872108"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地域活性化・まちづくり</a:t>
            </a:r>
          </a:p>
        </p:txBody>
      </p:sp>
      <p:sp>
        <p:nvSpPr>
          <p:cNvPr id="177" name="正方形/長方形 176">
            <a:extLst>
              <a:ext uri="{FF2B5EF4-FFF2-40B4-BE49-F238E27FC236}">
                <a16:creationId xmlns:a16="http://schemas.microsoft.com/office/drawing/2014/main" id="{157DA902-9240-4158-B583-A9A79D53C4CE}"/>
              </a:ext>
            </a:extLst>
          </p:cNvPr>
          <p:cNvSpPr/>
          <p:nvPr/>
        </p:nvSpPr>
        <p:spPr>
          <a:xfrm>
            <a:off x="6171893" y="3506523"/>
            <a:ext cx="1413942" cy="990015"/>
          </a:xfrm>
          <a:prstGeom prst="rect">
            <a:avLst/>
          </a:prstGeom>
        </p:spPr>
        <p:txBody>
          <a:bodyPr wrap="square" lIns="36000" rIns="36000">
            <a:spAutoFit/>
          </a:bodyPr>
          <a:lstStyle/>
          <a:p>
            <a:pPr>
              <a:lnSpc>
                <a:spcPts val="1350"/>
              </a:lnSpc>
            </a:pPr>
            <a:r>
              <a:rPr lang="ja-JP" altLang="en-US" sz="1000" dirty="0">
                <a:latin typeface="メイリオ" panose="020B0604030504040204" pitchFamily="50" charset="-128"/>
                <a:ea typeface="メイリオ" panose="020B0604030504040204" pitchFamily="50" charset="-128"/>
              </a:rPr>
              <a:t>企業が実施するイベント等において、ステージ出演、ブース出展等で大阪・関西万博の機運醸成を実施</a:t>
            </a:r>
          </a:p>
        </p:txBody>
      </p:sp>
      <p:sp>
        <p:nvSpPr>
          <p:cNvPr id="179" name="角丸四角形 38">
            <a:extLst>
              <a:ext uri="{FF2B5EF4-FFF2-40B4-BE49-F238E27FC236}">
                <a16:creationId xmlns:a16="http://schemas.microsoft.com/office/drawing/2014/main" id="{6225C167-DFA7-448D-AF01-878BCF1BB7F4}"/>
              </a:ext>
            </a:extLst>
          </p:cNvPr>
          <p:cNvSpPr/>
          <p:nvPr/>
        </p:nvSpPr>
        <p:spPr>
          <a:xfrm>
            <a:off x="204745" y="4798023"/>
            <a:ext cx="1872108"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zh-CN"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府内市町村支援</a:t>
            </a:r>
            <a:endPar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DA4E822F-D34D-4D92-9E67-4B7D76C86D70}"/>
              </a:ext>
            </a:extLst>
          </p:cNvPr>
          <p:cNvSpPr/>
          <p:nvPr/>
        </p:nvSpPr>
        <p:spPr>
          <a:xfrm>
            <a:off x="204745" y="1223755"/>
            <a:ext cx="2882090" cy="253916"/>
          </a:xfrm>
          <a:prstGeom prst="rect">
            <a:avLst/>
          </a:prstGeom>
        </p:spPr>
        <p:txBody>
          <a:bodyPr wrap="square">
            <a:spAutoFit/>
          </a:bodyPr>
          <a:lstStyle/>
          <a:p>
            <a:r>
              <a:rPr lang="ja-JP" altLang="en-US" sz="1050" b="1" dirty="0">
                <a:latin typeface="メイリオ" panose="020B0604030504040204" pitchFamily="50" charset="-128"/>
                <a:ea typeface="メイリオ" panose="020B0604030504040204" pitchFamily="50" charset="-128"/>
              </a:rPr>
              <a:t>事例①教材作成と出前授業の実施</a:t>
            </a:r>
            <a:r>
              <a:rPr lang="ja-JP" altLang="en-US" sz="1000" b="1" dirty="0">
                <a:latin typeface="メイリオ" panose="020B0604030504040204" pitchFamily="50" charset="-128"/>
                <a:ea typeface="メイリオ" panose="020B0604030504040204" pitchFamily="50" charset="-128"/>
              </a:rPr>
              <a:t>　　</a:t>
            </a:r>
          </a:p>
        </p:txBody>
      </p:sp>
      <p:sp>
        <p:nvSpPr>
          <p:cNvPr id="185" name="正方形/長方形 184">
            <a:extLst>
              <a:ext uri="{FF2B5EF4-FFF2-40B4-BE49-F238E27FC236}">
                <a16:creationId xmlns:a16="http://schemas.microsoft.com/office/drawing/2014/main" id="{9B5405C5-04F2-4813-93D4-554A9321B21F}"/>
              </a:ext>
            </a:extLst>
          </p:cNvPr>
          <p:cNvSpPr/>
          <p:nvPr/>
        </p:nvSpPr>
        <p:spPr>
          <a:xfrm>
            <a:off x="161510" y="1583795"/>
            <a:ext cx="1463863" cy="990015"/>
          </a:xfrm>
          <a:prstGeom prst="rect">
            <a:avLst/>
          </a:prstGeom>
        </p:spPr>
        <p:txBody>
          <a:bodyPr wrap="square" lIns="36000" rIns="36000">
            <a:spAutoFit/>
          </a:bodyPr>
          <a:lstStyle/>
          <a:p>
            <a:pPr>
              <a:lnSpc>
                <a:spcPts val="1350"/>
              </a:lnSpc>
            </a:pPr>
            <a:r>
              <a:rPr lang="ja-JP" altLang="en-US" sz="1000" dirty="0">
                <a:latin typeface="メイリオ" panose="020B0604030504040204" pitchFamily="50" charset="-128"/>
                <a:ea typeface="メイリオ" panose="020B0604030504040204" pitchFamily="50" charset="-128"/>
              </a:rPr>
              <a:t>楽しみながら掃除を学ぶ冊子の作成と支援学校において掃除の基本を体験する出前事業を実施</a:t>
            </a:r>
          </a:p>
        </p:txBody>
      </p:sp>
      <p:sp>
        <p:nvSpPr>
          <p:cNvPr id="186" name="角丸四角形 33">
            <a:extLst>
              <a:ext uri="{FF2B5EF4-FFF2-40B4-BE49-F238E27FC236}">
                <a16:creationId xmlns:a16="http://schemas.microsoft.com/office/drawing/2014/main" id="{F0FBEF20-FE99-4E45-B186-D84B0CAA3F54}"/>
              </a:ext>
            </a:extLst>
          </p:cNvPr>
          <p:cNvSpPr/>
          <p:nvPr/>
        </p:nvSpPr>
        <p:spPr>
          <a:xfrm>
            <a:off x="204745" y="927593"/>
            <a:ext cx="1869024" cy="251157"/>
          </a:xfrm>
          <a:prstGeom prst="roundRect">
            <a:avLst/>
          </a:prstGeom>
          <a:solidFill>
            <a:schemeClr val="bg1"/>
          </a:solidFill>
          <a:ln w="12700">
            <a:solidFill>
              <a:srgbClr val="00808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50" b="1" dirty="0">
                <a:solidFill>
                  <a:srgbClr val="006664"/>
                </a:solidFill>
                <a:latin typeface="メイリオ" panose="020B0604030504040204" pitchFamily="50" charset="-128"/>
                <a:ea typeface="メイリオ" panose="020B0604030504040204" pitchFamily="50" charset="-128"/>
                <a:cs typeface="メイリオ" panose="020B0604030504040204" pitchFamily="50" charset="-128"/>
              </a:rPr>
              <a:t>子ども・教育、福祉</a:t>
            </a:r>
          </a:p>
        </p:txBody>
      </p:sp>
      <p:pic>
        <p:nvPicPr>
          <p:cNvPr id="187" name="図 186">
            <a:extLst>
              <a:ext uri="{FF2B5EF4-FFF2-40B4-BE49-F238E27FC236}">
                <a16:creationId xmlns:a16="http://schemas.microsoft.com/office/drawing/2014/main" id="{83FA7D89-33EE-47EF-B4BE-EBB884CD7711}"/>
              </a:ext>
            </a:extLst>
          </p:cNvPr>
          <p:cNvPicPr>
            <a:picLocks noChangeAspect="1"/>
          </p:cNvPicPr>
          <p:nvPr/>
        </p:nvPicPr>
        <p:blipFill>
          <a:blip r:embed="rId3"/>
          <a:stretch>
            <a:fillRect/>
          </a:stretch>
        </p:blipFill>
        <p:spPr>
          <a:xfrm>
            <a:off x="1585759" y="1565155"/>
            <a:ext cx="1356876" cy="1060484"/>
          </a:xfrm>
          <a:prstGeom prst="rect">
            <a:avLst/>
          </a:prstGeom>
        </p:spPr>
      </p:pic>
      <p:pic>
        <p:nvPicPr>
          <p:cNvPr id="188" name="図 187">
            <a:extLst>
              <a:ext uri="{FF2B5EF4-FFF2-40B4-BE49-F238E27FC236}">
                <a16:creationId xmlns:a16="http://schemas.microsoft.com/office/drawing/2014/main" id="{2F2F0F25-2184-452E-A92F-95A78AB5A871}"/>
              </a:ext>
            </a:extLst>
          </p:cNvPr>
          <p:cNvPicPr>
            <a:picLocks noChangeAspect="1"/>
          </p:cNvPicPr>
          <p:nvPr/>
        </p:nvPicPr>
        <p:blipFill>
          <a:blip r:embed="rId4"/>
          <a:stretch>
            <a:fillRect/>
          </a:stretch>
        </p:blipFill>
        <p:spPr>
          <a:xfrm>
            <a:off x="4553990" y="1565155"/>
            <a:ext cx="1404000" cy="919434"/>
          </a:xfrm>
          <a:prstGeom prst="rect">
            <a:avLst/>
          </a:prstGeom>
        </p:spPr>
      </p:pic>
      <p:pic>
        <p:nvPicPr>
          <p:cNvPr id="189" name="図 188">
            <a:extLst>
              <a:ext uri="{FF2B5EF4-FFF2-40B4-BE49-F238E27FC236}">
                <a16:creationId xmlns:a16="http://schemas.microsoft.com/office/drawing/2014/main" id="{2F0D362A-D156-4137-846B-5EE39D3D9544}"/>
              </a:ext>
            </a:extLst>
          </p:cNvPr>
          <p:cNvPicPr>
            <a:picLocks noChangeAspect="1"/>
          </p:cNvPicPr>
          <p:nvPr/>
        </p:nvPicPr>
        <p:blipFill>
          <a:blip r:embed="rId5"/>
          <a:stretch>
            <a:fillRect/>
          </a:stretch>
        </p:blipFill>
        <p:spPr>
          <a:xfrm>
            <a:off x="8010510" y="1442051"/>
            <a:ext cx="910361" cy="1221864"/>
          </a:xfrm>
          <a:prstGeom prst="rect">
            <a:avLst/>
          </a:prstGeom>
        </p:spPr>
      </p:pic>
      <p:pic>
        <p:nvPicPr>
          <p:cNvPr id="191" name="図 190">
            <a:extLst>
              <a:ext uri="{FF2B5EF4-FFF2-40B4-BE49-F238E27FC236}">
                <a16:creationId xmlns:a16="http://schemas.microsoft.com/office/drawing/2014/main" id="{A5966D28-CA78-4404-AB61-2E16B3608308}"/>
              </a:ext>
            </a:extLst>
          </p:cNvPr>
          <p:cNvPicPr>
            <a:picLocks noChangeAspect="1"/>
          </p:cNvPicPr>
          <p:nvPr/>
        </p:nvPicPr>
        <p:blipFill>
          <a:blip r:embed="rId6"/>
          <a:stretch>
            <a:fillRect/>
          </a:stretch>
        </p:blipFill>
        <p:spPr>
          <a:xfrm>
            <a:off x="4481990" y="3457425"/>
            <a:ext cx="1476000" cy="1141705"/>
          </a:xfrm>
          <a:prstGeom prst="rect">
            <a:avLst/>
          </a:prstGeom>
        </p:spPr>
      </p:pic>
      <p:graphicFrame>
        <p:nvGraphicFramePr>
          <p:cNvPr id="48" name="表 47">
            <a:extLst>
              <a:ext uri="{FF2B5EF4-FFF2-40B4-BE49-F238E27FC236}">
                <a16:creationId xmlns:a16="http://schemas.microsoft.com/office/drawing/2014/main" id="{A2D886E1-3DCD-4753-B222-D7C618659382}"/>
              </a:ext>
            </a:extLst>
          </p:cNvPr>
          <p:cNvGraphicFramePr>
            <a:graphicFrameLocks noGrp="1"/>
          </p:cNvGraphicFramePr>
          <p:nvPr/>
        </p:nvGraphicFramePr>
        <p:xfrm>
          <a:off x="3112763" y="4944977"/>
          <a:ext cx="2232000" cy="1440000"/>
        </p:xfrm>
        <a:graphic>
          <a:graphicData uri="http://schemas.openxmlformats.org/drawingml/2006/table">
            <a:tbl>
              <a:tblPr bandRow="1">
                <a:tableStyleId>{16D9F66E-5EB9-4882-86FB-DCBF35E3C3E4}</a:tableStyleId>
              </a:tblPr>
              <a:tblGrid>
                <a:gridCol w="1279217">
                  <a:extLst>
                    <a:ext uri="{9D8B030D-6E8A-4147-A177-3AD203B41FA5}">
                      <a16:colId xmlns:a16="http://schemas.microsoft.com/office/drawing/2014/main" val="20000"/>
                    </a:ext>
                  </a:extLst>
                </a:gridCol>
                <a:gridCol w="952783">
                  <a:extLst>
                    <a:ext uri="{9D8B030D-6E8A-4147-A177-3AD203B41FA5}">
                      <a16:colId xmlns:a16="http://schemas.microsoft.com/office/drawing/2014/main" val="682711076"/>
                    </a:ext>
                  </a:extLst>
                </a:gridCol>
              </a:tblGrid>
              <a:tr h="576000">
                <a:tc>
                  <a:txBody>
                    <a:bodyPr/>
                    <a:lstStyle/>
                    <a:p>
                      <a:pPr marL="0" indent="0">
                        <a:lnSpc>
                          <a:spcPts val="1050"/>
                        </a:lnSpc>
                        <a:buFont typeface="Wingdings" panose="05000000000000000000" pitchFamily="2" charset="2"/>
                        <a:buNone/>
                      </a:pPr>
                      <a:r>
                        <a:rPr kumimoji="1" lang="ja-JP" altLang="en-US" sz="1000" b="0" dirty="0">
                          <a:solidFill>
                            <a:schemeClr val="tx1"/>
                          </a:solidFill>
                          <a:latin typeface="メイリオ" panose="020B0604030504040204" pitchFamily="50" charset="-128"/>
                          <a:ea typeface="メイリオ" panose="020B0604030504040204" pitchFamily="50" charset="-128"/>
                        </a:rPr>
                        <a:t>◆包括連携協定締結</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marL="0" indent="0">
                        <a:lnSpc>
                          <a:spcPts val="1050"/>
                        </a:lnSpc>
                        <a:buFont typeface="Wingdings" panose="05000000000000000000" pitchFamily="2" charset="2"/>
                        <a:buNone/>
                      </a:pPr>
                      <a:r>
                        <a:rPr kumimoji="1" lang="ja-JP" altLang="en-US" sz="1000" b="0" dirty="0">
                          <a:solidFill>
                            <a:schemeClr val="tx1"/>
                          </a:solidFill>
                          <a:latin typeface="メイリオ" panose="020B0604030504040204" pitchFamily="50" charset="-128"/>
                          <a:ea typeface="メイリオ" panose="020B0604030504040204" pitchFamily="50" charset="-128"/>
                        </a:rPr>
                        <a:t>　数（累計）</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marL="0" indent="0">
                        <a:lnSpc>
                          <a:spcPts val="1050"/>
                        </a:lnSpc>
                        <a:buFont typeface="Wingdings" panose="05000000000000000000" pitchFamily="2" charset="2"/>
                        <a:buNone/>
                      </a:pPr>
                      <a:r>
                        <a:rPr kumimoji="1" lang="ja-JP" altLang="en-US" sz="1000" b="0" dirty="0">
                          <a:solidFill>
                            <a:schemeClr val="tx1"/>
                          </a:solidFill>
                          <a:latin typeface="メイリオ" panose="020B0604030504040204" pitchFamily="50" charset="-128"/>
                          <a:ea typeface="メイリオ" panose="020B0604030504040204" pitchFamily="50" charset="-128"/>
                        </a:rPr>
                        <a:t>　</a:t>
                      </a:r>
                      <a:r>
                        <a:rPr kumimoji="1" lang="en-US" altLang="ja-JP" sz="900" b="0" dirty="0">
                          <a:solidFill>
                            <a:schemeClr val="tx1"/>
                          </a:solidFill>
                          <a:latin typeface="メイリオ" panose="020B0604030504040204" pitchFamily="50" charset="-128"/>
                          <a:ea typeface="メイリオ" panose="020B0604030504040204" pitchFamily="50" charset="-128"/>
                        </a:rPr>
                        <a:t>(</a:t>
                      </a:r>
                      <a:r>
                        <a:rPr kumimoji="1" lang="ja-JP" altLang="en-US" sz="900" b="0" strike="noStrike" dirty="0">
                          <a:solidFill>
                            <a:schemeClr val="tx1"/>
                          </a:solidFill>
                          <a:latin typeface="メイリオ" panose="020B0604030504040204" pitchFamily="50" charset="-128"/>
                          <a:ea typeface="メイリオ" panose="020B0604030504040204" pitchFamily="50" charset="-128"/>
                        </a:rPr>
                        <a:t>令和７年１月時点</a:t>
                      </a:r>
                      <a:r>
                        <a:rPr kumimoji="1" lang="en-US" altLang="ja-JP" sz="900" b="0" strike="noStrike" dirty="0">
                          <a:solidFill>
                            <a:schemeClr val="tx1"/>
                          </a:solidFill>
                          <a:latin typeface="メイリオ" panose="020B0604030504040204" pitchFamily="50" charset="-128"/>
                          <a:ea typeface="メイリオ" panose="020B0604030504040204" pitchFamily="50" charset="-128"/>
                        </a:rPr>
                        <a:t>)</a:t>
                      </a:r>
                    </a:p>
                  </a:txBody>
                  <a:tcPr marL="36000" marR="36000" marT="36000" marB="0" anchor="ctr"/>
                </a:tc>
                <a:tc>
                  <a:txBody>
                    <a:bodyPr/>
                    <a:lstStyle/>
                    <a:p>
                      <a:pPr marL="0" algn="ctr" defTabSz="914400" rtl="0" eaLnBrk="1" latinLnBrk="0" hangingPunct="1">
                        <a:lnSpc>
                          <a:spcPts val="700"/>
                        </a:lnSpc>
                      </a:pPr>
                      <a:r>
                        <a:rPr kumimoji="1" lang="en-US" altLang="ja-JP" sz="1000" b="1" strike="noStrike" kern="1200" dirty="0">
                          <a:solidFill>
                            <a:schemeClr val="tx1"/>
                          </a:solidFill>
                          <a:latin typeface="メイリオ" panose="020B0604030504040204" pitchFamily="50" charset="-128"/>
                          <a:ea typeface="メイリオ" panose="020B0604030504040204" pitchFamily="50" charset="-128"/>
                        </a:rPr>
                        <a:t>60</a:t>
                      </a:r>
                      <a:r>
                        <a:rPr kumimoji="1" lang="ja-JP" altLang="en-US" sz="1000" b="1" strike="noStrike" kern="1200" dirty="0">
                          <a:solidFill>
                            <a:schemeClr val="tx1"/>
                          </a:solidFill>
                          <a:latin typeface="メイリオ" panose="020B0604030504040204" pitchFamily="50" charset="-128"/>
                          <a:ea typeface="メイリオ" panose="020B0604030504040204" pitchFamily="50" charset="-128"/>
                        </a:rPr>
                        <a:t>件</a:t>
                      </a:r>
                      <a:endParaRPr kumimoji="1" lang="en-US" altLang="ja-JP" sz="1000" b="1" strike="noStrike" kern="1200" dirty="0">
                        <a:solidFill>
                          <a:schemeClr val="tx1"/>
                        </a:solidFill>
                        <a:latin typeface="メイリオ" panose="020B0604030504040204" pitchFamily="50" charset="-128"/>
                        <a:ea typeface="メイリオ" panose="020B0604030504040204" pitchFamily="50" charset="-128"/>
                      </a:endParaRPr>
                    </a:p>
                    <a:p>
                      <a:pPr marL="0" algn="ctr" defTabSz="914400" rtl="0" eaLnBrk="1" latinLnBrk="0" hangingPunct="1">
                        <a:lnSpc>
                          <a:spcPts val="700"/>
                        </a:lnSpc>
                      </a:pPr>
                      <a:endParaRPr kumimoji="1" lang="en-US" altLang="ja-JP" sz="1000" b="1" strike="noStrike" kern="1200" dirty="0">
                        <a:solidFill>
                          <a:schemeClr val="tx1"/>
                        </a:solidFill>
                        <a:latin typeface="メイリオ" panose="020B0604030504040204" pitchFamily="50" charset="-128"/>
                        <a:ea typeface="メイリオ" panose="020B0604030504040204" pitchFamily="50" charset="-128"/>
                      </a:endParaRPr>
                    </a:p>
                    <a:p>
                      <a:pPr marL="0" algn="ctr" defTabSz="914400" rtl="0" eaLnBrk="1" latinLnBrk="0" hangingPunct="1">
                        <a:lnSpc>
                          <a:spcPts val="700"/>
                        </a:lnSpc>
                      </a:pPr>
                      <a:r>
                        <a:rPr kumimoji="1" lang="en-US" altLang="ja-JP" sz="1000" b="1" strike="noStrike" kern="1200" dirty="0">
                          <a:solidFill>
                            <a:schemeClr val="tx1"/>
                          </a:solidFill>
                          <a:latin typeface="メイリオ" panose="020B0604030504040204" pitchFamily="50" charset="-128"/>
                          <a:ea typeface="メイリオ" panose="020B0604030504040204" pitchFamily="50" charset="-128"/>
                        </a:rPr>
                        <a:t>74</a:t>
                      </a:r>
                      <a:r>
                        <a:rPr kumimoji="1" lang="ja-JP" altLang="en-US" sz="1000" b="1" strike="noStrike" kern="1200" dirty="0">
                          <a:solidFill>
                            <a:schemeClr val="tx1"/>
                          </a:solidFill>
                          <a:latin typeface="メイリオ" panose="020B0604030504040204" pitchFamily="50" charset="-128"/>
                          <a:ea typeface="メイリオ" panose="020B0604030504040204" pitchFamily="50" charset="-128"/>
                        </a:rPr>
                        <a:t>事業者</a:t>
                      </a:r>
                      <a:endParaRPr kumimoji="1" lang="en-US" altLang="ja-JP" sz="1000" b="0" strike="noStrike" kern="12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72000" marB="0" anchor="ctr"/>
                </a:tc>
                <a:extLst>
                  <a:ext uri="{0D108BD9-81ED-4DB2-BD59-A6C34878D82A}">
                    <a16:rowId xmlns:a16="http://schemas.microsoft.com/office/drawing/2014/main" val="10000"/>
                  </a:ext>
                </a:extLst>
              </a:tr>
              <a:tr h="504000">
                <a:tc>
                  <a:txBody>
                    <a:bodyPr/>
                    <a:lstStyle/>
                    <a:p>
                      <a:pPr>
                        <a:lnSpc>
                          <a:spcPts val="1050"/>
                        </a:lnSpc>
                      </a:pPr>
                      <a:r>
                        <a:rPr kumimoji="1" lang="ja-JP" altLang="en-US" sz="1000" b="0" dirty="0">
                          <a:solidFill>
                            <a:schemeClr val="tx1"/>
                          </a:solidFill>
                          <a:latin typeface="メイリオ" panose="020B0604030504040204" pitchFamily="50" charset="-128"/>
                          <a:ea typeface="メイリオ" panose="020B0604030504040204" pitchFamily="50" charset="-128"/>
                        </a:rPr>
                        <a:t>◆包括連携協定締結</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nSpc>
                          <a:spcPts val="1050"/>
                        </a:lnSpc>
                      </a:pPr>
                      <a:r>
                        <a:rPr kumimoji="1" lang="ja-JP" altLang="en-US" sz="1000" b="0" dirty="0">
                          <a:solidFill>
                            <a:schemeClr val="tx1"/>
                          </a:solidFill>
                          <a:latin typeface="メイリオ" panose="020B0604030504040204" pitchFamily="50" charset="-128"/>
                          <a:ea typeface="メイリオ" panose="020B0604030504040204" pitchFamily="50" charset="-128"/>
                        </a:rPr>
                        <a:t>　企業等との連携数</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nSpc>
                          <a:spcPts val="1050"/>
                        </a:lnSpc>
                      </a:pPr>
                      <a:r>
                        <a:rPr kumimoji="1" lang="en-US" altLang="ja-JP" sz="900" b="0" dirty="0">
                          <a:solidFill>
                            <a:schemeClr val="tx1"/>
                          </a:solidFill>
                          <a:latin typeface="メイリオ" panose="020B0604030504040204" pitchFamily="50" charset="-128"/>
                          <a:ea typeface="メイリオ" panose="020B0604030504040204" pitchFamily="50" charset="-128"/>
                        </a:rPr>
                        <a:t>  </a:t>
                      </a:r>
                      <a:r>
                        <a:rPr kumimoji="1" lang="ja-JP" altLang="en-US" sz="900" b="0" dirty="0">
                          <a:solidFill>
                            <a:schemeClr val="tx1"/>
                          </a:solidFill>
                          <a:latin typeface="メイリオ" panose="020B0604030504040204" pitchFamily="50" charset="-128"/>
                          <a:ea typeface="メイリオ" panose="020B0604030504040204" pitchFamily="50" charset="-128"/>
                        </a:rPr>
                        <a:t> </a:t>
                      </a:r>
                      <a:r>
                        <a:rPr kumimoji="1" lang="en-US" altLang="ja-JP" sz="900" b="0" dirty="0">
                          <a:solidFill>
                            <a:schemeClr val="tx1"/>
                          </a:solidFill>
                          <a:latin typeface="メイリオ" panose="020B0604030504040204" pitchFamily="50" charset="-128"/>
                          <a:ea typeface="メイリオ" panose="020B0604030504040204" pitchFamily="50" charset="-128"/>
                        </a:rPr>
                        <a:t>(</a:t>
                      </a:r>
                      <a:r>
                        <a:rPr kumimoji="1" lang="ja-JP" altLang="en-US" sz="900" b="0" dirty="0">
                          <a:solidFill>
                            <a:schemeClr val="tx1"/>
                          </a:solidFill>
                          <a:latin typeface="メイリオ" panose="020B0604030504040204" pitchFamily="50" charset="-128"/>
                          <a:ea typeface="メイリオ" panose="020B0604030504040204" pitchFamily="50" charset="-128"/>
                        </a:rPr>
                        <a:t>令和６年度）</a:t>
                      </a:r>
                      <a:endParaRPr kumimoji="1" lang="ja-JP" altLang="en-US" sz="9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36000" marB="0" anchor="ctr"/>
                </a:tc>
                <a:tc>
                  <a:txBody>
                    <a:bodyPr/>
                    <a:lstStyle/>
                    <a:p>
                      <a:pPr algn="ctr">
                        <a:lnSpc>
                          <a:spcPct val="100000"/>
                        </a:lnSpc>
                      </a:pPr>
                      <a:r>
                        <a:rPr kumimoji="1" lang="en-US" altLang="ja-JP" sz="1000" b="1" strike="noStrike" dirty="0">
                          <a:solidFill>
                            <a:schemeClr val="tx1"/>
                          </a:solidFill>
                          <a:latin typeface="メイリオ" panose="020B0604030504040204" pitchFamily="50" charset="-128"/>
                          <a:ea typeface="メイリオ" panose="020B0604030504040204" pitchFamily="50" charset="-128"/>
                        </a:rPr>
                        <a:t>700</a:t>
                      </a:r>
                      <a:r>
                        <a:rPr kumimoji="1" lang="ja-JP" altLang="en-US" sz="1000" b="1" strike="noStrike" dirty="0">
                          <a:solidFill>
                            <a:schemeClr val="tx1"/>
                          </a:solidFill>
                          <a:latin typeface="メイリオ" panose="020B0604030504040204" pitchFamily="50" charset="-128"/>
                          <a:ea typeface="メイリオ" panose="020B0604030504040204" pitchFamily="50" charset="-128"/>
                        </a:rPr>
                        <a:t>件</a:t>
                      </a:r>
                    </a:p>
                    <a:p>
                      <a:pPr algn="ctr">
                        <a:lnSpc>
                          <a:spcPct val="100000"/>
                        </a:lnSpc>
                      </a:pPr>
                      <a:r>
                        <a:rPr kumimoji="1" lang="ja-JP" altLang="en-US" sz="1000" b="1" strike="noStrike" dirty="0">
                          <a:solidFill>
                            <a:schemeClr val="tx1"/>
                          </a:solidFill>
                          <a:latin typeface="メイリオ" panose="020B0604030504040204" pitchFamily="50" charset="-128"/>
                          <a:ea typeface="メイリオ" panose="020B0604030504040204" pitchFamily="50" charset="-128"/>
                        </a:rPr>
                        <a:t>（見込み）</a:t>
                      </a:r>
                      <a:endParaRPr kumimoji="1" lang="en-US" altLang="ja-JP" sz="10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72000" marB="0" anchor="ctr"/>
                </a:tc>
                <a:extLst>
                  <a:ext uri="{0D108BD9-81ED-4DB2-BD59-A6C34878D82A}">
                    <a16:rowId xmlns:a16="http://schemas.microsoft.com/office/drawing/2014/main" val="10001"/>
                  </a:ext>
                </a:extLst>
              </a:tr>
              <a:tr h="360000">
                <a:tc>
                  <a:txBody>
                    <a:bodyPr/>
                    <a:lstStyle/>
                    <a:p>
                      <a:pPr>
                        <a:lnSpc>
                          <a:spcPct val="100000"/>
                        </a:lnSpc>
                      </a:pPr>
                      <a:r>
                        <a:rPr kumimoji="1" lang="ja-JP" altLang="en-US" sz="1000" b="0" dirty="0">
                          <a:solidFill>
                            <a:schemeClr val="tx1"/>
                          </a:solidFill>
                          <a:latin typeface="メイリオ" panose="020B0604030504040204" pitchFamily="50" charset="-128"/>
                          <a:ea typeface="メイリオ" panose="020B0604030504040204" pitchFamily="50" charset="-128"/>
                        </a:rPr>
                        <a:t>◆直接的効果額</a:t>
                      </a:r>
                      <a:r>
                        <a:rPr kumimoji="1" lang="en-US" altLang="ja-JP" sz="800" b="0" dirty="0">
                          <a:solidFill>
                            <a:schemeClr val="tx1"/>
                          </a:solidFill>
                          <a:latin typeface="メイリオ" panose="020B0604030504040204" pitchFamily="50" charset="-128"/>
                          <a:ea typeface="メイリオ" panose="020B0604030504040204" pitchFamily="50" charset="-128"/>
                        </a:rPr>
                        <a:t>※</a:t>
                      </a:r>
                      <a:endParaRPr kumimoji="1" lang="en-US" altLang="ja-JP" sz="1000" b="0" dirty="0">
                        <a:solidFill>
                          <a:schemeClr val="tx1"/>
                        </a:solidFill>
                        <a:latin typeface="メイリオ" panose="020B0604030504040204" pitchFamily="50" charset="-128"/>
                        <a:ea typeface="メイリオ" panose="020B0604030504040204" pitchFamily="50" charset="-128"/>
                      </a:endParaRPr>
                    </a:p>
                    <a:p>
                      <a:pPr>
                        <a:lnSpc>
                          <a:spcPct val="100000"/>
                        </a:lnSpc>
                      </a:pPr>
                      <a:r>
                        <a:rPr kumimoji="1" lang="ja-JP" altLang="en-US" sz="900" b="0" dirty="0">
                          <a:solidFill>
                            <a:schemeClr val="tx1"/>
                          </a:solidFill>
                          <a:latin typeface="メイリオ" panose="020B0604030504040204" pitchFamily="50" charset="-128"/>
                          <a:ea typeface="メイリオ" panose="020B0604030504040204" pitchFamily="50" charset="-128"/>
                        </a:rPr>
                        <a:t> （令和５年度）</a:t>
                      </a:r>
                      <a:endParaRPr kumimoji="1" lang="en-US" altLang="ja-JP" sz="900" b="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0" marB="0" anchor="ctr"/>
                </a:tc>
                <a:tc>
                  <a:txBody>
                    <a:bodyPr/>
                    <a:lstStyle/>
                    <a:p>
                      <a:pPr algn="ctr">
                        <a:lnSpc>
                          <a:spcPts val="700"/>
                        </a:lnSpc>
                      </a:pPr>
                      <a:r>
                        <a:rPr kumimoji="1" lang="ja-JP" altLang="en-US"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約</a:t>
                      </a:r>
                      <a:r>
                        <a:rPr kumimoji="1" lang="en-US" altLang="ja-JP"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7</a:t>
                      </a:r>
                      <a:r>
                        <a:rPr kumimoji="1" lang="ja-JP" altLang="en-US"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億</a:t>
                      </a:r>
                      <a:r>
                        <a:rPr kumimoji="1" lang="en-US" altLang="ja-JP"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4,350</a:t>
                      </a:r>
                      <a:r>
                        <a:rPr kumimoji="1" lang="ja-JP" altLang="en-US"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万円</a:t>
                      </a:r>
                      <a:endParaRPr kumimoji="1" lang="en-US" altLang="ja-JP" sz="800" b="1" strike="noStrike"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txBody>
                  <a:tcPr marL="36000" marR="36000" marT="72000" marB="0" anchor="ctr"/>
                </a:tc>
                <a:extLst>
                  <a:ext uri="{0D108BD9-81ED-4DB2-BD59-A6C34878D82A}">
                    <a16:rowId xmlns:a16="http://schemas.microsoft.com/office/drawing/2014/main" val="3262293497"/>
                  </a:ext>
                </a:extLst>
              </a:tr>
            </a:tbl>
          </a:graphicData>
        </a:graphic>
      </p:graphicFrame>
      <p:sp>
        <p:nvSpPr>
          <p:cNvPr id="4" name="正方形/長方形 3">
            <a:extLst>
              <a:ext uri="{FF2B5EF4-FFF2-40B4-BE49-F238E27FC236}">
                <a16:creationId xmlns:a16="http://schemas.microsoft.com/office/drawing/2014/main" id="{2EBAAFBE-7CCE-4FAE-81F9-09E18AA7A7B7}"/>
              </a:ext>
            </a:extLst>
          </p:cNvPr>
          <p:cNvSpPr/>
          <p:nvPr/>
        </p:nvSpPr>
        <p:spPr>
          <a:xfrm>
            <a:off x="3127715" y="6410511"/>
            <a:ext cx="2232810" cy="33767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lstStyle/>
          <a:p>
            <a:r>
              <a:rPr lang="en-US" altLang="ja-JP"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a:t>
            </a:r>
            <a:r>
              <a:rPr kumimoji="1" lang="ja-JP" altLang="en-US"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デスクが関わった取組みについて「仮に府が</a:t>
            </a:r>
            <a:endParaRPr kumimoji="1" lang="en-US" altLang="ja-JP"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　</a:t>
            </a:r>
            <a:r>
              <a:rPr kumimoji="1" lang="ja-JP" altLang="en-US" sz="8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直接実施した場合に必要となる金額」を試算</a:t>
            </a:r>
          </a:p>
          <a:p>
            <a:endParaRPr kumimoji="1" lang="ja-JP" altLang="en-US" sz="800" b="1" dirty="0">
              <a:solidFill>
                <a:schemeClr val="tx1"/>
              </a:solidFill>
              <a:latin typeface="メイリオ" panose="020B0604030504040204" pitchFamily="50" charset="-128"/>
              <a:ea typeface="メイリオ" panose="020B0604030504040204" pitchFamily="50" charset="-128"/>
            </a:endParaRPr>
          </a:p>
        </p:txBody>
      </p:sp>
      <p:sp>
        <p:nvSpPr>
          <p:cNvPr id="157" name="角丸四角形 32">
            <a:extLst>
              <a:ext uri="{FF2B5EF4-FFF2-40B4-BE49-F238E27FC236}">
                <a16:creationId xmlns:a16="http://schemas.microsoft.com/office/drawing/2014/main" id="{080721B5-A208-4F4B-8984-CF96E6F4DCC7}"/>
              </a:ext>
            </a:extLst>
          </p:cNvPr>
          <p:cNvSpPr/>
          <p:nvPr/>
        </p:nvSpPr>
        <p:spPr>
          <a:xfrm>
            <a:off x="3112743" y="4737160"/>
            <a:ext cx="972000" cy="252000"/>
          </a:xfrm>
          <a:prstGeom prst="roundRect">
            <a:avLst>
              <a:gd name="adj" fmla="val 14009"/>
            </a:avLst>
          </a:prstGeom>
          <a:solidFill>
            <a:srgbClr val="00468B"/>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取組み効果</a:t>
            </a:r>
            <a:endParaRPr lang="en-US" altLang="ja-JP"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005DAD3F-D875-422A-AA13-74CC1E4FD9EF}"/>
              </a:ext>
            </a:extLst>
          </p:cNvPr>
          <p:cNvSpPr/>
          <p:nvPr/>
        </p:nvSpPr>
        <p:spPr>
          <a:xfrm>
            <a:off x="6138402" y="1583795"/>
            <a:ext cx="1872108" cy="990015"/>
          </a:xfrm>
          <a:prstGeom prst="rect">
            <a:avLst/>
          </a:prstGeom>
        </p:spPr>
        <p:txBody>
          <a:bodyPr wrap="square" lIns="36000">
            <a:spAutoFit/>
          </a:bodyPr>
          <a:lstStyle/>
          <a:p>
            <a:pPr>
              <a:lnSpc>
                <a:spcPts val="1350"/>
              </a:lnSpc>
            </a:pPr>
            <a:r>
              <a:rPr lang="ja-JP" altLang="en-US" sz="1050">
                <a:latin typeface="メイリオ" panose="020B0604030504040204" pitchFamily="50" charset="-128"/>
                <a:ea typeface="メイリオ" panose="020B0604030504040204" pitchFamily="50" charset="-128"/>
              </a:rPr>
              <a:t>不要な衣類を回収・選別後、再販やリサイクルへとつなぎ循環させる地域共創型の仕組みを構築するために国の実証事業を共同で実施</a:t>
            </a:r>
            <a:endParaRPr lang="ja-JP" altLang="en-US" sz="1050" dirty="0">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744907F0-7B5B-48CE-AA4B-45ABC86B88B7}"/>
              </a:ext>
            </a:extLst>
          </p:cNvPr>
          <p:cNvSpPr txBox="1"/>
          <p:nvPr/>
        </p:nvSpPr>
        <p:spPr>
          <a:xfrm>
            <a:off x="3140039" y="3203828"/>
            <a:ext cx="3007136" cy="400110"/>
          </a:xfrm>
          <a:prstGeom prst="rect">
            <a:avLst/>
          </a:prstGeom>
          <a:noFill/>
          <a:ln w="12700">
            <a:noFill/>
            <a:prstDash val="lgDash"/>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事例⑤府⺠の交通安全意識向上に向けた取組み</a:t>
            </a:r>
            <a:endParaRPr lang="en-US" altLang="ja-JP" sz="1000" b="1" dirty="0">
              <a:latin typeface="メイリオ" panose="020B0604030504040204" pitchFamily="50" charset="-128"/>
              <a:ea typeface="メイリオ" panose="020B0604030504040204" pitchFamily="50" charset="-128"/>
            </a:endParaRPr>
          </a:p>
          <a:p>
            <a:r>
              <a:rPr lang="ja-JP" altLang="en-US" sz="1000" b="1" dirty="0">
                <a:latin typeface="メイリオ" panose="020B0604030504040204" pitchFamily="50" charset="-128"/>
                <a:ea typeface="メイリオ" panose="020B0604030504040204" pitchFamily="50" charset="-128"/>
              </a:rPr>
              <a:t>　</a:t>
            </a:r>
            <a:endParaRPr lang="en-US" altLang="ja-JP" sz="1000" b="1" dirty="0">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CDA17BE8-36EB-4DB0-9096-D893AC2DC3FB}"/>
              </a:ext>
            </a:extLst>
          </p:cNvPr>
          <p:cNvSpPr/>
          <p:nvPr/>
        </p:nvSpPr>
        <p:spPr>
          <a:xfrm>
            <a:off x="3168484" y="3506523"/>
            <a:ext cx="1240646" cy="1092607"/>
          </a:xfrm>
          <a:prstGeom prst="rect">
            <a:avLst/>
          </a:prstGeom>
        </p:spPr>
        <p:txBody>
          <a:bodyPr wrap="square" lIns="36000" rIns="36000">
            <a:spAutoFit/>
          </a:bodyPr>
          <a:lstStyle/>
          <a:p>
            <a:pPr>
              <a:lnSpc>
                <a:spcPts val="1300"/>
              </a:lnSpc>
            </a:pPr>
            <a:r>
              <a:rPr lang="ja-JP" altLang="en-US" sz="1000" dirty="0">
                <a:latin typeface="メイリオ" panose="020B0604030504040204" pitchFamily="50" charset="-128"/>
                <a:ea typeface="メイリオ" panose="020B0604030504040204" pitchFamily="50" charset="-128"/>
              </a:rPr>
              <a:t>飲酒運転撲滅や自転車ヘルメット着用促進等の交通安全啓発ラッピング⾃動販売機を府内に設置することによる広報啓発</a:t>
            </a:r>
          </a:p>
        </p:txBody>
      </p:sp>
      <p:sp>
        <p:nvSpPr>
          <p:cNvPr id="53" name="正方形/長方形 52">
            <a:extLst>
              <a:ext uri="{FF2B5EF4-FFF2-40B4-BE49-F238E27FC236}">
                <a16:creationId xmlns:a16="http://schemas.microsoft.com/office/drawing/2014/main" id="{950D68C6-22AB-485B-8836-6E13D1CE2DF5}"/>
              </a:ext>
            </a:extLst>
          </p:cNvPr>
          <p:cNvSpPr/>
          <p:nvPr/>
        </p:nvSpPr>
        <p:spPr>
          <a:xfrm>
            <a:off x="161510" y="3506523"/>
            <a:ext cx="1414853" cy="990016"/>
          </a:xfrm>
          <a:prstGeom prst="rect">
            <a:avLst/>
          </a:prstGeom>
        </p:spPr>
        <p:txBody>
          <a:bodyPr wrap="square" lIns="36000" rIns="72000">
            <a:spAutoFit/>
          </a:bodyPr>
          <a:lstStyle/>
          <a:p>
            <a:pPr>
              <a:lnSpc>
                <a:spcPts val="1350"/>
              </a:lnSpc>
            </a:pPr>
            <a:r>
              <a:rPr lang="en-US" altLang="ja-JP" sz="1050" dirty="0">
                <a:latin typeface="メイリオ" panose="020B0604030504040204" pitchFamily="50" charset="-128"/>
                <a:ea typeface="メイリオ" panose="020B0604030504040204" pitchFamily="50" charset="-128"/>
              </a:rPr>
              <a:t>DX</a:t>
            </a:r>
            <a:r>
              <a:rPr lang="ja-JP" altLang="en-US" sz="1050" dirty="0">
                <a:latin typeface="メイリオ" panose="020B0604030504040204" pitchFamily="50" charset="-128"/>
                <a:ea typeface="メイリオ" panose="020B0604030504040204" pitchFamily="50" charset="-128"/>
              </a:rPr>
              <a:t>を活用した課題解決の事例紹介とデジタルツールの体験ができる中小企業向けセミナーの実施</a:t>
            </a:r>
          </a:p>
        </p:txBody>
      </p:sp>
      <p:sp>
        <p:nvSpPr>
          <p:cNvPr id="55" name="テキスト ボックス 54">
            <a:extLst>
              <a:ext uri="{FF2B5EF4-FFF2-40B4-BE49-F238E27FC236}">
                <a16:creationId xmlns:a16="http://schemas.microsoft.com/office/drawing/2014/main" id="{325A6A4E-6333-4703-B157-C15F413521F7}"/>
              </a:ext>
            </a:extLst>
          </p:cNvPr>
          <p:cNvSpPr txBox="1"/>
          <p:nvPr/>
        </p:nvSpPr>
        <p:spPr>
          <a:xfrm>
            <a:off x="204745" y="3203830"/>
            <a:ext cx="2628736" cy="277418"/>
          </a:xfrm>
          <a:prstGeom prst="rect">
            <a:avLst/>
          </a:prstGeom>
          <a:noFill/>
          <a:ln w="12700">
            <a:noFill/>
            <a:prstDash val="lgDash"/>
          </a:ln>
        </p:spPr>
        <p:txBody>
          <a:bodyPr wrap="square" rtlCol="0">
            <a:spAutoFit/>
          </a:bodyPr>
          <a:lstStyle>
            <a:defPPr>
              <a:defRPr lang="en-US"/>
            </a:defPPr>
            <a:lvl1pPr>
              <a:defRPr sz="1200" b="1" u="sng">
                <a:solidFill>
                  <a:srgbClr val="FF0000"/>
                </a:solidFill>
                <a:latin typeface="Meiryo UI" panose="020B0604030504040204" pitchFamily="50" charset="-128"/>
                <a:ea typeface="Meiryo UI" panose="020B0604030504040204" pitchFamily="50" charset="-128"/>
              </a:defRPr>
            </a:lvl1pPr>
          </a:lstStyle>
          <a:p>
            <a:r>
              <a:rPr lang="ja-JP" altLang="en-US" sz="1050" u="none" dirty="0">
                <a:solidFill>
                  <a:schemeClr val="tx1"/>
                </a:solidFill>
                <a:latin typeface="メイリオ" panose="020B0604030504040204" pitchFamily="50" charset="-128"/>
                <a:ea typeface="メイリオ" panose="020B0604030504040204" pitchFamily="50" charset="-128"/>
              </a:rPr>
              <a:t>事例④中小企業向け</a:t>
            </a:r>
            <a:r>
              <a:rPr lang="en-US" altLang="ja-JP" sz="1050" u="none" dirty="0">
                <a:solidFill>
                  <a:schemeClr val="tx1"/>
                </a:solidFill>
                <a:latin typeface="メイリオ" panose="020B0604030504040204" pitchFamily="50" charset="-128"/>
                <a:ea typeface="メイリオ" panose="020B0604030504040204" pitchFamily="50" charset="-128"/>
              </a:rPr>
              <a:t>DX</a:t>
            </a:r>
            <a:r>
              <a:rPr lang="ja-JP" altLang="en-US" sz="1050" u="none" dirty="0">
                <a:solidFill>
                  <a:schemeClr val="tx1"/>
                </a:solidFill>
                <a:latin typeface="メイリオ" panose="020B0604030504040204" pitchFamily="50" charset="-128"/>
                <a:ea typeface="メイリオ" panose="020B0604030504040204" pitchFamily="50" charset="-128"/>
              </a:rPr>
              <a:t>セミナーの共催</a:t>
            </a:r>
          </a:p>
        </p:txBody>
      </p:sp>
      <p:pic>
        <p:nvPicPr>
          <p:cNvPr id="57" name="図 56">
            <a:extLst>
              <a:ext uri="{FF2B5EF4-FFF2-40B4-BE49-F238E27FC236}">
                <a16:creationId xmlns:a16="http://schemas.microsoft.com/office/drawing/2014/main" id="{383D24D5-C458-49A6-A33B-952635C818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17931" y="3654025"/>
            <a:ext cx="1433889" cy="714463"/>
          </a:xfrm>
          <a:prstGeom prst="rect">
            <a:avLst/>
          </a:prstGeom>
        </p:spPr>
      </p:pic>
      <p:pic>
        <p:nvPicPr>
          <p:cNvPr id="58" name="図 57">
            <a:extLst>
              <a:ext uri="{FF2B5EF4-FFF2-40B4-BE49-F238E27FC236}">
                <a16:creationId xmlns:a16="http://schemas.microsoft.com/office/drawing/2014/main" id="{6F0AC5FD-697E-46DF-8596-B1DDF1C0CE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2340" y="3519010"/>
            <a:ext cx="1282292" cy="930696"/>
          </a:xfrm>
          <a:prstGeom prst="rect">
            <a:avLst/>
          </a:prstGeom>
        </p:spPr>
      </p:pic>
      <p:sp>
        <p:nvSpPr>
          <p:cNvPr id="59" name="テキスト ボックス 58">
            <a:extLst>
              <a:ext uri="{FF2B5EF4-FFF2-40B4-BE49-F238E27FC236}">
                <a16:creationId xmlns:a16="http://schemas.microsoft.com/office/drawing/2014/main" id="{482BAD2C-3302-4F4D-803C-D0D1BA859AB8}"/>
              </a:ext>
            </a:extLst>
          </p:cNvPr>
          <p:cNvSpPr txBox="1"/>
          <p:nvPr/>
        </p:nvSpPr>
        <p:spPr>
          <a:xfrm>
            <a:off x="204745" y="5182030"/>
            <a:ext cx="2770584" cy="246221"/>
          </a:xfrm>
          <a:prstGeom prst="rect">
            <a:avLst/>
          </a:prstGeom>
          <a:noFill/>
          <a:ln w="12700">
            <a:noFill/>
            <a:prstDash val="lgDash"/>
          </a:ln>
        </p:spPr>
        <p:txBody>
          <a:bodyPr wrap="square" rtlCol="0">
            <a:spAutoFit/>
          </a:bodyPr>
          <a:lstStyle/>
          <a:p>
            <a:r>
              <a:rPr lang="ja-JP" altLang="en-US" sz="1000" b="1" dirty="0">
                <a:latin typeface="メイリオ" panose="020B0604030504040204" pitchFamily="50" charset="-128"/>
                <a:ea typeface="メイリオ" panose="020B0604030504040204" pitchFamily="50" charset="-128"/>
              </a:rPr>
              <a:t>事例⑦企業と市町村事業とのマッチング</a:t>
            </a:r>
            <a:endParaRPr lang="en-US" altLang="ja-JP" sz="1000" b="1" dirty="0">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D62B4750-88D3-4401-881D-F6FE6ECC0F57}"/>
              </a:ext>
            </a:extLst>
          </p:cNvPr>
          <p:cNvSpPr/>
          <p:nvPr/>
        </p:nvSpPr>
        <p:spPr>
          <a:xfrm>
            <a:off x="161510" y="5409220"/>
            <a:ext cx="1455690" cy="1169551"/>
          </a:xfrm>
          <a:prstGeom prst="rect">
            <a:avLst/>
          </a:prstGeom>
        </p:spPr>
        <p:txBody>
          <a:bodyPr wrap="square" lIns="36000" rIns="108000">
            <a:spAutoFit/>
          </a:bodyPr>
          <a:lstStyle/>
          <a:p>
            <a:pPr>
              <a:lnSpc>
                <a:spcPts val="1350"/>
              </a:lnSpc>
            </a:pPr>
            <a:r>
              <a:rPr lang="ja-JP" altLang="en-US" sz="1050" dirty="0">
                <a:latin typeface="メイリオ" panose="020B0604030504040204" pitchFamily="50" charset="-128"/>
                <a:ea typeface="メイリオ" panose="020B0604030504040204" pitchFamily="50" charset="-128"/>
              </a:rPr>
              <a:t>健康意識の向上を図るため、体験ブースの出展や啓発活動を行う町事業に協力する企業とのマッチングを実施</a:t>
            </a:r>
          </a:p>
        </p:txBody>
      </p:sp>
      <p:pic>
        <p:nvPicPr>
          <p:cNvPr id="61" name="図 60">
            <a:extLst>
              <a:ext uri="{FF2B5EF4-FFF2-40B4-BE49-F238E27FC236}">
                <a16:creationId xmlns:a16="http://schemas.microsoft.com/office/drawing/2014/main" id="{24308155-EC37-4D3D-B3E5-3327DC14A60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576363" y="5499230"/>
            <a:ext cx="1349220" cy="1011915"/>
          </a:xfrm>
          <a:prstGeom prst="rect">
            <a:avLst/>
          </a:prstGeom>
        </p:spPr>
      </p:pic>
      <p:sp>
        <p:nvSpPr>
          <p:cNvPr id="3" name="スライド番号プレースホルダー 2">
            <a:extLst>
              <a:ext uri="{FF2B5EF4-FFF2-40B4-BE49-F238E27FC236}">
                <a16:creationId xmlns:a16="http://schemas.microsoft.com/office/drawing/2014/main" id="{A09942CC-1EF9-47AD-99EB-F2B9C84C7F3F}"/>
              </a:ext>
            </a:extLst>
          </p:cNvPr>
          <p:cNvSpPr>
            <a:spLocks noGrp="1"/>
          </p:cNvSpPr>
          <p:nvPr>
            <p:ph type="sldNum" sz="quarter" idx="12"/>
          </p:nvPr>
        </p:nvSpPr>
        <p:spPr>
          <a:xfrm>
            <a:off x="7002270" y="6484255"/>
            <a:ext cx="2133600" cy="365125"/>
          </a:xfrm>
        </p:spPr>
        <p:txBody>
          <a:bodyPr/>
          <a:lstStyle/>
          <a:p>
            <a:fld id="{7791D223-6A27-4327-8087-FA06212A7E85}" type="slidenum">
              <a:rPr lang="ja-JP" altLang="en-US" sz="1400" smtClean="0"/>
              <a:pPr/>
              <a:t>19</a:t>
            </a:fld>
            <a:endParaRPr lang="ja-JP" altLang="en-US" sz="1400" dirty="0"/>
          </a:p>
        </p:txBody>
      </p:sp>
    </p:spTree>
    <p:extLst>
      <p:ext uri="{BB962C8B-B14F-4D97-AF65-F5344CB8AC3E}">
        <p14:creationId xmlns:p14="http://schemas.microsoft.com/office/powerpoint/2010/main" val="3280846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DE1E1562-ED27-4F7B-AC33-8CC8AAA0B454}"/>
              </a:ext>
            </a:extLst>
          </p:cNvPr>
          <p:cNvSpPr/>
          <p:nvPr/>
        </p:nvSpPr>
        <p:spPr>
          <a:xfrm>
            <a:off x="-304"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rPr>
              <a:t>市町村とのパートナーシップの強化</a:t>
            </a:r>
          </a:p>
        </p:txBody>
      </p:sp>
      <p:grpSp>
        <p:nvGrpSpPr>
          <p:cNvPr id="56" name="グループ化 55">
            <a:extLst>
              <a:ext uri="{FF2B5EF4-FFF2-40B4-BE49-F238E27FC236}">
                <a16:creationId xmlns:a16="http://schemas.microsoft.com/office/drawing/2014/main" id="{25D2612B-CED7-4EA2-BE3A-DC673B28BA0B}"/>
              </a:ext>
            </a:extLst>
          </p:cNvPr>
          <p:cNvGrpSpPr/>
          <p:nvPr/>
        </p:nvGrpSpPr>
        <p:grpSpPr>
          <a:xfrm>
            <a:off x="686909" y="1088522"/>
            <a:ext cx="7856777" cy="2115453"/>
            <a:chOff x="949839" y="1712442"/>
            <a:chExt cx="7603087" cy="1944000"/>
          </a:xfrm>
          <a:solidFill>
            <a:srgbClr val="FFFFE6"/>
          </a:solidFill>
        </p:grpSpPr>
        <p:sp>
          <p:nvSpPr>
            <p:cNvPr id="57" name="角丸四角形 23">
              <a:extLst>
                <a:ext uri="{FF2B5EF4-FFF2-40B4-BE49-F238E27FC236}">
                  <a16:creationId xmlns:a16="http://schemas.microsoft.com/office/drawing/2014/main" id="{C59DF5CF-0926-42BE-A375-007956A981DE}"/>
                </a:ext>
              </a:extLst>
            </p:cNvPr>
            <p:cNvSpPr/>
            <p:nvPr/>
          </p:nvSpPr>
          <p:spPr>
            <a:xfrm>
              <a:off x="949839" y="1712442"/>
              <a:ext cx="7603087" cy="1944000"/>
            </a:xfrm>
            <a:prstGeom prst="rect">
              <a:avLst/>
            </a:prstGeom>
            <a:grpFill/>
            <a:ln w="19050"/>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lang="ja-JP" altLang="en-US" sz="900" b="1" dirty="0">
                <a:solidFill>
                  <a:schemeClr val="tx1"/>
                </a:solidFill>
                <a:latin typeface="メイリオ" panose="020B0604030504040204" pitchFamily="50" charset="-128"/>
                <a:ea typeface="メイリオ" panose="020B0604030504040204" pitchFamily="50" charset="-128"/>
              </a:endParaRPr>
            </a:p>
          </p:txBody>
        </p:sp>
        <p:sp>
          <p:nvSpPr>
            <p:cNvPr id="58" name="角丸四角形 24">
              <a:extLst>
                <a:ext uri="{FF2B5EF4-FFF2-40B4-BE49-F238E27FC236}">
                  <a16:creationId xmlns:a16="http://schemas.microsoft.com/office/drawing/2014/main" id="{291B66F2-8A85-4A37-8A1F-29D464935B59}"/>
                </a:ext>
              </a:extLst>
            </p:cNvPr>
            <p:cNvSpPr/>
            <p:nvPr/>
          </p:nvSpPr>
          <p:spPr>
            <a:xfrm>
              <a:off x="1321794" y="2700752"/>
              <a:ext cx="5472148" cy="4680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t" anchorCtr="0" forceAA="0" compatLnSpc="1">
              <a:prstTxWarp prst="textNoShape">
                <a:avLst/>
              </a:prstTxWarp>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府内</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市町村の公民連携担当者向けに、対面によるグループワーク形式の研修会を実施</a:t>
              </a: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公民連携</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DB</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（データベース）を活用し、府及び府内</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43</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市町村の公民連携の好事例を発信</a:t>
              </a:r>
            </a:p>
          </p:txBody>
        </p:sp>
        <p:sp>
          <p:nvSpPr>
            <p:cNvPr id="59" name="角丸四角形 66">
              <a:extLst>
                <a:ext uri="{FF2B5EF4-FFF2-40B4-BE49-F238E27FC236}">
                  <a16:creationId xmlns:a16="http://schemas.microsoft.com/office/drawing/2014/main" id="{301FD5DC-A22C-467F-92BD-FF8048E61DCF}"/>
                </a:ext>
              </a:extLst>
            </p:cNvPr>
            <p:cNvSpPr/>
            <p:nvPr/>
          </p:nvSpPr>
          <p:spPr>
            <a:xfrm>
              <a:off x="1135240" y="2493161"/>
              <a:ext cx="4650685" cy="308054"/>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◆大阪府・市町村公民連携推進協議会における情報の共有と発信</a:t>
              </a:r>
            </a:p>
          </p:txBody>
        </p:sp>
        <p:sp>
          <p:nvSpPr>
            <p:cNvPr id="60" name="角丸四角形 43">
              <a:extLst>
                <a:ext uri="{FF2B5EF4-FFF2-40B4-BE49-F238E27FC236}">
                  <a16:creationId xmlns:a16="http://schemas.microsoft.com/office/drawing/2014/main" id="{88A94F9C-B461-47EC-AAAF-840D8EB7CD35}"/>
                </a:ext>
              </a:extLst>
            </p:cNvPr>
            <p:cNvSpPr/>
            <p:nvPr/>
          </p:nvSpPr>
          <p:spPr>
            <a:xfrm>
              <a:off x="1310344" y="2006326"/>
              <a:ext cx="5720785" cy="485281"/>
            </a:xfrm>
            <a:prstGeom prst="roundRect">
              <a:avLst>
                <a:gd name="adj" fmla="val 0"/>
              </a:avLst>
            </a:prstGeom>
            <a:grp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専任（担当）部署設置に向けた働きかけ（設置市町村：</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市３町（Ｒ６</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時点） ）</a:t>
              </a: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市町村から公民戦略連携デスクへ研修生の受け入れ（Ｒ６年度：３名）</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創発ダイアログにおいて、企業等とのつながりを創出し、市町村における公民連携を加速　　他</a:t>
              </a:r>
            </a:p>
          </p:txBody>
        </p:sp>
        <p:sp>
          <p:nvSpPr>
            <p:cNvPr id="61" name="角丸四角形 51">
              <a:extLst>
                <a:ext uri="{FF2B5EF4-FFF2-40B4-BE49-F238E27FC236}">
                  <a16:creationId xmlns:a16="http://schemas.microsoft.com/office/drawing/2014/main" id="{93078331-F8F4-4FC4-91CF-47F8044E5B4F}"/>
                </a:ext>
              </a:extLst>
            </p:cNvPr>
            <p:cNvSpPr/>
            <p:nvPr/>
          </p:nvSpPr>
          <p:spPr>
            <a:xfrm>
              <a:off x="1135240" y="1834013"/>
              <a:ext cx="2916276" cy="207339"/>
            </a:xfrm>
            <a:prstGeom prst="roundRect">
              <a:avLst/>
            </a:prstGeom>
            <a:grp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◆市町村における公民連携推進への支援</a:t>
              </a:r>
            </a:p>
          </p:txBody>
        </p:sp>
        <p:sp>
          <p:nvSpPr>
            <p:cNvPr id="62" name="角丸四角形 45">
              <a:extLst>
                <a:ext uri="{FF2B5EF4-FFF2-40B4-BE49-F238E27FC236}">
                  <a16:creationId xmlns:a16="http://schemas.microsoft.com/office/drawing/2014/main" id="{03C0358F-B9FD-47E1-8D49-3888EC58193F}"/>
                </a:ext>
              </a:extLst>
            </p:cNvPr>
            <p:cNvSpPr/>
            <p:nvPr/>
          </p:nvSpPr>
          <p:spPr>
            <a:xfrm>
              <a:off x="1310344" y="3229168"/>
              <a:ext cx="7195711" cy="400600"/>
            </a:xfrm>
            <a:prstGeom prst="roundRect">
              <a:avLst>
                <a:gd name="adj" fmla="val 0"/>
              </a:avLst>
            </a:prstGeom>
            <a:grp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インターネットテレビを活用した情報発信（実施市町村：５市２町（Ｒ６</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時点））</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子どもの夢応援事業の実施 （第５回</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SDGs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ギネス世界記録チャレンジによる子どもたちの世界記録への挑戦（Ｒ７</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１） ）　他</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角丸四角形 49">
              <a:extLst>
                <a:ext uri="{FF2B5EF4-FFF2-40B4-BE49-F238E27FC236}">
                  <a16:creationId xmlns:a16="http://schemas.microsoft.com/office/drawing/2014/main" id="{7A05E86F-FD67-46F2-9A50-AC3760125794}"/>
                </a:ext>
              </a:extLst>
            </p:cNvPr>
            <p:cNvSpPr/>
            <p:nvPr/>
          </p:nvSpPr>
          <p:spPr>
            <a:xfrm>
              <a:off x="1135240" y="3049148"/>
              <a:ext cx="6628448" cy="272373"/>
            </a:xfrm>
            <a:prstGeom prst="roundRect">
              <a:avLst/>
            </a:prstGeom>
            <a:noFill/>
            <a:ln w="12700">
              <a:no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KOUMIN Action Platform</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」との連携</a:t>
              </a:r>
            </a:p>
          </p:txBody>
        </p:sp>
        <p:pic>
          <p:nvPicPr>
            <p:cNvPr id="64" name="図 63">
              <a:extLst>
                <a:ext uri="{FF2B5EF4-FFF2-40B4-BE49-F238E27FC236}">
                  <a16:creationId xmlns:a16="http://schemas.microsoft.com/office/drawing/2014/main" id="{E8787597-3AE5-40E2-86CA-4F3A3E1BA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475" y="1934344"/>
              <a:ext cx="1274170" cy="1274170"/>
            </a:xfrm>
            <a:prstGeom prst="rect">
              <a:avLst/>
            </a:prstGeom>
            <a:grpFill/>
          </p:spPr>
        </p:pic>
      </p:grpSp>
      <p:cxnSp>
        <p:nvCxnSpPr>
          <p:cNvPr id="30" name="直線コネクタ 29">
            <a:extLst>
              <a:ext uri="{FF2B5EF4-FFF2-40B4-BE49-F238E27FC236}">
                <a16:creationId xmlns:a16="http://schemas.microsoft.com/office/drawing/2014/main" id="{81B46C8C-4F67-4CE2-88FF-1BCF44B5766E}"/>
              </a:ext>
            </a:extLst>
          </p:cNvPr>
          <p:cNvCxnSpPr/>
          <p:nvPr/>
        </p:nvCxnSpPr>
        <p:spPr>
          <a:xfrm>
            <a:off x="255881" y="6489340"/>
            <a:ext cx="86409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516929" y="1735589"/>
            <a:ext cx="8105522" cy="276999"/>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061641" y="2905016"/>
            <a:ext cx="7560810" cy="405076"/>
          </a:xfrm>
          <a:prstGeom prst="roundRect">
            <a:avLst>
              <a:gd name="adj" fmla="val 14009"/>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440651" y="571456"/>
            <a:ext cx="5303589" cy="307777"/>
          </a:xfrm>
          <a:prstGeom prst="rect">
            <a:avLst/>
          </a:prstGeom>
          <a:noFill/>
        </p:spPr>
        <p:txBody>
          <a:bodyPr wrap="square" rtlCol="0">
            <a:sp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公民連携の取組みの市町村への拡大</a:t>
            </a:r>
            <a:r>
              <a:rPr lang="en-US" altLang="ja-JP" sz="140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財務部 行政経営課</a:t>
            </a:r>
            <a:r>
              <a:rPr lang="en-US" altLang="ja-JP" sz="1050" b="1"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a:t>
            </a:r>
            <a:endParaRPr lang="ja-JP" altLang="en-US" sz="105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4" name="角丸四角形 13"/>
          <p:cNvSpPr/>
          <p:nvPr/>
        </p:nvSpPr>
        <p:spPr>
          <a:xfrm>
            <a:off x="768657" y="751476"/>
            <a:ext cx="6869528" cy="37860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0" bIns="45720" numCol="1" spcCol="0" rtlCol="0" fromWordArt="0" anchor="ctr" anchorCtr="0" forceAA="0" compatLnSpc="1">
            <a:prstTxWarp prst="textNoShape">
              <a:avLst/>
            </a:prstTxWarp>
            <a:noAutofit/>
          </a:body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より幅広い社会課題の解決をめざし、公民連携の取組みを住民に近い市町村へ拡大。</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9A41C780-A95C-47DC-A369-78F88C43F6CF}"/>
              </a:ext>
            </a:extLst>
          </p:cNvPr>
          <p:cNvSpPr txBox="1"/>
          <p:nvPr/>
        </p:nvSpPr>
        <p:spPr>
          <a:xfrm>
            <a:off x="260286" y="6489340"/>
            <a:ext cx="8061835" cy="324111"/>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(*12)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大阪市町村スマートシティ推進連絡会議。府と府内全市町村が、情報システムや情報ネットワーク等に関する情報の交換や共有を行うとともに、連携・協働を図ること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を目的として設立した任意団体。</a:t>
            </a:r>
            <a:r>
              <a:rPr lang="ja-JP" altLang="en-US" sz="800" dirty="0">
                <a:solidFill>
                  <a:prstClr val="black"/>
                </a:solidFill>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4AF1F1C8-0FFE-4FA1-811F-B6AD35F67148}"/>
              </a:ext>
            </a:extLst>
          </p:cNvPr>
          <p:cNvSpPr txBox="1"/>
          <p:nvPr/>
        </p:nvSpPr>
        <p:spPr>
          <a:xfrm>
            <a:off x="5868205" y="4059918"/>
            <a:ext cx="2647249" cy="2462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■令和７年度から</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実施予定</a:t>
            </a:r>
            <a:endPar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角丸四角形 2">
            <a:extLst>
              <a:ext uri="{FF2B5EF4-FFF2-40B4-BE49-F238E27FC236}">
                <a16:creationId xmlns:a16="http://schemas.microsoft.com/office/drawing/2014/main" id="{7287811F-47C7-45A8-9744-C5FEA2C34A13}"/>
              </a:ext>
            </a:extLst>
          </p:cNvPr>
          <p:cNvSpPr/>
          <p:nvPr/>
        </p:nvSpPr>
        <p:spPr>
          <a:xfrm>
            <a:off x="5896437" y="4340274"/>
            <a:ext cx="2647249" cy="1969046"/>
          </a:xfrm>
          <a:prstGeom prst="rect">
            <a:avLst/>
          </a:prstGeom>
          <a:solidFill>
            <a:srgbClr val="FFFFE6"/>
          </a:solidFill>
          <a:ln w="19050">
            <a:solidFill>
              <a:srgbClr val="FF0000"/>
            </a:solidFill>
          </a:ln>
        </p:spPr>
        <p:style>
          <a:lnRef idx="2">
            <a:schemeClr val="accent1"/>
          </a:lnRef>
          <a:fillRef idx="1">
            <a:schemeClr val="lt1"/>
          </a:fillRef>
          <a:effectRef idx="0">
            <a:schemeClr val="accent1"/>
          </a:effectRef>
          <a:fontRef idx="minor">
            <a:schemeClr val="dk1"/>
          </a:fontRef>
        </p:style>
        <p:txBody>
          <a:bodyPr lIns="36000" tIns="108000" rIns="36000" rtlCol="0" anchor="t"/>
          <a:lstStyle/>
          <a:p>
            <a:r>
              <a:rPr lang="ja-JP" altLang="en-US" sz="1100" b="1" dirty="0">
                <a:solidFill>
                  <a:schemeClr val="tx1"/>
                </a:solidFill>
                <a:latin typeface="メイリオ" panose="020B0604030504040204" pitchFamily="50" charset="-128"/>
                <a:ea typeface="メイリオ" panose="020B0604030504040204" pitchFamily="50" charset="-128"/>
              </a:rPr>
              <a:t>◆</a:t>
            </a:r>
            <a:r>
              <a:rPr lang="en-US" altLang="ja-JP" sz="1100" b="1" dirty="0">
                <a:solidFill>
                  <a:schemeClr val="tx1"/>
                </a:solidFill>
                <a:latin typeface="メイリオ" panose="020B0604030504040204" pitchFamily="50" charset="-128"/>
                <a:ea typeface="メイリオ" panose="020B0604030504040204" pitchFamily="50" charset="-128"/>
              </a:rPr>
              <a:t>RPA</a:t>
            </a:r>
            <a:r>
              <a:rPr lang="ja-JP" altLang="en-US" sz="1100" b="1" dirty="0">
                <a:solidFill>
                  <a:schemeClr val="tx1"/>
                </a:solidFill>
                <a:latin typeface="メイリオ" panose="020B0604030504040204" pitchFamily="50" charset="-128"/>
                <a:ea typeface="メイリオ" panose="020B0604030504040204" pitchFamily="50" charset="-128"/>
              </a:rPr>
              <a:t>（参画市町村調整中</a:t>
            </a:r>
            <a:r>
              <a:rPr lang="zh-CN" altLang="en-US" sz="1100" b="1" dirty="0">
                <a:solidFill>
                  <a:schemeClr val="tx1"/>
                </a:solidFill>
                <a:latin typeface="メイリオ" panose="020B0604030504040204" pitchFamily="50" charset="-128"/>
                <a:ea typeface="メイリオ" panose="020B0604030504040204" pitchFamily="50" charset="-128"/>
              </a:rPr>
              <a:t>）</a:t>
            </a:r>
            <a:endParaRPr lang="en-US" altLang="zh-CN" sz="1100" b="1" dirty="0">
              <a:solidFill>
                <a:schemeClr val="tx1"/>
              </a:solidFill>
              <a:latin typeface="メイリオ" panose="020B0604030504040204" pitchFamily="50" charset="-128"/>
              <a:ea typeface="メイリオ" panose="020B0604030504040204" pitchFamily="50" charset="-128"/>
            </a:endParaRPr>
          </a:p>
          <a:p>
            <a:pPr>
              <a:lnSpc>
                <a:spcPts val="1400"/>
              </a:lnSpc>
            </a:pPr>
            <a:r>
              <a:rPr lang="ja-JP" altLang="en-US" sz="1000" dirty="0">
                <a:solidFill>
                  <a:schemeClr val="tx1"/>
                </a:solidFill>
                <a:latin typeface="Meiryo UI" panose="020B0604030504040204" pitchFamily="50" charset="-128"/>
                <a:ea typeface="Meiryo UI" panose="020B0604030504040204" pitchFamily="50" charset="-128"/>
              </a:rPr>
              <a:t>・端末で行う操作（クリック、コピー＆ペーストなど）</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pP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をソフトウェア上のロボットにより自動化するツール。</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pPr>
            <a:endParaRPr lang="en-US" altLang="ja-JP" sz="400" dirty="0">
              <a:solidFill>
                <a:schemeClr val="tx1"/>
              </a:solidFill>
              <a:latin typeface="Meiryo UI" panose="020B0604030504040204" pitchFamily="50" charset="-128"/>
              <a:ea typeface="Meiryo UI" panose="020B0604030504040204" pitchFamily="50" charset="-128"/>
            </a:endParaRPr>
          </a:p>
          <a:p>
            <a:pPr>
              <a:lnSpc>
                <a:spcPts val="1400"/>
              </a:lnSpc>
            </a:pPr>
            <a:r>
              <a:rPr lang="ja-JP" altLang="en-US" sz="1000" dirty="0">
                <a:solidFill>
                  <a:schemeClr val="tx1"/>
                </a:solidFill>
                <a:latin typeface="Meiryo UI" panose="020B0604030504040204" pitchFamily="50" charset="-128"/>
                <a:ea typeface="Meiryo UI" panose="020B0604030504040204" pitchFamily="50" charset="-128"/>
              </a:rPr>
              <a:t>・単純かつ反復が必要な</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pP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作業を自動化し、自治体</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400"/>
              </a:lnSpc>
            </a:pP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業務の効率化をめざす。</a:t>
            </a:r>
            <a:endParaRPr lang="en-US" altLang="zh-CN" sz="1000" b="1" dirty="0">
              <a:solidFill>
                <a:schemeClr val="tx1"/>
              </a:solidFill>
              <a:latin typeface="メイリオ" panose="020B0604030504040204" pitchFamily="50" charset="-128"/>
              <a:ea typeface="メイリオ" panose="020B0604030504040204" pitchFamily="50" charset="-128"/>
            </a:endParaRPr>
          </a:p>
          <a:p>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　</a:t>
            </a:r>
          </a:p>
        </p:txBody>
      </p:sp>
      <p:sp>
        <p:nvSpPr>
          <p:cNvPr id="31" name="テキスト ボックス 30">
            <a:extLst>
              <a:ext uri="{FF2B5EF4-FFF2-40B4-BE49-F238E27FC236}">
                <a16:creationId xmlns:a16="http://schemas.microsoft.com/office/drawing/2014/main" id="{99057B8B-B44A-4D8F-AA91-0074AAD88BE1}"/>
              </a:ext>
            </a:extLst>
          </p:cNvPr>
          <p:cNvSpPr txBox="1"/>
          <p:nvPr/>
        </p:nvSpPr>
        <p:spPr>
          <a:xfrm>
            <a:off x="602167" y="4098033"/>
            <a:ext cx="2992980" cy="19321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令和６年度から</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実施</a:t>
            </a:r>
            <a:endParaRPr kumimoji="1"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a:extLst>
              <a:ext uri="{FF2B5EF4-FFF2-40B4-BE49-F238E27FC236}">
                <a16:creationId xmlns:a16="http://schemas.microsoft.com/office/drawing/2014/main" id="{951CDEC3-9D2A-43BF-9A5F-C2DE0D226444}"/>
              </a:ext>
            </a:extLst>
          </p:cNvPr>
          <p:cNvSpPr/>
          <p:nvPr/>
        </p:nvSpPr>
        <p:spPr>
          <a:xfrm>
            <a:off x="425989" y="3368554"/>
            <a:ext cx="6021432" cy="307777"/>
          </a:xfrm>
          <a:prstGeom prst="rect">
            <a:avLst/>
          </a:prstGeom>
          <a:noFill/>
          <a:ln>
            <a:noFill/>
          </a:ln>
        </p:spPr>
        <p:txBody>
          <a:bodyPr wrap="square">
            <a:spAutoFit/>
          </a:bodyPr>
          <a:lstStyle/>
          <a:p>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情報システム等の共同調達</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地域戦略推進課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5" name="角丸四角形 2">
            <a:extLst>
              <a:ext uri="{FF2B5EF4-FFF2-40B4-BE49-F238E27FC236}">
                <a16:creationId xmlns:a16="http://schemas.microsoft.com/office/drawing/2014/main" id="{EFDF8967-9889-4A70-A3BF-EAFB9B942438}"/>
              </a:ext>
            </a:extLst>
          </p:cNvPr>
          <p:cNvSpPr/>
          <p:nvPr/>
        </p:nvSpPr>
        <p:spPr>
          <a:xfrm>
            <a:off x="686909" y="4343211"/>
            <a:ext cx="5144139" cy="834854"/>
          </a:xfrm>
          <a:prstGeom prst="rect">
            <a:avLst/>
          </a:prstGeom>
          <a:solidFill>
            <a:srgbClr val="FFFFE6"/>
          </a:solidFill>
          <a:ln w="19050">
            <a:solidFill>
              <a:srgbClr val="FF0000"/>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rPr>
              <a:t>◆</a:t>
            </a:r>
            <a:r>
              <a:rPr lang="en-US" altLang="ja-JP" sz="1100" b="1" dirty="0">
                <a:solidFill>
                  <a:schemeClr val="tx1"/>
                </a:solidFill>
                <a:latin typeface="メイリオ" panose="020B0604030504040204" pitchFamily="50" charset="-128"/>
                <a:ea typeface="メイリオ" panose="020B0604030504040204" pitchFamily="50" charset="-128"/>
              </a:rPr>
              <a:t>R</a:t>
            </a:r>
            <a:r>
              <a:rPr lang="ja-JP" altLang="en-US" sz="1100" b="1" dirty="0">
                <a:solidFill>
                  <a:schemeClr val="tx1"/>
                </a:solidFill>
                <a:latin typeface="メイリオ" panose="020B0604030504040204" pitchFamily="50" charset="-128"/>
                <a:ea typeface="メイリオ" panose="020B0604030504040204" pitchFamily="50" charset="-128"/>
              </a:rPr>
              <a:t>６</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７～：</a:t>
            </a:r>
            <a:r>
              <a:rPr lang="en-US" altLang="ja-JP" sz="1100" b="1" dirty="0">
                <a:solidFill>
                  <a:schemeClr val="tx1"/>
                </a:solidFill>
                <a:latin typeface="メイリオ" panose="020B0604030504040204" pitchFamily="50" charset="-128"/>
                <a:ea typeface="メイリオ" panose="020B0604030504040204" pitchFamily="50" charset="-128"/>
              </a:rPr>
              <a:t>AI</a:t>
            </a:r>
            <a:r>
              <a:rPr lang="ja-JP" altLang="en-US" sz="1100" b="1" dirty="0">
                <a:solidFill>
                  <a:schemeClr val="tx1"/>
                </a:solidFill>
                <a:latin typeface="メイリオ" panose="020B0604030504040204" pitchFamily="50" charset="-128"/>
                <a:ea typeface="メイリオ" panose="020B0604030504040204" pitchFamily="50" charset="-128"/>
              </a:rPr>
              <a:t>音声認識・議事録作成システム（</a:t>
            </a:r>
            <a:r>
              <a:rPr lang="en-US" altLang="ja-JP" sz="1100" b="1" dirty="0">
                <a:solidFill>
                  <a:schemeClr val="tx1"/>
                </a:solidFill>
                <a:latin typeface="メイリオ" panose="020B0604030504040204" pitchFamily="50" charset="-128"/>
                <a:ea typeface="メイリオ" panose="020B0604030504040204" pitchFamily="50" charset="-128"/>
              </a:rPr>
              <a:t>10</a:t>
            </a:r>
            <a:r>
              <a:rPr lang="ja-JP" altLang="en-US" sz="1100" b="1" dirty="0">
                <a:solidFill>
                  <a:schemeClr val="tx1"/>
                </a:solidFill>
                <a:latin typeface="メイリオ" panose="020B0604030504040204" pitchFamily="50" charset="-128"/>
                <a:ea typeface="メイリオ" panose="020B0604030504040204" pitchFamily="50" charset="-128"/>
              </a:rPr>
              <a:t>市町が参加）</a:t>
            </a:r>
            <a:endParaRPr lang="en-US" altLang="ja-JP" sz="1100" b="1" dirty="0">
              <a:solidFill>
                <a:schemeClr val="tx1"/>
              </a:solidFill>
              <a:latin typeface="メイリオ" panose="020B0604030504040204" pitchFamily="50" charset="-128"/>
              <a:ea typeface="メイリオ" panose="020B0604030504040204" pitchFamily="50" charset="-128"/>
            </a:endParaRPr>
          </a:p>
          <a:p>
            <a:endParaRPr lang="en-US" altLang="ja-JP" sz="400" b="1"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・会議等の音声データから、</a:t>
            </a:r>
            <a:r>
              <a:rPr lang="en-US" altLang="ja-JP" sz="900" dirty="0">
                <a:solidFill>
                  <a:schemeClr val="tx1"/>
                </a:solidFill>
                <a:latin typeface="メイリオ" panose="020B0604030504040204" pitchFamily="50" charset="-128"/>
                <a:ea typeface="メイリオ" panose="020B0604030504040204" pitchFamily="50" charset="-128"/>
              </a:rPr>
              <a:t>AI</a:t>
            </a:r>
            <a:r>
              <a:rPr lang="ja-JP" altLang="en-US" sz="900" dirty="0">
                <a:solidFill>
                  <a:schemeClr val="tx1"/>
                </a:solidFill>
                <a:latin typeface="メイリオ" panose="020B0604030504040204" pitchFamily="50" charset="-128"/>
                <a:ea typeface="メイリオ" panose="020B0604030504040204" pitchFamily="50" charset="-128"/>
              </a:rPr>
              <a:t>を活用した文字起こしにより議事録を作成・要約するシステム。</a:t>
            </a:r>
            <a:endParaRPr lang="en-US" altLang="ja-JP" sz="900" dirty="0">
              <a:solidFill>
                <a:schemeClr val="tx1"/>
              </a:solidFill>
              <a:latin typeface="メイリオ" panose="020B0604030504040204" pitchFamily="50" charset="-128"/>
              <a:ea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rPr>
              <a:t>・議事録作成等に要する作業時間を縮減し、自治体事務効率化をめざす。</a:t>
            </a:r>
          </a:p>
        </p:txBody>
      </p:sp>
      <p:sp>
        <p:nvSpPr>
          <p:cNvPr id="36" name="角丸四角形 11">
            <a:extLst>
              <a:ext uri="{FF2B5EF4-FFF2-40B4-BE49-F238E27FC236}">
                <a16:creationId xmlns:a16="http://schemas.microsoft.com/office/drawing/2014/main" id="{065D515E-014F-48FF-A9F2-0859B8954482}"/>
              </a:ext>
            </a:extLst>
          </p:cNvPr>
          <p:cNvSpPr/>
          <p:nvPr/>
        </p:nvSpPr>
        <p:spPr>
          <a:xfrm>
            <a:off x="753995" y="3679589"/>
            <a:ext cx="7993258" cy="33855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85725" indent="-8572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市町村のデジタル化を進めるにあたり、業務効率化及び財政負担の軽減をめざし、府と府内市町村で構成する“</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GovTech</a:t>
            </a:r>
          </a:p>
          <a:p>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en-US" altLang="ja-JP" sz="12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を中心に、令和３年度よりシステム共同調達等の取組みを推進。</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角丸四角形 2">
            <a:extLst>
              <a:ext uri="{FF2B5EF4-FFF2-40B4-BE49-F238E27FC236}">
                <a16:creationId xmlns:a16="http://schemas.microsoft.com/office/drawing/2014/main" id="{02CDCF0F-3B30-4C4F-8892-2F735D7E0A92}"/>
              </a:ext>
            </a:extLst>
          </p:cNvPr>
          <p:cNvSpPr/>
          <p:nvPr/>
        </p:nvSpPr>
        <p:spPr>
          <a:xfrm>
            <a:off x="688002" y="5260179"/>
            <a:ext cx="5144138" cy="1049142"/>
          </a:xfrm>
          <a:prstGeom prst="rect">
            <a:avLst/>
          </a:prstGeom>
          <a:solidFill>
            <a:schemeClr val="bg1"/>
          </a:solidFill>
          <a:ln w="6350">
            <a:solidFill>
              <a:schemeClr val="tx1"/>
            </a:solidFill>
            <a:prstDash val="dash"/>
          </a:ln>
        </p:spPr>
        <p:style>
          <a:lnRef idx="2">
            <a:schemeClr val="accent1"/>
          </a:lnRef>
          <a:fillRef idx="1">
            <a:schemeClr val="lt1"/>
          </a:fillRef>
          <a:effectRef idx="0">
            <a:schemeClr val="accent1"/>
          </a:effectRef>
          <a:fontRef idx="minor">
            <a:schemeClr val="dk1"/>
          </a:fontRef>
        </p:style>
        <p:txBody>
          <a:bodyPr lIns="36000" tIns="72000" rIns="0" bIns="36000" rtlCol="0" anchor="ctr"/>
          <a:lstStyle/>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■令和５年度：電子契約システム　　　　　　　　　（当初</a:t>
            </a: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市⇒現在</a:t>
            </a:r>
            <a:r>
              <a:rPr lang="en-US" altLang="ja-JP" sz="1000" dirty="0">
                <a:solidFill>
                  <a:schemeClr val="tx1"/>
                </a:solidFill>
                <a:latin typeface="メイリオ" panose="020B0604030504040204" pitchFamily="50" charset="-128"/>
                <a:ea typeface="メイリオ" panose="020B0604030504040204" pitchFamily="50" charset="-128"/>
              </a:rPr>
              <a:t>23</a:t>
            </a:r>
            <a:r>
              <a:rPr lang="ja-JP" altLang="en-US" sz="1000" dirty="0">
                <a:solidFill>
                  <a:schemeClr val="tx1"/>
                </a:solidFill>
                <a:latin typeface="メイリオ" panose="020B0604030504040204" pitchFamily="50" charset="-128"/>
                <a:ea typeface="メイリオ" panose="020B0604030504040204" pitchFamily="50" charset="-128"/>
              </a:rPr>
              <a:t>市町）</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　　　　　　　大阪版デジタル人材シェアリング事業（当初</a:t>
            </a: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市町⇒現在</a:t>
            </a:r>
            <a:r>
              <a:rPr lang="en-US" altLang="ja-JP" sz="1000" dirty="0">
                <a:solidFill>
                  <a:schemeClr val="tx1"/>
                </a:solidFill>
                <a:latin typeface="メイリオ" panose="020B0604030504040204" pitchFamily="50" charset="-128"/>
                <a:ea typeface="メイリオ" panose="020B0604030504040204" pitchFamily="50" charset="-128"/>
              </a:rPr>
              <a:t>14</a:t>
            </a:r>
            <a:r>
              <a:rPr lang="ja-JP" altLang="en-US" sz="1000" dirty="0">
                <a:solidFill>
                  <a:schemeClr val="tx1"/>
                </a:solidFill>
                <a:latin typeface="メイリオ" panose="020B0604030504040204" pitchFamily="50" charset="-128"/>
                <a:ea typeface="メイリオ" panose="020B0604030504040204" pitchFamily="50" charset="-128"/>
              </a:rPr>
              <a:t>市町）</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　　　　　　　デジタルサービス導入促進事業　　　（当初８市町⇒現在</a:t>
            </a: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市町）</a:t>
            </a: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■令和４年度：文書管理・電子決裁システム　　　　（当初３市町⇒現在６市町）</a:t>
            </a:r>
            <a:endParaRPr lang="en-US" altLang="ja-JP" sz="10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■令和３年度：自治体専用チャットツール　　　　　（当初</a:t>
            </a:r>
            <a:r>
              <a:rPr lang="en-US" altLang="ja-JP" sz="1000" dirty="0">
                <a:solidFill>
                  <a:schemeClr val="tx1"/>
                </a:solidFill>
                <a:latin typeface="メイリオ" panose="020B0604030504040204" pitchFamily="50" charset="-128"/>
                <a:ea typeface="メイリオ" panose="020B0604030504040204" pitchFamily="50" charset="-128"/>
              </a:rPr>
              <a:t>22</a:t>
            </a:r>
            <a:r>
              <a:rPr lang="ja-JP" altLang="en-US" sz="1000" dirty="0">
                <a:solidFill>
                  <a:schemeClr val="tx1"/>
                </a:solidFill>
                <a:latin typeface="メイリオ" panose="020B0604030504040204" pitchFamily="50" charset="-128"/>
                <a:ea typeface="メイリオ" panose="020B0604030504040204" pitchFamily="50" charset="-128"/>
              </a:rPr>
              <a:t>市町⇒現在</a:t>
            </a:r>
            <a:r>
              <a:rPr lang="en-US" altLang="ja-JP" sz="1000" dirty="0">
                <a:solidFill>
                  <a:schemeClr val="tx1"/>
                </a:solidFill>
                <a:latin typeface="メイリオ" panose="020B0604030504040204" pitchFamily="50" charset="-128"/>
                <a:ea typeface="メイリオ" panose="020B0604030504040204" pitchFamily="50" charset="-128"/>
              </a:rPr>
              <a:t>36</a:t>
            </a:r>
            <a:r>
              <a:rPr lang="ja-JP" altLang="en-US" sz="1000" dirty="0">
                <a:solidFill>
                  <a:schemeClr val="tx1"/>
                </a:solidFill>
                <a:latin typeface="メイリオ" panose="020B0604030504040204" pitchFamily="50" charset="-128"/>
                <a:ea typeface="メイリオ" panose="020B0604030504040204" pitchFamily="50" charset="-128"/>
              </a:rPr>
              <a:t>市町村）</a:t>
            </a:r>
          </a:p>
          <a:p>
            <a:pPr>
              <a:lnSpc>
                <a:spcPts val="1100"/>
              </a:lnSpc>
            </a:pPr>
            <a:r>
              <a:rPr lang="ja-JP" altLang="en-US" sz="1000" dirty="0">
                <a:solidFill>
                  <a:schemeClr val="tx1"/>
                </a:solidFill>
                <a:latin typeface="メイリオ" panose="020B0604030504040204" pitchFamily="50" charset="-128"/>
                <a:ea typeface="メイリオ" panose="020B0604030504040204" pitchFamily="50" charset="-128"/>
              </a:rPr>
              <a:t>                     電子申請システム　　　　　　　　　（当初</a:t>
            </a:r>
            <a:r>
              <a:rPr lang="en-US" altLang="ja-JP" sz="1000" dirty="0">
                <a:solidFill>
                  <a:schemeClr val="tx1"/>
                </a:solidFill>
                <a:latin typeface="メイリオ" panose="020B0604030504040204" pitchFamily="50" charset="-128"/>
                <a:ea typeface="メイリオ" panose="020B0604030504040204" pitchFamily="50" charset="-128"/>
              </a:rPr>
              <a:t>11</a:t>
            </a:r>
            <a:r>
              <a:rPr lang="ja-JP" altLang="en-US" sz="1000" dirty="0">
                <a:solidFill>
                  <a:schemeClr val="tx1"/>
                </a:solidFill>
                <a:latin typeface="メイリオ" panose="020B0604030504040204" pitchFamily="50" charset="-128"/>
                <a:ea typeface="メイリオ" panose="020B0604030504040204" pitchFamily="50" charset="-128"/>
              </a:rPr>
              <a:t>市町⇒現在</a:t>
            </a:r>
            <a:r>
              <a:rPr lang="en-US" altLang="ja-JP" sz="1000" dirty="0">
                <a:solidFill>
                  <a:schemeClr val="tx1"/>
                </a:solidFill>
                <a:latin typeface="メイリオ" panose="020B0604030504040204" pitchFamily="50" charset="-128"/>
                <a:ea typeface="メイリオ" panose="020B0604030504040204" pitchFamily="50" charset="-128"/>
              </a:rPr>
              <a:t>37</a:t>
            </a:r>
            <a:r>
              <a:rPr lang="ja-JP" altLang="en-US" sz="1000" dirty="0">
                <a:solidFill>
                  <a:schemeClr val="tx1"/>
                </a:solidFill>
                <a:latin typeface="メイリオ" panose="020B0604030504040204" pitchFamily="50" charset="-128"/>
                <a:ea typeface="メイリオ" panose="020B0604030504040204" pitchFamily="50" charset="-128"/>
              </a:rPr>
              <a:t>市町村）</a:t>
            </a:r>
          </a:p>
        </p:txBody>
      </p:sp>
      <p:pic>
        <p:nvPicPr>
          <p:cNvPr id="39" name="図 38">
            <a:extLst>
              <a:ext uri="{FF2B5EF4-FFF2-40B4-BE49-F238E27FC236}">
                <a16:creationId xmlns:a16="http://schemas.microsoft.com/office/drawing/2014/main" id="{D6BE5DFA-F080-429E-9F6C-DF178D6DD142}"/>
              </a:ext>
            </a:extLst>
          </p:cNvPr>
          <p:cNvPicPr>
            <a:picLocks noChangeAspect="1"/>
          </p:cNvPicPr>
          <p:nvPr/>
        </p:nvPicPr>
        <p:blipFill>
          <a:blip r:embed="rId3"/>
          <a:stretch>
            <a:fillRect/>
          </a:stretch>
        </p:blipFill>
        <p:spPr>
          <a:xfrm>
            <a:off x="7420872" y="5094282"/>
            <a:ext cx="1042676" cy="985328"/>
          </a:xfrm>
          <a:prstGeom prst="rect">
            <a:avLst/>
          </a:prstGeom>
        </p:spPr>
      </p:pic>
      <p:sp>
        <p:nvSpPr>
          <p:cNvPr id="3" name="スライド番号プレースホルダー 2">
            <a:extLst>
              <a:ext uri="{FF2B5EF4-FFF2-40B4-BE49-F238E27FC236}">
                <a16:creationId xmlns:a16="http://schemas.microsoft.com/office/drawing/2014/main" id="{7A90CA29-DF24-4154-9679-2FDF4EBEB0A0}"/>
              </a:ext>
            </a:extLst>
          </p:cNvPr>
          <p:cNvSpPr>
            <a:spLocks noGrp="1"/>
          </p:cNvSpPr>
          <p:nvPr>
            <p:ph type="sldNum" sz="quarter" idx="12"/>
          </p:nvPr>
        </p:nvSpPr>
        <p:spPr/>
        <p:txBody>
          <a:bodyPr/>
          <a:lstStyle/>
          <a:p>
            <a:fld id="{7791D223-6A27-4327-8087-FA06212A7E85}" type="slidenum">
              <a:rPr lang="ja-JP" altLang="en-US" smtClean="0"/>
              <a:pPr/>
              <a:t>20</a:t>
            </a:fld>
            <a:endParaRPr lang="ja-JP" altLang="en-US" dirty="0"/>
          </a:p>
        </p:txBody>
      </p:sp>
    </p:spTree>
    <p:extLst>
      <p:ext uri="{BB962C8B-B14F-4D97-AF65-F5344CB8AC3E}">
        <p14:creationId xmlns:p14="http://schemas.microsoft.com/office/powerpoint/2010/main" val="1224266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56F46B7B-DDC5-4A13-A422-03FB99FAA7C0}"/>
              </a:ext>
            </a:extLst>
          </p:cNvPr>
          <p:cNvSpPr/>
          <p:nvPr/>
        </p:nvSpPr>
        <p:spPr>
          <a:xfrm>
            <a:off x="-2"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pPr>
              <a:lnSpc>
                <a:spcPts val="1200"/>
              </a:lnSpc>
            </a:pPr>
            <a:r>
              <a:rPr lang="ja-JP" altLang="en-US" sz="1400" b="1" dirty="0">
                <a:solidFill>
                  <a:schemeClr val="tx1"/>
                </a:solidFill>
                <a:latin typeface="メイリオ" panose="020B0604030504040204" pitchFamily="50" charset="-128"/>
                <a:ea typeface="メイリオ" panose="020B0604030504040204" pitchFamily="50" charset="-128"/>
              </a:rPr>
              <a:t>スマートシティ分野における公民連携による課題解決の仕組みづくり</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スマートシティ戦略部 戦略推進室 地域戦略推進課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71" name="正方形/長方形 70">
            <a:extLst>
              <a:ext uri="{FF2B5EF4-FFF2-40B4-BE49-F238E27FC236}">
                <a16:creationId xmlns:a16="http://schemas.microsoft.com/office/drawing/2014/main" id="{0F957905-DA66-4781-AC56-842466D89CE7}"/>
              </a:ext>
            </a:extLst>
          </p:cNvPr>
          <p:cNvSpPr/>
          <p:nvPr/>
        </p:nvSpPr>
        <p:spPr>
          <a:xfrm>
            <a:off x="127269" y="1579283"/>
            <a:ext cx="8856000" cy="4928759"/>
          </a:xfrm>
          <a:prstGeom prst="rect">
            <a:avLst/>
          </a:prstGeom>
          <a:solidFill>
            <a:srgbClr val="FFFFE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9" name="正方形/長方形 68">
            <a:extLst>
              <a:ext uri="{FF2B5EF4-FFF2-40B4-BE49-F238E27FC236}">
                <a16:creationId xmlns:a16="http://schemas.microsoft.com/office/drawing/2014/main" id="{84A73F97-1337-4030-A40A-B3823016AD1F}"/>
              </a:ext>
            </a:extLst>
          </p:cNvPr>
          <p:cNvSpPr/>
          <p:nvPr/>
        </p:nvSpPr>
        <p:spPr>
          <a:xfrm>
            <a:off x="5202120" y="4464115"/>
            <a:ext cx="3696773" cy="1961568"/>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8" name="正方形/長方形 67">
            <a:extLst>
              <a:ext uri="{FF2B5EF4-FFF2-40B4-BE49-F238E27FC236}">
                <a16:creationId xmlns:a16="http://schemas.microsoft.com/office/drawing/2014/main" id="{FB7535B0-806F-48AD-A07F-D47D5CD0ECC6}"/>
              </a:ext>
            </a:extLst>
          </p:cNvPr>
          <p:cNvSpPr/>
          <p:nvPr/>
        </p:nvSpPr>
        <p:spPr>
          <a:xfrm>
            <a:off x="206515" y="3988034"/>
            <a:ext cx="4892393" cy="2437649"/>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7" name="正方形/長方形 66">
            <a:extLst>
              <a:ext uri="{FF2B5EF4-FFF2-40B4-BE49-F238E27FC236}">
                <a16:creationId xmlns:a16="http://schemas.microsoft.com/office/drawing/2014/main" id="{EA957887-DA29-4E9F-BF35-A024DAF935DE}"/>
              </a:ext>
            </a:extLst>
          </p:cNvPr>
          <p:cNvSpPr/>
          <p:nvPr/>
        </p:nvSpPr>
        <p:spPr>
          <a:xfrm>
            <a:off x="5197337" y="1718811"/>
            <a:ext cx="3701556" cy="2632932"/>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6" name="正方形/長方形 65">
            <a:extLst>
              <a:ext uri="{FF2B5EF4-FFF2-40B4-BE49-F238E27FC236}">
                <a16:creationId xmlns:a16="http://schemas.microsoft.com/office/drawing/2014/main" id="{BECC5EC5-4AFA-4393-AF85-6998FD299AED}"/>
              </a:ext>
            </a:extLst>
          </p:cNvPr>
          <p:cNvSpPr/>
          <p:nvPr/>
        </p:nvSpPr>
        <p:spPr>
          <a:xfrm>
            <a:off x="206515" y="1718810"/>
            <a:ext cx="4896000" cy="2144244"/>
          </a:xfrm>
          <a:prstGeom prst="rect">
            <a:avLst/>
          </a:prstGeom>
          <a:solidFill>
            <a:schemeClr val="bg1"/>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solidFill>
                <a:schemeClr val="tx1"/>
              </a:solidFill>
              <a:latin typeface="メイリオ" panose="020B0604030504040204" pitchFamily="50" charset="-128"/>
              <a:ea typeface="メイリオ" panose="020B0604030504040204" pitchFamily="50" charset="-128"/>
            </a:endParaRPr>
          </a:p>
          <a:p>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B3996115-705A-464E-AE7D-A953CF084305}"/>
              </a:ext>
            </a:extLst>
          </p:cNvPr>
          <p:cNvSpPr txBox="1"/>
          <p:nvPr/>
        </p:nvSpPr>
        <p:spPr>
          <a:xfrm>
            <a:off x="130715" y="503675"/>
            <a:ext cx="8960150" cy="646331"/>
          </a:xfrm>
          <a:prstGeom prst="rect">
            <a:avLst/>
          </a:prstGeom>
          <a:noFill/>
        </p:spPr>
        <p:txBody>
          <a:bodyPr wrap="square" rtlCol="0">
            <a:spAutoFit/>
          </a:bodyPr>
          <a:lstStyle/>
          <a:p>
            <a:pPr marL="88900" indent="-88900">
              <a:buFont typeface="Arial" panose="020B0604020202020204" pitchFamily="34" charset="0"/>
              <a:buChar char="•"/>
              <a:defRPr/>
            </a:pPr>
            <a:r>
              <a:rPr lang="ja-JP" altLang="en-US" sz="1200" dirty="0">
                <a:latin typeface="メイリオ" panose="020B0604030504040204" pitchFamily="50" charset="-128"/>
                <a:ea typeface="メイリオ" panose="020B0604030504040204" pitchFamily="50" charset="-128"/>
              </a:rPr>
              <a:t>スマートシティ実現に向けて、府内</a:t>
            </a:r>
            <a:r>
              <a:rPr lang="en-US" altLang="ja-JP" sz="1200" dirty="0">
                <a:latin typeface="メイリオ" panose="020B0604030504040204" pitchFamily="50" charset="-128"/>
                <a:ea typeface="メイリオ" panose="020B0604030504040204" pitchFamily="50" charset="-128"/>
              </a:rPr>
              <a:t>43</a:t>
            </a:r>
            <a:r>
              <a:rPr lang="ja-JP" altLang="en-US" sz="1200" dirty="0">
                <a:latin typeface="メイリオ" panose="020B0604030504040204" pitchFamily="50" charset="-128"/>
                <a:ea typeface="メイリオ" panose="020B0604030504040204" pitchFamily="50" charset="-128"/>
              </a:rPr>
              <a:t>市町村・企業・大学・シビックテック</a:t>
            </a:r>
            <a:r>
              <a:rPr lang="ja-JP" altLang="en-US" sz="1200" baseline="30000" dirty="0">
                <a:latin typeface="メイリオ" panose="020B0604030504040204" pitchFamily="50" charset="-128"/>
                <a:ea typeface="メイリオ" panose="020B0604030504040204" pitchFamily="50" charset="-128"/>
              </a:rPr>
              <a:t>*</a:t>
            </a:r>
            <a:r>
              <a:rPr lang="en-US" altLang="ja-JP" sz="1200" baseline="300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等と連携し、デジタル技術を活用することで地域社会課題を解決していく公民連携プラットフォームとして大阪スマートシティパートナーズフォーラム（</a:t>
            </a:r>
            <a:r>
              <a:rPr lang="en-US" altLang="ja-JP" sz="1200" dirty="0">
                <a:latin typeface="メイリオ" panose="020B0604030504040204" pitchFamily="50" charset="-128"/>
                <a:ea typeface="メイリオ" panose="020B0604030504040204" pitchFamily="50" charset="-128"/>
              </a:rPr>
              <a:t>OSPF</a:t>
            </a:r>
            <a:r>
              <a:rPr lang="ja-JP" altLang="en-US" sz="1200" dirty="0">
                <a:latin typeface="メイリオ" panose="020B0604030504040204" pitchFamily="50" charset="-128"/>
                <a:ea typeface="メイリオ" panose="020B0604030504040204" pitchFamily="50" charset="-128"/>
              </a:rPr>
              <a:t>）を設立。</a:t>
            </a:r>
            <a:endParaRPr lang="en-US" altLang="ja-JP" sz="1200" dirty="0">
              <a:latin typeface="メイリオ" panose="020B0604030504040204" pitchFamily="50" charset="-128"/>
              <a:ea typeface="メイリオ" panose="020B0604030504040204" pitchFamily="50" charset="-128"/>
            </a:endParaRPr>
          </a:p>
          <a:p>
            <a:pPr marL="88900" indent="-88900">
              <a:buFont typeface="Arial" panose="020B0604020202020204" pitchFamily="34" charset="0"/>
              <a:buChar char="•"/>
              <a:defRPr/>
            </a:pPr>
            <a:r>
              <a:rPr lang="ja-JP" altLang="en-US" sz="1200" dirty="0">
                <a:latin typeface="メイリオ" panose="020B0604030504040204" pitchFamily="50" charset="-128"/>
                <a:ea typeface="メイリオ" panose="020B0604030504040204" pitchFamily="50" charset="-128"/>
              </a:rPr>
              <a:t>令和６年３月末時点で</a:t>
            </a:r>
            <a:r>
              <a:rPr lang="en-US" altLang="ja-JP" sz="1200" dirty="0">
                <a:latin typeface="メイリオ" panose="020B0604030504040204" pitchFamily="50" charset="-128"/>
                <a:ea typeface="メイリオ" panose="020B0604030504040204" pitchFamily="50" charset="-128"/>
              </a:rPr>
              <a:t>451</a:t>
            </a:r>
            <a:r>
              <a:rPr lang="ja-JP" altLang="en-US" sz="1200" dirty="0">
                <a:latin typeface="メイリオ" panose="020B0604030504040204" pitchFamily="50" charset="-128"/>
                <a:ea typeface="メイリオ" panose="020B0604030504040204" pitchFamily="50" charset="-128"/>
              </a:rPr>
              <a:t>企業・団体が参画 （自治体では全国最大規模）。</a:t>
            </a:r>
            <a:endParaRPr lang="en-US" altLang="ja-JP" sz="1200" dirty="0">
              <a:latin typeface="メイリオ" panose="020B0604030504040204" pitchFamily="50" charset="-128"/>
              <a:ea typeface="メイリオ" panose="020B0604030504040204" pitchFamily="50" charset="-128"/>
            </a:endParaRPr>
          </a:p>
        </p:txBody>
      </p:sp>
      <p:sp>
        <p:nvSpPr>
          <p:cNvPr id="84" name="角丸四角形 10">
            <a:extLst>
              <a:ext uri="{FF2B5EF4-FFF2-40B4-BE49-F238E27FC236}">
                <a16:creationId xmlns:a16="http://schemas.microsoft.com/office/drawing/2014/main" id="{6E87F4A3-4947-4AB7-8455-CBC8346A8B5E}"/>
              </a:ext>
            </a:extLst>
          </p:cNvPr>
          <p:cNvSpPr/>
          <p:nvPr/>
        </p:nvSpPr>
        <p:spPr>
          <a:xfrm>
            <a:off x="-2" y="1251900"/>
            <a:ext cx="1556668" cy="376900"/>
          </a:xfrm>
          <a:prstGeom prst="roundRect">
            <a:avLst/>
          </a:prstGeom>
          <a:noFill/>
          <a:ln w="19050">
            <a:no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■取組みの概要</a:t>
            </a:r>
          </a:p>
        </p:txBody>
      </p:sp>
      <p:sp>
        <p:nvSpPr>
          <p:cNvPr id="85" name="角丸四角形 11">
            <a:extLst>
              <a:ext uri="{FF2B5EF4-FFF2-40B4-BE49-F238E27FC236}">
                <a16:creationId xmlns:a16="http://schemas.microsoft.com/office/drawing/2014/main" id="{814DE162-320C-4C27-9B9E-A8F0E8E69A46}"/>
              </a:ext>
            </a:extLst>
          </p:cNvPr>
          <p:cNvSpPr/>
          <p:nvPr/>
        </p:nvSpPr>
        <p:spPr>
          <a:xfrm>
            <a:off x="5247074" y="1809043"/>
            <a:ext cx="2592000" cy="237398"/>
          </a:xfrm>
          <a:prstGeom prst="roundRect">
            <a:avLst/>
          </a:prstGeom>
          <a:solidFill>
            <a:sysClr val="window" lastClr="FFFFFF"/>
          </a:solidFill>
          <a:ln w="31750" cap="flat" cmpd="sng" algn="ctr">
            <a:solidFill>
              <a:srgbClr val="5B9BD5"/>
            </a:solidFill>
            <a:prstDash val="solid"/>
            <a:miter lim="800000"/>
          </a:ln>
          <a:effectLst/>
        </p:spPr>
        <p:txBody>
          <a:bodyPr vert="horz" lIns="36000" tIns="72000" rIns="36000" rtlCol="0" anchor="ctr"/>
          <a:lstStyle/>
          <a:p>
            <a:pPr algn="ctr" defTabSz="457189">
              <a:defRPr/>
            </a:pPr>
            <a:r>
              <a:rPr kumimoji="0" lang="ja-JP" altLang="en-US" sz="1100" b="1" kern="0" dirty="0">
                <a:latin typeface="メイリオ" panose="020B0604030504040204" pitchFamily="50" charset="-128"/>
                <a:ea typeface="メイリオ" panose="020B0604030504040204" pitchFamily="50" charset="-128"/>
              </a:rPr>
              <a:t>スタートアップベンチャー支援事業 </a:t>
            </a:r>
            <a:endParaRPr kumimoji="0" lang="en-US" altLang="ja-JP" sz="1100" b="1" kern="0" dirty="0">
              <a:latin typeface="メイリオ" panose="020B0604030504040204" pitchFamily="50" charset="-128"/>
              <a:ea typeface="メイリオ" panose="020B0604030504040204" pitchFamily="50" charset="-128"/>
            </a:endParaRPr>
          </a:p>
        </p:txBody>
      </p:sp>
      <p:sp>
        <p:nvSpPr>
          <p:cNvPr id="87" name="角丸四角形 12">
            <a:extLst>
              <a:ext uri="{FF2B5EF4-FFF2-40B4-BE49-F238E27FC236}">
                <a16:creationId xmlns:a16="http://schemas.microsoft.com/office/drawing/2014/main" id="{5487872F-0D1F-4451-B6F3-5DA28DCDA728}"/>
              </a:ext>
            </a:extLst>
          </p:cNvPr>
          <p:cNvSpPr/>
          <p:nvPr/>
        </p:nvSpPr>
        <p:spPr>
          <a:xfrm>
            <a:off x="5247075" y="4542305"/>
            <a:ext cx="907839" cy="243558"/>
          </a:xfrm>
          <a:prstGeom prst="roundRect">
            <a:avLst/>
          </a:prstGeom>
          <a:solidFill>
            <a:sysClr val="window" lastClr="FFFFFF"/>
          </a:solidFill>
          <a:ln w="31750" cap="flat" cmpd="sng" algn="ctr">
            <a:solidFill>
              <a:srgbClr val="5B9BD5"/>
            </a:solidFill>
            <a:prstDash val="solid"/>
            <a:miter lim="800000"/>
          </a:ln>
          <a:effectLst/>
        </p:spPr>
        <p:txBody>
          <a:bodyPr vert="horz" lIns="36000" tIns="72000" rIns="36000" rtlCol="0" anchor="ctr"/>
          <a:lstStyle/>
          <a:p>
            <a:pPr algn="ctr" defTabSz="457189">
              <a:defRPr/>
            </a:pPr>
            <a:r>
              <a:rPr kumimoji="0" lang="ja-JP" altLang="en-US" sz="1100" b="1" kern="0" dirty="0">
                <a:latin typeface="メイリオ" panose="020B0604030504040204" pitchFamily="50" charset="-128"/>
                <a:ea typeface="メイリオ" panose="020B0604030504040204" pitchFamily="50" charset="-128"/>
              </a:rPr>
              <a:t>情報発信</a:t>
            </a:r>
            <a:endParaRPr kumimoji="0" lang="en-US" altLang="ja-JP" sz="1100" b="1" kern="0" dirty="0">
              <a:latin typeface="メイリオ" panose="020B0604030504040204" pitchFamily="50" charset="-128"/>
              <a:ea typeface="メイリオ" panose="020B0604030504040204" pitchFamily="50" charset="-128"/>
            </a:endParaRPr>
          </a:p>
        </p:txBody>
      </p:sp>
      <p:sp>
        <p:nvSpPr>
          <p:cNvPr id="88" name="角丸四角形 13">
            <a:extLst>
              <a:ext uri="{FF2B5EF4-FFF2-40B4-BE49-F238E27FC236}">
                <a16:creationId xmlns:a16="http://schemas.microsoft.com/office/drawing/2014/main" id="{CDD8D5D2-9093-4CD1-83AB-85E9F223E88B}"/>
              </a:ext>
            </a:extLst>
          </p:cNvPr>
          <p:cNvSpPr/>
          <p:nvPr/>
        </p:nvSpPr>
        <p:spPr>
          <a:xfrm>
            <a:off x="294201" y="4086112"/>
            <a:ext cx="1847529" cy="242988"/>
          </a:xfrm>
          <a:prstGeom prst="roundRect">
            <a:avLst/>
          </a:prstGeom>
          <a:solidFill>
            <a:sysClr val="window" lastClr="FFFFFF"/>
          </a:solidFill>
          <a:ln w="31750" cap="flat" cmpd="sng" algn="ctr">
            <a:solidFill>
              <a:schemeClr val="accent1"/>
            </a:solidFill>
            <a:prstDash val="solid"/>
            <a:miter lim="800000"/>
          </a:ln>
          <a:effectLst/>
        </p:spPr>
        <p:txBody>
          <a:bodyPr vert="horz" lIns="36000" tIns="72000" rIns="36000" rtlCol="0" anchor="ctr"/>
          <a:lstStyle/>
          <a:p>
            <a:pPr algn="ctr" defTabSz="457189">
              <a:defRPr/>
            </a:pPr>
            <a:r>
              <a:rPr kumimoji="0" lang="en-US" altLang="ja-JP" sz="1100" b="1" kern="0" dirty="0">
                <a:latin typeface="メイリオ" panose="020B0604030504040204" pitchFamily="50" charset="-128"/>
                <a:ea typeface="メイリオ" panose="020B0604030504040204" pitchFamily="50" charset="-128"/>
              </a:rPr>
              <a:t>OSPF </a:t>
            </a:r>
            <a:r>
              <a:rPr kumimoji="0" lang="ja-JP" altLang="en-US" sz="1100" b="1" kern="0" dirty="0">
                <a:latin typeface="メイリオ" panose="020B0604030504040204" pitchFamily="50" charset="-128"/>
                <a:ea typeface="メイリオ" panose="020B0604030504040204" pitchFamily="50" charset="-128"/>
              </a:rPr>
              <a:t>プロジェクトの推進</a:t>
            </a:r>
            <a:endParaRPr kumimoji="0" lang="en-US" altLang="ja-JP" sz="1100" b="1" kern="0" dirty="0">
              <a:latin typeface="メイリオ" panose="020B0604030504040204" pitchFamily="50" charset="-128"/>
              <a:ea typeface="メイリオ" panose="020B0604030504040204" pitchFamily="50" charset="-128"/>
            </a:endParaRPr>
          </a:p>
        </p:txBody>
      </p:sp>
      <p:sp>
        <p:nvSpPr>
          <p:cNvPr id="90" name="テキスト ボックス 89">
            <a:extLst>
              <a:ext uri="{FF2B5EF4-FFF2-40B4-BE49-F238E27FC236}">
                <a16:creationId xmlns:a16="http://schemas.microsoft.com/office/drawing/2014/main" id="{8EDE2356-EE6C-497B-A94D-6833EECD48F2}"/>
              </a:ext>
            </a:extLst>
          </p:cNvPr>
          <p:cNvSpPr txBox="1"/>
          <p:nvPr/>
        </p:nvSpPr>
        <p:spPr>
          <a:xfrm>
            <a:off x="194408" y="4377515"/>
            <a:ext cx="4982498" cy="577081"/>
          </a:xfrm>
          <a:prstGeom prst="rect">
            <a:avLst/>
          </a:prstGeom>
          <a:noFill/>
        </p:spPr>
        <p:txBody>
          <a:bodyPr wrap="square">
            <a:spAutoFit/>
          </a:bodyPr>
          <a:lstStyle/>
          <a:p>
            <a:pPr defTabSz="685783">
              <a:defRPr/>
            </a:pPr>
            <a:r>
              <a:rPr lang="ja-JP" altLang="en-US" sz="1050" dirty="0">
                <a:solidFill>
                  <a:prstClr val="black"/>
                </a:solidFill>
                <a:latin typeface="メイリオ" panose="020B0604030504040204" pitchFamily="50" charset="-128"/>
                <a:ea typeface="メイリオ" panose="020B0604030504040204" pitchFamily="50" charset="-128"/>
              </a:rPr>
              <a:t>コーディネーター企業を中心に</a:t>
            </a:r>
            <a:r>
              <a:rPr lang="ja-JP" altLang="en-US" sz="1050" dirty="0">
                <a:latin typeface="メイリオ" panose="020B0604030504040204" pitchFamily="50" charset="-128"/>
                <a:ea typeface="メイリオ" panose="020B0604030504040204" pitchFamily="50" charset="-128"/>
              </a:rPr>
              <a:t>各分野の課題解決に向けた</a:t>
            </a:r>
            <a:r>
              <a:rPr lang="en-US" altLang="ja-JP" sz="1050" dirty="0">
                <a:latin typeface="メイリオ" panose="020B0604030504040204" pitchFamily="50" charset="-128"/>
                <a:ea typeface="メイリオ" panose="020B0604030504040204" pitchFamily="50" charset="-128"/>
              </a:rPr>
              <a:t>n</a:t>
            </a:r>
            <a:r>
              <a:rPr lang="ja-JP" altLang="en-US" sz="1050" dirty="0">
                <a:latin typeface="メイリオ" panose="020B0604030504040204" pitchFamily="50" charset="-128"/>
                <a:ea typeface="メイリオ" panose="020B0604030504040204" pitchFamily="50" charset="-128"/>
              </a:rPr>
              <a:t>対</a:t>
            </a:r>
            <a:r>
              <a:rPr lang="en-US" altLang="ja-JP" sz="1050" dirty="0">
                <a:latin typeface="メイリオ" panose="020B0604030504040204" pitchFamily="50" charset="-128"/>
                <a:ea typeface="メイリオ" panose="020B0604030504040204" pitchFamily="50" charset="-128"/>
              </a:rPr>
              <a:t>n</a:t>
            </a:r>
            <a:r>
              <a:rPr lang="ja-JP" altLang="en-US" sz="1050" dirty="0">
                <a:latin typeface="メイリオ" panose="020B0604030504040204" pitchFamily="50" charset="-128"/>
                <a:ea typeface="メイリオ" panose="020B0604030504040204" pitchFamily="50" charset="-128"/>
              </a:rPr>
              <a:t>（複数企業対複数市町村）のサービスビジネスモデルを実証・実装する。横断的なテーマについては相互に連携</a:t>
            </a:r>
            <a:r>
              <a:rPr lang="ja-JP" altLang="en-US" sz="788"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grpSp>
        <p:nvGrpSpPr>
          <p:cNvPr id="91" name="グループ化 90">
            <a:extLst>
              <a:ext uri="{FF2B5EF4-FFF2-40B4-BE49-F238E27FC236}">
                <a16:creationId xmlns:a16="http://schemas.microsoft.com/office/drawing/2014/main" id="{5CBD27CA-EF8E-4E2C-9797-ECA90E343CA4}"/>
              </a:ext>
            </a:extLst>
          </p:cNvPr>
          <p:cNvGrpSpPr/>
          <p:nvPr/>
        </p:nvGrpSpPr>
        <p:grpSpPr>
          <a:xfrm>
            <a:off x="296525" y="4914019"/>
            <a:ext cx="4751643" cy="1087098"/>
            <a:chOff x="384776" y="2888688"/>
            <a:chExt cx="4869516" cy="1035115"/>
          </a:xfrm>
        </p:grpSpPr>
        <p:sp>
          <p:nvSpPr>
            <p:cNvPr id="92" name="正方形/長方形 91">
              <a:extLst>
                <a:ext uri="{FF2B5EF4-FFF2-40B4-BE49-F238E27FC236}">
                  <a16:creationId xmlns:a16="http://schemas.microsoft.com/office/drawing/2014/main" id="{0104E3BB-4031-4752-9F35-28B1A55F2D6B}"/>
                </a:ext>
              </a:extLst>
            </p:cNvPr>
            <p:cNvSpPr/>
            <p:nvPr/>
          </p:nvSpPr>
          <p:spPr>
            <a:xfrm>
              <a:off x="384776" y="2961348"/>
              <a:ext cx="810830" cy="962455"/>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プロジェクト</a:t>
              </a:r>
              <a:endParaRPr lang="en-US" altLang="ja-JP" sz="900" b="1" dirty="0">
                <a:solidFill>
                  <a:prstClr val="white"/>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white"/>
                  </a:solidFill>
                  <a:latin typeface="メイリオ" panose="020B0604030504040204" pitchFamily="50" charset="-128"/>
                  <a:ea typeface="メイリオ" panose="020B0604030504040204" pitchFamily="50" charset="-128"/>
                </a:rPr>
                <a:t>分野</a:t>
              </a:r>
            </a:p>
          </p:txBody>
        </p:sp>
        <p:sp>
          <p:nvSpPr>
            <p:cNvPr id="93" name="角丸四角形 21">
              <a:extLst>
                <a:ext uri="{FF2B5EF4-FFF2-40B4-BE49-F238E27FC236}">
                  <a16:creationId xmlns:a16="http://schemas.microsoft.com/office/drawing/2014/main" id="{51514FA2-7517-4D6C-ACA1-A8F9664CDA03}"/>
                </a:ext>
              </a:extLst>
            </p:cNvPr>
            <p:cNvSpPr/>
            <p:nvPr/>
          </p:nvSpPr>
          <p:spPr>
            <a:xfrm>
              <a:off x="1227771" y="3026111"/>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54000" bIns="54000" rtlCol="0" anchor="b" anchorCtr="1"/>
            <a:lstStyle/>
            <a:p>
              <a:pPr algn="ctr" defTabSz="685783">
                <a:defRPr/>
              </a:pPr>
              <a:endParaRPr lang="en-US" altLang="ja-JP" sz="11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スマート</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ヘルスシティ</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4" name="角丸四角形 14">
              <a:extLst>
                <a:ext uri="{FF2B5EF4-FFF2-40B4-BE49-F238E27FC236}">
                  <a16:creationId xmlns:a16="http://schemas.microsoft.com/office/drawing/2014/main" id="{90D2C257-42D4-4C0F-ADEA-49B4619B75BE}"/>
                </a:ext>
              </a:extLst>
            </p:cNvPr>
            <p:cNvSpPr/>
            <p:nvPr/>
          </p:nvSpPr>
          <p:spPr>
            <a:xfrm>
              <a:off x="2245945" y="3026111"/>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825" b="1" dirty="0">
                  <a:solidFill>
                    <a:prstClr val="black"/>
                  </a:solidFill>
                  <a:latin typeface="メイリオ" panose="020B0604030504040204" pitchFamily="50" charset="-128"/>
                  <a:ea typeface="メイリオ" panose="020B0604030504040204" pitchFamily="50" charset="-128"/>
                </a:rPr>
                <a:t>高齢者にやさしい</a:t>
              </a:r>
              <a:endParaRPr lang="en-US" altLang="ja-JP" sz="825"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825" b="1" dirty="0">
                  <a:solidFill>
                    <a:prstClr val="black"/>
                  </a:solidFill>
                  <a:latin typeface="メイリオ" panose="020B0604030504040204" pitchFamily="50" charset="-128"/>
                  <a:ea typeface="メイリオ" panose="020B0604030504040204" pitchFamily="50" charset="-128"/>
                </a:rPr>
                <a:t>まちづくり</a:t>
              </a:r>
              <a:endParaRPr lang="en-US" altLang="ja-JP" sz="825" b="1" dirty="0">
                <a:solidFill>
                  <a:prstClr val="black"/>
                </a:solidFill>
                <a:latin typeface="メイリオ" panose="020B0604030504040204" pitchFamily="50" charset="-128"/>
                <a:ea typeface="メイリオ" panose="020B0604030504040204" pitchFamily="50" charset="-128"/>
              </a:endParaRPr>
            </a:p>
          </p:txBody>
        </p:sp>
        <p:sp>
          <p:nvSpPr>
            <p:cNvPr id="95" name="角丸四角形 18">
              <a:extLst>
                <a:ext uri="{FF2B5EF4-FFF2-40B4-BE49-F238E27FC236}">
                  <a16:creationId xmlns:a16="http://schemas.microsoft.com/office/drawing/2014/main" id="{9FCA0C9C-E9E2-47C9-847F-E6676574E0CC}"/>
                </a:ext>
              </a:extLst>
            </p:cNvPr>
            <p:cNvSpPr/>
            <p:nvPr/>
          </p:nvSpPr>
          <p:spPr>
            <a:xfrm>
              <a:off x="3264118" y="3026111"/>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子育てしやすい</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6" name="角丸四角形 24">
              <a:extLst>
                <a:ext uri="{FF2B5EF4-FFF2-40B4-BE49-F238E27FC236}">
                  <a16:creationId xmlns:a16="http://schemas.microsoft.com/office/drawing/2014/main" id="{547862C8-D5CF-426C-B11A-E853996FA438}"/>
                </a:ext>
              </a:extLst>
            </p:cNvPr>
            <p:cNvSpPr/>
            <p:nvPr/>
          </p:nvSpPr>
          <p:spPr>
            <a:xfrm>
              <a:off x="4282292" y="3026111"/>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移動がスムーズな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7" name="角丸四角形 20">
              <a:extLst>
                <a:ext uri="{FF2B5EF4-FFF2-40B4-BE49-F238E27FC236}">
                  <a16:creationId xmlns:a16="http://schemas.microsoft.com/office/drawing/2014/main" id="{6F6C287C-2F8A-474B-BCA9-0A10200D5A9E}"/>
                </a:ext>
              </a:extLst>
            </p:cNvPr>
            <p:cNvSpPr/>
            <p:nvPr/>
          </p:nvSpPr>
          <p:spPr>
            <a:xfrm>
              <a:off x="1227771" y="3511016"/>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インバウンド</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観光の再生</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8" name="角丸四角形 32">
              <a:extLst>
                <a:ext uri="{FF2B5EF4-FFF2-40B4-BE49-F238E27FC236}">
                  <a16:creationId xmlns:a16="http://schemas.microsoft.com/office/drawing/2014/main" id="{30398480-BE44-46A2-9ABB-1A8E71080C93}"/>
                </a:ext>
              </a:extLst>
            </p:cNvPr>
            <p:cNvSpPr/>
            <p:nvPr/>
          </p:nvSpPr>
          <p:spPr>
            <a:xfrm>
              <a:off x="2245945" y="3511016"/>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大阪ものづくり</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２</a:t>
              </a:r>
              <a:r>
                <a:rPr lang="en-US" altLang="ja-JP" sz="900" b="1" dirty="0">
                  <a:solidFill>
                    <a:prstClr val="black"/>
                  </a:solidFill>
                  <a:latin typeface="メイリオ" panose="020B0604030504040204" pitchFamily="50" charset="-128"/>
                  <a:ea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rPr>
                <a:t>０</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99" name="角丸四角形 30">
              <a:extLst>
                <a:ext uri="{FF2B5EF4-FFF2-40B4-BE49-F238E27FC236}">
                  <a16:creationId xmlns:a16="http://schemas.microsoft.com/office/drawing/2014/main" id="{5B5A3E53-3CB0-4047-9659-2B22ACD3B5F2}"/>
                </a:ext>
              </a:extLst>
            </p:cNvPr>
            <p:cNvSpPr/>
            <p:nvPr/>
          </p:nvSpPr>
          <p:spPr>
            <a:xfrm>
              <a:off x="4282292" y="3511016"/>
              <a:ext cx="972000" cy="396000"/>
            </a:xfrm>
            <a:prstGeom prst="roundRect">
              <a:avLst>
                <a:gd name="adj" fmla="val 0"/>
              </a:avLst>
            </a:prstGeom>
            <a:solidFill>
              <a:schemeClr val="bg1"/>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データ利活用</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sp>
          <p:nvSpPr>
            <p:cNvPr id="100" name="角丸四角形 30">
              <a:extLst>
                <a:ext uri="{FF2B5EF4-FFF2-40B4-BE49-F238E27FC236}">
                  <a16:creationId xmlns:a16="http://schemas.microsoft.com/office/drawing/2014/main" id="{8729DC05-ECE2-45BE-B718-0B4C9006DBC9}"/>
                </a:ext>
              </a:extLst>
            </p:cNvPr>
            <p:cNvSpPr/>
            <p:nvPr/>
          </p:nvSpPr>
          <p:spPr>
            <a:xfrm>
              <a:off x="3264118" y="3511016"/>
              <a:ext cx="972000" cy="396000"/>
            </a:xfrm>
            <a:prstGeom prst="roundRect">
              <a:avLst>
                <a:gd name="adj" fmla="val 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1"/>
            <a:lstStyle/>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安全・安心な</a:t>
              </a:r>
              <a:endParaRPr lang="en-US" altLang="ja-JP" sz="900" b="1" dirty="0">
                <a:solidFill>
                  <a:prstClr val="black"/>
                </a:solidFill>
                <a:latin typeface="メイリオ" panose="020B0604030504040204" pitchFamily="50" charset="-128"/>
                <a:ea typeface="メイリオ" panose="020B0604030504040204" pitchFamily="50" charset="-128"/>
              </a:endParaRPr>
            </a:p>
            <a:p>
              <a:pPr algn="ctr" defTabSz="685783">
                <a:defRPr/>
              </a:pPr>
              <a:r>
                <a:rPr lang="ja-JP" altLang="en-US" sz="900" b="1" dirty="0">
                  <a:solidFill>
                    <a:prstClr val="black"/>
                  </a:solidFill>
                  <a:latin typeface="メイリオ" panose="020B0604030504040204" pitchFamily="50" charset="-128"/>
                  <a:ea typeface="メイリオ" panose="020B0604030504040204" pitchFamily="50" charset="-128"/>
                </a:rPr>
                <a:t>まちづくり</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grpSp>
          <p:nvGrpSpPr>
            <p:cNvPr id="101" name="グループ化 100">
              <a:extLst>
                <a:ext uri="{FF2B5EF4-FFF2-40B4-BE49-F238E27FC236}">
                  <a16:creationId xmlns:a16="http://schemas.microsoft.com/office/drawing/2014/main" id="{ECF36C81-6591-4F96-AAB2-8C47D4DC3604}"/>
                </a:ext>
              </a:extLst>
            </p:cNvPr>
            <p:cNvGrpSpPr/>
            <p:nvPr/>
          </p:nvGrpSpPr>
          <p:grpSpPr>
            <a:xfrm>
              <a:off x="1233813" y="2894263"/>
              <a:ext cx="190102" cy="190102"/>
              <a:chOff x="616146" y="4976368"/>
              <a:chExt cx="253469" cy="253469"/>
            </a:xfrm>
          </p:grpSpPr>
          <p:sp>
            <p:nvSpPr>
              <p:cNvPr id="117" name="角丸四角形 49">
                <a:extLst>
                  <a:ext uri="{FF2B5EF4-FFF2-40B4-BE49-F238E27FC236}">
                    <a16:creationId xmlns:a16="http://schemas.microsoft.com/office/drawing/2014/main" id="{53B814D9-6588-402B-BA7B-55EA7E8CF12C}"/>
                  </a:ext>
                </a:extLst>
              </p:cNvPr>
              <p:cNvSpPr/>
              <p:nvPr/>
            </p:nvSpPr>
            <p:spPr>
              <a:xfrm>
                <a:off x="616146" y="4976368"/>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18" name="図 117">
                <a:extLst>
                  <a:ext uri="{FF2B5EF4-FFF2-40B4-BE49-F238E27FC236}">
                    <a16:creationId xmlns:a16="http://schemas.microsoft.com/office/drawing/2014/main" id="{670A98FC-1A5B-4C50-8CAE-50DE9FAD3EEA}"/>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661366" y="5023028"/>
                <a:ext cx="163028" cy="163028"/>
              </a:xfrm>
              <a:prstGeom prst="rect">
                <a:avLst/>
              </a:prstGeom>
            </p:spPr>
          </p:pic>
        </p:grpSp>
        <p:grpSp>
          <p:nvGrpSpPr>
            <p:cNvPr id="102" name="グループ化 101">
              <a:extLst>
                <a:ext uri="{FF2B5EF4-FFF2-40B4-BE49-F238E27FC236}">
                  <a16:creationId xmlns:a16="http://schemas.microsoft.com/office/drawing/2014/main" id="{B31681C1-8981-4B06-B314-F4EF54E8DF93}"/>
                </a:ext>
              </a:extLst>
            </p:cNvPr>
            <p:cNvGrpSpPr/>
            <p:nvPr/>
          </p:nvGrpSpPr>
          <p:grpSpPr>
            <a:xfrm>
              <a:off x="2256401" y="2893089"/>
              <a:ext cx="190103" cy="190102"/>
              <a:chOff x="3328606" y="4239660"/>
              <a:chExt cx="253471" cy="253468"/>
            </a:xfrm>
          </p:grpSpPr>
          <p:sp>
            <p:nvSpPr>
              <p:cNvPr id="115" name="角丸四角形 47">
                <a:extLst>
                  <a:ext uri="{FF2B5EF4-FFF2-40B4-BE49-F238E27FC236}">
                    <a16:creationId xmlns:a16="http://schemas.microsoft.com/office/drawing/2014/main" id="{07E98E97-7A53-4446-B938-1680A788C579}"/>
                  </a:ext>
                </a:extLst>
              </p:cNvPr>
              <p:cNvSpPr/>
              <p:nvPr/>
            </p:nvSpPr>
            <p:spPr>
              <a:xfrm>
                <a:off x="3328606" y="4239660"/>
                <a:ext cx="253471" cy="253468"/>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16" name="図 115">
                <a:extLst>
                  <a:ext uri="{FF2B5EF4-FFF2-40B4-BE49-F238E27FC236}">
                    <a16:creationId xmlns:a16="http://schemas.microsoft.com/office/drawing/2014/main" id="{33ACFC1F-482D-4D99-A5B6-A908650929E3}"/>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3351018" y="4257233"/>
                <a:ext cx="208647" cy="208648"/>
              </a:xfrm>
              <a:prstGeom prst="rect">
                <a:avLst/>
              </a:prstGeom>
            </p:spPr>
          </p:pic>
        </p:grpSp>
        <p:grpSp>
          <p:nvGrpSpPr>
            <p:cNvPr id="103" name="グループ化 102">
              <a:extLst>
                <a:ext uri="{FF2B5EF4-FFF2-40B4-BE49-F238E27FC236}">
                  <a16:creationId xmlns:a16="http://schemas.microsoft.com/office/drawing/2014/main" id="{FE295D99-AEC7-45BB-ADE0-0D7DA4A6E2E3}"/>
                </a:ext>
              </a:extLst>
            </p:cNvPr>
            <p:cNvGrpSpPr/>
            <p:nvPr/>
          </p:nvGrpSpPr>
          <p:grpSpPr>
            <a:xfrm>
              <a:off x="3279035" y="2893089"/>
              <a:ext cx="190102" cy="190102"/>
              <a:chOff x="5570543" y="4219606"/>
              <a:chExt cx="253469" cy="253469"/>
            </a:xfrm>
          </p:grpSpPr>
          <p:sp>
            <p:nvSpPr>
              <p:cNvPr id="113" name="角丸四角形 45">
                <a:extLst>
                  <a:ext uri="{FF2B5EF4-FFF2-40B4-BE49-F238E27FC236}">
                    <a16:creationId xmlns:a16="http://schemas.microsoft.com/office/drawing/2014/main" id="{26B9CFC0-70BC-4B5F-8AAD-DD880CCAA01D}"/>
                  </a:ext>
                </a:extLst>
              </p:cNvPr>
              <p:cNvSpPr/>
              <p:nvPr/>
            </p:nvSpPr>
            <p:spPr>
              <a:xfrm>
                <a:off x="5570543" y="4219606"/>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14" name="図 113">
                <a:extLst>
                  <a:ext uri="{FF2B5EF4-FFF2-40B4-BE49-F238E27FC236}">
                    <a16:creationId xmlns:a16="http://schemas.microsoft.com/office/drawing/2014/main" id="{3601C744-B011-4372-80DD-BB8AE8195829}"/>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602115" y="4237134"/>
                <a:ext cx="199205" cy="199205"/>
              </a:xfrm>
              <a:prstGeom prst="rect">
                <a:avLst/>
              </a:prstGeom>
            </p:spPr>
          </p:pic>
        </p:grpSp>
        <p:grpSp>
          <p:nvGrpSpPr>
            <p:cNvPr id="104" name="グループ化 103">
              <a:extLst>
                <a:ext uri="{FF2B5EF4-FFF2-40B4-BE49-F238E27FC236}">
                  <a16:creationId xmlns:a16="http://schemas.microsoft.com/office/drawing/2014/main" id="{AC179BDB-8211-4C8E-BF95-1840CC599035}"/>
                </a:ext>
              </a:extLst>
            </p:cNvPr>
            <p:cNvGrpSpPr/>
            <p:nvPr/>
          </p:nvGrpSpPr>
          <p:grpSpPr>
            <a:xfrm>
              <a:off x="4285728" y="2888688"/>
              <a:ext cx="190102" cy="190102"/>
              <a:chOff x="7721020" y="4889797"/>
              <a:chExt cx="253469" cy="253469"/>
            </a:xfrm>
          </p:grpSpPr>
          <p:sp>
            <p:nvSpPr>
              <p:cNvPr id="111" name="角丸四角形 43">
                <a:extLst>
                  <a:ext uri="{FF2B5EF4-FFF2-40B4-BE49-F238E27FC236}">
                    <a16:creationId xmlns:a16="http://schemas.microsoft.com/office/drawing/2014/main" id="{8214D5DA-78C4-43C8-ABE4-2611D6796BD4}"/>
                  </a:ext>
                </a:extLst>
              </p:cNvPr>
              <p:cNvSpPr/>
              <p:nvPr/>
            </p:nvSpPr>
            <p:spPr>
              <a:xfrm>
                <a:off x="7721020" y="4889797"/>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112" name="図 111">
                <a:extLst>
                  <a:ext uri="{FF2B5EF4-FFF2-40B4-BE49-F238E27FC236}">
                    <a16:creationId xmlns:a16="http://schemas.microsoft.com/office/drawing/2014/main" id="{5B8B9D9E-8466-4C07-834D-DEEFE5890F92}"/>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7757074" y="4922547"/>
                <a:ext cx="181417" cy="181416"/>
              </a:xfrm>
              <a:prstGeom prst="rect">
                <a:avLst/>
              </a:prstGeom>
            </p:spPr>
          </p:pic>
        </p:grpSp>
        <p:grpSp>
          <p:nvGrpSpPr>
            <p:cNvPr id="105" name="グループ化 104">
              <a:extLst>
                <a:ext uri="{FF2B5EF4-FFF2-40B4-BE49-F238E27FC236}">
                  <a16:creationId xmlns:a16="http://schemas.microsoft.com/office/drawing/2014/main" id="{E460DCC1-4782-4ED1-A12D-E422808A21DB}"/>
                </a:ext>
              </a:extLst>
            </p:cNvPr>
            <p:cNvGrpSpPr/>
            <p:nvPr/>
          </p:nvGrpSpPr>
          <p:grpSpPr>
            <a:xfrm>
              <a:off x="1236112" y="3409313"/>
              <a:ext cx="190102" cy="190102"/>
              <a:chOff x="954420" y="6234792"/>
              <a:chExt cx="253469" cy="253470"/>
            </a:xfrm>
          </p:grpSpPr>
          <p:sp>
            <p:nvSpPr>
              <p:cNvPr id="109" name="角丸四角形 41">
                <a:extLst>
                  <a:ext uri="{FF2B5EF4-FFF2-40B4-BE49-F238E27FC236}">
                    <a16:creationId xmlns:a16="http://schemas.microsoft.com/office/drawing/2014/main" id="{F9C7BE04-F748-446C-92DA-293ACFD70ECF}"/>
                  </a:ext>
                </a:extLst>
              </p:cNvPr>
              <p:cNvSpPr/>
              <p:nvPr/>
            </p:nvSpPr>
            <p:spPr>
              <a:xfrm>
                <a:off x="954420" y="6234792"/>
                <a:ext cx="253469" cy="253470"/>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10" name="図 109">
                <a:extLst>
                  <a:ext uri="{FF2B5EF4-FFF2-40B4-BE49-F238E27FC236}">
                    <a16:creationId xmlns:a16="http://schemas.microsoft.com/office/drawing/2014/main" id="{74320CA8-849D-4E30-AA90-8C4A90ADA299}"/>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989376" y="6266211"/>
                <a:ext cx="188185" cy="188184"/>
              </a:xfrm>
              <a:prstGeom prst="rect">
                <a:avLst/>
              </a:prstGeom>
            </p:spPr>
          </p:pic>
        </p:grpSp>
        <p:grpSp>
          <p:nvGrpSpPr>
            <p:cNvPr id="106" name="グループ化 105">
              <a:extLst>
                <a:ext uri="{FF2B5EF4-FFF2-40B4-BE49-F238E27FC236}">
                  <a16:creationId xmlns:a16="http://schemas.microsoft.com/office/drawing/2014/main" id="{F35FACF3-F811-4C7A-B199-DEEC64FADFAE}"/>
                </a:ext>
              </a:extLst>
            </p:cNvPr>
            <p:cNvGrpSpPr/>
            <p:nvPr/>
          </p:nvGrpSpPr>
          <p:grpSpPr>
            <a:xfrm>
              <a:off x="2256401" y="3400345"/>
              <a:ext cx="190102" cy="190102"/>
              <a:chOff x="3310903" y="6430038"/>
              <a:chExt cx="253469" cy="253469"/>
            </a:xfrm>
          </p:grpSpPr>
          <p:sp>
            <p:nvSpPr>
              <p:cNvPr id="107" name="角丸四角形 39">
                <a:extLst>
                  <a:ext uri="{FF2B5EF4-FFF2-40B4-BE49-F238E27FC236}">
                    <a16:creationId xmlns:a16="http://schemas.microsoft.com/office/drawing/2014/main" id="{6757275E-32EB-449E-BE6D-AE19C8D18455}"/>
                  </a:ext>
                </a:extLst>
              </p:cNvPr>
              <p:cNvSpPr/>
              <p:nvPr/>
            </p:nvSpPr>
            <p:spPr>
              <a:xfrm>
                <a:off x="3310903" y="643003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08" name="図 107">
                <a:extLst>
                  <a:ext uri="{FF2B5EF4-FFF2-40B4-BE49-F238E27FC236}">
                    <a16:creationId xmlns:a16="http://schemas.microsoft.com/office/drawing/2014/main" id="{216B909C-2C8A-4816-8601-9E8257A1302B}"/>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3361235" y="6475953"/>
                <a:ext cx="152806" cy="152806"/>
              </a:xfrm>
              <a:prstGeom prst="rect">
                <a:avLst/>
              </a:prstGeom>
            </p:spPr>
          </p:pic>
        </p:grpSp>
      </p:grpSp>
      <p:grpSp>
        <p:nvGrpSpPr>
          <p:cNvPr id="119" name="グループ化 118">
            <a:extLst>
              <a:ext uri="{FF2B5EF4-FFF2-40B4-BE49-F238E27FC236}">
                <a16:creationId xmlns:a16="http://schemas.microsoft.com/office/drawing/2014/main" id="{702989B3-8826-4E00-B9CA-D2B1ED495233}"/>
              </a:ext>
            </a:extLst>
          </p:cNvPr>
          <p:cNvGrpSpPr/>
          <p:nvPr/>
        </p:nvGrpSpPr>
        <p:grpSpPr>
          <a:xfrm>
            <a:off x="4076945" y="5484661"/>
            <a:ext cx="190103" cy="199649"/>
            <a:chOff x="7674754" y="6304797"/>
            <a:chExt cx="253469" cy="253469"/>
          </a:xfrm>
        </p:grpSpPr>
        <p:sp>
          <p:nvSpPr>
            <p:cNvPr id="120" name="角丸四角形 52">
              <a:extLst>
                <a:ext uri="{FF2B5EF4-FFF2-40B4-BE49-F238E27FC236}">
                  <a16:creationId xmlns:a16="http://schemas.microsoft.com/office/drawing/2014/main" id="{65F0808D-83BF-47E0-89E6-287BA058B207}"/>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dirty="0">
                <a:solidFill>
                  <a:prstClr val="white"/>
                </a:solidFill>
                <a:latin typeface="游ゴシック" panose="020F0502020204030204"/>
                <a:ea typeface="游ゴシック" panose="020B0400000000000000" pitchFamily="50" charset="-128"/>
              </a:endParaRPr>
            </a:p>
          </p:txBody>
        </p:sp>
        <p:pic>
          <p:nvPicPr>
            <p:cNvPr id="121" name="図 120">
              <a:extLst>
                <a:ext uri="{FF2B5EF4-FFF2-40B4-BE49-F238E27FC236}">
                  <a16:creationId xmlns:a16="http://schemas.microsoft.com/office/drawing/2014/main" id="{07599714-0E7A-462D-BFC7-79C229EBDD7B}"/>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7708959" y="6320641"/>
              <a:ext cx="190820" cy="190821"/>
            </a:xfrm>
            <a:prstGeom prst="rect">
              <a:avLst/>
            </a:prstGeom>
          </p:spPr>
        </p:pic>
      </p:grpSp>
      <p:grpSp>
        <p:nvGrpSpPr>
          <p:cNvPr id="122" name="グループ化 121">
            <a:extLst>
              <a:ext uri="{FF2B5EF4-FFF2-40B4-BE49-F238E27FC236}">
                <a16:creationId xmlns:a16="http://schemas.microsoft.com/office/drawing/2014/main" id="{92B55ECE-F943-4D40-A402-A35DF5DF02BD}"/>
              </a:ext>
            </a:extLst>
          </p:cNvPr>
          <p:cNvGrpSpPr/>
          <p:nvPr/>
        </p:nvGrpSpPr>
        <p:grpSpPr>
          <a:xfrm>
            <a:off x="3086835" y="5456997"/>
            <a:ext cx="190102" cy="213854"/>
            <a:chOff x="5448643" y="6302306"/>
            <a:chExt cx="253469" cy="253469"/>
          </a:xfrm>
        </p:grpSpPr>
        <p:sp>
          <p:nvSpPr>
            <p:cNvPr id="123" name="角丸四角形 55">
              <a:extLst>
                <a:ext uri="{FF2B5EF4-FFF2-40B4-BE49-F238E27FC236}">
                  <a16:creationId xmlns:a16="http://schemas.microsoft.com/office/drawing/2014/main" id="{42B61D6A-8C92-43E0-935E-AFA4F7B287F0}"/>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ja-JP" altLang="en-US" sz="1350">
                <a:solidFill>
                  <a:prstClr val="white"/>
                </a:solidFill>
                <a:latin typeface="游ゴシック" panose="020F0502020204030204"/>
                <a:ea typeface="游ゴシック" panose="020B0400000000000000" pitchFamily="50" charset="-128"/>
              </a:endParaRPr>
            </a:p>
          </p:txBody>
        </p:sp>
        <p:pic>
          <p:nvPicPr>
            <p:cNvPr id="124" name="図 123">
              <a:extLst>
                <a:ext uri="{FF2B5EF4-FFF2-40B4-BE49-F238E27FC236}">
                  <a16:creationId xmlns:a16="http://schemas.microsoft.com/office/drawing/2014/main" id="{195635CC-EF82-4031-8CA2-4395D59C9B5D}"/>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5486369" y="6344398"/>
              <a:ext cx="182475" cy="182475"/>
            </a:xfrm>
            <a:prstGeom prst="rect">
              <a:avLst/>
            </a:prstGeom>
          </p:spPr>
        </p:pic>
      </p:grpSp>
      <p:sp>
        <p:nvSpPr>
          <p:cNvPr id="125" name="テキスト ボックス 124">
            <a:extLst>
              <a:ext uri="{FF2B5EF4-FFF2-40B4-BE49-F238E27FC236}">
                <a16:creationId xmlns:a16="http://schemas.microsoft.com/office/drawing/2014/main" id="{8621C392-D5E6-4BE9-870B-C5148BEADA7F}"/>
              </a:ext>
            </a:extLst>
          </p:cNvPr>
          <p:cNvSpPr txBox="1"/>
          <p:nvPr/>
        </p:nvSpPr>
        <p:spPr>
          <a:xfrm>
            <a:off x="5206504" y="4862275"/>
            <a:ext cx="3704765" cy="400110"/>
          </a:xfrm>
          <a:prstGeom prst="rect">
            <a:avLst/>
          </a:prstGeom>
          <a:noFill/>
          <a:ln w="3175">
            <a:noFill/>
          </a:ln>
        </p:spPr>
        <p:txBody>
          <a:bodyPr wrap="square" rtlCol="0">
            <a:spAutoFit/>
          </a:bodyPr>
          <a:lstStyle/>
          <a:p>
            <a:pPr>
              <a:lnSpc>
                <a:spcPts val="1200"/>
              </a:lnSpc>
              <a:defRPr/>
            </a:pPr>
            <a:r>
              <a:rPr lang="ja-JP" altLang="en-US" sz="1050" dirty="0">
                <a:solidFill>
                  <a:prstClr val="black"/>
                </a:solidFill>
                <a:latin typeface="メイリオ" panose="020B0604030504040204" pitchFamily="50" charset="-128"/>
                <a:ea typeface="メイリオ" panose="020B0604030504040204" pitchFamily="50" charset="-128"/>
              </a:rPr>
              <a:t>ウェブサイト情報での会員の取組み紹介など、大阪のスマートシティ推進に関する幅広い情報発信。</a:t>
            </a:r>
            <a:endParaRPr lang="en-US" altLang="ja-JP" sz="1050" dirty="0">
              <a:solidFill>
                <a:prstClr val="black"/>
              </a:solidFill>
              <a:latin typeface="メイリオ" panose="020B0604030504040204" pitchFamily="50" charset="-128"/>
              <a:ea typeface="メイリオ" panose="020B0604030504040204" pitchFamily="50" charset="-128"/>
            </a:endParaRPr>
          </a:p>
        </p:txBody>
      </p:sp>
      <p:sp>
        <p:nvSpPr>
          <p:cNvPr id="128" name="テキスト ボックス 127">
            <a:extLst>
              <a:ext uri="{FF2B5EF4-FFF2-40B4-BE49-F238E27FC236}">
                <a16:creationId xmlns:a16="http://schemas.microsoft.com/office/drawing/2014/main" id="{BB469887-EA3A-461D-BF51-4C4069E97B60}"/>
              </a:ext>
            </a:extLst>
          </p:cNvPr>
          <p:cNvSpPr txBox="1"/>
          <p:nvPr/>
        </p:nvSpPr>
        <p:spPr>
          <a:xfrm>
            <a:off x="209227" y="6099889"/>
            <a:ext cx="4902833" cy="299441"/>
          </a:xfrm>
          <a:prstGeom prst="rect">
            <a:avLst/>
          </a:prstGeom>
          <a:noFill/>
        </p:spPr>
        <p:txBody>
          <a:bodyPr wrap="square">
            <a:spAutoFit/>
          </a:bodyPr>
          <a:lstStyle/>
          <a:p>
            <a:pPr marL="128588" indent="-128588" defTabSz="278606">
              <a:lnSpc>
                <a:spcPts val="500"/>
              </a:lnSpc>
              <a:buFont typeface="Wingdings" panose="05000000000000000000" pitchFamily="2" charset="2"/>
              <a:buChar char="Ø"/>
              <a:defRPr/>
            </a:pPr>
            <a:r>
              <a:rPr lang="ja-JP" altLang="en-US" sz="800" dirty="0">
                <a:solidFill>
                  <a:prstClr val="black"/>
                </a:solidFill>
                <a:latin typeface="メイリオ" panose="020B0604030504040204" pitchFamily="50" charset="-128"/>
                <a:ea typeface="メイリオ" panose="020B0604030504040204" pitchFamily="50" charset="-128"/>
              </a:rPr>
              <a:t>「スマートヘルスシティ」「高齢者にやさしいまちづくり」など８分野でプロジェクトを推進中</a:t>
            </a:r>
            <a:endParaRPr lang="en-US" altLang="ja-JP" sz="800" dirty="0">
              <a:solidFill>
                <a:prstClr val="black"/>
              </a:solidFill>
              <a:latin typeface="メイリオ" panose="020B0604030504040204" pitchFamily="50" charset="-128"/>
              <a:ea typeface="メイリオ" panose="020B0604030504040204" pitchFamily="50" charset="-128"/>
            </a:endParaRPr>
          </a:p>
          <a:p>
            <a:pPr marL="128588" indent="-128588" defTabSz="278606">
              <a:lnSpc>
                <a:spcPts val="500"/>
              </a:lnSpc>
              <a:spcBef>
                <a:spcPts val="450"/>
              </a:spcBef>
              <a:buFont typeface="Wingdings" panose="05000000000000000000" pitchFamily="2" charset="2"/>
              <a:buChar char="Ø"/>
              <a:defRPr/>
            </a:pPr>
            <a:r>
              <a:rPr lang="ja-JP" altLang="en-US" sz="800" dirty="0">
                <a:solidFill>
                  <a:prstClr val="black"/>
                </a:solidFill>
                <a:latin typeface="メイリオ" panose="020B0604030504040204" pitchFamily="50" charset="-128"/>
                <a:ea typeface="メイリオ" panose="020B0604030504040204" pitchFamily="50" charset="-128"/>
              </a:rPr>
              <a:t>大企業とスタートアップベンチャー企業等の連携によるプロジェクトを展開</a:t>
            </a:r>
            <a:endParaRPr lang="en-US" altLang="ja-JP" sz="800" dirty="0">
              <a:solidFill>
                <a:prstClr val="black"/>
              </a:solidFill>
              <a:latin typeface="メイリオ" panose="020B0604030504040204" pitchFamily="50" charset="-128"/>
              <a:ea typeface="メイリオ" panose="020B0604030504040204" pitchFamily="50" charset="-128"/>
            </a:endParaRPr>
          </a:p>
        </p:txBody>
      </p:sp>
      <p:sp>
        <p:nvSpPr>
          <p:cNvPr id="129" name="角丸四角形 13">
            <a:extLst>
              <a:ext uri="{FF2B5EF4-FFF2-40B4-BE49-F238E27FC236}">
                <a16:creationId xmlns:a16="http://schemas.microsoft.com/office/drawing/2014/main" id="{9956E0C0-FD76-4F13-8F07-1214E1E89889}"/>
              </a:ext>
            </a:extLst>
          </p:cNvPr>
          <p:cNvSpPr/>
          <p:nvPr/>
        </p:nvSpPr>
        <p:spPr>
          <a:xfrm>
            <a:off x="251520" y="1809043"/>
            <a:ext cx="1847529" cy="242988"/>
          </a:xfrm>
          <a:prstGeom prst="roundRect">
            <a:avLst/>
          </a:prstGeom>
          <a:solidFill>
            <a:sysClr val="window" lastClr="FFFFFF"/>
          </a:solidFill>
          <a:ln w="31750" cap="flat" cmpd="sng" algn="ctr">
            <a:solidFill>
              <a:schemeClr val="accent1"/>
            </a:solidFill>
            <a:prstDash val="solid"/>
            <a:miter lim="800000"/>
          </a:ln>
          <a:effectLst/>
        </p:spPr>
        <p:txBody>
          <a:bodyPr vert="horz" lIns="36000" tIns="72000" rIns="36000" rtlCol="0" anchor="ctr"/>
          <a:lstStyle/>
          <a:p>
            <a:pPr algn="ctr" defTabSz="457189">
              <a:defRPr/>
            </a:pPr>
            <a:r>
              <a:rPr kumimoji="0" lang="ja-JP" altLang="en-US" sz="1100" b="1" kern="0" dirty="0">
                <a:latin typeface="メイリオ" panose="020B0604030504040204" pitchFamily="50" charset="-128"/>
                <a:ea typeface="メイリオ" panose="020B0604030504040204" pitchFamily="50" charset="-128"/>
              </a:rPr>
              <a:t>市町村課題の見える化推進</a:t>
            </a:r>
            <a:endParaRPr kumimoji="0" lang="en-US" altLang="ja-JP" sz="1100" b="1" kern="0" dirty="0">
              <a:latin typeface="メイリオ" panose="020B0604030504040204" pitchFamily="50" charset="-128"/>
              <a:ea typeface="メイリオ" panose="020B0604030504040204" pitchFamily="50" charset="-128"/>
            </a:endParaRPr>
          </a:p>
        </p:txBody>
      </p:sp>
      <p:sp>
        <p:nvSpPr>
          <p:cNvPr id="130" name="テキスト ボックス 129">
            <a:extLst>
              <a:ext uri="{FF2B5EF4-FFF2-40B4-BE49-F238E27FC236}">
                <a16:creationId xmlns:a16="http://schemas.microsoft.com/office/drawing/2014/main" id="{82294404-DABE-47F4-AA34-1AAAE9BB1D27}"/>
              </a:ext>
            </a:extLst>
          </p:cNvPr>
          <p:cNvSpPr txBox="1"/>
          <p:nvPr/>
        </p:nvSpPr>
        <p:spPr>
          <a:xfrm>
            <a:off x="199269" y="2068397"/>
            <a:ext cx="4775803" cy="415498"/>
          </a:xfrm>
          <a:prstGeom prst="rect">
            <a:avLst/>
          </a:prstGeom>
          <a:noFill/>
        </p:spPr>
        <p:txBody>
          <a:bodyPr wrap="square">
            <a:spAutoFit/>
          </a:bodyPr>
          <a:lstStyle/>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会員限定</a:t>
            </a:r>
            <a:r>
              <a:rPr lang="en-US" altLang="ja-JP" sz="1050" dirty="0">
                <a:solidFill>
                  <a:prstClr val="black"/>
                </a:solidFill>
                <a:latin typeface="メイリオ" panose="020B0604030504040204" pitchFamily="50" charset="-128"/>
                <a:ea typeface="メイリオ" panose="020B0604030504040204" pitchFamily="50" charset="-128"/>
              </a:rPr>
              <a:t>Web</a:t>
            </a:r>
            <a:r>
              <a:rPr lang="ja-JP" altLang="en-US" sz="1050" dirty="0">
                <a:solidFill>
                  <a:prstClr val="black"/>
                </a:solidFill>
                <a:latin typeface="メイリオ" panose="020B0604030504040204" pitchFamily="50" charset="-128"/>
                <a:ea typeface="メイリオ" panose="020B0604030504040204" pitchFamily="50" charset="-128"/>
              </a:rPr>
              <a:t>サイト上で課題見える化シートを公開。</a:t>
            </a:r>
            <a:endParaRPr lang="en-US" altLang="ja-JP" sz="1050" dirty="0">
              <a:solidFill>
                <a:prstClr val="black"/>
              </a:solidFill>
              <a:latin typeface="メイリオ" panose="020B0604030504040204" pitchFamily="50" charset="-128"/>
              <a:ea typeface="メイリオ" panose="020B0604030504040204" pitchFamily="50" charset="-128"/>
            </a:endParaRPr>
          </a:p>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市町村課題の発表の場として「</a:t>
            </a:r>
            <a:r>
              <a:rPr lang="en-US" altLang="ja-JP" sz="1050" dirty="0">
                <a:solidFill>
                  <a:prstClr val="black"/>
                </a:solidFill>
                <a:latin typeface="メイリオ" panose="020B0604030504040204" pitchFamily="50" charset="-128"/>
                <a:ea typeface="メイリオ" panose="020B0604030504040204" pitchFamily="50" charset="-128"/>
              </a:rPr>
              <a:t>OSAKA Smart City Meet-up</a:t>
            </a:r>
            <a:r>
              <a:rPr lang="ja-JP" altLang="en-US" sz="1050" dirty="0">
                <a:solidFill>
                  <a:prstClr val="black"/>
                </a:solidFill>
                <a:latin typeface="メイリオ" panose="020B0604030504040204" pitchFamily="50" charset="-128"/>
                <a:ea typeface="メイリオ" panose="020B0604030504040204" pitchFamily="50" charset="-128"/>
              </a:rPr>
              <a:t>」を開催。</a:t>
            </a:r>
            <a:endParaRPr lang="en-US" altLang="ja-JP" sz="1050" dirty="0">
              <a:solidFill>
                <a:prstClr val="black"/>
              </a:solidFill>
              <a:latin typeface="メイリオ" panose="020B0604030504040204" pitchFamily="50" charset="-128"/>
              <a:ea typeface="メイリオ" panose="020B0604030504040204" pitchFamily="50" charset="-128"/>
            </a:endParaRPr>
          </a:p>
        </p:txBody>
      </p:sp>
      <p:pic>
        <p:nvPicPr>
          <p:cNvPr id="131" name="図 130">
            <a:extLst>
              <a:ext uri="{FF2B5EF4-FFF2-40B4-BE49-F238E27FC236}">
                <a16:creationId xmlns:a16="http://schemas.microsoft.com/office/drawing/2014/main" id="{D296855A-8F16-49B4-9D5F-8C9F374A86B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217481" y="2460007"/>
            <a:ext cx="1759564" cy="1329033"/>
          </a:xfrm>
          <a:prstGeom prst="rect">
            <a:avLst/>
          </a:prstGeom>
        </p:spPr>
      </p:pic>
      <p:sp>
        <p:nvSpPr>
          <p:cNvPr id="134" name="正方形/長方形 133">
            <a:extLst>
              <a:ext uri="{FF2B5EF4-FFF2-40B4-BE49-F238E27FC236}">
                <a16:creationId xmlns:a16="http://schemas.microsoft.com/office/drawing/2014/main" id="{7E67D6F5-F379-45C8-8C46-1480F4F400AF}"/>
              </a:ext>
            </a:extLst>
          </p:cNvPr>
          <p:cNvSpPr/>
          <p:nvPr/>
        </p:nvSpPr>
        <p:spPr>
          <a:xfrm>
            <a:off x="2041468" y="3581291"/>
            <a:ext cx="1331357" cy="207749"/>
          </a:xfrm>
          <a:prstGeom prst="rect">
            <a:avLst/>
          </a:prstGeom>
        </p:spPr>
        <p:txBody>
          <a:bodyPr wrap="square">
            <a:spAutoFit/>
          </a:bodyPr>
          <a:lstStyle/>
          <a:p>
            <a:pPr defTabSz="685800"/>
            <a:r>
              <a:rPr lang="ja-JP" altLang="en-US" sz="750" dirty="0">
                <a:solidFill>
                  <a:schemeClr val="accent5">
                    <a:lumMod val="75000"/>
                  </a:schemeClr>
                </a:solidFill>
                <a:latin typeface="HGPｺﾞｼｯｸE" panose="020B0900000000000000" pitchFamily="50" charset="-128"/>
                <a:ea typeface="HGPｺﾞｼｯｸE" panose="020B0900000000000000" pitchFamily="50" charset="-128"/>
              </a:rPr>
              <a:t>令和６年９月</a:t>
            </a:r>
            <a:r>
              <a:rPr lang="en-US" altLang="ja-JP" sz="750" dirty="0">
                <a:solidFill>
                  <a:schemeClr val="accent5">
                    <a:lumMod val="75000"/>
                  </a:schemeClr>
                </a:solidFill>
                <a:latin typeface="HGPｺﾞｼｯｸE" panose="020B0900000000000000" pitchFamily="50" charset="-128"/>
                <a:ea typeface="HGPｺﾞｼｯｸE" panose="020B0900000000000000" pitchFamily="50" charset="-128"/>
              </a:rPr>
              <a:t>19</a:t>
            </a:r>
            <a:r>
              <a:rPr lang="ja-JP" altLang="en-US" sz="750" dirty="0">
                <a:solidFill>
                  <a:schemeClr val="accent5">
                    <a:lumMod val="75000"/>
                  </a:schemeClr>
                </a:solidFill>
                <a:latin typeface="HGPｺﾞｼｯｸE" panose="020B0900000000000000" pitchFamily="50" charset="-128"/>
                <a:ea typeface="HGPｺﾞｼｯｸE" panose="020B0900000000000000" pitchFamily="50" charset="-128"/>
              </a:rPr>
              <a:t>日開催</a:t>
            </a:r>
            <a:r>
              <a:rPr lang="ja-JP" altLang="en-US" sz="750" dirty="0">
                <a:solidFill>
                  <a:srgbClr val="0F98A3"/>
                </a:solidFill>
                <a:latin typeface="HGPｺﾞｼｯｸE" panose="020B0900000000000000" pitchFamily="50" charset="-128"/>
                <a:ea typeface="HGPｺﾞｼｯｸE" panose="020B0900000000000000" pitchFamily="50" charset="-128"/>
              </a:rPr>
              <a:t>▶ </a:t>
            </a:r>
          </a:p>
        </p:txBody>
      </p:sp>
      <p:sp>
        <p:nvSpPr>
          <p:cNvPr id="135" name="テキスト ボックス 134">
            <a:extLst>
              <a:ext uri="{FF2B5EF4-FFF2-40B4-BE49-F238E27FC236}">
                <a16:creationId xmlns:a16="http://schemas.microsoft.com/office/drawing/2014/main" id="{80B35FD7-BC6F-4DAB-877D-F8D0F864E248}"/>
              </a:ext>
            </a:extLst>
          </p:cNvPr>
          <p:cNvSpPr txBox="1"/>
          <p:nvPr/>
        </p:nvSpPr>
        <p:spPr>
          <a:xfrm>
            <a:off x="5210254" y="2078850"/>
            <a:ext cx="3688639" cy="415498"/>
          </a:xfrm>
          <a:prstGeom prst="rect">
            <a:avLst/>
          </a:prstGeom>
          <a:noFill/>
        </p:spPr>
        <p:txBody>
          <a:bodyPr wrap="square">
            <a:spAutoFit/>
          </a:bodyPr>
          <a:lstStyle/>
          <a:p>
            <a:pPr defTabSz="685800">
              <a:defRPr/>
            </a:pPr>
            <a:r>
              <a:rPr lang="ja-JP" altLang="en-US" sz="1050" dirty="0">
                <a:solidFill>
                  <a:prstClr val="black"/>
                </a:solidFill>
                <a:latin typeface="メイリオ" panose="020B0604030504040204" pitchFamily="50" charset="-128"/>
                <a:ea typeface="メイリオ" panose="020B0604030504040204" pitchFamily="50" charset="-128"/>
              </a:rPr>
              <a:t>ベンチャーキャピタル等と連携し、ピッチイベントの開催や市町村での実証を支援。</a:t>
            </a:r>
            <a:endParaRPr lang="en-US" altLang="ja-JP" sz="1050" dirty="0">
              <a:solidFill>
                <a:prstClr val="black"/>
              </a:solidFill>
              <a:latin typeface="メイリオ" panose="020B0604030504040204" pitchFamily="50" charset="-128"/>
              <a:ea typeface="メイリオ" panose="020B0604030504040204" pitchFamily="50" charset="-128"/>
            </a:endParaRPr>
          </a:p>
        </p:txBody>
      </p:sp>
      <p:pic>
        <p:nvPicPr>
          <p:cNvPr id="136" name="図 135">
            <a:extLst>
              <a:ext uri="{FF2B5EF4-FFF2-40B4-BE49-F238E27FC236}">
                <a16:creationId xmlns:a16="http://schemas.microsoft.com/office/drawing/2014/main" id="{32B12440-45A2-46EE-A6A5-4710FEA489C5}"/>
              </a:ext>
            </a:extLst>
          </p:cNvPr>
          <p:cNvPicPr>
            <a:picLocks noChangeAspect="1"/>
          </p:cNvPicPr>
          <p:nvPr/>
        </p:nvPicPr>
        <p:blipFill rotWithShape="1">
          <a:blip r:embed="rId11"/>
          <a:srcRect l="4147" t="1" r="29141" b="2084"/>
          <a:stretch/>
        </p:blipFill>
        <p:spPr>
          <a:xfrm>
            <a:off x="5307394" y="2483895"/>
            <a:ext cx="1343043" cy="838313"/>
          </a:xfrm>
          <a:prstGeom prst="rect">
            <a:avLst/>
          </a:prstGeom>
        </p:spPr>
      </p:pic>
      <p:pic>
        <p:nvPicPr>
          <p:cNvPr id="137" name="図 136">
            <a:extLst>
              <a:ext uri="{FF2B5EF4-FFF2-40B4-BE49-F238E27FC236}">
                <a16:creationId xmlns:a16="http://schemas.microsoft.com/office/drawing/2014/main" id="{216DBF79-73C4-4F89-B92E-D65EDF98013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6817849" y="2725474"/>
            <a:ext cx="1996632" cy="1539561"/>
          </a:xfrm>
          <a:prstGeom prst="rect">
            <a:avLst/>
          </a:prstGeom>
        </p:spPr>
      </p:pic>
      <p:sp>
        <p:nvSpPr>
          <p:cNvPr id="138" name="テキスト ボックス 137">
            <a:extLst>
              <a:ext uri="{FF2B5EF4-FFF2-40B4-BE49-F238E27FC236}">
                <a16:creationId xmlns:a16="http://schemas.microsoft.com/office/drawing/2014/main" id="{A0060127-A5A6-4011-A110-A6DF90480094}"/>
              </a:ext>
            </a:extLst>
          </p:cNvPr>
          <p:cNvSpPr txBox="1"/>
          <p:nvPr/>
        </p:nvSpPr>
        <p:spPr>
          <a:xfrm>
            <a:off x="5247075" y="3217330"/>
            <a:ext cx="1475796" cy="661720"/>
          </a:xfrm>
          <a:prstGeom prst="rect">
            <a:avLst/>
          </a:prstGeom>
          <a:noFill/>
        </p:spPr>
        <p:txBody>
          <a:bodyPr wrap="square" rtlCol="0">
            <a:spAutoFit/>
          </a:bodyPr>
          <a:lstStyle/>
          <a:p>
            <a:pPr>
              <a:defRPr/>
            </a:pPr>
            <a:r>
              <a:rPr lang="ja-JP" altLang="en-US" sz="900" b="1" dirty="0">
                <a:ln w="0"/>
                <a:solidFill>
                  <a:schemeClr val="accent5">
                    <a:lumMod val="50000"/>
                  </a:schemeClr>
                </a:solidFill>
                <a:latin typeface="メイリオ" panose="020B0604030504040204" pitchFamily="50" charset="-128"/>
                <a:ea typeface="メイリオ" panose="020B0604030504040204" pitchFamily="50" charset="-128"/>
              </a:rPr>
              <a:t>令和６年度実績</a:t>
            </a:r>
            <a:endParaRPr lang="en-US" altLang="ja-JP" sz="900" b="1" dirty="0">
              <a:ln w="0"/>
              <a:solidFill>
                <a:schemeClr val="accent5">
                  <a:lumMod val="50000"/>
                </a:schemeClr>
              </a:solidFill>
              <a:latin typeface="メイリオ" panose="020B0604030504040204" pitchFamily="50" charset="-128"/>
              <a:ea typeface="メイリオ" panose="020B0604030504040204" pitchFamily="50" charset="-128"/>
            </a:endParaRPr>
          </a:p>
          <a:p>
            <a:pPr algn="ctr">
              <a:defRPr/>
            </a:pPr>
            <a:r>
              <a:rPr lang="ja-JP" altLang="en-US" sz="1050" b="1" dirty="0">
                <a:ln w="0"/>
                <a:solidFill>
                  <a:schemeClr val="accent5">
                    <a:lumMod val="50000"/>
                  </a:schemeClr>
                </a:solidFill>
                <a:latin typeface="メイリオ" panose="020B0604030504040204" pitchFamily="50" charset="-128"/>
                <a:ea typeface="メイリオ" panose="020B0604030504040204" pitchFamily="50" charset="-128"/>
              </a:rPr>
              <a:t>登壇企業 </a:t>
            </a:r>
            <a:r>
              <a:rPr lang="en-US" altLang="ja-JP" sz="1600" b="1" dirty="0">
                <a:ln w="0"/>
                <a:solidFill>
                  <a:schemeClr val="accent5">
                    <a:lumMod val="50000"/>
                  </a:schemeClr>
                </a:solidFill>
                <a:latin typeface="メイリオ" panose="020B0604030504040204" pitchFamily="50" charset="-128"/>
                <a:ea typeface="メイリオ" panose="020B0604030504040204" pitchFamily="50" charset="-128"/>
              </a:rPr>
              <a:t>10</a:t>
            </a:r>
            <a:r>
              <a:rPr lang="ja-JP" altLang="en-US" sz="1400" b="1" dirty="0">
                <a:ln w="0"/>
                <a:solidFill>
                  <a:schemeClr val="accent5">
                    <a:lumMod val="50000"/>
                  </a:schemeClr>
                </a:solidFill>
                <a:latin typeface="メイリオ" panose="020B0604030504040204" pitchFamily="50" charset="-128"/>
                <a:ea typeface="メイリオ" panose="020B0604030504040204" pitchFamily="50" charset="-128"/>
              </a:rPr>
              <a:t>社 </a:t>
            </a:r>
            <a:endParaRPr lang="en-US" altLang="ja-JP" sz="1400" b="1" dirty="0">
              <a:ln w="0"/>
              <a:solidFill>
                <a:schemeClr val="accent5">
                  <a:lumMod val="50000"/>
                </a:schemeClr>
              </a:solidFill>
              <a:latin typeface="メイリオ" panose="020B0604030504040204" pitchFamily="50" charset="-128"/>
              <a:ea typeface="メイリオ" panose="020B0604030504040204" pitchFamily="50" charset="-128"/>
            </a:endParaRPr>
          </a:p>
          <a:p>
            <a:pPr algn="ctr">
              <a:defRPr/>
            </a:pPr>
            <a:r>
              <a:rPr lang="ja-JP" altLang="en-US" sz="1200" b="1" dirty="0">
                <a:ln w="0"/>
                <a:solidFill>
                  <a:schemeClr val="accent5">
                    <a:lumMod val="50000"/>
                  </a:schemeClr>
                </a:solidFill>
                <a:latin typeface="メイリオ" panose="020B0604030504040204" pitchFamily="50" charset="-128"/>
                <a:ea typeface="メイリオ" panose="020B0604030504040204" pitchFamily="50" charset="-128"/>
              </a:rPr>
              <a:t>／</a:t>
            </a:r>
            <a:r>
              <a:rPr lang="ja-JP" altLang="en-US" sz="800" b="1" dirty="0">
                <a:ln w="0"/>
                <a:solidFill>
                  <a:schemeClr val="accent5">
                    <a:lumMod val="50000"/>
                  </a:schemeClr>
                </a:solidFill>
                <a:latin typeface="メイリオ" panose="020B0604030504040204" pitchFamily="50" charset="-128"/>
                <a:ea typeface="メイリオ" panose="020B0604030504040204" pitchFamily="50" charset="-128"/>
              </a:rPr>
              <a:t>応募企業 </a:t>
            </a:r>
            <a:r>
              <a:rPr lang="en-US" altLang="ja-JP" sz="1200" b="1" dirty="0">
                <a:ln w="0"/>
                <a:solidFill>
                  <a:schemeClr val="accent5">
                    <a:lumMod val="50000"/>
                  </a:schemeClr>
                </a:solidFill>
                <a:latin typeface="メイリオ" panose="020B0604030504040204" pitchFamily="50" charset="-128"/>
                <a:ea typeface="メイリオ" panose="020B0604030504040204" pitchFamily="50" charset="-128"/>
              </a:rPr>
              <a:t>21</a:t>
            </a:r>
            <a:r>
              <a:rPr lang="ja-JP" altLang="en-US" sz="1200" b="1" dirty="0">
                <a:ln w="0"/>
                <a:solidFill>
                  <a:schemeClr val="accent5">
                    <a:lumMod val="50000"/>
                  </a:schemeClr>
                </a:solidFill>
                <a:latin typeface="メイリオ" panose="020B0604030504040204" pitchFamily="50" charset="-128"/>
                <a:ea typeface="メイリオ" panose="020B0604030504040204" pitchFamily="50" charset="-128"/>
              </a:rPr>
              <a:t>社</a:t>
            </a:r>
          </a:p>
        </p:txBody>
      </p:sp>
      <p:sp>
        <p:nvSpPr>
          <p:cNvPr id="139" name="正方形/長方形 138">
            <a:extLst>
              <a:ext uri="{FF2B5EF4-FFF2-40B4-BE49-F238E27FC236}">
                <a16:creationId xmlns:a16="http://schemas.microsoft.com/office/drawing/2014/main" id="{47D2213C-5816-4DA7-90FD-4A88A5D2034B}"/>
              </a:ext>
            </a:extLst>
          </p:cNvPr>
          <p:cNvSpPr/>
          <p:nvPr/>
        </p:nvSpPr>
        <p:spPr>
          <a:xfrm>
            <a:off x="5632836" y="4116248"/>
            <a:ext cx="1331357" cy="207749"/>
          </a:xfrm>
          <a:prstGeom prst="rect">
            <a:avLst/>
          </a:prstGeom>
        </p:spPr>
        <p:txBody>
          <a:bodyPr wrap="square">
            <a:spAutoFit/>
          </a:bodyPr>
          <a:lstStyle/>
          <a:p>
            <a:pPr defTabSz="685800"/>
            <a:r>
              <a:rPr lang="ja-JP" altLang="en-US" sz="750" dirty="0">
                <a:solidFill>
                  <a:schemeClr val="accent5">
                    <a:lumMod val="75000"/>
                  </a:schemeClr>
                </a:solidFill>
                <a:latin typeface="HGPｺﾞｼｯｸE" panose="020B0900000000000000" pitchFamily="50" charset="-128"/>
                <a:ea typeface="HGPｺﾞｼｯｸE" panose="020B0900000000000000" pitchFamily="50" charset="-128"/>
              </a:rPr>
              <a:t>令和６年６月</a:t>
            </a:r>
            <a:r>
              <a:rPr lang="en-US" altLang="ja-JP" sz="750" dirty="0">
                <a:solidFill>
                  <a:schemeClr val="accent5">
                    <a:lumMod val="75000"/>
                  </a:schemeClr>
                </a:solidFill>
                <a:latin typeface="HGPｺﾞｼｯｸE" panose="020B0900000000000000" pitchFamily="50" charset="-128"/>
                <a:ea typeface="HGPｺﾞｼｯｸE" panose="020B0900000000000000" pitchFamily="50" charset="-128"/>
              </a:rPr>
              <a:t>18</a:t>
            </a:r>
            <a:r>
              <a:rPr lang="ja-JP" altLang="en-US" sz="750" dirty="0">
                <a:solidFill>
                  <a:schemeClr val="accent5">
                    <a:lumMod val="75000"/>
                  </a:schemeClr>
                </a:solidFill>
                <a:latin typeface="HGPｺﾞｼｯｸE" panose="020B0900000000000000" pitchFamily="50" charset="-128"/>
                <a:ea typeface="HGPｺﾞｼｯｸE" panose="020B0900000000000000" pitchFamily="50" charset="-128"/>
              </a:rPr>
              <a:t>日開催▶ </a:t>
            </a:r>
          </a:p>
        </p:txBody>
      </p:sp>
      <p:pic>
        <p:nvPicPr>
          <p:cNvPr id="140" name="図 139">
            <a:extLst>
              <a:ext uri="{FF2B5EF4-FFF2-40B4-BE49-F238E27FC236}">
                <a16:creationId xmlns:a16="http://schemas.microsoft.com/office/drawing/2014/main" id="{39DC036A-7045-4DF8-82FD-DEC0E42A3E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7075" y="5284205"/>
            <a:ext cx="1790605" cy="1087470"/>
          </a:xfrm>
          <a:prstGeom prst="rect">
            <a:avLst/>
          </a:prstGeom>
          <a:ln w="3175">
            <a:solidFill>
              <a:schemeClr val="tx1"/>
            </a:solidFill>
          </a:ln>
        </p:spPr>
      </p:pic>
      <p:pic>
        <p:nvPicPr>
          <p:cNvPr id="141" name="図 140">
            <a:extLst>
              <a:ext uri="{FF2B5EF4-FFF2-40B4-BE49-F238E27FC236}">
                <a16:creationId xmlns:a16="http://schemas.microsoft.com/office/drawing/2014/main" id="{4F8B76E8-CB2C-4B5F-9CC2-C873D6679A1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7056869" y="5324332"/>
            <a:ext cx="1790606" cy="1007215"/>
          </a:xfrm>
          <a:prstGeom prst="rect">
            <a:avLst/>
          </a:prstGeom>
        </p:spPr>
      </p:pic>
      <p:sp>
        <p:nvSpPr>
          <p:cNvPr id="64" name="テキスト ボックス 63">
            <a:extLst>
              <a:ext uri="{FF2B5EF4-FFF2-40B4-BE49-F238E27FC236}">
                <a16:creationId xmlns:a16="http://schemas.microsoft.com/office/drawing/2014/main" id="{5B64E2AA-6A74-4B72-95EB-EA6604F4C80E}"/>
              </a:ext>
            </a:extLst>
          </p:cNvPr>
          <p:cNvSpPr txBox="1"/>
          <p:nvPr/>
        </p:nvSpPr>
        <p:spPr>
          <a:xfrm>
            <a:off x="260286" y="6619665"/>
            <a:ext cx="8418492" cy="274720"/>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地域が抱える課題について</a:t>
            </a: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を活用し、市民・企業・技術者等が連携参加して解決していく仕組み。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2" name="直線コネクタ 71">
            <a:extLst>
              <a:ext uri="{FF2B5EF4-FFF2-40B4-BE49-F238E27FC236}">
                <a16:creationId xmlns:a16="http://schemas.microsoft.com/office/drawing/2014/main" id="{45489E82-754F-4CC6-ADB1-11494F3ED52A}"/>
              </a:ext>
            </a:extLst>
          </p:cNvPr>
          <p:cNvCxnSpPr>
            <a:cxnSpLocks/>
          </p:cNvCxnSpPr>
          <p:nvPr/>
        </p:nvCxnSpPr>
        <p:spPr>
          <a:xfrm>
            <a:off x="255881" y="6579350"/>
            <a:ext cx="842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DCB67DA0-6A03-4DD0-98CA-E0EFE31988ED}"/>
              </a:ext>
            </a:extLst>
          </p:cNvPr>
          <p:cNvSpPr txBox="1"/>
          <p:nvPr/>
        </p:nvSpPr>
        <p:spPr>
          <a:xfrm>
            <a:off x="5172889" y="3841246"/>
            <a:ext cx="1694444" cy="307777"/>
          </a:xfrm>
          <a:prstGeom prst="rect">
            <a:avLst/>
          </a:prstGeom>
          <a:noFill/>
          <a:ln w="25400" cap="flat" cmpd="sng" algn="ctr">
            <a:noFill/>
            <a:prstDash val="solid"/>
          </a:ln>
          <a:effectLst/>
        </p:spPr>
        <p:style>
          <a:lnRef idx="2">
            <a:schemeClr val="accent1"/>
          </a:lnRef>
          <a:fillRef idx="1">
            <a:schemeClr val="lt1"/>
          </a:fillRef>
          <a:effectRef idx="0">
            <a:schemeClr val="accent1"/>
          </a:effectRef>
          <a:fontRef idx="minor">
            <a:schemeClr val="dk1"/>
          </a:fontRef>
        </p:style>
        <p:txBody>
          <a:bodyPr wrap="square">
            <a:spAutoFit/>
          </a:bodyPr>
          <a:lstStyle/>
          <a:p>
            <a:pPr defTabSz="685800">
              <a:defRPr/>
            </a:pPr>
            <a:r>
              <a:rPr lang="en-US" altLang="ja-JP" sz="7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700" b="1" dirty="0">
                <a:solidFill>
                  <a:schemeClr val="accent5">
                    <a:lumMod val="50000"/>
                  </a:schemeClr>
                </a:solidFill>
                <a:latin typeface="メイリオ" panose="020B0604030504040204" pitchFamily="50" charset="-128"/>
                <a:ea typeface="メイリオ" panose="020B0604030504040204" pitchFamily="50" charset="-128"/>
              </a:rPr>
              <a:t>現在、令和６年度に登壇した企業  </a:t>
            </a:r>
            <a:endParaRPr lang="en-US" altLang="ja-JP" sz="700" b="1" dirty="0">
              <a:solidFill>
                <a:schemeClr val="accent5">
                  <a:lumMod val="50000"/>
                </a:schemeClr>
              </a:solidFill>
              <a:latin typeface="メイリオ" panose="020B0604030504040204" pitchFamily="50" charset="-128"/>
              <a:ea typeface="メイリオ" panose="020B0604030504040204" pitchFamily="50" charset="-128"/>
            </a:endParaRPr>
          </a:p>
          <a:p>
            <a:pPr defTabSz="685800">
              <a:defRPr/>
            </a:pPr>
            <a:r>
              <a:rPr lang="en-US" altLang="ja-JP" sz="700" b="1" dirty="0">
                <a:solidFill>
                  <a:schemeClr val="accent5">
                    <a:lumMod val="50000"/>
                  </a:schemeClr>
                </a:solidFill>
                <a:latin typeface="メイリオ" panose="020B0604030504040204" pitchFamily="50" charset="-128"/>
                <a:ea typeface="メイリオ" panose="020B0604030504040204" pitchFamily="50" charset="-128"/>
              </a:rPr>
              <a:t>   10</a:t>
            </a:r>
            <a:r>
              <a:rPr lang="ja-JP" altLang="en-US" sz="700" b="1" dirty="0">
                <a:solidFill>
                  <a:schemeClr val="accent5">
                    <a:lumMod val="50000"/>
                  </a:schemeClr>
                </a:solidFill>
                <a:latin typeface="メイリオ" panose="020B0604030504040204" pitchFamily="50" charset="-128"/>
                <a:ea typeface="メイリオ" panose="020B0604030504040204" pitchFamily="50" charset="-128"/>
              </a:rPr>
              <a:t>社の内４社が市町村と実証中</a:t>
            </a:r>
            <a:endParaRPr lang="en-US" altLang="ja-JP" sz="700" b="1" dirty="0">
              <a:solidFill>
                <a:schemeClr val="accent5">
                  <a:lumMod val="50000"/>
                </a:schemeClr>
              </a:solidFill>
              <a:latin typeface="メイリオ" panose="020B0604030504040204" pitchFamily="50" charset="-128"/>
              <a:ea typeface="メイリオ" panose="020B0604030504040204" pitchFamily="50" charset="-128"/>
            </a:endParaRPr>
          </a:p>
        </p:txBody>
      </p:sp>
      <p:pic>
        <p:nvPicPr>
          <p:cNvPr id="74" name="図 73">
            <a:extLst>
              <a:ext uri="{FF2B5EF4-FFF2-40B4-BE49-F238E27FC236}">
                <a16:creationId xmlns:a16="http://schemas.microsoft.com/office/drawing/2014/main" id="{C3399885-30C7-4547-A00A-B2F734B7DBA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716640" y="2566078"/>
            <a:ext cx="1356606" cy="831475"/>
          </a:xfrm>
          <a:prstGeom prst="rect">
            <a:avLst/>
          </a:prstGeom>
          <a:effectLst>
            <a:outerShdw blurRad="50800" dist="38100" dir="2700000" algn="tl" rotWithShape="0">
              <a:prstClr val="black">
                <a:alpha val="40000"/>
              </a:prstClr>
            </a:outerShdw>
          </a:effectLst>
        </p:spPr>
      </p:pic>
      <p:pic>
        <p:nvPicPr>
          <p:cNvPr id="70" name="図 69">
            <a:extLst>
              <a:ext uri="{FF2B5EF4-FFF2-40B4-BE49-F238E27FC236}">
                <a16:creationId xmlns:a16="http://schemas.microsoft.com/office/drawing/2014/main" id="{A27BB388-2F68-4A4D-B95F-F09292B7937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331236" y="2711600"/>
            <a:ext cx="1653735" cy="1013336"/>
          </a:xfrm>
          <a:prstGeom prst="rect">
            <a:avLst/>
          </a:prstGeom>
          <a:effectLst>
            <a:outerShdw blurRad="50800" dist="38100" dir="2700000" algn="tl" rotWithShape="0">
              <a:prstClr val="black">
                <a:alpha val="40000"/>
              </a:prstClr>
            </a:outerShdw>
          </a:effectLst>
        </p:spPr>
      </p:pic>
      <p:sp>
        <p:nvSpPr>
          <p:cNvPr id="3" name="スライド番号プレースホルダー 2">
            <a:extLst>
              <a:ext uri="{FF2B5EF4-FFF2-40B4-BE49-F238E27FC236}">
                <a16:creationId xmlns:a16="http://schemas.microsoft.com/office/drawing/2014/main" id="{FA54E69E-606D-4FAF-B30E-8986A2F48DAB}"/>
              </a:ext>
            </a:extLst>
          </p:cNvPr>
          <p:cNvSpPr>
            <a:spLocks noGrp="1"/>
          </p:cNvSpPr>
          <p:nvPr>
            <p:ph type="sldNum" sz="quarter" idx="12"/>
          </p:nvPr>
        </p:nvSpPr>
        <p:spPr/>
        <p:txBody>
          <a:bodyPr/>
          <a:lstStyle/>
          <a:p>
            <a:fld id="{7791D223-6A27-4327-8087-FA06212A7E85}" type="slidenum">
              <a:rPr lang="ja-JP" altLang="en-US" smtClean="0"/>
              <a:pPr/>
              <a:t>21</a:t>
            </a:fld>
            <a:endParaRPr lang="ja-JP" altLang="en-US" dirty="0"/>
          </a:p>
        </p:txBody>
      </p:sp>
    </p:spTree>
    <p:extLst>
      <p:ext uri="{BB962C8B-B14F-4D97-AF65-F5344CB8AC3E}">
        <p14:creationId xmlns:p14="http://schemas.microsoft.com/office/powerpoint/2010/main" val="1730208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a:extLst>
              <a:ext uri="{FF2B5EF4-FFF2-40B4-BE49-F238E27FC236}">
                <a16:creationId xmlns:a16="http://schemas.microsoft.com/office/drawing/2014/main" id="{BD4CBA6C-FA3C-471E-8AB2-25B9D883EB86}"/>
              </a:ext>
            </a:extLst>
          </p:cNvPr>
          <p:cNvSpPr/>
          <p:nvPr/>
        </p:nvSpPr>
        <p:spPr>
          <a:xfrm>
            <a:off x="0"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000"/>
              </a:lnSpc>
            </a:pPr>
            <a:r>
              <a:rPr lang="ja-JP" altLang="en-US" sz="1600" b="1" dirty="0">
                <a:solidFill>
                  <a:schemeClr val="tx1"/>
                </a:solidFill>
                <a:latin typeface="メイリオ" panose="020B0604030504040204" pitchFamily="50" charset="-128"/>
                <a:ea typeface="メイリオ" panose="020B0604030504040204" pitchFamily="50" charset="-128"/>
              </a:rPr>
              <a:t>サウンディング型市場調査の実施　　　　　　　　　 　　</a:t>
            </a:r>
            <a:endParaRPr lang="ja-JP" altLang="en-US" sz="1100" b="1" dirty="0">
              <a:solidFill>
                <a:schemeClr val="tx1"/>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5EAB6A7-AA6B-4172-A4A8-43FBEF051795}"/>
              </a:ext>
            </a:extLst>
          </p:cNvPr>
          <p:cNvGrpSpPr/>
          <p:nvPr/>
        </p:nvGrpSpPr>
        <p:grpSpPr>
          <a:xfrm>
            <a:off x="909341" y="908720"/>
            <a:ext cx="7273060" cy="468000"/>
            <a:chOff x="460657" y="1479437"/>
            <a:chExt cx="7273060" cy="509524"/>
          </a:xfrm>
        </p:grpSpPr>
        <p:sp>
          <p:nvSpPr>
            <p:cNvPr id="9" name="角丸四角形 8"/>
            <p:cNvSpPr/>
            <p:nvPr/>
          </p:nvSpPr>
          <p:spPr>
            <a:xfrm>
              <a:off x="460657" y="1496727"/>
              <a:ext cx="1847502" cy="492104"/>
            </a:xfrm>
            <a:prstGeom prst="roundRect">
              <a:avLst/>
            </a:prstGeom>
            <a:solidFill>
              <a:schemeClr val="tx2"/>
            </a:solidFill>
            <a:ln w="952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サウンディング型</a:t>
              </a:r>
              <a:endParaRPr kumimoji="1" lang="en-US" altLang="ja-JP" sz="1200" b="1" dirty="0">
                <a:solidFill>
                  <a:schemeClr val="bg1"/>
                </a:solidFill>
                <a:latin typeface="メイリオ" panose="020B0604030504040204" pitchFamily="50" charset="-128"/>
                <a:ea typeface="メイリオ" panose="020B0604030504040204" pitchFamily="50" charset="-128"/>
              </a:endParaRPr>
            </a:p>
            <a:p>
              <a:pPr algn="ctr"/>
              <a:r>
                <a:rPr lang="ja-JP" altLang="en-US" sz="1200" b="1" dirty="0">
                  <a:solidFill>
                    <a:schemeClr val="bg1"/>
                  </a:solidFill>
                  <a:latin typeface="メイリオ" panose="020B0604030504040204" pitchFamily="50" charset="-128"/>
                  <a:ea typeface="メイリオ" panose="020B0604030504040204" pitchFamily="50" charset="-128"/>
                </a:rPr>
                <a:t>市場調査</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57" name="角丸四角形 56"/>
            <p:cNvSpPr/>
            <p:nvPr/>
          </p:nvSpPr>
          <p:spPr>
            <a:xfrm>
              <a:off x="3163233" y="1488147"/>
              <a:ext cx="1847502" cy="492104"/>
            </a:xfrm>
            <a:prstGeom prst="roundRect">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施策検討</a:t>
              </a:r>
            </a:p>
          </p:txBody>
        </p:sp>
        <p:sp>
          <p:nvSpPr>
            <p:cNvPr id="58" name="角丸四角形 57"/>
            <p:cNvSpPr/>
            <p:nvPr/>
          </p:nvSpPr>
          <p:spPr>
            <a:xfrm>
              <a:off x="5886215" y="1488147"/>
              <a:ext cx="1847502" cy="492104"/>
            </a:xfrm>
            <a:prstGeom prst="roundRect">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事業実施</a:t>
              </a:r>
            </a:p>
          </p:txBody>
        </p:sp>
        <p:sp>
          <p:nvSpPr>
            <p:cNvPr id="10" name="右矢印 9"/>
            <p:cNvSpPr/>
            <p:nvPr/>
          </p:nvSpPr>
          <p:spPr>
            <a:xfrm>
              <a:off x="2524190" y="1479437"/>
              <a:ext cx="402606" cy="509524"/>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5" name="右矢印 64"/>
            <p:cNvSpPr/>
            <p:nvPr/>
          </p:nvSpPr>
          <p:spPr>
            <a:xfrm>
              <a:off x="5247172" y="1479437"/>
              <a:ext cx="402606" cy="509524"/>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20" name="テキスト ボックス 19"/>
          <p:cNvSpPr txBox="1"/>
          <p:nvPr/>
        </p:nvSpPr>
        <p:spPr>
          <a:xfrm>
            <a:off x="161509" y="458670"/>
            <a:ext cx="8775975" cy="449830"/>
          </a:xfrm>
          <a:prstGeom prst="rect">
            <a:avLst/>
          </a:prstGeom>
          <a:noFill/>
          <a:ln>
            <a:noFill/>
          </a:ln>
        </p:spPr>
        <p:txBody>
          <a:bodyPr wrap="square" rtlCol="0">
            <a:noAutofit/>
          </a:bodyPr>
          <a:lstStyle/>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・施策の検討にあたり、</a:t>
            </a: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企業等との「対話」により、公平性と透明性を担保しつつ、幅広く提案・意見を募る市場調査を行い、</a:t>
            </a:r>
            <a:endParaRPr lang="en-US" altLang="ja-JP" sz="1200" spc="-2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　様々なアイデアや市場のニーズを把握。（例：</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事業実現の可能性、施設の活性化や跡地活用</a:t>
            </a:r>
            <a:r>
              <a:rPr lang="ja-JP" altLang="en-US" sz="1200" dirty="0">
                <a:latin typeface="メイリオ" panose="020B0604030504040204" pitchFamily="50" charset="-128"/>
                <a:ea typeface="メイリオ" panose="020B0604030504040204" pitchFamily="50" charset="-128"/>
              </a:rPr>
              <a:t>等の検討）</a:t>
            </a:r>
            <a:endParaRPr lang="en-US" altLang="ja-JP" sz="1200" dirty="0">
              <a:latin typeface="メイリオ" panose="020B0604030504040204" pitchFamily="50" charset="-128"/>
              <a:ea typeface="メイリオ" panose="020B0604030504040204" pitchFamily="50" charset="-128"/>
            </a:endParaRPr>
          </a:p>
          <a:p>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11" name="四角形吹き出し 10"/>
          <p:cNvSpPr/>
          <p:nvPr/>
        </p:nvSpPr>
        <p:spPr>
          <a:xfrm>
            <a:off x="178022" y="1417797"/>
            <a:ext cx="8759462" cy="1429450"/>
          </a:xfrm>
          <a:custGeom>
            <a:avLst/>
            <a:gdLst>
              <a:gd name="connsiteX0" fmla="*/ 0 w 7065785"/>
              <a:gd name="connsiteY0" fmla="*/ 0 h 1156500"/>
              <a:gd name="connsiteX1" fmla="*/ 1177631 w 7065785"/>
              <a:gd name="connsiteY1" fmla="*/ 0 h 1156500"/>
              <a:gd name="connsiteX2" fmla="*/ 523009 w 7065785"/>
              <a:gd name="connsiteY2" fmla="*/ -157307 h 1156500"/>
              <a:gd name="connsiteX3" fmla="*/ 2944077 w 7065785"/>
              <a:gd name="connsiteY3" fmla="*/ 0 h 1156500"/>
              <a:gd name="connsiteX4" fmla="*/ 7065785 w 7065785"/>
              <a:gd name="connsiteY4" fmla="*/ 0 h 1156500"/>
              <a:gd name="connsiteX5" fmla="*/ 7065785 w 7065785"/>
              <a:gd name="connsiteY5" fmla="*/ 192750 h 1156500"/>
              <a:gd name="connsiteX6" fmla="*/ 7065785 w 7065785"/>
              <a:gd name="connsiteY6" fmla="*/ 192750 h 1156500"/>
              <a:gd name="connsiteX7" fmla="*/ 7065785 w 7065785"/>
              <a:gd name="connsiteY7" fmla="*/ 481875 h 1156500"/>
              <a:gd name="connsiteX8" fmla="*/ 7065785 w 7065785"/>
              <a:gd name="connsiteY8" fmla="*/ 1156500 h 1156500"/>
              <a:gd name="connsiteX9" fmla="*/ 2944077 w 7065785"/>
              <a:gd name="connsiteY9" fmla="*/ 1156500 h 1156500"/>
              <a:gd name="connsiteX10" fmla="*/ 1177631 w 7065785"/>
              <a:gd name="connsiteY10" fmla="*/ 1156500 h 1156500"/>
              <a:gd name="connsiteX11" fmla="*/ 1177631 w 7065785"/>
              <a:gd name="connsiteY11" fmla="*/ 1156500 h 1156500"/>
              <a:gd name="connsiteX12" fmla="*/ 0 w 7065785"/>
              <a:gd name="connsiteY12" fmla="*/ 1156500 h 1156500"/>
              <a:gd name="connsiteX13" fmla="*/ 0 w 7065785"/>
              <a:gd name="connsiteY13" fmla="*/ 481875 h 1156500"/>
              <a:gd name="connsiteX14" fmla="*/ 0 w 7065785"/>
              <a:gd name="connsiteY14" fmla="*/ 192750 h 1156500"/>
              <a:gd name="connsiteX15" fmla="*/ 0 w 7065785"/>
              <a:gd name="connsiteY15" fmla="*/ 192750 h 1156500"/>
              <a:gd name="connsiteX16" fmla="*/ 0 w 7065785"/>
              <a:gd name="connsiteY16" fmla="*/ 0 h 1156500"/>
              <a:gd name="connsiteX0" fmla="*/ 0 w 7065785"/>
              <a:gd name="connsiteY0" fmla="*/ 157307 h 1313807"/>
              <a:gd name="connsiteX1" fmla="*/ 928249 w 7065785"/>
              <a:gd name="connsiteY1" fmla="*/ 157307 h 1313807"/>
              <a:gd name="connsiteX2" fmla="*/ 523009 w 7065785"/>
              <a:gd name="connsiteY2" fmla="*/ 0 h 1313807"/>
              <a:gd name="connsiteX3" fmla="*/ 2944077 w 7065785"/>
              <a:gd name="connsiteY3" fmla="*/ 157307 h 1313807"/>
              <a:gd name="connsiteX4" fmla="*/ 7065785 w 7065785"/>
              <a:gd name="connsiteY4" fmla="*/ 157307 h 1313807"/>
              <a:gd name="connsiteX5" fmla="*/ 7065785 w 7065785"/>
              <a:gd name="connsiteY5" fmla="*/ 350057 h 1313807"/>
              <a:gd name="connsiteX6" fmla="*/ 7065785 w 7065785"/>
              <a:gd name="connsiteY6" fmla="*/ 350057 h 1313807"/>
              <a:gd name="connsiteX7" fmla="*/ 7065785 w 7065785"/>
              <a:gd name="connsiteY7" fmla="*/ 639182 h 1313807"/>
              <a:gd name="connsiteX8" fmla="*/ 7065785 w 7065785"/>
              <a:gd name="connsiteY8" fmla="*/ 1313807 h 1313807"/>
              <a:gd name="connsiteX9" fmla="*/ 2944077 w 7065785"/>
              <a:gd name="connsiteY9" fmla="*/ 1313807 h 1313807"/>
              <a:gd name="connsiteX10" fmla="*/ 1177631 w 7065785"/>
              <a:gd name="connsiteY10" fmla="*/ 1313807 h 1313807"/>
              <a:gd name="connsiteX11" fmla="*/ 1177631 w 7065785"/>
              <a:gd name="connsiteY11" fmla="*/ 1313807 h 1313807"/>
              <a:gd name="connsiteX12" fmla="*/ 0 w 7065785"/>
              <a:gd name="connsiteY12" fmla="*/ 1313807 h 1313807"/>
              <a:gd name="connsiteX13" fmla="*/ 0 w 7065785"/>
              <a:gd name="connsiteY13" fmla="*/ 639182 h 1313807"/>
              <a:gd name="connsiteX14" fmla="*/ 0 w 7065785"/>
              <a:gd name="connsiteY14" fmla="*/ 350057 h 1313807"/>
              <a:gd name="connsiteX15" fmla="*/ 0 w 7065785"/>
              <a:gd name="connsiteY15" fmla="*/ 350057 h 1313807"/>
              <a:gd name="connsiteX16" fmla="*/ 0 w 7065785"/>
              <a:gd name="connsiteY16" fmla="*/ 157307 h 1313807"/>
              <a:gd name="connsiteX0" fmla="*/ 0 w 7065785"/>
              <a:gd name="connsiteY0" fmla="*/ 157307 h 1313807"/>
              <a:gd name="connsiteX1" fmla="*/ 928249 w 7065785"/>
              <a:gd name="connsiteY1" fmla="*/ 157307 h 1313807"/>
              <a:gd name="connsiteX2" fmla="*/ 523009 w 7065785"/>
              <a:gd name="connsiteY2" fmla="*/ 0 h 1313807"/>
              <a:gd name="connsiteX3" fmla="*/ 1351497 w 7065785"/>
              <a:gd name="connsiteY3" fmla="*/ 149687 h 1313807"/>
              <a:gd name="connsiteX4" fmla="*/ 7065785 w 7065785"/>
              <a:gd name="connsiteY4" fmla="*/ 157307 h 1313807"/>
              <a:gd name="connsiteX5" fmla="*/ 7065785 w 7065785"/>
              <a:gd name="connsiteY5" fmla="*/ 350057 h 1313807"/>
              <a:gd name="connsiteX6" fmla="*/ 7065785 w 7065785"/>
              <a:gd name="connsiteY6" fmla="*/ 350057 h 1313807"/>
              <a:gd name="connsiteX7" fmla="*/ 7065785 w 7065785"/>
              <a:gd name="connsiteY7" fmla="*/ 639182 h 1313807"/>
              <a:gd name="connsiteX8" fmla="*/ 7065785 w 7065785"/>
              <a:gd name="connsiteY8" fmla="*/ 1313807 h 1313807"/>
              <a:gd name="connsiteX9" fmla="*/ 2944077 w 7065785"/>
              <a:gd name="connsiteY9" fmla="*/ 1313807 h 1313807"/>
              <a:gd name="connsiteX10" fmla="*/ 1177631 w 7065785"/>
              <a:gd name="connsiteY10" fmla="*/ 1313807 h 1313807"/>
              <a:gd name="connsiteX11" fmla="*/ 1177631 w 7065785"/>
              <a:gd name="connsiteY11" fmla="*/ 1313807 h 1313807"/>
              <a:gd name="connsiteX12" fmla="*/ 0 w 7065785"/>
              <a:gd name="connsiteY12" fmla="*/ 1313807 h 1313807"/>
              <a:gd name="connsiteX13" fmla="*/ 0 w 7065785"/>
              <a:gd name="connsiteY13" fmla="*/ 639182 h 1313807"/>
              <a:gd name="connsiteX14" fmla="*/ 0 w 7065785"/>
              <a:gd name="connsiteY14" fmla="*/ 350057 h 1313807"/>
              <a:gd name="connsiteX15" fmla="*/ 0 w 7065785"/>
              <a:gd name="connsiteY15" fmla="*/ 350057 h 1313807"/>
              <a:gd name="connsiteX16" fmla="*/ 0 w 7065785"/>
              <a:gd name="connsiteY16" fmla="*/ 157307 h 1313807"/>
              <a:gd name="connsiteX0" fmla="*/ 0 w 7065785"/>
              <a:gd name="connsiteY0" fmla="*/ 157307 h 1313807"/>
              <a:gd name="connsiteX1" fmla="*/ 760609 w 7065785"/>
              <a:gd name="connsiteY1" fmla="*/ 157307 h 1313807"/>
              <a:gd name="connsiteX2" fmla="*/ 523009 w 7065785"/>
              <a:gd name="connsiteY2" fmla="*/ 0 h 1313807"/>
              <a:gd name="connsiteX3" fmla="*/ 1351497 w 7065785"/>
              <a:gd name="connsiteY3" fmla="*/ 149687 h 1313807"/>
              <a:gd name="connsiteX4" fmla="*/ 7065785 w 7065785"/>
              <a:gd name="connsiteY4" fmla="*/ 157307 h 1313807"/>
              <a:gd name="connsiteX5" fmla="*/ 7065785 w 7065785"/>
              <a:gd name="connsiteY5" fmla="*/ 350057 h 1313807"/>
              <a:gd name="connsiteX6" fmla="*/ 7065785 w 7065785"/>
              <a:gd name="connsiteY6" fmla="*/ 350057 h 1313807"/>
              <a:gd name="connsiteX7" fmla="*/ 7065785 w 7065785"/>
              <a:gd name="connsiteY7" fmla="*/ 639182 h 1313807"/>
              <a:gd name="connsiteX8" fmla="*/ 7065785 w 7065785"/>
              <a:gd name="connsiteY8" fmla="*/ 1313807 h 1313807"/>
              <a:gd name="connsiteX9" fmla="*/ 2944077 w 7065785"/>
              <a:gd name="connsiteY9" fmla="*/ 1313807 h 1313807"/>
              <a:gd name="connsiteX10" fmla="*/ 1177631 w 7065785"/>
              <a:gd name="connsiteY10" fmla="*/ 1313807 h 1313807"/>
              <a:gd name="connsiteX11" fmla="*/ 1177631 w 7065785"/>
              <a:gd name="connsiteY11" fmla="*/ 1313807 h 1313807"/>
              <a:gd name="connsiteX12" fmla="*/ 0 w 7065785"/>
              <a:gd name="connsiteY12" fmla="*/ 1313807 h 1313807"/>
              <a:gd name="connsiteX13" fmla="*/ 0 w 7065785"/>
              <a:gd name="connsiteY13" fmla="*/ 639182 h 1313807"/>
              <a:gd name="connsiteX14" fmla="*/ 0 w 7065785"/>
              <a:gd name="connsiteY14" fmla="*/ 350057 h 1313807"/>
              <a:gd name="connsiteX15" fmla="*/ 0 w 7065785"/>
              <a:gd name="connsiteY15" fmla="*/ 350057 h 1313807"/>
              <a:gd name="connsiteX16" fmla="*/ 0 w 7065785"/>
              <a:gd name="connsiteY16" fmla="*/ 157307 h 1313807"/>
              <a:gd name="connsiteX0" fmla="*/ 0 w 7065785"/>
              <a:gd name="connsiteY0" fmla="*/ 172317 h 1328817"/>
              <a:gd name="connsiteX1" fmla="*/ 760609 w 7065785"/>
              <a:gd name="connsiteY1" fmla="*/ 172317 h 1328817"/>
              <a:gd name="connsiteX2" fmla="*/ 1672265 w 7065785"/>
              <a:gd name="connsiteY2" fmla="*/ 0 h 1328817"/>
              <a:gd name="connsiteX3" fmla="*/ 1351497 w 7065785"/>
              <a:gd name="connsiteY3" fmla="*/ 164697 h 1328817"/>
              <a:gd name="connsiteX4" fmla="*/ 7065785 w 7065785"/>
              <a:gd name="connsiteY4" fmla="*/ 172317 h 1328817"/>
              <a:gd name="connsiteX5" fmla="*/ 7065785 w 7065785"/>
              <a:gd name="connsiteY5" fmla="*/ 365067 h 1328817"/>
              <a:gd name="connsiteX6" fmla="*/ 7065785 w 7065785"/>
              <a:gd name="connsiteY6" fmla="*/ 365067 h 1328817"/>
              <a:gd name="connsiteX7" fmla="*/ 7065785 w 7065785"/>
              <a:gd name="connsiteY7" fmla="*/ 654192 h 1328817"/>
              <a:gd name="connsiteX8" fmla="*/ 7065785 w 7065785"/>
              <a:gd name="connsiteY8" fmla="*/ 1328817 h 1328817"/>
              <a:gd name="connsiteX9" fmla="*/ 2944077 w 7065785"/>
              <a:gd name="connsiteY9" fmla="*/ 1328817 h 1328817"/>
              <a:gd name="connsiteX10" fmla="*/ 1177631 w 7065785"/>
              <a:gd name="connsiteY10" fmla="*/ 1328817 h 1328817"/>
              <a:gd name="connsiteX11" fmla="*/ 1177631 w 7065785"/>
              <a:gd name="connsiteY11" fmla="*/ 1328817 h 1328817"/>
              <a:gd name="connsiteX12" fmla="*/ 0 w 7065785"/>
              <a:gd name="connsiteY12" fmla="*/ 1328817 h 1328817"/>
              <a:gd name="connsiteX13" fmla="*/ 0 w 7065785"/>
              <a:gd name="connsiteY13" fmla="*/ 654192 h 1328817"/>
              <a:gd name="connsiteX14" fmla="*/ 0 w 7065785"/>
              <a:gd name="connsiteY14" fmla="*/ 365067 h 1328817"/>
              <a:gd name="connsiteX15" fmla="*/ 0 w 7065785"/>
              <a:gd name="connsiteY15" fmla="*/ 365067 h 1328817"/>
              <a:gd name="connsiteX16" fmla="*/ 0 w 7065785"/>
              <a:gd name="connsiteY16" fmla="*/ 172317 h 1328817"/>
              <a:gd name="connsiteX0" fmla="*/ 0 w 7065785"/>
              <a:gd name="connsiteY0" fmla="*/ 224854 h 1381354"/>
              <a:gd name="connsiteX1" fmla="*/ 760609 w 7065785"/>
              <a:gd name="connsiteY1" fmla="*/ 224854 h 1381354"/>
              <a:gd name="connsiteX2" fmla="*/ 1372762 w 7065785"/>
              <a:gd name="connsiteY2" fmla="*/ 0 h 1381354"/>
              <a:gd name="connsiteX3" fmla="*/ 1351497 w 7065785"/>
              <a:gd name="connsiteY3" fmla="*/ 217234 h 1381354"/>
              <a:gd name="connsiteX4" fmla="*/ 7065785 w 7065785"/>
              <a:gd name="connsiteY4" fmla="*/ 224854 h 1381354"/>
              <a:gd name="connsiteX5" fmla="*/ 7065785 w 7065785"/>
              <a:gd name="connsiteY5" fmla="*/ 417604 h 1381354"/>
              <a:gd name="connsiteX6" fmla="*/ 7065785 w 7065785"/>
              <a:gd name="connsiteY6" fmla="*/ 417604 h 1381354"/>
              <a:gd name="connsiteX7" fmla="*/ 7065785 w 7065785"/>
              <a:gd name="connsiteY7" fmla="*/ 706729 h 1381354"/>
              <a:gd name="connsiteX8" fmla="*/ 7065785 w 7065785"/>
              <a:gd name="connsiteY8" fmla="*/ 1381354 h 1381354"/>
              <a:gd name="connsiteX9" fmla="*/ 2944077 w 7065785"/>
              <a:gd name="connsiteY9" fmla="*/ 1381354 h 1381354"/>
              <a:gd name="connsiteX10" fmla="*/ 1177631 w 7065785"/>
              <a:gd name="connsiteY10" fmla="*/ 1381354 h 1381354"/>
              <a:gd name="connsiteX11" fmla="*/ 1177631 w 7065785"/>
              <a:gd name="connsiteY11" fmla="*/ 1381354 h 1381354"/>
              <a:gd name="connsiteX12" fmla="*/ 0 w 7065785"/>
              <a:gd name="connsiteY12" fmla="*/ 1381354 h 1381354"/>
              <a:gd name="connsiteX13" fmla="*/ 0 w 7065785"/>
              <a:gd name="connsiteY13" fmla="*/ 706729 h 1381354"/>
              <a:gd name="connsiteX14" fmla="*/ 0 w 7065785"/>
              <a:gd name="connsiteY14" fmla="*/ 417604 h 1381354"/>
              <a:gd name="connsiteX15" fmla="*/ 0 w 7065785"/>
              <a:gd name="connsiteY15" fmla="*/ 417604 h 1381354"/>
              <a:gd name="connsiteX16" fmla="*/ 0 w 7065785"/>
              <a:gd name="connsiteY16" fmla="*/ 224854 h 1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65785" h="1381354">
                <a:moveTo>
                  <a:pt x="0" y="224854"/>
                </a:moveTo>
                <a:lnTo>
                  <a:pt x="760609" y="224854"/>
                </a:lnTo>
                <a:lnTo>
                  <a:pt x="1372762" y="0"/>
                </a:lnTo>
                <a:lnTo>
                  <a:pt x="1351497" y="217234"/>
                </a:lnTo>
                <a:lnTo>
                  <a:pt x="7065785" y="224854"/>
                </a:lnTo>
                <a:lnTo>
                  <a:pt x="7065785" y="417604"/>
                </a:lnTo>
                <a:lnTo>
                  <a:pt x="7065785" y="417604"/>
                </a:lnTo>
                <a:lnTo>
                  <a:pt x="7065785" y="706729"/>
                </a:lnTo>
                <a:lnTo>
                  <a:pt x="7065785" y="1381354"/>
                </a:lnTo>
                <a:lnTo>
                  <a:pt x="2944077" y="1381354"/>
                </a:lnTo>
                <a:lnTo>
                  <a:pt x="1177631" y="1381354"/>
                </a:lnTo>
                <a:lnTo>
                  <a:pt x="1177631" y="1381354"/>
                </a:lnTo>
                <a:lnTo>
                  <a:pt x="0" y="1381354"/>
                </a:lnTo>
                <a:lnTo>
                  <a:pt x="0" y="706729"/>
                </a:lnTo>
                <a:lnTo>
                  <a:pt x="0" y="417604"/>
                </a:lnTo>
                <a:lnTo>
                  <a:pt x="0" y="417604"/>
                </a:lnTo>
                <a:lnTo>
                  <a:pt x="0" y="224854"/>
                </a:lnTo>
                <a:close/>
              </a:path>
            </a:pathLst>
          </a:cu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6" name="角丸四角形 65"/>
          <p:cNvSpPr/>
          <p:nvPr/>
        </p:nvSpPr>
        <p:spPr>
          <a:xfrm>
            <a:off x="100844" y="1628800"/>
            <a:ext cx="1500826" cy="391164"/>
          </a:xfrm>
          <a:prstGeom prst="roundRect">
            <a:avLst>
              <a:gd name="adj" fmla="val 22172"/>
            </a:avLst>
          </a:prstGeom>
          <a:noFill/>
          <a:ln w="6350">
            <a:no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基本的な流れ</a:t>
            </a:r>
            <a:endParaRPr kumimoji="1" lang="ja-JP" altLang="en-US" sz="10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角丸四角形 34">
            <a:extLst>
              <a:ext uri="{FF2B5EF4-FFF2-40B4-BE49-F238E27FC236}">
                <a16:creationId xmlns:a16="http://schemas.microsoft.com/office/drawing/2014/main" id="{5E434828-6B7A-4324-8676-218EDB68E98C}"/>
              </a:ext>
            </a:extLst>
          </p:cNvPr>
          <p:cNvSpPr/>
          <p:nvPr/>
        </p:nvSpPr>
        <p:spPr>
          <a:xfrm>
            <a:off x="206515" y="5911791"/>
            <a:ext cx="2811366" cy="657697"/>
          </a:xfrm>
          <a:prstGeom prst="rect">
            <a:avLst/>
          </a:prstGeom>
          <a:noFill/>
          <a:ln w="3175" cap="flat" cmpd="sng" algn="ctr">
            <a:noFill/>
            <a:prstDash val="solid"/>
            <a:miter lim="800000"/>
          </a:ln>
          <a:effectLst/>
        </p:spPr>
        <p:txBody>
          <a:bodyPr vert="horz" lIns="36000" tIns="36000" rIns="36000" bIns="36000" rtlCol="0" anchor="ctr"/>
          <a:lstStyle/>
          <a:p>
            <a:pPr marL="0" marR="0" lvl="0" indent="0" defTabSz="457189" rtl="0" eaLnBrk="1" fontAlgn="auto" latinLnBrk="0" hangingPunct="1">
              <a:lnSpc>
                <a:spcPts val="1400"/>
              </a:lnSpc>
              <a:spcBef>
                <a:spcPts val="0"/>
              </a:spcBef>
              <a:spcAft>
                <a:spcPts val="0"/>
              </a:spcAft>
              <a:buClrTx/>
              <a:buSzTx/>
              <a:buFontTx/>
              <a:buNone/>
              <a:tabLst/>
              <a:defRPr/>
            </a:pPr>
            <a:r>
              <a:rPr kumimoji="0" lang="ja-JP" altLang="en-US" sz="1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今後はサウンディング型市場調査による企業等との「対話」に加え、「</a:t>
            </a:r>
            <a:r>
              <a:rPr kumimoji="0" lang="ja-JP" altLang="en-US" sz="1000" b="1"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トライアル・サウンディング</a:t>
            </a:r>
            <a:r>
              <a:rPr kumimoji="0" lang="en-US" altLang="ja-JP" sz="1200" b="1" i="0" u="none" strike="noStrike" kern="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a:t>
            </a:r>
            <a:r>
              <a:rPr kumimoji="0" lang="en-US" altLang="ja-JP" sz="1200" i="0" u="none" strike="noStrike" kern="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14</a:t>
            </a:r>
            <a:r>
              <a:rPr kumimoji="0" lang="ja-JP" altLang="en-US" sz="1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0" lang="ja-JP" altLang="en-US" sz="1000" kern="0" dirty="0">
                <a:latin typeface="メイリオ" panose="020B0604030504040204" pitchFamily="50" charset="-128"/>
                <a:ea typeface="メイリオ" panose="020B0604030504040204" pitchFamily="50" charset="-128"/>
              </a:rPr>
              <a:t>の導入</a:t>
            </a:r>
            <a:r>
              <a:rPr kumimoji="0" lang="ja-JP" altLang="en-US" sz="1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を検討。</a:t>
            </a:r>
            <a:endParaRPr kumimoji="0" lang="en-US" altLang="ja-JP" sz="100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55" name="楕円 54"/>
          <p:cNvSpPr/>
          <p:nvPr/>
        </p:nvSpPr>
        <p:spPr>
          <a:xfrm>
            <a:off x="8028139" y="2040132"/>
            <a:ext cx="504301" cy="50430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事業者公募</a:t>
            </a:r>
          </a:p>
        </p:txBody>
      </p:sp>
      <p:sp>
        <p:nvSpPr>
          <p:cNvPr id="56" name="楕円 55"/>
          <p:cNvSpPr/>
          <p:nvPr/>
        </p:nvSpPr>
        <p:spPr>
          <a:xfrm>
            <a:off x="6764302" y="2040132"/>
            <a:ext cx="504301" cy="50430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施策</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検討</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60" name="右矢印 59"/>
          <p:cNvSpPr/>
          <p:nvPr/>
        </p:nvSpPr>
        <p:spPr>
          <a:xfrm>
            <a:off x="7491685" y="2153932"/>
            <a:ext cx="313373" cy="250163"/>
          </a:xfrm>
          <a:prstGeom prst="rightArrow">
            <a:avLst/>
          </a:prstGeom>
          <a:solidFill>
            <a:schemeClr val="accent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endParaRPr>
          </a:p>
        </p:txBody>
      </p:sp>
      <p:sp>
        <p:nvSpPr>
          <p:cNvPr id="61" name="正方形/長方形 60"/>
          <p:cNvSpPr/>
          <p:nvPr/>
        </p:nvSpPr>
        <p:spPr>
          <a:xfrm>
            <a:off x="6526867" y="2573828"/>
            <a:ext cx="1072654" cy="3919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kumimoji="1" lang="ja-JP" altLang="en-US" sz="700" dirty="0">
                <a:solidFill>
                  <a:schemeClr val="tx1"/>
                </a:solidFill>
                <a:latin typeface="メイリオ" panose="020B0604030504040204" pitchFamily="50" charset="-128"/>
                <a:ea typeface="メイリオ" panose="020B0604030504040204" pitchFamily="50" charset="-128"/>
              </a:rPr>
              <a:t>対話等で把握したアイデアを踏まえ</a:t>
            </a:r>
            <a:r>
              <a:rPr lang="ja-JP" altLang="en-US" sz="700" dirty="0">
                <a:solidFill>
                  <a:schemeClr val="tx1"/>
                </a:solidFill>
                <a:latin typeface="メイリオ" panose="020B0604030504040204" pitchFamily="50" charset="-128"/>
                <a:ea typeface="メイリオ" panose="020B0604030504040204" pitchFamily="50" charset="-128"/>
              </a:rPr>
              <a:t>施策検討</a:t>
            </a:r>
            <a:endParaRPr kumimoji="1" lang="ja-JP" altLang="en-US" sz="700" dirty="0">
              <a:solidFill>
                <a:schemeClr val="tx1"/>
              </a:solidFill>
              <a:latin typeface="メイリオ" panose="020B0604030504040204" pitchFamily="50" charset="-128"/>
              <a:ea typeface="メイリオ" panose="020B0604030504040204" pitchFamily="50" charset="-128"/>
            </a:endParaRPr>
          </a:p>
        </p:txBody>
      </p:sp>
      <p:sp>
        <p:nvSpPr>
          <p:cNvPr id="62" name="正方形/長方形 61"/>
          <p:cNvSpPr/>
          <p:nvPr/>
        </p:nvSpPr>
        <p:spPr>
          <a:xfrm>
            <a:off x="7529963" y="2578052"/>
            <a:ext cx="1399140" cy="3919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t"/>
          <a:lstStyle/>
          <a:p>
            <a:r>
              <a:rPr kumimoji="1" lang="ja-JP" altLang="en-US" sz="700" dirty="0">
                <a:solidFill>
                  <a:schemeClr val="tx1"/>
                </a:solidFill>
                <a:latin typeface="メイリオ" panose="020B0604030504040204" pitchFamily="50" charset="-128"/>
                <a:ea typeface="メイリオ" panose="020B0604030504040204" pitchFamily="50" charset="-128"/>
              </a:rPr>
              <a:t>（公募を実施する場合）</a:t>
            </a:r>
            <a:r>
              <a:rPr lang="ja-JP" altLang="en-US" sz="700" dirty="0">
                <a:solidFill>
                  <a:schemeClr val="tx1"/>
                </a:solidFill>
                <a:latin typeface="メイリオ" panose="020B0604030504040204" pitchFamily="50" charset="-128"/>
                <a:ea typeface="メイリオ" panose="020B0604030504040204" pitchFamily="50" charset="-128"/>
              </a:rPr>
              <a:t>対話結</a:t>
            </a:r>
            <a:endParaRPr lang="en-US" altLang="ja-JP" sz="700" dirty="0">
              <a:solidFill>
                <a:schemeClr val="tx1"/>
              </a:solidFill>
              <a:latin typeface="メイリオ" panose="020B0604030504040204" pitchFamily="50" charset="-128"/>
              <a:ea typeface="メイリオ" panose="020B0604030504040204" pitchFamily="50" charset="-128"/>
            </a:endParaRPr>
          </a:p>
          <a:p>
            <a:r>
              <a:rPr lang="ja-JP" altLang="en-US" sz="700" dirty="0">
                <a:solidFill>
                  <a:schemeClr val="tx1"/>
                </a:solidFill>
                <a:latin typeface="メイリオ" panose="020B0604030504040204" pitchFamily="50" charset="-128"/>
                <a:ea typeface="メイリオ" panose="020B0604030504040204" pitchFamily="50" charset="-128"/>
              </a:rPr>
              <a:t>　果を踏まえ、</a:t>
            </a:r>
            <a:r>
              <a:rPr kumimoji="1" lang="ja-JP" altLang="en-US" sz="700" dirty="0">
                <a:solidFill>
                  <a:schemeClr val="tx1"/>
                </a:solidFill>
                <a:latin typeface="メイリオ" panose="020B0604030504040204" pitchFamily="50" charset="-128"/>
                <a:ea typeface="メイリオ" panose="020B0604030504040204" pitchFamily="50" charset="-128"/>
              </a:rPr>
              <a:t>公募要領を作成</a:t>
            </a:r>
          </a:p>
        </p:txBody>
      </p:sp>
      <p:grpSp>
        <p:nvGrpSpPr>
          <p:cNvPr id="4" name="グループ化 3">
            <a:extLst>
              <a:ext uri="{FF2B5EF4-FFF2-40B4-BE49-F238E27FC236}">
                <a16:creationId xmlns:a16="http://schemas.microsoft.com/office/drawing/2014/main" id="{316FF1C8-8C09-41D7-93A9-C7DE9FE10256}"/>
              </a:ext>
            </a:extLst>
          </p:cNvPr>
          <p:cNvGrpSpPr/>
          <p:nvPr/>
        </p:nvGrpSpPr>
        <p:grpSpPr>
          <a:xfrm>
            <a:off x="341530" y="1723615"/>
            <a:ext cx="6355401" cy="1004322"/>
            <a:chOff x="341530" y="1723615"/>
            <a:chExt cx="5933188" cy="1004322"/>
          </a:xfrm>
        </p:grpSpPr>
        <p:sp>
          <p:nvSpPr>
            <p:cNvPr id="49" name="山形 48"/>
            <p:cNvSpPr/>
            <p:nvPr/>
          </p:nvSpPr>
          <p:spPr>
            <a:xfrm>
              <a:off x="4759932" y="1925592"/>
              <a:ext cx="1514786" cy="714424"/>
            </a:xfrm>
            <a:prstGeom prst="chevron">
              <a:avLst>
                <a:gd name="adj" fmla="val 483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gn="ct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結果公表</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・結果概要の作成</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700" dirty="0">
                  <a:solidFill>
                    <a:schemeClr val="bg1"/>
                  </a:solidFill>
                  <a:latin typeface="BIZ UDPゴシック" panose="020B0400000000000000" pitchFamily="50" charset="-128"/>
                  <a:ea typeface="BIZ UDPゴシック" panose="020B0400000000000000" pitchFamily="50" charset="-128"/>
                </a:rPr>
                <a:t>・参加企業への確認</a:t>
              </a: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200"/>
                </a:lnSpc>
              </a:pP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50" name="ホームベース 49"/>
            <p:cNvSpPr/>
            <p:nvPr/>
          </p:nvSpPr>
          <p:spPr>
            <a:xfrm>
              <a:off x="341530" y="1925592"/>
              <a:ext cx="947773" cy="714424"/>
            </a:xfrm>
            <a:prstGeom prst="homePlate">
              <a:avLst>
                <a:gd name="adj" fmla="val 47452"/>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gn="ct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実施準備</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・庁内調整</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kumimoji="1" lang="ja-JP" altLang="en-US" sz="700" dirty="0">
                  <a:solidFill>
                    <a:schemeClr val="bg1"/>
                  </a:solidFill>
                  <a:latin typeface="BIZ UDPゴシック" panose="020B0400000000000000" pitchFamily="50" charset="-128"/>
                  <a:ea typeface="BIZ UDPゴシック" panose="020B0400000000000000" pitchFamily="50" charset="-128"/>
                </a:rPr>
                <a:t>・地元周知</a:t>
              </a: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51" name="山形 50"/>
            <p:cNvSpPr/>
            <p:nvPr/>
          </p:nvSpPr>
          <p:spPr>
            <a:xfrm>
              <a:off x="996368" y="1925592"/>
              <a:ext cx="1899778" cy="714424"/>
            </a:xfrm>
            <a:prstGeom prst="chevron">
              <a:avLst>
                <a:gd name="adj" fmla="val 48300"/>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実施公表</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・実施要領の公表</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700" dirty="0">
                  <a:solidFill>
                    <a:schemeClr val="bg1"/>
                  </a:solidFill>
                  <a:latin typeface="BIZ UDPゴシック" panose="020B0400000000000000" pitchFamily="50" charset="-128"/>
                  <a:ea typeface="BIZ UDPゴシック" panose="020B0400000000000000" pitchFamily="50" charset="-128"/>
                </a:rPr>
                <a:t>・参加事業者の募集</a:t>
              </a: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・関係団体へ周知協力依頼</a:t>
              </a: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52" name="山形 51"/>
            <p:cNvSpPr/>
            <p:nvPr/>
          </p:nvSpPr>
          <p:spPr>
            <a:xfrm>
              <a:off x="2601094" y="1925592"/>
              <a:ext cx="1477247" cy="714424"/>
            </a:xfrm>
            <a:prstGeom prst="chevron">
              <a:avLst>
                <a:gd name="adj" fmla="val 483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gn="ct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事前説明</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・事前説明会</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kumimoji="1" lang="ja-JP" altLang="en-US" sz="700" dirty="0">
                  <a:solidFill>
                    <a:schemeClr val="bg1"/>
                  </a:solidFill>
                  <a:latin typeface="BIZ UDPゴシック" panose="020B0400000000000000" pitchFamily="50" charset="-128"/>
                  <a:ea typeface="BIZ UDPゴシック" panose="020B0400000000000000" pitchFamily="50" charset="-128"/>
                </a:rPr>
                <a:t>・現地説明会</a:t>
              </a: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（必要に応じて）</a:t>
              </a: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53" name="山形 52"/>
            <p:cNvSpPr/>
            <p:nvPr/>
          </p:nvSpPr>
          <p:spPr>
            <a:xfrm>
              <a:off x="3792613" y="1925592"/>
              <a:ext cx="1260401" cy="714424"/>
            </a:xfrm>
            <a:prstGeom prst="chevron">
              <a:avLst>
                <a:gd name="adj" fmla="val 46601"/>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rtlCol="0" anchor="ctr"/>
            <a:lstStyle/>
            <a:p>
              <a:pPr algn="ctr">
                <a:lnSpc>
                  <a:spcPts val="20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対話</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r>
                <a:rPr lang="ja-JP" altLang="en-US" sz="700" dirty="0">
                  <a:solidFill>
                    <a:schemeClr val="bg1"/>
                  </a:solidFill>
                  <a:latin typeface="BIZ UDPゴシック" panose="020B0400000000000000" pitchFamily="50" charset="-128"/>
                  <a:ea typeface="BIZ UDPゴシック" panose="020B0400000000000000" pitchFamily="50" charset="-128"/>
                </a:rPr>
                <a:t>・個別実施</a:t>
              </a:r>
              <a:endParaRPr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endParaRPr kumimoji="1" lang="en-US" altLang="ja-JP" sz="700" dirty="0">
                <a:solidFill>
                  <a:schemeClr val="bg1"/>
                </a:solidFill>
                <a:latin typeface="BIZ UDPゴシック" panose="020B0400000000000000" pitchFamily="50" charset="-128"/>
                <a:ea typeface="BIZ UDPゴシック" panose="020B0400000000000000" pitchFamily="50" charset="-128"/>
              </a:endParaRPr>
            </a:p>
            <a:p>
              <a:pPr algn="ctr">
                <a:lnSpc>
                  <a:spcPts val="1000"/>
                </a:lnSpc>
              </a:pPr>
              <a:endParaRPr kumimoji="1" lang="ja-JP" altLang="en-US" sz="700" dirty="0">
                <a:solidFill>
                  <a:schemeClr val="bg1"/>
                </a:solidFill>
                <a:latin typeface="BIZ UDPゴシック" panose="020B0400000000000000" pitchFamily="50" charset="-128"/>
                <a:ea typeface="BIZ UDPゴシック" panose="020B0400000000000000" pitchFamily="50" charset="-128"/>
              </a:endParaRPr>
            </a:p>
          </p:txBody>
        </p:sp>
        <p:sp>
          <p:nvSpPr>
            <p:cNvPr id="8" name="楕円 7"/>
            <p:cNvSpPr/>
            <p:nvPr/>
          </p:nvSpPr>
          <p:spPr>
            <a:xfrm>
              <a:off x="3951173" y="1723615"/>
              <a:ext cx="1004322" cy="1004322"/>
            </a:xfrm>
            <a:prstGeom prst="ellipse">
              <a:avLst/>
            </a:prstGeom>
            <a:noFill/>
            <a:ln w="28575">
              <a:solidFill>
                <a:srgbClr val="FF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104" name="角丸四角形 43">
            <a:extLst>
              <a:ext uri="{FF2B5EF4-FFF2-40B4-BE49-F238E27FC236}">
                <a16:creationId xmlns:a16="http://schemas.microsoft.com/office/drawing/2014/main" id="{636E77C0-E271-4D9B-9136-51DAF3C599F5}"/>
              </a:ext>
            </a:extLst>
          </p:cNvPr>
          <p:cNvSpPr/>
          <p:nvPr/>
        </p:nvSpPr>
        <p:spPr>
          <a:xfrm>
            <a:off x="1545320" y="3309361"/>
            <a:ext cx="5015737" cy="2463167"/>
          </a:xfrm>
          <a:prstGeom prst="rect">
            <a:avLst/>
          </a:prstGeom>
          <a:solidFill>
            <a:srgbClr val="FFFFEB"/>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100" b="1" spc="-20" dirty="0">
                <a:solidFill>
                  <a:schemeClr val="tx1"/>
                </a:solidFill>
                <a:latin typeface="メイリオ" panose="020B0604030504040204" pitchFamily="50" charset="-128"/>
                <a:ea typeface="メイリオ" panose="020B0604030504040204" pitchFamily="50" charset="-128"/>
              </a:rPr>
              <a:t>対話の実施</a:t>
            </a: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1100" b="1" spc="-20" dirty="0">
              <a:solidFill>
                <a:schemeClr val="tx1"/>
              </a:solidFill>
              <a:latin typeface="メイリオ" panose="020B0604030504040204" pitchFamily="50" charset="-128"/>
              <a:ea typeface="メイリオ" panose="020B0604030504040204" pitchFamily="50" charset="-128"/>
            </a:endParaRPr>
          </a:p>
        </p:txBody>
      </p:sp>
      <p:sp>
        <p:nvSpPr>
          <p:cNvPr id="105" name="角丸四角形 43">
            <a:extLst>
              <a:ext uri="{FF2B5EF4-FFF2-40B4-BE49-F238E27FC236}">
                <a16:creationId xmlns:a16="http://schemas.microsoft.com/office/drawing/2014/main" id="{33F73E9C-2B5A-4DF0-9855-592E6AE88229}"/>
              </a:ext>
            </a:extLst>
          </p:cNvPr>
          <p:cNvSpPr/>
          <p:nvPr/>
        </p:nvSpPr>
        <p:spPr>
          <a:xfrm>
            <a:off x="178022" y="3301440"/>
            <a:ext cx="1116968" cy="2470566"/>
          </a:xfrm>
          <a:prstGeom prst="rect">
            <a:avLst/>
          </a:prstGeom>
          <a:no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100" b="1" dirty="0">
                <a:latin typeface="メイリオ" panose="020B0604030504040204" pitchFamily="50" charset="-128"/>
                <a:ea typeface="メイリオ" panose="020B0604030504040204" pitchFamily="50" charset="-128"/>
              </a:rPr>
              <a:t>⾏政が抱える課題</a:t>
            </a:r>
            <a:endParaRPr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106" name="雲 105">
            <a:extLst>
              <a:ext uri="{FF2B5EF4-FFF2-40B4-BE49-F238E27FC236}">
                <a16:creationId xmlns:a16="http://schemas.microsoft.com/office/drawing/2014/main" id="{26F83AD1-5B08-4D50-9A98-82F652F07304}"/>
              </a:ext>
            </a:extLst>
          </p:cNvPr>
          <p:cNvSpPr/>
          <p:nvPr/>
        </p:nvSpPr>
        <p:spPr>
          <a:xfrm flipV="1">
            <a:off x="191636" y="3710963"/>
            <a:ext cx="1083390" cy="732546"/>
          </a:xfrm>
          <a:prstGeom prst="cloud">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07" name="雲 106">
            <a:extLst>
              <a:ext uri="{FF2B5EF4-FFF2-40B4-BE49-F238E27FC236}">
                <a16:creationId xmlns:a16="http://schemas.microsoft.com/office/drawing/2014/main" id="{CAB95A3E-A349-4DE0-958E-DEE781691A65}"/>
              </a:ext>
            </a:extLst>
          </p:cNvPr>
          <p:cNvSpPr/>
          <p:nvPr/>
        </p:nvSpPr>
        <p:spPr>
          <a:xfrm>
            <a:off x="197841" y="4481379"/>
            <a:ext cx="1050205" cy="771136"/>
          </a:xfrm>
          <a:prstGeom prst="cloud">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08" name="二等辺三角形 107">
            <a:extLst>
              <a:ext uri="{FF2B5EF4-FFF2-40B4-BE49-F238E27FC236}">
                <a16:creationId xmlns:a16="http://schemas.microsoft.com/office/drawing/2014/main" id="{B054C4EF-7F5C-44EB-9500-A491AA2AEF89}"/>
              </a:ext>
            </a:extLst>
          </p:cNvPr>
          <p:cNvSpPr/>
          <p:nvPr/>
        </p:nvSpPr>
        <p:spPr>
          <a:xfrm rot="5400000">
            <a:off x="678098" y="4409331"/>
            <a:ext cx="1486269" cy="162509"/>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09" name="正方形/長方形 108">
            <a:extLst>
              <a:ext uri="{FF2B5EF4-FFF2-40B4-BE49-F238E27FC236}">
                <a16:creationId xmlns:a16="http://schemas.microsoft.com/office/drawing/2014/main" id="{161156F6-76C3-4C90-867E-1CF1AEAB4C1E}"/>
              </a:ext>
            </a:extLst>
          </p:cNvPr>
          <p:cNvSpPr/>
          <p:nvPr/>
        </p:nvSpPr>
        <p:spPr>
          <a:xfrm>
            <a:off x="161510" y="4637208"/>
            <a:ext cx="1106005" cy="4680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市場ニーズとの</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rPr>
              <a:t>かい離</a:t>
            </a:r>
            <a:endParaRPr kumimoji="1" lang="ja-JP" altLang="en-US" sz="900" b="1" dirty="0">
              <a:solidFill>
                <a:schemeClr val="tx1"/>
              </a:solidFill>
              <a:latin typeface="メイリオ" panose="020B0604030504040204" pitchFamily="50" charset="-128"/>
              <a:ea typeface="メイリオ" panose="020B0604030504040204" pitchFamily="50" charset="-128"/>
            </a:endParaRPr>
          </a:p>
        </p:txBody>
      </p:sp>
      <p:sp>
        <p:nvSpPr>
          <p:cNvPr id="110" name="正方形/長方形 109">
            <a:extLst>
              <a:ext uri="{FF2B5EF4-FFF2-40B4-BE49-F238E27FC236}">
                <a16:creationId xmlns:a16="http://schemas.microsoft.com/office/drawing/2014/main" id="{6E04E0DE-758E-4004-8944-0573FBD36BBD}"/>
              </a:ext>
            </a:extLst>
          </p:cNvPr>
          <p:cNvSpPr/>
          <p:nvPr/>
        </p:nvSpPr>
        <p:spPr>
          <a:xfrm>
            <a:off x="234196" y="3851325"/>
            <a:ext cx="1015072" cy="45950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活用策の</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rPr>
              <a:t>アイデア不⾜</a:t>
            </a:r>
          </a:p>
        </p:txBody>
      </p:sp>
      <p:sp>
        <p:nvSpPr>
          <p:cNvPr id="111" name="角丸四角形 43">
            <a:extLst>
              <a:ext uri="{FF2B5EF4-FFF2-40B4-BE49-F238E27FC236}">
                <a16:creationId xmlns:a16="http://schemas.microsoft.com/office/drawing/2014/main" id="{2ECFC4C3-9121-48B1-A6A5-B8504530601A}"/>
              </a:ext>
            </a:extLst>
          </p:cNvPr>
          <p:cNvSpPr/>
          <p:nvPr/>
        </p:nvSpPr>
        <p:spPr>
          <a:xfrm>
            <a:off x="3946471" y="4689140"/>
            <a:ext cx="2470734" cy="1050452"/>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6000" tIns="72000" rIns="0" rtlCol="0" anchor="ctr"/>
          <a:lstStyle/>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○指定期間の長期化など指定管理者公募要件等</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の見直しによる公園活性化の提案</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11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○施設の整備イメージ</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カフェ、レストラン、フィットネス施設、</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宿泊施設 等</a:t>
            </a:r>
          </a:p>
        </p:txBody>
      </p:sp>
      <p:sp>
        <p:nvSpPr>
          <p:cNvPr id="112" name="角丸四角形 34">
            <a:extLst>
              <a:ext uri="{FF2B5EF4-FFF2-40B4-BE49-F238E27FC236}">
                <a16:creationId xmlns:a16="http://schemas.microsoft.com/office/drawing/2014/main" id="{BD2760F6-9AA2-4A30-94D3-294C5C704716}"/>
              </a:ext>
            </a:extLst>
          </p:cNvPr>
          <p:cNvSpPr/>
          <p:nvPr/>
        </p:nvSpPr>
        <p:spPr>
          <a:xfrm>
            <a:off x="146333" y="2991281"/>
            <a:ext cx="2506111" cy="252000"/>
          </a:xfrm>
          <a:prstGeom prst="roundRect">
            <a:avLst/>
          </a:prstGeom>
          <a:solidFill>
            <a:sysClr val="window" lastClr="FFFFFF"/>
          </a:solidFill>
          <a:ln w="31750" cap="flat" cmpd="sng" algn="ctr">
            <a:solidFill>
              <a:srgbClr val="5B9BD5"/>
            </a:solidFill>
            <a:prstDash val="solid"/>
            <a:miter lim="800000"/>
          </a:ln>
          <a:effectLst/>
        </p:spPr>
        <p:txBody>
          <a:bodyPr vert="horz" lIns="36000" tIns="108000" rIns="36000"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rPr>
              <a:t>サウンディング型市場調査の事例</a:t>
            </a:r>
            <a:endParaRPr kumimoji="0" lang="en-US" altLang="ja-JP" sz="1200" b="1"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pic>
        <p:nvPicPr>
          <p:cNvPr id="113" name="Picture 6" descr="困った顔で働く会社員のイラスト（男性）">
            <a:extLst>
              <a:ext uri="{FF2B5EF4-FFF2-40B4-BE49-F238E27FC236}">
                <a16:creationId xmlns:a16="http://schemas.microsoft.com/office/drawing/2014/main" id="{EF03AC94-362B-4F2C-9C4E-DA65015BD6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419" y="5036023"/>
            <a:ext cx="695571" cy="676540"/>
          </a:xfrm>
          <a:prstGeom prst="rect">
            <a:avLst/>
          </a:prstGeom>
          <a:noFill/>
          <a:extLst>
            <a:ext uri="{909E8E84-426E-40DD-AFC4-6F175D3DCCD1}">
              <a14:hiddenFill xmlns:a14="http://schemas.microsoft.com/office/drawing/2010/main">
                <a:solidFill>
                  <a:srgbClr val="FFFFFF"/>
                </a:solidFill>
              </a14:hiddenFill>
            </a:ext>
          </a:extLst>
        </p:spPr>
      </p:pic>
      <p:sp>
        <p:nvSpPr>
          <p:cNvPr id="114" name="二等辺三角形 113">
            <a:extLst>
              <a:ext uri="{FF2B5EF4-FFF2-40B4-BE49-F238E27FC236}">
                <a16:creationId xmlns:a16="http://schemas.microsoft.com/office/drawing/2014/main" id="{C9365EB9-BBBB-4129-B465-D9EF0E0A14A3}"/>
              </a:ext>
            </a:extLst>
          </p:cNvPr>
          <p:cNvSpPr/>
          <p:nvPr/>
        </p:nvSpPr>
        <p:spPr>
          <a:xfrm rot="5400000">
            <a:off x="6485043" y="3951605"/>
            <a:ext cx="728443" cy="216000"/>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5" name="角丸四角形 43">
            <a:extLst>
              <a:ext uri="{FF2B5EF4-FFF2-40B4-BE49-F238E27FC236}">
                <a16:creationId xmlns:a16="http://schemas.microsoft.com/office/drawing/2014/main" id="{41EA613B-A7E5-4CB3-87DB-4957D3FF847A}"/>
              </a:ext>
            </a:extLst>
          </p:cNvPr>
          <p:cNvSpPr/>
          <p:nvPr/>
        </p:nvSpPr>
        <p:spPr>
          <a:xfrm>
            <a:off x="7083738" y="3315439"/>
            <a:ext cx="1853747" cy="2456567"/>
          </a:xfrm>
          <a:prstGeom prst="rect">
            <a:avLst/>
          </a:prstGeom>
          <a:solidFill>
            <a:srgbClr val="FFFFEB"/>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spc="-20" dirty="0">
                <a:solidFill>
                  <a:schemeClr val="tx1"/>
                </a:solidFill>
                <a:latin typeface="メイリオ" panose="020B0604030504040204" pitchFamily="50" charset="-128"/>
                <a:ea typeface="メイリオ" panose="020B0604030504040204" pitchFamily="50" charset="-128"/>
              </a:rPr>
              <a:t>施策検討の実施</a:t>
            </a:r>
            <a:endParaRPr lang="en-US" altLang="ja-JP" sz="1100" b="1"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spc="-20" dirty="0">
              <a:solidFill>
                <a:srgbClr val="FF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spc="-20" dirty="0">
              <a:solidFill>
                <a:srgbClr val="FF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solidFill>
                <a:srgbClr val="FF0000"/>
              </a:solidFill>
              <a:latin typeface="メイリオ" panose="020B0604030504040204" pitchFamily="50" charset="-128"/>
              <a:ea typeface="メイリオ" panose="020B0604030504040204" pitchFamily="50" charset="-128"/>
            </a:endParaRPr>
          </a:p>
        </p:txBody>
      </p:sp>
      <p:sp>
        <p:nvSpPr>
          <p:cNvPr id="116" name="二等辺三角形 115">
            <a:extLst>
              <a:ext uri="{FF2B5EF4-FFF2-40B4-BE49-F238E27FC236}">
                <a16:creationId xmlns:a16="http://schemas.microsoft.com/office/drawing/2014/main" id="{A58EAB82-0446-404B-9950-D1AD38443D62}"/>
              </a:ext>
            </a:extLst>
          </p:cNvPr>
          <p:cNvSpPr/>
          <p:nvPr/>
        </p:nvSpPr>
        <p:spPr>
          <a:xfrm rot="5400000">
            <a:off x="3135630" y="3985742"/>
            <a:ext cx="728440" cy="144000"/>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7" name="二等辺三角形 116">
            <a:extLst>
              <a:ext uri="{FF2B5EF4-FFF2-40B4-BE49-F238E27FC236}">
                <a16:creationId xmlns:a16="http://schemas.microsoft.com/office/drawing/2014/main" id="{253D0E65-FC4A-491E-8B33-D9D3AF3FB25C}"/>
              </a:ext>
            </a:extLst>
          </p:cNvPr>
          <p:cNvSpPr/>
          <p:nvPr/>
        </p:nvSpPr>
        <p:spPr>
          <a:xfrm rot="5400000">
            <a:off x="3141813" y="5146895"/>
            <a:ext cx="728440" cy="144000"/>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118" name="角丸四角形 43">
            <a:extLst>
              <a:ext uri="{FF2B5EF4-FFF2-40B4-BE49-F238E27FC236}">
                <a16:creationId xmlns:a16="http://schemas.microsoft.com/office/drawing/2014/main" id="{D9DF7D14-44CF-4385-BCC4-0D9117384862}"/>
              </a:ext>
            </a:extLst>
          </p:cNvPr>
          <p:cNvSpPr/>
          <p:nvPr/>
        </p:nvSpPr>
        <p:spPr>
          <a:xfrm>
            <a:off x="7192258" y="4689140"/>
            <a:ext cx="1651113" cy="1050452"/>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ctr"/>
          <a:lstStyle/>
          <a:p>
            <a:pPr>
              <a:defRPr/>
            </a:pPr>
            <a:r>
              <a:rPr lang="ja-JP" altLang="en-US" sz="900" b="1" dirty="0">
                <a:solidFill>
                  <a:schemeClr val="tx1"/>
                </a:solidFill>
                <a:latin typeface="メイリオ" panose="020B0604030504040204" pitchFamily="50" charset="-128"/>
                <a:ea typeface="メイリオ" panose="020B0604030504040204" pitchFamily="50" charset="-128"/>
              </a:rPr>
              <a:t>来園者の利便性向上に向けた民間活力の導入</a:t>
            </a:r>
            <a:endParaRPr lang="en-US" altLang="ja-JP" sz="900" b="1"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新たな管理運営制度を導入</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し、指定期間を長期化</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r>
              <a:rPr lang="ja-JP" altLang="en-US" sz="900" dirty="0">
                <a:solidFill>
                  <a:schemeClr val="tx1"/>
                </a:solidFill>
                <a:latin typeface="メイリオ" panose="020B0604030504040204" pitchFamily="50" charset="-128"/>
                <a:ea typeface="メイリオ" panose="020B0604030504040204" pitchFamily="50" charset="-128"/>
              </a:rPr>
              <a:t>公園内に飲食店、売店等の</a:t>
            </a:r>
            <a:endParaRPr lang="en-US" altLang="ja-JP" sz="90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1100"/>
              </a:lnSpc>
              <a:spcBef>
                <a:spcPts val="0"/>
              </a:spcBef>
              <a:spcAft>
                <a:spcPts val="0"/>
              </a:spcAft>
              <a:buClrTx/>
              <a:buSzTx/>
              <a:buFontTx/>
              <a:buNone/>
              <a:tabLst/>
              <a:defRPr/>
            </a:pPr>
            <a:r>
              <a:rPr lang="ja-JP" altLang="en-US" sz="900" dirty="0">
                <a:solidFill>
                  <a:schemeClr val="tx1"/>
                </a:solidFill>
                <a:latin typeface="メイリオ" panose="020B0604030504040204" pitchFamily="50" charset="-128"/>
                <a:ea typeface="メイリオ" panose="020B0604030504040204" pitchFamily="50" charset="-128"/>
              </a:rPr>
              <a:t>　設置 等</a:t>
            </a:r>
            <a:endParaRPr lang="en-US" altLang="ja-JP" sz="900" b="1" dirty="0">
              <a:solidFill>
                <a:schemeClr val="tx1"/>
              </a:solidFill>
              <a:latin typeface="メイリオ" panose="020B0604030504040204" pitchFamily="50" charset="-128"/>
              <a:ea typeface="メイリオ" panose="020B0604030504040204" pitchFamily="50" charset="-128"/>
            </a:endParaRPr>
          </a:p>
        </p:txBody>
      </p:sp>
      <p:sp>
        <p:nvSpPr>
          <p:cNvPr id="119" name="角丸四角形 43">
            <a:extLst>
              <a:ext uri="{FF2B5EF4-FFF2-40B4-BE49-F238E27FC236}">
                <a16:creationId xmlns:a16="http://schemas.microsoft.com/office/drawing/2014/main" id="{86C6B5C5-3832-4FFB-9C25-02F687D003F9}"/>
              </a:ext>
            </a:extLst>
          </p:cNvPr>
          <p:cNvSpPr/>
          <p:nvPr/>
        </p:nvSpPr>
        <p:spPr>
          <a:xfrm>
            <a:off x="7192258" y="3556740"/>
            <a:ext cx="1651112" cy="1050452"/>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400" b="1"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b="1" dirty="0">
                <a:solidFill>
                  <a:schemeClr val="tx1"/>
                </a:solidFill>
                <a:latin typeface="メイリオ" panose="020B0604030504040204" pitchFamily="50" charset="-128"/>
                <a:ea typeface="メイリオ" panose="020B0604030504040204" pitchFamily="50" charset="-128"/>
              </a:rPr>
              <a:t>オムロン株式会社と事業連携協定を締結</a:t>
            </a:r>
            <a:endParaRPr lang="en-US" altLang="ja-JP" sz="900" b="1"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メイリオ" panose="020B0604030504040204" pitchFamily="50" charset="-128"/>
                <a:ea typeface="メイリオ" panose="020B0604030504040204" pitchFamily="50" charset="-128"/>
              </a:rPr>
              <a:t>　モデル市町村の地域包括支</a:t>
            </a:r>
            <a:endParaRPr lang="en-US" altLang="ja-JP" sz="90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メイリオ" panose="020B0604030504040204" pitchFamily="50" charset="-128"/>
                <a:ea typeface="メイリオ" panose="020B0604030504040204" pitchFamily="50" charset="-128"/>
              </a:rPr>
              <a:t>　援センターにＩＣＴツール</a:t>
            </a:r>
            <a:endParaRPr lang="en-US" altLang="ja-JP" sz="90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メイリオ" panose="020B0604030504040204" pitchFamily="50" charset="-128"/>
                <a:ea typeface="メイリオ" panose="020B0604030504040204" pitchFamily="50" charset="-128"/>
              </a:rPr>
              <a:t>　を試行導入</a:t>
            </a:r>
            <a:endParaRPr lang="en-US" altLang="ja-JP" sz="900" b="1"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900" b="1" dirty="0">
              <a:solidFill>
                <a:schemeClr val="tx1"/>
              </a:solidFill>
              <a:latin typeface="メイリオ" panose="020B0604030504040204" pitchFamily="50" charset="-128"/>
              <a:ea typeface="メイリオ" panose="020B0604030504040204" pitchFamily="50" charset="-128"/>
            </a:endParaRPr>
          </a:p>
        </p:txBody>
      </p:sp>
      <p:grpSp>
        <p:nvGrpSpPr>
          <p:cNvPr id="120" name="グループ化 119">
            <a:extLst>
              <a:ext uri="{FF2B5EF4-FFF2-40B4-BE49-F238E27FC236}">
                <a16:creationId xmlns:a16="http://schemas.microsoft.com/office/drawing/2014/main" id="{D83572EB-2BF6-4966-8C00-59C48B3C710A}"/>
              </a:ext>
            </a:extLst>
          </p:cNvPr>
          <p:cNvGrpSpPr/>
          <p:nvPr/>
        </p:nvGrpSpPr>
        <p:grpSpPr>
          <a:xfrm>
            <a:off x="1601670" y="4689140"/>
            <a:ext cx="1754783" cy="1050452"/>
            <a:chOff x="9793766" y="417897"/>
            <a:chExt cx="1754783" cy="1257794"/>
          </a:xfrm>
        </p:grpSpPr>
        <p:sp>
          <p:nvSpPr>
            <p:cNvPr id="121" name="角丸四角形 43">
              <a:extLst>
                <a:ext uri="{FF2B5EF4-FFF2-40B4-BE49-F238E27FC236}">
                  <a16:creationId xmlns:a16="http://schemas.microsoft.com/office/drawing/2014/main" id="{21D50C8C-0610-44EC-BBE9-7BE6F2414E8A}"/>
                </a:ext>
              </a:extLst>
            </p:cNvPr>
            <p:cNvSpPr/>
            <p:nvPr/>
          </p:nvSpPr>
          <p:spPr>
            <a:xfrm>
              <a:off x="9939936" y="417897"/>
              <a:ext cx="1608613" cy="1257794"/>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900" b="1"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900" b="1" spc="-20" dirty="0">
                <a:solidFill>
                  <a:schemeClr val="tx1"/>
                </a:solidFill>
                <a:latin typeface="メイリオ" panose="020B0604030504040204" pitchFamily="50" charset="-128"/>
                <a:ea typeface="メイリオ" panose="020B0604030504040204" pitchFamily="50" charset="-128"/>
              </a:endParaRPr>
            </a:p>
          </p:txBody>
        </p:sp>
        <p:sp>
          <p:nvSpPr>
            <p:cNvPr id="122" name="正方形/長方形 121">
              <a:extLst>
                <a:ext uri="{FF2B5EF4-FFF2-40B4-BE49-F238E27FC236}">
                  <a16:creationId xmlns:a16="http://schemas.microsoft.com/office/drawing/2014/main" id="{202FBA6C-4878-4901-99D5-EF5CFF0606AD}"/>
                </a:ext>
              </a:extLst>
            </p:cNvPr>
            <p:cNvSpPr/>
            <p:nvPr/>
          </p:nvSpPr>
          <p:spPr>
            <a:xfrm>
              <a:off x="9793766" y="417897"/>
              <a:ext cx="216000" cy="628897"/>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rIns="18000" rtlCol="0" anchor="t"/>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対象</a:t>
              </a:r>
            </a:p>
          </p:txBody>
        </p:sp>
        <p:sp>
          <p:nvSpPr>
            <p:cNvPr id="123" name="正方形/長方形 122">
              <a:extLst>
                <a:ext uri="{FF2B5EF4-FFF2-40B4-BE49-F238E27FC236}">
                  <a16:creationId xmlns:a16="http://schemas.microsoft.com/office/drawing/2014/main" id="{CC43F695-83F3-4B78-9915-3B83A8730CA9}"/>
                </a:ext>
              </a:extLst>
            </p:cNvPr>
            <p:cNvSpPr/>
            <p:nvPr/>
          </p:nvSpPr>
          <p:spPr>
            <a:xfrm>
              <a:off x="9793766" y="1046794"/>
              <a:ext cx="216000" cy="628897"/>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rIns="18000" rtlCol="0" anchor="t"/>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目的</a:t>
              </a:r>
            </a:p>
          </p:txBody>
        </p:sp>
      </p:grpSp>
      <p:cxnSp>
        <p:nvCxnSpPr>
          <p:cNvPr id="124" name="直線コネクタ 123">
            <a:extLst>
              <a:ext uri="{FF2B5EF4-FFF2-40B4-BE49-F238E27FC236}">
                <a16:creationId xmlns:a16="http://schemas.microsoft.com/office/drawing/2014/main" id="{CB09A5B6-F344-44AD-8EEC-09FBB7D81EF5}"/>
              </a:ext>
            </a:extLst>
          </p:cNvPr>
          <p:cNvCxnSpPr>
            <a:stCxn id="123" idx="0"/>
            <a:endCxn id="121" idx="3"/>
          </p:cNvCxnSpPr>
          <p:nvPr/>
        </p:nvCxnSpPr>
        <p:spPr>
          <a:xfrm>
            <a:off x="1709670" y="5214366"/>
            <a:ext cx="1646783" cy="0"/>
          </a:xfrm>
          <a:prstGeom prst="line">
            <a:avLst/>
          </a:prstGeom>
          <a:ln w="3175">
            <a:prstDash val="dash"/>
          </a:ln>
        </p:spPr>
        <p:style>
          <a:lnRef idx="1">
            <a:schemeClr val="dk1"/>
          </a:lnRef>
          <a:fillRef idx="0">
            <a:schemeClr val="dk1"/>
          </a:fillRef>
          <a:effectRef idx="0">
            <a:schemeClr val="dk1"/>
          </a:effectRef>
          <a:fontRef idx="minor">
            <a:schemeClr val="tx1"/>
          </a:fontRef>
        </p:style>
      </p:cxnSp>
      <p:grpSp>
        <p:nvGrpSpPr>
          <p:cNvPr id="125" name="グループ化 124">
            <a:extLst>
              <a:ext uri="{FF2B5EF4-FFF2-40B4-BE49-F238E27FC236}">
                <a16:creationId xmlns:a16="http://schemas.microsoft.com/office/drawing/2014/main" id="{32022F57-3908-43AC-99C7-536182F0435D}"/>
              </a:ext>
            </a:extLst>
          </p:cNvPr>
          <p:cNvGrpSpPr/>
          <p:nvPr/>
        </p:nvGrpSpPr>
        <p:grpSpPr>
          <a:xfrm>
            <a:off x="1601670" y="3527986"/>
            <a:ext cx="1759497" cy="1050452"/>
            <a:chOff x="9799746" y="1938227"/>
            <a:chExt cx="1759497" cy="1368581"/>
          </a:xfrm>
        </p:grpSpPr>
        <p:grpSp>
          <p:nvGrpSpPr>
            <p:cNvPr id="126" name="グループ化 125">
              <a:extLst>
                <a:ext uri="{FF2B5EF4-FFF2-40B4-BE49-F238E27FC236}">
                  <a16:creationId xmlns:a16="http://schemas.microsoft.com/office/drawing/2014/main" id="{576A74D3-8AC6-441F-B096-E7266EC5DE2F}"/>
                </a:ext>
              </a:extLst>
            </p:cNvPr>
            <p:cNvGrpSpPr/>
            <p:nvPr/>
          </p:nvGrpSpPr>
          <p:grpSpPr>
            <a:xfrm>
              <a:off x="9799746" y="1938227"/>
              <a:ext cx="1754783" cy="1368581"/>
              <a:chOff x="1934090" y="4123804"/>
              <a:chExt cx="1754783" cy="1368002"/>
            </a:xfrm>
          </p:grpSpPr>
          <p:sp>
            <p:nvSpPr>
              <p:cNvPr id="128" name="角丸四角形 43">
                <a:extLst>
                  <a:ext uri="{FF2B5EF4-FFF2-40B4-BE49-F238E27FC236}">
                    <a16:creationId xmlns:a16="http://schemas.microsoft.com/office/drawing/2014/main" id="{9B9491C0-5224-46F0-8115-5DC27B47C09E}"/>
                  </a:ext>
                </a:extLst>
              </p:cNvPr>
              <p:cNvSpPr/>
              <p:nvPr/>
            </p:nvSpPr>
            <p:spPr>
              <a:xfrm>
                <a:off x="2150090" y="4123804"/>
                <a:ext cx="1538783" cy="1367999"/>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00" spc="-20" dirty="0">
                  <a:solidFill>
                    <a:schemeClr val="tx1"/>
                  </a:solidFill>
                  <a:latin typeface="メイリオ" panose="020B0604030504040204" pitchFamily="50" charset="-128"/>
                  <a:ea typeface="メイリオ" panose="020B0604030504040204" pitchFamily="50" charset="-128"/>
                </a:endParaRPr>
              </a:p>
            </p:txBody>
          </p:sp>
          <p:sp>
            <p:nvSpPr>
              <p:cNvPr id="129" name="正方形/長方形 128">
                <a:extLst>
                  <a:ext uri="{FF2B5EF4-FFF2-40B4-BE49-F238E27FC236}">
                    <a16:creationId xmlns:a16="http://schemas.microsoft.com/office/drawing/2014/main" id="{E43E592A-2817-4F0C-8ACE-A2D14AD089CF}"/>
                  </a:ext>
                </a:extLst>
              </p:cNvPr>
              <p:cNvSpPr/>
              <p:nvPr/>
            </p:nvSpPr>
            <p:spPr>
              <a:xfrm>
                <a:off x="1934090" y="4123806"/>
                <a:ext cx="216000" cy="684000"/>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rIns="18000" rtlCol="0" anchor="t"/>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対象</a:t>
                </a:r>
              </a:p>
            </p:txBody>
          </p:sp>
          <p:sp>
            <p:nvSpPr>
              <p:cNvPr id="130" name="正方形/長方形 129">
                <a:extLst>
                  <a:ext uri="{FF2B5EF4-FFF2-40B4-BE49-F238E27FC236}">
                    <a16:creationId xmlns:a16="http://schemas.microsoft.com/office/drawing/2014/main" id="{39135042-45DA-4653-B6FD-E98D39F30DFE}"/>
                  </a:ext>
                </a:extLst>
              </p:cNvPr>
              <p:cNvSpPr/>
              <p:nvPr/>
            </p:nvSpPr>
            <p:spPr>
              <a:xfrm>
                <a:off x="1934090" y="4807806"/>
                <a:ext cx="216000" cy="684000"/>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36000" rIns="18000" rtlCol="0" anchor="t"/>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目的</a:t>
                </a:r>
              </a:p>
            </p:txBody>
          </p:sp>
        </p:grpSp>
        <p:cxnSp>
          <p:nvCxnSpPr>
            <p:cNvPr id="127" name="直線コネクタ 126">
              <a:extLst>
                <a:ext uri="{FF2B5EF4-FFF2-40B4-BE49-F238E27FC236}">
                  <a16:creationId xmlns:a16="http://schemas.microsoft.com/office/drawing/2014/main" id="{57F2AE00-1B07-4102-9011-8E667DA64EC0}"/>
                </a:ext>
              </a:extLst>
            </p:cNvPr>
            <p:cNvCxnSpPr>
              <a:cxnSpLocks/>
            </p:cNvCxnSpPr>
            <p:nvPr/>
          </p:nvCxnSpPr>
          <p:spPr>
            <a:xfrm>
              <a:off x="10022043" y="2619263"/>
              <a:ext cx="1537200" cy="1173"/>
            </a:xfrm>
            <a:prstGeom prst="line">
              <a:avLst/>
            </a:prstGeom>
            <a:ln w="3175">
              <a:prstDash val="dash"/>
            </a:ln>
          </p:spPr>
          <p:style>
            <a:lnRef idx="1">
              <a:schemeClr val="dk1"/>
            </a:lnRef>
            <a:fillRef idx="0">
              <a:schemeClr val="dk1"/>
            </a:fillRef>
            <a:effectRef idx="0">
              <a:schemeClr val="dk1"/>
            </a:effectRef>
            <a:fontRef idx="minor">
              <a:schemeClr val="tx1"/>
            </a:fontRef>
          </p:style>
        </p:cxnSp>
      </p:grpSp>
      <p:sp>
        <p:nvSpPr>
          <p:cNvPr id="131" name="正方形/長方形 130">
            <a:extLst>
              <a:ext uri="{FF2B5EF4-FFF2-40B4-BE49-F238E27FC236}">
                <a16:creationId xmlns:a16="http://schemas.microsoft.com/office/drawing/2014/main" id="{6ACB0EDA-ADFE-445A-B73D-B6436D3F1DC0}"/>
              </a:ext>
            </a:extLst>
          </p:cNvPr>
          <p:cNvSpPr/>
          <p:nvPr/>
        </p:nvSpPr>
        <p:spPr>
          <a:xfrm>
            <a:off x="3730471" y="4689140"/>
            <a:ext cx="216000" cy="1050452"/>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r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対話結果</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grpSp>
        <p:nvGrpSpPr>
          <p:cNvPr id="132" name="グループ化 131">
            <a:extLst>
              <a:ext uri="{FF2B5EF4-FFF2-40B4-BE49-F238E27FC236}">
                <a16:creationId xmlns:a16="http://schemas.microsoft.com/office/drawing/2014/main" id="{699E8621-40C1-40A8-92CC-7ECAD54F14DB}"/>
              </a:ext>
            </a:extLst>
          </p:cNvPr>
          <p:cNvGrpSpPr/>
          <p:nvPr/>
        </p:nvGrpSpPr>
        <p:grpSpPr>
          <a:xfrm>
            <a:off x="3729340" y="3527987"/>
            <a:ext cx="2672484" cy="1050452"/>
            <a:chOff x="9531537" y="3639996"/>
            <a:chExt cx="2861261" cy="1368000"/>
          </a:xfrm>
        </p:grpSpPr>
        <p:sp>
          <p:nvSpPr>
            <p:cNvPr id="133" name="角丸四角形 43">
              <a:extLst>
                <a:ext uri="{FF2B5EF4-FFF2-40B4-BE49-F238E27FC236}">
                  <a16:creationId xmlns:a16="http://schemas.microsoft.com/office/drawing/2014/main" id="{543B004E-541D-404B-BE1D-AE6A387B7F68}"/>
                </a:ext>
              </a:extLst>
            </p:cNvPr>
            <p:cNvSpPr/>
            <p:nvPr/>
          </p:nvSpPr>
          <p:spPr>
            <a:xfrm>
              <a:off x="9747538" y="3639996"/>
              <a:ext cx="2645260" cy="1368000"/>
            </a:xfrm>
            <a:prstGeom prst="rect">
              <a:avLst/>
            </a:prstGeom>
            <a:solidFill>
              <a:schemeClr val="bg1"/>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36000" tIns="72000" rIns="0" rtlCol="0" anchor="ctr"/>
            <a:lstStyle/>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a:t>
              </a: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導入に関する提案</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を基にしたフレイル予防</a:t>
              </a:r>
            </a:p>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モニタリングによるケアプラン作成支援</a:t>
              </a:r>
            </a:p>
            <a:p>
              <a:pPr marL="0" marR="0" lvl="0" indent="0" defTabSz="914400" rtl="0" eaLnBrk="1" fontAlgn="auto" latinLnBrk="0" hangingPunct="1">
                <a:lnSpc>
                  <a:spcPts val="11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　</a:t>
              </a: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による生活行為工程分析支援</a:t>
              </a:r>
            </a:p>
          </p:txBody>
        </p:sp>
        <p:sp>
          <p:nvSpPr>
            <p:cNvPr id="134" name="正方形/長方形 133">
              <a:extLst>
                <a:ext uri="{FF2B5EF4-FFF2-40B4-BE49-F238E27FC236}">
                  <a16:creationId xmlns:a16="http://schemas.microsoft.com/office/drawing/2014/main" id="{24A57581-23E4-4E03-B39B-C8E7A2E3372B}"/>
                </a:ext>
              </a:extLst>
            </p:cNvPr>
            <p:cNvSpPr/>
            <p:nvPr/>
          </p:nvSpPr>
          <p:spPr>
            <a:xfrm>
              <a:off x="9531537" y="3639996"/>
              <a:ext cx="231258" cy="1368000"/>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6000" rIns="18000" rtlCol="0" anchor="t"/>
            <a:lstStyle/>
            <a:p>
              <a:pPr algn="ctr"/>
              <a:r>
                <a:rPr lang="ja-JP" altLang="en-US" sz="1050" dirty="0">
                  <a:solidFill>
                    <a:schemeClr val="tx1"/>
                  </a:solidFill>
                  <a:latin typeface="メイリオ" panose="020B0604030504040204" pitchFamily="50" charset="-128"/>
                  <a:ea typeface="メイリオ" panose="020B0604030504040204" pitchFamily="50" charset="-128"/>
                </a:rPr>
                <a:t>対話結果</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grpSp>
      <p:sp>
        <p:nvSpPr>
          <p:cNvPr id="135" name="二等辺三角形 134">
            <a:extLst>
              <a:ext uri="{FF2B5EF4-FFF2-40B4-BE49-F238E27FC236}">
                <a16:creationId xmlns:a16="http://schemas.microsoft.com/office/drawing/2014/main" id="{0972FBAB-40EF-4D6E-A582-F145630D519C}"/>
              </a:ext>
            </a:extLst>
          </p:cNvPr>
          <p:cNvSpPr/>
          <p:nvPr/>
        </p:nvSpPr>
        <p:spPr>
          <a:xfrm rot="5400000">
            <a:off x="6485043" y="5010025"/>
            <a:ext cx="728443" cy="216000"/>
          </a:xfrm>
          <a:prstGeom prst="triangle">
            <a:avLst/>
          </a:prstGeom>
          <a:solidFill>
            <a:srgbClr val="4F81BD"/>
          </a:solidFill>
          <a:ln w="952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4" name="角丸四角形 43">
            <a:extLst>
              <a:ext uri="{FF2B5EF4-FFF2-40B4-BE49-F238E27FC236}">
                <a16:creationId xmlns:a16="http://schemas.microsoft.com/office/drawing/2014/main" id="{36F393E4-E0A9-4CA3-878B-B4FD86524843}"/>
              </a:ext>
            </a:extLst>
          </p:cNvPr>
          <p:cNvSpPr/>
          <p:nvPr/>
        </p:nvSpPr>
        <p:spPr>
          <a:xfrm>
            <a:off x="1811899" y="3552182"/>
            <a:ext cx="1551070" cy="486981"/>
          </a:xfrm>
          <a:prstGeom prst="rect">
            <a:avLst/>
          </a:prstGeom>
          <a:noFill/>
          <a:ln w="6350">
            <a:noFill/>
            <a:prstDash val="solid"/>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介護予防ケアマネジメント</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におけるアセスメント</a:t>
            </a:r>
            <a:endParaRPr lang="en-US" altLang="ja-JP" sz="900" spc="-20" dirty="0">
              <a:solidFill>
                <a:schemeClr val="tx1"/>
              </a:solidFill>
              <a:latin typeface="メイリオ" panose="020B0604030504040204" pitchFamily="50" charset="-128"/>
              <a:ea typeface="メイリオ" panose="020B0604030504040204" pitchFamily="50" charset="-128"/>
            </a:endParaRPr>
          </a:p>
        </p:txBody>
      </p:sp>
      <p:sp>
        <p:nvSpPr>
          <p:cNvPr id="67" name="角丸四角形 43">
            <a:extLst>
              <a:ext uri="{FF2B5EF4-FFF2-40B4-BE49-F238E27FC236}">
                <a16:creationId xmlns:a16="http://schemas.microsoft.com/office/drawing/2014/main" id="{3BA65F5A-3B65-4ECC-8994-EA90052D620C}"/>
              </a:ext>
            </a:extLst>
          </p:cNvPr>
          <p:cNvSpPr/>
          <p:nvPr/>
        </p:nvSpPr>
        <p:spPr>
          <a:xfrm>
            <a:off x="1811899" y="4117041"/>
            <a:ext cx="1551070" cy="443825"/>
          </a:xfrm>
          <a:prstGeom prst="rect">
            <a:avLst/>
          </a:prstGeom>
          <a:noFill/>
          <a:ln w="6350">
            <a:noFill/>
            <a:prstDash val="solid"/>
          </a:ln>
        </p:spPr>
        <p:style>
          <a:lnRef idx="2">
            <a:schemeClr val="accent1"/>
          </a:lnRef>
          <a:fillRef idx="1">
            <a:schemeClr val="lt1"/>
          </a:fillRef>
          <a:effectRef idx="0">
            <a:schemeClr val="accent1"/>
          </a:effectRef>
          <a:fontRef idx="minor">
            <a:schemeClr val="dk1"/>
          </a:fontRef>
        </p:style>
        <p:txBody>
          <a:bodyPr lIns="72000" tIns="36000" rIns="72000" b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spc="-20" dirty="0">
                <a:solidFill>
                  <a:schemeClr val="tx1"/>
                </a:solidFill>
                <a:latin typeface="メイリオ" panose="020B0604030504040204" pitchFamily="50" charset="-128"/>
                <a:ea typeface="メイリオ" panose="020B0604030504040204" pitchFamily="50" charset="-128"/>
              </a:rPr>
              <a:t>ICT</a:t>
            </a:r>
            <a:r>
              <a:rPr lang="ja-JP" altLang="en-US" sz="900" spc="-20" dirty="0">
                <a:solidFill>
                  <a:schemeClr val="tx1"/>
                </a:solidFill>
                <a:latin typeface="メイリオ" panose="020B0604030504040204" pitchFamily="50" charset="-128"/>
                <a:ea typeface="メイリオ" panose="020B0604030504040204" pitchFamily="50" charset="-128"/>
              </a:rPr>
              <a:t>を活用した府域全体で　の効果的なアセスメントの</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実現</a:t>
            </a:r>
          </a:p>
        </p:txBody>
      </p:sp>
      <p:sp>
        <p:nvSpPr>
          <p:cNvPr id="74" name="角丸四角形 43">
            <a:extLst>
              <a:ext uri="{FF2B5EF4-FFF2-40B4-BE49-F238E27FC236}">
                <a16:creationId xmlns:a16="http://schemas.microsoft.com/office/drawing/2014/main" id="{A9AA4A53-D8B9-427F-9B3B-4A147990DAE3}"/>
              </a:ext>
            </a:extLst>
          </p:cNvPr>
          <p:cNvSpPr/>
          <p:nvPr/>
        </p:nvSpPr>
        <p:spPr>
          <a:xfrm>
            <a:off x="1824410" y="4750635"/>
            <a:ext cx="1551070" cy="467276"/>
          </a:xfrm>
          <a:prstGeom prst="rect">
            <a:avLst/>
          </a:prstGeom>
          <a:noFill/>
          <a:ln w="6350">
            <a:noFill/>
            <a:prstDash val="solid"/>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府営公園</a:t>
            </a:r>
            <a:r>
              <a:rPr lang="en-US" altLang="ja-JP" sz="900" spc="-20" dirty="0">
                <a:solidFill>
                  <a:schemeClr val="tx1"/>
                </a:solidFill>
                <a:latin typeface="メイリオ" panose="020B0604030504040204" pitchFamily="50" charset="-128"/>
                <a:ea typeface="メイリオ" panose="020B0604030504040204" pitchFamily="50" charset="-128"/>
              </a:rPr>
              <a:t>19</a:t>
            </a:r>
            <a:r>
              <a:rPr lang="ja-JP" altLang="en-US" sz="900" spc="-20" dirty="0">
                <a:solidFill>
                  <a:schemeClr val="tx1"/>
                </a:solidFill>
                <a:latin typeface="メイリオ" panose="020B0604030504040204" pitchFamily="50" charset="-128"/>
                <a:ea typeface="メイリオ" panose="020B0604030504040204" pitchFamily="50" charset="-128"/>
              </a:rPr>
              <a:t>公園</a:t>
            </a:r>
            <a:endParaRPr lang="en-US" altLang="ja-JP" sz="900" spc="-20" dirty="0">
              <a:solidFill>
                <a:schemeClr val="tx1"/>
              </a:solidFill>
              <a:latin typeface="メイリオ" panose="020B0604030504040204" pitchFamily="50" charset="-128"/>
              <a:ea typeface="メイリオ" panose="020B0604030504040204" pitchFamily="50" charset="-128"/>
            </a:endParaRPr>
          </a:p>
        </p:txBody>
      </p:sp>
      <p:sp>
        <p:nvSpPr>
          <p:cNvPr id="75" name="角丸四角形 43">
            <a:extLst>
              <a:ext uri="{FF2B5EF4-FFF2-40B4-BE49-F238E27FC236}">
                <a16:creationId xmlns:a16="http://schemas.microsoft.com/office/drawing/2014/main" id="{D61B534D-85F2-44DD-924F-6D17826EFD6E}"/>
              </a:ext>
            </a:extLst>
          </p:cNvPr>
          <p:cNvSpPr/>
          <p:nvPr/>
        </p:nvSpPr>
        <p:spPr>
          <a:xfrm>
            <a:off x="1811899" y="5229140"/>
            <a:ext cx="1551070" cy="520059"/>
          </a:xfrm>
          <a:prstGeom prst="rect">
            <a:avLst/>
          </a:prstGeom>
          <a:noFill/>
          <a:ln w="6350">
            <a:noFill/>
            <a:prstDash val="solid"/>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多様な府民ニーズへの対応</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新たな魅力創出による公園</a:t>
            </a:r>
            <a:endParaRPr lang="en-US" altLang="ja-JP" sz="900" spc="-20" dirty="0">
              <a:solidFill>
                <a:schemeClr val="tx1"/>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900" spc="-20" dirty="0">
                <a:solidFill>
                  <a:schemeClr val="tx1"/>
                </a:solidFill>
                <a:latin typeface="メイリオ" panose="020B0604030504040204" pitchFamily="50" charset="-128"/>
                <a:ea typeface="メイリオ" panose="020B0604030504040204" pitchFamily="50" charset="-128"/>
              </a:rPr>
              <a:t>や周辺地域の魅力向上</a:t>
            </a:r>
            <a:endParaRPr lang="en-US" altLang="ja-JP" sz="900" b="1" spc="-20" dirty="0">
              <a:solidFill>
                <a:schemeClr val="tx1"/>
              </a:solidFill>
              <a:latin typeface="メイリオ" panose="020B0604030504040204" pitchFamily="50" charset="-128"/>
              <a:ea typeface="メイリオ" panose="020B0604030504040204" pitchFamily="50" charset="-128"/>
            </a:endParaRPr>
          </a:p>
        </p:txBody>
      </p:sp>
      <p:sp>
        <p:nvSpPr>
          <p:cNvPr id="90" name="角丸四角形 43">
            <a:extLst>
              <a:ext uri="{FF2B5EF4-FFF2-40B4-BE49-F238E27FC236}">
                <a16:creationId xmlns:a16="http://schemas.microsoft.com/office/drawing/2014/main" id="{B73AE3E3-9BE5-41B4-8058-33996095AFDD}"/>
              </a:ext>
            </a:extLst>
          </p:cNvPr>
          <p:cNvSpPr/>
          <p:nvPr/>
        </p:nvSpPr>
        <p:spPr>
          <a:xfrm>
            <a:off x="178021" y="5823350"/>
            <a:ext cx="8579443" cy="774000"/>
          </a:xfrm>
          <a:prstGeom prst="rect">
            <a:avLst/>
          </a:prstGeom>
          <a:noFill/>
          <a:ln w="6350">
            <a:solidFill>
              <a:schemeClr val="tx1"/>
            </a:solidFill>
            <a:prstDash val="dash"/>
          </a:ln>
        </p:spPr>
        <p:style>
          <a:lnRef idx="2">
            <a:schemeClr val="accent1"/>
          </a:lnRef>
          <a:fillRef idx="1">
            <a:schemeClr val="lt1"/>
          </a:fillRef>
          <a:effectRef idx="0">
            <a:schemeClr val="accent1"/>
          </a:effectRef>
          <a:fontRef idx="minor">
            <a:schemeClr val="dk1"/>
          </a:fontRef>
        </p:style>
        <p:txBody>
          <a:bodyPr lIns="72000" tIns="36000" rIns="72000" rtlCol="0" anchor="t"/>
          <a:lstStyle/>
          <a:p>
            <a:pPr marL="0" marR="0" lvl="0" indent="0" defTabSz="914400" rtl="0" eaLnBrk="1" fontAlgn="auto" latinLnBrk="0" hangingPunct="1">
              <a:lnSpc>
                <a:spcPct val="100000"/>
              </a:lnSpc>
              <a:spcBef>
                <a:spcPts val="0"/>
              </a:spcBef>
              <a:spcAft>
                <a:spcPts val="0"/>
              </a:spcAft>
              <a:buClrTx/>
              <a:buSzTx/>
              <a:buFontTx/>
              <a:buNone/>
              <a:tabLst/>
              <a:defRPr/>
            </a:pPr>
            <a:endParaRPr lang="en-US" altLang="ja-JP" sz="1050" b="1" dirty="0">
              <a:solidFill>
                <a:schemeClr val="tx1"/>
              </a:solidFill>
              <a:latin typeface="メイリオ" panose="020B0604030504040204" pitchFamily="50" charset="-128"/>
              <a:ea typeface="メイリオ" panose="020B0604030504040204" pitchFamily="50" charset="-128"/>
            </a:endParaRPr>
          </a:p>
        </p:txBody>
      </p:sp>
      <p:sp>
        <p:nvSpPr>
          <p:cNvPr id="102" name="楕円 101">
            <a:extLst>
              <a:ext uri="{FF2B5EF4-FFF2-40B4-BE49-F238E27FC236}">
                <a16:creationId xmlns:a16="http://schemas.microsoft.com/office/drawing/2014/main" id="{9617A2C0-61CE-4AC9-9BC2-47A09854D5B3}"/>
              </a:ext>
            </a:extLst>
          </p:cNvPr>
          <p:cNvSpPr/>
          <p:nvPr/>
        </p:nvSpPr>
        <p:spPr>
          <a:xfrm>
            <a:off x="8136033" y="5952455"/>
            <a:ext cx="396407" cy="36512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lstStyle/>
          <a:p>
            <a:pPr algn="ctr">
              <a:lnSpc>
                <a:spcPts val="8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施策</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gn="ctr">
              <a:lnSpc>
                <a:spcPts val="800"/>
              </a:lnSpc>
            </a:pPr>
            <a:r>
              <a:rPr lang="ja-JP" altLang="en-US" sz="800" dirty="0">
                <a:solidFill>
                  <a:schemeClr val="tx1"/>
                </a:solidFill>
                <a:latin typeface="BIZ UDPゴシック" panose="020B0400000000000000" pitchFamily="50" charset="-128"/>
                <a:ea typeface="BIZ UDPゴシック" panose="020B0400000000000000" pitchFamily="50" charset="-128"/>
              </a:rPr>
              <a:t>検討</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5A53E71B-448A-4BD2-9687-7E9FE5B8EF7B}"/>
              </a:ext>
            </a:extLst>
          </p:cNvPr>
          <p:cNvGrpSpPr/>
          <p:nvPr/>
        </p:nvGrpSpPr>
        <p:grpSpPr>
          <a:xfrm>
            <a:off x="3176844" y="6021505"/>
            <a:ext cx="4932000" cy="254375"/>
            <a:chOff x="3176845" y="6021505"/>
            <a:chExt cx="4643949" cy="254375"/>
          </a:xfrm>
        </p:grpSpPr>
        <p:sp>
          <p:nvSpPr>
            <p:cNvPr id="95" name="山形 48">
              <a:extLst>
                <a:ext uri="{FF2B5EF4-FFF2-40B4-BE49-F238E27FC236}">
                  <a16:creationId xmlns:a16="http://schemas.microsoft.com/office/drawing/2014/main" id="{88B35AA8-9A64-47CC-8251-CF7C5973035D}"/>
                </a:ext>
              </a:extLst>
            </p:cNvPr>
            <p:cNvSpPr/>
            <p:nvPr/>
          </p:nvSpPr>
          <p:spPr>
            <a:xfrm>
              <a:off x="7064794" y="6021505"/>
              <a:ext cx="756000" cy="252000"/>
            </a:xfrm>
            <a:prstGeom prst="chevron">
              <a:avLst>
                <a:gd name="adj" fmla="val 483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r>
                <a:rPr lang="ja-JP" altLang="en-US" sz="800" dirty="0">
                  <a:solidFill>
                    <a:schemeClr val="bg1"/>
                  </a:solidFill>
                  <a:latin typeface="BIZ UDPゴシック" panose="020B0400000000000000" pitchFamily="50" charset="-128"/>
                  <a:ea typeface="BIZ UDPゴシック" panose="020B0400000000000000" pitchFamily="50" charset="-128"/>
                </a:rPr>
                <a:t>結果公表</a:t>
              </a:r>
              <a:endParaRPr lang="en-US" altLang="ja-JP" sz="800" dirty="0">
                <a:solidFill>
                  <a:schemeClr val="bg1"/>
                </a:solidFill>
                <a:latin typeface="BIZ UDPゴシック" panose="020B0400000000000000" pitchFamily="50" charset="-128"/>
                <a:ea typeface="BIZ UDPゴシック" panose="020B0400000000000000" pitchFamily="50" charset="-128"/>
              </a:endParaRPr>
            </a:p>
          </p:txBody>
        </p:sp>
        <p:sp>
          <p:nvSpPr>
            <p:cNvPr id="97" name="ホームベース 49">
              <a:extLst>
                <a:ext uri="{FF2B5EF4-FFF2-40B4-BE49-F238E27FC236}">
                  <a16:creationId xmlns:a16="http://schemas.microsoft.com/office/drawing/2014/main" id="{5233334F-F3CB-4FFD-AA67-E476B7727BB8}"/>
                </a:ext>
              </a:extLst>
            </p:cNvPr>
            <p:cNvSpPr/>
            <p:nvPr/>
          </p:nvSpPr>
          <p:spPr>
            <a:xfrm>
              <a:off x="3176845" y="6023880"/>
              <a:ext cx="756000" cy="252000"/>
            </a:xfrm>
            <a:prstGeom prst="homePlate">
              <a:avLst>
                <a:gd name="adj" fmla="val 47452"/>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kumimoji="1" lang="ja-JP" altLang="en-US" sz="800" b="1" dirty="0">
                  <a:solidFill>
                    <a:schemeClr val="bg1"/>
                  </a:solidFill>
                  <a:latin typeface="BIZ UDPゴシック" panose="020B0400000000000000" pitchFamily="50" charset="-128"/>
                  <a:ea typeface="BIZ UDPゴシック" panose="020B0400000000000000" pitchFamily="50" charset="-128"/>
                </a:rPr>
                <a:t>実施準備</a:t>
              </a:r>
              <a:endParaRPr kumimoji="1" lang="en-US" altLang="ja-JP" sz="800" b="1" dirty="0">
                <a:solidFill>
                  <a:schemeClr val="bg1"/>
                </a:solidFill>
                <a:latin typeface="BIZ UDPゴシック" panose="020B0400000000000000" pitchFamily="50" charset="-128"/>
                <a:ea typeface="BIZ UDPゴシック" panose="020B0400000000000000" pitchFamily="50" charset="-128"/>
              </a:endParaRPr>
            </a:p>
          </p:txBody>
        </p:sp>
        <p:sp>
          <p:nvSpPr>
            <p:cNvPr id="98" name="山形 50">
              <a:extLst>
                <a:ext uri="{FF2B5EF4-FFF2-40B4-BE49-F238E27FC236}">
                  <a16:creationId xmlns:a16="http://schemas.microsoft.com/office/drawing/2014/main" id="{30486344-9094-40F9-A4D4-6A3D641BB594}"/>
                </a:ext>
              </a:extLst>
            </p:cNvPr>
            <p:cNvSpPr/>
            <p:nvPr/>
          </p:nvSpPr>
          <p:spPr>
            <a:xfrm>
              <a:off x="3864987" y="6023880"/>
              <a:ext cx="756000" cy="252000"/>
            </a:xfrm>
            <a:prstGeom prst="chevron">
              <a:avLst>
                <a:gd name="adj" fmla="val 48300"/>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r>
                <a:rPr kumimoji="1" lang="ja-JP" altLang="en-US" sz="800" b="1" dirty="0">
                  <a:solidFill>
                    <a:schemeClr val="bg1"/>
                  </a:solidFill>
                  <a:latin typeface="BIZ UDPゴシック" panose="020B0400000000000000" pitchFamily="50" charset="-128"/>
                  <a:ea typeface="BIZ UDPゴシック" panose="020B0400000000000000" pitchFamily="50" charset="-128"/>
                </a:rPr>
                <a:t>実施公表</a:t>
              </a:r>
              <a:endParaRPr kumimoji="1" lang="en-US" altLang="ja-JP" sz="800" b="1" dirty="0">
                <a:solidFill>
                  <a:schemeClr val="bg1"/>
                </a:solidFill>
                <a:latin typeface="BIZ UDPゴシック" panose="020B0400000000000000" pitchFamily="50" charset="-128"/>
                <a:ea typeface="BIZ UDPゴシック" panose="020B0400000000000000" pitchFamily="50" charset="-128"/>
              </a:endParaRPr>
            </a:p>
          </p:txBody>
        </p:sp>
        <p:sp>
          <p:nvSpPr>
            <p:cNvPr id="99" name="山形 51">
              <a:extLst>
                <a:ext uri="{FF2B5EF4-FFF2-40B4-BE49-F238E27FC236}">
                  <a16:creationId xmlns:a16="http://schemas.microsoft.com/office/drawing/2014/main" id="{60BE2CE1-9729-4C4A-8DD1-C2B4E242E10B}"/>
                </a:ext>
              </a:extLst>
            </p:cNvPr>
            <p:cNvSpPr/>
            <p:nvPr/>
          </p:nvSpPr>
          <p:spPr>
            <a:xfrm>
              <a:off x="4553129" y="6023880"/>
              <a:ext cx="756000" cy="252000"/>
            </a:xfrm>
            <a:prstGeom prst="chevron">
              <a:avLst>
                <a:gd name="adj" fmla="val 48300"/>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kumimoji="1" lang="ja-JP" altLang="en-US" sz="800" b="1" dirty="0">
                  <a:solidFill>
                    <a:schemeClr val="bg1"/>
                  </a:solidFill>
                  <a:latin typeface="BIZ UDPゴシック" panose="020B0400000000000000" pitchFamily="50" charset="-128"/>
                  <a:ea typeface="BIZ UDPゴシック" panose="020B0400000000000000" pitchFamily="50" charset="-128"/>
                </a:rPr>
                <a:t>事前説明</a:t>
              </a:r>
              <a:endParaRPr kumimoji="1" lang="en-US" altLang="ja-JP" sz="800" b="1" dirty="0">
                <a:solidFill>
                  <a:schemeClr val="bg1"/>
                </a:solidFill>
                <a:latin typeface="BIZ UDPゴシック" panose="020B0400000000000000" pitchFamily="50" charset="-128"/>
                <a:ea typeface="BIZ UDPゴシック" panose="020B0400000000000000" pitchFamily="50" charset="-128"/>
              </a:endParaRPr>
            </a:p>
          </p:txBody>
        </p:sp>
        <p:sp>
          <p:nvSpPr>
            <p:cNvPr id="100" name="山形 52">
              <a:extLst>
                <a:ext uri="{FF2B5EF4-FFF2-40B4-BE49-F238E27FC236}">
                  <a16:creationId xmlns:a16="http://schemas.microsoft.com/office/drawing/2014/main" id="{F8E8AFE1-67A2-4E06-AEB2-F3BAE18484CD}"/>
                </a:ext>
              </a:extLst>
            </p:cNvPr>
            <p:cNvSpPr/>
            <p:nvPr/>
          </p:nvSpPr>
          <p:spPr>
            <a:xfrm>
              <a:off x="5241271" y="6023880"/>
              <a:ext cx="756000" cy="252000"/>
            </a:xfrm>
            <a:prstGeom prst="chevron">
              <a:avLst>
                <a:gd name="adj" fmla="val 46601"/>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ja-JP" altLang="en-US" sz="800" b="1" dirty="0">
                  <a:solidFill>
                    <a:schemeClr val="bg1"/>
                  </a:solidFill>
                  <a:latin typeface="BIZ UDPゴシック" panose="020B0400000000000000" pitchFamily="50" charset="-128"/>
                  <a:ea typeface="BIZ UDPゴシック" panose="020B0400000000000000" pitchFamily="50" charset="-128"/>
                </a:rPr>
                <a:t>提案審査</a:t>
              </a:r>
              <a:endParaRPr kumimoji="1" lang="en-US" altLang="ja-JP" sz="800" dirty="0">
                <a:solidFill>
                  <a:schemeClr val="bg1"/>
                </a:solidFill>
                <a:latin typeface="BIZ UDPゴシック" panose="020B0400000000000000" pitchFamily="50" charset="-128"/>
                <a:ea typeface="BIZ UDPゴシック" panose="020B0400000000000000" pitchFamily="50" charset="-128"/>
              </a:endParaRPr>
            </a:p>
          </p:txBody>
        </p:sp>
        <p:sp>
          <p:nvSpPr>
            <p:cNvPr id="138" name="山形 51">
              <a:extLst>
                <a:ext uri="{FF2B5EF4-FFF2-40B4-BE49-F238E27FC236}">
                  <a16:creationId xmlns:a16="http://schemas.microsoft.com/office/drawing/2014/main" id="{6250E3B7-1188-4231-BC55-7E3DC67F57F9}"/>
                </a:ext>
              </a:extLst>
            </p:cNvPr>
            <p:cNvSpPr/>
            <p:nvPr/>
          </p:nvSpPr>
          <p:spPr>
            <a:xfrm>
              <a:off x="5929413" y="6023880"/>
              <a:ext cx="1203237" cy="252000"/>
            </a:xfrm>
            <a:prstGeom prst="chevron">
              <a:avLst>
                <a:gd name="adj" fmla="val 48300"/>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kumimoji="1" lang="ja-JP" altLang="en-US" sz="700" b="1" dirty="0">
                  <a:solidFill>
                    <a:schemeClr val="bg1"/>
                  </a:solidFill>
                  <a:latin typeface="BIZ UDPゴシック" panose="020B0400000000000000" pitchFamily="50" charset="-128"/>
                  <a:ea typeface="BIZ UDPゴシック" panose="020B0400000000000000" pitchFamily="50" charset="-128"/>
                </a:rPr>
                <a:t>トライアル・</a:t>
              </a:r>
              <a:endParaRPr kumimoji="1" lang="en-US" altLang="ja-JP" sz="7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700" b="1" dirty="0">
                  <a:solidFill>
                    <a:schemeClr val="bg1"/>
                  </a:solidFill>
                  <a:latin typeface="BIZ UDPゴシック" panose="020B0400000000000000" pitchFamily="50" charset="-128"/>
                  <a:ea typeface="BIZ UDPゴシック" panose="020B0400000000000000" pitchFamily="50" charset="-128"/>
                </a:rPr>
                <a:t>サウンディング実施</a:t>
              </a:r>
              <a:endParaRPr kumimoji="1" lang="en-US" altLang="ja-JP" sz="700" b="1" dirty="0">
                <a:solidFill>
                  <a:schemeClr val="bg1"/>
                </a:solidFill>
                <a:latin typeface="BIZ UDPゴシック" panose="020B0400000000000000" pitchFamily="50" charset="-128"/>
                <a:ea typeface="BIZ UDPゴシック" panose="020B0400000000000000" pitchFamily="50" charset="-128"/>
              </a:endParaRPr>
            </a:p>
          </p:txBody>
        </p:sp>
      </p:grpSp>
      <p:sp>
        <p:nvSpPr>
          <p:cNvPr id="139" name="角丸四角形 65">
            <a:extLst>
              <a:ext uri="{FF2B5EF4-FFF2-40B4-BE49-F238E27FC236}">
                <a16:creationId xmlns:a16="http://schemas.microsoft.com/office/drawing/2014/main" id="{EA846189-5FA8-451A-8FC0-A1EB55B7C6E9}"/>
              </a:ext>
            </a:extLst>
          </p:cNvPr>
          <p:cNvSpPr/>
          <p:nvPr/>
        </p:nvSpPr>
        <p:spPr>
          <a:xfrm>
            <a:off x="2906815" y="5810361"/>
            <a:ext cx="1568280" cy="257281"/>
          </a:xfrm>
          <a:prstGeom prst="roundRect">
            <a:avLst>
              <a:gd name="adj" fmla="val 22172"/>
            </a:avLst>
          </a:prstGeom>
          <a:noFill/>
          <a:ln w="6350">
            <a:noFill/>
            <a:prstDash val="solid"/>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tab pos="266700" algn="l"/>
              </a:tabLst>
              <a:defRPr/>
            </a:pPr>
            <a:r>
              <a:rPr kumimoji="1" lang="ja-JP" altLang="en-US" sz="7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基本的な流れ（イメージ）</a:t>
            </a:r>
            <a:endParaRPr kumimoji="1" lang="ja-JP" altLang="en-US" sz="6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a:extLst>
              <a:ext uri="{FF2B5EF4-FFF2-40B4-BE49-F238E27FC236}">
                <a16:creationId xmlns:a16="http://schemas.microsoft.com/office/drawing/2014/main" id="{AC646FE4-BC3D-47EE-BD82-1AFB0109829E}"/>
              </a:ext>
            </a:extLst>
          </p:cNvPr>
          <p:cNvSpPr txBox="1"/>
          <p:nvPr/>
        </p:nvSpPr>
        <p:spPr>
          <a:xfrm>
            <a:off x="260286" y="6664673"/>
            <a:ext cx="8418492" cy="184707"/>
          </a:xfrm>
          <a:prstGeom prst="rect">
            <a:avLst/>
          </a:prstGeom>
          <a:noFill/>
          <a:ln>
            <a:noFill/>
          </a:ln>
        </p:spPr>
        <p:txBody>
          <a:bodyPr wrap="none" rtlCol="0">
            <a:no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企業等に検討対象となる公共施設等を暫定的に使用してもらい、企業等の提案事業を試験的に実施するもの。</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7" name="直線コネクタ 76">
            <a:extLst>
              <a:ext uri="{FF2B5EF4-FFF2-40B4-BE49-F238E27FC236}">
                <a16:creationId xmlns:a16="http://schemas.microsoft.com/office/drawing/2014/main" id="{05823F20-1E1A-4907-BB90-0FA9827FA5D5}"/>
              </a:ext>
            </a:extLst>
          </p:cNvPr>
          <p:cNvCxnSpPr>
            <a:cxnSpLocks/>
          </p:cNvCxnSpPr>
          <p:nvPr/>
        </p:nvCxnSpPr>
        <p:spPr>
          <a:xfrm>
            <a:off x="255881" y="6624355"/>
            <a:ext cx="842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角丸四角形 34">
            <a:extLst>
              <a:ext uri="{FF2B5EF4-FFF2-40B4-BE49-F238E27FC236}">
                <a16:creationId xmlns:a16="http://schemas.microsoft.com/office/drawing/2014/main" id="{1CF70B33-0BA7-44C7-962E-E79715980069}"/>
              </a:ext>
            </a:extLst>
          </p:cNvPr>
          <p:cNvSpPr/>
          <p:nvPr/>
        </p:nvSpPr>
        <p:spPr>
          <a:xfrm>
            <a:off x="2591780" y="2996980"/>
            <a:ext cx="4140000" cy="252000"/>
          </a:xfrm>
          <a:prstGeom prst="roundRect">
            <a:avLst/>
          </a:prstGeom>
          <a:noFill/>
          <a:ln w="31750" cap="flat" cmpd="sng" algn="ctr">
            <a:noFill/>
            <a:prstDash val="solid"/>
            <a:miter lim="800000"/>
          </a:ln>
          <a:effectLst/>
        </p:spPr>
        <p:txBody>
          <a:bodyPr vert="horz" lIns="36000" tIns="108000" rIns="36000" rtlCol="0" anchor="ctr"/>
          <a:lstStyle/>
          <a:p>
            <a:pPr marL="0" marR="0" lvl="0" indent="0" defTabSz="457189" rtl="0" eaLnBrk="1" fontAlgn="auto" latinLnBrk="0" hangingPunct="1">
              <a:lnSpc>
                <a:spcPct val="100000"/>
              </a:lnSpc>
              <a:spcBef>
                <a:spcPts val="0"/>
              </a:spcBef>
              <a:spcAft>
                <a:spcPts val="0"/>
              </a:spcAft>
              <a:buClrTx/>
              <a:buSzTx/>
              <a:buFontTx/>
              <a:buNone/>
              <a:tabLst/>
              <a:defRPr/>
            </a:pPr>
            <a:r>
              <a:rPr lang="en-US" altLang="ja-JP" sz="1050" b="1" dirty="0">
                <a:solidFill>
                  <a:schemeClr val="tx1"/>
                </a:solidFill>
                <a:latin typeface="メイリオ" panose="020B0604030504040204" pitchFamily="50" charset="-128"/>
                <a:ea typeface="メイリオ" panose="020B0604030504040204" pitchFamily="50" charset="-128"/>
              </a:rPr>
              <a:t>【</a:t>
            </a:r>
            <a:r>
              <a:rPr lang="ja-JP" altLang="en-US" sz="1050" b="1" dirty="0">
                <a:solidFill>
                  <a:schemeClr val="tx1"/>
                </a:solidFill>
                <a:latin typeface="メイリオ" panose="020B0604030504040204" pitchFamily="50" charset="-128"/>
                <a:ea typeface="メイリオ" panose="020B0604030504040204" pitchFamily="50" charset="-128"/>
              </a:rPr>
              <a:t>福祉部 </a:t>
            </a:r>
            <a:r>
              <a:rPr lang="zh-TW" altLang="en-US" sz="1050" b="1" dirty="0">
                <a:solidFill>
                  <a:schemeClr val="tx1"/>
                </a:solidFill>
                <a:latin typeface="メイリオ" panose="020B0604030504040204" pitchFamily="50" charset="-128"/>
                <a:ea typeface="メイリオ" panose="020B0604030504040204" pitchFamily="50" charset="-128"/>
              </a:rPr>
              <a:t>高齢介護室</a:t>
            </a:r>
            <a:r>
              <a:rPr lang="ja-JP" altLang="en-US" sz="1050" b="1" dirty="0">
                <a:solidFill>
                  <a:schemeClr val="tx1"/>
                </a:solidFill>
                <a:latin typeface="メイリオ" panose="020B0604030504040204" pitchFamily="50" charset="-128"/>
                <a:ea typeface="メイリオ" panose="020B0604030504040204" pitchFamily="50" charset="-128"/>
              </a:rPr>
              <a:t> </a:t>
            </a:r>
            <a:r>
              <a:rPr lang="zh-TW" altLang="en-US" sz="1050" b="1" dirty="0">
                <a:solidFill>
                  <a:schemeClr val="tx1"/>
                </a:solidFill>
                <a:latin typeface="メイリオ" panose="020B0604030504040204" pitchFamily="50" charset="-128"/>
                <a:ea typeface="メイリオ" panose="020B0604030504040204" pitchFamily="50" charset="-128"/>
              </a:rPr>
              <a:t>介護支援課</a:t>
            </a:r>
            <a:r>
              <a:rPr lang="ja-JP" altLang="en-US" sz="1050" b="1" dirty="0">
                <a:solidFill>
                  <a:schemeClr val="tx1"/>
                </a:solidFill>
                <a:latin typeface="メイリオ" panose="020B0604030504040204" pitchFamily="50" charset="-128"/>
                <a:ea typeface="メイリオ" panose="020B0604030504040204" pitchFamily="50" charset="-128"/>
              </a:rPr>
              <a:t>、都市整備部 公園課</a:t>
            </a:r>
            <a:r>
              <a:rPr lang="en-US" altLang="ja-JP" sz="1050" b="1" dirty="0">
                <a:solidFill>
                  <a:schemeClr val="tx1"/>
                </a:solidFill>
                <a:latin typeface="メイリオ" panose="020B0604030504040204" pitchFamily="50" charset="-128"/>
                <a:ea typeface="メイリオ" panose="020B0604030504040204" pitchFamily="50" charset="-128"/>
              </a:rPr>
              <a:t>】</a:t>
            </a:r>
            <a:endParaRPr kumimoji="0" lang="en-US" altLang="ja-JP" sz="1050" b="1"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6" name="スライド番号プレースホルダー 5">
            <a:extLst>
              <a:ext uri="{FF2B5EF4-FFF2-40B4-BE49-F238E27FC236}">
                <a16:creationId xmlns:a16="http://schemas.microsoft.com/office/drawing/2014/main" id="{B7628E30-4348-4D0A-9D95-EFD822343E89}"/>
              </a:ext>
            </a:extLst>
          </p:cNvPr>
          <p:cNvSpPr>
            <a:spLocks noGrp="1"/>
          </p:cNvSpPr>
          <p:nvPr>
            <p:ph type="sldNum" sz="quarter" idx="12"/>
          </p:nvPr>
        </p:nvSpPr>
        <p:spPr/>
        <p:txBody>
          <a:bodyPr/>
          <a:lstStyle/>
          <a:p>
            <a:fld id="{7791D223-6A27-4327-8087-FA06212A7E85}" type="slidenum">
              <a:rPr lang="ja-JP" altLang="en-US" smtClean="0"/>
              <a:pPr/>
              <a:t>22</a:t>
            </a:fld>
            <a:endParaRPr lang="ja-JP" altLang="en-US" dirty="0"/>
          </a:p>
        </p:txBody>
      </p:sp>
      <p:sp>
        <p:nvSpPr>
          <p:cNvPr id="86" name="フリーフォーム: 図形 85">
            <a:extLst>
              <a:ext uri="{FF2B5EF4-FFF2-40B4-BE49-F238E27FC236}">
                <a16:creationId xmlns:a16="http://schemas.microsoft.com/office/drawing/2014/main" id="{ED454DE0-E37D-4383-94C2-F64933C04AEA}"/>
              </a:ext>
            </a:extLst>
          </p:cNvPr>
          <p:cNvSpPr/>
          <p:nvPr/>
        </p:nvSpPr>
        <p:spPr>
          <a:xfrm>
            <a:off x="3198078" y="6219310"/>
            <a:ext cx="4995555" cy="336589"/>
          </a:xfrm>
          <a:custGeom>
            <a:avLst/>
            <a:gdLst>
              <a:gd name="connsiteX0" fmla="*/ 3121406 w 4995555"/>
              <a:gd name="connsiteY0" fmla="*/ 0 h 336589"/>
              <a:gd name="connsiteX1" fmla="*/ 3242977 w 4995555"/>
              <a:gd name="connsiteY1" fmla="*/ 120589 h 336589"/>
              <a:gd name="connsiteX2" fmla="*/ 4959554 w 4995555"/>
              <a:gd name="connsiteY2" fmla="*/ 120589 h 336589"/>
              <a:gd name="connsiteX3" fmla="*/ 4995555 w 4995555"/>
              <a:gd name="connsiteY3" fmla="*/ 156590 h 336589"/>
              <a:gd name="connsiteX4" fmla="*/ 4995555 w 4995555"/>
              <a:gd name="connsiteY4" fmla="*/ 300588 h 336589"/>
              <a:gd name="connsiteX5" fmla="*/ 4959554 w 4995555"/>
              <a:gd name="connsiteY5" fmla="*/ 336589 h 336589"/>
              <a:gd name="connsiteX6" fmla="*/ 36001 w 4995555"/>
              <a:gd name="connsiteY6" fmla="*/ 336589 h 336589"/>
              <a:gd name="connsiteX7" fmla="*/ 0 w 4995555"/>
              <a:gd name="connsiteY7" fmla="*/ 300588 h 336589"/>
              <a:gd name="connsiteX8" fmla="*/ 0 w 4995555"/>
              <a:gd name="connsiteY8" fmla="*/ 156590 h 336589"/>
              <a:gd name="connsiteX9" fmla="*/ 36001 w 4995555"/>
              <a:gd name="connsiteY9" fmla="*/ 120589 h 336589"/>
              <a:gd name="connsiteX10" fmla="*/ 2999835 w 4995555"/>
              <a:gd name="connsiteY10" fmla="*/ 120589 h 33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5555" h="336589">
                <a:moveTo>
                  <a:pt x="3121406" y="0"/>
                </a:moveTo>
                <a:lnTo>
                  <a:pt x="3242977" y="120589"/>
                </a:lnTo>
                <a:lnTo>
                  <a:pt x="4959554" y="120589"/>
                </a:lnTo>
                <a:cubicBezTo>
                  <a:pt x="4979437" y="120589"/>
                  <a:pt x="4995555" y="136707"/>
                  <a:pt x="4995555" y="156590"/>
                </a:cubicBezTo>
                <a:lnTo>
                  <a:pt x="4995555" y="300588"/>
                </a:lnTo>
                <a:cubicBezTo>
                  <a:pt x="4995555" y="320471"/>
                  <a:pt x="4979437" y="336589"/>
                  <a:pt x="4959554" y="336589"/>
                </a:cubicBezTo>
                <a:lnTo>
                  <a:pt x="36001" y="336589"/>
                </a:lnTo>
                <a:cubicBezTo>
                  <a:pt x="16118" y="336589"/>
                  <a:pt x="0" y="320471"/>
                  <a:pt x="0" y="300588"/>
                </a:cubicBezTo>
                <a:lnTo>
                  <a:pt x="0" y="156590"/>
                </a:lnTo>
                <a:cubicBezTo>
                  <a:pt x="0" y="136707"/>
                  <a:pt x="16118" y="120589"/>
                  <a:pt x="36001" y="120589"/>
                </a:cubicBezTo>
                <a:lnTo>
                  <a:pt x="2999835" y="120589"/>
                </a:lnTo>
                <a:close/>
              </a:path>
            </a:pathLst>
          </a:custGeom>
          <a:solidFill>
            <a:srgbClr val="FFFFCC"/>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36000" rtlCol="0" anchor="b">
            <a:noAutofit/>
          </a:bodyPr>
          <a:lstStyle/>
          <a:p>
            <a:r>
              <a:rPr kumimoji="1" lang="ja-JP" altLang="en-US" sz="900" b="1" dirty="0">
                <a:solidFill>
                  <a:srgbClr val="FF0000"/>
                </a:solidFill>
                <a:latin typeface="メイリオ" panose="020B0604030504040204" pitchFamily="50" charset="-128"/>
                <a:ea typeface="メイリオ" panose="020B0604030504040204" pitchFamily="50" charset="-128"/>
              </a:rPr>
              <a:t>対象施設等での事業に関する市場性・ニーズや課題等、今後の施策検討の判断材料を得られる</a:t>
            </a:r>
          </a:p>
        </p:txBody>
      </p:sp>
    </p:spTree>
    <p:extLst>
      <p:ext uri="{BB962C8B-B14F-4D97-AF65-F5344CB8AC3E}">
        <p14:creationId xmlns:p14="http://schemas.microsoft.com/office/powerpoint/2010/main" val="248309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4EFDD43-AB0E-4805-9A82-03FD3EE7AA76}"/>
              </a:ext>
            </a:extLst>
          </p:cNvPr>
          <p:cNvGrpSpPr/>
          <p:nvPr/>
        </p:nvGrpSpPr>
        <p:grpSpPr>
          <a:xfrm>
            <a:off x="909341" y="908720"/>
            <a:ext cx="7278753" cy="468000"/>
            <a:chOff x="930079" y="943133"/>
            <a:chExt cx="7278753" cy="418092"/>
          </a:xfrm>
        </p:grpSpPr>
        <p:sp>
          <p:nvSpPr>
            <p:cNvPr id="59" name="角丸四角形 58"/>
            <p:cNvSpPr/>
            <p:nvPr/>
          </p:nvSpPr>
          <p:spPr>
            <a:xfrm>
              <a:off x="930079" y="943133"/>
              <a:ext cx="1847502" cy="416307"/>
            </a:xfrm>
            <a:prstGeom prst="roundRect">
              <a:avLst/>
            </a:prstGeom>
            <a:solidFill>
              <a:schemeClr val="bg1"/>
            </a:solid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200" b="1" dirty="0">
                  <a:solidFill>
                    <a:schemeClr val="bg1">
                      <a:lumMod val="65000"/>
                    </a:schemeClr>
                  </a:solidFill>
                  <a:latin typeface="メイリオ" panose="020B0604030504040204" pitchFamily="50" charset="-128"/>
                  <a:ea typeface="メイリオ" panose="020B0604030504040204" pitchFamily="50" charset="-128"/>
                </a:rPr>
                <a:t>サウンディング型</a:t>
              </a:r>
              <a:endParaRPr kumimoji="1" lang="en-US" altLang="ja-JP" sz="1200" b="1" dirty="0">
                <a:solidFill>
                  <a:schemeClr val="bg1">
                    <a:lumMod val="65000"/>
                  </a:schemeClr>
                </a:solidFill>
                <a:latin typeface="メイリオ" panose="020B0604030504040204" pitchFamily="50" charset="-128"/>
                <a:ea typeface="メイリオ" panose="020B0604030504040204" pitchFamily="50" charset="-128"/>
              </a:endParaRPr>
            </a:p>
            <a:p>
              <a:pPr algn="ctr"/>
              <a:r>
                <a:rPr lang="ja-JP" altLang="en-US" sz="1200" b="1" dirty="0">
                  <a:solidFill>
                    <a:schemeClr val="bg1">
                      <a:lumMod val="65000"/>
                    </a:schemeClr>
                  </a:solidFill>
                  <a:latin typeface="メイリオ" panose="020B0604030504040204" pitchFamily="50" charset="-128"/>
                  <a:ea typeface="メイリオ" panose="020B0604030504040204" pitchFamily="50" charset="-128"/>
                </a:rPr>
                <a:t>市場調査</a:t>
              </a:r>
              <a:endParaRPr kumimoji="1" lang="ja-JP" altLang="en-US" sz="1200" b="1" dirty="0">
                <a:solidFill>
                  <a:schemeClr val="bg1">
                    <a:lumMod val="65000"/>
                  </a:schemeClr>
                </a:solidFill>
                <a:latin typeface="メイリオ" panose="020B0604030504040204" pitchFamily="50" charset="-128"/>
                <a:ea typeface="メイリオ" panose="020B0604030504040204" pitchFamily="50" charset="-128"/>
              </a:endParaRPr>
            </a:p>
          </p:txBody>
        </p:sp>
        <p:sp>
          <p:nvSpPr>
            <p:cNvPr id="55" name="角丸四角形 54"/>
            <p:cNvSpPr/>
            <p:nvPr/>
          </p:nvSpPr>
          <p:spPr>
            <a:xfrm>
              <a:off x="3661030" y="958025"/>
              <a:ext cx="1847502" cy="403200"/>
            </a:xfrm>
            <a:prstGeom prst="roundRect">
              <a:avLst/>
            </a:prstGeom>
            <a:solidFill>
              <a:schemeClr val="tx2"/>
            </a:solidFill>
            <a:ln w="95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施策検討</a:t>
              </a:r>
            </a:p>
          </p:txBody>
        </p:sp>
        <p:sp>
          <p:nvSpPr>
            <p:cNvPr id="56" name="角丸四角形 55"/>
            <p:cNvSpPr/>
            <p:nvPr/>
          </p:nvSpPr>
          <p:spPr>
            <a:xfrm>
              <a:off x="6361330" y="958025"/>
              <a:ext cx="1847502" cy="403200"/>
            </a:xfrm>
            <a:prstGeom prst="roundRect">
              <a:avLst/>
            </a:prstGeom>
            <a:solidFill>
              <a:schemeClr val="tx2"/>
            </a:solidFill>
            <a:ln w="9525">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a:solidFill>
                    <a:schemeClr val="bg1"/>
                  </a:solidFill>
                  <a:latin typeface="メイリオ" panose="020B0604030504040204" pitchFamily="50" charset="-128"/>
                  <a:ea typeface="メイリオ" panose="020B0604030504040204" pitchFamily="50" charset="-128"/>
                </a:rPr>
                <a:t>事業実施</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sp>
          <p:nvSpPr>
            <p:cNvPr id="66" name="右矢印 65"/>
            <p:cNvSpPr/>
            <p:nvPr/>
          </p:nvSpPr>
          <p:spPr>
            <a:xfrm>
              <a:off x="3014018" y="994477"/>
              <a:ext cx="402606" cy="340926"/>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7" name="右矢印 66"/>
            <p:cNvSpPr/>
            <p:nvPr/>
          </p:nvSpPr>
          <p:spPr>
            <a:xfrm>
              <a:off x="5737000" y="994477"/>
              <a:ext cx="402606" cy="340926"/>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grpSp>
      <p:sp>
        <p:nvSpPr>
          <p:cNvPr id="85" name="四角形吹き出し 1">
            <a:extLst>
              <a:ext uri="{FF2B5EF4-FFF2-40B4-BE49-F238E27FC236}">
                <a16:creationId xmlns:a16="http://schemas.microsoft.com/office/drawing/2014/main" id="{1B9A8B54-4923-4CF2-B5D4-A19ABADF697B}"/>
              </a:ext>
            </a:extLst>
          </p:cNvPr>
          <p:cNvSpPr/>
          <p:nvPr/>
        </p:nvSpPr>
        <p:spPr>
          <a:xfrm>
            <a:off x="103296" y="1461078"/>
            <a:ext cx="8853883" cy="3646719"/>
          </a:xfrm>
          <a:prstGeom prst="rect">
            <a:avLst/>
          </a:prstGeom>
          <a:solidFill>
            <a:srgbClr val="FFFFCC"/>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652CADC1-57AF-40D6-80FA-ABFB657D33DC}"/>
              </a:ext>
            </a:extLst>
          </p:cNvPr>
          <p:cNvSpPr/>
          <p:nvPr/>
        </p:nvSpPr>
        <p:spPr>
          <a:xfrm>
            <a:off x="206516" y="3637310"/>
            <a:ext cx="2625807" cy="699703"/>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cxnSp>
        <p:nvCxnSpPr>
          <p:cNvPr id="14" name="直線コネクタ 13">
            <a:extLst>
              <a:ext uri="{FF2B5EF4-FFF2-40B4-BE49-F238E27FC236}">
                <a16:creationId xmlns:a16="http://schemas.microsoft.com/office/drawing/2014/main" id="{A054D884-5A7E-A1A8-E2F9-EDDC93350DED}"/>
              </a:ext>
            </a:extLst>
          </p:cNvPr>
          <p:cNvCxnSpPr>
            <a:cxnSpLocks/>
          </p:cNvCxnSpPr>
          <p:nvPr/>
        </p:nvCxnSpPr>
        <p:spPr>
          <a:xfrm>
            <a:off x="6359757" y="1460447"/>
            <a:ext cx="0" cy="36468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EAC4AA17-52AB-4187-8B85-5FE2B9033C36}"/>
              </a:ext>
            </a:extLst>
          </p:cNvPr>
          <p:cNvSpPr/>
          <p:nvPr/>
        </p:nvSpPr>
        <p:spPr>
          <a:xfrm>
            <a:off x="-2"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200"/>
              </a:lnSpc>
            </a:pPr>
            <a:r>
              <a:rPr lang="ja-JP" altLang="en-US" sz="1600" b="1" dirty="0">
                <a:solidFill>
                  <a:schemeClr val="tx1"/>
                </a:solidFill>
                <a:latin typeface="メイリオ" panose="020B0604030504040204" pitchFamily="50" charset="-128"/>
                <a:ea typeface="メイリオ" panose="020B0604030504040204" pitchFamily="50" charset="-128"/>
              </a:rPr>
              <a:t>公共施設における民間活力の導入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都市整備部 公園課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86" name="テキスト ボックス 85">
            <a:extLst>
              <a:ext uri="{FF2B5EF4-FFF2-40B4-BE49-F238E27FC236}">
                <a16:creationId xmlns:a16="http://schemas.microsoft.com/office/drawing/2014/main" id="{5ADAB5C9-FD2A-41DC-923D-F56878FB9C2D}"/>
              </a:ext>
            </a:extLst>
          </p:cNvPr>
          <p:cNvSpPr txBox="1"/>
          <p:nvPr/>
        </p:nvSpPr>
        <p:spPr>
          <a:xfrm>
            <a:off x="125636" y="458670"/>
            <a:ext cx="8853882" cy="396000"/>
          </a:xfrm>
          <a:prstGeom prst="rect">
            <a:avLst/>
          </a:prstGeom>
          <a:noFill/>
          <a:ln>
            <a:noFill/>
          </a:ln>
        </p:spPr>
        <p:txBody>
          <a:bodyPr wrap="square" rtlCol="0">
            <a:noAutofit/>
          </a:bodyPr>
          <a:lstStyle/>
          <a:p>
            <a:r>
              <a:rPr lang="ja-JP" altLang="en-US" sz="1200" dirty="0">
                <a:solidFill>
                  <a:schemeClr val="tx1"/>
                </a:solidFill>
                <a:latin typeface="メイリオ" panose="020B0604030504040204" pitchFamily="50" charset="-128"/>
                <a:ea typeface="メイリオ" panose="020B0604030504040204" pitchFamily="50" charset="-128"/>
              </a:rPr>
              <a:t>・さらなる公園の魅力づくりと府民サービスの向上をめざして行ったサウンディング型市場調査の結果を踏まえ、公園の特性</a:t>
            </a:r>
            <a:endParaRPr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rPr>
              <a:t>に応じた魅力向上につながる新たな管理運営制度を</a:t>
            </a:r>
            <a:r>
              <a:rPr lang="ja-JP" altLang="en-US" sz="1200" dirty="0">
                <a:latin typeface="メイリオ" panose="020B0604030504040204" pitchFamily="50" charset="-128"/>
                <a:ea typeface="メイリオ" panose="020B0604030504040204" pitchFamily="50" charset="-128"/>
              </a:rPr>
              <a:t>拡充</a:t>
            </a:r>
            <a:r>
              <a:rPr lang="ja-JP" altLang="en-US" sz="1200" dirty="0">
                <a:solidFill>
                  <a:schemeClr val="tx1"/>
                </a:solidFill>
                <a:latin typeface="メイリオ" panose="020B0604030504040204" pitchFamily="50" charset="-128"/>
                <a:ea typeface="メイリオ" panose="020B0604030504040204" pitchFamily="50" charset="-128"/>
              </a:rPr>
              <a:t>。</a:t>
            </a:r>
            <a:endParaRPr lang="en-US" altLang="ja-JP" sz="1200" dirty="0">
              <a:solidFill>
                <a:schemeClr val="tx1"/>
              </a:solidFill>
              <a:latin typeface="メイリオ" panose="020B0604030504040204" pitchFamily="50" charset="-128"/>
              <a:ea typeface="メイリオ" panose="020B0604030504040204" pitchFamily="50" charset="-128"/>
            </a:endParaRPr>
          </a:p>
          <a:p>
            <a:endParaRPr lang="ja-JP" altLang="en-US" sz="1200" dirty="0">
              <a:solidFill>
                <a:schemeClr val="tx1"/>
              </a:solidFill>
              <a:latin typeface="メイリオ" panose="020B0604030504040204" pitchFamily="50" charset="-128"/>
              <a:ea typeface="メイリオ" panose="020B0604030504040204" pitchFamily="50" charset="-128"/>
            </a:endParaRPr>
          </a:p>
          <a:p>
            <a:endParaRPr lang="ja-JP" altLang="en-US" sz="1200" spc="-2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4" name="表 4">
            <a:extLst>
              <a:ext uri="{FF2B5EF4-FFF2-40B4-BE49-F238E27FC236}">
                <a16:creationId xmlns:a16="http://schemas.microsoft.com/office/drawing/2014/main" id="{78308BA6-17CE-42A8-8C44-2CC5043D47DB}"/>
              </a:ext>
            </a:extLst>
          </p:cNvPr>
          <p:cNvGraphicFramePr>
            <a:graphicFrameLocks noGrp="1"/>
          </p:cNvGraphicFramePr>
          <p:nvPr/>
        </p:nvGraphicFramePr>
        <p:xfrm>
          <a:off x="149018" y="5141409"/>
          <a:ext cx="8853882" cy="1392936"/>
        </p:xfrm>
        <a:graphic>
          <a:graphicData uri="http://schemas.openxmlformats.org/drawingml/2006/table">
            <a:tbl>
              <a:tblPr firstRow="1" bandRow="1">
                <a:tableStyleId>{5C22544A-7EE6-4342-B048-85BDC9FD1C3A}</a:tableStyleId>
              </a:tblPr>
              <a:tblGrid>
                <a:gridCol w="2158248">
                  <a:extLst>
                    <a:ext uri="{9D8B030D-6E8A-4147-A177-3AD203B41FA5}">
                      <a16:colId xmlns:a16="http://schemas.microsoft.com/office/drawing/2014/main" val="4114361688"/>
                    </a:ext>
                  </a:extLst>
                </a:gridCol>
                <a:gridCol w="6695634">
                  <a:extLst>
                    <a:ext uri="{9D8B030D-6E8A-4147-A177-3AD203B41FA5}">
                      <a16:colId xmlns:a16="http://schemas.microsoft.com/office/drawing/2014/main" val="1934473066"/>
                    </a:ext>
                  </a:extLst>
                </a:gridCol>
              </a:tblGrid>
              <a:tr h="232156">
                <a:tc>
                  <a:txBody>
                    <a:bodyPr/>
                    <a:lstStyle/>
                    <a:p>
                      <a:pPr algn="ctr"/>
                      <a:r>
                        <a:rPr kumimoji="1" lang="ja-JP" altLang="en-US" sz="900" dirty="0"/>
                        <a:t>公園における新たな管理制度</a:t>
                      </a:r>
                    </a:p>
                  </a:txBody>
                  <a:tcPr/>
                </a:tc>
                <a:tc>
                  <a:txBody>
                    <a:bodyPr/>
                    <a:lstStyle/>
                    <a:p>
                      <a:pPr algn="ctr"/>
                      <a:r>
                        <a:rPr kumimoji="1" lang="ja-JP" altLang="en-US" sz="900" dirty="0"/>
                        <a:t>概　　要</a:t>
                      </a:r>
                    </a:p>
                  </a:txBody>
                  <a:tcPr/>
                </a:tc>
                <a:extLst>
                  <a:ext uri="{0D108BD9-81ED-4DB2-BD59-A6C34878D82A}">
                    <a16:rowId xmlns:a16="http://schemas.microsoft.com/office/drawing/2014/main" val="3722752277"/>
                  </a:ext>
                </a:extLst>
              </a:tr>
              <a:tr h="537655">
                <a:tc>
                  <a:txBody>
                    <a:bodyPr/>
                    <a:lstStyle/>
                    <a:p>
                      <a:pPr>
                        <a:lnSpc>
                          <a:spcPts val="1200"/>
                        </a:lnSpc>
                      </a:pPr>
                      <a:r>
                        <a:rPr lang="en-US" altLang="ja-JP" sz="1000" b="1" dirty="0">
                          <a:solidFill>
                            <a:schemeClr val="tx1"/>
                          </a:solidFill>
                          <a:latin typeface="メイリオ" panose="020B0604030504040204" pitchFamily="50" charset="-128"/>
                          <a:ea typeface="メイリオ" panose="020B0604030504040204" pitchFamily="50" charset="-128"/>
                        </a:rPr>
                        <a:t>PMO</a:t>
                      </a:r>
                      <a:r>
                        <a:rPr lang="ja-JP" altLang="en-US" sz="1000" b="1" dirty="0">
                          <a:solidFill>
                            <a:schemeClr val="tx1"/>
                          </a:solidFill>
                          <a:latin typeface="メイリオ" panose="020B0604030504040204" pitchFamily="50" charset="-128"/>
                          <a:ea typeface="メイリオ" panose="020B0604030504040204" pitchFamily="50" charset="-128"/>
                        </a:rPr>
                        <a:t>型指定管理</a:t>
                      </a:r>
                      <a:endParaRPr lang="en-US" altLang="ja-JP" sz="1000" b="1" dirty="0">
                        <a:solidFill>
                          <a:schemeClr val="tx1"/>
                        </a:solidFill>
                        <a:latin typeface="メイリオ" panose="020B0604030504040204" pitchFamily="50" charset="-128"/>
                        <a:ea typeface="メイリオ" panose="020B0604030504040204" pitchFamily="50" charset="-128"/>
                      </a:endParaRPr>
                    </a:p>
                    <a:p>
                      <a:pPr>
                        <a:lnSpc>
                          <a:spcPts val="1200"/>
                        </a:lnSpc>
                      </a:pPr>
                      <a:r>
                        <a:rPr lang="ja-JP" altLang="en-US" sz="900" b="1" dirty="0">
                          <a:solidFill>
                            <a:schemeClr val="tx1"/>
                          </a:solidFill>
                          <a:latin typeface="メイリオ" panose="020B0604030504040204" pitchFamily="50" charset="-128"/>
                          <a:ea typeface="メイリオ" panose="020B0604030504040204" pitchFamily="50" charset="-128"/>
                        </a:rPr>
                        <a:t>（施設整備を伴う指定管理者制度）</a:t>
                      </a:r>
                    </a:p>
                  </a:txBody>
                  <a:tcPr/>
                </a:tc>
                <a:tc>
                  <a:txBody>
                    <a:bodyPr/>
                    <a:lstStyle/>
                    <a:p>
                      <a:pPr>
                        <a:lnSpc>
                          <a:spcPts val="1100"/>
                        </a:lnSpc>
                      </a:pPr>
                      <a:r>
                        <a:rPr lang="ja-JP" altLang="en-US" sz="900" kern="100" dirty="0">
                          <a:latin typeface="メイリオ" panose="020B0604030504040204" pitchFamily="50" charset="-128"/>
                          <a:ea typeface="メイリオ" panose="020B0604030504040204" pitchFamily="50" charset="-128"/>
                          <a:cs typeface="Courier New" panose="02070309020205020404" pitchFamily="49" charset="0"/>
                        </a:rPr>
                        <a:t>・</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公園の維持管理を行う指定管理者が、</a:t>
                      </a:r>
                      <a:r>
                        <a:rPr lang="ja-JP" altLang="en-US" sz="900" kern="100" dirty="0">
                          <a:effectLst/>
                          <a:latin typeface="メイリオ" panose="020B0604030504040204" pitchFamily="50" charset="-128"/>
                          <a:ea typeface="メイリオ" panose="020B0604030504040204" pitchFamily="50" charset="-128"/>
                          <a:cs typeface="Courier New" panose="02070309020205020404" pitchFamily="49" charset="0"/>
                        </a:rPr>
                        <a:t>収益</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施設等</a:t>
                      </a:r>
                      <a:r>
                        <a:rPr lang="ja-JP"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の</a:t>
                      </a:r>
                      <a:r>
                        <a:rPr lang="ja-JP" altLang="en-US" sz="900" kern="100" dirty="0">
                          <a:solidFill>
                            <a:schemeClr val="tx1"/>
                          </a:solidFill>
                          <a:latin typeface="メイリオ" panose="020B0604030504040204" pitchFamily="50" charset="-128"/>
                          <a:ea typeface="メイリオ" panose="020B0604030504040204" pitchFamily="50" charset="-128"/>
                          <a:cs typeface="Courier New" panose="02070309020205020404" pitchFamily="49" charset="0"/>
                        </a:rPr>
                        <a:t>設置及び管理</a:t>
                      </a:r>
                      <a:r>
                        <a:rPr lang="ja-JP" altLang="ja-JP" sz="900" b="1" u="sng"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（ハード事業）</a:t>
                      </a:r>
                      <a:r>
                        <a:rPr lang="ja-JP"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とイベントの企画立案</a:t>
                      </a:r>
                      <a:r>
                        <a:rPr lang="ja-JP" altLang="ja-JP" sz="900" b="1" u="sng"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（ソフト事業）</a:t>
                      </a:r>
                      <a:r>
                        <a:rPr lang="ja-JP"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を</a:t>
                      </a:r>
                      <a:endParaRPr lang="en-US"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en-US"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   </a:t>
                      </a:r>
                      <a:r>
                        <a:rPr lang="ja-JP" altLang="ja-JP" sz="900" kern="100" dirty="0">
                          <a:solidFill>
                            <a:schemeClr val="tx1"/>
                          </a:solidFill>
                          <a:effectLst/>
                          <a:latin typeface="メイリオ" panose="020B0604030504040204" pitchFamily="50" charset="-128"/>
                          <a:ea typeface="メイリオ" panose="020B0604030504040204" pitchFamily="50" charset="-128"/>
                          <a:cs typeface="Courier New" panose="02070309020205020404" pitchFamily="49" charset="0"/>
                        </a:rPr>
                        <a:t>一</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体的に</a:t>
                      </a:r>
                      <a:r>
                        <a:rPr lang="ja-JP" altLang="en-US" sz="900" kern="100" dirty="0">
                          <a:effectLst/>
                          <a:latin typeface="メイリオ" panose="020B0604030504040204" pitchFamily="50" charset="-128"/>
                          <a:ea typeface="メイリオ" panose="020B0604030504040204" pitchFamily="50" charset="-128"/>
                          <a:cs typeface="Courier New" panose="02070309020205020404" pitchFamily="49" charset="0"/>
                        </a:rPr>
                        <a:t>実施。</a:t>
                      </a:r>
                      <a:endPar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ja-JP" altLang="en-US" sz="900" kern="100" dirty="0">
                          <a:latin typeface="メイリオ" panose="020B0604030504040204" pitchFamily="50" charset="-128"/>
                          <a:ea typeface="メイリオ" panose="020B0604030504040204" pitchFamily="50" charset="-128"/>
                          <a:cs typeface="Courier New" panose="02070309020205020404" pitchFamily="49" charset="0"/>
                        </a:rPr>
                        <a:t>・</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ハード面とソフト面の事業を戦略的に展開することにより、利用者サービスの向上など、公園全体の魅力を高め、周辺地</a:t>
                      </a:r>
                      <a:endPar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   </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域の活性化に期待</a:t>
                      </a:r>
                      <a:r>
                        <a:rPr lang="ja-JP" altLang="ja-JP" sz="900" kern="100" dirty="0">
                          <a:effectLst/>
                          <a:latin typeface="游ゴシック" panose="020B0400000000000000" pitchFamily="50" charset="-128"/>
                          <a:ea typeface="游ゴシック" panose="020B0400000000000000" pitchFamily="50" charset="-128"/>
                          <a:cs typeface="Courier New" panose="02070309020205020404" pitchFamily="49" charset="0"/>
                        </a:rPr>
                        <a:t>。</a:t>
                      </a:r>
                    </a:p>
                  </a:txBody>
                  <a:tcPr/>
                </a:tc>
                <a:extLst>
                  <a:ext uri="{0D108BD9-81ED-4DB2-BD59-A6C34878D82A}">
                    <a16:rowId xmlns:a16="http://schemas.microsoft.com/office/drawing/2014/main" val="408127609"/>
                  </a:ext>
                </a:extLst>
              </a:tr>
              <a:tr h="500795">
                <a:tc>
                  <a:txBody>
                    <a:bodyPr/>
                    <a:lstStyle/>
                    <a:p>
                      <a:pPr>
                        <a:lnSpc>
                          <a:spcPts val="1200"/>
                        </a:lnSpc>
                      </a:pPr>
                      <a:r>
                        <a:rPr lang="en-US" altLang="ja-JP" sz="1000" b="1" dirty="0">
                          <a:solidFill>
                            <a:schemeClr val="tx1"/>
                          </a:solidFill>
                          <a:latin typeface="メイリオ" panose="020B0604030504040204" pitchFamily="50" charset="-128"/>
                          <a:ea typeface="メイリオ" panose="020B0604030504040204" pitchFamily="50" charset="-128"/>
                        </a:rPr>
                        <a:t>P-PFI</a:t>
                      </a:r>
                      <a:r>
                        <a:rPr lang="ja-JP" altLang="en-US" sz="1000" b="1" dirty="0">
                          <a:solidFill>
                            <a:schemeClr val="tx1"/>
                          </a:solidFill>
                          <a:latin typeface="メイリオ" panose="020B0604030504040204" pitchFamily="50" charset="-128"/>
                          <a:ea typeface="メイリオ" panose="020B0604030504040204" pitchFamily="50" charset="-128"/>
                        </a:rPr>
                        <a:t>型施設整備</a:t>
                      </a:r>
                      <a:endParaRPr lang="en-US" altLang="ja-JP" sz="1000" b="1" dirty="0">
                        <a:solidFill>
                          <a:schemeClr val="tx1"/>
                        </a:solidFill>
                        <a:latin typeface="メイリオ" panose="020B0604030504040204" pitchFamily="50" charset="-128"/>
                        <a:ea typeface="メイリオ" panose="020B0604030504040204" pitchFamily="50" charset="-128"/>
                      </a:endParaRPr>
                    </a:p>
                    <a:p>
                      <a:pPr>
                        <a:lnSpc>
                          <a:spcPts val="1200"/>
                        </a:lnSpc>
                      </a:pPr>
                      <a:r>
                        <a:rPr lang="ja-JP" altLang="en-US" sz="900" b="1" dirty="0">
                          <a:solidFill>
                            <a:schemeClr val="tx1"/>
                          </a:solidFill>
                          <a:latin typeface="メイリオ" panose="020B0604030504040204" pitchFamily="50" charset="-128"/>
                          <a:ea typeface="メイリオ" panose="020B0604030504040204" pitchFamily="50" charset="-128"/>
                        </a:rPr>
                        <a:t>（公募設置管理制度）</a:t>
                      </a:r>
                      <a:endParaRPr kumimoji="1" lang="ja-JP" altLang="en-US" sz="900" dirty="0"/>
                    </a:p>
                  </a:txBody>
                  <a:tcPr/>
                </a:tc>
                <a:tc>
                  <a:txBody>
                    <a:bodyPr/>
                    <a:lstStyle/>
                    <a:p>
                      <a:pPr>
                        <a:lnSpc>
                          <a:spcPts val="1100"/>
                        </a:lnSpc>
                      </a:pPr>
                      <a:r>
                        <a:rPr lang="ja-JP" altLang="en-US" sz="900" kern="100" dirty="0">
                          <a:latin typeface="メイリオ" panose="020B0604030504040204" pitchFamily="50" charset="-128"/>
                          <a:ea typeface="メイリオ" panose="020B0604030504040204" pitchFamily="50" charset="-128"/>
                          <a:cs typeface="Courier New" panose="02070309020205020404" pitchFamily="49" charset="0"/>
                        </a:rPr>
                        <a:t>・</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事業者が公園内に収益施設等の設置及び管理</a:t>
                      </a:r>
                      <a:r>
                        <a:rPr lang="ja-JP" altLang="en-US" sz="900" b="1" u="sng" kern="100" dirty="0">
                          <a:effectLst/>
                          <a:latin typeface="メイリオ" panose="020B0604030504040204" pitchFamily="50" charset="-128"/>
                          <a:ea typeface="メイリオ" panose="020B0604030504040204" pitchFamily="50" charset="-128"/>
                          <a:cs typeface="Courier New" panose="02070309020205020404" pitchFamily="49" charset="0"/>
                        </a:rPr>
                        <a:t>（ハード事業）</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と、当該施設周辺の園路や広場等、公園</a:t>
                      </a:r>
                      <a:r>
                        <a:rPr lang="ja-JP" altLang="en-US" sz="900" kern="100" dirty="0">
                          <a:solidFill>
                            <a:schemeClr val="tx1"/>
                          </a:solidFill>
                          <a:latin typeface="メイリオ" panose="020B0604030504040204" pitchFamily="50" charset="-128"/>
                          <a:ea typeface="メイリオ" panose="020B0604030504040204" pitchFamily="50" charset="-128"/>
                          <a:cs typeface="Courier New" panose="02070309020205020404" pitchFamily="49" charset="0"/>
                        </a:rPr>
                        <a:t>施設の</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機能充実のた</a:t>
                      </a:r>
                      <a:endPar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en-US"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   </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めの整備</a:t>
                      </a:r>
                      <a:r>
                        <a:rPr lang="ja-JP" altLang="en-US" sz="900" b="1" u="sng" kern="100" dirty="0">
                          <a:effectLst/>
                          <a:latin typeface="メイリオ" panose="020B0604030504040204" pitchFamily="50" charset="-128"/>
                          <a:ea typeface="メイリオ" panose="020B0604030504040204" pitchFamily="50" charset="-128"/>
                          <a:cs typeface="Courier New" panose="02070309020205020404" pitchFamily="49" charset="0"/>
                        </a:rPr>
                        <a:t>（ハード事業）</a:t>
                      </a: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を併せて実施</a:t>
                      </a:r>
                      <a:r>
                        <a:rPr lang="ja-JP" altLang="en-US" sz="900" kern="100" dirty="0">
                          <a:effectLst/>
                          <a:latin typeface="メイリオ" panose="020B0604030504040204" pitchFamily="50" charset="-128"/>
                          <a:ea typeface="メイリオ" panose="020B0604030504040204" pitchFamily="50" charset="-128"/>
                          <a:cs typeface="Courier New" panose="02070309020205020404" pitchFamily="49" charset="0"/>
                        </a:rPr>
                        <a:t>。</a:t>
                      </a:r>
                      <a:endPar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endParaRPr>
                    </a:p>
                    <a:p>
                      <a:pPr>
                        <a:lnSpc>
                          <a:spcPts val="1100"/>
                        </a:lnSpc>
                      </a:pPr>
                      <a:r>
                        <a:rPr lang="ja-JP" altLang="ja-JP" sz="900" kern="100" dirty="0">
                          <a:effectLst/>
                          <a:latin typeface="メイリオ" panose="020B0604030504040204" pitchFamily="50" charset="-128"/>
                          <a:ea typeface="メイリオ" panose="020B0604030504040204" pitchFamily="50" charset="-128"/>
                          <a:cs typeface="Courier New" panose="02070309020205020404" pitchFamily="49" charset="0"/>
                        </a:rPr>
                        <a:t>（整備エリア外の公園の維持管理及びイベント企画立案等の運営については、別途、指定管理者が行う。）</a:t>
                      </a:r>
                    </a:p>
                  </a:txBody>
                  <a:tcPr/>
                </a:tc>
                <a:extLst>
                  <a:ext uri="{0D108BD9-81ED-4DB2-BD59-A6C34878D82A}">
                    <a16:rowId xmlns:a16="http://schemas.microsoft.com/office/drawing/2014/main" val="3415814958"/>
                  </a:ext>
                </a:extLst>
              </a:tr>
            </a:tbl>
          </a:graphicData>
        </a:graphic>
      </p:graphicFrame>
      <p:sp>
        <p:nvSpPr>
          <p:cNvPr id="7" name="テキスト ボックス 44">
            <a:extLst>
              <a:ext uri="{FF2B5EF4-FFF2-40B4-BE49-F238E27FC236}">
                <a16:creationId xmlns:a16="http://schemas.microsoft.com/office/drawing/2014/main" id="{455C7919-D7EC-8491-D82C-A573929D3685}"/>
              </a:ext>
            </a:extLst>
          </p:cNvPr>
          <p:cNvSpPr txBox="1"/>
          <p:nvPr/>
        </p:nvSpPr>
        <p:spPr>
          <a:xfrm>
            <a:off x="215321" y="6594845"/>
            <a:ext cx="8567253" cy="254535"/>
          </a:xfrm>
          <a:prstGeom prst="rect">
            <a:avLst/>
          </a:prstGeom>
          <a:noFill/>
          <a:ln>
            <a:noFill/>
          </a:ln>
        </p:spPr>
        <p:txBody>
          <a:bodyPr wrap="none" rtlCol="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(*15) Private Finance Initiative</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0" i="0" dirty="0">
                <a:effectLst/>
                <a:latin typeface="メイリオ" panose="020B0604030504040204" pitchFamily="50" charset="-128"/>
                <a:ea typeface="メイリオ" panose="020B0604030504040204" pitchFamily="50" charset="-128"/>
              </a:rPr>
              <a:t>公共施設等の建設</a:t>
            </a:r>
            <a:r>
              <a:rPr lang="ja-JP" altLang="en-US" sz="800" b="0" i="0" dirty="0">
                <a:solidFill>
                  <a:srgbClr val="333333"/>
                </a:solidFill>
                <a:effectLst/>
                <a:latin typeface="メイリオ" panose="020B0604030504040204" pitchFamily="50" charset="-128"/>
                <a:ea typeface="メイリオ" panose="020B0604030504040204" pitchFamily="50" charset="-128"/>
              </a:rPr>
              <a:t>、維持管理、運営等を民間の資金、経営能力及び技術的能力を活用して行う手法。</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a:extLst>
              <a:ext uri="{FF2B5EF4-FFF2-40B4-BE49-F238E27FC236}">
                <a16:creationId xmlns:a16="http://schemas.microsoft.com/office/drawing/2014/main" id="{94120C17-B61F-A2DD-81FB-C023DA3EDCA2}"/>
              </a:ext>
            </a:extLst>
          </p:cNvPr>
          <p:cNvSpPr txBox="1"/>
          <p:nvPr/>
        </p:nvSpPr>
        <p:spPr>
          <a:xfrm>
            <a:off x="6389617" y="4465574"/>
            <a:ext cx="2520646" cy="543229"/>
          </a:xfrm>
          <a:prstGeom prst="round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r>
              <a:rPr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a:t>
            </a:r>
            <a:r>
              <a:rPr kumimoji="1"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ﾌﾞﾘｯｼﾞﾊﾟｰｸﾌﾟﾛｼﾞｪｸﾄｸﾞﾙｰﾌﾟ　</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スケジュール</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R8 </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設計・整備</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R9.4</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公園開設・施設開業</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F4CA6FD8-AF4E-0B13-B161-8DE87AF99928}"/>
              </a:ext>
            </a:extLst>
          </p:cNvPr>
          <p:cNvSpPr txBox="1"/>
          <p:nvPr/>
        </p:nvSpPr>
        <p:spPr>
          <a:xfrm>
            <a:off x="104121" y="1526767"/>
            <a:ext cx="6244365" cy="449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kumimoji="1" lang="ja-JP" altLang="en-US" sz="115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久宝寺緑地</a:t>
            </a:r>
            <a:r>
              <a:rPr kumimoji="1" lang="ja-JP" altLang="en-US" sz="11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 </a:t>
            </a:r>
            <a:r>
              <a:rPr kumimoji="1" lang="en-US" altLang="ja-JP" sz="12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*15</a:t>
            </a:r>
            <a:r>
              <a:rPr kumimoji="1" lang="en-US" altLang="ja-JP"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a:t>
            </a: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a:t>
            </a:r>
            <a:r>
              <a:rPr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整備・管理運営事業</a:t>
            </a: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及び魅力向上事業≫</a:t>
            </a:r>
            <a:endParaRPr lang="en-US" altLang="ja-JP"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8" name="グループ化 57">
            <a:extLst>
              <a:ext uri="{FF2B5EF4-FFF2-40B4-BE49-F238E27FC236}">
                <a16:creationId xmlns:a16="http://schemas.microsoft.com/office/drawing/2014/main" id="{FAF3A7E7-3289-0124-531B-10DF9F778711}"/>
              </a:ext>
            </a:extLst>
          </p:cNvPr>
          <p:cNvGrpSpPr/>
          <p:nvPr/>
        </p:nvGrpSpPr>
        <p:grpSpPr>
          <a:xfrm>
            <a:off x="209629" y="2893503"/>
            <a:ext cx="2822402" cy="646947"/>
            <a:chOff x="658006" y="3091364"/>
            <a:chExt cx="2822402" cy="646947"/>
          </a:xfrm>
        </p:grpSpPr>
        <p:sp>
          <p:nvSpPr>
            <p:cNvPr id="31" name="正方形/長方形 30">
              <a:extLst>
                <a:ext uri="{FF2B5EF4-FFF2-40B4-BE49-F238E27FC236}">
                  <a16:creationId xmlns:a16="http://schemas.microsoft.com/office/drawing/2014/main" id="{1D61D5C3-3897-C880-88D5-063C49666ED4}"/>
                </a:ext>
              </a:extLst>
            </p:cNvPr>
            <p:cNvSpPr/>
            <p:nvPr/>
          </p:nvSpPr>
          <p:spPr>
            <a:xfrm>
              <a:off x="658006" y="3091364"/>
              <a:ext cx="2625807" cy="64694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EDE24A13-5C1A-AE32-5C70-D635C12FD2B8}"/>
                </a:ext>
              </a:extLst>
            </p:cNvPr>
            <p:cNvSpPr txBox="1"/>
            <p:nvPr/>
          </p:nvSpPr>
          <p:spPr>
            <a:xfrm>
              <a:off x="713078" y="3139144"/>
              <a:ext cx="2767330" cy="57496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pPr>
                <a:lnSpc>
                  <a:spcPts val="1300"/>
                </a:lnSpc>
              </a:pP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○公園全体の管理運営</a:t>
              </a:r>
              <a:endParaRPr kumimoji="1"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事業者が指定管理者として、プールも含め</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た公園全体の管理運営を実施。</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3" name="テキスト ボックス 42">
            <a:extLst>
              <a:ext uri="{FF2B5EF4-FFF2-40B4-BE49-F238E27FC236}">
                <a16:creationId xmlns:a16="http://schemas.microsoft.com/office/drawing/2014/main" id="{303084D2-CF57-7977-DB79-02BF500DEDA1}"/>
              </a:ext>
            </a:extLst>
          </p:cNvPr>
          <p:cNvSpPr txBox="1"/>
          <p:nvPr/>
        </p:nvSpPr>
        <p:spPr>
          <a:xfrm>
            <a:off x="103296" y="4644725"/>
            <a:ext cx="3387753" cy="3722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300"/>
              </a:lnSpc>
            </a:pP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民間のノウハウを最大限に活用したサービス提供や</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管理運営の効率化を進め、</a:t>
            </a:r>
            <a:r>
              <a:rPr lang="ja-JP" altLang="en-US" sz="1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公園全体に賑わい創出！</a:t>
            </a:r>
            <a:endParaRPr kumimoji="1" lang="en-US" altLang="ja-JP" sz="1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テキスト ボックス 49">
            <a:extLst>
              <a:ext uri="{FF2B5EF4-FFF2-40B4-BE49-F238E27FC236}">
                <a16:creationId xmlns:a16="http://schemas.microsoft.com/office/drawing/2014/main" id="{00FA9504-BD2E-3A56-4BDE-0B9A0BB741CA}"/>
              </a:ext>
            </a:extLst>
          </p:cNvPr>
          <p:cNvSpPr txBox="1"/>
          <p:nvPr/>
        </p:nvSpPr>
        <p:spPr>
          <a:xfrm>
            <a:off x="3176845" y="4420926"/>
            <a:ext cx="3139741" cy="618131"/>
          </a:xfrm>
          <a:prstGeom prst="round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pPr>
              <a:lnSpc>
                <a:spcPts val="1200"/>
              </a:lnSpc>
            </a:pPr>
            <a:r>
              <a:rPr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PFI</a:t>
            </a:r>
            <a:r>
              <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事業者</a:t>
            </a:r>
            <a:r>
              <a:rPr kumimoji="1" lang="en-US" altLang="ja-JP"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株式会社久宝寺緑地パートナーズ</a:t>
            </a:r>
            <a:endPar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スケジュール</a:t>
            </a:r>
            <a:r>
              <a:rPr kumimoji="1" lang="en-US" altLang="ja-JP"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R7.4</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公園の管理運営開始</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R10.7</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プールリニューアルオープン</a:t>
            </a:r>
            <a:endPar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a:extLst>
              <a:ext uri="{FF2B5EF4-FFF2-40B4-BE49-F238E27FC236}">
                <a16:creationId xmlns:a16="http://schemas.microsoft.com/office/drawing/2014/main" id="{B179B78D-7836-BD94-ADD9-FBA7A214A9C6}"/>
              </a:ext>
            </a:extLst>
          </p:cNvPr>
          <p:cNvSpPr/>
          <p:nvPr/>
        </p:nvSpPr>
        <p:spPr>
          <a:xfrm>
            <a:off x="218833" y="1944384"/>
            <a:ext cx="2616603" cy="852417"/>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F001FD52-B7DB-AFEC-5E07-4726389D3B6A}"/>
              </a:ext>
            </a:extLst>
          </p:cNvPr>
          <p:cNvSpPr txBox="1"/>
          <p:nvPr/>
        </p:nvSpPr>
        <p:spPr>
          <a:xfrm>
            <a:off x="264483" y="1967808"/>
            <a:ext cx="2630137" cy="8524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pPr>
              <a:lnSpc>
                <a:spcPts val="1300"/>
              </a:lnSpc>
            </a:pP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○老朽化したプールの再整備</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流水プール、</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アミューズメントプール、</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屋内プール等を整備。</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00"/>
              </a:lnSpc>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事業者自身が今後管理するプールを自ら整備する  </a:t>
            </a:r>
            <a:endPar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pPr>
            <a:r>
              <a:rPr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ことにより、</a:t>
            </a:r>
            <a:r>
              <a:rPr lang="ja-JP" altLang="en-US" sz="800"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管理運営の効率化</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が可能に！</a:t>
            </a:r>
            <a:endParaRPr kumimoji="1" lang="en-US" altLang="ja-JP"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3" name="グループ化 62">
            <a:extLst>
              <a:ext uri="{FF2B5EF4-FFF2-40B4-BE49-F238E27FC236}">
                <a16:creationId xmlns:a16="http://schemas.microsoft.com/office/drawing/2014/main" id="{06DEDB71-EC4B-5698-FB9A-DAAD777444C9}"/>
              </a:ext>
            </a:extLst>
          </p:cNvPr>
          <p:cNvGrpSpPr/>
          <p:nvPr/>
        </p:nvGrpSpPr>
        <p:grpSpPr>
          <a:xfrm>
            <a:off x="6327195" y="1538790"/>
            <a:ext cx="2641164" cy="1732914"/>
            <a:chOff x="6282190" y="1528954"/>
            <a:chExt cx="2641164" cy="1732914"/>
          </a:xfrm>
        </p:grpSpPr>
        <p:sp>
          <p:nvSpPr>
            <p:cNvPr id="16" name="テキスト ボックス 15">
              <a:extLst>
                <a:ext uri="{FF2B5EF4-FFF2-40B4-BE49-F238E27FC236}">
                  <a16:creationId xmlns:a16="http://schemas.microsoft.com/office/drawing/2014/main" id="{83A0624E-3287-BF56-3DFC-2E0416C986C8}"/>
                </a:ext>
              </a:extLst>
            </p:cNvPr>
            <p:cNvSpPr txBox="1"/>
            <p:nvPr/>
          </p:nvSpPr>
          <p:spPr>
            <a:xfrm>
              <a:off x="6314752" y="1528954"/>
              <a:ext cx="2549431" cy="543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r>
                <a:rPr lang="ja-JP" altLang="en-US" sz="11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りんくう公園</a:t>
              </a:r>
              <a:r>
                <a:rPr lang="ja-JP" altLang="en-US" sz="10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（中地区）</a:t>
              </a:r>
              <a:endParaRPr lang="en-US" altLang="ja-JP" sz="1100" b="1" u="sng"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P-PFI</a:t>
              </a:r>
              <a:r>
                <a:rPr kumimoji="1" lang="ja-JP" altLang="en-US" sz="9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による公園の整備≫</a:t>
              </a:r>
            </a:p>
          </p:txBody>
        </p:sp>
        <p:sp>
          <p:nvSpPr>
            <p:cNvPr id="24" name="テキスト ボックス 23">
              <a:extLst>
                <a:ext uri="{FF2B5EF4-FFF2-40B4-BE49-F238E27FC236}">
                  <a16:creationId xmlns:a16="http://schemas.microsoft.com/office/drawing/2014/main" id="{8E9D91D8-60DC-63E0-F5EF-9FF688285605}"/>
                </a:ext>
              </a:extLst>
            </p:cNvPr>
            <p:cNvSpPr txBox="1"/>
            <p:nvPr/>
          </p:nvSpPr>
          <p:spPr>
            <a:xfrm>
              <a:off x="6330091" y="1959835"/>
              <a:ext cx="2545363" cy="5432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300"/>
                </a:lnSpc>
              </a:pP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公募設置管理制度（</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P-PFI</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）に基づき、便益施設等の設置管理や、その周辺の園路や広場等を含めた中地区全体について、一体的に整備。</a:t>
              </a:r>
            </a:p>
          </p:txBody>
        </p:sp>
        <p:sp>
          <p:nvSpPr>
            <p:cNvPr id="26" name="矢印: 下 25">
              <a:extLst>
                <a:ext uri="{FF2B5EF4-FFF2-40B4-BE49-F238E27FC236}">
                  <a16:creationId xmlns:a16="http://schemas.microsoft.com/office/drawing/2014/main" id="{CFF2596F-C650-5D4D-0994-E579C25C8C13}"/>
                </a:ext>
              </a:extLst>
            </p:cNvPr>
            <p:cNvSpPr/>
            <p:nvPr/>
          </p:nvSpPr>
          <p:spPr>
            <a:xfrm>
              <a:off x="7044641" y="2596652"/>
              <a:ext cx="1116263" cy="192442"/>
            </a:xfrm>
            <a:prstGeom prst="down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E99B04D9-7DDB-F2F6-EC12-F9333AA3BF74}"/>
                </a:ext>
              </a:extLst>
            </p:cNvPr>
            <p:cNvSpPr txBox="1"/>
            <p:nvPr/>
          </p:nvSpPr>
          <p:spPr>
            <a:xfrm>
              <a:off x="6282190" y="2859603"/>
              <a:ext cx="2641164" cy="4022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300"/>
                </a:lnSpc>
              </a:pP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収益施設の設置や</a:t>
              </a: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指定管理者と連携した</a:t>
              </a:r>
              <a:endParaRPr kumimoji="1"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イベント実施等による、</a:t>
              </a:r>
              <a:r>
                <a:rPr kumimoji="1" lang="ja-JP" altLang="en-US" sz="1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公園の魅力向上！</a:t>
              </a:r>
            </a:p>
          </p:txBody>
        </p:sp>
      </p:grpSp>
      <p:pic>
        <p:nvPicPr>
          <p:cNvPr id="9" name="図 8">
            <a:extLst>
              <a:ext uri="{FF2B5EF4-FFF2-40B4-BE49-F238E27FC236}">
                <a16:creationId xmlns:a16="http://schemas.microsoft.com/office/drawing/2014/main" id="{CB5C0484-20DE-45EB-9AAA-E3AF5281996E}"/>
              </a:ext>
            </a:extLst>
          </p:cNvPr>
          <p:cNvPicPr>
            <a:picLocks noChangeAspect="1"/>
          </p:cNvPicPr>
          <p:nvPr/>
        </p:nvPicPr>
        <p:blipFill>
          <a:blip r:embed="rId2"/>
          <a:stretch>
            <a:fillRect/>
          </a:stretch>
        </p:blipFill>
        <p:spPr>
          <a:xfrm>
            <a:off x="6428418" y="3328057"/>
            <a:ext cx="2443044" cy="1066744"/>
          </a:xfrm>
          <a:prstGeom prst="rect">
            <a:avLst/>
          </a:prstGeom>
          <a:solidFill>
            <a:schemeClr val="bg1"/>
          </a:solidFill>
        </p:spPr>
      </p:pic>
      <p:sp>
        <p:nvSpPr>
          <p:cNvPr id="45" name="テキスト ボックス 44">
            <a:extLst>
              <a:ext uri="{FF2B5EF4-FFF2-40B4-BE49-F238E27FC236}">
                <a16:creationId xmlns:a16="http://schemas.microsoft.com/office/drawing/2014/main" id="{26C9E71D-2240-451A-9FDD-C243C97BE4C9}"/>
              </a:ext>
            </a:extLst>
          </p:cNvPr>
          <p:cNvSpPr txBox="1"/>
          <p:nvPr/>
        </p:nvSpPr>
        <p:spPr>
          <a:xfrm>
            <a:off x="256272" y="3670105"/>
            <a:ext cx="2684364" cy="7115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36000" rtlCol="0">
            <a:noAutofit/>
          </a:bodyPr>
          <a:lstStyle/>
          <a:p>
            <a:pPr>
              <a:lnSpc>
                <a:spcPts val="1300"/>
              </a:lnSpc>
            </a:pPr>
            <a:r>
              <a:rPr kumimoji="1"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○魅力向上事業</a:t>
            </a:r>
            <a:r>
              <a:rPr kumimoji="1" lang="ja-JP" altLang="en-US" sz="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（収益施設等の設置及び管理）</a:t>
            </a:r>
            <a:endParaRPr kumimoji="1"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事業者が</a:t>
            </a:r>
            <a:r>
              <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PFI</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事業と分離した独立採算事業</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として、カフェの設置・管理やテニススクー</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1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ル事業等を実施。</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矢印: 下 31">
            <a:extLst>
              <a:ext uri="{FF2B5EF4-FFF2-40B4-BE49-F238E27FC236}">
                <a16:creationId xmlns:a16="http://schemas.microsoft.com/office/drawing/2014/main" id="{946E6223-5074-6BC5-14B6-E77FE1047638}"/>
              </a:ext>
            </a:extLst>
          </p:cNvPr>
          <p:cNvSpPr/>
          <p:nvPr/>
        </p:nvSpPr>
        <p:spPr>
          <a:xfrm>
            <a:off x="856553" y="4408417"/>
            <a:ext cx="1285173" cy="209592"/>
          </a:xfrm>
          <a:prstGeom prst="down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cxnSp>
        <p:nvCxnSpPr>
          <p:cNvPr id="47" name="直線コネクタ 46">
            <a:extLst>
              <a:ext uri="{FF2B5EF4-FFF2-40B4-BE49-F238E27FC236}">
                <a16:creationId xmlns:a16="http://schemas.microsoft.com/office/drawing/2014/main" id="{62A6E88B-30DD-46EB-BB6E-8FE378508685}"/>
              </a:ext>
            </a:extLst>
          </p:cNvPr>
          <p:cNvCxnSpPr/>
          <p:nvPr/>
        </p:nvCxnSpPr>
        <p:spPr>
          <a:xfrm flipH="1">
            <a:off x="161510" y="6579033"/>
            <a:ext cx="8604000" cy="317"/>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sp>
        <p:nvSpPr>
          <p:cNvPr id="5" name="スライド番号プレースホルダー 4">
            <a:extLst>
              <a:ext uri="{FF2B5EF4-FFF2-40B4-BE49-F238E27FC236}">
                <a16:creationId xmlns:a16="http://schemas.microsoft.com/office/drawing/2014/main" id="{B4E9AC7F-39EB-4339-B957-35F6DA351393}"/>
              </a:ext>
            </a:extLst>
          </p:cNvPr>
          <p:cNvSpPr>
            <a:spLocks noGrp="1"/>
          </p:cNvSpPr>
          <p:nvPr>
            <p:ph type="sldNum" sz="quarter" idx="12"/>
          </p:nvPr>
        </p:nvSpPr>
        <p:spPr/>
        <p:txBody>
          <a:bodyPr/>
          <a:lstStyle/>
          <a:p>
            <a:fld id="{7791D223-6A27-4327-8087-FA06212A7E85}" type="slidenum">
              <a:rPr lang="ja-JP" altLang="en-US" smtClean="0"/>
              <a:pPr/>
              <a:t>23</a:t>
            </a:fld>
            <a:endParaRPr lang="ja-JP" altLang="en-US" dirty="0"/>
          </a:p>
        </p:txBody>
      </p:sp>
      <p:pic>
        <p:nvPicPr>
          <p:cNvPr id="13" name="図 12">
            <a:extLst>
              <a:ext uri="{FF2B5EF4-FFF2-40B4-BE49-F238E27FC236}">
                <a16:creationId xmlns:a16="http://schemas.microsoft.com/office/drawing/2014/main" id="{FB4E5886-940D-4FF1-8C9B-C25A42196656}"/>
              </a:ext>
            </a:extLst>
          </p:cNvPr>
          <p:cNvPicPr>
            <a:picLocks noChangeAspect="1"/>
          </p:cNvPicPr>
          <p:nvPr/>
        </p:nvPicPr>
        <p:blipFill>
          <a:blip r:embed="rId3"/>
          <a:stretch>
            <a:fillRect/>
          </a:stretch>
        </p:blipFill>
        <p:spPr>
          <a:xfrm>
            <a:off x="2875392" y="1953813"/>
            <a:ext cx="3436161" cy="2383200"/>
          </a:xfrm>
          <a:prstGeom prst="rect">
            <a:avLst/>
          </a:prstGeom>
        </p:spPr>
      </p:pic>
    </p:spTree>
    <p:extLst>
      <p:ext uri="{BB962C8B-B14F-4D97-AF65-F5344CB8AC3E}">
        <p14:creationId xmlns:p14="http://schemas.microsoft.com/office/powerpoint/2010/main" val="38128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66847E58-A43A-4040-8622-7B7A24734ECE}"/>
              </a:ext>
            </a:extLst>
          </p:cNvPr>
          <p:cNvSpPr/>
          <p:nvPr/>
        </p:nvSpPr>
        <p:spPr>
          <a:xfrm>
            <a:off x="-2"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rPr>
              <a:t>実証事業推進チーム大阪による企業等への実証フィールドの提供</a:t>
            </a:r>
            <a:r>
              <a:rPr lang="ja-JP" altLang="en-US" sz="1100" b="1" dirty="0">
                <a:solidFill>
                  <a:schemeClr val="tx1"/>
                </a:solidFill>
                <a:latin typeface="メイリオ" panose="020B0604030504040204" pitchFamily="50" charset="-128"/>
                <a:ea typeface="メイリオ" panose="020B0604030504040204" pitchFamily="50" charset="-128"/>
              </a:rPr>
              <a:t>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商工労働部 成長産業振興室 産業創造課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10" name="正方形/長方形 9"/>
          <p:cNvSpPr/>
          <p:nvPr/>
        </p:nvSpPr>
        <p:spPr>
          <a:xfrm>
            <a:off x="330551" y="548680"/>
            <a:ext cx="8475693" cy="502702"/>
          </a:xfrm>
          <a:prstGeom prst="rect">
            <a:avLst/>
          </a:prstGeom>
        </p:spPr>
        <p:txBody>
          <a:bodyPr wrap="square">
            <a:spAutoFit/>
          </a:bodyPr>
          <a:lstStyle/>
          <a:p>
            <a:pPr marL="85725" indent="-85725">
              <a:lnSpc>
                <a:spcPts val="16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「実証事業推進チーム大阪」が実証実験を支援。</a:t>
            </a:r>
          </a:p>
          <a:p>
            <a:pPr marL="85725" indent="-85725">
              <a:lnSpc>
                <a:spcPts val="1600"/>
              </a:lnSpc>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ＡＩやＩｏＴ</a:t>
            </a:r>
            <a:r>
              <a:rPr lang="ja-JP" altLang="en-US" sz="1200" b="1" baseline="300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、ロボットテクノロジーなど先端技術を活用した革新的ビジネスの大阪での社会実装に向けた取組み。</a:t>
            </a:r>
          </a:p>
        </p:txBody>
      </p:sp>
      <p:sp>
        <p:nvSpPr>
          <p:cNvPr id="21" name="角丸四角形 20"/>
          <p:cNvSpPr/>
          <p:nvPr/>
        </p:nvSpPr>
        <p:spPr>
          <a:xfrm>
            <a:off x="475400" y="1289084"/>
            <a:ext cx="1828929" cy="384102"/>
          </a:xfrm>
          <a:prstGeom prst="roundRect">
            <a:avLst>
              <a:gd name="adj" fmla="val 101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実証実験の実施主体</a:t>
            </a:r>
          </a:p>
        </p:txBody>
      </p:sp>
      <p:sp>
        <p:nvSpPr>
          <p:cNvPr id="22" name="角丸四角形 21"/>
          <p:cNvSpPr/>
          <p:nvPr/>
        </p:nvSpPr>
        <p:spPr>
          <a:xfrm>
            <a:off x="2672429" y="1776675"/>
            <a:ext cx="1854566" cy="742539"/>
          </a:xfrm>
          <a:prstGeom prst="roundRect">
            <a:avLst>
              <a:gd name="adj" fmla="val 72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ts val="1500"/>
              </a:lnSpc>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500"/>
              </a:lnSpc>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大阪商工会議所で構成</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100"/>
              </a:lnSpc>
              <a:spcBef>
                <a:spcPts val="400"/>
              </a:spcBef>
            </a:pP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（窓口：大阪商工会議所）</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2511070" y="1352146"/>
            <a:ext cx="1397864" cy="230832"/>
          </a:xfrm>
          <a:prstGeom prst="rect">
            <a:avLst/>
          </a:prstGeom>
        </p:spPr>
        <p:txBody>
          <a:bodyPr wrap="square">
            <a:spAutoFit/>
          </a:bodyPr>
          <a:lstStyle/>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実証フィールド希望</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角丸四角形 23"/>
          <p:cNvSpPr/>
          <p:nvPr/>
        </p:nvSpPr>
        <p:spPr>
          <a:xfrm>
            <a:off x="474039" y="2265491"/>
            <a:ext cx="1831650" cy="660042"/>
          </a:xfrm>
          <a:prstGeom prst="roundRect">
            <a:avLst>
              <a:gd name="adj" fmla="val 54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大阪府、大阪市、大阪商工会議所の会員企業等の</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関連施設</a:t>
            </a:r>
          </a:p>
        </p:txBody>
      </p:sp>
      <p:sp>
        <p:nvSpPr>
          <p:cNvPr id="25" name="正方形/長方形 24"/>
          <p:cNvSpPr/>
          <p:nvPr/>
        </p:nvSpPr>
        <p:spPr>
          <a:xfrm>
            <a:off x="2598823" y="2584230"/>
            <a:ext cx="1714766" cy="246221"/>
          </a:xfrm>
          <a:prstGeom prst="rect">
            <a:avLst/>
          </a:prstGeom>
        </p:spPr>
        <p:txBody>
          <a:bodyPr wrap="square">
            <a:spAutoFit/>
          </a:bodyPr>
          <a:lstStyle/>
          <a:p>
            <a:pPr marL="88900" indent="-889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フィールド調査事前協議</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379716" y="1781553"/>
            <a:ext cx="716253" cy="369332"/>
          </a:xfrm>
          <a:prstGeom prst="rect">
            <a:avLst/>
          </a:prstGeom>
        </p:spPr>
        <p:txBody>
          <a:bodyPr wrap="square">
            <a:spAutoFit/>
          </a:bodyPr>
          <a:lstStyle/>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必要な</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88900" indent="-88900"/>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費用負担</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1332376" y="1776675"/>
            <a:ext cx="1027549" cy="342584"/>
          </a:xfrm>
          <a:prstGeom prst="rect">
            <a:avLst/>
          </a:prstGeom>
          <a:noFill/>
          <a:ln>
            <a:noFill/>
          </a:ln>
        </p:spPr>
        <p:txBody>
          <a:bodyPr wrap="none" rtlCol="0">
            <a:noAutofit/>
          </a:bodyPr>
          <a:lstStyle/>
          <a:p>
            <a:pPr algn="ct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フィールド</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提供</a:t>
            </a:r>
          </a:p>
        </p:txBody>
      </p:sp>
      <p:sp>
        <p:nvSpPr>
          <p:cNvPr id="16" name="右矢印 15"/>
          <p:cNvSpPr/>
          <p:nvPr/>
        </p:nvSpPr>
        <p:spPr>
          <a:xfrm rot="5400000" flipV="1">
            <a:off x="965549" y="1832302"/>
            <a:ext cx="286221" cy="182157"/>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18" name="右矢印 17"/>
          <p:cNvSpPr/>
          <p:nvPr/>
        </p:nvSpPr>
        <p:spPr>
          <a:xfrm rot="16200000" flipV="1">
            <a:off x="1232466" y="1815847"/>
            <a:ext cx="286221" cy="182157"/>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20" name="右矢印 19"/>
          <p:cNvSpPr/>
          <p:nvPr/>
        </p:nvSpPr>
        <p:spPr>
          <a:xfrm rot="8083862" flipV="1">
            <a:off x="2360143" y="2493152"/>
            <a:ext cx="286221" cy="182157"/>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grpSp>
        <p:nvGrpSpPr>
          <p:cNvPr id="29" name="グループ化 28"/>
          <p:cNvGrpSpPr/>
          <p:nvPr/>
        </p:nvGrpSpPr>
        <p:grpSpPr>
          <a:xfrm>
            <a:off x="476545" y="3382124"/>
            <a:ext cx="8237060" cy="3068749"/>
            <a:chOff x="478237" y="3401171"/>
            <a:chExt cx="8386363" cy="3068749"/>
          </a:xfrm>
        </p:grpSpPr>
        <p:grpSp>
          <p:nvGrpSpPr>
            <p:cNvPr id="30" name="グループ化 29"/>
            <p:cNvGrpSpPr/>
            <p:nvPr/>
          </p:nvGrpSpPr>
          <p:grpSpPr>
            <a:xfrm>
              <a:off x="478237" y="3401171"/>
              <a:ext cx="8386363" cy="3068749"/>
              <a:chOff x="2381952" y="3728134"/>
              <a:chExt cx="8219933" cy="2669015"/>
            </a:xfrm>
          </p:grpSpPr>
          <p:grpSp>
            <p:nvGrpSpPr>
              <p:cNvPr id="32" name="グループ化 31"/>
              <p:cNvGrpSpPr/>
              <p:nvPr/>
            </p:nvGrpSpPr>
            <p:grpSpPr>
              <a:xfrm>
                <a:off x="2424403" y="3781389"/>
                <a:ext cx="8177482" cy="2615760"/>
                <a:chOff x="4763254" y="3830626"/>
                <a:chExt cx="8177482" cy="2615760"/>
              </a:xfrm>
            </p:grpSpPr>
            <p:sp>
              <p:nvSpPr>
                <p:cNvPr id="34" name="角丸四角形 33"/>
                <p:cNvSpPr/>
                <p:nvPr/>
              </p:nvSpPr>
              <p:spPr>
                <a:xfrm>
                  <a:off x="4763254" y="3830626"/>
                  <a:ext cx="8177482" cy="2615760"/>
                </a:xfrm>
                <a:prstGeom prst="rect">
                  <a:avLst/>
                </a:prstGeom>
                <a:solidFill>
                  <a:srgbClr val="FFFFE6"/>
                </a:solidFill>
                <a:ln w="6350">
                  <a:solidFill>
                    <a:schemeClr val="tx1"/>
                  </a:solidFill>
                  <a:prstDash val="solid"/>
                </a:ln>
              </p:spPr>
              <p:style>
                <a:lnRef idx="2">
                  <a:schemeClr val="accent1"/>
                </a:lnRef>
                <a:fillRef idx="1">
                  <a:schemeClr val="lt1"/>
                </a:fillRef>
                <a:effectRef idx="0">
                  <a:schemeClr val="accent1"/>
                </a:effectRef>
                <a:fontRef idx="minor">
                  <a:schemeClr val="dk1"/>
                </a:fontRef>
              </p:style>
              <p:txBody>
                <a:bodyPr lIns="72000" tIns="108000" rIns="72000" rtlCol="0" anchor="t"/>
                <a:lstStyle/>
                <a:p>
                  <a:pPr>
                    <a:lnSpc>
                      <a:spcPts val="500"/>
                    </a:lnSpc>
                  </a:pPr>
                  <a:r>
                    <a:rPr lang="ja-JP" altLang="en-US" sz="1100" b="1" dirty="0">
                      <a:solidFill>
                        <a:schemeClr val="tx1"/>
                      </a:solidFill>
                      <a:latin typeface="メイリオ" panose="020B0604030504040204" pitchFamily="50" charset="-128"/>
                      <a:ea typeface="メイリオ" panose="020B0604030504040204" pitchFamily="50" charset="-128"/>
                    </a:rPr>
                    <a:t>　</a:t>
                  </a:r>
                  <a:endParaRPr lang="en-US" altLang="ja-JP" sz="1100" b="1" dirty="0">
                    <a:solidFill>
                      <a:schemeClr val="tx1"/>
                    </a:solidFill>
                    <a:latin typeface="メイリオ" panose="020B0604030504040204" pitchFamily="50" charset="-128"/>
                    <a:ea typeface="メイリオ" panose="020B0604030504040204" pitchFamily="50" charset="-128"/>
                  </a:endParaRPr>
                </a:p>
                <a:p>
                  <a:pPr>
                    <a:lnSpc>
                      <a:spcPts val="1000"/>
                    </a:lnSpc>
                  </a:pPr>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       </a:t>
                  </a:r>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a:p>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p:cNvSpPr/>
                <p:nvPr/>
              </p:nvSpPr>
              <p:spPr>
                <a:xfrm>
                  <a:off x="5027570" y="4427739"/>
                  <a:ext cx="4571071" cy="201864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171450" indent="-171450">
                    <a:lnSpc>
                      <a:spcPts val="1100"/>
                    </a:lnSpc>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実施主体</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ＴＳＴジャパン株式会社</a:t>
                  </a:r>
                  <a:endParaRPr lang="en-US" altLang="ja-JP" sz="1100" dirty="0">
                    <a:solidFill>
                      <a:schemeClr val="tx1"/>
                    </a:solidFill>
                    <a:latin typeface="メイリオ" panose="020B0604030504040204" pitchFamily="50" charset="-128"/>
                    <a:ea typeface="メイリオ" panose="020B0604030504040204" pitchFamily="50" charset="-128"/>
                  </a:endParaRPr>
                </a:p>
                <a:p>
                  <a:pPr marL="171450" indent="-171450">
                    <a:lnSpc>
                      <a:spcPts val="1100"/>
                    </a:lnSpc>
                    <a:buFont typeface="Wingdings" panose="05000000000000000000" pitchFamily="2" charset="2"/>
                    <a:buChar char="n"/>
                  </a:pPr>
                  <a:endParaRPr lang="en-US" altLang="ja-JP" sz="6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■実証内容</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　ゲリラ豪雨や線状降水帯など、雨による災害が社会課題となる中、</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　降水量の遠隔監視をテーマとし、降雨計の機能検証及び複数箇所</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　設置による集中豪雨などの予測精度を検証。</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endParaRPr lang="en-US" altLang="ja-JP" sz="6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■提供したフィールド</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　アジア太平洋トレードセンター（ＡＴＣ）</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　大阪府中部広域防災拠点</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r>
                    <a:rPr lang="ja-JP" altLang="en-US" sz="1100" dirty="0">
                      <a:solidFill>
                        <a:schemeClr val="tx1"/>
                      </a:solidFill>
                      <a:latin typeface="メイリオ" panose="020B0604030504040204" pitchFamily="50" charset="-128"/>
                      <a:ea typeface="メイリオ" panose="020B0604030504040204" pitchFamily="50" charset="-128"/>
                    </a:rPr>
                    <a:t>　大阪市内を中心とする府内複数箇所</a:t>
                  </a:r>
                  <a:endParaRPr lang="en-US" altLang="ja-JP" sz="1100" dirty="0">
                    <a:solidFill>
                      <a:schemeClr val="tx1"/>
                    </a:solidFill>
                    <a:latin typeface="メイリオ" panose="020B0604030504040204" pitchFamily="50" charset="-128"/>
                    <a:ea typeface="メイリオ" panose="020B0604030504040204" pitchFamily="50" charset="-128"/>
                  </a:endParaRPr>
                </a:p>
                <a:p>
                  <a:pPr>
                    <a:lnSpc>
                      <a:spcPts val="1100"/>
                    </a:lnSpc>
                  </a:pPr>
                  <a:endParaRPr lang="en-US" altLang="ja-JP" sz="600" b="1" dirty="0">
                    <a:solidFill>
                      <a:schemeClr val="tx1"/>
                    </a:solidFill>
                    <a:latin typeface="メイリオ" panose="020B0604030504040204" pitchFamily="50" charset="-128"/>
                    <a:ea typeface="メイリオ" panose="020B0604030504040204" pitchFamily="50" charset="-128"/>
                  </a:endParaRPr>
                </a:p>
                <a:p>
                  <a:pPr marL="171450" indent="-171450">
                    <a:lnSpc>
                      <a:spcPts val="1100"/>
                    </a:lnSpc>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実施期間</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令和６年８月から随時開始（～令和７年３月）</a:t>
                  </a:r>
                  <a:endParaRPr lang="en-US" altLang="ja-JP" sz="1100" dirty="0">
                    <a:solidFill>
                      <a:schemeClr val="tx1"/>
                    </a:solidFill>
                    <a:latin typeface="メイリオ" panose="020B0604030504040204" pitchFamily="50" charset="-128"/>
                    <a:ea typeface="メイリオ" panose="020B0604030504040204" pitchFamily="50" charset="-128"/>
                  </a:endParaRPr>
                </a:p>
              </p:txBody>
            </p:sp>
          </p:grpSp>
          <p:sp>
            <p:nvSpPr>
              <p:cNvPr id="33" name="角丸四角形 34">
                <a:extLst>
                  <a:ext uri="{FF2B5EF4-FFF2-40B4-BE49-F238E27FC236}">
                    <a16:creationId xmlns:a16="http://schemas.microsoft.com/office/drawing/2014/main" id="{4616A6B5-019A-5039-9E44-CE04D4B0C417}"/>
                  </a:ext>
                </a:extLst>
              </p:cNvPr>
              <p:cNvSpPr/>
              <p:nvPr/>
            </p:nvSpPr>
            <p:spPr>
              <a:xfrm>
                <a:off x="2381952" y="3728134"/>
                <a:ext cx="1946032" cy="236484"/>
              </a:xfrm>
              <a:prstGeom prst="roundRect">
                <a:avLst/>
              </a:prstGeom>
              <a:solidFill>
                <a:sysClr val="window" lastClr="FFFFFF"/>
              </a:solidFill>
              <a:ln w="31750" cap="flat" cmpd="sng" algn="ctr">
                <a:solidFill>
                  <a:srgbClr val="5B9BD5"/>
                </a:solidFill>
                <a:prstDash val="solid"/>
                <a:miter lim="800000"/>
              </a:ln>
              <a:effectLst/>
            </p:spPr>
            <p:txBody>
              <a:bodyPr vert="horz" lIns="36000" rIns="36000" rtlCol="0" anchor="ctr"/>
              <a:lstStyle/>
              <a:p>
                <a:pPr algn="ctr" defTabSz="457189">
                  <a:defRPr/>
                </a:pPr>
                <a:r>
                  <a:rPr kumimoji="0" lang="ja-JP" altLang="en-US" sz="1100" b="1" kern="0" dirty="0">
                    <a:latin typeface="メイリオ" panose="020B0604030504040204" pitchFamily="50" charset="-128"/>
                    <a:ea typeface="メイリオ" panose="020B0604030504040204" pitchFamily="50" charset="-128"/>
                  </a:rPr>
                  <a:t>令和６年度の実施例</a:t>
                </a:r>
                <a:endParaRPr kumimoji="0" lang="en-US" altLang="ja-JP" sz="1100" b="1" kern="0" dirty="0">
                  <a:latin typeface="メイリオ" panose="020B0604030504040204" pitchFamily="50" charset="-128"/>
                  <a:ea typeface="メイリオ" panose="020B0604030504040204" pitchFamily="50" charset="-128"/>
                </a:endParaRPr>
              </a:p>
            </p:txBody>
          </p:sp>
        </p:grpSp>
        <p:sp>
          <p:nvSpPr>
            <p:cNvPr id="31" name="正方形/長方形 30"/>
            <p:cNvSpPr/>
            <p:nvPr/>
          </p:nvSpPr>
          <p:spPr>
            <a:xfrm>
              <a:off x="569878" y="3696735"/>
              <a:ext cx="6023253" cy="43097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500"/>
                </a:lnSpc>
              </a:pPr>
              <a:endParaRPr lang="en-US" altLang="ja-JP" sz="1100" dirty="0">
                <a:solidFill>
                  <a:schemeClr val="tx1"/>
                </a:solidFill>
                <a:latin typeface="メイリオ" panose="020B0604030504040204" pitchFamily="50" charset="-128"/>
                <a:ea typeface="メイリオ" panose="020B0604030504040204" pitchFamily="50" charset="-128"/>
              </a:endParaRPr>
            </a:p>
            <a:p>
              <a:pPr lvl="0"/>
              <a:r>
                <a:rPr lang="ja-JP" altLang="en-US" sz="1200" b="1" dirty="0">
                  <a:solidFill>
                    <a:schemeClr val="tx1"/>
                  </a:solidFill>
                  <a:latin typeface="メイリオ" panose="020B0604030504040204" pitchFamily="50" charset="-128"/>
                  <a:ea typeface="メイリオ" panose="020B0604030504040204" pitchFamily="50" charset="-128"/>
                </a:rPr>
                <a:t>「新方式雨量計による雨量遠隔監視の活用検証」への</a:t>
              </a:r>
              <a:endParaRPr lang="en-US" altLang="ja-JP" sz="1200" b="1" dirty="0">
                <a:solidFill>
                  <a:schemeClr val="tx1"/>
                </a:solidFill>
                <a:latin typeface="メイリオ" panose="020B0604030504040204" pitchFamily="50" charset="-128"/>
                <a:ea typeface="メイリオ" panose="020B0604030504040204" pitchFamily="50" charset="-128"/>
              </a:endParaRPr>
            </a:p>
            <a:p>
              <a:pPr lvl="0"/>
              <a:r>
                <a:rPr lang="ja-JP" altLang="en-US" sz="1200" b="1" dirty="0">
                  <a:solidFill>
                    <a:schemeClr val="tx1"/>
                  </a:solidFill>
                  <a:latin typeface="メイリオ" panose="020B0604030504040204" pitchFamily="50" charset="-128"/>
                  <a:ea typeface="メイリオ" panose="020B0604030504040204" pitchFamily="50" charset="-128"/>
                </a:rPr>
                <a:t>　実証フィールドの提供</a:t>
              </a:r>
              <a:endParaRPr lang="en-US" altLang="ja-JP" sz="1200" dirty="0">
                <a:solidFill>
                  <a:schemeClr val="tx1"/>
                </a:solidFill>
                <a:latin typeface="メイリオ" panose="020B0604030504040204" pitchFamily="50" charset="-128"/>
                <a:ea typeface="メイリオ" panose="020B0604030504040204" pitchFamily="50" charset="-128"/>
              </a:endParaRPr>
            </a:p>
          </p:txBody>
        </p:sp>
      </p:grpSp>
      <p:sp>
        <p:nvSpPr>
          <p:cNvPr id="36" name="正方形/長方形 35"/>
          <p:cNvSpPr/>
          <p:nvPr/>
        </p:nvSpPr>
        <p:spPr>
          <a:xfrm>
            <a:off x="2749716" y="1637746"/>
            <a:ext cx="1699993" cy="261610"/>
          </a:xfrm>
          <a:prstGeom prst="rect">
            <a:avLst/>
          </a:prstGeom>
          <a:solidFill>
            <a:schemeClr val="lt1"/>
          </a:solidFill>
          <a:ln>
            <a:solidFill>
              <a:schemeClr val="bg1">
                <a:alpha val="0"/>
              </a:schemeClr>
            </a:solidFill>
          </a:ln>
        </p:spPr>
        <p:txBody>
          <a:bodyPr wrap="square">
            <a:spAutoFit/>
          </a:bodyPr>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実証事業推進チーム大阪</a:t>
            </a:r>
          </a:p>
        </p:txBody>
      </p:sp>
      <p:sp>
        <p:nvSpPr>
          <p:cNvPr id="37" name="正方形/長方形 36"/>
          <p:cNvSpPr/>
          <p:nvPr/>
        </p:nvSpPr>
        <p:spPr>
          <a:xfrm>
            <a:off x="1017269" y="1178750"/>
            <a:ext cx="745190" cy="261610"/>
          </a:xfrm>
          <a:prstGeom prst="rect">
            <a:avLst/>
          </a:prstGeom>
          <a:solidFill>
            <a:schemeClr val="bg1"/>
          </a:solidFill>
          <a:ln>
            <a:solidFill>
              <a:schemeClr val="bg1">
                <a:alpha val="0"/>
              </a:schemeClr>
            </a:solidFill>
          </a:ln>
        </p:spPr>
        <p:txBody>
          <a:bodyPr wrap="square">
            <a:spAutoFit/>
          </a:bodyPr>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事業者</a:t>
            </a:r>
          </a:p>
        </p:txBody>
      </p:sp>
      <p:sp>
        <p:nvSpPr>
          <p:cNvPr id="38" name="正方形/長方形 37"/>
          <p:cNvSpPr/>
          <p:nvPr/>
        </p:nvSpPr>
        <p:spPr>
          <a:xfrm>
            <a:off x="777929" y="2144179"/>
            <a:ext cx="1228785" cy="246221"/>
          </a:xfrm>
          <a:prstGeom prst="rect">
            <a:avLst/>
          </a:prstGeom>
          <a:solidFill>
            <a:schemeClr val="bg1"/>
          </a:solidFill>
          <a:ln>
            <a:solidFill>
              <a:schemeClr val="bg1">
                <a:alpha val="0"/>
              </a:schemeClr>
            </a:solidFill>
          </a:ln>
        </p:spPr>
        <p:txBody>
          <a:bodyPr wrap="square">
            <a:spAutoFit/>
          </a:bodyP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フィールド管理者</a:t>
            </a:r>
          </a:p>
        </p:txBody>
      </p:sp>
      <p:sp>
        <p:nvSpPr>
          <p:cNvPr id="47" name="正方形/長方形 46">
            <a:extLst>
              <a:ext uri="{FF2B5EF4-FFF2-40B4-BE49-F238E27FC236}">
                <a16:creationId xmlns:a16="http://schemas.microsoft.com/office/drawing/2014/main" id="{98BCC113-DDA4-4DE2-A9FB-B51DF35E183E}"/>
              </a:ext>
            </a:extLst>
          </p:cNvPr>
          <p:cNvSpPr/>
          <p:nvPr/>
        </p:nvSpPr>
        <p:spPr>
          <a:xfrm>
            <a:off x="5112060" y="5949280"/>
            <a:ext cx="2385265" cy="369332"/>
          </a:xfrm>
          <a:prstGeom prst="rect">
            <a:avLst/>
          </a:prstGeom>
        </p:spPr>
        <p:txBody>
          <a:bodyPr wrap="square">
            <a:spAutoFit/>
          </a:bodyPr>
          <a:lstStyle/>
          <a:p>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縦型オールインワン型 ＩｏＴ</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降雨計</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（上：設置例 </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右：拡大）</a:t>
            </a:r>
          </a:p>
        </p:txBody>
      </p:sp>
      <p:sp>
        <p:nvSpPr>
          <p:cNvPr id="39" name="右矢印 19">
            <a:extLst>
              <a:ext uri="{FF2B5EF4-FFF2-40B4-BE49-F238E27FC236}">
                <a16:creationId xmlns:a16="http://schemas.microsoft.com/office/drawing/2014/main" id="{4516A8DB-3FBE-4BD4-9D99-E6D462E9AE2E}"/>
              </a:ext>
            </a:extLst>
          </p:cNvPr>
          <p:cNvSpPr/>
          <p:nvPr/>
        </p:nvSpPr>
        <p:spPr>
          <a:xfrm rot="13516138" flipH="1" flipV="1">
            <a:off x="2379359" y="1557166"/>
            <a:ext cx="286221" cy="182157"/>
          </a:xfrm>
          <a:prstGeom prst="rightArrow">
            <a:avLst>
              <a:gd name="adj1" fmla="val 58262"/>
              <a:gd name="adj2" fmla="val 66516"/>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00" dirty="0"/>
          </a:p>
        </p:txBody>
      </p:sp>
      <p:sp>
        <p:nvSpPr>
          <p:cNvPr id="6" name="正方形/長方形 5">
            <a:extLst>
              <a:ext uri="{FF2B5EF4-FFF2-40B4-BE49-F238E27FC236}">
                <a16:creationId xmlns:a16="http://schemas.microsoft.com/office/drawing/2014/main" id="{B9771F48-D7B7-4BAB-BAC6-39D324C4A444}"/>
              </a:ext>
            </a:extLst>
          </p:cNvPr>
          <p:cNvSpPr/>
          <p:nvPr/>
        </p:nvSpPr>
        <p:spPr>
          <a:xfrm>
            <a:off x="4778135" y="1317338"/>
            <a:ext cx="1485165" cy="1843675"/>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BFACF9D6-9683-4212-A689-4A994CF3C7D5}"/>
              </a:ext>
            </a:extLst>
          </p:cNvPr>
          <p:cNvSpPr/>
          <p:nvPr/>
        </p:nvSpPr>
        <p:spPr>
          <a:xfrm>
            <a:off x="6366183" y="1313765"/>
            <a:ext cx="2347422" cy="184724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011F4A6D-A0D8-40FF-811B-AB6DBD19A7BD}"/>
              </a:ext>
            </a:extLst>
          </p:cNvPr>
          <p:cNvSpPr txBox="1"/>
          <p:nvPr/>
        </p:nvSpPr>
        <p:spPr>
          <a:xfrm>
            <a:off x="4736212" y="1393577"/>
            <a:ext cx="1569009" cy="149576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200"/>
              </a:lnSpc>
            </a:pPr>
            <a:r>
              <a:rPr kumimoji="1"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対象分野</a:t>
            </a:r>
            <a:r>
              <a:rPr kumimoji="1"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200"/>
              </a:lnSpc>
            </a:pPr>
            <a:r>
              <a:rPr lang="ja-JP" altLang="en-US" sz="9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a:t>
            </a: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先進的なまちづくり</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a:t>
            </a:r>
            <a:r>
              <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IoT</a:t>
            </a: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ロボットテクノロジー</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③自動運転</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④ドローン</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⑤ＡＩ（人工知能）</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⑥ヘルスケア</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⑦オープンデータ、</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ビックデータ</a:t>
            </a: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kumimoji="1" lang="ja-JP" altLang="en-US"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kumimoji="1"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21019C3C-43A2-4174-871C-730B44035018}"/>
              </a:ext>
            </a:extLst>
          </p:cNvPr>
          <p:cNvSpPr txBox="1"/>
          <p:nvPr/>
        </p:nvSpPr>
        <p:spPr>
          <a:xfrm>
            <a:off x="6361909" y="1358770"/>
            <a:ext cx="2305546" cy="17233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nSpc>
                <a:spcPts val="1200"/>
              </a:lnSpc>
            </a:pPr>
            <a:r>
              <a:rPr kumimoji="1"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支援の内容</a:t>
            </a:r>
            <a:r>
              <a:rPr kumimoji="1"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nSpc>
                <a:spcPts val="1200"/>
              </a:lnSpc>
            </a:pPr>
            <a:r>
              <a:rPr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①大阪府・市の関連施設における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実証フィールドの提供</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②企業間連携による民間企業保有施設</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における実証フィールドの提供</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③民間企業による実証実験を支援する</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サービスの提供</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・リスクアセスメントサービスや</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保険商品</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・５</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G</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の技術検証環境の提供</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④アドバイザーによる助言</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r>
              <a:rPr kumimoji="1"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pPr>
            <a:endParaRPr kumimoji="1"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a:extLst>
              <a:ext uri="{FF2B5EF4-FFF2-40B4-BE49-F238E27FC236}">
                <a16:creationId xmlns:a16="http://schemas.microsoft.com/office/drawing/2014/main" id="{60097D38-C8E4-460B-B354-32D545F67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63102" y="3683852"/>
            <a:ext cx="1950087" cy="2202094"/>
          </a:xfrm>
          <a:prstGeom prst="rect">
            <a:avLst/>
          </a:prstGeom>
        </p:spPr>
      </p:pic>
      <p:pic>
        <p:nvPicPr>
          <p:cNvPr id="3" name="図 2">
            <a:extLst>
              <a:ext uri="{FF2B5EF4-FFF2-40B4-BE49-F238E27FC236}">
                <a16:creationId xmlns:a16="http://schemas.microsoft.com/office/drawing/2014/main" id="{4E354ED6-C89B-4D73-836C-9DE273756A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82290" y="4504414"/>
            <a:ext cx="1349651" cy="1820350"/>
          </a:xfrm>
          <a:prstGeom prst="rect">
            <a:avLst/>
          </a:prstGeom>
        </p:spPr>
      </p:pic>
      <p:sp>
        <p:nvSpPr>
          <p:cNvPr id="4" name="スライド番号プレースホルダー 3">
            <a:extLst>
              <a:ext uri="{FF2B5EF4-FFF2-40B4-BE49-F238E27FC236}">
                <a16:creationId xmlns:a16="http://schemas.microsoft.com/office/drawing/2014/main" id="{6C3F5E69-F4B8-41BF-80EB-DD5DB32CE1CD}"/>
              </a:ext>
            </a:extLst>
          </p:cNvPr>
          <p:cNvSpPr>
            <a:spLocks noGrp="1"/>
          </p:cNvSpPr>
          <p:nvPr>
            <p:ph type="sldNum" sz="quarter" idx="12"/>
          </p:nvPr>
        </p:nvSpPr>
        <p:spPr/>
        <p:txBody>
          <a:bodyPr/>
          <a:lstStyle/>
          <a:p>
            <a:fld id="{7791D223-6A27-4327-8087-FA06212A7E85}" type="slidenum">
              <a:rPr lang="ja-JP" altLang="en-US" smtClean="0"/>
              <a:pPr/>
              <a:t>24</a:t>
            </a:fld>
            <a:endParaRPr lang="ja-JP" altLang="en-US" dirty="0"/>
          </a:p>
        </p:txBody>
      </p:sp>
    </p:spTree>
    <p:extLst>
      <p:ext uri="{BB962C8B-B14F-4D97-AF65-F5344CB8AC3E}">
        <p14:creationId xmlns:p14="http://schemas.microsoft.com/office/powerpoint/2010/main" val="389804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571127" y="3059445"/>
            <a:ext cx="7871107" cy="3620827"/>
          </a:xfrm>
          <a:prstGeom prst="rect">
            <a:avLst/>
          </a:prstGeom>
          <a:solidFill>
            <a:srgbClr val="FFFFE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kumimoji="1" lang="en-US" altLang="ja-JP" sz="1050" b="1" dirty="0">
              <a:latin typeface="メイリオ" panose="020B0604030504040204" pitchFamily="50" charset="-128"/>
              <a:ea typeface="メイリオ" panose="020B0604030504040204" pitchFamily="50" charset="-128"/>
            </a:endParaRPr>
          </a:p>
        </p:txBody>
      </p:sp>
      <p:sp>
        <p:nvSpPr>
          <p:cNvPr id="15" name="角丸四角形 14"/>
          <p:cNvSpPr/>
          <p:nvPr/>
        </p:nvSpPr>
        <p:spPr>
          <a:xfrm>
            <a:off x="568274" y="2870970"/>
            <a:ext cx="4464528" cy="288000"/>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nchorCtr="1"/>
          <a:lstStyle/>
          <a:p>
            <a:pPr algn="ctr"/>
            <a:r>
              <a:rPr lang="ja-JP" altLang="en-US" sz="1050" b="1" dirty="0">
                <a:solidFill>
                  <a:schemeClr val="tx1"/>
                </a:solidFill>
                <a:latin typeface="メイリオ" panose="020B0604030504040204" pitchFamily="50" charset="-128"/>
                <a:ea typeface="メイリオ" panose="020B0604030504040204" pitchFamily="50" charset="-128"/>
              </a:rPr>
              <a:t>能登半島地域の子ども大阪観光招待事業</a:t>
            </a:r>
            <a:r>
              <a:rPr kumimoji="1" lang="ja-JP" altLang="en-US" sz="1050" b="1" dirty="0">
                <a:solidFill>
                  <a:schemeClr val="tx1"/>
                </a:solidFill>
                <a:latin typeface="メイリオ" panose="020B0604030504040204" pitchFamily="50" charset="-128"/>
                <a:ea typeface="メイリオ" panose="020B0604030504040204" pitchFamily="50" charset="-128"/>
              </a:rPr>
              <a:t>（令和６年度～令和７年度）</a:t>
            </a:r>
            <a:endParaRPr lang="ja-JP" altLang="en-US" sz="1050" b="1" dirty="0">
              <a:solidFill>
                <a:schemeClr val="tx1"/>
              </a:solidFill>
              <a:latin typeface="メイリオ" panose="020B0604030504040204" pitchFamily="50" charset="-128"/>
              <a:ea typeface="メイリオ" panose="020B0604030504040204" pitchFamily="50" charset="-128"/>
            </a:endParaRPr>
          </a:p>
        </p:txBody>
      </p:sp>
      <p:sp>
        <p:nvSpPr>
          <p:cNvPr id="66" name="正方形/長方形 65">
            <a:extLst>
              <a:ext uri="{FF2B5EF4-FFF2-40B4-BE49-F238E27FC236}">
                <a16:creationId xmlns:a16="http://schemas.microsoft.com/office/drawing/2014/main" id="{F6607E5A-0309-4BDD-9053-99CFBDFE4D70}"/>
              </a:ext>
            </a:extLst>
          </p:cNvPr>
          <p:cNvSpPr/>
          <p:nvPr/>
        </p:nvSpPr>
        <p:spPr>
          <a:xfrm>
            <a:off x="-2" y="-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0" rtlCol="0" anchor="ctr"/>
          <a:lstStyle/>
          <a:p>
            <a:pPr>
              <a:lnSpc>
                <a:spcPts val="1200"/>
              </a:lnSpc>
            </a:pPr>
            <a:r>
              <a:rPr lang="ja-JP" altLang="en-US" sz="1600" b="1" dirty="0">
                <a:solidFill>
                  <a:schemeClr val="tx1"/>
                </a:solidFill>
                <a:latin typeface="メイリオ" panose="020B0604030504040204" pitchFamily="50" charset="-128"/>
                <a:ea typeface="メイリオ" panose="020B0604030504040204" pitchFamily="50" charset="-128"/>
              </a:rPr>
              <a:t>企業版ふるさと納税（地方創生応援税制）を活用した地方創生の推進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政策企画部 企画室 推進課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grpSp>
        <p:nvGrpSpPr>
          <p:cNvPr id="21" name="グループ化 20"/>
          <p:cNvGrpSpPr/>
          <p:nvPr/>
        </p:nvGrpSpPr>
        <p:grpSpPr>
          <a:xfrm>
            <a:off x="560326" y="533767"/>
            <a:ext cx="7871108" cy="1545083"/>
            <a:chOff x="886357" y="1793500"/>
            <a:chExt cx="7871108" cy="1545083"/>
          </a:xfrm>
          <a:solidFill>
            <a:schemeClr val="bg1"/>
          </a:solidFill>
        </p:grpSpPr>
        <p:sp>
          <p:nvSpPr>
            <p:cNvPr id="22" name="正方形/長方形 21">
              <a:extLst>
                <a:ext uri="{FF2B5EF4-FFF2-40B4-BE49-F238E27FC236}">
                  <a16:creationId xmlns:a16="http://schemas.microsoft.com/office/drawing/2014/main" id="{E23FB886-7941-0638-EA2C-CD310DFD768A}"/>
                </a:ext>
              </a:extLst>
            </p:cNvPr>
            <p:cNvSpPr/>
            <p:nvPr/>
          </p:nvSpPr>
          <p:spPr>
            <a:xfrm>
              <a:off x="914400" y="1956715"/>
              <a:ext cx="7843065" cy="138186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角丸四角形 34">
              <a:extLst>
                <a:ext uri="{FF2B5EF4-FFF2-40B4-BE49-F238E27FC236}">
                  <a16:creationId xmlns:a16="http://schemas.microsoft.com/office/drawing/2014/main" id="{C3543188-EDB0-1201-16E5-3ABF1BA98401}"/>
                </a:ext>
              </a:extLst>
            </p:cNvPr>
            <p:cNvSpPr/>
            <p:nvPr/>
          </p:nvSpPr>
          <p:spPr>
            <a:xfrm>
              <a:off x="886357" y="1793500"/>
              <a:ext cx="2520000" cy="289332"/>
            </a:xfrm>
            <a:prstGeom prst="roundRect">
              <a:avLst/>
            </a:prstGeom>
            <a:grpFill/>
            <a:ln w="31750" cap="flat" cmpd="sng" algn="ctr">
              <a:solidFill>
                <a:srgbClr val="5B9BD5"/>
              </a:solidFill>
              <a:prstDash val="solid"/>
              <a:miter lim="800000"/>
            </a:ln>
            <a:effectLst/>
          </p:spPr>
          <p:txBody>
            <a:bodyPr vert="horz" lIns="36000" rIns="36000" rtlCol="0" anchor="b" anchorCtr="1"/>
            <a:lstStyle/>
            <a:p>
              <a:pPr algn="ct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企業版ふるさと納税制度の概要</a:t>
              </a:r>
            </a:p>
          </p:txBody>
        </p:sp>
        <p:sp>
          <p:nvSpPr>
            <p:cNvPr id="24" name="正方形/長方形 23">
              <a:extLst>
                <a:ext uri="{FF2B5EF4-FFF2-40B4-BE49-F238E27FC236}">
                  <a16:creationId xmlns:a16="http://schemas.microsoft.com/office/drawing/2014/main" id="{28022643-27D4-4E3E-A672-0087F3BF1F30}"/>
                </a:ext>
              </a:extLst>
            </p:cNvPr>
            <p:cNvSpPr/>
            <p:nvPr/>
          </p:nvSpPr>
          <p:spPr>
            <a:xfrm>
              <a:off x="1083351" y="2157761"/>
              <a:ext cx="4035765" cy="1092607"/>
            </a:xfrm>
            <a:prstGeom prst="rect">
              <a:avLst/>
            </a:prstGeom>
            <a:grpFill/>
            <a:ln w="9525" cmpd="sng">
              <a:noFill/>
            </a:ln>
          </p:spPr>
          <p:style>
            <a:lnRef idx="2">
              <a:schemeClr val="accent6"/>
            </a:lnRef>
            <a:fillRef idx="1">
              <a:schemeClr val="lt1"/>
            </a:fillRef>
            <a:effectRef idx="0">
              <a:schemeClr val="accent6"/>
            </a:effectRef>
            <a:fontRef idx="minor">
              <a:schemeClr val="dk1"/>
            </a:fontRef>
          </p:style>
          <p:txBody>
            <a:bodyPr wrap="square">
              <a:spAutoFit/>
            </a:bodyPr>
            <a:lstStyle/>
            <a:p>
              <a:pPr marL="85725" indent="-85725">
                <a:spcBef>
                  <a:spcPts val="600"/>
                </a:spcBef>
                <a:buFont typeface="Arial" panose="020B0604020202020204" pitchFamily="34" charset="0"/>
                <a:buChar char="•"/>
              </a:pPr>
              <a:r>
                <a:rPr lang="ja-JP" altLang="en-US" sz="1000" dirty="0">
                  <a:solidFill>
                    <a:schemeClr val="tx1"/>
                  </a:solidFill>
                  <a:latin typeface="メイリオ" panose="020B0604030504040204" pitchFamily="50" charset="-128"/>
                  <a:ea typeface="メイリオ" panose="020B0604030504040204" pitchFamily="50" charset="-128"/>
                </a:rPr>
                <a:t>国が認定した地方公共団体の地方創生の推進に向けた事業に対して、企業が寄附を行った場合に、法人関係税から税額控除する仕組み。</a:t>
              </a:r>
              <a:endParaRPr lang="en-US" altLang="ja-JP" sz="1000" dirty="0">
                <a:solidFill>
                  <a:schemeClr val="tx1"/>
                </a:solidFill>
                <a:latin typeface="メイリオ" panose="020B0604030504040204" pitchFamily="50" charset="-128"/>
                <a:ea typeface="メイリオ" panose="020B0604030504040204" pitchFamily="50" charset="-128"/>
              </a:endParaRPr>
            </a:p>
            <a:p>
              <a:pPr marL="85725" indent="-85725">
                <a:spcBef>
                  <a:spcPts val="600"/>
                </a:spcBef>
                <a:buFont typeface="Arial" panose="020B0604020202020204" pitchFamily="34" charset="0"/>
                <a:buChar char="•"/>
              </a:pPr>
              <a:r>
                <a:rPr lang="ja-JP" altLang="en-US" sz="1000" dirty="0">
                  <a:solidFill>
                    <a:schemeClr val="tx1"/>
                  </a:solidFill>
                  <a:latin typeface="メイリオ" panose="020B0604030504040204" pitchFamily="50" charset="-128"/>
                  <a:ea typeface="メイリオ" panose="020B0604030504040204" pitchFamily="50" charset="-128"/>
                </a:rPr>
                <a:t>令和２年度から制度改正により、損金算入による軽減効果（寄附額の約３割）と税額控除（寄附額の最大６割）により、 最大で寄附額の約９割が軽減、実質的な企業の負担が約１割まで圧縮。</a:t>
              </a:r>
              <a:endParaRPr lang="en-US" altLang="ja-JP" sz="1000" dirty="0">
                <a:solidFill>
                  <a:schemeClr val="tx1"/>
                </a:solidFill>
                <a:latin typeface="メイリオ" panose="020B0604030504040204" pitchFamily="50" charset="-128"/>
                <a:ea typeface="メイリオ" panose="020B0604030504040204" pitchFamily="50" charset="-128"/>
              </a:endParaRPr>
            </a:p>
          </p:txBody>
        </p:sp>
      </p:grpSp>
      <p:sp>
        <p:nvSpPr>
          <p:cNvPr id="25" name="テキスト ボックス 24"/>
          <p:cNvSpPr txBox="1"/>
          <p:nvPr/>
        </p:nvSpPr>
        <p:spPr>
          <a:xfrm>
            <a:off x="375588" y="2601339"/>
            <a:ext cx="2171187" cy="276999"/>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■寄附金を活用</a:t>
            </a:r>
            <a:r>
              <a:rPr lang="ja-JP" altLang="en-US" sz="1200" b="1" dirty="0">
                <a:latin typeface="メイリオ" panose="020B0604030504040204" pitchFamily="50" charset="-128"/>
                <a:ea typeface="メイリオ" panose="020B0604030504040204" pitchFamily="50" charset="-128"/>
              </a:rPr>
              <a:t>する</a:t>
            </a:r>
            <a:r>
              <a:rPr kumimoji="1" lang="ja-JP" altLang="en-US" sz="1200" b="1" dirty="0">
                <a:latin typeface="メイリオ" panose="020B0604030504040204" pitchFamily="50" charset="-128"/>
                <a:ea typeface="メイリオ" panose="020B0604030504040204" pitchFamily="50" charset="-128"/>
              </a:rPr>
              <a:t>事業例</a:t>
            </a:r>
          </a:p>
        </p:txBody>
      </p:sp>
      <p:grpSp>
        <p:nvGrpSpPr>
          <p:cNvPr id="48" name="グループ化 47"/>
          <p:cNvGrpSpPr/>
          <p:nvPr/>
        </p:nvGrpSpPr>
        <p:grpSpPr>
          <a:xfrm>
            <a:off x="5179780" y="806712"/>
            <a:ext cx="2969366" cy="1132461"/>
            <a:chOff x="179512" y="3466976"/>
            <a:chExt cx="8552708" cy="3261841"/>
          </a:xfrm>
        </p:grpSpPr>
        <p:cxnSp>
          <p:nvCxnSpPr>
            <p:cNvPr id="49" name="直線矢印コネクタ 48"/>
            <p:cNvCxnSpPr/>
            <p:nvPr/>
          </p:nvCxnSpPr>
          <p:spPr>
            <a:xfrm flipV="1">
              <a:off x="2195978" y="5148590"/>
              <a:ext cx="1406915" cy="18097"/>
            </a:xfrm>
            <a:prstGeom prst="straightConnector1">
              <a:avLst/>
            </a:prstGeom>
            <a:ln w="73025">
              <a:tailEnd type="triangle"/>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0" name="図 49"/>
            <p:cNvPicPr>
              <a:picLocks noChangeAspect="1"/>
            </p:cNvPicPr>
            <p:nvPr/>
          </p:nvPicPr>
          <p:blipFill>
            <a:blip r:embed="rId3"/>
            <a:stretch>
              <a:fillRect/>
            </a:stretch>
          </p:blipFill>
          <p:spPr>
            <a:xfrm>
              <a:off x="755576" y="3466976"/>
              <a:ext cx="1474585" cy="1548934"/>
            </a:xfrm>
            <a:prstGeom prst="rect">
              <a:avLst/>
            </a:prstGeom>
          </p:spPr>
        </p:pic>
        <p:pic>
          <p:nvPicPr>
            <p:cNvPr id="51" name="図 50"/>
            <p:cNvPicPr>
              <a:picLocks noChangeAspect="1"/>
            </p:cNvPicPr>
            <p:nvPr/>
          </p:nvPicPr>
          <p:blipFill>
            <a:blip r:embed="rId4"/>
            <a:stretch>
              <a:fillRect/>
            </a:stretch>
          </p:blipFill>
          <p:spPr>
            <a:xfrm>
              <a:off x="3902788" y="3977042"/>
              <a:ext cx="1461302" cy="2079330"/>
            </a:xfrm>
            <a:prstGeom prst="rect">
              <a:avLst/>
            </a:prstGeom>
          </p:spPr>
        </p:pic>
        <p:pic>
          <p:nvPicPr>
            <p:cNvPr id="52" name="図 51"/>
            <p:cNvPicPr>
              <a:picLocks noChangeAspect="1"/>
            </p:cNvPicPr>
            <p:nvPr/>
          </p:nvPicPr>
          <p:blipFill>
            <a:blip r:embed="rId5"/>
            <a:stretch>
              <a:fillRect/>
            </a:stretch>
          </p:blipFill>
          <p:spPr>
            <a:xfrm>
              <a:off x="179512" y="5257110"/>
              <a:ext cx="2702589" cy="1471707"/>
            </a:xfrm>
            <a:prstGeom prst="rect">
              <a:avLst/>
            </a:prstGeom>
          </p:spPr>
        </p:pic>
        <p:pic>
          <p:nvPicPr>
            <p:cNvPr id="53" name="図 52"/>
            <p:cNvPicPr>
              <a:picLocks noChangeAspect="1"/>
            </p:cNvPicPr>
            <p:nvPr/>
          </p:nvPicPr>
          <p:blipFill>
            <a:blip r:embed="rId6"/>
            <a:stretch>
              <a:fillRect/>
            </a:stretch>
          </p:blipFill>
          <p:spPr>
            <a:xfrm>
              <a:off x="6722479" y="4270953"/>
              <a:ext cx="2009741" cy="1766136"/>
            </a:xfrm>
            <a:prstGeom prst="rect">
              <a:avLst/>
            </a:prstGeom>
          </p:spPr>
        </p:pic>
        <p:pic>
          <p:nvPicPr>
            <p:cNvPr id="54" name="図 53"/>
            <p:cNvPicPr>
              <a:picLocks noChangeAspect="1"/>
            </p:cNvPicPr>
            <p:nvPr/>
          </p:nvPicPr>
          <p:blipFill>
            <a:blip r:embed="rId7"/>
            <a:stretch>
              <a:fillRect/>
            </a:stretch>
          </p:blipFill>
          <p:spPr>
            <a:xfrm flipH="1">
              <a:off x="5748658" y="3837517"/>
              <a:ext cx="663253" cy="948110"/>
            </a:xfrm>
            <a:prstGeom prst="rect">
              <a:avLst/>
            </a:prstGeom>
          </p:spPr>
        </p:pic>
        <p:pic>
          <p:nvPicPr>
            <p:cNvPr id="55" name="図 54"/>
            <p:cNvPicPr>
              <a:picLocks noChangeAspect="1"/>
            </p:cNvPicPr>
            <p:nvPr/>
          </p:nvPicPr>
          <p:blipFill>
            <a:blip r:embed="rId8"/>
            <a:stretch>
              <a:fillRect/>
            </a:stretch>
          </p:blipFill>
          <p:spPr>
            <a:xfrm>
              <a:off x="2381863" y="4733042"/>
              <a:ext cx="856910" cy="773008"/>
            </a:xfrm>
            <a:prstGeom prst="rect">
              <a:avLst/>
            </a:prstGeom>
            <a:ln w="31750">
              <a:solidFill>
                <a:schemeClr val="dk1">
                  <a:shade val="95000"/>
                  <a:satMod val="105000"/>
                </a:schemeClr>
              </a:solidFill>
            </a:ln>
          </p:spPr>
        </p:pic>
        <p:sp>
          <p:nvSpPr>
            <p:cNvPr id="56" name="正方形/長方形 55"/>
            <p:cNvSpPr/>
            <p:nvPr/>
          </p:nvSpPr>
          <p:spPr>
            <a:xfrm>
              <a:off x="5593095" y="5472204"/>
              <a:ext cx="1098569" cy="576221"/>
            </a:xfrm>
            <a:prstGeom prst="rect">
              <a:avLst/>
            </a:prstGeom>
          </p:spPr>
          <p:txBody>
            <a:bodyPr wrap="square">
              <a:spAutoFit/>
            </a:bodyPr>
            <a:lstStyle/>
            <a:p>
              <a:r>
                <a:rPr lang="ja-JP" altLang="en-US" sz="700" b="1" dirty="0">
                  <a:latin typeface="HG丸ｺﾞｼｯｸM-PRO" panose="020F0600000000000000" pitchFamily="50" charset="-128"/>
                  <a:ea typeface="HG丸ｺﾞｼｯｸM-PRO" panose="020F0600000000000000" pitchFamily="50" charset="-128"/>
                  <a:cs typeface="Meiryo UI" panose="020B0604030504040204" pitchFamily="50" charset="-128"/>
                </a:rPr>
                <a:t>寄附</a:t>
              </a:r>
              <a:endParaRPr lang="ja-JP" altLang="en-US" sz="700" b="1" dirty="0">
                <a:latin typeface="HG丸ｺﾞｼｯｸM-PRO" panose="020F0600000000000000" pitchFamily="50" charset="-128"/>
                <a:ea typeface="HG丸ｺﾞｼｯｸM-PRO" panose="020F0600000000000000" pitchFamily="50" charset="-128"/>
              </a:endParaRPr>
            </a:p>
          </p:txBody>
        </p:sp>
        <p:sp>
          <p:nvSpPr>
            <p:cNvPr id="57" name="タイトル 16"/>
            <p:cNvSpPr txBox="1">
              <a:spLocks/>
            </p:cNvSpPr>
            <p:nvPr/>
          </p:nvSpPr>
          <p:spPr>
            <a:xfrm>
              <a:off x="3729667" y="5989018"/>
              <a:ext cx="4148114" cy="531628"/>
            </a:xfrm>
            <a:prstGeom prst="rect">
              <a:avLst/>
            </a:prstGeom>
            <a:noFill/>
            <a:ln w="9525" cap="flat" cmpd="sng" algn="ctr">
              <a:noFill/>
              <a:prstDash val="solid"/>
            </a:ln>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00"/>
                </a:lnSpc>
                <a:spcBef>
                  <a:spcPct val="0"/>
                </a:spcBef>
                <a:spcAft>
                  <a:spcPts val="0"/>
                </a:spcAft>
                <a:buClrTx/>
                <a:buSzTx/>
                <a:buFontTx/>
                <a:buNone/>
                <a:tabLst/>
                <a:defRPr/>
              </a:pPr>
              <a:r>
                <a:rPr lang="ja-JP" altLang="en-US" sz="600" dirty="0">
                  <a:latin typeface="メイリオ" panose="020B0604030504040204" pitchFamily="50" charset="-128"/>
                  <a:ea typeface="メイリオ" panose="020B0604030504040204" pitchFamily="50" charset="-128"/>
                  <a:cs typeface="Meiryo UI" panose="020B0604030504040204" pitchFamily="50" charset="-128"/>
                </a:rPr>
                <a:t>寄附金額：１回あたり</a:t>
              </a:r>
              <a:r>
                <a:rPr lang="en-US" altLang="ja-JP" sz="600" dirty="0">
                  <a:latin typeface="メイリオ" panose="020B0604030504040204" pitchFamily="50" charset="-128"/>
                  <a:ea typeface="メイリオ" panose="020B0604030504040204" pitchFamily="50" charset="-128"/>
                  <a:cs typeface="Meiryo UI" panose="020B0604030504040204" pitchFamily="50" charset="-128"/>
                </a:rPr>
                <a:t>10</a:t>
              </a:r>
              <a:r>
                <a:rPr lang="ja-JP" altLang="en-US" sz="600" dirty="0">
                  <a:latin typeface="メイリオ" panose="020B0604030504040204" pitchFamily="50" charset="-128"/>
                  <a:ea typeface="メイリオ" panose="020B0604030504040204" pitchFamily="50" charset="-128"/>
                  <a:cs typeface="Meiryo UI" panose="020B0604030504040204" pitchFamily="50" charset="-128"/>
                </a:rPr>
                <a:t>万円以上</a:t>
              </a:r>
            </a:p>
          </p:txBody>
        </p:sp>
        <p:cxnSp>
          <p:nvCxnSpPr>
            <p:cNvPr id="58" name="直線矢印コネクタ 57"/>
            <p:cNvCxnSpPr/>
            <p:nvPr/>
          </p:nvCxnSpPr>
          <p:spPr>
            <a:xfrm flipV="1">
              <a:off x="5450786" y="5157192"/>
              <a:ext cx="1162740" cy="18097"/>
            </a:xfrm>
            <a:prstGeom prst="straightConnector1">
              <a:avLst/>
            </a:prstGeom>
            <a:ln w="73025">
              <a:tailEnd type="triangle"/>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sp>
        <p:nvSpPr>
          <p:cNvPr id="59" name="タイトル 16"/>
          <p:cNvSpPr txBox="1">
            <a:spLocks/>
          </p:cNvSpPr>
          <p:nvPr/>
        </p:nvSpPr>
        <p:spPr>
          <a:xfrm>
            <a:off x="6372396" y="1824462"/>
            <a:ext cx="1755195" cy="147622"/>
          </a:xfrm>
          <a:prstGeom prst="rect">
            <a:avLst/>
          </a:prstGeom>
          <a:noFill/>
          <a:ln w="9525" cap="flat" cmpd="sng" algn="ctr">
            <a:noFill/>
            <a:prstDash val="solid"/>
          </a:ln>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800"/>
              </a:lnSpc>
              <a:spcBef>
                <a:spcPct val="0"/>
              </a:spcBef>
              <a:spcAft>
                <a:spcPts val="0"/>
              </a:spcAft>
              <a:buClrTx/>
              <a:buSzTx/>
              <a:buFontTx/>
              <a:buNone/>
              <a:tabLst/>
              <a:defRPr/>
            </a:pPr>
            <a:r>
              <a:rPr kumimoji="1" lang="ja-JP" altLang="en-US" sz="1400" b="1" i="0" u="none" strike="noStrike" kern="1200" cap="none" spc="-150" normalizeH="0" baseline="0" noProof="0" dirty="0">
                <a:ln>
                  <a:noFill/>
                </a:ln>
                <a:solidFill>
                  <a:srgbClr val="FF0066"/>
                </a:solidFill>
                <a:uLnTx/>
                <a:uFillTx/>
                <a:latin typeface="メイリオ" panose="020B0604030504040204" pitchFamily="50" charset="-128"/>
                <a:ea typeface="メイリオ" panose="020B0604030504040204" pitchFamily="50" charset="-128"/>
                <a:cs typeface="Meiryo UI" panose="020B0604030504040204" pitchFamily="50" charset="-128"/>
              </a:rPr>
              <a:t> </a:t>
            </a:r>
            <a:r>
              <a:rPr lang="ja-JP" altLang="en-US" sz="600" dirty="0">
                <a:latin typeface="メイリオ" panose="020B0604030504040204" pitchFamily="50" charset="-128"/>
                <a:ea typeface="メイリオ" panose="020B0604030504040204" pitchFamily="50" charset="-128"/>
                <a:cs typeface="Meiryo UI" panose="020B0604030504040204" pitchFamily="50" charset="-128"/>
              </a:rPr>
              <a:t>対象企業：大阪府域外に本社が所在する企業</a:t>
            </a:r>
          </a:p>
        </p:txBody>
      </p:sp>
      <p:sp>
        <p:nvSpPr>
          <p:cNvPr id="64" name="テキスト ボックス 63">
            <a:extLst>
              <a:ext uri="{FF2B5EF4-FFF2-40B4-BE49-F238E27FC236}">
                <a16:creationId xmlns:a16="http://schemas.microsoft.com/office/drawing/2014/main" id="{E490536B-7C02-494A-8755-3B0C71E7892B}"/>
              </a:ext>
            </a:extLst>
          </p:cNvPr>
          <p:cNvSpPr txBox="1"/>
          <p:nvPr/>
        </p:nvSpPr>
        <p:spPr>
          <a:xfrm>
            <a:off x="375588" y="2123855"/>
            <a:ext cx="8768412" cy="446276"/>
          </a:xfrm>
          <a:prstGeom prst="rect">
            <a:avLst/>
          </a:prstGeom>
          <a:noFill/>
        </p:spPr>
        <p:txBody>
          <a:bodyPr wrap="square" rtlCol="0">
            <a:spAutoFit/>
          </a:bodyPr>
          <a:lstStyle/>
          <a:p>
            <a:r>
              <a:rPr kumimoji="1" lang="ja-JP" altLang="en-US" sz="1200" b="1" dirty="0">
                <a:latin typeface="メイリオ" panose="020B0604030504040204" pitchFamily="50" charset="-128"/>
                <a:ea typeface="メイリオ" panose="020B0604030504040204" pitchFamily="50" charset="-128"/>
              </a:rPr>
              <a:t>■令和６年度対象事業</a:t>
            </a:r>
            <a:endParaRPr kumimoji="1" lang="en-US" altLang="ja-JP" sz="1200" b="1" dirty="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　</a:t>
            </a:r>
            <a:r>
              <a:rPr kumimoji="1" lang="ja-JP" altLang="en-US" sz="1050" dirty="0">
                <a:latin typeface="メイリオ" panose="020B0604030504040204" pitchFamily="50" charset="-128"/>
                <a:ea typeface="メイリオ" panose="020B0604030504040204" pitchFamily="50" charset="-128"/>
              </a:rPr>
              <a:t>「能登半島地域の子ども大阪観光招待事業」や「空飛ぶクルマ都市型ビジネス創造都市推進事業」等、</a:t>
            </a:r>
            <a:r>
              <a:rPr lang="en-US" altLang="ja-JP" sz="1050" dirty="0">
                <a:latin typeface="メイリオ" panose="020B0604030504040204" pitchFamily="50" charset="-128"/>
                <a:ea typeface="メイリオ" panose="020B0604030504040204" pitchFamily="50" charset="-128"/>
              </a:rPr>
              <a:t>20</a:t>
            </a:r>
            <a:r>
              <a:rPr kumimoji="1" lang="ja-JP" altLang="en-US" sz="1050" dirty="0">
                <a:latin typeface="メイリオ" panose="020B0604030504040204" pitchFamily="50" charset="-128"/>
                <a:ea typeface="メイリオ" panose="020B0604030504040204" pitchFamily="50" charset="-128"/>
              </a:rPr>
              <a:t>事業（令和</a:t>
            </a:r>
            <a:r>
              <a:rPr lang="ja-JP" altLang="en-US" sz="1050" dirty="0">
                <a:latin typeface="メイリオ" panose="020B0604030504040204" pitchFamily="50" charset="-128"/>
                <a:ea typeface="メイリオ" panose="020B0604030504040204" pitchFamily="50" charset="-128"/>
              </a:rPr>
              <a:t>７</a:t>
            </a:r>
            <a:r>
              <a:rPr kumimoji="1" lang="ja-JP" altLang="en-US" sz="1050" dirty="0">
                <a:latin typeface="メイリオ" panose="020B0604030504040204" pitchFamily="50" charset="-128"/>
                <a:ea typeface="メイリオ" panose="020B0604030504040204" pitchFamily="50" charset="-128"/>
              </a:rPr>
              <a:t>年１月時点） </a:t>
            </a:r>
          </a:p>
        </p:txBody>
      </p:sp>
      <p:grpSp>
        <p:nvGrpSpPr>
          <p:cNvPr id="3" name="グループ化 2">
            <a:extLst>
              <a:ext uri="{FF2B5EF4-FFF2-40B4-BE49-F238E27FC236}">
                <a16:creationId xmlns:a16="http://schemas.microsoft.com/office/drawing/2014/main" id="{E6EF9A5E-AADC-4350-9F43-F7F36DFBCA2F}"/>
              </a:ext>
            </a:extLst>
          </p:cNvPr>
          <p:cNvGrpSpPr/>
          <p:nvPr/>
        </p:nvGrpSpPr>
        <p:grpSpPr>
          <a:xfrm>
            <a:off x="884017" y="5382323"/>
            <a:ext cx="3842407" cy="1208102"/>
            <a:chOff x="884017" y="5527393"/>
            <a:chExt cx="3842407" cy="1208102"/>
          </a:xfrm>
        </p:grpSpPr>
        <p:sp>
          <p:nvSpPr>
            <p:cNvPr id="84" name="正方形/長方形 83">
              <a:extLst>
                <a:ext uri="{FF2B5EF4-FFF2-40B4-BE49-F238E27FC236}">
                  <a16:creationId xmlns:a16="http://schemas.microsoft.com/office/drawing/2014/main" id="{7A7075D6-7CC1-4E9D-8433-6B4A6086EF37}"/>
                </a:ext>
              </a:extLst>
            </p:cNvPr>
            <p:cNvSpPr/>
            <p:nvPr/>
          </p:nvSpPr>
          <p:spPr>
            <a:xfrm>
              <a:off x="892922" y="5619495"/>
              <a:ext cx="3833502" cy="1116000"/>
            </a:xfrm>
            <a:prstGeom prst="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lIns="123467" tIns="123467" rIns="123467" bIns="36000" anchor="ctr" anchorCtr="0">
              <a:noAutofit/>
            </a:bodyPr>
            <a:lstStyle/>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・企業版ふるさと納税等の寄附を活用</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・奥能登地域の子ども（保護者付添い）を募集</a:t>
              </a:r>
              <a:endParaRPr lang="en-US" altLang="ja-JP" sz="105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・招待者数は</a:t>
              </a:r>
              <a:r>
                <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320</a:t>
              </a: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人以上（寄附額に応じて拡大）</a:t>
              </a:r>
              <a:endParaRPr lang="en-US" altLang="ja-JP" sz="105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・２泊３日で万博会場と大阪観光に招待</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5" name="四角形: 角を丸くする 84">
              <a:extLst>
                <a:ext uri="{FF2B5EF4-FFF2-40B4-BE49-F238E27FC236}">
                  <a16:creationId xmlns:a16="http://schemas.microsoft.com/office/drawing/2014/main" id="{C7BE6528-BEC3-4021-8305-67B22C00A59F}"/>
                </a:ext>
              </a:extLst>
            </p:cNvPr>
            <p:cNvSpPr/>
            <p:nvPr/>
          </p:nvSpPr>
          <p:spPr>
            <a:xfrm>
              <a:off x="884017" y="5527393"/>
              <a:ext cx="1357542" cy="252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100" b="1" dirty="0">
                  <a:latin typeface="メイリオ" panose="020B0604030504040204" pitchFamily="50" charset="-128"/>
                  <a:ea typeface="メイリオ" panose="020B0604030504040204" pitchFamily="50" charset="-128"/>
                </a:rPr>
                <a:t>事業概要</a:t>
              </a:r>
            </a:p>
          </p:txBody>
        </p:sp>
      </p:grpSp>
      <p:grpSp>
        <p:nvGrpSpPr>
          <p:cNvPr id="7" name="グループ化 6">
            <a:extLst>
              <a:ext uri="{FF2B5EF4-FFF2-40B4-BE49-F238E27FC236}">
                <a16:creationId xmlns:a16="http://schemas.microsoft.com/office/drawing/2014/main" id="{779D5E76-FF26-4C3C-876B-0101F971735A}"/>
              </a:ext>
            </a:extLst>
          </p:cNvPr>
          <p:cNvGrpSpPr/>
          <p:nvPr/>
        </p:nvGrpSpPr>
        <p:grpSpPr>
          <a:xfrm>
            <a:off x="5032801" y="5382323"/>
            <a:ext cx="3066038" cy="1208102"/>
            <a:chOff x="5032801" y="5527393"/>
            <a:chExt cx="3066038" cy="1208102"/>
          </a:xfrm>
        </p:grpSpPr>
        <p:sp>
          <p:nvSpPr>
            <p:cNvPr id="83" name="正方形/長方形 82">
              <a:extLst>
                <a:ext uri="{FF2B5EF4-FFF2-40B4-BE49-F238E27FC236}">
                  <a16:creationId xmlns:a16="http://schemas.microsoft.com/office/drawing/2014/main" id="{3AB5A20A-2EAB-429B-85C1-A4CFA9ABF3B2}"/>
                </a:ext>
              </a:extLst>
            </p:cNvPr>
            <p:cNvSpPr/>
            <p:nvPr/>
          </p:nvSpPr>
          <p:spPr>
            <a:xfrm>
              <a:off x="5039313" y="5619495"/>
              <a:ext cx="3059526" cy="1116000"/>
            </a:xfrm>
            <a:prstGeom prst="rect">
              <a:avLst/>
            </a:prstGeom>
            <a:solidFill>
              <a:schemeClr val="bg1"/>
            </a:solidFill>
            <a:ln w="12700">
              <a:solidFill>
                <a:schemeClr val="tx1"/>
              </a:solidFill>
            </a:ln>
          </p:spPr>
          <p:style>
            <a:lnRef idx="2">
              <a:schemeClr val="accent1"/>
            </a:lnRef>
            <a:fillRef idx="1">
              <a:schemeClr val="lt1"/>
            </a:fillRef>
            <a:effectRef idx="0">
              <a:schemeClr val="accent1"/>
            </a:effectRef>
            <a:fontRef idx="minor">
              <a:schemeClr val="dk1"/>
            </a:fontRef>
          </p:style>
          <p:txBody>
            <a:bodyPr wrap="square" lIns="123467" tIns="123467" rIns="123467" bIns="36000" anchor="ctr" anchorCtr="0">
              <a:noAutofit/>
            </a:bodyPr>
            <a:lstStyle/>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・令和６年</a:t>
              </a:r>
              <a:r>
                <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11</a:t>
              </a: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月　　  寄附受付開始</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・令和６年</a:t>
              </a:r>
              <a:r>
                <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12</a:t>
              </a: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月　　  旅行事業者決定</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・令和７年２月　　　招待者募集</a:t>
              </a:r>
              <a:endParaRPr lang="en-US" altLang="ja-JP"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ts val="1700"/>
                </a:lnSpc>
              </a:pPr>
              <a:r>
                <a:rPr lang="ja-JP" altLang="en-US" sz="11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・令和７年夏休み　   大阪に招待</a:t>
              </a:r>
              <a:endParaRPr lang="en-US" altLang="ja-JP" sz="1400" b="1" spc="-41"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86" name="四角形: 角を丸くする 85">
              <a:extLst>
                <a:ext uri="{FF2B5EF4-FFF2-40B4-BE49-F238E27FC236}">
                  <a16:creationId xmlns:a16="http://schemas.microsoft.com/office/drawing/2014/main" id="{5A2BDEA6-236A-458B-9C68-0AC47AF7F402}"/>
                </a:ext>
              </a:extLst>
            </p:cNvPr>
            <p:cNvSpPr/>
            <p:nvPr/>
          </p:nvSpPr>
          <p:spPr>
            <a:xfrm>
              <a:off x="5032801" y="5527393"/>
              <a:ext cx="1269619" cy="252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100" b="1" dirty="0">
                  <a:latin typeface="メイリオ" panose="020B0604030504040204" pitchFamily="50" charset="-128"/>
                  <a:ea typeface="メイリオ" panose="020B0604030504040204" pitchFamily="50" charset="-128"/>
                </a:rPr>
                <a:t>スケジュール</a:t>
              </a:r>
            </a:p>
          </p:txBody>
        </p:sp>
      </p:grpSp>
      <p:sp>
        <p:nvSpPr>
          <p:cNvPr id="36" name="テキスト ボックス 35">
            <a:extLst>
              <a:ext uri="{FF2B5EF4-FFF2-40B4-BE49-F238E27FC236}">
                <a16:creationId xmlns:a16="http://schemas.microsoft.com/office/drawing/2014/main" id="{FFDD6379-08B3-438C-9B59-3FC338D4EA83}"/>
              </a:ext>
            </a:extLst>
          </p:cNvPr>
          <p:cNvSpPr txBox="1"/>
          <p:nvPr/>
        </p:nvSpPr>
        <p:spPr>
          <a:xfrm>
            <a:off x="732633" y="3197490"/>
            <a:ext cx="7421466" cy="456535"/>
          </a:xfrm>
          <a:prstGeom prst="rect">
            <a:avLst/>
          </a:prstGeom>
          <a:noFill/>
        </p:spPr>
        <p:txBody>
          <a:bodyPr wrap="square" rtlCol="0">
            <a:spAutoFit/>
          </a:bodyPr>
          <a:lstStyle/>
          <a:p>
            <a:pPr>
              <a:lnSpc>
                <a:spcPts val="200"/>
              </a:lnSpc>
            </a:pPr>
            <a:endParaRPr kumimoji="1" lang="en-US" altLang="ja-JP" sz="1000" b="1"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a:t>
            </a:r>
            <a:r>
              <a:rPr lang="ja-JP" altLang="en-US" sz="1100" spc="-41" dirty="0">
                <a:latin typeface="メイリオ" panose="020B0604030504040204" pitchFamily="50" charset="-128"/>
                <a:ea typeface="メイリオ" panose="020B0604030504040204" pitchFamily="50" charset="-128"/>
                <a:cs typeface="Meiryo UI" panose="020B0604030504040204" pitchFamily="50" charset="-128"/>
              </a:rPr>
              <a:t>能登半島地震や豪雨災害により被災した子どもたちを、令和</a:t>
            </a:r>
            <a:r>
              <a:rPr lang="en-US" altLang="ja-JP" sz="1100" spc="-41" dirty="0">
                <a:latin typeface="メイリオ" panose="020B0604030504040204" pitchFamily="50" charset="-128"/>
                <a:ea typeface="メイリオ" panose="020B0604030504040204" pitchFamily="50" charset="-128"/>
                <a:cs typeface="Meiryo UI" panose="020B0604030504040204" pitchFamily="50" charset="-128"/>
              </a:rPr>
              <a:t>7</a:t>
            </a:r>
            <a:r>
              <a:rPr lang="ja-JP" altLang="en-US" sz="1100" spc="-41" dirty="0">
                <a:latin typeface="メイリオ" panose="020B0604030504040204" pitchFamily="50" charset="-128"/>
                <a:ea typeface="メイリオ" panose="020B0604030504040204" pitchFamily="50" charset="-128"/>
                <a:cs typeface="Meiryo UI" panose="020B0604030504040204" pitchFamily="50" charset="-128"/>
              </a:rPr>
              <a:t>年の夏休みに</a:t>
            </a:r>
            <a:r>
              <a:rPr lang="en-US" altLang="ja-JP" sz="1100" spc="-41" dirty="0">
                <a:latin typeface="メイリオ" panose="020B0604030504040204" pitchFamily="50" charset="-128"/>
                <a:ea typeface="メイリオ" panose="020B0604030504040204" pitchFamily="50" charset="-128"/>
                <a:cs typeface="Meiryo UI" panose="020B0604030504040204" pitchFamily="50" charset="-128"/>
              </a:rPr>
              <a:t>2025</a:t>
            </a:r>
            <a:r>
              <a:rPr lang="ja-JP" altLang="en-US" sz="1100" spc="-41" dirty="0">
                <a:latin typeface="メイリオ" panose="020B0604030504040204" pitchFamily="50" charset="-128"/>
                <a:ea typeface="メイリオ" panose="020B0604030504040204" pitchFamily="50" charset="-128"/>
                <a:cs typeface="Meiryo UI" panose="020B0604030504040204" pitchFamily="50" charset="-128"/>
              </a:rPr>
              <a:t>年大阪・関西万博と大阪観光へ招待</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a:t>
            </a:r>
            <a:r>
              <a:rPr lang="ja-JP" altLang="en-US" sz="1100" spc="-41" dirty="0">
                <a:latin typeface="メイリオ" panose="020B0604030504040204" pitchFamily="50" charset="-128"/>
                <a:ea typeface="メイリオ" panose="020B0604030504040204" pitchFamily="50" charset="-128"/>
                <a:cs typeface="Meiryo UI" panose="020B0604030504040204" pitchFamily="50" charset="-128"/>
              </a:rPr>
              <a:t>未来社会を体験することで将来の希望につなげてもらうとともに、観光を通じ大阪の都市魅力を発信</a:t>
            </a:r>
            <a:endParaRPr kumimoji="1" lang="en-US" altLang="ja-JP" sz="1100"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F96D9AFA-09BE-43D4-B8EA-9B86A693D2DF}"/>
              </a:ext>
            </a:extLst>
          </p:cNvPr>
          <p:cNvSpPr/>
          <p:nvPr/>
        </p:nvSpPr>
        <p:spPr>
          <a:xfrm>
            <a:off x="892922" y="3659140"/>
            <a:ext cx="7205917" cy="1673481"/>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kumimoji="1" lang="ja-JP" altLang="en-US" sz="1050" b="1" dirty="0">
              <a:solidFill>
                <a:schemeClr val="tx1"/>
              </a:solidFill>
              <a:latin typeface="メイリオ" panose="020B0604030504040204" pitchFamily="50" charset="-128"/>
              <a:ea typeface="メイリオ" panose="020B0604030504040204" pitchFamily="50" charset="-128"/>
            </a:endParaRPr>
          </a:p>
        </p:txBody>
      </p:sp>
      <p:pic>
        <p:nvPicPr>
          <p:cNvPr id="89" name="図 88">
            <a:extLst>
              <a:ext uri="{FF2B5EF4-FFF2-40B4-BE49-F238E27FC236}">
                <a16:creationId xmlns:a16="http://schemas.microsoft.com/office/drawing/2014/main" id="{6F72C5C4-0BDD-496D-8C56-A94CE183BC3D}"/>
              </a:ext>
            </a:extLst>
          </p:cNvPr>
          <p:cNvPicPr>
            <a:picLocks noChangeAspect="1"/>
          </p:cNvPicPr>
          <p:nvPr/>
        </p:nvPicPr>
        <p:blipFill rotWithShape="1">
          <a:blip r:embed="rId9" cstate="email">
            <a:clrChange>
              <a:clrFrom>
                <a:srgbClr val="DEEBF7"/>
              </a:clrFrom>
              <a:clrTo>
                <a:srgbClr val="DEEBF7">
                  <a:alpha val="0"/>
                </a:srgbClr>
              </a:clrTo>
            </a:clrChange>
            <a:extLst>
              <a:ext uri="{28A0092B-C50C-407E-A947-70E740481C1C}">
                <a14:useLocalDpi xmlns:a14="http://schemas.microsoft.com/office/drawing/2010/main"/>
              </a:ext>
            </a:extLst>
          </a:blip>
          <a:srcRect l="438" r="-1"/>
          <a:stretch/>
        </p:blipFill>
        <p:spPr>
          <a:xfrm>
            <a:off x="1236351" y="3768984"/>
            <a:ext cx="6519058" cy="1453793"/>
          </a:xfrm>
          <a:prstGeom prst="rect">
            <a:avLst/>
          </a:prstGeom>
        </p:spPr>
      </p:pic>
      <p:sp>
        <p:nvSpPr>
          <p:cNvPr id="4" name="スライド番号プレースホルダー 3">
            <a:extLst>
              <a:ext uri="{FF2B5EF4-FFF2-40B4-BE49-F238E27FC236}">
                <a16:creationId xmlns:a16="http://schemas.microsoft.com/office/drawing/2014/main" id="{93A0F5E7-3B6D-41FA-9983-30FC8A8A7FE6}"/>
              </a:ext>
            </a:extLst>
          </p:cNvPr>
          <p:cNvSpPr>
            <a:spLocks noGrp="1"/>
          </p:cNvSpPr>
          <p:nvPr>
            <p:ph type="sldNum" sz="quarter" idx="12"/>
          </p:nvPr>
        </p:nvSpPr>
        <p:spPr/>
        <p:txBody>
          <a:bodyPr/>
          <a:lstStyle/>
          <a:p>
            <a:fld id="{7791D223-6A27-4327-8087-FA06212A7E85}" type="slidenum">
              <a:rPr lang="ja-JP" altLang="en-US" smtClean="0"/>
              <a:pPr/>
              <a:t>25</a:t>
            </a:fld>
            <a:endParaRPr lang="ja-JP" altLang="en-US" dirty="0"/>
          </a:p>
        </p:txBody>
      </p:sp>
    </p:spTree>
    <p:extLst>
      <p:ext uri="{BB962C8B-B14F-4D97-AF65-F5344CB8AC3E}">
        <p14:creationId xmlns:p14="http://schemas.microsoft.com/office/powerpoint/2010/main" val="2546867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14D4DF9E-BAA5-471B-A140-D31C58A0B253}"/>
              </a:ext>
            </a:extLst>
          </p:cNvPr>
          <p:cNvSpPr/>
          <p:nvPr/>
        </p:nvSpPr>
        <p:spPr>
          <a:xfrm>
            <a:off x="0" y="-2292"/>
            <a:ext cx="9144000" cy="432000"/>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ctr"/>
          <a:lstStyle/>
          <a:p>
            <a:r>
              <a:rPr lang="ja-JP" altLang="en-US" sz="1600" b="1" dirty="0">
                <a:solidFill>
                  <a:schemeClr val="tx1"/>
                </a:solidFill>
                <a:latin typeface="メイリオ" panose="020B0604030504040204" pitchFamily="50" charset="-128"/>
                <a:ea typeface="メイリオ" panose="020B0604030504040204" pitchFamily="50" charset="-128"/>
              </a:rPr>
              <a:t>民間の資金提供者と協働した</a:t>
            </a:r>
            <a:r>
              <a:rPr lang="en-US" altLang="ja-JP" sz="1600" b="1" dirty="0">
                <a:solidFill>
                  <a:schemeClr val="tx1"/>
                </a:solidFill>
                <a:latin typeface="メイリオ" panose="020B0604030504040204" pitchFamily="50" charset="-128"/>
                <a:ea typeface="メイリオ" panose="020B0604030504040204" pitchFamily="50" charset="-128"/>
              </a:rPr>
              <a:t>NPO</a:t>
            </a:r>
            <a:r>
              <a:rPr lang="ja-JP" altLang="en-US" sz="1600" b="1" dirty="0">
                <a:solidFill>
                  <a:schemeClr val="tx1"/>
                </a:solidFill>
                <a:latin typeface="メイリオ" panose="020B0604030504040204" pitchFamily="50" charset="-128"/>
                <a:ea typeface="メイリオ" panose="020B0604030504040204" pitchFamily="50" charset="-128"/>
              </a:rPr>
              <a:t>等活動支援　                                     </a:t>
            </a:r>
            <a:r>
              <a:rPr lang="en-US" altLang="ja-JP" sz="1100" b="1" dirty="0">
                <a:solidFill>
                  <a:schemeClr val="tx1"/>
                </a:solidFill>
                <a:latin typeface="メイリオ" panose="020B0604030504040204" pitchFamily="50" charset="-128"/>
                <a:ea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rPr>
              <a:t>政策企画部 企画室 連携課</a:t>
            </a:r>
            <a:r>
              <a:rPr lang="en-US" altLang="ja-JP" sz="1100" b="1" dirty="0">
                <a:solidFill>
                  <a:schemeClr val="tx1"/>
                </a:solidFill>
                <a:latin typeface="メイリオ" panose="020B0604030504040204" pitchFamily="50" charset="-128"/>
                <a:ea typeface="メイリオ" panose="020B0604030504040204" pitchFamily="50" charset="-128"/>
              </a:rPr>
              <a:t>】</a:t>
            </a:r>
          </a:p>
        </p:txBody>
      </p:sp>
      <p:sp>
        <p:nvSpPr>
          <p:cNvPr id="10" name="正方形/長方形 9"/>
          <p:cNvSpPr/>
          <p:nvPr/>
        </p:nvSpPr>
        <p:spPr>
          <a:xfrm>
            <a:off x="119162" y="683695"/>
            <a:ext cx="3298010" cy="1723549"/>
          </a:xfrm>
          <a:prstGeom prst="rect">
            <a:avLst/>
          </a:prstGeom>
        </p:spPr>
        <p:txBody>
          <a:bodyPr wrap="square">
            <a:spAutoFit/>
          </a:bodyPr>
          <a:lstStyle/>
          <a:p>
            <a:pPr marL="182563" indent="-182563"/>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・「誰一人取り残さない」という</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SDGs</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の理念を踏まえ、民間の資金提供者と</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との協働により課題解決を図る取組みを実施。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spcBef>
                <a:spcPts val="600"/>
              </a:spcBef>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・クラウドファンディング事業者にも参画いただき、</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等の効率的な資金調達をサポート。</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spcBef>
                <a:spcPts val="600"/>
              </a:spcBef>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・府は</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NPO</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等に関する情報発信等のサポートを行い、活動を支援。</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a:xfrm>
            <a:off x="328447" y="2618910"/>
            <a:ext cx="1224000" cy="288000"/>
          </a:xfrm>
          <a:prstGeom prst="roundRect">
            <a:avLst/>
          </a:prstGeom>
          <a:solidFill>
            <a:schemeClr val="bg1"/>
          </a:solidFill>
          <a:ln w="317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ja-JP" altLang="en-US" sz="1050" b="1" dirty="0">
                <a:solidFill>
                  <a:schemeClr val="tx1"/>
                </a:solidFill>
                <a:latin typeface="メイリオ" panose="020B0604030504040204" pitchFamily="50" charset="-128"/>
                <a:ea typeface="メイリオ" panose="020B0604030504040204" pitchFamily="50" charset="-128"/>
              </a:rPr>
              <a:t>令和６年度実績</a:t>
            </a:r>
            <a:endParaRPr lang="en-US" altLang="ja-JP" sz="1050" b="1" dirty="0">
              <a:solidFill>
                <a:schemeClr val="tx1"/>
              </a:solidFill>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DE10BB3-A80A-47FB-B4F6-F93FCA48925C}"/>
              </a:ext>
            </a:extLst>
          </p:cNvPr>
          <p:cNvGraphicFramePr>
            <a:graphicFrameLocks noGrp="1"/>
          </p:cNvGraphicFramePr>
          <p:nvPr/>
        </p:nvGraphicFramePr>
        <p:xfrm>
          <a:off x="328448" y="2974565"/>
          <a:ext cx="8503467" cy="3472728"/>
        </p:xfrm>
        <a:graphic>
          <a:graphicData uri="http://schemas.openxmlformats.org/drawingml/2006/table">
            <a:tbl>
              <a:tblPr>
                <a:tableStyleId>{5C22544A-7EE6-4342-B048-85BDC9FD1C3A}</a:tableStyleId>
              </a:tblPr>
              <a:tblGrid>
                <a:gridCol w="1633262">
                  <a:extLst>
                    <a:ext uri="{9D8B030D-6E8A-4147-A177-3AD203B41FA5}">
                      <a16:colId xmlns:a16="http://schemas.microsoft.com/office/drawing/2014/main" val="776757226"/>
                    </a:ext>
                  </a:extLst>
                </a:gridCol>
                <a:gridCol w="3150350">
                  <a:extLst>
                    <a:ext uri="{9D8B030D-6E8A-4147-A177-3AD203B41FA5}">
                      <a16:colId xmlns:a16="http://schemas.microsoft.com/office/drawing/2014/main" val="2044966035"/>
                    </a:ext>
                  </a:extLst>
                </a:gridCol>
                <a:gridCol w="2025225">
                  <a:extLst>
                    <a:ext uri="{9D8B030D-6E8A-4147-A177-3AD203B41FA5}">
                      <a16:colId xmlns:a16="http://schemas.microsoft.com/office/drawing/2014/main" val="711901257"/>
                    </a:ext>
                  </a:extLst>
                </a:gridCol>
                <a:gridCol w="1694630">
                  <a:extLst>
                    <a:ext uri="{9D8B030D-6E8A-4147-A177-3AD203B41FA5}">
                      <a16:colId xmlns:a16="http://schemas.microsoft.com/office/drawing/2014/main" val="122840998"/>
                    </a:ext>
                  </a:extLst>
                </a:gridCol>
              </a:tblGrid>
              <a:tr h="462310">
                <a:tc>
                  <a:txBody>
                    <a:bodyPr/>
                    <a:lstStyle/>
                    <a:p>
                      <a:pPr algn="ctr" fontAlgn="ctr"/>
                      <a:r>
                        <a:rPr lang="zh-CN" altLang="en-US" sz="900" b="1" u="none" strike="noStrike" dirty="0">
                          <a:effectLst/>
                          <a:latin typeface="メイリオ" panose="020B0604030504040204" pitchFamily="50" charset="-128"/>
                          <a:ea typeface="メイリオ" panose="020B0604030504040204" pitchFamily="50" charset="-128"/>
                        </a:rPr>
                        <a:t>団体名称（所在地）</a:t>
                      </a:r>
                      <a:endParaRPr lang="zh-CN" altLang="en-US" sz="900" b="1"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900" b="1" u="none" strike="noStrike" dirty="0">
                          <a:effectLst/>
                          <a:latin typeface="メイリオ" panose="020B0604030504040204" pitchFamily="50" charset="-128"/>
                          <a:ea typeface="メイリオ" panose="020B0604030504040204" pitchFamily="50" charset="-128"/>
                        </a:rPr>
                        <a:t>事業名称</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900" b="1" u="none" strike="noStrike" dirty="0">
                          <a:effectLst/>
                          <a:latin typeface="メイリオ" panose="020B0604030504040204" pitchFamily="50" charset="-128"/>
                          <a:ea typeface="メイリオ" panose="020B0604030504040204" pitchFamily="50" charset="-128"/>
                        </a:rPr>
                        <a:t>関連する</a:t>
                      </a:r>
                      <a:r>
                        <a:rPr lang="en-US" altLang="ja-JP" sz="900" b="1" u="none" strike="noStrike" dirty="0">
                          <a:effectLst/>
                          <a:latin typeface="メイリオ" panose="020B0604030504040204" pitchFamily="50" charset="-128"/>
                          <a:ea typeface="メイリオ" panose="020B0604030504040204" pitchFamily="50" charset="-128"/>
                        </a:rPr>
                        <a:t>SDGs</a:t>
                      </a:r>
                      <a:r>
                        <a:rPr lang="ja-JP" altLang="en-US" sz="900" b="1" u="none" strike="noStrike" dirty="0">
                          <a:effectLst/>
                          <a:latin typeface="メイリオ" panose="020B0604030504040204" pitchFamily="50" charset="-128"/>
                          <a:ea typeface="メイリオ" panose="020B0604030504040204" pitchFamily="50" charset="-128"/>
                        </a:rPr>
                        <a:t>ゴール</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900" b="1" u="none" strike="noStrike" dirty="0">
                          <a:effectLst/>
                          <a:latin typeface="メイリオ" panose="020B0604030504040204" pitchFamily="50" charset="-128"/>
                          <a:ea typeface="メイリオ" panose="020B0604030504040204" pitchFamily="50" charset="-128"/>
                        </a:rPr>
                        <a:t>事業規模</a:t>
                      </a:r>
                      <a:endParaRPr lang="ja-JP" altLang="en-US" sz="900" b="1"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60420742"/>
                  </a:ext>
                </a:extLst>
              </a:tr>
              <a:tr h="1389424">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特定非営利活動法人</a:t>
                      </a:r>
                    </a:p>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虹色ダイバーシティ</a:t>
                      </a:r>
                    </a:p>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（大阪市）</a:t>
                      </a:r>
                    </a:p>
                  </a:txBody>
                  <a:tcPr marL="72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天満橋の常設</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LGBTQ</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センターで、若者が</a:t>
                      </a: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LGBTQ</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やジェンダー平等を学ぶ機会を提供</a:t>
                      </a:r>
                    </a:p>
                  </a:txBody>
                  <a:tcPr marL="36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5,196.5</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p>
                    <a:p>
                      <a:pPr algn="ctr" fontAlgn="ct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うちマッチング支援額</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2,500</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extLst>
                  <a:ext uri="{0D108BD9-81ED-4DB2-BD59-A6C34878D82A}">
                    <a16:rowId xmlns:a16="http://schemas.microsoft.com/office/drawing/2014/main" val="563259246"/>
                  </a:ext>
                </a:extLst>
              </a:tr>
              <a:tr h="810497">
                <a:tc>
                  <a:txBody>
                    <a:bodyPr/>
                    <a:lstStyle/>
                    <a:p>
                      <a:pPr algn="l" fontAlgn="ctr"/>
                      <a:r>
                        <a:rPr lang="en-US" altLang="ja-JP" sz="1050" b="0" i="0" u="none" strike="noStrike" dirty="0">
                          <a:solidFill>
                            <a:srgbClr val="000000"/>
                          </a:solidFill>
                          <a:effectLst/>
                          <a:latin typeface="メイリオ" panose="020B0604030504040204" pitchFamily="50" charset="-128"/>
                          <a:ea typeface="メイリオ" panose="020B0604030504040204" pitchFamily="50" charset="-128"/>
                        </a:rPr>
                        <a:t>NPO</a:t>
                      </a: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法人ろーたす</a:t>
                      </a:r>
                    </a:p>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（大阪市）</a:t>
                      </a:r>
                    </a:p>
                  </a:txBody>
                  <a:tcPr marL="72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1050" b="0" i="0" u="none" strike="noStrike" dirty="0">
                          <a:solidFill>
                            <a:srgbClr val="000000"/>
                          </a:solidFill>
                          <a:effectLst/>
                          <a:latin typeface="メイリオ" panose="020B0604030504040204" pitchFamily="50" charset="-128"/>
                          <a:ea typeface="メイリオ" panose="020B0604030504040204" pitchFamily="50" charset="-128"/>
                        </a:rPr>
                        <a:t>フリースクールをセカンドプレイスに！</a:t>
                      </a:r>
                    </a:p>
                  </a:txBody>
                  <a:tcPr marL="36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3,136.0</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p>
                    <a:p>
                      <a:pPr algn="ctr" fontAlgn="ct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うちマッチング支援額</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1,500</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txBody>
                  <a:tcPr marL="3529" marR="3529"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extLst>
                  <a:ext uri="{0D108BD9-81ED-4DB2-BD59-A6C34878D82A}">
                    <a16:rowId xmlns:a16="http://schemas.microsoft.com/office/drawing/2014/main" val="3583688029"/>
                  </a:ext>
                </a:extLst>
              </a:tr>
              <a:tr h="810497">
                <a:tc>
                  <a:txBody>
                    <a:bodyPr/>
                    <a:lstStyle/>
                    <a:p>
                      <a:pPr algn="l" fontAlgn="ctr"/>
                      <a:r>
                        <a:rPr lang="ja-JP" altLang="en-US" sz="1050" u="none" strike="noStrike" dirty="0">
                          <a:effectLst/>
                          <a:latin typeface="メイリオ" panose="020B0604030504040204" pitchFamily="50" charset="-128"/>
                          <a:ea typeface="メイリオ" panose="020B0604030504040204" pitchFamily="50" charset="-128"/>
                        </a:rPr>
                        <a:t>特定非営利活動法人</a:t>
                      </a:r>
                    </a:p>
                    <a:p>
                      <a:pPr algn="l" fontAlgn="ctr"/>
                      <a:r>
                        <a:rPr lang="ja-JP" altLang="en-US" sz="1050" u="none" strike="noStrike" dirty="0">
                          <a:effectLst/>
                          <a:latin typeface="メイリオ" panose="020B0604030504040204" pitchFamily="50" charset="-128"/>
                          <a:ea typeface="メイリオ" panose="020B0604030504040204" pitchFamily="50" charset="-128"/>
                        </a:rPr>
                        <a:t>キリンこども応援団</a:t>
                      </a:r>
                    </a:p>
                    <a:p>
                      <a:pPr algn="l" fontAlgn="ctr"/>
                      <a:r>
                        <a:rPr lang="ja-JP" altLang="en-US" sz="1050" u="none" strike="noStrike" dirty="0">
                          <a:effectLst/>
                          <a:latin typeface="メイリオ" panose="020B0604030504040204" pitchFamily="50" charset="-128"/>
                          <a:ea typeface="メイリオ" panose="020B0604030504040204" pitchFamily="50" charset="-128"/>
                        </a:rPr>
                        <a:t>（泉佐野市）</a:t>
                      </a:r>
                      <a:endParaRPr lang="en-US" altLang="ja-JP" sz="1050" u="none" strike="noStrike" dirty="0">
                        <a:effectLst/>
                        <a:latin typeface="メイリオ" panose="020B0604030504040204" pitchFamily="50" charset="-128"/>
                        <a:ea typeface="メイリオ" panose="020B0604030504040204" pitchFamily="50" charset="-128"/>
                      </a:endParaRPr>
                    </a:p>
                  </a:txBody>
                  <a:tcPr marL="72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1050" u="none" strike="noStrike" dirty="0">
                          <a:effectLst/>
                          <a:latin typeface="メイリオ" panose="020B0604030504040204" pitchFamily="50" charset="-128"/>
                          <a:ea typeface="メイリオ" panose="020B0604030504040204" pitchFamily="50" charset="-128"/>
                        </a:rPr>
                        <a:t>人に会わないために人に会う</a:t>
                      </a:r>
                    </a:p>
                    <a:p>
                      <a:pPr algn="l" fontAlgn="ctr"/>
                      <a:r>
                        <a:rPr lang="ja-JP" altLang="en-US" sz="1050" u="none" strike="noStrike" dirty="0">
                          <a:effectLst/>
                          <a:latin typeface="メイリオ" panose="020B0604030504040204" pitchFamily="50" charset="-128"/>
                          <a:ea typeface="メイリオ" panose="020B0604030504040204" pitchFamily="50" charset="-128"/>
                        </a:rPr>
                        <a:t>～不登校・ひきこもりの若者が空き家を活用し自分 </a:t>
                      </a:r>
                      <a:endParaRPr lang="en-US" altLang="ja-JP" sz="1050" u="none" strike="noStrike" dirty="0">
                        <a:effectLst/>
                        <a:latin typeface="メイリオ" panose="020B0604030504040204" pitchFamily="50" charset="-128"/>
                        <a:ea typeface="メイリオ" panose="020B0604030504040204" pitchFamily="50" charset="-128"/>
                      </a:endParaRPr>
                    </a:p>
                    <a:p>
                      <a:pPr algn="l" fontAlgn="ctr"/>
                      <a:r>
                        <a:rPr lang="ja-JP" altLang="en-US" sz="1050" u="none" strike="noStrike" dirty="0">
                          <a:effectLst/>
                          <a:latin typeface="メイリオ" panose="020B0604030504040204" pitchFamily="50" charset="-128"/>
                          <a:ea typeface="メイリオ" panose="020B0604030504040204" pitchFamily="50" charset="-128"/>
                        </a:rPr>
                        <a:t>　らしく働ける場所を創造する～</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endParaRPr>
                    </a:p>
                  </a:txBody>
                  <a:tcPr marL="36000" marR="36000" marT="3529"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l" fontAlgn="ctr"/>
                      <a:r>
                        <a:rPr lang="ja-JP" altLang="en-US" sz="600" u="none" strike="noStrike" dirty="0">
                          <a:effectLst/>
                          <a:latin typeface="メイリオ" panose="020B0604030504040204" pitchFamily="50" charset="-128"/>
                          <a:ea typeface="メイリオ" panose="020B0604030504040204" pitchFamily="50" charset="-128"/>
                        </a:rPr>
                        <a:t>　</a:t>
                      </a:r>
                      <a:endParaRPr lang="ja-JP" altLang="en-US" sz="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3529" marR="3529"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tc>
                  <a:txBody>
                    <a:bodyPr/>
                    <a:lstStyle/>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10,665.5</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p>
                    <a:p>
                      <a:pPr algn="ctr" fontAlgn="ct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うちマッチング支援額</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en-US" altLang="ja-JP" sz="1050" b="1" u="none" strike="noStrike" dirty="0">
                          <a:solidFill>
                            <a:schemeClr val="tx1"/>
                          </a:solidFill>
                          <a:effectLst/>
                          <a:latin typeface="メイリオ" panose="020B0604030504040204" pitchFamily="50" charset="-128"/>
                          <a:ea typeface="メイリオ" panose="020B0604030504040204" pitchFamily="50" charset="-128"/>
                        </a:rPr>
                        <a:t>5,000</a:t>
                      </a:r>
                      <a:r>
                        <a:rPr lang="ja-JP" altLang="en-US" sz="1050" b="1" u="none" strike="noStrike" dirty="0">
                          <a:solidFill>
                            <a:schemeClr val="tx1"/>
                          </a:solidFill>
                          <a:effectLst/>
                          <a:latin typeface="メイリオ" panose="020B0604030504040204" pitchFamily="50" charset="-128"/>
                          <a:ea typeface="メイリオ" panose="020B0604030504040204" pitchFamily="50" charset="-128"/>
                        </a:rPr>
                        <a:t>千円</a:t>
                      </a:r>
                      <a:endParaRPr lang="en-US" altLang="ja-JP" sz="1050" b="1" u="none" strike="noStrike" dirty="0">
                        <a:solidFill>
                          <a:schemeClr val="tx1"/>
                        </a:solidFill>
                        <a:effectLst/>
                        <a:latin typeface="メイリオ" panose="020B0604030504040204" pitchFamily="50" charset="-128"/>
                        <a:ea typeface="メイリオ" panose="020B0604030504040204" pitchFamily="50" charset="-128"/>
                      </a:endParaRPr>
                    </a:p>
                  </a:txBody>
                  <a:tcPr marL="3529" marR="3529" marT="3600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E1"/>
                    </a:solidFill>
                  </a:tcPr>
                </a:tc>
                <a:extLst>
                  <a:ext uri="{0D108BD9-81ED-4DB2-BD59-A6C34878D82A}">
                    <a16:rowId xmlns:a16="http://schemas.microsoft.com/office/drawing/2014/main" val="400992061"/>
                  </a:ext>
                </a:extLst>
              </a:tr>
            </a:tbl>
          </a:graphicData>
        </a:graphic>
      </p:graphicFrame>
      <p:grpSp>
        <p:nvGrpSpPr>
          <p:cNvPr id="11" name="グループ化 10">
            <a:extLst>
              <a:ext uri="{FF2B5EF4-FFF2-40B4-BE49-F238E27FC236}">
                <a16:creationId xmlns:a16="http://schemas.microsoft.com/office/drawing/2014/main" id="{0F2C93AE-ADBD-4CDB-9074-B3542794BB1A}"/>
              </a:ext>
            </a:extLst>
          </p:cNvPr>
          <p:cNvGrpSpPr/>
          <p:nvPr/>
        </p:nvGrpSpPr>
        <p:grpSpPr>
          <a:xfrm>
            <a:off x="5219195" y="5818097"/>
            <a:ext cx="1818685" cy="428400"/>
            <a:chOff x="5562914" y="3846889"/>
            <a:chExt cx="1818685" cy="428400"/>
          </a:xfrm>
        </p:grpSpPr>
        <p:pic>
          <p:nvPicPr>
            <p:cNvPr id="7" name="図 6">
              <a:extLst>
                <a:ext uri="{FF2B5EF4-FFF2-40B4-BE49-F238E27FC236}">
                  <a16:creationId xmlns:a16="http://schemas.microsoft.com/office/drawing/2014/main" id="{331F01ED-E513-44FB-8110-053DAD9A3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914" y="3846889"/>
              <a:ext cx="429745" cy="428400"/>
            </a:xfrm>
            <a:prstGeom prst="rect">
              <a:avLst/>
            </a:prstGeom>
          </p:spPr>
        </p:pic>
        <p:pic>
          <p:nvPicPr>
            <p:cNvPr id="9" name="図 8">
              <a:extLst>
                <a:ext uri="{FF2B5EF4-FFF2-40B4-BE49-F238E27FC236}">
                  <a16:creationId xmlns:a16="http://schemas.microsoft.com/office/drawing/2014/main" id="{2F8A2E97-41E6-4B26-B16A-FD098DE614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5894" y="3846889"/>
              <a:ext cx="429745" cy="428400"/>
            </a:xfrm>
            <a:prstGeom prst="rect">
              <a:avLst/>
            </a:prstGeom>
          </p:spPr>
        </p:pic>
        <p:pic>
          <p:nvPicPr>
            <p:cNvPr id="13" name="図 12">
              <a:extLst>
                <a:ext uri="{FF2B5EF4-FFF2-40B4-BE49-F238E27FC236}">
                  <a16:creationId xmlns:a16="http://schemas.microsoft.com/office/drawing/2014/main" id="{405B6CA0-9FFE-4945-A9B3-57AFE1B34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8873" y="3846889"/>
              <a:ext cx="429745" cy="428400"/>
            </a:xfrm>
            <a:prstGeom prst="rect">
              <a:avLst/>
            </a:prstGeom>
          </p:spPr>
        </p:pic>
        <p:pic>
          <p:nvPicPr>
            <p:cNvPr id="16" name="図 15">
              <a:extLst>
                <a:ext uri="{FF2B5EF4-FFF2-40B4-BE49-F238E27FC236}">
                  <a16:creationId xmlns:a16="http://schemas.microsoft.com/office/drawing/2014/main" id="{338E0D79-A62F-4CFF-9D8D-74AB0BD69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1854" y="3846889"/>
              <a:ext cx="429745" cy="428400"/>
            </a:xfrm>
            <a:prstGeom prst="rect">
              <a:avLst/>
            </a:prstGeom>
          </p:spPr>
        </p:pic>
      </p:grpSp>
      <p:grpSp>
        <p:nvGrpSpPr>
          <p:cNvPr id="63" name="グループ化 62">
            <a:extLst>
              <a:ext uri="{FF2B5EF4-FFF2-40B4-BE49-F238E27FC236}">
                <a16:creationId xmlns:a16="http://schemas.microsoft.com/office/drawing/2014/main" id="{51EB94D0-74AB-4C4D-9CCF-88D815129AAA}"/>
              </a:ext>
            </a:extLst>
          </p:cNvPr>
          <p:cNvGrpSpPr/>
          <p:nvPr/>
        </p:nvGrpSpPr>
        <p:grpSpPr>
          <a:xfrm>
            <a:off x="5213058" y="3611653"/>
            <a:ext cx="1799396" cy="1062225"/>
            <a:chOff x="6087012" y="4568027"/>
            <a:chExt cx="1348732" cy="796188"/>
          </a:xfrm>
        </p:grpSpPr>
        <p:pic>
          <p:nvPicPr>
            <p:cNvPr id="53" name="図 52">
              <a:extLst>
                <a:ext uri="{FF2B5EF4-FFF2-40B4-BE49-F238E27FC236}">
                  <a16:creationId xmlns:a16="http://schemas.microsoft.com/office/drawing/2014/main" id="{92DFD1E2-A405-4439-8B8B-71FA99199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012" y="4568027"/>
              <a:ext cx="252000" cy="252000"/>
            </a:xfrm>
            <a:prstGeom prst="rect">
              <a:avLst/>
            </a:prstGeom>
          </p:spPr>
        </p:pic>
        <p:pic>
          <p:nvPicPr>
            <p:cNvPr id="54" name="図 53">
              <a:extLst>
                <a:ext uri="{FF2B5EF4-FFF2-40B4-BE49-F238E27FC236}">
                  <a16:creationId xmlns:a16="http://schemas.microsoft.com/office/drawing/2014/main" id="{07D644AE-4400-4E31-AEC5-8B63DAF20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7012" y="4840121"/>
              <a:ext cx="252000" cy="252000"/>
            </a:xfrm>
            <a:prstGeom prst="rect">
              <a:avLst/>
            </a:prstGeom>
          </p:spPr>
        </p:pic>
        <p:pic>
          <p:nvPicPr>
            <p:cNvPr id="55" name="図 54">
              <a:extLst>
                <a:ext uri="{FF2B5EF4-FFF2-40B4-BE49-F238E27FC236}">
                  <a16:creationId xmlns:a16="http://schemas.microsoft.com/office/drawing/2014/main" id="{7E4E0B51-52BA-43A1-B45F-B6D7B93C2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378" y="4840121"/>
              <a:ext cx="252000" cy="252000"/>
            </a:xfrm>
            <a:prstGeom prst="rect">
              <a:avLst/>
            </a:prstGeom>
          </p:spPr>
        </p:pic>
        <p:pic>
          <p:nvPicPr>
            <p:cNvPr id="56" name="図 55">
              <a:extLst>
                <a:ext uri="{FF2B5EF4-FFF2-40B4-BE49-F238E27FC236}">
                  <a16:creationId xmlns:a16="http://schemas.microsoft.com/office/drawing/2014/main" id="{B18A10DC-D9B7-426E-B01C-FA44071FC7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09561" y="4840121"/>
              <a:ext cx="252000" cy="252000"/>
            </a:xfrm>
            <a:prstGeom prst="rect">
              <a:avLst/>
            </a:prstGeom>
          </p:spPr>
        </p:pic>
        <p:pic>
          <p:nvPicPr>
            <p:cNvPr id="19" name="図 18">
              <a:extLst>
                <a:ext uri="{FF2B5EF4-FFF2-40B4-BE49-F238E27FC236}">
                  <a16:creationId xmlns:a16="http://schemas.microsoft.com/office/drawing/2014/main" id="{F5471D95-5B9C-4D34-837C-566B6B43A9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1195" y="4568027"/>
              <a:ext cx="252000" cy="252000"/>
            </a:xfrm>
            <a:prstGeom prst="rect">
              <a:avLst/>
            </a:prstGeom>
          </p:spPr>
        </p:pic>
        <p:pic>
          <p:nvPicPr>
            <p:cNvPr id="22" name="図 21">
              <a:extLst>
                <a:ext uri="{FF2B5EF4-FFF2-40B4-BE49-F238E27FC236}">
                  <a16:creationId xmlns:a16="http://schemas.microsoft.com/office/drawing/2014/main" id="{D60E9C8E-9428-48F7-8748-FF22E3E943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3744" y="4568027"/>
              <a:ext cx="252000" cy="252000"/>
            </a:xfrm>
            <a:prstGeom prst="rect">
              <a:avLst/>
            </a:prstGeom>
          </p:spPr>
        </p:pic>
        <p:pic>
          <p:nvPicPr>
            <p:cNvPr id="28" name="図 27">
              <a:extLst>
                <a:ext uri="{FF2B5EF4-FFF2-40B4-BE49-F238E27FC236}">
                  <a16:creationId xmlns:a16="http://schemas.microsoft.com/office/drawing/2014/main" id="{E4AD5C4C-F48F-430B-821F-DC294BC21E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5378" y="4568027"/>
              <a:ext cx="252000" cy="252000"/>
            </a:xfrm>
            <a:prstGeom prst="rect">
              <a:avLst/>
            </a:prstGeom>
          </p:spPr>
        </p:pic>
        <p:pic>
          <p:nvPicPr>
            <p:cNvPr id="48" name="図 47">
              <a:extLst>
                <a:ext uri="{FF2B5EF4-FFF2-40B4-BE49-F238E27FC236}">
                  <a16:creationId xmlns:a16="http://schemas.microsoft.com/office/drawing/2014/main" id="{E83BDD45-9D99-4652-B44C-C60BEA8A13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09561" y="4568027"/>
              <a:ext cx="252000" cy="252000"/>
            </a:xfrm>
            <a:prstGeom prst="rect">
              <a:avLst/>
            </a:prstGeom>
          </p:spPr>
        </p:pic>
        <p:pic>
          <p:nvPicPr>
            <p:cNvPr id="50" name="図 49">
              <a:extLst>
                <a:ext uri="{FF2B5EF4-FFF2-40B4-BE49-F238E27FC236}">
                  <a16:creationId xmlns:a16="http://schemas.microsoft.com/office/drawing/2014/main" id="{85DA699C-14D9-4979-A04D-91DF66DEBD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1195" y="4840121"/>
              <a:ext cx="252000" cy="252000"/>
            </a:xfrm>
            <a:prstGeom prst="rect">
              <a:avLst/>
            </a:prstGeom>
          </p:spPr>
        </p:pic>
        <p:pic>
          <p:nvPicPr>
            <p:cNvPr id="52" name="図 51">
              <a:extLst>
                <a:ext uri="{FF2B5EF4-FFF2-40B4-BE49-F238E27FC236}">
                  <a16:creationId xmlns:a16="http://schemas.microsoft.com/office/drawing/2014/main" id="{36D594D5-8110-4364-8D56-DBEAF081F6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35378" y="5112215"/>
              <a:ext cx="252000" cy="252000"/>
            </a:xfrm>
            <a:prstGeom prst="rect">
              <a:avLst/>
            </a:prstGeom>
          </p:spPr>
        </p:pic>
        <p:pic>
          <p:nvPicPr>
            <p:cNvPr id="58" name="図 57">
              <a:extLst>
                <a:ext uri="{FF2B5EF4-FFF2-40B4-BE49-F238E27FC236}">
                  <a16:creationId xmlns:a16="http://schemas.microsoft.com/office/drawing/2014/main" id="{99AA17E3-36F0-4AEE-BBCC-2DF3A073EB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83744" y="4840121"/>
              <a:ext cx="252000" cy="252000"/>
            </a:xfrm>
            <a:prstGeom prst="rect">
              <a:avLst/>
            </a:prstGeom>
          </p:spPr>
        </p:pic>
        <p:pic>
          <p:nvPicPr>
            <p:cNvPr id="60" name="図 59">
              <a:extLst>
                <a:ext uri="{FF2B5EF4-FFF2-40B4-BE49-F238E27FC236}">
                  <a16:creationId xmlns:a16="http://schemas.microsoft.com/office/drawing/2014/main" id="{70ED848B-3993-4FFC-889D-CB535DA787B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87012" y="5112215"/>
              <a:ext cx="252000" cy="252000"/>
            </a:xfrm>
            <a:prstGeom prst="rect">
              <a:avLst/>
            </a:prstGeom>
          </p:spPr>
        </p:pic>
        <p:pic>
          <p:nvPicPr>
            <p:cNvPr id="62" name="図 61">
              <a:extLst>
                <a:ext uri="{FF2B5EF4-FFF2-40B4-BE49-F238E27FC236}">
                  <a16:creationId xmlns:a16="http://schemas.microsoft.com/office/drawing/2014/main" id="{6B57718F-0628-4766-AA72-3B3D2D5980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1195" y="5112215"/>
              <a:ext cx="252000" cy="252000"/>
            </a:xfrm>
            <a:prstGeom prst="rect">
              <a:avLst/>
            </a:prstGeom>
          </p:spPr>
        </p:pic>
      </p:grpSp>
      <p:grpSp>
        <p:nvGrpSpPr>
          <p:cNvPr id="8" name="グループ化 7">
            <a:extLst>
              <a:ext uri="{FF2B5EF4-FFF2-40B4-BE49-F238E27FC236}">
                <a16:creationId xmlns:a16="http://schemas.microsoft.com/office/drawing/2014/main" id="{CDA995A6-E2FA-4E43-8574-B674A4C18FC4}"/>
              </a:ext>
            </a:extLst>
          </p:cNvPr>
          <p:cNvGrpSpPr/>
          <p:nvPr/>
        </p:nvGrpSpPr>
        <p:grpSpPr>
          <a:xfrm>
            <a:off x="5213058" y="5015000"/>
            <a:ext cx="1355704" cy="428400"/>
            <a:chOff x="5562914" y="5762159"/>
            <a:chExt cx="1355704" cy="428400"/>
          </a:xfrm>
        </p:grpSpPr>
        <p:pic>
          <p:nvPicPr>
            <p:cNvPr id="75" name="図 74">
              <a:extLst>
                <a:ext uri="{FF2B5EF4-FFF2-40B4-BE49-F238E27FC236}">
                  <a16:creationId xmlns:a16="http://schemas.microsoft.com/office/drawing/2014/main" id="{09495EB4-68B1-430B-A69C-B6DDA42B64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62914" y="5762159"/>
              <a:ext cx="428400" cy="428400"/>
            </a:xfrm>
            <a:prstGeom prst="rect">
              <a:avLst/>
            </a:prstGeom>
          </p:spPr>
        </p:pic>
        <p:pic>
          <p:nvPicPr>
            <p:cNvPr id="76" name="図 75">
              <a:extLst>
                <a:ext uri="{FF2B5EF4-FFF2-40B4-BE49-F238E27FC236}">
                  <a16:creationId xmlns:a16="http://schemas.microsoft.com/office/drawing/2014/main" id="{27D78B68-C535-4F78-A6CF-3D5B8E4FAAA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26566" y="5762159"/>
              <a:ext cx="428400" cy="428400"/>
            </a:xfrm>
            <a:prstGeom prst="rect">
              <a:avLst/>
            </a:prstGeom>
          </p:spPr>
        </p:pic>
        <p:pic>
          <p:nvPicPr>
            <p:cNvPr id="77" name="図 76">
              <a:extLst>
                <a:ext uri="{FF2B5EF4-FFF2-40B4-BE49-F238E27FC236}">
                  <a16:creationId xmlns:a16="http://schemas.microsoft.com/office/drawing/2014/main" id="{CA4931B4-D07F-4525-8149-E6FEB620F9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90218" y="5762159"/>
              <a:ext cx="428400" cy="428400"/>
            </a:xfrm>
            <a:prstGeom prst="rect">
              <a:avLst/>
            </a:prstGeom>
          </p:spPr>
        </p:pic>
      </p:grpSp>
      <p:sp>
        <p:nvSpPr>
          <p:cNvPr id="3" name="大かっこ 2">
            <a:extLst>
              <a:ext uri="{FF2B5EF4-FFF2-40B4-BE49-F238E27FC236}">
                <a16:creationId xmlns:a16="http://schemas.microsoft.com/office/drawing/2014/main" id="{061DFD64-0A43-4C22-A521-614684690BB6}"/>
              </a:ext>
            </a:extLst>
          </p:cNvPr>
          <p:cNvSpPr/>
          <p:nvPr/>
        </p:nvSpPr>
        <p:spPr>
          <a:xfrm>
            <a:off x="7227295" y="4059070"/>
            <a:ext cx="1530170" cy="33620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4" name="大かっこ 33">
            <a:extLst>
              <a:ext uri="{FF2B5EF4-FFF2-40B4-BE49-F238E27FC236}">
                <a16:creationId xmlns:a16="http://schemas.microsoft.com/office/drawing/2014/main" id="{4ACDE9E1-F081-4196-AE09-F77AD12841CE}"/>
              </a:ext>
            </a:extLst>
          </p:cNvPr>
          <p:cNvSpPr/>
          <p:nvPr/>
        </p:nvSpPr>
        <p:spPr>
          <a:xfrm>
            <a:off x="7227295" y="5163027"/>
            <a:ext cx="1530170" cy="33620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5" name="大かっこ 34">
            <a:extLst>
              <a:ext uri="{FF2B5EF4-FFF2-40B4-BE49-F238E27FC236}">
                <a16:creationId xmlns:a16="http://schemas.microsoft.com/office/drawing/2014/main" id="{077ED5C2-4674-4C40-8049-8EB230A8794B}"/>
              </a:ext>
            </a:extLst>
          </p:cNvPr>
          <p:cNvSpPr/>
          <p:nvPr/>
        </p:nvSpPr>
        <p:spPr>
          <a:xfrm>
            <a:off x="7227295" y="5973117"/>
            <a:ext cx="1530170" cy="33620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E2F28AFE-B4C0-4F99-B06A-D4202920E244}"/>
              </a:ext>
            </a:extLst>
          </p:cNvPr>
          <p:cNvSpPr>
            <a:spLocks noGrp="1"/>
          </p:cNvSpPr>
          <p:nvPr>
            <p:ph type="sldNum" sz="quarter" idx="12"/>
          </p:nvPr>
        </p:nvSpPr>
        <p:spPr/>
        <p:txBody>
          <a:bodyPr/>
          <a:lstStyle/>
          <a:p>
            <a:fld id="{7791D223-6A27-4327-8087-FA06212A7E85}" type="slidenum">
              <a:rPr lang="ja-JP" altLang="en-US" smtClean="0"/>
              <a:pPr/>
              <a:t>26</a:t>
            </a:fld>
            <a:endParaRPr lang="ja-JP" altLang="en-US" dirty="0"/>
          </a:p>
        </p:txBody>
      </p:sp>
      <p:pic>
        <p:nvPicPr>
          <p:cNvPr id="14" name="図 13">
            <a:extLst>
              <a:ext uri="{FF2B5EF4-FFF2-40B4-BE49-F238E27FC236}">
                <a16:creationId xmlns:a16="http://schemas.microsoft.com/office/drawing/2014/main" id="{5FF89194-4DA8-4260-B894-3C43D7D77538}"/>
              </a:ext>
            </a:extLst>
          </p:cNvPr>
          <p:cNvPicPr>
            <a:picLocks noChangeAspect="1"/>
          </p:cNvPicPr>
          <p:nvPr/>
        </p:nvPicPr>
        <p:blipFill>
          <a:blip r:embed="rId19"/>
          <a:stretch>
            <a:fillRect/>
          </a:stretch>
        </p:blipFill>
        <p:spPr>
          <a:xfrm>
            <a:off x="3302428" y="731247"/>
            <a:ext cx="5675868" cy="1859441"/>
          </a:xfrm>
          <a:prstGeom prst="rect">
            <a:avLst/>
          </a:prstGeom>
        </p:spPr>
      </p:pic>
    </p:spTree>
    <p:extLst>
      <p:ext uri="{BB962C8B-B14F-4D97-AF65-F5344CB8AC3E}">
        <p14:creationId xmlns:p14="http://schemas.microsoft.com/office/powerpoint/2010/main" val="148581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8" y="818710"/>
            <a:ext cx="8136904" cy="369332"/>
          </a:xfrm>
          <a:prstGeom prst="rect">
            <a:avLst/>
          </a:prstGeom>
        </p:spPr>
        <p:txBody>
          <a:bodyPr wrap="square">
            <a:spAutoFit/>
          </a:bodyPr>
          <a:lstStyle/>
          <a:p>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目　　次</a:t>
            </a:r>
          </a:p>
        </p:txBody>
      </p:sp>
      <p:cxnSp>
        <p:nvCxnSpPr>
          <p:cNvPr id="4" name="直線コネクタ 3"/>
          <p:cNvCxnSpPr/>
          <p:nvPr/>
        </p:nvCxnSpPr>
        <p:spPr>
          <a:xfrm>
            <a:off x="179512" y="12175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3"/>
          <p:cNvSpPr txBox="1">
            <a:spLocks noChangeArrowheads="1"/>
          </p:cNvSpPr>
          <p:nvPr/>
        </p:nvSpPr>
        <p:spPr>
          <a:xfrm>
            <a:off x="746575" y="1583795"/>
            <a:ext cx="7560840" cy="4524315"/>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　行政経営のめざす姿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（１）現状認識　・・・・・・・・・・・・・・・・・・・・・・・・・・・・・・・・・・・・・・・・・・・・・・・・・・・・・・・・   </a:t>
            </a: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（２）目標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（３）行動指針　・・・・・・・・・・・・・・・・・・・・・・・・・・・・・・・・・・・・・・・・・・・・・・・・・・・・・・・・ 　  </a:t>
            </a:r>
          </a:p>
          <a:p>
            <a:pPr defTabSz="647700">
              <a:spcBef>
                <a:spcPct val="0"/>
              </a:spcBef>
              <a:buNone/>
              <a:tabLst>
                <a:tab pos="8256588" algn="r"/>
              </a:tabLst>
              <a:defRPr/>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　新たな行政経営の取組み   　</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（１）行政</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の実現に向けた取組み　 ・・・・・・・・・・・・・・・・・・・・・・・・・・・・・・・・・・・・・・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（２）より幅広い共創の仕組みづくり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（１）組織運営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（２）財政運営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①歳入確保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②歳出改革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（３）出資法人等の改革 　・・・・・・・・・・・・・・・・・・・・・・・・・・・・・・・・・・・・・・・・・・・・・・・・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（４）公の施設の改革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＜具体的取組み編＞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3"/>
          <p:cNvSpPr txBox="1">
            <a:spLocks noChangeArrowheads="1"/>
          </p:cNvSpPr>
          <p:nvPr/>
        </p:nvSpPr>
        <p:spPr>
          <a:xfrm>
            <a:off x="7857365" y="1853825"/>
            <a:ext cx="693017" cy="4278094"/>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4</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5</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6</a:t>
            </a: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8</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17</a:t>
            </a: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28</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30</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31</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31</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32</a:t>
            </a: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35</a:t>
            </a:r>
          </a:p>
          <a:p>
            <a:pPr algn="r" defTabSz="647700">
              <a:spcBef>
                <a:spcPct val="0"/>
              </a:spcBef>
              <a:buFont typeface="Wingdings" pitchFamily="2" charset="2"/>
              <a:buNone/>
              <a:tabLst>
                <a:tab pos="8256588" algn="r"/>
              </a:tabLst>
              <a:defRPr/>
            </a:pPr>
            <a:endPar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gn="r" defTabSz="647700">
              <a:spcBef>
                <a:spcPct val="0"/>
              </a:spcBef>
              <a:buFont typeface="Wingdings" pitchFamily="2" charset="2"/>
              <a:buNone/>
              <a:tabLst>
                <a:tab pos="8256588" algn="r"/>
              </a:tabLst>
              <a:defRPr/>
            </a:pPr>
            <a:r>
              <a:rPr lang="en-US" altLang="ja-JP" sz="1600"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36</a:t>
            </a:r>
          </a:p>
        </p:txBody>
      </p:sp>
      <p:sp>
        <p:nvSpPr>
          <p:cNvPr id="6" name="スライド番号プレースホルダー 5">
            <a:extLst>
              <a:ext uri="{FF2B5EF4-FFF2-40B4-BE49-F238E27FC236}">
                <a16:creationId xmlns:a16="http://schemas.microsoft.com/office/drawing/2014/main" id="{D8354725-0AF1-4B3D-9D9D-2750EBD3F7C2}"/>
              </a:ext>
            </a:extLst>
          </p:cNvPr>
          <p:cNvSpPr>
            <a:spLocks noGrp="1"/>
          </p:cNvSpPr>
          <p:nvPr>
            <p:ph type="sldNum" sz="quarter" idx="12"/>
          </p:nvPr>
        </p:nvSpPr>
        <p:spPr/>
        <p:txBody>
          <a:bodyPr/>
          <a:lstStyle/>
          <a:p>
            <a:fld id="{7791D223-6A27-4327-8087-FA06212A7E85}" type="slidenum">
              <a:rPr lang="ja-JP" altLang="en-US" smtClean="0"/>
              <a:pPr/>
              <a:t>2</a:t>
            </a:fld>
            <a:endParaRPr lang="ja-JP" altLang="en-US" dirty="0"/>
          </a:p>
        </p:txBody>
      </p:sp>
    </p:spTree>
    <p:extLst>
      <p:ext uri="{BB962C8B-B14F-4D97-AF65-F5344CB8AC3E}">
        <p14:creationId xmlns:p14="http://schemas.microsoft.com/office/powerpoint/2010/main" val="78204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1581071"/>
            <a:ext cx="8020792"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Meiryo UI" panose="020B0604030504040204" pitchFamily="50" charset="-128"/>
              </a:rPr>
              <a:t>１　行政経営のめざす姿</a:t>
            </a:r>
            <a:endParaRPr lang="en-US" altLang="ja-JP" sz="28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0" name="正方形/長方形 9"/>
          <p:cNvSpPr/>
          <p:nvPr/>
        </p:nvSpPr>
        <p:spPr>
          <a:xfrm>
            <a:off x="971600" y="2636912"/>
            <a:ext cx="7200800" cy="1304203"/>
          </a:xfrm>
          <a:prstGeom prst="rect">
            <a:avLst/>
          </a:prstGeom>
        </p:spPr>
        <p:txBody>
          <a:bodyPr wrap="square" numCol="1">
            <a:spAutoFit/>
          </a:bodyPr>
          <a:lstStyle/>
          <a:p>
            <a:pPr defTabSz="647700">
              <a:lnSpc>
                <a:spcPct val="150000"/>
              </a:lnSpc>
              <a:spcBef>
                <a:spcPct val="0"/>
              </a:spcBef>
              <a:tabLst>
                <a:tab pos="8256588" algn="r"/>
              </a:tabLst>
              <a:defRPr/>
            </a:pPr>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（１）現状認識</a:t>
            </a:r>
          </a:p>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（２）目標</a:t>
            </a:r>
            <a:endParaRPr lang="en-US" altLang="ja-JP"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50000"/>
              </a:lnSpc>
            </a:pPr>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　（３）行動指針</a:t>
            </a:r>
            <a:endParaRPr lang="en-US" altLang="ja-JP"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3FB0725A-69E5-4F94-BD5B-5B4E6CB5B034}"/>
              </a:ext>
            </a:extLst>
          </p:cNvPr>
          <p:cNvSpPr>
            <a:spLocks noGrp="1"/>
          </p:cNvSpPr>
          <p:nvPr>
            <p:ph type="sldNum" sz="quarter" idx="12"/>
          </p:nvPr>
        </p:nvSpPr>
        <p:spPr/>
        <p:txBody>
          <a:bodyPr/>
          <a:lstStyle/>
          <a:p>
            <a:fld id="{7791D223-6A27-4327-8087-FA06212A7E85}" type="slidenum">
              <a:rPr lang="ja-JP" altLang="en-US" smtClean="0"/>
              <a:pPr/>
              <a:t>3</a:t>
            </a:fld>
            <a:endParaRPr lang="ja-JP" altLang="en-US" dirty="0"/>
          </a:p>
        </p:txBody>
      </p:sp>
    </p:spTree>
    <p:extLst>
      <p:ext uri="{BB962C8B-B14F-4D97-AF65-F5344CB8AC3E}">
        <p14:creationId xmlns:p14="http://schemas.microsoft.com/office/powerpoint/2010/main" val="3843782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8510" y="323655"/>
            <a:ext cx="9162510" cy="369332"/>
          </a:xfrm>
          <a:prstGeom prst="rect">
            <a:avLst/>
          </a:prstGeom>
        </p:spPr>
        <p:txBody>
          <a:bodyPr wrap="square">
            <a:spAutoFit/>
          </a:bodyPr>
          <a:lstStyle/>
          <a:p>
            <a:r>
              <a:rPr lang="ja-JP" altLang="en-US" dirty="0">
                <a:solidFill>
                  <a:prstClr val="black"/>
                </a:solidFill>
                <a:latin typeface="メイリオ" panose="020B0604030504040204" pitchFamily="50" charset="-128"/>
                <a:ea typeface="メイリオ" panose="020B0604030504040204" pitchFamily="50" charset="-128"/>
                <a:cs typeface="Meiryo UI" panose="020B0604030504040204" pitchFamily="50" charset="-128"/>
              </a:rPr>
              <a:t>（１）現状認識</a:t>
            </a:r>
          </a:p>
        </p:txBody>
      </p:sp>
      <p:cxnSp>
        <p:nvCxnSpPr>
          <p:cNvPr id="4" name="直線コネクタ 3"/>
          <p:cNvCxnSpPr/>
          <p:nvPr/>
        </p:nvCxnSpPr>
        <p:spPr>
          <a:xfrm>
            <a:off x="255881" y="6039290"/>
            <a:ext cx="86409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09AE7672-4F11-4E28-83FC-801F815F1EF0}"/>
              </a:ext>
            </a:extLst>
          </p:cNvPr>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正方形/長方形 7">
            <a:extLst>
              <a:ext uri="{FF2B5EF4-FFF2-40B4-BE49-F238E27FC236}">
                <a16:creationId xmlns:a16="http://schemas.microsoft.com/office/drawing/2014/main" id="{30C33538-BCA9-48BD-AFFB-FD48A554CC87}"/>
              </a:ext>
            </a:extLst>
          </p:cNvPr>
          <p:cNvSpPr/>
          <p:nvPr/>
        </p:nvSpPr>
        <p:spPr>
          <a:xfrm>
            <a:off x="183873" y="908720"/>
            <a:ext cx="8798617" cy="3539430"/>
          </a:xfrm>
          <a:prstGeom prst="rect">
            <a:avLst/>
          </a:prstGeom>
        </p:spPr>
        <p:txBody>
          <a:bodyPr wrap="square">
            <a:spAutoFit/>
          </a:bodyPr>
          <a:lstStyle/>
          <a:p>
            <a:pPr marL="174625" indent="-174625"/>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大阪・関西万博の成功に地元自治体として全力を尽くすとともに、そのレガシーを受け継ぎ、世界の課題解決への貢献と大阪の持続的な成長・発展の実現に向け、力強く歩みを進め、万博の成功と、そのインパクトを活かした大阪の成長を、府民の安全・安心や豊かなくらしの実現につなげていかなければなりません。</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endParaRPr lang="en-US" altLang="ja-JP" sz="1600" dirty="0">
              <a:solidFill>
                <a:srgbClr val="FF0000"/>
              </a:solidFill>
              <a:highlight>
                <a:srgbClr val="FFFF00"/>
              </a:highlight>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そのためにも、府は財政規律を堅持し、課題に的確に対応しうる行財政運営体制の確立に取り組んでいます。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一方、社会においては、社会課題の解決に挑む企業の増加や個人の社会参加意欲の高まりに加え、デジタル技術の活用や働き方の見直しが一層進んでいます。</a:t>
            </a:r>
            <a:endParaRPr lang="en-US" altLang="ja-JP"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endParaRPr lang="ja-JP" altLang="en-US" sz="16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　今後も、持続可能な社会を構築</a:t>
            </a:r>
            <a:r>
              <a:rPr lang="en-US" altLang="ja-JP" sz="1600" baseline="300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1600" dirty="0">
                <a:latin typeface="メイリオ" panose="020B0604030504040204" pitchFamily="50" charset="-128"/>
                <a:ea typeface="メイリオ" panose="020B0604030504040204" pitchFamily="50" charset="-128"/>
                <a:cs typeface="Meiryo UI" panose="020B0604030504040204" pitchFamily="50" charset="-128"/>
              </a:rPr>
              <a:t>していくため、府は、府民・企業・市町村・国との連携を一層深め、社会全体で課題解決する「起点」としての役割を果たすとともに、新たな技術も活用し、従来の手法や発想に捉われない行政経営を行っていく必要があります。</a:t>
            </a:r>
            <a:endParaRPr lang="en-US" altLang="ja-JP" sz="1600" strike="sngStrike"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9735EF2F-2263-48F7-B374-8296E468F36D}"/>
              </a:ext>
            </a:extLst>
          </p:cNvPr>
          <p:cNvSpPr/>
          <p:nvPr/>
        </p:nvSpPr>
        <p:spPr>
          <a:xfrm>
            <a:off x="260286" y="6129300"/>
            <a:ext cx="8640960" cy="584775"/>
          </a:xfrm>
          <a:prstGeom prst="rect">
            <a:avLst/>
          </a:prstGeom>
        </p:spPr>
        <p:txBody>
          <a:bodyPr wrap="square">
            <a:spAutoFit/>
          </a:bodyPr>
          <a:lstStyle/>
          <a:p>
            <a:pPr marL="174625" indent="-174625"/>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(*1)</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　府は</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2025</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年大阪・関西万博の開催都市として、先頭に立って</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SDGs</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の達成に貢献する「</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SDGs</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先進都市」をめざしている。</a:t>
            </a:r>
            <a:endParaRPr lang="en-US" altLang="ja-JP" sz="105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　　　</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SDGs</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とは、</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2015</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年の国連持続可能な開発サミットで採択された「持続可能な開発のための</a:t>
            </a:r>
            <a:r>
              <a:rPr lang="en-US" altLang="ja-JP" sz="800" dirty="0">
                <a:latin typeface="メイリオ" panose="020B0604030504040204" pitchFamily="50" charset="-128"/>
                <a:ea typeface="メイリオ" panose="020B0604030504040204" pitchFamily="50" charset="-128"/>
                <a:cs typeface="Meiryo UI" panose="020B0604030504040204" pitchFamily="50" charset="-128"/>
              </a:rPr>
              <a:t>2030</a:t>
            </a:r>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アジェンダ」で設定された国際目標。</a:t>
            </a:r>
            <a:endParaRPr lang="en-US" altLang="ja-JP" sz="8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　　　「誰一人取り残さない持続可能な世界の実現」に向け、大胆に変革していくことを基本理念に、経済・社会・環境の三側面から、持続的社会の実現に向け総合的に取り組んでいく</a:t>
            </a:r>
            <a:endParaRPr lang="en-US" altLang="ja-JP" sz="800" dirty="0">
              <a:latin typeface="メイリオ" panose="020B0604030504040204" pitchFamily="50" charset="-128"/>
              <a:ea typeface="メイリオ" panose="020B0604030504040204" pitchFamily="50" charset="-128"/>
              <a:cs typeface="Meiryo UI" panose="020B0604030504040204" pitchFamily="50" charset="-128"/>
            </a:endParaRPr>
          </a:p>
          <a:p>
            <a:pPr marL="174625" indent="-174625"/>
            <a:r>
              <a:rPr lang="ja-JP" altLang="en-US" sz="800" dirty="0">
                <a:latin typeface="メイリオ" panose="020B0604030504040204" pitchFamily="50" charset="-128"/>
                <a:ea typeface="メイリオ" panose="020B0604030504040204" pitchFamily="50" charset="-128"/>
                <a:cs typeface="Meiryo UI" panose="020B0604030504040204" pitchFamily="50" charset="-128"/>
              </a:rPr>
              <a:t>　　　こととしている。</a:t>
            </a:r>
            <a:endParaRPr lang="en-US" altLang="ja-JP" sz="8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0B37AFD-4A7F-4247-AC52-E74C76106FC8}"/>
              </a:ext>
            </a:extLst>
          </p:cNvPr>
          <p:cNvSpPr>
            <a:spLocks noGrp="1"/>
          </p:cNvSpPr>
          <p:nvPr>
            <p:ph type="sldNum" sz="quarter" idx="12"/>
          </p:nvPr>
        </p:nvSpPr>
        <p:spPr/>
        <p:txBody>
          <a:bodyPr/>
          <a:lstStyle/>
          <a:p>
            <a:fld id="{7791D223-6A27-4327-8087-FA06212A7E85}" type="slidenum">
              <a:rPr lang="ja-JP" altLang="en-US" smtClean="0"/>
              <a:pPr/>
              <a:t>4</a:t>
            </a:fld>
            <a:endParaRPr lang="ja-JP" altLang="en-US" dirty="0"/>
          </a:p>
        </p:txBody>
      </p:sp>
    </p:spTree>
    <p:extLst>
      <p:ext uri="{BB962C8B-B14F-4D97-AF65-F5344CB8AC3E}">
        <p14:creationId xmlns:p14="http://schemas.microsoft.com/office/powerpoint/2010/main" val="416885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16505" y="864005"/>
            <a:ext cx="8884399" cy="584775"/>
          </a:xfrm>
          <a:prstGeom prst="rect">
            <a:avLst/>
          </a:prstGeom>
          <a:noFill/>
        </p:spPr>
        <p:txBody>
          <a:bodyPr wrap="square">
            <a:spAutoFit/>
          </a:bodyPr>
          <a:lstStyle/>
          <a:p>
            <a:pPr marL="355600" lvl="0" indent="-355600"/>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社会全体で課題解決していくためには、行政だけでなく、府民・団体・企業などの多様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なプレーヤーが、中長期的にめざす社会の姿を共有していることが重要です。</a:t>
            </a:r>
          </a:p>
        </p:txBody>
      </p:sp>
      <p:sp>
        <p:nvSpPr>
          <p:cNvPr id="3" name="正方形/長方形 2"/>
          <p:cNvSpPr/>
          <p:nvPr/>
        </p:nvSpPr>
        <p:spPr>
          <a:xfrm>
            <a:off x="0" y="323655"/>
            <a:ext cx="9144000"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Meiryo UI" panose="020B0604030504040204" pitchFamily="50" charset="-128"/>
              </a:rPr>
              <a:t>（２）</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 </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目標</a:t>
            </a:r>
          </a:p>
        </p:txBody>
      </p:sp>
      <p:sp>
        <p:nvSpPr>
          <p:cNvPr id="12" name="角丸四角形 11"/>
          <p:cNvSpPr/>
          <p:nvPr/>
        </p:nvSpPr>
        <p:spPr>
          <a:xfrm>
            <a:off x="454043" y="1673805"/>
            <a:ext cx="8235915" cy="2884797"/>
          </a:xfrm>
          <a:prstGeom prst="roundRect">
            <a:avLst>
              <a:gd name="adj" fmla="val 8043"/>
            </a:avLst>
          </a:prstGeom>
          <a:ln/>
        </p:spPr>
        <p:style>
          <a:lnRef idx="2">
            <a:schemeClr val="accent1"/>
          </a:lnRef>
          <a:fillRef idx="1">
            <a:schemeClr val="lt1"/>
          </a:fillRef>
          <a:effectRef idx="0">
            <a:schemeClr val="accent1"/>
          </a:effectRef>
          <a:fontRef idx="minor">
            <a:schemeClr val="dk1"/>
          </a:fontRef>
        </p:style>
        <p:txBody>
          <a:bodyPr wrap="square" lIns="36000" tIns="36000" rIns="72000" bIns="36000" rtlCol="0" anchor="ctr"/>
          <a:lstStyle/>
          <a:p>
            <a:pPr marL="622300" indent="-622300"/>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めざす社会の姿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622300" indent="-62230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府民の生活の質（</a:t>
            </a:r>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）を向上させつつ、社会保障や環境の基盤が持続可能な形</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6223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で次世代に引き継がれている。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学びや活躍の機会の提供を通じ、多様な人材が社会の担い手として育まれ、全員</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参加型の社会が形成されている。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生活と経済活動を支えるインフラについて、中長期を</a:t>
            </a:r>
            <a:r>
              <a:rPr lang="ja-JP" altLang="en-US"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見通し、最少の</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経費で最適</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な設計運営が行われている。</a:t>
            </a:r>
          </a:p>
        </p:txBody>
      </p:sp>
      <p:sp>
        <p:nvSpPr>
          <p:cNvPr id="14" name="正方形/長方形 13"/>
          <p:cNvSpPr/>
          <p:nvPr/>
        </p:nvSpPr>
        <p:spPr>
          <a:xfrm>
            <a:off x="116504" y="4803248"/>
            <a:ext cx="9027495" cy="830997"/>
          </a:xfrm>
          <a:prstGeom prst="rect">
            <a:avLst/>
          </a:prstGeom>
          <a:noFill/>
        </p:spPr>
        <p:txBody>
          <a:bodyPr wrap="square">
            <a:spAutoFit/>
          </a:bodyPr>
          <a:lstStyle/>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この「めざす社会の姿」を追求していくため、府は引き続き行財政改革推進プラン（案）</a:t>
            </a:r>
          </a:p>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に掲げた「組み換え（シフト）」と「強みを束ねる」を改革の視点に、「自律的で創造性</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を発揮する行財政運営体制の確立」に向け、取り組みます。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 name="直線コネクタ 8">
            <a:extLst>
              <a:ext uri="{FF2B5EF4-FFF2-40B4-BE49-F238E27FC236}">
                <a16:creationId xmlns:a16="http://schemas.microsoft.com/office/drawing/2014/main" id="{968C7E70-3474-44DC-B0DB-AB044695B4A0}"/>
              </a:ext>
            </a:extLst>
          </p:cNvPr>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95BB73B9-6E1B-4DA6-BD68-C9F9BE5BBBCF}"/>
              </a:ext>
            </a:extLst>
          </p:cNvPr>
          <p:cNvSpPr>
            <a:spLocks noGrp="1"/>
          </p:cNvSpPr>
          <p:nvPr>
            <p:ph type="sldNum" sz="quarter" idx="12"/>
          </p:nvPr>
        </p:nvSpPr>
        <p:spPr/>
        <p:txBody>
          <a:bodyPr/>
          <a:lstStyle/>
          <a:p>
            <a:fld id="{7791D223-6A27-4327-8087-FA06212A7E85}" type="slidenum">
              <a:rPr lang="ja-JP" altLang="en-US" smtClean="0"/>
              <a:pPr/>
              <a:t>5</a:t>
            </a:fld>
            <a:endParaRPr lang="ja-JP" altLang="en-US" dirty="0"/>
          </a:p>
        </p:txBody>
      </p:sp>
    </p:spTree>
    <p:extLst>
      <p:ext uri="{BB962C8B-B14F-4D97-AF65-F5344CB8AC3E}">
        <p14:creationId xmlns:p14="http://schemas.microsoft.com/office/powerpoint/2010/main" val="3965963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 y="278650"/>
            <a:ext cx="9133545"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）行動指針</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16505" y="864005"/>
            <a:ext cx="8884800" cy="584775"/>
          </a:xfrm>
          <a:prstGeom prst="rect">
            <a:avLst/>
          </a:prstGeom>
          <a:noFill/>
        </p:spPr>
        <p:txBody>
          <a:bodyPr wrap="square">
            <a:spAutoFit/>
          </a:bodyPr>
          <a:lstStyle/>
          <a:p>
            <a:pPr marL="177800" lvl="0" indent="-1778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「自律的で創造性を発揮する行財政運営体制の確立」に向け、次の行動指針のもと、着実</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に成果を生み出していきます。</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71172" y="2759943"/>
            <a:ext cx="8244000"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選　択　</a:t>
            </a:r>
            <a:r>
              <a:rPr lang="ja-JP" altLang="en-US" sz="14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～多様なプレーヤーを束ね、より良い道筋を見出す</a:t>
            </a:r>
            <a:endParaRPr lang="ja-JP" altLang="en-US" sz="16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571172" y="1733010"/>
            <a:ext cx="8244000"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発　見　</a:t>
            </a:r>
            <a:r>
              <a:rPr lang="ja-JP" altLang="en-US" sz="14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～多様な「知」と交わり、新たな「気づき」を得る</a:t>
            </a:r>
          </a:p>
        </p:txBody>
      </p:sp>
      <p:sp>
        <p:nvSpPr>
          <p:cNvPr id="27" name="正方形/長方形 26"/>
          <p:cNvSpPr/>
          <p:nvPr/>
        </p:nvSpPr>
        <p:spPr>
          <a:xfrm>
            <a:off x="735444" y="3144887"/>
            <a:ext cx="8009850"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様々な社会課題解決に臨む多様なプレーヤーを束ねる「起点」となり、社会全体としてより最適な解決方法を選択する。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35444" y="2140695"/>
            <a:ext cx="8046889"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外部の多様な価値観・アイデア・テクノロジーとの積極的な交流を通じ、課題の発見や解決に向けた新たな「気づき」が生まれやすい環境をつくる。</a:t>
            </a:r>
          </a:p>
        </p:txBody>
      </p:sp>
      <p:sp>
        <p:nvSpPr>
          <p:cNvPr id="29" name="正方形/長方形 28"/>
          <p:cNvSpPr/>
          <p:nvPr/>
        </p:nvSpPr>
        <p:spPr>
          <a:xfrm>
            <a:off x="571172" y="3786877"/>
            <a:ext cx="8244000" cy="302006"/>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実　践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～固定観念に捉われず、新しい取組みに挑戦する</a:t>
            </a:r>
          </a:p>
        </p:txBody>
      </p:sp>
      <p:sp>
        <p:nvSpPr>
          <p:cNvPr id="30" name="正方形/長方形 29"/>
          <p:cNvSpPr/>
          <p:nvPr/>
        </p:nvSpPr>
        <p:spPr>
          <a:xfrm>
            <a:off x="735444" y="4149080"/>
            <a:ext cx="7981938" cy="523220"/>
          </a:xfrm>
          <a:prstGeom prst="rect">
            <a:avLst/>
          </a:prstGeom>
          <a:noFill/>
        </p:spPr>
        <p:txBody>
          <a:bodyPr wrap="square">
            <a:spAutoFit/>
          </a:bodyPr>
          <a:lstStyle/>
          <a:p>
            <a:pPr>
              <a:tabLst>
                <a:tab pos="449263" algn="l"/>
              </a:tabLst>
            </a:pPr>
            <a:r>
              <a:rPr lang="ja-JP" altLang="en-US" sz="1400" spc="-50" dirty="0">
                <a:latin typeface="メイリオ" panose="020B0604030504040204" pitchFamily="50" charset="-128"/>
                <a:ea typeface="メイリオ" panose="020B0604030504040204" pitchFamily="50" charset="-128"/>
                <a:cs typeface="メイリオ" panose="020B0604030504040204" pitchFamily="50" charset="-128"/>
              </a:rPr>
              <a:t>社会のあり方や府民ニーズの変化を見据え、様々な技術を柔軟に取り入れながら、従来の発想や手法に捉われない最適な解決方法を大胆に実践する。</a:t>
            </a:r>
          </a:p>
        </p:txBody>
      </p:sp>
      <p:sp>
        <p:nvSpPr>
          <p:cNvPr id="19" name="ホームベース 18"/>
          <p:cNvSpPr/>
          <p:nvPr/>
        </p:nvSpPr>
        <p:spPr>
          <a:xfrm>
            <a:off x="570638" y="5117523"/>
            <a:ext cx="8411852" cy="1596842"/>
          </a:xfrm>
          <a:prstGeom prst="homePlate">
            <a:avLst>
              <a:gd name="adj" fmla="val 237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タイトル 1"/>
          <p:cNvSpPr txBox="1">
            <a:spLocks/>
          </p:cNvSpPr>
          <p:nvPr/>
        </p:nvSpPr>
        <p:spPr>
          <a:xfrm>
            <a:off x="701570" y="4959170"/>
            <a:ext cx="1485165" cy="271862"/>
          </a:xfrm>
          <a:prstGeom prst="rect">
            <a:avLst/>
          </a:prstGeom>
          <a:solidFill>
            <a:schemeClr val="bg1">
              <a:lumMod val="85000"/>
            </a:schemeClr>
          </a:solidFill>
          <a:ln>
            <a:noFill/>
          </a:ln>
          <a:scene3d>
            <a:camera prst="orthographicFront"/>
            <a:lightRig rig="threePt" dir="t"/>
          </a:scene3d>
          <a:sp3d>
            <a:bevelT/>
          </a:sp3d>
        </p:spPr>
        <p:txBody>
          <a:bodyPr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改革の継承と深化</a:t>
            </a:r>
          </a:p>
        </p:txBody>
      </p:sp>
      <p:grpSp>
        <p:nvGrpSpPr>
          <p:cNvPr id="22" name="グループ化 21"/>
          <p:cNvGrpSpPr/>
          <p:nvPr/>
        </p:nvGrpSpPr>
        <p:grpSpPr>
          <a:xfrm>
            <a:off x="1030500" y="5272694"/>
            <a:ext cx="7826787" cy="1351661"/>
            <a:chOff x="-94625" y="513468"/>
            <a:chExt cx="7826787" cy="1351661"/>
          </a:xfrm>
        </p:grpSpPr>
        <p:sp>
          <p:nvSpPr>
            <p:cNvPr id="23" name="山形 22"/>
            <p:cNvSpPr/>
            <p:nvPr/>
          </p:nvSpPr>
          <p:spPr>
            <a:xfrm>
              <a:off x="-94625" y="516715"/>
              <a:ext cx="3496495" cy="1348414"/>
            </a:xfrm>
            <a:prstGeom prst="chevron">
              <a:avLst>
                <a:gd name="adj" fmla="val 24898"/>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376896" y="571211"/>
              <a:ext cx="2553451" cy="328936"/>
            </a:xfrm>
            <a:prstGeom prst="rect">
              <a:avLst/>
            </a:prstGeom>
            <a:noFill/>
          </p:spPr>
          <p:txBody>
            <a:bodyPr wrap="square" rtlCol="0">
              <a:spAutoFit/>
            </a:bodyPr>
            <a:lstStyle/>
            <a:p>
              <a:pPr>
                <a:lnSpc>
                  <a:spcPts val="9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H27</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H29</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行財政改革推進プラン（案）</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山形 30"/>
            <p:cNvSpPr/>
            <p:nvPr/>
          </p:nvSpPr>
          <p:spPr>
            <a:xfrm>
              <a:off x="3176844" y="513468"/>
              <a:ext cx="4265573" cy="1348414"/>
            </a:xfrm>
            <a:prstGeom prst="chevron">
              <a:avLst>
                <a:gd name="adj" fmla="val 24865"/>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3489819" y="593953"/>
              <a:ext cx="4242343" cy="477054"/>
            </a:xfrm>
            <a:prstGeom prst="rect">
              <a:avLst/>
            </a:prstGeom>
            <a:noFill/>
          </p:spPr>
          <p:txBody>
            <a:bodyPr wrap="square" rtlCol="0">
              <a:spAutoFit/>
            </a:bodyPr>
            <a:lstStyle/>
            <a:p>
              <a:pPr>
                <a:lnSpc>
                  <a:spcPts val="10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H30</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行政経営の取組み」</a:t>
              </a: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pP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中長期的な視点も持ちつつ、単年度の取組みとして、毎年２月公表</a:t>
              </a:r>
            </a:p>
            <a:p>
              <a:pPr>
                <a:lnSpc>
                  <a:spcPts val="1000"/>
                </a:lnSpc>
              </a:pP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右矢印 32"/>
            <p:cNvSpPr/>
            <p:nvPr/>
          </p:nvSpPr>
          <p:spPr>
            <a:xfrm>
              <a:off x="535445" y="828083"/>
              <a:ext cx="2553451" cy="496986"/>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新たな発想・視点からの行政展開</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自律的な行財政マネジメント</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右矢印 33"/>
            <p:cNvSpPr/>
            <p:nvPr/>
          </p:nvSpPr>
          <p:spPr>
            <a:xfrm>
              <a:off x="535445" y="1310317"/>
              <a:ext cx="2553451"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持続可能で安定的な財政運営の実現</a:t>
              </a:r>
            </a:p>
          </p:txBody>
        </p:sp>
        <p:sp>
          <p:nvSpPr>
            <p:cNvPr id="35" name="右矢印 34"/>
            <p:cNvSpPr/>
            <p:nvPr/>
          </p:nvSpPr>
          <p:spPr>
            <a:xfrm>
              <a:off x="3586250" y="875019"/>
              <a:ext cx="3326009" cy="468817"/>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新たな行政経営の取組み</a:t>
              </a:r>
            </a:p>
          </p:txBody>
        </p:sp>
        <p:sp>
          <p:nvSpPr>
            <p:cNvPr id="36" name="右矢印 35"/>
            <p:cNvSpPr/>
            <p:nvPr/>
          </p:nvSpPr>
          <p:spPr>
            <a:xfrm>
              <a:off x="3586252" y="1325069"/>
              <a:ext cx="3326008"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健全で規律ある行財政運営</a:t>
              </a:r>
            </a:p>
          </p:txBody>
        </p:sp>
      </p:grpSp>
      <p:cxnSp>
        <p:nvCxnSpPr>
          <p:cNvPr id="37" name="直線コネクタ 36">
            <a:extLst>
              <a:ext uri="{FF2B5EF4-FFF2-40B4-BE49-F238E27FC236}">
                <a16:creationId xmlns:a16="http://schemas.microsoft.com/office/drawing/2014/main" id="{D6FFEE0E-E8EF-4D16-B1A1-CC8EDC60AAA6}"/>
              </a:ext>
            </a:extLst>
          </p:cNvPr>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17E1BD26-8FDE-49DA-BF45-DEFBC3E92F91}"/>
              </a:ext>
            </a:extLst>
          </p:cNvPr>
          <p:cNvSpPr>
            <a:spLocks noGrp="1"/>
          </p:cNvSpPr>
          <p:nvPr>
            <p:ph type="sldNum" sz="quarter" idx="12"/>
          </p:nvPr>
        </p:nvSpPr>
        <p:spPr/>
        <p:txBody>
          <a:bodyPr/>
          <a:lstStyle/>
          <a:p>
            <a:fld id="{7791D223-6A27-4327-8087-FA06212A7E85}" type="slidenum">
              <a:rPr lang="ja-JP" altLang="en-US" smtClean="0"/>
              <a:pPr/>
              <a:t>6</a:t>
            </a:fld>
            <a:endParaRPr lang="ja-JP" altLang="en-US" dirty="0"/>
          </a:p>
        </p:txBody>
      </p:sp>
    </p:spTree>
    <p:extLst>
      <p:ext uri="{BB962C8B-B14F-4D97-AF65-F5344CB8AC3E}">
        <p14:creationId xmlns:p14="http://schemas.microsoft.com/office/powerpoint/2010/main" val="2980251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1538790"/>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正方形/長方形 3"/>
          <p:cNvSpPr/>
          <p:nvPr/>
        </p:nvSpPr>
        <p:spPr>
          <a:xfrm>
            <a:off x="969495" y="1673807"/>
            <a:ext cx="7200800" cy="1131079"/>
          </a:xfrm>
          <a:prstGeom prst="rect">
            <a:avLst/>
          </a:prstGeom>
        </p:spPr>
        <p:txBody>
          <a:bodyPr wrap="square" numCol="1">
            <a:spAutoFit/>
          </a:bodyPr>
          <a:lstStyle/>
          <a:p>
            <a:pPr defTabSz="647700">
              <a:lnSpc>
                <a:spcPct val="200000"/>
              </a:lnSpc>
              <a:spcBef>
                <a:spcPct val="0"/>
              </a:spcBef>
              <a:tabLst>
                <a:tab pos="8256588" algn="r"/>
              </a:tabLst>
              <a:defRPr/>
            </a:pPr>
            <a:r>
              <a:rPr lang="ja-JP" altLang="en-US" dirty="0">
                <a:latin typeface="メイリオ" panose="020B0604030504040204" pitchFamily="50" charset="-128"/>
                <a:ea typeface="メイリオ" panose="020B0604030504040204" pitchFamily="50" charset="-128"/>
                <a:cs typeface="Meiryo UI" panose="020B0604030504040204" pitchFamily="50" charset="-128"/>
              </a:rPr>
              <a:t>（１）行政</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DX</a:t>
            </a:r>
            <a:r>
              <a:rPr lang="ja-JP" altLang="en-US" sz="2000" baseline="30000" dirty="0">
                <a:latin typeface="メイリオ" panose="020B0604030504040204" pitchFamily="50" charset="-128"/>
                <a:ea typeface="メイリオ" panose="020B0604030504040204" pitchFamily="50" charset="-128"/>
                <a:cs typeface="Meiryo UI" panose="020B0604030504040204" pitchFamily="50" charset="-128"/>
              </a:rPr>
              <a:t>*</a:t>
            </a:r>
            <a:r>
              <a:rPr lang="en-US" altLang="ja-JP" sz="2000" baseline="30000" dirty="0">
                <a:latin typeface="メイリオ" panose="020B0604030504040204" pitchFamily="50" charset="-128"/>
                <a:ea typeface="メイリオ" panose="020B0604030504040204" pitchFamily="50" charset="-128"/>
                <a:cs typeface="Meiryo UI" panose="020B0604030504040204" pitchFamily="50" charset="-128"/>
              </a:rPr>
              <a:t>2</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の実現に向けた取組み</a:t>
            </a:r>
            <a:endParaRPr lang="en-US" altLang="ja-JP" dirty="0">
              <a:latin typeface="メイリオ" panose="020B0604030504040204" pitchFamily="50" charset="-128"/>
              <a:ea typeface="メイリオ" panose="020B0604030504040204" pitchFamily="50" charset="-128"/>
              <a:cs typeface="Meiryo UI" panose="020B0604030504040204" pitchFamily="50" charset="-128"/>
            </a:endParaRPr>
          </a:p>
          <a:p>
            <a:pPr defTabSz="647700">
              <a:lnSpc>
                <a:spcPct val="200000"/>
              </a:lnSpc>
              <a:spcBef>
                <a:spcPct val="0"/>
              </a:spcBef>
              <a:tabLst>
                <a:tab pos="8256588" algn="r"/>
              </a:tabLst>
              <a:defRPr/>
            </a:pPr>
            <a:r>
              <a:rPr lang="ja-JP" altLang="en-US" dirty="0">
                <a:latin typeface="メイリオ" panose="020B0604030504040204" pitchFamily="50" charset="-128"/>
                <a:ea typeface="メイリオ" panose="020B0604030504040204" pitchFamily="50" charset="-128"/>
                <a:cs typeface="Meiryo UI" panose="020B0604030504040204" pitchFamily="50" charset="-128"/>
              </a:rPr>
              <a:t>（２）より幅広い共創の仕組みづくり</a:t>
            </a:r>
            <a:endParaRPr lang="en-US" altLang="ja-JP"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9" name="テキスト ボックス 8"/>
          <p:cNvSpPr txBox="1"/>
          <p:nvPr/>
        </p:nvSpPr>
        <p:spPr>
          <a:xfrm>
            <a:off x="881590" y="1015570"/>
            <a:ext cx="8020792"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Meiryo UI" panose="020B0604030504040204" pitchFamily="50" charset="-128"/>
              </a:rPr>
              <a:t>２　新たな行政経営の取組み</a:t>
            </a:r>
            <a:endParaRPr lang="en-US" altLang="ja-JP" sz="2800" dirty="0">
              <a:latin typeface="メイリオ" panose="020B0604030504040204" pitchFamily="50" charset="-128"/>
              <a:ea typeface="メイリオ" panose="020B0604030504040204" pitchFamily="50" charset="-128"/>
              <a:cs typeface="Meiryo UI" panose="020B0604030504040204" pitchFamily="50" charset="-128"/>
            </a:endParaRPr>
          </a:p>
        </p:txBody>
      </p:sp>
      <p:sp>
        <p:nvSpPr>
          <p:cNvPr id="7" name="テキスト ボックス 6"/>
          <p:cNvSpPr txBox="1"/>
          <p:nvPr/>
        </p:nvSpPr>
        <p:spPr>
          <a:xfrm>
            <a:off x="260286" y="6493580"/>
            <a:ext cx="6339670" cy="364420"/>
          </a:xfrm>
          <a:prstGeom prst="rect">
            <a:avLst/>
          </a:prstGeom>
          <a:noFill/>
          <a:ln>
            <a:noFill/>
          </a:ln>
        </p:spPr>
        <p:txBody>
          <a:bodyPr wrap="none" rtlCol="0">
            <a:noAutofit/>
          </a:bodyPr>
          <a:lstStyle/>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新たな価値を創造することを目的に、デジタル技術の駆使によって既存の枠組みを変化させること。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255881" y="6399330"/>
            <a:ext cx="864096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62AE5821-AD18-4D22-A2F7-EE260D40D17D}"/>
              </a:ext>
            </a:extLst>
          </p:cNvPr>
          <p:cNvSpPr>
            <a:spLocks noGrp="1"/>
          </p:cNvSpPr>
          <p:nvPr>
            <p:ph type="sldNum" sz="quarter" idx="12"/>
          </p:nvPr>
        </p:nvSpPr>
        <p:spPr/>
        <p:txBody>
          <a:bodyPr/>
          <a:lstStyle/>
          <a:p>
            <a:fld id="{7791D223-6A27-4327-8087-FA06212A7E85}" type="slidenum">
              <a:rPr lang="ja-JP" altLang="en-US" smtClean="0"/>
              <a:pPr/>
              <a:t>7</a:t>
            </a:fld>
            <a:endParaRPr lang="ja-JP" altLang="en-US" dirty="0"/>
          </a:p>
        </p:txBody>
      </p:sp>
    </p:spTree>
    <p:extLst>
      <p:ext uri="{BB962C8B-B14F-4D97-AF65-F5344CB8AC3E}">
        <p14:creationId xmlns:p14="http://schemas.microsoft.com/office/powerpoint/2010/main" val="2557957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a:defRPr/>
            </a:pPr>
            <a:r>
              <a:rPr lang="ja-JP" altLang="en-US" dirty="0">
                <a:latin typeface="メイリオ" panose="020B0604030504040204" pitchFamily="50" charset="-128"/>
                <a:ea typeface="メイリオ" panose="020B0604030504040204" pitchFamily="50" charset="-128"/>
                <a:cs typeface="Meiryo UI" panose="020B0604030504040204" pitchFamily="50" charset="-128"/>
              </a:rPr>
              <a:t>　（１）行政</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DX</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の実現に向けた取組み</a:t>
            </a:r>
            <a:endParaRPr lang="en-US" altLang="ja-JP" dirty="0">
              <a:latin typeface="メイリオ" panose="020B0604030504040204" pitchFamily="50" charset="-128"/>
              <a:ea typeface="メイリオ" panose="020B0604030504040204" pitchFamily="50" charset="-128"/>
              <a:cs typeface="Meiryo UI" panose="020B0604030504040204" pitchFamily="50" charset="-128"/>
            </a:endParaRPr>
          </a:p>
        </p:txBody>
      </p:sp>
      <p:cxnSp>
        <p:nvCxnSpPr>
          <p:cNvPr id="28" name="直線コネクタ 27"/>
          <p:cNvCxnSpPr>
            <a:cxnSpLocks/>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339276" y="823379"/>
            <a:ext cx="8474171" cy="2335590"/>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285750" indent="-285750">
              <a:buFont typeface="メイリオ" panose="020B0604030504040204" pitchFamily="50" charset="-128"/>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「大阪スマートシティ戦略」に基づき、デジタル技術を最大限に活かしたデジタルトランスフォーメーション（ＤＸ）を推進し、住民の生活の質（</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）の向上に向けた取組みを進めます。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メイリオ" panose="020B0604030504040204" pitchFamily="50" charset="-128"/>
              <a:buChar char="○"/>
              <a:defRPr/>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メイリオ" panose="020B0604030504040204" pitchFamily="50" charset="-128"/>
              <a:buChar char="○"/>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また、「大阪府情報システム全体最適化計画（令和６年度末策定予定）」に基づき、庁内システム全体の最適化を図るため、業務の抜本的な見直しによる既存のクラウドサービス・パッケージ製品の活用や、ハードウェアのクラウドへの集約を進めることや、庁内生成ＡＩシステムの導入等により、業務効率化（働き方改革）や施策の質の向上をめざします。</a:t>
            </a:r>
          </a:p>
        </p:txBody>
      </p:sp>
      <p:sp>
        <p:nvSpPr>
          <p:cNvPr id="14" name="正方形/長方形 13">
            <a:extLst>
              <a:ext uri="{FF2B5EF4-FFF2-40B4-BE49-F238E27FC236}">
                <a16:creationId xmlns:a16="http://schemas.microsoft.com/office/drawing/2014/main" id="{3FF6DC82-301C-4A36-A64E-DD824FCDFD64}"/>
              </a:ext>
            </a:extLst>
          </p:cNvPr>
          <p:cNvSpPr/>
          <p:nvPr/>
        </p:nvSpPr>
        <p:spPr>
          <a:xfrm>
            <a:off x="678854" y="3316487"/>
            <a:ext cx="7786292" cy="3252847"/>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indent="-285750">
              <a:lnSpc>
                <a:spcPts val="2200"/>
              </a:lnSpc>
              <a:buFont typeface="Wingdings" panose="05000000000000000000" pitchFamily="2" charset="2"/>
              <a:buChar char="l"/>
              <a:defRPr/>
            </a:pPr>
            <a:r>
              <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my door OSAKA</a:t>
            </a:r>
            <a:r>
              <a:rPr lang="ja-JP" altLang="en-US"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（マイド・ア・おおさか）</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メタバースを活用した大阪の魅力発信　</a:t>
            </a:r>
            <a:endParaRPr lang="en-US" altLang="ja-JP" sz="14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府立学校の入試に係るオンライン出願・デジタル採点システムの導入</a:t>
            </a:r>
          </a:p>
          <a:p>
            <a:pPr marL="285750" indent="-285750">
              <a:lnSpc>
                <a:spcPts val="2200"/>
              </a:lnSpc>
              <a:buFont typeface="Wingdings" panose="05000000000000000000" pitchFamily="2" charset="2"/>
              <a:buChar char="l"/>
              <a:defRPr/>
            </a:pPr>
            <a:r>
              <a:rPr lang="ja-JP" altLang="en-US"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行政手続におけるデジタルファーストの実現</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電子契約システムの導入</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「許認可・立入検査／指導監査ＤＸプラットフォーム（仮称）」の構築</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庁内ＤＸの推進に向けた取組み</a:t>
            </a:r>
            <a:endParaRPr lang="en-US" altLang="ja-JP"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lnSpc>
                <a:spcPts val="2200"/>
              </a:lnSpc>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庁内生成ＡＩシステムの本格導入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spc="-4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521550" y="3434184"/>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C933BBE7-E331-4BCC-814A-1EB0CCF90AE8}"/>
              </a:ext>
            </a:extLst>
          </p:cNvPr>
          <p:cNvSpPr>
            <a:spLocks noGrp="1"/>
          </p:cNvSpPr>
          <p:nvPr>
            <p:ph type="sldNum" sz="quarter" idx="12"/>
          </p:nvPr>
        </p:nvSpPr>
        <p:spPr/>
        <p:txBody>
          <a:bodyPr/>
          <a:lstStyle/>
          <a:p>
            <a:fld id="{7791D223-6A27-4327-8087-FA06212A7E85}" type="slidenum">
              <a:rPr lang="ja-JP" altLang="en-US" smtClean="0"/>
              <a:pPr/>
              <a:t>8</a:t>
            </a:fld>
            <a:endParaRPr lang="ja-JP" altLang="en-US" dirty="0"/>
          </a:p>
        </p:txBody>
      </p:sp>
    </p:spTree>
    <p:extLst>
      <p:ext uri="{BB962C8B-B14F-4D97-AF65-F5344CB8AC3E}">
        <p14:creationId xmlns:p14="http://schemas.microsoft.com/office/powerpoint/2010/main" val="330673082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20000"/>
            <a:lumOff val="80000"/>
          </a:schemeClr>
        </a:solidFill>
        <a:ln w="9525">
          <a:solidFill>
            <a:schemeClr val="accent1"/>
          </a:solidFill>
        </a:ln>
      </a:spPr>
      <a:bodyPr lIns="72000" rIns="72000" rtlCol="0" anchor="t"/>
      <a:lstStyle>
        <a:defPPr algn="ctr">
          <a:defRPr kumimoji="1" sz="1050" b="1" dirty="0">
            <a:solidFill>
              <a:schemeClr val="tx1"/>
            </a:solidFill>
            <a:latin typeface="メイリオ" panose="020B0604030504040204" pitchFamily="50" charset="-128"/>
            <a:ea typeface="メイリオ"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lumMod val="40000"/>
            <a:lumOff val="60000"/>
          </a:schemeClr>
        </a:solidFill>
        <a:ln>
          <a:noFill/>
        </a:ln>
      </a:spPr>
      <a:bodyPr wrap="square" rtlCol="0">
        <a:noAutofit/>
      </a:bodyPr>
      <a:lstStyle>
        <a:defPPr>
          <a:defRPr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0</TotalTime>
  <Words>9399</Words>
  <Application>Microsoft Office PowerPoint</Application>
  <PresentationFormat>画面に合わせる (4:3)</PresentationFormat>
  <Paragraphs>1015</Paragraphs>
  <Slides>27</Slides>
  <Notes>4</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0</vt:i4>
      </vt:variant>
      <vt:variant>
        <vt:lpstr>スライド タイトル</vt:lpstr>
      </vt:variant>
      <vt:variant>
        <vt:i4>27</vt:i4>
      </vt:variant>
    </vt:vector>
  </HeadingPairs>
  <TitlesOfParts>
    <vt:vector size="39" baseType="lpstr">
      <vt:lpstr>BIZ UDPゴシック</vt:lpstr>
      <vt:lpstr>HGPｺﾞｼｯｸE</vt:lpstr>
      <vt:lpstr>HG丸ｺﾞｼｯｸM-PRO</vt:lpstr>
      <vt:lpstr>Meiryo UI</vt:lpstr>
      <vt:lpstr>Yu Gothic UI</vt:lpstr>
      <vt:lpstr>メイリオ</vt:lpstr>
      <vt:lpstr>游ゴシック</vt:lpstr>
      <vt:lpstr>Arial</vt:lpstr>
      <vt:lpstr>Calibri</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2024-02-05T01:16:48Z</dcterms:created>
  <dcterms:modified xsi:type="dcterms:W3CDTF">2025-03-24T01:48:34Z</dcterms:modified>
</cp:coreProperties>
</file>