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trictFirstAndLastChars="0" saveSubsetFonts="1">
  <p:sldMasterIdLst>
    <p:sldMasterId id="2147483648" r:id="rId1"/>
  </p:sldMasterIdLst>
  <p:notesMasterIdLst>
    <p:notesMasterId r:id="rId28"/>
  </p:notesMasterIdLst>
  <p:handoutMasterIdLst>
    <p:handoutMasterId r:id="rId29"/>
  </p:handoutMasterIdLst>
  <p:sldIdLst>
    <p:sldId id="320" r:id="rId2"/>
    <p:sldId id="302" r:id="rId3"/>
    <p:sldId id="330" r:id="rId4"/>
    <p:sldId id="313" r:id="rId5"/>
    <p:sldId id="339" r:id="rId6"/>
    <p:sldId id="333" r:id="rId7"/>
    <p:sldId id="341" r:id="rId8"/>
    <p:sldId id="327" r:id="rId9"/>
    <p:sldId id="331" r:id="rId10"/>
    <p:sldId id="335" r:id="rId11"/>
    <p:sldId id="378" r:id="rId12"/>
    <p:sldId id="342" r:id="rId13"/>
    <p:sldId id="334" r:id="rId14"/>
    <p:sldId id="375" r:id="rId15"/>
    <p:sldId id="314" r:id="rId16"/>
    <p:sldId id="366" r:id="rId17"/>
    <p:sldId id="256" r:id="rId18"/>
    <p:sldId id="348" r:id="rId19"/>
    <p:sldId id="345" r:id="rId20"/>
    <p:sldId id="376" r:id="rId21"/>
    <p:sldId id="350" r:id="rId22"/>
    <p:sldId id="349" r:id="rId23"/>
    <p:sldId id="368" r:id="rId24"/>
    <p:sldId id="372" r:id="rId25"/>
    <p:sldId id="373" r:id="rId26"/>
    <p:sldId id="377" r:id="rId27"/>
  </p:sldIdLst>
  <p:sldSz cx="9144000" cy="6264275"/>
  <p:notesSz cx="6807200" cy="9939338"/>
  <p:defaultTextStyle>
    <a:defPPr>
      <a:defRPr lang="ja-JP"/>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97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00CC"/>
    <a:srgbClr val="00CC00"/>
    <a:srgbClr val="00FF99"/>
    <a:srgbClr val="FFFFFF"/>
    <a:srgbClr val="FFFFCC"/>
    <a:srgbClr val="006600"/>
    <a:srgbClr val="99FF66"/>
    <a:srgbClr val="66FF9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12" autoAdjust="0"/>
    <p:restoredTop sz="96761" autoAdjust="0"/>
  </p:normalViewPr>
  <p:slideViewPr>
    <p:cSldViewPr snapToObjects="1">
      <p:cViewPr>
        <p:scale>
          <a:sx n="125" d="100"/>
          <a:sy n="125" d="100"/>
        </p:scale>
        <p:origin x="1608" y="408"/>
      </p:cViewPr>
      <p:guideLst>
        <p:guide orient="horz" pos="1973"/>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Objects="1">
      <p:cViewPr varScale="1">
        <p:scale>
          <a:sx n="47" d="100"/>
          <a:sy n="47" d="100"/>
        </p:scale>
        <p:origin x="2792"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0"/>
            <a:ext cx="2951163" cy="496888"/>
          </a:xfrm>
          <a:prstGeom prst="rect">
            <a:avLst/>
          </a:prstGeom>
        </p:spPr>
        <p:txBody>
          <a:bodyPr vert="horz" lIns="83836" tIns="41919" rIns="83836" bIns="41919" rtlCol="0"/>
          <a:lstStyle>
            <a:lvl1pPr algn="l">
              <a:defRPr kumimoji="1" sz="1100">
                <a:ea typeface="ＭＳ Ｐゴシック" pitchFamily="50" charset="-128"/>
              </a:defRPr>
            </a:lvl1pPr>
          </a:lstStyle>
          <a:p>
            <a:pPr>
              <a:defRPr/>
            </a:pPr>
            <a:endParaRPr lang="ja-JP" altLang="en-US"/>
          </a:p>
        </p:txBody>
      </p:sp>
      <p:sp>
        <p:nvSpPr>
          <p:cNvPr id="3" name="日付プレースホルダー 2"/>
          <p:cNvSpPr>
            <a:spLocks noGrp="1"/>
          </p:cNvSpPr>
          <p:nvPr>
            <p:ph type="dt" sz="quarter" idx="1"/>
          </p:nvPr>
        </p:nvSpPr>
        <p:spPr>
          <a:xfrm>
            <a:off x="3856047" y="0"/>
            <a:ext cx="2949575" cy="496888"/>
          </a:xfrm>
          <a:prstGeom prst="rect">
            <a:avLst/>
          </a:prstGeom>
        </p:spPr>
        <p:txBody>
          <a:bodyPr vert="horz" lIns="83836" tIns="41919" rIns="83836" bIns="41919" rtlCol="0"/>
          <a:lstStyle>
            <a:lvl1pPr algn="r">
              <a:defRPr kumimoji="1" sz="1100">
                <a:ea typeface="ＭＳ Ｐゴシック" pitchFamily="50" charset="-128"/>
              </a:defRPr>
            </a:lvl1pPr>
          </a:lstStyle>
          <a:p>
            <a:pPr>
              <a:defRPr/>
            </a:pPr>
            <a:fld id="{5D1D0B61-1BB6-45BC-BC2A-7181FE8CCBFE}" type="datetimeFigureOut">
              <a:rPr lang="ja-JP" altLang="en-US"/>
              <a:pPr>
                <a:defRPr/>
              </a:pPr>
              <a:t>2025/2/7</a:t>
            </a:fld>
            <a:endParaRPr lang="ja-JP" altLang="en-US"/>
          </a:p>
        </p:txBody>
      </p:sp>
      <p:sp>
        <p:nvSpPr>
          <p:cNvPr id="4" name="フッター プレースホルダー 3"/>
          <p:cNvSpPr>
            <a:spLocks noGrp="1"/>
          </p:cNvSpPr>
          <p:nvPr>
            <p:ph type="ftr" sz="quarter" idx="2"/>
          </p:nvPr>
        </p:nvSpPr>
        <p:spPr>
          <a:xfrm>
            <a:off x="10" y="9440864"/>
            <a:ext cx="2951163" cy="496887"/>
          </a:xfrm>
          <a:prstGeom prst="rect">
            <a:avLst/>
          </a:prstGeom>
        </p:spPr>
        <p:txBody>
          <a:bodyPr vert="horz" lIns="83836" tIns="41919" rIns="83836" bIns="41919" rtlCol="0" anchor="b"/>
          <a:lstStyle>
            <a:lvl1pPr algn="l">
              <a:defRPr kumimoji="1" sz="110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3"/>
          </p:nvPr>
        </p:nvSpPr>
        <p:spPr>
          <a:xfrm>
            <a:off x="3856047" y="9440864"/>
            <a:ext cx="2949575" cy="496887"/>
          </a:xfrm>
          <a:prstGeom prst="rect">
            <a:avLst/>
          </a:prstGeom>
        </p:spPr>
        <p:txBody>
          <a:bodyPr vert="horz" lIns="83836" tIns="41919" rIns="83836" bIns="41919" rtlCol="0" anchor="b"/>
          <a:lstStyle>
            <a:lvl1pPr algn="r">
              <a:defRPr kumimoji="1" sz="1100">
                <a:ea typeface="ＭＳ Ｐゴシック" pitchFamily="50" charset="-128"/>
              </a:defRPr>
            </a:lvl1pPr>
          </a:lstStyle>
          <a:p>
            <a:pPr>
              <a:defRPr/>
            </a:pPr>
            <a:fld id="{26D4CD3C-9ACC-4786-BEFD-95A1F21B133D}" type="slidenum">
              <a:rPr lang="ja-JP" altLang="en-US"/>
              <a:pPr>
                <a:defRPr/>
              </a:pPr>
              <a:t>‹#›</a:t>
            </a:fld>
            <a:endParaRPr lang="ja-JP" altLang="en-US"/>
          </a:p>
        </p:txBody>
      </p:sp>
    </p:spTree>
    <p:extLst>
      <p:ext uri="{BB962C8B-B14F-4D97-AF65-F5344CB8AC3E}">
        <p14:creationId xmlns:p14="http://schemas.microsoft.com/office/powerpoint/2010/main" val="3208184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949575" cy="496888"/>
          </a:xfrm>
          <a:prstGeom prst="rect">
            <a:avLst/>
          </a:prstGeom>
        </p:spPr>
        <p:txBody>
          <a:bodyPr vert="horz" lIns="91373" tIns="45689" rIns="91373" bIns="45689" rtlCol="0"/>
          <a:lstStyle>
            <a:lvl1pPr algn="l">
              <a:defRPr kumimoji="1" sz="1200">
                <a:ea typeface="ＭＳ Ｐゴシック" pitchFamily="50" charset="-128"/>
              </a:defRPr>
            </a:lvl1pPr>
          </a:lstStyle>
          <a:p>
            <a:pPr>
              <a:defRPr/>
            </a:pPr>
            <a:endParaRPr lang="ja-JP" altLang="en-US"/>
          </a:p>
        </p:txBody>
      </p:sp>
      <p:sp>
        <p:nvSpPr>
          <p:cNvPr id="3" name="日付プレースホルダー 2"/>
          <p:cNvSpPr>
            <a:spLocks noGrp="1"/>
          </p:cNvSpPr>
          <p:nvPr>
            <p:ph type="dt" idx="1"/>
          </p:nvPr>
        </p:nvSpPr>
        <p:spPr>
          <a:xfrm>
            <a:off x="3856047" y="0"/>
            <a:ext cx="2949575" cy="496888"/>
          </a:xfrm>
          <a:prstGeom prst="rect">
            <a:avLst/>
          </a:prstGeom>
        </p:spPr>
        <p:txBody>
          <a:bodyPr vert="horz" lIns="91373" tIns="45689" rIns="91373" bIns="45689" rtlCol="0"/>
          <a:lstStyle>
            <a:lvl1pPr algn="r">
              <a:defRPr kumimoji="1" sz="1200">
                <a:ea typeface="ＭＳ Ｐゴシック" pitchFamily="50" charset="-128"/>
              </a:defRPr>
            </a:lvl1pPr>
          </a:lstStyle>
          <a:p>
            <a:pPr>
              <a:defRPr/>
            </a:pPr>
            <a:fld id="{58942D78-EF49-4364-A069-5A2966F5C733}" type="datetimeFigureOut">
              <a:rPr lang="ja-JP" altLang="en-US"/>
              <a:pPr>
                <a:defRPr/>
              </a:pPr>
              <a:t>2025/2/7</a:t>
            </a:fld>
            <a:endParaRPr lang="ja-JP" altLang="en-US"/>
          </a:p>
        </p:txBody>
      </p:sp>
      <p:sp>
        <p:nvSpPr>
          <p:cNvPr id="4" name="スライド イメージ プレースホルダー 3"/>
          <p:cNvSpPr>
            <a:spLocks noGrp="1" noRot="1" noChangeAspect="1"/>
          </p:cNvSpPr>
          <p:nvPr>
            <p:ph type="sldImg" idx="2"/>
          </p:nvPr>
        </p:nvSpPr>
        <p:spPr>
          <a:xfrm>
            <a:off x="684213" y="746125"/>
            <a:ext cx="5438775" cy="3725863"/>
          </a:xfrm>
          <a:prstGeom prst="rect">
            <a:avLst/>
          </a:prstGeom>
          <a:noFill/>
          <a:ln w="12700">
            <a:solidFill>
              <a:prstClr val="black"/>
            </a:solidFill>
          </a:ln>
        </p:spPr>
        <p:txBody>
          <a:bodyPr vert="horz" lIns="91373" tIns="45689" rIns="91373" bIns="45689" rtlCol="0" anchor="ctr"/>
          <a:lstStyle/>
          <a:p>
            <a:pPr lvl="0"/>
            <a:endParaRPr lang="ja-JP" altLang="en-US" noProof="0"/>
          </a:p>
        </p:txBody>
      </p:sp>
      <p:sp>
        <p:nvSpPr>
          <p:cNvPr id="5" name="ノート プレースホルダー 4"/>
          <p:cNvSpPr>
            <a:spLocks noGrp="1"/>
          </p:cNvSpPr>
          <p:nvPr>
            <p:ph type="body" sz="quarter" idx="3"/>
          </p:nvPr>
        </p:nvSpPr>
        <p:spPr>
          <a:xfrm>
            <a:off x="681039" y="4721226"/>
            <a:ext cx="5445125" cy="4471988"/>
          </a:xfrm>
          <a:prstGeom prst="rect">
            <a:avLst/>
          </a:prstGeom>
        </p:spPr>
        <p:txBody>
          <a:bodyPr vert="horz" lIns="91373" tIns="45689" rIns="91373" bIns="45689"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8" y="9440864"/>
            <a:ext cx="2949575" cy="496887"/>
          </a:xfrm>
          <a:prstGeom prst="rect">
            <a:avLst/>
          </a:prstGeom>
        </p:spPr>
        <p:txBody>
          <a:bodyPr vert="horz" lIns="91373" tIns="45689" rIns="91373" bIns="45689" rtlCol="0" anchor="b"/>
          <a:lstStyle>
            <a:lvl1pPr algn="l">
              <a:defRPr kumimoji="1" sz="120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56047" y="9440864"/>
            <a:ext cx="2949575" cy="496887"/>
          </a:xfrm>
          <a:prstGeom prst="rect">
            <a:avLst/>
          </a:prstGeom>
        </p:spPr>
        <p:txBody>
          <a:bodyPr vert="horz" lIns="91373" tIns="45689" rIns="91373" bIns="45689" rtlCol="0" anchor="b"/>
          <a:lstStyle>
            <a:lvl1pPr algn="r">
              <a:defRPr kumimoji="1" sz="1200">
                <a:ea typeface="ＭＳ Ｐゴシック" pitchFamily="50" charset="-128"/>
              </a:defRPr>
            </a:lvl1pPr>
          </a:lstStyle>
          <a:p>
            <a:pPr>
              <a:defRPr/>
            </a:pPr>
            <a:fld id="{550BAF83-5A25-434F-BF66-AC78A4991C2F}" type="slidenum">
              <a:rPr lang="ja-JP" altLang="en-US"/>
              <a:pPr>
                <a:defRPr/>
              </a:pPr>
              <a:t>‹#›</a:t>
            </a:fld>
            <a:endParaRPr lang="ja-JP" altLang="en-US"/>
          </a:p>
        </p:txBody>
      </p:sp>
    </p:spTree>
    <p:extLst>
      <p:ext uri="{BB962C8B-B14F-4D97-AF65-F5344CB8AC3E}">
        <p14:creationId xmlns:p14="http://schemas.microsoft.com/office/powerpoint/2010/main" val="14198433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1</a:t>
            </a:fld>
            <a:endParaRPr lang="ja-JP" altLang="en-US"/>
          </a:p>
        </p:txBody>
      </p:sp>
    </p:spTree>
    <p:extLst>
      <p:ext uri="{BB962C8B-B14F-4D97-AF65-F5344CB8AC3E}">
        <p14:creationId xmlns:p14="http://schemas.microsoft.com/office/powerpoint/2010/main" val="2657159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11</a:t>
            </a:fld>
            <a:endParaRPr lang="ja-JP" altLang="en-US"/>
          </a:p>
        </p:txBody>
      </p:sp>
    </p:spTree>
    <p:extLst>
      <p:ext uri="{BB962C8B-B14F-4D97-AF65-F5344CB8AC3E}">
        <p14:creationId xmlns:p14="http://schemas.microsoft.com/office/powerpoint/2010/main" val="2657159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12</a:t>
            </a:fld>
            <a:endParaRPr lang="ja-JP" altLang="en-US"/>
          </a:p>
        </p:txBody>
      </p:sp>
    </p:spTree>
    <p:extLst>
      <p:ext uri="{BB962C8B-B14F-4D97-AF65-F5344CB8AC3E}">
        <p14:creationId xmlns:p14="http://schemas.microsoft.com/office/powerpoint/2010/main" val="2370457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13</a:t>
            </a:fld>
            <a:endParaRPr lang="ja-JP" altLang="en-US"/>
          </a:p>
        </p:txBody>
      </p:sp>
    </p:spTree>
    <p:extLst>
      <p:ext uri="{BB962C8B-B14F-4D97-AF65-F5344CB8AC3E}">
        <p14:creationId xmlns:p14="http://schemas.microsoft.com/office/powerpoint/2010/main" val="1648096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14</a:t>
            </a:fld>
            <a:endParaRPr lang="ja-JP" altLang="en-US"/>
          </a:p>
        </p:txBody>
      </p:sp>
    </p:spTree>
    <p:extLst>
      <p:ext uri="{BB962C8B-B14F-4D97-AF65-F5344CB8AC3E}">
        <p14:creationId xmlns:p14="http://schemas.microsoft.com/office/powerpoint/2010/main" val="93106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15</a:t>
            </a:fld>
            <a:endParaRPr lang="ja-JP" altLang="en-US"/>
          </a:p>
        </p:txBody>
      </p:sp>
    </p:spTree>
    <p:extLst>
      <p:ext uri="{BB962C8B-B14F-4D97-AF65-F5344CB8AC3E}">
        <p14:creationId xmlns:p14="http://schemas.microsoft.com/office/powerpoint/2010/main" val="2965943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17</a:t>
            </a:fld>
            <a:endParaRPr lang="ja-JP" altLang="en-US"/>
          </a:p>
        </p:txBody>
      </p:sp>
    </p:spTree>
    <p:extLst>
      <p:ext uri="{BB962C8B-B14F-4D97-AF65-F5344CB8AC3E}">
        <p14:creationId xmlns:p14="http://schemas.microsoft.com/office/powerpoint/2010/main" val="175243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18</a:t>
            </a:fld>
            <a:endParaRPr lang="ja-JP" altLang="en-US"/>
          </a:p>
        </p:txBody>
      </p:sp>
    </p:spTree>
    <p:extLst>
      <p:ext uri="{BB962C8B-B14F-4D97-AF65-F5344CB8AC3E}">
        <p14:creationId xmlns:p14="http://schemas.microsoft.com/office/powerpoint/2010/main" val="3198210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19</a:t>
            </a:fld>
            <a:endParaRPr lang="ja-JP" altLang="en-US"/>
          </a:p>
        </p:txBody>
      </p:sp>
    </p:spTree>
    <p:extLst>
      <p:ext uri="{BB962C8B-B14F-4D97-AF65-F5344CB8AC3E}">
        <p14:creationId xmlns:p14="http://schemas.microsoft.com/office/powerpoint/2010/main" val="97803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20</a:t>
            </a:fld>
            <a:endParaRPr lang="ja-JP" altLang="en-US"/>
          </a:p>
        </p:txBody>
      </p:sp>
    </p:spTree>
    <p:extLst>
      <p:ext uri="{BB962C8B-B14F-4D97-AF65-F5344CB8AC3E}">
        <p14:creationId xmlns:p14="http://schemas.microsoft.com/office/powerpoint/2010/main" val="1789053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21</a:t>
            </a:fld>
            <a:endParaRPr lang="ja-JP" altLang="en-US"/>
          </a:p>
        </p:txBody>
      </p:sp>
    </p:spTree>
    <p:extLst>
      <p:ext uri="{BB962C8B-B14F-4D97-AF65-F5344CB8AC3E}">
        <p14:creationId xmlns:p14="http://schemas.microsoft.com/office/powerpoint/2010/main" val="4277467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2</a:t>
            </a:fld>
            <a:endParaRPr lang="ja-JP" altLang="en-US"/>
          </a:p>
        </p:txBody>
      </p:sp>
    </p:spTree>
    <p:extLst>
      <p:ext uri="{BB962C8B-B14F-4D97-AF65-F5344CB8AC3E}">
        <p14:creationId xmlns:p14="http://schemas.microsoft.com/office/powerpoint/2010/main" val="1796660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22</a:t>
            </a:fld>
            <a:endParaRPr lang="ja-JP" altLang="en-US"/>
          </a:p>
        </p:txBody>
      </p:sp>
    </p:spTree>
    <p:extLst>
      <p:ext uri="{BB962C8B-B14F-4D97-AF65-F5344CB8AC3E}">
        <p14:creationId xmlns:p14="http://schemas.microsoft.com/office/powerpoint/2010/main" val="1040954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23</a:t>
            </a:fld>
            <a:endParaRPr lang="ja-JP" altLang="en-US"/>
          </a:p>
        </p:txBody>
      </p:sp>
    </p:spTree>
    <p:extLst>
      <p:ext uri="{BB962C8B-B14F-4D97-AF65-F5344CB8AC3E}">
        <p14:creationId xmlns:p14="http://schemas.microsoft.com/office/powerpoint/2010/main" val="2795026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24</a:t>
            </a:fld>
            <a:endParaRPr lang="ja-JP" altLang="en-US"/>
          </a:p>
        </p:txBody>
      </p:sp>
    </p:spTree>
    <p:extLst>
      <p:ext uri="{BB962C8B-B14F-4D97-AF65-F5344CB8AC3E}">
        <p14:creationId xmlns:p14="http://schemas.microsoft.com/office/powerpoint/2010/main" val="3128711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25</a:t>
            </a:fld>
            <a:endParaRPr lang="ja-JP" altLang="en-US"/>
          </a:p>
        </p:txBody>
      </p:sp>
    </p:spTree>
    <p:extLst>
      <p:ext uri="{BB962C8B-B14F-4D97-AF65-F5344CB8AC3E}">
        <p14:creationId xmlns:p14="http://schemas.microsoft.com/office/powerpoint/2010/main" val="265715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3</a:t>
            </a:fld>
            <a:endParaRPr lang="ja-JP" altLang="en-US"/>
          </a:p>
        </p:txBody>
      </p:sp>
    </p:spTree>
    <p:extLst>
      <p:ext uri="{BB962C8B-B14F-4D97-AF65-F5344CB8AC3E}">
        <p14:creationId xmlns:p14="http://schemas.microsoft.com/office/powerpoint/2010/main" val="1931882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4</a:t>
            </a:fld>
            <a:endParaRPr lang="ja-JP" altLang="en-US"/>
          </a:p>
        </p:txBody>
      </p:sp>
    </p:spTree>
    <p:extLst>
      <p:ext uri="{BB962C8B-B14F-4D97-AF65-F5344CB8AC3E}">
        <p14:creationId xmlns:p14="http://schemas.microsoft.com/office/powerpoint/2010/main" val="65945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5</a:t>
            </a:fld>
            <a:endParaRPr lang="ja-JP" altLang="en-US"/>
          </a:p>
        </p:txBody>
      </p:sp>
    </p:spTree>
    <p:extLst>
      <p:ext uri="{BB962C8B-B14F-4D97-AF65-F5344CB8AC3E}">
        <p14:creationId xmlns:p14="http://schemas.microsoft.com/office/powerpoint/2010/main" val="1757907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6</a:t>
            </a:fld>
            <a:endParaRPr lang="ja-JP" altLang="en-US"/>
          </a:p>
        </p:txBody>
      </p:sp>
    </p:spTree>
    <p:extLst>
      <p:ext uri="{BB962C8B-B14F-4D97-AF65-F5344CB8AC3E}">
        <p14:creationId xmlns:p14="http://schemas.microsoft.com/office/powerpoint/2010/main" val="7041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7</a:t>
            </a:fld>
            <a:endParaRPr lang="ja-JP" altLang="en-US"/>
          </a:p>
        </p:txBody>
      </p:sp>
    </p:spTree>
    <p:extLst>
      <p:ext uri="{BB962C8B-B14F-4D97-AF65-F5344CB8AC3E}">
        <p14:creationId xmlns:p14="http://schemas.microsoft.com/office/powerpoint/2010/main" val="201143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8</a:t>
            </a:fld>
            <a:endParaRPr lang="ja-JP" altLang="en-US"/>
          </a:p>
        </p:txBody>
      </p:sp>
    </p:spTree>
    <p:extLst>
      <p:ext uri="{BB962C8B-B14F-4D97-AF65-F5344CB8AC3E}">
        <p14:creationId xmlns:p14="http://schemas.microsoft.com/office/powerpoint/2010/main" val="1217203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pPr>
              <a:defRPr/>
            </a:pPr>
            <a:fld id="{550BAF83-5A25-434F-BF66-AC78A4991C2F}" type="slidenum">
              <a:rPr lang="ja-JP" altLang="en-US" smtClean="0"/>
              <a:pPr>
                <a:defRPr/>
              </a:pPr>
              <a:t>9</a:t>
            </a:fld>
            <a:endParaRPr lang="ja-JP" altLang="en-US"/>
          </a:p>
        </p:txBody>
      </p:sp>
    </p:spTree>
    <p:extLst>
      <p:ext uri="{BB962C8B-B14F-4D97-AF65-F5344CB8AC3E}">
        <p14:creationId xmlns:p14="http://schemas.microsoft.com/office/powerpoint/2010/main" val="1635145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2" name="Picture 2" descr="フッター"/>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6026150"/>
            <a:ext cx="9142412"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34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945985"/>
            <a:ext cx="7772400" cy="1342759"/>
          </a:xfrm>
          <a:prstGeom prst="rect">
            <a:avLst/>
          </a:prstGeo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549757"/>
            <a:ext cx="6400800" cy="160087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a:xfrm>
            <a:off x="457200" y="5805488"/>
            <a:ext cx="2133600" cy="333375"/>
          </a:xfrm>
          <a:prstGeom prst="rect">
            <a:avLst/>
          </a:prstGeom>
        </p:spPr>
        <p:txBody>
          <a:bodyPr/>
          <a:lstStyle>
            <a:lvl1pPr>
              <a:defRPr kumimoji="1">
                <a:ea typeface="ＭＳ Ｐゴシック" pitchFamily="50" charset="-128"/>
              </a:defRPr>
            </a:lvl1pPr>
          </a:lstStyle>
          <a:p>
            <a:pPr>
              <a:defRPr/>
            </a:pPr>
            <a:fld id="{EB7D474F-5D4C-45C8-9A86-4E02BF8DD530}" type="datetime1">
              <a:rPr lang="ja-JP" altLang="en-US" smtClean="0"/>
              <a:t>2025/2/7</a:t>
            </a:fld>
            <a:endParaRPr lang="ja-JP" altLang="en-US"/>
          </a:p>
        </p:txBody>
      </p:sp>
      <p:sp>
        <p:nvSpPr>
          <p:cNvPr id="5" name="フッター プレースホルダー 4"/>
          <p:cNvSpPr>
            <a:spLocks noGrp="1"/>
          </p:cNvSpPr>
          <p:nvPr>
            <p:ph type="ftr" sz="quarter" idx="11"/>
          </p:nvPr>
        </p:nvSpPr>
        <p:spPr>
          <a:xfrm>
            <a:off x="3124200" y="5805488"/>
            <a:ext cx="2895600" cy="333375"/>
          </a:xfrm>
          <a:prstGeom prst="rect">
            <a:avLst/>
          </a:prstGeom>
        </p:spPr>
        <p:txBody>
          <a:bodyPr/>
          <a:lstStyle>
            <a:lvl1pPr>
              <a:defRPr kumimoji="1">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a:xfrm>
            <a:off x="6553200" y="5805488"/>
            <a:ext cx="2133600" cy="333375"/>
          </a:xfrm>
          <a:prstGeom prst="rect">
            <a:avLst/>
          </a:prstGeom>
        </p:spPr>
        <p:txBody>
          <a:bodyPr/>
          <a:lstStyle>
            <a:lvl1pPr>
              <a:defRPr kumimoji="1">
                <a:ea typeface="ＭＳ Ｐゴシック" pitchFamily="50" charset="-128"/>
              </a:defRPr>
            </a:lvl1pPr>
          </a:lstStyle>
          <a:p>
            <a:pPr>
              <a:defRPr/>
            </a:pPr>
            <a:fld id="{64E784F8-BE11-4598-A229-94FA4EC4A3F8}" type="slidenum">
              <a:rPr lang="ja-JP" altLang="en-US"/>
              <a:pPr>
                <a:defRPr/>
              </a:pPr>
              <a:t>‹#›</a:t>
            </a:fld>
            <a:endParaRPr lang="ja-JP" altLang="en-US"/>
          </a:p>
        </p:txBody>
      </p:sp>
    </p:spTree>
    <p:extLst>
      <p:ext uri="{BB962C8B-B14F-4D97-AF65-F5344CB8AC3E}">
        <p14:creationId xmlns:p14="http://schemas.microsoft.com/office/powerpoint/2010/main" val="4062619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25" r:id="rId1"/>
    <p:sldLayoutId id="2147484126" r:id="rId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21" Type="http://schemas.openxmlformats.org/officeDocument/2006/relationships/image" Target="../media/image33.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15.xml"/><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 Id="rId22"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44.png"/><Relationship Id="rId12"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49.png"/><Relationship Id="rId10" Type="http://schemas.microsoft.com/office/2007/relationships/hdphoto" Target="../media/hdphoto3.wdp"/><Relationship Id="rId4" Type="http://schemas.openxmlformats.org/officeDocument/2006/relationships/image" Target="../media/image41.png"/><Relationship Id="rId9" Type="http://schemas.openxmlformats.org/officeDocument/2006/relationships/image" Target="../media/image46.png"/><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47.png"/><Relationship Id="rId12"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39.png"/><Relationship Id="rId10" Type="http://schemas.microsoft.com/office/2007/relationships/hdphoto" Target="../media/hdphoto5.wdp"/><Relationship Id="rId4" Type="http://schemas.openxmlformats.org/officeDocument/2006/relationships/image" Target="../media/image51.png"/><Relationship Id="rId9" Type="http://schemas.openxmlformats.org/officeDocument/2006/relationships/image" Target="../media/image48.png"/><Relationship Id="rId1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87D9EE2-943D-4895-A098-72F55F8E107D}"/>
              </a:ext>
            </a:extLst>
          </p:cNvPr>
          <p:cNvSpPr/>
          <p:nvPr/>
        </p:nvSpPr>
        <p:spPr>
          <a:xfrm>
            <a:off x="8318" y="2268041"/>
            <a:ext cx="9143999" cy="73020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sz="22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おおさか水素ステーション整備促進協議会の設置目的・検討方針について</a:t>
            </a:r>
          </a:p>
        </p:txBody>
      </p:sp>
      <p:sp>
        <p:nvSpPr>
          <p:cNvPr id="3" name="テキスト ボックス 2">
            <a:extLst>
              <a:ext uri="{FF2B5EF4-FFF2-40B4-BE49-F238E27FC236}">
                <a16:creationId xmlns:a16="http://schemas.microsoft.com/office/drawing/2014/main" id="{1F9D329E-7DDF-456A-999E-9E5A63D1DA92}"/>
              </a:ext>
            </a:extLst>
          </p:cNvPr>
          <p:cNvSpPr txBox="1"/>
          <p:nvPr/>
        </p:nvSpPr>
        <p:spPr>
          <a:xfrm>
            <a:off x="3563888" y="4789154"/>
            <a:ext cx="5433799" cy="646331"/>
          </a:xfrm>
          <a:prstGeom prst="rect">
            <a:avLst/>
          </a:prstGeom>
          <a:noFill/>
        </p:spPr>
        <p:txBody>
          <a:bodyPr wrap="square" rtlCol="0">
            <a:spAutoFit/>
          </a:bodyPr>
          <a:lstStyle/>
          <a:p>
            <a:r>
              <a:rPr kumimoji="1" lang="ja-JP" altLang="en-US" dirty="0"/>
              <a:t>２０２５年１月</a:t>
            </a:r>
            <a:r>
              <a:rPr kumimoji="1" lang="en-US" altLang="ja-JP" dirty="0"/>
              <a:t>30</a:t>
            </a:r>
            <a:r>
              <a:rPr kumimoji="1" lang="ja-JP" altLang="en-US" dirty="0"/>
              <a:t>日　</a:t>
            </a:r>
            <a:endParaRPr kumimoji="1" lang="en-US" altLang="ja-JP" dirty="0"/>
          </a:p>
          <a:p>
            <a:r>
              <a:rPr kumimoji="1" lang="ja-JP" altLang="en-US" dirty="0"/>
              <a:t>大阪府　商工労働部　成長産業振興室　産業創造課</a:t>
            </a:r>
            <a:endParaRPr kumimoji="1" lang="en-US" altLang="ja-JP" dirty="0"/>
          </a:p>
        </p:txBody>
      </p:sp>
      <p:sp>
        <p:nvSpPr>
          <p:cNvPr id="5" name="テキスト ボックス 4">
            <a:extLst>
              <a:ext uri="{FF2B5EF4-FFF2-40B4-BE49-F238E27FC236}">
                <a16:creationId xmlns:a16="http://schemas.microsoft.com/office/drawing/2014/main" id="{E75DA46E-B428-4977-ACDA-53F29220B13B}"/>
              </a:ext>
            </a:extLst>
          </p:cNvPr>
          <p:cNvSpPr txBox="1"/>
          <p:nvPr/>
        </p:nvSpPr>
        <p:spPr>
          <a:xfrm>
            <a:off x="7308304" y="163150"/>
            <a:ext cx="16893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dirty="0">
                <a:latin typeface="ＭＳ ゴシック" panose="020B0609070205080204" pitchFamily="49" charset="-128"/>
                <a:ea typeface="ＭＳ ゴシック" panose="020B0609070205080204" pitchFamily="49" charset="-128"/>
              </a:rPr>
              <a:t>事務局資料 １</a:t>
            </a:r>
            <a:endParaRPr kumimoji="1" lang="en-US" altLang="ja-JP"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816777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60799997-A65D-48EB-863D-F04CB37B81EA}"/>
              </a:ext>
            </a:extLst>
          </p:cNvPr>
          <p:cNvSpPr txBox="1"/>
          <p:nvPr/>
        </p:nvSpPr>
        <p:spPr>
          <a:xfrm>
            <a:off x="88493" y="547789"/>
            <a:ext cx="9143999" cy="1620957"/>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重点地域の水素ステーションに対する集中的な支援の案</a:t>
            </a:r>
            <a:r>
              <a:rPr kumimoji="1" lang="ja-JP" altLang="en-US" sz="1400" dirty="0">
                <a:latin typeface="Meiryo UI" panose="020B0604030504040204" pitchFamily="50" charset="-128"/>
                <a:ea typeface="Meiryo UI" panose="020B0604030504040204" pitchFamily="50" charset="-128"/>
              </a:rPr>
              <a:t>（第</a:t>
            </a:r>
            <a:r>
              <a:rPr kumimoji="1" lang="en-US" altLang="ja-JP" sz="1400" dirty="0">
                <a:latin typeface="Meiryo UI" panose="020B0604030504040204" pitchFamily="50" charset="-128"/>
                <a:ea typeface="Meiryo UI" panose="020B0604030504040204" pitchFamily="50" charset="-128"/>
              </a:rPr>
              <a:t>7</a:t>
            </a:r>
            <a:r>
              <a:rPr kumimoji="1" lang="ja-JP" altLang="en-US" sz="1400" dirty="0">
                <a:latin typeface="Meiryo UI" panose="020B0604030504040204" pitchFamily="50" charset="-128"/>
                <a:ea typeface="Meiryo UI" panose="020B0604030504040204" pitchFamily="50" charset="-128"/>
              </a:rPr>
              <a:t>回 モビリティ水素官民協議会資料より）</a:t>
            </a:r>
            <a:endParaRPr kumimoji="1" lang="en-US" altLang="ja-JP" sz="1400" dirty="0">
              <a:latin typeface="Meiryo UI" panose="020B0604030504040204" pitchFamily="50" charset="-128"/>
              <a:ea typeface="Meiryo UI" panose="020B0604030504040204" pitchFamily="50" charset="-128"/>
            </a:endParaRPr>
          </a:p>
          <a:p>
            <a:pPr>
              <a:lnSpc>
                <a:spcPts val="200"/>
              </a:lnSpc>
            </a:pPr>
            <a:endParaRPr kumimoji="1" lang="en-US" altLang="ja-JP" sz="1400" dirty="0">
              <a:latin typeface="Meiryo UI" panose="020B0604030504040204" pitchFamily="50" charset="-128"/>
              <a:ea typeface="Meiryo UI" panose="020B0604030504040204" pitchFamily="50" charset="-128"/>
            </a:endParaRPr>
          </a:p>
          <a:p>
            <a:pPr>
              <a:lnSpc>
                <a:spcPts val="200"/>
              </a:lnSpc>
            </a:pPr>
            <a:endParaRPr kumimoji="1" lang="en-US" altLang="ja-JP" sz="1400" dirty="0">
              <a:latin typeface="Meiryo UI" panose="020B0604030504040204" pitchFamily="50" charset="-128"/>
              <a:ea typeface="Meiryo UI" panose="020B0604030504040204" pitchFamily="50" charset="-128"/>
            </a:endParaRPr>
          </a:p>
          <a:p>
            <a:pPr>
              <a:lnSpc>
                <a:spcPts val="200"/>
              </a:lnSpc>
            </a:pPr>
            <a:endParaRPr kumimoji="1" lang="en-US" altLang="ja-JP" sz="1400" dirty="0">
              <a:latin typeface="Meiryo UI" panose="020B0604030504040204" pitchFamily="50" charset="-128"/>
              <a:ea typeface="Meiryo UI" panose="020B0604030504040204" pitchFamily="50" charset="-128"/>
            </a:endParaRPr>
          </a:p>
          <a:p>
            <a:pPr>
              <a:lnSpc>
                <a:spcPts val="200"/>
              </a:lnSpc>
            </a:pPr>
            <a:endParaRPr kumimoji="1" lang="en-US" altLang="ja-JP" sz="1400" dirty="0">
              <a:latin typeface="Meiryo UI" panose="020B0604030504040204" pitchFamily="50" charset="-128"/>
              <a:ea typeface="Meiryo UI" panose="020B0604030504040204" pitchFamily="50" charset="-128"/>
            </a:endParaRPr>
          </a:p>
          <a:p>
            <a:pPr>
              <a:lnSpc>
                <a:spcPts val="200"/>
              </a:lnSpc>
            </a:pPr>
            <a:endParaRPr kumimoji="1" lang="ja-JP" altLang="en-US" sz="14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700" dirty="0">
                <a:latin typeface="Meiryo UI" panose="020B0604030504040204" pitchFamily="50" charset="-128"/>
                <a:ea typeface="Meiryo UI" panose="020B0604030504040204" pitchFamily="50" charset="-128"/>
              </a:rPr>
              <a:t>・整備費については、重点地域と重点地域以外での補助率の差別化や、商用車に対応した水素ス</a:t>
            </a:r>
          </a:p>
          <a:p>
            <a:r>
              <a:rPr kumimoji="1" lang="ja-JP" altLang="en-US" sz="1700" dirty="0">
                <a:latin typeface="Meiryo UI" panose="020B0604030504040204" pitchFamily="50" charset="-128"/>
                <a:ea typeface="Meiryo UI" panose="020B0604030504040204" pitchFamily="50" charset="-128"/>
              </a:rPr>
              <a:t>　　 テーションの大規模化に対する支援の強化などが示されている。</a:t>
            </a: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r>
              <a:rPr kumimoji="1" lang="ja-JP" altLang="en-US" sz="1700" dirty="0">
                <a:latin typeface="Meiryo UI" panose="020B0604030504040204" pitchFamily="50" charset="-128"/>
                <a:ea typeface="Meiryo UI" panose="020B0604030504040204" pitchFamily="50" charset="-128"/>
              </a:rPr>
              <a:t>　　・運営費については、重点地域については、既存燃料価格を踏まえた商用車への充てん実績に応じた</a:t>
            </a:r>
            <a:endParaRPr kumimoji="1" lang="en-US" altLang="ja-JP" sz="1700" dirty="0">
              <a:latin typeface="Meiryo UI" panose="020B0604030504040204" pitchFamily="50" charset="-128"/>
              <a:ea typeface="Meiryo UI" panose="020B0604030504040204" pitchFamily="50" charset="-128"/>
            </a:endParaRPr>
          </a:p>
          <a:p>
            <a:r>
              <a:rPr kumimoji="1" lang="en-US" altLang="ja-JP" sz="1700" dirty="0">
                <a:latin typeface="Meiryo UI" panose="020B0604030504040204" pitchFamily="50" charset="-128"/>
                <a:ea typeface="Meiryo UI" panose="020B0604030504040204" pitchFamily="50" charset="-128"/>
              </a:rPr>
              <a:t>     </a:t>
            </a:r>
            <a:r>
              <a:rPr kumimoji="1" lang="ja-JP" altLang="en-US" sz="1700" dirty="0">
                <a:latin typeface="Meiryo UI" panose="020B0604030504040204" pitchFamily="50" charset="-128"/>
                <a:ea typeface="Meiryo UI" panose="020B0604030504040204" pitchFamily="50" charset="-128"/>
              </a:rPr>
              <a:t>追加的な運営費支援の予定が示されている。</a:t>
            </a:r>
          </a:p>
        </p:txBody>
      </p:sp>
      <p:sp>
        <p:nvSpPr>
          <p:cNvPr id="19" name="テキスト ボックス 18">
            <a:extLst>
              <a:ext uri="{FF2B5EF4-FFF2-40B4-BE49-F238E27FC236}">
                <a16:creationId xmlns:a16="http://schemas.microsoft.com/office/drawing/2014/main" id="{5B8F361F-0956-4ED5-BBA3-E2ED5039A829}"/>
              </a:ext>
            </a:extLst>
          </p:cNvPr>
          <p:cNvSpPr txBox="1"/>
          <p:nvPr/>
        </p:nvSpPr>
        <p:spPr>
          <a:xfrm>
            <a:off x="1577771" y="5158373"/>
            <a:ext cx="7574141" cy="276999"/>
          </a:xfrm>
          <a:prstGeom prst="rect">
            <a:avLst/>
          </a:prstGeom>
          <a:noFill/>
          <a:ln>
            <a:noFill/>
          </a:ln>
        </p:spPr>
        <p:txBody>
          <a:bodyPr wrap="square" rtlCol="0">
            <a:spAutoFit/>
          </a:bodyPr>
          <a:lstStyle/>
          <a:p>
            <a:pPr algn="r"/>
            <a:r>
              <a:rPr kumimoji="1" lang="ja-JP" altLang="en-US" sz="1200" dirty="0"/>
              <a:t>出典：第</a:t>
            </a:r>
            <a:r>
              <a:rPr kumimoji="1" lang="en-US" altLang="ja-JP" sz="1200" dirty="0"/>
              <a:t>7</a:t>
            </a:r>
            <a:r>
              <a:rPr kumimoji="1" lang="ja-JP" altLang="en-US" sz="1200" dirty="0"/>
              <a:t>回 モビリティ水素官民協議会（</a:t>
            </a:r>
            <a:r>
              <a:rPr kumimoji="1" lang="en-US" altLang="ja-JP" sz="1200" dirty="0"/>
              <a:t>R7.1.16</a:t>
            </a:r>
            <a:r>
              <a:rPr kumimoji="1" lang="ja-JP" altLang="en-US" sz="1200" dirty="0"/>
              <a:t>）　資料３</a:t>
            </a:r>
          </a:p>
        </p:txBody>
      </p:sp>
      <p:pic>
        <p:nvPicPr>
          <p:cNvPr id="3" name="図 2">
            <a:extLst>
              <a:ext uri="{FF2B5EF4-FFF2-40B4-BE49-F238E27FC236}">
                <a16:creationId xmlns:a16="http://schemas.microsoft.com/office/drawing/2014/main" id="{C7E86EE7-318E-4177-A57C-5B36BD173325}"/>
              </a:ext>
            </a:extLst>
          </p:cNvPr>
          <p:cNvPicPr>
            <a:picLocks noChangeAspect="1"/>
          </p:cNvPicPr>
          <p:nvPr/>
        </p:nvPicPr>
        <p:blipFill rotWithShape="1">
          <a:blip r:embed="rId3"/>
          <a:srcRect l="7476" t="47200" r="9050" b="8001"/>
          <a:stretch/>
        </p:blipFill>
        <p:spPr>
          <a:xfrm>
            <a:off x="185935" y="2518004"/>
            <a:ext cx="8694783" cy="2624840"/>
          </a:xfrm>
          <a:prstGeom prst="rect">
            <a:avLst/>
          </a:prstGeom>
        </p:spPr>
      </p:pic>
      <p:sp>
        <p:nvSpPr>
          <p:cNvPr id="9" name="正方形/長方形 8">
            <a:extLst>
              <a:ext uri="{FF2B5EF4-FFF2-40B4-BE49-F238E27FC236}">
                <a16:creationId xmlns:a16="http://schemas.microsoft.com/office/drawing/2014/main" id="{4F7C39DA-77D4-4BA5-BD8C-CD8119D29A92}"/>
              </a:ext>
            </a:extLst>
          </p:cNvPr>
          <p:cNvSpPr/>
          <p:nvPr/>
        </p:nvSpPr>
        <p:spPr>
          <a:xfrm>
            <a:off x="1" y="2140"/>
            <a:ext cx="9143999" cy="373667"/>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国における</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FC</a:t>
            </a:r>
            <a:r>
              <a:rPr kumimoji="1" lang="zh-TW"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商用車</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導入</a:t>
            </a:r>
            <a:r>
              <a:rPr kumimoji="1" lang="zh-TW"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拡大</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に向けた取組について</a:t>
            </a:r>
          </a:p>
        </p:txBody>
      </p:sp>
    </p:spTree>
    <p:extLst>
      <p:ext uri="{BB962C8B-B14F-4D97-AF65-F5344CB8AC3E}">
        <p14:creationId xmlns:p14="http://schemas.microsoft.com/office/powerpoint/2010/main" val="134702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87D9EE2-943D-4895-A098-72F55F8E107D}"/>
              </a:ext>
            </a:extLst>
          </p:cNvPr>
          <p:cNvSpPr/>
          <p:nvPr/>
        </p:nvSpPr>
        <p:spPr>
          <a:xfrm>
            <a:off x="1" y="2412057"/>
            <a:ext cx="9143999" cy="864096"/>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大阪府における</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FC</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商用車の導入促進及び水素ステーション整備に向けた主な検討事項について</a:t>
            </a:r>
          </a:p>
        </p:txBody>
      </p:sp>
      <p:sp>
        <p:nvSpPr>
          <p:cNvPr id="3" name="テキスト ボックス 2">
            <a:extLst>
              <a:ext uri="{FF2B5EF4-FFF2-40B4-BE49-F238E27FC236}">
                <a16:creationId xmlns:a16="http://schemas.microsoft.com/office/drawing/2014/main" id="{F4D7147E-9F7E-4CB2-8720-FCCB30B850D5}"/>
              </a:ext>
            </a:extLst>
          </p:cNvPr>
          <p:cNvSpPr txBox="1"/>
          <p:nvPr/>
        </p:nvSpPr>
        <p:spPr>
          <a:xfrm>
            <a:off x="7308304" y="163150"/>
            <a:ext cx="16893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dirty="0">
                <a:latin typeface="ＭＳ ゴシック" panose="020B0609070205080204" pitchFamily="49" charset="-128"/>
                <a:ea typeface="ＭＳ ゴシック" panose="020B0609070205080204" pitchFamily="49" charset="-128"/>
              </a:rPr>
              <a:t>事務局資料 ２</a:t>
            </a:r>
            <a:endParaRPr kumimoji="1" lang="en-US" altLang="ja-JP"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097864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目次</a:t>
            </a:r>
          </a:p>
        </p:txBody>
      </p:sp>
      <p:sp>
        <p:nvSpPr>
          <p:cNvPr id="3" name="テキスト ボックス 2">
            <a:extLst>
              <a:ext uri="{FF2B5EF4-FFF2-40B4-BE49-F238E27FC236}">
                <a16:creationId xmlns:a16="http://schemas.microsoft.com/office/drawing/2014/main" id="{B6CA09E8-91E3-4472-8D4A-2D6750A575FB}"/>
              </a:ext>
            </a:extLst>
          </p:cNvPr>
          <p:cNvSpPr txBox="1"/>
          <p:nvPr/>
        </p:nvSpPr>
        <p:spPr>
          <a:xfrm>
            <a:off x="567506" y="1252224"/>
            <a:ext cx="8136904" cy="1280735"/>
          </a:xfrm>
          <a:prstGeom prst="rect">
            <a:avLst/>
          </a:prstGeom>
          <a:noFill/>
        </p:spPr>
        <p:txBody>
          <a:bodyPr wrap="square" rtlCol="0">
            <a:spAutoFit/>
          </a:bodyPr>
          <a:lstStyle/>
          <a:p>
            <a:pPr>
              <a:lnSpc>
                <a:spcPct val="150000"/>
              </a:lnSpc>
            </a:pPr>
            <a:r>
              <a:rPr kumimoji="1" lang="ja-JP" altLang="en-US" dirty="0">
                <a:latin typeface="Meiryo UI" panose="020B0604030504040204" pitchFamily="50" charset="-128"/>
                <a:ea typeface="Meiryo UI" panose="020B0604030504040204" pitchFamily="50" charset="-128"/>
              </a:rPr>
              <a:t>１．事業者等へのヒアリングでいただいたご意見の例</a:t>
            </a: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２．主な検討事項について</a:t>
            </a:r>
            <a:endParaRPr kumimoji="1"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06538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 y="2140"/>
            <a:ext cx="9143999" cy="373667"/>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１．事業者等へのヒアリングでいただいたご意見の例</a:t>
            </a:r>
          </a:p>
        </p:txBody>
      </p:sp>
      <p:sp>
        <p:nvSpPr>
          <p:cNvPr id="6" name="テキスト ボックス 5">
            <a:extLst>
              <a:ext uri="{FF2B5EF4-FFF2-40B4-BE49-F238E27FC236}">
                <a16:creationId xmlns:a16="http://schemas.microsoft.com/office/drawing/2014/main" id="{0F92A10D-AB67-4960-B313-2901A7E1BE0B}"/>
              </a:ext>
            </a:extLst>
          </p:cNvPr>
          <p:cNvSpPr txBox="1"/>
          <p:nvPr/>
        </p:nvSpPr>
        <p:spPr>
          <a:xfrm>
            <a:off x="147754" y="393104"/>
            <a:ext cx="8856476" cy="5685852"/>
          </a:xfrm>
          <a:prstGeom prst="rect">
            <a:avLst/>
          </a:prstGeom>
          <a:noFill/>
        </p:spPr>
        <p:txBody>
          <a:bodyPr wrap="square">
            <a:spAutoFit/>
          </a:bodyPr>
          <a:lstStyle/>
          <a:p>
            <a:pPr>
              <a:lnSpc>
                <a:spcPts val="200"/>
              </a:lnSpc>
            </a:pPr>
            <a:endParaRPr kumimoji="1" lang="en-US" altLang="ja-JP" b="1" dirty="0">
              <a:latin typeface="Meiryo UI" panose="020B0604030504040204" pitchFamily="50" charset="-128"/>
              <a:ea typeface="Meiryo UI" panose="020B0604030504040204" pitchFamily="50" charset="-128"/>
            </a:endParaRPr>
          </a:p>
          <a:p>
            <a:pPr>
              <a:lnSpc>
                <a:spcPts val="200"/>
              </a:lnSpc>
            </a:pPr>
            <a:endParaRPr kumimoji="1" lang="en-US" altLang="ja-JP" b="1" dirty="0">
              <a:latin typeface="Meiryo UI" panose="020B0604030504040204" pitchFamily="50" charset="-128"/>
              <a:ea typeface="Meiryo UI" panose="020B0604030504040204" pitchFamily="50" charset="-128"/>
            </a:endParaRPr>
          </a:p>
          <a:p>
            <a:pPr>
              <a:lnSpc>
                <a:spcPts val="2600"/>
              </a:lnSpc>
            </a:pPr>
            <a:r>
              <a:rPr kumimoji="1" lang="ja-JP" altLang="en-US" dirty="0">
                <a:latin typeface="Meiryo UI" panose="020B0604030504040204" pitchFamily="50" charset="-128"/>
                <a:ea typeface="Meiryo UI" panose="020B0604030504040204" pitchFamily="50" charset="-128"/>
              </a:rPr>
              <a:t>○ 水素ステーション事業者、運送事業者、荷主事業者、バス事業者等に実施したヒアリングにお</a:t>
            </a:r>
            <a:endParaRPr kumimoji="1" lang="en-US" altLang="ja-JP" dirty="0">
              <a:latin typeface="Meiryo UI" panose="020B0604030504040204" pitchFamily="50" charset="-128"/>
              <a:ea typeface="Meiryo UI" panose="020B0604030504040204" pitchFamily="50" charset="-128"/>
            </a:endParaRPr>
          </a:p>
          <a:p>
            <a:pPr>
              <a:lnSpc>
                <a:spcPts val="2100"/>
              </a:lnSpc>
            </a:pPr>
            <a:r>
              <a:rPr kumimoji="1" lang="ja-JP" altLang="en-US" dirty="0">
                <a:latin typeface="Meiryo UI" panose="020B0604030504040204" pitchFamily="50" charset="-128"/>
                <a:ea typeface="Meiryo UI" panose="020B0604030504040204" pitchFamily="50" charset="-128"/>
              </a:rPr>
              <a:t>　　けるご意見の例は下記に示すとおり。</a:t>
            </a:r>
            <a:endParaRPr kumimoji="1" lang="en-US" altLang="ja-JP" dirty="0">
              <a:latin typeface="Meiryo UI" panose="020B0604030504040204" pitchFamily="50" charset="-128"/>
              <a:ea typeface="Meiryo UI" panose="020B0604030504040204" pitchFamily="50" charset="-128"/>
            </a:endParaRPr>
          </a:p>
          <a:p>
            <a:pPr>
              <a:lnSpc>
                <a:spcPts val="2600"/>
              </a:lnSpc>
            </a:pPr>
            <a:endParaRPr kumimoji="1" lang="en-US" altLang="ja-JP" dirty="0">
              <a:latin typeface="Meiryo UI" panose="020B0604030504040204" pitchFamily="50" charset="-128"/>
              <a:ea typeface="Meiryo UI" panose="020B0604030504040204" pitchFamily="50" charset="-128"/>
            </a:endParaRPr>
          </a:p>
          <a:p>
            <a:pPr>
              <a:lnSpc>
                <a:spcPts val="200"/>
              </a:lnSpc>
            </a:pPr>
            <a:endParaRPr kumimoji="1" lang="en-US" altLang="ja-JP"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＜ヒアリング（</a:t>
            </a:r>
            <a:r>
              <a:rPr kumimoji="1" lang="en-US" altLang="ja-JP" sz="1600" dirty="0">
                <a:latin typeface="Meiryo UI" panose="020B0604030504040204" pitchFamily="50" charset="-128"/>
                <a:ea typeface="Meiryo UI" panose="020B0604030504040204" pitchFamily="50" charset="-128"/>
              </a:rPr>
              <a:t>R6</a:t>
            </a:r>
            <a:r>
              <a:rPr kumimoji="1" lang="ja-JP" altLang="en-US" sz="1600" dirty="0">
                <a:latin typeface="Meiryo UI" panose="020B0604030504040204" pitchFamily="50" charset="-128"/>
                <a:ea typeface="Meiryo UI" panose="020B0604030504040204" pitchFamily="50" charset="-128"/>
              </a:rPr>
              <a:t>年</a:t>
            </a:r>
            <a:r>
              <a:rPr kumimoji="1" lang="en-US" altLang="ja-JP" sz="1600" dirty="0">
                <a:latin typeface="Meiryo UI" panose="020B0604030504040204" pitchFamily="50" charset="-128"/>
                <a:ea typeface="Meiryo UI" panose="020B0604030504040204" pitchFamily="50" charset="-128"/>
              </a:rPr>
              <a:t>10</a:t>
            </a:r>
            <a:r>
              <a:rPr kumimoji="1" lang="ja-JP" altLang="en-US" sz="1600" dirty="0">
                <a:latin typeface="Meiryo UI" panose="020B0604030504040204" pitchFamily="50" charset="-128"/>
                <a:ea typeface="Meiryo UI" panose="020B0604030504040204" pitchFamily="50" charset="-128"/>
              </a:rPr>
              <a:t>月～</a:t>
            </a:r>
            <a:r>
              <a:rPr kumimoji="1" lang="en-US" altLang="ja-JP" sz="1600" dirty="0">
                <a:latin typeface="Meiryo UI" panose="020B0604030504040204" pitchFamily="50" charset="-128"/>
                <a:ea typeface="Meiryo UI" panose="020B0604030504040204" pitchFamily="50" charset="-128"/>
              </a:rPr>
              <a:t>R7</a:t>
            </a:r>
            <a:r>
              <a:rPr kumimoji="1" lang="ja-JP" altLang="en-US" sz="1600" dirty="0">
                <a:latin typeface="Meiryo UI" panose="020B0604030504040204" pitchFamily="50" charset="-128"/>
                <a:ea typeface="Meiryo UI" panose="020B0604030504040204" pitchFamily="50" charset="-128"/>
              </a:rPr>
              <a:t>年</a:t>
            </a:r>
            <a:r>
              <a:rPr kumimoji="1" lang="en-US" altLang="ja-JP" sz="1600" dirty="0">
                <a:latin typeface="Meiryo UI" panose="020B0604030504040204" pitchFamily="50" charset="-128"/>
                <a:ea typeface="Meiryo UI" panose="020B0604030504040204" pitchFamily="50" charset="-128"/>
              </a:rPr>
              <a:t>1</a:t>
            </a:r>
            <a:r>
              <a:rPr kumimoji="1" lang="ja-JP" altLang="en-US" sz="1600" dirty="0">
                <a:latin typeface="Meiryo UI" panose="020B0604030504040204" pitchFamily="50" charset="-128"/>
                <a:ea typeface="Meiryo UI" panose="020B0604030504040204" pitchFamily="50" charset="-128"/>
              </a:rPr>
              <a:t>月）での主なご意見＞</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（水素ステーション事業者）</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・水素ステーション整備には経営が成り立つような需要が必要。</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（運送事業者）</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・ステーションが、物流拠点等の近傍や、輸送ルート上に立地していることが必要。</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・ステーションの利便性（営業時間・休業日等）向上が必要。</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・車両導入にあたっては、車両価格の低減が必要。</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・水素タンクのため、荷物積載量が下がるのが課題。</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FC</a:t>
            </a:r>
            <a:r>
              <a:rPr kumimoji="1" lang="ja-JP" altLang="en-US" sz="1600" dirty="0">
                <a:latin typeface="Meiryo UI" panose="020B0604030504040204" pitchFamily="50" charset="-128"/>
                <a:ea typeface="Meiryo UI" panose="020B0604030504040204" pitchFamily="50" charset="-128"/>
              </a:rPr>
              <a:t>トラック活用にかかるコストを、運送事業者のみで持つのは困難。荷主との連携が必要。</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FCV</a:t>
            </a:r>
            <a:r>
              <a:rPr kumimoji="1" lang="ja-JP" altLang="en-US" sz="1600" dirty="0">
                <a:latin typeface="Meiryo UI" panose="020B0604030504040204" pitchFamily="50" charset="-128"/>
                <a:ea typeface="Meiryo UI" panose="020B0604030504040204" pitchFamily="50" charset="-128"/>
              </a:rPr>
              <a:t>は、</a:t>
            </a:r>
            <a:r>
              <a:rPr kumimoji="1" lang="en-US" altLang="ja-JP" sz="1600" dirty="0">
                <a:latin typeface="Meiryo UI" panose="020B0604030504040204" pitchFamily="50" charset="-128"/>
                <a:ea typeface="Meiryo UI" panose="020B0604030504040204" pitchFamily="50" charset="-128"/>
              </a:rPr>
              <a:t>EV</a:t>
            </a:r>
            <a:r>
              <a:rPr kumimoji="1" lang="ja-JP" altLang="en-US" sz="1600" dirty="0">
                <a:latin typeface="Meiryo UI" panose="020B0604030504040204" pitchFamily="50" charset="-128"/>
                <a:ea typeface="Meiryo UI" panose="020B0604030504040204" pitchFamily="50" charset="-128"/>
              </a:rPr>
              <a:t>と比べて長距離輸送に強みがあると考えている。</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（バス事業者）</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FCV</a:t>
            </a:r>
            <a:r>
              <a:rPr kumimoji="1" lang="ja-JP" altLang="en-US" sz="1600" dirty="0">
                <a:latin typeface="Meiryo UI" panose="020B0604030504040204" pitchFamily="50" charset="-128"/>
                <a:ea typeface="Meiryo UI" panose="020B0604030504040204" pitchFamily="50" charset="-128"/>
              </a:rPr>
              <a:t>は、</a:t>
            </a:r>
            <a:r>
              <a:rPr kumimoji="1" lang="en-US" altLang="ja-JP" sz="1600" dirty="0">
                <a:latin typeface="Meiryo UI" panose="020B0604030504040204" pitchFamily="50" charset="-128"/>
                <a:ea typeface="Meiryo UI" panose="020B0604030504040204" pitchFamily="50" charset="-128"/>
              </a:rPr>
              <a:t>EV</a:t>
            </a:r>
            <a:r>
              <a:rPr kumimoji="1" lang="ja-JP" altLang="en-US" sz="1600" dirty="0">
                <a:latin typeface="Meiryo UI" panose="020B0604030504040204" pitchFamily="50" charset="-128"/>
                <a:ea typeface="Meiryo UI" panose="020B0604030504040204" pitchFamily="50" charset="-128"/>
              </a:rPr>
              <a:t>と比べて充填時間が短く、充電設備の設置が不要なことが利点と考えている。</a:t>
            </a:r>
            <a:endParaRPr kumimoji="1" lang="en-US" altLang="ja-JP" sz="1600" u="sng"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・実証運転しているドライバーの評価は高い（故障が少ない、パワーがある、静音性など）。</a:t>
            </a:r>
            <a:endParaRPr kumimoji="1" lang="en-US" altLang="ja-JP" sz="1600" u="sng"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（荷主事業者）</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FCV</a:t>
            </a:r>
            <a:r>
              <a:rPr kumimoji="1" lang="ja-JP" altLang="en-US" sz="1600" dirty="0">
                <a:latin typeface="Meiryo UI" panose="020B0604030504040204" pitchFamily="50" charset="-128"/>
                <a:ea typeface="Meiryo UI" panose="020B0604030504040204" pitchFamily="50" charset="-128"/>
              </a:rPr>
              <a:t>を使用することで、企業のイメージアップにつながる。</a:t>
            </a:r>
            <a:endParaRPr kumimoji="1" lang="en-US" altLang="ja-JP" sz="1600" dirty="0">
              <a:latin typeface="Meiryo UI" panose="020B0604030504040204" pitchFamily="50" charset="-128"/>
              <a:ea typeface="Meiryo UI" panose="020B0604030504040204" pitchFamily="50" charset="-128"/>
            </a:endParaRPr>
          </a:p>
        </p:txBody>
      </p:sp>
      <p:sp>
        <p:nvSpPr>
          <p:cNvPr id="2" name="四角形: 角を丸くする 1">
            <a:extLst>
              <a:ext uri="{FF2B5EF4-FFF2-40B4-BE49-F238E27FC236}">
                <a16:creationId xmlns:a16="http://schemas.microsoft.com/office/drawing/2014/main" id="{50C75699-8F02-4CEE-AF45-A31C997E2570}"/>
              </a:ext>
            </a:extLst>
          </p:cNvPr>
          <p:cNvSpPr/>
          <p:nvPr/>
        </p:nvSpPr>
        <p:spPr bwMode="auto">
          <a:xfrm>
            <a:off x="450363" y="1349212"/>
            <a:ext cx="7992888" cy="4729744"/>
          </a:xfrm>
          <a:prstGeom prst="roundRect">
            <a:avLst>
              <a:gd name="adj" fmla="val 3150"/>
            </a:avLst>
          </a:prstGeom>
          <a:noFill/>
          <a:ln w="6350" algn="ctr">
            <a:solidFill>
              <a:srgbClr val="0000CC"/>
            </a:solidFill>
            <a:round/>
            <a:headEnd/>
            <a:tailEnd/>
          </a:ln>
        </p:spPr>
        <p:txBody>
          <a:bodyPr rtlCol="0" anchor="ctr"/>
          <a:lstStyle/>
          <a:p>
            <a:pPr algn="ctr"/>
            <a:endParaRPr kumimoji="1" lang="ja-JP" altLang="en-US" sz="1400" b="1"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7222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3DE1C57-9BC9-481E-A2BB-D5C03D1A1E8F}"/>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a:t>
            </a:r>
          </a:p>
        </p:txBody>
      </p:sp>
      <p:sp>
        <p:nvSpPr>
          <p:cNvPr id="42" name="テキスト ボックス 41">
            <a:extLst>
              <a:ext uri="{FF2B5EF4-FFF2-40B4-BE49-F238E27FC236}">
                <a16:creationId xmlns:a16="http://schemas.microsoft.com/office/drawing/2014/main" id="{BC1967BC-786D-4A7C-99B5-4DCE9CC9C56E}"/>
              </a:ext>
            </a:extLst>
          </p:cNvPr>
          <p:cNvSpPr txBox="1"/>
          <p:nvPr/>
        </p:nvSpPr>
        <p:spPr>
          <a:xfrm>
            <a:off x="405920" y="452862"/>
            <a:ext cx="8738080" cy="5786199"/>
          </a:xfrm>
          <a:prstGeom prst="rect">
            <a:avLst/>
          </a:prstGeom>
          <a:noFill/>
        </p:spPr>
        <p:txBody>
          <a:bodyPr wrap="square" rtlCol="0">
            <a:spAutoFit/>
          </a:bodyPr>
          <a:lstStyle/>
          <a:p>
            <a:pPr>
              <a:lnSpc>
                <a:spcPts val="2200"/>
              </a:lnSpc>
              <a:spcAft>
                <a:spcPts val="600"/>
              </a:spcAft>
            </a:pPr>
            <a:r>
              <a:rPr kumimoji="1" lang="ja-JP" altLang="en-US" dirty="0">
                <a:latin typeface="Meiryo UI" panose="020B0604030504040204" pitchFamily="50" charset="-128"/>
                <a:ea typeface="Meiryo UI" panose="020B0604030504040204" pitchFamily="50" charset="-128"/>
              </a:rPr>
              <a:t>　ヒアリング結果等も踏まえ、府域での</a:t>
            </a:r>
            <a:r>
              <a:rPr kumimoji="1" lang="en-US" altLang="ja-JP" dirty="0">
                <a:latin typeface="Meiryo UI" panose="020B0604030504040204" pitchFamily="50" charset="-128"/>
                <a:ea typeface="Meiryo UI" panose="020B0604030504040204" pitchFamily="50" charset="-128"/>
              </a:rPr>
              <a:t>FC</a:t>
            </a:r>
            <a:r>
              <a:rPr kumimoji="1" lang="ja-JP" altLang="en-US" dirty="0">
                <a:latin typeface="Meiryo UI" panose="020B0604030504040204" pitchFamily="50" charset="-128"/>
                <a:ea typeface="Meiryo UI" panose="020B0604030504040204" pitchFamily="50" charset="-128"/>
              </a:rPr>
              <a:t>商用車の導入・水素ステーション整備に向けて、</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今後、検討が必要と考えられる主な事項について、下記の通り整理した。</a:t>
            </a:r>
            <a:r>
              <a:rPr kumimoji="1" lang="ja-JP" altLang="en-US" sz="2000" dirty="0">
                <a:latin typeface="Meiryo UI" panose="020B0604030504040204" pitchFamily="50" charset="-128"/>
                <a:ea typeface="Meiryo UI" panose="020B0604030504040204" pitchFamily="50" charset="-128"/>
              </a:rPr>
              <a:t>　</a:t>
            </a:r>
            <a:endParaRPr kumimoji="1" lang="en-US" altLang="ja-JP" sz="2000" dirty="0">
              <a:latin typeface="Meiryo UI" panose="020B0604030504040204" pitchFamily="50" charset="-128"/>
              <a:ea typeface="Meiryo UI" panose="020B0604030504040204" pitchFamily="50" charset="-128"/>
            </a:endParaRPr>
          </a:p>
          <a:p>
            <a:pPr>
              <a:lnSpc>
                <a:spcPts val="200"/>
              </a:lnSpc>
              <a:spcAft>
                <a:spcPts val="0"/>
              </a:spcAft>
            </a:pPr>
            <a:endParaRPr kumimoji="1" lang="en-US" altLang="ja-JP" sz="2000" dirty="0">
              <a:latin typeface="Meiryo UI" panose="020B0604030504040204" pitchFamily="50" charset="-128"/>
              <a:ea typeface="Meiryo UI" panose="020B0604030504040204" pitchFamily="50" charset="-128"/>
            </a:endParaRPr>
          </a:p>
          <a:p>
            <a:pPr>
              <a:lnSpc>
                <a:spcPts val="200"/>
              </a:lnSpc>
              <a:spcAft>
                <a:spcPts val="0"/>
              </a:spcAft>
            </a:pPr>
            <a:endParaRPr kumimoji="1" lang="en-US" altLang="ja-JP" sz="2000" dirty="0">
              <a:latin typeface="Meiryo UI" panose="020B0604030504040204" pitchFamily="50" charset="-128"/>
              <a:ea typeface="Meiryo UI" panose="020B0604030504040204" pitchFamily="50" charset="-128"/>
            </a:endParaRPr>
          </a:p>
          <a:p>
            <a:pPr>
              <a:lnSpc>
                <a:spcPts val="200"/>
              </a:lnSpc>
              <a:spcAft>
                <a:spcPts val="0"/>
              </a:spcAft>
            </a:pPr>
            <a:endParaRPr kumimoji="1" lang="en-US" altLang="ja-JP" sz="2000" dirty="0">
              <a:latin typeface="Meiryo UI" panose="020B0604030504040204" pitchFamily="50" charset="-128"/>
              <a:ea typeface="Meiryo UI" panose="020B0604030504040204" pitchFamily="50" charset="-128"/>
            </a:endParaRPr>
          </a:p>
          <a:p>
            <a:pPr>
              <a:lnSpc>
                <a:spcPts val="200"/>
              </a:lnSpc>
              <a:spcAft>
                <a:spcPts val="0"/>
              </a:spcAft>
            </a:pPr>
            <a:endParaRPr kumimoji="1" lang="en-US" altLang="ja-JP" sz="2000" dirty="0">
              <a:latin typeface="Meiryo UI" panose="020B0604030504040204" pitchFamily="50" charset="-128"/>
              <a:ea typeface="Meiryo UI" panose="020B0604030504040204" pitchFamily="50" charset="-128"/>
            </a:endParaRPr>
          </a:p>
          <a:p>
            <a:pPr>
              <a:lnSpc>
                <a:spcPts val="200"/>
              </a:lnSpc>
              <a:spcAft>
                <a:spcPts val="0"/>
              </a:spcAft>
            </a:pPr>
            <a:endParaRPr kumimoji="1" lang="en-US" altLang="ja-JP" sz="2000" dirty="0">
              <a:latin typeface="Meiryo UI" panose="020B0604030504040204" pitchFamily="50" charset="-128"/>
              <a:ea typeface="Meiryo UI" panose="020B0604030504040204" pitchFamily="50" charset="-128"/>
            </a:endParaRPr>
          </a:p>
          <a:p>
            <a:pPr>
              <a:lnSpc>
                <a:spcPts val="200"/>
              </a:lnSpc>
              <a:spcAft>
                <a:spcPts val="0"/>
              </a:spcAft>
            </a:pPr>
            <a:endParaRPr kumimoji="1" lang="en-US" altLang="ja-JP" sz="2000" dirty="0">
              <a:latin typeface="Meiryo UI" panose="020B0604030504040204" pitchFamily="50" charset="-128"/>
              <a:ea typeface="Meiryo UI" panose="020B0604030504040204" pitchFamily="50" charset="-128"/>
            </a:endParaRPr>
          </a:p>
          <a:p>
            <a:pPr>
              <a:lnSpc>
                <a:spcPts val="200"/>
              </a:lnSpc>
              <a:spcAft>
                <a:spcPts val="0"/>
              </a:spcAft>
            </a:pPr>
            <a:endParaRPr kumimoji="1" lang="en-US" altLang="ja-JP" sz="2000" dirty="0">
              <a:latin typeface="Meiryo UI" panose="020B0604030504040204" pitchFamily="50" charset="-128"/>
              <a:ea typeface="Meiryo UI" panose="020B0604030504040204" pitchFamily="50" charset="-128"/>
            </a:endParaRPr>
          </a:p>
          <a:p>
            <a:pPr>
              <a:lnSpc>
                <a:spcPts val="200"/>
              </a:lnSpc>
              <a:spcAft>
                <a:spcPts val="0"/>
              </a:spcAft>
            </a:pPr>
            <a:endParaRPr kumimoji="1" lang="en-US" altLang="ja-JP" sz="1600" dirty="0">
              <a:latin typeface="Meiryo UI" panose="020B0604030504040204" pitchFamily="50" charset="-128"/>
              <a:ea typeface="Meiryo UI" panose="020B0604030504040204" pitchFamily="50" charset="-128"/>
            </a:endParaRPr>
          </a:p>
          <a:p>
            <a:pPr>
              <a:lnSpc>
                <a:spcPts val="2200"/>
              </a:lnSpc>
            </a:pPr>
            <a:r>
              <a:rPr kumimoji="1" lang="en-US" altLang="ja-JP"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短期的な視点</a:t>
            </a:r>
            <a:r>
              <a:rPr kumimoji="1" lang="en-US" altLang="ja-JP"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重点地域選定に向けた検討　①</a:t>
            </a:r>
            <a:endParaRPr kumimoji="1" lang="en-US" altLang="ja-JP" sz="1600" dirty="0">
              <a:latin typeface="Meiryo UI" panose="020B0604030504040204" pitchFamily="50" charset="-128"/>
              <a:ea typeface="Meiryo UI" panose="020B0604030504040204" pitchFamily="50" charset="-128"/>
            </a:endParaRPr>
          </a:p>
          <a:p>
            <a:pPr>
              <a:lnSpc>
                <a:spcPts val="2200"/>
              </a:lnSpc>
            </a:pPr>
            <a:r>
              <a:rPr kumimoji="1" lang="ja-JP" altLang="en-US" sz="1600" dirty="0">
                <a:latin typeface="Meiryo UI" panose="020B0604030504040204" pitchFamily="50" charset="-128"/>
                <a:ea typeface="Meiryo UI" panose="020B0604030504040204" pitchFamily="50" charset="-128"/>
              </a:rPr>
              <a:t>     　                     車両の市場投入が本格的に開始する時期をにらんだ検討　②③</a:t>
            </a:r>
            <a:endParaRPr kumimoji="1" lang="en-US" altLang="ja-JP" sz="1600" dirty="0">
              <a:latin typeface="Meiryo UI" panose="020B0604030504040204" pitchFamily="50" charset="-128"/>
              <a:ea typeface="Meiryo UI" panose="020B0604030504040204" pitchFamily="50" charset="-128"/>
            </a:endParaRPr>
          </a:p>
          <a:p>
            <a:pPr>
              <a:lnSpc>
                <a:spcPts val="2200"/>
              </a:lnSpc>
            </a:pPr>
            <a:r>
              <a:rPr kumimoji="1" lang="en-US" altLang="ja-JP"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長期的な視点</a:t>
            </a:r>
            <a:r>
              <a:rPr kumimoji="1" lang="en-US" altLang="ja-JP"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府域全域での</a:t>
            </a:r>
            <a:r>
              <a:rPr kumimoji="1" lang="en-US" altLang="ja-JP" sz="1600" dirty="0">
                <a:latin typeface="Meiryo UI" panose="020B0604030504040204" pitchFamily="50" charset="-128"/>
                <a:ea typeface="Meiryo UI" panose="020B0604030504040204" pitchFamily="50" charset="-128"/>
              </a:rPr>
              <a:t>FC</a:t>
            </a:r>
            <a:r>
              <a:rPr kumimoji="1" lang="ja-JP" altLang="en-US" sz="1600" dirty="0">
                <a:latin typeface="Meiryo UI" panose="020B0604030504040204" pitchFamily="50" charset="-128"/>
                <a:ea typeface="Meiryo UI" panose="020B0604030504040204" pitchFamily="50" charset="-128"/>
              </a:rPr>
              <a:t>商用車導入促進に向けた検討　④⑤</a:t>
            </a:r>
            <a:endParaRPr kumimoji="1" lang="en-US" altLang="ja-JP" sz="1600" dirty="0">
              <a:latin typeface="Meiryo UI" panose="020B0604030504040204" pitchFamily="50" charset="-128"/>
              <a:ea typeface="Meiryo UI" panose="020B0604030504040204" pitchFamily="50" charset="-128"/>
            </a:endParaRPr>
          </a:p>
          <a:p>
            <a:pPr>
              <a:lnSpc>
                <a:spcPts val="1800"/>
              </a:lnSpc>
              <a:spcAft>
                <a:spcPts val="600"/>
              </a:spcAft>
            </a:pPr>
            <a:br>
              <a:rPr kumimoji="1" lang="en-US" altLang="ja-JP" b="1" dirty="0">
                <a:latin typeface="Meiryo UI" panose="020B0604030504040204" pitchFamily="50" charset="-128"/>
                <a:ea typeface="Meiryo UI" panose="020B0604030504040204" pitchFamily="50" charset="-128"/>
              </a:rPr>
            </a:br>
            <a:r>
              <a:rPr kumimoji="1" lang="ja-JP" altLang="en-US" b="1" dirty="0">
                <a:latin typeface="Meiryo UI" panose="020B0604030504040204" pitchFamily="50" charset="-128"/>
                <a:ea typeface="Meiryo UI" panose="020B0604030504040204" pitchFamily="50" charset="-128"/>
              </a:rPr>
              <a:t>    </a:t>
            </a:r>
            <a:r>
              <a:rPr kumimoji="1" lang="ja-JP" altLang="en-US" sz="1700" b="1" dirty="0">
                <a:latin typeface="Meiryo UI" panose="020B0604030504040204" pitchFamily="50" charset="-128"/>
                <a:ea typeface="Meiryo UI" panose="020B0604030504040204" pitchFamily="50" charset="-128"/>
              </a:rPr>
              <a:t>① </a:t>
            </a:r>
            <a:r>
              <a:rPr kumimoji="1" lang="en-US" altLang="ja-JP" sz="1700" b="1" dirty="0">
                <a:latin typeface="Meiryo UI" panose="020B0604030504040204" pitchFamily="50" charset="-128"/>
                <a:ea typeface="Meiryo UI" panose="020B0604030504040204" pitchFamily="50" charset="-128"/>
              </a:rPr>
              <a:t>2030</a:t>
            </a:r>
            <a:r>
              <a:rPr kumimoji="1" lang="ja-JP" altLang="en-US" sz="1700" b="1" dirty="0">
                <a:latin typeface="Meiryo UI" panose="020B0604030504040204" pitchFamily="50" charset="-128"/>
                <a:ea typeface="Meiryo UI" panose="020B0604030504040204" pitchFamily="50" charset="-128"/>
              </a:rPr>
              <a:t>年導入目標の検討</a:t>
            </a:r>
            <a:endParaRPr kumimoji="1" lang="en-US" altLang="ja-JP" sz="1700" b="1" dirty="0">
              <a:latin typeface="Meiryo UI" panose="020B0604030504040204" pitchFamily="50" charset="-128"/>
              <a:ea typeface="Meiryo UI" panose="020B0604030504040204" pitchFamily="50" charset="-128"/>
            </a:endParaRPr>
          </a:p>
          <a:p>
            <a:pPr>
              <a:lnSpc>
                <a:spcPts val="1800"/>
              </a:lnSpc>
              <a:spcAft>
                <a:spcPts val="600"/>
              </a:spcAft>
            </a:pPr>
            <a:r>
              <a:rPr kumimoji="1" lang="en-US" altLang="ja-JP" sz="1700" dirty="0">
                <a:latin typeface="Meiryo UI" panose="020B0604030504040204" pitchFamily="50" charset="-128"/>
                <a:ea typeface="Meiryo UI" panose="020B0604030504040204" pitchFamily="50" charset="-128"/>
              </a:rPr>
              <a:t> </a:t>
            </a:r>
            <a:r>
              <a:rPr kumimoji="1" lang="ja-JP" altLang="en-US" sz="1700" dirty="0">
                <a:latin typeface="Meiryo UI" panose="020B0604030504040204" pitchFamily="50" charset="-128"/>
                <a:ea typeface="Meiryo UI" panose="020B0604030504040204" pitchFamily="50" charset="-128"/>
              </a:rPr>
              <a:t>　　　　　重点地域の選定に向けて導入目標の検討が必要</a:t>
            </a:r>
            <a:endParaRPr kumimoji="1" lang="en-US" altLang="ja-JP" sz="1700" b="1" dirty="0">
              <a:latin typeface="Meiryo UI" panose="020B0604030504040204" pitchFamily="50" charset="-128"/>
              <a:ea typeface="Meiryo UI" panose="020B0604030504040204" pitchFamily="50" charset="-128"/>
            </a:endParaRPr>
          </a:p>
          <a:p>
            <a:pPr>
              <a:lnSpc>
                <a:spcPts val="1800"/>
              </a:lnSpc>
              <a:spcAft>
                <a:spcPts val="600"/>
              </a:spcAft>
            </a:pPr>
            <a:r>
              <a:rPr kumimoji="1" lang="ja-JP" altLang="en-US" sz="1700" b="1" dirty="0">
                <a:latin typeface="Meiryo UI" panose="020B0604030504040204" pitchFamily="50" charset="-128"/>
                <a:ea typeface="Meiryo UI" panose="020B0604030504040204" pitchFamily="50" charset="-128"/>
              </a:rPr>
              <a:t>　　② </a:t>
            </a:r>
            <a:r>
              <a:rPr lang="ja-JP" altLang="en-US" sz="1700" b="1" dirty="0">
                <a:latin typeface="Meiryo UI" panose="020B0604030504040204" pitchFamily="50" charset="-128"/>
                <a:ea typeface="Meiryo UI" panose="020B0604030504040204" pitchFamily="50" charset="-128"/>
              </a:rPr>
              <a:t>商用車が集中するエリアの抽出</a:t>
            </a:r>
            <a:endParaRPr lang="en-US" altLang="ja-JP" sz="1700" b="1" dirty="0">
              <a:latin typeface="Meiryo UI" panose="020B0604030504040204" pitchFamily="50" charset="-128"/>
              <a:ea typeface="Meiryo UI" panose="020B0604030504040204" pitchFamily="50" charset="-128"/>
            </a:endParaRPr>
          </a:p>
          <a:p>
            <a:pPr>
              <a:lnSpc>
                <a:spcPts val="1800"/>
              </a:lnSpc>
              <a:spcAft>
                <a:spcPts val="600"/>
              </a:spcAft>
            </a:pPr>
            <a:r>
              <a:rPr kumimoji="1" lang="ja-JP" altLang="en-US" sz="1700" b="1" dirty="0">
                <a:latin typeface="Meiryo UI" panose="020B0604030504040204" pitchFamily="50" charset="-128"/>
                <a:ea typeface="Meiryo UI" panose="020B0604030504040204" pitchFamily="50" charset="-128"/>
              </a:rPr>
              <a:t>　　　　　　</a:t>
            </a:r>
            <a:r>
              <a:rPr kumimoji="1" lang="ja-JP" altLang="en-US" sz="1700" dirty="0">
                <a:latin typeface="Meiryo UI" panose="020B0604030504040204" pitchFamily="50" charset="-128"/>
                <a:ea typeface="Meiryo UI" panose="020B0604030504040204" pitchFamily="50" charset="-128"/>
              </a:rPr>
              <a:t>商用車向け水素ステーション整備に向けた検討材料として、</a:t>
            </a:r>
            <a:endParaRPr kumimoji="1" lang="en-US" altLang="ja-JP" sz="1700" dirty="0">
              <a:latin typeface="Meiryo UI" panose="020B0604030504040204" pitchFamily="50" charset="-128"/>
              <a:ea typeface="Meiryo UI" panose="020B0604030504040204" pitchFamily="50" charset="-128"/>
            </a:endParaRPr>
          </a:p>
          <a:p>
            <a:pPr>
              <a:lnSpc>
                <a:spcPts val="1800"/>
              </a:lnSpc>
              <a:spcAft>
                <a:spcPts val="600"/>
              </a:spcAft>
            </a:pPr>
            <a:r>
              <a:rPr kumimoji="1" lang="ja-JP" altLang="en-US" sz="1700" dirty="0">
                <a:latin typeface="Meiryo UI" panose="020B0604030504040204" pitchFamily="50" charset="-128"/>
                <a:ea typeface="Meiryo UI" panose="020B0604030504040204" pitchFamily="50" charset="-128"/>
              </a:rPr>
              <a:t>　　　　　　大阪府域で商用車が集中するエリアの抽出が必要</a:t>
            </a:r>
            <a:endParaRPr kumimoji="1" lang="en-US" altLang="ja-JP" sz="1700" dirty="0">
              <a:latin typeface="Meiryo UI" panose="020B0604030504040204" pitchFamily="50" charset="-128"/>
              <a:ea typeface="Meiryo UI" panose="020B0604030504040204" pitchFamily="50" charset="-128"/>
            </a:endParaRPr>
          </a:p>
          <a:p>
            <a:pPr>
              <a:lnSpc>
                <a:spcPts val="1800"/>
              </a:lnSpc>
              <a:spcAft>
                <a:spcPts val="600"/>
              </a:spcAft>
            </a:pPr>
            <a:r>
              <a:rPr kumimoji="1" lang="ja-JP" altLang="en-US" sz="1700" dirty="0">
                <a:latin typeface="Meiryo UI" panose="020B0604030504040204" pitchFamily="50" charset="-128"/>
                <a:ea typeface="Meiryo UI" panose="020B0604030504040204" pitchFamily="50" charset="-128"/>
              </a:rPr>
              <a:t>　　</a:t>
            </a:r>
            <a:r>
              <a:rPr kumimoji="1" lang="ja-JP" altLang="en-US" sz="1700" b="1" dirty="0">
                <a:latin typeface="Meiryo UI" panose="020B0604030504040204" pitchFamily="50" charset="-128"/>
                <a:ea typeface="Meiryo UI" panose="020B0604030504040204" pitchFamily="50" charset="-128"/>
              </a:rPr>
              <a:t>③ 商用車が集中するエリアにおける</a:t>
            </a:r>
            <a:r>
              <a:rPr kumimoji="1" lang="en-US" altLang="ja-JP" sz="1700" b="1" dirty="0">
                <a:latin typeface="Meiryo UI" panose="020B0604030504040204" pitchFamily="50" charset="-128"/>
                <a:ea typeface="Meiryo UI" panose="020B0604030504040204" pitchFamily="50" charset="-128"/>
              </a:rPr>
              <a:t>FC</a:t>
            </a:r>
            <a:r>
              <a:rPr kumimoji="1" lang="ja-JP" altLang="en-US" sz="1700" b="1" dirty="0">
                <a:latin typeface="Meiryo UI" panose="020B0604030504040204" pitchFamily="50" charset="-128"/>
                <a:ea typeface="Meiryo UI" panose="020B0604030504040204" pitchFamily="50" charset="-128"/>
              </a:rPr>
              <a:t>商用車の需要ポテンシャルの把握</a:t>
            </a:r>
            <a:endParaRPr kumimoji="1" lang="en-US" altLang="ja-JP" sz="1700" b="1" dirty="0">
              <a:latin typeface="Meiryo UI" panose="020B0604030504040204" pitchFamily="50" charset="-128"/>
              <a:ea typeface="Meiryo UI" panose="020B0604030504040204" pitchFamily="50" charset="-128"/>
            </a:endParaRPr>
          </a:p>
          <a:p>
            <a:pPr>
              <a:lnSpc>
                <a:spcPts val="1800"/>
              </a:lnSpc>
            </a:pPr>
            <a:r>
              <a:rPr lang="ja-JP" altLang="en-US" sz="1700" dirty="0">
                <a:latin typeface="Meiryo UI" panose="020B0604030504040204" pitchFamily="50" charset="-128"/>
                <a:ea typeface="Meiryo UI" panose="020B0604030504040204" pitchFamily="50" charset="-128"/>
              </a:rPr>
              <a:t>　　　　　　エリア内の運送事業者等による商用車の使用実態や、</a:t>
            </a:r>
            <a:r>
              <a:rPr lang="en-US" altLang="ja-JP" sz="1700" dirty="0">
                <a:latin typeface="Meiryo UI" panose="020B0604030504040204" pitchFamily="50" charset="-128"/>
                <a:ea typeface="Meiryo UI" panose="020B0604030504040204" pitchFamily="50" charset="-128"/>
              </a:rPr>
              <a:t>FC</a:t>
            </a:r>
            <a:r>
              <a:rPr lang="ja-JP" altLang="en-US" sz="1700" dirty="0">
                <a:latin typeface="Meiryo UI" panose="020B0604030504040204" pitchFamily="50" charset="-128"/>
                <a:ea typeface="Meiryo UI" panose="020B0604030504040204" pitchFamily="50" charset="-128"/>
              </a:rPr>
              <a:t>商用車の導入見込み</a:t>
            </a:r>
            <a:endParaRPr lang="en-US" altLang="ja-JP" sz="1700" dirty="0">
              <a:latin typeface="Meiryo UI" panose="020B0604030504040204" pitchFamily="50" charset="-128"/>
              <a:ea typeface="Meiryo UI" panose="020B0604030504040204" pitchFamily="50" charset="-128"/>
            </a:endParaRPr>
          </a:p>
          <a:p>
            <a:pPr>
              <a:lnSpc>
                <a:spcPts val="1800"/>
              </a:lnSpc>
            </a:pPr>
            <a:r>
              <a:rPr lang="ja-JP" altLang="en-US" sz="1700" dirty="0">
                <a:latin typeface="Meiryo UI" panose="020B0604030504040204" pitchFamily="50" charset="-128"/>
                <a:ea typeface="Meiryo UI" panose="020B0604030504040204" pitchFamily="50" charset="-128"/>
              </a:rPr>
              <a:t>　　　　　　等を踏まえた</a:t>
            </a:r>
            <a:r>
              <a:rPr kumimoji="1" lang="en-US" altLang="ja-JP" sz="1700" dirty="0">
                <a:latin typeface="Meiryo UI" panose="020B0604030504040204" pitchFamily="50" charset="-128"/>
                <a:ea typeface="Meiryo UI" panose="020B0604030504040204" pitchFamily="50" charset="-128"/>
              </a:rPr>
              <a:t>FC</a:t>
            </a:r>
            <a:r>
              <a:rPr kumimoji="1" lang="ja-JP" altLang="en-US" sz="1700" dirty="0">
                <a:latin typeface="Meiryo UI" panose="020B0604030504040204" pitchFamily="50" charset="-128"/>
                <a:ea typeface="Meiryo UI" panose="020B0604030504040204" pitchFamily="50" charset="-128"/>
              </a:rPr>
              <a:t>商用車の需要ポテンシャル</a:t>
            </a:r>
            <a:r>
              <a:rPr lang="ja-JP" altLang="en-US" sz="1700" dirty="0">
                <a:latin typeface="Meiryo UI" panose="020B0604030504040204" pitchFamily="50" charset="-128"/>
                <a:ea typeface="Meiryo UI" panose="020B0604030504040204" pitchFamily="50" charset="-128"/>
              </a:rPr>
              <a:t>について把握が必要</a:t>
            </a:r>
            <a:endParaRPr lang="en-US" altLang="ja-JP" sz="1700" dirty="0">
              <a:latin typeface="Meiryo UI" panose="020B0604030504040204" pitchFamily="50" charset="-128"/>
              <a:ea typeface="Meiryo UI" panose="020B0604030504040204" pitchFamily="50" charset="-128"/>
            </a:endParaRPr>
          </a:p>
          <a:p>
            <a:pPr>
              <a:lnSpc>
                <a:spcPts val="200"/>
              </a:lnSpc>
            </a:pPr>
            <a:endParaRPr lang="en-US" altLang="ja-JP" sz="1700" dirty="0">
              <a:latin typeface="Meiryo UI" panose="020B0604030504040204" pitchFamily="50" charset="-128"/>
              <a:ea typeface="Meiryo UI" panose="020B0604030504040204" pitchFamily="50" charset="-128"/>
            </a:endParaRPr>
          </a:p>
          <a:p>
            <a:pPr>
              <a:lnSpc>
                <a:spcPts val="200"/>
              </a:lnSpc>
            </a:pPr>
            <a:endParaRPr lang="en-US" altLang="ja-JP" sz="1700" dirty="0">
              <a:latin typeface="Meiryo UI" panose="020B0604030504040204" pitchFamily="50" charset="-128"/>
              <a:ea typeface="Meiryo UI" panose="020B0604030504040204" pitchFamily="50" charset="-128"/>
            </a:endParaRPr>
          </a:p>
          <a:p>
            <a:pPr>
              <a:lnSpc>
                <a:spcPts val="200"/>
              </a:lnSpc>
            </a:pPr>
            <a:endParaRPr lang="en-US" altLang="ja-JP" sz="1700" dirty="0">
              <a:latin typeface="Meiryo UI" panose="020B0604030504040204" pitchFamily="50" charset="-128"/>
              <a:ea typeface="Meiryo UI" panose="020B0604030504040204" pitchFamily="50" charset="-128"/>
            </a:endParaRPr>
          </a:p>
          <a:p>
            <a:pPr>
              <a:lnSpc>
                <a:spcPts val="1800"/>
              </a:lnSpc>
              <a:spcAft>
                <a:spcPts val="600"/>
              </a:spcAft>
            </a:pPr>
            <a:r>
              <a:rPr lang="ja-JP" altLang="en-US" sz="1700" b="1" dirty="0">
                <a:latin typeface="Meiryo UI" panose="020B0604030504040204" pitchFamily="50" charset="-128"/>
                <a:ea typeface="Meiryo UI" panose="020B0604030504040204" pitchFamily="50" charset="-128"/>
              </a:rPr>
              <a:t>　　④ 最適な水素ステーション配置の検討（広域的な視点）</a:t>
            </a:r>
            <a:endParaRPr lang="en-US" altLang="ja-JP" sz="1700" b="1" dirty="0">
              <a:latin typeface="Meiryo UI" panose="020B0604030504040204" pitchFamily="50" charset="-128"/>
              <a:ea typeface="Meiryo UI" panose="020B0604030504040204" pitchFamily="50" charset="-128"/>
            </a:endParaRPr>
          </a:p>
          <a:p>
            <a:pPr>
              <a:lnSpc>
                <a:spcPts val="1800"/>
              </a:lnSpc>
            </a:pPr>
            <a:r>
              <a:rPr lang="ja-JP" altLang="en-US" sz="1700" dirty="0">
                <a:latin typeface="Meiryo UI" panose="020B0604030504040204" pitchFamily="50" charset="-128"/>
                <a:ea typeface="Meiryo UI" panose="020B0604030504040204" pitchFamily="50" charset="-128"/>
              </a:rPr>
              <a:t>　　　　　　最適なステーション配置等について、府域や隣接府県も含めて検討が必要</a:t>
            </a:r>
            <a:endParaRPr lang="en-US" altLang="ja-JP" sz="1700" dirty="0">
              <a:latin typeface="Meiryo UI" panose="020B0604030504040204" pitchFamily="50" charset="-128"/>
              <a:ea typeface="Meiryo UI" panose="020B0604030504040204" pitchFamily="50" charset="-128"/>
            </a:endParaRPr>
          </a:p>
          <a:p>
            <a:pPr>
              <a:lnSpc>
                <a:spcPts val="200"/>
              </a:lnSpc>
            </a:pPr>
            <a:endParaRPr lang="en-US" altLang="ja-JP" sz="1700" dirty="0">
              <a:latin typeface="Meiryo UI" panose="020B0604030504040204" pitchFamily="50" charset="-128"/>
              <a:ea typeface="Meiryo UI" panose="020B0604030504040204" pitchFamily="50" charset="-128"/>
            </a:endParaRPr>
          </a:p>
          <a:p>
            <a:pPr>
              <a:lnSpc>
                <a:spcPts val="200"/>
              </a:lnSpc>
            </a:pPr>
            <a:endParaRPr lang="en-US" altLang="ja-JP" sz="1700" dirty="0">
              <a:latin typeface="Meiryo UI" panose="020B0604030504040204" pitchFamily="50" charset="-128"/>
              <a:ea typeface="Meiryo UI" panose="020B0604030504040204" pitchFamily="50" charset="-128"/>
            </a:endParaRPr>
          </a:p>
          <a:p>
            <a:pPr>
              <a:lnSpc>
                <a:spcPts val="200"/>
              </a:lnSpc>
            </a:pPr>
            <a:endParaRPr lang="en-US" altLang="ja-JP" sz="1700" dirty="0">
              <a:latin typeface="Meiryo UI" panose="020B0604030504040204" pitchFamily="50" charset="-128"/>
              <a:ea typeface="Meiryo UI" panose="020B0604030504040204" pitchFamily="50" charset="-128"/>
            </a:endParaRPr>
          </a:p>
          <a:p>
            <a:pPr>
              <a:lnSpc>
                <a:spcPts val="1800"/>
              </a:lnSpc>
              <a:spcAft>
                <a:spcPts val="600"/>
              </a:spcAft>
            </a:pPr>
            <a:r>
              <a:rPr lang="en-US" altLang="ja-JP" sz="1700" dirty="0">
                <a:latin typeface="Meiryo UI" panose="020B0604030504040204" pitchFamily="50" charset="-128"/>
                <a:ea typeface="Meiryo UI" panose="020B0604030504040204" pitchFamily="50" charset="-128"/>
              </a:rPr>
              <a:t>    </a:t>
            </a:r>
            <a:r>
              <a:rPr lang="ja-JP" altLang="en-US" sz="1700" b="1" dirty="0">
                <a:latin typeface="Meiryo UI" panose="020B0604030504040204" pitchFamily="50" charset="-128"/>
                <a:ea typeface="Meiryo UI" panose="020B0604030504040204" pitchFamily="50" charset="-128"/>
              </a:rPr>
              <a:t>⑤ </a:t>
            </a:r>
            <a:r>
              <a:rPr lang="en-US" altLang="ja-JP" sz="1700" b="1" dirty="0">
                <a:latin typeface="Meiryo UI" panose="020B0604030504040204" pitchFamily="50" charset="-128"/>
                <a:ea typeface="Meiryo UI" panose="020B0604030504040204" pitchFamily="50" charset="-128"/>
              </a:rPr>
              <a:t>FC</a:t>
            </a:r>
            <a:r>
              <a:rPr lang="ja-JP" altLang="en-US" sz="1700" b="1" dirty="0">
                <a:latin typeface="Meiryo UI" panose="020B0604030504040204" pitchFamily="50" charset="-128"/>
                <a:ea typeface="Meiryo UI" panose="020B0604030504040204" pitchFamily="50" charset="-128"/>
              </a:rPr>
              <a:t>商用車のコスト負担の在り方についての検討</a:t>
            </a:r>
            <a:endParaRPr lang="en-US" altLang="ja-JP" sz="1700" b="1" dirty="0">
              <a:latin typeface="Meiryo UI" panose="020B0604030504040204" pitchFamily="50" charset="-128"/>
              <a:ea typeface="Meiryo UI" panose="020B0604030504040204" pitchFamily="50" charset="-128"/>
            </a:endParaRPr>
          </a:p>
          <a:p>
            <a:pPr>
              <a:lnSpc>
                <a:spcPts val="1800"/>
              </a:lnSpc>
            </a:pPr>
            <a:r>
              <a:rPr lang="ja-JP" altLang="en-US" sz="17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a:t>
            </a:r>
            <a:r>
              <a:rPr lang="en-US" altLang="ja-JP" sz="1700" dirty="0">
                <a:latin typeface="Meiryo UI" panose="020B0604030504040204" pitchFamily="50" charset="-128"/>
                <a:ea typeface="Meiryo UI" panose="020B0604030504040204" pitchFamily="50" charset="-128"/>
              </a:rPr>
              <a:t>FC</a:t>
            </a:r>
            <a:r>
              <a:rPr lang="ja-JP" altLang="en-US" sz="1700" dirty="0">
                <a:latin typeface="Meiryo UI" panose="020B0604030504040204" pitchFamily="50" charset="-128"/>
                <a:ea typeface="Meiryo UI" panose="020B0604030504040204" pitchFamily="50" charset="-128"/>
              </a:rPr>
              <a:t>商用車の導入にあたっての価格低減や、活用コストの負担の在り方等</a:t>
            </a:r>
            <a:endParaRPr lang="en-US" altLang="ja-JP" sz="1700" dirty="0">
              <a:latin typeface="Meiryo UI" panose="020B0604030504040204" pitchFamily="50" charset="-128"/>
              <a:ea typeface="Meiryo UI" panose="020B0604030504040204" pitchFamily="50" charset="-128"/>
            </a:endParaRPr>
          </a:p>
          <a:p>
            <a:pPr>
              <a:lnSpc>
                <a:spcPts val="1800"/>
              </a:lnSpc>
            </a:pPr>
            <a:r>
              <a:rPr lang="ja-JP" altLang="en-US" sz="1700" dirty="0">
                <a:latin typeface="Meiryo UI" panose="020B0604030504040204" pitchFamily="50" charset="-128"/>
                <a:ea typeface="Meiryo UI" panose="020B0604030504040204" pitchFamily="50" charset="-128"/>
              </a:rPr>
              <a:t>　　　　　　 について検討が必要</a:t>
            </a:r>
            <a:endParaRPr lang="en-US" altLang="ja-JP" sz="17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2D72E27-83E3-44E0-A383-487E925027E1}"/>
              </a:ext>
            </a:extLst>
          </p:cNvPr>
          <p:cNvSpPr/>
          <p:nvPr/>
        </p:nvSpPr>
        <p:spPr bwMode="auto">
          <a:xfrm>
            <a:off x="662240" y="1256880"/>
            <a:ext cx="7333913" cy="991402"/>
          </a:xfrm>
          <a:prstGeom prst="rect">
            <a:avLst/>
          </a:prstGeom>
          <a:noFill/>
          <a:ln w="9525" algn="ctr">
            <a:solidFill>
              <a:schemeClr val="tx1"/>
            </a:solidFill>
            <a:round/>
            <a:headEnd/>
            <a:tailEnd/>
          </a:ln>
        </p:spPr>
        <p:txBody>
          <a:bodyPr rtlCol="0" anchor="ctr"/>
          <a:lstStyle/>
          <a:p>
            <a:pPr algn="ctr"/>
            <a:endParaRPr kumimoji="1" lang="ja-JP" altLang="en-US" sz="1400" b="1"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965952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818B02D-FA89-4556-B15E-9D631F0BC8AE}"/>
              </a:ext>
            </a:extLst>
          </p:cNvPr>
          <p:cNvPicPr>
            <a:picLocks noChangeAspect="1"/>
          </p:cNvPicPr>
          <p:nvPr/>
        </p:nvPicPr>
        <p:blipFill>
          <a:blip r:embed="rId3"/>
          <a:stretch>
            <a:fillRect/>
          </a:stretch>
        </p:blipFill>
        <p:spPr>
          <a:xfrm>
            <a:off x="232463" y="1772214"/>
            <a:ext cx="5509428" cy="1391270"/>
          </a:xfrm>
          <a:prstGeom prst="rect">
            <a:avLst/>
          </a:prstGeom>
        </p:spPr>
      </p:pic>
      <p:sp>
        <p:nvSpPr>
          <p:cNvPr id="12" name="テキスト ボックス 11">
            <a:extLst>
              <a:ext uri="{FF2B5EF4-FFF2-40B4-BE49-F238E27FC236}">
                <a16:creationId xmlns:a16="http://schemas.microsoft.com/office/drawing/2014/main" id="{084AD5EE-B07C-42FD-9AD4-854BE7A6E503}"/>
              </a:ext>
            </a:extLst>
          </p:cNvPr>
          <p:cNvSpPr txBox="1"/>
          <p:nvPr/>
        </p:nvSpPr>
        <p:spPr>
          <a:xfrm>
            <a:off x="107505" y="1446583"/>
            <a:ext cx="2880488" cy="369332"/>
          </a:xfrm>
          <a:prstGeom prst="rect">
            <a:avLst/>
          </a:prstGeom>
          <a:noFill/>
        </p:spPr>
        <p:txBody>
          <a:bodyPr wrap="square">
            <a:spAutoFit/>
          </a:bodyPr>
          <a:lstStyle/>
          <a:p>
            <a:r>
              <a:rPr kumimoji="1" lang="ja-JP" altLang="en-US" dirty="0">
                <a:latin typeface="Meiryo UI" panose="020B0604030504040204" pitchFamily="50" charset="-128"/>
                <a:ea typeface="Meiryo UI" panose="020B0604030504040204" pitchFamily="50" charset="-128"/>
              </a:rPr>
              <a:t>■国が示す選定基準（案）</a:t>
            </a:r>
            <a:endParaRPr lang="ja-JP" altLang="en-US" dirty="0"/>
          </a:p>
        </p:txBody>
      </p:sp>
      <p:sp>
        <p:nvSpPr>
          <p:cNvPr id="14" name="正方形/長方形 13">
            <a:extLst>
              <a:ext uri="{FF2B5EF4-FFF2-40B4-BE49-F238E27FC236}">
                <a16:creationId xmlns:a16="http://schemas.microsoft.com/office/drawing/2014/main" id="{6E0780E7-FBD5-4EDD-8C11-CF9168035A53}"/>
              </a:ext>
            </a:extLst>
          </p:cNvPr>
          <p:cNvSpPr/>
          <p:nvPr/>
        </p:nvSpPr>
        <p:spPr>
          <a:xfrm>
            <a:off x="706522" y="2206768"/>
            <a:ext cx="5020492" cy="6181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096"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11D73E8D-7349-4CEF-8DC5-852CBAE9E50E}"/>
              </a:ext>
            </a:extLst>
          </p:cNvPr>
          <p:cNvSpPr txBox="1"/>
          <p:nvPr/>
        </p:nvSpPr>
        <p:spPr>
          <a:xfrm>
            <a:off x="1" y="3732253"/>
            <a:ext cx="7582976" cy="1477328"/>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　　・ 大阪府内の普通貨物車及びバスの合計台数・・・約</a:t>
            </a:r>
            <a:r>
              <a:rPr kumimoji="1" lang="en-US" altLang="ja-JP" sz="1600" dirty="0">
                <a:latin typeface="Meiryo UI" panose="020B0604030504040204" pitchFamily="50" charset="-128"/>
                <a:ea typeface="Meiryo UI" panose="020B0604030504040204" pitchFamily="50" charset="-128"/>
              </a:rPr>
              <a:t>13.7</a:t>
            </a:r>
            <a:r>
              <a:rPr kumimoji="1" lang="ja-JP" altLang="en-US" sz="1600" dirty="0">
                <a:latin typeface="Meiryo UI" panose="020B0604030504040204" pitchFamily="50" charset="-128"/>
                <a:ea typeface="Meiryo UI" panose="020B0604030504040204" pitchFamily="50" charset="-128"/>
              </a:rPr>
              <a:t>万 台</a:t>
            </a:r>
            <a:endParaRPr kumimoji="1"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内訳：普通貨物車（自</a:t>
            </a:r>
            <a:r>
              <a:rPr lang="en-US" altLang="ja-JP" sz="1200" b="0" i="0" u="none" strike="noStrike" baseline="0" dirty="0">
                <a:latin typeface="Meiryo UI" panose="020B0604030504040204" pitchFamily="50" charset="-128"/>
                <a:ea typeface="Meiryo UI" panose="020B0604030504040204" pitchFamily="50" charset="-128"/>
              </a:rPr>
              <a:t>57,288</a:t>
            </a:r>
            <a:r>
              <a:rPr lang="ja-JP" altLang="en-US" sz="1200" dirty="0">
                <a:latin typeface="Meiryo UI" panose="020B0604030504040204" pitchFamily="50" charset="-128"/>
                <a:ea typeface="Meiryo UI" panose="020B0604030504040204" pitchFamily="50" charset="-128"/>
              </a:rPr>
              <a:t>、</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営</a:t>
            </a:r>
            <a:r>
              <a:rPr lang="en-US" altLang="ja-JP" sz="1200" b="0" i="0" u="none" strike="noStrike" baseline="0" dirty="0">
                <a:latin typeface="Meiryo UI" panose="020B0604030504040204" pitchFamily="50" charset="-128"/>
                <a:ea typeface="Meiryo UI" panose="020B0604030504040204" pitchFamily="50" charset="-128"/>
              </a:rPr>
              <a:t>69,402</a:t>
            </a:r>
            <a:r>
              <a:rPr lang="ja-JP" altLang="en-US" sz="1200" b="0" i="0" u="none" strike="noStrike" baseline="0" dirty="0">
                <a:latin typeface="Meiryo UI" panose="020B0604030504040204" pitchFamily="50" charset="-128"/>
                <a:ea typeface="Meiryo UI" panose="020B0604030504040204" pitchFamily="50" charset="-128"/>
              </a:rPr>
              <a:t>）バス</a:t>
            </a:r>
            <a:r>
              <a:rPr lang="en-US" altLang="ja-JP" sz="1200" b="0" i="0" u="none" strike="noStrike" baseline="0" dirty="0">
                <a:latin typeface="Meiryo UI" panose="020B0604030504040204" pitchFamily="50" charset="-128"/>
                <a:ea typeface="Meiryo UI" panose="020B0604030504040204" pitchFamily="50" charset="-128"/>
              </a:rPr>
              <a:t>10,402</a:t>
            </a:r>
            <a:r>
              <a:rPr lang="ja-JP" altLang="en-US" sz="1200" b="0" i="0" u="none" strike="noStrike" baseline="0" dirty="0">
                <a:latin typeface="Meiryo UI" panose="020B0604030504040204" pitchFamily="50" charset="-128"/>
                <a:ea typeface="Meiryo UI" panose="020B0604030504040204" pitchFamily="50" charset="-128"/>
              </a:rPr>
              <a:t>＝ </a:t>
            </a:r>
            <a:r>
              <a:rPr lang="en-US" altLang="ja-JP" sz="1200" b="0" i="0" u="none" strike="noStrike" baseline="0" dirty="0">
                <a:latin typeface="Meiryo UI" panose="020B0604030504040204" pitchFamily="50" charset="-128"/>
                <a:ea typeface="Meiryo UI" panose="020B0604030504040204" pitchFamily="50" charset="-128"/>
              </a:rPr>
              <a:t>137,092</a:t>
            </a:r>
            <a:r>
              <a:rPr lang="ja-JP" altLang="en-US" sz="1200" dirty="0">
                <a:latin typeface="Meiryo UI" panose="020B0604030504040204" pitchFamily="50" charset="-128"/>
                <a:ea typeface="Meiryo UI" panose="020B0604030504040204" pitchFamily="50" charset="-128"/>
              </a:rPr>
              <a:t>台（</a:t>
            </a:r>
            <a:r>
              <a:rPr lang="en-US" altLang="ja-JP" sz="1200" dirty="0">
                <a:latin typeface="Meiryo UI" panose="020B0604030504040204" pitchFamily="50" charset="-128"/>
                <a:ea typeface="Meiryo UI" panose="020B0604030504040204" pitchFamily="50" charset="-128"/>
              </a:rPr>
              <a:t>R6.3.31</a:t>
            </a:r>
            <a:r>
              <a:rPr lang="ja-JP" altLang="en-US" sz="1200" dirty="0">
                <a:latin typeface="Meiryo UI" panose="020B0604030504040204" pitchFamily="50" charset="-128"/>
                <a:ea typeface="Meiryo UI" panose="020B0604030504040204" pitchFamily="50" charset="-128"/>
              </a:rPr>
              <a:t>時点）</a:t>
            </a:r>
          </a:p>
          <a:p>
            <a:pPr>
              <a:spcAft>
                <a:spcPts val="1200"/>
              </a:spcAft>
            </a:pPr>
            <a:r>
              <a:rPr lang="ja-JP" altLang="en-US" sz="1600" dirty="0">
                <a:latin typeface="Meiryo UI" panose="020B0604030504040204" pitchFamily="50" charset="-128"/>
                <a:ea typeface="Meiryo UI" panose="020B0604030504040204" pitchFamily="50" charset="-128"/>
              </a:rPr>
              <a:t>　　・ 合計台数に３％を乗じた結果　：　</a:t>
            </a:r>
            <a:r>
              <a:rPr lang="en-US" altLang="ja-JP" sz="1600" dirty="0">
                <a:latin typeface="Meiryo UI" panose="020B0604030504040204" pitchFamily="50" charset="-128"/>
                <a:ea typeface="Meiryo UI" panose="020B0604030504040204" pitchFamily="50" charset="-128"/>
              </a:rPr>
              <a:t>13.7</a:t>
            </a:r>
            <a:r>
              <a:rPr lang="ja-JP" altLang="en-US" sz="1600" dirty="0">
                <a:latin typeface="Meiryo UI" panose="020B0604030504040204" pitchFamily="50" charset="-128"/>
                <a:ea typeface="Meiryo UI" panose="020B0604030504040204" pitchFamily="50" charset="-128"/>
              </a:rPr>
              <a:t>万 台 </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３％ ＝ </a:t>
            </a:r>
            <a:r>
              <a:rPr lang="en-US" altLang="ja-JP" sz="1600" dirty="0">
                <a:latin typeface="Meiryo UI" panose="020B0604030504040204" pitchFamily="50" charset="-128"/>
                <a:ea typeface="Meiryo UI" panose="020B0604030504040204" pitchFamily="50" charset="-128"/>
              </a:rPr>
              <a:t>4,110 </a:t>
            </a:r>
            <a:r>
              <a:rPr lang="ja-JP" altLang="en-US" sz="1600" dirty="0">
                <a:latin typeface="Meiryo UI" panose="020B0604030504040204" pitchFamily="50" charset="-128"/>
                <a:ea typeface="Meiryo UI" panose="020B0604030504040204" pitchFamily="50" charset="-128"/>
              </a:rPr>
              <a:t>台</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大型</a:t>
            </a:r>
            <a:r>
              <a:rPr lang="en-US" altLang="ja-JP" sz="1600" b="1" dirty="0">
                <a:latin typeface="Meiryo UI" panose="020B0604030504040204" pitchFamily="50" charset="-128"/>
                <a:ea typeface="Meiryo UI" panose="020B0604030504040204" pitchFamily="50" charset="-128"/>
              </a:rPr>
              <a:t>FC</a:t>
            </a:r>
            <a:r>
              <a:rPr lang="ja-JP" altLang="en-US" sz="1600" b="1" dirty="0">
                <a:latin typeface="Meiryo UI" panose="020B0604030504040204" pitchFamily="50" charset="-128"/>
                <a:ea typeface="Meiryo UI" panose="020B0604030504040204" pitchFamily="50" charset="-128"/>
              </a:rPr>
              <a:t>トラック　</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4,110</a:t>
            </a:r>
            <a:r>
              <a:rPr lang="ja-JP" altLang="en-US" sz="1600" dirty="0">
                <a:latin typeface="Meiryo UI" panose="020B0604030504040204" pitchFamily="50" charset="-128"/>
                <a:ea typeface="Meiryo UI" panose="020B0604030504040204" pitchFamily="50" charset="-128"/>
              </a:rPr>
              <a:t>台　の　</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　＝ </a:t>
            </a:r>
            <a:r>
              <a:rPr lang="en-US" altLang="ja-JP" sz="1600" b="1" dirty="0">
                <a:latin typeface="Meiryo UI" panose="020B0604030504040204" pitchFamily="50" charset="-128"/>
                <a:ea typeface="Meiryo UI" panose="020B0604030504040204" pitchFamily="50" charset="-128"/>
              </a:rPr>
              <a:t>411</a:t>
            </a:r>
            <a:r>
              <a:rPr lang="ja-JP" altLang="en-US" sz="1600" b="1" dirty="0">
                <a:latin typeface="Meiryo UI" panose="020B0604030504040204" pitchFamily="50" charset="-128"/>
                <a:ea typeface="Meiryo UI" panose="020B0604030504040204" pitchFamily="50" charset="-128"/>
              </a:rPr>
              <a:t>台</a:t>
            </a:r>
            <a:endParaRPr lang="en-US" altLang="ja-JP" sz="1600" b="1"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小型</a:t>
            </a:r>
            <a:r>
              <a:rPr lang="en-US" altLang="ja-JP" sz="1600" b="1" dirty="0">
                <a:latin typeface="Meiryo UI" panose="020B0604030504040204" pitchFamily="50" charset="-128"/>
                <a:ea typeface="Meiryo UI" panose="020B0604030504040204" pitchFamily="50" charset="-128"/>
              </a:rPr>
              <a:t>FC</a:t>
            </a:r>
            <a:r>
              <a:rPr lang="ja-JP" altLang="en-US" sz="1600" b="1" dirty="0">
                <a:latin typeface="Meiryo UI" panose="020B0604030504040204" pitchFamily="50" charset="-128"/>
                <a:ea typeface="Meiryo UI" panose="020B0604030504040204" pitchFamily="50" charset="-128"/>
              </a:rPr>
              <a:t>トラック＋</a:t>
            </a:r>
            <a:r>
              <a:rPr lang="en-US" altLang="ja-JP" sz="1600" b="1" dirty="0">
                <a:latin typeface="Meiryo UI" panose="020B0604030504040204" pitchFamily="50" charset="-128"/>
                <a:ea typeface="Meiryo UI" panose="020B0604030504040204" pitchFamily="50" charset="-128"/>
              </a:rPr>
              <a:t>FC</a:t>
            </a:r>
            <a:r>
              <a:rPr lang="ja-JP" altLang="en-US" sz="1600" b="1" dirty="0">
                <a:latin typeface="Meiryo UI" panose="020B0604030504040204" pitchFamily="50" charset="-128"/>
                <a:ea typeface="Meiryo UI" panose="020B0604030504040204" pitchFamily="50" charset="-128"/>
              </a:rPr>
              <a:t>バス　</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4,110</a:t>
            </a:r>
            <a:r>
              <a:rPr lang="ja-JP" altLang="en-US" sz="1600" dirty="0">
                <a:latin typeface="Meiryo UI" panose="020B0604030504040204" pitchFamily="50" charset="-128"/>
                <a:ea typeface="Meiryo UI" panose="020B0604030504040204" pitchFamily="50" charset="-128"/>
              </a:rPr>
              <a:t>台 ー </a:t>
            </a:r>
            <a:r>
              <a:rPr lang="en-US" altLang="ja-JP" sz="1600" dirty="0">
                <a:latin typeface="Meiryo UI" panose="020B0604030504040204" pitchFamily="50" charset="-128"/>
                <a:ea typeface="Meiryo UI" panose="020B0604030504040204" pitchFamily="50" charset="-128"/>
              </a:rPr>
              <a:t>411</a:t>
            </a:r>
            <a:r>
              <a:rPr lang="ja-JP" altLang="en-US" sz="1600" dirty="0">
                <a:latin typeface="Meiryo UI" panose="020B0604030504040204" pitchFamily="50" charset="-128"/>
                <a:ea typeface="Meiryo UI" panose="020B0604030504040204" pitchFamily="50" charset="-128"/>
              </a:rPr>
              <a:t>台　＝ </a:t>
            </a:r>
            <a:r>
              <a:rPr lang="en-US" altLang="ja-JP" sz="1600" b="1" dirty="0">
                <a:latin typeface="Meiryo UI" panose="020B0604030504040204" pitchFamily="50" charset="-128"/>
                <a:ea typeface="Meiryo UI" panose="020B0604030504040204" pitchFamily="50" charset="-128"/>
              </a:rPr>
              <a:t>3,699</a:t>
            </a:r>
            <a:r>
              <a:rPr lang="ja-JP" altLang="en-US" sz="1600" b="1" dirty="0">
                <a:latin typeface="Meiryo UI" panose="020B0604030504040204" pitchFamily="50" charset="-128"/>
                <a:ea typeface="Meiryo UI" panose="020B0604030504040204" pitchFamily="50" charset="-128"/>
              </a:rPr>
              <a:t>台</a:t>
            </a:r>
            <a:endParaRPr lang="en-US" altLang="ja-JP" sz="16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7C6701A8-768C-41A9-9E02-3AA231531355}"/>
              </a:ext>
            </a:extLst>
          </p:cNvPr>
          <p:cNvSpPr txBox="1"/>
          <p:nvPr/>
        </p:nvSpPr>
        <p:spPr>
          <a:xfrm>
            <a:off x="918581" y="3150951"/>
            <a:ext cx="4704595" cy="232821"/>
          </a:xfrm>
          <a:prstGeom prst="rect">
            <a:avLst/>
          </a:prstGeom>
          <a:noFill/>
        </p:spPr>
        <p:txBody>
          <a:bodyPr wrap="square">
            <a:spAutoFit/>
          </a:bodyPr>
          <a:lstStyle/>
          <a:p>
            <a:pPr algn="l"/>
            <a:r>
              <a:rPr lang="ja-JP" altLang="en-US" sz="900" dirty="0">
                <a:solidFill>
                  <a:srgbClr val="1A1A1A"/>
                </a:solidFill>
                <a:latin typeface="Meiryo UI" panose="020B0604030504040204" pitchFamily="50" charset="-128"/>
                <a:ea typeface="Meiryo UI" panose="020B0604030504040204" pitchFamily="50" charset="-128"/>
              </a:rPr>
              <a:t>出典：第</a:t>
            </a:r>
            <a:r>
              <a:rPr lang="en-US" altLang="ja-JP" sz="900" dirty="0">
                <a:solidFill>
                  <a:srgbClr val="1A1A1A"/>
                </a:solidFill>
                <a:latin typeface="Meiryo UI" panose="020B0604030504040204" pitchFamily="50" charset="-128"/>
                <a:ea typeface="Meiryo UI" panose="020B0604030504040204" pitchFamily="50" charset="-128"/>
              </a:rPr>
              <a:t>7</a:t>
            </a:r>
            <a:r>
              <a:rPr lang="ja-JP" altLang="en-US" sz="900" dirty="0">
                <a:solidFill>
                  <a:srgbClr val="1A1A1A"/>
                </a:solidFill>
                <a:latin typeface="Meiryo UI" panose="020B0604030504040204" pitchFamily="50" charset="-128"/>
                <a:ea typeface="Meiryo UI" panose="020B0604030504040204" pitchFamily="50" charset="-128"/>
              </a:rPr>
              <a:t>回 モビリティ水素官民協議会（Ｒ</a:t>
            </a:r>
            <a:r>
              <a:rPr lang="en-US" altLang="ja-JP" sz="900" dirty="0">
                <a:solidFill>
                  <a:srgbClr val="1A1A1A"/>
                </a:solidFill>
                <a:latin typeface="Meiryo UI" panose="020B0604030504040204" pitchFamily="50" charset="-128"/>
                <a:ea typeface="Meiryo UI" panose="020B0604030504040204" pitchFamily="50" charset="-128"/>
              </a:rPr>
              <a:t>7.1.16</a:t>
            </a:r>
            <a:r>
              <a:rPr lang="ja-JP" altLang="en-US" sz="900" dirty="0">
                <a:solidFill>
                  <a:srgbClr val="1A1A1A"/>
                </a:solidFill>
                <a:latin typeface="Meiryo UI" panose="020B0604030504040204" pitchFamily="50" charset="-128"/>
                <a:ea typeface="Meiryo UI" panose="020B0604030504040204" pitchFamily="50" charset="-128"/>
              </a:rPr>
              <a:t>）資料</a:t>
            </a:r>
            <a:r>
              <a:rPr lang="en-US" altLang="ja-JP" sz="900" dirty="0">
                <a:solidFill>
                  <a:srgbClr val="1A1A1A"/>
                </a:solidFill>
                <a:latin typeface="Meiryo UI" panose="020B0604030504040204" pitchFamily="50" charset="-128"/>
                <a:ea typeface="Meiryo UI" panose="020B0604030504040204" pitchFamily="50" charset="-128"/>
              </a:rPr>
              <a:t>3</a:t>
            </a:r>
            <a:r>
              <a:rPr lang="ja-JP" altLang="en-US" sz="900" dirty="0">
                <a:solidFill>
                  <a:srgbClr val="1A1A1A"/>
                </a:solidFill>
                <a:latin typeface="Meiryo UI" panose="020B0604030504040204" pitchFamily="50" charset="-128"/>
                <a:ea typeface="Meiryo UI" panose="020B0604030504040204" pitchFamily="50" charset="-128"/>
              </a:rPr>
              <a:t>より抜粋　</a:t>
            </a:r>
          </a:p>
        </p:txBody>
      </p:sp>
      <p:pic>
        <p:nvPicPr>
          <p:cNvPr id="18" name="図 17">
            <a:extLst>
              <a:ext uri="{FF2B5EF4-FFF2-40B4-BE49-F238E27FC236}">
                <a16:creationId xmlns:a16="http://schemas.microsoft.com/office/drawing/2014/main" id="{F002EAF9-ED6B-4EA5-B092-795A4B384012}"/>
              </a:ext>
            </a:extLst>
          </p:cNvPr>
          <p:cNvPicPr>
            <a:picLocks noChangeAspect="1"/>
          </p:cNvPicPr>
          <p:nvPr/>
        </p:nvPicPr>
        <p:blipFill>
          <a:blip r:embed="rId4"/>
          <a:stretch>
            <a:fillRect/>
          </a:stretch>
        </p:blipFill>
        <p:spPr>
          <a:xfrm>
            <a:off x="5998852" y="1773915"/>
            <a:ext cx="3031656" cy="1984717"/>
          </a:xfrm>
          <a:prstGeom prst="rect">
            <a:avLst/>
          </a:prstGeom>
        </p:spPr>
      </p:pic>
      <p:sp>
        <p:nvSpPr>
          <p:cNvPr id="19" name="テキスト ボックス 18">
            <a:extLst>
              <a:ext uri="{FF2B5EF4-FFF2-40B4-BE49-F238E27FC236}">
                <a16:creationId xmlns:a16="http://schemas.microsoft.com/office/drawing/2014/main" id="{7580DFA6-AAE7-40A0-A2B5-4819FE3A70C1}"/>
              </a:ext>
            </a:extLst>
          </p:cNvPr>
          <p:cNvSpPr txBox="1"/>
          <p:nvPr/>
        </p:nvSpPr>
        <p:spPr>
          <a:xfrm>
            <a:off x="6026284" y="3755355"/>
            <a:ext cx="3145148"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出典：国土交通省近畿運輸局　管内保有台数表</a:t>
            </a:r>
            <a:r>
              <a:rPr kumimoji="1" lang="en-US" altLang="ja-JP" sz="900" dirty="0">
                <a:latin typeface="Meiryo UI" panose="020B0604030504040204" pitchFamily="50" charset="-128"/>
                <a:ea typeface="Meiryo UI" panose="020B0604030504040204" pitchFamily="50" charset="-128"/>
              </a:rPr>
              <a:t>(R6.3.31)</a:t>
            </a:r>
          </a:p>
        </p:txBody>
      </p:sp>
      <p:sp>
        <p:nvSpPr>
          <p:cNvPr id="17" name="テキスト ボックス 16">
            <a:extLst>
              <a:ext uri="{FF2B5EF4-FFF2-40B4-BE49-F238E27FC236}">
                <a16:creationId xmlns:a16="http://schemas.microsoft.com/office/drawing/2014/main" id="{BFF66641-8D2F-4507-8F2A-F99A512A32B0}"/>
              </a:ext>
            </a:extLst>
          </p:cNvPr>
          <p:cNvSpPr txBox="1"/>
          <p:nvPr/>
        </p:nvSpPr>
        <p:spPr>
          <a:xfrm>
            <a:off x="189800" y="717728"/>
            <a:ext cx="8928992" cy="723275"/>
          </a:xfrm>
          <a:prstGeom prst="rect">
            <a:avLst/>
          </a:prstGeom>
          <a:noFill/>
        </p:spPr>
        <p:txBody>
          <a:bodyPr wrap="square" rtlCol="0">
            <a:spAutoFit/>
          </a:bodyPr>
          <a:lstStyle/>
          <a:p>
            <a:pPr>
              <a:spcAft>
                <a:spcPts val="600"/>
              </a:spcAft>
            </a:pPr>
            <a:r>
              <a:rPr kumimoji="1" lang="ja-JP" altLang="en-US" dirty="0">
                <a:latin typeface="Meiryo UI" panose="020B0604030504040204" pitchFamily="50" charset="-128"/>
                <a:ea typeface="Meiryo UI" panose="020B0604030504040204" pitchFamily="50" charset="-128"/>
              </a:rPr>
              <a:t>〇 国が第</a:t>
            </a:r>
            <a:r>
              <a:rPr kumimoji="1" lang="en-US" altLang="ja-JP" dirty="0">
                <a:latin typeface="Meiryo UI" panose="020B0604030504040204" pitchFamily="50" charset="-128"/>
                <a:ea typeface="Meiryo UI" panose="020B0604030504040204" pitchFamily="50" charset="-128"/>
              </a:rPr>
              <a:t>7</a:t>
            </a:r>
            <a:r>
              <a:rPr kumimoji="1" lang="ja-JP" altLang="en-US" dirty="0">
                <a:latin typeface="Meiryo UI" panose="020B0604030504040204" pitchFamily="50" charset="-128"/>
                <a:ea typeface="Meiryo UI" panose="020B0604030504040204" pitchFamily="50" charset="-128"/>
              </a:rPr>
              <a:t>回モビリティ水素官民協議会で示した、重点地域の選定基準に則って、大阪府にお</a:t>
            </a:r>
            <a:endParaRPr kumimoji="1" lang="en-US" altLang="ja-JP" dirty="0">
              <a:latin typeface="Meiryo UI" panose="020B0604030504040204" pitchFamily="50" charset="-128"/>
              <a:ea typeface="Meiryo UI" panose="020B0604030504040204" pitchFamily="50" charset="-128"/>
            </a:endParaRPr>
          </a:p>
          <a:p>
            <a:pPr>
              <a:spcAft>
                <a:spcPts val="600"/>
              </a:spcAft>
            </a:pPr>
            <a:r>
              <a:rPr kumimoji="1" lang="ja-JP" altLang="en-US" dirty="0">
                <a:latin typeface="Meiryo UI" panose="020B0604030504040204" pitchFamily="50" charset="-128"/>
                <a:ea typeface="Meiryo UI" panose="020B0604030504040204" pitchFamily="50" charset="-128"/>
              </a:rPr>
              <a:t>　　ける</a:t>
            </a:r>
            <a:r>
              <a:rPr kumimoji="1" lang="en-US" altLang="ja-JP" dirty="0">
                <a:latin typeface="Meiryo UI" panose="020B0604030504040204" pitchFamily="50" charset="-128"/>
                <a:ea typeface="Meiryo UI" panose="020B0604030504040204" pitchFamily="50" charset="-128"/>
              </a:rPr>
              <a:t>FC</a:t>
            </a:r>
            <a:r>
              <a:rPr kumimoji="1" lang="ja-JP" altLang="en-US" dirty="0">
                <a:latin typeface="Meiryo UI" panose="020B0604030504040204" pitchFamily="50" charset="-128"/>
                <a:ea typeface="Meiryo UI" panose="020B0604030504040204" pitchFamily="50" charset="-128"/>
              </a:rPr>
              <a:t>商用車の導入目標台数 （</a:t>
            </a:r>
            <a:r>
              <a:rPr kumimoji="1" lang="en-US" altLang="ja-JP" dirty="0">
                <a:latin typeface="Meiryo UI" panose="020B0604030504040204" pitchFamily="50" charset="-128"/>
                <a:ea typeface="Meiryo UI" panose="020B0604030504040204" pitchFamily="50" charset="-128"/>
              </a:rPr>
              <a:t>2030</a:t>
            </a:r>
            <a:r>
              <a:rPr kumimoji="1" lang="ja-JP" altLang="en-US" dirty="0">
                <a:latin typeface="Meiryo UI" panose="020B0604030504040204" pitchFamily="50" charset="-128"/>
                <a:ea typeface="Meiryo UI" panose="020B0604030504040204" pitchFamily="50" charset="-128"/>
              </a:rPr>
              <a:t>年度）を算定すると、以下の通りとなる。</a:t>
            </a:r>
            <a:endParaRPr kumimoji="1" lang="en-US" altLang="ja-JP"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D3D7D085-D05D-4B68-9E35-27B943A5C0B0}"/>
              </a:ext>
            </a:extLst>
          </p:cNvPr>
          <p:cNvSpPr txBox="1"/>
          <p:nvPr/>
        </p:nvSpPr>
        <p:spPr>
          <a:xfrm>
            <a:off x="5741891" y="1446583"/>
            <a:ext cx="3137450" cy="369332"/>
          </a:xfrm>
          <a:prstGeom prst="rect">
            <a:avLst/>
          </a:prstGeom>
          <a:noFill/>
        </p:spPr>
        <p:txBody>
          <a:bodyPr wrap="square">
            <a:spAutoFit/>
          </a:bodyPr>
          <a:lstStyle/>
          <a:p>
            <a:r>
              <a:rPr kumimoji="1" lang="ja-JP" altLang="en-US" dirty="0">
                <a:latin typeface="Meiryo UI" panose="020B0604030504040204" pitchFamily="50" charset="-128"/>
                <a:ea typeface="Meiryo UI" panose="020B0604030504040204" pitchFamily="50" charset="-128"/>
              </a:rPr>
              <a:t>■大阪府内の車両保有台数</a:t>
            </a:r>
            <a:endParaRPr lang="ja-JP" altLang="en-US" dirty="0"/>
          </a:p>
        </p:txBody>
      </p:sp>
      <p:sp>
        <p:nvSpPr>
          <p:cNvPr id="22" name="正方形/長方形 21">
            <a:extLst>
              <a:ext uri="{FF2B5EF4-FFF2-40B4-BE49-F238E27FC236}">
                <a16:creationId xmlns:a16="http://schemas.microsoft.com/office/drawing/2014/main" id="{6A120030-5052-4B64-ADE8-CBC04F0B889D}"/>
              </a:ext>
            </a:extLst>
          </p:cNvPr>
          <p:cNvSpPr/>
          <p:nvPr/>
        </p:nvSpPr>
        <p:spPr>
          <a:xfrm>
            <a:off x="8511979" y="2217004"/>
            <a:ext cx="566725" cy="369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096"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27D507F9-973E-4BD6-982D-A032F8BCC88E}"/>
              </a:ext>
            </a:extLst>
          </p:cNvPr>
          <p:cNvSpPr/>
          <p:nvPr/>
        </p:nvSpPr>
        <p:spPr>
          <a:xfrm>
            <a:off x="8515371" y="3542917"/>
            <a:ext cx="566725" cy="2308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096"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a:extLst>
              <a:ext uri="{FF2B5EF4-FFF2-40B4-BE49-F238E27FC236}">
                <a16:creationId xmlns:a16="http://schemas.microsoft.com/office/drawing/2014/main" id="{DB221410-9B57-49CD-8DAC-719E1180E06F}"/>
              </a:ext>
            </a:extLst>
          </p:cNvPr>
          <p:cNvSpPr/>
          <p:nvPr/>
        </p:nvSpPr>
        <p:spPr>
          <a:xfrm>
            <a:off x="467544" y="4603051"/>
            <a:ext cx="5858137" cy="5807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096"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4386BC4C-6CA5-4E66-A13B-96B0E7681891}"/>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① </a:t>
            </a:r>
            <a:r>
              <a:rPr kumimoji="1"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年導入目標の検討</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a:extLst>
              <a:ext uri="{FF2B5EF4-FFF2-40B4-BE49-F238E27FC236}">
                <a16:creationId xmlns:a16="http://schemas.microsoft.com/office/drawing/2014/main" id="{6AEBE294-69B8-49DA-B9BA-5B3F599E63BE}"/>
              </a:ext>
            </a:extLst>
          </p:cNvPr>
          <p:cNvSpPr txBox="1"/>
          <p:nvPr/>
        </p:nvSpPr>
        <p:spPr>
          <a:xfrm>
            <a:off x="139145" y="401233"/>
            <a:ext cx="4572000" cy="369332"/>
          </a:xfrm>
          <a:prstGeom prst="rect">
            <a:avLst/>
          </a:prstGeom>
          <a:noFill/>
        </p:spPr>
        <p:txBody>
          <a:bodyPr wrap="square">
            <a:spAutoFit/>
          </a:bodyPr>
          <a:lstStyle/>
          <a:p>
            <a:r>
              <a:rPr kumimoji="1" lang="ja-JP" altLang="en-US" b="1" dirty="0">
                <a:latin typeface="Meiryo UI" panose="020B0604030504040204" pitchFamily="50" charset="-128"/>
                <a:ea typeface="Meiryo UI" panose="020B0604030504040204" pitchFamily="50" charset="-128"/>
              </a:rPr>
              <a:t>① </a:t>
            </a:r>
            <a:r>
              <a:rPr kumimoji="1" lang="en-US" altLang="ja-JP" b="1" dirty="0">
                <a:latin typeface="Meiryo UI" panose="020B0604030504040204" pitchFamily="50" charset="-128"/>
                <a:ea typeface="Meiryo UI" panose="020B0604030504040204" pitchFamily="50" charset="-128"/>
              </a:rPr>
              <a:t>2030</a:t>
            </a:r>
            <a:r>
              <a:rPr kumimoji="1" lang="ja-JP" altLang="en-US" b="1" dirty="0">
                <a:latin typeface="Meiryo UI" panose="020B0604030504040204" pitchFamily="50" charset="-128"/>
                <a:ea typeface="Meiryo UI" panose="020B0604030504040204" pitchFamily="50" charset="-128"/>
              </a:rPr>
              <a:t>年導入目標の検討</a:t>
            </a:r>
            <a:endParaRPr lang="ja-JP" altLang="en-US" dirty="0"/>
          </a:p>
        </p:txBody>
      </p:sp>
      <p:sp>
        <p:nvSpPr>
          <p:cNvPr id="27" name="テキスト ボックス 26">
            <a:extLst>
              <a:ext uri="{FF2B5EF4-FFF2-40B4-BE49-F238E27FC236}">
                <a16:creationId xmlns:a16="http://schemas.microsoft.com/office/drawing/2014/main" id="{21C63E51-5C5F-4AF0-892D-2451EB2FAED1}"/>
              </a:ext>
            </a:extLst>
          </p:cNvPr>
          <p:cNvSpPr txBox="1"/>
          <p:nvPr/>
        </p:nvSpPr>
        <p:spPr>
          <a:xfrm>
            <a:off x="102103" y="3438488"/>
            <a:ext cx="1517569" cy="369332"/>
          </a:xfrm>
          <a:prstGeom prst="rect">
            <a:avLst/>
          </a:prstGeom>
          <a:noFill/>
        </p:spPr>
        <p:txBody>
          <a:bodyPr wrap="square">
            <a:spAutoFit/>
          </a:bodyPr>
          <a:lstStyle/>
          <a:p>
            <a:r>
              <a:rPr kumimoji="1" lang="ja-JP" altLang="en-US" dirty="0">
                <a:latin typeface="Meiryo UI" panose="020B0604030504040204" pitchFamily="50" charset="-128"/>
                <a:ea typeface="Meiryo UI" panose="020B0604030504040204" pitchFamily="50" charset="-128"/>
              </a:rPr>
              <a:t>■算定結果</a:t>
            </a:r>
            <a:endParaRPr lang="ja-JP" altLang="en-US" dirty="0"/>
          </a:p>
        </p:txBody>
      </p:sp>
      <p:sp>
        <p:nvSpPr>
          <p:cNvPr id="28" name="テキスト ボックス 27">
            <a:extLst>
              <a:ext uri="{FF2B5EF4-FFF2-40B4-BE49-F238E27FC236}">
                <a16:creationId xmlns:a16="http://schemas.microsoft.com/office/drawing/2014/main" id="{01004F0B-A007-43C5-A282-E955534D3BF3}"/>
              </a:ext>
            </a:extLst>
          </p:cNvPr>
          <p:cNvSpPr txBox="1"/>
          <p:nvPr/>
        </p:nvSpPr>
        <p:spPr>
          <a:xfrm>
            <a:off x="174013" y="5595051"/>
            <a:ext cx="8337965" cy="646331"/>
          </a:xfrm>
          <a:prstGeom prst="rect">
            <a:avLst/>
          </a:prstGeom>
          <a:noFill/>
        </p:spPr>
        <p:txBody>
          <a:bodyPr wrap="square">
            <a:spAutoFit/>
          </a:bodyPr>
          <a:lstStyle/>
          <a:p>
            <a:r>
              <a:rPr kumimoji="1" lang="ja-JP" altLang="en-US" dirty="0">
                <a:latin typeface="Meiryo UI" panose="020B0604030504040204" pitchFamily="50" charset="-128"/>
                <a:ea typeface="Meiryo UI" panose="020B0604030504040204" pitchFamily="50" charset="-128"/>
              </a:rPr>
              <a:t>　　・大阪府域の導入目標の在り方について、ご意見を頂戴したい。</a:t>
            </a:r>
            <a:endParaRPr kumimoji="1" lang="en-US" altLang="ja-JP"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（車両供給スケジュール、導入にかかる金額、水素ステーションの必要数等を踏まえて）　　</a:t>
            </a:r>
            <a:endParaRPr kumimoji="1" lang="en-US" altLang="ja-JP"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501340EE-05C2-42D2-9677-96DBBF277469}"/>
              </a:ext>
            </a:extLst>
          </p:cNvPr>
          <p:cNvSpPr txBox="1"/>
          <p:nvPr/>
        </p:nvSpPr>
        <p:spPr>
          <a:xfrm>
            <a:off x="107505" y="5309311"/>
            <a:ext cx="3096343" cy="369332"/>
          </a:xfrm>
          <a:prstGeom prst="rect">
            <a:avLst/>
          </a:prstGeom>
          <a:noFill/>
        </p:spPr>
        <p:txBody>
          <a:bodyPr wrap="square">
            <a:spAutoFit/>
          </a:bodyPr>
          <a:lstStyle/>
          <a:p>
            <a:r>
              <a:rPr kumimoji="1" lang="ja-JP" altLang="en-US" dirty="0">
                <a:latin typeface="Meiryo UI" panose="020B0604030504040204" pitchFamily="50" charset="-128"/>
                <a:ea typeface="Meiryo UI" panose="020B0604030504040204" pitchFamily="50" charset="-128"/>
              </a:rPr>
              <a:t>■ご意見をいただきたい事項</a:t>
            </a:r>
            <a:endParaRPr lang="ja-JP" altLang="en-US" dirty="0"/>
          </a:p>
        </p:txBody>
      </p:sp>
    </p:spTree>
    <p:extLst>
      <p:ext uri="{BB962C8B-B14F-4D97-AF65-F5344CB8AC3E}">
        <p14:creationId xmlns:p14="http://schemas.microsoft.com/office/powerpoint/2010/main" val="1253173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6E89075-E8C7-4B2B-81E5-602DB6763F0F}"/>
              </a:ext>
            </a:extLst>
          </p:cNvPr>
          <p:cNvSpPr/>
          <p:nvPr/>
        </p:nvSpPr>
        <p:spPr bwMode="auto">
          <a:xfrm>
            <a:off x="419072" y="2399474"/>
            <a:ext cx="4392488" cy="1673792"/>
          </a:xfrm>
          <a:prstGeom prst="rect">
            <a:avLst/>
          </a:prstGeom>
          <a:gradFill rotWithShape="1">
            <a:gsLst>
              <a:gs pos="0">
                <a:schemeClr val="bg1"/>
              </a:gs>
              <a:gs pos="100000">
                <a:srgbClr val="00CC00"/>
              </a:gs>
            </a:gsLst>
            <a:lin ang="0" scaled="1"/>
          </a:gradFill>
          <a:ln w="9525" algn="ctr">
            <a:solidFill>
              <a:schemeClr val="tx1"/>
            </a:solidFill>
            <a:round/>
            <a:headEnd/>
            <a:tailEnd/>
          </a:ln>
        </p:spPr>
        <p:txBody>
          <a:bodyPr rtlCol="0" anchor="ctr"/>
          <a:lstStyle/>
          <a:p>
            <a:pPr>
              <a:defRPr/>
            </a:pPr>
            <a:r>
              <a:rPr kumimoji="1" lang="ja-JP" altLang="en-US" sz="1600" dirty="0">
                <a:solidFill>
                  <a:srgbClr val="000000"/>
                </a:solidFill>
                <a:latin typeface="Meiryo UI" panose="020B0604030504040204" pitchFamily="50" charset="-128"/>
                <a:ea typeface="Meiryo UI" panose="020B0604030504040204" pitchFamily="50" charset="-128"/>
              </a:rPr>
              <a:t>①</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市区町村別の車両登録台数</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②　大型車両の交通量情報</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③　高速道路インターチェンジにおける乗降台数</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④　物流拠点（倉庫拠点）の位置</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倉庫業法における登録倉庫（</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類・</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3</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類</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,C1~F4</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dirty="0">
                <a:solidFill>
                  <a:srgbClr val="000000"/>
                </a:solidFill>
                <a:latin typeface="Meiryo UI" panose="020B0604030504040204" pitchFamily="50" charset="-128"/>
                <a:ea typeface="Meiryo UI" panose="020B0604030504040204" pitchFamily="50" charset="-128"/>
              </a:rPr>
              <a:t>⑤　バス車庫の位置</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 name="矢印: 右 7">
            <a:extLst>
              <a:ext uri="{FF2B5EF4-FFF2-40B4-BE49-F238E27FC236}">
                <a16:creationId xmlns:a16="http://schemas.microsoft.com/office/drawing/2014/main" id="{124EE3C2-B148-45AF-89A0-A5858AB431C5}"/>
              </a:ext>
            </a:extLst>
          </p:cNvPr>
          <p:cNvSpPr/>
          <p:nvPr/>
        </p:nvSpPr>
        <p:spPr bwMode="auto">
          <a:xfrm>
            <a:off x="4934064" y="2948338"/>
            <a:ext cx="715661" cy="576064"/>
          </a:xfrm>
          <a:prstGeom prst="rightArrow">
            <a:avLst/>
          </a:prstGeom>
          <a:gradFill rotWithShape="1">
            <a:gsLst>
              <a:gs pos="0">
                <a:schemeClr val="bg1"/>
              </a:gs>
              <a:gs pos="100000">
                <a:srgbClr val="00CC00"/>
              </a:gs>
            </a:gsLst>
            <a:lin ang="0" scaled="1"/>
          </a:gradFill>
          <a:ln w="9525" algn="ctr">
            <a:solidFill>
              <a:schemeClr val="tx1"/>
            </a:solidFill>
            <a:round/>
            <a:headEnd/>
            <a:tailEnd/>
          </a:ln>
        </p:spPr>
        <p:txBody>
          <a:bodyPr rtlCol="0" anchor="ctr"/>
          <a:lstStyle/>
          <a:p>
            <a:pPr algn="ctr"/>
            <a:endParaRPr kumimoji="1" lang="ja-JP" altLang="en-US" sz="1400" b="1" dirty="0">
              <a:latin typeface="HG丸ｺﾞｼｯｸM-PRO" pitchFamily="50" charset="-128"/>
              <a:ea typeface="HG丸ｺﾞｼｯｸM-PRO" pitchFamily="50" charset="-128"/>
            </a:endParaRPr>
          </a:p>
        </p:txBody>
      </p:sp>
      <p:sp>
        <p:nvSpPr>
          <p:cNvPr id="18" name="正方形/長方形 17">
            <a:extLst>
              <a:ext uri="{FF2B5EF4-FFF2-40B4-BE49-F238E27FC236}">
                <a16:creationId xmlns:a16="http://schemas.microsoft.com/office/drawing/2014/main" id="{C072443D-DA1A-4761-ADAD-DC44B9A23A53}"/>
              </a:ext>
            </a:extLst>
          </p:cNvPr>
          <p:cNvSpPr/>
          <p:nvPr/>
        </p:nvSpPr>
        <p:spPr bwMode="auto">
          <a:xfrm>
            <a:off x="5796136" y="2982219"/>
            <a:ext cx="3096880" cy="508302"/>
          </a:xfrm>
          <a:prstGeom prst="rect">
            <a:avLst/>
          </a:prstGeom>
          <a:gradFill rotWithShape="1">
            <a:gsLst>
              <a:gs pos="0">
                <a:schemeClr val="bg1"/>
              </a:gs>
              <a:gs pos="100000">
                <a:srgbClr val="00CC00"/>
              </a:gs>
            </a:gsLst>
            <a:lin ang="0" scaled="1"/>
          </a:gradFill>
          <a:ln w="9525" algn="ctr">
            <a:solidFill>
              <a:schemeClr val="tx1"/>
            </a:solidFill>
            <a:round/>
            <a:headEnd/>
            <a:tailEnd/>
          </a:ln>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商用車が集中するエリアを</a:t>
            </a:r>
            <a:r>
              <a:rPr kumimoji="1" lang="ja-JP" altLang="en-US" sz="1600" dirty="0">
                <a:solidFill>
                  <a:srgbClr val="000000"/>
                </a:solidFill>
                <a:latin typeface="Meiryo UI" panose="020B0604030504040204" pitchFamily="50" charset="-128"/>
                <a:ea typeface="Meiryo UI" panose="020B0604030504040204" pitchFamily="50" charset="-128"/>
              </a:rPr>
              <a:t>抽出</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C3D228D3-7DC2-405C-B15E-A77D43B57CE3}"/>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② 商用車が集中するエリアの抽出</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692F2CCA-52D6-43F2-BABE-0178332D4981}"/>
              </a:ext>
            </a:extLst>
          </p:cNvPr>
          <p:cNvSpPr txBox="1"/>
          <p:nvPr/>
        </p:nvSpPr>
        <p:spPr>
          <a:xfrm>
            <a:off x="229978" y="784825"/>
            <a:ext cx="8663038" cy="723275"/>
          </a:xfrm>
          <a:prstGeom prst="rect">
            <a:avLst/>
          </a:prstGeom>
          <a:noFill/>
        </p:spPr>
        <p:txBody>
          <a:bodyPr wrap="square">
            <a:spAutoFit/>
          </a:bodyPr>
          <a:lstStyle/>
          <a:p>
            <a:pPr>
              <a:spcAft>
                <a:spcPts val="600"/>
              </a:spcAft>
            </a:pPr>
            <a:r>
              <a:rPr lang="ja-JP" altLang="en-US"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〇 </a:t>
            </a:r>
            <a:r>
              <a:rPr lang="ja-JP" altLang="en-US" dirty="0">
                <a:latin typeface="Meiryo UI" panose="020B0604030504040204" pitchFamily="50" charset="-128"/>
                <a:ea typeface="Meiryo UI" panose="020B0604030504040204" pitchFamily="50" charset="-128"/>
              </a:rPr>
              <a:t>足元の府域での着実な</a:t>
            </a:r>
            <a:r>
              <a:rPr kumimoji="1" lang="ja-JP" altLang="en-US" dirty="0">
                <a:latin typeface="Meiryo UI" panose="020B0604030504040204" pitchFamily="50" charset="-128"/>
                <a:ea typeface="Meiryo UI" panose="020B0604030504040204" pitchFamily="50" charset="-128"/>
              </a:rPr>
              <a:t>商用車向け水素ステーション整備に向けた検討材料として、</a:t>
            </a:r>
            <a:endParaRPr kumimoji="1" lang="en-US" altLang="ja-JP" dirty="0">
              <a:latin typeface="Meiryo UI" panose="020B0604030504040204" pitchFamily="50" charset="-128"/>
              <a:ea typeface="Meiryo UI" panose="020B0604030504040204" pitchFamily="50" charset="-128"/>
            </a:endParaRPr>
          </a:p>
          <a:p>
            <a:pPr>
              <a:spcAft>
                <a:spcPts val="600"/>
              </a:spcAft>
            </a:pPr>
            <a:r>
              <a:rPr kumimoji="1" lang="ja-JP" altLang="en-US" dirty="0">
                <a:latin typeface="Meiryo UI" panose="020B0604030504040204" pitchFamily="50" charset="-128"/>
                <a:ea typeface="Meiryo UI" panose="020B0604030504040204" pitchFamily="50" charset="-128"/>
              </a:rPr>
              <a:t>　　　大阪府域で</a:t>
            </a:r>
            <a:r>
              <a:rPr lang="ja-JP" altLang="en-US" b="0" i="0" u="none" strike="noStrike" baseline="0" dirty="0">
                <a:latin typeface="Meiryo UI" panose="020B0604030504040204" pitchFamily="50" charset="-128"/>
                <a:ea typeface="Meiryo UI" panose="020B0604030504040204" pitchFamily="50" charset="-128"/>
              </a:rPr>
              <a:t>商用車</a:t>
            </a:r>
            <a:r>
              <a:rPr lang="ja-JP" altLang="en-US" dirty="0">
                <a:latin typeface="Meiryo UI" panose="020B0604030504040204" pitchFamily="50" charset="-128"/>
                <a:ea typeface="Meiryo UI" panose="020B0604030504040204" pitchFamily="50" charset="-128"/>
              </a:rPr>
              <a:t>が集中するエリアを</a:t>
            </a:r>
            <a:r>
              <a:rPr lang="ja-JP" altLang="en-US" b="0" i="0" u="none" strike="noStrike" baseline="0" dirty="0">
                <a:latin typeface="Meiryo UI" panose="020B0604030504040204" pitchFamily="50" charset="-128"/>
                <a:ea typeface="Meiryo UI" panose="020B0604030504040204" pitchFamily="50" charset="-128"/>
              </a:rPr>
              <a:t>以下の①～⑤のデータを重ね合わせて</a:t>
            </a:r>
            <a:r>
              <a:rPr lang="ja-JP" altLang="en-US" dirty="0">
                <a:latin typeface="Meiryo UI" panose="020B0604030504040204" pitchFamily="50" charset="-128"/>
                <a:ea typeface="Meiryo UI" panose="020B0604030504040204" pitchFamily="50" charset="-128"/>
              </a:rPr>
              <a:t>抽出</a:t>
            </a:r>
            <a:r>
              <a:rPr lang="ja-JP" altLang="en-US" b="0" i="0" u="none" strike="noStrike" baseline="0" dirty="0">
                <a:latin typeface="Meiryo UI" panose="020B0604030504040204" pitchFamily="50" charset="-128"/>
                <a:ea typeface="Meiryo UI" panose="020B0604030504040204" pitchFamily="50" charset="-128"/>
              </a:rPr>
              <a:t>した。</a:t>
            </a:r>
            <a:endParaRPr lang="ja-JP" altLang="en-US" dirty="0"/>
          </a:p>
        </p:txBody>
      </p:sp>
      <p:sp>
        <p:nvSpPr>
          <p:cNvPr id="16" name="テキスト ボックス 15">
            <a:extLst>
              <a:ext uri="{FF2B5EF4-FFF2-40B4-BE49-F238E27FC236}">
                <a16:creationId xmlns:a16="http://schemas.microsoft.com/office/drawing/2014/main" id="{F6FD90B1-FD07-4FEF-AE63-3F184D4AAED7}"/>
              </a:ext>
            </a:extLst>
          </p:cNvPr>
          <p:cNvSpPr txBox="1"/>
          <p:nvPr/>
        </p:nvSpPr>
        <p:spPr>
          <a:xfrm>
            <a:off x="248677" y="4720549"/>
            <a:ext cx="5475451" cy="723275"/>
          </a:xfrm>
          <a:prstGeom prst="rect">
            <a:avLst/>
          </a:prstGeom>
          <a:noFill/>
        </p:spPr>
        <p:txBody>
          <a:bodyPr wrap="square">
            <a:spAutoFit/>
          </a:bodyPr>
          <a:lstStyle/>
          <a:p>
            <a:pPr>
              <a:lnSpc>
                <a:spcPts val="200"/>
              </a:lnSpc>
            </a:pPr>
            <a:endParaRPr lang="en-US" altLang="ja-JP" dirty="0">
              <a:latin typeface="Meiryo UI" panose="020B0604030504040204" pitchFamily="50" charset="-128"/>
              <a:ea typeface="Meiryo UI" panose="020B0604030504040204" pitchFamily="50" charset="-128"/>
            </a:endParaRPr>
          </a:p>
          <a:p>
            <a:pPr>
              <a:lnSpc>
                <a:spcPts val="200"/>
              </a:lnSpc>
            </a:pPr>
            <a:endParaRPr lang="en-US" altLang="ja-JP" dirty="0">
              <a:latin typeface="Meiryo UI" panose="020B0604030504040204" pitchFamily="50" charset="-128"/>
              <a:ea typeface="Meiryo UI" panose="020B0604030504040204" pitchFamily="50" charset="-128"/>
            </a:endParaRPr>
          </a:p>
          <a:p>
            <a:pPr>
              <a:lnSpc>
                <a:spcPts val="200"/>
              </a:lnSpc>
            </a:pP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・エリアの抽出フローの考え方は妥当か</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・府域においてステーション整備に有望なエリアはあるか</a:t>
            </a:r>
            <a:endParaRPr lang="ja-JP" altLang="en-US" dirty="0"/>
          </a:p>
        </p:txBody>
      </p:sp>
      <p:sp>
        <p:nvSpPr>
          <p:cNvPr id="17" name="テキスト ボックス 16">
            <a:extLst>
              <a:ext uri="{FF2B5EF4-FFF2-40B4-BE49-F238E27FC236}">
                <a16:creationId xmlns:a16="http://schemas.microsoft.com/office/drawing/2014/main" id="{CFFB6930-604F-4DCE-B072-2BBB8D6FB785}"/>
              </a:ext>
            </a:extLst>
          </p:cNvPr>
          <p:cNvSpPr txBox="1"/>
          <p:nvPr/>
        </p:nvSpPr>
        <p:spPr>
          <a:xfrm>
            <a:off x="139145" y="401233"/>
            <a:ext cx="4572000" cy="369332"/>
          </a:xfrm>
          <a:prstGeom prst="rect">
            <a:avLst/>
          </a:prstGeom>
          <a:noFill/>
        </p:spPr>
        <p:txBody>
          <a:bodyPr wrap="square">
            <a:spAutoFit/>
          </a:bodyPr>
          <a:lstStyle/>
          <a:p>
            <a:r>
              <a:rPr kumimoji="1" lang="ja-JP" altLang="en-US" sz="1800" b="1" dirty="0">
                <a:latin typeface="Meiryo UI" panose="020B0604030504040204" pitchFamily="50" charset="-128"/>
                <a:ea typeface="Meiryo UI" panose="020B0604030504040204" pitchFamily="50" charset="-128"/>
              </a:rPr>
              <a:t>② </a:t>
            </a:r>
            <a:r>
              <a:rPr lang="ja-JP" altLang="en-US" sz="1800" b="1" dirty="0">
                <a:latin typeface="Meiryo UI" panose="020B0604030504040204" pitchFamily="50" charset="-128"/>
                <a:ea typeface="Meiryo UI" panose="020B0604030504040204" pitchFamily="50" charset="-128"/>
              </a:rPr>
              <a:t>商用車が集中するエリアの抽出</a:t>
            </a:r>
            <a:endParaRPr lang="en-US" altLang="ja-JP" sz="1800" b="1"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1DF2AD82-2343-4BC2-ABB0-EE3BB6CA3678}"/>
              </a:ext>
            </a:extLst>
          </p:cNvPr>
          <p:cNvSpPr txBox="1"/>
          <p:nvPr/>
        </p:nvSpPr>
        <p:spPr>
          <a:xfrm>
            <a:off x="107505" y="4444740"/>
            <a:ext cx="3096343" cy="369332"/>
          </a:xfrm>
          <a:prstGeom prst="rect">
            <a:avLst/>
          </a:prstGeom>
          <a:noFill/>
        </p:spPr>
        <p:txBody>
          <a:bodyPr wrap="square">
            <a:spAutoFit/>
          </a:bodyPr>
          <a:lstStyle/>
          <a:p>
            <a:r>
              <a:rPr kumimoji="1" lang="ja-JP" altLang="en-US" dirty="0">
                <a:latin typeface="Meiryo UI" panose="020B0604030504040204" pitchFamily="50" charset="-128"/>
                <a:ea typeface="Meiryo UI" panose="020B0604030504040204" pitchFamily="50" charset="-128"/>
              </a:rPr>
              <a:t>■ご意見をいただきたい事項</a:t>
            </a:r>
            <a:endParaRPr lang="ja-JP" altLang="en-US" dirty="0"/>
          </a:p>
        </p:txBody>
      </p:sp>
      <p:sp>
        <p:nvSpPr>
          <p:cNvPr id="19" name="テキスト ボックス 18">
            <a:extLst>
              <a:ext uri="{FF2B5EF4-FFF2-40B4-BE49-F238E27FC236}">
                <a16:creationId xmlns:a16="http://schemas.microsoft.com/office/drawing/2014/main" id="{AC098D97-D66E-4B96-AEE2-1883F354C13B}"/>
              </a:ext>
            </a:extLst>
          </p:cNvPr>
          <p:cNvSpPr txBox="1"/>
          <p:nvPr/>
        </p:nvSpPr>
        <p:spPr>
          <a:xfrm>
            <a:off x="107505" y="2002685"/>
            <a:ext cx="4032447" cy="369332"/>
          </a:xfrm>
          <a:prstGeom prst="rect">
            <a:avLst/>
          </a:prstGeom>
          <a:noFill/>
        </p:spPr>
        <p:txBody>
          <a:bodyPr wrap="square">
            <a:spAutoFit/>
          </a:bodyPr>
          <a:lstStyle/>
          <a:p>
            <a:r>
              <a:rPr kumimoji="1" lang="ja-JP" altLang="en-US" dirty="0">
                <a:latin typeface="Meiryo UI" panose="020B0604030504040204" pitchFamily="50" charset="-128"/>
                <a:ea typeface="Meiryo UI" panose="020B0604030504040204" pitchFamily="50" charset="-128"/>
              </a:rPr>
              <a:t>■商用車が集中するエリアの抽出フロー　　</a:t>
            </a:r>
            <a:endParaRPr lang="ja-JP" altLang="en-US" dirty="0"/>
          </a:p>
        </p:txBody>
      </p:sp>
    </p:spTree>
    <p:extLst>
      <p:ext uri="{BB962C8B-B14F-4D97-AF65-F5344CB8AC3E}">
        <p14:creationId xmlns:p14="http://schemas.microsoft.com/office/powerpoint/2010/main" val="2798482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C6F717-6188-4243-9532-5E1E55C4B7FF}"/>
              </a:ext>
            </a:extLst>
          </p:cNvPr>
          <p:cNvSpPr/>
          <p:nvPr/>
        </p:nvSpPr>
        <p:spPr>
          <a:xfrm>
            <a:off x="303262" y="1092448"/>
            <a:ext cx="4344852" cy="12845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kumimoji="1" lang="ja-JP" altLang="en-US" sz="1096"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27CC5485-3841-4A70-AC72-8F79DFADE2A0}"/>
              </a:ext>
            </a:extLst>
          </p:cNvPr>
          <p:cNvSpPr txBox="1"/>
          <p:nvPr/>
        </p:nvSpPr>
        <p:spPr>
          <a:xfrm>
            <a:off x="300522" y="829383"/>
            <a:ext cx="4116514" cy="224805"/>
          </a:xfrm>
          <a:prstGeom prst="rect">
            <a:avLst/>
          </a:prstGeom>
          <a:noFill/>
        </p:spPr>
        <p:txBody>
          <a:bodyPr wrap="square" lIns="0" tIns="0" rIns="0" bIns="0" rtlCol="0">
            <a:spAutoFit/>
          </a:bodyPr>
          <a:lstStyle/>
          <a:p>
            <a:pPr algn="l"/>
            <a:r>
              <a:rPr kumimoji="1" lang="ja-JP" altLang="en-US" sz="1461" b="1" dirty="0">
                <a:latin typeface="BIZ UDゴシック" panose="020B0400000000000000" pitchFamily="49" charset="-128"/>
                <a:ea typeface="BIZ UDゴシック" panose="020B0400000000000000" pitchFamily="49" charset="-128"/>
              </a:rPr>
              <a:t>１） 市区町村別の車両登録台数 　　　　　</a:t>
            </a:r>
          </a:p>
        </p:txBody>
      </p:sp>
      <p:sp>
        <p:nvSpPr>
          <p:cNvPr id="5" name="テキスト ボックス 4">
            <a:extLst>
              <a:ext uri="{FF2B5EF4-FFF2-40B4-BE49-F238E27FC236}">
                <a16:creationId xmlns:a16="http://schemas.microsoft.com/office/drawing/2014/main" id="{64FAEB7A-2F73-470C-B9C3-69B314FF1DBF}"/>
              </a:ext>
            </a:extLst>
          </p:cNvPr>
          <p:cNvSpPr txBox="1"/>
          <p:nvPr/>
        </p:nvSpPr>
        <p:spPr>
          <a:xfrm>
            <a:off x="478370" y="1591804"/>
            <a:ext cx="3956138" cy="505908"/>
          </a:xfrm>
          <a:prstGeom prst="rect">
            <a:avLst/>
          </a:prstGeom>
          <a:noFill/>
        </p:spPr>
        <p:txBody>
          <a:bodyPr wrap="square" lIns="0" tIns="0" rIns="0" bIns="0" rtlCol="0">
            <a:spAutoFit/>
          </a:bodyPr>
          <a:lstStyle/>
          <a:p>
            <a:pPr algn="l"/>
            <a:r>
              <a:rPr kumimoji="1" lang="ja-JP" altLang="en-US" sz="1096" dirty="0">
                <a:latin typeface="BIZ UDゴシック" panose="020B0400000000000000" pitchFamily="49" charset="-128"/>
                <a:ea typeface="BIZ UDゴシック" panose="020B0400000000000000" pitchFamily="49" charset="-128"/>
              </a:rPr>
              <a:t>対象車</a:t>
            </a:r>
            <a:endParaRPr kumimoji="1" lang="en-US" altLang="ja-JP" sz="1096" dirty="0">
              <a:latin typeface="BIZ UDゴシック" panose="020B0400000000000000" pitchFamily="49" charset="-128"/>
              <a:ea typeface="BIZ UDゴシック" panose="020B0400000000000000" pitchFamily="49" charset="-128"/>
            </a:endParaRPr>
          </a:p>
          <a:p>
            <a:pPr algn="l"/>
            <a:r>
              <a:rPr kumimoji="1" lang="ja-JP" altLang="en-US" sz="1096" dirty="0">
                <a:latin typeface="BIZ UDゴシック" panose="020B0400000000000000" pitchFamily="49" charset="-128"/>
                <a:ea typeface="BIZ UDゴシック" panose="020B0400000000000000" pitchFamily="49" charset="-128"/>
              </a:rPr>
              <a:t>　・小トラ　総重量</a:t>
            </a:r>
            <a:r>
              <a:rPr kumimoji="1" lang="en-US" altLang="ja-JP" sz="1096" dirty="0">
                <a:latin typeface="BIZ UDゴシック" panose="020B0400000000000000" pitchFamily="49" charset="-128"/>
                <a:ea typeface="BIZ UDゴシック" panose="020B0400000000000000" pitchFamily="49" charset="-128"/>
              </a:rPr>
              <a:t>2.5t</a:t>
            </a:r>
            <a:r>
              <a:rPr kumimoji="1" lang="ja-JP" altLang="en-US" sz="1096" dirty="0">
                <a:latin typeface="BIZ UDゴシック" panose="020B0400000000000000" pitchFamily="49" charset="-128"/>
                <a:ea typeface="BIZ UDゴシック" panose="020B0400000000000000" pitchFamily="49" charset="-128"/>
              </a:rPr>
              <a:t>超</a:t>
            </a:r>
            <a:r>
              <a:rPr kumimoji="1" lang="en-US" altLang="ja-JP" sz="1096" dirty="0">
                <a:latin typeface="BIZ UDゴシック" panose="020B0400000000000000" pitchFamily="49" charset="-128"/>
                <a:ea typeface="BIZ UDゴシック" panose="020B0400000000000000" pitchFamily="49" charset="-128"/>
              </a:rPr>
              <a:t>8t</a:t>
            </a:r>
            <a:r>
              <a:rPr kumimoji="1" lang="ja-JP" altLang="en-US" sz="1096" dirty="0">
                <a:latin typeface="BIZ UDゴシック" panose="020B0400000000000000" pitchFamily="49" charset="-128"/>
                <a:ea typeface="BIZ UDゴシック" panose="020B0400000000000000" pitchFamily="49" charset="-128"/>
              </a:rPr>
              <a:t>以下の普通貨物車</a:t>
            </a:r>
            <a:endParaRPr kumimoji="1" lang="en-US" altLang="ja-JP" sz="1096" dirty="0">
              <a:latin typeface="BIZ UDゴシック" panose="020B0400000000000000" pitchFamily="49" charset="-128"/>
              <a:ea typeface="BIZ UDゴシック" panose="020B0400000000000000" pitchFamily="49" charset="-128"/>
            </a:endParaRPr>
          </a:p>
          <a:p>
            <a:pPr algn="l"/>
            <a:r>
              <a:rPr kumimoji="1" lang="ja-JP" altLang="en-US" sz="1096" dirty="0">
                <a:latin typeface="BIZ UDゴシック" panose="020B0400000000000000" pitchFamily="49" charset="-128"/>
                <a:ea typeface="BIZ UDゴシック" panose="020B0400000000000000" pitchFamily="49" charset="-128"/>
              </a:rPr>
              <a:t>　・大トラ　総重量</a:t>
            </a:r>
            <a:r>
              <a:rPr kumimoji="1" lang="en-US" altLang="ja-JP" sz="1096" dirty="0">
                <a:latin typeface="BIZ UDゴシック" panose="020B0400000000000000" pitchFamily="49" charset="-128"/>
                <a:ea typeface="BIZ UDゴシック" panose="020B0400000000000000" pitchFamily="49" charset="-128"/>
              </a:rPr>
              <a:t>8t</a:t>
            </a:r>
            <a:r>
              <a:rPr kumimoji="1" lang="ja-JP" altLang="en-US" sz="1096" dirty="0">
                <a:latin typeface="BIZ UDゴシック" panose="020B0400000000000000" pitchFamily="49" charset="-128"/>
                <a:ea typeface="BIZ UDゴシック" panose="020B0400000000000000" pitchFamily="49" charset="-128"/>
              </a:rPr>
              <a:t>超の普通貨物車</a:t>
            </a:r>
            <a:endParaRPr kumimoji="1" lang="en-US" altLang="ja-JP" sz="1096"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6C20894E-3ACE-4B4D-A2ED-6F434D46A93B}"/>
              </a:ext>
            </a:extLst>
          </p:cNvPr>
          <p:cNvSpPr txBox="1"/>
          <p:nvPr/>
        </p:nvSpPr>
        <p:spPr>
          <a:xfrm>
            <a:off x="464938" y="1159469"/>
            <a:ext cx="3941697" cy="393698"/>
          </a:xfrm>
          <a:prstGeom prst="rect">
            <a:avLst/>
          </a:prstGeom>
          <a:noFill/>
        </p:spPr>
        <p:txBody>
          <a:bodyPr wrap="square" lIns="0" tIns="0" rIns="0" bIns="0" rtlCol="0">
            <a:spAutoFit/>
          </a:bodyPr>
          <a:lstStyle/>
          <a:p>
            <a:pPr algn="l"/>
            <a:r>
              <a:rPr kumimoji="1" lang="ja-JP" altLang="en-US" sz="1279" dirty="0">
                <a:latin typeface="BIZ UDゴシック" panose="020B0400000000000000" pitchFamily="49" charset="-128"/>
                <a:ea typeface="BIZ UDゴシック" panose="020B0400000000000000" pitchFamily="49" charset="-128"/>
              </a:rPr>
              <a:t>府内市区町村別の大トラと小トラの合計保有台数についてマッピングした</a:t>
            </a:r>
          </a:p>
        </p:txBody>
      </p:sp>
      <p:sp>
        <p:nvSpPr>
          <p:cNvPr id="13" name="テキスト ボックス 12">
            <a:extLst>
              <a:ext uri="{FF2B5EF4-FFF2-40B4-BE49-F238E27FC236}">
                <a16:creationId xmlns:a16="http://schemas.microsoft.com/office/drawing/2014/main" id="{F255BEF1-987C-4D05-9036-7EF75B92B5A0}"/>
              </a:ext>
            </a:extLst>
          </p:cNvPr>
          <p:cNvSpPr txBox="1"/>
          <p:nvPr/>
        </p:nvSpPr>
        <p:spPr>
          <a:xfrm>
            <a:off x="492944" y="3153757"/>
            <a:ext cx="2104887" cy="674544"/>
          </a:xfrm>
          <a:prstGeom prst="rect">
            <a:avLst/>
          </a:prstGeom>
          <a:noFill/>
        </p:spPr>
        <p:txBody>
          <a:bodyPr wrap="square" lIns="0" tIns="0" rIns="0" bIns="0" rtlCol="0">
            <a:spAutoFit/>
          </a:bodyPr>
          <a:lstStyle/>
          <a:p>
            <a:pPr algn="l"/>
            <a:r>
              <a:rPr kumimoji="1" lang="ja-JP" altLang="en-US" sz="1096" b="1" dirty="0">
                <a:solidFill>
                  <a:srgbClr val="F47E34"/>
                </a:solidFill>
                <a:latin typeface="BIZ UDゴシック" panose="020B0400000000000000" pitchFamily="49" charset="-128"/>
                <a:ea typeface="BIZ UDゴシック" panose="020B0400000000000000" pitchFamily="49" charset="-128"/>
              </a:rPr>
              <a:t>■</a:t>
            </a:r>
            <a:r>
              <a:rPr kumimoji="1" lang="ja-JP" altLang="en-US" sz="1096" dirty="0">
                <a:latin typeface="BIZ UDゴシック" panose="020B0400000000000000" pitchFamily="49" charset="-128"/>
                <a:ea typeface="BIZ UDゴシック" panose="020B0400000000000000" pitchFamily="49" charset="-128"/>
              </a:rPr>
              <a:t>　</a:t>
            </a:r>
            <a:r>
              <a:rPr kumimoji="1" lang="en-US" altLang="ja-JP" sz="1096" dirty="0">
                <a:latin typeface="BIZ UDゴシック" panose="020B0400000000000000" pitchFamily="49" charset="-128"/>
                <a:ea typeface="BIZ UDゴシック" panose="020B0400000000000000" pitchFamily="49" charset="-128"/>
              </a:rPr>
              <a:t>10,001</a:t>
            </a:r>
            <a:r>
              <a:rPr kumimoji="1" lang="ja-JP" altLang="en-US" sz="1096" dirty="0">
                <a:latin typeface="BIZ UDゴシック" panose="020B0400000000000000" pitchFamily="49" charset="-128"/>
                <a:ea typeface="BIZ UDゴシック" panose="020B0400000000000000" pitchFamily="49" charset="-128"/>
              </a:rPr>
              <a:t>～</a:t>
            </a:r>
            <a:endParaRPr kumimoji="1" lang="en-US" altLang="ja-JP" sz="1096" dirty="0">
              <a:latin typeface="BIZ UDゴシック" panose="020B0400000000000000" pitchFamily="49" charset="-128"/>
              <a:ea typeface="BIZ UDゴシック" panose="020B0400000000000000" pitchFamily="49" charset="-128"/>
            </a:endParaRPr>
          </a:p>
          <a:p>
            <a:pPr algn="l"/>
            <a:r>
              <a:rPr kumimoji="1" lang="ja-JP" altLang="en-US" sz="1096" b="1" dirty="0">
                <a:solidFill>
                  <a:srgbClr val="F8AD7E"/>
                </a:solidFill>
                <a:latin typeface="BIZ UDゴシック" panose="020B0400000000000000" pitchFamily="49" charset="-128"/>
                <a:ea typeface="BIZ UDゴシック" panose="020B0400000000000000" pitchFamily="49" charset="-128"/>
              </a:rPr>
              <a:t>■</a:t>
            </a:r>
            <a:r>
              <a:rPr kumimoji="1" lang="ja-JP" altLang="en-US" sz="1096" dirty="0">
                <a:latin typeface="BIZ UDゴシック" panose="020B0400000000000000" pitchFamily="49" charset="-128"/>
                <a:ea typeface="BIZ UDゴシック" panose="020B0400000000000000" pitchFamily="49" charset="-128"/>
              </a:rPr>
              <a:t>　</a:t>
            </a:r>
            <a:r>
              <a:rPr kumimoji="1" lang="en-US" altLang="ja-JP" sz="1096" dirty="0">
                <a:latin typeface="BIZ UDゴシック" panose="020B0400000000000000" pitchFamily="49" charset="-128"/>
                <a:ea typeface="BIZ UDゴシック" panose="020B0400000000000000" pitchFamily="49" charset="-128"/>
              </a:rPr>
              <a:t>5,001</a:t>
            </a:r>
            <a:r>
              <a:rPr kumimoji="1" lang="ja-JP" altLang="en-US" sz="1096" dirty="0">
                <a:latin typeface="BIZ UDゴシック" panose="020B0400000000000000" pitchFamily="49" charset="-128"/>
                <a:ea typeface="BIZ UDゴシック" panose="020B0400000000000000" pitchFamily="49" charset="-128"/>
              </a:rPr>
              <a:t>～</a:t>
            </a:r>
            <a:r>
              <a:rPr kumimoji="1" lang="en-US" altLang="ja-JP" sz="1096" dirty="0">
                <a:latin typeface="BIZ UDゴシック" panose="020B0400000000000000" pitchFamily="49" charset="-128"/>
                <a:ea typeface="BIZ UDゴシック" panose="020B0400000000000000" pitchFamily="49" charset="-128"/>
              </a:rPr>
              <a:t>10,000</a:t>
            </a:r>
          </a:p>
          <a:p>
            <a:pPr algn="l"/>
            <a:r>
              <a:rPr kumimoji="1" lang="ja-JP" altLang="en-US" sz="1096" b="1" dirty="0">
                <a:solidFill>
                  <a:srgbClr val="FBE6D6"/>
                </a:solidFill>
                <a:latin typeface="BIZ UDゴシック" panose="020B0400000000000000" pitchFamily="49" charset="-128"/>
                <a:ea typeface="BIZ UDゴシック" panose="020B0400000000000000" pitchFamily="49" charset="-128"/>
              </a:rPr>
              <a:t>■</a:t>
            </a:r>
            <a:r>
              <a:rPr kumimoji="1" lang="ja-JP" altLang="en-US" sz="1096" dirty="0">
                <a:latin typeface="BIZ UDゴシック" panose="020B0400000000000000" pitchFamily="49" charset="-128"/>
                <a:ea typeface="BIZ UDゴシック" panose="020B0400000000000000" pitchFamily="49" charset="-128"/>
              </a:rPr>
              <a:t>　</a:t>
            </a:r>
            <a:r>
              <a:rPr kumimoji="1" lang="en-US" altLang="ja-JP" sz="1096" dirty="0">
                <a:latin typeface="BIZ UDゴシック" panose="020B0400000000000000" pitchFamily="49" charset="-128"/>
                <a:ea typeface="BIZ UDゴシック" panose="020B0400000000000000" pitchFamily="49" charset="-128"/>
              </a:rPr>
              <a:t>3,001</a:t>
            </a:r>
            <a:r>
              <a:rPr kumimoji="1" lang="ja-JP" altLang="en-US" sz="1096" dirty="0">
                <a:latin typeface="BIZ UDゴシック" panose="020B0400000000000000" pitchFamily="49" charset="-128"/>
                <a:ea typeface="BIZ UDゴシック" panose="020B0400000000000000" pitchFamily="49" charset="-128"/>
              </a:rPr>
              <a:t>～</a:t>
            </a:r>
            <a:r>
              <a:rPr kumimoji="1" lang="en-US" altLang="ja-JP" sz="1096" dirty="0">
                <a:latin typeface="BIZ UDゴシック" panose="020B0400000000000000" pitchFamily="49" charset="-128"/>
                <a:ea typeface="BIZ UDゴシック" panose="020B0400000000000000" pitchFamily="49" charset="-128"/>
              </a:rPr>
              <a:t>5,000</a:t>
            </a:r>
          </a:p>
          <a:p>
            <a:pPr algn="l"/>
            <a:r>
              <a:rPr kumimoji="1" lang="ja-JP" altLang="en-US" sz="1096" b="1" dirty="0">
                <a:solidFill>
                  <a:srgbClr val="ECEBEB"/>
                </a:solidFill>
                <a:latin typeface="BIZ UDゴシック" panose="020B0400000000000000" pitchFamily="49" charset="-128"/>
                <a:ea typeface="BIZ UDゴシック" panose="020B0400000000000000" pitchFamily="49" charset="-128"/>
              </a:rPr>
              <a:t>■</a:t>
            </a:r>
            <a:r>
              <a:rPr kumimoji="1" lang="ja-JP" altLang="en-US" sz="1096" dirty="0">
                <a:latin typeface="BIZ UDゴシック" panose="020B0400000000000000" pitchFamily="49" charset="-128"/>
                <a:ea typeface="BIZ UDゴシック" panose="020B0400000000000000" pitchFamily="49" charset="-128"/>
              </a:rPr>
              <a:t>　</a:t>
            </a:r>
            <a:r>
              <a:rPr kumimoji="1" lang="en-US" altLang="ja-JP" sz="1096" dirty="0">
                <a:latin typeface="BIZ UDゴシック" panose="020B0400000000000000" pitchFamily="49" charset="-128"/>
                <a:ea typeface="BIZ UDゴシック" panose="020B0400000000000000" pitchFamily="49" charset="-128"/>
              </a:rPr>
              <a:t>1,001</a:t>
            </a:r>
            <a:r>
              <a:rPr kumimoji="1" lang="ja-JP" altLang="en-US" sz="1096" dirty="0">
                <a:latin typeface="BIZ UDゴシック" panose="020B0400000000000000" pitchFamily="49" charset="-128"/>
                <a:ea typeface="BIZ UDゴシック" panose="020B0400000000000000" pitchFamily="49" charset="-128"/>
              </a:rPr>
              <a:t>～</a:t>
            </a:r>
            <a:r>
              <a:rPr kumimoji="1" lang="en-US" altLang="ja-JP" sz="1096" dirty="0">
                <a:latin typeface="BIZ UDゴシック" panose="020B0400000000000000" pitchFamily="49" charset="-128"/>
                <a:ea typeface="BIZ UDゴシック" panose="020B0400000000000000" pitchFamily="49" charset="-128"/>
              </a:rPr>
              <a:t>3,000</a:t>
            </a:r>
          </a:p>
        </p:txBody>
      </p:sp>
      <p:grpSp>
        <p:nvGrpSpPr>
          <p:cNvPr id="21" name="グループ化 20">
            <a:extLst>
              <a:ext uri="{FF2B5EF4-FFF2-40B4-BE49-F238E27FC236}">
                <a16:creationId xmlns:a16="http://schemas.microsoft.com/office/drawing/2014/main" id="{1FEF9C9A-05DB-468C-81AC-D13B5FF0AD5F}"/>
              </a:ext>
            </a:extLst>
          </p:cNvPr>
          <p:cNvGrpSpPr>
            <a:grpSpLocks noChangeAspect="1"/>
          </p:cNvGrpSpPr>
          <p:nvPr/>
        </p:nvGrpSpPr>
        <p:grpSpPr>
          <a:xfrm>
            <a:off x="2097794" y="461991"/>
            <a:ext cx="6657409" cy="5686611"/>
            <a:chOff x="1844964" y="516948"/>
            <a:chExt cx="6817068" cy="5822989"/>
          </a:xfrm>
        </p:grpSpPr>
        <p:pic>
          <p:nvPicPr>
            <p:cNvPr id="23" name="図 22">
              <a:extLst>
                <a:ext uri="{FF2B5EF4-FFF2-40B4-BE49-F238E27FC236}">
                  <a16:creationId xmlns:a16="http://schemas.microsoft.com/office/drawing/2014/main" id="{54C21DFE-153B-41B5-8514-6A6BD8A1BB97}"/>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4563470" y="540591"/>
              <a:ext cx="4098562" cy="5799346"/>
            </a:xfrm>
            <a:prstGeom prst="rect">
              <a:avLst/>
            </a:prstGeom>
          </p:spPr>
        </p:pic>
        <p:grpSp>
          <p:nvGrpSpPr>
            <p:cNvPr id="24" name="グループ化 23">
              <a:extLst>
                <a:ext uri="{FF2B5EF4-FFF2-40B4-BE49-F238E27FC236}">
                  <a16:creationId xmlns:a16="http://schemas.microsoft.com/office/drawing/2014/main" id="{A511E4C2-A966-4DB9-A0F6-59D5771AEED9}"/>
                </a:ext>
              </a:extLst>
            </p:cNvPr>
            <p:cNvGrpSpPr/>
            <p:nvPr/>
          </p:nvGrpSpPr>
          <p:grpSpPr>
            <a:xfrm>
              <a:off x="1844964" y="516948"/>
              <a:ext cx="6801374" cy="5821200"/>
              <a:chOff x="2081021" y="358778"/>
              <a:chExt cx="7446005" cy="6372930"/>
            </a:xfrm>
          </p:grpSpPr>
          <p:grpSp>
            <p:nvGrpSpPr>
              <p:cNvPr id="25" name="グループ化 24">
                <a:extLst>
                  <a:ext uri="{FF2B5EF4-FFF2-40B4-BE49-F238E27FC236}">
                    <a16:creationId xmlns:a16="http://schemas.microsoft.com/office/drawing/2014/main" id="{32BD08DC-CFCC-44CD-BE48-E58DD2A02768}"/>
                  </a:ext>
                </a:extLst>
              </p:cNvPr>
              <p:cNvGrpSpPr/>
              <p:nvPr/>
            </p:nvGrpSpPr>
            <p:grpSpPr>
              <a:xfrm>
                <a:off x="2081021" y="2725657"/>
                <a:ext cx="2508341" cy="2160000"/>
                <a:chOff x="-538499" y="4062464"/>
                <a:chExt cx="2508341" cy="2160000"/>
              </a:xfrm>
            </p:grpSpPr>
            <p:pic>
              <p:nvPicPr>
                <p:cNvPr id="33" name="図 32">
                  <a:extLst>
                    <a:ext uri="{FF2B5EF4-FFF2-40B4-BE49-F238E27FC236}">
                      <a16:creationId xmlns:a16="http://schemas.microsoft.com/office/drawing/2014/main" id="{609DEA6A-5813-43FB-BC78-D8B75D2581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58" y="4062464"/>
                  <a:ext cx="2160000" cy="2160000"/>
                </a:xfrm>
                <a:prstGeom prst="rect">
                  <a:avLst/>
                </a:prstGeom>
              </p:spPr>
            </p:pic>
            <p:sp>
              <p:nvSpPr>
                <p:cNvPr id="34" name="テキスト ボックス 33">
                  <a:extLst>
                    <a:ext uri="{FF2B5EF4-FFF2-40B4-BE49-F238E27FC236}">
                      <a16:creationId xmlns:a16="http://schemas.microsoft.com/office/drawing/2014/main" id="{40D0B40B-E99C-459F-812B-A22B908F0276}"/>
                    </a:ext>
                  </a:extLst>
                </p:cNvPr>
                <p:cNvSpPr txBox="1"/>
                <p:nvPr/>
              </p:nvSpPr>
              <p:spPr>
                <a:xfrm>
                  <a:off x="-538499" y="4381508"/>
                  <a:ext cx="1088440" cy="184619"/>
                </a:xfrm>
                <a:prstGeom prst="rect">
                  <a:avLst/>
                </a:prstGeom>
                <a:noFill/>
              </p:spPr>
              <p:txBody>
                <a:bodyPr wrap="square" lIns="0" tIns="0" rIns="0" bIns="0" rtlCol="0">
                  <a:spAutoFit/>
                </a:bodyPr>
                <a:lstStyle/>
                <a:p>
                  <a:pPr algn="l"/>
                  <a:r>
                    <a:rPr kumimoji="1" lang="ja-JP" altLang="en-US" sz="1096" dirty="0">
                      <a:latin typeface="BIZ UDゴシック" panose="020B0400000000000000" pitchFamily="49" charset="-128"/>
                      <a:ea typeface="BIZ UDゴシック" panose="020B0400000000000000" pitchFamily="49" charset="-128"/>
                    </a:rPr>
                    <a:t>大阪市内訳</a:t>
                  </a:r>
                  <a:endParaRPr kumimoji="1" lang="en-US" altLang="ja-JP" sz="1096" dirty="0">
                    <a:latin typeface="BIZ UDゴシック" panose="020B0400000000000000" pitchFamily="49" charset="-128"/>
                    <a:ea typeface="BIZ UDゴシック" panose="020B0400000000000000" pitchFamily="49" charset="-128"/>
                  </a:endParaRPr>
                </a:p>
              </p:txBody>
            </p:sp>
          </p:grpSp>
          <p:grpSp>
            <p:nvGrpSpPr>
              <p:cNvPr id="26" name="グループ化 25">
                <a:extLst>
                  <a:ext uri="{FF2B5EF4-FFF2-40B4-BE49-F238E27FC236}">
                    <a16:creationId xmlns:a16="http://schemas.microsoft.com/office/drawing/2014/main" id="{16A24D9F-CBA4-4590-8663-2EBC59FEBA67}"/>
                  </a:ext>
                </a:extLst>
              </p:cNvPr>
              <p:cNvGrpSpPr/>
              <p:nvPr/>
            </p:nvGrpSpPr>
            <p:grpSpPr>
              <a:xfrm>
                <a:off x="2081021" y="4771777"/>
                <a:ext cx="1733487" cy="1636122"/>
                <a:chOff x="2229440" y="4733228"/>
                <a:chExt cx="1733487" cy="1636122"/>
              </a:xfrm>
            </p:grpSpPr>
            <p:pic>
              <p:nvPicPr>
                <p:cNvPr id="31" name="図 30">
                  <a:extLst>
                    <a:ext uri="{FF2B5EF4-FFF2-40B4-BE49-F238E27FC236}">
                      <a16:creationId xmlns:a16="http://schemas.microsoft.com/office/drawing/2014/main" id="{7F116C51-162F-46C8-9526-94653522DD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927" y="4929350"/>
                  <a:ext cx="1440000" cy="1440000"/>
                </a:xfrm>
                <a:prstGeom prst="rect">
                  <a:avLst/>
                </a:prstGeom>
              </p:spPr>
            </p:pic>
            <p:sp>
              <p:nvSpPr>
                <p:cNvPr id="32" name="テキスト ボックス 31">
                  <a:extLst>
                    <a:ext uri="{FF2B5EF4-FFF2-40B4-BE49-F238E27FC236}">
                      <a16:creationId xmlns:a16="http://schemas.microsoft.com/office/drawing/2014/main" id="{D4936D98-B8FB-4281-929B-308C0581FC86}"/>
                    </a:ext>
                  </a:extLst>
                </p:cNvPr>
                <p:cNvSpPr txBox="1"/>
                <p:nvPr/>
              </p:nvSpPr>
              <p:spPr>
                <a:xfrm>
                  <a:off x="2229440" y="4733228"/>
                  <a:ext cx="1088441" cy="184619"/>
                </a:xfrm>
                <a:prstGeom prst="rect">
                  <a:avLst/>
                </a:prstGeom>
                <a:noFill/>
              </p:spPr>
              <p:txBody>
                <a:bodyPr wrap="square" lIns="0" tIns="0" rIns="0" bIns="0" rtlCol="0">
                  <a:spAutoFit/>
                </a:bodyPr>
                <a:lstStyle/>
                <a:p>
                  <a:pPr algn="l"/>
                  <a:r>
                    <a:rPr kumimoji="1" lang="ja-JP" altLang="en-US" sz="1096" dirty="0">
                      <a:latin typeface="BIZ UDゴシック" panose="020B0400000000000000" pitchFamily="49" charset="-128"/>
                      <a:ea typeface="BIZ UDゴシック" panose="020B0400000000000000" pitchFamily="49" charset="-128"/>
                    </a:rPr>
                    <a:t>堺市内訳</a:t>
                  </a:r>
                  <a:endParaRPr kumimoji="1" lang="en-US" altLang="ja-JP" sz="1096" dirty="0">
                    <a:latin typeface="BIZ UDゴシック" panose="020B0400000000000000" pitchFamily="49" charset="-128"/>
                    <a:ea typeface="BIZ UDゴシック" panose="020B0400000000000000" pitchFamily="49" charset="-128"/>
                  </a:endParaRPr>
                </a:p>
              </p:txBody>
            </p:sp>
          </p:grpSp>
          <p:grpSp>
            <p:nvGrpSpPr>
              <p:cNvPr id="27" name="グループ化 26">
                <a:extLst>
                  <a:ext uri="{FF2B5EF4-FFF2-40B4-BE49-F238E27FC236}">
                    <a16:creationId xmlns:a16="http://schemas.microsoft.com/office/drawing/2014/main" id="{FBB1112C-3BF5-4F11-B732-A5199D24FC40}"/>
                  </a:ext>
                </a:extLst>
              </p:cNvPr>
              <p:cNvGrpSpPr/>
              <p:nvPr/>
            </p:nvGrpSpPr>
            <p:grpSpPr>
              <a:xfrm>
                <a:off x="3966733" y="358778"/>
                <a:ext cx="5560293" cy="6372930"/>
                <a:chOff x="3966733" y="358778"/>
                <a:chExt cx="5560293" cy="6372930"/>
              </a:xfrm>
            </p:grpSpPr>
            <p:pic>
              <p:nvPicPr>
                <p:cNvPr id="28" name="図 27">
                  <a:extLst>
                    <a:ext uri="{FF2B5EF4-FFF2-40B4-BE49-F238E27FC236}">
                      <a16:creationId xmlns:a16="http://schemas.microsoft.com/office/drawing/2014/main" id="{AE01A4EB-FAB2-449D-9B2E-CE363F0FCB44}"/>
                    </a:ext>
                  </a:extLst>
                </p:cNvPr>
                <p:cNvPicPr>
                  <a:picLocks noChangeAspect="1"/>
                </p:cNvPicPr>
                <p:nvPr/>
              </p:nvPicPr>
              <p:blipFill>
                <a:blip r:embed="rId5" cstate="print">
                  <a:clrChange>
                    <a:clrFrom>
                      <a:srgbClr val="00A3EC"/>
                    </a:clrFrom>
                    <a:clrTo>
                      <a:srgbClr val="00A3EC">
                        <a:alpha val="0"/>
                      </a:srgbClr>
                    </a:clrTo>
                  </a:clrChange>
                  <a:alphaModFix amt="80000"/>
                  <a:extLst>
                    <a:ext uri="{28A0092B-C50C-407E-A947-70E740481C1C}">
                      <a14:useLocalDpi xmlns:a14="http://schemas.microsoft.com/office/drawing/2010/main" val="0"/>
                    </a:ext>
                  </a:extLst>
                </a:blip>
                <a:stretch>
                  <a:fillRect/>
                </a:stretch>
              </p:blipFill>
              <p:spPr>
                <a:xfrm>
                  <a:off x="5020872" y="358778"/>
                  <a:ext cx="4506154" cy="6372930"/>
                </a:xfrm>
                <a:prstGeom prst="rect">
                  <a:avLst/>
                </a:prstGeom>
              </p:spPr>
            </p:pic>
            <p:sp>
              <p:nvSpPr>
                <p:cNvPr id="29" name="フリーフォーム: 図形 28">
                  <a:extLst>
                    <a:ext uri="{FF2B5EF4-FFF2-40B4-BE49-F238E27FC236}">
                      <a16:creationId xmlns:a16="http://schemas.microsoft.com/office/drawing/2014/main" id="{86FF42F2-8DAB-4D46-8CF7-668BF4AA746B}"/>
                    </a:ext>
                  </a:extLst>
                </p:cNvPr>
                <p:cNvSpPr/>
                <p:nvPr/>
              </p:nvSpPr>
              <p:spPr>
                <a:xfrm>
                  <a:off x="4381738" y="3089639"/>
                  <a:ext cx="3029873" cy="524933"/>
                </a:xfrm>
                <a:custGeom>
                  <a:avLst/>
                  <a:gdLst>
                    <a:gd name="connsiteX0" fmla="*/ 0 w 1380067"/>
                    <a:gd name="connsiteY0" fmla="*/ 0 h 524933"/>
                    <a:gd name="connsiteX1" fmla="*/ 770467 w 1380067"/>
                    <a:gd name="connsiteY1" fmla="*/ 0 h 524933"/>
                    <a:gd name="connsiteX2" fmla="*/ 1380067 w 1380067"/>
                    <a:gd name="connsiteY2" fmla="*/ 524933 h 524933"/>
                  </a:gdLst>
                  <a:ahLst/>
                  <a:cxnLst>
                    <a:cxn ang="0">
                      <a:pos x="connsiteX0" y="connsiteY0"/>
                    </a:cxn>
                    <a:cxn ang="0">
                      <a:pos x="connsiteX1" y="connsiteY1"/>
                    </a:cxn>
                    <a:cxn ang="0">
                      <a:pos x="connsiteX2" y="connsiteY2"/>
                    </a:cxn>
                  </a:cxnLst>
                  <a:rect l="l" t="t" r="r" b="b"/>
                  <a:pathLst>
                    <a:path w="1380067" h="524933">
                      <a:moveTo>
                        <a:pt x="0" y="0"/>
                      </a:moveTo>
                      <a:lnTo>
                        <a:pt x="770467" y="0"/>
                      </a:lnTo>
                      <a:lnTo>
                        <a:pt x="1380067" y="52493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92291A85-53BE-4339-9AD3-17EDE027C34B}"/>
                    </a:ext>
                  </a:extLst>
                </p:cNvPr>
                <p:cNvSpPr/>
                <p:nvPr/>
              </p:nvSpPr>
              <p:spPr>
                <a:xfrm>
                  <a:off x="3966733" y="4855145"/>
                  <a:ext cx="3699913" cy="457199"/>
                </a:xfrm>
                <a:custGeom>
                  <a:avLst/>
                  <a:gdLst>
                    <a:gd name="connsiteX0" fmla="*/ 0 w 2142066"/>
                    <a:gd name="connsiteY0" fmla="*/ 457200 h 457200"/>
                    <a:gd name="connsiteX1" fmla="*/ 1092200 w 2142066"/>
                    <a:gd name="connsiteY1" fmla="*/ 457200 h 457200"/>
                    <a:gd name="connsiteX2" fmla="*/ 2142066 w 2142066"/>
                    <a:gd name="connsiteY2" fmla="*/ 0 h 457200"/>
                  </a:gdLst>
                  <a:ahLst/>
                  <a:cxnLst>
                    <a:cxn ang="0">
                      <a:pos x="connsiteX0" y="connsiteY0"/>
                    </a:cxn>
                    <a:cxn ang="0">
                      <a:pos x="connsiteX1" y="connsiteY1"/>
                    </a:cxn>
                    <a:cxn ang="0">
                      <a:pos x="connsiteX2" y="connsiteY2"/>
                    </a:cxn>
                  </a:cxnLst>
                  <a:rect l="l" t="t" r="r" b="b"/>
                  <a:pathLst>
                    <a:path w="2142066" h="457200">
                      <a:moveTo>
                        <a:pt x="0" y="457200"/>
                      </a:moveTo>
                      <a:lnTo>
                        <a:pt x="1092200" y="457200"/>
                      </a:lnTo>
                      <a:lnTo>
                        <a:pt x="2142066"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36" name="正方形/長方形 35">
            <a:extLst>
              <a:ext uri="{FF2B5EF4-FFF2-40B4-BE49-F238E27FC236}">
                <a16:creationId xmlns:a16="http://schemas.microsoft.com/office/drawing/2014/main" id="{79F4CFB6-986D-4C57-906D-F67948FB5BD2}"/>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② 商用車が集中するエリアの抽出</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6FEC17C6-3ED5-4095-B972-52A98B7F8E63}"/>
              </a:ext>
            </a:extLst>
          </p:cNvPr>
          <p:cNvSpPr txBox="1"/>
          <p:nvPr/>
        </p:nvSpPr>
        <p:spPr>
          <a:xfrm>
            <a:off x="139145" y="401233"/>
            <a:ext cx="4572000" cy="369332"/>
          </a:xfrm>
          <a:prstGeom prst="rect">
            <a:avLst/>
          </a:prstGeom>
          <a:noFill/>
        </p:spPr>
        <p:txBody>
          <a:bodyPr wrap="square">
            <a:spAutoFit/>
          </a:bodyPr>
          <a:lstStyle/>
          <a:p>
            <a:r>
              <a:rPr kumimoji="1" lang="ja-JP" altLang="en-US" sz="1800" b="1" dirty="0">
                <a:latin typeface="Meiryo UI" panose="020B0604030504040204" pitchFamily="50" charset="-128"/>
                <a:ea typeface="Meiryo UI" panose="020B0604030504040204" pitchFamily="50" charset="-128"/>
              </a:rPr>
              <a:t>② </a:t>
            </a:r>
            <a:r>
              <a:rPr lang="ja-JP" altLang="en-US" sz="1800" b="1" dirty="0">
                <a:latin typeface="Meiryo UI" panose="020B0604030504040204" pitchFamily="50" charset="-128"/>
                <a:ea typeface="Meiryo UI" panose="020B0604030504040204" pitchFamily="50" charset="-128"/>
              </a:rPr>
              <a:t>商用車が集中するエリアの抽出</a:t>
            </a:r>
            <a:endParaRPr lang="en-US" altLang="ja-JP"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82887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7CC5485-3841-4A70-AC72-8F79DFADE2A0}"/>
              </a:ext>
            </a:extLst>
          </p:cNvPr>
          <p:cNvSpPr txBox="1"/>
          <p:nvPr/>
        </p:nvSpPr>
        <p:spPr>
          <a:xfrm>
            <a:off x="4680562" y="632005"/>
            <a:ext cx="4116514" cy="224805"/>
          </a:xfrm>
          <a:prstGeom prst="rect">
            <a:avLst/>
          </a:prstGeom>
          <a:noFill/>
        </p:spPr>
        <p:txBody>
          <a:bodyPr wrap="square" lIns="0" tIns="0" rIns="0" bIns="0" rtlCol="0">
            <a:spAutoFit/>
          </a:bodyPr>
          <a:lstStyle/>
          <a:p>
            <a:pPr algn="l"/>
            <a:r>
              <a:rPr kumimoji="1" lang="ja-JP" altLang="en-US" sz="1461" b="1" dirty="0">
                <a:latin typeface="BIZ UDゴシック" panose="020B0400000000000000" pitchFamily="49" charset="-128"/>
                <a:ea typeface="BIZ UDゴシック" panose="020B0400000000000000" pitchFamily="49" charset="-128"/>
              </a:rPr>
              <a:t>〇府内高速道路図</a:t>
            </a:r>
          </a:p>
        </p:txBody>
      </p:sp>
      <p:grpSp>
        <p:nvGrpSpPr>
          <p:cNvPr id="46" name="グループ化 45">
            <a:extLst>
              <a:ext uri="{FF2B5EF4-FFF2-40B4-BE49-F238E27FC236}">
                <a16:creationId xmlns:a16="http://schemas.microsoft.com/office/drawing/2014/main" id="{C7569EAE-C755-43DD-BC69-C9E147E960CC}"/>
              </a:ext>
            </a:extLst>
          </p:cNvPr>
          <p:cNvGrpSpPr>
            <a:grpSpLocks noChangeAspect="1"/>
          </p:cNvGrpSpPr>
          <p:nvPr/>
        </p:nvGrpSpPr>
        <p:grpSpPr>
          <a:xfrm>
            <a:off x="4716984" y="947554"/>
            <a:ext cx="4080093" cy="5282053"/>
            <a:chOff x="-1143001" y="-1872661"/>
            <a:chExt cx="8277226" cy="10715625"/>
          </a:xfrm>
        </p:grpSpPr>
        <p:pic>
          <p:nvPicPr>
            <p:cNvPr id="47" name="Picture 4">
              <a:extLst>
                <a:ext uri="{FF2B5EF4-FFF2-40B4-BE49-F238E27FC236}">
                  <a16:creationId xmlns:a16="http://schemas.microsoft.com/office/drawing/2014/main" id="{2644E8D8-DD3C-43C3-8CFB-67C534BEC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041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a:extLst>
                <a:ext uri="{FF2B5EF4-FFF2-40B4-BE49-F238E27FC236}">
                  <a16:creationId xmlns:a16="http://schemas.microsoft.com/office/drawing/2014/main" id="{43CF08B9-ABCA-429E-8639-05A197FD64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0041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826D4BB6-390B-47A2-BF7E-C5416147A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657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a:extLst>
                <a:ext uri="{FF2B5EF4-FFF2-40B4-BE49-F238E27FC236}">
                  <a16:creationId xmlns:a16="http://schemas.microsoft.com/office/drawing/2014/main" id="{E88B097B-BD0D-42B8-B7E3-DB4D9AA23D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5657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9B0A07A7-7885-43BA-B5C6-881CA2C5FF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565739"/>
              <a:ext cx="9620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a:extLst>
                <a:ext uri="{FF2B5EF4-FFF2-40B4-BE49-F238E27FC236}">
                  <a16:creationId xmlns:a16="http://schemas.microsoft.com/office/drawing/2014/main" id="{AFA5DB77-CE4A-4305-9167-4DFF2A7745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199" y="3004139"/>
              <a:ext cx="9620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a:extLst>
                <a:ext uri="{FF2B5EF4-FFF2-40B4-BE49-F238E27FC236}">
                  <a16:creationId xmlns:a16="http://schemas.microsoft.com/office/drawing/2014/main" id="{8C544F66-9312-4139-BBDB-423A04190D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872661"/>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a:extLst>
                <a:ext uri="{FF2B5EF4-FFF2-40B4-BE49-F238E27FC236}">
                  <a16:creationId xmlns:a16="http://schemas.microsoft.com/office/drawing/2014/main" id="{49B4F3CA-719D-4167-8D6D-730BD0FB4C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799" y="-1872661"/>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a:extLst>
                <a:ext uri="{FF2B5EF4-FFF2-40B4-BE49-F238E27FC236}">
                  <a16:creationId xmlns:a16="http://schemas.microsoft.com/office/drawing/2014/main" id="{4D80E7C1-A1EF-4798-B8FD-88DC9463AE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199" y="-1872661"/>
              <a:ext cx="9620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a:extLst>
                <a:ext uri="{FF2B5EF4-FFF2-40B4-BE49-F238E27FC236}">
                  <a16:creationId xmlns:a16="http://schemas.microsoft.com/office/drawing/2014/main" id="{601691BD-ADF0-4AD4-AF7C-211769E076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400" y="54425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a:extLst>
                <a:ext uri="{FF2B5EF4-FFF2-40B4-BE49-F238E27FC236}">
                  <a16:creationId xmlns:a16="http://schemas.microsoft.com/office/drawing/2014/main" id="{AE136CC4-C4A5-4274-88B4-774DC7DBCD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54425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a:extLst>
                <a:ext uri="{FF2B5EF4-FFF2-40B4-BE49-F238E27FC236}">
                  <a16:creationId xmlns:a16="http://schemas.microsoft.com/office/drawing/2014/main" id="{4C463999-ED34-4147-B197-F08BBE73D06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199" y="5442539"/>
              <a:ext cx="9620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a:extLst>
                <a:ext uri="{FF2B5EF4-FFF2-40B4-BE49-F238E27FC236}">
                  <a16:creationId xmlns:a16="http://schemas.microsoft.com/office/drawing/2014/main" id="{99850E37-5E26-4B75-B472-5B5B7DC381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3000" y="54425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8">
              <a:extLst>
                <a:ext uri="{FF2B5EF4-FFF2-40B4-BE49-F238E27FC236}">
                  <a16:creationId xmlns:a16="http://schemas.microsoft.com/office/drawing/2014/main" id="{1EFDDD73-BDE0-4CE9-A272-C700BC9739D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7880939"/>
              <a:ext cx="24384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0">
              <a:extLst>
                <a:ext uri="{FF2B5EF4-FFF2-40B4-BE49-F238E27FC236}">
                  <a16:creationId xmlns:a16="http://schemas.microsoft.com/office/drawing/2014/main" id="{F8E8C01A-9CA7-42A6-8164-96E099ACD1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0" y="7880939"/>
              <a:ext cx="24384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2">
              <a:extLst>
                <a:ext uri="{FF2B5EF4-FFF2-40B4-BE49-F238E27FC236}">
                  <a16:creationId xmlns:a16="http://schemas.microsoft.com/office/drawing/2014/main" id="{AD2858FE-E064-474E-99B6-A52828DBB8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33800" y="7880939"/>
              <a:ext cx="24384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a:extLst>
                <a:ext uri="{FF2B5EF4-FFF2-40B4-BE49-F238E27FC236}">
                  <a16:creationId xmlns:a16="http://schemas.microsoft.com/office/drawing/2014/main" id="{50ABF1B8-1704-42CB-B61F-B5AAD934D81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72198" y="7880938"/>
              <a:ext cx="9620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0">
              <a:extLst>
                <a:ext uri="{FF2B5EF4-FFF2-40B4-BE49-F238E27FC236}">
                  <a16:creationId xmlns:a16="http://schemas.microsoft.com/office/drawing/2014/main" id="{FBFF7035-0911-4B08-834C-5F90E00E12C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001" y="30041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4">
              <a:extLst>
                <a:ext uri="{FF2B5EF4-FFF2-40B4-BE49-F238E27FC236}">
                  <a16:creationId xmlns:a16="http://schemas.microsoft.com/office/drawing/2014/main" id="{FE310093-A02B-402C-BEC2-CE97ED3DED0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001" y="5657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6">
              <a:extLst>
                <a:ext uri="{FF2B5EF4-FFF2-40B4-BE49-F238E27FC236}">
                  <a16:creationId xmlns:a16="http://schemas.microsoft.com/office/drawing/2014/main" id="{093E016C-711F-4115-AF3E-BD395F012FA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43001" y="-1872661"/>
              <a:ext cx="2438400" cy="2438400"/>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テキスト ボックス 66">
            <a:extLst>
              <a:ext uri="{FF2B5EF4-FFF2-40B4-BE49-F238E27FC236}">
                <a16:creationId xmlns:a16="http://schemas.microsoft.com/office/drawing/2014/main" id="{9A02D3C1-D0A8-4A2E-80BB-4D5D1A1EC49C}"/>
              </a:ext>
            </a:extLst>
          </p:cNvPr>
          <p:cNvSpPr txBox="1"/>
          <p:nvPr/>
        </p:nvSpPr>
        <p:spPr>
          <a:xfrm>
            <a:off x="2405777" y="5683413"/>
            <a:ext cx="2071445" cy="504056"/>
          </a:xfrm>
          <a:prstGeom prst="rect">
            <a:avLst/>
          </a:prstGeom>
          <a:noFill/>
        </p:spPr>
        <p:txBody>
          <a:bodyPr wrap="square" lIns="0" tIns="0" rIns="0" bIns="0" rtlCol="0">
            <a:spAutoFit/>
          </a:bodyPr>
          <a:lstStyle/>
          <a:p>
            <a:pPr algn="l"/>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国土交通省</a:t>
            </a:r>
            <a:r>
              <a:rPr kumimoji="1" lang="en-US" altLang="ja-JP" sz="800" dirty="0">
                <a:latin typeface="BIZ UDゴシック" panose="020B0400000000000000" pitchFamily="49" charset="-128"/>
                <a:ea typeface="BIZ UDゴシック" panose="020B0400000000000000" pitchFamily="49" charset="-128"/>
              </a:rPr>
              <a:t>HP</a:t>
            </a:r>
            <a:r>
              <a:rPr kumimoji="1" lang="ja-JP" altLang="en-US" sz="800" dirty="0">
                <a:latin typeface="BIZ UDゴシック" panose="020B0400000000000000" pitchFamily="49" charset="-128"/>
                <a:ea typeface="BIZ UDゴシック" panose="020B0400000000000000" pitchFamily="49" charset="-128"/>
              </a:rPr>
              <a:t>「高速道路ナンバリング路線図」より引用。</a:t>
            </a:r>
            <a:endParaRPr kumimoji="1" lang="en-US" altLang="ja-JP" sz="800" dirty="0">
              <a:latin typeface="BIZ UDゴシック" panose="020B0400000000000000" pitchFamily="49" charset="-128"/>
              <a:ea typeface="BIZ UDゴシック" panose="020B0400000000000000" pitchFamily="49" charset="-128"/>
            </a:endParaRPr>
          </a:p>
          <a:p>
            <a:pPr algn="l"/>
            <a:r>
              <a:rPr kumimoji="1" lang="en-US" altLang="ja-JP" sz="800" dirty="0">
                <a:latin typeface="BIZ UDゴシック" panose="020B0400000000000000" pitchFamily="49" charset="-128"/>
                <a:ea typeface="BIZ UDゴシック" panose="020B0400000000000000" pitchFamily="49" charset="-128"/>
              </a:rPr>
              <a:t>https://www.mlit.go.jp/road/sign/numbering/map/osaka/index.html</a:t>
            </a:r>
          </a:p>
        </p:txBody>
      </p:sp>
      <p:sp>
        <p:nvSpPr>
          <p:cNvPr id="68" name="テキスト ボックス 67">
            <a:extLst>
              <a:ext uri="{FF2B5EF4-FFF2-40B4-BE49-F238E27FC236}">
                <a16:creationId xmlns:a16="http://schemas.microsoft.com/office/drawing/2014/main" id="{9D46E15D-DA0F-4FCF-B201-84A278587934}"/>
              </a:ext>
            </a:extLst>
          </p:cNvPr>
          <p:cNvSpPr txBox="1"/>
          <p:nvPr/>
        </p:nvSpPr>
        <p:spPr>
          <a:xfrm>
            <a:off x="1835696" y="5448488"/>
            <a:ext cx="2944292" cy="168636"/>
          </a:xfrm>
          <a:prstGeom prst="rect">
            <a:avLst/>
          </a:prstGeom>
          <a:noFill/>
        </p:spPr>
        <p:txBody>
          <a:bodyPr wrap="square" lIns="0" tIns="0" rIns="0" bIns="0" rtlCol="0">
            <a:spAutoFit/>
          </a:bodyPr>
          <a:lstStyle/>
          <a:p>
            <a:pPr algn="l"/>
            <a:r>
              <a:rPr kumimoji="1" lang="ja-JP" altLang="en-US" sz="1096" b="1" dirty="0">
                <a:latin typeface="BIZ UDゴシック" panose="020B0400000000000000" pitchFamily="49" charset="-128"/>
                <a:ea typeface="BIZ UDゴシック" panose="020B0400000000000000" pitchFamily="49" charset="-128"/>
              </a:rPr>
              <a:t>灰色の路線は阪神高速道路所管（湾岸線等）</a:t>
            </a:r>
            <a:endParaRPr kumimoji="1" lang="en-US" altLang="ja-JP" sz="1096" b="1" dirty="0">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E2749508-EF20-4377-8B4E-34F273C1D0F4}"/>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② 商用車が集中するエリアの抽出</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a:extLst>
              <a:ext uri="{FF2B5EF4-FFF2-40B4-BE49-F238E27FC236}">
                <a16:creationId xmlns:a16="http://schemas.microsoft.com/office/drawing/2014/main" id="{5198C69E-59B3-4FC3-AB31-AD857F554A8C}"/>
              </a:ext>
            </a:extLst>
          </p:cNvPr>
          <p:cNvSpPr txBox="1"/>
          <p:nvPr/>
        </p:nvSpPr>
        <p:spPr>
          <a:xfrm>
            <a:off x="139145" y="401233"/>
            <a:ext cx="4572000" cy="369332"/>
          </a:xfrm>
          <a:prstGeom prst="rect">
            <a:avLst/>
          </a:prstGeom>
          <a:noFill/>
        </p:spPr>
        <p:txBody>
          <a:bodyPr wrap="square">
            <a:spAutoFit/>
          </a:bodyPr>
          <a:lstStyle/>
          <a:p>
            <a:r>
              <a:rPr kumimoji="1" lang="ja-JP" altLang="en-US" sz="1800" b="1" dirty="0">
                <a:latin typeface="Meiryo UI" panose="020B0604030504040204" pitchFamily="50" charset="-128"/>
                <a:ea typeface="Meiryo UI" panose="020B0604030504040204" pitchFamily="50" charset="-128"/>
              </a:rPr>
              <a:t>② </a:t>
            </a:r>
            <a:r>
              <a:rPr lang="ja-JP" altLang="en-US" sz="1800" b="1" dirty="0">
                <a:latin typeface="Meiryo UI" panose="020B0604030504040204" pitchFamily="50" charset="-128"/>
                <a:ea typeface="Meiryo UI" panose="020B0604030504040204" pitchFamily="50" charset="-128"/>
              </a:rPr>
              <a:t>商用車が集中するエリアの抽出</a:t>
            </a:r>
            <a:endParaRPr lang="en-US" altLang="ja-JP"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82541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E4BF786E-C023-4054-ACF3-E819AFEE78A1}"/>
              </a:ext>
            </a:extLst>
          </p:cNvPr>
          <p:cNvSpPr/>
          <p:nvPr/>
        </p:nvSpPr>
        <p:spPr>
          <a:xfrm>
            <a:off x="333171" y="1133867"/>
            <a:ext cx="4169002" cy="138195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kumimoji="1" lang="ja-JP" altLang="en-US" sz="1096" dirty="0">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3FB57B38-6F1A-441E-8CEE-35EC70F92256}"/>
              </a:ext>
            </a:extLst>
          </p:cNvPr>
          <p:cNvSpPr txBox="1"/>
          <p:nvPr/>
        </p:nvSpPr>
        <p:spPr>
          <a:xfrm>
            <a:off x="227744" y="905085"/>
            <a:ext cx="4116514" cy="224805"/>
          </a:xfrm>
          <a:prstGeom prst="rect">
            <a:avLst/>
          </a:prstGeom>
          <a:noFill/>
        </p:spPr>
        <p:txBody>
          <a:bodyPr wrap="square" lIns="0" tIns="0" rIns="0" bIns="0" rtlCol="0">
            <a:spAutoFit/>
          </a:bodyPr>
          <a:lstStyle/>
          <a:p>
            <a:pPr algn="l"/>
            <a:r>
              <a:rPr kumimoji="1" lang="ja-JP" altLang="en-US" sz="1461" b="1" dirty="0">
                <a:latin typeface="BIZ UDゴシック" panose="020B0400000000000000" pitchFamily="49" charset="-128"/>
                <a:ea typeface="BIZ UDゴシック" panose="020B0400000000000000" pitchFamily="49" charset="-128"/>
              </a:rPr>
              <a:t>２） 大型車両の交通量情報</a:t>
            </a:r>
          </a:p>
        </p:txBody>
      </p:sp>
      <p:sp>
        <p:nvSpPr>
          <p:cNvPr id="25" name="テキスト ボックス 24">
            <a:extLst>
              <a:ext uri="{FF2B5EF4-FFF2-40B4-BE49-F238E27FC236}">
                <a16:creationId xmlns:a16="http://schemas.microsoft.com/office/drawing/2014/main" id="{61F9DC3A-9087-49DA-B0C1-C651547489AF}"/>
              </a:ext>
            </a:extLst>
          </p:cNvPr>
          <p:cNvSpPr txBox="1"/>
          <p:nvPr/>
        </p:nvSpPr>
        <p:spPr>
          <a:xfrm>
            <a:off x="424697" y="1194317"/>
            <a:ext cx="4086383" cy="674544"/>
          </a:xfrm>
          <a:prstGeom prst="rect">
            <a:avLst/>
          </a:prstGeom>
          <a:noFill/>
        </p:spPr>
        <p:txBody>
          <a:bodyPr wrap="square" lIns="0" tIns="0" rIns="0" bIns="0" rtlCol="0">
            <a:spAutoFit/>
          </a:bodyPr>
          <a:lstStyle/>
          <a:p>
            <a:pPr algn="l"/>
            <a:r>
              <a:rPr kumimoji="1" lang="ja-JP" altLang="en-US" sz="1096" dirty="0">
                <a:latin typeface="BIZ UDゴシック" panose="020B0400000000000000" pitchFamily="49" charset="-128"/>
                <a:ea typeface="BIZ UDゴシック" panose="020B0400000000000000" pitchFamily="49" charset="-128"/>
              </a:rPr>
              <a:t>昼間</a:t>
            </a:r>
            <a:r>
              <a:rPr kumimoji="1" lang="en-US" altLang="ja-JP" sz="1096" dirty="0">
                <a:latin typeface="BIZ UDゴシック" panose="020B0400000000000000" pitchFamily="49" charset="-128"/>
                <a:ea typeface="BIZ UDゴシック" panose="020B0400000000000000" pitchFamily="49" charset="-128"/>
              </a:rPr>
              <a:t>12</a:t>
            </a:r>
            <a:r>
              <a:rPr kumimoji="1" lang="ja-JP" altLang="en-US" sz="1096" dirty="0">
                <a:latin typeface="BIZ UDゴシック" panose="020B0400000000000000" pitchFamily="49" charset="-128"/>
                <a:ea typeface="BIZ UDゴシック" panose="020B0400000000000000" pitchFamily="49" charset="-128"/>
              </a:rPr>
              <a:t>時間の大型車上下合計交通量が</a:t>
            </a:r>
            <a:r>
              <a:rPr kumimoji="1" lang="en-US" altLang="ja-JP" sz="1096" dirty="0">
                <a:latin typeface="BIZ UDゴシック" panose="020B0400000000000000" pitchFamily="49" charset="-128"/>
                <a:ea typeface="BIZ UDゴシック" panose="020B0400000000000000" pitchFamily="49" charset="-128"/>
              </a:rPr>
              <a:t>10,000</a:t>
            </a:r>
            <a:r>
              <a:rPr kumimoji="1" lang="ja-JP" altLang="en-US" sz="1096" dirty="0">
                <a:latin typeface="BIZ UDゴシック" panose="020B0400000000000000" pitchFamily="49" charset="-128"/>
                <a:ea typeface="BIZ UDゴシック" panose="020B0400000000000000" pitchFamily="49" charset="-128"/>
              </a:rPr>
              <a:t>台以上の観測地点をマッピングした</a:t>
            </a:r>
            <a:endParaRPr kumimoji="1" lang="en-US" altLang="ja-JP" sz="1096" b="1" dirty="0">
              <a:solidFill>
                <a:srgbClr val="E65303"/>
              </a:solidFill>
              <a:latin typeface="BIZ UDゴシック" panose="020B0400000000000000" pitchFamily="49" charset="-128"/>
              <a:ea typeface="BIZ UDゴシック" panose="020B0400000000000000" pitchFamily="49" charset="-128"/>
            </a:endParaRPr>
          </a:p>
          <a:p>
            <a:pPr algn="l"/>
            <a:r>
              <a:rPr kumimoji="1" lang="ja-JP" altLang="en-US" sz="1096" b="1" dirty="0">
                <a:solidFill>
                  <a:srgbClr val="E65303"/>
                </a:solidFill>
                <a:latin typeface="BIZ UDゴシック" panose="020B0400000000000000" pitchFamily="49" charset="-128"/>
                <a:ea typeface="BIZ UDゴシック" panose="020B0400000000000000" pitchFamily="49" charset="-128"/>
              </a:rPr>
              <a:t>　■ </a:t>
            </a:r>
            <a:r>
              <a:rPr kumimoji="1" lang="ja-JP" altLang="en-US" sz="1096" b="1" dirty="0">
                <a:solidFill>
                  <a:srgbClr val="F47E34"/>
                </a:solidFill>
                <a:latin typeface="BIZ UDゴシック" panose="020B0400000000000000" pitchFamily="49" charset="-128"/>
                <a:ea typeface="BIZ UDゴシック" panose="020B0400000000000000" pitchFamily="49" charset="-128"/>
              </a:rPr>
              <a:t>ー</a:t>
            </a:r>
            <a:r>
              <a:rPr kumimoji="1" lang="ja-JP" altLang="en-US" sz="1096" dirty="0">
                <a:latin typeface="BIZ UDゴシック" panose="020B0400000000000000" pitchFamily="49" charset="-128"/>
                <a:ea typeface="BIZ UDゴシック" panose="020B0400000000000000" pitchFamily="49" charset="-128"/>
              </a:rPr>
              <a:t>　高速道路</a:t>
            </a:r>
            <a:endParaRPr kumimoji="1" lang="en-US" altLang="ja-JP" sz="1096" dirty="0">
              <a:latin typeface="BIZ UDゴシック" panose="020B0400000000000000" pitchFamily="49" charset="-128"/>
              <a:ea typeface="BIZ UDゴシック" panose="020B0400000000000000" pitchFamily="49" charset="-128"/>
            </a:endParaRPr>
          </a:p>
          <a:p>
            <a:pPr algn="l"/>
            <a:r>
              <a:rPr kumimoji="1" lang="ja-JP" altLang="en-US" sz="1096" dirty="0">
                <a:solidFill>
                  <a:srgbClr val="109CAB"/>
                </a:solidFill>
                <a:latin typeface="BIZ UDゴシック" panose="020B0400000000000000" pitchFamily="49" charset="-128"/>
                <a:ea typeface="BIZ UDゴシック" panose="020B0400000000000000" pitchFamily="49" charset="-128"/>
              </a:rPr>
              <a:t>　</a:t>
            </a:r>
            <a:r>
              <a:rPr kumimoji="1" lang="ja-JP" altLang="en-US" sz="1096" dirty="0">
                <a:solidFill>
                  <a:srgbClr val="546BB5"/>
                </a:solidFill>
                <a:latin typeface="BIZ UDゴシック" panose="020B0400000000000000" pitchFamily="49" charset="-128"/>
                <a:ea typeface="BIZ UDゴシック" panose="020B0400000000000000" pitchFamily="49" charset="-128"/>
              </a:rPr>
              <a:t>● </a:t>
            </a:r>
            <a:r>
              <a:rPr kumimoji="1" lang="ja-JP" altLang="en-US" sz="1096" b="1" dirty="0">
                <a:solidFill>
                  <a:srgbClr val="546BB5"/>
                </a:solidFill>
                <a:latin typeface="BIZ UDゴシック" panose="020B0400000000000000" pitchFamily="49" charset="-128"/>
                <a:ea typeface="BIZ UDゴシック" panose="020B0400000000000000" pitchFamily="49" charset="-128"/>
              </a:rPr>
              <a:t>ー</a:t>
            </a:r>
            <a:r>
              <a:rPr kumimoji="1" lang="ja-JP" altLang="en-US" sz="1096" dirty="0">
                <a:latin typeface="BIZ UDゴシック" panose="020B0400000000000000" pitchFamily="49" charset="-128"/>
                <a:ea typeface="BIZ UDゴシック" panose="020B0400000000000000" pitchFamily="49" charset="-128"/>
              </a:rPr>
              <a:t>　その他都道府県道、一般国道等</a:t>
            </a:r>
            <a:endParaRPr kumimoji="1" lang="en-US" altLang="ja-JP" sz="1096" dirty="0">
              <a:latin typeface="BIZ UDゴシック" panose="020B0400000000000000" pitchFamily="49" charset="-128"/>
              <a:ea typeface="BIZ UDゴシック" panose="020B0400000000000000" pitchFamily="49" charset="-128"/>
            </a:endParaRPr>
          </a:p>
        </p:txBody>
      </p:sp>
      <p:sp>
        <p:nvSpPr>
          <p:cNvPr id="49" name="テキスト ボックス 48">
            <a:extLst>
              <a:ext uri="{FF2B5EF4-FFF2-40B4-BE49-F238E27FC236}">
                <a16:creationId xmlns:a16="http://schemas.microsoft.com/office/drawing/2014/main" id="{1874E4C0-C978-477F-95AF-4A71B8C513AC}"/>
              </a:ext>
            </a:extLst>
          </p:cNvPr>
          <p:cNvSpPr txBox="1"/>
          <p:nvPr/>
        </p:nvSpPr>
        <p:spPr>
          <a:xfrm>
            <a:off x="424698" y="1968996"/>
            <a:ext cx="4077476" cy="492443"/>
          </a:xfrm>
          <a:prstGeom prst="rect">
            <a:avLst/>
          </a:prstGeom>
          <a:noFill/>
        </p:spPr>
        <p:txBody>
          <a:bodyPr wrap="square" lIns="0" tIns="0" rIns="0" bIns="0" rtlCol="0">
            <a:spAutoFit/>
          </a:bodyPr>
          <a:lstStyle/>
          <a:p>
            <a:pPr algn="l"/>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令和３年度全国道路・街路交通情勢</a:t>
            </a:r>
            <a:r>
              <a:rPr kumimoji="1" lang="ja-JP" altLang="en-US" sz="800">
                <a:latin typeface="BIZ UDゴシック" panose="020B0400000000000000" pitchFamily="49" charset="-128"/>
                <a:ea typeface="BIZ UDゴシック" panose="020B0400000000000000" pitchFamily="49" charset="-128"/>
              </a:rPr>
              <a:t>調査（交通センサス</a:t>
            </a:r>
            <a:r>
              <a:rPr kumimoji="1" lang="ja-JP" altLang="en-US" sz="800" dirty="0">
                <a:latin typeface="BIZ UDゴシック" panose="020B0400000000000000" pitchFamily="49" charset="-128"/>
                <a:ea typeface="BIZ UDゴシック" panose="020B0400000000000000" pitchFamily="49" charset="-128"/>
              </a:rPr>
              <a:t>）のデータを用いた。</a:t>
            </a:r>
            <a:endParaRPr kumimoji="1" lang="en-US" altLang="ja-JP" sz="800" dirty="0">
              <a:latin typeface="BIZ UDゴシック" panose="020B0400000000000000" pitchFamily="49" charset="-128"/>
              <a:ea typeface="BIZ UDゴシック" panose="020B0400000000000000" pitchFamily="49" charset="-128"/>
            </a:endParaRPr>
          </a:p>
          <a:p>
            <a:pPr algn="l"/>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集計表において観測地点が区間で表現されているものについては線で、地点で表現されているものは点でプロットした。</a:t>
            </a:r>
            <a:endParaRPr kumimoji="1" lang="en-US" altLang="ja-JP" sz="800" dirty="0">
              <a:latin typeface="BIZ UDゴシック" panose="020B0400000000000000" pitchFamily="49" charset="-128"/>
              <a:ea typeface="BIZ UDゴシック" panose="020B0400000000000000" pitchFamily="49" charset="-128"/>
            </a:endParaRPr>
          </a:p>
          <a:p>
            <a:pPr algn="l"/>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当該調査における大型車とは、バス、普通貨物車、特殊車を指す。</a:t>
            </a:r>
            <a:endParaRPr kumimoji="1" lang="en-US" altLang="ja-JP" sz="800" dirty="0">
              <a:latin typeface="BIZ UDゴシック" panose="020B0400000000000000" pitchFamily="49" charset="-128"/>
              <a:ea typeface="BIZ UDゴシック" panose="020B0400000000000000" pitchFamily="49" charset="-128"/>
            </a:endParaRPr>
          </a:p>
        </p:txBody>
      </p:sp>
      <p:grpSp>
        <p:nvGrpSpPr>
          <p:cNvPr id="32" name="グループ化 31">
            <a:extLst>
              <a:ext uri="{FF2B5EF4-FFF2-40B4-BE49-F238E27FC236}">
                <a16:creationId xmlns:a16="http://schemas.microsoft.com/office/drawing/2014/main" id="{F7857A99-3E8B-42DD-8388-D00F9AB0BF39}"/>
              </a:ext>
            </a:extLst>
          </p:cNvPr>
          <p:cNvGrpSpPr>
            <a:grpSpLocks noChangeAspect="1"/>
          </p:cNvGrpSpPr>
          <p:nvPr/>
        </p:nvGrpSpPr>
        <p:grpSpPr>
          <a:xfrm>
            <a:off x="4854668" y="475367"/>
            <a:ext cx="4259200" cy="5712160"/>
            <a:chOff x="966580" y="649099"/>
            <a:chExt cx="4490788" cy="6022750"/>
          </a:xfrm>
        </p:grpSpPr>
        <p:pic>
          <p:nvPicPr>
            <p:cNvPr id="33" name="図 32">
              <a:extLst>
                <a:ext uri="{FF2B5EF4-FFF2-40B4-BE49-F238E27FC236}">
                  <a16:creationId xmlns:a16="http://schemas.microsoft.com/office/drawing/2014/main" id="{A4794870-C5B3-40F4-88C1-386696F8A58C}"/>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976135" y="666033"/>
              <a:ext cx="4244480" cy="6005816"/>
            </a:xfrm>
            <a:prstGeom prst="rect">
              <a:avLst/>
            </a:prstGeom>
          </p:spPr>
        </p:pic>
        <p:grpSp>
          <p:nvGrpSpPr>
            <p:cNvPr id="35" name="グループ化 34">
              <a:extLst>
                <a:ext uri="{FF2B5EF4-FFF2-40B4-BE49-F238E27FC236}">
                  <a16:creationId xmlns:a16="http://schemas.microsoft.com/office/drawing/2014/main" id="{A63B8A0A-2A19-4871-A1F8-1D6E900F8806}"/>
                </a:ext>
              </a:extLst>
            </p:cNvPr>
            <p:cNvGrpSpPr>
              <a:grpSpLocks noChangeAspect="1"/>
            </p:cNvGrpSpPr>
            <p:nvPr/>
          </p:nvGrpSpPr>
          <p:grpSpPr>
            <a:xfrm>
              <a:off x="966580" y="649099"/>
              <a:ext cx="4490788" cy="6016362"/>
              <a:chOff x="878467" y="452932"/>
              <a:chExt cx="4225828" cy="5661392"/>
            </a:xfrm>
          </p:grpSpPr>
          <p:pic>
            <p:nvPicPr>
              <p:cNvPr id="36" name="図 35">
                <a:extLst>
                  <a:ext uri="{FF2B5EF4-FFF2-40B4-BE49-F238E27FC236}">
                    <a16:creationId xmlns:a16="http://schemas.microsoft.com/office/drawing/2014/main" id="{6720E53F-ABC0-4832-995C-32197133EE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67" y="452932"/>
                <a:ext cx="4003043" cy="5661392"/>
              </a:xfrm>
              <a:prstGeom prst="rect">
                <a:avLst/>
              </a:prstGeom>
            </p:spPr>
          </p:pic>
          <p:pic>
            <p:nvPicPr>
              <p:cNvPr id="37" name="図 36">
                <a:extLst>
                  <a:ext uri="{FF2B5EF4-FFF2-40B4-BE49-F238E27FC236}">
                    <a16:creationId xmlns:a16="http://schemas.microsoft.com/office/drawing/2014/main" id="{9AA71427-6041-4A76-98D9-E3537DAAE89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40000"/>
                        </a14:imgEffect>
                      </a14:imgLayer>
                    </a14:imgProps>
                  </a:ext>
                </a:extLst>
              </a:blip>
              <a:srcRect l="42628" t="31485" r="30621" b="18607"/>
              <a:stretch/>
            </p:blipFill>
            <p:spPr>
              <a:xfrm>
                <a:off x="2454228" y="1820537"/>
                <a:ext cx="2650067" cy="2780908"/>
              </a:xfrm>
              <a:prstGeom prst="rect">
                <a:avLst/>
              </a:prstGeom>
            </p:spPr>
          </p:pic>
          <p:pic>
            <p:nvPicPr>
              <p:cNvPr id="38" name="図 37">
                <a:extLst>
                  <a:ext uri="{FF2B5EF4-FFF2-40B4-BE49-F238E27FC236}">
                    <a16:creationId xmlns:a16="http://schemas.microsoft.com/office/drawing/2014/main" id="{C32D30FA-1DBE-4281-B4B9-EDA15EDCBF58}"/>
                  </a:ext>
                </a:extLst>
              </p:cNvPr>
              <p:cNvPicPr>
                <a:picLocks noChangeAspect="1"/>
              </p:cNvPicPr>
              <p:nvPr/>
            </p:nvPicPr>
            <p:blipFill rotWithShape="1">
              <a:blip r:embed="rId7">
                <a:clrChange>
                  <a:clrFrom>
                    <a:srgbClr val="FFFFFF"/>
                  </a:clrFrom>
                  <a:clrTo>
                    <a:srgbClr val="FFFFFF">
                      <a:alpha val="0"/>
                    </a:srgbClr>
                  </a:clrTo>
                </a:clrChange>
              </a:blip>
              <a:srcRect l="39401" t="31766" r="38205" b="15812"/>
              <a:stretch/>
            </p:blipFill>
            <p:spPr>
              <a:xfrm>
                <a:off x="2473083" y="1535037"/>
                <a:ext cx="2204994" cy="2903446"/>
              </a:xfrm>
              <a:prstGeom prst="rect">
                <a:avLst/>
              </a:prstGeom>
            </p:spPr>
          </p:pic>
          <p:pic>
            <p:nvPicPr>
              <p:cNvPr id="42" name="図 41">
                <a:extLst>
                  <a:ext uri="{FF2B5EF4-FFF2-40B4-BE49-F238E27FC236}">
                    <a16:creationId xmlns:a16="http://schemas.microsoft.com/office/drawing/2014/main" id="{48B1760F-EE34-493B-82DE-ECD8B871C471}"/>
                  </a:ext>
                </a:extLst>
              </p:cNvPr>
              <p:cNvPicPr>
                <a:picLocks noChangeAspect="1"/>
              </p:cNvPicPr>
              <p:nvPr/>
            </p:nvPicPr>
            <p:blipFill rotWithShape="1">
              <a:blip r:embed="rId8">
                <a:clrChange>
                  <a:clrFrom>
                    <a:srgbClr val="FFFFFF"/>
                  </a:clrFrom>
                  <a:clrTo>
                    <a:srgbClr val="FFFFFF">
                      <a:alpha val="0"/>
                    </a:srgbClr>
                  </a:clrTo>
                </a:clrChange>
              </a:blip>
              <a:srcRect l="38120" t="40124" r="43378" b="16986"/>
              <a:stretch/>
            </p:blipFill>
            <p:spPr>
              <a:xfrm>
                <a:off x="2336232" y="2558248"/>
                <a:ext cx="1832815" cy="2389917"/>
              </a:xfrm>
              <a:prstGeom prst="rect">
                <a:avLst/>
              </a:prstGeom>
            </p:spPr>
          </p:pic>
        </p:grpSp>
      </p:grpSp>
      <p:sp>
        <p:nvSpPr>
          <p:cNvPr id="26" name="正方形/長方形 25">
            <a:extLst>
              <a:ext uri="{FF2B5EF4-FFF2-40B4-BE49-F238E27FC236}">
                <a16:creationId xmlns:a16="http://schemas.microsoft.com/office/drawing/2014/main" id="{FB5187D1-E89B-4816-926D-3BE7F431BC16}"/>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② 商用車が集中するエリアの抽出</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77572B54-896F-49D6-BA98-A324F40176CC}"/>
              </a:ext>
            </a:extLst>
          </p:cNvPr>
          <p:cNvSpPr txBox="1"/>
          <p:nvPr/>
        </p:nvSpPr>
        <p:spPr>
          <a:xfrm>
            <a:off x="139145" y="401233"/>
            <a:ext cx="4572000" cy="369332"/>
          </a:xfrm>
          <a:prstGeom prst="rect">
            <a:avLst/>
          </a:prstGeom>
          <a:noFill/>
        </p:spPr>
        <p:txBody>
          <a:bodyPr wrap="square">
            <a:spAutoFit/>
          </a:bodyPr>
          <a:lstStyle/>
          <a:p>
            <a:r>
              <a:rPr kumimoji="1" lang="ja-JP" altLang="en-US" sz="1800" b="1" dirty="0">
                <a:latin typeface="Meiryo UI" panose="020B0604030504040204" pitchFamily="50" charset="-128"/>
                <a:ea typeface="Meiryo UI" panose="020B0604030504040204" pitchFamily="50" charset="-128"/>
              </a:rPr>
              <a:t>② </a:t>
            </a:r>
            <a:r>
              <a:rPr lang="ja-JP" altLang="en-US" sz="1800" b="1" dirty="0">
                <a:latin typeface="Meiryo UI" panose="020B0604030504040204" pitchFamily="50" charset="-128"/>
                <a:ea typeface="Meiryo UI" panose="020B0604030504040204" pitchFamily="50" charset="-128"/>
              </a:rPr>
              <a:t>商用車が集中するエリアの抽出</a:t>
            </a:r>
            <a:endParaRPr lang="en-US" altLang="ja-JP"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2900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目次</a:t>
            </a:r>
          </a:p>
        </p:txBody>
      </p:sp>
      <p:sp>
        <p:nvSpPr>
          <p:cNvPr id="3" name="テキスト ボックス 2">
            <a:extLst>
              <a:ext uri="{FF2B5EF4-FFF2-40B4-BE49-F238E27FC236}">
                <a16:creationId xmlns:a16="http://schemas.microsoft.com/office/drawing/2014/main" id="{B6CA09E8-91E3-4472-8D4A-2D6750A575FB}"/>
              </a:ext>
            </a:extLst>
          </p:cNvPr>
          <p:cNvSpPr txBox="1"/>
          <p:nvPr/>
        </p:nvSpPr>
        <p:spPr>
          <a:xfrm>
            <a:off x="1115616" y="1247559"/>
            <a:ext cx="7272808" cy="1836015"/>
          </a:xfrm>
          <a:prstGeom prst="rect">
            <a:avLst/>
          </a:prstGeom>
          <a:noFill/>
        </p:spPr>
        <p:txBody>
          <a:bodyPr wrap="square" rtlCol="0">
            <a:spAutoFit/>
          </a:bodyPr>
          <a:lstStyle/>
          <a:p>
            <a:pPr>
              <a:lnSpc>
                <a:spcPct val="200000"/>
              </a:lnSpc>
            </a:pPr>
            <a:r>
              <a:rPr kumimoji="1" lang="ja-JP" altLang="en-US" sz="2000" dirty="0">
                <a:latin typeface="Meiryo UI" panose="020B0604030504040204" pitchFamily="50" charset="-128"/>
                <a:ea typeface="Meiryo UI" panose="020B0604030504040204" pitchFamily="50" charset="-128"/>
              </a:rPr>
              <a:t>１．本協議会の設置目的について</a:t>
            </a:r>
            <a:endParaRPr kumimoji="1" lang="en-US" altLang="ja-JP" sz="2000" dirty="0">
              <a:latin typeface="Meiryo UI" panose="020B0604030504040204" pitchFamily="50" charset="-128"/>
              <a:ea typeface="Meiryo UI" panose="020B0604030504040204" pitchFamily="50" charset="-128"/>
            </a:endParaRPr>
          </a:p>
          <a:p>
            <a:pPr>
              <a:lnSpc>
                <a:spcPct val="200000"/>
              </a:lnSpc>
            </a:pPr>
            <a:r>
              <a:rPr kumimoji="1" lang="ja-JP" altLang="en-US" sz="2000" dirty="0">
                <a:latin typeface="Meiryo UI" panose="020B0604030504040204" pitchFamily="50" charset="-128"/>
                <a:ea typeface="Meiryo UI" panose="020B0604030504040204" pitchFamily="50" charset="-128"/>
              </a:rPr>
              <a:t>２．大阪府域における</a:t>
            </a:r>
            <a:r>
              <a:rPr kumimoji="1" lang="en-US" altLang="ja-JP" sz="2000" dirty="0">
                <a:latin typeface="Meiryo UI" panose="020B0604030504040204" pitchFamily="50" charset="-128"/>
                <a:ea typeface="Meiryo UI" panose="020B0604030504040204" pitchFamily="50" charset="-128"/>
              </a:rPr>
              <a:t>FCV</a:t>
            </a:r>
            <a:r>
              <a:rPr kumimoji="1" lang="ja-JP" altLang="en-US" sz="2000" dirty="0">
                <a:latin typeface="Meiryo UI" panose="020B0604030504040204" pitchFamily="50" charset="-128"/>
                <a:ea typeface="Meiryo UI" panose="020B0604030504040204" pitchFamily="50" charset="-128"/>
              </a:rPr>
              <a:t>の導入・水素ステーションの整備状況</a:t>
            </a:r>
            <a:endParaRPr kumimoji="1" lang="en-US" altLang="ja-JP" sz="2000" dirty="0">
              <a:latin typeface="Meiryo UI" panose="020B0604030504040204" pitchFamily="50" charset="-128"/>
              <a:ea typeface="Meiryo UI" panose="020B0604030504040204" pitchFamily="50" charset="-128"/>
            </a:endParaRPr>
          </a:p>
          <a:p>
            <a:pPr>
              <a:lnSpc>
                <a:spcPct val="200000"/>
              </a:lnSpc>
            </a:pPr>
            <a:r>
              <a:rPr kumimoji="1" lang="ja-JP" altLang="en-US" sz="2000" dirty="0">
                <a:latin typeface="Meiryo UI" panose="020B0604030504040204" pitchFamily="50" charset="-128"/>
                <a:ea typeface="Meiryo UI" panose="020B0604030504040204" pitchFamily="50" charset="-128"/>
              </a:rPr>
              <a:t>３．国における</a:t>
            </a:r>
            <a:r>
              <a:rPr kumimoji="1" lang="en-US" altLang="ja-JP" sz="2000" dirty="0">
                <a:latin typeface="Meiryo UI" panose="020B0604030504040204" pitchFamily="50" charset="-128"/>
                <a:ea typeface="Meiryo UI" panose="020B0604030504040204" pitchFamily="50" charset="-128"/>
              </a:rPr>
              <a:t>FC</a:t>
            </a:r>
            <a:r>
              <a:rPr kumimoji="1" lang="ja-JP" altLang="en-US" sz="2000" dirty="0">
                <a:latin typeface="Meiryo UI" panose="020B0604030504040204" pitchFamily="50" charset="-128"/>
                <a:ea typeface="Meiryo UI" panose="020B0604030504040204" pitchFamily="50" charset="-128"/>
              </a:rPr>
              <a:t>商用車導入拡大に向けた取組について</a:t>
            </a:r>
            <a:endParaRPr kumimoji="1"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52961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AB2C379C-D767-447C-8BB9-3AFA387E5F58}"/>
              </a:ext>
            </a:extLst>
          </p:cNvPr>
          <p:cNvSpPr txBox="1"/>
          <p:nvPr/>
        </p:nvSpPr>
        <p:spPr>
          <a:xfrm>
            <a:off x="540839" y="2536239"/>
            <a:ext cx="4572000" cy="369332"/>
          </a:xfrm>
          <a:prstGeom prst="rect">
            <a:avLst/>
          </a:prstGeom>
          <a:noFill/>
        </p:spPr>
        <p:txBody>
          <a:bodyPr wrap="square">
            <a:spAutoFit/>
          </a:bodyPr>
          <a:lstStyle/>
          <a:p>
            <a:r>
              <a:rPr kumimoji="1" lang="ja-JP" altLang="en-US" sz="1800" dirty="0">
                <a:solidFill>
                  <a:srgbClr val="000000"/>
                </a:solidFill>
              </a:rPr>
              <a:t>　　</a:t>
            </a:r>
            <a:endParaRPr kumimoji="1" lang="en-US" altLang="ja-JP" sz="1800" dirty="0">
              <a:solidFill>
                <a:srgbClr val="000000"/>
              </a:solidFill>
            </a:endParaRPr>
          </a:p>
        </p:txBody>
      </p:sp>
      <p:sp>
        <p:nvSpPr>
          <p:cNvPr id="18" name="正方形/長方形 17">
            <a:extLst>
              <a:ext uri="{FF2B5EF4-FFF2-40B4-BE49-F238E27FC236}">
                <a16:creationId xmlns:a16="http://schemas.microsoft.com/office/drawing/2014/main" id="{36FF256B-5669-4F0D-A154-952CD2295415}"/>
              </a:ext>
            </a:extLst>
          </p:cNvPr>
          <p:cNvSpPr/>
          <p:nvPr/>
        </p:nvSpPr>
        <p:spPr>
          <a:xfrm>
            <a:off x="377117" y="1276265"/>
            <a:ext cx="4546101" cy="23147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kumimoji="1" lang="ja-JP" altLang="en-US" sz="1096" dirty="0">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F3006DBD-61C5-445E-A721-2253605BEC6C}"/>
              </a:ext>
            </a:extLst>
          </p:cNvPr>
          <p:cNvSpPr txBox="1"/>
          <p:nvPr/>
        </p:nvSpPr>
        <p:spPr>
          <a:xfrm>
            <a:off x="286699" y="964836"/>
            <a:ext cx="5238625" cy="224805"/>
          </a:xfrm>
          <a:prstGeom prst="rect">
            <a:avLst/>
          </a:prstGeom>
          <a:noFill/>
        </p:spPr>
        <p:txBody>
          <a:bodyPr wrap="square" lIns="0" tIns="0" rIns="0" bIns="0" rtlCol="0">
            <a:spAutoFit/>
          </a:bodyPr>
          <a:lstStyle/>
          <a:p>
            <a:pPr algn="l"/>
            <a:r>
              <a:rPr kumimoji="1" lang="ja-JP" altLang="en-US" sz="1461" b="1" dirty="0">
                <a:latin typeface="BIZ UDゴシック" panose="020B0400000000000000" pitchFamily="49" charset="-128"/>
                <a:ea typeface="BIZ UDゴシック" panose="020B0400000000000000" pitchFamily="49" charset="-128"/>
              </a:rPr>
              <a:t>３） 物流拠点施設の位置</a:t>
            </a:r>
          </a:p>
        </p:txBody>
      </p:sp>
      <p:sp>
        <p:nvSpPr>
          <p:cNvPr id="20" name="テキスト ボックス 19">
            <a:extLst>
              <a:ext uri="{FF2B5EF4-FFF2-40B4-BE49-F238E27FC236}">
                <a16:creationId xmlns:a16="http://schemas.microsoft.com/office/drawing/2014/main" id="{65450784-46C6-4AD7-8C76-75F15FB526B8}"/>
              </a:ext>
            </a:extLst>
          </p:cNvPr>
          <p:cNvSpPr txBox="1"/>
          <p:nvPr/>
        </p:nvSpPr>
        <p:spPr>
          <a:xfrm>
            <a:off x="488738" y="3026593"/>
            <a:ext cx="4389275" cy="492443"/>
          </a:xfrm>
          <a:prstGeom prst="rect">
            <a:avLst/>
          </a:prstGeom>
          <a:noFill/>
        </p:spPr>
        <p:txBody>
          <a:bodyPr wrap="square" lIns="0" tIns="0" rIns="0" bIns="0" rtlCol="0">
            <a:spAutoFit/>
          </a:bodyPr>
          <a:lstStyle/>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普通倉庫、冷蔵倉庫については、国土交通省「登録倉庫事業者棟別リスト（令和</a:t>
            </a:r>
            <a:r>
              <a:rPr kumimoji="1" lang="en-US" altLang="ja-JP" sz="800" dirty="0">
                <a:latin typeface="BIZ UDゴシック" panose="020B0400000000000000" pitchFamily="49" charset="-128"/>
                <a:ea typeface="BIZ UDゴシック" panose="020B0400000000000000" pitchFamily="49" charset="-128"/>
              </a:rPr>
              <a:t>6</a:t>
            </a:r>
            <a:r>
              <a:rPr kumimoji="1" lang="ja-JP" altLang="en-US" sz="800" dirty="0">
                <a:latin typeface="BIZ UDゴシック" panose="020B0400000000000000" pitchFamily="49" charset="-128"/>
                <a:ea typeface="BIZ UDゴシック" panose="020B0400000000000000" pitchFamily="49" charset="-128"/>
              </a:rPr>
              <a:t>年</a:t>
            </a:r>
            <a:r>
              <a:rPr kumimoji="1" lang="en-US" altLang="ja-JP" sz="800" dirty="0">
                <a:latin typeface="BIZ UDゴシック" panose="020B0400000000000000" pitchFamily="49" charset="-128"/>
                <a:ea typeface="BIZ UDゴシック" panose="020B0400000000000000" pitchFamily="49" charset="-128"/>
              </a:rPr>
              <a:t>3</a:t>
            </a:r>
            <a:r>
              <a:rPr kumimoji="1" lang="ja-JP" altLang="en-US" sz="800" dirty="0">
                <a:latin typeface="BIZ UDゴシック" panose="020B0400000000000000" pitchFamily="49" charset="-128"/>
                <a:ea typeface="BIZ UDゴシック" panose="020B0400000000000000" pitchFamily="49" charset="-128"/>
              </a:rPr>
              <a:t>月</a:t>
            </a:r>
            <a:r>
              <a:rPr kumimoji="1" lang="en-US" altLang="ja-JP" sz="800" dirty="0">
                <a:latin typeface="BIZ UDゴシック" panose="020B0400000000000000" pitchFamily="49" charset="-128"/>
                <a:ea typeface="BIZ UDゴシック" panose="020B0400000000000000" pitchFamily="49" charset="-128"/>
              </a:rPr>
              <a:t>31</a:t>
            </a:r>
            <a:r>
              <a:rPr kumimoji="1" lang="ja-JP" altLang="en-US" sz="800" dirty="0">
                <a:latin typeface="BIZ UDゴシック" panose="020B0400000000000000" pitchFamily="49" charset="-128"/>
                <a:ea typeface="BIZ UDゴシック" panose="020B0400000000000000" pitchFamily="49" charset="-128"/>
              </a:rPr>
              <a:t>日時点）」から府内事業者を抽出してプロットした。普通倉庫は１類・３類倉庫、冷蔵倉庫は</a:t>
            </a:r>
            <a:r>
              <a:rPr kumimoji="1" lang="en-US" altLang="ja-JP" sz="800" dirty="0">
                <a:latin typeface="BIZ UDゴシック" panose="020B0400000000000000" pitchFamily="49" charset="-128"/>
                <a:ea typeface="BIZ UDゴシック" panose="020B0400000000000000" pitchFamily="49" charset="-128"/>
              </a:rPr>
              <a:t>C</a:t>
            </a:r>
            <a:r>
              <a:rPr kumimoji="1" lang="ja-JP" altLang="en-US" sz="800" dirty="0">
                <a:latin typeface="BIZ UDゴシック" panose="020B0400000000000000" pitchFamily="49" charset="-128"/>
                <a:ea typeface="BIZ UDゴシック" panose="020B0400000000000000" pitchFamily="49" charset="-128"/>
              </a:rPr>
              <a:t>１～</a:t>
            </a:r>
            <a:r>
              <a:rPr kumimoji="1" lang="en-US" altLang="ja-JP" sz="800" dirty="0">
                <a:latin typeface="BIZ UDゴシック" panose="020B0400000000000000" pitchFamily="49" charset="-128"/>
                <a:ea typeface="BIZ UDゴシック" panose="020B0400000000000000" pitchFamily="49" charset="-128"/>
              </a:rPr>
              <a:t>F</a:t>
            </a:r>
            <a:r>
              <a:rPr kumimoji="1" lang="ja-JP" altLang="en-US" sz="800" dirty="0">
                <a:latin typeface="BIZ UDゴシック" panose="020B0400000000000000" pitchFamily="49" charset="-128"/>
                <a:ea typeface="BIZ UDゴシック" panose="020B0400000000000000" pitchFamily="49" charset="-128"/>
              </a:rPr>
              <a:t>４についてプロットしている。</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普通倉庫と冷蔵倉庫のプロットについては一部位置が重複しているものがある。</a:t>
            </a:r>
            <a:endParaRPr kumimoji="1" lang="en-US" altLang="ja-JP" sz="800" dirty="0">
              <a:latin typeface="BIZ UDゴシック" panose="020B0400000000000000" pitchFamily="49" charset="-128"/>
              <a:ea typeface="BIZ UDゴシック" panose="020B0400000000000000" pitchFamily="49" charset="-128"/>
            </a:endParaRPr>
          </a:p>
        </p:txBody>
      </p:sp>
      <p:sp>
        <p:nvSpPr>
          <p:cNvPr id="30" name="テキスト ボックス 29">
            <a:extLst>
              <a:ext uri="{FF2B5EF4-FFF2-40B4-BE49-F238E27FC236}">
                <a16:creationId xmlns:a16="http://schemas.microsoft.com/office/drawing/2014/main" id="{57ABC4C1-0639-4FC9-9FDA-6F7681FE2F1B}"/>
              </a:ext>
            </a:extLst>
          </p:cNvPr>
          <p:cNvSpPr txBox="1"/>
          <p:nvPr/>
        </p:nvSpPr>
        <p:spPr>
          <a:xfrm>
            <a:off x="485619" y="1312259"/>
            <a:ext cx="4437599" cy="337272"/>
          </a:xfrm>
          <a:prstGeom prst="rect">
            <a:avLst/>
          </a:prstGeom>
          <a:noFill/>
        </p:spPr>
        <p:txBody>
          <a:bodyPr wrap="square" lIns="0" tIns="0" rIns="0" bIns="0" rtlCol="0">
            <a:spAutoFit/>
          </a:bodyPr>
          <a:lstStyle/>
          <a:p>
            <a:pPr algn="l"/>
            <a:r>
              <a:rPr kumimoji="1" lang="ja-JP" altLang="en-US" sz="1096" dirty="0">
                <a:latin typeface="BIZ UDゴシック" panose="020B0400000000000000" pitchFamily="49" charset="-128"/>
                <a:ea typeface="BIZ UDゴシック" panose="020B0400000000000000" pitchFamily="49" charset="-128"/>
              </a:rPr>
              <a:t>物流の拠点となる施設及び倉庫業法に基づく営業倉庫の位置をプロットした。</a:t>
            </a:r>
          </a:p>
        </p:txBody>
      </p:sp>
      <p:grpSp>
        <p:nvGrpSpPr>
          <p:cNvPr id="31" name="グループ化 30">
            <a:extLst>
              <a:ext uri="{FF2B5EF4-FFF2-40B4-BE49-F238E27FC236}">
                <a16:creationId xmlns:a16="http://schemas.microsoft.com/office/drawing/2014/main" id="{93B6F372-33AB-49DB-BE6C-619B64E86174}"/>
              </a:ext>
            </a:extLst>
          </p:cNvPr>
          <p:cNvGrpSpPr/>
          <p:nvPr/>
        </p:nvGrpSpPr>
        <p:grpSpPr>
          <a:xfrm>
            <a:off x="598345" y="1707225"/>
            <a:ext cx="3473512" cy="1198363"/>
            <a:chOff x="522424" y="4268985"/>
            <a:chExt cx="3473512" cy="1198363"/>
          </a:xfrm>
        </p:grpSpPr>
        <p:grpSp>
          <p:nvGrpSpPr>
            <p:cNvPr id="34" name="グループ化 33">
              <a:extLst>
                <a:ext uri="{FF2B5EF4-FFF2-40B4-BE49-F238E27FC236}">
                  <a16:creationId xmlns:a16="http://schemas.microsoft.com/office/drawing/2014/main" id="{A2895AFE-668B-4AB4-AD70-7310BD635075}"/>
                </a:ext>
              </a:extLst>
            </p:cNvPr>
            <p:cNvGrpSpPr/>
            <p:nvPr/>
          </p:nvGrpSpPr>
          <p:grpSpPr>
            <a:xfrm>
              <a:off x="522424" y="4731207"/>
              <a:ext cx="3473512" cy="736141"/>
              <a:chOff x="1376506" y="3398346"/>
              <a:chExt cx="3473512" cy="736141"/>
            </a:xfrm>
          </p:grpSpPr>
          <p:grpSp>
            <p:nvGrpSpPr>
              <p:cNvPr id="39" name="グループ化 38">
                <a:extLst>
                  <a:ext uri="{FF2B5EF4-FFF2-40B4-BE49-F238E27FC236}">
                    <a16:creationId xmlns:a16="http://schemas.microsoft.com/office/drawing/2014/main" id="{3F1D7F87-C583-4312-A889-1148984F2BAA}"/>
                  </a:ext>
                </a:extLst>
              </p:cNvPr>
              <p:cNvGrpSpPr/>
              <p:nvPr/>
            </p:nvGrpSpPr>
            <p:grpSpPr>
              <a:xfrm>
                <a:off x="1376506" y="3398346"/>
                <a:ext cx="221538" cy="736141"/>
                <a:chOff x="1376506" y="3398346"/>
                <a:chExt cx="221538" cy="736141"/>
              </a:xfrm>
            </p:grpSpPr>
            <p:pic>
              <p:nvPicPr>
                <p:cNvPr id="41" name="図 40">
                  <a:extLst>
                    <a:ext uri="{FF2B5EF4-FFF2-40B4-BE49-F238E27FC236}">
                      <a16:creationId xmlns:a16="http://schemas.microsoft.com/office/drawing/2014/main" id="{361F1AEB-AA3E-4957-B954-633BA65B54E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97629" y="3947689"/>
                  <a:ext cx="186798" cy="186798"/>
                </a:xfrm>
                <a:prstGeom prst="rect">
                  <a:avLst/>
                </a:prstGeom>
              </p:spPr>
            </p:pic>
            <p:pic>
              <p:nvPicPr>
                <p:cNvPr id="42" name="図 41">
                  <a:extLst>
                    <a:ext uri="{FF2B5EF4-FFF2-40B4-BE49-F238E27FC236}">
                      <a16:creationId xmlns:a16="http://schemas.microsoft.com/office/drawing/2014/main" id="{5FC227A1-6998-4B7D-BF3B-E78B736AC9A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76506" y="3573052"/>
                  <a:ext cx="221538" cy="216000"/>
                </a:xfrm>
                <a:prstGeom prst="rect">
                  <a:avLst/>
                </a:prstGeom>
              </p:spPr>
            </p:pic>
            <p:pic>
              <p:nvPicPr>
                <p:cNvPr id="44" name="図 43">
                  <a:extLst>
                    <a:ext uri="{FF2B5EF4-FFF2-40B4-BE49-F238E27FC236}">
                      <a16:creationId xmlns:a16="http://schemas.microsoft.com/office/drawing/2014/main" id="{56D1C075-6066-4059-96F0-F3F824BA60BF}"/>
                    </a:ext>
                  </a:extLst>
                </p:cNvPr>
                <p:cNvPicPr>
                  <a:picLocks noChangeAspect="1"/>
                </p:cNvPicPr>
                <p:nvPr/>
              </p:nvPicPr>
              <p:blipFill>
                <a:blip r:embed="rId5"/>
                <a:stretch>
                  <a:fillRect/>
                </a:stretch>
              </p:blipFill>
              <p:spPr>
                <a:xfrm>
                  <a:off x="1400698" y="3398346"/>
                  <a:ext cx="185200" cy="190813"/>
                </a:xfrm>
                <a:prstGeom prst="rect">
                  <a:avLst/>
                </a:prstGeom>
              </p:spPr>
            </p:pic>
            <p:pic>
              <p:nvPicPr>
                <p:cNvPr id="45" name="図 44">
                  <a:extLst>
                    <a:ext uri="{FF2B5EF4-FFF2-40B4-BE49-F238E27FC236}">
                      <a16:creationId xmlns:a16="http://schemas.microsoft.com/office/drawing/2014/main" id="{311456FD-0CCD-43EA-BCCC-27224F54FD7F}"/>
                    </a:ext>
                  </a:extLst>
                </p:cNvPr>
                <p:cNvPicPr>
                  <a:picLocks noChangeAspect="1"/>
                </p:cNvPicPr>
                <p:nvPr/>
              </p:nvPicPr>
              <p:blipFill>
                <a:blip r:embed="rId6"/>
                <a:stretch>
                  <a:fillRect/>
                </a:stretch>
              </p:blipFill>
              <p:spPr>
                <a:xfrm>
                  <a:off x="1403648" y="3780209"/>
                  <a:ext cx="178304" cy="183548"/>
                </a:xfrm>
                <a:prstGeom prst="rect">
                  <a:avLst/>
                </a:prstGeom>
              </p:spPr>
            </p:pic>
          </p:grpSp>
          <p:sp>
            <p:nvSpPr>
              <p:cNvPr id="40" name="テキスト ボックス 39">
                <a:extLst>
                  <a:ext uri="{FF2B5EF4-FFF2-40B4-BE49-F238E27FC236}">
                    <a16:creationId xmlns:a16="http://schemas.microsoft.com/office/drawing/2014/main" id="{F22FFBAB-D724-435A-A073-94118E14012F}"/>
                  </a:ext>
                </a:extLst>
              </p:cNvPr>
              <p:cNvSpPr txBox="1"/>
              <p:nvPr/>
            </p:nvSpPr>
            <p:spPr>
              <a:xfrm>
                <a:off x="1679906" y="3417579"/>
                <a:ext cx="3170112" cy="674544"/>
              </a:xfrm>
              <a:prstGeom prst="rect">
                <a:avLst/>
              </a:prstGeom>
              <a:noFill/>
            </p:spPr>
            <p:txBody>
              <a:bodyPr wrap="square" lIns="0" tIns="0" rIns="0" bIns="0" rtlCol="0">
                <a:spAutoFit/>
              </a:bodyPr>
              <a:lstStyle/>
              <a:p>
                <a:pPr algn="l"/>
                <a:r>
                  <a:rPr kumimoji="1" lang="ja-JP" altLang="en-US" sz="1100" dirty="0">
                    <a:latin typeface="BIZ UDゴシック" panose="020B0400000000000000" pitchFamily="49" charset="-128"/>
                    <a:ea typeface="BIZ UDゴシック" panose="020B0400000000000000" pitchFamily="49" charset="-128"/>
                  </a:rPr>
                  <a:t>一般トラックターミナル・トラックステーション</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コンテナ取扱貨物駅</a:t>
                </a:r>
                <a:endParaRPr kumimoji="1" lang="en-US" altLang="ja-JP" sz="1100" dirty="0">
                  <a:latin typeface="BIZ UDゴシック" panose="020B0400000000000000" pitchFamily="49" charset="-128"/>
                  <a:ea typeface="BIZ UDゴシック" panose="020B0400000000000000" pitchFamily="49" charset="-128"/>
                </a:endParaRPr>
              </a:p>
              <a:p>
                <a:pPr algn="l"/>
                <a:r>
                  <a:rPr kumimoji="1" lang="ja-JP" altLang="en-US" sz="1100" dirty="0">
                    <a:latin typeface="BIZ UDゴシック" panose="020B0400000000000000" pitchFamily="49" charset="-128"/>
                    <a:ea typeface="BIZ UDゴシック" panose="020B0400000000000000" pitchFamily="49" charset="-128"/>
                  </a:rPr>
                  <a:t>港湾（地方港を除く）</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空港</a:t>
                </a:r>
                <a:endParaRPr kumimoji="1" lang="en-US" altLang="ja-JP" sz="1100" dirty="0">
                  <a:latin typeface="BIZ UDゴシック" panose="020B0400000000000000" pitchFamily="49" charset="-128"/>
                  <a:ea typeface="BIZ UDゴシック" panose="020B0400000000000000" pitchFamily="49" charset="-128"/>
                </a:endParaRPr>
              </a:p>
            </p:txBody>
          </p:sp>
        </p:grpSp>
        <p:sp>
          <p:nvSpPr>
            <p:cNvPr id="38" name="テキスト ボックス 37">
              <a:extLst>
                <a:ext uri="{FF2B5EF4-FFF2-40B4-BE49-F238E27FC236}">
                  <a16:creationId xmlns:a16="http://schemas.microsoft.com/office/drawing/2014/main" id="{F57BDC41-52F7-420C-8A47-830725E90C55}"/>
                </a:ext>
              </a:extLst>
            </p:cNvPr>
            <p:cNvSpPr txBox="1"/>
            <p:nvPr/>
          </p:nvSpPr>
          <p:spPr>
            <a:xfrm>
              <a:off x="561114" y="4268985"/>
              <a:ext cx="1292149" cy="338554"/>
            </a:xfrm>
            <a:prstGeom prst="rect">
              <a:avLst/>
            </a:prstGeom>
            <a:noFill/>
          </p:spPr>
          <p:txBody>
            <a:bodyPr wrap="square" lIns="0" tIns="0" rIns="0" bIns="0" rtlCol="0">
              <a:spAutoFit/>
            </a:bodyPr>
            <a:lstStyle/>
            <a:p>
              <a:r>
                <a:rPr kumimoji="1" lang="ja-JP" altLang="en-US" sz="1100" dirty="0">
                  <a:solidFill>
                    <a:srgbClr val="25D953"/>
                  </a:solidFill>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　普通倉庫</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solidFill>
                    <a:srgbClr val="5135CC"/>
                  </a:solidFill>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　冷蔵倉庫</a:t>
              </a:r>
              <a:endParaRPr kumimoji="1" lang="en-US" altLang="ja-JP" sz="1100" dirty="0">
                <a:latin typeface="BIZ UDゴシック" panose="020B0400000000000000" pitchFamily="49" charset="-128"/>
                <a:ea typeface="BIZ UDゴシック" panose="020B0400000000000000" pitchFamily="49" charset="-128"/>
              </a:endParaRPr>
            </a:p>
          </p:txBody>
        </p:sp>
      </p:grpSp>
      <p:grpSp>
        <p:nvGrpSpPr>
          <p:cNvPr id="32" name="グループ化 31">
            <a:extLst>
              <a:ext uri="{FF2B5EF4-FFF2-40B4-BE49-F238E27FC236}">
                <a16:creationId xmlns:a16="http://schemas.microsoft.com/office/drawing/2014/main" id="{2A433603-9B26-41E6-821E-EF8172980100}"/>
              </a:ext>
            </a:extLst>
          </p:cNvPr>
          <p:cNvGrpSpPr/>
          <p:nvPr/>
        </p:nvGrpSpPr>
        <p:grpSpPr>
          <a:xfrm>
            <a:off x="5004048" y="412684"/>
            <a:ext cx="4134196" cy="5743789"/>
            <a:chOff x="2241203" y="365983"/>
            <a:chExt cx="4134196" cy="5743789"/>
          </a:xfrm>
        </p:grpSpPr>
        <p:pic>
          <p:nvPicPr>
            <p:cNvPr id="33" name="図 32">
              <a:extLst>
                <a:ext uri="{FF2B5EF4-FFF2-40B4-BE49-F238E27FC236}">
                  <a16:creationId xmlns:a16="http://schemas.microsoft.com/office/drawing/2014/main" id="{2F9A24C4-4D8E-4423-B76C-CBF2305E5E4E}"/>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2252481" y="365983"/>
              <a:ext cx="4042088" cy="5719438"/>
            </a:xfrm>
            <a:prstGeom prst="rect">
              <a:avLst/>
            </a:prstGeom>
          </p:spPr>
        </p:pic>
        <p:grpSp>
          <p:nvGrpSpPr>
            <p:cNvPr id="35" name="グループ化 34">
              <a:extLst>
                <a:ext uri="{FF2B5EF4-FFF2-40B4-BE49-F238E27FC236}">
                  <a16:creationId xmlns:a16="http://schemas.microsoft.com/office/drawing/2014/main" id="{ED8195D4-311C-43C2-9168-6F1506951100}"/>
                </a:ext>
              </a:extLst>
            </p:cNvPr>
            <p:cNvGrpSpPr>
              <a:grpSpLocks noChangeAspect="1"/>
            </p:cNvGrpSpPr>
            <p:nvPr/>
          </p:nvGrpSpPr>
          <p:grpSpPr>
            <a:xfrm>
              <a:off x="2241203" y="375546"/>
              <a:ext cx="4134196" cy="5734226"/>
              <a:chOff x="567059" y="299359"/>
              <a:chExt cx="4099998" cy="5686793"/>
            </a:xfrm>
          </p:grpSpPr>
          <p:grpSp>
            <p:nvGrpSpPr>
              <p:cNvPr id="36" name="グループ化 35">
                <a:extLst>
                  <a:ext uri="{FF2B5EF4-FFF2-40B4-BE49-F238E27FC236}">
                    <a16:creationId xmlns:a16="http://schemas.microsoft.com/office/drawing/2014/main" id="{00E3E962-C8E7-417B-9D31-B31BB885BCD8}"/>
                  </a:ext>
                </a:extLst>
              </p:cNvPr>
              <p:cNvGrpSpPr/>
              <p:nvPr/>
            </p:nvGrpSpPr>
            <p:grpSpPr>
              <a:xfrm>
                <a:off x="567059" y="299359"/>
                <a:ext cx="4099998" cy="5686793"/>
                <a:chOff x="567059" y="299359"/>
                <a:chExt cx="4099998" cy="5686793"/>
              </a:xfrm>
            </p:grpSpPr>
            <p:pic>
              <p:nvPicPr>
                <p:cNvPr id="47" name="図 46">
                  <a:extLst>
                    <a:ext uri="{FF2B5EF4-FFF2-40B4-BE49-F238E27FC236}">
                      <a16:creationId xmlns:a16="http://schemas.microsoft.com/office/drawing/2014/main" id="{F39F10F7-E471-46DF-B2C7-33F7CC7D65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059" y="299359"/>
                  <a:ext cx="4003043" cy="5661392"/>
                </a:xfrm>
                <a:prstGeom prst="rect">
                  <a:avLst/>
                </a:prstGeom>
              </p:spPr>
            </p:pic>
            <p:pic>
              <p:nvPicPr>
                <p:cNvPr id="48" name="図 47">
                  <a:extLst>
                    <a:ext uri="{FF2B5EF4-FFF2-40B4-BE49-F238E27FC236}">
                      <a16:creationId xmlns:a16="http://schemas.microsoft.com/office/drawing/2014/main" id="{C1B21D8A-BE9D-4287-B2FD-4986837C06E4}"/>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aturation sat="70000"/>
                          </a14:imgEffect>
                        </a14:imgLayer>
                      </a14:imgProps>
                    </a:ext>
                  </a:extLst>
                </a:blip>
                <a:srcRect l="28526" t="22269" r="38226" b="13760"/>
                <a:stretch/>
              </p:blipFill>
              <p:spPr>
                <a:xfrm>
                  <a:off x="1235294" y="2421684"/>
                  <a:ext cx="3293533" cy="3564468"/>
                </a:xfrm>
                <a:prstGeom prst="rect">
                  <a:avLst/>
                </a:prstGeom>
              </p:spPr>
            </p:pic>
            <p:pic>
              <p:nvPicPr>
                <p:cNvPr id="49" name="図 48">
                  <a:extLst>
                    <a:ext uri="{FF2B5EF4-FFF2-40B4-BE49-F238E27FC236}">
                      <a16:creationId xmlns:a16="http://schemas.microsoft.com/office/drawing/2014/main" id="{D0FF2EF4-D9D0-422A-B19A-4A763DC679B1}"/>
                    </a:ext>
                  </a:extLst>
                </p:cNvPr>
                <p:cNvPicPr>
                  <a:picLocks noChangeAspect="1"/>
                </p:cNvPicPr>
                <p:nvPr/>
              </p:nvPicPr>
              <p:blipFill rotWithShape="1">
                <a:blip r:embed="rId11">
                  <a:clrChange>
                    <a:clrFrom>
                      <a:srgbClr val="FFFFFF"/>
                    </a:clrFrom>
                    <a:clrTo>
                      <a:srgbClr val="FFFFFF">
                        <a:alpha val="0"/>
                      </a:srgbClr>
                    </a:clrTo>
                  </a:clrChange>
                  <a:alphaModFix/>
                  <a:extLst>
                    <a:ext uri="{BEBA8EAE-BF5A-486C-A8C5-ECC9F3942E4B}">
                      <a14:imgProps xmlns:a14="http://schemas.microsoft.com/office/drawing/2010/main">
                        <a14:imgLayer r:embed="rId12">
                          <a14:imgEffect>
                            <a14:colorTemperature colorTemp="6400"/>
                          </a14:imgEffect>
                          <a14:imgEffect>
                            <a14:saturation sat="70000"/>
                          </a14:imgEffect>
                        </a14:imgLayer>
                      </a14:imgProps>
                    </a:ext>
                  </a:extLst>
                </a:blip>
                <a:srcRect l="38975" t="26410" r="35897" b="9620"/>
                <a:stretch/>
              </p:blipFill>
              <p:spPr>
                <a:xfrm>
                  <a:off x="2177857" y="428268"/>
                  <a:ext cx="2489200" cy="3564467"/>
                </a:xfrm>
                <a:prstGeom prst="rect">
                  <a:avLst/>
                </a:prstGeom>
              </p:spPr>
            </p:pic>
            <p:pic>
              <p:nvPicPr>
                <p:cNvPr id="50" name="図 49">
                  <a:extLst>
                    <a:ext uri="{FF2B5EF4-FFF2-40B4-BE49-F238E27FC236}">
                      <a16:creationId xmlns:a16="http://schemas.microsoft.com/office/drawing/2014/main" id="{23329288-17E3-4BA3-8EEB-B93124EE6337}"/>
                    </a:ext>
                  </a:extLst>
                </p:cNvPr>
                <p:cNvPicPr>
                  <a:picLocks noChangeAspect="1"/>
                </p:cNvPicPr>
                <p:nvPr/>
              </p:nvPicPr>
              <p:blipFill rotWithShape="1">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aturation sat="60000"/>
                          </a14:imgEffect>
                        </a14:imgLayer>
                      </a14:imgProps>
                    </a:ext>
                  </a:extLst>
                </a:blip>
                <a:srcRect l="36282" t="21852" r="35684" b="10228"/>
                <a:stretch/>
              </p:blipFill>
              <p:spPr>
                <a:xfrm>
                  <a:off x="1626769" y="1479550"/>
                  <a:ext cx="2777066" cy="3784600"/>
                </a:xfrm>
                <a:prstGeom prst="rect">
                  <a:avLst/>
                </a:prstGeom>
              </p:spPr>
            </p:pic>
          </p:grpSp>
          <p:pic>
            <p:nvPicPr>
              <p:cNvPr id="46" name="図 45">
                <a:extLst>
                  <a:ext uri="{FF2B5EF4-FFF2-40B4-BE49-F238E27FC236}">
                    <a16:creationId xmlns:a16="http://schemas.microsoft.com/office/drawing/2014/main" id="{A415F564-0D9F-49BB-A45D-6CA5F4FD8D3B}"/>
                  </a:ext>
                </a:extLst>
              </p:cNvPr>
              <p:cNvPicPr>
                <a:picLocks noChangeAspect="1"/>
              </p:cNvPicPr>
              <p:nvPr/>
            </p:nvPicPr>
            <p:blipFill rotWithShape="1">
              <a:blip r:embed="rId15">
                <a:clrChange>
                  <a:clrFrom>
                    <a:srgbClr val="FFFFFF"/>
                  </a:clrFrom>
                  <a:clrTo>
                    <a:srgbClr val="FFFFFF">
                      <a:alpha val="0"/>
                    </a:srgbClr>
                  </a:clrTo>
                </a:clrChange>
                <a:alphaModFix amt="50000"/>
              </a:blip>
              <a:srcRect l="36240" t="23258" r="33931" b="12773"/>
              <a:stretch/>
            </p:blipFill>
            <p:spPr>
              <a:xfrm>
                <a:off x="1202486" y="1616926"/>
                <a:ext cx="2954866" cy="3564467"/>
              </a:xfrm>
              <a:prstGeom prst="rect">
                <a:avLst/>
              </a:prstGeom>
            </p:spPr>
          </p:pic>
        </p:grpSp>
      </p:grpSp>
      <p:sp>
        <p:nvSpPr>
          <p:cNvPr id="51" name="正方形/長方形 50">
            <a:extLst>
              <a:ext uri="{FF2B5EF4-FFF2-40B4-BE49-F238E27FC236}">
                <a16:creationId xmlns:a16="http://schemas.microsoft.com/office/drawing/2014/main" id="{98D99203-8D7E-4A5F-B747-FB2453CFA9E2}"/>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② 商用車が集中するエリアの抽出</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a:extLst>
              <a:ext uri="{FF2B5EF4-FFF2-40B4-BE49-F238E27FC236}">
                <a16:creationId xmlns:a16="http://schemas.microsoft.com/office/drawing/2014/main" id="{11A72284-6A9C-489B-9345-D70E99DFF205}"/>
              </a:ext>
            </a:extLst>
          </p:cNvPr>
          <p:cNvSpPr txBox="1"/>
          <p:nvPr/>
        </p:nvSpPr>
        <p:spPr>
          <a:xfrm>
            <a:off x="139145" y="401233"/>
            <a:ext cx="4572000" cy="369332"/>
          </a:xfrm>
          <a:prstGeom prst="rect">
            <a:avLst/>
          </a:prstGeom>
          <a:noFill/>
        </p:spPr>
        <p:txBody>
          <a:bodyPr wrap="square">
            <a:spAutoFit/>
          </a:bodyPr>
          <a:lstStyle/>
          <a:p>
            <a:r>
              <a:rPr kumimoji="1" lang="ja-JP" altLang="en-US" sz="1800" b="1" dirty="0">
                <a:latin typeface="Meiryo UI" panose="020B0604030504040204" pitchFamily="50" charset="-128"/>
                <a:ea typeface="Meiryo UI" panose="020B0604030504040204" pitchFamily="50" charset="-128"/>
              </a:rPr>
              <a:t>② </a:t>
            </a:r>
            <a:r>
              <a:rPr lang="ja-JP" altLang="en-US" sz="1800" b="1" dirty="0">
                <a:latin typeface="Meiryo UI" panose="020B0604030504040204" pitchFamily="50" charset="-128"/>
                <a:ea typeface="Meiryo UI" panose="020B0604030504040204" pitchFamily="50" charset="-128"/>
              </a:rPr>
              <a:t>商用車が集中するエリアの抽出</a:t>
            </a:r>
            <a:endParaRPr lang="en-US" altLang="ja-JP"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5036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B0580F5E-54B8-41CD-B1A3-E2053349835B}"/>
              </a:ext>
            </a:extLst>
          </p:cNvPr>
          <p:cNvGrpSpPr/>
          <p:nvPr/>
        </p:nvGrpSpPr>
        <p:grpSpPr>
          <a:xfrm>
            <a:off x="1320150" y="1631565"/>
            <a:ext cx="6537184" cy="4595775"/>
            <a:chOff x="1221108" y="1492507"/>
            <a:chExt cx="6735268" cy="4735032"/>
          </a:xfrm>
        </p:grpSpPr>
        <p:pic>
          <p:nvPicPr>
            <p:cNvPr id="3" name="図 2">
              <a:extLst>
                <a:ext uri="{FF2B5EF4-FFF2-40B4-BE49-F238E27FC236}">
                  <a16:creationId xmlns:a16="http://schemas.microsoft.com/office/drawing/2014/main" id="{7E2C4155-EEE0-4E95-BE0D-29DC3A335CB2}"/>
                </a:ext>
              </a:extLst>
            </p:cNvPr>
            <p:cNvPicPr>
              <a:picLocks noChangeAspect="1"/>
            </p:cNvPicPr>
            <p:nvPr/>
          </p:nvPicPr>
          <p:blipFill rotWithShape="1">
            <a:blip r:embed="rId3"/>
            <a:srcRect l="11413" t="1000" r="11413" b="2401"/>
            <a:stretch/>
          </p:blipFill>
          <p:spPr>
            <a:xfrm>
              <a:off x="1221108" y="1492507"/>
              <a:ext cx="6725118" cy="4735032"/>
            </a:xfrm>
            <a:prstGeom prst="rect">
              <a:avLst/>
            </a:prstGeom>
          </p:spPr>
        </p:pic>
        <p:sp>
          <p:nvSpPr>
            <p:cNvPr id="4" name="正方形/長方形 3">
              <a:extLst>
                <a:ext uri="{FF2B5EF4-FFF2-40B4-BE49-F238E27FC236}">
                  <a16:creationId xmlns:a16="http://schemas.microsoft.com/office/drawing/2014/main" id="{A9137D7B-6FBA-47A2-B0C9-BC0A03F20386}"/>
                </a:ext>
              </a:extLst>
            </p:cNvPr>
            <p:cNvSpPr/>
            <p:nvPr/>
          </p:nvSpPr>
          <p:spPr bwMode="auto">
            <a:xfrm>
              <a:off x="7767140" y="6012457"/>
              <a:ext cx="189236" cy="215082"/>
            </a:xfrm>
            <a:prstGeom prst="rect">
              <a:avLst/>
            </a:prstGeom>
            <a:solidFill>
              <a:schemeClr val="bg1"/>
            </a:solidFill>
            <a:ln w="9525" algn="ctr">
              <a:noFill/>
              <a:round/>
              <a:headEnd/>
              <a:tailEnd/>
            </a:ln>
          </p:spPr>
          <p:txBody>
            <a:bodyPr rtlCol="0" anchor="ctr"/>
            <a:lstStyle/>
            <a:p>
              <a:pPr algn="ctr"/>
              <a:endParaRPr kumimoji="1" lang="ja-JP" altLang="en-US" sz="1400" b="1" dirty="0">
                <a:latin typeface="HG丸ｺﾞｼｯｸM-PRO" pitchFamily="50" charset="-128"/>
                <a:ea typeface="HG丸ｺﾞｼｯｸM-PRO" pitchFamily="50" charset="-128"/>
              </a:endParaRPr>
            </a:p>
          </p:txBody>
        </p:sp>
      </p:grpSp>
      <p:sp>
        <p:nvSpPr>
          <p:cNvPr id="37" name="テキスト ボックス 36">
            <a:extLst>
              <a:ext uri="{FF2B5EF4-FFF2-40B4-BE49-F238E27FC236}">
                <a16:creationId xmlns:a16="http://schemas.microsoft.com/office/drawing/2014/main" id="{B4E5CE66-C416-44A5-A6FD-A540730B206C}"/>
              </a:ext>
            </a:extLst>
          </p:cNvPr>
          <p:cNvSpPr txBox="1"/>
          <p:nvPr/>
        </p:nvSpPr>
        <p:spPr>
          <a:xfrm>
            <a:off x="539552" y="1123586"/>
            <a:ext cx="7416824" cy="505908"/>
          </a:xfrm>
          <a:prstGeom prst="rect">
            <a:avLst/>
          </a:prstGeom>
          <a:noFill/>
        </p:spPr>
        <p:txBody>
          <a:bodyPr wrap="square" lIns="0" tIns="0" rIns="0" bIns="0" rtlCol="0">
            <a:spAutoFit/>
          </a:bodyPr>
          <a:lstStyle/>
          <a:p>
            <a:pPr algn="l"/>
            <a:r>
              <a:rPr kumimoji="1" lang="ja-JP" altLang="en-US" sz="1096" dirty="0">
                <a:latin typeface="BIZ UDゴシック" panose="020B0400000000000000" pitchFamily="49" charset="-128"/>
                <a:ea typeface="BIZ UDゴシック" panose="020B0400000000000000" pitchFamily="49" charset="-128"/>
              </a:rPr>
              <a:t>令和６年</a:t>
            </a:r>
            <a:r>
              <a:rPr kumimoji="1" lang="en-US" altLang="ja-JP" sz="1096" dirty="0">
                <a:latin typeface="BIZ UDゴシック" panose="020B0400000000000000" pitchFamily="49" charset="-128"/>
                <a:ea typeface="BIZ UDゴシック" panose="020B0400000000000000" pitchFamily="49" charset="-128"/>
              </a:rPr>
              <a:t>10</a:t>
            </a:r>
            <a:r>
              <a:rPr kumimoji="1" lang="ja-JP" altLang="en-US" sz="1096" dirty="0">
                <a:latin typeface="BIZ UDゴシック" panose="020B0400000000000000" pitchFamily="49" charset="-128"/>
                <a:ea typeface="BIZ UDゴシック" panose="020B0400000000000000" pitchFamily="49" charset="-128"/>
              </a:rPr>
              <a:t>月</a:t>
            </a:r>
            <a:r>
              <a:rPr kumimoji="1" lang="en-US" altLang="ja-JP" sz="1096" dirty="0">
                <a:latin typeface="BIZ UDゴシック" panose="020B0400000000000000" pitchFamily="49" charset="-128"/>
                <a:ea typeface="BIZ UDゴシック" panose="020B0400000000000000" pitchFamily="49" charset="-128"/>
              </a:rPr>
              <a:t>30</a:t>
            </a:r>
            <a:r>
              <a:rPr kumimoji="1" lang="ja-JP" altLang="en-US" sz="1096" dirty="0">
                <a:latin typeface="BIZ UDゴシック" panose="020B0400000000000000" pitchFamily="49" charset="-128"/>
                <a:ea typeface="BIZ UDゴシック" panose="020B0400000000000000" pitchFamily="49" charset="-128"/>
              </a:rPr>
              <a:t>日に実施された 第１回 国土交通省「物流拠点の今後のあり方に関する検討会」の公開資料</a:t>
            </a:r>
            <a:endParaRPr kumimoji="1" lang="en-US" altLang="ja-JP" sz="1096" dirty="0">
              <a:latin typeface="BIZ UDゴシック" panose="020B0400000000000000" pitchFamily="49" charset="-128"/>
              <a:ea typeface="BIZ UDゴシック" panose="020B0400000000000000" pitchFamily="49" charset="-128"/>
            </a:endParaRPr>
          </a:p>
          <a:p>
            <a:pPr algn="l"/>
            <a:r>
              <a:rPr kumimoji="1" lang="en-US" altLang="ja-JP" sz="1096" dirty="0">
                <a:latin typeface="BIZ UDゴシック" panose="020B0400000000000000" pitchFamily="49" charset="-128"/>
                <a:ea typeface="BIZ UDゴシック" panose="020B0400000000000000" pitchFamily="49" charset="-128"/>
              </a:rPr>
              <a:t>【</a:t>
            </a:r>
            <a:r>
              <a:rPr kumimoji="1" lang="ja-JP" altLang="en-US" sz="1096" dirty="0">
                <a:latin typeface="BIZ UDゴシック" panose="020B0400000000000000" pitchFamily="49" charset="-128"/>
                <a:ea typeface="BIZ UDゴシック" panose="020B0400000000000000" pitchFamily="49" charset="-128"/>
              </a:rPr>
              <a:t>資料１</a:t>
            </a:r>
            <a:r>
              <a:rPr kumimoji="1" lang="en-US" altLang="ja-JP" sz="1096" dirty="0">
                <a:latin typeface="BIZ UDゴシック" panose="020B0400000000000000" pitchFamily="49" charset="-128"/>
                <a:ea typeface="BIZ UDゴシック" panose="020B0400000000000000" pitchFamily="49" charset="-128"/>
              </a:rPr>
              <a:t>】</a:t>
            </a:r>
            <a:r>
              <a:rPr kumimoji="1" lang="ja-JP" altLang="en-US" sz="1096" dirty="0">
                <a:latin typeface="BIZ UDゴシック" panose="020B0400000000000000" pitchFamily="49" charset="-128"/>
                <a:ea typeface="BIZ UDゴシック" panose="020B0400000000000000" pitchFamily="49" charset="-128"/>
              </a:rPr>
              <a:t>物流拠点を取り巻く環境の変化や課題 </a:t>
            </a:r>
            <a:r>
              <a:rPr kumimoji="1" lang="en-US" altLang="ja-JP" sz="1096" dirty="0">
                <a:latin typeface="BIZ UDゴシック" panose="020B0400000000000000" pitchFamily="49" charset="-128"/>
                <a:ea typeface="BIZ UDゴシック" panose="020B0400000000000000" pitchFamily="49" charset="-128"/>
              </a:rPr>
              <a:t>p22</a:t>
            </a:r>
            <a:r>
              <a:rPr kumimoji="1" lang="ja-JP" altLang="en-US" sz="1096" dirty="0">
                <a:latin typeface="BIZ UDゴシック" panose="020B0400000000000000" pitchFamily="49" charset="-128"/>
                <a:ea typeface="BIZ UDゴシック" panose="020B0400000000000000" pitchFamily="49" charset="-128"/>
              </a:rPr>
              <a:t> を抜粋</a:t>
            </a:r>
            <a:endParaRPr kumimoji="1" lang="en-US" altLang="ja-JP" sz="1096" dirty="0">
              <a:latin typeface="BIZ UDゴシック" panose="020B0400000000000000" pitchFamily="49" charset="-128"/>
              <a:ea typeface="BIZ UDゴシック" panose="020B0400000000000000" pitchFamily="49" charset="-128"/>
            </a:endParaRPr>
          </a:p>
          <a:p>
            <a:pPr algn="l"/>
            <a:r>
              <a:rPr kumimoji="1" lang="en-US" altLang="ja-JP" sz="1096" dirty="0">
                <a:latin typeface="BIZ UDゴシック" panose="020B0400000000000000" pitchFamily="49" charset="-128"/>
                <a:ea typeface="BIZ UDゴシック" panose="020B0400000000000000" pitchFamily="49" charset="-128"/>
              </a:rPr>
              <a:t>https://www.mlit.go.jp/seisakutokatsu/freight/seisakutokatsu_freight_mn2_000020.html</a:t>
            </a:r>
            <a:endParaRPr kumimoji="1" lang="ja-JP" altLang="en-US" sz="1096" dirty="0">
              <a:latin typeface="BIZ UDゴシック" panose="020B0400000000000000" pitchFamily="49" charset="-128"/>
              <a:ea typeface="BIZ UDゴシック" panose="020B0400000000000000" pitchFamily="49" charset="-128"/>
            </a:endParaRPr>
          </a:p>
        </p:txBody>
      </p:sp>
      <p:sp>
        <p:nvSpPr>
          <p:cNvPr id="52" name="テキスト ボックス 51">
            <a:extLst>
              <a:ext uri="{FF2B5EF4-FFF2-40B4-BE49-F238E27FC236}">
                <a16:creationId xmlns:a16="http://schemas.microsoft.com/office/drawing/2014/main" id="{BD609B62-E30A-49A1-A247-264CB82AD2A2}"/>
              </a:ext>
            </a:extLst>
          </p:cNvPr>
          <p:cNvSpPr txBox="1"/>
          <p:nvPr/>
        </p:nvSpPr>
        <p:spPr>
          <a:xfrm>
            <a:off x="335667" y="874242"/>
            <a:ext cx="8496000" cy="215444"/>
          </a:xfrm>
          <a:prstGeom prst="rect">
            <a:avLst/>
          </a:prstGeom>
          <a:noFill/>
        </p:spPr>
        <p:txBody>
          <a:bodyPr wrap="square" lIns="0" tIns="0" rIns="0" bIns="0" rtlCol="0">
            <a:spAutoFit/>
          </a:bodyPr>
          <a:lstStyle/>
          <a:p>
            <a:pPr algn="l"/>
            <a:r>
              <a:rPr kumimoji="1" lang="ja-JP" altLang="en-US" sz="1400" dirty="0">
                <a:latin typeface="BIZ UDゴシック" panose="020B0400000000000000" pitchFamily="49" charset="-128"/>
                <a:ea typeface="BIZ UDゴシック" panose="020B0400000000000000" pitchFamily="49" charset="-128"/>
              </a:rPr>
              <a:t>（参考）各物流拠点の立地</a:t>
            </a:r>
          </a:p>
        </p:txBody>
      </p:sp>
      <p:sp>
        <p:nvSpPr>
          <p:cNvPr id="15" name="正方形/長方形 14">
            <a:extLst>
              <a:ext uri="{FF2B5EF4-FFF2-40B4-BE49-F238E27FC236}">
                <a16:creationId xmlns:a16="http://schemas.microsoft.com/office/drawing/2014/main" id="{DE9151F6-67B6-4E70-8DBA-027BCF194FA4}"/>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② 商用車が集中するエリアの抽出</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1A6F0F2D-BCD3-4C25-8AF9-3E6621ACCF3C}"/>
              </a:ext>
            </a:extLst>
          </p:cNvPr>
          <p:cNvSpPr txBox="1"/>
          <p:nvPr/>
        </p:nvSpPr>
        <p:spPr>
          <a:xfrm>
            <a:off x="139145" y="401233"/>
            <a:ext cx="4572000" cy="369332"/>
          </a:xfrm>
          <a:prstGeom prst="rect">
            <a:avLst/>
          </a:prstGeom>
          <a:noFill/>
        </p:spPr>
        <p:txBody>
          <a:bodyPr wrap="square">
            <a:spAutoFit/>
          </a:bodyPr>
          <a:lstStyle/>
          <a:p>
            <a:r>
              <a:rPr kumimoji="1" lang="ja-JP" altLang="en-US" sz="1800" b="1" dirty="0">
                <a:latin typeface="Meiryo UI" panose="020B0604030504040204" pitchFamily="50" charset="-128"/>
                <a:ea typeface="Meiryo UI" panose="020B0604030504040204" pitchFamily="50" charset="-128"/>
              </a:rPr>
              <a:t>② </a:t>
            </a:r>
            <a:r>
              <a:rPr lang="ja-JP" altLang="en-US" sz="1800" b="1" dirty="0">
                <a:latin typeface="Meiryo UI" panose="020B0604030504040204" pitchFamily="50" charset="-128"/>
                <a:ea typeface="Meiryo UI" panose="020B0604030504040204" pitchFamily="50" charset="-128"/>
              </a:rPr>
              <a:t>商用車が集中するエリアの抽出</a:t>
            </a:r>
            <a:endParaRPr lang="en-US" altLang="ja-JP"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31272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図 75">
            <a:extLst>
              <a:ext uri="{FF2B5EF4-FFF2-40B4-BE49-F238E27FC236}">
                <a16:creationId xmlns:a16="http://schemas.microsoft.com/office/drawing/2014/main" id="{64B0F278-D0A3-49EB-8099-AEFC6C11C524}"/>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4713066" y="480734"/>
            <a:ext cx="4018429" cy="5685961"/>
          </a:xfrm>
          <a:prstGeom prst="rect">
            <a:avLst/>
          </a:prstGeom>
        </p:spPr>
      </p:pic>
      <p:pic>
        <p:nvPicPr>
          <p:cNvPr id="78" name="図 77">
            <a:extLst>
              <a:ext uri="{FF2B5EF4-FFF2-40B4-BE49-F238E27FC236}">
                <a16:creationId xmlns:a16="http://schemas.microsoft.com/office/drawing/2014/main" id="{5339B71F-E0AE-45BB-8965-27253F0DD10D}"/>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4701420" y="478379"/>
            <a:ext cx="4017857" cy="5685961"/>
          </a:xfrm>
          <a:prstGeom prst="rect">
            <a:avLst/>
          </a:prstGeom>
        </p:spPr>
      </p:pic>
      <p:grpSp>
        <p:nvGrpSpPr>
          <p:cNvPr id="80" name="グループ化 79">
            <a:extLst>
              <a:ext uri="{FF2B5EF4-FFF2-40B4-BE49-F238E27FC236}">
                <a16:creationId xmlns:a16="http://schemas.microsoft.com/office/drawing/2014/main" id="{C1A7CDA9-99C6-440D-A365-0A4A81EEDC62}"/>
              </a:ext>
            </a:extLst>
          </p:cNvPr>
          <p:cNvGrpSpPr/>
          <p:nvPr/>
        </p:nvGrpSpPr>
        <p:grpSpPr>
          <a:xfrm>
            <a:off x="5332552" y="607892"/>
            <a:ext cx="3621465" cy="5583948"/>
            <a:chOff x="6486623" y="680593"/>
            <a:chExt cx="3706076" cy="5714410"/>
          </a:xfrm>
        </p:grpSpPr>
        <p:grpSp>
          <p:nvGrpSpPr>
            <p:cNvPr id="102" name="グループ化 101">
              <a:extLst>
                <a:ext uri="{FF2B5EF4-FFF2-40B4-BE49-F238E27FC236}">
                  <a16:creationId xmlns:a16="http://schemas.microsoft.com/office/drawing/2014/main" id="{7B3FC498-F1D2-43E0-8173-4006C071DFC7}"/>
                </a:ext>
              </a:extLst>
            </p:cNvPr>
            <p:cNvGrpSpPr>
              <a:grpSpLocks noChangeAspect="1"/>
            </p:cNvGrpSpPr>
            <p:nvPr/>
          </p:nvGrpSpPr>
          <p:grpSpPr>
            <a:xfrm>
              <a:off x="6486623" y="680593"/>
              <a:ext cx="3562144" cy="5714410"/>
              <a:chOff x="1202486" y="428268"/>
              <a:chExt cx="3464571" cy="5557883"/>
            </a:xfrm>
          </p:grpSpPr>
          <p:grpSp>
            <p:nvGrpSpPr>
              <p:cNvPr id="108" name="グループ化 107">
                <a:extLst>
                  <a:ext uri="{FF2B5EF4-FFF2-40B4-BE49-F238E27FC236}">
                    <a16:creationId xmlns:a16="http://schemas.microsoft.com/office/drawing/2014/main" id="{9B44779F-D6FA-46F5-B43E-EC56082A32AA}"/>
                  </a:ext>
                </a:extLst>
              </p:cNvPr>
              <p:cNvGrpSpPr/>
              <p:nvPr/>
            </p:nvGrpSpPr>
            <p:grpSpPr>
              <a:xfrm>
                <a:off x="1235294" y="428268"/>
                <a:ext cx="3431763" cy="5557883"/>
                <a:chOff x="1235294" y="428268"/>
                <a:chExt cx="3431763" cy="5557884"/>
              </a:xfrm>
            </p:grpSpPr>
            <p:pic>
              <p:nvPicPr>
                <p:cNvPr id="110" name="図 109">
                  <a:extLst>
                    <a:ext uri="{FF2B5EF4-FFF2-40B4-BE49-F238E27FC236}">
                      <a16:creationId xmlns:a16="http://schemas.microsoft.com/office/drawing/2014/main" id="{A6FA0BC3-BCBF-41EA-88F5-A83853D6024A}"/>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70000"/>
                          </a14:imgEffect>
                        </a14:imgLayer>
                      </a14:imgProps>
                    </a:ext>
                  </a:extLst>
                </a:blip>
                <a:srcRect l="28526" t="22269" r="38226" b="13760"/>
                <a:stretch/>
              </p:blipFill>
              <p:spPr>
                <a:xfrm>
                  <a:off x="1235294" y="2421684"/>
                  <a:ext cx="3293533" cy="3564468"/>
                </a:xfrm>
                <a:prstGeom prst="rect">
                  <a:avLst/>
                </a:prstGeom>
              </p:spPr>
            </p:pic>
            <p:pic>
              <p:nvPicPr>
                <p:cNvPr id="111" name="図 110">
                  <a:extLst>
                    <a:ext uri="{FF2B5EF4-FFF2-40B4-BE49-F238E27FC236}">
                      <a16:creationId xmlns:a16="http://schemas.microsoft.com/office/drawing/2014/main" id="{A4098EA0-0AE3-496A-897E-FD2C49DBB924}"/>
                    </a:ext>
                  </a:extLst>
                </p:cNvPr>
                <p:cNvPicPr>
                  <a:picLocks noChangeAspect="1"/>
                </p:cNvPicPr>
                <p:nvPr/>
              </p:nvPicPr>
              <p:blipFill rotWithShape="1">
                <a:blip r:embed="rId7">
                  <a:clrChange>
                    <a:clrFrom>
                      <a:srgbClr val="FFFFFF"/>
                    </a:clrFrom>
                    <a:clrTo>
                      <a:srgbClr val="FFFFFF">
                        <a:alpha val="0"/>
                      </a:srgbClr>
                    </a:clrTo>
                  </a:clrChange>
                  <a:alphaModFix/>
                  <a:extLst>
                    <a:ext uri="{BEBA8EAE-BF5A-486C-A8C5-ECC9F3942E4B}">
                      <a14:imgProps xmlns:a14="http://schemas.microsoft.com/office/drawing/2010/main">
                        <a14:imgLayer r:embed="rId8">
                          <a14:imgEffect>
                            <a14:colorTemperature colorTemp="6400"/>
                          </a14:imgEffect>
                          <a14:imgEffect>
                            <a14:saturation sat="70000"/>
                          </a14:imgEffect>
                        </a14:imgLayer>
                      </a14:imgProps>
                    </a:ext>
                  </a:extLst>
                </a:blip>
                <a:srcRect l="38975" t="26410" r="35897" b="9620"/>
                <a:stretch/>
              </p:blipFill>
              <p:spPr>
                <a:xfrm>
                  <a:off x="2177857" y="428268"/>
                  <a:ext cx="2489200" cy="3564467"/>
                </a:xfrm>
                <a:prstGeom prst="rect">
                  <a:avLst/>
                </a:prstGeom>
              </p:spPr>
            </p:pic>
            <p:pic>
              <p:nvPicPr>
                <p:cNvPr id="112" name="図 111">
                  <a:extLst>
                    <a:ext uri="{FF2B5EF4-FFF2-40B4-BE49-F238E27FC236}">
                      <a16:creationId xmlns:a16="http://schemas.microsoft.com/office/drawing/2014/main" id="{7C6ADD71-D738-4EB3-B213-6EB6A5DC3D35}"/>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aturation sat="60000"/>
                          </a14:imgEffect>
                        </a14:imgLayer>
                      </a14:imgProps>
                    </a:ext>
                  </a:extLst>
                </a:blip>
                <a:srcRect l="36282" t="21852" r="35684" b="10228"/>
                <a:stretch/>
              </p:blipFill>
              <p:spPr>
                <a:xfrm>
                  <a:off x="1626769" y="1479550"/>
                  <a:ext cx="2777066" cy="3784600"/>
                </a:xfrm>
                <a:prstGeom prst="rect">
                  <a:avLst/>
                </a:prstGeom>
              </p:spPr>
            </p:pic>
          </p:grpSp>
          <p:pic>
            <p:nvPicPr>
              <p:cNvPr id="109" name="図 108">
                <a:extLst>
                  <a:ext uri="{FF2B5EF4-FFF2-40B4-BE49-F238E27FC236}">
                    <a16:creationId xmlns:a16="http://schemas.microsoft.com/office/drawing/2014/main" id="{C2530E46-1406-43A0-9CD3-1B6BD9D23545}"/>
                  </a:ext>
                </a:extLst>
              </p:cNvPr>
              <p:cNvPicPr>
                <a:picLocks noChangeAspect="1"/>
              </p:cNvPicPr>
              <p:nvPr/>
            </p:nvPicPr>
            <p:blipFill rotWithShape="1">
              <a:blip r:embed="rId11">
                <a:clrChange>
                  <a:clrFrom>
                    <a:srgbClr val="FFFFFF"/>
                  </a:clrFrom>
                  <a:clrTo>
                    <a:srgbClr val="FFFFFF">
                      <a:alpha val="0"/>
                    </a:srgbClr>
                  </a:clrTo>
                </a:clrChange>
                <a:alphaModFix amt="50000"/>
              </a:blip>
              <a:srcRect l="36240" t="23258" r="33931" b="12773"/>
              <a:stretch/>
            </p:blipFill>
            <p:spPr>
              <a:xfrm>
                <a:off x="1202486" y="1616926"/>
                <a:ext cx="2954866" cy="3564467"/>
              </a:xfrm>
              <a:prstGeom prst="rect">
                <a:avLst/>
              </a:prstGeom>
            </p:spPr>
          </p:pic>
        </p:grpSp>
        <p:grpSp>
          <p:nvGrpSpPr>
            <p:cNvPr id="103" name="グループ化 102">
              <a:extLst>
                <a:ext uri="{FF2B5EF4-FFF2-40B4-BE49-F238E27FC236}">
                  <a16:creationId xmlns:a16="http://schemas.microsoft.com/office/drawing/2014/main" id="{4D063984-CBB6-40B5-A776-96BE07CDBF5C}"/>
                </a:ext>
              </a:extLst>
            </p:cNvPr>
            <p:cNvGrpSpPr>
              <a:grpSpLocks noChangeAspect="1"/>
            </p:cNvGrpSpPr>
            <p:nvPr/>
          </p:nvGrpSpPr>
          <p:grpSpPr>
            <a:xfrm>
              <a:off x="7342030" y="1653985"/>
              <a:ext cx="2850669" cy="3514984"/>
              <a:chOff x="2336232" y="1535037"/>
              <a:chExt cx="2768063" cy="3413128"/>
            </a:xfrm>
          </p:grpSpPr>
          <p:pic>
            <p:nvPicPr>
              <p:cNvPr id="105" name="図 104">
                <a:extLst>
                  <a:ext uri="{FF2B5EF4-FFF2-40B4-BE49-F238E27FC236}">
                    <a16:creationId xmlns:a16="http://schemas.microsoft.com/office/drawing/2014/main" id="{87CD4D57-88DF-4952-A83A-C8F7A20DDEE8}"/>
                  </a:ext>
                </a:extLst>
              </p:cNvPr>
              <p:cNvPicPr>
                <a:picLocks noChangeAspect="1"/>
              </p:cNvPicPr>
              <p:nvPr/>
            </p:nvPicPr>
            <p:blipFill rotWithShape="1">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saturation sat="40000"/>
                        </a14:imgEffect>
                      </a14:imgLayer>
                    </a14:imgProps>
                  </a:ext>
                </a:extLst>
              </a:blip>
              <a:srcRect l="42628" t="31485" r="30621" b="18607"/>
              <a:stretch/>
            </p:blipFill>
            <p:spPr>
              <a:xfrm>
                <a:off x="2454228" y="1820537"/>
                <a:ext cx="2650067" cy="2780908"/>
              </a:xfrm>
              <a:prstGeom prst="rect">
                <a:avLst/>
              </a:prstGeom>
            </p:spPr>
          </p:pic>
          <p:pic>
            <p:nvPicPr>
              <p:cNvPr id="106" name="図 105">
                <a:extLst>
                  <a:ext uri="{FF2B5EF4-FFF2-40B4-BE49-F238E27FC236}">
                    <a16:creationId xmlns:a16="http://schemas.microsoft.com/office/drawing/2014/main" id="{6B14621F-2616-4A3E-A991-29A51B43ADAA}"/>
                  </a:ext>
                </a:extLst>
              </p:cNvPr>
              <p:cNvPicPr>
                <a:picLocks noChangeAspect="1"/>
              </p:cNvPicPr>
              <p:nvPr/>
            </p:nvPicPr>
            <p:blipFill rotWithShape="1">
              <a:blip r:embed="rId14">
                <a:clrChange>
                  <a:clrFrom>
                    <a:srgbClr val="FFFFFF"/>
                  </a:clrFrom>
                  <a:clrTo>
                    <a:srgbClr val="FFFFFF">
                      <a:alpha val="0"/>
                    </a:srgbClr>
                  </a:clrTo>
                </a:clrChange>
              </a:blip>
              <a:srcRect l="39401" t="31766" r="38205" b="15812"/>
              <a:stretch/>
            </p:blipFill>
            <p:spPr>
              <a:xfrm>
                <a:off x="2473083" y="1535037"/>
                <a:ext cx="2204994" cy="2903446"/>
              </a:xfrm>
              <a:prstGeom prst="rect">
                <a:avLst/>
              </a:prstGeom>
            </p:spPr>
          </p:pic>
          <p:pic>
            <p:nvPicPr>
              <p:cNvPr id="107" name="図 106">
                <a:extLst>
                  <a:ext uri="{FF2B5EF4-FFF2-40B4-BE49-F238E27FC236}">
                    <a16:creationId xmlns:a16="http://schemas.microsoft.com/office/drawing/2014/main" id="{2D78DBB2-D1BB-45DB-A050-C9CD37E49130}"/>
                  </a:ext>
                </a:extLst>
              </p:cNvPr>
              <p:cNvPicPr>
                <a:picLocks noChangeAspect="1"/>
              </p:cNvPicPr>
              <p:nvPr/>
            </p:nvPicPr>
            <p:blipFill rotWithShape="1">
              <a:blip r:embed="rId15">
                <a:clrChange>
                  <a:clrFrom>
                    <a:srgbClr val="FFFFFF"/>
                  </a:clrFrom>
                  <a:clrTo>
                    <a:srgbClr val="FFFFFF">
                      <a:alpha val="0"/>
                    </a:srgbClr>
                  </a:clrTo>
                </a:clrChange>
              </a:blip>
              <a:srcRect l="38120" t="40124" r="43378" b="16986"/>
              <a:stretch/>
            </p:blipFill>
            <p:spPr>
              <a:xfrm>
                <a:off x="2336232" y="2558248"/>
                <a:ext cx="1832815" cy="2389917"/>
              </a:xfrm>
              <a:prstGeom prst="rect">
                <a:avLst/>
              </a:prstGeom>
            </p:spPr>
          </p:pic>
        </p:grpSp>
      </p:grpSp>
      <p:sp>
        <p:nvSpPr>
          <p:cNvPr id="44" name="テキスト ボックス 43">
            <a:extLst>
              <a:ext uri="{FF2B5EF4-FFF2-40B4-BE49-F238E27FC236}">
                <a16:creationId xmlns:a16="http://schemas.microsoft.com/office/drawing/2014/main" id="{D73B9E6A-4FD7-4DF2-A334-1D46BFB0348A}"/>
              </a:ext>
            </a:extLst>
          </p:cNvPr>
          <p:cNvSpPr txBox="1"/>
          <p:nvPr/>
        </p:nvSpPr>
        <p:spPr>
          <a:xfrm>
            <a:off x="618900" y="1007392"/>
            <a:ext cx="3359194" cy="286232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商用車が集中するエリアとして、</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以下のエリア等が考えられる。</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南港周辺</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堺泉北港周辺</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茨木</a:t>
            </a:r>
            <a:r>
              <a:rPr lang="en-US" altLang="ja-JP" dirty="0">
                <a:latin typeface="Meiryo UI" panose="020B0604030504040204" pitchFamily="50" charset="-128"/>
                <a:ea typeface="Meiryo UI" panose="020B0604030504040204" pitchFamily="50" charset="-128"/>
              </a:rPr>
              <a:t>IC</a:t>
            </a:r>
            <a:r>
              <a:rPr lang="ja-JP" altLang="en-US" dirty="0">
                <a:latin typeface="Meiryo UI" panose="020B0604030504040204" pitchFamily="50" charset="-128"/>
                <a:ea typeface="Meiryo UI" panose="020B0604030504040204" pitchFamily="50" charset="-128"/>
              </a:rPr>
              <a:t>周辺</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東大阪</a:t>
            </a:r>
            <a:r>
              <a:rPr lang="en-US" altLang="ja-JP" dirty="0">
                <a:latin typeface="Meiryo UI" panose="020B0604030504040204" pitchFamily="50" charset="-128"/>
                <a:ea typeface="Meiryo UI" panose="020B0604030504040204" pitchFamily="50" charset="-128"/>
              </a:rPr>
              <a:t>JCT</a:t>
            </a:r>
            <a:r>
              <a:rPr lang="ja-JP" altLang="en-US" dirty="0">
                <a:latin typeface="Meiryo UI" panose="020B0604030504040204" pitchFamily="50" charset="-128"/>
                <a:ea typeface="Meiryo UI" panose="020B0604030504040204" pitchFamily="50" charset="-128"/>
              </a:rPr>
              <a:t>周辺</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摂津北</a:t>
            </a:r>
            <a:r>
              <a:rPr lang="en-US" altLang="ja-JP" dirty="0">
                <a:latin typeface="Meiryo UI" panose="020B0604030504040204" pitchFamily="50" charset="-128"/>
                <a:ea typeface="Meiryo UI" panose="020B0604030504040204" pitchFamily="50" charset="-128"/>
              </a:rPr>
              <a:t>IC</a:t>
            </a:r>
            <a:r>
              <a:rPr lang="ja-JP" altLang="en-US" dirty="0">
                <a:latin typeface="Meiryo UI" panose="020B0604030504040204" pitchFamily="50" charset="-128"/>
                <a:ea typeface="Meiryo UI" panose="020B0604030504040204" pitchFamily="50" charset="-128"/>
              </a:rPr>
              <a:t>周辺</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
        <p:nvSpPr>
          <p:cNvPr id="45" name="正方形/長方形 44">
            <a:extLst>
              <a:ext uri="{FF2B5EF4-FFF2-40B4-BE49-F238E27FC236}">
                <a16:creationId xmlns:a16="http://schemas.microsoft.com/office/drawing/2014/main" id="{CEDB797E-4407-4813-A21F-3AB99FD9450A}"/>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② 商用車が集中するエリアの抽出</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a:extLst>
              <a:ext uri="{FF2B5EF4-FFF2-40B4-BE49-F238E27FC236}">
                <a16:creationId xmlns:a16="http://schemas.microsoft.com/office/drawing/2014/main" id="{6AAB073B-0EEB-48AA-A197-AAA7BEEC2EA4}"/>
              </a:ext>
            </a:extLst>
          </p:cNvPr>
          <p:cNvSpPr txBox="1"/>
          <p:nvPr/>
        </p:nvSpPr>
        <p:spPr>
          <a:xfrm>
            <a:off x="139145" y="401233"/>
            <a:ext cx="4572000" cy="369332"/>
          </a:xfrm>
          <a:prstGeom prst="rect">
            <a:avLst/>
          </a:prstGeom>
          <a:noFill/>
        </p:spPr>
        <p:txBody>
          <a:bodyPr wrap="square">
            <a:spAutoFit/>
          </a:bodyPr>
          <a:lstStyle/>
          <a:p>
            <a:r>
              <a:rPr kumimoji="1" lang="ja-JP" altLang="en-US" sz="1800" b="1" dirty="0">
                <a:latin typeface="Meiryo UI" panose="020B0604030504040204" pitchFamily="50" charset="-128"/>
                <a:ea typeface="Meiryo UI" panose="020B0604030504040204" pitchFamily="50" charset="-128"/>
              </a:rPr>
              <a:t>② </a:t>
            </a:r>
            <a:r>
              <a:rPr lang="ja-JP" altLang="en-US" sz="1800" b="1" dirty="0">
                <a:latin typeface="Meiryo UI" panose="020B0604030504040204" pitchFamily="50" charset="-128"/>
                <a:ea typeface="Meiryo UI" panose="020B0604030504040204" pitchFamily="50" charset="-128"/>
              </a:rPr>
              <a:t>商用車が集中するエリアの抽出</a:t>
            </a:r>
            <a:endParaRPr lang="en-US" altLang="ja-JP"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48483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41">
            <a:extLst>
              <a:ext uri="{FF2B5EF4-FFF2-40B4-BE49-F238E27FC236}">
                <a16:creationId xmlns:a16="http://schemas.microsoft.com/office/drawing/2014/main" id="{BC1967BC-786D-4A7C-99B5-4DCE9CC9C56E}"/>
              </a:ext>
            </a:extLst>
          </p:cNvPr>
          <p:cNvSpPr txBox="1"/>
          <p:nvPr/>
        </p:nvSpPr>
        <p:spPr>
          <a:xfrm>
            <a:off x="405920" y="967978"/>
            <a:ext cx="8738080" cy="432426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〇 </a:t>
            </a:r>
            <a:r>
              <a:rPr lang="ja-JP" altLang="en-US" dirty="0">
                <a:latin typeface="Meiryo UI" panose="020B0604030504040204" pitchFamily="50" charset="-128"/>
                <a:ea typeface="Meiryo UI" panose="020B0604030504040204" pitchFamily="50" charset="-128"/>
              </a:rPr>
              <a:t>商用車が集中するエリアにおいて、</a:t>
            </a:r>
            <a:r>
              <a:rPr lang="en-US" altLang="ja-JP" dirty="0">
                <a:latin typeface="Meiryo UI" panose="020B0604030504040204" pitchFamily="50" charset="-128"/>
                <a:ea typeface="Meiryo UI" panose="020B0604030504040204" pitchFamily="50" charset="-128"/>
              </a:rPr>
              <a:t>FC</a:t>
            </a:r>
            <a:r>
              <a:rPr lang="ja-JP" altLang="en-US" dirty="0">
                <a:latin typeface="Meiryo UI" panose="020B0604030504040204" pitchFamily="50" charset="-128"/>
                <a:ea typeface="Meiryo UI" panose="020B0604030504040204" pitchFamily="50" charset="-128"/>
              </a:rPr>
              <a:t>商用車の需要のポテンシャルについて把握が必要。</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〇 エリア内の事業者に対して、商用車の使用実態や、</a:t>
            </a:r>
            <a:r>
              <a:rPr lang="en-US" altLang="ja-JP" dirty="0">
                <a:latin typeface="Meiryo UI" panose="020B0604030504040204" pitchFamily="50" charset="-128"/>
                <a:ea typeface="Meiryo UI" panose="020B0604030504040204" pitchFamily="50" charset="-128"/>
              </a:rPr>
              <a:t>FC</a:t>
            </a:r>
            <a:r>
              <a:rPr lang="ja-JP" altLang="en-US" dirty="0">
                <a:latin typeface="Meiryo UI" panose="020B0604030504040204" pitchFamily="50" charset="-128"/>
                <a:ea typeface="Meiryo UI" panose="020B0604030504040204" pitchFamily="50" charset="-128"/>
              </a:rPr>
              <a:t>商用車の導入見込みについて、</a:t>
            </a:r>
            <a:endParaRPr lang="en-US" altLang="ja-JP" dirty="0">
              <a:latin typeface="Meiryo UI" panose="020B0604030504040204" pitchFamily="50" charset="-128"/>
              <a:ea typeface="Meiryo UI" panose="020B0604030504040204" pitchFamily="50" charset="-128"/>
            </a:endParaRPr>
          </a:p>
          <a:p>
            <a:pPr>
              <a:spcAft>
                <a:spcPts val="600"/>
              </a:spcAft>
            </a:pPr>
            <a:r>
              <a:rPr lang="ja-JP" altLang="en-US" dirty="0">
                <a:latin typeface="Meiryo UI" panose="020B0604030504040204" pitchFamily="50" charset="-128"/>
                <a:ea typeface="Meiryo UI" panose="020B0604030504040204" pitchFamily="50" charset="-128"/>
              </a:rPr>
              <a:t>　　ヒアリング</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アンケートを今後実施する。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調査項目案：現行の商用車の走行量・行先、給油場所、保有台数など</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FC</a:t>
            </a:r>
            <a:r>
              <a:rPr lang="ja-JP" altLang="en-US" dirty="0">
                <a:latin typeface="Meiryo UI" panose="020B0604030504040204" pitchFamily="50" charset="-128"/>
                <a:ea typeface="Meiryo UI" panose="020B0604030504040204" pitchFamily="50" charset="-128"/>
              </a:rPr>
              <a:t>商用車導入のポテンシャル・意向</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導入にあたっての条件（例：許容できる増加コスト）</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水素ステーションまでの許容できる距離（例：</a:t>
            </a:r>
            <a:r>
              <a:rPr lang="en-US" altLang="ja-JP" dirty="0">
                <a:latin typeface="Meiryo UI" panose="020B0604030504040204" pitchFamily="50" charset="-128"/>
                <a:ea typeface="Meiryo UI" panose="020B0604030504040204" pitchFamily="50" charset="-128"/>
              </a:rPr>
              <a:t>5km</a:t>
            </a:r>
            <a:r>
              <a:rPr lang="ja-JP" altLang="en-US" dirty="0">
                <a:latin typeface="Meiryo UI" panose="020B0604030504040204" pitchFamily="50" charset="-128"/>
                <a:ea typeface="Meiryo UI" panose="020B0604030504040204" pitchFamily="50" charset="-128"/>
              </a:rPr>
              <a:t>以内など）</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〇 ヒアリング</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アンケート調査を踏まえて、② 商用車が集中するエリアのうち、</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優先的に</a:t>
            </a:r>
            <a:r>
              <a:rPr lang="en-US" altLang="ja-JP" dirty="0">
                <a:latin typeface="Meiryo UI" panose="020B0604030504040204" pitchFamily="50" charset="-128"/>
                <a:ea typeface="Meiryo UI" panose="020B0604030504040204" pitchFamily="50" charset="-128"/>
              </a:rPr>
              <a:t>FC</a:t>
            </a:r>
            <a:r>
              <a:rPr lang="ja-JP" altLang="en-US" dirty="0">
                <a:latin typeface="Meiryo UI" panose="020B0604030504040204" pitchFamily="50" charset="-128"/>
                <a:ea typeface="Meiryo UI" panose="020B0604030504040204" pitchFamily="50" charset="-128"/>
              </a:rPr>
              <a:t>商用車向け水素ステーションの整備を促進するエリアを検討。</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■ご意見をいただきたい事項</a:t>
            </a:r>
            <a:endParaRPr lang="ja-JP" altLang="en-US" sz="1800" dirty="0"/>
          </a:p>
          <a:p>
            <a:r>
              <a:rPr lang="ja-JP" altLang="en-US" dirty="0">
                <a:latin typeface="Meiryo UI" panose="020B0604030504040204" pitchFamily="50" charset="-128"/>
                <a:ea typeface="Meiryo UI" panose="020B0604030504040204" pitchFamily="50" charset="-128"/>
              </a:rPr>
              <a:t>　・ ヒアリング</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アンケート項目が適切か。他に調査すべき項目はないか。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 ヒアリング先の把握方法　　　　</a:t>
            </a:r>
            <a:endParaRPr lang="en-US" altLang="ja-JP"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27FEBE9E-2AF6-4638-9D16-C91098D3579A}"/>
              </a:ext>
            </a:extLst>
          </p:cNvPr>
          <p:cNvSpPr txBox="1"/>
          <p:nvPr/>
        </p:nvSpPr>
        <p:spPr>
          <a:xfrm>
            <a:off x="138634" y="395833"/>
            <a:ext cx="8378040" cy="369332"/>
          </a:xfrm>
          <a:prstGeom prst="rect">
            <a:avLst/>
          </a:prstGeom>
          <a:noFill/>
        </p:spPr>
        <p:txBody>
          <a:bodyPr wrap="square">
            <a:spAutoFit/>
          </a:bodyPr>
          <a:lstStyle/>
          <a:p>
            <a:pPr>
              <a:spcAft>
                <a:spcPts val="600"/>
              </a:spcAft>
            </a:pPr>
            <a:r>
              <a:rPr kumimoji="1" lang="ja-JP" altLang="en-US" b="1" dirty="0">
                <a:latin typeface="Meiryo UI" panose="020B0604030504040204" pitchFamily="50" charset="-128"/>
                <a:ea typeface="Meiryo UI" panose="020B0604030504040204" pitchFamily="50" charset="-128"/>
              </a:rPr>
              <a:t>③ 商用車が集中するエリアにおける</a:t>
            </a:r>
            <a:r>
              <a:rPr kumimoji="1" lang="en-US" altLang="ja-JP" b="1" dirty="0">
                <a:latin typeface="Meiryo UI" panose="020B0604030504040204" pitchFamily="50" charset="-128"/>
                <a:ea typeface="Meiryo UI" panose="020B0604030504040204" pitchFamily="50" charset="-128"/>
              </a:rPr>
              <a:t>FC</a:t>
            </a:r>
            <a:r>
              <a:rPr kumimoji="1" lang="ja-JP" altLang="en-US" b="1" dirty="0">
                <a:latin typeface="Meiryo UI" panose="020B0604030504040204" pitchFamily="50" charset="-128"/>
                <a:ea typeface="Meiryo UI" panose="020B0604030504040204" pitchFamily="50" charset="-128"/>
              </a:rPr>
              <a:t>商用車の需要ポテンシャルの把握</a:t>
            </a:r>
            <a:endParaRPr kumimoji="1" lang="en-US" altLang="ja-JP" b="1"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C82550B7-BF2D-4815-A341-39F9D8FDAF4C}"/>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③ 商用車が集中するエリアにおける</a:t>
            </a:r>
            <a:r>
              <a:rPr kumimoji="1"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FC</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商用車の需要ポテンシャルの把握</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09659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7FEBE9E-2AF6-4638-9D16-C91098D3579A}"/>
              </a:ext>
            </a:extLst>
          </p:cNvPr>
          <p:cNvSpPr txBox="1"/>
          <p:nvPr/>
        </p:nvSpPr>
        <p:spPr>
          <a:xfrm>
            <a:off x="154400" y="800392"/>
            <a:ext cx="8747284" cy="605294"/>
          </a:xfrm>
          <a:prstGeom prst="rect">
            <a:avLst/>
          </a:prstGeom>
          <a:noFill/>
        </p:spPr>
        <p:txBody>
          <a:bodyPr wrap="square">
            <a:spAutoFit/>
          </a:bodyPr>
          <a:lstStyle/>
          <a:p>
            <a:pPr>
              <a:lnSpc>
                <a:spcPts val="1700"/>
              </a:lnSpc>
              <a:spcAft>
                <a:spcPts val="600"/>
              </a:spcAft>
            </a:pPr>
            <a:r>
              <a:rPr lang="ja-JP" altLang="en-US" dirty="0">
                <a:latin typeface="Meiryo UI" panose="020B0604030504040204" pitchFamily="50" charset="-128"/>
                <a:ea typeface="Meiryo UI" panose="020B0604030504040204" pitchFamily="50" charset="-128"/>
              </a:rPr>
              <a:t>○　水素ステーションの最適な配置を図るためには、物流が府県間をまたいでいる関西の実態</a:t>
            </a:r>
            <a:endParaRPr lang="en-US" altLang="ja-JP" dirty="0">
              <a:latin typeface="Meiryo UI" panose="020B0604030504040204" pitchFamily="50" charset="-128"/>
              <a:ea typeface="Meiryo UI" panose="020B0604030504040204" pitchFamily="50" charset="-128"/>
            </a:endParaRPr>
          </a:p>
          <a:p>
            <a:pPr>
              <a:lnSpc>
                <a:spcPts val="1700"/>
              </a:lnSpc>
              <a:spcAft>
                <a:spcPts val="600"/>
              </a:spcAft>
            </a:pPr>
            <a:r>
              <a:rPr lang="ja-JP" altLang="en-US" dirty="0">
                <a:latin typeface="Meiryo UI" panose="020B0604030504040204" pitchFamily="50" charset="-128"/>
                <a:ea typeface="Meiryo UI" panose="020B0604030504040204" pitchFamily="50" charset="-128"/>
              </a:rPr>
              <a:t>　　 にあわせる必要があると考えており、隣接府県も含めた</a:t>
            </a:r>
            <a:r>
              <a:rPr kumimoji="1" lang="ja-JP" altLang="en-US" dirty="0">
                <a:latin typeface="Meiryo UI" panose="020B0604030504040204" pitchFamily="50" charset="-128"/>
                <a:ea typeface="Meiryo UI" panose="020B0604030504040204" pitchFamily="50" charset="-128"/>
              </a:rPr>
              <a:t>広域的な視点での検討が必要。</a:t>
            </a:r>
            <a:endParaRPr kumimoji="1" lang="en-US" altLang="ja-JP"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C82550B7-BF2D-4815-A341-39F9D8FDAF4C}"/>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④ 最適な水素ステーション配置の検討（広域的な視点）</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8" name="図 47" descr="画面の領域">
            <a:extLst>
              <a:ext uri="{FF2B5EF4-FFF2-40B4-BE49-F238E27FC236}">
                <a16:creationId xmlns:a16="http://schemas.microsoft.com/office/drawing/2014/main" id="{C99CC92C-FC6E-4A60-8D65-B567B2D4D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539" y="2098624"/>
            <a:ext cx="5614921" cy="3812025"/>
          </a:xfrm>
          <a:prstGeom prst="rect">
            <a:avLst/>
          </a:prstGeom>
        </p:spPr>
      </p:pic>
      <p:sp>
        <p:nvSpPr>
          <p:cNvPr id="50" name="テキスト ボックス 49">
            <a:extLst>
              <a:ext uri="{FF2B5EF4-FFF2-40B4-BE49-F238E27FC236}">
                <a16:creationId xmlns:a16="http://schemas.microsoft.com/office/drawing/2014/main" id="{3A27B219-1676-400C-91A5-995E1A716914}"/>
              </a:ext>
            </a:extLst>
          </p:cNvPr>
          <p:cNvSpPr txBox="1"/>
          <p:nvPr/>
        </p:nvSpPr>
        <p:spPr>
          <a:xfrm>
            <a:off x="3353253" y="5910649"/>
            <a:ext cx="4891155" cy="261610"/>
          </a:xfrm>
          <a:prstGeom prst="rect">
            <a:avLst/>
          </a:prstGeom>
          <a:noFill/>
        </p:spPr>
        <p:txBody>
          <a:bodyPr wrap="square">
            <a:spAutoFit/>
          </a:bodyPr>
          <a:lstStyle/>
          <a:p>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2023</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7</a:t>
            </a:r>
            <a:r>
              <a:rPr lang="ja-JP" altLang="en-US" sz="1100" dirty="0">
                <a:latin typeface="Meiryo UI" panose="020B0604030504040204" pitchFamily="50" charset="-128"/>
                <a:ea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rPr>
              <a:t>日　経済産業省　モビリティ水素官民協議会 中間とりまとめ</a:t>
            </a:r>
          </a:p>
        </p:txBody>
      </p:sp>
      <p:sp>
        <p:nvSpPr>
          <p:cNvPr id="8" name="テキスト ボックス 7">
            <a:extLst>
              <a:ext uri="{FF2B5EF4-FFF2-40B4-BE49-F238E27FC236}">
                <a16:creationId xmlns:a16="http://schemas.microsoft.com/office/drawing/2014/main" id="{31D19908-AFDD-4BC9-86A1-67A3CF7EA6B2}"/>
              </a:ext>
            </a:extLst>
          </p:cNvPr>
          <p:cNvSpPr txBox="1"/>
          <p:nvPr/>
        </p:nvSpPr>
        <p:spPr>
          <a:xfrm>
            <a:off x="154400" y="386541"/>
            <a:ext cx="8378040" cy="369332"/>
          </a:xfrm>
          <a:prstGeom prst="rect">
            <a:avLst/>
          </a:prstGeom>
          <a:noFill/>
        </p:spPr>
        <p:txBody>
          <a:bodyPr wrap="square">
            <a:spAutoFit/>
          </a:bodyPr>
          <a:lstStyle/>
          <a:p>
            <a:pPr>
              <a:spcAft>
                <a:spcPts val="600"/>
              </a:spcAft>
            </a:pPr>
            <a:r>
              <a:rPr lang="ja-JP" altLang="en-US" sz="1800" b="1" dirty="0">
                <a:latin typeface="Meiryo UI" panose="020B0604030504040204" pitchFamily="50" charset="-128"/>
                <a:ea typeface="Meiryo UI" panose="020B0604030504040204" pitchFamily="50" charset="-128"/>
              </a:rPr>
              <a:t>④ 最適な水素ステーション配置の検討（広域的な視点）</a:t>
            </a:r>
            <a:endParaRPr kumimoji="1" lang="en-US" altLang="ja-JP" b="1"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00F60519-EA31-485F-9016-584EBF58EDAB}"/>
              </a:ext>
            </a:extLst>
          </p:cNvPr>
          <p:cNvSpPr txBox="1"/>
          <p:nvPr/>
        </p:nvSpPr>
        <p:spPr>
          <a:xfrm>
            <a:off x="445253" y="1452293"/>
            <a:ext cx="6719035" cy="646331"/>
          </a:xfrm>
          <a:prstGeom prst="rect">
            <a:avLst/>
          </a:prstGeom>
          <a:noFill/>
        </p:spPr>
        <p:txBody>
          <a:bodyPr wrap="square">
            <a:spAutoFit/>
          </a:bodyPr>
          <a:lstStyle/>
          <a:p>
            <a:r>
              <a:rPr kumimoji="1" lang="ja-JP" altLang="en-US" sz="1800" dirty="0">
                <a:latin typeface="Meiryo UI" panose="020B0604030504040204" pitchFamily="50" charset="-128"/>
                <a:ea typeface="Meiryo UI" panose="020B0604030504040204" pitchFamily="50" charset="-128"/>
              </a:rPr>
              <a:t>■ご意見をいただきたい事項</a:t>
            </a:r>
            <a:endParaRPr kumimoji="1" lang="en-US" altLang="ja-JP" sz="1800"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物流が府県間をまたぐ中での最適な水素ステーション配置について</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59349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7FEBE9E-2AF6-4638-9D16-C91098D3579A}"/>
              </a:ext>
            </a:extLst>
          </p:cNvPr>
          <p:cNvSpPr txBox="1"/>
          <p:nvPr/>
        </p:nvSpPr>
        <p:spPr>
          <a:xfrm>
            <a:off x="102044" y="885729"/>
            <a:ext cx="8856476" cy="1902765"/>
          </a:xfrm>
          <a:prstGeom prst="rect">
            <a:avLst/>
          </a:prstGeom>
          <a:noFill/>
        </p:spPr>
        <p:txBody>
          <a:bodyPr wrap="square">
            <a:spAutoFit/>
          </a:bodyPr>
          <a:lstStyle/>
          <a:p>
            <a:pPr>
              <a:lnSpc>
                <a:spcPts val="2400"/>
              </a:lnSpc>
            </a:pP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FC</a:t>
            </a:r>
            <a:r>
              <a:rPr lang="ja-JP" altLang="en-US" dirty="0">
                <a:latin typeface="Meiryo UI" panose="020B0604030504040204" pitchFamily="50" charset="-128"/>
                <a:ea typeface="Meiryo UI" panose="020B0604030504040204" pitchFamily="50" charset="-128"/>
              </a:rPr>
              <a:t>商用車については、事業者等へのヒアリングの中で、下記のご意見があり、コスト負担の在</a:t>
            </a:r>
            <a:endParaRPr lang="en-US" altLang="ja-JP" dirty="0">
              <a:latin typeface="Meiryo UI" panose="020B0604030504040204" pitchFamily="50" charset="-128"/>
              <a:ea typeface="Meiryo UI" panose="020B0604030504040204" pitchFamily="50" charset="-128"/>
            </a:endParaRPr>
          </a:p>
          <a:p>
            <a:pPr>
              <a:lnSpc>
                <a:spcPts val="2400"/>
              </a:lnSpc>
            </a:pPr>
            <a:r>
              <a:rPr lang="ja-JP" altLang="en-US" dirty="0">
                <a:latin typeface="Meiryo UI" panose="020B0604030504040204" pitchFamily="50" charset="-128"/>
                <a:ea typeface="Meiryo UI" panose="020B0604030504040204" pitchFamily="50" charset="-128"/>
              </a:rPr>
              <a:t>　　 り方について検討が必要。</a:t>
            </a:r>
            <a:endParaRPr lang="en-US" altLang="ja-JP"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＜ヒアリング結果（再掲）＞</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・車両導入にあたっては、車両価格の低減が必要。</a:t>
            </a:r>
            <a:endParaRPr kumimoji="1" lang="en-US" altLang="ja-JP" sz="1600" dirty="0">
              <a:latin typeface="Meiryo UI" panose="020B0604030504040204" pitchFamily="50" charset="-128"/>
              <a:ea typeface="Meiryo UI" panose="020B0604030504040204" pitchFamily="50" charset="-128"/>
            </a:endParaRPr>
          </a:p>
          <a:p>
            <a:pPr>
              <a:lnSpc>
                <a:spcPts val="2400"/>
              </a:lnSpc>
            </a:pP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FC</a:t>
            </a:r>
            <a:r>
              <a:rPr kumimoji="1" lang="ja-JP" altLang="en-US" sz="1600" dirty="0">
                <a:latin typeface="Meiryo UI" panose="020B0604030504040204" pitchFamily="50" charset="-128"/>
                <a:ea typeface="Meiryo UI" panose="020B0604030504040204" pitchFamily="50" charset="-128"/>
              </a:rPr>
              <a:t>トラック活用にかかるコストを、運送事業者のみで持つのは困難。荷主との連携が必要。</a:t>
            </a:r>
            <a:endParaRPr kumimoji="1" lang="en-US" altLang="ja-JP" sz="160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C82550B7-BF2D-4815-A341-39F9D8FDAF4C}"/>
              </a:ext>
            </a:extLst>
          </p:cNvPr>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２．主な検討事項について　</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⑤ </a:t>
            </a:r>
            <a:r>
              <a:rPr kumimoji="1"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FC</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商用車のコスト負担の在り方についての検討</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685CDEB2-D117-4B85-B613-E44FD7667F68}"/>
              </a:ext>
            </a:extLst>
          </p:cNvPr>
          <p:cNvSpPr txBox="1"/>
          <p:nvPr/>
        </p:nvSpPr>
        <p:spPr>
          <a:xfrm>
            <a:off x="177630" y="395833"/>
            <a:ext cx="6914650" cy="369332"/>
          </a:xfrm>
          <a:prstGeom prst="rect">
            <a:avLst/>
          </a:prstGeom>
          <a:noFill/>
        </p:spPr>
        <p:txBody>
          <a:bodyPr wrap="square">
            <a:spAutoFit/>
          </a:bodyPr>
          <a:lstStyle/>
          <a:p>
            <a:r>
              <a:rPr lang="ja-JP" altLang="en-US" sz="1800" b="1" dirty="0">
                <a:latin typeface="Meiryo UI" panose="020B0604030504040204" pitchFamily="50" charset="-128"/>
                <a:ea typeface="Meiryo UI" panose="020B0604030504040204" pitchFamily="50" charset="-128"/>
              </a:rPr>
              <a:t>⑤ </a:t>
            </a:r>
            <a:r>
              <a:rPr lang="en-US" altLang="ja-JP" sz="1800" b="1" dirty="0">
                <a:latin typeface="Meiryo UI" panose="020B0604030504040204" pitchFamily="50" charset="-128"/>
                <a:ea typeface="Meiryo UI" panose="020B0604030504040204" pitchFamily="50" charset="-128"/>
              </a:rPr>
              <a:t>FC</a:t>
            </a:r>
            <a:r>
              <a:rPr lang="ja-JP" altLang="en-US" sz="1800" b="1" dirty="0">
                <a:latin typeface="Meiryo UI" panose="020B0604030504040204" pitchFamily="50" charset="-128"/>
                <a:ea typeface="Meiryo UI" panose="020B0604030504040204" pitchFamily="50" charset="-128"/>
              </a:rPr>
              <a:t>商用車のコスト負担の在り方についての検討</a:t>
            </a:r>
            <a:endParaRPr lang="ja-JP" altLang="en-US" dirty="0"/>
          </a:p>
        </p:txBody>
      </p:sp>
      <p:sp>
        <p:nvSpPr>
          <p:cNvPr id="9" name="テキスト ボックス 8">
            <a:extLst>
              <a:ext uri="{FF2B5EF4-FFF2-40B4-BE49-F238E27FC236}">
                <a16:creationId xmlns:a16="http://schemas.microsoft.com/office/drawing/2014/main" id="{A7DF234A-F30A-46B1-B4DF-5F6CD8F0A1AD}"/>
              </a:ext>
            </a:extLst>
          </p:cNvPr>
          <p:cNvSpPr txBox="1"/>
          <p:nvPr/>
        </p:nvSpPr>
        <p:spPr>
          <a:xfrm>
            <a:off x="467544" y="2897402"/>
            <a:ext cx="6480720" cy="923330"/>
          </a:xfrm>
          <a:prstGeom prst="rect">
            <a:avLst/>
          </a:prstGeom>
          <a:noFill/>
        </p:spPr>
        <p:txBody>
          <a:bodyPr wrap="square">
            <a:spAutoFit/>
          </a:bodyPr>
          <a:lstStyle/>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kumimoji="1" lang="ja-JP" altLang="en-US" sz="1800" dirty="0">
                <a:latin typeface="Meiryo UI" panose="020B0604030504040204" pitchFamily="50" charset="-128"/>
                <a:ea typeface="Meiryo UI" panose="020B0604030504040204" pitchFamily="50" charset="-128"/>
              </a:rPr>
              <a:t>■ご意見をいただきたい事項</a:t>
            </a:r>
            <a:endParaRPr lang="ja-JP" altLang="en-US" sz="1800" dirty="0"/>
          </a:p>
          <a:p>
            <a:r>
              <a:rPr lang="ja-JP" altLang="en-US" dirty="0">
                <a:latin typeface="Meiryo UI" panose="020B0604030504040204" pitchFamily="50" charset="-128"/>
                <a:ea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rPr>
              <a:t> FC</a:t>
            </a:r>
            <a:r>
              <a:rPr lang="ja-JP" altLang="en-US" sz="1800" dirty="0">
                <a:latin typeface="Meiryo UI" panose="020B0604030504040204" pitchFamily="50" charset="-128"/>
                <a:ea typeface="Meiryo UI" panose="020B0604030504040204" pitchFamily="50" charset="-128"/>
              </a:rPr>
              <a:t>商用車の</a:t>
            </a:r>
            <a:r>
              <a:rPr lang="ja-JP" altLang="en-US" dirty="0">
                <a:latin typeface="Meiryo UI" panose="020B0604030504040204" pitchFamily="50" charset="-128"/>
                <a:ea typeface="Meiryo UI" panose="020B0604030504040204" pitchFamily="50" charset="-128"/>
              </a:rPr>
              <a:t>導入に関するコスト負担の在り方について</a:t>
            </a:r>
          </a:p>
        </p:txBody>
      </p:sp>
      <p:sp>
        <p:nvSpPr>
          <p:cNvPr id="10" name="四角形: 角を丸くする 9">
            <a:extLst>
              <a:ext uri="{FF2B5EF4-FFF2-40B4-BE49-F238E27FC236}">
                <a16:creationId xmlns:a16="http://schemas.microsoft.com/office/drawing/2014/main" id="{48893010-85A6-4A99-949F-5802735CF642}"/>
              </a:ext>
            </a:extLst>
          </p:cNvPr>
          <p:cNvSpPr/>
          <p:nvPr/>
        </p:nvSpPr>
        <p:spPr bwMode="auto">
          <a:xfrm>
            <a:off x="323528" y="1756022"/>
            <a:ext cx="7992888" cy="1088083"/>
          </a:xfrm>
          <a:prstGeom prst="roundRect">
            <a:avLst>
              <a:gd name="adj" fmla="val 3150"/>
            </a:avLst>
          </a:prstGeom>
          <a:noFill/>
          <a:ln w="6350" algn="ctr">
            <a:solidFill>
              <a:srgbClr val="0000CC"/>
            </a:solidFill>
            <a:round/>
            <a:headEnd/>
            <a:tailEnd/>
          </a:ln>
        </p:spPr>
        <p:txBody>
          <a:bodyPr rtlCol="0" anchor="ctr"/>
          <a:lstStyle/>
          <a:p>
            <a:pPr algn="ctr"/>
            <a:endParaRPr kumimoji="1" lang="ja-JP" altLang="en-US" sz="1400" b="1"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4080023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8F58FCA-E227-4BC9-AFC4-328236461176}"/>
              </a:ext>
            </a:extLst>
          </p:cNvPr>
          <p:cNvSpPr/>
          <p:nvPr/>
        </p:nvSpPr>
        <p:spPr>
          <a:xfrm>
            <a:off x="1" y="238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検討スケジュールについて</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9EBC0138-8D06-4B7D-B023-CEBEF5C10F62}"/>
              </a:ext>
            </a:extLst>
          </p:cNvPr>
          <p:cNvSpPr txBox="1"/>
          <p:nvPr/>
        </p:nvSpPr>
        <p:spPr>
          <a:xfrm>
            <a:off x="259541" y="483436"/>
            <a:ext cx="8856476" cy="413831"/>
          </a:xfrm>
          <a:prstGeom prst="rect">
            <a:avLst/>
          </a:prstGeom>
          <a:noFill/>
        </p:spPr>
        <p:txBody>
          <a:bodyPr wrap="square">
            <a:spAutoFit/>
          </a:bodyPr>
          <a:lstStyle/>
          <a:p>
            <a:pPr>
              <a:lnSpc>
                <a:spcPts val="200"/>
              </a:lnSpc>
            </a:pPr>
            <a:endParaRPr kumimoji="1" lang="en-US" altLang="ja-JP" b="1" dirty="0">
              <a:latin typeface="Meiryo UI" panose="020B0604030504040204" pitchFamily="50" charset="-128"/>
              <a:ea typeface="Meiryo UI" panose="020B0604030504040204" pitchFamily="50" charset="-128"/>
            </a:endParaRPr>
          </a:p>
          <a:p>
            <a:pPr>
              <a:lnSpc>
                <a:spcPts val="2600"/>
              </a:lnSpc>
            </a:pPr>
            <a:r>
              <a:rPr kumimoji="1" lang="ja-JP" altLang="en-US" dirty="0">
                <a:latin typeface="Meiryo UI" panose="020B0604030504040204" pitchFamily="50" charset="-128"/>
                <a:ea typeface="Meiryo UI" panose="020B0604030504040204" pitchFamily="50" charset="-128"/>
              </a:rPr>
              <a:t>全体の検討スケジュールと、当面の進め方は下記に示すとおり。</a:t>
            </a:r>
            <a:endParaRPr kumimoji="1" lang="en-US" altLang="ja-JP" dirty="0">
              <a:latin typeface="Meiryo UI" panose="020B0604030504040204" pitchFamily="50" charset="-128"/>
              <a:ea typeface="Meiryo UI" panose="020B0604030504040204" pitchFamily="50" charset="-128"/>
            </a:endParaRPr>
          </a:p>
        </p:txBody>
      </p:sp>
      <p:cxnSp>
        <p:nvCxnSpPr>
          <p:cNvPr id="9" name="直線コネクタ 8">
            <a:extLst>
              <a:ext uri="{FF2B5EF4-FFF2-40B4-BE49-F238E27FC236}">
                <a16:creationId xmlns:a16="http://schemas.microsoft.com/office/drawing/2014/main" id="{FCCB4EAE-7B9C-4212-83D7-D9920C3C5E13}"/>
              </a:ext>
            </a:extLst>
          </p:cNvPr>
          <p:cNvCxnSpPr/>
          <p:nvPr/>
        </p:nvCxnSpPr>
        <p:spPr bwMode="auto">
          <a:xfrm>
            <a:off x="366712" y="1506625"/>
            <a:ext cx="831742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コネクタ 9">
            <a:extLst>
              <a:ext uri="{FF2B5EF4-FFF2-40B4-BE49-F238E27FC236}">
                <a16:creationId xmlns:a16="http://schemas.microsoft.com/office/drawing/2014/main" id="{BD6D176E-5C81-4841-A2BF-F1A9EC253F98}"/>
              </a:ext>
            </a:extLst>
          </p:cNvPr>
          <p:cNvCxnSpPr/>
          <p:nvPr/>
        </p:nvCxnSpPr>
        <p:spPr bwMode="auto">
          <a:xfrm>
            <a:off x="4139952" y="1259929"/>
            <a:ext cx="0" cy="17358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矢印: 右 10">
            <a:extLst>
              <a:ext uri="{FF2B5EF4-FFF2-40B4-BE49-F238E27FC236}">
                <a16:creationId xmlns:a16="http://schemas.microsoft.com/office/drawing/2014/main" id="{85534D93-6ECF-45D9-884D-B0FC20148AF9}"/>
              </a:ext>
            </a:extLst>
          </p:cNvPr>
          <p:cNvSpPr/>
          <p:nvPr/>
        </p:nvSpPr>
        <p:spPr bwMode="auto">
          <a:xfrm>
            <a:off x="4434494" y="1588875"/>
            <a:ext cx="1368150" cy="327127"/>
          </a:xfrm>
          <a:prstGeom prst="rightArrow">
            <a:avLst/>
          </a:prstGeom>
          <a:solidFill>
            <a:srgbClr val="00FFFF"/>
          </a:solidFill>
          <a:ln w="9525" algn="ctr">
            <a:solidFill>
              <a:schemeClr val="tx1"/>
            </a:solidFill>
            <a:round/>
            <a:headEnd/>
            <a:tailEnd/>
          </a:ln>
        </p:spPr>
        <p:txBody>
          <a:bodyPr rtlCol="0" anchor="ctr"/>
          <a:lstStyle/>
          <a:p>
            <a:pPr algn="ctr"/>
            <a:endParaRPr kumimoji="1" lang="ja-JP" altLang="en-US" sz="1400" b="1" dirty="0">
              <a:latin typeface="HG丸ｺﾞｼｯｸM-PRO" pitchFamily="50" charset="-128"/>
              <a:ea typeface="HG丸ｺﾞｼｯｸM-PRO" pitchFamily="50" charset="-128"/>
            </a:endParaRPr>
          </a:p>
        </p:txBody>
      </p:sp>
      <p:sp>
        <p:nvSpPr>
          <p:cNvPr id="12" name="矢印: 右 11">
            <a:extLst>
              <a:ext uri="{FF2B5EF4-FFF2-40B4-BE49-F238E27FC236}">
                <a16:creationId xmlns:a16="http://schemas.microsoft.com/office/drawing/2014/main" id="{39211D78-13E3-4107-BAAA-CD4EC1D665E9}"/>
              </a:ext>
            </a:extLst>
          </p:cNvPr>
          <p:cNvSpPr/>
          <p:nvPr/>
        </p:nvSpPr>
        <p:spPr bwMode="auto">
          <a:xfrm>
            <a:off x="4434494" y="2006136"/>
            <a:ext cx="3197964" cy="327126"/>
          </a:xfrm>
          <a:prstGeom prst="rightArrow">
            <a:avLst/>
          </a:prstGeom>
          <a:solidFill>
            <a:srgbClr val="00FFFF"/>
          </a:solidFill>
          <a:ln w="9525" algn="ctr">
            <a:solidFill>
              <a:schemeClr val="tx1"/>
            </a:solidFill>
            <a:round/>
            <a:headEnd/>
            <a:tailEnd/>
          </a:ln>
        </p:spPr>
        <p:txBody>
          <a:bodyPr rtlCol="0" anchor="ctr"/>
          <a:lstStyle/>
          <a:p>
            <a:pPr algn="ctr"/>
            <a:endParaRPr kumimoji="1" lang="ja-JP" altLang="en-US" sz="1400" b="1" dirty="0">
              <a:latin typeface="HG丸ｺﾞｼｯｸM-PRO" pitchFamily="50" charset="-128"/>
              <a:ea typeface="HG丸ｺﾞｼｯｸM-PRO" pitchFamily="50" charset="-128"/>
            </a:endParaRPr>
          </a:p>
        </p:txBody>
      </p:sp>
      <p:sp>
        <p:nvSpPr>
          <p:cNvPr id="13" name="矢印: 右 12">
            <a:extLst>
              <a:ext uri="{FF2B5EF4-FFF2-40B4-BE49-F238E27FC236}">
                <a16:creationId xmlns:a16="http://schemas.microsoft.com/office/drawing/2014/main" id="{B3C54F7F-EF93-49D4-9098-A1F0D9EE24A8}"/>
              </a:ext>
            </a:extLst>
          </p:cNvPr>
          <p:cNvSpPr/>
          <p:nvPr/>
        </p:nvSpPr>
        <p:spPr bwMode="auto">
          <a:xfrm>
            <a:off x="5505731" y="2438310"/>
            <a:ext cx="3197964" cy="327127"/>
          </a:xfrm>
          <a:prstGeom prst="rightArrow">
            <a:avLst/>
          </a:prstGeom>
          <a:solidFill>
            <a:srgbClr val="00FFFF"/>
          </a:solidFill>
          <a:ln w="9525" algn="ctr">
            <a:solidFill>
              <a:schemeClr val="tx1"/>
            </a:solidFill>
            <a:round/>
            <a:headEnd/>
            <a:tailEnd/>
          </a:ln>
        </p:spPr>
        <p:txBody>
          <a:bodyPr rtlCol="0" anchor="ctr"/>
          <a:lstStyle/>
          <a:p>
            <a:pPr algn="ctr"/>
            <a:endParaRPr kumimoji="1" lang="ja-JP" altLang="en-US" sz="1400" b="1" dirty="0">
              <a:latin typeface="HG丸ｺﾞｼｯｸM-PRO" pitchFamily="50" charset="-128"/>
              <a:ea typeface="HG丸ｺﾞｼｯｸM-PRO" pitchFamily="50" charset="-128"/>
            </a:endParaRPr>
          </a:p>
        </p:txBody>
      </p:sp>
      <p:sp>
        <p:nvSpPr>
          <p:cNvPr id="15" name="テキスト ボックス 14">
            <a:extLst>
              <a:ext uri="{FF2B5EF4-FFF2-40B4-BE49-F238E27FC236}">
                <a16:creationId xmlns:a16="http://schemas.microsoft.com/office/drawing/2014/main" id="{0312EB2E-3F3F-45B2-800E-2E105EF9E3A1}"/>
              </a:ext>
            </a:extLst>
          </p:cNvPr>
          <p:cNvSpPr txBox="1"/>
          <p:nvPr/>
        </p:nvSpPr>
        <p:spPr>
          <a:xfrm>
            <a:off x="72847" y="3089414"/>
            <a:ext cx="8795066" cy="3165931"/>
          </a:xfrm>
          <a:prstGeom prst="rect">
            <a:avLst/>
          </a:prstGeom>
          <a:noFill/>
        </p:spPr>
        <p:txBody>
          <a:bodyPr wrap="square">
            <a:spAutoFit/>
          </a:bodyPr>
          <a:lstStyle/>
          <a:p>
            <a:pPr>
              <a:lnSpc>
                <a:spcPts val="2200"/>
              </a:lnSpc>
            </a:pPr>
            <a:r>
              <a:rPr kumimoji="1" lang="ja-JP" altLang="en-US" dirty="0">
                <a:latin typeface="Meiryo UI" panose="020B0604030504040204" pitchFamily="50" charset="-128"/>
                <a:ea typeface="Meiryo UI" panose="020B0604030504040204" pitchFamily="50" charset="-128"/>
              </a:rPr>
              <a:t>＜当面の進め方＞</a:t>
            </a:r>
            <a:endParaRPr kumimoji="1" lang="en-US" altLang="ja-JP" dirty="0">
              <a:latin typeface="Meiryo UI" panose="020B0604030504040204" pitchFamily="50" charset="-128"/>
              <a:ea typeface="Meiryo UI" panose="020B0604030504040204" pitchFamily="50" charset="-128"/>
            </a:endParaRPr>
          </a:p>
          <a:p>
            <a:pPr>
              <a:lnSpc>
                <a:spcPts val="200"/>
              </a:lnSpc>
            </a:pPr>
            <a:endParaRPr kumimoji="1" lang="en-US" altLang="ja-JP" dirty="0">
              <a:latin typeface="Meiryo UI" panose="020B0604030504040204" pitchFamily="50" charset="-128"/>
              <a:ea typeface="Meiryo UI" panose="020B0604030504040204" pitchFamily="50" charset="-128"/>
            </a:endParaRPr>
          </a:p>
          <a:p>
            <a:pPr>
              <a:lnSpc>
                <a:spcPts val="2200"/>
              </a:lnSpc>
            </a:pPr>
            <a:r>
              <a:rPr kumimoji="1" lang="ja-JP" altLang="en-US" dirty="0">
                <a:latin typeface="Meiryo UI" panose="020B0604030504040204" pitchFamily="50" charset="-128"/>
                <a:ea typeface="Meiryo UI" panose="020B0604030504040204" pitchFamily="50" charset="-128"/>
              </a:rPr>
              <a:t>　○ 本協議会での検討の実施</a:t>
            </a: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ja-JP" altLang="en-US"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　・</a:t>
            </a:r>
            <a:r>
              <a:rPr kumimoji="1" lang="ja-JP" altLang="en-US" sz="1600" b="1" u="sng" dirty="0">
                <a:latin typeface="Meiryo UI" panose="020B0604030504040204" pitchFamily="50" charset="-128"/>
                <a:ea typeface="Meiryo UI" panose="020B0604030504040204" pitchFamily="50" charset="-128"/>
              </a:rPr>
              <a:t>次回は、３月頃の開催を予定</a:t>
            </a:r>
            <a:endParaRPr kumimoji="1" lang="en-US" altLang="ja-JP" sz="1600" b="1" u="sng" dirty="0">
              <a:latin typeface="Meiryo UI" panose="020B0604030504040204" pitchFamily="50" charset="-128"/>
              <a:ea typeface="Meiryo UI" panose="020B0604030504040204" pitchFamily="50" charset="-128"/>
            </a:endParaRPr>
          </a:p>
          <a:p>
            <a:pPr>
              <a:lnSpc>
                <a:spcPts val="2200"/>
              </a:lnSpc>
            </a:pPr>
            <a:r>
              <a:rPr kumimoji="1" lang="ja-JP" altLang="en-US" sz="16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検討内容案</a:t>
            </a:r>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導入目標について、商用車が集中するエリアの抽出・</a:t>
            </a:r>
            <a:r>
              <a:rPr kumimoji="1" lang="en-US" altLang="ja-JP" sz="1400" dirty="0">
                <a:latin typeface="Meiryo UI" panose="020B0604030504040204" pitchFamily="50" charset="-128"/>
                <a:ea typeface="Meiryo UI" panose="020B0604030504040204" pitchFamily="50" charset="-128"/>
              </a:rPr>
              <a:t>FC</a:t>
            </a:r>
            <a:r>
              <a:rPr kumimoji="1" lang="ja-JP" altLang="en-US" sz="1400" dirty="0">
                <a:latin typeface="Meiryo UI" panose="020B0604030504040204" pitchFamily="50" charset="-128"/>
                <a:ea typeface="Meiryo UI" panose="020B0604030504040204" pitchFamily="50" charset="-128"/>
              </a:rPr>
              <a:t>商用車の需要ポテンシャル等について</a:t>
            </a:r>
            <a:r>
              <a:rPr kumimoji="1" lang="ja-JP" altLang="en-US" sz="1600" dirty="0">
                <a:latin typeface="Meiryo UI" panose="020B0604030504040204" pitchFamily="50" charset="-128"/>
                <a:ea typeface="Meiryo UI" panose="020B0604030504040204" pitchFamily="50" charset="-128"/>
              </a:rPr>
              <a:t>　　</a:t>
            </a:r>
            <a:endParaRPr kumimoji="1" lang="en-US" altLang="ja-JP" sz="1600" dirty="0">
              <a:latin typeface="Meiryo UI" panose="020B0604030504040204" pitchFamily="50" charset="-128"/>
              <a:ea typeface="Meiryo UI" panose="020B0604030504040204" pitchFamily="50" charset="-128"/>
            </a:endParaRPr>
          </a:p>
          <a:p>
            <a:pPr>
              <a:lnSpc>
                <a:spcPts val="2200"/>
              </a:lnSpc>
            </a:pPr>
            <a:r>
              <a:rPr kumimoji="1" lang="ja-JP" altLang="en-US" sz="16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　</a:t>
            </a:r>
            <a:r>
              <a:rPr kumimoji="1" lang="ja-JP" altLang="en-US" sz="1400" b="1" u="sng" dirty="0">
                <a:latin typeface="Meiryo UI" panose="020B0604030504040204" pitchFamily="50" charset="-128"/>
                <a:ea typeface="Meiryo UI" panose="020B0604030504040204" pitchFamily="50" charset="-128"/>
              </a:rPr>
              <a:t>本日の検討内容についてご意見がありましたら、２月７日までに事務局までお知らせください。</a:t>
            </a:r>
            <a:endParaRPr kumimoji="1" lang="en-US" altLang="ja-JP" sz="1400" b="1" u="sng" dirty="0">
              <a:latin typeface="Meiryo UI" panose="020B0604030504040204" pitchFamily="50" charset="-128"/>
              <a:ea typeface="Meiryo UI" panose="020B0604030504040204" pitchFamily="50" charset="-128"/>
            </a:endParaRPr>
          </a:p>
          <a:p>
            <a:pPr>
              <a:lnSpc>
                <a:spcPts val="200"/>
              </a:lnSpc>
            </a:pPr>
            <a:endParaRPr kumimoji="1" lang="en-US" altLang="ja-JP" sz="1600" dirty="0">
              <a:latin typeface="Meiryo UI" panose="020B0604030504040204" pitchFamily="50" charset="-128"/>
              <a:ea typeface="Meiryo UI" panose="020B0604030504040204" pitchFamily="50" charset="-128"/>
            </a:endParaRPr>
          </a:p>
          <a:p>
            <a:pPr>
              <a:lnSpc>
                <a:spcPts val="2200"/>
              </a:lnSpc>
            </a:pPr>
            <a:r>
              <a:rPr kumimoji="1" lang="ja-JP" altLang="en-US" sz="1600" dirty="0">
                <a:latin typeface="Meiryo UI" panose="020B0604030504040204" pitchFamily="50" charset="-128"/>
                <a:ea typeface="Meiryo UI" panose="020B0604030504040204" pitchFamily="50" charset="-128"/>
              </a:rPr>
              <a:t>　　　・必要に応じ、</a:t>
            </a:r>
            <a:r>
              <a:rPr kumimoji="1" lang="en-US" altLang="ja-JP" sz="1600" dirty="0">
                <a:latin typeface="Meiryo UI" panose="020B0604030504040204" pitchFamily="50" charset="-128"/>
                <a:ea typeface="Meiryo UI" panose="020B0604030504040204" pitchFamily="50" charset="-128"/>
              </a:rPr>
              <a:t>WG</a:t>
            </a:r>
            <a:r>
              <a:rPr kumimoji="1" lang="ja-JP" altLang="en-US" sz="1600" dirty="0">
                <a:latin typeface="Meiryo UI" panose="020B0604030504040204" pitchFamily="50" charset="-128"/>
                <a:ea typeface="Meiryo UI" panose="020B0604030504040204" pitchFamily="50" charset="-128"/>
              </a:rPr>
              <a:t>の設置等について検討</a:t>
            </a:r>
            <a:endParaRPr kumimoji="1" lang="en-US" altLang="ja-JP" sz="1600" dirty="0">
              <a:latin typeface="Meiryo UI" panose="020B0604030504040204" pitchFamily="50" charset="-128"/>
              <a:ea typeface="Meiryo UI" panose="020B0604030504040204" pitchFamily="50" charset="-128"/>
            </a:endParaRPr>
          </a:p>
          <a:p>
            <a:pPr>
              <a:lnSpc>
                <a:spcPts val="200"/>
              </a:lnSpc>
            </a:pPr>
            <a:endParaRPr kumimoji="1" lang="en-US" altLang="ja-JP" sz="1600" dirty="0">
              <a:latin typeface="Meiryo UI" panose="020B0604030504040204" pitchFamily="50" charset="-128"/>
              <a:ea typeface="Meiryo UI" panose="020B0604030504040204" pitchFamily="50" charset="-128"/>
            </a:endParaRPr>
          </a:p>
          <a:p>
            <a:pPr>
              <a:lnSpc>
                <a:spcPts val="200"/>
              </a:lnSpc>
            </a:pPr>
            <a:endParaRPr kumimoji="1" lang="en-US" altLang="ja-JP" sz="1600" dirty="0">
              <a:latin typeface="Meiryo UI" panose="020B0604030504040204" pitchFamily="50" charset="-128"/>
              <a:ea typeface="Meiryo UI" panose="020B0604030504040204" pitchFamily="50" charset="-128"/>
            </a:endParaRPr>
          </a:p>
          <a:p>
            <a:pPr>
              <a:lnSpc>
                <a:spcPts val="200"/>
              </a:lnSpc>
            </a:pPr>
            <a:endParaRPr kumimoji="1" lang="en-US" altLang="ja-JP" sz="1600" dirty="0">
              <a:latin typeface="Meiryo UI" panose="020B0604030504040204" pitchFamily="50" charset="-128"/>
              <a:ea typeface="Meiryo UI" panose="020B0604030504040204" pitchFamily="50" charset="-128"/>
            </a:endParaRPr>
          </a:p>
          <a:p>
            <a:pPr>
              <a:lnSpc>
                <a:spcPts val="2200"/>
              </a:lnSpc>
            </a:pPr>
            <a:r>
              <a:rPr kumimoji="1" lang="ja-JP" altLang="en-US" dirty="0">
                <a:latin typeface="Meiryo UI" panose="020B0604030504040204" pitchFamily="50" charset="-128"/>
                <a:ea typeface="Meiryo UI" panose="020B0604030504040204" pitchFamily="50" charset="-128"/>
              </a:rPr>
              <a:t>　○ 協議会への参画促進</a:t>
            </a:r>
            <a:endParaRPr kumimoji="1" lang="en-US" altLang="ja-JP" dirty="0">
              <a:latin typeface="Meiryo UI" panose="020B0604030504040204" pitchFamily="50" charset="-128"/>
              <a:ea typeface="Meiryo UI" panose="020B0604030504040204" pitchFamily="50" charset="-128"/>
            </a:endParaRPr>
          </a:p>
          <a:p>
            <a:pPr>
              <a:lnSpc>
                <a:spcPts val="2200"/>
              </a:lnSpc>
            </a:pPr>
            <a:r>
              <a:rPr kumimoji="1" lang="ja-JP" altLang="en-US" sz="1600" dirty="0">
                <a:latin typeface="Meiryo UI" panose="020B0604030504040204" pitchFamily="50" charset="-128"/>
                <a:ea typeface="Meiryo UI" panose="020B0604030504040204" pitchFamily="50" charset="-128"/>
              </a:rPr>
              <a:t>　　　・商用車が集中するエリアに拠点を有する事業者等に参画を呼び掛け</a:t>
            </a:r>
            <a:endParaRPr kumimoji="1" lang="en-US" altLang="ja-JP" sz="1600" dirty="0">
              <a:latin typeface="Meiryo UI" panose="020B0604030504040204" pitchFamily="50" charset="-128"/>
              <a:ea typeface="Meiryo UI" panose="020B0604030504040204" pitchFamily="50" charset="-128"/>
            </a:endParaRPr>
          </a:p>
          <a:p>
            <a:pPr>
              <a:lnSpc>
                <a:spcPts val="200"/>
              </a:lnSpc>
            </a:pPr>
            <a:endParaRPr kumimoji="1" lang="en-US" altLang="ja-JP" sz="1600" dirty="0">
              <a:latin typeface="Meiryo UI" panose="020B0604030504040204" pitchFamily="50" charset="-128"/>
              <a:ea typeface="Meiryo UI" panose="020B0604030504040204" pitchFamily="50" charset="-128"/>
            </a:endParaRPr>
          </a:p>
          <a:p>
            <a:pPr>
              <a:lnSpc>
                <a:spcPts val="200"/>
              </a:lnSpc>
            </a:pPr>
            <a:endParaRPr kumimoji="1" lang="en-US" altLang="ja-JP" sz="1600" dirty="0">
              <a:latin typeface="Meiryo UI" panose="020B0604030504040204" pitchFamily="50" charset="-128"/>
              <a:ea typeface="Meiryo UI" panose="020B0604030504040204" pitchFamily="50" charset="-128"/>
            </a:endParaRPr>
          </a:p>
          <a:p>
            <a:pPr>
              <a:lnSpc>
                <a:spcPts val="200"/>
              </a:lnSpc>
            </a:pPr>
            <a:endParaRPr kumimoji="1" lang="en-US" altLang="ja-JP" dirty="0">
              <a:latin typeface="Meiryo UI" panose="020B0604030504040204" pitchFamily="50" charset="-128"/>
              <a:ea typeface="Meiryo UI" panose="020B0604030504040204" pitchFamily="50" charset="-128"/>
            </a:endParaRPr>
          </a:p>
          <a:p>
            <a:pPr>
              <a:lnSpc>
                <a:spcPts val="2200"/>
              </a:lnSpc>
            </a:pPr>
            <a:r>
              <a:rPr kumimoji="1" lang="ja-JP" altLang="en-US" dirty="0">
                <a:latin typeface="Meiryo UI" panose="020B0604030504040204" pitchFamily="50" charset="-128"/>
                <a:ea typeface="Meiryo UI" panose="020B0604030504040204" pitchFamily="50" charset="-128"/>
              </a:rPr>
              <a:t>　○ 国の重点地域公募への対応</a:t>
            </a:r>
            <a:endParaRPr kumimoji="1" lang="en-US" altLang="ja-JP" dirty="0">
              <a:latin typeface="Meiryo UI" panose="020B0604030504040204" pitchFamily="50" charset="-128"/>
              <a:ea typeface="Meiryo UI" panose="020B0604030504040204" pitchFamily="50" charset="-128"/>
            </a:endParaRPr>
          </a:p>
          <a:p>
            <a:pPr>
              <a:lnSpc>
                <a:spcPts val="2200"/>
              </a:lnSpc>
            </a:pPr>
            <a:r>
              <a:rPr kumimoji="1" lang="ja-JP" altLang="en-US" sz="1600" dirty="0">
                <a:latin typeface="Meiryo UI" panose="020B0604030504040204" pitchFamily="50" charset="-128"/>
                <a:ea typeface="Meiryo UI" panose="020B0604030504040204" pitchFamily="50" charset="-128"/>
              </a:rPr>
              <a:t>　　　・公募開始について注視し、本協議会での検討を踏まえて対応</a:t>
            </a:r>
            <a:endParaRPr kumimoji="1" lang="en-US" altLang="ja-JP" sz="16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FC49B13C-1007-4CFB-8491-584C705396A6}"/>
              </a:ext>
            </a:extLst>
          </p:cNvPr>
          <p:cNvSpPr txBox="1"/>
          <p:nvPr/>
        </p:nvSpPr>
        <p:spPr>
          <a:xfrm>
            <a:off x="254451" y="1492837"/>
            <a:ext cx="4029517" cy="1451679"/>
          </a:xfrm>
          <a:prstGeom prst="rect">
            <a:avLst/>
          </a:prstGeom>
          <a:noFill/>
        </p:spPr>
        <p:txBody>
          <a:bodyPr wrap="square">
            <a:spAutoFit/>
          </a:bodyPr>
          <a:lstStyle/>
          <a:p>
            <a:pPr>
              <a:lnSpc>
                <a:spcPts val="200"/>
              </a:lnSpc>
            </a:pPr>
            <a:endParaRPr kumimoji="1" lang="en-US" altLang="ja-JP" sz="1400" dirty="0">
              <a:latin typeface="Meiryo UI" panose="020B0604030504040204" pitchFamily="50" charset="-128"/>
              <a:ea typeface="Meiryo UI" panose="020B0604030504040204" pitchFamily="50" charset="-128"/>
            </a:endParaRPr>
          </a:p>
          <a:p>
            <a:pPr>
              <a:lnSpc>
                <a:spcPts val="1600"/>
              </a:lnSpc>
            </a:pPr>
            <a:r>
              <a:rPr kumimoji="1" lang="ja-JP" altLang="en-US" sz="1400" dirty="0">
                <a:latin typeface="Meiryo UI" panose="020B0604030504040204" pitchFamily="50" charset="-128"/>
                <a:ea typeface="Meiryo UI" panose="020B0604030504040204" pitchFamily="50" charset="-128"/>
              </a:rPr>
              <a:t>　　重点地域選定に向けた検討 </a:t>
            </a:r>
            <a:endParaRPr kumimoji="1" lang="en-US" altLang="ja-JP" sz="1400" dirty="0">
              <a:latin typeface="Meiryo UI" panose="020B0604030504040204" pitchFamily="50" charset="-128"/>
              <a:ea typeface="Meiryo UI" panose="020B0604030504040204" pitchFamily="50" charset="-128"/>
            </a:endParaRPr>
          </a:p>
          <a:p>
            <a:pPr>
              <a:lnSpc>
                <a:spcPts val="1600"/>
              </a:lnSpc>
            </a:pPr>
            <a:r>
              <a:rPr kumimoji="1" lang="ja-JP" altLang="en-US" sz="14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（① 導入目標）</a:t>
            </a:r>
            <a:endParaRPr kumimoji="1" lang="en-US" altLang="ja-JP" sz="1200" dirty="0">
              <a:latin typeface="Meiryo UI" panose="020B0604030504040204" pitchFamily="50" charset="-128"/>
              <a:ea typeface="Meiryo UI" panose="020B0604030504040204" pitchFamily="50" charset="-128"/>
            </a:endParaRPr>
          </a:p>
          <a:p>
            <a:pPr>
              <a:lnSpc>
                <a:spcPts val="200"/>
              </a:lnSpc>
            </a:pPr>
            <a:endParaRPr kumimoji="1" lang="en-US" altLang="ja-JP" sz="1200" dirty="0">
              <a:latin typeface="Meiryo UI" panose="020B0604030504040204" pitchFamily="50" charset="-128"/>
              <a:ea typeface="Meiryo UI" panose="020B0604030504040204" pitchFamily="50" charset="-128"/>
            </a:endParaRPr>
          </a:p>
          <a:p>
            <a:pPr>
              <a:lnSpc>
                <a:spcPts val="200"/>
              </a:lnSpc>
            </a:pPr>
            <a:endParaRPr kumimoji="1" lang="en-US" altLang="ja-JP" sz="1400" dirty="0">
              <a:latin typeface="Meiryo UI" panose="020B0604030504040204" pitchFamily="50" charset="-128"/>
              <a:ea typeface="Meiryo UI" panose="020B0604030504040204" pitchFamily="50" charset="-128"/>
            </a:endParaRPr>
          </a:p>
          <a:p>
            <a:pPr>
              <a:lnSpc>
                <a:spcPts val="1600"/>
              </a:lnSpc>
            </a:pPr>
            <a:r>
              <a:rPr kumimoji="1" lang="ja-JP" altLang="en-US" sz="1400" dirty="0">
                <a:latin typeface="Meiryo UI" panose="020B0604030504040204" pitchFamily="50" charset="-128"/>
                <a:ea typeface="Meiryo UI" panose="020B0604030504040204" pitchFamily="50" charset="-128"/>
              </a:rPr>
              <a:t>　　車両の市場投入本格化時期をにらんだ検討 </a:t>
            </a:r>
            <a:endParaRPr kumimoji="1" lang="en-US" altLang="ja-JP" sz="1400" dirty="0">
              <a:latin typeface="Meiryo UI" panose="020B0604030504040204" pitchFamily="50" charset="-128"/>
              <a:ea typeface="Meiryo UI" panose="020B0604030504040204" pitchFamily="50" charset="-128"/>
            </a:endParaRPr>
          </a:p>
          <a:p>
            <a:pPr>
              <a:lnSpc>
                <a:spcPts val="1600"/>
              </a:lnSpc>
            </a:pPr>
            <a:r>
              <a:rPr kumimoji="1" lang="ja-JP" altLang="en-US" sz="14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（② 商用車集中エリア　③ </a:t>
            </a:r>
            <a:r>
              <a:rPr kumimoji="1" lang="en-US" altLang="ja-JP" sz="1200" dirty="0">
                <a:latin typeface="Meiryo UI" panose="020B0604030504040204" pitchFamily="50" charset="-128"/>
                <a:ea typeface="Meiryo UI" panose="020B0604030504040204" pitchFamily="50" charset="-128"/>
              </a:rPr>
              <a:t>FC</a:t>
            </a:r>
            <a:r>
              <a:rPr kumimoji="1" lang="ja-JP" altLang="en-US" sz="1200" dirty="0">
                <a:latin typeface="Meiryo UI" panose="020B0604030504040204" pitchFamily="50" charset="-128"/>
                <a:ea typeface="Meiryo UI" panose="020B0604030504040204" pitchFamily="50" charset="-128"/>
              </a:rPr>
              <a:t>商用車需要ポテンシャル）</a:t>
            </a:r>
            <a:r>
              <a:rPr kumimoji="1" lang="ja-JP" altLang="en-US" sz="1400" dirty="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pPr>
              <a:lnSpc>
                <a:spcPts val="200"/>
              </a:lnSpc>
            </a:pPr>
            <a:endParaRPr kumimoji="1" lang="en-US" altLang="ja-JP" sz="1400" dirty="0">
              <a:latin typeface="Meiryo UI" panose="020B0604030504040204" pitchFamily="50" charset="-128"/>
              <a:ea typeface="Meiryo UI" panose="020B0604030504040204" pitchFamily="50" charset="-128"/>
            </a:endParaRPr>
          </a:p>
          <a:p>
            <a:pPr>
              <a:lnSpc>
                <a:spcPts val="200"/>
              </a:lnSpc>
            </a:pPr>
            <a:endParaRPr kumimoji="1" lang="en-US" altLang="ja-JP" sz="1400" dirty="0">
              <a:latin typeface="Meiryo UI" panose="020B0604030504040204" pitchFamily="50" charset="-128"/>
              <a:ea typeface="Meiryo UI" panose="020B0604030504040204" pitchFamily="50" charset="-128"/>
            </a:endParaRPr>
          </a:p>
          <a:p>
            <a:pPr>
              <a:lnSpc>
                <a:spcPts val="1600"/>
              </a:lnSpc>
            </a:pPr>
            <a:r>
              <a:rPr kumimoji="1" lang="ja-JP" altLang="en-US" sz="1400" dirty="0">
                <a:latin typeface="Meiryo UI" panose="020B0604030504040204" pitchFamily="50" charset="-128"/>
                <a:ea typeface="Meiryo UI" panose="020B0604030504040204" pitchFamily="50" charset="-128"/>
              </a:rPr>
              <a:t>　　府域全域での</a:t>
            </a:r>
            <a:r>
              <a:rPr kumimoji="1" lang="en-US" altLang="ja-JP" sz="1400" dirty="0">
                <a:latin typeface="Meiryo UI" panose="020B0604030504040204" pitchFamily="50" charset="-128"/>
                <a:ea typeface="Meiryo UI" panose="020B0604030504040204" pitchFamily="50" charset="-128"/>
              </a:rPr>
              <a:t>FC</a:t>
            </a:r>
            <a:r>
              <a:rPr kumimoji="1" lang="ja-JP" altLang="en-US" sz="1400" dirty="0">
                <a:latin typeface="Meiryo UI" panose="020B0604030504040204" pitchFamily="50" charset="-128"/>
                <a:ea typeface="Meiryo UI" panose="020B0604030504040204" pitchFamily="50" charset="-128"/>
              </a:rPr>
              <a:t>商用車導入促進に向けた検討</a:t>
            </a:r>
            <a:endParaRPr kumimoji="1" lang="en-US" altLang="ja-JP" sz="1400" dirty="0">
              <a:latin typeface="Meiryo UI" panose="020B0604030504040204" pitchFamily="50" charset="-128"/>
              <a:ea typeface="Meiryo UI" panose="020B0604030504040204" pitchFamily="50" charset="-128"/>
            </a:endParaRPr>
          </a:p>
          <a:p>
            <a:pPr>
              <a:lnSpc>
                <a:spcPts val="1600"/>
              </a:lnSpc>
            </a:pPr>
            <a:r>
              <a:rPr kumimoji="1" lang="ja-JP" altLang="en-US" sz="14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（④ 水素ステーション配置　⑤コスト負担の在り方）</a:t>
            </a:r>
            <a:endParaRPr kumimoji="1" lang="en-US" altLang="ja-JP" sz="140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0E59B17B-2270-4B6A-97EF-A131CE69446B}"/>
              </a:ext>
            </a:extLst>
          </p:cNvPr>
          <p:cNvSpPr txBox="1"/>
          <p:nvPr/>
        </p:nvSpPr>
        <p:spPr>
          <a:xfrm>
            <a:off x="72847" y="1021230"/>
            <a:ext cx="8856476" cy="413831"/>
          </a:xfrm>
          <a:prstGeom prst="rect">
            <a:avLst/>
          </a:prstGeom>
          <a:noFill/>
        </p:spPr>
        <p:txBody>
          <a:bodyPr wrap="square">
            <a:spAutoFit/>
          </a:bodyPr>
          <a:lstStyle/>
          <a:p>
            <a:pPr>
              <a:lnSpc>
                <a:spcPts val="200"/>
              </a:lnSpc>
            </a:pPr>
            <a:endParaRPr kumimoji="1" lang="en-US" altLang="ja-JP" b="1" dirty="0">
              <a:latin typeface="Meiryo UI" panose="020B0604030504040204" pitchFamily="50" charset="-128"/>
              <a:ea typeface="Meiryo UI" panose="020B0604030504040204" pitchFamily="50" charset="-128"/>
            </a:endParaRPr>
          </a:p>
          <a:p>
            <a:pPr>
              <a:lnSpc>
                <a:spcPts val="2600"/>
              </a:lnSpc>
            </a:pPr>
            <a:r>
              <a:rPr kumimoji="1" lang="ja-JP" altLang="en-US" dirty="0">
                <a:latin typeface="Meiryo UI" panose="020B0604030504040204" pitchFamily="50" charset="-128"/>
                <a:ea typeface="Meiryo UI" panose="020B0604030504040204" pitchFamily="50" charset="-128"/>
              </a:rPr>
              <a:t>＜全体の検討スケジュール＞</a:t>
            </a:r>
            <a:endParaRPr kumimoji="1" lang="en-US" altLang="ja-JP"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EBFFEFE8-5FC6-489A-A996-24AAAF9277B7}"/>
              </a:ext>
            </a:extLst>
          </p:cNvPr>
          <p:cNvSpPr txBox="1"/>
          <p:nvPr/>
        </p:nvSpPr>
        <p:spPr>
          <a:xfrm>
            <a:off x="4204234" y="1169735"/>
            <a:ext cx="4725089" cy="301108"/>
          </a:xfrm>
          <a:prstGeom prst="rect">
            <a:avLst/>
          </a:prstGeom>
          <a:noFill/>
        </p:spPr>
        <p:txBody>
          <a:bodyPr wrap="square">
            <a:spAutoFit/>
          </a:bodyPr>
          <a:lstStyle/>
          <a:p>
            <a:pPr>
              <a:lnSpc>
                <a:spcPts val="200"/>
              </a:lnSpc>
            </a:pPr>
            <a:endParaRPr kumimoji="1" lang="en-US" altLang="ja-JP" b="1" dirty="0">
              <a:latin typeface="Meiryo UI" panose="020B0604030504040204" pitchFamily="50" charset="-128"/>
              <a:ea typeface="Meiryo UI" panose="020B0604030504040204" pitchFamily="50" charset="-128"/>
            </a:endParaRPr>
          </a:p>
          <a:p>
            <a:pPr>
              <a:lnSpc>
                <a:spcPts val="200"/>
              </a:lnSpc>
            </a:pPr>
            <a:endParaRPr kumimoji="1" lang="en-US" altLang="ja-JP" sz="1400" b="1" dirty="0">
              <a:latin typeface="Meiryo UI" panose="020B0604030504040204" pitchFamily="50" charset="-128"/>
              <a:ea typeface="Meiryo UI" panose="020B0604030504040204" pitchFamily="50" charset="-128"/>
            </a:endParaRPr>
          </a:p>
          <a:p>
            <a:pPr>
              <a:lnSpc>
                <a:spcPts val="200"/>
              </a:lnSpc>
            </a:pPr>
            <a:r>
              <a:rPr kumimoji="1" lang="ja-JP" altLang="en-US" sz="1400" b="1" dirty="0">
                <a:latin typeface="Meiryo UI" panose="020B0604030504040204" pitchFamily="50" charset="-128"/>
                <a:ea typeface="Meiryo UI" panose="020B0604030504040204" pitchFamily="50" charset="-128"/>
              </a:rPr>
              <a:t>　　</a:t>
            </a:r>
            <a:endParaRPr kumimoji="1" lang="en-US" altLang="ja-JP" sz="1400" b="1" dirty="0">
              <a:latin typeface="Meiryo UI" panose="020B0604030504040204" pitchFamily="50" charset="-128"/>
              <a:ea typeface="Meiryo UI" panose="020B0604030504040204" pitchFamily="50" charset="-128"/>
            </a:endParaRPr>
          </a:p>
          <a:p>
            <a:pPr>
              <a:lnSpc>
                <a:spcPts val="200"/>
              </a:lnSpc>
            </a:pPr>
            <a:endParaRPr kumimoji="1" lang="en-US" altLang="ja-JP" sz="1400" b="1" dirty="0">
              <a:latin typeface="Meiryo UI" panose="020B0604030504040204" pitchFamily="50" charset="-128"/>
              <a:ea typeface="Meiryo UI" panose="020B0604030504040204" pitchFamily="50" charset="-128"/>
            </a:endParaRPr>
          </a:p>
          <a:p>
            <a:pPr>
              <a:lnSpc>
                <a:spcPts val="200"/>
              </a:lnSpc>
            </a:pPr>
            <a:endParaRPr kumimoji="1" lang="en-US" altLang="ja-JP" sz="1400" b="1" dirty="0">
              <a:latin typeface="Meiryo UI" panose="020B0604030504040204" pitchFamily="50" charset="-128"/>
              <a:ea typeface="Meiryo UI" panose="020B0604030504040204" pitchFamily="50" charset="-128"/>
            </a:endParaRPr>
          </a:p>
          <a:p>
            <a:pPr>
              <a:lnSpc>
                <a:spcPts val="200"/>
              </a:lnSpc>
            </a:pPr>
            <a:endParaRPr kumimoji="1" lang="en-US" altLang="ja-JP" sz="1400" b="1" dirty="0">
              <a:latin typeface="Meiryo UI" panose="020B0604030504040204" pitchFamily="50" charset="-128"/>
              <a:ea typeface="Meiryo UI" panose="020B0604030504040204" pitchFamily="50" charset="-128"/>
            </a:endParaRPr>
          </a:p>
          <a:p>
            <a:pPr>
              <a:lnSpc>
                <a:spcPts val="200"/>
              </a:lnSpc>
            </a:pPr>
            <a:r>
              <a:rPr kumimoji="1" lang="en-US" altLang="ja-JP" sz="1400" dirty="0">
                <a:latin typeface="Meiryo UI" panose="020B0604030504040204" pitchFamily="50" charset="-128"/>
                <a:ea typeface="Meiryo UI" panose="020B0604030504040204" pitchFamily="50" charset="-128"/>
              </a:rPr>
              <a:t>R7.1         R7.</a:t>
            </a:r>
            <a:r>
              <a:rPr kumimoji="1" lang="ja-JP" altLang="en-US" sz="1400" dirty="0">
                <a:latin typeface="Meiryo UI" panose="020B0604030504040204" pitchFamily="50" charset="-128"/>
                <a:ea typeface="Meiryo UI" panose="020B0604030504040204" pitchFamily="50" charset="-128"/>
              </a:rPr>
              <a:t>３頃</a:t>
            </a:r>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         R9</a:t>
            </a:r>
            <a:r>
              <a:rPr kumimoji="1" lang="ja-JP" altLang="en-US" sz="1400" dirty="0">
                <a:latin typeface="Meiryo UI" panose="020B0604030504040204" pitchFamily="50" charset="-128"/>
                <a:ea typeface="Meiryo UI" panose="020B0604030504040204" pitchFamily="50" charset="-128"/>
              </a:rPr>
              <a:t>頃（想定）</a:t>
            </a:r>
            <a:r>
              <a:rPr kumimoji="1" lang="en-US" altLang="ja-JP" sz="1400" dirty="0">
                <a:latin typeface="Meiryo UI" panose="020B0604030504040204" pitchFamily="50" charset="-128"/>
                <a:ea typeface="Meiryo UI" panose="020B0604030504040204" pitchFamily="50" charset="-128"/>
              </a:rPr>
              <a:t>                </a:t>
            </a:r>
          </a:p>
        </p:txBody>
      </p:sp>
      <p:cxnSp>
        <p:nvCxnSpPr>
          <p:cNvPr id="19" name="直線コネクタ 18">
            <a:extLst>
              <a:ext uri="{FF2B5EF4-FFF2-40B4-BE49-F238E27FC236}">
                <a16:creationId xmlns:a16="http://schemas.microsoft.com/office/drawing/2014/main" id="{C88DD8E8-ED5C-4403-979D-E4CA1258F386}"/>
              </a:ext>
            </a:extLst>
          </p:cNvPr>
          <p:cNvCxnSpPr/>
          <p:nvPr/>
        </p:nvCxnSpPr>
        <p:spPr bwMode="auto">
          <a:xfrm flipH="1">
            <a:off x="6350754" y="1207869"/>
            <a:ext cx="216024" cy="23818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a:extLst>
              <a:ext uri="{FF2B5EF4-FFF2-40B4-BE49-F238E27FC236}">
                <a16:creationId xmlns:a16="http://schemas.microsoft.com/office/drawing/2014/main" id="{0A8775F8-47D1-4343-8FB8-8D0EAB18C9FE}"/>
              </a:ext>
            </a:extLst>
          </p:cNvPr>
          <p:cNvCxnSpPr/>
          <p:nvPr/>
        </p:nvCxnSpPr>
        <p:spPr bwMode="auto">
          <a:xfrm flipH="1">
            <a:off x="6458766" y="1209601"/>
            <a:ext cx="216024" cy="23818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テキスト ボックス 16">
            <a:extLst>
              <a:ext uri="{FF2B5EF4-FFF2-40B4-BE49-F238E27FC236}">
                <a16:creationId xmlns:a16="http://schemas.microsoft.com/office/drawing/2014/main" id="{8BD4BB36-FE46-4348-A3EA-35431D52B0B4}"/>
              </a:ext>
            </a:extLst>
          </p:cNvPr>
          <p:cNvSpPr txBox="1"/>
          <p:nvPr/>
        </p:nvSpPr>
        <p:spPr>
          <a:xfrm>
            <a:off x="7308304" y="163150"/>
            <a:ext cx="16893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dirty="0">
                <a:latin typeface="ＭＳ ゴシック" panose="020B0609070205080204" pitchFamily="49" charset="-128"/>
                <a:ea typeface="ＭＳ ゴシック" panose="020B0609070205080204" pitchFamily="49" charset="-128"/>
              </a:rPr>
              <a:t>事務局資料 ３</a:t>
            </a:r>
            <a:endParaRPr kumimoji="1" lang="en-US" altLang="ja-JP"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332308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 y="2140"/>
            <a:ext cx="9143999" cy="373667"/>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１</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本協議会の設置目的について</a:t>
            </a:r>
          </a:p>
        </p:txBody>
      </p:sp>
      <p:sp>
        <p:nvSpPr>
          <p:cNvPr id="17" name="テキスト ボックス 16">
            <a:extLst>
              <a:ext uri="{FF2B5EF4-FFF2-40B4-BE49-F238E27FC236}">
                <a16:creationId xmlns:a16="http://schemas.microsoft.com/office/drawing/2014/main" id="{60799997-A65D-48EB-863D-F04CB37B81EA}"/>
              </a:ext>
            </a:extLst>
          </p:cNvPr>
          <p:cNvSpPr txBox="1"/>
          <p:nvPr/>
        </p:nvSpPr>
        <p:spPr>
          <a:xfrm>
            <a:off x="247742" y="467620"/>
            <a:ext cx="8648518" cy="6480941"/>
          </a:xfrm>
          <a:prstGeom prst="rect">
            <a:avLst/>
          </a:prstGeom>
          <a:noFill/>
        </p:spPr>
        <p:txBody>
          <a:bodyPr wrap="square" lIns="72000" rIns="36000" rtlCol="0">
            <a:noAutofit/>
          </a:bodyPr>
          <a:lstStyle/>
          <a:p>
            <a:r>
              <a:rPr kumimoji="1" lang="ja-JP" altLang="en-US" sz="1500" dirty="0">
                <a:latin typeface="Meiryo UI" panose="020B0604030504040204" pitchFamily="50" charset="-128"/>
                <a:ea typeface="Meiryo UI" panose="020B0604030504040204" pitchFamily="50" charset="-128"/>
              </a:rPr>
              <a:t>○　大阪には、液化水素や燃料電池、水素関連の部素材製造など水素関連分野に先進的に取り組む企業や、</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高い技術力を持つ多様で厚みのある中小企業が集積していることから、地域の特徴を活かした水素エネルギーの</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利活用の拡大や水素・燃料電池関連の産業振興を図るため、</a:t>
            </a:r>
            <a:r>
              <a:rPr kumimoji="1" lang="en-US" altLang="ja-JP" sz="1500" dirty="0">
                <a:latin typeface="Meiryo UI" panose="020B0604030504040204" pitchFamily="50" charset="-128"/>
                <a:ea typeface="Meiryo UI" panose="020B0604030504040204" pitchFamily="50" charset="-128"/>
              </a:rPr>
              <a:t>2016</a:t>
            </a:r>
            <a:r>
              <a:rPr kumimoji="1" lang="ja-JP" altLang="en-US" sz="1500" dirty="0">
                <a:latin typeface="Meiryo UI" panose="020B0604030504040204" pitchFamily="50" charset="-128"/>
                <a:ea typeface="Meiryo UI" panose="020B0604030504040204" pitchFamily="50" charset="-128"/>
              </a:rPr>
              <a:t>年</a:t>
            </a:r>
            <a:r>
              <a:rPr kumimoji="1" lang="en-US" altLang="ja-JP" sz="1500" dirty="0">
                <a:latin typeface="Meiryo UI" panose="020B0604030504040204" pitchFamily="50" charset="-128"/>
                <a:ea typeface="Meiryo UI" panose="020B0604030504040204" pitchFamily="50" charset="-128"/>
              </a:rPr>
              <a:t>3</a:t>
            </a:r>
            <a:r>
              <a:rPr kumimoji="1" lang="ja-JP" altLang="en-US" sz="1500" dirty="0">
                <a:latin typeface="Meiryo UI" panose="020B0604030504040204" pitchFamily="50" charset="-128"/>
                <a:ea typeface="Meiryo UI" panose="020B0604030504040204" pitchFamily="50" charset="-128"/>
              </a:rPr>
              <a:t>月に、水素・燃料電池関連分野にお</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ける今後の取組の方向性を示す「</a:t>
            </a:r>
            <a:r>
              <a:rPr kumimoji="1" lang="en-US" altLang="ja-JP" sz="1500" dirty="0">
                <a:latin typeface="Meiryo UI" panose="020B0604030504040204" pitchFamily="50" charset="-128"/>
                <a:ea typeface="Meiryo UI" panose="020B0604030504040204" pitchFamily="50" charset="-128"/>
              </a:rPr>
              <a:t>H2Osaka</a:t>
            </a:r>
            <a:r>
              <a:rPr kumimoji="1" lang="ja-JP" altLang="en-US" sz="1500" dirty="0">
                <a:latin typeface="Meiryo UI" panose="020B0604030504040204" pitchFamily="50" charset="-128"/>
                <a:ea typeface="Meiryo UI" panose="020B0604030504040204" pitchFamily="50" charset="-128"/>
              </a:rPr>
              <a:t>（エイチツーオオサカ）ビジョン」を策定し、産学官が連携して、関連</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する技術開発や実証実験、先導的な実装など、全国でも先駆的な取組みを推進してきた。</a:t>
            </a:r>
            <a:endParaRPr kumimoji="1" lang="en-US" altLang="ja-JP" sz="1500" dirty="0">
              <a:latin typeface="Meiryo UI" panose="020B0604030504040204" pitchFamily="50" charset="-128"/>
              <a:ea typeface="Meiryo UI" panose="020B0604030504040204" pitchFamily="50" charset="-128"/>
            </a:endParaRPr>
          </a:p>
          <a:p>
            <a:endParaRPr kumimoji="1" lang="ja-JP" altLang="en-US" sz="4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国は、</a:t>
            </a:r>
            <a:r>
              <a:rPr kumimoji="1" lang="en-US" altLang="ja-JP" sz="1500" dirty="0">
                <a:latin typeface="Meiryo UI" panose="020B0604030504040204" pitchFamily="50" charset="-128"/>
                <a:ea typeface="Meiryo UI" panose="020B0604030504040204" pitchFamily="50" charset="-128"/>
              </a:rPr>
              <a:t>2050</a:t>
            </a:r>
            <a:r>
              <a:rPr kumimoji="1" lang="ja-JP" altLang="en-US" sz="1500" dirty="0">
                <a:latin typeface="Meiryo UI" panose="020B0604030504040204" pitchFamily="50" charset="-128"/>
                <a:ea typeface="Meiryo UI" panose="020B0604030504040204" pitchFamily="50" charset="-128"/>
              </a:rPr>
              <a:t>年カーボンニュートラル（</a:t>
            </a:r>
            <a:r>
              <a:rPr kumimoji="1" lang="en-US" altLang="ja-JP" sz="1500" dirty="0">
                <a:latin typeface="Meiryo UI" panose="020B0604030504040204" pitchFamily="50" charset="-128"/>
                <a:ea typeface="Meiryo UI" panose="020B0604030504040204" pitchFamily="50" charset="-128"/>
              </a:rPr>
              <a:t>CN</a:t>
            </a:r>
            <a:r>
              <a:rPr kumimoji="1" lang="ja-JP" altLang="en-US" sz="1500" dirty="0">
                <a:latin typeface="Meiryo UI" panose="020B0604030504040204" pitchFamily="50" charset="-128"/>
                <a:ea typeface="Meiryo UI" panose="020B0604030504040204" pitchFamily="50" charset="-128"/>
              </a:rPr>
              <a:t>）の実現に向けて、</a:t>
            </a:r>
            <a:r>
              <a:rPr kumimoji="1" lang="en-US" altLang="ja-JP" sz="1500" dirty="0">
                <a:latin typeface="Meiryo UI" panose="020B0604030504040204" pitchFamily="50" charset="-128"/>
                <a:ea typeface="Meiryo UI" panose="020B0604030504040204" pitchFamily="50" charset="-128"/>
              </a:rPr>
              <a:t>GX</a:t>
            </a:r>
            <a:r>
              <a:rPr kumimoji="1" lang="ja-JP" altLang="en-US" sz="1500" dirty="0">
                <a:latin typeface="Meiryo UI" panose="020B0604030504040204" pitchFamily="50" charset="-128"/>
                <a:ea typeface="Meiryo UI" panose="020B0604030504040204" pitchFamily="50" charset="-128"/>
              </a:rPr>
              <a:t>（グリーントランスフォーメーション）を加速し、</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経済成長につなげていく中で、</a:t>
            </a:r>
            <a:r>
              <a:rPr kumimoji="1" lang="en-US" altLang="ja-JP" sz="1500" dirty="0">
                <a:latin typeface="Meiryo UI" panose="020B0604030504040204" pitchFamily="50" charset="-128"/>
                <a:ea typeface="Meiryo UI" panose="020B0604030504040204" pitchFamily="50" charset="-128"/>
              </a:rPr>
              <a:t>2024</a:t>
            </a:r>
            <a:r>
              <a:rPr kumimoji="1" lang="ja-JP" altLang="en-US" sz="1500" dirty="0">
                <a:latin typeface="Meiryo UI" panose="020B0604030504040204" pitchFamily="50" charset="-128"/>
                <a:ea typeface="Meiryo UI" panose="020B0604030504040204" pitchFamily="50" charset="-128"/>
              </a:rPr>
              <a:t>年</a:t>
            </a:r>
            <a:r>
              <a:rPr kumimoji="1" lang="en-US" altLang="ja-JP" sz="1500" dirty="0">
                <a:latin typeface="Meiryo UI" panose="020B0604030504040204" pitchFamily="50" charset="-128"/>
                <a:ea typeface="Meiryo UI" panose="020B0604030504040204" pitchFamily="50" charset="-128"/>
              </a:rPr>
              <a:t>10</a:t>
            </a:r>
            <a:r>
              <a:rPr kumimoji="1" lang="ja-JP" altLang="en-US" sz="1500" dirty="0">
                <a:latin typeface="Meiryo UI" panose="020B0604030504040204" pitchFamily="50" charset="-128"/>
                <a:ea typeface="Meiryo UI" panose="020B0604030504040204" pitchFamily="50" charset="-128"/>
              </a:rPr>
              <a:t>月に水素社会推進法を施行。その流れの中で、国内全体の</a:t>
            </a:r>
            <a:r>
              <a:rPr kumimoji="1" lang="en-US" altLang="ja-JP" sz="1500" dirty="0">
                <a:latin typeface="Meiryo UI" panose="020B0604030504040204" pitchFamily="50" charset="-128"/>
                <a:ea typeface="Meiryo UI" panose="020B0604030504040204" pitchFamily="50" charset="-128"/>
              </a:rPr>
              <a:t>CO2</a:t>
            </a:r>
            <a:r>
              <a:rPr kumimoji="1" lang="ja-JP" altLang="en-US" sz="1500" dirty="0">
                <a:latin typeface="Meiryo UI" panose="020B0604030504040204" pitchFamily="50" charset="-128"/>
                <a:ea typeface="Meiryo UI" panose="020B0604030504040204" pitchFamily="50" charset="-128"/>
              </a:rPr>
              <a:t>排</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出量の約２割を占める運輸部門の低炭素化を進める上で、走行時に</a:t>
            </a:r>
            <a:r>
              <a:rPr kumimoji="1" lang="en-US" altLang="ja-JP" sz="1500" dirty="0">
                <a:latin typeface="Meiryo UI" panose="020B0604030504040204" pitchFamily="50" charset="-128"/>
                <a:ea typeface="Meiryo UI" panose="020B0604030504040204" pitchFamily="50" charset="-128"/>
              </a:rPr>
              <a:t>CO2</a:t>
            </a:r>
            <a:r>
              <a:rPr kumimoji="1" lang="ja-JP" altLang="en-US" sz="1500" dirty="0">
                <a:latin typeface="Meiryo UI" panose="020B0604030504040204" pitchFamily="50" charset="-128"/>
                <a:ea typeface="Meiryo UI" panose="020B0604030504040204" pitchFamily="50" charset="-128"/>
              </a:rPr>
              <a:t>を排出せず、走行距離が長く充填時</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間が短い水素燃料電池（</a:t>
            </a:r>
            <a:r>
              <a:rPr kumimoji="1" lang="en-US" altLang="ja-JP" sz="1500" dirty="0">
                <a:latin typeface="Meiryo UI" panose="020B0604030504040204" pitchFamily="50" charset="-128"/>
                <a:ea typeface="Meiryo UI" panose="020B0604030504040204" pitchFamily="50" charset="-128"/>
              </a:rPr>
              <a:t>FC</a:t>
            </a:r>
            <a:r>
              <a:rPr kumimoji="1" lang="ja-JP" altLang="en-US" sz="1500" dirty="0">
                <a:latin typeface="Meiryo UI" panose="020B0604030504040204" pitchFamily="50" charset="-128"/>
                <a:ea typeface="Meiryo UI" panose="020B0604030504040204" pitchFamily="50" charset="-128"/>
              </a:rPr>
              <a:t>）商用車に着目し、今後「</a:t>
            </a:r>
            <a:r>
              <a:rPr kumimoji="1" lang="en-US" altLang="ja-JP" sz="1500" dirty="0">
                <a:latin typeface="Meiryo UI" panose="020B0604030504040204" pitchFamily="50" charset="-128"/>
                <a:ea typeface="Meiryo UI" panose="020B0604030504040204" pitchFamily="50" charset="-128"/>
              </a:rPr>
              <a:t>FC</a:t>
            </a:r>
            <a:r>
              <a:rPr kumimoji="1" lang="ja-JP" altLang="en-US" sz="1500" dirty="0">
                <a:latin typeface="Meiryo UI" panose="020B0604030504040204" pitchFamily="50" charset="-128"/>
                <a:ea typeface="Meiryo UI" panose="020B0604030504040204" pitchFamily="50" charset="-128"/>
              </a:rPr>
              <a:t>商用車を集中的に導入する重点地域」を選定し、</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より集中的に支援を講じる方針を示し、重点地域の公募に向けた検討を進めている。</a:t>
            </a:r>
            <a:endParaRPr kumimoji="1" lang="en-US" altLang="ja-JP" sz="15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国土軸上に位置し、製造業を中心とした産業集積地域である大阪は、トラックによる基幹物流の一大拠点で</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あることに加え、製品等の配送や企業等への人員輸送など、産業を支える活動も活発であることから、大阪におい</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て、物流の</a:t>
            </a:r>
            <a:r>
              <a:rPr kumimoji="1" lang="en-US" altLang="ja-JP" sz="1500" dirty="0">
                <a:latin typeface="Meiryo UI" panose="020B0604030504040204" pitchFamily="50" charset="-128"/>
                <a:ea typeface="Meiryo UI" panose="020B0604030504040204" pitchFamily="50" charset="-128"/>
              </a:rPr>
              <a:t>CN</a:t>
            </a:r>
            <a:r>
              <a:rPr kumimoji="1" lang="ja-JP" altLang="en-US" sz="1500" dirty="0">
                <a:latin typeface="Meiryo UI" panose="020B0604030504040204" pitchFamily="50" charset="-128"/>
                <a:ea typeface="Meiryo UI" panose="020B0604030504040204" pitchFamily="50" charset="-128"/>
              </a:rPr>
              <a:t>化に貢献する</a:t>
            </a:r>
            <a:r>
              <a:rPr kumimoji="1" lang="en-US" altLang="ja-JP" sz="1500" dirty="0">
                <a:latin typeface="Meiryo UI" panose="020B0604030504040204" pitchFamily="50" charset="-128"/>
                <a:ea typeface="Meiryo UI" panose="020B0604030504040204" pitchFamily="50" charset="-128"/>
              </a:rPr>
              <a:t>FC</a:t>
            </a:r>
            <a:r>
              <a:rPr kumimoji="1" lang="ja-JP" altLang="en-US" sz="1500" dirty="0">
                <a:latin typeface="Meiryo UI" panose="020B0604030504040204" pitchFamily="50" charset="-128"/>
                <a:ea typeface="Meiryo UI" panose="020B0604030504040204" pitchFamily="50" charset="-128"/>
              </a:rPr>
              <a:t>商用車の導入を進める重要性は高いと考えている。</a:t>
            </a:r>
            <a:endParaRPr kumimoji="1" lang="en-US" altLang="ja-JP" sz="15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また、製品のサプライチェーン全体の</a:t>
            </a:r>
            <a:r>
              <a:rPr kumimoji="1" lang="en-US" altLang="ja-JP" sz="1500" dirty="0">
                <a:latin typeface="Meiryo UI" panose="020B0604030504040204" pitchFamily="50" charset="-128"/>
                <a:ea typeface="Meiryo UI" panose="020B0604030504040204" pitchFamily="50" charset="-128"/>
              </a:rPr>
              <a:t>CN</a:t>
            </a:r>
            <a:r>
              <a:rPr kumimoji="1" lang="ja-JP" altLang="en-US" sz="1500" dirty="0">
                <a:latin typeface="Meiryo UI" panose="020B0604030504040204" pitchFamily="50" charset="-128"/>
                <a:ea typeface="Meiryo UI" panose="020B0604030504040204" pitchFamily="50" charset="-128"/>
              </a:rPr>
              <a:t>化が求められる中で、製品の製造過程だけでなく、</a:t>
            </a:r>
            <a:r>
              <a:rPr kumimoji="1" lang="en-US" altLang="ja-JP" sz="1500" dirty="0">
                <a:latin typeface="Meiryo UI" panose="020B0604030504040204" pitchFamily="50" charset="-128"/>
                <a:ea typeface="Meiryo UI" panose="020B0604030504040204" pitchFamily="50" charset="-128"/>
              </a:rPr>
              <a:t>FC</a:t>
            </a:r>
            <a:r>
              <a:rPr kumimoji="1" lang="ja-JP" altLang="en-US" sz="1500" dirty="0">
                <a:latin typeface="Meiryo UI" panose="020B0604030504040204" pitchFamily="50" charset="-128"/>
                <a:ea typeface="Meiryo UI" panose="020B0604030504040204" pitchFamily="50" charset="-128"/>
              </a:rPr>
              <a:t>商用車の導入を</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進めることで物流分野の</a:t>
            </a:r>
            <a:r>
              <a:rPr kumimoji="1" lang="en-US" altLang="ja-JP" sz="1500" dirty="0">
                <a:latin typeface="Meiryo UI" panose="020B0604030504040204" pitchFamily="50" charset="-128"/>
                <a:ea typeface="Meiryo UI" panose="020B0604030504040204" pitchFamily="50" charset="-128"/>
              </a:rPr>
              <a:t>CN</a:t>
            </a:r>
            <a:r>
              <a:rPr kumimoji="1" lang="ja-JP" altLang="en-US" sz="1500" dirty="0">
                <a:latin typeface="Meiryo UI" panose="020B0604030504040204" pitchFamily="50" charset="-128"/>
                <a:ea typeface="Meiryo UI" panose="020B0604030504040204" pitchFamily="50" charset="-128"/>
              </a:rPr>
              <a:t>化を図ることは、製品に環境価値を付加し、価値をより高めることになることから、もの</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づくりのまち・大阪の製品が、より世界から選ばれることにつながるものと考えている。</a:t>
            </a:r>
            <a:endParaRPr kumimoji="1" lang="en-US" altLang="ja-JP" sz="15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さらに、</a:t>
            </a:r>
            <a:r>
              <a:rPr kumimoji="1" lang="en-US" altLang="ja-JP" sz="1500" dirty="0">
                <a:latin typeface="Meiryo UI" panose="020B0604030504040204" pitchFamily="50" charset="-128"/>
                <a:ea typeface="Meiryo UI" panose="020B0604030504040204" pitchFamily="50" charset="-128"/>
              </a:rPr>
              <a:t>FC</a:t>
            </a:r>
            <a:r>
              <a:rPr kumimoji="1" lang="ja-JP" altLang="en-US" sz="1500" dirty="0">
                <a:latin typeface="Meiryo UI" panose="020B0604030504040204" pitchFamily="50" charset="-128"/>
                <a:ea typeface="Meiryo UI" panose="020B0604030504040204" pitchFamily="50" charset="-128"/>
              </a:rPr>
              <a:t>商用車の運行のためには、</a:t>
            </a:r>
            <a:r>
              <a:rPr kumimoji="1" lang="en-US" altLang="ja-JP" sz="1500" dirty="0">
                <a:latin typeface="Meiryo UI" panose="020B0604030504040204" pitchFamily="50" charset="-128"/>
                <a:ea typeface="Meiryo UI" panose="020B0604030504040204" pitchFamily="50" charset="-128"/>
              </a:rPr>
              <a:t>FC</a:t>
            </a:r>
            <a:r>
              <a:rPr kumimoji="1" lang="ja-JP" altLang="en-US" sz="1500" dirty="0">
                <a:latin typeface="Meiryo UI" panose="020B0604030504040204" pitchFamily="50" charset="-128"/>
                <a:ea typeface="Meiryo UI" panose="020B0604030504040204" pitchFamily="50" charset="-128"/>
              </a:rPr>
              <a:t>商用車に対応した水素ステーション（</a:t>
            </a:r>
            <a:r>
              <a:rPr kumimoji="1" lang="en-US" altLang="ja-JP" sz="1500" dirty="0">
                <a:latin typeface="Meiryo UI" panose="020B0604030504040204" pitchFamily="50" charset="-128"/>
                <a:ea typeface="Meiryo UI" panose="020B0604030504040204" pitchFamily="50" charset="-128"/>
              </a:rPr>
              <a:t>ST</a:t>
            </a:r>
            <a:r>
              <a:rPr kumimoji="1" lang="ja-JP" altLang="en-US" sz="1500" dirty="0">
                <a:latin typeface="Meiryo UI" panose="020B0604030504040204" pitchFamily="50" charset="-128"/>
                <a:ea typeface="Meiryo UI" panose="020B0604030504040204" pitchFamily="50" charset="-128"/>
              </a:rPr>
              <a:t>）整備が不可欠であり、</a:t>
            </a:r>
            <a:r>
              <a:rPr kumimoji="1" lang="en-US" altLang="ja-JP" sz="1500" dirty="0">
                <a:latin typeface="Meiryo UI" panose="020B0604030504040204" pitchFamily="50" charset="-128"/>
                <a:ea typeface="Meiryo UI" panose="020B0604030504040204" pitchFamily="50" charset="-128"/>
              </a:rPr>
              <a:t>FC</a:t>
            </a:r>
          </a:p>
          <a:p>
            <a:r>
              <a:rPr kumimoji="1" lang="ja-JP" altLang="en-US" sz="1500" dirty="0">
                <a:latin typeface="Meiryo UI" panose="020B0604030504040204" pitchFamily="50" charset="-128"/>
                <a:ea typeface="Meiryo UI" panose="020B0604030504040204" pitchFamily="50" charset="-128"/>
              </a:rPr>
              <a:t>　商用車の導入と</a:t>
            </a:r>
            <a:r>
              <a:rPr kumimoji="1" lang="en-US" altLang="ja-JP" sz="1500" dirty="0">
                <a:latin typeface="Meiryo UI" panose="020B0604030504040204" pitchFamily="50" charset="-128"/>
                <a:ea typeface="Meiryo UI" panose="020B0604030504040204" pitchFamily="50" charset="-128"/>
              </a:rPr>
              <a:t>ST</a:t>
            </a:r>
            <a:r>
              <a:rPr kumimoji="1" lang="ja-JP" altLang="en-US" sz="1500" dirty="0">
                <a:latin typeface="Meiryo UI" panose="020B0604030504040204" pitchFamily="50" charset="-128"/>
                <a:ea typeface="Meiryo UI" panose="020B0604030504040204" pitchFamily="50" charset="-128"/>
              </a:rPr>
              <a:t>整備を両輪で検討する必要がある。そのためには、大阪の物流に関わっておられる物流事業</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者や荷主事業者、バス事業者、</a:t>
            </a:r>
            <a:r>
              <a:rPr kumimoji="1" lang="en-US" altLang="ja-JP" sz="1500" dirty="0">
                <a:latin typeface="Meiryo UI" panose="020B0604030504040204" pitchFamily="50" charset="-128"/>
                <a:ea typeface="Meiryo UI" panose="020B0604030504040204" pitchFamily="50" charset="-128"/>
              </a:rPr>
              <a:t>FC</a:t>
            </a:r>
            <a:r>
              <a:rPr kumimoji="1" lang="ja-JP" altLang="en-US" sz="1500" dirty="0">
                <a:latin typeface="Meiryo UI" panose="020B0604030504040204" pitchFamily="50" charset="-128"/>
                <a:ea typeface="Meiryo UI" panose="020B0604030504040204" pitchFamily="50" charset="-128"/>
              </a:rPr>
              <a:t>商用車を供給する自動車メーカー、水素</a:t>
            </a:r>
            <a:r>
              <a:rPr kumimoji="1" lang="en-US" altLang="ja-JP" sz="1500" dirty="0">
                <a:latin typeface="Meiryo UI" panose="020B0604030504040204" pitchFamily="50" charset="-128"/>
                <a:ea typeface="Meiryo UI" panose="020B0604030504040204" pitchFamily="50" charset="-128"/>
              </a:rPr>
              <a:t>ST</a:t>
            </a:r>
            <a:r>
              <a:rPr kumimoji="1" lang="ja-JP" altLang="en-US" sz="1500" dirty="0">
                <a:latin typeface="Meiryo UI" panose="020B0604030504040204" pitchFamily="50" charset="-128"/>
                <a:ea typeface="Meiryo UI" panose="020B0604030504040204" pitchFamily="50" charset="-128"/>
              </a:rPr>
              <a:t>の整備・運営を行う事業者、</a:t>
            </a:r>
            <a:endParaRPr kumimoji="1" lang="en-US" altLang="ja-JP" sz="1500" dirty="0">
              <a:latin typeface="Meiryo UI" panose="020B0604030504040204" pitchFamily="50" charset="-128"/>
              <a:ea typeface="Meiryo UI" panose="020B0604030504040204" pitchFamily="50" charset="-128"/>
            </a:endParaRPr>
          </a:p>
          <a:p>
            <a:r>
              <a:rPr kumimoji="1" lang="ja-JP" altLang="en-US" sz="1500" dirty="0">
                <a:latin typeface="Meiryo UI" panose="020B0604030504040204" pitchFamily="50" charset="-128"/>
                <a:ea typeface="Meiryo UI" panose="020B0604030504040204" pitchFamily="50" charset="-128"/>
              </a:rPr>
              <a:t>　公・民の土地所有者など、多様な関係者間の連携が極めて重要。</a:t>
            </a:r>
            <a:endParaRPr kumimoji="1" lang="en-US" altLang="ja-JP" sz="1500" b="1" dirty="0">
              <a:latin typeface="Meiryo UI" panose="020B0604030504040204" pitchFamily="50" charset="-128"/>
              <a:ea typeface="Meiryo UI" panose="020B0604030504040204" pitchFamily="50" charset="-128"/>
            </a:endParaRPr>
          </a:p>
          <a:p>
            <a:endParaRPr kumimoji="1" lang="en-US" altLang="ja-JP" sz="400" b="1" dirty="0">
              <a:latin typeface="Meiryo UI" panose="020B0604030504040204" pitchFamily="50" charset="-128"/>
              <a:ea typeface="Meiryo UI" panose="020B0604030504040204" pitchFamily="50" charset="-128"/>
            </a:endParaRPr>
          </a:p>
          <a:p>
            <a:pPr>
              <a:spcBef>
                <a:spcPts val="300"/>
              </a:spcBef>
            </a:pPr>
            <a:r>
              <a:rPr kumimoji="1" lang="ja-JP" altLang="en-US" sz="1500" b="1" dirty="0">
                <a:latin typeface="Meiryo UI" panose="020B0604030504040204" pitchFamily="50" charset="-128"/>
                <a:ea typeface="Meiryo UI" panose="020B0604030504040204" pitchFamily="50" charset="-128"/>
              </a:rPr>
              <a:t>  このため、関係者が連携して、</a:t>
            </a:r>
            <a:r>
              <a:rPr kumimoji="1" lang="en-US" altLang="ja-JP" sz="1500" b="1" dirty="0">
                <a:latin typeface="Meiryo UI" panose="020B0604030504040204" pitchFamily="50" charset="-128"/>
                <a:ea typeface="Meiryo UI" panose="020B0604030504040204" pitchFamily="50" charset="-128"/>
              </a:rPr>
              <a:t>FC</a:t>
            </a:r>
            <a:r>
              <a:rPr kumimoji="1" lang="ja-JP" altLang="en-US" sz="1500" b="1" dirty="0">
                <a:latin typeface="Meiryo UI" panose="020B0604030504040204" pitchFamily="50" charset="-128"/>
                <a:ea typeface="Meiryo UI" panose="020B0604030504040204" pitchFamily="50" charset="-128"/>
              </a:rPr>
              <a:t>商用車の導入・</a:t>
            </a:r>
            <a:r>
              <a:rPr kumimoji="1" lang="en-US" altLang="ja-JP" sz="1500" b="1" dirty="0">
                <a:latin typeface="Meiryo UI" panose="020B0604030504040204" pitchFamily="50" charset="-128"/>
                <a:ea typeface="Meiryo UI" panose="020B0604030504040204" pitchFamily="50" charset="-128"/>
              </a:rPr>
              <a:t>ST</a:t>
            </a:r>
            <a:r>
              <a:rPr kumimoji="1" lang="ja-JP" altLang="en-US" sz="1500" b="1" dirty="0">
                <a:latin typeface="Meiryo UI" panose="020B0604030504040204" pitchFamily="50" charset="-128"/>
                <a:ea typeface="Meiryo UI" panose="020B0604030504040204" pitchFamily="50" charset="-128"/>
              </a:rPr>
              <a:t>の整備促進に向け、課題抽出や対応方策の整理、運用方策の検討、国の重点地域の公募に向けた検討などを行うことを目的として「おおさか水素ステーション整備促進協議会」を設置する。</a:t>
            </a:r>
            <a:endParaRPr kumimoji="1" lang="en-US" altLang="ja-JP" sz="1500" b="1" dirty="0">
              <a:latin typeface="Meiryo UI" panose="020B0604030504040204" pitchFamily="50" charset="-128"/>
              <a:ea typeface="Meiryo UI" panose="020B0604030504040204" pitchFamily="50" charset="-128"/>
            </a:endParaRPr>
          </a:p>
        </p:txBody>
      </p:sp>
      <p:sp>
        <p:nvSpPr>
          <p:cNvPr id="2" name="四角形: 角を丸くする 1">
            <a:extLst>
              <a:ext uri="{FF2B5EF4-FFF2-40B4-BE49-F238E27FC236}">
                <a16:creationId xmlns:a16="http://schemas.microsoft.com/office/drawing/2014/main" id="{6A2CB587-425E-4370-AAF7-F38BAA6737BE}"/>
              </a:ext>
            </a:extLst>
          </p:cNvPr>
          <p:cNvSpPr/>
          <p:nvPr/>
        </p:nvSpPr>
        <p:spPr bwMode="auto">
          <a:xfrm>
            <a:off x="247742" y="5409117"/>
            <a:ext cx="8648518" cy="720080"/>
          </a:xfrm>
          <a:prstGeom prst="roundRect">
            <a:avLst>
              <a:gd name="adj" fmla="val 7401"/>
            </a:avLst>
          </a:prstGeom>
          <a:noFill/>
          <a:ln w="19050" algn="ctr">
            <a:solidFill>
              <a:srgbClr val="0000CC"/>
            </a:solidFill>
            <a:round/>
            <a:headEnd/>
            <a:tailEnd/>
          </a:ln>
        </p:spPr>
        <p:txBody>
          <a:bodyPr rtlCol="0" anchor="ctr"/>
          <a:lstStyle/>
          <a:p>
            <a:pPr algn="ctr"/>
            <a:endParaRPr kumimoji="1" lang="ja-JP" altLang="en-US" sz="1400" b="1"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9201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b="1" dirty="0">
                <a:solidFill>
                  <a:schemeClr val="bg1"/>
                </a:solidFill>
              </a:rPr>
              <a:t>大阪府域における</a:t>
            </a:r>
            <a:r>
              <a:rPr kumimoji="1" lang="en-US" altLang="ja-JP" b="1" dirty="0">
                <a:solidFill>
                  <a:schemeClr val="bg1"/>
                </a:solidFill>
              </a:rPr>
              <a:t>FCV</a:t>
            </a:r>
            <a:r>
              <a:rPr kumimoji="1" lang="ja-JP" altLang="en-US" b="1" dirty="0">
                <a:solidFill>
                  <a:schemeClr val="bg1"/>
                </a:solidFill>
              </a:rPr>
              <a:t>の導入・水素ステーションの整備状況</a:t>
            </a:r>
          </a:p>
        </p:txBody>
      </p:sp>
      <p:sp>
        <p:nvSpPr>
          <p:cNvPr id="5" name="テキスト ボックス 4">
            <a:extLst>
              <a:ext uri="{FF2B5EF4-FFF2-40B4-BE49-F238E27FC236}">
                <a16:creationId xmlns:a16="http://schemas.microsoft.com/office/drawing/2014/main" id="{6E9EAE36-7D3F-4A9A-B9A5-B2D7DC8A9AC8}"/>
              </a:ext>
            </a:extLst>
          </p:cNvPr>
          <p:cNvSpPr txBox="1"/>
          <p:nvPr/>
        </p:nvSpPr>
        <p:spPr>
          <a:xfrm>
            <a:off x="36513" y="395833"/>
            <a:ext cx="9143999" cy="2923877"/>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 大阪府域における</a:t>
            </a:r>
            <a:r>
              <a:rPr kumimoji="1" lang="en-US" altLang="ja-JP" sz="2000" b="1" dirty="0">
                <a:latin typeface="Meiryo UI" panose="020B0604030504040204" pitchFamily="50" charset="-128"/>
                <a:ea typeface="Meiryo UI" panose="020B0604030504040204" pitchFamily="50" charset="-128"/>
              </a:rPr>
              <a:t>FCV</a:t>
            </a:r>
            <a:r>
              <a:rPr kumimoji="1" lang="ja-JP" altLang="en-US" sz="2000" b="1" dirty="0">
                <a:latin typeface="Meiryo UI" panose="020B0604030504040204" pitchFamily="50" charset="-128"/>
                <a:ea typeface="Meiryo UI" panose="020B0604030504040204" pitchFamily="50" charset="-128"/>
              </a:rPr>
              <a:t>の導入台数について</a:t>
            </a:r>
            <a:endParaRPr kumimoji="1" lang="en-US" altLang="ja-JP" sz="2000" b="1"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r>
              <a:rPr kumimoji="1" lang="ja-JP" altLang="en-US" sz="1700" dirty="0">
                <a:latin typeface="Meiryo UI" panose="020B0604030504040204" pitchFamily="50" charset="-128"/>
                <a:ea typeface="Meiryo UI" panose="020B0604030504040204" pitchFamily="50" charset="-128"/>
              </a:rPr>
              <a:t>　　・</a:t>
            </a:r>
            <a:r>
              <a:rPr kumimoji="1" lang="en-US" altLang="ja-JP" sz="1700" dirty="0">
                <a:latin typeface="Meiryo UI" panose="020B0604030504040204" pitchFamily="50" charset="-128"/>
                <a:ea typeface="Meiryo UI" panose="020B0604030504040204" pitchFamily="50" charset="-128"/>
              </a:rPr>
              <a:t>FCV</a:t>
            </a:r>
            <a:r>
              <a:rPr kumimoji="1" lang="ja-JP" altLang="en-US" sz="1700" dirty="0">
                <a:latin typeface="Meiryo UI" panose="020B0604030504040204" pitchFamily="50" charset="-128"/>
                <a:ea typeface="Meiryo UI" panose="020B0604030504040204" pitchFamily="50" charset="-128"/>
              </a:rPr>
              <a:t>の導入台数は、</a:t>
            </a:r>
            <a:r>
              <a:rPr kumimoji="1" lang="en-US" altLang="ja-JP" sz="1700" dirty="0">
                <a:latin typeface="Meiryo UI" panose="020B0604030504040204" pitchFamily="50" charset="-128"/>
                <a:ea typeface="Meiryo UI" panose="020B0604030504040204" pitchFamily="50" charset="-128"/>
              </a:rPr>
              <a:t>2023</a:t>
            </a:r>
            <a:r>
              <a:rPr kumimoji="1" lang="ja-JP" altLang="en-US" sz="1700" dirty="0">
                <a:latin typeface="Meiryo UI" panose="020B0604030504040204" pitchFamily="50" charset="-128"/>
                <a:ea typeface="Meiryo UI" panose="020B0604030504040204" pitchFamily="50" charset="-128"/>
              </a:rPr>
              <a:t>年度末時点で</a:t>
            </a:r>
            <a:r>
              <a:rPr kumimoji="1" lang="en-US" altLang="ja-JP" sz="1700" dirty="0">
                <a:latin typeface="Meiryo UI" panose="020B0604030504040204" pitchFamily="50" charset="-128"/>
                <a:ea typeface="Meiryo UI" panose="020B0604030504040204" pitchFamily="50" charset="-128"/>
              </a:rPr>
              <a:t>419</a:t>
            </a:r>
            <a:r>
              <a:rPr kumimoji="1" lang="ja-JP" altLang="en-US" sz="1700" dirty="0">
                <a:latin typeface="Meiryo UI" panose="020B0604030504040204" pitchFamily="50" charset="-128"/>
                <a:ea typeface="Meiryo UI" panose="020B0604030504040204" pitchFamily="50" charset="-128"/>
              </a:rPr>
              <a:t>台。</a:t>
            </a: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r>
              <a:rPr kumimoji="1" lang="en-US" altLang="ja-JP" sz="1700" dirty="0">
                <a:latin typeface="Meiryo UI" panose="020B0604030504040204" pitchFamily="50" charset="-128"/>
                <a:ea typeface="Meiryo UI" panose="020B0604030504040204" pitchFamily="50" charset="-128"/>
              </a:rPr>
              <a:t>    </a:t>
            </a:r>
            <a:r>
              <a:rPr kumimoji="1" lang="ja-JP" altLang="en-US" sz="1700" dirty="0">
                <a:latin typeface="Meiryo UI" panose="020B0604030504040204" pitchFamily="50" charset="-128"/>
                <a:ea typeface="Meiryo UI" panose="020B0604030504040204" pitchFamily="50" charset="-128"/>
              </a:rPr>
              <a:t>・「おおさか電動車普及戦略</a:t>
            </a:r>
            <a:r>
              <a:rPr kumimoji="1" lang="zh-TW" altLang="en-US" sz="1700" dirty="0">
                <a:latin typeface="Meiryo UI" panose="020B0604030504040204" pitchFamily="50" charset="-128"/>
                <a:ea typeface="Meiryo UI" panose="020B0604030504040204" pitchFamily="50" charset="-128"/>
              </a:rPr>
              <a:t>（</a:t>
            </a:r>
            <a:r>
              <a:rPr kumimoji="1" lang="en-US" altLang="ja-JP" sz="1700" dirty="0">
                <a:latin typeface="Meiryo UI" panose="020B0604030504040204" pitchFamily="50" charset="-128"/>
                <a:ea typeface="Meiryo UI" panose="020B0604030504040204" pitchFamily="50" charset="-128"/>
              </a:rPr>
              <a:t>2021</a:t>
            </a:r>
            <a:r>
              <a:rPr kumimoji="1" lang="ja-JP" altLang="en-US" sz="1700" dirty="0">
                <a:latin typeface="Meiryo UI" panose="020B0604030504040204" pitchFamily="50" charset="-128"/>
                <a:ea typeface="Meiryo UI" panose="020B0604030504040204" pitchFamily="50" charset="-128"/>
              </a:rPr>
              <a:t>年策定、</a:t>
            </a:r>
            <a:r>
              <a:rPr kumimoji="1" lang="en-US" altLang="zh-TW" sz="1700" dirty="0">
                <a:latin typeface="Meiryo UI" panose="020B0604030504040204" pitchFamily="50" charset="-128"/>
                <a:ea typeface="Meiryo UI" panose="020B0604030504040204" pitchFamily="50" charset="-128"/>
              </a:rPr>
              <a:t>2022</a:t>
            </a:r>
            <a:r>
              <a:rPr kumimoji="1" lang="ja-JP" altLang="en-US" sz="1700" dirty="0">
                <a:latin typeface="Meiryo UI" panose="020B0604030504040204" pitchFamily="50" charset="-128"/>
                <a:ea typeface="Meiryo UI" panose="020B0604030504040204" pitchFamily="50" charset="-128"/>
              </a:rPr>
              <a:t>年</a:t>
            </a:r>
            <a:r>
              <a:rPr kumimoji="1" lang="zh-TW" altLang="en-US" sz="1700" dirty="0">
                <a:latin typeface="Meiryo UI" panose="020B0604030504040204" pitchFamily="50" charset="-128"/>
                <a:ea typeface="Meiryo UI" panose="020B0604030504040204" pitchFamily="50" charset="-128"/>
              </a:rPr>
              <a:t>一部改定）</a:t>
            </a:r>
            <a:r>
              <a:rPr kumimoji="1" lang="ja-JP" altLang="en-US" sz="1700" dirty="0">
                <a:latin typeface="Meiryo UI" panose="020B0604030504040204" pitchFamily="50" charset="-128"/>
                <a:ea typeface="Meiryo UI" panose="020B0604030504040204" pitchFamily="50" charset="-128"/>
              </a:rPr>
              <a:t>」（</a:t>
            </a:r>
            <a:r>
              <a:rPr kumimoji="1" lang="zh-TW" altLang="en-US" sz="1700" dirty="0">
                <a:latin typeface="Meiryo UI" panose="020B0604030504040204" pitchFamily="50" charset="-128"/>
                <a:ea typeface="Meiryo UI" panose="020B0604030504040204" pitchFamily="50" charset="-128"/>
              </a:rPr>
              <a:t>大阪自動車環境対策推進</a:t>
            </a:r>
            <a:endParaRPr kumimoji="1" lang="en-US" altLang="zh-TW" sz="1700" dirty="0">
              <a:latin typeface="Meiryo UI" panose="020B0604030504040204" pitchFamily="50" charset="-128"/>
              <a:ea typeface="Meiryo UI" panose="020B0604030504040204" pitchFamily="50" charset="-128"/>
            </a:endParaRPr>
          </a:p>
          <a:p>
            <a:r>
              <a:rPr kumimoji="1" lang="en-US" altLang="zh-TW" sz="1700" dirty="0">
                <a:latin typeface="Meiryo UI" panose="020B0604030504040204" pitchFamily="50" charset="-128"/>
                <a:ea typeface="Meiryo UI" panose="020B0604030504040204" pitchFamily="50" charset="-128"/>
              </a:rPr>
              <a:t>      </a:t>
            </a:r>
            <a:r>
              <a:rPr kumimoji="1" lang="zh-TW" altLang="en-US" sz="1700" dirty="0">
                <a:latin typeface="Meiryo UI" panose="020B0604030504040204" pitchFamily="50" charset="-128"/>
                <a:ea typeface="Meiryo UI" panose="020B0604030504040204" pitchFamily="50" charset="-128"/>
              </a:rPr>
              <a:t>会議</a:t>
            </a:r>
            <a:r>
              <a:rPr kumimoji="1" lang="ja-JP" altLang="en-US" sz="1700" dirty="0">
                <a:latin typeface="Meiryo UI" panose="020B0604030504040204" pitchFamily="50" charset="-128"/>
                <a:ea typeface="Meiryo UI" panose="020B0604030504040204" pitchFamily="50" charset="-128"/>
              </a:rPr>
              <a:t>）では、</a:t>
            </a:r>
            <a:r>
              <a:rPr kumimoji="1" lang="en-US" altLang="ja-JP" sz="1700" dirty="0">
                <a:latin typeface="Meiryo UI" panose="020B0604030504040204" pitchFamily="50" charset="-128"/>
                <a:ea typeface="Meiryo UI" panose="020B0604030504040204" pitchFamily="50" charset="-128"/>
              </a:rPr>
              <a:t> ZEV</a:t>
            </a:r>
            <a:r>
              <a:rPr kumimoji="1" lang="ja-JP" altLang="en-US" sz="1700" baseline="30000" dirty="0">
                <a:latin typeface="Meiryo UI" panose="020B0604030504040204" pitchFamily="50" charset="-128"/>
                <a:ea typeface="Meiryo UI" panose="020B0604030504040204" pitchFamily="50" charset="-128"/>
              </a:rPr>
              <a:t>＊</a:t>
            </a:r>
            <a:r>
              <a:rPr kumimoji="1" lang="en-US" altLang="ja-JP" sz="1700" baseline="30000" dirty="0">
                <a:latin typeface="Meiryo UI" panose="020B0604030504040204" pitchFamily="50" charset="-128"/>
                <a:ea typeface="Meiryo UI" panose="020B0604030504040204" pitchFamily="50" charset="-128"/>
              </a:rPr>
              <a:t>1</a:t>
            </a:r>
            <a:r>
              <a:rPr kumimoji="1" lang="ja-JP" altLang="en-US" sz="1700" dirty="0">
                <a:latin typeface="Meiryo UI" panose="020B0604030504040204" pitchFamily="50" charset="-128"/>
                <a:ea typeface="Meiryo UI" panose="020B0604030504040204" pitchFamily="50" charset="-128"/>
              </a:rPr>
              <a:t>の普及目標（保有台数ベース）として、</a:t>
            </a:r>
            <a:r>
              <a:rPr kumimoji="1" lang="en-US" altLang="ja-JP" sz="1700" dirty="0">
                <a:latin typeface="Meiryo UI" panose="020B0604030504040204" pitchFamily="50" charset="-128"/>
                <a:ea typeface="Meiryo UI" panose="020B0604030504040204" pitchFamily="50" charset="-128"/>
              </a:rPr>
              <a:t>2030</a:t>
            </a:r>
            <a:r>
              <a:rPr kumimoji="1" lang="ja-JP" altLang="en-US" sz="1700" dirty="0">
                <a:latin typeface="Meiryo UI" panose="020B0604030504040204" pitchFamily="50" charset="-128"/>
                <a:ea typeface="Meiryo UI" panose="020B0604030504040204" pitchFamily="50" charset="-128"/>
              </a:rPr>
              <a:t>年度までに、府域の自動車</a:t>
            </a:r>
            <a:endParaRPr kumimoji="1" lang="en-US" altLang="ja-JP" sz="1700" dirty="0">
              <a:latin typeface="Meiryo UI" panose="020B0604030504040204" pitchFamily="50" charset="-128"/>
              <a:ea typeface="Meiryo UI" panose="020B0604030504040204" pitchFamily="50" charset="-128"/>
            </a:endParaRPr>
          </a:p>
          <a:p>
            <a:r>
              <a:rPr kumimoji="1" lang="ja-JP" altLang="en-US" sz="1700" dirty="0">
                <a:latin typeface="Meiryo UI" panose="020B0604030504040204" pitchFamily="50" charset="-128"/>
                <a:ea typeface="Meiryo UI" panose="020B0604030504040204" pitchFamily="50" charset="-128"/>
              </a:rPr>
              <a:t>　　（商用車を含む）の１割</a:t>
            </a:r>
            <a:r>
              <a:rPr kumimoji="1" lang="ja-JP" altLang="en-US" sz="1700" baseline="30000" dirty="0">
                <a:latin typeface="Meiryo UI" panose="020B0604030504040204" pitchFamily="50" charset="-128"/>
                <a:ea typeface="Meiryo UI" panose="020B0604030504040204" pitchFamily="50" charset="-128"/>
              </a:rPr>
              <a:t>＊</a:t>
            </a:r>
            <a:r>
              <a:rPr kumimoji="1" lang="en-US" altLang="ja-JP" sz="1700" baseline="30000" dirty="0">
                <a:latin typeface="Meiryo UI" panose="020B0604030504040204" pitchFamily="50" charset="-128"/>
                <a:ea typeface="Meiryo UI" panose="020B0604030504040204" pitchFamily="50" charset="-128"/>
              </a:rPr>
              <a:t>2</a:t>
            </a:r>
            <a:r>
              <a:rPr kumimoji="1" lang="ja-JP" altLang="en-US" sz="1700" dirty="0">
                <a:latin typeface="Meiryo UI" panose="020B0604030504040204" pitchFamily="50" charset="-128"/>
                <a:ea typeface="Meiryo UI" panose="020B0604030504040204" pitchFamily="50" charset="-128"/>
              </a:rPr>
              <a:t>を</a:t>
            </a:r>
            <a:r>
              <a:rPr kumimoji="1" lang="en-US" altLang="ja-JP" sz="1700" dirty="0">
                <a:latin typeface="Meiryo UI" panose="020B0604030504040204" pitchFamily="50" charset="-128"/>
                <a:ea typeface="Meiryo UI" panose="020B0604030504040204" pitchFamily="50" charset="-128"/>
              </a:rPr>
              <a:t>ZEV</a:t>
            </a:r>
            <a:r>
              <a:rPr kumimoji="1" lang="ja-JP" altLang="en-US" sz="1700" dirty="0">
                <a:latin typeface="Meiryo UI" panose="020B0604030504040204" pitchFamily="50" charset="-128"/>
                <a:ea typeface="Meiryo UI" panose="020B0604030504040204" pitchFamily="50" charset="-128"/>
              </a:rPr>
              <a:t>にすることが掲げられている。</a:t>
            </a: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zh-TW" sz="1700" dirty="0">
              <a:latin typeface="Meiryo UI" panose="020B0604030504040204" pitchFamily="50" charset="-128"/>
              <a:ea typeface="Meiryo UI" panose="020B0604030504040204" pitchFamily="50" charset="-128"/>
            </a:endParaRPr>
          </a:p>
          <a:p>
            <a:pPr>
              <a:lnSpc>
                <a:spcPts val="200"/>
              </a:lnSpc>
            </a:pPr>
            <a:endParaRPr kumimoji="1" lang="en-US" altLang="zh-TW" sz="1700" dirty="0">
              <a:latin typeface="Meiryo UI" panose="020B0604030504040204" pitchFamily="50" charset="-128"/>
              <a:ea typeface="Meiryo UI" panose="020B0604030504040204" pitchFamily="50" charset="-128"/>
            </a:endParaRPr>
          </a:p>
          <a:p>
            <a:pPr>
              <a:lnSpc>
                <a:spcPts val="200"/>
              </a:lnSpc>
            </a:pPr>
            <a:endParaRPr kumimoji="1" lang="en-US" altLang="zh-TW" sz="1700" dirty="0">
              <a:latin typeface="Meiryo UI" panose="020B0604030504040204" pitchFamily="50" charset="-128"/>
              <a:ea typeface="Meiryo UI" panose="020B0604030504040204" pitchFamily="50" charset="-128"/>
            </a:endParaRPr>
          </a:p>
          <a:p>
            <a:pPr>
              <a:lnSpc>
                <a:spcPts val="200"/>
              </a:lnSpc>
            </a:pPr>
            <a:endParaRPr kumimoji="1" lang="en-US" altLang="zh-TW" sz="17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1 ZEV (</a:t>
            </a:r>
            <a:r>
              <a:rPr kumimoji="1" lang="ja-JP" altLang="en-US" sz="1400" dirty="0">
                <a:latin typeface="Meiryo UI" panose="020B0604030504040204" pitchFamily="50" charset="-128"/>
                <a:ea typeface="Meiryo UI" panose="020B0604030504040204" pitchFamily="50" charset="-128"/>
              </a:rPr>
              <a:t>ゼロエミッション車</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：電気自動車、プラグイン・ハイブリッド自動車</a:t>
            </a:r>
            <a:r>
              <a:rPr kumimoji="1" lang="en-US" altLang="ja-JP" sz="1400" dirty="0">
                <a:latin typeface="Meiryo UI" panose="020B0604030504040204" pitchFamily="50" charset="-128"/>
                <a:ea typeface="Meiryo UI" panose="020B0604030504040204" pitchFamily="50" charset="-128"/>
              </a:rPr>
              <a:t>(EV</a:t>
            </a:r>
            <a:r>
              <a:rPr kumimoji="1" lang="ja-JP" altLang="en-US" sz="1400" dirty="0">
                <a:latin typeface="Meiryo UI" panose="020B0604030504040204" pitchFamily="50" charset="-128"/>
                <a:ea typeface="Meiryo UI" panose="020B0604030504040204" pitchFamily="50" charset="-128"/>
              </a:rPr>
              <a:t>モード走行時</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FCV</a:t>
            </a:r>
            <a:r>
              <a:rPr kumimoji="1" lang="ja-JP" altLang="en-US" sz="1400" dirty="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2 </a:t>
            </a:r>
            <a:r>
              <a:rPr kumimoji="1" lang="ja-JP" altLang="en-US" sz="1400" dirty="0">
                <a:latin typeface="Meiryo UI" panose="020B0604030504040204" pitchFamily="50" charset="-128"/>
                <a:ea typeface="Meiryo UI" panose="020B0604030504040204" pitchFamily="50" charset="-128"/>
              </a:rPr>
              <a:t>令和５年度末時点の自動車数に基づくと、約</a:t>
            </a:r>
            <a:r>
              <a:rPr kumimoji="1" lang="en-US" altLang="ja-JP" sz="1400" dirty="0">
                <a:latin typeface="Meiryo UI" panose="020B0604030504040204" pitchFamily="50" charset="-128"/>
                <a:ea typeface="Meiryo UI" panose="020B0604030504040204" pitchFamily="50" charset="-128"/>
              </a:rPr>
              <a:t>36</a:t>
            </a:r>
            <a:r>
              <a:rPr kumimoji="1" lang="ja-JP" altLang="en-US" sz="1400" dirty="0">
                <a:latin typeface="Meiryo UI" panose="020B0604030504040204" pitchFamily="50" charset="-128"/>
                <a:ea typeface="Meiryo UI" panose="020B0604030504040204" pitchFamily="50" charset="-128"/>
              </a:rPr>
              <a:t>万台となる。</a:t>
            </a:r>
            <a:endParaRPr kumimoji="1" lang="en-US" altLang="ja-JP" sz="1400" dirty="0">
              <a:latin typeface="Meiryo UI" panose="020B0604030504040204" pitchFamily="50" charset="-128"/>
              <a:ea typeface="Meiryo UI" panose="020B0604030504040204" pitchFamily="50" charset="-128"/>
            </a:endParaRPr>
          </a:p>
          <a:p>
            <a:pPr algn="r"/>
            <a:endParaRPr kumimoji="1" lang="ja-JP" altLang="en-US" sz="1400" dirty="0">
              <a:latin typeface="Meiryo UI" panose="020B0604030504040204" pitchFamily="50" charset="-128"/>
              <a:ea typeface="Meiryo UI" panose="020B0604030504040204" pitchFamily="50" charset="-128"/>
            </a:endParaRPr>
          </a:p>
          <a:p>
            <a:endParaRPr kumimoji="1" lang="zh-TW" altLang="en-US" sz="1700" dirty="0">
              <a:latin typeface="Meiryo UI" panose="020B0604030504040204" pitchFamily="50" charset="-128"/>
              <a:ea typeface="Meiryo UI" panose="020B0604030504040204" pitchFamily="50" charset="-128"/>
            </a:endParaRPr>
          </a:p>
          <a:p>
            <a:endParaRPr kumimoji="1" lang="en-US" altLang="ja-JP" sz="1700"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DEC2C6C1-AAAE-4382-BEE6-C193F283FBBB}"/>
              </a:ext>
            </a:extLst>
          </p:cNvPr>
          <p:cNvPicPr>
            <a:picLocks noChangeAspect="1"/>
          </p:cNvPicPr>
          <p:nvPr/>
        </p:nvPicPr>
        <p:blipFill>
          <a:blip r:embed="rId3"/>
          <a:stretch>
            <a:fillRect/>
          </a:stretch>
        </p:blipFill>
        <p:spPr>
          <a:xfrm>
            <a:off x="467544" y="2772097"/>
            <a:ext cx="7998645" cy="3322608"/>
          </a:xfrm>
          <a:prstGeom prst="rect">
            <a:avLst/>
          </a:prstGeom>
        </p:spPr>
      </p:pic>
    </p:spTree>
    <p:extLst>
      <p:ext uri="{BB962C8B-B14F-4D97-AF65-F5344CB8AC3E}">
        <p14:creationId xmlns:p14="http://schemas.microsoft.com/office/powerpoint/2010/main" val="387832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 y="2140"/>
            <a:ext cx="9143999" cy="37016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b="1" dirty="0">
                <a:solidFill>
                  <a:schemeClr val="bg1"/>
                </a:solidFill>
              </a:rPr>
              <a:t>大阪府域における</a:t>
            </a:r>
            <a:r>
              <a:rPr kumimoji="1" lang="en-US" altLang="ja-JP" b="1" dirty="0">
                <a:solidFill>
                  <a:schemeClr val="bg1"/>
                </a:solidFill>
              </a:rPr>
              <a:t>FCV</a:t>
            </a:r>
            <a:r>
              <a:rPr kumimoji="1" lang="ja-JP" altLang="en-US" b="1" dirty="0">
                <a:solidFill>
                  <a:schemeClr val="bg1"/>
                </a:solidFill>
              </a:rPr>
              <a:t>の導入・水素ステーションの整備状況</a:t>
            </a:r>
          </a:p>
        </p:txBody>
      </p:sp>
      <p:pic>
        <p:nvPicPr>
          <p:cNvPr id="3" name="図 2">
            <a:extLst>
              <a:ext uri="{FF2B5EF4-FFF2-40B4-BE49-F238E27FC236}">
                <a16:creationId xmlns:a16="http://schemas.microsoft.com/office/drawing/2014/main" id="{098DA049-CE68-4432-9291-26F65D0268F9}"/>
              </a:ext>
            </a:extLst>
          </p:cNvPr>
          <p:cNvPicPr>
            <a:picLocks noChangeAspect="1"/>
          </p:cNvPicPr>
          <p:nvPr/>
        </p:nvPicPr>
        <p:blipFill rotWithShape="1">
          <a:blip r:embed="rId3"/>
          <a:srcRect t="3402"/>
          <a:stretch/>
        </p:blipFill>
        <p:spPr>
          <a:xfrm>
            <a:off x="1827585" y="1925592"/>
            <a:ext cx="5488830" cy="4145845"/>
          </a:xfrm>
          <a:prstGeom prst="rect">
            <a:avLst/>
          </a:prstGeom>
        </p:spPr>
      </p:pic>
      <p:sp>
        <p:nvSpPr>
          <p:cNvPr id="37" name="テキスト ボックス 36">
            <a:extLst>
              <a:ext uri="{FF2B5EF4-FFF2-40B4-BE49-F238E27FC236}">
                <a16:creationId xmlns:a16="http://schemas.microsoft.com/office/drawing/2014/main" id="{C7500919-D6E6-486C-B5E0-5AE737C798CA}"/>
              </a:ext>
            </a:extLst>
          </p:cNvPr>
          <p:cNvSpPr txBox="1"/>
          <p:nvPr/>
        </p:nvSpPr>
        <p:spPr>
          <a:xfrm>
            <a:off x="156102" y="384360"/>
            <a:ext cx="8831796" cy="1549142"/>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大阪府域における水素ステーションの整備状況</a:t>
            </a:r>
            <a:endParaRPr kumimoji="1" lang="en-US" altLang="ja-JP" sz="2000" b="1"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r>
              <a:rPr kumimoji="1" lang="en-US" altLang="ja-JP" sz="1700" dirty="0">
                <a:latin typeface="Meiryo UI" panose="020B0604030504040204" pitchFamily="50" charset="-128"/>
                <a:ea typeface="Meiryo UI" panose="020B0604030504040204" pitchFamily="50" charset="-128"/>
              </a:rPr>
              <a:t>    </a:t>
            </a:r>
            <a:r>
              <a:rPr kumimoji="1" lang="ja-JP" altLang="en-US" sz="1700" dirty="0">
                <a:latin typeface="Meiryo UI" panose="020B0604030504040204" pitchFamily="50" charset="-128"/>
                <a:ea typeface="Meiryo UI" panose="020B0604030504040204" pitchFamily="50" charset="-128"/>
              </a:rPr>
              <a:t>・</a:t>
            </a:r>
            <a:r>
              <a:rPr kumimoji="1" lang="en-US" altLang="ja-JP" sz="1700" dirty="0">
                <a:latin typeface="Meiryo UI" panose="020B0604030504040204" pitchFamily="50" charset="-128"/>
                <a:ea typeface="Meiryo UI" panose="020B0604030504040204" pitchFamily="50" charset="-128"/>
              </a:rPr>
              <a:t>2024</a:t>
            </a:r>
            <a:r>
              <a:rPr kumimoji="1" lang="ja-JP" altLang="en-US" sz="1700" dirty="0">
                <a:latin typeface="Meiryo UI" panose="020B0604030504040204" pitchFamily="50" charset="-128"/>
                <a:ea typeface="Meiryo UI" panose="020B0604030504040204" pitchFamily="50" charset="-128"/>
              </a:rPr>
              <a:t>年</a:t>
            </a:r>
            <a:r>
              <a:rPr kumimoji="1" lang="en-US" altLang="ja-JP" sz="1700" dirty="0">
                <a:latin typeface="Meiryo UI" panose="020B0604030504040204" pitchFamily="50" charset="-128"/>
                <a:ea typeface="Meiryo UI" panose="020B0604030504040204" pitchFamily="50" charset="-128"/>
              </a:rPr>
              <a:t>12</a:t>
            </a:r>
            <a:r>
              <a:rPr kumimoji="1" lang="ja-JP" altLang="en-US" sz="1700" dirty="0">
                <a:latin typeface="Meiryo UI" panose="020B0604030504040204" pitchFamily="50" charset="-128"/>
                <a:ea typeface="Meiryo UI" panose="020B0604030504040204" pitchFamily="50" charset="-128"/>
              </a:rPr>
              <a:t>月末時点で８か所が整備。</a:t>
            </a: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r>
              <a:rPr kumimoji="1" lang="ja-JP" altLang="en-US" sz="1700" dirty="0">
                <a:latin typeface="Meiryo UI" panose="020B0604030504040204" pitchFamily="50" charset="-128"/>
                <a:ea typeface="Meiryo UI" panose="020B0604030504040204" pitchFamily="50" charset="-128"/>
              </a:rPr>
              <a:t>　 </a:t>
            </a:r>
            <a:r>
              <a:rPr kumimoji="1" lang="en-US" altLang="ja-JP" sz="1700" dirty="0">
                <a:latin typeface="Meiryo UI" panose="020B0604030504040204" pitchFamily="50" charset="-128"/>
                <a:ea typeface="Meiryo UI" panose="020B0604030504040204" pitchFamily="50" charset="-128"/>
              </a:rPr>
              <a:t> </a:t>
            </a:r>
            <a:r>
              <a:rPr kumimoji="1" lang="ja-JP" altLang="en-US" sz="1700" dirty="0">
                <a:latin typeface="Meiryo UI" panose="020B0604030504040204" pitchFamily="50" charset="-128"/>
                <a:ea typeface="Meiryo UI" panose="020B0604030504040204" pitchFamily="50" charset="-128"/>
              </a:rPr>
              <a:t>・「大阪府内における水素ステーション整備計画（</a:t>
            </a:r>
            <a:r>
              <a:rPr kumimoji="1" lang="en-US" altLang="ja-JP" sz="1700" dirty="0">
                <a:latin typeface="Meiryo UI" panose="020B0604030504040204" pitchFamily="50" charset="-128"/>
                <a:ea typeface="Meiryo UI" panose="020B0604030504040204" pitchFamily="50" charset="-128"/>
              </a:rPr>
              <a:t>2014</a:t>
            </a:r>
            <a:r>
              <a:rPr kumimoji="1" lang="ja-JP" altLang="en-US" sz="1700" dirty="0">
                <a:latin typeface="Meiryo UI" panose="020B0604030504040204" pitchFamily="50" charset="-128"/>
                <a:ea typeface="Meiryo UI" panose="020B0604030504040204" pitchFamily="50" charset="-128"/>
              </a:rPr>
              <a:t>年策定、</a:t>
            </a:r>
            <a:r>
              <a:rPr kumimoji="1" lang="en-US" altLang="ja-JP" sz="1700" dirty="0">
                <a:latin typeface="Meiryo UI" panose="020B0604030504040204" pitchFamily="50" charset="-128"/>
                <a:ea typeface="Meiryo UI" panose="020B0604030504040204" pitchFamily="50" charset="-128"/>
              </a:rPr>
              <a:t>2017</a:t>
            </a:r>
            <a:r>
              <a:rPr kumimoji="1" lang="ja-JP" altLang="en-US" sz="1700" dirty="0">
                <a:latin typeface="Meiryo UI" panose="020B0604030504040204" pitchFamily="50" charset="-128"/>
                <a:ea typeface="Meiryo UI" panose="020B0604030504040204" pitchFamily="50" charset="-128"/>
              </a:rPr>
              <a:t>年改訂）」では、</a:t>
            </a:r>
            <a:r>
              <a:rPr kumimoji="1" lang="en-US" altLang="ja-JP" sz="1700" dirty="0">
                <a:latin typeface="Meiryo UI" panose="020B0604030504040204" pitchFamily="50" charset="-128"/>
                <a:ea typeface="Meiryo UI" panose="020B0604030504040204" pitchFamily="50" charset="-128"/>
              </a:rPr>
              <a:t>2025 </a:t>
            </a:r>
          </a:p>
          <a:p>
            <a:r>
              <a:rPr kumimoji="1" lang="ja-JP" altLang="en-US" sz="1700" dirty="0">
                <a:latin typeface="Meiryo UI" panose="020B0604030504040204" pitchFamily="50" charset="-128"/>
                <a:ea typeface="Meiryo UI" panose="020B0604030504040204" pitchFamily="50" charset="-128"/>
              </a:rPr>
              <a:t>　　年度までの </a:t>
            </a:r>
            <a:r>
              <a:rPr kumimoji="1" lang="en-US" altLang="ja-JP" sz="1700" dirty="0">
                <a:latin typeface="Meiryo UI" panose="020B0604030504040204" pitchFamily="50" charset="-128"/>
                <a:ea typeface="Meiryo UI" panose="020B0604030504040204" pitchFamily="50" charset="-128"/>
              </a:rPr>
              <a:t>FCV </a:t>
            </a:r>
            <a:r>
              <a:rPr kumimoji="1" lang="ja-JP" altLang="en-US" sz="1700" dirty="0">
                <a:latin typeface="Meiryo UI" panose="020B0604030504040204" pitchFamily="50" charset="-128"/>
                <a:ea typeface="Meiryo UI" panose="020B0604030504040204" pitchFamily="50" charset="-128"/>
              </a:rPr>
              <a:t>販売累計台数を </a:t>
            </a:r>
            <a:r>
              <a:rPr kumimoji="1" lang="en-US" altLang="ja-JP" sz="1700" dirty="0">
                <a:latin typeface="Meiryo UI" panose="020B0604030504040204" pitchFamily="50" charset="-128"/>
                <a:ea typeface="Meiryo UI" panose="020B0604030504040204" pitchFamily="50" charset="-128"/>
              </a:rPr>
              <a:t>1.7 </a:t>
            </a:r>
            <a:r>
              <a:rPr kumimoji="1" lang="ja-JP" altLang="en-US" sz="1700" dirty="0">
                <a:latin typeface="Meiryo UI" panose="020B0604030504040204" pitchFamily="50" charset="-128"/>
                <a:ea typeface="Meiryo UI" panose="020B0604030504040204" pitchFamily="50" charset="-128"/>
              </a:rPr>
              <a:t>万台と見込み、</a:t>
            </a:r>
            <a:r>
              <a:rPr kumimoji="1" lang="en-US" altLang="ja-JP" sz="1700" dirty="0">
                <a:latin typeface="Meiryo UI" panose="020B0604030504040204" pitchFamily="50" charset="-128"/>
                <a:ea typeface="Meiryo UI" panose="020B0604030504040204" pitchFamily="50" charset="-128"/>
              </a:rPr>
              <a:t>2025 </a:t>
            </a:r>
            <a:r>
              <a:rPr kumimoji="1" lang="ja-JP" altLang="en-US" sz="1700" dirty="0">
                <a:latin typeface="Meiryo UI" panose="020B0604030504040204" pitchFamily="50" charset="-128"/>
                <a:ea typeface="Meiryo UI" panose="020B0604030504040204" pitchFamily="50" charset="-128"/>
              </a:rPr>
              <a:t>年度までのステーション整備目標</a:t>
            </a:r>
            <a:endParaRPr kumimoji="1" lang="en-US" altLang="ja-JP" sz="1700" dirty="0">
              <a:latin typeface="Meiryo UI" panose="020B0604030504040204" pitchFamily="50" charset="-128"/>
              <a:ea typeface="Meiryo UI" panose="020B0604030504040204" pitchFamily="50" charset="-128"/>
            </a:endParaRPr>
          </a:p>
          <a:p>
            <a:r>
              <a:rPr kumimoji="1" lang="ja-JP" altLang="en-US" sz="1700" dirty="0">
                <a:latin typeface="Meiryo UI" panose="020B0604030504040204" pitchFamily="50" charset="-128"/>
                <a:ea typeface="Meiryo UI" panose="020B0604030504040204" pitchFamily="50" charset="-128"/>
              </a:rPr>
              <a:t>　　数は</a:t>
            </a:r>
            <a:r>
              <a:rPr kumimoji="1" lang="en-US" altLang="ja-JP" sz="1700" dirty="0">
                <a:latin typeface="Meiryo UI" panose="020B0604030504040204" pitchFamily="50" charset="-128"/>
                <a:ea typeface="Meiryo UI" panose="020B0604030504040204" pitchFamily="50" charset="-128"/>
              </a:rPr>
              <a:t>28</a:t>
            </a:r>
            <a:r>
              <a:rPr kumimoji="1" lang="ja-JP" altLang="en-US" sz="1700" dirty="0">
                <a:latin typeface="Meiryo UI" panose="020B0604030504040204" pitchFamily="50" charset="-128"/>
                <a:ea typeface="Meiryo UI" panose="020B0604030504040204" pitchFamily="50" charset="-128"/>
              </a:rPr>
              <a:t>か所としている。</a:t>
            </a:r>
            <a:endParaRPr kumimoji="1" lang="en-US" altLang="ja-JP" sz="17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46441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DBC15C2-308B-4859-8899-6272F15CC801}"/>
              </a:ext>
            </a:extLst>
          </p:cNvPr>
          <p:cNvPicPr>
            <a:picLocks noChangeAspect="1"/>
          </p:cNvPicPr>
          <p:nvPr/>
        </p:nvPicPr>
        <p:blipFill rotWithShape="1">
          <a:blip r:embed="rId3"/>
          <a:srcRect l="4176" t="21799" r="49705" b="17072"/>
          <a:stretch/>
        </p:blipFill>
        <p:spPr>
          <a:xfrm>
            <a:off x="1835695" y="1533060"/>
            <a:ext cx="5184577" cy="3865510"/>
          </a:xfrm>
          <a:prstGeom prst="rect">
            <a:avLst/>
          </a:prstGeom>
        </p:spPr>
      </p:pic>
      <p:sp>
        <p:nvSpPr>
          <p:cNvPr id="8" name="テキスト ボックス 7">
            <a:extLst>
              <a:ext uri="{FF2B5EF4-FFF2-40B4-BE49-F238E27FC236}">
                <a16:creationId xmlns:a16="http://schemas.microsoft.com/office/drawing/2014/main" id="{CD89339C-03B1-4D7B-AE64-9D22747E7079}"/>
              </a:ext>
            </a:extLst>
          </p:cNvPr>
          <p:cNvSpPr txBox="1"/>
          <p:nvPr/>
        </p:nvSpPr>
        <p:spPr>
          <a:xfrm>
            <a:off x="1331640" y="5505036"/>
            <a:ext cx="7574141" cy="276999"/>
          </a:xfrm>
          <a:prstGeom prst="rect">
            <a:avLst/>
          </a:prstGeom>
          <a:noFill/>
          <a:ln>
            <a:noFill/>
          </a:ln>
        </p:spPr>
        <p:txBody>
          <a:bodyPr wrap="square" rtlCol="0">
            <a:spAutoFit/>
          </a:bodyPr>
          <a:lstStyle/>
          <a:p>
            <a:pPr algn="r"/>
            <a:r>
              <a:rPr kumimoji="1" lang="ja-JP" altLang="en-US" sz="1200" dirty="0"/>
              <a:t>出典：第６回 モビリティ水素官民協議会（</a:t>
            </a:r>
            <a:r>
              <a:rPr kumimoji="1" lang="en-US" altLang="ja-JP" sz="1200" dirty="0"/>
              <a:t>R6.9.12</a:t>
            </a:r>
            <a:r>
              <a:rPr kumimoji="1" lang="ja-JP" altLang="en-US" sz="1200" dirty="0"/>
              <a:t>）　資料４</a:t>
            </a:r>
          </a:p>
        </p:txBody>
      </p:sp>
      <p:sp>
        <p:nvSpPr>
          <p:cNvPr id="9" name="テキスト ボックス 8">
            <a:extLst>
              <a:ext uri="{FF2B5EF4-FFF2-40B4-BE49-F238E27FC236}">
                <a16:creationId xmlns:a16="http://schemas.microsoft.com/office/drawing/2014/main" id="{514A3D34-95E5-463A-9BF4-FA0F28D74FD9}"/>
              </a:ext>
            </a:extLst>
          </p:cNvPr>
          <p:cNvSpPr txBox="1"/>
          <p:nvPr/>
        </p:nvSpPr>
        <p:spPr>
          <a:xfrm>
            <a:off x="395536" y="659923"/>
            <a:ext cx="8955595" cy="719108"/>
          </a:xfrm>
          <a:prstGeom prst="rect">
            <a:avLst/>
          </a:prstGeom>
          <a:noFill/>
        </p:spPr>
        <p:txBody>
          <a:bodyPr wrap="square" rtlCol="0">
            <a:spAutoFit/>
          </a:bodyPr>
          <a:lstStyle/>
          <a:p>
            <a:pPr>
              <a:lnSpc>
                <a:spcPts val="2600"/>
              </a:lnSpc>
            </a:pPr>
            <a:r>
              <a:rPr kumimoji="1" lang="ja-JP" altLang="en-US" sz="1700" dirty="0">
                <a:latin typeface="Meiryo UI" panose="020B0604030504040204" pitchFamily="50" charset="-128"/>
                <a:ea typeface="Meiryo UI" panose="020B0604030504040204" pitchFamily="50" charset="-128"/>
              </a:rPr>
              <a:t>○　燃料電池車（</a:t>
            </a:r>
            <a:r>
              <a:rPr kumimoji="1" lang="en-US" altLang="ja-JP" sz="1700" dirty="0">
                <a:latin typeface="Meiryo UI" panose="020B0604030504040204" pitchFamily="50" charset="-128"/>
                <a:ea typeface="Meiryo UI" panose="020B0604030504040204" pitchFamily="50" charset="-128"/>
              </a:rPr>
              <a:t>FCV</a:t>
            </a:r>
            <a:r>
              <a:rPr kumimoji="1" lang="ja-JP" altLang="en-US" sz="1700" dirty="0">
                <a:latin typeface="Meiryo UI" panose="020B0604030504040204" pitchFamily="50" charset="-128"/>
                <a:ea typeface="Meiryo UI" panose="020B0604030504040204" pitchFamily="50" charset="-128"/>
              </a:rPr>
              <a:t>）には、</a:t>
            </a:r>
            <a:r>
              <a:rPr kumimoji="1" lang="ja-JP" altLang="en-US" sz="1700" b="1" u="sng" dirty="0">
                <a:latin typeface="Meiryo UI" panose="020B0604030504040204" pitchFamily="50" charset="-128"/>
                <a:ea typeface="Meiryo UI" panose="020B0604030504040204" pitchFamily="50" charset="-128"/>
              </a:rPr>
              <a:t>走行距離が長い</a:t>
            </a:r>
            <a:r>
              <a:rPr kumimoji="1" lang="ja-JP" altLang="en-US" sz="1700" dirty="0">
                <a:latin typeface="Meiryo UI" panose="020B0604030504040204" pitchFamily="50" charset="-128"/>
                <a:ea typeface="Meiryo UI" panose="020B0604030504040204" pitchFamily="50" charset="-128"/>
              </a:rPr>
              <a:t>、</a:t>
            </a:r>
            <a:r>
              <a:rPr kumimoji="1" lang="ja-JP" altLang="en-US" sz="1700" b="1" u="sng" dirty="0">
                <a:latin typeface="Meiryo UI" panose="020B0604030504040204" pitchFamily="50" charset="-128"/>
                <a:ea typeface="Meiryo UI" panose="020B0604030504040204" pitchFamily="50" charset="-128"/>
              </a:rPr>
              <a:t>充填時間が短い</a:t>
            </a:r>
            <a:r>
              <a:rPr kumimoji="1" lang="ja-JP" altLang="en-US" sz="1700" dirty="0">
                <a:latin typeface="Meiryo UI" panose="020B0604030504040204" pitchFamily="50" charset="-128"/>
                <a:ea typeface="Meiryo UI" panose="020B0604030504040204" pitchFamily="50" charset="-128"/>
              </a:rPr>
              <a:t>といった特徴があることから、</a:t>
            </a:r>
            <a:endParaRPr kumimoji="1" lang="en-US" altLang="ja-JP" sz="1700" dirty="0">
              <a:latin typeface="Meiryo UI" panose="020B0604030504040204" pitchFamily="50" charset="-128"/>
              <a:ea typeface="Meiryo UI" panose="020B0604030504040204" pitchFamily="50" charset="-128"/>
            </a:endParaRPr>
          </a:p>
          <a:p>
            <a:pPr>
              <a:lnSpc>
                <a:spcPts val="2600"/>
              </a:lnSpc>
            </a:pPr>
            <a:r>
              <a:rPr kumimoji="1" lang="ja-JP" altLang="en-US" sz="1700" dirty="0">
                <a:latin typeface="Meiryo UI" panose="020B0604030504040204" pitchFamily="50" charset="-128"/>
                <a:ea typeface="Meiryo UI" panose="020B0604030504040204" pitchFamily="50" charset="-128"/>
              </a:rPr>
              <a:t>　</a:t>
            </a:r>
            <a:r>
              <a:rPr kumimoji="1" lang="ja-JP" altLang="en-US" sz="1700" b="1" u="sng" dirty="0">
                <a:latin typeface="Meiryo UI" panose="020B0604030504040204" pitchFamily="50" charset="-128"/>
                <a:ea typeface="Meiryo UI" panose="020B0604030504040204" pitchFamily="50" charset="-128"/>
              </a:rPr>
              <a:t>トラックやバスといった商用車</a:t>
            </a:r>
            <a:r>
              <a:rPr kumimoji="1" lang="ja-JP" altLang="en-US" sz="1700" dirty="0">
                <a:latin typeface="Meiryo UI" panose="020B0604030504040204" pitchFamily="50" charset="-128"/>
                <a:ea typeface="Meiryo UI" panose="020B0604030504040204" pitchFamily="50" charset="-128"/>
              </a:rPr>
              <a:t>での活用が期待されている。</a:t>
            </a:r>
            <a:endParaRPr kumimoji="1" lang="en-US" altLang="ja-JP" sz="17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E6FC88AF-9E96-4787-8F54-282EC98A7521}"/>
              </a:ext>
            </a:extLst>
          </p:cNvPr>
          <p:cNvSpPr/>
          <p:nvPr/>
        </p:nvSpPr>
        <p:spPr>
          <a:xfrm>
            <a:off x="1" y="2140"/>
            <a:ext cx="9143999" cy="373667"/>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国における</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FC</a:t>
            </a:r>
            <a:r>
              <a:rPr kumimoji="1" lang="zh-TW"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商用車</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導入</a:t>
            </a:r>
            <a:r>
              <a:rPr kumimoji="1" lang="zh-TW"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拡大</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に向けた取組について</a:t>
            </a:r>
          </a:p>
        </p:txBody>
      </p:sp>
    </p:spTree>
    <p:extLst>
      <p:ext uri="{BB962C8B-B14F-4D97-AF65-F5344CB8AC3E}">
        <p14:creationId xmlns:p14="http://schemas.microsoft.com/office/powerpoint/2010/main" val="402343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9B06A062-534A-4B3B-ADFD-AA8EAD4ADC03}"/>
              </a:ext>
            </a:extLst>
          </p:cNvPr>
          <p:cNvSpPr txBox="1"/>
          <p:nvPr/>
        </p:nvSpPr>
        <p:spPr>
          <a:xfrm>
            <a:off x="110514" y="403994"/>
            <a:ext cx="8831796" cy="2790508"/>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 目標達成に向けた車両供給量及び供給見通し</a:t>
            </a:r>
            <a:r>
              <a:rPr kumimoji="1" lang="ja-JP" altLang="en-US" sz="1400" dirty="0">
                <a:latin typeface="Meiryo UI" panose="020B0604030504040204" pitchFamily="50" charset="-128"/>
                <a:ea typeface="Meiryo UI" panose="020B0604030504040204" pitchFamily="50" charset="-128"/>
              </a:rPr>
              <a:t>（第</a:t>
            </a:r>
            <a:r>
              <a:rPr kumimoji="1" lang="en-US" altLang="ja-JP" sz="1400" dirty="0">
                <a:latin typeface="Meiryo UI" panose="020B0604030504040204" pitchFamily="50" charset="-128"/>
                <a:ea typeface="Meiryo UI" panose="020B0604030504040204" pitchFamily="50" charset="-128"/>
              </a:rPr>
              <a:t>7</a:t>
            </a:r>
            <a:r>
              <a:rPr kumimoji="1" lang="ja-JP" altLang="en-US" sz="1400" dirty="0">
                <a:latin typeface="Meiryo UI" panose="020B0604030504040204" pitchFamily="50" charset="-128"/>
                <a:ea typeface="Meiryo UI" panose="020B0604030504040204" pitchFamily="50" charset="-128"/>
              </a:rPr>
              <a:t>回 モビリティ水素官民協議会資料より）</a:t>
            </a:r>
            <a:endParaRPr kumimoji="1" lang="en-US" altLang="ja-JP" sz="2000" dirty="0">
              <a:latin typeface="Meiryo UI" panose="020B0604030504040204" pitchFamily="50" charset="-128"/>
              <a:ea typeface="Meiryo UI" panose="020B0604030504040204" pitchFamily="50" charset="-128"/>
            </a:endParaRPr>
          </a:p>
          <a:p>
            <a:pPr>
              <a:lnSpc>
                <a:spcPts val="200"/>
              </a:lnSpc>
            </a:pPr>
            <a:endParaRPr kumimoji="1" lang="en-US" altLang="ja-JP" sz="2000" b="1" dirty="0">
              <a:latin typeface="Meiryo UI" panose="020B0604030504040204" pitchFamily="50" charset="-128"/>
              <a:ea typeface="Meiryo UI" panose="020B0604030504040204" pitchFamily="50" charset="-128"/>
            </a:endParaRPr>
          </a:p>
          <a:p>
            <a:pPr>
              <a:lnSpc>
                <a:spcPts val="200"/>
              </a:lnSpc>
            </a:pPr>
            <a:endParaRPr kumimoji="1" lang="en-US" altLang="ja-JP" sz="2000" b="1" dirty="0">
              <a:latin typeface="Meiryo UI" panose="020B0604030504040204" pitchFamily="50" charset="-128"/>
              <a:ea typeface="Meiryo UI" panose="020B0604030504040204" pitchFamily="50" charset="-128"/>
            </a:endParaRPr>
          </a:p>
          <a:p>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2030</a:t>
            </a:r>
            <a:r>
              <a:rPr kumimoji="1" lang="ja-JP" altLang="en-US" sz="1400" dirty="0">
                <a:latin typeface="Meiryo UI" panose="020B0604030504040204" pitchFamily="50" charset="-128"/>
                <a:ea typeface="Meiryo UI" panose="020B0604030504040204" pitchFamily="50" charset="-128"/>
              </a:rPr>
              <a:t>年グリーン成長戦略の</a:t>
            </a:r>
            <a:r>
              <a:rPr kumimoji="1" lang="en-US" altLang="ja-JP" sz="1400" dirty="0">
                <a:latin typeface="Meiryo UI" panose="020B0604030504040204" pitchFamily="50" charset="-128"/>
                <a:ea typeface="Meiryo UI" panose="020B0604030504040204" pitchFamily="50" charset="-128"/>
              </a:rPr>
              <a:t>2030</a:t>
            </a:r>
            <a:r>
              <a:rPr kumimoji="1" lang="ja-JP" altLang="en-US" sz="1400" dirty="0">
                <a:latin typeface="Meiryo UI" panose="020B0604030504040204" pitchFamily="50" charset="-128"/>
                <a:ea typeface="Meiryo UI" panose="020B0604030504040204" pitchFamily="50" charset="-128"/>
              </a:rPr>
              <a:t>年電動車導入目標や水素利用目標の達成に向けて必要となる車両供給の⾒通し</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を、様々な前提をおいて試算</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a:t>
            </a: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試算は、グリーン成長戦略より逆算したもの。補助⾦や水素価格の低減などによる需要側のニーズによって、時期・</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 台数・⾦額の変動可能性が存在。</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FC</a:t>
            </a:r>
            <a:r>
              <a:rPr lang="ja-JP" altLang="en-US" sz="1400" dirty="0">
                <a:latin typeface="Meiryo UI" panose="020B0604030504040204" pitchFamily="50" charset="-128"/>
                <a:ea typeface="Meiryo UI" panose="020B0604030504040204" pitchFamily="50" charset="-128"/>
              </a:rPr>
              <a:t>小型トラックに関しては、</a:t>
            </a:r>
            <a:r>
              <a:rPr lang="en-US" altLang="ja-JP" sz="1400" dirty="0">
                <a:latin typeface="Meiryo UI" panose="020B0604030504040204" pitchFamily="50" charset="-128"/>
                <a:ea typeface="Meiryo UI" panose="020B0604030504040204" pitchFamily="50" charset="-128"/>
              </a:rPr>
              <a:t>2023</a:t>
            </a:r>
            <a:r>
              <a:rPr lang="ja-JP" altLang="en-US" sz="1400" dirty="0">
                <a:latin typeface="Meiryo UI" panose="020B0604030504040204" pitchFamily="50" charset="-128"/>
                <a:ea typeface="Meiryo UI" panose="020B0604030504040204" pitchFamily="50" charset="-128"/>
              </a:rPr>
              <a:t>年から限定導入した上で、</a:t>
            </a:r>
            <a:r>
              <a:rPr lang="en-US" altLang="ja-JP" sz="1400" dirty="0">
                <a:latin typeface="Meiryo UI" panose="020B0604030504040204" pitchFamily="50" charset="-128"/>
                <a:ea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2029</a:t>
            </a:r>
            <a:r>
              <a:rPr lang="ja-JP" altLang="en-US" sz="1400" dirty="0">
                <a:latin typeface="Meiryo UI" panose="020B0604030504040204" pitchFamily="50" charset="-128"/>
                <a:ea typeface="Meiryo UI" panose="020B0604030504040204" pitchFamily="50" charset="-128"/>
              </a:rPr>
              <a:t>年にモデルチェンジすることで、販売</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価格を低下させ、累計</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万台</a:t>
            </a:r>
            <a:r>
              <a:rPr lang="en-US" altLang="ja-JP" sz="1400" dirty="0">
                <a:latin typeface="Meiryo UI" panose="020B0604030504040204" pitchFamily="50" charset="-128"/>
                <a:ea typeface="Meiryo UI" panose="020B0604030504040204" pitchFamily="50" charset="-128"/>
              </a:rPr>
              <a:t>〜2.2</a:t>
            </a:r>
            <a:r>
              <a:rPr lang="ja-JP" altLang="en-US" sz="1400" dirty="0">
                <a:latin typeface="Meiryo UI" panose="020B0604030504040204" pitchFamily="50" charset="-128"/>
                <a:ea typeface="Meiryo UI" panose="020B0604030504040204" pitchFamily="50" charset="-128"/>
              </a:rPr>
              <a:t>万の供給が必要と試算。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 </a:t>
            </a:r>
            <a:r>
              <a:rPr lang="en-US" altLang="ja-JP" sz="1400" dirty="0">
                <a:latin typeface="Meiryo UI" panose="020B0604030504040204" pitchFamily="50" charset="-128"/>
                <a:ea typeface="Meiryo UI" panose="020B0604030504040204" pitchFamily="50" charset="-128"/>
              </a:rPr>
              <a:t>FC</a:t>
            </a:r>
            <a:r>
              <a:rPr lang="ja-JP" altLang="en-US" sz="1400" dirty="0">
                <a:latin typeface="Meiryo UI" panose="020B0604030504040204" pitchFamily="50" charset="-128"/>
                <a:ea typeface="Meiryo UI" panose="020B0604030504040204" pitchFamily="50" charset="-128"/>
              </a:rPr>
              <a:t>大型トラックに関しては、</a:t>
            </a:r>
            <a:r>
              <a:rPr lang="en-US" altLang="ja-JP" sz="1400" dirty="0">
                <a:latin typeface="Meiryo UI" panose="020B0604030504040204" pitchFamily="50" charset="-128"/>
                <a:ea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rPr>
              <a:t>年から先行導入した上で、</a:t>
            </a:r>
            <a:r>
              <a:rPr lang="en-US" altLang="ja-JP" sz="1400" dirty="0">
                <a:latin typeface="Meiryo UI" panose="020B0604030504040204" pitchFamily="50" charset="-128"/>
                <a:ea typeface="Meiryo UI" panose="020B0604030504040204" pitchFamily="50" charset="-128"/>
              </a:rPr>
              <a:t>2029</a:t>
            </a:r>
            <a:r>
              <a:rPr lang="ja-JP" altLang="en-US" sz="1400" dirty="0">
                <a:latin typeface="Meiryo UI" panose="020B0604030504040204" pitchFamily="50" charset="-128"/>
                <a:ea typeface="Meiryo UI" panose="020B0604030504040204" pitchFamily="50" charset="-128"/>
              </a:rPr>
              <a:t>年にモデルチェンジすることで、販売価格を低下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させ、</a:t>
            </a:r>
            <a:r>
              <a:rPr lang="en-US" altLang="ja-JP" sz="1400" dirty="0">
                <a:latin typeface="Meiryo UI" panose="020B0604030504040204" pitchFamily="50" charset="-128"/>
                <a:ea typeface="Meiryo UI" panose="020B0604030504040204" pitchFamily="50" charset="-128"/>
              </a:rPr>
              <a:t>2030</a:t>
            </a:r>
            <a:r>
              <a:rPr lang="ja-JP" altLang="en-US" sz="1400" dirty="0">
                <a:latin typeface="Meiryo UI" panose="020B0604030504040204" pitchFamily="50" charset="-128"/>
                <a:ea typeface="Meiryo UI" panose="020B0604030504040204" pitchFamily="50" charset="-128"/>
              </a:rPr>
              <a:t>年までに累計</a:t>
            </a:r>
            <a:r>
              <a:rPr lang="en-US" altLang="ja-JP" sz="1400" dirty="0">
                <a:latin typeface="Meiryo UI" panose="020B0604030504040204" pitchFamily="50" charset="-128"/>
                <a:ea typeface="Meiryo UI" panose="020B0604030504040204" pitchFamily="50" charset="-128"/>
              </a:rPr>
              <a:t>5,000</a:t>
            </a:r>
            <a:r>
              <a:rPr lang="ja-JP" altLang="en-US" sz="1400" dirty="0">
                <a:latin typeface="Meiryo UI" panose="020B0604030504040204" pitchFamily="50" charset="-128"/>
                <a:ea typeface="Meiryo UI" panose="020B0604030504040204" pitchFamily="50" charset="-128"/>
              </a:rPr>
              <a:t>台の供給が必要と試算。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 </a:t>
            </a:r>
            <a:r>
              <a:rPr lang="en-US" altLang="ja-JP" sz="1400" dirty="0">
                <a:latin typeface="Meiryo UI" panose="020B0604030504040204" pitchFamily="50" charset="-128"/>
                <a:ea typeface="Meiryo UI" panose="020B0604030504040204" pitchFamily="50" charset="-128"/>
              </a:rPr>
              <a:t>FC</a:t>
            </a:r>
            <a:r>
              <a:rPr lang="ja-JP" altLang="en-US" sz="1400" dirty="0">
                <a:latin typeface="Meiryo UI" panose="020B0604030504040204" pitchFamily="50" charset="-128"/>
                <a:ea typeface="Meiryo UI" panose="020B0604030504040204" pitchFamily="50" charset="-128"/>
              </a:rPr>
              <a:t>バスに関しては、先行する路線バスについて、</a:t>
            </a:r>
            <a:r>
              <a:rPr lang="en-US" altLang="ja-JP" sz="1400" dirty="0">
                <a:latin typeface="Meiryo UI" panose="020B0604030504040204" pitchFamily="50" charset="-128"/>
                <a:ea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rPr>
              <a:t>年頃にモデルチェンジすることで、販売価格を低下させ、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200</a:t>
            </a:r>
            <a:r>
              <a:rPr lang="ja-JP" altLang="en-US" sz="1400" dirty="0">
                <a:latin typeface="Meiryo UI" panose="020B0604030504040204" pitchFamily="50" charset="-128"/>
                <a:ea typeface="Meiryo UI" panose="020B0604030504040204" pitchFamily="50" charset="-128"/>
              </a:rPr>
              <a:t>台</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年の供給が必要と試算。</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・これらも踏まえ、事業者としては</a:t>
            </a:r>
            <a:r>
              <a:rPr lang="en-US" altLang="ja-JP" sz="1400" dirty="0">
                <a:latin typeface="Meiryo UI" panose="020B0604030504040204" pitchFamily="50" charset="-128"/>
                <a:ea typeface="Meiryo UI" panose="020B0604030504040204" pitchFamily="50" charset="-128"/>
              </a:rPr>
              <a:t>FC</a:t>
            </a:r>
            <a:r>
              <a:rPr lang="ja-JP" altLang="en-US" sz="1400" dirty="0">
                <a:latin typeface="Meiryo UI" panose="020B0604030504040204" pitchFamily="50" charset="-128"/>
                <a:ea typeface="Meiryo UI" panose="020B0604030504040204" pitchFamily="50" charset="-128"/>
              </a:rPr>
              <a:t>商用車の車両供給⾒通しを提示している</a:t>
            </a:r>
            <a:endParaRPr kumimoji="1" lang="en-US" altLang="ja-JP" sz="1400"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C511F90F-3123-4586-96E4-36AAA5BCD734}"/>
              </a:ext>
            </a:extLst>
          </p:cNvPr>
          <p:cNvPicPr>
            <a:picLocks noChangeAspect="1"/>
          </p:cNvPicPr>
          <p:nvPr/>
        </p:nvPicPr>
        <p:blipFill rotWithShape="1">
          <a:blip r:embed="rId3"/>
          <a:srcRect l="21651" t="30399" r="2205" b="20654"/>
          <a:stretch/>
        </p:blipFill>
        <p:spPr>
          <a:xfrm>
            <a:off x="428815" y="3135274"/>
            <a:ext cx="8496457" cy="3072164"/>
          </a:xfrm>
          <a:prstGeom prst="rect">
            <a:avLst/>
          </a:prstGeom>
        </p:spPr>
      </p:pic>
      <p:sp>
        <p:nvSpPr>
          <p:cNvPr id="11" name="テキスト ボックス 10">
            <a:extLst>
              <a:ext uri="{FF2B5EF4-FFF2-40B4-BE49-F238E27FC236}">
                <a16:creationId xmlns:a16="http://schemas.microsoft.com/office/drawing/2014/main" id="{43B09736-245F-4100-90CF-864B21517F9A}"/>
              </a:ext>
            </a:extLst>
          </p:cNvPr>
          <p:cNvSpPr txBox="1"/>
          <p:nvPr/>
        </p:nvSpPr>
        <p:spPr>
          <a:xfrm>
            <a:off x="4765103" y="5903757"/>
            <a:ext cx="4007901" cy="276999"/>
          </a:xfrm>
          <a:prstGeom prst="rect">
            <a:avLst/>
          </a:prstGeom>
          <a:noFill/>
          <a:ln>
            <a:noFill/>
          </a:ln>
        </p:spPr>
        <p:txBody>
          <a:bodyPr wrap="square" rtlCol="0">
            <a:spAutoFit/>
          </a:bodyPr>
          <a:lstStyle/>
          <a:p>
            <a:pPr algn="r"/>
            <a:r>
              <a:rPr kumimoji="1" lang="ja-JP" altLang="en-US" sz="1200" dirty="0"/>
              <a:t>出典：第</a:t>
            </a:r>
            <a:r>
              <a:rPr kumimoji="1" lang="en-US" altLang="ja-JP" sz="1200" dirty="0"/>
              <a:t>7</a:t>
            </a:r>
            <a:r>
              <a:rPr kumimoji="1" lang="ja-JP" altLang="en-US" sz="1200" dirty="0"/>
              <a:t>回 モビリティ水素官民協議会（</a:t>
            </a:r>
            <a:r>
              <a:rPr kumimoji="1" lang="en-US" altLang="ja-JP" sz="1200" dirty="0"/>
              <a:t>R7.1.16</a:t>
            </a:r>
            <a:r>
              <a:rPr kumimoji="1" lang="ja-JP" altLang="en-US" sz="1200" dirty="0"/>
              <a:t>）　資料３</a:t>
            </a:r>
          </a:p>
        </p:txBody>
      </p:sp>
      <p:sp>
        <p:nvSpPr>
          <p:cNvPr id="9" name="正方形/長方形 8">
            <a:extLst>
              <a:ext uri="{FF2B5EF4-FFF2-40B4-BE49-F238E27FC236}">
                <a16:creationId xmlns:a16="http://schemas.microsoft.com/office/drawing/2014/main" id="{E55305F9-C85C-45E3-B003-CC623DC90A7C}"/>
              </a:ext>
            </a:extLst>
          </p:cNvPr>
          <p:cNvSpPr/>
          <p:nvPr/>
        </p:nvSpPr>
        <p:spPr>
          <a:xfrm>
            <a:off x="1" y="2140"/>
            <a:ext cx="9143999" cy="373667"/>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国における</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FC</a:t>
            </a:r>
            <a:r>
              <a:rPr kumimoji="1" lang="zh-TW"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商用車</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導入</a:t>
            </a:r>
            <a:r>
              <a:rPr kumimoji="1" lang="zh-TW"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拡大</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に向けた取組について</a:t>
            </a:r>
          </a:p>
        </p:txBody>
      </p:sp>
    </p:spTree>
    <p:extLst>
      <p:ext uri="{BB962C8B-B14F-4D97-AF65-F5344CB8AC3E}">
        <p14:creationId xmlns:p14="http://schemas.microsoft.com/office/powerpoint/2010/main" val="401183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60799997-A65D-48EB-863D-F04CB37B81EA}"/>
              </a:ext>
            </a:extLst>
          </p:cNvPr>
          <p:cNvSpPr txBox="1"/>
          <p:nvPr/>
        </p:nvSpPr>
        <p:spPr>
          <a:xfrm>
            <a:off x="94202" y="529836"/>
            <a:ext cx="8955595" cy="234936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重点地域の選定</a:t>
            </a:r>
            <a:endParaRPr kumimoji="1" lang="en-US" altLang="ja-JP" b="1" dirty="0">
              <a:latin typeface="Meiryo UI" panose="020B0604030504040204" pitchFamily="50" charset="-128"/>
              <a:ea typeface="Meiryo UI" panose="020B0604030504040204" pitchFamily="50" charset="-128"/>
            </a:endParaRPr>
          </a:p>
          <a:p>
            <a:pPr>
              <a:lnSpc>
                <a:spcPts val="200"/>
              </a:lnSpc>
            </a:pPr>
            <a:endParaRPr kumimoji="1" lang="en-US" altLang="ja-JP" sz="1700" b="1" dirty="0">
              <a:latin typeface="Meiryo UI" panose="020B0604030504040204" pitchFamily="50" charset="-128"/>
              <a:ea typeface="Meiryo UI" panose="020B0604030504040204" pitchFamily="50" charset="-128"/>
            </a:endParaRPr>
          </a:p>
          <a:p>
            <a:pPr>
              <a:lnSpc>
                <a:spcPts val="200"/>
              </a:lnSpc>
            </a:pPr>
            <a:endParaRPr kumimoji="1" lang="en-US" altLang="ja-JP" sz="1700" b="1" dirty="0">
              <a:latin typeface="Meiryo UI" panose="020B0604030504040204" pitchFamily="50" charset="-128"/>
              <a:ea typeface="Meiryo UI" panose="020B0604030504040204" pitchFamily="50" charset="-128"/>
            </a:endParaRPr>
          </a:p>
          <a:p>
            <a:pPr>
              <a:lnSpc>
                <a:spcPts val="200"/>
              </a:lnSpc>
            </a:pPr>
            <a:endParaRPr kumimoji="1" lang="en-US" altLang="ja-JP" sz="1700" b="1" dirty="0">
              <a:latin typeface="Meiryo UI" panose="020B0604030504040204" pitchFamily="50" charset="-128"/>
              <a:ea typeface="Meiryo UI" panose="020B0604030504040204" pitchFamily="50" charset="-128"/>
            </a:endParaRPr>
          </a:p>
          <a:p>
            <a:pPr>
              <a:lnSpc>
                <a:spcPts val="200"/>
              </a:lnSpc>
            </a:pPr>
            <a:endParaRPr kumimoji="1" lang="en-US" altLang="ja-JP" sz="1700" b="1"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400"/>
              </a:lnSpc>
            </a:pPr>
            <a:r>
              <a:rPr kumimoji="1" lang="ja-JP" altLang="en-US" sz="1700" dirty="0">
                <a:latin typeface="Meiryo UI" panose="020B0604030504040204" pitchFamily="50" charset="-128"/>
                <a:ea typeface="Meiryo UI" panose="020B0604030504040204" pitchFamily="50" charset="-128"/>
              </a:rPr>
              <a:t>・水素社会推進法の基本方針を踏まえて、「</a:t>
            </a:r>
            <a:r>
              <a:rPr kumimoji="1" lang="en-US" altLang="ja-JP" sz="1700" b="1" u="sng" dirty="0">
                <a:latin typeface="Meiryo UI" panose="020B0604030504040204" pitchFamily="50" charset="-128"/>
                <a:ea typeface="Meiryo UI" panose="020B0604030504040204" pitchFamily="50" charset="-128"/>
              </a:rPr>
              <a:t>FC</a:t>
            </a:r>
            <a:r>
              <a:rPr kumimoji="1" lang="ja-JP" altLang="en-US" sz="1700" b="1" u="sng" dirty="0">
                <a:latin typeface="Meiryo UI" panose="020B0604030504040204" pitchFamily="50" charset="-128"/>
                <a:ea typeface="Meiryo UI" panose="020B0604030504040204" pitchFamily="50" charset="-128"/>
              </a:rPr>
              <a:t>商用車を集中的に導入する重点地域</a:t>
            </a:r>
            <a:r>
              <a:rPr kumimoji="1" lang="ja-JP" altLang="en-US" sz="1700" dirty="0">
                <a:latin typeface="Meiryo UI" panose="020B0604030504040204" pitchFamily="50" charset="-128"/>
                <a:ea typeface="Meiryo UI" panose="020B0604030504040204" pitchFamily="50" charset="-128"/>
              </a:rPr>
              <a:t>」を選定し、</a:t>
            </a:r>
            <a:r>
              <a:rPr kumimoji="1" lang="ja-JP" altLang="en-US" sz="1700" b="1" u="sng" dirty="0">
                <a:latin typeface="Meiryo UI" panose="020B0604030504040204" pitchFamily="50" charset="-128"/>
                <a:ea typeface="Meiryo UI" panose="020B0604030504040204" pitchFamily="50" charset="-128"/>
              </a:rPr>
              <a:t>より</a:t>
            </a:r>
            <a:endParaRPr kumimoji="1" lang="en-US" altLang="ja-JP" sz="1700" b="1" u="sng" dirty="0">
              <a:latin typeface="Meiryo UI" panose="020B0604030504040204" pitchFamily="50" charset="-128"/>
              <a:ea typeface="Meiryo UI" panose="020B0604030504040204" pitchFamily="50" charset="-128"/>
            </a:endParaRPr>
          </a:p>
          <a:p>
            <a:pPr>
              <a:lnSpc>
                <a:spcPts val="2400"/>
              </a:lnSpc>
            </a:pPr>
            <a:r>
              <a:rPr kumimoji="1" lang="ja-JP" altLang="en-US" sz="1700" b="1" dirty="0">
                <a:latin typeface="Meiryo UI" panose="020B0604030504040204" pitchFamily="50" charset="-128"/>
                <a:ea typeface="Meiryo UI" panose="020B0604030504040204" pitchFamily="50" charset="-128"/>
              </a:rPr>
              <a:t> </a:t>
            </a:r>
            <a:r>
              <a:rPr kumimoji="1" lang="ja-JP" altLang="en-US" sz="1700" b="1" u="sng" dirty="0">
                <a:latin typeface="Meiryo UI" panose="020B0604030504040204" pitchFamily="50" charset="-128"/>
                <a:ea typeface="Meiryo UI" panose="020B0604030504040204" pitchFamily="50" charset="-128"/>
              </a:rPr>
              <a:t>集中的に支援を講じる方針</a:t>
            </a:r>
            <a:r>
              <a:rPr kumimoji="1" lang="ja-JP" altLang="en-US" sz="1700" dirty="0">
                <a:latin typeface="Meiryo UI" panose="020B0604030504040204" pitchFamily="50" charset="-128"/>
                <a:ea typeface="Meiryo UI" panose="020B0604030504040204" pitchFamily="50" charset="-128"/>
              </a:rPr>
              <a:t>が示されている。</a:t>
            </a: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00"/>
              </a:lnSpc>
            </a:pPr>
            <a:endParaRPr kumimoji="1" lang="en-US" altLang="ja-JP" sz="1700" dirty="0">
              <a:latin typeface="Meiryo UI" panose="020B0604030504040204" pitchFamily="50" charset="-128"/>
              <a:ea typeface="Meiryo UI" panose="020B0604030504040204" pitchFamily="50" charset="-128"/>
            </a:endParaRPr>
          </a:p>
          <a:p>
            <a:pPr>
              <a:lnSpc>
                <a:spcPts val="2400"/>
              </a:lnSpc>
            </a:pPr>
            <a:r>
              <a:rPr kumimoji="1" lang="ja-JP" altLang="en-US" sz="1700" dirty="0">
                <a:latin typeface="Meiryo UI" panose="020B0604030504040204" pitchFamily="50" charset="-128"/>
                <a:ea typeface="Meiryo UI" panose="020B0604030504040204" pitchFamily="50" charset="-128"/>
              </a:rPr>
              <a:t>・なお、本年１月に開催されたモビリティ水素官民協議会において、新たに、「重点地域に関しては、今</a:t>
            </a:r>
            <a:endParaRPr kumimoji="1" lang="en-US" altLang="ja-JP" sz="1700" dirty="0">
              <a:latin typeface="Meiryo UI" panose="020B0604030504040204" pitchFamily="50" charset="-128"/>
              <a:ea typeface="Meiryo UI" panose="020B0604030504040204" pitchFamily="50" charset="-128"/>
            </a:endParaRPr>
          </a:p>
          <a:p>
            <a:pPr>
              <a:lnSpc>
                <a:spcPts val="2400"/>
              </a:lnSpc>
            </a:pPr>
            <a:r>
              <a:rPr kumimoji="1" lang="ja-JP" altLang="en-US" sz="1700" dirty="0">
                <a:latin typeface="Meiryo UI" panose="020B0604030504040204" pitchFamily="50" charset="-128"/>
                <a:ea typeface="Meiryo UI" panose="020B0604030504040204" pitchFamily="50" charset="-128"/>
              </a:rPr>
              <a:t> 後の</a:t>
            </a:r>
            <a:r>
              <a:rPr kumimoji="1" lang="en-US" altLang="ja-JP" sz="1700" dirty="0">
                <a:latin typeface="Meiryo UI" panose="020B0604030504040204" pitchFamily="50" charset="-128"/>
                <a:ea typeface="Meiryo UI" panose="020B0604030504040204" pitchFamily="50" charset="-128"/>
              </a:rPr>
              <a:t>FC</a:t>
            </a:r>
            <a:r>
              <a:rPr kumimoji="1" lang="ja-JP" altLang="en-US" sz="1700" dirty="0">
                <a:latin typeface="Meiryo UI" panose="020B0604030504040204" pitchFamily="50" charset="-128"/>
                <a:ea typeface="Meiryo UI" panose="020B0604030504040204" pitchFamily="50" charset="-128"/>
              </a:rPr>
              <a:t>商用車を活用した物流網の広がりを想定すると、</a:t>
            </a:r>
            <a:r>
              <a:rPr kumimoji="1" lang="ja-JP" altLang="en-US" sz="1700" b="1" u="sng" dirty="0">
                <a:latin typeface="Meiryo UI" panose="020B0604030504040204" pitchFamily="50" charset="-128"/>
                <a:ea typeface="Meiryo UI" panose="020B0604030504040204" pitchFamily="50" charset="-128"/>
              </a:rPr>
              <a:t>都道府県単位だけでなく、隣接する都道府</a:t>
            </a:r>
            <a:endParaRPr kumimoji="1" lang="en-US" altLang="ja-JP" sz="1700" b="1" u="sng" dirty="0">
              <a:latin typeface="Meiryo UI" panose="020B0604030504040204" pitchFamily="50" charset="-128"/>
              <a:ea typeface="Meiryo UI" panose="020B0604030504040204" pitchFamily="50" charset="-128"/>
            </a:endParaRPr>
          </a:p>
          <a:p>
            <a:pPr>
              <a:lnSpc>
                <a:spcPts val="2400"/>
              </a:lnSpc>
            </a:pPr>
            <a:r>
              <a:rPr kumimoji="1" lang="ja-JP" altLang="en-US" sz="1700" b="1" dirty="0">
                <a:latin typeface="Meiryo UI" panose="020B0604030504040204" pitchFamily="50" charset="-128"/>
                <a:ea typeface="Meiryo UI" panose="020B0604030504040204" pitchFamily="50" charset="-128"/>
              </a:rPr>
              <a:t> </a:t>
            </a:r>
            <a:r>
              <a:rPr kumimoji="1" lang="ja-JP" altLang="en-US" sz="1700" b="1" u="sng" dirty="0">
                <a:latin typeface="Meiryo UI" panose="020B0604030504040204" pitchFamily="50" charset="-128"/>
                <a:ea typeface="Meiryo UI" panose="020B0604030504040204" pitchFamily="50" charset="-128"/>
              </a:rPr>
              <a:t>県・市町村を含めた重点地域</a:t>
            </a:r>
            <a:r>
              <a:rPr kumimoji="1" lang="ja-JP" altLang="en-US" sz="1700" dirty="0">
                <a:latin typeface="Meiryo UI" panose="020B0604030504040204" pitchFamily="50" charset="-128"/>
                <a:ea typeface="Meiryo UI" panose="020B0604030504040204" pitchFamily="50" charset="-128"/>
              </a:rPr>
              <a:t>も柔軟に選定しうることとしてはどうか。」と示されている。</a:t>
            </a:r>
          </a:p>
          <a:p>
            <a:endParaRPr kumimoji="1" lang="ja-JP" altLang="en-US" sz="17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747ABD47-826C-4F5C-8B73-533375620B1A}"/>
              </a:ext>
            </a:extLst>
          </p:cNvPr>
          <p:cNvPicPr>
            <a:picLocks noChangeAspect="1"/>
          </p:cNvPicPr>
          <p:nvPr/>
        </p:nvPicPr>
        <p:blipFill rotWithShape="1">
          <a:blip r:embed="rId3"/>
          <a:srcRect l="5113" t="24801" r="7476" b="24800"/>
          <a:stretch/>
        </p:blipFill>
        <p:spPr>
          <a:xfrm>
            <a:off x="94202" y="2796904"/>
            <a:ext cx="8935020" cy="2897844"/>
          </a:xfrm>
          <a:prstGeom prst="rect">
            <a:avLst/>
          </a:prstGeom>
        </p:spPr>
      </p:pic>
      <p:sp>
        <p:nvSpPr>
          <p:cNvPr id="19" name="テキスト ボックス 18">
            <a:extLst>
              <a:ext uri="{FF2B5EF4-FFF2-40B4-BE49-F238E27FC236}">
                <a16:creationId xmlns:a16="http://schemas.microsoft.com/office/drawing/2014/main" id="{5B8F361F-0956-4ED5-BBA3-E2ED5039A829}"/>
              </a:ext>
            </a:extLst>
          </p:cNvPr>
          <p:cNvSpPr txBox="1"/>
          <p:nvPr/>
        </p:nvSpPr>
        <p:spPr>
          <a:xfrm>
            <a:off x="784928" y="5919274"/>
            <a:ext cx="7574141" cy="276999"/>
          </a:xfrm>
          <a:prstGeom prst="rect">
            <a:avLst/>
          </a:prstGeom>
          <a:noFill/>
          <a:ln>
            <a:noFill/>
          </a:ln>
        </p:spPr>
        <p:txBody>
          <a:bodyPr wrap="square" rtlCol="0">
            <a:spAutoFit/>
          </a:bodyPr>
          <a:lstStyle/>
          <a:p>
            <a:pPr algn="r"/>
            <a:r>
              <a:rPr kumimoji="1" lang="ja-JP" altLang="en-US" sz="1200" dirty="0"/>
              <a:t>出典：第</a:t>
            </a:r>
            <a:r>
              <a:rPr kumimoji="1" lang="en-US" altLang="ja-JP" sz="1200" dirty="0"/>
              <a:t>7</a:t>
            </a:r>
            <a:r>
              <a:rPr kumimoji="1" lang="ja-JP" altLang="en-US" sz="1200" dirty="0"/>
              <a:t>回 モビリティ水素官民協議会（</a:t>
            </a:r>
            <a:r>
              <a:rPr kumimoji="1" lang="en-US" altLang="ja-JP" sz="1200" dirty="0"/>
              <a:t>R7.1.16</a:t>
            </a:r>
            <a:r>
              <a:rPr kumimoji="1" lang="ja-JP" altLang="en-US" sz="1200" dirty="0"/>
              <a:t>）　資料３</a:t>
            </a:r>
          </a:p>
        </p:txBody>
      </p:sp>
      <p:sp>
        <p:nvSpPr>
          <p:cNvPr id="9" name="正方形/長方形 8">
            <a:extLst>
              <a:ext uri="{FF2B5EF4-FFF2-40B4-BE49-F238E27FC236}">
                <a16:creationId xmlns:a16="http://schemas.microsoft.com/office/drawing/2014/main" id="{0C887DD5-0012-4A7C-9127-4E9603766A8C}"/>
              </a:ext>
            </a:extLst>
          </p:cNvPr>
          <p:cNvSpPr/>
          <p:nvPr/>
        </p:nvSpPr>
        <p:spPr>
          <a:xfrm>
            <a:off x="1" y="2140"/>
            <a:ext cx="9143999" cy="373667"/>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国における</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FC</a:t>
            </a:r>
            <a:r>
              <a:rPr kumimoji="1" lang="zh-TW"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商用車</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導入</a:t>
            </a:r>
            <a:r>
              <a:rPr kumimoji="1" lang="zh-TW"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拡大</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に向けた取組について</a:t>
            </a:r>
          </a:p>
        </p:txBody>
      </p:sp>
    </p:spTree>
    <p:extLst>
      <p:ext uri="{BB962C8B-B14F-4D97-AF65-F5344CB8AC3E}">
        <p14:creationId xmlns:p14="http://schemas.microsoft.com/office/powerpoint/2010/main" val="4085175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60799997-A65D-48EB-863D-F04CB37B81EA}"/>
              </a:ext>
            </a:extLst>
          </p:cNvPr>
          <p:cNvSpPr txBox="1"/>
          <p:nvPr/>
        </p:nvSpPr>
        <p:spPr>
          <a:xfrm>
            <a:off x="88493" y="547789"/>
            <a:ext cx="8955595"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重点地域の具体的基準の案</a:t>
            </a:r>
            <a:r>
              <a:rPr kumimoji="1" lang="ja-JP" altLang="en-US" sz="1600" dirty="0">
                <a:latin typeface="Meiryo UI" panose="020B0604030504040204" pitchFamily="50" charset="-128"/>
                <a:ea typeface="Meiryo UI" panose="020B0604030504040204" pitchFamily="50" charset="-128"/>
              </a:rPr>
              <a:t>（第</a:t>
            </a:r>
            <a:r>
              <a:rPr kumimoji="1" lang="en-US" altLang="ja-JP" sz="1600" dirty="0">
                <a:latin typeface="Meiryo UI" panose="020B0604030504040204" pitchFamily="50" charset="-128"/>
                <a:ea typeface="Meiryo UI" panose="020B0604030504040204" pitchFamily="50" charset="-128"/>
              </a:rPr>
              <a:t>7</a:t>
            </a:r>
            <a:r>
              <a:rPr kumimoji="1" lang="ja-JP" altLang="en-US" sz="1600" dirty="0">
                <a:latin typeface="Meiryo UI" panose="020B0604030504040204" pitchFamily="50" charset="-128"/>
                <a:ea typeface="Meiryo UI" panose="020B0604030504040204" pitchFamily="50" charset="-128"/>
              </a:rPr>
              <a:t>回 モビリティ水素官民協議会資料より）</a:t>
            </a:r>
          </a:p>
        </p:txBody>
      </p:sp>
      <p:sp>
        <p:nvSpPr>
          <p:cNvPr id="19" name="テキスト ボックス 18">
            <a:extLst>
              <a:ext uri="{FF2B5EF4-FFF2-40B4-BE49-F238E27FC236}">
                <a16:creationId xmlns:a16="http://schemas.microsoft.com/office/drawing/2014/main" id="{5B8F361F-0956-4ED5-BBA3-E2ED5039A829}"/>
              </a:ext>
            </a:extLst>
          </p:cNvPr>
          <p:cNvSpPr txBox="1"/>
          <p:nvPr/>
        </p:nvSpPr>
        <p:spPr>
          <a:xfrm>
            <a:off x="1508899" y="4592635"/>
            <a:ext cx="7574141" cy="276999"/>
          </a:xfrm>
          <a:prstGeom prst="rect">
            <a:avLst/>
          </a:prstGeom>
          <a:noFill/>
          <a:ln>
            <a:noFill/>
          </a:ln>
        </p:spPr>
        <p:txBody>
          <a:bodyPr wrap="square" rtlCol="0">
            <a:spAutoFit/>
          </a:bodyPr>
          <a:lstStyle/>
          <a:p>
            <a:pPr algn="r"/>
            <a:r>
              <a:rPr kumimoji="1" lang="ja-JP" altLang="en-US" sz="1200" dirty="0"/>
              <a:t>出典：第</a:t>
            </a:r>
            <a:r>
              <a:rPr kumimoji="1" lang="en-US" altLang="ja-JP" sz="1200" dirty="0"/>
              <a:t>7</a:t>
            </a:r>
            <a:r>
              <a:rPr kumimoji="1" lang="ja-JP" altLang="en-US" sz="1200" dirty="0"/>
              <a:t>回 モビリティ水素官民協議会（</a:t>
            </a:r>
            <a:r>
              <a:rPr kumimoji="1" lang="en-US" altLang="ja-JP" sz="1200" dirty="0"/>
              <a:t>R7.1.16</a:t>
            </a:r>
            <a:r>
              <a:rPr kumimoji="1" lang="ja-JP" altLang="en-US" sz="1200" dirty="0"/>
              <a:t>）　資料３</a:t>
            </a:r>
          </a:p>
        </p:txBody>
      </p:sp>
      <p:pic>
        <p:nvPicPr>
          <p:cNvPr id="6" name="図 5">
            <a:extLst>
              <a:ext uri="{FF2B5EF4-FFF2-40B4-BE49-F238E27FC236}">
                <a16:creationId xmlns:a16="http://schemas.microsoft.com/office/drawing/2014/main" id="{FD795EB0-58F9-4C3C-83B1-F693A13ABE3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476" t="46874" r="29592" b="9401"/>
          <a:stretch/>
        </p:blipFill>
        <p:spPr>
          <a:xfrm>
            <a:off x="49543" y="992971"/>
            <a:ext cx="9033497" cy="3530515"/>
          </a:xfrm>
          <a:prstGeom prst="rect">
            <a:avLst/>
          </a:prstGeom>
        </p:spPr>
      </p:pic>
      <p:sp>
        <p:nvSpPr>
          <p:cNvPr id="12" name="テキスト ボックス 11">
            <a:extLst>
              <a:ext uri="{FF2B5EF4-FFF2-40B4-BE49-F238E27FC236}">
                <a16:creationId xmlns:a16="http://schemas.microsoft.com/office/drawing/2014/main" id="{2D48E088-50F7-4530-B200-E9FB5085C69B}"/>
              </a:ext>
            </a:extLst>
          </p:cNvPr>
          <p:cNvSpPr txBox="1"/>
          <p:nvPr/>
        </p:nvSpPr>
        <p:spPr>
          <a:xfrm>
            <a:off x="94202" y="4901137"/>
            <a:ext cx="8955595" cy="115929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重点地域の選定プロセスの案</a:t>
            </a:r>
            <a:r>
              <a:rPr kumimoji="1" lang="ja-JP" altLang="en-US" sz="1600" dirty="0">
                <a:latin typeface="Meiryo UI" panose="020B0604030504040204" pitchFamily="50" charset="-128"/>
                <a:ea typeface="Meiryo UI" panose="020B0604030504040204" pitchFamily="50" charset="-128"/>
              </a:rPr>
              <a:t>（第</a:t>
            </a:r>
            <a:r>
              <a:rPr kumimoji="1" lang="en-US" altLang="ja-JP" sz="1600" dirty="0">
                <a:latin typeface="Meiryo UI" panose="020B0604030504040204" pitchFamily="50" charset="-128"/>
                <a:ea typeface="Meiryo UI" panose="020B0604030504040204" pitchFamily="50" charset="-128"/>
              </a:rPr>
              <a:t>7</a:t>
            </a:r>
            <a:r>
              <a:rPr kumimoji="1" lang="ja-JP" altLang="en-US" sz="1600" dirty="0">
                <a:latin typeface="Meiryo UI" panose="020B0604030504040204" pitchFamily="50" charset="-128"/>
                <a:ea typeface="Meiryo UI" panose="020B0604030504040204" pitchFamily="50" charset="-128"/>
              </a:rPr>
              <a:t>回 モビリティ水素官民協議会資料より）</a:t>
            </a:r>
            <a:endParaRPr kumimoji="1" lang="en-US" altLang="ja-JP" sz="1600" dirty="0">
              <a:latin typeface="Meiryo UI" panose="020B0604030504040204" pitchFamily="50" charset="-128"/>
              <a:ea typeface="Meiryo UI" panose="020B0604030504040204" pitchFamily="50" charset="-128"/>
            </a:endParaRPr>
          </a:p>
          <a:p>
            <a:pPr>
              <a:lnSpc>
                <a:spcPts val="200"/>
              </a:lnSpc>
            </a:pPr>
            <a:endParaRPr kumimoji="1" lang="en-US" altLang="ja-JP" sz="1600" dirty="0">
              <a:latin typeface="Meiryo UI" panose="020B0604030504040204" pitchFamily="50" charset="-128"/>
              <a:ea typeface="Meiryo UI" panose="020B0604030504040204" pitchFamily="50" charset="-128"/>
            </a:endParaRPr>
          </a:p>
          <a:p>
            <a:pPr>
              <a:lnSpc>
                <a:spcPts val="200"/>
              </a:lnSpc>
            </a:pP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① </a:t>
            </a:r>
            <a:r>
              <a:rPr kumimoji="1" lang="en-US" altLang="ja-JP" sz="1600" dirty="0">
                <a:latin typeface="Meiryo UI" panose="020B0604030504040204" pitchFamily="50" charset="-128"/>
                <a:ea typeface="Meiryo UI" panose="020B0604030504040204" pitchFamily="50" charset="-128"/>
              </a:rPr>
              <a:t>2024</a:t>
            </a:r>
            <a:r>
              <a:rPr kumimoji="1" lang="ja-JP" altLang="en-US" sz="1600" dirty="0">
                <a:latin typeface="Meiryo UI" panose="020B0604030504040204" pitchFamily="50" charset="-128"/>
                <a:ea typeface="Meiryo UI" panose="020B0604030504040204" pitchFamily="50" charset="-128"/>
              </a:rPr>
              <a:t>年冬：公募開始</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② </a:t>
            </a:r>
            <a:r>
              <a:rPr kumimoji="1" lang="en-US" altLang="ja-JP" sz="1600" dirty="0">
                <a:latin typeface="Meiryo UI" panose="020B0604030504040204" pitchFamily="50" charset="-128"/>
                <a:ea typeface="Meiryo UI" panose="020B0604030504040204" pitchFamily="50" charset="-128"/>
              </a:rPr>
              <a:t>2024</a:t>
            </a:r>
            <a:r>
              <a:rPr kumimoji="1" lang="ja-JP" altLang="en-US" sz="1600" dirty="0">
                <a:latin typeface="Meiryo UI" panose="020B0604030504040204" pitchFamily="50" charset="-128"/>
                <a:ea typeface="Meiryo UI" panose="020B0604030504040204" pitchFamily="50" charset="-128"/>
              </a:rPr>
              <a:t>年度末～</a:t>
            </a:r>
            <a:r>
              <a:rPr kumimoji="1" lang="en-US" altLang="ja-JP" sz="1600" dirty="0">
                <a:latin typeface="Meiryo UI" panose="020B0604030504040204" pitchFamily="50" charset="-128"/>
                <a:ea typeface="Meiryo UI" panose="020B0604030504040204" pitchFamily="50" charset="-128"/>
              </a:rPr>
              <a:t>2025</a:t>
            </a:r>
            <a:r>
              <a:rPr kumimoji="1" lang="ja-JP" altLang="en-US" sz="1600" dirty="0">
                <a:latin typeface="Meiryo UI" panose="020B0604030504040204" pitchFamily="50" charset="-128"/>
                <a:ea typeface="Meiryo UI" panose="020B0604030504040204" pitchFamily="50" charset="-128"/>
              </a:rPr>
              <a:t>年度初頭：公募〆切、審査・選定</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③ </a:t>
            </a:r>
            <a:r>
              <a:rPr kumimoji="1" lang="en-US" altLang="ja-JP" sz="1600" dirty="0">
                <a:latin typeface="Meiryo UI" panose="020B0604030504040204" pitchFamily="50" charset="-128"/>
                <a:ea typeface="Meiryo UI" panose="020B0604030504040204" pitchFamily="50" charset="-128"/>
              </a:rPr>
              <a:t>2025</a:t>
            </a:r>
            <a:r>
              <a:rPr kumimoji="1" lang="ja-JP" altLang="en-US" sz="1600" dirty="0">
                <a:latin typeface="Meiryo UI" panose="020B0604030504040204" pitchFamily="50" charset="-128"/>
                <a:ea typeface="Meiryo UI" panose="020B0604030504040204" pitchFamily="50" charset="-128"/>
              </a:rPr>
              <a:t>年度：重点地域施策開始</a:t>
            </a:r>
          </a:p>
        </p:txBody>
      </p:sp>
      <p:sp>
        <p:nvSpPr>
          <p:cNvPr id="10" name="正方形/長方形 9">
            <a:extLst>
              <a:ext uri="{FF2B5EF4-FFF2-40B4-BE49-F238E27FC236}">
                <a16:creationId xmlns:a16="http://schemas.microsoft.com/office/drawing/2014/main" id="{72D9C5CA-4B47-4298-97F6-ACB0DCDF11AE}"/>
              </a:ext>
            </a:extLst>
          </p:cNvPr>
          <p:cNvSpPr/>
          <p:nvPr/>
        </p:nvSpPr>
        <p:spPr>
          <a:xfrm>
            <a:off x="1" y="2140"/>
            <a:ext cx="9143999" cy="373667"/>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国における</a:t>
            </a:r>
            <a:r>
              <a:rPr kumimoji="1" lang="en-US" altLang="ja-JP"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FC</a:t>
            </a:r>
            <a:r>
              <a:rPr kumimoji="1" lang="zh-TW"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商用車</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導入</a:t>
            </a:r>
            <a:r>
              <a:rPr kumimoji="1" lang="zh-TW"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拡大</a:t>
            </a:r>
            <a:r>
              <a:rPr kumimoji="1" lang="ja-JP" altLang="en-US"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に向けた取組について</a:t>
            </a:r>
          </a:p>
        </p:txBody>
      </p:sp>
    </p:spTree>
    <p:extLst>
      <p:ext uri="{BB962C8B-B14F-4D97-AF65-F5344CB8AC3E}">
        <p14:creationId xmlns:p14="http://schemas.microsoft.com/office/powerpoint/2010/main" val="1236882014"/>
      </p:ext>
    </p:extLst>
  </p:cSld>
  <p:clrMapOvr>
    <a:masterClrMapping/>
  </p:clrMapOvr>
</p:sld>
</file>

<file path=ppt/theme/theme1.xml><?xml version="1.0" encoding="utf-8"?>
<a:theme xmlns:a="http://schemas.openxmlformats.org/drawingml/2006/main" name="標準デザイン">
  <a:themeElements>
    <a:clrScheme name="標準デザイン 13">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chemeClr val="bg1"/>
            </a:gs>
            <a:gs pos="100000">
              <a:srgbClr val="00CC00"/>
            </a:gs>
          </a:gsLst>
          <a:lin ang="0" scaled="1"/>
        </a:gradFill>
        <a:ln w="9525" algn="ctr">
          <a:solidFill>
            <a:schemeClr val="tx1"/>
          </a:solidFill>
          <a:round/>
          <a:headEnd/>
          <a:tailEnd/>
        </a:ln>
      </a:spPr>
      <a:bodyPr anchor="ctr"/>
      <a:lstStyle>
        <a:defPPr algn="ctr">
          <a:defRPr sz="1400" b="1" dirty="0">
            <a:latin typeface="HG丸ｺﾞｼｯｸM-PRO" pitchFamily="50" charset="-128"/>
            <a:ea typeface="HG丸ｺﾞｼｯｸM-PRO"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sz="18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標準デザイン 1">
        <a:dk1>
          <a:srgbClr val="000000"/>
        </a:dk1>
        <a:lt1>
          <a:srgbClr val="F7F7FF"/>
        </a:lt1>
        <a:dk2>
          <a:srgbClr val="000000"/>
        </a:dk2>
        <a:lt2>
          <a:srgbClr val="808080"/>
        </a:lt2>
        <a:accent1>
          <a:srgbClr val="7DB6EF"/>
        </a:accent1>
        <a:accent2>
          <a:srgbClr val="C0504D"/>
        </a:accent2>
        <a:accent3>
          <a:srgbClr val="FAFA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Pages>0</Pages>
  <Words>4290</Words>
  <Characters>0</Characters>
  <Application>Microsoft Office PowerPoint</Application>
  <DocSecurity>0</DocSecurity>
  <PresentationFormat>ユーザー設定</PresentationFormat>
  <Lines>0</Lines>
  <Paragraphs>376</Paragraphs>
  <Slides>26</Slides>
  <Notes>23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26</vt:i4>
      </vt:variant>
    </vt:vector>
  </HeadingPairs>
  <TitlesOfParts>
    <vt:vector size="33" baseType="lpstr">
      <vt:lpstr>BIZ UDゴシック</vt:lpstr>
      <vt:lpstr>HG丸ｺﾞｼｯｸM-PRO</vt:lpstr>
      <vt:lpstr>Meiryo UI</vt:lpstr>
      <vt:lpstr>ＭＳ ゴシック</vt:lpstr>
      <vt:lpstr>Arial</vt:lpstr>
      <vt:lpstr>Calibri</vt:lpstr>
      <vt:lpstr>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2025-02-05T05:22:56Z</dcterms:created>
  <dcterms:modified xsi:type="dcterms:W3CDTF">2025-02-07T11:30:15Z</dcterms:modified>
</cp:coreProperties>
</file>