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1.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3.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1048" r:id="rId2"/>
    <p:sldId id="1455" r:id="rId3"/>
    <p:sldId id="1456" r:id="rId4"/>
    <p:sldId id="1457" r:id="rId5"/>
    <p:sldId id="1458" r:id="rId6"/>
    <p:sldId id="1459" r:id="rId7"/>
    <p:sldId id="1460" r:id="rId8"/>
    <p:sldId id="1461" r:id="rId9"/>
    <p:sldId id="1462" r:id="rId10"/>
    <p:sldId id="1463" r:id="rId11"/>
    <p:sldId id="1464" r:id="rId12"/>
    <p:sldId id="1465" r:id="rId13"/>
    <p:sldId id="1466" r:id="rId14"/>
    <p:sldId id="1467" r:id="rId15"/>
    <p:sldId id="1468" r:id="rId16"/>
    <p:sldId id="1469" r:id="rId17"/>
    <p:sldId id="1470" r:id="rId18"/>
    <p:sldId id="1471" r:id="rId19"/>
    <p:sldId id="1472" r:id="rId20"/>
    <p:sldId id="1473" r:id="rId21"/>
    <p:sldId id="1474" r:id="rId22"/>
    <p:sldId id="1475" r:id="rId23"/>
    <p:sldId id="1476" r:id="rId24"/>
    <p:sldId id="1477" r:id="rId25"/>
    <p:sldId id="1478" r:id="rId26"/>
    <p:sldId id="1479" r:id="rId27"/>
    <p:sldId id="1480" r:id="rId28"/>
    <p:sldId id="1481" r:id="rId29"/>
    <p:sldId id="1482" r:id="rId30"/>
    <p:sldId id="1483" r:id="rId31"/>
    <p:sldId id="1484" r:id="rId32"/>
    <p:sldId id="1485" r:id="rId33"/>
    <p:sldId id="1486" r:id="rId34"/>
    <p:sldId id="1487" r:id="rId35"/>
    <p:sldId id="1488" r:id="rId36"/>
    <p:sldId id="1489" r:id="rId37"/>
    <p:sldId id="1490" r:id="rId38"/>
    <p:sldId id="1383" r:id="rId39"/>
    <p:sldId id="1384" r:id="rId40"/>
    <p:sldId id="1385" r:id="rId41"/>
    <p:sldId id="1386" r:id="rId42"/>
    <p:sldId id="1387" r:id="rId43"/>
    <p:sldId id="1388" r:id="rId44"/>
    <p:sldId id="1389" r:id="rId45"/>
    <p:sldId id="1390" r:id="rId46"/>
    <p:sldId id="1391" r:id="rId47"/>
    <p:sldId id="1392" r:id="rId48"/>
    <p:sldId id="1393" r:id="rId49"/>
    <p:sldId id="1394" r:id="rId50"/>
    <p:sldId id="1395" r:id="rId51"/>
    <p:sldId id="1396" r:id="rId52"/>
    <p:sldId id="1397" r:id="rId53"/>
    <p:sldId id="1398" r:id="rId54"/>
    <p:sldId id="1399" r:id="rId55"/>
    <p:sldId id="1400" r:id="rId56"/>
    <p:sldId id="1401" r:id="rId57"/>
    <p:sldId id="1402" r:id="rId58"/>
    <p:sldId id="1403" r:id="rId59"/>
    <p:sldId id="1404" r:id="rId60"/>
    <p:sldId id="1405" r:id="rId61"/>
    <p:sldId id="1406" r:id="rId62"/>
    <p:sldId id="1407" r:id="rId63"/>
    <p:sldId id="1408" r:id="rId64"/>
    <p:sldId id="1409" r:id="rId65"/>
    <p:sldId id="1410" r:id="rId66"/>
    <p:sldId id="1411" r:id="rId67"/>
    <p:sldId id="1412" r:id="rId68"/>
    <p:sldId id="1413" r:id="rId69"/>
    <p:sldId id="1414" r:id="rId70"/>
    <p:sldId id="1491" r:id="rId71"/>
    <p:sldId id="1418" r:id="rId72"/>
    <p:sldId id="1419" r:id="rId73"/>
    <p:sldId id="1420" r:id="rId74"/>
    <p:sldId id="1421" r:id="rId75"/>
    <p:sldId id="1422" r:id="rId76"/>
    <p:sldId id="1423" r:id="rId77"/>
    <p:sldId id="1424" r:id="rId78"/>
    <p:sldId id="1425" r:id="rId79"/>
    <p:sldId id="1426" r:id="rId80"/>
    <p:sldId id="1427" r:id="rId81"/>
    <p:sldId id="1428" r:id="rId82"/>
    <p:sldId id="1429" r:id="rId83"/>
    <p:sldId id="1430" r:id="rId84"/>
    <p:sldId id="1431" r:id="rId85"/>
    <p:sldId id="1432" r:id="rId86"/>
    <p:sldId id="1433" r:id="rId87"/>
    <p:sldId id="1434" r:id="rId88"/>
    <p:sldId id="1435" r:id="rId89"/>
    <p:sldId id="1436" r:id="rId90"/>
    <p:sldId id="1437" r:id="rId91"/>
    <p:sldId id="1438" r:id="rId92"/>
    <p:sldId id="1439" r:id="rId93"/>
    <p:sldId id="1440" r:id="rId94"/>
    <p:sldId id="1441" r:id="rId95"/>
    <p:sldId id="1442" r:id="rId96"/>
    <p:sldId id="1443" r:id="rId97"/>
    <p:sldId id="1444" r:id="rId98"/>
    <p:sldId id="1450" r:id="rId99"/>
    <p:sldId id="1451" r:id="rId100"/>
    <p:sldId id="1452" r:id="rId101"/>
    <p:sldId id="1453" r:id="rId102"/>
    <p:sldId id="1454" r:id="rId103"/>
    <p:sldId id="1492" r:id="rId104"/>
    <p:sldId id="1493" r:id="rId105"/>
    <p:sldId id="1494" r:id="rId106"/>
    <p:sldId id="1496" r:id="rId107"/>
    <p:sldId id="1498" r:id="rId108"/>
    <p:sldId id="1499" r:id="rId109"/>
    <p:sldId id="1500" r:id="rId1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8" autoAdjust="0"/>
    <p:restoredTop sz="96432" autoAdjust="0"/>
  </p:normalViewPr>
  <p:slideViewPr>
    <p:cSldViewPr snapToGrid="0">
      <p:cViewPr>
        <p:scale>
          <a:sx n="90" d="100"/>
          <a:sy n="90" d="100"/>
        </p:scale>
        <p:origin x="354"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86877828054297E-2"/>
          <c:y val="0.98084445699076506"/>
          <c:w val="0.95022624434389136"/>
          <c:h val="1.5122797112553939E-2"/>
        </c:manualLayout>
      </c:layout>
      <c:barChart>
        <c:barDir val="bar"/>
        <c:grouping val="percentStacked"/>
        <c:varyColors val="0"/>
        <c:ser>
          <c:idx val="0"/>
          <c:order val="0"/>
          <c:tx>
            <c:strRef>
              <c:f>'16(Q14)'!$E$28</c:f>
              <c:strCache>
                <c:ptCount val="1"/>
                <c:pt idx="0">
                  <c:v>大阪市</c:v>
                </c:pt>
              </c:strCache>
            </c:strRef>
          </c:tx>
          <c:spPr>
            <a:solidFill>
              <a:srgbClr val="95B3D7"/>
            </a:solidFill>
            <a:ln w="6700">
              <a:solidFill>
                <a:srgbClr val="BFBFBF"/>
              </a:solidFill>
            </a:ln>
          </c:spPr>
          <c:invertIfNegative val="0"/>
          <c:extLst>
            <c:ext xmlns:c16="http://schemas.microsoft.com/office/drawing/2014/chart" uri="{C3380CC4-5D6E-409C-BE32-E72D297353CC}">
              <c16:uniqueId val="{00000000-DD69-4D17-8038-4AC11CB73FD3}"/>
            </c:ext>
          </c:extLst>
        </c:ser>
        <c:ser>
          <c:idx val="1"/>
          <c:order val="1"/>
          <c:tx>
            <c:strRef>
              <c:f>'16(Q14)'!$F$28</c:f>
              <c:strCache>
                <c:ptCount val="1"/>
                <c:pt idx="0">
                  <c:v>堺市</c:v>
                </c:pt>
              </c:strCache>
            </c:strRef>
          </c:tx>
          <c:spPr>
            <a:solidFill>
              <a:srgbClr val="DA9694"/>
            </a:solidFill>
            <a:ln w="6700">
              <a:solidFill>
                <a:srgbClr val="BFBFBF"/>
              </a:solidFill>
            </a:ln>
          </c:spPr>
          <c:invertIfNegative val="0"/>
          <c:extLst>
            <c:ext xmlns:c16="http://schemas.microsoft.com/office/drawing/2014/chart" uri="{C3380CC4-5D6E-409C-BE32-E72D297353CC}">
              <c16:uniqueId val="{00000001-DD69-4D17-8038-4AC11CB73FD3}"/>
            </c:ext>
          </c:extLst>
        </c:ser>
        <c:ser>
          <c:idx val="2"/>
          <c:order val="2"/>
          <c:tx>
            <c:strRef>
              <c:f>'16(Q14)'!$G$28</c:f>
              <c:strCache>
                <c:ptCount val="1"/>
                <c:pt idx="0">
                  <c:v>豊能地域（豊中市、池田市、箕面市、豊能町、能勢町）</c:v>
                </c:pt>
              </c:strCache>
            </c:strRef>
          </c:tx>
          <c:spPr>
            <a:solidFill>
              <a:srgbClr val="C4D79B"/>
            </a:solidFill>
            <a:ln w="6700">
              <a:solidFill>
                <a:srgbClr val="BFBFBF"/>
              </a:solidFill>
            </a:ln>
          </c:spPr>
          <c:invertIfNegative val="0"/>
          <c:extLst>
            <c:ext xmlns:c16="http://schemas.microsoft.com/office/drawing/2014/chart" uri="{C3380CC4-5D6E-409C-BE32-E72D297353CC}">
              <c16:uniqueId val="{00000002-DD69-4D17-8038-4AC11CB73FD3}"/>
            </c:ext>
          </c:extLst>
        </c:ser>
        <c:ser>
          <c:idx val="3"/>
          <c:order val="3"/>
          <c:tx>
            <c:strRef>
              <c:f>'16(Q14)'!$H$28</c:f>
              <c:strCache>
                <c:ptCount val="1"/>
                <c:pt idx="0">
                  <c:v>三島地域（吹田市、高槻市、茨木市、摂津市、島本町）</c:v>
                </c:pt>
              </c:strCache>
            </c:strRef>
          </c:tx>
          <c:spPr>
            <a:solidFill>
              <a:srgbClr val="FABF8F"/>
            </a:solidFill>
            <a:ln w="6700">
              <a:solidFill>
                <a:srgbClr val="BFBFBF"/>
              </a:solidFill>
            </a:ln>
          </c:spPr>
          <c:invertIfNegative val="0"/>
          <c:extLst>
            <c:ext xmlns:c16="http://schemas.microsoft.com/office/drawing/2014/chart" uri="{C3380CC4-5D6E-409C-BE32-E72D297353CC}">
              <c16:uniqueId val="{00000003-DD69-4D17-8038-4AC11CB73FD3}"/>
            </c:ext>
          </c:extLst>
        </c:ser>
        <c:ser>
          <c:idx val="4"/>
          <c:order val="4"/>
          <c:tx>
            <c:strRef>
              <c:f>'16(Q14)'!$I$28</c:f>
              <c:strCache>
                <c:ptCount val="1"/>
                <c:pt idx="0">
                  <c:v>北河内地域（守口市、枚方市、寝屋川市、大東市、門真市、四條畷市、交野市）</c:v>
                </c:pt>
              </c:strCache>
            </c:strRef>
          </c:tx>
          <c:spPr>
            <a:solidFill>
              <a:srgbClr val="92CDDC"/>
            </a:solidFill>
            <a:ln w="6700">
              <a:solidFill>
                <a:srgbClr val="BFBFBF"/>
              </a:solidFill>
            </a:ln>
          </c:spPr>
          <c:invertIfNegative val="0"/>
          <c:extLst>
            <c:ext xmlns:c16="http://schemas.microsoft.com/office/drawing/2014/chart" uri="{C3380CC4-5D6E-409C-BE32-E72D297353CC}">
              <c16:uniqueId val="{00000004-DD69-4D17-8038-4AC11CB73FD3}"/>
            </c:ext>
          </c:extLst>
        </c:ser>
        <c:ser>
          <c:idx val="5"/>
          <c:order val="5"/>
          <c:tx>
            <c:strRef>
              <c:f>'16(Q14)'!$J$28</c:f>
              <c:strCache>
                <c:ptCount val="1"/>
                <c:pt idx="0">
                  <c:v>中河内地域（八尾市、柏原市、東大阪市）</c:v>
                </c:pt>
              </c:strCache>
            </c:strRef>
          </c:tx>
          <c:spPr>
            <a:solidFill>
              <a:srgbClr val="B1A0C7"/>
            </a:solidFill>
            <a:ln w="6700">
              <a:solidFill>
                <a:srgbClr val="BFBFBF"/>
              </a:solidFill>
            </a:ln>
          </c:spPr>
          <c:invertIfNegative val="0"/>
          <c:extLst>
            <c:ext xmlns:c16="http://schemas.microsoft.com/office/drawing/2014/chart" uri="{C3380CC4-5D6E-409C-BE32-E72D297353CC}">
              <c16:uniqueId val="{00000005-DD69-4D17-8038-4AC11CB73FD3}"/>
            </c:ext>
          </c:extLst>
        </c:ser>
        <c:ser>
          <c:idx val="6"/>
          <c:order val="6"/>
          <c:tx>
            <c:strRef>
              <c:f>'16(Q14)'!$K$28</c:f>
              <c:strCache>
                <c:ptCount val="1"/>
                <c:pt idx="0">
                  <c:v>南河内地域（富田林市、河内長野市、松原市、羽曳野市、藤井寺市、大阪狭山市、太子町、河南町、千早赤阪村）</c:v>
                </c:pt>
              </c:strCache>
            </c:strRef>
          </c:tx>
          <c:spPr>
            <a:solidFill>
              <a:srgbClr val="538DD5"/>
            </a:solidFill>
            <a:ln w="6700">
              <a:solidFill>
                <a:srgbClr val="BFBFBF"/>
              </a:solidFill>
            </a:ln>
          </c:spPr>
          <c:invertIfNegative val="0"/>
          <c:extLst>
            <c:ext xmlns:c16="http://schemas.microsoft.com/office/drawing/2014/chart" uri="{C3380CC4-5D6E-409C-BE32-E72D297353CC}">
              <c16:uniqueId val="{00000006-DD69-4D17-8038-4AC11CB73FD3}"/>
            </c:ext>
          </c:extLst>
        </c:ser>
        <c:ser>
          <c:idx val="7"/>
          <c:order val="7"/>
          <c:tx>
            <c:strRef>
              <c:f>'16(Q14)'!$L$28</c:f>
              <c:strCache>
                <c:ptCount val="1"/>
                <c:pt idx="0">
                  <c:v>泉北地域（泉大津市、和泉市、高石市、忠岡町　※堺市を除く）</c:v>
                </c:pt>
              </c:strCache>
            </c:strRef>
          </c:tx>
          <c:spPr>
            <a:solidFill>
              <a:srgbClr val="B8CCE4"/>
            </a:solidFill>
            <a:ln w="6700">
              <a:solidFill>
                <a:srgbClr val="BFBFBF"/>
              </a:solidFill>
            </a:ln>
          </c:spPr>
          <c:invertIfNegative val="0"/>
          <c:extLst>
            <c:ext xmlns:c16="http://schemas.microsoft.com/office/drawing/2014/chart" uri="{C3380CC4-5D6E-409C-BE32-E72D297353CC}">
              <c16:uniqueId val="{00000007-DD69-4D17-8038-4AC11CB73FD3}"/>
            </c:ext>
          </c:extLst>
        </c:ser>
        <c:ser>
          <c:idx val="8"/>
          <c:order val="8"/>
          <c:tx>
            <c:strRef>
              <c:f>'16(Q14)'!$M$28</c:f>
              <c:strCache>
                <c:ptCount val="1"/>
                <c:pt idx="0">
                  <c:v>泉南地域（岸和田市、貝塚市、泉佐野市、泉南市、阪南市、熊取町、田尻町、岬町）</c:v>
                </c:pt>
              </c:strCache>
            </c:strRef>
          </c:tx>
          <c:spPr>
            <a:solidFill>
              <a:srgbClr val="E6B8B7"/>
            </a:solidFill>
            <a:ln w="6700">
              <a:solidFill>
                <a:srgbClr val="BFBFBF"/>
              </a:solidFill>
            </a:ln>
          </c:spPr>
          <c:invertIfNegative val="0"/>
          <c:extLst>
            <c:ext xmlns:c16="http://schemas.microsoft.com/office/drawing/2014/chart" uri="{C3380CC4-5D6E-409C-BE32-E72D297353CC}">
              <c16:uniqueId val="{00000008-DD69-4D17-8038-4AC11CB73FD3}"/>
            </c:ext>
          </c:extLst>
        </c:ser>
        <c:ser>
          <c:idx val="9"/>
          <c:order val="9"/>
          <c:tx>
            <c:strRef>
              <c:f>'16(Q14)'!$N$28</c:f>
              <c:strCache>
                <c:ptCount val="1"/>
                <c:pt idx="0">
                  <c:v>滋賀県</c:v>
                </c:pt>
              </c:strCache>
            </c:strRef>
          </c:tx>
          <c:spPr>
            <a:solidFill>
              <a:srgbClr val="D8E4BC"/>
            </a:solidFill>
            <a:ln w="6700">
              <a:solidFill>
                <a:srgbClr val="BFBFBF"/>
              </a:solidFill>
            </a:ln>
          </c:spPr>
          <c:invertIfNegative val="0"/>
          <c:extLst>
            <c:ext xmlns:c16="http://schemas.microsoft.com/office/drawing/2014/chart" uri="{C3380CC4-5D6E-409C-BE32-E72D297353CC}">
              <c16:uniqueId val="{00000009-DD69-4D17-8038-4AC11CB73FD3}"/>
            </c:ext>
          </c:extLst>
        </c:ser>
        <c:ser>
          <c:idx val="10"/>
          <c:order val="10"/>
          <c:tx>
            <c:strRef>
              <c:f>'16(Q14)'!$O$28</c:f>
              <c:strCache>
                <c:ptCount val="1"/>
                <c:pt idx="0">
                  <c:v>京都府</c:v>
                </c:pt>
              </c:strCache>
            </c:strRef>
          </c:tx>
          <c:spPr>
            <a:solidFill>
              <a:srgbClr val="FCD5B4"/>
            </a:solidFill>
            <a:ln w="6700">
              <a:solidFill>
                <a:srgbClr val="BFBFBF"/>
              </a:solidFill>
            </a:ln>
          </c:spPr>
          <c:invertIfNegative val="0"/>
          <c:extLst>
            <c:ext xmlns:c16="http://schemas.microsoft.com/office/drawing/2014/chart" uri="{C3380CC4-5D6E-409C-BE32-E72D297353CC}">
              <c16:uniqueId val="{0000000A-DD69-4D17-8038-4AC11CB73FD3}"/>
            </c:ext>
          </c:extLst>
        </c:ser>
        <c:ser>
          <c:idx val="11"/>
          <c:order val="11"/>
          <c:tx>
            <c:strRef>
              <c:f>'16(Q14)'!$P$28</c:f>
              <c:strCache>
                <c:ptCount val="1"/>
                <c:pt idx="0">
                  <c:v>兵庫県</c:v>
                </c:pt>
              </c:strCache>
            </c:strRef>
          </c:tx>
          <c:spPr>
            <a:solidFill>
              <a:srgbClr val="B7DEE8"/>
            </a:solidFill>
            <a:ln w="6700">
              <a:solidFill>
                <a:srgbClr val="BFBFBF"/>
              </a:solidFill>
            </a:ln>
          </c:spPr>
          <c:invertIfNegative val="0"/>
          <c:extLst>
            <c:ext xmlns:c16="http://schemas.microsoft.com/office/drawing/2014/chart" uri="{C3380CC4-5D6E-409C-BE32-E72D297353CC}">
              <c16:uniqueId val="{0000000B-DD69-4D17-8038-4AC11CB73FD3}"/>
            </c:ext>
          </c:extLst>
        </c:ser>
        <c:ser>
          <c:idx val="12"/>
          <c:order val="12"/>
          <c:tx>
            <c:strRef>
              <c:f>'16(Q14)'!$Q$28</c:f>
              <c:strCache>
                <c:ptCount val="1"/>
                <c:pt idx="0">
                  <c:v>奈良県</c:v>
                </c:pt>
              </c:strCache>
            </c:strRef>
          </c:tx>
          <c:spPr>
            <a:solidFill>
              <a:srgbClr val="CCC0DA"/>
            </a:solidFill>
            <a:ln w="6700">
              <a:solidFill>
                <a:srgbClr val="BFBFBF"/>
              </a:solidFill>
            </a:ln>
          </c:spPr>
          <c:invertIfNegative val="0"/>
          <c:extLst>
            <c:ext xmlns:c16="http://schemas.microsoft.com/office/drawing/2014/chart" uri="{C3380CC4-5D6E-409C-BE32-E72D297353CC}">
              <c16:uniqueId val="{0000000C-DD69-4D17-8038-4AC11CB73FD3}"/>
            </c:ext>
          </c:extLst>
        </c:ser>
        <c:ser>
          <c:idx val="13"/>
          <c:order val="13"/>
          <c:tx>
            <c:strRef>
              <c:f>'16(Q14)'!$R$28</c:f>
              <c:strCache>
                <c:ptCount val="1"/>
                <c:pt idx="0">
                  <c:v>和歌山県</c:v>
                </c:pt>
              </c:strCache>
            </c:strRef>
          </c:tx>
          <c:spPr>
            <a:solidFill>
              <a:srgbClr val="8DB4E2"/>
            </a:solidFill>
            <a:ln w="6700">
              <a:solidFill>
                <a:srgbClr val="BFBFBF"/>
              </a:solidFill>
            </a:ln>
          </c:spPr>
          <c:invertIfNegative val="0"/>
          <c:extLst>
            <c:ext xmlns:c16="http://schemas.microsoft.com/office/drawing/2014/chart" uri="{C3380CC4-5D6E-409C-BE32-E72D297353CC}">
              <c16:uniqueId val="{0000000D-DD69-4D17-8038-4AC11CB73FD3}"/>
            </c:ext>
          </c:extLst>
        </c:ser>
        <c:ser>
          <c:idx val="14"/>
          <c:order val="14"/>
          <c:tx>
            <c:strRef>
              <c:f>'16(Q14)'!$S$28</c:f>
              <c:strCache>
                <c:ptCount val="1"/>
                <c:pt idx="0">
                  <c:v>その他の都道府県【　　　】</c:v>
                </c:pt>
              </c:strCache>
            </c:strRef>
          </c:tx>
          <c:spPr>
            <a:solidFill>
              <a:srgbClr val="DCE6F1"/>
            </a:solidFill>
            <a:ln w="6700">
              <a:solidFill>
                <a:srgbClr val="BFBFBF"/>
              </a:solidFill>
            </a:ln>
          </c:spPr>
          <c:invertIfNegative val="0"/>
          <c:extLst>
            <c:ext xmlns:c16="http://schemas.microsoft.com/office/drawing/2014/chart" uri="{C3380CC4-5D6E-409C-BE32-E72D297353CC}">
              <c16:uniqueId val="{0000000E-DD69-4D17-8038-4AC11CB73FD3}"/>
            </c:ext>
          </c:extLst>
        </c:ser>
        <c:ser>
          <c:idx val="15"/>
          <c:order val="15"/>
          <c:tx>
            <c:strRef>
              <c:f>'16(Q14)'!$T$28</c:f>
              <c:strCache>
                <c:ptCount val="1"/>
                <c:pt idx="0">
                  <c:v>通勤・通学先はない（拠点がない）</c:v>
                </c:pt>
              </c:strCache>
            </c:strRef>
          </c:tx>
          <c:spPr>
            <a:solidFill>
              <a:srgbClr val="F2DCDB"/>
            </a:solidFill>
            <a:ln w="6700">
              <a:solidFill>
                <a:srgbClr val="BFBFBF"/>
              </a:solidFill>
            </a:ln>
          </c:spPr>
          <c:invertIfNegative val="0"/>
          <c:extLst>
            <c:ext xmlns:c16="http://schemas.microsoft.com/office/drawing/2014/chart" uri="{C3380CC4-5D6E-409C-BE32-E72D297353CC}">
              <c16:uniqueId val="{0000000F-DD69-4D17-8038-4AC11CB73FD3}"/>
            </c:ext>
          </c:extLst>
        </c:ser>
        <c:dLbls>
          <c:showLegendKey val="0"/>
          <c:showVal val="0"/>
          <c:showCatName val="0"/>
          <c:showSerName val="0"/>
          <c:showPercent val="0"/>
          <c:showBubbleSize val="0"/>
        </c:dLbls>
        <c:gapWidth val="30"/>
        <c:overlap val="100"/>
        <c:axId val="685389088"/>
        <c:axId val="685396536"/>
      </c:barChart>
      <c:catAx>
        <c:axId val="685389088"/>
        <c:scaling>
          <c:orientation val="maxMin"/>
        </c:scaling>
        <c:delete val="1"/>
        <c:axPos val="l"/>
        <c:majorTickMark val="none"/>
        <c:minorTickMark val="none"/>
        <c:tickLblPos val="none"/>
        <c:crossAx val="685396536"/>
        <c:crosses val="autoZero"/>
        <c:auto val="1"/>
        <c:lblAlgn val="ctr"/>
        <c:lblOffset val="100"/>
        <c:noMultiLvlLbl val="0"/>
      </c:catAx>
      <c:valAx>
        <c:axId val="685396536"/>
        <c:scaling>
          <c:orientation val="minMax"/>
          <c:max val="1"/>
          <c:min val="0"/>
        </c:scaling>
        <c:delete val="1"/>
        <c:axPos val="t"/>
        <c:numFmt formatCode="0%" sourceLinked="1"/>
        <c:majorTickMark val="in"/>
        <c:minorTickMark val="none"/>
        <c:tickLblPos val="none"/>
        <c:crossAx val="685389088"/>
        <c:crosses val="autoZero"/>
        <c:crossBetween val="between"/>
        <c:majorUnit val="0.2"/>
      </c:valAx>
      <c:spPr>
        <a:noFill/>
        <a:ln w="25400">
          <a:noFill/>
        </a:ln>
      </c:spPr>
    </c:plotArea>
    <c:plotVisOnly val="0"/>
    <c:dispBlanksAs val="zero"/>
    <c:showDLblsOverMax val="0"/>
  </c:chart>
  <c:spPr>
    <a:noFill/>
    <a:ln w="9525">
      <a:noFill/>
    </a:ln>
  </c:spPr>
  <c:txPr>
    <a:bodyPr/>
    <a:lstStyle/>
    <a:p>
      <a:pPr>
        <a:defRPr sz="800" b="0">
          <a:latin typeface="Meiryo UI" panose="020B0604030504040204" pitchFamily="50" charset="-128"/>
          <a:ea typeface="Meiryo UI" panose="020B0604030504040204" pitchFamily="50" charset="-128"/>
          <a:cs typeface="ＭＳ 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86877828054297E-2"/>
          <c:y val="0.98084445699076506"/>
          <c:w val="0.95022624434389136"/>
          <c:h val="1.5122797112553939E-2"/>
        </c:manualLayout>
      </c:layout>
      <c:barChart>
        <c:barDir val="bar"/>
        <c:grouping val="percentStacked"/>
        <c:varyColors val="0"/>
        <c:ser>
          <c:idx val="0"/>
          <c:order val="0"/>
          <c:tx>
            <c:strRef>
              <c:f>'16(Q14)'!$E$28</c:f>
              <c:strCache>
                <c:ptCount val="1"/>
                <c:pt idx="0">
                  <c:v>大阪市</c:v>
                </c:pt>
              </c:strCache>
            </c:strRef>
          </c:tx>
          <c:spPr>
            <a:solidFill>
              <a:srgbClr val="95B3D7"/>
            </a:solidFill>
            <a:ln w="6700">
              <a:solidFill>
                <a:srgbClr val="BFBFBF"/>
              </a:solidFill>
            </a:ln>
          </c:spPr>
          <c:invertIfNegative val="0"/>
          <c:extLst>
            <c:ext xmlns:c16="http://schemas.microsoft.com/office/drawing/2014/chart" uri="{C3380CC4-5D6E-409C-BE32-E72D297353CC}">
              <c16:uniqueId val="{00000000-DD69-4D17-8038-4AC11CB73FD3}"/>
            </c:ext>
          </c:extLst>
        </c:ser>
        <c:ser>
          <c:idx val="1"/>
          <c:order val="1"/>
          <c:tx>
            <c:strRef>
              <c:f>'16(Q14)'!$F$28</c:f>
              <c:strCache>
                <c:ptCount val="1"/>
                <c:pt idx="0">
                  <c:v>堺市</c:v>
                </c:pt>
              </c:strCache>
            </c:strRef>
          </c:tx>
          <c:spPr>
            <a:solidFill>
              <a:srgbClr val="DA9694"/>
            </a:solidFill>
            <a:ln w="6700">
              <a:solidFill>
                <a:srgbClr val="BFBFBF"/>
              </a:solidFill>
            </a:ln>
          </c:spPr>
          <c:invertIfNegative val="0"/>
          <c:extLst>
            <c:ext xmlns:c16="http://schemas.microsoft.com/office/drawing/2014/chart" uri="{C3380CC4-5D6E-409C-BE32-E72D297353CC}">
              <c16:uniqueId val="{00000001-DD69-4D17-8038-4AC11CB73FD3}"/>
            </c:ext>
          </c:extLst>
        </c:ser>
        <c:ser>
          <c:idx val="2"/>
          <c:order val="2"/>
          <c:tx>
            <c:strRef>
              <c:f>'16(Q14)'!$G$28</c:f>
              <c:strCache>
                <c:ptCount val="1"/>
                <c:pt idx="0">
                  <c:v>豊能地域（豊中市、池田市、箕面市、豊能町、能勢町）</c:v>
                </c:pt>
              </c:strCache>
            </c:strRef>
          </c:tx>
          <c:spPr>
            <a:solidFill>
              <a:srgbClr val="C4D79B"/>
            </a:solidFill>
            <a:ln w="6700">
              <a:solidFill>
                <a:srgbClr val="BFBFBF"/>
              </a:solidFill>
            </a:ln>
          </c:spPr>
          <c:invertIfNegative val="0"/>
          <c:extLst>
            <c:ext xmlns:c16="http://schemas.microsoft.com/office/drawing/2014/chart" uri="{C3380CC4-5D6E-409C-BE32-E72D297353CC}">
              <c16:uniqueId val="{00000002-DD69-4D17-8038-4AC11CB73FD3}"/>
            </c:ext>
          </c:extLst>
        </c:ser>
        <c:ser>
          <c:idx val="3"/>
          <c:order val="3"/>
          <c:tx>
            <c:strRef>
              <c:f>'16(Q14)'!$H$28</c:f>
              <c:strCache>
                <c:ptCount val="1"/>
                <c:pt idx="0">
                  <c:v>三島地域（吹田市、高槻市、茨木市、摂津市、島本町）</c:v>
                </c:pt>
              </c:strCache>
            </c:strRef>
          </c:tx>
          <c:spPr>
            <a:solidFill>
              <a:srgbClr val="FABF8F"/>
            </a:solidFill>
            <a:ln w="6700">
              <a:solidFill>
                <a:srgbClr val="BFBFBF"/>
              </a:solidFill>
            </a:ln>
          </c:spPr>
          <c:invertIfNegative val="0"/>
          <c:extLst>
            <c:ext xmlns:c16="http://schemas.microsoft.com/office/drawing/2014/chart" uri="{C3380CC4-5D6E-409C-BE32-E72D297353CC}">
              <c16:uniqueId val="{00000003-DD69-4D17-8038-4AC11CB73FD3}"/>
            </c:ext>
          </c:extLst>
        </c:ser>
        <c:ser>
          <c:idx val="4"/>
          <c:order val="4"/>
          <c:tx>
            <c:strRef>
              <c:f>'16(Q14)'!$I$28</c:f>
              <c:strCache>
                <c:ptCount val="1"/>
                <c:pt idx="0">
                  <c:v>北河内地域（守口市、枚方市、寝屋川市、大東市、門真市、四條畷市、交野市）</c:v>
                </c:pt>
              </c:strCache>
            </c:strRef>
          </c:tx>
          <c:spPr>
            <a:solidFill>
              <a:srgbClr val="92CDDC"/>
            </a:solidFill>
            <a:ln w="6700">
              <a:solidFill>
                <a:srgbClr val="BFBFBF"/>
              </a:solidFill>
            </a:ln>
          </c:spPr>
          <c:invertIfNegative val="0"/>
          <c:extLst>
            <c:ext xmlns:c16="http://schemas.microsoft.com/office/drawing/2014/chart" uri="{C3380CC4-5D6E-409C-BE32-E72D297353CC}">
              <c16:uniqueId val="{00000004-DD69-4D17-8038-4AC11CB73FD3}"/>
            </c:ext>
          </c:extLst>
        </c:ser>
        <c:ser>
          <c:idx val="5"/>
          <c:order val="5"/>
          <c:tx>
            <c:strRef>
              <c:f>'16(Q14)'!$J$28</c:f>
              <c:strCache>
                <c:ptCount val="1"/>
                <c:pt idx="0">
                  <c:v>中河内地域（八尾市、柏原市、東大阪市）</c:v>
                </c:pt>
              </c:strCache>
            </c:strRef>
          </c:tx>
          <c:spPr>
            <a:solidFill>
              <a:srgbClr val="B1A0C7"/>
            </a:solidFill>
            <a:ln w="6700">
              <a:solidFill>
                <a:srgbClr val="BFBFBF"/>
              </a:solidFill>
            </a:ln>
          </c:spPr>
          <c:invertIfNegative val="0"/>
          <c:extLst>
            <c:ext xmlns:c16="http://schemas.microsoft.com/office/drawing/2014/chart" uri="{C3380CC4-5D6E-409C-BE32-E72D297353CC}">
              <c16:uniqueId val="{00000005-DD69-4D17-8038-4AC11CB73FD3}"/>
            </c:ext>
          </c:extLst>
        </c:ser>
        <c:ser>
          <c:idx val="6"/>
          <c:order val="6"/>
          <c:tx>
            <c:strRef>
              <c:f>'16(Q14)'!$K$28</c:f>
              <c:strCache>
                <c:ptCount val="1"/>
                <c:pt idx="0">
                  <c:v>南河内地域（富田林市、河内長野市、松原市、羽曳野市、藤井寺市、大阪狭山市、太子町、河南町、千早赤阪村）</c:v>
                </c:pt>
              </c:strCache>
            </c:strRef>
          </c:tx>
          <c:spPr>
            <a:solidFill>
              <a:srgbClr val="538DD5"/>
            </a:solidFill>
            <a:ln w="6700">
              <a:solidFill>
                <a:srgbClr val="BFBFBF"/>
              </a:solidFill>
            </a:ln>
          </c:spPr>
          <c:invertIfNegative val="0"/>
          <c:extLst>
            <c:ext xmlns:c16="http://schemas.microsoft.com/office/drawing/2014/chart" uri="{C3380CC4-5D6E-409C-BE32-E72D297353CC}">
              <c16:uniqueId val="{00000006-DD69-4D17-8038-4AC11CB73FD3}"/>
            </c:ext>
          </c:extLst>
        </c:ser>
        <c:ser>
          <c:idx val="7"/>
          <c:order val="7"/>
          <c:tx>
            <c:strRef>
              <c:f>'16(Q14)'!$L$28</c:f>
              <c:strCache>
                <c:ptCount val="1"/>
                <c:pt idx="0">
                  <c:v>泉北地域（泉大津市、和泉市、高石市、忠岡町　※堺市を除く）</c:v>
                </c:pt>
              </c:strCache>
            </c:strRef>
          </c:tx>
          <c:spPr>
            <a:solidFill>
              <a:srgbClr val="B8CCE4"/>
            </a:solidFill>
            <a:ln w="6700">
              <a:solidFill>
                <a:srgbClr val="BFBFBF"/>
              </a:solidFill>
            </a:ln>
          </c:spPr>
          <c:invertIfNegative val="0"/>
          <c:extLst>
            <c:ext xmlns:c16="http://schemas.microsoft.com/office/drawing/2014/chart" uri="{C3380CC4-5D6E-409C-BE32-E72D297353CC}">
              <c16:uniqueId val="{00000007-DD69-4D17-8038-4AC11CB73FD3}"/>
            </c:ext>
          </c:extLst>
        </c:ser>
        <c:ser>
          <c:idx val="8"/>
          <c:order val="8"/>
          <c:tx>
            <c:strRef>
              <c:f>'16(Q14)'!$M$28</c:f>
              <c:strCache>
                <c:ptCount val="1"/>
                <c:pt idx="0">
                  <c:v>泉南地域（岸和田市、貝塚市、泉佐野市、泉南市、阪南市、熊取町、田尻町、岬町）</c:v>
                </c:pt>
              </c:strCache>
            </c:strRef>
          </c:tx>
          <c:spPr>
            <a:solidFill>
              <a:srgbClr val="E6B8B7"/>
            </a:solidFill>
            <a:ln w="6700">
              <a:solidFill>
                <a:srgbClr val="BFBFBF"/>
              </a:solidFill>
            </a:ln>
          </c:spPr>
          <c:invertIfNegative val="0"/>
          <c:extLst>
            <c:ext xmlns:c16="http://schemas.microsoft.com/office/drawing/2014/chart" uri="{C3380CC4-5D6E-409C-BE32-E72D297353CC}">
              <c16:uniqueId val="{00000008-DD69-4D17-8038-4AC11CB73FD3}"/>
            </c:ext>
          </c:extLst>
        </c:ser>
        <c:ser>
          <c:idx val="9"/>
          <c:order val="9"/>
          <c:tx>
            <c:strRef>
              <c:f>'16(Q14)'!$N$28</c:f>
              <c:strCache>
                <c:ptCount val="1"/>
                <c:pt idx="0">
                  <c:v>滋賀県</c:v>
                </c:pt>
              </c:strCache>
            </c:strRef>
          </c:tx>
          <c:spPr>
            <a:solidFill>
              <a:srgbClr val="D8E4BC"/>
            </a:solidFill>
            <a:ln w="6700">
              <a:solidFill>
                <a:srgbClr val="BFBFBF"/>
              </a:solidFill>
            </a:ln>
          </c:spPr>
          <c:invertIfNegative val="0"/>
          <c:extLst>
            <c:ext xmlns:c16="http://schemas.microsoft.com/office/drawing/2014/chart" uri="{C3380CC4-5D6E-409C-BE32-E72D297353CC}">
              <c16:uniqueId val="{00000009-DD69-4D17-8038-4AC11CB73FD3}"/>
            </c:ext>
          </c:extLst>
        </c:ser>
        <c:ser>
          <c:idx val="10"/>
          <c:order val="10"/>
          <c:tx>
            <c:strRef>
              <c:f>'16(Q14)'!$O$28</c:f>
              <c:strCache>
                <c:ptCount val="1"/>
                <c:pt idx="0">
                  <c:v>京都府</c:v>
                </c:pt>
              </c:strCache>
            </c:strRef>
          </c:tx>
          <c:spPr>
            <a:solidFill>
              <a:srgbClr val="FCD5B4"/>
            </a:solidFill>
            <a:ln w="6700">
              <a:solidFill>
                <a:srgbClr val="BFBFBF"/>
              </a:solidFill>
            </a:ln>
          </c:spPr>
          <c:invertIfNegative val="0"/>
          <c:extLst>
            <c:ext xmlns:c16="http://schemas.microsoft.com/office/drawing/2014/chart" uri="{C3380CC4-5D6E-409C-BE32-E72D297353CC}">
              <c16:uniqueId val="{0000000A-DD69-4D17-8038-4AC11CB73FD3}"/>
            </c:ext>
          </c:extLst>
        </c:ser>
        <c:ser>
          <c:idx val="11"/>
          <c:order val="11"/>
          <c:tx>
            <c:strRef>
              <c:f>'16(Q14)'!$P$28</c:f>
              <c:strCache>
                <c:ptCount val="1"/>
                <c:pt idx="0">
                  <c:v>兵庫県</c:v>
                </c:pt>
              </c:strCache>
            </c:strRef>
          </c:tx>
          <c:spPr>
            <a:solidFill>
              <a:srgbClr val="B7DEE8"/>
            </a:solidFill>
            <a:ln w="6700">
              <a:solidFill>
                <a:srgbClr val="BFBFBF"/>
              </a:solidFill>
            </a:ln>
          </c:spPr>
          <c:invertIfNegative val="0"/>
          <c:extLst>
            <c:ext xmlns:c16="http://schemas.microsoft.com/office/drawing/2014/chart" uri="{C3380CC4-5D6E-409C-BE32-E72D297353CC}">
              <c16:uniqueId val="{0000000B-DD69-4D17-8038-4AC11CB73FD3}"/>
            </c:ext>
          </c:extLst>
        </c:ser>
        <c:ser>
          <c:idx val="12"/>
          <c:order val="12"/>
          <c:tx>
            <c:strRef>
              <c:f>'16(Q14)'!$Q$28</c:f>
              <c:strCache>
                <c:ptCount val="1"/>
                <c:pt idx="0">
                  <c:v>奈良県</c:v>
                </c:pt>
              </c:strCache>
            </c:strRef>
          </c:tx>
          <c:spPr>
            <a:solidFill>
              <a:srgbClr val="CCC0DA"/>
            </a:solidFill>
            <a:ln w="6700">
              <a:solidFill>
                <a:srgbClr val="BFBFBF"/>
              </a:solidFill>
            </a:ln>
          </c:spPr>
          <c:invertIfNegative val="0"/>
          <c:extLst>
            <c:ext xmlns:c16="http://schemas.microsoft.com/office/drawing/2014/chart" uri="{C3380CC4-5D6E-409C-BE32-E72D297353CC}">
              <c16:uniqueId val="{0000000C-DD69-4D17-8038-4AC11CB73FD3}"/>
            </c:ext>
          </c:extLst>
        </c:ser>
        <c:ser>
          <c:idx val="13"/>
          <c:order val="13"/>
          <c:tx>
            <c:strRef>
              <c:f>'16(Q14)'!$R$28</c:f>
              <c:strCache>
                <c:ptCount val="1"/>
                <c:pt idx="0">
                  <c:v>和歌山県</c:v>
                </c:pt>
              </c:strCache>
            </c:strRef>
          </c:tx>
          <c:spPr>
            <a:solidFill>
              <a:srgbClr val="8DB4E2"/>
            </a:solidFill>
            <a:ln w="6700">
              <a:solidFill>
                <a:srgbClr val="BFBFBF"/>
              </a:solidFill>
            </a:ln>
          </c:spPr>
          <c:invertIfNegative val="0"/>
          <c:extLst>
            <c:ext xmlns:c16="http://schemas.microsoft.com/office/drawing/2014/chart" uri="{C3380CC4-5D6E-409C-BE32-E72D297353CC}">
              <c16:uniqueId val="{0000000D-DD69-4D17-8038-4AC11CB73FD3}"/>
            </c:ext>
          </c:extLst>
        </c:ser>
        <c:ser>
          <c:idx val="14"/>
          <c:order val="14"/>
          <c:tx>
            <c:strRef>
              <c:f>'16(Q14)'!$S$28</c:f>
              <c:strCache>
                <c:ptCount val="1"/>
                <c:pt idx="0">
                  <c:v>その他の都道府県【　　　】</c:v>
                </c:pt>
              </c:strCache>
            </c:strRef>
          </c:tx>
          <c:spPr>
            <a:solidFill>
              <a:srgbClr val="DCE6F1"/>
            </a:solidFill>
            <a:ln w="6700">
              <a:solidFill>
                <a:srgbClr val="BFBFBF"/>
              </a:solidFill>
            </a:ln>
          </c:spPr>
          <c:invertIfNegative val="0"/>
          <c:extLst>
            <c:ext xmlns:c16="http://schemas.microsoft.com/office/drawing/2014/chart" uri="{C3380CC4-5D6E-409C-BE32-E72D297353CC}">
              <c16:uniqueId val="{0000000E-DD69-4D17-8038-4AC11CB73FD3}"/>
            </c:ext>
          </c:extLst>
        </c:ser>
        <c:ser>
          <c:idx val="15"/>
          <c:order val="15"/>
          <c:tx>
            <c:strRef>
              <c:f>'16(Q14)'!$T$28</c:f>
              <c:strCache>
                <c:ptCount val="1"/>
                <c:pt idx="0">
                  <c:v>通勤・通学先はない（拠点がない）</c:v>
                </c:pt>
              </c:strCache>
            </c:strRef>
          </c:tx>
          <c:spPr>
            <a:solidFill>
              <a:srgbClr val="F2DCDB"/>
            </a:solidFill>
            <a:ln w="6700">
              <a:solidFill>
                <a:srgbClr val="BFBFBF"/>
              </a:solidFill>
            </a:ln>
          </c:spPr>
          <c:invertIfNegative val="0"/>
          <c:extLst>
            <c:ext xmlns:c16="http://schemas.microsoft.com/office/drawing/2014/chart" uri="{C3380CC4-5D6E-409C-BE32-E72D297353CC}">
              <c16:uniqueId val="{0000000F-DD69-4D17-8038-4AC11CB73FD3}"/>
            </c:ext>
          </c:extLst>
        </c:ser>
        <c:dLbls>
          <c:showLegendKey val="0"/>
          <c:showVal val="0"/>
          <c:showCatName val="0"/>
          <c:showSerName val="0"/>
          <c:showPercent val="0"/>
          <c:showBubbleSize val="0"/>
        </c:dLbls>
        <c:gapWidth val="30"/>
        <c:overlap val="100"/>
        <c:axId val="641867544"/>
        <c:axId val="641874208"/>
      </c:barChart>
      <c:catAx>
        <c:axId val="641867544"/>
        <c:scaling>
          <c:orientation val="maxMin"/>
        </c:scaling>
        <c:delete val="1"/>
        <c:axPos val="l"/>
        <c:majorTickMark val="none"/>
        <c:minorTickMark val="none"/>
        <c:tickLblPos val="none"/>
        <c:crossAx val="641874208"/>
        <c:crosses val="autoZero"/>
        <c:auto val="1"/>
        <c:lblAlgn val="ctr"/>
        <c:lblOffset val="100"/>
        <c:noMultiLvlLbl val="0"/>
      </c:catAx>
      <c:valAx>
        <c:axId val="641874208"/>
        <c:scaling>
          <c:orientation val="minMax"/>
          <c:max val="1"/>
          <c:min val="0"/>
        </c:scaling>
        <c:delete val="1"/>
        <c:axPos val="t"/>
        <c:numFmt formatCode="0%" sourceLinked="1"/>
        <c:majorTickMark val="in"/>
        <c:minorTickMark val="none"/>
        <c:tickLblPos val="none"/>
        <c:crossAx val="641867544"/>
        <c:crosses val="autoZero"/>
        <c:crossBetween val="between"/>
        <c:majorUnit val="0.2"/>
      </c:valAx>
      <c:spPr>
        <a:noFill/>
        <a:ln w="25400">
          <a:noFill/>
        </a:ln>
      </c:spPr>
    </c:plotArea>
    <c:plotVisOnly val="0"/>
    <c:dispBlanksAs val="zero"/>
    <c:showDLblsOverMax val="0"/>
  </c:chart>
  <c:spPr>
    <a:noFill/>
    <a:ln w="9525">
      <a:noFill/>
    </a:ln>
  </c:spPr>
  <c:txPr>
    <a:bodyPr/>
    <a:lstStyle/>
    <a:p>
      <a:pPr>
        <a:defRPr sz="800" b="0">
          <a:latin typeface="Meiryo UI" panose="020B0604030504040204" pitchFamily="50" charset="-128"/>
          <a:ea typeface="Meiryo UI" panose="020B0604030504040204" pitchFamily="50" charset="-128"/>
          <a:cs typeface="ＭＳ 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86877828054297E-2"/>
          <c:y val="0.98084445699076506"/>
          <c:w val="0.95022624434389136"/>
          <c:h val="1.5122797112553939E-2"/>
        </c:manualLayout>
      </c:layout>
      <c:barChart>
        <c:barDir val="bar"/>
        <c:grouping val="percentStacked"/>
        <c:varyColors val="0"/>
        <c:ser>
          <c:idx val="0"/>
          <c:order val="0"/>
          <c:tx>
            <c:strRef>
              <c:f>'16(Q14)'!$E$28</c:f>
              <c:strCache>
                <c:ptCount val="1"/>
                <c:pt idx="0">
                  <c:v>大阪市</c:v>
                </c:pt>
              </c:strCache>
            </c:strRef>
          </c:tx>
          <c:spPr>
            <a:solidFill>
              <a:srgbClr val="95B3D7"/>
            </a:solidFill>
            <a:ln w="6700">
              <a:solidFill>
                <a:srgbClr val="BFBFBF"/>
              </a:solidFill>
            </a:ln>
          </c:spPr>
          <c:invertIfNegative val="0"/>
          <c:extLst>
            <c:ext xmlns:c16="http://schemas.microsoft.com/office/drawing/2014/chart" uri="{C3380CC4-5D6E-409C-BE32-E72D297353CC}">
              <c16:uniqueId val="{00000000-DD69-4D17-8038-4AC11CB73FD3}"/>
            </c:ext>
          </c:extLst>
        </c:ser>
        <c:ser>
          <c:idx val="1"/>
          <c:order val="1"/>
          <c:tx>
            <c:strRef>
              <c:f>'16(Q14)'!$F$28</c:f>
              <c:strCache>
                <c:ptCount val="1"/>
                <c:pt idx="0">
                  <c:v>堺市</c:v>
                </c:pt>
              </c:strCache>
            </c:strRef>
          </c:tx>
          <c:spPr>
            <a:solidFill>
              <a:srgbClr val="DA9694"/>
            </a:solidFill>
            <a:ln w="6700">
              <a:solidFill>
                <a:srgbClr val="BFBFBF"/>
              </a:solidFill>
            </a:ln>
          </c:spPr>
          <c:invertIfNegative val="0"/>
          <c:extLst>
            <c:ext xmlns:c16="http://schemas.microsoft.com/office/drawing/2014/chart" uri="{C3380CC4-5D6E-409C-BE32-E72D297353CC}">
              <c16:uniqueId val="{00000001-DD69-4D17-8038-4AC11CB73FD3}"/>
            </c:ext>
          </c:extLst>
        </c:ser>
        <c:ser>
          <c:idx val="2"/>
          <c:order val="2"/>
          <c:tx>
            <c:strRef>
              <c:f>'16(Q14)'!$G$28</c:f>
              <c:strCache>
                <c:ptCount val="1"/>
                <c:pt idx="0">
                  <c:v>豊能地域（豊中市、池田市、箕面市、豊能町、能勢町）</c:v>
                </c:pt>
              </c:strCache>
            </c:strRef>
          </c:tx>
          <c:spPr>
            <a:solidFill>
              <a:srgbClr val="C4D79B"/>
            </a:solidFill>
            <a:ln w="6700">
              <a:solidFill>
                <a:srgbClr val="BFBFBF"/>
              </a:solidFill>
            </a:ln>
          </c:spPr>
          <c:invertIfNegative val="0"/>
          <c:extLst>
            <c:ext xmlns:c16="http://schemas.microsoft.com/office/drawing/2014/chart" uri="{C3380CC4-5D6E-409C-BE32-E72D297353CC}">
              <c16:uniqueId val="{00000002-DD69-4D17-8038-4AC11CB73FD3}"/>
            </c:ext>
          </c:extLst>
        </c:ser>
        <c:ser>
          <c:idx val="3"/>
          <c:order val="3"/>
          <c:tx>
            <c:strRef>
              <c:f>'16(Q14)'!$H$28</c:f>
              <c:strCache>
                <c:ptCount val="1"/>
                <c:pt idx="0">
                  <c:v>三島地域（吹田市、高槻市、茨木市、摂津市、島本町）</c:v>
                </c:pt>
              </c:strCache>
            </c:strRef>
          </c:tx>
          <c:spPr>
            <a:solidFill>
              <a:srgbClr val="FABF8F"/>
            </a:solidFill>
            <a:ln w="6700">
              <a:solidFill>
                <a:srgbClr val="BFBFBF"/>
              </a:solidFill>
            </a:ln>
          </c:spPr>
          <c:invertIfNegative val="0"/>
          <c:extLst>
            <c:ext xmlns:c16="http://schemas.microsoft.com/office/drawing/2014/chart" uri="{C3380CC4-5D6E-409C-BE32-E72D297353CC}">
              <c16:uniqueId val="{00000003-DD69-4D17-8038-4AC11CB73FD3}"/>
            </c:ext>
          </c:extLst>
        </c:ser>
        <c:ser>
          <c:idx val="4"/>
          <c:order val="4"/>
          <c:tx>
            <c:strRef>
              <c:f>'16(Q14)'!$I$28</c:f>
              <c:strCache>
                <c:ptCount val="1"/>
                <c:pt idx="0">
                  <c:v>北河内地域（守口市、枚方市、寝屋川市、大東市、門真市、四條畷市、交野市）</c:v>
                </c:pt>
              </c:strCache>
            </c:strRef>
          </c:tx>
          <c:spPr>
            <a:solidFill>
              <a:srgbClr val="92CDDC"/>
            </a:solidFill>
            <a:ln w="6700">
              <a:solidFill>
                <a:srgbClr val="BFBFBF"/>
              </a:solidFill>
            </a:ln>
          </c:spPr>
          <c:invertIfNegative val="0"/>
          <c:extLst>
            <c:ext xmlns:c16="http://schemas.microsoft.com/office/drawing/2014/chart" uri="{C3380CC4-5D6E-409C-BE32-E72D297353CC}">
              <c16:uniqueId val="{00000004-DD69-4D17-8038-4AC11CB73FD3}"/>
            </c:ext>
          </c:extLst>
        </c:ser>
        <c:ser>
          <c:idx val="5"/>
          <c:order val="5"/>
          <c:tx>
            <c:strRef>
              <c:f>'16(Q14)'!$J$28</c:f>
              <c:strCache>
                <c:ptCount val="1"/>
                <c:pt idx="0">
                  <c:v>中河内地域（八尾市、柏原市、東大阪市）</c:v>
                </c:pt>
              </c:strCache>
            </c:strRef>
          </c:tx>
          <c:spPr>
            <a:solidFill>
              <a:srgbClr val="B1A0C7"/>
            </a:solidFill>
            <a:ln w="6700">
              <a:solidFill>
                <a:srgbClr val="BFBFBF"/>
              </a:solidFill>
            </a:ln>
          </c:spPr>
          <c:invertIfNegative val="0"/>
          <c:extLst>
            <c:ext xmlns:c16="http://schemas.microsoft.com/office/drawing/2014/chart" uri="{C3380CC4-5D6E-409C-BE32-E72D297353CC}">
              <c16:uniqueId val="{00000005-DD69-4D17-8038-4AC11CB73FD3}"/>
            </c:ext>
          </c:extLst>
        </c:ser>
        <c:ser>
          <c:idx val="6"/>
          <c:order val="6"/>
          <c:tx>
            <c:strRef>
              <c:f>'16(Q14)'!$K$28</c:f>
              <c:strCache>
                <c:ptCount val="1"/>
                <c:pt idx="0">
                  <c:v>南河内地域（富田林市、河内長野市、松原市、羽曳野市、藤井寺市、大阪狭山市、太子町、河南町、千早赤阪村）</c:v>
                </c:pt>
              </c:strCache>
            </c:strRef>
          </c:tx>
          <c:spPr>
            <a:solidFill>
              <a:srgbClr val="538DD5"/>
            </a:solidFill>
            <a:ln w="6700">
              <a:solidFill>
                <a:srgbClr val="BFBFBF"/>
              </a:solidFill>
            </a:ln>
          </c:spPr>
          <c:invertIfNegative val="0"/>
          <c:extLst>
            <c:ext xmlns:c16="http://schemas.microsoft.com/office/drawing/2014/chart" uri="{C3380CC4-5D6E-409C-BE32-E72D297353CC}">
              <c16:uniqueId val="{00000006-DD69-4D17-8038-4AC11CB73FD3}"/>
            </c:ext>
          </c:extLst>
        </c:ser>
        <c:ser>
          <c:idx val="7"/>
          <c:order val="7"/>
          <c:tx>
            <c:strRef>
              <c:f>'16(Q14)'!$L$28</c:f>
              <c:strCache>
                <c:ptCount val="1"/>
                <c:pt idx="0">
                  <c:v>泉北地域（泉大津市、和泉市、高石市、忠岡町　※堺市を除く）</c:v>
                </c:pt>
              </c:strCache>
            </c:strRef>
          </c:tx>
          <c:spPr>
            <a:solidFill>
              <a:srgbClr val="B8CCE4"/>
            </a:solidFill>
            <a:ln w="6700">
              <a:solidFill>
                <a:srgbClr val="BFBFBF"/>
              </a:solidFill>
            </a:ln>
          </c:spPr>
          <c:invertIfNegative val="0"/>
          <c:extLst>
            <c:ext xmlns:c16="http://schemas.microsoft.com/office/drawing/2014/chart" uri="{C3380CC4-5D6E-409C-BE32-E72D297353CC}">
              <c16:uniqueId val="{00000007-DD69-4D17-8038-4AC11CB73FD3}"/>
            </c:ext>
          </c:extLst>
        </c:ser>
        <c:ser>
          <c:idx val="8"/>
          <c:order val="8"/>
          <c:tx>
            <c:strRef>
              <c:f>'16(Q14)'!$M$28</c:f>
              <c:strCache>
                <c:ptCount val="1"/>
                <c:pt idx="0">
                  <c:v>泉南地域（岸和田市、貝塚市、泉佐野市、泉南市、阪南市、熊取町、田尻町、岬町）</c:v>
                </c:pt>
              </c:strCache>
            </c:strRef>
          </c:tx>
          <c:spPr>
            <a:solidFill>
              <a:srgbClr val="E6B8B7"/>
            </a:solidFill>
            <a:ln w="6700">
              <a:solidFill>
                <a:srgbClr val="BFBFBF"/>
              </a:solidFill>
            </a:ln>
          </c:spPr>
          <c:invertIfNegative val="0"/>
          <c:extLst>
            <c:ext xmlns:c16="http://schemas.microsoft.com/office/drawing/2014/chart" uri="{C3380CC4-5D6E-409C-BE32-E72D297353CC}">
              <c16:uniqueId val="{00000008-DD69-4D17-8038-4AC11CB73FD3}"/>
            </c:ext>
          </c:extLst>
        </c:ser>
        <c:ser>
          <c:idx val="9"/>
          <c:order val="9"/>
          <c:tx>
            <c:strRef>
              <c:f>'16(Q14)'!$N$28</c:f>
              <c:strCache>
                <c:ptCount val="1"/>
                <c:pt idx="0">
                  <c:v>滋賀県</c:v>
                </c:pt>
              </c:strCache>
            </c:strRef>
          </c:tx>
          <c:spPr>
            <a:solidFill>
              <a:srgbClr val="D8E4BC"/>
            </a:solidFill>
            <a:ln w="6700">
              <a:solidFill>
                <a:srgbClr val="BFBFBF"/>
              </a:solidFill>
            </a:ln>
          </c:spPr>
          <c:invertIfNegative val="0"/>
          <c:extLst>
            <c:ext xmlns:c16="http://schemas.microsoft.com/office/drawing/2014/chart" uri="{C3380CC4-5D6E-409C-BE32-E72D297353CC}">
              <c16:uniqueId val="{00000009-DD69-4D17-8038-4AC11CB73FD3}"/>
            </c:ext>
          </c:extLst>
        </c:ser>
        <c:ser>
          <c:idx val="10"/>
          <c:order val="10"/>
          <c:tx>
            <c:strRef>
              <c:f>'16(Q14)'!$O$28</c:f>
              <c:strCache>
                <c:ptCount val="1"/>
                <c:pt idx="0">
                  <c:v>京都府</c:v>
                </c:pt>
              </c:strCache>
            </c:strRef>
          </c:tx>
          <c:spPr>
            <a:solidFill>
              <a:srgbClr val="FCD5B4"/>
            </a:solidFill>
            <a:ln w="6700">
              <a:solidFill>
                <a:srgbClr val="BFBFBF"/>
              </a:solidFill>
            </a:ln>
          </c:spPr>
          <c:invertIfNegative val="0"/>
          <c:extLst>
            <c:ext xmlns:c16="http://schemas.microsoft.com/office/drawing/2014/chart" uri="{C3380CC4-5D6E-409C-BE32-E72D297353CC}">
              <c16:uniqueId val="{0000000A-DD69-4D17-8038-4AC11CB73FD3}"/>
            </c:ext>
          </c:extLst>
        </c:ser>
        <c:ser>
          <c:idx val="11"/>
          <c:order val="11"/>
          <c:tx>
            <c:strRef>
              <c:f>'16(Q14)'!$P$28</c:f>
              <c:strCache>
                <c:ptCount val="1"/>
                <c:pt idx="0">
                  <c:v>兵庫県</c:v>
                </c:pt>
              </c:strCache>
            </c:strRef>
          </c:tx>
          <c:spPr>
            <a:solidFill>
              <a:srgbClr val="B7DEE8"/>
            </a:solidFill>
            <a:ln w="6700">
              <a:solidFill>
                <a:srgbClr val="BFBFBF"/>
              </a:solidFill>
            </a:ln>
          </c:spPr>
          <c:invertIfNegative val="0"/>
          <c:extLst>
            <c:ext xmlns:c16="http://schemas.microsoft.com/office/drawing/2014/chart" uri="{C3380CC4-5D6E-409C-BE32-E72D297353CC}">
              <c16:uniqueId val="{0000000B-DD69-4D17-8038-4AC11CB73FD3}"/>
            </c:ext>
          </c:extLst>
        </c:ser>
        <c:ser>
          <c:idx val="12"/>
          <c:order val="12"/>
          <c:tx>
            <c:strRef>
              <c:f>'16(Q14)'!$Q$28</c:f>
              <c:strCache>
                <c:ptCount val="1"/>
                <c:pt idx="0">
                  <c:v>奈良県</c:v>
                </c:pt>
              </c:strCache>
            </c:strRef>
          </c:tx>
          <c:spPr>
            <a:solidFill>
              <a:srgbClr val="CCC0DA"/>
            </a:solidFill>
            <a:ln w="6700">
              <a:solidFill>
                <a:srgbClr val="BFBFBF"/>
              </a:solidFill>
            </a:ln>
          </c:spPr>
          <c:invertIfNegative val="0"/>
          <c:extLst>
            <c:ext xmlns:c16="http://schemas.microsoft.com/office/drawing/2014/chart" uri="{C3380CC4-5D6E-409C-BE32-E72D297353CC}">
              <c16:uniqueId val="{0000000C-DD69-4D17-8038-4AC11CB73FD3}"/>
            </c:ext>
          </c:extLst>
        </c:ser>
        <c:ser>
          <c:idx val="13"/>
          <c:order val="13"/>
          <c:tx>
            <c:strRef>
              <c:f>'16(Q14)'!$R$28</c:f>
              <c:strCache>
                <c:ptCount val="1"/>
                <c:pt idx="0">
                  <c:v>和歌山県</c:v>
                </c:pt>
              </c:strCache>
            </c:strRef>
          </c:tx>
          <c:spPr>
            <a:solidFill>
              <a:srgbClr val="8DB4E2"/>
            </a:solidFill>
            <a:ln w="6700">
              <a:solidFill>
                <a:srgbClr val="BFBFBF"/>
              </a:solidFill>
            </a:ln>
          </c:spPr>
          <c:invertIfNegative val="0"/>
          <c:extLst>
            <c:ext xmlns:c16="http://schemas.microsoft.com/office/drawing/2014/chart" uri="{C3380CC4-5D6E-409C-BE32-E72D297353CC}">
              <c16:uniqueId val="{0000000D-DD69-4D17-8038-4AC11CB73FD3}"/>
            </c:ext>
          </c:extLst>
        </c:ser>
        <c:ser>
          <c:idx val="14"/>
          <c:order val="14"/>
          <c:tx>
            <c:strRef>
              <c:f>'16(Q14)'!$S$28</c:f>
              <c:strCache>
                <c:ptCount val="1"/>
                <c:pt idx="0">
                  <c:v>その他の都道府県【　　　】</c:v>
                </c:pt>
              </c:strCache>
            </c:strRef>
          </c:tx>
          <c:spPr>
            <a:solidFill>
              <a:srgbClr val="DCE6F1"/>
            </a:solidFill>
            <a:ln w="6700">
              <a:solidFill>
                <a:srgbClr val="BFBFBF"/>
              </a:solidFill>
            </a:ln>
          </c:spPr>
          <c:invertIfNegative val="0"/>
          <c:extLst>
            <c:ext xmlns:c16="http://schemas.microsoft.com/office/drawing/2014/chart" uri="{C3380CC4-5D6E-409C-BE32-E72D297353CC}">
              <c16:uniqueId val="{0000000E-DD69-4D17-8038-4AC11CB73FD3}"/>
            </c:ext>
          </c:extLst>
        </c:ser>
        <c:ser>
          <c:idx val="15"/>
          <c:order val="15"/>
          <c:tx>
            <c:strRef>
              <c:f>'16(Q14)'!$T$28</c:f>
              <c:strCache>
                <c:ptCount val="1"/>
                <c:pt idx="0">
                  <c:v>通勤・通学先はない（拠点がない）</c:v>
                </c:pt>
              </c:strCache>
            </c:strRef>
          </c:tx>
          <c:spPr>
            <a:solidFill>
              <a:srgbClr val="F2DCDB"/>
            </a:solidFill>
            <a:ln w="6700">
              <a:solidFill>
                <a:srgbClr val="BFBFBF"/>
              </a:solidFill>
            </a:ln>
          </c:spPr>
          <c:invertIfNegative val="0"/>
          <c:extLst>
            <c:ext xmlns:c16="http://schemas.microsoft.com/office/drawing/2014/chart" uri="{C3380CC4-5D6E-409C-BE32-E72D297353CC}">
              <c16:uniqueId val="{0000000F-DD69-4D17-8038-4AC11CB73FD3}"/>
            </c:ext>
          </c:extLst>
        </c:ser>
        <c:dLbls>
          <c:showLegendKey val="0"/>
          <c:showVal val="0"/>
          <c:showCatName val="0"/>
          <c:showSerName val="0"/>
          <c:showPercent val="0"/>
          <c:showBubbleSize val="0"/>
        </c:dLbls>
        <c:gapWidth val="30"/>
        <c:overlap val="100"/>
        <c:axId val="614798808"/>
        <c:axId val="614799200"/>
      </c:barChart>
      <c:catAx>
        <c:axId val="614798808"/>
        <c:scaling>
          <c:orientation val="maxMin"/>
        </c:scaling>
        <c:delete val="1"/>
        <c:axPos val="l"/>
        <c:majorTickMark val="none"/>
        <c:minorTickMark val="none"/>
        <c:tickLblPos val="none"/>
        <c:crossAx val="614799200"/>
        <c:crosses val="autoZero"/>
        <c:auto val="1"/>
        <c:lblAlgn val="ctr"/>
        <c:lblOffset val="100"/>
        <c:noMultiLvlLbl val="0"/>
      </c:catAx>
      <c:valAx>
        <c:axId val="614799200"/>
        <c:scaling>
          <c:orientation val="minMax"/>
          <c:max val="1"/>
          <c:min val="0"/>
        </c:scaling>
        <c:delete val="1"/>
        <c:axPos val="t"/>
        <c:numFmt formatCode="0%" sourceLinked="1"/>
        <c:majorTickMark val="in"/>
        <c:minorTickMark val="none"/>
        <c:tickLblPos val="none"/>
        <c:crossAx val="614798808"/>
        <c:crosses val="autoZero"/>
        <c:crossBetween val="between"/>
        <c:majorUnit val="0.2"/>
      </c:valAx>
      <c:spPr>
        <a:noFill/>
        <a:ln w="25400">
          <a:noFill/>
        </a:ln>
      </c:spPr>
    </c:plotArea>
    <c:plotVisOnly val="0"/>
    <c:dispBlanksAs val="zero"/>
    <c:showDLblsOverMax val="0"/>
  </c:chart>
  <c:spPr>
    <a:noFill/>
    <a:ln w="9525">
      <a:noFill/>
    </a:ln>
  </c:spPr>
  <c:txPr>
    <a:bodyPr/>
    <a:lstStyle/>
    <a:p>
      <a:pPr>
        <a:defRPr sz="800" b="0">
          <a:latin typeface="Meiryo UI" panose="020B0604030504040204" pitchFamily="50" charset="-128"/>
          <a:ea typeface="Meiryo UI" panose="020B0604030504040204" pitchFamily="50" charset="-128"/>
          <a:cs typeface="ＭＳ ゴシック"/>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F2EA6373-2DC8-4306-A4CC-A5A9EE98E462}" type="datetimeFigureOut">
              <a:rPr kumimoji="1" lang="ja-JP" altLang="en-US" smtClean="0"/>
              <a:t>2025/2/2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B886BA63-3FD8-463C-99D7-0BD885C7C531}" type="slidenum">
              <a:rPr kumimoji="1" lang="ja-JP" altLang="en-US" smtClean="0"/>
              <a:t>‹#›</a:t>
            </a:fld>
            <a:endParaRPr kumimoji="1" lang="ja-JP" altLang="en-US"/>
          </a:p>
        </p:txBody>
      </p:sp>
    </p:spTree>
    <p:extLst>
      <p:ext uri="{BB962C8B-B14F-4D97-AF65-F5344CB8AC3E}">
        <p14:creationId xmlns:p14="http://schemas.microsoft.com/office/powerpoint/2010/main" val="2420801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4</a:t>
            </a:fld>
            <a:endParaRPr kumimoji="1" lang="ja-JP" altLang="en-US" dirty="0"/>
          </a:p>
        </p:txBody>
      </p:sp>
    </p:spTree>
    <p:extLst>
      <p:ext uri="{BB962C8B-B14F-4D97-AF65-F5344CB8AC3E}">
        <p14:creationId xmlns:p14="http://schemas.microsoft.com/office/powerpoint/2010/main" val="305567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BC11-89D6-23DD-8331-3F3C6975AA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C8C3E3-94F8-1CFE-0230-EF0B7FDC8A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366AA6-AC67-727C-534F-8140B0BA85D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DD9C943-9438-7F46-1D18-F1739B861457}"/>
              </a:ext>
            </a:extLst>
          </p:cNvPr>
          <p:cNvSpPr>
            <a:spLocks noGrp="1"/>
          </p:cNvSpPr>
          <p:nvPr>
            <p:ph type="sldNum" sz="quarter" idx="10"/>
          </p:nvPr>
        </p:nvSpPr>
        <p:spPr/>
        <p:txBody>
          <a:bodyPr/>
          <a:lstStyle/>
          <a:p>
            <a:fld id="{B886BA63-3FD8-463C-99D7-0BD885C7C531}" type="slidenum">
              <a:rPr kumimoji="1" lang="ja-JP" altLang="en-US" smtClean="0"/>
              <a:t>13</a:t>
            </a:fld>
            <a:endParaRPr kumimoji="1" lang="ja-JP" altLang="en-US"/>
          </a:p>
        </p:txBody>
      </p:sp>
    </p:spTree>
    <p:extLst>
      <p:ext uri="{BB962C8B-B14F-4D97-AF65-F5344CB8AC3E}">
        <p14:creationId xmlns:p14="http://schemas.microsoft.com/office/powerpoint/2010/main" val="1025089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106</a:t>
            </a:fld>
            <a:endParaRPr kumimoji="1" lang="ja-JP" altLang="en-US"/>
          </a:p>
        </p:txBody>
      </p:sp>
    </p:spTree>
    <p:extLst>
      <p:ext uri="{BB962C8B-B14F-4D97-AF65-F5344CB8AC3E}">
        <p14:creationId xmlns:p14="http://schemas.microsoft.com/office/powerpoint/2010/main" val="17473537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107</a:t>
            </a:fld>
            <a:endParaRPr kumimoji="1" lang="ja-JP" altLang="en-US"/>
          </a:p>
        </p:txBody>
      </p:sp>
    </p:spTree>
    <p:extLst>
      <p:ext uri="{BB962C8B-B14F-4D97-AF65-F5344CB8AC3E}">
        <p14:creationId xmlns:p14="http://schemas.microsoft.com/office/powerpoint/2010/main" val="6981992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108</a:t>
            </a:fld>
            <a:endParaRPr kumimoji="1" lang="ja-JP" altLang="en-US"/>
          </a:p>
        </p:txBody>
      </p:sp>
    </p:spTree>
    <p:extLst>
      <p:ext uri="{BB962C8B-B14F-4D97-AF65-F5344CB8AC3E}">
        <p14:creationId xmlns:p14="http://schemas.microsoft.com/office/powerpoint/2010/main" val="37871545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109</a:t>
            </a:fld>
            <a:endParaRPr kumimoji="1" lang="ja-JP" altLang="en-US"/>
          </a:p>
        </p:txBody>
      </p:sp>
    </p:spTree>
    <p:extLst>
      <p:ext uri="{BB962C8B-B14F-4D97-AF65-F5344CB8AC3E}">
        <p14:creationId xmlns:p14="http://schemas.microsoft.com/office/powerpoint/2010/main" val="3843093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23FE-CE9A-FE1A-6A0E-D4DF4666C0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DADAE1-61AC-D6DA-A562-0E579A1A63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4623D07-4C84-2462-B705-3DCF7A87252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7239278-0D44-379E-F4AE-F79BF8AFFCE0}"/>
              </a:ext>
            </a:extLst>
          </p:cNvPr>
          <p:cNvSpPr>
            <a:spLocks noGrp="1"/>
          </p:cNvSpPr>
          <p:nvPr>
            <p:ph type="sldNum" sz="quarter" idx="10"/>
          </p:nvPr>
        </p:nvSpPr>
        <p:spPr/>
        <p:txBody>
          <a:bodyPr/>
          <a:lstStyle/>
          <a:p>
            <a:fld id="{B886BA63-3FD8-463C-99D7-0BD885C7C531}" type="slidenum">
              <a:rPr kumimoji="1" lang="ja-JP" altLang="en-US" smtClean="0"/>
              <a:t>14</a:t>
            </a:fld>
            <a:endParaRPr kumimoji="1" lang="ja-JP" altLang="en-US"/>
          </a:p>
        </p:txBody>
      </p:sp>
    </p:spTree>
    <p:extLst>
      <p:ext uri="{BB962C8B-B14F-4D97-AF65-F5344CB8AC3E}">
        <p14:creationId xmlns:p14="http://schemas.microsoft.com/office/powerpoint/2010/main" val="323658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F41A-F99D-9EB4-FC43-4FD4546B8F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C1B768-ECA8-9CF5-D88D-2A2DEC2DB2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63F45F-DEDC-DE92-8440-F5F06763A26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DFE5E3-E548-56E3-5E94-C6D72139D9F7}"/>
              </a:ext>
            </a:extLst>
          </p:cNvPr>
          <p:cNvSpPr>
            <a:spLocks noGrp="1"/>
          </p:cNvSpPr>
          <p:nvPr>
            <p:ph type="sldNum" sz="quarter" idx="10"/>
          </p:nvPr>
        </p:nvSpPr>
        <p:spPr/>
        <p:txBody>
          <a:bodyPr/>
          <a:lstStyle/>
          <a:p>
            <a:fld id="{B886BA63-3FD8-463C-99D7-0BD885C7C531}" type="slidenum">
              <a:rPr kumimoji="1" lang="ja-JP" altLang="en-US" smtClean="0"/>
              <a:t>15</a:t>
            </a:fld>
            <a:endParaRPr kumimoji="1" lang="ja-JP" altLang="en-US"/>
          </a:p>
        </p:txBody>
      </p:sp>
    </p:spTree>
    <p:extLst>
      <p:ext uri="{BB962C8B-B14F-4D97-AF65-F5344CB8AC3E}">
        <p14:creationId xmlns:p14="http://schemas.microsoft.com/office/powerpoint/2010/main" val="2432592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F41A-F99D-9EB4-FC43-4FD4546B8F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C1B768-ECA8-9CF5-D88D-2A2DEC2DB2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63F45F-DEDC-DE92-8440-F5F06763A26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DFE5E3-E548-56E3-5E94-C6D72139D9F7}"/>
              </a:ext>
            </a:extLst>
          </p:cNvPr>
          <p:cNvSpPr>
            <a:spLocks noGrp="1"/>
          </p:cNvSpPr>
          <p:nvPr>
            <p:ph type="sldNum" sz="quarter" idx="10"/>
          </p:nvPr>
        </p:nvSpPr>
        <p:spPr/>
        <p:txBody>
          <a:bodyPr/>
          <a:lstStyle/>
          <a:p>
            <a:fld id="{B886BA63-3FD8-463C-99D7-0BD885C7C531}" type="slidenum">
              <a:rPr kumimoji="1" lang="ja-JP" altLang="en-US" smtClean="0"/>
              <a:t>16</a:t>
            </a:fld>
            <a:endParaRPr kumimoji="1" lang="ja-JP" altLang="en-US"/>
          </a:p>
        </p:txBody>
      </p:sp>
    </p:spTree>
    <p:extLst>
      <p:ext uri="{BB962C8B-B14F-4D97-AF65-F5344CB8AC3E}">
        <p14:creationId xmlns:p14="http://schemas.microsoft.com/office/powerpoint/2010/main" val="126000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A07A7-220D-9043-19B4-F289ECD1C6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E09356-B551-AAAF-381C-CF1BE2D141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015366-4D56-D7E8-01EA-6D1300E40DD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C5F62A-E5A6-22B5-FB68-EB9416D71211}"/>
              </a:ext>
            </a:extLst>
          </p:cNvPr>
          <p:cNvSpPr>
            <a:spLocks noGrp="1"/>
          </p:cNvSpPr>
          <p:nvPr>
            <p:ph type="sldNum" sz="quarter" idx="10"/>
          </p:nvPr>
        </p:nvSpPr>
        <p:spPr/>
        <p:txBody>
          <a:bodyPr/>
          <a:lstStyle/>
          <a:p>
            <a:fld id="{B886BA63-3FD8-463C-99D7-0BD885C7C531}" type="slidenum">
              <a:rPr kumimoji="1" lang="ja-JP" altLang="en-US" smtClean="0"/>
              <a:t>17</a:t>
            </a:fld>
            <a:endParaRPr kumimoji="1" lang="ja-JP" altLang="en-US"/>
          </a:p>
        </p:txBody>
      </p:sp>
    </p:spTree>
    <p:extLst>
      <p:ext uri="{BB962C8B-B14F-4D97-AF65-F5344CB8AC3E}">
        <p14:creationId xmlns:p14="http://schemas.microsoft.com/office/powerpoint/2010/main" val="427550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71749-73B9-65D4-DE8B-4B87DE5AE4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630681-4B4E-F9E2-A03D-0B390E5571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501F82-2270-05EA-DE8A-B84F31B65A4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8E496B0-8247-B780-381B-82214B83AC4B}"/>
              </a:ext>
            </a:extLst>
          </p:cNvPr>
          <p:cNvSpPr>
            <a:spLocks noGrp="1"/>
          </p:cNvSpPr>
          <p:nvPr>
            <p:ph type="sldNum" sz="quarter" idx="10"/>
          </p:nvPr>
        </p:nvSpPr>
        <p:spPr/>
        <p:txBody>
          <a:bodyPr/>
          <a:lstStyle/>
          <a:p>
            <a:fld id="{B886BA63-3FD8-463C-99D7-0BD885C7C531}" type="slidenum">
              <a:rPr kumimoji="1" lang="ja-JP" altLang="en-US" smtClean="0"/>
              <a:t>18</a:t>
            </a:fld>
            <a:endParaRPr kumimoji="1" lang="ja-JP" altLang="en-US"/>
          </a:p>
        </p:txBody>
      </p:sp>
    </p:spTree>
    <p:extLst>
      <p:ext uri="{BB962C8B-B14F-4D97-AF65-F5344CB8AC3E}">
        <p14:creationId xmlns:p14="http://schemas.microsoft.com/office/powerpoint/2010/main" val="851351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69B5-F626-4CBA-7F5C-3549E33515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9330FF-A282-C7A6-01B5-18BBCB397E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C5CDC2-876A-D212-ED81-4EA6F24CA7E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DDA0B25-02C6-97EC-8A9D-451A8E04722F}"/>
              </a:ext>
            </a:extLst>
          </p:cNvPr>
          <p:cNvSpPr>
            <a:spLocks noGrp="1"/>
          </p:cNvSpPr>
          <p:nvPr>
            <p:ph type="sldNum" sz="quarter" idx="10"/>
          </p:nvPr>
        </p:nvSpPr>
        <p:spPr/>
        <p:txBody>
          <a:bodyPr/>
          <a:lstStyle/>
          <a:p>
            <a:fld id="{B886BA63-3FD8-463C-99D7-0BD885C7C531}" type="slidenum">
              <a:rPr kumimoji="1" lang="ja-JP" altLang="en-US" smtClean="0"/>
              <a:t>19</a:t>
            </a:fld>
            <a:endParaRPr kumimoji="1" lang="ja-JP" altLang="en-US"/>
          </a:p>
        </p:txBody>
      </p:sp>
    </p:spTree>
    <p:extLst>
      <p:ext uri="{BB962C8B-B14F-4D97-AF65-F5344CB8AC3E}">
        <p14:creationId xmlns:p14="http://schemas.microsoft.com/office/powerpoint/2010/main" val="275180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5630-9AF5-83FC-5F89-71EDA39865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3486AE-3C8D-B63B-F08D-3F84507F21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E1D715-2AA9-9CAC-DB43-03305FF4200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15CEC5D-824D-2467-69F3-E64DFA212A95}"/>
              </a:ext>
            </a:extLst>
          </p:cNvPr>
          <p:cNvSpPr>
            <a:spLocks noGrp="1"/>
          </p:cNvSpPr>
          <p:nvPr>
            <p:ph type="sldNum" sz="quarter" idx="10"/>
          </p:nvPr>
        </p:nvSpPr>
        <p:spPr/>
        <p:txBody>
          <a:bodyPr/>
          <a:lstStyle/>
          <a:p>
            <a:fld id="{B886BA63-3FD8-463C-99D7-0BD885C7C531}" type="slidenum">
              <a:rPr kumimoji="1" lang="ja-JP" altLang="en-US" smtClean="0"/>
              <a:t>20</a:t>
            </a:fld>
            <a:endParaRPr kumimoji="1" lang="ja-JP" altLang="en-US"/>
          </a:p>
        </p:txBody>
      </p:sp>
    </p:spTree>
    <p:extLst>
      <p:ext uri="{BB962C8B-B14F-4D97-AF65-F5344CB8AC3E}">
        <p14:creationId xmlns:p14="http://schemas.microsoft.com/office/powerpoint/2010/main" val="135948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94E-22E0-C2F0-C5D3-FEA07098588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B0B72D-28A8-ABC7-CF7B-690246BD2E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CE66C4-7641-FA0F-1D16-C5A44A19470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DF8293E-0FEB-8D09-25EB-DC60025EE278}"/>
              </a:ext>
            </a:extLst>
          </p:cNvPr>
          <p:cNvSpPr>
            <a:spLocks noGrp="1"/>
          </p:cNvSpPr>
          <p:nvPr>
            <p:ph type="sldNum" sz="quarter" idx="10"/>
          </p:nvPr>
        </p:nvSpPr>
        <p:spPr/>
        <p:txBody>
          <a:bodyPr/>
          <a:lstStyle/>
          <a:p>
            <a:fld id="{B886BA63-3FD8-463C-99D7-0BD885C7C531}" type="slidenum">
              <a:rPr kumimoji="1" lang="ja-JP" altLang="en-US" smtClean="0"/>
              <a:t>21</a:t>
            </a:fld>
            <a:endParaRPr kumimoji="1" lang="ja-JP" altLang="en-US"/>
          </a:p>
        </p:txBody>
      </p:sp>
    </p:spTree>
    <p:extLst>
      <p:ext uri="{BB962C8B-B14F-4D97-AF65-F5344CB8AC3E}">
        <p14:creationId xmlns:p14="http://schemas.microsoft.com/office/powerpoint/2010/main" val="129412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E259A-EE40-D249-F42B-2A0064B492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FE927B-96DE-84DA-D690-A57B59D0FB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FA9D26-A737-930E-3B25-47ECF80D6A2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89B90AE-F326-CA2B-2F44-6253A5C73E22}"/>
              </a:ext>
            </a:extLst>
          </p:cNvPr>
          <p:cNvSpPr>
            <a:spLocks noGrp="1"/>
          </p:cNvSpPr>
          <p:nvPr>
            <p:ph type="sldNum" sz="quarter" idx="10"/>
          </p:nvPr>
        </p:nvSpPr>
        <p:spPr/>
        <p:txBody>
          <a:bodyPr/>
          <a:lstStyle/>
          <a:p>
            <a:fld id="{B886BA63-3FD8-463C-99D7-0BD885C7C531}" type="slidenum">
              <a:rPr kumimoji="1" lang="ja-JP" altLang="en-US" smtClean="0"/>
              <a:t>22</a:t>
            </a:fld>
            <a:endParaRPr kumimoji="1" lang="ja-JP" altLang="en-US"/>
          </a:p>
        </p:txBody>
      </p:sp>
    </p:spTree>
    <p:extLst>
      <p:ext uri="{BB962C8B-B14F-4D97-AF65-F5344CB8AC3E}">
        <p14:creationId xmlns:p14="http://schemas.microsoft.com/office/powerpoint/2010/main" val="148913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a:t>
            </a:fld>
            <a:endParaRPr kumimoji="1" lang="ja-JP" altLang="en-US"/>
          </a:p>
        </p:txBody>
      </p:sp>
    </p:spTree>
    <p:extLst>
      <p:ext uri="{BB962C8B-B14F-4D97-AF65-F5344CB8AC3E}">
        <p14:creationId xmlns:p14="http://schemas.microsoft.com/office/powerpoint/2010/main" val="9177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35DFB-53E7-2102-A406-256725D6EA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258788-BAFF-F0A0-3065-DF7DCF1A1A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CBC1BD-2F53-293D-3E8D-13C822A8AE6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9B18E47-82D0-D01D-8D0B-F36C8B2150FA}"/>
              </a:ext>
            </a:extLst>
          </p:cNvPr>
          <p:cNvSpPr>
            <a:spLocks noGrp="1"/>
          </p:cNvSpPr>
          <p:nvPr>
            <p:ph type="sldNum" sz="quarter" idx="10"/>
          </p:nvPr>
        </p:nvSpPr>
        <p:spPr/>
        <p:txBody>
          <a:bodyPr/>
          <a:lstStyle/>
          <a:p>
            <a:fld id="{B886BA63-3FD8-463C-99D7-0BD885C7C531}" type="slidenum">
              <a:rPr kumimoji="1" lang="ja-JP" altLang="en-US" smtClean="0"/>
              <a:t>23</a:t>
            </a:fld>
            <a:endParaRPr kumimoji="1" lang="ja-JP" altLang="en-US"/>
          </a:p>
        </p:txBody>
      </p:sp>
    </p:spTree>
    <p:extLst>
      <p:ext uri="{BB962C8B-B14F-4D97-AF65-F5344CB8AC3E}">
        <p14:creationId xmlns:p14="http://schemas.microsoft.com/office/powerpoint/2010/main" val="1446571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817A-E51C-9BDC-9BFC-C0A4EABF19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F5F64FE-43A5-844B-D6CD-7A635853A2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82DF51-F631-9A25-5B5E-C04CE27972D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8221F3-C88D-E0E8-8E28-8B9D5A98BEBD}"/>
              </a:ext>
            </a:extLst>
          </p:cNvPr>
          <p:cNvSpPr>
            <a:spLocks noGrp="1"/>
          </p:cNvSpPr>
          <p:nvPr>
            <p:ph type="sldNum" sz="quarter" idx="10"/>
          </p:nvPr>
        </p:nvSpPr>
        <p:spPr/>
        <p:txBody>
          <a:bodyPr/>
          <a:lstStyle/>
          <a:p>
            <a:fld id="{B886BA63-3FD8-463C-99D7-0BD885C7C531}" type="slidenum">
              <a:rPr kumimoji="1" lang="ja-JP" altLang="en-US" smtClean="0"/>
              <a:t>24</a:t>
            </a:fld>
            <a:endParaRPr kumimoji="1" lang="ja-JP" altLang="en-US"/>
          </a:p>
        </p:txBody>
      </p:sp>
    </p:spTree>
    <p:extLst>
      <p:ext uri="{BB962C8B-B14F-4D97-AF65-F5344CB8AC3E}">
        <p14:creationId xmlns:p14="http://schemas.microsoft.com/office/powerpoint/2010/main" val="121627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C627B-34FA-61C4-348F-F2867BAFD9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458685-55B9-970D-70AE-8DBBFBBF49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57B732-9D1F-AE53-0C8F-B5C4B20E546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5EEF2FE-9D91-A087-5735-A8C239FB1A13}"/>
              </a:ext>
            </a:extLst>
          </p:cNvPr>
          <p:cNvSpPr>
            <a:spLocks noGrp="1"/>
          </p:cNvSpPr>
          <p:nvPr>
            <p:ph type="sldNum" sz="quarter" idx="10"/>
          </p:nvPr>
        </p:nvSpPr>
        <p:spPr/>
        <p:txBody>
          <a:bodyPr/>
          <a:lstStyle/>
          <a:p>
            <a:fld id="{B886BA63-3FD8-463C-99D7-0BD885C7C531}" type="slidenum">
              <a:rPr kumimoji="1" lang="ja-JP" altLang="en-US" smtClean="0"/>
              <a:t>25</a:t>
            </a:fld>
            <a:endParaRPr kumimoji="1" lang="ja-JP" altLang="en-US"/>
          </a:p>
        </p:txBody>
      </p:sp>
    </p:spTree>
    <p:extLst>
      <p:ext uri="{BB962C8B-B14F-4D97-AF65-F5344CB8AC3E}">
        <p14:creationId xmlns:p14="http://schemas.microsoft.com/office/powerpoint/2010/main" val="140349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34DC-19F3-03D9-927B-880E7FA80D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229B45-EAED-CBE9-4DAD-B6383954DB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B0D25D-E895-FABE-1B80-EA704257834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4670ACA-A88D-04DF-DB34-D14D9004AA23}"/>
              </a:ext>
            </a:extLst>
          </p:cNvPr>
          <p:cNvSpPr>
            <a:spLocks noGrp="1"/>
          </p:cNvSpPr>
          <p:nvPr>
            <p:ph type="sldNum" sz="quarter" idx="10"/>
          </p:nvPr>
        </p:nvSpPr>
        <p:spPr/>
        <p:txBody>
          <a:bodyPr/>
          <a:lstStyle/>
          <a:p>
            <a:fld id="{B886BA63-3FD8-463C-99D7-0BD885C7C531}" type="slidenum">
              <a:rPr kumimoji="1" lang="ja-JP" altLang="en-US" smtClean="0"/>
              <a:t>26</a:t>
            </a:fld>
            <a:endParaRPr kumimoji="1" lang="ja-JP" altLang="en-US"/>
          </a:p>
        </p:txBody>
      </p:sp>
    </p:spTree>
    <p:extLst>
      <p:ext uri="{BB962C8B-B14F-4D97-AF65-F5344CB8AC3E}">
        <p14:creationId xmlns:p14="http://schemas.microsoft.com/office/powerpoint/2010/main" val="1990619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2781C-531D-152C-8561-5FF61E198CB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AA5A13-1EF0-ACF2-7DDC-E7C3617C40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097ED7-9638-E536-ABA1-68BBA1B2116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86D2A9E-24BD-79A5-0657-0E7E5212B601}"/>
              </a:ext>
            </a:extLst>
          </p:cNvPr>
          <p:cNvSpPr>
            <a:spLocks noGrp="1"/>
          </p:cNvSpPr>
          <p:nvPr>
            <p:ph type="sldNum" sz="quarter" idx="10"/>
          </p:nvPr>
        </p:nvSpPr>
        <p:spPr/>
        <p:txBody>
          <a:bodyPr/>
          <a:lstStyle/>
          <a:p>
            <a:fld id="{B886BA63-3FD8-463C-99D7-0BD885C7C531}" type="slidenum">
              <a:rPr kumimoji="1" lang="ja-JP" altLang="en-US" smtClean="0"/>
              <a:t>27</a:t>
            </a:fld>
            <a:endParaRPr kumimoji="1" lang="ja-JP" altLang="en-US"/>
          </a:p>
        </p:txBody>
      </p:sp>
    </p:spTree>
    <p:extLst>
      <p:ext uri="{BB962C8B-B14F-4D97-AF65-F5344CB8AC3E}">
        <p14:creationId xmlns:p14="http://schemas.microsoft.com/office/powerpoint/2010/main" val="4243812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1908-01ED-3DD1-5C43-CD9125129A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B133B7-D5F8-283F-D80C-9348C9A9F2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069AB7-6D99-05F1-207E-7D89C675085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D33524C-B864-F68B-8294-FAD234D5C044}"/>
              </a:ext>
            </a:extLst>
          </p:cNvPr>
          <p:cNvSpPr>
            <a:spLocks noGrp="1"/>
          </p:cNvSpPr>
          <p:nvPr>
            <p:ph type="sldNum" sz="quarter" idx="10"/>
          </p:nvPr>
        </p:nvSpPr>
        <p:spPr/>
        <p:txBody>
          <a:bodyPr/>
          <a:lstStyle/>
          <a:p>
            <a:fld id="{B886BA63-3FD8-463C-99D7-0BD885C7C531}" type="slidenum">
              <a:rPr kumimoji="1" lang="ja-JP" altLang="en-US" smtClean="0"/>
              <a:t>28</a:t>
            </a:fld>
            <a:endParaRPr kumimoji="1" lang="ja-JP" altLang="en-US"/>
          </a:p>
        </p:txBody>
      </p:sp>
    </p:spTree>
    <p:extLst>
      <p:ext uri="{BB962C8B-B14F-4D97-AF65-F5344CB8AC3E}">
        <p14:creationId xmlns:p14="http://schemas.microsoft.com/office/powerpoint/2010/main" val="367358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FD90-4E82-BF80-1A32-BA3255158E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954959-F536-67B0-2C33-92AC6E4E77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04945D3-3B16-E1E3-B224-DB5562A88A4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9486EFB-30EE-2C11-B9A6-632DE9AD3F13}"/>
              </a:ext>
            </a:extLst>
          </p:cNvPr>
          <p:cNvSpPr>
            <a:spLocks noGrp="1"/>
          </p:cNvSpPr>
          <p:nvPr>
            <p:ph type="sldNum" sz="quarter" idx="10"/>
          </p:nvPr>
        </p:nvSpPr>
        <p:spPr/>
        <p:txBody>
          <a:bodyPr/>
          <a:lstStyle/>
          <a:p>
            <a:fld id="{B886BA63-3FD8-463C-99D7-0BD885C7C531}" type="slidenum">
              <a:rPr kumimoji="1" lang="ja-JP" altLang="en-US" smtClean="0"/>
              <a:t>29</a:t>
            </a:fld>
            <a:endParaRPr kumimoji="1" lang="ja-JP" altLang="en-US"/>
          </a:p>
        </p:txBody>
      </p:sp>
    </p:spTree>
    <p:extLst>
      <p:ext uri="{BB962C8B-B14F-4D97-AF65-F5344CB8AC3E}">
        <p14:creationId xmlns:p14="http://schemas.microsoft.com/office/powerpoint/2010/main" val="2968852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360BE-562E-85FC-A4EF-FDD4F4C327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419F02-1F7E-2736-4834-0171D6C3B6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CAFF2E2-5B57-F605-3932-C5A33EC5F9B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BC3B95-8CAA-C425-F02B-E2B17F1CC8D1}"/>
              </a:ext>
            </a:extLst>
          </p:cNvPr>
          <p:cNvSpPr>
            <a:spLocks noGrp="1"/>
          </p:cNvSpPr>
          <p:nvPr>
            <p:ph type="sldNum" sz="quarter" idx="10"/>
          </p:nvPr>
        </p:nvSpPr>
        <p:spPr/>
        <p:txBody>
          <a:bodyPr/>
          <a:lstStyle/>
          <a:p>
            <a:fld id="{B886BA63-3FD8-463C-99D7-0BD885C7C531}" type="slidenum">
              <a:rPr kumimoji="1" lang="ja-JP" altLang="en-US" smtClean="0"/>
              <a:t>30</a:t>
            </a:fld>
            <a:endParaRPr kumimoji="1" lang="ja-JP" altLang="en-US"/>
          </a:p>
        </p:txBody>
      </p:sp>
    </p:spTree>
    <p:extLst>
      <p:ext uri="{BB962C8B-B14F-4D97-AF65-F5344CB8AC3E}">
        <p14:creationId xmlns:p14="http://schemas.microsoft.com/office/powerpoint/2010/main" val="2094465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E73BB-2FCC-DB4E-1558-A5997B1237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A6B687-DD7F-D25E-A636-9038E0E09E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2948E9-0F6F-CB78-62EB-4A37C08DB61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77ACEB9-6F40-9896-6FBA-8D55322BE93E}"/>
              </a:ext>
            </a:extLst>
          </p:cNvPr>
          <p:cNvSpPr>
            <a:spLocks noGrp="1"/>
          </p:cNvSpPr>
          <p:nvPr>
            <p:ph type="sldNum" sz="quarter" idx="10"/>
          </p:nvPr>
        </p:nvSpPr>
        <p:spPr/>
        <p:txBody>
          <a:bodyPr/>
          <a:lstStyle/>
          <a:p>
            <a:fld id="{B886BA63-3FD8-463C-99D7-0BD885C7C531}" type="slidenum">
              <a:rPr kumimoji="1" lang="ja-JP" altLang="en-US" smtClean="0"/>
              <a:t>31</a:t>
            </a:fld>
            <a:endParaRPr kumimoji="1" lang="ja-JP" altLang="en-US"/>
          </a:p>
        </p:txBody>
      </p:sp>
    </p:spTree>
    <p:extLst>
      <p:ext uri="{BB962C8B-B14F-4D97-AF65-F5344CB8AC3E}">
        <p14:creationId xmlns:p14="http://schemas.microsoft.com/office/powerpoint/2010/main" val="1145466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3C64A-8463-B943-44B4-BF64D8AF00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6A7DFF7-CDB4-5C98-86D9-CEA5AFE2EC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9AE0F2-377C-0A5C-5834-829FD831866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D2F4E0F-0203-1E78-94BA-04662CAA036D}"/>
              </a:ext>
            </a:extLst>
          </p:cNvPr>
          <p:cNvSpPr>
            <a:spLocks noGrp="1"/>
          </p:cNvSpPr>
          <p:nvPr>
            <p:ph type="sldNum" sz="quarter" idx="10"/>
          </p:nvPr>
        </p:nvSpPr>
        <p:spPr/>
        <p:txBody>
          <a:bodyPr/>
          <a:lstStyle/>
          <a:p>
            <a:fld id="{B886BA63-3FD8-463C-99D7-0BD885C7C531}" type="slidenum">
              <a:rPr kumimoji="1" lang="ja-JP" altLang="en-US" smtClean="0"/>
              <a:t>32</a:t>
            </a:fld>
            <a:endParaRPr kumimoji="1" lang="ja-JP" altLang="en-US"/>
          </a:p>
        </p:txBody>
      </p:sp>
    </p:spTree>
    <p:extLst>
      <p:ext uri="{BB962C8B-B14F-4D97-AF65-F5344CB8AC3E}">
        <p14:creationId xmlns:p14="http://schemas.microsoft.com/office/powerpoint/2010/main" val="242511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8BEA0-E123-DE42-6216-FA0D3CA0EB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7323E2-B480-0B0C-50C2-AE8CAD2C3E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980555-AA30-798C-5308-E6A77888F34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9F65B7B-5602-7C96-85FE-293BF991554A}"/>
              </a:ext>
            </a:extLst>
          </p:cNvPr>
          <p:cNvSpPr>
            <a:spLocks noGrp="1"/>
          </p:cNvSpPr>
          <p:nvPr>
            <p:ph type="sldNum" sz="quarter" idx="10"/>
          </p:nvPr>
        </p:nvSpPr>
        <p:spPr/>
        <p:txBody>
          <a:bodyPr/>
          <a:lstStyle/>
          <a:p>
            <a:fld id="{B886BA63-3FD8-463C-99D7-0BD885C7C531}" type="slidenum">
              <a:rPr kumimoji="1" lang="ja-JP" altLang="en-US" smtClean="0"/>
              <a:t>6</a:t>
            </a:fld>
            <a:endParaRPr kumimoji="1" lang="ja-JP" altLang="en-US"/>
          </a:p>
        </p:txBody>
      </p:sp>
    </p:spTree>
    <p:extLst>
      <p:ext uri="{BB962C8B-B14F-4D97-AF65-F5344CB8AC3E}">
        <p14:creationId xmlns:p14="http://schemas.microsoft.com/office/powerpoint/2010/main" val="1621691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0FFBD-10A4-B228-11AB-238A6CD529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18BC57-1326-0527-FE44-5D323FF8F03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5F3E090-F7E8-12BA-29ED-C705B50637D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2A18313-4319-94A6-763E-4EC841AE1C8A}"/>
              </a:ext>
            </a:extLst>
          </p:cNvPr>
          <p:cNvSpPr>
            <a:spLocks noGrp="1"/>
          </p:cNvSpPr>
          <p:nvPr>
            <p:ph type="sldNum" sz="quarter" idx="10"/>
          </p:nvPr>
        </p:nvSpPr>
        <p:spPr/>
        <p:txBody>
          <a:bodyPr/>
          <a:lstStyle/>
          <a:p>
            <a:fld id="{B886BA63-3FD8-463C-99D7-0BD885C7C531}" type="slidenum">
              <a:rPr kumimoji="1" lang="ja-JP" altLang="en-US" smtClean="0"/>
              <a:t>33</a:t>
            </a:fld>
            <a:endParaRPr kumimoji="1" lang="ja-JP" altLang="en-US"/>
          </a:p>
        </p:txBody>
      </p:sp>
    </p:spTree>
    <p:extLst>
      <p:ext uri="{BB962C8B-B14F-4D97-AF65-F5344CB8AC3E}">
        <p14:creationId xmlns:p14="http://schemas.microsoft.com/office/powerpoint/2010/main" val="3804044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056BF-9A2D-C785-7564-73C46C78DF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C62F1A-C62B-AF7C-28A6-12CEBFE24BB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24D381-86B8-2996-C4A9-D2D07624BB4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EB099AE-5D9E-EFA8-B807-243B0DEBDBE5}"/>
              </a:ext>
            </a:extLst>
          </p:cNvPr>
          <p:cNvSpPr>
            <a:spLocks noGrp="1"/>
          </p:cNvSpPr>
          <p:nvPr>
            <p:ph type="sldNum" sz="quarter" idx="10"/>
          </p:nvPr>
        </p:nvSpPr>
        <p:spPr/>
        <p:txBody>
          <a:bodyPr/>
          <a:lstStyle/>
          <a:p>
            <a:fld id="{B886BA63-3FD8-463C-99D7-0BD885C7C531}" type="slidenum">
              <a:rPr kumimoji="1" lang="ja-JP" altLang="en-US" smtClean="0"/>
              <a:t>34</a:t>
            </a:fld>
            <a:endParaRPr kumimoji="1" lang="ja-JP" altLang="en-US"/>
          </a:p>
        </p:txBody>
      </p:sp>
    </p:spTree>
    <p:extLst>
      <p:ext uri="{BB962C8B-B14F-4D97-AF65-F5344CB8AC3E}">
        <p14:creationId xmlns:p14="http://schemas.microsoft.com/office/powerpoint/2010/main" val="4021436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961E1-5599-73D9-5842-2F101469B2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47A9F7-D2CB-20A9-8AF5-22DCDB639F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57D902-F624-E9FC-B69C-3C004483EDD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9D378F3-8882-5B7C-94E5-16DC2D34D745}"/>
              </a:ext>
            </a:extLst>
          </p:cNvPr>
          <p:cNvSpPr>
            <a:spLocks noGrp="1"/>
          </p:cNvSpPr>
          <p:nvPr>
            <p:ph type="sldNum" sz="quarter" idx="10"/>
          </p:nvPr>
        </p:nvSpPr>
        <p:spPr/>
        <p:txBody>
          <a:bodyPr/>
          <a:lstStyle/>
          <a:p>
            <a:fld id="{B886BA63-3FD8-463C-99D7-0BD885C7C531}" type="slidenum">
              <a:rPr kumimoji="1" lang="ja-JP" altLang="en-US" smtClean="0"/>
              <a:t>35</a:t>
            </a:fld>
            <a:endParaRPr kumimoji="1" lang="ja-JP" altLang="en-US"/>
          </a:p>
        </p:txBody>
      </p:sp>
    </p:spTree>
    <p:extLst>
      <p:ext uri="{BB962C8B-B14F-4D97-AF65-F5344CB8AC3E}">
        <p14:creationId xmlns:p14="http://schemas.microsoft.com/office/powerpoint/2010/main" val="1762002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AD0B2-C886-AFE5-928D-D90F3C7148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2FF6A4-AB86-2766-4E24-B9B36093C6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144590-D4CD-2845-6D3B-B139520FCCE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E9ED378-8115-6C1B-C2C2-C2E11FB56536}"/>
              </a:ext>
            </a:extLst>
          </p:cNvPr>
          <p:cNvSpPr>
            <a:spLocks noGrp="1"/>
          </p:cNvSpPr>
          <p:nvPr>
            <p:ph type="sldNum" sz="quarter" idx="10"/>
          </p:nvPr>
        </p:nvSpPr>
        <p:spPr/>
        <p:txBody>
          <a:bodyPr/>
          <a:lstStyle/>
          <a:p>
            <a:fld id="{B886BA63-3FD8-463C-99D7-0BD885C7C531}" type="slidenum">
              <a:rPr kumimoji="1" lang="ja-JP" altLang="en-US" smtClean="0"/>
              <a:t>36</a:t>
            </a:fld>
            <a:endParaRPr kumimoji="1" lang="ja-JP" altLang="en-US"/>
          </a:p>
        </p:txBody>
      </p:sp>
    </p:spTree>
    <p:extLst>
      <p:ext uri="{BB962C8B-B14F-4D97-AF65-F5344CB8AC3E}">
        <p14:creationId xmlns:p14="http://schemas.microsoft.com/office/powerpoint/2010/main" val="2736136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38</a:t>
            </a:fld>
            <a:endParaRPr kumimoji="1" lang="ja-JP" altLang="en-US"/>
          </a:p>
        </p:txBody>
      </p:sp>
    </p:spTree>
    <p:extLst>
      <p:ext uri="{BB962C8B-B14F-4D97-AF65-F5344CB8AC3E}">
        <p14:creationId xmlns:p14="http://schemas.microsoft.com/office/powerpoint/2010/main" val="2116046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39</a:t>
            </a:fld>
            <a:endParaRPr kumimoji="1" lang="ja-JP" altLang="en-US"/>
          </a:p>
        </p:txBody>
      </p:sp>
    </p:spTree>
    <p:extLst>
      <p:ext uri="{BB962C8B-B14F-4D97-AF65-F5344CB8AC3E}">
        <p14:creationId xmlns:p14="http://schemas.microsoft.com/office/powerpoint/2010/main" val="856102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40</a:t>
            </a:fld>
            <a:endParaRPr kumimoji="1" lang="ja-JP" altLang="en-US"/>
          </a:p>
        </p:txBody>
      </p:sp>
    </p:spTree>
    <p:extLst>
      <p:ext uri="{BB962C8B-B14F-4D97-AF65-F5344CB8AC3E}">
        <p14:creationId xmlns:p14="http://schemas.microsoft.com/office/powerpoint/2010/main" val="4243182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41</a:t>
            </a:fld>
            <a:endParaRPr kumimoji="1" lang="ja-JP" altLang="en-US"/>
          </a:p>
        </p:txBody>
      </p:sp>
    </p:spTree>
    <p:extLst>
      <p:ext uri="{BB962C8B-B14F-4D97-AF65-F5344CB8AC3E}">
        <p14:creationId xmlns:p14="http://schemas.microsoft.com/office/powerpoint/2010/main" val="3908460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42</a:t>
            </a:fld>
            <a:endParaRPr kumimoji="1" lang="ja-JP" altLang="en-US"/>
          </a:p>
        </p:txBody>
      </p:sp>
    </p:spTree>
    <p:extLst>
      <p:ext uri="{BB962C8B-B14F-4D97-AF65-F5344CB8AC3E}">
        <p14:creationId xmlns:p14="http://schemas.microsoft.com/office/powerpoint/2010/main" val="2403292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43</a:t>
            </a:fld>
            <a:endParaRPr kumimoji="1" lang="ja-JP" altLang="en-US"/>
          </a:p>
        </p:txBody>
      </p:sp>
    </p:spTree>
    <p:extLst>
      <p:ext uri="{BB962C8B-B14F-4D97-AF65-F5344CB8AC3E}">
        <p14:creationId xmlns:p14="http://schemas.microsoft.com/office/powerpoint/2010/main" val="139048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03ADA-C0EE-7D39-68FD-73F85970A2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21F6E3-937B-2A5E-9856-EB6184ECFB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9E9EC4-09F4-31F3-37A4-F914AAFDC03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0E02E06-6A2D-6CF0-6B7F-28BC7D7DE54E}"/>
              </a:ext>
            </a:extLst>
          </p:cNvPr>
          <p:cNvSpPr>
            <a:spLocks noGrp="1"/>
          </p:cNvSpPr>
          <p:nvPr>
            <p:ph type="sldNum" sz="quarter" idx="10"/>
          </p:nvPr>
        </p:nvSpPr>
        <p:spPr/>
        <p:txBody>
          <a:bodyPr/>
          <a:lstStyle/>
          <a:p>
            <a:fld id="{B886BA63-3FD8-463C-99D7-0BD885C7C531}" type="slidenum">
              <a:rPr kumimoji="1" lang="ja-JP" altLang="en-US" smtClean="0"/>
              <a:t>7</a:t>
            </a:fld>
            <a:endParaRPr kumimoji="1" lang="ja-JP" altLang="en-US"/>
          </a:p>
        </p:txBody>
      </p:sp>
    </p:spTree>
    <p:extLst>
      <p:ext uri="{BB962C8B-B14F-4D97-AF65-F5344CB8AC3E}">
        <p14:creationId xmlns:p14="http://schemas.microsoft.com/office/powerpoint/2010/main" val="438516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44</a:t>
            </a:fld>
            <a:endParaRPr kumimoji="1" lang="ja-JP" altLang="en-US"/>
          </a:p>
        </p:txBody>
      </p:sp>
    </p:spTree>
    <p:extLst>
      <p:ext uri="{BB962C8B-B14F-4D97-AF65-F5344CB8AC3E}">
        <p14:creationId xmlns:p14="http://schemas.microsoft.com/office/powerpoint/2010/main" val="3568555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45</a:t>
            </a:fld>
            <a:endParaRPr kumimoji="1" lang="ja-JP" altLang="en-US"/>
          </a:p>
        </p:txBody>
      </p:sp>
    </p:spTree>
    <p:extLst>
      <p:ext uri="{BB962C8B-B14F-4D97-AF65-F5344CB8AC3E}">
        <p14:creationId xmlns:p14="http://schemas.microsoft.com/office/powerpoint/2010/main" val="4197668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46</a:t>
            </a:fld>
            <a:endParaRPr kumimoji="1" lang="ja-JP" altLang="en-US"/>
          </a:p>
        </p:txBody>
      </p:sp>
    </p:spTree>
    <p:extLst>
      <p:ext uri="{BB962C8B-B14F-4D97-AF65-F5344CB8AC3E}">
        <p14:creationId xmlns:p14="http://schemas.microsoft.com/office/powerpoint/2010/main" val="1434760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47</a:t>
            </a:fld>
            <a:endParaRPr kumimoji="1" lang="ja-JP" altLang="en-US"/>
          </a:p>
        </p:txBody>
      </p:sp>
    </p:spTree>
    <p:extLst>
      <p:ext uri="{BB962C8B-B14F-4D97-AF65-F5344CB8AC3E}">
        <p14:creationId xmlns:p14="http://schemas.microsoft.com/office/powerpoint/2010/main" val="851297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48</a:t>
            </a:fld>
            <a:endParaRPr kumimoji="1" lang="ja-JP" altLang="en-US"/>
          </a:p>
        </p:txBody>
      </p:sp>
    </p:spTree>
    <p:extLst>
      <p:ext uri="{BB962C8B-B14F-4D97-AF65-F5344CB8AC3E}">
        <p14:creationId xmlns:p14="http://schemas.microsoft.com/office/powerpoint/2010/main" val="3626911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49</a:t>
            </a:fld>
            <a:endParaRPr kumimoji="1" lang="ja-JP" altLang="en-US"/>
          </a:p>
        </p:txBody>
      </p:sp>
    </p:spTree>
    <p:extLst>
      <p:ext uri="{BB962C8B-B14F-4D97-AF65-F5344CB8AC3E}">
        <p14:creationId xmlns:p14="http://schemas.microsoft.com/office/powerpoint/2010/main" val="3314521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50</a:t>
            </a:fld>
            <a:endParaRPr kumimoji="1" lang="ja-JP" altLang="en-US"/>
          </a:p>
        </p:txBody>
      </p:sp>
    </p:spTree>
    <p:extLst>
      <p:ext uri="{BB962C8B-B14F-4D97-AF65-F5344CB8AC3E}">
        <p14:creationId xmlns:p14="http://schemas.microsoft.com/office/powerpoint/2010/main" val="1512680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51</a:t>
            </a:fld>
            <a:endParaRPr kumimoji="1" lang="ja-JP" altLang="en-US"/>
          </a:p>
        </p:txBody>
      </p:sp>
    </p:spTree>
    <p:extLst>
      <p:ext uri="{BB962C8B-B14F-4D97-AF65-F5344CB8AC3E}">
        <p14:creationId xmlns:p14="http://schemas.microsoft.com/office/powerpoint/2010/main" val="1760887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52</a:t>
            </a:fld>
            <a:endParaRPr kumimoji="1" lang="ja-JP" altLang="en-US"/>
          </a:p>
        </p:txBody>
      </p:sp>
    </p:spTree>
    <p:extLst>
      <p:ext uri="{BB962C8B-B14F-4D97-AF65-F5344CB8AC3E}">
        <p14:creationId xmlns:p14="http://schemas.microsoft.com/office/powerpoint/2010/main" val="1149724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53</a:t>
            </a:fld>
            <a:endParaRPr kumimoji="1" lang="ja-JP" altLang="en-US"/>
          </a:p>
        </p:txBody>
      </p:sp>
    </p:spTree>
    <p:extLst>
      <p:ext uri="{BB962C8B-B14F-4D97-AF65-F5344CB8AC3E}">
        <p14:creationId xmlns:p14="http://schemas.microsoft.com/office/powerpoint/2010/main" val="424042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53AF3-2E6E-225B-0146-ACDDD19806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868C89-4D52-2C1D-345E-820BBED7B5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9D7603-4716-4464-D672-6CEF01ADA62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3B312A5-0D32-7889-6E7A-95106012B489}"/>
              </a:ext>
            </a:extLst>
          </p:cNvPr>
          <p:cNvSpPr>
            <a:spLocks noGrp="1"/>
          </p:cNvSpPr>
          <p:nvPr>
            <p:ph type="sldNum" sz="quarter" idx="10"/>
          </p:nvPr>
        </p:nvSpPr>
        <p:spPr/>
        <p:txBody>
          <a:bodyPr/>
          <a:lstStyle/>
          <a:p>
            <a:fld id="{B886BA63-3FD8-463C-99D7-0BD885C7C531}" type="slidenum">
              <a:rPr kumimoji="1" lang="ja-JP" altLang="en-US" smtClean="0"/>
              <a:t>8</a:t>
            </a:fld>
            <a:endParaRPr kumimoji="1" lang="ja-JP" altLang="en-US"/>
          </a:p>
        </p:txBody>
      </p:sp>
    </p:spTree>
    <p:extLst>
      <p:ext uri="{BB962C8B-B14F-4D97-AF65-F5344CB8AC3E}">
        <p14:creationId xmlns:p14="http://schemas.microsoft.com/office/powerpoint/2010/main" val="1367289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54</a:t>
            </a:fld>
            <a:endParaRPr kumimoji="1" lang="ja-JP" altLang="en-US"/>
          </a:p>
        </p:txBody>
      </p:sp>
    </p:spTree>
    <p:extLst>
      <p:ext uri="{BB962C8B-B14F-4D97-AF65-F5344CB8AC3E}">
        <p14:creationId xmlns:p14="http://schemas.microsoft.com/office/powerpoint/2010/main" val="1238400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55</a:t>
            </a:fld>
            <a:endParaRPr kumimoji="1" lang="ja-JP" altLang="en-US"/>
          </a:p>
        </p:txBody>
      </p:sp>
    </p:spTree>
    <p:extLst>
      <p:ext uri="{BB962C8B-B14F-4D97-AF65-F5344CB8AC3E}">
        <p14:creationId xmlns:p14="http://schemas.microsoft.com/office/powerpoint/2010/main" val="12845053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56</a:t>
            </a:fld>
            <a:endParaRPr kumimoji="1" lang="ja-JP" altLang="en-US"/>
          </a:p>
        </p:txBody>
      </p:sp>
    </p:spTree>
    <p:extLst>
      <p:ext uri="{BB962C8B-B14F-4D97-AF65-F5344CB8AC3E}">
        <p14:creationId xmlns:p14="http://schemas.microsoft.com/office/powerpoint/2010/main" val="4135804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57</a:t>
            </a:fld>
            <a:endParaRPr kumimoji="1" lang="ja-JP" altLang="en-US"/>
          </a:p>
        </p:txBody>
      </p:sp>
    </p:spTree>
    <p:extLst>
      <p:ext uri="{BB962C8B-B14F-4D97-AF65-F5344CB8AC3E}">
        <p14:creationId xmlns:p14="http://schemas.microsoft.com/office/powerpoint/2010/main" val="41031970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58</a:t>
            </a:fld>
            <a:endParaRPr kumimoji="1" lang="ja-JP" altLang="en-US"/>
          </a:p>
        </p:txBody>
      </p:sp>
    </p:spTree>
    <p:extLst>
      <p:ext uri="{BB962C8B-B14F-4D97-AF65-F5344CB8AC3E}">
        <p14:creationId xmlns:p14="http://schemas.microsoft.com/office/powerpoint/2010/main" val="663703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59</a:t>
            </a:fld>
            <a:endParaRPr kumimoji="1" lang="ja-JP" altLang="en-US"/>
          </a:p>
        </p:txBody>
      </p:sp>
    </p:spTree>
    <p:extLst>
      <p:ext uri="{BB962C8B-B14F-4D97-AF65-F5344CB8AC3E}">
        <p14:creationId xmlns:p14="http://schemas.microsoft.com/office/powerpoint/2010/main" val="27762570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60</a:t>
            </a:fld>
            <a:endParaRPr kumimoji="1" lang="ja-JP" altLang="en-US"/>
          </a:p>
        </p:txBody>
      </p:sp>
    </p:spTree>
    <p:extLst>
      <p:ext uri="{BB962C8B-B14F-4D97-AF65-F5344CB8AC3E}">
        <p14:creationId xmlns:p14="http://schemas.microsoft.com/office/powerpoint/2010/main" val="1424667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61</a:t>
            </a:fld>
            <a:endParaRPr kumimoji="1" lang="ja-JP" altLang="en-US"/>
          </a:p>
        </p:txBody>
      </p:sp>
    </p:spTree>
    <p:extLst>
      <p:ext uri="{BB962C8B-B14F-4D97-AF65-F5344CB8AC3E}">
        <p14:creationId xmlns:p14="http://schemas.microsoft.com/office/powerpoint/2010/main" val="2377391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62</a:t>
            </a:fld>
            <a:endParaRPr kumimoji="1" lang="ja-JP" altLang="en-US"/>
          </a:p>
        </p:txBody>
      </p:sp>
    </p:spTree>
    <p:extLst>
      <p:ext uri="{BB962C8B-B14F-4D97-AF65-F5344CB8AC3E}">
        <p14:creationId xmlns:p14="http://schemas.microsoft.com/office/powerpoint/2010/main" val="39571973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63</a:t>
            </a:fld>
            <a:endParaRPr kumimoji="1" lang="ja-JP" altLang="en-US"/>
          </a:p>
        </p:txBody>
      </p:sp>
    </p:spTree>
    <p:extLst>
      <p:ext uri="{BB962C8B-B14F-4D97-AF65-F5344CB8AC3E}">
        <p14:creationId xmlns:p14="http://schemas.microsoft.com/office/powerpoint/2010/main" val="377016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E0CE4-11B7-4594-93F2-951373C339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0AB70B-53F1-38D1-FA79-30F64C6C9E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A7DC97-2D9D-B251-1E88-D3053CAD3F4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AED6B41-BCB5-7467-087E-0660533AA81B}"/>
              </a:ext>
            </a:extLst>
          </p:cNvPr>
          <p:cNvSpPr>
            <a:spLocks noGrp="1"/>
          </p:cNvSpPr>
          <p:nvPr>
            <p:ph type="sldNum" sz="quarter" idx="10"/>
          </p:nvPr>
        </p:nvSpPr>
        <p:spPr/>
        <p:txBody>
          <a:bodyPr/>
          <a:lstStyle/>
          <a:p>
            <a:fld id="{B886BA63-3FD8-463C-99D7-0BD885C7C531}" type="slidenum">
              <a:rPr kumimoji="1" lang="ja-JP" altLang="en-US" smtClean="0"/>
              <a:t>9</a:t>
            </a:fld>
            <a:endParaRPr kumimoji="1" lang="ja-JP" altLang="en-US"/>
          </a:p>
        </p:txBody>
      </p:sp>
    </p:spTree>
    <p:extLst>
      <p:ext uri="{BB962C8B-B14F-4D97-AF65-F5344CB8AC3E}">
        <p14:creationId xmlns:p14="http://schemas.microsoft.com/office/powerpoint/2010/main" val="35380768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64</a:t>
            </a:fld>
            <a:endParaRPr kumimoji="1" lang="ja-JP" altLang="en-US"/>
          </a:p>
        </p:txBody>
      </p:sp>
    </p:spTree>
    <p:extLst>
      <p:ext uri="{BB962C8B-B14F-4D97-AF65-F5344CB8AC3E}">
        <p14:creationId xmlns:p14="http://schemas.microsoft.com/office/powerpoint/2010/main" val="2862134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65</a:t>
            </a:fld>
            <a:endParaRPr kumimoji="1" lang="ja-JP" altLang="en-US"/>
          </a:p>
        </p:txBody>
      </p:sp>
    </p:spTree>
    <p:extLst>
      <p:ext uri="{BB962C8B-B14F-4D97-AF65-F5344CB8AC3E}">
        <p14:creationId xmlns:p14="http://schemas.microsoft.com/office/powerpoint/2010/main" val="18782693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66</a:t>
            </a:fld>
            <a:endParaRPr kumimoji="1" lang="ja-JP" altLang="en-US"/>
          </a:p>
        </p:txBody>
      </p:sp>
    </p:spTree>
    <p:extLst>
      <p:ext uri="{BB962C8B-B14F-4D97-AF65-F5344CB8AC3E}">
        <p14:creationId xmlns:p14="http://schemas.microsoft.com/office/powerpoint/2010/main" val="7828219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67</a:t>
            </a:fld>
            <a:endParaRPr kumimoji="1" lang="ja-JP" altLang="en-US"/>
          </a:p>
        </p:txBody>
      </p:sp>
    </p:spTree>
    <p:extLst>
      <p:ext uri="{BB962C8B-B14F-4D97-AF65-F5344CB8AC3E}">
        <p14:creationId xmlns:p14="http://schemas.microsoft.com/office/powerpoint/2010/main" val="1647815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68</a:t>
            </a:fld>
            <a:endParaRPr kumimoji="1" lang="ja-JP" altLang="en-US"/>
          </a:p>
        </p:txBody>
      </p:sp>
    </p:spTree>
    <p:extLst>
      <p:ext uri="{BB962C8B-B14F-4D97-AF65-F5344CB8AC3E}">
        <p14:creationId xmlns:p14="http://schemas.microsoft.com/office/powerpoint/2010/main" val="1515303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69</a:t>
            </a:fld>
            <a:endParaRPr kumimoji="1" lang="ja-JP" altLang="en-US"/>
          </a:p>
        </p:txBody>
      </p:sp>
    </p:spTree>
    <p:extLst>
      <p:ext uri="{BB962C8B-B14F-4D97-AF65-F5344CB8AC3E}">
        <p14:creationId xmlns:p14="http://schemas.microsoft.com/office/powerpoint/2010/main" val="8697492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71</a:t>
            </a:fld>
            <a:endParaRPr kumimoji="1" lang="ja-JP" altLang="en-US"/>
          </a:p>
        </p:txBody>
      </p:sp>
    </p:spTree>
    <p:extLst>
      <p:ext uri="{BB962C8B-B14F-4D97-AF65-F5344CB8AC3E}">
        <p14:creationId xmlns:p14="http://schemas.microsoft.com/office/powerpoint/2010/main" val="769442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72</a:t>
            </a:fld>
            <a:endParaRPr kumimoji="1" lang="ja-JP" altLang="en-US"/>
          </a:p>
        </p:txBody>
      </p:sp>
    </p:spTree>
    <p:extLst>
      <p:ext uri="{BB962C8B-B14F-4D97-AF65-F5344CB8AC3E}">
        <p14:creationId xmlns:p14="http://schemas.microsoft.com/office/powerpoint/2010/main" val="36477468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73</a:t>
            </a:fld>
            <a:endParaRPr kumimoji="1" lang="ja-JP" altLang="en-US"/>
          </a:p>
        </p:txBody>
      </p:sp>
    </p:spTree>
    <p:extLst>
      <p:ext uri="{BB962C8B-B14F-4D97-AF65-F5344CB8AC3E}">
        <p14:creationId xmlns:p14="http://schemas.microsoft.com/office/powerpoint/2010/main" val="29973375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74</a:t>
            </a:fld>
            <a:endParaRPr kumimoji="1" lang="ja-JP" altLang="en-US"/>
          </a:p>
        </p:txBody>
      </p:sp>
    </p:spTree>
    <p:extLst>
      <p:ext uri="{BB962C8B-B14F-4D97-AF65-F5344CB8AC3E}">
        <p14:creationId xmlns:p14="http://schemas.microsoft.com/office/powerpoint/2010/main" val="10191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22D33-E6CC-C14D-50F3-6B59764749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150AA7-AFCF-369A-947B-E1C45AA003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819434-38A6-43A0-1720-D5CFD3A308C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A715372-5954-F0FA-C56C-581453D61346}"/>
              </a:ext>
            </a:extLst>
          </p:cNvPr>
          <p:cNvSpPr>
            <a:spLocks noGrp="1"/>
          </p:cNvSpPr>
          <p:nvPr>
            <p:ph type="sldNum" sz="quarter" idx="10"/>
          </p:nvPr>
        </p:nvSpPr>
        <p:spPr/>
        <p:txBody>
          <a:bodyPr/>
          <a:lstStyle/>
          <a:p>
            <a:fld id="{B886BA63-3FD8-463C-99D7-0BD885C7C531}" type="slidenum">
              <a:rPr kumimoji="1" lang="ja-JP" altLang="en-US" smtClean="0"/>
              <a:t>10</a:t>
            </a:fld>
            <a:endParaRPr kumimoji="1" lang="ja-JP" altLang="en-US"/>
          </a:p>
        </p:txBody>
      </p:sp>
    </p:spTree>
    <p:extLst>
      <p:ext uri="{BB962C8B-B14F-4D97-AF65-F5344CB8AC3E}">
        <p14:creationId xmlns:p14="http://schemas.microsoft.com/office/powerpoint/2010/main" val="20771804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75</a:t>
            </a:fld>
            <a:endParaRPr kumimoji="1" lang="ja-JP" altLang="en-US"/>
          </a:p>
        </p:txBody>
      </p:sp>
    </p:spTree>
    <p:extLst>
      <p:ext uri="{BB962C8B-B14F-4D97-AF65-F5344CB8AC3E}">
        <p14:creationId xmlns:p14="http://schemas.microsoft.com/office/powerpoint/2010/main" val="20850547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76</a:t>
            </a:fld>
            <a:endParaRPr kumimoji="1" lang="ja-JP" altLang="en-US"/>
          </a:p>
        </p:txBody>
      </p:sp>
    </p:spTree>
    <p:extLst>
      <p:ext uri="{BB962C8B-B14F-4D97-AF65-F5344CB8AC3E}">
        <p14:creationId xmlns:p14="http://schemas.microsoft.com/office/powerpoint/2010/main" val="37361771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77</a:t>
            </a:fld>
            <a:endParaRPr kumimoji="1" lang="ja-JP" altLang="en-US"/>
          </a:p>
        </p:txBody>
      </p:sp>
    </p:spTree>
    <p:extLst>
      <p:ext uri="{BB962C8B-B14F-4D97-AF65-F5344CB8AC3E}">
        <p14:creationId xmlns:p14="http://schemas.microsoft.com/office/powerpoint/2010/main" val="316378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78</a:t>
            </a:fld>
            <a:endParaRPr kumimoji="1" lang="ja-JP" altLang="en-US"/>
          </a:p>
        </p:txBody>
      </p:sp>
    </p:spTree>
    <p:extLst>
      <p:ext uri="{BB962C8B-B14F-4D97-AF65-F5344CB8AC3E}">
        <p14:creationId xmlns:p14="http://schemas.microsoft.com/office/powerpoint/2010/main" val="1113030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79</a:t>
            </a:fld>
            <a:endParaRPr kumimoji="1" lang="ja-JP" altLang="en-US"/>
          </a:p>
        </p:txBody>
      </p:sp>
    </p:spTree>
    <p:extLst>
      <p:ext uri="{BB962C8B-B14F-4D97-AF65-F5344CB8AC3E}">
        <p14:creationId xmlns:p14="http://schemas.microsoft.com/office/powerpoint/2010/main" val="34889429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80</a:t>
            </a:fld>
            <a:endParaRPr kumimoji="1" lang="ja-JP" altLang="en-US"/>
          </a:p>
        </p:txBody>
      </p:sp>
    </p:spTree>
    <p:extLst>
      <p:ext uri="{BB962C8B-B14F-4D97-AF65-F5344CB8AC3E}">
        <p14:creationId xmlns:p14="http://schemas.microsoft.com/office/powerpoint/2010/main" val="36246752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81</a:t>
            </a:fld>
            <a:endParaRPr kumimoji="1" lang="ja-JP" altLang="en-US"/>
          </a:p>
        </p:txBody>
      </p:sp>
    </p:spTree>
    <p:extLst>
      <p:ext uri="{BB962C8B-B14F-4D97-AF65-F5344CB8AC3E}">
        <p14:creationId xmlns:p14="http://schemas.microsoft.com/office/powerpoint/2010/main" val="28675458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82</a:t>
            </a:fld>
            <a:endParaRPr kumimoji="1" lang="ja-JP" altLang="en-US"/>
          </a:p>
        </p:txBody>
      </p:sp>
    </p:spTree>
    <p:extLst>
      <p:ext uri="{BB962C8B-B14F-4D97-AF65-F5344CB8AC3E}">
        <p14:creationId xmlns:p14="http://schemas.microsoft.com/office/powerpoint/2010/main" val="38786964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83</a:t>
            </a:fld>
            <a:endParaRPr kumimoji="1" lang="ja-JP" altLang="en-US"/>
          </a:p>
        </p:txBody>
      </p:sp>
    </p:spTree>
    <p:extLst>
      <p:ext uri="{BB962C8B-B14F-4D97-AF65-F5344CB8AC3E}">
        <p14:creationId xmlns:p14="http://schemas.microsoft.com/office/powerpoint/2010/main" val="12784846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84</a:t>
            </a:fld>
            <a:endParaRPr kumimoji="1" lang="ja-JP" altLang="en-US"/>
          </a:p>
        </p:txBody>
      </p:sp>
    </p:spTree>
    <p:extLst>
      <p:ext uri="{BB962C8B-B14F-4D97-AF65-F5344CB8AC3E}">
        <p14:creationId xmlns:p14="http://schemas.microsoft.com/office/powerpoint/2010/main" val="355900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A9A9B-EC90-D742-98CA-40F561C279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5C0D82-5C0E-4CBD-DD91-6B6C08DB08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78CFA2D-AA0D-D837-964E-45A65E651CD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AF5001A-6C9E-4A2B-91C3-24D0719AABC8}"/>
              </a:ext>
            </a:extLst>
          </p:cNvPr>
          <p:cNvSpPr>
            <a:spLocks noGrp="1"/>
          </p:cNvSpPr>
          <p:nvPr>
            <p:ph type="sldNum" sz="quarter" idx="10"/>
          </p:nvPr>
        </p:nvSpPr>
        <p:spPr/>
        <p:txBody>
          <a:bodyPr/>
          <a:lstStyle/>
          <a:p>
            <a:fld id="{B886BA63-3FD8-463C-99D7-0BD885C7C531}" type="slidenum">
              <a:rPr kumimoji="1" lang="ja-JP" altLang="en-US" smtClean="0"/>
              <a:t>11</a:t>
            </a:fld>
            <a:endParaRPr kumimoji="1" lang="ja-JP" altLang="en-US"/>
          </a:p>
        </p:txBody>
      </p:sp>
    </p:spTree>
    <p:extLst>
      <p:ext uri="{BB962C8B-B14F-4D97-AF65-F5344CB8AC3E}">
        <p14:creationId xmlns:p14="http://schemas.microsoft.com/office/powerpoint/2010/main" val="30459932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85</a:t>
            </a:fld>
            <a:endParaRPr kumimoji="1" lang="ja-JP" altLang="en-US"/>
          </a:p>
        </p:txBody>
      </p:sp>
    </p:spTree>
    <p:extLst>
      <p:ext uri="{BB962C8B-B14F-4D97-AF65-F5344CB8AC3E}">
        <p14:creationId xmlns:p14="http://schemas.microsoft.com/office/powerpoint/2010/main" val="20575572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86</a:t>
            </a:fld>
            <a:endParaRPr kumimoji="1" lang="ja-JP" altLang="en-US"/>
          </a:p>
        </p:txBody>
      </p:sp>
    </p:spTree>
    <p:extLst>
      <p:ext uri="{BB962C8B-B14F-4D97-AF65-F5344CB8AC3E}">
        <p14:creationId xmlns:p14="http://schemas.microsoft.com/office/powerpoint/2010/main" val="24935106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87</a:t>
            </a:fld>
            <a:endParaRPr kumimoji="1" lang="ja-JP" altLang="en-US"/>
          </a:p>
        </p:txBody>
      </p:sp>
    </p:spTree>
    <p:extLst>
      <p:ext uri="{BB962C8B-B14F-4D97-AF65-F5344CB8AC3E}">
        <p14:creationId xmlns:p14="http://schemas.microsoft.com/office/powerpoint/2010/main" val="31196645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88</a:t>
            </a:fld>
            <a:endParaRPr kumimoji="1" lang="ja-JP" altLang="en-US"/>
          </a:p>
        </p:txBody>
      </p:sp>
    </p:spTree>
    <p:extLst>
      <p:ext uri="{BB962C8B-B14F-4D97-AF65-F5344CB8AC3E}">
        <p14:creationId xmlns:p14="http://schemas.microsoft.com/office/powerpoint/2010/main" val="37971215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89</a:t>
            </a:fld>
            <a:endParaRPr kumimoji="1" lang="ja-JP" altLang="en-US"/>
          </a:p>
        </p:txBody>
      </p:sp>
    </p:spTree>
    <p:extLst>
      <p:ext uri="{BB962C8B-B14F-4D97-AF65-F5344CB8AC3E}">
        <p14:creationId xmlns:p14="http://schemas.microsoft.com/office/powerpoint/2010/main" val="130272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90</a:t>
            </a:fld>
            <a:endParaRPr kumimoji="1" lang="ja-JP" altLang="en-US"/>
          </a:p>
        </p:txBody>
      </p:sp>
    </p:spTree>
    <p:extLst>
      <p:ext uri="{BB962C8B-B14F-4D97-AF65-F5344CB8AC3E}">
        <p14:creationId xmlns:p14="http://schemas.microsoft.com/office/powerpoint/2010/main" val="23244417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91</a:t>
            </a:fld>
            <a:endParaRPr kumimoji="1" lang="ja-JP" altLang="en-US"/>
          </a:p>
        </p:txBody>
      </p:sp>
    </p:spTree>
    <p:extLst>
      <p:ext uri="{BB962C8B-B14F-4D97-AF65-F5344CB8AC3E}">
        <p14:creationId xmlns:p14="http://schemas.microsoft.com/office/powerpoint/2010/main" val="21024465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92</a:t>
            </a:fld>
            <a:endParaRPr kumimoji="1" lang="ja-JP" altLang="en-US"/>
          </a:p>
        </p:txBody>
      </p:sp>
    </p:spTree>
    <p:extLst>
      <p:ext uri="{BB962C8B-B14F-4D97-AF65-F5344CB8AC3E}">
        <p14:creationId xmlns:p14="http://schemas.microsoft.com/office/powerpoint/2010/main" val="1188234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93</a:t>
            </a:fld>
            <a:endParaRPr kumimoji="1" lang="ja-JP" altLang="en-US"/>
          </a:p>
        </p:txBody>
      </p:sp>
    </p:spTree>
    <p:extLst>
      <p:ext uri="{BB962C8B-B14F-4D97-AF65-F5344CB8AC3E}">
        <p14:creationId xmlns:p14="http://schemas.microsoft.com/office/powerpoint/2010/main" val="19911761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94</a:t>
            </a:fld>
            <a:endParaRPr kumimoji="1" lang="ja-JP" altLang="en-US"/>
          </a:p>
        </p:txBody>
      </p:sp>
    </p:spTree>
    <p:extLst>
      <p:ext uri="{BB962C8B-B14F-4D97-AF65-F5344CB8AC3E}">
        <p14:creationId xmlns:p14="http://schemas.microsoft.com/office/powerpoint/2010/main" val="262748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06A44-3CE5-4028-4D4A-6C1A026C4B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93D6E3-91B9-041E-A6E2-E4DF6FABFAB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44D5696-B8CE-25D4-0889-178801C2FF3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9FBFF6E-3480-F63B-1711-BD628526901D}"/>
              </a:ext>
            </a:extLst>
          </p:cNvPr>
          <p:cNvSpPr>
            <a:spLocks noGrp="1"/>
          </p:cNvSpPr>
          <p:nvPr>
            <p:ph type="sldNum" sz="quarter" idx="10"/>
          </p:nvPr>
        </p:nvSpPr>
        <p:spPr/>
        <p:txBody>
          <a:bodyPr/>
          <a:lstStyle/>
          <a:p>
            <a:fld id="{B886BA63-3FD8-463C-99D7-0BD885C7C531}" type="slidenum">
              <a:rPr kumimoji="1" lang="ja-JP" altLang="en-US" smtClean="0"/>
              <a:t>12</a:t>
            </a:fld>
            <a:endParaRPr kumimoji="1" lang="ja-JP" altLang="en-US"/>
          </a:p>
        </p:txBody>
      </p:sp>
    </p:spTree>
    <p:extLst>
      <p:ext uri="{BB962C8B-B14F-4D97-AF65-F5344CB8AC3E}">
        <p14:creationId xmlns:p14="http://schemas.microsoft.com/office/powerpoint/2010/main" val="16542361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95</a:t>
            </a:fld>
            <a:endParaRPr kumimoji="1" lang="ja-JP" altLang="en-US"/>
          </a:p>
        </p:txBody>
      </p:sp>
    </p:spTree>
    <p:extLst>
      <p:ext uri="{BB962C8B-B14F-4D97-AF65-F5344CB8AC3E}">
        <p14:creationId xmlns:p14="http://schemas.microsoft.com/office/powerpoint/2010/main" val="3699390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96</a:t>
            </a:fld>
            <a:endParaRPr kumimoji="1" lang="ja-JP" altLang="en-US"/>
          </a:p>
        </p:txBody>
      </p:sp>
    </p:spTree>
    <p:extLst>
      <p:ext uri="{BB962C8B-B14F-4D97-AF65-F5344CB8AC3E}">
        <p14:creationId xmlns:p14="http://schemas.microsoft.com/office/powerpoint/2010/main" val="20413254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97</a:t>
            </a:fld>
            <a:endParaRPr kumimoji="1" lang="ja-JP" altLang="en-US"/>
          </a:p>
        </p:txBody>
      </p:sp>
    </p:spTree>
    <p:extLst>
      <p:ext uri="{BB962C8B-B14F-4D97-AF65-F5344CB8AC3E}">
        <p14:creationId xmlns:p14="http://schemas.microsoft.com/office/powerpoint/2010/main" val="15347765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98</a:t>
            </a:fld>
            <a:endParaRPr kumimoji="1" lang="ja-JP" altLang="en-US"/>
          </a:p>
        </p:txBody>
      </p:sp>
    </p:spTree>
    <p:extLst>
      <p:ext uri="{BB962C8B-B14F-4D97-AF65-F5344CB8AC3E}">
        <p14:creationId xmlns:p14="http://schemas.microsoft.com/office/powerpoint/2010/main" val="11983638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99</a:t>
            </a:fld>
            <a:endParaRPr kumimoji="1" lang="ja-JP" altLang="en-US"/>
          </a:p>
        </p:txBody>
      </p:sp>
    </p:spTree>
    <p:extLst>
      <p:ext uri="{BB962C8B-B14F-4D97-AF65-F5344CB8AC3E}">
        <p14:creationId xmlns:p14="http://schemas.microsoft.com/office/powerpoint/2010/main" val="32775785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100</a:t>
            </a:fld>
            <a:endParaRPr kumimoji="1" lang="ja-JP" altLang="en-US"/>
          </a:p>
        </p:txBody>
      </p:sp>
    </p:spTree>
    <p:extLst>
      <p:ext uri="{BB962C8B-B14F-4D97-AF65-F5344CB8AC3E}">
        <p14:creationId xmlns:p14="http://schemas.microsoft.com/office/powerpoint/2010/main" val="19696224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101</a:t>
            </a:fld>
            <a:endParaRPr kumimoji="1" lang="ja-JP" altLang="en-US"/>
          </a:p>
        </p:txBody>
      </p:sp>
    </p:spTree>
    <p:extLst>
      <p:ext uri="{BB962C8B-B14F-4D97-AF65-F5344CB8AC3E}">
        <p14:creationId xmlns:p14="http://schemas.microsoft.com/office/powerpoint/2010/main" val="3042111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102</a:t>
            </a:fld>
            <a:endParaRPr kumimoji="1" lang="ja-JP" altLang="en-US"/>
          </a:p>
        </p:txBody>
      </p:sp>
    </p:spTree>
    <p:extLst>
      <p:ext uri="{BB962C8B-B14F-4D97-AF65-F5344CB8AC3E}">
        <p14:creationId xmlns:p14="http://schemas.microsoft.com/office/powerpoint/2010/main" val="1193677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104</a:t>
            </a:fld>
            <a:endParaRPr kumimoji="1" lang="ja-JP" altLang="en-US"/>
          </a:p>
        </p:txBody>
      </p:sp>
    </p:spTree>
    <p:extLst>
      <p:ext uri="{BB962C8B-B14F-4D97-AF65-F5344CB8AC3E}">
        <p14:creationId xmlns:p14="http://schemas.microsoft.com/office/powerpoint/2010/main" val="12980072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F34-21B2-FCE2-3DF5-9CBDADDE50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F015F9-66C0-98AD-7A04-15E4B7873B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C2006F-7E06-F5C8-6558-DF6FA600E4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EFBD77-AC3E-03C3-C7EA-D93D80ECFEAE}"/>
              </a:ext>
            </a:extLst>
          </p:cNvPr>
          <p:cNvSpPr>
            <a:spLocks noGrp="1"/>
          </p:cNvSpPr>
          <p:nvPr>
            <p:ph type="sldNum" sz="quarter" idx="10"/>
          </p:nvPr>
        </p:nvSpPr>
        <p:spPr/>
        <p:txBody>
          <a:bodyPr/>
          <a:lstStyle/>
          <a:p>
            <a:fld id="{B886BA63-3FD8-463C-99D7-0BD885C7C531}" type="slidenum">
              <a:rPr kumimoji="1" lang="ja-JP" altLang="en-US" smtClean="0"/>
              <a:t>105</a:t>
            </a:fld>
            <a:endParaRPr kumimoji="1" lang="ja-JP" altLang="en-US"/>
          </a:p>
        </p:txBody>
      </p:sp>
    </p:spTree>
    <p:extLst>
      <p:ext uri="{BB962C8B-B14F-4D97-AF65-F5344CB8AC3E}">
        <p14:creationId xmlns:p14="http://schemas.microsoft.com/office/powerpoint/2010/main" val="273667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DE557C-268C-4DEC-969E-95CC65BA53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304DF42-5CA2-49CA-9090-D0CEC6A7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89F2AE-96EC-45B0-9D81-2DFC56007C74}"/>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F91D110D-0699-4B8E-9AE3-9E09685A6C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842A94-F8BF-4CE4-BD4D-5D26ACAC075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63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0B531-BD64-4D31-83C4-F388BFAAAA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A2CF03-AD33-4E2F-BD0A-49AC92D386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D60FE-AF9B-4012-9C61-93201F70E207}"/>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05725BE9-4FEC-4D8D-8F6B-5097A10F64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EED59E-A095-46D2-A2BC-7AD639251E36}"/>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1214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FE8F53-9B2A-484D-9C59-32A5B7EFA69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74E6CB-2843-4234-8698-F877B882CC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37FD18-EDDB-4508-8F09-5D90A0718A41}"/>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1E224F50-3DD8-4FFA-BA5D-D93F3D6AFB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ADD886-B7AA-4D33-AD18-8570F95A9A7E}"/>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68616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821F1A-48E4-4172-AE44-F73A51DB34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7DC0FC-BEE2-4E1D-91F3-4C6711F45E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C6661F-85A6-4460-A04B-F0A6C9F0B43E}"/>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61E4FF5D-F838-4FB9-B386-D6E0E9993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5C916B-EDAF-4030-BA12-F8C851E6AE8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94682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AA106-5CD2-47B0-A2F4-E363E732DE7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68EB9-6B10-4A02-881F-245AF3727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9A54866-5F61-4D14-A5D5-FEE10FBE2339}"/>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35631C71-9B4A-49EC-A6BC-7E26275ED0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9B9656-36FA-41C8-A00C-A813FD188E4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5544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E8897-054D-4851-A7AC-B7B64FEF38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B89DDB-EDA4-40CF-A222-23D1C8D1C5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64B410-FFFE-456F-B2B6-BF4D8EC176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7F2885-F84D-4334-8DF6-D8E66B65A5EE}"/>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A0D9B468-C0C4-4730-A21A-A4A6B2B901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CFE8C2-E579-4D53-81F7-BC9B5033C949}"/>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99559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51D58-D2FB-4B18-924E-A418FA30B28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D7355C-DC6D-49E2-B184-785DB8051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00537A-ADDF-44CC-A09B-282F01AA3B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535529-2206-4513-9119-84CA763EA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D143762-5837-4892-9911-001B3EA9A4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BA9185C-7104-45B7-857F-42957B5FAA77}"/>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8" name="フッター プレースホルダー 7">
            <a:extLst>
              <a:ext uri="{FF2B5EF4-FFF2-40B4-BE49-F238E27FC236}">
                <a16:creationId xmlns:a16="http://schemas.microsoft.com/office/drawing/2014/main" id="{B1BAE4D6-98EB-4ADB-B4EE-17AB9EE2EC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564B26-DC88-4A7C-95DF-07613595BDDA}"/>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72368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EF1B4-8F4D-4D05-A296-E822238265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F3D6A89-E1B8-4F4D-940F-7F1AF6D6FD56}"/>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4" name="フッター プレースホルダー 3">
            <a:extLst>
              <a:ext uri="{FF2B5EF4-FFF2-40B4-BE49-F238E27FC236}">
                <a16:creationId xmlns:a16="http://schemas.microsoft.com/office/drawing/2014/main" id="{F96AEB79-1B47-4FF7-9328-6375228A32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5F6529-8913-4191-8B29-2E5BDC70BF70}"/>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11585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B5BDEA-E08E-47B5-9EA4-8D26018DF2F7}"/>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3" name="フッター プレースホルダー 2">
            <a:extLst>
              <a:ext uri="{FF2B5EF4-FFF2-40B4-BE49-F238E27FC236}">
                <a16:creationId xmlns:a16="http://schemas.microsoft.com/office/drawing/2014/main" id="{F2126008-56E5-4E33-A03B-19D0889D24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794F1E-4416-4189-91EF-623B036DD70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4071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EF9A9-82FD-429F-A49F-253DBA3650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31BC92-07FA-4F78-BE8B-41553248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16D663-25DC-4D4E-A307-80F9E6A45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2B7ED1-040C-4CA9-9E35-BFE93074FC03}"/>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7CAA6AD6-FDE7-4715-A0C6-494F2BBFC5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073288-F1E0-49D2-B090-1621BD638248}"/>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912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7DF4D-60DA-49BC-A5F3-C217A730CD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A9BBFC-8C3D-45C5-919B-A3295DD58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1A6E2AB-AA1A-429E-854A-BBDCDCEA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34D7DB-368F-4A87-A9DF-232A90C76D55}"/>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1311AA59-EAF2-4346-B743-A871E08014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9CF6E3-5498-4505-9DCC-F2F098EE4EF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03487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927079-E682-4FAF-9746-E0191416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2DD731-5752-4A4B-AEFE-7B6474DC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48208B-99D8-4C52-9384-9AF44FF6A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CEF11C39-9868-441C-9638-D065304B4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90010D-03C1-48A1-BF07-A95963900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3762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8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9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66541" y="2940805"/>
            <a:ext cx="9644894" cy="586108"/>
          </a:xfrm>
          <a:prstGeom prst="rect">
            <a:avLst/>
          </a:prstGeom>
          <a:noFill/>
          <a:effectLst/>
        </p:spPr>
        <p:txBody>
          <a:bodyPr wrap="square" bIns="108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大阪府住まいとくらしに関するアンケート調査結果</a:t>
            </a:r>
            <a:endParaRPr kumimoji="1" lang="en-US" altLang="ja-JP" sz="2800" b="0" i="0" u="none" strike="noStrike" kern="1200" cap="none" spc="3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2225824" y="3032956"/>
            <a:ext cx="774035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B7A4544-1948-4038-ABEA-D04450DC406A}"/>
              </a:ext>
            </a:extLst>
          </p:cNvPr>
          <p:cNvSpPr txBox="1"/>
          <p:nvPr/>
        </p:nvSpPr>
        <p:spPr>
          <a:xfrm>
            <a:off x="10176641" y="196334"/>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参考資料２</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0" name="Rectangle 1">
            <a:extLst>
              <a:ext uri="{FF2B5EF4-FFF2-40B4-BE49-F238E27FC236}">
                <a16:creationId xmlns:a16="http://schemas.microsoft.com/office/drawing/2014/main" id="{45F4C670-E8B5-4677-B1A5-2E9758926B64}"/>
              </a:ext>
            </a:extLst>
          </p:cNvPr>
          <p:cNvSpPr>
            <a:spLocks noChangeArrowheads="1"/>
          </p:cNvSpPr>
          <p:nvPr/>
        </p:nvSpPr>
        <p:spPr bwMode="auto">
          <a:xfrm>
            <a:off x="3071664" y="5517232"/>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令和７年</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令和６年度 第４回 住生活基本計画推進部会　資料</a:t>
            </a:r>
          </a:p>
        </p:txBody>
      </p:sp>
    </p:spTree>
    <p:extLst>
      <p:ext uri="{BB962C8B-B14F-4D97-AF65-F5344CB8AC3E}">
        <p14:creationId xmlns:p14="http://schemas.microsoft.com/office/powerpoint/2010/main" val="245543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9B62F-46F9-0145-5F5B-4516B394FE5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2225EB9D-8F99-C694-94A5-2E1C040CCD3C}"/>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896B8A1E-3D1B-ADB8-8610-B7501C504E5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37D7B838-5A0B-746B-392A-94363010AE5B}"/>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居住形態</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517132"/>
            <a:ext cx="10883520" cy="8280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「持ち家（新築一戸建て）」が</a:t>
            </a:r>
            <a:r>
              <a:rPr kumimoji="1" lang="en-US" altLang="ja-JP" sz="1600" dirty="0">
                <a:solidFill>
                  <a:schemeClr val="tx1"/>
                </a:solidFill>
                <a:latin typeface="Meiryo UI" panose="020B0604030504040204" pitchFamily="50" charset="-128"/>
                <a:ea typeface="Meiryo UI" panose="020B0604030504040204" pitchFamily="50" charset="-128"/>
              </a:rPr>
              <a:t>34.9</a:t>
            </a:r>
            <a:r>
              <a:rPr kumimoji="1" lang="ja-JP" altLang="en-US" sz="1600" dirty="0">
                <a:solidFill>
                  <a:schemeClr val="tx1"/>
                </a:solidFill>
                <a:latin typeface="Meiryo UI" panose="020B0604030504040204" pitchFamily="50" charset="-128"/>
                <a:ea typeface="Meiryo UI" panose="020B0604030504040204" pitchFamily="50" charset="-128"/>
              </a:rPr>
              <a:t>％、「民間の賃貸住宅（マンション・アパート）」が</a:t>
            </a:r>
            <a:r>
              <a:rPr kumimoji="1" lang="en-US" altLang="ja-JP" sz="1600" dirty="0">
                <a:solidFill>
                  <a:schemeClr val="tx1"/>
                </a:solidFill>
                <a:latin typeface="Meiryo UI" panose="020B0604030504040204" pitchFamily="50" charset="-128"/>
                <a:ea typeface="Meiryo UI" panose="020B0604030504040204" pitchFamily="50" charset="-128"/>
              </a:rPr>
              <a:t>22.5</a:t>
            </a:r>
            <a:r>
              <a:rPr kumimoji="1" lang="ja-JP" altLang="en-US"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、「持ち家（新築マンション）」が</a:t>
            </a:r>
            <a:r>
              <a:rPr lang="en-US" altLang="ja-JP" sz="1600" dirty="0">
                <a:solidFill>
                  <a:schemeClr val="tx1"/>
                </a:solidFill>
                <a:latin typeface="Meiryo UI" panose="020B0604030504040204" pitchFamily="50" charset="-128"/>
                <a:ea typeface="Meiryo UI" panose="020B0604030504040204" pitchFamily="50" charset="-128"/>
              </a:rPr>
              <a:t>13.9</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また、</a:t>
            </a:r>
            <a:r>
              <a:rPr kumimoji="1" lang="ja-JP" altLang="en-US" sz="1600" dirty="0">
                <a:solidFill>
                  <a:schemeClr val="tx1"/>
                </a:solidFill>
                <a:latin typeface="Meiryo UI" panose="020B0604030504040204" pitchFamily="50" charset="-128"/>
                <a:ea typeface="Meiryo UI" panose="020B0604030504040204" pitchFamily="50" charset="-128"/>
              </a:rPr>
              <a:t>「持ち家」は一戸建て・長屋</a:t>
            </a:r>
            <a:r>
              <a:rPr lang="ja-JP" altLang="en-US" sz="1600" dirty="0">
                <a:solidFill>
                  <a:schemeClr val="tx1"/>
                </a:solidFill>
                <a:latin typeface="Meiryo UI" panose="020B0604030504040204" pitchFamily="50" charset="-128"/>
                <a:ea typeface="Meiryo UI" panose="020B0604030504040204" pitchFamily="50" charset="-128"/>
              </a:rPr>
              <a:t>・マンション、新築・中古を</a:t>
            </a:r>
            <a:r>
              <a:rPr kumimoji="1" lang="ja-JP" altLang="en-US" sz="1600" dirty="0">
                <a:solidFill>
                  <a:schemeClr val="tx1"/>
                </a:solidFill>
                <a:latin typeface="Meiryo UI" panose="020B0604030504040204" pitchFamily="50" charset="-128"/>
                <a:ea typeface="Meiryo UI" panose="020B0604030504040204" pitchFamily="50" charset="-128"/>
              </a:rPr>
              <a:t>合わせると、約７割を占めている。</a:t>
            </a:r>
          </a:p>
        </p:txBody>
      </p:sp>
      <p:sp>
        <p:nvSpPr>
          <p:cNvPr id="13" name="テキスト ボックス 12"/>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あなたの現在の（主な）お住まいの形態について、以下よりあてはまるものをお選びください。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B9B3C4C-F1BC-46C3-ADAA-ECD66A797490}"/>
              </a:ext>
            </a:extLst>
          </p:cNvPr>
          <p:cNvPicPr>
            <a:picLocks noChangeAspect="1"/>
          </p:cNvPicPr>
          <p:nvPr/>
        </p:nvPicPr>
        <p:blipFill>
          <a:blip r:embed="rId3"/>
          <a:stretch>
            <a:fillRect/>
          </a:stretch>
        </p:blipFill>
        <p:spPr>
          <a:xfrm>
            <a:off x="1133098" y="2364859"/>
            <a:ext cx="11053006" cy="4493141"/>
          </a:xfrm>
          <a:prstGeom prst="rect">
            <a:avLst/>
          </a:prstGeom>
        </p:spPr>
      </p:pic>
    </p:spTree>
    <p:extLst>
      <p:ext uri="{BB962C8B-B14F-4D97-AF65-F5344CB8AC3E}">
        <p14:creationId xmlns:p14="http://schemas.microsoft.com/office/powerpoint/2010/main" val="7581414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100</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住宅の所有形態（年代３区分別）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3" name="テキスト ボックス 12"/>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Q30</a:t>
            </a:r>
            <a:r>
              <a:rPr lang="ja-JP" altLang="ja-JP" sz="1400" dirty="0">
                <a:latin typeface="メイリオ" panose="020B0604030504040204" pitchFamily="50" charset="-128"/>
                <a:ea typeface="メイリオ" panose="020B0604030504040204" pitchFamily="50" charset="-128"/>
              </a:rPr>
              <a:t>] 「C.住宅の所有形態」についてお聞きします。2050年での理想のくらしを実現するにあたり、あなたはどのようなお住まいで</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くらすことをイメージしましたか。</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3A37351-B78A-DD9E-64F4-08472B683AEA}"/>
              </a:ext>
            </a:extLst>
          </p:cNvPr>
          <p:cNvSpPr/>
          <p:nvPr/>
        </p:nvSpPr>
        <p:spPr>
          <a:xfrm>
            <a:off x="595571" y="1653947"/>
            <a:ext cx="10883520" cy="10145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歳以下では、「持ち家（新築一戸建て）」の割合が</a:t>
            </a:r>
            <a:r>
              <a:rPr kumimoji="1" lang="en-US" altLang="ja-JP" sz="1600" dirty="0">
                <a:solidFill>
                  <a:schemeClr val="tx1"/>
                </a:solidFill>
                <a:latin typeface="Meiryo UI" panose="020B0604030504040204" pitchFamily="50" charset="-128"/>
                <a:ea typeface="Meiryo UI" panose="020B0604030504040204" pitchFamily="50" charset="-128"/>
              </a:rPr>
              <a:t>45.5%</a:t>
            </a:r>
            <a:r>
              <a:rPr kumimoji="1" lang="ja-JP" altLang="en-US" sz="1600" dirty="0">
                <a:solidFill>
                  <a:schemeClr val="tx1"/>
                </a:solidFill>
                <a:latin typeface="Meiryo UI" panose="020B0604030504040204" pitchFamily="50" charset="-128"/>
                <a:ea typeface="Meiryo UI" panose="020B0604030504040204" pitchFamily="50" charset="-128"/>
              </a:rPr>
              <a:t>、「民間の賃貸住宅（マンション・アパート）」の割合が</a:t>
            </a:r>
            <a:r>
              <a:rPr kumimoji="1" lang="en-US" altLang="ja-JP" sz="1600" dirty="0">
                <a:solidFill>
                  <a:schemeClr val="tx1"/>
                </a:solidFill>
                <a:latin typeface="Meiryo UI" panose="020B0604030504040204" pitchFamily="50" charset="-128"/>
                <a:ea typeface="Meiryo UI" panose="020B0604030504040204" pitchFamily="50" charset="-128"/>
              </a:rPr>
              <a:t>30.3</a:t>
            </a:r>
            <a:r>
              <a:rPr kumimoji="1" lang="ja-JP" altLang="en-US" sz="1600" dirty="0">
                <a:solidFill>
                  <a:schemeClr val="tx1"/>
                </a:solidFill>
                <a:latin typeface="Meiryo UI" panose="020B0604030504040204" pitchFamily="50" charset="-128"/>
                <a:ea typeface="Meiryo UI" panose="020B0604030504040204" pitchFamily="50" charset="-128"/>
              </a:rPr>
              <a:t>％と高くなっている。</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歳以上では、「民間の賃貸住宅（マンション・アパート）」の割合が低い一方、持ち家（中古一戸建て、中古マンション）の割合が高い。</a:t>
            </a:r>
          </a:p>
        </p:txBody>
      </p:sp>
      <p:pic>
        <p:nvPicPr>
          <p:cNvPr id="5" name="図 4">
            <a:extLst>
              <a:ext uri="{FF2B5EF4-FFF2-40B4-BE49-F238E27FC236}">
                <a16:creationId xmlns:a16="http://schemas.microsoft.com/office/drawing/2014/main" id="{DCBC3196-2725-4E11-991C-10C184A0F36B}"/>
              </a:ext>
            </a:extLst>
          </p:cNvPr>
          <p:cNvPicPr>
            <a:picLocks noChangeAspect="1"/>
          </p:cNvPicPr>
          <p:nvPr/>
        </p:nvPicPr>
        <p:blipFill>
          <a:blip r:embed="rId3"/>
          <a:stretch>
            <a:fillRect/>
          </a:stretch>
        </p:blipFill>
        <p:spPr>
          <a:xfrm>
            <a:off x="595571" y="2575940"/>
            <a:ext cx="10577477" cy="4151736"/>
          </a:xfrm>
          <a:prstGeom prst="rect">
            <a:avLst/>
          </a:prstGeom>
        </p:spPr>
      </p:pic>
    </p:spTree>
    <p:extLst>
      <p:ext uri="{BB962C8B-B14F-4D97-AF65-F5344CB8AC3E}">
        <p14:creationId xmlns:p14="http://schemas.microsoft.com/office/powerpoint/2010/main" val="20806150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101</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居住したいエリア（年代３区分別）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7" name="テキスト ボックス 16"/>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これまでにお答えいただいた、「A.移動の利便性（交通）」「B.働き方」「C.住宅の所有形態」などを踏まえて、2050年での理想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のくらしを実現するには、どのような場所に住みたいと思いますか。あなたのお考えに最も近い場所を1つお選びください。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B02A231-90E8-D235-43D2-A6A24072453B}"/>
              </a:ext>
            </a:extLst>
          </p:cNvPr>
          <p:cNvSpPr/>
          <p:nvPr/>
        </p:nvSpPr>
        <p:spPr>
          <a:xfrm>
            <a:off x="595571" y="165394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歳以下では、「駅周辺」より「主要駅周辺」の割合が高い。</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歳以上では、「駅周辺」の割合が最も高く、「都心部」の割合が低い。</a:t>
            </a:r>
          </a:p>
        </p:txBody>
      </p:sp>
      <p:pic>
        <p:nvPicPr>
          <p:cNvPr id="5" name="図 4">
            <a:extLst>
              <a:ext uri="{FF2B5EF4-FFF2-40B4-BE49-F238E27FC236}">
                <a16:creationId xmlns:a16="http://schemas.microsoft.com/office/drawing/2014/main" id="{EE61BDBD-C77E-4861-971D-793C1A0D084C}"/>
              </a:ext>
            </a:extLst>
          </p:cNvPr>
          <p:cNvPicPr>
            <a:picLocks noChangeAspect="1"/>
          </p:cNvPicPr>
          <p:nvPr/>
        </p:nvPicPr>
        <p:blipFill>
          <a:blip r:embed="rId3"/>
          <a:stretch>
            <a:fillRect/>
          </a:stretch>
        </p:blipFill>
        <p:spPr>
          <a:xfrm>
            <a:off x="1571624" y="2410512"/>
            <a:ext cx="8931414" cy="3859102"/>
          </a:xfrm>
          <a:prstGeom prst="rect">
            <a:avLst/>
          </a:prstGeom>
        </p:spPr>
      </p:pic>
    </p:spTree>
    <p:extLst>
      <p:ext uri="{BB962C8B-B14F-4D97-AF65-F5344CB8AC3E}">
        <p14:creationId xmlns:p14="http://schemas.microsoft.com/office/powerpoint/2010/main" val="18398194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102</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居住したい地域（年代３区分別）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2" name="テキスト ボックス 31"/>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前問でお答えいただいた「2050年での理想のくらしを実現するにあたり、住みたいと思う場所」の具体的な地域としてあなたが</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思いつくものを、以下よりお選びください。（複数回答可</a:t>
            </a:r>
            <a:r>
              <a:rPr lang="en-US" altLang="ja-JP" sz="14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74D82C92-A0E0-305C-B1E6-BDBD34B57031}"/>
              </a:ext>
            </a:extLst>
          </p:cNvPr>
          <p:cNvSpPr/>
          <p:nvPr/>
        </p:nvSpPr>
        <p:spPr>
          <a:xfrm>
            <a:off x="595571" y="165394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歳以下では、大阪市が</a:t>
            </a:r>
            <a:r>
              <a:rPr kumimoji="1" lang="en-US" altLang="ja-JP" sz="1600" dirty="0">
                <a:solidFill>
                  <a:schemeClr val="tx1"/>
                </a:solidFill>
                <a:latin typeface="Meiryo UI" panose="020B0604030504040204" pitchFamily="50" charset="-128"/>
                <a:ea typeface="Meiryo UI" panose="020B0604030504040204" pitchFamily="50" charset="-128"/>
              </a:rPr>
              <a:t>40.9%</a:t>
            </a:r>
            <a:r>
              <a:rPr lang="ja-JP" altLang="en-US" sz="1600" dirty="0">
                <a:solidFill>
                  <a:schemeClr val="tx1"/>
                </a:solidFill>
                <a:latin typeface="Meiryo UI" panose="020B0604030504040204" pitchFamily="50" charset="-128"/>
                <a:ea typeface="Meiryo UI" panose="020B0604030504040204" pitchFamily="50" charset="-128"/>
              </a:rPr>
              <a:t>で割合が最も高く</a:t>
            </a:r>
            <a:r>
              <a:rPr kumimoji="1" lang="ja-JP" altLang="en-US" sz="1600" dirty="0">
                <a:solidFill>
                  <a:schemeClr val="tx1"/>
                </a:solidFill>
                <a:latin typeface="Meiryo UI" panose="020B0604030504040204" pitchFamily="50" charset="-128"/>
                <a:ea typeface="Meiryo UI" panose="020B0604030504040204" pitchFamily="50" charset="-128"/>
              </a:rPr>
              <a:t>、次いで堺市、三島地域が高くなっている。また、兵庫県や滋賀県を選ぶ割合も高い。</a:t>
            </a:r>
            <a:r>
              <a:rPr lang="en-US" altLang="ja-JP" sz="1600" dirty="0">
                <a:solidFill>
                  <a:schemeClr val="tx1"/>
                </a:solidFill>
                <a:latin typeface="Meiryo UI" panose="020B0604030504040204" pitchFamily="50" charset="-128"/>
                <a:ea typeface="Meiryo UI" panose="020B0604030504040204" pitchFamily="50" charset="-128"/>
              </a:rPr>
              <a:t>60</a:t>
            </a:r>
            <a:r>
              <a:rPr lang="ja-JP" altLang="en-US" sz="1600" dirty="0">
                <a:solidFill>
                  <a:schemeClr val="tx1"/>
                </a:solidFill>
                <a:latin typeface="Meiryo UI" panose="020B0604030504040204" pitchFamily="50" charset="-128"/>
                <a:ea typeface="Meiryo UI" panose="020B0604030504040204" pitchFamily="50" charset="-128"/>
              </a:rPr>
              <a:t>歳以上では、大阪市の割合が低くなり、南河内地域や泉南地域が全体よりも高くなっている。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BC3BE98-2B8D-4901-8079-7ED5C5FDF918}"/>
              </a:ext>
            </a:extLst>
          </p:cNvPr>
          <p:cNvPicPr>
            <a:picLocks noChangeAspect="1"/>
          </p:cNvPicPr>
          <p:nvPr/>
        </p:nvPicPr>
        <p:blipFill>
          <a:blip r:embed="rId3"/>
          <a:stretch>
            <a:fillRect/>
          </a:stretch>
        </p:blipFill>
        <p:spPr>
          <a:xfrm>
            <a:off x="1543890" y="2328129"/>
            <a:ext cx="8827773" cy="4133446"/>
          </a:xfrm>
          <a:prstGeom prst="rect">
            <a:avLst/>
          </a:prstGeom>
        </p:spPr>
      </p:pic>
    </p:spTree>
    <p:extLst>
      <p:ext uri="{BB962C8B-B14F-4D97-AF65-F5344CB8AC3E}">
        <p14:creationId xmlns:p14="http://schemas.microsoft.com/office/powerpoint/2010/main" val="39024886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9B06EC0-4193-01ED-47AD-BA73C1510D9A}"/>
              </a:ext>
            </a:extLst>
          </p:cNvPr>
          <p:cNvSpPr>
            <a:spLocks noChangeArrowheads="1"/>
          </p:cNvSpPr>
          <p:nvPr/>
        </p:nvSpPr>
        <p:spPr bwMode="auto">
          <a:xfrm>
            <a:off x="0" y="2969935"/>
            <a:ext cx="12192000" cy="792088"/>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３．分析（クロス集計）③</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　</a:t>
            </a:r>
            <a:endParaRPr lang="ja-JP" altLang="en-US" sz="2400" b="1" dirty="0">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29373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住宅の所有形態（現在の所有形態別）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26305" y="1036511"/>
            <a:ext cx="11206044" cy="307777"/>
          </a:xfrm>
          <a:prstGeom prst="rect">
            <a:avLst/>
          </a:prstGeom>
          <a:noFill/>
        </p:spPr>
        <p:txBody>
          <a:bodyPr wrap="square" rtlCol="0">
            <a:spAutoFit/>
          </a:bodyPr>
          <a:lstStyle/>
          <a:p>
            <a:pPr fontAlgn="t"/>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Q6</a:t>
            </a:r>
            <a:r>
              <a:rPr lang="ja-JP" altLang="en-US" sz="1400" dirty="0">
                <a:latin typeface="メイリオ" panose="020B0604030504040204" pitchFamily="50" charset="-128"/>
                <a:ea typeface="メイリオ" panose="020B0604030504040204" pitchFamily="50" charset="-128"/>
              </a:rPr>
              <a:t>（単一）］現在の所有形態と［</a:t>
            </a:r>
            <a:r>
              <a:rPr lang="en-US" altLang="ja-JP" sz="1400" dirty="0">
                <a:latin typeface="メイリオ" panose="020B0604030504040204" pitchFamily="50" charset="-128"/>
                <a:ea typeface="メイリオ" panose="020B0604030504040204" pitchFamily="50" charset="-128"/>
              </a:rPr>
              <a:t>Q30</a:t>
            </a:r>
            <a:r>
              <a:rPr lang="ja-JP" altLang="en-US" sz="1400" dirty="0">
                <a:latin typeface="メイリオ" panose="020B0604030504040204" pitchFamily="50" charset="-128"/>
                <a:ea typeface="メイリオ" panose="020B0604030504040204" pitchFamily="50" charset="-128"/>
              </a:rPr>
              <a:t>（単一）］</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年の所有形態</a:t>
            </a:r>
          </a:p>
        </p:txBody>
      </p:sp>
      <p:sp>
        <p:nvSpPr>
          <p:cNvPr id="4" name="正方形/長方形 3">
            <a:extLst>
              <a:ext uri="{FF2B5EF4-FFF2-40B4-BE49-F238E27FC236}">
                <a16:creationId xmlns:a16="http://schemas.microsoft.com/office/drawing/2014/main" id="{C7C18A5C-CEBD-DA5C-D70A-8BBFC3E4100B}"/>
              </a:ext>
            </a:extLst>
          </p:cNvPr>
          <p:cNvSpPr/>
          <p:nvPr/>
        </p:nvSpPr>
        <p:spPr>
          <a:xfrm>
            <a:off x="595571" y="141047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dirty="0">
                <a:solidFill>
                  <a:schemeClr val="tx1"/>
                </a:solidFill>
                <a:latin typeface="Meiryo UI" panose="020B0604030504040204" pitchFamily="50" charset="-128"/>
                <a:ea typeface="Meiryo UI" panose="020B0604030504040204" pitchFamily="50" charset="-128"/>
              </a:rPr>
              <a:t>基本的に、現在の所有形態と同様の所有形態を望む割合が高くなっており、現在の所有形態のまま住み続けている想定と考えられる。</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CAB114FA-6488-494F-9B79-9BBA0460B37B}"/>
              </a:ext>
            </a:extLst>
          </p:cNvPr>
          <p:cNvPicPr>
            <a:picLocks noChangeAspect="1"/>
          </p:cNvPicPr>
          <p:nvPr/>
        </p:nvPicPr>
        <p:blipFill>
          <a:blip r:embed="rId3"/>
          <a:stretch>
            <a:fillRect/>
          </a:stretch>
        </p:blipFill>
        <p:spPr>
          <a:xfrm>
            <a:off x="279384" y="1816171"/>
            <a:ext cx="11912616" cy="5041829"/>
          </a:xfrm>
          <a:prstGeom prst="rect">
            <a:avLst/>
          </a:prstGeom>
        </p:spPr>
      </p:pic>
    </p:spTree>
    <p:extLst>
      <p:ext uri="{BB962C8B-B14F-4D97-AF65-F5344CB8AC3E}">
        <p14:creationId xmlns:p14="http://schemas.microsoft.com/office/powerpoint/2010/main" val="442890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105</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居住したいエリア（現在の所有形態別）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Q6</a:t>
            </a:r>
            <a:r>
              <a:rPr lang="ja-JP" altLang="en-US" sz="1400" dirty="0">
                <a:latin typeface="メイリオ" panose="020B0604030504040204" pitchFamily="50" charset="-128"/>
                <a:ea typeface="メイリオ" panose="020B0604030504040204" pitchFamily="50" charset="-128"/>
              </a:rPr>
              <a:t>（単一）</a:t>
            </a:r>
            <a:r>
              <a:rPr lang="ja-JP"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現在の所有形態と［</a:t>
            </a:r>
            <a:r>
              <a:rPr lang="en-US" altLang="ja-JP" sz="1400" dirty="0">
                <a:latin typeface="メイリオ" panose="020B0604030504040204" pitchFamily="50" charset="-128"/>
                <a:ea typeface="メイリオ" panose="020B0604030504040204" pitchFamily="50" charset="-128"/>
              </a:rPr>
              <a:t>Q31</a:t>
            </a:r>
            <a:r>
              <a:rPr lang="ja-JP" altLang="en-US" sz="1400" dirty="0">
                <a:latin typeface="メイリオ" panose="020B0604030504040204" pitchFamily="50" charset="-128"/>
                <a:ea typeface="メイリオ" panose="020B0604030504040204" pitchFamily="50" charset="-128"/>
              </a:rPr>
              <a:t>（単一）］</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年の住みたい居住エリア</a:t>
            </a:r>
          </a:p>
        </p:txBody>
      </p:sp>
      <p:sp>
        <p:nvSpPr>
          <p:cNvPr id="4" name="正方形/長方形 3">
            <a:extLst>
              <a:ext uri="{FF2B5EF4-FFF2-40B4-BE49-F238E27FC236}">
                <a16:creationId xmlns:a16="http://schemas.microsoft.com/office/drawing/2014/main" id="{C7C18A5C-CEBD-DA5C-D70A-8BBFC3E4100B}"/>
              </a:ext>
            </a:extLst>
          </p:cNvPr>
          <p:cNvSpPr/>
          <p:nvPr/>
        </p:nvSpPr>
        <p:spPr>
          <a:xfrm>
            <a:off x="595571" y="141047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dirty="0">
                <a:solidFill>
                  <a:schemeClr val="tx1"/>
                </a:solidFill>
                <a:latin typeface="Meiryo UI" panose="020B0604030504040204" pitchFamily="50" charset="-128"/>
                <a:ea typeface="Meiryo UI" panose="020B0604030504040204" pitchFamily="50" charset="-128"/>
              </a:rPr>
              <a:t>一戸建てに居住している人は、郊外住宅地でのくらしを想定している割合が高くなっている。</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21A6484-6D38-4F98-9530-835D9BBA798D}"/>
              </a:ext>
            </a:extLst>
          </p:cNvPr>
          <p:cNvPicPr>
            <a:picLocks noChangeAspect="1"/>
          </p:cNvPicPr>
          <p:nvPr/>
        </p:nvPicPr>
        <p:blipFill>
          <a:blip r:embed="rId3"/>
          <a:stretch>
            <a:fillRect/>
          </a:stretch>
        </p:blipFill>
        <p:spPr>
          <a:xfrm>
            <a:off x="218946" y="1929708"/>
            <a:ext cx="11754107" cy="4797968"/>
          </a:xfrm>
          <a:prstGeom prst="rect">
            <a:avLst/>
          </a:prstGeom>
        </p:spPr>
      </p:pic>
    </p:spTree>
    <p:extLst>
      <p:ext uri="{BB962C8B-B14F-4D97-AF65-F5344CB8AC3E}">
        <p14:creationId xmlns:p14="http://schemas.microsoft.com/office/powerpoint/2010/main" val="10174966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居住したい地域（現在の所有形態別）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7C18A5C-CEBD-DA5C-D70A-8BBFC3E4100B}"/>
              </a:ext>
            </a:extLst>
          </p:cNvPr>
          <p:cNvSpPr/>
          <p:nvPr/>
        </p:nvSpPr>
        <p:spPr>
          <a:xfrm>
            <a:off x="595571" y="141047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dirty="0">
                <a:solidFill>
                  <a:schemeClr val="tx1"/>
                </a:solidFill>
                <a:latin typeface="Meiryo UI" panose="020B0604030504040204" pitchFamily="50" charset="-128"/>
                <a:ea typeface="Meiryo UI" panose="020B0604030504040204" pitchFamily="50" charset="-128"/>
              </a:rPr>
              <a:t>現在の所有形態に関わらず、大阪市、堺市、大阪北部を</a:t>
            </a:r>
            <a:r>
              <a:rPr lang="en-US" altLang="ja-JP" sz="1600" dirty="0">
                <a:solidFill>
                  <a:schemeClr val="tx1"/>
                </a:solidFill>
                <a:latin typeface="Meiryo UI" panose="020B0604030504040204" pitchFamily="50" charset="-128"/>
                <a:ea typeface="Meiryo UI" panose="020B0604030504040204" pitchFamily="50" charset="-128"/>
              </a:rPr>
              <a:t>2050</a:t>
            </a:r>
            <a:r>
              <a:rPr lang="ja-JP" altLang="en-US" sz="1600" dirty="0">
                <a:solidFill>
                  <a:schemeClr val="tx1"/>
                </a:solidFill>
                <a:latin typeface="Meiryo UI" panose="020B0604030504040204" pitchFamily="50" charset="-128"/>
                <a:ea typeface="Meiryo UI" panose="020B0604030504040204" pitchFamily="50" charset="-128"/>
              </a:rPr>
              <a:t>年の住みたい場所とする人が半数を超えている。</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6CE02B00-7262-4C39-9B78-66E14B52B3B2}"/>
              </a:ext>
            </a:extLst>
          </p:cNvPr>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Q6</a:t>
            </a:r>
            <a:r>
              <a:rPr lang="ja-JP" altLang="en-US" sz="1400" dirty="0">
                <a:latin typeface="メイリオ" panose="020B0604030504040204" pitchFamily="50" charset="-128"/>
                <a:ea typeface="メイリオ" panose="020B0604030504040204" pitchFamily="50" charset="-128"/>
              </a:rPr>
              <a:t>（単一）</a:t>
            </a:r>
            <a:r>
              <a:rPr lang="ja-JP"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現在の所有形態と［</a:t>
            </a:r>
            <a:r>
              <a:rPr lang="en-US" altLang="ja-JP" sz="1400" dirty="0">
                <a:latin typeface="メイリオ" panose="020B0604030504040204" pitchFamily="50" charset="-128"/>
                <a:ea typeface="メイリオ" panose="020B0604030504040204" pitchFamily="50" charset="-128"/>
              </a:rPr>
              <a:t>Q32</a:t>
            </a:r>
            <a:r>
              <a:rPr lang="ja-JP" altLang="en-US" sz="1400" dirty="0">
                <a:latin typeface="メイリオ" panose="020B0604030504040204" pitchFamily="50" charset="-128"/>
                <a:ea typeface="メイリオ" panose="020B0604030504040204" pitchFamily="50" charset="-128"/>
              </a:rPr>
              <a:t>（複数）］</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年の住みたい場所（地域）</a:t>
            </a:r>
          </a:p>
        </p:txBody>
      </p:sp>
      <p:pic>
        <p:nvPicPr>
          <p:cNvPr id="5" name="図 4">
            <a:extLst>
              <a:ext uri="{FF2B5EF4-FFF2-40B4-BE49-F238E27FC236}">
                <a16:creationId xmlns:a16="http://schemas.microsoft.com/office/drawing/2014/main" id="{F2B2385A-EEB1-458A-BDDE-0C8079EC03E1}"/>
              </a:ext>
            </a:extLst>
          </p:cNvPr>
          <p:cNvPicPr>
            <a:picLocks noChangeAspect="1"/>
          </p:cNvPicPr>
          <p:nvPr/>
        </p:nvPicPr>
        <p:blipFill>
          <a:blip r:embed="rId3"/>
          <a:stretch>
            <a:fillRect/>
          </a:stretch>
        </p:blipFill>
        <p:spPr>
          <a:xfrm>
            <a:off x="413507" y="1845457"/>
            <a:ext cx="11778493" cy="4932091"/>
          </a:xfrm>
          <a:prstGeom prst="rect">
            <a:avLst/>
          </a:prstGeom>
        </p:spPr>
      </p:pic>
    </p:spTree>
    <p:extLst>
      <p:ext uri="{BB962C8B-B14F-4D97-AF65-F5344CB8AC3E}">
        <p14:creationId xmlns:p14="http://schemas.microsoft.com/office/powerpoint/2010/main" val="35065482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居住したい地域（</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年の所有形態別）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7C18A5C-CEBD-DA5C-D70A-8BBFC3E4100B}"/>
              </a:ext>
            </a:extLst>
          </p:cNvPr>
          <p:cNvSpPr/>
          <p:nvPr/>
        </p:nvSpPr>
        <p:spPr>
          <a:xfrm>
            <a:off x="595571" y="141047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dirty="0">
                <a:solidFill>
                  <a:schemeClr val="tx1"/>
                </a:solidFill>
                <a:latin typeface="Meiryo UI" panose="020B0604030504040204" pitchFamily="50" charset="-128"/>
                <a:ea typeface="Meiryo UI" panose="020B0604030504040204" pitchFamily="50" charset="-128"/>
              </a:rPr>
              <a:t>現在の所有形態と同様に、</a:t>
            </a:r>
            <a:r>
              <a:rPr lang="en-US" altLang="ja-JP" sz="1600" dirty="0">
                <a:solidFill>
                  <a:schemeClr val="tx1"/>
                </a:solidFill>
                <a:latin typeface="Meiryo UI" panose="020B0604030504040204" pitchFamily="50" charset="-128"/>
                <a:ea typeface="Meiryo UI" panose="020B0604030504040204" pitchFamily="50" charset="-128"/>
              </a:rPr>
              <a:t>2050</a:t>
            </a:r>
            <a:r>
              <a:rPr lang="ja-JP" altLang="en-US" sz="1600" dirty="0">
                <a:solidFill>
                  <a:schemeClr val="tx1"/>
                </a:solidFill>
                <a:latin typeface="Meiryo UI" panose="020B0604030504040204" pitchFamily="50" charset="-128"/>
                <a:ea typeface="Meiryo UI" panose="020B0604030504040204" pitchFamily="50" charset="-128"/>
              </a:rPr>
              <a:t>年の希望する所有形態でも、大阪市、堺市、大阪北部を</a:t>
            </a:r>
            <a:r>
              <a:rPr lang="en-US" altLang="ja-JP" sz="1600" dirty="0">
                <a:solidFill>
                  <a:schemeClr val="tx1"/>
                </a:solidFill>
                <a:latin typeface="Meiryo UI" panose="020B0604030504040204" pitchFamily="50" charset="-128"/>
                <a:ea typeface="Meiryo UI" panose="020B0604030504040204" pitchFamily="50" charset="-128"/>
              </a:rPr>
              <a:t>2050</a:t>
            </a:r>
            <a:r>
              <a:rPr lang="ja-JP" altLang="en-US" sz="1600" dirty="0">
                <a:solidFill>
                  <a:schemeClr val="tx1"/>
                </a:solidFill>
                <a:latin typeface="Meiryo UI" panose="020B0604030504040204" pitchFamily="50" charset="-128"/>
                <a:ea typeface="Meiryo UI" panose="020B0604030504040204" pitchFamily="50" charset="-128"/>
              </a:rPr>
              <a:t>年の住みたい場所とする人が半数を超えている。</a:t>
            </a:r>
          </a:p>
        </p:txBody>
      </p:sp>
      <p:sp>
        <p:nvSpPr>
          <p:cNvPr id="22" name="テキスト ボックス 21">
            <a:extLst>
              <a:ext uri="{FF2B5EF4-FFF2-40B4-BE49-F238E27FC236}">
                <a16:creationId xmlns:a16="http://schemas.microsoft.com/office/drawing/2014/main" id="{6CE02B00-7262-4C39-9B78-66E14B52B3B2}"/>
              </a:ext>
            </a:extLst>
          </p:cNvPr>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Q30</a:t>
            </a:r>
            <a:r>
              <a:rPr lang="ja-JP" altLang="en-US" sz="1400" dirty="0">
                <a:latin typeface="メイリオ" panose="020B0604030504040204" pitchFamily="50" charset="-128"/>
                <a:ea typeface="メイリオ" panose="020B0604030504040204" pitchFamily="50" charset="-128"/>
              </a:rPr>
              <a:t>（単一）</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年の所有形態と［</a:t>
            </a:r>
            <a:r>
              <a:rPr lang="en-US" altLang="ja-JP" sz="1400" dirty="0">
                <a:latin typeface="メイリオ" panose="020B0604030504040204" pitchFamily="50" charset="-128"/>
                <a:ea typeface="メイリオ" panose="020B0604030504040204" pitchFamily="50" charset="-128"/>
              </a:rPr>
              <a:t>Q32</a:t>
            </a:r>
            <a:r>
              <a:rPr lang="ja-JP" altLang="en-US" sz="1400" dirty="0">
                <a:latin typeface="メイリオ" panose="020B0604030504040204" pitchFamily="50" charset="-128"/>
                <a:ea typeface="メイリオ" panose="020B0604030504040204" pitchFamily="50" charset="-128"/>
              </a:rPr>
              <a:t>（複数）］</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年の住みたい</a:t>
            </a:r>
            <a:r>
              <a:rPr lang="zh-TW" altLang="en-US" sz="1400" dirty="0">
                <a:latin typeface="メイリオ" panose="020B0604030504040204" pitchFamily="50" charset="-128"/>
                <a:ea typeface="メイリオ" panose="020B0604030504040204" pitchFamily="50" charset="-128"/>
              </a:rPr>
              <a:t>場所（地域）</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6EAA2E1-93EF-463E-8AA8-CD09C008FAE2}"/>
              </a:ext>
            </a:extLst>
          </p:cNvPr>
          <p:cNvPicPr>
            <a:picLocks noChangeAspect="1"/>
          </p:cNvPicPr>
          <p:nvPr/>
        </p:nvPicPr>
        <p:blipFill>
          <a:blip r:embed="rId3"/>
          <a:stretch>
            <a:fillRect/>
          </a:stretch>
        </p:blipFill>
        <p:spPr>
          <a:xfrm>
            <a:off x="413507" y="1925909"/>
            <a:ext cx="11778493" cy="4932091"/>
          </a:xfrm>
          <a:prstGeom prst="rect">
            <a:avLst/>
          </a:prstGeom>
        </p:spPr>
      </p:pic>
    </p:spTree>
    <p:extLst>
      <p:ext uri="{BB962C8B-B14F-4D97-AF65-F5344CB8AC3E}">
        <p14:creationId xmlns:p14="http://schemas.microsoft.com/office/powerpoint/2010/main" val="21283210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居住したいエリア（</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年の所有形態別）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9ADF7011-A61E-0B8C-499C-2CA1A43A9C3A}"/>
              </a:ext>
            </a:extLst>
          </p:cNvPr>
          <p:cNvSpPr txBox="1"/>
          <p:nvPr/>
        </p:nvSpPr>
        <p:spPr>
          <a:xfrm>
            <a:off x="11525696" y="1970698"/>
            <a:ext cx="551838" cy="276999"/>
          </a:xfrm>
          <a:prstGeom prst="rect">
            <a:avLst/>
          </a:prstGeom>
          <a:noFill/>
        </p:spPr>
        <p:txBody>
          <a:bodyPr wrap="square">
            <a:spAutoFit/>
          </a:bodyPr>
          <a:lstStyle/>
          <a:p>
            <a:r>
              <a:rPr lang="en-US" altLang="ja-JP" sz="1200" b="0" i="0" u="none" strike="noStrike" dirty="0">
                <a:effectLst/>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p>
        </p:txBody>
      </p:sp>
      <p:sp>
        <p:nvSpPr>
          <p:cNvPr id="4" name="正方形/長方形 3">
            <a:extLst>
              <a:ext uri="{FF2B5EF4-FFF2-40B4-BE49-F238E27FC236}">
                <a16:creationId xmlns:a16="http://schemas.microsoft.com/office/drawing/2014/main" id="{C7C18A5C-CEBD-DA5C-D70A-8BBFC3E4100B}"/>
              </a:ext>
            </a:extLst>
          </p:cNvPr>
          <p:cNvSpPr/>
          <p:nvPr/>
        </p:nvSpPr>
        <p:spPr>
          <a:xfrm>
            <a:off x="595571" y="1504127"/>
            <a:ext cx="10883520" cy="82419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600" dirty="0">
                <a:solidFill>
                  <a:schemeClr val="tx1"/>
                </a:solidFill>
                <a:latin typeface="Meiryo UI" panose="020B0604030504040204" pitchFamily="50" charset="-128"/>
                <a:ea typeface="Meiryo UI" panose="020B0604030504040204" pitchFamily="50" charset="-128"/>
              </a:rPr>
              <a:t>2050</a:t>
            </a:r>
            <a:r>
              <a:rPr kumimoji="1" lang="ja-JP" altLang="en-US" sz="1600" dirty="0">
                <a:solidFill>
                  <a:schemeClr val="tx1"/>
                </a:solidFill>
                <a:latin typeface="Meiryo UI" panose="020B0604030504040204" pitchFamily="50" charset="-128"/>
                <a:ea typeface="Meiryo UI" panose="020B0604030504040204" pitchFamily="50" charset="-128"/>
              </a:rPr>
              <a:t>年の所有形態として一戸建ての持ち家を希望する人は、新築・中古に関わらず郊外住宅地を住みたいエリアとする人が半数近くおり、マンションや民間賃貸住宅を希望する人は、一戸建ての持ち家に比べて大阪都心部や主要駅周辺を希望する割合が高い</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6CE02B00-7262-4C39-9B78-66E14B52B3B2}"/>
              </a:ext>
            </a:extLst>
          </p:cNvPr>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Q30</a:t>
            </a:r>
            <a:r>
              <a:rPr lang="ja-JP" altLang="en-US" sz="1400" dirty="0">
                <a:latin typeface="メイリオ" panose="020B0604030504040204" pitchFamily="50" charset="-128"/>
                <a:ea typeface="メイリオ" panose="020B0604030504040204" pitchFamily="50" charset="-128"/>
              </a:rPr>
              <a:t>（単一）</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年の所有形態と［</a:t>
            </a:r>
            <a:r>
              <a:rPr lang="en-US" altLang="ja-JP" sz="1400" dirty="0">
                <a:latin typeface="メイリオ" panose="020B0604030504040204" pitchFamily="50" charset="-128"/>
                <a:ea typeface="メイリオ" panose="020B0604030504040204" pitchFamily="50" charset="-128"/>
              </a:rPr>
              <a:t>Q31</a:t>
            </a:r>
            <a:r>
              <a:rPr lang="ja-JP" altLang="en-US" sz="1400" dirty="0">
                <a:latin typeface="メイリオ" panose="020B0604030504040204" pitchFamily="50" charset="-128"/>
                <a:ea typeface="メイリオ" panose="020B0604030504040204" pitchFamily="50" charset="-128"/>
              </a:rPr>
              <a:t>（単一）］</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年の住みたいエリア</a:t>
            </a:r>
          </a:p>
        </p:txBody>
      </p:sp>
      <p:pic>
        <p:nvPicPr>
          <p:cNvPr id="5" name="図 4">
            <a:extLst>
              <a:ext uri="{FF2B5EF4-FFF2-40B4-BE49-F238E27FC236}">
                <a16:creationId xmlns:a16="http://schemas.microsoft.com/office/drawing/2014/main" id="{9C3455BD-62DA-4D8B-9FDE-F341B873BF96}"/>
              </a:ext>
            </a:extLst>
          </p:cNvPr>
          <p:cNvPicPr>
            <a:picLocks noChangeAspect="1"/>
          </p:cNvPicPr>
          <p:nvPr/>
        </p:nvPicPr>
        <p:blipFill>
          <a:blip r:embed="rId3"/>
          <a:stretch>
            <a:fillRect/>
          </a:stretch>
        </p:blipFill>
        <p:spPr>
          <a:xfrm>
            <a:off x="413507" y="2363510"/>
            <a:ext cx="11778493" cy="4560203"/>
          </a:xfrm>
          <a:prstGeom prst="rect">
            <a:avLst/>
          </a:prstGeom>
        </p:spPr>
      </p:pic>
    </p:spTree>
    <p:extLst>
      <p:ext uri="{BB962C8B-B14F-4D97-AF65-F5344CB8AC3E}">
        <p14:creationId xmlns:p14="http://schemas.microsoft.com/office/powerpoint/2010/main" val="32608751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109</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居住したい地域（</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年の居住したいエリア別）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C7C18A5C-CEBD-DA5C-D70A-8BBFC3E4100B}"/>
              </a:ext>
            </a:extLst>
          </p:cNvPr>
          <p:cNvSpPr/>
          <p:nvPr/>
        </p:nvSpPr>
        <p:spPr>
          <a:xfrm>
            <a:off x="595571" y="141047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dirty="0">
                <a:solidFill>
                  <a:schemeClr val="tx1"/>
                </a:solidFill>
                <a:latin typeface="Meiryo UI" panose="020B0604030504040204" pitchFamily="50" charset="-128"/>
                <a:ea typeface="Meiryo UI" panose="020B0604030504040204" pitchFamily="50" charset="-128"/>
              </a:rPr>
              <a:t>大阪都心部を希望する人は、大阪市内に住みたいと思っており、郊外住宅地を希望する人は、三島地域に住みたいと思っている人が最も多くなっている。</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6CE02B00-7262-4C39-9B78-66E14B52B3B2}"/>
              </a:ext>
            </a:extLst>
          </p:cNvPr>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Q31</a:t>
            </a:r>
            <a:r>
              <a:rPr lang="ja-JP" altLang="en-US" sz="1400" dirty="0">
                <a:latin typeface="メイリオ" panose="020B0604030504040204" pitchFamily="50" charset="-128"/>
                <a:ea typeface="メイリオ" panose="020B0604030504040204" pitchFamily="50" charset="-128"/>
              </a:rPr>
              <a:t>（単一）</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年の住みたい居住エリアと［</a:t>
            </a:r>
            <a:r>
              <a:rPr lang="en-US" altLang="ja-JP" sz="1400" dirty="0">
                <a:latin typeface="メイリオ" panose="020B0604030504040204" pitchFamily="50" charset="-128"/>
                <a:ea typeface="メイリオ" panose="020B0604030504040204" pitchFamily="50" charset="-128"/>
              </a:rPr>
              <a:t>Q32</a:t>
            </a:r>
            <a:r>
              <a:rPr lang="ja-JP" altLang="en-US" sz="1400" dirty="0">
                <a:latin typeface="メイリオ" panose="020B0604030504040204" pitchFamily="50" charset="-128"/>
                <a:ea typeface="メイリオ" panose="020B0604030504040204" pitchFamily="50" charset="-128"/>
              </a:rPr>
              <a:t>（複数）］</a:t>
            </a:r>
            <a:r>
              <a:rPr lang="en-US" altLang="ja-JP" sz="1400" dirty="0">
                <a:latin typeface="メイリオ" panose="020B0604030504040204" pitchFamily="50" charset="-128"/>
                <a:ea typeface="メイリオ" panose="020B0604030504040204" pitchFamily="50" charset="-128"/>
              </a:rPr>
              <a:t>2050</a:t>
            </a:r>
            <a:r>
              <a:rPr lang="ja-JP" altLang="en-US" sz="1400" dirty="0">
                <a:latin typeface="メイリオ" panose="020B0604030504040204" pitchFamily="50" charset="-128"/>
                <a:ea typeface="メイリオ" panose="020B0604030504040204" pitchFamily="50" charset="-128"/>
              </a:rPr>
              <a:t>年の住みたい居住場所（地域）</a:t>
            </a:r>
          </a:p>
        </p:txBody>
      </p:sp>
      <p:pic>
        <p:nvPicPr>
          <p:cNvPr id="5" name="図 4">
            <a:extLst>
              <a:ext uri="{FF2B5EF4-FFF2-40B4-BE49-F238E27FC236}">
                <a16:creationId xmlns:a16="http://schemas.microsoft.com/office/drawing/2014/main" id="{1446A0B4-7580-4385-8022-1FC60C00955D}"/>
              </a:ext>
            </a:extLst>
          </p:cNvPr>
          <p:cNvPicPr>
            <a:picLocks noChangeAspect="1"/>
          </p:cNvPicPr>
          <p:nvPr/>
        </p:nvPicPr>
        <p:blipFill>
          <a:blip r:embed="rId3"/>
          <a:stretch>
            <a:fillRect/>
          </a:stretch>
        </p:blipFill>
        <p:spPr>
          <a:xfrm>
            <a:off x="584738" y="2095701"/>
            <a:ext cx="11022523" cy="4273666"/>
          </a:xfrm>
          <a:prstGeom prst="rect">
            <a:avLst/>
          </a:prstGeom>
        </p:spPr>
      </p:pic>
    </p:spTree>
    <p:extLst>
      <p:ext uri="{BB962C8B-B14F-4D97-AF65-F5344CB8AC3E}">
        <p14:creationId xmlns:p14="http://schemas.microsoft.com/office/powerpoint/2010/main" val="248614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1DCF3-357B-BA73-9085-27368F48B6F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7499C83-4A5A-E117-86A9-8B73AFBA9C66}"/>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820CD489-7B5C-CA1E-8703-FA8E54A79F76}"/>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28034329-3B1A-524E-894C-6B17C8218105}"/>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住宅の間取り</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72012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4K</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4DK</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4LDK</a:t>
            </a:r>
            <a:r>
              <a:rPr lang="ja-JP" altLang="en-US" sz="1600" dirty="0">
                <a:solidFill>
                  <a:schemeClr val="tx1"/>
                </a:solidFill>
                <a:latin typeface="Meiryo UI" panose="020B0604030504040204" pitchFamily="50" charset="-128"/>
                <a:ea typeface="Meiryo UI" panose="020B0604030504040204" pitchFamily="50" charset="-128"/>
              </a:rPr>
              <a:t>以上</a:t>
            </a:r>
            <a:r>
              <a:rPr kumimoji="1" lang="ja-JP" altLang="en-US" sz="1600" dirty="0">
                <a:solidFill>
                  <a:schemeClr val="tx1"/>
                </a:solidFill>
                <a:latin typeface="Meiryo UI" panose="020B0604030504040204" pitchFamily="50" charset="-128"/>
                <a:ea typeface="Meiryo UI" panose="020B0604030504040204" pitchFamily="50" charset="-128"/>
              </a:rPr>
              <a:t>」が</a:t>
            </a:r>
            <a:r>
              <a:rPr kumimoji="1" lang="en-US" altLang="ja-JP" sz="1600" dirty="0">
                <a:solidFill>
                  <a:schemeClr val="tx1"/>
                </a:solidFill>
                <a:latin typeface="Meiryo UI" panose="020B0604030504040204" pitchFamily="50" charset="-128"/>
                <a:ea typeface="Meiryo UI" panose="020B0604030504040204" pitchFamily="50" charset="-128"/>
              </a:rPr>
              <a:t>33.3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3LDK</a:t>
            </a:r>
            <a:r>
              <a:rPr kumimoji="1" lang="ja-JP" altLang="en-US" sz="1600" dirty="0">
                <a:solidFill>
                  <a:schemeClr val="tx1"/>
                </a:solidFill>
                <a:latin typeface="Meiryo UI" panose="020B0604030504040204" pitchFamily="50" charset="-128"/>
                <a:ea typeface="Meiryo UI" panose="020B0604030504040204" pitchFamily="50" charset="-128"/>
              </a:rPr>
              <a:t>」が</a:t>
            </a:r>
            <a:r>
              <a:rPr kumimoji="1" lang="en-US" altLang="ja-JP" sz="1600" dirty="0">
                <a:solidFill>
                  <a:schemeClr val="tx1"/>
                </a:solidFill>
                <a:latin typeface="Meiryo UI" panose="020B0604030504040204" pitchFamily="50" charset="-128"/>
                <a:ea typeface="Meiryo UI" panose="020B0604030504040204" pitchFamily="50" charset="-128"/>
              </a:rPr>
              <a:t>27.2</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2LDK</a:t>
            </a:r>
            <a:r>
              <a:rPr kumimoji="1" lang="ja-JP" altLang="en-US" sz="1600" dirty="0">
                <a:solidFill>
                  <a:schemeClr val="tx1"/>
                </a:solidFill>
                <a:latin typeface="Meiryo UI" panose="020B0604030504040204" pitchFamily="50" charset="-128"/>
                <a:ea typeface="Meiryo UI" panose="020B0604030504040204" pitchFamily="50" charset="-128"/>
              </a:rPr>
              <a:t>」が</a:t>
            </a:r>
            <a:r>
              <a:rPr kumimoji="1" lang="en-US" altLang="ja-JP" sz="1600" dirty="0">
                <a:solidFill>
                  <a:schemeClr val="tx1"/>
                </a:solidFill>
                <a:latin typeface="Meiryo UI" panose="020B0604030504040204" pitchFamily="50" charset="-128"/>
                <a:ea typeface="Meiryo UI" panose="020B0604030504040204" pitchFamily="50" charset="-128"/>
              </a:rPr>
              <a:t>11.6</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5" name="テキスト ボックス 1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Q7</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あなたの現在の（主な）お住まいの間取りについて、以下よりあてはまるものをお選びください。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※該当するものがない場合は、部屋数の同じものから、最も近いと思うものをお選びください。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7A40638-BEAA-4A80-9986-F911C836CE32}"/>
              </a:ext>
            </a:extLst>
          </p:cNvPr>
          <p:cNvPicPr>
            <a:picLocks noChangeAspect="1"/>
          </p:cNvPicPr>
          <p:nvPr/>
        </p:nvPicPr>
        <p:blipFill>
          <a:blip r:embed="rId3"/>
          <a:stretch>
            <a:fillRect/>
          </a:stretch>
        </p:blipFill>
        <p:spPr>
          <a:xfrm>
            <a:off x="1138994" y="2460475"/>
            <a:ext cx="11053006" cy="4438273"/>
          </a:xfrm>
          <a:prstGeom prst="rect">
            <a:avLst/>
          </a:prstGeom>
        </p:spPr>
      </p:pic>
    </p:spTree>
    <p:extLst>
      <p:ext uri="{BB962C8B-B14F-4D97-AF65-F5344CB8AC3E}">
        <p14:creationId xmlns:p14="http://schemas.microsoft.com/office/powerpoint/2010/main" val="284319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5193A-1A45-D3D4-8C71-F07B5E645201}"/>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5DB56F6-F4BF-BEAC-6EAB-835F9EACBA39}"/>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4400CB34-CB2B-328D-F435-E9F2F28D2F00}"/>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1931EA57-9BC3-63AC-C644-3DA4A2B37626}"/>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住宅の建築時期</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51308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1995</a:t>
            </a:r>
            <a:r>
              <a:rPr kumimoji="1" lang="ja-JP" altLang="en-US" sz="1600" dirty="0">
                <a:solidFill>
                  <a:schemeClr val="tx1"/>
                </a:solidFill>
                <a:latin typeface="Meiryo UI" panose="020B0604030504040204" pitchFamily="50" charset="-128"/>
                <a:ea typeface="Meiryo UI" panose="020B0604030504040204" pitchFamily="50" charset="-128"/>
              </a:rPr>
              <a:t>年～</a:t>
            </a:r>
            <a:r>
              <a:rPr kumimoji="1" lang="en-US" altLang="ja-JP" sz="1600" dirty="0">
                <a:solidFill>
                  <a:schemeClr val="tx1"/>
                </a:solidFill>
                <a:latin typeface="Meiryo UI" panose="020B0604030504040204" pitchFamily="50" charset="-128"/>
                <a:ea typeface="Meiryo UI" panose="020B0604030504040204" pitchFamily="50" charset="-128"/>
              </a:rPr>
              <a:t>2004</a:t>
            </a:r>
            <a:r>
              <a:rPr kumimoji="1" lang="ja-JP" altLang="en-US" sz="1600" dirty="0">
                <a:solidFill>
                  <a:schemeClr val="tx1"/>
                </a:solidFill>
                <a:latin typeface="Meiryo UI" panose="020B0604030504040204" pitchFamily="50" charset="-128"/>
                <a:ea typeface="Meiryo UI" panose="020B0604030504040204" pitchFamily="50" charset="-128"/>
              </a:rPr>
              <a:t>年」が</a:t>
            </a:r>
            <a:r>
              <a:rPr kumimoji="1" lang="en-US" altLang="ja-JP" sz="1600" dirty="0">
                <a:solidFill>
                  <a:schemeClr val="tx1"/>
                </a:solidFill>
                <a:latin typeface="Meiryo UI" panose="020B0604030504040204" pitchFamily="50" charset="-128"/>
                <a:ea typeface="Meiryo UI" panose="020B0604030504040204" pitchFamily="50" charset="-128"/>
              </a:rPr>
              <a:t>21.9</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2005</a:t>
            </a:r>
            <a:r>
              <a:rPr kumimoji="1" lang="ja-JP" altLang="en-US" sz="1600" dirty="0">
                <a:solidFill>
                  <a:schemeClr val="tx1"/>
                </a:solidFill>
                <a:latin typeface="Meiryo UI" panose="020B0604030504040204" pitchFamily="50" charset="-128"/>
                <a:ea typeface="Meiryo UI" panose="020B0604030504040204" pitchFamily="50" charset="-128"/>
              </a:rPr>
              <a:t>年～</a:t>
            </a:r>
            <a:r>
              <a:rPr kumimoji="1" lang="en-US" altLang="ja-JP" sz="1600" dirty="0">
                <a:solidFill>
                  <a:schemeClr val="tx1"/>
                </a:solidFill>
                <a:latin typeface="Meiryo UI" panose="020B0604030504040204" pitchFamily="50" charset="-128"/>
                <a:ea typeface="Meiryo UI" panose="020B0604030504040204" pitchFamily="50" charset="-128"/>
              </a:rPr>
              <a:t>2014</a:t>
            </a:r>
            <a:r>
              <a:rPr kumimoji="1" lang="ja-JP" altLang="en-US" sz="1600" dirty="0">
                <a:solidFill>
                  <a:schemeClr val="tx1"/>
                </a:solidFill>
                <a:latin typeface="Meiryo UI" panose="020B0604030504040204" pitchFamily="50" charset="-128"/>
                <a:ea typeface="Meiryo UI" panose="020B0604030504040204" pitchFamily="50" charset="-128"/>
              </a:rPr>
              <a:t>年」が</a:t>
            </a:r>
            <a:r>
              <a:rPr kumimoji="1" lang="en-US" altLang="ja-JP" sz="1600" dirty="0">
                <a:solidFill>
                  <a:schemeClr val="tx1"/>
                </a:solidFill>
                <a:latin typeface="Meiryo UI" panose="020B0604030504040204" pitchFamily="50" charset="-128"/>
                <a:ea typeface="Meiryo UI" panose="020B0604030504040204" pitchFamily="50" charset="-128"/>
              </a:rPr>
              <a:t>16.9</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1985</a:t>
            </a:r>
            <a:r>
              <a:rPr kumimoji="1" lang="ja-JP" altLang="en-US" sz="1600" dirty="0">
                <a:solidFill>
                  <a:schemeClr val="tx1"/>
                </a:solidFill>
                <a:latin typeface="Meiryo UI" panose="020B0604030504040204" pitchFamily="50" charset="-128"/>
                <a:ea typeface="Meiryo UI" panose="020B0604030504040204" pitchFamily="50" charset="-128"/>
              </a:rPr>
              <a:t>年～</a:t>
            </a:r>
            <a:r>
              <a:rPr kumimoji="1" lang="en-US" altLang="ja-JP" sz="1600" dirty="0">
                <a:solidFill>
                  <a:schemeClr val="tx1"/>
                </a:solidFill>
                <a:latin typeface="Meiryo UI" panose="020B0604030504040204" pitchFamily="50" charset="-128"/>
                <a:ea typeface="Meiryo UI" panose="020B0604030504040204" pitchFamily="50" charset="-128"/>
              </a:rPr>
              <a:t>1994</a:t>
            </a:r>
            <a:r>
              <a:rPr kumimoji="1" lang="ja-JP" altLang="en-US" sz="1600" dirty="0">
                <a:solidFill>
                  <a:schemeClr val="tx1"/>
                </a:solidFill>
                <a:latin typeface="Meiryo UI" panose="020B0604030504040204" pitchFamily="50" charset="-128"/>
                <a:ea typeface="Meiryo UI" panose="020B0604030504040204" pitchFamily="50" charset="-128"/>
              </a:rPr>
              <a:t>年」が</a:t>
            </a:r>
            <a:r>
              <a:rPr kumimoji="1" lang="en-US" altLang="ja-JP" sz="1600" dirty="0">
                <a:solidFill>
                  <a:schemeClr val="tx1"/>
                </a:solidFill>
                <a:latin typeface="Meiryo UI" panose="020B0604030504040204" pitchFamily="50" charset="-128"/>
                <a:ea typeface="Meiryo UI" panose="020B0604030504040204" pitchFamily="50" charset="-128"/>
              </a:rPr>
              <a:t>13.0</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3" name="テキスト ボックス 12"/>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Q8</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あなたの現在の（主な）お住まいの建築時期について、以下よりあてはまるものをお選びください</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AF55336A-17A4-43D3-9FD4-4220D4DC2961}"/>
              </a:ext>
            </a:extLst>
          </p:cNvPr>
          <p:cNvPicPr>
            <a:picLocks noChangeAspect="1"/>
          </p:cNvPicPr>
          <p:nvPr/>
        </p:nvPicPr>
        <p:blipFill>
          <a:blip r:embed="rId3"/>
          <a:stretch>
            <a:fillRect/>
          </a:stretch>
        </p:blipFill>
        <p:spPr>
          <a:xfrm>
            <a:off x="1138994" y="2145384"/>
            <a:ext cx="11053006" cy="4712616"/>
          </a:xfrm>
          <a:prstGeom prst="rect">
            <a:avLst/>
          </a:prstGeom>
        </p:spPr>
      </p:pic>
    </p:spTree>
    <p:extLst>
      <p:ext uri="{BB962C8B-B14F-4D97-AF65-F5344CB8AC3E}">
        <p14:creationId xmlns:p14="http://schemas.microsoft.com/office/powerpoint/2010/main" val="208983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3BA7-4FB7-130B-E3B9-70F764E431B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4231976-AA6A-7AC0-EDFB-DAF92F0A2C83}"/>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45058849-A6A2-BEE6-0520-D0EC690D322F}"/>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89B73B39-85E7-CCD8-34BB-4256D9033702}"/>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居住年数</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51308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20</a:t>
            </a:r>
            <a:r>
              <a:rPr kumimoji="1" lang="ja-JP" altLang="en-US" sz="1600" dirty="0">
                <a:solidFill>
                  <a:schemeClr val="tx1"/>
                </a:solidFill>
                <a:latin typeface="Meiryo UI" panose="020B0604030504040204" pitchFamily="50" charset="-128"/>
                <a:ea typeface="Meiryo UI" panose="020B0604030504040204" pitchFamily="50" charset="-128"/>
              </a:rPr>
              <a:t>年以上」が</a:t>
            </a:r>
            <a:r>
              <a:rPr kumimoji="1" lang="en-US" altLang="ja-JP" sz="1600" dirty="0">
                <a:solidFill>
                  <a:schemeClr val="tx1"/>
                </a:solidFill>
                <a:latin typeface="Meiryo UI" panose="020B0604030504040204" pitchFamily="50" charset="-128"/>
                <a:ea typeface="Meiryo UI" panose="020B0604030504040204" pitchFamily="50" charset="-128"/>
              </a:rPr>
              <a:t>39.6</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15</a:t>
            </a:r>
            <a:r>
              <a:rPr kumimoji="1" lang="ja-JP" altLang="en-US" sz="1600" dirty="0">
                <a:solidFill>
                  <a:schemeClr val="tx1"/>
                </a:solidFill>
                <a:latin typeface="Meiryo UI" panose="020B0604030504040204" pitchFamily="50" charset="-128"/>
                <a:ea typeface="Meiryo UI" panose="020B0604030504040204" pitchFamily="50" charset="-128"/>
              </a:rPr>
              <a:t>年未満」が</a:t>
            </a:r>
            <a:r>
              <a:rPr kumimoji="1" lang="en-US" altLang="ja-JP" sz="1600" dirty="0">
                <a:solidFill>
                  <a:schemeClr val="tx1"/>
                </a:solidFill>
                <a:latin typeface="Meiryo UI" panose="020B0604030504040204" pitchFamily="50" charset="-128"/>
                <a:ea typeface="Meiryo UI" panose="020B0604030504040204" pitchFamily="50" charset="-128"/>
              </a:rPr>
              <a:t>15.3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年未満」が</a:t>
            </a:r>
            <a:r>
              <a:rPr kumimoji="1" lang="en-US" altLang="ja-JP" sz="1600" dirty="0">
                <a:solidFill>
                  <a:schemeClr val="tx1"/>
                </a:solidFill>
                <a:latin typeface="Meiryo UI" panose="020B0604030504040204" pitchFamily="50" charset="-128"/>
                <a:ea typeface="Meiryo UI" panose="020B0604030504040204" pitchFamily="50" charset="-128"/>
              </a:rPr>
              <a:t>14.8</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年未満」が</a:t>
            </a:r>
            <a:r>
              <a:rPr kumimoji="1" lang="en-US" altLang="ja-JP" sz="1600" dirty="0">
                <a:solidFill>
                  <a:schemeClr val="tx1"/>
                </a:solidFill>
                <a:latin typeface="Meiryo UI" panose="020B0604030504040204" pitchFamily="50" charset="-128"/>
                <a:ea typeface="Meiryo UI" panose="020B0604030504040204" pitchFamily="50" charset="-128"/>
              </a:rPr>
              <a:t>14.1</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3" name="テキスト ボックス 12"/>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Q9</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あなたは、現在の（主な）お住まいに、何年住んでいますか。住み始めてからの年数をお答えください。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162C728-A7E0-4428-AC0D-AC328CAE1DD7}"/>
              </a:ext>
            </a:extLst>
          </p:cNvPr>
          <p:cNvPicPr>
            <a:picLocks noChangeAspect="1"/>
          </p:cNvPicPr>
          <p:nvPr/>
        </p:nvPicPr>
        <p:blipFill>
          <a:blip r:embed="rId3"/>
          <a:stretch>
            <a:fillRect/>
          </a:stretch>
        </p:blipFill>
        <p:spPr>
          <a:xfrm>
            <a:off x="1138994" y="2468500"/>
            <a:ext cx="11053006" cy="4389500"/>
          </a:xfrm>
          <a:prstGeom prst="rect">
            <a:avLst/>
          </a:prstGeom>
        </p:spPr>
      </p:pic>
    </p:spTree>
    <p:extLst>
      <p:ext uri="{BB962C8B-B14F-4D97-AF65-F5344CB8AC3E}">
        <p14:creationId xmlns:p14="http://schemas.microsoft.com/office/powerpoint/2010/main" val="376816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44EA-0149-BE46-091F-564A74EC7C4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5CD0791-1B48-38E2-1524-3E52E5AA831E}"/>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ED127F17-0BFC-B106-73C0-300C4DFAAB7F}"/>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77562785-F133-E061-B656-73FB3FA1ACA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年間世帯収入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51308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300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500</a:t>
            </a:r>
            <a:r>
              <a:rPr kumimoji="1" lang="ja-JP" altLang="en-US" sz="1600" dirty="0">
                <a:solidFill>
                  <a:schemeClr val="tx1"/>
                </a:solidFill>
                <a:latin typeface="Meiryo UI" panose="020B0604030504040204" pitchFamily="50" charset="-128"/>
                <a:ea typeface="Meiryo UI" panose="020B0604030504040204" pitchFamily="50" charset="-128"/>
              </a:rPr>
              <a:t>万円未満」が</a:t>
            </a:r>
            <a:r>
              <a:rPr kumimoji="1" lang="en-US" altLang="ja-JP" sz="1600" dirty="0">
                <a:solidFill>
                  <a:schemeClr val="tx1"/>
                </a:solidFill>
                <a:latin typeface="Meiryo UI" panose="020B0604030504040204" pitchFamily="50" charset="-128"/>
                <a:ea typeface="Meiryo UI" panose="020B0604030504040204" pitchFamily="50" charset="-128"/>
              </a:rPr>
              <a:t>20.4</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500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700</a:t>
            </a:r>
            <a:r>
              <a:rPr lang="ja-JP" altLang="en-US" sz="1600" dirty="0">
                <a:solidFill>
                  <a:schemeClr val="tx1"/>
                </a:solidFill>
                <a:latin typeface="Meiryo UI" panose="020B0604030504040204" pitchFamily="50" charset="-128"/>
                <a:ea typeface="Meiryo UI" panose="020B0604030504040204" pitchFamily="50" charset="-128"/>
              </a:rPr>
              <a:t>万円未満」が</a:t>
            </a:r>
            <a:r>
              <a:rPr lang="en-US" altLang="ja-JP" sz="1600" dirty="0">
                <a:solidFill>
                  <a:schemeClr val="tx1"/>
                </a:solidFill>
                <a:latin typeface="Meiryo UI" panose="020B0604030504040204" pitchFamily="50" charset="-128"/>
                <a:ea typeface="Meiryo UI" panose="020B0604030504040204" pitchFamily="50" charset="-128"/>
              </a:rPr>
              <a:t>14.6</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700</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1,000</a:t>
            </a:r>
            <a:r>
              <a:rPr lang="ja-JP" altLang="en-US" sz="1600" dirty="0">
                <a:solidFill>
                  <a:schemeClr val="tx1"/>
                </a:solidFill>
                <a:latin typeface="Meiryo UI" panose="020B0604030504040204" pitchFamily="50" charset="-128"/>
                <a:ea typeface="Meiryo UI" panose="020B0604030504040204" pitchFamily="50" charset="-128"/>
              </a:rPr>
              <a:t>万円未満」が</a:t>
            </a:r>
            <a:r>
              <a:rPr lang="en-US" altLang="ja-JP" sz="1600" dirty="0">
                <a:solidFill>
                  <a:schemeClr val="tx1"/>
                </a:solidFill>
                <a:latin typeface="Meiryo UI" panose="020B0604030504040204" pitchFamily="50" charset="-128"/>
                <a:ea typeface="Meiryo UI" panose="020B0604030504040204" pitchFamily="50" charset="-128"/>
              </a:rPr>
              <a:t>11.6</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Q10</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あなたのご家庭の、昨年1年間での世帯収入（税込み）について、あてはまるものをお選びください。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9A1A7C8D-96C1-4C08-86D1-F29DE4102B9B}"/>
              </a:ext>
            </a:extLst>
          </p:cNvPr>
          <p:cNvPicPr>
            <a:picLocks noChangeAspect="1"/>
          </p:cNvPicPr>
          <p:nvPr/>
        </p:nvPicPr>
        <p:blipFill>
          <a:blip r:embed="rId3"/>
          <a:stretch>
            <a:fillRect/>
          </a:stretch>
        </p:blipFill>
        <p:spPr>
          <a:xfrm>
            <a:off x="1055272" y="2352666"/>
            <a:ext cx="11053006" cy="4505334"/>
          </a:xfrm>
          <a:prstGeom prst="rect">
            <a:avLst/>
          </a:prstGeom>
        </p:spPr>
      </p:pic>
    </p:spTree>
    <p:extLst>
      <p:ext uri="{BB962C8B-B14F-4D97-AF65-F5344CB8AC3E}">
        <p14:creationId xmlns:p14="http://schemas.microsoft.com/office/powerpoint/2010/main" val="238191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98FFB-14BC-ACD7-E849-4191E9448FC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08CD718-160F-6F6B-62B5-689E12968B04}"/>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A620925B-306F-6470-C2C3-4E1EF3805B6C}"/>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D567FE1F-3A01-7CCD-BE9A-0D4BA052BB35}"/>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住居費（１か月あたり）</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885788"/>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万円未満」が</a:t>
            </a:r>
            <a:r>
              <a:rPr kumimoji="1" lang="en-US" altLang="ja-JP" sz="1600" dirty="0">
                <a:solidFill>
                  <a:schemeClr val="tx1"/>
                </a:solidFill>
                <a:latin typeface="Meiryo UI" panose="020B0604030504040204" pitchFamily="50" charset="-128"/>
                <a:ea typeface="Meiryo UI" panose="020B0604030504040204" pitchFamily="50" charset="-128"/>
              </a:rPr>
              <a:t>36.0</a:t>
            </a:r>
            <a:r>
              <a:rPr kumimoji="1" lang="ja-JP" altLang="en-US"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万円未満」</a:t>
            </a:r>
            <a:r>
              <a:rPr kumimoji="1" lang="ja-JP" altLang="en-US" sz="1600" dirty="0">
                <a:solidFill>
                  <a:schemeClr val="tx1"/>
                </a:solidFill>
                <a:latin typeface="Meiryo UI" panose="020B0604030504040204" pitchFamily="50" charset="-128"/>
                <a:ea typeface="Meiryo UI" panose="020B0604030504040204" pitchFamily="50" charset="-128"/>
              </a:rPr>
              <a:t>が</a:t>
            </a:r>
            <a:r>
              <a:rPr kumimoji="1" lang="en-US" altLang="ja-JP" sz="1600" dirty="0">
                <a:solidFill>
                  <a:schemeClr val="tx1"/>
                </a:solidFill>
                <a:latin typeface="Meiryo UI" panose="020B0604030504040204" pitchFamily="50" charset="-128"/>
                <a:ea typeface="Meiryo UI" panose="020B0604030504040204" pitchFamily="50" charset="-128"/>
              </a:rPr>
              <a:t>20.7</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rPr>
              <a:t>万円未満」が</a:t>
            </a:r>
            <a:r>
              <a:rPr lang="en-US" altLang="ja-JP" sz="1600" dirty="0">
                <a:solidFill>
                  <a:schemeClr val="tx1"/>
                </a:solidFill>
                <a:latin typeface="Meiryo UI" panose="020B0604030504040204" pitchFamily="50" charset="-128"/>
                <a:ea typeface="Meiryo UI" panose="020B0604030504040204" pitchFamily="50" charset="-128"/>
              </a:rPr>
              <a:t>15.1</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万円未満」が</a:t>
            </a:r>
            <a:r>
              <a:rPr lang="en-US" altLang="ja-JP" sz="1600" dirty="0">
                <a:solidFill>
                  <a:schemeClr val="tx1"/>
                </a:solidFill>
                <a:latin typeface="Meiryo UI" panose="020B0604030504040204" pitchFamily="50" charset="-128"/>
                <a:ea typeface="Meiryo UI" panose="020B0604030504040204" pitchFamily="50" charset="-128"/>
              </a:rPr>
              <a:t>14.9</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また、 「</a:t>
            </a:r>
            <a:r>
              <a:rPr lang="en-US" altLang="ja-JP" sz="1600" dirty="0">
                <a:solidFill>
                  <a:schemeClr val="tx1"/>
                </a:solidFill>
                <a:latin typeface="Meiryo UI" panose="020B0604030504040204" pitchFamily="50" charset="-128"/>
                <a:ea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rPr>
              <a:t>万円未満」 と「</a:t>
            </a:r>
            <a:r>
              <a:rPr lang="en-US" altLang="ja-JP" sz="1600" dirty="0">
                <a:solidFill>
                  <a:schemeClr val="tx1"/>
                </a:solidFill>
                <a:latin typeface="Meiryo UI" panose="020B0604030504040204" pitchFamily="50" charset="-128"/>
                <a:ea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万円未満」を合わせた「</a:t>
            </a:r>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万円未満」が約半数を占めている。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5571" y="1080000"/>
            <a:ext cx="11206044" cy="738664"/>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あなたのご家庭の、１か月あたりの住居費（家賃、住宅ローン、修繕費などを含む）について、以下よりあてはまるものをお選び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※食費や光熱費などは含めず、住居に関する費用（支払額）についてお答えください。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1EADB33-A937-48B3-A0B8-DC59338E99C7}"/>
              </a:ext>
            </a:extLst>
          </p:cNvPr>
          <p:cNvPicPr>
            <a:picLocks noChangeAspect="1"/>
          </p:cNvPicPr>
          <p:nvPr/>
        </p:nvPicPr>
        <p:blipFill>
          <a:blip r:embed="rId3"/>
          <a:stretch>
            <a:fillRect/>
          </a:stretch>
        </p:blipFill>
        <p:spPr>
          <a:xfrm>
            <a:off x="1055272" y="2419727"/>
            <a:ext cx="11053006" cy="4438273"/>
          </a:xfrm>
          <a:prstGeom prst="rect">
            <a:avLst/>
          </a:prstGeom>
        </p:spPr>
      </p:pic>
    </p:spTree>
    <p:extLst>
      <p:ext uri="{BB962C8B-B14F-4D97-AF65-F5344CB8AC3E}">
        <p14:creationId xmlns:p14="http://schemas.microsoft.com/office/powerpoint/2010/main" val="251229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98FFB-14BC-ACD7-E849-4191E9448FC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08CD718-160F-6F6B-62B5-689E12968B04}"/>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A620925B-306F-6470-C2C3-4E1EF3805B6C}"/>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D567FE1F-3A01-7CCD-BE9A-0D4BA052BB35}"/>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勤務形態（テレワークの実施状況）</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2097856"/>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「基本的に出勤するが、不定期にテレワークで勤務」が</a:t>
            </a:r>
            <a:r>
              <a:rPr kumimoji="1" lang="en-US" altLang="ja-JP" sz="1600" dirty="0">
                <a:solidFill>
                  <a:schemeClr val="tx1"/>
                </a:solidFill>
                <a:latin typeface="Meiryo UI" panose="020B0604030504040204" pitchFamily="50" charset="-128"/>
                <a:ea typeface="Meiryo UI" panose="020B0604030504040204" pitchFamily="50" charset="-128"/>
              </a:rPr>
              <a:t>7.0</a:t>
            </a:r>
            <a:r>
              <a:rPr kumimoji="1" lang="ja-JP" altLang="en-US" sz="1600" dirty="0">
                <a:solidFill>
                  <a:schemeClr val="tx1"/>
                </a:solidFill>
                <a:latin typeface="Meiryo UI" panose="020B0604030504040204" pitchFamily="50" charset="-128"/>
                <a:ea typeface="Meiryo UI" panose="020B0604030504040204" pitchFamily="50" charset="-128"/>
              </a:rPr>
              <a:t>％、「常にテレワーク（出勤はしていない）」が</a:t>
            </a:r>
            <a:r>
              <a:rPr kumimoji="1" lang="en-US" altLang="ja-JP" sz="1600" dirty="0">
                <a:solidFill>
                  <a:schemeClr val="tx1"/>
                </a:solidFill>
                <a:latin typeface="Meiryo UI" panose="020B0604030504040204" pitchFamily="50" charset="-128"/>
                <a:ea typeface="Meiryo UI" panose="020B0604030504040204" pitchFamily="50" charset="-128"/>
              </a:rPr>
              <a:t>5.5</a:t>
            </a:r>
            <a:r>
              <a:rPr kumimoji="1" lang="ja-JP" altLang="en-US" sz="1600" dirty="0">
                <a:solidFill>
                  <a:schemeClr val="tx1"/>
                </a:solidFill>
                <a:latin typeface="Meiryo UI" panose="020B0604030504040204" pitchFamily="50" charset="-128"/>
                <a:ea typeface="Meiryo UI" panose="020B0604030504040204" pitchFamily="50" charset="-128"/>
              </a:rPr>
              <a:t>％となっているなど、約２割の方が勤務形態にテレワークを取り入れている。</a:t>
            </a:r>
          </a:p>
        </p:txBody>
      </p:sp>
      <p:sp>
        <p:nvSpPr>
          <p:cNvPr id="14" name="テキスト ボックス 13"/>
          <p:cNvSpPr txBox="1"/>
          <p:nvPr/>
        </p:nvSpPr>
        <p:spPr>
          <a:xfrm>
            <a:off x="595571" y="1080000"/>
            <a:ext cx="11459748" cy="892552"/>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現在お仕事をされている方（パート・アルバイトを含む）にお聞きします。あなたは現在、どのような勤務形態で働いていますか。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以下より最もあてはまるものをお選びください。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※複数のお仕事をされている場合は、主なお仕事の勤務形態についてお答えください。
</a:t>
            </a: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※自営業で自宅兼店舗でお仕事をされている場合や、自由業でご自宅でお仕事をされている場合は、テレワークとみなしてお答えください。</a:t>
            </a:r>
            <a:endParaRPr lang="ja-JP" altLang="en-US" sz="12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703F3F4E-0E15-4EE8-8C8E-A5DF72580359}"/>
              </a:ext>
            </a:extLst>
          </p:cNvPr>
          <p:cNvPicPr>
            <a:picLocks noChangeAspect="1"/>
          </p:cNvPicPr>
          <p:nvPr/>
        </p:nvPicPr>
        <p:blipFill>
          <a:blip r:embed="rId3"/>
          <a:stretch>
            <a:fillRect/>
          </a:stretch>
        </p:blipFill>
        <p:spPr>
          <a:xfrm>
            <a:off x="1138994" y="2791616"/>
            <a:ext cx="11053006" cy="4066384"/>
          </a:xfrm>
          <a:prstGeom prst="rect">
            <a:avLst/>
          </a:prstGeom>
        </p:spPr>
      </p:pic>
    </p:spTree>
    <p:extLst>
      <p:ext uri="{BB962C8B-B14F-4D97-AF65-F5344CB8AC3E}">
        <p14:creationId xmlns:p14="http://schemas.microsoft.com/office/powerpoint/2010/main" val="3178055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28D5B-3B79-9402-88E5-BCC1176BD2D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5C18031-5F4A-8E1A-B531-724E365D746B}"/>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57315D21-0555-7C55-B9E5-90A554F06FF7}"/>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C467EEA7-95BA-7369-02E1-90E49AAE13EE}"/>
              </a:ext>
            </a:extLst>
          </p:cNvPr>
          <p:cNvSpPr/>
          <p:nvPr/>
        </p:nvSpPr>
        <p:spPr>
          <a:xfrm>
            <a:off x="326306" y="576696"/>
            <a:ext cx="9984342"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今後の勤務形態の意向（テレワークの実施の意向）</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959485"/>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「常に勤務先に出勤（テレワークは行わない）」が</a:t>
            </a:r>
            <a:r>
              <a:rPr lang="en-US" altLang="ja-JP" sz="1600" dirty="0">
                <a:solidFill>
                  <a:schemeClr val="tx1"/>
                </a:solidFill>
                <a:latin typeface="Meiryo UI" panose="020B0604030504040204" pitchFamily="50" charset="-128"/>
                <a:ea typeface="Meiryo UI" panose="020B0604030504040204" pitchFamily="50" charset="-128"/>
              </a:rPr>
              <a:t>63.1</a:t>
            </a:r>
            <a:r>
              <a:rPr lang="ja-JP" altLang="en-US" sz="1600" dirty="0">
                <a:solidFill>
                  <a:schemeClr val="tx1"/>
                </a:solidFill>
                <a:latin typeface="Meiryo UI" panose="020B0604030504040204" pitchFamily="50" charset="-128"/>
                <a:ea typeface="Meiryo UI" panose="020B0604030504040204" pitchFamily="50" charset="-128"/>
              </a:rPr>
              <a:t>％、「基本的に出勤するが、不定期にテレワークで勤務」と「常にテレワーク（出勤はしない）」が</a:t>
            </a:r>
            <a:r>
              <a:rPr lang="en-US" altLang="ja-JP" sz="1600" dirty="0">
                <a:solidFill>
                  <a:schemeClr val="tx1"/>
                </a:solidFill>
                <a:latin typeface="Meiryo UI" panose="020B0604030504040204" pitchFamily="50" charset="-128"/>
                <a:ea typeface="Meiryo UI" panose="020B0604030504040204" pitchFamily="50" charset="-128"/>
              </a:rPr>
              <a:t>10.0</a:t>
            </a:r>
            <a:r>
              <a:rPr lang="ja-JP" altLang="en-US" sz="1600" dirty="0">
                <a:solidFill>
                  <a:schemeClr val="tx1"/>
                </a:solidFill>
                <a:latin typeface="Meiryo UI" panose="020B0604030504040204" pitchFamily="50" charset="-128"/>
                <a:ea typeface="Meiryo UI" panose="020B0604030504040204" pitchFamily="50" charset="-128"/>
              </a:rPr>
              <a:t>％となっているなど、４割近くの方がテレワークを勤務形態に取り入れる意向を示している。</a:t>
            </a:r>
          </a:p>
        </p:txBody>
      </p:sp>
      <p:sp>
        <p:nvSpPr>
          <p:cNvPr id="14" name="テキスト ボックス 13"/>
          <p:cNvSpPr txBox="1"/>
          <p:nvPr/>
        </p:nvSpPr>
        <p:spPr>
          <a:xfrm>
            <a:off x="595571" y="1080000"/>
            <a:ext cx="11206044" cy="738664"/>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あなたは今後、どのような勤務形態で働きたいと思いますか。あなたが理想とする働き方について、最もあてはまるものをお選び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※自営業で自宅兼店舗で働きたい場合や、自由業でご自宅で働きたい場合は、テレワークとみなしてお答えください。　</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773152B-6458-42A6-86B6-F8B1DE6A9CF6}"/>
              </a:ext>
            </a:extLst>
          </p:cNvPr>
          <p:cNvPicPr>
            <a:picLocks noChangeAspect="1"/>
          </p:cNvPicPr>
          <p:nvPr/>
        </p:nvPicPr>
        <p:blipFill>
          <a:blip r:embed="rId3"/>
          <a:stretch>
            <a:fillRect/>
          </a:stretch>
        </p:blipFill>
        <p:spPr>
          <a:xfrm>
            <a:off x="1138994" y="2370955"/>
            <a:ext cx="11053006" cy="4487045"/>
          </a:xfrm>
          <a:prstGeom prst="rect">
            <a:avLst/>
          </a:prstGeom>
        </p:spPr>
      </p:pic>
    </p:spTree>
    <p:extLst>
      <p:ext uri="{BB962C8B-B14F-4D97-AF65-F5344CB8AC3E}">
        <p14:creationId xmlns:p14="http://schemas.microsoft.com/office/powerpoint/2010/main" val="107041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B4A4-EFFD-3092-AA4C-2C164F25F41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06914CD-2FBB-A493-7F79-49516FE8C91B}"/>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F9DB5953-B962-05A2-F966-F9A1409D476B}"/>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572E363D-1D47-1630-62E3-BF35F89B330E}"/>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勤務先</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595571" y="1637762"/>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「大阪市」が</a:t>
            </a:r>
            <a:r>
              <a:rPr kumimoji="1" lang="en-US" altLang="ja-JP" sz="1600" dirty="0">
                <a:solidFill>
                  <a:schemeClr val="tx1"/>
                </a:solidFill>
                <a:latin typeface="Meiryo UI" panose="020B0604030504040204" pitchFamily="50" charset="-128"/>
                <a:ea typeface="Meiryo UI" panose="020B0604030504040204" pitchFamily="50" charset="-128"/>
              </a:rPr>
              <a:t>45.0</a:t>
            </a:r>
            <a:r>
              <a:rPr kumimoji="1" lang="ja-JP" altLang="en-US" sz="1600" dirty="0">
                <a:solidFill>
                  <a:schemeClr val="tx1"/>
                </a:solidFill>
                <a:latin typeface="Meiryo UI" panose="020B0604030504040204" pitchFamily="50" charset="-128"/>
                <a:ea typeface="Meiryo UI" panose="020B0604030504040204" pitchFamily="50" charset="-128"/>
              </a:rPr>
              <a:t>％、「三島地域」が</a:t>
            </a:r>
            <a:r>
              <a:rPr kumimoji="1" lang="en-US" altLang="ja-JP" sz="1600" dirty="0">
                <a:solidFill>
                  <a:schemeClr val="tx1"/>
                </a:solidFill>
                <a:latin typeface="Meiryo UI" panose="020B0604030504040204" pitchFamily="50" charset="-128"/>
                <a:ea typeface="Meiryo UI" panose="020B0604030504040204" pitchFamily="50" charset="-128"/>
              </a:rPr>
              <a:t>10.6</a:t>
            </a:r>
            <a:r>
              <a:rPr kumimoji="1" lang="ja-JP" altLang="en-US" sz="1600" dirty="0">
                <a:solidFill>
                  <a:schemeClr val="tx1"/>
                </a:solidFill>
                <a:latin typeface="Meiryo UI" panose="020B0604030504040204" pitchFamily="50" charset="-128"/>
                <a:ea typeface="Meiryo UI" panose="020B0604030504040204" pitchFamily="50" charset="-128"/>
              </a:rPr>
              <a:t>％、「堺市」が</a:t>
            </a:r>
            <a:r>
              <a:rPr kumimoji="1" lang="en-US" altLang="ja-JP" sz="1600" dirty="0">
                <a:solidFill>
                  <a:schemeClr val="tx1"/>
                </a:solidFill>
                <a:latin typeface="Meiryo UI" panose="020B0604030504040204" pitchFamily="50" charset="-128"/>
                <a:ea typeface="Meiryo UI" panose="020B0604030504040204" pitchFamily="50" charset="-128"/>
              </a:rPr>
              <a:t>8.1</a:t>
            </a:r>
            <a:r>
              <a:rPr kumimoji="1" lang="ja-JP" altLang="en-US" sz="1600" dirty="0">
                <a:solidFill>
                  <a:schemeClr val="tx1"/>
                </a:solidFill>
                <a:latin typeface="Meiryo UI" panose="020B0604030504040204" pitchFamily="50" charset="-128"/>
                <a:ea typeface="Meiryo UI" panose="020B0604030504040204" pitchFamily="50" charset="-128"/>
              </a:rPr>
              <a:t>％、「北河内地域」が</a:t>
            </a:r>
            <a:r>
              <a:rPr kumimoji="1" lang="en-US" altLang="ja-JP" sz="1600" dirty="0">
                <a:solidFill>
                  <a:schemeClr val="tx1"/>
                </a:solidFill>
                <a:latin typeface="Meiryo UI" panose="020B0604030504040204" pitchFamily="50" charset="-128"/>
                <a:ea typeface="Meiryo UI" panose="020B0604030504040204" pitchFamily="50" charset="-128"/>
              </a:rPr>
              <a:t>7.4</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また、「大阪府内」が９割以上となっている。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Q14</a:t>
            </a:r>
            <a:r>
              <a:rPr lang="ja-JP" altLang="ja-JP" sz="1400" dirty="0">
                <a:latin typeface="メイリオ" panose="020B0604030504040204" pitchFamily="50" charset="-128"/>
                <a:ea typeface="メイリオ" panose="020B0604030504040204" pitchFamily="50" charset="-128"/>
              </a:rPr>
              <a:t>]あなたの勤務先/学校はどちらにありますか。通勤・通学先について、以下よりあてはまるものをお選びください。
</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※テレワークや通信教育をされている方は会社・学校の所在地などについてお答えください。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37E9D467-D24D-4026-B173-135754A5A282}"/>
              </a:ext>
            </a:extLst>
          </p:cNvPr>
          <p:cNvPicPr>
            <a:picLocks noChangeAspect="1"/>
          </p:cNvPicPr>
          <p:nvPr/>
        </p:nvPicPr>
        <p:blipFill>
          <a:blip r:embed="rId3"/>
          <a:stretch>
            <a:fillRect/>
          </a:stretch>
        </p:blipFill>
        <p:spPr>
          <a:xfrm>
            <a:off x="1138994" y="2208010"/>
            <a:ext cx="11053006" cy="4627265"/>
          </a:xfrm>
          <a:prstGeom prst="rect">
            <a:avLst/>
          </a:prstGeom>
        </p:spPr>
      </p:pic>
    </p:spTree>
    <p:extLst>
      <p:ext uri="{BB962C8B-B14F-4D97-AF65-F5344CB8AC3E}">
        <p14:creationId xmlns:p14="http://schemas.microsoft.com/office/powerpoint/2010/main" val="366737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40C10-9854-A6AD-5F04-C5909570FD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308442-AC18-57C9-EF1E-4F3052A33FF1}"/>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1C137299-D761-F6AB-79E7-E8D75FCABB93}"/>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B28346D5-B680-077A-8740-D98A20CDD0B2}"/>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通勤時間</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51308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分未満」が</a:t>
            </a:r>
            <a:r>
              <a:rPr kumimoji="1" lang="en-US" altLang="ja-JP" sz="1600" dirty="0">
                <a:solidFill>
                  <a:schemeClr val="tx1"/>
                </a:solidFill>
                <a:latin typeface="Meiryo UI" panose="020B0604030504040204" pitchFamily="50" charset="-128"/>
                <a:ea typeface="Meiryo UI" panose="020B0604030504040204" pitchFamily="50" charset="-128"/>
              </a:rPr>
              <a:t>47.6</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分～</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時間未満」が</a:t>
            </a:r>
            <a:r>
              <a:rPr kumimoji="1" lang="en-US" altLang="ja-JP" sz="1600" dirty="0">
                <a:solidFill>
                  <a:schemeClr val="tx1"/>
                </a:solidFill>
                <a:latin typeface="Meiryo UI" panose="020B0604030504040204" pitchFamily="50" charset="-128"/>
                <a:ea typeface="Meiryo UI" panose="020B0604030504040204" pitchFamily="50" charset="-128"/>
              </a:rPr>
              <a:t>35.9</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時間～</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時間</a:t>
            </a: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分未満」が</a:t>
            </a:r>
            <a:r>
              <a:rPr kumimoji="1" lang="en-US" altLang="ja-JP" sz="1600" dirty="0">
                <a:solidFill>
                  <a:schemeClr val="tx1"/>
                </a:solidFill>
                <a:latin typeface="Meiryo UI" panose="020B0604030504040204" pitchFamily="50" charset="-128"/>
                <a:ea typeface="Meiryo UI" panose="020B0604030504040204" pitchFamily="50" charset="-128"/>
              </a:rPr>
              <a:t>13.2</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3" name="テキスト ボックス 12"/>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あなたの（主な）お住まいから、勤務先/学校への通勤・通学時間は、おおよそどれくらいですか。</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ED1803BC-9C03-48B1-8381-B89A0A056105}"/>
              </a:ext>
            </a:extLst>
          </p:cNvPr>
          <p:cNvPicPr>
            <a:picLocks noChangeAspect="1"/>
          </p:cNvPicPr>
          <p:nvPr/>
        </p:nvPicPr>
        <p:blipFill>
          <a:blip r:embed="rId3"/>
          <a:stretch>
            <a:fillRect/>
          </a:stretch>
        </p:blipFill>
        <p:spPr>
          <a:xfrm>
            <a:off x="1138994" y="2364859"/>
            <a:ext cx="11053006" cy="4493141"/>
          </a:xfrm>
          <a:prstGeom prst="rect">
            <a:avLst/>
          </a:prstGeom>
        </p:spPr>
      </p:pic>
    </p:spTree>
    <p:extLst>
      <p:ext uri="{BB962C8B-B14F-4D97-AF65-F5344CB8AC3E}">
        <p14:creationId xmlns:p14="http://schemas.microsoft.com/office/powerpoint/2010/main" val="147326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10056440" y="6492876"/>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
        <p:nvSpPr>
          <p:cNvPr id="4" name="Rectangle 1">
            <a:extLst>
              <a:ext uri="{FF2B5EF4-FFF2-40B4-BE49-F238E27FC236}">
                <a16:creationId xmlns:a16="http://schemas.microsoft.com/office/drawing/2014/main" id="{12331A2D-B0E0-191D-CC81-6E5C86C316C0}"/>
              </a:ext>
            </a:extLst>
          </p:cNvPr>
          <p:cNvSpPr>
            <a:spLocks noChangeArrowheads="1"/>
          </p:cNvSpPr>
          <p:nvPr/>
        </p:nvSpPr>
        <p:spPr bwMode="auto">
          <a:xfrm>
            <a:off x="0" y="388781"/>
            <a:ext cx="12192000" cy="792088"/>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目次</a:t>
            </a:r>
          </a:p>
        </p:txBody>
      </p:sp>
      <p:sp>
        <p:nvSpPr>
          <p:cNvPr id="8" name="テキスト ボックス 7">
            <a:extLst>
              <a:ext uri="{FF2B5EF4-FFF2-40B4-BE49-F238E27FC236}">
                <a16:creationId xmlns:a16="http://schemas.microsoft.com/office/drawing/2014/main" id="{7F1FBBFB-CF33-151E-7BC2-244018478400}"/>
              </a:ext>
            </a:extLst>
          </p:cNvPr>
          <p:cNvSpPr txBox="1"/>
          <p:nvPr/>
        </p:nvSpPr>
        <p:spPr>
          <a:xfrm>
            <a:off x="303836" y="1571886"/>
            <a:ext cx="8199708" cy="823302"/>
          </a:xfrm>
          <a:prstGeom prst="rect">
            <a:avLst/>
          </a:prstGeom>
          <a:noFill/>
        </p:spPr>
        <p:txBody>
          <a:bodyPr wrap="square">
            <a:spAutoFit/>
          </a:bodyPr>
          <a:lstStyle/>
          <a:p>
            <a:pPr marL="92075" indent="-92075">
              <a:lnSpc>
                <a:spcPts val="1500"/>
              </a:lnSpc>
              <a:spcBef>
                <a:spcPts val="60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１．調査の概要</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Ｐ </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marL="92075" indent="-92075">
              <a:lnSpc>
                <a:spcPts val="1500"/>
              </a:lnSpc>
              <a:spcBef>
                <a:spcPts val="600"/>
              </a:spcBef>
            </a:pP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500"/>
              </a:lnSpc>
              <a:spcBef>
                <a:spcPts val="60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２．調査結果の単純集計</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Ｐ </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～３６</a:t>
            </a:r>
          </a:p>
        </p:txBody>
      </p:sp>
      <p:graphicFrame>
        <p:nvGraphicFramePr>
          <p:cNvPr id="11" name="表 10"/>
          <p:cNvGraphicFramePr>
            <a:graphicFrameLocks noGrp="1"/>
          </p:cNvGraphicFramePr>
          <p:nvPr>
            <p:extLst>
              <p:ext uri="{D42A27DB-BD31-4B8C-83A1-F6EECF244321}">
                <p14:modId xmlns:p14="http://schemas.microsoft.com/office/powerpoint/2010/main" val="2149753774"/>
              </p:ext>
            </p:extLst>
          </p:nvPr>
        </p:nvGraphicFramePr>
        <p:xfrm>
          <a:off x="976241" y="3278260"/>
          <a:ext cx="7028915" cy="640080"/>
        </p:xfrm>
        <a:graphic>
          <a:graphicData uri="http://schemas.openxmlformats.org/drawingml/2006/table">
            <a:tbl>
              <a:tblPr>
                <a:tableStyleId>{2D5ABB26-0587-4C30-8999-92F81FD0307C}</a:tableStyleId>
              </a:tblPr>
              <a:tblGrid>
                <a:gridCol w="657423">
                  <a:extLst>
                    <a:ext uri="{9D8B030D-6E8A-4147-A177-3AD203B41FA5}">
                      <a16:colId xmlns:a16="http://schemas.microsoft.com/office/drawing/2014/main" val="1291328466"/>
                    </a:ext>
                  </a:extLst>
                </a:gridCol>
                <a:gridCol w="5747281">
                  <a:extLst>
                    <a:ext uri="{9D8B030D-6E8A-4147-A177-3AD203B41FA5}">
                      <a16:colId xmlns:a16="http://schemas.microsoft.com/office/drawing/2014/main" val="619133712"/>
                    </a:ext>
                  </a:extLst>
                </a:gridCol>
                <a:gridCol w="624211">
                  <a:extLst>
                    <a:ext uri="{9D8B030D-6E8A-4147-A177-3AD203B41FA5}">
                      <a16:colId xmlns:a16="http://schemas.microsoft.com/office/drawing/2014/main" val="1990626456"/>
                    </a:ext>
                  </a:extLst>
                </a:gridCol>
              </a:tblGrid>
              <a:tr h="46430">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地域別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 37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69</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tc>
                  <a:txBody>
                    <a:bodyPr/>
                    <a:lstStyle/>
                    <a:p>
                      <a:pPr algn="l" fontAlgn="ct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extLst>
                  <a:ext uri="{0D108BD9-81ED-4DB2-BD59-A6C34878D82A}">
                    <a16:rowId xmlns:a16="http://schemas.microsoft.com/office/drawing/2014/main" val="2598662373"/>
                  </a:ext>
                </a:extLst>
              </a:tr>
              <a:tr h="46430">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②</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年代３区分別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 70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102</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tc>
                  <a:txBody>
                    <a:bodyPr/>
                    <a:lstStyle/>
                    <a:p>
                      <a:pPr algn="l" fontAlgn="ct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extLst>
                  <a:ext uri="{0D108BD9-81ED-4DB2-BD59-A6C34878D82A}">
                    <a16:rowId xmlns:a16="http://schemas.microsoft.com/office/drawing/2014/main" val="1432693015"/>
                  </a:ext>
                </a:extLst>
              </a:tr>
              <a:tr h="46430">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③</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2050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年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P103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109</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tc>
                  <a:txBody>
                    <a:bodyPr/>
                    <a:lstStyle/>
                    <a:p>
                      <a:pPr algn="l" fontAlgn="ct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solidFill>
                  </a:tcPr>
                </a:tc>
                <a:extLst>
                  <a:ext uri="{0D108BD9-81ED-4DB2-BD59-A6C34878D82A}">
                    <a16:rowId xmlns:a16="http://schemas.microsoft.com/office/drawing/2014/main" val="700843714"/>
                  </a:ext>
                </a:extLst>
              </a:tr>
            </a:tbl>
          </a:graphicData>
        </a:graphic>
      </p:graphicFrame>
      <p:sp>
        <p:nvSpPr>
          <p:cNvPr id="12" name="テキスト ボックス 11">
            <a:extLst>
              <a:ext uri="{FF2B5EF4-FFF2-40B4-BE49-F238E27FC236}">
                <a16:creationId xmlns:a16="http://schemas.microsoft.com/office/drawing/2014/main" id="{750594AE-B084-BCEE-4986-0ED554F9FDCB}"/>
              </a:ext>
            </a:extLst>
          </p:cNvPr>
          <p:cNvSpPr txBox="1"/>
          <p:nvPr/>
        </p:nvSpPr>
        <p:spPr>
          <a:xfrm>
            <a:off x="303836" y="2654968"/>
            <a:ext cx="8199708" cy="284693"/>
          </a:xfrm>
          <a:prstGeom prst="rect">
            <a:avLst/>
          </a:prstGeom>
          <a:noFill/>
        </p:spPr>
        <p:txBody>
          <a:bodyPr wrap="square">
            <a:spAutoFit/>
          </a:bodyPr>
          <a:lstStyle/>
          <a:p>
            <a:pPr marL="92075" indent="-92075">
              <a:lnSpc>
                <a:spcPts val="1500"/>
              </a:lnSpc>
              <a:spcBef>
                <a:spcPts val="60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３．分析（クロス集計） </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Ｐ</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109</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8508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57516-CB01-6923-A0B8-8EE734B8A4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229BB1-A9F3-D33D-A974-A5A5F6E0E9BD}"/>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FC84B0F1-59D9-B32E-D929-E390F803E307}"/>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F190217B-5D1F-5344-127D-9ACDB4733631}"/>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住宅を選ぶ際に重視したこと（最大５つ）</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424838"/>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「日常の買い物の利便性」が</a:t>
            </a:r>
            <a:r>
              <a:rPr kumimoji="1" lang="en-US" altLang="ja-JP" sz="1600" dirty="0">
                <a:solidFill>
                  <a:schemeClr val="tx1"/>
                </a:solidFill>
                <a:latin typeface="Meiryo UI" panose="020B0604030504040204" pitchFamily="50" charset="-128"/>
                <a:ea typeface="Meiryo UI" panose="020B0604030504040204" pitchFamily="50" charset="-128"/>
              </a:rPr>
              <a:t>32.6</a:t>
            </a:r>
            <a:r>
              <a:rPr kumimoji="1" lang="ja-JP" altLang="en-US" sz="1600" dirty="0">
                <a:solidFill>
                  <a:schemeClr val="tx1"/>
                </a:solidFill>
                <a:latin typeface="Meiryo UI" panose="020B0604030504040204" pitchFamily="50" charset="-128"/>
                <a:ea typeface="Meiryo UI" panose="020B0604030504040204" pitchFamily="50" charset="-128"/>
              </a:rPr>
              <a:t>％、「広さや間取り」が</a:t>
            </a:r>
            <a:r>
              <a:rPr kumimoji="1" lang="en-US" altLang="ja-JP" sz="1600" dirty="0">
                <a:solidFill>
                  <a:schemeClr val="tx1"/>
                </a:solidFill>
                <a:latin typeface="Meiryo UI" panose="020B0604030504040204" pitchFamily="50" charset="-128"/>
                <a:ea typeface="Meiryo UI" panose="020B0604030504040204" pitchFamily="50" charset="-128"/>
              </a:rPr>
              <a:t>31.8</a:t>
            </a:r>
            <a:r>
              <a:rPr kumimoji="1" lang="ja-JP" altLang="en-US" sz="1600" dirty="0">
                <a:solidFill>
                  <a:schemeClr val="tx1"/>
                </a:solidFill>
                <a:latin typeface="Meiryo UI" panose="020B0604030504040204" pitchFamily="50" charset="-128"/>
                <a:ea typeface="Meiryo UI" panose="020B0604030504040204" pitchFamily="50" charset="-128"/>
              </a:rPr>
              <a:t>％、「公共交通機関の利便性」が</a:t>
            </a:r>
            <a:r>
              <a:rPr kumimoji="1" lang="en-US" altLang="ja-JP" sz="1600" dirty="0">
                <a:solidFill>
                  <a:schemeClr val="tx1"/>
                </a:solidFill>
                <a:latin typeface="Meiryo UI" panose="020B0604030504040204" pitchFamily="50" charset="-128"/>
                <a:ea typeface="Meiryo UI" panose="020B0604030504040204" pitchFamily="50" charset="-128"/>
              </a:rPr>
              <a:t>28.0</a:t>
            </a:r>
            <a:r>
              <a:rPr kumimoji="1" lang="ja-JP" altLang="en-US" sz="1600" dirty="0">
                <a:solidFill>
                  <a:schemeClr val="tx1"/>
                </a:solidFill>
                <a:latin typeface="Meiryo UI" panose="020B0604030504040204" pitchFamily="50" charset="-128"/>
                <a:ea typeface="Meiryo UI" panose="020B0604030504040204" pitchFamily="50" charset="-128"/>
              </a:rPr>
              <a:t>％、「日当たりや風通し」が</a:t>
            </a:r>
            <a:r>
              <a:rPr kumimoji="1" lang="en-US" altLang="ja-JP" sz="1600" dirty="0">
                <a:solidFill>
                  <a:schemeClr val="tx1"/>
                </a:solidFill>
                <a:latin typeface="Meiryo UI" panose="020B0604030504040204" pitchFamily="50" charset="-128"/>
                <a:ea typeface="Meiryo UI" panose="020B0604030504040204" pitchFamily="50" charset="-128"/>
              </a:rPr>
              <a:t>26.5</a:t>
            </a:r>
            <a:r>
              <a:rPr kumimoji="1" lang="ja-JP" altLang="en-US" sz="1600" dirty="0">
                <a:solidFill>
                  <a:schemeClr val="tx1"/>
                </a:solidFill>
                <a:latin typeface="Meiryo UI" panose="020B0604030504040204" pitchFamily="50" charset="-128"/>
                <a:ea typeface="Meiryo UI" panose="020B0604030504040204" pitchFamily="50" charset="-128"/>
              </a:rPr>
              <a:t>％、「通勤・通学の利便性」が</a:t>
            </a:r>
            <a:r>
              <a:rPr kumimoji="1" lang="en-US" altLang="ja-JP" sz="1600" dirty="0">
                <a:solidFill>
                  <a:schemeClr val="tx1"/>
                </a:solidFill>
                <a:latin typeface="Meiryo UI" panose="020B0604030504040204" pitchFamily="50" charset="-128"/>
                <a:ea typeface="Meiryo UI" panose="020B0604030504040204" pitchFamily="50" charset="-128"/>
              </a:rPr>
              <a:t>25.6</a:t>
            </a:r>
            <a:r>
              <a:rPr kumimoji="1" lang="ja-JP" altLang="en-US" sz="1600" dirty="0">
                <a:solidFill>
                  <a:schemeClr val="tx1"/>
                </a:solidFill>
                <a:latin typeface="Meiryo UI" panose="020B0604030504040204" pitchFamily="50" charset="-128"/>
                <a:ea typeface="Meiryo UI" panose="020B0604030504040204" pitchFamily="50" charset="-128"/>
              </a:rPr>
              <a:t>％、「手ごろな価格」が</a:t>
            </a:r>
            <a:r>
              <a:rPr kumimoji="1" lang="en-US" altLang="ja-JP" sz="1600" dirty="0">
                <a:solidFill>
                  <a:schemeClr val="tx1"/>
                </a:solidFill>
                <a:latin typeface="Meiryo UI" panose="020B0604030504040204" pitchFamily="50" charset="-128"/>
                <a:ea typeface="Meiryo UI" panose="020B0604030504040204" pitchFamily="50" charset="-128"/>
              </a:rPr>
              <a:t>24.4</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3" name="テキスト ボックス 12"/>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あなたが「現在の（主な）お住まいを選ぶ際に重視したこと」について、以下より最大5つまでお選びください。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39D558D6-E813-4A75-B8C8-34EF49D4FC05}"/>
              </a:ext>
            </a:extLst>
          </p:cNvPr>
          <p:cNvPicPr>
            <a:picLocks noChangeAspect="1"/>
          </p:cNvPicPr>
          <p:nvPr/>
        </p:nvPicPr>
        <p:blipFill>
          <a:blip r:embed="rId3"/>
          <a:stretch>
            <a:fillRect/>
          </a:stretch>
        </p:blipFill>
        <p:spPr>
          <a:xfrm>
            <a:off x="926478" y="2005163"/>
            <a:ext cx="11424894" cy="4852837"/>
          </a:xfrm>
          <a:prstGeom prst="rect">
            <a:avLst/>
          </a:prstGeom>
        </p:spPr>
      </p:pic>
    </p:spTree>
    <p:extLst>
      <p:ext uri="{BB962C8B-B14F-4D97-AF65-F5344CB8AC3E}">
        <p14:creationId xmlns:p14="http://schemas.microsoft.com/office/powerpoint/2010/main" val="17750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67793-15DF-0FFC-5B15-57E36F1DDB2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37CC31F-9B85-2F50-0BFD-704C60E2B21B}"/>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6DF7145C-3EBF-6735-8D66-8EE85BC010CF}"/>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6B91E437-6691-62DF-49F1-360727C8696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住宅に関する悩みや不安</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513081"/>
            <a:ext cx="11146775"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「建物や内外装の老朽化」が</a:t>
            </a:r>
            <a:r>
              <a:rPr kumimoji="1" lang="en-US" altLang="ja-JP" sz="1600" dirty="0">
                <a:solidFill>
                  <a:schemeClr val="tx1"/>
                </a:solidFill>
                <a:latin typeface="Meiryo UI" panose="020B0604030504040204" pitchFamily="50" charset="-128"/>
                <a:ea typeface="Meiryo UI" panose="020B0604030504040204" pitchFamily="50" charset="-128"/>
              </a:rPr>
              <a:t>26.1</a:t>
            </a:r>
            <a:r>
              <a:rPr kumimoji="1" lang="ja-JP" altLang="en-US" sz="1600" dirty="0">
                <a:solidFill>
                  <a:schemeClr val="tx1"/>
                </a:solidFill>
                <a:latin typeface="Meiryo UI" panose="020B0604030504040204" pitchFamily="50" charset="-128"/>
                <a:ea typeface="Meiryo UI" panose="020B0604030504040204" pitchFamily="50" charset="-128"/>
              </a:rPr>
              <a:t>％、「遮音性等の機能が十分でない」が</a:t>
            </a:r>
            <a:r>
              <a:rPr kumimoji="1" lang="en-US" altLang="ja-JP" sz="1600" dirty="0">
                <a:solidFill>
                  <a:schemeClr val="tx1"/>
                </a:solidFill>
                <a:latin typeface="Meiryo UI" panose="020B0604030504040204" pitchFamily="50" charset="-128"/>
                <a:ea typeface="Meiryo UI" panose="020B0604030504040204" pitchFamily="50" charset="-128"/>
              </a:rPr>
              <a:t>16.9</a:t>
            </a:r>
            <a:r>
              <a:rPr kumimoji="1" lang="ja-JP" altLang="en-US" sz="1600" dirty="0">
                <a:solidFill>
                  <a:schemeClr val="tx1"/>
                </a:solidFill>
                <a:latin typeface="Meiryo UI" panose="020B0604030504040204" pitchFamily="50" charset="-128"/>
                <a:ea typeface="Meiryo UI" panose="020B0604030504040204" pitchFamily="50" charset="-128"/>
              </a:rPr>
              <a:t>％、「広さや間取りが十分でない」が</a:t>
            </a:r>
            <a:r>
              <a:rPr kumimoji="1" lang="en-US" altLang="ja-JP" sz="1600" dirty="0">
                <a:solidFill>
                  <a:schemeClr val="tx1"/>
                </a:solidFill>
                <a:latin typeface="Meiryo UI" panose="020B0604030504040204" pitchFamily="50" charset="-128"/>
                <a:ea typeface="Meiryo UI" panose="020B0604030504040204" pitchFamily="50" charset="-128"/>
              </a:rPr>
              <a:t>14.6</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一方で、「特にない」が</a:t>
            </a:r>
            <a:r>
              <a:rPr kumimoji="1" lang="en-US" altLang="ja-JP" sz="1600" dirty="0">
                <a:solidFill>
                  <a:schemeClr val="tx1"/>
                </a:solidFill>
                <a:latin typeface="Meiryo UI" panose="020B0604030504040204" pitchFamily="50" charset="-128"/>
                <a:ea typeface="Meiryo UI" panose="020B0604030504040204" pitchFamily="50" charset="-128"/>
              </a:rPr>
              <a:t>35.7</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4" name="テキスト ボックス 13"/>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Q17</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あなたが現在抱えている、「住宅に関する悩みや不安」がありましたら、以下よりお選びください。（いくつでも）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82D1E4F8-EB7B-42D9-9CFF-0143314F968E}"/>
              </a:ext>
            </a:extLst>
          </p:cNvPr>
          <p:cNvPicPr>
            <a:picLocks noChangeAspect="1"/>
          </p:cNvPicPr>
          <p:nvPr/>
        </p:nvPicPr>
        <p:blipFill>
          <a:blip r:embed="rId3"/>
          <a:stretch>
            <a:fillRect/>
          </a:stretch>
        </p:blipFill>
        <p:spPr>
          <a:xfrm>
            <a:off x="1064797" y="2136536"/>
            <a:ext cx="11053006" cy="4688230"/>
          </a:xfrm>
          <a:prstGeom prst="rect">
            <a:avLst/>
          </a:prstGeom>
        </p:spPr>
      </p:pic>
    </p:spTree>
    <p:extLst>
      <p:ext uri="{BB962C8B-B14F-4D97-AF65-F5344CB8AC3E}">
        <p14:creationId xmlns:p14="http://schemas.microsoft.com/office/powerpoint/2010/main" val="43699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C238B-C70C-1573-99D2-8545DB7B096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52B0B43-F3F3-8506-42F5-9DD5650199B3}"/>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02B34339-28B0-8197-40FF-4B3C6EB63112}"/>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4B46B3A8-E625-57C3-DA91-325939FB907B}"/>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住宅の改善にあたり支障になっていること</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51308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「改善のために必要な資金が確保できない」が</a:t>
            </a:r>
            <a:r>
              <a:rPr lang="en-US" altLang="ja-JP" sz="1600" dirty="0">
                <a:solidFill>
                  <a:schemeClr val="tx1"/>
                </a:solidFill>
                <a:latin typeface="Meiryo UI" panose="020B0604030504040204" pitchFamily="50" charset="-128"/>
                <a:ea typeface="Meiryo UI" panose="020B0604030504040204" pitchFamily="50" charset="-128"/>
              </a:rPr>
              <a:t>25.4</a:t>
            </a:r>
            <a:r>
              <a:rPr lang="ja-JP" altLang="en-US" sz="1600" dirty="0">
                <a:solidFill>
                  <a:schemeClr val="tx1"/>
                </a:solidFill>
                <a:latin typeface="Meiryo UI" panose="020B0604030504040204" pitchFamily="50" charset="-128"/>
                <a:ea typeface="Meiryo UI" panose="020B0604030504040204" pitchFamily="50" charset="-128"/>
              </a:rPr>
              <a:t>％、「改善に支障になっていることは、特にない</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わからない」が</a:t>
            </a:r>
            <a:r>
              <a:rPr lang="en-US" altLang="ja-JP" sz="1600" dirty="0">
                <a:solidFill>
                  <a:schemeClr val="tx1"/>
                </a:solidFill>
                <a:latin typeface="Meiryo UI" panose="020B0604030504040204" pitchFamily="50" charset="-128"/>
                <a:ea typeface="Meiryo UI" panose="020B0604030504040204" pitchFamily="50" charset="-128"/>
              </a:rPr>
              <a:t>11.5</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一方</a:t>
            </a:r>
            <a:r>
              <a:rPr kumimoji="1" lang="ja-JP" altLang="en-US" sz="1600" dirty="0">
                <a:solidFill>
                  <a:schemeClr val="tx1"/>
                </a:solidFill>
                <a:latin typeface="Meiryo UI" panose="020B0604030504040204" pitchFamily="50" charset="-128"/>
                <a:ea typeface="Meiryo UI" panose="020B0604030504040204" pitchFamily="50" charset="-128"/>
              </a:rPr>
              <a:t>で、「今のところ、住まいの改善は特に考えていない」が</a:t>
            </a:r>
            <a:r>
              <a:rPr kumimoji="1" lang="en-US" altLang="ja-JP" sz="1600" dirty="0">
                <a:solidFill>
                  <a:schemeClr val="tx1"/>
                </a:solidFill>
                <a:latin typeface="Meiryo UI" panose="020B0604030504040204" pitchFamily="50" charset="-128"/>
                <a:ea typeface="Meiryo UI" panose="020B0604030504040204" pitchFamily="50" charset="-128"/>
              </a:rPr>
              <a:t>46.5</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4" name="テキスト ボックス 13"/>
          <p:cNvSpPr txBox="1"/>
          <p:nvPr/>
        </p:nvSpPr>
        <p:spPr>
          <a:xfrm>
            <a:off x="595571" y="1080000"/>
            <a:ext cx="11459748"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Q18</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現在の（主な）お住まいの改善を行うにあたって、支障になっていることがありましたら、以下よりお選びください。（いくつでも）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98E29441-6187-4685-8820-6E2FBDD609EB}"/>
              </a:ext>
            </a:extLst>
          </p:cNvPr>
          <p:cNvPicPr>
            <a:picLocks noChangeAspect="1"/>
          </p:cNvPicPr>
          <p:nvPr/>
        </p:nvPicPr>
        <p:blipFill>
          <a:blip r:embed="rId3"/>
          <a:stretch>
            <a:fillRect/>
          </a:stretch>
        </p:blipFill>
        <p:spPr>
          <a:xfrm>
            <a:off x="285480" y="2255121"/>
            <a:ext cx="11906520" cy="4602879"/>
          </a:xfrm>
          <a:prstGeom prst="rect">
            <a:avLst/>
          </a:prstGeom>
        </p:spPr>
      </p:pic>
    </p:spTree>
    <p:extLst>
      <p:ext uri="{BB962C8B-B14F-4D97-AF65-F5344CB8AC3E}">
        <p14:creationId xmlns:p14="http://schemas.microsoft.com/office/powerpoint/2010/main" val="96831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3752-9410-5BFA-5DA9-132B2A8A53B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FF5D170-F1AF-0CF8-2B55-50912C870942}"/>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CDACE703-40A8-B6D1-2EF5-DF0F6D664C6C}"/>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825D3072-5F54-6D1E-3D32-B6AC830D6CC1}"/>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住宅の情報収集の方法</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513081"/>
            <a:ext cx="10883520" cy="8280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「不動産情報ウェブサイト」が</a:t>
            </a:r>
            <a:r>
              <a:rPr kumimoji="1" lang="en-US" altLang="ja-JP" sz="1600" dirty="0">
                <a:solidFill>
                  <a:schemeClr val="tx1"/>
                </a:solidFill>
                <a:latin typeface="Meiryo UI" panose="020B0604030504040204" pitchFamily="50" charset="-128"/>
                <a:ea typeface="Meiryo UI" panose="020B0604030504040204" pitchFamily="50" charset="-128"/>
              </a:rPr>
              <a:t>20.8</a:t>
            </a:r>
            <a:r>
              <a:rPr kumimoji="1" lang="ja-JP" altLang="en-US" sz="1600" dirty="0">
                <a:solidFill>
                  <a:schemeClr val="tx1"/>
                </a:solidFill>
                <a:latin typeface="Meiryo UI" panose="020B0604030504040204" pitchFamily="50" charset="-128"/>
                <a:ea typeface="Meiryo UI" panose="020B0604030504040204" pitchFamily="50" charset="-128"/>
              </a:rPr>
              <a:t>％、「友人・知人の口コミ」が</a:t>
            </a:r>
            <a:r>
              <a:rPr kumimoji="1" lang="en-US" altLang="ja-JP" sz="1600" dirty="0">
                <a:solidFill>
                  <a:schemeClr val="tx1"/>
                </a:solidFill>
                <a:latin typeface="Meiryo UI" panose="020B0604030504040204" pitchFamily="50" charset="-128"/>
                <a:ea typeface="Meiryo UI" panose="020B0604030504040204" pitchFamily="50" charset="-128"/>
              </a:rPr>
              <a:t>12.2</a:t>
            </a:r>
            <a:r>
              <a:rPr kumimoji="1" lang="ja-JP" altLang="en-US" sz="1600" dirty="0">
                <a:solidFill>
                  <a:schemeClr val="tx1"/>
                </a:solidFill>
                <a:latin typeface="Meiryo UI" panose="020B0604030504040204" pitchFamily="50" charset="-128"/>
                <a:ea typeface="Meiryo UI" panose="020B0604030504040204" pitchFamily="50" charset="-128"/>
              </a:rPr>
              <a:t>％、「不動産店舗、住宅メーカー、工務店に来店」が</a:t>
            </a:r>
            <a:r>
              <a:rPr kumimoji="1" lang="en-US" altLang="ja-JP" sz="1600" dirty="0">
                <a:solidFill>
                  <a:schemeClr val="tx1"/>
                </a:solidFill>
                <a:latin typeface="Meiryo UI" panose="020B0604030504040204" pitchFamily="50" charset="-128"/>
                <a:ea typeface="Meiryo UI" panose="020B0604030504040204" pitchFamily="50" charset="-128"/>
              </a:rPr>
              <a:t>9.8</a:t>
            </a:r>
            <a:r>
              <a:rPr kumimoji="1" lang="ja-JP" altLang="en-US" sz="1600" dirty="0">
                <a:solidFill>
                  <a:schemeClr val="tx1"/>
                </a:solidFill>
                <a:latin typeface="Meiryo UI" panose="020B0604030504040204" pitchFamily="50" charset="-128"/>
                <a:ea typeface="Meiryo UI" panose="020B0604030504040204" pitchFamily="50" charset="-128"/>
              </a:rPr>
              <a:t>％、「新聞の折り込み広告や</a:t>
            </a:r>
            <a:r>
              <a:rPr kumimoji="1" lang="en-US" altLang="ja-JP" sz="1600" dirty="0">
                <a:solidFill>
                  <a:schemeClr val="tx1"/>
                </a:solidFill>
                <a:latin typeface="Meiryo UI" panose="020B0604030504040204" pitchFamily="50" charset="-128"/>
                <a:ea typeface="Meiryo UI" panose="020B0604030504040204" pitchFamily="50" charset="-128"/>
              </a:rPr>
              <a:t>DM</a:t>
            </a:r>
            <a:r>
              <a:rPr kumimoji="1" lang="ja-JP" altLang="en-US" sz="1600" dirty="0">
                <a:solidFill>
                  <a:schemeClr val="tx1"/>
                </a:solidFill>
                <a:latin typeface="Meiryo UI" panose="020B0604030504040204" pitchFamily="50" charset="-128"/>
                <a:ea typeface="Meiryo UI" panose="020B0604030504040204" pitchFamily="50" charset="-128"/>
              </a:rPr>
              <a:t>」が</a:t>
            </a:r>
            <a:r>
              <a:rPr kumimoji="1" lang="en-US" altLang="ja-JP" sz="1600" dirty="0">
                <a:solidFill>
                  <a:schemeClr val="tx1"/>
                </a:solidFill>
                <a:latin typeface="Meiryo UI" panose="020B0604030504040204" pitchFamily="50" charset="-128"/>
                <a:ea typeface="Meiryo UI" panose="020B0604030504040204" pitchFamily="50" charset="-128"/>
              </a:rPr>
              <a:t>9.0</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一方で</a:t>
            </a:r>
            <a:r>
              <a:rPr lang="ja-JP" altLang="en-US" sz="1600" dirty="0">
                <a:solidFill>
                  <a:schemeClr val="tx1"/>
                </a:solidFill>
                <a:latin typeface="Meiryo UI" panose="020B0604030504040204" pitchFamily="50" charset="-128"/>
                <a:ea typeface="Meiryo UI" panose="020B0604030504040204" pitchFamily="50" charset="-128"/>
              </a:rPr>
              <a:t>、「住宅に関する情報収集はしていない」が</a:t>
            </a:r>
            <a:r>
              <a:rPr lang="en-US" altLang="ja-JP" sz="1600" dirty="0">
                <a:solidFill>
                  <a:schemeClr val="tx1"/>
                </a:solidFill>
                <a:latin typeface="Meiryo UI" panose="020B0604030504040204" pitchFamily="50" charset="-128"/>
                <a:ea typeface="Meiryo UI" panose="020B0604030504040204" pitchFamily="50" charset="-128"/>
              </a:rPr>
              <a:t>60.1</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Q19</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あなたは普段、住宅に関する情報をどこで収集していますか。以下よりあてはまるものをお選びください。（いくつでも）</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4F48485-5358-4FBA-8649-C290F647C342}"/>
              </a:ext>
            </a:extLst>
          </p:cNvPr>
          <p:cNvPicPr>
            <a:picLocks noChangeAspect="1"/>
          </p:cNvPicPr>
          <p:nvPr/>
        </p:nvPicPr>
        <p:blipFill>
          <a:blip r:embed="rId3"/>
          <a:stretch>
            <a:fillRect/>
          </a:stretch>
        </p:blipFill>
        <p:spPr>
          <a:xfrm>
            <a:off x="1138994" y="2322183"/>
            <a:ext cx="11053006" cy="4535817"/>
          </a:xfrm>
          <a:prstGeom prst="rect">
            <a:avLst/>
          </a:prstGeom>
        </p:spPr>
      </p:pic>
    </p:spTree>
    <p:extLst>
      <p:ext uri="{BB962C8B-B14F-4D97-AF65-F5344CB8AC3E}">
        <p14:creationId xmlns:p14="http://schemas.microsoft.com/office/powerpoint/2010/main" val="51578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93E7B-8C0C-C0AB-D868-96F4B4C1003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1A9CA2A-3CC1-6A96-7231-E456156674C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4CD8C606-F0F4-D109-C9C6-406B0CB26083}"/>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F8B8456-5D9F-AB5E-98D5-0B8D13D6401D}"/>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今後の居住意向</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513081"/>
            <a:ext cx="10883520" cy="6228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「今の住宅のまま住み続けたい」が</a:t>
            </a:r>
            <a:r>
              <a:rPr kumimoji="1" lang="en-US" altLang="ja-JP" sz="1600" dirty="0">
                <a:solidFill>
                  <a:schemeClr val="tx1"/>
                </a:solidFill>
                <a:latin typeface="Meiryo UI" panose="020B0604030504040204" pitchFamily="50" charset="-128"/>
                <a:ea typeface="Meiryo UI" panose="020B0604030504040204" pitchFamily="50" charset="-128"/>
              </a:rPr>
              <a:t>39.8</a:t>
            </a:r>
            <a:r>
              <a:rPr kumimoji="1" lang="ja-JP" altLang="en-US"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「わからない」が</a:t>
            </a:r>
            <a:r>
              <a:rPr lang="en-US" altLang="ja-JP" sz="1600" dirty="0">
                <a:solidFill>
                  <a:schemeClr val="tx1"/>
                </a:solidFill>
                <a:latin typeface="Meiryo UI" panose="020B0604030504040204" pitchFamily="50" charset="-128"/>
                <a:ea typeface="Meiryo UI" panose="020B0604030504040204" pitchFamily="50" charset="-128"/>
              </a:rPr>
              <a:t>21.6</a:t>
            </a:r>
            <a:r>
              <a:rPr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「いずれは住み替えたいが、時期は</a:t>
            </a:r>
            <a:r>
              <a:rPr lang="ja-JP" altLang="en-US" sz="1600" dirty="0">
                <a:solidFill>
                  <a:schemeClr val="tx1"/>
                </a:solidFill>
                <a:latin typeface="Meiryo UI" panose="020B0604030504040204" pitchFamily="50" charset="-128"/>
                <a:ea typeface="Meiryo UI" panose="020B0604030504040204" pitchFamily="50" charset="-128"/>
              </a:rPr>
              <a:t>未定</a:t>
            </a:r>
            <a:r>
              <a:rPr kumimoji="1" lang="ja-JP" altLang="en-US" sz="1600" dirty="0">
                <a:solidFill>
                  <a:schemeClr val="tx1"/>
                </a:solidFill>
                <a:latin typeface="Meiryo UI" panose="020B0604030504040204" pitchFamily="50" charset="-128"/>
                <a:ea typeface="Meiryo UI" panose="020B0604030504040204" pitchFamily="50" charset="-128"/>
              </a:rPr>
              <a:t>」が</a:t>
            </a:r>
            <a:r>
              <a:rPr kumimoji="1" lang="en-US" altLang="ja-JP" sz="1600" dirty="0">
                <a:solidFill>
                  <a:schemeClr val="tx1"/>
                </a:solidFill>
                <a:latin typeface="Meiryo UI" panose="020B0604030504040204" pitchFamily="50" charset="-128"/>
                <a:ea typeface="Meiryo UI" panose="020B0604030504040204" pitchFamily="50" charset="-128"/>
              </a:rPr>
              <a:t>17.6</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また、 「今の住宅に住み続けたい」が約半数、「住み替えたい」が約</a:t>
            </a:r>
            <a:r>
              <a:rPr lang="en-US" altLang="ja-JP" sz="1600" dirty="0">
                <a:solidFill>
                  <a:schemeClr val="tx1"/>
                </a:solidFill>
                <a:latin typeface="Meiryo UI" panose="020B0604030504040204" pitchFamily="50" charset="-128"/>
                <a:ea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rPr>
              <a:t>割となっている。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95571" y="1080000"/>
            <a:ext cx="11459748"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Q20</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あなたは、現在の（主な）お住まいに住み続けたいと思いますか。以下より、あなたのお気持ちに最も近いものをお選びください。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71631222-9665-48D0-8903-331CD55B50BE}"/>
              </a:ext>
            </a:extLst>
          </p:cNvPr>
          <p:cNvPicPr>
            <a:picLocks noChangeAspect="1"/>
          </p:cNvPicPr>
          <p:nvPr/>
        </p:nvPicPr>
        <p:blipFill>
          <a:blip r:embed="rId3"/>
          <a:stretch>
            <a:fillRect/>
          </a:stretch>
        </p:blipFill>
        <p:spPr>
          <a:xfrm>
            <a:off x="1138994" y="2303893"/>
            <a:ext cx="11053006" cy="4554107"/>
          </a:xfrm>
          <a:prstGeom prst="rect">
            <a:avLst/>
          </a:prstGeom>
        </p:spPr>
      </p:pic>
    </p:spTree>
    <p:extLst>
      <p:ext uri="{BB962C8B-B14F-4D97-AF65-F5344CB8AC3E}">
        <p14:creationId xmlns:p14="http://schemas.microsoft.com/office/powerpoint/2010/main" val="3441460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16B18-8D0A-9BD1-D5EB-B46EA1A4A7B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6D6DB58-2998-D2F8-6938-8AB514386964}"/>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C0555EE5-AA74-1ED5-5CF7-67906ECDE98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EF3B06C2-5A80-01EB-756A-E27B25EFC281}"/>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空き家・空地の所有の状況</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50741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「所有してない」が</a:t>
            </a:r>
            <a:r>
              <a:rPr lang="en-US" altLang="ja-JP" sz="1600" dirty="0">
                <a:solidFill>
                  <a:schemeClr val="tx1"/>
                </a:solidFill>
                <a:latin typeface="Meiryo UI" panose="020B0604030504040204" pitchFamily="50" charset="-128"/>
                <a:ea typeface="Meiryo UI" panose="020B0604030504040204" pitchFamily="50" charset="-128"/>
              </a:rPr>
              <a:t>92.5</a:t>
            </a:r>
            <a:r>
              <a:rPr lang="ja-JP" altLang="en-US" sz="1600" dirty="0">
                <a:solidFill>
                  <a:schemeClr val="tx1"/>
                </a:solidFill>
                <a:latin typeface="Meiryo UI" panose="020B0604030504040204" pitchFamily="50" charset="-128"/>
                <a:ea typeface="Meiryo UI" panose="020B0604030504040204" pitchFamily="50" charset="-128"/>
              </a:rPr>
              <a:t>％、「所有している」が</a:t>
            </a:r>
            <a:r>
              <a:rPr lang="en-US" altLang="ja-JP" sz="1600" dirty="0">
                <a:solidFill>
                  <a:schemeClr val="tx1"/>
                </a:solidFill>
                <a:latin typeface="Meiryo UI" panose="020B0604030504040204" pitchFamily="50" charset="-128"/>
                <a:ea typeface="Meiryo UI" panose="020B0604030504040204" pitchFamily="50" charset="-128"/>
              </a:rPr>
              <a:t>7.5</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あなたのご家庭では、現在、空き家や空き地を所有していますか。</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933005F-00FD-42A7-BB63-5F6A0F2B704D}"/>
              </a:ext>
            </a:extLst>
          </p:cNvPr>
          <p:cNvPicPr>
            <a:picLocks noChangeAspect="1"/>
          </p:cNvPicPr>
          <p:nvPr/>
        </p:nvPicPr>
        <p:blipFill>
          <a:blip r:embed="rId3"/>
          <a:stretch>
            <a:fillRect/>
          </a:stretch>
        </p:blipFill>
        <p:spPr>
          <a:xfrm>
            <a:off x="1138994" y="2130866"/>
            <a:ext cx="11053006" cy="4743099"/>
          </a:xfrm>
          <a:prstGeom prst="rect">
            <a:avLst/>
          </a:prstGeom>
        </p:spPr>
      </p:pic>
    </p:spTree>
    <p:extLst>
      <p:ext uri="{BB962C8B-B14F-4D97-AF65-F5344CB8AC3E}">
        <p14:creationId xmlns:p14="http://schemas.microsoft.com/office/powerpoint/2010/main" val="234772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908BE-3F63-6685-D7DB-BC3633D240F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7C55073-CF1F-C618-F5E4-435AE902581C}"/>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80DF4075-2474-917B-4795-C56017534492}"/>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E3934B49-EB56-59D4-7A16-4C4E1D259A54}"/>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所有する空き家・空地の今後の活用意向</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734052"/>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「現状のまま（放置）」が</a:t>
            </a:r>
            <a:r>
              <a:rPr kumimoji="1" lang="en-US" altLang="ja-JP" sz="1600" dirty="0">
                <a:solidFill>
                  <a:schemeClr val="tx1"/>
                </a:solidFill>
                <a:latin typeface="Meiryo UI" panose="020B0604030504040204" pitchFamily="50" charset="-128"/>
                <a:ea typeface="Meiryo UI" panose="020B0604030504040204" pitchFamily="50" charset="-128"/>
              </a:rPr>
              <a:t>19.2</a:t>
            </a:r>
            <a:r>
              <a:rPr kumimoji="1" lang="ja-JP" altLang="en-US" sz="1600" dirty="0">
                <a:solidFill>
                  <a:schemeClr val="tx1"/>
                </a:solidFill>
                <a:latin typeface="Meiryo UI" panose="020B0604030504040204" pitchFamily="50" charset="-128"/>
                <a:ea typeface="Meiryo UI" panose="020B0604030504040204" pitchFamily="50" charset="-128"/>
              </a:rPr>
              <a:t>％、「手放したいが、特にその後の用途に希望なし」が</a:t>
            </a:r>
            <a:r>
              <a:rPr kumimoji="1" lang="en-US" altLang="ja-JP" sz="1600" dirty="0">
                <a:solidFill>
                  <a:schemeClr val="tx1"/>
                </a:solidFill>
                <a:latin typeface="Meiryo UI" panose="020B0604030504040204" pitchFamily="50" charset="-128"/>
                <a:ea typeface="Meiryo UI" panose="020B0604030504040204" pitchFamily="50" charset="-128"/>
              </a:rPr>
              <a:t>17.9</a:t>
            </a:r>
            <a:r>
              <a:rPr kumimoji="1" lang="ja-JP" altLang="en-US" sz="1600" dirty="0">
                <a:solidFill>
                  <a:schemeClr val="tx1"/>
                </a:solidFill>
                <a:latin typeface="Meiryo UI" panose="020B0604030504040204" pitchFamily="50" charset="-128"/>
                <a:ea typeface="Meiryo UI" panose="020B0604030504040204" pitchFamily="50" charset="-128"/>
              </a:rPr>
              <a:t>％、「所有したまま、最低限の維持・管理ができる状態」と「自分では判断できない</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わからない」が</a:t>
            </a:r>
            <a:r>
              <a:rPr kumimoji="1" lang="en-US" altLang="ja-JP" sz="1600" dirty="0">
                <a:solidFill>
                  <a:schemeClr val="tx1"/>
                </a:solidFill>
                <a:latin typeface="Meiryo UI" panose="020B0604030504040204" pitchFamily="50" charset="-128"/>
                <a:ea typeface="Meiryo UI" panose="020B0604030504040204" pitchFamily="50" charset="-128"/>
              </a:rPr>
              <a:t>16.7</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4" name="テキスト ボックス 13"/>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あなたのご家庭で現在所有している空き家・空き地について、今後どのようにしたいとお考えですか。
</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あなたのお気持ちに最も近いものをお選びください。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3C90AA1-4AB0-4D93-B9F5-6D255D436725}"/>
              </a:ext>
            </a:extLst>
          </p:cNvPr>
          <p:cNvPicPr>
            <a:picLocks noChangeAspect="1"/>
          </p:cNvPicPr>
          <p:nvPr/>
        </p:nvPicPr>
        <p:blipFill>
          <a:blip r:embed="rId3"/>
          <a:stretch>
            <a:fillRect/>
          </a:stretch>
        </p:blipFill>
        <p:spPr>
          <a:xfrm>
            <a:off x="1073168" y="2045779"/>
            <a:ext cx="11302964" cy="4852837"/>
          </a:xfrm>
          <a:prstGeom prst="rect">
            <a:avLst/>
          </a:prstGeom>
        </p:spPr>
      </p:pic>
    </p:spTree>
    <p:extLst>
      <p:ext uri="{BB962C8B-B14F-4D97-AF65-F5344CB8AC3E}">
        <p14:creationId xmlns:p14="http://schemas.microsoft.com/office/powerpoint/2010/main" val="1220301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09DB1-CA14-AB7A-D62B-48AE536E3BD1}"/>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17304BD-578E-5AF0-571D-A9D8357A6E29}"/>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A6214DC4-B2FA-4563-5EB8-F00D14A15AF2}"/>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B15F06B2-0F61-5BD2-26F9-9ABD1E8EAAE7}"/>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周辺の空地・空き家の今後の活用意向</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51308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「駐車場」が</a:t>
            </a:r>
            <a:r>
              <a:rPr kumimoji="1" lang="en-US" altLang="ja-JP" sz="1600" dirty="0">
                <a:solidFill>
                  <a:schemeClr val="tx1"/>
                </a:solidFill>
                <a:latin typeface="Meiryo UI" panose="020B0604030504040204" pitchFamily="50" charset="-128"/>
                <a:ea typeface="Meiryo UI" panose="020B0604030504040204" pitchFamily="50" charset="-128"/>
              </a:rPr>
              <a:t>21.8</a:t>
            </a:r>
            <a:r>
              <a:rPr kumimoji="1" lang="ja-JP" altLang="en-US" sz="1600" dirty="0">
                <a:solidFill>
                  <a:schemeClr val="tx1"/>
                </a:solidFill>
                <a:latin typeface="Meiryo UI" panose="020B0604030504040204" pitchFamily="50" charset="-128"/>
                <a:ea typeface="Meiryo UI" panose="020B0604030504040204" pitchFamily="50" charset="-128"/>
              </a:rPr>
              <a:t>％、「公園・緑地」が</a:t>
            </a:r>
            <a:r>
              <a:rPr kumimoji="1" lang="en-US" altLang="ja-JP" sz="1600" dirty="0">
                <a:solidFill>
                  <a:schemeClr val="tx1"/>
                </a:solidFill>
                <a:latin typeface="Meiryo UI" panose="020B0604030504040204" pitchFamily="50" charset="-128"/>
                <a:ea typeface="Meiryo UI" panose="020B0604030504040204" pitchFamily="50" charset="-128"/>
              </a:rPr>
              <a:t>14.4</a:t>
            </a:r>
            <a:r>
              <a:rPr kumimoji="1" lang="ja-JP" altLang="en-US" sz="1600" dirty="0">
                <a:solidFill>
                  <a:schemeClr val="tx1"/>
                </a:solidFill>
                <a:latin typeface="Meiryo UI" panose="020B0604030504040204" pitchFamily="50" charset="-128"/>
                <a:ea typeface="Meiryo UI" panose="020B0604030504040204" pitchFamily="50" charset="-128"/>
              </a:rPr>
              <a:t>％、「商業利用」が</a:t>
            </a:r>
            <a:r>
              <a:rPr kumimoji="1" lang="en-US" altLang="ja-JP" sz="1600" dirty="0">
                <a:solidFill>
                  <a:schemeClr val="tx1"/>
                </a:solidFill>
                <a:latin typeface="Meiryo UI" panose="020B0604030504040204" pitchFamily="50" charset="-128"/>
                <a:ea typeface="Meiryo UI" panose="020B0604030504040204" pitchFamily="50" charset="-128"/>
              </a:rPr>
              <a:t>14.3</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一方で、「特に思いつかない」が</a:t>
            </a:r>
            <a:r>
              <a:rPr lang="en-US" altLang="ja-JP" sz="1600" dirty="0">
                <a:solidFill>
                  <a:schemeClr val="tx1"/>
                </a:solidFill>
                <a:latin typeface="Meiryo UI" panose="020B0604030504040204" pitchFamily="50" charset="-128"/>
                <a:ea typeface="Meiryo UI" panose="020B0604030504040204" pitchFamily="50" charset="-128"/>
              </a:rPr>
              <a:t>55.2</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5571" y="1080000"/>
            <a:ext cx="11459748"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あなたのお住まいの周辺に空き家・空き地がある場合に、どのように転用・活用されるのが望ましいと考えますか。（複数回答可）</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CA4F351-AD83-4D78-A633-CBB6B00F0EEB}"/>
              </a:ext>
            </a:extLst>
          </p:cNvPr>
          <p:cNvPicPr>
            <a:picLocks noChangeAspect="1"/>
          </p:cNvPicPr>
          <p:nvPr/>
        </p:nvPicPr>
        <p:blipFill>
          <a:blip r:embed="rId3"/>
          <a:stretch>
            <a:fillRect/>
          </a:stretch>
        </p:blipFill>
        <p:spPr>
          <a:xfrm>
            <a:off x="1138994" y="2248640"/>
            <a:ext cx="11053006" cy="4682134"/>
          </a:xfrm>
          <a:prstGeom prst="rect">
            <a:avLst/>
          </a:prstGeom>
        </p:spPr>
      </p:pic>
    </p:spTree>
    <p:extLst>
      <p:ext uri="{BB962C8B-B14F-4D97-AF65-F5344CB8AC3E}">
        <p14:creationId xmlns:p14="http://schemas.microsoft.com/office/powerpoint/2010/main" val="256130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9035F-B4F1-3C08-E5A3-BD17CB07631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B186C0D-73A1-BF4B-E677-2FEBB0B127DC}"/>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69AA4AB6-0EF9-5FFC-B7ED-5E1039A714E5}"/>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4F88097-CD7B-8D8C-9B2A-31F7C505B77F}"/>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シェアリングの状況</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654840" y="172645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「本・映像・音楽など」が</a:t>
            </a:r>
            <a:r>
              <a:rPr kumimoji="1" lang="en-US" altLang="ja-JP" sz="1600" dirty="0">
                <a:solidFill>
                  <a:schemeClr val="tx1"/>
                </a:solidFill>
                <a:latin typeface="Meiryo UI" panose="020B0604030504040204" pitchFamily="50" charset="-128"/>
                <a:ea typeface="Meiryo UI" panose="020B0604030504040204" pitchFamily="50" charset="-128"/>
              </a:rPr>
              <a:t>12.1</a:t>
            </a:r>
            <a:r>
              <a:rPr kumimoji="1" lang="ja-JP" altLang="en-US" sz="1600" dirty="0">
                <a:solidFill>
                  <a:schemeClr val="tx1"/>
                </a:solidFill>
                <a:latin typeface="Meiryo UI" panose="020B0604030504040204" pitchFamily="50" charset="-128"/>
                <a:ea typeface="Meiryo UI" panose="020B0604030504040204" pitchFamily="50" charset="-128"/>
              </a:rPr>
              <a:t>％、「自動車」が</a:t>
            </a:r>
            <a:r>
              <a:rPr kumimoji="1" lang="en-US" altLang="ja-JP" sz="1600" dirty="0">
                <a:solidFill>
                  <a:schemeClr val="tx1"/>
                </a:solidFill>
                <a:latin typeface="Meiryo UI" panose="020B0604030504040204" pitchFamily="50" charset="-128"/>
                <a:ea typeface="Meiryo UI" panose="020B0604030504040204" pitchFamily="50" charset="-128"/>
              </a:rPr>
              <a:t>3.2</a:t>
            </a:r>
            <a:r>
              <a:rPr kumimoji="1" lang="ja-JP" altLang="en-US" sz="1600" dirty="0">
                <a:solidFill>
                  <a:schemeClr val="tx1"/>
                </a:solidFill>
                <a:latin typeface="Meiryo UI" panose="020B0604030504040204" pitchFamily="50" charset="-128"/>
                <a:ea typeface="Meiryo UI" panose="020B0604030504040204" pitchFamily="50" charset="-128"/>
              </a:rPr>
              <a:t>％、「家具・家電」が</a:t>
            </a:r>
            <a:r>
              <a:rPr kumimoji="1" lang="en-US" altLang="ja-JP" sz="1600" dirty="0">
                <a:solidFill>
                  <a:schemeClr val="tx1"/>
                </a:solidFill>
                <a:latin typeface="Meiryo UI" panose="020B0604030504040204" pitchFamily="50" charset="-128"/>
                <a:ea typeface="Meiryo UI" panose="020B0604030504040204" pitchFamily="50" charset="-128"/>
              </a:rPr>
              <a:t>1.4</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一方で、「特に利用していない」が</a:t>
            </a:r>
            <a:r>
              <a:rPr lang="en-US" altLang="ja-JP" sz="1600" dirty="0">
                <a:solidFill>
                  <a:schemeClr val="tx1"/>
                </a:solidFill>
                <a:latin typeface="Meiryo UI" panose="020B0604030504040204" pitchFamily="50" charset="-128"/>
                <a:ea typeface="Meiryo UI" panose="020B0604030504040204" pitchFamily="50" charset="-128"/>
              </a:rPr>
              <a:t>84.5</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Q24</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以下のうち、あなたが現在利用しているシェア/リースサービスやサブスク型のサービスなどがありましたらお選びください。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（いくつでも）</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A4E72636-89F0-4D25-80E0-91C8D7128693}"/>
              </a:ext>
            </a:extLst>
          </p:cNvPr>
          <p:cNvPicPr>
            <a:picLocks noChangeAspect="1"/>
          </p:cNvPicPr>
          <p:nvPr/>
        </p:nvPicPr>
        <p:blipFill>
          <a:blip r:embed="rId3"/>
          <a:stretch>
            <a:fillRect/>
          </a:stretch>
        </p:blipFill>
        <p:spPr>
          <a:xfrm>
            <a:off x="425180" y="2640534"/>
            <a:ext cx="11546825" cy="4072481"/>
          </a:xfrm>
          <a:prstGeom prst="rect">
            <a:avLst/>
          </a:prstGeom>
        </p:spPr>
      </p:pic>
    </p:spTree>
    <p:extLst>
      <p:ext uri="{BB962C8B-B14F-4D97-AF65-F5344CB8AC3E}">
        <p14:creationId xmlns:p14="http://schemas.microsoft.com/office/powerpoint/2010/main" val="4212926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22803-6F1F-6359-A190-2F8AC0A2F93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067A963-4924-D62F-42DC-D329E53251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5FA4D711-F4AF-07F1-15C0-6B4FFC31C2F0}"/>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1DEE982D-CD41-5C35-D2C8-6FCD9557F3EE}"/>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今後のシェアリングの意向</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50889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「本・映像・音楽など」が</a:t>
            </a:r>
            <a:r>
              <a:rPr lang="en-US" altLang="ja-JP" sz="1600" dirty="0">
                <a:solidFill>
                  <a:schemeClr val="tx1"/>
                </a:solidFill>
                <a:latin typeface="Meiryo UI" panose="020B0604030504040204" pitchFamily="50" charset="-128"/>
                <a:ea typeface="Meiryo UI" panose="020B0604030504040204" pitchFamily="50" charset="-128"/>
              </a:rPr>
              <a:t>15.5</a:t>
            </a:r>
            <a:r>
              <a:rPr lang="ja-JP" altLang="en-US" sz="1600" dirty="0">
                <a:solidFill>
                  <a:schemeClr val="tx1"/>
                </a:solidFill>
                <a:latin typeface="Meiryo UI" panose="020B0604030504040204" pitchFamily="50" charset="-128"/>
                <a:ea typeface="Meiryo UI" panose="020B0604030504040204" pitchFamily="50" charset="-128"/>
              </a:rPr>
              <a:t>％、「自動車」が</a:t>
            </a:r>
            <a:r>
              <a:rPr lang="en-US" altLang="ja-JP" sz="1600" dirty="0">
                <a:solidFill>
                  <a:schemeClr val="tx1"/>
                </a:solidFill>
                <a:latin typeface="Meiryo UI" panose="020B0604030504040204" pitchFamily="50" charset="-128"/>
                <a:ea typeface="Meiryo UI" panose="020B0604030504040204" pitchFamily="50" charset="-128"/>
              </a:rPr>
              <a:t>7.8</a:t>
            </a:r>
            <a:r>
              <a:rPr lang="ja-JP" altLang="en-US" sz="1600" dirty="0">
                <a:solidFill>
                  <a:schemeClr val="tx1"/>
                </a:solidFill>
                <a:latin typeface="Meiryo UI" panose="020B0604030504040204" pitchFamily="50" charset="-128"/>
                <a:ea typeface="Meiryo UI" panose="020B0604030504040204" pitchFamily="50" charset="-128"/>
              </a:rPr>
              <a:t>％、「家具・家電」が</a:t>
            </a:r>
            <a:r>
              <a:rPr lang="en-US" altLang="ja-JP" sz="1600" dirty="0">
                <a:solidFill>
                  <a:schemeClr val="tx1"/>
                </a:solidFill>
                <a:latin typeface="Meiryo UI" panose="020B0604030504040204" pitchFamily="50" charset="-128"/>
                <a:ea typeface="Meiryo UI" panose="020B0604030504040204" pitchFamily="50" charset="-128"/>
              </a:rPr>
              <a:t>3.8</a:t>
            </a:r>
            <a:r>
              <a:rPr lang="ja-JP" altLang="en-US" sz="1600" dirty="0">
                <a:solidFill>
                  <a:schemeClr val="tx1"/>
                </a:solidFill>
                <a:latin typeface="Meiryo UI" panose="020B0604030504040204" pitchFamily="50" charset="-128"/>
                <a:ea typeface="Meiryo UI" panose="020B0604030504040204" pitchFamily="50" charset="-128"/>
              </a:rPr>
              <a:t>％、「家」が</a:t>
            </a:r>
            <a:r>
              <a:rPr lang="en-US" altLang="ja-JP" sz="1600" dirty="0">
                <a:solidFill>
                  <a:schemeClr val="tx1"/>
                </a:solidFill>
                <a:latin typeface="Meiryo UI" panose="020B0604030504040204" pitchFamily="50" charset="-128"/>
                <a:ea typeface="Meiryo UI" panose="020B0604030504040204" pitchFamily="50" charset="-128"/>
              </a:rPr>
              <a:t>2.6</a:t>
            </a:r>
            <a:r>
              <a:rPr lang="ja-JP" altLang="en-US" sz="1600" dirty="0">
                <a:solidFill>
                  <a:schemeClr val="tx1"/>
                </a:solidFill>
                <a:latin typeface="Meiryo UI" panose="020B0604030504040204" pitchFamily="50" charset="-128"/>
                <a:ea typeface="Meiryo UI" panose="020B0604030504040204" pitchFamily="50" charset="-128"/>
              </a:rPr>
              <a:t>％となっている。</a:t>
            </a:r>
          </a:p>
          <a:p>
            <a:r>
              <a:rPr lang="ja-JP" altLang="en-US" sz="1600" dirty="0">
                <a:solidFill>
                  <a:schemeClr val="tx1"/>
                </a:solidFill>
                <a:latin typeface="Meiryo UI" panose="020B0604030504040204" pitchFamily="50" charset="-128"/>
                <a:ea typeface="Meiryo UI" panose="020B0604030504040204" pitchFamily="50" charset="-128"/>
              </a:rPr>
              <a:t>一方で、「利用したいと思うものはない」が</a:t>
            </a:r>
            <a:r>
              <a:rPr lang="en-US" altLang="ja-JP" sz="1600" dirty="0">
                <a:solidFill>
                  <a:schemeClr val="tx1"/>
                </a:solidFill>
                <a:latin typeface="Meiryo UI" panose="020B0604030504040204" pitchFamily="50" charset="-128"/>
                <a:ea typeface="Meiryo UI" panose="020B0604030504040204" pitchFamily="50" charset="-128"/>
              </a:rPr>
              <a:t>76.1</a:t>
            </a:r>
            <a:r>
              <a:rPr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4" name="テキスト ボックス 13"/>
          <p:cNvSpPr txBox="1"/>
          <p:nvPr/>
        </p:nvSpPr>
        <p:spPr>
          <a:xfrm>
            <a:off x="595571" y="1080000"/>
            <a:ext cx="11374756"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あなたが今後、以下のシェア/リースサービスやサブスク型のサービスで、利用したいと思うものをお選びください。（いくつでも）</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098B316-B0A1-4657-A207-4C9F015CDBAD}"/>
              </a:ext>
            </a:extLst>
          </p:cNvPr>
          <p:cNvPicPr>
            <a:picLocks noChangeAspect="1"/>
          </p:cNvPicPr>
          <p:nvPr/>
        </p:nvPicPr>
        <p:blipFill>
          <a:blip r:embed="rId3"/>
          <a:stretch>
            <a:fillRect/>
          </a:stretch>
        </p:blipFill>
        <p:spPr>
          <a:xfrm>
            <a:off x="66675" y="2343674"/>
            <a:ext cx="12192000" cy="4577326"/>
          </a:xfrm>
          <a:prstGeom prst="rect">
            <a:avLst/>
          </a:prstGeom>
        </p:spPr>
      </p:pic>
    </p:spTree>
    <p:extLst>
      <p:ext uri="{BB962C8B-B14F-4D97-AF65-F5344CB8AC3E}">
        <p14:creationId xmlns:p14="http://schemas.microsoft.com/office/powerpoint/2010/main" val="355713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10056440" y="6492876"/>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
        <p:nvSpPr>
          <p:cNvPr id="3" name="Rectangle 1">
            <a:extLst>
              <a:ext uri="{FF2B5EF4-FFF2-40B4-BE49-F238E27FC236}">
                <a16:creationId xmlns:a16="http://schemas.microsoft.com/office/drawing/2014/main" id="{B4FCB962-CC88-1EB9-7618-7E1B76F8CF85}"/>
              </a:ext>
            </a:extLst>
          </p:cNvPr>
          <p:cNvSpPr>
            <a:spLocks noChangeArrowheads="1"/>
          </p:cNvSpPr>
          <p:nvPr/>
        </p:nvSpPr>
        <p:spPr bwMode="auto">
          <a:xfrm>
            <a:off x="0" y="2922210"/>
            <a:ext cx="12192000" cy="949375"/>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１．調査の概要</a:t>
            </a:r>
            <a:endParaRPr lang="en-US" altLang="ja-JP" sz="2400" b="1" dirty="0">
              <a:latin typeface="メイリオ" panose="020B0604030504040204" pitchFamily="50" charset="-128"/>
              <a:ea typeface="メイリオ" panose="020B0604030504040204" pitchFamily="50" charset="-128"/>
              <a:cs typeface="Meiryo UI" panose="020B0604030504040204" pitchFamily="50" charset="-128"/>
            </a:endParaRPr>
          </a:p>
          <a:p>
            <a:pPr algn="ctr" eaLnBrk="1" hangingPunct="1">
              <a:lnSpc>
                <a:spcPct val="130000"/>
              </a:lnSpc>
              <a:tabLst/>
              <a:defRPr/>
            </a:pP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２．調査結果の単純集計</a:t>
            </a:r>
          </a:p>
        </p:txBody>
      </p:sp>
    </p:spTree>
    <p:extLst>
      <p:ext uri="{BB962C8B-B14F-4D97-AF65-F5344CB8AC3E}">
        <p14:creationId xmlns:p14="http://schemas.microsoft.com/office/powerpoint/2010/main" val="1605074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49E1-0E10-A191-E501-361CFA4D3B81}"/>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380E082-3BA2-A2C1-E23B-82A09531E99C}"/>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27FFCBFB-D164-1E69-73C0-A87EBAA06493}"/>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13890BE6-F172-767B-B98B-9FC5E6669D64}"/>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社会貢献活動・地域活動の状況</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654840" y="183302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「所属する自治会でしている」が</a:t>
            </a:r>
            <a:r>
              <a:rPr kumimoji="1" lang="en-US" altLang="ja-JP" sz="1600" dirty="0">
                <a:solidFill>
                  <a:schemeClr val="tx1"/>
                </a:solidFill>
                <a:latin typeface="Meiryo UI" panose="020B0604030504040204" pitchFamily="50" charset="-128"/>
                <a:ea typeface="Meiryo UI" panose="020B0604030504040204" pitchFamily="50" charset="-128"/>
              </a:rPr>
              <a:t>9.9</a:t>
            </a:r>
            <a:r>
              <a:rPr kumimoji="1" lang="ja-JP" altLang="en-US" sz="1600" dirty="0">
                <a:solidFill>
                  <a:schemeClr val="tx1"/>
                </a:solidFill>
                <a:latin typeface="Meiryo UI" panose="020B0604030504040204" pitchFamily="50" charset="-128"/>
                <a:ea typeface="Meiryo UI" panose="020B0604030504040204" pitchFamily="50" charset="-128"/>
              </a:rPr>
              <a:t>％、「環境保全・美化」が</a:t>
            </a:r>
            <a:r>
              <a:rPr kumimoji="1" lang="en-US" altLang="ja-JP" sz="1600" dirty="0">
                <a:solidFill>
                  <a:schemeClr val="tx1"/>
                </a:solidFill>
                <a:latin typeface="Meiryo UI" panose="020B0604030504040204" pitchFamily="50" charset="-128"/>
                <a:ea typeface="Meiryo UI" panose="020B0604030504040204" pitchFamily="50" charset="-128"/>
              </a:rPr>
              <a:t>6.6</a:t>
            </a:r>
            <a:r>
              <a:rPr kumimoji="1" lang="ja-JP" altLang="en-US" sz="1600" dirty="0">
                <a:solidFill>
                  <a:schemeClr val="tx1"/>
                </a:solidFill>
                <a:latin typeface="Meiryo UI" panose="020B0604030504040204" pitchFamily="50" charset="-128"/>
                <a:ea typeface="Meiryo UI" panose="020B0604030504040204" pitchFamily="50" charset="-128"/>
              </a:rPr>
              <a:t>％、「地域交流」が</a:t>
            </a:r>
            <a:r>
              <a:rPr kumimoji="1" lang="en-US" altLang="ja-JP" sz="1600" dirty="0">
                <a:solidFill>
                  <a:schemeClr val="tx1"/>
                </a:solidFill>
                <a:latin typeface="Meiryo UI" panose="020B0604030504040204" pitchFamily="50" charset="-128"/>
                <a:ea typeface="Meiryo UI" panose="020B0604030504040204" pitchFamily="50" charset="-128"/>
              </a:rPr>
              <a:t>5.6</a:t>
            </a:r>
            <a:r>
              <a:rPr kumimoji="1" lang="ja-JP" altLang="en-US" sz="1600" dirty="0">
                <a:solidFill>
                  <a:schemeClr val="tx1"/>
                </a:solidFill>
                <a:latin typeface="Meiryo UI" panose="020B0604030504040204" pitchFamily="50" charset="-128"/>
                <a:ea typeface="Meiryo UI" panose="020B0604030504040204" pitchFamily="50" charset="-128"/>
              </a:rPr>
              <a:t>％、「リサイクル活動」が</a:t>
            </a:r>
            <a:r>
              <a:rPr kumimoji="1" lang="en-US" altLang="ja-JP" sz="1600" dirty="0">
                <a:solidFill>
                  <a:schemeClr val="tx1"/>
                </a:solidFill>
                <a:latin typeface="Meiryo UI" panose="020B0604030504040204" pitchFamily="50" charset="-128"/>
                <a:ea typeface="Meiryo UI" panose="020B0604030504040204" pitchFamily="50" charset="-128"/>
              </a:rPr>
              <a:t>4.8</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一方で、「特にしていない」が</a:t>
            </a:r>
            <a:r>
              <a:rPr lang="en-US" altLang="ja-JP" sz="1600" dirty="0">
                <a:solidFill>
                  <a:schemeClr val="tx1"/>
                </a:solidFill>
                <a:latin typeface="Meiryo UI" panose="020B0604030504040204" pitchFamily="50" charset="-128"/>
                <a:ea typeface="Meiryo UI" panose="020B0604030504040204" pitchFamily="50" charset="-128"/>
              </a:rPr>
              <a:t>72.8</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95571" y="1080000"/>
            <a:ext cx="11206044" cy="738664"/>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現在、あなたが参加している社会貢献活動・地域活動について、あてはまるものがありましたら以下よりお選びください。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（いくつでも）</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※お勤め先の企業でのCSR活動は含めずにお考えください。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3830AE61-6EB4-4FC1-AC35-FC9A1CC42A18}"/>
              </a:ext>
            </a:extLst>
          </p:cNvPr>
          <p:cNvPicPr>
            <a:picLocks noChangeAspect="1"/>
          </p:cNvPicPr>
          <p:nvPr/>
        </p:nvPicPr>
        <p:blipFill>
          <a:blip r:embed="rId3"/>
          <a:stretch>
            <a:fillRect/>
          </a:stretch>
        </p:blipFill>
        <p:spPr>
          <a:xfrm>
            <a:off x="1035353" y="2492886"/>
            <a:ext cx="11156647" cy="4365114"/>
          </a:xfrm>
          <a:prstGeom prst="rect">
            <a:avLst/>
          </a:prstGeom>
        </p:spPr>
      </p:pic>
    </p:spTree>
    <p:extLst>
      <p:ext uri="{BB962C8B-B14F-4D97-AF65-F5344CB8AC3E}">
        <p14:creationId xmlns:p14="http://schemas.microsoft.com/office/powerpoint/2010/main" val="3150938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F732B-5E08-E6C9-8F32-265F28EFC8B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14FDCF-7E8A-A011-94FD-BFB4E587772E}"/>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B0E79BDB-D960-AB2A-EAF1-4AA986233FCA}"/>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2A16FD93-0C75-3B14-09B6-6A3B13043A7A}"/>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今後の社会貢献活動・地域活動の参加意向</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619400"/>
            <a:ext cx="10883520" cy="8280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「趣味・習い事に関すること」が</a:t>
            </a:r>
            <a:r>
              <a:rPr lang="en-US" altLang="ja-JP" sz="1600" dirty="0">
                <a:solidFill>
                  <a:schemeClr val="tx1"/>
                </a:solidFill>
                <a:latin typeface="Meiryo UI" panose="020B0604030504040204" pitchFamily="50" charset="-128"/>
                <a:ea typeface="Meiryo UI" panose="020B0604030504040204" pitchFamily="50" charset="-128"/>
              </a:rPr>
              <a:t>11.4</a:t>
            </a:r>
            <a:r>
              <a:rPr lang="ja-JP" altLang="en-US" sz="1600" dirty="0">
                <a:solidFill>
                  <a:schemeClr val="tx1"/>
                </a:solidFill>
                <a:latin typeface="Meiryo UI" panose="020B0604030504040204" pitchFamily="50" charset="-128"/>
                <a:ea typeface="Meiryo UI" panose="020B0604030504040204" pitchFamily="50" charset="-128"/>
              </a:rPr>
              <a:t>％、「環境保全・美化」が</a:t>
            </a:r>
            <a:r>
              <a:rPr lang="en-US" altLang="ja-JP" sz="1600" dirty="0">
                <a:solidFill>
                  <a:schemeClr val="tx1"/>
                </a:solidFill>
                <a:latin typeface="Meiryo UI" panose="020B0604030504040204" pitchFamily="50" charset="-128"/>
                <a:ea typeface="Meiryo UI" panose="020B0604030504040204" pitchFamily="50" charset="-128"/>
              </a:rPr>
              <a:t>11.1</a:t>
            </a:r>
            <a:r>
              <a:rPr lang="ja-JP" altLang="en-US" sz="1600" dirty="0">
                <a:solidFill>
                  <a:schemeClr val="tx1"/>
                </a:solidFill>
                <a:latin typeface="Meiryo UI" panose="020B0604030504040204" pitchFamily="50" charset="-128"/>
                <a:ea typeface="Meiryo UI" panose="020B0604030504040204" pitchFamily="50" charset="-128"/>
              </a:rPr>
              <a:t>％、「所属する自治会での活動」が</a:t>
            </a:r>
            <a:r>
              <a:rPr lang="en-US" altLang="ja-JP" sz="1600" dirty="0">
                <a:solidFill>
                  <a:schemeClr val="tx1"/>
                </a:solidFill>
                <a:latin typeface="Meiryo UI" panose="020B0604030504040204" pitchFamily="50" charset="-128"/>
                <a:ea typeface="Meiryo UI" panose="020B0604030504040204" pitchFamily="50" charset="-128"/>
              </a:rPr>
              <a:t>10.6</a:t>
            </a:r>
            <a:r>
              <a:rPr lang="ja-JP" altLang="en-US" sz="1600" dirty="0">
                <a:solidFill>
                  <a:schemeClr val="tx1"/>
                </a:solidFill>
                <a:latin typeface="Meiryo UI" panose="020B0604030504040204" pitchFamily="50" charset="-128"/>
                <a:ea typeface="Meiryo UI" panose="020B0604030504040204" pitchFamily="50" charset="-128"/>
              </a:rPr>
              <a:t>％、「子育て支援」が</a:t>
            </a:r>
            <a:r>
              <a:rPr lang="en-US" altLang="ja-JP" sz="1600" dirty="0">
                <a:solidFill>
                  <a:schemeClr val="tx1"/>
                </a:solidFill>
                <a:latin typeface="Meiryo UI" panose="020B0604030504040204" pitchFamily="50" charset="-128"/>
                <a:ea typeface="Meiryo UI" panose="020B0604030504040204" pitchFamily="50" charset="-128"/>
              </a:rPr>
              <a:t>7.4</a:t>
            </a:r>
            <a:r>
              <a:rPr lang="ja-JP" altLang="en-US" sz="1600" dirty="0">
                <a:solidFill>
                  <a:schemeClr val="tx1"/>
                </a:solidFill>
                <a:latin typeface="Meiryo UI" panose="020B0604030504040204" pitchFamily="50" charset="-128"/>
                <a:ea typeface="Meiryo UI" panose="020B0604030504040204" pitchFamily="50" charset="-128"/>
              </a:rPr>
              <a:t>％、「地域交流」が</a:t>
            </a:r>
            <a:r>
              <a:rPr lang="en-US" altLang="ja-JP" sz="1600" dirty="0">
                <a:solidFill>
                  <a:schemeClr val="tx1"/>
                </a:solidFill>
                <a:latin typeface="Meiryo UI" panose="020B0604030504040204" pitchFamily="50" charset="-128"/>
                <a:ea typeface="Meiryo UI" panose="020B0604030504040204" pitchFamily="50" charset="-128"/>
              </a:rPr>
              <a:t>6.9</a:t>
            </a:r>
            <a:r>
              <a:rPr lang="ja-JP" altLang="en-US" sz="1600" dirty="0">
                <a:solidFill>
                  <a:schemeClr val="tx1"/>
                </a:solidFill>
                <a:latin typeface="Meiryo UI" panose="020B0604030504040204" pitchFamily="50" charset="-128"/>
                <a:ea typeface="Meiryo UI" panose="020B0604030504040204" pitchFamily="50" charset="-128"/>
              </a:rPr>
              <a:t>％、「防災活動」が</a:t>
            </a:r>
            <a:r>
              <a:rPr lang="en-US" altLang="ja-JP" sz="1600" dirty="0">
                <a:solidFill>
                  <a:schemeClr val="tx1"/>
                </a:solidFill>
                <a:latin typeface="Meiryo UI" panose="020B0604030504040204" pitchFamily="50" charset="-128"/>
                <a:ea typeface="Meiryo UI" panose="020B0604030504040204" pitchFamily="50" charset="-128"/>
              </a:rPr>
              <a:t>6.0</a:t>
            </a:r>
            <a:r>
              <a:rPr lang="ja-JP" altLang="en-US" sz="1600" dirty="0">
                <a:solidFill>
                  <a:schemeClr val="tx1"/>
                </a:solidFill>
                <a:latin typeface="Meiryo UI" panose="020B0604030504040204" pitchFamily="50" charset="-128"/>
                <a:ea typeface="Meiryo UI" panose="020B0604030504040204" pitchFamily="50" charset="-128"/>
              </a:rPr>
              <a:t>％となっている。</a:t>
            </a:r>
          </a:p>
          <a:p>
            <a:r>
              <a:rPr lang="ja-JP" altLang="en-US" sz="1600" dirty="0">
                <a:solidFill>
                  <a:schemeClr val="tx1"/>
                </a:solidFill>
                <a:latin typeface="Meiryo UI" panose="020B0604030504040204" pitchFamily="50" charset="-128"/>
                <a:ea typeface="Meiryo UI" panose="020B0604030504040204" pitchFamily="50" charset="-128"/>
              </a:rPr>
              <a:t>一方で、「参加は考えていない」が</a:t>
            </a:r>
            <a:r>
              <a:rPr lang="en-US" altLang="ja-JP" sz="1600" dirty="0">
                <a:solidFill>
                  <a:schemeClr val="tx1"/>
                </a:solidFill>
                <a:latin typeface="Meiryo UI" panose="020B0604030504040204" pitchFamily="50" charset="-128"/>
                <a:ea typeface="Meiryo UI" panose="020B0604030504040204" pitchFamily="50" charset="-128"/>
              </a:rPr>
              <a:t>61.2</a:t>
            </a:r>
            <a:r>
              <a:rPr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4" name="テキスト ボックス 13"/>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Q27</a:t>
            </a:r>
            <a:r>
              <a:rPr lang="ja-JP" altLang="ja-JP" sz="1400" dirty="0">
                <a:latin typeface="メイリオ" panose="020B0604030504040204" pitchFamily="50" charset="-128"/>
                <a:ea typeface="メイリオ" panose="020B0604030504040204" pitchFamily="50" charset="-128"/>
              </a:rPr>
              <a:t>]あなたが今後、参加したいと思う社会貢献活動・地域活動について、以下よりあてはまるものをお選びください。（いくつでも）</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※お勤め先の企業でのCSR活動は含めずにお考えください。</a:t>
            </a:r>
            <a:endParaRPr lang="ja-JP" altLang="en-US" sz="14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5A9F2E28-66FB-47B2-A911-B1CA4920B297}"/>
              </a:ext>
            </a:extLst>
          </p:cNvPr>
          <p:cNvPicPr>
            <a:picLocks noChangeAspect="1"/>
          </p:cNvPicPr>
          <p:nvPr/>
        </p:nvPicPr>
        <p:blipFill>
          <a:blip r:embed="rId3"/>
          <a:stretch>
            <a:fillRect/>
          </a:stretch>
        </p:blipFill>
        <p:spPr>
          <a:xfrm>
            <a:off x="1138994" y="2447400"/>
            <a:ext cx="11053006" cy="4450466"/>
          </a:xfrm>
          <a:prstGeom prst="rect">
            <a:avLst/>
          </a:prstGeom>
        </p:spPr>
      </p:pic>
    </p:spTree>
    <p:extLst>
      <p:ext uri="{BB962C8B-B14F-4D97-AF65-F5344CB8AC3E}">
        <p14:creationId xmlns:p14="http://schemas.microsoft.com/office/powerpoint/2010/main" val="3493104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ECEED-234C-3F6F-BED8-3F06F2EB47C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9E7CAD0-12DD-349A-D399-4821D9CAA3B2}"/>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C2235A91-A21E-B9B6-3E70-30099AC65C4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9495F880-6407-3CDC-FAD4-EC0AF64E436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移動手段</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233370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「徒歩を中心」が</a:t>
            </a:r>
            <a:r>
              <a:rPr kumimoji="1" lang="en-US" altLang="ja-JP" sz="1600" dirty="0">
                <a:solidFill>
                  <a:schemeClr val="tx1"/>
                </a:solidFill>
                <a:latin typeface="Meiryo UI" panose="020B0604030504040204" pitchFamily="50" charset="-128"/>
                <a:ea typeface="Meiryo UI" panose="020B0604030504040204" pitchFamily="50" charset="-128"/>
              </a:rPr>
              <a:t>50.3</a:t>
            </a:r>
            <a:r>
              <a:rPr kumimoji="1" lang="ja-JP" altLang="en-US" sz="1600" dirty="0">
                <a:solidFill>
                  <a:schemeClr val="tx1"/>
                </a:solidFill>
                <a:latin typeface="Meiryo UI" panose="020B0604030504040204" pitchFamily="50" charset="-128"/>
                <a:ea typeface="Meiryo UI" panose="020B0604030504040204" pitchFamily="50" charset="-128"/>
              </a:rPr>
              <a:t>％、「既存の公共交通機関を中心」が</a:t>
            </a:r>
            <a:r>
              <a:rPr kumimoji="1" lang="en-US" altLang="ja-JP" sz="1600" dirty="0">
                <a:solidFill>
                  <a:schemeClr val="tx1"/>
                </a:solidFill>
                <a:latin typeface="Meiryo UI" panose="020B0604030504040204" pitchFamily="50" charset="-128"/>
                <a:ea typeface="Meiryo UI" panose="020B0604030504040204" pitchFamily="50" charset="-128"/>
              </a:rPr>
              <a:t>41.7</a:t>
            </a:r>
            <a:r>
              <a:rPr kumimoji="1" lang="ja-JP" altLang="en-US" sz="1600" dirty="0">
                <a:solidFill>
                  <a:schemeClr val="tx1"/>
                </a:solidFill>
                <a:latin typeface="Meiryo UI" panose="020B0604030504040204" pitchFamily="50" charset="-128"/>
                <a:ea typeface="Meiryo UI" panose="020B0604030504040204" pitchFamily="50" charset="-128"/>
              </a:rPr>
              <a:t>％、「自家用車を中心」が</a:t>
            </a:r>
            <a:r>
              <a:rPr kumimoji="1" lang="en-US" altLang="ja-JP" sz="1600" dirty="0">
                <a:solidFill>
                  <a:schemeClr val="tx1"/>
                </a:solidFill>
                <a:latin typeface="Meiryo UI" panose="020B0604030504040204" pitchFamily="50" charset="-128"/>
                <a:ea typeface="Meiryo UI" panose="020B0604030504040204" pitchFamily="50" charset="-128"/>
              </a:rPr>
              <a:t>22.3</a:t>
            </a:r>
            <a:r>
              <a:rPr kumimoji="1" lang="ja-JP" altLang="en-US" sz="1600" dirty="0">
                <a:solidFill>
                  <a:schemeClr val="tx1"/>
                </a:solidFill>
                <a:latin typeface="Meiryo UI" panose="020B0604030504040204" pitchFamily="50" charset="-128"/>
                <a:ea typeface="Meiryo UI" panose="020B0604030504040204" pitchFamily="50" charset="-128"/>
              </a:rPr>
              <a:t>％、「マイクロモビリティを使用」が</a:t>
            </a:r>
            <a:r>
              <a:rPr kumimoji="1" lang="en-US" altLang="ja-JP" sz="1600" dirty="0">
                <a:solidFill>
                  <a:schemeClr val="tx1"/>
                </a:solidFill>
                <a:latin typeface="Meiryo UI" panose="020B0604030504040204" pitchFamily="50" charset="-128"/>
                <a:ea typeface="Meiryo UI" panose="020B0604030504040204" pitchFamily="50" charset="-128"/>
              </a:rPr>
              <a:t>21.2</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3" name="テキスト ボックス 12"/>
          <p:cNvSpPr txBox="1"/>
          <p:nvPr/>
        </p:nvSpPr>
        <p:spPr>
          <a:xfrm>
            <a:off x="595571" y="175087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Q28</a:t>
            </a:r>
            <a:r>
              <a:rPr lang="ja-JP" altLang="ja-JP" sz="1400" dirty="0">
                <a:latin typeface="メイリオ" panose="020B0604030504040204" pitchFamily="50" charset="-128"/>
                <a:ea typeface="メイリオ" panose="020B0604030504040204" pitchFamily="50" charset="-128"/>
              </a:rPr>
              <a:t>] 「A.移動の利便性（交通）」についてお聞きします。2050年の社会では、どのような移動手段を使ってくらしたいと思いますか。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（複数回答可）</a:t>
            </a:r>
            <a:endParaRPr lang="ja-JP" altLang="en-US" sz="1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09FB6A89-BD75-452F-8E01-81336CB3BBDB}"/>
              </a:ext>
            </a:extLst>
          </p:cNvPr>
          <p:cNvSpPr txBox="1"/>
          <p:nvPr/>
        </p:nvSpPr>
        <p:spPr>
          <a:xfrm>
            <a:off x="384084" y="1004477"/>
            <a:ext cx="11586600" cy="600164"/>
          </a:xfrm>
          <a:prstGeom prst="rect">
            <a:avLst/>
          </a:prstGeom>
          <a:noFill/>
          <a:ln w="9525">
            <a:solidFill>
              <a:schemeClr val="tx1"/>
            </a:solidFill>
            <a:prstDash val="lgDash"/>
          </a:ln>
        </p:spPr>
        <p:txBody>
          <a:bodyPr wrap="square" rtlCol="0">
            <a:spAutoFit/>
          </a:bodyPr>
          <a:lstStyle/>
          <a:p>
            <a:pPr fontAlgn="t"/>
            <a:r>
              <a:rPr lang="en-US" altLang="ja-JP" sz="1100" dirty="0">
                <a:latin typeface="メイリオ" panose="020B0604030504040204" pitchFamily="50" charset="-128"/>
                <a:ea typeface="メイリオ" panose="020B0604030504040204" pitchFamily="50" charset="-128"/>
              </a:rPr>
              <a:t>2050</a:t>
            </a:r>
            <a:r>
              <a:rPr lang="ja-JP" altLang="en-US" sz="1100" dirty="0">
                <a:latin typeface="メイリオ" panose="020B0604030504040204" pitchFamily="50" charset="-128"/>
                <a:ea typeface="メイリオ" panose="020B0604030504040204" pitchFamily="50" charset="-128"/>
              </a:rPr>
              <a:t>年にはデジタル技術の発達に伴い、どこに住んでいても、同じように働け、同じように消費できる社会になっている可能性があります。デジタル化を通じて住む場所の選択肢が増え、多様なくらし方ができる社会が実現した場合、あなたはどのようなくらしをしていたいと思いますか。「</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移動の利便性（交通）」「</a:t>
            </a:r>
            <a:r>
              <a:rPr lang="en-US" altLang="ja-JP" sz="1100" dirty="0">
                <a:latin typeface="メイリオ" panose="020B0604030504040204" pitchFamily="50" charset="-128"/>
                <a:ea typeface="メイリオ" panose="020B0604030504040204" pitchFamily="50" charset="-128"/>
              </a:rPr>
              <a:t>B.</a:t>
            </a:r>
            <a:r>
              <a:rPr lang="ja-JP" altLang="en-US" sz="1100" dirty="0">
                <a:latin typeface="メイリオ" panose="020B0604030504040204" pitchFamily="50" charset="-128"/>
                <a:ea typeface="メイリオ" panose="020B0604030504040204" pitchFamily="50" charset="-128"/>
              </a:rPr>
              <a:t>働き方」「</a:t>
            </a:r>
            <a:r>
              <a:rPr lang="en-US" altLang="ja-JP" sz="1100" dirty="0">
                <a:latin typeface="メイリオ" panose="020B0604030504040204" pitchFamily="50" charset="-128"/>
                <a:ea typeface="メイリオ" panose="020B0604030504040204" pitchFamily="50" charset="-128"/>
              </a:rPr>
              <a:t>C.</a:t>
            </a:r>
            <a:r>
              <a:rPr lang="ja-JP" altLang="en-US" sz="1100" dirty="0">
                <a:latin typeface="メイリオ" panose="020B0604030504040204" pitchFamily="50" charset="-128"/>
                <a:ea typeface="メイリオ" panose="020B0604030504040204" pitchFamily="50" charset="-128"/>
              </a:rPr>
              <a:t>住宅の所有形態」の</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つの視点から、</a:t>
            </a:r>
            <a:r>
              <a:rPr lang="en-US" altLang="ja-JP" sz="1100" dirty="0">
                <a:latin typeface="メイリオ" panose="020B0604030504040204" pitchFamily="50" charset="-128"/>
                <a:ea typeface="メイリオ" panose="020B0604030504040204" pitchFamily="50" charset="-128"/>
              </a:rPr>
              <a:t>[Q28</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32]</a:t>
            </a:r>
            <a:r>
              <a:rPr lang="ja-JP" altLang="en-US" sz="1100" dirty="0">
                <a:latin typeface="メイリオ" panose="020B0604030504040204" pitchFamily="50" charset="-128"/>
                <a:ea typeface="メイリオ" panose="020B0604030504040204" pitchFamily="50" charset="-128"/>
              </a:rPr>
              <a:t>をお答えください。</a:t>
            </a:r>
            <a:r>
              <a:rPr lang="en-US" altLang="ja-JP" sz="1100" dirty="0">
                <a:latin typeface="メイリオ" panose="020B0604030504040204" pitchFamily="50" charset="-128"/>
                <a:ea typeface="メイリオ" panose="020B0604030504040204" pitchFamily="50" charset="-128"/>
              </a:rPr>
              <a:t>※2050</a:t>
            </a:r>
            <a:r>
              <a:rPr lang="ja-JP" altLang="en-US" sz="1100" dirty="0">
                <a:latin typeface="メイリオ" panose="020B0604030504040204" pitchFamily="50" charset="-128"/>
                <a:ea typeface="メイリオ" panose="020B0604030504040204" pitchFamily="50" charset="-128"/>
              </a:rPr>
              <a:t>年でのご自身の年齢は考慮せず、「今のあなたの年齢で、</a:t>
            </a:r>
            <a:r>
              <a:rPr lang="en-US" altLang="ja-JP" sz="1100" dirty="0">
                <a:latin typeface="メイリオ" panose="020B0604030504040204" pitchFamily="50" charset="-128"/>
                <a:ea typeface="メイリオ" panose="020B0604030504040204" pitchFamily="50" charset="-128"/>
              </a:rPr>
              <a:t>2050</a:t>
            </a:r>
            <a:r>
              <a:rPr lang="ja-JP" altLang="en-US" sz="1100" dirty="0">
                <a:latin typeface="メイリオ" panose="020B0604030504040204" pitchFamily="50" charset="-128"/>
                <a:ea typeface="メイリオ" panose="020B0604030504040204" pitchFamily="50" charset="-128"/>
              </a:rPr>
              <a:t>年の社会でくらすとした場合」のことを想定してお答えください。</a:t>
            </a:r>
          </a:p>
        </p:txBody>
      </p:sp>
      <p:pic>
        <p:nvPicPr>
          <p:cNvPr id="5" name="図 4">
            <a:extLst>
              <a:ext uri="{FF2B5EF4-FFF2-40B4-BE49-F238E27FC236}">
                <a16:creationId xmlns:a16="http://schemas.microsoft.com/office/drawing/2014/main" id="{9C59940D-E599-439D-8DA0-EEF393FCDFF6}"/>
              </a:ext>
            </a:extLst>
          </p:cNvPr>
          <p:cNvPicPr>
            <a:picLocks noChangeAspect="1"/>
          </p:cNvPicPr>
          <p:nvPr/>
        </p:nvPicPr>
        <p:blipFill>
          <a:blip r:embed="rId3"/>
          <a:stretch>
            <a:fillRect/>
          </a:stretch>
        </p:blipFill>
        <p:spPr>
          <a:xfrm>
            <a:off x="272767" y="2957155"/>
            <a:ext cx="11851651" cy="3889585"/>
          </a:xfrm>
          <a:prstGeom prst="rect">
            <a:avLst/>
          </a:prstGeom>
        </p:spPr>
      </p:pic>
    </p:spTree>
    <p:extLst>
      <p:ext uri="{BB962C8B-B14F-4D97-AF65-F5344CB8AC3E}">
        <p14:creationId xmlns:p14="http://schemas.microsoft.com/office/powerpoint/2010/main" val="2802488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46EF7-3103-C94D-CD6F-E7F66D35751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14716A-85D1-D065-79F1-CE22698A8D7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9BF71EF6-1C80-015D-1C9D-FD92E908B70A}"/>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9845234D-72EB-DB88-9E2E-5956ED7B4C79}"/>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働き方</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48131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「働かなくていいようなくらし」が</a:t>
            </a:r>
            <a:r>
              <a:rPr kumimoji="1" lang="en-US" altLang="ja-JP" sz="1600" dirty="0">
                <a:solidFill>
                  <a:schemeClr val="tx1"/>
                </a:solidFill>
                <a:latin typeface="Meiryo UI" panose="020B0604030504040204" pitchFamily="50" charset="-128"/>
                <a:ea typeface="Meiryo UI" panose="020B0604030504040204" pitchFamily="50" charset="-128"/>
              </a:rPr>
              <a:t>37.6</a:t>
            </a:r>
            <a:r>
              <a:rPr kumimoji="1" lang="ja-JP" altLang="en-US" sz="1600" dirty="0">
                <a:solidFill>
                  <a:schemeClr val="tx1"/>
                </a:solidFill>
                <a:latin typeface="Meiryo UI" panose="020B0604030504040204" pitchFamily="50" charset="-128"/>
                <a:ea typeface="Meiryo UI" panose="020B0604030504040204" pitchFamily="50" charset="-128"/>
              </a:rPr>
              <a:t>％、「好きな時間に好きなペースで働く」が</a:t>
            </a:r>
            <a:r>
              <a:rPr kumimoji="1" lang="en-US" altLang="ja-JP" sz="1600" dirty="0">
                <a:solidFill>
                  <a:schemeClr val="tx1"/>
                </a:solidFill>
                <a:latin typeface="Meiryo UI" panose="020B0604030504040204" pitchFamily="50" charset="-128"/>
                <a:ea typeface="Meiryo UI" panose="020B0604030504040204" pitchFamily="50" charset="-128"/>
              </a:rPr>
              <a:t>29.0</a:t>
            </a:r>
            <a:r>
              <a:rPr kumimoji="1" lang="ja-JP" altLang="en-US" sz="1600" dirty="0">
                <a:solidFill>
                  <a:schemeClr val="tx1"/>
                </a:solidFill>
                <a:latin typeface="Meiryo UI" panose="020B0604030504040204" pitchFamily="50" charset="-128"/>
                <a:ea typeface="Meiryo UI" panose="020B0604030504040204" pitchFamily="50" charset="-128"/>
              </a:rPr>
              <a:t>％、「都会で、自宅から通勤」が</a:t>
            </a:r>
            <a:r>
              <a:rPr kumimoji="1" lang="en-US" altLang="ja-JP" sz="1600" dirty="0">
                <a:solidFill>
                  <a:schemeClr val="tx1"/>
                </a:solidFill>
                <a:latin typeface="Meiryo UI" panose="020B0604030504040204" pitchFamily="50" charset="-128"/>
                <a:ea typeface="Meiryo UI" panose="020B0604030504040204" pitchFamily="50" charset="-128"/>
              </a:rPr>
              <a:t>24.9</a:t>
            </a:r>
            <a:r>
              <a:rPr kumimoji="1" lang="ja-JP" altLang="en-US" sz="1600" dirty="0">
                <a:solidFill>
                  <a:schemeClr val="tx1"/>
                </a:solidFill>
                <a:latin typeface="Meiryo UI" panose="020B0604030504040204" pitchFamily="50" charset="-128"/>
                <a:ea typeface="Meiryo UI" panose="020B0604030504040204" pitchFamily="50" charset="-128"/>
              </a:rPr>
              <a:t>％、「都会で、通勤とテレワークの組み合わせ」が</a:t>
            </a:r>
            <a:r>
              <a:rPr kumimoji="1" lang="en-US" altLang="ja-JP" sz="1600" dirty="0">
                <a:solidFill>
                  <a:schemeClr val="tx1"/>
                </a:solidFill>
                <a:latin typeface="Meiryo UI" panose="020B0604030504040204" pitchFamily="50" charset="-128"/>
                <a:ea typeface="Meiryo UI" panose="020B0604030504040204" pitchFamily="50" charset="-128"/>
              </a:rPr>
              <a:t>14.5</a:t>
            </a:r>
            <a:r>
              <a:rPr kumimoji="1" lang="ja-JP" altLang="en-US" sz="1600" dirty="0">
                <a:solidFill>
                  <a:schemeClr val="tx1"/>
                </a:solidFill>
                <a:latin typeface="Meiryo UI" panose="020B0604030504040204" pitchFamily="50" charset="-128"/>
                <a:ea typeface="Meiryo UI" panose="020B0604030504040204" pitchFamily="50" charset="-128"/>
              </a:rPr>
              <a:t>％、「地方に住んだまま、テレワーク」が</a:t>
            </a:r>
            <a:r>
              <a:rPr kumimoji="1" lang="en-US" altLang="ja-JP" sz="1600" dirty="0">
                <a:solidFill>
                  <a:schemeClr val="tx1"/>
                </a:solidFill>
                <a:latin typeface="Meiryo UI" panose="020B0604030504040204" pitchFamily="50" charset="-128"/>
                <a:ea typeface="Meiryo UI" panose="020B0604030504040204" pitchFamily="50" charset="-128"/>
              </a:rPr>
              <a:t>13.1</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3" name="テキスト ボックス 12"/>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Q29</a:t>
            </a:r>
            <a:r>
              <a:rPr lang="ja-JP" altLang="ja-JP" sz="1400" dirty="0">
                <a:latin typeface="メイリオ" panose="020B0604030504040204" pitchFamily="50" charset="-128"/>
                <a:ea typeface="メイリオ" panose="020B0604030504040204" pitchFamily="50" charset="-128"/>
              </a:rPr>
              <a:t>] 「B.働き方」についてお聞きします。2050年の社会では、どのような働き方をしたいと思いますか。（複数回答可）</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1389CE4-F671-4280-8A91-272362360900}"/>
              </a:ext>
            </a:extLst>
          </p:cNvPr>
          <p:cNvPicPr>
            <a:picLocks noChangeAspect="1"/>
          </p:cNvPicPr>
          <p:nvPr/>
        </p:nvPicPr>
        <p:blipFill>
          <a:blip r:embed="rId3"/>
          <a:stretch>
            <a:fillRect/>
          </a:stretch>
        </p:blipFill>
        <p:spPr>
          <a:xfrm>
            <a:off x="-58669" y="2126527"/>
            <a:ext cx="12192000" cy="4689698"/>
          </a:xfrm>
          <a:prstGeom prst="rect">
            <a:avLst/>
          </a:prstGeom>
        </p:spPr>
      </p:pic>
    </p:spTree>
    <p:extLst>
      <p:ext uri="{BB962C8B-B14F-4D97-AF65-F5344CB8AC3E}">
        <p14:creationId xmlns:p14="http://schemas.microsoft.com/office/powerpoint/2010/main" val="987096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88A2D-FBDC-4E08-5C63-A1D5A846C3C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A520971-8990-7BA9-1C42-B562C544778B}"/>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D3C11C1C-6F0F-8689-E0DD-F14786E03641}"/>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D6CE43DA-B0A0-ECDA-3CA1-ADD118D41C9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住宅の所有形態</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673931"/>
            <a:ext cx="10883520" cy="8280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「持ち家（新築一戸建て）」が</a:t>
            </a:r>
            <a:r>
              <a:rPr lang="en-US" altLang="ja-JP" sz="1600" dirty="0">
                <a:solidFill>
                  <a:schemeClr val="tx1"/>
                </a:solidFill>
                <a:latin typeface="Meiryo UI" panose="020B0604030504040204" pitchFamily="50" charset="-128"/>
                <a:ea typeface="Meiryo UI" panose="020B0604030504040204" pitchFamily="50" charset="-128"/>
              </a:rPr>
              <a:t>37.2</a:t>
            </a:r>
            <a:r>
              <a:rPr lang="ja-JP" altLang="en-US" sz="1600" dirty="0">
                <a:solidFill>
                  <a:schemeClr val="tx1"/>
                </a:solidFill>
                <a:latin typeface="Meiryo UI" panose="020B0604030504040204" pitchFamily="50" charset="-128"/>
                <a:ea typeface="Meiryo UI" panose="020B0604030504040204" pitchFamily="50" charset="-128"/>
              </a:rPr>
              <a:t>％、「民間の賃貸住宅（マンション・アパート）」が</a:t>
            </a:r>
            <a:r>
              <a:rPr lang="en-US" altLang="ja-JP" sz="1600" dirty="0">
                <a:solidFill>
                  <a:schemeClr val="tx1"/>
                </a:solidFill>
                <a:latin typeface="Meiryo UI" panose="020B0604030504040204" pitchFamily="50" charset="-128"/>
                <a:ea typeface="Meiryo UI" panose="020B0604030504040204" pitchFamily="50" charset="-128"/>
              </a:rPr>
              <a:t>16.6</a:t>
            </a:r>
            <a:r>
              <a:rPr lang="ja-JP" altLang="en-US" sz="1600" dirty="0">
                <a:solidFill>
                  <a:schemeClr val="tx1"/>
                </a:solidFill>
                <a:latin typeface="Meiryo UI" panose="020B0604030504040204" pitchFamily="50" charset="-128"/>
                <a:ea typeface="Meiryo UI" panose="020B0604030504040204" pitchFamily="50" charset="-128"/>
              </a:rPr>
              <a:t>％、「持ち家（新築マンション）」が</a:t>
            </a:r>
            <a:r>
              <a:rPr lang="en-US" altLang="ja-JP" sz="1600" dirty="0">
                <a:solidFill>
                  <a:schemeClr val="tx1"/>
                </a:solidFill>
                <a:latin typeface="Meiryo UI" panose="020B0604030504040204" pitchFamily="50" charset="-128"/>
                <a:ea typeface="Meiryo UI" panose="020B0604030504040204" pitchFamily="50" charset="-128"/>
              </a:rPr>
              <a:t>16.1</a:t>
            </a:r>
            <a:r>
              <a:rPr lang="ja-JP" altLang="en-US" sz="1600" dirty="0">
                <a:solidFill>
                  <a:schemeClr val="tx1"/>
                </a:solidFill>
                <a:latin typeface="Meiryo UI" panose="020B0604030504040204" pitchFamily="50" charset="-128"/>
                <a:ea typeface="Meiryo UI" panose="020B0604030504040204" pitchFamily="50" charset="-128"/>
              </a:rPr>
              <a:t>％となっている。</a:t>
            </a:r>
          </a:p>
          <a:p>
            <a:r>
              <a:rPr lang="ja-JP" altLang="en-US" sz="1600" dirty="0">
                <a:solidFill>
                  <a:schemeClr val="tx1"/>
                </a:solidFill>
                <a:latin typeface="Meiryo UI" panose="020B0604030504040204" pitchFamily="50" charset="-128"/>
                <a:ea typeface="Meiryo UI" panose="020B0604030504040204" pitchFamily="50" charset="-128"/>
              </a:rPr>
              <a:t>また、「持ち家」は一戸建て・長屋・マンション、新築・中古を合わせると、約７割を占めている。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Q30</a:t>
            </a:r>
            <a:r>
              <a:rPr lang="ja-JP" altLang="ja-JP" sz="1400" dirty="0">
                <a:latin typeface="メイリオ" panose="020B0604030504040204" pitchFamily="50" charset="-128"/>
                <a:ea typeface="メイリオ" panose="020B0604030504040204" pitchFamily="50" charset="-128"/>
              </a:rPr>
              <a:t>] 「C.住宅の所有形態」についてお聞きします。2050年での理想のくらしを実現するにあたり、あなたはどのようなお住まいで</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くらすことをイメージしましたか。</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1615F0DC-2392-450A-AA47-DD6A276D5E42}"/>
              </a:ext>
            </a:extLst>
          </p:cNvPr>
          <p:cNvPicPr>
            <a:picLocks noChangeAspect="1"/>
          </p:cNvPicPr>
          <p:nvPr/>
        </p:nvPicPr>
        <p:blipFill>
          <a:blip r:embed="rId3"/>
          <a:stretch>
            <a:fillRect/>
          </a:stretch>
        </p:blipFill>
        <p:spPr>
          <a:xfrm>
            <a:off x="1138994" y="2572642"/>
            <a:ext cx="11053006" cy="4328535"/>
          </a:xfrm>
          <a:prstGeom prst="rect">
            <a:avLst/>
          </a:prstGeom>
        </p:spPr>
      </p:pic>
    </p:spTree>
    <p:extLst>
      <p:ext uri="{BB962C8B-B14F-4D97-AF65-F5344CB8AC3E}">
        <p14:creationId xmlns:p14="http://schemas.microsoft.com/office/powerpoint/2010/main" val="852911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AC1A2-30E9-ADCA-97B8-B9FB39ECF24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6789884-9BE9-EAD9-50A2-B5474C7EFB63}"/>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4E355DA7-9ABA-04A1-69A4-55B4D4A77B21}"/>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029C4374-3762-C710-6BB2-C639D968237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居住したいエリア</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728524"/>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「郊外住宅地」が</a:t>
            </a:r>
            <a:r>
              <a:rPr lang="en-US" altLang="ja-JP" sz="1600" dirty="0">
                <a:solidFill>
                  <a:schemeClr val="tx1"/>
                </a:solidFill>
                <a:latin typeface="Meiryo UI" panose="020B0604030504040204" pitchFamily="50" charset="-128"/>
                <a:ea typeface="Meiryo UI" panose="020B0604030504040204" pitchFamily="50" charset="-128"/>
              </a:rPr>
              <a:t>34.9</a:t>
            </a:r>
            <a:r>
              <a:rPr lang="ja-JP" altLang="en-US" sz="1600" dirty="0">
                <a:solidFill>
                  <a:schemeClr val="tx1"/>
                </a:solidFill>
                <a:latin typeface="Meiryo UI" panose="020B0604030504040204" pitchFamily="50" charset="-128"/>
                <a:ea typeface="Meiryo UI" panose="020B0604030504040204" pitchFamily="50" charset="-128"/>
              </a:rPr>
              <a:t>％、「駅周辺」が</a:t>
            </a:r>
            <a:r>
              <a:rPr lang="en-US" altLang="ja-JP" sz="1600" dirty="0">
                <a:solidFill>
                  <a:schemeClr val="tx1"/>
                </a:solidFill>
                <a:latin typeface="Meiryo UI" panose="020B0604030504040204" pitchFamily="50" charset="-128"/>
                <a:ea typeface="Meiryo UI" panose="020B0604030504040204" pitchFamily="50" charset="-128"/>
              </a:rPr>
              <a:t>22.3</a:t>
            </a:r>
            <a:r>
              <a:rPr lang="ja-JP" altLang="en-US" sz="1600" dirty="0">
                <a:solidFill>
                  <a:schemeClr val="tx1"/>
                </a:solidFill>
                <a:latin typeface="Meiryo UI" panose="020B0604030504040204" pitchFamily="50" charset="-128"/>
                <a:ea typeface="Meiryo UI" panose="020B0604030504040204" pitchFamily="50" charset="-128"/>
              </a:rPr>
              <a:t>％、「主要駅周辺」が</a:t>
            </a:r>
            <a:r>
              <a:rPr lang="en-US" altLang="ja-JP" sz="1600" dirty="0">
                <a:solidFill>
                  <a:schemeClr val="tx1"/>
                </a:solidFill>
                <a:latin typeface="Meiryo UI" panose="020B0604030504040204" pitchFamily="50" charset="-128"/>
                <a:ea typeface="Meiryo UI" panose="020B0604030504040204" pitchFamily="50" charset="-128"/>
              </a:rPr>
              <a:t>18.2</a:t>
            </a:r>
            <a:r>
              <a:rPr lang="ja-JP" altLang="en-US" sz="1600" dirty="0">
                <a:solidFill>
                  <a:schemeClr val="tx1"/>
                </a:solidFill>
                <a:latin typeface="Meiryo UI" panose="020B0604030504040204" pitchFamily="50" charset="-128"/>
                <a:ea typeface="Meiryo UI" panose="020B0604030504040204" pitchFamily="50" charset="-128"/>
              </a:rPr>
              <a:t>％、「大阪都心部」が</a:t>
            </a:r>
            <a:r>
              <a:rPr lang="en-US" altLang="ja-JP" sz="1600" dirty="0">
                <a:solidFill>
                  <a:schemeClr val="tx1"/>
                </a:solidFill>
                <a:latin typeface="Meiryo UI" panose="020B0604030504040204" pitchFamily="50" charset="-128"/>
                <a:ea typeface="Meiryo UI" panose="020B0604030504040204" pitchFamily="50" charset="-128"/>
              </a:rPr>
              <a:t>17.9</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これまでにお答えいただいた、「A.移動の利便性（交通）」「B.働き方」「C.住宅の所有形態」などを踏まえて、2050年での理想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のくらしを実現するには、どのような場所に住みたいと思いますか。あなたのお考えに最も近い場所を1つお選びください。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79501CEB-8948-4332-A01D-7EC583E06B72}"/>
              </a:ext>
            </a:extLst>
          </p:cNvPr>
          <p:cNvPicPr>
            <a:picLocks noChangeAspect="1"/>
          </p:cNvPicPr>
          <p:nvPr/>
        </p:nvPicPr>
        <p:blipFill>
          <a:blip r:embed="rId3"/>
          <a:stretch>
            <a:fillRect/>
          </a:stretch>
        </p:blipFill>
        <p:spPr>
          <a:xfrm>
            <a:off x="1055272" y="2309990"/>
            <a:ext cx="11053006" cy="4548010"/>
          </a:xfrm>
          <a:prstGeom prst="rect">
            <a:avLst/>
          </a:prstGeom>
        </p:spPr>
      </p:pic>
    </p:spTree>
    <p:extLst>
      <p:ext uri="{BB962C8B-B14F-4D97-AF65-F5344CB8AC3E}">
        <p14:creationId xmlns:p14="http://schemas.microsoft.com/office/powerpoint/2010/main" val="3646165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9F9BE-1F28-3A98-8AFC-8206416B754C}"/>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3595573E-6583-417D-AF0B-37C019E88E66}"/>
              </a:ext>
            </a:extLst>
          </p:cNvPr>
          <p:cNvPicPr>
            <a:picLocks noChangeAspect="1"/>
          </p:cNvPicPr>
          <p:nvPr/>
        </p:nvPicPr>
        <p:blipFill>
          <a:blip r:embed="rId3"/>
          <a:stretch>
            <a:fillRect/>
          </a:stretch>
        </p:blipFill>
        <p:spPr>
          <a:xfrm>
            <a:off x="0" y="2550964"/>
            <a:ext cx="12192000" cy="3807972"/>
          </a:xfrm>
          <a:prstGeom prst="rect">
            <a:avLst/>
          </a:prstGeom>
        </p:spPr>
      </p:pic>
      <p:sp>
        <p:nvSpPr>
          <p:cNvPr id="5" name="正方形/長方形 4">
            <a:extLst>
              <a:ext uri="{FF2B5EF4-FFF2-40B4-BE49-F238E27FC236}">
                <a16:creationId xmlns:a16="http://schemas.microsoft.com/office/drawing/2014/main" id="{A0D34B31-C4F9-0098-270B-CA6093085F23}"/>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9194605C-0DD0-E4E7-57AE-25E5BA3D3F65}"/>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6B79FAD7-54A8-F108-2F82-9DA4CCB57A6A}"/>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36</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60F30803-BDF6-C07F-EE7E-31D16EE507BD}"/>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居住したい地域</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663084"/>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「大阪市」が</a:t>
            </a:r>
            <a:r>
              <a:rPr kumimoji="1" lang="en-US" altLang="ja-JP" sz="1600" dirty="0">
                <a:solidFill>
                  <a:schemeClr val="tx1"/>
                </a:solidFill>
                <a:latin typeface="Meiryo UI" panose="020B0604030504040204" pitchFamily="50" charset="-128"/>
                <a:ea typeface="Meiryo UI" panose="020B0604030504040204" pitchFamily="50" charset="-128"/>
              </a:rPr>
              <a:t>32.7</a:t>
            </a:r>
            <a:r>
              <a:rPr kumimoji="1" lang="ja-JP" altLang="en-US" sz="1600" dirty="0">
                <a:solidFill>
                  <a:schemeClr val="tx1"/>
                </a:solidFill>
                <a:latin typeface="Meiryo UI" panose="020B0604030504040204" pitchFamily="50" charset="-128"/>
                <a:ea typeface="Meiryo UI" panose="020B0604030504040204" pitchFamily="50" charset="-128"/>
              </a:rPr>
              <a:t>％、「三島地域」が</a:t>
            </a:r>
            <a:r>
              <a:rPr kumimoji="1" lang="en-US" altLang="ja-JP" sz="1600" dirty="0">
                <a:solidFill>
                  <a:schemeClr val="tx1"/>
                </a:solidFill>
                <a:latin typeface="Meiryo UI" panose="020B0604030504040204" pitchFamily="50" charset="-128"/>
                <a:ea typeface="Meiryo UI" panose="020B0604030504040204" pitchFamily="50" charset="-128"/>
              </a:rPr>
              <a:t>18.7</a:t>
            </a:r>
            <a:r>
              <a:rPr kumimoji="1" lang="ja-JP" altLang="en-US" sz="1600" dirty="0">
                <a:solidFill>
                  <a:schemeClr val="tx1"/>
                </a:solidFill>
                <a:latin typeface="Meiryo UI" panose="020B0604030504040204" pitchFamily="50" charset="-128"/>
                <a:ea typeface="Meiryo UI" panose="020B0604030504040204" pitchFamily="50" charset="-128"/>
              </a:rPr>
              <a:t>％、「堺市」が</a:t>
            </a:r>
            <a:r>
              <a:rPr kumimoji="1" lang="en-US" altLang="ja-JP" sz="1600" dirty="0">
                <a:solidFill>
                  <a:schemeClr val="tx1"/>
                </a:solidFill>
                <a:latin typeface="Meiryo UI" panose="020B0604030504040204" pitchFamily="50" charset="-128"/>
                <a:ea typeface="Meiryo UI" panose="020B0604030504040204" pitchFamily="50" charset="-128"/>
              </a:rPr>
              <a:t>13.0</a:t>
            </a:r>
            <a:r>
              <a:rPr kumimoji="1" lang="ja-JP" altLang="en-US" sz="1600" dirty="0">
                <a:solidFill>
                  <a:schemeClr val="tx1"/>
                </a:solidFill>
                <a:latin typeface="Meiryo UI" panose="020B0604030504040204" pitchFamily="50" charset="-128"/>
                <a:ea typeface="Meiryo UI" panose="020B0604030504040204" pitchFamily="50" charset="-128"/>
              </a:rPr>
              <a:t>％、「豊能地域」が</a:t>
            </a:r>
            <a:r>
              <a:rPr kumimoji="1" lang="en-US" altLang="ja-JP" sz="1600" dirty="0">
                <a:solidFill>
                  <a:schemeClr val="tx1"/>
                </a:solidFill>
                <a:latin typeface="Meiryo UI" panose="020B0604030504040204" pitchFamily="50" charset="-128"/>
                <a:ea typeface="Meiryo UI" panose="020B0604030504040204" pitchFamily="50" charset="-128"/>
              </a:rPr>
              <a:t>12.6</a:t>
            </a:r>
            <a:r>
              <a:rPr kumimoji="1" lang="ja-JP" altLang="en-US" sz="1600" dirty="0">
                <a:solidFill>
                  <a:schemeClr val="tx1"/>
                </a:solidFill>
                <a:latin typeface="Meiryo UI" panose="020B0604030504040204" pitchFamily="50" charset="-128"/>
                <a:ea typeface="Meiryo UI" panose="020B0604030504040204" pitchFamily="50" charset="-128"/>
              </a:rPr>
              <a:t>％、「北河内地域」が</a:t>
            </a:r>
            <a:r>
              <a:rPr kumimoji="1" lang="en-US" altLang="ja-JP" sz="1600" dirty="0">
                <a:solidFill>
                  <a:schemeClr val="tx1"/>
                </a:solidFill>
                <a:latin typeface="Meiryo UI" panose="020B0604030504040204" pitchFamily="50" charset="-128"/>
                <a:ea typeface="Meiryo UI" panose="020B0604030504040204" pitchFamily="50" charset="-128"/>
              </a:rPr>
              <a:t>10.0</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749180" y="6457767"/>
            <a:ext cx="1747678" cy="276999"/>
          </a:xfrm>
          <a:prstGeom prst="rect">
            <a:avLst/>
          </a:prstGeom>
          <a:noFill/>
        </p:spPr>
        <p:txBody>
          <a:bodyPr wrap="square" rtlCol="0">
            <a:spAutoFit/>
          </a:bodyPr>
          <a:lstStyle/>
          <a:p>
            <a:pPr lvl="0"/>
            <a:r>
              <a:rPr lang="ja-JP" altLang="ja-JP" sz="1200" dirty="0">
                <a:solidFill>
                  <a:prstClr val="black"/>
                </a:solidFill>
                <a:latin typeface="メイリオ" panose="020B0604030504040204" pitchFamily="50" charset="-128"/>
                <a:ea typeface="メイリオ" panose="020B0604030504040204" pitchFamily="50" charset="-128"/>
              </a:rPr>
              <a:t>(n=1036)</a:t>
            </a:r>
          </a:p>
        </p:txBody>
      </p:sp>
      <p:sp>
        <p:nvSpPr>
          <p:cNvPr id="14" name="テキスト ボックス 13"/>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前問でお答えいただいた「2050年での理想のくらしを実現するにあたり、住みたいと思う場所」の具体的な地域としてあなたが</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思いつくものを、以下よりお選びください。（複数回答可</a:t>
            </a:r>
            <a:r>
              <a:rPr lang="en-US" altLang="ja-JP" sz="14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8E00AC4-AD74-1BFF-C845-358FB97C945F}"/>
              </a:ext>
            </a:extLst>
          </p:cNvPr>
          <p:cNvSpPr txBox="1"/>
          <p:nvPr/>
        </p:nvSpPr>
        <p:spPr>
          <a:xfrm>
            <a:off x="1182335" y="6438408"/>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2436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969935"/>
            <a:ext cx="12192000" cy="792088"/>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３．分析（クロス集計）　①</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地域別</a:t>
            </a:r>
          </a:p>
        </p:txBody>
      </p:sp>
    </p:spTree>
    <p:extLst>
      <p:ext uri="{BB962C8B-B14F-4D97-AF65-F5344CB8AC3E}">
        <p14:creationId xmlns:p14="http://schemas.microsoft.com/office/powerpoint/2010/main" val="1331631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家族構成（地域別）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523220"/>
          </a:xfrm>
          <a:prstGeom prst="rect">
            <a:avLst/>
          </a:prstGeom>
          <a:noFill/>
        </p:spPr>
        <p:txBody>
          <a:bodyPr wrap="square" rtlCol="0">
            <a:spAutoFit/>
          </a:bodyPr>
          <a:lstStyle/>
          <a:p>
            <a:pPr fontAlgn="t"/>
            <a:r>
              <a:rPr lang="en-US" altLang="ja-JP" sz="1400" dirty="0">
                <a:latin typeface="メイリオ" panose="020B0604030504040204" pitchFamily="50" charset="-128"/>
                <a:ea typeface="メイリオ" panose="020B0604030504040204" pitchFamily="50" charset="-128"/>
              </a:rPr>
              <a:t>[Q1]</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あなたが現在、同居しているご家族の構成について、あてはまるものを以下よりお選びください。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※あなたご自身からみた続柄でお考えください。</a:t>
            </a:r>
          </a:p>
        </p:txBody>
      </p:sp>
      <p:sp>
        <p:nvSpPr>
          <p:cNvPr id="6" name="正方形/長方形 5">
            <a:extLst>
              <a:ext uri="{FF2B5EF4-FFF2-40B4-BE49-F238E27FC236}">
                <a16:creationId xmlns:a16="http://schemas.microsoft.com/office/drawing/2014/main" id="{C85E0E66-B975-34C3-A934-A7042CEEC4C3}"/>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人暮らし」は大阪市が</a:t>
            </a:r>
            <a:r>
              <a:rPr kumimoji="1" lang="en-US" altLang="ja-JP" sz="1600" dirty="0">
                <a:solidFill>
                  <a:schemeClr val="tx1"/>
                </a:solidFill>
                <a:latin typeface="Meiryo UI" panose="020B0604030504040204" pitchFamily="50" charset="-128"/>
                <a:ea typeface="Meiryo UI" panose="020B0604030504040204" pitchFamily="50" charset="-128"/>
              </a:rPr>
              <a:t>31.3</a:t>
            </a:r>
            <a:r>
              <a:rPr kumimoji="1" lang="ja-JP" altLang="en-US" sz="1600" dirty="0">
                <a:solidFill>
                  <a:schemeClr val="tx1"/>
                </a:solidFill>
                <a:latin typeface="Meiryo UI" panose="020B0604030504040204" pitchFamily="50" charset="-128"/>
                <a:ea typeface="Meiryo UI" panose="020B0604030504040204" pitchFamily="50" charset="-128"/>
              </a:rPr>
              <a:t>％で最も割合が大きい。「配偶者・子どもと同居（末子が</a:t>
            </a:r>
            <a:r>
              <a:rPr kumimoji="1" lang="en-US" altLang="ja-JP" sz="1600" dirty="0">
                <a:solidFill>
                  <a:schemeClr val="tx1"/>
                </a:solidFill>
                <a:latin typeface="Meiryo UI" panose="020B0604030504040204" pitchFamily="50" charset="-128"/>
                <a:ea typeface="Meiryo UI" panose="020B0604030504040204" pitchFamily="50" charset="-128"/>
              </a:rPr>
              <a:t>18</a:t>
            </a:r>
            <a:r>
              <a:rPr kumimoji="1" lang="ja-JP" altLang="en-US" sz="1600" dirty="0">
                <a:solidFill>
                  <a:schemeClr val="tx1"/>
                </a:solidFill>
                <a:latin typeface="Meiryo UI" panose="020B0604030504040204" pitchFamily="50" charset="-128"/>
                <a:ea typeface="Meiryo UI" panose="020B0604030504040204" pitchFamily="50" charset="-128"/>
              </a:rPr>
              <a:t>歳以上）」は三島地域、泉北地域、泉南地域で</a:t>
            </a:r>
            <a:r>
              <a:rPr kumimoji="1" lang="en-US" altLang="ja-JP" sz="1600" dirty="0">
                <a:solidFill>
                  <a:schemeClr val="tx1"/>
                </a:solidFill>
                <a:latin typeface="Meiryo UI" panose="020B0604030504040204" pitchFamily="50" charset="-128"/>
                <a:ea typeface="Meiryo UI" panose="020B0604030504040204" pitchFamily="50" charset="-128"/>
              </a:rPr>
              <a:t>19%</a:t>
            </a:r>
            <a:r>
              <a:rPr kumimoji="1" lang="ja-JP" altLang="en-US" sz="1600" dirty="0">
                <a:solidFill>
                  <a:schemeClr val="tx1"/>
                </a:solidFill>
                <a:latin typeface="Meiryo UI" panose="020B0604030504040204" pitchFamily="50" charset="-128"/>
                <a:ea typeface="Meiryo UI" panose="020B0604030504040204" pitchFamily="50" charset="-128"/>
              </a:rPr>
              <a:t>を超え、配偶者・子どもと同居（末子が</a:t>
            </a:r>
            <a:r>
              <a:rPr kumimoji="1" lang="en-US" altLang="ja-JP" sz="1600" dirty="0">
                <a:solidFill>
                  <a:schemeClr val="tx1"/>
                </a:solidFill>
                <a:latin typeface="Meiryo UI" panose="020B0604030504040204" pitchFamily="50" charset="-128"/>
                <a:ea typeface="Meiryo UI" panose="020B0604030504040204" pitchFamily="50" charset="-128"/>
              </a:rPr>
              <a:t>18</a:t>
            </a:r>
            <a:r>
              <a:rPr kumimoji="1" lang="ja-JP" altLang="en-US" sz="1600" dirty="0">
                <a:solidFill>
                  <a:schemeClr val="tx1"/>
                </a:solidFill>
                <a:latin typeface="Meiryo UI" panose="020B0604030504040204" pitchFamily="50" charset="-128"/>
                <a:ea typeface="Meiryo UI" panose="020B0604030504040204" pitchFamily="50" charset="-128"/>
              </a:rPr>
              <a:t>歳未満）では、堺市、豊能地域、北河内地域で</a:t>
            </a:r>
            <a:r>
              <a:rPr kumimoji="1" lang="en-US" altLang="ja-JP" sz="1600" dirty="0">
                <a:solidFill>
                  <a:schemeClr val="tx1"/>
                </a:solidFill>
                <a:latin typeface="Meiryo UI" panose="020B0604030504040204" pitchFamily="50" charset="-128"/>
                <a:ea typeface="Meiryo UI" panose="020B0604030504040204" pitchFamily="50" charset="-128"/>
              </a:rPr>
              <a:t>19%</a:t>
            </a:r>
            <a:r>
              <a:rPr kumimoji="1" lang="ja-JP" altLang="en-US" sz="1600" dirty="0">
                <a:solidFill>
                  <a:schemeClr val="tx1"/>
                </a:solidFill>
                <a:latin typeface="Meiryo UI" panose="020B0604030504040204" pitchFamily="50" charset="-128"/>
                <a:ea typeface="Meiryo UI" panose="020B0604030504040204" pitchFamily="50" charset="-128"/>
              </a:rPr>
              <a:t>を超える。</a:t>
            </a:r>
          </a:p>
        </p:txBody>
      </p:sp>
      <p:pic>
        <p:nvPicPr>
          <p:cNvPr id="4" name="図 3">
            <a:extLst>
              <a:ext uri="{FF2B5EF4-FFF2-40B4-BE49-F238E27FC236}">
                <a16:creationId xmlns:a16="http://schemas.microsoft.com/office/drawing/2014/main" id="{59EF6E9A-CB19-4A2C-B717-9E3617E42E72}"/>
              </a:ext>
            </a:extLst>
          </p:cNvPr>
          <p:cNvPicPr>
            <a:picLocks noChangeAspect="1"/>
          </p:cNvPicPr>
          <p:nvPr/>
        </p:nvPicPr>
        <p:blipFill>
          <a:blip r:embed="rId3"/>
          <a:stretch>
            <a:fillRect/>
          </a:stretch>
        </p:blipFill>
        <p:spPr>
          <a:xfrm>
            <a:off x="595571" y="2286285"/>
            <a:ext cx="11522439" cy="4548010"/>
          </a:xfrm>
          <a:prstGeom prst="rect">
            <a:avLst/>
          </a:prstGeom>
        </p:spPr>
      </p:pic>
    </p:spTree>
    <p:extLst>
      <p:ext uri="{BB962C8B-B14F-4D97-AF65-F5344CB8AC3E}">
        <p14:creationId xmlns:p14="http://schemas.microsoft.com/office/powerpoint/2010/main" val="2603800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世帯人数（地域別）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あなたがお住まいの世帯の人数について、あてはまるものを以下よりお選びください。</a:t>
            </a:r>
            <a:endParaRPr lang="ja-JP" altLang="en-US" sz="14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B6E89BAE-A5D8-29C5-049A-519EFE5F944B}"/>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人」は大阪市、三島地域、中河内地域が</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割を超える。「</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人」は、堺市、南河内地域で４割を超える。</a:t>
            </a:r>
          </a:p>
        </p:txBody>
      </p:sp>
      <p:pic>
        <p:nvPicPr>
          <p:cNvPr id="4" name="図 3">
            <a:extLst>
              <a:ext uri="{FF2B5EF4-FFF2-40B4-BE49-F238E27FC236}">
                <a16:creationId xmlns:a16="http://schemas.microsoft.com/office/drawing/2014/main" id="{D29EA87F-2FEF-4174-BC5C-DB2F55C8D0CC}"/>
              </a:ext>
            </a:extLst>
          </p:cNvPr>
          <p:cNvPicPr>
            <a:picLocks noChangeAspect="1"/>
          </p:cNvPicPr>
          <p:nvPr/>
        </p:nvPicPr>
        <p:blipFill>
          <a:blip r:embed="rId3"/>
          <a:stretch>
            <a:fillRect/>
          </a:stretch>
        </p:blipFill>
        <p:spPr>
          <a:xfrm>
            <a:off x="595571" y="2286285"/>
            <a:ext cx="11522439" cy="4657748"/>
          </a:xfrm>
          <a:prstGeom prst="rect">
            <a:avLst/>
          </a:prstGeom>
        </p:spPr>
      </p:pic>
    </p:spTree>
    <p:extLst>
      <p:ext uri="{BB962C8B-B14F-4D97-AF65-F5344CB8AC3E}">
        <p14:creationId xmlns:p14="http://schemas.microsoft.com/office/powerpoint/2010/main" val="303849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調査概要</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E6557B1-8D30-458E-9BED-A09FFE8D06E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graphicFrame>
        <p:nvGraphicFramePr>
          <p:cNvPr id="2" name="表 1"/>
          <p:cNvGraphicFramePr>
            <a:graphicFrameLocks noGrp="1"/>
          </p:cNvGraphicFramePr>
          <p:nvPr>
            <p:extLst>
              <p:ext uri="{D42A27DB-BD31-4B8C-83A1-F6EECF244321}">
                <p14:modId xmlns:p14="http://schemas.microsoft.com/office/powerpoint/2010/main" val="2306380288"/>
              </p:ext>
            </p:extLst>
          </p:nvPr>
        </p:nvGraphicFramePr>
        <p:xfrm>
          <a:off x="1422860" y="1209617"/>
          <a:ext cx="9131994" cy="1112520"/>
        </p:xfrm>
        <a:graphic>
          <a:graphicData uri="http://schemas.openxmlformats.org/drawingml/2006/table">
            <a:tbl>
              <a:tblPr firstRow="1" bandRow="1">
                <a:tableStyleId>{2D5ABB26-0587-4C30-8999-92F81FD0307C}</a:tableStyleId>
              </a:tblPr>
              <a:tblGrid>
                <a:gridCol w="1833420">
                  <a:extLst>
                    <a:ext uri="{9D8B030D-6E8A-4147-A177-3AD203B41FA5}">
                      <a16:colId xmlns:a16="http://schemas.microsoft.com/office/drawing/2014/main" val="4132632276"/>
                    </a:ext>
                  </a:extLst>
                </a:gridCol>
                <a:gridCol w="7298574">
                  <a:extLst>
                    <a:ext uri="{9D8B030D-6E8A-4147-A177-3AD203B41FA5}">
                      <a16:colId xmlns:a16="http://schemas.microsoft.com/office/drawing/2014/main" val="1884221264"/>
                    </a:ext>
                  </a:extLst>
                </a:gridCol>
              </a:tblGrid>
              <a:tr h="370840">
                <a:tc>
                  <a:txBody>
                    <a:bodyPr/>
                    <a:lstStyle/>
                    <a:p>
                      <a:r>
                        <a:rPr kumimoji="1" lang="ja-JP" altLang="en-US" dirty="0">
                          <a:latin typeface="メイリオ" panose="020B0604030504040204" pitchFamily="50" charset="-128"/>
                          <a:ea typeface="メイリオ" panose="020B0604030504040204" pitchFamily="50" charset="-128"/>
                        </a:rPr>
                        <a:t>●調査対象</a:t>
                      </a:r>
                    </a:p>
                  </a:txBody>
                  <a:tcPr/>
                </a:tc>
                <a:tc>
                  <a:txBody>
                    <a:bodyPr/>
                    <a:lstStyle/>
                    <a:p>
                      <a:r>
                        <a:rPr kumimoji="1" lang="ja-JP" altLang="en-US" dirty="0">
                          <a:latin typeface="メイリオ" panose="020B0604030504040204" pitchFamily="50" charset="-128"/>
                          <a:ea typeface="メイリオ" panose="020B0604030504040204" pitchFamily="50" charset="-128"/>
                        </a:rPr>
                        <a:t>大阪府内に居住する</a:t>
                      </a:r>
                      <a:r>
                        <a:rPr kumimoji="1" lang="en-US" altLang="ja-JP" dirty="0">
                          <a:latin typeface="メイリオ" panose="020B0604030504040204" pitchFamily="50" charset="-128"/>
                          <a:ea typeface="メイリオ" panose="020B0604030504040204" pitchFamily="50" charset="-128"/>
                        </a:rPr>
                        <a:t>15</a:t>
                      </a:r>
                      <a:r>
                        <a:rPr kumimoji="1" lang="ja-JP" altLang="en-US" dirty="0">
                          <a:latin typeface="メイリオ" panose="020B0604030504040204" pitchFamily="50" charset="-128"/>
                          <a:ea typeface="メイリオ" panose="020B0604030504040204" pitchFamily="50" charset="-128"/>
                        </a:rPr>
                        <a:t>歳以上の男女</a:t>
                      </a:r>
                      <a:r>
                        <a:rPr kumimoji="1" lang="en-US" altLang="ja-JP" dirty="0">
                          <a:latin typeface="メイリオ" panose="020B0604030504040204" pitchFamily="50" charset="-128"/>
                          <a:ea typeface="メイリオ" panose="020B0604030504040204" pitchFamily="50" charset="-128"/>
                        </a:rPr>
                        <a:t>1,036</a:t>
                      </a:r>
                      <a:r>
                        <a:rPr kumimoji="1" lang="ja-JP" altLang="en-US" dirty="0">
                          <a:latin typeface="メイリオ" panose="020B0604030504040204" pitchFamily="50" charset="-128"/>
                          <a:ea typeface="メイリオ" panose="020B0604030504040204" pitchFamily="50" charset="-128"/>
                        </a:rPr>
                        <a:t>名</a:t>
                      </a:r>
                    </a:p>
                  </a:txBody>
                  <a:tcPr/>
                </a:tc>
                <a:extLst>
                  <a:ext uri="{0D108BD9-81ED-4DB2-BD59-A6C34878D82A}">
                    <a16:rowId xmlns:a16="http://schemas.microsoft.com/office/drawing/2014/main" val="3882400035"/>
                  </a:ext>
                </a:extLst>
              </a:tr>
              <a:tr h="370840">
                <a:tc>
                  <a:txBody>
                    <a:bodyPr/>
                    <a:lstStyle/>
                    <a:p>
                      <a:r>
                        <a:rPr kumimoji="1" lang="ja-JP" altLang="en-US" dirty="0">
                          <a:latin typeface="メイリオ" panose="020B0604030504040204" pitchFamily="50" charset="-128"/>
                          <a:ea typeface="メイリオ" panose="020B0604030504040204" pitchFamily="50" charset="-128"/>
                        </a:rPr>
                        <a:t>●調査時期</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rPr>
                        <a:t>令和６年</a:t>
                      </a:r>
                      <a:r>
                        <a:rPr kumimoji="1" lang="en-US" altLang="ja-JP" dirty="0">
                          <a:latin typeface="メイリオ" panose="020B0604030504040204" pitchFamily="50" charset="-128"/>
                          <a:ea typeface="メイリオ" panose="020B0604030504040204" pitchFamily="50" charset="-128"/>
                        </a:rPr>
                        <a:t>12</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18</a:t>
                      </a:r>
                      <a:r>
                        <a:rPr kumimoji="1" lang="ja-JP" altLang="en-US" dirty="0">
                          <a:latin typeface="メイリオ" panose="020B0604030504040204" pitchFamily="50" charset="-128"/>
                          <a:ea typeface="メイリオ" panose="020B0604030504040204" pitchFamily="50" charset="-128"/>
                        </a:rPr>
                        <a:t>日（水）～令和６年</a:t>
                      </a:r>
                      <a:r>
                        <a:rPr kumimoji="1" lang="en-US" altLang="ja-JP" dirty="0">
                          <a:latin typeface="メイリオ" panose="020B0604030504040204" pitchFamily="50" charset="-128"/>
                          <a:ea typeface="メイリオ" panose="020B0604030504040204" pitchFamily="50" charset="-128"/>
                        </a:rPr>
                        <a:t>12</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20</a:t>
                      </a:r>
                      <a:r>
                        <a:rPr kumimoji="1" lang="ja-JP" altLang="en-US" dirty="0">
                          <a:latin typeface="メイリオ" panose="020B0604030504040204" pitchFamily="50" charset="-128"/>
                          <a:ea typeface="メイリオ" panose="020B0604030504040204" pitchFamily="50" charset="-128"/>
                        </a:rPr>
                        <a:t>日（金）</a:t>
                      </a:r>
                    </a:p>
                  </a:txBody>
                  <a:tcPr/>
                </a:tc>
                <a:extLst>
                  <a:ext uri="{0D108BD9-81ED-4DB2-BD59-A6C34878D82A}">
                    <a16:rowId xmlns:a16="http://schemas.microsoft.com/office/drawing/2014/main" val="407443275"/>
                  </a:ext>
                </a:extLst>
              </a:tr>
              <a:tr h="370840">
                <a:tc>
                  <a:txBody>
                    <a:bodyPr/>
                    <a:lstStyle/>
                    <a:p>
                      <a:r>
                        <a:rPr kumimoji="1" lang="ja-JP" altLang="en-US" dirty="0">
                          <a:latin typeface="メイリオ" panose="020B0604030504040204" pitchFamily="50" charset="-128"/>
                          <a:ea typeface="メイリオ" panose="020B0604030504040204" pitchFamily="50" charset="-128"/>
                        </a:rPr>
                        <a:t>●調査機関</a:t>
                      </a:r>
                    </a:p>
                  </a:txBody>
                  <a:tcPr/>
                </a:tc>
                <a:tc>
                  <a:txBody>
                    <a:bodyPr/>
                    <a:lstStyle/>
                    <a:p>
                      <a:r>
                        <a:rPr kumimoji="1" lang="ja-JP" altLang="en-US" dirty="0">
                          <a:latin typeface="メイリオ" panose="020B0604030504040204" pitchFamily="50" charset="-128"/>
                          <a:ea typeface="メイリオ" panose="020B0604030504040204" pitchFamily="50" charset="-128"/>
                        </a:rPr>
                        <a:t>㈱マクロミル</a:t>
                      </a:r>
                    </a:p>
                  </a:txBody>
                  <a:tcPr/>
                </a:tc>
                <a:extLst>
                  <a:ext uri="{0D108BD9-81ED-4DB2-BD59-A6C34878D82A}">
                    <a16:rowId xmlns:a16="http://schemas.microsoft.com/office/drawing/2014/main" val="3694334629"/>
                  </a:ext>
                </a:extLst>
              </a:tr>
            </a:tbl>
          </a:graphicData>
        </a:graphic>
      </p:graphicFrame>
      <p:pic>
        <p:nvPicPr>
          <p:cNvPr id="4" name="図 3">
            <a:extLst>
              <a:ext uri="{FF2B5EF4-FFF2-40B4-BE49-F238E27FC236}">
                <a16:creationId xmlns:a16="http://schemas.microsoft.com/office/drawing/2014/main" id="{E3C86D66-BBAB-4048-AF98-0F5B4728CB9D}"/>
              </a:ext>
            </a:extLst>
          </p:cNvPr>
          <p:cNvPicPr>
            <a:picLocks noChangeAspect="1"/>
          </p:cNvPicPr>
          <p:nvPr/>
        </p:nvPicPr>
        <p:blipFill>
          <a:blip r:embed="rId3"/>
          <a:stretch>
            <a:fillRect/>
          </a:stretch>
        </p:blipFill>
        <p:spPr>
          <a:xfrm>
            <a:off x="0" y="2414356"/>
            <a:ext cx="12192000" cy="4391487"/>
          </a:xfrm>
          <a:prstGeom prst="rect">
            <a:avLst/>
          </a:prstGeom>
        </p:spPr>
      </p:pic>
    </p:spTree>
    <p:extLst>
      <p:ext uri="{BB962C8B-B14F-4D97-AF65-F5344CB8AC3E}">
        <p14:creationId xmlns:p14="http://schemas.microsoft.com/office/powerpoint/2010/main" val="3385275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複数地域居住の状況（地域別）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0" y="1080000"/>
            <a:ext cx="11362881"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あなたは現在、「複数地域居住」を行っていますか。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※「複数地域居住」とは”主な生活拠点（ご自宅）とは別の特定の地域に生活拠点（ホテル等も含む）を設ける暮らし方”を指します。</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BBFD88E-787F-A8C8-1B37-EC2BFBC32283}"/>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「現在</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複数地位居住</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を行っている」は、三島地域、豊能地域、北河内地域、中河内地域での割合が比較的高い。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FC51E2B-2097-453C-9E0F-9677F518AE5B}"/>
              </a:ext>
            </a:extLst>
          </p:cNvPr>
          <p:cNvPicPr>
            <a:picLocks noChangeAspect="1"/>
          </p:cNvPicPr>
          <p:nvPr/>
        </p:nvPicPr>
        <p:blipFill>
          <a:blip r:embed="rId3"/>
          <a:stretch>
            <a:fillRect/>
          </a:stretch>
        </p:blipFill>
        <p:spPr>
          <a:xfrm>
            <a:off x="1026697" y="2349531"/>
            <a:ext cx="11053006" cy="4444369"/>
          </a:xfrm>
          <a:prstGeom prst="rect">
            <a:avLst/>
          </a:prstGeom>
        </p:spPr>
      </p:pic>
    </p:spTree>
    <p:extLst>
      <p:ext uri="{BB962C8B-B14F-4D97-AF65-F5344CB8AC3E}">
        <p14:creationId xmlns:p14="http://schemas.microsoft.com/office/powerpoint/2010/main" val="3481181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複数地域居住を行っている理由（地域別）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Q4</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前問で”現在「複数地域居住」を行っている”とお答えの方にお聞きします。</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「複数地域居住」を行っている理由について、あてはまるものを以下よりお選びください。（いくつでも）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DAA4522E-CC9C-5082-2D69-1A9704297A12}"/>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「家族又は親族等と交流するための滞在（介護を含む）」を回答する地域が多い。</a:t>
            </a:r>
          </a:p>
        </p:txBody>
      </p:sp>
      <p:pic>
        <p:nvPicPr>
          <p:cNvPr id="4" name="図 3">
            <a:extLst>
              <a:ext uri="{FF2B5EF4-FFF2-40B4-BE49-F238E27FC236}">
                <a16:creationId xmlns:a16="http://schemas.microsoft.com/office/drawing/2014/main" id="{4C086C86-A1D3-4288-A148-76DB1E5A7BEB}"/>
              </a:ext>
            </a:extLst>
          </p:cNvPr>
          <p:cNvPicPr>
            <a:picLocks noChangeAspect="1"/>
          </p:cNvPicPr>
          <p:nvPr/>
        </p:nvPicPr>
        <p:blipFill>
          <a:blip r:embed="rId3"/>
          <a:stretch>
            <a:fillRect/>
          </a:stretch>
        </p:blipFill>
        <p:spPr>
          <a:xfrm>
            <a:off x="1138994" y="2343969"/>
            <a:ext cx="11053006" cy="4560203"/>
          </a:xfrm>
          <a:prstGeom prst="rect">
            <a:avLst/>
          </a:prstGeom>
        </p:spPr>
      </p:pic>
    </p:spTree>
    <p:extLst>
      <p:ext uri="{BB962C8B-B14F-4D97-AF65-F5344CB8AC3E}">
        <p14:creationId xmlns:p14="http://schemas.microsoft.com/office/powerpoint/2010/main" val="3598031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複数地域居住の今後の継続意向（地域別）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339130"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あなたは今後（も）「複数地域居住」を行いたいと思いますか。あなたのお考えに最も近いものをお選びください。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※「複数地域居住」とは”主な生活拠点（ご自宅）とは別の特定の地域に生活拠点（ホテル等も含む）を設ける暮らし方”を指します。</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F2B0B1C-8279-2FB3-5025-D5C78D402E6A}"/>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「条件が許せば</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複数地域居住</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を行いたいと思う」「ぜひ</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複数地域居住</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を行いたい」は、泉北地域や豊能地域の割合が高い。</a:t>
            </a:r>
          </a:p>
        </p:txBody>
      </p:sp>
      <p:pic>
        <p:nvPicPr>
          <p:cNvPr id="6" name="図 5">
            <a:extLst>
              <a:ext uri="{FF2B5EF4-FFF2-40B4-BE49-F238E27FC236}">
                <a16:creationId xmlns:a16="http://schemas.microsoft.com/office/drawing/2014/main" id="{A704757B-7E66-4379-B2AA-D683346A2D43}"/>
              </a:ext>
            </a:extLst>
          </p:cNvPr>
          <p:cNvPicPr>
            <a:picLocks noChangeAspect="1"/>
          </p:cNvPicPr>
          <p:nvPr/>
        </p:nvPicPr>
        <p:blipFill>
          <a:blip r:embed="rId3"/>
          <a:stretch>
            <a:fillRect/>
          </a:stretch>
        </p:blipFill>
        <p:spPr>
          <a:xfrm>
            <a:off x="1058595" y="2438017"/>
            <a:ext cx="11053006" cy="4419983"/>
          </a:xfrm>
          <a:prstGeom prst="rect">
            <a:avLst/>
          </a:prstGeom>
        </p:spPr>
      </p:pic>
    </p:spTree>
    <p:extLst>
      <p:ext uri="{BB962C8B-B14F-4D97-AF65-F5344CB8AC3E}">
        <p14:creationId xmlns:p14="http://schemas.microsoft.com/office/powerpoint/2010/main" val="354441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居住形態（地域別）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あなたの現在の（主な）お住まいの形態について、以下よりあてはまるものをお選びください。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7C18A5C-CEBD-DA5C-D70A-8BBFC3E4100B}"/>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「持ち家（新築一戸建て）」は南河内地域が</a:t>
            </a:r>
            <a:r>
              <a:rPr kumimoji="1" lang="en-US" altLang="ja-JP" sz="1600" dirty="0">
                <a:solidFill>
                  <a:schemeClr val="tx1"/>
                </a:solidFill>
                <a:latin typeface="Meiryo UI" panose="020B0604030504040204" pitchFamily="50" charset="-128"/>
                <a:ea typeface="Meiryo UI" panose="020B0604030504040204" pitchFamily="50" charset="-128"/>
              </a:rPr>
              <a:t>58.8%</a:t>
            </a:r>
            <a:r>
              <a:rPr lang="ja-JP" altLang="en-US" sz="1600" dirty="0">
                <a:solidFill>
                  <a:schemeClr val="tx1"/>
                </a:solidFill>
                <a:latin typeface="Meiryo UI" panose="020B0604030504040204" pitchFamily="50" charset="-128"/>
                <a:ea typeface="Meiryo UI" panose="020B0604030504040204" pitchFamily="50" charset="-128"/>
              </a:rPr>
              <a:t>、泉南地域が</a:t>
            </a:r>
            <a:r>
              <a:rPr lang="en-US" altLang="ja-JP" sz="1600" dirty="0">
                <a:solidFill>
                  <a:schemeClr val="tx1"/>
                </a:solidFill>
                <a:latin typeface="Meiryo UI" panose="020B0604030504040204" pitchFamily="50" charset="-128"/>
                <a:ea typeface="Meiryo UI" panose="020B0604030504040204" pitchFamily="50" charset="-128"/>
              </a:rPr>
              <a:t>51.9%</a:t>
            </a:r>
            <a:r>
              <a:rPr lang="ja-JP" altLang="en-US" sz="1600" dirty="0">
                <a:solidFill>
                  <a:schemeClr val="tx1"/>
                </a:solidFill>
                <a:latin typeface="Meiryo UI" panose="020B0604030504040204" pitchFamily="50" charset="-128"/>
                <a:ea typeface="Meiryo UI" panose="020B0604030504040204" pitchFamily="50" charset="-128"/>
              </a:rPr>
              <a:t>と割合が高い。「民間の賃貸住宅（マンション・アパート）」は大阪市が</a:t>
            </a:r>
            <a:r>
              <a:rPr lang="en-US" altLang="ja-JP" sz="1600" dirty="0">
                <a:solidFill>
                  <a:schemeClr val="tx1"/>
                </a:solidFill>
                <a:latin typeface="Meiryo UI" panose="020B0604030504040204" pitchFamily="50" charset="-128"/>
                <a:ea typeface="Meiryo UI" panose="020B0604030504040204" pitchFamily="50" charset="-128"/>
              </a:rPr>
              <a:t>34%</a:t>
            </a:r>
            <a:r>
              <a:rPr lang="ja-JP" altLang="en-US" sz="1600" dirty="0">
                <a:solidFill>
                  <a:schemeClr val="tx1"/>
                </a:solidFill>
                <a:latin typeface="Meiryo UI" panose="020B0604030504040204" pitchFamily="50" charset="-128"/>
                <a:ea typeface="Meiryo UI" panose="020B0604030504040204" pitchFamily="50" charset="-128"/>
              </a:rPr>
              <a:t>、豊能地域が</a:t>
            </a:r>
            <a:r>
              <a:rPr lang="en-US" altLang="ja-JP" sz="1600" dirty="0">
                <a:solidFill>
                  <a:schemeClr val="tx1"/>
                </a:solidFill>
                <a:latin typeface="Meiryo UI" panose="020B0604030504040204" pitchFamily="50" charset="-128"/>
                <a:ea typeface="Meiryo UI" panose="020B0604030504040204" pitchFamily="50" charset="-128"/>
              </a:rPr>
              <a:t>29.1</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CB907180-B0A5-4F77-B864-6E2A85709084}"/>
              </a:ext>
            </a:extLst>
          </p:cNvPr>
          <p:cNvPicPr>
            <a:picLocks noChangeAspect="1"/>
          </p:cNvPicPr>
          <p:nvPr/>
        </p:nvPicPr>
        <p:blipFill>
          <a:blip r:embed="rId3"/>
          <a:stretch>
            <a:fillRect/>
          </a:stretch>
        </p:blipFill>
        <p:spPr>
          <a:xfrm>
            <a:off x="950002" y="2286285"/>
            <a:ext cx="11241998" cy="4657748"/>
          </a:xfrm>
          <a:prstGeom prst="rect">
            <a:avLst/>
          </a:prstGeom>
        </p:spPr>
      </p:pic>
    </p:spTree>
    <p:extLst>
      <p:ext uri="{BB962C8B-B14F-4D97-AF65-F5344CB8AC3E}">
        <p14:creationId xmlns:p14="http://schemas.microsoft.com/office/powerpoint/2010/main" val="2038602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住宅の間取り（地域別）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Q7</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あなたの現在の（主な）お住まいの間取りについて、以下よりあてはまるものをお選びください。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※該当するものがない場合は、部屋数の同じものから、最も近いと思うものをお選びください。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EFCD8E74-38C8-DA4D-338E-50459AC58D31}"/>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「４</a:t>
            </a:r>
            <a:r>
              <a:rPr lang="en-US" altLang="ja-JP" sz="1600" dirty="0">
                <a:solidFill>
                  <a:schemeClr val="tx1"/>
                </a:solidFill>
                <a:latin typeface="Meiryo UI" panose="020B0604030504040204" pitchFamily="50" charset="-128"/>
                <a:ea typeface="Meiryo UI" panose="020B0604030504040204" pitchFamily="50" charset="-128"/>
              </a:rPr>
              <a:t>K</a:t>
            </a:r>
            <a:r>
              <a:rPr lang="ja-JP" altLang="en-US" sz="1600" dirty="0">
                <a:solidFill>
                  <a:schemeClr val="tx1"/>
                </a:solidFill>
                <a:latin typeface="Meiryo UI" panose="020B0604030504040204" pitchFamily="50" charset="-128"/>
                <a:ea typeface="Meiryo UI" panose="020B0604030504040204" pitchFamily="50" charset="-128"/>
              </a:rPr>
              <a:t>・４</a:t>
            </a:r>
            <a:r>
              <a:rPr lang="en-US" altLang="ja-JP" sz="1600" dirty="0">
                <a:solidFill>
                  <a:schemeClr val="tx1"/>
                </a:solidFill>
                <a:latin typeface="Meiryo UI" panose="020B0604030504040204" pitchFamily="50" charset="-128"/>
                <a:ea typeface="Meiryo UI" panose="020B0604030504040204" pitchFamily="50" charset="-128"/>
              </a:rPr>
              <a:t>DK</a:t>
            </a:r>
            <a:r>
              <a:rPr lang="ja-JP" altLang="en-US" sz="1600" dirty="0">
                <a:solidFill>
                  <a:schemeClr val="tx1"/>
                </a:solidFill>
                <a:latin typeface="Meiryo UI" panose="020B0604030504040204" pitchFamily="50" charset="-128"/>
                <a:ea typeface="Meiryo UI" panose="020B0604030504040204" pitchFamily="50" charset="-128"/>
              </a:rPr>
              <a:t>・４</a:t>
            </a:r>
            <a:r>
              <a:rPr lang="en-US" altLang="ja-JP" sz="1600" dirty="0">
                <a:solidFill>
                  <a:schemeClr val="tx1"/>
                </a:solidFill>
                <a:latin typeface="Meiryo UI" panose="020B0604030504040204" pitchFamily="50" charset="-128"/>
                <a:ea typeface="Meiryo UI" panose="020B0604030504040204" pitchFamily="50" charset="-128"/>
              </a:rPr>
              <a:t>LDK</a:t>
            </a:r>
            <a:r>
              <a:rPr lang="ja-JP" altLang="en-US" sz="1600" dirty="0">
                <a:solidFill>
                  <a:schemeClr val="tx1"/>
                </a:solidFill>
                <a:latin typeface="Meiryo UI" panose="020B0604030504040204" pitchFamily="50" charset="-128"/>
                <a:ea typeface="Meiryo UI" panose="020B0604030504040204" pitchFamily="50" charset="-128"/>
              </a:rPr>
              <a:t>」以上の間取りは、大阪市が</a:t>
            </a:r>
            <a:r>
              <a:rPr lang="en-US" altLang="ja-JP" sz="1600" dirty="0">
                <a:solidFill>
                  <a:schemeClr val="tx1"/>
                </a:solidFill>
                <a:latin typeface="Meiryo UI" panose="020B0604030504040204" pitchFamily="50" charset="-128"/>
                <a:ea typeface="Meiryo UI" panose="020B0604030504040204" pitchFamily="50" charset="-128"/>
              </a:rPr>
              <a:t>22.8%</a:t>
            </a:r>
            <a:r>
              <a:rPr lang="ja-JP" altLang="en-US" sz="1600" dirty="0">
                <a:solidFill>
                  <a:schemeClr val="tx1"/>
                </a:solidFill>
                <a:latin typeface="Meiryo UI" panose="020B0604030504040204" pitchFamily="50" charset="-128"/>
                <a:ea typeface="Meiryo UI" panose="020B0604030504040204" pitchFamily="50" charset="-128"/>
              </a:rPr>
              <a:t>で地域の中で最も割合が低い。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D43880A-BC23-4680-8DFC-2C131D5D9D38}"/>
              </a:ext>
            </a:extLst>
          </p:cNvPr>
          <p:cNvPicPr>
            <a:picLocks noChangeAspect="1"/>
          </p:cNvPicPr>
          <p:nvPr/>
        </p:nvPicPr>
        <p:blipFill>
          <a:blip r:embed="rId3"/>
          <a:stretch>
            <a:fillRect/>
          </a:stretch>
        </p:blipFill>
        <p:spPr>
          <a:xfrm>
            <a:off x="695018" y="2541658"/>
            <a:ext cx="11376122" cy="4316342"/>
          </a:xfrm>
          <a:prstGeom prst="rect">
            <a:avLst/>
          </a:prstGeom>
        </p:spPr>
      </p:pic>
    </p:spTree>
    <p:extLst>
      <p:ext uri="{BB962C8B-B14F-4D97-AF65-F5344CB8AC3E}">
        <p14:creationId xmlns:p14="http://schemas.microsoft.com/office/powerpoint/2010/main" val="95513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住宅の建築時期（地域別）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Q8</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あなたの現在の（主な）お住まいの建築時期について、以下よりあてはまるものをお選びください</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383833C-BEF9-7EFE-799F-5A4657016929}"/>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1974</a:t>
            </a:r>
            <a:r>
              <a:rPr kumimoji="1" lang="ja-JP" altLang="en-US" sz="1600" dirty="0">
                <a:solidFill>
                  <a:schemeClr val="tx1"/>
                </a:solidFill>
                <a:latin typeface="Meiryo UI" panose="020B0604030504040204" pitchFamily="50" charset="-128"/>
                <a:ea typeface="Meiryo UI" panose="020B0604030504040204" pitchFamily="50" charset="-128"/>
              </a:rPr>
              <a:t>年以前」に建てられた住宅は泉南地域で</a:t>
            </a:r>
            <a:r>
              <a:rPr kumimoji="1" lang="en-US" altLang="ja-JP" sz="1600" dirty="0">
                <a:solidFill>
                  <a:schemeClr val="tx1"/>
                </a:solidFill>
                <a:latin typeface="Meiryo UI" panose="020B0604030504040204" pitchFamily="50" charset="-128"/>
                <a:ea typeface="Meiryo UI" panose="020B0604030504040204" pitchFamily="50" charset="-128"/>
              </a:rPr>
              <a:t>16%</a:t>
            </a:r>
            <a:r>
              <a:rPr kumimoji="1" lang="ja-JP" altLang="en-US" sz="1600" dirty="0">
                <a:solidFill>
                  <a:schemeClr val="tx1"/>
                </a:solidFill>
                <a:latin typeface="Meiryo UI" panose="020B0604030504040204" pitchFamily="50" charset="-128"/>
                <a:ea typeface="Meiryo UI" panose="020B0604030504040204" pitchFamily="50" charset="-128"/>
              </a:rPr>
              <a:t>と割合が高い。</a:t>
            </a:r>
          </a:p>
        </p:txBody>
      </p:sp>
      <p:pic>
        <p:nvPicPr>
          <p:cNvPr id="6" name="図 5">
            <a:extLst>
              <a:ext uri="{FF2B5EF4-FFF2-40B4-BE49-F238E27FC236}">
                <a16:creationId xmlns:a16="http://schemas.microsoft.com/office/drawing/2014/main" id="{7DA86556-46B9-4B20-8A7A-9EACE9E4EE1D}"/>
              </a:ext>
            </a:extLst>
          </p:cNvPr>
          <p:cNvPicPr>
            <a:picLocks noChangeAspect="1"/>
          </p:cNvPicPr>
          <p:nvPr/>
        </p:nvPicPr>
        <p:blipFill>
          <a:blip r:embed="rId3"/>
          <a:stretch>
            <a:fillRect/>
          </a:stretch>
        </p:blipFill>
        <p:spPr>
          <a:xfrm>
            <a:off x="1138994" y="2286285"/>
            <a:ext cx="11053006" cy="4651651"/>
          </a:xfrm>
          <a:prstGeom prst="rect">
            <a:avLst/>
          </a:prstGeom>
        </p:spPr>
      </p:pic>
    </p:spTree>
    <p:extLst>
      <p:ext uri="{BB962C8B-B14F-4D97-AF65-F5344CB8AC3E}">
        <p14:creationId xmlns:p14="http://schemas.microsoft.com/office/powerpoint/2010/main" val="2434609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居住年数（地域別）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Q9</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あなたは、現在の（主な）お住まいに、何年住んでいますか。住み始めてからの年数をお答えください。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AC6DDE0-924E-9CB5-49DB-78EFC4A660CD}"/>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20</a:t>
            </a:r>
            <a:r>
              <a:rPr kumimoji="1" lang="ja-JP" altLang="en-US" sz="1600" dirty="0">
                <a:solidFill>
                  <a:schemeClr val="tx1"/>
                </a:solidFill>
                <a:latin typeface="Meiryo UI" panose="020B0604030504040204" pitchFamily="50" charset="-128"/>
                <a:ea typeface="Meiryo UI" panose="020B0604030504040204" pitchFamily="50" charset="-128"/>
              </a:rPr>
              <a:t>年以上」は</a:t>
            </a:r>
            <a:r>
              <a:rPr lang="ja-JP" altLang="en-US" sz="1600" dirty="0">
                <a:solidFill>
                  <a:schemeClr val="tx1"/>
                </a:solidFill>
                <a:latin typeface="Meiryo UI" panose="020B0604030504040204" pitchFamily="50" charset="-128"/>
                <a:ea typeface="Meiryo UI" panose="020B0604030504040204" pitchFamily="50" charset="-128"/>
              </a:rPr>
              <a:t>南河内地域で</a:t>
            </a:r>
            <a:r>
              <a:rPr lang="en-US" altLang="ja-JP" sz="1600" dirty="0">
                <a:solidFill>
                  <a:schemeClr val="tx1"/>
                </a:solidFill>
                <a:latin typeface="Meiryo UI" panose="020B0604030504040204" pitchFamily="50" charset="-128"/>
                <a:ea typeface="Meiryo UI" panose="020B0604030504040204" pitchFamily="50" charset="-128"/>
              </a:rPr>
              <a:t>56.9</a:t>
            </a:r>
            <a:r>
              <a:rPr lang="ja-JP" altLang="en-US" sz="1600" dirty="0">
                <a:solidFill>
                  <a:schemeClr val="tx1"/>
                </a:solidFill>
                <a:latin typeface="Meiryo UI" panose="020B0604030504040204" pitchFamily="50" charset="-128"/>
                <a:ea typeface="Meiryo UI" panose="020B0604030504040204" pitchFamily="50" charset="-128"/>
              </a:rPr>
              <a:t>％、泉南地域で</a:t>
            </a:r>
            <a:r>
              <a:rPr lang="en-US" altLang="ja-JP" sz="1600" dirty="0">
                <a:solidFill>
                  <a:schemeClr val="tx1"/>
                </a:solidFill>
                <a:latin typeface="Meiryo UI" panose="020B0604030504040204" pitchFamily="50" charset="-128"/>
                <a:ea typeface="Meiryo UI" panose="020B0604030504040204" pitchFamily="50" charset="-128"/>
              </a:rPr>
              <a:t>51.9</a:t>
            </a:r>
            <a:r>
              <a:rPr lang="ja-JP" altLang="en-US" sz="1600" dirty="0">
                <a:solidFill>
                  <a:schemeClr val="tx1"/>
                </a:solidFill>
                <a:latin typeface="Meiryo UI" panose="020B0604030504040204" pitchFamily="50" charset="-128"/>
                <a:ea typeface="Meiryo UI" panose="020B0604030504040204" pitchFamily="50" charset="-128"/>
              </a:rPr>
              <a:t>％と割合が高い。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EA7EC9-3B0C-49E9-8DD1-5412832AC7FD}"/>
              </a:ext>
            </a:extLst>
          </p:cNvPr>
          <p:cNvPicPr>
            <a:picLocks noChangeAspect="1"/>
          </p:cNvPicPr>
          <p:nvPr/>
        </p:nvPicPr>
        <p:blipFill>
          <a:blip r:embed="rId3"/>
          <a:stretch>
            <a:fillRect/>
          </a:stretch>
        </p:blipFill>
        <p:spPr>
          <a:xfrm>
            <a:off x="1138994" y="2312071"/>
            <a:ext cx="11053006" cy="4639458"/>
          </a:xfrm>
          <a:prstGeom prst="rect">
            <a:avLst/>
          </a:prstGeom>
        </p:spPr>
      </p:pic>
    </p:spTree>
    <p:extLst>
      <p:ext uri="{BB962C8B-B14F-4D97-AF65-F5344CB8AC3E}">
        <p14:creationId xmlns:p14="http://schemas.microsoft.com/office/powerpoint/2010/main" val="907935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年間世帯収入（地域別）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Q10</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あなたのご家庭の、昨年1年間での世帯収入（税込み）について、あてはまるものをお選びください。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F0705C9B-5F7A-80A6-1293-859433522883}"/>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世帯収入</a:t>
            </a:r>
            <a:r>
              <a:rPr lang="en-US" altLang="ja-JP" sz="1600" dirty="0">
                <a:solidFill>
                  <a:schemeClr val="tx1"/>
                </a:solidFill>
                <a:latin typeface="Meiryo UI" panose="020B0604030504040204" pitchFamily="50" charset="-128"/>
                <a:ea typeface="Meiryo UI" panose="020B0604030504040204" pitchFamily="50" charset="-128"/>
              </a:rPr>
              <a:t>500</a:t>
            </a:r>
            <a:r>
              <a:rPr lang="ja-JP" altLang="en-US" sz="1600" dirty="0">
                <a:solidFill>
                  <a:schemeClr val="tx1"/>
                </a:solidFill>
                <a:latin typeface="Meiryo UI" panose="020B0604030504040204" pitchFamily="50" charset="-128"/>
                <a:ea typeface="Meiryo UI" panose="020B0604030504040204" pitchFamily="50" charset="-128"/>
              </a:rPr>
              <a:t>万円以上の割合が、三島地域、豊能地域で４割を超える。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EA037D4-EA56-4FE4-A7C0-51980895A7F5}"/>
              </a:ext>
            </a:extLst>
          </p:cNvPr>
          <p:cNvPicPr>
            <a:picLocks noChangeAspect="1"/>
          </p:cNvPicPr>
          <p:nvPr/>
        </p:nvPicPr>
        <p:blipFill>
          <a:blip r:embed="rId3"/>
          <a:stretch>
            <a:fillRect/>
          </a:stretch>
        </p:blipFill>
        <p:spPr>
          <a:xfrm>
            <a:off x="1037330" y="2242842"/>
            <a:ext cx="11053006" cy="4657748"/>
          </a:xfrm>
          <a:prstGeom prst="rect">
            <a:avLst/>
          </a:prstGeom>
        </p:spPr>
      </p:pic>
    </p:spTree>
    <p:extLst>
      <p:ext uri="{BB962C8B-B14F-4D97-AF65-F5344CB8AC3E}">
        <p14:creationId xmlns:p14="http://schemas.microsoft.com/office/powerpoint/2010/main" val="3399981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住居費（１か月あたり）（地域別）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あなたのご家庭の、１か月あたりの住居費（家賃、住宅ローン、修繕費などを含む）について、以下よりあてはまるものをお選び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ください。※食費や光熱費などは含めず、住居に関する費用（支払額）についてお答えください。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1FA1B95-2C68-538F-CF18-0CEA082C8AF1}"/>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「３万円未満」の</a:t>
            </a:r>
            <a:r>
              <a:rPr lang="ja-JP" altLang="en-US" sz="1600" dirty="0">
                <a:solidFill>
                  <a:schemeClr val="tx1"/>
                </a:solidFill>
                <a:latin typeface="Meiryo UI" panose="020B0604030504040204" pitchFamily="50" charset="-128"/>
                <a:ea typeface="Meiryo UI" panose="020B0604030504040204" pitchFamily="50" charset="-128"/>
              </a:rPr>
              <a:t>割合が堺市、泉南</a:t>
            </a:r>
            <a:r>
              <a:rPr kumimoji="1" lang="ja-JP" altLang="en-US" sz="1600" dirty="0">
                <a:solidFill>
                  <a:schemeClr val="tx1"/>
                </a:solidFill>
                <a:latin typeface="Meiryo UI" panose="020B0604030504040204" pitchFamily="50" charset="-128"/>
                <a:ea typeface="Meiryo UI" panose="020B0604030504040204" pitchFamily="50" charset="-128"/>
              </a:rPr>
              <a:t>地域、南河内地域で</a:t>
            </a:r>
            <a:r>
              <a:rPr kumimoji="1" lang="en-US" altLang="ja-JP" sz="1600" dirty="0">
                <a:solidFill>
                  <a:schemeClr val="tx1"/>
                </a:solidFill>
                <a:latin typeface="Meiryo UI" panose="020B0604030504040204" pitchFamily="50" charset="-128"/>
                <a:ea typeface="Meiryo UI" panose="020B0604030504040204" pitchFamily="50" charset="-128"/>
              </a:rPr>
              <a:t>4</a:t>
            </a:r>
            <a:r>
              <a:rPr kumimoji="1" lang="ja-JP" altLang="en-US" sz="1600" dirty="0">
                <a:solidFill>
                  <a:schemeClr val="tx1"/>
                </a:solidFill>
                <a:latin typeface="Meiryo UI" panose="020B0604030504040204" pitchFamily="50" charset="-128"/>
                <a:ea typeface="Meiryo UI" panose="020B0604030504040204" pitchFamily="50" charset="-128"/>
              </a:rPr>
              <a:t>割を超える。また、</a:t>
            </a: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万円以上の割合が、大阪市、三島地域、北河内地域で</a:t>
            </a:r>
            <a:r>
              <a:rPr kumimoji="1" lang="en-US" altLang="ja-JP" sz="1600" dirty="0">
                <a:solidFill>
                  <a:schemeClr val="tx1"/>
                </a:solidFill>
                <a:latin typeface="Meiryo UI" panose="020B0604030504040204" pitchFamily="50" charset="-128"/>
                <a:ea typeface="Meiryo UI" panose="020B0604030504040204" pitchFamily="50" charset="-128"/>
              </a:rPr>
              <a:t>15%</a:t>
            </a:r>
            <a:r>
              <a:rPr kumimoji="1" lang="ja-JP" altLang="en-US" sz="1600" dirty="0">
                <a:solidFill>
                  <a:schemeClr val="tx1"/>
                </a:solidFill>
                <a:latin typeface="Meiryo UI" panose="020B0604030504040204" pitchFamily="50" charset="-128"/>
                <a:ea typeface="Meiryo UI" panose="020B0604030504040204" pitchFamily="50" charset="-128"/>
              </a:rPr>
              <a:t>を超える。</a:t>
            </a:r>
          </a:p>
        </p:txBody>
      </p:sp>
      <p:pic>
        <p:nvPicPr>
          <p:cNvPr id="6" name="図 5">
            <a:extLst>
              <a:ext uri="{FF2B5EF4-FFF2-40B4-BE49-F238E27FC236}">
                <a16:creationId xmlns:a16="http://schemas.microsoft.com/office/drawing/2014/main" id="{BDAF65E3-6E83-4C36-B9D5-9412016D5A7C}"/>
              </a:ext>
            </a:extLst>
          </p:cNvPr>
          <p:cNvPicPr>
            <a:picLocks noChangeAspect="1"/>
          </p:cNvPicPr>
          <p:nvPr/>
        </p:nvPicPr>
        <p:blipFill>
          <a:blip r:embed="rId3"/>
          <a:stretch>
            <a:fillRect/>
          </a:stretch>
        </p:blipFill>
        <p:spPr>
          <a:xfrm>
            <a:off x="1037330" y="2480693"/>
            <a:ext cx="11053006" cy="4377307"/>
          </a:xfrm>
          <a:prstGeom prst="rect">
            <a:avLst/>
          </a:prstGeom>
        </p:spPr>
      </p:pic>
    </p:spTree>
    <p:extLst>
      <p:ext uri="{BB962C8B-B14F-4D97-AF65-F5344CB8AC3E}">
        <p14:creationId xmlns:p14="http://schemas.microsoft.com/office/powerpoint/2010/main" val="1458851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勤務形態（テレワークの実施状況）（地域別）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892552"/>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現在お仕事をされている方（パート・アルバイトを含む）にお聞きします。あなたは現在、どのような勤務形態で働いていますか。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以下より最もあてはまるものをお選びください。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※複数のお仕事をされている場合は、主なお仕事の勤務形態についてお答えください。
</a:t>
            </a: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※自営業で自宅兼店舗でお仕事をされている場合や、自由業でご自宅でお仕事をされている場合は、テレワークとみなしてお答えください。</a:t>
            </a:r>
            <a:endParaRPr lang="ja-JP" altLang="en-US" sz="12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FB260CB-6842-D557-E28F-7F855956B57A}"/>
              </a:ext>
            </a:extLst>
          </p:cNvPr>
          <p:cNvSpPr/>
          <p:nvPr/>
        </p:nvSpPr>
        <p:spPr>
          <a:xfrm>
            <a:off x="595571" y="1973552"/>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テレワークを組み合わせた勤務形態が、大阪市、豊能地域、北河内地域、南河内地域で２割を超える。</a:t>
            </a:r>
          </a:p>
        </p:txBody>
      </p:sp>
      <p:pic>
        <p:nvPicPr>
          <p:cNvPr id="6" name="図 5">
            <a:extLst>
              <a:ext uri="{FF2B5EF4-FFF2-40B4-BE49-F238E27FC236}">
                <a16:creationId xmlns:a16="http://schemas.microsoft.com/office/drawing/2014/main" id="{DC050D2A-8155-4A20-8708-46B98DDD6FA3}"/>
              </a:ext>
            </a:extLst>
          </p:cNvPr>
          <p:cNvPicPr>
            <a:picLocks noChangeAspect="1"/>
          </p:cNvPicPr>
          <p:nvPr/>
        </p:nvPicPr>
        <p:blipFill>
          <a:blip r:embed="rId3"/>
          <a:stretch>
            <a:fillRect/>
          </a:stretch>
        </p:blipFill>
        <p:spPr>
          <a:xfrm>
            <a:off x="1034281" y="2597007"/>
            <a:ext cx="11059102" cy="4310246"/>
          </a:xfrm>
          <a:prstGeom prst="rect">
            <a:avLst/>
          </a:prstGeom>
        </p:spPr>
      </p:pic>
    </p:spTree>
    <p:extLst>
      <p:ext uri="{BB962C8B-B14F-4D97-AF65-F5344CB8AC3E}">
        <p14:creationId xmlns:p14="http://schemas.microsoft.com/office/powerpoint/2010/main" val="218299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家族構成</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595571" y="164487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「配偶者と同居」が</a:t>
            </a:r>
            <a:r>
              <a:rPr lang="en-US" altLang="ja-JP" sz="1600" dirty="0">
                <a:solidFill>
                  <a:schemeClr val="tx1"/>
                </a:solidFill>
                <a:latin typeface="Meiryo UI" panose="020B0604030504040204" pitchFamily="50" charset="-128"/>
                <a:ea typeface="Meiryo UI" panose="020B0604030504040204" pitchFamily="50" charset="-128"/>
              </a:rPr>
              <a:t>29.8</a:t>
            </a:r>
            <a:r>
              <a:rPr lang="ja-JP" altLang="en-US" sz="1600" dirty="0">
                <a:solidFill>
                  <a:schemeClr val="tx1"/>
                </a:solidFill>
                <a:latin typeface="Meiryo UI" panose="020B0604030504040204" pitchFamily="50" charset="-128"/>
                <a:ea typeface="Meiryo UI" panose="020B0604030504040204" pitchFamily="50" charset="-128"/>
              </a:rPr>
              <a:t>％、「１人暮らし」が</a:t>
            </a:r>
            <a:r>
              <a:rPr lang="en-US" altLang="ja-JP" sz="1600" dirty="0">
                <a:solidFill>
                  <a:schemeClr val="tx1"/>
                </a:solidFill>
                <a:latin typeface="Meiryo UI" panose="020B0604030504040204" pitchFamily="50" charset="-128"/>
                <a:ea typeface="Meiryo UI" panose="020B0604030504040204" pitchFamily="50" charset="-128"/>
              </a:rPr>
              <a:t>20.9</a:t>
            </a:r>
            <a:r>
              <a:rPr lang="ja-JP" altLang="en-US" sz="1600" dirty="0">
                <a:solidFill>
                  <a:schemeClr val="tx1"/>
                </a:solidFill>
                <a:latin typeface="Meiryo UI" panose="020B0604030504040204" pitchFamily="50" charset="-128"/>
                <a:ea typeface="Meiryo UI" panose="020B0604030504040204" pitchFamily="50" charset="-128"/>
              </a:rPr>
              <a:t>％、「配偶者・子どもと同居（末子が</a:t>
            </a:r>
            <a:r>
              <a:rPr lang="en-US" altLang="ja-JP" sz="1600" dirty="0">
                <a:solidFill>
                  <a:schemeClr val="tx1"/>
                </a:solidFill>
                <a:latin typeface="Meiryo UI" panose="020B0604030504040204" pitchFamily="50" charset="-128"/>
                <a:ea typeface="Meiryo UI" panose="020B0604030504040204" pitchFamily="50" charset="-128"/>
              </a:rPr>
              <a:t>18</a:t>
            </a:r>
            <a:r>
              <a:rPr lang="ja-JP" altLang="en-US" sz="1600" dirty="0">
                <a:solidFill>
                  <a:schemeClr val="tx1"/>
                </a:solidFill>
                <a:latin typeface="Meiryo UI" panose="020B0604030504040204" pitchFamily="50" charset="-128"/>
                <a:ea typeface="Meiryo UI" panose="020B0604030504040204" pitchFamily="50" charset="-128"/>
              </a:rPr>
              <a:t>歳以上）」が</a:t>
            </a:r>
            <a:r>
              <a:rPr lang="en-US" altLang="ja-JP" sz="1600" dirty="0">
                <a:solidFill>
                  <a:schemeClr val="tx1"/>
                </a:solidFill>
                <a:latin typeface="Meiryo UI" panose="020B0604030504040204" pitchFamily="50" charset="-128"/>
                <a:ea typeface="Meiryo UI" panose="020B0604030504040204" pitchFamily="50" charset="-128"/>
              </a:rPr>
              <a:t>14.2</a:t>
            </a:r>
            <a:r>
              <a:rPr lang="ja-JP" altLang="en-US" sz="1600" dirty="0">
                <a:solidFill>
                  <a:schemeClr val="tx1"/>
                </a:solidFill>
                <a:latin typeface="Meiryo UI" panose="020B0604030504040204" pitchFamily="50" charset="-128"/>
                <a:ea typeface="Meiryo UI" panose="020B0604030504040204" pitchFamily="50" charset="-128"/>
              </a:rPr>
              <a:t>％となっている。</a:t>
            </a:r>
            <a:endParaRPr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また、「</a:t>
            </a:r>
            <a:r>
              <a:rPr lang="ja-JP" altLang="en-US" sz="1600" dirty="0">
                <a:solidFill>
                  <a:schemeClr val="tx1"/>
                </a:solidFill>
                <a:latin typeface="Meiryo UI" panose="020B0604030504040204" pitchFamily="50" charset="-128"/>
                <a:ea typeface="Meiryo UI" panose="020B0604030504040204" pitchFamily="50" charset="-128"/>
              </a:rPr>
              <a:t>配偶者・子どもと同居</a:t>
            </a:r>
            <a:r>
              <a:rPr kumimoji="1" lang="ja-JP" altLang="en-US" sz="1600" dirty="0">
                <a:solidFill>
                  <a:schemeClr val="tx1"/>
                </a:solidFill>
                <a:latin typeface="Meiryo UI" panose="020B0604030504040204" pitchFamily="50" charset="-128"/>
                <a:ea typeface="Meiryo UI" panose="020B0604030504040204" pitchFamily="50" charset="-128"/>
              </a:rPr>
              <a:t>」は子どもの年齢を分けずに合計すると、</a:t>
            </a:r>
            <a:r>
              <a:rPr kumimoji="1" lang="en-US" altLang="ja-JP" sz="1600" dirty="0">
                <a:solidFill>
                  <a:schemeClr val="tx1"/>
                </a:solidFill>
                <a:latin typeface="Meiryo UI" panose="020B0604030504040204" pitchFamily="50" charset="-128"/>
                <a:ea typeface="Meiryo UI" panose="020B0604030504040204" pitchFamily="50" charset="-128"/>
              </a:rPr>
              <a:t>30.7</a:t>
            </a:r>
            <a:r>
              <a:rPr kumimoji="1" lang="ja-JP" altLang="en-US" sz="1600" dirty="0">
                <a:solidFill>
                  <a:schemeClr val="tx1"/>
                </a:solidFill>
                <a:latin typeface="Meiryo UI" panose="020B0604030504040204" pitchFamily="50" charset="-128"/>
                <a:ea typeface="Meiryo UI" panose="020B0604030504040204" pitchFamily="50" charset="-128"/>
              </a:rPr>
              <a:t>％を占める。</a:t>
            </a:r>
          </a:p>
        </p:txBody>
      </p:sp>
      <p:sp>
        <p:nvSpPr>
          <p:cNvPr id="13" name="テキスト ボックス 12"/>
          <p:cNvSpPr txBox="1"/>
          <p:nvPr/>
        </p:nvSpPr>
        <p:spPr>
          <a:xfrm>
            <a:off x="595571" y="1080000"/>
            <a:ext cx="11206044" cy="523220"/>
          </a:xfrm>
          <a:prstGeom prst="rect">
            <a:avLst/>
          </a:prstGeom>
          <a:noFill/>
        </p:spPr>
        <p:txBody>
          <a:bodyPr wrap="square" rtlCol="0">
            <a:spAutoFit/>
          </a:bodyPr>
          <a:lstStyle/>
          <a:p>
            <a:pPr fontAlgn="t"/>
            <a:r>
              <a:rPr lang="en-US" altLang="ja-JP" sz="1400" dirty="0">
                <a:latin typeface="メイリオ" panose="020B0604030504040204" pitchFamily="50" charset="-128"/>
                <a:ea typeface="メイリオ" panose="020B0604030504040204" pitchFamily="50" charset="-128"/>
              </a:rPr>
              <a:t>[Q1]</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あなたが現在、同居しているご家族の構成について、あてはまるものを以下よりお選びください。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※あなたご自身からみた続柄でお考えください。</a:t>
            </a:r>
          </a:p>
        </p:txBody>
      </p:sp>
      <p:pic>
        <p:nvPicPr>
          <p:cNvPr id="5" name="図 4">
            <a:extLst>
              <a:ext uri="{FF2B5EF4-FFF2-40B4-BE49-F238E27FC236}">
                <a16:creationId xmlns:a16="http://schemas.microsoft.com/office/drawing/2014/main" id="{858CF0CE-BA79-40B3-AAF8-1E79C9582DEA}"/>
              </a:ext>
            </a:extLst>
          </p:cNvPr>
          <p:cNvPicPr>
            <a:picLocks noChangeAspect="1"/>
          </p:cNvPicPr>
          <p:nvPr/>
        </p:nvPicPr>
        <p:blipFill>
          <a:blip r:embed="rId3"/>
          <a:stretch>
            <a:fillRect/>
          </a:stretch>
        </p:blipFill>
        <p:spPr>
          <a:xfrm>
            <a:off x="1138994" y="2138478"/>
            <a:ext cx="11053006" cy="5035732"/>
          </a:xfrm>
          <a:prstGeom prst="rect">
            <a:avLst/>
          </a:prstGeom>
        </p:spPr>
      </p:pic>
    </p:spTree>
    <p:extLst>
      <p:ext uri="{BB962C8B-B14F-4D97-AF65-F5344CB8AC3E}">
        <p14:creationId xmlns:p14="http://schemas.microsoft.com/office/powerpoint/2010/main" val="3106387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今後の勤務形態の意向（テレワークの実施の意向）（地域別</a:t>
            </a:r>
            <a:r>
              <a:rPr lang="en-US" altLang="ja-JP" sz="2000" b="1" dirty="0">
                <a:solidFill>
                  <a:schemeClr val="tx1"/>
                </a:solidFill>
                <a:latin typeface="メイリオ" panose="020B0604030504040204" pitchFamily="50" charset="-128"/>
                <a:ea typeface="メイリオ" panose="020B0604030504040204" pitchFamily="50" charset="-128"/>
              </a:rPr>
              <a:t>)</a:t>
            </a:r>
          </a:p>
        </p:txBody>
      </p:sp>
      <p:sp>
        <p:nvSpPr>
          <p:cNvPr id="5" name="テキスト ボックス 4"/>
          <p:cNvSpPr txBox="1"/>
          <p:nvPr/>
        </p:nvSpPr>
        <p:spPr>
          <a:xfrm>
            <a:off x="595571" y="1080000"/>
            <a:ext cx="11206044" cy="738664"/>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あなたは今後、どのような勤務形態で働きたいと思いますか。あなたが理想とする働き方について、最もあてはまるものをお選び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※自営業で自宅兼店舗で働きたい場合や、自由業でご自宅で働きたい場合は、テレワークとみなしてお答えください。　</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30912F0-2EC1-7BC6-09D3-B4A190EEF834}"/>
              </a:ext>
            </a:extLst>
          </p:cNvPr>
          <p:cNvSpPr/>
          <p:nvPr/>
        </p:nvSpPr>
        <p:spPr>
          <a:xfrm>
            <a:off x="595571" y="1831508"/>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テレワークを組み合わせた勤務形態を希望する割合が、豊能地域、三島地域、北河内地域で４割を超える。</a:t>
            </a:r>
          </a:p>
        </p:txBody>
      </p:sp>
      <p:pic>
        <p:nvPicPr>
          <p:cNvPr id="6" name="図 5">
            <a:extLst>
              <a:ext uri="{FF2B5EF4-FFF2-40B4-BE49-F238E27FC236}">
                <a16:creationId xmlns:a16="http://schemas.microsoft.com/office/drawing/2014/main" id="{048D544F-000B-4527-8664-AA0E15564266}"/>
              </a:ext>
            </a:extLst>
          </p:cNvPr>
          <p:cNvPicPr>
            <a:picLocks noChangeAspect="1"/>
          </p:cNvPicPr>
          <p:nvPr/>
        </p:nvPicPr>
        <p:blipFill>
          <a:blip r:embed="rId3"/>
          <a:stretch>
            <a:fillRect/>
          </a:stretch>
        </p:blipFill>
        <p:spPr>
          <a:xfrm>
            <a:off x="1058594" y="2467807"/>
            <a:ext cx="11053006" cy="4426080"/>
          </a:xfrm>
          <a:prstGeom prst="rect">
            <a:avLst/>
          </a:prstGeom>
        </p:spPr>
      </p:pic>
    </p:spTree>
    <p:extLst>
      <p:ext uri="{BB962C8B-B14F-4D97-AF65-F5344CB8AC3E}">
        <p14:creationId xmlns:p14="http://schemas.microsoft.com/office/powerpoint/2010/main" val="357152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勤務先（地域別）</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Q14</a:t>
            </a:r>
            <a:r>
              <a:rPr lang="ja-JP" altLang="ja-JP" sz="1400" dirty="0">
                <a:latin typeface="メイリオ" panose="020B0604030504040204" pitchFamily="50" charset="-128"/>
                <a:ea typeface="メイリオ" panose="020B0604030504040204" pitchFamily="50" charset="-128"/>
              </a:rPr>
              <a:t>]あなたの勤務先/学校はどちらにありますか。通勤・通学先について、以下よりあてはまるものをお選びください。
</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※テレワークや通信教育をされている方は会社・学校の所在地などについてお答えください。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9CB59142-B72E-2DF1-1F11-81EBE8D8CED9}"/>
              </a:ext>
            </a:extLst>
          </p:cNvPr>
          <p:cNvSpPr/>
          <p:nvPr/>
        </p:nvSpPr>
        <p:spPr>
          <a:xfrm>
            <a:off x="595571" y="166283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大阪市内を通勤・通学先としている方が、</a:t>
            </a:r>
            <a:r>
              <a:rPr kumimoji="1" lang="ja-JP" altLang="en-US" sz="1600" dirty="0">
                <a:solidFill>
                  <a:schemeClr val="tx1"/>
                </a:solidFill>
                <a:latin typeface="Meiryo UI" panose="020B0604030504040204" pitchFamily="50" charset="-128"/>
                <a:ea typeface="Meiryo UI" panose="020B0604030504040204" pitchFamily="50" charset="-128"/>
              </a:rPr>
              <a:t>大阪市で</a:t>
            </a:r>
            <a:r>
              <a:rPr kumimoji="1" lang="en-US" altLang="ja-JP" sz="1600" dirty="0">
                <a:solidFill>
                  <a:schemeClr val="tx1"/>
                </a:solidFill>
                <a:latin typeface="Meiryo UI" panose="020B0604030504040204" pitchFamily="50" charset="-128"/>
                <a:ea typeface="Meiryo UI" panose="020B0604030504040204" pitchFamily="50" charset="-128"/>
              </a:rPr>
              <a:t>85%</a:t>
            </a:r>
            <a:r>
              <a:rPr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他地域で</a:t>
            </a:r>
            <a:r>
              <a:rPr kumimoji="1" lang="en-US" altLang="ja-JP" sz="1600" dirty="0">
                <a:solidFill>
                  <a:schemeClr val="tx1"/>
                </a:solidFill>
                <a:latin typeface="Meiryo UI" panose="020B0604030504040204" pitchFamily="50" charset="-128"/>
                <a:ea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rPr>
              <a:t>割から</a:t>
            </a:r>
            <a:r>
              <a:rPr lang="en-US" altLang="ja-JP" sz="1600" dirty="0">
                <a:solidFill>
                  <a:schemeClr val="tx1"/>
                </a:solidFill>
                <a:latin typeface="Meiryo UI" panose="020B0604030504040204" pitchFamily="50" charset="-128"/>
                <a:ea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rPr>
              <a:t>割となっている。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01423FD-2B97-4E36-9467-3B3C6D9F5A96}"/>
              </a:ext>
            </a:extLst>
          </p:cNvPr>
          <p:cNvPicPr>
            <a:picLocks noChangeAspect="1"/>
          </p:cNvPicPr>
          <p:nvPr/>
        </p:nvPicPr>
        <p:blipFill>
          <a:blip r:embed="rId3"/>
          <a:stretch>
            <a:fillRect/>
          </a:stretch>
        </p:blipFill>
        <p:spPr>
          <a:xfrm>
            <a:off x="523245" y="2279347"/>
            <a:ext cx="11668755" cy="4615072"/>
          </a:xfrm>
          <a:prstGeom prst="rect">
            <a:avLst/>
          </a:prstGeom>
        </p:spPr>
      </p:pic>
    </p:spTree>
    <p:extLst>
      <p:ext uri="{BB962C8B-B14F-4D97-AF65-F5344CB8AC3E}">
        <p14:creationId xmlns:p14="http://schemas.microsoft.com/office/powerpoint/2010/main" val="1322477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通勤時間（地域別）</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あなたの（主な）お住まいから、勤務先/学校への通勤・通学時間は、おおよそどれくらいですか。</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5B4B58BB-431A-85AB-EB4B-D0B62B2BFC44}"/>
              </a:ext>
            </a:extLst>
          </p:cNvPr>
          <p:cNvSpPr/>
          <p:nvPr/>
        </p:nvSpPr>
        <p:spPr>
          <a:xfrm>
            <a:off x="595571" y="157405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豊能地域</a:t>
            </a:r>
            <a:r>
              <a:rPr lang="ja-JP" altLang="en-US" sz="1600" dirty="0">
                <a:solidFill>
                  <a:schemeClr val="tx1"/>
                </a:solidFill>
                <a:latin typeface="Meiryo UI" panose="020B0604030504040204" pitchFamily="50" charset="-128"/>
                <a:ea typeface="Meiryo UI" panose="020B0604030504040204" pitchFamily="50" charset="-128"/>
              </a:rPr>
              <a:t>、堺市、三島</a:t>
            </a:r>
            <a:r>
              <a:rPr kumimoji="1" lang="ja-JP" altLang="en-US" sz="1600" dirty="0">
                <a:solidFill>
                  <a:schemeClr val="tx1"/>
                </a:solidFill>
                <a:latin typeface="Meiryo UI" panose="020B0604030504040204" pitchFamily="50" charset="-128"/>
                <a:ea typeface="Meiryo UI" panose="020B0604030504040204" pitchFamily="50" charset="-128"/>
              </a:rPr>
              <a:t>地域、北河内地域では、半数以上が通勤・通学に</a:t>
            </a: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分以上の時間を要している。</a:t>
            </a:r>
          </a:p>
        </p:txBody>
      </p:sp>
      <p:pic>
        <p:nvPicPr>
          <p:cNvPr id="6" name="図 5">
            <a:extLst>
              <a:ext uri="{FF2B5EF4-FFF2-40B4-BE49-F238E27FC236}">
                <a16:creationId xmlns:a16="http://schemas.microsoft.com/office/drawing/2014/main" id="{7733E7AA-C51A-4D5F-A41C-AB823C37BC91}"/>
              </a:ext>
            </a:extLst>
          </p:cNvPr>
          <p:cNvPicPr>
            <a:picLocks noChangeAspect="1"/>
          </p:cNvPicPr>
          <p:nvPr/>
        </p:nvPicPr>
        <p:blipFill>
          <a:blip r:embed="rId3"/>
          <a:stretch>
            <a:fillRect/>
          </a:stretch>
        </p:blipFill>
        <p:spPr>
          <a:xfrm>
            <a:off x="1037330" y="2197506"/>
            <a:ext cx="11053006" cy="4688230"/>
          </a:xfrm>
          <a:prstGeom prst="rect">
            <a:avLst/>
          </a:prstGeom>
        </p:spPr>
      </p:pic>
    </p:spTree>
    <p:extLst>
      <p:ext uri="{BB962C8B-B14F-4D97-AF65-F5344CB8AC3E}">
        <p14:creationId xmlns:p14="http://schemas.microsoft.com/office/powerpoint/2010/main" val="2099454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住宅を選ぶ際に重視したこと（最大５つ）（地域別）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あなたが「現在の（主な）お住まいを選ぶ際に重視したこと」について、以下より最大5つまでお選びください。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1DEA527-5A13-556D-724C-FE4A8050E527}"/>
              </a:ext>
            </a:extLst>
          </p:cNvPr>
          <p:cNvSpPr/>
          <p:nvPr/>
        </p:nvSpPr>
        <p:spPr>
          <a:xfrm>
            <a:off x="595571" y="153853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大阪市、三島地域では、「日常の買い物の利便性」「公共交通機関の利便性」が、豊能地域では、「治安や風紀」が、中河内地域では、「手頃な価格」「新築」「通勤・通学の利便性」などが全体より重視されている傾向がみられる。</a:t>
            </a:r>
          </a:p>
        </p:txBody>
      </p:sp>
      <p:pic>
        <p:nvPicPr>
          <p:cNvPr id="6" name="図 5">
            <a:extLst>
              <a:ext uri="{FF2B5EF4-FFF2-40B4-BE49-F238E27FC236}">
                <a16:creationId xmlns:a16="http://schemas.microsoft.com/office/drawing/2014/main" id="{CC147907-BFBD-45AE-817D-E1ABD597E7F5}"/>
              </a:ext>
            </a:extLst>
          </p:cNvPr>
          <p:cNvPicPr>
            <a:picLocks noChangeAspect="1"/>
          </p:cNvPicPr>
          <p:nvPr/>
        </p:nvPicPr>
        <p:blipFill>
          <a:blip r:embed="rId3"/>
          <a:stretch>
            <a:fillRect/>
          </a:stretch>
        </p:blipFill>
        <p:spPr>
          <a:xfrm>
            <a:off x="925616" y="2219678"/>
            <a:ext cx="11266384" cy="4639458"/>
          </a:xfrm>
          <a:prstGeom prst="rect">
            <a:avLst/>
          </a:prstGeom>
        </p:spPr>
      </p:pic>
    </p:spTree>
    <p:extLst>
      <p:ext uri="{BB962C8B-B14F-4D97-AF65-F5344CB8AC3E}">
        <p14:creationId xmlns:p14="http://schemas.microsoft.com/office/powerpoint/2010/main" val="1693019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住宅に関する悩みや不安（地域別）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Q17</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あなたが現在抱えている、「住宅に関する悩みや不安」がありましたら、以下よりお選びください。（いくつでも）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51957540-27D9-ECD5-BED0-634F47B956A2}"/>
              </a:ext>
            </a:extLst>
          </p:cNvPr>
          <p:cNvSpPr/>
          <p:nvPr/>
        </p:nvSpPr>
        <p:spPr>
          <a:xfrm>
            <a:off x="595571" y="153853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中河内地域・南河内地域では、「建物や内外装の老朽化」への悩みや不安の割合が高い。また、泉南地域では「省エネ設備が十分でない」の割合が全体より高い。</a:t>
            </a:r>
          </a:p>
        </p:txBody>
      </p:sp>
      <p:pic>
        <p:nvPicPr>
          <p:cNvPr id="6" name="図 5">
            <a:extLst>
              <a:ext uri="{FF2B5EF4-FFF2-40B4-BE49-F238E27FC236}">
                <a16:creationId xmlns:a16="http://schemas.microsoft.com/office/drawing/2014/main" id="{9A8AA438-D291-4D63-B9B3-E84FA6063E86}"/>
              </a:ext>
            </a:extLst>
          </p:cNvPr>
          <p:cNvPicPr>
            <a:picLocks noChangeAspect="1"/>
          </p:cNvPicPr>
          <p:nvPr/>
        </p:nvPicPr>
        <p:blipFill>
          <a:blip r:embed="rId3"/>
          <a:stretch>
            <a:fillRect/>
          </a:stretch>
        </p:blipFill>
        <p:spPr>
          <a:xfrm>
            <a:off x="1138994" y="2458581"/>
            <a:ext cx="11053006" cy="4474852"/>
          </a:xfrm>
          <a:prstGeom prst="rect">
            <a:avLst/>
          </a:prstGeom>
        </p:spPr>
      </p:pic>
    </p:spTree>
    <p:extLst>
      <p:ext uri="{BB962C8B-B14F-4D97-AF65-F5344CB8AC3E}">
        <p14:creationId xmlns:p14="http://schemas.microsoft.com/office/powerpoint/2010/main" val="4185298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住宅の改善にあたり支障になっていること（地域別）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459748"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Q18</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現在の（主な）お住まいの改善を行うにあたって、支障になっていることがありましたら、以下よりお選びください。（いくつでも）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E93288B1-C6AE-5E9A-422D-47B0E92310B0}"/>
              </a:ext>
            </a:extLst>
          </p:cNvPr>
          <p:cNvSpPr/>
          <p:nvPr/>
        </p:nvSpPr>
        <p:spPr>
          <a:xfrm>
            <a:off x="595571" y="153853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南河内地域、泉北地域では、「</a:t>
            </a:r>
            <a:r>
              <a:rPr kumimoji="1" lang="ja-JP" altLang="en-US" sz="1600" dirty="0">
                <a:solidFill>
                  <a:schemeClr val="tx1"/>
                </a:solidFill>
                <a:latin typeface="Meiryo UI" panose="020B0604030504040204" pitchFamily="50" charset="-128"/>
                <a:ea typeface="Meiryo UI" panose="020B0604030504040204" pitchFamily="50" charset="-128"/>
              </a:rPr>
              <a:t>改善のために必要な資金が確保できない」の割合が高い。また、南河内地域では、「改善するのにどの事業者（工事業者や工務店など）に相談すればよいかわからない」の割合も全体より高い。</a:t>
            </a:r>
          </a:p>
        </p:txBody>
      </p:sp>
      <p:pic>
        <p:nvPicPr>
          <p:cNvPr id="6" name="図 5">
            <a:extLst>
              <a:ext uri="{FF2B5EF4-FFF2-40B4-BE49-F238E27FC236}">
                <a16:creationId xmlns:a16="http://schemas.microsoft.com/office/drawing/2014/main" id="{F3766ACC-F161-46FF-AB6A-4CBA0FB8C2DF}"/>
              </a:ext>
            </a:extLst>
          </p:cNvPr>
          <p:cNvPicPr>
            <a:picLocks noChangeAspect="1"/>
          </p:cNvPicPr>
          <p:nvPr/>
        </p:nvPicPr>
        <p:blipFill>
          <a:blip r:embed="rId3"/>
          <a:stretch>
            <a:fillRect/>
          </a:stretch>
        </p:blipFill>
        <p:spPr>
          <a:xfrm>
            <a:off x="1002313" y="2255121"/>
            <a:ext cx="11053006" cy="4602879"/>
          </a:xfrm>
          <a:prstGeom prst="rect">
            <a:avLst/>
          </a:prstGeom>
        </p:spPr>
      </p:pic>
    </p:spTree>
    <p:extLst>
      <p:ext uri="{BB962C8B-B14F-4D97-AF65-F5344CB8AC3E}">
        <p14:creationId xmlns:p14="http://schemas.microsoft.com/office/powerpoint/2010/main" val="2345800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住宅の情報収集の方法（地域別）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Q19</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あなたは普段、住宅に関する情報をどこで収集していますか。以下よりあてはまるものをお選びください。（いくつでも）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77552E7A-62A6-8C8B-706A-9233D94697C5}"/>
              </a:ext>
            </a:extLst>
          </p:cNvPr>
          <p:cNvSpPr/>
          <p:nvPr/>
        </p:nvSpPr>
        <p:spPr>
          <a:xfrm>
            <a:off x="595571" y="153853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大阪市、豊能地域では、「</a:t>
            </a:r>
            <a:r>
              <a:rPr kumimoji="1" lang="ja-JP" altLang="en-US" sz="1600" dirty="0">
                <a:solidFill>
                  <a:schemeClr val="tx1"/>
                </a:solidFill>
                <a:latin typeface="Meiryo UI" panose="020B0604030504040204" pitchFamily="50" charset="-128"/>
                <a:ea typeface="Meiryo UI" panose="020B0604030504040204" pitchFamily="50" charset="-128"/>
              </a:rPr>
              <a:t>不動産情報ウェブサイト」の割合が高い。</a:t>
            </a:r>
          </a:p>
        </p:txBody>
      </p:sp>
      <p:pic>
        <p:nvPicPr>
          <p:cNvPr id="6" name="図 5">
            <a:extLst>
              <a:ext uri="{FF2B5EF4-FFF2-40B4-BE49-F238E27FC236}">
                <a16:creationId xmlns:a16="http://schemas.microsoft.com/office/drawing/2014/main" id="{3C83EA30-51D3-4119-A9EA-AC8D176DCACB}"/>
              </a:ext>
            </a:extLst>
          </p:cNvPr>
          <p:cNvPicPr>
            <a:picLocks noChangeAspect="1"/>
          </p:cNvPicPr>
          <p:nvPr/>
        </p:nvPicPr>
        <p:blipFill>
          <a:blip r:embed="rId3"/>
          <a:stretch>
            <a:fillRect/>
          </a:stretch>
        </p:blipFill>
        <p:spPr>
          <a:xfrm>
            <a:off x="1138994" y="2444113"/>
            <a:ext cx="11053006" cy="4413887"/>
          </a:xfrm>
          <a:prstGeom prst="rect">
            <a:avLst/>
          </a:prstGeom>
        </p:spPr>
      </p:pic>
    </p:spTree>
    <p:extLst>
      <p:ext uri="{BB962C8B-B14F-4D97-AF65-F5344CB8AC3E}">
        <p14:creationId xmlns:p14="http://schemas.microsoft.com/office/powerpoint/2010/main" val="3780428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今後の居住意向（地域別）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95570" y="1080000"/>
            <a:ext cx="11362881"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Q20</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あなたは、現在の（主な）お住まいに住み続けたいと思いますか。以下より、あなたのお気持ちに最も近いものをお選びください。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7A0D87A-DC4A-A4D1-AEFA-13E81912AF2A}"/>
              </a:ext>
            </a:extLst>
          </p:cNvPr>
          <p:cNvSpPr/>
          <p:nvPr/>
        </p:nvSpPr>
        <p:spPr>
          <a:xfrm>
            <a:off x="595571" y="153853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「近い将来住み替えたい」「いずれは住み替えたいと思うが、時期は決めていない」の回答が、大阪市や豊能地域、中河内地域で割合が高く、「今の住宅のまま住み続けたい」は、南河内地域で</a:t>
            </a:r>
            <a:r>
              <a:rPr lang="ja-JP" altLang="en-US" sz="1600" dirty="0">
                <a:solidFill>
                  <a:schemeClr val="tx1"/>
                </a:solidFill>
                <a:latin typeface="Meiryo UI" panose="020B0604030504040204" pitchFamily="50" charset="-128"/>
                <a:ea typeface="Meiryo UI" panose="020B0604030504040204" pitchFamily="50" charset="-128"/>
              </a:rPr>
              <a:t>半数を超える。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5938C4F-C5AC-4475-AC88-FCDBCBA6560D}"/>
              </a:ext>
            </a:extLst>
          </p:cNvPr>
          <p:cNvPicPr>
            <a:picLocks noChangeAspect="1"/>
          </p:cNvPicPr>
          <p:nvPr/>
        </p:nvPicPr>
        <p:blipFill>
          <a:blip r:embed="rId3"/>
          <a:stretch>
            <a:fillRect/>
          </a:stretch>
        </p:blipFill>
        <p:spPr>
          <a:xfrm>
            <a:off x="1058595" y="2395341"/>
            <a:ext cx="11053006" cy="4462659"/>
          </a:xfrm>
          <a:prstGeom prst="rect">
            <a:avLst/>
          </a:prstGeom>
        </p:spPr>
      </p:pic>
    </p:spTree>
    <p:extLst>
      <p:ext uri="{BB962C8B-B14F-4D97-AF65-F5344CB8AC3E}">
        <p14:creationId xmlns:p14="http://schemas.microsoft.com/office/powerpoint/2010/main" val="1492227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空き家・空地の所有の状況（地域別）</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あなたのご家庭では、現在、空き家や空き地を所有していますか。</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5C33408-97AC-E901-F839-38831F91EB40}"/>
              </a:ext>
            </a:extLst>
          </p:cNvPr>
          <p:cNvSpPr/>
          <p:nvPr/>
        </p:nvSpPr>
        <p:spPr>
          <a:xfrm>
            <a:off x="595571" y="153853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豊能地域では、「所有している」が</a:t>
            </a:r>
            <a:r>
              <a:rPr lang="en-US" altLang="ja-JP" sz="1600" dirty="0">
                <a:solidFill>
                  <a:schemeClr val="tx1"/>
                </a:solidFill>
                <a:latin typeface="Meiryo UI" panose="020B0604030504040204" pitchFamily="50" charset="-128"/>
                <a:ea typeface="Meiryo UI" panose="020B0604030504040204" pitchFamily="50" charset="-128"/>
              </a:rPr>
              <a:t>16.3</a:t>
            </a:r>
            <a:r>
              <a:rPr lang="ja-JP" altLang="en-US" sz="1600" dirty="0">
                <a:solidFill>
                  <a:schemeClr val="tx1"/>
                </a:solidFill>
                <a:latin typeface="Meiryo UI" panose="020B0604030504040204" pitchFamily="50" charset="-128"/>
                <a:ea typeface="Meiryo UI" panose="020B0604030504040204" pitchFamily="50" charset="-128"/>
              </a:rPr>
              <a:t>％となっており、他の地域より割合が高い。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79198A0-06CB-4955-BF0B-B655075F4765}"/>
              </a:ext>
            </a:extLst>
          </p:cNvPr>
          <p:cNvPicPr>
            <a:picLocks noChangeAspect="1"/>
          </p:cNvPicPr>
          <p:nvPr/>
        </p:nvPicPr>
        <p:blipFill>
          <a:blip r:embed="rId3"/>
          <a:stretch>
            <a:fillRect/>
          </a:stretch>
        </p:blipFill>
        <p:spPr>
          <a:xfrm>
            <a:off x="888474" y="2312756"/>
            <a:ext cx="11053006" cy="4529721"/>
          </a:xfrm>
          <a:prstGeom prst="rect">
            <a:avLst/>
          </a:prstGeom>
        </p:spPr>
      </p:pic>
    </p:spTree>
    <p:extLst>
      <p:ext uri="{BB962C8B-B14F-4D97-AF65-F5344CB8AC3E}">
        <p14:creationId xmlns:p14="http://schemas.microsoft.com/office/powerpoint/2010/main" val="4071660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所有する空き家・空地の今後の活用意向（地域別）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あなたのご家庭で現在所有している空き家・空き地について、今後どのようにしたいとお考えですか。
</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あなたのお気持ちに最も近いものをお選びください。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4F94288-32E0-E17B-326C-0CC00E8C4353}"/>
              </a:ext>
            </a:extLst>
          </p:cNvPr>
          <p:cNvSpPr/>
          <p:nvPr/>
        </p:nvSpPr>
        <p:spPr>
          <a:xfrm>
            <a:off x="595571" y="165394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全体では、「現状のまま（放置）」、所有したまま利活用を希望する割合が、それぞれ２割程度。</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08CBDFE2-78FE-4468-8F16-6193C76605AC}"/>
              </a:ext>
            </a:extLst>
          </p:cNvPr>
          <p:cNvPicPr>
            <a:picLocks noChangeAspect="1"/>
          </p:cNvPicPr>
          <p:nvPr/>
        </p:nvPicPr>
        <p:blipFill>
          <a:blip r:embed="rId3"/>
          <a:stretch>
            <a:fillRect/>
          </a:stretch>
        </p:blipFill>
        <p:spPr>
          <a:xfrm>
            <a:off x="403843" y="2340123"/>
            <a:ext cx="11589500" cy="4480948"/>
          </a:xfrm>
          <a:prstGeom prst="rect">
            <a:avLst/>
          </a:prstGeom>
        </p:spPr>
      </p:pic>
    </p:spTree>
    <p:extLst>
      <p:ext uri="{BB962C8B-B14F-4D97-AF65-F5344CB8AC3E}">
        <p14:creationId xmlns:p14="http://schemas.microsoft.com/office/powerpoint/2010/main" val="44965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30E1-E6A6-9BDA-AF20-F935F1BB88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70FAFB1-0566-9A05-5E4B-35D44A7F2B0D}"/>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93F4E9EE-E644-E2A6-66F3-3BAA6E069185}"/>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CB0B5ECE-9BC1-A121-7FF3-A4E50C711F77}"/>
              </a:ext>
            </a:extLst>
          </p:cNvPr>
          <p:cNvSpPr/>
          <p:nvPr/>
        </p:nvSpPr>
        <p:spPr>
          <a:xfrm>
            <a:off x="487173"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世帯人数</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51308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人」が</a:t>
            </a:r>
            <a:r>
              <a:rPr kumimoji="1" lang="en-US" altLang="ja-JP" sz="1600" dirty="0">
                <a:solidFill>
                  <a:schemeClr val="tx1"/>
                </a:solidFill>
                <a:latin typeface="Meiryo UI" panose="020B0604030504040204" pitchFamily="50" charset="-128"/>
                <a:ea typeface="Meiryo UI" panose="020B0604030504040204" pitchFamily="50" charset="-128"/>
              </a:rPr>
              <a:t>36.8</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人」が</a:t>
            </a:r>
            <a:r>
              <a:rPr kumimoji="1" lang="en-US" altLang="ja-JP" sz="1600" dirty="0">
                <a:solidFill>
                  <a:schemeClr val="tx1"/>
                </a:solidFill>
                <a:latin typeface="Meiryo UI" panose="020B0604030504040204" pitchFamily="50" charset="-128"/>
                <a:ea typeface="Meiryo UI" panose="020B0604030504040204" pitchFamily="50" charset="-128"/>
              </a:rPr>
              <a:t>20.9</a:t>
            </a:r>
            <a:r>
              <a:rPr kumimoji="1" lang="ja-JP" altLang="en-US" sz="1600" dirty="0">
                <a:solidFill>
                  <a:schemeClr val="tx1"/>
                </a:solidFill>
                <a:latin typeface="Meiryo UI" panose="020B0604030504040204" pitchFamily="50" charset="-128"/>
                <a:ea typeface="Meiryo UI" panose="020B0604030504040204" pitchFamily="50" charset="-128"/>
              </a:rPr>
              <a:t>％と半数以上を占め、次いで「</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人」が</a:t>
            </a:r>
            <a:r>
              <a:rPr kumimoji="1" lang="en-US" altLang="ja-JP" sz="1600" dirty="0">
                <a:solidFill>
                  <a:schemeClr val="tx1"/>
                </a:solidFill>
                <a:latin typeface="Meiryo UI" panose="020B0604030504040204" pitchFamily="50" charset="-128"/>
                <a:ea typeface="Meiryo UI" panose="020B0604030504040204" pitchFamily="50" charset="-128"/>
              </a:rPr>
              <a:t>20.8</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4</a:t>
            </a:r>
            <a:r>
              <a:rPr kumimoji="1" lang="ja-JP" altLang="en-US" sz="1600" dirty="0">
                <a:solidFill>
                  <a:schemeClr val="tx1"/>
                </a:solidFill>
                <a:latin typeface="Meiryo UI" panose="020B0604030504040204" pitchFamily="50" charset="-128"/>
                <a:ea typeface="Meiryo UI" panose="020B0604030504040204" pitchFamily="50" charset="-128"/>
              </a:rPr>
              <a:t>人」が</a:t>
            </a:r>
            <a:r>
              <a:rPr kumimoji="1" lang="en-US" altLang="ja-JP" sz="1600" dirty="0">
                <a:solidFill>
                  <a:schemeClr val="tx1"/>
                </a:solidFill>
                <a:latin typeface="Meiryo UI" panose="020B0604030504040204" pitchFamily="50" charset="-128"/>
                <a:ea typeface="Meiryo UI" panose="020B0604030504040204" pitchFamily="50" charset="-128"/>
              </a:rPr>
              <a:t>17.4</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4" name="テキスト ボックス 13"/>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あなたがお住まいの世帯の人数について、あてはまるものを以下よりお選びください。</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08A73230-7E72-4FE0-BB25-3FFF4D3F0E0F}"/>
              </a:ext>
            </a:extLst>
          </p:cNvPr>
          <p:cNvPicPr>
            <a:picLocks noChangeAspect="1"/>
          </p:cNvPicPr>
          <p:nvPr/>
        </p:nvPicPr>
        <p:blipFill>
          <a:blip r:embed="rId3"/>
          <a:stretch>
            <a:fillRect/>
          </a:stretch>
        </p:blipFill>
        <p:spPr>
          <a:xfrm>
            <a:off x="1138994" y="2429170"/>
            <a:ext cx="11053006" cy="4584589"/>
          </a:xfrm>
          <a:prstGeom prst="rect">
            <a:avLst/>
          </a:prstGeom>
        </p:spPr>
      </p:pic>
    </p:spTree>
    <p:extLst>
      <p:ext uri="{BB962C8B-B14F-4D97-AF65-F5344CB8AC3E}">
        <p14:creationId xmlns:p14="http://schemas.microsoft.com/office/powerpoint/2010/main" val="4280043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周辺の空地・空き家の今後の活用意向（地域別）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95571" y="1080000"/>
            <a:ext cx="11459748"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あなたのお住まいの周辺に空き家・空き地がある場合に、どのように転用・活用されるのが望ましいと考えますか。（複数回答可）</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BD5AC38-07B7-06AF-54C8-6C2FB737C7EB}"/>
              </a:ext>
            </a:extLst>
          </p:cNvPr>
          <p:cNvSpPr/>
          <p:nvPr/>
        </p:nvSpPr>
        <p:spPr>
          <a:xfrm>
            <a:off x="595571" y="165394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全体では、「商業利用」「駐車場」「公園・緑地」を希望する割合が高い。</a:t>
            </a:r>
          </a:p>
        </p:txBody>
      </p:sp>
      <p:pic>
        <p:nvPicPr>
          <p:cNvPr id="5" name="図 4">
            <a:extLst>
              <a:ext uri="{FF2B5EF4-FFF2-40B4-BE49-F238E27FC236}">
                <a16:creationId xmlns:a16="http://schemas.microsoft.com/office/drawing/2014/main" id="{FD483D1D-428D-4C56-B071-05A70A322801}"/>
              </a:ext>
            </a:extLst>
          </p:cNvPr>
          <p:cNvPicPr>
            <a:picLocks noChangeAspect="1"/>
          </p:cNvPicPr>
          <p:nvPr/>
        </p:nvPicPr>
        <p:blipFill>
          <a:blip r:embed="rId3"/>
          <a:stretch>
            <a:fillRect/>
          </a:stretch>
        </p:blipFill>
        <p:spPr>
          <a:xfrm>
            <a:off x="1002313" y="2419727"/>
            <a:ext cx="11053006" cy="4438273"/>
          </a:xfrm>
          <a:prstGeom prst="rect">
            <a:avLst/>
          </a:prstGeom>
        </p:spPr>
      </p:pic>
    </p:spTree>
    <p:extLst>
      <p:ext uri="{BB962C8B-B14F-4D97-AF65-F5344CB8AC3E}">
        <p14:creationId xmlns:p14="http://schemas.microsoft.com/office/powerpoint/2010/main" val="1731742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シェアリングの状況（地域別）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Q24</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以下のうち、あなたが現在利用しているシェア/リースサービスやサブスク型のサービスなどがありましたらお選びください。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750C058B-7CDB-037B-B15A-55AF6FB35FF1}"/>
              </a:ext>
            </a:extLst>
          </p:cNvPr>
          <p:cNvSpPr/>
          <p:nvPr/>
        </p:nvSpPr>
        <p:spPr>
          <a:xfrm>
            <a:off x="595571" y="165394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泉北地域では、他の地域に比べて、シェア</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リースサービスやサブスク型のサービスを利用している割合が高い傾向。</a:t>
            </a:r>
          </a:p>
        </p:txBody>
      </p:sp>
      <p:pic>
        <p:nvPicPr>
          <p:cNvPr id="5" name="図 4">
            <a:extLst>
              <a:ext uri="{FF2B5EF4-FFF2-40B4-BE49-F238E27FC236}">
                <a16:creationId xmlns:a16="http://schemas.microsoft.com/office/drawing/2014/main" id="{849F0F4D-9EA3-494A-844A-6C497AEC2155}"/>
              </a:ext>
            </a:extLst>
          </p:cNvPr>
          <p:cNvPicPr>
            <a:picLocks noChangeAspect="1"/>
          </p:cNvPicPr>
          <p:nvPr/>
        </p:nvPicPr>
        <p:blipFill>
          <a:blip r:embed="rId3"/>
          <a:stretch>
            <a:fillRect/>
          </a:stretch>
        </p:blipFill>
        <p:spPr>
          <a:xfrm>
            <a:off x="1047962" y="2367557"/>
            <a:ext cx="11053006" cy="4426080"/>
          </a:xfrm>
          <a:prstGeom prst="rect">
            <a:avLst/>
          </a:prstGeom>
        </p:spPr>
      </p:pic>
    </p:spTree>
    <p:extLst>
      <p:ext uri="{BB962C8B-B14F-4D97-AF65-F5344CB8AC3E}">
        <p14:creationId xmlns:p14="http://schemas.microsoft.com/office/powerpoint/2010/main" val="978667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今後のシェアリングの意向（地域別）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95571" y="1080000"/>
            <a:ext cx="11374756"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あなたが今後、以下のシェア/リースサービスやサブスク型のサービスで、利用したいと思うものをお選びください。（いくつでも）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D43B0E9-BB96-858C-71F5-5F7B60CBCA79}"/>
              </a:ext>
            </a:extLst>
          </p:cNvPr>
          <p:cNvSpPr/>
          <p:nvPr/>
        </p:nvSpPr>
        <p:spPr>
          <a:xfrm>
            <a:off x="595571" y="165394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大阪市、豊能地域、泉北地域、泉南地域で「</a:t>
            </a:r>
            <a:r>
              <a:rPr lang="ja-JP" altLang="en-US" sz="1600" dirty="0">
                <a:solidFill>
                  <a:schemeClr val="tx1"/>
                </a:solidFill>
                <a:latin typeface="Meiryo UI" panose="020B0604030504040204" pitchFamily="50" charset="-128"/>
                <a:ea typeface="Meiryo UI" panose="020B0604030504040204" pitchFamily="50" charset="-128"/>
              </a:rPr>
              <a:t>自動車」が、豊能地域、南河内地域、泉北地域、泉南地域で「家」の</a:t>
            </a:r>
            <a:r>
              <a:rPr lang="ja-JP" altLang="ja-JP" sz="1600" dirty="0">
                <a:solidFill>
                  <a:schemeClr val="tx1"/>
                </a:solidFill>
                <a:latin typeface="Meiryo UI" panose="020B0604030504040204" pitchFamily="50" charset="-128"/>
                <a:ea typeface="Meiryo UI" panose="020B0604030504040204" pitchFamily="50" charset="-128"/>
              </a:rPr>
              <a:t>シェア/リースサービスやサブスク型のサービス</a:t>
            </a:r>
            <a:r>
              <a:rPr lang="ja-JP" altLang="en-US" sz="1600" dirty="0">
                <a:solidFill>
                  <a:schemeClr val="tx1"/>
                </a:solidFill>
                <a:latin typeface="Meiryo UI" panose="020B0604030504040204" pitchFamily="50" charset="-128"/>
                <a:ea typeface="Meiryo UI" panose="020B0604030504040204" pitchFamily="50" charset="-128"/>
              </a:rPr>
              <a:t>を利用したいという割合が高い。</a:t>
            </a:r>
          </a:p>
        </p:txBody>
      </p:sp>
      <p:pic>
        <p:nvPicPr>
          <p:cNvPr id="5" name="図 4">
            <a:extLst>
              <a:ext uri="{FF2B5EF4-FFF2-40B4-BE49-F238E27FC236}">
                <a16:creationId xmlns:a16="http://schemas.microsoft.com/office/drawing/2014/main" id="{AF8B36D4-35D8-44DC-9901-38169FE9662C}"/>
              </a:ext>
            </a:extLst>
          </p:cNvPr>
          <p:cNvPicPr>
            <a:picLocks noChangeAspect="1"/>
          </p:cNvPicPr>
          <p:nvPr/>
        </p:nvPicPr>
        <p:blipFill>
          <a:blip r:embed="rId3"/>
          <a:stretch>
            <a:fillRect/>
          </a:stretch>
        </p:blipFill>
        <p:spPr>
          <a:xfrm>
            <a:off x="1138994" y="2288302"/>
            <a:ext cx="11053006" cy="4584589"/>
          </a:xfrm>
          <a:prstGeom prst="rect">
            <a:avLst/>
          </a:prstGeom>
        </p:spPr>
      </p:pic>
    </p:spTree>
    <p:extLst>
      <p:ext uri="{BB962C8B-B14F-4D97-AF65-F5344CB8AC3E}">
        <p14:creationId xmlns:p14="http://schemas.microsoft.com/office/powerpoint/2010/main" val="162216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社会貢献活動・地域活動の状況（地域別）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595571" y="1080000"/>
            <a:ext cx="11206044" cy="738664"/>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現在、あなたが参加している社会貢献活動・地域活動について、あてはまるものがありましたら以下よりお選びください。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（いくつでも）</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※お勤め先の企業でのCSR活動は含めずにお考えください。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F665B80-7584-A232-EA7D-F8AE1EEEE2DE}"/>
              </a:ext>
            </a:extLst>
          </p:cNvPr>
          <p:cNvSpPr/>
          <p:nvPr/>
        </p:nvSpPr>
        <p:spPr>
          <a:xfrm>
            <a:off x="595571" y="180598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南河内地域では、自治会の活動、子どもの見守りや声掛け、趣味・習い事などの割合が高く、泉北地域では防犯・防火活動、地域交流の割合が高い。</a:t>
            </a:r>
          </a:p>
        </p:txBody>
      </p:sp>
      <p:pic>
        <p:nvPicPr>
          <p:cNvPr id="5" name="図 4">
            <a:extLst>
              <a:ext uri="{FF2B5EF4-FFF2-40B4-BE49-F238E27FC236}">
                <a16:creationId xmlns:a16="http://schemas.microsoft.com/office/drawing/2014/main" id="{D376DB26-0091-416B-B61E-866E2445814E}"/>
              </a:ext>
            </a:extLst>
          </p:cNvPr>
          <p:cNvPicPr>
            <a:picLocks noChangeAspect="1"/>
          </p:cNvPicPr>
          <p:nvPr/>
        </p:nvPicPr>
        <p:blipFill>
          <a:blip r:embed="rId3"/>
          <a:stretch>
            <a:fillRect/>
          </a:stretch>
        </p:blipFill>
        <p:spPr>
          <a:xfrm>
            <a:off x="1023649" y="2544651"/>
            <a:ext cx="11059102" cy="4383404"/>
          </a:xfrm>
          <a:prstGeom prst="rect">
            <a:avLst/>
          </a:prstGeom>
        </p:spPr>
      </p:pic>
    </p:spTree>
    <p:extLst>
      <p:ext uri="{BB962C8B-B14F-4D97-AF65-F5344CB8AC3E}">
        <p14:creationId xmlns:p14="http://schemas.microsoft.com/office/powerpoint/2010/main" val="176575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今後の社会貢献活動・地域活動の参加意向（地域別）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Q27</a:t>
            </a:r>
            <a:r>
              <a:rPr lang="ja-JP" altLang="ja-JP" sz="1400" dirty="0">
                <a:latin typeface="メイリオ" panose="020B0604030504040204" pitchFamily="50" charset="-128"/>
                <a:ea typeface="メイリオ" panose="020B0604030504040204" pitchFamily="50" charset="-128"/>
              </a:rPr>
              <a:t>]あなたが今後、参加したいと思う社会貢献活動・地域活動について、以下よりあてはまるものをお選びください。（いくつでも）</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※お勤め先の企業でのCSR活動は含めずにお考えください。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EE70CDE-8D6C-E1F1-2907-50C7C7FF1E3F}"/>
              </a:ext>
            </a:extLst>
          </p:cNvPr>
          <p:cNvSpPr/>
          <p:nvPr/>
        </p:nvSpPr>
        <p:spPr>
          <a:xfrm>
            <a:off x="595571" y="165394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南河内地域、泉南地域では自治会での活動への参加意向が高く、泉北地域では防犯・防火活動、堺市では防災活動への参加意向が高い。</a:t>
            </a:r>
          </a:p>
        </p:txBody>
      </p:sp>
      <p:pic>
        <p:nvPicPr>
          <p:cNvPr id="5" name="図 4">
            <a:extLst>
              <a:ext uri="{FF2B5EF4-FFF2-40B4-BE49-F238E27FC236}">
                <a16:creationId xmlns:a16="http://schemas.microsoft.com/office/drawing/2014/main" id="{0DCB951D-9312-4DF5-B3F1-28126BCC5441}"/>
              </a:ext>
            </a:extLst>
          </p:cNvPr>
          <p:cNvPicPr>
            <a:picLocks noChangeAspect="1"/>
          </p:cNvPicPr>
          <p:nvPr/>
        </p:nvPicPr>
        <p:blipFill>
          <a:blip r:embed="rId3"/>
          <a:stretch>
            <a:fillRect/>
          </a:stretch>
        </p:blipFill>
        <p:spPr>
          <a:xfrm>
            <a:off x="889815" y="2431920"/>
            <a:ext cx="11156647" cy="4426080"/>
          </a:xfrm>
          <a:prstGeom prst="rect">
            <a:avLst/>
          </a:prstGeom>
        </p:spPr>
      </p:pic>
    </p:spTree>
    <p:extLst>
      <p:ext uri="{BB962C8B-B14F-4D97-AF65-F5344CB8AC3E}">
        <p14:creationId xmlns:p14="http://schemas.microsoft.com/office/powerpoint/2010/main" val="2385038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移動手段（地域別）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Q28</a:t>
            </a:r>
            <a:r>
              <a:rPr lang="ja-JP" altLang="ja-JP" sz="1400" dirty="0">
                <a:latin typeface="メイリオ" panose="020B0604030504040204" pitchFamily="50" charset="-128"/>
                <a:ea typeface="メイリオ" panose="020B0604030504040204" pitchFamily="50" charset="-128"/>
              </a:rPr>
              <a:t>] 「A.移動の利便性（交通）」についてお聞きします。2050年の社会では、どのような移動手段を使ってくらしたいと思いますか。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（複数回答可）</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8738A49-8FF5-40DD-65A5-5C5C1831B13C}"/>
              </a:ext>
            </a:extLst>
          </p:cNvPr>
          <p:cNvSpPr/>
          <p:nvPr/>
        </p:nvSpPr>
        <p:spPr>
          <a:xfrm>
            <a:off x="595571" y="1671282"/>
            <a:ext cx="10883520" cy="7595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大阪市では、徒歩、既存の公共交通機関、マイクロモビリティを中心とした移動手段を使いたいとする割合が全体より高い傾向にある一方、北河内地域、泉北地域、泉南地域ではその割合が低い傾向。また、中河内地域では新しい交通機関、泉北地域では自家用車を中心とした移動手段への割合が高い。</a:t>
            </a:r>
          </a:p>
        </p:txBody>
      </p:sp>
      <p:pic>
        <p:nvPicPr>
          <p:cNvPr id="5" name="図 4">
            <a:extLst>
              <a:ext uri="{FF2B5EF4-FFF2-40B4-BE49-F238E27FC236}">
                <a16:creationId xmlns:a16="http://schemas.microsoft.com/office/drawing/2014/main" id="{097DD6A7-A2A8-4E0E-BDB1-AE60981293DB}"/>
              </a:ext>
            </a:extLst>
          </p:cNvPr>
          <p:cNvPicPr>
            <a:picLocks noChangeAspect="1"/>
          </p:cNvPicPr>
          <p:nvPr/>
        </p:nvPicPr>
        <p:blipFill>
          <a:blip r:embed="rId3"/>
          <a:stretch>
            <a:fillRect/>
          </a:stretch>
        </p:blipFill>
        <p:spPr>
          <a:xfrm>
            <a:off x="1026697" y="2498844"/>
            <a:ext cx="11053006" cy="4407790"/>
          </a:xfrm>
          <a:prstGeom prst="rect">
            <a:avLst/>
          </a:prstGeom>
        </p:spPr>
      </p:pic>
    </p:spTree>
    <p:extLst>
      <p:ext uri="{BB962C8B-B14F-4D97-AF65-F5344CB8AC3E}">
        <p14:creationId xmlns:p14="http://schemas.microsoft.com/office/powerpoint/2010/main" val="2056458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移動手段（地域別）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Q29</a:t>
            </a:r>
            <a:r>
              <a:rPr lang="ja-JP" altLang="ja-JP" sz="1400" dirty="0">
                <a:latin typeface="メイリオ" panose="020B0604030504040204" pitchFamily="50" charset="-128"/>
                <a:ea typeface="メイリオ" panose="020B0604030504040204" pitchFamily="50" charset="-128"/>
              </a:rPr>
              <a:t>] 「B.働き方」についてお聞きします。2050年の社会では、どのような働き方をしたいと思いますか。（複数回答可）</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8E436B2-89A1-0BFB-D5DD-C7D8923C490A}"/>
              </a:ext>
            </a:extLst>
          </p:cNvPr>
          <p:cNvSpPr/>
          <p:nvPr/>
        </p:nvSpPr>
        <p:spPr>
          <a:xfrm>
            <a:off x="595571" y="150302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大阪市では、「都会で自宅から勤務地に出勤して働く」の割合が</a:t>
            </a:r>
            <a:r>
              <a:rPr lang="ja-JP" altLang="en-US" sz="1600" dirty="0">
                <a:solidFill>
                  <a:schemeClr val="tx1"/>
                </a:solidFill>
                <a:latin typeface="Meiryo UI" panose="020B0604030504040204" pitchFamily="50" charset="-128"/>
                <a:ea typeface="Meiryo UI" panose="020B0604030504040204" pitchFamily="50" charset="-128"/>
              </a:rPr>
              <a:t>高く、豊能地域、北河内地域では、「</a:t>
            </a:r>
            <a:r>
              <a:rPr kumimoji="1" lang="ja-JP" altLang="en-US" sz="1600" dirty="0">
                <a:solidFill>
                  <a:schemeClr val="tx1"/>
                </a:solidFill>
                <a:latin typeface="Meiryo UI" panose="020B0604030504040204" pitchFamily="50" charset="-128"/>
                <a:ea typeface="Meiryo UI" panose="020B0604030504040204" pitchFamily="50" charset="-128"/>
              </a:rPr>
              <a:t>都会で出勤とテレワークを組み合わせて働く」の割合が高い。南河内地域や泉南地域では、地方でのテレワークを望む割合が高い。</a:t>
            </a:r>
          </a:p>
        </p:txBody>
      </p:sp>
      <p:pic>
        <p:nvPicPr>
          <p:cNvPr id="5" name="図 4">
            <a:extLst>
              <a:ext uri="{FF2B5EF4-FFF2-40B4-BE49-F238E27FC236}">
                <a16:creationId xmlns:a16="http://schemas.microsoft.com/office/drawing/2014/main" id="{49261807-99BA-4EF0-8559-5754DD55A353}"/>
              </a:ext>
            </a:extLst>
          </p:cNvPr>
          <p:cNvPicPr>
            <a:picLocks noChangeAspect="1"/>
          </p:cNvPicPr>
          <p:nvPr/>
        </p:nvPicPr>
        <p:blipFill>
          <a:blip r:embed="rId3"/>
          <a:stretch>
            <a:fillRect/>
          </a:stretch>
        </p:blipFill>
        <p:spPr>
          <a:xfrm>
            <a:off x="973534" y="2241732"/>
            <a:ext cx="11053006" cy="4645555"/>
          </a:xfrm>
          <a:prstGeom prst="rect">
            <a:avLst/>
          </a:prstGeom>
        </p:spPr>
      </p:pic>
    </p:spTree>
    <p:extLst>
      <p:ext uri="{BB962C8B-B14F-4D97-AF65-F5344CB8AC3E}">
        <p14:creationId xmlns:p14="http://schemas.microsoft.com/office/powerpoint/2010/main" val="32622151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住宅の所有形態（地域別）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Q30</a:t>
            </a:r>
            <a:r>
              <a:rPr lang="ja-JP" altLang="ja-JP" sz="1400" dirty="0">
                <a:latin typeface="メイリオ" panose="020B0604030504040204" pitchFamily="50" charset="-128"/>
                <a:ea typeface="メイリオ" panose="020B0604030504040204" pitchFamily="50" charset="-128"/>
              </a:rPr>
              <a:t>] 「C.住宅の所有形態」についてお聞きします。2050年での理想のくらしを実現するにあたり、あなたはどのようなお住まいで</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くらすことをイメージしましたか。</a:t>
            </a:r>
            <a:endParaRPr lang="ja-JP" altLang="en-US" sz="14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FFDE409-980B-9772-7EB6-9EC695FBC4AA}"/>
              </a:ext>
            </a:extLst>
          </p:cNvPr>
          <p:cNvSpPr/>
          <p:nvPr/>
        </p:nvSpPr>
        <p:spPr>
          <a:xfrm>
            <a:off x="595571" y="1636195"/>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全ての地域で「持ち家（新築一戸建て）」の割合が一番高く、大阪の南部でその割合が高くなる傾向。</a:t>
            </a:r>
          </a:p>
        </p:txBody>
      </p:sp>
      <p:pic>
        <p:nvPicPr>
          <p:cNvPr id="6" name="図 5">
            <a:extLst>
              <a:ext uri="{FF2B5EF4-FFF2-40B4-BE49-F238E27FC236}">
                <a16:creationId xmlns:a16="http://schemas.microsoft.com/office/drawing/2014/main" id="{18068906-BDAE-476D-83AA-78CD20C0801F}"/>
              </a:ext>
            </a:extLst>
          </p:cNvPr>
          <p:cNvPicPr>
            <a:picLocks noChangeAspect="1"/>
          </p:cNvPicPr>
          <p:nvPr/>
        </p:nvPicPr>
        <p:blipFill>
          <a:blip r:embed="rId3"/>
          <a:stretch>
            <a:fillRect/>
          </a:stretch>
        </p:blipFill>
        <p:spPr>
          <a:xfrm>
            <a:off x="867208" y="2333490"/>
            <a:ext cx="11053006" cy="4529721"/>
          </a:xfrm>
          <a:prstGeom prst="rect">
            <a:avLst/>
          </a:prstGeom>
        </p:spPr>
      </p:pic>
    </p:spTree>
    <p:extLst>
      <p:ext uri="{BB962C8B-B14F-4D97-AF65-F5344CB8AC3E}">
        <p14:creationId xmlns:p14="http://schemas.microsoft.com/office/powerpoint/2010/main" val="411891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居住したいエリア（地域別）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これまでにお答えいただいた、「A.移動の利便性（交通）」「B.働き方」「C.住宅の所有形態」などを踏まえて、2050年での理想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のくらしを実現するには、どのような場所に住みたいと思いますか。あなたのお考えに最も近い場所を1つお選びください。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267A2E5-229B-7872-624A-006D7614D60C}"/>
              </a:ext>
            </a:extLst>
          </p:cNvPr>
          <p:cNvSpPr/>
          <p:nvPr/>
        </p:nvSpPr>
        <p:spPr>
          <a:xfrm>
            <a:off x="595571" y="1653948"/>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大阪市では、「大阪都心部」が</a:t>
            </a:r>
            <a:r>
              <a:rPr kumimoji="1" lang="en-US" altLang="ja-JP" sz="1600" dirty="0">
                <a:solidFill>
                  <a:schemeClr val="tx1"/>
                </a:solidFill>
                <a:latin typeface="Meiryo UI" panose="020B0604030504040204" pitchFamily="50" charset="-128"/>
                <a:ea typeface="Meiryo UI" panose="020B0604030504040204" pitchFamily="50" charset="-128"/>
              </a:rPr>
              <a:t>47.5%</a:t>
            </a:r>
            <a:r>
              <a:rPr kumimoji="1" lang="ja-JP" altLang="en-US" sz="1600" dirty="0">
                <a:solidFill>
                  <a:schemeClr val="tx1"/>
                </a:solidFill>
                <a:latin typeface="Meiryo UI" panose="020B0604030504040204" pitchFamily="50" charset="-128"/>
                <a:ea typeface="Meiryo UI" panose="020B0604030504040204" pitchFamily="50" charset="-128"/>
              </a:rPr>
              <a:t>を占めている。また、南河内地域では、「郊外住宅地」</a:t>
            </a:r>
            <a:r>
              <a:rPr lang="ja-JP" altLang="en-US" sz="1600" dirty="0">
                <a:solidFill>
                  <a:schemeClr val="tx1"/>
                </a:solidFill>
                <a:latin typeface="Meiryo UI" panose="020B0604030504040204" pitchFamily="50" charset="-128"/>
                <a:ea typeface="Meiryo UI" panose="020B0604030504040204" pitchFamily="50" charset="-128"/>
              </a:rPr>
              <a:t>が</a:t>
            </a:r>
            <a:r>
              <a:rPr lang="en-US" altLang="ja-JP" sz="1600" dirty="0">
                <a:solidFill>
                  <a:schemeClr val="tx1"/>
                </a:solidFill>
                <a:latin typeface="Meiryo UI" panose="020B0604030504040204" pitchFamily="50" charset="-128"/>
                <a:ea typeface="Meiryo UI" panose="020B0604030504040204" pitchFamily="50" charset="-128"/>
              </a:rPr>
              <a:t>56.9%</a:t>
            </a:r>
            <a:r>
              <a:rPr lang="ja-JP" altLang="en-US" sz="1600" dirty="0">
                <a:solidFill>
                  <a:schemeClr val="tx1"/>
                </a:solidFill>
                <a:latin typeface="Meiryo UI" panose="020B0604030504040204" pitchFamily="50" charset="-128"/>
                <a:ea typeface="Meiryo UI" panose="020B0604030504040204" pitchFamily="50" charset="-128"/>
              </a:rPr>
              <a:t>を占めている。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90EF843-B1C6-4AA9-9405-56B66A7699E9}"/>
              </a:ext>
            </a:extLst>
          </p:cNvPr>
          <p:cNvPicPr>
            <a:picLocks noChangeAspect="1"/>
          </p:cNvPicPr>
          <p:nvPr/>
        </p:nvPicPr>
        <p:blipFill>
          <a:blip r:embed="rId3"/>
          <a:stretch>
            <a:fillRect/>
          </a:stretch>
        </p:blipFill>
        <p:spPr>
          <a:xfrm>
            <a:off x="1016064" y="2413631"/>
            <a:ext cx="11053006" cy="4444369"/>
          </a:xfrm>
          <a:prstGeom prst="rect">
            <a:avLst/>
          </a:prstGeom>
        </p:spPr>
      </p:pic>
    </p:spTree>
    <p:extLst>
      <p:ext uri="{BB962C8B-B14F-4D97-AF65-F5344CB8AC3E}">
        <p14:creationId xmlns:p14="http://schemas.microsoft.com/office/powerpoint/2010/main" val="2459132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居住したい地域（地域別）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前問でお答えいただいた「2050年での理想のくらしを実現するにあたり、住みたいと思う場所」の具体的な地域としてあなたが</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思いつくものを、以下よりお選びください。（複数回答可</a:t>
            </a:r>
            <a:r>
              <a:rPr lang="en-US" altLang="ja-JP" sz="14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99DE3150-2E9A-6280-3EBA-B5C257725EAF}"/>
              </a:ext>
            </a:extLst>
          </p:cNvPr>
          <p:cNvSpPr/>
          <p:nvPr/>
        </p:nvSpPr>
        <p:spPr>
          <a:xfrm>
            <a:off x="595571" y="1618439"/>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2050</a:t>
            </a:r>
            <a:r>
              <a:rPr kumimoji="1" lang="ja-JP" altLang="en-US" sz="1600" dirty="0">
                <a:solidFill>
                  <a:schemeClr val="tx1"/>
                </a:solidFill>
                <a:latin typeface="Meiryo UI" panose="020B0604030504040204" pitchFamily="50" charset="-128"/>
                <a:ea typeface="Meiryo UI" panose="020B0604030504040204" pitchFamily="50" charset="-128"/>
              </a:rPr>
              <a:t>年においても、現在居住する地域を選択する傾向としては、「大阪市」が</a:t>
            </a:r>
            <a:r>
              <a:rPr kumimoji="1" lang="en-US" altLang="ja-JP" sz="1600" dirty="0">
                <a:solidFill>
                  <a:schemeClr val="tx1"/>
                </a:solidFill>
                <a:latin typeface="Meiryo UI" panose="020B0604030504040204" pitchFamily="50" charset="-128"/>
                <a:ea typeface="Meiryo UI" panose="020B0604030504040204" pitchFamily="50" charset="-128"/>
              </a:rPr>
              <a:t>90.3</a:t>
            </a:r>
            <a:r>
              <a:rPr kumimoji="1" lang="ja-JP" altLang="en-US" sz="1600" dirty="0">
                <a:solidFill>
                  <a:schemeClr val="tx1"/>
                </a:solidFill>
                <a:latin typeface="Meiryo UI" panose="020B0604030504040204" pitchFamily="50" charset="-128"/>
                <a:ea typeface="Meiryo UI" panose="020B0604030504040204" pitchFamily="50" charset="-128"/>
              </a:rPr>
              <a:t>％で最も多く、他の地域でも現在居住する地域を除くと「大阪市」を選ぶ割合が高い傾向。</a:t>
            </a:r>
          </a:p>
        </p:txBody>
      </p:sp>
      <p:pic>
        <p:nvPicPr>
          <p:cNvPr id="5" name="図 4">
            <a:extLst>
              <a:ext uri="{FF2B5EF4-FFF2-40B4-BE49-F238E27FC236}">
                <a16:creationId xmlns:a16="http://schemas.microsoft.com/office/drawing/2014/main" id="{173F2A05-18CD-4DB5-81FD-89693C1E5C31}"/>
              </a:ext>
            </a:extLst>
          </p:cNvPr>
          <p:cNvPicPr>
            <a:picLocks noChangeAspect="1"/>
          </p:cNvPicPr>
          <p:nvPr/>
        </p:nvPicPr>
        <p:blipFill>
          <a:blip r:embed="rId3"/>
          <a:stretch>
            <a:fillRect/>
          </a:stretch>
        </p:blipFill>
        <p:spPr>
          <a:xfrm>
            <a:off x="1132898" y="2373770"/>
            <a:ext cx="11059102" cy="4541914"/>
          </a:xfrm>
          <a:prstGeom prst="rect">
            <a:avLst/>
          </a:prstGeom>
        </p:spPr>
      </p:pic>
    </p:spTree>
    <p:extLst>
      <p:ext uri="{BB962C8B-B14F-4D97-AF65-F5344CB8AC3E}">
        <p14:creationId xmlns:p14="http://schemas.microsoft.com/office/powerpoint/2010/main" val="136451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6ED8C-3F15-EB7A-F611-DE620CB7296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D3D4705-91C7-3CAB-9014-5EE5F1AC7517}"/>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5FC5BF90-49A7-83A0-943F-A0160631208F}"/>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9B5C0A06-9E9A-92FE-0189-24D28B41C548}"/>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複数地域居住の状況</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606240" y="1714401"/>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「行っていない」が</a:t>
            </a:r>
            <a:r>
              <a:rPr kumimoji="1" lang="en-US" altLang="ja-JP" sz="1600" dirty="0">
                <a:solidFill>
                  <a:schemeClr val="tx1"/>
                </a:solidFill>
                <a:latin typeface="Meiryo UI" panose="020B0604030504040204" pitchFamily="50" charset="-128"/>
                <a:ea typeface="Meiryo UI" panose="020B0604030504040204" pitchFamily="50" charset="-128"/>
              </a:rPr>
              <a:t>93.3</a:t>
            </a:r>
            <a:r>
              <a:rPr kumimoji="1" lang="ja-JP" altLang="en-US" sz="1600" dirty="0">
                <a:solidFill>
                  <a:schemeClr val="tx1"/>
                </a:solidFill>
                <a:latin typeface="Meiryo UI" panose="020B0604030504040204" pitchFamily="50" charset="-128"/>
                <a:ea typeface="Meiryo UI" panose="020B0604030504040204" pitchFamily="50" charset="-128"/>
              </a:rPr>
              <a:t>％と大半を占めているが、</a:t>
            </a:r>
            <a:r>
              <a:rPr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現在行っている」が</a:t>
            </a:r>
            <a:r>
              <a:rPr kumimoji="1" lang="en-US" altLang="ja-JP" sz="1600" dirty="0">
                <a:solidFill>
                  <a:schemeClr val="tx1"/>
                </a:solidFill>
                <a:latin typeface="Meiryo UI" panose="020B0604030504040204" pitchFamily="50" charset="-128"/>
                <a:ea typeface="Meiryo UI" panose="020B0604030504040204" pitchFamily="50" charset="-128"/>
              </a:rPr>
              <a:t>4.2</a:t>
            </a:r>
            <a:r>
              <a:rPr kumimoji="1" lang="ja-JP" altLang="en-US" sz="1600" dirty="0">
                <a:solidFill>
                  <a:schemeClr val="tx1"/>
                </a:solidFill>
                <a:latin typeface="Meiryo UI" panose="020B0604030504040204" pitchFamily="50" charset="-128"/>
                <a:ea typeface="Meiryo UI" panose="020B0604030504040204" pitchFamily="50" charset="-128"/>
              </a:rPr>
              <a:t>％、「過去に行っていたことがある」が</a:t>
            </a:r>
            <a:r>
              <a:rPr kumimoji="1" lang="en-US" altLang="ja-JP" sz="1600" dirty="0">
                <a:solidFill>
                  <a:schemeClr val="tx1"/>
                </a:solidFill>
                <a:latin typeface="Meiryo UI" panose="020B0604030504040204" pitchFamily="50" charset="-128"/>
                <a:ea typeface="Meiryo UI" panose="020B0604030504040204" pitchFamily="50" charset="-128"/>
              </a:rPr>
              <a:t>2.5</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4" name="テキスト ボックス 13"/>
          <p:cNvSpPr txBox="1"/>
          <p:nvPr/>
        </p:nvSpPr>
        <p:spPr>
          <a:xfrm>
            <a:off x="595570" y="1080000"/>
            <a:ext cx="11362881"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あなたは現在、「複数地域居住」を行っていますか。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※「複数地域居住」とは”主な生活拠点（ご自宅）とは別の特定の地域に生活拠点（ホテル等も含む）を設ける暮らし方”を指します。</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D286A3B5-2EAF-4BF7-A339-A49BD259B21B}"/>
              </a:ext>
            </a:extLst>
          </p:cNvPr>
          <p:cNvPicPr>
            <a:picLocks noChangeAspect="1"/>
          </p:cNvPicPr>
          <p:nvPr/>
        </p:nvPicPr>
        <p:blipFill>
          <a:blip r:embed="rId3"/>
          <a:stretch>
            <a:fillRect/>
          </a:stretch>
        </p:blipFill>
        <p:spPr>
          <a:xfrm>
            <a:off x="1138994" y="2255121"/>
            <a:ext cx="11053006" cy="4602879"/>
          </a:xfrm>
          <a:prstGeom prst="rect">
            <a:avLst/>
          </a:prstGeom>
        </p:spPr>
      </p:pic>
    </p:spTree>
    <p:extLst>
      <p:ext uri="{BB962C8B-B14F-4D97-AF65-F5344CB8AC3E}">
        <p14:creationId xmlns:p14="http://schemas.microsoft.com/office/powerpoint/2010/main" val="3409105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C0519FE-D4F4-D306-6EDD-A3514E81A6CC}"/>
              </a:ext>
            </a:extLst>
          </p:cNvPr>
          <p:cNvSpPr>
            <a:spLocks noChangeArrowheads="1"/>
          </p:cNvSpPr>
          <p:nvPr/>
        </p:nvSpPr>
        <p:spPr bwMode="auto">
          <a:xfrm>
            <a:off x="0" y="2969935"/>
            <a:ext cx="12192000" cy="792088"/>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３．分析（クロス集計）　②</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年代３区分別</a:t>
            </a:r>
          </a:p>
        </p:txBody>
      </p:sp>
    </p:spTree>
    <p:extLst>
      <p:ext uri="{BB962C8B-B14F-4D97-AF65-F5344CB8AC3E}">
        <p14:creationId xmlns:p14="http://schemas.microsoft.com/office/powerpoint/2010/main" val="2386129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家族構成（年代３区分別）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595571" y="1080000"/>
            <a:ext cx="11206044" cy="523220"/>
          </a:xfrm>
          <a:prstGeom prst="rect">
            <a:avLst/>
          </a:prstGeom>
          <a:noFill/>
        </p:spPr>
        <p:txBody>
          <a:bodyPr wrap="square" rtlCol="0">
            <a:spAutoFit/>
          </a:bodyPr>
          <a:lstStyle/>
          <a:p>
            <a:pPr fontAlgn="t"/>
            <a:r>
              <a:rPr lang="en-US" altLang="ja-JP" sz="1400" dirty="0">
                <a:latin typeface="メイリオ" panose="020B0604030504040204" pitchFamily="50" charset="-128"/>
                <a:ea typeface="メイリオ" panose="020B0604030504040204" pitchFamily="50" charset="-128"/>
              </a:rPr>
              <a:t>[Q1]</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あなたが現在、同居しているご家族の構成について、あてはまるものを以下よりお選びください。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※あなたご自身からみた続柄でお考えください。</a:t>
            </a:r>
          </a:p>
        </p:txBody>
      </p:sp>
      <p:sp>
        <p:nvSpPr>
          <p:cNvPr id="4" name="正方形/長方形 3">
            <a:extLst>
              <a:ext uri="{FF2B5EF4-FFF2-40B4-BE49-F238E27FC236}">
                <a16:creationId xmlns:a16="http://schemas.microsoft.com/office/drawing/2014/main" id="{CE70996B-A07F-B93E-992E-A1E997178D94}"/>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歳以下は「親との同居」が</a:t>
            </a:r>
            <a:r>
              <a:rPr kumimoji="1" lang="en-US" altLang="ja-JP" sz="1600" dirty="0">
                <a:solidFill>
                  <a:schemeClr val="tx1"/>
                </a:solidFill>
                <a:latin typeface="Meiryo UI" panose="020B0604030504040204" pitchFamily="50" charset="-128"/>
                <a:ea typeface="Meiryo UI" panose="020B0604030504040204" pitchFamily="50" charset="-128"/>
              </a:rPr>
              <a:t>47</a:t>
            </a:r>
            <a:r>
              <a:rPr kumimoji="1" lang="ja-JP" altLang="en-US" sz="1600" dirty="0">
                <a:solidFill>
                  <a:schemeClr val="tx1"/>
                </a:solidFill>
                <a:latin typeface="Meiryo UI" panose="020B0604030504040204" pitchFamily="50" charset="-128"/>
                <a:ea typeface="Meiryo UI" panose="020B0604030504040204" pitchFamily="50" charset="-128"/>
              </a:rPr>
              <a:t>％と割合が高く、また、</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歳以上は、「配偶者と同居」が</a:t>
            </a:r>
            <a:r>
              <a:rPr kumimoji="1" lang="en-US" altLang="ja-JP" sz="1600" dirty="0">
                <a:solidFill>
                  <a:schemeClr val="tx1"/>
                </a:solidFill>
                <a:latin typeface="Meiryo UI" panose="020B0604030504040204" pitchFamily="50" charset="-128"/>
                <a:ea typeface="Meiryo UI" panose="020B0604030504040204" pitchFamily="50" charset="-128"/>
              </a:rPr>
              <a:t>47.7</a:t>
            </a:r>
            <a:r>
              <a:rPr kumimoji="1" lang="ja-JP" altLang="en-US" sz="1600" dirty="0">
                <a:solidFill>
                  <a:schemeClr val="tx1"/>
                </a:solidFill>
                <a:latin typeface="Meiryo UI" panose="020B0604030504040204" pitchFamily="50" charset="-128"/>
                <a:ea typeface="Meiryo UI" panose="020B0604030504040204" pitchFamily="50" charset="-128"/>
              </a:rPr>
              <a:t>％と割合が高い。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年代が上がるにつれて、「１人暮らし」の割合が高くなる傾向。</a:t>
            </a:r>
          </a:p>
        </p:txBody>
      </p:sp>
      <p:pic>
        <p:nvPicPr>
          <p:cNvPr id="5" name="図 4">
            <a:extLst>
              <a:ext uri="{FF2B5EF4-FFF2-40B4-BE49-F238E27FC236}">
                <a16:creationId xmlns:a16="http://schemas.microsoft.com/office/drawing/2014/main" id="{C36D4D43-52ED-46F6-8718-29EA0790BD00}"/>
              </a:ext>
            </a:extLst>
          </p:cNvPr>
          <p:cNvPicPr>
            <a:picLocks noChangeAspect="1"/>
          </p:cNvPicPr>
          <p:nvPr/>
        </p:nvPicPr>
        <p:blipFill>
          <a:blip r:embed="rId3"/>
          <a:stretch>
            <a:fillRect/>
          </a:stretch>
        </p:blipFill>
        <p:spPr>
          <a:xfrm>
            <a:off x="193512" y="2462403"/>
            <a:ext cx="12010161" cy="4395597"/>
          </a:xfrm>
          <a:prstGeom prst="rect">
            <a:avLst/>
          </a:prstGeom>
        </p:spPr>
      </p:pic>
    </p:spTree>
    <p:extLst>
      <p:ext uri="{BB962C8B-B14F-4D97-AF65-F5344CB8AC3E}">
        <p14:creationId xmlns:p14="http://schemas.microsoft.com/office/powerpoint/2010/main" val="1397528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世帯人数（年代３区分別）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あなたがお住まいの世帯の人数について、あてはまるものを以下よりお選びください。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E06C7155-77C3-2048-1396-41B4300D51DC}"/>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年代が上がるにつれて、世帯人数は</a:t>
            </a:r>
            <a:r>
              <a:rPr lang="ja-JP" altLang="en-US" sz="1600" dirty="0">
                <a:solidFill>
                  <a:schemeClr val="tx1"/>
                </a:solidFill>
                <a:latin typeface="Meiryo UI" panose="020B0604030504040204" pitchFamily="50" charset="-128"/>
                <a:ea typeface="Meiryo UI" panose="020B0604030504040204" pitchFamily="50" charset="-128"/>
              </a:rPr>
              <a:t>減る傾向にあり</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60</a:t>
            </a:r>
            <a:r>
              <a:rPr lang="ja-JP" altLang="en-US" sz="1600" dirty="0">
                <a:solidFill>
                  <a:schemeClr val="tx1"/>
                </a:solidFill>
                <a:latin typeface="Meiryo UI" panose="020B0604030504040204" pitchFamily="50" charset="-128"/>
                <a:ea typeface="Meiryo UI" panose="020B0604030504040204" pitchFamily="50" charset="-128"/>
              </a:rPr>
              <a:t>歳以上では、</a:t>
            </a:r>
            <a:r>
              <a:rPr lang="en-US" altLang="ja-JP" sz="1600" dirty="0">
                <a:solidFill>
                  <a:schemeClr val="tx1"/>
                </a:solidFill>
                <a:latin typeface="Meiryo UI" panose="020B0604030504040204" pitchFamily="50" charset="-128"/>
                <a:ea typeface="Meiryo UI" panose="020B0604030504040204" pitchFamily="50" charset="-128"/>
              </a:rPr>
              <a:t>54.2</a:t>
            </a:r>
            <a:r>
              <a:rPr lang="ja-JP" altLang="en-US" sz="1600" dirty="0">
                <a:solidFill>
                  <a:schemeClr val="tx1"/>
                </a:solidFill>
                <a:latin typeface="Meiryo UI" panose="020B0604030504040204" pitchFamily="50" charset="-128"/>
                <a:ea typeface="Meiryo UI" panose="020B0604030504040204" pitchFamily="50" charset="-128"/>
              </a:rPr>
              <a:t>％が「２人」となり、２人以下の世帯が約８割を占める。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A651DB3-B701-42BF-B29F-73B58988B692}"/>
              </a:ext>
            </a:extLst>
          </p:cNvPr>
          <p:cNvPicPr>
            <a:picLocks noChangeAspect="1"/>
          </p:cNvPicPr>
          <p:nvPr/>
        </p:nvPicPr>
        <p:blipFill>
          <a:blip r:embed="rId3"/>
          <a:stretch>
            <a:fillRect/>
          </a:stretch>
        </p:blipFill>
        <p:spPr>
          <a:xfrm>
            <a:off x="868477" y="2675782"/>
            <a:ext cx="11199323" cy="4182218"/>
          </a:xfrm>
          <a:prstGeom prst="rect">
            <a:avLst/>
          </a:prstGeom>
        </p:spPr>
      </p:pic>
    </p:spTree>
    <p:extLst>
      <p:ext uri="{BB962C8B-B14F-4D97-AF65-F5344CB8AC3E}">
        <p14:creationId xmlns:p14="http://schemas.microsoft.com/office/powerpoint/2010/main" val="1228895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複数地域居住の状況（年代３区分別）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595570" y="1080000"/>
            <a:ext cx="11362881"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あなたは現在、「複数地域居住」を行っていますか。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※「複数地域居住」とは”主な生活拠点（ご自宅）とは別の特定の地域に生活拠点（ホテル等も含む）を設ける暮らし方”を指します。</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57AAEFB-3EE0-CBBF-25A4-6991FD7CF006}"/>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「現在、</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複数地域居住</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を行っている」割合は、</a:t>
            </a:r>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歳以下が</a:t>
            </a:r>
            <a:r>
              <a:rPr lang="en-US" altLang="ja-JP" sz="1600" dirty="0">
                <a:solidFill>
                  <a:schemeClr val="tx1"/>
                </a:solidFill>
                <a:latin typeface="Meiryo UI" panose="020B0604030504040204" pitchFamily="50" charset="-128"/>
                <a:ea typeface="Meiryo UI" panose="020B0604030504040204" pitchFamily="50" charset="-128"/>
              </a:rPr>
              <a:t>9.1</a:t>
            </a:r>
            <a:r>
              <a:rPr lang="ja-JP" altLang="en-US" sz="1600" dirty="0">
                <a:solidFill>
                  <a:schemeClr val="tx1"/>
                </a:solidFill>
                <a:latin typeface="Meiryo UI" panose="020B0604030504040204" pitchFamily="50" charset="-128"/>
                <a:ea typeface="Meiryo UI" panose="020B0604030504040204" pitchFamily="50" charset="-128"/>
              </a:rPr>
              <a:t>％となり、他の年代よりも高い。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051A779-2C5F-41AE-BCD4-C035CBEA84BB}"/>
              </a:ext>
            </a:extLst>
          </p:cNvPr>
          <p:cNvPicPr>
            <a:picLocks noChangeAspect="1"/>
          </p:cNvPicPr>
          <p:nvPr/>
        </p:nvPicPr>
        <p:blipFill>
          <a:blip r:embed="rId3"/>
          <a:stretch>
            <a:fillRect/>
          </a:stretch>
        </p:blipFill>
        <p:spPr>
          <a:xfrm>
            <a:off x="985589" y="2687975"/>
            <a:ext cx="11199323" cy="4170025"/>
          </a:xfrm>
          <a:prstGeom prst="rect">
            <a:avLst/>
          </a:prstGeom>
        </p:spPr>
      </p:pic>
    </p:spTree>
    <p:extLst>
      <p:ext uri="{BB962C8B-B14F-4D97-AF65-F5344CB8AC3E}">
        <p14:creationId xmlns:p14="http://schemas.microsoft.com/office/powerpoint/2010/main" val="8816267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複数地域居住を行っている理由（年代３区分別）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Q4</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前問で”現在「複数地域居住」を行っている”とお答えの方にお聞きします。</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「複数地域居住」を行っている理由について、あてはまるものを以下よりお選びください。（いくつでも）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3989DCB-E56E-382C-C1F0-BD53A6CCA7E3}"/>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「勤務先</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学校が自宅から離れているため」はすべての年代で回答がある。</a:t>
            </a:r>
            <a:r>
              <a:rPr lang="en-US" altLang="ja-JP" sz="1600" dirty="0">
                <a:solidFill>
                  <a:schemeClr val="tx1"/>
                </a:solidFill>
                <a:latin typeface="Meiryo UI" panose="020B0604030504040204" pitchFamily="50" charset="-128"/>
                <a:ea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rPr>
              <a:t>歳以上では、「田舎や郊外など別の地域で暮らすため」「家族又は親族等と交流するための滞在」を回答している。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443D7ECE-5B2F-4FA0-98EB-7ADDBC17ABE2}"/>
              </a:ext>
            </a:extLst>
          </p:cNvPr>
          <p:cNvPicPr>
            <a:picLocks noChangeAspect="1"/>
          </p:cNvPicPr>
          <p:nvPr/>
        </p:nvPicPr>
        <p:blipFill>
          <a:blip r:embed="rId3"/>
          <a:stretch>
            <a:fillRect/>
          </a:stretch>
        </p:blipFill>
        <p:spPr>
          <a:xfrm>
            <a:off x="1138994" y="2328279"/>
            <a:ext cx="11053006" cy="4529721"/>
          </a:xfrm>
          <a:prstGeom prst="rect">
            <a:avLst/>
          </a:prstGeom>
        </p:spPr>
      </p:pic>
    </p:spTree>
    <p:extLst>
      <p:ext uri="{BB962C8B-B14F-4D97-AF65-F5344CB8AC3E}">
        <p14:creationId xmlns:p14="http://schemas.microsoft.com/office/powerpoint/2010/main" val="4053653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複数地域居住の今後の継続意向（年代３区分別）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95571" y="1080000"/>
            <a:ext cx="11339130"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あなたは今後（も）「複数地域居住」を行いたいと思いますか。あなたのお考えに最も近いものをお選びください。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※「複数地域居住」とは”主な生活拠点（ご自宅）とは別の特定の地域に生活拠点（ホテル等も含む）を設ける暮らし方”を指します。</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5B49597-9C7C-063B-7EA2-72C0558DE94E}"/>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歳以下では、「ぜひ</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複数地域居住</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を行いたい（または今後（も）行う予定である）」の割合が、</a:t>
            </a:r>
            <a:r>
              <a:rPr lang="ja-JP" altLang="en-US" sz="1600" dirty="0">
                <a:solidFill>
                  <a:schemeClr val="tx1"/>
                </a:solidFill>
                <a:latin typeface="Meiryo UI" panose="020B0604030504040204" pitchFamily="50" charset="-128"/>
                <a:ea typeface="Meiryo UI" panose="020B0604030504040204" pitchFamily="50" charset="-128"/>
              </a:rPr>
              <a:t>他の年代よりも</a:t>
            </a:r>
            <a:r>
              <a:rPr kumimoji="1" lang="ja-JP" altLang="en-US" sz="1600" dirty="0">
                <a:solidFill>
                  <a:schemeClr val="tx1"/>
                </a:solidFill>
                <a:latin typeface="Meiryo UI" panose="020B0604030504040204" pitchFamily="50" charset="-128"/>
                <a:ea typeface="Meiryo UI" panose="020B0604030504040204" pitchFamily="50" charset="-128"/>
              </a:rPr>
              <a:t>高い。</a:t>
            </a:r>
          </a:p>
        </p:txBody>
      </p:sp>
      <p:pic>
        <p:nvPicPr>
          <p:cNvPr id="5" name="図 4">
            <a:extLst>
              <a:ext uri="{FF2B5EF4-FFF2-40B4-BE49-F238E27FC236}">
                <a16:creationId xmlns:a16="http://schemas.microsoft.com/office/drawing/2014/main" id="{F744D9B6-89C7-434D-82B9-F428BECA546A}"/>
              </a:ext>
            </a:extLst>
          </p:cNvPr>
          <p:cNvPicPr>
            <a:picLocks noChangeAspect="1"/>
          </p:cNvPicPr>
          <p:nvPr/>
        </p:nvPicPr>
        <p:blipFill>
          <a:blip r:embed="rId3"/>
          <a:stretch>
            <a:fillRect/>
          </a:stretch>
        </p:blipFill>
        <p:spPr>
          <a:xfrm>
            <a:off x="735378" y="2486173"/>
            <a:ext cx="11199323" cy="4206605"/>
          </a:xfrm>
          <a:prstGeom prst="rect">
            <a:avLst/>
          </a:prstGeom>
        </p:spPr>
      </p:pic>
    </p:spTree>
    <p:extLst>
      <p:ext uri="{BB962C8B-B14F-4D97-AF65-F5344CB8AC3E}">
        <p14:creationId xmlns:p14="http://schemas.microsoft.com/office/powerpoint/2010/main" val="2710228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居住形態（年代３区分別）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あなたの現在の（主な）お住まいの形態について、以下よりあてはまるものをお選びください。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A8D90F0-7094-0C0E-44DE-6DE0FEC45BB0}"/>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Meiryo UI" panose="020B0604030504040204" pitchFamily="50" charset="-128"/>
                <a:ea typeface="Meiryo UI" panose="020B0604030504040204" pitchFamily="50" charset="-128"/>
              </a:rPr>
              <a:t>59</a:t>
            </a:r>
            <a:r>
              <a:rPr lang="ja-JP" altLang="en-US" sz="1600" dirty="0">
                <a:solidFill>
                  <a:schemeClr val="tx1"/>
                </a:solidFill>
                <a:latin typeface="Meiryo UI" panose="020B0604030504040204" pitchFamily="50" charset="-128"/>
                <a:ea typeface="Meiryo UI" panose="020B0604030504040204" pitchFamily="50" charset="-128"/>
              </a:rPr>
              <a:t>歳以下で</a:t>
            </a:r>
            <a:r>
              <a:rPr kumimoji="1" lang="ja-JP" altLang="en-US" sz="1600" dirty="0">
                <a:solidFill>
                  <a:schemeClr val="tx1"/>
                </a:solidFill>
                <a:latin typeface="Meiryo UI" panose="020B0604030504040204" pitchFamily="50" charset="-128"/>
                <a:ea typeface="Meiryo UI" panose="020B0604030504040204" pitchFamily="50" charset="-128"/>
              </a:rPr>
              <a:t>は、「民間の賃貸住宅（マンション・アパート）」の割合が高い。</a:t>
            </a:r>
          </a:p>
        </p:txBody>
      </p:sp>
      <p:pic>
        <p:nvPicPr>
          <p:cNvPr id="5" name="図 4">
            <a:extLst>
              <a:ext uri="{FF2B5EF4-FFF2-40B4-BE49-F238E27FC236}">
                <a16:creationId xmlns:a16="http://schemas.microsoft.com/office/drawing/2014/main" id="{A6A5C052-3FCD-4B7B-9893-BE5A7D74D766}"/>
              </a:ext>
            </a:extLst>
          </p:cNvPr>
          <p:cNvPicPr>
            <a:picLocks noChangeAspect="1"/>
          </p:cNvPicPr>
          <p:nvPr/>
        </p:nvPicPr>
        <p:blipFill>
          <a:blip r:embed="rId3"/>
          <a:stretch>
            <a:fillRect/>
          </a:stretch>
        </p:blipFill>
        <p:spPr>
          <a:xfrm>
            <a:off x="794049" y="2531897"/>
            <a:ext cx="11199323" cy="4115157"/>
          </a:xfrm>
          <a:prstGeom prst="rect">
            <a:avLst/>
          </a:prstGeom>
        </p:spPr>
      </p:pic>
    </p:spTree>
    <p:extLst>
      <p:ext uri="{BB962C8B-B14F-4D97-AF65-F5344CB8AC3E}">
        <p14:creationId xmlns:p14="http://schemas.microsoft.com/office/powerpoint/2010/main" val="20500460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住宅の間取り（年代３区分別）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Q7</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あなたの現在の（主な）お住まいの間取りについて、以下よりあてはまるものをお選びください。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※該当するものがない場合は、部屋数の同じものから、最も近いと思うものをお選びください。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290A89F-5ED3-4656-849F-784517A0DF85}"/>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年代が上がるにつれて、部屋数が多くなる傾向がある。</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D4F34942-32F4-46DB-B37D-6A62E1CAB7DE}"/>
              </a:ext>
            </a:extLst>
          </p:cNvPr>
          <p:cNvPicPr>
            <a:picLocks noChangeAspect="1"/>
          </p:cNvPicPr>
          <p:nvPr/>
        </p:nvPicPr>
        <p:blipFill>
          <a:blip r:embed="rId3"/>
          <a:stretch>
            <a:fillRect/>
          </a:stretch>
        </p:blipFill>
        <p:spPr>
          <a:xfrm>
            <a:off x="836580" y="2486173"/>
            <a:ext cx="11199323" cy="4206605"/>
          </a:xfrm>
          <a:prstGeom prst="rect">
            <a:avLst/>
          </a:prstGeom>
        </p:spPr>
      </p:pic>
    </p:spTree>
    <p:extLst>
      <p:ext uri="{BB962C8B-B14F-4D97-AF65-F5344CB8AC3E}">
        <p14:creationId xmlns:p14="http://schemas.microsoft.com/office/powerpoint/2010/main" val="3087400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住宅の建築時期（年代３区分別）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Q8</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あなたの現在の（主な）お住まいの建築時期について、以下よりあてはまるものをお選びください</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6ECAAE2-53D0-C4F5-F088-DE99F2FF5F1F}"/>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年代が上がるにつれて、建築時期が古い住宅が多くなる傾向。とくに、</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歳以上では、</a:t>
            </a:r>
            <a:r>
              <a:rPr kumimoji="1" lang="en-US" altLang="ja-JP" sz="1600" dirty="0">
                <a:solidFill>
                  <a:schemeClr val="tx1"/>
                </a:solidFill>
                <a:latin typeface="Meiryo UI" panose="020B0604030504040204" pitchFamily="50" charset="-128"/>
                <a:ea typeface="Meiryo UI" panose="020B0604030504040204" pitchFamily="50" charset="-128"/>
              </a:rPr>
              <a:t>1994</a:t>
            </a:r>
            <a:r>
              <a:rPr kumimoji="1" lang="ja-JP" altLang="en-US" sz="1600" dirty="0">
                <a:solidFill>
                  <a:schemeClr val="tx1"/>
                </a:solidFill>
                <a:latin typeface="Meiryo UI" panose="020B0604030504040204" pitchFamily="50" charset="-128"/>
                <a:ea typeface="Meiryo UI" panose="020B0604030504040204" pitchFamily="50" charset="-128"/>
              </a:rPr>
              <a:t>年以前に建てられた住宅が</a:t>
            </a:r>
            <a:r>
              <a:rPr kumimoji="1" lang="en-US" altLang="ja-JP" sz="1600" dirty="0">
                <a:solidFill>
                  <a:schemeClr val="tx1"/>
                </a:solidFill>
                <a:latin typeface="Meiryo UI" panose="020B0604030504040204" pitchFamily="50" charset="-128"/>
                <a:ea typeface="Meiryo UI" panose="020B0604030504040204" pitchFamily="50" charset="-128"/>
              </a:rPr>
              <a:t>46.4</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pic>
        <p:nvPicPr>
          <p:cNvPr id="5" name="図 4">
            <a:extLst>
              <a:ext uri="{FF2B5EF4-FFF2-40B4-BE49-F238E27FC236}">
                <a16:creationId xmlns:a16="http://schemas.microsoft.com/office/drawing/2014/main" id="{57A31079-66D6-44ED-B3EB-812774431918}"/>
              </a:ext>
            </a:extLst>
          </p:cNvPr>
          <p:cNvPicPr>
            <a:picLocks noChangeAspect="1"/>
          </p:cNvPicPr>
          <p:nvPr/>
        </p:nvPicPr>
        <p:blipFill>
          <a:blip r:embed="rId3"/>
          <a:stretch>
            <a:fillRect/>
          </a:stretch>
        </p:blipFill>
        <p:spPr>
          <a:xfrm>
            <a:off x="815314" y="2525818"/>
            <a:ext cx="11199323" cy="4170025"/>
          </a:xfrm>
          <a:prstGeom prst="rect">
            <a:avLst/>
          </a:prstGeom>
        </p:spPr>
      </p:pic>
    </p:spTree>
    <p:extLst>
      <p:ext uri="{BB962C8B-B14F-4D97-AF65-F5344CB8AC3E}">
        <p14:creationId xmlns:p14="http://schemas.microsoft.com/office/powerpoint/2010/main" val="30100984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居住年数（年代３区分別）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Q9</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あなたは、現在の（主な）お住まいに、何年住んでいますか。住み始めてからの年数をお答えください。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DC83F01-9249-79CD-B53C-F6271B1C103A}"/>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歳以下は、５年未満が</a:t>
            </a:r>
            <a:r>
              <a:rPr kumimoji="1" lang="en-US" altLang="ja-JP" sz="1600" dirty="0">
                <a:solidFill>
                  <a:schemeClr val="tx1"/>
                </a:solidFill>
                <a:latin typeface="Meiryo UI" panose="020B0604030504040204" pitchFamily="50" charset="-128"/>
                <a:ea typeface="Meiryo UI" panose="020B0604030504040204" pitchFamily="50" charset="-128"/>
              </a:rPr>
              <a:t>43.9</a:t>
            </a:r>
            <a:r>
              <a:rPr kumimoji="1" lang="ja-JP" altLang="en-US" sz="1600" dirty="0">
                <a:solidFill>
                  <a:schemeClr val="tx1"/>
                </a:solidFill>
                <a:latin typeface="Meiryo UI" panose="020B0604030504040204" pitchFamily="50" charset="-128"/>
                <a:ea typeface="Meiryo UI" panose="020B0604030504040204" pitchFamily="50" charset="-128"/>
              </a:rPr>
              <a:t>％となっている。また、</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歳以上では、「</a:t>
            </a:r>
            <a:r>
              <a:rPr kumimoji="1" lang="en-US" altLang="ja-JP" sz="1600" dirty="0">
                <a:solidFill>
                  <a:schemeClr val="tx1"/>
                </a:solidFill>
                <a:latin typeface="Meiryo UI" panose="020B0604030504040204" pitchFamily="50" charset="-128"/>
                <a:ea typeface="Meiryo UI" panose="020B0604030504040204" pitchFamily="50" charset="-128"/>
              </a:rPr>
              <a:t>20</a:t>
            </a:r>
            <a:r>
              <a:rPr kumimoji="1" lang="ja-JP" altLang="en-US" sz="1600" dirty="0">
                <a:solidFill>
                  <a:schemeClr val="tx1"/>
                </a:solidFill>
                <a:latin typeface="Meiryo UI" panose="020B0604030504040204" pitchFamily="50" charset="-128"/>
                <a:ea typeface="Meiryo UI" panose="020B0604030504040204" pitchFamily="50" charset="-128"/>
              </a:rPr>
              <a:t>年以上」が</a:t>
            </a:r>
            <a:r>
              <a:rPr kumimoji="1" lang="en-US" altLang="ja-JP" sz="1600" dirty="0">
                <a:solidFill>
                  <a:schemeClr val="tx1"/>
                </a:solidFill>
                <a:latin typeface="Meiryo UI" panose="020B0604030504040204" pitchFamily="50" charset="-128"/>
                <a:ea typeface="Meiryo UI" panose="020B0604030504040204" pitchFamily="50" charset="-128"/>
              </a:rPr>
              <a:t>58.2</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pic>
        <p:nvPicPr>
          <p:cNvPr id="5" name="図 4">
            <a:extLst>
              <a:ext uri="{FF2B5EF4-FFF2-40B4-BE49-F238E27FC236}">
                <a16:creationId xmlns:a16="http://schemas.microsoft.com/office/drawing/2014/main" id="{439DAB1F-C209-4865-A79B-6E51D5C7A6E9}"/>
              </a:ext>
            </a:extLst>
          </p:cNvPr>
          <p:cNvPicPr>
            <a:picLocks noChangeAspect="1"/>
          </p:cNvPicPr>
          <p:nvPr/>
        </p:nvPicPr>
        <p:blipFill>
          <a:blip r:embed="rId3"/>
          <a:stretch>
            <a:fillRect/>
          </a:stretch>
        </p:blipFill>
        <p:spPr>
          <a:xfrm>
            <a:off x="804682" y="2687975"/>
            <a:ext cx="11199323" cy="4170025"/>
          </a:xfrm>
          <a:prstGeom prst="rect">
            <a:avLst/>
          </a:prstGeom>
        </p:spPr>
      </p:pic>
    </p:spTree>
    <p:extLst>
      <p:ext uri="{BB962C8B-B14F-4D97-AF65-F5344CB8AC3E}">
        <p14:creationId xmlns:p14="http://schemas.microsoft.com/office/powerpoint/2010/main" val="201217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C6C6-4E37-B033-86F9-9898DCAE396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3057240-CB4A-827C-0163-C235F4D66EFF}"/>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CE8D5FB8-38DE-D8EC-8AA9-CC48A61C20A1}"/>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13C526C9-BE1D-AE70-22D1-005E517AF00B}"/>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複数地域居住を行っている理由</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95571" y="1728524"/>
            <a:ext cx="1102468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家族又は親族等と交流するため（介護を含む）」が</a:t>
            </a:r>
            <a:r>
              <a:rPr kumimoji="1" lang="en-US" altLang="ja-JP" sz="1600" dirty="0">
                <a:solidFill>
                  <a:schemeClr val="tx1"/>
                </a:solidFill>
                <a:latin typeface="Meiryo UI" panose="020B0604030504040204" pitchFamily="50" charset="-128"/>
                <a:ea typeface="Meiryo UI" panose="020B0604030504040204" pitchFamily="50" charset="-128"/>
              </a:rPr>
              <a:t>25.6</a:t>
            </a:r>
            <a:r>
              <a:rPr kumimoji="1" lang="ja-JP" altLang="en-US" sz="1600" dirty="0">
                <a:solidFill>
                  <a:schemeClr val="tx1"/>
                </a:solidFill>
                <a:latin typeface="Meiryo UI" panose="020B0604030504040204" pitchFamily="50" charset="-128"/>
                <a:ea typeface="Meiryo UI" panose="020B0604030504040204" pitchFamily="50" charset="-128"/>
              </a:rPr>
              <a:t>％、「勤務先</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学校が自宅から離れているため」が</a:t>
            </a:r>
            <a:r>
              <a:rPr kumimoji="1" lang="en-US" altLang="ja-JP" sz="1600" dirty="0">
                <a:solidFill>
                  <a:schemeClr val="tx1"/>
                </a:solidFill>
                <a:latin typeface="Meiryo UI" panose="020B0604030504040204" pitchFamily="50" charset="-128"/>
                <a:ea typeface="Meiryo UI" panose="020B0604030504040204" pitchFamily="50" charset="-128"/>
              </a:rPr>
              <a:t>20.9</a:t>
            </a:r>
            <a:r>
              <a:rPr kumimoji="1" lang="ja-JP" altLang="en-US" sz="1600" dirty="0">
                <a:solidFill>
                  <a:schemeClr val="tx1"/>
                </a:solidFill>
                <a:latin typeface="Meiryo UI" panose="020B0604030504040204" pitchFamily="50" charset="-128"/>
                <a:ea typeface="Meiryo UI" panose="020B0604030504040204" pitchFamily="50" charset="-128"/>
              </a:rPr>
              <a:t>％、「週末又は長期休暇に、別の地域で暮らすため」が</a:t>
            </a:r>
            <a:r>
              <a:rPr kumimoji="1" lang="en-US" altLang="ja-JP" sz="1600" dirty="0">
                <a:solidFill>
                  <a:schemeClr val="tx1"/>
                </a:solidFill>
                <a:latin typeface="Meiryo UI" panose="020B0604030504040204" pitchFamily="50" charset="-128"/>
                <a:ea typeface="Meiryo UI" panose="020B0604030504040204" pitchFamily="50" charset="-128"/>
              </a:rPr>
              <a:t>18.6</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5" name="テキスト ボックス 14"/>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Q4</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前問で”現在「複数地域居住」を行っている”とお答えの方にお聞きします。</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「複数地域居住」を行っている理由について、あてはまるものを以下よりお選びください。（いくつでも）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2A8442BA-9602-4E8E-9A90-A9BA958D0BFE}"/>
              </a:ext>
            </a:extLst>
          </p:cNvPr>
          <p:cNvPicPr>
            <a:picLocks noChangeAspect="1"/>
          </p:cNvPicPr>
          <p:nvPr/>
        </p:nvPicPr>
        <p:blipFill>
          <a:blip r:embed="rId3"/>
          <a:stretch>
            <a:fillRect/>
          </a:stretch>
        </p:blipFill>
        <p:spPr>
          <a:xfrm>
            <a:off x="285480" y="2517272"/>
            <a:ext cx="11906520" cy="4340728"/>
          </a:xfrm>
          <a:prstGeom prst="rect">
            <a:avLst/>
          </a:prstGeom>
        </p:spPr>
      </p:pic>
    </p:spTree>
    <p:extLst>
      <p:ext uri="{BB962C8B-B14F-4D97-AF65-F5344CB8AC3E}">
        <p14:creationId xmlns:p14="http://schemas.microsoft.com/office/powerpoint/2010/main" val="3026743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年間世帯収入（年代３区分別）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Q10</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あなたのご家庭の、昨年1年間での世帯収入（税込み）について、あてはまるものをお選びください。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DEAF80B-9182-D54D-989F-7458B7088954}"/>
              </a:ext>
            </a:extLst>
          </p:cNvPr>
          <p:cNvSpPr/>
          <p:nvPr/>
        </p:nvSpPr>
        <p:spPr>
          <a:xfrm>
            <a:off x="595571" y="164507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歳以下と</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歳以上では、</a:t>
            </a:r>
            <a:r>
              <a:rPr kumimoji="1" lang="en-US" altLang="ja-JP" sz="1600" dirty="0">
                <a:solidFill>
                  <a:schemeClr val="tx1"/>
                </a:solidFill>
                <a:latin typeface="Meiryo UI" panose="020B0604030504040204" pitchFamily="50" charset="-128"/>
                <a:ea typeface="Meiryo UI" panose="020B0604030504040204" pitchFamily="50" charset="-128"/>
              </a:rPr>
              <a:t>300~500</a:t>
            </a:r>
            <a:r>
              <a:rPr kumimoji="1" lang="ja-JP" altLang="en-US" sz="1600" dirty="0">
                <a:solidFill>
                  <a:schemeClr val="tx1"/>
                </a:solidFill>
                <a:latin typeface="Meiryo UI" panose="020B0604030504040204" pitchFamily="50" charset="-128"/>
                <a:ea typeface="Meiryo UI" panose="020B0604030504040204" pitchFamily="50" charset="-128"/>
              </a:rPr>
              <a:t>万円未満の割合</a:t>
            </a:r>
            <a:r>
              <a:rPr lang="ja-JP" altLang="en-US" sz="1600" dirty="0">
                <a:solidFill>
                  <a:schemeClr val="tx1"/>
                </a:solidFill>
                <a:latin typeface="Meiryo UI" panose="020B0604030504040204" pitchFamily="50" charset="-128"/>
                <a:ea typeface="Meiryo UI" panose="020B0604030504040204" pitchFamily="50" charset="-128"/>
              </a:rPr>
              <a:t>が一番高い。また、</a:t>
            </a: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59</a:t>
            </a:r>
            <a:r>
              <a:rPr kumimoji="1" lang="ja-JP" altLang="en-US" sz="1600" dirty="0">
                <a:solidFill>
                  <a:schemeClr val="tx1"/>
                </a:solidFill>
                <a:latin typeface="Meiryo UI" panose="020B0604030504040204" pitchFamily="50" charset="-128"/>
                <a:ea typeface="Meiryo UI" panose="020B0604030504040204" pitchFamily="50" charset="-128"/>
              </a:rPr>
              <a:t>歳では</a:t>
            </a:r>
            <a:r>
              <a:rPr kumimoji="1" lang="en-US" altLang="ja-JP" sz="1600" dirty="0">
                <a:solidFill>
                  <a:schemeClr val="tx1"/>
                </a:solidFill>
                <a:latin typeface="Meiryo UI" panose="020B0604030504040204" pitchFamily="50" charset="-128"/>
                <a:ea typeface="Meiryo UI" panose="020B0604030504040204" pitchFamily="50" charset="-128"/>
              </a:rPr>
              <a:t>700</a:t>
            </a:r>
            <a:r>
              <a:rPr kumimoji="1" lang="ja-JP" altLang="en-US" sz="1600" dirty="0">
                <a:solidFill>
                  <a:schemeClr val="tx1"/>
                </a:solidFill>
                <a:latin typeface="Meiryo UI" panose="020B0604030504040204" pitchFamily="50" charset="-128"/>
                <a:ea typeface="Meiryo UI" panose="020B0604030504040204" pitchFamily="50" charset="-128"/>
              </a:rPr>
              <a:t>万円以上の割合が</a:t>
            </a:r>
            <a:r>
              <a:rPr kumimoji="1" lang="en-US" altLang="ja-JP" sz="1600" dirty="0">
                <a:solidFill>
                  <a:schemeClr val="tx1"/>
                </a:solidFill>
                <a:latin typeface="Meiryo UI" panose="020B0604030504040204" pitchFamily="50" charset="-128"/>
                <a:ea typeface="Meiryo UI" panose="020B0604030504040204" pitchFamily="50" charset="-128"/>
              </a:rPr>
              <a:t>28.5</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pic>
        <p:nvPicPr>
          <p:cNvPr id="5" name="図 4">
            <a:extLst>
              <a:ext uri="{FF2B5EF4-FFF2-40B4-BE49-F238E27FC236}">
                <a16:creationId xmlns:a16="http://schemas.microsoft.com/office/drawing/2014/main" id="{BC67F337-2C3A-4F54-B1F8-B79869569152}"/>
              </a:ext>
            </a:extLst>
          </p:cNvPr>
          <p:cNvPicPr>
            <a:picLocks noChangeAspect="1"/>
          </p:cNvPicPr>
          <p:nvPr/>
        </p:nvPicPr>
        <p:blipFill>
          <a:blip r:embed="rId3"/>
          <a:stretch>
            <a:fillRect/>
          </a:stretch>
        </p:blipFill>
        <p:spPr>
          <a:xfrm>
            <a:off x="762151" y="2525818"/>
            <a:ext cx="11199323" cy="4170025"/>
          </a:xfrm>
          <a:prstGeom prst="rect">
            <a:avLst/>
          </a:prstGeom>
        </p:spPr>
      </p:pic>
    </p:spTree>
    <p:extLst>
      <p:ext uri="{BB962C8B-B14F-4D97-AF65-F5344CB8AC3E}">
        <p14:creationId xmlns:p14="http://schemas.microsoft.com/office/powerpoint/2010/main" val="2016931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住居費（１か月あたり）（年代３区分別）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95571" y="1080000"/>
            <a:ext cx="11206044" cy="738664"/>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あなたのご家庭の、１か月あたりの住居費（家賃、住宅ローン、修繕費などを含む）について、以下よりあてはまるものをお選び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※食費や光熱費などは含めず、住居に関する費用（支払額）についてお答えください。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AFBEA5E-1AAD-2E0A-B569-0FF5D4525F92}"/>
              </a:ext>
            </a:extLst>
          </p:cNvPr>
          <p:cNvSpPr/>
          <p:nvPr/>
        </p:nvSpPr>
        <p:spPr>
          <a:xfrm>
            <a:off x="595571" y="18403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歳以上は</a:t>
            </a:r>
            <a:r>
              <a:rPr kumimoji="1" lang="en-US" altLang="ja-JP" sz="1600" dirty="0">
                <a:solidFill>
                  <a:schemeClr val="tx1"/>
                </a:solidFill>
                <a:latin typeface="Meiryo UI" panose="020B0604030504040204" pitchFamily="50" charset="-128"/>
                <a:ea typeface="Meiryo UI" panose="020B0604030504040204" pitchFamily="50" charset="-128"/>
              </a:rPr>
              <a:t>52.3</a:t>
            </a:r>
            <a:r>
              <a:rPr kumimoji="1" lang="ja-JP" altLang="en-US" sz="1600" dirty="0">
                <a:solidFill>
                  <a:schemeClr val="tx1"/>
                </a:solidFill>
                <a:latin typeface="Meiryo UI" panose="020B0604030504040204" pitchFamily="50" charset="-128"/>
                <a:ea typeface="Meiryo UI" panose="020B0604030504040204" pitchFamily="50" charset="-128"/>
              </a:rPr>
              <a:t>％が「３万円未満」となっている。また、</a:t>
            </a: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59</a:t>
            </a:r>
            <a:r>
              <a:rPr kumimoji="1" lang="ja-JP" altLang="en-US" sz="1600" dirty="0">
                <a:solidFill>
                  <a:schemeClr val="tx1"/>
                </a:solidFill>
                <a:latin typeface="Meiryo UI" panose="020B0604030504040204" pitchFamily="50" charset="-128"/>
                <a:ea typeface="Meiryo UI" panose="020B0604030504040204" pitchFamily="50" charset="-128"/>
              </a:rPr>
              <a:t>歳以下では、住居費が</a:t>
            </a: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万円以上となっている割合が</a:t>
            </a:r>
            <a:r>
              <a:rPr kumimoji="1" lang="en-US" altLang="ja-JP" sz="1600" dirty="0">
                <a:solidFill>
                  <a:schemeClr val="tx1"/>
                </a:solidFill>
                <a:latin typeface="Meiryo UI" panose="020B0604030504040204" pitchFamily="50" charset="-128"/>
                <a:ea typeface="Meiryo UI" panose="020B0604030504040204" pitchFamily="50" charset="-128"/>
              </a:rPr>
              <a:t>15%</a:t>
            </a:r>
            <a:r>
              <a:rPr kumimoji="1" lang="ja-JP" altLang="en-US" sz="1600" dirty="0">
                <a:solidFill>
                  <a:schemeClr val="tx1"/>
                </a:solidFill>
                <a:latin typeface="Meiryo UI" panose="020B0604030504040204" pitchFamily="50" charset="-128"/>
                <a:ea typeface="Meiryo UI" panose="020B0604030504040204" pitchFamily="50" charset="-128"/>
              </a:rPr>
              <a:t>を超える。</a:t>
            </a:r>
          </a:p>
        </p:txBody>
      </p:sp>
      <p:pic>
        <p:nvPicPr>
          <p:cNvPr id="5" name="図 4">
            <a:extLst>
              <a:ext uri="{FF2B5EF4-FFF2-40B4-BE49-F238E27FC236}">
                <a16:creationId xmlns:a16="http://schemas.microsoft.com/office/drawing/2014/main" id="{C6785DFC-69F2-4B41-A1D2-74A968100E95}"/>
              </a:ext>
            </a:extLst>
          </p:cNvPr>
          <p:cNvPicPr>
            <a:picLocks noChangeAspect="1"/>
          </p:cNvPicPr>
          <p:nvPr/>
        </p:nvPicPr>
        <p:blipFill>
          <a:blip r:embed="rId3"/>
          <a:stretch>
            <a:fillRect/>
          </a:stretch>
        </p:blipFill>
        <p:spPr>
          <a:xfrm>
            <a:off x="911008" y="2687975"/>
            <a:ext cx="11199323" cy="4170025"/>
          </a:xfrm>
          <a:prstGeom prst="rect">
            <a:avLst/>
          </a:prstGeom>
        </p:spPr>
      </p:pic>
    </p:spTree>
    <p:extLst>
      <p:ext uri="{BB962C8B-B14F-4D97-AF65-F5344CB8AC3E}">
        <p14:creationId xmlns:p14="http://schemas.microsoft.com/office/powerpoint/2010/main" val="652606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勤務形態（テレワークの実施状況）（年代３区分別）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95571" y="1080000"/>
            <a:ext cx="11206044" cy="892552"/>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現在お仕事をされている方（パート・アルバイトを含む）にお聞きします。あなたは現在、どのような勤務形態で働いていますか。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以下より最もあてはまるものをお選びください。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※複数のお仕事をされている場合は、主なお仕事の勤務形態についてお答えください。
</a:t>
            </a: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※自営業で自宅兼店舗でお仕事をされている場合や、自由業でご自宅でお仕事をされている場合は、テレワークとみなしてお答えください。</a:t>
            </a:r>
            <a:endParaRPr lang="ja-JP" altLang="en-US" sz="12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731C870-4FB7-2A0E-E778-FAAE213F40FC}"/>
              </a:ext>
            </a:extLst>
          </p:cNvPr>
          <p:cNvSpPr/>
          <p:nvPr/>
        </p:nvSpPr>
        <p:spPr>
          <a:xfrm>
            <a:off x="595571" y="200905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59</a:t>
            </a:r>
            <a:r>
              <a:rPr kumimoji="1" lang="ja-JP" altLang="en-US" sz="1600" dirty="0">
                <a:solidFill>
                  <a:schemeClr val="tx1"/>
                </a:solidFill>
                <a:latin typeface="Meiryo UI" panose="020B0604030504040204" pitchFamily="50" charset="-128"/>
                <a:ea typeface="Meiryo UI" panose="020B0604030504040204" pitchFamily="50" charset="-128"/>
              </a:rPr>
              <a:t>歳以下では、勤務形態にテレワークを取り入れている割合が</a:t>
            </a:r>
            <a:r>
              <a:rPr kumimoji="1" lang="en-US" altLang="ja-JP" sz="1600" dirty="0">
                <a:solidFill>
                  <a:schemeClr val="tx1"/>
                </a:solidFill>
                <a:latin typeface="Meiryo UI" panose="020B0604030504040204" pitchFamily="50" charset="-128"/>
                <a:ea typeface="Meiryo UI" panose="020B0604030504040204" pitchFamily="50" charset="-128"/>
              </a:rPr>
              <a:t>21.4%</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C5C90A72-A6FB-4ED3-9676-C07B6FFBBC4D}"/>
              </a:ext>
            </a:extLst>
          </p:cNvPr>
          <p:cNvPicPr>
            <a:picLocks noChangeAspect="1"/>
          </p:cNvPicPr>
          <p:nvPr/>
        </p:nvPicPr>
        <p:blipFill>
          <a:blip r:embed="rId3"/>
          <a:stretch>
            <a:fillRect/>
          </a:stretch>
        </p:blipFill>
        <p:spPr>
          <a:xfrm>
            <a:off x="751519" y="2669017"/>
            <a:ext cx="11199323" cy="4096867"/>
          </a:xfrm>
          <a:prstGeom prst="rect">
            <a:avLst/>
          </a:prstGeom>
        </p:spPr>
      </p:pic>
    </p:spTree>
    <p:extLst>
      <p:ext uri="{BB962C8B-B14F-4D97-AF65-F5344CB8AC3E}">
        <p14:creationId xmlns:p14="http://schemas.microsoft.com/office/powerpoint/2010/main" val="19666196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今後の勤務形態の意向（テレワークの実施の意向）（年代３区分別</a:t>
            </a:r>
            <a:r>
              <a:rPr lang="en-US" altLang="ja-JP" sz="2000" b="1" dirty="0">
                <a:solidFill>
                  <a:schemeClr val="tx1"/>
                </a:solidFill>
                <a:latin typeface="メイリオ" panose="020B0604030504040204" pitchFamily="50" charset="-128"/>
                <a:ea typeface="メイリオ" panose="020B0604030504040204" pitchFamily="50" charset="-128"/>
              </a:rPr>
              <a:t>)</a:t>
            </a:r>
          </a:p>
        </p:txBody>
      </p:sp>
      <p:sp>
        <p:nvSpPr>
          <p:cNvPr id="15" name="テキスト ボックス 14"/>
          <p:cNvSpPr txBox="1"/>
          <p:nvPr/>
        </p:nvSpPr>
        <p:spPr>
          <a:xfrm>
            <a:off x="595571" y="1080000"/>
            <a:ext cx="11206044" cy="738664"/>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あなたは今後、どのような勤務形態で働きたいと思いますか。あなたが理想とする働き方について、最もあてはまるものをお選び</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※自営業で自宅兼店舗で働きたい場合や、自由業でご自宅で働きたい場合は、テレワークとみなしてお答えください。　</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DFA82C2-E886-4D2C-E58C-B3A66CFB0854}"/>
              </a:ext>
            </a:extLst>
          </p:cNvPr>
          <p:cNvSpPr/>
          <p:nvPr/>
        </p:nvSpPr>
        <p:spPr>
          <a:xfrm>
            <a:off x="595571" y="18403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歳以下では、テレワークを取り入れた勤務形態を</a:t>
            </a:r>
            <a:r>
              <a:rPr lang="ja-JP" altLang="en-US" sz="1600" dirty="0">
                <a:solidFill>
                  <a:schemeClr val="tx1"/>
                </a:solidFill>
                <a:latin typeface="Meiryo UI" panose="020B0604030504040204" pitchFamily="50" charset="-128"/>
                <a:ea typeface="Meiryo UI" panose="020B0604030504040204" pitchFamily="50" charset="-128"/>
              </a:rPr>
              <a:t>希望する割合が</a:t>
            </a:r>
            <a:r>
              <a:rPr lang="en-US" altLang="ja-JP" sz="1600" dirty="0">
                <a:solidFill>
                  <a:schemeClr val="tx1"/>
                </a:solidFill>
                <a:latin typeface="Meiryo UI" panose="020B0604030504040204" pitchFamily="50" charset="-128"/>
                <a:ea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rPr>
              <a:t>割となっている</a:t>
            </a:r>
            <a:r>
              <a:rPr kumimoji="1" lang="ja-JP" altLang="en-US" sz="1600" dirty="0">
                <a:solidFill>
                  <a:schemeClr val="tx1"/>
                </a:solidFill>
                <a:latin typeface="Meiryo UI" panose="020B0604030504040204" pitchFamily="50" charset="-128"/>
                <a:ea typeface="Meiryo UI" panose="020B0604030504040204" pitchFamily="50" charset="-128"/>
              </a:rPr>
              <a:t>。</a:t>
            </a:r>
          </a:p>
        </p:txBody>
      </p:sp>
      <p:pic>
        <p:nvPicPr>
          <p:cNvPr id="5" name="図 4">
            <a:extLst>
              <a:ext uri="{FF2B5EF4-FFF2-40B4-BE49-F238E27FC236}">
                <a16:creationId xmlns:a16="http://schemas.microsoft.com/office/drawing/2014/main" id="{069C82F9-8657-40E0-B07C-8C3EBD164B99}"/>
              </a:ext>
            </a:extLst>
          </p:cNvPr>
          <p:cNvPicPr>
            <a:picLocks noChangeAspect="1"/>
          </p:cNvPicPr>
          <p:nvPr/>
        </p:nvPicPr>
        <p:blipFill>
          <a:blip r:embed="rId3"/>
          <a:stretch>
            <a:fillRect/>
          </a:stretch>
        </p:blipFill>
        <p:spPr>
          <a:xfrm>
            <a:off x="868477" y="2485551"/>
            <a:ext cx="11199323" cy="4212701"/>
          </a:xfrm>
          <a:prstGeom prst="rect">
            <a:avLst/>
          </a:prstGeom>
        </p:spPr>
      </p:pic>
    </p:spTree>
    <p:extLst>
      <p:ext uri="{BB962C8B-B14F-4D97-AF65-F5344CB8AC3E}">
        <p14:creationId xmlns:p14="http://schemas.microsoft.com/office/powerpoint/2010/main" val="20870561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勤務先（年代３区分別）</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Q14</a:t>
            </a:r>
            <a:r>
              <a:rPr lang="ja-JP" altLang="ja-JP" sz="1400" dirty="0">
                <a:latin typeface="メイリオ" panose="020B0604030504040204" pitchFamily="50" charset="-128"/>
                <a:ea typeface="メイリオ" panose="020B0604030504040204" pitchFamily="50" charset="-128"/>
              </a:rPr>
              <a:t>]あなたの勤務先/学校はどちらにありますか。通勤・通学先について、以下よりあてはまるものをお選びください。
</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※テレワークや通信教育をされている方は会社・学校の所在地などについてお答えください。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3CB07E4-AE43-3B36-3AFD-FD5414A2A646}"/>
              </a:ext>
            </a:extLst>
          </p:cNvPr>
          <p:cNvSpPr/>
          <p:nvPr/>
        </p:nvSpPr>
        <p:spPr>
          <a:xfrm>
            <a:off x="595571" y="18403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歳以下では、他の年代よりも大阪市を通勤・通学先としている割合が低く、堺市、三島地域、豊能地域、南河内地域を通勤・通学先としている割合が高い。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96698E19-EFFB-4056-AB7A-AB7BE6857E1E}"/>
              </a:ext>
            </a:extLst>
          </p:cNvPr>
          <p:cNvPicPr>
            <a:picLocks noChangeAspect="1"/>
          </p:cNvPicPr>
          <p:nvPr/>
        </p:nvPicPr>
        <p:blipFill>
          <a:blip r:embed="rId3"/>
          <a:stretch>
            <a:fillRect/>
          </a:stretch>
        </p:blipFill>
        <p:spPr>
          <a:xfrm>
            <a:off x="-148855" y="2510886"/>
            <a:ext cx="12192000" cy="4580353"/>
          </a:xfrm>
          <a:prstGeom prst="rect">
            <a:avLst/>
          </a:prstGeom>
        </p:spPr>
      </p:pic>
    </p:spTree>
    <p:extLst>
      <p:ext uri="{BB962C8B-B14F-4D97-AF65-F5344CB8AC3E}">
        <p14:creationId xmlns:p14="http://schemas.microsoft.com/office/powerpoint/2010/main" val="8595955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通勤時間（年代３区分別）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graphicFrame>
        <p:nvGraphicFramePr>
          <p:cNvPr id="18" name="Chart 1">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2982468832"/>
              </p:ext>
            </p:extLst>
          </p:nvPr>
        </p:nvGraphicFramePr>
        <p:xfrm>
          <a:off x="8047646" y="2110874"/>
          <a:ext cx="4561904" cy="2888084"/>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あなたの（主な）お住まいから、勤務先/学校への通勤・通学時間は、おおよそどれくらいですか。</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0CC3A8B-517A-04A1-90FC-FD2813F7309D}"/>
              </a:ext>
            </a:extLst>
          </p:cNvPr>
          <p:cNvSpPr/>
          <p:nvPr/>
        </p:nvSpPr>
        <p:spPr>
          <a:xfrm>
            <a:off x="595571" y="18403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歳以下は、「</a:t>
            </a:r>
            <a:r>
              <a:rPr lang="en-US" altLang="ja-JP" sz="1600" dirty="0">
                <a:solidFill>
                  <a:schemeClr val="tx1"/>
                </a:solidFill>
                <a:latin typeface="Meiryo UI" panose="020B0604030504040204" pitchFamily="50" charset="-128"/>
                <a:ea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rPr>
              <a:t>分～１時間未満」が多く、通勤時間が長い傾向。</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9DA8E1D8-A9F2-4043-B7B5-76545A550436}"/>
              </a:ext>
            </a:extLst>
          </p:cNvPr>
          <p:cNvPicPr>
            <a:picLocks noChangeAspect="1"/>
          </p:cNvPicPr>
          <p:nvPr/>
        </p:nvPicPr>
        <p:blipFill>
          <a:blip r:embed="rId4"/>
          <a:stretch>
            <a:fillRect/>
          </a:stretch>
        </p:blipFill>
        <p:spPr>
          <a:xfrm>
            <a:off x="907326" y="2639202"/>
            <a:ext cx="11284674" cy="4218798"/>
          </a:xfrm>
          <a:prstGeom prst="rect">
            <a:avLst/>
          </a:prstGeom>
        </p:spPr>
      </p:pic>
    </p:spTree>
    <p:extLst>
      <p:ext uri="{BB962C8B-B14F-4D97-AF65-F5344CB8AC3E}">
        <p14:creationId xmlns:p14="http://schemas.microsoft.com/office/powerpoint/2010/main" val="9544790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86</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住宅を選ぶ際に重視したこと（最大５つ）（年代３区分別）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266769" y="6480209"/>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ボックス 21"/>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あなたが「現在の（主な）お住まいを選ぶ際に重視したこと」について、以下より最大5つまでお選びください。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D316B56-17FC-0C8F-538C-C6787CC7BFE0}"/>
              </a:ext>
            </a:extLst>
          </p:cNvPr>
          <p:cNvSpPr/>
          <p:nvPr/>
        </p:nvSpPr>
        <p:spPr>
          <a:xfrm>
            <a:off x="595571" y="1624821"/>
            <a:ext cx="10883520" cy="6228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歳以下は「手頃な価格」「防犯性」「駐輪スペース」などを重視した割合が高く、「駐車場」や「公共交通機関」「日常の買い物」「医療機関」「文化施設等」への利便性が低い。また、</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歳以上では、「日当たりや風通し」「医療機関への利便性」の割合が高い。</a:t>
            </a:r>
          </a:p>
        </p:txBody>
      </p:sp>
      <p:pic>
        <p:nvPicPr>
          <p:cNvPr id="5" name="図 4">
            <a:extLst>
              <a:ext uri="{FF2B5EF4-FFF2-40B4-BE49-F238E27FC236}">
                <a16:creationId xmlns:a16="http://schemas.microsoft.com/office/drawing/2014/main" id="{27563CFE-AE9E-4323-A908-BE311219CF51}"/>
              </a:ext>
            </a:extLst>
          </p:cNvPr>
          <p:cNvPicPr>
            <a:picLocks noChangeAspect="1"/>
          </p:cNvPicPr>
          <p:nvPr/>
        </p:nvPicPr>
        <p:blipFill>
          <a:blip r:embed="rId3"/>
          <a:stretch>
            <a:fillRect/>
          </a:stretch>
        </p:blipFill>
        <p:spPr>
          <a:xfrm>
            <a:off x="849185" y="2501425"/>
            <a:ext cx="10376291" cy="3724979"/>
          </a:xfrm>
          <a:prstGeom prst="rect">
            <a:avLst/>
          </a:prstGeom>
        </p:spPr>
      </p:pic>
    </p:spTree>
    <p:extLst>
      <p:ext uri="{BB962C8B-B14F-4D97-AF65-F5344CB8AC3E}">
        <p14:creationId xmlns:p14="http://schemas.microsoft.com/office/powerpoint/2010/main" val="22250124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87</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住宅に関する悩みや不安（年代３区分別）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18" name="Chart 1">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2982468832"/>
              </p:ext>
            </p:extLst>
          </p:nvPr>
        </p:nvGraphicFramePr>
        <p:xfrm>
          <a:off x="8047646" y="2110874"/>
          <a:ext cx="4561904" cy="2888084"/>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Q17</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あなたが現在抱えている、「住宅に関する悩みや不安」がありましたら、以下よりお選びください。（いくつでも）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89A0D29-4901-DB25-15A0-C80AF7A2422A}"/>
              </a:ext>
            </a:extLst>
          </p:cNvPr>
          <p:cNvSpPr/>
          <p:nvPr/>
        </p:nvSpPr>
        <p:spPr>
          <a:xfrm>
            <a:off x="595571" y="16805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歳以下では、「住宅内の設備」「防災対策」「気密性」への悩みや不安の割合が高い。また、</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歳以上では、「建物や内外装の老朽化」の割合が高い。</a:t>
            </a:r>
          </a:p>
        </p:txBody>
      </p:sp>
      <p:pic>
        <p:nvPicPr>
          <p:cNvPr id="5" name="図 4">
            <a:extLst>
              <a:ext uri="{FF2B5EF4-FFF2-40B4-BE49-F238E27FC236}">
                <a16:creationId xmlns:a16="http://schemas.microsoft.com/office/drawing/2014/main" id="{EBB81525-6EB6-440F-886B-4FEEA970B9CC}"/>
              </a:ext>
            </a:extLst>
          </p:cNvPr>
          <p:cNvPicPr>
            <a:picLocks noChangeAspect="1"/>
          </p:cNvPicPr>
          <p:nvPr/>
        </p:nvPicPr>
        <p:blipFill>
          <a:blip r:embed="rId4"/>
          <a:stretch>
            <a:fillRect/>
          </a:stretch>
        </p:blipFill>
        <p:spPr>
          <a:xfrm>
            <a:off x="1117432" y="2424460"/>
            <a:ext cx="9839797" cy="3901778"/>
          </a:xfrm>
          <a:prstGeom prst="rect">
            <a:avLst/>
          </a:prstGeom>
        </p:spPr>
      </p:pic>
    </p:spTree>
    <p:extLst>
      <p:ext uri="{BB962C8B-B14F-4D97-AF65-F5344CB8AC3E}">
        <p14:creationId xmlns:p14="http://schemas.microsoft.com/office/powerpoint/2010/main" val="11999047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88</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住宅の改善にあたり支障になっていること（年代３区分別）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ボックス 21"/>
          <p:cNvSpPr txBox="1"/>
          <p:nvPr/>
        </p:nvSpPr>
        <p:spPr>
          <a:xfrm>
            <a:off x="595571" y="1080000"/>
            <a:ext cx="11459748"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Q18</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現在の（主な）お住まいの改善を行うにあたって、支障になっていることがありましたら、以下よりお選びください。（いくつでも）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99270967-0F6E-948A-D276-A592A8CCCD0F}"/>
              </a:ext>
            </a:extLst>
          </p:cNvPr>
          <p:cNvSpPr/>
          <p:nvPr/>
        </p:nvSpPr>
        <p:spPr>
          <a:xfrm>
            <a:off x="595571" y="16805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歳以下では、「賃貸住宅のため、大規模なリフォームができない」の割合が高い。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3BD093E-2BCD-484B-8DA5-BD5EF73748E2}"/>
              </a:ext>
            </a:extLst>
          </p:cNvPr>
          <p:cNvPicPr>
            <a:picLocks noChangeAspect="1"/>
          </p:cNvPicPr>
          <p:nvPr/>
        </p:nvPicPr>
        <p:blipFill>
          <a:blip r:embed="rId3"/>
          <a:stretch>
            <a:fillRect/>
          </a:stretch>
        </p:blipFill>
        <p:spPr>
          <a:xfrm>
            <a:off x="2688866" y="2520774"/>
            <a:ext cx="7273158" cy="4066384"/>
          </a:xfrm>
          <a:prstGeom prst="rect">
            <a:avLst/>
          </a:prstGeom>
        </p:spPr>
      </p:pic>
    </p:spTree>
    <p:extLst>
      <p:ext uri="{BB962C8B-B14F-4D97-AF65-F5344CB8AC3E}">
        <p14:creationId xmlns:p14="http://schemas.microsoft.com/office/powerpoint/2010/main" val="35563589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89</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住宅の情報収集の方法（年代３区分別）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4" name="テキスト ボックス 23"/>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Q19</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あなたは普段、住宅に関する情報をどこで収集していますか。以下よりあてはまるものをお選びください。（いくつでも）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04B59F7-1EB7-AEAB-D877-05B53A771363}"/>
              </a:ext>
            </a:extLst>
          </p:cNvPr>
          <p:cNvSpPr/>
          <p:nvPr/>
        </p:nvSpPr>
        <p:spPr>
          <a:xfrm>
            <a:off x="595571" y="16805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すべての年代で、「不動産情報ウェブサイト」が最多となっているが、</a:t>
            </a:r>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歳以下では「</a:t>
            </a:r>
            <a:r>
              <a:rPr lang="en-US" altLang="ja-JP" sz="1600" dirty="0">
                <a:solidFill>
                  <a:schemeClr val="tx1"/>
                </a:solidFill>
                <a:latin typeface="Meiryo UI" panose="020B0604030504040204" pitchFamily="50" charset="-128"/>
                <a:ea typeface="Meiryo UI" panose="020B0604030504040204" pitchFamily="50" charset="-128"/>
              </a:rPr>
              <a:t>SNS</a:t>
            </a:r>
            <a:r>
              <a:rPr lang="ja-JP" altLang="en-US" sz="1600" dirty="0">
                <a:solidFill>
                  <a:schemeClr val="tx1"/>
                </a:solidFill>
                <a:latin typeface="Meiryo UI" panose="020B0604030504040204" pitchFamily="50" charset="-128"/>
                <a:ea typeface="Meiryo UI" panose="020B0604030504040204" pitchFamily="50" charset="-128"/>
              </a:rPr>
              <a:t>」の割合も高い。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99F36B4-5F7F-40A1-9B95-5B22049D54FF}"/>
              </a:ext>
            </a:extLst>
          </p:cNvPr>
          <p:cNvPicPr>
            <a:picLocks noChangeAspect="1"/>
          </p:cNvPicPr>
          <p:nvPr/>
        </p:nvPicPr>
        <p:blipFill>
          <a:blip r:embed="rId3"/>
          <a:stretch>
            <a:fillRect/>
          </a:stretch>
        </p:blipFill>
        <p:spPr>
          <a:xfrm>
            <a:off x="2711379" y="2532407"/>
            <a:ext cx="6974428" cy="3749365"/>
          </a:xfrm>
          <a:prstGeom prst="rect">
            <a:avLst/>
          </a:prstGeom>
        </p:spPr>
      </p:pic>
    </p:spTree>
    <p:extLst>
      <p:ext uri="{BB962C8B-B14F-4D97-AF65-F5344CB8AC3E}">
        <p14:creationId xmlns:p14="http://schemas.microsoft.com/office/powerpoint/2010/main" val="27283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1344-CD7D-630A-9959-186C7BBC05D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FB2D95C-5816-2EC5-B7D7-C2036A56A1F4}"/>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D25FE83B-ADF1-05C3-D06A-2A2C99200745}"/>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25" name="正方形/長方形 24">
            <a:extLst>
              <a:ext uri="{FF2B5EF4-FFF2-40B4-BE49-F238E27FC236}">
                <a16:creationId xmlns:a16="http://schemas.microsoft.com/office/drawing/2014/main" id="{001C616E-1559-3022-6456-BA903C271472}"/>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複数地域居住の今後の継続意向</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95571" y="1728524"/>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「行いたいとは思わない」が</a:t>
            </a:r>
            <a:r>
              <a:rPr kumimoji="1" lang="en-US" altLang="ja-JP" sz="1600" dirty="0">
                <a:solidFill>
                  <a:schemeClr val="tx1"/>
                </a:solidFill>
                <a:latin typeface="Meiryo UI" panose="020B0604030504040204" pitchFamily="50" charset="-128"/>
                <a:ea typeface="Meiryo UI" panose="020B0604030504040204" pitchFamily="50" charset="-128"/>
              </a:rPr>
              <a:t>73.2</a:t>
            </a:r>
            <a:r>
              <a:rPr kumimoji="1" lang="ja-JP" altLang="en-US" sz="1600" dirty="0">
                <a:solidFill>
                  <a:schemeClr val="tx1"/>
                </a:solidFill>
                <a:latin typeface="Meiryo UI" panose="020B0604030504040204" pitchFamily="50" charset="-128"/>
                <a:ea typeface="Meiryo UI" panose="020B0604030504040204" pitchFamily="50" charset="-128"/>
              </a:rPr>
              <a:t>％、「積極的に行いたいと思わないが、必要であれば検討する」が</a:t>
            </a:r>
            <a:r>
              <a:rPr kumimoji="1" lang="en-US" altLang="ja-JP" sz="1600" dirty="0">
                <a:solidFill>
                  <a:schemeClr val="tx1"/>
                </a:solidFill>
                <a:latin typeface="Meiryo UI" panose="020B0604030504040204" pitchFamily="50" charset="-128"/>
                <a:ea typeface="Meiryo UI" panose="020B0604030504040204" pitchFamily="50" charset="-128"/>
              </a:rPr>
              <a:t>14.4</a:t>
            </a:r>
            <a:r>
              <a:rPr kumimoji="1" lang="ja-JP" altLang="en-US" sz="1600" dirty="0">
                <a:solidFill>
                  <a:schemeClr val="tx1"/>
                </a:solidFill>
                <a:latin typeface="Meiryo UI" panose="020B0604030504040204" pitchFamily="50" charset="-128"/>
                <a:ea typeface="Meiryo UI" panose="020B0604030504040204" pitchFamily="50" charset="-128"/>
              </a:rPr>
              <a:t>％となっている。</a:t>
            </a:r>
          </a:p>
        </p:txBody>
      </p:sp>
      <p:sp>
        <p:nvSpPr>
          <p:cNvPr id="14" name="テキスト ボックス 13"/>
          <p:cNvSpPr txBox="1"/>
          <p:nvPr/>
        </p:nvSpPr>
        <p:spPr>
          <a:xfrm>
            <a:off x="595571" y="1080000"/>
            <a:ext cx="11339130"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あなたは今後（も）「複数地域居住」を行いたいと思いますか。あなたのお考えに最も近いものをお選びください。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※「複数地域居住」とは”主な生活拠点（ご自宅）とは別の特定の地域に生活拠点（ホテル等も含む）を設ける暮らし方”を指します。</a:t>
            </a:r>
            <a:endParaRPr lang="ja-JP" altLang="en-US"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9406EEC-C748-4B7A-939A-B2B54D11BDD7}"/>
              </a:ext>
            </a:extLst>
          </p:cNvPr>
          <p:cNvPicPr>
            <a:picLocks noChangeAspect="1"/>
          </p:cNvPicPr>
          <p:nvPr/>
        </p:nvPicPr>
        <p:blipFill>
          <a:blip r:embed="rId3"/>
          <a:stretch>
            <a:fillRect/>
          </a:stretch>
        </p:blipFill>
        <p:spPr>
          <a:xfrm>
            <a:off x="1138994" y="2364859"/>
            <a:ext cx="11053006" cy="4493141"/>
          </a:xfrm>
          <a:prstGeom prst="rect">
            <a:avLst/>
          </a:prstGeom>
        </p:spPr>
      </p:pic>
    </p:spTree>
    <p:extLst>
      <p:ext uri="{BB962C8B-B14F-4D97-AF65-F5344CB8AC3E}">
        <p14:creationId xmlns:p14="http://schemas.microsoft.com/office/powerpoint/2010/main" val="30184704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90</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今後の居住意向（年代３区分別）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5" name="テキスト ボックス 14"/>
          <p:cNvSpPr txBox="1"/>
          <p:nvPr/>
        </p:nvSpPr>
        <p:spPr>
          <a:xfrm>
            <a:off x="595571" y="1080000"/>
            <a:ext cx="11374756"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Q20</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あなたは、現在の（主な）お住まいに住み続けたいと思いますか。以下より、あなたのお気持ちに最も近いものをお選びください。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3371B27-FE7D-4188-0DC0-6B0055654127}"/>
              </a:ext>
            </a:extLst>
          </p:cNvPr>
          <p:cNvSpPr/>
          <p:nvPr/>
        </p:nvSpPr>
        <p:spPr>
          <a:xfrm>
            <a:off x="595571" y="16805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年代が上がるにつれて、今の住宅に住み続けたい意向の割合は高くなっている。特に、</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歳以上では、「今の</a:t>
            </a:r>
            <a:r>
              <a:rPr lang="ja-JP" altLang="en-US" sz="1600" dirty="0">
                <a:solidFill>
                  <a:schemeClr val="tx1"/>
                </a:solidFill>
                <a:latin typeface="Meiryo UI" panose="020B0604030504040204" pitchFamily="50" charset="-128"/>
                <a:ea typeface="Meiryo UI" panose="020B0604030504040204" pitchFamily="50" charset="-128"/>
              </a:rPr>
              <a:t>住宅のまま住み続けたい</a:t>
            </a:r>
            <a:r>
              <a:rPr kumimoji="1" lang="ja-JP" altLang="en-US" sz="1600" dirty="0">
                <a:solidFill>
                  <a:schemeClr val="tx1"/>
                </a:solidFill>
                <a:latin typeface="Meiryo UI" panose="020B0604030504040204" pitchFamily="50" charset="-128"/>
                <a:ea typeface="Meiryo UI" panose="020B0604030504040204" pitchFamily="50" charset="-128"/>
              </a:rPr>
              <a:t>」が</a:t>
            </a:r>
            <a:r>
              <a:rPr kumimoji="1" lang="en-US" altLang="ja-JP" sz="1600" dirty="0">
                <a:solidFill>
                  <a:schemeClr val="tx1"/>
                </a:solidFill>
                <a:latin typeface="Meiryo UI" panose="020B0604030504040204" pitchFamily="50" charset="-128"/>
                <a:ea typeface="Meiryo UI" panose="020B0604030504040204" pitchFamily="50" charset="-128"/>
              </a:rPr>
              <a:t>53.8</a:t>
            </a:r>
            <a:r>
              <a:rPr kumimoji="1" lang="ja-JP" altLang="en-US" sz="1600" dirty="0">
                <a:solidFill>
                  <a:schemeClr val="tx1"/>
                </a:solidFill>
                <a:latin typeface="Meiryo UI" panose="020B0604030504040204" pitchFamily="50" charset="-128"/>
                <a:ea typeface="Meiryo UI" panose="020B0604030504040204" pitchFamily="50" charset="-128"/>
              </a:rPr>
              <a:t>％と半数以上を占める。</a:t>
            </a:r>
          </a:p>
        </p:txBody>
      </p:sp>
      <p:pic>
        <p:nvPicPr>
          <p:cNvPr id="5" name="図 4">
            <a:extLst>
              <a:ext uri="{FF2B5EF4-FFF2-40B4-BE49-F238E27FC236}">
                <a16:creationId xmlns:a16="http://schemas.microsoft.com/office/drawing/2014/main" id="{C8DFF7EA-8EA7-4CD7-830C-E39F8E1CDAAF}"/>
              </a:ext>
            </a:extLst>
          </p:cNvPr>
          <p:cNvPicPr>
            <a:picLocks noChangeAspect="1"/>
          </p:cNvPicPr>
          <p:nvPr/>
        </p:nvPicPr>
        <p:blipFill>
          <a:blip r:embed="rId3"/>
          <a:stretch>
            <a:fillRect/>
          </a:stretch>
        </p:blipFill>
        <p:spPr>
          <a:xfrm>
            <a:off x="2029866" y="2874372"/>
            <a:ext cx="8876545" cy="3359187"/>
          </a:xfrm>
          <a:prstGeom prst="rect">
            <a:avLst/>
          </a:prstGeom>
        </p:spPr>
      </p:pic>
    </p:spTree>
    <p:extLst>
      <p:ext uri="{BB962C8B-B14F-4D97-AF65-F5344CB8AC3E}">
        <p14:creationId xmlns:p14="http://schemas.microsoft.com/office/powerpoint/2010/main" val="32116508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91</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空き家・空地の所有の状況（年代３区分別）</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1" name="テキスト ボックス 20"/>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Q21</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あなたのご家庭では、現在、空き家や空き地を所有していますか。</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A0AAA2B-6474-AFAF-EE02-608461857D7C}"/>
              </a:ext>
            </a:extLst>
          </p:cNvPr>
          <p:cNvSpPr/>
          <p:nvPr/>
        </p:nvSpPr>
        <p:spPr>
          <a:xfrm>
            <a:off x="595571" y="16805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年代が高くなるにつれて所有の割合が高くなる傾向。</a:t>
            </a:r>
          </a:p>
        </p:txBody>
      </p:sp>
      <p:pic>
        <p:nvPicPr>
          <p:cNvPr id="5" name="図 4">
            <a:extLst>
              <a:ext uri="{FF2B5EF4-FFF2-40B4-BE49-F238E27FC236}">
                <a16:creationId xmlns:a16="http://schemas.microsoft.com/office/drawing/2014/main" id="{2AD17FC9-AE9F-49D5-BEA1-77A553858B26}"/>
              </a:ext>
            </a:extLst>
          </p:cNvPr>
          <p:cNvPicPr>
            <a:picLocks noChangeAspect="1"/>
          </p:cNvPicPr>
          <p:nvPr/>
        </p:nvPicPr>
        <p:blipFill>
          <a:blip r:embed="rId3"/>
          <a:stretch>
            <a:fillRect/>
          </a:stretch>
        </p:blipFill>
        <p:spPr>
          <a:xfrm>
            <a:off x="2077587" y="2716136"/>
            <a:ext cx="8504657" cy="2956816"/>
          </a:xfrm>
          <a:prstGeom prst="rect">
            <a:avLst/>
          </a:prstGeom>
        </p:spPr>
      </p:pic>
    </p:spTree>
    <p:extLst>
      <p:ext uri="{BB962C8B-B14F-4D97-AF65-F5344CB8AC3E}">
        <p14:creationId xmlns:p14="http://schemas.microsoft.com/office/powerpoint/2010/main" val="29421153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92</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所有する空き家・空地の今後の活用意向（年代３区分別）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7" name="テキスト ボックス 16"/>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Q22</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あなたのご家庭で現在所有している空き家・空き地について、今後どのようにしたいとお考えですか。
</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あなたのお気持ちに最も近いものをお選びください。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7EE9ABB4-A392-25A0-21C8-42BFFBD3931E}"/>
              </a:ext>
            </a:extLst>
          </p:cNvPr>
          <p:cNvSpPr/>
          <p:nvPr/>
        </p:nvSpPr>
        <p:spPr>
          <a:xfrm>
            <a:off x="595571" y="1680580"/>
            <a:ext cx="10883520" cy="75512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59</a:t>
            </a:r>
            <a:r>
              <a:rPr kumimoji="1" lang="ja-JP" altLang="en-US" sz="1600" dirty="0">
                <a:solidFill>
                  <a:schemeClr val="tx1"/>
                </a:solidFill>
                <a:latin typeface="Meiryo UI" panose="020B0604030504040204" pitchFamily="50" charset="-128"/>
                <a:ea typeface="Meiryo UI" panose="020B0604030504040204" pitchFamily="50" charset="-128"/>
              </a:rPr>
              <a:t>歳では</a:t>
            </a:r>
            <a:r>
              <a:rPr lang="en-US" altLang="ja-JP" sz="1600" dirty="0">
                <a:solidFill>
                  <a:schemeClr val="tx1"/>
                </a:solidFill>
                <a:latin typeface="Meiryo UI" panose="020B0604030504040204" pitchFamily="50" charset="-128"/>
                <a:ea typeface="Meiryo UI" panose="020B0604030504040204" pitchFamily="50" charset="-128"/>
              </a:rPr>
              <a:t>44.8</a:t>
            </a:r>
            <a:r>
              <a:rPr lang="ja-JP" altLang="en-US" sz="1600" dirty="0">
                <a:solidFill>
                  <a:schemeClr val="tx1"/>
                </a:solidFill>
                <a:latin typeface="Meiryo UI" panose="020B0604030504040204" pitchFamily="50" charset="-128"/>
                <a:ea typeface="Meiryo UI" panose="020B0604030504040204" pitchFamily="50" charset="-128"/>
              </a:rPr>
              <a:t>％が所有した状態での活用を考えているが、</a:t>
            </a:r>
            <a:r>
              <a:rPr lang="en-US" altLang="ja-JP" sz="1600" dirty="0">
                <a:solidFill>
                  <a:schemeClr val="tx1"/>
                </a:solidFill>
                <a:latin typeface="Meiryo UI" panose="020B0604030504040204" pitchFamily="50" charset="-128"/>
                <a:ea typeface="Meiryo UI" panose="020B0604030504040204" pitchFamily="50" charset="-128"/>
              </a:rPr>
              <a:t>60</a:t>
            </a:r>
            <a:r>
              <a:rPr lang="ja-JP" altLang="en-US" sz="1600" dirty="0">
                <a:solidFill>
                  <a:schemeClr val="tx1"/>
                </a:solidFill>
                <a:latin typeface="Meiryo UI" panose="020B0604030504040204" pitchFamily="50" charset="-128"/>
                <a:ea typeface="Meiryo UI" panose="020B0604030504040204" pitchFamily="50" charset="-128"/>
              </a:rPr>
              <a:t>歳以上では「所有したまま、最低限の維持・管理ができる状態にとどめたい」「現状のまま（放置）」が</a:t>
            </a:r>
            <a:r>
              <a:rPr lang="en-US" altLang="ja-JP" sz="1600" dirty="0">
                <a:solidFill>
                  <a:schemeClr val="tx1"/>
                </a:solidFill>
                <a:latin typeface="Meiryo UI" panose="020B0604030504040204" pitchFamily="50" charset="-128"/>
                <a:ea typeface="Meiryo UI" panose="020B0604030504040204" pitchFamily="50" charset="-128"/>
              </a:rPr>
              <a:t>44.8</a:t>
            </a:r>
            <a:r>
              <a:rPr lang="ja-JP" altLang="en-US" sz="1600" dirty="0">
                <a:solidFill>
                  <a:schemeClr val="tx1"/>
                </a:solidFill>
                <a:latin typeface="Meiryo UI" panose="020B0604030504040204" pitchFamily="50" charset="-128"/>
                <a:ea typeface="Meiryo UI" panose="020B0604030504040204" pitchFamily="50" charset="-128"/>
              </a:rPr>
              <a:t>％の割合を占める。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868FB84-AE79-48B9-8099-4F8B9AD7E466}"/>
              </a:ext>
            </a:extLst>
          </p:cNvPr>
          <p:cNvPicPr>
            <a:picLocks noChangeAspect="1"/>
          </p:cNvPicPr>
          <p:nvPr/>
        </p:nvPicPr>
        <p:blipFill>
          <a:blip r:embed="rId3"/>
          <a:stretch>
            <a:fillRect/>
          </a:stretch>
        </p:blipFill>
        <p:spPr>
          <a:xfrm>
            <a:off x="751345" y="2631546"/>
            <a:ext cx="10894496" cy="3932261"/>
          </a:xfrm>
          <a:prstGeom prst="rect">
            <a:avLst/>
          </a:prstGeom>
        </p:spPr>
      </p:pic>
    </p:spTree>
    <p:extLst>
      <p:ext uri="{BB962C8B-B14F-4D97-AF65-F5344CB8AC3E}">
        <p14:creationId xmlns:p14="http://schemas.microsoft.com/office/powerpoint/2010/main" val="10794049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93</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周辺の空地・空き家の今後の活用意向（年代３区分別）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ボックス 21"/>
          <p:cNvSpPr txBox="1"/>
          <p:nvPr/>
        </p:nvSpPr>
        <p:spPr>
          <a:xfrm>
            <a:off x="595571" y="1080000"/>
            <a:ext cx="11459748"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Q23</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あなたのお住まいの周辺に空き家・空き地がある場合に、どのように転用・活用されるのが望ましいと考えますか。（複数回答可）</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901E5A3-EE36-2FD5-E4E9-3FA5719C24C2}"/>
              </a:ext>
            </a:extLst>
          </p:cNvPr>
          <p:cNvSpPr/>
          <p:nvPr/>
        </p:nvSpPr>
        <p:spPr>
          <a:xfrm>
            <a:off x="595571" y="16805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歳以下では、「事業用での利用（オフィス、会議室、配送センターなど）」「イベントスペース」</a:t>
            </a:r>
            <a:r>
              <a:rPr lang="ja-JP" altLang="en-US" sz="1600" dirty="0">
                <a:solidFill>
                  <a:schemeClr val="tx1"/>
                </a:solidFill>
                <a:latin typeface="Meiryo UI" panose="020B0604030504040204" pitchFamily="50" charset="-128"/>
                <a:ea typeface="Meiryo UI" panose="020B0604030504040204" pitchFamily="50" charset="-128"/>
              </a:rPr>
              <a:t>「貸し金庫・レンタルボックスなど」</a:t>
            </a:r>
            <a:r>
              <a:rPr kumimoji="1" lang="ja-JP" altLang="en-US" sz="1600" dirty="0">
                <a:solidFill>
                  <a:schemeClr val="tx1"/>
                </a:solidFill>
                <a:latin typeface="Meiryo UI" panose="020B0604030504040204" pitchFamily="50" charset="-128"/>
                <a:ea typeface="Meiryo UI" panose="020B0604030504040204" pitchFamily="50" charset="-128"/>
              </a:rPr>
              <a:t>の割合が高い。</a:t>
            </a:r>
          </a:p>
        </p:txBody>
      </p:sp>
      <p:pic>
        <p:nvPicPr>
          <p:cNvPr id="6" name="図 5">
            <a:extLst>
              <a:ext uri="{FF2B5EF4-FFF2-40B4-BE49-F238E27FC236}">
                <a16:creationId xmlns:a16="http://schemas.microsoft.com/office/drawing/2014/main" id="{C334BA19-353B-45B9-B8BB-0DA15980FFF1}"/>
              </a:ext>
            </a:extLst>
          </p:cNvPr>
          <p:cNvPicPr>
            <a:picLocks noChangeAspect="1"/>
          </p:cNvPicPr>
          <p:nvPr/>
        </p:nvPicPr>
        <p:blipFill>
          <a:blip r:embed="rId3"/>
          <a:stretch>
            <a:fillRect/>
          </a:stretch>
        </p:blipFill>
        <p:spPr>
          <a:xfrm>
            <a:off x="1928271" y="2497423"/>
            <a:ext cx="8218120" cy="4066384"/>
          </a:xfrm>
          <a:prstGeom prst="rect">
            <a:avLst/>
          </a:prstGeom>
        </p:spPr>
      </p:pic>
    </p:spTree>
    <p:extLst>
      <p:ext uri="{BB962C8B-B14F-4D97-AF65-F5344CB8AC3E}">
        <p14:creationId xmlns:p14="http://schemas.microsoft.com/office/powerpoint/2010/main" val="2293333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94</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シェアリングの状況（年代３区分別）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aphicFrame>
        <p:nvGraphicFramePr>
          <p:cNvPr id="18" name="Chart 1">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2982468832"/>
              </p:ext>
            </p:extLst>
          </p:nvPr>
        </p:nvGraphicFramePr>
        <p:xfrm>
          <a:off x="8047646" y="2110874"/>
          <a:ext cx="4561904" cy="2888084"/>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Q24</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以下のうち、あなたが現在利用しているシェア/リースサービスやサブスク型のサービスなどがありましたらお選びください。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（いくつでも）</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FCFA855D-DD4E-D5DF-992F-FD1E745171E2}"/>
              </a:ext>
            </a:extLst>
          </p:cNvPr>
          <p:cNvSpPr/>
          <p:nvPr/>
        </p:nvSpPr>
        <p:spPr>
          <a:xfrm>
            <a:off x="595571" y="16805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歳以下は、他の年代と比べて、シェア／リースサービスや、サブスク型のサービスを利用している割合が高い。</a:t>
            </a:r>
          </a:p>
        </p:txBody>
      </p:sp>
      <p:pic>
        <p:nvPicPr>
          <p:cNvPr id="6" name="図 5">
            <a:extLst>
              <a:ext uri="{FF2B5EF4-FFF2-40B4-BE49-F238E27FC236}">
                <a16:creationId xmlns:a16="http://schemas.microsoft.com/office/drawing/2014/main" id="{9229D000-51DA-442E-BCBE-7F49A88CB238}"/>
              </a:ext>
            </a:extLst>
          </p:cNvPr>
          <p:cNvPicPr>
            <a:picLocks noChangeAspect="1"/>
          </p:cNvPicPr>
          <p:nvPr/>
        </p:nvPicPr>
        <p:blipFill>
          <a:blip r:embed="rId4"/>
          <a:stretch>
            <a:fillRect/>
          </a:stretch>
        </p:blipFill>
        <p:spPr>
          <a:xfrm>
            <a:off x="2712426" y="2540294"/>
            <a:ext cx="6767147" cy="3670110"/>
          </a:xfrm>
          <a:prstGeom prst="rect">
            <a:avLst/>
          </a:prstGeom>
        </p:spPr>
      </p:pic>
    </p:spTree>
    <p:extLst>
      <p:ext uri="{BB962C8B-B14F-4D97-AF65-F5344CB8AC3E}">
        <p14:creationId xmlns:p14="http://schemas.microsoft.com/office/powerpoint/2010/main" val="15079066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95</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今後のシェアリングの意向（年代３区分別）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ボックス 21"/>
          <p:cNvSpPr txBox="1"/>
          <p:nvPr/>
        </p:nvSpPr>
        <p:spPr>
          <a:xfrm>
            <a:off x="595571" y="1080000"/>
            <a:ext cx="11374756"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Q25</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あなたが今後、以下のシェア/リースサービスやサブスク型のサービスで、利用したいと思うものをお選びください。（いくつでも）</a:t>
            </a:r>
            <a:endParaRPr lang="ja-JP" altLang="en-US" sz="14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0C12D2BD-CD81-8A9E-EDEE-7C11D40A4125}"/>
              </a:ext>
            </a:extLst>
          </p:cNvPr>
          <p:cNvSpPr/>
          <p:nvPr/>
        </p:nvSpPr>
        <p:spPr>
          <a:xfrm>
            <a:off x="595571" y="168058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今後に意向に関しても、</a:t>
            </a:r>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歳以下では、他</a:t>
            </a:r>
            <a:r>
              <a:rPr kumimoji="1" lang="ja-JP" altLang="en-US" sz="1600" dirty="0">
                <a:solidFill>
                  <a:schemeClr val="tx1"/>
                </a:solidFill>
                <a:latin typeface="Meiryo UI" panose="020B0604030504040204" pitchFamily="50" charset="-128"/>
                <a:ea typeface="Meiryo UI" panose="020B0604030504040204" pitchFamily="50" charset="-128"/>
              </a:rPr>
              <a:t>の年代と比べて、シェア／リースサービスや、サブスク型のサービスを利用したい割合が高</a:t>
            </a:r>
            <a:r>
              <a:rPr lang="ja-JP" altLang="en-US" sz="1600" dirty="0">
                <a:solidFill>
                  <a:schemeClr val="tx1"/>
                </a:solidFill>
                <a:latin typeface="Meiryo UI" panose="020B0604030504040204" pitchFamily="50" charset="-128"/>
                <a:ea typeface="Meiryo UI" panose="020B0604030504040204" pitchFamily="50" charset="-128"/>
              </a:rPr>
              <a:t>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A4A11EE7-F027-4900-B215-D90A9DDF1C1D}"/>
              </a:ext>
            </a:extLst>
          </p:cNvPr>
          <p:cNvPicPr>
            <a:picLocks noChangeAspect="1"/>
          </p:cNvPicPr>
          <p:nvPr/>
        </p:nvPicPr>
        <p:blipFill>
          <a:blip r:embed="rId3"/>
          <a:stretch>
            <a:fillRect/>
          </a:stretch>
        </p:blipFill>
        <p:spPr>
          <a:xfrm>
            <a:off x="2669751" y="2539658"/>
            <a:ext cx="6852498" cy="3853006"/>
          </a:xfrm>
          <a:prstGeom prst="rect">
            <a:avLst/>
          </a:prstGeom>
        </p:spPr>
      </p:pic>
    </p:spTree>
    <p:extLst>
      <p:ext uri="{BB962C8B-B14F-4D97-AF65-F5344CB8AC3E}">
        <p14:creationId xmlns:p14="http://schemas.microsoft.com/office/powerpoint/2010/main" val="989066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96</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社会貢献活動・地域活動の状況（年代３区分別）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テキスト ボックス 28"/>
          <p:cNvSpPr txBox="1"/>
          <p:nvPr/>
        </p:nvSpPr>
        <p:spPr>
          <a:xfrm>
            <a:off x="595571" y="1080000"/>
            <a:ext cx="11206044" cy="738664"/>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Q26</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現在、あなたが参加している社会貢献活動・地域活動について、あてはまるものがありましたら以下よりお選びください。</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（いくつでも）</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※お勤め先の企業でのCSR活動は含めずにお考えください。</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E76502C-5FB0-352D-ECD6-CDA15535FD3C}"/>
              </a:ext>
            </a:extLst>
          </p:cNvPr>
          <p:cNvSpPr/>
          <p:nvPr/>
        </p:nvSpPr>
        <p:spPr>
          <a:xfrm>
            <a:off x="595571" y="1875890"/>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歳以下で、全体的に社会貢献活動、地域活動に関わっている</a:t>
            </a:r>
            <a:r>
              <a:rPr kumimoji="1" lang="ja-JP" altLang="en-US" sz="1600" dirty="0">
                <a:solidFill>
                  <a:schemeClr val="tx1"/>
                </a:solidFill>
                <a:latin typeface="Meiryo UI" panose="020B0604030504040204" pitchFamily="50" charset="-128"/>
                <a:ea typeface="Meiryo UI" panose="020B0604030504040204" pitchFamily="50" charset="-128"/>
              </a:rPr>
              <a:t>割合が高い傾向。一方、</a:t>
            </a: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59</a:t>
            </a:r>
            <a:r>
              <a:rPr kumimoji="1" lang="ja-JP" altLang="en-US" sz="1600" dirty="0">
                <a:solidFill>
                  <a:schemeClr val="tx1"/>
                </a:solidFill>
                <a:latin typeface="Meiryo UI" panose="020B0604030504040204" pitchFamily="50" charset="-128"/>
                <a:ea typeface="Meiryo UI" panose="020B0604030504040204" pitchFamily="50" charset="-128"/>
              </a:rPr>
              <a:t>歳以下では、全体的に低い傾向。</a:t>
            </a:r>
          </a:p>
        </p:txBody>
      </p:sp>
      <p:pic>
        <p:nvPicPr>
          <p:cNvPr id="5" name="図 4">
            <a:extLst>
              <a:ext uri="{FF2B5EF4-FFF2-40B4-BE49-F238E27FC236}">
                <a16:creationId xmlns:a16="http://schemas.microsoft.com/office/drawing/2014/main" id="{98DFE72E-FD16-4B66-AE21-13B44AE51466}"/>
              </a:ext>
            </a:extLst>
          </p:cNvPr>
          <p:cNvPicPr>
            <a:picLocks noChangeAspect="1"/>
          </p:cNvPicPr>
          <p:nvPr/>
        </p:nvPicPr>
        <p:blipFill>
          <a:blip r:embed="rId3"/>
          <a:stretch>
            <a:fillRect/>
          </a:stretch>
        </p:blipFill>
        <p:spPr>
          <a:xfrm>
            <a:off x="1641438" y="2766778"/>
            <a:ext cx="9114310" cy="3377477"/>
          </a:xfrm>
          <a:prstGeom prst="rect">
            <a:avLst/>
          </a:prstGeom>
        </p:spPr>
      </p:pic>
    </p:spTree>
    <p:extLst>
      <p:ext uri="{BB962C8B-B14F-4D97-AF65-F5344CB8AC3E}">
        <p14:creationId xmlns:p14="http://schemas.microsoft.com/office/powerpoint/2010/main" val="21965641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97</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今後の社会貢献活動・地域活動の参加意向（年代３区分別）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1" name="テキスト ボックス 20"/>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Q27</a:t>
            </a:r>
            <a:r>
              <a:rPr lang="ja-JP" altLang="ja-JP" sz="1400" dirty="0">
                <a:latin typeface="メイリオ" panose="020B0604030504040204" pitchFamily="50" charset="-128"/>
                <a:ea typeface="メイリオ" panose="020B0604030504040204" pitchFamily="50" charset="-128"/>
              </a:rPr>
              <a:t>]あなたが今後、参加したいと思う社会貢献活動・地域活動について、以下よりあてはまるものをお選びください。（いくつでも）</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※お勤め先の企業でのCSR活動は含めずにお考えください。</a:t>
            </a:r>
            <a:endParaRPr lang="ja-JP" altLang="en-US" sz="14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7A065CF0-994E-DC89-4C06-74E1FC95FA9A}"/>
              </a:ext>
            </a:extLst>
          </p:cNvPr>
          <p:cNvSpPr/>
          <p:nvPr/>
        </p:nvSpPr>
        <p:spPr>
          <a:xfrm>
            <a:off x="595571" y="1653947"/>
            <a:ext cx="10883520" cy="62345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今後の参加意向に関しても、</a:t>
            </a:r>
            <a:r>
              <a:rPr lang="en-US" altLang="ja-JP" sz="1600" dirty="0">
                <a:solidFill>
                  <a:schemeClr val="tx1"/>
                </a:solidFill>
                <a:latin typeface="Meiryo UI" panose="020B0604030504040204" pitchFamily="50" charset="-128"/>
                <a:ea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rPr>
              <a:t>歳以下で、全体的に社会貢献活動、地域活動への参加意向を示す</a:t>
            </a:r>
            <a:r>
              <a:rPr kumimoji="1" lang="ja-JP" altLang="en-US" sz="1600" dirty="0">
                <a:solidFill>
                  <a:schemeClr val="tx1"/>
                </a:solidFill>
                <a:latin typeface="Meiryo UI" panose="020B0604030504040204" pitchFamily="50" charset="-128"/>
                <a:ea typeface="Meiryo UI" panose="020B0604030504040204" pitchFamily="50" charset="-128"/>
              </a:rPr>
              <a:t>割合が高い傾向。一方、</a:t>
            </a: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59</a:t>
            </a:r>
            <a:r>
              <a:rPr kumimoji="1" lang="ja-JP" altLang="en-US" sz="1600" dirty="0">
                <a:solidFill>
                  <a:schemeClr val="tx1"/>
                </a:solidFill>
                <a:latin typeface="Meiryo UI" panose="020B0604030504040204" pitchFamily="50" charset="-128"/>
                <a:ea typeface="Meiryo UI" panose="020B0604030504040204" pitchFamily="50" charset="-128"/>
              </a:rPr>
              <a:t>歳以下では、全体的に低い傾向。</a:t>
            </a:r>
          </a:p>
        </p:txBody>
      </p:sp>
      <p:pic>
        <p:nvPicPr>
          <p:cNvPr id="4" name="図 3">
            <a:extLst>
              <a:ext uri="{FF2B5EF4-FFF2-40B4-BE49-F238E27FC236}">
                <a16:creationId xmlns:a16="http://schemas.microsoft.com/office/drawing/2014/main" id="{0F433B6D-F4CF-43BE-81F7-08308324D3F2}"/>
              </a:ext>
            </a:extLst>
          </p:cNvPr>
          <p:cNvPicPr>
            <a:picLocks noChangeAspect="1"/>
          </p:cNvPicPr>
          <p:nvPr/>
        </p:nvPicPr>
        <p:blipFill>
          <a:blip r:embed="rId3"/>
          <a:stretch>
            <a:fillRect/>
          </a:stretch>
        </p:blipFill>
        <p:spPr>
          <a:xfrm>
            <a:off x="1538845" y="2645860"/>
            <a:ext cx="9114310" cy="3432345"/>
          </a:xfrm>
          <a:prstGeom prst="rect">
            <a:avLst/>
          </a:prstGeom>
        </p:spPr>
      </p:pic>
    </p:spTree>
    <p:extLst>
      <p:ext uri="{BB962C8B-B14F-4D97-AF65-F5344CB8AC3E}">
        <p14:creationId xmlns:p14="http://schemas.microsoft.com/office/powerpoint/2010/main" val="12141838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98</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移動手段（年代３区分別）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1" name="テキスト ボックス 20"/>
          <p:cNvSpPr txBox="1"/>
          <p:nvPr/>
        </p:nvSpPr>
        <p:spPr>
          <a:xfrm>
            <a:off x="595571" y="1080000"/>
            <a:ext cx="11206044" cy="523220"/>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Q28</a:t>
            </a:r>
            <a:r>
              <a:rPr lang="ja-JP" altLang="ja-JP" sz="1400" dirty="0">
                <a:latin typeface="メイリオ" panose="020B0604030504040204" pitchFamily="50" charset="-128"/>
                <a:ea typeface="メイリオ" panose="020B0604030504040204" pitchFamily="50" charset="-128"/>
              </a:rPr>
              <a:t>] 「A.移動の利便性（交通）」についてお聞きします。2050年の社会では、どのような移動手段を使ってくらしたいと思いますか。</a:t>
            </a:r>
            <a:endParaRPr lang="en-US" altLang="ja-JP" sz="1400" dirty="0">
              <a:latin typeface="メイリオ" panose="020B0604030504040204" pitchFamily="50" charset="-128"/>
              <a:ea typeface="メイリオ" panose="020B0604030504040204" pitchFamily="50" charset="-128"/>
            </a:endParaRPr>
          </a:p>
          <a:p>
            <a:pPr fontAlgn="t"/>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（複数回答可）</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A3C93FC-74B6-08E3-471B-734730437597}"/>
              </a:ext>
            </a:extLst>
          </p:cNvPr>
          <p:cNvSpPr/>
          <p:nvPr/>
        </p:nvSpPr>
        <p:spPr>
          <a:xfrm>
            <a:off x="595571" y="1653947"/>
            <a:ext cx="10883520" cy="789715"/>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歳以下では、「徒歩」の移動手段を選択する回答は少なく、「既存の公共交通機関」「新しい交通機関」「</a:t>
            </a:r>
            <a:r>
              <a:rPr kumimoji="1" lang="en-US" altLang="ja-JP" sz="1600" dirty="0">
                <a:solidFill>
                  <a:schemeClr val="tx1"/>
                </a:solidFill>
                <a:latin typeface="Meiryo UI" panose="020B0604030504040204" pitchFamily="50" charset="-128"/>
                <a:ea typeface="Meiryo UI" panose="020B0604030504040204" pitchFamily="50" charset="-128"/>
              </a:rPr>
              <a:t>Maas</a:t>
            </a:r>
            <a:r>
              <a:rPr kumimoji="1" lang="ja-JP" altLang="en-US" sz="1600" dirty="0">
                <a:solidFill>
                  <a:schemeClr val="tx1"/>
                </a:solidFill>
                <a:latin typeface="Meiryo UI" panose="020B0604030504040204" pitchFamily="50" charset="-128"/>
                <a:ea typeface="Meiryo UI" panose="020B0604030504040204" pitchFamily="50" charset="-128"/>
              </a:rPr>
              <a:t>」の移動手段の割合が高い。</a:t>
            </a:r>
            <a:r>
              <a:rPr kumimoji="1" lang="en-US" altLang="ja-JP" sz="1600" dirty="0">
                <a:solidFill>
                  <a:schemeClr val="tx1"/>
                </a:solidFill>
                <a:latin typeface="Meiryo UI" panose="020B0604030504040204" pitchFamily="50" charset="-128"/>
                <a:ea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59</a:t>
            </a:r>
            <a:r>
              <a:rPr lang="ja-JP" altLang="en-US" sz="1600" dirty="0">
                <a:solidFill>
                  <a:schemeClr val="tx1"/>
                </a:solidFill>
                <a:latin typeface="Meiryo UI" panose="020B0604030504040204" pitchFamily="50" charset="-128"/>
                <a:ea typeface="Meiryo UI" panose="020B0604030504040204" pitchFamily="50" charset="-128"/>
              </a:rPr>
              <a:t>歳では、「人間が運転する自動車サービス」の割合が高い。</a:t>
            </a:r>
            <a:r>
              <a:rPr lang="en-US" altLang="ja-JP" sz="1600" dirty="0">
                <a:solidFill>
                  <a:schemeClr val="tx1"/>
                </a:solidFill>
                <a:latin typeface="Meiryo UI" panose="020B0604030504040204" pitchFamily="50" charset="-128"/>
                <a:ea typeface="Meiryo UI" panose="020B0604030504040204" pitchFamily="50" charset="-128"/>
              </a:rPr>
              <a:t>60</a:t>
            </a:r>
            <a:r>
              <a:rPr lang="ja-JP" altLang="en-US" sz="1600" dirty="0">
                <a:solidFill>
                  <a:schemeClr val="tx1"/>
                </a:solidFill>
                <a:latin typeface="Meiryo UI" panose="020B0604030504040204" pitchFamily="50" charset="-128"/>
                <a:ea typeface="Meiryo UI" panose="020B0604030504040204" pitchFamily="50" charset="-128"/>
              </a:rPr>
              <a:t>歳以上では、「マイクロモビリティ」の割合が全体より低く、「自動運転」の割合が高い。</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84F85AD-B7B4-487C-8CE4-2DC0BEA77419}"/>
              </a:ext>
            </a:extLst>
          </p:cNvPr>
          <p:cNvPicPr>
            <a:picLocks noChangeAspect="1"/>
          </p:cNvPicPr>
          <p:nvPr/>
        </p:nvPicPr>
        <p:blipFill>
          <a:blip r:embed="rId3"/>
          <a:stretch>
            <a:fillRect/>
          </a:stretch>
        </p:blipFill>
        <p:spPr>
          <a:xfrm>
            <a:off x="1845967" y="2551554"/>
            <a:ext cx="8382727" cy="4176122"/>
          </a:xfrm>
          <a:prstGeom prst="rect">
            <a:avLst/>
          </a:prstGeom>
        </p:spPr>
      </p:pic>
    </p:spTree>
    <p:extLst>
      <p:ext uri="{BB962C8B-B14F-4D97-AF65-F5344CB8AC3E}">
        <p14:creationId xmlns:p14="http://schemas.microsoft.com/office/powerpoint/2010/main" val="22304694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1E25-623D-E520-B6D4-FFCDDD7C033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84CBA5D-7D92-E99B-45C5-6CF0ACF1252A}"/>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3" name="テキスト ボックス 2">
            <a:extLst>
              <a:ext uri="{FF2B5EF4-FFF2-40B4-BE49-F238E27FC236}">
                <a16:creationId xmlns:a16="http://schemas.microsoft.com/office/drawing/2014/main" id="{38614CB9-CBFB-A4C2-159F-CF26704E260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住まいとくらしに関するアンケート 調査結果</a:t>
            </a:r>
          </a:p>
        </p:txBody>
      </p:sp>
      <p:sp>
        <p:nvSpPr>
          <p:cNvPr id="10" name="スライド番号プレースホルダー 2">
            <a:extLst>
              <a:ext uri="{FF2B5EF4-FFF2-40B4-BE49-F238E27FC236}">
                <a16:creationId xmlns:a16="http://schemas.microsoft.com/office/drawing/2014/main" id="{88DBF4E4-D9A9-8A97-A38C-8306F9FE9B8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99</a:t>
            </a:fld>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A2307225-B8D7-3648-83CD-64FCAA8A0390}"/>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【2050</a:t>
            </a:r>
            <a:r>
              <a:rPr lang="ja-JP" altLang="en-US" sz="2000" b="1" dirty="0">
                <a:solidFill>
                  <a:schemeClr val="tx1"/>
                </a:solidFill>
                <a:latin typeface="メイリオ" panose="020B0604030504040204" pitchFamily="50" charset="-128"/>
                <a:ea typeface="メイリオ" panose="020B0604030504040204" pitchFamily="50" charset="-128"/>
              </a:rPr>
              <a:t>年の社会</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働き方（年代３区分別）</a:t>
            </a:r>
            <a:endParaRPr lang="zh-TW"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8E00AC4-AD74-1BFF-C845-358FB97C945F}"/>
              </a:ext>
            </a:extLst>
          </p:cNvPr>
          <p:cNvSpPr txBox="1"/>
          <p:nvPr/>
        </p:nvSpPr>
        <p:spPr>
          <a:xfrm>
            <a:off x="1182335" y="6446664"/>
            <a:ext cx="10872984" cy="234286"/>
          </a:xfrm>
          <a:prstGeom prst="rect">
            <a:avLst/>
          </a:prstGeom>
          <a:noFill/>
        </p:spPr>
        <p:txBody>
          <a:bodyPr wrap="square" tIns="72000" bIns="0">
            <a:spAutoFit/>
          </a:bodyPr>
          <a:lstStyle/>
          <a:p>
            <a:pPr algn="r"/>
            <a:r>
              <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出典：</a:t>
            </a:r>
            <a:r>
              <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大阪府調査</a:t>
            </a:r>
            <a:endParaRPr lang="zh-TW"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テキスト ボックス 21"/>
          <p:cNvSpPr txBox="1"/>
          <p:nvPr/>
        </p:nvSpPr>
        <p:spPr>
          <a:xfrm>
            <a:off x="595571" y="1080000"/>
            <a:ext cx="11206044" cy="307777"/>
          </a:xfrm>
          <a:prstGeom prst="rect">
            <a:avLst/>
          </a:prstGeom>
          <a:noFill/>
        </p:spPr>
        <p:txBody>
          <a:bodyPr wrap="square" rtlCol="0">
            <a:spAutoFit/>
          </a:bodyPr>
          <a:lstStyle/>
          <a:p>
            <a:pPr fontAlgn="t"/>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Q29</a:t>
            </a:r>
            <a:r>
              <a:rPr lang="ja-JP" altLang="ja-JP" sz="1400" dirty="0">
                <a:latin typeface="メイリオ" panose="020B0604030504040204" pitchFamily="50" charset="-128"/>
                <a:ea typeface="メイリオ" panose="020B0604030504040204" pitchFamily="50" charset="-128"/>
              </a:rPr>
              <a:t>] 「B.働き方」についてお聞きします。2050年の社会では、どのような働き方をしたいと思いますか。（複数回答可）</a:t>
            </a:r>
            <a:endParaRPr lang="ja-JP" altLang="en-US"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E2AB50F1-A534-86E3-1F45-D8C8889E7B53}"/>
              </a:ext>
            </a:extLst>
          </p:cNvPr>
          <p:cNvSpPr/>
          <p:nvPr/>
        </p:nvSpPr>
        <p:spPr>
          <a:xfrm>
            <a:off x="595571" y="1653947"/>
            <a:ext cx="10883520" cy="74008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Meiryo UI" panose="020B0604030504040204" pitchFamily="50" charset="-128"/>
                <a:ea typeface="Meiryo UI" panose="020B0604030504040204" pitchFamily="50" charset="-128"/>
              </a:rPr>
              <a:t>29</a:t>
            </a:r>
            <a:r>
              <a:rPr kumimoji="1" lang="ja-JP" altLang="en-US" sz="1600" dirty="0">
                <a:solidFill>
                  <a:schemeClr val="tx1"/>
                </a:solidFill>
                <a:latin typeface="Meiryo UI" panose="020B0604030504040204" pitchFamily="50" charset="-128"/>
                <a:ea typeface="Meiryo UI" panose="020B0604030504040204" pitchFamily="50" charset="-128"/>
              </a:rPr>
              <a:t>歳以下では、「都会で出勤とテレワークを組み合わせて働く」や、「地方に住んだまま、テレワークで働く」「好きな時間に好きなペースで働く」の割合が高い。また、</a:t>
            </a:r>
            <a:r>
              <a:rPr kumimoji="1" lang="en-US" altLang="ja-JP" sz="1600" dirty="0">
                <a:solidFill>
                  <a:schemeClr val="tx1"/>
                </a:solidFill>
                <a:latin typeface="Meiryo UI" panose="020B0604030504040204" pitchFamily="50" charset="-128"/>
                <a:ea typeface="Meiryo UI" panose="020B0604030504040204" pitchFamily="50" charset="-128"/>
              </a:rPr>
              <a:t>30~59</a:t>
            </a:r>
            <a:r>
              <a:rPr kumimoji="1" lang="ja-JP" altLang="en-US" sz="1600" dirty="0">
                <a:solidFill>
                  <a:schemeClr val="tx1"/>
                </a:solidFill>
                <a:latin typeface="Meiryo UI" panose="020B0604030504040204" pitchFamily="50" charset="-128"/>
                <a:ea typeface="Meiryo UI" panose="020B0604030504040204" pitchFamily="50" charset="-128"/>
              </a:rPr>
              <a:t>歳では、「副業など、複数の仕事に就いて働く」の割合が高い。</a:t>
            </a:r>
          </a:p>
        </p:txBody>
      </p:sp>
      <p:pic>
        <p:nvPicPr>
          <p:cNvPr id="5" name="図 4">
            <a:extLst>
              <a:ext uri="{FF2B5EF4-FFF2-40B4-BE49-F238E27FC236}">
                <a16:creationId xmlns:a16="http://schemas.microsoft.com/office/drawing/2014/main" id="{0A984063-4BCE-47DC-A867-14F5109F25C9}"/>
              </a:ext>
            </a:extLst>
          </p:cNvPr>
          <p:cNvPicPr>
            <a:picLocks noChangeAspect="1"/>
          </p:cNvPicPr>
          <p:nvPr/>
        </p:nvPicPr>
        <p:blipFill>
          <a:blip r:embed="rId3"/>
          <a:stretch>
            <a:fillRect/>
          </a:stretch>
        </p:blipFill>
        <p:spPr>
          <a:xfrm>
            <a:off x="1467983" y="2535384"/>
            <a:ext cx="9138696" cy="3493311"/>
          </a:xfrm>
          <a:prstGeom prst="rect">
            <a:avLst/>
          </a:prstGeom>
        </p:spPr>
      </p:pic>
    </p:spTree>
    <p:extLst>
      <p:ext uri="{BB962C8B-B14F-4D97-AF65-F5344CB8AC3E}">
        <p14:creationId xmlns:p14="http://schemas.microsoft.com/office/powerpoint/2010/main" val="40347662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21380</TotalTime>
  <Words>11098</Words>
  <PresentationFormat>ワイド画面</PresentationFormat>
  <Paragraphs>654</Paragraphs>
  <Slides>109</Slides>
  <Notes>103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109</vt:i4>
      </vt:variant>
    </vt:vector>
  </HeadingPairs>
  <TitlesOfParts>
    <vt:vector size="116" baseType="lpstr">
      <vt:lpstr>Meiryo UI</vt:lpstr>
      <vt:lpstr>UD デジタル 教科書体 NP-R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2025-01-28T05:13:11Z</cp:lastPrinted>
  <dcterms:created xsi:type="dcterms:W3CDTF">2024-06-19T07:35:43Z</dcterms:created>
  <dcterms:modified xsi:type="dcterms:W3CDTF">2025-02-02T12:51:41Z</dcterms:modified>
</cp:coreProperties>
</file>