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1198" r:id="rId2"/>
    <p:sldId id="1199" r:id="rId3"/>
    <p:sldId id="1089" r:id="rId4"/>
    <p:sldId id="1227" r:id="rId5"/>
    <p:sldId id="1255" r:id="rId6"/>
    <p:sldId id="1213" r:id="rId7"/>
    <p:sldId id="1215" r:id="rId8"/>
    <p:sldId id="1217" r:id="rId9"/>
    <p:sldId id="1218" r:id="rId10"/>
    <p:sldId id="1193" r:id="rId11"/>
    <p:sldId id="1256" r:id="rId12"/>
    <p:sldId id="1241" r:id="rId13"/>
    <p:sldId id="1242" r:id="rId14"/>
    <p:sldId id="1250" r:id="rId15"/>
    <p:sldId id="1257" r:id="rId16"/>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伊藤　沙知" initials="伊藤　沙知" lastIdx="7" clrIdx="0">
    <p:extLst>
      <p:ext uri="{19B8F6BF-5375-455C-9EA6-DF929625EA0E}">
        <p15:presenceInfo xmlns:p15="http://schemas.microsoft.com/office/powerpoint/2012/main" userId="S::ItoSac@lan.pref.osaka.jp::ad018752-7073-4d38-8899-79144561db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5EA"/>
    <a:srgbClr val="BDD7EE"/>
    <a:srgbClr val="548235"/>
    <a:srgbClr val="FAFAFA"/>
    <a:srgbClr val="E6E6E6"/>
    <a:srgbClr val="DCDCDC"/>
    <a:srgbClr val="C8C8C8"/>
    <a:srgbClr val="F0F0F0"/>
    <a:srgbClr val="DEDED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79" autoAdjust="0"/>
    <p:restoredTop sz="94660"/>
  </p:normalViewPr>
  <p:slideViewPr>
    <p:cSldViewPr snapToGrid="0">
      <p:cViewPr varScale="1">
        <p:scale>
          <a:sx n="115" d="100"/>
          <a:sy n="115" d="100"/>
        </p:scale>
        <p:origin x="114" y="4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25" tIns="45714" rIns="91425"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2"/>
            <a:ext cx="2949575" cy="498475"/>
          </a:xfrm>
          <a:prstGeom prst="rect">
            <a:avLst/>
          </a:prstGeom>
        </p:spPr>
        <p:txBody>
          <a:bodyPr vert="horz" lIns="91425" tIns="45714" rIns="91425" bIns="45714" rtlCol="0"/>
          <a:lstStyle>
            <a:lvl1pPr algn="r">
              <a:defRPr sz="1200"/>
            </a:lvl1pPr>
          </a:lstStyle>
          <a:p>
            <a:fld id="{720D6E35-CB91-4358-9707-72FCD551A4E6}" type="datetimeFigureOut">
              <a:rPr kumimoji="1" lang="ja-JP" altLang="en-US" smtClean="0"/>
              <a:t>2025/2/2</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25" tIns="45714" rIns="91425" bIns="45714" rtlCol="0" anchor="ctr"/>
          <a:lstStyle/>
          <a:p>
            <a:endParaRPr lang="ja-JP" altLang="en-US"/>
          </a:p>
        </p:txBody>
      </p:sp>
      <p:sp>
        <p:nvSpPr>
          <p:cNvPr id="5" name="ノート プレースホルダー 4"/>
          <p:cNvSpPr>
            <a:spLocks noGrp="1"/>
          </p:cNvSpPr>
          <p:nvPr>
            <p:ph type="body" sz="quarter" idx="3"/>
          </p:nvPr>
        </p:nvSpPr>
        <p:spPr>
          <a:xfrm>
            <a:off x="681038" y="4783140"/>
            <a:ext cx="5445125" cy="3913187"/>
          </a:xfrm>
          <a:prstGeom prst="rect">
            <a:avLst/>
          </a:prstGeom>
        </p:spPr>
        <p:txBody>
          <a:bodyPr vert="horz" lIns="91425" tIns="45714" rIns="91425"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3"/>
            <a:ext cx="2949575" cy="498475"/>
          </a:xfrm>
          <a:prstGeom prst="rect">
            <a:avLst/>
          </a:prstGeom>
        </p:spPr>
        <p:txBody>
          <a:bodyPr vert="horz" lIns="91425" tIns="45714" rIns="91425"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3"/>
            <a:ext cx="2949575" cy="498475"/>
          </a:xfrm>
          <a:prstGeom prst="rect">
            <a:avLst/>
          </a:prstGeom>
        </p:spPr>
        <p:txBody>
          <a:bodyPr vert="horz" lIns="91425" tIns="45714" rIns="91425" bIns="45714" rtlCol="0" anchor="b"/>
          <a:lstStyle>
            <a:lvl1pPr algn="r">
              <a:defRPr sz="1200"/>
            </a:lvl1pPr>
          </a:lstStyle>
          <a:p>
            <a:fld id="{074D2D1D-5B3D-437E-B9EC-1140CDCA9B2B}" type="slidenum">
              <a:rPr kumimoji="1" lang="ja-JP" altLang="en-US" smtClean="0"/>
              <a:t>‹#›</a:t>
            </a:fld>
            <a:endParaRPr kumimoji="1" lang="ja-JP" altLang="en-US"/>
          </a:p>
        </p:txBody>
      </p:sp>
    </p:spTree>
    <p:extLst>
      <p:ext uri="{BB962C8B-B14F-4D97-AF65-F5344CB8AC3E}">
        <p14:creationId xmlns:p14="http://schemas.microsoft.com/office/powerpoint/2010/main" val="34649775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0688" y="1243013"/>
            <a:ext cx="5964237"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C18C478-5531-49D0-B5A0-31A938901607}" type="slidenum">
              <a:rPr kumimoji="1" lang="ja-JP" altLang="en-US" smtClean="0"/>
              <a:t>4</a:t>
            </a:fld>
            <a:endParaRPr kumimoji="1" lang="ja-JP" altLang="en-US"/>
          </a:p>
        </p:txBody>
      </p:sp>
    </p:spTree>
    <p:extLst>
      <p:ext uri="{BB962C8B-B14F-4D97-AF65-F5344CB8AC3E}">
        <p14:creationId xmlns:p14="http://schemas.microsoft.com/office/powerpoint/2010/main" val="1373499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DE557C-268C-4DEC-969E-95CC65BA530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304DF42-5CA2-49CA-9090-D0CEC6A7D3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F89F2AE-96EC-45B0-9D81-2DFC56007C74}"/>
              </a:ext>
            </a:extLst>
          </p:cNvPr>
          <p:cNvSpPr>
            <a:spLocks noGrp="1"/>
          </p:cNvSpPr>
          <p:nvPr>
            <p:ph type="dt" sz="half" idx="10"/>
          </p:nvPr>
        </p:nvSpPr>
        <p:spPr/>
        <p:txBody>
          <a:bodyPr/>
          <a:lstStyle/>
          <a:p>
            <a:fld id="{42EDEE9F-28ED-48F8-8389-A6813D8FF8D2}" type="datetimeFigureOut">
              <a:rPr kumimoji="1" lang="ja-JP" altLang="en-US" smtClean="0"/>
              <a:t>2025/2/2</a:t>
            </a:fld>
            <a:endParaRPr kumimoji="1" lang="ja-JP" altLang="en-US"/>
          </a:p>
        </p:txBody>
      </p:sp>
      <p:sp>
        <p:nvSpPr>
          <p:cNvPr id="5" name="フッター プレースホルダー 4">
            <a:extLst>
              <a:ext uri="{FF2B5EF4-FFF2-40B4-BE49-F238E27FC236}">
                <a16:creationId xmlns:a16="http://schemas.microsoft.com/office/drawing/2014/main" id="{F91D110D-0699-4B8E-9AE3-9E09685A6C9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1842A94-F8BF-4CE4-BD4D-5D26ACAC0751}"/>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216399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30B531-BD64-4D31-83C4-F388BFAAAA2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CA2CF03-AD33-4E2F-BD0A-49AC92D3868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A0D60FE-AF9B-4012-9C61-93201F70E207}"/>
              </a:ext>
            </a:extLst>
          </p:cNvPr>
          <p:cNvSpPr>
            <a:spLocks noGrp="1"/>
          </p:cNvSpPr>
          <p:nvPr>
            <p:ph type="dt" sz="half" idx="10"/>
          </p:nvPr>
        </p:nvSpPr>
        <p:spPr/>
        <p:txBody>
          <a:bodyPr/>
          <a:lstStyle/>
          <a:p>
            <a:fld id="{42EDEE9F-28ED-48F8-8389-A6813D8FF8D2}" type="datetimeFigureOut">
              <a:rPr kumimoji="1" lang="ja-JP" altLang="en-US" smtClean="0"/>
              <a:t>2025/2/2</a:t>
            </a:fld>
            <a:endParaRPr kumimoji="1" lang="ja-JP" altLang="en-US"/>
          </a:p>
        </p:txBody>
      </p:sp>
      <p:sp>
        <p:nvSpPr>
          <p:cNvPr id="5" name="フッター プレースホルダー 4">
            <a:extLst>
              <a:ext uri="{FF2B5EF4-FFF2-40B4-BE49-F238E27FC236}">
                <a16:creationId xmlns:a16="http://schemas.microsoft.com/office/drawing/2014/main" id="{05725BE9-4FEC-4D8D-8F6B-5097A10F64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5EED59E-A095-46D2-A2BC-7AD639251E36}"/>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1112146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8FE8F53-9B2A-484D-9C59-32A5B7EFA69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374E6CB-2843-4234-8698-F877B882CCB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E37FD18-EDDB-4508-8F09-5D90A0718A41}"/>
              </a:ext>
            </a:extLst>
          </p:cNvPr>
          <p:cNvSpPr>
            <a:spLocks noGrp="1"/>
          </p:cNvSpPr>
          <p:nvPr>
            <p:ph type="dt" sz="half" idx="10"/>
          </p:nvPr>
        </p:nvSpPr>
        <p:spPr/>
        <p:txBody>
          <a:bodyPr/>
          <a:lstStyle/>
          <a:p>
            <a:fld id="{42EDEE9F-28ED-48F8-8389-A6813D8FF8D2}" type="datetimeFigureOut">
              <a:rPr kumimoji="1" lang="ja-JP" altLang="en-US" smtClean="0"/>
              <a:t>2025/2/2</a:t>
            </a:fld>
            <a:endParaRPr kumimoji="1" lang="ja-JP" altLang="en-US"/>
          </a:p>
        </p:txBody>
      </p:sp>
      <p:sp>
        <p:nvSpPr>
          <p:cNvPr id="5" name="フッター プレースホルダー 4">
            <a:extLst>
              <a:ext uri="{FF2B5EF4-FFF2-40B4-BE49-F238E27FC236}">
                <a16:creationId xmlns:a16="http://schemas.microsoft.com/office/drawing/2014/main" id="{1E224F50-3DD8-4FFA-BA5D-D93F3D6AFBA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BADD886-B7AA-4D33-AD18-8570F95A9A7E}"/>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2686165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821F1A-48E4-4172-AE44-F73A51DB347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47DC0FC-BEE2-4E1D-91F3-4C6711F45EC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9C6661F-85A6-4460-A04B-F0A6C9F0B43E}"/>
              </a:ext>
            </a:extLst>
          </p:cNvPr>
          <p:cNvSpPr>
            <a:spLocks noGrp="1"/>
          </p:cNvSpPr>
          <p:nvPr>
            <p:ph type="dt" sz="half" idx="10"/>
          </p:nvPr>
        </p:nvSpPr>
        <p:spPr/>
        <p:txBody>
          <a:bodyPr/>
          <a:lstStyle/>
          <a:p>
            <a:fld id="{42EDEE9F-28ED-48F8-8389-A6813D8FF8D2}" type="datetimeFigureOut">
              <a:rPr kumimoji="1" lang="ja-JP" altLang="en-US" smtClean="0"/>
              <a:t>2025/2/2</a:t>
            </a:fld>
            <a:endParaRPr kumimoji="1" lang="ja-JP" altLang="en-US"/>
          </a:p>
        </p:txBody>
      </p:sp>
      <p:sp>
        <p:nvSpPr>
          <p:cNvPr id="5" name="フッター プレースホルダー 4">
            <a:extLst>
              <a:ext uri="{FF2B5EF4-FFF2-40B4-BE49-F238E27FC236}">
                <a16:creationId xmlns:a16="http://schemas.microsoft.com/office/drawing/2014/main" id="{61E4FF5D-F838-4FB9-B386-D6E0E99936B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95C916B-EDAF-4030-BA12-F8C851E6AE81}"/>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946828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2AA106-5CD2-47B0-A2F4-E363E732DE7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4368EB9-6B10-4A02-881F-245AF37275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9A54866-5F61-4D14-A5D5-FEE10FBE2339}"/>
              </a:ext>
            </a:extLst>
          </p:cNvPr>
          <p:cNvSpPr>
            <a:spLocks noGrp="1"/>
          </p:cNvSpPr>
          <p:nvPr>
            <p:ph type="dt" sz="half" idx="10"/>
          </p:nvPr>
        </p:nvSpPr>
        <p:spPr/>
        <p:txBody>
          <a:bodyPr/>
          <a:lstStyle/>
          <a:p>
            <a:fld id="{42EDEE9F-28ED-48F8-8389-A6813D8FF8D2}" type="datetimeFigureOut">
              <a:rPr kumimoji="1" lang="ja-JP" altLang="en-US" smtClean="0"/>
              <a:t>2025/2/2</a:t>
            </a:fld>
            <a:endParaRPr kumimoji="1" lang="ja-JP" altLang="en-US"/>
          </a:p>
        </p:txBody>
      </p:sp>
      <p:sp>
        <p:nvSpPr>
          <p:cNvPr id="5" name="フッター プレースホルダー 4">
            <a:extLst>
              <a:ext uri="{FF2B5EF4-FFF2-40B4-BE49-F238E27FC236}">
                <a16:creationId xmlns:a16="http://schemas.microsoft.com/office/drawing/2014/main" id="{35631C71-9B4A-49EC-A6BC-7E26275ED07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A9B9656-36FA-41C8-A00C-A813FD188E43}"/>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3554494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7E8897-054D-4851-A7AC-B7B64FEF385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BB89DDB-EDA4-40CF-A222-23D1C8D1C55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B64B410-FFFE-456F-B2B6-BF4D8EC176B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67F2885-F84D-4334-8DF6-D8E66B65A5EE}"/>
              </a:ext>
            </a:extLst>
          </p:cNvPr>
          <p:cNvSpPr>
            <a:spLocks noGrp="1"/>
          </p:cNvSpPr>
          <p:nvPr>
            <p:ph type="dt" sz="half" idx="10"/>
          </p:nvPr>
        </p:nvSpPr>
        <p:spPr/>
        <p:txBody>
          <a:bodyPr/>
          <a:lstStyle/>
          <a:p>
            <a:fld id="{42EDEE9F-28ED-48F8-8389-A6813D8FF8D2}" type="datetimeFigureOut">
              <a:rPr kumimoji="1" lang="ja-JP" altLang="en-US" smtClean="0"/>
              <a:t>2025/2/2</a:t>
            </a:fld>
            <a:endParaRPr kumimoji="1" lang="ja-JP" altLang="en-US"/>
          </a:p>
        </p:txBody>
      </p:sp>
      <p:sp>
        <p:nvSpPr>
          <p:cNvPr id="6" name="フッター プレースホルダー 5">
            <a:extLst>
              <a:ext uri="{FF2B5EF4-FFF2-40B4-BE49-F238E27FC236}">
                <a16:creationId xmlns:a16="http://schemas.microsoft.com/office/drawing/2014/main" id="{A0D9B468-C0C4-4730-A21A-A4A6B2B901A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1CFE8C2-E579-4D53-81F7-BC9B5033C949}"/>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2995594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F51D58-D2FB-4B18-924E-A418FA30B28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0D7355C-DC6D-49E2-B184-785DB80510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B00537A-ADDF-44CC-A09B-282F01AA3B6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7535529-2206-4513-9119-84CA763EAB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D143762-5837-4892-9911-001B3EA9A46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BA9185C-7104-45B7-857F-42957B5FAA77}"/>
              </a:ext>
            </a:extLst>
          </p:cNvPr>
          <p:cNvSpPr>
            <a:spLocks noGrp="1"/>
          </p:cNvSpPr>
          <p:nvPr>
            <p:ph type="dt" sz="half" idx="10"/>
          </p:nvPr>
        </p:nvSpPr>
        <p:spPr/>
        <p:txBody>
          <a:bodyPr/>
          <a:lstStyle/>
          <a:p>
            <a:fld id="{42EDEE9F-28ED-48F8-8389-A6813D8FF8D2}" type="datetimeFigureOut">
              <a:rPr kumimoji="1" lang="ja-JP" altLang="en-US" smtClean="0"/>
              <a:t>2025/2/2</a:t>
            </a:fld>
            <a:endParaRPr kumimoji="1" lang="ja-JP" altLang="en-US"/>
          </a:p>
        </p:txBody>
      </p:sp>
      <p:sp>
        <p:nvSpPr>
          <p:cNvPr id="8" name="フッター プレースホルダー 7">
            <a:extLst>
              <a:ext uri="{FF2B5EF4-FFF2-40B4-BE49-F238E27FC236}">
                <a16:creationId xmlns:a16="http://schemas.microsoft.com/office/drawing/2014/main" id="{B1BAE4D6-98EB-4ADB-B4EE-17AB9EE2ECF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4564B26-DC88-4A7C-95DF-07613595BDDA}"/>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2723685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8EF1B4-8F4D-4D05-A296-E8222382650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F3D6A89-E1B8-4F4D-940F-7F1AF6D6FD56}"/>
              </a:ext>
            </a:extLst>
          </p:cNvPr>
          <p:cNvSpPr>
            <a:spLocks noGrp="1"/>
          </p:cNvSpPr>
          <p:nvPr>
            <p:ph type="dt" sz="half" idx="10"/>
          </p:nvPr>
        </p:nvSpPr>
        <p:spPr/>
        <p:txBody>
          <a:bodyPr/>
          <a:lstStyle/>
          <a:p>
            <a:fld id="{42EDEE9F-28ED-48F8-8389-A6813D8FF8D2}" type="datetimeFigureOut">
              <a:rPr kumimoji="1" lang="ja-JP" altLang="en-US" smtClean="0"/>
              <a:t>2025/2/2</a:t>
            </a:fld>
            <a:endParaRPr kumimoji="1" lang="ja-JP" altLang="en-US"/>
          </a:p>
        </p:txBody>
      </p:sp>
      <p:sp>
        <p:nvSpPr>
          <p:cNvPr id="4" name="フッター プレースホルダー 3">
            <a:extLst>
              <a:ext uri="{FF2B5EF4-FFF2-40B4-BE49-F238E27FC236}">
                <a16:creationId xmlns:a16="http://schemas.microsoft.com/office/drawing/2014/main" id="{F96AEB79-1B47-4FF7-9328-6375228A323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95F6529-8913-4191-8B29-2E5BDC70BF70}"/>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311585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EB5BDEA-E08E-47B5-9EA4-8D26018DF2F7}"/>
              </a:ext>
            </a:extLst>
          </p:cNvPr>
          <p:cNvSpPr>
            <a:spLocks noGrp="1"/>
          </p:cNvSpPr>
          <p:nvPr>
            <p:ph type="dt" sz="half" idx="10"/>
          </p:nvPr>
        </p:nvSpPr>
        <p:spPr/>
        <p:txBody>
          <a:bodyPr/>
          <a:lstStyle/>
          <a:p>
            <a:fld id="{42EDEE9F-28ED-48F8-8389-A6813D8FF8D2}" type="datetimeFigureOut">
              <a:rPr kumimoji="1" lang="ja-JP" altLang="en-US" smtClean="0"/>
              <a:t>2025/2/2</a:t>
            </a:fld>
            <a:endParaRPr kumimoji="1" lang="ja-JP" altLang="en-US"/>
          </a:p>
        </p:txBody>
      </p:sp>
      <p:sp>
        <p:nvSpPr>
          <p:cNvPr id="3" name="フッター プレースホルダー 2">
            <a:extLst>
              <a:ext uri="{FF2B5EF4-FFF2-40B4-BE49-F238E27FC236}">
                <a16:creationId xmlns:a16="http://schemas.microsoft.com/office/drawing/2014/main" id="{F2126008-56E5-4E33-A03B-19D0889D248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E794F1E-4416-4189-91EF-623B036DD701}"/>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34071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1EF9A9-82FD-429F-A49F-253DBA3650B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531BC92-07FA-4F78-BE8B-415532481B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D16D663-25DC-4D4E-A307-80F9E6A45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02B7ED1-040C-4CA9-9E35-BFE93074FC03}"/>
              </a:ext>
            </a:extLst>
          </p:cNvPr>
          <p:cNvSpPr>
            <a:spLocks noGrp="1"/>
          </p:cNvSpPr>
          <p:nvPr>
            <p:ph type="dt" sz="half" idx="10"/>
          </p:nvPr>
        </p:nvSpPr>
        <p:spPr/>
        <p:txBody>
          <a:bodyPr/>
          <a:lstStyle/>
          <a:p>
            <a:fld id="{42EDEE9F-28ED-48F8-8389-A6813D8FF8D2}" type="datetimeFigureOut">
              <a:rPr kumimoji="1" lang="ja-JP" altLang="en-US" smtClean="0"/>
              <a:t>2025/2/2</a:t>
            </a:fld>
            <a:endParaRPr kumimoji="1" lang="ja-JP" altLang="en-US"/>
          </a:p>
        </p:txBody>
      </p:sp>
      <p:sp>
        <p:nvSpPr>
          <p:cNvPr id="6" name="フッター プレースホルダー 5">
            <a:extLst>
              <a:ext uri="{FF2B5EF4-FFF2-40B4-BE49-F238E27FC236}">
                <a16:creationId xmlns:a16="http://schemas.microsoft.com/office/drawing/2014/main" id="{7CAA6AD6-FDE7-4715-A0C6-494F2BBFC5B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D073288-F1E0-49D2-B090-1621BD638248}"/>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219125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57DF4D-60DA-49BC-A5F3-C217A730CD2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FA9BBFC-8C3D-45C5-919B-A3295DD580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1A6E2AB-AA1A-429E-854A-BBDCDCEA7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434D7DB-368F-4A87-A9DF-232A90C76D55}"/>
              </a:ext>
            </a:extLst>
          </p:cNvPr>
          <p:cNvSpPr>
            <a:spLocks noGrp="1"/>
          </p:cNvSpPr>
          <p:nvPr>
            <p:ph type="dt" sz="half" idx="10"/>
          </p:nvPr>
        </p:nvSpPr>
        <p:spPr/>
        <p:txBody>
          <a:bodyPr/>
          <a:lstStyle/>
          <a:p>
            <a:fld id="{42EDEE9F-28ED-48F8-8389-A6813D8FF8D2}" type="datetimeFigureOut">
              <a:rPr kumimoji="1" lang="ja-JP" altLang="en-US" smtClean="0"/>
              <a:t>2025/2/2</a:t>
            </a:fld>
            <a:endParaRPr kumimoji="1" lang="ja-JP" altLang="en-US"/>
          </a:p>
        </p:txBody>
      </p:sp>
      <p:sp>
        <p:nvSpPr>
          <p:cNvPr id="6" name="フッター プレースホルダー 5">
            <a:extLst>
              <a:ext uri="{FF2B5EF4-FFF2-40B4-BE49-F238E27FC236}">
                <a16:creationId xmlns:a16="http://schemas.microsoft.com/office/drawing/2014/main" id="{1311AA59-EAF2-4346-B743-A871E08014C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39CF6E3-5498-4505-9DCC-F2F098EE4EF3}"/>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3034878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F927079-E682-4FAF-9746-E0191416DF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62DD731-5752-4A4B-AEFE-7B6474DC80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A48208B-99D8-4C52-9384-9AF44FF6A8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EDEE9F-28ED-48F8-8389-A6813D8FF8D2}" type="datetimeFigureOut">
              <a:rPr kumimoji="1" lang="ja-JP" altLang="en-US" smtClean="0"/>
              <a:t>2025/2/2</a:t>
            </a:fld>
            <a:endParaRPr kumimoji="1" lang="ja-JP" altLang="en-US"/>
          </a:p>
        </p:txBody>
      </p:sp>
      <p:sp>
        <p:nvSpPr>
          <p:cNvPr id="5" name="フッター プレースホルダー 4">
            <a:extLst>
              <a:ext uri="{FF2B5EF4-FFF2-40B4-BE49-F238E27FC236}">
                <a16:creationId xmlns:a16="http://schemas.microsoft.com/office/drawing/2014/main" id="{CEF11C39-9868-441C-9638-D065304B47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290010D-03C1-48A1-BF07-A959639006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1137621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2315160"/>
            <a:ext cx="12192000" cy="1272992"/>
          </a:xfrm>
          <a:prstGeom prst="rect">
            <a:avLst/>
          </a:prstGeom>
          <a:solidFill>
            <a:schemeClr val="accent5">
              <a:lumMod val="40000"/>
              <a:lumOff val="60000"/>
            </a:schemeClr>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spcBef>
                <a:spcPts val="1200"/>
              </a:spcBef>
            </a:pPr>
            <a:r>
              <a:rPr lang="ja-JP" altLang="en-US" sz="2800" b="1" dirty="0">
                <a:solidFill>
                  <a:srgbClr val="000000"/>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住生活基本計画推進部会　報告書（案）</a:t>
            </a:r>
            <a:endParaRPr lang="en-US" altLang="ja-JP" sz="2800" b="1" dirty="0">
              <a:solidFill>
                <a:srgbClr val="000000"/>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a:p>
            <a:pPr algn="ctr" eaLnBrk="1" hangingPunct="1">
              <a:spcBef>
                <a:spcPts val="1200"/>
              </a:spcBef>
            </a:pPr>
            <a:r>
              <a:rPr lang="ja-JP" altLang="en-US" sz="2400" b="1" dirty="0">
                <a:solidFill>
                  <a:srgbClr val="000000"/>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～大阪に住まう人々の多様な幸せ（</a:t>
            </a:r>
            <a:r>
              <a:rPr lang="en-US" altLang="ja-JP" sz="2400" b="1" dirty="0">
                <a:solidFill>
                  <a:srgbClr val="000000"/>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Well-Being</a:t>
            </a:r>
            <a:r>
              <a:rPr lang="ja-JP" altLang="en-US" sz="2400" b="1" dirty="0">
                <a:solidFill>
                  <a:srgbClr val="000000"/>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）の実現に向けて～</a:t>
            </a:r>
          </a:p>
        </p:txBody>
      </p:sp>
      <p:sp>
        <p:nvSpPr>
          <p:cNvPr id="3" name="Rectangle 1">
            <a:extLst>
              <a:ext uri="{FF2B5EF4-FFF2-40B4-BE49-F238E27FC236}">
                <a16:creationId xmlns:a16="http://schemas.microsoft.com/office/drawing/2014/main" id="{905310DF-A972-4E28-ABCC-1B43B7A28FD4}"/>
              </a:ext>
            </a:extLst>
          </p:cNvPr>
          <p:cNvSpPr>
            <a:spLocks noChangeArrowheads="1"/>
          </p:cNvSpPr>
          <p:nvPr/>
        </p:nvSpPr>
        <p:spPr bwMode="auto">
          <a:xfrm>
            <a:off x="0" y="4542839"/>
            <a:ext cx="12192000" cy="1163479"/>
          </a:xfrm>
          <a:prstGeom prst="rect">
            <a:avLst/>
          </a:prstGeom>
          <a:no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spcAft>
                <a:spcPts val="1200"/>
              </a:spcAft>
            </a:pPr>
            <a:r>
              <a:rPr lang="ja-JP" altLang="en-US" sz="2400" dirty="0">
                <a:solidFill>
                  <a:srgbClr val="000000"/>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令和７年○月</a:t>
            </a:r>
            <a:endParaRPr lang="en-US" altLang="ja-JP" sz="2400" dirty="0">
              <a:solidFill>
                <a:srgbClr val="000000"/>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algn="ctr" eaLnBrk="1" hangingPunct="1"/>
            <a:r>
              <a:rPr lang="ja-JP" altLang="en-US" sz="2400" dirty="0">
                <a:solidFill>
                  <a:srgbClr val="000000"/>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大阪府住生活審議会　住生活基本計画推進部会</a:t>
            </a:r>
          </a:p>
        </p:txBody>
      </p:sp>
      <p:sp>
        <p:nvSpPr>
          <p:cNvPr id="5" name="テキスト ボックス 4">
            <a:extLst>
              <a:ext uri="{FF2B5EF4-FFF2-40B4-BE49-F238E27FC236}">
                <a16:creationId xmlns:a16="http://schemas.microsoft.com/office/drawing/2014/main" id="{CFFDF493-0725-49A1-897C-4738185D3B05}"/>
              </a:ext>
            </a:extLst>
          </p:cNvPr>
          <p:cNvSpPr txBox="1"/>
          <p:nvPr/>
        </p:nvSpPr>
        <p:spPr>
          <a:xfrm>
            <a:off x="10176641" y="196334"/>
            <a:ext cx="1781903" cy="349702"/>
          </a:xfrm>
          <a:prstGeom prst="rect">
            <a:avLst/>
          </a:prstGeom>
          <a:noFill/>
          <a:ln>
            <a:solidFill>
              <a:schemeClr val="tx1"/>
            </a:solidFill>
          </a:ln>
        </p:spPr>
        <p:txBody>
          <a:bodyPr wrap="square" tIns="7200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kern="100" dirty="0">
                <a:solidFill>
                  <a:prstClr val="black"/>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資料１</a:t>
            </a:r>
            <a:endPar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494799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308513EA-4919-462C-AFC7-B23C35FD74CA}"/>
              </a:ext>
            </a:extLst>
          </p:cNvPr>
          <p:cNvSpPr>
            <a:spLocks/>
          </p:cNvSpPr>
          <p:nvPr/>
        </p:nvSpPr>
        <p:spPr>
          <a:xfrm>
            <a:off x="0" y="662"/>
            <a:ext cx="12193200" cy="540000"/>
          </a:xfrm>
          <a:prstGeom prst="rect">
            <a:avLst/>
          </a:prstGeom>
          <a:solidFill>
            <a:schemeClr val="accent5">
              <a:lumMod val="40000"/>
              <a:lumOff val="6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２．住まい・くらしを取り巻く状況 （６）大阪の将来のまちのイメージ</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36" name="テキスト ボックス 35">
            <a:extLst>
              <a:ext uri="{FF2B5EF4-FFF2-40B4-BE49-F238E27FC236}">
                <a16:creationId xmlns:a16="http://schemas.microsoft.com/office/drawing/2014/main" id="{4C83B497-E5E2-4AB6-88BA-A056C3B67A0F}"/>
              </a:ext>
            </a:extLst>
          </p:cNvPr>
          <p:cNvSpPr txBox="1"/>
          <p:nvPr/>
        </p:nvSpPr>
        <p:spPr>
          <a:xfrm>
            <a:off x="108000" y="576000"/>
            <a:ext cx="11880000" cy="1469194"/>
          </a:xfrm>
          <a:prstGeom prst="rect">
            <a:avLst/>
          </a:prstGeom>
          <a:noFill/>
        </p:spPr>
        <p:txBody>
          <a:bodyPr wrap="square" tIns="72000" bIns="0">
            <a:noAutofit/>
          </a:bodyPr>
          <a:lstStyle/>
          <a:p>
            <a:pPr marL="355600" marR="0" lvl="0" indent="-355600" algn="just" defTabSz="914400" rtl="0" eaLnBrk="1" fontAlgn="auto" latinLnBrk="0" hangingPunct="1">
              <a:spcAft>
                <a:spcPts val="400"/>
              </a:spcAft>
              <a:buClrTx/>
              <a:buSzTx/>
              <a:buFontTx/>
              <a:buNone/>
              <a:tabLst/>
              <a:defRPr/>
            </a:pPr>
            <a:r>
              <a:rPr lang="ja-JP" altLang="en-US" sz="1600" b="1" u="sng" dirty="0">
                <a:latin typeface="UD デジタル 教科書体 NK-R" panose="02020400000000000000" pitchFamily="18" charset="-128"/>
                <a:ea typeface="UD デジタル 教科書体 NK-R" panose="02020400000000000000" pitchFamily="18" charset="-128"/>
              </a:rPr>
              <a:t>➤現状・今後の見込み</a:t>
            </a:r>
            <a:endParaRPr lang="en-US" altLang="ja-JP" sz="1600" b="1" u="sng"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大阪は、都心部から放射・環状方向に発達した交通ネットワークを中心に、多様な都市機能が集積した市街地が連坦し、コンパクトな府域を形成。大都市でありながら、都市に近接した豊かな自然や、歴史文化等に関する多様な地域資源が集積し、これらにアクセスしやすいという特徴がある</a:t>
            </a: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大阪が持つ強みや多様なストック・ポテンシャルを活かし、多様な働き方・くらし方が選択できるまちをめざし、取組が進められている</a:t>
            </a:r>
          </a:p>
          <a:p>
            <a:pPr marL="92075" marR="0" lvl="0" indent="-92075" algn="just" defTabSz="914400" rtl="0" eaLnBrk="1" fontAlgn="auto" latinLnBrk="0" hangingPunct="1">
              <a:spcBef>
                <a:spcPts val="400"/>
              </a:spcBef>
              <a:buClrTx/>
              <a:buSzTx/>
              <a:buFontTx/>
              <a:buNone/>
              <a:tabLst/>
              <a:defRPr/>
            </a:pP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25" name="スライド番号プレースホルダー 2">
            <a:extLst>
              <a:ext uri="{FF2B5EF4-FFF2-40B4-BE49-F238E27FC236}">
                <a16:creationId xmlns:a16="http://schemas.microsoft.com/office/drawing/2014/main" id="{FFDB6AD3-2D94-4E80-BE1C-46080F2D5C23}"/>
              </a:ext>
            </a:extLst>
          </p:cNvPr>
          <p:cNvSpPr>
            <a:spLocks noGrp="1"/>
          </p:cNvSpPr>
          <p:nvPr>
            <p:ph type="sldNum" sz="quarter" idx="12"/>
          </p:nvPr>
        </p:nvSpPr>
        <p:spPr>
          <a:xfrm>
            <a:off x="11696722" y="6597352"/>
            <a:ext cx="443031"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en-US" altLang="ja-JP" sz="1400" dirty="0">
                <a:solidFill>
                  <a:prstClr val="black"/>
                </a:solidFill>
                <a:effectLst>
                  <a:glow rad="63500">
                    <a:schemeClr val="bg1"/>
                  </a:glow>
                </a:effectLst>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四角形: 角を丸くする 37">
            <a:extLst>
              <a:ext uri="{FF2B5EF4-FFF2-40B4-BE49-F238E27FC236}">
                <a16:creationId xmlns:a16="http://schemas.microsoft.com/office/drawing/2014/main" id="{7C3C0B7D-DA0B-4708-BB06-B17E545FD683}"/>
              </a:ext>
            </a:extLst>
          </p:cNvPr>
          <p:cNvSpPr/>
          <p:nvPr/>
        </p:nvSpPr>
        <p:spPr>
          <a:xfrm>
            <a:off x="180000" y="5649194"/>
            <a:ext cx="11700000" cy="900000"/>
          </a:xfrm>
          <a:prstGeom prst="roundRect">
            <a:avLst>
              <a:gd name="adj" fmla="val 13165"/>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2563" indent="-180975">
              <a:spcBef>
                <a:spcPts val="600"/>
              </a:spcBef>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　多様な働き方・くらし方ができるまちの実現に向け、まちづくりをはじめ、福祉や子育て、健康医療など、様々な行政分野と連携した住宅政策の展開が必要ではないか。</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p:txBody>
      </p:sp>
      <p:pic>
        <p:nvPicPr>
          <p:cNvPr id="2" name="図 1">
            <a:extLst>
              <a:ext uri="{FF2B5EF4-FFF2-40B4-BE49-F238E27FC236}">
                <a16:creationId xmlns:a16="http://schemas.microsoft.com/office/drawing/2014/main" id="{B240653E-2575-4A3E-9573-8366B1883C63}"/>
              </a:ext>
            </a:extLst>
          </p:cNvPr>
          <p:cNvPicPr>
            <a:picLocks noChangeAspect="1"/>
          </p:cNvPicPr>
          <p:nvPr/>
        </p:nvPicPr>
        <p:blipFill>
          <a:blip r:embed="rId2"/>
          <a:stretch>
            <a:fillRect/>
          </a:stretch>
        </p:blipFill>
        <p:spPr>
          <a:xfrm>
            <a:off x="164078" y="2123200"/>
            <a:ext cx="11863844" cy="3426249"/>
          </a:xfrm>
          <a:prstGeom prst="rect">
            <a:avLst/>
          </a:prstGeom>
        </p:spPr>
      </p:pic>
    </p:spTree>
    <p:extLst>
      <p:ext uri="{BB962C8B-B14F-4D97-AF65-F5344CB8AC3E}">
        <p14:creationId xmlns:p14="http://schemas.microsoft.com/office/powerpoint/2010/main" val="3012986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8A7EC329-E872-4319-997A-60FB31EC6F09}"/>
              </a:ext>
            </a:extLst>
          </p:cNvPr>
          <p:cNvSpPr/>
          <p:nvPr/>
        </p:nvSpPr>
        <p:spPr>
          <a:xfrm>
            <a:off x="326305" y="128212"/>
            <a:ext cx="9369488" cy="533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58775" algn="just"/>
            <a:endParaRPr kumimoji="1" lang="ja-JP" altLang="en-US" sz="2400" b="1" dirty="0">
              <a:solidFill>
                <a:schemeClr val="tx1"/>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D7643C03-DD93-4241-A639-875AA1167FDA}"/>
              </a:ext>
            </a:extLst>
          </p:cNvPr>
          <p:cNvSpPr>
            <a:spLocks/>
          </p:cNvSpPr>
          <p:nvPr/>
        </p:nvSpPr>
        <p:spPr>
          <a:xfrm>
            <a:off x="0" y="662"/>
            <a:ext cx="12193200" cy="540000"/>
          </a:xfrm>
          <a:prstGeom prst="rect">
            <a:avLst/>
          </a:prstGeom>
          <a:solidFill>
            <a:schemeClr val="accent5">
              <a:lumMod val="40000"/>
              <a:lumOff val="6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３．</a:t>
            </a: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豊かな住まい・くらしの実現に向けて</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22" name="スライド番号プレースホルダー 2">
            <a:extLst>
              <a:ext uri="{FF2B5EF4-FFF2-40B4-BE49-F238E27FC236}">
                <a16:creationId xmlns:a16="http://schemas.microsoft.com/office/drawing/2014/main" id="{8D9BC320-0EA1-4E67-9EAD-89321D5EFAD5}"/>
              </a:ext>
            </a:extLst>
          </p:cNvPr>
          <p:cNvSpPr>
            <a:spLocks noGrp="1"/>
          </p:cNvSpPr>
          <p:nvPr>
            <p:ph type="sldNum" sz="quarter" idx="12"/>
          </p:nvPr>
        </p:nvSpPr>
        <p:spPr>
          <a:xfrm>
            <a:off x="11696722" y="6597352"/>
            <a:ext cx="443031"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t>８</a:t>
            </a:r>
          </a:p>
        </p:txBody>
      </p:sp>
      <p:sp>
        <p:nvSpPr>
          <p:cNvPr id="14" name="テキスト ボックス 13">
            <a:extLst>
              <a:ext uri="{FF2B5EF4-FFF2-40B4-BE49-F238E27FC236}">
                <a16:creationId xmlns:a16="http://schemas.microsoft.com/office/drawing/2014/main" id="{72C83F95-DAC3-4A40-9CB6-114E367BAF9C}"/>
              </a:ext>
            </a:extLst>
          </p:cNvPr>
          <p:cNvSpPr txBox="1">
            <a:spLocks/>
          </p:cNvSpPr>
          <p:nvPr/>
        </p:nvSpPr>
        <p:spPr>
          <a:xfrm>
            <a:off x="179999" y="900000"/>
            <a:ext cx="11700000" cy="715050"/>
          </a:xfrm>
          <a:prstGeom prst="rect">
            <a:avLst/>
          </a:prstGeom>
          <a:noFill/>
          <a:ln>
            <a:noFill/>
            <a:prstDash val="dash"/>
          </a:ln>
        </p:spPr>
        <p:txBody>
          <a:bodyPr wrap="square" tIns="72000" bIns="0" anchor="t">
            <a:noAutofit/>
          </a:bodyPr>
          <a:lstStyle/>
          <a:p>
            <a:pPr lvl="0" indent="182563" algn="just">
              <a:spcAft>
                <a:spcPts val="600"/>
              </a:spcAft>
              <a:defRPr/>
            </a:pPr>
            <a:r>
              <a:rPr lang="ja-JP" altLang="en-US" spc="-20" dirty="0">
                <a:solidFill>
                  <a:prstClr val="black"/>
                </a:solidFill>
                <a:latin typeface="UD デジタル 教科書体 NP-R" panose="02020400000000000000" pitchFamily="18" charset="-128"/>
                <a:ea typeface="UD デジタル 教科書体 NP-R" panose="02020400000000000000" pitchFamily="18" charset="-128"/>
              </a:rPr>
              <a:t>住生活を巡る様々な社会課題に対応し、豊かな住まい･くらしの創造を通じて、大阪に住まう人々の多様な幸せ（</a:t>
            </a:r>
            <a:r>
              <a:rPr lang="en-US" altLang="ja-JP" spc="-20" dirty="0">
                <a:solidFill>
                  <a:prstClr val="black"/>
                </a:solidFill>
                <a:latin typeface="UD デジタル 教科書体 NP-R" panose="02020400000000000000" pitchFamily="18" charset="-128"/>
                <a:ea typeface="UD デジタル 教科書体 NP-R" panose="02020400000000000000" pitchFamily="18" charset="-128"/>
              </a:rPr>
              <a:t>Well-Being</a:t>
            </a:r>
            <a:r>
              <a:rPr lang="ja-JP" altLang="en-US" spc="-20" dirty="0">
                <a:solidFill>
                  <a:prstClr val="black"/>
                </a:solidFill>
                <a:latin typeface="UD デジタル 教科書体 NP-R" panose="02020400000000000000" pitchFamily="18" charset="-128"/>
                <a:ea typeface="UD デジタル 教科書体 NP-R" panose="02020400000000000000" pitchFamily="18" charset="-128"/>
              </a:rPr>
              <a:t>）を実現するためには、以下に３つの検討すべき取組を示します。</a:t>
            </a:r>
          </a:p>
        </p:txBody>
      </p:sp>
      <p:sp>
        <p:nvSpPr>
          <p:cNvPr id="9" name="正方形/長方形 8">
            <a:extLst>
              <a:ext uri="{FF2B5EF4-FFF2-40B4-BE49-F238E27FC236}">
                <a16:creationId xmlns:a16="http://schemas.microsoft.com/office/drawing/2014/main" id="{B734DBA2-DFF0-44F6-9C3D-6A423E49BDFF}"/>
              </a:ext>
            </a:extLst>
          </p:cNvPr>
          <p:cNvSpPr/>
          <p:nvPr/>
        </p:nvSpPr>
        <p:spPr>
          <a:xfrm>
            <a:off x="539999" y="2232000"/>
            <a:ext cx="11340000" cy="36922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indent="1588" algn="just">
              <a:spcBef>
                <a:spcPts val="1200"/>
              </a:spcBef>
            </a:pPr>
            <a:r>
              <a:rPr lang="ja-JP" altLang="en-US" b="1" u="sng" dirty="0">
                <a:solidFill>
                  <a:schemeClr val="tx1"/>
                </a:solidFill>
                <a:latin typeface="UD デジタル 教科書体 NP-R" panose="02020400000000000000" pitchFamily="18" charset="-128"/>
                <a:ea typeface="UD デジタル 教科書体 NP-R" panose="02020400000000000000" pitchFamily="18" charset="-128"/>
              </a:rPr>
              <a:t>① 多様な住まい手や利活用ニーズに対応した住まい･住環境の形成</a:t>
            </a:r>
            <a:endParaRPr lang="en-US" altLang="ja-JP" b="1" u="sng" dirty="0">
              <a:solidFill>
                <a:schemeClr val="tx1"/>
              </a:solidFill>
              <a:latin typeface="UD デジタル 教科書体 NP-R" panose="02020400000000000000" pitchFamily="18" charset="-128"/>
              <a:ea typeface="UD デジタル 教科書体 NP-R" panose="02020400000000000000" pitchFamily="18" charset="-128"/>
            </a:endParaRPr>
          </a:p>
          <a:p>
            <a:pPr marL="263525" indent="184150" algn="just">
              <a:spcBef>
                <a:spcPts val="1000"/>
              </a:spcBef>
            </a:pP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多様な住まい手のライフスタイルやライフステージに応じた様々なニーズに対応した住まい、地域やくらしを支える様々なサービス･機能が提供される住環境が形成されること。</a:t>
            </a:r>
          </a:p>
          <a:p>
            <a:pPr indent="1588" algn="just">
              <a:spcBef>
                <a:spcPts val="2400"/>
              </a:spcBef>
            </a:pPr>
            <a:r>
              <a:rPr lang="ja-JP" altLang="en-US" b="1" u="sng" dirty="0">
                <a:solidFill>
                  <a:schemeClr val="tx1"/>
                </a:solidFill>
                <a:latin typeface="UD デジタル 教科書体 NP-R" panose="02020400000000000000" pitchFamily="18" charset="-128"/>
                <a:ea typeface="UD デジタル 教科書体 NP-R" panose="02020400000000000000" pitchFamily="18" charset="-128"/>
              </a:rPr>
              <a:t>② 良質な住宅ストックが形成される市場環境の整備</a:t>
            </a:r>
            <a:endParaRPr lang="en-US" altLang="ja-JP" b="1" u="sng" dirty="0">
              <a:solidFill>
                <a:schemeClr val="tx1"/>
              </a:solidFill>
              <a:latin typeface="UD デジタル 教科書体 NP-R" panose="02020400000000000000" pitchFamily="18" charset="-128"/>
              <a:ea typeface="UD デジタル 教科書体 NP-R" panose="02020400000000000000" pitchFamily="18" charset="-128"/>
            </a:endParaRPr>
          </a:p>
          <a:p>
            <a:pPr marL="263525" indent="184150" algn="just">
              <a:spcBef>
                <a:spcPts val="1000"/>
              </a:spcBef>
            </a:pP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住まい手が適切な住まいを選択できる環境を整えることや、住まいが適切に維持管理され、次世代へ承継されるなど、良質な住宅ストックが形成される市場環境を整備すること。</a:t>
            </a:r>
          </a:p>
          <a:p>
            <a:pPr indent="1588" algn="just">
              <a:spcBef>
                <a:spcPts val="2400"/>
              </a:spcBef>
            </a:pPr>
            <a:r>
              <a:rPr lang="ja-JP" altLang="en-US" b="1" u="sng" dirty="0">
                <a:solidFill>
                  <a:schemeClr val="tx1"/>
                </a:solidFill>
                <a:latin typeface="UD デジタル 教科書体 NP-R" panose="02020400000000000000" pitchFamily="18" charset="-128"/>
                <a:ea typeface="UD デジタル 教科書体 NP-R" panose="02020400000000000000" pitchFamily="18" charset="-128"/>
              </a:rPr>
              <a:t>③ 豊かな住まい･くらしを支える新たなしくみの構築</a:t>
            </a:r>
            <a:endParaRPr lang="en-US" altLang="ja-JP" b="1" u="sng" dirty="0">
              <a:solidFill>
                <a:schemeClr val="tx1"/>
              </a:solidFill>
              <a:latin typeface="UD デジタル 教科書体 NP-R" panose="02020400000000000000" pitchFamily="18" charset="-128"/>
              <a:ea typeface="UD デジタル 教科書体 NP-R" panose="02020400000000000000" pitchFamily="18" charset="-128"/>
            </a:endParaRPr>
          </a:p>
          <a:p>
            <a:pPr marL="263525" indent="184150" algn="just">
              <a:spcBef>
                <a:spcPts val="1000"/>
              </a:spcBef>
            </a:pPr>
            <a:r>
              <a:rPr lang="ja-JP" altLang="en-US" spc="-40" dirty="0">
                <a:solidFill>
                  <a:schemeClr val="tx1"/>
                </a:solidFill>
                <a:latin typeface="UD デジタル 教科書体 NP-R" panose="02020400000000000000" pitchFamily="18" charset="-128"/>
                <a:ea typeface="UD デジタル 教科書体 NP-R" panose="02020400000000000000" pitchFamily="18" charset="-128"/>
              </a:rPr>
              <a:t>住まい手自らが「適切な住まいを選択し豊かにくらす力（住生活リテラシー）」を身に着けるとともに、住まいに関わる新たな担い手の確保や、公民にわたる多様な主体の連携体制等を構築すること。</a:t>
            </a:r>
          </a:p>
        </p:txBody>
      </p:sp>
    </p:spTree>
    <p:extLst>
      <p:ext uri="{BB962C8B-B14F-4D97-AF65-F5344CB8AC3E}">
        <p14:creationId xmlns:p14="http://schemas.microsoft.com/office/powerpoint/2010/main" val="3942578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8A7EC329-E872-4319-997A-60FB31EC6F09}"/>
              </a:ext>
            </a:extLst>
          </p:cNvPr>
          <p:cNvSpPr/>
          <p:nvPr/>
        </p:nvSpPr>
        <p:spPr>
          <a:xfrm>
            <a:off x="326305" y="128212"/>
            <a:ext cx="9369488" cy="533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58775" algn="just"/>
            <a:endParaRPr kumimoji="1" lang="ja-JP" altLang="en-US" sz="2400" b="1" dirty="0">
              <a:solidFill>
                <a:schemeClr val="tx1"/>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D7643C03-DD93-4241-A639-875AA1167FDA}"/>
              </a:ext>
            </a:extLst>
          </p:cNvPr>
          <p:cNvSpPr>
            <a:spLocks/>
          </p:cNvSpPr>
          <p:nvPr/>
        </p:nvSpPr>
        <p:spPr>
          <a:xfrm>
            <a:off x="0" y="662"/>
            <a:ext cx="12193200" cy="540000"/>
          </a:xfrm>
          <a:prstGeom prst="rect">
            <a:avLst/>
          </a:prstGeom>
          <a:solidFill>
            <a:schemeClr val="accent5">
              <a:lumMod val="40000"/>
              <a:lumOff val="6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３．</a:t>
            </a: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豊かな住まい・くらしの実現に向けて</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graphicFrame>
        <p:nvGraphicFramePr>
          <p:cNvPr id="2" name="表 2">
            <a:extLst>
              <a:ext uri="{FF2B5EF4-FFF2-40B4-BE49-F238E27FC236}">
                <a16:creationId xmlns:a16="http://schemas.microsoft.com/office/drawing/2014/main" id="{D99E928C-9C69-4F6C-8606-72AA4D500416}"/>
              </a:ext>
            </a:extLst>
          </p:cNvPr>
          <p:cNvGraphicFramePr>
            <a:graphicFrameLocks noGrp="1"/>
          </p:cNvGraphicFramePr>
          <p:nvPr>
            <p:extLst>
              <p:ext uri="{D42A27DB-BD31-4B8C-83A1-F6EECF244321}">
                <p14:modId xmlns:p14="http://schemas.microsoft.com/office/powerpoint/2010/main" val="341183058"/>
              </p:ext>
            </p:extLst>
          </p:nvPr>
        </p:nvGraphicFramePr>
        <p:xfrm>
          <a:off x="360000" y="720000"/>
          <a:ext cx="11520000" cy="5940000"/>
        </p:xfrm>
        <a:graphic>
          <a:graphicData uri="http://schemas.openxmlformats.org/drawingml/2006/table">
            <a:tbl>
              <a:tblPr firstRow="1" bandRow="1">
                <a:tableStyleId>{5C22544A-7EE6-4342-B048-85BDC9FD1C3A}</a:tableStyleId>
              </a:tblPr>
              <a:tblGrid>
                <a:gridCol w="900000">
                  <a:extLst>
                    <a:ext uri="{9D8B030D-6E8A-4147-A177-3AD203B41FA5}">
                      <a16:colId xmlns:a16="http://schemas.microsoft.com/office/drawing/2014/main" val="2236629266"/>
                    </a:ext>
                  </a:extLst>
                </a:gridCol>
                <a:gridCol w="10620000">
                  <a:extLst>
                    <a:ext uri="{9D8B030D-6E8A-4147-A177-3AD203B41FA5}">
                      <a16:colId xmlns:a16="http://schemas.microsoft.com/office/drawing/2014/main" val="1691713924"/>
                    </a:ext>
                  </a:extLst>
                </a:gridCol>
              </a:tblGrid>
              <a:tr h="900000">
                <a:tc>
                  <a:txBody>
                    <a:bodyPr/>
                    <a:lstStyle/>
                    <a:p>
                      <a:pPr algn="ctr"/>
                      <a:r>
                        <a:rPr kumimoji="1" lang="ja-JP" altLang="en-US" b="0" dirty="0">
                          <a:latin typeface="UD デジタル 教科書体 NP-B" panose="02020700000000000000" pitchFamily="18" charset="-128"/>
                          <a:ea typeface="UD デジタル 教科書体 NP-B" panose="02020700000000000000" pitchFamily="18" charset="-128"/>
                        </a:rPr>
                        <a:t>取組の</a:t>
                      </a:r>
                      <a:endParaRPr kumimoji="1" lang="en-US" altLang="ja-JP" b="0" dirty="0">
                        <a:latin typeface="UD デジタル 教科書体 NP-B" panose="02020700000000000000" pitchFamily="18" charset="-128"/>
                        <a:ea typeface="UD デジタル 教科書体 NP-B" panose="02020700000000000000" pitchFamily="18" charset="-128"/>
                      </a:endParaRPr>
                    </a:p>
                    <a:p>
                      <a:pPr algn="ctr"/>
                      <a:r>
                        <a:rPr kumimoji="1" lang="ja-JP" altLang="en-US" b="0" dirty="0">
                          <a:latin typeface="UD デジタル 教科書体 NP-B" panose="02020700000000000000" pitchFamily="18" charset="-128"/>
                          <a:ea typeface="UD デジタル 教科書体 NP-B" panose="02020700000000000000" pitchFamily="18" charset="-128"/>
                        </a:rPr>
                        <a:t>方向性</a:t>
                      </a:r>
                    </a:p>
                  </a:txBody>
                  <a:tcPr vert="eaVert" anchor="ctr">
                    <a:solidFill>
                      <a:schemeClr val="accent1">
                        <a:lumMod val="60000"/>
                        <a:lumOff val="40000"/>
                      </a:schemeClr>
                    </a:solidFill>
                  </a:tcPr>
                </a:tc>
                <a:tc>
                  <a:txBody>
                    <a:bodyPr/>
                    <a:lstStyle/>
                    <a:p>
                      <a:pPr marL="179388" indent="-179388" algn="just">
                        <a:spcBef>
                          <a:spcPts val="600"/>
                        </a:spcBef>
                      </a:pPr>
                      <a:r>
                        <a:rPr kumimoji="1" lang="ja-JP" altLang="en-US" dirty="0">
                          <a:latin typeface="UD デジタル 教科書体 NP-R" panose="02020400000000000000" pitchFamily="18" charset="-128"/>
                          <a:ea typeface="UD デジタル 教科書体 NP-R" panose="02020400000000000000" pitchFamily="18" charset="-128"/>
                        </a:rPr>
                        <a:t>① 多様な住まい手や利活用ニーズに対応した住まい・住環境の形成</a:t>
                      </a:r>
                    </a:p>
                  </a:txBody>
                  <a:tcPr marR="108000" anchor="ctr">
                    <a:solidFill>
                      <a:schemeClr val="accent1">
                        <a:lumMod val="60000"/>
                        <a:lumOff val="40000"/>
                      </a:schemeClr>
                    </a:solidFill>
                  </a:tcPr>
                </a:tc>
                <a:extLst>
                  <a:ext uri="{0D108BD9-81ED-4DB2-BD59-A6C34878D82A}">
                    <a16:rowId xmlns:a16="http://schemas.microsoft.com/office/drawing/2014/main" val="2738731540"/>
                  </a:ext>
                </a:extLst>
              </a:tr>
              <a:tr h="5040000">
                <a:tc>
                  <a:txBody>
                    <a:bodyPr/>
                    <a:lstStyle/>
                    <a:p>
                      <a:pPr algn="ctr"/>
                      <a:r>
                        <a:rPr kumimoji="1" lang="ja-JP" altLang="en-US" b="0" dirty="0">
                          <a:latin typeface="UD デジタル 教科書体 NP-B" panose="02020700000000000000" pitchFamily="18" charset="-128"/>
                          <a:ea typeface="UD デジタル 教科書体 NP-B" panose="02020700000000000000" pitchFamily="18" charset="-128"/>
                        </a:rPr>
                        <a:t>主な取組例</a:t>
                      </a:r>
                    </a:p>
                  </a:txBody>
                  <a:tcPr vert="eaVert" anchor="ctr"/>
                </a:tc>
                <a:tc>
                  <a:txBody>
                    <a:bodyPr/>
                    <a:lstStyle/>
                    <a:p>
                      <a:pPr marL="179388" indent="-179388" algn="just">
                        <a:lnSpc>
                          <a:spcPct val="100000"/>
                        </a:lnSpc>
                        <a:spcBef>
                          <a:spcPts val="1000"/>
                        </a:spcBef>
                        <a:spcAft>
                          <a:spcPts val="0"/>
                        </a:spcAft>
                      </a:pPr>
                      <a:r>
                        <a:rPr kumimoji="1" lang="ja-JP" altLang="en-US" dirty="0">
                          <a:latin typeface="UD デジタル 教科書体 NP-R" panose="02020400000000000000" pitchFamily="18" charset="-128"/>
                          <a:ea typeface="UD デジタル 教科書体 NP-R" panose="02020400000000000000" pitchFamily="18" charset="-128"/>
                        </a:rPr>
                        <a:t>○ 子育てしやすい住まい･住環境の提供</a:t>
                      </a:r>
                      <a:endParaRPr kumimoji="1" lang="en-US" altLang="ja-JP" dirty="0">
                        <a:latin typeface="UD デジタル 教科書体 NP-R" panose="02020400000000000000" pitchFamily="18" charset="-128"/>
                        <a:ea typeface="UD デジタル 教科書体 NP-R" panose="02020400000000000000" pitchFamily="18" charset="-128"/>
                      </a:endParaRPr>
                    </a:p>
                    <a:p>
                      <a:pPr marL="361950" indent="-179388" algn="just">
                        <a:lnSpc>
                          <a:spcPct val="100000"/>
                        </a:lnSpc>
                        <a:spcBef>
                          <a:spcPts val="600"/>
                        </a:spcBef>
                        <a:spcAft>
                          <a:spcPts val="0"/>
                        </a:spcAft>
                      </a:pPr>
                      <a:r>
                        <a:rPr kumimoji="1" lang="ja-JP" altLang="en-US" dirty="0">
                          <a:latin typeface="UD デジタル 教科書体 NP-R" panose="02020400000000000000" pitchFamily="18" charset="-128"/>
                          <a:ea typeface="UD デジタル 教科書体 NP-R" panose="02020400000000000000" pitchFamily="18" charset="-128"/>
                        </a:rPr>
                        <a:t>・子育てを支えるサービスや機能が一体となった住まいの供給</a:t>
                      </a:r>
                    </a:p>
                    <a:p>
                      <a:pPr marL="361950" indent="-179388" algn="just">
                        <a:lnSpc>
                          <a:spcPct val="100000"/>
                        </a:lnSpc>
                        <a:spcBef>
                          <a:spcPts val="300"/>
                        </a:spcBef>
                        <a:spcAft>
                          <a:spcPts val="0"/>
                        </a:spcAft>
                      </a:pPr>
                      <a:r>
                        <a:rPr kumimoji="1" lang="ja-JP" altLang="en-US" dirty="0">
                          <a:latin typeface="UD デジタル 教科書体 NP-R" panose="02020400000000000000" pitchFamily="18" charset="-128"/>
                          <a:ea typeface="UD デジタル 教科書体 NP-R" panose="02020400000000000000" pitchFamily="18" charset="-128"/>
                        </a:rPr>
                        <a:t>・遊休ストックを活用した子育て支援機能の導入や子育て世帯が交流する場の創出</a:t>
                      </a:r>
                    </a:p>
                    <a:p>
                      <a:pPr marL="179388" indent="-179388" algn="just">
                        <a:lnSpc>
                          <a:spcPct val="100000"/>
                        </a:lnSpc>
                        <a:spcBef>
                          <a:spcPts val="1000"/>
                        </a:spcBef>
                        <a:spcAft>
                          <a:spcPts val="0"/>
                        </a:spcAft>
                      </a:pPr>
                      <a:r>
                        <a:rPr kumimoji="1" lang="ja-JP" altLang="en-US" dirty="0">
                          <a:solidFill>
                            <a:schemeClr val="tx1"/>
                          </a:solidFill>
                          <a:latin typeface="UD デジタル 教科書体 NP-R" panose="02020400000000000000" pitchFamily="18" charset="-128"/>
                          <a:ea typeface="UD デジタル 教科書体 NP-R" panose="02020400000000000000" pitchFamily="18" charset="-128"/>
                        </a:rPr>
                        <a:t>○ 増加する単身世帯の安心を支える住まい･住環境の提供</a:t>
                      </a:r>
                      <a:endParaRPr kumimoji="1"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361950" indent="-179388" algn="just">
                        <a:lnSpc>
                          <a:spcPct val="100000"/>
                        </a:lnSpc>
                        <a:spcBef>
                          <a:spcPts val="600"/>
                        </a:spcBef>
                        <a:spcAft>
                          <a:spcPts val="0"/>
                        </a:spcAft>
                      </a:pPr>
                      <a:r>
                        <a:rPr kumimoji="1" lang="ja-JP" altLang="en-US"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pc="-140" baseline="0" dirty="0">
                          <a:solidFill>
                            <a:schemeClr val="tx1"/>
                          </a:solidFill>
                          <a:latin typeface="UD デジタル 教科書体 NP-R" panose="02020400000000000000" pitchFamily="18" charset="-128"/>
                          <a:ea typeface="UD デジタル 教科書体 NP-R" panose="02020400000000000000" pitchFamily="18" charset="-128"/>
                        </a:rPr>
                        <a:t>シェアハウスなどの住まい手の孤立化を防ぐ住まいの供給</a:t>
                      </a:r>
                      <a:endParaRPr kumimoji="1" lang="en-US" altLang="ja-JP" spc="-140" baseline="0" dirty="0">
                        <a:solidFill>
                          <a:schemeClr val="tx1"/>
                        </a:solidFill>
                        <a:latin typeface="UD デジタル 教科書体 NP-R" panose="02020400000000000000" pitchFamily="18" charset="-128"/>
                        <a:ea typeface="UD デジタル 教科書体 NP-R" panose="02020400000000000000" pitchFamily="18" charset="-128"/>
                      </a:endParaRPr>
                    </a:p>
                    <a:p>
                      <a:pPr marL="361950" indent="-179388" algn="just">
                        <a:lnSpc>
                          <a:spcPct val="100000"/>
                        </a:lnSpc>
                        <a:spcBef>
                          <a:spcPts val="300"/>
                        </a:spcBef>
                        <a:spcAft>
                          <a:spcPts val="0"/>
                        </a:spcAft>
                      </a:pPr>
                      <a:r>
                        <a:rPr kumimoji="1" lang="ja-JP" altLang="en-US" spc="-140" baseline="0" dirty="0">
                          <a:solidFill>
                            <a:schemeClr val="tx1"/>
                          </a:solidFill>
                          <a:latin typeface="UD デジタル 教科書体 NP-R" panose="02020400000000000000" pitchFamily="18" charset="-128"/>
                          <a:ea typeface="UD デジタル 教科書体 NP-R" panose="02020400000000000000" pitchFamily="18" charset="-128"/>
                        </a:rPr>
                        <a:t>・遊休ストックを活用した交流の場の創出</a:t>
                      </a:r>
                      <a:endParaRPr kumimoji="1" lang="en-US" altLang="ja-JP" spc="-140" baseline="0" dirty="0">
                        <a:solidFill>
                          <a:schemeClr val="tx1"/>
                        </a:solidFill>
                        <a:highlight>
                          <a:srgbClr val="FFFF00"/>
                        </a:highlight>
                        <a:latin typeface="UD デジタル 教科書体 NP-R" panose="02020400000000000000" pitchFamily="18" charset="-128"/>
                        <a:ea typeface="UD デジタル 教科書体 NP-R" panose="02020400000000000000" pitchFamily="18" charset="-128"/>
                      </a:endParaRPr>
                    </a:p>
                    <a:p>
                      <a:pPr marL="179388" indent="-179388" algn="just">
                        <a:lnSpc>
                          <a:spcPct val="100000"/>
                        </a:lnSpc>
                        <a:spcBef>
                          <a:spcPts val="1000"/>
                        </a:spcBef>
                        <a:spcAft>
                          <a:spcPts val="0"/>
                        </a:spcAft>
                      </a:pPr>
                      <a:r>
                        <a:rPr kumimoji="1" lang="ja-JP" altLang="en-US" spc="-40" baseline="0" dirty="0">
                          <a:latin typeface="UD デジタル 教科書体 NP-R" panose="02020400000000000000" pitchFamily="18" charset="-128"/>
                          <a:ea typeface="UD デジタル 教科書体 NP-R" panose="02020400000000000000" pitchFamily="18" charset="-128"/>
                        </a:rPr>
                        <a:t>○ 高齢者をはじめ、誰もが健康･快適にくらせる住まいの提供</a:t>
                      </a:r>
                      <a:endParaRPr kumimoji="1" lang="en-US" altLang="ja-JP" spc="-40" baseline="0" dirty="0">
                        <a:latin typeface="UD デジタル 教科書体 NP-R" panose="02020400000000000000" pitchFamily="18" charset="-128"/>
                        <a:ea typeface="UD デジタル 教科書体 NP-R" panose="02020400000000000000" pitchFamily="18" charset="-128"/>
                      </a:endParaRPr>
                    </a:p>
                    <a:p>
                      <a:pPr marL="361950" indent="-179388" algn="just">
                        <a:lnSpc>
                          <a:spcPct val="100000"/>
                        </a:lnSpc>
                        <a:spcBef>
                          <a:spcPts val="600"/>
                        </a:spcBef>
                        <a:spcAft>
                          <a:spcPts val="0"/>
                        </a:spcAft>
                      </a:pPr>
                      <a:r>
                        <a:rPr kumimoji="1" lang="ja-JP" altLang="en-US" spc="-40" baseline="0" dirty="0">
                          <a:latin typeface="UD デジタル 教科書体 NP-R" panose="02020400000000000000" pitchFamily="18" charset="-128"/>
                          <a:ea typeface="UD デジタル 教科書体 NP-R" panose="02020400000000000000" pitchFamily="18" charset="-128"/>
                        </a:rPr>
                        <a:t>・ヒートショックや熱中症防止等に寄与する断熱性能の高い住まいの供給</a:t>
                      </a:r>
                    </a:p>
                    <a:p>
                      <a:pPr marL="361950" indent="-179388" algn="just">
                        <a:lnSpc>
                          <a:spcPct val="100000"/>
                        </a:lnSpc>
                        <a:spcBef>
                          <a:spcPts val="300"/>
                        </a:spcBef>
                        <a:spcAft>
                          <a:spcPts val="0"/>
                        </a:spcAft>
                      </a:pPr>
                      <a:r>
                        <a:rPr kumimoji="1" lang="ja-JP" altLang="en-US" spc="-40" baseline="0" dirty="0">
                          <a:latin typeface="UD デジタル 教科書体 NP-R" panose="02020400000000000000" pitchFamily="18" charset="-128"/>
                          <a:ea typeface="UD デジタル 教科書体 NP-R" panose="02020400000000000000" pitchFamily="18" charset="-128"/>
                        </a:rPr>
                        <a:t>・パーソナルヘルスレコードを活用した健康に暮らせる住まいの供給</a:t>
                      </a:r>
                      <a:endParaRPr kumimoji="1" lang="en-US" altLang="ja-JP" spc="-40" baseline="0" dirty="0">
                        <a:latin typeface="UD デジタル 教科書体 NP-R" panose="02020400000000000000" pitchFamily="18" charset="-128"/>
                        <a:ea typeface="UD デジタル 教科書体 NP-R" panose="02020400000000000000" pitchFamily="18" charset="-128"/>
                      </a:endParaRPr>
                    </a:p>
                    <a:p>
                      <a:pPr marL="361950" indent="-361950" algn="just">
                        <a:lnSpc>
                          <a:spcPct val="100000"/>
                        </a:lnSpc>
                        <a:spcBef>
                          <a:spcPts val="1000"/>
                        </a:spcBef>
                        <a:spcAft>
                          <a:spcPts val="0"/>
                        </a:spcAft>
                      </a:pPr>
                      <a:r>
                        <a:rPr kumimoji="1" lang="ja-JP" altLang="en-US" spc="-40" baseline="0" dirty="0">
                          <a:latin typeface="UD デジタル 教科書体 NP-R" panose="02020400000000000000" pitchFamily="18" charset="-128"/>
                          <a:ea typeface="UD デジタル 教科書体 NP-R" panose="02020400000000000000" pitchFamily="18" charset="-128"/>
                        </a:rPr>
                        <a:t>○ 外国人が安心してくらすことができる住まい・住環境の提供</a:t>
                      </a:r>
                      <a:endParaRPr kumimoji="1" lang="en-US" altLang="ja-JP" spc="-40" baseline="0" dirty="0">
                        <a:latin typeface="UD デジタル 教科書体 NP-R" panose="02020400000000000000" pitchFamily="18" charset="-128"/>
                        <a:ea typeface="UD デジタル 教科書体 NP-R" panose="02020400000000000000" pitchFamily="18" charset="-128"/>
                      </a:endParaRPr>
                    </a:p>
                    <a:p>
                      <a:pPr marL="361950" indent="-361950" algn="just">
                        <a:lnSpc>
                          <a:spcPct val="100000"/>
                        </a:lnSpc>
                        <a:spcBef>
                          <a:spcPts val="600"/>
                        </a:spcBef>
                        <a:spcAft>
                          <a:spcPts val="0"/>
                        </a:spcAft>
                      </a:pPr>
                      <a:r>
                        <a:rPr kumimoji="1" lang="ja-JP" altLang="en-US" spc="-40" baseline="0" dirty="0">
                          <a:latin typeface="UD デジタル 教科書体 NP-R" panose="02020400000000000000" pitchFamily="18" charset="-128"/>
                          <a:ea typeface="UD デジタル 教科書体 NP-R" panose="02020400000000000000" pitchFamily="18" charset="-128"/>
                        </a:rPr>
                        <a:t>　・居住実態の把握、相談窓口、居住支援体制の充実</a:t>
                      </a:r>
                    </a:p>
                    <a:p>
                      <a:pPr marL="179388" indent="-179388" algn="just">
                        <a:lnSpc>
                          <a:spcPct val="100000"/>
                        </a:lnSpc>
                        <a:spcBef>
                          <a:spcPts val="1000"/>
                        </a:spcBef>
                        <a:spcAft>
                          <a:spcPts val="0"/>
                        </a:spcAft>
                      </a:pPr>
                      <a:r>
                        <a:rPr kumimoji="1" lang="ja-JP" altLang="en-US" spc="-40" baseline="0" dirty="0">
                          <a:latin typeface="UD デジタル 教科書体 NP-R" panose="02020400000000000000" pitchFamily="18" charset="-128"/>
                          <a:ea typeface="UD デジタル 教科書体 NP-R" panose="02020400000000000000" pitchFamily="18" charset="-128"/>
                        </a:rPr>
                        <a:t>○ 地域の活性化に寄与する遊休ストックの活用促進</a:t>
                      </a:r>
                      <a:endParaRPr kumimoji="1" lang="en-US" altLang="ja-JP" spc="-40" baseline="0" dirty="0">
                        <a:latin typeface="UD デジタル 教科書体 NP-R" panose="02020400000000000000" pitchFamily="18" charset="-128"/>
                        <a:ea typeface="UD デジタル 教科書体 NP-R" panose="02020400000000000000" pitchFamily="18" charset="-128"/>
                      </a:endParaRPr>
                    </a:p>
                    <a:p>
                      <a:pPr marL="361950" indent="-179388" algn="just">
                        <a:lnSpc>
                          <a:spcPct val="100000"/>
                        </a:lnSpc>
                        <a:spcBef>
                          <a:spcPts val="600"/>
                        </a:spcBef>
                        <a:spcAft>
                          <a:spcPts val="0"/>
                        </a:spcAft>
                      </a:pPr>
                      <a:r>
                        <a:rPr kumimoji="1" lang="ja-JP" altLang="en-US" spc="-40" baseline="0" dirty="0">
                          <a:latin typeface="UD デジタル 教科書体 NP-R" panose="02020400000000000000" pitchFamily="18" charset="-128"/>
                          <a:ea typeface="UD デジタル 教科書体 NP-R" panose="02020400000000000000" pitchFamily="18" charset="-128"/>
                        </a:rPr>
                        <a:t>・タイムシェアなどの柔軟な使い方や、サードプレイスなどの居場所の創出、多拠点居住の促進</a:t>
                      </a:r>
                      <a:endParaRPr kumimoji="1" lang="en-US" altLang="ja-JP" spc="-40" baseline="0" dirty="0">
                        <a:latin typeface="UD デジタル 教科書体 NP-R" panose="02020400000000000000" pitchFamily="18" charset="-128"/>
                        <a:ea typeface="UD デジタル 教科書体 NP-R" panose="02020400000000000000" pitchFamily="18" charset="-128"/>
                      </a:endParaRPr>
                    </a:p>
                    <a:p>
                      <a:pPr marL="361950" indent="-179388" algn="r">
                        <a:lnSpc>
                          <a:spcPct val="100000"/>
                        </a:lnSpc>
                        <a:spcBef>
                          <a:spcPts val="300"/>
                        </a:spcBef>
                        <a:spcAft>
                          <a:spcPts val="0"/>
                        </a:spcAft>
                      </a:pPr>
                      <a:r>
                        <a:rPr kumimoji="1" lang="ja-JP" altLang="en-US" spc="-40" baseline="0" dirty="0">
                          <a:latin typeface="UD デジタル 教科書体 NP-R" panose="02020400000000000000" pitchFamily="18" charset="-128"/>
                          <a:ea typeface="UD デジタル 教科書体 NP-R" panose="02020400000000000000" pitchFamily="18" charset="-128"/>
                        </a:rPr>
                        <a:t>など</a:t>
                      </a:r>
                      <a:endParaRPr kumimoji="1" lang="en-US" altLang="ja-JP" spc="-40" baseline="0" dirty="0">
                        <a:latin typeface="UD デジタル 教科書体 NP-R" panose="02020400000000000000" pitchFamily="18" charset="-128"/>
                        <a:ea typeface="UD デジタル 教科書体 NP-R" panose="02020400000000000000" pitchFamily="18" charset="-128"/>
                      </a:endParaRPr>
                    </a:p>
                  </a:txBody>
                  <a:tcPr marR="108000" marT="108000"/>
                </a:tc>
                <a:extLst>
                  <a:ext uri="{0D108BD9-81ED-4DB2-BD59-A6C34878D82A}">
                    <a16:rowId xmlns:a16="http://schemas.microsoft.com/office/drawing/2014/main" val="4009635251"/>
                  </a:ext>
                </a:extLst>
              </a:tr>
            </a:tbl>
          </a:graphicData>
        </a:graphic>
      </p:graphicFrame>
      <p:sp>
        <p:nvSpPr>
          <p:cNvPr id="17" name="正方形/長方形 16">
            <a:extLst>
              <a:ext uri="{FF2B5EF4-FFF2-40B4-BE49-F238E27FC236}">
                <a16:creationId xmlns:a16="http://schemas.microsoft.com/office/drawing/2014/main" id="{A0B7AFC9-7754-47B0-8B5C-B02927793F57}"/>
              </a:ext>
            </a:extLst>
          </p:cNvPr>
          <p:cNvSpPr/>
          <p:nvPr/>
        </p:nvSpPr>
        <p:spPr>
          <a:xfrm>
            <a:off x="180000" y="576000"/>
            <a:ext cx="7185534" cy="48398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2563" indent="-180975" algn="just"/>
            <a:endParaRPr lang="ja-JP" altLang="en-US" sz="2400" b="1" u="sng"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8" name="スライド番号プレースホルダー 2">
            <a:extLst>
              <a:ext uri="{FF2B5EF4-FFF2-40B4-BE49-F238E27FC236}">
                <a16:creationId xmlns:a16="http://schemas.microsoft.com/office/drawing/2014/main" id="{6F4043AD-C470-4A90-8E10-AE0E1B6D5FA1}"/>
              </a:ext>
            </a:extLst>
          </p:cNvPr>
          <p:cNvSpPr>
            <a:spLocks noGrp="1"/>
          </p:cNvSpPr>
          <p:nvPr>
            <p:ph type="sldNum" sz="quarter" idx="12"/>
          </p:nvPr>
        </p:nvSpPr>
        <p:spPr>
          <a:xfrm>
            <a:off x="11696722" y="6597352"/>
            <a:ext cx="443031"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en-US" altLang="ja-JP" sz="1400" dirty="0">
                <a:solidFill>
                  <a:prstClr val="black"/>
                </a:solidFill>
                <a:effectLst>
                  <a:glow rad="63500">
                    <a:schemeClr val="bg1"/>
                  </a:glow>
                </a:effectLst>
                <a:latin typeface="Meiryo UI" panose="020B0604030504040204" pitchFamily="50" charset="-128"/>
                <a:ea typeface="Meiryo UI" panose="020B0604030504040204" pitchFamily="50" charset="-128"/>
                <a:cs typeface="Meiryo UI" panose="020B0604030504040204" pitchFamily="50" charset="-128"/>
              </a:rPr>
              <a:t>9</a:t>
            </a:r>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72868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8A7EC329-E872-4319-997A-60FB31EC6F09}"/>
              </a:ext>
            </a:extLst>
          </p:cNvPr>
          <p:cNvSpPr/>
          <p:nvPr/>
        </p:nvSpPr>
        <p:spPr>
          <a:xfrm>
            <a:off x="326305" y="128212"/>
            <a:ext cx="9369488" cy="533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58775" algn="just"/>
            <a:endParaRPr kumimoji="1" lang="ja-JP" altLang="en-US" sz="2400" b="1" dirty="0">
              <a:solidFill>
                <a:schemeClr val="tx1"/>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D7643C03-DD93-4241-A639-875AA1167FDA}"/>
              </a:ext>
            </a:extLst>
          </p:cNvPr>
          <p:cNvSpPr>
            <a:spLocks/>
          </p:cNvSpPr>
          <p:nvPr/>
        </p:nvSpPr>
        <p:spPr>
          <a:xfrm>
            <a:off x="0" y="662"/>
            <a:ext cx="12193200" cy="540000"/>
          </a:xfrm>
          <a:prstGeom prst="rect">
            <a:avLst/>
          </a:prstGeom>
          <a:solidFill>
            <a:schemeClr val="accent5">
              <a:lumMod val="40000"/>
              <a:lumOff val="6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３．</a:t>
            </a: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豊かな住まい・くらしの実現に向けて</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graphicFrame>
        <p:nvGraphicFramePr>
          <p:cNvPr id="2" name="表 2">
            <a:extLst>
              <a:ext uri="{FF2B5EF4-FFF2-40B4-BE49-F238E27FC236}">
                <a16:creationId xmlns:a16="http://schemas.microsoft.com/office/drawing/2014/main" id="{D99E928C-9C69-4F6C-8606-72AA4D500416}"/>
              </a:ext>
            </a:extLst>
          </p:cNvPr>
          <p:cNvGraphicFramePr>
            <a:graphicFrameLocks noGrp="1"/>
          </p:cNvGraphicFramePr>
          <p:nvPr>
            <p:extLst>
              <p:ext uri="{D42A27DB-BD31-4B8C-83A1-F6EECF244321}">
                <p14:modId xmlns:p14="http://schemas.microsoft.com/office/powerpoint/2010/main" val="674144233"/>
              </p:ext>
            </p:extLst>
          </p:nvPr>
        </p:nvGraphicFramePr>
        <p:xfrm>
          <a:off x="360000" y="720000"/>
          <a:ext cx="11520000" cy="5940000"/>
        </p:xfrm>
        <a:graphic>
          <a:graphicData uri="http://schemas.openxmlformats.org/drawingml/2006/table">
            <a:tbl>
              <a:tblPr firstRow="1" bandRow="1">
                <a:tableStyleId>{5C22544A-7EE6-4342-B048-85BDC9FD1C3A}</a:tableStyleId>
              </a:tblPr>
              <a:tblGrid>
                <a:gridCol w="900000">
                  <a:extLst>
                    <a:ext uri="{9D8B030D-6E8A-4147-A177-3AD203B41FA5}">
                      <a16:colId xmlns:a16="http://schemas.microsoft.com/office/drawing/2014/main" val="2236629266"/>
                    </a:ext>
                  </a:extLst>
                </a:gridCol>
                <a:gridCol w="10620000">
                  <a:extLst>
                    <a:ext uri="{9D8B030D-6E8A-4147-A177-3AD203B41FA5}">
                      <a16:colId xmlns:a16="http://schemas.microsoft.com/office/drawing/2014/main" val="1691713924"/>
                    </a:ext>
                  </a:extLst>
                </a:gridCol>
              </a:tblGrid>
              <a:tr h="900000">
                <a:tc>
                  <a:txBody>
                    <a:bodyPr/>
                    <a:lstStyle/>
                    <a:p>
                      <a:pPr algn="ctr"/>
                      <a:r>
                        <a:rPr kumimoji="1" lang="ja-JP" altLang="en-US" b="0" dirty="0">
                          <a:latin typeface="UD デジタル 教科書体 NP-B" panose="02020700000000000000" pitchFamily="18" charset="-128"/>
                          <a:ea typeface="UD デジタル 教科書体 NP-B" panose="02020700000000000000" pitchFamily="18" charset="-128"/>
                        </a:rPr>
                        <a:t>取組の</a:t>
                      </a:r>
                      <a:endParaRPr kumimoji="1" lang="en-US" altLang="ja-JP" b="0" dirty="0">
                        <a:latin typeface="UD デジタル 教科書体 NP-B" panose="02020700000000000000" pitchFamily="18" charset="-128"/>
                        <a:ea typeface="UD デジタル 教科書体 NP-B" panose="02020700000000000000" pitchFamily="18" charset="-128"/>
                      </a:endParaRPr>
                    </a:p>
                    <a:p>
                      <a:pPr algn="ctr"/>
                      <a:r>
                        <a:rPr kumimoji="1" lang="ja-JP" altLang="en-US" b="0" dirty="0">
                          <a:latin typeface="UD デジタル 教科書体 NP-B" panose="02020700000000000000" pitchFamily="18" charset="-128"/>
                          <a:ea typeface="UD デジタル 教科書体 NP-B" panose="02020700000000000000" pitchFamily="18" charset="-128"/>
                        </a:rPr>
                        <a:t>方向性</a:t>
                      </a:r>
                    </a:p>
                  </a:txBody>
                  <a:tcPr vert="eaVert" anchor="ctr">
                    <a:solidFill>
                      <a:schemeClr val="accent1">
                        <a:lumMod val="60000"/>
                        <a:lumOff val="40000"/>
                      </a:schemeClr>
                    </a:solidFill>
                  </a:tcPr>
                </a:tc>
                <a:tc>
                  <a:txBody>
                    <a:bodyPr/>
                    <a:lstStyle/>
                    <a:p>
                      <a:pPr marL="173038" indent="-173038" algn="just">
                        <a:spcBef>
                          <a:spcPts val="1000"/>
                        </a:spcBef>
                      </a:pPr>
                      <a:r>
                        <a:rPr kumimoji="1" lang="ja-JP" altLang="en-US" dirty="0">
                          <a:latin typeface="UD デジタル 教科書体 NP-R" panose="02020400000000000000" pitchFamily="18" charset="-128"/>
                          <a:ea typeface="UD デジタル 教科書体 NP-R" panose="02020400000000000000" pitchFamily="18" charset="-128"/>
                        </a:rPr>
                        <a:t>② 良質な住宅ストックが供給される市場環境の整備</a:t>
                      </a:r>
                    </a:p>
                  </a:txBody>
                  <a:tcPr marR="108000" anchor="ctr">
                    <a:solidFill>
                      <a:schemeClr val="accent1">
                        <a:lumMod val="60000"/>
                        <a:lumOff val="40000"/>
                      </a:schemeClr>
                    </a:solidFill>
                  </a:tcPr>
                </a:tc>
                <a:extLst>
                  <a:ext uri="{0D108BD9-81ED-4DB2-BD59-A6C34878D82A}">
                    <a16:rowId xmlns:a16="http://schemas.microsoft.com/office/drawing/2014/main" val="2738731540"/>
                  </a:ext>
                </a:extLst>
              </a:tr>
              <a:tr h="5040000">
                <a:tc>
                  <a:txBody>
                    <a:bodyPr/>
                    <a:lstStyle/>
                    <a:p>
                      <a:pPr algn="ctr"/>
                      <a:r>
                        <a:rPr kumimoji="1" lang="ja-JP" altLang="en-US" b="0" dirty="0">
                          <a:latin typeface="UD デジタル 教科書体 NP-B" panose="02020700000000000000" pitchFamily="18" charset="-128"/>
                          <a:ea typeface="UD デジタル 教科書体 NP-B" panose="02020700000000000000" pitchFamily="18" charset="-128"/>
                        </a:rPr>
                        <a:t>主な取組例</a:t>
                      </a:r>
                    </a:p>
                  </a:txBody>
                  <a:tcPr vert="eaVert" anchor="ctr"/>
                </a:tc>
                <a:tc>
                  <a:txBody>
                    <a:bodyPr/>
                    <a:lstStyle/>
                    <a:p>
                      <a:pPr marL="266700" indent="-266700" algn="just">
                        <a:lnSpc>
                          <a:spcPct val="100000"/>
                        </a:lnSpc>
                        <a:spcBef>
                          <a:spcPts val="1000"/>
                        </a:spcBef>
                        <a:spcAft>
                          <a:spcPts val="0"/>
                        </a:spcAft>
                      </a:pPr>
                      <a:r>
                        <a:rPr lang="ja-JP" altLang="en-US" sz="1800" dirty="0">
                          <a:solidFill>
                            <a:schemeClr val="tx1"/>
                          </a:solidFill>
                          <a:latin typeface="UD デジタル 教科書体 NP-R" panose="02020400000000000000" pitchFamily="18" charset="-128"/>
                          <a:ea typeface="UD デジタル 教科書体 NP-R" panose="02020400000000000000" pitchFamily="18" charset="-128"/>
                        </a:rPr>
                        <a:t>○ 適切な住まいが選択できる住情報の提供</a:t>
                      </a:r>
                      <a:endParaRPr lang="en-US" altLang="ja-JP" sz="1800" dirty="0">
                        <a:solidFill>
                          <a:schemeClr val="tx1"/>
                        </a:solidFill>
                        <a:latin typeface="UD デジタル 教科書体 NP-R" panose="02020400000000000000" pitchFamily="18" charset="-128"/>
                        <a:ea typeface="UD デジタル 教科書体 NP-R" panose="02020400000000000000" pitchFamily="18" charset="-128"/>
                      </a:endParaRPr>
                    </a:p>
                    <a:p>
                      <a:pPr marL="447675" indent="-266700" algn="just">
                        <a:lnSpc>
                          <a:spcPct val="100000"/>
                        </a:lnSpc>
                        <a:spcBef>
                          <a:spcPts val="600"/>
                        </a:spcBef>
                        <a:spcAft>
                          <a:spcPts val="0"/>
                        </a:spcAft>
                      </a:pPr>
                      <a:r>
                        <a:rPr lang="ja-JP" altLang="en-US" sz="1800" dirty="0">
                          <a:solidFill>
                            <a:schemeClr val="tx1"/>
                          </a:solidFill>
                          <a:latin typeface="UD デジタル 教科書体 NP-R" panose="02020400000000000000" pitchFamily="18" charset="-128"/>
                          <a:ea typeface="UD デジタル 教科書体 NP-R" panose="02020400000000000000" pitchFamily="18" charset="-128"/>
                        </a:rPr>
                        <a:t>・</a:t>
                      </a:r>
                      <a:r>
                        <a:rPr lang="en-US" altLang="ja-JP" sz="1800" dirty="0">
                          <a:solidFill>
                            <a:schemeClr val="tx1"/>
                          </a:solidFill>
                          <a:latin typeface="UD デジタル 教科書体 NP-R" panose="02020400000000000000" pitchFamily="18" charset="-128"/>
                          <a:ea typeface="UD デジタル 教科書体 NP-R" panose="02020400000000000000" pitchFamily="18" charset="-128"/>
                        </a:rPr>
                        <a:t>3D</a:t>
                      </a:r>
                      <a:r>
                        <a:rPr lang="ja-JP" altLang="en-US" sz="1800" dirty="0">
                          <a:solidFill>
                            <a:schemeClr val="tx1"/>
                          </a:solidFill>
                          <a:latin typeface="UD デジタル 教科書体 NP-R" panose="02020400000000000000" pitchFamily="18" charset="-128"/>
                          <a:ea typeface="UD デジタル 教科書体 NP-R" panose="02020400000000000000" pitchFamily="18" charset="-128"/>
                        </a:rPr>
                        <a:t>都市モデルなどデジタル技術を活用した災害リスクの見える化、住み替え体験の容易化</a:t>
                      </a:r>
                    </a:p>
                    <a:p>
                      <a:pPr marL="173038" indent="-173038" algn="just">
                        <a:lnSpc>
                          <a:spcPct val="100000"/>
                        </a:lnSpc>
                        <a:spcBef>
                          <a:spcPts val="1000"/>
                        </a:spcBef>
                      </a:pPr>
                      <a:r>
                        <a:rPr kumimoji="1" lang="ja-JP" altLang="en-US" dirty="0">
                          <a:latin typeface="UD デジタル 教科書体 NP-R" panose="02020400000000000000" pitchFamily="18" charset="-128"/>
                          <a:ea typeface="UD デジタル 教科書体 NP-R" panose="02020400000000000000" pitchFamily="18" charset="-128"/>
                        </a:rPr>
                        <a:t>○ 住まいの関連産業における担い手の確保</a:t>
                      </a:r>
                      <a:endParaRPr kumimoji="1" lang="en-US" altLang="ja-JP" dirty="0">
                        <a:latin typeface="UD デジタル 教科書体 NP-R" panose="02020400000000000000" pitchFamily="18" charset="-128"/>
                        <a:ea typeface="UD デジタル 教科書体 NP-R" panose="02020400000000000000" pitchFamily="18" charset="-128"/>
                      </a:endParaRPr>
                    </a:p>
                    <a:p>
                      <a:pPr marL="361950" indent="-173038" algn="just">
                        <a:lnSpc>
                          <a:spcPct val="100000"/>
                        </a:lnSpc>
                        <a:spcBef>
                          <a:spcPts val="600"/>
                        </a:spcBef>
                      </a:pPr>
                      <a:r>
                        <a:rPr kumimoji="1" lang="ja-JP" altLang="en-US" dirty="0">
                          <a:latin typeface="UD デジタル 教科書体 NP-R" panose="02020400000000000000" pitchFamily="18" charset="-128"/>
                          <a:ea typeface="UD デジタル 教科書体 NP-R" panose="02020400000000000000" pitchFamily="18" charset="-128"/>
                        </a:rPr>
                        <a:t>・建設、管理、不動産業等における</a:t>
                      </a:r>
                      <a:r>
                        <a:rPr kumimoji="1" lang="en-US" altLang="ja-JP" dirty="0">
                          <a:latin typeface="UD デジタル 教科書体 NP-R" panose="02020400000000000000" pitchFamily="18" charset="-128"/>
                          <a:ea typeface="UD デジタル 教科書体 NP-R" panose="02020400000000000000" pitchFamily="18" charset="-128"/>
                        </a:rPr>
                        <a:t>DX</a:t>
                      </a:r>
                      <a:r>
                        <a:rPr kumimoji="1" lang="ja-JP" altLang="en-US" dirty="0">
                          <a:latin typeface="UD デジタル 教科書体 NP-R" panose="02020400000000000000" pitchFamily="18" charset="-128"/>
                          <a:ea typeface="UD デジタル 教科書体 NP-R" panose="02020400000000000000" pitchFamily="18" charset="-128"/>
                        </a:rPr>
                        <a:t>化による働き方改革の推進</a:t>
                      </a:r>
                    </a:p>
                    <a:p>
                      <a:pPr marL="266700" indent="-266700" algn="just">
                        <a:lnSpc>
                          <a:spcPct val="100000"/>
                        </a:lnSpc>
                        <a:spcBef>
                          <a:spcPts val="1000"/>
                        </a:spcBef>
                        <a:spcAft>
                          <a:spcPts val="0"/>
                        </a:spcAft>
                      </a:pPr>
                      <a:r>
                        <a:rPr lang="ja-JP" altLang="en-US" sz="1800" dirty="0">
                          <a:solidFill>
                            <a:schemeClr val="tx1"/>
                          </a:solidFill>
                          <a:latin typeface="UD デジタル 教科書体 NP-R" panose="02020400000000000000" pitchFamily="18" charset="-128"/>
                          <a:ea typeface="UD デジタル 教科書体 NP-R" panose="02020400000000000000" pitchFamily="18" charset="-128"/>
                        </a:rPr>
                        <a:t>○ 適正な維持管理の推進・既存住宅流通市場の活性化</a:t>
                      </a:r>
                      <a:endParaRPr lang="en-US" altLang="ja-JP" sz="1800" dirty="0">
                        <a:solidFill>
                          <a:schemeClr val="tx1"/>
                        </a:solidFill>
                        <a:latin typeface="UD デジタル 教科書体 NP-R" panose="02020400000000000000" pitchFamily="18" charset="-128"/>
                        <a:ea typeface="UD デジタル 教科書体 NP-R" panose="02020400000000000000" pitchFamily="18" charset="-128"/>
                      </a:endParaRPr>
                    </a:p>
                    <a:p>
                      <a:pPr marL="447675" indent="-266700" algn="just">
                        <a:lnSpc>
                          <a:spcPct val="100000"/>
                        </a:lnSpc>
                        <a:spcBef>
                          <a:spcPts val="600"/>
                        </a:spcBef>
                        <a:spcAft>
                          <a:spcPts val="0"/>
                        </a:spcAft>
                      </a:pPr>
                      <a:r>
                        <a:rPr lang="ja-JP" altLang="en-US" sz="1800" dirty="0">
                          <a:solidFill>
                            <a:schemeClr val="tx1"/>
                          </a:solidFill>
                          <a:latin typeface="UD デジタル 教科書体 NP-R" panose="02020400000000000000" pitchFamily="18" charset="-128"/>
                          <a:ea typeface="UD デジタル 教科書体 NP-R" panose="02020400000000000000" pitchFamily="18" charset="-128"/>
                        </a:rPr>
                        <a:t>・不動産</a:t>
                      </a:r>
                      <a:r>
                        <a:rPr lang="en-US" altLang="ja-JP" sz="1800" dirty="0">
                          <a:solidFill>
                            <a:schemeClr val="tx1"/>
                          </a:solidFill>
                          <a:latin typeface="UD デジタル 教科書体 NP-R" panose="02020400000000000000" pitchFamily="18" charset="-128"/>
                          <a:ea typeface="UD デジタル 教科書体 NP-R" panose="02020400000000000000" pitchFamily="18" charset="-128"/>
                        </a:rPr>
                        <a:t>ID</a:t>
                      </a:r>
                      <a:r>
                        <a:rPr lang="ja-JP" altLang="en-US" sz="1800" dirty="0">
                          <a:solidFill>
                            <a:schemeClr val="tx1"/>
                          </a:solidFill>
                          <a:latin typeface="UD デジタル 教科書体 NP-R" panose="02020400000000000000" pitchFamily="18" charset="-128"/>
                          <a:ea typeface="UD デジタル 教科書体 NP-R" panose="02020400000000000000" pitchFamily="18" charset="-128"/>
                        </a:rPr>
                        <a:t>や</a:t>
                      </a:r>
                      <a:r>
                        <a:rPr lang="en-US" altLang="ja-JP" sz="1800" dirty="0">
                          <a:solidFill>
                            <a:schemeClr val="tx1"/>
                          </a:solidFill>
                          <a:latin typeface="UD デジタル 教科書体 NP-R" panose="02020400000000000000" pitchFamily="18" charset="-128"/>
                          <a:ea typeface="UD デジタル 教科書体 NP-R" panose="02020400000000000000" pitchFamily="18" charset="-128"/>
                        </a:rPr>
                        <a:t>BIM</a:t>
                      </a:r>
                      <a:r>
                        <a:rPr lang="ja-JP" altLang="en-US" sz="1800" dirty="0">
                          <a:solidFill>
                            <a:schemeClr val="tx1"/>
                          </a:solidFill>
                          <a:latin typeface="UD デジタル 教科書体 NP-R" panose="02020400000000000000" pitchFamily="18" charset="-128"/>
                          <a:ea typeface="UD デジタル 教科書体 NP-R" panose="02020400000000000000" pitchFamily="18" charset="-128"/>
                        </a:rPr>
                        <a:t>の活用による建物履歴情報のデジタル化</a:t>
                      </a:r>
                    </a:p>
                    <a:p>
                      <a:pPr marL="447675" indent="-266700" algn="just">
                        <a:lnSpc>
                          <a:spcPct val="100000"/>
                        </a:lnSpc>
                        <a:spcBef>
                          <a:spcPts val="600"/>
                        </a:spcBef>
                        <a:spcAft>
                          <a:spcPts val="0"/>
                        </a:spcAft>
                      </a:pPr>
                      <a:r>
                        <a:rPr lang="ja-JP" altLang="en-US" sz="1800" dirty="0">
                          <a:solidFill>
                            <a:schemeClr val="tx1"/>
                          </a:solidFill>
                          <a:latin typeface="UD デジタル 教科書体 NP-R" panose="02020400000000000000" pitchFamily="18" charset="-128"/>
                          <a:ea typeface="UD デジタル 教科書体 NP-R" panose="02020400000000000000" pitchFamily="18" charset="-128"/>
                        </a:rPr>
                        <a:t>・適切に維持管理された既存住宅が適正な価格で評価される仕組みの構築</a:t>
                      </a:r>
                      <a:endParaRPr lang="en-US" altLang="ja-JP" sz="1800" dirty="0">
                        <a:solidFill>
                          <a:schemeClr val="tx1"/>
                        </a:solidFill>
                        <a:latin typeface="UD デジタル 教科書体 NP-R" panose="02020400000000000000" pitchFamily="18" charset="-128"/>
                        <a:ea typeface="UD デジタル 教科書体 NP-R" panose="02020400000000000000" pitchFamily="18" charset="-128"/>
                      </a:endParaRPr>
                    </a:p>
                    <a:p>
                      <a:pPr marL="266700" indent="-266700" algn="just">
                        <a:lnSpc>
                          <a:spcPct val="100000"/>
                        </a:lnSpc>
                        <a:spcBef>
                          <a:spcPts val="1000"/>
                        </a:spcBef>
                        <a:spcAft>
                          <a:spcPts val="0"/>
                        </a:spcAft>
                      </a:pPr>
                      <a:r>
                        <a:rPr lang="ja-JP" altLang="en-US" sz="1800" b="0" dirty="0">
                          <a:solidFill>
                            <a:schemeClr val="tx1"/>
                          </a:solidFill>
                          <a:latin typeface="UD デジタル 教科書体 NP-R" panose="02020400000000000000" pitchFamily="18" charset="-128"/>
                          <a:ea typeface="UD デジタル 教科書体 NP-R" panose="02020400000000000000" pitchFamily="18" charset="-128"/>
                        </a:rPr>
                        <a:t>○ 建物除却･再生の円滑化</a:t>
                      </a:r>
                      <a:endParaRPr lang="en-US" altLang="ja-JP" sz="1800" b="0" dirty="0">
                        <a:solidFill>
                          <a:schemeClr val="tx1"/>
                        </a:solidFill>
                        <a:latin typeface="UD デジタル 教科書体 NP-R" panose="02020400000000000000" pitchFamily="18" charset="-128"/>
                        <a:ea typeface="UD デジタル 教科書体 NP-R" panose="02020400000000000000" pitchFamily="18" charset="-128"/>
                      </a:endParaRPr>
                    </a:p>
                    <a:p>
                      <a:pPr marL="447675" indent="-266700" algn="just">
                        <a:lnSpc>
                          <a:spcPct val="100000"/>
                        </a:lnSpc>
                        <a:spcBef>
                          <a:spcPts val="600"/>
                        </a:spcBef>
                        <a:spcAft>
                          <a:spcPts val="0"/>
                        </a:spcAft>
                      </a:pPr>
                      <a:r>
                        <a:rPr lang="ja-JP" altLang="en-US" sz="1800" b="0" dirty="0">
                          <a:solidFill>
                            <a:schemeClr val="tx1"/>
                          </a:solidFill>
                          <a:latin typeface="UD デジタル 教科書体 NP-R" panose="02020400000000000000" pitchFamily="18" charset="-128"/>
                          <a:ea typeface="UD デジタル 教科書体 NP-R" panose="02020400000000000000" pitchFamily="18" charset="-128"/>
                        </a:rPr>
                        <a:t>・</a:t>
                      </a:r>
                      <a:r>
                        <a:rPr lang="ja-JP" altLang="en-US" sz="1800" b="0" spc="-20" baseline="0" dirty="0">
                          <a:solidFill>
                            <a:schemeClr val="tx1"/>
                          </a:solidFill>
                          <a:latin typeface="UD デジタル 教科書体 NP-R" panose="02020400000000000000" pitchFamily="18" charset="-128"/>
                          <a:ea typeface="UD デジタル 教科書体 NP-R" panose="02020400000000000000" pitchFamily="18" charset="-128"/>
                        </a:rPr>
                        <a:t>分譲マンションにおける解体費用の積立制度の導入など、建物除却までを見据えた管理制度の導入</a:t>
                      </a:r>
                    </a:p>
                    <a:p>
                      <a:pPr marL="447675" indent="-266700" algn="just">
                        <a:lnSpc>
                          <a:spcPct val="100000"/>
                        </a:lnSpc>
                        <a:spcBef>
                          <a:spcPts val="600"/>
                        </a:spcBef>
                        <a:spcAft>
                          <a:spcPts val="0"/>
                        </a:spcAft>
                      </a:pPr>
                      <a:r>
                        <a:rPr lang="ja-JP" altLang="en-US" sz="1800" b="0" dirty="0">
                          <a:solidFill>
                            <a:schemeClr val="tx1"/>
                          </a:solidFill>
                          <a:latin typeface="UD デジタル 教科書体 NP-R" panose="02020400000000000000" pitchFamily="18" charset="-128"/>
                          <a:ea typeface="UD デジタル 教科書体 NP-R" panose="02020400000000000000" pitchFamily="18" charset="-128"/>
                        </a:rPr>
                        <a:t>・固定資産税情報の活用拡大や不動産</a:t>
                      </a:r>
                      <a:r>
                        <a:rPr lang="en-US" altLang="ja-JP" sz="1800" b="0" dirty="0">
                          <a:solidFill>
                            <a:schemeClr val="tx1"/>
                          </a:solidFill>
                          <a:latin typeface="UD デジタル 教科書体 NP-R" panose="02020400000000000000" pitchFamily="18" charset="-128"/>
                          <a:ea typeface="UD デジタル 教科書体 NP-R" panose="02020400000000000000" pitchFamily="18" charset="-128"/>
                        </a:rPr>
                        <a:t>ID</a:t>
                      </a:r>
                      <a:r>
                        <a:rPr lang="ja-JP" altLang="en-US" sz="1800" b="0" dirty="0">
                          <a:solidFill>
                            <a:schemeClr val="tx1"/>
                          </a:solidFill>
                          <a:latin typeface="UD デジタル 教科書体 NP-R" panose="02020400000000000000" pitchFamily="18" charset="-128"/>
                          <a:ea typeface="UD デジタル 教科書体 NP-R" panose="02020400000000000000" pitchFamily="18" charset="-128"/>
                        </a:rPr>
                        <a:t>の普及等による土地･建物所有者把握の円滑化</a:t>
                      </a:r>
                    </a:p>
                    <a:p>
                      <a:pPr marL="266700" indent="-266700" algn="just">
                        <a:lnSpc>
                          <a:spcPct val="100000"/>
                        </a:lnSpc>
                        <a:spcBef>
                          <a:spcPts val="1000"/>
                        </a:spcBef>
                        <a:spcAft>
                          <a:spcPts val="0"/>
                        </a:spcAft>
                      </a:pPr>
                      <a:r>
                        <a:rPr lang="ja-JP" altLang="en-US" sz="1800" b="0" dirty="0">
                          <a:solidFill>
                            <a:schemeClr val="tx1"/>
                          </a:solidFill>
                          <a:latin typeface="UD デジタル 教科書体 NP-R" panose="02020400000000000000" pitchFamily="18" charset="-128"/>
                          <a:ea typeface="UD デジタル 教科書体 NP-R" panose="02020400000000000000" pitchFamily="18" charset="-128"/>
                        </a:rPr>
                        <a:t>○ カーボンニュートラルの更なる推進</a:t>
                      </a:r>
                      <a:endParaRPr lang="en-US" altLang="ja-JP" sz="1800" b="0" dirty="0">
                        <a:solidFill>
                          <a:schemeClr val="tx1"/>
                        </a:solidFill>
                        <a:latin typeface="UD デジタル 教科書体 NP-R" panose="02020400000000000000" pitchFamily="18" charset="-128"/>
                        <a:ea typeface="UD デジタル 教科書体 NP-R" panose="02020400000000000000" pitchFamily="18" charset="-128"/>
                      </a:endParaRPr>
                    </a:p>
                    <a:p>
                      <a:pPr marL="447675" indent="-266700" algn="just">
                        <a:lnSpc>
                          <a:spcPct val="100000"/>
                        </a:lnSpc>
                        <a:spcBef>
                          <a:spcPts val="600"/>
                        </a:spcBef>
                        <a:spcAft>
                          <a:spcPts val="0"/>
                        </a:spcAft>
                      </a:pPr>
                      <a:r>
                        <a:rPr lang="ja-JP" altLang="en-US" sz="1800" b="0" dirty="0">
                          <a:solidFill>
                            <a:schemeClr val="tx1"/>
                          </a:solidFill>
                          <a:latin typeface="UD デジタル 教科書体 NP-R" panose="02020400000000000000" pitchFamily="18" charset="-128"/>
                          <a:ea typeface="UD デジタル 教科書体 NP-R" panose="02020400000000000000" pitchFamily="18" charset="-128"/>
                        </a:rPr>
                        <a:t>・建設時の資材調達から解体･廃棄に至るまでのホールライフカーボン削減の推進</a:t>
                      </a:r>
                      <a:endParaRPr lang="en-US" altLang="ja-JP" sz="1800" b="0" dirty="0">
                        <a:solidFill>
                          <a:schemeClr val="tx1"/>
                        </a:solidFill>
                        <a:latin typeface="UD デジタル 教科書体 NP-R" panose="02020400000000000000" pitchFamily="18" charset="-128"/>
                        <a:ea typeface="UD デジタル 教科書体 NP-R" panose="02020400000000000000" pitchFamily="18" charset="-128"/>
                      </a:endParaRPr>
                    </a:p>
                    <a:p>
                      <a:pPr marL="447675" indent="-266700" algn="r">
                        <a:lnSpc>
                          <a:spcPct val="100000"/>
                        </a:lnSpc>
                        <a:spcBef>
                          <a:spcPts val="600"/>
                        </a:spcBef>
                        <a:spcAft>
                          <a:spcPts val="0"/>
                        </a:spcAft>
                      </a:pPr>
                      <a:r>
                        <a:rPr lang="ja-JP" altLang="en-US" sz="1800" b="0" dirty="0">
                          <a:solidFill>
                            <a:schemeClr val="tx1"/>
                          </a:solidFill>
                          <a:latin typeface="UD デジタル 教科書体 NP-R" panose="02020400000000000000" pitchFamily="18" charset="-128"/>
                          <a:ea typeface="UD デジタル 教科書体 NP-R" panose="02020400000000000000" pitchFamily="18" charset="-128"/>
                        </a:rPr>
                        <a:t>など</a:t>
                      </a:r>
                    </a:p>
                  </a:txBody>
                  <a:tcPr marR="108000" marT="108000"/>
                </a:tc>
                <a:extLst>
                  <a:ext uri="{0D108BD9-81ED-4DB2-BD59-A6C34878D82A}">
                    <a16:rowId xmlns:a16="http://schemas.microsoft.com/office/drawing/2014/main" val="4009635251"/>
                  </a:ext>
                </a:extLst>
              </a:tr>
            </a:tbl>
          </a:graphicData>
        </a:graphic>
      </p:graphicFrame>
      <p:sp>
        <p:nvSpPr>
          <p:cNvPr id="3" name="正方形/長方形 2">
            <a:extLst>
              <a:ext uri="{FF2B5EF4-FFF2-40B4-BE49-F238E27FC236}">
                <a16:creationId xmlns:a16="http://schemas.microsoft.com/office/drawing/2014/main" id="{3EDD0C8F-792D-3F4B-4B05-A17F6F3E534F}"/>
              </a:ext>
            </a:extLst>
          </p:cNvPr>
          <p:cNvSpPr/>
          <p:nvPr/>
        </p:nvSpPr>
        <p:spPr>
          <a:xfrm>
            <a:off x="180000" y="576000"/>
            <a:ext cx="8435494" cy="48398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2563" indent="-180975" algn="just"/>
            <a:endParaRPr lang="ja-JP" altLang="en-US" sz="2400" b="1" u="sng"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8" name="スライド番号プレースホルダー 2">
            <a:extLst>
              <a:ext uri="{FF2B5EF4-FFF2-40B4-BE49-F238E27FC236}">
                <a16:creationId xmlns:a16="http://schemas.microsoft.com/office/drawing/2014/main" id="{00563325-E420-4B37-B170-06C6B8A54AD3}"/>
              </a:ext>
            </a:extLst>
          </p:cNvPr>
          <p:cNvSpPr>
            <a:spLocks noGrp="1"/>
          </p:cNvSpPr>
          <p:nvPr>
            <p:ph type="sldNum" sz="quarter" idx="12"/>
          </p:nvPr>
        </p:nvSpPr>
        <p:spPr>
          <a:xfrm>
            <a:off x="11696722" y="6597352"/>
            <a:ext cx="443031"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86685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8A7EC329-E872-4319-997A-60FB31EC6F09}"/>
              </a:ext>
            </a:extLst>
          </p:cNvPr>
          <p:cNvSpPr/>
          <p:nvPr/>
        </p:nvSpPr>
        <p:spPr>
          <a:xfrm>
            <a:off x="326305" y="128212"/>
            <a:ext cx="9369488" cy="533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58775" algn="just"/>
            <a:endParaRPr kumimoji="1" lang="ja-JP" altLang="en-US" sz="2400" b="1" dirty="0">
              <a:solidFill>
                <a:schemeClr val="tx1"/>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D7643C03-DD93-4241-A639-875AA1167FDA}"/>
              </a:ext>
            </a:extLst>
          </p:cNvPr>
          <p:cNvSpPr>
            <a:spLocks/>
          </p:cNvSpPr>
          <p:nvPr/>
        </p:nvSpPr>
        <p:spPr>
          <a:xfrm>
            <a:off x="0" y="662"/>
            <a:ext cx="12193200" cy="540000"/>
          </a:xfrm>
          <a:prstGeom prst="rect">
            <a:avLst/>
          </a:prstGeom>
          <a:solidFill>
            <a:schemeClr val="accent5">
              <a:lumMod val="40000"/>
              <a:lumOff val="6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３．</a:t>
            </a: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豊かな住まい・くらしの実現に向けて</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graphicFrame>
        <p:nvGraphicFramePr>
          <p:cNvPr id="2" name="表 2">
            <a:extLst>
              <a:ext uri="{FF2B5EF4-FFF2-40B4-BE49-F238E27FC236}">
                <a16:creationId xmlns:a16="http://schemas.microsoft.com/office/drawing/2014/main" id="{D99E928C-9C69-4F6C-8606-72AA4D500416}"/>
              </a:ext>
            </a:extLst>
          </p:cNvPr>
          <p:cNvGraphicFramePr>
            <a:graphicFrameLocks noGrp="1"/>
          </p:cNvGraphicFramePr>
          <p:nvPr>
            <p:extLst>
              <p:ext uri="{D42A27DB-BD31-4B8C-83A1-F6EECF244321}">
                <p14:modId xmlns:p14="http://schemas.microsoft.com/office/powerpoint/2010/main" val="3631243477"/>
              </p:ext>
            </p:extLst>
          </p:nvPr>
        </p:nvGraphicFramePr>
        <p:xfrm>
          <a:off x="360000" y="720000"/>
          <a:ext cx="11520000" cy="5940000"/>
        </p:xfrm>
        <a:graphic>
          <a:graphicData uri="http://schemas.openxmlformats.org/drawingml/2006/table">
            <a:tbl>
              <a:tblPr firstRow="1" bandRow="1">
                <a:tableStyleId>{5C22544A-7EE6-4342-B048-85BDC9FD1C3A}</a:tableStyleId>
              </a:tblPr>
              <a:tblGrid>
                <a:gridCol w="900000">
                  <a:extLst>
                    <a:ext uri="{9D8B030D-6E8A-4147-A177-3AD203B41FA5}">
                      <a16:colId xmlns:a16="http://schemas.microsoft.com/office/drawing/2014/main" val="2236629266"/>
                    </a:ext>
                  </a:extLst>
                </a:gridCol>
                <a:gridCol w="10620000">
                  <a:extLst>
                    <a:ext uri="{9D8B030D-6E8A-4147-A177-3AD203B41FA5}">
                      <a16:colId xmlns:a16="http://schemas.microsoft.com/office/drawing/2014/main" val="1691713924"/>
                    </a:ext>
                  </a:extLst>
                </a:gridCol>
              </a:tblGrid>
              <a:tr h="900000">
                <a:tc>
                  <a:txBody>
                    <a:bodyPr/>
                    <a:lstStyle/>
                    <a:p>
                      <a:pPr algn="ctr"/>
                      <a:r>
                        <a:rPr kumimoji="1" lang="ja-JP" altLang="en-US" b="0" dirty="0">
                          <a:latin typeface="UD デジタル 教科書体 NP-B" panose="02020700000000000000" pitchFamily="18" charset="-128"/>
                          <a:ea typeface="UD デジタル 教科書体 NP-B" panose="02020700000000000000" pitchFamily="18" charset="-128"/>
                        </a:rPr>
                        <a:t>取組の</a:t>
                      </a:r>
                      <a:endParaRPr kumimoji="1" lang="en-US" altLang="ja-JP" b="0" dirty="0">
                        <a:latin typeface="UD デジタル 教科書体 NP-B" panose="02020700000000000000" pitchFamily="18" charset="-128"/>
                        <a:ea typeface="UD デジタル 教科書体 NP-B" panose="02020700000000000000" pitchFamily="18" charset="-128"/>
                      </a:endParaRPr>
                    </a:p>
                    <a:p>
                      <a:pPr algn="ctr"/>
                      <a:r>
                        <a:rPr kumimoji="1" lang="ja-JP" altLang="en-US" b="0" dirty="0">
                          <a:latin typeface="UD デジタル 教科書体 NP-B" panose="02020700000000000000" pitchFamily="18" charset="-128"/>
                          <a:ea typeface="UD デジタル 教科書体 NP-B" panose="02020700000000000000" pitchFamily="18" charset="-128"/>
                        </a:rPr>
                        <a:t>方向性</a:t>
                      </a:r>
                    </a:p>
                  </a:txBody>
                  <a:tcPr vert="eaVert" anchor="ctr">
                    <a:solidFill>
                      <a:schemeClr val="accent1">
                        <a:lumMod val="60000"/>
                        <a:lumOff val="40000"/>
                      </a:schemeClr>
                    </a:solidFill>
                  </a:tcPr>
                </a:tc>
                <a:tc>
                  <a:txBody>
                    <a:bodyPr/>
                    <a:lstStyle/>
                    <a:p>
                      <a:pPr marL="173038" marR="0" lvl="0" indent="-173038" algn="just" defTabSz="914400" rtl="0" eaLnBrk="1" fontAlgn="auto" latinLnBrk="0" hangingPunct="1">
                        <a:lnSpc>
                          <a:spcPct val="100000"/>
                        </a:lnSpc>
                        <a:spcBef>
                          <a:spcPts val="1000"/>
                        </a:spcBef>
                        <a:spcAft>
                          <a:spcPts val="0"/>
                        </a:spcAft>
                        <a:buClrTx/>
                        <a:buSzTx/>
                        <a:buFontTx/>
                        <a:buNone/>
                        <a:tabLst/>
                        <a:defRPr/>
                      </a:pPr>
                      <a:r>
                        <a:rPr kumimoji="1" lang="ja-JP" altLang="en-US" dirty="0">
                          <a:latin typeface="UD デジタル 教科書体 NP-R" panose="02020400000000000000" pitchFamily="18" charset="-128"/>
                          <a:ea typeface="UD デジタル 教科書体 NP-R" panose="02020400000000000000" pitchFamily="18" charset="-128"/>
                        </a:rPr>
                        <a:t>③ 豊かな住まい･くらしを支える新たなしくみの構築</a:t>
                      </a:r>
                    </a:p>
                  </a:txBody>
                  <a:tcPr marR="108000" anchor="ctr">
                    <a:solidFill>
                      <a:schemeClr val="accent1">
                        <a:lumMod val="60000"/>
                        <a:lumOff val="40000"/>
                      </a:schemeClr>
                    </a:solidFill>
                  </a:tcPr>
                </a:tc>
                <a:extLst>
                  <a:ext uri="{0D108BD9-81ED-4DB2-BD59-A6C34878D82A}">
                    <a16:rowId xmlns:a16="http://schemas.microsoft.com/office/drawing/2014/main" val="2738731540"/>
                  </a:ext>
                </a:extLst>
              </a:tr>
              <a:tr h="5040000">
                <a:tc>
                  <a:txBody>
                    <a:bodyPr/>
                    <a:lstStyle/>
                    <a:p>
                      <a:pPr algn="ctr"/>
                      <a:r>
                        <a:rPr kumimoji="1" lang="ja-JP" altLang="en-US" b="0" dirty="0">
                          <a:latin typeface="UD デジタル 教科書体 NP-B" panose="02020700000000000000" pitchFamily="18" charset="-128"/>
                          <a:ea typeface="UD デジタル 教科書体 NP-B" panose="02020700000000000000" pitchFamily="18" charset="-128"/>
                        </a:rPr>
                        <a:t>主な取組例</a:t>
                      </a:r>
                    </a:p>
                  </a:txBody>
                  <a:tcPr vert="eaVert" anchor="ctr"/>
                </a:tc>
                <a:tc>
                  <a:txBody>
                    <a:bodyPr/>
                    <a:lstStyle/>
                    <a:p>
                      <a:pPr marL="179388" indent="-179388" algn="just">
                        <a:lnSpc>
                          <a:spcPct val="100000"/>
                        </a:lnSpc>
                        <a:spcBef>
                          <a:spcPts val="1000"/>
                        </a:spcBef>
                        <a:spcAft>
                          <a:spcPts val="0"/>
                        </a:spcAft>
                      </a:pPr>
                      <a:r>
                        <a:rPr kumimoji="1" lang="ja-JP" altLang="en-US" spc="-20" baseline="0" dirty="0">
                          <a:latin typeface="UD デジタル 教科書体 NP-R" panose="02020400000000000000" pitchFamily="18" charset="-128"/>
                          <a:ea typeface="UD デジタル 教科書体 NP-R" panose="02020400000000000000" pitchFamily="18" charset="-128"/>
                        </a:rPr>
                        <a:t>○ 住まい手の住生活リテラシーの向上</a:t>
                      </a:r>
                      <a:endParaRPr kumimoji="1" lang="en-US" altLang="ja-JP" spc="-20" baseline="0" dirty="0">
                        <a:latin typeface="UD デジタル 教科書体 NP-R" panose="02020400000000000000" pitchFamily="18" charset="-128"/>
                        <a:ea typeface="UD デジタル 教科書体 NP-R" panose="02020400000000000000" pitchFamily="18" charset="-128"/>
                      </a:endParaRPr>
                    </a:p>
                    <a:p>
                      <a:pPr marL="361950" indent="-179388" algn="just">
                        <a:lnSpc>
                          <a:spcPct val="100000"/>
                        </a:lnSpc>
                        <a:spcBef>
                          <a:spcPts val="600"/>
                        </a:spcBef>
                        <a:spcAft>
                          <a:spcPts val="0"/>
                        </a:spcAft>
                      </a:pPr>
                      <a:r>
                        <a:rPr kumimoji="1" lang="ja-JP" altLang="en-US" spc="-20" baseline="0" dirty="0">
                          <a:latin typeface="UD デジタル 教科書体 NP-R" panose="02020400000000000000" pitchFamily="18" charset="-128"/>
                          <a:ea typeface="UD デジタル 教科書体 NP-R" panose="02020400000000000000" pitchFamily="18" charset="-128"/>
                        </a:rPr>
                        <a:t>・住まい選びや豊かにくらすために必要な知識・情報を得る機会の創出</a:t>
                      </a:r>
                      <a:endParaRPr kumimoji="1" lang="en-US" altLang="ja-JP" spc="-20" baseline="0" dirty="0">
                        <a:latin typeface="UD デジタル 教科書体 NP-R" panose="02020400000000000000" pitchFamily="18" charset="-128"/>
                        <a:ea typeface="UD デジタル 教科書体 NP-R" panose="02020400000000000000" pitchFamily="18" charset="-128"/>
                      </a:endParaRPr>
                    </a:p>
                    <a:p>
                      <a:pPr marL="536575" indent="-179388" algn="just">
                        <a:lnSpc>
                          <a:spcPct val="100000"/>
                        </a:lnSpc>
                        <a:spcBef>
                          <a:spcPts val="0"/>
                        </a:spcBef>
                        <a:spcAft>
                          <a:spcPts val="0"/>
                        </a:spcAft>
                      </a:pPr>
                      <a:r>
                        <a:rPr kumimoji="1" lang="ja-JP" altLang="en-US" sz="1600" spc="-20" baseline="0" dirty="0">
                          <a:latin typeface="UD デジタル 教科書体 NP-R" panose="02020400000000000000" pitchFamily="18" charset="-128"/>
                          <a:ea typeface="UD デジタル 教科書体 NP-R" panose="02020400000000000000" pitchFamily="18" charset="-128"/>
                        </a:rPr>
                        <a:t>（ゲーミフィケーションなどによる住教育の充実、気軽に相談できる窓口の充実など）</a:t>
                      </a:r>
                      <a:endParaRPr kumimoji="1" lang="en-US" altLang="ja-JP" sz="1600" spc="-20" baseline="0" dirty="0">
                        <a:latin typeface="UD デジタル 教科書体 NP-R" panose="02020400000000000000" pitchFamily="18" charset="-128"/>
                        <a:ea typeface="UD デジタル 教科書体 NP-R" panose="02020400000000000000" pitchFamily="18" charset="-128"/>
                      </a:endParaRPr>
                    </a:p>
                    <a:p>
                      <a:pPr marL="173038" indent="-173038" algn="just">
                        <a:lnSpc>
                          <a:spcPct val="100000"/>
                        </a:lnSpc>
                        <a:spcBef>
                          <a:spcPts val="1000"/>
                        </a:spcBef>
                      </a:pPr>
                      <a:r>
                        <a:rPr kumimoji="1" lang="ja-JP" altLang="en-US" dirty="0">
                          <a:latin typeface="UD デジタル 教科書体 NP-R" panose="02020400000000000000" pitchFamily="18" charset="-128"/>
                          <a:ea typeface="UD デジタル 教科書体 NP-R" panose="02020400000000000000" pitchFamily="18" charset="-128"/>
                        </a:rPr>
                        <a:t>○ 住まい･くらしに関わる新たな担い手の確保</a:t>
                      </a:r>
                      <a:endParaRPr kumimoji="1" lang="en-US" altLang="ja-JP" dirty="0">
                        <a:latin typeface="UD デジタル 教科書体 NP-R" panose="02020400000000000000" pitchFamily="18" charset="-128"/>
                        <a:ea typeface="UD デジタル 教科書体 NP-R" panose="02020400000000000000" pitchFamily="18" charset="-128"/>
                      </a:endParaRPr>
                    </a:p>
                    <a:p>
                      <a:pPr marL="361950" indent="-173038" algn="just">
                        <a:lnSpc>
                          <a:spcPct val="100000"/>
                        </a:lnSpc>
                        <a:spcBef>
                          <a:spcPts val="600"/>
                        </a:spcBef>
                      </a:pPr>
                      <a:r>
                        <a:rPr kumimoji="1" lang="ja-JP" altLang="en-US" dirty="0">
                          <a:latin typeface="UD デジタル 教科書体 NP-R" panose="02020400000000000000" pitchFamily="18" charset="-128"/>
                          <a:ea typeface="UD デジタル 教科書体 NP-R" panose="02020400000000000000" pitchFamily="18" charset="-128"/>
                        </a:rPr>
                        <a:t>・ワーキッシュアクト（本業以外で社会に貢献する労働や活動）やアクティブシニアの活用</a:t>
                      </a:r>
                    </a:p>
                    <a:p>
                      <a:pPr marL="361950" indent="-173038" algn="just">
                        <a:lnSpc>
                          <a:spcPct val="100000"/>
                        </a:lnSpc>
                        <a:spcBef>
                          <a:spcPts val="600"/>
                        </a:spcBef>
                      </a:pPr>
                      <a:r>
                        <a:rPr kumimoji="1" lang="ja-JP" altLang="en-US" dirty="0">
                          <a:latin typeface="UD デジタル 教科書体 NP-R" panose="02020400000000000000" pitchFamily="18" charset="-128"/>
                          <a:ea typeface="UD デジタル 教科書体 NP-R" panose="02020400000000000000" pitchFamily="18" charset="-128"/>
                        </a:rPr>
                        <a:t>・住まい手自らによる住まいの維持管理や地域の魅力向上につながる活動の推進</a:t>
                      </a:r>
                    </a:p>
                    <a:p>
                      <a:pPr marL="173038" indent="-173038" algn="just">
                        <a:lnSpc>
                          <a:spcPct val="100000"/>
                        </a:lnSpc>
                        <a:spcBef>
                          <a:spcPts val="1000"/>
                        </a:spcBef>
                      </a:pPr>
                      <a:r>
                        <a:rPr kumimoji="1" lang="ja-JP" altLang="en-US" dirty="0">
                          <a:latin typeface="UD デジタル 教科書体 NP-R" panose="02020400000000000000" pitchFamily="18" charset="-128"/>
                          <a:ea typeface="UD デジタル 教科書体 NP-R" panose="02020400000000000000" pitchFamily="18" charset="-128"/>
                        </a:rPr>
                        <a:t>○ 安心なくらしを支える公民の連携体制（プラットフォーム）の構築</a:t>
                      </a:r>
                      <a:endParaRPr kumimoji="1" lang="en-US" altLang="ja-JP" dirty="0">
                        <a:latin typeface="UD デジタル 教科書体 NP-R" panose="02020400000000000000" pitchFamily="18" charset="-128"/>
                        <a:ea typeface="UD デジタル 教科書体 NP-R" panose="02020400000000000000" pitchFamily="18" charset="-128"/>
                      </a:endParaRPr>
                    </a:p>
                    <a:p>
                      <a:pPr marL="361950" indent="-173038" algn="just">
                        <a:lnSpc>
                          <a:spcPct val="100000"/>
                        </a:lnSpc>
                        <a:spcBef>
                          <a:spcPts val="600"/>
                        </a:spcBef>
                      </a:pPr>
                      <a:r>
                        <a:rPr kumimoji="1" lang="ja-JP" altLang="en-US" dirty="0">
                          <a:latin typeface="UD デジタル 教科書体 NP-R" panose="02020400000000000000" pitchFamily="18" charset="-128"/>
                          <a:ea typeface="UD デジタル 教科書体 NP-R" panose="02020400000000000000" pitchFamily="18" charset="-128"/>
                        </a:rPr>
                        <a:t>・公民連携や施策連携の強化による地域の住まい手･住宅ストック全体を対象とした居住支援体制などのプラットフォームの整備</a:t>
                      </a:r>
                      <a:endParaRPr kumimoji="1" lang="en-US" altLang="ja-JP" dirty="0">
                        <a:latin typeface="UD デジタル 教科書体 NP-R" panose="02020400000000000000" pitchFamily="18" charset="-128"/>
                        <a:ea typeface="UD デジタル 教科書体 NP-R" panose="02020400000000000000" pitchFamily="18" charset="-128"/>
                      </a:endParaRPr>
                    </a:p>
                    <a:p>
                      <a:pPr marL="361950" indent="-173038" algn="just">
                        <a:lnSpc>
                          <a:spcPct val="100000"/>
                        </a:lnSpc>
                        <a:spcBef>
                          <a:spcPts val="600"/>
                        </a:spcBef>
                      </a:pPr>
                      <a:r>
                        <a:rPr lang="ja-JP" altLang="en-US" sz="1800" dirty="0">
                          <a:solidFill>
                            <a:schemeClr val="tx1"/>
                          </a:solidFill>
                          <a:latin typeface="UD デジタル 教科書体 NP-R" panose="02020400000000000000" pitchFamily="18" charset="-128"/>
                          <a:ea typeface="UD デジタル 教科書体 NP-R" panose="02020400000000000000" pitchFamily="18" charset="-128"/>
                        </a:rPr>
                        <a:t>・売り手や貸し手の供給側からの情報だけでなく、買い手・借り手となる住まい手からもニーズを発信することで、ニーズに対して適切な住まいやサービスをマッチングするシステムの構築</a:t>
                      </a:r>
                      <a:endParaRPr kumimoji="1" lang="en-US" altLang="ja-JP" dirty="0">
                        <a:latin typeface="UD デジタル 教科書体 NP-R" panose="02020400000000000000" pitchFamily="18" charset="-128"/>
                        <a:ea typeface="UD デジタル 教科書体 NP-R" panose="02020400000000000000" pitchFamily="18" charset="-128"/>
                      </a:endParaRPr>
                    </a:p>
                    <a:p>
                      <a:pPr marL="361950" indent="-173038" algn="r">
                        <a:lnSpc>
                          <a:spcPct val="100000"/>
                        </a:lnSpc>
                        <a:spcBef>
                          <a:spcPts val="600"/>
                        </a:spcBef>
                      </a:pPr>
                      <a:r>
                        <a:rPr kumimoji="1" lang="ja-JP" altLang="en-US" dirty="0">
                          <a:solidFill>
                            <a:schemeClr val="tx1"/>
                          </a:solidFill>
                          <a:latin typeface="UD デジタル 教科書体 NP-R" panose="02020400000000000000" pitchFamily="18" charset="-128"/>
                          <a:ea typeface="UD デジタル 教科書体 NP-R" panose="02020400000000000000" pitchFamily="18" charset="-128"/>
                        </a:rPr>
                        <a:t>など</a:t>
                      </a:r>
                      <a:endParaRPr kumimoji="1"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txBody>
                  <a:tcPr marR="108000" marT="108000"/>
                </a:tc>
                <a:extLst>
                  <a:ext uri="{0D108BD9-81ED-4DB2-BD59-A6C34878D82A}">
                    <a16:rowId xmlns:a16="http://schemas.microsoft.com/office/drawing/2014/main" val="4009635251"/>
                  </a:ext>
                </a:extLst>
              </a:tr>
            </a:tbl>
          </a:graphicData>
        </a:graphic>
      </p:graphicFrame>
      <p:sp>
        <p:nvSpPr>
          <p:cNvPr id="3" name="正方形/長方形 2">
            <a:extLst>
              <a:ext uri="{FF2B5EF4-FFF2-40B4-BE49-F238E27FC236}">
                <a16:creationId xmlns:a16="http://schemas.microsoft.com/office/drawing/2014/main" id="{36F5FE2D-3338-D5B2-A248-42EE4494C074}"/>
              </a:ext>
            </a:extLst>
          </p:cNvPr>
          <p:cNvSpPr/>
          <p:nvPr/>
        </p:nvSpPr>
        <p:spPr>
          <a:xfrm>
            <a:off x="180000" y="576000"/>
            <a:ext cx="7568621" cy="48398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2563" indent="-180975" algn="just"/>
            <a:endParaRPr lang="ja-JP" altLang="en-US" sz="2400" b="1" u="sng"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8" name="スライド番号プレースホルダー 2">
            <a:extLst>
              <a:ext uri="{FF2B5EF4-FFF2-40B4-BE49-F238E27FC236}">
                <a16:creationId xmlns:a16="http://schemas.microsoft.com/office/drawing/2014/main" id="{377E86D5-DE2C-4067-93EE-0B9C4325EA13}"/>
              </a:ext>
            </a:extLst>
          </p:cNvPr>
          <p:cNvSpPr>
            <a:spLocks noGrp="1"/>
          </p:cNvSpPr>
          <p:nvPr>
            <p:ph type="sldNum" sz="quarter" idx="12"/>
          </p:nvPr>
        </p:nvSpPr>
        <p:spPr>
          <a:xfrm>
            <a:off x="11696722" y="6597352"/>
            <a:ext cx="443031"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58821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423CEC27-51A5-43AE-A2FD-ED7FC0C67008}"/>
              </a:ext>
            </a:extLst>
          </p:cNvPr>
          <p:cNvSpPr/>
          <p:nvPr/>
        </p:nvSpPr>
        <p:spPr bwMode="white">
          <a:xfrm>
            <a:off x="212550" y="1378183"/>
            <a:ext cx="2452274" cy="5326633"/>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ct val="120000"/>
              </a:lnSpc>
            </a:pP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31EF1545-92FB-4511-8976-ACF8F3CD00FC}"/>
              </a:ext>
            </a:extLst>
          </p:cNvPr>
          <p:cNvSpPr>
            <a:spLocks/>
          </p:cNvSpPr>
          <p:nvPr/>
        </p:nvSpPr>
        <p:spPr>
          <a:xfrm>
            <a:off x="277784" y="1436785"/>
            <a:ext cx="2321806" cy="223915"/>
          </a:xfrm>
          <a:prstGeom prst="rect">
            <a:avLst/>
          </a:prstGeom>
          <a:noFill/>
          <a:ln w="9525" cmpd="dbl">
            <a:solidFill>
              <a:schemeClr val="accent1"/>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1200" kern="100" spc="-12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現状</a:t>
            </a:r>
            <a:endParaRPr kumimoji="1" lang="ja-JP" altLang="en-US" sz="1200" i="0" u="none" strike="noStrike" kern="100" cap="none" spc="-120" normalizeH="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22" name="Rectangle 1">
            <a:extLst>
              <a:ext uri="{FF2B5EF4-FFF2-40B4-BE49-F238E27FC236}">
                <a16:creationId xmlns:a16="http://schemas.microsoft.com/office/drawing/2014/main" id="{9FDA0A5B-953E-4786-B022-D25992106E7F}"/>
              </a:ext>
            </a:extLst>
          </p:cNvPr>
          <p:cNvSpPr>
            <a:spLocks noChangeArrowheads="1"/>
          </p:cNvSpPr>
          <p:nvPr/>
        </p:nvSpPr>
        <p:spPr bwMode="auto">
          <a:xfrm>
            <a:off x="-6220" y="207"/>
            <a:ext cx="12192000" cy="410547"/>
          </a:xfrm>
          <a:prstGeom prst="rect">
            <a:avLst/>
          </a:prstGeom>
          <a:solidFill>
            <a:schemeClr val="accent5">
              <a:lumMod val="40000"/>
              <a:lumOff val="60000"/>
            </a:schemeClr>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spcBef>
                <a:spcPts val="1200"/>
              </a:spcBef>
            </a:pPr>
            <a:r>
              <a:rPr lang="ja-JP" altLang="en-US" sz="2000" dirty="0">
                <a:solidFill>
                  <a:srgbClr val="000000"/>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住生活基本計画推進部会　報告書（案）</a:t>
            </a:r>
            <a:r>
              <a:rPr lang="ja-JP" altLang="en-US" sz="1800" dirty="0">
                <a:solidFill>
                  <a:srgbClr val="000000"/>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～大阪に住まう人々の多様な幸せ（</a:t>
            </a:r>
            <a:r>
              <a:rPr lang="en-US" altLang="ja-JP" sz="1800" dirty="0">
                <a:solidFill>
                  <a:srgbClr val="000000"/>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Well-Being</a:t>
            </a:r>
            <a:r>
              <a:rPr lang="ja-JP" altLang="en-US" sz="1800" dirty="0">
                <a:solidFill>
                  <a:srgbClr val="000000"/>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）の実現に向けて～</a:t>
            </a:r>
          </a:p>
        </p:txBody>
      </p:sp>
      <p:grpSp>
        <p:nvGrpSpPr>
          <p:cNvPr id="24" name="グループ化 23">
            <a:extLst>
              <a:ext uri="{FF2B5EF4-FFF2-40B4-BE49-F238E27FC236}">
                <a16:creationId xmlns:a16="http://schemas.microsoft.com/office/drawing/2014/main" id="{7570926D-6EF1-46AF-9A67-8A04EDB539F7}"/>
              </a:ext>
            </a:extLst>
          </p:cNvPr>
          <p:cNvGrpSpPr/>
          <p:nvPr/>
        </p:nvGrpSpPr>
        <p:grpSpPr>
          <a:xfrm>
            <a:off x="136761" y="480607"/>
            <a:ext cx="11972332" cy="814200"/>
            <a:chOff x="152694" y="668719"/>
            <a:chExt cx="11798501" cy="859696"/>
          </a:xfrm>
        </p:grpSpPr>
        <p:sp>
          <p:nvSpPr>
            <p:cNvPr id="7" name="正方形/長方形 6">
              <a:extLst>
                <a:ext uri="{FF2B5EF4-FFF2-40B4-BE49-F238E27FC236}">
                  <a16:creationId xmlns:a16="http://schemas.microsoft.com/office/drawing/2014/main" id="{C0B16EAA-6E41-4851-93E7-66524D3842D0}"/>
                </a:ext>
              </a:extLst>
            </p:cNvPr>
            <p:cNvSpPr/>
            <p:nvPr/>
          </p:nvSpPr>
          <p:spPr bwMode="white">
            <a:xfrm>
              <a:off x="227382" y="668719"/>
              <a:ext cx="11723813" cy="859696"/>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ct val="120000"/>
                </a:lnSpc>
              </a:pP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9" name="角丸四角形 64">
              <a:extLst>
                <a:ext uri="{FF2B5EF4-FFF2-40B4-BE49-F238E27FC236}">
                  <a16:creationId xmlns:a16="http://schemas.microsoft.com/office/drawing/2014/main" id="{5506674E-F13D-4789-B120-80608BE45520}"/>
                </a:ext>
              </a:extLst>
            </p:cNvPr>
            <p:cNvSpPr/>
            <p:nvPr/>
          </p:nvSpPr>
          <p:spPr>
            <a:xfrm>
              <a:off x="152694" y="694580"/>
              <a:ext cx="11798501" cy="822254"/>
            </a:xfrm>
            <a:prstGeom prst="roundRect">
              <a:avLst/>
            </a:prstGeom>
            <a:noFill/>
            <a:ln>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ts val="1600"/>
                </a:lnSpc>
                <a:spcAft>
                  <a:spcPts val="0"/>
                </a:spcAft>
              </a:pPr>
              <a:r>
                <a:rPr lang="ja-JP" altLang="en-US" sz="1200" kern="100" dirty="0">
                  <a:solidFill>
                    <a:srgbClr val="000000"/>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住まいは、生活の基盤、あらゆる活動を支える拠点、都市の重要な構成要素。そのあり方は都市の活力や安全性、地域コミュニティの維持形成などに密接に関連。</a:t>
              </a:r>
              <a:endParaRPr lang="en-US" altLang="ja-JP" sz="1200" kern="100" dirty="0">
                <a:solidFill>
                  <a:srgbClr val="000000"/>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algn="just">
                <a:lnSpc>
                  <a:spcPts val="1600"/>
                </a:lnSpc>
                <a:spcAft>
                  <a:spcPts val="0"/>
                </a:spcAft>
              </a:pPr>
              <a:r>
                <a:rPr lang="ja-JP" altLang="en-US" sz="1200" kern="100" dirty="0">
                  <a:solidFill>
                    <a:srgbClr val="000000"/>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豊かな住まい・くらしの創造を通じて、大阪に住まう人々の多様な幸せ（</a:t>
              </a:r>
              <a:r>
                <a:rPr lang="en-US" altLang="ja-JP" sz="1200" kern="100" dirty="0">
                  <a:solidFill>
                    <a:srgbClr val="000000"/>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Well-Being</a:t>
              </a:r>
              <a:r>
                <a:rPr lang="ja-JP" altLang="en-US" sz="1200" kern="100" dirty="0">
                  <a:solidFill>
                    <a:srgbClr val="000000"/>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）を実現することが、住宅政策の使命。</a:t>
              </a:r>
              <a:endParaRPr lang="en-US" altLang="ja-JP" sz="1200" kern="100" dirty="0">
                <a:solidFill>
                  <a:srgbClr val="000000"/>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182563" indent="-182563" algn="just">
                <a:lnSpc>
                  <a:spcPts val="1600"/>
                </a:lnSpc>
                <a:spcAft>
                  <a:spcPts val="0"/>
                </a:spcAft>
              </a:pPr>
              <a:r>
                <a:rPr lang="ja-JP" altLang="en-US" sz="1200" kern="100" dirty="0">
                  <a:solidFill>
                    <a:srgbClr val="000000"/>
                  </a:solidFill>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部会では、府内の住宅ストックの</a:t>
              </a:r>
              <a:r>
                <a:rPr lang="en-US" altLang="ja-JP" sz="1200" kern="100" dirty="0">
                  <a:solidFill>
                    <a:srgbClr val="000000"/>
                  </a:solidFill>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9</a:t>
              </a:r>
              <a:r>
                <a:rPr lang="ja-JP" altLang="en-US" sz="1200" kern="100" dirty="0">
                  <a:solidFill>
                    <a:srgbClr val="000000"/>
                  </a:solidFill>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割を民間住宅</a:t>
              </a:r>
              <a:r>
                <a:rPr lang="ja-JP" altLang="en-US" sz="1200" kern="100" dirty="0">
                  <a:solidFill>
                    <a:srgbClr val="000000"/>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が占めるという現状を踏まえ、民間ストックや住宅市場はどうあるべきかを重視し、議論、報告書をとりまとめ。</a:t>
              </a:r>
              <a:endParaRPr lang="en-US" altLang="ja-JP" sz="1200" kern="100" dirty="0">
                <a:solidFill>
                  <a:srgbClr val="000000"/>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p:txBody>
        </p:sp>
      </p:grpSp>
      <p:sp>
        <p:nvSpPr>
          <p:cNvPr id="30" name="正方形/長方形 29">
            <a:extLst>
              <a:ext uri="{FF2B5EF4-FFF2-40B4-BE49-F238E27FC236}">
                <a16:creationId xmlns:a16="http://schemas.microsoft.com/office/drawing/2014/main" id="{6CCC2469-1295-4433-AD45-CAEA3325BDC6}"/>
              </a:ext>
            </a:extLst>
          </p:cNvPr>
          <p:cNvSpPr>
            <a:spLocks/>
          </p:cNvSpPr>
          <p:nvPr/>
        </p:nvSpPr>
        <p:spPr>
          <a:xfrm>
            <a:off x="2842388" y="1437678"/>
            <a:ext cx="2974280" cy="229576"/>
          </a:xfrm>
          <a:prstGeom prst="rect">
            <a:avLst/>
          </a:prstGeom>
          <a:solidFill>
            <a:schemeClr val="accent5">
              <a:lumMod val="40000"/>
              <a:lumOff val="6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1200" kern="100" spc="-12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求められること</a:t>
            </a:r>
            <a:endParaRPr kumimoji="1" lang="ja-JP" altLang="en-US" sz="1200" i="0" u="none" strike="noStrike" kern="100" cap="none" spc="-120" normalizeH="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33" name="角丸四角形 55">
            <a:extLst>
              <a:ext uri="{FF2B5EF4-FFF2-40B4-BE49-F238E27FC236}">
                <a16:creationId xmlns:a16="http://schemas.microsoft.com/office/drawing/2014/main" id="{E482FAEA-CD6D-4744-8747-106ABCB8475D}"/>
              </a:ext>
            </a:extLst>
          </p:cNvPr>
          <p:cNvSpPr/>
          <p:nvPr/>
        </p:nvSpPr>
        <p:spPr>
          <a:xfrm>
            <a:off x="136760" y="1653159"/>
            <a:ext cx="2452274" cy="4986611"/>
          </a:xfrm>
          <a:prstGeom prst="roundRect">
            <a:avLst>
              <a:gd name="adj" fmla="val 823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t"/>
          <a:lstStyle/>
          <a:p>
            <a:pPr marL="87313" indent="-87313">
              <a:lnSpc>
                <a:spcPts val="1600"/>
              </a:lnSpc>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（１）住宅ストック・市場等</a:t>
            </a:r>
            <a:endParaRPr lang="en-US" altLang="ja-JP" sz="1000" b="1"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200"/>
              </a:lnSpc>
            </a:pPr>
            <a:r>
              <a:rPr lang="ja-JP" altLang="en-US" sz="900" dirty="0">
                <a:solidFill>
                  <a:schemeClr val="tx1"/>
                </a:solidFill>
                <a:latin typeface="UD デジタル 教科書体 N-R" panose="02020400000000000000" pitchFamily="17" charset="-128"/>
                <a:ea typeface="UD デジタル 教科書体 N-R" panose="02020400000000000000" pitchFamily="17" charset="-128"/>
              </a:rPr>
              <a:t>　・総住宅数や空家数の増加</a:t>
            </a:r>
            <a:endParaRPr lang="en-US" altLang="ja-JP" sz="9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200"/>
              </a:lnSpc>
            </a:pPr>
            <a:r>
              <a:rPr lang="ja-JP" altLang="en-US" sz="900" dirty="0">
                <a:solidFill>
                  <a:schemeClr val="tx1"/>
                </a:solidFill>
                <a:latin typeface="UD デジタル 教科書体 N-R" panose="02020400000000000000" pitchFamily="17" charset="-128"/>
                <a:ea typeface="UD デジタル 教科書体 N-R" panose="02020400000000000000" pitchFamily="17" charset="-128"/>
              </a:rPr>
              <a:t>　・分譲マンションの２つの老い</a:t>
            </a:r>
            <a:endParaRPr lang="en-US" altLang="ja-JP" sz="9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200"/>
              </a:lnSpc>
            </a:pPr>
            <a:r>
              <a:rPr lang="ja-JP" altLang="en-US" sz="900" dirty="0">
                <a:solidFill>
                  <a:schemeClr val="tx1"/>
                </a:solidFill>
                <a:latin typeface="UD デジタル 教科書体 N-R" panose="02020400000000000000" pitchFamily="17" charset="-128"/>
                <a:ea typeface="UD デジタル 教科書体 N-R" panose="02020400000000000000" pitchFamily="17" charset="-128"/>
              </a:rPr>
              <a:t>　・所有者不明土地・建物</a:t>
            </a:r>
            <a:endParaRPr lang="en-US" altLang="ja-JP" sz="9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200"/>
              </a:lnSpc>
            </a:pPr>
            <a:r>
              <a:rPr lang="ja-JP" altLang="en-US" sz="900" dirty="0">
                <a:solidFill>
                  <a:schemeClr val="tx1"/>
                </a:solidFill>
                <a:latin typeface="UD デジタル 教科書体 N-R" panose="02020400000000000000" pitchFamily="17" charset="-128"/>
                <a:ea typeface="UD デジタル 教科書体 N-R" panose="02020400000000000000" pitchFamily="17" charset="-128"/>
              </a:rPr>
              <a:t>　・省エネ性能など住宅の質</a:t>
            </a:r>
            <a:endParaRPr lang="en-US" altLang="ja-JP" sz="9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200"/>
              </a:lnSpc>
            </a:pPr>
            <a:r>
              <a:rPr lang="ja-JP" altLang="en-US" sz="900" dirty="0">
                <a:solidFill>
                  <a:schemeClr val="tx1"/>
                </a:solidFill>
                <a:latin typeface="UD デジタル 教科書体 N-R" panose="02020400000000000000" pitchFamily="17" charset="-128"/>
                <a:ea typeface="UD デジタル 教科書体 N-R" panose="02020400000000000000" pitchFamily="17" charset="-128"/>
              </a:rPr>
              <a:t>　・</a:t>
            </a:r>
            <a:r>
              <a:rPr lang="zh-TW" altLang="en-US" sz="900" dirty="0">
                <a:solidFill>
                  <a:schemeClr val="tx1"/>
                </a:solidFill>
                <a:latin typeface="UD デジタル 教科書体 N-R" panose="02020400000000000000" pitchFamily="17" charset="-128"/>
                <a:ea typeface="UD デジタル 教科書体 N-R" panose="02020400000000000000" pitchFamily="17" charset="-128"/>
              </a:rPr>
              <a:t>新築住宅購入価格</a:t>
            </a:r>
            <a:r>
              <a:rPr lang="ja-JP" altLang="en-US" sz="900" dirty="0">
                <a:solidFill>
                  <a:schemeClr val="tx1"/>
                </a:solidFill>
                <a:latin typeface="UD デジタル 教科書体 N-R" panose="02020400000000000000" pitchFamily="17" charset="-128"/>
                <a:ea typeface="UD デジタル 教科書体 N-R" panose="02020400000000000000" pitchFamily="17" charset="-128"/>
              </a:rPr>
              <a:t>の上昇傾向</a:t>
            </a:r>
            <a:endParaRPr lang="en-US" altLang="ja-JP" sz="9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200"/>
              </a:lnSpc>
            </a:pPr>
            <a:r>
              <a:rPr lang="ja-JP" altLang="en-US" sz="900" dirty="0">
                <a:solidFill>
                  <a:schemeClr val="tx1"/>
                </a:solidFill>
                <a:latin typeface="UD デジタル 教科書体 N-R" panose="02020400000000000000" pitchFamily="17" charset="-128"/>
                <a:ea typeface="UD デジタル 教科書体 N-R" panose="02020400000000000000" pitchFamily="17" charset="-128"/>
              </a:rPr>
              <a:t>　・既存住宅の流通量の緩やかな増加</a:t>
            </a:r>
          </a:p>
          <a:p>
            <a:pPr marL="87313" indent="-87313">
              <a:lnSpc>
                <a:spcPts val="1600"/>
              </a:lnSpc>
            </a:pPr>
            <a:r>
              <a:rPr lang="zh-TW" altLang="en-US" sz="1000" b="1" dirty="0">
                <a:solidFill>
                  <a:schemeClr val="tx1"/>
                </a:solidFill>
                <a:latin typeface="UD デジタル 教科書体 N-R" panose="02020400000000000000" pitchFamily="17" charset="-128"/>
                <a:ea typeface="UD デジタル 教科書体 N-R" panose="02020400000000000000" pitchFamily="17" charset="-128"/>
              </a:rPr>
              <a:t>（２）人口動態</a:t>
            </a:r>
            <a:endParaRPr lang="en-US" altLang="zh-TW" sz="1000" b="1"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200"/>
              </a:lnSpc>
            </a:pPr>
            <a:r>
              <a:rPr lang="ja-JP" altLang="en-US" sz="900" dirty="0">
                <a:solidFill>
                  <a:schemeClr val="tx1"/>
                </a:solidFill>
                <a:latin typeface="UD デジタル 教科書体 N-R" panose="02020400000000000000" pitchFamily="17" charset="-128"/>
                <a:ea typeface="UD デジタル 教科書体 N-R" panose="02020400000000000000" pitchFamily="17" charset="-128"/>
              </a:rPr>
              <a:t>　・人口減少・少子高齢化</a:t>
            </a:r>
            <a:endParaRPr lang="en-US" altLang="ja-JP" sz="9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200"/>
              </a:lnSpc>
            </a:pPr>
            <a:r>
              <a:rPr lang="ja-JP" altLang="en-US" sz="900" dirty="0">
                <a:solidFill>
                  <a:schemeClr val="tx1"/>
                </a:solidFill>
                <a:latin typeface="UD デジタル 教科書体 N-R" panose="02020400000000000000" pitchFamily="17" charset="-128"/>
                <a:ea typeface="UD デジタル 教科書体 N-R" panose="02020400000000000000" pitchFamily="17" charset="-128"/>
              </a:rPr>
              <a:t>　・世帯の小規模化</a:t>
            </a:r>
            <a:endParaRPr lang="en-US" altLang="ja-JP" sz="9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200"/>
              </a:lnSpc>
            </a:pPr>
            <a:r>
              <a:rPr lang="ja-JP" altLang="en-US" sz="900" dirty="0">
                <a:solidFill>
                  <a:schemeClr val="tx1"/>
                </a:solidFill>
                <a:latin typeface="UD デジタル 教科書体 N-R" panose="02020400000000000000" pitchFamily="17" charset="-128"/>
                <a:ea typeface="UD デジタル 教科書体 N-R" panose="02020400000000000000" pitchFamily="17" charset="-128"/>
              </a:rPr>
              <a:t>　・健康寿命の延伸</a:t>
            </a:r>
            <a:endParaRPr lang="en-US" altLang="ja-JP" sz="9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200"/>
              </a:lnSpc>
            </a:pPr>
            <a:r>
              <a:rPr lang="ja-JP" altLang="en-US" sz="900" dirty="0">
                <a:solidFill>
                  <a:schemeClr val="tx1"/>
                </a:solidFill>
                <a:latin typeface="UD デジタル 教科書体 N-R" panose="02020400000000000000" pitchFamily="17" charset="-128"/>
                <a:ea typeface="UD デジタル 教科書体 N-R" panose="02020400000000000000" pitchFamily="17" charset="-128"/>
              </a:rPr>
              <a:t>　・外国人の増加</a:t>
            </a:r>
          </a:p>
          <a:p>
            <a:pPr marL="87313" indent="-87313">
              <a:lnSpc>
                <a:spcPts val="1600"/>
              </a:lnSpc>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（３）ライフスタイル等の多様化</a:t>
            </a:r>
            <a:endParaRPr lang="en-US" altLang="ja-JP" sz="1000"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marR="0" lvl="0" indent="-182563"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・柔軟な働き方の拡大</a:t>
            </a:r>
            <a:endParaRPr kumimoji="1" lang="en-US" altLang="ja-JP" sz="9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182563" marR="0" lvl="0" indent="-182563"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・新たな価値観や働き方などライフスタイルの変化</a:t>
            </a:r>
            <a:endParaRPr kumimoji="1" lang="en-US" altLang="ja-JP" sz="9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182563" marR="0" lvl="0" indent="-182563"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・家族のかたちの多様化</a:t>
            </a:r>
            <a:endParaRPr kumimoji="1" lang="en-US" altLang="ja-JP" sz="9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182563" marR="0" lvl="0" indent="-182563"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・コミュニティ機能の低下</a:t>
            </a:r>
            <a:endParaRPr kumimoji="1" lang="en-US" altLang="ja-JP" sz="9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182563" marR="0" lvl="0" indent="-182563"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・多拠点生活や</a:t>
            </a:r>
            <a:r>
              <a:rPr lang="ja-JP" altLang="en-US" sz="900" dirty="0">
                <a:solidFill>
                  <a:prstClr val="black"/>
                </a:solidFill>
                <a:latin typeface="UD デジタル 教科書体 N-R" panose="02020400000000000000" pitchFamily="17" charset="-128"/>
                <a:ea typeface="UD デジタル 教科書体 N-R" panose="02020400000000000000" pitchFamily="17" charset="-128"/>
              </a:rPr>
              <a:t>シェアリングエコノミーへの関心の高まり</a:t>
            </a:r>
            <a:endParaRPr kumimoji="1" lang="ja-JP" altLang="en-US" sz="9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87313" indent="-87313">
              <a:lnSpc>
                <a:spcPts val="1600"/>
              </a:lnSpc>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（４）災害リスク</a:t>
            </a:r>
            <a:endParaRPr lang="en-US" altLang="ja-JP" sz="1000" b="1" dirty="0">
              <a:solidFill>
                <a:schemeClr val="tx1"/>
              </a:solidFill>
              <a:latin typeface="UD デジタル 教科書体 N-R" panose="02020400000000000000" pitchFamily="17" charset="-128"/>
              <a:ea typeface="UD デジタル 教科書体 N-R" panose="02020400000000000000" pitchFamily="17" charset="-128"/>
            </a:endParaRPr>
          </a:p>
          <a:p>
            <a:pPr marL="87313" marR="0" lvl="0" indent="-87313"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・大規模地震への備えの必要性</a:t>
            </a:r>
            <a:endParaRPr kumimoji="1" lang="en-US" altLang="ja-JP" sz="9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87313" marR="0" lvl="0" indent="-87313" algn="l" defTabSz="914400" rtl="0" eaLnBrk="1" fontAlgn="auto" latinLnBrk="0" hangingPunct="1">
              <a:lnSpc>
                <a:spcPts val="1200"/>
              </a:lnSpc>
              <a:spcBef>
                <a:spcPts val="0"/>
              </a:spcBef>
              <a:spcAft>
                <a:spcPts val="0"/>
              </a:spcAft>
              <a:buClrTx/>
              <a:buSzTx/>
              <a:buFontTx/>
              <a:buNone/>
              <a:tabLst/>
              <a:defRPr/>
            </a:pPr>
            <a:r>
              <a:rPr lang="ja-JP" altLang="en-US" sz="900" dirty="0">
                <a:solidFill>
                  <a:prstClr val="black"/>
                </a:solidFill>
                <a:latin typeface="UD デジタル 教科書体 N-R" panose="02020400000000000000" pitchFamily="17" charset="-128"/>
                <a:ea typeface="UD デジタル 教科書体 N-R" panose="02020400000000000000" pitchFamily="17" charset="-128"/>
              </a:rPr>
              <a:t>　・水害の激甚化・頻発化への対応</a:t>
            </a:r>
            <a:endParaRPr lang="en-US" altLang="ja-JP" sz="900" dirty="0">
              <a:solidFill>
                <a:prstClr val="black"/>
              </a:solidFill>
              <a:latin typeface="UD デジタル 教科書体 N-R" panose="02020400000000000000" pitchFamily="17" charset="-128"/>
              <a:ea typeface="UD デジタル 教科書体 N-R" panose="02020400000000000000" pitchFamily="17" charset="-128"/>
            </a:endParaRPr>
          </a:p>
          <a:p>
            <a:pPr marL="87313" marR="0" lvl="0" indent="-87313"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・地球沸騰化への対応</a:t>
            </a:r>
          </a:p>
          <a:p>
            <a:pPr marL="87313" indent="-87313">
              <a:lnSpc>
                <a:spcPts val="1600"/>
              </a:lnSpc>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（５）新技術・デジタル化の進展</a:t>
            </a:r>
            <a:endParaRPr lang="en-US" altLang="ja-JP" sz="1000" b="1" dirty="0">
              <a:solidFill>
                <a:schemeClr val="tx1"/>
              </a:solidFill>
              <a:latin typeface="UD デジタル 教科書体 N-R" panose="02020400000000000000" pitchFamily="17" charset="-128"/>
              <a:ea typeface="UD デジタル 教科書体 N-R" panose="02020400000000000000" pitchFamily="17" charset="-128"/>
            </a:endParaRPr>
          </a:p>
          <a:p>
            <a:pPr marL="87313" marR="0" lvl="0" indent="-87313"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a:t>
            </a:r>
            <a:r>
              <a:rPr lang="ja-JP" altLang="en-US" sz="900" dirty="0">
                <a:solidFill>
                  <a:prstClr val="black"/>
                </a:solidFill>
                <a:latin typeface="UD デジタル 教科書体 N-R" panose="02020400000000000000" pitchFamily="17" charset="-128"/>
                <a:ea typeface="UD デジタル 教科書体 N-R" panose="02020400000000000000" pitchFamily="17" charset="-128"/>
              </a:rPr>
              <a:t>人工知能や新素材の実用化や普及</a:t>
            </a:r>
            <a:endParaRPr kumimoji="1" lang="en-US" altLang="ja-JP" sz="9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87313" marR="0" lvl="0" indent="-87313" algn="l" defTabSz="914400" rtl="0" eaLnBrk="1" fontAlgn="auto" latinLnBrk="0" hangingPunct="1">
              <a:lnSpc>
                <a:spcPts val="1200"/>
              </a:lnSpc>
              <a:spcBef>
                <a:spcPts val="0"/>
              </a:spcBef>
              <a:spcAft>
                <a:spcPts val="0"/>
              </a:spcAft>
              <a:buClrTx/>
              <a:buSzTx/>
              <a:buFontTx/>
              <a:buNone/>
              <a:tabLst/>
              <a:defRPr/>
            </a:pPr>
            <a:r>
              <a:rPr lang="ja-JP" altLang="en-US" sz="900" dirty="0">
                <a:solidFill>
                  <a:prstClr val="black"/>
                </a:solidFill>
                <a:latin typeface="UD デジタル 教科書体 N-R" panose="02020400000000000000" pitchFamily="17" charset="-128"/>
                <a:ea typeface="UD デジタル 教科書体 N-R" panose="02020400000000000000" pitchFamily="17" charset="-128"/>
              </a:rPr>
              <a:t>　・不動産</a:t>
            </a:r>
            <a:r>
              <a:rPr lang="en-US" altLang="ja-JP" sz="900" dirty="0">
                <a:solidFill>
                  <a:prstClr val="black"/>
                </a:solidFill>
                <a:latin typeface="UD デジタル 教科書体 N-R" panose="02020400000000000000" pitchFamily="17" charset="-128"/>
                <a:ea typeface="UD デジタル 教科書体 N-R" panose="02020400000000000000" pitchFamily="17" charset="-128"/>
              </a:rPr>
              <a:t>ID</a:t>
            </a:r>
            <a:r>
              <a:rPr lang="ja-JP" altLang="en-US" sz="900" dirty="0">
                <a:solidFill>
                  <a:prstClr val="black"/>
                </a:solidFill>
                <a:latin typeface="UD デジタル 教科書体 N-R" panose="02020400000000000000" pitchFamily="17" charset="-128"/>
                <a:ea typeface="UD デジタル 教科書体 N-R" panose="02020400000000000000" pitchFamily="17" charset="-128"/>
              </a:rPr>
              <a:t>など建築・都市の</a:t>
            </a:r>
            <a:r>
              <a:rPr lang="en-US" altLang="ja-JP" sz="900" dirty="0">
                <a:solidFill>
                  <a:prstClr val="black"/>
                </a:solidFill>
                <a:latin typeface="UD デジタル 教科書体 N-R" panose="02020400000000000000" pitchFamily="17" charset="-128"/>
                <a:ea typeface="UD デジタル 教科書体 N-R" panose="02020400000000000000" pitchFamily="17" charset="-128"/>
              </a:rPr>
              <a:t>DX</a:t>
            </a:r>
            <a:r>
              <a:rPr lang="ja-JP" altLang="en-US" sz="900" dirty="0">
                <a:solidFill>
                  <a:prstClr val="black"/>
                </a:solidFill>
                <a:latin typeface="UD デジタル 教科書体 N-R" panose="02020400000000000000" pitchFamily="17" charset="-128"/>
                <a:ea typeface="UD デジタル 教科書体 N-R" panose="02020400000000000000" pitchFamily="17" charset="-128"/>
              </a:rPr>
              <a:t>化</a:t>
            </a:r>
            <a:endParaRPr kumimoji="1" lang="ja-JP" altLang="en-US" sz="9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87313" indent="-87313">
              <a:lnSpc>
                <a:spcPts val="1600"/>
              </a:lnSpc>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（６）大阪の将来のまちのイメージ</a:t>
            </a:r>
            <a:endParaRPr lang="en-US" altLang="ja-JP" sz="1000"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2563">
              <a:lnSpc>
                <a:spcPts val="1200"/>
              </a:lnSpc>
              <a:defRPr/>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　</a:t>
            </a:r>
            <a:r>
              <a:rPr kumimoji="1" lang="ja-JP" altLang="en-US" sz="9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a:t>
            </a:r>
            <a:r>
              <a:rPr lang="ja-JP" altLang="en-US" sz="900" dirty="0">
                <a:solidFill>
                  <a:prstClr val="black"/>
                </a:solidFill>
                <a:latin typeface="UD デジタル 教科書体 N-R" panose="02020400000000000000" pitchFamily="17" charset="-128"/>
                <a:ea typeface="UD デジタル 教科書体 N-R" panose="02020400000000000000" pitchFamily="17" charset="-128"/>
              </a:rPr>
              <a:t>大阪が持つ多様なストック・ポテンシャルを活かしたまちづくりの必要性</a:t>
            </a:r>
            <a:endParaRPr lang="en-US" altLang="ja-JP" sz="1050" b="1" dirty="0">
              <a:solidFill>
                <a:schemeClr val="tx1"/>
              </a:solidFill>
              <a:latin typeface="UD デジタル 教科書体 N-R" panose="02020400000000000000" pitchFamily="17" charset="-128"/>
              <a:ea typeface="UD デジタル 教科書体 N-R" panose="02020400000000000000" pitchFamily="17" charset="-128"/>
            </a:endParaRPr>
          </a:p>
          <a:p>
            <a:pPr marL="87313" marR="0" lvl="0" indent="-87313" algn="l" defTabSz="914400" rtl="0" eaLnBrk="1" fontAlgn="auto" latinLnBrk="0" hangingPunct="1">
              <a:lnSpc>
                <a:spcPts val="1200"/>
              </a:lnSpc>
              <a:spcBef>
                <a:spcPts val="0"/>
              </a:spcBef>
              <a:spcAft>
                <a:spcPts val="0"/>
              </a:spcAft>
              <a:buClrTx/>
              <a:buSzTx/>
              <a:buFontTx/>
              <a:buNone/>
              <a:tabLst/>
              <a:defRPr/>
            </a:pPr>
            <a:endParaRPr lang="en-US" altLang="ja-JP" sz="1000" b="1"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000"/>
              </a:lnSpc>
              <a:spcAft>
                <a:spcPts val="600"/>
              </a:spcAft>
            </a:pPr>
            <a:endParaRPr lang="en-US" altLang="ja-JP" sz="10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000"/>
              </a:lnSpc>
              <a:spcAft>
                <a:spcPts val="600"/>
              </a:spcAft>
            </a:pPr>
            <a:endParaRPr lang="en-US" altLang="ja-JP" sz="1000" dirty="0">
              <a:solidFill>
                <a:schemeClr val="tx1"/>
              </a:solidFill>
              <a:latin typeface="UD デジタル 教科書体 N-R" panose="02020400000000000000" pitchFamily="17" charset="-128"/>
              <a:ea typeface="UD デジタル 教科書体 N-R" panose="02020400000000000000" pitchFamily="17" charset="-128"/>
            </a:endParaRPr>
          </a:p>
        </p:txBody>
      </p:sp>
      <p:grpSp>
        <p:nvGrpSpPr>
          <p:cNvPr id="8" name="グループ化 7">
            <a:extLst>
              <a:ext uri="{FF2B5EF4-FFF2-40B4-BE49-F238E27FC236}">
                <a16:creationId xmlns:a16="http://schemas.microsoft.com/office/drawing/2014/main" id="{D39A22B1-7D05-43C2-B291-164CE2FD3E86}"/>
              </a:ext>
            </a:extLst>
          </p:cNvPr>
          <p:cNvGrpSpPr/>
          <p:nvPr/>
        </p:nvGrpSpPr>
        <p:grpSpPr>
          <a:xfrm>
            <a:off x="5921828" y="1364660"/>
            <a:ext cx="6187265" cy="5365097"/>
            <a:chOff x="5582171" y="1357709"/>
            <a:chExt cx="6542236" cy="5175977"/>
          </a:xfrm>
        </p:grpSpPr>
        <p:sp>
          <p:nvSpPr>
            <p:cNvPr id="12" name="正方形/長方形 11">
              <a:extLst>
                <a:ext uri="{FF2B5EF4-FFF2-40B4-BE49-F238E27FC236}">
                  <a16:creationId xmlns:a16="http://schemas.microsoft.com/office/drawing/2014/main" id="{A6B438D6-4D06-4435-8232-96D9D67EB2FE}"/>
                </a:ext>
              </a:extLst>
            </p:cNvPr>
            <p:cNvSpPr/>
            <p:nvPr/>
          </p:nvSpPr>
          <p:spPr bwMode="white">
            <a:xfrm>
              <a:off x="5582171" y="1357709"/>
              <a:ext cx="6542236" cy="5175977"/>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ct val="120000"/>
                </a:lnSpc>
              </a:pP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85578523-4A0E-4355-83CC-5F3114075871}"/>
                </a:ext>
              </a:extLst>
            </p:cNvPr>
            <p:cNvSpPr>
              <a:spLocks/>
            </p:cNvSpPr>
            <p:nvPr/>
          </p:nvSpPr>
          <p:spPr>
            <a:xfrm>
              <a:off x="5728546" y="1425733"/>
              <a:ext cx="6275501" cy="233509"/>
            </a:xfrm>
            <a:prstGeom prst="rect">
              <a:avLst/>
            </a:prstGeom>
            <a:solidFill>
              <a:srgbClr val="8FAADC"/>
            </a:solidFill>
            <a:ln w="12700" cmpd="dbl">
              <a:solidFill>
                <a:schemeClr val="bg1"/>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00" cap="none" spc="-120" normalizeH="0" noProof="0" dirty="0">
                  <a:ln>
                    <a:noFill/>
                  </a:ln>
                  <a:solidFill>
                    <a:schemeClr val="bg1"/>
                  </a:solidFill>
                  <a:effectLst/>
                  <a:uLnTx/>
                  <a:uFillTx/>
                  <a:latin typeface="UD デジタル 教科書体 NP-B" panose="02020700000000000000" pitchFamily="18" charset="-128"/>
                  <a:ea typeface="UD デジタル 教科書体 NP-B" panose="02020700000000000000" pitchFamily="18" charset="-128"/>
                  <a:cs typeface="Times New Roman"/>
                </a:rPr>
                <a:t>取組の方向性</a:t>
              </a:r>
              <a:r>
                <a:rPr lang="ja-JP" altLang="en-US" sz="1200" kern="100" spc="-120" dirty="0">
                  <a:solidFill>
                    <a:schemeClr val="bg1"/>
                  </a:solidFill>
                  <a:latin typeface="UD デジタル 教科書体 NP-B" panose="02020700000000000000" pitchFamily="18" charset="-128"/>
                  <a:ea typeface="UD デジタル 教科書体 NP-B" panose="02020700000000000000" pitchFamily="18" charset="-128"/>
                  <a:cs typeface="Times New Roman"/>
                </a:rPr>
                <a:t>と主な取組例</a:t>
              </a:r>
              <a:endParaRPr kumimoji="1" lang="ja-JP" altLang="en-US" sz="1200" i="0" u="none" strike="noStrike" kern="100" cap="none" spc="-120" normalizeH="0" noProof="0" dirty="0">
                <a:ln>
                  <a:noFill/>
                </a:ln>
                <a:solidFill>
                  <a:schemeClr val="bg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grpSp>
      <p:graphicFrame>
        <p:nvGraphicFramePr>
          <p:cNvPr id="37" name="表 7">
            <a:extLst>
              <a:ext uri="{FF2B5EF4-FFF2-40B4-BE49-F238E27FC236}">
                <a16:creationId xmlns:a16="http://schemas.microsoft.com/office/drawing/2014/main" id="{DD8FA3B8-6D7A-4E53-BBA0-305556F06513}"/>
              </a:ext>
            </a:extLst>
          </p:cNvPr>
          <p:cNvGraphicFramePr>
            <a:graphicFrameLocks noGrp="1"/>
          </p:cNvGraphicFramePr>
          <p:nvPr>
            <p:extLst>
              <p:ext uri="{D42A27DB-BD31-4B8C-83A1-F6EECF244321}">
                <p14:modId xmlns:p14="http://schemas.microsoft.com/office/powerpoint/2010/main" val="272484070"/>
              </p:ext>
            </p:extLst>
          </p:nvPr>
        </p:nvGraphicFramePr>
        <p:xfrm>
          <a:off x="6060261" y="1770291"/>
          <a:ext cx="5943672" cy="4714601"/>
        </p:xfrm>
        <a:graphic>
          <a:graphicData uri="http://schemas.openxmlformats.org/drawingml/2006/table">
            <a:tbl>
              <a:tblPr firstRow="1" bandRow="1">
                <a:tableStyleId>{5C22544A-7EE6-4342-B048-85BDC9FD1C3A}</a:tableStyleId>
              </a:tblPr>
              <a:tblGrid>
                <a:gridCol w="317732">
                  <a:extLst>
                    <a:ext uri="{9D8B030D-6E8A-4147-A177-3AD203B41FA5}">
                      <a16:colId xmlns:a16="http://schemas.microsoft.com/office/drawing/2014/main" val="75978160"/>
                    </a:ext>
                  </a:extLst>
                </a:gridCol>
                <a:gridCol w="5625940">
                  <a:extLst>
                    <a:ext uri="{9D8B030D-6E8A-4147-A177-3AD203B41FA5}">
                      <a16:colId xmlns:a16="http://schemas.microsoft.com/office/drawing/2014/main" val="223060991"/>
                    </a:ext>
                  </a:extLst>
                </a:gridCol>
              </a:tblGrid>
              <a:tr h="53701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20" normalizeH="0" baseline="0" noProof="0" dirty="0">
                          <a:ln>
                            <a:noFill/>
                          </a:ln>
                          <a:solidFill>
                            <a:srgbClr val="FFFFFF"/>
                          </a:solidFill>
                          <a:effectLst/>
                          <a:uLnTx/>
                          <a:uFillTx/>
                          <a:latin typeface="UD デジタル 教科書体 N-R" panose="02020400000000000000" pitchFamily="17" charset="-128"/>
                          <a:ea typeface="UD デジタル 教科書体 N-R" panose="02020400000000000000" pitchFamily="17" charset="-128"/>
                          <a:cs typeface="ＭＳ Ｐゴシック"/>
                        </a:rPr>
                        <a:t>① 多様な住まい手や利活用ニーズに対応した住まい･住環境の形成</a:t>
                      </a:r>
                      <a:endParaRPr kumimoji="1" lang="en-US" altLang="ja-JP" sz="1200" b="0" i="0" u="none" strike="noStrike" kern="1200" cap="none" spc="-20" normalizeH="0" baseline="0" noProof="0" dirty="0">
                        <a:ln>
                          <a:noFill/>
                        </a:ln>
                        <a:solidFill>
                          <a:srgbClr val="FFFFFF"/>
                        </a:solidFill>
                        <a:effectLst/>
                        <a:uLnTx/>
                        <a:uFillTx/>
                        <a:latin typeface="UD デジタル 教科書体 N-R" panose="02020400000000000000" pitchFamily="17" charset="-128"/>
                        <a:ea typeface="UD デジタル 教科書体 N-R" panose="02020400000000000000" pitchFamily="17" charset="-128"/>
                        <a:cs typeface="ＭＳ Ｐゴシック"/>
                      </a:endParaRPr>
                    </a:p>
                    <a:p>
                      <a:pPr marL="87313" marR="0" lvl="0" indent="0" algn="l" defTabSz="914400" rtl="0" eaLnBrk="1" fontAlgn="auto" latinLnBrk="0" hangingPunct="1">
                        <a:lnSpc>
                          <a:spcPts val="1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多様な住まい手のライフスタイルやライフステージに応じた様々なニーズに対応した住まい、地域やくらしを支える様々なサービス･機能が提供される住環境が形成されること。</a:t>
                      </a:r>
                    </a:p>
                  </a:txBody>
                  <a:tcPr>
                    <a:solidFill>
                      <a:srgbClr val="8FAADC"/>
                    </a:solidFill>
                  </a:tcPr>
                </a:tc>
                <a:tc hMerge="1">
                  <a:txBody>
                    <a:bodyPr/>
                    <a:lstStyle/>
                    <a:p>
                      <a:endParaRPr kumimoji="1" lang="ja-JP" altLang="en-US" dirty="0"/>
                    </a:p>
                  </a:txBody>
                  <a:tcPr>
                    <a:solidFill>
                      <a:srgbClr val="8FAADC"/>
                    </a:solidFill>
                  </a:tcPr>
                </a:tc>
                <a:extLst>
                  <a:ext uri="{0D108BD9-81ED-4DB2-BD59-A6C34878D82A}">
                    <a16:rowId xmlns:a16="http://schemas.microsoft.com/office/drawing/2014/main" val="1498657107"/>
                  </a:ext>
                </a:extLst>
              </a:tr>
              <a:tr h="1043642">
                <a:tc>
                  <a:txBody>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120" normalizeH="0" baseline="0" noProof="0" dirty="0">
                          <a:ln>
                            <a:noFill/>
                          </a:ln>
                          <a:solidFill>
                            <a:sysClr val="windowText" lastClr="000000"/>
                          </a:solidFill>
                          <a:effectLst/>
                          <a:uLnTx/>
                          <a:uFillTx/>
                          <a:latin typeface="UD デジタル 教科書体 NP-B" panose="02020700000000000000" pitchFamily="18" charset="-128"/>
                          <a:ea typeface="UD デジタル 教科書体 NP-B" panose="02020700000000000000" pitchFamily="18" charset="-128"/>
                          <a:cs typeface="Times New Roman"/>
                        </a:rPr>
                        <a:t>主な取組例</a:t>
                      </a:r>
                    </a:p>
                  </a:txBody>
                  <a:tcPr vert="eaVert" anchor="ctr">
                    <a:lnR w="12700" cap="flat" cmpd="sng" algn="ctr">
                      <a:solidFill>
                        <a:srgbClr val="8FAADC"/>
                      </a:solidFill>
                      <a:prstDash val="solid"/>
                      <a:round/>
                      <a:headEnd type="none" w="med" len="med"/>
                      <a:tailEnd type="none" w="med" len="med"/>
                    </a:lnR>
                    <a:solidFill>
                      <a:schemeClr val="bg1"/>
                    </a:solidFill>
                  </a:tcPr>
                </a:tc>
                <a:tc>
                  <a:txBody>
                    <a:bodyPr/>
                    <a:lstStyle/>
                    <a:p>
                      <a:pPr marL="87313" marR="0" lvl="0" indent="-87313" algn="l" defTabSz="914400" rtl="0" eaLnBrk="1" fontAlgn="auto" latinLnBrk="0" hangingPunct="1">
                        <a:lnSpc>
                          <a:spcPts val="1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子育てしやすい住まい･住環境の提供</a:t>
                      </a:r>
                      <a:endParaRPr kumimoji="1" lang="en-US" altLang="ja-JP" sz="10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87313" marR="0" lvl="0" indent="-87313" algn="l" defTabSz="914400" rtl="0" eaLnBrk="1" fontAlgn="auto" latinLnBrk="0" hangingPunct="1">
                        <a:lnSpc>
                          <a:spcPts val="1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増加する単身世帯の安心を支える住まい･住環境の提供</a:t>
                      </a:r>
                      <a:endParaRPr kumimoji="1" lang="en-US" altLang="ja-JP" sz="10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87313" marR="0" lvl="0" indent="-87313" algn="l" defTabSz="914400" rtl="0" eaLnBrk="1" fontAlgn="auto" latinLnBrk="0" hangingPunct="1">
                        <a:lnSpc>
                          <a:spcPts val="1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高齢者をはじめ、誰もが健康･快適にくらせる住まいの提供</a:t>
                      </a:r>
                    </a:p>
                    <a:p>
                      <a:pPr marL="87313" marR="0" lvl="0" indent="-87313" algn="l" defTabSz="914400" rtl="0" eaLnBrk="1" fontAlgn="auto" latinLnBrk="0" hangingPunct="1">
                        <a:lnSpc>
                          <a:spcPts val="1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外国人が安心してくらすことができる住まい・住環境の提供</a:t>
                      </a:r>
                    </a:p>
                    <a:p>
                      <a:pPr marL="87313" marR="0" lvl="0" indent="-87313" algn="l" defTabSz="914400" rtl="0" eaLnBrk="1" fontAlgn="auto" latinLnBrk="0" hangingPunct="1">
                        <a:lnSpc>
                          <a:spcPts val="1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地域の活性化に寄与する遊休ストックの活用促進                                 など</a:t>
                      </a:r>
                    </a:p>
                  </a:txBody>
                  <a:tcPr>
                    <a:lnL w="12700" cap="flat" cmpd="sng" algn="ctr">
                      <a:solidFill>
                        <a:srgbClr val="8FAADC"/>
                      </a:solidFill>
                      <a:prstDash val="solid"/>
                      <a:round/>
                      <a:headEnd type="none" w="med" len="med"/>
                      <a:tailEnd type="none" w="med" len="med"/>
                    </a:lnL>
                    <a:solidFill>
                      <a:schemeClr val="bg1"/>
                    </a:solidFill>
                  </a:tcPr>
                </a:tc>
                <a:extLst>
                  <a:ext uri="{0D108BD9-81ED-4DB2-BD59-A6C34878D82A}">
                    <a16:rowId xmlns:a16="http://schemas.microsoft.com/office/drawing/2014/main" val="743689351"/>
                  </a:ext>
                </a:extLst>
              </a:tr>
              <a:tr h="53701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20" normalizeH="0" baseline="0" noProof="0" dirty="0">
                          <a:ln>
                            <a:noFill/>
                          </a:ln>
                          <a:solidFill>
                            <a:srgbClr val="FFFFFF"/>
                          </a:solidFill>
                          <a:effectLst/>
                          <a:uLnTx/>
                          <a:uFillTx/>
                          <a:latin typeface="UD デジタル 教科書体 N-R" panose="02020400000000000000" pitchFamily="17" charset="-128"/>
                          <a:ea typeface="UD デジタル 教科書体 N-R" panose="02020400000000000000" pitchFamily="17" charset="-128"/>
                          <a:cs typeface="ＭＳ Ｐゴシック"/>
                        </a:rPr>
                        <a:t>② 良質な住宅ストックが形成される市場環境の整備</a:t>
                      </a:r>
                      <a:endParaRPr kumimoji="1" lang="en-US" altLang="ja-JP" sz="1200" b="0" i="0" u="none" strike="noStrike" kern="1200" cap="none" spc="-20" normalizeH="0" baseline="0" noProof="0" dirty="0">
                        <a:ln>
                          <a:noFill/>
                        </a:ln>
                        <a:solidFill>
                          <a:srgbClr val="FFFFFF"/>
                        </a:solidFill>
                        <a:effectLst/>
                        <a:uLnTx/>
                        <a:uFillTx/>
                        <a:latin typeface="UD デジタル 教科書体 N-R" panose="02020400000000000000" pitchFamily="17" charset="-128"/>
                        <a:ea typeface="UD デジタル 教科書体 N-R" panose="02020400000000000000" pitchFamily="17" charset="-128"/>
                        <a:cs typeface="ＭＳ Ｐゴシック"/>
                      </a:endParaRPr>
                    </a:p>
                    <a:p>
                      <a:pPr marL="87313" marR="0" lvl="0" indent="0" algn="l" defTabSz="914400" rtl="0" eaLnBrk="1" fontAlgn="auto" latinLnBrk="0" hangingPunct="1">
                        <a:lnSpc>
                          <a:spcPts val="1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住まい手が適切な住まいを選択できる環境を整えることや、住まいが適切に維持管理され、次世代へ承継されるなど、良質な住宅ストックが形成される市場環境を整備すること。</a:t>
                      </a:r>
                    </a:p>
                  </a:txBody>
                  <a:tcPr>
                    <a:solidFill>
                      <a:srgbClr val="8FAADC"/>
                    </a:solidFill>
                  </a:tcPr>
                </a:tc>
                <a:tc hMerge="1">
                  <a:txBody>
                    <a:bodyPr/>
                    <a:lstStyle/>
                    <a:p>
                      <a:endParaRPr kumimoji="1" lang="ja-JP" altLang="en-US" dirty="0"/>
                    </a:p>
                  </a:txBody>
                  <a:tcPr>
                    <a:solidFill>
                      <a:srgbClr val="8FAADC"/>
                    </a:solidFill>
                  </a:tcPr>
                </a:tc>
                <a:extLst>
                  <a:ext uri="{0D108BD9-81ED-4DB2-BD59-A6C34878D82A}">
                    <a16:rowId xmlns:a16="http://schemas.microsoft.com/office/drawing/2014/main" val="1120091834"/>
                  </a:ext>
                </a:extLst>
              </a:tr>
              <a:tr h="1132926">
                <a:tc>
                  <a:txBody>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120" normalizeH="0" baseline="0" noProof="0" dirty="0">
                          <a:ln>
                            <a:noFill/>
                          </a:ln>
                          <a:solidFill>
                            <a:sysClr val="windowText" lastClr="000000"/>
                          </a:solidFill>
                          <a:effectLst/>
                          <a:uLnTx/>
                          <a:uFillTx/>
                          <a:latin typeface="UD デジタル 教科書体 NP-B" panose="02020700000000000000" pitchFamily="18" charset="-128"/>
                          <a:ea typeface="UD デジタル 教科書体 NP-B" panose="02020700000000000000" pitchFamily="18" charset="-128"/>
                          <a:cs typeface="Times New Roman"/>
                        </a:rPr>
                        <a:t>主な取組例</a:t>
                      </a:r>
                    </a:p>
                  </a:txBody>
                  <a:tcPr vert="eaVert">
                    <a:lnR w="12700" cap="flat" cmpd="sng" algn="ctr">
                      <a:solidFill>
                        <a:srgbClr val="8FAADC"/>
                      </a:solidFill>
                      <a:prstDash val="solid"/>
                      <a:round/>
                      <a:headEnd type="none" w="med" len="med"/>
                      <a:tailEnd type="none" w="med" len="med"/>
                    </a:lnR>
                    <a:solidFill>
                      <a:schemeClr val="bg1"/>
                    </a:solidFill>
                  </a:tcPr>
                </a:tc>
                <a:tc>
                  <a:txBody>
                    <a:bodyPr/>
                    <a:lstStyle/>
                    <a:p>
                      <a:pPr marL="87313" marR="0" lvl="0" indent="-87313" algn="l" defTabSz="914400" rtl="0" eaLnBrk="1" fontAlgn="auto" latinLnBrk="0" hangingPunct="1">
                        <a:lnSpc>
                          <a:spcPts val="1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適切な住まいが選択できる住情報の提供</a:t>
                      </a:r>
                      <a:endParaRPr kumimoji="1" lang="en-US" altLang="ja-JP" sz="10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87313" marR="0" lvl="0" indent="-87313" algn="l" defTabSz="914400" rtl="0" eaLnBrk="1" fontAlgn="auto" latinLnBrk="0" hangingPunct="1">
                        <a:lnSpc>
                          <a:spcPts val="1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住まいの関連産業における担い手の確保</a:t>
                      </a:r>
                      <a:endParaRPr kumimoji="1" lang="ja-JP" altLang="en-US" sz="10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87313" marR="0" lvl="0" indent="-87313" algn="l" defTabSz="914400" rtl="0" eaLnBrk="1" fontAlgn="auto" latinLnBrk="0" hangingPunct="1">
                        <a:lnSpc>
                          <a:spcPts val="1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適正な維持管理の推進・既存住宅流通市場の活性化</a:t>
                      </a:r>
                    </a:p>
                    <a:p>
                      <a:pPr marL="87313" marR="0" lvl="0" indent="-87313" algn="l" defTabSz="914400" rtl="0" eaLnBrk="1" fontAlgn="auto" latinLnBrk="0" hangingPunct="1">
                        <a:lnSpc>
                          <a:spcPts val="1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建物除却･再生の円滑化</a:t>
                      </a:r>
                    </a:p>
                    <a:p>
                      <a:pPr marL="87313" marR="0" lvl="0" indent="-87313" algn="l" defTabSz="914400" rtl="0" eaLnBrk="1" fontAlgn="auto" latinLnBrk="0" hangingPunct="1">
                        <a:lnSpc>
                          <a:spcPts val="1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カーボンニュートラルの更なる推進　　　　　　                                 など</a:t>
                      </a:r>
                    </a:p>
                  </a:txBody>
                  <a:tcPr>
                    <a:lnL w="12700" cap="flat" cmpd="sng" algn="ctr">
                      <a:solidFill>
                        <a:srgbClr val="8FAADC"/>
                      </a:solidFill>
                      <a:prstDash val="solid"/>
                      <a:round/>
                      <a:headEnd type="none" w="med" len="med"/>
                      <a:tailEnd type="none" w="med" len="med"/>
                    </a:lnL>
                    <a:solidFill>
                      <a:schemeClr val="bg1"/>
                    </a:solidFill>
                  </a:tcPr>
                </a:tc>
                <a:extLst>
                  <a:ext uri="{0D108BD9-81ED-4DB2-BD59-A6C34878D82A}">
                    <a16:rowId xmlns:a16="http://schemas.microsoft.com/office/drawing/2014/main" val="1182138621"/>
                  </a:ext>
                </a:extLst>
              </a:tr>
              <a:tr h="66495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20" normalizeH="0" baseline="0" noProof="0" dirty="0">
                          <a:ln>
                            <a:noFill/>
                          </a:ln>
                          <a:solidFill>
                            <a:srgbClr val="FFFFFF"/>
                          </a:solidFill>
                          <a:effectLst/>
                          <a:uLnTx/>
                          <a:uFillTx/>
                          <a:latin typeface="UD デジタル 教科書体 N-R" panose="02020400000000000000" pitchFamily="17" charset="-128"/>
                          <a:ea typeface="UD デジタル 教科書体 N-R" panose="02020400000000000000" pitchFamily="17" charset="-128"/>
                          <a:cs typeface="ＭＳ Ｐゴシック"/>
                        </a:rPr>
                        <a:t>③豊かな住まい･くらしを支える新たなしくみの構築</a:t>
                      </a:r>
                      <a:endParaRPr kumimoji="1" lang="en-US" altLang="ja-JP" sz="1200" b="0" i="0" u="none" strike="noStrike" kern="1200" cap="none" spc="-20" normalizeH="0" baseline="0" noProof="0" dirty="0">
                        <a:ln>
                          <a:noFill/>
                        </a:ln>
                        <a:solidFill>
                          <a:srgbClr val="FFFFFF"/>
                        </a:solidFill>
                        <a:effectLst/>
                        <a:uLnTx/>
                        <a:uFillTx/>
                        <a:latin typeface="UD デジタル 教科書体 N-R" panose="02020400000000000000" pitchFamily="17" charset="-128"/>
                        <a:ea typeface="UD デジタル 教科書体 N-R" panose="02020400000000000000" pitchFamily="17" charset="-128"/>
                        <a:cs typeface="ＭＳ Ｐゴシック"/>
                      </a:endParaRPr>
                    </a:p>
                    <a:p>
                      <a:pPr marL="87313" marR="0" lvl="0" indent="0" algn="l" defTabSz="914400" rtl="0" eaLnBrk="1" fontAlgn="auto" latinLnBrk="0" hangingPunct="1">
                        <a:lnSpc>
                          <a:spcPts val="1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住まい手自らが「適切な住まいを選択し豊かにくらす力（住生活リテラシー）」を身に着けるとともに、住まいに関わる新たな担い手の確保や、公民にわたる多様な主体の連携体制等を構築すること。</a:t>
                      </a:r>
                    </a:p>
                  </a:txBody>
                  <a:tcPr>
                    <a:solidFill>
                      <a:srgbClr val="8FAADC"/>
                    </a:solidFill>
                  </a:tcPr>
                </a:tc>
                <a:tc hMerge="1">
                  <a:txBody>
                    <a:bodyPr/>
                    <a:lstStyle/>
                    <a:p>
                      <a:endParaRPr kumimoji="1" lang="ja-JP" altLang="en-US" dirty="0"/>
                    </a:p>
                  </a:txBody>
                  <a:tcPr>
                    <a:solidFill>
                      <a:srgbClr val="8FAADC"/>
                    </a:solidFill>
                  </a:tcPr>
                </a:tc>
                <a:extLst>
                  <a:ext uri="{0D108BD9-81ED-4DB2-BD59-A6C34878D82A}">
                    <a16:rowId xmlns:a16="http://schemas.microsoft.com/office/drawing/2014/main" val="3659324451"/>
                  </a:ext>
                </a:extLst>
              </a:tr>
              <a:tr h="799055">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120" normalizeH="0" baseline="0" noProof="0" dirty="0">
                          <a:ln>
                            <a:noFill/>
                          </a:ln>
                          <a:solidFill>
                            <a:sysClr val="windowText" lastClr="000000"/>
                          </a:solidFill>
                          <a:effectLst/>
                          <a:uLnTx/>
                          <a:uFillTx/>
                          <a:latin typeface="UD デジタル 教科書体 NP-B" panose="02020700000000000000" pitchFamily="18" charset="-128"/>
                          <a:ea typeface="UD デジタル 教科書体 NP-B" panose="02020700000000000000" pitchFamily="18" charset="-128"/>
                          <a:cs typeface="Times New Roman"/>
                        </a:rPr>
                        <a:t>主な取組例</a:t>
                      </a:r>
                    </a:p>
                  </a:txBody>
                  <a:tcPr marL="0" marR="0" marT="0" marB="0" vert="eaVert" anchor="ctr">
                    <a:lnR w="12700" cap="flat" cmpd="sng" algn="ctr">
                      <a:solidFill>
                        <a:srgbClr val="8FAADC"/>
                      </a:solidFill>
                      <a:prstDash val="solid"/>
                      <a:round/>
                      <a:headEnd type="none" w="med" len="med"/>
                      <a:tailEnd type="none" w="med" len="med"/>
                    </a:lnR>
                    <a:solidFill>
                      <a:schemeClr val="bg1"/>
                    </a:solidFill>
                  </a:tcPr>
                </a:tc>
                <a:tc>
                  <a:txBody>
                    <a:bodyPr/>
                    <a:lstStyle/>
                    <a:p>
                      <a:pPr marL="87313" marR="0" lvl="0" indent="-87313" algn="l" defTabSz="914400" rtl="0" eaLnBrk="1" fontAlgn="auto" latinLnBrk="0" hangingPunct="1">
                        <a:lnSpc>
                          <a:spcPts val="1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住まい手の住生活リテラシーの向上</a:t>
                      </a:r>
                    </a:p>
                    <a:p>
                      <a:pPr marL="87313" marR="0" lvl="0" indent="-87313" algn="l" defTabSz="914400" rtl="0" eaLnBrk="1" fontAlgn="auto" latinLnBrk="0" hangingPunct="1">
                        <a:lnSpc>
                          <a:spcPts val="1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住まい･くらしに関わる新たな担い手の確保</a:t>
                      </a:r>
                    </a:p>
                    <a:p>
                      <a:pPr marL="87313" marR="0" lvl="0" indent="-87313" algn="l" defTabSz="914400" rtl="0" eaLnBrk="1" fontAlgn="auto" latinLnBrk="0" hangingPunct="1">
                        <a:lnSpc>
                          <a:spcPts val="1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安心なくらしを支える公民の連携体制（プラットフォーム）の構築促進            など</a:t>
                      </a:r>
                    </a:p>
                  </a:txBody>
                  <a:tcPr anchor="ctr">
                    <a:lnL w="12700" cap="flat" cmpd="sng" algn="ctr">
                      <a:solidFill>
                        <a:srgbClr val="8FAADC"/>
                      </a:solidFill>
                      <a:prstDash val="solid"/>
                      <a:round/>
                      <a:headEnd type="none" w="med" len="med"/>
                      <a:tailEnd type="none" w="med" len="med"/>
                    </a:lnL>
                    <a:solidFill>
                      <a:schemeClr val="bg1"/>
                    </a:solidFill>
                  </a:tcPr>
                </a:tc>
                <a:extLst>
                  <a:ext uri="{0D108BD9-81ED-4DB2-BD59-A6C34878D82A}">
                    <a16:rowId xmlns:a16="http://schemas.microsoft.com/office/drawing/2014/main" val="2693789122"/>
                  </a:ext>
                </a:extLst>
              </a:tr>
            </a:tbl>
          </a:graphicData>
        </a:graphic>
      </p:graphicFrame>
      <p:sp>
        <p:nvSpPr>
          <p:cNvPr id="38" name="角丸四角形 55">
            <a:extLst>
              <a:ext uri="{FF2B5EF4-FFF2-40B4-BE49-F238E27FC236}">
                <a16:creationId xmlns:a16="http://schemas.microsoft.com/office/drawing/2014/main" id="{9BC07293-678E-458D-B352-9C63494FF743}"/>
              </a:ext>
            </a:extLst>
          </p:cNvPr>
          <p:cNvSpPr/>
          <p:nvPr/>
        </p:nvSpPr>
        <p:spPr>
          <a:xfrm>
            <a:off x="2797151" y="1696568"/>
            <a:ext cx="3048887" cy="4944608"/>
          </a:xfrm>
          <a:prstGeom prst="roundRect">
            <a:avLst>
              <a:gd name="adj" fmla="val 823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87313" indent="-87313">
              <a:lnSpc>
                <a:spcPts val="1600"/>
              </a:lnSpc>
              <a:spcAft>
                <a:spcPts val="600"/>
              </a:spcAft>
            </a:pPr>
            <a:r>
              <a:rPr lang="ja-JP" altLang="en-US" sz="1100" b="1" u="sng" dirty="0">
                <a:solidFill>
                  <a:schemeClr val="tx1"/>
                </a:solidFill>
                <a:latin typeface="UD デジタル 教科書体 N-R" panose="02020400000000000000" pitchFamily="17" charset="-128"/>
                <a:ea typeface="UD デジタル 教科書体 N-R" panose="02020400000000000000" pitchFamily="17" charset="-128"/>
              </a:rPr>
              <a:t>（１）住宅ストック・市場等</a:t>
            </a:r>
            <a:endParaRPr lang="en-US" altLang="ja-JP" sz="1100" b="1" u="sng" dirty="0">
              <a:solidFill>
                <a:schemeClr val="tx1"/>
              </a:solidFill>
              <a:latin typeface="UD デジタル 教科書体 N-R" panose="02020400000000000000" pitchFamily="17" charset="-128"/>
              <a:ea typeface="UD デジタル 教科書体 N-R" panose="02020400000000000000" pitchFamily="17" charset="-128"/>
            </a:endParaRPr>
          </a:p>
          <a:p>
            <a:pPr marL="269875" marR="0" lvl="0" indent="-87313" algn="l"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○質の向上を含めた適切な維持管理</a:t>
            </a:r>
            <a:endParaRPr kumimoji="1" lang="en-US" altLang="ja-JP" sz="105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269875" marR="0" lvl="0" indent="-87313" algn="l"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○遊休ストックの利活用</a:t>
            </a:r>
            <a:endParaRPr kumimoji="1" lang="en-US" altLang="ja-JP" sz="105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269875" marR="0" lvl="0" indent="-87313" algn="l"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○適切な除却・再生</a:t>
            </a:r>
            <a:endParaRPr kumimoji="1" lang="en-US" altLang="ja-JP" sz="105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269875" marR="0" lvl="0" indent="-87313" algn="l" defTabSz="914400" rtl="0" eaLnBrk="1" fontAlgn="auto" latinLnBrk="0" hangingPunct="1">
              <a:lnSpc>
                <a:spcPts val="1200"/>
              </a:lnSpc>
              <a:spcBef>
                <a:spcPts val="0"/>
              </a:spcBef>
              <a:spcAft>
                <a:spcPts val="60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○既存住宅市場の活性化・円滑化</a:t>
            </a:r>
            <a:endParaRPr kumimoji="1" lang="en-US" altLang="ja-JP" sz="105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87313" indent="-87313">
              <a:lnSpc>
                <a:spcPts val="1600"/>
              </a:lnSpc>
              <a:spcAft>
                <a:spcPts val="600"/>
              </a:spcAft>
            </a:pPr>
            <a:r>
              <a:rPr lang="zh-TW" altLang="en-US" sz="1100" b="1" u="sng" dirty="0">
                <a:solidFill>
                  <a:schemeClr val="tx1"/>
                </a:solidFill>
                <a:latin typeface="UD デジタル 教科書体 N-R" panose="02020400000000000000" pitchFamily="17" charset="-128"/>
                <a:ea typeface="UD デジタル 教科書体 N-R" panose="02020400000000000000" pitchFamily="17" charset="-128"/>
              </a:rPr>
              <a:t>（２）人口動態</a:t>
            </a:r>
            <a:endParaRPr lang="en-US" altLang="ja-JP" sz="1050" dirty="0">
              <a:solidFill>
                <a:schemeClr val="tx1"/>
              </a:solidFill>
              <a:latin typeface="UD デジタル 教科書体 N-R" panose="02020400000000000000" pitchFamily="17" charset="-128"/>
              <a:ea typeface="UD デジタル 教科書体 N-R" panose="02020400000000000000" pitchFamily="17" charset="-128"/>
            </a:endParaRPr>
          </a:p>
          <a:p>
            <a:pPr marL="269875" indent="-87313">
              <a:lnSpc>
                <a:spcPts val="1200"/>
              </a:lnSpc>
            </a:pPr>
            <a:r>
              <a:rPr lang="ja-JP" altLang="en-US" sz="1050" dirty="0">
                <a:solidFill>
                  <a:schemeClr val="tx1"/>
                </a:solidFill>
                <a:latin typeface="UD デジタル 教科書体 N-R" panose="02020400000000000000" pitchFamily="17" charset="-128"/>
                <a:ea typeface="UD デジタル 教科書体 N-R" panose="02020400000000000000" pitchFamily="17" charset="-128"/>
              </a:rPr>
              <a:t>○ 住まいに関わる人材の確保</a:t>
            </a:r>
          </a:p>
          <a:p>
            <a:pPr marL="269875" indent="-87313">
              <a:lnSpc>
                <a:spcPts val="1200"/>
              </a:lnSpc>
            </a:pPr>
            <a:r>
              <a:rPr lang="ja-JP" altLang="en-US" sz="1050" dirty="0">
                <a:solidFill>
                  <a:schemeClr val="tx1"/>
                </a:solidFill>
                <a:latin typeface="UD デジタル 教科書体 N-R" panose="02020400000000000000" pitchFamily="17" charset="-128"/>
                <a:ea typeface="UD デジタル 教科書体 N-R" panose="02020400000000000000" pitchFamily="17" charset="-128"/>
              </a:rPr>
              <a:t>○ 孤立化やつながりの希薄化などを防ぐ</a:t>
            </a:r>
            <a:endParaRPr lang="en-US" altLang="ja-JP" sz="1050" dirty="0">
              <a:solidFill>
                <a:schemeClr val="tx1"/>
              </a:solidFill>
              <a:latin typeface="UD デジタル 教科書体 N-R" panose="02020400000000000000" pitchFamily="17" charset="-128"/>
              <a:ea typeface="UD デジタル 教科書体 N-R" panose="02020400000000000000" pitchFamily="17" charset="-128"/>
            </a:endParaRPr>
          </a:p>
          <a:p>
            <a:pPr marL="269875">
              <a:lnSpc>
                <a:spcPts val="1200"/>
              </a:lnSpc>
            </a:pPr>
            <a:r>
              <a:rPr lang="ja-JP" altLang="en-US" sz="1050" dirty="0">
                <a:solidFill>
                  <a:schemeClr val="tx1"/>
                </a:solidFill>
                <a:latin typeface="UD デジタル 教科書体 N-R" panose="02020400000000000000" pitchFamily="17" charset="-128"/>
                <a:ea typeface="UD デジタル 教科書体 N-R" panose="02020400000000000000" pitchFamily="17" charset="-128"/>
              </a:rPr>
              <a:t>地域コミュニティ機能の維持</a:t>
            </a:r>
            <a:endParaRPr lang="en-US" altLang="ja-JP" sz="1050" dirty="0">
              <a:solidFill>
                <a:schemeClr val="tx1"/>
              </a:solidFill>
              <a:latin typeface="UD デジタル 教科書体 N-R" panose="02020400000000000000" pitchFamily="17" charset="-128"/>
              <a:ea typeface="UD デジタル 教科書体 N-R" panose="02020400000000000000" pitchFamily="17" charset="-128"/>
            </a:endParaRPr>
          </a:p>
          <a:p>
            <a:pPr marL="179388" indent="-87313">
              <a:lnSpc>
                <a:spcPts val="1000"/>
              </a:lnSpc>
            </a:pPr>
            <a:endParaRPr lang="ja-JP" altLang="en-US" sz="3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600"/>
              </a:lnSpc>
              <a:spcAft>
                <a:spcPts val="600"/>
              </a:spcAft>
            </a:pPr>
            <a:r>
              <a:rPr lang="ja-JP" altLang="en-US" sz="1100" b="1" u="sng" dirty="0">
                <a:solidFill>
                  <a:schemeClr val="tx1"/>
                </a:solidFill>
                <a:latin typeface="UD デジタル 教科書体 N-R" panose="02020400000000000000" pitchFamily="17" charset="-128"/>
                <a:ea typeface="UD デジタル 教科書体 N-R" panose="02020400000000000000" pitchFamily="17" charset="-128"/>
              </a:rPr>
              <a:t>（３）ライフスタイル等の多様化</a:t>
            </a:r>
            <a:endParaRPr lang="en-US" altLang="ja-JP" sz="1100" b="1" u="sng" dirty="0">
              <a:solidFill>
                <a:schemeClr val="tx1"/>
              </a:solidFill>
              <a:latin typeface="UD デジタル 教科書体 N-R" panose="02020400000000000000" pitchFamily="17" charset="-128"/>
              <a:ea typeface="UD デジタル 教科書体 N-R" panose="02020400000000000000" pitchFamily="17" charset="-128"/>
            </a:endParaRPr>
          </a:p>
          <a:p>
            <a:pPr marL="269875" indent="-87313">
              <a:lnSpc>
                <a:spcPts val="1200"/>
              </a:lnSpc>
            </a:pPr>
            <a:r>
              <a:rPr lang="ja-JP" altLang="en-US" sz="1050" dirty="0">
                <a:solidFill>
                  <a:schemeClr val="tx1"/>
                </a:solidFill>
                <a:latin typeface="UD デジタル 教科書体 N-R" panose="02020400000000000000" pitchFamily="17" charset="-128"/>
                <a:ea typeface="UD デジタル 教科書体 N-R" panose="02020400000000000000" pitchFamily="17" charset="-128"/>
              </a:rPr>
              <a:t>○ 適切な住まい･住環境を選択できる力を養うしくみ</a:t>
            </a:r>
            <a:endParaRPr lang="en-US" altLang="ja-JP" sz="1050" dirty="0">
              <a:solidFill>
                <a:schemeClr val="tx1"/>
              </a:solidFill>
              <a:latin typeface="UD デジタル 教科書体 N-R" panose="02020400000000000000" pitchFamily="17" charset="-128"/>
              <a:ea typeface="UD デジタル 教科書体 N-R" panose="02020400000000000000" pitchFamily="17" charset="-128"/>
            </a:endParaRPr>
          </a:p>
          <a:p>
            <a:pPr marL="269875" indent="-87313">
              <a:lnSpc>
                <a:spcPts val="1200"/>
              </a:lnSpc>
            </a:pPr>
            <a:r>
              <a:rPr lang="ja-JP" altLang="en-US" sz="1050" dirty="0">
                <a:solidFill>
                  <a:schemeClr val="tx1"/>
                </a:solidFill>
                <a:latin typeface="UD デジタル 教科書体 N-R" panose="02020400000000000000" pitchFamily="17" charset="-128"/>
                <a:ea typeface="UD デジタル 教科書体 N-R" panose="02020400000000000000" pitchFamily="17" charset="-128"/>
              </a:rPr>
              <a:t>○多様なニーズに対応できる住宅ストックや市場の形成</a:t>
            </a:r>
            <a:endParaRPr lang="en-US" altLang="ja-JP" sz="1050" dirty="0">
              <a:solidFill>
                <a:schemeClr val="tx1"/>
              </a:solidFill>
              <a:latin typeface="UD デジタル 教科書体 N-R" panose="02020400000000000000" pitchFamily="17" charset="-128"/>
              <a:ea typeface="UD デジタル 教科書体 N-R" panose="02020400000000000000" pitchFamily="17" charset="-128"/>
            </a:endParaRPr>
          </a:p>
          <a:p>
            <a:pPr marL="269875" indent="-87313">
              <a:lnSpc>
                <a:spcPts val="1200"/>
              </a:lnSpc>
            </a:pPr>
            <a:endParaRPr lang="en-US" altLang="ja-JP" sz="3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600"/>
              </a:lnSpc>
              <a:spcAft>
                <a:spcPts val="600"/>
              </a:spcAft>
            </a:pPr>
            <a:r>
              <a:rPr lang="ja-JP" altLang="en-US" sz="1100" b="1" u="sng" dirty="0">
                <a:solidFill>
                  <a:schemeClr val="tx1"/>
                </a:solidFill>
                <a:latin typeface="UD デジタル 教科書体 N-R" panose="02020400000000000000" pitchFamily="17" charset="-128"/>
                <a:ea typeface="UD デジタル 教科書体 N-R" panose="02020400000000000000" pitchFamily="17" charset="-128"/>
              </a:rPr>
              <a:t>（４）災害リスク</a:t>
            </a:r>
            <a:endParaRPr lang="en-US" altLang="ja-JP" sz="1100" b="1" u="sng" dirty="0">
              <a:solidFill>
                <a:schemeClr val="tx1"/>
              </a:solidFill>
              <a:latin typeface="UD デジタル 教科書体 N-R" panose="02020400000000000000" pitchFamily="17" charset="-128"/>
              <a:ea typeface="UD デジタル 教科書体 N-R" panose="02020400000000000000" pitchFamily="17" charset="-128"/>
            </a:endParaRPr>
          </a:p>
          <a:p>
            <a:pPr marL="269875" indent="-87313">
              <a:lnSpc>
                <a:spcPts val="1200"/>
              </a:lnSpc>
            </a:pPr>
            <a:r>
              <a:rPr lang="ja-JP" altLang="en-US" sz="1050" dirty="0">
                <a:solidFill>
                  <a:schemeClr val="tx1"/>
                </a:solidFill>
                <a:latin typeface="UD デジタル 教科書体 N-R" panose="02020400000000000000" pitchFamily="17" charset="-128"/>
                <a:ea typeface="UD デジタル 教科書体 N-R" panose="02020400000000000000" pitchFamily="17" charset="-128"/>
              </a:rPr>
              <a:t>○ 住まいの安全確保</a:t>
            </a:r>
            <a:endParaRPr lang="en-US" altLang="ja-JP" sz="1050" dirty="0">
              <a:solidFill>
                <a:schemeClr val="tx1"/>
              </a:solidFill>
              <a:latin typeface="UD デジタル 教科書体 N-R" panose="02020400000000000000" pitchFamily="17" charset="-128"/>
              <a:ea typeface="UD デジタル 教科書体 N-R" panose="02020400000000000000" pitchFamily="17" charset="-128"/>
            </a:endParaRPr>
          </a:p>
          <a:p>
            <a:pPr marL="269875" indent="-87313">
              <a:lnSpc>
                <a:spcPts val="1200"/>
              </a:lnSpc>
              <a:spcAft>
                <a:spcPts val="600"/>
              </a:spcAft>
            </a:pPr>
            <a:r>
              <a:rPr lang="ja-JP" altLang="en-US" sz="1050" dirty="0">
                <a:solidFill>
                  <a:schemeClr val="tx1"/>
                </a:solidFill>
                <a:latin typeface="UD デジタル 教科書体 N-R" panose="02020400000000000000" pitchFamily="17" charset="-128"/>
                <a:ea typeface="UD デジタル 教科書体 N-R" panose="02020400000000000000" pitchFamily="17" charset="-128"/>
              </a:rPr>
              <a:t>○ 災害リスクなどの情報の更なる見える化</a:t>
            </a:r>
            <a:endParaRPr lang="en-US" altLang="ja-JP" sz="105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600"/>
              </a:lnSpc>
              <a:spcAft>
                <a:spcPts val="600"/>
              </a:spcAft>
            </a:pPr>
            <a:r>
              <a:rPr lang="ja-JP" altLang="en-US" sz="1100" b="1" u="sng" dirty="0">
                <a:solidFill>
                  <a:schemeClr val="tx1"/>
                </a:solidFill>
                <a:latin typeface="UD デジタル 教科書体 N-R" panose="02020400000000000000" pitchFamily="17" charset="-128"/>
                <a:ea typeface="UD デジタル 教科書体 N-R" panose="02020400000000000000" pitchFamily="17" charset="-128"/>
              </a:rPr>
              <a:t>（５）新技術・デジタル化の進展</a:t>
            </a:r>
            <a:endParaRPr lang="en-US" altLang="ja-JP" sz="1100" b="1" u="sng" dirty="0">
              <a:solidFill>
                <a:schemeClr val="tx1"/>
              </a:solidFill>
              <a:latin typeface="UD デジタル 教科書体 N-R" panose="02020400000000000000" pitchFamily="17" charset="-128"/>
              <a:ea typeface="UD デジタル 教科書体 N-R" panose="02020400000000000000" pitchFamily="17" charset="-128"/>
            </a:endParaRPr>
          </a:p>
          <a:p>
            <a:pPr marL="269875" indent="-87313">
              <a:lnSpc>
                <a:spcPts val="1000"/>
              </a:lnSpc>
              <a:spcAft>
                <a:spcPts val="600"/>
              </a:spcAft>
            </a:pPr>
            <a:r>
              <a:rPr lang="ja-JP" altLang="en-US" sz="1050" dirty="0">
                <a:solidFill>
                  <a:schemeClr val="tx1"/>
                </a:solidFill>
                <a:latin typeface="UD デジタル 教科書体 N-R" panose="02020400000000000000" pitchFamily="17" charset="-128"/>
                <a:ea typeface="UD デジタル 教科書体 N-R" panose="02020400000000000000" pitchFamily="17" charset="-128"/>
              </a:rPr>
              <a:t>○ 新技術やデジタル化の進展によるサービスなどの導入検討</a:t>
            </a:r>
            <a:endParaRPr lang="en-US" altLang="ja-JP" sz="105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600"/>
              </a:lnSpc>
              <a:spcAft>
                <a:spcPts val="600"/>
              </a:spcAft>
            </a:pPr>
            <a:r>
              <a:rPr lang="ja-JP" altLang="en-US" sz="1100" b="1" u="sng" dirty="0">
                <a:solidFill>
                  <a:schemeClr val="tx1"/>
                </a:solidFill>
                <a:latin typeface="UD デジタル 教科書体 N-R" panose="02020400000000000000" pitchFamily="17" charset="-128"/>
                <a:ea typeface="UD デジタル 教科書体 N-R" panose="02020400000000000000" pitchFamily="17" charset="-128"/>
              </a:rPr>
              <a:t>（６）大阪の将来のまちのイメージ</a:t>
            </a:r>
            <a:endParaRPr lang="en-US" altLang="ja-JP" sz="1100" b="1" u="sng" dirty="0">
              <a:solidFill>
                <a:schemeClr val="tx1"/>
              </a:solidFill>
              <a:latin typeface="UD デジタル 教科書体 N-R" panose="02020400000000000000" pitchFamily="17" charset="-128"/>
              <a:ea typeface="UD デジタル 教科書体 N-R" panose="02020400000000000000" pitchFamily="17" charset="-128"/>
            </a:endParaRPr>
          </a:p>
          <a:p>
            <a:pPr marL="269875" indent="-87313">
              <a:lnSpc>
                <a:spcPts val="1000"/>
              </a:lnSpc>
            </a:pPr>
            <a:r>
              <a:rPr lang="ja-JP" altLang="en-US" sz="1050" dirty="0">
                <a:solidFill>
                  <a:schemeClr val="tx1"/>
                </a:solidFill>
                <a:latin typeface="UD デジタル 教科書体 N-R" panose="02020400000000000000" pitchFamily="17" charset="-128"/>
                <a:ea typeface="UD デジタル 教科書体 N-R" panose="02020400000000000000" pitchFamily="17" charset="-128"/>
              </a:rPr>
              <a:t>○　まちづくりをはじめ、福祉や子育て、健康医療など、様々な行政分野と連携した住宅政策の展開</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000"/>
              </a:lnSpc>
              <a:spcAft>
                <a:spcPts val="600"/>
              </a:spcAft>
            </a:pP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3639323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12567C4-FB4D-4A36-A268-4C59D6D7B235}"/>
              </a:ext>
            </a:extLst>
          </p:cNvPr>
          <p:cNvSpPr>
            <a:spLocks/>
          </p:cNvSpPr>
          <p:nvPr/>
        </p:nvSpPr>
        <p:spPr>
          <a:xfrm>
            <a:off x="0" y="662"/>
            <a:ext cx="12193200" cy="540000"/>
          </a:xfrm>
          <a:prstGeom prst="rect">
            <a:avLst/>
          </a:prstGeom>
          <a:solidFill>
            <a:schemeClr val="accent5">
              <a:lumMod val="40000"/>
              <a:lumOff val="6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はじめに</a:t>
            </a:r>
          </a:p>
        </p:txBody>
      </p:sp>
      <p:sp>
        <p:nvSpPr>
          <p:cNvPr id="13" name="正方形/長方形 12">
            <a:extLst>
              <a:ext uri="{FF2B5EF4-FFF2-40B4-BE49-F238E27FC236}">
                <a16:creationId xmlns:a16="http://schemas.microsoft.com/office/drawing/2014/main" id="{4F365547-0CAA-4F42-84E2-978301A2AFFF}"/>
              </a:ext>
            </a:extLst>
          </p:cNvPr>
          <p:cNvSpPr/>
          <p:nvPr/>
        </p:nvSpPr>
        <p:spPr>
          <a:xfrm>
            <a:off x="359228" y="660256"/>
            <a:ext cx="11487151" cy="603480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spcBef>
                <a:spcPts val="1000"/>
              </a:spcBef>
            </a:pP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 住まいは、人々のくらしを支える生活の基盤であり、社会生活や地域におけるあらゆる活動を支える拠点であるとともに、都市の重要な構成要素です。住まいのあり方は、府民のくらしの質はもとより、都市の活力や安全性、景観、地域コミュニティの維持形成などに密接に関連しています。豊かな住まい・くらしの創造を通じて、大阪に住まう人々の多様な幸せ（</a:t>
            </a:r>
            <a:r>
              <a:rPr lang="en-US" altLang="ja-JP" sz="1700" dirty="0">
                <a:solidFill>
                  <a:schemeClr val="tx1"/>
                </a:solidFill>
                <a:latin typeface="UD デジタル 教科書体 NP-R" panose="02020400000000000000" pitchFamily="18" charset="-128"/>
                <a:ea typeface="UD デジタル 教科書体 NP-R" panose="02020400000000000000" pitchFamily="18" charset="-128"/>
              </a:rPr>
              <a:t>Well-Being</a:t>
            </a: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）を実現することが、住宅政策の使命です。</a:t>
            </a:r>
          </a:p>
          <a:p>
            <a:pPr marL="182563" indent="-180975" algn="just">
              <a:spcBef>
                <a:spcPts val="1000"/>
              </a:spcBef>
            </a:pP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sz="1700" spc="-70" dirty="0">
                <a:solidFill>
                  <a:schemeClr val="tx1"/>
                </a:solidFill>
                <a:latin typeface="UD デジタル 教科書体 NP-R" panose="02020400000000000000" pitchFamily="18" charset="-128"/>
                <a:ea typeface="UD デジタル 教科書体 NP-R" panose="02020400000000000000" pitchFamily="18" charset="-128"/>
              </a:rPr>
              <a:t>大阪府では、令和３年に策定した「住まうビジョン･大阪（大阪府住生活基本計画）」に基づき、「多様な人々がいきいきとくらし、誰もが住みたい、訪れたいと感じる、居住魅力あふれる都市の実現」をめざし、各種取組を展開しています。</a:t>
            </a:r>
            <a:endParaRPr lang="en-US" altLang="ja-JP" sz="1700" spc="-70"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spcBef>
                <a:spcPts val="1000"/>
              </a:spcBef>
            </a:pP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 コロナ禍を経て、ライフスタイルの一層の多様化や、デジタル技術の進展によるくらしの質の向上、能登半島地震・豪雨をはじめとした災害の頻発化、激甚化による災害リスクの高まり、</a:t>
            </a:r>
            <a:r>
              <a:rPr lang="en-US" altLang="ja-JP" sz="1700" dirty="0">
                <a:solidFill>
                  <a:schemeClr val="tx1"/>
                </a:solidFill>
                <a:latin typeface="UD デジタル 教科書体 NP-R" panose="02020400000000000000" pitchFamily="18" charset="-128"/>
                <a:ea typeface="UD デジタル 教科書体 NP-R" panose="02020400000000000000" pitchFamily="18" charset="-128"/>
              </a:rPr>
              <a:t>2025</a:t>
            </a: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年４月には、大阪・関西万博の開催を控えるなど、社会情勢は変化しており、これらに柔軟に対応した施策展開が求められています。</a:t>
            </a:r>
            <a:endParaRPr lang="en-US" altLang="ja-JP" sz="1700"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spcBef>
                <a:spcPts val="1000"/>
              </a:spcBef>
            </a:pP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 また、住宅政策では、空き家や老朽マンションをはじめとした様々な課題への対応のほか、</a:t>
            </a:r>
            <a:r>
              <a:rPr lang="en-US" altLang="ja-JP" sz="1700" dirty="0">
                <a:solidFill>
                  <a:schemeClr val="tx1"/>
                </a:solidFill>
                <a:latin typeface="UD デジタル 教科書体 NP-R" panose="02020400000000000000" pitchFamily="18" charset="-128"/>
                <a:ea typeface="UD デジタル 教科書体 NP-R" panose="02020400000000000000" pitchFamily="18" charset="-128"/>
              </a:rPr>
              <a:t>2050</a:t>
            </a: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年カーボンニュートラルの実現に向けた住宅・建築物の省エネ基準適合義務化や、住宅セーフティネット法の改正により創設された居住サポート住宅制度の適切な運用など、新たな動きにも的確に対応していく必要があります。</a:t>
            </a:r>
            <a:endParaRPr lang="en-US" altLang="ja-JP" sz="1700"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spcBef>
                <a:spcPts val="1000"/>
              </a:spcBef>
            </a:pP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 このような中、住生活基本計画推進部会では、令和８年に予定されている本計画の改定に先立ち、住まい･くらしの長期的なあり方も見据えつつ、今後検討すべき取組について議論しました。</a:t>
            </a:r>
            <a:endParaRPr lang="en-US" altLang="ja-JP" sz="1700"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spcBef>
                <a:spcPts val="1000"/>
              </a:spcBef>
            </a:pP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 具体的には、府内の住宅ストック約</a:t>
            </a:r>
            <a:r>
              <a:rPr lang="en-US" altLang="ja-JP" sz="1700" dirty="0">
                <a:solidFill>
                  <a:schemeClr val="tx1"/>
                </a:solidFill>
                <a:latin typeface="UD デジタル 教科書体 NP-R" panose="02020400000000000000" pitchFamily="18" charset="-128"/>
                <a:ea typeface="UD デジタル 教科書体 NP-R" panose="02020400000000000000" pitchFamily="18" charset="-128"/>
              </a:rPr>
              <a:t>500</a:t>
            </a: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万戸の９割を民間住宅（民間賃貸住宅及び持ち家）が占めるという現状を踏まえ、豊かな住まい･くらしを実現するためには、民間の住宅ストックや住宅市場はどうあるべきかという観点を重視しました。</a:t>
            </a:r>
            <a:endParaRPr lang="en-US" altLang="ja-JP" sz="1700"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spcBef>
                <a:spcPts val="1000"/>
              </a:spcBef>
            </a:pP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 本報告書を踏まえつつ、今後予定される住宅政策のあり方に関する審議会への諮問･答申、その後の計画改定の検討では、住宅政策全般を見渡した議論が進められることを期待します。</a:t>
            </a:r>
            <a:endParaRPr lang="en-US" altLang="ja-JP" sz="1700"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4132909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8B48670B-7249-4504-8B56-FD17B66A0150}"/>
              </a:ext>
            </a:extLst>
          </p:cNvPr>
          <p:cNvSpPr>
            <a:spLocks/>
          </p:cNvSpPr>
          <p:nvPr/>
        </p:nvSpPr>
        <p:spPr>
          <a:xfrm>
            <a:off x="0" y="662"/>
            <a:ext cx="12193200" cy="540000"/>
          </a:xfrm>
          <a:prstGeom prst="rect">
            <a:avLst/>
          </a:prstGeom>
          <a:solidFill>
            <a:schemeClr val="accent5">
              <a:lumMod val="40000"/>
              <a:lumOff val="6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報告書の構成</a:t>
            </a:r>
          </a:p>
        </p:txBody>
      </p:sp>
      <p:graphicFrame>
        <p:nvGraphicFramePr>
          <p:cNvPr id="5" name="表 4">
            <a:extLst>
              <a:ext uri="{FF2B5EF4-FFF2-40B4-BE49-F238E27FC236}">
                <a16:creationId xmlns:a16="http://schemas.microsoft.com/office/drawing/2014/main" id="{13371942-AEEE-46C4-800D-229889D89084}"/>
              </a:ext>
            </a:extLst>
          </p:cNvPr>
          <p:cNvGraphicFramePr>
            <a:graphicFrameLocks noGrp="1"/>
          </p:cNvGraphicFramePr>
          <p:nvPr>
            <p:extLst>
              <p:ext uri="{D42A27DB-BD31-4B8C-83A1-F6EECF244321}">
                <p14:modId xmlns:p14="http://schemas.microsoft.com/office/powerpoint/2010/main" val="1414046681"/>
              </p:ext>
            </p:extLst>
          </p:nvPr>
        </p:nvGraphicFramePr>
        <p:xfrm>
          <a:off x="1788160" y="1128066"/>
          <a:ext cx="8188960" cy="5346363"/>
        </p:xfrm>
        <a:graphic>
          <a:graphicData uri="http://schemas.openxmlformats.org/drawingml/2006/table">
            <a:tbl>
              <a:tblPr firstRow="1" bandRow="1">
                <a:tableStyleId>{5C22544A-7EE6-4342-B048-85BDC9FD1C3A}</a:tableStyleId>
              </a:tblPr>
              <a:tblGrid>
                <a:gridCol w="5246598">
                  <a:extLst>
                    <a:ext uri="{9D8B030D-6E8A-4147-A177-3AD203B41FA5}">
                      <a16:colId xmlns:a16="http://schemas.microsoft.com/office/drawing/2014/main" val="326622219"/>
                    </a:ext>
                  </a:extLst>
                </a:gridCol>
                <a:gridCol w="2087979">
                  <a:extLst>
                    <a:ext uri="{9D8B030D-6E8A-4147-A177-3AD203B41FA5}">
                      <a16:colId xmlns:a16="http://schemas.microsoft.com/office/drawing/2014/main" val="2315374168"/>
                    </a:ext>
                  </a:extLst>
                </a:gridCol>
                <a:gridCol w="854383">
                  <a:extLst>
                    <a:ext uri="{9D8B030D-6E8A-4147-A177-3AD203B41FA5}">
                      <a16:colId xmlns:a16="http://schemas.microsoft.com/office/drawing/2014/main" val="1937274403"/>
                    </a:ext>
                  </a:extLst>
                </a:gridCol>
              </a:tblGrid>
              <a:tr h="5098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0" u="none" dirty="0">
                          <a:solidFill>
                            <a:prstClr val="black"/>
                          </a:solidFill>
                          <a:latin typeface="UD デジタル 教科書体 NP-R" panose="02020400000000000000" pitchFamily="18" charset="-128"/>
                          <a:ea typeface="UD デジタル 教科書体 NP-R" panose="02020400000000000000" pitchFamily="18" charset="-128"/>
                        </a:rPr>
                        <a:t>１．社会の変化と住宅政策の変遷</a:t>
                      </a:r>
                      <a:endParaRPr lang="en-US" altLang="ja-JP" sz="1800" b="0" u="none" dirty="0">
                        <a:solidFill>
                          <a:prstClr val="black"/>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rPr>
                        <a:t>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5509206"/>
                  </a:ext>
                </a:extLst>
              </a:tr>
              <a:tr h="5098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u="none" dirty="0">
                          <a:solidFill>
                            <a:prstClr val="black"/>
                          </a:solidFill>
                          <a:latin typeface="UD デジタル 教科書体 NP-R" panose="02020400000000000000" pitchFamily="18" charset="-128"/>
                          <a:ea typeface="UD デジタル 教科書体 NP-R" panose="02020400000000000000" pitchFamily="18" charset="-128"/>
                        </a:rPr>
                        <a:t>２．住まい・くらしを取り巻く状況</a:t>
                      </a:r>
                      <a:endParaRPr lang="en-US" altLang="ja-JP" sz="1800" u="none" dirty="0">
                        <a:solidFill>
                          <a:prstClr val="black"/>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6153337"/>
                  </a:ext>
                </a:extLst>
              </a:tr>
              <a:tr h="5098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　（１）住宅ストック・市場等</a:t>
                      </a:r>
                      <a:endParaRPr kumimoji="1" lang="en-US" altLang="ja-JP"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rPr>
                        <a:t>２</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9067608"/>
                  </a:ext>
                </a:extLst>
              </a:tr>
              <a:tr h="477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　（２）人口動態</a:t>
                      </a:r>
                      <a:endParaRPr kumimoji="1" lang="en-US" altLang="ja-JP"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rPr>
                        <a:t>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1343256"/>
                  </a:ext>
                </a:extLst>
              </a:tr>
              <a:tr h="477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u="none" dirty="0">
                          <a:solidFill>
                            <a:prstClr val="black"/>
                          </a:solidFill>
                          <a:latin typeface="UD デジタル 教科書体 NP-R" panose="02020400000000000000" pitchFamily="18" charset="-128"/>
                          <a:ea typeface="UD デジタル 教科書体 NP-R" panose="02020400000000000000" pitchFamily="18" charset="-128"/>
                        </a:rPr>
                        <a:t>　（３）ライフスタイル等の多様化</a:t>
                      </a:r>
                      <a:endPar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rPr>
                        <a:t>４</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6306256"/>
                  </a:ext>
                </a:extLst>
              </a:tr>
              <a:tr h="477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u="none" dirty="0">
                          <a:solidFill>
                            <a:prstClr val="black"/>
                          </a:solidFill>
                          <a:latin typeface="UD デジタル 教科書体 NP-R" panose="02020400000000000000" pitchFamily="18" charset="-128"/>
                          <a:ea typeface="UD デジタル 教科書体 NP-R" panose="02020400000000000000" pitchFamily="18" charset="-128"/>
                        </a:rPr>
                        <a:t>　（４）災害リスク</a:t>
                      </a:r>
                      <a:endPar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rPr>
                        <a:t>５</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8366634"/>
                  </a:ext>
                </a:extLst>
              </a:tr>
              <a:tr h="477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　（５）新技術・デジタル化の進展</a:t>
                      </a:r>
                      <a:endParaRPr kumimoji="1" lang="en-US" altLang="ja-JP"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rPr>
                        <a:t>６</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1777247"/>
                  </a:ext>
                </a:extLst>
              </a:tr>
              <a:tr h="477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u="none" dirty="0">
                          <a:solidFill>
                            <a:prstClr val="black"/>
                          </a:solidFill>
                          <a:latin typeface="UD デジタル 教科書体 NP-R" panose="02020400000000000000" pitchFamily="18" charset="-128"/>
                          <a:ea typeface="UD デジタル 教科書体 NP-R" panose="02020400000000000000" pitchFamily="18" charset="-128"/>
                        </a:rPr>
                        <a:t>　（６）大阪の将来のまちのイメージ</a:t>
                      </a:r>
                      <a:endPar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rPr>
                        <a:t>７</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1801928"/>
                  </a:ext>
                </a:extLst>
              </a:tr>
              <a:tr h="477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u="none" dirty="0">
                          <a:solidFill>
                            <a:prstClr val="black"/>
                          </a:solidFill>
                          <a:latin typeface="UD デジタル 教科書体 NP-R" panose="02020400000000000000" pitchFamily="18" charset="-128"/>
                          <a:ea typeface="UD デジタル 教科書体 NP-R" panose="02020400000000000000" pitchFamily="18" charset="-128"/>
                        </a:rPr>
                        <a:t>３．豊かな住まい・くらしの実現に向けて</a:t>
                      </a:r>
                      <a:endParaRPr lang="en-US" altLang="ja-JP" sz="1800" u="none" dirty="0">
                        <a:solidFill>
                          <a:prstClr val="black"/>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rPr>
                        <a:t>８</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693480"/>
                  </a:ext>
                </a:extLst>
              </a:tr>
              <a:tr h="477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7772981"/>
                  </a:ext>
                </a:extLst>
              </a:tr>
              <a:tr h="477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1014575"/>
                  </a:ext>
                </a:extLst>
              </a:tr>
            </a:tbl>
          </a:graphicData>
        </a:graphic>
      </p:graphicFrame>
    </p:spTree>
    <p:extLst>
      <p:ext uri="{BB962C8B-B14F-4D97-AF65-F5344CB8AC3E}">
        <p14:creationId xmlns:p14="http://schemas.microsoft.com/office/powerpoint/2010/main" val="280165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正方形/長方形 78">
            <a:extLst>
              <a:ext uri="{FF2B5EF4-FFF2-40B4-BE49-F238E27FC236}">
                <a16:creationId xmlns:a16="http://schemas.microsoft.com/office/drawing/2014/main" id="{D53AA7F7-5A70-443B-B313-E4570CE55C40}"/>
              </a:ext>
            </a:extLst>
          </p:cNvPr>
          <p:cNvSpPr>
            <a:spLocks/>
          </p:cNvSpPr>
          <p:nvPr/>
        </p:nvSpPr>
        <p:spPr>
          <a:xfrm>
            <a:off x="0" y="662"/>
            <a:ext cx="12193200" cy="540000"/>
          </a:xfrm>
          <a:prstGeom prst="rect">
            <a:avLst/>
          </a:prstGeom>
          <a:solidFill>
            <a:schemeClr val="accent5">
              <a:lumMod val="40000"/>
              <a:lumOff val="6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１．社会の変化と住宅政策の変遷</a:t>
            </a:r>
          </a:p>
        </p:txBody>
      </p:sp>
      <p:sp>
        <p:nvSpPr>
          <p:cNvPr id="78" name="テキスト ボックス 77">
            <a:extLst>
              <a:ext uri="{FF2B5EF4-FFF2-40B4-BE49-F238E27FC236}">
                <a16:creationId xmlns:a16="http://schemas.microsoft.com/office/drawing/2014/main" id="{D07D2D0C-3801-411C-9903-66D7EAD5D971}"/>
              </a:ext>
            </a:extLst>
          </p:cNvPr>
          <p:cNvSpPr txBox="1">
            <a:spLocks/>
          </p:cNvSpPr>
          <p:nvPr/>
        </p:nvSpPr>
        <p:spPr>
          <a:xfrm>
            <a:off x="180000" y="576000"/>
            <a:ext cx="11880000" cy="822460"/>
          </a:xfrm>
          <a:prstGeom prst="rect">
            <a:avLst/>
          </a:prstGeom>
          <a:noFill/>
          <a:ln>
            <a:noFill/>
            <a:prstDash val="dash"/>
          </a:ln>
        </p:spPr>
        <p:txBody>
          <a:bodyPr wrap="square" tIns="72000" bIns="0" anchor="t">
            <a:noAutofit/>
          </a:bodyPr>
          <a:lstStyle/>
          <a:p>
            <a:pPr marR="0" lvl="0" indent="182563" algn="just" defTabSz="914400" rtl="0" eaLnBrk="1" fontAlgn="auto" latinLnBrk="0" hangingPunct="1">
              <a:buClrTx/>
              <a:buSzTx/>
              <a:buFontTx/>
              <a:buNone/>
              <a:tabLst/>
              <a:defRPr/>
            </a:pPr>
            <a:r>
              <a:rPr lang="ja-JP" altLang="en-US" sz="1700" spc="-20" dirty="0">
                <a:solidFill>
                  <a:prstClr val="black"/>
                </a:solidFill>
                <a:latin typeface="UD デジタル 教科書体 NP-R" panose="02020400000000000000" pitchFamily="18" charset="-128"/>
                <a:ea typeface="UD デジタル 教科書体 NP-R" panose="02020400000000000000" pitchFamily="18" charset="-128"/>
              </a:rPr>
              <a:t>人々の消費ニーズが、受動から能動に、またモノからサービス、コトに移行するなど、社会の変化に合わせて、くらしにおいて自己実現を求める傾向。</a:t>
            </a:r>
            <a:r>
              <a:rPr lang="ja-JP" altLang="en-US" sz="1700" dirty="0">
                <a:solidFill>
                  <a:prstClr val="black"/>
                </a:solidFill>
                <a:latin typeface="UD デジタル 教科書体 NP-R" panose="02020400000000000000" pitchFamily="18" charset="-128"/>
                <a:ea typeface="UD デジタル 教科書体 NP-R" panose="02020400000000000000" pitchFamily="18" charset="-128"/>
              </a:rPr>
              <a:t>住宅政策においても、大量供給から質の向上、少子高齢化や空き家、老朽化、地球温暖化等の社会課題に対応してきており、今後も社会の変化に合わせて様々な対応が求めらます。</a:t>
            </a:r>
            <a:endParaRPr lang="en-US" altLang="ja-JP" sz="1700"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80" name="スライド番号プレースホルダー 2">
            <a:extLst>
              <a:ext uri="{FF2B5EF4-FFF2-40B4-BE49-F238E27FC236}">
                <a16:creationId xmlns:a16="http://schemas.microsoft.com/office/drawing/2014/main" id="{DEC0C158-4DFD-46A0-9B53-ED496AC9CB31}"/>
              </a:ext>
            </a:extLst>
          </p:cNvPr>
          <p:cNvSpPr txBox="1">
            <a:spLocks/>
          </p:cNvSpPr>
          <p:nvPr/>
        </p:nvSpPr>
        <p:spPr>
          <a:xfrm>
            <a:off x="11696722" y="6597352"/>
            <a:ext cx="443031" cy="26064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290">
              <a:defRPr/>
            </a:pPr>
            <a:r>
              <a:rPr lang="en-US" altLang="ja-JP" sz="1400" dirty="0">
                <a:solidFill>
                  <a:prstClr val="black"/>
                </a:solidFill>
                <a:effectLst>
                  <a:glow rad="63500">
                    <a:schemeClr val="bg1"/>
                  </a:glow>
                </a:effectLst>
                <a:latin typeface="Meiryo UI" panose="020B0604030504040204" pitchFamily="50" charset="-128"/>
                <a:ea typeface="Meiryo UI" panose="020B0604030504040204" pitchFamily="50" charset="-128"/>
                <a:cs typeface="Meiryo UI" panose="020B0604030504040204" pitchFamily="50" charset="-128"/>
              </a:rPr>
              <a:t>1</a:t>
            </a:r>
          </a:p>
        </p:txBody>
      </p:sp>
      <p:pic>
        <p:nvPicPr>
          <p:cNvPr id="2" name="図 1">
            <a:extLst>
              <a:ext uri="{FF2B5EF4-FFF2-40B4-BE49-F238E27FC236}">
                <a16:creationId xmlns:a16="http://schemas.microsoft.com/office/drawing/2014/main" id="{AEBB7166-AE4E-41D4-884F-6B53E350BE98}"/>
              </a:ext>
            </a:extLst>
          </p:cNvPr>
          <p:cNvPicPr>
            <a:picLocks noChangeAspect="1"/>
          </p:cNvPicPr>
          <p:nvPr/>
        </p:nvPicPr>
        <p:blipFill>
          <a:blip r:embed="rId3"/>
          <a:stretch>
            <a:fillRect/>
          </a:stretch>
        </p:blipFill>
        <p:spPr>
          <a:xfrm>
            <a:off x="-939" y="1468739"/>
            <a:ext cx="12192000" cy="5258937"/>
          </a:xfrm>
          <a:prstGeom prst="rect">
            <a:avLst/>
          </a:prstGeom>
        </p:spPr>
      </p:pic>
    </p:spTree>
    <p:extLst>
      <p:ext uri="{BB962C8B-B14F-4D97-AF65-F5344CB8AC3E}">
        <p14:creationId xmlns:p14="http://schemas.microsoft.com/office/powerpoint/2010/main" val="1860228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68ECDA96-571F-4D44-A5F2-6E6CD07D3F53}"/>
              </a:ext>
            </a:extLst>
          </p:cNvPr>
          <p:cNvSpPr>
            <a:spLocks/>
          </p:cNvSpPr>
          <p:nvPr/>
        </p:nvSpPr>
        <p:spPr>
          <a:xfrm>
            <a:off x="0" y="662"/>
            <a:ext cx="12193200" cy="540000"/>
          </a:xfrm>
          <a:prstGeom prst="rect">
            <a:avLst/>
          </a:prstGeom>
          <a:solidFill>
            <a:schemeClr val="accent5">
              <a:lumMod val="40000"/>
              <a:lumOff val="6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２．住まい・くらしを取り巻く状況</a:t>
            </a:r>
            <a:r>
              <a:rPr lang="ja-JP" altLang="en-US" sz="2800" b="1" kern="100" spc="-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a:t>
            </a:r>
            <a:r>
              <a:rPr lang="ja-JP" altLang="en-US" sz="2800" b="1" kern="100" spc="-12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（１）住宅ストック・市場等</a:t>
            </a:r>
            <a:endParaRPr kumimoji="1" lang="ja-JP" altLang="en-US" sz="2800" b="1" i="0" u="none" strike="noStrike" kern="100" cap="none" spc="-120" normalizeH="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16" name="テキスト ボックス 15">
            <a:extLst>
              <a:ext uri="{FF2B5EF4-FFF2-40B4-BE49-F238E27FC236}">
                <a16:creationId xmlns:a16="http://schemas.microsoft.com/office/drawing/2014/main" id="{1B588959-BBE6-4D2B-9CBC-9070A5B76C8D}"/>
              </a:ext>
            </a:extLst>
          </p:cNvPr>
          <p:cNvSpPr txBox="1"/>
          <p:nvPr/>
        </p:nvSpPr>
        <p:spPr>
          <a:xfrm>
            <a:off x="107999" y="576000"/>
            <a:ext cx="11962081" cy="1879591"/>
          </a:xfrm>
          <a:prstGeom prst="rect">
            <a:avLst/>
          </a:prstGeom>
          <a:noFill/>
        </p:spPr>
        <p:txBody>
          <a:bodyPr wrap="square" tIns="72000" bIns="0">
            <a:noAutofit/>
          </a:bodyPr>
          <a:lstStyle/>
          <a:p>
            <a:pPr marL="355600" marR="0" lvl="0" indent="-355600" algn="just" defTabSz="914400" rtl="0" eaLnBrk="1" fontAlgn="auto" latinLnBrk="0" hangingPunct="1">
              <a:spcAft>
                <a:spcPts val="400"/>
              </a:spcAft>
              <a:buClrTx/>
              <a:buSzTx/>
              <a:buFontTx/>
              <a:buNone/>
              <a:tabLst/>
              <a:defRPr/>
            </a:pPr>
            <a:r>
              <a:rPr lang="ja-JP" altLang="en-US" sz="1600" b="1" u="sng" dirty="0">
                <a:latin typeface="UD デジタル 教科書体 NK-R" panose="02020400000000000000" pitchFamily="18" charset="-128"/>
                <a:ea typeface="UD デジタル 教科書体 NK-R" panose="02020400000000000000" pitchFamily="18" charset="-128"/>
              </a:rPr>
              <a:t>➤現状・今後の見込み</a:t>
            </a:r>
            <a:endParaRPr lang="en-US" altLang="ja-JP" sz="1600" b="1" u="sng" dirty="0">
              <a:latin typeface="UD デジタル 教科書体 NK-R" panose="02020400000000000000" pitchFamily="18" charset="-128"/>
              <a:ea typeface="UD デジタル 教科書体 NK-R" panose="02020400000000000000" pitchFamily="18" charset="-128"/>
            </a:endParaRPr>
          </a:p>
          <a:p>
            <a:pPr marL="88900" marR="0" lvl="0" indent="-88900"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総住宅数は増加しており、今後、世帯数が減少に転じるとされていることからも、空き家や管理不全の建物の増加が予測されている</a:t>
            </a:r>
          </a:p>
          <a:p>
            <a:pPr marL="88900" marR="0" lvl="0" indent="-88900"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マンションストック戸数も増加しており、特に分譲マンションは建物の高経年化、世帯主の高齢化が進んでいる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88900" marR="0" lvl="0" indent="-88900"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空き家の除却やマンションの再生などを促進する際に、所有者不明の土地や建物によって事業が困難になる可能性がある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88900" marR="0" lvl="0" indent="-88900"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省エネ性能やバリアフリー化など住宅の質は向上しているものの、一定程度にとどまる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88900" marR="0" lvl="0" indent="-88900"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物価高騰などにより、新築購入価格は上昇傾向にあり、既存住宅の流通量は緩やかに増加している</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10" name="スライド番号プレースホルダー 2">
            <a:extLst>
              <a:ext uri="{FF2B5EF4-FFF2-40B4-BE49-F238E27FC236}">
                <a16:creationId xmlns:a16="http://schemas.microsoft.com/office/drawing/2014/main" id="{B4C05A6C-F4E5-4673-80CC-336ECC7FB3A8}"/>
              </a:ext>
            </a:extLst>
          </p:cNvPr>
          <p:cNvSpPr>
            <a:spLocks noGrp="1"/>
          </p:cNvSpPr>
          <p:nvPr>
            <p:ph type="sldNum" sz="quarter" idx="12"/>
          </p:nvPr>
        </p:nvSpPr>
        <p:spPr>
          <a:xfrm>
            <a:off x="11696722" y="6597352"/>
            <a:ext cx="443031"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en-US" altLang="ja-JP" sz="1400" dirty="0">
                <a:solidFill>
                  <a:prstClr val="black"/>
                </a:solidFill>
                <a:effectLst>
                  <a:glow rad="63500">
                    <a:schemeClr val="bg1"/>
                  </a:glow>
                </a:effectLst>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四角形: 角を丸くする 27">
            <a:extLst>
              <a:ext uri="{FF2B5EF4-FFF2-40B4-BE49-F238E27FC236}">
                <a16:creationId xmlns:a16="http://schemas.microsoft.com/office/drawing/2014/main" id="{97E9894B-65A5-4C92-A4BB-18BE82073317}"/>
              </a:ext>
            </a:extLst>
          </p:cNvPr>
          <p:cNvSpPr/>
          <p:nvPr/>
        </p:nvSpPr>
        <p:spPr>
          <a:xfrm>
            <a:off x="179998" y="5381816"/>
            <a:ext cx="11700000" cy="1167377"/>
          </a:xfrm>
          <a:prstGeom prst="roundRect">
            <a:avLst>
              <a:gd name="adj" fmla="val 13165"/>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263525" indent="-261938" algn="just">
              <a:lnSpc>
                <a:spcPts val="2000"/>
              </a:lnSpc>
              <a:spcBef>
                <a:spcPts val="600"/>
              </a:spcBef>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 管理不全建物の増加が予測されるなか、多様な遊休ストックの利活用に加えて、質の向上も含め適切な維持管理を可能とするしくみや適切に住宅ストックが更新されるしくみが必要ではないか。</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pPr marL="263525" indent="-261938" algn="just">
              <a:lnSpc>
                <a:spcPts val="2000"/>
              </a:lnSpc>
              <a:spcBef>
                <a:spcPts val="300"/>
              </a:spcBef>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pc="-80" dirty="0">
                <a:solidFill>
                  <a:schemeClr val="tx1"/>
                </a:solidFill>
                <a:latin typeface="UD デジタル 教科書体 NK-R" panose="02020400000000000000" pitchFamily="18" charset="-128"/>
                <a:ea typeface="UD デジタル 教科書体 NK-R" panose="02020400000000000000" pitchFamily="18" charset="-128"/>
              </a:rPr>
              <a:t>新築購入価格の上昇や住宅産業の担い手不足により、新築住宅の取得が困難となることが想定されることから、安心して既存住宅を入手できるしくみが必要ではないか。</a:t>
            </a:r>
            <a:endParaRPr lang="en-US" altLang="ja-JP" spc="-80" dirty="0">
              <a:solidFill>
                <a:schemeClr val="tx1"/>
              </a:solidFill>
              <a:latin typeface="UD デジタル 教科書体 NK-R" panose="02020400000000000000" pitchFamily="18" charset="-128"/>
              <a:ea typeface="UD デジタル 教科書体 NK-R" panose="02020400000000000000" pitchFamily="18" charset="-128"/>
            </a:endParaRPr>
          </a:p>
        </p:txBody>
      </p:sp>
      <p:pic>
        <p:nvPicPr>
          <p:cNvPr id="2" name="図 1">
            <a:extLst>
              <a:ext uri="{FF2B5EF4-FFF2-40B4-BE49-F238E27FC236}">
                <a16:creationId xmlns:a16="http://schemas.microsoft.com/office/drawing/2014/main" id="{97249938-9C21-4E9A-8223-4CCCE91DBB1A}"/>
              </a:ext>
            </a:extLst>
          </p:cNvPr>
          <p:cNvPicPr>
            <a:picLocks noChangeAspect="1"/>
          </p:cNvPicPr>
          <p:nvPr/>
        </p:nvPicPr>
        <p:blipFill>
          <a:blip r:embed="rId2"/>
          <a:stretch>
            <a:fillRect/>
          </a:stretch>
        </p:blipFill>
        <p:spPr>
          <a:xfrm>
            <a:off x="353070" y="2408622"/>
            <a:ext cx="11485859" cy="2938527"/>
          </a:xfrm>
          <a:prstGeom prst="rect">
            <a:avLst/>
          </a:prstGeom>
        </p:spPr>
      </p:pic>
    </p:spTree>
    <p:extLst>
      <p:ext uri="{BB962C8B-B14F-4D97-AF65-F5344CB8AC3E}">
        <p14:creationId xmlns:p14="http://schemas.microsoft.com/office/powerpoint/2010/main" val="59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027D6D52-D89F-4FB1-8DFE-D0E688520010}"/>
              </a:ext>
            </a:extLst>
          </p:cNvPr>
          <p:cNvSpPr>
            <a:spLocks/>
          </p:cNvSpPr>
          <p:nvPr/>
        </p:nvSpPr>
        <p:spPr>
          <a:xfrm>
            <a:off x="0" y="662"/>
            <a:ext cx="12193200" cy="540000"/>
          </a:xfrm>
          <a:prstGeom prst="rect">
            <a:avLst/>
          </a:prstGeom>
          <a:solidFill>
            <a:schemeClr val="accent5">
              <a:lumMod val="40000"/>
              <a:lumOff val="6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２．住まい・くらしを取り巻く状況 （２）人口動態</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18" name="テキスト ボックス 17">
            <a:extLst>
              <a:ext uri="{FF2B5EF4-FFF2-40B4-BE49-F238E27FC236}">
                <a16:creationId xmlns:a16="http://schemas.microsoft.com/office/drawing/2014/main" id="{8FC22D3C-F12F-4396-9CA0-4A441F7D0AA6}"/>
              </a:ext>
            </a:extLst>
          </p:cNvPr>
          <p:cNvSpPr txBox="1"/>
          <p:nvPr/>
        </p:nvSpPr>
        <p:spPr>
          <a:xfrm>
            <a:off x="108000" y="576000"/>
            <a:ext cx="11880000" cy="2143172"/>
          </a:xfrm>
          <a:prstGeom prst="rect">
            <a:avLst/>
          </a:prstGeom>
          <a:noFill/>
        </p:spPr>
        <p:txBody>
          <a:bodyPr wrap="square" tIns="72000" bIns="0">
            <a:noAutofit/>
          </a:bodyPr>
          <a:lstStyle/>
          <a:p>
            <a:pPr marL="355600" marR="0" lvl="0" indent="-355600" algn="just" defTabSz="914400" rtl="0" eaLnBrk="1" fontAlgn="auto" latinLnBrk="0" hangingPunct="1">
              <a:spcAft>
                <a:spcPts val="400"/>
              </a:spcAft>
              <a:buClrTx/>
              <a:buSzTx/>
              <a:buFontTx/>
              <a:buNone/>
              <a:tabLst/>
              <a:defRPr/>
            </a:pPr>
            <a:r>
              <a:rPr lang="ja-JP" altLang="en-US" sz="1600" b="1" u="sng" dirty="0">
                <a:latin typeface="UD デジタル 教科書体 NK-R" panose="02020400000000000000" pitchFamily="18" charset="-128"/>
                <a:ea typeface="UD デジタル 教科書体 NK-R" panose="02020400000000000000" pitchFamily="18" charset="-128"/>
              </a:rPr>
              <a:t>➤現状・今後の見込み</a:t>
            </a:r>
            <a:endParaRPr lang="en-US" altLang="ja-JP" sz="1600" b="1" u="sng"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人口は、</a:t>
            </a:r>
            <a:r>
              <a:rPr lang="en-US" altLang="ja-JP" sz="1600" dirty="0">
                <a:latin typeface="UD デジタル 教科書体 NK-R" panose="02020400000000000000" pitchFamily="18" charset="-128"/>
                <a:ea typeface="UD デジタル 教科書体 NK-R" panose="02020400000000000000" pitchFamily="18" charset="-128"/>
              </a:rPr>
              <a:t>2010</a:t>
            </a:r>
            <a:r>
              <a:rPr lang="ja-JP" altLang="en-US" sz="1600" dirty="0">
                <a:latin typeface="UD デジタル 教科書体 NK-R" panose="02020400000000000000" pitchFamily="18" charset="-128"/>
                <a:ea typeface="UD デジタル 教科書体 NK-R" panose="02020400000000000000" pitchFamily="18" charset="-128"/>
              </a:rPr>
              <a:t>年の</a:t>
            </a:r>
            <a:r>
              <a:rPr lang="en-US" altLang="ja-JP" sz="1600" dirty="0">
                <a:latin typeface="UD デジタル 教科書体 NK-R" panose="02020400000000000000" pitchFamily="18" charset="-128"/>
                <a:ea typeface="UD デジタル 教科書体 NK-R" panose="02020400000000000000" pitchFamily="18" charset="-128"/>
              </a:rPr>
              <a:t>886.5</a:t>
            </a:r>
            <a:r>
              <a:rPr lang="ja-JP" altLang="en-US" sz="1600" dirty="0">
                <a:latin typeface="UD デジタル 教科書体 NK-R" panose="02020400000000000000" pitchFamily="18" charset="-128"/>
                <a:ea typeface="UD デジタル 教科書体 NK-R" panose="02020400000000000000" pitchFamily="18" charset="-128"/>
              </a:rPr>
              <a:t>万人をピークに減少に転じており、</a:t>
            </a:r>
            <a:r>
              <a:rPr lang="en-US" altLang="ja-JP" sz="1600" dirty="0">
                <a:latin typeface="UD デジタル 教科書体 NK-R" panose="02020400000000000000" pitchFamily="18" charset="-128"/>
                <a:ea typeface="UD デジタル 教科書体 NK-R" panose="02020400000000000000" pitchFamily="18" charset="-128"/>
              </a:rPr>
              <a:t>2050</a:t>
            </a:r>
            <a:r>
              <a:rPr lang="ja-JP" altLang="en-US" sz="1600" dirty="0">
                <a:latin typeface="UD デジタル 教科書体 NK-R" panose="02020400000000000000" pitchFamily="18" charset="-128"/>
                <a:ea typeface="UD デジタル 教科書体 NK-R" panose="02020400000000000000" pitchFamily="18" charset="-128"/>
              </a:rPr>
              <a:t>年には</a:t>
            </a:r>
            <a:r>
              <a:rPr lang="en-US" altLang="ja-JP" sz="1600" dirty="0">
                <a:latin typeface="UD デジタル 教科書体 NK-R" panose="02020400000000000000" pitchFamily="18" charset="-128"/>
                <a:ea typeface="UD デジタル 教科書体 NK-R" panose="02020400000000000000" pitchFamily="18" charset="-128"/>
              </a:rPr>
              <a:t>726.3</a:t>
            </a:r>
            <a:r>
              <a:rPr lang="ja-JP" altLang="en-US" sz="1600" dirty="0">
                <a:latin typeface="UD デジタル 教科書体 NK-R" panose="02020400000000000000" pitchFamily="18" charset="-128"/>
                <a:ea typeface="UD デジタル 教科書体 NK-R" panose="02020400000000000000" pitchFamily="18" charset="-128"/>
              </a:rPr>
              <a:t>万人になると推計されている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少子高齢化が進展しており、出生率の低下とともに、高齢化率は上昇している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世帯数は今後減少に転じると推計され、子育て世帯は減少する一方、単身世帯は増加し、世帯の小規模化が更に進むと予測される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平均寿命、健康寿命ともに延びており、活力ある元気な高齢者は増えている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大阪に住まう外国人や訪れる外国人が増えている</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10" name="スライド番号プレースホルダー 2">
            <a:extLst>
              <a:ext uri="{FF2B5EF4-FFF2-40B4-BE49-F238E27FC236}">
                <a16:creationId xmlns:a16="http://schemas.microsoft.com/office/drawing/2014/main" id="{A8F498C1-2671-4082-B31A-E10A09B43157}"/>
              </a:ext>
            </a:extLst>
          </p:cNvPr>
          <p:cNvSpPr>
            <a:spLocks noGrp="1"/>
          </p:cNvSpPr>
          <p:nvPr>
            <p:ph type="sldNum" sz="quarter" idx="12"/>
          </p:nvPr>
        </p:nvSpPr>
        <p:spPr>
          <a:xfrm>
            <a:off x="11696722" y="6597352"/>
            <a:ext cx="443031"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en-US" altLang="ja-JP" sz="1400" dirty="0">
                <a:solidFill>
                  <a:prstClr val="black"/>
                </a:solidFill>
                <a:effectLst>
                  <a:glow rad="63500">
                    <a:schemeClr val="bg1"/>
                  </a:glow>
                </a:effectLst>
                <a:latin typeface="Meiryo UI" panose="020B0604030504040204" pitchFamily="50" charset="-128"/>
                <a:ea typeface="Meiryo UI" panose="020B0604030504040204" pitchFamily="50" charset="-128"/>
                <a:cs typeface="Meiryo UI" panose="020B0604030504040204" pitchFamily="50" charset="-128"/>
              </a:rPr>
              <a:t>3</a:t>
            </a:r>
          </a:p>
        </p:txBody>
      </p:sp>
      <p:sp>
        <p:nvSpPr>
          <p:cNvPr id="28" name="四角形: 角を丸くする 27">
            <a:extLst>
              <a:ext uri="{FF2B5EF4-FFF2-40B4-BE49-F238E27FC236}">
                <a16:creationId xmlns:a16="http://schemas.microsoft.com/office/drawing/2014/main" id="{62382107-8762-46B5-922D-8D6A261539C1}"/>
              </a:ext>
            </a:extLst>
          </p:cNvPr>
          <p:cNvSpPr/>
          <p:nvPr/>
        </p:nvSpPr>
        <p:spPr>
          <a:xfrm>
            <a:off x="179998" y="5633048"/>
            <a:ext cx="11700000" cy="916145"/>
          </a:xfrm>
          <a:prstGeom prst="roundRect">
            <a:avLst>
              <a:gd name="adj" fmla="val 13165"/>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263525" indent="-261938" algn="just">
              <a:spcBef>
                <a:spcPts val="600"/>
              </a:spcBef>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 人口減少・少子高齢化の進展による、住まいに関わる人材の不足などへの対応が必要ではないか。</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pPr marL="263525" indent="-261938" algn="just">
              <a:spcBef>
                <a:spcPts val="600"/>
              </a:spcBef>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pc="-80" dirty="0">
                <a:solidFill>
                  <a:schemeClr val="tx1"/>
                </a:solidFill>
                <a:latin typeface="UD デジタル 教科書体 NK-R" panose="02020400000000000000" pitchFamily="18" charset="-128"/>
                <a:ea typeface="UD デジタル 教科書体 NK-R" panose="02020400000000000000" pitchFamily="18" charset="-128"/>
              </a:rPr>
              <a:t>また、単身世帯の増加等による、孤立化やつながりの希薄化、地域コミュニティ機能の低下などへの対応が必要ではないか。</a:t>
            </a:r>
            <a:endParaRPr lang="en-US" altLang="ja-JP" spc="-80" dirty="0">
              <a:solidFill>
                <a:schemeClr val="tx1"/>
              </a:solidFill>
              <a:latin typeface="UD デジタル 教科書体 NK-R" panose="02020400000000000000" pitchFamily="18" charset="-128"/>
              <a:ea typeface="UD デジタル 教科書体 NK-R" panose="02020400000000000000" pitchFamily="18" charset="-128"/>
            </a:endParaRPr>
          </a:p>
        </p:txBody>
      </p:sp>
      <p:pic>
        <p:nvPicPr>
          <p:cNvPr id="2" name="図 1">
            <a:extLst>
              <a:ext uri="{FF2B5EF4-FFF2-40B4-BE49-F238E27FC236}">
                <a16:creationId xmlns:a16="http://schemas.microsoft.com/office/drawing/2014/main" id="{DAD5E98F-F32D-4087-85E6-62B72BA794BE}"/>
              </a:ext>
            </a:extLst>
          </p:cNvPr>
          <p:cNvPicPr>
            <a:picLocks noChangeAspect="1"/>
          </p:cNvPicPr>
          <p:nvPr/>
        </p:nvPicPr>
        <p:blipFill>
          <a:blip r:embed="rId2"/>
          <a:stretch>
            <a:fillRect/>
          </a:stretch>
        </p:blipFill>
        <p:spPr>
          <a:xfrm>
            <a:off x="316491" y="2608959"/>
            <a:ext cx="11559018" cy="2920237"/>
          </a:xfrm>
          <a:prstGeom prst="rect">
            <a:avLst/>
          </a:prstGeom>
        </p:spPr>
      </p:pic>
    </p:spTree>
    <p:extLst>
      <p:ext uri="{BB962C8B-B14F-4D97-AF65-F5344CB8AC3E}">
        <p14:creationId xmlns:p14="http://schemas.microsoft.com/office/powerpoint/2010/main" val="722598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DDB8CF21-A4DF-41FD-97D8-5940548D404B}"/>
              </a:ext>
            </a:extLst>
          </p:cNvPr>
          <p:cNvSpPr>
            <a:spLocks/>
          </p:cNvSpPr>
          <p:nvPr/>
        </p:nvSpPr>
        <p:spPr>
          <a:xfrm>
            <a:off x="0" y="662"/>
            <a:ext cx="12193200" cy="540000"/>
          </a:xfrm>
          <a:prstGeom prst="rect">
            <a:avLst/>
          </a:prstGeom>
          <a:solidFill>
            <a:schemeClr val="accent5">
              <a:lumMod val="40000"/>
              <a:lumOff val="6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２．住まい・くらしを取り巻く状況 （３）ライフスタイル等の多様化</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12" name="テキスト ボックス 11">
            <a:extLst>
              <a:ext uri="{FF2B5EF4-FFF2-40B4-BE49-F238E27FC236}">
                <a16:creationId xmlns:a16="http://schemas.microsoft.com/office/drawing/2014/main" id="{D8FAAB12-B3D7-4957-BD6D-EFC8008675CC}"/>
              </a:ext>
            </a:extLst>
          </p:cNvPr>
          <p:cNvSpPr txBox="1"/>
          <p:nvPr/>
        </p:nvSpPr>
        <p:spPr>
          <a:xfrm>
            <a:off x="108000" y="576001"/>
            <a:ext cx="11880000" cy="2556000"/>
          </a:xfrm>
          <a:prstGeom prst="rect">
            <a:avLst/>
          </a:prstGeom>
          <a:noFill/>
        </p:spPr>
        <p:txBody>
          <a:bodyPr wrap="square" tIns="72000" bIns="0">
            <a:noAutofit/>
          </a:bodyPr>
          <a:lstStyle/>
          <a:p>
            <a:pPr marL="355600" marR="0" lvl="0" indent="-355600" algn="just" defTabSz="914400" rtl="0" eaLnBrk="1" fontAlgn="auto" latinLnBrk="0" hangingPunct="1">
              <a:spcAft>
                <a:spcPts val="400"/>
              </a:spcAft>
              <a:buClrTx/>
              <a:buSzTx/>
              <a:buFontTx/>
              <a:buNone/>
              <a:tabLst/>
              <a:defRPr/>
            </a:pPr>
            <a:r>
              <a:rPr lang="ja-JP" altLang="en-US" sz="1600" b="1" u="sng" dirty="0">
                <a:latin typeface="UD デジタル 教科書体 NK-R" panose="02020400000000000000" pitchFamily="18" charset="-128"/>
                <a:ea typeface="UD デジタル 教科書体 NK-R" panose="02020400000000000000" pitchFamily="18" charset="-128"/>
              </a:rPr>
              <a:t>➤現状・今後の見込み</a:t>
            </a:r>
            <a:endParaRPr lang="en-US" altLang="ja-JP" sz="1600" b="1" u="sng"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コロナ禍を契機に、フレックス制やテレワークの導入など、柔軟で多様な働き方が可能となっている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経済的な成功よりも健康的な生活や個人の幸福を重視する価値観が広がり、消費行動だけでなく、本業以外で社会に貢献する労働や活動であるワーキッシュアクトなど、新たな働き方を含めたライフスタイルの変化がみられ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価値観やライフスタイルの変化により、核家族、単身世帯、ひとり親世帯、</a:t>
            </a:r>
            <a:r>
              <a:rPr lang="en-US" altLang="ja-JP" sz="1600" dirty="0">
                <a:latin typeface="UD デジタル 教科書体 NK-R" panose="02020400000000000000" pitchFamily="18" charset="-128"/>
                <a:ea typeface="UD デジタル 教科書体 NK-R" panose="02020400000000000000" pitchFamily="18" charset="-128"/>
              </a:rPr>
              <a:t>DINK</a:t>
            </a:r>
            <a:r>
              <a:rPr lang="ja-JP" altLang="en-US" sz="1600" dirty="0">
                <a:latin typeface="UD デジタル 教科書体 NK-R" panose="02020400000000000000" pitchFamily="18" charset="-128"/>
                <a:ea typeface="UD デジタル 教科書体 NK-R" panose="02020400000000000000" pitchFamily="18" charset="-128"/>
              </a:rPr>
              <a:t>ｓなど、家族のかたちが多様化している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今後、世帯の小規模化が進むことで人と人とのつながりが薄れコミュニティ機能が低下する恐れがある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a:t>
            </a:r>
            <a:r>
              <a:rPr lang="ja-JP" altLang="en-US" sz="1600" spc="-40" dirty="0">
                <a:latin typeface="UD デジタル 教科書体 NK-R" panose="02020400000000000000" pitchFamily="18" charset="-128"/>
                <a:ea typeface="UD デジタル 教科書体 NK-R" panose="02020400000000000000" pitchFamily="18" charset="-128"/>
              </a:rPr>
              <a:t>都会や地方に複数の住まいを持ち、生活スタイルに合わせてそれぞれの拠点に移動しながらくらす、多拠点生活に関心を示す人が増えている</a:t>
            </a:r>
            <a:endParaRPr lang="en-US" altLang="ja-JP" sz="1600" spc="-4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シェアハウスや空き家、空き地といった空間のシェアだけでなく、モノや移動など生活を補うシェアリングが様々な分野で進んでいる</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14" name="四角形: 角を丸くする 13">
            <a:extLst>
              <a:ext uri="{FF2B5EF4-FFF2-40B4-BE49-F238E27FC236}">
                <a16:creationId xmlns:a16="http://schemas.microsoft.com/office/drawing/2014/main" id="{FF820601-60D6-4F3D-BEB5-F186C8BC6A63}"/>
              </a:ext>
            </a:extLst>
          </p:cNvPr>
          <p:cNvSpPr/>
          <p:nvPr/>
        </p:nvSpPr>
        <p:spPr>
          <a:xfrm>
            <a:off x="180000" y="5649194"/>
            <a:ext cx="11700000" cy="900000"/>
          </a:xfrm>
          <a:prstGeom prst="roundRect">
            <a:avLst>
              <a:gd name="adj" fmla="val 13165"/>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2563" indent="-180975" algn="just">
              <a:spcBef>
                <a:spcPts val="600"/>
              </a:spcBef>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 働き方や家族形態、所有に対する意識、住まいに関するニーズなどが多様化するなか、適切な住まい･住環境を選択できる力を養うしくみが必要ではないか。また、住宅ストックや市場においてもそれらへの対応が必要ではないか。</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0" name="スライド番号プレースホルダー 2">
            <a:extLst>
              <a:ext uri="{FF2B5EF4-FFF2-40B4-BE49-F238E27FC236}">
                <a16:creationId xmlns:a16="http://schemas.microsoft.com/office/drawing/2014/main" id="{9B2A9319-1B65-4BBA-B48D-7B464A83C6A0}"/>
              </a:ext>
            </a:extLst>
          </p:cNvPr>
          <p:cNvSpPr>
            <a:spLocks noGrp="1"/>
          </p:cNvSpPr>
          <p:nvPr>
            <p:ph type="sldNum" sz="quarter" idx="12"/>
          </p:nvPr>
        </p:nvSpPr>
        <p:spPr>
          <a:xfrm>
            <a:off x="11696722" y="6597352"/>
            <a:ext cx="443031"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en-US" altLang="ja-JP" sz="1400" dirty="0">
                <a:solidFill>
                  <a:prstClr val="black"/>
                </a:solidFill>
                <a:effectLst>
                  <a:glow rad="63500">
                    <a:schemeClr val="bg1"/>
                  </a:glow>
                </a:effectLst>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7F5E6A61-FA04-473F-8502-DF3526949AB1}"/>
              </a:ext>
            </a:extLst>
          </p:cNvPr>
          <p:cNvPicPr>
            <a:picLocks noChangeAspect="1"/>
          </p:cNvPicPr>
          <p:nvPr/>
        </p:nvPicPr>
        <p:blipFill>
          <a:blip r:embed="rId2"/>
          <a:stretch>
            <a:fillRect/>
          </a:stretch>
        </p:blipFill>
        <p:spPr>
          <a:xfrm>
            <a:off x="301250" y="3029046"/>
            <a:ext cx="11589500" cy="2578832"/>
          </a:xfrm>
          <a:prstGeom prst="rect">
            <a:avLst/>
          </a:prstGeom>
        </p:spPr>
      </p:pic>
    </p:spTree>
    <p:extLst>
      <p:ext uri="{BB962C8B-B14F-4D97-AF65-F5344CB8AC3E}">
        <p14:creationId xmlns:p14="http://schemas.microsoft.com/office/powerpoint/2010/main" val="1359582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3000B6E3-F96B-489F-849C-A1DF32F87372}"/>
              </a:ext>
            </a:extLst>
          </p:cNvPr>
          <p:cNvSpPr>
            <a:spLocks/>
          </p:cNvSpPr>
          <p:nvPr/>
        </p:nvSpPr>
        <p:spPr>
          <a:xfrm>
            <a:off x="0" y="662"/>
            <a:ext cx="12193200" cy="540000"/>
          </a:xfrm>
          <a:prstGeom prst="rect">
            <a:avLst/>
          </a:prstGeom>
          <a:solidFill>
            <a:schemeClr val="accent5">
              <a:lumMod val="40000"/>
              <a:lumOff val="6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２．住まい・くらしを取り巻く状況 （４）災害リスク</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13" name="四角形: 角を丸くする 12">
            <a:extLst>
              <a:ext uri="{FF2B5EF4-FFF2-40B4-BE49-F238E27FC236}">
                <a16:creationId xmlns:a16="http://schemas.microsoft.com/office/drawing/2014/main" id="{26EDB665-504A-45FA-8C20-A063E781492B}"/>
              </a:ext>
            </a:extLst>
          </p:cNvPr>
          <p:cNvSpPr/>
          <p:nvPr/>
        </p:nvSpPr>
        <p:spPr>
          <a:xfrm>
            <a:off x="180000" y="5649194"/>
            <a:ext cx="11700000" cy="900000"/>
          </a:xfrm>
          <a:prstGeom prst="roundRect">
            <a:avLst>
              <a:gd name="adj" fmla="val 13165"/>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2563" indent="-180975" algn="just">
              <a:spcBef>
                <a:spcPts val="600"/>
              </a:spcBef>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 切迫する大規模地震や激甚化する水害に備え、住まいの更なる安全性の確保に加え、住まいの選択にあたり災害リスクのより一層の見える化等が必要ではないか。</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6" name="テキスト ボックス 15">
            <a:extLst>
              <a:ext uri="{FF2B5EF4-FFF2-40B4-BE49-F238E27FC236}">
                <a16:creationId xmlns:a16="http://schemas.microsoft.com/office/drawing/2014/main" id="{1266357E-B898-439A-8EB7-20F4F06C8152}"/>
              </a:ext>
            </a:extLst>
          </p:cNvPr>
          <p:cNvSpPr txBox="1"/>
          <p:nvPr/>
        </p:nvSpPr>
        <p:spPr>
          <a:xfrm>
            <a:off x="108000" y="576000"/>
            <a:ext cx="11880000" cy="1872965"/>
          </a:xfrm>
          <a:prstGeom prst="rect">
            <a:avLst/>
          </a:prstGeom>
          <a:noFill/>
        </p:spPr>
        <p:txBody>
          <a:bodyPr wrap="square" tIns="72000" bIns="0">
            <a:noAutofit/>
          </a:bodyPr>
          <a:lstStyle/>
          <a:p>
            <a:pPr marL="355600" marR="0" lvl="0" indent="-355600" algn="just" defTabSz="914400" rtl="0" eaLnBrk="1" fontAlgn="auto" latinLnBrk="0" hangingPunct="1">
              <a:spcAft>
                <a:spcPts val="400"/>
              </a:spcAft>
              <a:buClrTx/>
              <a:buSzTx/>
              <a:buFontTx/>
              <a:buNone/>
              <a:tabLst/>
              <a:defRPr/>
            </a:pPr>
            <a:r>
              <a:rPr lang="ja-JP" altLang="en-US" sz="1600" b="1" u="sng" dirty="0">
                <a:latin typeface="UD デジタル 教科書体 NK-R" panose="02020400000000000000" pitchFamily="18" charset="-128"/>
                <a:ea typeface="UD デジタル 教科書体 NK-R" panose="02020400000000000000" pitchFamily="18" charset="-128"/>
              </a:rPr>
              <a:t>➤現状・今後の見込み</a:t>
            </a:r>
            <a:endParaRPr lang="en-US" altLang="ja-JP" sz="1600" b="1" u="sng"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南海トラフ地震や上町断層帯地震などの大規模地震発生の可能性が高まっている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台風被害や豪雨災害などが激甚化・頻発化しており、特に、豪雨災害は、</a:t>
            </a:r>
            <a:r>
              <a:rPr lang="en-US" altLang="ja-JP" sz="1600" dirty="0">
                <a:latin typeface="UD デジタル 教科書体 NK-R" panose="02020400000000000000" pitchFamily="18" charset="-128"/>
                <a:ea typeface="UD デジタル 教科書体 NK-R" panose="02020400000000000000" pitchFamily="18" charset="-128"/>
              </a:rPr>
              <a:t>2010</a:t>
            </a:r>
            <a:r>
              <a:rPr lang="ja-JP" altLang="en-US" sz="1600" dirty="0">
                <a:latin typeface="UD デジタル 教科書体 NK-R" panose="02020400000000000000" pitchFamily="18" charset="-128"/>
                <a:ea typeface="UD デジタル 教科書体 NK-R" panose="02020400000000000000" pitchFamily="18" charset="-128"/>
              </a:rPr>
              <a:t>年以降大幅に増加している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日本の平均気温は、</a:t>
            </a:r>
            <a:r>
              <a:rPr lang="en-US" altLang="ja-JP" sz="1600" dirty="0">
                <a:latin typeface="UD デジタル 教科書体 NK-R" panose="02020400000000000000" pitchFamily="18" charset="-128"/>
                <a:ea typeface="UD デジタル 教科書体 NK-R" panose="02020400000000000000" pitchFamily="18" charset="-128"/>
              </a:rPr>
              <a:t>100</a:t>
            </a:r>
            <a:r>
              <a:rPr lang="ja-JP" altLang="en-US" sz="1600" dirty="0">
                <a:latin typeface="UD デジタル 教科書体 NK-R" panose="02020400000000000000" pitchFamily="18" charset="-128"/>
                <a:ea typeface="UD デジタル 教科書体 NK-R" panose="02020400000000000000" pitchFamily="18" charset="-128"/>
              </a:rPr>
              <a:t>年あたり</a:t>
            </a:r>
            <a:r>
              <a:rPr lang="en-US" altLang="ja-JP" sz="1600" dirty="0">
                <a:latin typeface="UD デジタル 教科書体 NK-R" panose="02020400000000000000" pitchFamily="18" charset="-128"/>
                <a:ea typeface="UD デジタル 教科書体 NK-R" panose="02020400000000000000" pitchFamily="18" charset="-128"/>
              </a:rPr>
              <a:t>1.24</a:t>
            </a:r>
            <a:r>
              <a:rPr lang="ja-JP" altLang="en-US" sz="1600" dirty="0">
                <a:latin typeface="UD デジタル 教科書体 NK-R" panose="02020400000000000000" pitchFamily="18" charset="-128"/>
                <a:ea typeface="UD デジタル 教科書体 NK-R" panose="02020400000000000000" pitchFamily="18" charset="-128"/>
              </a:rPr>
              <a:t>℃上昇しており、世界平均を上回るペースで推移</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地球沸騰化とも言えるような災害級の暑さとなっている</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11" name="スライド番号プレースホルダー 2">
            <a:extLst>
              <a:ext uri="{FF2B5EF4-FFF2-40B4-BE49-F238E27FC236}">
                <a16:creationId xmlns:a16="http://schemas.microsoft.com/office/drawing/2014/main" id="{3E5A85BE-80B9-4CAC-9D2E-0BB819B4AFCB}"/>
              </a:ext>
            </a:extLst>
          </p:cNvPr>
          <p:cNvSpPr>
            <a:spLocks noGrp="1"/>
          </p:cNvSpPr>
          <p:nvPr>
            <p:ph type="sldNum" sz="quarter" idx="12"/>
          </p:nvPr>
        </p:nvSpPr>
        <p:spPr>
          <a:xfrm>
            <a:off x="11696722" y="6597352"/>
            <a:ext cx="443031"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en-US" altLang="ja-JP" sz="1400" dirty="0">
                <a:solidFill>
                  <a:prstClr val="black"/>
                </a:solidFill>
                <a:effectLst>
                  <a:glow rad="63500">
                    <a:schemeClr val="bg1"/>
                  </a:glow>
                </a:effectLst>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EA56D99F-8982-4B58-AD10-412079108F19}"/>
              </a:ext>
            </a:extLst>
          </p:cNvPr>
          <p:cNvPicPr>
            <a:picLocks noChangeAspect="1"/>
          </p:cNvPicPr>
          <p:nvPr/>
        </p:nvPicPr>
        <p:blipFill>
          <a:blip r:embed="rId2"/>
          <a:stretch>
            <a:fillRect/>
          </a:stretch>
        </p:blipFill>
        <p:spPr>
          <a:xfrm>
            <a:off x="325636" y="2292510"/>
            <a:ext cx="11540728" cy="3237257"/>
          </a:xfrm>
          <a:prstGeom prst="rect">
            <a:avLst/>
          </a:prstGeom>
        </p:spPr>
      </p:pic>
    </p:spTree>
    <p:extLst>
      <p:ext uri="{BB962C8B-B14F-4D97-AF65-F5344CB8AC3E}">
        <p14:creationId xmlns:p14="http://schemas.microsoft.com/office/powerpoint/2010/main" val="1372884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68ECDA96-571F-4D44-A5F2-6E6CD07D3F53}"/>
              </a:ext>
            </a:extLst>
          </p:cNvPr>
          <p:cNvSpPr>
            <a:spLocks/>
          </p:cNvSpPr>
          <p:nvPr/>
        </p:nvSpPr>
        <p:spPr>
          <a:xfrm>
            <a:off x="0" y="662"/>
            <a:ext cx="12193200" cy="540000"/>
          </a:xfrm>
          <a:prstGeom prst="rect">
            <a:avLst/>
          </a:prstGeom>
          <a:solidFill>
            <a:schemeClr val="accent5">
              <a:lumMod val="40000"/>
              <a:lumOff val="6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２．住まい・くらしを取り巻く状況 （５）新技術・デジタル化の進展</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16" name="テキスト ボックス 15">
            <a:extLst>
              <a:ext uri="{FF2B5EF4-FFF2-40B4-BE49-F238E27FC236}">
                <a16:creationId xmlns:a16="http://schemas.microsoft.com/office/drawing/2014/main" id="{1B588959-BBE6-4D2B-9CBC-9070A5B76C8D}"/>
              </a:ext>
            </a:extLst>
          </p:cNvPr>
          <p:cNvSpPr txBox="1"/>
          <p:nvPr/>
        </p:nvSpPr>
        <p:spPr>
          <a:xfrm>
            <a:off x="108000" y="576000"/>
            <a:ext cx="11880000" cy="1758365"/>
          </a:xfrm>
          <a:prstGeom prst="rect">
            <a:avLst/>
          </a:prstGeom>
          <a:noFill/>
        </p:spPr>
        <p:txBody>
          <a:bodyPr wrap="square" tIns="72000" bIns="0">
            <a:noAutofit/>
          </a:bodyPr>
          <a:lstStyle/>
          <a:p>
            <a:pPr marL="355600" marR="0" lvl="0" indent="-355600" algn="just" defTabSz="914400" rtl="0" eaLnBrk="1" fontAlgn="auto" latinLnBrk="0" hangingPunct="1">
              <a:spcAft>
                <a:spcPts val="400"/>
              </a:spcAft>
              <a:buClrTx/>
              <a:buSzTx/>
              <a:buFontTx/>
              <a:buNone/>
              <a:tabLst/>
              <a:defRPr/>
            </a:pPr>
            <a:r>
              <a:rPr lang="ja-JP" altLang="en-US" sz="1600" b="1" u="sng" dirty="0">
                <a:latin typeface="UD デジタル 教科書体 NK-R" panose="02020400000000000000" pitchFamily="18" charset="-128"/>
                <a:ea typeface="UD デジタル 教科書体 NK-R" panose="02020400000000000000" pitchFamily="18" charset="-128"/>
              </a:rPr>
              <a:t>➤現状・今後の見込み</a:t>
            </a:r>
            <a:endParaRPr lang="en-US" altLang="ja-JP" sz="1600" b="1" u="sng"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人工知能（</a:t>
            </a:r>
            <a:r>
              <a:rPr lang="en-US" altLang="ja-JP" sz="1600" dirty="0">
                <a:latin typeface="UD デジタル 教科書体 NK-R" panose="02020400000000000000" pitchFamily="18" charset="-128"/>
                <a:ea typeface="UD デジタル 教科書体 NK-R" panose="02020400000000000000" pitchFamily="18" charset="-128"/>
              </a:rPr>
              <a:t>AI</a:t>
            </a:r>
            <a:r>
              <a:rPr lang="ja-JP" altLang="en-US" sz="1600" dirty="0">
                <a:latin typeface="UD デジタル 教科書体 NK-R" panose="02020400000000000000" pitchFamily="18" charset="-128"/>
                <a:ea typeface="UD デジタル 教科書体 NK-R" panose="02020400000000000000" pitchFamily="18" charset="-128"/>
              </a:rPr>
              <a:t>）や自動運転、環境技術、新たな素材の開発など、様々な技術の実用化が進んでおり、今後これらが更に普及し、社会を支えることが見込まれる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「未来社会の実験場」である大阪・関西万博を契機として、新しい移動サービスや多様なデジタルサービスが普及し、便利で快適に生活できる社会の実現が期待される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lvl="0" indent="-92075" algn="just">
              <a:spcBef>
                <a:spcPts val="400"/>
              </a:spcBef>
              <a:defRPr/>
            </a:pPr>
            <a:r>
              <a:rPr lang="ja-JP" altLang="en-US" sz="1600" dirty="0">
                <a:latin typeface="UD デジタル 教科書体 NK-R" panose="02020400000000000000" pitchFamily="18" charset="-128"/>
                <a:ea typeface="UD デジタル 教科書体 NK-R" panose="02020400000000000000" pitchFamily="18" charset="-128"/>
              </a:rPr>
              <a:t>・ 住宅・建築分野では、不動産</a:t>
            </a:r>
            <a:r>
              <a:rPr lang="en-US" altLang="ja-JP" sz="1600" dirty="0">
                <a:latin typeface="UD デジタル 教科書体 NK-R" panose="02020400000000000000" pitchFamily="18" charset="-128"/>
                <a:ea typeface="UD デジタル 教科書体 NK-R" panose="02020400000000000000" pitchFamily="18" charset="-128"/>
              </a:rPr>
              <a:t>ID</a:t>
            </a:r>
            <a:r>
              <a:rPr lang="ja-JP" altLang="en-US" sz="1600" dirty="0">
                <a:latin typeface="UD デジタル 教科書体 NK-R" panose="02020400000000000000" pitchFamily="18" charset="-128"/>
                <a:ea typeface="UD デジタル 教科書体 NK-R" panose="02020400000000000000" pitchFamily="18" charset="-128"/>
              </a:rPr>
              <a:t>の導入検討や３</a:t>
            </a:r>
            <a:r>
              <a:rPr lang="en-US" altLang="ja-JP" sz="1600" dirty="0">
                <a:latin typeface="UD デジタル 教科書体 NK-R" panose="02020400000000000000" pitchFamily="18" charset="-128"/>
                <a:ea typeface="UD デジタル 教科書体 NK-R" panose="02020400000000000000" pitchFamily="18" charset="-128"/>
              </a:rPr>
              <a:t>D</a:t>
            </a:r>
            <a:r>
              <a:rPr lang="ja-JP" altLang="en-US" sz="1600" dirty="0">
                <a:latin typeface="UD デジタル 教科書体 NK-R" panose="02020400000000000000" pitchFamily="18" charset="-128"/>
                <a:ea typeface="UD デジタル 教科書体 NK-R" panose="02020400000000000000" pitchFamily="18" charset="-128"/>
              </a:rPr>
              <a:t>プリンター、</a:t>
            </a:r>
            <a:r>
              <a:rPr lang="en-US" altLang="ja-JP" sz="1600" dirty="0">
                <a:latin typeface="UD デジタル 教科書体 NK-R" panose="02020400000000000000" pitchFamily="18" charset="-128"/>
                <a:ea typeface="UD デジタル 教科書体 NK-R" panose="02020400000000000000" pitchFamily="18" charset="-128"/>
              </a:rPr>
              <a:t>BIM</a:t>
            </a:r>
            <a:r>
              <a:rPr lang="ja-JP" altLang="en-US" sz="1600" dirty="0">
                <a:latin typeface="UD デジタル 教科書体 NK-R" panose="02020400000000000000" pitchFamily="18" charset="-128"/>
                <a:ea typeface="UD デジタル 教科書体 NK-R" panose="02020400000000000000" pitchFamily="18" charset="-128"/>
              </a:rPr>
              <a:t>、３</a:t>
            </a:r>
            <a:r>
              <a:rPr lang="en-US" altLang="ja-JP" sz="1600" dirty="0">
                <a:latin typeface="UD デジタル 教科書体 NK-R" panose="02020400000000000000" pitchFamily="18" charset="-128"/>
                <a:ea typeface="UD デジタル 教科書体 NK-R" panose="02020400000000000000" pitchFamily="18" charset="-128"/>
              </a:rPr>
              <a:t>D</a:t>
            </a:r>
            <a:r>
              <a:rPr lang="ja-JP" altLang="en-US" sz="1600" dirty="0">
                <a:latin typeface="UD デジタル 教科書体 NK-R" panose="02020400000000000000" pitchFamily="18" charset="-128"/>
                <a:ea typeface="UD デジタル 教科書体 NK-R" panose="02020400000000000000" pitchFamily="18" charset="-128"/>
              </a:rPr>
              <a:t>都市モデルの活用など、建築・都市の</a:t>
            </a:r>
            <a:r>
              <a:rPr lang="en-US" altLang="ja-JP" sz="1600" dirty="0">
                <a:latin typeface="UD デジタル 教科書体 NK-R" panose="02020400000000000000" pitchFamily="18" charset="-128"/>
                <a:ea typeface="UD デジタル 教科書体 NK-R" panose="02020400000000000000" pitchFamily="18" charset="-128"/>
              </a:rPr>
              <a:t>DX</a:t>
            </a:r>
            <a:r>
              <a:rPr lang="ja-JP" altLang="en-US" sz="1600" dirty="0">
                <a:latin typeface="UD デジタル 教科書体 NK-R" panose="02020400000000000000" pitchFamily="18" charset="-128"/>
                <a:ea typeface="UD デジタル 教科書体 NK-R" panose="02020400000000000000" pitchFamily="18" charset="-128"/>
              </a:rPr>
              <a:t>が進められている</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21" name="スライド番号プレースホルダー 2">
            <a:extLst>
              <a:ext uri="{FF2B5EF4-FFF2-40B4-BE49-F238E27FC236}">
                <a16:creationId xmlns:a16="http://schemas.microsoft.com/office/drawing/2014/main" id="{E384DF5C-00A0-4F53-BFA3-B02249906D21}"/>
              </a:ext>
            </a:extLst>
          </p:cNvPr>
          <p:cNvSpPr>
            <a:spLocks noGrp="1"/>
          </p:cNvSpPr>
          <p:nvPr>
            <p:ph type="sldNum" sz="quarter" idx="12"/>
          </p:nvPr>
        </p:nvSpPr>
        <p:spPr>
          <a:xfrm>
            <a:off x="11696722" y="6597352"/>
            <a:ext cx="443031"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四角形: 角を丸くする 23">
            <a:extLst>
              <a:ext uri="{FF2B5EF4-FFF2-40B4-BE49-F238E27FC236}">
                <a16:creationId xmlns:a16="http://schemas.microsoft.com/office/drawing/2014/main" id="{3B4B0E89-24A5-4C23-ADFE-244564D704FB}"/>
              </a:ext>
            </a:extLst>
          </p:cNvPr>
          <p:cNvSpPr/>
          <p:nvPr/>
        </p:nvSpPr>
        <p:spPr>
          <a:xfrm>
            <a:off x="180000" y="5649194"/>
            <a:ext cx="11700000" cy="900000"/>
          </a:xfrm>
          <a:prstGeom prst="roundRect">
            <a:avLst>
              <a:gd name="adj" fmla="val 13165"/>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2563" indent="-180975" algn="just">
              <a:spcBef>
                <a:spcPts val="600"/>
              </a:spcBef>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 多様化するニーズに対応するため、住まいやくらしを支える新たな技術やデジタル化の進展によるサービス等の導入検討が必要ではないか。</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p:txBody>
      </p:sp>
      <p:pic>
        <p:nvPicPr>
          <p:cNvPr id="2" name="図 1">
            <a:extLst>
              <a:ext uri="{FF2B5EF4-FFF2-40B4-BE49-F238E27FC236}">
                <a16:creationId xmlns:a16="http://schemas.microsoft.com/office/drawing/2014/main" id="{74A2900C-03C5-4A10-A0CD-1361E64941B3}"/>
              </a:ext>
            </a:extLst>
          </p:cNvPr>
          <p:cNvPicPr>
            <a:picLocks noChangeAspect="1"/>
          </p:cNvPicPr>
          <p:nvPr/>
        </p:nvPicPr>
        <p:blipFill>
          <a:blip r:embed="rId2"/>
          <a:stretch>
            <a:fillRect/>
          </a:stretch>
        </p:blipFill>
        <p:spPr>
          <a:xfrm>
            <a:off x="322587" y="2411383"/>
            <a:ext cx="11546825" cy="3182388"/>
          </a:xfrm>
          <a:prstGeom prst="rect">
            <a:avLst/>
          </a:prstGeom>
        </p:spPr>
      </p:pic>
    </p:spTree>
    <p:extLst>
      <p:ext uri="{BB962C8B-B14F-4D97-AF65-F5344CB8AC3E}">
        <p14:creationId xmlns:p14="http://schemas.microsoft.com/office/powerpoint/2010/main" val="214554733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36189</TotalTime>
  <Words>3749</Words>
  <PresentationFormat>ワイド画面</PresentationFormat>
  <Paragraphs>236</Paragraphs>
  <Slides>15</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15</vt:i4>
      </vt:variant>
    </vt:vector>
  </HeadingPairs>
  <TitlesOfParts>
    <vt:vector size="26" baseType="lpstr">
      <vt:lpstr>Meiryo UI</vt:lpstr>
      <vt:lpstr>UD デジタル 教科書体 NK-B</vt:lpstr>
      <vt:lpstr>UD デジタル 教科書体 NK-R</vt:lpstr>
      <vt:lpstr>UD デジタル 教科書体 NP-B</vt:lpstr>
      <vt:lpstr>UD デジタル 教科書体 NP-R</vt:lpstr>
      <vt:lpstr>UD デジタル 教科書体 N-R</vt:lpstr>
      <vt:lpstr>メイリオ</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2025-01-21T09:13:30Z</cp:lastPrinted>
  <dcterms:created xsi:type="dcterms:W3CDTF">2024-06-19T07:35:43Z</dcterms:created>
  <dcterms:modified xsi:type="dcterms:W3CDTF">2025-02-02T12:13:28Z</dcterms:modified>
</cp:coreProperties>
</file>