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8636000" cy="11772900"/>
  <p:notesSz cx="8636000" cy="11772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333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16T10:10:03.388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0 253,'0'-1,"0"-1,0 0,1 1,-1-1,0 0,1 1,0-1,-1 1,1-1,0 0,-1 1,1 0,0-1,0 1,0-1,1 1,-1 0,0 0,0 0,1 0,-1 0,2-2,3 0,0 1,-1-1,1 1,0 0,6-1,26-4,-1 1,67-1,-94 7,788-9,-587 10,3436 2,-3391-24,-202 14,2 1,0-3,-1-3,98-33,-109 28,-16 4,0 2,1 2,0 0,1 2,42-5,-46 11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35.7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24575,'3'0'0,"3"0"0,6 5 0,4 2 0,1 0 0,5 1 0,3 1 0,-2 3 0,-1 1 0,-5 1 0,-2-1 0,-2-1 0,-2 0 0,1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37.8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24575,'3739'0'-1365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2-16T10:10:04.761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4509 279,'-45'3,"0"2,1 2,-67 19,16-3,-125 18,-353 22,-628-51,839-15,-1450 1,2071 2,11 0,93 0,78 0,67 0,4402 0,-4891-1,-20 1,1 0,0 0,0 0,0 0,0 0,0 0,0 0,0 0,0 0,0 0,0 0,0 0,0 0,0 0,0 0,0-1,-1 1,1 0,0 0,0 0,0 0,0 0,0 0,0 0,0 0,0 0,0 0,0 0,0 0,0 0,0 0,0-1,0 1,0 0,0 0,0 0,0 0,0 0,0 0,0 0,0 0,0 0,0 0,0 0,0 0,0 0,0-1,0 1,0 0,1 0,-43-7,-543-22,319 22,-132-13,-1363-99,738 45,677 53,51 6,-6-5,-479-96,730 107,-101-4,-50 15,83 0,41-3,37-1,-1 2,-70 10,108-10,0 1,0-1,-1 1,1 0,0 1,0-1,1 0,-1 1,0 0,0 0,1-1,-1 2,1-1,0 0,0 0,-1 1,-1 3,1-1,1 0,-1 0,1 1,1-1,-1 0,1 1,0-1,0 0,0 7,0 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0:10:20.0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2695 497 24575,'4'-2'0,"0"-1"0,0 1 0,0 0 0,0 0 0,0 1 0,1-1 0,-1 1 0,0 0 0,1 0 0,-1 0 0,1 1 0,-1 0 0,10 0 0,1-1 0,474-6 0,-316 8 0,-28 0 0,468-17 0,-609 16 0,23-2 0,-1-1 0,1-1 0,-1-1 0,46-15 0,-71 20 0,0 0 0,-1-1 0,1 1 0,0 0 0,-1 0 0,1-1 0,0 1 0,-1-1 0,1 1 0,0 0 0,-1-1 0,1 1 0,-1-1 0,1 1 0,-1-1 0,1 0 0,-1 1 0,1-2 0,-1 2 0,-1-1 0,0 0 0,1 1 0,-1-1 0,1 1 0,-1-1 0,0 1 0,1 0 0,-1-1 0,0 1 0,0-1 0,1 1 0,-1 0 0,0 0 0,0-1 0,0 1 0,1 0 0,-1 0 0,0 0 0,0 0 0,-1 0 0,-44-5 0,0 1 0,-55 3 0,38 1 0,-562-44-667,310 15 432,-442-50 235,692 72 51,29 4 124,0-2 1,1-2-1,-69-21 0,47 10-94,-87-16 1,98 24-95,-13-3 13,-1 3 0,-97-4 0,146 14 0,9 0 0,6 1 0,11 0 0,109 15 22,245 23-208,421-14-1643,4-26 855,-464-1 684,2087 1 3547,-2376-1-3257,1-2 0,57-14 0,35-3 0,302 14 0,-254 9 0,326-3 0,580 3 0,-935 3 0,163 28 0,-231-20 0,323 47 0,-247-40 0,229 34 0,-275-36 0,1-6 0,168-2 0,282-11 0,-523 3 0,63 11 0,-45-4 0,108 27 0,-125-24 0,2-2 0,-1-2 0,48 2 0,-33-10 0,-33 0 0,52 4 0,-74-3 0,1 0 0,0-1 0,-1 1 0,1-1 0,0-1 0,0 1 0,-1-1 0,1 0 0,7-2 0,-10 2 0,0-1 0,0 1 0,0-1 0,0 0 0,0 0 0,0 0 0,-1 0 0,1 0 0,-1-1 0,0 1 0,1-1 0,-1 0 0,0 1 0,-1-1 0,1 0 0,0 0 0,1-4 0,2-8 0,0 0 0,-1 0 0,0 0 0,-1 0 0,1-25 0,-2-79 0,-2 116 0,0 0 0,0-1 0,0 1 0,-1 0 0,1 0 0,-1 0 0,0 0 0,0 0 0,0 0 0,0 0 0,-1 0 0,1 0 0,-1 0 0,0 1 0,0-1 0,0 0 0,-4-4 0,3 6 0,1-1 0,-1 1 0,0-1 0,0 1 0,1 0 0,-1 0 0,0 0 0,0 0 0,0 0 0,0 1 0,-1-1 0,1 1 0,0 0 0,0 0 0,0 0 0,0 1 0,0-1 0,-6 2 0,-61 18 0,49-14 0,1 0 0,-1-1 0,-29 3 0,26-6 0,1-1 0,-29-4 0,41 2 0,1 0 0,-1-2 0,1 1 0,0-1 0,0-1 0,0 0 0,-11-6 0,-5-2 0,0 1 0,-1 1 0,0 2 0,0 0 0,0 2 0,-33-3 0,30 4 0,-60-17 0,67 14 0,-1 2 0,1 1 0,-49-4 0,69 9 0,0 0 0,0 0 0,-1 0 0,1 0 0,0 1 0,0-1 0,0 1 0,0 0 0,-1 0 0,1 0 0,1 1 0,-6 2 0,8-4 0,-1 0 0,1 0 0,0 0 0,-1 0 0,1 1 0,0-1 0,0 0 0,-1 0 0,1 0 0,0 1 0,0-1 0,-1 0 0,1 0 0,0 0 0,0 1 0,0-1 0,-1 0 0,1 1 0,0-1 0,0 0 0,0 0 0,0 1 0,0-1 0,0 0 0,-1 1 0,1-1 0,0 0 0,0 1 0,0-1 0,0 0 0,0 1 0,0-1 0,0 0 0,1 1 0,-1-1 0,0 0 0,0 1 0,0-1 0,0 0 0,0 1 0,0-1 0,0 0 0,1 0 0,-1 1 0,0-1 0,1 0 0,17 8 0,14-2 0,-1-1 0,1-1 0,54-2 0,-40-2 0,511 2 0,-316-4 0,-231 3 0,0-1 0,0 1 0,0 1 0,0-1 0,0 2 0,0-1 0,-1 2 0,1-1 0,-1 1 0,0 0 0,0 1 0,0 0 0,12 11 0,-7-5 0,-2 1 0,0 0 0,0 1 0,-1 1 0,-1 0 0,0 0 0,9 19 0,30 44 0,14 26 0,-58-93 0,0 0 0,-1 1 0,0 0 0,-1 0 0,0 0 0,-1 0 0,0 0 0,1 13 0,-3-22 0,0 0 0,-1 0 0,1 0 0,0 0 0,-1 0 0,1 0 0,-1 0 0,1 0 0,-1-1 0,0 1 0,0 0 0,0 0 0,0-1 0,0 1 0,0-1 0,0 1 0,-1-1 0,1 1 0,-1-1 0,1 0 0,-1 1 0,1-1 0,-1 0 0,0 0 0,1 0 0,-1 0 0,-3 0 0,-5 3 0,1-2 0,-1 1 0,0-1 0,-13 1 0,20-3 0,-114 8 0,-151-8 0,160-3 0,-332 18 0,30-7 0,248-10 0,-326-17 0,174-21 0,-157-16 0,142 13 0,60 6 0,6 7 0,-30-27 0,38 5 0,72 22 0,-89-12 0,-4 23 0,-609 21 0,860-1 0,-1 1 0,1 1 0,0 1 0,0 1 0,-39 14 0,-114 57 0,129-52 0,-2-2 0,-93 27 0,70-34 0,-141 9 0,-77-18 0,243-5 0,-1274-2-459,479-1 227,178-37 227,345 12 125,180 17 63,-295-13 210,-808 22-393,603 2 0,626-1 0,-1 0 0,1 1 0,0 1 0,-24 5 0,35-6 0,0 1 0,1-1 0,-1 0 0,0 1 0,1 0 0,-1 0 0,1 0 0,0 0 0,0 0 0,0 1 0,0 0 0,0-1 0,0 1 0,1 0 0,-1 0 0,1 0 0,0 1 0,0-1 0,0 1 0,1-1 0,-1 1 0,1-1 0,-2 6 0,2-3 0,-1-1 0,1 1 0,1 0 0,-1-1 0,1 1 0,0 0 0,0 0 0,1-1 0,0 1 0,0 0 0,0-1 0,1 1 0,-1-1 0,1 0 0,1 1 0,3 6 0,-2-5 0,1-1 0,0 0 0,1 0 0,-1-1 0,1 1 0,0-1 0,0-1 0,0 1 0,1-1 0,0 0 0,12 5 0,10 3 0,0-2 0,1 0 0,0-3 0,1 0 0,0-2 0,50 2 0,288 38 0,-272-23 0,-64-13 0,0-2 0,64 6 0,148-11 0,92 5 0,114 51 0,-176-27 0,-52-8 0,-101-8 0,197-1 0,2042-18 0,-1282 6 0,2223-2 0,-3267-2 0,0-2 0,-1-1 0,50-14 0,-22 5 0,-46 10 0,0-1 0,-1 0 0,0-1 0,0-1 0,21-12 0,-28 14 0,0 0 0,0-1 0,0 0 0,0-1 0,-1 1 0,0-1 0,0-1 0,-1 1 0,0-1 0,6-11 0,-11 17 0,0 0 0,0 0 0,0-1 0,0 1 0,0 0 0,0-1 0,-1 1 0,1-1 0,-1 1 0,0-1 0,0 1 0,0-1 0,0 1 0,0-1 0,-1 1 0,1-1 0,-1 1 0,1-1 0,-1 1 0,0 0 0,0-1 0,0 1 0,0 0 0,0 0 0,-1 0 0,1 0 0,-1 0 0,1 0 0,-1 0 0,0 0 0,0 0 0,0 1 0,0-1 0,-3-1 0,-6-4 0,-1 0 0,-1 1 0,1 1 0,-1 0 0,-21-6 0,-56-10 2,-1 4-1,-126-8 0,67 10-169,-1608-166-1785,1605 167 3012,-237 8-1,360 10-1058,0 1 0,-59 19 0,53-13 0,-49 7 0,-89 3 0,-222-2 0,350-19 0,-21-1 0,-129 14 0,-123 45 0,308-57 0,-1 1 0,1 0 0,0 1 0,-17 8 0,27-11 0,0 0 0,0 1 0,0-1 0,0 1 0,0-1 0,0 1 0,0 0 0,1-1 0,-1 1 0,0 0 0,0 0 0,1-1 0,-2 3 0,2-3 0,0 1 0,0-1 0,0 1 0,0-1 0,1 1 0,-1-1 0,0 1 0,0-1 0,0 1 0,1-1 0,-1 0 0,0 1 0,0-1 0,1 1 0,-1-1 0,0 0 0,1 1 0,-1-1 0,1 0 0,-1 0 0,0 1 0,1-1 0,-1 0 0,1 0 0,-1 1 0,1-1 0,-1 0 0,1 0 0,-1 0 0,1 0 0,-1 0 0,0 0 0,1 0 0,0 0 0,22 5 0,-1-1 0,1-1 0,0-1 0,43-2 0,-20 0 0,1070 2-392,-520-5 241,-505 3 215,-10-2 96,-1 4 0,87 13-1,-52 2-159,229 3 0,-282-21 0,171 3 0,-163 2 0,92 16 0,-67-7 0,1-5 0,137-5 0,-167-3 0,-47 1-341,0 0 0,0 2-1,25 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19:38.370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756 132 24575,'2'-1'0,"0"-1"0,0 1 0,1 0 0,-1 0 0,1 0 0,-1 1 0,1-1 0,-1 1 0,1-1 0,0 1 0,-1 0 0,6 0 0,7-1 0,597-36 0,-689 34 0,1-2 0,-79-17 0,72 9 0,-143-5 0,80 20 0,-401-11 0,458-3-1365,68 8-5461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19:43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602 0 24575,'-3'3'0,"1"-1"0,-2 0 0,1 0 0,0 0 0,0 0 0,0-1 0,-1 1 0,1-1 0,-1 0 0,1 0 0,-5 1 0,-42 4 0,37-6 0,-252 4 0,49-4 0,201 2 0,31 2 0,491 56 0,-422-50 0,286 15 0,-182-15 0,543 2 0,-475-14 0,2465 2 0,-2663 2 0,65 12 0,-58 0 0,-47-9 0,1-1 0,36 4 0,157-9-1365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29.7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18 24575,'3'-2'0,"0"0"0,0 1 0,0-1 0,1 1 0,-1 0 0,0 0 0,1 0 0,-1 1 0,1-1 0,-1 1 0,1 0 0,0 0 0,3 0 0,5 0 0,106-5 0,211 18 0,114 47 0,-120-13 0,4-28 0,481-20 0,-439 1 0,-320 3-1365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31.3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17 24575,'79'-7'0,"-15"1"0,491 3 0,-297 5 0,791-2-1365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32.1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24575,'8'0'0,"13"0"0,10 0 0,16 0 0,13 0 0,11 0 0,2 0 0,-4 0 0,-6 0 0,-11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6T11:20:34.1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24575,'1330'13'0,"-242"-10"0,-585-4 0,65 1-1365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741738" cy="590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891088" y="0"/>
            <a:ext cx="3743325" cy="590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8FFBF-0D00-4ECD-9128-EE591D2FAC7D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1471613"/>
            <a:ext cx="2914650" cy="3973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63600" y="5665788"/>
            <a:ext cx="6908800" cy="4635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1182350"/>
            <a:ext cx="3741738" cy="590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891088" y="11182350"/>
            <a:ext cx="3743325" cy="590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41CD4-DD6A-43DD-BC4E-DFFEF0999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34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41CD4-DD6A-43DD-BC4E-DFFEF099960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555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48176" y="3649599"/>
            <a:ext cx="7345997" cy="2472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96352" y="6592824"/>
            <a:ext cx="6049645" cy="2943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4002" y="540118"/>
            <a:ext cx="7776209" cy="10692130"/>
          </a:xfrm>
          <a:custGeom>
            <a:avLst/>
            <a:gdLst/>
            <a:ahLst/>
            <a:cxnLst/>
            <a:rect l="l" t="t" r="r" b="b"/>
            <a:pathLst>
              <a:path w="7776209" h="10692130">
                <a:moveTo>
                  <a:pt x="0" y="10692130"/>
                </a:moveTo>
                <a:lnTo>
                  <a:pt x="7775994" y="10692130"/>
                </a:lnTo>
                <a:lnTo>
                  <a:pt x="7775994" y="0"/>
                </a:lnTo>
                <a:lnTo>
                  <a:pt x="0" y="0"/>
                </a:lnTo>
                <a:lnTo>
                  <a:pt x="0" y="10692130"/>
                </a:lnTo>
                <a:close/>
              </a:path>
            </a:pathLst>
          </a:custGeom>
          <a:solidFill>
            <a:srgbClr val="50B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6004" y="756003"/>
            <a:ext cx="7127989" cy="10252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50B848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rgbClr val="231F2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50B848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32117" y="2707767"/>
            <a:ext cx="3759422" cy="7770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450810" y="2707767"/>
            <a:ext cx="3759422" cy="7770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50B848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4002" y="431990"/>
            <a:ext cx="7992109" cy="10908030"/>
          </a:xfrm>
          <a:custGeom>
            <a:avLst/>
            <a:gdLst/>
            <a:ahLst/>
            <a:cxnLst/>
            <a:rect l="l" t="t" r="r" b="b"/>
            <a:pathLst>
              <a:path w="7992109" h="10908030">
                <a:moveTo>
                  <a:pt x="7991995" y="0"/>
                </a:moveTo>
                <a:lnTo>
                  <a:pt x="0" y="0"/>
                </a:lnTo>
                <a:lnTo>
                  <a:pt x="0" y="10908004"/>
                </a:lnTo>
                <a:lnTo>
                  <a:pt x="7991995" y="10908004"/>
                </a:lnTo>
                <a:lnTo>
                  <a:pt x="7991995" y="0"/>
                </a:lnTo>
                <a:close/>
              </a:path>
            </a:pathLst>
          </a:custGeom>
          <a:solidFill>
            <a:srgbClr val="50B84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6004" y="756003"/>
            <a:ext cx="7127989" cy="10252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2489" y="876979"/>
            <a:ext cx="6764655" cy="2028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50B848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0788" y="2789620"/>
            <a:ext cx="6857365" cy="3611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rgbClr val="231F20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38399" y="10948797"/>
            <a:ext cx="2765552" cy="588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32117" y="10948797"/>
            <a:ext cx="1987740" cy="588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22492" y="10948797"/>
            <a:ext cx="1987740" cy="588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hyperlink" Target="mailto:sodachi@pref.mie.lg.jp" TargetMode="External"/><Relationship Id="rId21" Type="http://schemas.openxmlformats.org/officeDocument/2006/relationships/hyperlink" Target="mailto:kosodate@pref.yamanashi.lg.jp" TargetMode="External"/><Relationship Id="rId42" Type="http://schemas.openxmlformats.org/officeDocument/2006/relationships/hyperlink" Target="mailto:kodomo-katei@pref.saga.lg.jp" TargetMode="External"/><Relationship Id="rId47" Type="http://schemas.openxmlformats.org/officeDocument/2006/relationships/hyperlink" Target="mailto:yu-hosho@pref.kagoshima.lg.jp" TargetMode="External"/><Relationship Id="rId63" Type="http://schemas.openxmlformats.org/officeDocument/2006/relationships/customXml" Target="../ink/ink5.xml"/><Relationship Id="rId68" Type="http://schemas.openxmlformats.org/officeDocument/2006/relationships/image" Target="../media/image17.png"/><Relationship Id="rId16" Type="http://schemas.openxmlformats.org/officeDocument/2006/relationships/hyperlink" Target="http://www.pref.kanagawa.jp/docs/nf5/yuse-toiawase.html" TargetMode="External"/><Relationship Id="rId11" Type="http://schemas.openxmlformats.org/officeDocument/2006/relationships/hyperlink" Target="mailto:boshihoken@pref.tochigi.lg.jp" TargetMode="External"/><Relationship Id="rId32" Type="http://schemas.openxmlformats.org/officeDocument/2006/relationships/hyperlink" Target="mailto:yuuseisoudan@pref.tottori.lg.jp" TargetMode="External"/><Relationship Id="rId37" Type="http://schemas.openxmlformats.org/officeDocument/2006/relationships/hyperlink" Target="mailto:kosodateouenka@pref.tokushima.lg.jp" TargetMode="External"/><Relationship Id="rId53" Type="http://schemas.openxmlformats.org/officeDocument/2006/relationships/image" Target="../media/image9.png"/><Relationship Id="rId58" Type="http://schemas.openxmlformats.org/officeDocument/2006/relationships/image" Target="../media/image12.png"/><Relationship Id="rId74" Type="http://schemas.openxmlformats.org/officeDocument/2006/relationships/image" Target="../media/image20.png"/><Relationship Id="rId79" Type="http://schemas.openxmlformats.org/officeDocument/2006/relationships/image" Target="../media/image24.png"/><Relationship Id="rId5" Type="http://schemas.openxmlformats.org/officeDocument/2006/relationships/hyperlink" Target="mailto:AD0007@pref.iwate.jp" TargetMode="External"/><Relationship Id="rId61" Type="http://schemas.openxmlformats.org/officeDocument/2006/relationships/customXml" Target="../ink/ink4.xml"/><Relationship Id="rId19" Type="http://schemas.openxmlformats.org/officeDocument/2006/relationships/hyperlink" Target="mailto:yuuseihogo@pref.ishikawa.lg.jp" TargetMode="External"/><Relationship Id="rId14" Type="http://schemas.openxmlformats.org/officeDocument/2006/relationships/hyperlink" Target="http://www.pref.chiba.lg.jp/jika/boshi/yuseihogo/toiawase.html" TargetMode="External"/><Relationship Id="rId22" Type="http://schemas.openxmlformats.org/officeDocument/2006/relationships/hyperlink" Target="mailto:boshi-shika@pref.nagano.lg.jp" TargetMode="External"/><Relationship Id="rId27" Type="http://schemas.openxmlformats.org/officeDocument/2006/relationships/hyperlink" Target="mailto:boshihoken@pref.shiga.lg.jp" TargetMode="External"/><Relationship Id="rId30" Type="http://schemas.openxmlformats.org/officeDocument/2006/relationships/hyperlink" Target="mailto:kenkouzoushinka@pref.hyogo.lg.jp" TargetMode="External"/><Relationship Id="rId35" Type="http://schemas.openxmlformats.org/officeDocument/2006/relationships/hyperlink" Target="mailto:fukodomo@pref.hiroshima.lg.jp" TargetMode="External"/><Relationship Id="rId43" Type="http://schemas.openxmlformats.org/officeDocument/2006/relationships/hyperlink" Target="mailto:s04820@pref.nagasaki.lg.jp" TargetMode="External"/><Relationship Id="rId48" Type="http://schemas.openxmlformats.org/officeDocument/2006/relationships/hyperlink" Target="mailto:aa031305@pref.okinawa.lg.jp" TargetMode="External"/><Relationship Id="rId56" Type="http://schemas.openxmlformats.org/officeDocument/2006/relationships/image" Target="../media/image11.png"/><Relationship Id="rId64" Type="http://schemas.openxmlformats.org/officeDocument/2006/relationships/image" Target="../media/image15.png"/><Relationship Id="rId69" Type="http://schemas.openxmlformats.org/officeDocument/2006/relationships/customXml" Target="../ink/ink8.xml"/><Relationship Id="rId77" Type="http://schemas.openxmlformats.org/officeDocument/2006/relationships/image" Target="../media/image22.png"/><Relationship Id="rId8" Type="http://schemas.openxmlformats.org/officeDocument/2006/relationships/hyperlink" Target="mailto:yusei@pref.yamagata.jp" TargetMode="External"/><Relationship Id="rId51" Type="http://schemas.openxmlformats.org/officeDocument/2006/relationships/image" Target="../media/image7.png"/><Relationship Id="rId72" Type="http://schemas.openxmlformats.org/officeDocument/2006/relationships/image" Target="../media/image19.png"/><Relationship Id="rId80" Type="http://schemas.openxmlformats.org/officeDocument/2006/relationships/image" Target="../media/image25.png"/><Relationship Id="rId3" Type="http://schemas.openxmlformats.org/officeDocument/2006/relationships/hyperlink" Target="mailto:hofuku.kodomo1@pref.hokkaido.lg.jp" TargetMode="External"/><Relationship Id="rId12" Type="http://schemas.openxmlformats.org/officeDocument/2006/relationships/hyperlink" Target="mailto:jidouka@pref.gunma.lg.jp" TargetMode="External"/><Relationship Id="rId17" Type="http://schemas.openxmlformats.org/officeDocument/2006/relationships/hyperlink" Target="mailto:ngt040240@pref.niigata.lg.jp" TargetMode="External"/><Relationship Id="rId25" Type="http://schemas.openxmlformats.org/officeDocument/2006/relationships/hyperlink" Target="mailto:kokoro@pref.aichi.lg.jp" TargetMode="External"/><Relationship Id="rId33" Type="http://schemas.openxmlformats.org/officeDocument/2006/relationships/hyperlink" Target="mailto:yuuseisoudan@pref.shimane.lg.jp" TargetMode="External"/><Relationship Id="rId38" Type="http://schemas.openxmlformats.org/officeDocument/2006/relationships/hyperlink" Target="mailto:kodomokatei@pref.kagawa.lg.jp" TargetMode="External"/><Relationship Id="rId46" Type="http://schemas.openxmlformats.org/officeDocument/2006/relationships/hyperlink" Target="mailto:kenkozoshin@pref.miyazaki.lg.jp" TargetMode="External"/><Relationship Id="rId59" Type="http://schemas.openxmlformats.org/officeDocument/2006/relationships/customXml" Target="../ink/ink3.xml"/><Relationship Id="rId67" Type="http://schemas.openxmlformats.org/officeDocument/2006/relationships/customXml" Target="../ink/ink7.xml"/><Relationship Id="rId20" Type="http://schemas.openxmlformats.org/officeDocument/2006/relationships/hyperlink" Target="mailto:kodomomirai@pref.fukui.lg.jp" TargetMode="External"/><Relationship Id="rId41" Type="http://schemas.openxmlformats.org/officeDocument/2006/relationships/hyperlink" Target="mailto:kyuyusei@pref.fukuoka.lg.jp" TargetMode="External"/><Relationship Id="rId54" Type="http://schemas.openxmlformats.org/officeDocument/2006/relationships/image" Target="../media/image10.jpg"/><Relationship Id="rId62" Type="http://schemas.openxmlformats.org/officeDocument/2006/relationships/image" Target="../media/image14.png"/><Relationship Id="rId70" Type="http://schemas.openxmlformats.org/officeDocument/2006/relationships/image" Target="../media/image18.png"/><Relationship Id="rId75" Type="http://schemas.openxmlformats.org/officeDocument/2006/relationships/customXml" Target="../ink/ink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kosodates@pref.miyagi.lg.jp" TargetMode="External"/><Relationship Id="rId15" Type="http://schemas.openxmlformats.org/officeDocument/2006/relationships/hyperlink" Target="mailto:S1140201@section.metro.tokyo.jp" TargetMode="External"/><Relationship Id="rId23" Type="http://schemas.openxmlformats.org/officeDocument/2006/relationships/hyperlink" Target="mailto:yusei-sodan@govt.pref.gifu.jp" TargetMode="External"/><Relationship Id="rId28" Type="http://schemas.openxmlformats.org/officeDocument/2006/relationships/hyperlink" Target="mailto:kyuho-hoshokin@pref.kyoto.lg.jp" TargetMode="External"/><Relationship Id="rId36" Type="http://schemas.openxmlformats.org/officeDocument/2006/relationships/hyperlink" Target="mailto:a13300@pref.yamaguchi.lg.jp" TargetMode="External"/><Relationship Id="rId49" Type="http://schemas.openxmlformats.org/officeDocument/2006/relationships/image" Target="../media/image5.png"/><Relationship Id="rId57" Type="http://schemas.openxmlformats.org/officeDocument/2006/relationships/customXml" Target="../ink/ink2.xml"/><Relationship Id="rId10" Type="http://schemas.openxmlformats.org/officeDocument/2006/relationships/hyperlink" Target="mailto:shoutai1@pref.ibaraki.lg.jp" TargetMode="External"/><Relationship Id="rId31" Type="http://schemas.openxmlformats.org/officeDocument/2006/relationships/hyperlink" Target="mailto:e0412001@pref.wakayama.lg.jp" TargetMode="External"/><Relationship Id="rId44" Type="http://schemas.openxmlformats.org/officeDocument/2006/relationships/hyperlink" Target="mailto:yuusei@pref.kumamoto.lg.jp" TargetMode="External"/><Relationship Id="rId52" Type="http://schemas.openxmlformats.org/officeDocument/2006/relationships/image" Target="../media/image8.png"/><Relationship Id="rId60" Type="http://schemas.openxmlformats.org/officeDocument/2006/relationships/image" Target="../media/image13.png"/><Relationship Id="rId65" Type="http://schemas.openxmlformats.org/officeDocument/2006/relationships/customXml" Target="../ink/ink6.xml"/><Relationship Id="rId73" Type="http://schemas.openxmlformats.org/officeDocument/2006/relationships/customXml" Target="../ink/ink10.xml"/><Relationship Id="rId78" Type="http://schemas.openxmlformats.org/officeDocument/2006/relationships/image" Target="../media/image23.png"/><Relationship Id="rId81" Type="http://schemas.openxmlformats.org/officeDocument/2006/relationships/hyperlink" Target="mailto:kodomokatei.hoshokin@cfa.go.jp" TargetMode="External"/><Relationship Id="rId4" Type="http://schemas.openxmlformats.org/officeDocument/2006/relationships/hyperlink" Target="mailto:kyuyuseihogoho-sodan@pref.aomori.lg.jp" TargetMode="External"/><Relationship Id="rId9" Type="http://schemas.openxmlformats.org/officeDocument/2006/relationships/hyperlink" Target="mailto:boshihoken@pref.fukushima.lg.jp" TargetMode="External"/><Relationship Id="rId13" Type="http://schemas.openxmlformats.org/officeDocument/2006/relationships/hyperlink" Target="mailto:a3570-12@pref.saitama.lg.jp" TargetMode="External"/><Relationship Id="rId18" Type="http://schemas.openxmlformats.org/officeDocument/2006/relationships/hyperlink" Target="mailto:akodomokatei@pref.toyama.lg.jp" TargetMode="External"/><Relationship Id="rId39" Type="http://schemas.openxmlformats.org/officeDocument/2006/relationships/hyperlink" Target="mailto:healthpro@pref.ehime.lg.jp" TargetMode="External"/><Relationship Id="rId34" Type="http://schemas.openxmlformats.org/officeDocument/2006/relationships/hyperlink" Target="mailto:yuuseihogo@pref.okayama.lg.jp" TargetMode="External"/><Relationship Id="rId50" Type="http://schemas.openxmlformats.org/officeDocument/2006/relationships/image" Target="../media/image6.png"/><Relationship Id="rId55" Type="http://schemas.openxmlformats.org/officeDocument/2006/relationships/customXml" Target="../ink/ink1.xml"/><Relationship Id="rId76" Type="http://schemas.openxmlformats.org/officeDocument/2006/relationships/image" Target="../media/image21.png"/><Relationship Id="rId7" Type="http://schemas.openxmlformats.org/officeDocument/2006/relationships/hyperlink" Target="mailto:hoken@pref.akita.lg.jp" TargetMode="External"/><Relationship Id="rId71" Type="http://schemas.openxmlformats.org/officeDocument/2006/relationships/customXml" Target="../ink/ink9.xml"/><Relationship Id="rId2" Type="http://schemas.openxmlformats.org/officeDocument/2006/relationships/image" Target="../media/image4.png"/><Relationship Id="rId29" Type="http://schemas.openxmlformats.org/officeDocument/2006/relationships/hyperlink" Target="mailto:ysoudan@gbox.pref.osaka.lg.jp" TargetMode="External"/><Relationship Id="rId24" Type="http://schemas.openxmlformats.org/officeDocument/2006/relationships/hyperlink" Target="mailto:kokatei@pref.shizuoka.lg.jp" TargetMode="External"/><Relationship Id="rId40" Type="http://schemas.openxmlformats.org/officeDocument/2006/relationships/hyperlink" Target="mailto:yuuseihogo@ken.pref.kochi.lg.jp" TargetMode="External"/><Relationship Id="rId45" Type="http://schemas.openxmlformats.org/officeDocument/2006/relationships/hyperlink" Target="mailto:sodan12210@pref.oita.jp" TargetMode="External"/><Relationship Id="rId66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4482" y="963368"/>
            <a:ext cx="6764655" cy="20288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旧</a:t>
            </a:r>
            <a:r>
              <a:rPr sz="4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優生保護</a:t>
            </a:r>
            <a:r>
              <a:rPr sz="4200" spc="-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</a:t>
            </a:r>
            <a:r>
              <a:rPr sz="2600" spc="-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sz="2600" spc="-1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よる</a:t>
            </a:r>
            <a:endParaRPr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2700" marR="5080">
              <a:lnSpc>
                <a:spcPct val="102699"/>
              </a:lnSpc>
            </a:pPr>
            <a:r>
              <a:rPr sz="4200" spc="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優生手</a:t>
            </a:r>
            <a:r>
              <a:rPr sz="4200" spc="-101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術</a:t>
            </a:r>
            <a:r>
              <a:rPr lang="ja-JP" altLang="en-US" sz="6450" spc="-2025" baseline="-129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sz="4200" spc="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人工妊娠</a:t>
            </a:r>
            <a:r>
              <a:rPr sz="4200" spc="-3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中</a:t>
            </a:r>
            <a:r>
              <a:rPr sz="4200" spc="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絶</a:t>
            </a:r>
            <a:r>
              <a:rPr sz="2600" spc="-3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sz="2600" spc="-6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ど</a:t>
            </a:r>
            <a:r>
              <a:rPr sz="2600" spc="-2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sz="2600" spc="-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sz="4200" spc="1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受</a:t>
            </a:r>
            <a:r>
              <a:rPr sz="4200" spc="-8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け</a:t>
            </a:r>
            <a:r>
              <a:rPr sz="4200" spc="-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sz="4200" spc="-9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sz="2600" spc="-23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en-US" sz="2600" spc="-2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sz="4200" spc="5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ご</a:t>
            </a:r>
            <a:r>
              <a:rPr sz="4200" spc="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家</a:t>
            </a:r>
            <a:r>
              <a:rPr sz="4200" spc="4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族</a:t>
            </a:r>
            <a:r>
              <a:rPr sz="2600" spc="-4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endParaRPr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6285" y="7428680"/>
            <a:ext cx="29349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8930">
              <a:lnSpc>
                <a:spcPct val="100000"/>
              </a:lnSpc>
              <a:spcBef>
                <a:spcPts val="100"/>
              </a:spcBef>
            </a:pPr>
            <a:r>
              <a:rPr sz="1600" b="1" spc="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優生手術等一時</a:t>
            </a:r>
            <a:r>
              <a:rPr sz="1600" b="1" spc="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金の</a:t>
            </a:r>
            <a:r>
              <a:rPr sz="1600" b="1" spc="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支給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4852" y="8597313"/>
            <a:ext cx="2517775" cy="5097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80"/>
              </a:spcBef>
            </a:pPr>
            <a:r>
              <a:rPr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支給</a:t>
            </a:r>
            <a:r>
              <a:rPr sz="1600" b="1" spc="-434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額</a:t>
            </a:r>
            <a:r>
              <a:rPr sz="1600" b="1" spc="-53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r>
              <a:rPr sz="1600" b="1" spc="-56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３２</a:t>
            </a:r>
            <a:r>
              <a:rPr sz="1600" b="1" spc="-27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０</a:t>
            </a:r>
            <a:r>
              <a:rPr sz="1600" b="1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万</a:t>
            </a:r>
            <a:r>
              <a:rPr sz="1600" b="1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円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※上</a:t>
            </a:r>
            <a:r>
              <a:rPr sz="900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記の</a:t>
            </a: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補償</a:t>
            </a:r>
            <a:r>
              <a:rPr sz="9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金を</a:t>
            </a: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受</a:t>
            </a:r>
            <a:r>
              <a:rPr sz="900" spc="-6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給</a:t>
            </a:r>
            <a:r>
              <a:rPr sz="900" spc="-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</a:t>
            </a:r>
            <a:r>
              <a:rPr sz="9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た</a:t>
            </a: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場</a:t>
            </a:r>
            <a:r>
              <a:rPr sz="900" spc="-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合も</a:t>
            </a: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支</a:t>
            </a:r>
            <a:r>
              <a:rPr sz="9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給</a:t>
            </a:r>
            <a:r>
              <a:rPr sz="900" spc="-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9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る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76171" y="7151654"/>
            <a:ext cx="6503670" cy="2803525"/>
            <a:chOff x="970597" y="7151865"/>
            <a:chExt cx="6503670" cy="2803525"/>
          </a:xfrm>
        </p:grpSpPr>
        <p:sp>
          <p:nvSpPr>
            <p:cNvPr id="8" name="object 8"/>
            <p:cNvSpPr/>
            <p:nvPr/>
          </p:nvSpPr>
          <p:spPr>
            <a:xfrm>
              <a:off x="1173457" y="7159168"/>
              <a:ext cx="6293485" cy="0"/>
            </a:xfrm>
            <a:custGeom>
              <a:avLst/>
              <a:gdLst/>
              <a:ahLst/>
              <a:cxnLst/>
              <a:rect l="l" t="t" r="r" b="b"/>
              <a:pathLst>
                <a:path w="6293484">
                  <a:moveTo>
                    <a:pt x="0" y="0"/>
                  </a:moveTo>
                  <a:lnTo>
                    <a:pt x="6293078" y="0"/>
                  </a:lnTo>
                </a:path>
              </a:pathLst>
            </a:custGeom>
            <a:ln w="14401">
              <a:solidFill>
                <a:srgbClr val="BBDDA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20000" y="7296273"/>
              <a:ext cx="0" cy="1810385"/>
            </a:xfrm>
            <a:custGeom>
              <a:avLst/>
              <a:gdLst/>
              <a:ahLst/>
              <a:cxnLst/>
              <a:rect l="l" t="t" r="r" b="b"/>
              <a:pathLst>
                <a:path h="1810384">
                  <a:moveTo>
                    <a:pt x="0" y="0"/>
                  </a:moveTo>
                  <a:lnTo>
                    <a:pt x="0" y="1809915"/>
                  </a:lnTo>
                </a:path>
              </a:pathLst>
            </a:custGeom>
            <a:ln w="14401">
              <a:solidFill>
                <a:srgbClr val="BBDDA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9805" y="9713478"/>
              <a:ext cx="1052195" cy="232410"/>
            </a:xfrm>
            <a:custGeom>
              <a:avLst/>
              <a:gdLst/>
              <a:ahLst/>
              <a:cxnLst/>
              <a:rect l="l" t="t" r="r" b="b"/>
              <a:pathLst>
                <a:path w="1052195" h="232409">
                  <a:moveTo>
                    <a:pt x="1016101" y="232143"/>
                  </a:moveTo>
                  <a:lnTo>
                    <a:pt x="35991" y="232143"/>
                  </a:lnTo>
                  <a:lnTo>
                    <a:pt x="21983" y="229314"/>
                  </a:lnTo>
                  <a:lnTo>
                    <a:pt x="10542" y="221599"/>
                  </a:lnTo>
                  <a:lnTo>
                    <a:pt x="2828" y="210154"/>
                  </a:lnTo>
                  <a:lnTo>
                    <a:pt x="0" y="196138"/>
                  </a:lnTo>
                  <a:lnTo>
                    <a:pt x="0" y="36004"/>
                  </a:lnTo>
                  <a:lnTo>
                    <a:pt x="2828" y="21988"/>
                  </a:lnTo>
                  <a:lnTo>
                    <a:pt x="10542" y="10544"/>
                  </a:lnTo>
                  <a:lnTo>
                    <a:pt x="21983" y="2828"/>
                  </a:lnTo>
                  <a:lnTo>
                    <a:pt x="35991" y="0"/>
                  </a:lnTo>
                  <a:lnTo>
                    <a:pt x="1016101" y="0"/>
                  </a:lnTo>
                  <a:lnTo>
                    <a:pt x="1030117" y="2828"/>
                  </a:lnTo>
                  <a:lnTo>
                    <a:pt x="1041561" y="10544"/>
                  </a:lnTo>
                  <a:lnTo>
                    <a:pt x="1049277" y="21988"/>
                  </a:lnTo>
                  <a:lnTo>
                    <a:pt x="1052106" y="36004"/>
                  </a:lnTo>
                  <a:lnTo>
                    <a:pt x="1052106" y="196138"/>
                  </a:lnTo>
                  <a:lnTo>
                    <a:pt x="1049277" y="210154"/>
                  </a:lnTo>
                  <a:lnTo>
                    <a:pt x="1041561" y="221599"/>
                  </a:lnTo>
                  <a:lnTo>
                    <a:pt x="1030117" y="229314"/>
                  </a:lnTo>
                  <a:lnTo>
                    <a:pt x="1016101" y="232143"/>
                  </a:lnTo>
                  <a:close/>
                </a:path>
              </a:pathLst>
            </a:custGeom>
            <a:ln w="17995">
              <a:solidFill>
                <a:srgbClr val="50B8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1447" y="9755112"/>
            <a:ext cx="9467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40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お</a:t>
            </a:r>
            <a:r>
              <a:rPr sz="1000" b="1" spc="3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問</a:t>
            </a:r>
            <a:r>
              <a:rPr sz="1000" b="1" spc="50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い</a:t>
            </a:r>
            <a:r>
              <a:rPr sz="1000" b="1" spc="4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合</a:t>
            </a:r>
            <a:r>
              <a:rPr sz="1000" b="1" spc="3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わ</a:t>
            </a:r>
            <a:r>
              <a:rPr sz="1000" b="1" spc="40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せ</a:t>
            </a:r>
            <a:r>
              <a:rPr sz="10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先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94824" y="6797449"/>
            <a:ext cx="275763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22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配偶</a:t>
            </a:r>
            <a:r>
              <a:rPr sz="2400" b="1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者</a:t>
            </a:r>
            <a:r>
              <a:rPr sz="2400" b="1" spc="52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 </a:t>
            </a:r>
            <a:r>
              <a:rPr sz="2400" b="1" spc="89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500</a:t>
            </a:r>
            <a:r>
              <a:rPr sz="2400" b="1" spc="127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万</a:t>
            </a:r>
            <a:r>
              <a:rPr sz="2400" b="1" baseline="1736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円</a:t>
            </a:r>
            <a:r>
              <a:rPr sz="900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※事実</a:t>
            </a:r>
            <a:r>
              <a:rPr sz="900" spc="-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婚</a:t>
            </a:r>
            <a:r>
              <a:rPr sz="900" spc="-3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な</a:t>
            </a:r>
            <a:r>
              <a:rPr sz="900" spc="-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ど</a:t>
            </a:r>
            <a:r>
              <a:rPr sz="900" spc="-3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を</a:t>
            </a:r>
            <a:r>
              <a:rPr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含</a:t>
            </a:r>
            <a:r>
              <a:rPr sz="9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む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5654" y="6793947"/>
            <a:ext cx="239185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TW" altLang="en-US"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支給</a:t>
            </a:r>
            <a:r>
              <a:rPr lang="zh-TW" altLang="en-US" sz="1600" b="1" spc="-434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額</a:t>
            </a:r>
            <a:r>
              <a:rPr lang="zh-TW" altLang="en-US" sz="1600" b="1" spc="-24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r>
              <a:rPr lang="zh-TW" altLang="en-US" sz="1600" b="1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本</a:t>
            </a:r>
            <a:r>
              <a:rPr lang="zh-TW" altLang="en-US" sz="1600" b="1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人</a:t>
            </a:r>
            <a:r>
              <a:rPr lang="zh-TW" altLang="en-US" sz="1600" b="1" spc="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 </a:t>
            </a:r>
            <a:r>
              <a:rPr lang="en-US" altLang="zh-TW" sz="1600" b="1" spc="5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1500</a:t>
            </a:r>
            <a:r>
              <a:rPr lang="zh-TW" altLang="en-US" sz="1600" b="1" spc="7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万円</a:t>
            </a:r>
            <a:endParaRPr lang="zh-TW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xfrm>
            <a:off x="960788" y="2826196"/>
            <a:ext cx="6857365" cy="628377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420"/>
              </a:spcBef>
            </a:pPr>
            <a:r>
              <a:rPr sz="2900" spc="12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対</a:t>
            </a:r>
            <a:r>
              <a:rPr sz="2900" spc="-3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象</a:t>
            </a:r>
            <a:r>
              <a:rPr sz="2900" spc="-9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sz="2900" spc="-4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sz="2900" spc="2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sz="2900" spc="5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方に</a:t>
            </a:r>
            <a:r>
              <a:rPr sz="2900" spc="12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補償金</a:t>
            </a:r>
            <a:r>
              <a:rPr sz="2900" spc="-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sz="29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sz="2900" spc="12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支</a:t>
            </a:r>
            <a:r>
              <a:rPr sz="2900" spc="-10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給</a:t>
            </a:r>
            <a:r>
              <a:rPr sz="2900" spc="-135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sz="2900" spc="-8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sz="2900" spc="6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lang="ja-JP" altLang="en-US" sz="2900" spc="-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837928" y="6416152"/>
            <a:ext cx="1131013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0080" algn="l"/>
              </a:tabLst>
            </a:pPr>
            <a:r>
              <a:rPr sz="6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ひ  </a:t>
            </a:r>
            <a:r>
              <a:rPr sz="600" spc="-30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</a:t>
            </a:r>
            <a:r>
              <a:rPr sz="600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ご</a:t>
            </a:r>
            <a:r>
              <a:rPr lang="en-US" sz="6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              </a:t>
            </a:r>
            <a:r>
              <a:rPr sz="600" spc="-10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お</a:t>
            </a:r>
            <a:r>
              <a:rPr sz="600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い</a:t>
            </a:r>
            <a:r>
              <a:rPr sz="600" spc="-5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めい</a:t>
            </a:r>
            <a:endParaRPr sz="6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2599" y="539877"/>
            <a:ext cx="7661909" cy="10692130"/>
            <a:chOff x="0" y="540118"/>
            <a:chExt cx="7661909" cy="10692130"/>
          </a:xfrm>
        </p:grpSpPr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6534" y="9718195"/>
              <a:ext cx="1095310" cy="109531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0" y="540118"/>
              <a:ext cx="540385" cy="10692130"/>
            </a:xfrm>
            <a:custGeom>
              <a:avLst/>
              <a:gdLst/>
              <a:ahLst/>
              <a:cxnLst/>
              <a:rect l="l" t="t" r="r" b="b"/>
              <a:pathLst>
                <a:path w="540385" h="10692130">
                  <a:moveTo>
                    <a:pt x="0" y="10692130"/>
                  </a:moveTo>
                  <a:lnTo>
                    <a:pt x="540004" y="10692130"/>
                  </a:lnTo>
                  <a:lnTo>
                    <a:pt x="540004" y="0"/>
                  </a:lnTo>
                  <a:lnTo>
                    <a:pt x="0" y="0"/>
                  </a:lnTo>
                  <a:lnTo>
                    <a:pt x="0" y="106921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14">
            <a:extLst>
              <a:ext uri="{FF2B5EF4-FFF2-40B4-BE49-F238E27FC236}">
                <a16:creationId xmlns:a16="http://schemas.microsoft.com/office/drawing/2014/main" id="{46E4A408-9748-46BE-D61E-97291CB1F849}"/>
              </a:ext>
            </a:extLst>
          </p:cNvPr>
          <p:cNvSpPr txBox="1">
            <a:spLocks/>
          </p:cNvSpPr>
          <p:nvPr/>
        </p:nvSpPr>
        <p:spPr>
          <a:xfrm>
            <a:off x="2139202" y="9497443"/>
            <a:ext cx="4218858" cy="853054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>
            <a:lvl1pPr marL="0">
              <a:defRPr sz="2750" b="1" i="0">
                <a:solidFill>
                  <a:srgbClr val="231F20"/>
                </a:solidFill>
                <a:latin typeface="Microsoft YaHei UI"/>
                <a:ea typeface="+mn-ea"/>
                <a:cs typeface="Microsoft YaHei U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R="5080" algn="just">
              <a:lnSpc>
                <a:spcPct val="109300"/>
              </a:lnSpc>
            </a:pPr>
            <a:r>
              <a:rPr kumimoji="0" lang="ja-JP" altLang="en-US" sz="100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具体的な補償金等の請求や相談に関することは、お住まいの都道府県の</a:t>
            </a:r>
            <a:endParaRPr kumimoji="0" lang="en-US" altLang="ja-JP" sz="1000" b="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R="5080" algn="just">
              <a:lnSpc>
                <a:spcPct val="109300"/>
              </a:lnSpc>
            </a:pPr>
            <a:r>
              <a:rPr kumimoji="0" lang="ja-JP" altLang="en-US" sz="100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窓口にお問い合わせください。</a:t>
            </a:r>
            <a:endParaRPr kumimoji="0" lang="en-US" altLang="ja-JP" sz="1000" b="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R="5080" algn="just">
              <a:lnSpc>
                <a:spcPct val="109300"/>
              </a:lnSpc>
            </a:pPr>
            <a:r>
              <a:rPr kumimoji="0" lang="ja-JP" altLang="en-US" sz="100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ご希望があれば請求手続きを弁護士が無料でサポートします。</a:t>
            </a:r>
            <a:endParaRPr kumimoji="0" lang="en-US" altLang="ja-JP" sz="1000" b="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R="5080" algn="just">
              <a:lnSpc>
                <a:spcPct val="109300"/>
              </a:lnSpc>
            </a:pPr>
            <a:r>
              <a:rPr kumimoji="0" lang="ja-JP" altLang="en-US" sz="100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各都道府県の窓口については、裏面をご覧ください。</a:t>
            </a:r>
            <a:endParaRPr kumimoji="0" lang="en-US" altLang="ja-JP" sz="1000" b="0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039BE052-AB00-6801-5D09-0A64E57FEE12}"/>
              </a:ext>
            </a:extLst>
          </p:cNvPr>
          <p:cNvSpPr txBox="1"/>
          <p:nvPr/>
        </p:nvSpPr>
        <p:spPr>
          <a:xfrm>
            <a:off x="3274256" y="5475938"/>
            <a:ext cx="1908837" cy="265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補償金の支給</a:t>
            </a:r>
            <a:endParaRPr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E4B6056F-EF25-1C9C-6ED6-DCFD33C2D12E}"/>
              </a:ext>
            </a:extLst>
          </p:cNvPr>
          <p:cNvSpPr txBox="1">
            <a:spLocks/>
          </p:cNvSpPr>
          <p:nvPr/>
        </p:nvSpPr>
        <p:spPr>
          <a:xfrm>
            <a:off x="985982" y="3348119"/>
            <a:ext cx="6659212" cy="1742144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>
            <a:lvl1pPr marL="0">
              <a:defRPr sz="2750" b="1" i="0">
                <a:solidFill>
                  <a:srgbClr val="231F20"/>
                </a:solidFill>
                <a:latin typeface="Microsoft YaHei UI"/>
                <a:ea typeface="+mn-ea"/>
                <a:cs typeface="Microsoft YaHei U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2700" marR="5080" indent="1905" algn="just">
              <a:lnSpc>
                <a:spcPct val="109300"/>
              </a:lnSpc>
              <a:spcBef>
                <a:spcPts val="595"/>
              </a:spcBef>
            </a:pP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国会</a:t>
            </a:r>
            <a:r>
              <a:rPr kumimoji="0" lang="ja-JP" altLang="en-US" sz="1550" b="0" kern="0" spc="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及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び政</a:t>
            </a:r>
            <a:r>
              <a:rPr kumimoji="0" lang="ja-JP" altLang="en-US" sz="1550" b="0" kern="0" spc="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府は</a:t>
            </a:r>
            <a:r>
              <a:rPr kumimoji="0" lang="ja-JP" altLang="en-US" sz="1550" b="0" kern="0" spc="-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最高裁大法廷判</a:t>
            </a:r>
            <a:r>
              <a:rPr kumimoji="0" lang="ja-JP" altLang="en-US" sz="1550" b="0" kern="0" spc="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決を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真</a:t>
            </a:r>
            <a:r>
              <a:rPr kumimoji="0" lang="ja-JP" altLang="en-US" sz="1550" b="0" kern="0" spc="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摯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受け止め</a:t>
            </a:r>
            <a:r>
              <a:rPr kumimoji="0" lang="ja-JP" altLang="en-US" sz="1550" b="0" kern="0" spc="-6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</a:t>
            </a:r>
            <a:r>
              <a:rPr kumimoji="0" lang="ja-JP" altLang="en-US" sz="1550" b="0" kern="0" spc="1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</a:t>
            </a:r>
            <a:r>
              <a:rPr kumimoji="0" lang="ja-JP" altLang="en-US" sz="1550" b="0" kern="0" spc="10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</a:t>
            </a:r>
            <a:r>
              <a:rPr kumimoji="0" lang="ja-JP" altLang="en-US" sz="1550" b="0" kern="0" spc="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害</a:t>
            </a:r>
            <a:r>
              <a:rPr kumimoji="0" lang="ja-JP" altLang="en-US" sz="1550" b="0" kern="0" spc="9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疾</a:t>
            </a:r>
            <a:r>
              <a:rPr kumimoji="0" lang="ja-JP" altLang="en-US" sz="1550" b="0" kern="0" spc="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病の</a:t>
            </a:r>
            <a:r>
              <a:rPr kumimoji="0" lang="ja-JP" altLang="en-US" sz="1550" b="0" kern="0" spc="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0" lang="ja-JP" altLang="en-US" sz="1550" b="0" kern="0" spc="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0" lang="ja-JP" altLang="en-US" sz="1550" b="0" kern="0" spc="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々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差</a:t>
            </a:r>
            <a:r>
              <a:rPr kumimoji="0" lang="ja-JP" altLang="en-US" sz="1550" b="0" kern="0" spc="-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-6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殖を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</a:t>
            </a:r>
            <a:r>
              <a:rPr kumimoji="0" lang="ja-JP" altLang="en-US" sz="1550" b="0" kern="0" spc="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能</a:t>
            </a:r>
            <a:r>
              <a:rPr kumimoji="0" lang="ja-JP" altLang="en-US" sz="1550" b="0" kern="0" spc="-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にす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術を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強</a:t>
            </a:r>
            <a:r>
              <a:rPr kumimoji="0" lang="ja-JP" altLang="en-US" sz="1550" b="0" kern="0" spc="-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制</a:t>
            </a:r>
            <a:r>
              <a:rPr kumimoji="0" lang="ja-JP" altLang="en-US" sz="1550" b="0" kern="0" spc="-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てき</a:t>
            </a:r>
            <a:r>
              <a:rPr kumimoji="0" lang="ja-JP" altLang="en-US" sz="1550" b="0" kern="0" spc="-4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-11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kumimoji="0" lang="ja-JP" altLang="en-US" sz="1550" b="0" kern="0" spc="-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1550" b="0" kern="0" spc="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-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 </a:t>
            </a:r>
            <a:r>
              <a:rPr kumimoji="0" lang="ja-JP" altLang="en-US" sz="1550" b="0" kern="0" spc="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本国憲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</a:t>
            </a:r>
            <a:r>
              <a:rPr kumimoji="0" lang="ja-JP" altLang="en-US" sz="1550" b="0" kern="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違</a:t>
            </a:r>
            <a:r>
              <a:rPr kumimoji="0" lang="ja-JP" altLang="en-US" sz="1550" b="0" kern="0" spc="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</a:t>
            </a:r>
            <a:r>
              <a:rPr kumimoji="0" lang="ja-JP" altLang="en-US" sz="1550" b="0" kern="0" spc="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0" lang="ja-JP" altLang="en-US" sz="1550" b="0" kern="0" spc="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立法行</a:t>
            </a:r>
            <a:r>
              <a:rPr kumimoji="0" lang="ja-JP" altLang="en-US" sz="1550" b="0" kern="0" spc="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為を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行い</a:t>
            </a:r>
            <a:r>
              <a:rPr kumimoji="0" lang="ja-JP" altLang="en-US" sz="1550" b="0" kern="0" spc="-6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執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優生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上の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</a:t>
            </a:r>
            <a:r>
              <a:rPr kumimoji="0" lang="ja-JP" altLang="en-US" sz="1550" b="0" kern="0" spc="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</a:t>
            </a:r>
            <a:r>
              <a:rPr kumimoji="0" lang="ja-JP" altLang="en-US" sz="1550" b="0" kern="0" spc="-4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0" lang="ja-JP" altLang="en-US" sz="1550" b="0" kern="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ら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</a:t>
            </a:r>
            <a:r>
              <a:rPr kumimoji="0" lang="ja-JP" altLang="en-US" sz="1550" b="0" kern="0" spc="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良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 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</a:t>
            </a:r>
            <a:r>
              <a:rPr kumimoji="0" lang="ja-JP" altLang="en-US" sz="1550" b="0" kern="0" spc="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孫の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</a:t>
            </a:r>
            <a:r>
              <a:rPr kumimoji="0" lang="ja-JP" altLang="en-US" sz="1550" b="0" kern="0" spc="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生を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防</a:t>
            </a:r>
            <a:r>
              <a:rPr kumimoji="0" lang="ja-JP" altLang="en-US" sz="1550" b="0" kern="0" spc="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止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0" lang="ja-JP" altLang="en-US" sz="1550" b="0" kern="0" spc="-8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1550" b="0" kern="0" spc="-9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いう誤</a:t>
            </a:r>
            <a:r>
              <a:rPr kumimoji="0" lang="ja-JP" altLang="en-US" sz="1550" b="0" kern="0" spc="-10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</a:t>
            </a:r>
            <a:r>
              <a:rPr kumimoji="0" lang="ja-JP" altLang="en-US" sz="1550" b="0" kern="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4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的</a:t>
            </a:r>
            <a:r>
              <a:rPr kumimoji="0" lang="ja-JP" altLang="en-US" sz="1550" b="0" kern="0" spc="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係</a:t>
            </a:r>
            <a:r>
              <a:rPr kumimoji="0" lang="ja-JP" altLang="en-US" sz="1550" b="0" kern="0" spc="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</a:t>
            </a:r>
            <a:r>
              <a:rPr kumimoji="0" lang="ja-JP" altLang="en-US" sz="1550" b="0" kern="0" spc="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策を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</a:t>
            </a:r>
            <a:r>
              <a:rPr kumimoji="0" lang="ja-JP" altLang="en-US" sz="1550" b="0" kern="0" spc="-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進</a:t>
            </a:r>
            <a:r>
              <a:rPr kumimoji="0" lang="ja-JP" altLang="en-US" sz="1550" b="0" kern="0" spc="-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てき</a:t>
            </a:r>
            <a:r>
              <a:rPr kumimoji="0" lang="ja-JP" altLang="en-US" sz="1550" b="0" kern="0" spc="-4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-11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kumimoji="0" lang="ja-JP" altLang="en-US" sz="1550" b="0" kern="0" spc="-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 </a:t>
            </a:r>
            <a:r>
              <a:rPr kumimoji="0" lang="ja-JP" altLang="en-US" sz="1550" b="0" kern="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</a:t>
            </a:r>
            <a:r>
              <a:rPr kumimoji="0" lang="ja-JP" altLang="en-US" sz="1550" b="0" kern="0" spc="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き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0" lang="ja-JP" altLang="en-US" sz="1550" b="0" kern="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1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kumimoji="0" lang="ja-JP" altLang="en-US" sz="1550" b="0" kern="0" spc="-6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1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深</a:t>
            </a:r>
            <a:r>
              <a:rPr kumimoji="0" lang="ja-JP" altLang="en-US" sz="1550" b="0" kern="0" spc="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刻</a:t>
            </a:r>
            <a:r>
              <a:rPr kumimoji="0" lang="ja-JP" altLang="en-US" sz="1550" b="0" kern="0" spc="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11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kumimoji="0" lang="ja-JP" altLang="en-US" sz="1550" b="0" kern="0" spc="1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</a:t>
            </a:r>
            <a:r>
              <a:rPr kumimoji="0" lang="ja-JP" altLang="en-US" sz="1550" b="0" kern="0" spc="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任を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認め</a:t>
            </a:r>
            <a:r>
              <a:rPr kumimoji="0" lang="ja-JP" altLang="en-US" sz="1550" b="0" kern="0" spc="-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深</a:t>
            </a:r>
            <a:r>
              <a:rPr kumimoji="0" lang="ja-JP" altLang="en-US" sz="1550" b="0" kern="0" spc="-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</a:t>
            </a:r>
            <a:r>
              <a:rPr kumimoji="0" lang="ja-JP" altLang="en-US" sz="1550" b="0" kern="0" spc="1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謝罪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-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0" lang="ja-JP" altLang="en-US" sz="1550" b="0" kern="0" spc="9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0" lang="ja-JP" altLang="en-US" sz="1550" b="0" kern="0" spc="-6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0" lang="ja-JP" altLang="en-US" sz="1550" b="0" kern="0" spc="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0" lang="ja-JP" altLang="en-US" sz="1550" b="0" kern="0" spc="9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-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れ</a:t>
            </a:r>
            <a:r>
              <a:rPr kumimoji="0" lang="ja-JP" altLang="en-US" sz="1550" b="0" kern="0" spc="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ら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 方々</a:t>
            </a:r>
            <a:r>
              <a:rPr kumimoji="0" lang="ja-JP" altLang="en-US" sz="1550" b="0" kern="0" spc="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が人工妊娠中</a:t>
            </a:r>
            <a:r>
              <a:rPr kumimoji="0" lang="ja-JP" altLang="en-US" sz="1550" b="0" kern="0" spc="-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絶を</a:t>
            </a:r>
            <a:r>
              <a:rPr kumimoji="0" lang="ja-JP" altLang="en-US" sz="1550" b="0" kern="0" spc="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強</a:t>
            </a:r>
            <a:r>
              <a:rPr kumimoji="0" lang="ja-JP" altLang="en-US" sz="1550" b="0" kern="0" spc="-1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kumimoji="0" lang="ja-JP" altLang="en-US" sz="1550" b="0" kern="0" spc="-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ら</a:t>
            </a:r>
            <a:r>
              <a:rPr kumimoji="0" lang="ja-JP" altLang="en-US" sz="1550" b="0" kern="0" spc="-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れ</a:t>
            </a:r>
            <a:r>
              <a:rPr kumimoji="0" lang="ja-JP" altLang="en-US" sz="1550" b="0" kern="0" spc="-9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kumimoji="0" lang="ja-JP" altLang="en-US" sz="1550" b="0" kern="0" spc="-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</a:t>
            </a:r>
            <a:r>
              <a:rPr kumimoji="0" lang="ja-JP" altLang="en-US" sz="1550" b="0" kern="0" spc="-12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0" lang="ja-JP" altLang="en-US" sz="1550" b="0" kern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0" lang="ja-JP" altLang="en-US" sz="1550" b="0" kern="0" spc="-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</a:t>
            </a:r>
            <a:r>
              <a:rPr kumimoji="0" lang="ja-JP" altLang="en-US" sz="1550" b="0" kern="0" spc="-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き</a:t>
            </a:r>
            <a:r>
              <a:rPr kumimoji="0" lang="ja-JP" altLang="en-US" sz="1550" b="0" kern="0" spc="-1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0" lang="ja-JP" altLang="en-US" sz="1550" b="0" kern="0" spc="-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0" lang="ja-JP" altLang="en-US" sz="1550" b="0" kern="0" spc="-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kumimoji="0" lang="ja-JP" altLang="en-US" sz="1550" b="0" kern="0" spc="-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kumimoji="0" lang="ja-JP" altLang="en-US" sz="1550" b="0" kern="0" spc="-71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0" lang="ja-JP" altLang="en-US" sz="1550" b="0" kern="0" spc="-105" dirty="0">
                <a:latin typeface="メイリオ" panose="020B0604030504040204" pitchFamily="50" charset="-128"/>
                <a:ea typeface="メイリオ" panose="020B0604030504040204" pitchFamily="50" charset="-128"/>
              </a:rPr>
              <a:t>深</a:t>
            </a:r>
            <a:r>
              <a:rPr kumimoji="0" lang="ja-JP" altLang="en-US" sz="1550" b="0" kern="0" spc="-1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</a:t>
            </a:r>
            <a:r>
              <a:rPr kumimoji="0" lang="ja-JP" altLang="en-US" sz="1550" b="0" kern="0" spc="1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謝罪</a:t>
            </a:r>
            <a:r>
              <a:rPr kumimoji="0" lang="ja-JP" altLang="en-US" sz="1550" b="0" kern="0" spc="-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kumimoji="0" lang="ja-JP" altLang="en-US" sz="1550" b="0" kern="0" spc="-1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たし</a:t>
            </a:r>
            <a:r>
              <a:rPr kumimoji="0" lang="ja-JP" altLang="en-US" sz="1550" b="0" kern="0" spc="-5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0" lang="ja-JP" altLang="en-US" sz="1550" b="0" kern="0" spc="-23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0" lang="ja-JP" altLang="en-US" sz="1550" b="0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A7EDCC7-5E54-F55D-3EA8-7A479945941D}"/>
              </a:ext>
            </a:extLst>
          </p:cNvPr>
          <p:cNvSpPr txBox="1">
            <a:spLocks/>
          </p:cNvSpPr>
          <p:nvPr/>
        </p:nvSpPr>
        <p:spPr>
          <a:xfrm>
            <a:off x="790269" y="10547039"/>
            <a:ext cx="1830780" cy="3040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こども家庭庁</a:t>
            </a: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76ABFC44-8BEA-468C-BEDD-1EE5BB08C391}"/>
              </a:ext>
            </a:extLst>
          </p:cNvPr>
          <p:cNvSpPr txBox="1"/>
          <p:nvPr/>
        </p:nvSpPr>
        <p:spPr>
          <a:xfrm>
            <a:off x="5212544" y="9381831"/>
            <a:ext cx="2514600" cy="19941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altLang="ja-JP" b="1" spc="97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【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請</a:t>
            </a:r>
            <a:r>
              <a:rPr lang="en-US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求</a:t>
            </a:r>
            <a:r>
              <a:rPr lang="en-US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期</a:t>
            </a:r>
            <a:r>
              <a:rPr lang="en-US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限</a:t>
            </a:r>
            <a:r>
              <a:rPr lang="en-US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lang="en-US" altLang="ja-JP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】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令</a:t>
            </a:r>
            <a:r>
              <a:rPr lang="en-US"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 </a:t>
            </a:r>
            <a:r>
              <a:rPr b="1" u="sng" spc="-16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和</a:t>
            </a:r>
            <a:r>
              <a:rPr lang="ja-JP" altLang="en-US" b="1" u="sng" spc="-320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１２ 年 １ 月  </a:t>
            </a:r>
            <a:r>
              <a:rPr lang="en-US" b="1" u="sng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16</a:t>
            </a:r>
            <a:r>
              <a:rPr b="1" u="sng" spc="-75" baseline="2267" dirty="0">
                <a:solidFill>
                  <a:srgbClr val="050100"/>
                </a:solidFill>
                <a:uFill>
                  <a:solidFill>
                    <a:srgbClr val="231F2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日</a:t>
            </a:r>
            <a:endParaRPr u="sng" baseline="2267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  <p:sp>
        <p:nvSpPr>
          <p:cNvPr id="41" name="object 4">
            <a:extLst>
              <a:ext uri="{FF2B5EF4-FFF2-40B4-BE49-F238E27FC236}">
                <a16:creationId xmlns:a16="http://schemas.microsoft.com/office/drawing/2014/main" id="{EE869E25-F886-568B-8C1F-16B0AEDFBD84}"/>
              </a:ext>
            </a:extLst>
          </p:cNvPr>
          <p:cNvSpPr txBox="1"/>
          <p:nvPr/>
        </p:nvSpPr>
        <p:spPr>
          <a:xfrm>
            <a:off x="4522299" y="7427161"/>
            <a:ext cx="2936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100"/>
              </a:spcBef>
            </a:pPr>
            <a:r>
              <a:rPr sz="1600" b="1" spc="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人工妊娠中絶一時</a:t>
            </a:r>
            <a:r>
              <a:rPr sz="1600" b="1" spc="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金の</a:t>
            </a:r>
            <a:r>
              <a:rPr sz="1600" b="1" spc="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支給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6EC5BB44-95BF-0D47-F162-D09B4548CEFF}"/>
              </a:ext>
            </a:extLst>
          </p:cNvPr>
          <p:cNvSpPr txBox="1"/>
          <p:nvPr/>
        </p:nvSpPr>
        <p:spPr>
          <a:xfrm>
            <a:off x="1294852" y="7829550"/>
            <a:ext cx="725085" cy="268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1045" marR="5080" indent="-728980">
              <a:lnSpc>
                <a:spcPct val="104200"/>
              </a:lnSpc>
              <a:spcBef>
                <a:spcPts val="1310"/>
              </a:spcBef>
              <a:tabLst>
                <a:tab pos="418465" algn="l"/>
              </a:tabLst>
            </a:pPr>
            <a:r>
              <a:rPr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対</a:t>
            </a:r>
            <a:r>
              <a:rPr lang="ja-JP" altLang="en-US"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  </a:t>
            </a:r>
            <a:r>
              <a:rPr sz="1600" b="1" spc="-434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象</a:t>
            </a:r>
            <a:r>
              <a:rPr sz="1600" b="1" spc="-229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89312F9-D337-00BE-341B-C2D73570F37E}"/>
              </a:ext>
            </a:extLst>
          </p:cNvPr>
          <p:cNvSpPr txBox="1"/>
          <p:nvPr/>
        </p:nvSpPr>
        <p:spPr>
          <a:xfrm>
            <a:off x="1888979" y="7817939"/>
            <a:ext cx="22287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旧優生保護法に基づく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優生手術等を受けた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本人で生存している方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3B85727-EA28-7FBD-0A71-A580FECF3A39}"/>
              </a:ext>
            </a:extLst>
          </p:cNvPr>
          <p:cNvSpPr txBox="1"/>
          <p:nvPr/>
        </p:nvSpPr>
        <p:spPr>
          <a:xfrm>
            <a:off x="5054570" y="7825050"/>
            <a:ext cx="25146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旧優生保護法に基づく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人工妊娠中絶等を受けた本人で生存している方</a:t>
            </a:r>
          </a:p>
        </p:txBody>
      </p:sp>
      <p:sp>
        <p:nvSpPr>
          <p:cNvPr id="49" name="object 4">
            <a:extLst>
              <a:ext uri="{FF2B5EF4-FFF2-40B4-BE49-F238E27FC236}">
                <a16:creationId xmlns:a16="http://schemas.microsoft.com/office/drawing/2014/main" id="{857F21E2-7F07-5E7A-66D5-F9B549E7A54E}"/>
              </a:ext>
            </a:extLst>
          </p:cNvPr>
          <p:cNvSpPr txBox="1"/>
          <p:nvPr/>
        </p:nvSpPr>
        <p:spPr>
          <a:xfrm>
            <a:off x="4462296" y="7848395"/>
            <a:ext cx="725085" cy="268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1045" marR="5080" indent="-728980">
              <a:lnSpc>
                <a:spcPct val="104200"/>
              </a:lnSpc>
              <a:spcBef>
                <a:spcPts val="1310"/>
              </a:spcBef>
              <a:tabLst>
                <a:tab pos="418465" algn="l"/>
              </a:tabLst>
            </a:pPr>
            <a:r>
              <a:rPr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対</a:t>
            </a:r>
            <a:r>
              <a:rPr lang="ja-JP" altLang="en-US" sz="16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  </a:t>
            </a:r>
            <a:r>
              <a:rPr sz="1600" b="1" spc="-434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象</a:t>
            </a:r>
            <a:r>
              <a:rPr sz="1600" b="1" spc="-229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0" name="object 49">
            <a:extLst>
              <a:ext uri="{FF2B5EF4-FFF2-40B4-BE49-F238E27FC236}">
                <a16:creationId xmlns:a16="http://schemas.microsoft.com/office/drawing/2014/main" id="{BFD12DFF-4D25-8FF5-84EC-68739ABB9890}"/>
              </a:ext>
            </a:extLst>
          </p:cNvPr>
          <p:cNvSpPr txBox="1"/>
          <p:nvPr/>
        </p:nvSpPr>
        <p:spPr>
          <a:xfrm>
            <a:off x="1827478" y="5641068"/>
            <a:ext cx="5655139" cy="1061188"/>
          </a:xfrm>
          <a:prstGeom prst="rect">
            <a:avLst/>
          </a:prstGeom>
        </p:spPr>
        <p:txBody>
          <a:bodyPr vert="horz" wrap="square" lIns="0" tIns="306705" rIns="0" bIns="0" rtlCol="0" anchor="ctr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500" b="1" spc="1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旧優生保護</a:t>
            </a:r>
            <a:r>
              <a:rPr lang="ja-JP" altLang="en-US" sz="1500" b="1" spc="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法に</a:t>
            </a:r>
            <a:r>
              <a:rPr lang="ja-JP" altLang="en-US" sz="1500" b="1" spc="1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基</a:t>
            </a:r>
            <a:r>
              <a:rPr lang="ja-JP" altLang="en-US" sz="1500" b="1" spc="-1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づ</a:t>
            </a:r>
            <a:r>
              <a:rPr lang="ja-JP" altLang="en-US" sz="1500" b="1" spc="-18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く</a:t>
            </a:r>
            <a:r>
              <a:rPr lang="ja-JP" altLang="en-US" sz="1500" b="1" spc="1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優生手術</a:t>
            </a:r>
            <a:r>
              <a:rPr lang="ja-JP" altLang="en-US" sz="1500" b="1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等を</a:t>
            </a:r>
            <a:r>
              <a:rPr lang="ja-JP" altLang="en-US" sz="1500" b="1" spc="1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受</a:t>
            </a:r>
            <a:r>
              <a:rPr lang="ja-JP" altLang="en-US" sz="1500" b="1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け</a:t>
            </a:r>
            <a:r>
              <a:rPr lang="ja-JP" altLang="en-US" sz="1500" b="1" spc="6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た</a:t>
            </a:r>
            <a:r>
              <a:rPr lang="ja-JP" altLang="en-US" sz="1500" b="1" spc="1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本人</a:t>
            </a:r>
            <a:r>
              <a:rPr lang="ja-JP" altLang="en-US" sz="1500" b="1" spc="9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及</a:t>
            </a:r>
            <a:r>
              <a:rPr lang="ja-JP" altLang="en-US" sz="1500" b="1" spc="6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び</a:t>
            </a:r>
            <a:r>
              <a:rPr lang="ja-JP" altLang="en-US" sz="1500" b="1" spc="5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そ</a:t>
            </a:r>
            <a:r>
              <a:rPr lang="ja-JP" altLang="en-US" sz="1500" b="1" spc="1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の</a:t>
            </a:r>
            <a:r>
              <a:rPr lang="ja-JP" altLang="en-US" sz="1500" b="1" spc="1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配偶</a:t>
            </a:r>
            <a:r>
              <a:rPr lang="ja-JP" altLang="en-US" sz="1500" b="1" spc="-5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者</a:t>
            </a:r>
            <a:endParaRPr lang="en-US" altLang="ja-JP" sz="1500" b="1" spc="-50" dirty="0">
              <a:solidFill>
                <a:srgbClr val="0501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>
              <a:lnSpc>
                <a:spcPts val="2000"/>
              </a:lnSpc>
            </a:pPr>
            <a:r>
              <a:rPr lang="ja-JP" altLang="en-US" sz="1500" b="1" spc="-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（死亡している場合はその遺族</a:t>
            </a:r>
            <a:r>
              <a:rPr lang="ja-JP" altLang="en-US" sz="1200" b="1" spc="-2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（ 配 偶 者 、子、父 母 、孫 、祖 父 母 、兄 弟 姉 妹 、</a:t>
            </a:r>
            <a:endParaRPr lang="en-US" altLang="ja-JP" sz="1200" b="1" spc="-225" dirty="0">
              <a:solidFill>
                <a:srgbClr val="0501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  <a:p>
            <a:pPr>
              <a:lnSpc>
                <a:spcPts val="2000"/>
              </a:lnSpc>
            </a:pPr>
            <a:r>
              <a:rPr lang="ja-JP" altLang="en-US" sz="1200" b="1" spc="-2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曽 孫  </a:t>
            </a:r>
            <a:r>
              <a:rPr lang="ja-JP" altLang="en-US" sz="1200" b="1" spc="-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又は 甥姪 </a:t>
            </a:r>
            <a:r>
              <a:rPr lang="ja-JP" altLang="en-US" sz="1200" b="1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</a:rPr>
              <a:t>）</a:t>
            </a:r>
            <a:endParaRPr sz="12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51" name="object 4">
            <a:extLst>
              <a:ext uri="{FF2B5EF4-FFF2-40B4-BE49-F238E27FC236}">
                <a16:creationId xmlns:a16="http://schemas.microsoft.com/office/drawing/2014/main" id="{060EA8E6-680E-8A84-BF10-6F6CF6AC969A}"/>
              </a:ext>
            </a:extLst>
          </p:cNvPr>
          <p:cNvSpPr txBox="1"/>
          <p:nvPr/>
        </p:nvSpPr>
        <p:spPr>
          <a:xfrm>
            <a:off x="1207899" y="5958024"/>
            <a:ext cx="725085" cy="25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1045" marR="5080" indent="-728980">
              <a:lnSpc>
                <a:spcPct val="104200"/>
              </a:lnSpc>
              <a:spcBef>
                <a:spcPts val="1310"/>
              </a:spcBef>
              <a:tabLst>
                <a:tab pos="418465" algn="l"/>
              </a:tabLst>
            </a:pPr>
            <a:r>
              <a:rPr sz="15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対</a:t>
            </a:r>
            <a:r>
              <a:rPr lang="ja-JP" altLang="en-US" sz="1500" b="1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  </a:t>
            </a:r>
            <a:r>
              <a:rPr sz="1500" b="1" spc="-434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象</a:t>
            </a:r>
            <a:r>
              <a:rPr sz="1500" b="1" spc="-229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endParaRPr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sp>
        <p:nvSpPr>
          <p:cNvPr id="54" name="object 6">
            <a:extLst>
              <a:ext uri="{FF2B5EF4-FFF2-40B4-BE49-F238E27FC236}">
                <a16:creationId xmlns:a16="http://schemas.microsoft.com/office/drawing/2014/main" id="{1C53CBBC-2A43-FB64-E62A-8AA5131B9EA4}"/>
              </a:ext>
            </a:extLst>
          </p:cNvPr>
          <p:cNvSpPr txBox="1"/>
          <p:nvPr/>
        </p:nvSpPr>
        <p:spPr>
          <a:xfrm>
            <a:off x="4455342" y="8603403"/>
            <a:ext cx="3022447" cy="5097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80"/>
              </a:spcBef>
            </a:pPr>
            <a:r>
              <a:rPr sz="1600" b="1" dirty="0" err="1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支給</a:t>
            </a:r>
            <a:r>
              <a:rPr sz="1600" b="1" spc="-434" dirty="0" err="1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額</a:t>
            </a:r>
            <a:r>
              <a:rPr sz="1600" b="1" spc="-535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：</a:t>
            </a:r>
            <a:r>
              <a:rPr lang="ja-JP" altLang="en-US" sz="1600" b="1" spc="-56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２０</a:t>
            </a:r>
            <a:r>
              <a:rPr sz="1600" b="1" spc="-27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０</a:t>
            </a:r>
            <a:r>
              <a:rPr sz="1600" b="1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万</a:t>
            </a:r>
            <a:r>
              <a:rPr sz="1600" b="1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円</a:t>
            </a:r>
            <a:endParaRPr sz="16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900" spc="2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※</a:t>
            </a:r>
            <a:r>
              <a:rPr lang="ja-JP" altLang="en-US"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左</a:t>
            </a:r>
            <a:r>
              <a:rPr lang="ja-JP" altLang="en-US" sz="9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記の</a:t>
            </a:r>
            <a:r>
              <a:rPr lang="ja-JP" altLang="en-US"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優生手術等一時</a:t>
            </a:r>
            <a:r>
              <a:rPr lang="ja-JP" altLang="en-US" sz="900" spc="-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金を</a:t>
            </a:r>
            <a:r>
              <a:rPr lang="ja-JP" altLang="en-US"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受</a:t>
            </a:r>
            <a:r>
              <a:rPr lang="ja-JP" altLang="en-US" sz="900" spc="-9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給</a:t>
            </a:r>
            <a:r>
              <a:rPr lang="ja-JP" altLang="en-US" sz="900" spc="-8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</a:t>
            </a:r>
            <a:r>
              <a:rPr lang="ja-JP" altLang="en-US" sz="900" spc="-3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た</a:t>
            </a:r>
            <a:r>
              <a:rPr lang="ja-JP" altLang="en-US"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場</a:t>
            </a:r>
            <a:r>
              <a:rPr lang="ja-JP" altLang="en-US" sz="900" spc="-3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合</a:t>
            </a:r>
            <a:r>
              <a:rPr lang="ja-JP" altLang="en-US" sz="900" spc="-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に</a:t>
            </a:r>
            <a:r>
              <a:rPr lang="ja-JP" altLang="en-US" sz="900" spc="-3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は</a:t>
            </a:r>
            <a:r>
              <a:rPr lang="ja-JP" altLang="en-US" sz="900" spc="-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支</a:t>
            </a:r>
            <a:r>
              <a:rPr lang="ja-JP" altLang="en-US" sz="900" spc="-9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給</a:t>
            </a:r>
            <a:r>
              <a:rPr lang="ja-JP" altLang="en-US" sz="900" spc="-7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</a:t>
            </a:r>
            <a:r>
              <a:rPr lang="ja-JP" altLang="en-US" sz="900" spc="-4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な</a:t>
            </a:r>
            <a:r>
              <a:rPr lang="ja-JP" altLang="en-US" sz="9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い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55" name="object 18">
            <a:extLst>
              <a:ext uri="{FF2B5EF4-FFF2-40B4-BE49-F238E27FC236}">
                <a16:creationId xmlns:a16="http://schemas.microsoft.com/office/drawing/2014/main" id="{31285926-FC1B-E1C5-0ECD-636FAC663590}"/>
              </a:ext>
            </a:extLst>
          </p:cNvPr>
          <p:cNvSpPr txBox="1"/>
          <p:nvPr/>
        </p:nvSpPr>
        <p:spPr>
          <a:xfrm>
            <a:off x="2615729" y="10474320"/>
            <a:ext cx="3939540" cy="22826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87630">
              <a:lnSpc>
                <a:spcPct val="100000"/>
              </a:lnSpc>
              <a:spcBef>
                <a:spcPts val="520"/>
              </a:spcBef>
            </a:pPr>
            <a:r>
              <a:rPr sz="1050" spc="2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手話字幕動</a:t>
            </a:r>
            <a:r>
              <a:rPr sz="1050" spc="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画</a:t>
            </a:r>
            <a:r>
              <a:rPr sz="105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は</a:t>
            </a:r>
            <a:r>
              <a:rPr sz="1050" spc="2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裏</a:t>
            </a:r>
            <a:r>
              <a:rPr sz="1050" spc="-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面に</a:t>
            </a:r>
            <a:r>
              <a:rPr sz="1050" spc="2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記</a:t>
            </a:r>
            <a:r>
              <a:rPr sz="1050" spc="-7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載</a:t>
            </a:r>
            <a:r>
              <a:rPr sz="1050" spc="-5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し</a:t>
            </a:r>
            <a:r>
              <a:rPr sz="1050" spc="-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た</a:t>
            </a:r>
            <a:r>
              <a:rPr sz="1050" spc="2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特</a:t>
            </a:r>
            <a:r>
              <a:rPr sz="105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設</a:t>
            </a:r>
            <a:r>
              <a:rPr sz="1050" spc="-5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サ</a:t>
            </a:r>
            <a:r>
              <a:rPr sz="1050" spc="-23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イ</a:t>
            </a:r>
            <a:r>
              <a:rPr sz="1050" spc="-10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ト</a:t>
            </a:r>
            <a:r>
              <a:rPr sz="1050" spc="-5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か</a:t>
            </a:r>
            <a:r>
              <a:rPr sz="1050" spc="-6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ら</a:t>
            </a:r>
            <a:r>
              <a:rPr sz="1050" spc="2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ご</a:t>
            </a:r>
            <a:r>
              <a:rPr sz="1050" spc="-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覧</a:t>
            </a:r>
            <a:r>
              <a:rPr sz="1050" spc="-3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に</a:t>
            </a:r>
            <a:r>
              <a:rPr sz="1050" spc="-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な</a:t>
            </a:r>
            <a:r>
              <a:rPr sz="1050" spc="-6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れ</a:t>
            </a:r>
            <a:r>
              <a:rPr sz="1050" spc="-6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ま</a:t>
            </a:r>
            <a:r>
              <a:rPr sz="1050" spc="-19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1050" spc="-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。</a:t>
            </a:r>
            <a:endParaRPr sz="105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56" name="object 18">
            <a:extLst>
              <a:ext uri="{FF2B5EF4-FFF2-40B4-BE49-F238E27FC236}">
                <a16:creationId xmlns:a16="http://schemas.microsoft.com/office/drawing/2014/main" id="{DD45EFFB-509B-B6E4-BD0C-45C095787029}"/>
              </a:ext>
            </a:extLst>
          </p:cNvPr>
          <p:cNvSpPr txBox="1"/>
          <p:nvPr/>
        </p:nvSpPr>
        <p:spPr>
          <a:xfrm>
            <a:off x="2621134" y="10689618"/>
            <a:ext cx="3939540" cy="19749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850" spc="-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こ</a:t>
            </a:r>
            <a:r>
              <a:rPr sz="850" spc="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のマ</a:t>
            </a:r>
            <a:r>
              <a:rPr sz="850" spc="-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ー</a:t>
            </a:r>
            <a:r>
              <a:rPr sz="850" spc="-4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ク</a:t>
            </a:r>
            <a:r>
              <a:rPr sz="850" spc="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は</a:t>
            </a:r>
            <a:r>
              <a:rPr sz="850" spc="-40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、</a:t>
            </a:r>
            <a:r>
              <a:rPr sz="850" spc="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視</a:t>
            </a:r>
            <a:r>
              <a:rPr sz="850" spc="-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覚に</a:t>
            </a:r>
            <a:r>
              <a:rPr sz="850" spc="2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頼</a:t>
            </a:r>
            <a:r>
              <a:rPr sz="850" spc="-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れ</a:t>
            </a:r>
            <a:r>
              <a:rPr sz="850" spc="1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な</a:t>
            </a:r>
            <a:r>
              <a:rPr sz="850" spc="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い</a:t>
            </a:r>
            <a:r>
              <a:rPr sz="850" spc="1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方</a:t>
            </a:r>
            <a:r>
              <a:rPr sz="850" spc="-3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な</a:t>
            </a:r>
            <a:r>
              <a:rPr sz="850" spc="-1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ど</a:t>
            </a:r>
            <a:r>
              <a:rPr sz="850" spc="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が</a:t>
            </a:r>
            <a:r>
              <a:rPr sz="850" spc="-6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使う</a:t>
            </a:r>
            <a:r>
              <a:rPr sz="850" spc="2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音</a:t>
            </a:r>
            <a:r>
              <a:rPr sz="850" spc="-1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声</a:t>
            </a:r>
            <a:r>
              <a:rPr sz="85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コ</a:t>
            </a:r>
            <a:r>
              <a:rPr sz="850" spc="-12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ー</a:t>
            </a:r>
            <a:r>
              <a:rPr sz="850" spc="-50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ド</a:t>
            </a:r>
            <a:r>
              <a:rPr sz="850" spc="4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（Uni-Voice</a:t>
            </a:r>
            <a:r>
              <a:rPr sz="85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コ</a:t>
            </a:r>
            <a:r>
              <a:rPr sz="850" spc="-12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ー</a:t>
            </a:r>
            <a:r>
              <a:rPr sz="850" spc="-4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ド</a:t>
            </a:r>
            <a:r>
              <a:rPr sz="850" spc="-459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）</a:t>
            </a:r>
            <a:r>
              <a:rPr sz="850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で</a:t>
            </a:r>
            <a:r>
              <a:rPr sz="850" spc="5" dirty="0" err="1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す</a:t>
            </a:r>
            <a:r>
              <a:rPr sz="850" spc="2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。</a:t>
            </a:r>
            <a:endParaRPr sz="85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2971" y="10037675"/>
            <a:ext cx="233680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6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こ</a:t>
            </a:r>
            <a:r>
              <a:rPr sz="900" b="1" spc="-3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ど</a:t>
            </a:r>
            <a:r>
              <a:rPr sz="900" b="1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も</a:t>
            </a:r>
            <a:r>
              <a:rPr sz="900" b="1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家庭庁旧優生保護法補償金等相談窓口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549404" y="10341942"/>
            <a:ext cx="2121488" cy="455957"/>
            <a:chOff x="5549403" y="10336467"/>
            <a:chExt cx="2204085" cy="473709"/>
          </a:xfrm>
        </p:grpSpPr>
        <p:sp>
          <p:nvSpPr>
            <p:cNvPr id="4" name="object 4"/>
            <p:cNvSpPr/>
            <p:nvPr/>
          </p:nvSpPr>
          <p:spPr>
            <a:xfrm>
              <a:off x="5549403" y="10396526"/>
              <a:ext cx="1694180" cy="372110"/>
            </a:xfrm>
            <a:custGeom>
              <a:avLst/>
              <a:gdLst/>
              <a:ahLst/>
              <a:cxnLst/>
              <a:rect l="l" t="t" r="r" b="b"/>
              <a:pathLst>
                <a:path w="1694179" h="372109">
                  <a:moveTo>
                    <a:pt x="1532191" y="0"/>
                  </a:moveTo>
                  <a:lnTo>
                    <a:pt x="33324" y="0"/>
                  </a:lnTo>
                  <a:lnTo>
                    <a:pt x="14058" y="854"/>
                  </a:lnTo>
                  <a:lnTo>
                    <a:pt x="4165" y="6832"/>
                  </a:lnTo>
                  <a:lnTo>
                    <a:pt x="520" y="23060"/>
                  </a:lnTo>
                  <a:lnTo>
                    <a:pt x="0" y="54660"/>
                  </a:lnTo>
                  <a:lnTo>
                    <a:pt x="0" y="317284"/>
                  </a:lnTo>
                  <a:lnTo>
                    <a:pt x="520" y="348892"/>
                  </a:lnTo>
                  <a:lnTo>
                    <a:pt x="4165" y="365123"/>
                  </a:lnTo>
                  <a:lnTo>
                    <a:pt x="14058" y="371103"/>
                  </a:lnTo>
                  <a:lnTo>
                    <a:pt x="33324" y="371957"/>
                  </a:lnTo>
                  <a:lnTo>
                    <a:pt x="1532191" y="371957"/>
                  </a:lnTo>
                  <a:lnTo>
                    <a:pt x="1575764" y="357121"/>
                  </a:lnTo>
                  <a:lnTo>
                    <a:pt x="1675002" y="221119"/>
                  </a:lnTo>
                  <a:lnTo>
                    <a:pt x="1694138" y="185975"/>
                  </a:lnTo>
                  <a:lnTo>
                    <a:pt x="1689354" y="171692"/>
                  </a:lnTo>
                  <a:lnTo>
                    <a:pt x="1591043" y="35153"/>
                  </a:lnTo>
                  <a:lnTo>
                    <a:pt x="1564541" y="4394"/>
                  </a:lnTo>
                  <a:lnTo>
                    <a:pt x="1532191" y="0"/>
                  </a:lnTo>
                  <a:close/>
                </a:path>
              </a:pathLst>
            </a:custGeom>
            <a:solidFill>
              <a:srgbClr val="50B8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61380" y="10336467"/>
              <a:ext cx="492079" cy="47329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959296" y="1563808"/>
            <a:ext cx="920303" cy="10836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令和7年</a:t>
            </a:r>
            <a:r>
              <a:rPr sz="6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1</a:t>
            </a:r>
            <a:r>
              <a:rPr sz="600" spc="3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月</a:t>
            </a:r>
            <a:r>
              <a:rPr sz="600" spc="5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1</a:t>
            </a:r>
            <a:r>
              <a:rPr sz="600" spc="3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7</a:t>
            </a:r>
            <a:r>
              <a:rPr sz="600" spc="4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日</a:t>
            </a:r>
            <a:r>
              <a:rPr sz="600" spc="65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algun Gothic"/>
              </a:rPr>
              <a:t>現在</a:t>
            </a:r>
            <a:endParaRPr sz="600" dirty="0">
              <a:latin typeface="メイリオ" panose="020B0604030504040204" pitchFamily="50" charset="-128"/>
              <a:ea typeface="メイリオ" panose="020B0604030504040204" pitchFamily="50" charset="-128"/>
              <a:cs typeface="Malgun Gothic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51154"/>
              </p:ext>
            </p:extLst>
          </p:nvPr>
        </p:nvGraphicFramePr>
        <p:xfrm>
          <a:off x="971999" y="1736998"/>
          <a:ext cx="6749414" cy="80351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9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-1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No.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BBD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都道府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BBDDAE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窓</a:t>
                      </a:r>
                      <a:r>
                        <a:rPr sz="600" b="1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BBDDA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ja-JP" altLang="en-US" sz="600" b="1" spc="65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　</a:t>
                      </a:r>
                      <a:r>
                        <a:rPr sz="600" b="1" spc="65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電</a:t>
                      </a:r>
                      <a:r>
                        <a:rPr sz="600" b="1" spc="-120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話・</a:t>
                      </a:r>
                      <a:r>
                        <a:rPr sz="600" b="1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FAX</a:t>
                      </a:r>
                      <a:r>
                        <a:rPr sz="600" b="1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・ </a:t>
                      </a:r>
                      <a:r>
                        <a:rPr sz="600" b="1" spc="1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 </a:t>
                      </a:r>
                      <a:r>
                        <a:rPr sz="600" b="1" spc="-5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メ</a:t>
                      </a:r>
                      <a:r>
                        <a:rPr sz="600" b="1" spc="30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ー</a:t>
                      </a:r>
                      <a:r>
                        <a:rPr sz="600" b="1" spc="45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ル</a:t>
                      </a:r>
                      <a:r>
                        <a:rPr sz="600" b="1" spc="-50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ア</a:t>
                      </a:r>
                      <a:r>
                        <a:rPr sz="600" b="1" spc="-45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ド</a:t>
                      </a:r>
                      <a:r>
                        <a:rPr sz="600" b="1" spc="25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レ</a:t>
                      </a:r>
                      <a:r>
                        <a:rPr sz="600" b="1" spc="-140" dirty="0" err="1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ス</a:t>
                      </a:r>
                      <a:r>
                        <a:rPr sz="600" b="1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・ </a:t>
                      </a:r>
                      <a:r>
                        <a:rPr sz="600" b="1" spc="1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 </a:t>
                      </a:r>
                      <a:r>
                        <a:rPr sz="600" b="1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ホ</a:t>
                      </a:r>
                      <a:r>
                        <a:rPr sz="600" b="1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ー</a:t>
                      </a:r>
                      <a:r>
                        <a:rPr sz="600" b="1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ムペ</a:t>
                      </a:r>
                      <a:r>
                        <a:rPr sz="600" b="1" spc="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ー</a:t>
                      </a:r>
                      <a:r>
                        <a:rPr sz="600" b="1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ジ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BBD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北海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icrosoft YaHei UI"/>
                        </a:rPr>
                        <a:t>道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旧優生保護法に係る相談支援センター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982980" algn="l"/>
                          <a:tab pos="1982470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0120-031-711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011-232-4240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"/>
                        </a:rPr>
                        <a:t>hofuku.kodomo1@pref.hokkaido.lg.jp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青森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017-734-9056（専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017-734-8091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"/>
                        </a:rPr>
                        <a:t>kyuyuseihogoho-sodan@pref.aomori.lg.jp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岩手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019-624-6015（専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019-629-5464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5"/>
                        </a:rPr>
                        <a:t>AD0007@pref.iwate.jp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宮城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022-211-2322（専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022-211-2591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6"/>
                        </a:rPr>
                        <a:t>kosodates@pref.miyagi.lg.jp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5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秋田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018-860-1431（専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018-860-3821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7"/>
                        </a:rPr>
                        <a:t>hoken@pref.akita.lg.jp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6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山形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62810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023-630-2459（専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1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023-625-4294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8"/>
                        </a:rPr>
                        <a:t>yusei@pref.yamagata.jp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7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福島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旧優生保護法に関する相談窓口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024-521-8294（専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024-521-7747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9"/>
                        </a:rPr>
                        <a:t>boshihoken@pref.fukushima.lg.jp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8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旧優生保護法補償金、一時金受付・相談窓口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029-301-3270（専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029-301-3264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0"/>
                        </a:rPr>
                        <a:t>shoutai1@pref.ibaraki.lg.jp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9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栃木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旧優生保護法関係相談窓口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151255" algn="l"/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028-623-3064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028-623-3070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1"/>
                        </a:rPr>
                        <a:t>boshihoken@pref.tochigi.lg.jp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10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群馬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151255" algn="l"/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027-226-2606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027-226-2100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2"/>
                        </a:rPr>
                        <a:t>jidouka@pref.gunma.lg.jp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11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埼玉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048-831-2777（専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048-830-4804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3"/>
                        </a:rPr>
                        <a:t>a3570-12@pref.saitama.lg.jp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12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千葉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4439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043-223-4501（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043-224-4085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550" spc="-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4"/>
                        </a:rPr>
                        <a:t>https://www.pref.chiba.lg.jp/jika/boshi/yuseihogo/toiawase.html</a:t>
                      </a:r>
                      <a:endParaRPr sz="5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13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東京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都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03-5320-4206（専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03-5388-1401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5"/>
                        </a:rPr>
                        <a:t>S1140201@section.metro.tokyo.jp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14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神奈川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-1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旧優生保護法に関する補償金等支給受</a:t>
                      </a:r>
                      <a:r>
                        <a:rPr sz="600" spc="-19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付</a:t>
                      </a:r>
                      <a:r>
                        <a:rPr sz="600" spc="-1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・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242185" algn="l"/>
                        </a:tabLst>
                      </a:pPr>
                      <a:r>
                        <a:rPr sz="600" spc="-9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045-663-1250（</a:t>
                      </a:r>
                      <a:r>
                        <a:rPr sz="600" spc="-9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</a:t>
                      </a:r>
                      <a:r>
                        <a:rPr sz="600" spc="-1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-3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-31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、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045-210-4727</a:t>
                      </a:r>
                      <a:r>
                        <a:rPr sz="600" spc="3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-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045-210-8860	</a:t>
                      </a:r>
                      <a:r>
                        <a:rPr lang="en-US" sz="60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 </a:t>
                      </a:r>
                      <a:r>
                        <a:rPr sz="550" spc="-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6"/>
                        </a:rPr>
                        <a:t>https://www.pref.kanagawa.jp/docs/nf5/yuse-toiawase.html</a:t>
                      </a:r>
                      <a:endParaRPr sz="5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15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新潟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7222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1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025-280-5933（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専用</a:t>
                      </a:r>
                      <a:r>
                        <a:rPr sz="600" spc="-3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のほか県保健所 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025-285-8757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7"/>
                        </a:rPr>
                        <a:t>ngt040240@pref.niigata.lg.jp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16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富山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076-444-3525（専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076-444-3493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8"/>
                        </a:rPr>
                        <a:t>akodomokatei@pref.toyama.lg.jp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17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石川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Yu Gothic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電話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076-225-1495（専用） </a:t>
                      </a:r>
                      <a:r>
                        <a:rPr sz="600" spc="10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FAX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076-225-1423	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19"/>
                        </a:rPr>
                        <a:t>yuuseihogo@pref.ishikawa.lg.jp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18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福井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健康福祉部こども未来課</a:t>
                      </a:r>
                      <a:r>
                        <a:rPr sz="600" spc="-22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、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Yu Gothic"/>
                          <a:cs typeface="Yu Gothic"/>
                        </a:rPr>
                        <a:t>県内各健康福祉センター</a:t>
                      </a:r>
                      <a:endParaRPr sz="600">
                        <a:latin typeface="Yu Gothic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3202940" algn="l"/>
                        </a:tabLst>
                      </a:pPr>
                      <a:r>
                        <a:rPr sz="600" spc="-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0776-20-0286（</a:t>
                      </a:r>
                      <a:r>
                        <a:rPr sz="600" spc="-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こども未来課</a:t>
                      </a:r>
                      <a:r>
                        <a:rPr sz="600" spc="-3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-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のほか県内各健康福祉センター</a:t>
                      </a:r>
                      <a:r>
                        <a:rPr sz="600" spc="1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9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0776-20-0640</a:t>
                      </a:r>
                      <a:r>
                        <a:rPr lang="en-US" sz="600" spc="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 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0"/>
                        </a:rPr>
                        <a:t>kodomomirai@pref.fukui.lg.jp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3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19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山梨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055-223-1360（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専用） </a:t>
                      </a:r>
                      <a:r>
                        <a:rPr sz="600" spc="1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7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055-223-1475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1"/>
                        </a:rPr>
                        <a:t>kosodate@pref.yamanashi.lg.jp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20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長野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026-235-7143（専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026-235-7170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2"/>
                        </a:rPr>
                        <a:t>boshi-shika@pref.nagano.lg.jp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21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岐阜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旧優生保護法補償金等支給受付・相談窓口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058-272-0877（専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058-278-3518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3"/>
                        </a:rPr>
                        <a:t>yusei-sodan@govt.pref.gifu.jp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22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静岡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054-221-3157（専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054-221-3521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4"/>
                        </a:rPr>
                        <a:t>kokatei@pref.shizuoka.lg.jp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3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23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愛知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052-954-6009（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専用） </a:t>
                      </a:r>
                      <a:r>
                        <a:rPr sz="600" spc="1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052-954-7493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5"/>
                        </a:rPr>
                        <a:t>kokoro@pref.aichi.lg.jp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24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三重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059-224-2260（専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059-224-2270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6"/>
                        </a:rPr>
                        <a:t>sodachi@pref.mie.lg.jp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25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滋賀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58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</a:t>
                      </a:r>
                      <a:r>
                        <a:rPr sz="580" spc="-1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付</a:t>
                      </a:r>
                      <a:r>
                        <a:rPr sz="580" spc="-1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・</a:t>
                      </a:r>
                      <a:r>
                        <a:rPr sz="58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相談窓</a:t>
                      </a:r>
                      <a:r>
                        <a:rPr sz="580" spc="-29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口</a:t>
                      </a:r>
                      <a:r>
                        <a:rPr sz="580" spc="-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（子育て支援課）</a:t>
                      </a:r>
                      <a:endParaRPr sz="58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151255" algn="l"/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077-528-3567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077-528-4868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7"/>
                        </a:rPr>
                        <a:t>boshihoken@pref.shiga.lg.jp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3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26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京都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府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京都府旧優生保護法補償金等相談ダイヤル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075-451-7100（専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075-414-4792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8"/>
                        </a:rPr>
                        <a:t>kyuho-hoshokin@pref.kyoto.lg.jp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74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27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大阪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府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06-6944-8196（専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06-6910-6610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29"/>
                        </a:rPr>
                        <a:t>ysoudan@gbox.pref.osaka.lg.jp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28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兵庫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旧優生保護法専用相談窓口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078-362-3439（専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078-362-3913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0"/>
                        </a:rPr>
                        <a:t>kenkouzoushinka@pref.hyogo.lg.jp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29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奈良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奈良県旧優生保護法補償金等受付・相談窓口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0742-27-8643（専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0742-27-8643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boshihoken@oﬃce.pref.nara.lg.jp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30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和歌山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90182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073-441-2642  </a:t>
                      </a:r>
                      <a:r>
                        <a:rPr sz="600" spc="2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1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073-428-2325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1"/>
                        </a:rPr>
                        <a:t>e0412001@pref.wakayama.lg.jp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31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鳥取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旧優生保護法総合相談窓口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03755" algn="l"/>
                          <a:tab pos="3048000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0857-26-7145（</a:t>
                      </a:r>
                      <a:r>
                        <a:rPr sz="600" spc="-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福祉保健課）のほか県内総合事務所	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0857-26-8116</a:t>
                      </a:r>
                      <a:r>
                        <a:rPr lang="en-US" sz="600" spc="2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2"/>
                        </a:rPr>
                        <a:t>yuuseisoudan@pref.tottori.lg.jp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32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島根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926715" algn="l"/>
                        </a:tabLst>
                      </a:pP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0120-012974（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-3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-2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、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0852-22-6625（専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lang="ja-JP" altLang="en-US"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0852-22-632</a:t>
                      </a:r>
                      <a:r>
                        <a:rPr lang="en-US"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 </a:t>
                      </a:r>
                      <a:r>
                        <a:rPr sz="55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3"/>
                        </a:rPr>
                        <a:t>yuuseisoudan@pref.shimane.lg.jp</a:t>
                      </a:r>
                      <a:endParaRPr sz="5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33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岡山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086-226-7870（専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086-225-7283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4"/>
                        </a:rPr>
                        <a:t>yuuseihogo@pref.okayama.lg.jp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34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広島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082-227-1040（専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082-502-3674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5"/>
                        </a:rPr>
                        <a:t>fukodomo@pref.hiroshima.lg.jp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35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山口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083-933-2946（専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083-933-2759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6"/>
                        </a:rPr>
                        <a:t>a13300@pref.yamaguchi.lg.jp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36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徳島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702435" algn="l"/>
                          <a:tab pos="2712720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088-621-2300（専用）のほか県保健所	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088-621-2843</a:t>
                      </a:r>
                      <a:r>
                        <a:rPr lang="en-US"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  </a:t>
                      </a:r>
                      <a:r>
                        <a:rPr lang="en-US" sz="55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7"/>
                        </a:rPr>
                        <a:t>kosodateouenka@pref.tokushima.lg.jp</a:t>
                      </a:r>
                      <a:endParaRPr sz="55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37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香川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087-832-3900（専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087-806-0207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8"/>
                        </a:rPr>
                        <a:t>kodomokatei@pref.kagawa.lg.jp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38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愛媛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966720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1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089-912-2405（健康増進課</a:t>
                      </a:r>
                      <a:r>
                        <a:rPr sz="600" spc="-3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のほか県保健所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089-912-2399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39"/>
                        </a:rPr>
                        <a:t>healthpro@pref.ehime.lg.jp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39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高知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088-823-9727（専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088-823-9658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0"/>
                        </a:rPr>
                        <a:t>yuuseihogo@ken.pref.kochi.lg.jp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40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福岡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092-632-5175（専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092-643-3260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1"/>
                        </a:rPr>
                        <a:t>kyuyusei@pref.fukuoka.lg.jp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41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佐賀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0120-525-856（専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0952-25-7300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2"/>
                        </a:rPr>
                        <a:t>kodomo-katei@pref.saga.lg.jp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42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長崎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095-895-2446（専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095-825-6470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3"/>
                        </a:rPr>
                        <a:t>s04820@pref.nagasaki.lg.jp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43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熊本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096-333-2352（専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096-383-1427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4"/>
                        </a:rPr>
                        <a:t>yuusei@pref.kumamoto.lg.jp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44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大分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097-506-2760(</a:t>
                      </a:r>
                      <a:r>
                        <a:rPr sz="600" spc="10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097-506-1735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5"/>
                        </a:rPr>
                        <a:t>sodan12210@pref.oita.jp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45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宮崎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0985-26-0210（専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0985-26-7336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6"/>
                        </a:rPr>
                        <a:t>kenkozoshin@pref.miyazaki.lg.jp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7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46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鹿児島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旧優生保護法補償金等受付・相談窓口</a:t>
                      </a:r>
                      <a:endParaRPr sz="60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099-286-3374（専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用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） </a:t>
                      </a:r>
                      <a:r>
                        <a:rPr sz="600" spc="12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099-286-5561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7"/>
                        </a:rPr>
                        <a:t>yu-hosho@pref.kagoshima.lg.jp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DBED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7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spc="8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47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b="1" spc="30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沖縄</a:t>
                      </a:r>
                      <a:r>
                        <a:rPr sz="600" b="1" dirty="0">
                          <a:solidFill>
                            <a:srgbClr val="231F20"/>
                          </a:solidFill>
                          <a:latin typeface="Microsoft YaHei UI"/>
                          <a:cs typeface="Microsoft YaHei UI"/>
                        </a:rPr>
                        <a:t>県</a:t>
                      </a:r>
                      <a:endParaRPr sz="600" dirty="0">
                        <a:latin typeface="Microsoft YaHei UI"/>
                        <a:cs typeface="Microsoft YaHei UI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こども未来部子育て支援課母子保健班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151255" algn="l"/>
                          <a:tab pos="2150745" algn="l"/>
                        </a:tabLst>
                      </a:pPr>
                      <a:r>
                        <a:rPr sz="600" spc="3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電話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098-866-2457	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FAX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</a:t>
                      </a:r>
                      <a:r>
                        <a:rPr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098-866-2433	</a:t>
                      </a:r>
                      <a:r>
                        <a:rPr lang="en-US" sz="600" spc="6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</a:rPr>
                        <a:t>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Yu Gothic"/>
                          <a:hlinkClick r:id="rId48"/>
                        </a:rPr>
                        <a:t>aa031305@pref.okinawa.lg.jp</a:t>
                      </a:r>
                      <a:endParaRPr sz="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Yu Gothic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  <a:solidFill>
                      <a:srgbClr val="50B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pic>
        <p:nvPicPr>
          <p:cNvPr id="9" name="object 9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5178574" y="1782448"/>
            <a:ext cx="86410" cy="6781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5845387" y="1775019"/>
            <a:ext cx="84988" cy="85001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5301030" y="1957884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6762" y="212776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4585" y="229081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2408" y="246038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2408" y="262561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3412" y="280607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78054" y="296258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1247810" y="3125289"/>
            <a:ext cx="246722" cy="76301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5483852" y="3133045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84585" y="329521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80231" y="346914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78054" y="364089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5478949" y="3794778"/>
            <a:ext cx="67873" cy="67995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5478054" y="3969164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5651212" y="4129045"/>
            <a:ext cx="67873" cy="67995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6121002" y="430508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18528" y="4468448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44792" y="464245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55777" y="4802234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5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5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5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5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5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5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13558" y="496948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12886" y="514096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49"/>
                </a:moveTo>
                <a:lnTo>
                  <a:pt x="64211" y="11849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49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49"/>
                </a:lnTo>
                <a:lnTo>
                  <a:pt x="69113" y="11849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12887" y="531054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12892" y="547576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12886" y="564098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12887" y="5812743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11731" y="596874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08529" y="614421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11090" y="6310586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10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10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10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10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10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10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08913" y="647977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91198" y="664432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07021" y="681827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91713" y="6988087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33975" y="715251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12573" y="731990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12886" y="7487189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10396" y="765471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61122" y="7814628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512573" y="798863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63981" y="815126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12967" y="832375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513453" y="8487772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512157" y="864952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510861" y="8823038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508684" y="8993495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10861" y="9165665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511149" y="9326210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10861" y="949134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505215" y="9663501"/>
            <a:ext cx="69215" cy="54610"/>
          </a:xfrm>
          <a:custGeom>
            <a:avLst/>
            <a:gdLst/>
            <a:ahLst/>
            <a:cxnLst/>
            <a:rect l="l" t="t" r="r" b="b"/>
            <a:pathLst>
              <a:path w="69214" h="54609">
                <a:moveTo>
                  <a:pt x="62166" y="0"/>
                </a:moveTo>
                <a:lnTo>
                  <a:pt x="6946" y="0"/>
                </a:lnTo>
                <a:lnTo>
                  <a:pt x="4533" y="1079"/>
                </a:lnTo>
                <a:lnTo>
                  <a:pt x="0" y="46012"/>
                </a:lnTo>
                <a:lnTo>
                  <a:pt x="279" y="47307"/>
                </a:lnTo>
                <a:lnTo>
                  <a:pt x="7264" y="54254"/>
                </a:lnTo>
                <a:lnTo>
                  <a:pt x="61848" y="54254"/>
                </a:lnTo>
                <a:lnTo>
                  <a:pt x="67947" y="49339"/>
                </a:lnTo>
                <a:lnTo>
                  <a:pt x="8737" y="49339"/>
                </a:lnTo>
                <a:lnTo>
                  <a:pt x="7937" y="49123"/>
                </a:lnTo>
                <a:lnTo>
                  <a:pt x="7264" y="48729"/>
                </a:lnTo>
                <a:lnTo>
                  <a:pt x="11694" y="44869"/>
                </a:lnTo>
                <a:lnTo>
                  <a:pt x="4902" y="44869"/>
                </a:lnTo>
                <a:lnTo>
                  <a:pt x="4902" y="11836"/>
                </a:lnTo>
                <a:lnTo>
                  <a:pt x="11692" y="11836"/>
                </a:lnTo>
                <a:lnTo>
                  <a:pt x="5867" y="6756"/>
                </a:lnTo>
                <a:lnTo>
                  <a:pt x="6121" y="6426"/>
                </a:lnTo>
                <a:lnTo>
                  <a:pt x="7124" y="5422"/>
                </a:lnTo>
                <a:lnTo>
                  <a:pt x="8280" y="4902"/>
                </a:lnTo>
                <a:lnTo>
                  <a:pt x="68023" y="4902"/>
                </a:lnTo>
                <a:lnTo>
                  <a:pt x="67932" y="4711"/>
                </a:lnTo>
                <a:lnTo>
                  <a:pt x="66535" y="3035"/>
                </a:lnTo>
                <a:lnTo>
                  <a:pt x="64579" y="1079"/>
                </a:lnTo>
                <a:lnTo>
                  <a:pt x="62166" y="0"/>
                </a:lnTo>
                <a:close/>
              </a:path>
              <a:path w="69214" h="54609">
                <a:moveTo>
                  <a:pt x="48644" y="31318"/>
                </a:moveTo>
                <a:lnTo>
                  <a:pt x="41871" y="31318"/>
                </a:lnTo>
                <a:lnTo>
                  <a:pt x="61848" y="48729"/>
                </a:lnTo>
                <a:lnTo>
                  <a:pt x="61163" y="49123"/>
                </a:lnTo>
                <a:lnTo>
                  <a:pt x="60375" y="49339"/>
                </a:lnTo>
                <a:lnTo>
                  <a:pt x="67947" y="49339"/>
                </a:lnTo>
                <a:lnTo>
                  <a:pt x="68833" y="47294"/>
                </a:lnTo>
                <a:lnTo>
                  <a:pt x="69113" y="46012"/>
                </a:lnTo>
                <a:lnTo>
                  <a:pt x="69113" y="44869"/>
                </a:lnTo>
                <a:lnTo>
                  <a:pt x="64198" y="44869"/>
                </a:lnTo>
                <a:lnTo>
                  <a:pt x="48644" y="31318"/>
                </a:lnTo>
                <a:close/>
              </a:path>
              <a:path w="69214" h="54609">
                <a:moveTo>
                  <a:pt x="11692" y="11836"/>
                </a:moveTo>
                <a:lnTo>
                  <a:pt x="4902" y="11836"/>
                </a:lnTo>
                <a:lnTo>
                  <a:pt x="23837" y="28359"/>
                </a:lnTo>
                <a:lnTo>
                  <a:pt x="4902" y="44869"/>
                </a:lnTo>
                <a:lnTo>
                  <a:pt x="11694" y="44869"/>
                </a:lnTo>
                <a:lnTo>
                  <a:pt x="27241" y="31318"/>
                </a:lnTo>
                <a:lnTo>
                  <a:pt x="48644" y="31318"/>
                </a:lnTo>
                <a:lnTo>
                  <a:pt x="47740" y="30530"/>
                </a:lnTo>
                <a:lnTo>
                  <a:pt x="33654" y="30530"/>
                </a:lnTo>
                <a:lnTo>
                  <a:pt x="32765" y="30213"/>
                </a:lnTo>
                <a:lnTo>
                  <a:pt x="11692" y="11836"/>
                </a:lnTo>
                <a:close/>
              </a:path>
              <a:path w="69214" h="54609">
                <a:moveTo>
                  <a:pt x="69113" y="11836"/>
                </a:moveTo>
                <a:lnTo>
                  <a:pt x="64211" y="11836"/>
                </a:lnTo>
                <a:lnTo>
                  <a:pt x="64198" y="44869"/>
                </a:lnTo>
                <a:lnTo>
                  <a:pt x="69113" y="44869"/>
                </a:lnTo>
                <a:lnTo>
                  <a:pt x="69113" y="11836"/>
                </a:lnTo>
                <a:close/>
              </a:path>
              <a:path w="69214" h="54609">
                <a:moveTo>
                  <a:pt x="41871" y="31318"/>
                </a:moveTo>
                <a:lnTo>
                  <a:pt x="27241" y="31318"/>
                </a:lnTo>
                <a:lnTo>
                  <a:pt x="30670" y="34302"/>
                </a:lnTo>
                <a:lnTo>
                  <a:pt x="32613" y="34988"/>
                </a:lnTo>
                <a:lnTo>
                  <a:pt x="36499" y="34988"/>
                </a:lnTo>
                <a:lnTo>
                  <a:pt x="38455" y="34302"/>
                </a:lnTo>
                <a:lnTo>
                  <a:pt x="41871" y="31318"/>
                </a:lnTo>
                <a:close/>
              </a:path>
              <a:path w="69214" h="54609">
                <a:moveTo>
                  <a:pt x="68023" y="4902"/>
                </a:moveTo>
                <a:lnTo>
                  <a:pt x="60832" y="4902"/>
                </a:lnTo>
                <a:lnTo>
                  <a:pt x="61988" y="5422"/>
                </a:lnTo>
                <a:lnTo>
                  <a:pt x="62991" y="6426"/>
                </a:lnTo>
                <a:lnTo>
                  <a:pt x="63258" y="6769"/>
                </a:lnTo>
                <a:lnTo>
                  <a:pt x="36360" y="30213"/>
                </a:lnTo>
                <a:lnTo>
                  <a:pt x="35458" y="30530"/>
                </a:lnTo>
                <a:lnTo>
                  <a:pt x="47740" y="30530"/>
                </a:lnTo>
                <a:lnTo>
                  <a:pt x="45262" y="28371"/>
                </a:lnTo>
                <a:lnTo>
                  <a:pt x="64211" y="11836"/>
                </a:lnTo>
                <a:lnTo>
                  <a:pt x="69113" y="11836"/>
                </a:lnTo>
                <a:lnTo>
                  <a:pt x="69049" y="8331"/>
                </a:lnTo>
                <a:lnTo>
                  <a:pt x="68618" y="6146"/>
                </a:lnTo>
                <a:lnTo>
                  <a:pt x="68023" y="490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525659" y="10458687"/>
            <a:ext cx="1682517" cy="2590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850"/>
              </a:spcBef>
            </a:pPr>
            <a:r>
              <a:rPr sz="780" b="1" spc="15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旧優生保護法補償金等特</a:t>
            </a:r>
            <a:r>
              <a:rPr sz="780" b="1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設</a:t>
            </a:r>
            <a:r>
              <a:rPr sz="780" b="1" spc="-4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サ</a:t>
            </a:r>
            <a:r>
              <a:rPr sz="780" b="1" spc="-180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イ</a:t>
            </a:r>
            <a:r>
              <a:rPr sz="780" b="1" dirty="0" err="1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 UI"/>
              </a:rPr>
              <a:t>ト</a:t>
            </a:r>
            <a:endParaRPr sz="780" dirty="0">
              <a:latin typeface="メイリオ" panose="020B0604030504040204" pitchFamily="50" charset="-128"/>
              <a:ea typeface="メイリオ" panose="020B0604030504040204" pitchFamily="50" charset="-128"/>
              <a:cs typeface="Microsoft YaHei UI"/>
            </a:endParaRPr>
          </a:p>
          <a:p>
            <a:pPr marL="70485">
              <a:lnSpc>
                <a:spcPct val="100000"/>
              </a:lnSpc>
              <a:spcBef>
                <a:spcPts val="114"/>
              </a:spcBef>
            </a:pPr>
            <a:r>
              <a:rPr sz="740" spc="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(手話字幕動</a:t>
            </a:r>
            <a:r>
              <a:rPr sz="740" spc="-2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画</a:t>
            </a:r>
            <a:r>
              <a:rPr sz="740" spc="-3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も</a:t>
            </a:r>
            <a:r>
              <a:rPr sz="740" spc="1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ご</a:t>
            </a:r>
            <a:r>
              <a:rPr sz="74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覧</a:t>
            </a:r>
            <a:r>
              <a:rPr sz="740" spc="-2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に</a:t>
            </a:r>
            <a:r>
              <a:rPr sz="740" spc="-1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な</a:t>
            </a:r>
            <a:r>
              <a:rPr sz="740" spc="-5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れま</a:t>
            </a:r>
            <a:r>
              <a:rPr sz="740" spc="-1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740" spc="-28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。</a:t>
            </a:r>
            <a:r>
              <a:rPr sz="740" spc="-15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)</a:t>
            </a:r>
            <a:endParaRPr sz="74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6483" y="13815"/>
            <a:ext cx="8640445" cy="11771630"/>
            <a:chOff x="0" y="367"/>
            <a:chExt cx="8640445" cy="11771630"/>
          </a:xfrm>
        </p:grpSpPr>
        <p:pic>
          <p:nvPicPr>
            <p:cNvPr id="61" name="object 61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957165" y="10088902"/>
              <a:ext cx="824474" cy="824474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8206093" y="11232006"/>
              <a:ext cx="326390" cy="635"/>
            </a:xfrm>
            <a:custGeom>
              <a:avLst/>
              <a:gdLst/>
              <a:ahLst/>
              <a:cxnLst/>
              <a:rect l="l" t="t" r="r" b="b"/>
              <a:pathLst>
                <a:path w="326390" h="634">
                  <a:moveTo>
                    <a:pt x="0" y="241"/>
                  </a:moveTo>
                  <a:lnTo>
                    <a:pt x="325907" y="241"/>
                  </a:lnTo>
                  <a:lnTo>
                    <a:pt x="325907" y="0"/>
                  </a:lnTo>
                  <a:lnTo>
                    <a:pt x="0" y="0"/>
                  </a:lnTo>
                  <a:lnTo>
                    <a:pt x="0" y="24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0" y="367"/>
              <a:ext cx="8640445" cy="11771630"/>
            </a:xfrm>
            <a:custGeom>
              <a:avLst/>
              <a:gdLst/>
              <a:ahLst/>
              <a:cxnLst/>
              <a:rect l="l" t="t" r="r" b="b"/>
              <a:pathLst>
                <a:path w="8640445" h="11771630">
                  <a:moveTo>
                    <a:pt x="8640000" y="0"/>
                  </a:moveTo>
                  <a:lnTo>
                    <a:pt x="0" y="0"/>
                  </a:lnTo>
                  <a:lnTo>
                    <a:pt x="0" y="539750"/>
                  </a:lnTo>
                  <a:lnTo>
                    <a:pt x="0" y="11231880"/>
                  </a:lnTo>
                  <a:lnTo>
                    <a:pt x="0" y="11771630"/>
                  </a:lnTo>
                  <a:lnTo>
                    <a:pt x="8640000" y="11771630"/>
                  </a:lnTo>
                  <a:lnTo>
                    <a:pt x="8640000" y="11231880"/>
                  </a:lnTo>
                  <a:lnTo>
                    <a:pt x="540004" y="11231880"/>
                  </a:lnTo>
                  <a:lnTo>
                    <a:pt x="540004" y="539750"/>
                  </a:lnTo>
                  <a:lnTo>
                    <a:pt x="8099996" y="539750"/>
                  </a:lnTo>
                  <a:lnTo>
                    <a:pt x="8099996" y="11231639"/>
                  </a:lnTo>
                  <a:lnTo>
                    <a:pt x="8640000" y="11231639"/>
                  </a:lnTo>
                  <a:lnTo>
                    <a:pt x="8640000" y="539750"/>
                  </a:lnTo>
                  <a:lnTo>
                    <a:pt x="8640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66" name="インク 65">
                <a:extLst>
                  <a:ext uri="{FF2B5EF4-FFF2-40B4-BE49-F238E27FC236}">
                    <a16:creationId xmlns:a16="http://schemas.microsoft.com/office/drawing/2014/main" id="{4A8E260B-E962-1318-D986-1019E32FB71E}"/>
                  </a:ext>
                </a:extLst>
              </p14:cNvPr>
              <p14:cNvContentPartPr/>
              <p14:nvPr/>
            </p14:nvContentPartPr>
            <p14:xfrm>
              <a:off x="2456089" y="1208358"/>
              <a:ext cx="2096280" cy="91440"/>
            </p14:xfrm>
          </p:contentPart>
        </mc:Choice>
        <mc:Fallback xmlns="">
          <p:pic>
            <p:nvPicPr>
              <p:cNvPr id="66" name="インク 65">
                <a:extLst>
                  <a:ext uri="{FF2B5EF4-FFF2-40B4-BE49-F238E27FC236}">
                    <a16:creationId xmlns:a16="http://schemas.microsoft.com/office/drawing/2014/main" id="{4A8E260B-E962-1318-D986-1019E32FB71E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2402089" y="1100358"/>
                <a:ext cx="2203920" cy="30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67" name="インク 66">
                <a:extLst>
                  <a:ext uri="{FF2B5EF4-FFF2-40B4-BE49-F238E27FC236}">
                    <a16:creationId xmlns:a16="http://schemas.microsoft.com/office/drawing/2014/main" id="{B86723AE-C332-7C41-2FA6-200719366F3F}"/>
                  </a:ext>
                </a:extLst>
              </p14:cNvPr>
              <p14:cNvContentPartPr/>
              <p14:nvPr/>
            </p14:nvContentPartPr>
            <p14:xfrm>
              <a:off x="2608009" y="1118358"/>
              <a:ext cx="2437560" cy="165240"/>
            </p14:xfrm>
          </p:contentPart>
        </mc:Choice>
        <mc:Fallback xmlns="">
          <p:pic>
            <p:nvPicPr>
              <p:cNvPr id="67" name="インク 66">
                <a:extLst>
                  <a:ext uri="{FF2B5EF4-FFF2-40B4-BE49-F238E27FC236}">
                    <a16:creationId xmlns:a16="http://schemas.microsoft.com/office/drawing/2014/main" id="{B86723AE-C332-7C41-2FA6-200719366F3F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554369" y="1010358"/>
                <a:ext cx="2545200" cy="3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68" name="インク 67">
                <a:extLst>
                  <a:ext uri="{FF2B5EF4-FFF2-40B4-BE49-F238E27FC236}">
                    <a16:creationId xmlns:a16="http://schemas.microsoft.com/office/drawing/2014/main" id="{E3D4BFE5-F618-603C-F270-DF028938EE12}"/>
                  </a:ext>
                </a:extLst>
              </p14:cNvPr>
              <p14:cNvContentPartPr/>
              <p14:nvPr/>
            </p14:nvContentPartPr>
            <p14:xfrm>
              <a:off x="1817809" y="1111518"/>
              <a:ext cx="4655160" cy="314280"/>
            </p14:xfrm>
          </p:contentPart>
        </mc:Choice>
        <mc:Fallback xmlns="">
          <p:pic>
            <p:nvPicPr>
              <p:cNvPr id="68" name="インク 67">
                <a:extLst>
                  <a:ext uri="{FF2B5EF4-FFF2-40B4-BE49-F238E27FC236}">
                    <a16:creationId xmlns:a16="http://schemas.microsoft.com/office/drawing/2014/main" id="{E3D4BFE5-F618-603C-F270-DF028938EE12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754809" y="1048878"/>
                <a:ext cx="4780800" cy="439920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object 14">
            <a:extLst>
              <a:ext uri="{FF2B5EF4-FFF2-40B4-BE49-F238E27FC236}">
                <a16:creationId xmlns:a16="http://schemas.microsoft.com/office/drawing/2014/main" id="{9A48E6B0-8694-EDFF-C413-E20E5FB5A847}"/>
              </a:ext>
            </a:extLst>
          </p:cNvPr>
          <p:cNvSpPr txBox="1">
            <a:spLocks/>
          </p:cNvSpPr>
          <p:nvPr/>
        </p:nvSpPr>
        <p:spPr>
          <a:xfrm>
            <a:off x="2549136" y="1015198"/>
            <a:ext cx="3497898" cy="459100"/>
          </a:xfrm>
          <a:prstGeom prst="rect">
            <a:avLst/>
          </a:prstGeom>
          <a:noFill/>
        </p:spPr>
        <p:txBody>
          <a:bodyPr vert="horz" wrap="square" lIns="0" tIns="180340" rIns="0" bIns="0" rtlCol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">
              <a:spcBef>
                <a:spcPts val="1420"/>
              </a:spcBef>
            </a:pPr>
            <a:r>
              <a:rPr kumimoji="0" lang="ja-JP" altLang="en-US" kern="0" spc="-10" dirty="0">
                <a:solidFill>
                  <a:srgbClr val="50B848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　受付・相談窓口　一覧</a:t>
            </a: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C9EEBE07-03B4-C84F-CCE0-397C6BF12826}"/>
              </a:ext>
            </a:extLst>
          </p:cNvPr>
          <p:cNvSpPr txBox="1">
            <a:spLocks/>
          </p:cNvSpPr>
          <p:nvPr/>
        </p:nvSpPr>
        <p:spPr>
          <a:xfrm>
            <a:off x="7810220" y="12512113"/>
            <a:ext cx="3229045" cy="5889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こども家庭庁</a:t>
            </a:r>
          </a:p>
        </p:txBody>
      </p:sp>
      <p:sp>
        <p:nvSpPr>
          <p:cNvPr id="81" name="object 59">
            <a:extLst>
              <a:ext uri="{FF2B5EF4-FFF2-40B4-BE49-F238E27FC236}">
                <a16:creationId xmlns:a16="http://schemas.microsoft.com/office/drawing/2014/main" id="{C62F7D80-C344-2031-6194-9776E045A754}"/>
              </a:ext>
            </a:extLst>
          </p:cNvPr>
          <p:cNvSpPr txBox="1"/>
          <p:nvPr/>
        </p:nvSpPr>
        <p:spPr>
          <a:xfrm>
            <a:off x="5449350" y="9983099"/>
            <a:ext cx="2192020" cy="388761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12395" marR="5080" indent="-100330" algn="just">
              <a:lnSpc>
                <a:spcPct val="104200"/>
              </a:lnSpc>
              <a:spcBef>
                <a:spcPts val="60"/>
              </a:spcBef>
            </a:pPr>
            <a:r>
              <a:rPr sz="800" spc="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※窓</a:t>
            </a:r>
            <a:r>
              <a:rPr sz="800" spc="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口に関</a:t>
            </a:r>
            <a:r>
              <a:rPr sz="8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す</a:t>
            </a:r>
            <a:r>
              <a:rPr sz="8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る</a:t>
            </a:r>
            <a:r>
              <a:rPr sz="800" spc="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詳</a:t>
            </a:r>
            <a:r>
              <a:rPr sz="800" spc="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細は</a:t>
            </a:r>
            <a:r>
              <a:rPr sz="800" spc="-31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、</a:t>
            </a:r>
            <a:r>
              <a:rPr sz="800" spc="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旧優生保護法補償金</a:t>
            </a:r>
            <a:r>
              <a:rPr sz="8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等 </a:t>
            </a:r>
            <a:r>
              <a:rPr sz="800" spc="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特</a:t>
            </a:r>
            <a:r>
              <a:rPr sz="800" spc="-1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設</a:t>
            </a:r>
            <a:r>
              <a:rPr sz="800" spc="-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サ</a:t>
            </a:r>
            <a:r>
              <a:rPr sz="800" spc="-19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イ</a:t>
            </a:r>
            <a:r>
              <a:rPr sz="800" spc="-9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ト</a:t>
            </a:r>
            <a:r>
              <a:rPr sz="800" spc="-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や</a:t>
            </a:r>
            <a:r>
              <a:rPr sz="800" spc="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各都道府</a:t>
            </a:r>
            <a:r>
              <a:rPr sz="8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県</a:t>
            </a:r>
            <a:r>
              <a:rPr sz="8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の</a:t>
            </a:r>
            <a:r>
              <a:rPr sz="800" spc="-3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ホー</a:t>
            </a:r>
            <a:r>
              <a:rPr sz="8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ムペ</a:t>
            </a:r>
            <a:r>
              <a:rPr sz="800" spc="-4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ー</a:t>
            </a:r>
            <a:r>
              <a:rPr sz="800" spc="-2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ジ</a:t>
            </a:r>
            <a:r>
              <a:rPr sz="800" spc="-4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な</a:t>
            </a:r>
            <a:r>
              <a:rPr sz="800" spc="-55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ど</a:t>
            </a:r>
            <a:r>
              <a:rPr sz="8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を </a:t>
            </a:r>
            <a:r>
              <a:rPr sz="800" spc="5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ご確認</a:t>
            </a:r>
            <a:r>
              <a:rPr sz="800" spc="-35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下</a:t>
            </a:r>
            <a:r>
              <a:rPr sz="800" spc="-45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さ</a:t>
            </a:r>
            <a:r>
              <a:rPr sz="800" spc="5" dirty="0" err="1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い</a:t>
            </a:r>
            <a:r>
              <a:rPr sz="800" dirty="0">
                <a:solidFill>
                  <a:srgbClr val="0501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。</a:t>
            </a:r>
            <a:endParaRPr sz="750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82" name="インク 81">
                <a:extLst>
                  <a:ext uri="{FF2B5EF4-FFF2-40B4-BE49-F238E27FC236}">
                    <a16:creationId xmlns:a16="http://schemas.microsoft.com/office/drawing/2014/main" id="{E97FB414-6387-7EF9-719A-996ADB1AD830}"/>
                  </a:ext>
                </a:extLst>
              </p14:cNvPr>
              <p14:cNvContentPartPr/>
              <p14:nvPr/>
            </p14:nvContentPartPr>
            <p14:xfrm>
              <a:off x="3730622" y="10700575"/>
              <a:ext cx="511200" cy="47520"/>
            </p14:xfrm>
          </p:contentPart>
        </mc:Choice>
        <mc:Fallback xmlns="">
          <p:pic>
            <p:nvPicPr>
              <p:cNvPr id="82" name="インク 81">
                <a:extLst>
                  <a:ext uri="{FF2B5EF4-FFF2-40B4-BE49-F238E27FC236}">
                    <a16:creationId xmlns:a16="http://schemas.microsoft.com/office/drawing/2014/main" id="{E97FB414-6387-7EF9-719A-996ADB1AD830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3726302" y="10696255"/>
                <a:ext cx="519840" cy="5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83" name="インク 82">
                <a:extLst>
                  <a:ext uri="{FF2B5EF4-FFF2-40B4-BE49-F238E27FC236}">
                    <a16:creationId xmlns:a16="http://schemas.microsoft.com/office/drawing/2014/main" id="{82A88185-0457-AD68-0A17-0DBF18A7342F}"/>
                  </a:ext>
                </a:extLst>
              </p14:cNvPr>
              <p14:cNvContentPartPr/>
              <p14:nvPr/>
            </p14:nvContentPartPr>
            <p14:xfrm>
              <a:off x="3369542" y="10666015"/>
              <a:ext cx="1957320" cy="71640"/>
            </p14:xfrm>
          </p:contentPart>
        </mc:Choice>
        <mc:Fallback xmlns="">
          <p:pic>
            <p:nvPicPr>
              <p:cNvPr id="83" name="インク 82">
                <a:extLst>
                  <a:ext uri="{FF2B5EF4-FFF2-40B4-BE49-F238E27FC236}">
                    <a16:creationId xmlns:a16="http://schemas.microsoft.com/office/drawing/2014/main" id="{82A88185-0457-AD68-0A17-0DBF18A7342F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3306542" y="10603015"/>
                <a:ext cx="2082960" cy="19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4EEC8806-D054-7484-C1E7-4F219F8DCA92}"/>
              </a:ext>
            </a:extLst>
          </p:cNvPr>
          <p:cNvGrpSpPr/>
          <p:nvPr/>
        </p:nvGrpSpPr>
        <p:grpSpPr>
          <a:xfrm>
            <a:off x="1957991" y="10506780"/>
            <a:ext cx="1029960" cy="192240"/>
            <a:chOff x="1987502" y="10539295"/>
            <a:chExt cx="1029960" cy="19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88" name="インク 87">
                  <a:extLst>
                    <a:ext uri="{FF2B5EF4-FFF2-40B4-BE49-F238E27FC236}">
                      <a16:creationId xmlns:a16="http://schemas.microsoft.com/office/drawing/2014/main" id="{123F7AE6-82E2-BE17-C8A1-DAEFFCFAABD2}"/>
                    </a:ext>
                  </a:extLst>
                </p14:cNvPr>
                <p14:cNvContentPartPr/>
                <p14:nvPr/>
              </p14:nvContentPartPr>
              <p14:xfrm>
                <a:off x="1998302" y="10539295"/>
                <a:ext cx="1019160" cy="51120"/>
              </p14:xfrm>
            </p:contentPart>
          </mc:Choice>
          <mc:Fallback xmlns="">
            <p:pic>
              <p:nvPicPr>
                <p:cNvPr id="88" name="インク 87">
                  <a:extLst>
                    <a:ext uri="{FF2B5EF4-FFF2-40B4-BE49-F238E27FC236}">
                      <a16:creationId xmlns:a16="http://schemas.microsoft.com/office/drawing/2014/main" id="{123F7AE6-82E2-BE17-C8A1-DAEFFCFAABD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935662" y="10476655"/>
                  <a:ext cx="11448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90" name="インク 89">
                  <a:extLst>
                    <a:ext uri="{FF2B5EF4-FFF2-40B4-BE49-F238E27FC236}">
                      <a16:creationId xmlns:a16="http://schemas.microsoft.com/office/drawing/2014/main" id="{A9597D5F-BCD8-F2C0-129A-16E4A25EABE5}"/>
                    </a:ext>
                  </a:extLst>
                </p14:cNvPr>
                <p14:cNvContentPartPr/>
                <p14:nvPr/>
              </p14:nvContentPartPr>
              <p14:xfrm>
                <a:off x="1987502" y="10725415"/>
                <a:ext cx="722160" cy="6120"/>
              </p14:xfrm>
            </p:contentPart>
          </mc:Choice>
          <mc:Fallback xmlns="">
            <p:pic>
              <p:nvPicPr>
                <p:cNvPr id="90" name="インク 89">
                  <a:extLst>
                    <a:ext uri="{FF2B5EF4-FFF2-40B4-BE49-F238E27FC236}">
                      <a16:creationId xmlns:a16="http://schemas.microsoft.com/office/drawing/2014/main" id="{A9597D5F-BCD8-F2C0-129A-16E4A25EABE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924502" y="10662775"/>
                  <a:ext cx="8478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91" name="インク 90">
                  <a:extLst>
                    <a:ext uri="{FF2B5EF4-FFF2-40B4-BE49-F238E27FC236}">
                      <a16:creationId xmlns:a16="http://schemas.microsoft.com/office/drawing/2014/main" id="{76466AFB-52D3-AFB3-8717-6A5A2FC8C873}"/>
                    </a:ext>
                  </a:extLst>
                </p14:cNvPr>
                <p14:cNvContentPartPr/>
                <p14:nvPr/>
              </p14:nvContentPartPr>
              <p14:xfrm>
                <a:off x="2053022" y="10644055"/>
                <a:ext cx="178560" cy="360"/>
              </p14:xfrm>
            </p:contentPart>
          </mc:Choice>
          <mc:Fallback xmlns="">
            <p:pic>
              <p:nvPicPr>
                <p:cNvPr id="91" name="インク 90">
                  <a:extLst>
                    <a:ext uri="{FF2B5EF4-FFF2-40B4-BE49-F238E27FC236}">
                      <a16:creationId xmlns:a16="http://schemas.microsoft.com/office/drawing/2014/main" id="{76466AFB-52D3-AFB3-8717-6A5A2FC8C873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990022" y="10581055"/>
                  <a:ext cx="304200" cy="12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3D6A1FFB-CFEF-C0EC-CC61-BB030E66B1F7}"/>
              </a:ext>
            </a:extLst>
          </p:cNvPr>
          <p:cNvGrpSpPr/>
          <p:nvPr/>
        </p:nvGrpSpPr>
        <p:grpSpPr>
          <a:xfrm>
            <a:off x="2003702" y="10348495"/>
            <a:ext cx="2999880" cy="46080"/>
            <a:chOff x="2003702" y="10348495"/>
            <a:chExt cx="2999880" cy="4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3" name="インク 92">
                  <a:extLst>
                    <a:ext uri="{FF2B5EF4-FFF2-40B4-BE49-F238E27FC236}">
                      <a16:creationId xmlns:a16="http://schemas.microsoft.com/office/drawing/2014/main" id="{22B117CE-8F02-6FAE-31A3-95DA1756528D}"/>
                    </a:ext>
                  </a:extLst>
                </p14:cNvPr>
                <p14:cNvContentPartPr/>
                <p14:nvPr/>
              </p14:nvContentPartPr>
              <p14:xfrm>
                <a:off x="2162462" y="10364695"/>
                <a:ext cx="1256400" cy="6480"/>
              </p14:xfrm>
            </p:contentPart>
          </mc:Choice>
          <mc:Fallback xmlns="">
            <p:pic>
              <p:nvPicPr>
                <p:cNvPr id="93" name="インク 92">
                  <a:extLst>
                    <a:ext uri="{FF2B5EF4-FFF2-40B4-BE49-F238E27FC236}">
                      <a16:creationId xmlns:a16="http://schemas.microsoft.com/office/drawing/2014/main" id="{22B117CE-8F02-6FAE-31A3-95DA1756528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099822" y="10302055"/>
                  <a:ext cx="138204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94" name="インク 93">
                  <a:extLst>
                    <a:ext uri="{FF2B5EF4-FFF2-40B4-BE49-F238E27FC236}">
                      <a16:creationId xmlns:a16="http://schemas.microsoft.com/office/drawing/2014/main" id="{1C958F14-3344-4B50-D151-64778DB1C079}"/>
                    </a:ext>
                  </a:extLst>
                </p14:cNvPr>
                <p14:cNvContentPartPr/>
                <p14:nvPr/>
              </p14:nvContentPartPr>
              <p14:xfrm>
                <a:off x="2003702" y="10348495"/>
                <a:ext cx="77400" cy="46080"/>
              </p14:xfrm>
            </p:contentPart>
          </mc:Choice>
          <mc:Fallback xmlns="">
            <p:pic>
              <p:nvPicPr>
                <p:cNvPr id="94" name="インク 93">
                  <a:extLst>
                    <a:ext uri="{FF2B5EF4-FFF2-40B4-BE49-F238E27FC236}">
                      <a16:creationId xmlns:a16="http://schemas.microsoft.com/office/drawing/2014/main" id="{1C958F14-3344-4B50-D151-64778DB1C079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940702" y="10285495"/>
                  <a:ext cx="20304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95" name="インク 94">
                  <a:extLst>
                    <a:ext uri="{FF2B5EF4-FFF2-40B4-BE49-F238E27FC236}">
                      <a16:creationId xmlns:a16="http://schemas.microsoft.com/office/drawing/2014/main" id="{DF00ABC8-FF4E-C596-B044-D146573C6F67}"/>
                    </a:ext>
                  </a:extLst>
                </p14:cNvPr>
                <p14:cNvContentPartPr/>
                <p14:nvPr/>
              </p14:nvContentPartPr>
              <p14:xfrm>
                <a:off x="3657182" y="10380895"/>
                <a:ext cx="1346400" cy="360"/>
              </p14:xfrm>
            </p:contentPart>
          </mc:Choice>
          <mc:Fallback xmlns="">
            <p:pic>
              <p:nvPicPr>
                <p:cNvPr id="95" name="インク 94">
                  <a:extLst>
                    <a:ext uri="{FF2B5EF4-FFF2-40B4-BE49-F238E27FC236}">
                      <a16:creationId xmlns:a16="http://schemas.microsoft.com/office/drawing/2014/main" id="{DF00ABC8-FF4E-C596-B044-D146573C6F6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3594542" y="10318255"/>
                  <a:ext cx="1472040" cy="12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6" name="object 43">
            <a:extLst>
              <a:ext uri="{FF2B5EF4-FFF2-40B4-BE49-F238E27FC236}">
                <a16:creationId xmlns:a16="http://schemas.microsoft.com/office/drawing/2014/main" id="{A1E8A8DA-513E-E240-3D52-E6F3F2E479D1}"/>
              </a:ext>
            </a:extLst>
          </p:cNvPr>
          <p:cNvSpPr txBox="1"/>
          <p:nvPr/>
        </p:nvSpPr>
        <p:spPr>
          <a:xfrm>
            <a:off x="2066158" y="10279794"/>
            <a:ext cx="1562339" cy="167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" marR="5080" indent="-10795">
              <a:lnSpc>
                <a:spcPct val="111500"/>
              </a:lnSpc>
              <a:spcBef>
                <a:spcPts val="95"/>
              </a:spcBef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電話番号   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03-3595-2575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pic>
        <p:nvPicPr>
          <p:cNvPr id="71" name="object 18">
            <a:extLst>
              <a:ext uri="{FF2B5EF4-FFF2-40B4-BE49-F238E27FC236}">
                <a16:creationId xmlns:a16="http://schemas.microsoft.com/office/drawing/2014/main" id="{0AD87800-8EA8-E069-886B-26E8C0C4310F}"/>
              </a:ext>
            </a:extLst>
          </p:cNvPr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1969435" y="10303484"/>
            <a:ext cx="85554" cy="111613"/>
          </a:xfrm>
          <a:prstGeom prst="rect">
            <a:avLst/>
          </a:prstGeom>
        </p:spPr>
      </p:pic>
      <p:pic>
        <p:nvPicPr>
          <p:cNvPr id="72" name="object 27">
            <a:extLst>
              <a:ext uri="{FF2B5EF4-FFF2-40B4-BE49-F238E27FC236}">
                <a16:creationId xmlns:a16="http://schemas.microsoft.com/office/drawing/2014/main" id="{53B66D61-5381-FCC0-027A-E921AF61DE87}"/>
              </a:ext>
            </a:extLst>
          </p:cNvPr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701765" y="10293498"/>
            <a:ext cx="109879" cy="112050"/>
          </a:xfrm>
          <a:prstGeom prst="rect">
            <a:avLst/>
          </a:prstGeom>
        </p:spPr>
      </p:pic>
      <p:pic>
        <p:nvPicPr>
          <p:cNvPr id="73" name="object 30">
            <a:extLst>
              <a:ext uri="{FF2B5EF4-FFF2-40B4-BE49-F238E27FC236}">
                <a16:creationId xmlns:a16="http://schemas.microsoft.com/office/drawing/2014/main" id="{3181D4D5-2065-060F-E39A-C40C3767CBEF}"/>
              </a:ext>
            </a:extLst>
          </p:cNvPr>
          <p:cNvPicPr/>
          <p:nvPr/>
        </p:nvPicPr>
        <p:blipFill>
          <a:blip r:embed="rId79" cstate="print"/>
          <a:stretch>
            <a:fillRect/>
          </a:stretch>
        </p:blipFill>
        <p:spPr>
          <a:xfrm>
            <a:off x="1952718" y="10505165"/>
            <a:ext cx="111566" cy="87566"/>
          </a:xfrm>
          <a:prstGeom prst="rect">
            <a:avLst/>
          </a:prstGeom>
        </p:spPr>
      </p:pic>
      <p:pic>
        <p:nvPicPr>
          <p:cNvPr id="74" name="object 36">
            <a:extLst>
              <a:ext uri="{FF2B5EF4-FFF2-40B4-BE49-F238E27FC236}">
                <a16:creationId xmlns:a16="http://schemas.microsoft.com/office/drawing/2014/main" id="{FE687411-A810-F59D-323F-DABB3C2EDC68}"/>
              </a:ext>
            </a:extLst>
          </p:cNvPr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1950289" y="10665084"/>
            <a:ext cx="110923" cy="110928"/>
          </a:xfrm>
          <a:prstGeom prst="rect">
            <a:avLst/>
          </a:prstGeom>
        </p:spPr>
      </p:pic>
      <p:sp>
        <p:nvSpPr>
          <p:cNvPr id="77" name="object 43">
            <a:extLst>
              <a:ext uri="{FF2B5EF4-FFF2-40B4-BE49-F238E27FC236}">
                <a16:creationId xmlns:a16="http://schemas.microsoft.com/office/drawing/2014/main" id="{B4EAE1B4-AFEA-4070-14D8-D9786FC7B171}"/>
              </a:ext>
            </a:extLst>
          </p:cNvPr>
          <p:cNvSpPr txBox="1"/>
          <p:nvPr/>
        </p:nvSpPr>
        <p:spPr>
          <a:xfrm>
            <a:off x="3847341" y="10279794"/>
            <a:ext cx="1241239" cy="167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" marR="5080" indent="-10795">
              <a:lnSpc>
                <a:spcPct val="111500"/>
              </a:lnSpc>
              <a:spcBef>
                <a:spcPts val="95"/>
              </a:spcBef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FAX  03-3595-2573</a:t>
            </a:r>
            <a:endParaRPr sz="90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78" name="object 43">
            <a:extLst>
              <a:ext uri="{FF2B5EF4-FFF2-40B4-BE49-F238E27FC236}">
                <a16:creationId xmlns:a16="http://schemas.microsoft.com/office/drawing/2014/main" id="{8A71C25A-F46A-0B8E-AF47-BF4B91E93978}"/>
              </a:ext>
            </a:extLst>
          </p:cNvPr>
          <p:cNvSpPr txBox="1"/>
          <p:nvPr/>
        </p:nvSpPr>
        <p:spPr>
          <a:xfrm>
            <a:off x="2081012" y="10655015"/>
            <a:ext cx="3444647" cy="141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" marR="5080" indent="-10795">
              <a:lnSpc>
                <a:spcPct val="111500"/>
              </a:lnSpc>
              <a:spcBef>
                <a:spcPts val="95"/>
              </a:spcBef>
            </a:pP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受付時間 </a:t>
            </a:r>
            <a:r>
              <a:rPr lang="en-US" altLang="ja-JP" sz="75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10:00~17:00</a:t>
            </a:r>
            <a:r>
              <a:rPr lang="ja-JP" altLang="en-US" sz="75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（月曜日から金曜日。土日祝日、年末年始を除く。）</a:t>
            </a:r>
            <a:endParaRPr sz="750" dirty="0">
              <a:latin typeface="メイリオ" panose="020B0604030504040204" pitchFamily="50" charset="-128"/>
              <a:ea typeface="メイリオ" panose="020B0604030504040204" pitchFamily="50" charset="-128"/>
              <a:cs typeface="SimSun"/>
            </a:endParaRPr>
          </a:p>
        </p:txBody>
      </p:sp>
      <p:sp>
        <p:nvSpPr>
          <p:cNvPr id="79" name="object 43">
            <a:extLst>
              <a:ext uri="{FF2B5EF4-FFF2-40B4-BE49-F238E27FC236}">
                <a16:creationId xmlns:a16="http://schemas.microsoft.com/office/drawing/2014/main" id="{9C2C5ECB-33CE-EF1C-C2DC-ED7B2BA110F3}"/>
              </a:ext>
            </a:extLst>
          </p:cNvPr>
          <p:cNvSpPr txBox="1"/>
          <p:nvPr/>
        </p:nvSpPr>
        <p:spPr>
          <a:xfrm>
            <a:off x="2075188" y="10467654"/>
            <a:ext cx="2992541" cy="167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" marR="5080" indent="-10795">
              <a:lnSpc>
                <a:spcPct val="111500"/>
              </a:lnSpc>
              <a:spcBef>
                <a:spcPts val="95"/>
              </a:spcBef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SimSun"/>
              </a:rPr>
              <a:t>メールアドレス  </a:t>
            </a:r>
            <a:r>
              <a:rPr lang="en-US" altLang="ja-JP" sz="900" b="1" spc="-10" dirty="0">
                <a:solidFill>
                  <a:srgbClr val="231F2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YaHei"/>
                <a:hlinkClick r:id="rId81"/>
              </a:rPr>
              <a:t>kodomokatei.hoshokin@cfa.go.jp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Microsoft Ya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1470</Words>
  <Application>Microsoft Office PowerPoint</Application>
  <PresentationFormat>ユーザー設定</PresentationFormat>
  <Paragraphs>237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UDゴシック</vt:lpstr>
      <vt:lpstr>Microsoft YaHei UI</vt:lpstr>
      <vt:lpstr>メイリオ</vt:lpstr>
      <vt:lpstr>Yu Gothic</vt:lpstr>
      <vt:lpstr>Yu Gothic</vt:lpstr>
      <vt:lpstr>Calibri</vt:lpstr>
      <vt:lpstr>Times New Roman</vt:lpstr>
      <vt:lpstr>Office Theme</vt:lpstr>
      <vt:lpstr>旧優生保護法による 優生手術・人工妊娠中絶などを 受けた方と ご家族へ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2025-01-16T06:52:38Z</dcterms:created>
  <dcterms:modified xsi:type="dcterms:W3CDTF">2025-01-16T06:53:14Z</dcterms:modified>
</cp:coreProperties>
</file>