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handoutMasterIdLst>
    <p:handoutMasterId r:id="rId4"/>
  </p:handoutMasterIdLst>
  <p:sldIdLst>
    <p:sldId id="261" r:id="rId2"/>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18" autoAdjust="0"/>
    <p:restoredTop sz="95186" autoAdjust="0"/>
  </p:normalViewPr>
  <p:slideViewPr>
    <p:cSldViewPr snapToGrid="0">
      <p:cViewPr varScale="1">
        <p:scale>
          <a:sx n="63" d="100"/>
          <a:sy n="63" d="100"/>
        </p:scale>
        <p:origin x="263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86862A82-41BB-4B15-9800-F7F83F361459}" type="datetimeFigureOut">
              <a:rPr kumimoji="1" lang="ja-JP" altLang="en-US" smtClean="0"/>
              <a:t>2025/8/6</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19A58595-0A36-4C7B-A2A7-7379F54FA36E}" type="slidenum">
              <a:rPr kumimoji="1" lang="ja-JP" altLang="en-US" smtClean="0"/>
              <a:t>‹#›</a:t>
            </a:fld>
            <a:endParaRPr kumimoji="1" lang="ja-JP" altLang="en-US"/>
          </a:p>
        </p:txBody>
      </p:sp>
    </p:spTree>
    <p:extLst>
      <p:ext uri="{BB962C8B-B14F-4D97-AF65-F5344CB8AC3E}">
        <p14:creationId xmlns:p14="http://schemas.microsoft.com/office/powerpoint/2010/main" val="15283502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23ABB021-8E8D-4266-AB34-E4010B7C0E69}" type="datetimeFigureOut">
              <a:rPr kumimoji="1" lang="ja-JP" altLang="en-US" smtClean="0"/>
              <a:t>2025/8/6</a:t>
            </a:fld>
            <a:endParaRPr kumimoji="1" lang="ja-JP" altLang="en-US"/>
          </a:p>
        </p:txBody>
      </p:sp>
      <p:sp>
        <p:nvSpPr>
          <p:cNvPr id="4" name="スライド イメージ プレースホルダー 3"/>
          <p:cNvSpPr>
            <a:spLocks noGrp="1" noRot="1" noChangeAspect="1"/>
          </p:cNvSpPr>
          <p:nvPr>
            <p:ph type="sldImg" idx="2"/>
          </p:nvPr>
        </p:nvSpPr>
        <p:spPr>
          <a:xfrm>
            <a:off x="2217738" y="1243013"/>
            <a:ext cx="23717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1F02380-1E8A-4D1F-9418-158A9BD8EABD}" type="slidenum">
              <a:rPr kumimoji="1" lang="ja-JP" altLang="en-US" smtClean="0"/>
              <a:t>‹#›</a:t>
            </a:fld>
            <a:endParaRPr kumimoji="1" lang="ja-JP" altLang="en-US"/>
          </a:p>
        </p:txBody>
      </p:sp>
    </p:spTree>
    <p:extLst>
      <p:ext uri="{BB962C8B-B14F-4D97-AF65-F5344CB8AC3E}">
        <p14:creationId xmlns:p14="http://schemas.microsoft.com/office/powerpoint/2010/main" val="28969740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1F02380-1E8A-4D1F-9418-158A9BD8EABD}" type="slidenum">
              <a:rPr kumimoji="1" lang="ja-JP" altLang="en-US" smtClean="0"/>
              <a:t>1</a:t>
            </a:fld>
            <a:endParaRPr kumimoji="1" lang="ja-JP" altLang="en-US"/>
          </a:p>
        </p:txBody>
      </p:sp>
    </p:spTree>
    <p:extLst>
      <p:ext uri="{BB962C8B-B14F-4D97-AF65-F5344CB8AC3E}">
        <p14:creationId xmlns:p14="http://schemas.microsoft.com/office/powerpoint/2010/main" val="2033437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93A0970-7D32-4EDD-8B1D-FFD74964A375}" type="datetimeFigureOut">
              <a:rPr kumimoji="1" lang="ja-JP" altLang="en-US" smtClean="0"/>
              <a:t>2025/8/6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35570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93A0970-7D32-4EDD-8B1D-FFD74964A375}" type="datetimeFigureOut">
              <a:rPr kumimoji="1" lang="ja-JP" altLang="en-US" smtClean="0"/>
              <a:t>2025/8/6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1449968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93A0970-7D32-4EDD-8B1D-FFD74964A375}" type="datetimeFigureOut">
              <a:rPr kumimoji="1" lang="ja-JP" altLang="en-US" smtClean="0"/>
              <a:t>2025/8/6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892965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93A0970-7D32-4EDD-8B1D-FFD74964A375}" type="datetimeFigureOut">
              <a:rPr kumimoji="1" lang="ja-JP" altLang="en-US" smtClean="0"/>
              <a:t>2025/8/6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824264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93A0970-7D32-4EDD-8B1D-FFD74964A375}" type="datetimeFigureOut">
              <a:rPr kumimoji="1" lang="ja-JP" altLang="en-US" smtClean="0"/>
              <a:t>2025/8/6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2370955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93A0970-7D32-4EDD-8B1D-FFD74964A375}" type="datetimeFigureOut">
              <a:rPr kumimoji="1" lang="ja-JP" altLang="en-US" smtClean="0"/>
              <a:t>2025/8/6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2438213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93A0970-7D32-4EDD-8B1D-FFD74964A375}" type="datetimeFigureOut">
              <a:rPr kumimoji="1" lang="ja-JP" altLang="en-US" smtClean="0"/>
              <a:t>2025/8/6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424569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93A0970-7D32-4EDD-8B1D-FFD74964A375}" type="datetimeFigureOut">
              <a:rPr kumimoji="1" lang="ja-JP" altLang="en-US" smtClean="0"/>
              <a:t>2025/8/6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568333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3A0970-7D32-4EDD-8B1D-FFD74964A375}" type="datetimeFigureOut">
              <a:rPr kumimoji="1" lang="ja-JP" altLang="en-US" smtClean="0"/>
              <a:t>2025/8/6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2503066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93A0970-7D32-4EDD-8B1D-FFD74964A375}" type="datetimeFigureOut">
              <a:rPr kumimoji="1" lang="ja-JP" altLang="en-US" smtClean="0"/>
              <a:t>2025/8/6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2104670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93A0970-7D32-4EDD-8B1D-FFD74964A375}" type="datetimeFigureOut">
              <a:rPr kumimoji="1" lang="ja-JP" altLang="en-US" smtClean="0"/>
              <a:t>2025/8/6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606664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393A0970-7D32-4EDD-8B1D-FFD74964A375}" type="datetimeFigureOut">
              <a:rPr kumimoji="1" lang="ja-JP" altLang="en-US" smtClean="0"/>
              <a:t>2025/8/6</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100027217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137517" y="191018"/>
            <a:ext cx="1217155" cy="379529"/>
          </a:xfrm>
          <a:prstGeom prst="rect">
            <a:avLst/>
          </a:prstGeom>
        </p:spPr>
      </p:pic>
      <p:sp>
        <p:nvSpPr>
          <p:cNvPr id="5" name="テキスト ボックス 4"/>
          <p:cNvSpPr txBox="1"/>
          <p:nvPr/>
        </p:nvSpPr>
        <p:spPr>
          <a:xfrm>
            <a:off x="0" y="640018"/>
            <a:ext cx="7559675" cy="523220"/>
          </a:xfrm>
          <a:prstGeom prst="rect">
            <a:avLst/>
          </a:prstGeom>
          <a:solidFill>
            <a:srgbClr val="0066FF"/>
          </a:solidFill>
          <a:ln w="53975">
            <a:noFill/>
          </a:ln>
        </p:spPr>
        <p:txBody>
          <a:bodyPr wrap="square" rtlCol="0">
            <a:spAutoFit/>
          </a:bodyPr>
          <a:lstStyle/>
          <a:p>
            <a:pPr algn="ctr"/>
            <a:r>
              <a:rPr kumimoji="1" lang="ja-JP" altLang="en-US" sz="2800" b="1" dirty="0">
                <a:solidFill>
                  <a:schemeClr val="bg1"/>
                </a:solidFill>
                <a:latin typeface="Meiryo UI" panose="020B0604030504040204" pitchFamily="50" charset="-128"/>
                <a:ea typeface="Meiryo UI" panose="020B0604030504040204" pitchFamily="50" charset="-128"/>
              </a:rPr>
              <a:t>バイオプラスチック製品開発支援事業補助金</a:t>
            </a:r>
          </a:p>
        </p:txBody>
      </p:sp>
      <p:sp>
        <p:nvSpPr>
          <p:cNvPr id="7" name="テキスト ボックス 6"/>
          <p:cNvSpPr txBox="1"/>
          <p:nvPr/>
        </p:nvSpPr>
        <p:spPr>
          <a:xfrm>
            <a:off x="-2" y="2719517"/>
            <a:ext cx="7559675" cy="400110"/>
          </a:xfrm>
          <a:prstGeom prst="rect">
            <a:avLst/>
          </a:prstGeom>
          <a:solidFill>
            <a:srgbClr val="0066FF"/>
          </a:solidFill>
          <a:ln w="53975">
            <a:noFill/>
          </a:ln>
        </p:spPr>
        <p:txBody>
          <a:bodyPr wrap="square" rtlCol="0">
            <a:spAutoFit/>
          </a:bodyPr>
          <a:lstStyle/>
          <a:p>
            <a:pPr algn="ctr"/>
            <a:r>
              <a:rPr kumimoji="1" lang="ja-JP" altLang="en-US" sz="2000" b="1" dirty="0">
                <a:solidFill>
                  <a:schemeClr val="bg1"/>
                </a:solidFill>
                <a:latin typeface="Meiryo UI" panose="020B0604030504040204" pitchFamily="50" charset="-128"/>
                <a:ea typeface="Meiryo UI" panose="020B0604030504040204" pitchFamily="50" charset="-128"/>
              </a:rPr>
              <a:t>第三次公募期間：令和７年８月８日</a:t>
            </a:r>
            <a:r>
              <a:rPr kumimoji="1" lang="en-US" altLang="ja-JP" sz="2000" b="1" dirty="0">
                <a:solidFill>
                  <a:schemeClr val="bg1"/>
                </a:solidFill>
                <a:latin typeface="Meiryo UI" panose="020B0604030504040204" pitchFamily="50" charset="-128"/>
                <a:ea typeface="Meiryo UI" panose="020B0604030504040204" pitchFamily="50" charset="-128"/>
              </a:rPr>
              <a:t>(</a:t>
            </a:r>
            <a:r>
              <a:rPr kumimoji="1" lang="ja-JP" altLang="en-US" sz="2000" b="1" dirty="0">
                <a:solidFill>
                  <a:schemeClr val="bg1"/>
                </a:solidFill>
                <a:latin typeface="Meiryo UI" panose="020B0604030504040204" pitchFamily="50" charset="-128"/>
                <a:ea typeface="Meiryo UI" panose="020B0604030504040204" pitchFamily="50" charset="-128"/>
              </a:rPr>
              <a:t>金</a:t>
            </a:r>
            <a:r>
              <a:rPr kumimoji="1" lang="en-US" altLang="ja-JP" sz="2000" b="1" dirty="0">
                <a:solidFill>
                  <a:schemeClr val="bg1"/>
                </a:solidFill>
                <a:latin typeface="Meiryo UI" panose="020B0604030504040204" pitchFamily="50" charset="-128"/>
                <a:ea typeface="Meiryo UI" panose="020B0604030504040204" pitchFamily="50" charset="-128"/>
              </a:rPr>
              <a:t>)</a:t>
            </a:r>
            <a:r>
              <a:rPr kumimoji="1" lang="ja-JP" altLang="en-US" sz="2000" b="1" dirty="0">
                <a:solidFill>
                  <a:schemeClr val="bg1"/>
                </a:solidFill>
                <a:latin typeface="Meiryo UI" panose="020B0604030504040204" pitchFamily="50" charset="-128"/>
                <a:ea typeface="Meiryo UI" panose="020B0604030504040204" pitchFamily="50" charset="-128"/>
              </a:rPr>
              <a:t>～</a:t>
            </a:r>
            <a:r>
              <a:rPr kumimoji="1" lang="en-US" altLang="ja-JP" sz="2000" b="1" dirty="0">
                <a:solidFill>
                  <a:schemeClr val="bg1"/>
                </a:solidFill>
                <a:latin typeface="Meiryo UI" panose="020B0604030504040204" pitchFamily="50" charset="-128"/>
                <a:ea typeface="Meiryo UI" panose="020B0604030504040204" pitchFamily="50" charset="-128"/>
              </a:rPr>
              <a:t>12</a:t>
            </a:r>
            <a:r>
              <a:rPr kumimoji="1" lang="ja-JP" altLang="en-US" sz="2000" b="1" dirty="0">
                <a:solidFill>
                  <a:schemeClr val="bg1"/>
                </a:solidFill>
                <a:latin typeface="Meiryo UI" panose="020B0604030504040204" pitchFamily="50" charset="-128"/>
                <a:ea typeface="Meiryo UI" panose="020B0604030504040204" pitchFamily="50" charset="-128"/>
              </a:rPr>
              <a:t>月</a:t>
            </a:r>
            <a:r>
              <a:rPr kumimoji="1" lang="en-US" altLang="ja-JP" sz="2000" b="1" dirty="0">
                <a:solidFill>
                  <a:schemeClr val="bg1"/>
                </a:solidFill>
                <a:latin typeface="Meiryo UI" panose="020B0604030504040204" pitchFamily="50" charset="-128"/>
                <a:ea typeface="Meiryo UI" panose="020B0604030504040204" pitchFamily="50" charset="-128"/>
              </a:rPr>
              <a:t>26</a:t>
            </a:r>
            <a:r>
              <a:rPr kumimoji="1" lang="ja-JP" altLang="en-US" sz="2000" b="1" dirty="0">
                <a:solidFill>
                  <a:schemeClr val="bg1"/>
                </a:solidFill>
                <a:latin typeface="Meiryo UI" panose="020B0604030504040204" pitchFamily="50" charset="-128"/>
                <a:ea typeface="Meiryo UI" panose="020B0604030504040204" pitchFamily="50" charset="-128"/>
              </a:rPr>
              <a:t>日</a:t>
            </a:r>
            <a:r>
              <a:rPr kumimoji="1" lang="en-US" altLang="ja-JP" sz="2000" b="1" dirty="0">
                <a:solidFill>
                  <a:schemeClr val="bg1"/>
                </a:solidFill>
                <a:latin typeface="Meiryo UI" panose="020B0604030504040204" pitchFamily="50" charset="-128"/>
                <a:ea typeface="Meiryo UI" panose="020B0604030504040204" pitchFamily="50" charset="-128"/>
              </a:rPr>
              <a:t>(</a:t>
            </a:r>
            <a:r>
              <a:rPr kumimoji="1" lang="ja-JP" altLang="en-US" sz="2000" b="1" dirty="0">
                <a:solidFill>
                  <a:schemeClr val="bg1"/>
                </a:solidFill>
                <a:latin typeface="Meiryo UI" panose="020B0604030504040204" pitchFamily="50" charset="-128"/>
                <a:ea typeface="Meiryo UI" panose="020B0604030504040204" pitchFamily="50" charset="-128"/>
              </a:rPr>
              <a:t>金</a:t>
            </a:r>
            <a:r>
              <a:rPr kumimoji="1" lang="en-US" altLang="ja-JP" sz="2000" b="1" dirty="0">
                <a:solidFill>
                  <a:schemeClr val="bg1"/>
                </a:solidFill>
                <a:latin typeface="Meiryo UI" panose="020B0604030504040204" pitchFamily="50" charset="-128"/>
                <a:ea typeface="Meiryo UI" panose="020B0604030504040204" pitchFamily="50" charset="-128"/>
              </a:rPr>
              <a:t>)※</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800799" y="5184608"/>
            <a:ext cx="5544718" cy="1969770"/>
          </a:xfrm>
          <a:prstGeom prst="rect">
            <a:avLst/>
          </a:prstGeom>
          <a:noFill/>
          <a:ln w="53975">
            <a:noFill/>
          </a:ln>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＜補助対象経費＞</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バイオプラスチック製品開発に係る経費</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（原材料費、試作・製造・改良に要する経費、外注費、事務費　等）</a:t>
            </a:r>
            <a:endParaRPr kumimoji="1" lang="en-US" altLang="ja-JP" sz="1400" dirty="0">
              <a:latin typeface="Meiryo UI" panose="020B0604030504040204" pitchFamily="50" charset="-128"/>
              <a:ea typeface="Meiryo UI" panose="020B0604030504040204" pitchFamily="50" charset="-128"/>
            </a:endParaRPr>
          </a:p>
          <a:p>
            <a:pPr>
              <a:spcBef>
                <a:spcPts val="1200"/>
              </a:spcBef>
            </a:pPr>
            <a:r>
              <a:rPr kumimoji="1" lang="ja-JP" altLang="en-US" sz="1400" dirty="0">
                <a:latin typeface="Meiryo UI" panose="020B0604030504040204" pitchFamily="50" charset="-128"/>
                <a:ea typeface="Meiryo UI" panose="020B0604030504040204" pitchFamily="50" charset="-128"/>
              </a:rPr>
              <a:t>＜経費補助金額・補助率・採択予定件数＞</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プロジェクトに含まれる</a:t>
            </a:r>
            <a:br>
              <a:rPr kumimoji="1" lang="en-US" altLang="ja-JP" sz="1400" dirty="0">
                <a:latin typeface="Meiryo UI" panose="020B0604030504040204" pitchFamily="50" charset="-128"/>
                <a:ea typeface="Meiryo UI" panose="020B0604030504040204" pitchFamily="50" charset="-128"/>
              </a:rPr>
            </a:br>
            <a:r>
              <a:rPr kumimoji="1" lang="ja-JP" altLang="en-US" sz="1400" b="1" dirty="0">
                <a:latin typeface="Meiryo UI" panose="020B0604030504040204" pitchFamily="50" charset="-128"/>
                <a:ea typeface="Meiryo UI" panose="020B0604030504040204" pitchFamily="50" charset="-128"/>
              </a:rPr>
              <a:t>府内中小企業が１社</a:t>
            </a:r>
            <a:r>
              <a:rPr kumimoji="1" lang="ja-JP" altLang="en-US" sz="1400" dirty="0">
                <a:latin typeface="Meiryo UI" panose="020B0604030504040204" pitchFamily="50" charset="-128"/>
                <a:ea typeface="Meiryo UI" panose="020B0604030504040204" pitchFamily="50" charset="-128"/>
              </a:rPr>
              <a:t>の場合　：上限</a:t>
            </a:r>
            <a:r>
              <a:rPr kumimoji="1" lang="en-US" altLang="ja-JP" sz="1400" dirty="0">
                <a:latin typeface="Meiryo UI" panose="020B0604030504040204" pitchFamily="50" charset="-128"/>
                <a:ea typeface="Meiryo UI" panose="020B0604030504040204" pitchFamily="50" charset="-128"/>
              </a:rPr>
              <a:t>300</a:t>
            </a:r>
            <a:r>
              <a:rPr kumimoji="1" lang="ja-JP" altLang="en-US" sz="1400" dirty="0">
                <a:latin typeface="Meiryo UI" panose="020B0604030504040204" pitchFamily="50" charset="-128"/>
                <a:ea typeface="Meiryo UI" panose="020B0604030504040204" pitchFamily="50" charset="-128"/>
              </a:rPr>
              <a:t>万円・</a:t>
            </a:r>
            <a:r>
              <a:rPr kumimoji="1" lang="en-US" altLang="ja-JP" sz="1400" dirty="0">
                <a:latin typeface="Meiryo UI" panose="020B0604030504040204" pitchFamily="50" charset="-128"/>
                <a:ea typeface="Meiryo UI" panose="020B0604030504040204" pitchFamily="50" charset="-128"/>
              </a:rPr>
              <a:t>1/2</a:t>
            </a:r>
            <a:r>
              <a:rPr kumimoji="1" lang="ja-JP" altLang="en-US" sz="1400" dirty="0">
                <a:latin typeface="Meiryo UI" panose="020B0604030504040204" pitchFamily="50" charset="-128"/>
                <a:ea typeface="Meiryo UI" panose="020B0604030504040204" pitchFamily="50" charset="-128"/>
              </a:rPr>
              <a:t>補助</a:t>
            </a:r>
            <a:endParaRPr kumimoji="1" lang="en-US" altLang="ja-JP" sz="1400"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府内中小企業が複数</a:t>
            </a:r>
            <a:r>
              <a:rPr kumimoji="1" lang="ja-JP" altLang="en-US" sz="1400" dirty="0">
                <a:latin typeface="Meiryo UI" panose="020B0604030504040204" pitchFamily="50" charset="-128"/>
                <a:ea typeface="Meiryo UI" panose="020B0604030504040204" pitchFamily="50" charset="-128"/>
              </a:rPr>
              <a:t>の場合　：上限</a:t>
            </a:r>
            <a:r>
              <a:rPr kumimoji="1" lang="en-US" altLang="ja-JP" sz="1400" dirty="0">
                <a:latin typeface="Meiryo UI" panose="020B0604030504040204" pitchFamily="50" charset="-128"/>
                <a:ea typeface="Meiryo UI" panose="020B0604030504040204" pitchFamily="50" charset="-128"/>
              </a:rPr>
              <a:t>500</a:t>
            </a:r>
            <a:r>
              <a:rPr kumimoji="1" lang="ja-JP" altLang="en-US" sz="1400" dirty="0">
                <a:latin typeface="Meiryo UI" panose="020B0604030504040204" pitchFamily="50" charset="-128"/>
                <a:ea typeface="Meiryo UI" panose="020B0604030504040204" pitchFamily="50" charset="-128"/>
              </a:rPr>
              <a:t>万円・</a:t>
            </a:r>
            <a:r>
              <a:rPr kumimoji="1" lang="en-US" altLang="ja-JP" sz="1400" dirty="0">
                <a:latin typeface="Meiryo UI" panose="020B0604030504040204" pitchFamily="50" charset="-128"/>
                <a:ea typeface="Meiryo UI" panose="020B0604030504040204" pitchFamily="50" charset="-128"/>
              </a:rPr>
              <a:t>1/2</a:t>
            </a:r>
            <a:r>
              <a:rPr kumimoji="1" lang="ja-JP" altLang="en-US" sz="1400" dirty="0">
                <a:latin typeface="Meiryo UI" panose="020B0604030504040204" pitchFamily="50" charset="-128"/>
                <a:ea typeface="Meiryo UI" panose="020B0604030504040204" pitchFamily="50" charset="-128"/>
              </a:rPr>
              <a:t>補助</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追加公募における採択予定件数：２件程度</a:t>
            </a:r>
          </a:p>
        </p:txBody>
      </p:sp>
      <p:sp>
        <p:nvSpPr>
          <p:cNvPr id="8" name="テキスト ボックス 7"/>
          <p:cNvSpPr txBox="1"/>
          <p:nvPr/>
        </p:nvSpPr>
        <p:spPr>
          <a:xfrm>
            <a:off x="250169" y="4106401"/>
            <a:ext cx="1522903" cy="738664"/>
          </a:xfrm>
          <a:prstGeom prst="rect">
            <a:avLst/>
          </a:prstGeom>
          <a:noFill/>
          <a:ln w="53975">
            <a:noFill/>
          </a:ln>
        </p:spPr>
        <p:txBody>
          <a:bodyPr wrap="square" rtlCol="0">
            <a:spAutoFit/>
          </a:bodyPr>
          <a:lstStyle/>
          <a:p>
            <a:pPr algn="ctr"/>
            <a:r>
              <a:rPr kumimoji="1" lang="ja-JP" altLang="en-US" sz="2100" b="1" dirty="0">
                <a:latin typeface="Meiryo UI" panose="020B0604030504040204" pitchFamily="50" charset="-128"/>
                <a:ea typeface="Meiryo UI" panose="020B0604030504040204" pitchFamily="50" charset="-128"/>
              </a:rPr>
              <a:t>製品開発</a:t>
            </a:r>
            <a:endParaRPr kumimoji="1" lang="en-US" altLang="ja-JP" sz="2100" b="1" dirty="0">
              <a:latin typeface="Meiryo UI" panose="020B0604030504040204" pitchFamily="50" charset="-128"/>
              <a:ea typeface="Meiryo UI" panose="020B0604030504040204" pitchFamily="50" charset="-128"/>
            </a:endParaRPr>
          </a:p>
          <a:p>
            <a:pPr algn="ctr"/>
            <a:r>
              <a:rPr kumimoji="1" lang="ja-JP" altLang="en-US" sz="2100" b="1" dirty="0">
                <a:latin typeface="Meiryo UI" panose="020B0604030504040204" pitchFamily="50" charset="-128"/>
                <a:ea typeface="Meiryo UI" panose="020B0604030504040204" pitchFamily="50" charset="-128"/>
              </a:rPr>
              <a:t>プロジェクト</a:t>
            </a:r>
            <a:endParaRPr kumimoji="1" lang="en-US" altLang="ja-JP" sz="2100" b="1"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153240" y="5619703"/>
            <a:ext cx="1668909" cy="738664"/>
          </a:xfrm>
          <a:prstGeom prst="rect">
            <a:avLst/>
          </a:prstGeom>
          <a:noFill/>
          <a:ln w="53975">
            <a:noFill/>
          </a:ln>
        </p:spPr>
        <p:txBody>
          <a:bodyPr wrap="square" rtlCol="0">
            <a:spAutoFit/>
          </a:bodyPr>
          <a:lstStyle/>
          <a:p>
            <a:pPr algn="ctr"/>
            <a:r>
              <a:rPr kumimoji="1" lang="ja-JP" altLang="en-US" sz="2100" b="1" dirty="0">
                <a:latin typeface="Meiryo UI" panose="020B0604030504040204" pitchFamily="50" charset="-128"/>
                <a:ea typeface="Meiryo UI" panose="020B0604030504040204" pitchFamily="50" charset="-128"/>
              </a:rPr>
              <a:t>補助上限</a:t>
            </a:r>
            <a:endParaRPr kumimoji="1" lang="en-US" altLang="ja-JP" sz="2100" b="1" dirty="0">
              <a:latin typeface="Meiryo UI" panose="020B0604030504040204" pitchFamily="50" charset="-128"/>
              <a:ea typeface="Meiryo UI" panose="020B0604030504040204" pitchFamily="50" charset="-128"/>
            </a:endParaRPr>
          </a:p>
          <a:p>
            <a:pPr algn="ctr"/>
            <a:r>
              <a:rPr kumimoji="1" lang="en-US" altLang="ja-JP" sz="2100" b="1" dirty="0">
                <a:latin typeface="Meiryo UI" panose="020B0604030504040204" pitchFamily="50" charset="-128"/>
                <a:ea typeface="Meiryo UI" panose="020B0604030504040204" pitchFamily="50" charset="-128"/>
              </a:rPr>
              <a:t>500</a:t>
            </a:r>
            <a:r>
              <a:rPr kumimoji="1" lang="ja-JP" altLang="en-US" sz="2100" b="1" dirty="0">
                <a:latin typeface="Meiryo UI" panose="020B0604030504040204" pitchFamily="50" charset="-128"/>
                <a:ea typeface="Meiryo UI" panose="020B0604030504040204" pitchFamily="50" charset="-128"/>
              </a:rPr>
              <a:t>万円</a:t>
            </a:r>
            <a:endParaRPr kumimoji="1" lang="en-US" altLang="ja-JP" sz="2100" b="1" dirty="0">
              <a:latin typeface="Meiryo UI" panose="020B0604030504040204" pitchFamily="50" charset="-128"/>
              <a:ea typeface="Meiryo UI" panose="020B0604030504040204" pitchFamily="50" charset="-128"/>
            </a:endParaRPr>
          </a:p>
        </p:txBody>
      </p:sp>
      <p:sp>
        <p:nvSpPr>
          <p:cNvPr id="22" name="ホームベース 21"/>
          <p:cNvSpPr/>
          <p:nvPr/>
        </p:nvSpPr>
        <p:spPr>
          <a:xfrm>
            <a:off x="253117" y="9786065"/>
            <a:ext cx="1374662" cy="710431"/>
          </a:xfrm>
          <a:prstGeom prst="homePlate">
            <a:avLst>
              <a:gd name="adj" fmla="val 30302"/>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43">
              <a:latin typeface="Meiryo UI" panose="020B0604030504040204" pitchFamily="50" charset="-128"/>
              <a:ea typeface="Meiryo UI" panose="020B0604030504040204" pitchFamily="50" charset="-128"/>
            </a:endParaRPr>
          </a:p>
        </p:txBody>
      </p:sp>
      <p:sp>
        <p:nvSpPr>
          <p:cNvPr id="23" name="山形 22"/>
          <p:cNvSpPr/>
          <p:nvPr/>
        </p:nvSpPr>
        <p:spPr>
          <a:xfrm>
            <a:off x="1462191" y="9786064"/>
            <a:ext cx="1203160" cy="710432"/>
          </a:xfrm>
          <a:prstGeom prst="chevron">
            <a:avLst>
              <a:gd name="adj" fmla="val 30113"/>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43">
              <a:solidFill>
                <a:schemeClr val="tx1"/>
              </a:solidFill>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231182" y="9871817"/>
            <a:ext cx="1343205" cy="567207"/>
          </a:xfrm>
          <a:prstGeom prst="rect">
            <a:avLst/>
          </a:prstGeom>
          <a:noFill/>
          <a:ln w="53975">
            <a:noFill/>
          </a:ln>
        </p:spPr>
        <p:txBody>
          <a:bodyPr wrap="square" rtlCol="0">
            <a:spAutoFit/>
          </a:bodyPr>
          <a:lstStyle/>
          <a:p>
            <a:pPr algn="ctr"/>
            <a:r>
              <a:rPr kumimoji="1" lang="en-US" altLang="ja-JP" sz="1543" dirty="0">
                <a:solidFill>
                  <a:schemeClr val="bg1"/>
                </a:solidFill>
                <a:latin typeface="Meiryo UI" panose="020B0604030504040204" pitchFamily="50" charset="-128"/>
                <a:ea typeface="Meiryo UI" panose="020B0604030504040204" pitchFamily="50" charset="-128"/>
              </a:rPr>
              <a:t>8/8</a:t>
            </a:r>
            <a:r>
              <a:rPr kumimoji="1" lang="ja-JP" altLang="en-US" sz="1543" dirty="0">
                <a:solidFill>
                  <a:schemeClr val="bg1"/>
                </a:solidFill>
                <a:latin typeface="Meiryo UI" panose="020B0604030504040204" pitchFamily="50" charset="-128"/>
                <a:ea typeface="Meiryo UI" panose="020B0604030504040204" pitchFamily="50" charset="-128"/>
              </a:rPr>
              <a:t>～</a:t>
            </a:r>
            <a:endParaRPr kumimoji="1" lang="en-US" altLang="ja-JP" sz="1543" dirty="0">
              <a:solidFill>
                <a:schemeClr val="bg1"/>
              </a:solidFill>
              <a:latin typeface="Meiryo UI" panose="020B0604030504040204" pitchFamily="50" charset="-128"/>
              <a:ea typeface="Meiryo UI" panose="020B0604030504040204" pitchFamily="50" charset="-128"/>
            </a:endParaRPr>
          </a:p>
          <a:p>
            <a:pPr algn="ctr"/>
            <a:r>
              <a:rPr kumimoji="1" lang="ja-JP" altLang="en-US" sz="1543" dirty="0">
                <a:solidFill>
                  <a:schemeClr val="bg1"/>
                </a:solidFill>
                <a:latin typeface="Meiryo UI" panose="020B0604030504040204" pitchFamily="50" charset="-128"/>
                <a:ea typeface="Meiryo UI" panose="020B0604030504040204" pitchFamily="50" charset="-128"/>
              </a:rPr>
              <a:t>公募</a:t>
            </a:r>
            <a:endParaRPr kumimoji="1" lang="en-US" altLang="ja-JP" sz="1543" dirty="0">
              <a:solidFill>
                <a:schemeClr val="bg1"/>
              </a:solidFill>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1468339" y="9863820"/>
            <a:ext cx="1218947" cy="567207"/>
          </a:xfrm>
          <a:prstGeom prst="rect">
            <a:avLst/>
          </a:prstGeom>
          <a:noFill/>
          <a:ln w="53975">
            <a:noFill/>
          </a:ln>
        </p:spPr>
        <p:txBody>
          <a:bodyPr wrap="square" rtlCol="0">
            <a:spAutoFit/>
          </a:bodyPr>
          <a:lstStyle/>
          <a:p>
            <a:pPr algn="ctr"/>
            <a:r>
              <a:rPr kumimoji="1" lang="ja-JP" altLang="en-US" sz="1543" dirty="0">
                <a:solidFill>
                  <a:schemeClr val="bg1"/>
                </a:solidFill>
                <a:latin typeface="Meiryo UI" panose="020B0604030504040204" pitchFamily="50" charset="-128"/>
                <a:ea typeface="Meiryo UI" panose="020B0604030504040204" pitchFamily="50" charset="-128"/>
              </a:rPr>
              <a:t>審査・</a:t>
            </a:r>
            <a:endParaRPr kumimoji="1" lang="en-US" altLang="ja-JP" sz="1543" dirty="0">
              <a:solidFill>
                <a:schemeClr val="bg1"/>
              </a:solidFill>
              <a:latin typeface="Meiryo UI" panose="020B0604030504040204" pitchFamily="50" charset="-128"/>
              <a:ea typeface="Meiryo UI" panose="020B0604030504040204" pitchFamily="50" charset="-128"/>
            </a:endParaRPr>
          </a:p>
          <a:p>
            <a:pPr algn="ctr"/>
            <a:r>
              <a:rPr kumimoji="1" lang="ja-JP" altLang="en-US" sz="1543" dirty="0">
                <a:solidFill>
                  <a:schemeClr val="bg1"/>
                </a:solidFill>
                <a:latin typeface="Meiryo UI" panose="020B0604030504040204" pitchFamily="50" charset="-128"/>
                <a:ea typeface="Meiryo UI" panose="020B0604030504040204" pitchFamily="50" charset="-128"/>
              </a:rPr>
              <a:t>事業採択</a:t>
            </a:r>
            <a:endParaRPr kumimoji="1" lang="en-US" altLang="ja-JP" sz="1543" dirty="0">
              <a:solidFill>
                <a:schemeClr val="bg1"/>
              </a:solidFill>
              <a:latin typeface="Meiryo UI" panose="020B0604030504040204" pitchFamily="50" charset="-128"/>
              <a:ea typeface="Meiryo UI" panose="020B0604030504040204" pitchFamily="50" charset="-128"/>
            </a:endParaRPr>
          </a:p>
        </p:txBody>
      </p:sp>
      <p:sp>
        <p:nvSpPr>
          <p:cNvPr id="28" name="山形 27"/>
          <p:cNvSpPr/>
          <p:nvPr/>
        </p:nvSpPr>
        <p:spPr>
          <a:xfrm>
            <a:off x="2496331" y="9785596"/>
            <a:ext cx="939658" cy="710433"/>
          </a:xfrm>
          <a:prstGeom prst="chevron">
            <a:avLst>
              <a:gd name="adj" fmla="val 31099"/>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43">
              <a:solidFill>
                <a:schemeClr val="tx1"/>
              </a:solidFill>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2364382" y="9859117"/>
            <a:ext cx="1195875" cy="567207"/>
          </a:xfrm>
          <a:prstGeom prst="rect">
            <a:avLst/>
          </a:prstGeom>
          <a:noFill/>
          <a:ln w="53975">
            <a:noFill/>
          </a:ln>
        </p:spPr>
        <p:txBody>
          <a:bodyPr wrap="square" rtlCol="0">
            <a:spAutoFit/>
          </a:bodyPr>
          <a:lstStyle/>
          <a:p>
            <a:pPr algn="ctr"/>
            <a:r>
              <a:rPr kumimoji="1" lang="ja-JP" altLang="en-US" sz="1543" dirty="0">
                <a:latin typeface="Meiryo UI" panose="020B0604030504040204" pitchFamily="50" charset="-128"/>
                <a:ea typeface="Meiryo UI" panose="020B0604030504040204" pitchFamily="50" charset="-128"/>
              </a:rPr>
              <a:t>事業</a:t>
            </a:r>
            <a:endParaRPr kumimoji="1" lang="en-US" altLang="ja-JP" sz="1543" dirty="0">
              <a:latin typeface="Meiryo UI" panose="020B0604030504040204" pitchFamily="50" charset="-128"/>
              <a:ea typeface="Meiryo UI" panose="020B0604030504040204" pitchFamily="50" charset="-128"/>
            </a:endParaRPr>
          </a:p>
          <a:p>
            <a:pPr algn="ctr"/>
            <a:r>
              <a:rPr kumimoji="1" lang="ja-JP" altLang="en-US" sz="1543" dirty="0">
                <a:latin typeface="Meiryo UI" panose="020B0604030504040204" pitchFamily="50" charset="-128"/>
                <a:ea typeface="Meiryo UI" panose="020B0604030504040204" pitchFamily="50" charset="-128"/>
              </a:rPr>
              <a:t>実施</a:t>
            </a:r>
            <a:endParaRPr kumimoji="1" lang="en-US" altLang="ja-JP" sz="1543" dirty="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131506" y="9507601"/>
            <a:ext cx="3393312" cy="295915"/>
          </a:xfrm>
          <a:prstGeom prst="rect">
            <a:avLst/>
          </a:prstGeom>
          <a:noFill/>
          <a:ln w="53975">
            <a:noFill/>
          </a:ln>
        </p:spPr>
        <p:txBody>
          <a:bodyPr wrap="square" rtlCol="0">
            <a:spAutoFit/>
          </a:bodyPr>
          <a:lstStyle/>
          <a:p>
            <a:r>
              <a:rPr kumimoji="1" lang="en-US" altLang="ja-JP" sz="1323" dirty="0">
                <a:latin typeface="Meiryo UI" panose="020B0604030504040204" pitchFamily="50" charset="-128"/>
                <a:ea typeface="Meiryo UI" panose="020B0604030504040204" pitchFamily="50" charset="-128"/>
              </a:rPr>
              <a:t> 8</a:t>
            </a:r>
            <a:r>
              <a:rPr kumimoji="1" lang="ja-JP" altLang="en-US" sz="1323" dirty="0">
                <a:latin typeface="Meiryo UI" panose="020B0604030504040204" pitchFamily="50" charset="-128"/>
                <a:ea typeface="Meiryo UI" panose="020B0604030504040204" pitchFamily="50" charset="-128"/>
              </a:rPr>
              <a:t>月        　　　　　　　　　　　　　　　　　　</a:t>
            </a:r>
            <a:r>
              <a:rPr kumimoji="1" lang="en-US" altLang="ja-JP" sz="1323" dirty="0">
                <a:latin typeface="Meiryo UI" panose="020B0604030504040204" pitchFamily="50" charset="-128"/>
                <a:ea typeface="Meiryo UI" panose="020B0604030504040204" pitchFamily="50" charset="-128"/>
              </a:rPr>
              <a:t>3</a:t>
            </a:r>
            <a:r>
              <a:rPr kumimoji="1" lang="ja-JP" altLang="en-US" sz="1323" dirty="0">
                <a:latin typeface="Meiryo UI" panose="020B0604030504040204" pitchFamily="50" charset="-128"/>
                <a:ea typeface="Meiryo UI" panose="020B0604030504040204" pitchFamily="50" charset="-128"/>
              </a:rPr>
              <a:t>月    　　　　　　</a:t>
            </a:r>
            <a:endParaRPr kumimoji="1" lang="en-US" altLang="ja-JP" sz="1323" dirty="0">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1877031" y="7472643"/>
            <a:ext cx="5505440" cy="815608"/>
          </a:xfrm>
          <a:prstGeom prst="rect">
            <a:avLst/>
          </a:prstGeom>
          <a:noFill/>
          <a:ln w="53975">
            <a:noFill/>
          </a:ln>
        </p:spPr>
        <p:txBody>
          <a:bodyPr wrap="square" rtlCol="0">
            <a:spAutoFit/>
          </a:bodyPr>
          <a:lstStyle/>
          <a:p>
            <a:pPr>
              <a:spcBef>
                <a:spcPts val="600"/>
              </a:spcBef>
            </a:pPr>
            <a:r>
              <a:rPr kumimoji="1" lang="ja-JP" altLang="en-US" sz="1400" dirty="0">
                <a:latin typeface="Meiryo UI" panose="020B0604030504040204" pitchFamily="50" charset="-128"/>
                <a:ea typeface="Meiryo UI" panose="020B0604030504040204" pitchFamily="50" charset="-128"/>
              </a:rPr>
              <a:t>応募方法等の詳細は下記ホームページからご確認ください。</a:t>
            </a:r>
            <a:endParaRPr kumimoji="1" lang="en-US" altLang="ja-JP" sz="1400" dirty="0">
              <a:latin typeface="Meiryo UI" panose="020B0604030504040204" pitchFamily="50" charset="-128"/>
              <a:ea typeface="Meiryo UI" panose="020B0604030504040204" pitchFamily="50" charset="-128"/>
            </a:endParaRPr>
          </a:p>
          <a:p>
            <a:pPr>
              <a:spcBef>
                <a:spcPts val="600"/>
              </a:spcBef>
            </a:pPr>
            <a:r>
              <a:rPr kumimoji="1" lang="ja-JP" altLang="en-US" sz="1400" dirty="0">
                <a:latin typeface="Meiryo UI" panose="020B0604030504040204" pitchFamily="50" charset="-128"/>
                <a:ea typeface="Meiryo UI" panose="020B0604030504040204" pitchFamily="50" charset="-128"/>
              </a:rPr>
              <a:t>公募要領及び応募申請書等は</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下記ホームページからダウンロードできます。</a:t>
            </a:r>
            <a:endParaRPr kumimoji="1" lang="en-US" altLang="ja-JP" sz="1400" dirty="0">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210439" y="7751173"/>
            <a:ext cx="1657815" cy="431657"/>
          </a:xfrm>
          <a:prstGeom prst="rect">
            <a:avLst/>
          </a:prstGeom>
          <a:noFill/>
          <a:ln w="53975">
            <a:noFill/>
          </a:ln>
        </p:spPr>
        <p:txBody>
          <a:bodyPr wrap="square" rtlCol="0">
            <a:spAutoFit/>
          </a:bodyPr>
          <a:lstStyle/>
          <a:p>
            <a:pPr algn="ctr"/>
            <a:r>
              <a:rPr kumimoji="1" lang="ja-JP" altLang="en-US" sz="2100" b="1" dirty="0">
                <a:latin typeface="Meiryo UI" panose="020B0604030504040204" pitchFamily="50" charset="-128"/>
                <a:ea typeface="Meiryo UI" panose="020B0604030504040204" pitchFamily="50" charset="-128"/>
              </a:rPr>
              <a:t>応募方法</a:t>
            </a:r>
            <a:endParaRPr kumimoji="1" lang="en-US" altLang="ja-JP" sz="2100" b="1" dirty="0">
              <a:latin typeface="Meiryo UI" panose="020B0604030504040204" pitchFamily="50" charset="-128"/>
              <a:ea typeface="Meiryo UI" panose="020B0604030504040204" pitchFamily="50" charset="-128"/>
            </a:endParaRPr>
          </a:p>
        </p:txBody>
      </p:sp>
      <p:sp>
        <p:nvSpPr>
          <p:cNvPr id="51" name="テキスト ボックス 50"/>
          <p:cNvSpPr txBox="1"/>
          <p:nvPr/>
        </p:nvSpPr>
        <p:spPr>
          <a:xfrm>
            <a:off x="29567" y="9130609"/>
            <a:ext cx="3379651" cy="329770"/>
          </a:xfrm>
          <a:prstGeom prst="rect">
            <a:avLst/>
          </a:prstGeom>
          <a:noFill/>
          <a:ln w="53975">
            <a:noFill/>
          </a:ln>
        </p:spPr>
        <p:txBody>
          <a:bodyPr wrap="square" rtlCol="0">
            <a:spAutoFit/>
          </a:bodyPr>
          <a:lstStyle/>
          <a:p>
            <a:r>
              <a:rPr kumimoji="1" lang="en-US" altLang="ja-JP" sz="1543" b="1" dirty="0">
                <a:latin typeface="Meiryo UI" panose="020B0604030504040204" pitchFamily="50" charset="-128"/>
                <a:ea typeface="Meiryo UI" panose="020B0604030504040204" pitchFamily="50" charset="-128"/>
              </a:rPr>
              <a:t>【</a:t>
            </a:r>
            <a:r>
              <a:rPr kumimoji="1" lang="ja-JP" altLang="en-US" sz="1543" b="1" dirty="0">
                <a:latin typeface="Meiryo UI" panose="020B0604030504040204" pitchFamily="50" charset="-128"/>
                <a:ea typeface="Meiryo UI" panose="020B0604030504040204" pitchFamily="50" charset="-128"/>
              </a:rPr>
              <a:t>参考</a:t>
            </a:r>
            <a:r>
              <a:rPr kumimoji="1" lang="en-US" altLang="ja-JP" sz="1543" b="1" dirty="0">
                <a:latin typeface="Meiryo UI" panose="020B0604030504040204" pitchFamily="50" charset="-128"/>
                <a:ea typeface="Meiryo UI" panose="020B0604030504040204" pitchFamily="50" charset="-128"/>
              </a:rPr>
              <a:t>】</a:t>
            </a:r>
            <a:r>
              <a:rPr kumimoji="1" lang="ja-JP" altLang="en-US" sz="1543" b="1" dirty="0">
                <a:latin typeface="Meiryo UI" panose="020B0604030504040204" pitchFamily="50" charset="-128"/>
                <a:ea typeface="Meiryo UI" panose="020B0604030504040204" pitchFamily="50" charset="-128"/>
              </a:rPr>
              <a:t>第三次公募スケジュール</a:t>
            </a:r>
            <a:r>
              <a:rPr kumimoji="1" lang="en-US" altLang="ja-JP" sz="1543" b="1" dirty="0">
                <a:latin typeface="Meiryo UI" panose="020B0604030504040204" pitchFamily="50" charset="-128"/>
                <a:ea typeface="Meiryo UI" panose="020B0604030504040204" pitchFamily="50" charset="-128"/>
              </a:rPr>
              <a:t>(</a:t>
            </a:r>
            <a:r>
              <a:rPr kumimoji="1" lang="ja-JP" altLang="en-US" sz="1543" b="1" dirty="0">
                <a:latin typeface="Meiryo UI" panose="020B0604030504040204" pitchFamily="50" charset="-128"/>
                <a:ea typeface="Meiryo UI" panose="020B0604030504040204" pitchFamily="50" charset="-128"/>
              </a:rPr>
              <a:t>予定</a:t>
            </a:r>
            <a:r>
              <a:rPr kumimoji="1" lang="en-US" altLang="ja-JP" sz="1543" b="1" dirty="0">
                <a:latin typeface="Meiryo UI" panose="020B0604030504040204" pitchFamily="50" charset="-128"/>
                <a:ea typeface="Meiryo UI" panose="020B0604030504040204" pitchFamily="50" charset="-128"/>
              </a:rPr>
              <a:t>)</a:t>
            </a:r>
          </a:p>
        </p:txBody>
      </p:sp>
      <p:sp>
        <p:nvSpPr>
          <p:cNvPr id="52" name="テキスト ボックス 51"/>
          <p:cNvSpPr txBox="1"/>
          <p:nvPr/>
        </p:nvSpPr>
        <p:spPr>
          <a:xfrm>
            <a:off x="3907742" y="9287368"/>
            <a:ext cx="4202754" cy="1169551"/>
          </a:xfrm>
          <a:prstGeom prst="rect">
            <a:avLst/>
          </a:prstGeom>
          <a:noFill/>
          <a:ln w="53975">
            <a:noFill/>
          </a:ln>
        </p:spPr>
        <p:txBody>
          <a:bodyPr wrap="square" rtlCol="0">
            <a:spAutoFit/>
          </a:bodyPr>
          <a:lstStyle/>
          <a:p>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お問い合わせ先</a:t>
            </a:r>
            <a:r>
              <a:rPr kumimoji="1" lang="en-US" altLang="ja-JP" sz="1400" b="1" dirty="0">
                <a:latin typeface="Meiryo UI" panose="020B0604030504040204" pitchFamily="50" charset="-128"/>
                <a:ea typeface="Meiryo UI" panose="020B0604030504040204" pitchFamily="50" charset="-128"/>
              </a:rPr>
              <a:t>】</a:t>
            </a:r>
          </a:p>
          <a:p>
            <a:r>
              <a:rPr kumimoji="1" lang="zh-TW" altLang="en-US" sz="1400" dirty="0">
                <a:latin typeface="Meiryo UI" panose="020B0604030504040204" pitchFamily="50" charset="-128"/>
                <a:ea typeface="Meiryo UI" panose="020B0604030504040204" pitchFamily="50" charset="-128"/>
              </a:rPr>
              <a:t>大阪府 商工労働部 成長産業振興室</a:t>
            </a:r>
            <a:endParaRPr kumimoji="1" lang="en-US" altLang="zh-TW" sz="1400" dirty="0">
              <a:latin typeface="Meiryo UI" panose="020B0604030504040204" pitchFamily="50" charset="-128"/>
              <a:ea typeface="Meiryo UI" panose="020B0604030504040204" pitchFamily="50" charset="-128"/>
            </a:endParaRPr>
          </a:p>
          <a:p>
            <a:r>
              <a:rPr kumimoji="1" lang="zh-TW" altLang="en-US" sz="1400" dirty="0">
                <a:latin typeface="Meiryo UI" panose="020B0604030504040204" pitchFamily="50" charset="-128"/>
                <a:ea typeface="Meiryo UI" panose="020B0604030504040204" pitchFamily="50" charset="-128"/>
              </a:rPr>
              <a:t>産業創造課</a:t>
            </a:r>
            <a:r>
              <a:rPr kumimoji="1" lang="ja-JP" altLang="en-US" sz="1400" dirty="0">
                <a:latin typeface="Meiryo UI" panose="020B0604030504040204" pitchFamily="50" charset="-128"/>
                <a:ea typeface="Meiryo UI" panose="020B0604030504040204" pitchFamily="50" charset="-128"/>
              </a:rPr>
              <a:t>　グリーンビジネスグループ</a:t>
            </a:r>
            <a:endParaRPr kumimoji="1" lang="en-US" altLang="ja-JP" sz="1400" dirty="0">
              <a:latin typeface="Meiryo UI" panose="020B0604030504040204" pitchFamily="50" charset="-128"/>
              <a:ea typeface="Meiryo UI" panose="020B0604030504040204" pitchFamily="50" charset="-128"/>
            </a:endParaRPr>
          </a:p>
          <a:p>
            <a:r>
              <a:rPr kumimoji="1" lang="en-US" altLang="zh-TW" sz="1400" dirty="0">
                <a:latin typeface="Meiryo UI" panose="020B0604030504040204" pitchFamily="50" charset="-128"/>
                <a:ea typeface="Meiryo UI" panose="020B0604030504040204" pitchFamily="50" charset="-128"/>
              </a:rPr>
              <a:t>TEL</a:t>
            </a:r>
            <a:r>
              <a:rPr kumimoji="1" lang="ja-JP" altLang="en-US" sz="1400" dirty="0">
                <a:latin typeface="Meiryo UI" panose="020B0604030504040204" pitchFamily="50" charset="-128"/>
                <a:ea typeface="Meiryo UI" panose="020B0604030504040204" pitchFamily="50" charset="-128"/>
              </a:rPr>
              <a:t>：</a:t>
            </a:r>
            <a:r>
              <a:rPr kumimoji="1" lang="en-US" altLang="zh-TW" sz="1400" dirty="0">
                <a:latin typeface="Meiryo UI" panose="020B0604030504040204" pitchFamily="50" charset="-128"/>
                <a:ea typeface="Meiryo UI" panose="020B0604030504040204" pitchFamily="50" charset="-128"/>
              </a:rPr>
              <a:t>06-6210-9269</a:t>
            </a:r>
          </a:p>
          <a:p>
            <a:r>
              <a:rPr kumimoji="1" lang="en-US" altLang="zh-TW" sz="1400" dirty="0">
                <a:latin typeface="Meiryo UI" panose="020B0604030504040204" pitchFamily="50" charset="-128"/>
                <a:ea typeface="Meiryo UI" panose="020B0604030504040204" pitchFamily="50" charset="-128"/>
              </a:rPr>
              <a:t>Email</a:t>
            </a:r>
            <a:r>
              <a:rPr kumimoji="1" lang="ja-JP" altLang="en-US" sz="1400" dirty="0">
                <a:latin typeface="Meiryo UI" panose="020B0604030504040204" pitchFamily="50" charset="-128"/>
                <a:ea typeface="Meiryo UI" panose="020B0604030504040204" pitchFamily="50" charset="-128"/>
              </a:rPr>
              <a:t>：</a:t>
            </a:r>
            <a:r>
              <a:rPr kumimoji="1" lang="en-US" altLang="zh-TW" sz="1400" dirty="0">
                <a:latin typeface="Meiryo UI" panose="020B0604030504040204" pitchFamily="50" charset="-128"/>
                <a:ea typeface="Meiryo UI" panose="020B0604030504040204" pitchFamily="50" charset="-128"/>
              </a:rPr>
              <a:t>green@gbox.pref.osaka.lg.jp</a:t>
            </a:r>
          </a:p>
        </p:txBody>
      </p:sp>
      <p:cxnSp>
        <p:nvCxnSpPr>
          <p:cNvPr id="59" name="直線コネクタ 58"/>
          <p:cNvCxnSpPr/>
          <p:nvPr/>
        </p:nvCxnSpPr>
        <p:spPr>
          <a:xfrm flipV="1">
            <a:off x="15906" y="9008848"/>
            <a:ext cx="7559675" cy="7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252406" y="1184010"/>
            <a:ext cx="7086674" cy="1482490"/>
          </a:xfrm>
          <a:prstGeom prst="rect">
            <a:avLst/>
          </a:prstGeom>
          <a:noFill/>
          <a:ln w="53975">
            <a:noFill/>
          </a:ln>
        </p:spPr>
        <p:txBody>
          <a:bodyPr wrap="square" rtlCol="0">
            <a:spAutoFit/>
          </a:bodyPr>
          <a:lstStyle/>
          <a:p>
            <a:pPr>
              <a:lnSpc>
                <a:spcPts val="2700"/>
              </a:lnSpc>
            </a:pPr>
            <a:r>
              <a:rPr kumimoji="1" lang="ja-JP" altLang="en-US" sz="1600" b="1" dirty="0">
                <a:latin typeface="Meiryo UI" panose="020B0604030504040204" pitchFamily="50" charset="-128"/>
                <a:ea typeface="Meiryo UI" panose="020B0604030504040204" pitchFamily="50" charset="-128"/>
              </a:rPr>
              <a:t>　大阪府では、脱炭素や海洋プラスチックごみ問題の解決に寄与するバイオプラスチックを活用した製品の開発の取組みを支援します。</a:t>
            </a:r>
            <a:br>
              <a:rPr kumimoji="1" lang="en-US" altLang="ja-JP" sz="1600" b="1" dirty="0">
                <a:latin typeface="Meiryo UI" panose="020B0604030504040204" pitchFamily="50" charset="-128"/>
                <a:ea typeface="Meiryo UI" panose="020B0604030504040204" pitchFamily="50" charset="-128"/>
              </a:rPr>
            </a:br>
            <a:r>
              <a:rPr kumimoji="1" lang="ja-JP" altLang="en-US" sz="1600" b="1" dirty="0">
                <a:latin typeface="Meiryo UI" panose="020B0604030504040204" pitchFamily="50" charset="-128"/>
                <a:ea typeface="Meiryo UI" panose="020B0604030504040204" pitchFamily="50" charset="-128"/>
              </a:rPr>
              <a:t>　</a:t>
            </a:r>
            <a:r>
              <a:rPr kumimoji="1" lang="en-US" altLang="ja-JP" sz="1600" b="1" dirty="0">
                <a:latin typeface="Meiryo UI" panose="020B0604030504040204" pitchFamily="50" charset="-128"/>
                <a:ea typeface="Meiryo UI" panose="020B0604030504040204" pitchFamily="50" charset="-128"/>
              </a:rPr>
              <a:t>2025</a:t>
            </a:r>
            <a:r>
              <a:rPr kumimoji="1" lang="ja-JP" altLang="en-US" sz="1600" b="1" dirty="0">
                <a:latin typeface="Meiryo UI" panose="020B0604030504040204" pitchFamily="50" charset="-128"/>
                <a:ea typeface="Meiryo UI" panose="020B0604030504040204" pitchFamily="50" charset="-128"/>
              </a:rPr>
              <a:t>年大阪・関西万博の機会を活用して、バイオプラスチックを活用する製品のビジネス化を促進するため、意欲のある企業の皆様からの応募をお待ちしています。</a:t>
            </a:r>
          </a:p>
        </p:txBody>
      </p:sp>
      <p:sp>
        <p:nvSpPr>
          <p:cNvPr id="33" name="テキスト ボックス 32"/>
          <p:cNvSpPr txBox="1"/>
          <p:nvPr/>
        </p:nvSpPr>
        <p:spPr>
          <a:xfrm>
            <a:off x="1892274" y="8320294"/>
            <a:ext cx="5578413" cy="253916"/>
          </a:xfrm>
          <a:prstGeom prst="rect">
            <a:avLst/>
          </a:prstGeom>
          <a:noFill/>
          <a:ln w="53975">
            <a:noFill/>
          </a:ln>
        </p:spPr>
        <p:txBody>
          <a:bodyPr wrap="square" rtlCol="0">
            <a:spAutoFit/>
          </a:bodyPr>
          <a:lstStyle/>
          <a:p>
            <a:r>
              <a:rPr kumimoji="1" lang="en-US" altLang="ja-JP" sz="1050" dirty="0">
                <a:latin typeface="Meiryo UI" panose="020B0604030504040204" pitchFamily="50" charset="-128"/>
                <a:ea typeface="Meiryo UI" panose="020B0604030504040204" pitchFamily="50" charset="-128"/>
              </a:rPr>
              <a:t>https://www.pref.osaka.lg.jp/o110020/energy/bioplastics_business/hojo_r7.html</a:t>
            </a:r>
          </a:p>
        </p:txBody>
      </p:sp>
      <p:sp>
        <p:nvSpPr>
          <p:cNvPr id="6" name="角丸四角形 5"/>
          <p:cNvSpPr/>
          <p:nvPr/>
        </p:nvSpPr>
        <p:spPr>
          <a:xfrm>
            <a:off x="229253" y="3991819"/>
            <a:ext cx="1543822" cy="95121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角丸四角形 35"/>
          <p:cNvSpPr/>
          <p:nvPr/>
        </p:nvSpPr>
        <p:spPr>
          <a:xfrm>
            <a:off x="215784" y="5489902"/>
            <a:ext cx="1543822" cy="97089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角丸四角形 42"/>
          <p:cNvSpPr/>
          <p:nvPr/>
        </p:nvSpPr>
        <p:spPr>
          <a:xfrm>
            <a:off x="256977" y="7481555"/>
            <a:ext cx="1543822" cy="97089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1868254" y="3963800"/>
            <a:ext cx="5211953" cy="954107"/>
          </a:xfrm>
          <a:prstGeom prst="rect">
            <a:avLst/>
          </a:prstGeom>
          <a:noFill/>
          <a:ln w="53975">
            <a:noFill/>
          </a:ln>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＜補助対象事業＞</a:t>
            </a:r>
          </a:p>
          <a:p>
            <a:r>
              <a:rPr kumimoji="1" lang="ja-JP" altLang="en-US" sz="1400" dirty="0">
                <a:latin typeface="Meiryo UI" panose="020B0604030504040204" pitchFamily="50" charset="-128"/>
                <a:ea typeface="Meiryo UI" panose="020B0604030504040204" pitchFamily="50" charset="-128"/>
              </a:rPr>
              <a:t>府内中小企業が、バイオプラスチック製品の開発に向けて、原材料メーカーやプラスチック利活用企業等と連携し、万博後のビジネス化をめざす取組み（プロジェクト）</a:t>
            </a:r>
            <a:endParaRPr kumimoji="1" lang="en-US" altLang="ja-JP" sz="1400" dirty="0">
              <a:latin typeface="Meiryo UI" panose="020B0604030504040204" pitchFamily="50" charset="-128"/>
              <a:ea typeface="Meiryo UI" panose="020B0604030504040204" pitchFamily="50" charset="-128"/>
            </a:endParaRPr>
          </a:p>
        </p:txBody>
      </p:sp>
      <p:pic>
        <p:nvPicPr>
          <p:cNvPr id="9" name="図 8">
            <a:extLst>
              <a:ext uri="{FF2B5EF4-FFF2-40B4-BE49-F238E27FC236}">
                <a16:creationId xmlns:a16="http://schemas.microsoft.com/office/drawing/2014/main" id="{1B0F7C94-AE35-4F27-91E3-5EE6D9D5A148}"/>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6354900" y="7464412"/>
            <a:ext cx="858770" cy="858770"/>
          </a:xfrm>
          <a:prstGeom prst="rect">
            <a:avLst/>
          </a:prstGeom>
        </p:spPr>
      </p:pic>
      <p:sp>
        <p:nvSpPr>
          <p:cNvPr id="30" name="正方形/長方形 29">
            <a:extLst>
              <a:ext uri="{FF2B5EF4-FFF2-40B4-BE49-F238E27FC236}">
                <a16:creationId xmlns:a16="http://schemas.microsoft.com/office/drawing/2014/main" id="{4DC77688-CEA0-43C9-AEE3-2A9A4B1D0526}"/>
              </a:ext>
            </a:extLst>
          </p:cNvPr>
          <p:cNvSpPr/>
          <p:nvPr/>
        </p:nvSpPr>
        <p:spPr>
          <a:xfrm>
            <a:off x="350736" y="3187928"/>
            <a:ext cx="6890013" cy="5216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t"/>
          <a:lstStyle/>
          <a:p>
            <a:pPr>
              <a:spcBef>
                <a:spcPts val="200"/>
              </a:spcBef>
            </a:pPr>
            <a:r>
              <a:rPr kumimoji="1" lang="en-US" altLang="ja-JP" sz="1400" dirty="0">
                <a:solidFill>
                  <a:srgbClr val="0066FF"/>
                </a:solidFill>
                <a:latin typeface="Meiryo UI" panose="020B0604030504040204" pitchFamily="50" charset="-128"/>
                <a:ea typeface="Meiryo UI" panose="020B0604030504040204" pitchFamily="50" charset="-128"/>
              </a:rPr>
              <a:t>※</a:t>
            </a:r>
            <a:r>
              <a:rPr kumimoji="1" lang="ja-JP" altLang="en-US" sz="1400" dirty="0">
                <a:solidFill>
                  <a:srgbClr val="0066FF"/>
                </a:solidFill>
                <a:latin typeface="Meiryo UI" panose="020B0604030504040204" pitchFamily="50" charset="-128"/>
                <a:ea typeface="Meiryo UI" panose="020B0604030504040204" pitchFamily="50" charset="-128"/>
              </a:rPr>
              <a:t>申請の受付は先着順とさせていただき、補助金交付決定額の総額が予算額に達した時点で</a:t>
            </a:r>
            <a:br>
              <a:rPr kumimoji="1" lang="en-US" altLang="ja-JP" sz="1400" dirty="0">
                <a:solidFill>
                  <a:srgbClr val="0066FF"/>
                </a:solidFill>
                <a:latin typeface="Meiryo UI" panose="020B0604030504040204" pitchFamily="50" charset="-128"/>
                <a:ea typeface="Meiryo UI" panose="020B0604030504040204" pitchFamily="50" charset="-128"/>
              </a:rPr>
            </a:br>
            <a:r>
              <a:rPr kumimoji="1" lang="ja-JP" altLang="en-US" sz="1400" dirty="0">
                <a:solidFill>
                  <a:srgbClr val="0066FF"/>
                </a:solidFill>
                <a:latin typeface="Meiryo UI" panose="020B0604030504040204" pitchFamily="50" charset="-128"/>
                <a:ea typeface="Meiryo UI" panose="020B0604030504040204" pitchFamily="50" charset="-128"/>
              </a:rPr>
              <a:t>　受付を終了し、産業創造課ホームページにて公募を締め切ったことを公表いたします。</a:t>
            </a:r>
            <a:endParaRPr kumimoji="1" lang="en-US" altLang="ja-JP" sz="1400" dirty="0">
              <a:solidFill>
                <a:srgbClr val="0066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8993751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1143</TotalTime>
  <Words>371</Words>
  <PresentationFormat>ユーザー設定</PresentationFormat>
  <Paragraphs>34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2025-07-18T06:47:22Z</cp:lastPrinted>
  <dcterms:created xsi:type="dcterms:W3CDTF">2019-08-19T02:51:02Z</dcterms:created>
  <dcterms:modified xsi:type="dcterms:W3CDTF">2025-08-06T06:56:25Z</dcterms:modified>
</cp:coreProperties>
</file>