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handoutMasterIdLst>
    <p:handoutMasterId r:id="rId4"/>
  </p:handoutMasterIdLst>
  <p:sldIdLst>
    <p:sldId id="261"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5186" autoAdjust="0"/>
  </p:normalViewPr>
  <p:slideViewPr>
    <p:cSldViewPr snapToGrid="0">
      <p:cViewPr varScale="1">
        <p:scale>
          <a:sx n="56" d="100"/>
          <a:sy n="56" d="100"/>
        </p:scale>
        <p:origin x="93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6862A82-41BB-4B15-9800-F7F83F361459}" type="datetimeFigureOut">
              <a:rPr kumimoji="1" lang="ja-JP" altLang="en-US" smtClean="0"/>
              <a:t>2025/6/2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9A58595-0A36-4C7B-A2A7-7379F54FA36E}" type="slidenum">
              <a:rPr kumimoji="1" lang="ja-JP" altLang="en-US" smtClean="0"/>
              <a:t>‹#›</a:t>
            </a:fld>
            <a:endParaRPr kumimoji="1" lang="ja-JP" altLang="en-US"/>
          </a:p>
        </p:txBody>
      </p:sp>
    </p:spTree>
    <p:extLst>
      <p:ext uri="{BB962C8B-B14F-4D97-AF65-F5344CB8AC3E}">
        <p14:creationId xmlns:p14="http://schemas.microsoft.com/office/powerpoint/2010/main" val="15283502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3ABB021-8E8D-4266-AB34-E4010B7C0E69}" type="datetimeFigureOut">
              <a:rPr kumimoji="1" lang="ja-JP" altLang="en-US" smtClean="0"/>
              <a:t>2025/6/2</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1F02380-1E8A-4D1F-9418-158A9BD8EABD}" type="slidenum">
              <a:rPr kumimoji="1" lang="ja-JP" altLang="en-US" smtClean="0"/>
              <a:t>‹#›</a:t>
            </a:fld>
            <a:endParaRPr kumimoji="1" lang="ja-JP" altLang="en-US"/>
          </a:p>
        </p:txBody>
      </p:sp>
    </p:spTree>
    <p:extLst>
      <p:ext uri="{BB962C8B-B14F-4D97-AF65-F5344CB8AC3E}">
        <p14:creationId xmlns:p14="http://schemas.microsoft.com/office/powerpoint/2010/main" val="28969740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1F02380-1E8A-4D1F-9418-158A9BD8EABD}" type="slidenum">
              <a:rPr kumimoji="1" lang="ja-JP" altLang="en-US" smtClean="0"/>
              <a:t>1</a:t>
            </a:fld>
            <a:endParaRPr kumimoji="1" lang="ja-JP" altLang="en-US"/>
          </a:p>
        </p:txBody>
      </p:sp>
    </p:spTree>
    <p:extLst>
      <p:ext uri="{BB962C8B-B14F-4D97-AF65-F5344CB8AC3E}">
        <p14:creationId xmlns:p14="http://schemas.microsoft.com/office/powerpoint/2010/main" val="203343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3557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44996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9296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82426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370955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43821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424569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568333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503066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210467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3A0970-7D32-4EDD-8B1D-FFD74964A375}" type="datetimeFigureOut">
              <a:rPr kumimoji="1" lang="ja-JP" altLang="en-US" smtClean="0"/>
              <a:t>2025/6/2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606664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393A0970-7D32-4EDD-8B1D-FFD74964A375}" type="datetimeFigureOut">
              <a:rPr kumimoji="1" lang="ja-JP" altLang="en-US" smtClean="0"/>
              <a:t>2025/6/2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07E505A-0C59-4E11-B8B2-1D5CAD0EE3D3}" type="slidenum">
              <a:rPr kumimoji="1" lang="ja-JP" altLang="en-US" smtClean="0"/>
              <a:t>‹#›</a:t>
            </a:fld>
            <a:endParaRPr kumimoji="1" lang="ja-JP" altLang="en-US"/>
          </a:p>
        </p:txBody>
      </p:sp>
    </p:spTree>
    <p:extLst>
      <p:ext uri="{BB962C8B-B14F-4D97-AF65-F5344CB8AC3E}">
        <p14:creationId xmlns:p14="http://schemas.microsoft.com/office/powerpoint/2010/main" val="10002721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37517" y="191018"/>
            <a:ext cx="1217155" cy="379529"/>
          </a:xfrm>
          <a:prstGeom prst="rect">
            <a:avLst/>
          </a:prstGeom>
        </p:spPr>
      </p:pic>
      <p:sp>
        <p:nvSpPr>
          <p:cNvPr id="5" name="テキスト ボックス 4"/>
          <p:cNvSpPr txBox="1"/>
          <p:nvPr/>
        </p:nvSpPr>
        <p:spPr>
          <a:xfrm>
            <a:off x="0" y="640018"/>
            <a:ext cx="7559675" cy="523220"/>
          </a:xfrm>
          <a:prstGeom prst="rect">
            <a:avLst/>
          </a:prstGeom>
          <a:solidFill>
            <a:srgbClr val="0066FF"/>
          </a:solidFill>
          <a:ln w="53975">
            <a:noFill/>
          </a:ln>
        </p:spPr>
        <p:txBody>
          <a:bodyPr wrap="square" rtlCol="0">
            <a:spAutoFit/>
          </a:bodyP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バイオプラスチック製品開発支援事業補助金</a:t>
            </a:r>
          </a:p>
        </p:txBody>
      </p:sp>
      <p:sp>
        <p:nvSpPr>
          <p:cNvPr id="7" name="テキスト ボックス 6"/>
          <p:cNvSpPr txBox="1"/>
          <p:nvPr/>
        </p:nvSpPr>
        <p:spPr>
          <a:xfrm>
            <a:off x="-2" y="2719517"/>
            <a:ext cx="7559675" cy="430887"/>
          </a:xfrm>
          <a:prstGeom prst="rect">
            <a:avLst/>
          </a:prstGeom>
          <a:solidFill>
            <a:srgbClr val="0066FF"/>
          </a:solidFill>
          <a:ln w="53975">
            <a:noFill/>
          </a:ln>
        </p:spPr>
        <p:txBody>
          <a:bodyPr wrap="square" rtlCol="0">
            <a:spAutoFit/>
          </a:bodyPr>
          <a:lstStyle/>
          <a:p>
            <a:pPr algn="ctr"/>
            <a:r>
              <a:rPr kumimoji="1" lang="ja-JP" altLang="en-US" sz="2200" b="1" dirty="0">
                <a:solidFill>
                  <a:schemeClr val="bg1"/>
                </a:solidFill>
                <a:latin typeface="Meiryo UI" panose="020B0604030504040204" pitchFamily="50" charset="-128"/>
                <a:ea typeface="Meiryo UI" panose="020B0604030504040204" pitchFamily="50" charset="-128"/>
              </a:rPr>
              <a:t>追加公募期間：令和７年６月</a:t>
            </a:r>
            <a:r>
              <a:rPr kumimoji="1" lang="en-US" altLang="ja-JP" sz="2200" b="1" dirty="0">
                <a:solidFill>
                  <a:schemeClr val="bg1"/>
                </a:solidFill>
                <a:latin typeface="Meiryo UI" panose="020B0604030504040204" pitchFamily="50" charset="-128"/>
                <a:ea typeface="Meiryo UI" panose="020B0604030504040204" pitchFamily="50" charset="-128"/>
              </a:rPr>
              <a:t>16</a:t>
            </a:r>
            <a:r>
              <a:rPr kumimoji="1" lang="ja-JP" altLang="en-US" sz="2200" b="1" dirty="0">
                <a:solidFill>
                  <a:schemeClr val="bg1"/>
                </a:solidFill>
                <a:latin typeface="Meiryo UI" panose="020B0604030504040204" pitchFamily="50" charset="-128"/>
                <a:ea typeface="Meiryo UI" panose="020B0604030504040204" pitchFamily="50" charset="-128"/>
              </a:rPr>
              <a:t>日</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月</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～７月</a:t>
            </a:r>
            <a:r>
              <a:rPr kumimoji="1" lang="en-US" altLang="ja-JP" sz="2200" b="1" dirty="0">
                <a:solidFill>
                  <a:schemeClr val="bg1"/>
                </a:solidFill>
                <a:latin typeface="Meiryo UI" panose="020B0604030504040204" pitchFamily="50" charset="-128"/>
                <a:ea typeface="Meiryo UI" panose="020B0604030504040204" pitchFamily="50" charset="-128"/>
              </a:rPr>
              <a:t>16</a:t>
            </a:r>
            <a:r>
              <a:rPr kumimoji="1" lang="ja-JP" altLang="en-US" sz="2200" b="1" dirty="0">
                <a:solidFill>
                  <a:schemeClr val="bg1"/>
                </a:solidFill>
                <a:latin typeface="Meiryo UI" panose="020B0604030504040204" pitchFamily="50" charset="-128"/>
                <a:ea typeface="Meiryo UI" panose="020B0604030504040204" pitchFamily="50" charset="-128"/>
              </a:rPr>
              <a:t>日</a:t>
            </a:r>
            <a:r>
              <a:rPr kumimoji="1" lang="en-US" altLang="ja-JP" sz="2200" b="1" dirty="0">
                <a:solidFill>
                  <a:schemeClr val="bg1"/>
                </a:solidFill>
                <a:latin typeface="Meiryo UI" panose="020B0604030504040204" pitchFamily="50" charset="-128"/>
                <a:ea typeface="Meiryo UI" panose="020B0604030504040204" pitchFamily="50" charset="-128"/>
              </a:rPr>
              <a:t>(</a:t>
            </a:r>
            <a:r>
              <a:rPr kumimoji="1" lang="ja-JP" altLang="en-US" sz="2200" b="1" dirty="0">
                <a:solidFill>
                  <a:schemeClr val="bg1"/>
                </a:solidFill>
                <a:latin typeface="Meiryo UI" panose="020B0604030504040204" pitchFamily="50" charset="-128"/>
                <a:ea typeface="Meiryo UI" panose="020B0604030504040204" pitchFamily="50" charset="-128"/>
              </a:rPr>
              <a:t>水</a:t>
            </a:r>
            <a:r>
              <a:rPr kumimoji="1" lang="en-US" altLang="ja-JP" sz="2200" b="1" dirty="0">
                <a:solidFill>
                  <a:schemeClr val="bg1"/>
                </a:solidFill>
                <a:latin typeface="Meiryo UI" panose="020B0604030504040204" pitchFamily="50" charset="-128"/>
                <a:ea typeface="Meiryo UI" panose="020B0604030504040204" pitchFamily="50" charset="-128"/>
              </a:rPr>
              <a:t>)</a:t>
            </a:r>
            <a:endParaRPr kumimoji="1" lang="ja-JP" altLang="en-US" sz="22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753758" y="5192493"/>
            <a:ext cx="5544718" cy="1969770"/>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バイオプラスチック製品開発に係る経費</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（原材料費、試作・製造・改良に要する経費、外注費、事務費　等）</a:t>
            </a:r>
            <a:endParaRPr kumimoji="1" lang="en-US" altLang="ja-JP" sz="1400" dirty="0">
              <a:latin typeface="Meiryo UI" panose="020B0604030504040204" pitchFamily="50" charset="-128"/>
              <a:ea typeface="Meiryo UI" panose="020B0604030504040204" pitchFamily="50" charset="-128"/>
            </a:endParaRPr>
          </a:p>
          <a:p>
            <a:pPr>
              <a:spcBef>
                <a:spcPts val="1200"/>
              </a:spcBef>
            </a:pPr>
            <a:r>
              <a:rPr kumimoji="1" lang="ja-JP" altLang="en-US" sz="1400" dirty="0">
                <a:latin typeface="Meiryo UI" panose="020B0604030504040204" pitchFamily="50" charset="-128"/>
                <a:ea typeface="Meiryo UI" panose="020B0604030504040204" pitchFamily="50" charset="-128"/>
              </a:rPr>
              <a:t>＜経費補助金額・補助率・採択予定件数＞</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プロジェクトに含まれる</a:t>
            </a:r>
            <a:br>
              <a:rPr kumimoji="1" lang="en-US" altLang="ja-JP" sz="1400" dirty="0">
                <a:latin typeface="Meiryo UI" panose="020B0604030504040204" pitchFamily="50" charset="-128"/>
                <a:ea typeface="Meiryo UI" panose="020B0604030504040204" pitchFamily="50" charset="-128"/>
              </a:rPr>
            </a:br>
            <a:r>
              <a:rPr kumimoji="1" lang="ja-JP" altLang="en-US" sz="1400" b="1" dirty="0">
                <a:latin typeface="Meiryo UI" panose="020B0604030504040204" pitchFamily="50" charset="-128"/>
                <a:ea typeface="Meiryo UI" panose="020B0604030504040204" pitchFamily="50" charset="-128"/>
              </a:rPr>
              <a:t>府内中小企業が１社</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府内中小企業が複数</a:t>
            </a:r>
            <a:r>
              <a:rPr kumimoji="1" lang="ja-JP" altLang="en-US" sz="1400" dirty="0">
                <a:latin typeface="Meiryo UI" panose="020B0604030504040204" pitchFamily="50" charset="-128"/>
                <a:ea typeface="Meiryo UI" panose="020B0604030504040204" pitchFamily="50" charset="-128"/>
              </a:rPr>
              <a:t>の場合　：上限</a:t>
            </a:r>
            <a:r>
              <a:rPr kumimoji="1" lang="en-US" altLang="ja-JP" sz="1400" dirty="0">
                <a:latin typeface="Meiryo UI" panose="020B0604030504040204" pitchFamily="50" charset="-128"/>
                <a:ea typeface="Meiryo UI" panose="020B0604030504040204" pitchFamily="50" charset="-128"/>
              </a:rPr>
              <a:t>500</a:t>
            </a:r>
            <a:r>
              <a:rPr kumimoji="1" lang="ja-JP" altLang="en-US" sz="1400" dirty="0">
                <a:latin typeface="Meiryo UI" panose="020B0604030504040204" pitchFamily="50" charset="-128"/>
                <a:ea typeface="Meiryo UI" panose="020B0604030504040204" pitchFamily="50" charset="-128"/>
              </a:rPr>
              <a:t>万円・</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補助</a:t>
            </a:r>
            <a:endParaRPr kumimoji="1" lang="en-US" altLang="ja-JP" sz="1400" dirty="0">
              <a:latin typeface="Meiryo UI" panose="020B0604030504040204" pitchFamily="50" charset="-128"/>
              <a:ea typeface="Meiryo UI" panose="020B0604030504040204" pitchFamily="50" charset="-128"/>
            </a:endParaRPr>
          </a:p>
          <a:p>
            <a:r>
              <a:rPr kumimoji="1" lang="ja-JP" altLang="en-US" sz="1400">
                <a:latin typeface="Meiryo UI" panose="020B0604030504040204" pitchFamily="50" charset="-128"/>
                <a:ea typeface="Meiryo UI" panose="020B0604030504040204" pitchFamily="50" charset="-128"/>
              </a:rPr>
              <a:t>追加公募における採択</a:t>
            </a:r>
            <a:r>
              <a:rPr kumimoji="1" lang="ja-JP" altLang="en-US" sz="1400" dirty="0">
                <a:latin typeface="Meiryo UI" panose="020B0604030504040204" pitchFamily="50" charset="-128"/>
                <a:ea typeface="Meiryo UI" panose="020B0604030504040204" pitchFamily="50" charset="-128"/>
              </a:rPr>
              <a:t>予定件数：２件程度</a:t>
            </a:r>
          </a:p>
        </p:txBody>
      </p:sp>
      <p:sp>
        <p:nvSpPr>
          <p:cNvPr id="8" name="テキスト ボックス 7"/>
          <p:cNvSpPr txBox="1"/>
          <p:nvPr/>
        </p:nvSpPr>
        <p:spPr>
          <a:xfrm>
            <a:off x="193901" y="3750963"/>
            <a:ext cx="1522903"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製品開発</a:t>
            </a:r>
            <a:endParaRPr kumimoji="1" lang="en-US" altLang="ja-JP" sz="2100" b="1" dirty="0">
              <a:latin typeface="Meiryo UI" panose="020B0604030504040204" pitchFamily="50" charset="-128"/>
              <a:ea typeface="Meiryo UI" panose="020B0604030504040204" pitchFamily="50" charset="-128"/>
            </a:endParaRPr>
          </a:p>
          <a:p>
            <a:pPr algn="ctr"/>
            <a:r>
              <a:rPr kumimoji="1" lang="ja-JP" altLang="en-US" sz="2100" b="1" dirty="0">
                <a:latin typeface="Meiryo UI" panose="020B0604030504040204" pitchFamily="50" charset="-128"/>
                <a:ea typeface="Meiryo UI" panose="020B0604030504040204" pitchFamily="50" charset="-128"/>
              </a:rPr>
              <a:t>プロジェクト</a:t>
            </a:r>
            <a:endParaRPr kumimoji="1" lang="en-US" altLang="ja-JP" sz="2100" b="1"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06199" y="5740772"/>
            <a:ext cx="1668909" cy="738664"/>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補助上限</a:t>
            </a:r>
            <a:endParaRPr kumimoji="1" lang="en-US" altLang="ja-JP" sz="2100" b="1" dirty="0">
              <a:latin typeface="Meiryo UI" panose="020B0604030504040204" pitchFamily="50" charset="-128"/>
              <a:ea typeface="Meiryo UI" panose="020B0604030504040204" pitchFamily="50" charset="-128"/>
            </a:endParaRPr>
          </a:p>
          <a:p>
            <a:pPr algn="ctr"/>
            <a:r>
              <a:rPr kumimoji="1" lang="en-US" altLang="ja-JP" sz="2100" b="1" dirty="0">
                <a:latin typeface="Meiryo UI" panose="020B0604030504040204" pitchFamily="50" charset="-128"/>
                <a:ea typeface="Meiryo UI" panose="020B0604030504040204" pitchFamily="50" charset="-128"/>
              </a:rPr>
              <a:t>500</a:t>
            </a:r>
            <a:r>
              <a:rPr kumimoji="1" lang="ja-JP" altLang="en-US" sz="2100" b="1" dirty="0">
                <a:latin typeface="Meiryo UI" panose="020B0604030504040204" pitchFamily="50" charset="-128"/>
                <a:ea typeface="Meiryo UI" panose="020B0604030504040204" pitchFamily="50" charset="-128"/>
              </a:rPr>
              <a:t>万円</a:t>
            </a:r>
            <a:endParaRPr kumimoji="1" lang="en-US" altLang="ja-JP" sz="2100" b="1" dirty="0">
              <a:latin typeface="Meiryo UI" panose="020B0604030504040204" pitchFamily="50" charset="-128"/>
              <a:ea typeface="Meiryo UI" panose="020B0604030504040204" pitchFamily="50" charset="-128"/>
            </a:endParaRPr>
          </a:p>
        </p:txBody>
      </p:sp>
      <p:sp>
        <p:nvSpPr>
          <p:cNvPr id="22" name="ホームベース 21"/>
          <p:cNvSpPr/>
          <p:nvPr/>
        </p:nvSpPr>
        <p:spPr>
          <a:xfrm>
            <a:off x="137517" y="9786392"/>
            <a:ext cx="1374662" cy="710431"/>
          </a:xfrm>
          <a:prstGeom prst="homePlate">
            <a:avLst>
              <a:gd name="adj" fmla="val 30302"/>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latin typeface="Meiryo UI" panose="020B0604030504040204" pitchFamily="50" charset="-128"/>
              <a:ea typeface="Meiryo UI" panose="020B0604030504040204" pitchFamily="50" charset="-128"/>
            </a:endParaRPr>
          </a:p>
        </p:txBody>
      </p:sp>
      <p:sp>
        <p:nvSpPr>
          <p:cNvPr id="23" name="山形 22"/>
          <p:cNvSpPr/>
          <p:nvPr/>
        </p:nvSpPr>
        <p:spPr>
          <a:xfrm>
            <a:off x="1346591" y="9786391"/>
            <a:ext cx="1203160" cy="710432"/>
          </a:xfrm>
          <a:prstGeom prst="chevron">
            <a:avLst>
              <a:gd name="adj" fmla="val 30113"/>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15582" y="9872144"/>
            <a:ext cx="1343205" cy="567207"/>
          </a:xfrm>
          <a:prstGeom prst="rect">
            <a:avLst/>
          </a:prstGeom>
          <a:noFill/>
          <a:ln w="53975">
            <a:noFill/>
          </a:ln>
        </p:spPr>
        <p:txBody>
          <a:bodyPr wrap="square" rtlCol="0">
            <a:spAutoFit/>
          </a:bodyPr>
          <a:lstStyle/>
          <a:p>
            <a:pPr algn="ctr"/>
            <a:r>
              <a:rPr kumimoji="1" lang="en-US" altLang="ja-JP" sz="1543" dirty="0">
                <a:solidFill>
                  <a:schemeClr val="bg1"/>
                </a:solidFill>
                <a:latin typeface="Meiryo UI" panose="020B0604030504040204" pitchFamily="50" charset="-128"/>
                <a:ea typeface="Meiryo UI" panose="020B0604030504040204" pitchFamily="50" charset="-128"/>
              </a:rPr>
              <a:t>6/16</a:t>
            </a:r>
            <a:r>
              <a:rPr kumimoji="1" lang="ja-JP" altLang="en-US" sz="1543" dirty="0">
                <a:solidFill>
                  <a:schemeClr val="bg1"/>
                </a:solidFill>
                <a:latin typeface="Meiryo UI" panose="020B0604030504040204" pitchFamily="50" charset="-128"/>
                <a:ea typeface="Meiryo UI" panose="020B0604030504040204" pitchFamily="50" charset="-128"/>
              </a:rPr>
              <a:t>～</a:t>
            </a:r>
            <a:r>
              <a:rPr kumimoji="1" lang="en-US" altLang="ja-JP" sz="1543" dirty="0">
                <a:solidFill>
                  <a:schemeClr val="bg1"/>
                </a:solidFill>
                <a:latin typeface="Meiryo UI" panose="020B0604030504040204" pitchFamily="50" charset="-128"/>
                <a:ea typeface="Meiryo UI" panose="020B0604030504040204" pitchFamily="50" charset="-128"/>
              </a:rPr>
              <a:t>7/16</a:t>
            </a:r>
          </a:p>
          <a:p>
            <a:pPr algn="ctr"/>
            <a:r>
              <a:rPr kumimoji="1" lang="ja-JP" altLang="en-US" sz="1543" dirty="0">
                <a:solidFill>
                  <a:schemeClr val="bg1"/>
                </a:solidFill>
                <a:latin typeface="Meiryo UI" panose="020B0604030504040204" pitchFamily="50" charset="-128"/>
                <a:ea typeface="Meiryo UI" panose="020B0604030504040204" pitchFamily="50" charset="-128"/>
              </a:rPr>
              <a:t>公募</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352739" y="9864147"/>
            <a:ext cx="1218947" cy="567207"/>
          </a:xfrm>
          <a:prstGeom prst="rect">
            <a:avLst/>
          </a:prstGeom>
          <a:noFill/>
          <a:ln w="53975">
            <a:noFill/>
          </a:ln>
        </p:spPr>
        <p:txBody>
          <a:bodyPr wrap="square" rtlCol="0">
            <a:spAutoFit/>
          </a:bodyPr>
          <a:lstStyle/>
          <a:p>
            <a:pPr algn="ctr"/>
            <a:r>
              <a:rPr kumimoji="1" lang="ja-JP" altLang="en-US" sz="1543" dirty="0">
                <a:solidFill>
                  <a:schemeClr val="bg1"/>
                </a:solidFill>
                <a:latin typeface="Meiryo UI" panose="020B0604030504040204" pitchFamily="50" charset="-128"/>
                <a:ea typeface="Meiryo UI" panose="020B0604030504040204" pitchFamily="50" charset="-128"/>
              </a:rPr>
              <a:t>審査・</a:t>
            </a:r>
            <a:endParaRPr kumimoji="1" lang="en-US" altLang="ja-JP" sz="1543" dirty="0">
              <a:solidFill>
                <a:schemeClr val="bg1"/>
              </a:solidFill>
              <a:latin typeface="Meiryo UI" panose="020B0604030504040204" pitchFamily="50" charset="-128"/>
              <a:ea typeface="Meiryo UI" panose="020B0604030504040204" pitchFamily="50" charset="-128"/>
            </a:endParaRPr>
          </a:p>
          <a:p>
            <a:pPr algn="ctr"/>
            <a:r>
              <a:rPr kumimoji="1" lang="ja-JP" altLang="en-US" sz="1543" dirty="0">
                <a:solidFill>
                  <a:schemeClr val="bg1"/>
                </a:solidFill>
                <a:latin typeface="Meiryo UI" panose="020B0604030504040204" pitchFamily="50" charset="-128"/>
                <a:ea typeface="Meiryo UI" panose="020B0604030504040204" pitchFamily="50" charset="-128"/>
              </a:rPr>
              <a:t>事業採択</a:t>
            </a:r>
            <a:endParaRPr kumimoji="1" lang="en-US" altLang="ja-JP" sz="1543" dirty="0">
              <a:solidFill>
                <a:schemeClr val="bg1"/>
              </a:solidFill>
              <a:latin typeface="Meiryo UI" panose="020B0604030504040204" pitchFamily="50" charset="-128"/>
              <a:ea typeface="Meiryo UI" panose="020B0604030504040204" pitchFamily="50" charset="-128"/>
            </a:endParaRPr>
          </a:p>
        </p:txBody>
      </p:sp>
      <p:sp>
        <p:nvSpPr>
          <p:cNvPr id="28" name="山形 27"/>
          <p:cNvSpPr/>
          <p:nvPr/>
        </p:nvSpPr>
        <p:spPr>
          <a:xfrm>
            <a:off x="2380731" y="9785923"/>
            <a:ext cx="939658" cy="710433"/>
          </a:xfrm>
          <a:prstGeom prst="chevron">
            <a:avLst>
              <a:gd name="adj" fmla="val 31099"/>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43">
              <a:solidFill>
                <a:schemeClr val="tx1"/>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248782" y="9859444"/>
            <a:ext cx="1195875" cy="567207"/>
          </a:xfrm>
          <a:prstGeom prst="rect">
            <a:avLst/>
          </a:prstGeom>
          <a:noFill/>
          <a:ln w="53975">
            <a:noFill/>
          </a:ln>
        </p:spPr>
        <p:txBody>
          <a:bodyPr wrap="square" rtlCol="0">
            <a:spAutoFit/>
          </a:bodyPr>
          <a:lstStyle/>
          <a:p>
            <a:pPr algn="ctr"/>
            <a:r>
              <a:rPr kumimoji="1" lang="ja-JP" altLang="en-US" sz="1543" dirty="0">
                <a:latin typeface="Meiryo UI" panose="020B0604030504040204" pitchFamily="50" charset="-128"/>
                <a:ea typeface="Meiryo UI" panose="020B0604030504040204" pitchFamily="50" charset="-128"/>
              </a:rPr>
              <a:t>事業</a:t>
            </a:r>
            <a:endParaRPr kumimoji="1" lang="en-US" altLang="ja-JP" sz="1543" dirty="0">
              <a:latin typeface="Meiryo UI" panose="020B0604030504040204" pitchFamily="50" charset="-128"/>
              <a:ea typeface="Meiryo UI" panose="020B0604030504040204" pitchFamily="50" charset="-128"/>
            </a:endParaRPr>
          </a:p>
          <a:p>
            <a:pPr algn="ctr"/>
            <a:r>
              <a:rPr kumimoji="1" lang="ja-JP" altLang="en-US" sz="1543" dirty="0">
                <a:latin typeface="Meiryo UI" panose="020B0604030504040204" pitchFamily="50" charset="-128"/>
                <a:ea typeface="Meiryo UI" panose="020B0604030504040204" pitchFamily="50" charset="-128"/>
              </a:rPr>
              <a:t>実施</a:t>
            </a:r>
            <a:endParaRPr kumimoji="1" lang="en-US" altLang="ja-JP" sz="1543"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5906" y="9507928"/>
            <a:ext cx="3393312" cy="295915"/>
          </a:xfrm>
          <a:prstGeom prst="rect">
            <a:avLst/>
          </a:prstGeom>
          <a:noFill/>
          <a:ln w="53975">
            <a:noFill/>
          </a:ln>
        </p:spPr>
        <p:txBody>
          <a:bodyPr wrap="square" rtlCol="0">
            <a:spAutoFit/>
          </a:bodyPr>
          <a:lstStyle/>
          <a:p>
            <a:r>
              <a:rPr kumimoji="1" lang="en-US" altLang="ja-JP" sz="1323" dirty="0">
                <a:latin typeface="Meiryo UI" panose="020B0604030504040204" pitchFamily="50" charset="-128"/>
                <a:ea typeface="Meiryo UI" panose="020B0604030504040204" pitchFamily="50" charset="-128"/>
              </a:rPr>
              <a:t> 6</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7</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8</a:t>
            </a:r>
            <a:r>
              <a:rPr kumimoji="1" lang="ja-JP" altLang="en-US" sz="1323" dirty="0">
                <a:latin typeface="Meiryo UI" panose="020B0604030504040204" pitchFamily="50" charset="-128"/>
                <a:ea typeface="Meiryo UI" panose="020B0604030504040204" pitchFamily="50" charset="-128"/>
              </a:rPr>
              <a:t>月　　　　　　　　</a:t>
            </a:r>
            <a:r>
              <a:rPr kumimoji="1" lang="en-US" altLang="ja-JP" sz="1323" dirty="0">
                <a:latin typeface="Meiryo UI" panose="020B0604030504040204" pitchFamily="50" charset="-128"/>
                <a:ea typeface="Meiryo UI" panose="020B0604030504040204" pitchFamily="50" charset="-128"/>
              </a:rPr>
              <a:t>3</a:t>
            </a:r>
            <a:r>
              <a:rPr kumimoji="1" lang="ja-JP" altLang="en-US" sz="1323" dirty="0">
                <a:latin typeface="Meiryo UI" panose="020B0604030504040204" pitchFamily="50" charset="-128"/>
                <a:ea typeface="Meiryo UI" panose="020B0604030504040204" pitchFamily="50" charset="-128"/>
              </a:rPr>
              <a:t>月    　　　　　　</a:t>
            </a:r>
            <a:endParaRPr kumimoji="1" lang="en-US" altLang="ja-JP" sz="1323"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93036" y="7519993"/>
            <a:ext cx="5505440" cy="815608"/>
          </a:xfrm>
          <a:prstGeom prst="rect">
            <a:avLst/>
          </a:prstGeom>
          <a:noFill/>
          <a:ln w="53975">
            <a:noFill/>
          </a:ln>
        </p:spPr>
        <p:txBody>
          <a:bodyPr wrap="square" rtlCol="0">
            <a:spAutoFit/>
          </a:bodyPr>
          <a:lstStyle/>
          <a:p>
            <a:pPr>
              <a:spcBef>
                <a:spcPts val="600"/>
              </a:spcBef>
            </a:pPr>
            <a:r>
              <a:rPr kumimoji="1" lang="ja-JP" altLang="en-US" sz="1400" dirty="0">
                <a:latin typeface="Meiryo UI" panose="020B0604030504040204" pitchFamily="50" charset="-128"/>
                <a:ea typeface="Meiryo UI" panose="020B0604030504040204" pitchFamily="50" charset="-128"/>
              </a:rPr>
              <a:t>応募方法等の詳細は下記ホームページからご確認ください。</a:t>
            </a:r>
            <a:endParaRPr kumimoji="1" lang="en-US" altLang="ja-JP" sz="1400" dirty="0">
              <a:latin typeface="Meiryo UI" panose="020B0604030504040204" pitchFamily="50" charset="-128"/>
              <a:ea typeface="Meiryo UI" panose="020B0604030504040204" pitchFamily="50" charset="-128"/>
            </a:endParaRPr>
          </a:p>
          <a:p>
            <a:pPr>
              <a:spcBef>
                <a:spcPts val="600"/>
              </a:spcBef>
            </a:pPr>
            <a:r>
              <a:rPr kumimoji="1" lang="ja-JP" altLang="en-US" sz="1400" dirty="0">
                <a:latin typeface="Meiryo UI" panose="020B0604030504040204" pitchFamily="50" charset="-128"/>
                <a:ea typeface="Meiryo UI" panose="020B0604030504040204" pitchFamily="50" charset="-128"/>
              </a:rPr>
              <a:t>公募要領及び応募申請書等は</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下記ホームページからダウンロードできます。</a:t>
            </a:r>
            <a:endParaRPr kumimoji="1" lang="en-US" altLang="ja-JP" sz="14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26444" y="7798523"/>
            <a:ext cx="1657815" cy="431657"/>
          </a:xfrm>
          <a:prstGeom prst="rect">
            <a:avLst/>
          </a:prstGeom>
          <a:noFill/>
          <a:ln w="53975">
            <a:noFill/>
          </a:ln>
        </p:spPr>
        <p:txBody>
          <a:bodyPr wrap="square" rtlCol="0">
            <a:spAutoFit/>
          </a:bodyPr>
          <a:lstStyle/>
          <a:p>
            <a:pPr algn="ctr"/>
            <a:r>
              <a:rPr kumimoji="1" lang="ja-JP" altLang="en-US" sz="2100" b="1" dirty="0">
                <a:latin typeface="Meiryo UI" panose="020B0604030504040204" pitchFamily="50" charset="-128"/>
                <a:ea typeface="Meiryo UI" panose="020B0604030504040204" pitchFamily="50" charset="-128"/>
              </a:rPr>
              <a:t>応募方法</a:t>
            </a:r>
            <a:endParaRPr kumimoji="1" lang="en-US" altLang="ja-JP" sz="2100" b="1"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29567" y="9130609"/>
            <a:ext cx="3123065" cy="329770"/>
          </a:xfrm>
          <a:prstGeom prst="rect">
            <a:avLst/>
          </a:prstGeom>
          <a:noFill/>
          <a:ln w="53975">
            <a:noFill/>
          </a:ln>
        </p:spPr>
        <p:txBody>
          <a:bodyPr wrap="square" rtlCol="0">
            <a:spAutoFit/>
          </a:bodyPr>
          <a:lstStyle/>
          <a:p>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参考</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追加公募スケジュール</a:t>
            </a:r>
            <a:r>
              <a:rPr kumimoji="1" lang="en-US" altLang="ja-JP" sz="1543" b="1" dirty="0">
                <a:latin typeface="Meiryo UI" panose="020B0604030504040204" pitchFamily="50" charset="-128"/>
                <a:ea typeface="Meiryo UI" panose="020B0604030504040204" pitchFamily="50" charset="-128"/>
              </a:rPr>
              <a:t>(</a:t>
            </a:r>
            <a:r>
              <a:rPr kumimoji="1" lang="ja-JP" altLang="en-US" sz="1543" b="1" dirty="0">
                <a:latin typeface="Meiryo UI" panose="020B0604030504040204" pitchFamily="50" charset="-128"/>
                <a:ea typeface="Meiryo UI" panose="020B0604030504040204" pitchFamily="50" charset="-128"/>
              </a:rPr>
              <a:t>予定</a:t>
            </a:r>
            <a:r>
              <a:rPr kumimoji="1" lang="en-US" altLang="ja-JP" sz="1543" b="1" dirty="0">
                <a:latin typeface="Meiryo UI" panose="020B0604030504040204" pitchFamily="50" charset="-128"/>
                <a:ea typeface="Meiryo UI" panose="020B0604030504040204" pitchFamily="50" charset="-128"/>
              </a:rPr>
              <a:t>)</a:t>
            </a:r>
          </a:p>
        </p:txBody>
      </p:sp>
      <p:sp>
        <p:nvSpPr>
          <p:cNvPr id="52" name="テキスト ボックス 51"/>
          <p:cNvSpPr txBox="1"/>
          <p:nvPr/>
        </p:nvSpPr>
        <p:spPr>
          <a:xfrm>
            <a:off x="3322967" y="9245981"/>
            <a:ext cx="4202754" cy="1169551"/>
          </a:xfrm>
          <a:prstGeom prst="rect">
            <a:avLst/>
          </a:prstGeom>
          <a:noFill/>
          <a:ln w="53975">
            <a:noFill/>
          </a:ln>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お問い合わせ先</a:t>
            </a:r>
            <a:r>
              <a:rPr kumimoji="1" lang="en-US" altLang="ja-JP" sz="1400" b="1" dirty="0">
                <a:latin typeface="Meiryo UI" panose="020B0604030504040204" pitchFamily="50" charset="-128"/>
                <a:ea typeface="Meiryo UI" panose="020B0604030504040204" pitchFamily="50" charset="-128"/>
              </a:rPr>
              <a:t>】</a:t>
            </a:r>
          </a:p>
          <a:p>
            <a:r>
              <a:rPr kumimoji="1" lang="zh-TW" altLang="en-US" sz="1400" dirty="0">
                <a:latin typeface="Meiryo UI" panose="020B0604030504040204" pitchFamily="50" charset="-128"/>
                <a:ea typeface="Meiryo UI" panose="020B0604030504040204" pitchFamily="50" charset="-128"/>
              </a:rPr>
              <a:t>大阪府 商工労働部 成長産業振興室</a:t>
            </a:r>
            <a:endParaRPr kumimoji="1" lang="en-US" altLang="zh-TW" sz="1400" dirty="0">
              <a:latin typeface="Meiryo UI" panose="020B0604030504040204" pitchFamily="50" charset="-128"/>
              <a:ea typeface="Meiryo UI" panose="020B0604030504040204" pitchFamily="50" charset="-128"/>
            </a:endParaRPr>
          </a:p>
          <a:p>
            <a:r>
              <a:rPr kumimoji="1" lang="zh-TW" altLang="en-US" sz="1400" dirty="0">
                <a:latin typeface="Meiryo UI" panose="020B0604030504040204" pitchFamily="50" charset="-128"/>
                <a:ea typeface="Meiryo UI" panose="020B0604030504040204" pitchFamily="50" charset="-128"/>
              </a:rPr>
              <a:t>産業創造課</a:t>
            </a:r>
            <a:r>
              <a:rPr kumimoji="1" lang="ja-JP" altLang="en-US" sz="1400" dirty="0">
                <a:latin typeface="Meiryo UI" panose="020B0604030504040204" pitchFamily="50" charset="-128"/>
                <a:ea typeface="Meiryo UI" panose="020B0604030504040204" pitchFamily="50" charset="-128"/>
              </a:rPr>
              <a:t>　グリーンビジネスグループ</a:t>
            </a:r>
            <a:endParaRPr kumimoji="1" lang="en-US" altLang="ja-JP" sz="1400" dirty="0">
              <a:latin typeface="Meiryo UI" panose="020B0604030504040204" pitchFamily="50" charset="-128"/>
              <a:ea typeface="Meiryo UI" panose="020B0604030504040204" pitchFamily="50" charset="-128"/>
            </a:endParaRPr>
          </a:p>
          <a:p>
            <a:r>
              <a:rPr kumimoji="1" lang="en-US" altLang="zh-TW" sz="1400" dirty="0">
                <a:latin typeface="Meiryo UI" panose="020B0604030504040204" pitchFamily="50" charset="-128"/>
                <a:ea typeface="Meiryo UI" panose="020B0604030504040204" pitchFamily="50" charset="-128"/>
              </a:rPr>
              <a:t>TEL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06-6210-9269</a:t>
            </a:r>
          </a:p>
          <a:p>
            <a:r>
              <a:rPr kumimoji="1" lang="en-US" altLang="zh-TW" sz="1400" dirty="0">
                <a:latin typeface="Meiryo UI" panose="020B0604030504040204" pitchFamily="50" charset="-128"/>
                <a:ea typeface="Meiryo UI" panose="020B0604030504040204" pitchFamily="50" charset="-128"/>
              </a:rPr>
              <a:t>Email</a:t>
            </a:r>
            <a:r>
              <a:rPr kumimoji="1" lang="ja-JP" altLang="en-US" sz="1400" dirty="0">
                <a:latin typeface="Meiryo UI" panose="020B0604030504040204" pitchFamily="50" charset="-128"/>
                <a:ea typeface="Meiryo UI" panose="020B0604030504040204" pitchFamily="50" charset="-128"/>
              </a:rPr>
              <a:t>：</a:t>
            </a:r>
            <a:r>
              <a:rPr kumimoji="1" lang="en-US" altLang="zh-TW" sz="1400" dirty="0">
                <a:latin typeface="Meiryo UI" panose="020B0604030504040204" pitchFamily="50" charset="-128"/>
                <a:ea typeface="Meiryo UI" panose="020B0604030504040204" pitchFamily="50" charset="-128"/>
              </a:rPr>
              <a:t>green@gbox.pref.osaka.lg.jp</a:t>
            </a:r>
          </a:p>
        </p:txBody>
      </p:sp>
      <p:cxnSp>
        <p:nvCxnSpPr>
          <p:cNvPr id="59" name="直線コネクタ 58"/>
          <p:cNvCxnSpPr/>
          <p:nvPr/>
        </p:nvCxnSpPr>
        <p:spPr>
          <a:xfrm flipV="1">
            <a:off x="15906" y="9008848"/>
            <a:ext cx="7559675" cy="7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52406" y="1184010"/>
            <a:ext cx="7086674" cy="1482490"/>
          </a:xfrm>
          <a:prstGeom prst="rect">
            <a:avLst/>
          </a:prstGeom>
          <a:noFill/>
          <a:ln w="53975">
            <a:noFill/>
          </a:ln>
        </p:spPr>
        <p:txBody>
          <a:bodyPr wrap="square" rtlCol="0">
            <a:spAutoFit/>
          </a:bodyPr>
          <a:lstStyle/>
          <a:p>
            <a:pPr>
              <a:lnSpc>
                <a:spcPts val="2700"/>
              </a:lnSpc>
            </a:pPr>
            <a:r>
              <a:rPr kumimoji="1" lang="ja-JP" altLang="en-US" sz="1600" b="1" dirty="0">
                <a:latin typeface="Meiryo UI" panose="020B0604030504040204" pitchFamily="50" charset="-128"/>
                <a:ea typeface="Meiryo UI" panose="020B0604030504040204" pitchFamily="50" charset="-128"/>
              </a:rPr>
              <a:t>　大阪府では、脱炭素や海洋プラスチックごみ問題の解決に寄与するバイオプラスチックを活用した製品の開発の取組みを支援します。</a:t>
            </a:r>
            <a:br>
              <a:rPr kumimoji="1" lang="en-US" altLang="ja-JP" sz="1600" b="1" dirty="0">
                <a:latin typeface="Meiryo UI" panose="020B0604030504040204" pitchFamily="50" charset="-128"/>
                <a:ea typeface="Meiryo UI" panose="020B0604030504040204" pitchFamily="50" charset="-128"/>
              </a:rPr>
            </a:b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2025</a:t>
            </a:r>
            <a:r>
              <a:rPr kumimoji="1" lang="ja-JP" altLang="en-US" sz="1600" b="1" dirty="0">
                <a:latin typeface="Meiryo UI" panose="020B0604030504040204" pitchFamily="50" charset="-128"/>
                <a:ea typeface="Meiryo UI" panose="020B0604030504040204" pitchFamily="50" charset="-128"/>
              </a:rPr>
              <a:t>年大阪・関西万博の機会を活用して、バイオプラスチックを活用する製品のビジネス化を促進するため、意欲のある企業の皆様からの応募をお待ちしています。</a:t>
            </a:r>
          </a:p>
        </p:txBody>
      </p:sp>
      <p:sp>
        <p:nvSpPr>
          <p:cNvPr id="33" name="テキスト ボックス 32"/>
          <p:cNvSpPr txBox="1"/>
          <p:nvPr/>
        </p:nvSpPr>
        <p:spPr>
          <a:xfrm>
            <a:off x="1808279" y="8367644"/>
            <a:ext cx="5578413" cy="253916"/>
          </a:xfrm>
          <a:prstGeom prst="rect">
            <a:avLst/>
          </a:prstGeom>
          <a:noFill/>
          <a:ln w="53975">
            <a:noFill/>
          </a:ln>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https://www.pref.osaka.lg.jp/o110020/energy/bioplastics_business/hojo_r7.html</a:t>
            </a:r>
          </a:p>
        </p:txBody>
      </p:sp>
      <p:sp>
        <p:nvSpPr>
          <p:cNvPr id="6" name="角丸四角形 5"/>
          <p:cNvSpPr/>
          <p:nvPr/>
        </p:nvSpPr>
        <p:spPr>
          <a:xfrm>
            <a:off x="172985" y="3636381"/>
            <a:ext cx="1543822" cy="95121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168743" y="5610971"/>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172982" y="7528905"/>
            <a:ext cx="1543822" cy="97089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771061" y="3464221"/>
            <a:ext cx="5354567" cy="954107"/>
          </a:xfrm>
          <a:prstGeom prst="rect">
            <a:avLst/>
          </a:prstGeom>
          <a:noFill/>
          <a:ln w="53975">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＜補助対象事業＞</a:t>
            </a:r>
          </a:p>
          <a:p>
            <a:r>
              <a:rPr kumimoji="1" lang="ja-JP" altLang="en-US" sz="1400" dirty="0">
                <a:latin typeface="Meiryo UI" panose="020B0604030504040204" pitchFamily="50" charset="-128"/>
                <a:ea typeface="Meiryo UI" panose="020B0604030504040204" pitchFamily="50" charset="-128"/>
              </a:rPr>
              <a:t>府内中小企業が、バイオプラスチック製品の開発に向けて、原材料メーカーやプラスチック利活用企業等と連携し、万博の機会を活用して、万博後のビジネス化をめざす取組み（プロジェクト）</a:t>
            </a:r>
            <a:endParaRPr kumimoji="1" lang="en-US" altLang="ja-JP" sz="14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3EBB6F58-C111-4FF4-A75A-4A75E788B15E}"/>
              </a:ext>
            </a:extLst>
          </p:cNvPr>
          <p:cNvSpPr/>
          <p:nvPr/>
        </p:nvSpPr>
        <p:spPr>
          <a:xfrm>
            <a:off x="1771061" y="4439962"/>
            <a:ext cx="5562189" cy="669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rIns="36000" rtlCol="0" anchor="t"/>
          <a:lstStyle/>
          <a:p>
            <a:pPr>
              <a:spcBef>
                <a:spcPts val="200"/>
              </a:spcBef>
            </a:pPr>
            <a:r>
              <a:rPr kumimoji="1" lang="en-US" altLang="ja-JP" sz="1400" dirty="0">
                <a:solidFill>
                  <a:srgbClr val="0066FF"/>
                </a:solidFill>
                <a:latin typeface="Meiryo UI" panose="020B0604030504040204" pitchFamily="50" charset="-128"/>
                <a:ea typeface="Meiryo UI" panose="020B0604030504040204" pitchFamily="50" charset="-128"/>
              </a:rPr>
              <a:t>※</a:t>
            </a:r>
            <a:r>
              <a:rPr kumimoji="1" lang="ja-JP" altLang="en-US" sz="1400" dirty="0">
                <a:solidFill>
                  <a:srgbClr val="0066FF"/>
                </a:solidFill>
                <a:latin typeface="Meiryo UI" panose="020B0604030504040204" pitchFamily="50" charset="-128"/>
                <a:ea typeface="Meiryo UI" panose="020B0604030504040204" pitchFamily="50" charset="-128"/>
              </a:rPr>
              <a:t>特に令和</a:t>
            </a:r>
            <a:r>
              <a:rPr kumimoji="1" lang="en-US" altLang="ja-JP" sz="1400" dirty="0">
                <a:solidFill>
                  <a:srgbClr val="0066FF"/>
                </a:solidFill>
                <a:latin typeface="Meiryo UI" panose="020B0604030504040204" pitchFamily="50" charset="-128"/>
                <a:ea typeface="Meiryo UI" panose="020B0604030504040204" pitchFamily="50" charset="-128"/>
              </a:rPr>
              <a:t>7</a:t>
            </a:r>
            <a:r>
              <a:rPr kumimoji="1" lang="ja-JP" altLang="en-US" sz="1400" dirty="0">
                <a:solidFill>
                  <a:srgbClr val="0066FF"/>
                </a:solidFill>
                <a:latin typeface="Meiryo UI" panose="020B0604030504040204" pitchFamily="50" charset="-128"/>
                <a:ea typeface="Meiryo UI" panose="020B0604030504040204" pitchFamily="50" charset="-128"/>
              </a:rPr>
              <a:t>年度においては、万博の機会を活用して会場内外で披露する</a:t>
            </a:r>
            <a:endParaRPr kumimoji="1" lang="en-US" altLang="ja-JP" sz="1400" dirty="0">
              <a:solidFill>
                <a:srgbClr val="0066FF"/>
              </a:solidFill>
              <a:latin typeface="Meiryo UI" panose="020B0604030504040204" pitchFamily="50" charset="-128"/>
              <a:ea typeface="Meiryo UI" panose="020B0604030504040204" pitchFamily="50" charset="-128"/>
            </a:endParaRPr>
          </a:p>
          <a:p>
            <a:pPr>
              <a:spcBef>
                <a:spcPts val="200"/>
              </a:spcBef>
            </a:pPr>
            <a:r>
              <a:rPr kumimoji="1" lang="ja-JP" altLang="en-US" sz="1400" dirty="0">
                <a:solidFill>
                  <a:srgbClr val="0066FF"/>
                </a:solidFill>
                <a:latin typeface="Meiryo UI" panose="020B0604030504040204" pitchFamily="50" charset="-128"/>
                <a:ea typeface="Meiryo UI" panose="020B0604030504040204" pitchFamily="50" charset="-128"/>
              </a:rPr>
              <a:t>　展示品を、万博後に製品として市場展開していくための取組みを支援します。</a:t>
            </a:r>
            <a:endParaRPr kumimoji="1" lang="en-US" altLang="ja-JP" sz="1400" dirty="0">
              <a:solidFill>
                <a:srgbClr val="0066FF"/>
              </a:solidFill>
              <a:latin typeface="Meiryo UI" panose="020B0604030504040204" pitchFamily="50" charset="-128"/>
              <a:ea typeface="Meiryo UI" panose="020B0604030504040204" pitchFamily="50" charset="-128"/>
            </a:endParaRPr>
          </a:p>
        </p:txBody>
      </p:sp>
      <p:pic>
        <p:nvPicPr>
          <p:cNvPr id="9" name="図 8">
            <a:extLst>
              <a:ext uri="{FF2B5EF4-FFF2-40B4-BE49-F238E27FC236}">
                <a16:creationId xmlns:a16="http://schemas.microsoft.com/office/drawing/2014/main" id="{1B0F7C94-AE35-4F27-91E3-5EE6D9D5A14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010993" y="7497755"/>
            <a:ext cx="858770" cy="858770"/>
          </a:xfrm>
          <a:prstGeom prst="rect">
            <a:avLst/>
          </a:prstGeom>
        </p:spPr>
      </p:pic>
    </p:spTree>
    <p:extLst>
      <p:ext uri="{BB962C8B-B14F-4D97-AF65-F5344CB8AC3E}">
        <p14:creationId xmlns:p14="http://schemas.microsoft.com/office/powerpoint/2010/main" val="7899375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1134</TotalTime>
  <Words>381</Words>
  <PresentationFormat>ユーザー設定</PresentationFormat>
  <Paragraphs>35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2024-05-14T13:17:21Z</cp:lastPrinted>
  <dcterms:created xsi:type="dcterms:W3CDTF">2019-08-19T02:51:02Z</dcterms:created>
  <dcterms:modified xsi:type="dcterms:W3CDTF">2025-06-02T06:29:02Z</dcterms:modified>
</cp:coreProperties>
</file>