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20" r:id="rId4"/>
  </p:sldMasterIdLst>
  <p:notesMasterIdLst>
    <p:notesMasterId r:id="rId7"/>
  </p:notesMasterIdLst>
  <p:sldIdLst>
    <p:sldId id="276" r:id="rId5"/>
    <p:sldId id="320" r:id="rId6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2CC"/>
    <a:srgbClr val="8FAA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C4B7475-CA05-4409-96BE-F3D78FDC8270}" v="19" dt="2024-12-24T01:38:17.56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4" d="100"/>
          <a:sy n="114" d="100"/>
        </p:scale>
        <p:origin x="144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99F586-2312-4151-9D6A-62BF6C5D04E5}" type="datetimeFigureOut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77722D-79EE-4F74-BD33-33C66792A2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46435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31AF81-918F-0B33-04C8-A3E05F00E6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A0C809AE-C033-7C38-5657-A924BAC015F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66813" y="498475"/>
            <a:ext cx="4473575" cy="3354388"/>
          </a:xfrm>
        </p:spPr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B4371B02-B4C6-4628-18E5-013D9B83F35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9D57AFF-0959-56B8-5325-0BE9C51670A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DAD622-7780-413A-B882-6E604B73174B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1431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FB7E3-9B4C-49CB-91E2-A1CFFFFEAECD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D7449-DCC6-4534-AC59-23788DCD23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8318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84502B-CF03-E51E-679F-A019BA998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04000"/>
          </a:xfr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algn="ctr">
              <a:defRPr lang="ja-JP" altLang="en-US" sz="2400" b="1">
                <a:solidFill>
                  <a:schemeClr val="bg1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defRPr>
            </a:lvl1pPr>
          </a:lstStyle>
          <a:p>
            <a:pPr marL="0" lvl="0" defTabSz="914400"/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38E1291-C1F2-B9AB-9F01-191F379FA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1863D-9453-42A0-B4D9-B476781DA17B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573DEBE-C165-8CD6-FA8F-685D7472B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4BFC2F7-082C-3B70-7B54-CC2E8B63C902}"/>
              </a:ext>
            </a:extLst>
          </p:cNvPr>
          <p:cNvSpPr txBox="1"/>
          <p:nvPr userDrawn="1"/>
        </p:nvSpPr>
        <p:spPr>
          <a:xfrm>
            <a:off x="8401050" y="6550223"/>
            <a:ext cx="7429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54CD7449-DCC6-4534-AC59-23788DCD2300}" type="slidenum">
              <a:rPr kumimoji="1" lang="ja-JP" altLang="en-US" sz="14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 algn="r"/>
              <a:t>‹#›</a:t>
            </a:fld>
            <a:endParaRPr kumimoji="1" lang="ja-JP" alt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7429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17B43-779D-4EB1-AE0F-B515599D1618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D7449-DCC6-4534-AC59-23788DCD23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5578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75C4E-0049-4892-BA01-03637C12FD65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D7449-DCC6-4534-AC59-23788DCD23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7122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18CA7-CCA1-4D4E-AB26-431D6A0EE934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D7449-DCC6-4534-AC59-23788DCD23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2211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CDFA9-ACC5-4E91-94BB-DD3102F56004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D7449-DCC6-4534-AC59-23788DCD23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4765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ADF9B-AB98-45AD-BBDB-10EF5A2F53B5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D7449-DCC6-4534-AC59-23788DCD23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1507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D72A1-85A0-44AE-8376-C4004920955B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D7449-DCC6-4534-AC59-23788DCD23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3197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61863D-9453-42A0-B4D9-B476781DA17B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CD7449-DCC6-4534-AC59-23788DCD23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6932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8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0D927407-14C9-517F-F225-C38AE38A10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7699481"/>
              </p:ext>
            </p:extLst>
          </p:nvPr>
        </p:nvGraphicFramePr>
        <p:xfrm>
          <a:off x="939649" y="1060687"/>
          <a:ext cx="7264701" cy="5243374"/>
        </p:xfrm>
        <a:graphic>
          <a:graphicData uri="http://schemas.openxmlformats.org/drawingml/2006/table">
            <a:tbl>
              <a:tblPr>
                <a:tableStyleId>{8799B23B-EC83-4686-B30A-512413B5E67A}</a:tableStyleId>
              </a:tblPr>
              <a:tblGrid>
                <a:gridCol w="2044701">
                  <a:extLst>
                    <a:ext uri="{9D8B030D-6E8A-4147-A177-3AD203B41FA5}">
                      <a16:colId xmlns:a16="http://schemas.microsoft.com/office/drawing/2014/main" val="102963526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3423504369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2640211474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2136733895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2083058976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3395150160"/>
                    </a:ext>
                  </a:extLst>
                </a:gridCol>
              </a:tblGrid>
              <a:tr h="452983">
                <a:tc rowSpan="2"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協議会・部会等</a:t>
                      </a:r>
                    </a:p>
                  </a:txBody>
                  <a:tcPr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令和</a:t>
                      </a:r>
                      <a:r>
                        <a:rPr kumimoji="1" lang="en-US" altLang="ja-JP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6</a:t>
                      </a:r>
                      <a:r>
                        <a:rPr kumimoji="1" lang="ja-JP" altLang="en-US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年度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令和</a:t>
                      </a:r>
                      <a:r>
                        <a:rPr kumimoji="1" lang="en-US" altLang="ja-JP" sz="14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7</a:t>
                      </a:r>
                      <a:r>
                        <a:rPr kumimoji="1" lang="ja-JP" altLang="en-US" sz="14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年度</a:t>
                      </a:r>
                      <a:endParaRPr kumimoji="1" lang="en-US" altLang="ja-JP" sz="1400">
                        <a:solidFill>
                          <a:schemeClr val="accent1">
                            <a:lumMod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>
                        <a:solidFill>
                          <a:schemeClr val="accent1">
                            <a:lumMod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>
                        <a:solidFill>
                          <a:schemeClr val="accent1">
                            <a:lumMod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>
                        <a:solidFill>
                          <a:schemeClr val="accent1">
                            <a:lumMod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7288315"/>
                  </a:ext>
                </a:extLst>
              </a:tr>
              <a:tr h="18886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1-3</a:t>
                      </a:r>
                      <a:endParaRPr kumimoji="1" lang="ja-JP" altLang="en-US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4-6</a:t>
                      </a:r>
                      <a:endParaRPr kumimoji="1" lang="ja-JP" altLang="en-US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7-9</a:t>
                      </a:r>
                      <a:endParaRPr kumimoji="1" lang="ja-JP" altLang="en-US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10-12</a:t>
                      </a:r>
                      <a:endParaRPr kumimoji="1" lang="ja-JP" altLang="en-US" sz="1400">
                        <a:solidFill>
                          <a:schemeClr val="accent1">
                            <a:lumMod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1-3</a:t>
                      </a:r>
                      <a:endParaRPr kumimoji="1" lang="ja-JP" altLang="en-US" sz="1400">
                        <a:solidFill>
                          <a:schemeClr val="accent1">
                            <a:lumMod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6243964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ea"/>
                          <a:ea typeface="+mn-ea"/>
                        </a:rPr>
                        <a:t>大阪“みなと”</a:t>
                      </a:r>
                      <a:r>
                        <a:rPr lang="ja-JP" altLang="en-US" sz="14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ea"/>
                          <a:ea typeface="+mn-ea"/>
                        </a:rPr>
                        <a:t>カーボンニュートラルポート（ＣＮＰ）推進協議会</a:t>
                      </a:r>
                      <a:endParaRPr lang="en-US" altLang="ja-JP" sz="14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40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5861321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ea"/>
                          <a:ea typeface="+mn-ea"/>
                        </a:rPr>
                        <a:t>港湾脱炭素化</a:t>
                      </a:r>
                      <a:endParaRPr kumimoji="1" lang="en-US" altLang="ja-JP" sz="14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ea"/>
                          <a:ea typeface="+mn-ea"/>
                        </a:rPr>
                        <a:t>推進計画検討部会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>
                        <a:latin typeface="+mn-ea"/>
                        <a:ea typeface="+mn-ea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556794"/>
                  </a:ext>
                </a:extLst>
              </a:tr>
              <a:tr h="1461591">
                <a:tc>
                  <a:txBody>
                    <a:bodyPr/>
                    <a:lstStyle/>
                    <a:p>
                      <a:pPr algn="ctr"/>
                      <a:r>
                        <a:rPr kumimoji="1" lang="zh-TW" altLang="en-US" sz="14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ea"/>
                          <a:ea typeface="+mn-ea"/>
                        </a:rPr>
                        <a:t>戦略等検討</a:t>
                      </a:r>
                      <a:endParaRPr kumimoji="1" lang="en-US" altLang="ja-JP" sz="14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01370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ea"/>
                          <a:ea typeface="+mn-ea"/>
                        </a:rPr>
                        <a:t>次世代</a:t>
                      </a:r>
                      <a:r>
                        <a:rPr lang="ja-JP" altLang="en-US" sz="14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ea"/>
                          <a:ea typeface="+mn-ea"/>
                        </a:rPr>
                        <a:t>エネルギー</a:t>
                      </a:r>
                      <a:endParaRPr lang="en-US" altLang="ja-JP" sz="14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lang="ja-JP" altLang="en-US" sz="14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ea"/>
                          <a:ea typeface="+mn-ea"/>
                        </a:rPr>
                        <a:t>拠点形成部会</a:t>
                      </a:r>
                      <a:endParaRPr kumimoji="1" lang="en-US" altLang="ja-JP" sz="14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>
                        <a:latin typeface="+mn-ea"/>
                        <a:ea typeface="+mn-ea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>
                        <a:latin typeface="+mn-ea"/>
                        <a:ea typeface="+mn-ea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1109273"/>
                  </a:ext>
                </a:extLst>
              </a:tr>
            </a:tbl>
          </a:graphicData>
        </a:graphic>
      </p:graphicFrame>
      <p:sp>
        <p:nvSpPr>
          <p:cNvPr id="28" name="四角形: 角を丸くする 27">
            <a:extLst>
              <a:ext uri="{FF2B5EF4-FFF2-40B4-BE49-F238E27FC236}">
                <a16:creationId xmlns:a16="http://schemas.microsoft.com/office/drawing/2014/main" id="{D8EFE777-8C56-7266-BB12-398F106D301B}"/>
              </a:ext>
            </a:extLst>
          </p:cNvPr>
          <p:cNvSpPr/>
          <p:nvPr/>
        </p:nvSpPr>
        <p:spPr>
          <a:xfrm>
            <a:off x="3119889" y="2011831"/>
            <a:ext cx="576000" cy="612000"/>
          </a:xfrm>
          <a:prstGeom prst="roundRect">
            <a:avLst/>
          </a:prstGeom>
          <a:solidFill>
            <a:srgbClr val="FFF2CC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>
              <a:lnSpc>
                <a:spcPct val="80000"/>
              </a:lnSpc>
            </a:pPr>
            <a:r>
              <a:rPr kumimoji="1" lang="en-US" altLang="ja-JP" sz="1200">
                <a:solidFill>
                  <a:schemeClr val="accent2">
                    <a:lumMod val="75000"/>
                  </a:schemeClr>
                </a:solidFill>
              </a:rPr>
              <a:t>1/27</a:t>
            </a:r>
          </a:p>
          <a:p>
            <a:pPr algn="ctr">
              <a:lnSpc>
                <a:spcPct val="80000"/>
              </a:lnSpc>
            </a:pPr>
            <a:r>
              <a:rPr lang="ja-JP" altLang="en-US" sz="1200">
                <a:solidFill>
                  <a:schemeClr val="accent2">
                    <a:lumMod val="75000"/>
                  </a:schemeClr>
                </a:solidFill>
              </a:rPr>
              <a:t>──</a:t>
            </a:r>
            <a:endParaRPr kumimoji="1" lang="en-US" altLang="ja-JP" sz="1200">
              <a:solidFill>
                <a:schemeClr val="accent2">
                  <a:lumMod val="75000"/>
                </a:schemeClr>
              </a:solidFill>
            </a:endParaRPr>
          </a:p>
          <a:p>
            <a:pPr algn="ctr">
              <a:lnSpc>
                <a:spcPct val="80000"/>
              </a:lnSpc>
            </a:pPr>
            <a:r>
              <a:rPr kumimoji="1" lang="ja-JP" altLang="en-US" sz="1200">
                <a:solidFill>
                  <a:schemeClr val="accent2">
                    <a:lumMod val="75000"/>
                  </a:schemeClr>
                </a:solidFill>
              </a:rPr>
              <a:t>第</a:t>
            </a:r>
            <a:r>
              <a:rPr kumimoji="1" lang="en-US" altLang="ja-JP" sz="1200">
                <a:solidFill>
                  <a:schemeClr val="accent2">
                    <a:lumMod val="75000"/>
                  </a:schemeClr>
                </a:solidFill>
              </a:rPr>
              <a:t>3</a:t>
            </a:r>
            <a:r>
              <a:rPr kumimoji="1" lang="ja-JP" altLang="en-US" sz="1200">
                <a:solidFill>
                  <a:schemeClr val="accent2">
                    <a:lumMod val="75000"/>
                  </a:schemeClr>
                </a:solidFill>
              </a:rPr>
              <a:t>回</a:t>
            </a:r>
          </a:p>
        </p:txBody>
      </p:sp>
      <p:sp>
        <p:nvSpPr>
          <p:cNvPr id="30" name="四角形: 角を丸くする 29">
            <a:extLst>
              <a:ext uri="{FF2B5EF4-FFF2-40B4-BE49-F238E27FC236}">
                <a16:creationId xmlns:a16="http://schemas.microsoft.com/office/drawing/2014/main" id="{2A27F964-BF60-A316-3B95-7667B041CC89}"/>
              </a:ext>
            </a:extLst>
          </p:cNvPr>
          <p:cNvSpPr/>
          <p:nvPr/>
        </p:nvSpPr>
        <p:spPr>
          <a:xfrm>
            <a:off x="6343375" y="2868454"/>
            <a:ext cx="576000" cy="612000"/>
          </a:xfrm>
          <a:prstGeom prst="roundRect">
            <a:avLst/>
          </a:prstGeom>
          <a:solidFill>
            <a:srgbClr val="FFF2CC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>
              <a:lnSpc>
                <a:spcPct val="80000"/>
              </a:lnSpc>
            </a:pPr>
            <a:r>
              <a:rPr kumimoji="1" lang="en-US" altLang="ja-JP" sz="1200" b="1" dirty="0">
                <a:solidFill>
                  <a:schemeClr val="accent2"/>
                </a:solidFill>
              </a:rPr>
              <a:t>10</a:t>
            </a:r>
            <a:r>
              <a:rPr kumimoji="1" lang="ja-JP" altLang="en-US" sz="1200" b="1" dirty="0">
                <a:solidFill>
                  <a:schemeClr val="accent2"/>
                </a:solidFill>
              </a:rPr>
              <a:t>月</a:t>
            </a:r>
            <a:endParaRPr kumimoji="1" lang="en-US" altLang="ja-JP" sz="1200" b="1" dirty="0">
              <a:solidFill>
                <a:schemeClr val="accent2"/>
              </a:solidFill>
            </a:endParaRPr>
          </a:p>
          <a:p>
            <a:pPr algn="ctr">
              <a:lnSpc>
                <a:spcPct val="80000"/>
              </a:lnSpc>
            </a:pPr>
            <a:r>
              <a:rPr lang="ja-JP" altLang="en-US" sz="1200" b="1" dirty="0">
                <a:solidFill>
                  <a:schemeClr val="accent2"/>
                </a:solidFill>
              </a:rPr>
              <a:t>──</a:t>
            </a:r>
            <a:endParaRPr kumimoji="1" lang="en-US" altLang="ja-JP" sz="1200" b="1" dirty="0">
              <a:solidFill>
                <a:schemeClr val="accent2"/>
              </a:solidFill>
            </a:endParaRPr>
          </a:p>
          <a:p>
            <a:pPr algn="ctr">
              <a:lnSpc>
                <a:spcPct val="80000"/>
              </a:lnSpc>
            </a:pPr>
            <a:r>
              <a:rPr kumimoji="1" lang="ja-JP" altLang="en-US" sz="1200" b="1" dirty="0">
                <a:solidFill>
                  <a:schemeClr val="accent2"/>
                </a:solidFill>
              </a:rPr>
              <a:t>第</a:t>
            </a:r>
            <a:r>
              <a:rPr kumimoji="1" lang="en-US" altLang="ja-JP" sz="1200" b="1" dirty="0">
                <a:solidFill>
                  <a:schemeClr val="accent2"/>
                </a:solidFill>
              </a:rPr>
              <a:t>3</a:t>
            </a:r>
            <a:r>
              <a:rPr kumimoji="1" lang="ja-JP" altLang="en-US" sz="1200" b="1" dirty="0">
                <a:solidFill>
                  <a:schemeClr val="accent2"/>
                </a:solidFill>
              </a:rPr>
              <a:t>回</a:t>
            </a:r>
          </a:p>
        </p:txBody>
      </p:sp>
      <p:sp>
        <p:nvSpPr>
          <p:cNvPr id="33" name="四角形: 角を丸くする 32">
            <a:extLst>
              <a:ext uri="{FF2B5EF4-FFF2-40B4-BE49-F238E27FC236}">
                <a16:creationId xmlns:a16="http://schemas.microsoft.com/office/drawing/2014/main" id="{BA35615E-97F8-67DF-B648-09653E39C774}"/>
              </a:ext>
            </a:extLst>
          </p:cNvPr>
          <p:cNvSpPr/>
          <p:nvPr/>
        </p:nvSpPr>
        <p:spPr>
          <a:xfrm>
            <a:off x="4121832" y="5484753"/>
            <a:ext cx="3978391" cy="612000"/>
          </a:xfrm>
          <a:prstGeom prst="roundRect">
            <a:avLst/>
          </a:prstGeom>
          <a:solidFill>
            <a:srgbClr val="FFF2CC"/>
          </a:solidFill>
          <a:ln w="38100">
            <a:solidFill>
              <a:schemeClr val="accent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>
              <a:lnSpc>
                <a:spcPct val="80000"/>
              </a:lnSpc>
            </a:pPr>
            <a:r>
              <a:rPr lang="en-US" altLang="ja-JP" sz="1200" b="1" dirty="0">
                <a:solidFill>
                  <a:schemeClr val="accent2"/>
                </a:solidFill>
              </a:rPr>
              <a:t>4</a:t>
            </a:r>
            <a:r>
              <a:rPr lang="ja-JP" altLang="en-US" sz="1200" b="1" dirty="0">
                <a:solidFill>
                  <a:schemeClr val="accent2"/>
                </a:solidFill>
              </a:rPr>
              <a:t>～３</a:t>
            </a:r>
            <a:r>
              <a:rPr kumimoji="1" lang="ja-JP" altLang="en-US" sz="1200" b="1" dirty="0">
                <a:solidFill>
                  <a:schemeClr val="accent2"/>
                </a:solidFill>
              </a:rPr>
              <a:t>月</a:t>
            </a:r>
            <a:endParaRPr kumimoji="1" lang="en-US" altLang="ja-JP" sz="1200" b="1" dirty="0">
              <a:solidFill>
                <a:schemeClr val="accent2"/>
              </a:solidFill>
            </a:endParaRPr>
          </a:p>
          <a:p>
            <a:pPr algn="ctr">
              <a:lnSpc>
                <a:spcPct val="80000"/>
              </a:lnSpc>
            </a:pPr>
            <a:r>
              <a:rPr lang="ja-JP" altLang="en-US" sz="1200" b="1" dirty="0">
                <a:solidFill>
                  <a:schemeClr val="accent2"/>
                </a:solidFill>
              </a:rPr>
              <a:t>──</a:t>
            </a:r>
            <a:endParaRPr kumimoji="1" lang="en-US" altLang="ja-JP" sz="1200" b="1" dirty="0">
              <a:solidFill>
                <a:schemeClr val="accent2"/>
              </a:solidFill>
            </a:endParaRPr>
          </a:p>
          <a:p>
            <a:pPr algn="ctr">
              <a:lnSpc>
                <a:spcPct val="80000"/>
              </a:lnSpc>
            </a:pPr>
            <a:r>
              <a:rPr kumimoji="1" lang="en-US" altLang="ja-JP" sz="1200" b="1" dirty="0">
                <a:solidFill>
                  <a:schemeClr val="accent2"/>
                </a:solidFill>
              </a:rPr>
              <a:t>1</a:t>
            </a:r>
            <a:r>
              <a:rPr kumimoji="1" lang="ja-JP" altLang="en-US" sz="1200" b="1" dirty="0">
                <a:solidFill>
                  <a:schemeClr val="accent2"/>
                </a:solidFill>
              </a:rPr>
              <a:t>～</a:t>
            </a:r>
            <a:r>
              <a:rPr kumimoji="1" lang="en-US" altLang="ja-JP" sz="1200" b="1" dirty="0">
                <a:solidFill>
                  <a:schemeClr val="accent2"/>
                </a:solidFill>
              </a:rPr>
              <a:t>2</a:t>
            </a:r>
            <a:r>
              <a:rPr kumimoji="1" lang="ja-JP" altLang="en-US" sz="1200" b="1" dirty="0">
                <a:solidFill>
                  <a:schemeClr val="accent2"/>
                </a:solidFill>
              </a:rPr>
              <a:t>回程度（案件に応じ開催）</a:t>
            </a: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E1A6CA8B-BABC-2611-4129-4E79A6391C8E}"/>
              </a:ext>
            </a:extLst>
          </p:cNvPr>
          <p:cNvSpPr/>
          <p:nvPr/>
        </p:nvSpPr>
        <p:spPr>
          <a:xfrm>
            <a:off x="7399971" y="2011831"/>
            <a:ext cx="576000" cy="6120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>
              <a:lnSpc>
                <a:spcPct val="80000"/>
              </a:lnSpc>
            </a:pPr>
            <a:r>
              <a:rPr kumimoji="1" lang="en-US" altLang="ja-JP" sz="1200" dirty="0">
                <a:solidFill>
                  <a:schemeClr val="accent2">
                    <a:lumMod val="75000"/>
                  </a:schemeClr>
                </a:solidFill>
              </a:rPr>
              <a:t>1</a:t>
            </a:r>
            <a:r>
              <a:rPr kumimoji="1" lang="ja-JP" altLang="en-US" sz="1200" dirty="0">
                <a:solidFill>
                  <a:schemeClr val="accent2">
                    <a:lumMod val="75000"/>
                  </a:schemeClr>
                </a:solidFill>
              </a:rPr>
              <a:t>月</a:t>
            </a:r>
            <a:endParaRPr kumimoji="1" lang="en-US" altLang="ja-JP" sz="1200" dirty="0">
              <a:solidFill>
                <a:schemeClr val="accent2">
                  <a:lumMod val="75000"/>
                </a:schemeClr>
              </a:solidFill>
            </a:endParaRPr>
          </a:p>
          <a:p>
            <a:pPr algn="ctr">
              <a:lnSpc>
                <a:spcPct val="80000"/>
              </a:lnSpc>
            </a:pPr>
            <a:r>
              <a:rPr lang="ja-JP" altLang="en-US" sz="1200" dirty="0">
                <a:solidFill>
                  <a:schemeClr val="accent2">
                    <a:lumMod val="75000"/>
                  </a:schemeClr>
                </a:solidFill>
              </a:rPr>
              <a:t>──</a:t>
            </a:r>
            <a:endParaRPr kumimoji="1" lang="en-US" altLang="ja-JP" sz="1200" dirty="0">
              <a:solidFill>
                <a:schemeClr val="accent2">
                  <a:lumMod val="75000"/>
                </a:schemeClr>
              </a:solidFill>
            </a:endParaRPr>
          </a:p>
          <a:p>
            <a:pPr algn="ctr">
              <a:lnSpc>
                <a:spcPct val="80000"/>
              </a:lnSpc>
            </a:pPr>
            <a:r>
              <a:rPr kumimoji="1" lang="ja-JP" altLang="en-US" sz="1200" dirty="0">
                <a:solidFill>
                  <a:schemeClr val="accent2">
                    <a:lumMod val="75000"/>
                  </a:schemeClr>
                </a:solidFill>
              </a:rPr>
              <a:t>第</a:t>
            </a:r>
            <a:r>
              <a:rPr kumimoji="1" lang="en-US" altLang="ja-JP" sz="1200" dirty="0">
                <a:solidFill>
                  <a:schemeClr val="accent2">
                    <a:lumMod val="75000"/>
                  </a:schemeClr>
                </a:solidFill>
              </a:rPr>
              <a:t>4</a:t>
            </a:r>
            <a:r>
              <a:rPr kumimoji="1" lang="ja-JP" altLang="en-US" sz="1200" dirty="0">
                <a:solidFill>
                  <a:schemeClr val="accent2">
                    <a:lumMod val="75000"/>
                  </a:schemeClr>
                </a:solidFill>
              </a:rPr>
              <a:t>回</a:t>
            </a:r>
          </a:p>
        </p:txBody>
      </p:sp>
      <p:sp>
        <p:nvSpPr>
          <p:cNvPr id="8" name="矢印: 左右 7">
            <a:extLst>
              <a:ext uri="{FF2B5EF4-FFF2-40B4-BE49-F238E27FC236}">
                <a16:creationId xmlns:a16="http://schemas.microsoft.com/office/drawing/2014/main" id="{FA38E2F2-40AC-2074-9E80-CE69D3C5E01F}"/>
              </a:ext>
            </a:extLst>
          </p:cNvPr>
          <p:cNvSpPr/>
          <p:nvPr/>
        </p:nvSpPr>
        <p:spPr>
          <a:xfrm>
            <a:off x="5395896" y="3046677"/>
            <a:ext cx="821442" cy="246888"/>
          </a:xfrm>
          <a:prstGeom prst="leftRightArrow">
            <a:avLst/>
          </a:prstGeom>
          <a:solidFill>
            <a:srgbClr val="FFF2CC"/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6887F616-3E33-213D-8342-6B37DA55A3E9}"/>
              </a:ext>
            </a:extLst>
          </p:cNvPr>
          <p:cNvSpPr/>
          <p:nvPr/>
        </p:nvSpPr>
        <p:spPr>
          <a:xfrm>
            <a:off x="4397394" y="3340000"/>
            <a:ext cx="1713634" cy="364118"/>
          </a:xfrm>
          <a:prstGeom prst="roundRect">
            <a:avLst/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>
              <a:lnSpc>
                <a:spcPct val="80000"/>
              </a:lnSpc>
            </a:pPr>
            <a:r>
              <a:rPr kumimoji="1" lang="ja-JP" altLang="en-US" sz="1200" dirty="0">
                <a:solidFill>
                  <a:schemeClr val="tx1"/>
                </a:solidFill>
              </a:rPr>
              <a:t>計画見直しのための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pPr algn="ctr">
              <a:lnSpc>
                <a:spcPct val="80000"/>
              </a:lnSpc>
            </a:pPr>
            <a:r>
              <a:rPr kumimoji="1" lang="ja-JP" altLang="en-US" sz="1200" dirty="0">
                <a:solidFill>
                  <a:schemeClr val="tx1"/>
                </a:solidFill>
              </a:rPr>
              <a:t>アンケート等実施期間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13" name="矢印: 左右 12">
            <a:extLst>
              <a:ext uri="{FF2B5EF4-FFF2-40B4-BE49-F238E27FC236}">
                <a16:creationId xmlns:a16="http://schemas.microsoft.com/office/drawing/2014/main" id="{4FD4C511-BD16-7C64-4906-DE4A671A2DAB}"/>
              </a:ext>
            </a:extLst>
          </p:cNvPr>
          <p:cNvSpPr/>
          <p:nvPr/>
        </p:nvSpPr>
        <p:spPr>
          <a:xfrm>
            <a:off x="2987541" y="4470818"/>
            <a:ext cx="2076450" cy="271577"/>
          </a:xfrm>
          <a:prstGeom prst="leftRightArrow">
            <a:avLst/>
          </a:prstGeom>
          <a:solidFill>
            <a:srgbClr val="FFF2CC"/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B23565B-A274-B46F-6E26-7C9F256D66D8}"/>
              </a:ext>
            </a:extLst>
          </p:cNvPr>
          <p:cNvSpPr txBox="1"/>
          <p:nvPr/>
        </p:nvSpPr>
        <p:spPr>
          <a:xfrm>
            <a:off x="7320522" y="42959"/>
            <a:ext cx="1763515" cy="4420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36000" bIns="36000" rtlCol="0">
            <a:spAutoFit/>
          </a:bodyPr>
          <a:lstStyle/>
          <a:p>
            <a:pPr algn="ctr"/>
            <a:r>
              <a:rPr kumimoji="1" lang="ja-JP" altLang="en-US" sz="2400" dirty="0">
                <a:latin typeface="+mn-ea"/>
              </a:rPr>
              <a:t>資料</a:t>
            </a:r>
            <a:r>
              <a:rPr lang="ja-JP" altLang="en-US" sz="2400" dirty="0">
                <a:latin typeface="+mn-ea"/>
              </a:rPr>
              <a:t>４－２</a:t>
            </a:r>
            <a:endParaRPr kumimoji="1" lang="ja-JP" altLang="en-US" sz="2400" dirty="0">
              <a:latin typeface="+mn-ea"/>
            </a:endParaRPr>
          </a:p>
        </p:txBody>
      </p:sp>
      <p:sp>
        <p:nvSpPr>
          <p:cNvPr id="6" name="矢印: 左右 5">
            <a:extLst>
              <a:ext uri="{FF2B5EF4-FFF2-40B4-BE49-F238E27FC236}">
                <a16:creationId xmlns:a16="http://schemas.microsoft.com/office/drawing/2014/main" id="{0FF33177-588A-07BB-0BB5-3DB08AE398A7}"/>
              </a:ext>
            </a:extLst>
          </p:cNvPr>
          <p:cNvSpPr/>
          <p:nvPr/>
        </p:nvSpPr>
        <p:spPr>
          <a:xfrm>
            <a:off x="5075528" y="4470818"/>
            <a:ext cx="2079201" cy="271577"/>
          </a:xfrm>
          <a:prstGeom prst="leftRightArrow">
            <a:avLst/>
          </a:prstGeom>
          <a:solidFill>
            <a:srgbClr val="FFF2CC"/>
          </a:solidFill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5BCC0C48-7A65-20F9-3518-0A177232C20D}"/>
              </a:ext>
            </a:extLst>
          </p:cNvPr>
          <p:cNvSpPr/>
          <p:nvPr/>
        </p:nvSpPr>
        <p:spPr>
          <a:xfrm>
            <a:off x="5096646" y="4759324"/>
            <a:ext cx="2591325" cy="391518"/>
          </a:xfrm>
          <a:prstGeom prst="roundRect">
            <a:avLst/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>
              <a:lnSpc>
                <a:spcPct val="80000"/>
              </a:lnSpc>
            </a:pPr>
            <a:r>
              <a:rPr kumimoji="1" lang="ja-JP" altLang="en-US" sz="1000" dirty="0">
                <a:solidFill>
                  <a:schemeClr val="tx1"/>
                </a:solidFill>
              </a:rPr>
              <a:t>（検討状況に応じ</a:t>
            </a:r>
            <a:r>
              <a:rPr lang="ja-JP" altLang="en-US" sz="1000" dirty="0">
                <a:solidFill>
                  <a:schemeClr val="tx1"/>
                </a:solidFill>
              </a:rPr>
              <a:t>、追加の情報ご提供を</a:t>
            </a:r>
            <a:endParaRPr lang="en-US" altLang="ja-JP" sz="1000" dirty="0">
              <a:solidFill>
                <a:schemeClr val="tx1"/>
              </a:solidFill>
            </a:endParaRPr>
          </a:p>
          <a:p>
            <a:pPr algn="ctr">
              <a:lnSpc>
                <a:spcPct val="80000"/>
              </a:lnSpc>
            </a:pPr>
            <a:r>
              <a:rPr lang="ja-JP" altLang="en-US" sz="1000" dirty="0">
                <a:solidFill>
                  <a:schemeClr val="tx1"/>
                </a:solidFill>
              </a:rPr>
              <a:t>お願い</a:t>
            </a:r>
            <a:r>
              <a:rPr kumimoji="1" lang="ja-JP" altLang="en-US" sz="1000" dirty="0">
                <a:solidFill>
                  <a:schemeClr val="tx1"/>
                </a:solidFill>
              </a:rPr>
              <a:t>させていただく</a:t>
            </a:r>
            <a:r>
              <a:rPr lang="ja-JP" altLang="en-US" sz="1000" dirty="0">
                <a:solidFill>
                  <a:schemeClr val="tx1"/>
                </a:solidFill>
              </a:rPr>
              <a:t>可能性</a:t>
            </a:r>
            <a:r>
              <a:rPr kumimoji="1" lang="ja-JP" altLang="en-US" sz="1000" dirty="0">
                <a:solidFill>
                  <a:schemeClr val="tx1"/>
                </a:solidFill>
              </a:rPr>
              <a:t>があります）</a:t>
            </a:r>
            <a:endParaRPr kumimoji="1" lang="en-US" altLang="ja-JP" sz="1000" dirty="0">
              <a:solidFill>
                <a:schemeClr val="tx1"/>
              </a:solidFill>
            </a:endParaRPr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33371993-A86E-CB5C-9CD1-AE064D6DBD04}"/>
              </a:ext>
            </a:extLst>
          </p:cNvPr>
          <p:cNvSpPr/>
          <p:nvPr/>
        </p:nvSpPr>
        <p:spPr>
          <a:xfrm>
            <a:off x="3050879" y="4763288"/>
            <a:ext cx="1937733" cy="391518"/>
          </a:xfrm>
          <a:prstGeom prst="roundRect">
            <a:avLst/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>
              <a:lnSpc>
                <a:spcPct val="80000"/>
              </a:lnSpc>
            </a:pPr>
            <a:r>
              <a:rPr lang="ja-JP" altLang="en-US" sz="1100" dirty="0">
                <a:solidFill>
                  <a:schemeClr val="tx1"/>
                </a:solidFill>
              </a:rPr>
              <a:t>ヒアリング</a:t>
            </a:r>
            <a:endParaRPr kumimoji="1" lang="en-US" altLang="ja-JP" sz="1000" dirty="0">
              <a:solidFill>
                <a:schemeClr val="tx1"/>
              </a:solidFill>
            </a:endParaRPr>
          </a:p>
        </p:txBody>
      </p:sp>
      <p:cxnSp>
        <p:nvCxnSpPr>
          <p:cNvPr id="18" name="直線矢印コネクタ 17">
            <a:extLst>
              <a:ext uri="{FF2B5EF4-FFF2-40B4-BE49-F238E27FC236}">
                <a16:creationId xmlns:a16="http://schemas.microsoft.com/office/drawing/2014/main" id="{97064CEB-A186-38F6-997B-053C8EBD8D32}"/>
              </a:ext>
            </a:extLst>
          </p:cNvPr>
          <p:cNvCxnSpPr>
            <a:cxnSpLocks/>
          </p:cNvCxnSpPr>
          <p:nvPr/>
        </p:nvCxnSpPr>
        <p:spPr>
          <a:xfrm flipV="1">
            <a:off x="3317399" y="2623831"/>
            <a:ext cx="0" cy="1434577"/>
          </a:xfrm>
          <a:prstGeom prst="straightConnector1">
            <a:avLst/>
          </a:prstGeom>
          <a:ln w="57150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矢印: 右 19">
            <a:extLst>
              <a:ext uri="{FF2B5EF4-FFF2-40B4-BE49-F238E27FC236}">
                <a16:creationId xmlns:a16="http://schemas.microsoft.com/office/drawing/2014/main" id="{E5486B00-EFAA-3C3A-E068-D61472C4A6FF}"/>
              </a:ext>
            </a:extLst>
          </p:cNvPr>
          <p:cNvSpPr/>
          <p:nvPr/>
        </p:nvSpPr>
        <p:spPr>
          <a:xfrm>
            <a:off x="3076157" y="3945694"/>
            <a:ext cx="4829175" cy="598533"/>
          </a:xfrm>
          <a:prstGeom prst="rightArrow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四角形: 角を丸くする 20">
            <a:extLst>
              <a:ext uri="{FF2B5EF4-FFF2-40B4-BE49-F238E27FC236}">
                <a16:creationId xmlns:a16="http://schemas.microsoft.com/office/drawing/2014/main" id="{EFDA30AE-17F7-F5F7-5BDF-47DB0B78319D}"/>
              </a:ext>
            </a:extLst>
          </p:cNvPr>
          <p:cNvSpPr/>
          <p:nvPr/>
        </p:nvSpPr>
        <p:spPr>
          <a:xfrm>
            <a:off x="4279605" y="3966680"/>
            <a:ext cx="1937733" cy="577547"/>
          </a:xfrm>
          <a:prstGeom prst="round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>
              <a:lnSpc>
                <a:spcPct val="80000"/>
              </a:lnSpc>
            </a:pPr>
            <a:r>
              <a:rPr kumimoji="1" lang="ja-JP" altLang="en-US" sz="1400" b="1" dirty="0">
                <a:solidFill>
                  <a:schemeClr val="tx1"/>
                </a:solidFill>
              </a:rPr>
              <a:t>戦略の検討</a:t>
            </a:r>
            <a:endParaRPr kumimoji="1" lang="en-US" altLang="ja-JP" sz="1400" b="1" dirty="0">
              <a:solidFill>
                <a:schemeClr val="tx1"/>
              </a:solidFill>
            </a:endParaRPr>
          </a:p>
        </p:txBody>
      </p:sp>
      <p:cxnSp>
        <p:nvCxnSpPr>
          <p:cNvPr id="23" name="直線矢印コネクタ 22">
            <a:extLst>
              <a:ext uri="{FF2B5EF4-FFF2-40B4-BE49-F238E27FC236}">
                <a16:creationId xmlns:a16="http://schemas.microsoft.com/office/drawing/2014/main" id="{C4ABC81B-8683-4E3B-4D3A-3D43A58A61F7}"/>
              </a:ext>
            </a:extLst>
          </p:cNvPr>
          <p:cNvCxnSpPr>
            <a:cxnSpLocks/>
          </p:cNvCxnSpPr>
          <p:nvPr/>
        </p:nvCxnSpPr>
        <p:spPr>
          <a:xfrm>
            <a:off x="3517424" y="2623831"/>
            <a:ext cx="0" cy="1434577"/>
          </a:xfrm>
          <a:prstGeom prst="straightConnector1">
            <a:avLst/>
          </a:prstGeom>
          <a:ln w="57150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>
            <a:extLst>
              <a:ext uri="{FF2B5EF4-FFF2-40B4-BE49-F238E27FC236}">
                <a16:creationId xmlns:a16="http://schemas.microsoft.com/office/drawing/2014/main" id="{DE10B8A8-8C4D-8A13-2020-AB55405D6EB4}"/>
              </a:ext>
            </a:extLst>
          </p:cNvPr>
          <p:cNvCxnSpPr>
            <a:cxnSpLocks/>
          </p:cNvCxnSpPr>
          <p:nvPr/>
        </p:nvCxnSpPr>
        <p:spPr>
          <a:xfrm flipV="1">
            <a:off x="7513004" y="2623831"/>
            <a:ext cx="0" cy="143457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矢印コネクタ 25">
            <a:extLst>
              <a:ext uri="{FF2B5EF4-FFF2-40B4-BE49-F238E27FC236}">
                <a16:creationId xmlns:a16="http://schemas.microsoft.com/office/drawing/2014/main" id="{CC8FAC18-95B0-254B-0A33-FBE581A91AEB}"/>
              </a:ext>
            </a:extLst>
          </p:cNvPr>
          <p:cNvCxnSpPr>
            <a:cxnSpLocks/>
          </p:cNvCxnSpPr>
          <p:nvPr/>
        </p:nvCxnSpPr>
        <p:spPr>
          <a:xfrm flipV="1">
            <a:off x="6503354" y="3480454"/>
            <a:ext cx="0" cy="636495"/>
          </a:xfrm>
          <a:prstGeom prst="straightConnector1">
            <a:avLst/>
          </a:prstGeom>
          <a:ln w="57150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07E69E99-9405-6DEC-4C08-3F125BB48E4A}"/>
              </a:ext>
            </a:extLst>
          </p:cNvPr>
          <p:cNvCxnSpPr>
            <a:cxnSpLocks/>
          </p:cNvCxnSpPr>
          <p:nvPr/>
        </p:nvCxnSpPr>
        <p:spPr>
          <a:xfrm>
            <a:off x="6704515" y="3532525"/>
            <a:ext cx="0" cy="636495"/>
          </a:xfrm>
          <a:prstGeom prst="straightConnector1">
            <a:avLst/>
          </a:prstGeom>
          <a:ln w="57150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四角形: 角を丸くする 30">
            <a:extLst>
              <a:ext uri="{FF2B5EF4-FFF2-40B4-BE49-F238E27FC236}">
                <a16:creationId xmlns:a16="http://schemas.microsoft.com/office/drawing/2014/main" id="{C18EEB36-7EB9-E9F5-9796-2C9820997079}"/>
              </a:ext>
            </a:extLst>
          </p:cNvPr>
          <p:cNvSpPr/>
          <p:nvPr/>
        </p:nvSpPr>
        <p:spPr>
          <a:xfrm>
            <a:off x="2849271" y="3116337"/>
            <a:ext cx="1194114" cy="364117"/>
          </a:xfrm>
          <a:prstGeom prst="roundRect">
            <a:avLst/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>
              <a:lnSpc>
                <a:spcPct val="80000"/>
              </a:lnSpc>
            </a:pPr>
            <a:r>
              <a:rPr lang="ja-JP" altLang="en-US" sz="1100" dirty="0">
                <a:solidFill>
                  <a:schemeClr val="tx1"/>
                </a:solidFill>
              </a:rPr>
              <a:t>戦略立案について</a:t>
            </a:r>
            <a:endParaRPr lang="en-US" altLang="ja-JP" sz="1100" dirty="0">
              <a:solidFill>
                <a:schemeClr val="tx1"/>
              </a:solidFill>
            </a:endParaRPr>
          </a:p>
          <a:p>
            <a:pPr algn="ctr">
              <a:lnSpc>
                <a:spcPct val="80000"/>
              </a:lnSpc>
            </a:pPr>
            <a:r>
              <a:rPr lang="ja-JP" altLang="en-US" sz="1100" dirty="0">
                <a:solidFill>
                  <a:schemeClr val="tx1"/>
                </a:solidFill>
              </a:rPr>
              <a:t>（ご意見交換）</a:t>
            </a:r>
            <a:endParaRPr lang="en-US" altLang="ja-JP" sz="1100" dirty="0">
              <a:solidFill>
                <a:schemeClr val="tx1"/>
              </a:solidFill>
            </a:endParaRPr>
          </a:p>
        </p:txBody>
      </p:sp>
      <p:sp>
        <p:nvSpPr>
          <p:cNvPr id="32" name="四角形: 角を丸くする 31">
            <a:extLst>
              <a:ext uri="{FF2B5EF4-FFF2-40B4-BE49-F238E27FC236}">
                <a16:creationId xmlns:a16="http://schemas.microsoft.com/office/drawing/2014/main" id="{A9CBD30D-B272-1994-2DE2-2769A7D69FEC}"/>
              </a:ext>
            </a:extLst>
          </p:cNvPr>
          <p:cNvSpPr/>
          <p:nvPr/>
        </p:nvSpPr>
        <p:spPr>
          <a:xfrm>
            <a:off x="6217338" y="3697664"/>
            <a:ext cx="955450" cy="239118"/>
          </a:xfrm>
          <a:prstGeom prst="roundRect">
            <a:avLst/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>
              <a:lnSpc>
                <a:spcPct val="80000"/>
              </a:lnSpc>
            </a:pPr>
            <a:r>
              <a:rPr lang="ja-JP" altLang="en-US" sz="1100" dirty="0">
                <a:solidFill>
                  <a:schemeClr val="tx1"/>
                </a:solidFill>
              </a:rPr>
              <a:t>戦略素案</a:t>
            </a:r>
            <a:endParaRPr lang="en-US" altLang="ja-JP" sz="1100" dirty="0">
              <a:solidFill>
                <a:schemeClr val="tx1"/>
              </a:solidFill>
            </a:endParaRPr>
          </a:p>
        </p:txBody>
      </p:sp>
      <p:sp>
        <p:nvSpPr>
          <p:cNvPr id="34" name="四角形: 角を丸くする 33">
            <a:extLst>
              <a:ext uri="{FF2B5EF4-FFF2-40B4-BE49-F238E27FC236}">
                <a16:creationId xmlns:a16="http://schemas.microsoft.com/office/drawing/2014/main" id="{57AAD334-485E-765D-D416-9265BB02C085}"/>
              </a:ext>
            </a:extLst>
          </p:cNvPr>
          <p:cNvSpPr/>
          <p:nvPr/>
        </p:nvSpPr>
        <p:spPr>
          <a:xfrm>
            <a:off x="7327339" y="3293565"/>
            <a:ext cx="576001" cy="239118"/>
          </a:xfrm>
          <a:prstGeom prst="roundRect">
            <a:avLst/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>
              <a:lnSpc>
                <a:spcPct val="80000"/>
              </a:lnSpc>
            </a:pPr>
            <a:r>
              <a:rPr lang="ja-JP" altLang="en-US" sz="1100" dirty="0">
                <a:solidFill>
                  <a:schemeClr val="tx1"/>
                </a:solidFill>
              </a:rPr>
              <a:t>戦略</a:t>
            </a:r>
            <a:endParaRPr lang="en-US" altLang="ja-JP" sz="1100" dirty="0">
              <a:solidFill>
                <a:schemeClr val="tx1"/>
              </a:solidFill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ECF6E95-6057-85D9-32E2-E8F4C8EFD624}"/>
              </a:ext>
            </a:extLst>
          </p:cNvPr>
          <p:cNvSpPr/>
          <p:nvPr/>
        </p:nvSpPr>
        <p:spPr>
          <a:xfrm>
            <a:off x="100411" y="78443"/>
            <a:ext cx="3382657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t">
            <a:spAutoFit/>
          </a:bodyPr>
          <a:lstStyle/>
          <a:p>
            <a:r>
              <a:rPr lang="ja-JP" altLang="en-US" sz="2400" b="1" dirty="0">
                <a:solidFill>
                  <a:schemeClr val="tx1"/>
                </a:solidFill>
                <a:effectLst>
                  <a:glow rad="1270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■ 今後のスケジュール</a:t>
            </a:r>
            <a:endParaRPr lang="en-US" altLang="ja-JP" sz="2215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2A3EB7E0-7B7A-8D4C-FB55-E7E510554356}"/>
              </a:ext>
            </a:extLst>
          </p:cNvPr>
          <p:cNvCxnSpPr/>
          <p:nvPr/>
        </p:nvCxnSpPr>
        <p:spPr>
          <a:xfrm>
            <a:off x="200498" y="553939"/>
            <a:ext cx="8673231" cy="0"/>
          </a:xfrm>
          <a:prstGeom prst="line">
            <a:avLst/>
          </a:prstGeom>
          <a:ln w="28575">
            <a:solidFill>
              <a:srgbClr val="8FB901"/>
            </a:solidFill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3574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802C33-1759-8A5E-83E2-5BBB2E6BDA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09B4F5CA-29E4-7D36-7435-81B47443E676}"/>
              </a:ext>
            </a:extLst>
          </p:cNvPr>
          <p:cNvSpPr/>
          <p:nvPr/>
        </p:nvSpPr>
        <p:spPr>
          <a:xfrm>
            <a:off x="100411" y="140588"/>
            <a:ext cx="7404591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t">
            <a:spAutoFit/>
          </a:bodyPr>
          <a:lstStyle/>
          <a:p>
            <a:r>
              <a:rPr lang="ja-JP" altLang="en-US" sz="2400" b="1" dirty="0">
                <a:solidFill>
                  <a:schemeClr val="tx1"/>
                </a:solidFill>
                <a:effectLst>
                  <a:glow rad="1270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■ 戦略業務等や実施可能な脱炭素化の取組について</a:t>
            </a:r>
            <a:endParaRPr lang="en-US" altLang="ja-JP" sz="2215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DDEC8EBD-6676-541E-5A3B-79A8320F85C0}"/>
              </a:ext>
            </a:extLst>
          </p:cNvPr>
          <p:cNvCxnSpPr/>
          <p:nvPr/>
        </p:nvCxnSpPr>
        <p:spPr>
          <a:xfrm>
            <a:off x="200498" y="616084"/>
            <a:ext cx="8673231" cy="0"/>
          </a:xfrm>
          <a:prstGeom prst="line">
            <a:avLst/>
          </a:prstGeom>
          <a:ln w="28575">
            <a:solidFill>
              <a:srgbClr val="8FB901"/>
            </a:solidFill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DB271F1-BEC3-0012-4CDC-90783982044F}"/>
              </a:ext>
            </a:extLst>
          </p:cNvPr>
          <p:cNvSpPr txBox="1"/>
          <p:nvPr/>
        </p:nvSpPr>
        <p:spPr>
          <a:xfrm>
            <a:off x="220196" y="1145906"/>
            <a:ext cx="3428893" cy="406853"/>
          </a:xfrm>
          <a:prstGeom prst="roundRect">
            <a:avLst>
              <a:gd name="adj" fmla="val 50000"/>
            </a:avLst>
          </a:prstGeom>
          <a:solidFill>
            <a:srgbClr val="FFE699"/>
          </a:solidFill>
          <a:ln w="57150" cmpd="thickThin">
            <a:solidFill>
              <a:schemeClr val="bg1">
                <a:lumMod val="65000"/>
              </a:schemeClr>
            </a:solidFill>
          </a:ln>
        </p:spPr>
        <p:txBody>
          <a:bodyPr wrap="none" lIns="66462" tIns="16615" rIns="66462" bIns="16615" rtlCol="0" anchor="ctr">
            <a:spAutoFit/>
          </a:bodyPr>
          <a:lstStyle/>
          <a:p>
            <a:r>
              <a:rPr lang="ja-JP" altLang="en-US" sz="1662" b="1" dirty="0">
                <a:effectLst>
                  <a:glow rad="1270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促進事業の組成に向けた戦略検討</a:t>
            </a:r>
            <a:endParaRPr lang="ja-JP" altLang="en-US" sz="1662" b="1" u="sng" dirty="0">
              <a:effectLst>
                <a:glow rad="127000">
                  <a:schemeClr val="bg1"/>
                </a:glo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8CEC9A0-1DFD-5C7D-006D-F375521ADD07}"/>
              </a:ext>
            </a:extLst>
          </p:cNvPr>
          <p:cNvSpPr txBox="1"/>
          <p:nvPr/>
        </p:nvSpPr>
        <p:spPr>
          <a:xfrm>
            <a:off x="403127" y="1782314"/>
            <a:ext cx="8088358" cy="916227"/>
          </a:xfrm>
          <a:prstGeom prst="rect">
            <a:avLst/>
          </a:prstGeom>
          <a:noFill/>
        </p:spPr>
        <p:txBody>
          <a:bodyPr wrap="square" lIns="84406" tIns="42203" rIns="84406" bIns="42203" rtlCol="0" anchor="t">
            <a:spAutoFit/>
          </a:bodyPr>
          <a:lstStyle/>
          <a:p>
            <a:pPr marL="263776" indent="-263776">
              <a:spcAft>
                <a:spcPts val="554"/>
              </a:spcAft>
              <a:buFont typeface="Wingdings" panose="05000000000000000000" pitchFamily="2" charset="2"/>
              <a:buChar char="ü"/>
            </a:pPr>
            <a:r>
              <a:rPr lang="ja-JP" altLang="en-US" b="1" dirty="0">
                <a:solidFill>
                  <a:srgbClr val="FF0000"/>
                </a:solidFill>
                <a:effectLst>
                  <a:glow rad="1270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製品の開発側</a:t>
            </a:r>
            <a:r>
              <a:rPr lang="ja-JP" altLang="en-US" b="1" dirty="0">
                <a:effectLst>
                  <a:glow rad="127000">
                    <a:schemeClr val="bg1"/>
                  </a:glo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（メーカー）、</a:t>
            </a:r>
            <a:r>
              <a:rPr lang="ja-JP" altLang="en-US" b="1" dirty="0">
                <a:solidFill>
                  <a:srgbClr val="FF0000"/>
                </a:solidFill>
                <a:effectLst>
                  <a:glow rad="1270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次世代エネルギーの供給側</a:t>
            </a:r>
            <a:r>
              <a:rPr lang="ja-JP" altLang="en-US" b="1" dirty="0">
                <a:effectLst>
                  <a:glow rad="127000">
                    <a:schemeClr val="bg1"/>
                  </a:glo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（エネルギー事業者）、</a:t>
            </a:r>
            <a:r>
              <a:rPr lang="ja-JP" altLang="en-US" b="1" dirty="0">
                <a:solidFill>
                  <a:srgbClr val="FF0000"/>
                </a:solidFill>
                <a:effectLst>
                  <a:glow rad="1270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投資の支援側</a:t>
            </a:r>
            <a:r>
              <a:rPr lang="ja-JP" altLang="en-US" b="1" dirty="0">
                <a:effectLst>
                  <a:glow rad="127000">
                    <a:schemeClr val="bg1"/>
                  </a:glo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（銀行等）などにヒアリングを</a:t>
            </a:r>
            <a:r>
              <a:rPr lang="ja-JP" altLang="en-US" b="1">
                <a:effectLst>
                  <a:glow rad="127000">
                    <a:schemeClr val="bg1"/>
                  </a:glo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行うほか立地企業を</a:t>
            </a:r>
            <a:r>
              <a:rPr lang="ja-JP" altLang="en-US" b="1" dirty="0">
                <a:effectLst>
                  <a:glow rad="127000">
                    <a:schemeClr val="bg1"/>
                  </a:glo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中心にアンケートを実施</a:t>
            </a:r>
            <a:endParaRPr lang="en-US" altLang="ja-JP" dirty="0">
              <a:effectLst>
                <a:glow rad="127000">
                  <a:schemeClr val="bg1"/>
                </a:glo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" name="二等辺三角形 10">
            <a:extLst>
              <a:ext uri="{FF2B5EF4-FFF2-40B4-BE49-F238E27FC236}">
                <a16:creationId xmlns:a16="http://schemas.microsoft.com/office/drawing/2014/main" id="{4ABF857D-C3F7-DE70-A8A1-6544A726C917}"/>
              </a:ext>
            </a:extLst>
          </p:cNvPr>
          <p:cNvSpPr/>
          <p:nvPr/>
        </p:nvSpPr>
        <p:spPr>
          <a:xfrm rot="10800000">
            <a:off x="3967800" y="3569840"/>
            <a:ext cx="1199304" cy="294930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CCF2031-3C25-54D8-3A80-EAD5EB635EEC}"/>
              </a:ext>
            </a:extLst>
          </p:cNvPr>
          <p:cNvSpPr txBox="1"/>
          <p:nvPr/>
        </p:nvSpPr>
        <p:spPr>
          <a:xfrm>
            <a:off x="492933" y="4222401"/>
            <a:ext cx="8238843" cy="639228"/>
          </a:xfrm>
          <a:prstGeom prst="rect">
            <a:avLst/>
          </a:prstGeom>
          <a:noFill/>
        </p:spPr>
        <p:txBody>
          <a:bodyPr wrap="square" lIns="84406" tIns="42203" rIns="84406" bIns="42203" rtlCol="0" anchor="t">
            <a:spAutoFit/>
          </a:bodyPr>
          <a:lstStyle/>
          <a:p>
            <a:pPr marL="263776" indent="-263776">
              <a:spcAft>
                <a:spcPts val="554"/>
              </a:spcAft>
              <a:buFont typeface="Wingdings" panose="05000000000000000000" pitchFamily="2" charset="2"/>
              <a:buChar char="ü"/>
            </a:pPr>
            <a:r>
              <a:rPr lang="ja-JP" altLang="en-US" b="1" dirty="0">
                <a:effectLst>
                  <a:glow rad="127000">
                    <a:schemeClr val="bg1"/>
                  </a:glo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ヒアリング結果等を整理し、</a:t>
            </a:r>
            <a:r>
              <a:rPr lang="en-US" altLang="ja-JP" b="1" dirty="0">
                <a:effectLst>
                  <a:glow rad="127000">
                    <a:schemeClr val="bg1"/>
                  </a:glo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CO2</a:t>
            </a:r>
            <a:r>
              <a:rPr lang="ja-JP" altLang="en-US" b="1" dirty="0">
                <a:effectLst>
                  <a:glow rad="127000">
                    <a:schemeClr val="bg1"/>
                  </a:glo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排出事業者の脱炭素化が促進されるよう</a:t>
            </a:r>
            <a:br>
              <a:rPr lang="en-US" altLang="ja-JP" b="1" dirty="0">
                <a:effectLst>
                  <a:glow rad="127000">
                    <a:schemeClr val="bg1"/>
                  </a:glo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b="1" dirty="0">
                <a:effectLst>
                  <a:glow rad="127000">
                    <a:schemeClr val="bg1"/>
                  </a:glo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戦略を検討</a:t>
            </a:r>
            <a:endParaRPr lang="en-US" altLang="ja-JP" dirty="0">
              <a:effectLst>
                <a:glow rad="127000">
                  <a:schemeClr val="bg1"/>
                </a:glo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8943C6-2EF4-EC2D-A9EB-11663B0AC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77722" y="6501167"/>
            <a:ext cx="2057400" cy="365125"/>
          </a:xfrm>
        </p:spPr>
        <p:txBody>
          <a:bodyPr/>
          <a:lstStyle/>
          <a:p>
            <a:fld id="{54CD7449-DCC6-4534-AC59-23788DCD2300}" type="slidenum">
              <a:rPr kumimoji="1" lang="ja-JP" altLang="en-US" sz="1400" smtClean="0"/>
              <a:t>2</a:t>
            </a:fld>
            <a:endParaRPr kumimoji="1" lang="ja-JP" altLang="en-US" sz="140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5430461-C586-DCF1-1471-0A8087B2EB67}"/>
              </a:ext>
            </a:extLst>
          </p:cNvPr>
          <p:cNvSpPr txBox="1"/>
          <p:nvPr/>
        </p:nvSpPr>
        <p:spPr>
          <a:xfrm>
            <a:off x="403127" y="2880758"/>
            <a:ext cx="8328650" cy="331452"/>
          </a:xfrm>
          <a:prstGeom prst="rect">
            <a:avLst/>
          </a:prstGeom>
          <a:noFill/>
        </p:spPr>
        <p:txBody>
          <a:bodyPr wrap="square" lIns="84406" tIns="42203" rIns="84406" bIns="42203" rtlCol="0" anchor="t">
            <a:spAutoFit/>
          </a:bodyPr>
          <a:lstStyle/>
          <a:p>
            <a:pPr>
              <a:spcAft>
                <a:spcPts val="554"/>
              </a:spcAft>
            </a:pPr>
            <a:r>
              <a:rPr lang="ja-JP" altLang="en-US" sz="1600" dirty="0">
                <a:effectLst>
                  <a:glow rad="127000">
                    <a:schemeClr val="bg1"/>
                  </a:glo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en-US" altLang="ja-JP" sz="1600" dirty="0">
                <a:effectLst>
                  <a:glow rad="127000">
                    <a:schemeClr val="bg1"/>
                  </a:glo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600" dirty="0">
                <a:effectLst>
                  <a:glow rad="127000">
                    <a:schemeClr val="bg1"/>
                  </a:glo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課題等について個別に</a:t>
            </a:r>
            <a:r>
              <a:rPr lang="ja-JP" altLang="en-US" sz="1600" b="1" dirty="0">
                <a:solidFill>
                  <a:srgbClr val="FF0000"/>
                </a:solidFill>
                <a:effectLst>
                  <a:glow rad="1270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ご意見交換を希望の方</a:t>
            </a:r>
            <a:r>
              <a:rPr lang="ja-JP" altLang="en-US" sz="1600" dirty="0">
                <a:effectLst>
                  <a:glow rad="127000">
                    <a:schemeClr val="bg1"/>
                  </a:glo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は、大阪港湾局までご連絡ください。）</a:t>
            </a:r>
            <a:endParaRPr lang="en-US" altLang="ja-JP" sz="1600" dirty="0">
              <a:effectLst>
                <a:glow rad="127000">
                  <a:schemeClr val="bg1"/>
                </a:glo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3597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3">
      <a:majorFont>
        <a:latin typeface="BIZ UDPゴシック"/>
        <a:ea typeface="HG丸ｺﾞｼｯｸM-PRO"/>
        <a:cs typeface=""/>
      </a:majorFont>
      <a:minorFont>
        <a:latin typeface="BIZ UDPゴシック"/>
        <a:ea typeface="HG丸ｺﾞｼｯｸM-PRO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eaa934f-8d5e-4c49-9747-914447de81bd">
      <Terms xmlns="http://schemas.microsoft.com/office/infopath/2007/PartnerControls"/>
    </lcf76f155ced4ddcb4097134ff3c332f>
    <TaxCatchAll xmlns="4af25c4d-afdb-425b-8ff7-83dd2c2f7b57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690259BE6169E643AC7CF548DC42C08F" ma:contentTypeVersion="12" ma:contentTypeDescription="新しいドキュメントを作成します。" ma:contentTypeScope="" ma:versionID="1800dab95330335a37b3a3a923bdef0e">
  <xsd:schema xmlns:xsd="http://www.w3.org/2001/XMLSchema" xmlns:xs="http://www.w3.org/2001/XMLSchema" xmlns:p="http://schemas.microsoft.com/office/2006/metadata/properties" xmlns:ns2="3eaa934f-8d5e-4c49-9747-914447de81bd" xmlns:ns3="4af25c4d-afdb-425b-8ff7-83dd2c2f7b57" targetNamespace="http://schemas.microsoft.com/office/2006/metadata/properties" ma:root="true" ma:fieldsID="e27c61d75571477c7eff75755f07823f" ns2:_="" ns3:_="">
    <xsd:import namespace="3eaa934f-8d5e-4c49-9747-914447de81bd"/>
    <xsd:import namespace="4af25c4d-afdb-425b-8ff7-83dd2c2f7b5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aa934f-8d5e-4c49-9747-914447de81b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b20bc4c0-b5c3-46e9-8f47-946ac7c6ad0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f25c4d-afdb-425b-8ff7-83dd2c2f7b57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4fa8c6fe-cd14-40ba-a2f4-f392a6f2ec6a}" ma:internalName="TaxCatchAll" ma:showField="CatchAllData" ma:web="4af25c4d-afdb-425b-8ff7-83dd2c2f7b5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F7A6E08-EBC1-4E7F-BF77-87E25AAFE2A3}">
  <ds:schemaRefs>
    <ds:schemaRef ds:uri="http://schemas.openxmlformats.org/package/2006/metadata/core-properties"/>
    <ds:schemaRef ds:uri="http://purl.org/dc/elements/1.1/"/>
    <ds:schemaRef ds:uri="http://www.w3.org/XML/1998/namespace"/>
    <ds:schemaRef ds:uri="4af25c4d-afdb-425b-8ff7-83dd2c2f7b57"/>
    <ds:schemaRef ds:uri="http://purl.org/dc/terms/"/>
    <ds:schemaRef ds:uri="3eaa934f-8d5e-4c49-9747-914447de81bd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60ACDB7-7D6E-4EC8-94C0-ED1732389300}">
  <ds:schemaRefs>
    <ds:schemaRef ds:uri="3eaa934f-8d5e-4c49-9747-914447de81bd"/>
    <ds:schemaRef ds:uri="4af25c4d-afdb-425b-8ff7-83dd2c2f7b5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FD15471F-5040-40C7-95EA-FBD0C8D920F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227</Words>
  <Application>Microsoft Office PowerPoint</Application>
  <PresentationFormat>画面に合わせる (4:3)</PresentationFormat>
  <Paragraphs>45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BIZ UDPゴシック</vt:lpstr>
      <vt:lpstr>HG丸ｺﾞｼｯｸM-PRO</vt:lpstr>
      <vt:lpstr>Meiryo UI</vt:lpstr>
      <vt:lpstr>游ゴシック</vt:lpstr>
      <vt:lpstr>Arial</vt:lpstr>
      <vt:lpstr>Wingdings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revision>1</cp:revision>
  <dcterms:modified xsi:type="dcterms:W3CDTF">2025-01-23T13:13:10Z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0x010100690259BE6169E643AC7CF548DC42C08F</vt:lpwstr>
  </property>
</Properties>
</file>