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4"/>
  </p:sldMasterIdLst>
  <p:notesMasterIdLst>
    <p:notesMasterId r:id="rId8"/>
  </p:notesMasterIdLst>
  <p:sldIdLst>
    <p:sldId id="282" r:id="rId5"/>
    <p:sldId id="294" r:id="rId6"/>
    <p:sldId id="295" r:id="rId7"/>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774"/>
    <a:srgbClr val="FFF9E7"/>
    <a:srgbClr val="404040"/>
    <a:srgbClr val="F89235"/>
    <a:srgbClr val="5B9BD5"/>
    <a:srgbClr val="D4EEF7"/>
    <a:srgbClr val="CCEADC"/>
    <a:srgbClr val="FEE9D7"/>
    <a:srgbClr val="2D4DE9"/>
    <a:srgbClr val="27AA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35" autoAdjust="0"/>
    <p:restoredTop sz="94660"/>
  </p:normalViewPr>
  <p:slideViewPr>
    <p:cSldViewPr snapToGrid="0">
      <p:cViewPr varScale="1">
        <p:scale>
          <a:sx n="100" d="100"/>
          <a:sy n="100" d="100"/>
        </p:scale>
        <p:origin x="131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7299F586-2312-4151-9D6A-62BF6C5D04E5}"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D977722D-79EE-4F74-BD33-33C66792A27A}" type="slidenum">
              <a:rPr kumimoji="1" lang="ja-JP" altLang="en-US" smtClean="0"/>
              <a:t>‹#›</a:t>
            </a:fld>
            <a:endParaRPr kumimoji="1" lang="ja-JP" altLang="en-US"/>
          </a:p>
        </p:txBody>
      </p:sp>
    </p:spTree>
    <p:extLst>
      <p:ext uri="{BB962C8B-B14F-4D97-AF65-F5344CB8AC3E}">
        <p14:creationId xmlns:p14="http://schemas.microsoft.com/office/powerpoint/2010/main" val="1694643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FB7E3-9B4C-49CB-91E2-A1CFFFFEAECD}"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5831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1">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4502B-CF03-E51E-679F-A019BA998330}"/>
              </a:ext>
            </a:extLst>
          </p:cNvPr>
          <p:cNvSpPr>
            <a:spLocks noGrp="1"/>
          </p:cNvSpPr>
          <p:nvPr>
            <p:ph type="title"/>
          </p:nvPr>
        </p:nvSpPr>
        <p:spPr>
          <a:xfrm>
            <a:off x="0" y="0"/>
            <a:ext cx="9144000" cy="504000"/>
          </a:xfr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ctr">
              <a:defRPr lang="ja-JP" altLang="en-US" sz="2400" b="1">
                <a:solidFill>
                  <a:schemeClr val="bg1"/>
                </a:solidFill>
                <a:effectLst/>
                <a:latin typeface="+mj-ea"/>
                <a:ea typeface="+mj-ea"/>
                <a:cs typeface="Times New Roman" panose="02020603050405020304" pitchFamily="18" charset="0"/>
              </a:defRPr>
            </a:lvl1pPr>
          </a:lstStyle>
          <a:p>
            <a:pPr marL="0" lvl="0" defTabSz="914400"/>
            <a:r>
              <a:rPr kumimoji="1" lang="ja-JP" altLang="en-US" dirty="0"/>
              <a:t>マスター タイトルの書式設定</a:t>
            </a:r>
          </a:p>
        </p:txBody>
      </p:sp>
      <p:sp>
        <p:nvSpPr>
          <p:cNvPr id="3" name="日付プレースホルダー 2">
            <a:extLst>
              <a:ext uri="{FF2B5EF4-FFF2-40B4-BE49-F238E27FC236}">
                <a16:creationId xmlns:a16="http://schemas.microsoft.com/office/drawing/2014/main" id="{A38E1291-C1F2-B9AB-9F01-191F379FA9D3}"/>
              </a:ext>
            </a:extLst>
          </p:cNvPr>
          <p:cNvSpPr>
            <a:spLocks noGrp="1"/>
          </p:cNvSpPr>
          <p:nvPr>
            <p:ph type="dt" sz="half" idx="10"/>
          </p:nvPr>
        </p:nvSpPr>
        <p:spPr/>
        <p:txBody>
          <a:bodyPr/>
          <a:lstStyle/>
          <a:p>
            <a:fld id="{F161863D-9453-42A0-B4D9-B476781DA17B}" type="datetime1">
              <a:rPr kumimoji="1" lang="ja-JP" altLang="en-US" smtClean="0"/>
              <a:t>2025/1/28</a:t>
            </a:fld>
            <a:endParaRPr kumimoji="1" lang="ja-JP" altLang="en-US"/>
          </a:p>
        </p:txBody>
      </p:sp>
      <p:sp>
        <p:nvSpPr>
          <p:cNvPr id="4" name="フッター プレースホルダー 3">
            <a:extLst>
              <a:ext uri="{FF2B5EF4-FFF2-40B4-BE49-F238E27FC236}">
                <a16:creationId xmlns:a16="http://schemas.microsoft.com/office/drawing/2014/main" id="{E573DEBE-C165-8CD6-FA8F-685D7472B792}"/>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4BFC2F7-082C-3B70-7B54-CC2E8B63C902}"/>
              </a:ext>
            </a:extLst>
          </p:cNvPr>
          <p:cNvSpPr txBox="1"/>
          <p:nvPr userDrawn="1"/>
        </p:nvSpPr>
        <p:spPr>
          <a:xfrm>
            <a:off x="8401050" y="6538913"/>
            <a:ext cx="742950" cy="307777"/>
          </a:xfrm>
          <a:prstGeom prst="rect">
            <a:avLst/>
          </a:prstGeom>
          <a:noFill/>
        </p:spPr>
        <p:txBody>
          <a:bodyPr wrap="square" rtlCol="0">
            <a:spAutoFit/>
          </a:bodyPr>
          <a:lstStyle/>
          <a:p>
            <a:pPr algn="r"/>
            <a:fld id="{54CD7449-DCC6-4534-AC59-23788DCD2300}" type="slidenum">
              <a:rPr kumimoji="1" lang="ja-JP" altLang="en-US" sz="1400" smtClean="0">
                <a:solidFill>
                  <a:schemeClr val="tx1">
                    <a:lumMod val="65000"/>
                    <a:lumOff val="35000"/>
                  </a:schemeClr>
                </a:solidFill>
              </a:rPr>
              <a:pPr algn="r"/>
              <a:t>‹#›</a:t>
            </a:fld>
            <a:endParaRPr kumimoji="1" lang="ja-JP" altLang="en-US" sz="1400" dirty="0">
              <a:solidFill>
                <a:schemeClr val="tx1">
                  <a:lumMod val="65000"/>
                  <a:lumOff val="35000"/>
                </a:schemeClr>
              </a:solidFill>
            </a:endParaRPr>
          </a:p>
        </p:txBody>
      </p:sp>
    </p:spTree>
    <p:extLst>
      <p:ext uri="{BB962C8B-B14F-4D97-AF65-F5344CB8AC3E}">
        <p14:creationId xmlns:p14="http://schemas.microsoft.com/office/powerpoint/2010/main" val="324968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717B43-779D-4EB1-AE0F-B515599D1618}"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32557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5675C4E-0049-4892-BA01-03637C12FD65}"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7122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0918CA7-CCA1-4D4E-AB26-431D6A0EE934}" type="datetime1">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99221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6DCDFA9-ACC5-4E91-94BB-DD3102F56004}" type="datetime1">
              <a:rPr kumimoji="1" lang="ja-JP" altLang="en-US" smtClean="0"/>
              <a:t>2025/1/28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3476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7ADF9B-AB98-45AD-BBDB-10EF5A2F53B5}" type="datetime1">
              <a:rPr kumimoji="1" lang="ja-JP" altLang="en-US" smtClean="0"/>
              <a:t>2025/1/28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83150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0D72A1-85A0-44AE-8376-C4004920955B}" type="datetime1">
              <a:rPr kumimoji="1" lang="ja-JP" altLang="en-US" smtClean="0"/>
              <a:t>2025/1/28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833197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161863D-9453-42A0-B4D9-B476781DA17B}" type="datetime1">
              <a:rPr kumimoji="1" lang="ja-JP" altLang="en-US" smtClean="0"/>
              <a:t>2025/1/28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176932768"/>
      </p:ext>
    </p:extLst>
  </p:cSld>
  <p:clrMap bg1="lt1" tx1="dk1" bg2="lt2" tx2="dk2" accent1="accent1" accent2="accent2" accent3="accent3" accent4="accent4" accent5="accent5" accent6="accent6" hlink="hlink" folHlink="folHlink"/>
  <p:sldLayoutIdLst>
    <p:sldLayoutId id="2147483721" r:id="rId1"/>
    <p:sldLayoutId id="2147483728" r:id="rId2"/>
    <p:sldLayoutId id="2147483722" r:id="rId3"/>
    <p:sldLayoutId id="2147483723" r:id="rId4"/>
    <p:sldLayoutId id="2147483724" r:id="rId5"/>
    <p:sldLayoutId id="2147483725" r:id="rId6"/>
    <p:sldLayoutId id="2147483726" r:id="rId7"/>
    <p:sldLayoutId id="2147483727" r:id="rId8"/>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9D19D33-F7C1-5B14-7CA2-17FC1DB01512}"/>
              </a:ext>
            </a:extLst>
          </p:cNvPr>
          <p:cNvSpPr txBox="1"/>
          <p:nvPr/>
        </p:nvSpPr>
        <p:spPr>
          <a:xfrm>
            <a:off x="7347006" y="28331"/>
            <a:ext cx="1635250" cy="369332"/>
          </a:xfrm>
          <a:prstGeom prst="rect">
            <a:avLst/>
          </a:prstGeom>
          <a:solidFill>
            <a:schemeClr val="bg1"/>
          </a:solidFill>
          <a:ln>
            <a:solidFill>
              <a:schemeClr val="tx1"/>
            </a:solidFill>
          </a:ln>
        </p:spPr>
        <p:txBody>
          <a:bodyPr wrap="square" tIns="0" bIns="0" rtlCol="0">
            <a:spAutoFit/>
          </a:bodyPr>
          <a:lstStyle/>
          <a:p>
            <a:r>
              <a:rPr kumimoji="1" lang="ja-JP" altLang="en-US" sz="2400" dirty="0">
                <a:latin typeface="ＭＳ Ｐゴシック" panose="020B0600070205080204" pitchFamily="50" charset="-128"/>
                <a:ea typeface="ＭＳ Ｐゴシック" panose="020B0600070205080204" pitchFamily="50" charset="-128"/>
              </a:rPr>
              <a:t>資料３－１</a:t>
            </a:r>
          </a:p>
        </p:txBody>
      </p:sp>
      <p:grpSp>
        <p:nvGrpSpPr>
          <p:cNvPr id="11" name="グループ化 10">
            <a:extLst>
              <a:ext uri="{FF2B5EF4-FFF2-40B4-BE49-F238E27FC236}">
                <a16:creationId xmlns:a16="http://schemas.microsoft.com/office/drawing/2014/main" id="{300E999C-EC9D-F27A-8D97-FC31C129B5DE}"/>
              </a:ext>
            </a:extLst>
          </p:cNvPr>
          <p:cNvGrpSpPr/>
          <p:nvPr/>
        </p:nvGrpSpPr>
        <p:grpSpPr>
          <a:xfrm>
            <a:off x="388472" y="2421365"/>
            <a:ext cx="3888252" cy="283267"/>
            <a:chOff x="497434" y="833204"/>
            <a:chExt cx="4172613" cy="283267"/>
          </a:xfrm>
        </p:grpSpPr>
        <p:sp>
          <p:nvSpPr>
            <p:cNvPr id="13" name="テキスト ボックス 12">
              <a:extLst>
                <a:ext uri="{FF2B5EF4-FFF2-40B4-BE49-F238E27FC236}">
                  <a16:creationId xmlns:a16="http://schemas.microsoft.com/office/drawing/2014/main" id="{0031C336-654E-10EE-D71D-6C6C4C488ABB}"/>
                </a:ext>
              </a:extLst>
            </p:cNvPr>
            <p:cNvSpPr txBox="1"/>
            <p:nvPr/>
          </p:nvSpPr>
          <p:spPr>
            <a:xfrm>
              <a:off x="497434" y="833204"/>
              <a:ext cx="4172613" cy="27699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rgbClr val="000000"/>
                  </a:solidFill>
                  <a:effectLst/>
                  <a:uLnTx/>
                  <a:uFillTx/>
                  <a:latin typeface="+mn-ea"/>
                </a:rPr>
                <a:t>対象項目</a:t>
              </a:r>
            </a:p>
          </p:txBody>
        </p:sp>
        <p:cxnSp>
          <p:nvCxnSpPr>
            <p:cNvPr id="14" name="直線コネクタ 13">
              <a:extLst>
                <a:ext uri="{FF2B5EF4-FFF2-40B4-BE49-F238E27FC236}">
                  <a16:creationId xmlns:a16="http://schemas.microsoft.com/office/drawing/2014/main" id="{0DBEA50F-3D35-039B-39C7-5E0328DF43D3}"/>
                </a:ext>
              </a:extLst>
            </p:cNvPr>
            <p:cNvCxnSpPr>
              <a:cxnSpLocks/>
            </p:cNvCxnSpPr>
            <p:nvPr/>
          </p:nvCxnSpPr>
          <p:spPr>
            <a:xfrm>
              <a:off x="501140" y="1116471"/>
              <a:ext cx="4165200" cy="0"/>
            </a:xfrm>
            <a:prstGeom prst="line">
              <a:avLst/>
            </a:prstGeom>
            <a:noFill/>
            <a:ln w="12700" cap="flat" cmpd="sng" algn="ctr">
              <a:solidFill>
                <a:srgbClr val="000000">
                  <a:lumMod val="75000"/>
                  <a:lumOff val="25000"/>
                </a:srgbClr>
              </a:solidFill>
              <a:prstDash val="solid"/>
              <a:miter lim="800000"/>
              <a:tailEnd type="none"/>
            </a:ln>
            <a:effectLst/>
          </p:spPr>
        </p:cxnSp>
      </p:grpSp>
      <p:sp>
        <p:nvSpPr>
          <p:cNvPr id="5" name="タイトル 4">
            <a:extLst>
              <a:ext uri="{FF2B5EF4-FFF2-40B4-BE49-F238E27FC236}">
                <a16:creationId xmlns:a16="http://schemas.microsoft.com/office/drawing/2014/main" id="{5B5AC4F7-6C1F-224E-C2C5-DDD2F80C91F3}"/>
              </a:ext>
            </a:extLst>
          </p:cNvPr>
          <p:cNvSpPr>
            <a:spLocks noGrp="1"/>
          </p:cNvSpPr>
          <p:nvPr>
            <p:ph type="title"/>
          </p:nvPr>
        </p:nvSpPr>
        <p:spPr/>
        <p:txBody>
          <a:bodyPr/>
          <a:lstStyle/>
          <a:p>
            <a:r>
              <a:rPr lang="en-US" altLang="ja-JP" dirty="0"/>
              <a:t>CNP</a:t>
            </a:r>
            <a:r>
              <a:rPr lang="ja-JP" altLang="en-US" dirty="0"/>
              <a:t>関連の技術等動向（１</a:t>
            </a:r>
            <a:r>
              <a:rPr lang="en-US" altLang="ja-JP" dirty="0"/>
              <a:t>/</a:t>
            </a:r>
            <a:r>
              <a:rPr lang="ja-JP" altLang="en-US" dirty="0"/>
              <a:t>３）</a:t>
            </a:r>
          </a:p>
        </p:txBody>
      </p:sp>
      <p:grpSp>
        <p:nvGrpSpPr>
          <p:cNvPr id="6" name="グループ化 5">
            <a:extLst>
              <a:ext uri="{FF2B5EF4-FFF2-40B4-BE49-F238E27FC236}">
                <a16:creationId xmlns:a16="http://schemas.microsoft.com/office/drawing/2014/main" id="{81B00B5F-5AC5-01C4-A7F5-32D982C4B5C4}"/>
              </a:ext>
            </a:extLst>
          </p:cNvPr>
          <p:cNvGrpSpPr/>
          <p:nvPr/>
        </p:nvGrpSpPr>
        <p:grpSpPr>
          <a:xfrm>
            <a:off x="4757608" y="2421365"/>
            <a:ext cx="3983493" cy="276999"/>
            <a:chOff x="497434" y="833204"/>
            <a:chExt cx="4172613" cy="276999"/>
          </a:xfrm>
        </p:grpSpPr>
        <p:sp>
          <p:nvSpPr>
            <p:cNvPr id="7" name="テキスト ボックス 6">
              <a:extLst>
                <a:ext uri="{FF2B5EF4-FFF2-40B4-BE49-F238E27FC236}">
                  <a16:creationId xmlns:a16="http://schemas.microsoft.com/office/drawing/2014/main" id="{4E51DD03-1EB1-7AE2-CE20-2BDEA42D0AB6}"/>
                </a:ext>
              </a:extLst>
            </p:cNvPr>
            <p:cNvSpPr txBox="1"/>
            <p:nvPr/>
          </p:nvSpPr>
          <p:spPr>
            <a:xfrm>
              <a:off x="497434" y="833204"/>
              <a:ext cx="4172613" cy="27699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a:ln>
                    <a:noFill/>
                  </a:ln>
                  <a:solidFill>
                    <a:srgbClr val="000000"/>
                  </a:solidFill>
                  <a:effectLst/>
                  <a:uLnTx/>
                  <a:uFillTx/>
                  <a:latin typeface="+mn-ea"/>
                </a:rPr>
                <a:t>CNP</a:t>
              </a:r>
              <a:r>
                <a:rPr kumimoji="0" lang="ja-JP" altLang="en-US" b="1" i="0" u="none" strike="noStrike" kern="0" cap="none" spc="0" normalizeH="0" baseline="0" noProof="0" dirty="0">
                  <a:ln>
                    <a:noFill/>
                  </a:ln>
                  <a:solidFill>
                    <a:srgbClr val="000000"/>
                  </a:solidFill>
                  <a:effectLst/>
                  <a:uLnTx/>
                  <a:uFillTx/>
                  <a:latin typeface="+mn-ea"/>
                </a:rPr>
                <a:t>で着目する</a:t>
              </a:r>
              <a:r>
                <a:rPr kumimoji="0" lang="ja-JP" altLang="en-US"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mn-ea"/>
                </a:rPr>
                <a:t>ポイント</a:t>
              </a:r>
            </a:p>
          </p:txBody>
        </p:sp>
        <p:cxnSp>
          <p:nvCxnSpPr>
            <p:cNvPr id="9" name="直線コネクタ 8">
              <a:extLst>
                <a:ext uri="{FF2B5EF4-FFF2-40B4-BE49-F238E27FC236}">
                  <a16:creationId xmlns:a16="http://schemas.microsoft.com/office/drawing/2014/main" id="{8B4A0BA1-ACC0-8DD2-E911-22BA71BE6BCB}"/>
                </a:ext>
              </a:extLst>
            </p:cNvPr>
            <p:cNvCxnSpPr>
              <a:cxnSpLocks/>
            </p:cNvCxnSpPr>
            <p:nvPr/>
          </p:nvCxnSpPr>
          <p:spPr>
            <a:xfrm>
              <a:off x="501140" y="1108082"/>
              <a:ext cx="4165200" cy="0"/>
            </a:xfrm>
            <a:prstGeom prst="line">
              <a:avLst/>
            </a:prstGeom>
            <a:noFill/>
            <a:ln w="12700" cap="flat" cmpd="sng" algn="ctr">
              <a:solidFill>
                <a:srgbClr val="000000">
                  <a:lumMod val="75000"/>
                  <a:lumOff val="25000"/>
                </a:srgbClr>
              </a:solidFill>
              <a:prstDash val="solid"/>
              <a:miter lim="800000"/>
              <a:tailEnd type="none"/>
            </a:ln>
            <a:effectLst/>
          </p:spPr>
        </p:cxnSp>
      </p:grpSp>
      <p:sp>
        <p:nvSpPr>
          <p:cNvPr id="4" name="正方形/長方形 3">
            <a:extLst>
              <a:ext uri="{FF2B5EF4-FFF2-40B4-BE49-F238E27FC236}">
                <a16:creationId xmlns:a16="http://schemas.microsoft.com/office/drawing/2014/main" id="{367BD725-C24B-5A4C-1F49-6D47DF5ADA52}"/>
              </a:ext>
            </a:extLst>
          </p:cNvPr>
          <p:cNvSpPr/>
          <p:nvPr/>
        </p:nvSpPr>
        <p:spPr>
          <a:xfrm>
            <a:off x="0" y="507836"/>
            <a:ext cx="1879134" cy="380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2000" b="1" kern="100" dirty="0">
                <a:solidFill>
                  <a:schemeClr val="tx1"/>
                </a:solidFill>
                <a:effectLst/>
                <a:latin typeface="+mn-ea"/>
                <a:cs typeface="Times New Roman" panose="02020603050405020304" pitchFamily="18" charset="0"/>
              </a:rPr>
              <a:t>＜１．目的</a:t>
            </a:r>
            <a:r>
              <a:rPr lang="ja-JP" altLang="en-US" sz="2000" b="1" kern="100" dirty="0">
                <a:solidFill>
                  <a:schemeClr val="tx1"/>
                </a:solidFill>
                <a:latin typeface="+mn-ea"/>
                <a:cs typeface="Times New Roman" panose="02020603050405020304" pitchFamily="18" charset="0"/>
              </a:rPr>
              <a:t>＞</a:t>
            </a:r>
            <a:endParaRPr lang="ja-JP" altLang="ja-JP" sz="2000" b="1" kern="100" dirty="0">
              <a:solidFill>
                <a:srgbClr val="FF0000"/>
              </a:solidFill>
              <a:effectLst/>
              <a:latin typeface="+mn-ea"/>
              <a:cs typeface="Times New Roman" panose="02020603050405020304" pitchFamily="18" charset="0"/>
            </a:endParaRPr>
          </a:p>
        </p:txBody>
      </p:sp>
      <p:sp>
        <p:nvSpPr>
          <p:cNvPr id="8" name="正方形/長方形 7">
            <a:extLst>
              <a:ext uri="{FF2B5EF4-FFF2-40B4-BE49-F238E27FC236}">
                <a16:creationId xmlns:a16="http://schemas.microsoft.com/office/drawing/2014/main" id="{00708ED0-0679-DFED-5B88-9E04D264087C}"/>
              </a:ext>
            </a:extLst>
          </p:cNvPr>
          <p:cNvSpPr/>
          <p:nvPr/>
        </p:nvSpPr>
        <p:spPr>
          <a:xfrm>
            <a:off x="256563" y="826354"/>
            <a:ext cx="8630873"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342900" indent="-342900" algn="just">
              <a:buFont typeface="Arial" panose="020B0604020202020204" pitchFamily="34" charset="0"/>
              <a:buChar char="•"/>
            </a:pPr>
            <a:r>
              <a:rPr lang="ja-JP" altLang="en-US" sz="2000" kern="100" dirty="0">
                <a:solidFill>
                  <a:schemeClr val="tx1"/>
                </a:solidFill>
                <a:effectLst/>
                <a:latin typeface="+mn-ea"/>
                <a:cs typeface="Times New Roman" panose="02020603050405020304" pitchFamily="18" charset="0"/>
              </a:rPr>
              <a:t>本資料は、各排出事業者が脱炭素化の取組を検討、具体化するにあたり参考となる</a:t>
            </a:r>
            <a:r>
              <a:rPr lang="en-US" altLang="ja-JP"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lang="ja-JP" altLang="en-US"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国際基準</a:t>
            </a:r>
            <a:r>
              <a:rPr lang="en-US" altLang="ja-JP"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lang="ja-JP" altLang="en-US" sz="2000" kern="100" dirty="0">
                <a:solidFill>
                  <a:schemeClr val="tx1"/>
                </a:solidFill>
                <a:effectLst/>
                <a:latin typeface="+mn-ea"/>
                <a:cs typeface="Times New Roman" panose="02020603050405020304" pitchFamily="18" charset="0"/>
              </a:rPr>
              <a:t>や</a:t>
            </a:r>
            <a:r>
              <a:rPr lang="en-US" altLang="ja-JP"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lang="ja-JP" altLang="en-US"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技術開発の動向</a:t>
            </a:r>
            <a:r>
              <a:rPr lang="en-US" altLang="ja-JP"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lang="ja-JP" altLang="en-US" sz="2000" kern="100" dirty="0">
                <a:solidFill>
                  <a:schemeClr val="tx1"/>
                </a:solidFill>
                <a:effectLst/>
                <a:latin typeface="+mn-ea"/>
                <a:cs typeface="Times New Roman" panose="02020603050405020304" pitchFamily="18" charset="0"/>
              </a:rPr>
              <a:t>、</a:t>
            </a:r>
            <a:r>
              <a:rPr lang="en-US" altLang="ja-JP"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lang="ja-JP" altLang="en-US"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金融支援</a:t>
            </a:r>
            <a:r>
              <a:rPr lang="en-US" altLang="ja-JP" sz="20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lang="ja-JP" altLang="en-US" sz="2000" kern="100" dirty="0">
                <a:solidFill>
                  <a:schemeClr val="tx1"/>
                </a:solidFill>
                <a:effectLst/>
                <a:latin typeface="+mn-ea"/>
                <a:cs typeface="Times New Roman" panose="02020603050405020304" pitchFamily="18" charset="0"/>
              </a:rPr>
              <a:t>等に関してまとめたもの</a:t>
            </a:r>
            <a:endParaRPr lang="ja-JP" altLang="ja-JP" sz="2000" kern="100" dirty="0">
              <a:solidFill>
                <a:schemeClr val="tx1"/>
              </a:solidFill>
              <a:effectLst/>
              <a:latin typeface="+mn-ea"/>
              <a:cs typeface="Times New Roman" panose="02020603050405020304" pitchFamily="18" charset="0"/>
            </a:endParaRPr>
          </a:p>
        </p:txBody>
      </p:sp>
      <p:sp>
        <p:nvSpPr>
          <p:cNvPr id="10" name="四角形: 角を丸くする 9">
            <a:extLst>
              <a:ext uri="{FF2B5EF4-FFF2-40B4-BE49-F238E27FC236}">
                <a16:creationId xmlns:a16="http://schemas.microsoft.com/office/drawing/2014/main" id="{B132275B-6C8F-08ED-D971-636D35060E70}"/>
              </a:ext>
            </a:extLst>
          </p:cNvPr>
          <p:cNvSpPr/>
          <p:nvPr/>
        </p:nvSpPr>
        <p:spPr>
          <a:xfrm>
            <a:off x="193063" y="2769031"/>
            <a:ext cx="1485893" cy="306467"/>
          </a:xfrm>
          <a:prstGeom prst="roundRect">
            <a:avLst>
              <a:gd name="adj" fmla="val 50000"/>
            </a:avLst>
          </a:prstGeom>
          <a:solidFill>
            <a:schemeClr val="accent4">
              <a:lumMod val="20000"/>
              <a:lumOff val="80000"/>
            </a:schemeClr>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r>
              <a:rPr lang="en-US" altLang="ja-JP" kern="100" dirty="0">
                <a:solidFill>
                  <a:schemeClr val="tx1"/>
                </a:solidFill>
                <a:effectLst>
                  <a:glow rad="127000">
                    <a:schemeClr val="bg1"/>
                  </a:glow>
                </a:effectLst>
                <a:latin typeface="+mn-ea"/>
                <a:cs typeface="Times New Roman" panose="02020603050405020304" pitchFamily="18" charset="0"/>
              </a:rPr>
              <a:t>【</a:t>
            </a:r>
            <a:r>
              <a:rPr lang="ja-JP" altLang="en-US" kern="100" dirty="0">
                <a:solidFill>
                  <a:schemeClr val="tx1"/>
                </a:solidFill>
                <a:effectLst>
                  <a:glow rad="127000">
                    <a:schemeClr val="bg1"/>
                  </a:glow>
                </a:effectLst>
                <a:latin typeface="+mn-ea"/>
                <a:cs typeface="Times New Roman" panose="02020603050405020304" pitchFamily="18" charset="0"/>
              </a:rPr>
              <a:t>国際基準</a:t>
            </a:r>
            <a:r>
              <a:rPr lang="en-US" altLang="ja-JP" kern="100" dirty="0">
                <a:solidFill>
                  <a:schemeClr val="tx1"/>
                </a:solidFill>
                <a:effectLst>
                  <a:glow rad="127000">
                    <a:schemeClr val="bg1"/>
                  </a:glow>
                </a:effectLst>
                <a:latin typeface="+mn-ea"/>
                <a:cs typeface="Times New Roman" panose="02020603050405020304" pitchFamily="18" charset="0"/>
              </a:rPr>
              <a:t>】</a:t>
            </a:r>
            <a:endParaRPr lang="ja-JP" altLang="ja-JP" kern="100" dirty="0">
              <a:solidFill>
                <a:schemeClr val="tx1"/>
              </a:solidFill>
              <a:effectLst>
                <a:glow rad="127000">
                  <a:schemeClr val="bg1"/>
                </a:glow>
              </a:effectLst>
              <a:latin typeface="+mn-ea"/>
              <a:cs typeface="Times New Roman" panose="02020603050405020304" pitchFamily="18" charset="0"/>
            </a:endParaRPr>
          </a:p>
        </p:txBody>
      </p:sp>
      <p:graphicFrame>
        <p:nvGraphicFramePr>
          <p:cNvPr id="16" name="表 43">
            <a:extLst>
              <a:ext uri="{FF2B5EF4-FFF2-40B4-BE49-F238E27FC236}">
                <a16:creationId xmlns:a16="http://schemas.microsoft.com/office/drawing/2014/main" id="{71CC2EB0-53C0-A662-E737-102265303E67}"/>
              </a:ext>
            </a:extLst>
          </p:cNvPr>
          <p:cNvGraphicFramePr>
            <a:graphicFrameLocks noGrp="1"/>
          </p:cNvGraphicFramePr>
          <p:nvPr>
            <p:extLst>
              <p:ext uri="{D42A27DB-BD31-4B8C-83A1-F6EECF244321}">
                <p14:modId xmlns:p14="http://schemas.microsoft.com/office/powerpoint/2010/main" val="2524764892"/>
              </p:ext>
            </p:extLst>
          </p:nvPr>
        </p:nvGraphicFramePr>
        <p:xfrm>
          <a:off x="4902897" y="3262505"/>
          <a:ext cx="3960000" cy="861591"/>
        </p:xfrm>
        <a:graphic>
          <a:graphicData uri="http://schemas.openxmlformats.org/drawingml/2006/table">
            <a:tbl>
              <a:tblPr>
                <a:tableStyleId>{5C22544A-7EE6-4342-B048-85BDC9FD1C3A}</a:tableStyleId>
              </a:tblPr>
              <a:tblGrid>
                <a:gridCol w="3960000">
                  <a:extLst>
                    <a:ext uri="{9D8B030D-6E8A-4147-A177-3AD203B41FA5}">
                      <a16:colId xmlns:a16="http://schemas.microsoft.com/office/drawing/2014/main" val="1614381180"/>
                    </a:ext>
                  </a:extLst>
                </a:gridCol>
              </a:tblGrid>
              <a:tr h="861591">
                <a:tc>
                  <a:txBody>
                    <a:bodyPr/>
                    <a:lstStyle/>
                    <a:p>
                      <a:pPr marL="285750" indent="-285750">
                        <a:spcAft>
                          <a:spcPts val="600"/>
                        </a:spcAft>
                        <a:buFont typeface="Wingdings" panose="05000000000000000000" pitchFamily="2" charset="2"/>
                        <a:buChar char="ü"/>
                      </a:pPr>
                      <a:endParaRPr kumimoji="1" lang="ja-JP" altLang="en-US" sz="1600" dirty="0"/>
                    </a:p>
                  </a:txBody>
                  <a:tcPr anchor="ctr">
                    <a:lnL w="12700" cmpd="sng">
                      <a:noFill/>
                    </a:lnL>
                    <a:lnR w="12700" cmpd="sng">
                      <a:noFill/>
                    </a:lnR>
                    <a:lnT w="12700" cmpd="sng">
                      <a:noFill/>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8741580"/>
                  </a:ext>
                </a:extLst>
              </a:tr>
            </a:tbl>
          </a:graphicData>
        </a:graphic>
      </p:graphicFrame>
      <p:sp>
        <p:nvSpPr>
          <p:cNvPr id="17" name="二等辺三角形 16">
            <a:extLst>
              <a:ext uri="{FF2B5EF4-FFF2-40B4-BE49-F238E27FC236}">
                <a16:creationId xmlns:a16="http://schemas.microsoft.com/office/drawing/2014/main" id="{F1A90110-96D8-886C-1603-4E8E4BDD4EC6}"/>
              </a:ext>
            </a:extLst>
          </p:cNvPr>
          <p:cNvSpPr/>
          <p:nvPr/>
        </p:nvSpPr>
        <p:spPr>
          <a:xfrm rot="5400000">
            <a:off x="4007124" y="3574344"/>
            <a:ext cx="1163051" cy="24154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31113B77-6A13-7E11-51D6-75239A4214CF}"/>
              </a:ext>
            </a:extLst>
          </p:cNvPr>
          <p:cNvSpPr txBox="1"/>
          <p:nvPr/>
        </p:nvSpPr>
        <p:spPr>
          <a:xfrm>
            <a:off x="4840008" y="2830711"/>
            <a:ext cx="4142248" cy="1831271"/>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kumimoji="1" lang="ja-JP" altLang="en-US" dirty="0"/>
              <a:t>貨物輸送チェーン全体における</a:t>
            </a:r>
            <a:r>
              <a:rPr kumimoji="1" lang="en-US" altLang="ja-JP" dirty="0"/>
              <a:t>CO2</a:t>
            </a:r>
            <a:r>
              <a:rPr kumimoji="1" lang="ja-JP" altLang="en-US" dirty="0"/>
              <a:t>排出量の算定方法等を定めた</a:t>
            </a:r>
            <a:r>
              <a:rPr kumimoji="1" lang="ja-JP" altLang="en-US" b="1" dirty="0">
                <a:solidFill>
                  <a:srgbClr val="FF0000"/>
                </a:solidFill>
                <a:effectLst>
                  <a:outerShdw blurRad="38100" dist="38100" dir="2700000" algn="tl">
                    <a:srgbClr val="000000">
                      <a:alpha val="43137"/>
                    </a:srgbClr>
                  </a:outerShdw>
                </a:effectLst>
              </a:rPr>
              <a:t>国際基準</a:t>
            </a:r>
            <a:endParaRPr kumimoji="1" lang="en-US" altLang="ja-JP" b="1" dirty="0">
              <a:solidFill>
                <a:srgbClr val="FF0000"/>
              </a:solidFill>
              <a:effectLst>
                <a:outerShdw blurRad="38100" dist="38100" dir="2700000" algn="tl">
                  <a:srgbClr val="000000">
                    <a:alpha val="43137"/>
                  </a:srgbClr>
                </a:outerShdw>
              </a:effectLst>
            </a:endParaRPr>
          </a:p>
          <a:p>
            <a:pPr marL="285750" indent="-285750">
              <a:spcAft>
                <a:spcPts val="600"/>
              </a:spcAft>
              <a:buFont typeface="Wingdings" panose="05000000000000000000" pitchFamily="2" charset="2"/>
              <a:buChar char="ü"/>
            </a:pPr>
            <a:r>
              <a:rPr kumimoji="1" lang="ja-JP" altLang="en-US" dirty="0"/>
              <a:t>荷主等の脱炭素化ニーズが高まる中、</a:t>
            </a:r>
            <a:br>
              <a:rPr kumimoji="1" lang="en-US" altLang="ja-JP" dirty="0"/>
            </a:br>
            <a:r>
              <a:rPr kumimoji="1" lang="ja-JP" altLang="en-US" b="1" dirty="0">
                <a:solidFill>
                  <a:srgbClr val="FF0000"/>
                </a:solidFill>
                <a:effectLst>
                  <a:outerShdw blurRad="38100" dist="38100" dir="2700000" algn="tl">
                    <a:srgbClr val="000000">
                      <a:alpha val="43137"/>
                    </a:srgbClr>
                  </a:outerShdw>
                </a:effectLst>
              </a:rPr>
              <a:t>各事業者の脱炭素化の取組成果</a:t>
            </a:r>
            <a:r>
              <a:rPr kumimoji="1" lang="ja-JP" altLang="en-US" dirty="0"/>
              <a:t>を</a:t>
            </a:r>
            <a:br>
              <a:rPr kumimoji="1" lang="en-US" altLang="ja-JP" dirty="0"/>
            </a:br>
            <a:r>
              <a:rPr kumimoji="1" lang="ja-JP" altLang="en-US" dirty="0"/>
              <a:t>伝えるために押さえるべき</a:t>
            </a:r>
            <a:r>
              <a:rPr kumimoji="1" lang="ja-JP" altLang="en-US" b="1" dirty="0">
                <a:solidFill>
                  <a:srgbClr val="FF0000"/>
                </a:solidFill>
                <a:effectLst>
                  <a:outerShdw blurRad="38100" dist="38100" dir="2700000" algn="tl">
                    <a:srgbClr val="000000">
                      <a:alpha val="43137"/>
                    </a:srgbClr>
                  </a:outerShdw>
                </a:effectLst>
              </a:rPr>
              <a:t>ルール</a:t>
            </a:r>
          </a:p>
        </p:txBody>
      </p:sp>
      <p:sp>
        <p:nvSpPr>
          <p:cNvPr id="20" name="テキスト ボックス 19">
            <a:extLst>
              <a:ext uri="{FF2B5EF4-FFF2-40B4-BE49-F238E27FC236}">
                <a16:creationId xmlns:a16="http://schemas.microsoft.com/office/drawing/2014/main" id="{E7197573-2BB7-FC5D-5A03-7C3E5927E7BE}"/>
              </a:ext>
            </a:extLst>
          </p:cNvPr>
          <p:cNvSpPr txBox="1"/>
          <p:nvPr/>
        </p:nvSpPr>
        <p:spPr>
          <a:xfrm>
            <a:off x="417610" y="3082949"/>
            <a:ext cx="3960000" cy="615553"/>
          </a:xfrm>
          <a:prstGeom prst="rect">
            <a:avLst/>
          </a:prstGeom>
          <a:noFill/>
        </p:spPr>
        <p:txBody>
          <a:bodyPr wrap="square" rtlCol="0">
            <a:spAutoFit/>
          </a:bodyPr>
          <a:lstStyle/>
          <a:p>
            <a:pPr marL="342900" indent="-342900">
              <a:buFont typeface="+mj-lt"/>
              <a:buAutoNum type="arabicPeriod"/>
            </a:pPr>
            <a:r>
              <a:rPr lang="ja-JP" altLang="en-US" dirty="0"/>
              <a:t>「</a:t>
            </a:r>
            <a:r>
              <a:rPr kumimoji="1" lang="en-US" altLang="ja-JP" b="1" dirty="0">
                <a:solidFill>
                  <a:srgbClr val="FF0000"/>
                </a:solidFill>
                <a:effectLst>
                  <a:outerShdw blurRad="38100" dist="38100" dir="2700000" algn="tl">
                    <a:srgbClr val="000000">
                      <a:alpha val="43137"/>
                    </a:srgbClr>
                  </a:outerShdw>
                </a:effectLst>
              </a:rPr>
              <a:t>ISO14083</a:t>
            </a:r>
            <a:r>
              <a:rPr kumimoji="1" lang="ja-JP" altLang="en-US" dirty="0"/>
              <a:t>」</a:t>
            </a:r>
            <a:r>
              <a:rPr kumimoji="1" lang="ja-JP" altLang="en-US" sz="1600" dirty="0"/>
              <a:t>に基づいた</a:t>
            </a:r>
            <a:br>
              <a:rPr kumimoji="1" lang="en-US" altLang="ja-JP" sz="1600" dirty="0"/>
            </a:br>
            <a:r>
              <a:rPr kumimoji="1" lang="ja-JP" altLang="en-US" sz="1600" dirty="0"/>
              <a:t>　</a:t>
            </a:r>
            <a:r>
              <a:rPr kumimoji="1" lang="en-US" altLang="ja-JP" sz="1600" dirty="0"/>
              <a:t>CO2</a:t>
            </a:r>
            <a:r>
              <a:rPr kumimoji="1" lang="ja-JP" altLang="en-US" sz="1600" dirty="0"/>
              <a:t>排出量推計</a:t>
            </a:r>
          </a:p>
        </p:txBody>
      </p:sp>
      <p:sp>
        <p:nvSpPr>
          <p:cNvPr id="21" name="正方形/長方形 20">
            <a:extLst>
              <a:ext uri="{FF2B5EF4-FFF2-40B4-BE49-F238E27FC236}">
                <a16:creationId xmlns:a16="http://schemas.microsoft.com/office/drawing/2014/main" id="{29F346B2-0608-369E-3913-2007221F01BD}"/>
              </a:ext>
            </a:extLst>
          </p:cNvPr>
          <p:cNvSpPr/>
          <p:nvPr/>
        </p:nvSpPr>
        <p:spPr>
          <a:xfrm>
            <a:off x="0" y="1995978"/>
            <a:ext cx="2340528" cy="380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2000" b="1" kern="100" dirty="0">
                <a:solidFill>
                  <a:schemeClr val="tx1"/>
                </a:solidFill>
                <a:effectLst/>
                <a:latin typeface="+mn-ea"/>
                <a:cs typeface="Times New Roman" panose="02020603050405020304" pitchFamily="18" charset="0"/>
              </a:rPr>
              <a:t>＜２．レポート</a:t>
            </a:r>
            <a:r>
              <a:rPr lang="ja-JP" altLang="en-US" sz="2000" b="1" kern="100" dirty="0">
                <a:solidFill>
                  <a:schemeClr val="tx1"/>
                </a:solidFill>
                <a:latin typeface="+mn-ea"/>
                <a:cs typeface="Times New Roman" panose="02020603050405020304" pitchFamily="18" charset="0"/>
              </a:rPr>
              <a:t>＞</a:t>
            </a:r>
            <a:endParaRPr lang="ja-JP" altLang="ja-JP" sz="2000" b="1" kern="100" dirty="0">
              <a:solidFill>
                <a:srgbClr val="FF0000"/>
              </a:solidFill>
              <a:effectLst/>
              <a:latin typeface="+mn-ea"/>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8662B4DD-236E-0C0F-E59D-6E5B91350074}"/>
              </a:ext>
            </a:extLst>
          </p:cNvPr>
          <p:cNvSpPr txBox="1"/>
          <p:nvPr/>
        </p:nvSpPr>
        <p:spPr>
          <a:xfrm>
            <a:off x="7720889" y="56662"/>
            <a:ext cx="1342239" cy="369332"/>
          </a:xfrm>
          <a:prstGeom prst="rect">
            <a:avLst/>
          </a:prstGeom>
          <a:solidFill>
            <a:schemeClr val="bg1"/>
          </a:solidFill>
          <a:ln>
            <a:solidFill>
              <a:schemeClr val="tx1"/>
            </a:solidFill>
          </a:ln>
        </p:spPr>
        <p:txBody>
          <a:bodyPr wrap="square" rtlCol="0">
            <a:spAutoFit/>
          </a:bodyPr>
          <a:lstStyle/>
          <a:p>
            <a:r>
              <a:rPr kumimoji="1" lang="ja-JP" altLang="en-US"/>
              <a:t>資料３－６</a:t>
            </a:r>
            <a:endParaRPr kumimoji="1" lang="ja-JP" altLang="en-US" dirty="0"/>
          </a:p>
        </p:txBody>
      </p:sp>
      <p:sp>
        <p:nvSpPr>
          <p:cNvPr id="2" name="四角形: 角を丸くする 1">
            <a:extLst>
              <a:ext uri="{FF2B5EF4-FFF2-40B4-BE49-F238E27FC236}">
                <a16:creationId xmlns:a16="http://schemas.microsoft.com/office/drawing/2014/main" id="{B9F7B455-FCF0-7287-5CF6-79B36BF44481}"/>
              </a:ext>
            </a:extLst>
          </p:cNvPr>
          <p:cNvSpPr/>
          <p:nvPr/>
        </p:nvSpPr>
        <p:spPr>
          <a:xfrm>
            <a:off x="596900" y="4844124"/>
            <a:ext cx="8039100" cy="1752368"/>
          </a:xfrm>
          <a:prstGeom prst="roundRect">
            <a:avLst>
              <a:gd name="adj" fmla="val 8318"/>
            </a:avLst>
          </a:prstGeom>
          <a:solidFill>
            <a:srgbClr val="FFF9E7"/>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oAutofit/>
          </a:bodyPr>
          <a:lstStyle/>
          <a:p>
            <a:endParaRPr lang="ja-JP" altLang="ja-JP" kern="100" dirty="0">
              <a:solidFill>
                <a:schemeClr val="tx1"/>
              </a:solidFill>
              <a:effectLst>
                <a:glow rad="127000">
                  <a:schemeClr val="bg1"/>
                </a:glow>
              </a:effectLst>
              <a:latin typeface="+mn-ea"/>
              <a:cs typeface="Times New Roman" panose="02020603050405020304" pitchFamily="18" charset="0"/>
            </a:endParaRPr>
          </a:p>
        </p:txBody>
      </p:sp>
      <p:sp>
        <p:nvSpPr>
          <p:cNvPr id="25" name="四角形: 角を丸くする 24">
            <a:extLst>
              <a:ext uri="{FF2B5EF4-FFF2-40B4-BE49-F238E27FC236}">
                <a16:creationId xmlns:a16="http://schemas.microsoft.com/office/drawing/2014/main" id="{32731379-E3B1-386C-35EA-71D7E5BD3005}"/>
              </a:ext>
            </a:extLst>
          </p:cNvPr>
          <p:cNvSpPr/>
          <p:nvPr/>
        </p:nvSpPr>
        <p:spPr>
          <a:xfrm>
            <a:off x="755361" y="4587805"/>
            <a:ext cx="1101994" cy="389513"/>
          </a:xfrm>
          <a:prstGeom prst="roundRect">
            <a:avLst>
              <a:gd name="adj" fmla="val 50000"/>
            </a:avLst>
          </a:prstGeom>
          <a:solidFill>
            <a:schemeClr val="accent4">
              <a:lumMod val="20000"/>
              <a:lumOff val="80000"/>
            </a:schemeClr>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r>
              <a:rPr lang="en-US" altLang="ja-JP" kern="100" dirty="0">
                <a:solidFill>
                  <a:schemeClr val="tx1"/>
                </a:solidFill>
                <a:effectLst>
                  <a:glow rad="127000">
                    <a:schemeClr val="bg1"/>
                  </a:glow>
                </a:effectLst>
                <a:latin typeface="+mn-ea"/>
                <a:cs typeface="Times New Roman" panose="02020603050405020304" pitchFamily="18" charset="0"/>
              </a:rPr>
              <a:t>《</a:t>
            </a:r>
            <a:r>
              <a:rPr lang="ja-JP" altLang="en-US" kern="100" dirty="0">
                <a:solidFill>
                  <a:schemeClr val="tx1"/>
                </a:solidFill>
                <a:effectLst>
                  <a:glow rad="127000">
                    <a:schemeClr val="bg1"/>
                  </a:glow>
                </a:effectLst>
                <a:latin typeface="+mn-ea"/>
                <a:cs typeface="Times New Roman" panose="02020603050405020304" pitchFamily="18" charset="0"/>
              </a:rPr>
              <a:t>概要</a:t>
            </a:r>
            <a:r>
              <a:rPr lang="en-US" altLang="ja-JP" kern="100" dirty="0">
                <a:solidFill>
                  <a:schemeClr val="tx1"/>
                </a:solidFill>
                <a:effectLst>
                  <a:glow rad="127000">
                    <a:schemeClr val="bg1"/>
                  </a:glow>
                </a:effectLst>
                <a:latin typeface="+mn-ea"/>
                <a:cs typeface="Times New Roman" panose="02020603050405020304" pitchFamily="18" charset="0"/>
              </a:rPr>
              <a:t>》</a:t>
            </a:r>
            <a:endParaRPr lang="ja-JP" altLang="ja-JP" kern="100" dirty="0">
              <a:solidFill>
                <a:schemeClr val="tx1"/>
              </a:solidFill>
              <a:effectLst>
                <a:glow rad="127000">
                  <a:schemeClr val="bg1"/>
                </a:glow>
              </a:effectLst>
              <a:latin typeface="+mn-ea"/>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87779CBE-A2E3-B0B1-F8F4-A0F1CC898591}"/>
              </a:ext>
            </a:extLst>
          </p:cNvPr>
          <p:cNvSpPr txBox="1"/>
          <p:nvPr/>
        </p:nvSpPr>
        <p:spPr>
          <a:xfrm>
            <a:off x="755361" y="5018217"/>
            <a:ext cx="7791739" cy="1477328"/>
          </a:xfrm>
          <a:prstGeom prst="rect">
            <a:avLst/>
          </a:prstGeom>
          <a:noFill/>
        </p:spPr>
        <p:txBody>
          <a:bodyPr wrap="square" rtlCol="0">
            <a:spAutoFit/>
          </a:bodyPr>
          <a:lstStyle/>
          <a:p>
            <a:pPr marL="285750" indent="-285750">
              <a:buFont typeface="Wingdings" panose="05000000000000000000" pitchFamily="2" charset="2"/>
              <a:buChar char="ü"/>
            </a:pPr>
            <a:r>
              <a:rPr lang="en-US" altLang="ja-JP" dirty="0">
                <a:effectLst>
                  <a:glow rad="101600">
                    <a:schemeClr val="bg1"/>
                  </a:glow>
                </a:effectLst>
              </a:rPr>
              <a:t>ISO14083</a:t>
            </a:r>
            <a:r>
              <a:rPr lang="ja-JP" altLang="en-US" dirty="0">
                <a:effectLst>
                  <a:glow rad="101600">
                    <a:schemeClr val="bg1"/>
                  </a:glow>
                </a:effectLst>
              </a:rPr>
              <a:t>では</a:t>
            </a:r>
            <a:r>
              <a:rPr kumimoji="1" lang="ja-JP" altLang="en-US" b="1" dirty="0">
                <a:solidFill>
                  <a:srgbClr val="FF0000"/>
                </a:solidFill>
                <a:effectLst>
                  <a:glow rad="101600">
                    <a:schemeClr val="bg1"/>
                  </a:glow>
                  <a:outerShdw blurRad="38100" dist="38100" dir="2700000" algn="tl">
                    <a:srgbClr val="000000">
                      <a:alpha val="43137"/>
                    </a:srgbClr>
                  </a:outerShdw>
                </a:effectLst>
              </a:rPr>
              <a:t>カテゴリー・要素ごと</a:t>
            </a:r>
            <a:r>
              <a:rPr kumimoji="1" lang="ja-JP" altLang="en-US" dirty="0">
                <a:effectLst>
                  <a:glow rad="101600">
                    <a:schemeClr val="bg1"/>
                  </a:glow>
                </a:effectLst>
              </a:rPr>
              <a:t>に</a:t>
            </a:r>
            <a:r>
              <a:rPr kumimoji="1" lang="en-US" altLang="ja-JP" dirty="0">
                <a:effectLst>
                  <a:glow rad="101600">
                    <a:schemeClr val="bg1"/>
                  </a:glow>
                </a:effectLst>
              </a:rPr>
              <a:t>CO2</a:t>
            </a:r>
            <a:r>
              <a:rPr kumimoji="1" lang="ja-JP" altLang="en-US" dirty="0">
                <a:effectLst>
                  <a:glow rad="101600">
                    <a:schemeClr val="bg1"/>
                  </a:glow>
                </a:effectLst>
              </a:rPr>
              <a:t>排出量を計算する。</a:t>
            </a:r>
            <a:endParaRPr kumimoji="1" lang="en-US" altLang="ja-JP" sz="1800" b="1" dirty="0">
              <a:solidFill>
                <a:srgbClr val="FF0000"/>
              </a:solidFill>
              <a:effectLst>
                <a:glow rad="101600">
                  <a:schemeClr val="bg1"/>
                </a:glow>
                <a:outerShdw blurRad="38100" dist="38100" dir="2700000" algn="tl">
                  <a:srgbClr val="000000">
                    <a:alpha val="43137"/>
                  </a:srgbClr>
                </a:outerShdw>
              </a:effectLst>
            </a:endParaRPr>
          </a:p>
          <a:p>
            <a:pPr marL="285750" indent="-285750">
              <a:buFont typeface="Wingdings" panose="05000000000000000000" pitchFamily="2" charset="2"/>
              <a:buChar char="ü"/>
            </a:pPr>
            <a:r>
              <a:rPr kumimoji="1" lang="en-US" altLang="ja-JP" dirty="0">
                <a:effectLst>
                  <a:glow rad="101600">
                    <a:schemeClr val="bg1"/>
                  </a:glow>
                </a:effectLst>
              </a:rPr>
              <a:t>ISO14083</a:t>
            </a:r>
            <a:r>
              <a:rPr kumimoji="1" lang="ja-JP" altLang="en-US" dirty="0">
                <a:effectLst>
                  <a:glow rad="101600">
                    <a:schemeClr val="bg1"/>
                  </a:glow>
                </a:effectLst>
              </a:rPr>
              <a:t>の主目的は輸送チェーン全体における</a:t>
            </a:r>
            <a:r>
              <a:rPr kumimoji="1" lang="en-US" altLang="ja-JP" dirty="0">
                <a:effectLst>
                  <a:glow rad="101600">
                    <a:schemeClr val="bg1"/>
                  </a:glow>
                </a:effectLst>
              </a:rPr>
              <a:t>GHG</a:t>
            </a:r>
            <a:r>
              <a:rPr kumimoji="1" lang="ja-JP" altLang="en-US" dirty="0">
                <a:effectLst>
                  <a:glow rad="101600">
                    <a:schemeClr val="bg1"/>
                  </a:glow>
                </a:effectLst>
              </a:rPr>
              <a:t>排出量の算定と削減を促進することであり、輸送モード別（道路・鉄道・</a:t>
            </a:r>
            <a:r>
              <a:rPr lang="ja-JP" altLang="en-US" b="1" dirty="0">
                <a:solidFill>
                  <a:srgbClr val="FF0000"/>
                </a:solidFill>
                <a:effectLst>
                  <a:glow rad="101600">
                    <a:schemeClr val="bg1"/>
                  </a:glow>
                  <a:outerShdw blurRad="38100" dist="38100" dir="2700000" algn="tl">
                    <a:srgbClr val="000000">
                      <a:alpha val="43137"/>
                    </a:srgbClr>
                  </a:outerShdw>
                </a:effectLst>
              </a:rPr>
              <a:t>海運・内陸水運</a:t>
            </a:r>
            <a:r>
              <a:rPr kumimoji="1" lang="ja-JP" altLang="en-US" dirty="0">
                <a:effectLst>
                  <a:glow rad="101600">
                    <a:schemeClr val="bg1"/>
                  </a:glow>
                </a:effectLst>
              </a:rPr>
              <a:t>・航空等）に算定方法を規定している。</a:t>
            </a:r>
            <a:r>
              <a:rPr lang="ja-JP" altLang="en-US" b="1" dirty="0">
                <a:solidFill>
                  <a:srgbClr val="FF0000"/>
                </a:solidFill>
                <a:effectLst>
                  <a:glow rad="101600">
                    <a:schemeClr val="bg1"/>
                  </a:glow>
                  <a:outerShdw blurRad="38100" dist="38100" dir="2700000" algn="tl">
                    <a:srgbClr val="000000">
                      <a:alpha val="43137"/>
                    </a:srgbClr>
                  </a:outerShdw>
                </a:effectLst>
              </a:rPr>
              <a:t>大阪“みなと”を含む輸送チェーン全体における排出量把握</a:t>
            </a:r>
            <a:r>
              <a:rPr lang="ja-JP" altLang="en-US" dirty="0">
                <a:effectLst>
                  <a:glow rad="101600">
                    <a:schemeClr val="bg1"/>
                  </a:glow>
                </a:effectLst>
              </a:rPr>
              <a:t>に関わる基準として重要である。</a:t>
            </a:r>
          </a:p>
        </p:txBody>
      </p:sp>
    </p:spTree>
    <p:extLst>
      <p:ext uri="{BB962C8B-B14F-4D97-AF65-F5344CB8AC3E}">
        <p14:creationId xmlns:p14="http://schemas.microsoft.com/office/powerpoint/2010/main" val="132971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9D19D33-F7C1-5B14-7CA2-17FC1DB01512}"/>
              </a:ext>
            </a:extLst>
          </p:cNvPr>
          <p:cNvSpPr txBox="1"/>
          <p:nvPr/>
        </p:nvSpPr>
        <p:spPr>
          <a:xfrm>
            <a:off x="7347006" y="28331"/>
            <a:ext cx="1635250" cy="369332"/>
          </a:xfrm>
          <a:prstGeom prst="rect">
            <a:avLst/>
          </a:prstGeom>
          <a:solidFill>
            <a:schemeClr val="bg1"/>
          </a:solidFill>
          <a:ln>
            <a:solidFill>
              <a:schemeClr val="tx1"/>
            </a:solidFill>
          </a:ln>
        </p:spPr>
        <p:txBody>
          <a:bodyPr wrap="square" tIns="0" bIns="0" rtlCol="0">
            <a:spAutoFit/>
          </a:bodyPr>
          <a:lstStyle/>
          <a:p>
            <a:r>
              <a:rPr kumimoji="1" lang="ja-JP" altLang="en-US" sz="2400" dirty="0">
                <a:latin typeface="ＭＳ Ｐゴシック" panose="020B0600070205080204" pitchFamily="50" charset="-128"/>
                <a:ea typeface="ＭＳ Ｐゴシック" panose="020B0600070205080204" pitchFamily="50" charset="-128"/>
              </a:rPr>
              <a:t>資料３－１</a:t>
            </a:r>
          </a:p>
        </p:txBody>
      </p:sp>
      <p:sp>
        <p:nvSpPr>
          <p:cNvPr id="5" name="タイトル 4">
            <a:extLst>
              <a:ext uri="{FF2B5EF4-FFF2-40B4-BE49-F238E27FC236}">
                <a16:creationId xmlns:a16="http://schemas.microsoft.com/office/drawing/2014/main" id="{5B5AC4F7-6C1F-224E-C2C5-DDD2F80C91F3}"/>
              </a:ext>
            </a:extLst>
          </p:cNvPr>
          <p:cNvSpPr>
            <a:spLocks noGrp="1"/>
          </p:cNvSpPr>
          <p:nvPr>
            <p:ph type="title"/>
          </p:nvPr>
        </p:nvSpPr>
        <p:spPr/>
        <p:txBody>
          <a:bodyPr/>
          <a:lstStyle/>
          <a:p>
            <a:r>
              <a:rPr lang="en-US" altLang="ja-JP" dirty="0"/>
              <a:t>CNP</a:t>
            </a:r>
            <a:r>
              <a:rPr lang="ja-JP" altLang="en-US" dirty="0"/>
              <a:t>関連の技術等動向（２</a:t>
            </a:r>
            <a:r>
              <a:rPr lang="en-US" altLang="ja-JP" dirty="0"/>
              <a:t>/</a:t>
            </a:r>
            <a:r>
              <a:rPr lang="ja-JP" altLang="en-US" dirty="0"/>
              <a:t>３）</a:t>
            </a:r>
          </a:p>
        </p:txBody>
      </p:sp>
      <p:sp>
        <p:nvSpPr>
          <p:cNvPr id="18" name="四角形: 角を丸くする 17">
            <a:extLst>
              <a:ext uri="{FF2B5EF4-FFF2-40B4-BE49-F238E27FC236}">
                <a16:creationId xmlns:a16="http://schemas.microsoft.com/office/drawing/2014/main" id="{90B9C22D-F3D0-D763-DDBC-5B953B8D869A}"/>
              </a:ext>
            </a:extLst>
          </p:cNvPr>
          <p:cNvSpPr/>
          <p:nvPr/>
        </p:nvSpPr>
        <p:spPr>
          <a:xfrm>
            <a:off x="193063" y="995799"/>
            <a:ext cx="2170990" cy="306467"/>
          </a:xfrm>
          <a:prstGeom prst="roundRect">
            <a:avLst>
              <a:gd name="adj" fmla="val 50000"/>
            </a:avLst>
          </a:prstGeom>
          <a:solidFill>
            <a:schemeClr val="accent4">
              <a:lumMod val="20000"/>
              <a:lumOff val="80000"/>
            </a:schemeClr>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r>
              <a:rPr lang="en-US" altLang="ja-JP" kern="100" dirty="0">
                <a:solidFill>
                  <a:schemeClr val="tx1"/>
                </a:solidFill>
                <a:effectLst>
                  <a:glow rad="127000">
                    <a:schemeClr val="bg1"/>
                  </a:glow>
                </a:effectLst>
                <a:latin typeface="+mn-ea"/>
                <a:cs typeface="Times New Roman" panose="02020603050405020304" pitchFamily="18" charset="0"/>
              </a:rPr>
              <a:t>【</a:t>
            </a:r>
            <a:r>
              <a:rPr lang="ja-JP" altLang="en-US" kern="100" dirty="0">
                <a:solidFill>
                  <a:schemeClr val="tx1"/>
                </a:solidFill>
                <a:effectLst>
                  <a:glow rad="127000">
                    <a:schemeClr val="bg1"/>
                  </a:glow>
                </a:effectLst>
                <a:latin typeface="+mn-ea"/>
                <a:cs typeface="Times New Roman" panose="02020603050405020304" pitchFamily="18" charset="0"/>
              </a:rPr>
              <a:t>技術開発の動向</a:t>
            </a:r>
            <a:r>
              <a:rPr lang="en-US" altLang="ja-JP" kern="100" dirty="0">
                <a:solidFill>
                  <a:schemeClr val="tx1"/>
                </a:solidFill>
                <a:effectLst>
                  <a:glow rad="127000">
                    <a:schemeClr val="bg1"/>
                  </a:glow>
                </a:effectLst>
                <a:latin typeface="+mn-ea"/>
                <a:cs typeface="Times New Roman" panose="02020603050405020304" pitchFamily="18" charset="0"/>
              </a:rPr>
              <a:t>】</a:t>
            </a:r>
            <a:endParaRPr lang="ja-JP" altLang="ja-JP" kern="100" dirty="0">
              <a:solidFill>
                <a:schemeClr val="tx1"/>
              </a:solidFill>
              <a:effectLst>
                <a:glow rad="127000">
                  <a:schemeClr val="bg1"/>
                </a:glow>
              </a:effectLst>
              <a:latin typeface="+mn-ea"/>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ECDF1777-3DA2-EFE4-552A-9627CCC16B1C}"/>
              </a:ext>
            </a:extLst>
          </p:cNvPr>
          <p:cNvSpPr txBox="1"/>
          <p:nvPr/>
        </p:nvSpPr>
        <p:spPr>
          <a:xfrm>
            <a:off x="417610" y="1308110"/>
            <a:ext cx="3657748" cy="615553"/>
          </a:xfrm>
          <a:prstGeom prst="rect">
            <a:avLst/>
          </a:prstGeom>
          <a:noFill/>
        </p:spPr>
        <p:txBody>
          <a:bodyPr wrap="square" rtlCol="0">
            <a:spAutoFit/>
          </a:bodyPr>
          <a:lstStyle/>
          <a:p>
            <a:r>
              <a:rPr kumimoji="1" lang="en-US" altLang="ja-JP" dirty="0"/>
              <a:t>2.</a:t>
            </a:r>
            <a:r>
              <a:rPr kumimoji="1" lang="ja-JP" altLang="en-US" sz="1600" dirty="0"/>
              <a:t> </a:t>
            </a:r>
            <a:r>
              <a:rPr kumimoji="1" lang="ja-JP" altLang="en-US" dirty="0"/>
              <a:t>「</a:t>
            </a:r>
            <a:r>
              <a:rPr kumimoji="1" lang="ja-JP" altLang="en-US" b="1" dirty="0">
                <a:solidFill>
                  <a:srgbClr val="FF0000"/>
                </a:solidFill>
                <a:effectLst>
                  <a:outerShdw blurRad="50800" dist="38100" algn="l" rotWithShape="0">
                    <a:prstClr val="black">
                      <a:alpha val="40000"/>
                    </a:prstClr>
                  </a:outerShdw>
                </a:effectLst>
              </a:rPr>
              <a:t>ペロブスカイト太陽電池</a:t>
            </a:r>
            <a:r>
              <a:rPr kumimoji="1" lang="ja-JP" altLang="en-US" dirty="0"/>
              <a:t>」</a:t>
            </a:r>
            <a:endParaRPr kumimoji="1" lang="en-US" altLang="ja-JP" dirty="0"/>
          </a:p>
          <a:p>
            <a:r>
              <a:rPr lang="ja-JP" altLang="en-US" sz="1600" dirty="0"/>
              <a:t>　</a:t>
            </a:r>
            <a:r>
              <a:rPr kumimoji="1" lang="ja-JP" altLang="en-US" sz="1600" dirty="0"/>
              <a:t>　　の開発動向</a:t>
            </a:r>
          </a:p>
        </p:txBody>
      </p:sp>
      <p:sp>
        <p:nvSpPr>
          <p:cNvPr id="15" name="二等辺三角形 14">
            <a:extLst>
              <a:ext uri="{FF2B5EF4-FFF2-40B4-BE49-F238E27FC236}">
                <a16:creationId xmlns:a16="http://schemas.microsoft.com/office/drawing/2014/main" id="{AD612A76-4731-2604-9F0E-EA9B9A6C3B8D}"/>
              </a:ext>
            </a:extLst>
          </p:cNvPr>
          <p:cNvSpPr/>
          <p:nvPr/>
        </p:nvSpPr>
        <p:spPr>
          <a:xfrm rot="5400000">
            <a:off x="4013828" y="1832147"/>
            <a:ext cx="1163051" cy="24154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D8B4BFDA-DFAA-577E-D7DD-85E9B7943DDB}"/>
              </a:ext>
            </a:extLst>
          </p:cNvPr>
          <p:cNvSpPr txBox="1"/>
          <p:nvPr/>
        </p:nvSpPr>
        <p:spPr>
          <a:xfrm>
            <a:off x="4808689" y="884059"/>
            <a:ext cx="4142248" cy="2708434"/>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kumimoji="1" lang="ja-JP" altLang="en-US" sz="1600" dirty="0"/>
              <a:t>既存の太陽電池（シリコン系太陽電池）が</a:t>
            </a:r>
            <a:r>
              <a:rPr kumimoji="1" lang="ja-JP" altLang="en-US" sz="1600" b="1" dirty="0">
                <a:solidFill>
                  <a:srgbClr val="FF0000"/>
                </a:solidFill>
                <a:effectLst>
                  <a:outerShdw blurRad="38100" dist="38100" dir="2700000" algn="tl">
                    <a:srgbClr val="000000">
                      <a:alpha val="43137"/>
                    </a:srgbClr>
                  </a:outerShdw>
                </a:effectLst>
              </a:rPr>
              <a:t>設置できない場所</a:t>
            </a:r>
            <a:r>
              <a:rPr kumimoji="1" lang="ja-JP" altLang="en-US" sz="1600" dirty="0"/>
              <a:t>（</a:t>
            </a:r>
            <a:r>
              <a:rPr kumimoji="1" lang="ja-JP" altLang="en-US" sz="1600" b="1" dirty="0">
                <a:solidFill>
                  <a:srgbClr val="FF0000"/>
                </a:solidFill>
                <a:effectLst>
                  <a:outerShdw blurRad="38100" dist="38100" dir="2700000" algn="tl">
                    <a:srgbClr val="000000">
                      <a:alpha val="43137"/>
                    </a:srgbClr>
                  </a:outerShdw>
                </a:effectLst>
              </a:rPr>
              <a:t>ビル壁面・柱</a:t>
            </a:r>
            <a:r>
              <a:rPr kumimoji="1" lang="ja-JP" altLang="en-US" sz="1600" dirty="0"/>
              <a:t>・屋根等）への適用可能性がある技術（</a:t>
            </a:r>
            <a:r>
              <a:rPr kumimoji="1" lang="ja-JP" altLang="en-US" sz="1600" b="1" dirty="0">
                <a:solidFill>
                  <a:srgbClr val="FF0000"/>
                </a:solidFill>
                <a:effectLst>
                  <a:outerShdw blurRad="38100" dist="38100" dir="2700000" algn="tl">
                    <a:srgbClr val="000000">
                      <a:alpha val="43137"/>
                    </a:srgbClr>
                  </a:outerShdw>
                </a:effectLst>
              </a:rPr>
              <a:t>再エネ拡大⤴</a:t>
            </a:r>
            <a:r>
              <a:rPr kumimoji="1" lang="ja-JP" altLang="en-US" sz="1600" dirty="0"/>
              <a:t>）</a:t>
            </a:r>
            <a:endParaRPr kumimoji="1" lang="en-US" altLang="ja-JP" sz="1600" dirty="0"/>
          </a:p>
          <a:p>
            <a:pPr marL="285750" indent="-285750">
              <a:spcAft>
                <a:spcPts val="600"/>
              </a:spcAft>
              <a:buFont typeface="Wingdings" panose="05000000000000000000" pitchFamily="2" charset="2"/>
              <a:buChar char="ü"/>
            </a:pPr>
            <a:r>
              <a:rPr kumimoji="1" lang="en-US" altLang="ja-JP" sz="1600" dirty="0">
                <a:solidFill>
                  <a:srgbClr val="FF0000"/>
                </a:solidFill>
                <a:effectLst>
                  <a:outerShdw blurRad="38100" dist="38100" dir="2700000" algn="tl">
                    <a:srgbClr val="000000">
                      <a:alpha val="43137"/>
                    </a:srgbClr>
                  </a:outerShdw>
                </a:effectLst>
              </a:rPr>
              <a:t>2025</a:t>
            </a:r>
            <a:r>
              <a:rPr kumimoji="1" lang="ja-JP" altLang="en-US" sz="1600" dirty="0">
                <a:solidFill>
                  <a:srgbClr val="FF0000"/>
                </a:solidFill>
                <a:effectLst>
                  <a:outerShdw blurRad="38100" dist="38100" dir="2700000" algn="tl">
                    <a:srgbClr val="000000">
                      <a:alpha val="43137"/>
                    </a:srgbClr>
                  </a:outerShdw>
                </a:effectLst>
              </a:rPr>
              <a:t>年大阪・関西万博</a:t>
            </a:r>
            <a:r>
              <a:rPr kumimoji="1" lang="ja-JP" altLang="en-US" sz="1600" dirty="0"/>
              <a:t>のバスシェルターに設置され、</a:t>
            </a:r>
            <a:r>
              <a:rPr kumimoji="1" lang="ja-JP" altLang="en-US" sz="1600" dirty="0">
                <a:solidFill>
                  <a:srgbClr val="FF0000"/>
                </a:solidFill>
                <a:effectLst>
                  <a:outerShdw blurRad="38100" dist="38100" dir="2700000" algn="tl">
                    <a:srgbClr val="000000">
                      <a:alpha val="43137"/>
                    </a:srgbClr>
                  </a:outerShdw>
                </a:effectLst>
              </a:rPr>
              <a:t>夜間</a:t>
            </a:r>
            <a:r>
              <a:rPr kumimoji="1" lang="en-US" altLang="ja-JP" sz="1600" dirty="0">
                <a:solidFill>
                  <a:srgbClr val="FF0000"/>
                </a:solidFill>
                <a:effectLst>
                  <a:outerShdw blurRad="38100" dist="38100" dir="2700000" algn="tl">
                    <a:srgbClr val="000000">
                      <a:alpha val="43137"/>
                    </a:srgbClr>
                  </a:outerShdw>
                </a:effectLst>
              </a:rPr>
              <a:t>LED</a:t>
            </a:r>
            <a:r>
              <a:rPr kumimoji="1" lang="ja-JP" altLang="en-US" sz="1600" dirty="0">
                <a:solidFill>
                  <a:srgbClr val="FF0000"/>
                </a:solidFill>
                <a:effectLst>
                  <a:outerShdw blurRad="38100" dist="38100" dir="2700000" algn="tl">
                    <a:srgbClr val="000000">
                      <a:alpha val="43137"/>
                    </a:srgbClr>
                  </a:outerShdw>
                </a:effectLst>
              </a:rPr>
              <a:t>照明の電力として活用</a:t>
            </a:r>
            <a:r>
              <a:rPr kumimoji="1" lang="ja-JP" altLang="en-US" sz="1600" dirty="0"/>
              <a:t>される予定。</a:t>
            </a:r>
            <a:endParaRPr kumimoji="1" lang="en-US" altLang="ja-JP" sz="1600" dirty="0"/>
          </a:p>
          <a:p>
            <a:pPr marL="285750" indent="-285750">
              <a:spcAft>
                <a:spcPts val="600"/>
              </a:spcAft>
              <a:buFont typeface="Wingdings" panose="05000000000000000000" pitchFamily="2" charset="2"/>
              <a:buChar char="ü"/>
            </a:pPr>
            <a:r>
              <a:rPr lang="ja-JP" altLang="en-US" sz="1600" kern="100" dirty="0">
                <a:latin typeface="+mn-ea"/>
                <a:cs typeface="Times New Roman" panose="02020603050405020304" pitchFamily="18" charset="0"/>
              </a:rPr>
              <a:t>大阪府</a:t>
            </a:r>
            <a:r>
              <a:rPr lang="ja-JP" altLang="en-US" sz="16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堺市</a:t>
            </a:r>
            <a:r>
              <a:rPr lang="ja-JP" altLang="en-US" sz="1600" kern="100" dirty="0">
                <a:latin typeface="+mn-ea"/>
                <a:cs typeface="Times New Roman" panose="02020603050405020304" pitchFamily="18" charset="0"/>
              </a:rPr>
              <a:t>にてペロブスカイト太陽電池</a:t>
            </a:r>
            <a:r>
              <a:rPr lang="ja-JP" altLang="en-US" sz="1600" b="1" kern="100" dirty="0">
                <a:solidFill>
                  <a:srgbClr val="FF0000"/>
                </a:solidFill>
                <a:effectLst>
                  <a:outerShdw blurRad="38100" dist="38100" dir="2700000" algn="tl">
                    <a:srgbClr val="000000">
                      <a:alpha val="43137"/>
                    </a:srgbClr>
                  </a:outerShdw>
                </a:effectLst>
                <a:latin typeface="+mn-ea"/>
                <a:cs typeface="Times New Roman" panose="02020603050405020304" pitchFamily="18" charset="0"/>
              </a:rPr>
              <a:t>製造設備を導入</a:t>
            </a:r>
            <a:r>
              <a:rPr lang="ja-JP" altLang="en-US" sz="1600" kern="100" dirty="0">
                <a:latin typeface="+mn-ea"/>
                <a:cs typeface="Times New Roman" panose="02020603050405020304" pitchFamily="18" charset="0"/>
              </a:rPr>
              <a:t>予定（輸送コスト面で他地域より導入に有利）</a:t>
            </a:r>
            <a:endParaRPr kumimoji="1" lang="en-US" altLang="ja-JP" sz="1600" dirty="0"/>
          </a:p>
        </p:txBody>
      </p:sp>
      <p:sp>
        <p:nvSpPr>
          <p:cNvPr id="2" name="四角形: 角を丸くする 1">
            <a:extLst>
              <a:ext uri="{FF2B5EF4-FFF2-40B4-BE49-F238E27FC236}">
                <a16:creationId xmlns:a16="http://schemas.microsoft.com/office/drawing/2014/main" id="{979C6E8A-E108-D4DF-7D4C-A26A514D67E2}"/>
              </a:ext>
            </a:extLst>
          </p:cNvPr>
          <p:cNvSpPr/>
          <p:nvPr/>
        </p:nvSpPr>
        <p:spPr>
          <a:xfrm>
            <a:off x="812510" y="3856809"/>
            <a:ext cx="7954190" cy="2932610"/>
          </a:xfrm>
          <a:prstGeom prst="roundRect">
            <a:avLst>
              <a:gd name="adj" fmla="val 8318"/>
            </a:avLst>
          </a:prstGeom>
          <a:solidFill>
            <a:srgbClr val="FFF9E7"/>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oAutofit/>
          </a:bodyPr>
          <a:lstStyle/>
          <a:p>
            <a:endParaRPr lang="ja-JP" altLang="ja-JP" kern="100" dirty="0">
              <a:solidFill>
                <a:schemeClr val="tx1"/>
              </a:solidFill>
              <a:effectLst>
                <a:glow rad="127000">
                  <a:schemeClr val="bg1"/>
                </a:glow>
              </a:effectLst>
              <a:latin typeface="+mn-ea"/>
              <a:cs typeface="Times New Roman" panose="02020603050405020304" pitchFamily="18" charset="0"/>
            </a:endParaRPr>
          </a:p>
        </p:txBody>
      </p:sp>
      <p:sp>
        <p:nvSpPr>
          <p:cNvPr id="6" name="テキスト ボックス 5">
            <a:extLst>
              <a:ext uri="{FF2B5EF4-FFF2-40B4-BE49-F238E27FC236}">
                <a16:creationId xmlns:a16="http://schemas.microsoft.com/office/drawing/2014/main" id="{CABE0A72-32A6-8CBF-D242-EC1B331F92AD}"/>
              </a:ext>
            </a:extLst>
          </p:cNvPr>
          <p:cNvSpPr txBox="1"/>
          <p:nvPr/>
        </p:nvSpPr>
        <p:spPr>
          <a:xfrm>
            <a:off x="910719" y="4128586"/>
            <a:ext cx="7752054" cy="2585323"/>
          </a:xfrm>
          <a:prstGeom prst="rect">
            <a:avLst/>
          </a:prstGeom>
          <a:noFill/>
        </p:spPr>
        <p:txBody>
          <a:bodyPr wrap="square" rtlCol="0">
            <a:spAutoFit/>
          </a:bodyPr>
          <a:lstStyle/>
          <a:p>
            <a:pPr marL="285750" indent="-285750">
              <a:buFont typeface="Wingdings" panose="05000000000000000000" pitchFamily="2" charset="2"/>
              <a:buChar char="ü"/>
            </a:pPr>
            <a:r>
              <a:rPr lang="ja-JP" altLang="en-US" dirty="0">
                <a:effectLst>
                  <a:glow rad="101600">
                    <a:schemeClr val="bg1"/>
                  </a:glow>
                </a:effectLst>
              </a:rPr>
              <a:t>これまで普及している太陽電池</a:t>
            </a:r>
            <a:r>
              <a:rPr lang="ja-JP" altLang="en-US" b="1" dirty="0">
                <a:solidFill>
                  <a:srgbClr val="FF0000"/>
                </a:solidFill>
                <a:effectLst>
                  <a:glow rad="101600">
                    <a:schemeClr val="bg1"/>
                  </a:glow>
                  <a:outerShdw blurRad="38100" dist="38100" dir="2700000" algn="tl">
                    <a:srgbClr val="000000">
                      <a:alpha val="43137"/>
                    </a:srgbClr>
                  </a:outerShdw>
                </a:effectLst>
              </a:rPr>
              <a:t>「シリコン系太陽電池」</a:t>
            </a:r>
            <a:r>
              <a:rPr lang="ja-JP" altLang="en-US" dirty="0">
                <a:effectLst>
                  <a:glow rad="101600">
                    <a:schemeClr val="bg1"/>
                  </a:glow>
                </a:effectLst>
              </a:rPr>
              <a:t>は、平地面積当たりの太陽光発電の導入量において日本が主要国で</a:t>
            </a:r>
            <a:r>
              <a:rPr lang="en-US" altLang="ja-JP" dirty="0">
                <a:effectLst>
                  <a:glow rad="101600">
                    <a:schemeClr val="bg1"/>
                  </a:glow>
                </a:effectLst>
              </a:rPr>
              <a:t>1</a:t>
            </a:r>
            <a:r>
              <a:rPr lang="ja-JP" altLang="en-US" dirty="0">
                <a:effectLst>
                  <a:glow rad="101600">
                    <a:schemeClr val="bg1"/>
                  </a:glow>
                </a:effectLst>
              </a:rPr>
              <a:t>位となっているが、</a:t>
            </a:r>
            <a:r>
              <a:rPr lang="ja-JP" altLang="en-US" b="1" dirty="0">
                <a:solidFill>
                  <a:srgbClr val="FF0000"/>
                </a:solidFill>
                <a:effectLst>
                  <a:glow rad="101600">
                    <a:schemeClr val="bg1"/>
                  </a:glow>
                  <a:outerShdw blurRad="38100" dist="38100" dir="2700000" algn="tl">
                    <a:srgbClr val="000000">
                      <a:alpha val="43137"/>
                    </a:srgbClr>
                  </a:outerShdw>
                </a:effectLst>
              </a:rPr>
              <a:t>重量があるため設置場所が限られて</a:t>
            </a:r>
            <a:r>
              <a:rPr lang="ja-JP" altLang="en-US" dirty="0">
                <a:effectLst>
                  <a:glow rad="101600">
                    <a:schemeClr val="bg1"/>
                  </a:glow>
                </a:effectLst>
              </a:rPr>
              <a:t>おり、新たに設置できる適地が少なくなってきている。</a:t>
            </a:r>
            <a:endParaRPr kumimoji="1" lang="en-US" altLang="ja-JP" dirty="0">
              <a:effectLst>
                <a:glow rad="101600">
                  <a:schemeClr val="bg1"/>
                </a:glow>
              </a:effectLst>
            </a:endParaRPr>
          </a:p>
          <a:p>
            <a:pPr marL="285750" indent="-285750">
              <a:buFont typeface="Wingdings" panose="05000000000000000000" pitchFamily="2" charset="2"/>
              <a:buChar char="ü"/>
            </a:pPr>
            <a:r>
              <a:rPr kumimoji="1" lang="ja-JP" altLang="en-US" sz="1800" b="1" dirty="0">
                <a:solidFill>
                  <a:srgbClr val="FF0000"/>
                </a:solidFill>
                <a:effectLst>
                  <a:glow rad="101600">
                    <a:schemeClr val="bg1"/>
                  </a:glow>
                  <a:outerShdw blurRad="38100" dist="38100" dir="2700000" algn="tl">
                    <a:srgbClr val="000000">
                      <a:alpha val="43137"/>
                    </a:srgbClr>
                  </a:outerShdw>
                </a:effectLst>
              </a:rPr>
              <a:t>「ペロブスカイト太陽電池」</a:t>
            </a:r>
            <a:r>
              <a:rPr lang="ja-JP" altLang="en-US" sz="1800" dirty="0">
                <a:effectLst>
                  <a:glow rad="101600">
                    <a:schemeClr val="bg1"/>
                  </a:glow>
                </a:effectLst>
              </a:rPr>
              <a:t>は、</a:t>
            </a:r>
            <a:r>
              <a:rPr lang="ja-JP" altLang="en-US" sz="1800" b="1" dirty="0">
                <a:solidFill>
                  <a:srgbClr val="FF0000"/>
                </a:solidFill>
                <a:effectLst>
                  <a:glow rad="101600">
                    <a:schemeClr val="bg1"/>
                  </a:glow>
                  <a:outerShdw blurRad="38100" dist="38100" dir="2700000" algn="tl">
                    <a:srgbClr val="000000">
                      <a:alpha val="43137"/>
                    </a:srgbClr>
                  </a:outerShdw>
                </a:effectLst>
              </a:rPr>
              <a:t>軽量・柔軟</a:t>
            </a:r>
            <a:r>
              <a:rPr lang="ja-JP" altLang="en-US" sz="1800" b="1" dirty="0">
                <a:solidFill>
                  <a:srgbClr val="FF0000"/>
                </a:solidFill>
                <a:effectLst>
                  <a:glow rad="101600">
                    <a:schemeClr val="bg1"/>
                  </a:glow>
                </a:effectLst>
              </a:rPr>
              <a:t>であるという</a:t>
            </a:r>
            <a:r>
              <a:rPr lang="ja-JP" altLang="en-US" sz="1800" dirty="0">
                <a:effectLst>
                  <a:glow rad="101600">
                    <a:schemeClr val="bg1"/>
                  </a:glow>
                </a:effectLst>
              </a:rPr>
              <a:t>特徴を有し、</a:t>
            </a:r>
            <a:r>
              <a:rPr lang="ja-JP" altLang="en-US" dirty="0">
                <a:effectLst>
                  <a:glow rad="101600">
                    <a:schemeClr val="bg1"/>
                  </a:glow>
                </a:effectLst>
              </a:rPr>
              <a:t>これまでの技術では設置が難しかった場所にも導入できるため、</a:t>
            </a:r>
            <a:r>
              <a:rPr kumimoji="1" lang="ja-JP" altLang="en-US" sz="1800" b="1" dirty="0">
                <a:solidFill>
                  <a:srgbClr val="FF0000"/>
                </a:solidFill>
                <a:effectLst>
                  <a:glow rad="101600">
                    <a:schemeClr val="bg1"/>
                  </a:glow>
                  <a:outerShdw blurRad="38100" dist="38100" dir="2700000" algn="tl">
                    <a:srgbClr val="000000">
                      <a:alpha val="43137"/>
                    </a:srgbClr>
                  </a:outerShdw>
                </a:effectLst>
              </a:rPr>
              <a:t>次世代太陽電池として有望視</a:t>
            </a:r>
            <a:r>
              <a:rPr lang="ja-JP" altLang="en-US" sz="1800" dirty="0">
                <a:effectLst>
                  <a:glow rad="101600">
                    <a:schemeClr val="bg1"/>
                  </a:glow>
                </a:effectLst>
              </a:rPr>
              <a:t>されている。</a:t>
            </a:r>
            <a:endParaRPr lang="en-US" altLang="ja-JP" sz="1800" dirty="0">
              <a:effectLst>
                <a:glow rad="101600">
                  <a:schemeClr val="bg1"/>
                </a:glow>
              </a:effectLst>
            </a:endParaRPr>
          </a:p>
          <a:p>
            <a:pPr marL="285750" indent="-285750">
              <a:buFont typeface="Wingdings" panose="05000000000000000000" pitchFamily="2" charset="2"/>
              <a:buChar char="ü"/>
            </a:pPr>
            <a:r>
              <a:rPr lang="ja-JP" altLang="en-US" sz="1800" b="1" dirty="0">
                <a:solidFill>
                  <a:srgbClr val="FF0000"/>
                </a:solidFill>
                <a:effectLst>
                  <a:glow rad="101600">
                    <a:schemeClr val="bg1"/>
                  </a:glow>
                  <a:outerShdw blurRad="38100" dist="38100" dir="2700000" algn="tl">
                    <a:srgbClr val="000000">
                      <a:alpha val="43137"/>
                    </a:srgbClr>
                  </a:outerShdw>
                </a:effectLst>
              </a:rPr>
              <a:t>製造コスト、耐久性、大型化、発電効率等</a:t>
            </a:r>
            <a:r>
              <a:rPr lang="ja-JP" altLang="en-US" sz="1800" kern="100" dirty="0">
                <a:solidFill>
                  <a:schemeClr val="tx1"/>
                </a:solidFill>
                <a:effectLst/>
                <a:latin typeface="+mn-ea"/>
                <a:cs typeface="Times New Roman" panose="02020603050405020304" pitchFamily="18" charset="0"/>
              </a:rPr>
              <a:t>の課題解決のため技術開発が進みつつある。</a:t>
            </a:r>
            <a:endParaRPr kumimoji="1" lang="ja-JP" altLang="en-US" dirty="0">
              <a:effectLst>
                <a:glow rad="101600">
                  <a:schemeClr val="bg1"/>
                </a:glow>
              </a:effectLst>
            </a:endParaRPr>
          </a:p>
        </p:txBody>
      </p:sp>
      <p:grpSp>
        <p:nvGrpSpPr>
          <p:cNvPr id="7" name="グループ化 6">
            <a:extLst>
              <a:ext uri="{FF2B5EF4-FFF2-40B4-BE49-F238E27FC236}">
                <a16:creationId xmlns:a16="http://schemas.microsoft.com/office/drawing/2014/main" id="{ECE1740A-61D2-CBC9-10C8-372617DF4327}"/>
              </a:ext>
            </a:extLst>
          </p:cNvPr>
          <p:cNvGrpSpPr/>
          <p:nvPr/>
        </p:nvGrpSpPr>
        <p:grpSpPr>
          <a:xfrm>
            <a:off x="417610" y="600792"/>
            <a:ext cx="3888252" cy="283267"/>
            <a:chOff x="497434" y="833204"/>
            <a:chExt cx="4172613" cy="283267"/>
          </a:xfrm>
        </p:grpSpPr>
        <p:sp>
          <p:nvSpPr>
            <p:cNvPr id="8" name="テキスト ボックス 7">
              <a:extLst>
                <a:ext uri="{FF2B5EF4-FFF2-40B4-BE49-F238E27FC236}">
                  <a16:creationId xmlns:a16="http://schemas.microsoft.com/office/drawing/2014/main" id="{14C2342E-FDAB-240F-FF6E-8FCCFDC60833}"/>
                </a:ext>
              </a:extLst>
            </p:cNvPr>
            <p:cNvSpPr txBox="1"/>
            <p:nvPr/>
          </p:nvSpPr>
          <p:spPr>
            <a:xfrm>
              <a:off x="497434" y="833204"/>
              <a:ext cx="4172613" cy="27699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rgbClr val="000000"/>
                  </a:solidFill>
                  <a:effectLst/>
                  <a:uLnTx/>
                  <a:uFillTx/>
                  <a:latin typeface="+mn-ea"/>
                </a:rPr>
                <a:t>レポート対象</a:t>
              </a:r>
            </a:p>
          </p:txBody>
        </p:sp>
        <p:cxnSp>
          <p:nvCxnSpPr>
            <p:cNvPr id="9" name="直線コネクタ 8">
              <a:extLst>
                <a:ext uri="{FF2B5EF4-FFF2-40B4-BE49-F238E27FC236}">
                  <a16:creationId xmlns:a16="http://schemas.microsoft.com/office/drawing/2014/main" id="{FD2E1DD3-DB7C-DF18-0772-4A0E62C34920}"/>
                </a:ext>
              </a:extLst>
            </p:cNvPr>
            <p:cNvCxnSpPr>
              <a:cxnSpLocks/>
            </p:cNvCxnSpPr>
            <p:nvPr/>
          </p:nvCxnSpPr>
          <p:spPr>
            <a:xfrm>
              <a:off x="501140" y="1116471"/>
              <a:ext cx="4165200" cy="0"/>
            </a:xfrm>
            <a:prstGeom prst="line">
              <a:avLst/>
            </a:prstGeom>
            <a:noFill/>
            <a:ln w="12700" cap="flat" cmpd="sng" algn="ctr">
              <a:solidFill>
                <a:srgbClr val="000000">
                  <a:lumMod val="75000"/>
                  <a:lumOff val="25000"/>
                </a:srgbClr>
              </a:solidFill>
              <a:prstDash val="solid"/>
              <a:miter lim="800000"/>
              <a:tailEnd type="none"/>
            </a:ln>
            <a:effectLst/>
          </p:spPr>
        </p:cxnSp>
      </p:grpSp>
      <p:grpSp>
        <p:nvGrpSpPr>
          <p:cNvPr id="10" name="グループ化 9">
            <a:extLst>
              <a:ext uri="{FF2B5EF4-FFF2-40B4-BE49-F238E27FC236}">
                <a16:creationId xmlns:a16="http://schemas.microsoft.com/office/drawing/2014/main" id="{2120E6D1-7DAF-9A66-09E3-D95EAEB0D41A}"/>
              </a:ext>
            </a:extLst>
          </p:cNvPr>
          <p:cNvGrpSpPr/>
          <p:nvPr/>
        </p:nvGrpSpPr>
        <p:grpSpPr>
          <a:xfrm>
            <a:off x="4786746" y="600792"/>
            <a:ext cx="3983493" cy="276999"/>
            <a:chOff x="497434" y="833204"/>
            <a:chExt cx="4172613" cy="276999"/>
          </a:xfrm>
        </p:grpSpPr>
        <p:sp>
          <p:nvSpPr>
            <p:cNvPr id="11" name="テキスト ボックス 10">
              <a:extLst>
                <a:ext uri="{FF2B5EF4-FFF2-40B4-BE49-F238E27FC236}">
                  <a16:creationId xmlns:a16="http://schemas.microsoft.com/office/drawing/2014/main" id="{7AFB47E6-92CC-691F-40BB-E7DBDAD28F48}"/>
                </a:ext>
              </a:extLst>
            </p:cNvPr>
            <p:cNvSpPr txBox="1"/>
            <p:nvPr/>
          </p:nvSpPr>
          <p:spPr>
            <a:xfrm>
              <a:off x="497434" y="833204"/>
              <a:ext cx="4172613" cy="27699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a:ln>
                    <a:noFill/>
                  </a:ln>
                  <a:solidFill>
                    <a:srgbClr val="000000"/>
                  </a:solidFill>
                  <a:effectLst/>
                  <a:uLnTx/>
                  <a:uFillTx/>
                  <a:latin typeface="+mn-ea"/>
                </a:rPr>
                <a:t>CNP</a:t>
              </a:r>
              <a:r>
                <a:rPr kumimoji="0" lang="ja-JP" altLang="en-US" b="1" i="0" u="none" strike="noStrike" kern="0" cap="none" spc="0" normalizeH="0" baseline="0" noProof="0" dirty="0">
                  <a:ln>
                    <a:noFill/>
                  </a:ln>
                  <a:solidFill>
                    <a:srgbClr val="000000"/>
                  </a:solidFill>
                  <a:effectLst/>
                  <a:uLnTx/>
                  <a:uFillTx/>
                  <a:latin typeface="+mn-ea"/>
                </a:rPr>
                <a:t>で着目する</a:t>
              </a:r>
              <a:r>
                <a:rPr kumimoji="0" lang="ja-JP" altLang="en-US"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mn-ea"/>
                </a:rPr>
                <a:t>ポイント</a:t>
              </a:r>
            </a:p>
          </p:txBody>
        </p:sp>
        <p:cxnSp>
          <p:nvCxnSpPr>
            <p:cNvPr id="13" name="直線コネクタ 12">
              <a:extLst>
                <a:ext uri="{FF2B5EF4-FFF2-40B4-BE49-F238E27FC236}">
                  <a16:creationId xmlns:a16="http://schemas.microsoft.com/office/drawing/2014/main" id="{CFF2C2BA-8677-B146-703E-1ED409DCF3B5}"/>
                </a:ext>
              </a:extLst>
            </p:cNvPr>
            <p:cNvCxnSpPr>
              <a:cxnSpLocks/>
            </p:cNvCxnSpPr>
            <p:nvPr/>
          </p:nvCxnSpPr>
          <p:spPr>
            <a:xfrm>
              <a:off x="501140" y="1108082"/>
              <a:ext cx="4165200" cy="0"/>
            </a:xfrm>
            <a:prstGeom prst="line">
              <a:avLst/>
            </a:prstGeom>
            <a:noFill/>
            <a:ln w="12700" cap="flat" cmpd="sng" algn="ctr">
              <a:solidFill>
                <a:srgbClr val="000000">
                  <a:lumMod val="75000"/>
                  <a:lumOff val="25000"/>
                </a:srgbClr>
              </a:solidFill>
              <a:prstDash val="solid"/>
              <a:miter lim="800000"/>
              <a:tailEnd type="none"/>
            </a:ln>
            <a:effectLst/>
          </p:spPr>
        </p:cxnSp>
      </p:grpSp>
      <p:sp>
        <p:nvSpPr>
          <p:cNvPr id="19" name="四角形: 角を丸くする 18">
            <a:extLst>
              <a:ext uri="{FF2B5EF4-FFF2-40B4-BE49-F238E27FC236}">
                <a16:creationId xmlns:a16="http://schemas.microsoft.com/office/drawing/2014/main" id="{39E9EBFC-89E9-B857-7A83-73BCCED627BA}"/>
              </a:ext>
            </a:extLst>
          </p:cNvPr>
          <p:cNvSpPr/>
          <p:nvPr/>
        </p:nvSpPr>
        <p:spPr>
          <a:xfrm>
            <a:off x="979362" y="3684995"/>
            <a:ext cx="1101994" cy="389513"/>
          </a:xfrm>
          <a:prstGeom prst="roundRect">
            <a:avLst>
              <a:gd name="adj" fmla="val 50000"/>
            </a:avLst>
          </a:prstGeom>
          <a:solidFill>
            <a:schemeClr val="accent4">
              <a:lumMod val="20000"/>
              <a:lumOff val="80000"/>
            </a:schemeClr>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r>
              <a:rPr lang="en-US" altLang="ja-JP" kern="100" dirty="0">
                <a:solidFill>
                  <a:schemeClr val="tx1"/>
                </a:solidFill>
                <a:effectLst>
                  <a:glow rad="127000">
                    <a:schemeClr val="bg1"/>
                  </a:glow>
                </a:effectLst>
                <a:latin typeface="+mn-ea"/>
                <a:cs typeface="Times New Roman" panose="02020603050405020304" pitchFamily="18" charset="0"/>
              </a:rPr>
              <a:t>《</a:t>
            </a:r>
            <a:r>
              <a:rPr lang="ja-JP" altLang="en-US" kern="100" dirty="0">
                <a:solidFill>
                  <a:schemeClr val="tx1"/>
                </a:solidFill>
                <a:effectLst>
                  <a:glow rad="127000">
                    <a:schemeClr val="bg1"/>
                  </a:glow>
                </a:effectLst>
                <a:latin typeface="+mn-ea"/>
                <a:cs typeface="Times New Roman" panose="02020603050405020304" pitchFamily="18" charset="0"/>
              </a:rPr>
              <a:t>概要</a:t>
            </a:r>
            <a:r>
              <a:rPr lang="en-US" altLang="ja-JP" kern="100" dirty="0">
                <a:solidFill>
                  <a:schemeClr val="tx1"/>
                </a:solidFill>
                <a:effectLst>
                  <a:glow rad="127000">
                    <a:schemeClr val="bg1"/>
                  </a:glow>
                </a:effectLst>
                <a:latin typeface="+mn-ea"/>
                <a:cs typeface="Times New Roman" panose="02020603050405020304" pitchFamily="18" charset="0"/>
              </a:rPr>
              <a:t>》</a:t>
            </a:r>
            <a:endParaRPr lang="ja-JP" altLang="ja-JP" kern="100" dirty="0">
              <a:solidFill>
                <a:schemeClr val="tx1"/>
              </a:solidFill>
              <a:effectLst>
                <a:glow rad="127000">
                  <a:schemeClr val="bg1"/>
                </a:glow>
              </a:effectLst>
              <a:latin typeface="+mn-ea"/>
              <a:cs typeface="Times New Roman" panose="02020603050405020304" pitchFamily="18" charset="0"/>
            </a:endParaRPr>
          </a:p>
        </p:txBody>
      </p:sp>
    </p:spTree>
    <p:extLst>
      <p:ext uri="{BB962C8B-B14F-4D97-AF65-F5344CB8AC3E}">
        <p14:creationId xmlns:p14="http://schemas.microsoft.com/office/powerpoint/2010/main" val="1823894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9D19D33-F7C1-5B14-7CA2-17FC1DB01512}"/>
              </a:ext>
            </a:extLst>
          </p:cNvPr>
          <p:cNvSpPr txBox="1"/>
          <p:nvPr/>
        </p:nvSpPr>
        <p:spPr>
          <a:xfrm>
            <a:off x="7347006" y="28331"/>
            <a:ext cx="1635250" cy="369332"/>
          </a:xfrm>
          <a:prstGeom prst="rect">
            <a:avLst/>
          </a:prstGeom>
          <a:solidFill>
            <a:schemeClr val="bg1"/>
          </a:solidFill>
          <a:ln>
            <a:solidFill>
              <a:schemeClr val="tx1"/>
            </a:solidFill>
          </a:ln>
        </p:spPr>
        <p:txBody>
          <a:bodyPr wrap="square" tIns="0" bIns="0" rtlCol="0">
            <a:spAutoFit/>
          </a:bodyPr>
          <a:lstStyle/>
          <a:p>
            <a:r>
              <a:rPr kumimoji="1" lang="ja-JP" altLang="en-US" sz="2400" dirty="0">
                <a:latin typeface="ＭＳ Ｐゴシック" panose="020B0600070205080204" pitchFamily="50" charset="-128"/>
                <a:ea typeface="ＭＳ Ｐゴシック" panose="020B0600070205080204" pitchFamily="50" charset="-128"/>
              </a:rPr>
              <a:t>資料３－１</a:t>
            </a:r>
          </a:p>
        </p:txBody>
      </p:sp>
      <p:sp>
        <p:nvSpPr>
          <p:cNvPr id="5" name="タイトル 4">
            <a:extLst>
              <a:ext uri="{FF2B5EF4-FFF2-40B4-BE49-F238E27FC236}">
                <a16:creationId xmlns:a16="http://schemas.microsoft.com/office/drawing/2014/main" id="{5B5AC4F7-6C1F-224E-C2C5-DDD2F80C91F3}"/>
              </a:ext>
            </a:extLst>
          </p:cNvPr>
          <p:cNvSpPr>
            <a:spLocks noGrp="1"/>
          </p:cNvSpPr>
          <p:nvPr>
            <p:ph type="title"/>
          </p:nvPr>
        </p:nvSpPr>
        <p:spPr/>
        <p:txBody>
          <a:bodyPr/>
          <a:lstStyle/>
          <a:p>
            <a:r>
              <a:rPr lang="en-US" altLang="ja-JP" dirty="0"/>
              <a:t>CNP</a:t>
            </a:r>
            <a:r>
              <a:rPr lang="ja-JP" altLang="en-US" dirty="0"/>
              <a:t>関連の技術等動向（３</a:t>
            </a:r>
            <a:r>
              <a:rPr lang="en-US" altLang="ja-JP" dirty="0"/>
              <a:t>/</a:t>
            </a:r>
            <a:r>
              <a:rPr lang="ja-JP" altLang="en-US" dirty="0"/>
              <a:t>３）</a:t>
            </a:r>
          </a:p>
        </p:txBody>
      </p:sp>
      <p:sp>
        <p:nvSpPr>
          <p:cNvPr id="23" name="四角形: 角を丸くする 22">
            <a:extLst>
              <a:ext uri="{FF2B5EF4-FFF2-40B4-BE49-F238E27FC236}">
                <a16:creationId xmlns:a16="http://schemas.microsoft.com/office/drawing/2014/main" id="{DECD7C85-DFB5-FDE9-FD35-318A51E56BEB}"/>
              </a:ext>
            </a:extLst>
          </p:cNvPr>
          <p:cNvSpPr/>
          <p:nvPr/>
        </p:nvSpPr>
        <p:spPr>
          <a:xfrm>
            <a:off x="199005" y="1096984"/>
            <a:ext cx="1563120" cy="389513"/>
          </a:xfrm>
          <a:prstGeom prst="roundRect">
            <a:avLst>
              <a:gd name="adj" fmla="val 50000"/>
            </a:avLst>
          </a:prstGeom>
          <a:solidFill>
            <a:schemeClr val="accent4">
              <a:lumMod val="20000"/>
              <a:lumOff val="80000"/>
            </a:schemeClr>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lang="en-US" altLang="ja-JP" kern="100" dirty="0">
                <a:solidFill>
                  <a:schemeClr val="tx1"/>
                </a:solidFill>
                <a:effectLst>
                  <a:glow rad="127000">
                    <a:schemeClr val="bg1"/>
                  </a:glow>
                </a:effectLst>
                <a:latin typeface="+mn-ea"/>
                <a:cs typeface="Times New Roman" panose="02020603050405020304" pitchFamily="18" charset="0"/>
              </a:rPr>
              <a:t>【</a:t>
            </a:r>
            <a:r>
              <a:rPr lang="ja-JP" altLang="en-US" kern="100" dirty="0">
                <a:solidFill>
                  <a:schemeClr val="tx1"/>
                </a:solidFill>
                <a:effectLst>
                  <a:glow rad="127000">
                    <a:schemeClr val="bg1"/>
                  </a:glow>
                </a:effectLst>
                <a:latin typeface="+mn-ea"/>
                <a:cs typeface="Times New Roman" panose="02020603050405020304" pitchFamily="18" charset="0"/>
              </a:rPr>
              <a:t>金融支援</a:t>
            </a:r>
            <a:r>
              <a:rPr lang="en-US" altLang="ja-JP" kern="100" dirty="0">
                <a:solidFill>
                  <a:schemeClr val="tx1"/>
                </a:solidFill>
                <a:effectLst>
                  <a:glow rad="127000">
                    <a:schemeClr val="bg1"/>
                  </a:glow>
                </a:effectLst>
                <a:latin typeface="+mn-ea"/>
                <a:cs typeface="Times New Roman" panose="02020603050405020304" pitchFamily="18" charset="0"/>
              </a:rPr>
              <a:t>】</a:t>
            </a:r>
            <a:endParaRPr lang="ja-JP" altLang="ja-JP" kern="100" dirty="0">
              <a:solidFill>
                <a:schemeClr val="tx1"/>
              </a:solidFill>
              <a:effectLst>
                <a:glow rad="127000">
                  <a:schemeClr val="bg1"/>
                </a:glow>
              </a:effectLst>
              <a:latin typeface="+mn-ea"/>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2ECA0DBF-6065-720D-BB5E-770BE331099E}"/>
              </a:ext>
            </a:extLst>
          </p:cNvPr>
          <p:cNvSpPr txBox="1"/>
          <p:nvPr/>
        </p:nvSpPr>
        <p:spPr>
          <a:xfrm>
            <a:off x="339145" y="1534122"/>
            <a:ext cx="3688398" cy="615553"/>
          </a:xfrm>
          <a:prstGeom prst="rect">
            <a:avLst/>
          </a:prstGeom>
          <a:noFill/>
        </p:spPr>
        <p:txBody>
          <a:bodyPr wrap="square" rtlCol="0">
            <a:spAutoFit/>
          </a:bodyPr>
          <a:lstStyle/>
          <a:p>
            <a:r>
              <a:rPr lang="en-US" altLang="ja-JP" dirty="0"/>
              <a:t>3</a:t>
            </a:r>
            <a:r>
              <a:rPr kumimoji="1" lang="en-US" altLang="ja-JP" dirty="0"/>
              <a:t>.</a:t>
            </a:r>
            <a:r>
              <a:rPr kumimoji="1" lang="ja-JP" altLang="en-US" dirty="0"/>
              <a:t>「</a:t>
            </a:r>
            <a:r>
              <a:rPr kumimoji="1" lang="ja-JP" altLang="en-US" b="1" dirty="0">
                <a:solidFill>
                  <a:srgbClr val="FF0000"/>
                </a:solidFill>
                <a:effectLst>
                  <a:outerShdw blurRad="38100" dist="38100" dir="2700000" algn="tl">
                    <a:srgbClr val="000000">
                      <a:alpha val="43137"/>
                    </a:srgbClr>
                  </a:outerShdw>
                </a:effectLst>
              </a:rPr>
              <a:t>サステナブルファイナンス</a:t>
            </a:r>
            <a:r>
              <a:rPr kumimoji="1" lang="ja-JP" altLang="en-US" dirty="0"/>
              <a:t>」</a:t>
            </a:r>
            <a:endParaRPr kumimoji="1" lang="en-US" altLang="ja-JP" dirty="0"/>
          </a:p>
          <a:p>
            <a:r>
              <a:rPr lang="ja-JP" altLang="en-US" sz="1600" dirty="0"/>
              <a:t>　　に関する</a:t>
            </a:r>
            <a:r>
              <a:rPr kumimoji="1" lang="ja-JP" altLang="en-US" sz="1600" dirty="0"/>
              <a:t>動向</a:t>
            </a:r>
          </a:p>
        </p:txBody>
      </p:sp>
      <p:sp>
        <p:nvSpPr>
          <p:cNvPr id="25" name="二等辺三角形 24">
            <a:extLst>
              <a:ext uri="{FF2B5EF4-FFF2-40B4-BE49-F238E27FC236}">
                <a16:creationId xmlns:a16="http://schemas.microsoft.com/office/drawing/2014/main" id="{9AD02DA3-9BEF-6308-E5C6-BE4EA32D53D0}"/>
              </a:ext>
            </a:extLst>
          </p:cNvPr>
          <p:cNvSpPr/>
          <p:nvPr/>
        </p:nvSpPr>
        <p:spPr>
          <a:xfrm rot="5400000">
            <a:off x="3952819" y="1978474"/>
            <a:ext cx="1163051" cy="24154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B54DCCFC-F70D-E5F1-EBA2-D50E854CDB10}"/>
              </a:ext>
            </a:extLst>
          </p:cNvPr>
          <p:cNvSpPr txBox="1"/>
          <p:nvPr/>
        </p:nvSpPr>
        <p:spPr>
          <a:xfrm>
            <a:off x="4813095" y="1188649"/>
            <a:ext cx="4250033" cy="1400383"/>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lang="en-US" altLang="ja-JP" sz="1600" dirty="0"/>
              <a:t>CNP</a:t>
            </a:r>
            <a:r>
              <a:rPr lang="ja-JP" altLang="en-US" sz="1600" dirty="0"/>
              <a:t>等の</a:t>
            </a:r>
            <a:r>
              <a:rPr lang="ja-JP" altLang="en-US" sz="1600" b="1" dirty="0">
                <a:solidFill>
                  <a:srgbClr val="FF0000"/>
                </a:solidFill>
                <a:effectLst>
                  <a:outerShdw blurRad="50800" dist="38100" algn="l" rotWithShape="0">
                    <a:prstClr val="black">
                      <a:alpha val="40000"/>
                    </a:prstClr>
                  </a:outerShdw>
                </a:effectLst>
              </a:rPr>
              <a:t>環境関連</a:t>
            </a:r>
            <a:r>
              <a:rPr lang="ja-JP" altLang="en-US" sz="1600" dirty="0"/>
              <a:t>の</a:t>
            </a:r>
            <a:r>
              <a:rPr lang="ja-JP" altLang="en-US" sz="1600" b="1" dirty="0">
                <a:solidFill>
                  <a:srgbClr val="FF0000"/>
                </a:solidFill>
                <a:effectLst>
                  <a:outerShdw blurRad="50800" dist="38100" algn="l" rotWithShape="0">
                    <a:prstClr val="black">
                      <a:alpha val="40000"/>
                    </a:prstClr>
                  </a:outerShdw>
                </a:effectLst>
              </a:rPr>
              <a:t>取組促進</a:t>
            </a:r>
            <a:r>
              <a:rPr lang="ja-JP" altLang="en-US" sz="1600" dirty="0"/>
              <a:t>のための</a:t>
            </a:r>
            <a:br>
              <a:rPr lang="en-US" altLang="ja-JP" sz="1600" dirty="0"/>
            </a:br>
            <a:r>
              <a:rPr lang="ja-JP" altLang="en-US" sz="1600" b="1" dirty="0">
                <a:solidFill>
                  <a:srgbClr val="FF0000"/>
                </a:solidFill>
                <a:effectLst>
                  <a:outerShdw blurRad="50800" dist="38100" algn="l" rotWithShape="0">
                    <a:prstClr val="black">
                      <a:alpha val="40000"/>
                    </a:prstClr>
                  </a:outerShdw>
                </a:effectLst>
              </a:rPr>
              <a:t>資金調達（銀行からの融資等）</a:t>
            </a:r>
            <a:r>
              <a:rPr lang="ja-JP" altLang="en-US" sz="1600" dirty="0"/>
              <a:t>制度</a:t>
            </a:r>
            <a:endParaRPr lang="en-US" altLang="ja-JP" sz="1600" dirty="0"/>
          </a:p>
          <a:p>
            <a:pPr marL="285750" indent="-285750">
              <a:spcAft>
                <a:spcPts val="600"/>
              </a:spcAft>
              <a:buFont typeface="Wingdings" panose="05000000000000000000" pitchFamily="2" charset="2"/>
              <a:buChar char="ü"/>
            </a:pPr>
            <a:r>
              <a:rPr lang="ja-JP" altLang="en-US" sz="1600" dirty="0"/>
              <a:t>従来の資金調達に比べて</a:t>
            </a:r>
            <a:r>
              <a:rPr lang="ja-JP" altLang="en-US" sz="1600" b="1" dirty="0">
                <a:solidFill>
                  <a:srgbClr val="FF0000"/>
                </a:solidFill>
                <a:effectLst>
                  <a:outerShdw blurRad="38100" dist="38100" dir="2700000" algn="tl">
                    <a:srgbClr val="000000">
                      <a:alpha val="43137"/>
                    </a:srgbClr>
                  </a:outerShdw>
                </a:effectLst>
              </a:rPr>
              <a:t>低金利で融資が受けられる（金利優遇）</a:t>
            </a:r>
            <a:r>
              <a:rPr lang="ja-JP" altLang="en-US" sz="1600" dirty="0"/>
              <a:t>等のインセンティブあり</a:t>
            </a:r>
            <a:r>
              <a:rPr lang="en-US" altLang="ja-JP" sz="1600" baseline="30000" dirty="0"/>
              <a:t>※</a:t>
            </a:r>
          </a:p>
        </p:txBody>
      </p:sp>
      <p:sp>
        <p:nvSpPr>
          <p:cNvPr id="10" name="テキスト ボックス 9">
            <a:extLst>
              <a:ext uri="{FF2B5EF4-FFF2-40B4-BE49-F238E27FC236}">
                <a16:creationId xmlns:a16="http://schemas.microsoft.com/office/drawing/2014/main" id="{DEEAE724-A932-09D3-0E17-2E481B922ED2}"/>
              </a:ext>
            </a:extLst>
          </p:cNvPr>
          <p:cNvSpPr txBox="1"/>
          <p:nvPr/>
        </p:nvSpPr>
        <p:spPr>
          <a:xfrm>
            <a:off x="5039574" y="2589032"/>
            <a:ext cx="4023553" cy="461665"/>
          </a:xfrm>
          <a:prstGeom prst="rect">
            <a:avLst/>
          </a:prstGeom>
          <a:noFill/>
        </p:spPr>
        <p:txBody>
          <a:bodyPr wrap="square">
            <a:spAutoFit/>
          </a:bodyPr>
          <a:lstStyle/>
          <a:p>
            <a:r>
              <a:rPr lang="en-US" altLang="ja-JP" sz="1200" dirty="0"/>
              <a:t>※</a:t>
            </a:r>
            <a:r>
              <a:rPr lang="ja-JP" altLang="en-US" sz="1200" dirty="0"/>
              <a:t>サステナブルファイナンスとして認められるための</a:t>
            </a:r>
            <a:br>
              <a:rPr lang="en-US" altLang="ja-JP" sz="1200" dirty="0"/>
            </a:br>
            <a:r>
              <a:rPr lang="ja-JP" altLang="en-US" sz="1200" dirty="0"/>
              <a:t>　諸条件・諸手続き等あり</a:t>
            </a:r>
          </a:p>
        </p:txBody>
      </p:sp>
      <p:grpSp>
        <p:nvGrpSpPr>
          <p:cNvPr id="16" name="グループ化 15">
            <a:extLst>
              <a:ext uri="{FF2B5EF4-FFF2-40B4-BE49-F238E27FC236}">
                <a16:creationId xmlns:a16="http://schemas.microsoft.com/office/drawing/2014/main" id="{4D90131D-46FA-76F1-A289-11D382172740}"/>
              </a:ext>
            </a:extLst>
          </p:cNvPr>
          <p:cNvGrpSpPr/>
          <p:nvPr/>
        </p:nvGrpSpPr>
        <p:grpSpPr>
          <a:xfrm>
            <a:off x="417610" y="638892"/>
            <a:ext cx="3888252" cy="283267"/>
            <a:chOff x="497434" y="833204"/>
            <a:chExt cx="4172613" cy="283267"/>
          </a:xfrm>
        </p:grpSpPr>
        <p:sp>
          <p:nvSpPr>
            <p:cNvPr id="17" name="テキスト ボックス 16">
              <a:extLst>
                <a:ext uri="{FF2B5EF4-FFF2-40B4-BE49-F238E27FC236}">
                  <a16:creationId xmlns:a16="http://schemas.microsoft.com/office/drawing/2014/main" id="{35B12D31-34EA-40F7-D71D-5DCB1D407EB8}"/>
                </a:ext>
              </a:extLst>
            </p:cNvPr>
            <p:cNvSpPr txBox="1"/>
            <p:nvPr/>
          </p:nvSpPr>
          <p:spPr>
            <a:xfrm>
              <a:off x="497434" y="833204"/>
              <a:ext cx="4172613" cy="27699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rgbClr val="000000"/>
                  </a:solidFill>
                  <a:effectLst/>
                  <a:uLnTx/>
                  <a:uFillTx/>
                  <a:latin typeface="+mn-ea"/>
                </a:rPr>
                <a:t>レポート対象</a:t>
              </a:r>
            </a:p>
          </p:txBody>
        </p:sp>
        <p:cxnSp>
          <p:nvCxnSpPr>
            <p:cNvPr id="18" name="直線コネクタ 17">
              <a:extLst>
                <a:ext uri="{FF2B5EF4-FFF2-40B4-BE49-F238E27FC236}">
                  <a16:creationId xmlns:a16="http://schemas.microsoft.com/office/drawing/2014/main" id="{AE20C75E-85C0-2F1A-F75A-EF8DC3A0D00C}"/>
                </a:ext>
              </a:extLst>
            </p:cNvPr>
            <p:cNvCxnSpPr>
              <a:cxnSpLocks/>
            </p:cNvCxnSpPr>
            <p:nvPr/>
          </p:nvCxnSpPr>
          <p:spPr>
            <a:xfrm>
              <a:off x="501140" y="1116471"/>
              <a:ext cx="4165200" cy="0"/>
            </a:xfrm>
            <a:prstGeom prst="line">
              <a:avLst/>
            </a:prstGeom>
            <a:noFill/>
            <a:ln w="12700" cap="flat" cmpd="sng" algn="ctr">
              <a:solidFill>
                <a:srgbClr val="000000">
                  <a:lumMod val="75000"/>
                  <a:lumOff val="25000"/>
                </a:srgbClr>
              </a:solidFill>
              <a:prstDash val="solid"/>
              <a:miter lim="800000"/>
              <a:tailEnd type="none"/>
            </a:ln>
            <a:effectLst/>
          </p:spPr>
        </p:cxnSp>
      </p:grpSp>
      <p:grpSp>
        <p:nvGrpSpPr>
          <p:cNvPr id="19" name="グループ化 18">
            <a:extLst>
              <a:ext uri="{FF2B5EF4-FFF2-40B4-BE49-F238E27FC236}">
                <a16:creationId xmlns:a16="http://schemas.microsoft.com/office/drawing/2014/main" id="{F12C6E6C-B25B-7498-03CD-D3F7A392FDBC}"/>
              </a:ext>
            </a:extLst>
          </p:cNvPr>
          <p:cNvGrpSpPr/>
          <p:nvPr/>
        </p:nvGrpSpPr>
        <p:grpSpPr>
          <a:xfrm>
            <a:off x="4786746" y="638892"/>
            <a:ext cx="3983493" cy="276999"/>
            <a:chOff x="497434" y="833204"/>
            <a:chExt cx="4172613" cy="276999"/>
          </a:xfrm>
        </p:grpSpPr>
        <p:sp>
          <p:nvSpPr>
            <p:cNvPr id="20" name="テキスト ボックス 19">
              <a:extLst>
                <a:ext uri="{FF2B5EF4-FFF2-40B4-BE49-F238E27FC236}">
                  <a16:creationId xmlns:a16="http://schemas.microsoft.com/office/drawing/2014/main" id="{FFB3D486-BA4E-1F38-FDA3-1487ED0FA89F}"/>
                </a:ext>
              </a:extLst>
            </p:cNvPr>
            <p:cNvSpPr txBox="1"/>
            <p:nvPr/>
          </p:nvSpPr>
          <p:spPr>
            <a:xfrm>
              <a:off x="497434" y="833204"/>
              <a:ext cx="4172613" cy="27699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a:ln>
                    <a:noFill/>
                  </a:ln>
                  <a:solidFill>
                    <a:srgbClr val="000000"/>
                  </a:solidFill>
                  <a:effectLst/>
                  <a:uLnTx/>
                  <a:uFillTx/>
                  <a:latin typeface="+mn-ea"/>
                </a:rPr>
                <a:t>CNP</a:t>
              </a:r>
              <a:r>
                <a:rPr kumimoji="0" lang="ja-JP" altLang="en-US" b="1" i="0" u="none" strike="noStrike" kern="0" cap="none" spc="0" normalizeH="0" baseline="0" noProof="0" dirty="0">
                  <a:ln>
                    <a:noFill/>
                  </a:ln>
                  <a:solidFill>
                    <a:srgbClr val="000000"/>
                  </a:solidFill>
                  <a:effectLst/>
                  <a:uLnTx/>
                  <a:uFillTx/>
                  <a:latin typeface="+mn-ea"/>
                </a:rPr>
                <a:t>で着目する</a:t>
              </a:r>
              <a:r>
                <a:rPr kumimoji="0" lang="ja-JP" altLang="en-US"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mn-ea"/>
                </a:rPr>
                <a:t>ポイント</a:t>
              </a:r>
            </a:p>
          </p:txBody>
        </p:sp>
        <p:cxnSp>
          <p:nvCxnSpPr>
            <p:cNvPr id="27" name="直線コネクタ 26">
              <a:extLst>
                <a:ext uri="{FF2B5EF4-FFF2-40B4-BE49-F238E27FC236}">
                  <a16:creationId xmlns:a16="http://schemas.microsoft.com/office/drawing/2014/main" id="{58D86D52-37EF-43B3-3728-CE5E94C437F0}"/>
                </a:ext>
              </a:extLst>
            </p:cNvPr>
            <p:cNvCxnSpPr>
              <a:cxnSpLocks/>
            </p:cNvCxnSpPr>
            <p:nvPr/>
          </p:nvCxnSpPr>
          <p:spPr>
            <a:xfrm>
              <a:off x="501140" y="1108082"/>
              <a:ext cx="4165200" cy="0"/>
            </a:xfrm>
            <a:prstGeom prst="line">
              <a:avLst/>
            </a:prstGeom>
            <a:noFill/>
            <a:ln w="12700" cap="flat" cmpd="sng" algn="ctr">
              <a:solidFill>
                <a:srgbClr val="000000">
                  <a:lumMod val="75000"/>
                  <a:lumOff val="25000"/>
                </a:srgbClr>
              </a:solidFill>
              <a:prstDash val="solid"/>
              <a:miter lim="800000"/>
              <a:tailEnd type="none"/>
            </a:ln>
            <a:effectLst/>
          </p:spPr>
        </p:cxnSp>
      </p:grpSp>
      <p:sp>
        <p:nvSpPr>
          <p:cNvPr id="28" name="四角形: 角を丸くする 27">
            <a:extLst>
              <a:ext uri="{FF2B5EF4-FFF2-40B4-BE49-F238E27FC236}">
                <a16:creationId xmlns:a16="http://schemas.microsoft.com/office/drawing/2014/main" id="{042A9A14-F1E8-76F7-6352-2CF1233482FE}"/>
              </a:ext>
            </a:extLst>
          </p:cNvPr>
          <p:cNvSpPr/>
          <p:nvPr/>
        </p:nvSpPr>
        <p:spPr>
          <a:xfrm>
            <a:off x="812510" y="3990808"/>
            <a:ext cx="7954190" cy="2770717"/>
          </a:xfrm>
          <a:prstGeom prst="roundRect">
            <a:avLst>
              <a:gd name="adj" fmla="val 8318"/>
            </a:avLst>
          </a:prstGeom>
          <a:solidFill>
            <a:srgbClr val="FFF9E7"/>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oAutofit/>
          </a:bodyPr>
          <a:lstStyle/>
          <a:p>
            <a:endParaRPr lang="ja-JP" altLang="ja-JP" kern="100" dirty="0">
              <a:solidFill>
                <a:schemeClr val="tx1"/>
              </a:solidFill>
              <a:effectLst>
                <a:glow rad="127000">
                  <a:schemeClr val="bg1"/>
                </a:glow>
              </a:effectLst>
              <a:latin typeface="+mn-ea"/>
              <a:cs typeface="Times New Roman" panose="02020603050405020304" pitchFamily="18" charset="0"/>
            </a:endParaRPr>
          </a:p>
        </p:txBody>
      </p:sp>
      <p:sp>
        <p:nvSpPr>
          <p:cNvPr id="29" name="テキスト ボックス 28">
            <a:extLst>
              <a:ext uri="{FF2B5EF4-FFF2-40B4-BE49-F238E27FC236}">
                <a16:creationId xmlns:a16="http://schemas.microsoft.com/office/drawing/2014/main" id="{21310CF1-A1B2-5426-550F-0DA3F917788A}"/>
              </a:ext>
            </a:extLst>
          </p:cNvPr>
          <p:cNvSpPr txBox="1"/>
          <p:nvPr/>
        </p:nvSpPr>
        <p:spPr>
          <a:xfrm>
            <a:off x="883946" y="4243432"/>
            <a:ext cx="7734274" cy="3139321"/>
          </a:xfrm>
          <a:prstGeom prst="rect">
            <a:avLst/>
          </a:prstGeom>
          <a:noFill/>
        </p:spPr>
        <p:txBody>
          <a:bodyPr wrap="square" rtlCol="0">
            <a:spAutoFit/>
          </a:bodyPr>
          <a:lstStyle/>
          <a:p>
            <a:pPr marL="285750" indent="-285750">
              <a:buFont typeface="Wingdings" panose="05000000000000000000" pitchFamily="2" charset="2"/>
              <a:buChar char="ü"/>
            </a:pPr>
            <a:r>
              <a:rPr lang="ja-JP" altLang="en-US" sz="1800" dirty="0">
                <a:effectLst>
                  <a:glow rad="101600">
                    <a:schemeClr val="bg1"/>
                  </a:glow>
                </a:effectLst>
              </a:rPr>
              <a:t>サステナブルファイナンスのうち</a:t>
            </a:r>
            <a:r>
              <a:rPr lang="ja-JP" altLang="en-US" b="1" dirty="0">
                <a:solidFill>
                  <a:srgbClr val="FF0000"/>
                </a:solidFill>
                <a:effectLst>
                  <a:glow rad="101600">
                    <a:schemeClr val="bg1"/>
                  </a:glow>
                  <a:outerShdw blurRad="38100" dist="38100" dir="2700000" algn="tl">
                    <a:srgbClr val="000000">
                      <a:alpha val="43137"/>
                    </a:srgbClr>
                  </a:outerShdw>
                </a:effectLst>
              </a:rPr>
              <a:t>グリーンボンド・ローンは、調達資金を「グリーンプロジェクト」（＝地球温暖化をはじめとする環境問題の解決に貢献する事業）に充当</a:t>
            </a:r>
            <a:r>
              <a:rPr lang="ja-JP" altLang="en-US" sz="1800" dirty="0">
                <a:effectLst>
                  <a:glow rad="101600">
                    <a:schemeClr val="bg1"/>
                  </a:glow>
                </a:effectLst>
              </a:rPr>
              <a:t>できる仕組みである。</a:t>
            </a:r>
            <a:endParaRPr lang="en-US" altLang="ja-JP" sz="1800" dirty="0">
              <a:effectLst>
                <a:glow rad="101600">
                  <a:schemeClr val="bg1"/>
                </a:glow>
              </a:effectLst>
            </a:endParaRPr>
          </a:p>
          <a:p>
            <a:pPr marL="285750" indent="-285750">
              <a:buFont typeface="Wingdings" panose="05000000000000000000" pitchFamily="2" charset="2"/>
              <a:buChar char="ü"/>
            </a:pPr>
            <a:r>
              <a:rPr lang="ja-JP" altLang="en-US" b="1" dirty="0">
                <a:solidFill>
                  <a:srgbClr val="FF0000"/>
                </a:solidFill>
                <a:effectLst>
                  <a:glow rad="101600">
                    <a:schemeClr val="bg1"/>
                  </a:glow>
                  <a:outerShdw blurRad="38100" dist="38100" dir="2700000" algn="tl">
                    <a:srgbClr val="000000">
                      <a:alpha val="43137"/>
                    </a:srgbClr>
                  </a:outerShdw>
                </a:effectLst>
              </a:rPr>
              <a:t>横浜港</a:t>
            </a:r>
            <a:r>
              <a:rPr lang="ja-JP" altLang="en-US" sz="1800" dirty="0">
                <a:effectLst>
                  <a:glow rad="101600">
                    <a:schemeClr val="bg1"/>
                  </a:glow>
                </a:effectLst>
              </a:rPr>
              <a:t>において、</a:t>
            </a:r>
            <a:r>
              <a:rPr lang="ja-JP" altLang="en-US" b="1" dirty="0">
                <a:solidFill>
                  <a:srgbClr val="FF0000"/>
                </a:solidFill>
                <a:effectLst>
                  <a:glow rad="101600">
                    <a:schemeClr val="bg1"/>
                  </a:glow>
                  <a:outerShdw blurRad="38100" dist="38100" dir="2700000" algn="tl">
                    <a:srgbClr val="000000">
                      <a:alpha val="43137"/>
                    </a:srgbClr>
                  </a:outerShdw>
                </a:effectLst>
              </a:rPr>
              <a:t>港湾脱炭素化推進計画に基づいたサステナブルファイナンスのフレームワーク</a:t>
            </a:r>
            <a:r>
              <a:rPr lang="ja-JP" altLang="en-US" sz="1800" dirty="0">
                <a:effectLst>
                  <a:glow rad="101600">
                    <a:schemeClr val="bg1"/>
                  </a:glow>
                </a:effectLst>
              </a:rPr>
              <a:t>が設けられ、</a:t>
            </a:r>
            <a:r>
              <a:rPr lang="ja-JP" altLang="en-US" b="1" dirty="0">
                <a:solidFill>
                  <a:srgbClr val="FF0000"/>
                </a:solidFill>
                <a:effectLst>
                  <a:glow rad="101600">
                    <a:schemeClr val="bg1"/>
                  </a:glow>
                  <a:outerShdw blurRad="38100" dist="38100" dir="2700000" algn="tl">
                    <a:srgbClr val="000000">
                      <a:alpha val="43137"/>
                    </a:srgbClr>
                  </a:outerShdw>
                </a:effectLst>
              </a:rPr>
              <a:t>脱炭素に資する設備投資等の資金調達</a:t>
            </a:r>
            <a:r>
              <a:rPr lang="ja-JP" altLang="en-US" sz="1800" dirty="0">
                <a:effectLst>
                  <a:glow rad="101600">
                    <a:schemeClr val="bg1"/>
                  </a:glow>
                </a:effectLst>
              </a:rPr>
              <a:t>への活用が検討されている。</a:t>
            </a:r>
            <a:endParaRPr lang="en-US" altLang="ja-JP" sz="1800" dirty="0">
              <a:effectLst>
                <a:glow rad="101600">
                  <a:schemeClr val="bg1"/>
                </a:glow>
              </a:effectLst>
            </a:endParaRPr>
          </a:p>
          <a:p>
            <a:pPr marL="285750" indent="-285750">
              <a:buFont typeface="Wingdings" panose="05000000000000000000" pitchFamily="2" charset="2"/>
              <a:buChar char="ü"/>
            </a:pPr>
            <a:r>
              <a:rPr lang="ja-JP" altLang="en-US" sz="1800" dirty="0">
                <a:effectLst>
                  <a:glow rad="101600">
                    <a:schemeClr val="bg1"/>
                  </a:glow>
                </a:effectLst>
              </a:rPr>
              <a:t>大阪“みなと”においても、</a:t>
            </a:r>
            <a:r>
              <a:rPr lang="ja-JP" altLang="en-US" b="1" dirty="0">
                <a:solidFill>
                  <a:srgbClr val="FF0000"/>
                </a:solidFill>
                <a:effectLst>
                  <a:glow rad="101600">
                    <a:schemeClr val="bg1"/>
                  </a:glow>
                  <a:outerShdw blurRad="38100" dist="38100" dir="2700000" algn="tl">
                    <a:srgbClr val="000000">
                      <a:alpha val="43137"/>
                    </a:srgbClr>
                  </a:outerShdw>
                </a:effectLst>
              </a:rPr>
              <a:t>環境に配慮した資金調達の仕組み</a:t>
            </a:r>
            <a:r>
              <a:rPr lang="ja-JP" altLang="en-US" sz="1800" dirty="0">
                <a:effectLst>
                  <a:glow rad="101600">
                    <a:schemeClr val="bg1"/>
                  </a:glow>
                </a:effectLst>
              </a:rPr>
              <a:t>を設けることで、</a:t>
            </a:r>
            <a:r>
              <a:rPr lang="en-US" altLang="ja-JP" sz="1800" dirty="0">
                <a:effectLst>
                  <a:glow rad="101600">
                    <a:schemeClr val="bg1"/>
                  </a:glow>
                </a:effectLst>
              </a:rPr>
              <a:t>CNP</a:t>
            </a:r>
            <a:r>
              <a:rPr lang="ja-JP" altLang="en-US" sz="1800" dirty="0">
                <a:effectLst>
                  <a:glow rad="101600">
                    <a:schemeClr val="bg1"/>
                  </a:glow>
                </a:effectLst>
              </a:rPr>
              <a:t>関連のプロジェクト推進を後押しできる可能性がある。</a:t>
            </a:r>
          </a:p>
          <a:p>
            <a:pPr marL="285750" indent="-285750">
              <a:buFont typeface="Wingdings" panose="05000000000000000000" pitchFamily="2" charset="2"/>
              <a:buChar char="ü"/>
            </a:pPr>
            <a:endParaRPr lang="en-US" altLang="ja-JP" sz="1800" dirty="0">
              <a:effectLst>
                <a:glow rad="101600">
                  <a:schemeClr val="bg1"/>
                </a:glow>
              </a:effectLst>
            </a:endParaRPr>
          </a:p>
          <a:p>
            <a:pPr marL="285750" indent="-285750">
              <a:buFont typeface="Wingdings" panose="05000000000000000000" pitchFamily="2" charset="2"/>
              <a:buChar char="ü"/>
            </a:pPr>
            <a:endParaRPr lang="en-US" altLang="ja-JP" sz="1800" dirty="0">
              <a:effectLst>
                <a:glow rad="101600">
                  <a:schemeClr val="bg1"/>
                </a:glow>
              </a:effectLst>
            </a:endParaRPr>
          </a:p>
          <a:p>
            <a:pPr marL="285750" indent="-285750">
              <a:buFont typeface="Wingdings" panose="05000000000000000000" pitchFamily="2" charset="2"/>
              <a:buChar char="ü"/>
            </a:pPr>
            <a:endParaRPr lang="en-US" altLang="ja-JP" sz="1800" dirty="0">
              <a:effectLst>
                <a:glow rad="101600">
                  <a:schemeClr val="bg1"/>
                </a:glow>
              </a:effectLst>
            </a:endParaRPr>
          </a:p>
        </p:txBody>
      </p:sp>
      <p:sp>
        <p:nvSpPr>
          <p:cNvPr id="30" name="四角形: 角を丸くする 29">
            <a:extLst>
              <a:ext uri="{FF2B5EF4-FFF2-40B4-BE49-F238E27FC236}">
                <a16:creationId xmlns:a16="http://schemas.microsoft.com/office/drawing/2014/main" id="{719BBB4D-8F22-1B9E-EBDA-0B6118A00AB7}"/>
              </a:ext>
            </a:extLst>
          </p:cNvPr>
          <p:cNvSpPr/>
          <p:nvPr/>
        </p:nvSpPr>
        <p:spPr>
          <a:xfrm>
            <a:off x="883946" y="3747203"/>
            <a:ext cx="1101994" cy="389513"/>
          </a:xfrm>
          <a:prstGeom prst="roundRect">
            <a:avLst>
              <a:gd name="adj" fmla="val 50000"/>
            </a:avLst>
          </a:prstGeom>
          <a:solidFill>
            <a:schemeClr val="accent4">
              <a:lumMod val="20000"/>
              <a:lumOff val="80000"/>
            </a:schemeClr>
          </a:solidFill>
          <a:ln w="57150" cmpd="thickThi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r>
              <a:rPr lang="en-US" altLang="ja-JP" kern="100" dirty="0">
                <a:solidFill>
                  <a:schemeClr val="tx1"/>
                </a:solidFill>
                <a:effectLst>
                  <a:glow rad="127000">
                    <a:schemeClr val="bg1"/>
                  </a:glow>
                </a:effectLst>
                <a:latin typeface="+mn-ea"/>
                <a:cs typeface="Times New Roman" panose="02020603050405020304" pitchFamily="18" charset="0"/>
              </a:rPr>
              <a:t>《</a:t>
            </a:r>
            <a:r>
              <a:rPr lang="ja-JP" altLang="en-US" kern="100" dirty="0">
                <a:solidFill>
                  <a:schemeClr val="tx1"/>
                </a:solidFill>
                <a:effectLst>
                  <a:glow rad="127000">
                    <a:schemeClr val="bg1"/>
                  </a:glow>
                </a:effectLst>
                <a:latin typeface="+mn-ea"/>
                <a:cs typeface="Times New Roman" panose="02020603050405020304" pitchFamily="18" charset="0"/>
              </a:rPr>
              <a:t>概要</a:t>
            </a:r>
            <a:r>
              <a:rPr lang="en-US" altLang="ja-JP" kern="100" dirty="0">
                <a:solidFill>
                  <a:schemeClr val="tx1"/>
                </a:solidFill>
                <a:effectLst>
                  <a:glow rad="127000">
                    <a:schemeClr val="bg1"/>
                  </a:glow>
                </a:effectLst>
                <a:latin typeface="+mn-ea"/>
                <a:cs typeface="Times New Roman" panose="02020603050405020304" pitchFamily="18" charset="0"/>
              </a:rPr>
              <a:t>》</a:t>
            </a:r>
            <a:endParaRPr lang="ja-JP" altLang="ja-JP" kern="100" dirty="0">
              <a:solidFill>
                <a:schemeClr val="tx1"/>
              </a:solidFill>
              <a:effectLst>
                <a:glow rad="127000">
                  <a:schemeClr val="bg1"/>
                </a:glow>
              </a:effectLst>
              <a:latin typeface="+mn-ea"/>
              <a:cs typeface="Times New Roman" panose="02020603050405020304" pitchFamily="18" charset="0"/>
            </a:endParaRPr>
          </a:p>
        </p:txBody>
      </p:sp>
    </p:spTree>
    <p:extLst>
      <p:ext uri="{BB962C8B-B14F-4D97-AF65-F5344CB8AC3E}">
        <p14:creationId xmlns:p14="http://schemas.microsoft.com/office/powerpoint/2010/main" val="32479768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3">
      <a:majorFont>
        <a:latin typeface="BIZ UDPゴシック"/>
        <a:ea typeface="HG丸ｺﾞｼｯｸM-PRO"/>
        <a:cs typeface=""/>
      </a:majorFont>
      <a:minorFont>
        <a:latin typeface="BIZ UDPゴシック"/>
        <a:ea typeface="HG丸ｺﾞｼｯｸM-PRO"/>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eaa934f-8d5e-4c49-9747-914447de81bd">
      <Terms xmlns="http://schemas.microsoft.com/office/infopath/2007/PartnerControls"/>
    </lcf76f155ced4ddcb4097134ff3c332f>
    <TaxCatchAll xmlns="4af25c4d-afdb-425b-8ff7-83dd2c2f7b5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90259BE6169E643AC7CF548DC42C08F" ma:contentTypeVersion="12" ma:contentTypeDescription="新しいドキュメントを作成します。" ma:contentTypeScope="" ma:versionID="1800dab95330335a37b3a3a923bdef0e">
  <xsd:schema xmlns:xsd="http://www.w3.org/2001/XMLSchema" xmlns:xs="http://www.w3.org/2001/XMLSchema" xmlns:p="http://schemas.microsoft.com/office/2006/metadata/properties" xmlns:ns2="3eaa934f-8d5e-4c49-9747-914447de81bd" xmlns:ns3="4af25c4d-afdb-425b-8ff7-83dd2c2f7b57" targetNamespace="http://schemas.microsoft.com/office/2006/metadata/properties" ma:root="true" ma:fieldsID="e27c61d75571477c7eff75755f07823f" ns2:_="" ns3:_="">
    <xsd:import namespace="3eaa934f-8d5e-4c49-9747-914447de81bd"/>
    <xsd:import namespace="4af25c4d-afdb-425b-8ff7-83dd2c2f7b5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aa934f-8d5e-4c49-9747-914447de81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b20bc4c0-b5c3-46e9-8f47-946ac7c6ad0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f25c4d-afdb-425b-8ff7-83dd2c2f7b5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fa8c6fe-cd14-40ba-a2f4-f392a6f2ec6a}" ma:internalName="TaxCatchAll" ma:showField="CatchAllData" ma:web="4af25c4d-afdb-425b-8ff7-83dd2c2f7b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D76B0D-60A1-4CFA-8E31-0DDF3234AC73}">
  <ds:schemaRefs>
    <ds:schemaRef ds:uri="3eaa934f-8d5e-4c49-9747-914447de81bd"/>
    <ds:schemaRef ds:uri="http://purl.org/dc/elements/1.1/"/>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4af25c4d-afdb-425b-8ff7-83dd2c2f7b57"/>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341C8C53-23F5-4C39-9708-1BE29BFC2950}">
  <ds:schemaRefs>
    <ds:schemaRef ds:uri="http://schemas.microsoft.com/sharepoint/v3/contenttype/forms"/>
  </ds:schemaRefs>
</ds:datastoreItem>
</file>

<file path=customXml/itemProps3.xml><?xml version="1.0" encoding="utf-8"?>
<ds:datastoreItem xmlns:ds="http://schemas.openxmlformats.org/officeDocument/2006/customXml" ds:itemID="{D4DA1AFF-4B2E-467E-805C-255F4C0EDE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aa934f-8d5e-4c49-9747-914447de81bd"/>
    <ds:schemaRef ds:uri="4af25c4d-afdb-425b-8ff7-83dd2c2f7b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画面に合わせる (4:3)</PresentationFormat>
  <Paragraphs>44</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UDPゴシック</vt:lpstr>
      <vt:lpstr>HG丸ｺﾞｼｯｸM-PRO</vt:lpstr>
      <vt:lpstr>ＭＳ Ｐゴシック</vt:lpstr>
      <vt:lpstr>游ゴシック</vt:lpstr>
      <vt:lpstr>Arial</vt:lpstr>
      <vt:lpstr>Wingdings</vt:lpstr>
      <vt:lpstr>Office テーマ</vt:lpstr>
      <vt:lpstr>CNP関連の技術等動向（１/３）</vt:lpstr>
      <vt:lpstr>CNP関連の技術等動向（２/３）</vt:lpstr>
      <vt:lpstr>CNP関連の技術等動向（３/３）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2025-01-28T01:35:22Z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0x010100690259BE6169E643AC7CF548DC42C08F</vt:lpwstr>
  </property>
</Properties>
</file>