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6" r:id="rId2"/>
    <p:sldId id="257"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0" d="100"/>
          <a:sy n="100" d="100"/>
        </p:scale>
        <p:origin x="883"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1E06865-149B-4A96-B972-88AD5FE5B7A0}" type="datetimeFigureOut">
              <a:rPr kumimoji="1" lang="ja-JP" altLang="en-US" smtClean="0"/>
              <a:t>2025/1/28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C3BCB77-B18E-4C3A-819A-C58126353466}" type="slidenum">
              <a:rPr kumimoji="1" lang="ja-JP" altLang="en-US" smtClean="0"/>
              <a:t>‹#›</a:t>
            </a:fld>
            <a:endParaRPr kumimoji="1" lang="ja-JP" altLang="en-US"/>
          </a:p>
        </p:txBody>
      </p:sp>
    </p:spTree>
    <p:extLst>
      <p:ext uri="{BB962C8B-B14F-4D97-AF65-F5344CB8AC3E}">
        <p14:creationId xmlns:p14="http://schemas.microsoft.com/office/powerpoint/2010/main" val="34489864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30652B-D304-494D-A5EF-DE59D802F906}" type="datetime1">
              <a:rPr kumimoji="1" lang="ja-JP" altLang="en-US" smtClean="0"/>
              <a:t>2025/1/28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4203849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5BCD21-7550-4969-A2E4-113DEB0B6BF9}" type="datetime1">
              <a:rPr kumimoji="1" lang="ja-JP" altLang="en-US" smtClean="0"/>
              <a:t>2025/1/28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3673814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C84022-2C5B-4371-9275-6C4B76E1F054}" type="datetime1">
              <a:rPr kumimoji="1" lang="ja-JP" altLang="en-US" smtClean="0"/>
              <a:t>2025/1/28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111113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6CC844-86A7-4A19-87D6-A09337C41E5A}" type="datetime1">
              <a:rPr kumimoji="1" lang="ja-JP" altLang="en-US" smtClean="0"/>
              <a:t>2025/1/28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406338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6907EC-4938-4345-9838-31A17FD1899B}" type="datetime1">
              <a:rPr kumimoji="1" lang="ja-JP" altLang="en-US" smtClean="0"/>
              <a:t>2025/1/28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1268689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A4826B7-14D7-4281-8755-806461925A37}" type="datetime1">
              <a:rPr kumimoji="1" lang="ja-JP" altLang="en-US" smtClean="0"/>
              <a:t>2025/1/28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407852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12E16DC-1034-4AD1-8FAF-5DE3FBD4994F}" type="datetime1">
              <a:rPr kumimoji="1" lang="ja-JP" altLang="en-US" smtClean="0"/>
              <a:t>2025/1/28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76709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CAE1928-5438-411C-A034-215C608DC9E4}" type="datetime1">
              <a:rPr kumimoji="1" lang="ja-JP" altLang="en-US" smtClean="0"/>
              <a:t>2025/1/28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157469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B1F5A-77A4-4DAA-A16B-B62A9B4F3146}" type="datetime1">
              <a:rPr kumimoji="1" lang="ja-JP" altLang="en-US" smtClean="0"/>
              <a:t>2025/1/28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122192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0DBC1F6-F595-4B9A-AD51-F1B287D73151}" type="datetime1">
              <a:rPr kumimoji="1" lang="ja-JP" altLang="en-US" smtClean="0"/>
              <a:t>2025/1/28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18499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455BCA-0512-4AEF-81D2-BEB7A5A2BF4F}" type="datetime1">
              <a:rPr kumimoji="1" lang="ja-JP" altLang="en-US" smtClean="0"/>
              <a:t>2025/1/28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3329209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C75A28-FAAC-4C19-B3D8-71B5C15D53BF}" type="datetime1">
              <a:rPr kumimoji="1" lang="ja-JP" altLang="en-US" smtClean="0"/>
              <a:t>2025/1/28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F200DC-BCE5-4AC4-8E4A-144E7CEB6EB3}" type="slidenum">
              <a:rPr kumimoji="1" lang="ja-JP" altLang="en-US" smtClean="0"/>
              <a:t>‹#›</a:t>
            </a:fld>
            <a:endParaRPr kumimoji="1" lang="ja-JP" altLang="en-US"/>
          </a:p>
        </p:txBody>
      </p:sp>
    </p:spTree>
    <p:extLst>
      <p:ext uri="{BB962C8B-B14F-4D97-AF65-F5344CB8AC3E}">
        <p14:creationId xmlns:p14="http://schemas.microsoft.com/office/powerpoint/2010/main" val="4050370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AE54E20-3C0F-4309-AEA2-098301B156C1}"/>
              </a:ext>
            </a:extLst>
          </p:cNvPr>
          <p:cNvSpPr txBox="1"/>
          <p:nvPr/>
        </p:nvSpPr>
        <p:spPr>
          <a:xfrm>
            <a:off x="0" y="-11429"/>
            <a:ext cx="9144000" cy="461665"/>
          </a:xfrm>
          <a:prstGeom prst="rect">
            <a:avLst/>
          </a:prstGeom>
          <a:solidFill>
            <a:srgbClr val="5B9BD5"/>
          </a:solidFill>
        </p:spPr>
        <p:txBody>
          <a:bodyPr wrap="square" rtlCol="0">
            <a:spAutoFit/>
          </a:bodyPr>
          <a:lstStyle/>
          <a:p>
            <a:r>
              <a:rPr kumimoji="1" lang="ja-JP" altLang="en-US" sz="2400" dirty="0">
                <a:solidFill>
                  <a:schemeClr val="bg1"/>
                </a:solidFill>
                <a:latin typeface="HG丸ｺﾞｼｯｸM-PRO" panose="020F0600000000000000" pitchFamily="50" charset="-128"/>
                <a:ea typeface="HG丸ｺﾞｼｯｸM-PRO" panose="020F0600000000000000" pitchFamily="50" charset="-128"/>
              </a:rPr>
              <a:t>　変更計画（案）の概要について</a:t>
            </a:r>
          </a:p>
        </p:txBody>
      </p:sp>
      <p:sp>
        <p:nvSpPr>
          <p:cNvPr id="5" name="テキスト ボックス 4">
            <a:extLst>
              <a:ext uri="{FF2B5EF4-FFF2-40B4-BE49-F238E27FC236}">
                <a16:creationId xmlns:a16="http://schemas.microsoft.com/office/drawing/2014/main" id="{19023B3B-7DFF-4610-BEE2-1AC7701E5990}"/>
              </a:ext>
            </a:extLst>
          </p:cNvPr>
          <p:cNvSpPr txBox="1"/>
          <p:nvPr/>
        </p:nvSpPr>
        <p:spPr>
          <a:xfrm>
            <a:off x="-81249" y="401430"/>
            <a:ext cx="6637019"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■「３</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港湾脱炭素化促進事業及びその実施主体」の変更</a:t>
            </a:r>
          </a:p>
        </p:txBody>
      </p:sp>
      <p:graphicFrame>
        <p:nvGraphicFramePr>
          <p:cNvPr id="6" name="表 5">
            <a:extLst>
              <a:ext uri="{FF2B5EF4-FFF2-40B4-BE49-F238E27FC236}">
                <a16:creationId xmlns:a16="http://schemas.microsoft.com/office/drawing/2014/main" id="{9E5A02F8-BC08-4B6F-B2AA-949BB8E13637}"/>
              </a:ext>
            </a:extLst>
          </p:cNvPr>
          <p:cNvGraphicFramePr>
            <a:graphicFrameLocks noGrp="1"/>
          </p:cNvGraphicFramePr>
          <p:nvPr>
            <p:extLst>
              <p:ext uri="{D42A27DB-BD31-4B8C-83A1-F6EECF244321}">
                <p14:modId xmlns:p14="http://schemas.microsoft.com/office/powerpoint/2010/main" val="49384266"/>
              </p:ext>
            </p:extLst>
          </p:nvPr>
        </p:nvGraphicFramePr>
        <p:xfrm>
          <a:off x="76199" y="895528"/>
          <a:ext cx="8991602" cy="5897880"/>
        </p:xfrm>
        <a:graphic>
          <a:graphicData uri="http://schemas.openxmlformats.org/drawingml/2006/table">
            <a:tbl>
              <a:tblPr>
                <a:tableStyleId>{5C22544A-7EE6-4342-B048-85BDC9FD1C3A}</a:tableStyleId>
              </a:tblPr>
              <a:tblGrid>
                <a:gridCol w="407386">
                  <a:extLst>
                    <a:ext uri="{9D8B030D-6E8A-4147-A177-3AD203B41FA5}">
                      <a16:colId xmlns:a16="http://schemas.microsoft.com/office/drawing/2014/main" val="3163404857"/>
                    </a:ext>
                  </a:extLst>
                </a:gridCol>
                <a:gridCol w="407386">
                  <a:extLst>
                    <a:ext uri="{9D8B030D-6E8A-4147-A177-3AD203B41FA5}">
                      <a16:colId xmlns:a16="http://schemas.microsoft.com/office/drawing/2014/main" val="2963132069"/>
                    </a:ext>
                  </a:extLst>
                </a:gridCol>
                <a:gridCol w="625629">
                  <a:extLst>
                    <a:ext uri="{9D8B030D-6E8A-4147-A177-3AD203B41FA5}">
                      <a16:colId xmlns:a16="http://schemas.microsoft.com/office/drawing/2014/main" val="4119005643"/>
                    </a:ext>
                  </a:extLst>
                </a:gridCol>
                <a:gridCol w="1338555">
                  <a:extLst>
                    <a:ext uri="{9D8B030D-6E8A-4147-A177-3AD203B41FA5}">
                      <a16:colId xmlns:a16="http://schemas.microsoft.com/office/drawing/2014/main" val="1329549845"/>
                    </a:ext>
                  </a:extLst>
                </a:gridCol>
                <a:gridCol w="1440402">
                  <a:extLst>
                    <a:ext uri="{9D8B030D-6E8A-4147-A177-3AD203B41FA5}">
                      <a16:colId xmlns:a16="http://schemas.microsoft.com/office/drawing/2014/main" val="1783176535"/>
                    </a:ext>
                  </a:extLst>
                </a:gridCol>
                <a:gridCol w="622185">
                  <a:extLst>
                    <a:ext uri="{9D8B030D-6E8A-4147-A177-3AD203B41FA5}">
                      <a16:colId xmlns:a16="http://schemas.microsoft.com/office/drawing/2014/main" val="688153147"/>
                    </a:ext>
                  </a:extLst>
                </a:gridCol>
                <a:gridCol w="601922">
                  <a:extLst>
                    <a:ext uri="{9D8B030D-6E8A-4147-A177-3AD203B41FA5}">
                      <a16:colId xmlns:a16="http://schemas.microsoft.com/office/drawing/2014/main" val="1769767122"/>
                    </a:ext>
                  </a:extLst>
                </a:gridCol>
                <a:gridCol w="522347">
                  <a:extLst>
                    <a:ext uri="{9D8B030D-6E8A-4147-A177-3AD203B41FA5}">
                      <a16:colId xmlns:a16="http://schemas.microsoft.com/office/drawing/2014/main" val="4157860478"/>
                    </a:ext>
                  </a:extLst>
                </a:gridCol>
                <a:gridCol w="795756">
                  <a:extLst>
                    <a:ext uri="{9D8B030D-6E8A-4147-A177-3AD203B41FA5}">
                      <a16:colId xmlns:a16="http://schemas.microsoft.com/office/drawing/2014/main" val="2012048892"/>
                    </a:ext>
                  </a:extLst>
                </a:gridCol>
                <a:gridCol w="576493">
                  <a:extLst>
                    <a:ext uri="{9D8B030D-6E8A-4147-A177-3AD203B41FA5}">
                      <a16:colId xmlns:a16="http://schemas.microsoft.com/office/drawing/2014/main" val="3906694762"/>
                    </a:ext>
                  </a:extLst>
                </a:gridCol>
                <a:gridCol w="777240">
                  <a:extLst>
                    <a:ext uri="{9D8B030D-6E8A-4147-A177-3AD203B41FA5}">
                      <a16:colId xmlns:a16="http://schemas.microsoft.com/office/drawing/2014/main" val="2292142783"/>
                    </a:ext>
                  </a:extLst>
                </a:gridCol>
                <a:gridCol w="876301">
                  <a:extLst>
                    <a:ext uri="{9D8B030D-6E8A-4147-A177-3AD203B41FA5}">
                      <a16:colId xmlns:a16="http://schemas.microsoft.com/office/drawing/2014/main" val="1211617654"/>
                    </a:ext>
                  </a:extLst>
                </a:gridCol>
              </a:tblGrid>
              <a:tr h="117400">
                <a:tc rowSpan="2">
                  <a:txBody>
                    <a:bodyPr/>
                    <a:lstStyle/>
                    <a:p>
                      <a:pPr algn="ctr" rtl="0" fontAlgn="ctr"/>
                      <a:r>
                        <a:rPr lang="en-US" altLang="ja-JP"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No</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区分</a:t>
                      </a:r>
                    </a:p>
                  </a:txBody>
                  <a:tcPr marL="0" marR="0" marT="0" marB="0" anchor="ctr">
                    <a:solidFill>
                      <a:schemeClr val="accent1"/>
                    </a:solidFill>
                  </a:tcPr>
                </a:tc>
                <a:tc>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施設の名称</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取組概要</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grid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位置</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hMerge="1">
                  <a:txBody>
                    <a:bodyPr/>
                    <a:lstStyle/>
                    <a:p>
                      <a:endParaRPr kumimoji="1" lang="ja-JP" altLang="en-US"/>
                    </a:p>
                  </a:txBody>
                  <a:tcPr/>
                </a:tc>
                <a:tc rowSpan="2">
                  <a:txBody>
                    <a:bodyPr/>
                    <a:lstStyle/>
                    <a:p>
                      <a:pPr algn="ctr" rtl="0" fontAlgn="ctr"/>
                      <a:r>
                        <a:rPr lang="ja-JP" altLang="en-US" sz="900" b="1" u="none" strike="noStrike">
                          <a:solidFill>
                            <a:schemeClr val="bg1"/>
                          </a:solidFill>
                          <a:effectLst/>
                          <a:latin typeface="HG丸ｺﾞｼｯｸM-PRO" panose="020F0600000000000000" pitchFamily="50" charset="-128"/>
                          <a:ea typeface="HG丸ｺﾞｼｯｸM-PRO" panose="020F0600000000000000" pitchFamily="50" charset="-128"/>
                        </a:rPr>
                        <a:t>規模</a:t>
                      </a:r>
                      <a:endParaRPr lang="ja-JP" altLang="en-US" sz="900" b="1" i="0" u="none" strike="noStrike">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実施主体</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実施期間</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事業の効果</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備考</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extLst>
                  <a:ext uri="{0D108BD9-81ED-4DB2-BD59-A6C34878D82A}">
                    <a16:rowId xmlns:a16="http://schemas.microsoft.com/office/drawing/2014/main" val="345365486"/>
                  </a:ext>
                </a:extLst>
              </a:tr>
              <a:tr h="117400">
                <a:tc vMerge="1">
                  <a:txBody>
                    <a:bodyPr/>
                    <a:lstStyle/>
                    <a:p>
                      <a:endParaRPr kumimoji="1" lang="ja-JP" altLang="en-US"/>
                    </a:p>
                  </a:txBody>
                  <a:tcPr/>
                </a:tc>
                <a:tc vMerge="1">
                  <a:txBody>
                    <a:bodyPr/>
                    <a:lstStyle/>
                    <a:p>
                      <a:pPr algn="ctr" rtl="0" fontAlgn="ctr"/>
                      <a:endParaRPr lang="ja-JP" altLang="en-US" sz="9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solidFill>
                  </a:tcPr>
                </a:tc>
                <a:tc vMerge="1">
                  <a:txBody>
                    <a:bodyPr/>
                    <a:lstStyle/>
                    <a:p>
                      <a:pPr algn="ctr" rtl="0" fontAlgn="ctr"/>
                      <a:endParaRPr lang="ja-JP" altLang="en-US" sz="9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（事業名）</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vMerge="1">
                  <a:txBody>
                    <a:bodyPr/>
                    <a:lstStyle/>
                    <a:p>
                      <a:endParaRPr kumimoji="1" lang="ja-JP" altLang="en-US"/>
                    </a:p>
                  </a:txBody>
                  <a:tcPr/>
                </a:tc>
                <a:tc>
                  <a:txBody>
                    <a:bodyPr/>
                    <a:lstStyle/>
                    <a:p>
                      <a:pPr algn="ctr" rtl="0" fontAlgn="ctr"/>
                      <a:r>
                        <a:rPr lang="ja-JP" altLang="en-US" sz="900" b="1" u="none" strike="noStrike">
                          <a:solidFill>
                            <a:schemeClr val="bg1"/>
                          </a:solidFill>
                          <a:effectLst/>
                          <a:latin typeface="HG丸ｺﾞｼｯｸM-PRO" panose="020F0600000000000000" pitchFamily="50" charset="-128"/>
                          <a:ea typeface="HG丸ｺﾞｼｯｸM-PRO" panose="020F0600000000000000" pitchFamily="50" charset="-128"/>
                        </a:rPr>
                        <a:t>港</a:t>
                      </a:r>
                      <a:endParaRPr lang="ja-JP" altLang="en-US" sz="900" b="1" i="0" u="none" strike="noStrike">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a:txBody>
                    <a:bodyPr/>
                    <a:lstStyle/>
                    <a:p>
                      <a:pPr algn="ctr" rtl="0" fontAlgn="ctr"/>
                      <a:r>
                        <a:rPr lang="ja-JP" altLang="en-US" sz="900" b="1" u="none" strike="noStrike">
                          <a:solidFill>
                            <a:schemeClr val="bg1"/>
                          </a:solidFill>
                          <a:effectLst/>
                          <a:latin typeface="HG丸ｺﾞｼｯｸM-PRO" panose="020F0600000000000000" pitchFamily="50" charset="-128"/>
                          <a:ea typeface="HG丸ｺﾞｼｯｸM-PRO" panose="020F0600000000000000" pitchFamily="50" charset="-128"/>
                        </a:rPr>
                        <a:t>地区</a:t>
                      </a:r>
                      <a:endParaRPr lang="ja-JP" altLang="en-US" sz="900" b="1" i="0" u="none" strike="noStrike">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57739128"/>
                  </a:ext>
                </a:extLst>
              </a:tr>
              <a:tr h="704399">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変更</a:t>
                      </a:r>
                      <a:endPar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①</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短期</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ターミナル内</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上屋・ヤード内の照明</a:t>
                      </a:r>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LED</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化</a:t>
                      </a:r>
                    </a:p>
                  </a:txBody>
                  <a:tcPr marL="0" marR="0" marT="0" marB="0"/>
                </a:tc>
                <a:tc>
                  <a:txBody>
                    <a:bodyPr/>
                    <a:lstStyle/>
                    <a:p>
                      <a:pPr algn="l" fontAlgn="t"/>
                      <a:endPar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大阪港</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夢洲地区</a:t>
                      </a:r>
                    </a:p>
                  </a:txBody>
                  <a:tcPr marL="0" marR="0" marT="0" marB="0"/>
                </a:tc>
                <a:tc>
                  <a:txBody>
                    <a:bodyPr/>
                    <a:lstStyle/>
                    <a:p>
                      <a:pPr algn="l" fontAlgn="t"/>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59</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万</a:t>
                      </a:r>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m2</a:t>
                      </a:r>
                      <a:endParaRPr lang="zh-CN"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阪神国際港湾株式会社、夢洲コンテナターミナル株式会社、大阪港埠頭株式会社</a:t>
                      </a:r>
                    </a:p>
                  </a:txBody>
                  <a:tcPr marL="0" marR="0" marT="0" marB="0"/>
                </a:tc>
                <a:tc>
                  <a:txBody>
                    <a:bodyPr/>
                    <a:lstStyle/>
                    <a:p>
                      <a:pPr algn="l" fontAlgn="t"/>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2024</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年度</a:t>
                      </a:r>
                    </a:p>
                  </a:txBody>
                  <a:tcPr marL="0" marR="0" marT="0" marB="0"/>
                </a:tc>
                <a:tc>
                  <a:txBody>
                    <a:bodyPr/>
                    <a:lstStyle/>
                    <a:p>
                      <a:pPr algn="l" fontAlgn="t"/>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CO2</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削減量：</a:t>
                      </a:r>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538t/</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年</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ja-JP" altLang="en-US" sz="900" b="0" i="0" u="sng" strike="noStrike" dirty="0">
                          <a:solidFill>
                            <a:srgbClr val="FF0000"/>
                          </a:solidFill>
                          <a:effectLst/>
                          <a:latin typeface="HG丸ｺﾞｼｯｸM-PRO" panose="020F0600000000000000" pitchFamily="50" charset="-128"/>
                          <a:ea typeface="HG丸ｺﾞｼｯｸM-PRO" panose="020F0600000000000000" pitchFamily="50" charset="-128"/>
                        </a:rPr>
                        <a:t>大阪市 </a:t>
                      </a:r>
                      <a:r>
                        <a:rPr lang="en-US" altLang="ja-JP" sz="900" b="0" i="0" u="sng" strike="noStrike" dirty="0">
                          <a:solidFill>
                            <a:srgbClr val="FF0000"/>
                          </a:solidFill>
                          <a:effectLst/>
                          <a:latin typeface="HG丸ｺﾞｼｯｸM-PRO" panose="020F0600000000000000" pitchFamily="50" charset="-128"/>
                          <a:ea typeface="HG丸ｺﾞｼｯｸM-PRO" panose="020F0600000000000000" pitchFamily="50" charset="-128"/>
                        </a:rPr>
                        <a:t>CNP</a:t>
                      </a:r>
                      <a:r>
                        <a:rPr lang="ja-JP" altLang="en-US" sz="900" b="0" i="0" u="sng" strike="noStrike" dirty="0">
                          <a:solidFill>
                            <a:srgbClr val="FF0000"/>
                          </a:solidFill>
                          <a:effectLst/>
                          <a:latin typeface="HG丸ｺﾞｼｯｸM-PRO" panose="020F0600000000000000" pitchFamily="50" charset="-128"/>
                          <a:ea typeface="HG丸ｺﾞｼｯｸM-PRO" panose="020F0600000000000000" pitchFamily="50" charset="-128"/>
                        </a:rPr>
                        <a:t>認証取得にかかる推進事業（ヤード照明の</a:t>
                      </a:r>
                      <a:r>
                        <a:rPr lang="en-US" altLang="ja-JP" sz="900" b="0" i="0" u="sng" strike="noStrike" dirty="0">
                          <a:solidFill>
                            <a:srgbClr val="FF0000"/>
                          </a:solidFill>
                          <a:effectLst/>
                          <a:latin typeface="HG丸ｺﾞｼｯｸM-PRO" panose="020F0600000000000000" pitchFamily="50" charset="-128"/>
                          <a:ea typeface="HG丸ｺﾞｼｯｸM-PRO" panose="020F0600000000000000" pitchFamily="50" charset="-128"/>
                        </a:rPr>
                        <a:t>LED</a:t>
                      </a:r>
                      <a:r>
                        <a:rPr lang="ja-JP" altLang="en-US" sz="900" b="0" i="0" u="sng" strike="noStrike" dirty="0">
                          <a:solidFill>
                            <a:srgbClr val="FF0000"/>
                          </a:solidFill>
                          <a:effectLst/>
                          <a:latin typeface="HG丸ｺﾞｼｯｸM-PRO" panose="020F0600000000000000" pitchFamily="50" charset="-128"/>
                          <a:ea typeface="HG丸ｺﾞｼｯｸM-PRO" panose="020F0600000000000000" pitchFamily="50" charset="-128"/>
                        </a:rPr>
                        <a:t>化）補助金活用</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」を追記</a:t>
                      </a:r>
                    </a:p>
                  </a:txBody>
                  <a:tcPr marL="0" marR="0" marT="0" marB="0"/>
                </a:tc>
                <a:extLst>
                  <a:ext uri="{0D108BD9-81ED-4DB2-BD59-A6C34878D82A}">
                    <a16:rowId xmlns:a16="http://schemas.microsoft.com/office/drawing/2014/main" val="268373799"/>
                  </a:ext>
                </a:extLst>
              </a:tr>
              <a:tr h="524551">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変更</a:t>
                      </a:r>
                      <a:endPar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②</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短期</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ターミナル出入船舶・車両</a:t>
                      </a:r>
                    </a:p>
                  </a:txBody>
                  <a:tcPr marL="0" marR="0" marT="0" marB="0"/>
                </a:tc>
                <a:tc>
                  <a:txBody>
                    <a:bodyPr/>
                    <a:lstStyle/>
                    <a:p>
                      <a:pPr algn="l" fontAlgn="t"/>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CONPAS</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の導入</a:t>
                      </a:r>
                    </a:p>
                  </a:txBody>
                  <a:tcPr marL="0" marR="0" marT="0" marB="0"/>
                </a:tc>
                <a:tc>
                  <a:txBody>
                    <a:bodyPr/>
                    <a:lstStyle/>
                    <a:p>
                      <a:pPr algn="l" fontAlgn="t"/>
                      <a:endPar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大阪港</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夢洲地区</a:t>
                      </a:r>
                    </a:p>
                  </a:txBody>
                  <a:tcPr marL="0" marR="0" marT="0" marB="0"/>
                </a:tc>
                <a:tc>
                  <a:txBody>
                    <a:bodyPr/>
                    <a:lstStyle/>
                    <a:p>
                      <a:pPr algn="l" fontAlgn="t"/>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a:t>
                      </a:r>
                      <a:endParaRPr lang="zh-CN"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国土交通省</a:t>
                      </a:r>
                      <a:r>
                        <a:rPr lang="ja-JP" altLang="en-US" sz="900" b="0" i="0" u="none" strike="sngStrike" dirty="0">
                          <a:solidFill>
                            <a:srgbClr val="FF0000"/>
                          </a:solidFill>
                          <a:effectLst/>
                          <a:latin typeface="HG丸ｺﾞｼｯｸM-PRO" panose="020F0600000000000000" pitchFamily="50" charset="-128"/>
                          <a:ea typeface="HG丸ｺﾞｼｯｸM-PRO" panose="020F0600000000000000" pitchFamily="50" charset="-128"/>
                        </a:rPr>
                        <a:t>、大阪港湾局</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、阪神国際港湾株式会社</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、大阪港湾局</a:t>
                      </a:r>
                    </a:p>
                  </a:txBody>
                  <a:tcPr marL="0" marR="0" marT="0" marB="0"/>
                </a:tc>
                <a:tc>
                  <a:txBody>
                    <a:bodyPr/>
                    <a:lstStyle/>
                    <a:p>
                      <a:pPr algn="l" fontAlgn="t"/>
                      <a:r>
                        <a:rPr lang="en-US" altLang="ja-JP" sz="900" b="0" i="0" u="none" strike="sngStrike" dirty="0">
                          <a:solidFill>
                            <a:srgbClr val="FF0000"/>
                          </a:solidFill>
                          <a:effectLst/>
                          <a:latin typeface="HG丸ｺﾞｼｯｸM-PRO" panose="020F0600000000000000" pitchFamily="50" charset="-128"/>
                          <a:ea typeface="HG丸ｺﾞｼｯｸM-PRO" panose="020F0600000000000000" pitchFamily="50" charset="-128"/>
                        </a:rPr>
                        <a:t>2021</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2023</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年度～</a:t>
                      </a:r>
                    </a:p>
                  </a:txBody>
                  <a:tcPr marL="0" marR="0" marT="0" marB="0"/>
                </a:tc>
                <a:tc>
                  <a:txBody>
                    <a:bodyPr/>
                    <a:lstStyle/>
                    <a:p>
                      <a:pPr algn="l" fontAlgn="t"/>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a:t>
                      </a:r>
                      <a:endPar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en-US" altLang="ja-JP" sz="900" b="0" i="0" u="none" strike="sngStrike" dirty="0">
                          <a:solidFill>
                            <a:srgbClr val="FF0000"/>
                          </a:solidFill>
                          <a:effectLst/>
                          <a:latin typeface="HG丸ｺﾞｼｯｸM-PRO" panose="020F0600000000000000" pitchFamily="50" charset="-128"/>
                          <a:ea typeface="HG丸ｺﾞｼｯｸM-PRO" panose="020F0600000000000000" pitchFamily="50" charset="-128"/>
                        </a:rPr>
                        <a:t>2021</a:t>
                      </a:r>
                      <a:r>
                        <a:rPr lang="ja-JP" altLang="en-US" sz="900" b="0" i="0" u="none" strike="sngStrike" dirty="0">
                          <a:solidFill>
                            <a:srgbClr val="FF0000"/>
                          </a:solidFill>
                          <a:effectLst/>
                          <a:latin typeface="HG丸ｺﾞｼｯｸM-PRO" panose="020F0600000000000000" pitchFamily="50" charset="-128"/>
                          <a:ea typeface="HG丸ｺﾞｼｯｸM-PRO" panose="020F0600000000000000" pitchFamily="50" charset="-128"/>
                        </a:rPr>
                        <a:t>～</a:t>
                      </a:r>
                      <a:r>
                        <a:rPr lang="en-US" altLang="ja-JP" sz="900" b="0" i="0" u="none" strike="sngStrike" dirty="0">
                          <a:solidFill>
                            <a:srgbClr val="FF0000"/>
                          </a:solidFill>
                          <a:effectLst/>
                          <a:latin typeface="HG丸ｺﾞｼｯｸM-PRO" panose="020F0600000000000000" pitchFamily="50" charset="-128"/>
                          <a:ea typeface="HG丸ｺﾞｼｯｸM-PRO" panose="020F0600000000000000" pitchFamily="50" charset="-128"/>
                        </a:rPr>
                        <a:t>2023</a:t>
                      </a:r>
                      <a:r>
                        <a:rPr lang="ja-JP" altLang="en-US" sz="900" b="0" i="0" u="none" strike="sngStrike" dirty="0">
                          <a:solidFill>
                            <a:srgbClr val="FF0000"/>
                          </a:solidFill>
                          <a:effectLst/>
                          <a:latin typeface="HG丸ｺﾞｼｯｸM-PRO" panose="020F0600000000000000" pitchFamily="50" charset="-128"/>
                          <a:ea typeface="HG丸ｺﾞｼｯｸM-PRO" panose="020F0600000000000000" pitchFamily="50" charset="-128"/>
                        </a:rPr>
                        <a:t>年度国土交通省による試験運用実施</a:t>
                      </a:r>
                    </a:p>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2021</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2023</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年度試験運用</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extLst>
                  <a:ext uri="{0D108BD9-81ED-4DB2-BD59-A6C34878D82A}">
                    <a16:rowId xmlns:a16="http://schemas.microsoft.com/office/drawing/2014/main" val="759117137"/>
                  </a:ext>
                </a:extLst>
              </a:tr>
              <a:tr h="469599">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変更</a:t>
                      </a:r>
                      <a:endPar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③</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長期</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ターミナル外</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都市ガスの脱炭素化</a:t>
                      </a:r>
                      <a:endPar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a:t>
                      </a:r>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e-</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メタンの導入）</a:t>
                      </a:r>
                    </a:p>
                  </a:txBody>
                  <a:tcPr marL="0" marR="0" marT="0" marB="0"/>
                </a:tc>
                <a:tc>
                  <a:txBody>
                    <a:bodyPr/>
                    <a:lstStyle/>
                    <a:p>
                      <a:pPr algn="l" fontAlgn="t"/>
                      <a:endPar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堺泉北港</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泉北１区</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供給量約</a:t>
                      </a:r>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6</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千万</a:t>
                      </a:r>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m3/</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年</a:t>
                      </a:r>
                      <a:endParaRPr lang="zh-CN"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大阪ガス株式会社</a:t>
                      </a: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供給：</a:t>
                      </a:r>
                      <a:endPar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2030</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年度～</a:t>
                      </a:r>
                    </a:p>
                  </a:txBody>
                  <a:tcPr marL="0" marR="0" marT="0" marB="0"/>
                </a:tc>
                <a:tc>
                  <a:txBody>
                    <a:bodyPr/>
                    <a:lstStyle/>
                    <a:p>
                      <a:pPr algn="l" fontAlgn="t"/>
                      <a:r>
                        <a:rPr lang="ja-JP" altLang="en-US" sz="900" b="0" i="0" u="none" strike="sngStrike" dirty="0">
                          <a:solidFill>
                            <a:srgbClr val="FF0000"/>
                          </a:solidFill>
                          <a:effectLst/>
                          <a:latin typeface="HG丸ｺﾞｼｯｸM-PRO" panose="020F0600000000000000" pitchFamily="50" charset="-128"/>
                          <a:ea typeface="HG丸ｺﾞｼｯｸM-PRO" panose="020F0600000000000000" pitchFamily="50" charset="-128"/>
                        </a:rPr>
                        <a:t>国にて算出方法検討中</a:t>
                      </a:r>
                      <a:endParaRPr lang="en-US" altLang="ja-JP" sz="900" b="0" i="0" u="none" strike="sng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CO2</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削減量</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11.8</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万</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t/</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a:t>
                      </a:r>
                    </a:p>
                  </a:txBody>
                  <a:tcPr marL="0" marR="0" marT="0" marB="0"/>
                </a:tc>
                <a:tc>
                  <a:txBody>
                    <a:bodyPr/>
                    <a:lstStyle/>
                    <a:p>
                      <a:pPr algn="l" fontAlgn="t"/>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extLst>
                  <a:ext uri="{0D108BD9-81ED-4DB2-BD59-A6C34878D82A}">
                    <a16:rowId xmlns:a16="http://schemas.microsoft.com/office/drawing/2014/main" val="2546784460"/>
                  </a:ext>
                </a:extLst>
              </a:tr>
              <a:tr h="469599">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新規</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①</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短期</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ターミナル内</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ハイブリッド型荷役機械（</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RTG</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）の導入</a:t>
                      </a:r>
                    </a:p>
                  </a:txBody>
                  <a:tcPr marL="0" marR="0" marT="0" marB="0"/>
                </a:tc>
                <a:tc>
                  <a:txBody>
                    <a:bodyPr/>
                    <a:lstStyle/>
                    <a:p>
                      <a:pPr algn="l" fontAlgn="t"/>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大阪港</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咲洲地区</a:t>
                      </a:r>
                    </a:p>
                  </a:txBody>
                  <a:tcPr marL="0" marR="0" marT="0" marB="0"/>
                </a:tc>
                <a:tc>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基</a:t>
                      </a:r>
                      <a:endParaRPr lang="zh-CN"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株式会社上組</a:t>
                      </a:r>
                    </a:p>
                  </a:txBody>
                  <a:tcPr marL="0" marR="0" marT="0" marB="0"/>
                </a:tc>
                <a:tc>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2017</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年度</a:t>
                      </a:r>
                    </a:p>
                  </a:txBody>
                  <a:tcPr marL="0" marR="0" marT="0" marB="0"/>
                </a:tc>
                <a:tc>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CO2</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削減量</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110t/</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一般財団法人環境優良車普及機構による補助利用</a:t>
                      </a:r>
                    </a:p>
                  </a:txBody>
                  <a:tcPr marL="0" marR="0" marT="0" marB="0"/>
                </a:tc>
                <a:extLst>
                  <a:ext uri="{0D108BD9-81ED-4DB2-BD59-A6C34878D82A}">
                    <a16:rowId xmlns:a16="http://schemas.microsoft.com/office/drawing/2014/main" val="2022659103"/>
                  </a:ext>
                </a:extLst>
              </a:tr>
              <a:tr h="352200">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新規</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②</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短期</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ターミナル外</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倉庫の定温設備改修</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定温設備を改修することにより、倉庫の電気使用量を削減する取組</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堺泉北港</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助松地区</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約</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16,237</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endParaRPr lang="zh-CN"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株式会社上組</a:t>
                      </a:r>
                    </a:p>
                  </a:txBody>
                  <a:tcPr marL="0" marR="0" marT="0" marB="0"/>
                </a:tc>
                <a:tc>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2022</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年度</a:t>
                      </a:r>
                    </a:p>
                  </a:txBody>
                  <a:tcPr marL="0" marR="0" marT="0" marB="0"/>
                </a:tc>
                <a:tc>
                  <a:txBody>
                    <a:bodyPr/>
                    <a:lstStyle/>
                    <a:p>
                      <a:pPr algn="l" fontAlgn="t"/>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CO2</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削減量</a:t>
                      </a:r>
                      <a:endPar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57t/</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年</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extLst>
                  <a:ext uri="{0D108BD9-81ED-4DB2-BD59-A6C34878D82A}">
                    <a16:rowId xmlns:a16="http://schemas.microsoft.com/office/drawing/2014/main" val="727313185"/>
                  </a:ext>
                </a:extLst>
              </a:tr>
              <a:tr h="352200">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新規</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③</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中期</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ターミナル内</a:t>
                      </a:r>
                    </a:p>
                  </a:txBody>
                  <a:tcPr marL="0" marR="0" marT="0" marB="0"/>
                </a:tc>
                <a:tc>
                  <a:txBody>
                    <a:bodyPr/>
                    <a:lstStyle/>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荷役機械（</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RTG</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）の照明</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LED</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化</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荷役機械</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(RTG)</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の既存照明を</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LED</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化することにより、電力使用量を削減する事業</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大阪港</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咲洲地区</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en-US" altLang="zh-CN" sz="900" u="none" strike="noStrike" dirty="0">
                          <a:solidFill>
                            <a:srgbClr val="FF0000"/>
                          </a:solidFill>
                          <a:effectLst/>
                          <a:latin typeface="HG丸ｺﾞｼｯｸM-PRO" panose="020F0600000000000000" pitchFamily="50" charset="-128"/>
                          <a:ea typeface="HG丸ｺﾞｼｯｸM-PRO" panose="020F0600000000000000" pitchFamily="50" charset="-128"/>
                        </a:rPr>
                        <a:t>5</a:t>
                      </a:r>
                      <a:r>
                        <a:rPr lang="zh-CN"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基</a:t>
                      </a:r>
                      <a:endParaRPr lang="en-US" altLang="zh-CN" sz="90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zh-CN"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（各</a:t>
                      </a:r>
                      <a:r>
                        <a:rPr lang="en-US" altLang="zh-CN" sz="900" u="none" strike="noStrike" dirty="0">
                          <a:solidFill>
                            <a:srgbClr val="FF0000"/>
                          </a:solidFill>
                          <a:effectLst/>
                          <a:latin typeface="HG丸ｺﾞｼｯｸM-PRO" panose="020F0600000000000000" pitchFamily="50" charset="-128"/>
                          <a:ea typeface="HG丸ｺﾞｼｯｸM-PRO" panose="020F0600000000000000" pitchFamily="50" charset="-128"/>
                        </a:rPr>
                        <a:t>16</a:t>
                      </a:r>
                      <a:r>
                        <a:rPr lang="zh-CN"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灯）</a:t>
                      </a:r>
                      <a:endParaRPr lang="zh-CN"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日東物流株式会社</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2025</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2028</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年度</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extLst>
                  <a:ext uri="{0D108BD9-81ED-4DB2-BD59-A6C34878D82A}">
                    <a16:rowId xmlns:a16="http://schemas.microsoft.com/office/drawing/2014/main" val="3628994784"/>
                  </a:ext>
                </a:extLst>
              </a:tr>
              <a:tr h="307434">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新規</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④</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中期</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ターミナル外</a:t>
                      </a:r>
                    </a:p>
                  </a:txBody>
                  <a:tcPr marL="0" marR="0" marT="0" marB="0"/>
                </a:tc>
                <a:tc>
                  <a:txBody>
                    <a:bodyPr/>
                    <a:lstStyle/>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倉庫内照明の</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LED</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化</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庫内の照明設備について、老朽化したものから順次</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LED</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に更新</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大阪港</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在来地区</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約</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30,500</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endParaRPr lang="zh-CN"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櫻島埠頭株式会社</a:t>
                      </a:r>
                    </a:p>
                  </a:txBody>
                  <a:tcPr marL="0" marR="0" marT="0" marB="0"/>
                </a:tc>
                <a:tc>
                  <a:txBody>
                    <a:bodyPr/>
                    <a:lstStyle/>
                    <a:p>
                      <a:pPr algn="l" fontAlgn="t"/>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2019</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2030</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年度</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CO2</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削減量</a:t>
                      </a:r>
                      <a:endPar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en-US" altLang="ja-JP" sz="900" u="none" strike="noStrike" dirty="0">
                          <a:solidFill>
                            <a:srgbClr val="FF0000"/>
                          </a:solidFill>
                          <a:effectLst/>
                          <a:latin typeface="HG丸ｺﾞｼｯｸM-PRO" panose="020F0600000000000000" pitchFamily="50" charset="-128"/>
                          <a:ea typeface="HG丸ｺﾞｼｯｸM-PRO" panose="020F0600000000000000" pitchFamily="50" charset="-128"/>
                        </a:rPr>
                        <a:t>195</a:t>
                      </a:r>
                      <a:r>
                        <a:rPr 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t/</a:t>
                      </a:r>
                      <a:r>
                        <a:rPr lang="ja-JP" altLang="en-US" sz="900" u="none" strike="noStrike" dirty="0">
                          <a:solidFill>
                            <a:srgbClr val="FF0000"/>
                          </a:solidFill>
                          <a:effectLst/>
                          <a:latin typeface="HG丸ｺﾞｼｯｸM-PRO" panose="020F0600000000000000" pitchFamily="50" charset="-128"/>
                          <a:ea typeface="HG丸ｺﾞｼｯｸM-PRO" panose="020F0600000000000000" pitchFamily="50" charset="-128"/>
                        </a:rPr>
                        <a:t>年</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extLst>
                  <a:ext uri="{0D108BD9-81ED-4DB2-BD59-A6C34878D82A}">
                    <a16:rowId xmlns:a16="http://schemas.microsoft.com/office/drawing/2014/main" val="262096016"/>
                  </a:ext>
                </a:extLst>
              </a:tr>
              <a:tr h="685800">
                <a:tc rowSpan="2">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新規</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⑤</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rowSpan="2">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長期</a:t>
                      </a:r>
                    </a:p>
                  </a:txBody>
                  <a:tcPr marL="0" marR="0" marT="0" marB="0"/>
                </a:tc>
                <a:tc rowSpan="2">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ターミナル外</a:t>
                      </a:r>
                    </a:p>
                  </a:txBody>
                  <a:tcPr marL="0" marR="0" marT="0" marB="0"/>
                </a:tc>
                <a:tc rowSpan="2">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堺泉北エリアにおける</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CCS</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バリューチェーン構築</a:t>
                      </a:r>
                    </a:p>
                  </a:txBody>
                  <a:tcPr marL="0" marR="0" marT="0" marB="0"/>
                </a:tc>
                <a:tc rowSpan="2">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事業所から排出される</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CO2</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を分離・回収し、海外貯留地に出荷するまでの</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CCS</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バリューチェーン構築</a:t>
                      </a:r>
                    </a:p>
                  </a:txBody>
                  <a:tcPr marL="0" marR="0" marT="0" marB="0"/>
                </a:tc>
                <a:tc rowSpan="2">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堺泉北港</a:t>
                      </a:r>
                    </a:p>
                  </a:txBody>
                  <a:tcPr marL="0" marR="0" marT="0" marB="0"/>
                </a:tc>
                <a:tc rowSpan="2">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堺５区・６区</a:t>
                      </a:r>
                    </a:p>
                  </a:txBody>
                  <a:tcPr marL="0" marR="0" marT="0" marB="0"/>
                </a:tc>
                <a:tc rowSpan="2">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endParaRPr lang="zh-CN"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rowSpan="2">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関西電力株式会社、コスモ石油株式会社</a:t>
                      </a:r>
                    </a:p>
                  </a:txBody>
                  <a:tcPr marL="0" marR="0" marT="0" marB="0"/>
                </a:tc>
                <a:tc rowSpan="2">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2030</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年度～</a:t>
                      </a:r>
                    </a:p>
                  </a:txBody>
                  <a:tcPr marL="0" marR="0" marT="0" marB="0"/>
                </a:tc>
                <a:tc>
                  <a:txBody>
                    <a:bodyPr/>
                    <a:lstStyle/>
                    <a:p>
                      <a:pPr algn="l"/>
                      <a:r>
                        <a:rPr lang="en-US"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CO2</a:t>
                      </a:r>
                      <a:r>
                        <a:rPr lang="ja-JP" altLang="en-US"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取扱量</a:t>
                      </a:r>
                      <a:r>
                        <a:rPr lang="ja-JP"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en-US"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25</a:t>
                      </a:r>
                      <a:r>
                        <a:rPr lang="ja-JP"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a:t>
                      </a:r>
                      <a:r>
                        <a:rPr lang="en-US"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t/</a:t>
                      </a:r>
                      <a:r>
                        <a:rPr lang="ja-JP"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年（火力発電所由来の</a:t>
                      </a:r>
                      <a:r>
                        <a:rPr lang="en-US"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CO2</a:t>
                      </a:r>
                      <a:r>
                        <a:rPr lang="ja-JP"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sz="11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195" marR="36195" marT="0" marB="0"/>
                </a:tc>
                <a:tc rowSpan="2">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JOGMEC</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　令和</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6</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年度「先進的</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CCS</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事業に係る設計作業等」に関する委託先の公募により、設計作業等を実施</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2026</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年頃の最終投資判断を想定</a:t>
                      </a:r>
                    </a:p>
                  </a:txBody>
                  <a:tcPr marL="0" marR="0" marT="0" marB="0"/>
                </a:tc>
                <a:extLst>
                  <a:ext uri="{0D108BD9-81ED-4DB2-BD59-A6C34878D82A}">
                    <a16:rowId xmlns:a16="http://schemas.microsoft.com/office/drawing/2014/main" val="285230837"/>
                  </a:ext>
                </a:extLst>
              </a:tr>
              <a:tr h="6858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lang="ja-JP"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検討中（その他事業所由来の</a:t>
                      </a:r>
                      <a:r>
                        <a:rPr lang="en-US"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CO2</a:t>
                      </a:r>
                      <a:r>
                        <a:rPr lang="ja-JP" sz="900" u="none" kern="0" dirty="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sz="11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195" marR="36195" marT="0" marB="0"/>
                </a:tc>
                <a:tc vMerge="1">
                  <a:txBody>
                    <a:bodyPr/>
                    <a:lstStyle/>
                    <a:p>
                      <a:endParaRPr kumimoji="1" lang="ja-JP" altLang="en-US"/>
                    </a:p>
                  </a:txBody>
                  <a:tcPr/>
                </a:tc>
                <a:extLst>
                  <a:ext uri="{0D108BD9-81ED-4DB2-BD59-A6C34878D82A}">
                    <a16:rowId xmlns:a16="http://schemas.microsoft.com/office/drawing/2014/main" val="738147208"/>
                  </a:ext>
                </a:extLst>
              </a:tr>
            </a:tbl>
          </a:graphicData>
        </a:graphic>
      </p:graphicFrame>
      <p:sp>
        <p:nvSpPr>
          <p:cNvPr id="10" name="テキスト ボックス 9">
            <a:extLst>
              <a:ext uri="{FF2B5EF4-FFF2-40B4-BE49-F238E27FC236}">
                <a16:creationId xmlns:a16="http://schemas.microsoft.com/office/drawing/2014/main" id="{4F170D88-9C29-4578-830B-6CE5A9BDB909}"/>
              </a:ext>
            </a:extLst>
          </p:cNvPr>
          <p:cNvSpPr txBox="1"/>
          <p:nvPr/>
        </p:nvSpPr>
        <p:spPr>
          <a:xfrm>
            <a:off x="-81249" y="649122"/>
            <a:ext cx="7109639" cy="253916"/>
          </a:xfrm>
          <a:prstGeom prst="rect">
            <a:avLst/>
          </a:prstGeom>
          <a:noFill/>
        </p:spPr>
        <p:txBody>
          <a:bodyPr wrap="none" rtlCol="0">
            <a:spAutoFit/>
          </a:bodyPr>
          <a:lstStyle/>
          <a:p>
            <a:r>
              <a:rPr lang="en-US" altLang="ja-JP" sz="1050" b="1" dirty="0">
                <a:latin typeface="HG丸ｺﾞｼｯｸM-PRO" panose="020F0600000000000000" pitchFamily="50" charset="-128"/>
                <a:ea typeface="HG丸ｺﾞｼｯｸM-PRO" panose="020F0600000000000000" pitchFamily="50" charset="-128"/>
              </a:rPr>
              <a:t>3-1.</a:t>
            </a:r>
            <a:r>
              <a:rPr lang="ja-JP" altLang="en-US" sz="1050" b="1" dirty="0">
                <a:latin typeface="HG丸ｺﾞｼｯｸM-PRO" panose="020F0600000000000000" pitchFamily="50" charset="-128"/>
                <a:ea typeface="HG丸ｺﾞｼｯｸM-PRO" panose="020F0600000000000000" pitchFamily="50" charset="-128"/>
              </a:rPr>
              <a:t>温室効果ガスの排出量の削減並びに吸収作用の保全及び強化に関する事業（削減事業）（推進計画</a:t>
            </a:r>
            <a:r>
              <a:rPr lang="en-US" altLang="ja-JP" sz="1050" b="1" dirty="0">
                <a:latin typeface="HG丸ｺﾞｼｯｸM-PRO" panose="020F0600000000000000" pitchFamily="50" charset="-128"/>
                <a:ea typeface="HG丸ｺﾞｼｯｸM-PRO" panose="020F0600000000000000" pitchFamily="50" charset="-128"/>
              </a:rPr>
              <a:t>P24-26</a:t>
            </a:r>
            <a:r>
              <a:rPr lang="ja-JP" altLang="en-US" sz="1050" b="1" dirty="0">
                <a:latin typeface="HG丸ｺﾞｼｯｸM-PRO" panose="020F0600000000000000" pitchFamily="50" charset="-128"/>
                <a:ea typeface="HG丸ｺﾞｼｯｸM-PRO" panose="020F0600000000000000" pitchFamily="50" charset="-128"/>
              </a:rPr>
              <a:t>）</a:t>
            </a:r>
            <a:endParaRPr kumimoji="1" lang="ja-JP" altLang="en-US" sz="1050"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a:extLst>
              <a:ext uri="{FF2B5EF4-FFF2-40B4-BE49-F238E27FC236}">
                <a16:creationId xmlns:a16="http://schemas.microsoft.com/office/drawing/2014/main" id="{83068084-11EE-445F-B482-086E4DE5104C}"/>
              </a:ext>
            </a:extLst>
          </p:cNvPr>
          <p:cNvSpPr>
            <a:spLocks noGrp="1"/>
          </p:cNvSpPr>
          <p:nvPr>
            <p:ph type="sldNum" sz="quarter" idx="12"/>
          </p:nvPr>
        </p:nvSpPr>
        <p:spPr>
          <a:xfrm>
            <a:off x="7056120" y="6561507"/>
            <a:ext cx="2057400" cy="365125"/>
          </a:xfrm>
        </p:spPr>
        <p:txBody>
          <a:bodyPr/>
          <a:lstStyle/>
          <a:p>
            <a:fld id="{D2F200DC-BCE5-4AC4-8E4A-144E7CEB6EB3}" type="slidenum">
              <a:rPr kumimoji="1" lang="ja-JP" altLang="en-US" smtClean="0">
                <a:latin typeface="HG丸ｺﾞｼｯｸM-PRO" panose="020F0600000000000000" pitchFamily="50" charset="-128"/>
                <a:ea typeface="HG丸ｺﾞｼｯｸM-PRO" panose="020F0600000000000000" pitchFamily="50" charset="-128"/>
              </a:rPr>
              <a:t>1</a:t>
            </a:fld>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2A81F1B0-AAA4-44DD-9400-80D2669DC2B4}"/>
              </a:ext>
            </a:extLst>
          </p:cNvPr>
          <p:cNvSpPr txBox="1"/>
          <p:nvPr/>
        </p:nvSpPr>
        <p:spPr>
          <a:xfrm>
            <a:off x="8348320" y="15986"/>
            <a:ext cx="765200" cy="369332"/>
          </a:xfrm>
          <a:prstGeom prst="rect">
            <a:avLst/>
          </a:prstGeom>
          <a:solidFill>
            <a:schemeClr val="bg1"/>
          </a:solidFill>
          <a:ln>
            <a:solidFill>
              <a:schemeClr val="tx1"/>
            </a:solidFill>
          </a:ln>
        </p:spPr>
        <p:txBody>
          <a:bodyPr wrap="none" lIns="36000" rIns="36000" rtlCol="0">
            <a:spAutoFit/>
          </a:bodyPr>
          <a:lstStyle/>
          <a:p>
            <a:pPr algn="ctr"/>
            <a:r>
              <a:rPr kumimoji="1" lang="ja-JP" altLang="en-US" dirty="0">
                <a:latin typeface="HG丸ｺﾞｼｯｸM-PRO" panose="020F0600000000000000" pitchFamily="50" charset="-128"/>
                <a:ea typeface="HG丸ｺﾞｼｯｸM-PRO" panose="020F0600000000000000" pitchFamily="50" charset="-128"/>
              </a:rPr>
              <a:t>資料２</a:t>
            </a:r>
            <a:endParaRPr kumimoji="1"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29766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7706CF65-6E08-4264-8CEE-BB4CE3EFDC7A}"/>
              </a:ext>
            </a:extLst>
          </p:cNvPr>
          <p:cNvSpPr txBox="1"/>
          <p:nvPr/>
        </p:nvSpPr>
        <p:spPr>
          <a:xfrm>
            <a:off x="21496" y="665421"/>
            <a:ext cx="5134739" cy="253916"/>
          </a:xfrm>
          <a:prstGeom prst="rect">
            <a:avLst/>
          </a:prstGeom>
          <a:noFill/>
        </p:spPr>
        <p:txBody>
          <a:bodyPr wrap="none" rtlCol="0">
            <a:spAutoFit/>
          </a:bodyPr>
          <a:lstStyle/>
          <a:p>
            <a:r>
              <a:rPr lang="en-US" altLang="ja-JP" sz="1050" b="1" dirty="0">
                <a:latin typeface="HG丸ｺﾞｼｯｸM-PRO" panose="020F0600000000000000" pitchFamily="50" charset="-128"/>
                <a:ea typeface="HG丸ｺﾞｼｯｸM-PRO" panose="020F0600000000000000" pitchFamily="50" charset="-128"/>
              </a:rPr>
              <a:t>3-2.</a:t>
            </a:r>
            <a:r>
              <a:rPr lang="ja-JP" altLang="en-US" sz="1050" b="1" dirty="0">
                <a:latin typeface="HG丸ｺﾞｼｯｸM-PRO" panose="020F0600000000000000" pitchFamily="50" charset="-128"/>
                <a:ea typeface="HG丸ｺﾞｼｯｸM-PRO" panose="020F0600000000000000" pitchFamily="50" charset="-128"/>
              </a:rPr>
              <a:t> 港湾・臨海部の脱炭素化に貢献する事業（貢献事業）（推進計画</a:t>
            </a:r>
            <a:r>
              <a:rPr lang="en-US" altLang="ja-JP" sz="1050" b="1" dirty="0">
                <a:latin typeface="HG丸ｺﾞｼｯｸM-PRO" panose="020F0600000000000000" pitchFamily="50" charset="-128"/>
                <a:ea typeface="HG丸ｺﾞｼｯｸM-PRO" panose="020F0600000000000000" pitchFamily="50" charset="-128"/>
              </a:rPr>
              <a:t>P27-28</a:t>
            </a:r>
            <a:r>
              <a:rPr lang="ja-JP" altLang="en-US" sz="1050" b="1" dirty="0">
                <a:latin typeface="HG丸ｺﾞｼｯｸM-PRO" panose="020F0600000000000000" pitchFamily="50" charset="-128"/>
                <a:ea typeface="HG丸ｺﾞｼｯｸM-PRO" panose="020F0600000000000000" pitchFamily="50" charset="-128"/>
              </a:rPr>
              <a:t>）</a:t>
            </a:r>
            <a:endParaRPr kumimoji="1" lang="ja-JP" altLang="en-US" sz="1050" b="1" dirty="0">
              <a:latin typeface="HG丸ｺﾞｼｯｸM-PRO" panose="020F0600000000000000" pitchFamily="50" charset="-128"/>
              <a:ea typeface="HG丸ｺﾞｼｯｸM-PRO" panose="020F0600000000000000" pitchFamily="50" charset="-128"/>
            </a:endParaRPr>
          </a:p>
        </p:txBody>
      </p:sp>
      <p:graphicFrame>
        <p:nvGraphicFramePr>
          <p:cNvPr id="12" name="表 11">
            <a:extLst>
              <a:ext uri="{FF2B5EF4-FFF2-40B4-BE49-F238E27FC236}">
                <a16:creationId xmlns:a16="http://schemas.microsoft.com/office/drawing/2014/main" id="{D0EEDC03-E4CB-490D-B88D-DC922E77EC73}"/>
              </a:ext>
            </a:extLst>
          </p:cNvPr>
          <p:cNvGraphicFramePr>
            <a:graphicFrameLocks noGrp="1"/>
          </p:cNvGraphicFramePr>
          <p:nvPr>
            <p:extLst>
              <p:ext uri="{D42A27DB-BD31-4B8C-83A1-F6EECF244321}">
                <p14:modId xmlns:p14="http://schemas.microsoft.com/office/powerpoint/2010/main" val="1006017317"/>
              </p:ext>
            </p:extLst>
          </p:nvPr>
        </p:nvGraphicFramePr>
        <p:xfrm>
          <a:off x="92686" y="939281"/>
          <a:ext cx="8991601" cy="1926398"/>
        </p:xfrm>
        <a:graphic>
          <a:graphicData uri="http://schemas.openxmlformats.org/drawingml/2006/table">
            <a:tbl>
              <a:tblPr>
                <a:tableStyleId>{5C22544A-7EE6-4342-B048-85BDC9FD1C3A}</a:tableStyleId>
              </a:tblPr>
              <a:tblGrid>
                <a:gridCol w="388621">
                  <a:extLst>
                    <a:ext uri="{9D8B030D-6E8A-4147-A177-3AD203B41FA5}">
                      <a16:colId xmlns:a16="http://schemas.microsoft.com/office/drawing/2014/main" val="3227648219"/>
                    </a:ext>
                  </a:extLst>
                </a:gridCol>
                <a:gridCol w="434340">
                  <a:extLst>
                    <a:ext uri="{9D8B030D-6E8A-4147-A177-3AD203B41FA5}">
                      <a16:colId xmlns:a16="http://schemas.microsoft.com/office/drawing/2014/main" val="2963132069"/>
                    </a:ext>
                  </a:extLst>
                </a:gridCol>
                <a:gridCol w="601980">
                  <a:extLst>
                    <a:ext uri="{9D8B030D-6E8A-4147-A177-3AD203B41FA5}">
                      <a16:colId xmlns:a16="http://schemas.microsoft.com/office/drawing/2014/main" val="4119005643"/>
                    </a:ext>
                  </a:extLst>
                </a:gridCol>
                <a:gridCol w="1737360">
                  <a:extLst>
                    <a:ext uri="{9D8B030D-6E8A-4147-A177-3AD203B41FA5}">
                      <a16:colId xmlns:a16="http://schemas.microsoft.com/office/drawing/2014/main" val="1329549845"/>
                    </a:ext>
                  </a:extLst>
                </a:gridCol>
                <a:gridCol w="525780">
                  <a:extLst>
                    <a:ext uri="{9D8B030D-6E8A-4147-A177-3AD203B41FA5}">
                      <a16:colId xmlns:a16="http://schemas.microsoft.com/office/drawing/2014/main" val="688153147"/>
                    </a:ext>
                  </a:extLst>
                </a:gridCol>
                <a:gridCol w="594360">
                  <a:extLst>
                    <a:ext uri="{9D8B030D-6E8A-4147-A177-3AD203B41FA5}">
                      <a16:colId xmlns:a16="http://schemas.microsoft.com/office/drawing/2014/main" val="1065813388"/>
                    </a:ext>
                  </a:extLst>
                </a:gridCol>
                <a:gridCol w="739140">
                  <a:extLst>
                    <a:ext uri="{9D8B030D-6E8A-4147-A177-3AD203B41FA5}">
                      <a16:colId xmlns:a16="http://schemas.microsoft.com/office/drawing/2014/main" val="4157860478"/>
                    </a:ext>
                  </a:extLst>
                </a:gridCol>
                <a:gridCol w="906780">
                  <a:extLst>
                    <a:ext uri="{9D8B030D-6E8A-4147-A177-3AD203B41FA5}">
                      <a16:colId xmlns:a16="http://schemas.microsoft.com/office/drawing/2014/main" val="2012048892"/>
                    </a:ext>
                  </a:extLst>
                </a:gridCol>
                <a:gridCol w="943823">
                  <a:extLst>
                    <a:ext uri="{9D8B030D-6E8A-4147-A177-3AD203B41FA5}">
                      <a16:colId xmlns:a16="http://schemas.microsoft.com/office/drawing/2014/main" val="3906694762"/>
                    </a:ext>
                  </a:extLst>
                </a:gridCol>
                <a:gridCol w="1081335">
                  <a:extLst>
                    <a:ext uri="{9D8B030D-6E8A-4147-A177-3AD203B41FA5}">
                      <a16:colId xmlns:a16="http://schemas.microsoft.com/office/drawing/2014/main" val="2292142783"/>
                    </a:ext>
                  </a:extLst>
                </a:gridCol>
                <a:gridCol w="1038082">
                  <a:extLst>
                    <a:ext uri="{9D8B030D-6E8A-4147-A177-3AD203B41FA5}">
                      <a16:colId xmlns:a16="http://schemas.microsoft.com/office/drawing/2014/main" val="1211617654"/>
                    </a:ext>
                  </a:extLst>
                </a:gridCol>
              </a:tblGrid>
              <a:tr h="167084">
                <a:tc rowSpan="2">
                  <a:txBody>
                    <a:bodyPr/>
                    <a:lstStyle/>
                    <a:p>
                      <a:pPr algn="ctr" rtl="0" fontAlgn="ctr"/>
                      <a:r>
                        <a:rPr lang="en-US" altLang="ja-JP"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No</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区分</a:t>
                      </a:r>
                    </a:p>
                  </a:txBody>
                  <a:tcPr marL="0" marR="0" marT="0" marB="0" anchor="ctr">
                    <a:solidFill>
                      <a:schemeClr val="accent1"/>
                    </a:solidFill>
                  </a:tcPr>
                </a:tc>
                <a:tc>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施設の名称</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grid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位置</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hMerge="1">
                  <a:txBody>
                    <a:bodyPr/>
                    <a:lstStyle/>
                    <a:p>
                      <a:endParaRPr kumimoji="1" lang="ja-JP" altLang="en-US"/>
                    </a:p>
                  </a:txBody>
                  <a:tcPr/>
                </a:tc>
                <a:tc rowSpan="2">
                  <a:txBody>
                    <a:bodyPr/>
                    <a:lstStyle/>
                    <a:p>
                      <a:pPr algn="ctr" rtl="0" fontAlgn="ctr"/>
                      <a:r>
                        <a:rPr lang="ja-JP" altLang="en-US" sz="900" b="1" u="none" strike="noStrike">
                          <a:solidFill>
                            <a:schemeClr val="bg1"/>
                          </a:solidFill>
                          <a:effectLst/>
                          <a:latin typeface="HG丸ｺﾞｼｯｸM-PRO" panose="020F0600000000000000" pitchFamily="50" charset="-128"/>
                          <a:ea typeface="HG丸ｺﾞｼｯｸM-PRO" panose="020F0600000000000000" pitchFamily="50" charset="-128"/>
                        </a:rPr>
                        <a:t>規模</a:t>
                      </a:r>
                      <a:endParaRPr lang="ja-JP" altLang="en-US" sz="900" b="1" i="0" u="none" strike="noStrike">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実施主体</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実施期間</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事業の効果</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rowSpan="2">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備考</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extLst>
                  <a:ext uri="{0D108BD9-81ED-4DB2-BD59-A6C34878D82A}">
                    <a16:rowId xmlns:a16="http://schemas.microsoft.com/office/drawing/2014/main" val="345365486"/>
                  </a:ext>
                </a:extLst>
              </a:tr>
              <a:tr h="167084">
                <a:tc vMerge="1">
                  <a:txBody>
                    <a:bodyPr/>
                    <a:lstStyle/>
                    <a:p>
                      <a:endParaRPr kumimoji="1" lang="ja-JP" altLang="en-US"/>
                    </a:p>
                  </a:txBody>
                  <a:tcPr/>
                </a:tc>
                <a:tc vMerge="1">
                  <a:txBody>
                    <a:bodyPr/>
                    <a:lstStyle/>
                    <a:p>
                      <a:pPr algn="ctr" rtl="0" fontAlgn="ctr"/>
                      <a:endParaRPr lang="ja-JP" altLang="en-US" sz="9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solidFill>
                  </a:tcPr>
                </a:tc>
                <a:tc vMerge="1">
                  <a:txBody>
                    <a:bodyPr/>
                    <a:lstStyle/>
                    <a:p>
                      <a:pPr algn="ctr" rtl="0" fontAlgn="ctr"/>
                      <a:endParaRPr lang="ja-JP" altLang="en-US" sz="9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（事業名）</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a:txBody>
                    <a:bodyPr/>
                    <a:lstStyle/>
                    <a:p>
                      <a:pPr algn="ctr" rtl="0" fontAlgn="ctr"/>
                      <a:r>
                        <a:rPr lang="ja-JP" altLang="en-US" sz="900" b="1" u="none" strike="noStrike">
                          <a:solidFill>
                            <a:schemeClr val="bg1"/>
                          </a:solidFill>
                          <a:effectLst/>
                          <a:latin typeface="HG丸ｺﾞｼｯｸM-PRO" panose="020F0600000000000000" pitchFamily="50" charset="-128"/>
                          <a:ea typeface="HG丸ｺﾞｼｯｸM-PRO" panose="020F0600000000000000" pitchFamily="50" charset="-128"/>
                        </a:rPr>
                        <a:t>港</a:t>
                      </a:r>
                      <a:endParaRPr lang="ja-JP" altLang="en-US" sz="900" b="1" i="0" u="none" strike="noStrike">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a:txBody>
                    <a:bodyPr/>
                    <a:lstStyle/>
                    <a:p>
                      <a:pPr algn="ctr" rtl="0" fontAlgn="ctr"/>
                      <a:r>
                        <a:rPr lang="ja-JP" altLang="en-US" sz="900" b="1" u="none" strike="noStrike" dirty="0">
                          <a:solidFill>
                            <a:schemeClr val="bg1"/>
                          </a:solidFill>
                          <a:effectLst/>
                          <a:latin typeface="HG丸ｺﾞｼｯｸM-PRO" panose="020F0600000000000000" pitchFamily="50" charset="-128"/>
                          <a:ea typeface="HG丸ｺﾞｼｯｸM-PRO" panose="020F0600000000000000" pitchFamily="50" charset="-128"/>
                        </a:rPr>
                        <a:t>地区</a:t>
                      </a:r>
                      <a:endPar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57739128"/>
                  </a:ext>
                </a:extLst>
              </a:tr>
              <a:tr h="756811">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新規</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①</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長期</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ターミナル外</a:t>
                      </a:r>
                    </a:p>
                  </a:txBody>
                  <a:tcPr marL="0" marR="0" marT="0"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南港発電所更新計画</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大阪港</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咲洲地区</a:t>
                      </a:r>
                    </a:p>
                  </a:txBody>
                  <a:tcPr marL="0" marR="0" marT="0" marB="0"/>
                </a:tc>
                <a:tc>
                  <a:txBody>
                    <a:bodyPr/>
                    <a:lstStyle/>
                    <a:p>
                      <a:pPr algn="l" fontAlgn="t"/>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出力：</a:t>
                      </a:r>
                      <a:r>
                        <a:rPr lang="en-US" altLang="zh-TW"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180 </a:t>
                      </a:r>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万</a:t>
                      </a:r>
                      <a:r>
                        <a:rPr lang="en-US" altLang="zh-TW"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kW</a:t>
                      </a:r>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級（</a:t>
                      </a:r>
                      <a:r>
                        <a:rPr lang="en-US" altLang="zh-TW"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60</a:t>
                      </a:r>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万</a:t>
                      </a:r>
                      <a:r>
                        <a:rPr lang="en-US" altLang="zh-TW"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kW </a:t>
                      </a:r>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級</a:t>
                      </a:r>
                      <a:r>
                        <a:rPr lang="en-US" altLang="zh-TW"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×3 </a:t>
                      </a:r>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基</a:t>
                      </a:r>
                      <a:endParaRPr lang="zh-CN"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関西電力株式会社</a:t>
                      </a:r>
                    </a:p>
                  </a:txBody>
                  <a:tcPr marL="0" marR="0" marT="0" marB="0"/>
                </a:tc>
                <a:tc>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2029</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年度～</a:t>
                      </a:r>
                    </a:p>
                  </a:txBody>
                  <a:tcPr marL="0" marR="0" marT="0" marB="0"/>
                </a:tc>
                <a:tc>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CO2</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排出係数：</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約</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3</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割低減</a:t>
                      </a:r>
                    </a:p>
                  </a:txBody>
                  <a:tcPr marL="0" marR="0" marT="0" marB="0"/>
                </a:tc>
                <a:tc>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2023 </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年度「長期脱炭素電源オークション」</a:t>
                      </a: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において</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1</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3 </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号機が落札</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extLst>
                  <a:ext uri="{0D108BD9-81ED-4DB2-BD59-A6C34878D82A}">
                    <a16:rowId xmlns:a16="http://schemas.microsoft.com/office/drawing/2014/main" val="2215984739"/>
                  </a:ext>
                </a:extLst>
              </a:tr>
              <a:tr h="835419">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新規</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②</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長期</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ターミナル外</a:t>
                      </a:r>
                    </a:p>
                  </a:txBody>
                  <a:tcPr marL="0" marR="0" marT="0"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アンモニア供給</a:t>
                      </a:r>
                      <a:r>
                        <a:rPr lang="ja-JP" altLang="en-US" sz="900" b="0" i="0" u="none" strike="noStrike">
                          <a:solidFill>
                            <a:srgbClr val="FF0000"/>
                          </a:solidFill>
                          <a:effectLst/>
                          <a:latin typeface="HG丸ｺﾞｼｯｸM-PRO" panose="020F0600000000000000" pitchFamily="50" charset="-128"/>
                          <a:ea typeface="HG丸ｺﾞｼｯｸM-PRO" panose="020F0600000000000000" pitchFamily="50" charset="-128"/>
                        </a:rPr>
                        <a:t>拠点形成の検討</a:t>
                      </a:r>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堺泉北港</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泉北</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1</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区</a:t>
                      </a: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貯蔵タンク</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1</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基、受入</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払出設備</a:t>
                      </a:r>
                      <a:endParaRPr lang="zh-CN"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zh-CN"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三井物産株式会社、三井化学株式会社、株式会社</a:t>
                      </a:r>
                      <a:r>
                        <a:rPr lang="en-US" altLang="zh-CN"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IHI</a:t>
                      </a:r>
                    </a:p>
                  </a:txBody>
                  <a:tcPr marL="0" marR="0" marT="0" marB="0"/>
                </a:tc>
                <a:tc>
                  <a:txBody>
                    <a:bodyPr/>
                    <a:lstStyle/>
                    <a:p>
                      <a:pPr algn="l" fontAlgn="t"/>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2030</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年度～</a:t>
                      </a:r>
                    </a:p>
                  </a:txBody>
                  <a:tcPr marL="0" marR="0" marT="0" marB="0"/>
                </a:tc>
                <a:tc>
                  <a:txBody>
                    <a:bodyPr/>
                    <a:lstStyle/>
                    <a:p>
                      <a:pPr algn="l" fontAlgn="t"/>
                      <a:r>
                        <a:rPr lang="en-US" altLang="zh-TW"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NH3 </a:t>
                      </a:r>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供給量：</a:t>
                      </a:r>
                    </a:p>
                    <a:p>
                      <a:pPr algn="l" fontAlgn="t"/>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約 </a:t>
                      </a:r>
                      <a:r>
                        <a:rPr lang="en-US" altLang="zh-TW"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20 </a:t>
                      </a:r>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万</a:t>
                      </a:r>
                      <a:r>
                        <a:rPr lang="en-US" altLang="zh-TW"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t/</a:t>
                      </a:r>
                      <a:r>
                        <a:rPr lang="zh-TW"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年</a:t>
                      </a:r>
                    </a:p>
                    <a:p>
                      <a:pPr algn="l" fontAlgn="t"/>
                      <a:endPar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令和６年度「非化石エネルギー等導入促進対策費補助金（水素等供給基盤整備事業）</a:t>
                      </a:r>
                    </a:p>
                  </a:txBody>
                  <a:tcPr marL="0" marR="0" marT="0" marB="0"/>
                </a:tc>
                <a:extLst>
                  <a:ext uri="{0D108BD9-81ED-4DB2-BD59-A6C34878D82A}">
                    <a16:rowId xmlns:a16="http://schemas.microsoft.com/office/drawing/2014/main" val="1499334409"/>
                  </a:ext>
                </a:extLst>
              </a:tr>
            </a:tbl>
          </a:graphicData>
        </a:graphic>
      </p:graphicFrame>
      <p:sp>
        <p:nvSpPr>
          <p:cNvPr id="21" name="テキスト ボックス 20">
            <a:extLst>
              <a:ext uri="{FF2B5EF4-FFF2-40B4-BE49-F238E27FC236}">
                <a16:creationId xmlns:a16="http://schemas.microsoft.com/office/drawing/2014/main" id="{E43E0769-605E-4AF9-839F-124D3AF737A1}"/>
              </a:ext>
            </a:extLst>
          </p:cNvPr>
          <p:cNvSpPr txBox="1"/>
          <p:nvPr/>
        </p:nvSpPr>
        <p:spPr>
          <a:xfrm>
            <a:off x="-83872" y="6258925"/>
            <a:ext cx="6637019"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a:t>
            </a:r>
            <a:r>
              <a:rPr kumimoji="1" lang="en-US" altLang="ja-JP" sz="1400" dirty="0">
                <a:latin typeface="HG丸ｺﾞｼｯｸM-PRO" panose="020F0600000000000000" pitchFamily="50" charset="-128"/>
                <a:ea typeface="HG丸ｺﾞｼｯｸM-PRO" panose="020F0600000000000000" pitchFamily="50" charset="-128"/>
              </a:rPr>
              <a:t>6-5.</a:t>
            </a:r>
            <a:r>
              <a:rPr kumimoji="1" lang="ja-JP" altLang="en-US" sz="1400" dirty="0">
                <a:latin typeface="HG丸ｺﾞｼｯｸM-PRO" panose="020F0600000000000000" pitchFamily="50" charset="-128"/>
                <a:ea typeface="HG丸ｺﾞｼｯｸM-PRO" panose="020F0600000000000000" pitchFamily="50" charset="-128"/>
              </a:rPr>
              <a:t>ロードマップ」の変更（推進計画</a:t>
            </a:r>
            <a:r>
              <a:rPr kumimoji="1" lang="en-US" altLang="ja-JP" sz="1400" dirty="0">
                <a:latin typeface="HG丸ｺﾞｼｯｸM-PRO" panose="020F0600000000000000" pitchFamily="50" charset="-128"/>
                <a:ea typeface="HG丸ｺﾞｼｯｸM-PRO" panose="020F0600000000000000" pitchFamily="50" charset="-128"/>
              </a:rPr>
              <a:t>P32-33</a:t>
            </a:r>
            <a:r>
              <a:rPr kumimoji="1" lang="ja-JP" altLang="en-US" sz="1400" dirty="0">
                <a:latin typeface="HG丸ｺﾞｼｯｸM-PRO" panose="020F0600000000000000" pitchFamily="50" charset="-128"/>
                <a:ea typeface="HG丸ｺﾞｼｯｸM-PRO" panose="020F0600000000000000" pitchFamily="50" charset="-128"/>
              </a:rPr>
              <a:t>）</a:t>
            </a:r>
          </a:p>
        </p:txBody>
      </p:sp>
      <p:sp>
        <p:nvSpPr>
          <p:cNvPr id="22" name="テキスト ボックス 21">
            <a:extLst>
              <a:ext uri="{FF2B5EF4-FFF2-40B4-BE49-F238E27FC236}">
                <a16:creationId xmlns:a16="http://schemas.microsoft.com/office/drawing/2014/main" id="{944072C5-1CCD-4F97-B568-4D63599999CB}"/>
              </a:ext>
            </a:extLst>
          </p:cNvPr>
          <p:cNvSpPr txBox="1"/>
          <p:nvPr/>
        </p:nvSpPr>
        <p:spPr>
          <a:xfrm>
            <a:off x="92686" y="6536498"/>
            <a:ext cx="4185761" cy="276999"/>
          </a:xfrm>
          <a:prstGeom prst="rect">
            <a:avLst/>
          </a:prstGeom>
          <a:noFill/>
        </p:spPr>
        <p:txBody>
          <a:bodyPr wrap="non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ロードマップについては促進事業の変更と同内容で変更。</a:t>
            </a:r>
          </a:p>
        </p:txBody>
      </p:sp>
      <p:sp>
        <p:nvSpPr>
          <p:cNvPr id="23" name="テキスト ボックス 22">
            <a:extLst>
              <a:ext uri="{FF2B5EF4-FFF2-40B4-BE49-F238E27FC236}">
                <a16:creationId xmlns:a16="http://schemas.microsoft.com/office/drawing/2014/main" id="{BB57FCBF-30EE-4E65-B319-EF039C76B2C8}"/>
              </a:ext>
            </a:extLst>
          </p:cNvPr>
          <p:cNvSpPr txBox="1"/>
          <p:nvPr/>
        </p:nvSpPr>
        <p:spPr>
          <a:xfrm>
            <a:off x="-83872" y="2887788"/>
            <a:ext cx="7204000"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■「６</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港湾脱炭素化推進計画の実施に関し港湾管理者が必要と認める事項」の変更</a:t>
            </a:r>
          </a:p>
        </p:txBody>
      </p:sp>
      <p:sp>
        <p:nvSpPr>
          <p:cNvPr id="25" name="テキスト ボックス 24">
            <a:extLst>
              <a:ext uri="{FF2B5EF4-FFF2-40B4-BE49-F238E27FC236}">
                <a16:creationId xmlns:a16="http://schemas.microsoft.com/office/drawing/2014/main" id="{80E47505-9185-4819-937A-26782AB11493}"/>
              </a:ext>
            </a:extLst>
          </p:cNvPr>
          <p:cNvSpPr txBox="1"/>
          <p:nvPr/>
        </p:nvSpPr>
        <p:spPr>
          <a:xfrm>
            <a:off x="7570" y="3162957"/>
            <a:ext cx="9055186" cy="253916"/>
          </a:xfrm>
          <a:prstGeom prst="rect">
            <a:avLst/>
          </a:prstGeom>
          <a:noFill/>
        </p:spPr>
        <p:txBody>
          <a:bodyPr wrap="square" rtlCol="0">
            <a:spAutoFit/>
          </a:bodyPr>
          <a:lstStyle/>
          <a:p>
            <a:r>
              <a:rPr lang="en-US" altLang="ja-JP" sz="1050" b="1" dirty="0">
                <a:latin typeface="HG丸ｺﾞｼｯｸM-PRO" panose="020F0600000000000000" pitchFamily="50" charset="-128"/>
                <a:ea typeface="HG丸ｺﾞｼｯｸM-PRO" panose="020F0600000000000000" pitchFamily="50" charset="-128"/>
              </a:rPr>
              <a:t>6-3.</a:t>
            </a:r>
            <a:r>
              <a:rPr lang="ja-JP" altLang="en-US" sz="1050" b="1" dirty="0">
                <a:latin typeface="HG丸ｺﾞｼｯｸM-PRO" panose="020F0600000000000000" pitchFamily="50" charset="-128"/>
                <a:ea typeface="HG丸ｺﾞｼｯｸM-PRO" panose="020F0600000000000000" pitchFamily="50" charset="-128"/>
              </a:rPr>
              <a:t>港湾及び産業の競争力強化に資する脱炭素化に関連する取組（推進計画</a:t>
            </a:r>
            <a:r>
              <a:rPr lang="en-US" altLang="ja-JP" sz="1050" b="1" dirty="0">
                <a:latin typeface="HG丸ｺﾞｼｯｸM-PRO" panose="020F0600000000000000" pitchFamily="50" charset="-128"/>
                <a:ea typeface="HG丸ｺﾞｼｯｸM-PRO" panose="020F0600000000000000" pitchFamily="50" charset="-128"/>
              </a:rPr>
              <a:t>P30-31</a:t>
            </a:r>
            <a:r>
              <a:rPr lang="ja-JP" altLang="en-US" sz="1050" b="1" dirty="0">
                <a:latin typeface="HG丸ｺﾞｼｯｸM-PRO" panose="020F0600000000000000" pitchFamily="50" charset="-128"/>
                <a:ea typeface="HG丸ｺﾞｼｯｸM-PRO" panose="020F0600000000000000" pitchFamily="50" charset="-128"/>
              </a:rPr>
              <a:t>）</a:t>
            </a:r>
            <a:endParaRPr lang="en-US" altLang="ja-JP" sz="105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a:extLst>
              <a:ext uri="{FF2B5EF4-FFF2-40B4-BE49-F238E27FC236}">
                <a16:creationId xmlns:a16="http://schemas.microsoft.com/office/drawing/2014/main" id="{2A5DFB0B-87BD-4A60-A0E1-553B1123550C}"/>
              </a:ext>
            </a:extLst>
          </p:cNvPr>
          <p:cNvSpPr>
            <a:spLocks noGrp="1"/>
          </p:cNvSpPr>
          <p:nvPr>
            <p:ph type="sldNum" sz="quarter" idx="12"/>
          </p:nvPr>
        </p:nvSpPr>
        <p:spPr>
          <a:xfrm>
            <a:off x="7056120" y="6469568"/>
            <a:ext cx="2057400" cy="365125"/>
          </a:xfrm>
        </p:spPr>
        <p:txBody>
          <a:bodyPr/>
          <a:lstStyle/>
          <a:p>
            <a:fld id="{D2F200DC-BCE5-4AC4-8E4A-144E7CEB6EB3}" type="slidenum">
              <a:rPr kumimoji="1" lang="ja-JP" altLang="en-US" smtClean="0">
                <a:latin typeface="HG丸ｺﾞｼｯｸM-PRO" panose="020F0600000000000000" pitchFamily="50" charset="-128"/>
                <a:ea typeface="HG丸ｺﾞｼｯｸM-PRO" panose="020F0600000000000000" pitchFamily="50" charset="-128"/>
              </a:rPr>
              <a:t>2</a:t>
            </a:fld>
            <a:endParaRPr kumimoji="1" lang="ja-JP" altLang="en-US">
              <a:latin typeface="HG丸ｺﾞｼｯｸM-PRO" panose="020F0600000000000000" pitchFamily="50" charset="-128"/>
              <a:ea typeface="HG丸ｺﾞｼｯｸM-PRO" panose="020F0600000000000000" pitchFamily="50" charset="-128"/>
            </a:endParaRPr>
          </a:p>
        </p:txBody>
      </p:sp>
      <p:graphicFrame>
        <p:nvGraphicFramePr>
          <p:cNvPr id="15" name="表 14">
            <a:extLst>
              <a:ext uri="{FF2B5EF4-FFF2-40B4-BE49-F238E27FC236}">
                <a16:creationId xmlns:a16="http://schemas.microsoft.com/office/drawing/2014/main" id="{29CFB57B-74E9-4364-A86F-561C91394D71}"/>
              </a:ext>
            </a:extLst>
          </p:cNvPr>
          <p:cNvGraphicFramePr>
            <a:graphicFrameLocks noGrp="1"/>
          </p:cNvGraphicFramePr>
          <p:nvPr>
            <p:extLst>
              <p:ext uri="{D42A27DB-BD31-4B8C-83A1-F6EECF244321}">
                <p14:modId xmlns:p14="http://schemas.microsoft.com/office/powerpoint/2010/main" val="1402217782"/>
              </p:ext>
            </p:extLst>
          </p:nvPr>
        </p:nvGraphicFramePr>
        <p:xfrm>
          <a:off x="92686" y="3426649"/>
          <a:ext cx="8981512" cy="1715552"/>
        </p:xfrm>
        <a:graphic>
          <a:graphicData uri="http://schemas.openxmlformats.org/drawingml/2006/table">
            <a:tbl>
              <a:tblPr>
                <a:tableStyleId>{5C22544A-7EE6-4342-B048-85BDC9FD1C3A}</a:tableStyleId>
              </a:tblPr>
              <a:tblGrid>
                <a:gridCol w="863600">
                  <a:extLst>
                    <a:ext uri="{9D8B030D-6E8A-4147-A177-3AD203B41FA5}">
                      <a16:colId xmlns:a16="http://schemas.microsoft.com/office/drawing/2014/main" val="1329549845"/>
                    </a:ext>
                  </a:extLst>
                </a:gridCol>
                <a:gridCol w="4058956">
                  <a:extLst>
                    <a:ext uri="{9D8B030D-6E8A-4147-A177-3AD203B41FA5}">
                      <a16:colId xmlns:a16="http://schemas.microsoft.com/office/drawing/2014/main" val="688153147"/>
                    </a:ext>
                  </a:extLst>
                </a:gridCol>
                <a:gridCol w="4058956">
                  <a:extLst>
                    <a:ext uri="{9D8B030D-6E8A-4147-A177-3AD203B41FA5}">
                      <a16:colId xmlns:a16="http://schemas.microsoft.com/office/drawing/2014/main" val="1065813388"/>
                    </a:ext>
                  </a:extLst>
                </a:gridCol>
              </a:tblGrid>
              <a:tr h="154568">
                <a:tc>
                  <a:txBody>
                    <a:bodyPr/>
                    <a:lstStyle/>
                    <a:p>
                      <a:pPr algn="ctr" rtl="0" fontAlgn="ctr"/>
                      <a:r>
                        <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箇所</a:t>
                      </a:r>
                    </a:p>
                  </a:txBody>
                  <a:tcPr marL="0" marR="0" marT="0" marB="0" anchor="ctr">
                    <a:solidFill>
                      <a:schemeClr val="accent1"/>
                    </a:solidFill>
                  </a:tcPr>
                </a:tc>
                <a:tc>
                  <a:txBody>
                    <a:bodyPr/>
                    <a:lstStyle/>
                    <a:p>
                      <a:pPr algn="ctr" rtl="0" fontAlgn="ctr"/>
                      <a:r>
                        <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変更前</a:t>
                      </a:r>
                    </a:p>
                  </a:txBody>
                  <a:tcPr marL="0" marR="0" marT="0" marB="0" anchor="ctr">
                    <a:solidFill>
                      <a:schemeClr val="accent1"/>
                    </a:solidFill>
                  </a:tcPr>
                </a:tc>
                <a:tc>
                  <a:txBody>
                    <a:bodyPr/>
                    <a:lstStyle/>
                    <a:p>
                      <a:pPr algn="ctr" rtl="0" fontAlgn="ctr"/>
                      <a:r>
                        <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変更後</a:t>
                      </a:r>
                    </a:p>
                  </a:txBody>
                  <a:tcPr marL="0" marR="0" marT="0" marB="0" anchor="ctr">
                    <a:solidFill>
                      <a:schemeClr val="accent1"/>
                    </a:solidFill>
                  </a:tcPr>
                </a:tc>
                <a:extLst>
                  <a:ext uri="{0D108BD9-81ED-4DB2-BD59-A6C34878D82A}">
                    <a16:rowId xmlns:a16="http://schemas.microsoft.com/office/drawing/2014/main" val="657739128"/>
                  </a:ext>
                </a:extLst>
              </a:tr>
              <a:tr h="463704">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6-3</a:t>
                      </a: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endPar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冒頭文書</a:t>
                      </a:r>
                    </a:p>
                    <a:p>
                      <a:pPr marL="0" marR="0" lvl="0" indent="0" algn="l" defTabSz="914400" rtl="0" eaLnBrk="1" fontAlgn="t" latinLnBrk="0" hangingPunct="1">
                        <a:lnSpc>
                          <a:spcPct val="100000"/>
                        </a:lnSpc>
                        <a:spcBef>
                          <a:spcPts val="0"/>
                        </a:spcBef>
                        <a:spcAft>
                          <a:spcPts val="0"/>
                        </a:spcAft>
                        <a:buClrTx/>
                        <a:buSzTx/>
                        <a:buFontTx/>
                        <a:buNone/>
                        <a:tabLst/>
                        <a:defRPr/>
                      </a:pPr>
                      <a:endPar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港湾を利用する荷主や船会社、港湾で事業を営む港湾運送事業者や倉庫業者等をはじめ多岐にわたる関係者と一体となって取組を進めることが重要であることから・・・</a:t>
                      </a:r>
                      <a:endPar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港湾を利用する荷主や船会社、港湾で事業を営む港湾運送事業者や倉庫業者等をはじめ多岐にわたる関係者と一体となって</a:t>
                      </a:r>
                      <a:r>
                        <a:rPr lang="ja-JP" altLang="en-US" sz="900" b="0" i="0" u="sng" strike="noStrike" dirty="0">
                          <a:solidFill>
                            <a:srgbClr val="FF0000"/>
                          </a:solidFill>
                          <a:effectLst/>
                          <a:latin typeface="HG丸ｺﾞｼｯｸM-PRO" panose="020F0600000000000000" pitchFamily="50" charset="-128"/>
                          <a:ea typeface="HG丸ｺﾞｼｯｸM-PRO" panose="020F0600000000000000" pitchFamily="50" charset="-128"/>
                        </a:rPr>
                        <a:t>官民連携で</a:t>
                      </a: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取組を進めることが重要であることから・・・</a:t>
                      </a:r>
                      <a:endPar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tc>
                <a:extLst>
                  <a:ext uri="{0D108BD9-81ED-4DB2-BD59-A6C34878D82A}">
                    <a16:rowId xmlns:a16="http://schemas.microsoft.com/office/drawing/2014/main" val="853849712"/>
                  </a:ext>
                </a:extLst>
              </a:tr>
              <a:tr h="1081974">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6-3</a:t>
                      </a: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endPar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具体的な項目</a:t>
                      </a:r>
                    </a:p>
                  </a:txBody>
                  <a:tcPr marL="0" marR="0" marT="0" marB="0"/>
                </a:tc>
                <a:tc>
                  <a:txBody>
                    <a:bodyPr/>
                    <a:lstStyle/>
                    <a:p>
                      <a:pPr algn="ctr" fontAlgn="t"/>
                      <a:r>
                        <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0" marR="0" marT="0" marB="0" anchor="ctr"/>
                </a:tc>
                <a:tc>
                  <a:txBody>
                    <a:bodyPr/>
                    <a:lstStyle/>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（新規追加）</a:t>
                      </a:r>
                      <a:endPar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p>
                      <a:pPr algn="l" fontAlgn="t"/>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・令和５年</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10</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月に、関西電力株式会社とコスモ石油株式会社が「関西電力とコスモエネルギーホールディングスによる堺泉北エリアでのＣＣＳバリューチェーン構築に向けた共同検討開始」を公表し、また、令和６年</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10</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月には「令和６年度</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先進的ＣＣＳ事業に係る設計作業等</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に関する業務の受託」を公表しており、堺泉北港エリアや周辺エリアに位置する火力発電所や工場等から排出される</a:t>
                      </a:r>
                      <a:r>
                        <a:rPr lang="en-US" altLang="ja-JP"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CO2</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を回収・液化・貯蔵・輸送を行う拠点の形成に向け取り組んでいる。</a:t>
                      </a:r>
                    </a:p>
                  </a:txBody>
                  <a:tcPr marL="0" marR="0" marT="0" marB="0"/>
                </a:tc>
                <a:extLst>
                  <a:ext uri="{0D108BD9-81ED-4DB2-BD59-A6C34878D82A}">
                    <a16:rowId xmlns:a16="http://schemas.microsoft.com/office/drawing/2014/main" val="1499334409"/>
                  </a:ext>
                </a:extLst>
              </a:tr>
            </a:tbl>
          </a:graphicData>
        </a:graphic>
      </p:graphicFrame>
      <p:sp>
        <p:nvSpPr>
          <p:cNvPr id="17" name="テキスト ボックス 16">
            <a:extLst>
              <a:ext uri="{FF2B5EF4-FFF2-40B4-BE49-F238E27FC236}">
                <a16:creationId xmlns:a16="http://schemas.microsoft.com/office/drawing/2014/main" id="{C22D9A53-DA1E-472E-A731-956FE9F2B72D}"/>
              </a:ext>
            </a:extLst>
          </p:cNvPr>
          <p:cNvSpPr txBox="1"/>
          <p:nvPr/>
        </p:nvSpPr>
        <p:spPr>
          <a:xfrm>
            <a:off x="0" y="5172662"/>
            <a:ext cx="9055186" cy="253916"/>
          </a:xfrm>
          <a:prstGeom prst="rect">
            <a:avLst/>
          </a:prstGeom>
          <a:noFill/>
        </p:spPr>
        <p:txBody>
          <a:bodyPr wrap="square" rtlCol="0">
            <a:spAutoFit/>
          </a:bodyPr>
          <a:lstStyle/>
          <a:p>
            <a:r>
              <a:rPr lang="en-US" altLang="ja-JP" sz="1050" b="1" dirty="0">
                <a:latin typeface="HG丸ｺﾞｼｯｸM-PRO" panose="020F0600000000000000" pitchFamily="50" charset="-128"/>
                <a:ea typeface="HG丸ｺﾞｼｯｸM-PRO" panose="020F0600000000000000" pitchFamily="50" charset="-128"/>
              </a:rPr>
              <a:t>6-4.</a:t>
            </a:r>
            <a:r>
              <a:rPr lang="ja-JP" altLang="en-US" sz="1050" b="1" dirty="0">
                <a:latin typeface="HG丸ｺﾞｼｯｸM-PRO" panose="020F0600000000000000" pitchFamily="50" charset="-128"/>
                <a:ea typeface="HG丸ｺﾞｼｯｸM-PRO" panose="020F0600000000000000" pitchFamily="50" charset="-128"/>
              </a:rPr>
              <a:t>水素・アンモニア・</a:t>
            </a:r>
            <a:r>
              <a:rPr lang="en-US" altLang="ja-JP" sz="1050" b="1" dirty="0">
                <a:latin typeface="HG丸ｺﾞｼｯｸM-PRO" panose="020F0600000000000000" pitchFamily="50" charset="-128"/>
                <a:ea typeface="HG丸ｺﾞｼｯｸM-PRO" panose="020F0600000000000000" pitchFamily="50" charset="-128"/>
              </a:rPr>
              <a:t>e-</a:t>
            </a:r>
            <a:r>
              <a:rPr lang="ja-JP" altLang="en-US" sz="1050" b="1" dirty="0">
                <a:latin typeface="HG丸ｺﾞｼｯｸM-PRO" panose="020F0600000000000000" pitchFamily="50" charset="-128"/>
                <a:ea typeface="HG丸ｺﾞｼｯｸM-PRO" panose="020F0600000000000000" pitchFamily="50" charset="-128"/>
              </a:rPr>
              <a:t>メタン等のサプライチェーンの強靱化に関する計画（推進計画</a:t>
            </a:r>
            <a:r>
              <a:rPr lang="en-US" altLang="ja-JP" sz="1050" b="1" dirty="0">
                <a:latin typeface="HG丸ｺﾞｼｯｸM-PRO" panose="020F0600000000000000" pitchFamily="50" charset="-128"/>
                <a:ea typeface="HG丸ｺﾞｼｯｸM-PRO" panose="020F0600000000000000" pitchFamily="50" charset="-128"/>
              </a:rPr>
              <a:t>P31</a:t>
            </a:r>
            <a:r>
              <a:rPr lang="ja-JP" altLang="en-US" sz="1050" b="1" dirty="0">
                <a:latin typeface="HG丸ｺﾞｼｯｸM-PRO" panose="020F0600000000000000" pitchFamily="50" charset="-128"/>
                <a:ea typeface="HG丸ｺﾞｼｯｸM-PRO" panose="020F0600000000000000" pitchFamily="50" charset="-128"/>
              </a:rPr>
              <a:t>）</a:t>
            </a:r>
            <a:endParaRPr lang="en-US" altLang="ja-JP" sz="1050" b="1" dirty="0">
              <a:latin typeface="HG丸ｺﾞｼｯｸM-PRO" panose="020F0600000000000000" pitchFamily="50" charset="-128"/>
              <a:ea typeface="HG丸ｺﾞｼｯｸM-PRO" panose="020F0600000000000000" pitchFamily="50" charset="-128"/>
            </a:endParaRPr>
          </a:p>
        </p:txBody>
      </p:sp>
      <p:sp>
        <p:nvSpPr>
          <p:cNvPr id="19" name="テキスト ボックス 18">
            <a:extLst>
              <a:ext uri="{FF2B5EF4-FFF2-40B4-BE49-F238E27FC236}">
                <a16:creationId xmlns:a16="http://schemas.microsoft.com/office/drawing/2014/main" id="{79AB2AA9-78F0-44CD-8593-F84C158E2432}"/>
              </a:ext>
            </a:extLst>
          </p:cNvPr>
          <p:cNvSpPr txBox="1"/>
          <p:nvPr/>
        </p:nvSpPr>
        <p:spPr>
          <a:xfrm>
            <a:off x="-83872" y="418863"/>
            <a:ext cx="6637019"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■「３</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港湾脱炭素化促進事業及びその実施主体」の変更</a:t>
            </a:r>
          </a:p>
        </p:txBody>
      </p:sp>
      <p:graphicFrame>
        <p:nvGraphicFramePr>
          <p:cNvPr id="20" name="表 19">
            <a:extLst>
              <a:ext uri="{FF2B5EF4-FFF2-40B4-BE49-F238E27FC236}">
                <a16:creationId xmlns:a16="http://schemas.microsoft.com/office/drawing/2014/main" id="{58599591-EDB9-4ECC-A3EF-5BAD5CA4974F}"/>
              </a:ext>
            </a:extLst>
          </p:cNvPr>
          <p:cNvGraphicFramePr>
            <a:graphicFrameLocks noGrp="1"/>
          </p:cNvGraphicFramePr>
          <p:nvPr>
            <p:extLst>
              <p:ext uri="{D42A27DB-BD31-4B8C-83A1-F6EECF244321}">
                <p14:modId xmlns:p14="http://schemas.microsoft.com/office/powerpoint/2010/main" val="1708350722"/>
              </p:ext>
            </p:extLst>
          </p:nvPr>
        </p:nvGraphicFramePr>
        <p:xfrm>
          <a:off x="92686" y="5397148"/>
          <a:ext cx="8981512" cy="822960"/>
        </p:xfrm>
        <a:graphic>
          <a:graphicData uri="http://schemas.openxmlformats.org/drawingml/2006/table">
            <a:tbl>
              <a:tblPr>
                <a:tableStyleId>{5C22544A-7EE6-4342-B048-85BDC9FD1C3A}</a:tableStyleId>
              </a:tblPr>
              <a:tblGrid>
                <a:gridCol w="863600">
                  <a:extLst>
                    <a:ext uri="{9D8B030D-6E8A-4147-A177-3AD203B41FA5}">
                      <a16:colId xmlns:a16="http://schemas.microsoft.com/office/drawing/2014/main" val="1329549845"/>
                    </a:ext>
                  </a:extLst>
                </a:gridCol>
                <a:gridCol w="4058956">
                  <a:extLst>
                    <a:ext uri="{9D8B030D-6E8A-4147-A177-3AD203B41FA5}">
                      <a16:colId xmlns:a16="http://schemas.microsoft.com/office/drawing/2014/main" val="688153147"/>
                    </a:ext>
                  </a:extLst>
                </a:gridCol>
                <a:gridCol w="4058956">
                  <a:extLst>
                    <a:ext uri="{9D8B030D-6E8A-4147-A177-3AD203B41FA5}">
                      <a16:colId xmlns:a16="http://schemas.microsoft.com/office/drawing/2014/main" val="1065813388"/>
                    </a:ext>
                  </a:extLst>
                </a:gridCol>
              </a:tblGrid>
              <a:tr h="46341">
                <a:tc>
                  <a:txBody>
                    <a:bodyPr/>
                    <a:lstStyle/>
                    <a:p>
                      <a:pPr algn="ctr" rtl="0" fontAlgn="ctr"/>
                      <a:r>
                        <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箇所</a:t>
                      </a:r>
                    </a:p>
                  </a:txBody>
                  <a:tcPr marL="0" marR="0" marT="0" marB="0" anchor="ctr">
                    <a:solidFill>
                      <a:schemeClr val="accent1"/>
                    </a:solidFill>
                  </a:tcPr>
                </a:tc>
                <a:tc>
                  <a:txBody>
                    <a:bodyPr/>
                    <a:lstStyle/>
                    <a:p>
                      <a:pPr algn="ctr" rtl="0" fontAlgn="ctr"/>
                      <a:r>
                        <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変更前</a:t>
                      </a:r>
                    </a:p>
                  </a:txBody>
                  <a:tcPr marL="0" marR="0" marT="0" marB="0" anchor="ctr">
                    <a:solidFill>
                      <a:schemeClr val="accent1"/>
                    </a:solidFill>
                  </a:tcPr>
                </a:tc>
                <a:tc>
                  <a:txBody>
                    <a:bodyPr/>
                    <a:lstStyle/>
                    <a:p>
                      <a:pPr algn="ctr" rtl="0" fontAlgn="ctr"/>
                      <a:r>
                        <a:rPr lang="ja-JP" altLang="en-US" sz="900" b="1" i="0" u="none" strike="noStrike" dirty="0">
                          <a:solidFill>
                            <a:schemeClr val="bg1"/>
                          </a:solidFill>
                          <a:effectLst/>
                          <a:latin typeface="HG丸ｺﾞｼｯｸM-PRO" panose="020F0600000000000000" pitchFamily="50" charset="-128"/>
                          <a:ea typeface="HG丸ｺﾞｼｯｸM-PRO" panose="020F0600000000000000" pitchFamily="50" charset="-128"/>
                        </a:rPr>
                        <a:t>変更後</a:t>
                      </a:r>
                    </a:p>
                  </a:txBody>
                  <a:tcPr marL="0" marR="0" marT="0" marB="0" anchor="ctr">
                    <a:solidFill>
                      <a:schemeClr val="accent1"/>
                    </a:solidFill>
                  </a:tcPr>
                </a:tc>
                <a:extLst>
                  <a:ext uri="{0D108BD9-81ED-4DB2-BD59-A6C34878D82A}">
                    <a16:rowId xmlns:a16="http://schemas.microsoft.com/office/drawing/2014/main" val="657739128"/>
                  </a:ext>
                </a:extLst>
              </a:tr>
              <a:tr h="207576">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6-4</a:t>
                      </a: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endPar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文中</a:t>
                      </a:r>
                    </a:p>
                  </a:txBody>
                  <a:tcPr marL="0" marR="0" marT="0" marB="0"/>
                </a:tc>
                <a:tc>
                  <a:txBody>
                    <a:bodyPr/>
                    <a:lstStyle/>
                    <a:p>
                      <a:pPr algn="l" fontAlgn="t"/>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三井物産株式会社、三井化学株式会社、株式会社ＩＨＩ及び関西電力株式会社が「大阪の臨海工業地帯を拠点とした水素・アンモニアサプライチェーン構築に向けた共同検討の開始」をそれぞれ公表している。</a:t>
                      </a:r>
                      <a:endPar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tc>
                <a:tc>
                  <a:txBody>
                    <a:bodyPr/>
                    <a:lstStyle/>
                    <a:p>
                      <a:pPr algn="l" fontAlgn="t"/>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三井物産株式会社、三井化学株式会社、株式会社ＩＨＩ及び関西電力株式会社が「大阪の臨海工業地帯を拠点とした水素・アンモニアサプライチェーン構築に向けた共同検討の開始」を</a:t>
                      </a:r>
                      <a:r>
                        <a:rPr lang="ja-JP" altLang="en-US" sz="900" b="0" i="0" u="none" strike="noStrike" dirty="0">
                          <a:solidFill>
                            <a:srgbClr val="FF0000"/>
                          </a:solidFill>
                          <a:effectLst/>
                          <a:latin typeface="HG丸ｺﾞｼｯｸM-PRO" panose="020F0600000000000000" pitchFamily="50" charset="-128"/>
                          <a:ea typeface="HG丸ｺﾞｼｯｸM-PRO" panose="020F0600000000000000" pitchFamily="50" charset="-128"/>
                        </a:rPr>
                        <a:t>、令和６年６月に、三井物産株式会社、三井化学株式会社及び株式会社ＩＨＩが「大阪堺・泉北地域におけるアンモニア供給拠点整備の事業性調査事業」の実施を</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それぞれ公表している。</a:t>
                      </a:r>
                    </a:p>
                  </a:txBody>
                  <a:tcPr marL="0" marR="0" marT="0" marB="0"/>
                </a:tc>
                <a:extLst>
                  <a:ext uri="{0D108BD9-81ED-4DB2-BD59-A6C34878D82A}">
                    <a16:rowId xmlns:a16="http://schemas.microsoft.com/office/drawing/2014/main" val="285230837"/>
                  </a:ext>
                </a:extLst>
              </a:tr>
            </a:tbl>
          </a:graphicData>
        </a:graphic>
      </p:graphicFrame>
      <p:sp>
        <p:nvSpPr>
          <p:cNvPr id="28" name="テキスト ボックス 27">
            <a:extLst>
              <a:ext uri="{FF2B5EF4-FFF2-40B4-BE49-F238E27FC236}">
                <a16:creationId xmlns:a16="http://schemas.microsoft.com/office/drawing/2014/main" id="{8DC9F7D9-1165-48B1-BFD6-96D3BB310DC6}"/>
              </a:ext>
            </a:extLst>
          </p:cNvPr>
          <p:cNvSpPr txBox="1"/>
          <p:nvPr/>
        </p:nvSpPr>
        <p:spPr>
          <a:xfrm>
            <a:off x="0" y="-11429"/>
            <a:ext cx="9144000" cy="461665"/>
          </a:xfrm>
          <a:prstGeom prst="rect">
            <a:avLst/>
          </a:prstGeom>
          <a:solidFill>
            <a:srgbClr val="5B9BD5"/>
          </a:solidFill>
        </p:spPr>
        <p:txBody>
          <a:bodyPr wrap="square" rtlCol="0">
            <a:spAutoFit/>
          </a:bodyPr>
          <a:lstStyle/>
          <a:p>
            <a:r>
              <a:rPr kumimoji="1" lang="ja-JP" altLang="en-US" sz="2400" dirty="0">
                <a:solidFill>
                  <a:schemeClr val="bg1"/>
                </a:solidFill>
                <a:latin typeface="HG丸ｺﾞｼｯｸM-PRO" panose="020F0600000000000000" pitchFamily="50" charset="-128"/>
                <a:ea typeface="HG丸ｺﾞｼｯｸM-PRO" panose="020F0600000000000000" pitchFamily="50" charset="-128"/>
              </a:rPr>
              <a:t>　変更計画（案）の概要について</a:t>
            </a:r>
          </a:p>
        </p:txBody>
      </p:sp>
    </p:spTree>
    <p:extLst>
      <p:ext uri="{BB962C8B-B14F-4D97-AF65-F5344CB8AC3E}">
        <p14:creationId xmlns:p14="http://schemas.microsoft.com/office/powerpoint/2010/main" val="2659374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1165</Words>
  <Application>Microsoft Office PowerPoint</Application>
  <PresentationFormat>画面に合わせる (4:3)</PresentationFormat>
  <Paragraphs>192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2025-01-28T01:35:45Z</dcterms:modified>
</cp:coreProperties>
</file>