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72" r:id="rId2"/>
    <p:sldId id="256" r:id="rId3"/>
    <p:sldId id="499" r:id="rId4"/>
    <p:sldId id="396" r:id="rId5"/>
    <p:sldId id="301" r:id="rId6"/>
    <p:sldId id="302" r:id="rId7"/>
    <p:sldId id="303" r:id="rId8"/>
    <p:sldId id="305" r:id="rId9"/>
    <p:sldId id="424" r:id="rId10"/>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18" autoAdjust="0"/>
    <p:restoredTop sz="94660"/>
  </p:normalViewPr>
  <p:slideViewPr>
    <p:cSldViewPr snapToGrid="0">
      <p:cViewPr varScale="1">
        <p:scale>
          <a:sx n="78" d="100"/>
          <a:sy n="78" d="100"/>
        </p:scale>
        <p:origin x="68"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dk1"/>
                </a:solidFill>
                <a:latin typeface="+mn-lt"/>
                <a:ea typeface="+mn-ea"/>
                <a:cs typeface="+mn-cs"/>
              </a:defRPr>
            </a:pPr>
            <a:r>
              <a:rPr lang="ja-JP" altLang="en-US" sz="1300" b="1" dirty="0"/>
              <a:t>（参考）</a:t>
            </a:r>
            <a:r>
              <a:rPr lang="ja-JP" sz="1300" b="1" dirty="0"/>
              <a:t>発達障がいと診断された者の数</a:t>
            </a:r>
            <a:r>
              <a:rPr lang="ja-JP" altLang="en-US" sz="1300" b="1" dirty="0"/>
              <a:t>（推計値）</a:t>
            </a:r>
            <a:endParaRPr lang="ja-JP" sz="1300" b="1" dirty="0"/>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dk1"/>
              </a:solidFill>
              <a:latin typeface="+mn-lt"/>
              <a:ea typeface="+mn-ea"/>
              <a:cs typeface="+mn-cs"/>
            </a:defRPr>
          </a:pPr>
          <a:endParaRPr lang="ja-JP"/>
        </a:p>
      </c:txPr>
    </c:title>
    <c:autoTitleDeleted val="0"/>
    <c:plotArea>
      <c:layout/>
      <c:barChart>
        <c:barDir val="col"/>
        <c:grouping val="stacked"/>
        <c:varyColors val="0"/>
        <c:ser>
          <c:idx val="0"/>
          <c:order val="0"/>
          <c:tx>
            <c:strRef>
              <c:f>Sheet1!$A$2</c:f>
              <c:strCache>
                <c:ptCount val="1"/>
                <c:pt idx="0">
                  <c:v>0～9歳</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97" b="0" i="0" u="none" strike="noStrike" kern="1200" baseline="0">
                    <a:solidFill>
                      <a:schemeClr val="dk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Sheet1!$B$1:$C$1</c:f>
              <c:strCache>
                <c:ptCount val="2"/>
                <c:pt idx="0">
                  <c:v>H28年度</c:v>
                </c:pt>
                <c:pt idx="1">
                  <c:v>R4年度</c:v>
                </c:pt>
              </c:strCache>
            </c:strRef>
          </c:cat>
          <c:val>
            <c:numRef>
              <c:f>Sheet1!$B$2:$C$2</c:f>
              <c:numCache>
                <c:formatCode>General</c:formatCode>
                <c:ptCount val="2"/>
                <c:pt idx="0">
                  <c:v>103</c:v>
                </c:pt>
                <c:pt idx="1">
                  <c:v>151</c:v>
                </c:pt>
              </c:numCache>
            </c:numRef>
          </c:val>
          <c:extLst>
            <c:ext xmlns:c16="http://schemas.microsoft.com/office/drawing/2014/chart" uri="{C3380CC4-5D6E-409C-BE32-E72D297353CC}">
              <c16:uniqueId val="{00000000-8395-4605-ADFE-E7306A8F0174}"/>
            </c:ext>
          </c:extLst>
        </c:ser>
        <c:ser>
          <c:idx val="1"/>
          <c:order val="1"/>
          <c:tx>
            <c:strRef>
              <c:f>Sheet1!$A$3</c:f>
              <c:strCache>
                <c:ptCount val="1"/>
                <c:pt idx="0">
                  <c:v>10～19歳</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97" b="0" i="0" u="none" strike="noStrike" kern="1200" baseline="0">
                    <a:solidFill>
                      <a:schemeClr val="dk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Sheet1!$B$1:$C$1</c:f>
              <c:strCache>
                <c:ptCount val="2"/>
                <c:pt idx="0">
                  <c:v>H28年度</c:v>
                </c:pt>
                <c:pt idx="1">
                  <c:v>R4年度</c:v>
                </c:pt>
              </c:strCache>
            </c:strRef>
          </c:cat>
          <c:val>
            <c:numRef>
              <c:f>Sheet1!$B$3:$C$3</c:f>
              <c:numCache>
                <c:formatCode>General</c:formatCode>
                <c:ptCount val="2"/>
                <c:pt idx="0">
                  <c:v>122</c:v>
                </c:pt>
                <c:pt idx="1">
                  <c:v>229</c:v>
                </c:pt>
              </c:numCache>
            </c:numRef>
          </c:val>
          <c:extLst>
            <c:ext xmlns:c16="http://schemas.microsoft.com/office/drawing/2014/chart" uri="{C3380CC4-5D6E-409C-BE32-E72D297353CC}">
              <c16:uniqueId val="{00000001-8395-4605-ADFE-E7306A8F0174}"/>
            </c:ext>
          </c:extLst>
        </c:ser>
        <c:ser>
          <c:idx val="2"/>
          <c:order val="2"/>
          <c:tx>
            <c:strRef>
              <c:f>Sheet1!$A$4</c:f>
              <c:strCache>
                <c:ptCount val="1"/>
                <c:pt idx="0">
                  <c:v>20～64歳</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197" b="0" i="0" u="none" strike="noStrike" kern="1200" baseline="0">
                    <a:solidFill>
                      <a:schemeClr val="dk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Sheet1!$B$1:$C$1</c:f>
              <c:strCache>
                <c:ptCount val="2"/>
                <c:pt idx="0">
                  <c:v>H28年度</c:v>
                </c:pt>
                <c:pt idx="1">
                  <c:v>R4年度</c:v>
                </c:pt>
              </c:strCache>
            </c:strRef>
          </c:cat>
          <c:val>
            <c:numRef>
              <c:f>Sheet1!$B$4:$C$4</c:f>
              <c:numCache>
                <c:formatCode>General</c:formatCode>
                <c:ptCount val="2"/>
                <c:pt idx="0">
                  <c:v>235</c:v>
                </c:pt>
                <c:pt idx="1">
                  <c:v>462</c:v>
                </c:pt>
              </c:numCache>
            </c:numRef>
          </c:val>
          <c:extLst>
            <c:ext xmlns:c16="http://schemas.microsoft.com/office/drawing/2014/chart" uri="{C3380CC4-5D6E-409C-BE32-E72D297353CC}">
              <c16:uniqueId val="{00000002-8395-4605-ADFE-E7306A8F0174}"/>
            </c:ext>
          </c:extLst>
        </c:ser>
        <c:ser>
          <c:idx val="3"/>
          <c:order val="3"/>
          <c:tx>
            <c:strRef>
              <c:f>Sheet1!$A$5</c:f>
              <c:strCache>
                <c:ptCount val="1"/>
                <c:pt idx="0">
                  <c:v>65歳以上</c:v>
                </c:pt>
              </c:strCache>
            </c:strRef>
          </c:tx>
          <c:spPr>
            <a:solidFill>
              <a:schemeClr val="accent4"/>
            </a:solidFill>
            <a:ln>
              <a:noFill/>
            </a:ln>
            <a:effectLst/>
          </c:spPr>
          <c:invertIfNegative val="0"/>
          <c:dLbls>
            <c:dLbl>
              <c:idx val="0"/>
              <c:layout>
                <c:manualLayout>
                  <c:x val="0.12887332540037127"/>
                  <c:y val="-1.7882070860471572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8395-4605-ADFE-E7306A8F0174}"/>
                </c:ext>
              </c:extLst>
            </c:dLbl>
            <c:dLbl>
              <c:idx val="1"/>
              <c:layout>
                <c:manualLayout>
                  <c:x val="8.3388622317887198E-2"/>
                  <c:y val="4.5982467926926895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8395-4605-ADFE-E7306A8F0174}"/>
                </c:ext>
              </c:extLst>
            </c:dLbl>
            <c:spPr>
              <a:noFill/>
              <a:ln>
                <a:noFill/>
              </a:ln>
              <a:effectLst/>
            </c:spPr>
            <c:txPr>
              <a:bodyPr rot="0" spcFirstLastPara="1" vertOverflow="ellipsis" vert="horz" wrap="square" anchor="ctr" anchorCtr="1"/>
              <a:lstStyle/>
              <a:p>
                <a:pPr>
                  <a:defRPr sz="1197" b="0" i="0" u="none" strike="noStrike" kern="1200" baseline="0">
                    <a:solidFill>
                      <a:schemeClr val="dk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Sheet1!$B$1:$C$1</c:f>
              <c:strCache>
                <c:ptCount val="2"/>
                <c:pt idx="0">
                  <c:v>H28年度</c:v>
                </c:pt>
                <c:pt idx="1">
                  <c:v>R4年度</c:v>
                </c:pt>
              </c:strCache>
            </c:strRef>
          </c:cat>
          <c:val>
            <c:numRef>
              <c:f>Sheet1!$B$5:$C$5</c:f>
              <c:numCache>
                <c:formatCode>General</c:formatCode>
                <c:ptCount val="2"/>
                <c:pt idx="0">
                  <c:v>8</c:v>
                </c:pt>
                <c:pt idx="1">
                  <c:v>16</c:v>
                </c:pt>
              </c:numCache>
            </c:numRef>
          </c:val>
          <c:extLst>
            <c:ext xmlns:c16="http://schemas.microsoft.com/office/drawing/2014/chart" uri="{C3380CC4-5D6E-409C-BE32-E72D297353CC}">
              <c16:uniqueId val="{00000005-8395-4605-ADFE-E7306A8F0174}"/>
            </c:ext>
          </c:extLst>
        </c:ser>
        <c:ser>
          <c:idx val="4"/>
          <c:order val="4"/>
          <c:tx>
            <c:strRef>
              <c:f>Sheet1!$A$6</c:f>
              <c:strCache>
                <c:ptCount val="1"/>
                <c:pt idx="0">
                  <c:v>年齢不詳</c:v>
                </c:pt>
              </c:strCache>
            </c:strRef>
          </c:tx>
          <c:spPr>
            <a:solidFill>
              <a:schemeClr val="accent5"/>
            </a:solidFill>
            <a:ln>
              <a:noFill/>
            </a:ln>
            <a:effectLst/>
          </c:spPr>
          <c:invertIfNegative val="0"/>
          <c:dLbls>
            <c:dLbl>
              <c:idx val="0"/>
              <c:layout>
                <c:manualLayout>
                  <c:x val="3.0323135388322597E-2"/>
                  <c:y val="-4.8537049478422835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8395-4605-ADFE-E7306A8F0174}"/>
                </c:ext>
              </c:extLst>
            </c:dLbl>
            <c:dLbl>
              <c:idx val="1"/>
              <c:layout>
                <c:manualLayout>
                  <c:x val="0.10992151501069802"/>
                  <c:y val="0"/>
                </c:manualLayout>
              </c:layout>
              <c:dLblPos val="ctr"/>
              <c:showLegendKey val="0"/>
              <c:showVal val="1"/>
              <c:showCatName val="0"/>
              <c:showSerName val="0"/>
              <c:showPercent val="0"/>
              <c:showBubbleSize val="0"/>
              <c:extLst>
                <c:ext xmlns:c15="http://schemas.microsoft.com/office/drawing/2012/chart" uri="{CE6537A1-D6FC-4f65-9D91-7224C49458BB}">
                  <c15:layout>
                    <c:manualLayout>
                      <c:w val="7.319246804356383E-2"/>
                      <c:h val="5.8832013130951474E-2"/>
                    </c:manualLayout>
                  </c15:layout>
                </c:ext>
                <c:ext xmlns:c16="http://schemas.microsoft.com/office/drawing/2014/chart" uri="{C3380CC4-5D6E-409C-BE32-E72D297353CC}">
                  <c16:uniqueId val="{00000007-8395-4605-ADFE-E7306A8F0174}"/>
                </c:ext>
              </c:extLst>
            </c:dLbl>
            <c:spPr>
              <a:noFill/>
              <a:ln>
                <a:noFill/>
              </a:ln>
              <a:effectLst/>
            </c:spPr>
            <c:txPr>
              <a:bodyPr rot="0" spcFirstLastPara="1" vertOverflow="ellipsis" vert="horz" wrap="square" anchor="ctr" anchorCtr="1"/>
              <a:lstStyle/>
              <a:p>
                <a:pPr>
                  <a:defRPr sz="1197" b="0" i="0" u="none" strike="noStrike" kern="1200" baseline="0">
                    <a:solidFill>
                      <a:schemeClr val="dk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Sheet1!$B$1:$C$1</c:f>
              <c:strCache>
                <c:ptCount val="2"/>
                <c:pt idx="0">
                  <c:v>H28年度</c:v>
                </c:pt>
                <c:pt idx="1">
                  <c:v>R4年度</c:v>
                </c:pt>
              </c:strCache>
            </c:strRef>
          </c:cat>
          <c:val>
            <c:numRef>
              <c:f>Sheet1!$B$6:$C$6</c:f>
              <c:numCache>
                <c:formatCode>General</c:formatCode>
                <c:ptCount val="2"/>
                <c:pt idx="0">
                  <c:v>13</c:v>
                </c:pt>
                <c:pt idx="1">
                  <c:v>11</c:v>
                </c:pt>
              </c:numCache>
            </c:numRef>
          </c:val>
          <c:extLst>
            <c:ext xmlns:c16="http://schemas.microsoft.com/office/drawing/2014/chart" uri="{C3380CC4-5D6E-409C-BE32-E72D297353CC}">
              <c16:uniqueId val="{00000008-8395-4605-ADFE-E7306A8F0174}"/>
            </c:ext>
          </c:extLst>
        </c:ser>
        <c:dLbls>
          <c:dLblPos val="ctr"/>
          <c:showLegendKey val="0"/>
          <c:showVal val="1"/>
          <c:showCatName val="0"/>
          <c:showSerName val="0"/>
          <c:showPercent val="0"/>
          <c:showBubbleSize val="0"/>
        </c:dLbls>
        <c:gapWidth val="219"/>
        <c:overlap val="100"/>
        <c:axId val="2115846176"/>
        <c:axId val="2115834944"/>
      </c:barChart>
      <c:catAx>
        <c:axId val="2115846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dk1"/>
                </a:solidFill>
                <a:latin typeface="+mn-lt"/>
                <a:ea typeface="+mn-ea"/>
                <a:cs typeface="+mn-cs"/>
              </a:defRPr>
            </a:pPr>
            <a:endParaRPr lang="ja-JP"/>
          </a:p>
        </c:txPr>
        <c:crossAx val="2115834944"/>
        <c:crosses val="autoZero"/>
        <c:auto val="1"/>
        <c:lblAlgn val="ctr"/>
        <c:lblOffset val="100"/>
        <c:noMultiLvlLbl val="0"/>
      </c:catAx>
      <c:valAx>
        <c:axId val="211583494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solidFill>
                <a:latin typeface="+mn-lt"/>
                <a:ea typeface="+mn-ea"/>
                <a:cs typeface="+mn-cs"/>
              </a:defRPr>
            </a:pPr>
            <a:endParaRPr lang="ja-JP"/>
          </a:p>
        </c:txPr>
        <c:crossAx val="211584617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dk1"/>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lt1"/>
    </a:solidFill>
    <a:ln w="12700" cap="flat" cmpd="sng" algn="ctr">
      <a:solidFill>
        <a:schemeClr val="dk1"/>
      </a:solidFill>
      <a:prstDash val="solid"/>
      <a:miter lim="800000"/>
    </a:ln>
    <a:effectLst/>
  </c:spPr>
  <c:txPr>
    <a:bodyPr/>
    <a:lstStyle/>
    <a:p>
      <a:pPr>
        <a:defRPr>
          <a:solidFill>
            <a:schemeClr val="dk1"/>
          </a:solidFill>
          <a:latin typeface="+mn-lt"/>
          <a:ea typeface="+mn-ea"/>
          <a:cs typeface="+mn-cs"/>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lineChart>
        <c:grouping val="standard"/>
        <c:varyColors val="0"/>
        <c:ser>
          <c:idx val="0"/>
          <c:order val="0"/>
          <c:spPr>
            <a:ln w="28575" cap="rnd">
              <a:solidFill>
                <a:schemeClr val="accent1"/>
              </a:solidFill>
              <a:round/>
            </a:ln>
            <a:effectLst/>
          </c:spPr>
          <c:marker>
            <c:symbol val="none"/>
          </c:marker>
          <c:dLbls>
            <c:spPr>
              <a:noFill/>
              <a:ln>
                <a:noFill/>
              </a:ln>
              <a:effectLst/>
            </c:spPr>
            <c:txPr>
              <a:bodyPr rot="0" spcFirstLastPara="1" vertOverflow="ellipsis" vert="horz" wrap="square" anchor="ctr" anchorCtr="1"/>
              <a:lstStyle/>
              <a:p>
                <a:pPr>
                  <a:defRPr sz="1000" b="0" i="0" u="none" strike="noStrike" kern="1200" baseline="0">
                    <a:solidFill>
                      <a:schemeClr val="dk1"/>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Sheet1!$B$2:$B$26</c:f>
              <c:strCache>
                <c:ptCount val="25"/>
                <c:pt idx="0">
                  <c:v>H29.12</c:v>
                </c:pt>
                <c:pt idx="1">
                  <c:v>H30.7</c:v>
                </c:pt>
                <c:pt idx="2">
                  <c:v>10</c:v>
                </c:pt>
                <c:pt idx="3">
                  <c:v>1</c:v>
                </c:pt>
                <c:pt idx="4">
                  <c:v>H31.4</c:v>
                </c:pt>
                <c:pt idx="5">
                  <c:v>7</c:v>
                </c:pt>
                <c:pt idx="6">
                  <c:v>10</c:v>
                </c:pt>
                <c:pt idx="7">
                  <c:v>1</c:v>
                </c:pt>
                <c:pt idx="8">
                  <c:v>R2.4</c:v>
                </c:pt>
                <c:pt idx="9">
                  <c:v>7</c:v>
                </c:pt>
                <c:pt idx="10">
                  <c:v>10</c:v>
                </c:pt>
                <c:pt idx="11">
                  <c:v>1</c:v>
                </c:pt>
                <c:pt idx="12">
                  <c:v>R3.4</c:v>
                </c:pt>
                <c:pt idx="13">
                  <c:v>7</c:v>
                </c:pt>
                <c:pt idx="14">
                  <c:v>10</c:v>
                </c:pt>
                <c:pt idx="15">
                  <c:v>1</c:v>
                </c:pt>
                <c:pt idx="16">
                  <c:v>R4.4</c:v>
                </c:pt>
                <c:pt idx="17">
                  <c:v>7</c:v>
                </c:pt>
                <c:pt idx="18">
                  <c:v>10</c:v>
                </c:pt>
                <c:pt idx="19">
                  <c:v>1</c:v>
                </c:pt>
                <c:pt idx="20">
                  <c:v>R5.4</c:v>
                </c:pt>
                <c:pt idx="21">
                  <c:v>8</c:v>
                </c:pt>
                <c:pt idx="22">
                  <c:v>10</c:v>
                </c:pt>
                <c:pt idx="23">
                  <c:v>1</c:v>
                </c:pt>
                <c:pt idx="24">
                  <c:v>R6.4</c:v>
                </c:pt>
              </c:strCache>
            </c:strRef>
          </c:cat>
          <c:val>
            <c:numRef>
              <c:f>Sheet1!$E$2:$E$26</c:f>
              <c:numCache>
                <c:formatCode>0%</c:formatCode>
                <c:ptCount val="25"/>
                <c:pt idx="0">
                  <c:v>0.91379310344827591</c:v>
                </c:pt>
                <c:pt idx="1">
                  <c:v>0.85507246376811596</c:v>
                </c:pt>
                <c:pt idx="2">
                  <c:v>0.82608695652173914</c:v>
                </c:pt>
                <c:pt idx="3">
                  <c:v>0.72857142857142854</c:v>
                </c:pt>
                <c:pt idx="4">
                  <c:v>0.7142857142857143</c:v>
                </c:pt>
                <c:pt idx="5">
                  <c:v>0.7567567567567568</c:v>
                </c:pt>
                <c:pt idx="6">
                  <c:v>0.77027027027027029</c:v>
                </c:pt>
                <c:pt idx="7">
                  <c:v>0.76</c:v>
                </c:pt>
                <c:pt idx="8">
                  <c:v>0.64</c:v>
                </c:pt>
                <c:pt idx="9">
                  <c:v>0.76</c:v>
                </c:pt>
                <c:pt idx="10">
                  <c:v>0.73333333333333328</c:v>
                </c:pt>
                <c:pt idx="11">
                  <c:v>0.68</c:v>
                </c:pt>
                <c:pt idx="12">
                  <c:v>0.64</c:v>
                </c:pt>
                <c:pt idx="13">
                  <c:v>0.67567567567567566</c:v>
                </c:pt>
                <c:pt idx="14">
                  <c:v>0.55405405405405406</c:v>
                </c:pt>
                <c:pt idx="15">
                  <c:v>0.54054054054054057</c:v>
                </c:pt>
                <c:pt idx="16">
                  <c:v>0.52777777777777779</c:v>
                </c:pt>
                <c:pt idx="17">
                  <c:v>0.58666666666666667</c:v>
                </c:pt>
                <c:pt idx="18">
                  <c:v>0.58666666666666667</c:v>
                </c:pt>
                <c:pt idx="19">
                  <c:v>0.65333333333333332</c:v>
                </c:pt>
                <c:pt idx="20">
                  <c:v>0.66216216216216217</c:v>
                </c:pt>
                <c:pt idx="21">
                  <c:v>0.52631578947368418</c:v>
                </c:pt>
                <c:pt idx="22">
                  <c:v>0.58441558441558439</c:v>
                </c:pt>
                <c:pt idx="23">
                  <c:v>0.50649350649350644</c:v>
                </c:pt>
                <c:pt idx="24">
                  <c:v>0.54545454545454541</c:v>
                </c:pt>
              </c:numCache>
            </c:numRef>
          </c:val>
          <c:smooth val="0"/>
          <c:extLst>
            <c:ext xmlns:c16="http://schemas.microsoft.com/office/drawing/2014/chart" uri="{C3380CC4-5D6E-409C-BE32-E72D297353CC}">
              <c16:uniqueId val="{00000000-0A6B-4F0E-B13C-FD07C0504C75}"/>
            </c:ext>
          </c:extLst>
        </c:ser>
        <c:dLbls>
          <c:dLblPos val="t"/>
          <c:showLegendKey val="0"/>
          <c:showVal val="1"/>
          <c:showCatName val="0"/>
          <c:showSerName val="0"/>
          <c:showPercent val="0"/>
          <c:showBubbleSize val="0"/>
        </c:dLbls>
        <c:smooth val="0"/>
        <c:axId val="1443137184"/>
        <c:axId val="1443137600"/>
      </c:lineChart>
      <c:catAx>
        <c:axId val="14431371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dk1"/>
                </a:solidFill>
                <a:latin typeface="+mn-lt"/>
                <a:ea typeface="+mn-ea"/>
                <a:cs typeface="+mn-cs"/>
              </a:defRPr>
            </a:pPr>
            <a:endParaRPr lang="ja-JP"/>
          </a:p>
        </c:txPr>
        <c:crossAx val="1443137600"/>
        <c:crosses val="autoZero"/>
        <c:auto val="1"/>
        <c:lblAlgn val="ctr"/>
        <c:lblOffset val="100"/>
        <c:noMultiLvlLbl val="0"/>
      </c:catAx>
      <c:valAx>
        <c:axId val="144313760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solidFill>
                <a:latin typeface="+mn-lt"/>
                <a:ea typeface="+mn-ea"/>
                <a:cs typeface="+mn-cs"/>
              </a:defRPr>
            </a:pPr>
            <a:endParaRPr lang="ja-JP"/>
          </a:p>
        </c:txPr>
        <c:crossAx val="144313718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lt1"/>
    </a:solidFill>
    <a:ln w="12700" cap="flat" cmpd="sng" algn="ctr">
      <a:solidFill>
        <a:schemeClr val="dk1"/>
      </a:solidFill>
      <a:prstDash val="solid"/>
    </a:ln>
    <a:effectLst/>
  </c:spPr>
  <c:txPr>
    <a:bodyPr/>
    <a:lstStyle/>
    <a:p>
      <a:pPr>
        <a:defRPr>
          <a:solidFill>
            <a:schemeClr val="dk1"/>
          </a:solidFill>
          <a:latin typeface="+mn-lt"/>
          <a:ea typeface="+mn-ea"/>
          <a:cs typeface="+mn-cs"/>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dk1"/>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Sheet1!$A$2:$A$12</c:f>
              <c:strCache>
                <c:ptCount val="11"/>
                <c:pt idx="0">
                  <c:v>H26</c:v>
                </c:pt>
                <c:pt idx="1">
                  <c:v>H27</c:v>
                </c:pt>
                <c:pt idx="2">
                  <c:v>H28</c:v>
                </c:pt>
                <c:pt idx="3">
                  <c:v>H29</c:v>
                </c:pt>
                <c:pt idx="4">
                  <c:v>H30</c:v>
                </c:pt>
                <c:pt idx="5">
                  <c:v>R1</c:v>
                </c:pt>
                <c:pt idx="6">
                  <c:v>R2</c:v>
                </c:pt>
                <c:pt idx="7">
                  <c:v>R3</c:v>
                </c:pt>
                <c:pt idx="8">
                  <c:v>R4</c:v>
                </c:pt>
                <c:pt idx="9">
                  <c:v>R5</c:v>
                </c:pt>
                <c:pt idx="10">
                  <c:v>R6（7月）</c:v>
                </c:pt>
              </c:strCache>
            </c:strRef>
          </c:cat>
          <c:val>
            <c:numRef>
              <c:f>Sheet1!$B$2:$B$12</c:f>
              <c:numCache>
                <c:formatCode>General</c:formatCode>
                <c:ptCount val="11"/>
                <c:pt idx="0">
                  <c:v>29</c:v>
                </c:pt>
                <c:pt idx="1">
                  <c:v>34</c:v>
                </c:pt>
                <c:pt idx="2">
                  <c:v>49</c:v>
                </c:pt>
                <c:pt idx="3">
                  <c:v>65</c:v>
                </c:pt>
                <c:pt idx="4">
                  <c:v>70</c:v>
                </c:pt>
                <c:pt idx="5">
                  <c:v>74</c:v>
                </c:pt>
                <c:pt idx="6">
                  <c:v>75</c:v>
                </c:pt>
                <c:pt idx="7">
                  <c:v>74</c:v>
                </c:pt>
                <c:pt idx="8">
                  <c:v>74</c:v>
                </c:pt>
                <c:pt idx="9">
                  <c:v>77</c:v>
                </c:pt>
                <c:pt idx="10">
                  <c:v>78</c:v>
                </c:pt>
              </c:numCache>
            </c:numRef>
          </c:val>
          <c:extLst>
            <c:ext xmlns:c16="http://schemas.microsoft.com/office/drawing/2014/chart" uri="{C3380CC4-5D6E-409C-BE32-E72D297353CC}">
              <c16:uniqueId val="{00000000-AC15-4254-BFD8-9C23C3E5D24E}"/>
            </c:ext>
          </c:extLst>
        </c:ser>
        <c:dLbls>
          <c:dLblPos val="outEnd"/>
          <c:showLegendKey val="0"/>
          <c:showVal val="1"/>
          <c:showCatName val="0"/>
          <c:showSerName val="0"/>
          <c:showPercent val="0"/>
          <c:showBubbleSize val="0"/>
        </c:dLbls>
        <c:gapWidth val="219"/>
        <c:overlap val="-27"/>
        <c:axId val="568760864"/>
        <c:axId val="568762112"/>
      </c:barChart>
      <c:catAx>
        <c:axId val="5687608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dk1"/>
                </a:solidFill>
                <a:latin typeface="+mn-lt"/>
                <a:ea typeface="+mn-ea"/>
                <a:cs typeface="+mn-cs"/>
              </a:defRPr>
            </a:pPr>
            <a:endParaRPr lang="ja-JP"/>
          </a:p>
        </c:txPr>
        <c:crossAx val="568762112"/>
        <c:crosses val="autoZero"/>
        <c:auto val="1"/>
        <c:lblAlgn val="ctr"/>
        <c:lblOffset val="100"/>
        <c:noMultiLvlLbl val="0"/>
      </c:catAx>
      <c:valAx>
        <c:axId val="56876211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solidFill>
                <a:latin typeface="+mn-lt"/>
                <a:ea typeface="+mn-ea"/>
                <a:cs typeface="+mn-cs"/>
              </a:defRPr>
            </a:pPr>
            <a:endParaRPr lang="ja-JP"/>
          </a:p>
        </c:txPr>
        <c:crossAx val="56876086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lt1"/>
    </a:solidFill>
    <a:ln w="12700" cap="flat" cmpd="sng" algn="ctr">
      <a:solidFill>
        <a:schemeClr val="dk1"/>
      </a:solidFill>
      <a:prstDash val="solid"/>
      <a:miter lim="800000"/>
    </a:ln>
    <a:effectLst/>
  </c:spPr>
  <c:txPr>
    <a:bodyPr/>
    <a:lstStyle/>
    <a:p>
      <a:pPr>
        <a:defRPr>
          <a:solidFill>
            <a:schemeClr val="dk1"/>
          </a:solidFill>
          <a:latin typeface="+mn-lt"/>
          <a:ea typeface="+mn-ea"/>
          <a:cs typeface="+mn-cs"/>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withinLinear" id="14">
  <a:schemeClr val="accent1"/>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1AB11D0-605B-4126-AF4B-D2199DE2F10A}"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kumimoji="1" lang="ja-JP" altLang="en-US"/>
        </a:p>
      </dgm:t>
    </dgm:pt>
    <dgm:pt modelId="{A865AB8A-A50C-45CC-B588-940AB984AA79}">
      <dgm:prSet phldrT="[テキスト]"/>
      <dgm:spPr/>
      <dgm:t>
        <a:bodyPr/>
        <a:lstStyle/>
        <a:p>
          <a:r>
            <a:rPr lang="ja-JP" altLang="en-US" b="1" dirty="0"/>
            <a:t>新規登録医療機関数の伸び悩み</a:t>
          </a:r>
        </a:p>
      </dgm:t>
    </dgm:pt>
    <dgm:pt modelId="{5CAD91BD-180F-44F4-B0D3-931A11CF9EBE}" type="parTrans" cxnId="{F2B11478-0668-494D-B320-12C3090F0B30}">
      <dgm:prSet/>
      <dgm:spPr/>
      <dgm:t>
        <a:bodyPr/>
        <a:lstStyle/>
        <a:p>
          <a:endParaRPr lang="ja-JP" altLang="en-US"/>
        </a:p>
      </dgm:t>
    </dgm:pt>
    <dgm:pt modelId="{F0AC2EE6-4F8D-4FD1-BDE5-FD9E9F191967}" type="sibTrans" cxnId="{F2B11478-0668-494D-B320-12C3090F0B30}">
      <dgm:prSet/>
      <dgm:spPr/>
      <dgm:t>
        <a:bodyPr/>
        <a:lstStyle/>
        <a:p>
          <a:endParaRPr lang="ja-JP" altLang="en-US"/>
        </a:p>
      </dgm:t>
    </dgm:pt>
    <dgm:pt modelId="{7F1692C9-28AD-45DA-B2C9-07A75F70414D}">
      <dgm:prSet phldrT="[テキスト]"/>
      <dgm:spPr/>
      <dgm:t>
        <a:bodyPr/>
        <a:lstStyle/>
        <a:p>
          <a:r>
            <a:rPr lang="ja-JP" altLang="en-US" b="1" dirty="0"/>
            <a:t>ネットワークのあり方についての課題</a:t>
          </a:r>
        </a:p>
      </dgm:t>
    </dgm:pt>
    <dgm:pt modelId="{99687900-86AE-48C4-BD13-AD2042180A3A}" type="parTrans" cxnId="{F5656D5E-74BC-4514-9EC4-D5FC57EB7166}">
      <dgm:prSet/>
      <dgm:spPr/>
      <dgm:t>
        <a:bodyPr/>
        <a:lstStyle/>
        <a:p>
          <a:endParaRPr lang="ja-JP" altLang="en-US"/>
        </a:p>
      </dgm:t>
    </dgm:pt>
    <dgm:pt modelId="{38015752-638C-4040-A577-69ECAEFEDA31}" type="sibTrans" cxnId="{F5656D5E-74BC-4514-9EC4-D5FC57EB7166}">
      <dgm:prSet/>
      <dgm:spPr/>
      <dgm:t>
        <a:bodyPr/>
        <a:lstStyle/>
        <a:p>
          <a:endParaRPr lang="ja-JP" altLang="en-US"/>
        </a:p>
      </dgm:t>
    </dgm:pt>
    <dgm:pt modelId="{0FEADE95-A891-4F98-8878-941D40BFDDC8}">
      <dgm:prSet phldrT="[テキスト]"/>
      <dgm:spPr/>
      <dgm:t>
        <a:bodyPr/>
        <a:lstStyle/>
        <a:p>
          <a:r>
            <a:rPr lang="ja-JP" altLang="en-US" b="1" dirty="0"/>
            <a:t>待機期間調査の形骸化</a:t>
          </a:r>
        </a:p>
      </dgm:t>
    </dgm:pt>
    <dgm:pt modelId="{7C336866-4205-4EFC-9D44-B3B27FF154E1}" type="parTrans" cxnId="{E56416F6-D356-4E69-B860-D4F9DFCC3E21}">
      <dgm:prSet/>
      <dgm:spPr/>
      <dgm:t>
        <a:bodyPr/>
        <a:lstStyle/>
        <a:p>
          <a:endParaRPr lang="ja-JP" altLang="en-US"/>
        </a:p>
      </dgm:t>
    </dgm:pt>
    <dgm:pt modelId="{669B2F9D-6ABF-4052-9BE2-A258025033E3}" type="sibTrans" cxnId="{E56416F6-D356-4E69-B860-D4F9DFCC3E21}">
      <dgm:prSet/>
      <dgm:spPr/>
      <dgm:t>
        <a:bodyPr/>
        <a:lstStyle/>
        <a:p>
          <a:endParaRPr lang="ja-JP" altLang="en-US"/>
        </a:p>
      </dgm:t>
    </dgm:pt>
    <dgm:pt modelId="{DFAEC0CC-B141-4A30-83A2-CD29BC27D301}">
      <dgm:prSet phldrT="[テキスト]"/>
      <dgm:spPr/>
      <dgm:t>
        <a:bodyPr/>
        <a:lstStyle/>
        <a:p>
          <a:r>
            <a:rPr lang="ja-JP" altLang="en-US" dirty="0"/>
            <a:t>養成研修受講者のうち、新規登録希望者は数名程度にとどまっている。</a:t>
          </a:r>
        </a:p>
      </dgm:t>
    </dgm:pt>
    <dgm:pt modelId="{D2C9F1F4-3075-4F01-8452-84DDA3C85781}" type="parTrans" cxnId="{23858613-28B5-4F50-A23B-F957D1A484E0}">
      <dgm:prSet/>
      <dgm:spPr/>
      <dgm:t>
        <a:bodyPr/>
        <a:lstStyle/>
        <a:p>
          <a:endParaRPr lang="ja-JP" altLang="en-US"/>
        </a:p>
      </dgm:t>
    </dgm:pt>
    <dgm:pt modelId="{2F6F1F46-5D1F-4863-8E47-E72EC94783A3}" type="sibTrans" cxnId="{23858613-28B5-4F50-A23B-F957D1A484E0}">
      <dgm:prSet/>
      <dgm:spPr/>
      <dgm:t>
        <a:bodyPr/>
        <a:lstStyle/>
        <a:p>
          <a:endParaRPr lang="ja-JP" altLang="en-US"/>
        </a:p>
      </dgm:t>
    </dgm:pt>
    <dgm:pt modelId="{3F73A3E3-CBFD-4588-AB83-56C94482BA05}">
      <dgm:prSet phldrT="[テキスト]"/>
      <dgm:spPr/>
      <dgm:t>
        <a:bodyPr/>
        <a:lstStyle/>
        <a:p>
          <a:r>
            <a:rPr lang="ja-JP" altLang="en-US" dirty="0"/>
            <a:t>診療できる医療機関として公表できる数が少ないため、拠点医療機関への患者の集中が緩和されづらい。</a:t>
          </a:r>
        </a:p>
      </dgm:t>
    </dgm:pt>
    <dgm:pt modelId="{BFFADFF2-6DD1-461F-BDB9-F9B500A9BDEC}" type="parTrans" cxnId="{298D2EC4-EE1F-4E7B-A91D-30FFE5451098}">
      <dgm:prSet/>
      <dgm:spPr/>
      <dgm:t>
        <a:bodyPr/>
        <a:lstStyle/>
        <a:p>
          <a:endParaRPr lang="ja-JP" altLang="en-US"/>
        </a:p>
      </dgm:t>
    </dgm:pt>
    <dgm:pt modelId="{62F6EC31-47E8-494E-B9D3-168B544866F4}" type="sibTrans" cxnId="{298D2EC4-EE1F-4E7B-A91D-30FFE5451098}">
      <dgm:prSet/>
      <dgm:spPr/>
      <dgm:t>
        <a:bodyPr/>
        <a:lstStyle/>
        <a:p>
          <a:endParaRPr lang="ja-JP" altLang="en-US"/>
        </a:p>
      </dgm:t>
    </dgm:pt>
    <dgm:pt modelId="{41FEE3FF-5594-4CF9-BBD1-24D045D16AE3}">
      <dgm:prSet phldrT="[テキスト]"/>
      <dgm:spPr/>
      <dgm:t>
        <a:bodyPr/>
        <a:lstStyle/>
        <a:p>
          <a:r>
            <a:rPr lang="ja-JP" altLang="en-US" dirty="0"/>
            <a:t>発達障がいの診療を行う医療機関同士の連携を強化するためにネットワークを形成しているが、当初想定していた連携が上手く機能しているか、実態把握が必要。</a:t>
          </a:r>
        </a:p>
      </dgm:t>
    </dgm:pt>
    <dgm:pt modelId="{F7B73095-738B-400E-96FD-4BE78A4AB071}" type="parTrans" cxnId="{09FA98DF-2B0B-46F1-86CB-CEF1A96ACB6B}">
      <dgm:prSet/>
      <dgm:spPr/>
      <dgm:t>
        <a:bodyPr/>
        <a:lstStyle/>
        <a:p>
          <a:endParaRPr lang="ja-JP" altLang="en-US"/>
        </a:p>
      </dgm:t>
    </dgm:pt>
    <dgm:pt modelId="{DEF65BB4-DC5A-4B10-9CDD-AE11E81F5E69}" type="sibTrans" cxnId="{09FA98DF-2B0B-46F1-86CB-CEF1A96ACB6B}">
      <dgm:prSet/>
      <dgm:spPr/>
      <dgm:t>
        <a:bodyPr/>
        <a:lstStyle/>
        <a:p>
          <a:endParaRPr lang="ja-JP" altLang="en-US"/>
        </a:p>
      </dgm:t>
    </dgm:pt>
    <dgm:pt modelId="{B9AFE03A-AE05-43C4-85FC-44DB6127357A}">
      <dgm:prSet phldrT="[テキスト]"/>
      <dgm:spPr/>
      <dgm:t>
        <a:bodyPr/>
        <a:lstStyle/>
        <a:p>
          <a:r>
            <a:rPr lang="ja-JP" altLang="en-US" dirty="0"/>
            <a:t>調査の回答率が全登録医療機関の半数程度まで落ち込んでおり、算出された平均待機期間の数値が府域の状況を正確に表しているとは言い難くなっている。</a:t>
          </a:r>
        </a:p>
      </dgm:t>
    </dgm:pt>
    <dgm:pt modelId="{FBDA29AB-A48D-4E40-B452-2128E5AD2B59}" type="parTrans" cxnId="{8B3A60C4-37F0-42FA-94F9-DFC2FC028806}">
      <dgm:prSet/>
      <dgm:spPr/>
      <dgm:t>
        <a:bodyPr/>
        <a:lstStyle/>
        <a:p>
          <a:endParaRPr lang="ja-JP" altLang="en-US"/>
        </a:p>
      </dgm:t>
    </dgm:pt>
    <dgm:pt modelId="{1421A181-ADF8-4D1E-B5F4-A443DDFCF882}" type="sibTrans" cxnId="{8B3A60C4-37F0-42FA-94F9-DFC2FC028806}">
      <dgm:prSet/>
      <dgm:spPr/>
      <dgm:t>
        <a:bodyPr/>
        <a:lstStyle/>
        <a:p>
          <a:endParaRPr lang="ja-JP" altLang="en-US"/>
        </a:p>
      </dgm:t>
    </dgm:pt>
    <dgm:pt modelId="{AC1B72DD-81C7-4AB3-AF87-B59A24779971}">
      <dgm:prSet phldrT="[テキスト]"/>
      <dgm:spPr/>
      <dgm:t>
        <a:bodyPr/>
        <a:lstStyle/>
        <a:p>
          <a:r>
            <a:rPr lang="ja-JP" altLang="en-US" dirty="0"/>
            <a:t>年</a:t>
          </a:r>
          <a:r>
            <a:rPr lang="en-US" altLang="ja-JP" dirty="0"/>
            <a:t>4</a:t>
          </a:r>
          <a:r>
            <a:rPr lang="ja-JP" altLang="en-US" dirty="0"/>
            <a:t>回の調査協力は医療機関の負担となっている。</a:t>
          </a:r>
        </a:p>
      </dgm:t>
    </dgm:pt>
    <dgm:pt modelId="{32807F87-3BFB-4073-AEC5-2A051216E269}" type="parTrans" cxnId="{8510CEBA-18C9-4B75-B2F8-28CB43C8CA46}">
      <dgm:prSet/>
      <dgm:spPr/>
      <dgm:t>
        <a:bodyPr/>
        <a:lstStyle/>
        <a:p>
          <a:endParaRPr lang="ja-JP" altLang="en-US"/>
        </a:p>
      </dgm:t>
    </dgm:pt>
    <dgm:pt modelId="{BA22505A-93BE-4925-9FB0-487B28D00070}" type="sibTrans" cxnId="{8510CEBA-18C9-4B75-B2F8-28CB43C8CA46}">
      <dgm:prSet/>
      <dgm:spPr/>
      <dgm:t>
        <a:bodyPr/>
        <a:lstStyle/>
        <a:p>
          <a:endParaRPr lang="ja-JP" altLang="en-US"/>
        </a:p>
      </dgm:t>
    </dgm:pt>
    <dgm:pt modelId="{6CA3AF21-4719-44BF-9762-0EA6E0BF2901}">
      <dgm:prSet phldrT="[テキスト]"/>
      <dgm:spPr/>
      <dgm:t>
        <a:bodyPr/>
        <a:lstStyle/>
        <a:p>
          <a:r>
            <a:rPr lang="ja-JP" altLang="en-US" dirty="0"/>
            <a:t>医療機関同士だけでなく、福祉・教育等の他分野との連携の視点も今後検討が必要。</a:t>
          </a:r>
        </a:p>
      </dgm:t>
    </dgm:pt>
    <dgm:pt modelId="{5A4CD34C-9F98-4605-A151-D87761205C33}" type="parTrans" cxnId="{3425D274-5F18-47D6-BF25-C25500733AC1}">
      <dgm:prSet/>
      <dgm:spPr/>
      <dgm:t>
        <a:bodyPr/>
        <a:lstStyle/>
        <a:p>
          <a:endParaRPr lang="ja-JP" altLang="en-US"/>
        </a:p>
      </dgm:t>
    </dgm:pt>
    <dgm:pt modelId="{27BF4120-603B-4762-96A8-000AE7C3D36D}" type="sibTrans" cxnId="{3425D274-5F18-47D6-BF25-C25500733AC1}">
      <dgm:prSet/>
      <dgm:spPr/>
      <dgm:t>
        <a:bodyPr/>
        <a:lstStyle/>
        <a:p>
          <a:endParaRPr lang="ja-JP" altLang="en-US"/>
        </a:p>
      </dgm:t>
    </dgm:pt>
    <dgm:pt modelId="{2DF5C93D-618C-46CB-BCD5-E2E88BBE8303}">
      <dgm:prSet phldrT="[テキスト]"/>
      <dgm:spPr/>
      <dgm:t>
        <a:bodyPr/>
        <a:lstStyle/>
        <a:p>
          <a:r>
            <a:rPr lang="ja-JP" altLang="en-US" dirty="0"/>
            <a:t>理由として、発達障がいの確定診断へのハードルの高さや、登録・公表することによる患者数の増加への懸念などがある。</a:t>
          </a:r>
        </a:p>
      </dgm:t>
    </dgm:pt>
    <dgm:pt modelId="{BF569FF7-64B8-4D45-902D-436728244B50}" type="parTrans" cxnId="{57FFDEE9-3DA5-4A34-BEB3-C8B44A18B765}">
      <dgm:prSet/>
      <dgm:spPr/>
      <dgm:t>
        <a:bodyPr/>
        <a:lstStyle/>
        <a:p>
          <a:endParaRPr lang="ja-JP" altLang="en-US"/>
        </a:p>
      </dgm:t>
    </dgm:pt>
    <dgm:pt modelId="{9FC01E98-E577-40D8-82B5-476619B470B0}" type="sibTrans" cxnId="{57FFDEE9-3DA5-4A34-BEB3-C8B44A18B765}">
      <dgm:prSet/>
      <dgm:spPr/>
      <dgm:t>
        <a:bodyPr/>
        <a:lstStyle/>
        <a:p>
          <a:endParaRPr lang="ja-JP" altLang="en-US"/>
        </a:p>
      </dgm:t>
    </dgm:pt>
    <dgm:pt modelId="{EAB3AD40-466D-4281-9504-7B5C073564B0}" type="pres">
      <dgm:prSet presAssocID="{F1AB11D0-605B-4126-AF4B-D2199DE2F10A}" presName="linear" presStyleCnt="0">
        <dgm:presLayoutVars>
          <dgm:dir/>
          <dgm:animLvl val="lvl"/>
          <dgm:resizeHandles val="exact"/>
        </dgm:presLayoutVars>
      </dgm:prSet>
      <dgm:spPr/>
    </dgm:pt>
    <dgm:pt modelId="{F1B6C659-757E-4406-BFDD-5AD9E3201068}" type="pres">
      <dgm:prSet presAssocID="{A865AB8A-A50C-45CC-B588-940AB984AA79}" presName="parentLin" presStyleCnt="0"/>
      <dgm:spPr/>
    </dgm:pt>
    <dgm:pt modelId="{756C9F6D-2F55-40FA-8199-D4AB79B3DA92}" type="pres">
      <dgm:prSet presAssocID="{A865AB8A-A50C-45CC-B588-940AB984AA79}" presName="parentLeftMargin" presStyleLbl="node1" presStyleIdx="0" presStyleCnt="3"/>
      <dgm:spPr/>
    </dgm:pt>
    <dgm:pt modelId="{E1A52CE3-4B8C-46C4-A7EE-4B478239F53D}" type="pres">
      <dgm:prSet presAssocID="{A865AB8A-A50C-45CC-B588-940AB984AA79}" presName="parentText" presStyleLbl="node1" presStyleIdx="0" presStyleCnt="3">
        <dgm:presLayoutVars>
          <dgm:chMax val="0"/>
          <dgm:bulletEnabled val="1"/>
        </dgm:presLayoutVars>
      </dgm:prSet>
      <dgm:spPr/>
    </dgm:pt>
    <dgm:pt modelId="{8E661E45-BA4C-4B77-9CF5-1CAD2B7FFA70}" type="pres">
      <dgm:prSet presAssocID="{A865AB8A-A50C-45CC-B588-940AB984AA79}" presName="negativeSpace" presStyleCnt="0"/>
      <dgm:spPr/>
    </dgm:pt>
    <dgm:pt modelId="{FCE21313-267E-4127-8B28-A61C020DAF38}" type="pres">
      <dgm:prSet presAssocID="{A865AB8A-A50C-45CC-B588-940AB984AA79}" presName="childText" presStyleLbl="conFgAcc1" presStyleIdx="0" presStyleCnt="3">
        <dgm:presLayoutVars>
          <dgm:bulletEnabled val="1"/>
        </dgm:presLayoutVars>
      </dgm:prSet>
      <dgm:spPr/>
    </dgm:pt>
    <dgm:pt modelId="{FC5B0B45-A8C8-42DA-B8AB-1FBC79BCC2C8}" type="pres">
      <dgm:prSet presAssocID="{F0AC2EE6-4F8D-4FD1-BDE5-FD9E9F191967}" presName="spaceBetweenRectangles" presStyleCnt="0"/>
      <dgm:spPr/>
    </dgm:pt>
    <dgm:pt modelId="{47D6CC60-7C97-42AE-BD21-733B78C9C83A}" type="pres">
      <dgm:prSet presAssocID="{7F1692C9-28AD-45DA-B2C9-07A75F70414D}" presName="parentLin" presStyleCnt="0"/>
      <dgm:spPr/>
    </dgm:pt>
    <dgm:pt modelId="{606FFBC9-3A0B-4A0B-844B-15F8CD9D941E}" type="pres">
      <dgm:prSet presAssocID="{7F1692C9-28AD-45DA-B2C9-07A75F70414D}" presName="parentLeftMargin" presStyleLbl="node1" presStyleIdx="0" presStyleCnt="3"/>
      <dgm:spPr/>
    </dgm:pt>
    <dgm:pt modelId="{A5504F70-B3B9-4A2C-BAA6-4C29BF4CE217}" type="pres">
      <dgm:prSet presAssocID="{7F1692C9-28AD-45DA-B2C9-07A75F70414D}" presName="parentText" presStyleLbl="node1" presStyleIdx="1" presStyleCnt="3">
        <dgm:presLayoutVars>
          <dgm:chMax val="0"/>
          <dgm:bulletEnabled val="1"/>
        </dgm:presLayoutVars>
      </dgm:prSet>
      <dgm:spPr/>
    </dgm:pt>
    <dgm:pt modelId="{7B7AACD7-B1B2-4647-A46C-2999D87756FC}" type="pres">
      <dgm:prSet presAssocID="{7F1692C9-28AD-45DA-B2C9-07A75F70414D}" presName="negativeSpace" presStyleCnt="0"/>
      <dgm:spPr/>
    </dgm:pt>
    <dgm:pt modelId="{C4D7125E-60FD-4B91-9F24-EFEA15123E25}" type="pres">
      <dgm:prSet presAssocID="{7F1692C9-28AD-45DA-B2C9-07A75F70414D}" presName="childText" presStyleLbl="conFgAcc1" presStyleIdx="1" presStyleCnt="3">
        <dgm:presLayoutVars>
          <dgm:bulletEnabled val="1"/>
        </dgm:presLayoutVars>
      </dgm:prSet>
      <dgm:spPr/>
    </dgm:pt>
    <dgm:pt modelId="{46BB9E25-1541-4BBA-843D-F259D1593568}" type="pres">
      <dgm:prSet presAssocID="{38015752-638C-4040-A577-69ECAEFEDA31}" presName="spaceBetweenRectangles" presStyleCnt="0"/>
      <dgm:spPr/>
    </dgm:pt>
    <dgm:pt modelId="{07549991-9D54-4A2D-AADB-F0B56180DFD5}" type="pres">
      <dgm:prSet presAssocID="{0FEADE95-A891-4F98-8878-941D40BFDDC8}" presName="parentLin" presStyleCnt="0"/>
      <dgm:spPr/>
    </dgm:pt>
    <dgm:pt modelId="{31FC0091-D526-4E02-AFD3-09AABA54D440}" type="pres">
      <dgm:prSet presAssocID="{0FEADE95-A891-4F98-8878-941D40BFDDC8}" presName="parentLeftMargin" presStyleLbl="node1" presStyleIdx="1" presStyleCnt="3"/>
      <dgm:spPr/>
    </dgm:pt>
    <dgm:pt modelId="{F31C6432-5354-408C-B6B0-86C98068731E}" type="pres">
      <dgm:prSet presAssocID="{0FEADE95-A891-4F98-8878-941D40BFDDC8}" presName="parentText" presStyleLbl="node1" presStyleIdx="2" presStyleCnt="3">
        <dgm:presLayoutVars>
          <dgm:chMax val="0"/>
          <dgm:bulletEnabled val="1"/>
        </dgm:presLayoutVars>
      </dgm:prSet>
      <dgm:spPr/>
    </dgm:pt>
    <dgm:pt modelId="{EC913F84-4316-4B98-81A8-18C7FF1AAE9D}" type="pres">
      <dgm:prSet presAssocID="{0FEADE95-A891-4F98-8878-941D40BFDDC8}" presName="negativeSpace" presStyleCnt="0"/>
      <dgm:spPr/>
    </dgm:pt>
    <dgm:pt modelId="{DC72ECED-1014-428A-B347-402D154E0C6C}" type="pres">
      <dgm:prSet presAssocID="{0FEADE95-A891-4F98-8878-941D40BFDDC8}" presName="childText" presStyleLbl="conFgAcc1" presStyleIdx="2" presStyleCnt="3">
        <dgm:presLayoutVars>
          <dgm:bulletEnabled val="1"/>
        </dgm:presLayoutVars>
      </dgm:prSet>
      <dgm:spPr/>
    </dgm:pt>
  </dgm:ptLst>
  <dgm:cxnLst>
    <dgm:cxn modelId="{2AE24100-755C-4B9F-8D10-BE9B5866CC9A}" type="presOf" srcId="{0FEADE95-A891-4F98-8878-941D40BFDDC8}" destId="{31FC0091-D526-4E02-AFD3-09AABA54D440}" srcOrd="0" destOrd="0" presId="urn:microsoft.com/office/officeart/2005/8/layout/list1"/>
    <dgm:cxn modelId="{0198A803-A320-43CF-B31A-FB6D16227927}" type="presOf" srcId="{AC1B72DD-81C7-4AB3-AF87-B59A24779971}" destId="{DC72ECED-1014-428A-B347-402D154E0C6C}" srcOrd="0" destOrd="1" presId="urn:microsoft.com/office/officeart/2005/8/layout/list1"/>
    <dgm:cxn modelId="{31A02D13-ED0E-40A4-8025-C1E47D48539F}" type="presOf" srcId="{2DF5C93D-618C-46CB-BCD5-E2E88BBE8303}" destId="{FCE21313-267E-4127-8B28-A61C020DAF38}" srcOrd="0" destOrd="1" presId="urn:microsoft.com/office/officeart/2005/8/layout/list1"/>
    <dgm:cxn modelId="{23858613-28B5-4F50-A23B-F957D1A484E0}" srcId="{A865AB8A-A50C-45CC-B588-940AB984AA79}" destId="{DFAEC0CC-B141-4A30-83A2-CD29BC27D301}" srcOrd="0" destOrd="0" parTransId="{D2C9F1F4-3075-4F01-8452-84DDA3C85781}" sibTransId="{2F6F1F46-5D1F-4863-8E47-E72EC94783A3}"/>
    <dgm:cxn modelId="{09CDD817-CB54-4049-A192-BCECE1176A7B}" type="presOf" srcId="{DFAEC0CC-B141-4A30-83A2-CD29BC27D301}" destId="{FCE21313-267E-4127-8B28-A61C020DAF38}" srcOrd="0" destOrd="0" presId="urn:microsoft.com/office/officeart/2005/8/layout/list1"/>
    <dgm:cxn modelId="{8D916936-5248-40D9-A68F-D9D258D36C87}" type="presOf" srcId="{0FEADE95-A891-4F98-8878-941D40BFDDC8}" destId="{F31C6432-5354-408C-B6B0-86C98068731E}" srcOrd="1" destOrd="0" presId="urn:microsoft.com/office/officeart/2005/8/layout/list1"/>
    <dgm:cxn modelId="{AD2F555C-11CD-45D0-9F09-51304158DE53}" type="presOf" srcId="{7F1692C9-28AD-45DA-B2C9-07A75F70414D}" destId="{606FFBC9-3A0B-4A0B-844B-15F8CD9D941E}" srcOrd="0" destOrd="0" presId="urn:microsoft.com/office/officeart/2005/8/layout/list1"/>
    <dgm:cxn modelId="{F5656D5E-74BC-4514-9EC4-D5FC57EB7166}" srcId="{F1AB11D0-605B-4126-AF4B-D2199DE2F10A}" destId="{7F1692C9-28AD-45DA-B2C9-07A75F70414D}" srcOrd="1" destOrd="0" parTransId="{99687900-86AE-48C4-BD13-AD2042180A3A}" sibTransId="{38015752-638C-4040-A577-69ECAEFEDA31}"/>
    <dgm:cxn modelId="{0EDAAC66-9869-4DEB-BB50-3975576853E5}" type="presOf" srcId="{F1AB11D0-605B-4126-AF4B-D2199DE2F10A}" destId="{EAB3AD40-466D-4281-9504-7B5C073564B0}" srcOrd="0" destOrd="0" presId="urn:microsoft.com/office/officeart/2005/8/layout/list1"/>
    <dgm:cxn modelId="{2AA8B34A-1A62-457C-A2E7-F5BD4B39BA8D}" type="presOf" srcId="{6CA3AF21-4719-44BF-9762-0EA6E0BF2901}" destId="{C4D7125E-60FD-4B91-9F24-EFEA15123E25}" srcOrd="0" destOrd="1" presId="urn:microsoft.com/office/officeart/2005/8/layout/list1"/>
    <dgm:cxn modelId="{3425D274-5F18-47D6-BF25-C25500733AC1}" srcId="{7F1692C9-28AD-45DA-B2C9-07A75F70414D}" destId="{6CA3AF21-4719-44BF-9762-0EA6E0BF2901}" srcOrd="1" destOrd="0" parTransId="{5A4CD34C-9F98-4605-A151-D87761205C33}" sibTransId="{27BF4120-603B-4762-96A8-000AE7C3D36D}"/>
    <dgm:cxn modelId="{F2B11478-0668-494D-B320-12C3090F0B30}" srcId="{F1AB11D0-605B-4126-AF4B-D2199DE2F10A}" destId="{A865AB8A-A50C-45CC-B588-940AB984AA79}" srcOrd="0" destOrd="0" parTransId="{5CAD91BD-180F-44F4-B0D3-931A11CF9EBE}" sibTransId="{F0AC2EE6-4F8D-4FD1-BDE5-FD9E9F191967}"/>
    <dgm:cxn modelId="{D73B358D-F5F2-407A-B8F4-2B64274F1D08}" type="presOf" srcId="{A865AB8A-A50C-45CC-B588-940AB984AA79}" destId="{E1A52CE3-4B8C-46C4-A7EE-4B478239F53D}" srcOrd="1" destOrd="0" presId="urn:microsoft.com/office/officeart/2005/8/layout/list1"/>
    <dgm:cxn modelId="{B86D889D-464E-4A2B-9A48-B8106623DE64}" type="presOf" srcId="{7F1692C9-28AD-45DA-B2C9-07A75F70414D}" destId="{A5504F70-B3B9-4A2C-BAA6-4C29BF4CE217}" srcOrd="1" destOrd="0" presId="urn:microsoft.com/office/officeart/2005/8/layout/list1"/>
    <dgm:cxn modelId="{29AEA8B3-F014-439F-A696-9BDE0DFD0FBE}" type="presOf" srcId="{41FEE3FF-5594-4CF9-BBD1-24D045D16AE3}" destId="{C4D7125E-60FD-4B91-9F24-EFEA15123E25}" srcOrd="0" destOrd="0" presId="urn:microsoft.com/office/officeart/2005/8/layout/list1"/>
    <dgm:cxn modelId="{969CC8B5-C652-4296-80A0-FB1F89C17911}" type="presOf" srcId="{3F73A3E3-CBFD-4588-AB83-56C94482BA05}" destId="{FCE21313-267E-4127-8B28-A61C020DAF38}" srcOrd="0" destOrd="2" presId="urn:microsoft.com/office/officeart/2005/8/layout/list1"/>
    <dgm:cxn modelId="{8510CEBA-18C9-4B75-B2F8-28CB43C8CA46}" srcId="{0FEADE95-A891-4F98-8878-941D40BFDDC8}" destId="{AC1B72DD-81C7-4AB3-AF87-B59A24779971}" srcOrd="1" destOrd="0" parTransId="{32807F87-3BFB-4073-AEC5-2A051216E269}" sibTransId="{BA22505A-93BE-4925-9FB0-487B28D00070}"/>
    <dgm:cxn modelId="{298D2EC4-EE1F-4E7B-A91D-30FFE5451098}" srcId="{A865AB8A-A50C-45CC-B588-940AB984AA79}" destId="{3F73A3E3-CBFD-4588-AB83-56C94482BA05}" srcOrd="2" destOrd="0" parTransId="{BFFADFF2-6DD1-461F-BDB9-F9B500A9BDEC}" sibTransId="{62F6EC31-47E8-494E-B9D3-168B544866F4}"/>
    <dgm:cxn modelId="{8B3A60C4-37F0-42FA-94F9-DFC2FC028806}" srcId="{0FEADE95-A891-4F98-8878-941D40BFDDC8}" destId="{B9AFE03A-AE05-43C4-85FC-44DB6127357A}" srcOrd="0" destOrd="0" parTransId="{FBDA29AB-A48D-4E40-B452-2128E5AD2B59}" sibTransId="{1421A181-ADF8-4D1E-B5F4-A443DDFCF882}"/>
    <dgm:cxn modelId="{09FA98DF-2B0B-46F1-86CB-CEF1A96ACB6B}" srcId="{7F1692C9-28AD-45DA-B2C9-07A75F70414D}" destId="{41FEE3FF-5594-4CF9-BBD1-24D045D16AE3}" srcOrd="0" destOrd="0" parTransId="{F7B73095-738B-400E-96FD-4BE78A4AB071}" sibTransId="{DEF65BB4-DC5A-4B10-9CDD-AE11E81F5E69}"/>
    <dgm:cxn modelId="{57FFDEE9-3DA5-4A34-BEB3-C8B44A18B765}" srcId="{A865AB8A-A50C-45CC-B588-940AB984AA79}" destId="{2DF5C93D-618C-46CB-BCD5-E2E88BBE8303}" srcOrd="1" destOrd="0" parTransId="{BF569FF7-64B8-4D45-902D-436728244B50}" sibTransId="{9FC01E98-E577-40D8-82B5-476619B470B0}"/>
    <dgm:cxn modelId="{88BE9CEB-16AA-4B94-93F7-52799CFC50D5}" type="presOf" srcId="{A865AB8A-A50C-45CC-B588-940AB984AA79}" destId="{756C9F6D-2F55-40FA-8199-D4AB79B3DA92}" srcOrd="0" destOrd="0" presId="urn:microsoft.com/office/officeart/2005/8/layout/list1"/>
    <dgm:cxn modelId="{E56416F6-D356-4E69-B860-D4F9DFCC3E21}" srcId="{F1AB11D0-605B-4126-AF4B-D2199DE2F10A}" destId="{0FEADE95-A891-4F98-8878-941D40BFDDC8}" srcOrd="2" destOrd="0" parTransId="{7C336866-4205-4EFC-9D44-B3B27FF154E1}" sibTransId="{669B2F9D-6ABF-4052-9BE2-A258025033E3}"/>
    <dgm:cxn modelId="{EC47A0FE-C4D8-4607-9CB8-65DF662B0470}" type="presOf" srcId="{B9AFE03A-AE05-43C4-85FC-44DB6127357A}" destId="{DC72ECED-1014-428A-B347-402D154E0C6C}" srcOrd="0" destOrd="0" presId="urn:microsoft.com/office/officeart/2005/8/layout/list1"/>
    <dgm:cxn modelId="{3AB0C1BC-5366-4ECB-9762-7FBB1B42D792}" type="presParOf" srcId="{EAB3AD40-466D-4281-9504-7B5C073564B0}" destId="{F1B6C659-757E-4406-BFDD-5AD9E3201068}" srcOrd="0" destOrd="0" presId="urn:microsoft.com/office/officeart/2005/8/layout/list1"/>
    <dgm:cxn modelId="{AE2186EB-E00B-4B64-AB63-A84C9660C021}" type="presParOf" srcId="{F1B6C659-757E-4406-BFDD-5AD9E3201068}" destId="{756C9F6D-2F55-40FA-8199-D4AB79B3DA92}" srcOrd="0" destOrd="0" presId="urn:microsoft.com/office/officeart/2005/8/layout/list1"/>
    <dgm:cxn modelId="{5BC49CB7-9DEB-4ADE-879C-00B5BE7497B3}" type="presParOf" srcId="{F1B6C659-757E-4406-BFDD-5AD9E3201068}" destId="{E1A52CE3-4B8C-46C4-A7EE-4B478239F53D}" srcOrd="1" destOrd="0" presId="urn:microsoft.com/office/officeart/2005/8/layout/list1"/>
    <dgm:cxn modelId="{46B22E82-58FB-4E2B-ACAC-B24AC978AC19}" type="presParOf" srcId="{EAB3AD40-466D-4281-9504-7B5C073564B0}" destId="{8E661E45-BA4C-4B77-9CF5-1CAD2B7FFA70}" srcOrd="1" destOrd="0" presId="urn:microsoft.com/office/officeart/2005/8/layout/list1"/>
    <dgm:cxn modelId="{129C3A8C-DD19-4227-A1F7-C949AB67A4E9}" type="presParOf" srcId="{EAB3AD40-466D-4281-9504-7B5C073564B0}" destId="{FCE21313-267E-4127-8B28-A61C020DAF38}" srcOrd="2" destOrd="0" presId="urn:microsoft.com/office/officeart/2005/8/layout/list1"/>
    <dgm:cxn modelId="{2668966E-068F-4A5D-A19C-CBED9E85E60F}" type="presParOf" srcId="{EAB3AD40-466D-4281-9504-7B5C073564B0}" destId="{FC5B0B45-A8C8-42DA-B8AB-1FBC79BCC2C8}" srcOrd="3" destOrd="0" presId="urn:microsoft.com/office/officeart/2005/8/layout/list1"/>
    <dgm:cxn modelId="{A2D77F5E-93A0-4FFA-843E-1420291CEF78}" type="presParOf" srcId="{EAB3AD40-466D-4281-9504-7B5C073564B0}" destId="{47D6CC60-7C97-42AE-BD21-733B78C9C83A}" srcOrd="4" destOrd="0" presId="urn:microsoft.com/office/officeart/2005/8/layout/list1"/>
    <dgm:cxn modelId="{3C9D31F2-6358-461C-8FA9-E321E0E8AA62}" type="presParOf" srcId="{47D6CC60-7C97-42AE-BD21-733B78C9C83A}" destId="{606FFBC9-3A0B-4A0B-844B-15F8CD9D941E}" srcOrd="0" destOrd="0" presId="urn:microsoft.com/office/officeart/2005/8/layout/list1"/>
    <dgm:cxn modelId="{9A8C24C7-370B-41C2-A277-CF17E311C4DE}" type="presParOf" srcId="{47D6CC60-7C97-42AE-BD21-733B78C9C83A}" destId="{A5504F70-B3B9-4A2C-BAA6-4C29BF4CE217}" srcOrd="1" destOrd="0" presId="urn:microsoft.com/office/officeart/2005/8/layout/list1"/>
    <dgm:cxn modelId="{015BB72C-474F-4DA9-9FBD-DF79815D4161}" type="presParOf" srcId="{EAB3AD40-466D-4281-9504-7B5C073564B0}" destId="{7B7AACD7-B1B2-4647-A46C-2999D87756FC}" srcOrd="5" destOrd="0" presId="urn:microsoft.com/office/officeart/2005/8/layout/list1"/>
    <dgm:cxn modelId="{09E53A0D-CE18-4130-8B64-6497EB6B3D12}" type="presParOf" srcId="{EAB3AD40-466D-4281-9504-7B5C073564B0}" destId="{C4D7125E-60FD-4B91-9F24-EFEA15123E25}" srcOrd="6" destOrd="0" presId="urn:microsoft.com/office/officeart/2005/8/layout/list1"/>
    <dgm:cxn modelId="{9F3F224A-9929-4C2D-87B0-B69FC9D832F8}" type="presParOf" srcId="{EAB3AD40-466D-4281-9504-7B5C073564B0}" destId="{46BB9E25-1541-4BBA-843D-F259D1593568}" srcOrd="7" destOrd="0" presId="urn:microsoft.com/office/officeart/2005/8/layout/list1"/>
    <dgm:cxn modelId="{95D785CF-7E9A-417F-87B5-CFFE68174C37}" type="presParOf" srcId="{EAB3AD40-466D-4281-9504-7B5C073564B0}" destId="{07549991-9D54-4A2D-AADB-F0B56180DFD5}" srcOrd="8" destOrd="0" presId="urn:microsoft.com/office/officeart/2005/8/layout/list1"/>
    <dgm:cxn modelId="{4E486DBF-49EC-4418-8D59-871441111DD0}" type="presParOf" srcId="{07549991-9D54-4A2D-AADB-F0B56180DFD5}" destId="{31FC0091-D526-4E02-AFD3-09AABA54D440}" srcOrd="0" destOrd="0" presId="urn:microsoft.com/office/officeart/2005/8/layout/list1"/>
    <dgm:cxn modelId="{477B1CD9-7FCA-49CA-BFCB-5A4D3AB68B27}" type="presParOf" srcId="{07549991-9D54-4A2D-AADB-F0B56180DFD5}" destId="{F31C6432-5354-408C-B6B0-86C98068731E}" srcOrd="1" destOrd="0" presId="urn:microsoft.com/office/officeart/2005/8/layout/list1"/>
    <dgm:cxn modelId="{88F7E5C1-D135-4B35-8FE9-281590ED65C9}" type="presParOf" srcId="{EAB3AD40-466D-4281-9504-7B5C073564B0}" destId="{EC913F84-4316-4B98-81A8-18C7FF1AAE9D}" srcOrd="9" destOrd="0" presId="urn:microsoft.com/office/officeart/2005/8/layout/list1"/>
    <dgm:cxn modelId="{85A4D9BB-5CA8-411E-ACDE-B35E7398DB7D}" type="presParOf" srcId="{EAB3AD40-466D-4281-9504-7B5C073564B0}" destId="{DC72ECED-1014-428A-B347-402D154E0C6C}"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B4100D3-6DEC-4C7E-A705-592159D34948}" type="doc">
      <dgm:prSet loTypeId="urn:microsoft.com/office/officeart/2005/8/layout/process2" loCatId="process" qsTypeId="urn:microsoft.com/office/officeart/2005/8/quickstyle/simple1" qsCatId="simple" csTypeId="urn:microsoft.com/office/officeart/2005/8/colors/accent1_1" csCatId="accent1" phldr="1"/>
      <dgm:spPr/>
    </dgm:pt>
    <dgm:pt modelId="{3A138695-8442-4CED-B563-ADA2710FDED6}">
      <dgm:prSet phldrT="[テキスト]" custT="1"/>
      <dgm:spPr/>
      <dgm:t>
        <a:bodyPr/>
        <a:lstStyle/>
        <a:p>
          <a:r>
            <a:rPr kumimoji="1" lang="en-US" altLang="ja-JP" sz="1400" dirty="0"/>
            <a:t>R6</a:t>
          </a:r>
          <a:r>
            <a:rPr kumimoji="1" lang="ja-JP" altLang="en-US" sz="1400" dirty="0"/>
            <a:t>年夏　調査項目案の作成</a:t>
          </a:r>
        </a:p>
      </dgm:t>
    </dgm:pt>
    <dgm:pt modelId="{08CB3AA1-E6B4-4E23-A9BC-B29E8B6AA3F4}" type="parTrans" cxnId="{9F1DD10A-EE24-4D41-8688-851A5B64C821}">
      <dgm:prSet/>
      <dgm:spPr/>
      <dgm:t>
        <a:bodyPr/>
        <a:lstStyle/>
        <a:p>
          <a:endParaRPr kumimoji="1" lang="ja-JP" altLang="en-US" sz="1050"/>
        </a:p>
      </dgm:t>
    </dgm:pt>
    <dgm:pt modelId="{B2B70899-8E17-44FF-AF54-857FD5103065}" type="sibTrans" cxnId="{9F1DD10A-EE24-4D41-8688-851A5B64C821}">
      <dgm:prSet custT="1">
        <dgm:style>
          <a:lnRef idx="3">
            <a:schemeClr val="lt1"/>
          </a:lnRef>
          <a:fillRef idx="1">
            <a:schemeClr val="accent1"/>
          </a:fillRef>
          <a:effectRef idx="1">
            <a:schemeClr val="accent1"/>
          </a:effectRef>
          <a:fontRef idx="minor">
            <a:schemeClr val="lt1"/>
          </a:fontRef>
        </dgm:style>
      </dgm:prSet>
      <dgm:spPr/>
      <dgm:t>
        <a:bodyPr/>
        <a:lstStyle/>
        <a:p>
          <a:endParaRPr kumimoji="1" lang="ja-JP" altLang="en-US" sz="1100"/>
        </a:p>
      </dgm:t>
    </dgm:pt>
    <dgm:pt modelId="{45908EFF-B5EB-4D8F-A708-21F37B83FD95}">
      <dgm:prSet phldrT="[テキスト]" custT="1"/>
      <dgm:spPr/>
      <dgm:t>
        <a:bodyPr/>
        <a:lstStyle/>
        <a:p>
          <a:r>
            <a:rPr kumimoji="1" lang="en-US" altLang="ja-JP" sz="1400" dirty="0"/>
            <a:t>R6</a:t>
          </a:r>
          <a:r>
            <a:rPr kumimoji="1" lang="ja-JP" altLang="en-US" sz="1400" dirty="0"/>
            <a:t>年</a:t>
          </a:r>
          <a:r>
            <a:rPr kumimoji="1" lang="en-US" altLang="ja-JP" sz="1400" dirty="0"/>
            <a:t>9</a:t>
          </a:r>
          <a:r>
            <a:rPr kumimoji="1" lang="ja-JP" altLang="en-US" sz="1400" dirty="0"/>
            <a:t>月　成人</a:t>
          </a:r>
          <a:r>
            <a:rPr kumimoji="1" lang="en-US" altLang="ja-JP" sz="1400" dirty="0"/>
            <a:t>WG</a:t>
          </a:r>
          <a:r>
            <a:rPr kumimoji="1" lang="ja-JP" altLang="en-US" sz="1400" dirty="0"/>
            <a:t>にて意見聴取</a:t>
          </a:r>
        </a:p>
      </dgm:t>
    </dgm:pt>
    <dgm:pt modelId="{ED5535C2-0CFF-47FA-8E31-AB9D5F65A9FF}" type="parTrans" cxnId="{005378C1-50C7-42CD-9D56-40DA8A401BBD}">
      <dgm:prSet/>
      <dgm:spPr/>
      <dgm:t>
        <a:bodyPr/>
        <a:lstStyle/>
        <a:p>
          <a:endParaRPr kumimoji="1" lang="ja-JP" altLang="en-US" sz="1050"/>
        </a:p>
      </dgm:t>
    </dgm:pt>
    <dgm:pt modelId="{1FAC2B7F-DD16-4275-A27C-A66A0F1CB3B2}" type="sibTrans" cxnId="{005378C1-50C7-42CD-9D56-40DA8A401BBD}">
      <dgm:prSet custT="1">
        <dgm:style>
          <a:lnRef idx="3">
            <a:schemeClr val="lt1"/>
          </a:lnRef>
          <a:fillRef idx="1">
            <a:schemeClr val="accent1"/>
          </a:fillRef>
          <a:effectRef idx="1">
            <a:schemeClr val="accent1"/>
          </a:effectRef>
          <a:fontRef idx="minor">
            <a:schemeClr val="lt1"/>
          </a:fontRef>
        </dgm:style>
      </dgm:prSet>
      <dgm:spPr/>
      <dgm:t>
        <a:bodyPr/>
        <a:lstStyle/>
        <a:p>
          <a:endParaRPr kumimoji="1" lang="ja-JP" altLang="en-US" sz="1100"/>
        </a:p>
      </dgm:t>
    </dgm:pt>
    <dgm:pt modelId="{397D3D08-3F32-4880-808D-32124B8A11C7}">
      <dgm:prSet phldrT="[テキスト]" custT="1"/>
      <dgm:spPr/>
      <dgm:t>
        <a:bodyPr/>
        <a:lstStyle/>
        <a:p>
          <a:r>
            <a:rPr kumimoji="1" lang="ja-JP" altLang="en-US" sz="1400" dirty="0"/>
            <a:t>関係団体への説明</a:t>
          </a:r>
        </a:p>
      </dgm:t>
    </dgm:pt>
    <dgm:pt modelId="{44C58829-6209-4F7F-9AB9-6A043F2D1C40}" type="parTrans" cxnId="{0F1F7AD0-7181-47E4-8C9D-E1D6C4AC52F7}">
      <dgm:prSet/>
      <dgm:spPr/>
      <dgm:t>
        <a:bodyPr/>
        <a:lstStyle/>
        <a:p>
          <a:endParaRPr kumimoji="1" lang="ja-JP" altLang="en-US" sz="1050"/>
        </a:p>
      </dgm:t>
    </dgm:pt>
    <dgm:pt modelId="{37D40300-9E82-49E9-9C01-6495F6B6A72C}" type="sibTrans" cxnId="{0F1F7AD0-7181-47E4-8C9D-E1D6C4AC52F7}">
      <dgm:prSet custT="1">
        <dgm:style>
          <a:lnRef idx="3">
            <a:schemeClr val="lt1"/>
          </a:lnRef>
          <a:fillRef idx="1">
            <a:schemeClr val="accent1"/>
          </a:fillRef>
          <a:effectRef idx="1">
            <a:schemeClr val="accent1"/>
          </a:effectRef>
          <a:fontRef idx="minor">
            <a:schemeClr val="lt1"/>
          </a:fontRef>
        </dgm:style>
      </dgm:prSet>
      <dgm:spPr/>
      <dgm:t>
        <a:bodyPr/>
        <a:lstStyle/>
        <a:p>
          <a:endParaRPr kumimoji="1" lang="ja-JP" altLang="en-US" sz="1100"/>
        </a:p>
      </dgm:t>
    </dgm:pt>
    <dgm:pt modelId="{39461AEF-429C-43B6-929A-37880F2F23ED}">
      <dgm:prSet phldrT="[テキスト]" custT="1"/>
      <dgm:spPr/>
      <dgm:t>
        <a:bodyPr/>
        <a:lstStyle/>
        <a:p>
          <a:r>
            <a:rPr kumimoji="1" lang="en-US" altLang="ja-JP" sz="1400" dirty="0"/>
            <a:t>R7</a:t>
          </a:r>
          <a:r>
            <a:rPr kumimoji="1" lang="ja-JP" altLang="en-US" sz="1400" dirty="0"/>
            <a:t>年</a:t>
          </a:r>
          <a:r>
            <a:rPr kumimoji="1" lang="en-US" altLang="ja-JP" sz="1400" dirty="0"/>
            <a:t>2</a:t>
          </a:r>
          <a:r>
            <a:rPr kumimoji="1" lang="ja-JP" altLang="en-US" sz="1400" dirty="0"/>
            <a:t>月　第</a:t>
          </a:r>
          <a:r>
            <a:rPr kumimoji="1" lang="en-US" altLang="ja-JP" sz="1400" dirty="0"/>
            <a:t>2</a:t>
          </a:r>
          <a:r>
            <a:rPr kumimoji="1" lang="ja-JP" altLang="en-US" sz="1400" dirty="0"/>
            <a:t>回部会へ調査予定報告</a:t>
          </a:r>
        </a:p>
      </dgm:t>
    </dgm:pt>
    <dgm:pt modelId="{B37E6363-67A1-4931-844D-E8A85C127C65}" type="parTrans" cxnId="{3C6D2F23-8FF8-4A3C-80EB-4D157AE977D7}">
      <dgm:prSet/>
      <dgm:spPr/>
      <dgm:t>
        <a:bodyPr/>
        <a:lstStyle/>
        <a:p>
          <a:endParaRPr kumimoji="1" lang="ja-JP" altLang="en-US" sz="1050"/>
        </a:p>
      </dgm:t>
    </dgm:pt>
    <dgm:pt modelId="{FE664D76-D6D6-4538-A6B8-9661E9BAA49B}" type="sibTrans" cxnId="{3C6D2F23-8FF8-4A3C-80EB-4D157AE977D7}">
      <dgm:prSet custT="1">
        <dgm:style>
          <a:lnRef idx="3">
            <a:schemeClr val="lt1"/>
          </a:lnRef>
          <a:fillRef idx="1">
            <a:schemeClr val="accent1"/>
          </a:fillRef>
          <a:effectRef idx="1">
            <a:schemeClr val="accent1"/>
          </a:effectRef>
          <a:fontRef idx="minor">
            <a:schemeClr val="lt1"/>
          </a:fontRef>
        </dgm:style>
      </dgm:prSet>
      <dgm:spPr/>
      <dgm:t>
        <a:bodyPr/>
        <a:lstStyle/>
        <a:p>
          <a:endParaRPr kumimoji="1" lang="ja-JP" altLang="en-US" sz="1100"/>
        </a:p>
      </dgm:t>
    </dgm:pt>
    <dgm:pt modelId="{203519B2-2287-464F-B642-554935CC4C6C}">
      <dgm:prSet phldrT="[テキスト]" custT="1"/>
      <dgm:spPr/>
      <dgm:t>
        <a:bodyPr/>
        <a:lstStyle/>
        <a:p>
          <a:r>
            <a:rPr kumimoji="1" lang="en-US" altLang="ja-JP" sz="1400" dirty="0"/>
            <a:t>R7</a:t>
          </a:r>
          <a:r>
            <a:rPr kumimoji="1" lang="ja-JP" altLang="en-US" sz="1400" dirty="0"/>
            <a:t>年</a:t>
          </a:r>
          <a:r>
            <a:rPr kumimoji="1" lang="en-US" altLang="ja-JP" sz="1400" dirty="0"/>
            <a:t>3</a:t>
          </a:r>
          <a:r>
            <a:rPr kumimoji="1" lang="ja-JP" altLang="en-US" sz="1400" dirty="0"/>
            <a:t>月以降　調査票の送付</a:t>
          </a:r>
        </a:p>
      </dgm:t>
    </dgm:pt>
    <dgm:pt modelId="{BF69FE39-924C-4072-93E0-20324B79CE55}" type="parTrans" cxnId="{2EF91933-0180-45A1-ABE7-0AE60CF888AE}">
      <dgm:prSet/>
      <dgm:spPr/>
      <dgm:t>
        <a:bodyPr/>
        <a:lstStyle/>
        <a:p>
          <a:endParaRPr kumimoji="1" lang="ja-JP" altLang="en-US" sz="1050"/>
        </a:p>
      </dgm:t>
    </dgm:pt>
    <dgm:pt modelId="{F10038AD-31ED-465C-BD22-E1F69FAB219A}" type="sibTrans" cxnId="{2EF91933-0180-45A1-ABE7-0AE60CF888AE}">
      <dgm:prSet custT="1"/>
      <dgm:spPr/>
      <dgm:t>
        <a:bodyPr/>
        <a:lstStyle/>
        <a:p>
          <a:endParaRPr kumimoji="1" lang="ja-JP" altLang="en-US" sz="1050"/>
        </a:p>
      </dgm:t>
    </dgm:pt>
    <dgm:pt modelId="{E928EE47-A60C-4CC1-AC3F-90CE762C3600}">
      <dgm:prSet phldrT="[テキスト]" custT="1"/>
      <dgm:spPr/>
      <dgm:t>
        <a:bodyPr/>
        <a:lstStyle/>
        <a:p>
          <a:r>
            <a:rPr kumimoji="1" lang="ja-JP" altLang="en-US" sz="1400" dirty="0"/>
            <a:t>とりまとめ・報告</a:t>
          </a:r>
        </a:p>
      </dgm:t>
    </dgm:pt>
    <dgm:pt modelId="{AEC5B71F-5D73-4217-BFEF-69537A2D6314}" type="parTrans" cxnId="{A470D4D0-F673-4FFD-814F-5DF8FFF089CE}">
      <dgm:prSet/>
      <dgm:spPr/>
      <dgm:t>
        <a:bodyPr/>
        <a:lstStyle/>
        <a:p>
          <a:endParaRPr kumimoji="1" lang="ja-JP" altLang="en-US" sz="1600"/>
        </a:p>
      </dgm:t>
    </dgm:pt>
    <dgm:pt modelId="{EDBE99A1-09B7-47AC-BB0A-9605360F0CA9}" type="sibTrans" cxnId="{A470D4D0-F673-4FFD-814F-5DF8FFF089CE}">
      <dgm:prSet/>
      <dgm:spPr/>
      <dgm:t>
        <a:bodyPr/>
        <a:lstStyle/>
        <a:p>
          <a:endParaRPr kumimoji="1" lang="ja-JP" altLang="en-US" sz="1600"/>
        </a:p>
      </dgm:t>
    </dgm:pt>
    <dgm:pt modelId="{904676D3-65BD-40C8-9FD7-369E8D51925D}" type="pres">
      <dgm:prSet presAssocID="{6B4100D3-6DEC-4C7E-A705-592159D34948}" presName="linearFlow" presStyleCnt="0">
        <dgm:presLayoutVars>
          <dgm:resizeHandles val="exact"/>
        </dgm:presLayoutVars>
      </dgm:prSet>
      <dgm:spPr/>
    </dgm:pt>
    <dgm:pt modelId="{87B18942-5574-40D6-B64E-7A57690DC07B}" type="pres">
      <dgm:prSet presAssocID="{3A138695-8442-4CED-B563-ADA2710FDED6}" presName="node" presStyleLbl="node1" presStyleIdx="0" presStyleCnt="6" custScaleX="237847">
        <dgm:presLayoutVars>
          <dgm:bulletEnabled val="1"/>
        </dgm:presLayoutVars>
      </dgm:prSet>
      <dgm:spPr/>
    </dgm:pt>
    <dgm:pt modelId="{5C67EAB7-20E6-463E-97E5-06662EF18D99}" type="pres">
      <dgm:prSet presAssocID="{B2B70899-8E17-44FF-AF54-857FD5103065}" presName="sibTrans" presStyleLbl="sibTrans2D1" presStyleIdx="0" presStyleCnt="5"/>
      <dgm:spPr/>
    </dgm:pt>
    <dgm:pt modelId="{891A61EA-5D14-49DD-A4DD-937AD7F031AB}" type="pres">
      <dgm:prSet presAssocID="{B2B70899-8E17-44FF-AF54-857FD5103065}" presName="connectorText" presStyleLbl="sibTrans2D1" presStyleIdx="0" presStyleCnt="5"/>
      <dgm:spPr/>
    </dgm:pt>
    <dgm:pt modelId="{29D244C6-D0EB-4796-9CC7-C08487306EE1}" type="pres">
      <dgm:prSet presAssocID="{45908EFF-B5EB-4D8F-A708-21F37B83FD95}" presName="node" presStyleLbl="node1" presStyleIdx="1" presStyleCnt="6" custScaleX="240068">
        <dgm:presLayoutVars>
          <dgm:bulletEnabled val="1"/>
        </dgm:presLayoutVars>
      </dgm:prSet>
      <dgm:spPr/>
    </dgm:pt>
    <dgm:pt modelId="{A011713B-F662-489B-B135-DB25722C345D}" type="pres">
      <dgm:prSet presAssocID="{1FAC2B7F-DD16-4275-A27C-A66A0F1CB3B2}" presName="sibTrans" presStyleLbl="sibTrans2D1" presStyleIdx="1" presStyleCnt="5"/>
      <dgm:spPr/>
    </dgm:pt>
    <dgm:pt modelId="{69D113D4-8D83-46B1-AA8B-D793B1C7A5C8}" type="pres">
      <dgm:prSet presAssocID="{1FAC2B7F-DD16-4275-A27C-A66A0F1CB3B2}" presName="connectorText" presStyleLbl="sibTrans2D1" presStyleIdx="1" presStyleCnt="5"/>
      <dgm:spPr/>
    </dgm:pt>
    <dgm:pt modelId="{46FD9632-0651-4592-9E91-69DF5A0ECFBE}" type="pres">
      <dgm:prSet presAssocID="{397D3D08-3F32-4880-808D-32124B8A11C7}" presName="node" presStyleLbl="node1" presStyleIdx="2" presStyleCnt="6" custScaleX="241179">
        <dgm:presLayoutVars>
          <dgm:bulletEnabled val="1"/>
        </dgm:presLayoutVars>
      </dgm:prSet>
      <dgm:spPr/>
    </dgm:pt>
    <dgm:pt modelId="{94CE220C-9587-4255-9DB5-AE06CCF7408B}" type="pres">
      <dgm:prSet presAssocID="{37D40300-9E82-49E9-9C01-6495F6B6A72C}" presName="sibTrans" presStyleLbl="sibTrans2D1" presStyleIdx="2" presStyleCnt="5"/>
      <dgm:spPr/>
    </dgm:pt>
    <dgm:pt modelId="{B7F60178-8335-4BD0-8808-7EF2ACD2D5F2}" type="pres">
      <dgm:prSet presAssocID="{37D40300-9E82-49E9-9C01-6495F6B6A72C}" presName="connectorText" presStyleLbl="sibTrans2D1" presStyleIdx="2" presStyleCnt="5"/>
      <dgm:spPr/>
    </dgm:pt>
    <dgm:pt modelId="{24382FE8-38B1-42C2-8FBC-FAE49C557824}" type="pres">
      <dgm:prSet presAssocID="{39461AEF-429C-43B6-929A-37880F2F23ED}" presName="node" presStyleLbl="node1" presStyleIdx="3" presStyleCnt="6" custScaleX="239678">
        <dgm:presLayoutVars>
          <dgm:bulletEnabled val="1"/>
        </dgm:presLayoutVars>
      </dgm:prSet>
      <dgm:spPr/>
    </dgm:pt>
    <dgm:pt modelId="{329AD365-49C7-4A4C-829C-52CF16E71E9F}" type="pres">
      <dgm:prSet presAssocID="{FE664D76-D6D6-4538-A6B8-9661E9BAA49B}" presName="sibTrans" presStyleLbl="sibTrans2D1" presStyleIdx="3" presStyleCnt="5"/>
      <dgm:spPr/>
    </dgm:pt>
    <dgm:pt modelId="{6F3AC1CA-C6BE-4147-96A0-D2056B94BC67}" type="pres">
      <dgm:prSet presAssocID="{FE664D76-D6D6-4538-A6B8-9661E9BAA49B}" presName="connectorText" presStyleLbl="sibTrans2D1" presStyleIdx="3" presStyleCnt="5"/>
      <dgm:spPr/>
    </dgm:pt>
    <dgm:pt modelId="{E8FCA099-1577-468E-863D-E5CEC0C4C328}" type="pres">
      <dgm:prSet presAssocID="{203519B2-2287-464F-B642-554935CC4C6C}" presName="node" presStyleLbl="node1" presStyleIdx="4" presStyleCnt="6" custScaleX="243009" custScaleY="94827">
        <dgm:presLayoutVars>
          <dgm:bulletEnabled val="1"/>
        </dgm:presLayoutVars>
      </dgm:prSet>
      <dgm:spPr/>
    </dgm:pt>
    <dgm:pt modelId="{6FF16272-F717-4A66-89A6-7F5BC791B73F}" type="pres">
      <dgm:prSet presAssocID="{F10038AD-31ED-465C-BD22-E1F69FAB219A}" presName="sibTrans" presStyleLbl="sibTrans2D1" presStyleIdx="4" presStyleCnt="5"/>
      <dgm:spPr/>
    </dgm:pt>
    <dgm:pt modelId="{900D6B90-C67A-4B53-88BF-500E520F2F98}" type="pres">
      <dgm:prSet presAssocID="{F10038AD-31ED-465C-BD22-E1F69FAB219A}" presName="connectorText" presStyleLbl="sibTrans2D1" presStyleIdx="4" presStyleCnt="5"/>
      <dgm:spPr/>
    </dgm:pt>
    <dgm:pt modelId="{5135C7A1-C8B9-40C0-9526-254E2D3CA797}" type="pres">
      <dgm:prSet presAssocID="{E928EE47-A60C-4CC1-AC3F-90CE762C3600}" presName="node" presStyleLbl="node1" presStyleIdx="5" presStyleCnt="6" custScaleX="240974">
        <dgm:presLayoutVars>
          <dgm:bulletEnabled val="1"/>
        </dgm:presLayoutVars>
      </dgm:prSet>
      <dgm:spPr/>
    </dgm:pt>
  </dgm:ptLst>
  <dgm:cxnLst>
    <dgm:cxn modelId="{517D8503-4ECB-4739-B23B-FFA7C7E32FE1}" type="presOf" srcId="{1FAC2B7F-DD16-4275-A27C-A66A0F1CB3B2}" destId="{A011713B-F662-489B-B135-DB25722C345D}" srcOrd="0" destOrd="0" presId="urn:microsoft.com/office/officeart/2005/8/layout/process2"/>
    <dgm:cxn modelId="{9F1DD10A-EE24-4D41-8688-851A5B64C821}" srcId="{6B4100D3-6DEC-4C7E-A705-592159D34948}" destId="{3A138695-8442-4CED-B563-ADA2710FDED6}" srcOrd="0" destOrd="0" parTransId="{08CB3AA1-E6B4-4E23-A9BC-B29E8B6AA3F4}" sibTransId="{B2B70899-8E17-44FF-AF54-857FD5103065}"/>
    <dgm:cxn modelId="{EFFB400B-1CCE-43F6-93F8-3D43838878A0}" type="presOf" srcId="{6B4100D3-6DEC-4C7E-A705-592159D34948}" destId="{904676D3-65BD-40C8-9FD7-369E8D51925D}" srcOrd="0" destOrd="0" presId="urn:microsoft.com/office/officeart/2005/8/layout/process2"/>
    <dgm:cxn modelId="{9AD04E0D-FD5F-4CFB-B3C6-428BF5522A80}" type="presOf" srcId="{1FAC2B7F-DD16-4275-A27C-A66A0F1CB3B2}" destId="{69D113D4-8D83-46B1-AA8B-D793B1C7A5C8}" srcOrd="1" destOrd="0" presId="urn:microsoft.com/office/officeart/2005/8/layout/process2"/>
    <dgm:cxn modelId="{997D0312-33F1-4683-8B09-47B2DF0A8D37}" type="presOf" srcId="{3A138695-8442-4CED-B563-ADA2710FDED6}" destId="{87B18942-5574-40D6-B64E-7A57690DC07B}" srcOrd="0" destOrd="0" presId="urn:microsoft.com/office/officeart/2005/8/layout/process2"/>
    <dgm:cxn modelId="{3C6D2F23-8FF8-4A3C-80EB-4D157AE977D7}" srcId="{6B4100D3-6DEC-4C7E-A705-592159D34948}" destId="{39461AEF-429C-43B6-929A-37880F2F23ED}" srcOrd="3" destOrd="0" parTransId="{B37E6363-67A1-4931-844D-E8A85C127C65}" sibTransId="{FE664D76-D6D6-4538-A6B8-9661E9BAA49B}"/>
    <dgm:cxn modelId="{EAF35C30-223A-4D29-881C-3B0C95646140}" type="presOf" srcId="{37D40300-9E82-49E9-9C01-6495F6B6A72C}" destId="{B7F60178-8335-4BD0-8808-7EF2ACD2D5F2}" srcOrd="1" destOrd="0" presId="urn:microsoft.com/office/officeart/2005/8/layout/process2"/>
    <dgm:cxn modelId="{2EF91933-0180-45A1-ABE7-0AE60CF888AE}" srcId="{6B4100D3-6DEC-4C7E-A705-592159D34948}" destId="{203519B2-2287-464F-B642-554935CC4C6C}" srcOrd="4" destOrd="0" parTransId="{BF69FE39-924C-4072-93E0-20324B79CE55}" sibTransId="{F10038AD-31ED-465C-BD22-E1F69FAB219A}"/>
    <dgm:cxn modelId="{6DFC6440-3709-4D8A-9FD8-1B3EB99C384A}" type="presOf" srcId="{F10038AD-31ED-465C-BD22-E1F69FAB219A}" destId="{900D6B90-C67A-4B53-88BF-500E520F2F98}" srcOrd="1" destOrd="0" presId="urn:microsoft.com/office/officeart/2005/8/layout/process2"/>
    <dgm:cxn modelId="{9D60895F-51DB-483F-8505-2B5022A68403}" type="presOf" srcId="{39461AEF-429C-43B6-929A-37880F2F23ED}" destId="{24382FE8-38B1-42C2-8FBC-FAE49C557824}" srcOrd="0" destOrd="0" presId="urn:microsoft.com/office/officeart/2005/8/layout/process2"/>
    <dgm:cxn modelId="{44699844-4AE4-4E48-B1B1-6C2DAC00937A}" type="presOf" srcId="{203519B2-2287-464F-B642-554935CC4C6C}" destId="{E8FCA099-1577-468E-863D-E5CEC0C4C328}" srcOrd="0" destOrd="0" presId="urn:microsoft.com/office/officeart/2005/8/layout/process2"/>
    <dgm:cxn modelId="{FA9AFE45-E6C8-4E19-A0BD-D9F7DF0C715E}" type="presOf" srcId="{F10038AD-31ED-465C-BD22-E1F69FAB219A}" destId="{6FF16272-F717-4A66-89A6-7F5BC791B73F}" srcOrd="0" destOrd="0" presId="urn:microsoft.com/office/officeart/2005/8/layout/process2"/>
    <dgm:cxn modelId="{C88FBA6C-A8F9-43AB-B4AC-F666EC393F37}" type="presOf" srcId="{FE664D76-D6D6-4538-A6B8-9661E9BAA49B}" destId="{6F3AC1CA-C6BE-4147-96A0-D2056B94BC67}" srcOrd="1" destOrd="0" presId="urn:microsoft.com/office/officeart/2005/8/layout/process2"/>
    <dgm:cxn modelId="{DF168F58-A9AF-4FCA-9D8D-0921D2388C34}" type="presOf" srcId="{B2B70899-8E17-44FF-AF54-857FD5103065}" destId="{5C67EAB7-20E6-463E-97E5-06662EF18D99}" srcOrd="0" destOrd="0" presId="urn:microsoft.com/office/officeart/2005/8/layout/process2"/>
    <dgm:cxn modelId="{1A4A51AC-5188-459E-ADF9-FB953E6B43DE}" type="presOf" srcId="{FE664D76-D6D6-4538-A6B8-9661E9BAA49B}" destId="{329AD365-49C7-4A4C-829C-52CF16E71E9F}" srcOrd="0" destOrd="0" presId="urn:microsoft.com/office/officeart/2005/8/layout/process2"/>
    <dgm:cxn modelId="{2FA867BE-7035-49EA-8750-B0AF5435FD0E}" type="presOf" srcId="{37D40300-9E82-49E9-9C01-6495F6B6A72C}" destId="{94CE220C-9587-4255-9DB5-AE06CCF7408B}" srcOrd="0" destOrd="0" presId="urn:microsoft.com/office/officeart/2005/8/layout/process2"/>
    <dgm:cxn modelId="{005378C1-50C7-42CD-9D56-40DA8A401BBD}" srcId="{6B4100D3-6DEC-4C7E-A705-592159D34948}" destId="{45908EFF-B5EB-4D8F-A708-21F37B83FD95}" srcOrd="1" destOrd="0" parTransId="{ED5535C2-0CFF-47FA-8E31-AB9D5F65A9FF}" sibTransId="{1FAC2B7F-DD16-4275-A27C-A66A0F1CB3B2}"/>
    <dgm:cxn modelId="{155AF2CA-ACB5-46BA-B1B7-AB0AC5465F77}" type="presOf" srcId="{397D3D08-3F32-4880-808D-32124B8A11C7}" destId="{46FD9632-0651-4592-9E91-69DF5A0ECFBE}" srcOrd="0" destOrd="0" presId="urn:microsoft.com/office/officeart/2005/8/layout/process2"/>
    <dgm:cxn modelId="{0F1F7AD0-7181-47E4-8C9D-E1D6C4AC52F7}" srcId="{6B4100D3-6DEC-4C7E-A705-592159D34948}" destId="{397D3D08-3F32-4880-808D-32124B8A11C7}" srcOrd="2" destOrd="0" parTransId="{44C58829-6209-4F7F-9AB9-6A043F2D1C40}" sibTransId="{37D40300-9E82-49E9-9C01-6495F6B6A72C}"/>
    <dgm:cxn modelId="{A470D4D0-F673-4FFD-814F-5DF8FFF089CE}" srcId="{6B4100D3-6DEC-4C7E-A705-592159D34948}" destId="{E928EE47-A60C-4CC1-AC3F-90CE762C3600}" srcOrd="5" destOrd="0" parTransId="{AEC5B71F-5D73-4217-BFEF-69537A2D6314}" sibTransId="{EDBE99A1-09B7-47AC-BB0A-9605360F0CA9}"/>
    <dgm:cxn modelId="{222E63DF-51BF-4066-A9A6-15D4C13C4988}" type="presOf" srcId="{B2B70899-8E17-44FF-AF54-857FD5103065}" destId="{891A61EA-5D14-49DD-A4DD-937AD7F031AB}" srcOrd="1" destOrd="0" presId="urn:microsoft.com/office/officeart/2005/8/layout/process2"/>
    <dgm:cxn modelId="{E61CDFE2-13FE-4EFF-B494-FBD3B8067778}" type="presOf" srcId="{45908EFF-B5EB-4D8F-A708-21F37B83FD95}" destId="{29D244C6-D0EB-4796-9CC7-C08487306EE1}" srcOrd="0" destOrd="0" presId="urn:microsoft.com/office/officeart/2005/8/layout/process2"/>
    <dgm:cxn modelId="{616A4BE3-D0C4-46EA-B49A-05A47E1FBBB9}" type="presOf" srcId="{E928EE47-A60C-4CC1-AC3F-90CE762C3600}" destId="{5135C7A1-C8B9-40C0-9526-254E2D3CA797}" srcOrd="0" destOrd="0" presId="urn:microsoft.com/office/officeart/2005/8/layout/process2"/>
    <dgm:cxn modelId="{4FE9EB9A-760F-4746-803B-8C22D99E8073}" type="presParOf" srcId="{904676D3-65BD-40C8-9FD7-369E8D51925D}" destId="{87B18942-5574-40D6-B64E-7A57690DC07B}" srcOrd="0" destOrd="0" presId="urn:microsoft.com/office/officeart/2005/8/layout/process2"/>
    <dgm:cxn modelId="{92D4491B-B800-43BF-B064-7147FDD8DDA3}" type="presParOf" srcId="{904676D3-65BD-40C8-9FD7-369E8D51925D}" destId="{5C67EAB7-20E6-463E-97E5-06662EF18D99}" srcOrd="1" destOrd="0" presId="urn:microsoft.com/office/officeart/2005/8/layout/process2"/>
    <dgm:cxn modelId="{DDB4EAD5-68FC-4899-9F39-F65170A93164}" type="presParOf" srcId="{5C67EAB7-20E6-463E-97E5-06662EF18D99}" destId="{891A61EA-5D14-49DD-A4DD-937AD7F031AB}" srcOrd="0" destOrd="0" presId="urn:microsoft.com/office/officeart/2005/8/layout/process2"/>
    <dgm:cxn modelId="{6FE67780-7299-4DFF-8B18-FA88630C3AD5}" type="presParOf" srcId="{904676D3-65BD-40C8-9FD7-369E8D51925D}" destId="{29D244C6-D0EB-4796-9CC7-C08487306EE1}" srcOrd="2" destOrd="0" presId="urn:microsoft.com/office/officeart/2005/8/layout/process2"/>
    <dgm:cxn modelId="{9A22810B-E694-4F6C-8577-7AABA829F085}" type="presParOf" srcId="{904676D3-65BD-40C8-9FD7-369E8D51925D}" destId="{A011713B-F662-489B-B135-DB25722C345D}" srcOrd="3" destOrd="0" presId="urn:microsoft.com/office/officeart/2005/8/layout/process2"/>
    <dgm:cxn modelId="{E5FE1C52-CD81-4A06-993D-FDDC5C951736}" type="presParOf" srcId="{A011713B-F662-489B-B135-DB25722C345D}" destId="{69D113D4-8D83-46B1-AA8B-D793B1C7A5C8}" srcOrd="0" destOrd="0" presId="urn:microsoft.com/office/officeart/2005/8/layout/process2"/>
    <dgm:cxn modelId="{EB6C6B2C-517D-482A-9151-118F591A2014}" type="presParOf" srcId="{904676D3-65BD-40C8-9FD7-369E8D51925D}" destId="{46FD9632-0651-4592-9E91-69DF5A0ECFBE}" srcOrd="4" destOrd="0" presId="urn:microsoft.com/office/officeart/2005/8/layout/process2"/>
    <dgm:cxn modelId="{27FCC41B-C111-4142-AA6D-57FE81675F96}" type="presParOf" srcId="{904676D3-65BD-40C8-9FD7-369E8D51925D}" destId="{94CE220C-9587-4255-9DB5-AE06CCF7408B}" srcOrd="5" destOrd="0" presId="urn:microsoft.com/office/officeart/2005/8/layout/process2"/>
    <dgm:cxn modelId="{C01FA1CA-C78F-4763-A2EE-269CD1DCD426}" type="presParOf" srcId="{94CE220C-9587-4255-9DB5-AE06CCF7408B}" destId="{B7F60178-8335-4BD0-8808-7EF2ACD2D5F2}" srcOrd="0" destOrd="0" presId="urn:microsoft.com/office/officeart/2005/8/layout/process2"/>
    <dgm:cxn modelId="{A45DF37F-5F7D-49D4-825B-CD6716F423CA}" type="presParOf" srcId="{904676D3-65BD-40C8-9FD7-369E8D51925D}" destId="{24382FE8-38B1-42C2-8FBC-FAE49C557824}" srcOrd="6" destOrd="0" presId="urn:microsoft.com/office/officeart/2005/8/layout/process2"/>
    <dgm:cxn modelId="{006B0640-040B-42B7-87FF-784917F97EA2}" type="presParOf" srcId="{904676D3-65BD-40C8-9FD7-369E8D51925D}" destId="{329AD365-49C7-4A4C-829C-52CF16E71E9F}" srcOrd="7" destOrd="0" presId="urn:microsoft.com/office/officeart/2005/8/layout/process2"/>
    <dgm:cxn modelId="{CEB8D777-1457-4933-8C6C-AA9E587E58E2}" type="presParOf" srcId="{329AD365-49C7-4A4C-829C-52CF16E71E9F}" destId="{6F3AC1CA-C6BE-4147-96A0-D2056B94BC67}" srcOrd="0" destOrd="0" presId="urn:microsoft.com/office/officeart/2005/8/layout/process2"/>
    <dgm:cxn modelId="{AF30FFAB-8AF0-4674-9B23-591B73A625E7}" type="presParOf" srcId="{904676D3-65BD-40C8-9FD7-369E8D51925D}" destId="{E8FCA099-1577-468E-863D-E5CEC0C4C328}" srcOrd="8" destOrd="0" presId="urn:microsoft.com/office/officeart/2005/8/layout/process2"/>
    <dgm:cxn modelId="{0AEB470A-805F-46E4-911F-1489A2D3AD84}" type="presParOf" srcId="{904676D3-65BD-40C8-9FD7-369E8D51925D}" destId="{6FF16272-F717-4A66-89A6-7F5BC791B73F}" srcOrd="9" destOrd="0" presId="urn:microsoft.com/office/officeart/2005/8/layout/process2"/>
    <dgm:cxn modelId="{C1B1DCFD-8E65-4460-BAEA-8AC2E62C7CA6}" type="presParOf" srcId="{6FF16272-F717-4A66-89A6-7F5BC791B73F}" destId="{900D6B90-C67A-4B53-88BF-500E520F2F98}" srcOrd="0" destOrd="0" presId="urn:microsoft.com/office/officeart/2005/8/layout/process2"/>
    <dgm:cxn modelId="{01BBA01C-EB17-4BD5-9ED8-8996CA579572}" type="presParOf" srcId="{904676D3-65BD-40C8-9FD7-369E8D51925D}" destId="{5135C7A1-C8B9-40C0-9526-254E2D3CA797}" srcOrd="10"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2E30570-A372-4B84-A755-C945DF21F523}" type="doc">
      <dgm:prSet loTypeId="urn:microsoft.com/office/officeart/2005/8/layout/process2" loCatId="process" qsTypeId="urn:microsoft.com/office/officeart/2005/8/quickstyle/simple1" qsCatId="simple" csTypeId="urn:microsoft.com/office/officeart/2005/8/colors/accent1_2" csCatId="accent1" phldr="1"/>
      <dgm:spPr/>
    </dgm:pt>
    <dgm:pt modelId="{999F3E76-6945-4107-9609-644EBEB87039}">
      <dgm:prSet phldrT="[テキスト]"/>
      <dgm:spPr/>
      <dgm:t>
        <a:bodyPr/>
        <a:lstStyle/>
        <a:p>
          <a:r>
            <a:rPr kumimoji="1" lang="en-US" altLang="ja-JP" dirty="0"/>
            <a:t>4</a:t>
          </a:r>
          <a:r>
            <a:rPr kumimoji="1" lang="ja-JP" altLang="en-US" dirty="0"/>
            <a:t>月時点調査</a:t>
          </a:r>
        </a:p>
      </dgm:t>
    </dgm:pt>
    <dgm:pt modelId="{ED4775F4-A2B5-468B-B358-0E88241DEC38}" type="parTrans" cxnId="{2DDAAC84-BE39-416F-B7C1-688BE35962A5}">
      <dgm:prSet/>
      <dgm:spPr/>
      <dgm:t>
        <a:bodyPr/>
        <a:lstStyle/>
        <a:p>
          <a:endParaRPr kumimoji="1" lang="ja-JP" altLang="en-US"/>
        </a:p>
      </dgm:t>
    </dgm:pt>
    <dgm:pt modelId="{C7F90727-9A63-4ED7-BA17-97AB83BE0DD2}" type="sibTrans" cxnId="{2DDAAC84-BE39-416F-B7C1-688BE35962A5}">
      <dgm:prSet/>
      <dgm:spPr/>
      <dgm:t>
        <a:bodyPr/>
        <a:lstStyle/>
        <a:p>
          <a:endParaRPr kumimoji="1" lang="ja-JP" altLang="en-US"/>
        </a:p>
      </dgm:t>
    </dgm:pt>
    <dgm:pt modelId="{DC7C1927-FA01-4FBB-836E-C51AE97F2FFD}">
      <dgm:prSet phldrT="[テキスト]"/>
      <dgm:spPr/>
      <dgm:t>
        <a:bodyPr/>
        <a:lstStyle/>
        <a:p>
          <a:r>
            <a:rPr kumimoji="1" lang="en-US" altLang="ja-JP" dirty="0"/>
            <a:t>7</a:t>
          </a:r>
          <a:r>
            <a:rPr kumimoji="1" lang="ja-JP" altLang="en-US" dirty="0"/>
            <a:t>月時点調査</a:t>
          </a:r>
        </a:p>
      </dgm:t>
    </dgm:pt>
    <dgm:pt modelId="{A6118332-6F0B-4252-80B2-4B5B5FC2D730}" type="parTrans" cxnId="{36F3ECB6-C5C4-458C-A05F-17361C47CE4D}">
      <dgm:prSet/>
      <dgm:spPr/>
      <dgm:t>
        <a:bodyPr/>
        <a:lstStyle/>
        <a:p>
          <a:endParaRPr kumimoji="1" lang="ja-JP" altLang="en-US"/>
        </a:p>
      </dgm:t>
    </dgm:pt>
    <dgm:pt modelId="{91044806-8CA1-4EE9-86BE-4DF78B7CAC67}" type="sibTrans" cxnId="{36F3ECB6-C5C4-458C-A05F-17361C47CE4D}">
      <dgm:prSet/>
      <dgm:spPr/>
      <dgm:t>
        <a:bodyPr/>
        <a:lstStyle/>
        <a:p>
          <a:endParaRPr kumimoji="1" lang="ja-JP" altLang="en-US"/>
        </a:p>
      </dgm:t>
    </dgm:pt>
    <dgm:pt modelId="{307544F4-6B74-45B6-9E99-2F999DE9F2E5}">
      <dgm:prSet phldrT="[テキスト]"/>
      <dgm:spPr/>
      <dgm:t>
        <a:bodyPr/>
        <a:lstStyle/>
        <a:p>
          <a:r>
            <a:rPr kumimoji="1" lang="en-US" altLang="ja-JP" dirty="0"/>
            <a:t>10</a:t>
          </a:r>
          <a:r>
            <a:rPr kumimoji="1" lang="ja-JP" altLang="en-US" dirty="0"/>
            <a:t>月時点調査</a:t>
          </a:r>
          <a:endParaRPr kumimoji="1" lang="en-US" altLang="ja-JP" dirty="0"/>
        </a:p>
      </dgm:t>
    </dgm:pt>
    <dgm:pt modelId="{B90364C5-E187-480C-8689-3F08E753768E}" type="parTrans" cxnId="{EB788B6C-A61C-41AB-A704-9B64BB3C5CFA}">
      <dgm:prSet/>
      <dgm:spPr/>
      <dgm:t>
        <a:bodyPr/>
        <a:lstStyle/>
        <a:p>
          <a:endParaRPr kumimoji="1" lang="ja-JP" altLang="en-US"/>
        </a:p>
      </dgm:t>
    </dgm:pt>
    <dgm:pt modelId="{DF852883-4163-4E07-B708-6F1A38966E60}" type="sibTrans" cxnId="{EB788B6C-A61C-41AB-A704-9B64BB3C5CFA}">
      <dgm:prSet/>
      <dgm:spPr/>
      <dgm:t>
        <a:bodyPr/>
        <a:lstStyle/>
        <a:p>
          <a:endParaRPr kumimoji="1" lang="ja-JP" altLang="en-US"/>
        </a:p>
      </dgm:t>
    </dgm:pt>
    <dgm:pt modelId="{40A01539-489D-4F70-8EB1-CD3751E5F0EC}">
      <dgm:prSet phldrT="[テキスト]"/>
      <dgm:spPr/>
      <dgm:t>
        <a:bodyPr/>
        <a:lstStyle/>
        <a:p>
          <a:r>
            <a:rPr kumimoji="1" lang="en-US" altLang="ja-JP" dirty="0"/>
            <a:t>1</a:t>
          </a:r>
          <a:r>
            <a:rPr kumimoji="1" lang="ja-JP" altLang="en-US" dirty="0"/>
            <a:t>月時点調査</a:t>
          </a:r>
          <a:endParaRPr kumimoji="1" lang="en-US" altLang="ja-JP" dirty="0"/>
        </a:p>
      </dgm:t>
    </dgm:pt>
    <dgm:pt modelId="{D7603FD7-532D-4205-B9A7-2F2D29A00111}" type="parTrans" cxnId="{85E3CD20-5084-4E13-BB83-9D2240E50624}">
      <dgm:prSet/>
      <dgm:spPr/>
      <dgm:t>
        <a:bodyPr/>
        <a:lstStyle/>
        <a:p>
          <a:endParaRPr kumimoji="1" lang="ja-JP" altLang="en-US"/>
        </a:p>
      </dgm:t>
    </dgm:pt>
    <dgm:pt modelId="{667BF2BD-B0CF-4DB4-AC3B-F3503EA97075}" type="sibTrans" cxnId="{85E3CD20-5084-4E13-BB83-9D2240E50624}">
      <dgm:prSet/>
      <dgm:spPr/>
      <dgm:t>
        <a:bodyPr/>
        <a:lstStyle/>
        <a:p>
          <a:endParaRPr kumimoji="1" lang="ja-JP" altLang="en-US"/>
        </a:p>
      </dgm:t>
    </dgm:pt>
    <dgm:pt modelId="{06F2485E-B24E-489F-BF60-AEA08E72BE5C}" type="pres">
      <dgm:prSet presAssocID="{C2E30570-A372-4B84-A755-C945DF21F523}" presName="linearFlow" presStyleCnt="0">
        <dgm:presLayoutVars>
          <dgm:resizeHandles val="exact"/>
        </dgm:presLayoutVars>
      </dgm:prSet>
      <dgm:spPr/>
    </dgm:pt>
    <dgm:pt modelId="{B71DE531-88F9-40D8-B758-56D2B9FC5B9B}" type="pres">
      <dgm:prSet presAssocID="{999F3E76-6945-4107-9609-644EBEB87039}" presName="node" presStyleLbl="node1" presStyleIdx="0" presStyleCnt="4" custScaleX="213368">
        <dgm:presLayoutVars>
          <dgm:bulletEnabled val="1"/>
        </dgm:presLayoutVars>
      </dgm:prSet>
      <dgm:spPr/>
    </dgm:pt>
    <dgm:pt modelId="{364C034D-A6BA-4628-9A68-09DFD47DC53D}" type="pres">
      <dgm:prSet presAssocID="{C7F90727-9A63-4ED7-BA17-97AB83BE0DD2}" presName="sibTrans" presStyleLbl="sibTrans2D1" presStyleIdx="0" presStyleCnt="3"/>
      <dgm:spPr/>
    </dgm:pt>
    <dgm:pt modelId="{3C9AE079-BE7B-4FD9-85B4-1CDCC71B8ACB}" type="pres">
      <dgm:prSet presAssocID="{C7F90727-9A63-4ED7-BA17-97AB83BE0DD2}" presName="connectorText" presStyleLbl="sibTrans2D1" presStyleIdx="0" presStyleCnt="3"/>
      <dgm:spPr/>
    </dgm:pt>
    <dgm:pt modelId="{10D6EB92-DAE5-4F3E-A053-27F6F0B29734}" type="pres">
      <dgm:prSet presAssocID="{DC7C1927-FA01-4FBB-836E-C51AE97F2FFD}" presName="node" presStyleLbl="node1" presStyleIdx="1" presStyleCnt="4" custScaleX="205220">
        <dgm:presLayoutVars>
          <dgm:bulletEnabled val="1"/>
        </dgm:presLayoutVars>
      </dgm:prSet>
      <dgm:spPr/>
    </dgm:pt>
    <dgm:pt modelId="{F2177892-FEC4-4BE5-9C00-38AECCF82BE3}" type="pres">
      <dgm:prSet presAssocID="{91044806-8CA1-4EE9-86BE-4DF78B7CAC67}" presName="sibTrans" presStyleLbl="sibTrans2D1" presStyleIdx="1" presStyleCnt="3"/>
      <dgm:spPr/>
    </dgm:pt>
    <dgm:pt modelId="{4FEC9E07-007A-4B22-9B6B-FFBA2998E982}" type="pres">
      <dgm:prSet presAssocID="{91044806-8CA1-4EE9-86BE-4DF78B7CAC67}" presName="connectorText" presStyleLbl="sibTrans2D1" presStyleIdx="1" presStyleCnt="3"/>
      <dgm:spPr/>
    </dgm:pt>
    <dgm:pt modelId="{F783A923-6E60-47A3-90E1-07BD389364D1}" type="pres">
      <dgm:prSet presAssocID="{307544F4-6B74-45B6-9E99-2F999DE9F2E5}" presName="node" presStyleLbl="node1" presStyleIdx="2" presStyleCnt="4" custScaleX="208479">
        <dgm:presLayoutVars>
          <dgm:bulletEnabled val="1"/>
        </dgm:presLayoutVars>
      </dgm:prSet>
      <dgm:spPr/>
    </dgm:pt>
    <dgm:pt modelId="{C798436D-05D9-4699-9550-6937A5CD1A56}" type="pres">
      <dgm:prSet presAssocID="{DF852883-4163-4E07-B708-6F1A38966E60}" presName="sibTrans" presStyleLbl="sibTrans2D1" presStyleIdx="2" presStyleCnt="3"/>
      <dgm:spPr/>
    </dgm:pt>
    <dgm:pt modelId="{B7C45E34-9C65-4D0D-AA70-C63A7D48EE63}" type="pres">
      <dgm:prSet presAssocID="{DF852883-4163-4E07-B708-6F1A38966E60}" presName="connectorText" presStyleLbl="sibTrans2D1" presStyleIdx="2" presStyleCnt="3"/>
      <dgm:spPr/>
    </dgm:pt>
    <dgm:pt modelId="{B3D17A23-D09C-479C-A656-8DA8EAEA3613}" type="pres">
      <dgm:prSet presAssocID="{40A01539-489D-4F70-8EB1-CD3751E5F0EC}" presName="node" presStyleLbl="node1" presStyleIdx="3" presStyleCnt="4" custScaleX="205220">
        <dgm:presLayoutVars>
          <dgm:bulletEnabled val="1"/>
        </dgm:presLayoutVars>
      </dgm:prSet>
      <dgm:spPr/>
    </dgm:pt>
  </dgm:ptLst>
  <dgm:cxnLst>
    <dgm:cxn modelId="{EC62C206-2317-4718-9F05-0D006E0C8DB1}" type="presOf" srcId="{307544F4-6B74-45B6-9E99-2F999DE9F2E5}" destId="{F783A923-6E60-47A3-90E1-07BD389364D1}" srcOrd="0" destOrd="0" presId="urn:microsoft.com/office/officeart/2005/8/layout/process2"/>
    <dgm:cxn modelId="{1F8F4B0B-5157-4EE3-813D-3A54C6FEE4F9}" type="presOf" srcId="{40A01539-489D-4F70-8EB1-CD3751E5F0EC}" destId="{B3D17A23-D09C-479C-A656-8DA8EAEA3613}" srcOrd="0" destOrd="0" presId="urn:microsoft.com/office/officeart/2005/8/layout/process2"/>
    <dgm:cxn modelId="{85E3CD20-5084-4E13-BB83-9D2240E50624}" srcId="{C2E30570-A372-4B84-A755-C945DF21F523}" destId="{40A01539-489D-4F70-8EB1-CD3751E5F0EC}" srcOrd="3" destOrd="0" parTransId="{D7603FD7-532D-4205-B9A7-2F2D29A00111}" sibTransId="{667BF2BD-B0CF-4DB4-AC3B-F3503EA97075}"/>
    <dgm:cxn modelId="{8B26B52A-393B-4628-A417-8E444FE57D98}" type="presOf" srcId="{DF852883-4163-4E07-B708-6F1A38966E60}" destId="{B7C45E34-9C65-4D0D-AA70-C63A7D48EE63}" srcOrd="1" destOrd="0" presId="urn:microsoft.com/office/officeart/2005/8/layout/process2"/>
    <dgm:cxn modelId="{6CEFF82D-D8B0-4C0A-89E0-9493865D2FA8}" type="presOf" srcId="{C2E30570-A372-4B84-A755-C945DF21F523}" destId="{06F2485E-B24E-489F-BF60-AEA08E72BE5C}" srcOrd="0" destOrd="0" presId="urn:microsoft.com/office/officeart/2005/8/layout/process2"/>
    <dgm:cxn modelId="{8F64DE2F-73C9-405B-A571-6DCCA0CDCB39}" type="presOf" srcId="{91044806-8CA1-4EE9-86BE-4DF78B7CAC67}" destId="{F2177892-FEC4-4BE5-9C00-38AECCF82BE3}" srcOrd="0" destOrd="0" presId="urn:microsoft.com/office/officeart/2005/8/layout/process2"/>
    <dgm:cxn modelId="{79D2B231-2FBE-4866-B284-EF39A685B525}" type="presOf" srcId="{C7F90727-9A63-4ED7-BA17-97AB83BE0DD2}" destId="{3C9AE079-BE7B-4FD9-85B4-1CDCC71B8ACB}" srcOrd="1" destOrd="0" presId="urn:microsoft.com/office/officeart/2005/8/layout/process2"/>
    <dgm:cxn modelId="{F7EF3266-CCDA-41FD-9CDA-09F1C6E6801F}" type="presOf" srcId="{DC7C1927-FA01-4FBB-836E-C51AE97F2FFD}" destId="{10D6EB92-DAE5-4F3E-A053-27F6F0B29734}" srcOrd="0" destOrd="0" presId="urn:microsoft.com/office/officeart/2005/8/layout/process2"/>
    <dgm:cxn modelId="{A7B4336A-013C-4029-A274-833C358A6681}" type="presOf" srcId="{91044806-8CA1-4EE9-86BE-4DF78B7CAC67}" destId="{4FEC9E07-007A-4B22-9B6B-FFBA2998E982}" srcOrd="1" destOrd="0" presId="urn:microsoft.com/office/officeart/2005/8/layout/process2"/>
    <dgm:cxn modelId="{EB788B6C-A61C-41AB-A704-9B64BB3C5CFA}" srcId="{C2E30570-A372-4B84-A755-C945DF21F523}" destId="{307544F4-6B74-45B6-9E99-2F999DE9F2E5}" srcOrd="2" destOrd="0" parTransId="{B90364C5-E187-480C-8689-3F08E753768E}" sibTransId="{DF852883-4163-4E07-B708-6F1A38966E60}"/>
    <dgm:cxn modelId="{A2B3586D-FC65-41A4-A3D0-A3136002F91E}" type="presOf" srcId="{999F3E76-6945-4107-9609-644EBEB87039}" destId="{B71DE531-88F9-40D8-B758-56D2B9FC5B9B}" srcOrd="0" destOrd="0" presId="urn:microsoft.com/office/officeart/2005/8/layout/process2"/>
    <dgm:cxn modelId="{2DDAAC84-BE39-416F-B7C1-688BE35962A5}" srcId="{C2E30570-A372-4B84-A755-C945DF21F523}" destId="{999F3E76-6945-4107-9609-644EBEB87039}" srcOrd="0" destOrd="0" parTransId="{ED4775F4-A2B5-468B-B358-0E88241DEC38}" sibTransId="{C7F90727-9A63-4ED7-BA17-97AB83BE0DD2}"/>
    <dgm:cxn modelId="{4F63C494-B13F-4033-8A0C-B877939E9D7A}" type="presOf" srcId="{DF852883-4163-4E07-B708-6F1A38966E60}" destId="{C798436D-05D9-4699-9550-6937A5CD1A56}" srcOrd="0" destOrd="0" presId="urn:microsoft.com/office/officeart/2005/8/layout/process2"/>
    <dgm:cxn modelId="{36F3ECB6-C5C4-458C-A05F-17361C47CE4D}" srcId="{C2E30570-A372-4B84-A755-C945DF21F523}" destId="{DC7C1927-FA01-4FBB-836E-C51AE97F2FFD}" srcOrd="1" destOrd="0" parTransId="{A6118332-6F0B-4252-80B2-4B5B5FC2D730}" sibTransId="{91044806-8CA1-4EE9-86BE-4DF78B7CAC67}"/>
    <dgm:cxn modelId="{EF9D07B9-76ED-4E6E-A944-79D78CCCB53D}" type="presOf" srcId="{C7F90727-9A63-4ED7-BA17-97AB83BE0DD2}" destId="{364C034D-A6BA-4628-9A68-09DFD47DC53D}" srcOrd="0" destOrd="0" presId="urn:microsoft.com/office/officeart/2005/8/layout/process2"/>
    <dgm:cxn modelId="{56782AB0-0E9A-41A5-BB5A-3BE18D749A09}" type="presParOf" srcId="{06F2485E-B24E-489F-BF60-AEA08E72BE5C}" destId="{B71DE531-88F9-40D8-B758-56D2B9FC5B9B}" srcOrd="0" destOrd="0" presId="urn:microsoft.com/office/officeart/2005/8/layout/process2"/>
    <dgm:cxn modelId="{D27AEC81-6E25-4571-94C0-9EF408E27C7C}" type="presParOf" srcId="{06F2485E-B24E-489F-BF60-AEA08E72BE5C}" destId="{364C034D-A6BA-4628-9A68-09DFD47DC53D}" srcOrd="1" destOrd="0" presId="urn:microsoft.com/office/officeart/2005/8/layout/process2"/>
    <dgm:cxn modelId="{46E5E454-96C8-47FB-8FD1-142C97ADE543}" type="presParOf" srcId="{364C034D-A6BA-4628-9A68-09DFD47DC53D}" destId="{3C9AE079-BE7B-4FD9-85B4-1CDCC71B8ACB}" srcOrd="0" destOrd="0" presId="urn:microsoft.com/office/officeart/2005/8/layout/process2"/>
    <dgm:cxn modelId="{FAD70BC1-CD5E-4AEC-84DB-319D2083FF78}" type="presParOf" srcId="{06F2485E-B24E-489F-BF60-AEA08E72BE5C}" destId="{10D6EB92-DAE5-4F3E-A053-27F6F0B29734}" srcOrd="2" destOrd="0" presId="urn:microsoft.com/office/officeart/2005/8/layout/process2"/>
    <dgm:cxn modelId="{B02BC2AE-6AA0-48F3-88B8-89F723645221}" type="presParOf" srcId="{06F2485E-B24E-489F-BF60-AEA08E72BE5C}" destId="{F2177892-FEC4-4BE5-9C00-38AECCF82BE3}" srcOrd="3" destOrd="0" presId="urn:microsoft.com/office/officeart/2005/8/layout/process2"/>
    <dgm:cxn modelId="{F65C6379-5BEA-4DEA-BD86-AC01A20CEF51}" type="presParOf" srcId="{F2177892-FEC4-4BE5-9C00-38AECCF82BE3}" destId="{4FEC9E07-007A-4B22-9B6B-FFBA2998E982}" srcOrd="0" destOrd="0" presId="urn:microsoft.com/office/officeart/2005/8/layout/process2"/>
    <dgm:cxn modelId="{377D496E-3B75-4F2A-82EB-EB1CC4E43C65}" type="presParOf" srcId="{06F2485E-B24E-489F-BF60-AEA08E72BE5C}" destId="{F783A923-6E60-47A3-90E1-07BD389364D1}" srcOrd="4" destOrd="0" presId="urn:microsoft.com/office/officeart/2005/8/layout/process2"/>
    <dgm:cxn modelId="{D30F44F3-2335-4D98-81AB-A984295ABA4B}" type="presParOf" srcId="{06F2485E-B24E-489F-BF60-AEA08E72BE5C}" destId="{C798436D-05D9-4699-9550-6937A5CD1A56}" srcOrd="5" destOrd="0" presId="urn:microsoft.com/office/officeart/2005/8/layout/process2"/>
    <dgm:cxn modelId="{2EEF1684-5072-4EA2-9042-4104044E7A99}" type="presParOf" srcId="{C798436D-05D9-4699-9550-6937A5CD1A56}" destId="{B7C45E34-9C65-4D0D-AA70-C63A7D48EE63}" srcOrd="0" destOrd="0" presId="urn:microsoft.com/office/officeart/2005/8/layout/process2"/>
    <dgm:cxn modelId="{E559956E-027B-49B7-B3BF-5208F80BC76B}" type="presParOf" srcId="{06F2485E-B24E-489F-BF60-AEA08E72BE5C}" destId="{B3D17A23-D09C-479C-A656-8DA8EAEA3613}" srcOrd="6"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1D46E12-78EE-4856-8510-23D728AAB790}" type="doc">
      <dgm:prSet loTypeId="urn:microsoft.com/office/officeart/2005/8/layout/process2" loCatId="process" qsTypeId="urn:microsoft.com/office/officeart/2005/8/quickstyle/simple1" qsCatId="simple" csTypeId="urn:microsoft.com/office/officeart/2005/8/colors/accent1_2" csCatId="accent1" phldr="1"/>
      <dgm:spPr/>
    </dgm:pt>
    <dgm:pt modelId="{A930CB0B-4585-4B43-A1B8-0B03D7C79F75}">
      <dgm:prSet phldrT="[テキスト]" custT="1"/>
      <dgm:spPr/>
      <dgm:t>
        <a:bodyPr/>
        <a:lstStyle/>
        <a:p>
          <a:r>
            <a:rPr kumimoji="1" lang="en-US" altLang="ja-JP" sz="1800" dirty="0"/>
            <a:t>4</a:t>
          </a:r>
          <a:r>
            <a:rPr kumimoji="1" lang="ja-JP" altLang="en-US" sz="1800" dirty="0"/>
            <a:t>月時点調査</a:t>
          </a:r>
        </a:p>
      </dgm:t>
    </dgm:pt>
    <dgm:pt modelId="{11CAAB35-E726-49BB-91B1-2E1D4F4AD837}" type="parTrans" cxnId="{95EFA933-3E41-4B34-B6B7-7BD46236691F}">
      <dgm:prSet/>
      <dgm:spPr/>
      <dgm:t>
        <a:bodyPr/>
        <a:lstStyle/>
        <a:p>
          <a:endParaRPr kumimoji="1" lang="ja-JP" altLang="en-US" sz="1600"/>
        </a:p>
      </dgm:t>
    </dgm:pt>
    <dgm:pt modelId="{28918A15-E497-4283-8D3E-313F463F44A0}" type="sibTrans" cxnId="{95EFA933-3E41-4B34-B6B7-7BD46236691F}">
      <dgm:prSet/>
      <dgm:spPr/>
      <dgm:t>
        <a:bodyPr/>
        <a:lstStyle/>
        <a:p>
          <a:endParaRPr kumimoji="1" lang="ja-JP" altLang="en-US" sz="1600"/>
        </a:p>
      </dgm:t>
    </dgm:pt>
    <dgm:pt modelId="{C1857AB6-2385-4AFB-9701-2828F34D8CCA}" type="pres">
      <dgm:prSet presAssocID="{21D46E12-78EE-4856-8510-23D728AAB790}" presName="linearFlow" presStyleCnt="0">
        <dgm:presLayoutVars>
          <dgm:resizeHandles val="exact"/>
        </dgm:presLayoutVars>
      </dgm:prSet>
      <dgm:spPr/>
    </dgm:pt>
    <dgm:pt modelId="{A4A7A42A-8527-46AE-9F67-B53D73F465F3}" type="pres">
      <dgm:prSet presAssocID="{A930CB0B-4585-4B43-A1B8-0B03D7C79F75}" presName="node" presStyleLbl="node1" presStyleIdx="0" presStyleCnt="1" custScaleX="230901" custScaleY="70505" custLinFactNeighborX="500" custLinFactNeighborY="62131">
        <dgm:presLayoutVars>
          <dgm:bulletEnabled val="1"/>
        </dgm:presLayoutVars>
      </dgm:prSet>
      <dgm:spPr/>
    </dgm:pt>
  </dgm:ptLst>
  <dgm:cxnLst>
    <dgm:cxn modelId="{95EFA933-3E41-4B34-B6B7-7BD46236691F}" srcId="{21D46E12-78EE-4856-8510-23D728AAB790}" destId="{A930CB0B-4585-4B43-A1B8-0B03D7C79F75}" srcOrd="0" destOrd="0" parTransId="{11CAAB35-E726-49BB-91B1-2E1D4F4AD837}" sibTransId="{28918A15-E497-4283-8D3E-313F463F44A0}"/>
    <dgm:cxn modelId="{A323D1B5-B71F-4359-8E5A-D4CE316F88AE}" type="presOf" srcId="{21D46E12-78EE-4856-8510-23D728AAB790}" destId="{C1857AB6-2385-4AFB-9701-2828F34D8CCA}" srcOrd="0" destOrd="0" presId="urn:microsoft.com/office/officeart/2005/8/layout/process2"/>
    <dgm:cxn modelId="{9609EBEC-6DDA-4DAD-80B1-951A0B1A2E75}" type="presOf" srcId="{A930CB0B-4585-4B43-A1B8-0B03D7C79F75}" destId="{A4A7A42A-8527-46AE-9F67-B53D73F465F3}" srcOrd="0" destOrd="0" presId="urn:microsoft.com/office/officeart/2005/8/layout/process2"/>
    <dgm:cxn modelId="{E7D2FDD8-F11E-4BF6-AF19-3B867221CF4D}" type="presParOf" srcId="{C1857AB6-2385-4AFB-9701-2828F34D8CCA}" destId="{A4A7A42A-8527-46AE-9F67-B53D73F465F3}" srcOrd="0" destOrd="0" presId="urn:microsoft.com/office/officeart/2005/8/layout/process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E21313-267E-4127-8B28-A61C020DAF38}">
      <dsp:nvSpPr>
        <dsp:cNvPr id="0" name=""/>
        <dsp:cNvSpPr/>
      </dsp:nvSpPr>
      <dsp:spPr>
        <a:xfrm>
          <a:off x="0" y="372360"/>
          <a:ext cx="10702248" cy="1587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0613" tIns="291592" rIns="830613" bIns="99568" numCol="1" spcCol="1270" anchor="t" anchorCtr="0">
          <a:noAutofit/>
        </a:bodyPr>
        <a:lstStyle/>
        <a:p>
          <a:pPr marL="114300" lvl="1" indent="-114300" algn="l" defTabSz="622300">
            <a:lnSpc>
              <a:spcPct val="90000"/>
            </a:lnSpc>
            <a:spcBef>
              <a:spcPct val="0"/>
            </a:spcBef>
            <a:spcAft>
              <a:spcPct val="15000"/>
            </a:spcAft>
            <a:buChar char="•"/>
          </a:pPr>
          <a:r>
            <a:rPr lang="ja-JP" altLang="en-US" sz="1400" kern="1200" dirty="0"/>
            <a:t>養成研修受講者のうち、新規登録希望者は数名程度にとどまっている。</a:t>
          </a:r>
        </a:p>
        <a:p>
          <a:pPr marL="114300" lvl="1" indent="-114300" algn="l" defTabSz="622300">
            <a:lnSpc>
              <a:spcPct val="90000"/>
            </a:lnSpc>
            <a:spcBef>
              <a:spcPct val="0"/>
            </a:spcBef>
            <a:spcAft>
              <a:spcPct val="15000"/>
            </a:spcAft>
            <a:buChar char="•"/>
          </a:pPr>
          <a:r>
            <a:rPr lang="ja-JP" altLang="en-US" sz="1400" kern="1200" dirty="0"/>
            <a:t>理由として、発達障がいの確定診断へのハードルの高さや、登録・公表することによる患者数の増加への懸念などがある。</a:t>
          </a:r>
        </a:p>
        <a:p>
          <a:pPr marL="114300" lvl="1" indent="-114300" algn="l" defTabSz="622300">
            <a:lnSpc>
              <a:spcPct val="90000"/>
            </a:lnSpc>
            <a:spcBef>
              <a:spcPct val="0"/>
            </a:spcBef>
            <a:spcAft>
              <a:spcPct val="15000"/>
            </a:spcAft>
            <a:buChar char="•"/>
          </a:pPr>
          <a:r>
            <a:rPr lang="ja-JP" altLang="en-US" sz="1400" kern="1200" dirty="0"/>
            <a:t>診療できる医療機関として公表できる数が少ないため、拠点医療機関への患者の集中が緩和されづらい。</a:t>
          </a:r>
        </a:p>
      </dsp:txBody>
      <dsp:txXfrm>
        <a:off x="0" y="372360"/>
        <a:ext cx="10702248" cy="1587600"/>
      </dsp:txXfrm>
    </dsp:sp>
    <dsp:sp modelId="{E1A52CE3-4B8C-46C4-A7EE-4B478239F53D}">
      <dsp:nvSpPr>
        <dsp:cNvPr id="0" name=""/>
        <dsp:cNvSpPr/>
      </dsp:nvSpPr>
      <dsp:spPr>
        <a:xfrm>
          <a:off x="535112" y="165720"/>
          <a:ext cx="7491573" cy="4132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3164" tIns="0" rIns="283164" bIns="0" numCol="1" spcCol="1270" anchor="ctr" anchorCtr="0">
          <a:noAutofit/>
        </a:bodyPr>
        <a:lstStyle/>
        <a:p>
          <a:pPr marL="0" lvl="0" indent="0" algn="l" defTabSz="622300">
            <a:lnSpc>
              <a:spcPct val="90000"/>
            </a:lnSpc>
            <a:spcBef>
              <a:spcPct val="0"/>
            </a:spcBef>
            <a:spcAft>
              <a:spcPct val="35000"/>
            </a:spcAft>
            <a:buNone/>
          </a:pPr>
          <a:r>
            <a:rPr lang="ja-JP" altLang="en-US" sz="1400" b="1" kern="1200" dirty="0"/>
            <a:t>新規登録医療機関数の伸び悩み</a:t>
          </a:r>
        </a:p>
      </dsp:txBody>
      <dsp:txXfrm>
        <a:off x="555287" y="185895"/>
        <a:ext cx="7451223" cy="372930"/>
      </dsp:txXfrm>
    </dsp:sp>
    <dsp:sp modelId="{C4D7125E-60FD-4B91-9F24-EFEA15123E25}">
      <dsp:nvSpPr>
        <dsp:cNvPr id="0" name=""/>
        <dsp:cNvSpPr/>
      </dsp:nvSpPr>
      <dsp:spPr>
        <a:xfrm>
          <a:off x="0" y="2242200"/>
          <a:ext cx="10702248" cy="125685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0613" tIns="291592" rIns="830613" bIns="99568" numCol="1" spcCol="1270" anchor="t" anchorCtr="0">
          <a:noAutofit/>
        </a:bodyPr>
        <a:lstStyle/>
        <a:p>
          <a:pPr marL="114300" lvl="1" indent="-114300" algn="l" defTabSz="622300">
            <a:lnSpc>
              <a:spcPct val="90000"/>
            </a:lnSpc>
            <a:spcBef>
              <a:spcPct val="0"/>
            </a:spcBef>
            <a:spcAft>
              <a:spcPct val="15000"/>
            </a:spcAft>
            <a:buChar char="•"/>
          </a:pPr>
          <a:r>
            <a:rPr lang="ja-JP" altLang="en-US" sz="1400" kern="1200" dirty="0"/>
            <a:t>発達障がいの診療を行う医療機関同士の連携を強化するためにネットワークを形成しているが、当初想定していた連携が上手く機能しているか、実態把握が必要。</a:t>
          </a:r>
        </a:p>
        <a:p>
          <a:pPr marL="114300" lvl="1" indent="-114300" algn="l" defTabSz="622300">
            <a:lnSpc>
              <a:spcPct val="90000"/>
            </a:lnSpc>
            <a:spcBef>
              <a:spcPct val="0"/>
            </a:spcBef>
            <a:spcAft>
              <a:spcPct val="15000"/>
            </a:spcAft>
            <a:buChar char="•"/>
          </a:pPr>
          <a:r>
            <a:rPr lang="ja-JP" altLang="en-US" sz="1400" kern="1200" dirty="0"/>
            <a:t>医療機関同士だけでなく、福祉・教育等の他分野との連携の視点も今後検討が必要。</a:t>
          </a:r>
        </a:p>
      </dsp:txBody>
      <dsp:txXfrm>
        <a:off x="0" y="2242200"/>
        <a:ext cx="10702248" cy="1256850"/>
      </dsp:txXfrm>
    </dsp:sp>
    <dsp:sp modelId="{A5504F70-B3B9-4A2C-BAA6-4C29BF4CE217}">
      <dsp:nvSpPr>
        <dsp:cNvPr id="0" name=""/>
        <dsp:cNvSpPr/>
      </dsp:nvSpPr>
      <dsp:spPr>
        <a:xfrm>
          <a:off x="535112" y="2035560"/>
          <a:ext cx="7491573" cy="4132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3164" tIns="0" rIns="283164" bIns="0" numCol="1" spcCol="1270" anchor="ctr" anchorCtr="0">
          <a:noAutofit/>
        </a:bodyPr>
        <a:lstStyle/>
        <a:p>
          <a:pPr marL="0" lvl="0" indent="0" algn="l" defTabSz="622300">
            <a:lnSpc>
              <a:spcPct val="90000"/>
            </a:lnSpc>
            <a:spcBef>
              <a:spcPct val="0"/>
            </a:spcBef>
            <a:spcAft>
              <a:spcPct val="35000"/>
            </a:spcAft>
            <a:buNone/>
          </a:pPr>
          <a:r>
            <a:rPr lang="ja-JP" altLang="en-US" sz="1400" b="1" kern="1200" dirty="0"/>
            <a:t>ネットワークのあり方についての課題</a:t>
          </a:r>
        </a:p>
      </dsp:txBody>
      <dsp:txXfrm>
        <a:off x="555287" y="2055735"/>
        <a:ext cx="7451223" cy="372930"/>
      </dsp:txXfrm>
    </dsp:sp>
    <dsp:sp modelId="{DC72ECED-1014-428A-B347-402D154E0C6C}">
      <dsp:nvSpPr>
        <dsp:cNvPr id="0" name=""/>
        <dsp:cNvSpPr/>
      </dsp:nvSpPr>
      <dsp:spPr>
        <a:xfrm>
          <a:off x="0" y="3781291"/>
          <a:ext cx="10702248" cy="125685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0613" tIns="291592" rIns="830613" bIns="99568" numCol="1" spcCol="1270" anchor="t" anchorCtr="0">
          <a:noAutofit/>
        </a:bodyPr>
        <a:lstStyle/>
        <a:p>
          <a:pPr marL="114300" lvl="1" indent="-114300" algn="l" defTabSz="622300">
            <a:lnSpc>
              <a:spcPct val="90000"/>
            </a:lnSpc>
            <a:spcBef>
              <a:spcPct val="0"/>
            </a:spcBef>
            <a:spcAft>
              <a:spcPct val="15000"/>
            </a:spcAft>
            <a:buChar char="•"/>
          </a:pPr>
          <a:r>
            <a:rPr lang="ja-JP" altLang="en-US" sz="1400" kern="1200" dirty="0"/>
            <a:t>調査の回答率が全登録医療機関の半数程度まで落ち込んでおり、算出された平均待機期間の数値が府域の状況を正確に表しているとは言い難くなっている。</a:t>
          </a:r>
        </a:p>
        <a:p>
          <a:pPr marL="114300" lvl="1" indent="-114300" algn="l" defTabSz="622300">
            <a:lnSpc>
              <a:spcPct val="90000"/>
            </a:lnSpc>
            <a:spcBef>
              <a:spcPct val="0"/>
            </a:spcBef>
            <a:spcAft>
              <a:spcPct val="15000"/>
            </a:spcAft>
            <a:buChar char="•"/>
          </a:pPr>
          <a:r>
            <a:rPr lang="ja-JP" altLang="en-US" sz="1400" kern="1200" dirty="0"/>
            <a:t>年</a:t>
          </a:r>
          <a:r>
            <a:rPr lang="en-US" altLang="ja-JP" sz="1400" kern="1200" dirty="0"/>
            <a:t>4</a:t>
          </a:r>
          <a:r>
            <a:rPr lang="ja-JP" altLang="en-US" sz="1400" kern="1200" dirty="0"/>
            <a:t>回の調査協力は医療機関の負担となっている。</a:t>
          </a:r>
        </a:p>
      </dsp:txBody>
      <dsp:txXfrm>
        <a:off x="0" y="3781291"/>
        <a:ext cx="10702248" cy="1256850"/>
      </dsp:txXfrm>
    </dsp:sp>
    <dsp:sp modelId="{F31C6432-5354-408C-B6B0-86C98068731E}">
      <dsp:nvSpPr>
        <dsp:cNvPr id="0" name=""/>
        <dsp:cNvSpPr/>
      </dsp:nvSpPr>
      <dsp:spPr>
        <a:xfrm>
          <a:off x="535112" y="3574650"/>
          <a:ext cx="7491573" cy="4132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3164" tIns="0" rIns="283164" bIns="0" numCol="1" spcCol="1270" anchor="ctr" anchorCtr="0">
          <a:noAutofit/>
        </a:bodyPr>
        <a:lstStyle/>
        <a:p>
          <a:pPr marL="0" lvl="0" indent="0" algn="l" defTabSz="622300">
            <a:lnSpc>
              <a:spcPct val="90000"/>
            </a:lnSpc>
            <a:spcBef>
              <a:spcPct val="0"/>
            </a:spcBef>
            <a:spcAft>
              <a:spcPct val="35000"/>
            </a:spcAft>
            <a:buNone/>
          </a:pPr>
          <a:r>
            <a:rPr lang="ja-JP" altLang="en-US" sz="1400" b="1" kern="1200" dirty="0"/>
            <a:t>待機期間調査の形骸化</a:t>
          </a:r>
        </a:p>
      </dsp:txBody>
      <dsp:txXfrm>
        <a:off x="555287" y="3594825"/>
        <a:ext cx="7451223" cy="37293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B18942-5574-40D6-B64E-7A57690DC07B}">
      <dsp:nvSpPr>
        <dsp:cNvPr id="0" name=""/>
        <dsp:cNvSpPr/>
      </dsp:nvSpPr>
      <dsp:spPr>
        <a:xfrm>
          <a:off x="475863" y="3011"/>
          <a:ext cx="4072030" cy="428009"/>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kumimoji="1" lang="en-US" altLang="ja-JP" sz="1400" kern="1200" dirty="0"/>
            <a:t>R6</a:t>
          </a:r>
          <a:r>
            <a:rPr kumimoji="1" lang="ja-JP" altLang="en-US" sz="1400" kern="1200" dirty="0"/>
            <a:t>年夏　調査項目案の作成</a:t>
          </a:r>
        </a:p>
      </dsp:txBody>
      <dsp:txXfrm>
        <a:off x="488399" y="15547"/>
        <a:ext cx="4046958" cy="402937"/>
      </dsp:txXfrm>
    </dsp:sp>
    <dsp:sp modelId="{5C67EAB7-20E6-463E-97E5-06662EF18D99}">
      <dsp:nvSpPr>
        <dsp:cNvPr id="0" name=""/>
        <dsp:cNvSpPr/>
      </dsp:nvSpPr>
      <dsp:spPr>
        <a:xfrm rot="5400000">
          <a:off x="2431626" y="441720"/>
          <a:ext cx="160503" cy="192604"/>
        </a:xfrm>
        <a:prstGeom prst="rightArrow">
          <a:avLst>
            <a:gd name="adj1" fmla="val 60000"/>
            <a:gd name="adj2" fmla="val 50000"/>
          </a:avLst>
        </a:prstGeom>
        <a:solidFill>
          <a:schemeClr val="accent1"/>
        </a:solidFill>
        <a:ln w="19050" cap="flat" cmpd="sng" algn="ctr">
          <a:solidFill>
            <a:schemeClr val="lt1"/>
          </a:solidFill>
          <a:prstDash val="solid"/>
          <a:miter lim="800000"/>
        </a:ln>
        <a:effectLst/>
      </dsp:spPr>
      <dsp:style>
        <a:lnRef idx="3">
          <a:schemeClr val="lt1"/>
        </a:lnRef>
        <a:fillRef idx="1">
          <a:schemeClr val="accent1"/>
        </a:fillRef>
        <a:effectRef idx="1">
          <a:schemeClr val="accent1"/>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kumimoji="1" lang="ja-JP" altLang="en-US" sz="1100" kern="1200"/>
        </a:p>
      </dsp:txBody>
      <dsp:txXfrm rot="-5400000">
        <a:off x="2454097" y="457771"/>
        <a:ext cx="115562" cy="112352"/>
      </dsp:txXfrm>
    </dsp:sp>
    <dsp:sp modelId="{29D244C6-D0EB-4796-9CC7-C08487306EE1}">
      <dsp:nvSpPr>
        <dsp:cNvPr id="0" name=""/>
        <dsp:cNvSpPr/>
      </dsp:nvSpPr>
      <dsp:spPr>
        <a:xfrm>
          <a:off x="456850" y="645025"/>
          <a:ext cx="4110055" cy="428009"/>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kumimoji="1" lang="en-US" altLang="ja-JP" sz="1400" kern="1200" dirty="0"/>
            <a:t>R6</a:t>
          </a:r>
          <a:r>
            <a:rPr kumimoji="1" lang="ja-JP" altLang="en-US" sz="1400" kern="1200" dirty="0"/>
            <a:t>年</a:t>
          </a:r>
          <a:r>
            <a:rPr kumimoji="1" lang="en-US" altLang="ja-JP" sz="1400" kern="1200" dirty="0"/>
            <a:t>9</a:t>
          </a:r>
          <a:r>
            <a:rPr kumimoji="1" lang="ja-JP" altLang="en-US" sz="1400" kern="1200" dirty="0"/>
            <a:t>月　成人</a:t>
          </a:r>
          <a:r>
            <a:rPr kumimoji="1" lang="en-US" altLang="ja-JP" sz="1400" kern="1200" dirty="0"/>
            <a:t>WG</a:t>
          </a:r>
          <a:r>
            <a:rPr kumimoji="1" lang="ja-JP" altLang="en-US" sz="1400" kern="1200" dirty="0"/>
            <a:t>にて意見聴取</a:t>
          </a:r>
        </a:p>
      </dsp:txBody>
      <dsp:txXfrm>
        <a:off x="469386" y="657561"/>
        <a:ext cx="4084983" cy="402937"/>
      </dsp:txXfrm>
    </dsp:sp>
    <dsp:sp modelId="{A011713B-F662-489B-B135-DB25722C345D}">
      <dsp:nvSpPr>
        <dsp:cNvPr id="0" name=""/>
        <dsp:cNvSpPr/>
      </dsp:nvSpPr>
      <dsp:spPr>
        <a:xfrm rot="5400000">
          <a:off x="2431626" y="1083735"/>
          <a:ext cx="160503" cy="192604"/>
        </a:xfrm>
        <a:prstGeom prst="rightArrow">
          <a:avLst>
            <a:gd name="adj1" fmla="val 60000"/>
            <a:gd name="adj2" fmla="val 50000"/>
          </a:avLst>
        </a:prstGeom>
        <a:solidFill>
          <a:schemeClr val="accent1"/>
        </a:solidFill>
        <a:ln w="19050" cap="flat" cmpd="sng" algn="ctr">
          <a:solidFill>
            <a:schemeClr val="lt1"/>
          </a:solidFill>
          <a:prstDash val="solid"/>
          <a:miter lim="800000"/>
        </a:ln>
        <a:effectLst/>
      </dsp:spPr>
      <dsp:style>
        <a:lnRef idx="3">
          <a:schemeClr val="lt1"/>
        </a:lnRef>
        <a:fillRef idx="1">
          <a:schemeClr val="accent1"/>
        </a:fillRef>
        <a:effectRef idx="1">
          <a:schemeClr val="accent1"/>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kumimoji="1" lang="ja-JP" altLang="en-US" sz="1100" kern="1200"/>
        </a:p>
      </dsp:txBody>
      <dsp:txXfrm rot="-5400000">
        <a:off x="2454097" y="1099786"/>
        <a:ext cx="115562" cy="112352"/>
      </dsp:txXfrm>
    </dsp:sp>
    <dsp:sp modelId="{46FD9632-0651-4592-9E91-69DF5A0ECFBE}">
      <dsp:nvSpPr>
        <dsp:cNvPr id="0" name=""/>
        <dsp:cNvSpPr/>
      </dsp:nvSpPr>
      <dsp:spPr>
        <a:xfrm>
          <a:off x="447340" y="1287039"/>
          <a:ext cx="4129076" cy="428009"/>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kumimoji="1" lang="ja-JP" altLang="en-US" sz="1400" kern="1200" dirty="0"/>
            <a:t>関係団体への説明</a:t>
          </a:r>
        </a:p>
      </dsp:txBody>
      <dsp:txXfrm>
        <a:off x="459876" y="1299575"/>
        <a:ext cx="4104004" cy="402937"/>
      </dsp:txXfrm>
    </dsp:sp>
    <dsp:sp modelId="{94CE220C-9587-4255-9DB5-AE06CCF7408B}">
      <dsp:nvSpPr>
        <dsp:cNvPr id="0" name=""/>
        <dsp:cNvSpPr/>
      </dsp:nvSpPr>
      <dsp:spPr>
        <a:xfrm rot="5400000">
          <a:off x="2431626" y="1725749"/>
          <a:ext cx="160503" cy="192604"/>
        </a:xfrm>
        <a:prstGeom prst="rightArrow">
          <a:avLst>
            <a:gd name="adj1" fmla="val 60000"/>
            <a:gd name="adj2" fmla="val 50000"/>
          </a:avLst>
        </a:prstGeom>
        <a:solidFill>
          <a:schemeClr val="accent1"/>
        </a:solidFill>
        <a:ln w="19050" cap="flat" cmpd="sng" algn="ctr">
          <a:solidFill>
            <a:schemeClr val="lt1"/>
          </a:solidFill>
          <a:prstDash val="solid"/>
          <a:miter lim="800000"/>
        </a:ln>
        <a:effectLst/>
      </dsp:spPr>
      <dsp:style>
        <a:lnRef idx="3">
          <a:schemeClr val="lt1"/>
        </a:lnRef>
        <a:fillRef idx="1">
          <a:schemeClr val="accent1"/>
        </a:fillRef>
        <a:effectRef idx="1">
          <a:schemeClr val="accent1"/>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kumimoji="1" lang="ja-JP" altLang="en-US" sz="1100" kern="1200"/>
        </a:p>
      </dsp:txBody>
      <dsp:txXfrm rot="-5400000">
        <a:off x="2454097" y="1741800"/>
        <a:ext cx="115562" cy="112352"/>
      </dsp:txXfrm>
    </dsp:sp>
    <dsp:sp modelId="{24382FE8-38B1-42C2-8FBC-FAE49C557824}">
      <dsp:nvSpPr>
        <dsp:cNvPr id="0" name=""/>
        <dsp:cNvSpPr/>
      </dsp:nvSpPr>
      <dsp:spPr>
        <a:xfrm>
          <a:off x="460189" y="1929053"/>
          <a:ext cx="4103378" cy="428009"/>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kumimoji="1" lang="en-US" altLang="ja-JP" sz="1400" kern="1200" dirty="0"/>
            <a:t>R7</a:t>
          </a:r>
          <a:r>
            <a:rPr kumimoji="1" lang="ja-JP" altLang="en-US" sz="1400" kern="1200" dirty="0"/>
            <a:t>年</a:t>
          </a:r>
          <a:r>
            <a:rPr kumimoji="1" lang="en-US" altLang="ja-JP" sz="1400" kern="1200" dirty="0"/>
            <a:t>2</a:t>
          </a:r>
          <a:r>
            <a:rPr kumimoji="1" lang="ja-JP" altLang="en-US" sz="1400" kern="1200" dirty="0"/>
            <a:t>月　第</a:t>
          </a:r>
          <a:r>
            <a:rPr kumimoji="1" lang="en-US" altLang="ja-JP" sz="1400" kern="1200" dirty="0"/>
            <a:t>2</a:t>
          </a:r>
          <a:r>
            <a:rPr kumimoji="1" lang="ja-JP" altLang="en-US" sz="1400" kern="1200" dirty="0"/>
            <a:t>回部会へ調査予定報告</a:t>
          </a:r>
        </a:p>
      </dsp:txBody>
      <dsp:txXfrm>
        <a:off x="472725" y="1941589"/>
        <a:ext cx="4078306" cy="402937"/>
      </dsp:txXfrm>
    </dsp:sp>
    <dsp:sp modelId="{329AD365-49C7-4A4C-829C-52CF16E71E9F}">
      <dsp:nvSpPr>
        <dsp:cNvPr id="0" name=""/>
        <dsp:cNvSpPr/>
      </dsp:nvSpPr>
      <dsp:spPr>
        <a:xfrm rot="5400000">
          <a:off x="2431626" y="2367763"/>
          <a:ext cx="160503" cy="192604"/>
        </a:xfrm>
        <a:prstGeom prst="rightArrow">
          <a:avLst>
            <a:gd name="adj1" fmla="val 60000"/>
            <a:gd name="adj2" fmla="val 50000"/>
          </a:avLst>
        </a:prstGeom>
        <a:solidFill>
          <a:schemeClr val="accent1"/>
        </a:solidFill>
        <a:ln w="19050" cap="flat" cmpd="sng" algn="ctr">
          <a:solidFill>
            <a:schemeClr val="lt1"/>
          </a:solidFill>
          <a:prstDash val="solid"/>
          <a:miter lim="800000"/>
        </a:ln>
        <a:effectLst/>
      </dsp:spPr>
      <dsp:style>
        <a:lnRef idx="3">
          <a:schemeClr val="lt1"/>
        </a:lnRef>
        <a:fillRef idx="1">
          <a:schemeClr val="accent1"/>
        </a:fillRef>
        <a:effectRef idx="1">
          <a:schemeClr val="accent1"/>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kumimoji="1" lang="ja-JP" altLang="en-US" sz="1100" kern="1200"/>
        </a:p>
      </dsp:txBody>
      <dsp:txXfrm rot="-5400000">
        <a:off x="2454097" y="2383814"/>
        <a:ext cx="115562" cy="112352"/>
      </dsp:txXfrm>
    </dsp:sp>
    <dsp:sp modelId="{E8FCA099-1577-468E-863D-E5CEC0C4C328}">
      <dsp:nvSpPr>
        <dsp:cNvPr id="0" name=""/>
        <dsp:cNvSpPr/>
      </dsp:nvSpPr>
      <dsp:spPr>
        <a:xfrm>
          <a:off x="431675" y="2571068"/>
          <a:ext cx="4160406" cy="405868"/>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kumimoji="1" lang="en-US" altLang="ja-JP" sz="1400" kern="1200" dirty="0"/>
            <a:t>R7</a:t>
          </a:r>
          <a:r>
            <a:rPr kumimoji="1" lang="ja-JP" altLang="en-US" sz="1400" kern="1200" dirty="0"/>
            <a:t>年</a:t>
          </a:r>
          <a:r>
            <a:rPr kumimoji="1" lang="en-US" altLang="ja-JP" sz="1400" kern="1200" dirty="0"/>
            <a:t>3</a:t>
          </a:r>
          <a:r>
            <a:rPr kumimoji="1" lang="ja-JP" altLang="en-US" sz="1400" kern="1200" dirty="0"/>
            <a:t>月以降　調査票の送付</a:t>
          </a:r>
        </a:p>
      </dsp:txBody>
      <dsp:txXfrm>
        <a:off x="443562" y="2582955"/>
        <a:ext cx="4136632" cy="382094"/>
      </dsp:txXfrm>
    </dsp:sp>
    <dsp:sp modelId="{6FF16272-F717-4A66-89A6-7F5BC791B73F}">
      <dsp:nvSpPr>
        <dsp:cNvPr id="0" name=""/>
        <dsp:cNvSpPr/>
      </dsp:nvSpPr>
      <dsp:spPr>
        <a:xfrm rot="5400000">
          <a:off x="2431626" y="2987636"/>
          <a:ext cx="160503" cy="19260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66725">
            <a:lnSpc>
              <a:spcPct val="90000"/>
            </a:lnSpc>
            <a:spcBef>
              <a:spcPct val="0"/>
            </a:spcBef>
            <a:spcAft>
              <a:spcPct val="35000"/>
            </a:spcAft>
            <a:buNone/>
          </a:pPr>
          <a:endParaRPr kumimoji="1" lang="ja-JP" altLang="en-US" sz="1050" kern="1200"/>
        </a:p>
      </dsp:txBody>
      <dsp:txXfrm rot="-5400000">
        <a:off x="2454097" y="3003687"/>
        <a:ext cx="115562" cy="112352"/>
      </dsp:txXfrm>
    </dsp:sp>
    <dsp:sp modelId="{5135C7A1-C8B9-40C0-9526-254E2D3CA797}">
      <dsp:nvSpPr>
        <dsp:cNvPr id="0" name=""/>
        <dsp:cNvSpPr/>
      </dsp:nvSpPr>
      <dsp:spPr>
        <a:xfrm>
          <a:off x="449095" y="3190941"/>
          <a:ext cx="4125566" cy="428009"/>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kumimoji="1" lang="ja-JP" altLang="en-US" sz="1400" kern="1200" dirty="0"/>
            <a:t>とりまとめ・報告</a:t>
          </a:r>
        </a:p>
      </dsp:txBody>
      <dsp:txXfrm>
        <a:off x="461631" y="3203477"/>
        <a:ext cx="4100494" cy="40293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1DE531-88F9-40D8-B758-56D2B9FC5B9B}">
      <dsp:nvSpPr>
        <dsp:cNvPr id="0" name=""/>
        <dsp:cNvSpPr/>
      </dsp:nvSpPr>
      <dsp:spPr>
        <a:xfrm>
          <a:off x="443257" y="1496"/>
          <a:ext cx="2137890" cy="55665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kumimoji="1" lang="en-US" altLang="ja-JP" sz="1800" kern="1200" dirty="0"/>
            <a:t>4</a:t>
          </a:r>
          <a:r>
            <a:rPr kumimoji="1" lang="ja-JP" altLang="en-US" sz="1800" kern="1200" dirty="0"/>
            <a:t>月時点調査</a:t>
          </a:r>
        </a:p>
      </dsp:txBody>
      <dsp:txXfrm>
        <a:off x="459561" y="17800"/>
        <a:ext cx="2105282" cy="524043"/>
      </dsp:txXfrm>
    </dsp:sp>
    <dsp:sp modelId="{364C034D-A6BA-4628-9A68-09DFD47DC53D}">
      <dsp:nvSpPr>
        <dsp:cNvPr id="0" name=""/>
        <dsp:cNvSpPr/>
      </dsp:nvSpPr>
      <dsp:spPr>
        <a:xfrm rot="5400000">
          <a:off x="1407830" y="572064"/>
          <a:ext cx="208744" cy="25049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11150">
            <a:lnSpc>
              <a:spcPct val="90000"/>
            </a:lnSpc>
            <a:spcBef>
              <a:spcPct val="0"/>
            </a:spcBef>
            <a:spcAft>
              <a:spcPct val="35000"/>
            </a:spcAft>
            <a:buNone/>
          </a:pPr>
          <a:endParaRPr kumimoji="1" lang="ja-JP" altLang="en-US" sz="700" kern="1200"/>
        </a:p>
      </dsp:txBody>
      <dsp:txXfrm rot="-5400000">
        <a:off x="1437055" y="592939"/>
        <a:ext cx="150295" cy="146121"/>
      </dsp:txXfrm>
    </dsp:sp>
    <dsp:sp modelId="{10D6EB92-DAE5-4F3E-A053-27F6F0B29734}">
      <dsp:nvSpPr>
        <dsp:cNvPr id="0" name=""/>
        <dsp:cNvSpPr/>
      </dsp:nvSpPr>
      <dsp:spPr>
        <a:xfrm>
          <a:off x="484078" y="836474"/>
          <a:ext cx="2056249" cy="55665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kumimoji="1" lang="en-US" altLang="ja-JP" sz="1800" kern="1200" dirty="0"/>
            <a:t>7</a:t>
          </a:r>
          <a:r>
            <a:rPr kumimoji="1" lang="ja-JP" altLang="en-US" sz="1800" kern="1200" dirty="0"/>
            <a:t>月時点調査</a:t>
          </a:r>
        </a:p>
      </dsp:txBody>
      <dsp:txXfrm>
        <a:off x="500382" y="852778"/>
        <a:ext cx="2023641" cy="524043"/>
      </dsp:txXfrm>
    </dsp:sp>
    <dsp:sp modelId="{F2177892-FEC4-4BE5-9C00-38AECCF82BE3}">
      <dsp:nvSpPr>
        <dsp:cNvPr id="0" name=""/>
        <dsp:cNvSpPr/>
      </dsp:nvSpPr>
      <dsp:spPr>
        <a:xfrm rot="5400000">
          <a:off x="1407830" y="1407042"/>
          <a:ext cx="208744" cy="25049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11150">
            <a:lnSpc>
              <a:spcPct val="90000"/>
            </a:lnSpc>
            <a:spcBef>
              <a:spcPct val="0"/>
            </a:spcBef>
            <a:spcAft>
              <a:spcPct val="35000"/>
            </a:spcAft>
            <a:buNone/>
          </a:pPr>
          <a:endParaRPr kumimoji="1" lang="ja-JP" altLang="en-US" sz="700" kern="1200"/>
        </a:p>
      </dsp:txBody>
      <dsp:txXfrm rot="-5400000">
        <a:off x="1437055" y="1427917"/>
        <a:ext cx="150295" cy="146121"/>
      </dsp:txXfrm>
    </dsp:sp>
    <dsp:sp modelId="{F783A923-6E60-47A3-90E1-07BD389364D1}">
      <dsp:nvSpPr>
        <dsp:cNvPr id="0" name=""/>
        <dsp:cNvSpPr/>
      </dsp:nvSpPr>
      <dsp:spPr>
        <a:xfrm>
          <a:off x="467750" y="1671451"/>
          <a:ext cx="2088904" cy="55665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kumimoji="1" lang="en-US" altLang="ja-JP" sz="1800" kern="1200" dirty="0"/>
            <a:t>10</a:t>
          </a:r>
          <a:r>
            <a:rPr kumimoji="1" lang="ja-JP" altLang="en-US" sz="1800" kern="1200" dirty="0"/>
            <a:t>月時点調査</a:t>
          </a:r>
          <a:endParaRPr kumimoji="1" lang="en-US" altLang="ja-JP" sz="1800" kern="1200" dirty="0"/>
        </a:p>
      </dsp:txBody>
      <dsp:txXfrm>
        <a:off x="484054" y="1687755"/>
        <a:ext cx="2056296" cy="524043"/>
      </dsp:txXfrm>
    </dsp:sp>
    <dsp:sp modelId="{C798436D-05D9-4699-9550-6937A5CD1A56}">
      <dsp:nvSpPr>
        <dsp:cNvPr id="0" name=""/>
        <dsp:cNvSpPr/>
      </dsp:nvSpPr>
      <dsp:spPr>
        <a:xfrm rot="5400000">
          <a:off x="1407830" y="2242020"/>
          <a:ext cx="208744" cy="25049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11150">
            <a:lnSpc>
              <a:spcPct val="90000"/>
            </a:lnSpc>
            <a:spcBef>
              <a:spcPct val="0"/>
            </a:spcBef>
            <a:spcAft>
              <a:spcPct val="35000"/>
            </a:spcAft>
            <a:buNone/>
          </a:pPr>
          <a:endParaRPr kumimoji="1" lang="ja-JP" altLang="en-US" sz="700" kern="1200"/>
        </a:p>
      </dsp:txBody>
      <dsp:txXfrm rot="-5400000">
        <a:off x="1437055" y="2262895"/>
        <a:ext cx="150295" cy="146121"/>
      </dsp:txXfrm>
    </dsp:sp>
    <dsp:sp modelId="{B3D17A23-D09C-479C-A656-8DA8EAEA3613}">
      <dsp:nvSpPr>
        <dsp:cNvPr id="0" name=""/>
        <dsp:cNvSpPr/>
      </dsp:nvSpPr>
      <dsp:spPr>
        <a:xfrm>
          <a:off x="484078" y="2506429"/>
          <a:ext cx="2056249" cy="55665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kumimoji="1" lang="en-US" altLang="ja-JP" sz="1800" kern="1200" dirty="0"/>
            <a:t>1</a:t>
          </a:r>
          <a:r>
            <a:rPr kumimoji="1" lang="ja-JP" altLang="en-US" sz="1800" kern="1200" dirty="0"/>
            <a:t>月時点調査</a:t>
          </a:r>
          <a:endParaRPr kumimoji="1" lang="en-US" altLang="ja-JP" sz="1800" kern="1200" dirty="0"/>
        </a:p>
      </dsp:txBody>
      <dsp:txXfrm>
        <a:off x="500382" y="2522733"/>
        <a:ext cx="2023641" cy="52404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A7A42A-8527-46AE-9F67-B53D73F465F3}">
      <dsp:nvSpPr>
        <dsp:cNvPr id="0" name=""/>
        <dsp:cNvSpPr/>
      </dsp:nvSpPr>
      <dsp:spPr>
        <a:xfrm>
          <a:off x="0" y="239008"/>
          <a:ext cx="2273695" cy="56943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kumimoji="1" lang="en-US" altLang="ja-JP" sz="1800" kern="1200" dirty="0"/>
            <a:t>4</a:t>
          </a:r>
          <a:r>
            <a:rPr kumimoji="1" lang="ja-JP" altLang="en-US" sz="1800" kern="1200" dirty="0"/>
            <a:t>月時点調査</a:t>
          </a:r>
        </a:p>
      </dsp:txBody>
      <dsp:txXfrm>
        <a:off x="16678" y="255686"/>
        <a:ext cx="2240339" cy="536082"/>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6AF4A6-3971-42E5-8555-FEC162F17D74}" type="datetimeFigureOut">
              <a:rPr kumimoji="1" lang="ja-JP" altLang="en-US" smtClean="0"/>
              <a:t>2024/8/23</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8E3E476-AF61-45D4-B70A-7C204AC5A94F}" type="slidenum">
              <a:rPr kumimoji="1" lang="ja-JP" altLang="en-US" smtClean="0"/>
              <a:t>‹#›</a:t>
            </a:fld>
            <a:endParaRPr kumimoji="1" lang="ja-JP" altLang="en-US"/>
          </a:p>
        </p:txBody>
      </p:sp>
    </p:spTree>
    <p:extLst>
      <p:ext uri="{BB962C8B-B14F-4D97-AF65-F5344CB8AC3E}">
        <p14:creationId xmlns:p14="http://schemas.microsoft.com/office/powerpoint/2010/main" val="371515429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424FBBAC-BB70-4B37-9F89-F615992E4020}" type="slidenum">
              <a:rPr kumimoji="1" lang="ja-JP" altLang="en-US" smtClean="0"/>
              <a:t>1</a:t>
            </a:fld>
            <a:endParaRPr kumimoji="1" lang="ja-JP" altLang="en-US"/>
          </a:p>
        </p:txBody>
      </p:sp>
    </p:spTree>
    <p:extLst>
      <p:ext uri="{BB962C8B-B14F-4D97-AF65-F5344CB8AC3E}">
        <p14:creationId xmlns:p14="http://schemas.microsoft.com/office/powerpoint/2010/main" val="33606089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 y="746125"/>
            <a:ext cx="662305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91C3722-DF18-43A7-9D57-9C6EF710DC8E}" type="slidenum">
              <a:rPr kumimoji="1" lang="ja-JP" altLang="en-US" smtClean="0"/>
              <a:t>4</a:t>
            </a:fld>
            <a:endParaRPr kumimoji="1" lang="ja-JP" altLang="en-US"/>
          </a:p>
        </p:txBody>
      </p:sp>
    </p:spTree>
    <p:extLst>
      <p:ext uri="{BB962C8B-B14F-4D97-AF65-F5344CB8AC3E}">
        <p14:creationId xmlns:p14="http://schemas.microsoft.com/office/powerpoint/2010/main" val="35658082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DC569C3-9963-4A6D-927F-E241A098089D}"/>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58E218DF-0001-4601-9118-529220A4AF7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65AE8DB0-17B5-4D7B-AF4A-E28BE0BA1C75}"/>
              </a:ext>
            </a:extLst>
          </p:cNvPr>
          <p:cNvSpPr>
            <a:spLocks noGrp="1"/>
          </p:cNvSpPr>
          <p:nvPr>
            <p:ph type="dt" sz="half" idx="10"/>
          </p:nvPr>
        </p:nvSpPr>
        <p:spPr/>
        <p:txBody>
          <a:bodyPr/>
          <a:lstStyle/>
          <a:p>
            <a:fld id="{CC222C5D-EF08-46D9-82A8-5AC4891946FF}" type="datetimeFigureOut">
              <a:rPr kumimoji="1" lang="ja-JP" altLang="en-US" smtClean="0"/>
              <a:t>2024/8/23</a:t>
            </a:fld>
            <a:endParaRPr kumimoji="1" lang="ja-JP" altLang="en-US"/>
          </a:p>
        </p:txBody>
      </p:sp>
      <p:sp>
        <p:nvSpPr>
          <p:cNvPr id="5" name="フッター プレースホルダー 4">
            <a:extLst>
              <a:ext uri="{FF2B5EF4-FFF2-40B4-BE49-F238E27FC236}">
                <a16:creationId xmlns:a16="http://schemas.microsoft.com/office/drawing/2014/main" id="{E346BADC-2A95-42DB-8F66-845D259A2A6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484B079-C6D8-4E3D-8D33-56B2B197C41B}"/>
              </a:ext>
            </a:extLst>
          </p:cNvPr>
          <p:cNvSpPr>
            <a:spLocks noGrp="1"/>
          </p:cNvSpPr>
          <p:nvPr>
            <p:ph type="sldNum" sz="quarter" idx="12"/>
          </p:nvPr>
        </p:nvSpPr>
        <p:spPr/>
        <p:txBody>
          <a:bodyPr/>
          <a:lstStyle/>
          <a:p>
            <a:fld id="{70282AB8-C4EA-4569-8680-C1975E0A73D2}" type="slidenum">
              <a:rPr kumimoji="1" lang="ja-JP" altLang="en-US" smtClean="0"/>
              <a:t>‹#›</a:t>
            </a:fld>
            <a:endParaRPr kumimoji="1" lang="ja-JP" altLang="en-US"/>
          </a:p>
        </p:txBody>
      </p:sp>
    </p:spTree>
    <p:extLst>
      <p:ext uri="{BB962C8B-B14F-4D97-AF65-F5344CB8AC3E}">
        <p14:creationId xmlns:p14="http://schemas.microsoft.com/office/powerpoint/2010/main" val="5845552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DD3435C-4A76-444B-B548-B51702A70316}"/>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C0C5B2A6-94E0-4089-9CC4-0654889C7B4E}"/>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EF24E66-BDF4-4673-A090-E07CD01309C9}"/>
              </a:ext>
            </a:extLst>
          </p:cNvPr>
          <p:cNvSpPr>
            <a:spLocks noGrp="1"/>
          </p:cNvSpPr>
          <p:nvPr>
            <p:ph type="dt" sz="half" idx="10"/>
          </p:nvPr>
        </p:nvSpPr>
        <p:spPr/>
        <p:txBody>
          <a:bodyPr/>
          <a:lstStyle/>
          <a:p>
            <a:fld id="{CC222C5D-EF08-46D9-82A8-5AC4891946FF}" type="datetimeFigureOut">
              <a:rPr kumimoji="1" lang="ja-JP" altLang="en-US" smtClean="0"/>
              <a:t>2024/8/23</a:t>
            </a:fld>
            <a:endParaRPr kumimoji="1" lang="ja-JP" altLang="en-US"/>
          </a:p>
        </p:txBody>
      </p:sp>
      <p:sp>
        <p:nvSpPr>
          <p:cNvPr id="5" name="フッター プレースホルダー 4">
            <a:extLst>
              <a:ext uri="{FF2B5EF4-FFF2-40B4-BE49-F238E27FC236}">
                <a16:creationId xmlns:a16="http://schemas.microsoft.com/office/drawing/2014/main" id="{C245AE68-6E32-4A6D-B14D-F596BD57A72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4897CC8-F58B-4F8E-B7A0-CDA89C39B040}"/>
              </a:ext>
            </a:extLst>
          </p:cNvPr>
          <p:cNvSpPr>
            <a:spLocks noGrp="1"/>
          </p:cNvSpPr>
          <p:nvPr>
            <p:ph type="sldNum" sz="quarter" idx="12"/>
          </p:nvPr>
        </p:nvSpPr>
        <p:spPr/>
        <p:txBody>
          <a:bodyPr/>
          <a:lstStyle/>
          <a:p>
            <a:fld id="{70282AB8-C4EA-4569-8680-C1975E0A73D2}" type="slidenum">
              <a:rPr kumimoji="1" lang="ja-JP" altLang="en-US" smtClean="0"/>
              <a:t>‹#›</a:t>
            </a:fld>
            <a:endParaRPr kumimoji="1" lang="ja-JP" altLang="en-US"/>
          </a:p>
        </p:txBody>
      </p:sp>
    </p:spTree>
    <p:extLst>
      <p:ext uri="{BB962C8B-B14F-4D97-AF65-F5344CB8AC3E}">
        <p14:creationId xmlns:p14="http://schemas.microsoft.com/office/powerpoint/2010/main" val="7791687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41098645-B489-4D92-8BAC-2071EEF295CD}"/>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35E1109D-7F62-4737-A0A6-9A26EAADDDD8}"/>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BAC6AB5-2FBE-42B0-977C-B1A5AAAF705D}"/>
              </a:ext>
            </a:extLst>
          </p:cNvPr>
          <p:cNvSpPr>
            <a:spLocks noGrp="1"/>
          </p:cNvSpPr>
          <p:nvPr>
            <p:ph type="dt" sz="half" idx="10"/>
          </p:nvPr>
        </p:nvSpPr>
        <p:spPr/>
        <p:txBody>
          <a:bodyPr/>
          <a:lstStyle/>
          <a:p>
            <a:fld id="{CC222C5D-EF08-46D9-82A8-5AC4891946FF}" type="datetimeFigureOut">
              <a:rPr kumimoji="1" lang="ja-JP" altLang="en-US" smtClean="0"/>
              <a:t>2024/8/23</a:t>
            </a:fld>
            <a:endParaRPr kumimoji="1" lang="ja-JP" altLang="en-US"/>
          </a:p>
        </p:txBody>
      </p:sp>
      <p:sp>
        <p:nvSpPr>
          <p:cNvPr id="5" name="フッター プレースホルダー 4">
            <a:extLst>
              <a:ext uri="{FF2B5EF4-FFF2-40B4-BE49-F238E27FC236}">
                <a16:creationId xmlns:a16="http://schemas.microsoft.com/office/drawing/2014/main" id="{B62E0F95-7FD5-406D-8FCA-988E42E379F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3F7F7E5-02CF-4B4B-942E-746D5BF10DDF}"/>
              </a:ext>
            </a:extLst>
          </p:cNvPr>
          <p:cNvSpPr>
            <a:spLocks noGrp="1"/>
          </p:cNvSpPr>
          <p:nvPr>
            <p:ph type="sldNum" sz="quarter" idx="12"/>
          </p:nvPr>
        </p:nvSpPr>
        <p:spPr/>
        <p:txBody>
          <a:bodyPr/>
          <a:lstStyle/>
          <a:p>
            <a:fld id="{70282AB8-C4EA-4569-8680-C1975E0A73D2}" type="slidenum">
              <a:rPr kumimoji="1" lang="ja-JP" altLang="en-US" smtClean="0"/>
              <a:t>‹#›</a:t>
            </a:fld>
            <a:endParaRPr kumimoji="1" lang="ja-JP" altLang="en-US"/>
          </a:p>
        </p:txBody>
      </p:sp>
    </p:spTree>
    <p:extLst>
      <p:ext uri="{BB962C8B-B14F-4D97-AF65-F5344CB8AC3E}">
        <p14:creationId xmlns:p14="http://schemas.microsoft.com/office/powerpoint/2010/main" val="10333205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DCA276E-192B-46EF-9393-D053E83FA667}"/>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548B5140-E5E9-43DD-99AD-74D7E71F38C3}"/>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F13C820-D650-4BA2-A899-F922A9A0CA55}"/>
              </a:ext>
            </a:extLst>
          </p:cNvPr>
          <p:cNvSpPr>
            <a:spLocks noGrp="1"/>
          </p:cNvSpPr>
          <p:nvPr>
            <p:ph type="dt" sz="half" idx="10"/>
          </p:nvPr>
        </p:nvSpPr>
        <p:spPr/>
        <p:txBody>
          <a:bodyPr/>
          <a:lstStyle/>
          <a:p>
            <a:fld id="{CC222C5D-EF08-46D9-82A8-5AC4891946FF}" type="datetimeFigureOut">
              <a:rPr kumimoji="1" lang="ja-JP" altLang="en-US" smtClean="0"/>
              <a:t>2024/8/23</a:t>
            </a:fld>
            <a:endParaRPr kumimoji="1" lang="ja-JP" altLang="en-US"/>
          </a:p>
        </p:txBody>
      </p:sp>
      <p:sp>
        <p:nvSpPr>
          <p:cNvPr id="5" name="フッター プレースホルダー 4">
            <a:extLst>
              <a:ext uri="{FF2B5EF4-FFF2-40B4-BE49-F238E27FC236}">
                <a16:creationId xmlns:a16="http://schemas.microsoft.com/office/drawing/2014/main" id="{104A4297-C6B1-4460-B3C4-27D6B04AC99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1A6F5AF-741F-4518-A49E-BFCA82C28BA8}"/>
              </a:ext>
            </a:extLst>
          </p:cNvPr>
          <p:cNvSpPr>
            <a:spLocks noGrp="1"/>
          </p:cNvSpPr>
          <p:nvPr>
            <p:ph type="sldNum" sz="quarter" idx="12"/>
          </p:nvPr>
        </p:nvSpPr>
        <p:spPr/>
        <p:txBody>
          <a:bodyPr/>
          <a:lstStyle/>
          <a:p>
            <a:fld id="{70282AB8-C4EA-4569-8680-C1975E0A73D2}" type="slidenum">
              <a:rPr kumimoji="1" lang="ja-JP" altLang="en-US" smtClean="0"/>
              <a:t>‹#›</a:t>
            </a:fld>
            <a:endParaRPr kumimoji="1" lang="ja-JP" altLang="en-US"/>
          </a:p>
        </p:txBody>
      </p:sp>
    </p:spTree>
    <p:extLst>
      <p:ext uri="{BB962C8B-B14F-4D97-AF65-F5344CB8AC3E}">
        <p14:creationId xmlns:p14="http://schemas.microsoft.com/office/powerpoint/2010/main" val="29220072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A341F94-501B-416A-8CC9-0FC820BFEB16}"/>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E980ADD-271C-4B25-A6B4-B11879A96FF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657E103A-B2E6-48E9-927C-6E0E6B682EFE}"/>
              </a:ext>
            </a:extLst>
          </p:cNvPr>
          <p:cNvSpPr>
            <a:spLocks noGrp="1"/>
          </p:cNvSpPr>
          <p:nvPr>
            <p:ph type="dt" sz="half" idx="10"/>
          </p:nvPr>
        </p:nvSpPr>
        <p:spPr/>
        <p:txBody>
          <a:bodyPr/>
          <a:lstStyle/>
          <a:p>
            <a:fld id="{CC222C5D-EF08-46D9-82A8-5AC4891946FF}" type="datetimeFigureOut">
              <a:rPr kumimoji="1" lang="ja-JP" altLang="en-US" smtClean="0"/>
              <a:t>2024/8/23</a:t>
            </a:fld>
            <a:endParaRPr kumimoji="1" lang="ja-JP" altLang="en-US"/>
          </a:p>
        </p:txBody>
      </p:sp>
      <p:sp>
        <p:nvSpPr>
          <p:cNvPr id="5" name="フッター プレースホルダー 4">
            <a:extLst>
              <a:ext uri="{FF2B5EF4-FFF2-40B4-BE49-F238E27FC236}">
                <a16:creationId xmlns:a16="http://schemas.microsoft.com/office/drawing/2014/main" id="{007ACC4E-1810-469F-9B22-740630579B0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6C5487F-45D6-41CE-AE04-043B37AAAFE1}"/>
              </a:ext>
            </a:extLst>
          </p:cNvPr>
          <p:cNvSpPr>
            <a:spLocks noGrp="1"/>
          </p:cNvSpPr>
          <p:nvPr>
            <p:ph type="sldNum" sz="quarter" idx="12"/>
          </p:nvPr>
        </p:nvSpPr>
        <p:spPr/>
        <p:txBody>
          <a:bodyPr/>
          <a:lstStyle/>
          <a:p>
            <a:fld id="{70282AB8-C4EA-4569-8680-C1975E0A73D2}" type="slidenum">
              <a:rPr kumimoji="1" lang="ja-JP" altLang="en-US" smtClean="0"/>
              <a:t>‹#›</a:t>
            </a:fld>
            <a:endParaRPr kumimoji="1" lang="ja-JP" altLang="en-US"/>
          </a:p>
        </p:txBody>
      </p:sp>
    </p:spTree>
    <p:extLst>
      <p:ext uri="{BB962C8B-B14F-4D97-AF65-F5344CB8AC3E}">
        <p14:creationId xmlns:p14="http://schemas.microsoft.com/office/powerpoint/2010/main" val="23385384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93B8BD8-B184-4095-B054-40EAEA443F33}"/>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A06B0C0-2FB7-44A0-BD89-B77431B68D93}"/>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398FEB34-2AFE-44C1-8049-C9BB577EBF3A}"/>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816579ED-E84C-4DBE-B256-882F2C284C77}"/>
              </a:ext>
            </a:extLst>
          </p:cNvPr>
          <p:cNvSpPr>
            <a:spLocks noGrp="1"/>
          </p:cNvSpPr>
          <p:nvPr>
            <p:ph type="dt" sz="half" idx="10"/>
          </p:nvPr>
        </p:nvSpPr>
        <p:spPr/>
        <p:txBody>
          <a:bodyPr/>
          <a:lstStyle/>
          <a:p>
            <a:fld id="{CC222C5D-EF08-46D9-82A8-5AC4891946FF}" type="datetimeFigureOut">
              <a:rPr kumimoji="1" lang="ja-JP" altLang="en-US" smtClean="0"/>
              <a:t>2024/8/23</a:t>
            </a:fld>
            <a:endParaRPr kumimoji="1" lang="ja-JP" altLang="en-US"/>
          </a:p>
        </p:txBody>
      </p:sp>
      <p:sp>
        <p:nvSpPr>
          <p:cNvPr id="6" name="フッター プレースホルダー 5">
            <a:extLst>
              <a:ext uri="{FF2B5EF4-FFF2-40B4-BE49-F238E27FC236}">
                <a16:creationId xmlns:a16="http://schemas.microsoft.com/office/drawing/2014/main" id="{96C6E093-6D54-4418-9CC5-9743B2E701B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AC897D5-2F77-4FEB-A6BC-7198F66D6B71}"/>
              </a:ext>
            </a:extLst>
          </p:cNvPr>
          <p:cNvSpPr>
            <a:spLocks noGrp="1"/>
          </p:cNvSpPr>
          <p:nvPr>
            <p:ph type="sldNum" sz="quarter" idx="12"/>
          </p:nvPr>
        </p:nvSpPr>
        <p:spPr/>
        <p:txBody>
          <a:bodyPr/>
          <a:lstStyle/>
          <a:p>
            <a:fld id="{70282AB8-C4EA-4569-8680-C1975E0A73D2}" type="slidenum">
              <a:rPr kumimoji="1" lang="ja-JP" altLang="en-US" smtClean="0"/>
              <a:t>‹#›</a:t>
            </a:fld>
            <a:endParaRPr kumimoji="1" lang="ja-JP" altLang="en-US"/>
          </a:p>
        </p:txBody>
      </p:sp>
    </p:spTree>
    <p:extLst>
      <p:ext uri="{BB962C8B-B14F-4D97-AF65-F5344CB8AC3E}">
        <p14:creationId xmlns:p14="http://schemas.microsoft.com/office/powerpoint/2010/main" val="32683318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074BC25-91BE-4D98-92A0-5C8D4761DE43}"/>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4C1CA73-698B-40EB-887D-9ED68408830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3E2EBDC3-3637-462B-BB4A-E08AF11DF7A1}"/>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C105F511-2731-40DB-A698-AE2111A6F9F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52EE3F25-5F60-4B62-B490-52AFFF30912F}"/>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7EAC7F6B-DCAC-45BA-B0F2-2B5E40E975C5}"/>
              </a:ext>
            </a:extLst>
          </p:cNvPr>
          <p:cNvSpPr>
            <a:spLocks noGrp="1"/>
          </p:cNvSpPr>
          <p:nvPr>
            <p:ph type="dt" sz="half" idx="10"/>
          </p:nvPr>
        </p:nvSpPr>
        <p:spPr/>
        <p:txBody>
          <a:bodyPr/>
          <a:lstStyle/>
          <a:p>
            <a:fld id="{CC222C5D-EF08-46D9-82A8-5AC4891946FF}" type="datetimeFigureOut">
              <a:rPr kumimoji="1" lang="ja-JP" altLang="en-US" smtClean="0"/>
              <a:t>2024/8/23</a:t>
            </a:fld>
            <a:endParaRPr kumimoji="1" lang="ja-JP" altLang="en-US"/>
          </a:p>
        </p:txBody>
      </p:sp>
      <p:sp>
        <p:nvSpPr>
          <p:cNvPr id="8" name="フッター プレースホルダー 7">
            <a:extLst>
              <a:ext uri="{FF2B5EF4-FFF2-40B4-BE49-F238E27FC236}">
                <a16:creationId xmlns:a16="http://schemas.microsoft.com/office/drawing/2014/main" id="{4EC06FE7-F809-4933-A9CB-31CE18093111}"/>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DBEFD3B5-0AB8-4E01-92A0-E269041ABA11}"/>
              </a:ext>
            </a:extLst>
          </p:cNvPr>
          <p:cNvSpPr>
            <a:spLocks noGrp="1"/>
          </p:cNvSpPr>
          <p:nvPr>
            <p:ph type="sldNum" sz="quarter" idx="12"/>
          </p:nvPr>
        </p:nvSpPr>
        <p:spPr/>
        <p:txBody>
          <a:bodyPr/>
          <a:lstStyle/>
          <a:p>
            <a:fld id="{70282AB8-C4EA-4569-8680-C1975E0A73D2}" type="slidenum">
              <a:rPr kumimoji="1" lang="ja-JP" altLang="en-US" smtClean="0"/>
              <a:t>‹#›</a:t>
            </a:fld>
            <a:endParaRPr kumimoji="1" lang="ja-JP" altLang="en-US"/>
          </a:p>
        </p:txBody>
      </p:sp>
    </p:spTree>
    <p:extLst>
      <p:ext uri="{BB962C8B-B14F-4D97-AF65-F5344CB8AC3E}">
        <p14:creationId xmlns:p14="http://schemas.microsoft.com/office/powerpoint/2010/main" val="20705826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19872D9-C040-4AF9-AE49-98C1E0D55F29}"/>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BDFC28CC-4127-4AB5-82F4-85164770D431}"/>
              </a:ext>
            </a:extLst>
          </p:cNvPr>
          <p:cNvSpPr>
            <a:spLocks noGrp="1"/>
          </p:cNvSpPr>
          <p:nvPr>
            <p:ph type="dt" sz="half" idx="10"/>
          </p:nvPr>
        </p:nvSpPr>
        <p:spPr/>
        <p:txBody>
          <a:bodyPr/>
          <a:lstStyle/>
          <a:p>
            <a:fld id="{CC222C5D-EF08-46D9-82A8-5AC4891946FF}" type="datetimeFigureOut">
              <a:rPr kumimoji="1" lang="ja-JP" altLang="en-US" smtClean="0"/>
              <a:t>2024/8/23</a:t>
            </a:fld>
            <a:endParaRPr kumimoji="1" lang="ja-JP" altLang="en-US"/>
          </a:p>
        </p:txBody>
      </p:sp>
      <p:sp>
        <p:nvSpPr>
          <p:cNvPr id="4" name="フッター プレースホルダー 3">
            <a:extLst>
              <a:ext uri="{FF2B5EF4-FFF2-40B4-BE49-F238E27FC236}">
                <a16:creationId xmlns:a16="http://schemas.microsoft.com/office/drawing/2014/main" id="{EE928B07-7CE8-48B4-8DB7-7D816C2DD7FF}"/>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7AF791CF-9EA7-4DE3-B7F0-9995471E28E3}"/>
              </a:ext>
            </a:extLst>
          </p:cNvPr>
          <p:cNvSpPr>
            <a:spLocks noGrp="1"/>
          </p:cNvSpPr>
          <p:nvPr>
            <p:ph type="sldNum" sz="quarter" idx="12"/>
          </p:nvPr>
        </p:nvSpPr>
        <p:spPr/>
        <p:txBody>
          <a:bodyPr/>
          <a:lstStyle/>
          <a:p>
            <a:fld id="{70282AB8-C4EA-4569-8680-C1975E0A73D2}" type="slidenum">
              <a:rPr kumimoji="1" lang="ja-JP" altLang="en-US" smtClean="0"/>
              <a:t>‹#›</a:t>
            </a:fld>
            <a:endParaRPr kumimoji="1" lang="ja-JP" altLang="en-US"/>
          </a:p>
        </p:txBody>
      </p:sp>
    </p:spTree>
    <p:extLst>
      <p:ext uri="{BB962C8B-B14F-4D97-AF65-F5344CB8AC3E}">
        <p14:creationId xmlns:p14="http://schemas.microsoft.com/office/powerpoint/2010/main" val="32915424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AD319ED6-1722-42EC-B9AC-9B861431BFDB}"/>
              </a:ext>
            </a:extLst>
          </p:cNvPr>
          <p:cNvSpPr>
            <a:spLocks noGrp="1"/>
          </p:cNvSpPr>
          <p:nvPr>
            <p:ph type="dt" sz="half" idx="10"/>
          </p:nvPr>
        </p:nvSpPr>
        <p:spPr/>
        <p:txBody>
          <a:bodyPr/>
          <a:lstStyle/>
          <a:p>
            <a:fld id="{CC222C5D-EF08-46D9-82A8-5AC4891946FF}" type="datetimeFigureOut">
              <a:rPr kumimoji="1" lang="ja-JP" altLang="en-US" smtClean="0"/>
              <a:t>2024/8/23</a:t>
            </a:fld>
            <a:endParaRPr kumimoji="1" lang="ja-JP" altLang="en-US"/>
          </a:p>
        </p:txBody>
      </p:sp>
      <p:sp>
        <p:nvSpPr>
          <p:cNvPr id="3" name="フッター プレースホルダー 2">
            <a:extLst>
              <a:ext uri="{FF2B5EF4-FFF2-40B4-BE49-F238E27FC236}">
                <a16:creationId xmlns:a16="http://schemas.microsoft.com/office/drawing/2014/main" id="{3D2CD2FD-2705-4402-95EE-EEB23E0807D7}"/>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57842916-5544-45B3-B6D7-5C50D55B21E0}"/>
              </a:ext>
            </a:extLst>
          </p:cNvPr>
          <p:cNvSpPr>
            <a:spLocks noGrp="1"/>
          </p:cNvSpPr>
          <p:nvPr>
            <p:ph type="sldNum" sz="quarter" idx="12"/>
          </p:nvPr>
        </p:nvSpPr>
        <p:spPr/>
        <p:txBody>
          <a:bodyPr/>
          <a:lstStyle/>
          <a:p>
            <a:fld id="{70282AB8-C4EA-4569-8680-C1975E0A73D2}" type="slidenum">
              <a:rPr kumimoji="1" lang="ja-JP" altLang="en-US" smtClean="0"/>
              <a:t>‹#›</a:t>
            </a:fld>
            <a:endParaRPr kumimoji="1" lang="ja-JP" altLang="en-US"/>
          </a:p>
        </p:txBody>
      </p:sp>
    </p:spTree>
    <p:extLst>
      <p:ext uri="{BB962C8B-B14F-4D97-AF65-F5344CB8AC3E}">
        <p14:creationId xmlns:p14="http://schemas.microsoft.com/office/powerpoint/2010/main" val="21297168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431EE71-A3A8-4ECD-9E7F-8FB35C0DED6D}"/>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027FB98-F685-4DA3-8891-CFC91600336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2FC07DD9-0348-4CBF-AA7E-9B19FD7AFFE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1608E623-A087-4531-AB0B-FFD92D192DB0}"/>
              </a:ext>
            </a:extLst>
          </p:cNvPr>
          <p:cNvSpPr>
            <a:spLocks noGrp="1"/>
          </p:cNvSpPr>
          <p:nvPr>
            <p:ph type="dt" sz="half" idx="10"/>
          </p:nvPr>
        </p:nvSpPr>
        <p:spPr/>
        <p:txBody>
          <a:bodyPr/>
          <a:lstStyle/>
          <a:p>
            <a:fld id="{CC222C5D-EF08-46D9-82A8-5AC4891946FF}" type="datetimeFigureOut">
              <a:rPr kumimoji="1" lang="ja-JP" altLang="en-US" smtClean="0"/>
              <a:t>2024/8/23</a:t>
            </a:fld>
            <a:endParaRPr kumimoji="1" lang="ja-JP" altLang="en-US"/>
          </a:p>
        </p:txBody>
      </p:sp>
      <p:sp>
        <p:nvSpPr>
          <p:cNvPr id="6" name="フッター プレースホルダー 5">
            <a:extLst>
              <a:ext uri="{FF2B5EF4-FFF2-40B4-BE49-F238E27FC236}">
                <a16:creationId xmlns:a16="http://schemas.microsoft.com/office/drawing/2014/main" id="{A851E01F-8891-4086-A967-BEE286C142D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0AA255F-D874-42DC-AED0-D24CB6379DD6}"/>
              </a:ext>
            </a:extLst>
          </p:cNvPr>
          <p:cNvSpPr>
            <a:spLocks noGrp="1"/>
          </p:cNvSpPr>
          <p:nvPr>
            <p:ph type="sldNum" sz="quarter" idx="12"/>
          </p:nvPr>
        </p:nvSpPr>
        <p:spPr/>
        <p:txBody>
          <a:bodyPr/>
          <a:lstStyle/>
          <a:p>
            <a:fld id="{70282AB8-C4EA-4569-8680-C1975E0A73D2}" type="slidenum">
              <a:rPr kumimoji="1" lang="ja-JP" altLang="en-US" smtClean="0"/>
              <a:t>‹#›</a:t>
            </a:fld>
            <a:endParaRPr kumimoji="1" lang="ja-JP" altLang="en-US"/>
          </a:p>
        </p:txBody>
      </p:sp>
    </p:spTree>
    <p:extLst>
      <p:ext uri="{BB962C8B-B14F-4D97-AF65-F5344CB8AC3E}">
        <p14:creationId xmlns:p14="http://schemas.microsoft.com/office/powerpoint/2010/main" val="1546704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7D8E091-59F9-4AB7-99D5-11C5073EC01A}"/>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F1E4A3D4-ED38-4673-AC12-7085794B169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F969984F-904C-4577-9BAA-20B6EDC00F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F9655C92-0BA1-4CD7-94A1-1E952FFF328A}"/>
              </a:ext>
            </a:extLst>
          </p:cNvPr>
          <p:cNvSpPr>
            <a:spLocks noGrp="1"/>
          </p:cNvSpPr>
          <p:nvPr>
            <p:ph type="dt" sz="half" idx="10"/>
          </p:nvPr>
        </p:nvSpPr>
        <p:spPr/>
        <p:txBody>
          <a:bodyPr/>
          <a:lstStyle/>
          <a:p>
            <a:fld id="{CC222C5D-EF08-46D9-82A8-5AC4891946FF}" type="datetimeFigureOut">
              <a:rPr kumimoji="1" lang="ja-JP" altLang="en-US" smtClean="0"/>
              <a:t>2024/8/23</a:t>
            </a:fld>
            <a:endParaRPr kumimoji="1" lang="ja-JP" altLang="en-US"/>
          </a:p>
        </p:txBody>
      </p:sp>
      <p:sp>
        <p:nvSpPr>
          <p:cNvPr id="6" name="フッター プレースホルダー 5">
            <a:extLst>
              <a:ext uri="{FF2B5EF4-FFF2-40B4-BE49-F238E27FC236}">
                <a16:creationId xmlns:a16="http://schemas.microsoft.com/office/drawing/2014/main" id="{5FCD7FED-3776-49D3-8D3C-CF566D2CD13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83182DDA-1768-4B4D-AEB5-ABE2CCC52A58}"/>
              </a:ext>
            </a:extLst>
          </p:cNvPr>
          <p:cNvSpPr>
            <a:spLocks noGrp="1"/>
          </p:cNvSpPr>
          <p:nvPr>
            <p:ph type="sldNum" sz="quarter" idx="12"/>
          </p:nvPr>
        </p:nvSpPr>
        <p:spPr/>
        <p:txBody>
          <a:bodyPr/>
          <a:lstStyle/>
          <a:p>
            <a:fld id="{70282AB8-C4EA-4569-8680-C1975E0A73D2}" type="slidenum">
              <a:rPr kumimoji="1" lang="ja-JP" altLang="en-US" smtClean="0"/>
              <a:t>‹#›</a:t>
            </a:fld>
            <a:endParaRPr kumimoji="1" lang="ja-JP" altLang="en-US"/>
          </a:p>
        </p:txBody>
      </p:sp>
    </p:spTree>
    <p:extLst>
      <p:ext uri="{BB962C8B-B14F-4D97-AF65-F5344CB8AC3E}">
        <p14:creationId xmlns:p14="http://schemas.microsoft.com/office/powerpoint/2010/main" val="4688866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2F79D26D-D2F0-4A90-9906-3233217DFA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60817B70-D0BB-4B3D-BF29-B1D8FC38305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4CCB737-92CF-4FCE-973A-11ACC5A960A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222C5D-EF08-46D9-82A8-5AC4891946FF}" type="datetimeFigureOut">
              <a:rPr kumimoji="1" lang="ja-JP" altLang="en-US" smtClean="0"/>
              <a:t>2024/8/23</a:t>
            </a:fld>
            <a:endParaRPr kumimoji="1" lang="ja-JP" altLang="en-US"/>
          </a:p>
        </p:txBody>
      </p:sp>
      <p:sp>
        <p:nvSpPr>
          <p:cNvPr id="5" name="フッター プレースホルダー 4">
            <a:extLst>
              <a:ext uri="{FF2B5EF4-FFF2-40B4-BE49-F238E27FC236}">
                <a16:creationId xmlns:a16="http://schemas.microsoft.com/office/drawing/2014/main" id="{536D7EAE-32E1-4BC7-A9A8-5414630B943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4FA8B1DD-B3BD-4B78-BDEA-9692E2A488F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282AB8-C4EA-4569-8680-C1975E0A73D2}" type="slidenum">
              <a:rPr kumimoji="1" lang="ja-JP" altLang="en-US" smtClean="0"/>
              <a:t>‹#›</a:t>
            </a:fld>
            <a:endParaRPr kumimoji="1" lang="ja-JP" altLang="en-US"/>
          </a:p>
        </p:txBody>
      </p:sp>
    </p:spTree>
    <p:extLst>
      <p:ext uri="{BB962C8B-B14F-4D97-AF65-F5344CB8AC3E}">
        <p14:creationId xmlns:p14="http://schemas.microsoft.com/office/powerpoint/2010/main" val="39598482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1.xml"/><Relationship Id="rId1" Type="http://schemas.openxmlformats.org/officeDocument/2006/relationships/slideLayout" Target="../slideLayouts/slideLayout1.xml"/><Relationship Id="rId4" Type="http://schemas.openxmlformats.org/officeDocument/2006/relationships/image" Target="../media/image2.sv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8" Type="http://schemas.openxmlformats.org/officeDocument/2006/relationships/diagramLayout" Target="../diagrams/layout4.xml"/><Relationship Id="rId13" Type="http://schemas.openxmlformats.org/officeDocument/2006/relationships/image" Target="../media/image5.svg"/><Relationship Id="rId3" Type="http://schemas.openxmlformats.org/officeDocument/2006/relationships/diagramLayout" Target="../diagrams/layout3.xml"/><Relationship Id="rId7" Type="http://schemas.openxmlformats.org/officeDocument/2006/relationships/diagramData" Target="../diagrams/data4.xml"/><Relationship Id="rId12" Type="http://schemas.openxmlformats.org/officeDocument/2006/relationships/image" Target="../media/image4.png"/><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11" Type="http://schemas.microsoft.com/office/2007/relationships/diagramDrawing" Target="../diagrams/drawing4.xml"/><Relationship Id="rId5" Type="http://schemas.openxmlformats.org/officeDocument/2006/relationships/diagramColors" Target="../diagrams/colors3.xml"/><Relationship Id="rId10" Type="http://schemas.openxmlformats.org/officeDocument/2006/relationships/diagramColors" Target="../diagrams/colors4.xml"/><Relationship Id="rId4" Type="http://schemas.openxmlformats.org/officeDocument/2006/relationships/diagramQuickStyle" Target="../diagrams/quickStyle3.xml"/><Relationship Id="rId9"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8EEEEF5-32F4-4F35-94B3-62E02B44757C}"/>
              </a:ext>
            </a:extLst>
          </p:cNvPr>
          <p:cNvSpPr>
            <a:spLocks noGrp="1"/>
          </p:cNvSpPr>
          <p:nvPr>
            <p:ph type="ctrTitle"/>
          </p:nvPr>
        </p:nvSpPr>
        <p:spPr>
          <a:xfrm>
            <a:off x="-34835" y="2029097"/>
            <a:ext cx="12261669" cy="1566360"/>
          </a:xfrm>
        </p:spPr>
        <p:style>
          <a:lnRef idx="3">
            <a:schemeClr val="lt1"/>
          </a:lnRef>
          <a:fillRef idx="1">
            <a:schemeClr val="accent1"/>
          </a:fillRef>
          <a:effectRef idx="1">
            <a:schemeClr val="accent1"/>
          </a:effectRef>
          <a:fontRef idx="minor">
            <a:schemeClr val="lt1"/>
          </a:fontRef>
        </p:style>
        <p:txBody>
          <a:bodyPr>
            <a:normAutofit/>
          </a:bodyPr>
          <a:lstStyle/>
          <a:p>
            <a:r>
              <a:rPr kumimoji="1" lang="ja-JP" altLang="en-US" sz="4800" b="1" dirty="0"/>
              <a:t>医療機関ネットワーク登録医療機関の現状を踏まえた課題の整理について</a:t>
            </a:r>
          </a:p>
        </p:txBody>
      </p:sp>
      <p:sp>
        <p:nvSpPr>
          <p:cNvPr id="3" name="字幕 2">
            <a:extLst>
              <a:ext uri="{FF2B5EF4-FFF2-40B4-BE49-F238E27FC236}">
                <a16:creationId xmlns:a16="http://schemas.microsoft.com/office/drawing/2014/main" id="{1F17B037-DF3E-47C5-8A1A-EAD7E6B8456B}"/>
              </a:ext>
            </a:extLst>
          </p:cNvPr>
          <p:cNvSpPr>
            <a:spLocks noGrp="1"/>
          </p:cNvSpPr>
          <p:nvPr>
            <p:ph type="subTitle" idx="1"/>
          </p:nvPr>
        </p:nvSpPr>
        <p:spPr>
          <a:xfrm>
            <a:off x="3082834" y="5300209"/>
            <a:ext cx="9144000" cy="1655762"/>
          </a:xfrm>
        </p:spPr>
        <p:txBody>
          <a:bodyPr/>
          <a:lstStyle/>
          <a:p>
            <a:r>
              <a:rPr lang="ja-JP" altLang="en-US" u="sng" dirty="0"/>
              <a:t>令和６</a:t>
            </a:r>
            <a:r>
              <a:rPr kumimoji="1" lang="ja-JP" altLang="en-US" u="sng" dirty="0"/>
              <a:t>年９月</a:t>
            </a:r>
            <a:r>
              <a:rPr lang="ja-JP" altLang="en-US" u="sng" dirty="0"/>
              <a:t>２</a:t>
            </a:r>
            <a:r>
              <a:rPr kumimoji="1" lang="ja-JP" altLang="en-US" u="sng" dirty="0"/>
              <a:t>日　大阪府福祉部障がい福祉室地域生活支援課</a:t>
            </a:r>
          </a:p>
        </p:txBody>
      </p:sp>
      <p:sp>
        <p:nvSpPr>
          <p:cNvPr id="4" name="スライド番号プレースホルダー 3">
            <a:extLst>
              <a:ext uri="{FF2B5EF4-FFF2-40B4-BE49-F238E27FC236}">
                <a16:creationId xmlns:a16="http://schemas.microsoft.com/office/drawing/2014/main" id="{F77270CA-54A1-47CC-93CB-58A8CBB070C0}"/>
              </a:ext>
            </a:extLst>
          </p:cNvPr>
          <p:cNvSpPr>
            <a:spLocks noGrp="1"/>
          </p:cNvSpPr>
          <p:nvPr>
            <p:ph type="sldNum" sz="quarter" idx="12"/>
          </p:nvPr>
        </p:nvSpPr>
        <p:spPr/>
        <p:txBody>
          <a:bodyPr/>
          <a:lstStyle/>
          <a:p>
            <a:fld id="{BDA3839F-8F31-49AD-9A69-7A194C78B29C}" type="slidenum">
              <a:rPr kumimoji="1" lang="ja-JP" altLang="en-US" smtClean="0"/>
              <a:t>1</a:t>
            </a:fld>
            <a:endParaRPr kumimoji="1" lang="ja-JP" altLang="en-US"/>
          </a:p>
        </p:txBody>
      </p:sp>
      <p:sp>
        <p:nvSpPr>
          <p:cNvPr id="5" name="テキスト ボックス 4">
            <a:extLst>
              <a:ext uri="{FF2B5EF4-FFF2-40B4-BE49-F238E27FC236}">
                <a16:creationId xmlns:a16="http://schemas.microsoft.com/office/drawing/2014/main" id="{75088467-CCFA-4309-94F7-711E0724615F}"/>
              </a:ext>
            </a:extLst>
          </p:cNvPr>
          <p:cNvSpPr txBox="1"/>
          <p:nvPr/>
        </p:nvSpPr>
        <p:spPr>
          <a:xfrm>
            <a:off x="3082834" y="299559"/>
            <a:ext cx="8813243" cy="338554"/>
          </a:xfrm>
          <a:prstGeom prst="rect">
            <a:avLst/>
          </a:prstGeom>
          <a:noFill/>
        </p:spPr>
        <p:txBody>
          <a:bodyPr wrap="square" rtlCol="0">
            <a:spAutoFit/>
          </a:bodyPr>
          <a:lstStyle/>
          <a:p>
            <a:r>
              <a:rPr kumimoji="1" lang="ja-JP" altLang="en-US" sz="1600" dirty="0"/>
              <a:t>令和６年度大阪府発達障がい児者支援体制整備検討部会</a:t>
            </a:r>
            <a:r>
              <a:rPr lang="ja-JP" altLang="en-US" sz="1600" dirty="0"/>
              <a:t>成人</a:t>
            </a:r>
            <a:r>
              <a:rPr kumimoji="1" lang="ja-JP" altLang="en-US" sz="1600" dirty="0"/>
              <a:t>ワーキンググループ（資料２）</a:t>
            </a:r>
          </a:p>
        </p:txBody>
      </p:sp>
    </p:spTree>
    <p:extLst>
      <p:ext uri="{BB962C8B-B14F-4D97-AF65-F5344CB8AC3E}">
        <p14:creationId xmlns:p14="http://schemas.microsoft.com/office/powerpoint/2010/main" val="4835355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CC573D50-E664-4D71-A68C-A651762A785C}"/>
              </a:ext>
            </a:extLst>
          </p:cNvPr>
          <p:cNvSpPr txBox="1">
            <a:spLocks/>
          </p:cNvSpPr>
          <p:nvPr/>
        </p:nvSpPr>
        <p:spPr>
          <a:xfrm>
            <a:off x="0" y="0"/>
            <a:ext cx="12192000" cy="44532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000" b="1" dirty="0"/>
              <a:t>１．大阪府の初診待機解消に向けた取り組みの経過</a:t>
            </a:r>
          </a:p>
        </p:txBody>
      </p:sp>
      <p:sp>
        <p:nvSpPr>
          <p:cNvPr id="5" name="正方形/長方形 4">
            <a:extLst>
              <a:ext uri="{FF2B5EF4-FFF2-40B4-BE49-F238E27FC236}">
                <a16:creationId xmlns:a16="http://schemas.microsoft.com/office/drawing/2014/main" id="{5EB59492-15E5-4E0D-B59E-D18976E8BAA9}"/>
              </a:ext>
            </a:extLst>
          </p:cNvPr>
          <p:cNvSpPr/>
          <p:nvPr/>
        </p:nvSpPr>
        <p:spPr>
          <a:xfrm>
            <a:off x="255773" y="745351"/>
            <a:ext cx="8572639" cy="3093154"/>
          </a:xfrm>
          <a:prstGeom prst="rect">
            <a:avLst/>
          </a:prstGeom>
          <a:ln w="28575"/>
        </p:spPr>
        <p:style>
          <a:lnRef idx="2">
            <a:schemeClr val="accent1"/>
          </a:lnRef>
          <a:fillRef idx="1">
            <a:schemeClr val="lt1"/>
          </a:fillRef>
          <a:effectRef idx="0">
            <a:schemeClr val="accent1"/>
          </a:effectRef>
          <a:fontRef idx="minor">
            <a:schemeClr val="dk1"/>
          </a:fontRef>
        </p:style>
        <p:txBody>
          <a:bodyPr wrap="square">
            <a:spAutoFit/>
          </a:bodyPr>
          <a:lstStyle/>
          <a:p>
            <a:pPr marL="130969" indent="-130969"/>
            <a:r>
              <a:rPr lang="ja-JP" altLang="ja-JP" sz="1300" kern="100" dirty="0">
                <a:latin typeface="Meiryo UI" panose="020B0604030504040204" pitchFamily="50" charset="-128"/>
                <a:ea typeface="Meiryo UI" panose="020B0604030504040204" pitchFamily="50" charset="-128"/>
                <a:cs typeface="Courier New" panose="02070309020205020404" pitchFamily="49" charset="0"/>
              </a:rPr>
              <a:t>○</a:t>
            </a:r>
            <a:r>
              <a:rPr lang="ja-JP" altLang="en-US" sz="1300" kern="100" dirty="0">
                <a:latin typeface="Meiryo UI" panose="020B0604030504040204" pitchFamily="50" charset="-128"/>
                <a:ea typeface="Meiryo UI" panose="020B0604030504040204" pitchFamily="50" charset="-128"/>
                <a:cs typeface="Courier New" panose="02070309020205020404" pitchFamily="49" charset="0"/>
              </a:rPr>
              <a:t>　平成</a:t>
            </a:r>
            <a:r>
              <a:rPr lang="en-US" altLang="ja-JP" sz="1300" kern="100" dirty="0">
                <a:latin typeface="Meiryo UI" panose="020B0604030504040204" pitchFamily="50" charset="-128"/>
                <a:ea typeface="Meiryo UI" panose="020B0604030504040204" pitchFamily="50" charset="-128"/>
                <a:cs typeface="Courier New" panose="02070309020205020404" pitchFamily="49" charset="0"/>
              </a:rPr>
              <a:t>14</a:t>
            </a:r>
            <a:r>
              <a:rPr lang="ja-JP" altLang="en-US" sz="1300" kern="100" dirty="0">
                <a:latin typeface="Meiryo UI" panose="020B0604030504040204" pitchFamily="50" charset="-128"/>
                <a:ea typeface="Meiryo UI" panose="020B0604030504040204" pitchFamily="50" charset="-128"/>
                <a:cs typeface="Courier New" panose="02070309020205020404" pitchFamily="49" charset="0"/>
              </a:rPr>
              <a:t>年以前</a:t>
            </a:r>
            <a:r>
              <a:rPr lang="ja-JP" altLang="ja-JP" sz="1300" kern="100" dirty="0">
                <a:latin typeface="Meiryo UI" panose="020B0604030504040204" pitchFamily="50" charset="-128"/>
                <a:ea typeface="Meiryo UI" panose="020B0604030504040204" pitchFamily="50" charset="-128"/>
                <a:cs typeface="Courier New" panose="02070309020205020404" pitchFamily="49" charset="0"/>
              </a:rPr>
              <a:t>から、初診の長期待機の課題が存在</a:t>
            </a:r>
            <a:endParaRPr lang="en-US" altLang="ja-JP" sz="1300" kern="100" dirty="0">
              <a:latin typeface="Meiryo UI" panose="020B0604030504040204" pitchFamily="50" charset="-128"/>
              <a:ea typeface="Meiryo UI" panose="020B0604030504040204" pitchFamily="50" charset="-128"/>
              <a:cs typeface="Courier New" panose="02070309020205020404" pitchFamily="49" charset="0"/>
            </a:endParaRPr>
          </a:p>
          <a:p>
            <a:pPr marL="130969" indent="-130969"/>
            <a:r>
              <a:rPr lang="ja-JP" altLang="en-US" sz="1300" kern="100" dirty="0">
                <a:latin typeface="Meiryo UI" panose="020B0604030504040204" pitchFamily="50" charset="-128"/>
                <a:ea typeface="Meiryo UI" panose="020B0604030504040204" pitchFamily="50" charset="-128"/>
                <a:cs typeface="Courier New" panose="02070309020205020404" pitchFamily="49" charset="0"/>
              </a:rPr>
              <a:t>　　</a:t>
            </a:r>
            <a:r>
              <a:rPr lang="ja-JP" altLang="ja-JP" sz="1300" kern="100" dirty="0">
                <a:latin typeface="Meiryo UI" panose="020B0604030504040204" pitchFamily="50" charset="-128"/>
                <a:ea typeface="Meiryo UI" panose="020B0604030504040204" pitchFamily="50" charset="-128"/>
                <a:cs typeface="Courier New" panose="02070309020205020404" pitchFamily="49" charset="0"/>
              </a:rPr>
              <a:t>（</a:t>
            </a:r>
            <a:r>
              <a:rPr lang="ja-JP" altLang="en-US" sz="1300" kern="100" dirty="0">
                <a:latin typeface="Meiryo UI" panose="020B0604030504040204" pitchFamily="50" charset="-128"/>
                <a:ea typeface="Meiryo UI" panose="020B0604030504040204" pitchFamily="50" charset="-128"/>
                <a:cs typeface="Courier New" panose="02070309020205020404" pitchFamily="49" charset="0"/>
              </a:rPr>
              <a:t>平成</a:t>
            </a:r>
            <a:r>
              <a:rPr lang="en-US" altLang="ja-JP" sz="1300" kern="100" dirty="0">
                <a:latin typeface="Meiryo UI" panose="020B0604030504040204" pitchFamily="50" charset="-128"/>
                <a:ea typeface="Meiryo UI" panose="020B0604030504040204" pitchFamily="50" charset="-128"/>
                <a:cs typeface="Courier New" panose="02070309020205020404" pitchFamily="49" charset="0"/>
              </a:rPr>
              <a:t>15</a:t>
            </a:r>
            <a:r>
              <a:rPr lang="ja-JP" altLang="en-US" sz="1300" kern="100" dirty="0">
                <a:latin typeface="Meiryo UI" panose="020B0604030504040204" pitchFamily="50" charset="-128"/>
                <a:ea typeface="Meiryo UI" panose="020B0604030504040204" pitchFamily="50" charset="-128"/>
                <a:cs typeface="Courier New" panose="02070309020205020404" pitchFamily="49" charset="0"/>
              </a:rPr>
              <a:t>年度末：</a:t>
            </a:r>
            <a:r>
              <a:rPr lang="ja-JP" altLang="ja-JP" sz="1300" kern="100" dirty="0">
                <a:latin typeface="Meiryo UI" panose="020B0604030504040204" pitchFamily="50" charset="-128"/>
                <a:ea typeface="Meiryo UI" panose="020B0604030504040204" pitchFamily="50" charset="-128"/>
                <a:cs typeface="Courier New" panose="02070309020205020404" pitchFamily="49" charset="0"/>
              </a:rPr>
              <a:t>府立松心園</a:t>
            </a:r>
            <a:r>
              <a:rPr lang="ja-JP" altLang="en-US" sz="1300" kern="100" dirty="0">
                <a:latin typeface="Meiryo UI" panose="020B0604030504040204" pitchFamily="50" charset="-128"/>
                <a:ea typeface="Meiryo UI" panose="020B0604030504040204" pitchFamily="50" charset="-128"/>
                <a:cs typeface="Courier New" panose="02070309020205020404" pitchFamily="49" charset="0"/>
              </a:rPr>
              <a:t>（当時、第一種自閉症施設と児童精神科を併設）</a:t>
            </a:r>
            <a:r>
              <a:rPr lang="ja-JP" altLang="ja-JP" sz="1300" kern="100" dirty="0">
                <a:latin typeface="Meiryo UI" panose="020B0604030504040204" pitchFamily="50" charset="-128"/>
                <a:ea typeface="Meiryo UI" panose="020B0604030504040204" pitchFamily="50" charset="-128"/>
                <a:cs typeface="Courier New" panose="02070309020205020404" pitchFamily="49" charset="0"/>
              </a:rPr>
              <a:t>で診断を受けるまでに</a:t>
            </a:r>
            <a:r>
              <a:rPr lang="en-US" altLang="ja-JP" sz="1300" kern="100" dirty="0">
                <a:latin typeface="Meiryo UI" panose="020B0604030504040204" pitchFamily="50" charset="-128"/>
                <a:ea typeface="Meiryo UI" panose="020B0604030504040204" pitchFamily="50" charset="-128"/>
                <a:cs typeface="Courier New" panose="02070309020205020404" pitchFamily="49" charset="0"/>
              </a:rPr>
              <a:t>4</a:t>
            </a:r>
            <a:r>
              <a:rPr lang="ja-JP" altLang="ja-JP" sz="1300" kern="100" dirty="0">
                <a:latin typeface="Meiryo UI" panose="020B0604030504040204" pitchFamily="50" charset="-128"/>
                <a:ea typeface="Meiryo UI" panose="020B0604030504040204" pitchFamily="50" charset="-128"/>
                <a:cs typeface="Courier New" panose="02070309020205020404" pitchFamily="49" charset="0"/>
              </a:rPr>
              <a:t>年）</a:t>
            </a:r>
            <a:endParaRPr lang="en-US" altLang="ja-JP" sz="1300" kern="100" dirty="0">
              <a:latin typeface="Meiryo UI" panose="020B0604030504040204" pitchFamily="50" charset="-128"/>
              <a:ea typeface="Meiryo UI" panose="020B0604030504040204" pitchFamily="50" charset="-128"/>
              <a:cs typeface="Courier New" panose="02070309020205020404" pitchFamily="49" charset="0"/>
            </a:endParaRPr>
          </a:p>
          <a:p>
            <a:pPr marL="130969" indent="-130969"/>
            <a:endParaRPr lang="ja-JP" altLang="ja-JP" sz="1300" kern="100" dirty="0">
              <a:latin typeface="Meiryo UI" panose="020B0604030504040204" pitchFamily="50" charset="-128"/>
              <a:ea typeface="Meiryo UI" panose="020B0604030504040204" pitchFamily="50" charset="-128"/>
              <a:cs typeface="Courier New" panose="02070309020205020404" pitchFamily="49" charset="0"/>
            </a:endParaRPr>
          </a:p>
          <a:p>
            <a:pPr marL="130969" indent="-130969"/>
            <a:r>
              <a:rPr lang="ja-JP" altLang="ja-JP" sz="1300" kern="100" dirty="0">
                <a:latin typeface="Meiryo UI" panose="020B0604030504040204" pitchFamily="50" charset="-128"/>
                <a:ea typeface="Meiryo UI" panose="020B0604030504040204" pitchFamily="50" charset="-128"/>
                <a:cs typeface="Courier New" panose="02070309020205020404" pitchFamily="49" charset="0"/>
              </a:rPr>
              <a:t>○</a:t>
            </a:r>
            <a:r>
              <a:rPr lang="ja-JP" altLang="en-US" sz="1300" kern="100" dirty="0">
                <a:latin typeface="Meiryo UI" panose="020B0604030504040204" pitchFamily="50" charset="-128"/>
                <a:ea typeface="Meiryo UI" panose="020B0604030504040204" pitchFamily="50" charset="-128"/>
                <a:cs typeface="Courier New" panose="02070309020205020404" pitchFamily="49" charset="0"/>
              </a:rPr>
              <a:t>　</a:t>
            </a:r>
            <a:r>
              <a:rPr lang="ja-JP" altLang="ja-JP" sz="1300" kern="100" dirty="0">
                <a:latin typeface="Meiryo UI" panose="020B0604030504040204" pitchFamily="50" charset="-128"/>
                <a:ea typeface="Meiryo UI" panose="020B0604030504040204" pitchFamily="50" charset="-128"/>
                <a:cs typeface="Courier New" panose="02070309020205020404" pitchFamily="49" charset="0"/>
              </a:rPr>
              <a:t>平成</a:t>
            </a:r>
            <a:r>
              <a:rPr lang="en-US" altLang="ja-JP" sz="1300" kern="100" dirty="0">
                <a:latin typeface="Meiryo UI" panose="020B0604030504040204" pitchFamily="50" charset="-128"/>
                <a:ea typeface="Meiryo UI" panose="020B0604030504040204" pitchFamily="50" charset="-128"/>
                <a:cs typeface="Courier New" panose="02070309020205020404" pitchFamily="49" charset="0"/>
              </a:rPr>
              <a:t>14</a:t>
            </a:r>
            <a:r>
              <a:rPr lang="ja-JP" altLang="ja-JP" sz="1300" kern="100" dirty="0">
                <a:latin typeface="Meiryo UI" panose="020B0604030504040204" pitchFamily="50" charset="-128"/>
                <a:ea typeface="Meiryo UI" panose="020B0604030504040204" pitchFamily="50" charset="-128"/>
                <a:cs typeface="Courier New" panose="02070309020205020404" pitchFamily="49" charset="0"/>
              </a:rPr>
              <a:t>年度に「大阪府自閉症・発達障がい支援センター」（現：大阪府発達障がい者支援センター）設置</a:t>
            </a:r>
            <a:r>
              <a:rPr lang="ja-JP" altLang="en-US" sz="1300" kern="100" dirty="0">
                <a:latin typeface="Meiryo UI" panose="020B0604030504040204" pitchFamily="50" charset="-128"/>
                <a:ea typeface="Meiryo UI" panose="020B0604030504040204" pitchFamily="50" charset="-128"/>
                <a:cs typeface="Courier New" panose="02070309020205020404" pitchFamily="49" charset="0"/>
              </a:rPr>
              <a:t>以降</a:t>
            </a:r>
            <a:r>
              <a:rPr lang="ja-JP" altLang="ja-JP" sz="1300" kern="100" dirty="0">
                <a:latin typeface="Meiryo UI" panose="020B0604030504040204" pitchFamily="50" charset="-128"/>
                <a:ea typeface="Meiryo UI" panose="020B0604030504040204" pitchFamily="50" charset="-128"/>
                <a:cs typeface="Courier New" panose="02070309020205020404" pitchFamily="49" charset="0"/>
              </a:rPr>
              <a:t>、初診待機期間の短縮に</a:t>
            </a:r>
            <a:r>
              <a:rPr lang="ja-JP" altLang="en-US" sz="1300" kern="100" dirty="0">
                <a:latin typeface="Meiryo UI" panose="020B0604030504040204" pitchFamily="50" charset="-128"/>
                <a:ea typeface="Meiryo UI" panose="020B0604030504040204" pitchFamily="50" charset="-128"/>
                <a:cs typeface="Courier New" panose="02070309020205020404" pitchFamily="49" charset="0"/>
              </a:rPr>
              <a:t>向け</a:t>
            </a:r>
            <a:r>
              <a:rPr lang="ja-JP" altLang="ja-JP" sz="1300" kern="100" dirty="0">
                <a:latin typeface="Meiryo UI" panose="020B0604030504040204" pitchFamily="50" charset="-128"/>
                <a:ea typeface="Meiryo UI" panose="020B0604030504040204" pitchFamily="50" charset="-128"/>
                <a:cs typeface="Courier New" panose="02070309020205020404" pitchFamily="49" charset="0"/>
              </a:rPr>
              <a:t>取り組</a:t>
            </a:r>
            <a:r>
              <a:rPr lang="ja-JP" altLang="en-US" sz="1300" kern="100" dirty="0">
                <a:latin typeface="Meiryo UI" panose="020B0604030504040204" pitchFamily="50" charset="-128"/>
                <a:ea typeface="Meiryo UI" panose="020B0604030504040204" pitchFamily="50" charset="-128"/>
                <a:cs typeface="Courier New" panose="02070309020205020404" pitchFamily="49" charset="0"/>
              </a:rPr>
              <a:t>む</a:t>
            </a:r>
            <a:r>
              <a:rPr lang="ja-JP" altLang="ja-JP" sz="1300" kern="100" dirty="0">
                <a:latin typeface="Meiryo UI" panose="020B0604030504040204" pitchFamily="50" charset="-128"/>
                <a:ea typeface="Meiryo UI" panose="020B0604030504040204" pitchFamily="50" charset="-128"/>
                <a:cs typeface="Courier New" panose="02070309020205020404" pitchFamily="49" charset="0"/>
              </a:rPr>
              <a:t>。</a:t>
            </a:r>
            <a:endParaRPr lang="en-US" altLang="ja-JP" sz="1300" kern="100" dirty="0">
              <a:latin typeface="Meiryo UI" panose="020B0604030504040204" pitchFamily="50" charset="-128"/>
              <a:ea typeface="Meiryo UI" panose="020B0604030504040204" pitchFamily="50" charset="-128"/>
              <a:cs typeface="Courier New" panose="02070309020205020404" pitchFamily="49" charset="0"/>
            </a:endParaRPr>
          </a:p>
          <a:p>
            <a:pPr marL="130969" indent="-130969"/>
            <a:r>
              <a:rPr lang="ja-JP" altLang="en-US" sz="1300" kern="100" dirty="0">
                <a:latin typeface="Meiryo UI" panose="020B0604030504040204" pitchFamily="50" charset="-128"/>
                <a:ea typeface="Meiryo UI" panose="020B0604030504040204" pitchFamily="50" charset="-128"/>
                <a:cs typeface="Courier New" panose="02070309020205020404" pitchFamily="49" charset="0"/>
              </a:rPr>
              <a:t>　</a:t>
            </a:r>
            <a:r>
              <a:rPr lang="ja-JP" altLang="ja-JP" sz="1300" kern="100" dirty="0">
                <a:latin typeface="Meiryo UI" panose="020B0604030504040204" pitchFamily="50" charset="-128"/>
                <a:ea typeface="Meiryo UI" panose="020B0604030504040204" pitchFamily="50" charset="-128"/>
                <a:cs typeface="Courier New" panose="02070309020205020404" pitchFamily="49" charset="0"/>
              </a:rPr>
              <a:t>（</a:t>
            </a:r>
            <a:r>
              <a:rPr lang="ja-JP" altLang="en-US" sz="1300" kern="100" dirty="0">
                <a:latin typeface="Meiryo UI" panose="020B0604030504040204" pitchFamily="50" charset="-128"/>
                <a:ea typeface="Meiryo UI" panose="020B0604030504040204" pitchFamily="50" charset="-128"/>
                <a:cs typeface="Courier New" panose="02070309020205020404" pitchFamily="49" charset="0"/>
              </a:rPr>
              <a:t>医師研修や発達障がいに関する医療機関のネットワークの構築</a:t>
            </a:r>
            <a:r>
              <a:rPr lang="ja-JP" altLang="ja-JP" sz="1300" kern="100" dirty="0">
                <a:latin typeface="Meiryo UI" panose="020B0604030504040204" pitchFamily="50" charset="-128"/>
                <a:ea typeface="Meiryo UI" panose="020B0604030504040204" pitchFamily="50" charset="-128"/>
                <a:cs typeface="Courier New" panose="02070309020205020404" pitchFamily="49" charset="0"/>
              </a:rPr>
              <a:t>）</a:t>
            </a:r>
            <a:endParaRPr lang="en-US" altLang="ja-JP" sz="1300" kern="100" dirty="0">
              <a:latin typeface="Meiryo UI" panose="020B0604030504040204" pitchFamily="50" charset="-128"/>
              <a:ea typeface="Meiryo UI" panose="020B0604030504040204" pitchFamily="50" charset="-128"/>
              <a:cs typeface="Courier New" panose="02070309020205020404" pitchFamily="49" charset="0"/>
            </a:endParaRPr>
          </a:p>
          <a:p>
            <a:pPr marL="130969" indent="-130969"/>
            <a:endParaRPr lang="ja-JP" altLang="ja-JP" sz="1300" kern="100" dirty="0">
              <a:latin typeface="Meiryo UI" panose="020B0604030504040204" pitchFamily="50" charset="-128"/>
              <a:ea typeface="Meiryo UI" panose="020B0604030504040204" pitchFamily="50" charset="-128"/>
              <a:cs typeface="Courier New" panose="02070309020205020404" pitchFamily="49" charset="0"/>
            </a:endParaRPr>
          </a:p>
          <a:p>
            <a:pPr marL="130969" indent="-130969"/>
            <a:r>
              <a:rPr lang="ja-JP" altLang="ja-JP" sz="1300" kern="100" dirty="0">
                <a:latin typeface="Meiryo UI" panose="020B0604030504040204" pitchFamily="50" charset="-128"/>
                <a:ea typeface="Meiryo UI" panose="020B0604030504040204" pitchFamily="50" charset="-128"/>
                <a:cs typeface="Courier New" panose="02070309020205020404" pitchFamily="49" charset="0"/>
              </a:rPr>
              <a:t>○</a:t>
            </a:r>
            <a:r>
              <a:rPr lang="ja-JP" altLang="en-US" sz="1300" kern="100" dirty="0">
                <a:latin typeface="Meiryo UI" panose="020B0604030504040204" pitchFamily="50" charset="-128"/>
                <a:ea typeface="Meiryo UI" panose="020B0604030504040204" pitchFamily="50" charset="-128"/>
                <a:cs typeface="Courier New" panose="02070309020205020404" pitchFamily="49" charset="0"/>
              </a:rPr>
              <a:t>　</a:t>
            </a:r>
            <a:r>
              <a:rPr lang="ja-JP" altLang="ja-JP" sz="1300" kern="100" dirty="0">
                <a:latin typeface="Meiryo UI" panose="020B0604030504040204" pitchFamily="50" charset="-128"/>
                <a:ea typeface="Meiryo UI" panose="020B0604030504040204" pitchFamily="50" charset="-128"/>
                <a:cs typeface="Courier New" panose="02070309020205020404" pitchFamily="49" charset="0"/>
              </a:rPr>
              <a:t>平成</a:t>
            </a:r>
            <a:r>
              <a:rPr lang="en-US" altLang="ja-JP" sz="1300" kern="100" dirty="0">
                <a:latin typeface="Meiryo UI" panose="020B0604030504040204" pitchFamily="50" charset="-128"/>
                <a:ea typeface="Meiryo UI" panose="020B0604030504040204" pitchFamily="50" charset="-128"/>
                <a:cs typeface="Courier New" panose="02070309020205020404" pitchFamily="49" charset="0"/>
              </a:rPr>
              <a:t>29</a:t>
            </a:r>
            <a:r>
              <a:rPr lang="ja-JP" altLang="ja-JP" sz="1300" kern="100" dirty="0">
                <a:latin typeface="Meiryo UI" panose="020B0604030504040204" pitchFamily="50" charset="-128"/>
                <a:ea typeface="Meiryo UI" panose="020B0604030504040204" pitchFamily="50" charset="-128"/>
                <a:cs typeface="Courier New" panose="02070309020205020404" pitchFamily="49" charset="0"/>
              </a:rPr>
              <a:t>年</a:t>
            </a:r>
            <a:r>
              <a:rPr lang="en-US" altLang="ja-JP" sz="1300" kern="100" dirty="0">
                <a:latin typeface="Meiryo UI" panose="020B0604030504040204" pitchFamily="50" charset="-128"/>
                <a:ea typeface="Meiryo UI" panose="020B0604030504040204" pitchFamily="50" charset="-128"/>
                <a:cs typeface="Courier New" panose="02070309020205020404" pitchFamily="49" charset="0"/>
              </a:rPr>
              <a:t>1</a:t>
            </a:r>
            <a:r>
              <a:rPr lang="ja-JP" altLang="ja-JP" sz="1300" kern="100" dirty="0">
                <a:latin typeface="Meiryo UI" panose="020B0604030504040204" pitchFamily="50" charset="-128"/>
                <a:ea typeface="Meiryo UI" panose="020B0604030504040204" pitchFamily="50" charset="-128"/>
                <a:cs typeface="Courier New" panose="02070309020205020404" pitchFamily="49" charset="0"/>
              </a:rPr>
              <a:t>月に、総務省行政評価局よる「発達障害者支援に関する行政評価・監視」の結果に基づく勧告</a:t>
            </a:r>
            <a:endParaRPr lang="en-US" altLang="ja-JP" sz="1300" kern="100" dirty="0">
              <a:latin typeface="Meiryo UI" panose="020B0604030504040204" pitchFamily="50" charset="-128"/>
              <a:ea typeface="Meiryo UI" panose="020B0604030504040204" pitchFamily="50" charset="-128"/>
              <a:cs typeface="Courier New" panose="02070309020205020404" pitchFamily="49" charset="0"/>
            </a:endParaRPr>
          </a:p>
          <a:p>
            <a:pPr marL="130969" indent="-130969"/>
            <a:r>
              <a:rPr lang="ja-JP" altLang="en-US" sz="1300" kern="100" dirty="0">
                <a:latin typeface="Meiryo UI" panose="020B0604030504040204" pitchFamily="50" charset="-128"/>
                <a:ea typeface="Meiryo UI" panose="020B0604030504040204" pitchFamily="50" charset="-128"/>
                <a:cs typeface="Courier New" panose="02070309020205020404" pitchFamily="49" charset="0"/>
              </a:rPr>
              <a:t>　　</a:t>
            </a:r>
            <a:r>
              <a:rPr lang="ja-JP" altLang="ja-JP" sz="1300" kern="100" dirty="0">
                <a:latin typeface="Meiryo UI" panose="020B0604030504040204" pitchFamily="50" charset="-128"/>
                <a:ea typeface="Meiryo UI" panose="020B0604030504040204" pitchFamily="50" charset="-128"/>
                <a:cs typeface="Courier New" panose="02070309020205020404" pitchFamily="49" charset="0"/>
              </a:rPr>
              <a:t>「発達障害が疑われる児童の初診待ちが長期化していることから、専門的医療機関の確保のための一層の取組を行うこと」</a:t>
            </a:r>
            <a:endParaRPr lang="en-US" altLang="ja-JP" sz="1300" kern="100" dirty="0">
              <a:latin typeface="Meiryo UI" panose="020B0604030504040204" pitchFamily="50" charset="-128"/>
              <a:ea typeface="Meiryo UI" panose="020B0604030504040204" pitchFamily="50" charset="-128"/>
              <a:cs typeface="Courier New" panose="02070309020205020404" pitchFamily="49" charset="0"/>
            </a:endParaRPr>
          </a:p>
          <a:p>
            <a:pPr marL="130969" indent="-130969"/>
            <a:endParaRPr lang="ja-JP" altLang="ja-JP" sz="1300" kern="100" dirty="0">
              <a:latin typeface="Meiryo UI" panose="020B0604030504040204" pitchFamily="50" charset="-128"/>
              <a:ea typeface="Meiryo UI" panose="020B0604030504040204" pitchFamily="50" charset="-128"/>
              <a:cs typeface="Courier New" panose="02070309020205020404" pitchFamily="49" charset="0"/>
            </a:endParaRPr>
          </a:p>
          <a:p>
            <a:pPr marL="130969" indent="-130969"/>
            <a:r>
              <a:rPr lang="ja-JP" altLang="ja-JP" sz="1300" kern="100" dirty="0">
                <a:latin typeface="Meiryo UI" panose="020B0604030504040204" pitchFamily="50" charset="-128"/>
                <a:ea typeface="Meiryo UI" panose="020B0604030504040204" pitchFamily="50" charset="-128"/>
                <a:cs typeface="Courier New" panose="02070309020205020404" pitchFamily="49" charset="0"/>
              </a:rPr>
              <a:t>○</a:t>
            </a:r>
            <a:r>
              <a:rPr lang="ja-JP" altLang="en-US" sz="1300" kern="100" dirty="0">
                <a:latin typeface="Meiryo UI" panose="020B0604030504040204" pitchFamily="50" charset="-128"/>
                <a:ea typeface="Meiryo UI" panose="020B0604030504040204" pitchFamily="50" charset="-128"/>
                <a:cs typeface="Courier New" panose="02070309020205020404" pitchFamily="49" charset="0"/>
              </a:rPr>
              <a:t>　</a:t>
            </a:r>
            <a:r>
              <a:rPr lang="ja-JP" altLang="ja-JP" sz="1300" kern="100" dirty="0">
                <a:latin typeface="Meiryo UI" panose="020B0604030504040204" pitchFamily="50" charset="-128"/>
                <a:ea typeface="Meiryo UI" panose="020B0604030504040204" pitchFamily="50" charset="-128"/>
                <a:cs typeface="Courier New" panose="02070309020205020404" pitchFamily="49" charset="0"/>
              </a:rPr>
              <a:t>国においては、勧告を踏まえ、平成</a:t>
            </a:r>
            <a:r>
              <a:rPr lang="en-US" altLang="ja-JP" sz="1300" kern="100" dirty="0">
                <a:latin typeface="Meiryo UI" panose="020B0604030504040204" pitchFamily="50" charset="-128"/>
                <a:ea typeface="Meiryo UI" panose="020B0604030504040204" pitchFamily="50" charset="-128"/>
                <a:cs typeface="Courier New" panose="02070309020205020404" pitchFamily="49" charset="0"/>
              </a:rPr>
              <a:t>28</a:t>
            </a:r>
            <a:r>
              <a:rPr lang="ja-JP" altLang="ja-JP" sz="1300" kern="100" dirty="0">
                <a:latin typeface="Meiryo UI" panose="020B0604030504040204" pitchFamily="50" charset="-128"/>
                <a:ea typeface="Meiryo UI" panose="020B0604030504040204" pitchFamily="50" charset="-128"/>
                <a:cs typeface="Courier New" panose="02070309020205020404" pitchFamily="49" charset="0"/>
              </a:rPr>
              <a:t>年度から事業化した「かかりつけ医等発達障害対応力向上研修」に加え、発達障</a:t>
            </a:r>
            <a:r>
              <a:rPr lang="ja-JP" altLang="en-US" sz="1300" kern="100" dirty="0">
                <a:latin typeface="Meiryo UI" panose="020B0604030504040204" pitchFamily="50" charset="-128"/>
                <a:ea typeface="Meiryo UI" panose="020B0604030504040204" pitchFamily="50" charset="-128"/>
                <a:cs typeface="Courier New" panose="02070309020205020404" pitchFamily="49" charset="0"/>
              </a:rPr>
              <a:t>がい</a:t>
            </a:r>
            <a:r>
              <a:rPr lang="ja-JP" altLang="ja-JP" sz="1300" kern="100" dirty="0">
                <a:latin typeface="Meiryo UI" panose="020B0604030504040204" pitchFamily="50" charset="-128"/>
                <a:ea typeface="Meiryo UI" panose="020B0604030504040204" pitchFamily="50" charset="-128"/>
                <a:cs typeface="Courier New" panose="02070309020205020404" pitchFamily="49" charset="0"/>
              </a:rPr>
              <a:t>の診断待機を解消する観点から、</a:t>
            </a:r>
            <a:endParaRPr lang="en-US" altLang="ja-JP" sz="1300" kern="100" dirty="0">
              <a:latin typeface="Meiryo UI" panose="020B0604030504040204" pitchFamily="50" charset="-128"/>
              <a:ea typeface="Meiryo UI" panose="020B0604030504040204" pitchFamily="50" charset="-128"/>
              <a:cs typeface="Courier New" panose="02070309020205020404" pitchFamily="49" charset="0"/>
            </a:endParaRPr>
          </a:p>
          <a:p>
            <a:pPr marL="130969" indent="-130969"/>
            <a:r>
              <a:rPr lang="ja-JP" altLang="en-US" sz="1300" kern="100" dirty="0">
                <a:latin typeface="Meiryo UI" panose="020B0604030504040204" pitchFamily="50" charset="-128"/>
                <a:ea typeface="Meiryo UI" panose="020B0604030504040204" pitchFamily="50" charset="-128"/>
                <a:cs typeface="Courier New" panose="02070309020205020404" pitchFamily="49" charset="0"/>
              </a:rPr>
              <a:t>　　平成</a:t>
            </a:r>
            <a:r>
              <a:rPr lang="en-US" altLang="ja-JP" sz="1300" kern="100" dirty="0">
                <a:latin typeface="Meiryo UI" panose="020B0604030504040204" pitchFamily="50" charset="-128"/>
                <a:ea typeface="Meiryo UI" panose="020B0604030504040204" pitchFamily="50" charset="-128"/>
                <a:cs typeface="Courier New" panose="02070309020205020404" pitchFamily="49" charset="0"/>
              </a:rPr>
              <a:t>30</a:t>
            </a:r>
            <a:r>
              <a:rPr lang="ja-JP" altLang="ja-JP" sz="1300" kern="100" dirty="0">
                <a:latin typeface="Meiryo UI" panose="020B0604030504040204" pitchFamily="50" charset="-128"/>
                <a:ea typeface="Meiryo UI" panose="020B0604030504040204" pitchFamily="50" charset="-128"/>
                <a:cs typeface="Courier New" panose="02070309020205020404" pitchFamily="49" charset="0"/>
              </a:rPr>
              <a:t>年度より「発達障害専門医療ネットワーク構築事業」を創設し、平成</a:t>
            </a:r>
            <a:r>
              <a:rPr lang="en-US" altLang="ja-JP" sz="1300" kern="100" dirty="0">
                <a:latin typeface="Meiryo UI" panose="020B0604030504040204" pitchFamily="50" charset="-128"/>
                <a:ea typeface="Meiryo UI" panose="020B0604030504040204" pitchFamily="50" charset="-128"/>
                <a:cs typeface="Courier New" panose="02070309020205020404" pitchFamily="49" charset="0"/>
              </a:rPr>
              <a:t>31</a:t>
            </a:r>
            <a:r>
              <a:rPr lang="ja-JP" altLang="ja-JP" sz="1300" kern="100" dirty="0">
                <a:latin typeface="Meiryo UI" panose="020B0604030504040204" pitchFamily="50" charset="-128"/>
                <a:ea typeface="Meiryo UI" panose="020B0604030504040204" pitchFamily="50" charset="-128"/>
                <a:cs typeface="Courier New" panose="02070309020205020404" pitchFamily="49" charset="0"/>
              </a:rPr>
              <a:t>年度から「発達障害診断待機解消事業」として拡充。</a:t>
            </a:r>
            <a:endParaRPr lang="en-US" altLang="ja-JP" sz="1300" kern="100" dirty="0">
              <a:latin typeface="Meiryo UI" panose="020B0604030504040204" pitchFamily="50" charset="-128"/>
              <a:ea typeface="Meiryo UI" panose="020B0604030504040204" pitchFamily="50" charset="-128"/>
              <a:cs typeface="Courier New" panose="02070309020205020404" pitchFamily="49" charset="0"/>
            </a:endParaRPr>
          </a:p>
          <a:p>
            <a:pPr marL="130969" indent="-130969"/>
            <a:r>
              <a:rPr lang="ja-JP" altLang="en-US" sz="1300" kern="100" dirty="0">
                <a:latin typeface="Meiryo UI" panose="020B0604030504040204" pitchFamily="50" charset="-128"/>
                <a:ea typeface="Meiryo UI" panose="020B0604030504040204" pitchFamily="50" charset="-128"/>
                <a:cs typeface="Courier New" panose="02070309020205020404" pitchFamily="49" charset="0"/>
              </a:rPr>
              <a:t>　　→大阪府は、国事業を活用し、令和３年度から、これまで実施してきた取組を拡充。</a:t>
            </a:r>
            <a:endParaRPr lang="en-US" altLang="ja-JP" sz="1300" kern="100" dirty="0">
              <a:latin typeface="Meiryo UI" panose="020B0604030504040204" pitchFamily="50" charset="-128"/>
              <a:ea typeface="Meiryo UI" panose="020B0604030504040204" pitchFamily="50" charset="-128"/>
              <a:cs typeface="Courier New" panose="02070309020205020404" pitchFamily="49" charset="0"/>
            </a:endParaRPr>
          </a:p>
        </p:txBody>
      </p:sp>
      <p:sp>
        <p:nvSpPr>
          <p:cNvPr id="6" name="テキスト ボックス 1">
            <a:extLst>
              <a:ext uri="{FF2B5EF4-FFF2-40B4-BE49-F238E27FC236}">
                <a16:creationId xmlns:a16="http://schemas.microsoft.com/office/drawing/2014/main" id="{0D103FBB-EABE-4C5E-92DE-0E77510B6A59}"/>
              </a:ext>
            </a:extLst>
          </p:cNvPr>
          <p:cNvSpPr txBox="1"/>
          <p:nvPr/>
        </p:nvSpPr>
        <p:spPr>
          <a:xfrm>
            <a:off x="255773" y="3957108"/>
            <a:ext cx="8572638" cy="1366006"/>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266700" indent="-133350" algn="just"/>
            <a:r>
              <a:rPr lang="ja-JP" altLang="en-US" sz="1400" kern="100" dirty="0">
                <a:solidFill>
                  <a:srgbClr val="000000"/>
                </a:solidFill>
                <a:latin typeface="游明朝" panose="02020400000000000000" pitchFamily="18" charset="-128"/>
                <a:ea typeface="ＭＳ 明朝" panose="02020609040205080304" pitchFamily="17" charset="-128"/>
                <a:cs typeface="Times New Roman" panose="02020603050405020304" pitchFamily="18" charset="0"/>
              </a:rPr>
              <a:t>（参考）令和６年４月時点の大阪府発達障がい医療機関ネットワーク登録医療機関等における初診待ちの状況　（</a:t>
            </a:r>
            <a:r>
              <a:rPr lang="en-US" altLang="ja-JP" sz="1400" kern="100" dirty="0">
                <a:solidFill>
                  <a:srgbClr val="000000"/>
                </a:solidFill>
                <a:latin typeface="游明朝" panose="02020400000000000000" pitchFamily="18" charset="-128"/>
                <a:ea typeface="ＭＳ 明朝" panose="02020609040205080304" pitchFamily="17" charset="-128"/>
                <a:cs typeface="Times New Roman" panose="02020603050405020304" pitchFamily="18" charset="0"/>
              </a:rPr>
              <a:t>※</a:t>
            </a:r>
            <a:r>
              <a:rPr lang="ja-JP" altLang="en-US" sz="1400" kern="100" dirty="0">
                <a:solidFill>
                  <a:srgbClr val="000000"/>
                </a:solidFill>
                <a:latin typeface="游明朝" panose="02020400000000000000" pitchFamily="18" charset="-128"/>
                <a:ea typeface="ＭＳ 明朝" panose="02020609040205080304" pitchFamily="17" charset="-128"/>
                <a:cs typeface="Times New Roman" panose="02020603050405020304" pitchFamily="18" charset="0"/>
              </a:rPr>
              <a:t>７７医療機関中４２医療機関が回答）</a:t>
            </a:r>
            <a:endParaRPr lang="en-US" altLang="ja-JP" sz="1400" kern="100" dirty="0">
              <a:solidFill>
                <a:srgbClr val="000000"/>
              </a:solidFill>
              <a:latin typeface="游明朝" panose="02020400000000000000" pitchFamily="18" charset="-128"/>
              <a:ea typeface="ＭＳ 明朝" panose="02020609040205080304" pitchFamily="17" charset="-128"/>
              <a:cs typeface="Times New Roman" panose="02020603050405020304" pitchFamily="18" charset="0"/>
            </a:endParaRPr>
          </a:p>
          <a:p>
            <a:pPr marL="266700" indent="-133350" algn="just"/>
            <a:endParaRPr lang="en-US" altLang="ja-JP" sz="1400" kern="100" dirty="0">
              <a:solidFill>
                <a:srgbClr val="000000"/>
              </a:solidFill>
              <a:latin typeface="游明朝" panose="02020400000000000000" pitchFamily="18" charset="-128"/>
              <a:ea typeface="ＭＳ 明朝" panose="02020609040205080304" pitchFamily="17" charset="-128"/>
              <a:cs typeface="Times New Roman" panose="02020603050405020304" pitchFamily="18" charset="0"/>
            </a:endParaRPr>
          </a:p>
          <a:p>
            <a:pPr marL="266700" indent="-133350" algn="just"/>
            <a:r>
              <a:rPr lang="ja-JP" altLang="en-US" sz="1400" kern="100" dirty="0">
                <a:solidFill>
                  <a:srgbClr val="000000"/>
                </a:solidFill>
                <a:latin typeface="游明朝" panose="02020400000000000000" pitchFamily="18" charset="-128"/>
                <a:ea typeface="ＭＳ 明朝" panose="02020609040205080304" pitchFamily="17" charset="-128"/>
                <a:cs typeface="Times New Roman" panose="02020603050405020304" pitchFamily="18" charset="0"/>
              </a:rPr>
              <a:t>・登録医療機関の平均待機期間は推計値で</a:t>
            </a:r>
            <a:r>
              <a:rPr lang="ja-JP" altLang="en-US" sz="1400" u="sng" kern="100" dirty="0">
                <a:solidFill>
                  <a:srgbClr val="000000"/>
                </a:solidFill>
                <a:latin typeface="游明朝" panose="02020400000000000000" pitchFamily="18" charset="-128"/>
                <a:ea typeface="ＭＳ 明朝" panose="02020609040205080304" pitchFamily="17" charset="-128"/>
                <a:cs typeface="Times New Roman" panose="02020603050405020304" pitchFamily="18" charset="0"/>
              </a:rPr>
              <a:t>　</a:t>
            </a:r>
            <a:r>
              <a:rPr lang="ja-JP" altLang="en-US" sz="1400" b="1" u="sng" kern="100" dirty="0">
                <a:solidFill>
                  <a:srgbClr val="000000"/>
                </a:solidFill>
                <a:latin typeface="游明朝" panose="02020400000000000000" pitchFamily="18" charset="-128"/>
                <a:ea typeface="ＭＳ 明朝" panose="02020609040205080304" pitchFamily="17" charset="-128"/>
                <a:cs typeface="Times New Roman" panose="02020603050405020304" pitchFamily="18" charset="0"/>
              </a:rPr>
              <a:t>約</a:t>
            </a:r>
            <a:r>
              <a:rPr lang="en-US" altLang="ja-JP" sz="1400" b="1" u="sng" kern="100" dirty="0">
                <a:solidFill>
                  <a:srgbClr val="000000"/>
                </a:solidFill>
                <a:latin typeface="游明朝" panose="02020400000000000000" pitchFamily="18" charset="-128"/>
                <a:ea typeface="ＭＳ 明朝" panose="02020609040205080304" pitchFamily="17" charset="-128"/>
                <a:cs typeface="Times New Roman" panose="02020603050405020304" pitchFamily="18" charset="0"/>
              </a:rPr>
              <a:t>6.8</a:t>
            </a:r>
            <a:r>
              <a:rPr lang="ja-JP" altLang="en-US" sz="1400" b="1" u="sng" kern="100" dirty="0">
                <a:solidFill>
                  <a:srgbClr val="000000"/>
                </a:solidFill>
                <a:latin typeface="游明朝" panose="02020400000000000000" pitchFamily="18" charset="-128"/>
                <a:ea typeface="ＭＳ 明朝" panose="02020609040205080304" pitchFamily="17" charset="-128"/>
                <a:cs typeface="Times New Roman" panose="02020603050405020304" pitchFamily="18" charset="0"/>
              </a:rPr>
              <a:t>週間</a:t>
            </a:r>
            <a:r>
              <a:rPr lang="ja-JP" altLang="en-US" sz="1400" u="sng" kern="100" dirty="0">
                <a:solidFill>
                  <a:srgbClr val="000000"/>
                </a:solidFill>
                <a:latin typeface="游明朝" panose="02020400000000000000" pitchFamily="18" charset="-128"/>
                <a:ea typeface="ＭＳ 明朝" panose="02020609040205080304" pitchFamily="17" charset="-128"/>
                <a:cs typeface="Times New Roman" panose="02020603050405020304" pitchFamily="18" charset="0"/>
              </a:rPr>
              <a:t>　</a:t>
            </a:r>
            <a:endParaRPr lang="en-US" altLang="ja-JP" sz="1400" u="sng" kern="100" dirty="0">
              <a:latin typeface="游明朝" panose="02020400000000000000" pitchFamily="18" charset="-128"/>
              <a:ea typeface="游明朝" panose="02020400000000000000" pitchFamily="18" charset="-128"/>
              <a:cs typeface="Times New Roman" panose="02020603050405020304" pitchFamily="18" charset="0"/>
            </a:endParaRPr>
          </a:p>
          <a:p>
            <a:pPr marL="266700" indent="-133350" algn="just"/>
            <a:r>
              <a:rPr lang="ja-JP" altLang="en-US" sz="1400" kern="100" dirty="0">
                <a:solidFill>
                  <a:srgbClr val="000000"/>
                </a:solidFill>
                <a:latin typeface="游明朝" panose="02020400000000000000" pitchFamily="18" charset="-128"/>
                <a:ea typeface="游明朝" panose="02020400000000000000" pitchFamily="18" charset="-128"/>
                <a:cs typeface="Times New Roman" panose="02020603050405020304" pitchFamily="18" charset="0"/>
              </a:rPr>
              <a:t>・このうち最短では</a:t>
            </a:r>
            <a:r>
              <a:rPr lang="en-US" altLang="ja-JP" sz="1400" kern="100" dirty="0">
                <a:solidFill>
                  <a:srgbClr val="000000"/>
                </a:solidFill>
                <a:latin typeface="游明朝" panose="02020400000000000000" pitchFamily="18" charset="-128"/>
                <a:ea typeface="游明朝" panose="02020400000000000000" pitchFamily="18" charset="-128"/>
                <a:cs typeface="Times New Roman" panose="02020603050405020304" pitchFamily="18" charset="0"/>
              </a:rPr>
              <a:t>14</a:t>
            </a:r>
            <a:r>
              <a:rPr lang="ja-JP" altLang="en-US" sz="1400" kern="100" dirty="0">
                <a:solidFill>
                  <a:srgbClr val="000000"/>
                </a:solidFill>
                <a:latin typeface="游明朝" panose="02020400000000000000" pitchFamily="18" charset="-128"/>
                <a:ea typeface="游明朝" panose="02020400000000000000" pitchFamily="18" charset="-128"/>
                <a:cs typeface="Times New Roman" panose="02020603050405020304" pitchFamily="18" charset="0"/>
              </a:rPr>
              <a:t>日以内、最長では６か月以上（約</a:t>
            </a:r>
            <a:r>
              <a:rPr lang="en-US" altLang="ja-JP" sz="1400" kern="100" dirty="0">
                <a:solidFill>
                  <a:srgbClr val="000000"/>
                </a:solidFill>
                <a:latin typeface="游明朝" panose="02020400000000000000" pitchFamily="18" charset="-128"/>
                <a:ea typeface="游明朝" panose="02020400000000000000" pitchFamily="18" charset="-128"/>
                <a:cs typeface="Times New Roman" panose="02020603050405020304" pitchFamily="18" charset="0"/>
              </a:rPr>
              <a:t>11</a:t>
            </a:r>
            <a:r>
              <a:rPr lang="ja-JP" altLang="en-US" sz="1400" kern="100" dirty="0">
                <a:solidFill>
                  <a:srgbClr val="000000"/>
                </a:solidFill>
                <a:latin typeface="游明朝" panose="02020400000000000000" pitchFamily="18" charset="-128"/>
                <a:ea typeface="游明朝" panose="02020400000000000000" pitchFamily="18" charset="-128"/>
                <a:cs typeface="Times New Roman" panose="02020603050405020304" pitchFamily="18" charset="0"/>
              </a:rPr>
              <a:t>か月）、</a:t>
            </a:r>
            <a:endParaRPr lang="en-US" altLang="ja-JP" sz="1400" kern="100" dirty="0">
              <a:solidFill>
                <a:srgbClr val="000000"/>
              </a:solidFill>
              <a:latin typeface="游明朝" panose="02020400000000000000" pitchFamily="18" charset="-128"/>
              <a:ea typeface="游明朝" panose="02020400000000000000" pitchFamily="18" charset="-128"/>
              <a:cs typeface="Times New Roman" panose="02020603050405020304" pitchFamily="18" charset="0"/>
            </a:endParaRPr>
          </a:p>
          <a:p>
            <a:pPr marL="266700" indent="-133350" algn="just"/>
            <a:r>
              <a:rPr lang="ja-JP" altLang="en-US" sz="1400" kern="100" dirty="0">
                <a:solidFill>
                  <a:srgbClr val="000000"/>
                </a:solidFill>
                <a:latin typeface="游明朝" panose="02020400000000000000" pitchFamily="18" charset="-128"/>
                <a:ea typeface="游明朝" panose="02020400000000000000" pitchFamily="18" charset="-128"/>
                <a:cs typeface="Times New Roman" panose="02020603050405020304" pitchFamily="18" charset="0"/>
              </a:rPr>
              <a:t>　</a:t>
            </a:r>
            <a:r>
              <a:rPr lang="en-US" altLang="ja-JP" sz="1400" kern="100" dirty="0">
                <a:solidFill>
                  <a:srgbClr val="000000"/>
                </a:solidFill>
                <a:latin typeface="游明朝" panose="02020400000000000000" pitchFamily="18" charset="-128"/>
                <a:ea typeface="游明朝" panose="02020400000000000000" pitchFamily="18" charset="-128"/>
                <a:cs typeface="Times New Roman" panose="02020603050405020304" pitchFamily="18" charset="0"/>
              </a:rPr>
              <a:t>14</a:t>
            </a:r>
            <a:r>
              <a:rPr lang="ja-JP" altLang="en-US" sz="1400" kern="100" dirty="0">
                <a:solidFill>
                  <a:srgbClr val="000000"/>
                </a:solidFill>
                <a:latin typeface="游明朝" panose="02020400000000000000" pitchFamily="18" charset="-128"/>
                <a:ea typeface="游明朝" panose="02020400000000000000" pitchFamily="18" charset="-128"/>
                <a:cs typeface="Times New Roman" panose="02020603050405020304" pitchFamily="18" charset="0"/>
              </a:rPr>
              <a:t>日以内は全体の</a:t>
            </a:r>
            <a:r>
              <a:rPr lang="en-US" altLang="ja-JP" sz="1400" kern="100" dirty="0">
                <a:solidFill>
                  <a:srgbClr val="000000"/>
                </a:solidFill>
                <a:latin typeface="游明朝" panose="02020400000000000000" pitchFamily="18" charset="-128"/>
                <a:ea typeface="游明朝" panose="02020400000000000000" pitchFamily="18" charset="-128"/>
                <a:cs typeface="Times New Roman" panose="02020603050405020304" pitchFamily="18" charset="0"/>
              </a:rPr>
              <a:t>45.0</a:t>
            </a:r>
            <a:r>
              <a:rPr lang="ja-JP" altLang="en-US" sz="1400" kern="100" dirty="0">
                <a:solidFill>
                  <a:srgbClr val="000000"/>
                </a:solidFill>
                <a:latin typeface="游明朝" panose="02020400000000000000" pitchFamily="18" charset="-128"/>
                <a:ea typeface="游明朝" panose="02020400000000000000" pitchFamily="18" charset="-128"/>
                <a:cs typeface="Times New Roman" panose="02020603050405020304" pitchFamily="18" charset="0"/>
              </a:rPr>
              <a:t>％、</a:t>
            </a:r>
            <a:r>
              <a:rPr lang="en-US" altLang="ja-JP" sz="1400" kern="100" dirty="0">
                <a:solidFill>
                  <a:srgbClr val="000000"/>
                </a:solidFill>
                <a:latin typeface="游明朝" panose="02020400000000000000" pitchFamily="18" charset="-128"/>
                <a:ea typeface="游明朝" panose="02020400000000000000" pitchFamily="18" charset="-128"/>
                <a:cs typeface="Times New Roman" panose="02020603050405020304" pitchFamily="18" charset="0"/>
              </a:rPr>
              <a:t>30</a:t>
            </a:r>
            <a:r>
              <a:rPr lang="ja-JP" altLang="en-US" sz="1400" kern="100" dirty="0">
                <a:solidFill>
                  <a:srgbClr val="000000"/>
                </a:solidFill>
                <a:latin typeface="游明朝" panose="02020400000000000000" pitchFamily="18" charset="-128"/>
                <a:ea typeface="游明朝" panose="02020400000000000000" pitchFamily="18" charset="-128"/>
                <a:cs typeface="Times New Roman" panose="02020603050405020304" pitchFamily="18" charset="0"/>
              </a:rPr>
              <a:t>日以内の医療機関は</a:t>
            </a:r>
            <a:r>
              <a:rPr lang="en-US" altLang="ja-JP" sz="1400" kern="100" dirty="0">
                <a:solidFill>
                  <a:srgbClr val="000000"/>
                </a:solidFill>
                <a:latin typeface="游明朝" panose="02020400000000000000" pitchFamily="18" charset="-128"/>
                <a:ea typeface="游明朝" panose="02020400000000000000" pitchFamily="18" charset="-128"/>
                <a:cs typeface="Times New Roman" panose="02020603050405020304" pitchFamily="18" charset="0"/>
              </a:rPr>
              <a:t>65</a:t>
            </a:r>
            <a:r>
              <a:rPr lang="ja-JP" altLang="en-US" sz="1400" kern="100" dirty="0">
                <a:solidFill>
                  <a:srgbClr val="000000"/>
                </a:solidFill>
                <a:latin typeface="游明朝" panose="02020400000000000000" pitchFamily="18" charset="-128"/>
                <a:ea typeface="游明朝" panose="02020400000000000000" pitchFamily="18" charset="-128"/>
                <a:cs typeface="Times New Roman" panose="02020603050405020304" pitchFamily="18" charset="0"/>
              </a:rPr>
              <a:t>％</a:t>
            </a:r>
          </a:p>
        </p:txBody>
      </p:sp>
      <p:sp>
        <p:nvSpPr>
          <p:cNvPr id="8" name="テキスト ボックス 7">
            <a:extLst>
              <a:ext uri="{FF2B5EF4-FFF2-40B4-BE49-F238E27FC236}">
                <a16:creationId xmlns:a16="http://schemas.microsoft.com/office/drawing/2014/main" id="{3CF49BCE-41BA-4B19-BC87-9A2F618B0F31}"/>
              </a:ext>
            </a:extLst>
          </p:cNvPr>
          <p:cNvSpPr txBox="1"/>
          <p:nvPr/>
        </p:nvSpPr>
        <p:spPr>
          <a:xfrm>
            <a:off x="255772" y="6056987"/>
            <a:ext cx="8572639" cy="33855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ja-JP" altLang="en-US" sz="1600" dirty="0">
                <a:latin typeface="Meiryo UI" panose="020B0604030504040204" pitchFamily="50" charset="-128"/>
                <a:ea typeface="Meiryo UI" panose="020B0604030504040204" pitchFamily="50" charset="-128"/>
              </a:rPr>
              <a:t>現在も初診の待機の課題が存在しており、待機解消に向けた取り組みを進めている</a:t>
            </a:r>
          </a:p>
        </p:txBody>
      </p:sp>
      <p:sp>
        <p:nvSpPr>
          <p:cNvPr id="9" name="矢印: 下 8">
            <a:extLst>
              <a:ext uri="{FF2B5EF4-FFF2-40B4-BE49-F238E27FC236}">
                <a16:creationId xmlns:a16="http://schemas.microsoft.com/office/drawing/2014/main" id="{D41CACE5-F148-4555-9BD4-33D9E66E7055}"/>
              </a:ext>
            </a:extLst>
          </p:cNvPr>
          <p:cNvSpPr/>
          <p:nvPr/>
        </p:nvSpPr>
        <p:spPr>
          <a:xfrm>
            <a:off x="3445329" y="5484314"/>
            <a:ext cx="2359479" cy="33855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aphicFrame>
        <p:nvGraphicFramePr>
          <p:cNvPr id="10" name="グラフ 9">
            <a:extLst>
              <a:ext uri="{FF2B5EF4-FFF2-40B4-BE49-F238E27FC236}">
                <a16:creationId xmlns:a16="http://schemas.microsoft.com/office/drawing/2014/main" id="{A8D48E6F-DD81-4647-8985-F86FD557DE1B}"/>
              </a:ext>
            </a:extLst>
          </p:cNvPr>
          <p:cNvGraphicFramePr/>
          <p:nvPr>
            <p:extLst>
              <p:ext uri="{D42A27DB-BD31-4B8C-83A1-F6EECF244321}">
                <p14:modId xmlns:p14="http://schemas.microsoft.com/office/powerpoint/2010/main" val="2583212619"/>
              </p:ext>
            </p:extLst>
          </p:nvPr>
        </p:nvGraphicFramePr>
        <p:xfrm>
          <a:off x="8988879" y="741079"/>
          <a:ext cx="2947348" cy="4971460"/>
        </p:xfrm>
        <a:graphic>
          <a:graphicData uri="http://schemas.openxmlformats.org/drawingml/2006/chart">
            <c:chart xmlns:c="http://schemas.openxmlformats.org/drawingml/2006/chart" xmlns:r="http://schemas.openxmlformats.org/officeDocument/2006/relationships" r:id="rId2"/>
          </a:graphicData>
        </a:graphic>
      </p:graphicFrame>
      <p:sp>
        <p:nvSpPr>
          <p:cNvPr id="11" name="テキスト ボックス 10">
            <a:extLst>
              <a:ext uri="{FF2B5EF4-FFF2-40B4-BE49-F238E27FC236}">
                <a16:creationId xmlns:a16="http://schemas.microsoft.com/office/drawing/2014/main" id="{94E98290-6948-4779-AD85-6691B81206AE}"/>
              </a:ext>
            </a:extLst>
          </p:cNvPr>
          <p:cNvSpPr txBox="1"/>
          <p:nvPr/>
        </p:nvSpPr>
        <p:spPr>
          <a:xfrm>
            <a:off x="9576748" y="5716811"/>
            <a:ext cx="2359479" cy="400110"/>
          </a:xfrm>
          <a:prstGeom prst="rect">
            <a:avLst/>
          </a:prstGeom>
          <a:noFill/>
        </p:spPr>
        <p:txBody>
          <a:bodyPr wrap="square" rtlCol="0">
            <a:spAutoFit/>
          </a:bodyPr>
          <a:lstStyle/>
          <a:p>
            <a:r>
              <a:rPr kumimoji="1" lang="ja-JP" altLang="en-US" sz="1000" dirty="0"/>
              <a:t>出典：厚生労働省実施　生活のしづらさなどに関する調査</a:t>
            </a:r>
          </a:p>
        </p:txBody>
      </p:sp>
      <p:sp>
        <p:nvSpPr>
          <p:cNvPr id="12" name="テキスト ボックス 11">
            <a:extLst>
              <a:ext uri="{FF2B5EF4-FFF2-40B4-BE49-F238E27FC236}">
                <a16:creationId xmlns:a16="http://schemas.microsoft.com/office/drawing/2014/main" id="{8DDB452D-B0E9-43F5-80EB-9472B854B908}"/>
              </a:ext>
            </a:extLst>
          </p:cNvPr>
          <p:cNvSpPr txBox="1"/>
          <p:nvPr/>
        </p:nvSpPr>
        <p:spPr>
          <a:xfrm>
            <a:off x="9658350" y="2473376"/>
            <a:ext cx="800100" cy="253916"/>
          </a:xfrm>
          <a:prstGeom prst="rect">
            <a:avLst/>
          </a:prstGeom>
          <a:solidFill>
            <a:schemeClr val="accent5">
              <a:lumMod val="20000"/>
              <a:lumOff val="80000"/>
            </a:schemeClr>
          </a:solidFill>
          <a:ln w="9525"/>
        </p:spPr>
        <p:style>
          <a:lnRef idx="2">
            <a:schemeClr val="dk1"/>
          </a:lnRef>
          <a:fillRef idx="1">
            <a:schemeClr val="lt1"/>
          </a:fillRef>
          <a:effectRef idx="0">
            <a:schemeClr val="dk1"/>
          </a:effectRef>
          <a:fontRef idx="minor">
            <a:schemeClr val="dk1"/>
          </a:fontRef>
        </p:style>
        <p:txBody>
          <a:bodyPr wrap="square" rtlCol="0">
            <a:spAutoFit/>
          </a:bodyPr>
          <a:lstStyle/>
          <a:p>
            <a:r>
              <a:rPr kumimoji="1" lang="en-US" altLang="ja-JP" sz="1050" b="1" dirty="0"/>
              <a:t>481</a:t>
            </a:r>
            <a:r>
              <a:rPr kumimoji="1" lang="ja-JP" altLang="en-US" sz="1050" b="1" dirty="0"/>
              <a:t>千人</a:t>
            </a:r>
          </a:p>
        </p:txBody>
      </p:sp>
      <p:sp>
        <p:nvSpPr>
          <p:cNvPr id="13" name="テキスト ボックス 12">
            <a:extLst>
              <a:ext uri="{FF2B5EF4-FFF2-40B4-BE49-F238E27FC236}">
                <a16:creationId xmlns:a16="http://schemas.microsoft.com/office/drawing/2014/main" id="{C2094B7B-9A04-4FEE-A68E-73D9E09A2B1D}"/>
              </a:ext>
            </a:extLst>
          </p:cNvPr>
          <p:cNvSpPr txBox="1"/>
          <p:nvPr/>
        </p:nvSpPr>
        <p:spPr>
          <a:xfrm>
            <a:off x="10984096" y="1607280"/>
            <a:ext cx="813090" cy="253916"/>
          </a:xfrm>
          <a:prstGeom prst="rect">
            <a:avLst/>
          </a:prstGeom>
          <a:solidFill>
            <a:schemeClr val="accent5">
              <a:lumMod val="20000"/>
              <a:lumOff val="80000"/>
            </a:schemeClr>
          </a:solidFill>
          <a:ln w="9525"/>
        </p:spPr>
        <p:style>
          <a:lnRef idx="2">
            <a:schemeClr val="dk1"/>
          </a:lnRef>
          <a:fillRef idx="1">
            <a:schemeClr val="lt1"/>
          </a:fillRef>
          <a:effectRef idx="0">
            <a:schemeClr val="dk1"/>
          </a:effectRef>
          <a:fontRef idx="minor">
            <a:schemeClr val="dk1"/>
          </a:fontRef>
        </p:style>
        <p:txBody>
          <a:bodyPr wrap="square" rtlCol="0">
            <a:spAutoFit/>
          </a:bodyPr>
          <a:lstStyle/>
          <a:p>
            <a:r>
              <a:rPr lang="en-US" altLang="ja-JP" sz="1050" b="1" dirty="0"/>
              <a:t>872</a:t>
            </a:r>
            <a:r>
              <a:rPr kumimoji="1" lang="ja-JP" altLang="en-US" sz="1050" b="1" dirty="0"/>
              <a:t>千人</a:t>
            </a:r>
          </a:p>
        </p:txBody>
      </p:sp>
      <p:pic>
        <p:nvPicPr>
          <p:cNvPr id="14" name="グラフィックス 13" descr="戻る 単色塗りつぶし">
            <a:extLst>
              <a:ext uri="{FF2B5EF4-FFF2-40B4-BE49-F238E27FC236}">
                <a16:creationId xmlns:a16="http://schemas.microsoft.com/office/drawing/2014/main" id="{9A6F60C4-95DB-439F-BA59-D6452EB9207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20742440">
            <a:off x="10098711" y="1607911"/>
            <a:ext cx="858521" cy="858521"/>
          </a:xfrm>
          <a:prstGeom prst="rect">
            <a:avLst/>
          </a:prstGeom>
        </p:spPr>
      </p:pic>
      <p:sp>
        <p:nvSpPr>
          <p:cNvPr id="15" name="テキスト ボックス 14">
            <a:extLst>
              <a:ext uri="{FF2B5EF4-FFF2-40B4-BE49-F238E27FC236}">
                <a16:creationId xmlns:a16="http://schemas.microsoft.com/office/drawing/2014/main" id="{BD079B9A-2450-4E13-A248-406E53E1F03C}"/>
              </a:ext>
            </a:extLst>
          </p:cNvPr>
          <p:cNvSpPr txBox="1"/>
          <p:nvPr/>
        </p:nvSpPr>
        <p:spPr>
          <a:xfrm>
            <a:off x="11079835" y="1299642"/>
            <a:ext cx="987229" cy="261610"/>
          </a:xfrm>
          <a:prstGeom prst="rect">
            <a:avLst/>
          </a:prstGeom>
          <a:noFill/>
        </p:spPr>
        <p:txBody>
          <a:bodyPr wrap="square" rtlCol="0">
            <a:spAutoFit/>
          </a:bodyPr>
          <a:lstStyle/>
          <a:p>
            <a:r>
              <a:rPr kumimoji="1" lang="ja-JP" altLang="en-US" sz="1050" dirty="0"/>
              <a:t>単位：千人</a:t>
            </a:r>
          </a:p>
        </p:txBody>
      </p:sp>
      <p:sp>
        <p:nvSpPr>
          <p:cNvPr id="2" name="スライド番号プレースホルダー 1">
            <a:extLst>
              <a:ext uri="{FF2B5EF4-FFF2-40B4-BE49-F238E27FC236}">
                <a16:creationId xmlns:a16="http://schemas.microsoft.com/office/drawing/2014/main" id="{5DD2D023-EBBB-4F0F-985E-E97733A64098}"/>
              </a:ext>
            </a:extLst>
          </p:cNvPr>
          <p:cNvSpPr>
            <a:spLocks noGrp="1"/>
          </p:cNvSpPr>
          <p:nvPr>
            <p:ph type="sldNum" sz="quarter" idx="12"/>
          </p:nvPr>
        </p:nvSpPr>
        <p:spPr/>
        <p:txBody>
          <a:bodyPr/>
          <a:lstStyle/>
          <a:p>
            <a:fld id="{70282AB8-C4EA-4569-8680-C1975E0A73D2}" type="slidenum">
              <a:rPr kumimoji="1" lang="ja-JP" altLang="en-US" smtClean="0"/>
              <a:t>2</a:t>
            </a:fld>
            <a:endParaRPr kumimoji="1" lang="ja-JP" altLang="en-US"/>
          </a:p>
        </p:txBody>
      </p:sp>
    </p:spTree>
    <p:extLst>
      <p:ext uri="{BB962C8B-B14F-4D97-AF65-F5344CB8AC3E}">
        <p14:creationId xmlns:p14="http://schemas.microsoft.com/office/powerpoint/2010/main" val="20593033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円/楕円 11"/>
          <p:cNvSpPr/>
          <p:nvPr/>
        </p:nvSpPr>
        <p:spPr>
          <a:xfrm>
            <a:off x="4195386" y="3059786"/>
            <a:ext cx="1035999" cy="412920"/>
          </a:xfrm>
          <a:prstGeom prst="ellipse">
            <a:avLst/>
          </a:prstGeom>
          <a:solidFill>
            <a:srgbClr val="FFC000"/>
          </a:solidFill>
          <a:ln>
            <a:noFill/>
          </a:ln>
          <a:effectLst>
            <a:glow rad="444500">
              <a:srgbClr val="FFC000"/>
            </a:glow>
            <a:outerShdw blurRad="50800" dist="50800" dir="5400000" sx="1000" sy="1000" algn="ctr" rotWithShape="0">
              <a:srgbClr val="000000">
                <a:alpha val="32000"/>
              </a:srgbClr>
            </a:outerShdw>
            <a:softEdge rad="2032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53"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5" name="正方形/長方形 4"/>
          <p:cNvSpPr/>
          <p:nvPr/>
        </p:nvSpPr>
        <p:spPr>
          <a:xfrm>
            <a:off x="212070" y="575968"/>
            <a:ext cx="11860594" cy="1544133"/>
          </a:xfrm>
          <a:prstGeom prst="rect">
            <a:avLst/>
          </a:prstGeom>
          <a:ln>
            <a:solidFill>
              <a:schemeClr val="dk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204"/>
              </a:spcBef>
              <a:spcAft>
                <a:spcPts val="0"/>
              </a:spcAft>
              <a:buClrTx/>
              <a:buSzTx/>
              <a:buFontTx/>
              <a:buNone/>
              <a:tabLst/>
              <a:defRPr/>
            </a:pPr>
            <a:r>
              <a:rPr kumimoji="1" lang="en-US" altLang="ja-JP"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事業概要</a:t>
            </a:r>
            <a:r>
              <a:rPr kumimoji="1" lang="en-US" altLang="ja-JP"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ct val="100000"/>
              </a:lnSpc>
              <a:spcBef>
                <a:spcPts val="204"/>
              </a:spcBef>
              <a:spcAft>
                <a:spcPts val="0"/>
              </a:spcAft>
              <a:buClrTx/>
              <a:buSzTx/>
              <a:buFontTx/>
              <a:buNone/>
              <a:tabLst/>
              <a:defRPr/>
            </a:pPr>
            <a:r>
              <a:rPr kumimoji="1" lang="ja-JP" altLang="en-US" sz="140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発達障がいにつ</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いて、初診待機期間の短縮により迅速かつ円滑な診断を行えるよう医療体制の充実を図る。</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204"/>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①医師研修：</a:t>
            </a:r>
            <a:r>
              <a:rPr kumimoji="1" lang="ja-JP" altLang="en-US" sz="140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発達障がいを</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診断できる医師の養成、登録医療機関へつなぐかかりつけ医の育成</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204"/>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②連携体制構築：府域（拠点医療機関間）、圏域（拠点と登録医療機関）の連携体制を構築し、診療機能を強化</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204"/>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③アセスメント力の強化：アセスメントについての理解を深め、医療と地域の支援機関との相互理解を図る</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4" name="グループ化 13"/>
          <p:cNvGrpSpPr/>
          <p:nvPr/>
        </p:nvGrpSpPr>
        <p:grpSpPr>
          <a:xfrm>
            <a:off x="601752" y="2643669"/>
            <a:ext cx="5740445" cy="3423753"/>
            <a:chOff x="94148" y="2105863"/>
            <a:chExt cx="6239418" cy="3205726"/>
          </a:xfrm>
        </p:grpSpPr>
        <p:sp>
          <p:nvSpPr>
            <p:cNvPr id="2" name="正方形/長方形 1"/>
            <p:cNvSpPr/>
            <p:nvPr/>
          </p:nvSpPr>
          <p:spPr>
            <a:xfrm>
              <a:off x="94148" y="2105863"/>
              <a:ext cx="6239418" cy="320572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prstClr val="white"/>
                </a:solidFill>
                <a:effectLst/>
                <a:uLnTx/>
                <a:uFillTx/>
                <a:latin typeface="游ゴシック" panose="020B0400000000000000" pitchFamily="50" charset="-128"/>
                <a:ea typeface="游ゴシック" panose="020B0400000000000000" pitchFamily="50" charset="-128"/>
                <a:cs typeface="+mn-cs"/>
              </a:endParaRPr>
            </a:p>
          </p:txBody>
        </p:sp>
        <p:grpSp>
          <p:nvGrpSpPr>
            <p:cNvPr id="137" name="グループ化 136"/>
            <p:cNvGrpSpPr/>
            <p:nvPr/>
          </p:nvGrpSpPr>
          <p:grpSpPr>
            <a:xfrm>
              <a:off x="251771" y="2395168"/>
              <a:ext cx="5820292" cy="2550976"/>
              <a:chOff x="1500425" y="2562234"/>
              <a:chExt cx="6206731" cy="2955002"/>
            </a:xfrm>
          </p:grpSpPr>
          <p:sp>
            <p:nvSpPr>
              <p:cNvPr id="73" name="円/楕円 11"/>
              <p:cNvSpPr/>
              <p:nvPr/>
            </p:nvSpPr>
            <p:spPr>
              <a:xfrm>
                <a:off x="1525858" y="3529937"/>
                <a:ext cx="1296144" cy="864096"/>
              </a:xfrm>
              <a:prstGeom prst="ellipse">
                <a:avLst/>
              </a:prstGeom>
              <a:solidFill>
                <a:srgbClr val="FFC000"/>
              </a:solidFill>
              <a:ln>
                <a:noFill/>
              </a:ln>
              <a:effectLst>
                <a:glow rad="444500">
                  <a:srgbClr val="FFC000"/>
                </a:glow>
                <a:outerShdw blurRad="50800" dist="50800" dir="5400000" sx="1000" sy="1000" algn="ctr" rotWithShape="0">
                  <a:srgbClr val="000000">
                    <a:alpha val="32000"/>
                  </a:srgbClr>
                </a:outerShdw>
                <a:softEdge rad="2032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53" b="0"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endParaRPr>
              </a:p>
            </p:txBody>
          </p:sp>
          <p:grpSp>
            <p:nvGrpSpPr>
              <p:cNvPr id="136" name="グループ化 135"/>
              <p:cNvGrpSpPr/>
              <p:nvPr/>
            </p:nvGrpSpPr>
            <p:grpSpPr>
              <a:xfrm>
                <a:off x="1500425" y="2562234"/>
                <a:ext cx="6206731" cy="2955002"/>
                <a:chOff x="1500425" y="2562234"/>
                <a:chExt cx="6206731" cy="2955002"/>
              </a:xfrm>
            </p:grpSpPr>
            <p:sp>
              <p:nvSpPr>
                <p:cNvPr id="78" name="楕円 77"/>
                <p:cNvSpPr/>
                <p:nvPr/>
              </p:nvSpPr>
              <p:spPr>
                <a:xfrm>
                  <a:off x="1767433" y="2798475"/>
                  <a:ext cx="4894420" cy="2277721"/>
                </a:xfrm>
                <a:prstGeom prst="ellipse">
                  <a:avLst/>
                </a:prstGeom>
                <a:noFill/>
                <a:ln w="95250" cmpd="thickThi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25" b="0" i="0" u="none" strike="noStrike" kern="1200" cap="none" spc="0" normalizeH="0" baseline="0" noProof="0">
                    <a:ln>
                      <a:noFill/>
                    </a:ln>
                    <a:solidFill>
                      <a:prstClr val="white"/>
                    </a:solidFill>
                    <a:effectLst/>
                    <a:uLnTx/>
                    <a:uFillTx/>
                    <a:latin typeface="游ゴシック" panose="020B0400000000000000" pitchFamily="50" charset="-128"/>
                    <a:ea typeface="游ゴシック" panose="020B0400000000000000" pitchFamily="50" charset="-128"/>
                    <a:cs typeface="+mn-cs"/>
                  </a:endParaRPr>
                </a:p>
              </p:txBody>
            </p:sp>
            <p:grpSp>
              <p:nvGrpSpPr>
                <p:cNvPr id="135" name="グループ化 134"/>
                <p:cNvGrpSpPr/>
                <p:nvPr/>
              </p:nvGrpSpPr>
              <p:grpSpPr>
                <a:xfrm>
                  <a:off x="1500425" y="2562234"/>
                  <a:ext cx="6206731" cy="2955002"/>
                  <a:chOff x="1500425" y="2562234"/>
                  <a:chExt cx="6206731" cy="2955002"/>
                </a:xfrm>
              </p:grpSpPr>
              <p:sp>
                <p:nvSpPr>
                  <p:cNvPr id="80" name="正方形/長方形 79"/>
                  <p:cNvSpPr/>
                  <p:nvPr/>
                </p:nvSpPr>
                <p:spPr>
                  <a:xfrm>
                    <a:off x="1500425" y="3665308"/>
                    <a:ext cx="1627625" cy="6692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88"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大阪医科薬科大学附属病院</a:t>
                    </a:r>
                  </a:p>
                </p:txBody>
              </p:sp>
              <p:grpSp>
                <p:nvGrpSpPr>
                  <p:cNvPr id="134" name="グループ化 133"/>
                  <p:cNvGrpSpPr/>
                  <p:nvPr/>
                </p:nvGrpSpPr>
                <p:grpSpPr>
                  <a:xfrm>
                    <a:off x="2822001" y="2562234"/>
                    <a:ext cx="4885155" cy="2955002"/>
                    <a:chOff x="2822001" y="2562234"/>
                    <a:chExt cx="4885155" cy="2955002"/>
                  </a:xfrm>
                </p:grpSpPr>
                <p:sp>
                  <p:nvSpPr>
                    <p:cNvPr id="72" name="円/楕円 11"/>
                    <p:cNvSpPr/>
                    <p:nvPr/>
                  </p:nvSpPr>
                  <p:spPr>
                    <a:xfrm>
                      <a:off x="3051644" y="2562234"/>
                      <a:ext cx="1473046" cy="637758"/>
                    </a:xfrm>
                    <a:prstGeom prst="ellipse">
                      <a:avLst/>
                    </a:prstGeom>
                    <a:solidFill>
                      <a:srgbClr val="FFC000"/>
                    </a:solidFill>
                    <a:ln>
                      <a:noFill/>
                    </a:ln>
                    <a:effectLst>
                      <a:glow rad="444500">
                        <a:srgbClr val="FFC000"/>
                      </a:glow>
                      <a:outerShdw blurRad="50800" dist="50800" dir="5400000" sx="1000" sy="1000" algn="ctr" rotWithShape="0">
                        <a:srgbClr val="000000">
                          <a:alpha val="32000"/>
                        </a:srgbClr>
                      </a:outerShdw>
                      <a:softEdge rad="2032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53" b="0"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endParaRPr>
                    </a:p>
                  </p:txBody>
                </p:sp>
                <p:sp>
                  <p:nvSpPr>
                    <p:cNvPr id="75" name="円/楕円 11"/>
                    <p:cNvSpPr/>
                    <p:nvPr/>
                  </p:nvSpPr>
                  <p:spPr>
                    <a:xfrm>
                      <a:off x="5084337" y="2613155"/>
                      <a:ext cx="1388127" cy="599222"/>
                    </a:xfrm>
                    <a:prstGeom prst="ellipse">
                      <a:avLst/>
                    </a:prstGeom>
                    <a:solidFill>
                      <a:srgbClr val="FFC000"/>
                    </a:solidFill>
                    <a:ln>
                      <a:noFill/>
                    </a:ln>
                    <a:effectLst>
                      <a:glow rad="444500">
                        <a:srgbClr val="FFC000"/>
                      </a:glow>
                      <a:outerShdw blurRad="50800" dist="50800" dir="5400000" sx="1000" sy="1000" algn="ctr" rotWithShape="0">
                        <a:srgbClr val="000000">
                          <a:alpha val="32000"/>
                        </a:srgbClr>
                      </a:outerShdw>
                      <a:softEdge rad="2032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en-US" altLang="ja-JP" sz="953" b="0"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endParaRPr>
                    </a:p>
                  </p:txBody>
                </p:sp>
                <p:sp>
                  <p:nvSpPr>
                    <p:cNvPr id="79" name="正方形/長方形 78"/>
                    <p:cNvSpPr/>
                    <p:nvPr/>
                  </p:nvSpPr>
                  <p:spPr>
                    <a:xfrm>
                      <a:off x="2822001" y="2644559"/>
                      <a:ext cx="1642534" cy="6239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88"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大阪大学医学部</a:t>
                      </a:r>
                      <a:endParaRPr kumimoji="1" lang="en-US" altLang="ja-JP" sz="1088"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88"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附属病院</a:t>
                      </a:r>
                    </a:p>
                  </p:txBody>
                </p:sp>
                <p:sp>
                  <p:nvSpPr>
                    <p:cNvPr id="81" name="円/楕円 11"/>
                    <p:cNvSpPr/>
                    <p:nvPr/>
                  </p:nvSpPr>
                  <p:spPr>
                    <a:xfrm>
                      <a:off x="6472463" y="3766511"/>
                      <a:ext cx="1172181" cy="686257"/>
                    </a:xfrm>
                    <a:prstGeom prst="ellipse">
                      <a:avLst/>
                    </a:prstGeom>
                    <a:solidFill>
                      <a:srgbClr val="FFC000"/>
                    </a:solidFill>
                    <a:ln>
                      <a:noFill/>
                    </a:ln>
                    <a:effectLst>
                      <a:glow rad="444500">
                        <a:srgbClr val="FFC000"/>
                      </a:glow>
                      <a:outerShdw blurRad="50800" dist="50800" dir="5400000" sx="1000" sy="1000" algn="ctr" rotWithShape="0">
                        <a:srgbClr val="000000">
                          <a:alpha val="32000"/>
                        </a:srgbClr>
                      </a:outerShdw>
                      <a:softEdge rad="2032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53" b="0"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endParaRPr>
                    </a:p>
                  </p:txBody>
                </p:sp>
                <p:sp>
                  <p:nvSpPr>
                    <p:cNvPr id="82" name="円/楕円 11"/>
                    <p:cNvSpPr/>
                    <p:nvPr/>
                  </p:nvSpPr>
                  <p:spPr>
                    <a:xfrm>
                      <a:off x="4949705" y="4657455"/>
                      <a:ext cx="1447439" cy="782579"/>
                    </a:xfrm>
                    <a:prstGeom prst="ellipse">
                      <a:avLst/>
                    </a:prstGeom>
                    <a:solidFill>
                      <a:srgbClr val="FFC000"/>
                    </a:solidFill>
                    <a:ln>
                      <a:noFill/>
                    </a:ln>
                    <a:effectLst>
                      <a:glow rad="444500">
                        <a:srgbClr val="FFC000"/>
                      </a:glow>
                      <a:outerShdw blurRad="50800" dist="50800" dir="5400000" sx="1000" sy="1000" algn="ctr" rotWithShape="0">
                        <a:srgbClr val="000000">
                          <a:alpha val="32000"/>
                        </a:srgbClr>
                      </a:outerShdw>
                      <a:softEdge rad="2032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53" b="0"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endParaRPr>
                    </a:p>
                  </p:txBody>
                </p:sp>
                <p:sp>
                  <p:nvSpPr>
                    <p:cNvPr id="83" name="円/楕円 11"/>
                    <p:cNvSpPr/>
                    <p:nvPr/>
                  </p:nvSpPr>
                  <p:spPr>
                    <a:xfrm>
                      <a:off x="2990588" y="4653139"/>
                      <a:ext cx="1296144" cy="864097"/>
                    </a:xfrm>
                    <a:prstGeom prst="ellipse">
                      <a:avLst/>
                    </a:prstGeom>
                    <a:solidFill>
                      <a:srgbClr val="FFC000"/>
                    </a:solidFill>
                    <a:ln>
                      <a:noFill/>
                    </a:ln>
                    <a:effectLst>
                      <a:glow rad="444500">
                        <a:srgbClr val="FFC000"/>
                      </a:glow>
                      <a:outerShdw blurRad="50800" dist="50800" dir="5400000" sx="1000" sy="1000" algn="ctr" rotWithShape="0">
                        <a:srgbClr val="000000">
                          <a:alpha val="32000"/>
                        </a:srgbClr>
                      </a:outerShdw>
                      <a:softEdge rad="2032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53" b="0"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endParaRPr>
                    </a:p>
                  </p:txBody>
                </p:sp>
                <p:sp>
                  <p:nvSpPr>
                    <p:cNvPr id="84" name="正方形/長方形 83"/>
                    <p:cNvSpPr/>
                    <p:nvPr/>
                  </p:nvSpPr>
                  <p:spPr>
                    <a:xfrm>
                      <a:off x="5023901" y="2634073"/>
                      <a:ext cx="1508998" cy="6692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88"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大阪精神医療</a:t>
                      </a:r>
                      <a:endParaRPr kumimoji="1" lang="en-US" altLang="ja-JP" sz="1088"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88"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センター</a:t>
                      </a:r>
                    </a:p>
                  </p:txBody>
                </p:sp>
                <p:sp>
                  <p:nvSpPr>
                    <p:cNvPr id="85" name="正方形/長方形 84"/>
                    <p:cNvSpPr/>
                    <p:nvPr/>
                  </p:nvSpPr>
                  <p:spPr>
                    <a:xfrm>
                      <a:off x="6191439" y="3870072"/>
                      <a:ext cx="1515717" cy="6692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88"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八尾市立病院</a:t>
                      </a:r>
                    </a:p>
                  </p:txBody>
                </p:sp>
                <p:sp>
                  <p:nvSpPr>
                    <p:cNvPr id="86" name="正方形/長方形 85"/>
                    <p:cNvSpPr/>
                    <p:nvPr/>
                  </p:nvSpPr>
                  <p:spPr>
                    <a:xfrm>
                      <a:off x="2884410" y="4770771"/>
                      <a:ext cx="1526228" cy="6692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88"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大阪母子医療</a:t>
                      </a:r>
                      <a:endParaRPr kumimoji="1" lang="en-US" altLang="ja-JP" sz="1088"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88"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センター</a:t>
                      </a:r>
                    </a:p>
                  </p:txBody>
                </p:sp>
                <p:sp>
                  <p:nvSpPr>
                    <p:cNvPr id="87" name="正方形/長方形 86"/>
                    <p:cNvSpPr/>
                    <p:nvPr/>
                  </p:nvSpPr>
                  <p:spPr>
                    <a:xfrm>
                      <a:off x="4879293" y="4826641"/>
                      <a:ext cx="1508998" cy="66154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88"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近畿大学病院</a:t>
                      </a:r>
                    </a:p>
                  </p:txBody>
                </p:sp>
              </p:grpSp>
            </p:grpSp>
          </p:grpSp>
        </p:grpSp>
        <p:sp>
          <p:nvSpPr>
            <p:cNvPr id="144" name="正方形/長方形 143"/>
            <p:cNvSpPr/>
            <p:nvPr/>
          </p:nvSpPr>
          <p:spPr>
            <a:xfrm>
              <a:off x="1897070" y="2152194"/>
              <a:ext cx="705619" cy="223758"/>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53"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豊能</a:t>
              </a:r>
              <a:endParaRPr kumimoji="1" lang="ja-JP" altLang="en-US" sz="95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146" name="正方形/長方形 145"/>
            <p:cNvSpPr/>
            <p:nvPr/>
          </p:nvSpPr>
          <p:spPr>
            <a:xfrm>
              <a:off x="1400928" y="4057285"/>
              <a:ext cx="465553" cy="223758"/>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53"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泉州</a:t>
              </a:r>
              <a:endParaRPr kumimoji="1" lang="ja-JP" altLang="en-US" sz="95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147" name="正方形/長方形 146"/>
            <p:cNvSpPr/>
            <p:nvPr/>
          </p:nvSpPr>
          <p:spPr>
            <a:xfrm>
              <a:off x="3524260" y="2133352"/>
              <a:ext cx="597971" cy="223758"/>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53"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北河内</a:t>
              </a:r>
              <a:endParaRPr kumimoji="1" lang="ja-JP" altLang="en-US" sz="95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148" name="正方形/長方形 147"/>
            <p:cNvSpPr/>
            <p:nvPr/>
          </p:nvSpPr>
          <p:spPr>
            <a:xfrm>
              <a:off x="4878314" y="3249336"/>
              <a:ext cx="597971" cy="223758"/>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53"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中河内</a:t>
              </a:r>
              <a:endParaRPr kumimoji="1" lang="ja-JP" altLang="en-US" sz="95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149" name="正方形/長方形 148"/>
            <p:cNvSpPr/>
            <p:nvPr/>
          </p:nvSpPr>
          <p:spPr>
            <a:xfrm>
              <a:off x="3427050" y="4102120"/>
              <a:ext cx="597971" cy="223758"/>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53"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南河内</a:t>
              </a:r>
              <a:endParaRPr kumimoji="1" lang="ja-JP" altLang="en-US" sz="95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145" name="正方形/長方形 144"/>
            <p:cNvSpPr/>
            <p:nvPr/>
          </p:nvSpPr>
          <p:spPr>
            <a:xfrm>
              <a:off x="122857" y="2959548"/>
              <a:ext cx="465553" cy="223758"/>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53"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三島</a:t>
              </a:r>
              <a:endParaRPr kumimoji="1" lang="ja-JP" altLang="en-US" sz="95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grpSp>
      <p:grpSp>
        <p:nvGrpSpPr>
          <p:cNvPr id="12" name="グループ化 11"/>
          <p:cNvGrpSpPr/>
          <p:nvPr/>
        </p:nvGrpSpPr>
        <p:grpSpPr>
          <a:xfrm>
            <a:off x="8935542" y="3048632"/>
            <a:ext cx="1428998" cy="2080226"/>
            <a:chOff x="8678754" y="2144518"/>
            <a:chExt cx="1149836" cy="3064240"/>
          </a:xfrm>
        </p:grpSpPr>
        <p:sp>
          <p:nvSpPr>
            <p:cNvPr id="63" name="正方形/長方形 62"/>
            <p:cNvSpPr/>
            <p:nvPr/>
          </p:nvSpPr>
          <p:spPr>
            <a:xfrm>
              <a:off x="8678754" y="2144518"/>
              <a:ext cx="1149836" cy="3064240"/>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a:ln>
                  <a:noFill/>
                </a:ln>
                <a:solidFill>
                  <a:prstClr val="white"/>
                </a:solidFill>
                <a:effectLst/>
                <a:uLnTx/>
                <a:uFillTx/>
                <a:latin typeface="游ゴシック" panose="020B0400000000000000" pitchFamily="50" charset="-128"/>
                <a:ea typeface="游ゴシック" panose="020B0400000000000000" pitchFamily="50" charset="-128"/>
                <a:cs typeface="+mn-cs"/>
              </a:endParaRPr>
            </a:p>
          </p:txBody>
        </p:sp>
        <p:sp>
          <p:nvSpPr>
            <p:cNvPr id="53" name="正方形/長方形 52"/>
            <p:cNvSpPr/>
            <p:nvPr/>
          </p:nvSpPr>
          <p:spPr>
            <a:xfrm>
              <a:off x="8781091" y="2441293"/>
              <a:ext cx="987656" cy="3216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24489" rIns="24489"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登録医療機関</a:t>
              </a:r>
            </a:p>
          </p:txBody>
        </p:sp>
        <p:sp>
          <p:nvSpPr>
            <p:cNvPr id="54" name="正方形/長方形 53"/>
            <p:cNvSpPr/>
            <p:nvPr/>
          </p:nvSpPr>
          <p:spPr>
            <a:xfrm>
              <a:off x="8781091" y="2877126"/>
              <a:ext cx="987656" cy="28187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24489" rIns="24489"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登録医療機関</a:t>
              </a:r>
            </a:p>
          </p:txBody>
        </p:sp>
        <p:sp>
          <p:nvSpPr>
            <p:cNvPr id="55" name="正方形/長方形 54"/>
            <p:cNvSpPr/>
            <p:nvPr/>
          </p:nvSpPr>
          <p:spPr>
            <a:xfrm>
              <a:off x="8781091" y="3284502"/>
              <a:ext cx="987656" cy="26010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24489" rIns="24489"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登録医療機関</a:t>
              </a:r>
            </a:p>
          </p:txBody>
        </p:sp>
      </p:grpSp>
      <p:sp>
        <p:nvSpPr>
          <p:cNvPr id="3" name="角丸四角形 2"/>
          <p:cNvSpPr/>
          <p:nvPr/>
        </p:nvSpPr>
        <p:spPr>
          <a:xfrm>
            <a:off x="671949" y="2313039"/>
            <a:ext cx="1579240" cy="255016"/>
          </a:xfrm>
          <a:prstGeom prst="roundRect">
            <a:avLst/>
          </a:prstGeom>
          <a:solidFill>
            <a:srgbClr val="00206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拠点医療機関</a:t>
            </a:r>
          </a:p>
        </p:txBody>
      </p:sp>
      <p:sp>
        <p:nvSpPr>
          <p:cNvPr id="65" name="正方形/長方形 64"/>
          <p:cNvSpPr/>
          <p:nvPr/>
        </p:nvSpPr>
        <p:spPr>
          <a:xfrm>
            <a:off x="6419652" y="3427056"/>
            <a:ext cx="2400299" cy="1061829"/>
          </a:xfrm>
          <a:prstGeom prst="rect">
            <a:avLst/>
          </a:prstGeom>
          <a:ln w="3175">
            <a:solidFill>
              <a:schemeClr val="tx1"/>
            </a:solidFill>
            <a:prstDash val="sysDot"/>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①医師研修（専門的医師研修）</a:t>
            </a:r>
            <a:endParaRPr kumimoji="1" lang="en-US" altLang="ja-JP" sz="105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発達障がいを</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診断できる医師の養成⇒登録医療機関の増加</a:t>
            </a: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＊小児科医師研修（母子医療</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C</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＊精神科医師研修（精神医療</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C</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67" name="正方形/長方形 66"/>
          <p:cNvSpPr/>
          <p:nvPr/>
        </p:nvSpPr>
        <p:spPr>
          <a:xfrm>
            <a:off x="2497455" y="3879271"/>
            <a:ext cx="1978427" cy="738664"/>
          </a:xfrm>
          <a:prstGeom prst="rect">
            <a:avLst/>
          </a:prstGeom>
          <a:ln w="3175">
            <a:solidFill>
              <a:schemeClr val="tx1"/>
            </a:solidFill>
            <a:prstDash val="sysDot"/>
          </a:ln>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②連携体制構築（府域）</a:t>
            </a:r>
            <a:endParaRPr kumimoji="1" lang="en-US" altLang="ja-JP" sz="105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・拠点医療機関の連携体制構築</a:t>
            </a: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・各圏域の情報交換　</a:t>
            </a: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・最新知見の共有　　など</a:t>
            </a:r>
          </a:p>
        </p:txBody>
      </p:sp>
      <p:sp>
        <p:nvSpPr>
          <p:cNvPr id="74" name="正方形/長方形 73"/>
          <p:cNvSpPr/>
          <p:nvPr/>
        </p:nvSpPr>
        <p:spPr>
          <a:xfrm>
            <a:off x="6440715" y="4614132"/>
            <a:ext cx="2429384" cy="577081"/>
          </a:xfrm>
          <a:prstGeom prst="rect">
            <a:avLst/>
          </a:prstGeom>
          <a:ln w="3175">
            <a:solidFill>
              <a:schemeClr val="tx1"/>
            </a:solidFill>
            <a:prstDash val="sysDot"/>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②連携体制構築（各圏域）</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・拠点と登録医療機関の連携強化</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・症例検討会などにより診療機能強化</a:t>
            </a:r>
          </a:p>
        </p:txBody>
      </p:sp>
      <p:sp>
        <p:nvSpPr>
          <p:cNvPr id="76" name="フローチャート: 代替処理 75"/>
          <p:cNvSpPr/>
          <p:nvPr/>
        </p:nvSpPr>
        <p:spPr>
          <a:xfrm>
            <a:off x="8290401" y="5188151"/>
            <a:ext cx="2585642" cy="686675"/>
          </a:xfrm>
          <a:prstGeom prst="flowChartAlternateProcess">
            <a:avLst/>
          </a:prstGeom>
          <a:gradFill flip="none" rotWithShape="1">
            <a:gsLst>
              <a:gs pos="0">
                <a:schemeClr val="accent1">
                  <a:lumMod val="0"/>
                  <a:lumOff val="100000"/>
                </a:schemeClr>
              </a:gs>
              <a:gs pos="19000">
                <a:schemeClr val="accent1">
                  <a:lumMod val="0"/>
                  <a:lumOff val="100000"/>
                </a:schemeClr>
              </a:gs>
              <a:gs pos="100000">
                <a:schemeClr val="accent1">
                  <a:lumMod val="10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25"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6" name="楕円 15"/>
          <p:cNvSpPr/>
          <p:nvPr/>
        </p:nvSpPr>
        <p:spPr>
          <a:xfrm>
            <a:off x="5569957" y="2460121"/>
            <a:ext cx="4051715" cy="418312"/>
          </a:xfrm>
          <a:prstGeom prst="ellipse">
            <a:avLst/>
          </a:prstGeom>
          <a:solidFill>
            <a:schemeClr val="accent5">
              <a:lumMod val="40000"/>
              <a:lumOff val="60000"/>
            </a:schemeClr>
          </a:solidFill>
          <a:ln>
            <a:solidFill>
              <a:schemeClr val="accent5">
                <a:lumMod val="40000"/>
                <a:lumOff val="60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rPr>
              <a:t>発達障がい</a:t>
            </a: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医療機関ネットワーク</a:t>
            </a:r>
          </a:p>
        </p:txBody>
      </p:sp>
      <p:sp>
        <p:nvSpPr>
          <p:cNvPr id="77" name="正方形/長方形 76"/>
          <p:cNvSpPr/>
          <p:nvPr/>
        </p:nvSpPr>
        <p:spPr>
          <a:xfrm>
            <a:off x="8299394" y="5317311"/>
            <a:ext cx="2512041" cy="415498"/>
          </a:xfrm>
          <a:prstGeom prst="rect">
            <a:avLst/>
          </a:prstGeom>
          <a:noFill/>
        </p:spPr>
        <p:txBody>
          <a:bodyPr wrap="square">
            <a:spAutoFit/>
          </a:bodyPr>
          <a:lstStyle/>
          <a:p>
            <a:pPr marL="0" marR="0" lvl="0" indent="0" algn="l" defTabSz="914400" rtl="0" eaLnBrk="1" fontAlgn="auto" latinLnBrk="0" hangingPunct="1">
              <a:lnSpc>
                <a:spcPct val="100000"/>
              </a:lnSpc>
              <a:spcBef>
                <a:spcPts val="204"/>
              </a:spcBef>
              <a:spcAft>
                <a:spcPts val="0"/>
              </a:spcAft>
              <a:buClrTx/>
              <a:buSzTx/>
              <a:buFontTx/>
              <a:buNone/>
              <a:tabLst/>
              <a:defRPr/>
            </a:pPr>
            <a:r>
              <a:rPr kumimoji="1" lang="ja-JP" altLang="en-US" sz="10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初診待機期間短縮により、早期の気づきから支援につなぐ取り組みを強化する。</a:t>
            </a:r>
            <a:endParaRPr kumimoji="1" lang="en-US" altLang="ja-JP" sz="10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90" name="角丸四角形 89"/>
          <p:cNvSpPr/>
          <p:nvPr/>
        </p:nvSpPr>
        <p:spPr>
          <a:xfrm>
            <a:off x="10633047" y="3474404"/>
            <a:ext cx="1103545" cy="16153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かかりつけ医</a:t>
            </a:r>
          </a:p>
        </p:txBody>
      </p:sp>
      <p:sp>
        <p:nvSpPr>
          <p:cNvPr id="91" name="角丸四角形 90"/>
          <p:cNvSpPr/>
          <p:nvPr/>
        </p:nvSpPr>
        <p:spPr>
          <a:xfrm>
            <a:off x="10636313" y="3693811"/>
            <a:ext cx="1099412" cy="15430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かかりつけ医</a:t>
            </a:r>
          </a:p>
        </p:txBody>
      </p:sp>
      <p:sp>
        <p:nvSpPr>
          <p:cNvPr id="95" name="ホームベース 94"/>
          <p:cNvSpPr/>
          <p:nvPr/>
        </p:nvSpPr>
        <p:spPr>
          <a:xfrm flipH="1">
            <a:off x="10381154" y="3478312"/>
            <a:ext cx="212070" cy="432512"/>
          </a:xfrm>
          <a:prstGeom prst="homePlate">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25"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98" name="正方形/長方形 97"/>
          <p:cNvSpPr/>
          <p:nvPr/>
        </p:nvSpPr>
        <p:spPr>
          <a:xfrm>
            <a:off x="10414688" y="4024740"/>
            <a:ext cx="1657976" cy="900246"/>
          </a:xfrm>
          <a:prstGeom prst="rect">
            <a:avLst/>
          </a:prstGeom>
          <a:ln w="3175">
            <a:solidFill>
              <a:schemeClr val="tx1"/>
            </a:solidFill>
            <a:prstDash val="sysDot"/>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①医師研修（かかりつけ医等発達障がい対応力向上研修）</a:t>
            </a:r>
            <a:endParaRPr kumimoji="1" lang="en-US" altLang="ja-JP" sz="105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・登録医療機関へ</a:t>
            </a:r>
            <a:r>
              <a:rPr kumimoji="1" lang="ja-JP" altLang="en-US" sz="105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つなぐかかりつけ</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医の対応力向上</a:t>
            </a:r>
          </a:p>
        </p:txBody>
      </p:sp>
      <p:sp>
        <p:nvSpPr>
          <p:cNvPr id="100" name="正方形/長方形 99"/>
          <p:cNvSpPr/>
          <p:nvPr/>
        </p:nvSpPr>
        <p:spPr>
          <a:xfrm>
            <a:off x="4568406" y="6160509"/>
            <a:ext cx="5538546" cy="577081"/>
          </a:xfrm>
          <a:prstGeom prst="rect">
            <a:avLst/>
          </a:prstGeom>
          <a:ln w="3175">
            <a:solidFill>
              <a:schemeClr val="tx1"/>
            </a:solidFill>
            <a:prstDash val="sysDot"/>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③発達障がい診断前アセスメント力強化（</a:t>
            </a:r>
            <a:r>
              <a:rPr kumimoji="1" lang="en-US" altLang="ja-JP" sz="105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05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６～）</a:t>
            </a:r>
            <a:endParaRPr kumimoji="1" lang="en-US" altLang="ja-JP" sz="105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診療時に必要となるアセスメントについての理解を深め、医療と地域の支援機関（福祉・教育・労働等）との相互理解を図ることで拠点医療機関への患者集中を防ぎ、診療時間の短縮・効率化を図る。</a:t>
            </a:r>
          </a:p>
        </p:txBody>
      </p:sp>
      <p:cxnSp>
        <p:nvCxnSpPr>
          <p:cNvPr id="102" name="直線コネクタ 101"/>
          <p:cNvCxnSpPr/>
          <p:nvPr/>
        </p:nvCxnSpPr>
        <p:spPr>
          <a:xfrm>
            <a:off x="6464982" y="3218353"/>
            <a:ext cx="2236501" cy="1154"/>
          </a:xfrm>
          <a:prstGeom prst="line">
            <a:avLst/>
          </a:prstGeom>
          <a:ln w="127000">
            <a:headEnd type="triangle"/>
            <a:tailEnd type="triangle"/>
          </a:ln>
        </p:spPr>
        <p:style>
          <a:lnRef idx="1">
            <a:schemeClr val="accent1"/>
          </a:lnRef>
          <a:fillRef idx="0">
            <a:schemeClr val="accent1"/>
          </a:fillRef>
          <a:effectRef idx="0">
            <a:schemeClr val="accent1"/>
          </a:effectRef>
          <a:fontRef idx="minor">
            <a:schemeClr val="tx1"/>
          </a:fontRef>
        </p:style>
      </p:cxnSp>
      <p:sp>
        <p:nvSpPr>
          <p:cNvPr id="24" name="正方形/長方形 23"/>
          <p:cNvSpPr/>
          <p:nvPr/>
        </p:nvSpPr>
        <p:spPr>
          <a:xfrm>
            <a:off x="8985690" y="4155929"/>
            <a:ext cx="1304478" cy="724507"/>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「登録医療機関」</a:t>
            </a: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：専門的に</a:t>
            </a:r>
            <a:r>
              <a:rPr kumimoji="1" lang="ja-JP" altLang="en-US" sz="105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rPr>
              <a:t>発達障がいを</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診断する医療機関</a:t>
            </a:r>
          </a:p>
        </p:txBody>
      </p:sp>
      <p:sp>
        <p:nvSpPr>
          <p:cNvPr id="51" name="スライド番号プレースホルダー 1"/>
          <p:cNvSpPr>
            <a:spLocks noGrp="1"/>
          </p:cNvSpPr>
          <p:nvPr>
            <p:ph type="sldNum" sz="quarter" idx="12"/>
          </p:nvPr>
        </p:nvSpPr>
        <p:spPr>
          <a:xfrm>
            <a:off x="10015264" y="6336980"/>
            <a:ext cx="20574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F044110-C8C5-4837-8817-7F8B4D0D154B}" type="slidenum">
              <a:rPr kumimoji="1" lang="ja-JP" altLang="en-US" b="1" i="0" u="none" strike="noStrike" kern="1200" cap="none" spc="0" normalizeH="0" baseline="0" noProof="0" smtClean="0">
                <a:ln>
                  <a:noFill/>
                </a:ln>
                <a:solidFill>
                  <a:schemeClr val="tx1"/>
                </a:solidFill>
                <a:effectLst/>
                <a:uLnTx/>
                <a:uFillTx/>
                <a:latin typeface="Meiryo UI" panose="020B0604030504040204" pitchFamily="50" charset="-128"/>
                <a:ea typeface="Meiryo UI" panose="020B0604030504040204" pitchFamily="50" charset="-128"/>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p:txBody>
      </p:sp>
      <p:sp>
        <p:nvSpPr>
          <p:cNvPr id="52" name="タイトル 1">
            <a:extLst>
              <a:ext uri="{FF2B5EF4-FFF2-40B4-BE49-F238E27FC236}">
                <a16:creationId xmlns:a16="http://schemas.microsoft.com/office/drawing/2014/main" id="{D725B310-9FA1-4092-9EC7-25C37FD156DD}"/>
              </a:ext>
            </a:extLst>
          </p:cNvPr>
          <p:cNvSpPr txBox="1">
            <a:spLocks/>
          </p:cNvSpPr>
          <p:nvPr/>
        </p:nvSpPr>
        <p:spPr>
          <a:xfrm>
            <a:off x="0" y="0"/>
            <a:ext cx="12192000" cy="44532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000" b="1" dirty="0"/>
              <a:t>２．大阪府の初診待機解消に向けた取組</a:t>
            </a:r>
          </a:p>
        </p:txBody>
      </p:sp>
    </p:spTree>
    <p:extLst>
      <p:ext uri="{BB962C8B-B14F-4D97-AF65-F5344CB8AC3E}">
        <p14:creationId xmlns:p14="http://schemas.microsoft.com/office/powerpoint/2010/main" val="30566962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9" name="グループ化 28"/>
          <p:cNvGrpSpPr/>
          <p:nvPr/>
        </p:nvGrpSpPr>
        <p:grpSpPr>
          <a:xfrm>
            <a:off x="702127" y="692262"/>
            <a:ext cx="10638065" cy="1323252"/>
            <a:chOff x="2777944" y="651288"/>
            <a:chExt cx="8032290" cy="1013571"/>
          </a:xfrm>
        </p:grpSpPr>
        <p:sp>
          <p:nvSpPr>
            <p:cNvPr id="19" name="角丸四角形 18"/>
            <p:cNvSpPr/>
            <p:nvPr/>
          </p:nvSpPr>
          <p:spPr>
            <a:xfrm>
              <a:off x="2777944" y="651288"/>
              <a:ext cx="8032290" cy="968874"/>
            </a:xfrm>
            <a:prstGeom prst="roundRect">
              <a:avLst>
                <a:gd name="adj" fmla="val 10295"/>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39" dirty="0"/>
            </a:p>
          </p:txBody>
        </p:sp>
        <p:grpSp>
          <p:nvGrpSpPr>
            <p:cNvPr id="11" name="グループ化 10"/>
            <p:cNvGrpSpPr/>
            <p:nvPr/>
          </p:nvGrpSpPr>
          <p:grpSpPr>
            <a:xfrm>
              <a:off x="2847054" y="702887"/>
              <a:ext cx="7865511" cy="961972"/>
              <a:chOff x="3511547" y="448247"/>
              <a:chExt cx="7865511" cy="961972"/>
            </a:xfrm>
          </p:grpSpPr>
          <p:grpSp>
            <p:nvGrpSpPr>
              <p:cNvPr id="69" name="グループ化 68"/>
              <p:cNvGrpSpPr/>
              <p:nvPr/>
            </p:nvGrpSpPr>
            <p:grpSpPr>
              <a:xfrm>
                <a:off x="3526688" y="712512"/>
                <a:ext cx="7850370" cy="697707"/>
                <a:chOff x="3526688" y="867715"/>
                <a:chExt cx="7850370" cy="697707"/>
              </a:xfrm>
            </p:grpSpPr>
            <p:sp>
              <p:nvSpPr>
                <p:cNvPr id="4" name="正方形/長方形 3"/>
                <p:cNvSpPr/>
                <p:nvPr/>
              </p:nvSpPr>
              <p:spPr>
                <a:xfrm>
                  <a:off x="3526688" y="867715"/>
                  <a:ext cx="4945218" cy="697707"/>
                </a:xfrm>
                <a:prstGeom prst="rect">
                  <a:avLst/>
                </a:prstGeom>
                <a:noFill/>
                <a:ln w="34925" cap="flat" cmpd="dbl" algn="ctr">
                  <a:noFill/>
                  <a:prstDash val="solid"/>
                </a:ln>
                <a:effectLst/>
              </p:spPr>
              <p:txBody>
                <a:bodyPr rot="0" spcFirstLastPara="0" vert="horz" wrap="square" lIns="30784" tIns="30784" rIns="30784" bIns="30784" numCol="1" spcCol="0" rtlCol="0" fromWordArt="0" anchor="t" anchorCtr="0" forceAA="0" compatLnSpc="1">
                  <a:prstTxWarp prst="textNoShape">
                    <a:avLst/>
                  </a:prstTxWarp>
                  <a:noAutofit/>
                </a:bodyPr>
                <a:lstStyle/>
                <a:p>
                  <a:pPr marL="92351" indent="-215485">
                    <a:lnSpc>
                      <a:spcPts val="1368"/>
                    </a:lnSpc>
                    <a:spcBef>
                      <a:spcPts val="600"/>
                    </a:spcBef>
                    <a:buFont typeface="+mj-ea"/>
                    <a:buAutoNum type="circleNumDbPlain"/>
                  </a:pPr>
                  <a:r>
                    <a:rPr lang="ja-JP" altLang="en-US" sz="14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医療機関の診療レベルの維持・向上</a:t>
                  </a:r>
                  <a:endParaRPr lang="en-US" altLang="ja-JP" sz="14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92351" indent="-215485">
                    <a:lnSpc>
                      <a:spcPts val="1368"/>
                    </a:lnSpc>
                    <a:spcBef>
                      <a:spcPts val="600"/>
                    </a:spcBef>
                    <a:buFont typeface="+mj-ea"/>
                    <a:buAutoNum type="circleNumDbPlain"/>
                  </a:pPr>
                  <a:r>
                    <a:rPr lang="ja-JP" altLang="en-US" sz="14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府民に対する専門医療機関の情報発信</a:t>
                  </a:r>
                  <a:endParaRPr lang="en-US" altLang="ja-JP" sz="14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92351" indent="-215485">
                    <a:lnSpc>
                      <a:spcPts val="1368"/>
                    </a:lnSpc>
                    <a:spcBef>
                      <a:spcPts val="600"/>
                    </a:spcBef>
                    <a:buFont typeface="+mj-ea"/>
                    <a:buAutoNum type="circleNumDbPlain"/>
                  </a:pPr>
                  <a:r>
                    <a:rPr lang="ja-JP" altLang="en-US" sz="14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特定の医療機関への集中是正と診断待ち時間の短縮</a:t>
                  </a:r>
                  <a:endParaRPr lang="en-US" altLang="ja-JP" sz="14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正方形/長方形 4"/>
                <p:cNvSpPr/>
                <p:nvPr/>
              </p:nvSpPr>
              <p:spPr>
                <a:xfrm>
                  <a:off x="8049860" y="1053186"/>
                  <a:ext cx="3327198" cy="377666"/>
                </a:xfrm>
                <a:prstGeom prst="rect">
                  <a:avLst/>
                </a:prstGeom>
                <a:ln>
                  <a:noFill/>
                </a:ln>
              </p:spPr>
              <p:txBody>
                <a:bodyPr wrap="square" lIns="30784" tIns="30784" rIns="30784" bIns="30784">
                  <a:spAutoFit/>
                </a:bodyPr>
                <a:lstStyle/>
                <a:p>
                  <a:pPr>
                    <a:spcBef>
                      <a:spcPts val="600"/>
                    </a:spcBef>
                  </a:pPr>
                  <a:r>
                    <a:rPr lang="ja-JP" altLang="ja-JP" sz="14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診断後に支援へつながる道筋の確保と合せて、発達障がいの早期支援につなげる。</a:t>
                  </a:r>
                  <a:endParaRPr lang="ja-JP" altLang="ja-JP" sz="1400" kern="100"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155" name="角丸四角形 154"/>
              <p:cNvSpPr/>
              <p:nvPr/>
            </p:nvSpPr>
            <p:spPr>
              <a:xfrm>
                <a:off x="3511547" y="448247"/>
                <a:ext cx="1593104" cy="267990"/>
              </a:xfrm>
              <a:prstGeom prst="roundRect">
                <a:avLst>
                  <a:gd name="adj" fmla="val 8152"/>
                </a:avLst>
              </a:prstGeom>
              <a:noFill/>
              <a:ln w="12700">
                <a:noFill/>
                <a:prstDash val="dash"/>
              </a:ln>
            </p:spPr>
            <p:style>
              <a:lnRef idx="2">
                <a:schemeClr val="dk1"/>
              </a:lnRef>
              <a:fillRef idx="1">
                <a:schemeClr val="lt1"/>
              </a:fillRef>
              <a:effectRef idx="0">
                <a:schemeClr val="dk1"/>
              </a:effectRef>
              <a:fontRef idx="minor">
                <a:schemeClr val="dk1"/>
              </a:fontRef>
            </p:style>
            <p:txBody>
              <a:bodyPr lIns="0" rIns="0" rtlCol="0" anchor="ctr"/>
              <a:lstStyle/>
              <a:p>
                <a:pPr algn="ct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事業の目的</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1" name="正方形/長方形 20"/>
            <p:cNvSpPr/>
            <p:nvPr/>
          </p:nvSpPr>
          <p:spPr>
            <a:xfrm>
              <a:off x="7143435" y="743954"/>
              <a:ext cx="3571525" cy="400771"/>
            </a:xfrm>
            <a:prstGeom prst="rect">
              <a:avLst/>
            </a:prstGeom>
            <a:ln>
              <a:noFill/>
            </a:ln>
          </p:spPr>
          <p:txBody>
            <a:bodyPr wrap="square">
              <a:spAutoFit/>
            </a:bodyPr>
            <a:lstStyle/>
            <a:p>
              <a:pPr marL="285750" indent="-285750">
                <a:buFont typeface="Wingdings" panose="05000000000000000000" pitchFamily="2" charset="2"/>
                <a:buChar char="Ø"/>
              </a:pPr>
              <a:r>
                <a:rPr lang="ja-JP" altLang="en-US" sz="14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二次医療圏単位での発達障がい専門医療機関ネットワークの構築により</a:t>
              </a:r>
              <a:endParaRPr lang="ja-JP" altLang="en-US" sz="1400" dirty="0"/>
            </a:p>
          </p:txBody>
        </p:sp>
      </p:grpSp>
      <p:sp>
        <p:nvSpPr>
          <p:cNvPr id="163" name="右矢印 162"/>
          <p:cNvSpPr/>
          <p:nvPr/>
        </p:nvSpPr>
        <p:spPr>
          <a:xfrm>
            <a:off x="5555942" y="954004"/>
            <a:ext cx="763249" cy="72255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39"/>
          </a:p>
        </p:txBody>
      </p:sp>
      <p:grpSp>
        <p:nvGrpSpPr>
          <p:cNvPr id="35" name="グループ化 34"/>
          <p:cNvGrpSpPr/>
          <p:nvPr/>
        </p:nvGrpSpPr>
        <p:grpSpPr>
          <a:xfrm>
            <a:off x="873578" y="2218903"/>
            <a:ext cx="10638065" cy="4356560"/>
            <a:chOff x="1796725" y="1599139"/>
            <a:chExt cx="7269567" cy="3274317"/>
          </a:xfrm>
        </p:grpSpPr>
        <p:grpSp>
          <p:nvGrpSpPr>
            <p:cNvPr id="62" name="グループ化 61"/>
            <p:cNvGrpSpPr/>
            <p:nvPr/>
          </p:nvGrpSpPr>
          <p:grpSpPr>
            <a:xfrm>
              <a:off x="2649585" y="2388880"/>
              <a:ext cx="1757528" cy="274457"/>
              <a:chOff x="2821816" y="1717215"/>
              <a:chExt cx="1660788" cy="371146"/>
            </a:xfrm>
          </p:grpSpPr>
          <p:cxnSp>
            <p:nvCxnSpPr>
              <p:cNvPr id="58" name="直線コネクタ 57"/>
              <p:cNvCxnSpPr>
                <a:cxnSpLocks/>
              </p:cNvCxnSpPr>
              <p:nvPr/>
            </p:nvCxnSpPr>
            <p:spPr>
              <a:xfrm flipV="1">
                <a:off x="2821816" y="1717215"/>
                <a:ext cx="1660788" cy="14090"/>
              </a:xfrm>
              <a:prstGeom prst="line">
                <a:avLst/>
              </a:prstGeom>
              <a:ln w="19050"/>
            </p:spPr>
            <p:style>
              <a:lnRef idx="1">
                <a:schemeClr val="dk1"/>
              </a:lnRef>
              <a:fillRef idx="0">
                <a:schemeClr val="dk1"/>
              </a:fillRef>
              <a:effectRef idx="0">
                <a:schemeClr val="dk1"/>
              </a:effectRef>
              <a:fontRef idx="minor">
                <a:schemeClr val="tx1"/>
              </a:fontRef>
            </p:style>
          </p:cxnSp>
          <p:sp>
            <p:nvSpPr>
              <p:cNvPr id="61" name="テキスト ボックス 60"/>
              <p:cNvSpPr txBox="1"/>
              <p:nvPr/>
            </p:nvSpPr>
            <p:spPr>
              <a:xfrm>
                <a:off x="2880443" y="1746996"/>
                <a:ext cx="1575523" cy="341365"/>
              </a:xfrm>
              <a:prstGeom prst="rect">
                <a:avLst/>
              </a:prstGeom>
              <a:noFill/>
            </p:spPr>
            <p:txBody>
              <a:bodyPr wrap="square" rtlCol="0">
                <a:spAutoFit/>
              </a:bodyPr>
              <a:lstStyle/>
              <a:p>
                <a:r>
                  <a:rPr lang="ja-JP" altLang="en-US" sz="1400" dirty="0">
                    <a:latin typeface="Meiryo UI" panose="020B0604030504040204" pitchFamily="50" charset="-128"/>
                    <a:ea typeface="Meiryo UI" panose="020B0604030504040204" pitchFamily="50" charset="-128"/>
                    <a:cs typeface="Meiryo UI" panose="020B0604030504040204" pitchFamily="50" charset="-128"/>
                  </a:rPr>
                  <a:t>拠点医療機関の指定</a:t>
                </a:r>
              </a:p>
            </p:txBody>
          </p:sp>
        </p:grpSp>
        <p:grpSp>
          <p:nvGrpSpPr>
            <p:cNvPr id="31" name="グループ化 30"/>
            <p:cNvGrpSpPr/>
            <p:nvPr/>
          </p:nvGrpSpPr>
          <p:grpSpPr>
            <a:xfrm>
              <a:off x="1796725" y="1599139"/>
              <a:ext cx="7269567" cy="3274317"/>
              <a:chOff x="1796725" y="1599139"/>
              <a:chExt cx="7269567" cy="3274317"/>
            </a:xfrm>
          </p:grpSpPr>
          <p:sp>
            <p:nvSpPr>
              <p:cNvPr id="171" name="テキスト ボックス 170"/>
              <p:cNvSpPr txBox="1"/>
              <p:nvPr/>
            </p:nvSpPr>
            <p:spPr>
              <a:xfrm>
                <a:off x="3209584" y="2123117"/>
                <a:ext cx="1480613" cy="176705"/>
              </a:xfrm>
              <a:prstGeom prst="rect">
                <a:avLst/>
              </a:prstGeom>
              <a:noFill/>
            </p:spPr>
            <p:txBody>
              <a:bodyPr wrap="square" rtlCol="0">
                <a:spAutoFit/>
              </a:bodyPr>
              <a:lstStyle/>
              <a:p>
                <a:r>
                  <a:rPr lang="ja-JP" altLang="en-US" sz="800" dirty="0">
                    <a:latin typeface="Meiryo UI" panose="020B0604030504040204" pitchFamily="50" charset="-128"/>
                    <a:ea typeface="Meiryo UI" panose="020B0604030504040204" pitchFamily="50" charset="-128"/>
                    <a:cs typeface="Meiryo UI" panose="020B0604030504040204" pitchFamily="50" charset="-128"/>
                  </a:rPr>
                  <a:t>（</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希望医療機関のみ）</a:t>
                </a:r>
              </a:p>
            </p:txBody>
          </p:sp>
          <p:grpSp>
            <p:nvGrpSpPr>
              <p:cNvPr id="9" name="グループ化 8"/>
              <p:cNvGrpSpPr/>
              <p:nvPr/>
            </p:nvGrpSpPr>
            <p:grpSpPr>
              <a:xfrm>
                <a:off x="1796725" y="1599139"/>
                <a:ext cx="7269567" cy="3274317"/>
                <a:chOff x="1796725" y="1617081"/>
                <a:chExt cx="7269567" cy="3274317"/>
              </a:xfrm>
            </p:grpSpPr>
            <p:sp>
              <p:nvSpPr>
                <p:cNvPr id="73" name="正方形/長方形 72"/>
                <p:cNvSpPr/>
                <p:nvPr/>
              </p:nvSpPr>
              <p:spPr>
                <a:xfrm>
                  <a:off x="1796725" y="1623992"/>
                  <a:ext cx="2670263" cy="268781"/>
                </a:xfrm>
                <a:prstGeom prst="rect">
                  <a:avLst/>
                </a:prstGeom>
                <a:solidFill>
                  <a:schemeClr val="bg1"/>
                </a:solid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78191" tIns="39095" rIns="78191" bIns="39095" numCol="1" spcCol="0" rtlCol="0" fromWordArt="0" anchor="ctr" anchorCtr="0" forceAA="0" compatLnSpc="1">
                  <a:prstTxWarp prst="textNoShape">
                    <a:avLst/>
                  </a:prstTxWarp>
                  <a:noAutofit/>
                </a:bodyPr>
                <a:lstStyle/>
                <a:p>
                  <a:pPr algn="ctr"/>
                  <a:r>
                    <a:rPr lang="ja-JP" altLang="en-US" sz="16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発達障がい児者・家族・市町村等</a:t>
                  </a:r>
                  <a:endParaRPr lang="ja-JP" altLang="en-US" sz="1600" kern="100"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6" name="グループ化 5"/>
                <p:cNvGrpSpPr/>
                <p:nvPr/>
              </p:nvGrpSpPr>
              <p:grpSpPr>
                <a:xfrm>
                  <a:off x="1872809" y="1617081"/>
                  <a:ext cx="7193483" cy="3274317"/>
                  <a:chOff x="1872809" y="1623409"/>
                  <a:chExt cx="7193483" cy="3274317"/>
                </a:xfrm>
              </p:grpSpPr>
              <p:grpSp>
                <p:nvGrpSpPr>
                  <p:cNvPr id="47" name="グループ化 46"/>
                  <p:cNvGrpSpPr/>
                  <p:nvPr/>
                </p:nvGrpSpPr>
                <p:grpSpPr>
                  <a:xfrm>
                    <a:off x="5680735" y="2369209"/>
                    <a:ext cx="2489666" cy="290303"/>
                    <a:chOff x="5867350" y="1717215"/>
                    <a:chExt cx="3382268" cy="339494"/>
                  </a:xfrm>
                </p:grpSpPr>
                <p:grpSp>
                  <p:nvGrpSpPr>
                    <p:cNvPr id="45" name="グループ化 44"/>
                    <p:cNvGrpSpPr/>
                    <p:nvPr/>
                  </p:nvGrpSpPr>
                  <p:grpSpPr>
                    <a:xfrm>
                      <a:off x="5867350" y="1717215"/>
                      <a:ext cx="3382268" cy="339494"/>
                      <a:chOff x="5867350" y="1717215"/>
                      <a:chExt cx="3382268" cy="339494"/>
                    </a:xfrm>
                  </p:grpSpPr>
                  <p:cxnSp>
                    <p:nvCxnSpPr>
                      <p:cNvPr id="42" name="直線矢印コネクタ 41"/>
                      <p:cNvCxnSpPr/>
                      <p:nvPr/>
                    </p:nvCxnSpPr>
                    <p:spPr>
                      <a:xfrm flipH="1">
                        <a:off x="9239646" y="1717215"/>
                        <a:ext cx="9972" cy="339494"/>
                      </a:xfrm>
                      <a:prstGeom prst="straightConnector1">
                        <a:avLst/>
                      </a:prstGeom>
                      <a:ln w="19050">
                        <a:tailEnd type="arrow"/>
                      </a:ln>
                    </p:spPr>
                    <p:style>
                      <a:lnRef idx="1">
                        <a:schemeClr val="dk1"/>
                      </a:lnRef>
                      <a:fillRef idx="0">
                        <a:schemeClr val="dk1"/>
                      </a:fillRef>
                      <a:effectRef idx="0">
                        <a:schemeClr val="dk1"/>
                      </a:effectRef>
                      <a:fontRef idx="minor">
                        <a:schemeClr val="tx1"/>
                      </a:fontRef>
                    </p:style>
                  </p:cxnSp>
                  <p:cxnSp>
                    <p:nvCxnSpPr>
                      <p:cNvPr id="44" name="直線コネクタ 43"/>
                      <p:cNvCxnSpPr/>
                      <p:nvPr/>
                    </p:nvCxnSpPr>
                    <p:spPr>
                      <a:xfrm flipH="1">
                        <a:off x="5867350" y="1717215"/>
                        <a:ext cx="3382267" cy="0"/>
                      </a:xfrm>
                      <a:prstGeom prst="line">
                        <a:avLst/>
                      </a:prstGeom>
                      <a:ln w="19050"/>
                    </p:spPr>
                    <p:style>
                      <a:lnRef idx="1">
                        <a:schemeClr val="dk1"/>
                      </a:lnRef>
                      <a:fillRef idx="0">
                        <a:schemeClr val="dk1"/>
                      </a:fillRef>
                      <a:effectRef idx="0">
                        <a:schemeClr val="dk1"/>
                      </a:effectRef>
                      <a:fontRef idx="minor">
                        <a:schemeClr val="tx1"/>
                      </a:fontRef>
                    </p:style>
                  </p:cxnSp>
                </p:grpSp>
                <p:sp>
                  <p:nvSpPr>
                    <p:cNvPr id="46" name="テキスト ボックス 45"/>
                    <p:cNvSpPr txBox="1"/>
                    <p:nvPr/>
                  </p:nvSpPr>
                  <p:spPr>
                    <a:xfrm>
                      <a:off x="6216972" y="1738543"/>
                      <a:ext cx="2683021" cy="292592"/>
                    </a:xfrm>
                    <a:prstGeom prst="rect">
                      <a:avLst/>
                    </a:prstGeom>
                    <a:noFill/>
                  </p:spPr>
                  <p:txBody>
                    <a:bodyPr wrap="square" rtlCol="0">
                      <a:spAutoFit/>
                    </a:bodyPr>
                    <a:lstStyle/>
                    <a:p>
                      <a:pPr algn="ctr"/>
                      <a:r>
                        <a:rPr lang="ja-JP" altLang="en-US" sz="1400" dirty="0">
                          <a:latin typeface="Meiryo UI" panose="020B0604030504040204" pitchFamily="50" charset="-128"/>
                          <a:ea typeface="Meiryo UI" panose="020B0604030504040204" pitchFamily="50" charset="-128"/>
                          <a:cs typeface="Meiryo UI" panose="020B0604030504040204" pitchFamily="50" charset="-128"/>
                        </a:rPr>
                        <a:t>専門医師養成研修</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72" name="グループ化 71"/>
                  <p:cNvGrpSpPr/>
                  <p:nvPr/>
                </p:nvGrpSpPr>
                <p:grpSpPr>
                  <a:xfrm>
                    <a:off x="1872809" y="3227907"/>
                    <a:ext cx="5142964" cy="1509243"/>
                    <a:chOff x="1791207" y="3463742"/>
                    <a:chExt cx="6014411" cy="1764977"/>
                  </a:xfrm>
                </p:grpSpPr>
                <p:grpSp>
                  <p:nvGrpSpPr>
                    <p:cNvPr id="63" name="グループ化 62"/>
                    <p:cNvGrpSpPr/>
                    <p:nvPr/>
                  </p:nvGrpSpPr>
                  <p:grpSpPr>
                    <a:xfrm>
                      <a:off x="1791207" y="3463742"/>
                      <a:ext cx="6014411" cy="1764977"/>
                      <a:chOff x="1815431" y="2328869"/>
                      <a:chExt cx="6014411" cy="1764977"/>
                    </a:xfrm>
                  </p:grpSpPr>
                  <p:sp>
                    <p:nvSpPr>
                      <p:cNvPr id="12" name="円/楕円 11"/>
                      <p:cNvSpPr/>
                      <p:nvPr/>
                    </p:nvSpPr>
                    <p:spPr>
                      <a:xfrm>
                        <a:off x="1918191" y="2328869"/>
                        <a:ext cx="5911651" cy="1644892"/>
                      </a:xfrm>
                      <a:prstGeom prst="ellipse">
                        <a:avLst/>
                      </a:prstGeom>
                      <a:solidFill>
                        <a:srgbClr val="FFC000"/>
                      </a:solidFill>
                      <a:ln>
                        <a:noFill/>
                      </a:ln>
                      <a:effectLst>
                        <a:glow rad="444500">
                          <a:srgbClr val="FFC000"/>
                        </a:glow>
                        <a:outerShdw blurRad="50800" dist="50800" dir="5400000" sx="1000" sy="1000" algn="ctr" rotWithShape="0">
                          <a:srgbClr val="000000">
                            <a:alpha val="32000"/>
                          </a:srgbClr>
                        </a:outerShdw>
                        <a:softEdge rad="2032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39"/>
                      </a:p>
                    </p:txBody>
                  </p:sp>
                  <p:sp>
                    <p:nvSpPr>
                      <p:cNvPr id="7" name="正方形/長方形 6"/>
                      <p:cNvSpPr/>
                      <p:nvPr/>
                    </p:nvSpPr>
                    <p:spPr>
                      <a:xfrm>
                        <a:off x="1815431" y="2941111"/>
                        <a:ext cx="1816794" cy="6692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t>拠点医療機関</a:t>
                        </a:r>
                        <a:endParaRPr lang="en-US" altLang="ja-JP" b="1" dirty="0"/>
                      </a:p>
                      <a:p>
                        <a:pPr algn="ctr"/>
                        <a:r>
                          <a:rPr lang="ja-JP" altLang="en-US" b="1" dirty="0"/>
                          <a:t>（府内</a:t>
                        </a:r>
                        <a:r>
                          <a:rPr lang="en-US" altLang="ja-JP" b="1" dirty="0"/>
                          <a:t>6</a:t>
                        </a:r>
                        <a:r>
                          <a:rPr lang="ja-JP" altLang="en-US" b="1" dirty="0"/>
                          <a:t>圏域）</a:t>
                        </a:r>
                      </a:p>
                    </p:txBody>
                  </p:sp>
                  <p:sp>
                    <p:nvSpPr>
                      <p:cNvPr id="13" name="正方形/長方形 12"/>
                      <p:cNvSpPr/>
                      <p:nvPr/>
                    </p:nvSpPr>
                    <p:spPr>
                      <a:xfrm>
                        <a:off x="5205983" y="2468215"/>
                        <a:ext cx="1905570" cy="3824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30784" rIns="30784" rtlCol="0" anchor="ctr"/>
                      <a:lstStyle/>
                      <a:p>
                        <a:pPr algn="ctr"/>
                        <a:r>
                          <a:rPr lang="ja-JP" altLang="en-US" b="1" dirty="0"/>
                          <a:t>登録医療機関</a:t>
                        </a:r>
                      </a:p>
                    </p:txBody>
                  </p:sp>
                  <p:sp>
                    <p:nvSpPr>
                      <p:cNvPr id="14" name="正方形/長方形 13"/>
                      <p:cNvSpPr/>
                      <p:nvPr/>
                    </p:nvSpPr>
                    <p:spPr>
                      <a:xfrm>
                        <a:off x="5205983" y="3711433"/>
                        <a:ext cx="1905570" cy="3824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30784" rIns="30784" rtlCol="0" anchor="ctr"/>
                      <a:lstStyle/>
                      <a:p>
                        <a:pPr algn="ctr"/>
                        <a:r>
                          <a:rPr lang="ja-JP" altLang="en-US" b="1" dirty="0"/>
                          <a:t>登録医療機関</a:t>
                        </a:r>
                      </a:p>
                    </p:txBody>
                  </p:sp>
                  <p:sp>
                    <p:nvSpPr>
                      <p:cNvPr id="15" name="正方形/長方形 14"/>
                      <p:cNvSpPr/>
                      <p:nvPr/>
                    </p:nvSpPr>
                    <p:spPr>
                      <a:xfrm>
                        <a:off x="5205983" y="3089825"/>
                        <a:ext cx="1905570" cy="3824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30784" rIns="30784" rtlCol="0" anchor="ctr"/>
                      <a:lstStyle/>
                      <a:p>
                        <a:pPr algn="ctr"/>
                        <a:r>
                          <a:rPr lang="ja-JP" altLang="en-US" b="1" dirty="0"/>
                          <a:t>登録医療機関</a:t>
                        </a:r>
                      </a:p>
                    </p:txBody>
                  </p:sp>
                  <p:cxnSp>
                    <p:nvCxnSpPr>
                      <p:cNvPr id="32" name="直線矢印コネクタ 31"/>
                      <p:cNvCxnSpPr>
                        <a:stCxn id="7" idx="3"/>
                        <a:endCxn id="15" idx="1"/>
                      </p:cNvCxnSpPr>
                      <p:nvPr/>
                    </p:nvCxnSpPr>
                    <p:spPr>
                      <a:xfrm>
                        <a:off x="3632225" y="3275742"/>
                        <a:ext cx="1573758" cy="5290"/>
                      </a:xfrm>
                      <a:prstGeom prst="straightConnector1">
                        <a:avLst/>
                      </a:prstGeom>
                      <a:ln w="19050">
                        <a:headEnd type="arrow"/>
                        <a:tailEnd type="arrow"/>
                      </a:ln>
                    </p:spPr>
                    <p:style>
                      <a:lnRef idx="1">
                        <a:schemeClr val="dk1"/>
                      </a:lnRef>
                      <a:fillRef idx="0">
                        <a:schemeClr val="dk1"/>
                      </a:fillRef>
                      <a:effectRef idx="0">
                        <a:schemeClr val="dk1"/>
                      </a:effectRef>
                      <a:fontRef idx="minor">
                        <a:schemeClr val="tx1"/>
                      </a:fontRef>
                    </p:style>
                  </p:cxnSp>
                  <p:cxnSp>
                    <p:nvCxnSpPr>
                      <p:cNvPr id="33" name="直線矢印コネクタ 32"/>
                      <p:cNvCxnSpPr>
                        <a:stCxn id="7" idx="3"/>
                      </p:cNvCxnSpPr>
                      <p:nvPr/>
                    </p:nvCxnSpPr>
                    <p:spPr>
                      <a:xfrm flipV="1">
                        <a:off x="3632225" y="2699142"/>
                        <a:ext cx="1573758" cy="576600"/>
                      </a:xfrm>
                      <a:prstGeom prst="straightConnector1">
                        <a:avLst/>
                      </a:prstGeom>
                      <a:ln w="19050">
                        <a:headEnd type="arrow"/>
                        <a:tailEnd type="arrow"/>
                      </a:ln>
                    </p:spPr>
                    <p:style>
                      <a:lnRef idx="1">
                        <a:schemeClr val="dk1"/>
                      </a:lnRef>
                      <a:fillRef idx="0">
                        <a:schemeClr val="dk1"/>
                      </a:fillRef>
                      <a:effectRef idx="0">
                        <a:schemeClr val="dk1"/>
                      </a:effectRef>
                      <a:fontRef idx="minor">
                        <a:schemeClr val="tx1"/>
                      </a:fontRef>
                    </p:style>
                  </p:cxnSp>
                  <p:cxnSp>
                    <p:nvCxnSpPr>
                      <p:cNvPr id="37" name="直線矢印コネクタ 36"/>
                      <p:cNvCxnSpPr>
                        <a:endCxn id="14" idx="1"/>
                      </p:cNvCxnSpPr>
                      <p:nvPr/>
                    </p:nvCxnSpPr>
                    <p:spPr>
                      <a:xfrm>
                        <a:off x="3641081" y="3287511"/>
                        <a:ext cx="1564902" cy="615129"/>
                      </a:xfrm>
                      <a:prstGeom prst="straightConnector1">
                        <a:avLst/>
                      </a:prstGeom>
                      <a:ln w="19050">
                        <a:headEnd type="arrow"/>
                        <a:tailEnd type="arrow"/>
                      </a:ln>
                    </p:spPr>
                    <p:style>
                      <a:lnRef idx="1">
                        <a:schemeClr val="dk1"/>
                      </a:lnRef>
                      <a:fillRef idx="0">
                        <a:schemeClr val="dk1"/>
                      </a:fillRef>
                      <a:effectRef idx="0">
                        <a:schemeClr val="dk1"/>
                      </a:effectRef>
                      <a:fontRef idx="minor">
                        <a:schemeClr val="tx1"/>
                      </a:fontRef>
                    </p:style>
                  </p:cxnSp>
                </p:grpSp>
                <p:sp>
                  <p:nvSpPr>
                    <p:cNvPr id="70" name="円/楕円 69"/>
                    <p:cNvSpPr/>
                    <p:nvPr/>
                  </p:nvSpPr>
                  <p:spPr>
                    <a:xfrm>
                      <a:off x="3922818" y="3975486"/>
                      <a:ext cx="886383" cy="851019"/>
                    </a:xfrm>
                    <a:prstGeom prst="ellipse">
                      <a:avLst/>
                    </a:prstGeom>
                    <a:no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39"/>
                    </a:p>
                  </p:txBody>
                </p:sp>
                <p:sp>
                  <p:nvSpPr>
                    <p:cNvPr id="71" name="角丸四角形 70"/>
                    <p:cNvSpPr/>
                    <p:nvPr/>
                  </p:nvSpPr>
                  <p:spPr>
                    <a:xfrm>
                      <a:off x="3308765" y="3683483"/>
                      <a:ext cx="1738514" cy="267990"/>
                    </a:xfrm>
                    <a:prstGeom prst="roundRect">
                      <a:avLst>
                        <a:gd name="adj" fmla="val 8152"/>
                      </a:avLst>
                    </a:prstGeom>
                    <a:noFill/>
                    <a:ln w="12700">
                      <a:noFill/>
                      <a:prstDash val="dash"/>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600" dirty="0">
                          <a:latin typeface="Meiryo UI" panose="020B0604030504040204" pitchFamily="50" charset="-128"/>
                          <a:ea typeface="Meiryo UI" panose="020B0604030504040204" pitchFamily="50" charset="-128"/>
                          <a:cs typeface="Meiryo UI" panose="020B0604030504040204" pitchFamily="50" charset="-128"/>
                        </a:rPr>
                        <a:t>顔の見える関係</a:t>
                      </a:r>
                    </a:p>
                  </p:txBody>
                </p:sp>
              </p:grpSp>
              <p:sp>
                <p:nvSpPr>
                  <p:cNvPr id="74" name="正方形/長方形 73"/>
                  <p:cNvSpPr/>
                  <p:nvPr/>
                </p:nvSpPr>
                <p:spPr>
                  <a:xfrm>
                    <a:off x="4846805" y="1623409"/>
                    <a:ext cx="4219487" cy="287708"/>
                  </a:xfrm>
                  <a:prstGeom prst="rect">
                    <a:avLst/>
                  </a:prstGeom>
                  <a:solidFill>
                    <a:schemeClr val="bg1"/>
                  </a:solid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78191" tIns="39095" rIns="78191" bIns="39095" numCol="1" spcCol="0" rtlCol="0" fromWordArt="0" anchor="ctr" anchorCtr="0" forceAA="0" compatLnSpc="1">
                    <a:prstTxWarp prst="textNoShape">
                      <a:avLst/>
                    </a:prstTxWarp>
                    <a:noAutofit/>
                  </a:bodyPr>
                  <a:lstStyle/>
                  <a:p>
                    <a:pPr algn="ctr"/>
                    <a:r>
                      <a:rPr lang="ja-JP" altLang="en-US"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登録医療機関・発達障がい者支援センター・市町村等</a:t>
                    </a:r>
                  </a:p>
                </p:txBody>
              </p:sp>
              <p:grpSp>
                <p:nvGrpSpPr>
                  <p:cNvPr id="17" name="グループ化 16"/>
                  <p:cNvGrpSpPr/>
                  <p:nvPr/>
                </p:nvGrpSpPr>
                <p:grpSpPr>
                  <a:xfrm>
                    <a:off x="2093137" y="1929911"/>
                    <a:ext cx="5626868" cy="1144097"/>
                    <a:chOff x="2447807" y="1868585"/>
                    <a:chExt cx="6580310" cy="1337958"/>
                  </a:xfrm>
                </p:grpSpPr>
                <p:grpSp>
                  <p:nvGrpSpPr>
                    <p:cNvPr id="3" name="グループ化 2"/>
                    <p:cNvGrpSpPr/>
                    <p:nvPr/>
                  </p:nvGrpSpPr>
                  <p:grpSpPr>
                    <a:xfrm>
                      <a:off x="2447807" y="1868585"/>
                      <a:ext cx="6580310" cy="1337958"/>
                      <a:chOff x="2090788" y="1851705"/>
                      <a:chExt cx="6580310" cy="1337958"/>
                    </a:xfrm>
                  </p:grpSpPr>
                  <p:sp>
                    <p:nvSpPr>
                      <p:cNvPr id="16" name="正方形/長方形 15"/>
                      <p:cNvSpPr/>
                      <p:nvPr/>
                    </p:nvSpPr>
                    <p:spPr>
                      <a:xfrm>
                        <a:off x="4877262" y="2196455"/>
                        <a:ext cx="1343420" cy="41781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30784" rIns="30784" rtlCol="0" anchor="ctr"/>
                      <a:lstStyle/>
                      <a:p>
                        <a:pPr algn="r"/>
                        <a:r>
                          <a:rPr lang="ja-JP" altLang="en-US" sz="1539" dirty="0"/>
                          <a:t>大阪府</a:t>
                        </a:r>
                      </a:p>
                    </p:txBody>
                  </p:sp>
                  <p:grpSp>
                    <p:nvGrpSpPr>
                      <p:cNvPr id="67" name="グループ化 66"/>
                      <p:cNvGrpSpPr/>
                      <p:nvPr/>
                    </p:nvGrpSpPr>
                    <p:grpSpPr>
                      <a:xfrm>
                        <a:off x="5972870" y="2688070"/>
                        <a:ext cx="1402824" cy="501593"/>
                        <a:chOff x="5667658" y="2112006"/>
                        <a:chExt cx="1402824" cy="501593"/>
                      </a:xfrm>
                    </p:grpSpPr>
                    <p:sp>
                      <p:nvSpPr>
                        <p:cNvPr id="65" name="右矢印 64"/>
                        <p:cNvSpPr/>
                        <p:nvPr/>
                      </p:nvSpPr>
                      <p:spPr>
                        <a:xfrm rot="16200000">
                          <a:off x="5513783" y="2291846"/>
                          <a:ext cx="501593" cy="1419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39"/>
                        </a:p>
                      </p:txBody>
                    </p:sp>
                    <p:sp>
                      <p:nvSpPr>
                        <p:cNvPr id="66" name="角丸四角形 65"/>
                        <p:cNvSpPr/>
                        <p:nvPr/>
                      </p:nvSpPr>
                      <p:spPr>
                        <a:xfrm>
                          <a:off x="5667658" y="2283270"/>
                          <a:ext cx="1402824" cy="206861"/>
                        </a:xfrm>
                        <a:prstGeom prst="roundRect">
                          <a:avLst>
                            <a:gd name="adj" fmla="val 8152"/>
                          </a:avLst>
                        </a:prstGeom>
                        <a:noFill/>
                        <a:ln w="12700">
                          <a:noFill/>
                          <a:prstDash val="dash"/>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200" dirty="0">
                              <a:latin typeface="Meiryo UI" panose="020B0604030504040204" pitchFamily="50" charset="-128"/>
                              <a:ea typeface="Meiryo UI" panose="020B0604030504040204" pitchFamily="50" charset="-128"/>
                              <a:cs typeface="Meiryo UI" panose="020B0604030504040204" pitchFamily="50" charset="-128"/>
                            </a:rPr>
                            <a:t>診療待ち状況の報告</a:t>
                          </a:r>
                        </a:p>
                      </p:txBody>
                    </p:sp>
                  </p:grpSp>
                  <p:sp>
                    <p:nvSpPr>
                      <p:cNvPr id="75" name="右矢印 74"/>
                      <p:cNvSpPr/>
                      <p:nvPr/>
                    </p:nvSpPr>
                    <p:spPr>
                      <a:xfrm rot="13729371">
                        <a:off x="4398424" y="2003085"/>
                        <a:ext cx="442692" cy="1399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39"/>
                      </a:p>
                    </p:txBody>
                  </p:sp>
                  <p:sp>
                    <p:nvSpPr>
                      <p:cNvPr id="76" name="右矢印 75"/>
                      <p:cNvSpPr/>
                      <p:nvPr/>
                    </p:nvSpPr>
                    <p:spPr>
                      <a:xfrm rot="19148487">
                        <a:off x="6259206" y="2019767"/>
                        <a:ext cx="544598" cy="1275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39"/>
                      </a:p>
                    </p:txBody>
                  </p:sp>
                  <p:sp>
                    <p:nvSpPr>
                      <p:cNvPr id="77" name="角丸四角形 76"/>
                      <p:cNvSpPr/>
                      <p:nvPr/>
                    </p:nvSpPr>
                    <p:spPr>
                      <a:xfrm>
                        <a:off x="6457731" y="1926758"/>
                        <a:ext cx="2213367" cy="267990"/>
                      </a:xfrm>
                      <a:prstGeom prst="roundRect">
                        <a:avLst>
                          <a:gd name="adj" fmla="val 8152"/>
                        </a:avLst>
                      </a:prstGeom>
                      <a:noFill/>
                      <a:ln w="12700">
                        <a:noFill/>
                        <a:prstDash val="dash"/>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400" dirty="0">
                            <a:latin typeface="Meiryo UI" panose="020B0604030504040204" pitchFamily="50" charset="-128"/>
                            <a:ea typeface="Meiryo UI" panose="020B0604030504040204" pitchFamily="50" charset="-128"/>
                            <a:cs typeface="Meiryo UI" panose="020B0604030504040204" pitchFamily="50" charset="-128"/>
                          </a:rPr>
                          <a:t>診療待ち状況の情報提供</a:t>
                        </a:r>
                      </a:p>
                    </p:txBody>
                  </p:sp>
                  <p:sp>
                    <p:nvSpPr>
                      <p:cNvPr id="78" name="角丸四角形 77"/>
                      <p:cNvSpPr/>
                      <p:nvPr/>
                    </p:nvSpPr>
                    <p:spPr>
                      <a:xfrm>
                        <a:off x="2090788" y="1891102"/>
                        <a:ext cx="2706067" cy="267990"/>
                      </a:xfrm>
                      <a:prstGeom prst="roundRect">
                        <a:avLst>
                          <a:gd name="adj" fmla="val 8152"/>
                        </a:avLst>
                      </a:prstGeom>
                      <a:noFill/>
                      <a:ln w="12700">
                        <a:noFill/>
                        <a:prstDash val="dash"/>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400" dirty="0">
                            <a:latin typeface="Meiryo UI" panose="020B0604030504040204" pitchFamily="50" charset="-128"/>
                            <a:ea typeface="Meiryo UI" panose="020B0604030504040204" pitchFamily="50" charset="-128"/>
                            <a:cs typeface="Meiryo UI" panose="020B0604030504040204" pitchFamily="50" charset="-128"/>
                          </a:rPr>
                          <a:t>登録医療機関情報の</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HP</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掲載</a:t>
                        </a:r>
                        <a:r>
                          <a:rPr lang="en-US" altLang="ja-JP" sz="1400" baseline="30000" dirty="0">
                            <a:latin typeface="Meiryo UI" panose="020B0604030504040204" pitchFamily="50" charset="-128"/>
                            <a:ea typeface="Meiryo UI" panose="020B0604030504040204" pitchFamily="50" charset="-128"/>
                            <a:cs typeface="Meiryo UI" panose="020B0604030504040204" pitchFamily="50" charset="-128"/>
                          </a:rPr>
                          <a:t>※</a:t>
                        </a:r>
                        <a:endParaRPr lang="ja-JP" altLang="en-US" sz="1400" baseline="30000" dirty="0">
                          <a:latin typeface="Meiryo UI" panose="020B0604030504040204" pitchFamily="50" charset="-128"/>
                          <a:ea typeface="Meiryo UI" panose="020B0604030504040204" pitchFamily="50" charset="-128"/>
                          <a:cs typeface="Meiryo UI" panose="020B0604030504040204" pitchFamily="50" charset="-128"/>
                        </a:endParaRPr>
                      </a:p>
                    </p:txBody>
                  </p:sp>
                </p:grpSp>
                <p:pic>
                  <p:nvPicPr>
                    <p:cNvPr id="1028"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12871" y="2230270"/>
                      <a:ext cx="1209008" cy="3485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28" name="グループ化 27"/>
                  <p:cNvGrpSpPr/>
                  <p:nvPr/>
                </p:nvGrpSpPr>
                <p:grpSpPr>
                  <a:xfrm>
                    <a:off x="7916763" y="2709942"/>
                    <a:ext cx="1088604" cy="2168747"/>
                    <a:chOff x="8961585" y="1676449"/>
                    <a:chExt cx="1273062" cy="2536230"/>
                  </a:xfrm>
                </p:grpSpPr>
                <p:grpSp>
                  <p:nvGrpSpPr>
                    <p:cNvPr id="25" name="グループ化 24"/>
                    <p:cNvGrpSpPr/>
                    <p:nvPr/>
                  </p:nvGrpSpPr>
                  <p:grpSpPr>
                    <a:xfrm>
                      <a:off x="8961585" y="1676449"/>
                      <a:ext cx="580282" cy="2345080"/>
                      <a:chOff x="8942882" y="1561643"/>
                      <a:chExt cx="580282" cy="2345080"/>
                    </a:xfrm>
                  </p:grpSpPr>
                  <p:sp>
                    <p:nvSpPr>
                      <p:cNvPr id="8" name="円/楕円 7"/>
                      <p:cNvSpPr/>
                      <p:nvPr/>
                    </p:nvSpPr>
                    <p:spPr>
                      <a:xfrm>
                        <a:off x="8942882" y="1561643"/>
                        <a:ext cx="576064" cy="528700"/>
                      </a:xfrm>
                      <a:prstGeom prst="ellipse">
                        <a:avLst/>
                      </a:prstGeom>
                      <a:no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26" dirty="0">
                            <a:solidFill>
                              <a:schemeClr val="tx1"/>
                            </a:solidFill>
                          </a:rPr>
                          <a:t>医療</a:t>
                        </a:r>
                        <a:endParaRPr lang="en-US" altLang="ja-JP" sz="1026" dirty="0">
                          <a:solidFill>
                            <a:schemeClr val="tx1"/>
                          </a:solidFill>
                        </a:endParaRPr>
                      </a:p>
                      <a:p>
                        <a:pPr algn="ctr"/>
                        <a:r>
                          <a:rPr lang="ja-JP" altLang="en-US" sz="1026" dirty="0">
                            <a:solidFill>
                              <a:schemeClr val="tx1"/>
                            </a:solidFill>
                          </a:rPr>
                          <a:t>機関</a:t>
                        </a:r>
                      </a:p>
                    </p:txBody>
                  </p:sp>
                  <p:sp>
                    <p:nvSpPr>
                      <p:cNvPr id="20" name="円/楕円 19"/>
                      <p:cNvSpPr/>
                      <p:nvPr/>
                    </p:nvSpPr>
                    <p:spPr>
                      <a:xfrm>
                        <a:off x="8942882" y="2175901"/>
                        <a:ext cx="576064" cy="528700"/>
                      </a:xfrm>
                      <a:prstGeom prst="ellipse">
                        <a:avLst/>
                      </a:prstGeom>
                      <a:no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26" dirty="0">
                            <a:solidFill>
                              <a:schemeClr val="tx1"/>
                            </a:solidFill>
                          </a:rPr>
                          <a:t>医療</a:t>
                        </a:r>
                        <a:endParaRPr lang="en-US" altLang="ja-JP" sz="1026" dirty="0">
                          <a:solidFill>
                            <a:schemeClr val="tx1"/>
                          </a:solidFill>
                        </a:endParaRPr>
                      </a:p>
                      <a:p>
                        <a:pPr algn="ctr"/>
                        <a:r>
                          <a:rPr lang="ja-JP" altLang="en-US" sz="1026" dirty="0">
                            <a:solidFill>
                              <a:schemeClr val="tx1"/>
                            </a:solidFill>
                          </a:rPr>
                          <a:t>機関</a:t>
                        </a:r>
                      </a:p>
                    </p:txBody>
                  </p:sp>
                  <p:sp>
                    <p:nvSpPr>
                      <p:cNvPr id="22" name="円/楕円 21"/>
                      <p:cNvSpPr/>
                      <p:nvPr/>
                    </p:nvSpPr>
                    <p:spPr>
                      <a:xfrm>
                        <a:off x="8947100" y="3378023"/>
                        <a:ext cx="576064" cy="528700"/>
                      </a:xfrm>
                      <a:prstGeom prst="ellipse">
                        <a:avLst/>
                      </a:prstGeom>
                      <a:no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26" dirty="0">
                            <a:solidFill>
                              <a:schemeClr val="tx1"/>
                            </a:solidFill>
                          </a:rPr>
                          <a:t>医療</a:t>
                        </a:r>
                        <a:endParaRPr lang="en-US" altLang="ja-JP" sz="1026" dirty="0">
                          <a:solidFill>
                            <a:schemeClr val="tx1"/>
                          </a:solidFill>
                        </a:endParaRPr>
                      </a:p>
                      <a:p>
                        <a:pPr algn="ctr"/>
                        <a:r>
                          <a:rPr lang="ja-JP" altLang="en-US" sz="1026" dirty="0">
                            <a:solidFill>
                              <a:schemeClr val="tx1"/>
                            </a:solidFill>
                          </a:rPr>
                          <a:t>機関</a:t>
                        </a:r>
                      </a:p>
                    </p:txBody>
                  </p:sp>
                  <p:sp>
                    <p:nvSpPr>
                      <p:cNvPr id="23" name="円/楕円 22"/>
                      <p:cNvSpPr/>
                      <p:nvPr/>
                    </p:nvSpPr>
                    <p:spPr>
                      <a:xfrm>
                        <a:off x="8942882" y="2769901"/>
                        <a:ext cx="576064" cy="528700"/>
                      </a:xfrm>
                      <a:prstGeom prst="ellipse">
                        <a:avLst/>
                      </a:prstGeom>
                      <a:no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26" dirty="0">
                            <a:solidFill>
                              <a:schemeClr val="tx1"/>
                            </a:solidFill>
                          </a:rPr>
                          <a:t>医療</a:t>
                        </a:r>
                        <a:endParaRPr lang="en-US" altLang="ja-JP" sz="1026" dirty="0">
                          <a:solidFill>
                            <a:schemeClr val="tx1"/>
                          </a:solidFill>
                        </a:endParaRPr>
                      </a:p>
                      <a:p>
                        <a:pPr algn="ctr"/>
                        <a:r>
                          <a:rPr lang="ja-JP" altLang="en-US" sz="1026" dirty="0">
                            <a:solidFill>
                              <a:schemeClr val="tx1"/>
                            </a:solidFill>
                          </a:rPr>
                          <a:t>機関</a:t>
                        </a:r>
                      </a:p>
                    </p:txBody>
                  </p:sp>
                </p:grpSp>
                <p:sp>
                  <p:nvSpPr>
                    <p:cNvPr id="26" name="右中かっこ 25"/>
                    <p:cNvSpPr/>
                    <p:nvPr/>
                  </p:nvSpPr>
                  <p:spPr>
                    <a:xfrm>
                      <a:off x="9546505" y="1676449"/>
                      <a:ext cx="288032" cy="2536230"/>
                    </a:xfrm>
                    <a:prstGeom prst="rightBrace">
                      <a:avLst/>
                    </a:prstGeom>
                    <a:ln w="12700"/>
                  </p:spPr>
                  <p:style>
                    <a:lnRef idx="1">
                      <a:schemeClr val="dk1"/>
                    </a:lnRef>
                    <a:fillRef idx="0">
                      <a:schemeClr val="dk1"/>
                    </a:fillRef>
                    <a:effectRef idx="0">
                      <a:schemeClr val="dk1"/>
                    </a:effectRef>
                    <a:fontRef idx="minor">
                      <a:schemeClr val="tx1"/>
                    </a:fontRef>
                  </p:style>
                  <p:txBody>
                    <a:bodyPr rtlCol="0" anchor="ctr"/>
                    <a:lstStyle/>
                    <a:p>
                      <a:pPr algn="ctr"/>
                      <a:endParaRPr lang="ja-JP" altLang="en-US" sz="1539"/>
                    </a:p>
                  </p:txBody>
                </p:sp>
                <p:sp>
                  <p:nvSpPr>
                    <p:cNvPr id="27" name="テキスト ボックス 26"/>
                    <p:cNvSpPr txBox="1"/>
                    <p:nvPr/>
                  </p:nvSpPr>
                  <p:spPr>
                    <a:xfrm>
                      <a:off x="9815464" y="2290707"/>
                      <a:ext cx="419183" cy="1387014"/>
                    </a:xfrm>
                    <a:prstGeom prst="rect">
                      <a:avLst/>
                    </a:prstGeom>
                    <a:noFill/>
                  </p:spPr>
                  <p:txBody>
                    <a:bodyPr vert="eaVert" wrap="square" rtlCol="0">
                      <a:spAutoFit/>
                    </a:bodyPr>
                    <a:lstStyle/>
                    <a:p>
                      <a:r>
                        <a:rPr lang="ja-JP" altLang="en-US" sz="1400" dirty="0">
                          <a:latin typeface="Meiryo UI" panose="020B0604030504040204" pitchFamily="50" charset="-128"/>
                          <a:ea typeface="Meiryo UI" panose="020B0604030504040204" pitchFamily="50" charset="-128"/>
                          <a:cs typeface="Meiryo UI" panose="020B0604030504040204" pitchFamily="50" charset="-128"/>
                        </a:rPr>
                        <a:t>小児科・精神科</a:t>
                      </a:r>
                    </a:p>
                  </p:txBody>
                </p:sp>
              </p:grpSp>
              <p:grpSp>
                <p:nvGrpSpPr>
                  <p:cNvPr id="1031" name="グループ化 1030"/>
                  <p:cNvGrpSpPr/>
                  <p:nvPr/>
                </p:nvGrpSpPr>
                <p:grpSpPr>
                  <a:xfrm>
                    <a:off x="5050254" y="3749906"/>
                    <a:ext cx="2796491" cy="1147820"/>
                    <a:chOff x="5905990" y="4155909"/>
                    <a:chExt cx="3270341" cy="1342312"/>
                  </a:xfrm>
                </p:grpSpPr>
                <p:grpSp>
                  <p:nvGrpSpPr>
                    <p:cNvPr id="54" name="グループ化 53"/>
                    <p:cNvGrpSpPr/>
                    <p:nvPr/>
                  </p:nvGrpSpPr>
                  <p:grpSpPr>
                    <a:xfrm>
                      <a:off x="7719015" y="4155909"/>
                      <a:ext cx="1457316" cy="747665"/>
                      <a:chOff x="7469987" y="2989625"/>
                      <a:chExt cx="1457316" cy="747665"/>
                    </a:xfrm>
                  </p:grpSpPr>
                  <p:grpSp>
                    <p:nvGrpSpPr>
                      <p:cNvPr id="52" name="グループ化 51"/>
                      <p:cNvGrpSpPr/>
                      <p:nvPr/>
                    </p:nvGrpSpPr>
                    <p:grpSpPr>
                      <a:xfrm>
                        <a:off x="7699181" y="2989625"/>
                        <a:ext cx="798700" cy="283827"/>
                        <a:chOff x="5966940" y="4719887"/>
                        <a:chExt cx="409468" cy="283827"/>
                      </a:xfrm>
                    </p:grpSpPr>
                    <p:sp>
                      <p:nvSpPr>
                        <p:cNvPr id="48" name="右矢印 47"/>
                        <p:cNvSpPr/>
                        <p:nvPr/>
                      </p:nvSpPr>
                      <p:spPr>
                        <a:xfrm rot="10800000">
                          <a:off x="5966940" y="4719887"/>
                          <a:ext cx="191827" cy="28382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39"/>
                        </a:p>
                      </p:txBody>
                    </p:sp>
                    <p:sp>
                      <p:nvSpPr>
                        <p:cNvPr id="49" name="正方形/長方形 48"/>
                        <p:cNvSpPr/>
                        <p:nvPr/>
                      </p:nvSpPr>
                      <p:spPr>
                        <a:xfrm>
                          <a:off x="6187936" y="4790845"/>
                          <a:ext cx="45719" cy="1419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39"/>
                        </a:p>
                      </p:txBody>
                    </p:sp>
                    <p:sp>
                      <p:nvSpPr>
                        <p:cNvPr id="50" name="正方形/長方形 49"/>
                        <p:cNvSpPr/>
                        <p:nvPr/>
                      </p:nvSpPr>
                      <p:spPr>
                        <a:xfrm>
                          <a:off x="6258703" y="4790845"/>
                          <a:ext cx="45719" cy="1429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39"/>
                        </a:p>
                      </p:txBody>
                    </p:sp>
                    <p:sp>
                      <p:nvSpPr>
                        <p:cNvPr id="51" name="正方形/長方形 50"/>
                        <p:cNvSpPr/>
                        <p:nvPr/>
                      </p:nvSpPr>
                      <p:spPr>
                        <a:xfrm>
                          <a:off x="6330689" y="4790845"/>
                          <a:ext cx="45719" cy="1429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39"/>
                        </a:p>
                      </p:txBody>
                    </p:sp>
                  </p:grpSp>
                  <p:sp>
                    <p:nvSpPr>
                      <p:cNvPr id="53" name="テキスト ボックス 52"/>
                      <p:cNvSpPr txBox="1"/>
                      <p:nvPr/>
                    </p:nvSpPr>
                    <p:spPr>
                      <a:xfrm>
                        <a:off x="7469987" y="3331517"/>
                        <a:ext cx="1457316" cy="405773"/>
                      </a:xfrm>
                      <a:prstGeom prst="rect">
                        <a:avLst/>
                      </a:prstGeom>
                      <a:noFill/>
                    </p:spPr>
                    <p:txBody>
                      <a:bodyPr wrap="square" lIns="0" rIns="0" rtlCol="0">
                        <a:spAutoFit/>
                      </a:bodyPr>
                      <a:lstStyle/>
                      <a:p>
                        <a:r>
                          <a:rPr lang="ja-JP" altLang="en-US" sz="1200" dirty="0">
                            <a:latin typeface="Meiryo UI" panose="020B0604030504040204" pitchFamily="50" charset="-128"/>
                            <a:ea typeface="Meiryo UI" panose="020B0604030504040204" pitchFamily="50" charset="-128"/>
                            <a:cs typeface="Meiryo UI" panose="020B0604030504040204" pitchFamily="50" charset="-128"/>
                          </a:rPr>
                          <a:t>研修修了医師の在籍医療機関による登録</a:t>
                        </a:r>
                        <a:endParaRPr lang="ja-JP" altLang="en-US" sz="1200" baseline="30000"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173" name="テキスト ボックス 172"/>
                    <p:cNvSpPr txBox="1"/>
                    <p:nvPr/>
                  </p:nvSpPr>
                  <p:spPr>
                    <a:xfrm>
                      <a:off x="5905990" y="5308860"/>
                      <a:ext cx="1817518" cy="189361"/>
                    </a:xfrm>
                    <a:prstGeom prst="rect">
                      <a:avLst/>
                    </a:prstGeom>
                    <a:noFill/>
                  </p:spPr>
                  <p:txBody>
                    <a:bodyPr wrap="square" rtlCol="0">
                      <a:spAutoFit/>
                    </a:bodyPr>
                    <a:lstStyle/>
                    <a:p>
                      <a:r>
                        <a:rPr lang="ja-JP" altLang="en-US" sz="800" dirty="0">
                          <a:latin typeface="Meiryo UI" panose="020B0604030504040204" pitchFamily="50" charset="-128"/>
                          <a:ea typeface="Meiryo UI" panose="020B0604030504040204" pitchFamily="50" charset="-128"/>
                          <a:cs typeface="Meiryo UI" panose="020B0604030504040204" pitchFamily="50" charset="-128"/>
                        </a:rPr>
                        <a:t>（</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※R</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６</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７月時点で</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7</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８医療機関）</a:t>
                      </a:r>
                    </a:p>
                  </p:txBody>
                </p:sp>
              </p:grpSp>
            </p:grpSp>
          </p:grpSp>
        </p:grpSp>
      </p:grpSp>
      <p:sp>
        <p:nvSpPr>
          <p:cNvPr id="30" name="メモ 29"/>
          <p:cNvSpPr/>
          <p:nvPr/>
        </p:nvSpPr>
        <p:spPr>
          <a:xfrm>
            <a:off x="5358429" y="3700169"/>
            <a:ext cx="703658" cy="619351"/>
          </a:xfrm>
          <a:prstGeom prst="foldedCorner">
            <a:avLst/>
          </a:prstGeom>
          <a:ln>
            <a:solidFill>
              <a:schemeClr val="tx2">
                <a:lumMod val="75000"/>
              </a:schemeClr>
            </a:solidFill>
          </a:ln>
        </p:spPr>
        <p:style>
          <a:lnRef idx="2">
            <a:schemeClr val="accent6"/>
          </a:lnRef>
          <a:fillRef idx="1">
            <a:schemeClr val="lt1"/>
          </a:fillRef>
          <a:effectRef idx="0">
            <a:schemeClr val="accent6"/>
          </a:effectRef>
          <a:fontRef idx="minor">
            <a:schemeClr val="dk1"/>
          </a:fontRef>
        </p:style>
        <p:txBody>
          <a:bodyPr lIns="36000" tIns="72000" rIns="36000" bIns="36000" rtlCol="0" anchor="ctr"/>
          <a:lstStyle/>
          <a:p>
            <a:pPr algn="ctr">
              <a:lnSpc>
                <a:spcPts val="1400"/>
              </a:lnSpc>
            </a:pPr>
            <a:r>
              <a:rPr lang="ja-JP" altLang="en-US" sz="1050" dirty="0">
                <a:latin typeface="Meiryo UI" panose="020B0604030504040204" pitchFamily="50" charset="-128"/>
                <a:ea typeface="Meiryo UI" panose="020B0604030504040204" pitchFamily="50" charset="-128"/>
              </a:rPr>
              <a:t>医療機関向け福祉のハンドブック</a:t>
            </a:r>
          </a:p>
        </p:txBody>
      </p:sp>
      <p:sp>
        <p:nvSpPr>
          <p:cNvPr id="80" name="右矢印 79"/>
          <p:cNvSpPr/>
          <p:nvPr/>
        </p:nvSpPr>
        <p:spPr>
          <a:xfrm rot="5400000">
            <a:off x="4938972" y="3836158"/>
            <a:ext cx="522947" cy="13545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39"/>
          </a:p>
        </p:txBody>
      </p:sp>
      <p:sp>
        <p:nvSpPr>
          <p:cNvPr id="81" name="角丸四角形 80"/>
          <p:cNvSpPr/>
          <p:nvPr/>
        </p:nvSpPr>
        <p:spPr>
          <a:xfrm>
            <a:off x="4203268" y="3802451"/>
            <a:ext cx="1012178" cy="179869"/>
          </a:xfrm>
          <a:prstGeom prst="roundRect">
            <a:avLst>
              <a:gd name="adj" fmla="val 8152"/>
            </a:avLst>
          </a:prstGeom>
          <a:noFill/>
          <a:ln w="12700">
            <a:noFill/>
            <a:prstDash val="dash"/>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400" dirty="0">
                <a:latin typeface="Meiryo UI" panose="020B0604030504040204" pitchFamily="50" charset="-128"/>
                <a:ea typeface="Meiryo UI" panose="020B0604030504040204" pitchFamily="50" charset="-128"/>
                <a:cs typeface="Meiryo UI" panose="020B0604030504040204" pitchFamily="50" charset="-128"/>
              </a:rPr>
              <a:t>情報提供</a:t>
            </a:r>
          </a:p>
        </p:txBody>
      </p:sp>
      <p:cxnSp>
        <p:nvCxnSpPr>
          <p:cNvPr id="39" name="直線矢印コネクタ 38"/>
          <p:cNvCxnSpPr>
            <a:cxnSpLocks/>
          </p:cNvCxnSpPr>
          <p:nvPr/>
        </p:nvCxnSpPr>
        <p:spPr>
          <a:xfrm>
            <a:off x="2131793" y="3269923"/>
            <a:ext cx="13424" cy="1769323"/>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 name="四角形吹き出し 17"/>
          <p:cNvSpPr/>
          <p:nvPr/>
        </p:nvSpPr>
        <p:spPr>
          <a:xfrm>
            <a:off x="2750814" y="6195149"/>
            <a:ext cx="1683295" cy="517756"/>
          </a:xfrm>
          <a:prstGeom prst="wedgeRectCallout">
            <a:avLst>
              <a:gd name="adj1" fmla="val 43585"/>
              <a:gd name="adj2" fmla="val -114106"/>
            </a:avLst>
          </a:prstGeom>
          <a:ln>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marL="216000" indent="-21600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連携・情報交換</a:t>
            </a:r>
            <a:endParaRPr lang="en-US" altLang="ja-JP" sz="1400" dirty="0">
              <a:latin typeface="Meiryo UI" panose="020B0604030504040204" pitchFamily="50" charset="-128"/>
              <a:ea typeface="Meiryo UI" panose="020B0604030504040204" pitchFamily="50" charset="-128"/>
            </a:endParaRPr>
          </a:p>
          <a:p>
            <a:pPr marL="216000" indent="-21600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医師研修等</a:t>
            </a:r>
          </a:p>
        </p:txBody>
      </p:sp>
      <p:sp>
        <p:nvSpPr>
          <p:cNvPr id="83" name="スライド番号プレースホルダー 1">
            <a:extLst>
              <a:ext uri="{FF2B5EF4-FFF2-40B4-BE49-F238E27FC236}">
                <a16:creationId xmlns:a16="http://schemas.microsoft.com/office/drawing/2014/main" id="{93185F88-85D3-4B7C-AFC3-4A315AC38418}"/>
              </a:ext>
            </a:extLst>
          </p:cNvPr>
          <p:cNvSpPr>
            <a:spLocks noGrp="1"/>
          </p:cNvSpPr>
          <p:nvPr>
            <p:ph type="sldNum" sz="quarter" idx="12"/>
          </p:nvPr>
        </p:nvSpPr>
        <p:spPr>
          <a:xfrm>
            <a:off x="9893114" y="6467741"/>
            <a:ext cx="2057400" cy="365125"/>
          </a:xfrm>
        </p:spPr>
        <p:txBody>
          <a:bodyPr/>
          <a:lstStyle/>
          <a:p>
            <a:fld id="{10F68887-C4F3-4EF1-80BD-A2BEBD6F459D}" type="slidenum">
              <a:rPr kumimoji="1" lang="ja-JP" altLang="en-US" b="1" smtClean="0">
                <a:latin typeface="Meiryo UI" panose="020B0604030504040204" pitchFamily="50" charset="-128"/>
                <a:ea typeface="Meiryo UI" panose="020B0604030504040204" pitchFamily="50" charset="-128"/>
              </a:rPr>
              <a:t>4</a:t>
            </a:fld>
            <a:endParaRPr kumimoji="1" lang="ja-JP" altLang="en-US" b="1" dirty="0">
              <a:latin typeface="Meiryo UI" panose="020B0604030504040204" pitchFamily="50" charset="-128"/>
              <a:ea typeface="Meiryo UI" panose="020B0604030504040204" pitchFamily="50" charset="-128"/>
            </a:endParaRPr>
          </a:p>
        </p:txBody>
      </p:sp>
      <p:sp>
        <p:nvSpPr>
          <p:cNvPr id="79" name="タイトル 1">
            <a:extLst>
              <a:ext uri="{FF2B5EF4-FFF2-40B4-BE49-F238E27FC236}">
                <a16:creationId xmlns:a16="http://schemas.microsoft.com/office/drawing/2014/main" id="{5210398F-9C44-4E98-BE79-1A9667436459}"/>
              </a:ext>
            </a:extLst>
          </p:cNvPr>
          <p:cNvSpPr txBox="1">
            <a:spLocks/>
          </p:cNvSpPr>
          <p:nvPr/>
        </p:nvSpPr>
        <p:spPr>
          <a:xfrm>
            <a:off x="0" y="0"/>
            <a:ext cx="12192000" cy="44532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000" b="1" dirty="0"/>
              <a:t>３．大阪府発達障がい専門医療機関ネットワーク構築事業の概要</a:t>
            </a:r>
          </a:p>
        </p:txBody>
      </p:sp>
    </p:spTree>
    <p:extLst>
      <p:ext uri="{BB962C8B-B14F-4D97-AF65-F5344CB8AC3E}">
        <p14:creationId xmlns:p14="http://schemas.microsoft.com/office/powerpoint/2010/main" val="37109201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C2C91DA0-DB29-4914-A5FD-61267FFC5F07}"/>
              </a:ext>
            </a:extLst>
          </p:cNvPr>
          <p:cNvSpPr>
            <a:spLocks noGrp="1"/>
          </p:cNvSpPr>
          <p:nvPr>
            <p:ph type="sldNum" sz="quarter" idx="12"/>
          </p:nvPr>
        </p:nvSpPr>
        <p:spPr>
          <a:xfrm>
            <a:off x="9367157" y="6352212"/>
            <a:ext cx="2743200" cy="365125"/>
          </a:xfrm>
        </p:spPr>
        <p:txBody>
          <a:bodyPr/>
          <a:lstStyle/>
          <a:p>
            <a:fld id="{3F044110-C8C5-4837-8817-7F8B4D0D154B}" type="slidenum">
              <a:rPr kumimoji="1" lang="ja-JP" altLang="en-US" sz="1400" smtClean="0"/>
              <a:t>5</a:t>
            </a:fld>
            <a:endParaRPr kumimoji="1" lang="ja-JP" altLang="en-US" sz="1400" dirty="0"/>
          </a:p>
        </p:txBody>
      </p:sp>
      <p:sp>
        <p:nvSpPr>
          <p:cNvPr id="3" name="タイトル 1">
            <a:extLst>
              <a:ext uri="{FF2B5EF4-FFF2-40B4-BE49-F238E27FC236}">
                <a16:creationId xmlns:a16="http://schemas.microsoft.com/office/drawing/2014/main" id="{E58ED05A-F5EF-4D4B-9C99-8AA9BA3EF49F}"/>
              </a:ext>
            </a:extLst>
          </p:cNvPr>
          <p:cNvSpPr txBox="1">
            <a:spLocks/>
          </p:cNvSpPr>
          <p:nvPr/>
        </p:nvSpPr>
        <p:spPr>
          <a:xfrm>
            <a:off x="0" y="0"/>
            <a:ext cx="12192000" cy="445323"/>
          </a:xfrm>
          <a:prstGeom prst="rect">
            <a:avLst/>
          </a:prstGeom>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000" b="1" dirty="0"/>
              <a:t>４．大阪府発達障がい専門医療機関ネットワーク構築事業にかかる取組の状況</a:t>
            </a:r>
          </a:p>
        </p:txBody>
      </p:sp>
      <p:sp>
        <p:nvSpPr>
          <p:cNvPr id="7" name="テキスト ボックス 6">
            <a:extLst>
              <a:ext uri="{FF2B5EF4-FFF2-40B4-BE49-F238E27FC236}">
                <a16:creationId xmlns:a16="http://schemas.microsoft.com/office/drawing/2014/main" id="{FC4A2548-2FB5-4AB0-8C71-CD81363C3E9C}"/>
              </a:ext>
            </a:extLst>
          </p:cNvPr>
          <p:cNvSpPr txBox="1"/>
          <p:nvPr/>
        </p:nvSpPr>
        <p:spPr>
          <a:xfrm>
            <a:off x="229982" y="629999"/>
            <a:ext cx="3048798" cy="338554"/>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rPr>
              <a:t>登録医療機関数の推移</a:t>
            </a:r>
          </a:p>
        </p:txBody>
      </p:sp>
      <p:graphicFrame>
        <p:nvGraphicFramePr>
          <p:cNvPr id="8" name="表 7">
            <a:extLst>
              <a:ext uri="{FF2B5EF4-FFF2-40B4-BE49-F238E27FC236}">
                <a16:creationId xmlns:a16="http://schemas.microsoft.com/office/drawing/2014/main" id="{17AD48CE-FEF1-4A26-8180-0F65FF8F111A}"/>
              </a:ext>
            </a:extLst>
          </p:cNvPr>
          <p:cNvGraphicFramePr>
            <a:graphicFrameLocks noGrp="1"/>
          </p:cNvGraphicFramePr>
          <p:nvPr>
            <p:extLst>
              <p:ext uri="{D42A27DB-BD31-4B8C-83A1-F6EECF244321}">
                <p14:modId xmlns:p14="http://schemas.microsoft.com/office/powerpoint/2010/main" val="3670927147"/>
              </p:ext>
            </p:extLst>
          </p:nvPr>
        </p:nvGraphicFramePr>
        <p:xfrm>
          <a:off x="229982" y="3910453"/>
          <a:ext cx="5662524" cy="677895"/>
        </p:xfrm>
        <a:graphic>
          <a:graphicData uri="http://schemas.openxmlformats.org/drawingml/2006/table">
            <a:tbl>
              <a:tblPr>
                <a:tableStyleId>{5C22544A-7EE6-4342-B048-85BDC9FD1C3A}</a:tableStyleId>
              </a:tblPr>
              <a:tblGrid>
                <a:gridCol w="471877">
                  <a:extLst>
                    <a:ext uri="{9D8B030D-6E8A-4147-A177-3AD203B41FA5}">
                      <a16:colId xmlns:a16="http://schemas.microsoft.com/office/drawing/2014/main" val="698053572"/>
                    </a:ext>
                  </a:extLst>
                </a:gridCol>
                <a:gridCol w="471877">
                  <a:extLst>
                    <a:ext uri="{9D8B030D-6E8A-4147-A177-3AD203B41FA5}">
                      <a16:colId xmlns:a16="http://schemas.microsoft.com/office/drawing/2014/main" val="759763512"/>
                    </a:ext>
                  </a:extLst>
                </a:gridCol>
                <a:gridCol w="471877">
                  <a:extLst>
                    <a:ext uri="{9D8B030D-6E8A-4147-A177-3AD203B41FA5}">
                      <a16:colId xmlns:a16="http://schemas.microsoft.com/office/drawing/2014/main" val="2413943473"/>
                    </a:ext>
                  </a:extLst>
                </a:gridCol>
                <a:gridCol w="471877">
                  <a:extLst>
                    <a:ext uri="{9D8B030D-6E8A-4147-A177-3AD203B41FA5}">
                      <a16:colId xmlns:a16="http://schemas.microsoft.com/office/drawing/2014/main" val="3073044724"/>
                    </a:ext>
                  </a:extLst>
                </a:gridCol>
                <a:gridCol w="471877">
                  <a:extLst>
                    <a:ext uri="{9D8B030D-6E8A-4147-A177-3AD203B41FA5}">
                      <a16:colId xmlns:a16="http://schemas.microsoft.com/office/drawing/2014/main" val="3828729737"/>
                    </a:ext>
                  </a:extLst>
                </a:gridCol>
                <a:gridCol w="471877">
                  <a:extLst>
                    <a:ext uri="{9D8B030D-6E8A-4147-A177-3AD203B41FA5}">
                      <a16:colId xmlns:a16="http://schemas.microsoft.com/office/drawing/2014/main" val="1696318454"/>
                    </a:ext>
                  </a:extLst>
                </a:gridCol>
                <a:gridCol w="471877">
                  <a:extLst>
                    <a:ext uri="{9D8B030D-6E8A-4147-A177-3AD203B41FA5}">
                      <a16:colId xmlns:a16="http://schemas.microsoft.com/office/drawing/2014/main" val="3159256191"/>
                    </a:ext>
                  </a:extLst>
                </a:gridCol>
                <a:gridCol w="471877">
                  <a:extLst>
                    <a:ext uri="{9D8B030D-6E8A-4147-A177-3AD203B41FA5}">
                      <a16:colId xmlns:a16="http://schemas.microsoft.com/office/drawing/2014/main" val="2185209061"/>
                    </a:ext>
                  </a:extLst>
                </a:gridCol>
                <a:gridCol w="471877">
                  <a:extLst>
                    <a:ext uri="{9D8B030D-6E8A-4147-A177-3AD203B41FA5}">
                      <a16:colId xmlns:a16="http://schemas.microsoft.com/office/drawing/2014/main" val="2903712854"/>
                    </a:ext>
                  </a:extLst>
                </a:gridCol>
                <a:gridCol w="471877">
                  <a:extLst>
                    <a:ext uri="{9D8B030D-6E8A-4147-A177-3AD203B41FA5}">
                      <a16:colId xmlns:a16="http://schemas.microsoft.com/office/drawing/2014/main" val="3885722897"/>
                    </a:ext>
                  </a:extLst>
                </a:gridCol>
                <a:gridCol w="471877">
                  <a:extLst>
                    <a:ext uri="{9D8B030D-6E8A-4147-A177-3AD203B41FA5}">
                      <a16:colId xmlns:a16="http://schemas.microsoft.com/office/drawing/2014/main" val="2360193693"/>
                    </a:ext>
                  </a:extLst>
                </a:gridCol>
                <a:gridCol w="471877">
                  <a:extLst>
                    <a:ext uri="{9D8B030D-6E8A-4147-A177-3AD203B41FA5}">
                      <a16:colId xmlns:a16="http://schemas.microsoft.com/office/drawing/2014/main" val="176527017"/>
                    </a:ext>
                  </a:extLst>
                </a:gridCol>
              </a:tblGrid>
              <a:tr h="311786">
                <a:tc>
                  <a:txBody>
                    <a:bodyPr/>
                    <a:lstStyle/>
                    <a:p>
                      <a:pPr algn="ctr" fontAlgn="ctr"/>
                      <a:endParaRPr lang="ja-JP" alt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fontAlgn="ctr"/>
                      <a:r>
                        <a:rPr lang="en-US" altLang="ja-JP" sz="1400" u="none" strike="noStrike" dirty="0">
                          <a:effectLst/>
                          <a:latin typeface="UD デジタル 教科書体 NK-B" panose="02020700000000000000" pitchFamily="18" charset="-128"/>
                          <a:ea typeface="UD デジタル 教科書体 NK-B" panose="02020700000000000000" pitchFamily="18" charset="-128"/>
                        </a:rPr>
                        <a:t>H26</a:t>
                      </a:r>
                      <a:endParaRPr lang="ja-JP" altLang="en-US" sz="14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fontAlgn="ctr"/>
                      <a:r>
                        <a:rPr lang="en-US" altLang="ja-JP" sz="1400" u="none" strike="noStrike" dirty="0">
                          <a:effectLst/>
                          <a:latin typeface="UD デジタル 教科書体 NK-B" panose="02020700000000000000" pitchFamily="18" charset="-128"/>
                          <a:ea typeface="UD デジタル 教科書体 NK-B" panose="02020700000000000000" pitchFamily="18" charset="-128"/>
                        </a:rPr>
                        <a:t>H27</a:t>
                      </a:r>
                      <a:endParaRPr lang="ja-JP" altLang="en-US" sz="14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fontAlgn="ctr"/>
                      <a:r>
                        <a:rPr lang="en-US" altLang="ja-JP" sz="1400" u="none" strike="noStrike" dirty="0">
                          <a:effectLst/>
                          <a:latin typeface="UD デジタル 教科書体 NK-B" panose="02020700000000000000" pitchFamily="18" charset="-128"/>
                          <a:ea typeface="UD デジタル 教科書体 NK-B" panose="02020700000000000000" pitchFamily="18" charset="-128"/>
                        </a:rPr>
                        <a:t>H28</a:t>
                      </a:r>
                      <a:endParaRPr lang="ja-JP" altLang="en-US" sz="14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fontAlgn="ctr"/>
                      <a:r>
                        <a:rPr lang="en-US" altLang="ja-JP" sz="1400" b="0" i="0" u="none" strike="noStrike" dirty="0">
                          <a:solidFill>
                            <a:schemeClr val="dk1"/>
                          </a:solidFill>
                          <a:effectLst/>
                          <a:latin typeface="UD デジタル 教科書体 NK-B" panose="02020700000000000000" pitchFamily="18" charset="-128"/>
                          <a:ea typeface="UD デジタル 教科書体 NK-B" panose="02020700000000000000" pitchFamily="18" charset="-128"/>
                        </a:rPr>
                        <a:t>H29</a:t>
                      </a:r>
                      <a:endParaRPr lang="ja-JP" altLang="en-US" sz="14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fontAlgn="ctr"/>
                      <a:r>
                        <a:rPr lang="en-US" altLang="ja-JP" sz="1400" b="0" i="0" u="none" strike="noStrike" dirty="0">
                          <a:solidFill>
                            <a:schemeClr val="dk1"/>
                          </a:solidFill>
                          <a:effectLst/>
                          <a:latin typeface="UD デジタル 教科書体 NK-B" panose="02020700000000000000" pitchFamily="18" charset="-128"/>
                          <a:ea typeface="UD デジタル 教科書体 NK-B" panose="02020700000000000000" pitchFamily="18" charset="-128"/>
                        </a:rPr>
                        <a:t>H30</a:t>
                      </a:r>
                      <a:endParaRPr lang="ja-JP" altLang="en-US" sz="14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fontAlgn="ctr"/>
                      <a:r>
                        <a:rPr lang="en-US" altLang="ja-JP" sz="1400" u="none" strike="noStrike" dirty="0">
                          <a:effectLst/>
                          <a:latin typeface="UD デジタル 教科書体 NK-B" panose="02020700000000000000" pitchFamily="18" charset="-128"/>
                          <a:ea typeface="UD デジタル 教科書体 NK-B" panose="02020700000000000000" pitchFamily="18" charset="-128"/>
                        </a:rPr>
                        <a:t>R1</a:t>
                      </a:r>
                      <a:endParaRPr lang="ja-JP" altLang="en-US" sz="14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fontAlgn="ctr"/>
                      <a:r>
                        <a:rPr lang="en-US" altLang="ja-JP" sz="1400" u="none" strike="noStrike" dirty="0">
                          <a:effectLst/>
                          <a:latin typeface="UD デジタル 教科書体 NK-B" panose="02020700000000000000" pitchFamily="18" charset="-128"/>
                          <a:ea typeface="UD デジタル 教科書体 NK-B" panose="02020700000000000000" pitchFamily="18" charset="-128"/>
                        </a:rPr>
                        <a:t>R2</a:t>
                      </a:r>
                      <a:endParaRPr lang="ja-JP" altLang="en-US" sz="14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fontAlgn="ctr"/>
                      <a:r>
                        <a:rPr lang="en-US" altLang="ja-JP" sz="1400" u="none" strike="noStrike" dirty="0">
                          <a:effectLst/>
                          <a:latin typeface="UD デジタル 教科書体 NK-B" panose="02020700000000000000" pitchFamily="18" charset="-128"/>
                          <a:ea typeface="UD デジタル 教科書体 NK-B" panose="02020700000000000000" pitchFamily="18" charset="-128"/>
                        </a:rPr>
                        <a:t>R3</a:t>
                      </a:r>
                      <a:endParaRPr lang="ja-JP" altLang="en-US" sz="14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fontAlgn="ctr"/>
                      <a:r>
                        <a:rPr lang="en-US" altLang="ja-JP" sz="1400" u="none" strike="noStrike" dirty="0">
                          <a:effectLst/>
                          <a:latin typeface="UD デジタル 教科書体 NK-B" panose="02020700000000000000" pitchFamily="18" charset="-128"/>
                          <a:ea typeface="UD デジタル 教科書体 NK-B" panose="02020700000000000000" pitchFamily="18" charset="-128"/>
                        </a:rPr>
                        <a:t>R4</a:t>
                      </a:r>
                      <a:endParaRPr lang="ja-JP" altLang="en-US" sz="14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fontAlgn="ctr"/>
                      <a:r>
                        <a:rPr lang="en-US" altLang="ja-JP" sz="14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R5</a:t>
                      </a:r>
                      <a:endParaRPr lang="ja-JP" altLang="en-US" sz="14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fontAlgn="ctr"/>
                      <a:r>
                        <a:rPr lang="en-US" altLang="ja-JP" sz="14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R6</a:t>
                      </a:r>
                      <a:endParaRPr lang="ja-JP" altLang="en-US" sz="14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extLst>
                  <a:ext uri="{0D108BD9-81ED-4DB2-BD59-A6C34878D82A}">
                    <a16:rowId xmlns:a16="http://schemas.microsoft.com/office/drawing/2014/main" val="2956333949"/>
                  </a:ext>
                </a:extLst>
              </a:tr>
              <a:tr h="366109">
                <a:tc>
                  <a:txBody>
                    <a:bodyPr/>
                    <a:lstStyle/>
                    <a:p>
                      <a:pPr algn="ctr" fontAlgn="ctr"/>
                      <a:r>
                        <a:rPr lang="ja-JP" altLang="en-US" sz="16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計</a:t>
                      </a:r>
                      <a:endParaRPr lang="en-US" altLang="ja-JP" sz="16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600" u="none" strike="noStrike" dirty="0">
                          <a:effectLst/>
                          <a:latin typeface="UD デジタル 教科書体 NK-B" panose="02020700000000000000" pitchFamily="18" charset="-128"/>
                          <a:ea typeface="UD デジタル 教科書体 NK-B" panose="02020700000000000000" pitchFamily="18" charset="-128"/>
                        </a:rPr>
                        <a:t>29</a:t>
                      </a:r>
                      <a:endParaRPr lang="en-US" altLang="ja-JP" sz="16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600" u="none" strike="noStrike" dirty="0">
                          <a:effectLst/>
                          <a:latin typeface="UD デジタル 教科書体 NK-B" panose="02020700000000000000" pitchFamily="18" charset="-128"/>
                          <a:ea typeface="UD デジタル 教科書体 NK-B" panose="02020700000000000000" pitchFamily="18" charset="-128"/>
                        </a:rPr>
                        <a:t>3</a:t>
                      </a:r>
                      <a:r>
                        <a:rPr lang="ja-JP" altLang="en-US" sz="1600" u="none" strike="noStrike" dirty="0">
                          <a:effectLst/>
                          <a:latin typeface="UD デジタル 教科書体 NK-B" panose="02020700000000000000" pitchFamily="18" charset="-128"/>
                          <a:ea typeface="UD デジタル 教科書体 NK-B" panose="02020700000000000000" pitchFamily="18" charset="-128"/>
                        </a:rPr>
                        <a:t>４</a:t>
                      </a:r>
                      <a:endParaRPr lang="en-US" altLang="ja-JP" sz="16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600" b="0" i="0" u="none" strike="noStrike" dirty="0">
                          <a:solidFill>
                            <a:schemeClr val="dk1"/>
                          </a:solidFill>
                          <a:effectLst/>
                          <a:latin typeface="UD デジタル 教科書体 NK-B" panose="02020700000000000000" pitchFamily="18" charset="-128"/>
                          <a:ea typeface="UD デジタル 教科書体 NK-B" panose="02020700000000000000" pitchFamily="18" charset="-128"/>
                        </a:rPr>
                        <a:t>４９</a:t>
                      </a:r>
                      <a:endParaRPr lang="en-US" altLang="ja-JP" sz="16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600" u="none" strike="noStrike" dirty="0">
                          <a:effectLst/>
                          <a:latin typeface="UD デジタル 教科書体 NK-B" panose="02020700000000000000" pitchFamily="18" charset="-128"/>
                          <a:ea typeface="UD デジタル 教科書体 NK-B" panose="02020700000000000000" pitchFamily="18" charset="-128"/>
                        </a:rPr>
                        <a:t>65</a:t>
                      </a:r>
                      <a:endParaRPr lang="en-US" altLang="ja-JP" sz="16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600" u="none" strike="noStrike" dirty="0">
                          <a:effectLst/>
                          <a:latin typeface="UD デジタル 教科書体 NK-B" panose="02020700000000000000" pitchFamily="18" charset="-128"/>
                          <a:ea typeface="UD デジタル 教科書体 NK-B" panose="02020700000000000000" pitchFamily="18" charset="-128"/>
                        </a:rPr>
                        <a:t>70</a:t>
                      </a:r>
                      <a:endParaRPr lang="en-US" altLang="ja-JP" sz="16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600" u="none" strike="noStrike" dirty="0">
                          <a:effectLst/>
                          <a:latin typeface="UD デジタル 教科書体 NK-B" panose="02020700000000000000" pitchFamily="18" charset="-128"/>
                          <a:ea typeface="UD デジタル 教科書体 NK-B" panose="02020700000000000000" pitchFamily="18" charset="-128"/>
                        </a:rPr>
                        <a:t>7</a:t>
                      </a:r>
                      <a:r>
                        <a:rPr lang="ja-JP" altLang="en-US" sz="1600" u="none" strike="noStrike" dirty="0">
                          <a:effectLst/>
                          <a:latin typeface="UD デジタル 教科書体 NK-B" panose="02020700000000000000" pitchFamily="18" charset="-128"/>
                          <a:ea typeface="UD デジタル 教科書体 NK-B" panose="02020700000000000000" pitchFamily="18" charset="-128"/>
                        </a:rPr>
                        <a:t>４</a:t>
                      </a:r>
                      <a:endParaRPr lang="en-US" altLang="ja-JP" sz="16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600" u="none" strike="noStrike" dirty="0">
                          <a:effectLst/>
                          <a:latin typeface="UD デジタル 教科書体 NK-B" panose="02020700000000000000" pitchFamily="18" charset="-128"/>
                          <a:ea typeface="UD デジタル 教科書体 NK-B" panose="02020700000000000000" pitchFamily="18" charset="-128"/>
                        </a:rPr>
                        <a:t>75</a:t>
                      </a:r>
                      <a:endParaRPr lang="en-US" altLang="ja-JP" sz="16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600" u="none" strike="noStrike" dirty="0">
                          <a:effectLst/>
                          <a:latin typeface="UD デジタル 教科書体 NK-B" panose="02020700000000000000" pitchFamily="18" charset="-128"/>
                          <a:ea typeface="UD デジタル 教科書体 NK-B" panose="02020700000000000000" pitchFamily="18" charset="-128"/>
                        </a:rPr>
                        <a:t>74</a:t>
                      </a:r>
                      <a:endParaRPr lang="en-US" altLang="ja-JP" sz="16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600" u="none" strike="noStrike" dirty="0">
                          <a:effectLst/>
                          <a:latin typeface="UD デジタル 教科書体 NK-B" panose="02020700000000000000" pitchFamily="18" charset="-128"/>
                          <a:ea typeface="UD デジタル 教科書体 NK-B" panose="02020700000000000000" pitchFamily="18" charset="-128"/>
                        </a:rPr>
                        <a:t>74</a:t>
                      </a:r>
                      <a:endParaRPr lang="en-US" altLang="ja-JP" sz="16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77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78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03042976"/>
                  </a:ext>
                </a:extLst>
              </a:tr>
            </a:tbl>
          </a:graphicData>
        </a:graphic>
      </p:graphicFrame>
      <p:sp>
        <p:nvSpPr>
          <p:cNvPr id="10" name="テキスト ボックス 9">
            <a:extLst>
              <a:ext uri="{FF2B5EF4-FFF2-40B4-BE49-F238E27FC236}">
                <a16:creationId xmlns:a16="http://schemas.microsoft.com/office/drawing/2014/main" id="{68921B86-150B-4382-B7C4-F73C9B1BFDF4}"/>
              </a:ext>
            </a:extLst>
          </p:cNvPr>
          <p:cNvSpPr txBox="1"/>
          <p:nvPr/>
        </p:nvSpPr>
        <p:spPr>
          <a:xfrm>
            <a:off x="6220077" y="604966"/>
            <a:ext cx="3048798" cy="338554"/>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rPr>
              <a:t>診断待機期間調査の概要</a:t>
            </a:r>
          </a:p>
        </p:txBody>
      </p:sp>
      <p:sp>
        <p:nvSpPr>
          <p:cNvPr id="11" name="テキスト ボックス 10">
            <a:extLst>
              <a:ext uri="{FF2B5EF4-FFF2-40B4-BE49-F238E27FC236}">
                <a16:creationId xmlns:a16="http://schemas.microsoft.com/office/drawing/2014/main" id="{135AAD05-6C32-4D91-8E57-D0417A1C783C}"/>
              </a:ext>
            </a:extLst>
          </p:cNvPr>
          <p:cNvSpPr txBox="1"/>
          <p:nvPr/>
        </p:nvSpPr>
        <p:spPr>
          <a:xfrm>
            <a:off x="6253055" y="1066145"/>
            <a:ext cx="5682207" cy="138499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285750" indent="-285750">
              <a:buFont typeface="Wingdings" panose="05000000000000000000" pitchFamily="2" charset="2"/>
              <a:buChar char="l"/>
            </a:pPr>
            <a:r>
              <a:rPr kumimoji="1" lang="ja-JP" altLang="en-US" sz="1400" dirty="0"/>
              <a:t>調査方法と頻度</a:t>
            </a:r>
            <a:endParaRPr kumimoji="1" lang="en-US" altLang="ja-JP" sz="1400" dirty="0"/>
          </a:p>
          <a:p>
            <a:r>
              <a:rPr lang="ja-JP" altLang="en-US" sz="1400" dirty="0"/>
              <a:t>　</a:t>
            </a:r>
            <a:r>
              <a:rPr kumimoji="1" lang="ja-JP" altLang="en-US" sz="1400" dirty="0"/>
              <a:t>登録医療機関あてに調査票を送付し、初診時の待機人数及び待機</a:t>
            </a:r>
            <a:endParaRPr kumimoji="1" lang="en-US" altLang="ja-JP" sz="1400" dirty="0"/>
          </a:p>
          <a:p>
            <a:r>
              <a:rPr lang="ja-JP" altLang="en-US" sz="1400" dirty="0"/>
              <a:t>　</a:t>
            </a:r>
            <a:r>
              <a:rPr kumimoji="1" lang="ja-JP" altLang="en-US" sz="1400" dirty="0"/>
              <a:t>期間について年</a:t>
            </a:r>
            <a:r>
              <a:rPr kumimoji="1" lang="en-US" altLang="ja-JP" sz="1400" dirty="0"/>
              <a:t>4</a:t>
            </a:r>
            <a:r>
              <a:rPr kumimoji="1" lang="ja-JP" altLang="en-US" sz="1400" dirty="0"/>
              <a:t>回調査を実施</a:t>
            </a:r>
            <a:endParaRPr kumimoji="1" lang="en-US" altLang="ja-JP" sz="1400" dirty="0"/>
          </a:p>
          <a:p>
            <a:pPr marL="285750" indent="-285750">
              <a:buFont typeface="Wingdings" panose="05000000000000000000" pitchFamily="2" charset="2"/>
              <a:buChar char="l"/>
            </a:pPr>
            <a:r>
              <a:rPr kumimoji="1" lang="ja-JP" altLang="en-US" sz="1400" dirty="0"/>
              <a:t>公表</a:t>
            </a:r>
            <a:endParaRPr kumimoji="1" lang="en-US" altLang="ja-JP" sz="1400" dirty="0"/>
          </a:p>
          <a:p>
            <a:r>
              <a:rPr lang="ja-JP" altLang="en-US" sz="1400" dirty="0"/>
              <a:t>　</a:t>
            </a:r>
            <a:r>
              <a:rPr kumimoji="1" lang="ja-JP" altLang="en-US" sz="1400" dirty="0"/>
              <a:t>大阪府ホームページにおいて、回答のあった医療機関数、平均待　</a:t>
            </a:r>
            <a:endParaRPr kumimoji="1" lang="en-US" altLang="ja-JP" sz="1400" dirty="0"/>
          </a:p>
          <a:p>
            <a:r>
              <a:rPr lang="ja-JP" altLang="en-US" sz="1400" dirty="0"/>
              <a:t>　</a:t>
            </a:r>
            <a:r>
              <a:rPr kumimoji="1" lang="ja-JP" altLang="en-US" sz="1400" dirty="0"/>
              <a:t>機期間等を公表。</a:t>
            </a:r>
            <a:endParaRPr kumimoji="1" lang="en-US" altLang="ja-JP" sz="1400" dirty="0"/>
          </a:p>
        </p:txBody>
      </p:sp>
      <p:sp>
        <p:nvSpPr>
          <p:cNvPr id="12" name="テキスト ボックス 11">
            <a:extLst>
              <a:ext uri="{FF2B5EF4-FFF2-40B4-BE49-F238E27FC236}">
                <a16:creationId xmlns:a16="http://schemas.microsoft.com/office/drawing/2014/main" id="{BF1DF4F6-5AC7-4D31-919D-570B99324C14}"/>
              </a:ext>
            </a:extLst>
          </p:cNvPr>
          <p:cNvSpPr txBox="1"/>
          <p:nvPr/>
        </p:nvSpPr>
        <p:spPr>
          <a:xfrm>
            <a:off x="6220077" y="2536352"/>
            <a:ext cx="3048798" cy="338554"/>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rPr>
              <a:t>診断待機期間調査の回答率</a:t>
            </a:r>
          </a:p>
        </p:txBody>
      </p:sp>
      <p:graphicFrame>
        <p:nvGraphicFramePr>
          <p:cNvPr id="13" name="グラフ 12">
            <a:extLst>
              <a:ext uri="{FF2B5EF4-FFF2-40B4-BE49-F238E27FC236}">
                <a16:creationId xmlns:a16="http://schemas.microsoft.com/office/drawing/2014/main" id="{772DA70F-05F7-43D6-9F5D-CDC6E374ABB3}"/>
              </a:ext>
            </a:extLst>
          </p:cNvPr>
          <p:cNvGraphicFramePr>
            <a:graphicFrameLocks/>
          </p:cNvGraphicFramePr>
          <p:nvPr>
            <p:extLst>
              <p:ext uri="{D42A27DB-BD31-4B8C-83A1-F6EECF244321}">
                <p14:modId xmlns:p14="http://schemas.microsoft.com/office/powerpoint/2010/main" val="1805452654"/>
              </p:ext>
            </p:extLst>
          </p:nvPr>
        </p:nvGraphicFramePr>
        <p:xfrm>
          <a:off x="6253055" y="2925290"/>
          <a:ext cx="5682207" cy="2781575"/>
        </p:xfrm>
        <a:graphic>
          <a:graphicData uri="http://schemas.openxmlformats.org/drawingml/2006/chart">
            <c:chart xmlns:c="http://schemas.openxmlformats.org/drawingml/2006/chart" xmlns:r="http://schemas.openxmlformats.org/officeDocument/2006/relationships" r:id="rId2"/>
          </a:graphicData>
        </a:graphic>
      </p:graphicFrame>
      <p:sp>
        <p:nvSpPr>
          <p:cNvPr id="9" name="吹き出し: 角を丸めた四角形 8">
            <a:extLst>
              <a:ext uri="{FF2B5EF4-FFF2-40B4-BE49-F238E27FC236}">
                <a16:creationId xmlns:a16="http://schemas.microsoft.com/office/drawing/2014/main" id="{EB50D208-CD22-44BB-8D8A-4F1F192E1984}"/>
              </a:ext>
            </a:extLst>
          </p:cNvPr>
          <p:cNvSpPr/>
          <p:nvPr/>
        </p:nvSpPr>
        <p:spPr>
          <a:xfrm>
            <a:off x="9775853" y="4681896"/>
            <a:ext cx="1577947" cy="437110"/>
          </a:xfrm>
          <a:prstGeom prst="wedgeRoundRectCallout">
            <a:avLst>
              <a:gd name="adj1" fmla="val 43782"/>
              <a:gd name="adj2" fmla="val -142878"/>
              <a:gd name="adj3" fmla="val 16667"/>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50130179-E3D5-465D-A440-BC4611592464}"/>
              </a:ext>
            </a:extLst>
          </p:cNvPr>
          <p:cNvSpPr txBox="1"/>
          <p:nvPr/>
        </p:nvSpPr>
        <p:spPr>
          <a:xfrm>
            <a:off x="9775853" y="4738201"/>
            <a:ext cx="1739397" cy="307777"/>
          </a:xfrm>
          <a:prstGeom prst="rect">
            <a:avLst/>
          </a:prstGeom>
          <a:noFill/>
        </p:spPr>
        <p:txBody>
          <a:bodyPr wrap="square" rtlCol="0">
            <a:spAutoFit/>
          </a:bodyPr>
          <a:lstStyle/>
          <a:p>
            <a:r>
              <a:rPr kumimoji="1" lang="ja-JP" altLang="en-US" sz="1400" dirty="0"/>
              <a:t>回答率は減少傾向</a:t>
            </a:r>
          </a:p>
        </p:txBody>
      </p:sp>
      <p:graphicFrame>
        <p:nvGraphicFramePr>
          <p:cNvPr id="15" name="表 15">
            <a:extLst>
              <a:ext uri="{FF2B5EF4-FFF2-40B4-BE49-F238E27FC236}">
                <a16:creationId xmlns:a16="http://schemas.microsoft.com/office/drawing/2014/main" id="{5661AB51-B54D-40B2-841C-4EEF1DCD822E}"/>
              </a:ext>
            </a:extLst>
          </p:cNvPr>
          <p:cNvGraphicFramePr>
            <a:graphicFrameLocks noGrp="1"/>
          </p:cNvGraphicFramePr>
          <p:nvPr>
            <p:extLst>
              <p:ext uri="{D42A27DB-BD31-4B8C-83A1-F6EECF244321}">
                <p14:modId xmlns:p14="http://schemas.microsoft.com/office/powerpoint/2010/main" val="773513314"/>
              </p:ext>
            </p:extLst>
          </p:nvPr>
        </p:nvGraphicFramePr>
        <p:xfrm>
          <a:off x="229982" y="4959984"/>
          <a:ext cx="5652679" cy="711379"/>
        </p:xfrm>
        <a:graphic>
          <a:graphicData uri="http://schemas.openxmlformats.org/drawingml/2006/table">
            <a:tbl>
              <a:tblPr firstRow="1" bandRow="1">
                <a:tableStyleId>{5C22544A-7EE6-4342-B048-85BDC9FD1C3A}</a:tableStyleId>
              </a:tblPr>
              <a:tblGrid>
                <a:gridCol w="271265">
                  <a:extLst>
                    <a:ext uri="{9D8B030D-6E8A-4147-A177-3AD203B41FA5}">
                      <a16:colId xmlns:a16="http://schemas.microsoft.com/office/drawing/2014/main" val="686796486"/>
                    </a:ext>
                  </a:extLst>
                </a:gridCol>
                <a:gridCol w="708812">
                  <a:extLst>
                    <a:ext uri="{9D8B030D-6E8A-4147-A177-3AD203B41FA5}">
                      <a16:colId xmlns:a16="http://schemas.microsoft.com/office/drawing/2014/main" val="61152877"/>
                    </a:ext>
                  </a:extLst>
                </a:gridCol>
                <a:gridCol w="571169">
                  <a:extLst>
                    <a:ext uri="{9D8B030D-6E8A-4147-A177-3AD203B41FA5}">
                      <a16:colId xmlns:a16="http://schemas.microsoft.com/office/drawing/2014/main" val="1920832826"/>
                    </a:ext>
                  </a:extLst>
                </a:gridCol>
                <a:gridCol w="624420">
                  <a:extLst>
                    <a:ext uri="{9D8B030D-6E8A-4147-A177-3AD203B41FA5}">
                      <a16:colId xmlns:a16="http://schemas.microsoft.com/office/drawing/2014/main" val="2398130702"/>
                    </a:ext>
                  </a:extLst>
                </a:gridCol>
                <a:gridCol w="625862">
                  <a:extLst>
                    <a:ext uri="{9D8B030D-6E8A-4147-A177-3AD203B41FA5}">
                      <a16:colId xmlns:a16="http://schemas.microsoft.com/office/drawing/2014/main" val="211739657"/>
                    </a:ext>
                  </a:extLst>
                </a:gridCol>
                <a:gridCol w="751816">
                  <a:extLst>
                    <a:ext uri="{9D8B030D-6E8A-4147-A177-3AD203B41FA5}">
                      <a16:colId xmlns:a16="http://schemas.microsoft.com/office/drawing/2014/main" val="4015790099"/>
                    </a:ext>
                  </a:extLst>
                </a:gridCol>
                <a:gridCol w="833480">
                  <a:extLst>
                    <a:ext uri="{9D8B030D-6E8A-4147-A177-3AD203B41FA5}">
                      <a16:colId xmlns:a16="http://schemas.microsoft.com/office/drawing/2014/main" val="317163616"/>
                    </a:ext>
                  </a:extLst>
                </a:gridCol>
                <a:gridCol w="720191">
                  <a:extLst>
                    <a:ext uri="{9D8B030D-6E8A-4147-A177-3AD203B41FA5}">
                      <a16:colId xmlns:a16="http://schemas.microsoft.com/office/drawing/2014/main" val="2413791328"/>
                    </a:ext>
                  </a:extLst>
                </a:gridCol>
                <a:gridCol w="545664">
                  <a:extLst>
                    <a:ext uri="{9D8B030D-6E8A-4147-A177-3AD203B41FA5}">
                      <a16:colId xmlns:a16="http://schemas.microsoft.com/office/drawing/2014/main" val="3024953789"/>
                    </a:ext>
                  </a:extLst>
                </a:gridCol>
              </a:tblGrid>
              <a:tr h="376099">
                <a:tc>
                  <a:txBody>
                    <a:bodyPr/>
                    <a:lstStyle/>
                    <a:p>
                      <a:pPr marL="0" algn="ctr" defTabSz="914400" rtl="0" eaLnBrk="1" fontAlgn="ctr" latinLnBrk="0" hangingPunct="1"/>
                      <a:endParaRPr kumimoji="1" lang="ja-JP" altLang="en-US" sz="1600" u="none" strike="noStrike" kern="1200" dirty="0">
                        <a:solidFill>
                          <a:schemeClr val="dk1"/>
                        </a:solidFill>
                        <a:effectLst/>
                        <a:latin typeface="UD デジタル 教科書体 NK-B" panose="02020700000000000000" pitchFamily="18" charset="-128"/>
                        <a:ea typeface="UD デジタル 教科書体 NK-B" panose="02020700000000000000" pitchFamily="18"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alpha val="96000"/>
                      </a:schemeClr>
                    </a:solidFill>
                  </a:tcPr>
                </a:tc>
                <a:tc>
                  <a:txBody>
                    <a:bodyPr/>
                    <a:lstStyle/>
                    <a:p>
                      <a:pPr marL="0" algn="ctr" defTabSz="914400" rtl="0" eaLnBrk="1" fontAlgn="ctr" latinLnBrk="0" hangingPunct="1"/>
                      <a:r>
                        <a:rPr kumimoji="1" lang="ja-JP" altLang="en-US" sz="1300" u="none" strike="noStrike" kern="1200" dirty="0">
                          <a:solidFill>
                            <a:schemeClr val="dk1"/>
                          </a:solidFill>
                          <a:effectLst/>
                          <a:latin typeface="UD デジタル 教科書体 NK-B" panose="02020700000000000000" pitchFamily="18" charset="-128"/>
                          <a:ea typeface="UD デジタル 教科書体 NK-B" panose="02020700000000000000" pitchFamily="18" charset="-128"/>
                          <a:cs typeface="+mn-cs"/>
                        </a:rPr>
                        <a:t>大阪市</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alpha val="96000"/>
                      </a:schemeClr>
                    </a:solidFill>
                  </a:tcPr>
                </a:tc>
                <a:tc>
                  <a:txBody>
                    <a:bodyPr/>
                    <a:lstStyle/>
                    <a:p>
                      <a:pPr marL="0" algn="ctr" defTabSz="914400" rtl="0" eaLnBrk="1" fontAlgn="ctr" latinLnBrk="0" hangingPunct="1"/>
                      <a:r>
                        <a:rPr kumimoji="1" lang="ja-JP" altLang="en-US" sz="1300" u="none" strike="noStrike" kern="1200" dirty="0">
                          <a:solidFill>
                            <a:schemeClr val="dk1"/>
                          </a:solidFill>
                          <a:effectLst/>
                          <a:latin typeface="UD デジタル 教科書体 NK-B" panose="02020700000000000000" pitchFamily="18" charset="-128"/>
                          <a:ea typeface="UD デジタル 教科書体 NK-B" panose="02020700000000000000" pitchFamily="18" charset="-128"/>
                          <a:cs typeface="+mn-cs"/>
                        </a:rPr>
                        <a:t>堺市</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alpha val="96000"/>
                      </a:schemeClr>
                    </a:solidFill>
                  </a:tcPr>
                </a:tc>
                <a:tc>
                  <a:txBody>
                    <a:bodyPr/>
                    <a:lstStyle/>
                    <a:p>
                      <a:pPr marL="0" algn="ctr" defTabSz="914400" rtl="0" eaLnBrk="1" fontAlgn="ctr" latinLnBrk="0" hangingPunct="1"/>
                      <a:r>
                        <a:rPr kumimoji="1" lang="ja-JP" altLang="en-US" sz="1300" u="none" strike="noStrike" kern="1200" dirty="0">
                          <a:solidFill>
                            <a:schemeClr val="dk1"/>
                          </a:solidFill>
                          <a:effectLst/>
                          <a:latin typeface="UD デジタル 教科書体 NK-B" panose="02020700000000000000" pitchFamily="18" charset="-128"/>
                          <a:ea typeface="UD デジタル 教科書体 NK-B" panose="02020700000000000000" pitchFamily="18" charset="-128"/>
                          <a:cs typeface="+mn-cs"/>
                        </a:rPr>
                        <a:t>豊能</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alpha val="96000"/>
                      </a:schemeClr>
                    </a:solidFill>
                  </a:tcPr>
                </a:tc>
                <a:tc>
                  <a:txBody>
                    <a:bodyPr/>
                    <a:lstStyle/>
                    <a:p>
                      <a:pPr marL="0" algn="ctr" defTabSz="914400" rtl="0" eaLnBrk="1" fontAlgn="ctr" latinLnBrk="0" hangingPunct="1"/>
                      <a:r>
                        <a:rPr kumimoji="1" lang="ja-JP" altLang="en-US" sz="1300" u="none" strike="noStrike" kern="1200" dirty="0">
                          <a:solidFill>
                            <a:schemeClr val="dk1"/>
                          </a:solidFill>
                          <a:effectLst/>
                          <a:latin typeface="UD デジタル 教科書体 NK-B" panose="02020700000000000000" pitchFamily="18" charset="-128"/>
                          <a:ea typeface="UD デジタル 教科書体 NK-B" panose="02020700000000000000" pitchFamily="18" charset="-128"/>
                          <a:cs typeface="+mn-cs"/>
                        </a:rPr>
                        <a:t>三島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alpha val="96000"/>
                      </a:schemeClr>
                    </a:solidFill>
                  </a:tcPr>
                </a:tc>
                <a:tc>
                  <a:txBody>
                    <a:bodyPr/>
                    <a:lstStyle/>
                    <a:p>
                      <a:pPr marL="0" algn="ctr" defTabSz="914400" rtl="0" eaLnBrk="1" fontAlgn="ctr" latinLnBrk="0" hangingPunct="1"/>
                      <a:r>
                        <a:rPr kumimoji="1" lang="ja-JP" altLang="en-US" sz="1300" u="none" strike="noStrike" kern="1200" dirty="0">
                          <a:solidFill>
                            <a:schemeClr val="dk1"/>
                          </a:solidFill>
                          <a:effectLst/>
                          <a:latin typeface="UD デジタル 教科書体 NK-B" panose="02020700000000000000" pitchFamily="18" charset="-128"/>
                          <a:ea typeface="UD デジタル 教科書体 NK-B" panose="02020700000000000000" pitchFamily="18" charset="-128"/>
                          <a:cs typeface="+mn-cs"/>
                        </a:rPr>
                        <a:t>北河内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alpha val="96000"/>
                      </a:schemeClr>
                    </a:solidFill>
                  </a:tcPr>
                </a:tc>
                <a:tc>
                  <a:txBody>
                    <a:bodyPr/>
                    <a:lstStyle/>
                    <a:p>
                      <a:pPr marL="0" algn="ctr" defTabSz="914400" rtl="0" eaLnBrk="1" fontAlgn="ctr" latinLnBrk="0" hangingPunct="1"/>
                      <a:r>
                        <a:rPr kumimoji="1" lang="ja-JP" altLang="en-US" sz="1300" u="none" strike="noStrike" kern="1200" dirty="0">
                          <a:solidFill>
                            <a:schemeClr val="dk1"/>
                          </a:solidFill>
                          <a:effectLst/>
                          <a:latin typeface="UD デジタル 教科書体 NK-B" panose="02020700000000000000" pitchFamily="18" charset="-128"/>
                          <a:ea typeface="UD デジタル 教科書体 NK-B" panose="02020700000000000000" pitchFamily="18" charset="-128"/>
                          <a:cs typeface="+mn-cs"/>
                        </a:rPr>
                        <a:t>中河内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alpha val="96000"/>
                      </a:schemeClr>
                    </a:solidFill>
                  </a:tcPr>
                </a:tc>
                <a:tc>
                  <a:txBody>
                    <a:bodyPr/>
                    <a:lstStyle/>
                    <a:p>
                      <a:pPr marL="0" algn="ctr" defTabSz="914400" rtl="0" eaLnBrk="1" fontAlgn="ctr" latinLnBrk="0" hangingPunct="1"/>
                      <a:r>
                        <a:rPr kumimoji="1" lang="ja-JP" altLang="en-US" sz="1300" u="none" strike="noStrike" kern="1200" dirty="0">
                          <a:solidFill>
                            <a:schemeClr val="dk1"/>
                          </a:solidFill>
                          <a:effectLst/>
                          <a:latin typeface="UD デジタル 教科書体 NK-B" panose="02020700000000000000" pitchFamily="18" charset="-128"/>
                          <a:ea typeface="UD デジタル 教科書体 NK-B" panose="02020700000000000000" pitchFamily="18" charset="-128"/>
                          <a:cs typeface="+mn-cs"/>
                        </a:rPr>
                        <a:t>南河内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alpha val="96000"/>
                      </a:schemeClr>
                    </a:solidFill>
                  </a:tcPr>
                </a:tc>
                <a:tc>
                  <a:txBody>
                    <a:bodyPr/>
                    <a:lstStyle/>
                    <a:p>
                      <a:pPr marL="0" algn="ctr" defTabSz="914400" rtl="0" eaLnBrk="1" fontAlgn="ctr" latinLnBrk="0" hangingPunct="1"/>
                      <a:r>
                        <a:rPr kumimoji="1" lang="ja-JP" altLang="en-US" sz="1300" u="none" strike="noStrike" kern="1200" dirty="0">
                          <a:solidFill>
                            <a:schemeClr val="dk1"/>
                          </a:solidFill>
                          <a:effectLst/>
                          <a:latin typeface="UD デジタル 教科書体 NK-B" panose="02020700000000000000" pitchFamily="18" charset="-128"/>
                          <a:ea typeface="UD デジタル 教科書体 NK-B" panose="02020700000000000000" pitchFamily="18" charset="-128"/>
                          <a:cs typeface="+mn-cs"/>
                        </a:rPr>
                        <a:t>泉州</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alpha val="96000"/>
                      </a:schemeClr>
                    </a:solidFill>
                  </a:tcPr>
                </a:tc>
                <a:extLst>
                  <a:ext uri="{0D108BD9-81ED-4DB2-BD59-A6C34878D82A}">
                    <a16:rowId xmlns:a16="http://schemas.microsoft.com/office/drawing/2014/main" val="1772936835"/>
                  </a:ext>
                </a:extLst>
              </a:tr>
              <a:tr h="314572">
                <a:tc>
                  <a:txBody>
                    <a:bodyPr/>
                    <a:lstStyle/>
                    <a:p>
                      <a:pPr marL="0" algn="ctr" defTabSz="914400" rtl="0" eaLnBrk="1" fontAlgn="ctr" latinLnBrk="0" hangingPunct="1"/>
                      <a:r>
                        <a:rPr kumimoji="1" lang="ja-JP" altLang="en-US" sz="1600" u="none" strike="noStrike" kern="1200" dirty="0">
                          <a:solidFill>
                            <a:schemeClr val="dk1"/>
                          </a:solidFill>
                          <a:effectLst/>
                          <a:latin typeface="UD デジタル 教科書体 NK-B" panose="02020700000000000000" pitchFamily="18" charset="-128"/>
                          <a:ea typeface="UD デジタル 教科書体 NK-B" panose="02020700000000000000" pitchFamily="18" charset="-128"/>
                          <a:cs typeface="+mn-cs"/>
                        </a:rPr>
                        <a:t>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tint val="40000"/>
                        <a:alpha val="96000"/>
                      </a:schemeClr>
                    </a:solidFill>
                  </a:tcPr>
                </a:tc>
                <a:tc>
                  <a:txBody>
                    <a:bodyPr/>
                    <a:lstStyle/>
                    <a:p>
                      <a:pPr marL="0" algn="ctr" defTabSz="914400" rtl="0" eaLnBrk="1" fontAlgn="ctr" latinLnBrk="0" hangingPunct="1"/>
                      <a:r>
                        <a:rPr kumimoji="1" lang="ja-JP" altLang="en-US" sz="1600" u="none" strike="noStrike" kern="1200" dirty="0">
                          <a:solidFill>
                            <a:schemeClr val="dk1"/>
                          </a:solidFill>
                          <a:effectLst/>
                          <a:latin typeface="UD デジタル 教科書体 NK-B" panose="02020700000000000000" pitchFamily="18" charset="-128"/>
                          <a:ea typeface="UD デジタル 教科書体 NK-B" panose="02020700000000000000" pitchFamily="18" charset="-128"/>
                          <a:cs typeface="+mn-cs"/>
                        </a:rPr>
                        <a:t>２５</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tint val="40000"/>
                        <a:alpha val="96000"/>
                      </a:schemeClr>
                    </a:solidFill>
                  </a:tcPr>
                </a:tc>
                <a:tc>
                  <a:txBody>
                    <a:bodyPr/>
                    <a:lstStyle/>
                    <a:p>
                      <a:pPr marL="0" algn="ctr" defTabSz="914400" rtl="0" eaLnBrk="1" fontAlgn="ctr" latinLnBrk="0" hangingPunct="1"/>
                      <a:r>
                        <a:rPr kumimoji="1" lang="ja-JP" altLang="en-US" sz="1600" u="none" strike="noStrike" kern="1200" dirty="0">
                          <a:solidFill>
                            <a:schemeClr val="dk1"/>
                          </a:solidFill>
                          <a:effectLst/>
                          <a:latin typeface="UD デジタル 教科書体 NK-B" panose="02020700000000000000" pitchFamily="18" charset="-128"/>
                          <a:ea typeface="UD デジタル 教科書体 NK-B" panose="02020700000000000000" pitchFamily="18" charset="-128"/>
                          <a:cs typeface="+mn-cs"/>
                        </a:rPr>
                        <a:t>４</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tint val="40000"/>
                        <a:alpha val="96000"/>
                      </a:schemeClr>
                    </a:solidFill>
                  </a:tcPr>
                </a:tc>
                <a:tc>
                  <a:txBody>
                    <a:bodyPr/>
                    <a:lstStyle/>
                    <a:p>
                      <a:pPr marL="0" algn="ctr" defTabSz="914400" rtl="0" eaLnBrk="1" fontAlgn="ctr" latinLnBrk="0" hangingPunct="1"/>
                      <a:r>
                        <a:rPr kumimoji="1" lang="ja-JP" altLang="en-US" sz="1600" u="none" strike="noStrike" kern="1200" dirty="0">
                          <a:solidFill>
                            <a:schemeClr val="dk1"/>
                          </a:solidFill>
                          <a:effectLst/>
                          <a:latin typeface="UD デジタル 教科書体 NK-B" panose="02020700000000000000" pitchFamily="18" charset="-128"/>
                          <a:ea typeface="UD デジタル 教科書体 NK-B" panose="02020700000000000000" pitchFamily="18" charset="-128"/>
                          <a:cs typeface="+mn-cs"/>
                        </a:rPr>
                        <a:t>１０</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tint val="40000"/>
                        <a:alpha val="96000"/>
                      </a:schemeClr>
                    </a:solidFill>
                  </a:tcPr>
                </a:tc>
                <a:tc>
                  <a:txBody>
                    <a:bodyPr/>
                    <a:lstStyle/>
                    <a:p>
                      <a:pPr marL="0" algn="ctr" defTabSz="914400" rtl="0" eaLnBrk="1" fontAlgn="ctr" latinLnBrk="0" hangingPunct="1"/>
                      <a:r>
                        <a:rPr kumimoji="1" lang="ja-JP" altLang="en-US" sz="1600" u="none" strike="noStrike" kern="1200" dirty="0">
                          <a:solidFill>
                            <a:schemeClr val="dk1"/>
                          </a:solidFill>
                          <a:effectLst/>
                          <a:latin typeface="UD デジタル 教科書体 NK-B" panose="02020700000000000000" pitchFamily="18" charset="-128"/>
                          <a:ea typeface="UD デジタル 教科書体 NK-B" panose="02020700000000000000" pitchFamily="18" charset="-128"/>
                          <a:cs typeface="+mn-cs"/>
                        </a:rPr>
                        <a:t>８</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tint val="40000"/>
                        <a:alpha val="96000"/>
                      </a:schemeClr>
                    </a:solidFill>
                  </a:tcPr>
                </a:tc>
                <a:tc>
                  <a:txBody>
                    <a:bodyPr/>
                    <a:lstStyle/>
                    <a:p>
                      <a:pPr marL="0" algn="ctr" defTabSz="914400" rtl="0" eaLnBrk="1" fontAlgn="ctr" latinLnBrk="0" hangingPunct="1"/>
                      <a:r>
                        <a:rPr kumimoji="1" lang="ja-JP" altLang="en-US" sz="1600" u="none" strike="noStrike" kern="1200" dirty="0">
                          <a:solidFill>
                            <a:schemeClr val="dk1"/>
                          </a:solidFill>
                          <a:effectLst/>
                          <a:latin typeface="UD デジタル 教科書体 NK-B" panose="02020700000000000000" pitchFamily="18" charset="-128"/>
                          <a:ea typeface="UD デジタル 教科書体 NK-B" panose="02020700000000000000" pitchFamily="18" charset="-128"/>
                          <a:cs typeface="+mn-cs"/>
                        </a:rPr>
                        <a:t>６</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tint val="40000"/>
                        <a:alpha val="96000"/>
                      </a:schemeClr>
                    </a:solidFill>
                  </a:tcPr>
                </a:tc>
                <a:tc>
                  <a:txBody>
                    <a:bodyPr/>
                    <a:lstStyle/>
                    <a:p>
                      <a:pPr marL="0" algn="ctr" defTabSz="914400" rtl="0" eaLnBrk="1" fontAlgn="ctr" latinLnBrk="0" hangingPunct="1"/>
                      <a:r>
                        <a:rPr kumimoji="1" lang="ja-JP" altLang="en-US" sz="1600" u="none" strike="noStrike" kern="1200" dirty="0">
                          <a:solidFill>
                            <a:schemeClr val="dk1"/>
                          </a:solidFill>
                          <a:effectLst/>
                          <a:latin typeface="UD デジタル 教科書体 NK-B" panose="02020700000000000000" pitchFamily="18" charset="-128"/>
                          <a:ea typeface="UD デジタル 教科書体 NK-B" panose="02020700000000000000" pitchFamily="18" charset="-128"/>
                          <a:cs typeface="+mn-cs"/>
                        </a:rPr>
                        <a:t>７</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tint val="40000"/>
                        <a:alpha val="96000"/>
                      </a:schemeClr>
                    </a:solidFill>
                  </a:tcPr>
                </a:tc>
                <a:tc>
                  <a:txBody>
                    <a:bodyPr/>
                    <a:lstStyle/>
                    <a:p>
                      <a:pPr marL="0" algn="ctr" defTabSz="914400" rtl="0" eaLnBrk="1" fontAlgn="ctr" latinLnBrk="0" hangingPunct="1"/>
                      <a:r>
                        <a:rPr kumimoji="1" lang="ja-JP" altLang="en-US" sz="1600" u="none" strike="noStrike" kern="1200" dirty="0">
                          <a:solidFill>
                            <a:schemeClr val="dk1"/>
                          </a:solidFill>
                          <a:effectLst/>
                          <a:latin typeface="UD デジタル 教科書体 NK-B" panose="02020700000000000000" pitchFamily="18" charset="-128"/>
                          <a:ea typeface="UD デジタル 教科書体 NK-B" panose="02020700000000000000" pitchFamily="18" charset="-128"/>
                          <a:cs typeface="+mn-cs"/>
                        </a:rPr>
                        <a:t>６</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tint val="40000"/>
                        <a:alpha val="96000"/>
                      </a:schemeClr>
                    </a:solidFill>
                  </a:tcPr>
                </a:tc>
                <a:tc>
                  <a:txBody>
                    <a:bodyPr/>
                    <a:lstStyle/>
                    <a:p>
                      <a:pPr marL="0" algn="ctr" defTabSz="914400" rtl="0" eaLnBrk="1" fontAlgn="ctr" latinLnBrk="0" hangingPunct="1"/>
                      <a:r>
                        <a:rPr kumimoji="1" lang="ja-JP" altLang="en-US" sz="1600" u="none" strike="noStrike" kern="1200" dirty="0">
                          <a:solidFill>
                            <a:schemeClr val="dk1"/>
                          </a:solidFill>
                          <a:effectLst/>
                          <a:latin typeface="UD デジタル 教科書体 NK-B" panose="02020700000000000000" pitchFamily="18" charset="-128"/>
                          <a:ea typeface="UD デジタル 教科書体 NK-B" panose="02020700000000000000" pitchFamily="18" charset="-128"/>
                          <a:cs typeface="+mn-cs"/>
                        </a:rPr>
                        <a:t>１２</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tint val="40000"/>
                        <a:alpha val="87000"/>
                      </a:schemeClr>
                    </a:solidFill>
                  </a:tcPr>
                </a:tc>
                <a:extLst>
                  <a:ext uri="{0D108BD9-81ED-4DB2-BD59-A6C34878D82A}">
                    <a16:rowId xmlns:a16="http://schemas.microsoft.com/office/drawing/2014/main" val="2554302923"/>
                  </a:ext>
                </a:extLst>
              </a:tr>
            </a:tbl>
          </a:graphicData>
        </a:graphic>
      </p:graphicFrame>
      <p:cxnSp>
        <p:nvCxnSpPr>
          <p:cNvPr id="16" name="直線矢印コネクタ 15">
            <a:extLst>
              <a:ext uri="{FF2B5EF4-FFF2-40B4-BE49-F238E27FC236}">
                <a16:creationId xmlns:a16="http://schemas.microsoft.com/office/drawing/2014/main" id="{E9D4A801-AEF1-49DC-ADB3-F9FEDBD3D6A9}"/>
              </a:ext>
            </a:extLst>
          </p:cNvPr>
          <p:cNvCxnSpPr>
            <a:cxnSpLocks/>
          </p:cNvCxnSpPr>
          <p:nvPr/>
        </p:nvCxnSpPr>
        <p:spPr>
          <a:xfrm flipH="1">
            <a:off x="5207875" y="4608855"/>
            <a:ext cx="403558" cy="241275"/>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17" name="テキスト ボックス 16">
            <a:extLst>
              <a:ext uri="{FF2B5EF4-FFF2-40B4-BE49-F238E27FC236}">
                <a16:creationId xmlns:a16="http://schemas.microsoft.com/office/drawing/2014/main" id="{967953B2-7EC5-4A3E-9570-F8413D358955}"/>
              </a:ext>
            </a:extLst>
          </p:cNvPr>
          <p:cNvSpPr txBox="1"/>
          <p:nvPr/>
        </p:nvSpPr>
        <p:spPr>
          <a:xfrm>
            <a:off x="140174" y="4652207"/>
            <a:ext cx="1731696" cy="307777"/>
          </a:xfrm>
          <a:prstGeom prst="rect">
            <a:avLst/>
          </a:prstGeom>
          <a:noFill/>
        </p:spPr>
        <p:txBody>
          <a:bodyPr wrap="square" rtlCol="0">
            <a:spAutoFit/>
          </a:bodyPr>
          <a:lstStyle/>
          <a:p>
            <a:r>
              <a:rPr kumimoji="1" lang="ja-JP" altLang="en-US" sz="1400" dirty="0"/>
              <a:t>〇</a:t>
            </a:r>
            <a:r>
              <a:rPr kumimoji="1" lang="en-US" altLang="ja-JP" sz="1400" dirty="0"/>
              <a:t>R</a:t>
            </a:r>
            <a:r>
              <a:rPr kumimoji="1" lang="ja-JP" altLang="en-US" sz="1400" dirty="0"/>
              <a:t>６年度の内訳</a:t>
            </a:r>
          </a:p>
        </p:txBody>
      </p:sp>
      <p:sp>
        <p:nvSpPr>
          <p:cNvPr id="14" name="四角形: 角を丸くする 13">
            <a:extLst>
              <a:ext uri="{FF2B5EF4-FFF2-40B4-BE49-F238E27FC236}">
                <a16:creationId xmlns:a16="http://schemas.microsoft.com/office/drawing/2014/main" id="{555DB5A5-10C1-464B-BA57-F38F17C99649}"/>
              </a:ext>
            </a:extLst>
          </p:cNvPr>
          <p:cNvSpPr/>
          <p:nvPr/>
        </p:nvSpPr>
        <p:spPr>
          <a:xfrm>
            <a:off x="5369325" y="4157630"/>
            <a:ext cx="568474" cy="445323"/>
          </a:xfrm>
          <a:prstGeom prst="roundRect">
            <a:avLst/>
          </a:prstGeom>
          <a:noFill/>
          <a:ln w="38100">
            <a:prstDash val="sysDash"/>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graphicFrame>
        <p:nvGraphicFramePr>
          <p:cNvPr id="20" name="グラフ 19">
            <a:extLst>
              <a:ext uri="{FF2B5EF4-FFF2-40B4-BE49-F238E27FC236}">
                <a16:creationId xmlns:a16="http://schemas.microsoft.com/office/drawing/2014/main" id="{DE31A74B-5D7B-4BD0-B70A-2FEEB6DAF557}"/>
              </a:ext>
            </a:extLst>
          </p:cNvPr>
          <p:cNvGraphicFramePr/>
          <p:nvPr>
            <p:extLst>
              <p:ext uri="{D42A27DB-BD31-4B8C-83A1-F6EECF244321}">
                <p14:modId xmlns:p14="http://schemas.microsoft.com/office/powerpoint/2010/main" val="1023538695"/>
              </p:ext>
            </p:extLst>
          </p:nvPr>
        </p:nvGraphicFramePr>
        <p:xfrm>
          <a:off x="229982" y="1065019"/>
          <a:ext cx="5682207" cy="2781575"/>
        </p:xfrm>
        <a:graphic>
          <a:graphicData uri="http://schemas.openxmlformats.org/drawingml/2006/chart">
            <c:chart xmlns:c="http://schemas.openxmlformats.org/drawingml/2006/chart" xmlns:r="http://schemas.openxmlformats.org/officeDocument/2006/relationships" r:id="rId3"/>
          </a:graphicData>
        </a:graphic>
      </p:graphicFrame>
      <p:sp>
        <p:nvSpPr>
          <p:cNvPr id="22" name="テキスト ボックス 21">
            <a:extLst>
              <a:ext uri="{FF2B5EF4-FFF2-40B4-BE49-F238E27FC236}">
                <a16:creationId xmlns:a16="http://schemas.microsoft.com/office/drawing/2014/main" id="{D1D8BB91-4F66-41C1-975E-DED5DFAE73E6}"/>
              </a:ext>
            </a:extLst>
          </p:cNvPr>
          <p:cNvSpPr txBox="1"/>
          <p:nvPr/>
        </p:nvSpPr>
        <p:spPr>
          <a:xfrm>
            <a:off x="1871870" y="5909187"/>
            <a:ext cx="9526339" cy="738664"/>
          </a:xfrm>
          <a:prstGeom prst="rect">
            <a:avLst/>
          </a:prstGeom>
          <a:ln w="28575"/>
        </p:spPr>
        <p:style>
          <a:lnRef idx="2">
            <a:schemeClr val="accent1"/>
          </a:lnRef>
          <a:fillRef idx="1">
            <a:schemeClr val="lt1"/>
          </a:fillRef>
          <a:effectRef idx="0">
            <a:schemeClr val="accent1"/>
          </a:effectRef>
          <a:fontRef idx="minor">
            <a:schemeClr val="dk1"/>
          </a:fontRef>
        </p:style>
        <p:txBody>
          <a:bodyPr wrap="square" rtlCol="0">
            <a:spAutoFit/>
          </a:bodyPr>
          <a:lstStyle/>
          <a:p>
            <a:r>
              <a:rPr lang="ja-JP" altLang="en-US" sz="1400" dirty="0"/>
              <a:t>ネットワークへの新規登録数は近年横ばいか微増で推移。</a:t>
            </a:r>
            <a:endParaRPr lang="en-US" altLang="ja-JP" sz="1400" dirty="0"/>
          </a:p>
          <a:p>
            <a:r>
              <a:rPr lang="ja-JP" altLang="en-US" sz="1400" dirty="0"/>
              <a:t>拠点医療機関以外の登録</a:t>
            </a:r>
            <a:r>
              <a:rPr kumimoji="1" lang="ja-JP" altLang="en-US" sz="1400" dirty="0"/>
              <a:t>医療機関においても待機期間が長期化しており、新規の受付を停止しているところもある。</a:t>
            </a:r>
            <a:endParaRPr kumimoji="1" lang="en-US" altLang="ja-JP" sz="1400" dirty="0"/>
          </a:p>
          <a:p>
            <a:r>
              <a:rPr kumimoji="1" lang="ja-JP" altLang="en-US" sz="1400" dirty="0"/>
              <a:t>また、待機期間調査の回答率が低下しており、初診待機の状況などの実態がわからない登録医療機関も多い。</a:t>
            </a:r>
          </a:p>
        </p:txBody>
      </p:sp>
      <p:sp>
        <p:nvSpPr>
          <p:cNvPr id="23" name="矢印: 右 22">
            <a:extLst>
              <a:ext uri="{FF2B5EF4-FFF2-40B4-BE49-F238E27FC236}">
                <a16:creationId xmlns:a16="http://schemas.microsoft.com/office/drawing/2014/main" id="{C94675C3-324A-4F16-9EB7-28FD0FE565F2}"/>
              </a:ext>
            </a:extLst>
          </p:cNvPr>
          <p:cNvSpPr/>
          <p:nvPr/>
        </p:nvSpPr>
        <p:spPr>
          <a:xfrm>
            <a:off x="340632" y="5979140"/>
            <a:ext cx="1330779" cy="69455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9050267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B2DC5BFC-445A-4F45-A821-6220093FFAB7}"/>
              </a:ext>
            </a:extLst>
          </p:cNvPr>
          <p:cNvSpPr>
            <a:spLocks noGrp="1"/>
          </p:cNvSpPr>
          <p:nvPr>
            <p:ph type="sldNum" sz="quarter" idx="12"/>
          </p:nvPr>
        </p:nvSpPr>
        <p:spPr/>
        <p:txBody>
          <a:bodyPr/>
          <a:lstStyle/>
          <a:p>
            <a:fld id="{3F044110-C8C5-4837-8817-7F8B4D0D154B}" type="slidenum">
              <a:rPr kumimoji="1" lang="ja-JP" altLang="en-US" smtClean="0"/>
              <a:t>6</a:t>
            </a:fld>
            <a:endParaRPr kumimoji="1" lang="ja-JP" altLang="en-US"/>
          </a:p>
        </p:txBody>
      </p:sp>
      <p:sp>
        <p:nvSpPr>
          <p:cNvPr id="3" name="タイトル 1">
            <a:extLst>
              <a:ext uri="{FF2B5EF4-FFF2-40B4-BE49-F238E27FC236}">
                <a16:creationId xmlns:a16="http://schemas.microsoft.com/office/drawing/2014/main" id="{2F71771B-FA6F-4AAE-97C7-9C15687FAAAD}"/>
              </a:ext>
            </a:extLst>
          </p:cNvPr>
          <p:cNvSpPr txBox="1">
            <a:spLocks/>
          </p:cNvSpPr>
          <p:nvPr/>
        </p:nvSpPr>
        <p:spPr>
          <a:xfrm>
            <a:off x="0" y="0"/>
            <a:ext cx="12192000" cy="445323"/>
          </a:xfrm>
          <a:prstGeom prst="rect">
            <a:avLst/>
          </a:prstGeom>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000" b="1" dirty="0"/>
              <a:t>５．大阪府発達障がい専門医療機関ネットワーク構築事業の課題</a:t>
            </a:r>
          </a:p>
        </p:txBody>
      </p:sp>
      <p:graphicFrame>
        <p:nvGraphicFramePr>
          <p:cNvPr id="4" name="図表 3">
            <a:extLst>
              <a:ext uri="{FF2B5EF4-FFF2-40B4-BE49-F238E27FC236}">
                <a16:creationId xmlns:a16="http://schemas.microsoft.com/office/drawing/2014/main" id="{C5E90775-CF7A-424E-ACC3-D56D7B2A267B}"/>
              </a:ext>
            </a:extLst>
          </p:cNvPr>
          <p:cNvGraphicFramePr/>
          <p:nvPr>
            <p:extLst>
              <p:ext uri="{D42A27DB-BD31-4B8C-83A1-F6EECF244321}">
                <p14:modId xmlns:p14="http://schemas.microsoft.com/office/powerpoint/2010/main" val="4084911742"/>
              </p:ext>
            </p:extLst>
          </p:nvPr>
        </p:nvGraphicFramePr>
        <p:xfrm>
          <a:off x="569957" y="906308"/>
          <a:ext cx="10702248" cy="52038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321609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9CFEEE30-0B8E-4E9C-8AE8-5357545A29F3}"/>
              </a:ext>
            </a:extLst>
          </p:cNvPr>
          <p:cNvSpPr>
            <a:spLocks noGrp="1"/>
          </p:cNvSpPr>
          <p:nvPr>
            <p:ph type="sldNum" sz="quarter" idx="12"/>
          </p:nvPr>
        </p:nvSpPr>
        <p:spPr/>
        <p:txBody>
          <a:bodyPr/>
          <a:lstStyle/>
          <a:p>
            <a:fld id="{3F044110-C8C5-4837-8817-7F8B4D0D154B}" type="slidenum">
              <a:rPr kumimoji="1" lang="ja-JP" altLang="en-US" smtClean="0"/>
              <a:t>7</a:t>
            </a:fld>
            <a:endParaRPr kumimoji="1" lang="ja-JP" altLang="en-US"/>
          </a:p>
        </p:txBody>
      </p:sp>
      <p:sp>
        <p:nvSpPr>
          <p:cNvPr id="3" name="タイトル 1">
            <a:extLst>
              <a:ext uri="{FF2B5EF4-FFF2-40B4-BE49-F238E27FC236}">
                <a16:creationId xmlns:a16="http://schemas.microsoft.com/office/drawing/2014/main" id="{945B7C0E-6D83-42FA-B969-7E4F4F4D7744}"/>
              </a:ext>
            </a:extLst>
          </p:cNvPr>
          <p:cNvSpPr txBox="1">
            <a:spLocks/>
          </p:cNvSpPr>
          <p:nvPr/>
        </p:nvSpPr>
        <p:spPr>
          <a:xfrm>
            <a:off x="0" y="0"/>
            <a:ext cx="12192000" cy="445323"/>
          </a:xfrm>
          <a:prstGeom prst="rect">
            <a:avLst/>
          </a:prstGeom>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000" b="1" dirty="0"/>
              <a:t>６．ネットワーク事業の充実に向けた今後の方策案①　ネットワーク登録医療機関の実態調査の実施</a:t>
            </a:r>
          </a:p>
        </p:txBody>
      </p:sp>
      <p:sp>
        <p:nvSpPr>
          <p:cNvPr id="5" name="テキスト ボックス 4">
            <a:extLst>
              <a:ext uri="{FF2B5EF4-FFF2-40B4-BE49-F238E27FC236}">
                <a16:creationId xmlns:a16="http://schemas.microsoft.com/office/drawing/2014/main" id="{500D047F-1A74-4787-BBB8-17807F69F5DC}"/>
              </a:ext>
            </a:extLst>
          </p:cNvPr>
          <p:cNvSpPr txBox="1"/>
          <p:nvPr/>
        </p:nvSpPr>
        <p:spPr>
          <a:xfrm>
            <a:off x="398411" y="753878"/>
            <a:ext cx="11031589" cy="584775"/>
          </a:xfrm>
          <a:prstGeom prst="rect">
            <a:avLst/>
          </a:prstGeom>
          <a:ln w="28575"/>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ja-JP" altLang="en-US" sz="1600" dirty="0"/>
              <a:t>登録医療機関の実態を把握し、発達障がい分野における地域医療の課題を整理することで、</a:t>
            </a:r>
            <a:endParaRPr kumimoji="1" lang="en-US" altLang="ja-JP" sz="1600" dirty="0"/>
          </a:p>
          <a:p>
            <a:r>
              <a:rPr kumimoji="1" lang="ja-JP" altLang="en-US" sz="1600" dirty="0"/>
              <a:t>初診待機の解消に向けた新たな方策検討の材料とするため、登録医療機関の実態調査を実施する。</a:t>
            </a:r>
            <a:endParaRPr kumimoji="1" lang="en-US" altLang="ja-JP" sz="1600" dirty="0"/>
          </a:p>
        </p:txBody>
      </p:sp>
      <p:sp>
        <p:nvSpPr>
          <p:cNvPr id="6" name="テキスト ボックス 5">
            <a:extLst>
              <a:ext uri="{FF2B5EF4-FFF2-40B4-BE49-F238E27FC236}">
                <a16:creationId xmlns:a16="http://schemas.microsoft.com/office/drawing/2014/main" id="{4FE24C60-F7A7-41D0-8779-B04D682FF2FD}"/>
              </a:ext>
            </a:extLst>
          </p:cNvPr>
          <p:cNvSpPr txBox="1"/>
          <p:nvPr/>
        </p:nvSpPr>
        <p:spPr>
          <a:xfrm>
            <a:off x="398411" y="1675413"/>
            <a:ext cx="2506631" cy="338554"/>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prstClr val="white"/>
                </a:solidFill>
                <a:latin typeface="游ゴシック" panose="020F0502020204030204"/>
                <a:ea typeface="游ゴシック" panose="020B0400000000000000" pitchFamily="50" charset="-128"/>
              </a:rPr>
              <a:t>調査項目とねらい</a:t>
            </a:r>
            <a:endParaRPr kumimoji="1" lang="ja-JP" altLang="en-US" sz="1600" b="1"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7" name="テキスト ボックス 6">
            <a:extLst>
              <a:ext uri="{FF2B5EF4-FFF2-40B4-BE49-F238E27FC236}">
                <a16:creationId xmlns:a16="http://schemas.microsoft.com/office/drawing/2014/main" id="{F5959974-A5AA-42B2-A5F1-E6860A86BFE0}"/>
              </a:ext>
            </a:extLst>
          </p:cNvPr>
          <p:cNvSpPr txBox="1"/>
          <p:nvPr/>
        </p:nvSpPr>
        <p:spPr>
          <a:xfrm>
            <a:off x="398411" y="2322522"/>
            <a:ext cx="5697589" cy="353943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285750" indent="-285750">
              <a:buFont typeface="Wingdings" panose="05000000000000000000" pitchFamily="2" charset="2"/>
              <a:buChar char="l"/>
            </a:pPr>
            <a:r>
              <a:rPr kumimoji="1" lang="ja-JP" altLang="en-US" sz="1600" dirty="0"/>
              <a:t>調査項目（案）　</a:t>
            </a:r>
            <a:r>
              <a:rPr kumimoji="1" lang="en-US" altLang="ja-JP" sz="1400" b="1" dirty="0"/>
              <a:t>※</a:t>
            </a:r>
            <a:r>
              <a:rPr kumimoji="1" lang="ja-JP" altLang="en-US" sz="1400" b="1" dirty="0"/>
              <a:t>参考資料１を参照</a:t>
            </a:r>
            <a:endParaRPr kumimoji="1" lang="en-US" altLang="ja-JP" sz="1600" b="1" dirty="0"/>
          </a:p>
          <a:p>
            <a:pPr marL="285750" indent="-285750">
              <a:buFont typeface="Wingdings" panose="05000000000000000000" pitchFamily="2" charset="2"/>
              <a:buChar char="l"/>
            </a:pPr>
            <a:endParaRPr kumimoji="1" lang="en-US" altLang="ja-JP" sz="1600" dirty="0"/>
          </a:p>
          <a:p>
            <a:r>
              <a:rPr kumimoji="1" lang="ja-JP" altLang="en-US" sz="1600" dirty="0"/>
              <a:t>・患者の受診理由</a:t>
            </a:r>
            <a:endParaRPr kumimoji="1" lang="en-US" altLang="ja-JP" sz="1600" dirty="0"/>
          </a:p>
          <a:p>
            <a:r>
              <a:rPr lang="ja-JP" altLang="en-US" sz="1600" dirty="0"/>
              <a:t>・患者に紹介している支援機関</a:t>
            </a:r>
            <a:endParaRPr kumimoji="1" lang="en-US" altLang="ja-JP" sz="1600" dirty="0"/>
          </a:p>
          <a:p>
            <a:r>
              <a:rPr kumimoji="1" lang="ja-JP" altLang="en-US" sz="1600" dirty="0"/>
              <a:t>・他機関との連携状況</a:t>
            </a:r>
            <a:endParaRPr kumimoji="1" lang="en-US" altLang="ja-JP" sz="1600" dirty="0"/>
          </a:p>
          <a:p>
            <a:r>
              <a:rPr lang="ja-JP" altLang="en-US" sz="1600" dirty="0"/>
              <a:t>・ネットワーク登録のメリット</a:t>
            </a:r>
            <a:endParaRPr kumimoji="1" lang="en-US" altLang="ja-JP" sz="1600" dirty="0"/>
          </a:p>
          <a:p>
            <a:r>
              <a:rPr kumimoji="1" lang="ja-JP" altLang="en-US" sz="1600" dirty="0"/>
              <a:t>・拠点医療機関や行政へ期待するもの　　等を質問予定。</a:t>
            </a:r>
            <a:endParaRPr kumimoji="1" lang="en-US" altLang="ja-JP" sz="1600" dirty="0"/>
          </a:p>
          <a:p>
            <a:endParaRPr kumimoji="1" lang="en-US" altLang="ja-JP" sz="1600" dirty="0"/>
          </a:p>
          <a:p>
            <a:pPr marL="285750" indent="-285750">
              <a:buFont typeface="Wingdings" panose="05000000000000000000" pitchFamily="2" charset="2"/>
              <a:buChar char="l"/>
            </a:pPr>
            <a:r>
              <a:rPr kumimoji="1" lang="ja-JP" altLang="en-US" sz="1600" dirty="0"/>
              <a:t>調査のねらい</a:t>
            </a:r>
            <a:endParaRPr kumimoji="1" lang="en-US" altLang="ja-JP" sz="1600" dirty="0"/>
          </a:p>
          <a:p>
            <a:r>
              <a:rPr kumimoji="1" lang="ja-JP" altLang="en-US" sz="1600" dirty="0"/>
              <a:t>　・発達障がいのある方等が医療受診をする動機の確認</a:t>
            </a:r>
            <a:endParaRPr kumimoji="1" lang="en-US" altLang="ja-JP" sz="1600" dirty="0"/>
          </a:p>
          <a:p>
            <a:r>
              <a:rPr kumimoji="1" lang="ja-JP" altLang="en-US" sz="1600" dirty="0"/>
              <a:t>　・他分野との連携についてのニーズの確認</a:t>
            </a:r>
            <a:endParaRPr kumimoji="1" lang="en-US" altLang="ja-JP" sz="1600" dirty="0"/>
          </a:p>
          <a:p>
            <a:r>
              <a:rPr kumimoji="1" lang="ja-JP" altLang="en-US" sz="1600" dirty="0"/>
              <a:t>　・ネットワーク事業の効果検証の参考とする</a:t>
            </a:r>
            <a:endParaRPr kumimoji="1" lang="en-US" altLang="ja-JP" sz="1600" dirty="0"/>
          </a:p>
          <a:p>
            <a:r>
              <a:rPr kumimoji="1" lang="ja-JP" altLang="en-US" sz="1600" dirty="0"/>
              <a:t>　・新たなアプローチや施策の方向性の検討材料とする</a:t>
            </a:r>
            <a:endParaRPr kumimoji="1" lang="en-US" altLang="ja-JP" sz="1600" dirty="0"/>
          </a:p>
          <a:p>
            <a:pPr marL="285750" indent="-285750">
              <a:buFont typeface="Wingdings" panose="05000000000000000000" pitchFamily="2" charset="2"/>
              <a:buChar char="l"/>
            </a:pPr>
            <a:endParaRPr kumimoji="1" lang="en-US" altLang="ja-JP" sz="1600" dirty="0"/>
          </a:p>
        </p:txBody>
      </p:sp>
      <p:sp>
        <p:nvSpPr>
          <p:cNvPr id="8" name="テキスト ボックス 7">
            <a:extLst>
              <a:ext uri="{FF2B5EF4-FFF2-40B4-BE49-F238E27FC236}">
                <a16:creationId xmlns:a16="http://schemas.microsoft.com/office/drawing/2014/main" id="{80E8861C-FF93-4DF3-AD68-C55DA41676A1}"/>
              </a:ext>
            </a:extLst>
          </p:cNvPr>
          <p:cNvSpPr txBox="1"/>
          <p:nvPr/>
        </p:nvSpPr>
        <p:spPr>
          <a:xfrm>
            <a:off x="6577136" y="1675413"/>
            <a:ext cx="2506631" cy="338554"/>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rPr>
              <a:t>スケジュール（案）</a:t>
            </a:r>
          </a:p>
        </p:txBody>
      </p:sp>
      <p:graphicFrame>
        <p:nvGraphicFramePr>
          <p:cNvPr id="9" name="図表 8">
            <a:extLst>
              <a:ext uri="{FF2B5EF4-FFF2-40B4-BE49-F238E27FC236}">
                <a16:creationId xmlns:a16="http://schemas.microsoft.com/office/drawing/2014/main" id="{5A11924A-5924-43A4-94DB-2F3651203479}"/>
              </a:ext>
            </a:extLst>
          </p:cNvPr>
          <p:cNvGraphicFramePr/>
          <p:nvPr>
            <p:extLst>
              <p:ext uri="{D42A27DB-BD31-4B8C-83A1-F6EECF244321}">
                <p14:modId xmlns:p14="http://schemas.microsoft.com/office/powerpoint/2010/main" val="2760441541"/>
              </p:ext>
            </p:extLst>
          </p:nvPr>
        </p:nvGraphicFramePr>
        <p:xfrm>
          <a:off x="6330043" y="2290966"/>
          <a:ext cx="5023757" cy="3621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テキスト ボックス 9">
            <a:extLst>
              <a:ext uri="{FF2B5EF4-FFF2-40B4-BE49-F238E27FC236}">
                <a16:creationId xmlns:a16="http://schemas.microsoft.com/office/drawing/2014/main" id="{5A45518E-1528-4A42-8EF8-7EEFF26BC4F4}"/>
              </a:ext>
            </a:extLst>
          </p:cNvPr>
          <p:cNvSpPr txBox="1"/>
          <p:nvPr/>
        </p:nvSpPr>
        <p:spPr>
          <a:xfrm>
            <a:off x="8090807" y="6051427"/>
            <a:ext cx="3445509" cy="276999"/>
          </a:xfrm>
          <a:prstGeom prst="rect">
            <a:avLst/>
          </a:prstGeom>
          <a:noFill/>
        </p:spPr>
        <p:txBody>
          <a:bodyPr wrap="square" rtlCol="0">
            <a:spAutoFit/>
          </a:bodyPr>
          <a:lstStyle/>
          <a:p>
            <a:r>
              <a:rPr kumimoji="1" lang="en-US" altLang="ja-JP" sz="1200" dirty="0"/>
              <a:t>※</a:t>
            </a:r>
            <a:r>
              <a:rPr kumimoji="1" lang="ja-JP" altLang="en-US" sz="1200" dirty="0"/>
              <a:t>必要に応じて個別にヒアリングを実施予定</a:t>
            </a:r>
          </a:p>
        </p:txBody>
      </p:sp>
    </p:spTree>
    <p:extLst>
      <p:ext uri="{BB962C8B-B14F-4D97-AF65-F5344CB8AC3E}">
        <p14:creationId xmlns:p14="http://schemas.microsoft.com/office/powerpoint/2010/main" val="34648446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3941BD38-3FCA-4E82-B6D2-129987155DFE}"/>
              </a:ext>
            </a:extLst>
          </p:cNvPr>
          <p:cNvSpPr>
            <a:spLocks noGrp="1"/>
          </p:cNvSpPr>
          <p:nvPr>
            <p:ph type="sldNum" sz="quarter" idx="12"/>
          </p:nvPr>
        </p:nvSpPr>
        <p:spPr/>
        <p:txBody>
          <a:bodyPr/>
          <a:lstStyle/>
          <a:p>
            <a:fld id="{3F044110-C8C5-4837-8817-7F8B4D0D154B}" type="slidenum">
              <a:rPr kumimoji="1" lang="ja-JP" altLang="en-US" smtClean="0"/>
              <a:t>8</a:t>
            </a:fld>
            <a:endParaRPr kumimoji="1" lang="ja-JP" altLang="en-US"/>
          </a:p>
        </p:txBody>
      </p:sp>
      <p:sp>
        <p:nvSpPr>
          <p:cNvPr id="3" name="タイトル 1">
            <a:extLst>
              <a:ext uri="{FF2B5EF4-FFF2-40B4-BE49-F238E27FC236}">
                <a16:creationId xmlns:a16="http://schemas.microsoft.com/office/drawing/2014/main" id="{63D1229A-1010-4931-8221-37082EC02820}"/>
              </a:ext>
            </a:extLst>
          </p:cNvPr>
          <p:cNvSpPr txBox="1">
            <a:spLocks/>
          </p:cNvSpPr>
          <p:nvPr/>
        </p:nvSpPr>
        <p:spPr>
          <a:xfrm>
            <a:off x="0" y="0"/>
            <a:ext cx="12192000" cy="445323"/>
          </a:xfrm>
          <a:prstGeom prst="rect">
            <a:avLst/>
          </a:prstGeom>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000" b="1" dirty="0"/>
              <a:t>７．ネットワーク事業の充実に向けた今後の方策案②　待機期間調査の見直し</a:t>
            </a:r>
          </a:p>
        </p:txBody>
      </p:sp>
      <p:sp>
        <p:nvSpPr>
          <p:cNvPr id="4" name="テキスト ボックス 3">
            <a:extLst>
              <a:ext uri="{FF2B5EF4-FFF2-40B4-BE49-F238E27FC236}">
                <a16:creationId xmlns:a16="http://schemas.microsoft.com/office/drawing/2014/main" id="{845340A3-503A-4798-B3EF-883514AD5E13}"/>
              </a:ext>
            </a:extLst>
          </p:cNvPr>
          <p:cNvSpPr txBox="1"/>
          <p:nvPr/>
        </p:nvSpPr>
        <p:spPr>
          <a:xfrm>
            <a:off x="649264" y="724355"/>
            <a:ext cx="11197114" cy="584775"/>
          </a:xfrm>
          <a:prstGeom prst="rect">
            <a:avLst/>
          </a:prstGeom>
          <a:ln w="28575"/>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ja-JP" altLang="en-US" sz="1600" dirty="0"/>
              <a:t>年</a:t>
            </a:r>
            <a:r>
              <a:rPr kumimoji="1" lang="en-US" altLang="ja-JP" sz="1600" dirty="0"/>
              <a:t>4</a:t>
            </a:r>
            <a:r>
              <a:rPr kumimoji="1" lang="ja-JP" altLang="en-US" sz="1600" dirty="0"/>
              <a:t>回実施している待機期間調査の頻度や実施方法を見直し、登録医療機関の負担軽減を図るとともに、精度の高い調査結果の公表を目指し、府域の初診待機状況の把握に努める。</a:t>
            </a:r>
            <a:endParaRPr kumimoji="1" lang="en-US" altLang="ja-JP" sz="1600" dirty="0"/>
          </a:p>
        </p:txBody>
      </p:sp>
      <p:sp>
        <p:nvSpPr>
          <p:cNvPr id="5" name="テキスト ボックス 4">
            <a:extLst>
              <a:ext uri="{FF2B5EF4-FFF2-40B4-BE49-F238E27FC236}">
                <a16:creationId xmlns:a16="http://schemas.microsoft.com/office/drawing/2014/main" id="{63921D3C-AF5E-48E9-B8FD-7B92CEB77275}"/>
              </a:ext>
            </a:extLst>
          </p:cNvPr>
          <p:cNvSpPr txBox="1"/>
          <p:nvPr/>
        </p:nvSpPr>
        <p:spPr>
          <a:xfrm>
            <a:off x="649263" y="1606786"/>
            <a:ext cx="1899727" cy="338554"/>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rPr>
              <a:t>現行</a:t>
            </a:r>
          </a:p>
        </p:txBody>
      </p:sp>
      <p:graphicFrame>
        <p:nvGraphicFramePr>
          <p:cNvPr id="6" name="図表 5">
            <a:extLst>
              <a:ext uri="{FF2B5EF4-FFF2-40B4-BE49-F238E27FC236}">
                <a16:creationId xmlns:a16="http://schemas.microsoft.com/office/drawing/2014/main" id="{CA954BF0-3732-4C35-B110-87789966723A}"/>
              </a:ext>
            </a:extLst>
          </p:cNvPr>
          <p:cNvGraphicFramePr/>
          <p:nvPr>
            <p:extLst>
              <p:ext uri="{D42A27DB-BD31-4B8C-83A1-F6EECF244321}">
                <p14:modId xmlns:p14="http://schemas.microsoft.com/office/powerpoint/2010/main" val="43508762"/>
              </p:ext>
            </p:extLst>
          </p:nvPr>
        </p:nvGraphicFramePr>
        <p:xfrm>
          <a:off x="267038" y="2705044"/>
          <a:ext cx="3024406" cy="306457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8" name="図表 7">
            <a:extLst>
              <a:ext uri="{FF2B5EF4-FFF2-40B4-BE49-F238E27FC236}">
                <a16:creationId xmlns:a16="http://schemas.microsoft.com/office/drawing/2014/main" id="{3AA75582-9C65-46BF-91DF-AC375B1F636E}"/>
              </a:ext>
            </a:extLst>
          </p:cNvPr>
          <p:cNvGraphicFramePr/>
          <p:nvPr/>
        </p:nvGraphicFramePr>
        <p:xfrm>
          <a:off x="4173641" y="2457759"/>
          <a:ext cx="2273695" cy="80844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9" name="四角形: 角を丸くする 8">
            <a:extLst>
              <a:ext uri="{FF2B5EF4-FFF2-40B4-BE49-F238E27FC236}">
                <a16:creationId xmlns:a16="http://schemas.microsoft.com/office/drawing/2014/main" id="{4C53C473-E4E7-419A-908D-1373FD4F160A}"/>
              </a:ext>
            </a:extLst>
          </p:cNvPr>
          <p:cNvSpPr/>
          <p:nvPr/>
        </p:nvSpPr>
        <p:spPr>
          <a:xfrm>
            <a:off x="4205842" y="3497179"/>
            <a:ext cx="2241494" cy="550258"/>
          </a:xfrm>
          <a:prstGeom prst="roundRect">
            <a:avLst/>
          </a:prstGeom>
          <a:ln>
            <a:prstDash val="dash"/>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p>
        </p:txBody>
      </p:sp>
      <p:sp>
        <p:nvSpPr>
          <p:cNvPr id="10" name="四角形: 角を丸くする 9">
            <a:extLst>
              <a:ext uri="{FF2B5EF4-FFF2-40B4-BE49-F238E27FC236}">
                <a16:creationId xmlns:a16="http://schemas.microsoft.com/office/drawing/2014/main" id="{5808D2A5-1829-4495-A35E-3399839120E4}"/>
              </a:ext>
            </a:extLst>
          </p:cNvPr>
          <p:cNvSpPr/>
          <p:nvPr/>
        </p:nvSpPr>
        <p:spPr>
          <a:xfrm>
            <a:off x="4205842" y="4364029"/>
            <a:ext cx="2241494" cy="550258"/>
          </a:xfrm>
          <a:prstGeom prst="roundRect">
            <a:avLst/>
          </a:prstGeom>
          <a:ln>
            <a:prstDash val="dash"/>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p>
        </p:txBody>
      </p:sp>
      <p:sp>
        <p:nvSpPr>
          <p:cNvPr id="11" name="四角形: 角を丸くする 10">
            <a:extLst>
              <a:ext uri="{FF2B5EF4-FFF2-40B4-BE49-F238E27FC236}">
                <a16:creationId xmlns:a16="http://schemas.microsoft.com/office/drawing/2014/main" id="{F466EFEA-C707-453B-BA08-1D2F127A9971}"/>
              </a:ext>
            </a:extLst>
          </p:cNvPr>
          <p:cNvSpPr/>
          <p:nvPr/>
        </p:nvSpPr>
        <p:spPr>
          <a:xfrm>
            <a:off x="4208180" y="5145259"/>
            <a:ext cx="2241494" cy="550258"/>
          </a:xfrm>
          <a:prstGeom prst="roundRect">
            <a:avLst/>
          </a:prstGeom>
          <a:ln>
            <a:prstDash val="dash"/>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p>
        </p:txBody>
      </p:sp>
      <p:sp>
        <p:nvSpPr>
          <p:cNvPr id="12" name="矢印: 右 11">
            <a:extLst>
              <a:ext uri="{FF2B5EF4-FFF2-40B4-BE49-F238E27FC236}">
                <a16:creationId xmlns:a16="http://schemas.microsoft.com/office/drawing/2014/main" id="{F1098703-4D04-4361-A1AF-2ED162838DB1}"/>
              </a:ext>
            </a:extLst>
          </p:cNvPr>
          <p:cNvSpPr/>
          <p:nvPr/>
        </p:nvSpPr>
        <p:spPr>
          <a:xfrm>
            <a:off x="3240634" y="2875894"/>
            <a:ext cx="647363" cy="236350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a:extLst>
              <a:ext uri="{FF2B5EF4-FFF2-40B4-BE49-F238E27FC236}">
                <a16:creationId xmlns:a16="http://schemas.microsoft.com/office/drawing/2014/main" id="{E4403CFA-CBF4-4F5B-A68A-F1F0AD2A21F7}"/>
              </a:ext>
            </a:extLst>
          </p:cNvPr>
          <p:cNvSpPr txBox="1"/>
          <p:nvPr/>
        </p:nvSpPr>
        <p:spPr>
          <a:xfrm>
            <a:off x="4205841" y="1625722"/>
            <a:ext cx="2340615" cy="338554"/>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prstClr val="white"/>
                </a:solidFill>
                <a:latin typeface="游ゴシック" panose="020F0502020204030204"/>
                <a:ea typeface="游ゴシック" panose="020B0400000000000000" pitchFamily="50" charset="-128"/>
              </a:rPr>
              <a:t>見直し後のイメージ</a:t>
            </a:r>
            <a:endParaRPr kumimoji="1" lang="ja-JP" altLang="en-US" sz="1600" b="1"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4" name="テキスト ボックス 13">
            <a:extLst>
              <a:ext uri="{FF2B5EF4-FFF2-40B4-BE49-F238E27FC236}">
                <a16:creationId xmlns:a16="http://schemas.microsoft.com/office/drawing/2014/main" id="{F8039F9A-C782-43CF-B7AA-1EC60F738DC9}"/>
              </a:ext>
            </a:extLst>
          </p:cNvPr>
          <p:cNvSpPr txBox="1"/>
          <p:nvPr/>
        </p:nvSpPr>
        <p:spPr>
          <a:xfrm>
            <a:off x="7361735" y="2255240"/>
            <a:ext cx="4484643" cy="156966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285750" indent="-285750">
              <a:buFont typeface="Wingdings" panose="05000000000000000000" pitchFamily="2" charset="2"/>
              <a:buChar char="l"/>
            </a:pPr>
            <a:r>
              <a:rPr kumimoji="1" lang="ja-JP" altLang="en-US" sz="1600" dirty="0"/>
              <a:t>調査は年</a:t>
            </a:r>
            <a:r>
              <a:rPr kumimoji="1" lang="en-US" altLang="ja-JP" sz="1600" dirty="0"/>
              <a:t>1</a:t>
            </a:r>
            <a:r>
              <a:rPr kumimoji="1" lang="ja-JP" altLang="en-US" sz="1600" dirty="0"/>
              <a:t>回とする。</a:t>
            </a:r>
            <a:endParaRPr kumimoji="1" lang="en-US" altLang="ja-JP" sz="1600" dirty="0"/>
          </a:p>
          <a:p>
            <a:pPr marL="285750" indent="-285750">
              <a:buFont typeface="Wingdings" panose="05000000000000000000" pitchFamily="2" charset="2"/>
              <a:buChar char="l"/>
            </a:pPr>
            <a:r>
              <a:rPr kumimoji="1" lang="ja-JP" altLang="en-US" sz="1600" dirty="0"/>
              <a:t>回答のない医療機関には回答協力を依頼の上、回答率を上げる。</a:t>
            </a:r>
            <a:endParaRPr kumimoji="1" lang="en-US" altLang="ja-JP" sz="1600" dirty="0"/>
          </a:p>
          <a:p>
            <a:r>
              <a:rPr kumimoji="1" lang="ja-JP" altLang="en-US" sz="1600" dirty="0"/>
              <a:t>　　（目標は</a:t>
            </a:r>
            <a:r>
              <a:rPr kumimoji="1" lang="en-US" altLang="ja-JP" sz="1600" dirty="0"/>
              <a:t>8</a:t>
            </a:r>
            <a:r>
              <a:rPr kumimoji="1" lang="ja-JP" altLang="en-US" sz="1600" dirty="0"/>
              <a:t>～</a:t>
            </a:r>
            <a:r>
              <a:rPr kumimoji="1" lang="en-US" altLang="ja-JP" sz="1600" dirty="0"/>
              <a:t>9</a:t>
            </a:r>
            <a:r>
              <a:rPr kumimoji="1" lang="ja-JP" altLang="en-US" sz="1600" dirty="0"/>
              <a:t>割の回答率）</a:t>
            </a:r>
            <a:endParaRPr kumimoji="1" lang="en-US" altLang="ja-JP" sz="1600" dirty="0"/>
          </a:p>
          <a:p>
            <a:pPr marL="285750" indent="-285750">
              <a:buFont typeface="Wingdings" panose="05000000000000000000" pitchFamily="2" charset="2"/>
              <a:buChar char="l"/>
            </a:pPr>
            <a:r>
              <a:rPr kumimoji="1" lang="en-US" altLang="ja-JP" sz="1600" dirty="0"/>
              <a:t>1</a:t>
            </a:r>
            <a:r>
              <a:rPr kumimoji="1" lang="ja-JP" altLang="en-US" sz="1600" dirty="0"/>
              <a:t>年のうち待機期間や人数に変動がある場合、平均的な待機期間等を回答してもらう。</a:t>
            </a:r>
          </a:p>
        </p:txBody>
      </p:sp>
      <p:pic>
        <p:nvPicPr>
          <p:cNvPr id="16" name="グラフィックス 15" descr="戻る 単色塗りつぶし">
            <a:extLst>
              <a:ext uri="{FF2B5EF4-FFF2-40B4-BE49-F238E27FC236}">
                <a16:creationId xmlns:a16="http://schemas.microsoft.com/office/drawing/2014/main" id="{14CBF4DB-67FF-4F21-A068-9E6E8B4D3847}"/>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6414121" y="2171386"/>
            <a:ext cx="914400" cy="914400"/>
          </a:xfrm>
          <a:prstGeom prst="rect">
            <a:avLst/>
          </a:prstGeom>
        </p:spPr>
      </p:pic>
      <p:sp>
        <p:nvSpPr>
          <p:cNvPr id="7" name="テキスト ボックス 6">
            <a:extLst>
              <a:ext uri="{FF2B5EF4-FFF2-40B4-BE49-F238E27FC236}">
                <a16:creationId xmlns:a16="http://schemas.microsoft.com/office/drawing/2014/main" id="{9E8DD99A-CA33-4913-BCCC-133DEEA723D4}"/>
              </a:ext>
            </a:extLst>
          </p:cNvPr>
          <p:cNvSpPr txBox="1"/>
          <p:nvPr/>
        </p:nvSpPr>
        <p:spPr>
          <a:xfrm>
            <a:off x="4831895" y="3618419"/>
            <a:ext cx="1116701" cy="307777"/>
          </a:xfrm>
          <a:prstGeom prst="rect">
            <a:avLst/>
          </a:prstGeom>
          <a:noFill/>
        </p:spPr>
        <p:txBody>
          <a:bodyPr wrap="square" rtlCol="0">
            <a:spAutoFit/>
          </a:bodyPr>
          <a:lstStyle/>
          <a:p>
            <a:r>
              <a:rPr kumimoji="1" lang="ja-JP" altLang="en-US" sz="1400" dirty="0"/>
              <a:t>実施なし</a:t>
            </a:r>
          </a:p>
        </p:txBody>
      </p:sp>
      <p:sp>
        <p:nvSpPr>
          <p:cNvPr id="17" name="テキスト ボックス 16">
            <a:extLst>
              <a:ext uri="{FF2B5EF4-FFF2-40B4-BE49-F238E27FC236}">
                <a16:creationId xmlns:a16="http://schemas.microsoft.com/office/drawing/2014/main" id="{DD9C835C-0882-4D8F-A1A2-55E106B84FD3}"/>
              </a:ext>
            </a:extLst>
          </p:cNvPr>
          <p:cNvSpPr txBox="1"/>
          <p:nvPr/>
        </p:nvSpPr>
        <p:spPr>
          <a:xfrm>
            <a:off x="4831895" y="5239399"/>
            <a:ext cx="1116701" cy="307777"/>
          </a:xfrm>
          <a:prstGeom prst="rect">
            <a:avLst/>
          </a:prstGeom>
          <a:noFill/>
        </p:spPr>
        <p:txBody>
          <a:bodyPr wrap="square" rtlCol="0">
            <a:spAutoFit/>
          </a:bodyPr>
          <a:lstStyle/>
          <a:p>
            <a:r>
              <a:rPr kumimoji="1" lang="ja-JP" altLang="en-US" sz="1400" dirty="0"/>
              <a:t>実施なし</a:t>
            </a:r>
          </a:p>
        </p:txBody>
      </p:sp>
      <p:sp>
        <p:nvSpPr>
          <p:cNvPr id="18" name="テキスト ボックス 17">
            <a:extLst>
              <a:ext uri="{FF2B5EF4-FFF2-40B4-BE49-F238E27FC236}">
                <a16:creationId xmlns:a16="http://schemas.microsoft.com/office/drawing/2014/main" id="{922F8CD1-F9D7-4BC8-A5AE-F8A6E75B6BB5}"/>
              </a:ext>
            </a:extLst>
          </p:cNvPr>
          <p:cNvSpPr txBox="1"/>
          <p:nvPr/>
        </p:nvSpPr>
        <p:spPr>
          <a:xfrm>
            <a:off x="4831895" y="4485269"/>
            <a:ext cx="1116701" cy="307777"/>
          </a:xfrm>
          <a:prstGeom prst="rect">
            <a:avLst/>
          </a:prstGeom>
          <a:noFill/>
        </p:spPr>
        <p:txBody>
          <a:bodyPr wrap="square" rtlCol="0">
            <a:spAutoFit/>
          </a:bodyPr>
          <a:lstStyle/>
          <a:p>
            <a:r>
              <a:rPr kumimoji="1" lang="ja-JP" altLang="en-US" sz="1400" dirty="0"/>
              <a:t>実施なし</a:t>
            </a:r>
          </a:p>
        </p:txBody>
      </p:sp>
      <p:sp>
        <p:nvSpPr>
          <p:cNvPr id="15" name="テキスト ボックス 14">
            <a:extLst>
              <a:ext uri="{FF2B5EF4-FFF2-40B4-BE49-F238E27FC236}">
                <a16:creationId xmlns:a16="http://schemas.microsoft.com/office/drawing/2014/main" id="{BD677773-1B56-4125-BB31-042EB9680917}"/>
              </a:ext>
            </a:extLst>
          </p:cNvPr>
          <p:cNvSpPr txBox="1"/>
          <p:nvPr/>
        </p:nvSpPr>
        <p:spPr>
          <a:xfrm>
            <a:off x="4028665" y="5916239"/>
            <a:ext cx="4055228" cy="461665"/>
          </a:xfrm>
          <a:prstGeom prst="rect">
            <a:avLst/>
          </a:prstGeom>
          <a:noFill/>
        </p:spPr>
        <p:txBody>
          <a:bodyPr wrap="square" rtlCol="0">
            <a:spAutoFit/>
          </a:bodyPr>
          <a:lstStyle/>
          <a:p>
            <a:r>
              <a:rPr kumimoji="1" lang="en-US" altLang="ja-JP" sz="1200" dirty="0"/>
              <a:t>※</a:t>
            </a:r>
            <a:r>
              <a:rPr kumimoji="1" lang="ja-JP" altLang="en-US" sz="1200" dirty="0"/>
              <a:t>見直し後の図はあくまでイメージであり、</a:t>
            </a:r>
            <a:endParaRPr kumimoji="1" lang="en-US" altLang="ja-JP" sz="1200" dirty="0"/>
          </a:p>
          <a:p>
            <a:r>
              <a:rPr kumimoji="1" lang="ja-JP" altLang="en-US" sz="1200" dirty="0"/>
              <a:t>　何月に実施するのが良いのかは別途検討予定です。</a:t>
            </a:r>
          </a:p>
        </p:txBody>
      </p:sp>
    </p:spTree>
    <p:extLst>
      <p:ext uri="{BB962C8B-B14F-4D97-AF65-F5344CB8AC3E}">
        <p14:creationId xmlns:p14="http://schemas.microsoft.com/office/powerpoint/2010/main" val="4157552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2F58B479-1AFF-4441-B9EE-33B3D8DA7A4A}"/>
              </a:ext>
            </a:extLst>
          </p:cNvPr>
          <p:cNvSpPr>
            <a:spLocks noGrp="1"/>
          </p:cNvSpPr>
          <p:nvPr>
            <p:ph type="sldNum" sz="quarter" idx="12"/>
          </p:nvPr>
        </p:nvSpPr>
        <p:spPr/>
        <p:txBody>
          <a:bodyPr/>
          <a:lstStyle/>
          <a:p>
            <a:fld id="{BDA3839F-8F31-49AD-9A69-7A194C78B29C}" type="slidenum">
              <a:rPr kumimoji="1" lang="ja-JP" altLang="en-US" sz="1400" b="1" smtClean="0"/>
              <a:t>9</a:t>
            </a:fld>
            <a:endParaRPr kumimoji="1" lang="ja-JP" altLang="en-US" sz="1400" b="1" dirty="0"/>
          </a:p>
        </p:txBody>
      </p:sp>
      <p:sp>
        <p:nvSpPr>
          <p:cNvPr id="3" name="テキスト ボックス 2">
            <a:extLst>
              <a:ext uri="{FF2B5EF4-FFF2-40B4-BE49-F238E27FC236}">
                <a16:creationId xmlns:a16="http://schemas.microsoft.com/office/drawing/2014/main" id="{EC83563F-AB59-4181-A25E-82C147C35941}"/>
              </a:ext>
            </a:extLst>
          </p:cNvPr>
          <p:cNvSpPr txBox="1"/>
          <p:nvPr/>
        </p:nvSpPr>
        <p:spPr>
          <a:xfrm>
            <a:off x="778818" y="2313208"/>
            <a:ext cx="10318735" cy="1938992"/>
          </a:xfrm>
          <a:prstGeom prst="rect">
            <a:avLst/>
          </a:prstGeom>
          <a:noFill/>
        </p:spPr>
        <p:txBody>
          <a:bodyPr wrap="square" rtlCol="0">
            <a:spAutoFit/>
          </a:bodyPr>
          <a:lstStyle/>
          <a:p>
            <a:pPr marL="342900" indent="-342900">
              <a:buFont typeface="Wingdings" panose="05000000000000000000" pitchFamily="2" charset="2"/>
              <a:buChar char="l"/>
            </a:pPr>
            <a:r>
              <a:rPr lang="ja-JP" altLang="en-US" sz="2000" dirty="0"/>
              <a:t>府域の登録医療機関（主に小児科・精神科で発達障がいの診断をしている医療機関）に対し、発達障がい児者への支援の充実に向けて実態を把握すべき項目等についてご意見をお願いします。</a:t>
            </a:r>
            <a:endParaRPr lang="en-US" altLang="ja-JP" sz="2000" dirty="0"/>
          </a:p>
          <a:p>
            <a:pPr marL="342900" indent="-342900">
              <a:buFont typeface="Wingdings" panose="05000000000000000000" pitchFamily="2" charset="2"/>
              <a:buChar char="l"/>
            </a:pPr>
            <a:endParaRPr lang="en-US" altLang="ja-JP" sz="2000" dirty="0"/>
          </a:p>
          <a:p>
            <a:pPr marL="342900" indent="-342900">
              <a:buFont typeface="Wingdings" panose="05000000000000000000" pitchFamily="2" charset="2"/>
              <a:buChar char="l"/>
            </a:pPr>
            <a:r>
              <a:rPr lang="ja-JP" altLang="en-US" sz="2000" dirty="0"/>
              <a:t>その他、現在の府の初診待機解消に向けた取組の状況を踏まえ、発達障がい児者を取り巻く医療に関する取組について、ご提案・ご意見がありましたらお願いします。</a:t>
            </a:r>
            <a:endParaRPr lang="en-US" altLang="ja-JP" sz="2000" dirty="0"/>
          </a:p>
        </p:txBody>
      </p:sp>
      <p:sp>
        <p:nvSpPr>
          <p:cNvPr id="6" name="テキスト ボックス 5">
            <a:extLst>
              <a:ext uri="{FF2B5EF4-FFF2-40B4-BE49-F238E27FC236}">
                <a16:creationId xmlns:a16="http://schemas.microsoft.com/office/drawing/2014/main" id="{ECBABC34-988F-400D-BA3E-CA85ACC0F21F}"/>
              </a:ext>
            </a:extLst>
          </p:cNvPr>
          <p:cNvSpPr txBox="1"/>
          <p:nvPr/>
        </p:nvSpPr>
        <p:spPr>
          <a:xfrm>
            <a:off x="897111" y="916945"/>
            <a:ext cx="10200442" cy="523220"/>
          </a:xfrm>
          <a:prstGeom prst="rect">
            <a:avLst/>
          </a:prstGeom>
          <a:ln w="38100"/>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ja-JP" altLang="en-US" sz="2800" dirty="0"/>
              <a:t>成人</a:t>
            </a:r>
            <a:r>
              <a:rPr kumimoji="1" lang="ja-JP" altLang="en-US" sz="2800" dirty="0"/>
              <a:t>ワーキンググループでご議論いただきたい点</a:t>
            </a:r>
            <a:endParaRPr kumimoji="1" lang="en-US" altLang="ja-JP" sz="2800" dirty="0"/>
          </a:p>
        </p:txBody>
      </p:sp>
    </p:spTree>
    <p:extLst>
      <p:ext uri="{BB962C8B-B14F-4D97-AF65-F5344CB8AC3E}">
        <p14:creationId xmlns:p14="http://schemas.microsoft.com/office/powerpoint/2010/main" val="141065897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118</TotalTime>
  <Words>2044</Words>
  <Application>Microsoft Office PowerPoint</Application>
  <PresentationFormat>ワイド画面</PresentationFormat>
  <Paragraphs>239</Paragraphs>
  <Slides>9</Slides>
  <Notes>2</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9</vt:i4>
      </vt:variant>
    </vt:vector>
  </HeadingPairs>
  <TitlesOfParts>
    <vt:vector size="17" baseType="lpstr">
      <vt:lpstr>Meiryo UI</vt:lpstr>
      <vt:lpstr>UD デジタル 教科書体 NK-B</vt:lpstr>
      <vt:lpstr>游ゴシック</vt:lpstr>
      <vt:lpstr>游ゴシック Light</vt:lpstr>
      <vt:lpstr>游明朝</vt:lpstr>
      <vt:lpstr>Arial</vt:lpstr>
      <vt:lpstr>Wingdings</vt:lpstr>
      <vt:lpstr>Office テーマ</vt:lpstr>
      <vt:lpstr>医療機関ネットワーク登録医療機関の現状を踏まえた課題の整理について</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医療機関ネットワーク登録医療機関の現状を踏まえた課題の整理について</dc:title>
  <dc:creator>内藤　友恵</dc:creator>
  <cp:lastModifiedBy>内藤　友恵</cp:lastModifiedBy>
  <cp:revision>14</cp:revision>
  <dcterms:created xsi:type="dcterms:W3CDTF">2024-08-14T00:57:53Z</dcterms:created>
  <dcterms:modified xsi:type="dcterms:W3CDTF">2024-08-23T00:37:53Z</dcterms:modified>
</cp:coreProperties>
</file>