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0" r:id="rId1"/>
  </p:sldMasterIdLst>
  <p:notesMasterIdLst>
    <p:notesMasterId r:id="rId3"/>
  </p:notesMasterIdLst>
  <p:sldIdLst>
    <p:sldId id="276" r:id="rId2"/>
  </p:sldIdLst>
  <p:sldSz cx="7559675" cy="1069181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CC99"/>
    <a:srgbClr val="FFFF99"/>
    <a:srgbClr val="FFFFCC"/>
    <a:srgbClr val="99CCFF"/>
    <a:srgbClr val="66CCFF"/>
    <a:srgbClr val="000000"/>
    <a:srgbClr val="CCECFF"/>
    <a:srgbClr val="CC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74" autoAdjust="0"/>
    <p:restoredTop sz="94434" autoAdjust="0"/>
  </p:normalViewPr>
  <p:slideViewPr>
    <p:cSldViewPr showGuides="1">
      <p:cViewPr varScale="1">
        <p:scale>
          <a:sx n="72" d="100"/>
          <a:sy n="72" d="100"/>
        </p:scale>
        <p:origin x="3654" y="66"/>
      </p:cViewPr>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6"/>
            <a:ext cx="2880310" cy="490569"/>
          </a:xfrm>
          <a:prstGeom prst="rect">
            <a:avLst/>
          </a:prstGeom>
        </p:spPr>
        <p:txBody>
          <a:bodyPr vert="horz" lIns="89660" tIns="44832" rIns="89660" bIns="4483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765019" y="6"/>
            <a:ext cx="2880310" cy="490569"/>
          </a:xfrm>
          <a:prstGeom prst="rect">
            <a:avLst/>
          </a:prstGeom>
        </p:spPr>
        <p:txBody>
          <a:bodyPr vert="horz" lIns="89660" tIns="44832" rIns="89660" bIns="44832" rtlCol="0"/>
          <a:lstStyle>
            <a:lvl1pPr algn="r">
              <a:defRPr sz="1200"/>
            </a:lvl1pPr>
          </a:lstStyle>
          <a:p>
            <a:fld id="{500D14DA-7CEA-4770-8C54-20B4971A4DE9}" type="datetimeFigureOut">
              <a:rPr kumimoji="1" lang="ja-JP" altLang="en-US" smtClean="0"/>
              <a:t>2025/4/9</a:t>
            </a:fld>
            <a:endParaRPr kumimoji="1" lang="ja-JP" altLang="en-US" dirty="0"/>
          </a:p>
        </p:txBody>
      </p:sp>
      <p:sp>
        <p:nvSpPr>
          <p:cNvPr id="4" name="スライド イメージ プレースホルダー 3"/>
          <p:cNvSpPr>
            <a:spLocks noGrp="1" noRot="1" noChangeAspect="1"/>
          </p:cNvSpPr>
          <p:nvPr>
            <p:ph type="sldImg" idx="2"/>
          </p:nvPr>
        </p:nvSpPr>
        <p:spPr>
          <a:xfrm>
            <a:off x="2157413" y="1222375"/>
            <a:ext cx="2332037" cy="3300413"/>
          </a:xfrm>
          <a:prstGeom prst="rect">
            <a:avLst/>
          </a:prstGeom>
          <a:noFill/>
          <a:ln w="12700">
            <a:solidFill>
              <a:prstClr val="black"/>
            </a:solidFill>
          </a:ln>
        </p:spPr>
        <p:txBody>
          <a:bodyPr vert="horz" lIns="89660" tIns="44832" rIns="89660" bIns="44832" rtlCol="0" anchor="ctr"/>
          <a:lstStyle/>
          <a:p>
            <a:endParaRPr lang="ja-JP" altLang="en-US" dirty="0"/>
          </a:p>
        </p:txBody>
      </p:sp>
      <p:sp>
        <p:nvSpPr>
          <p:cNvPr id="5" name="ノート プレースホルダー 4"/>
          <p:cNvSpPr>
            <a:spLocks noGrp="1"/>
          </p:cNvSpPr>
          <p:nvPr>
            <p:ph type="body" sz="quarter" idx="3"/>
          </p:nvPr>
        </p:nvSpPr>
        <p:spPr>
          <a:xfrm>
            <a:off x="664687" y="4705382"/>
            <a:ext cx="5317490" cy="3849856"/>
          </a:xfrm>
          <a:prstGeom prst="rect">
            <a:avLst/>
          </a:prstGeom>
        </p:spPr>
        <p:txBody>
          <a:bodyPr vert="horz" lIns="89660" tIns="44832" rIns="89660" bIns="448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10" cy="490568"/>
          </a:xfrm>
          <a:prstGeom prst="rect">
            <a:avLst/>
          </a:prstGeom>
        </p:spPr>
        <p:txBody>
          <a:bodyPr vert="horz" lIns="89660" tIns="44832" rIns="89660" bIns="4483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765019" y="9286846"/>
            <a:ext cx="2880310" cy="490568"/>
          </a:xfrm>
          <a:prstGeom prst="rect">
            <a:avLst/>
          </a:prstGeom>
        </p:spPr>
        <p:txBody>
          <a:bodyPr vert="horz" lIns="89660" tIns="44832" rIns="89660" bIns="44832" rtlCol="0" anchor="b"/>
          <a:lstStyle>
            <a:lvl1pPr algn="r">
              <a:defRPr sz="1200"/>
            </a:lvl1pPr>
          </a:lstStyle>
          <a:p>
            <a:fld id="{2F4EEAB5-5D03-4EAB-AC8C-293240CF9D71}" type="slidenum">
              <a:rPr kumimoji="1" lang="ja-JP" altLang="en-US" smtClean="0"/>
              <a:t>‹#›</a:t>
            </a:fld>
            <a:endParaRPr kumimoji="1" lang="ja-JP" altLang="en-US" dirty="0"/>
          </a:p>
        </p:txBody>
      </p:sp>
    </p:spTree>
    <p:extLst>
      <p:ext uri="{BB962C8B-B14F-4D97-AF65-F5344CB8AC3E}">
        <p14:creationId xmlns:p14="http://schemas.microsoft.com/office/powerpoint/2010/main" val="14372451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4EEAB5-5D03-4EAB-AC8C-293240CF9D71}" type="slidenum">
              <a:rPr kumimoji="1" lang="ja-JP" altLang="en-US" smtClean="0"/>
              <a:t>1</a:t>
            </a:fld>
            <a:endParaRPr kumimoji="1" lang="ja-JP" altLang="en-US" dirty="0"/>
          </a:p>
        </p:txBody>
      </p:sp>
    </p:spTree>
    <p:extLst>
      <p:ext uri="{BB962C8B-B14F-4D97-AF65-F5344CB8AC3E}">
        <p14:creationId xmlns:p14="http://schemas.microsoft.com/office/powerpoint/2010/main" val="2263418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4/9/2025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1831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13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59790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01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260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7589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4197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4694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4661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951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t>4/9/2025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4677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CDD058F-B960-4439-B370-43D89816EE05}" type="datetimeFigureOut">
              <a:rPr lang="en-US" smtClean="0"/>
              <a:t>4/9/2025</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EB229B06-CF2A-459A-8CBC-F18C1D67D2BB}" type="slidenum">
              <a:rPr lang="en-US" smtClean="0"/>
              <a:t>‹#›</a:t>
            </a:fld>
            <a:endParaRPr lang="en-US" dirty="0"/>
          </a:p>
        </p:txBody>
      </p:sp>
    </p:spTree>
    <p:extLst>
      <p:ext uri="{BB962C8B-B14F-4D97-AF65-F5344CB8AC3E}">
        <p14:creationId xmlns:p14="http://schemas.microsoft.com/office/powerpoint/2010/main" val="139414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96DFF08F-DC6B-4601-B491-B0F83F6DD2DA}" type="datetimeFigureOut">
              <a:rPr lang="en-US" smtClean="0"/>
              <a:pPr/>
              <a:t>4/9/2025</a:t>
            </a:fld>
            <a:endParaRPr lang="en-US" dirty="0"/>
          </a:p>
        </p:txBody>
      </p:sp>
      <p:sp>
        <p:nvSpPr>
          <p:cNvPr id="5" name="フッター プレースホルダー 4"/>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541176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4694" userDrawn="1">
          <p15:clr>
            <a:srgbClr val="F26B43"/>
          </p15:clr>
        </p15:guide>
        <p15:guide id="4" orient="horz" pos="666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074" y="3980258"/>
            <a:ext cx="7560000" cy="5204778"/>
          </a:xfrm>
          <a:prstGeom prst="rect">
            <a:avLst/>
          </a:prstGeom>
          <a:solidFill>
            <a:srgbClr val="FFFF9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2186923" y="9241192"/>
            <a:ext cx="4941933" cy="1325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24" name="図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831" y="233338"/>
            <a:ext cx="1555100" cy="519472"/>
          </a:xfrm>
          <a:prstGeom prst="rect">
            <a:avLst/>
          </a:prstGeom>
        </p:spPr>
      </p:pic>
      <p:grpSp>
        <p:nvGrpSpPr>
          <p:cNvPr id="77" name="グループ化 76"/>
          <p:cNvGrpSpPr/>
          <p:nvPr/>
        </p:nvGrpSpPr>
        <p:grpSpPr>
          <a:xfrm>
            <a:off x="4103871" y="2729771"/>
            <a:ext cx="3377905" cy="1172957"/>
            <a:chOff x="8263901" y="4990181"/>
            <a:chExt cx="2534218" cy="1105933"/>
          </a:xfrm>
        </p:grpSpPr>
        <p:sp>
          <p:nvSpPr>
            <p:cNvPr id="78" name="角丸四角形 69"/>
            <p:cNvSpPr/>
            <p:nvPr/>
          </p:nvSpPr>
          <p:spPr>
            <a:xfrm>
              <a:off x="8263901" y="5089274"/>
              <a:ext cx="2456528" cy="1006840"/>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79" name="角丸四角形 37"/>
            <p:cNvSpPr/>
            <p:nvPr/>
          </p:nvSpPr>
          <p:spPr>
            <a:xfrm>
              <a:off x="8341591" y="4990181"/>
              <a:ext cx="2456528" cy="100684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BIZ UDPゴシック" panose="020B0400000000000000" pitchFamily="50" charset="-128"/>
                  <a:ea typeface="BIZ UDPゴシック" panose="020B0400000000000000" pitchFamily="50" charset="-128"/>
                </a:rPr>
                <a:t>高効率</a:t>
              </a:r>
              <a:r>
                <a:rPr kumimoji="1" lang="zh-TW" altLang="en-US" sz="1600" b="1" dirty="0">
                  <a:solidFill>
                    <a:schemeClr val="tx1"/>
                  </a:solidFill>
                  <a:latin typeface="BIZ UDPゴシック" panose="020B0400000000000000" pitchFamily="50" charset="-128"/>
                  <a:ea typeface="BIZ UDPゴシック" panose="020B0400000000000000" pitchFamily="50" charset="-128"/>
                </a:rPr>
                <a:t>空調機</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の導入による効果</a:t>
              </a:r>
              <a:endParaRPr kumimoji="1" lang="en-US" altLang="ja-JP" sz="16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2400" b="1" dirty="0">
                  <a:solidFill>
                    <a:srgbClr val="FF0000"/>
                  </a:solidFill>
                  <a:latin typeface="BIZ UDPゴシック" panose="020B0400000000000000" pitchFamily="50" charset="-128"/>
                  <a:ea typeface="BIZ UDPゴシック" panose="020B0400000000000000" pitchFamily="50" charset="-128"/>
                </a:rPr>
                <a:t>約</a:t>
              </a:r>
              <a:r>
                <a:rPr lang="en-US" altLang="ja-JP" sz="2400" b="1" dirty="0">
                  <a:solidFill>
                    <a:srgbClr val="FF0000"/>
                  </a:solidFill>
                  <a:latin typeface="BIZ UDPゴシック" panose="020B0400000000000000" pitchFamily="50" charset="-128"/>
                  <a:ea typeface="BIZ UDPゴシック" panose="020B0400000000000000" pitchFamily="50" charset="-128"/>
                </a:rPr>
                <a:t>3</a:t>
              </a:r>
              <a:r>
                <a:rPr lang="ja-JP" altLang="en-US" sz="2400" b="1" dirty="0">
                  <a:solidFill>
                    <a:srgbClr val="FF0000"/>
                  </a:solidFill>
                  <a:latin typeface="BIZ UDPゴシック" panose="020B0400000000000000" pitchFamily="50" charset="-128"/>
                  <a:ea typeface="BIZ UDPゴシック" panose="020B0400000000000000" pitchFamily="50" charset="-128"/>
                </a:rPr>
                <a:t>割の省エネ</a:t>
              </a:r>
              <a:endParaRPr lang="en-US" altLang="ja-JP" sz="2400" b="1" dirty="0">
                <a:solidFill>
                  <a:srgbClr val="FF0000"/>
                </a:solidFill>
                <a:latin typeface="BIZ UDPゴシック" panose="020B0400000000000000" pitchFamily="50" charset="-128"/>
                <a:ea typeface="BIZ UDPゴシック" panose="020B0400000000000000" pitchFamily="50" charset="-128"/>
              </a:endParaRPr>
            </a:p>
            <a:p>
              <a:pPr algn="ctr"/>
              <a:r>
                <a:rPr lang="ja-JP" altLang="en-US" sz="1400" b="1" dirty="0">
                  <a:solidFill>
                    <a:schemeClr val="tx1"/>
                  </a:solidFill>
                  <a:latin typeface="BIZ UDPゴシック" panose="020B0400000000000000" pitchFamily="50" charset="-128"/>
                  <a:ea typeface="BIZ UDPゴシック" panose="020B0400000000000000" pitchFamily="50" charset="-128"/>
                </a:rPr>
                <a:t>（令和６年度府補助金実績）</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grpSp>
      <p:sp>
        <p:nvSpPr>
          <p:cNvPr id="62" name="正方形/長方形 61"/>
          <p:cNvSpPr/>
          <p:nvPr/>
        </p:nvSpPr>
        <p:spPr>
          <a:xfrm>
            <a:off x="0" y="793692"/>
            <a:ext cx="7549926" cy="797451"/>
          </a:xfrm>
          <a:prstGeom prst="rect">
            <a:avLst/>
          </a:prstGeom>
          <a:solidFill>
            <a:srgbClr val="0070C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　令和７年度　</a:t>
            </a:r>
            <a:endParaRPr lang="en-US" altLang="ja-JP" sz="1600" b="1" dirty="0">
              <a:solidFill>
                <a:schemeClr val="bg1"/>
              </a:solidFill>
              <a:latin typeface="Meiryo UI" panose="020B0604030504040204" pitchFamily="50" charset="-128"/>
              <a:ea typeface="Meiryo UI" panose="020B0604030504040204" pitchFamily="50" charset="-128"/>
            </a:endParaRPr>
          </a:p>
          <a:p>
            <a:pPr algn="ctr"/>
            <a:r>
              <a:rPr lang="ja-JP" altLang="en-US" sz="2400" b="1" dirty="0">
                <a:solidFill>
                  <a:schemeClr val="bg1"/>
                </a:solidFill>
                <a:latin typeface="Meiryo UI" panose="020B0604030504040204" pitchFamily="50" charset="-128"/>
                <a:ea typeface="Meiryo UI" panose="020B0604030504040204" pitchFamily="50" charset="-128"/>
              </a:rPr>
              <a:t>中小事業者</a:t>
            </a:r>
            <a:r>
              <a:rPr lang="zh-TW" altLang="en-US" sz="3200" b="1" dirty="0">
                <a:solidFill>
                  <a:schemeClr val="bg1"/>
                </a:solidFill>
                <a:latin typeface="Meiryo UI" panose="020B0604030504040204" pitchFamily="50" charset="-128"/>
                <a:ea typeface="Meiryo UI" panose="020B0604030504040204" pitchFamily="50" charset="-128"/>
              </a:rPr>
              <a:t>高効率空調機</a:t>
            </a:r>
            <a:r>
              <a:rPr lang="ja-JP" altLang="en-US" sz="2800" b="1" dirty="0">
                <a:solidFill>
                  <a:schemeClr val="bg1"/>
                </a:solidFill>
                <a:latin typeface="Meiryo UI" panose="020B0604030504040204" pitchFamily="50" charset="-128"/>
                <a:ea typeface="Meiryo UI" panose="020B0604030504040204" pitchFamily="50" charset="-128"/>
              </a:rPr>
              <a:t>導入支援事業</a:t>
            </a:r>
            <a:r>
              <a:rPr lang="ja-JP" altLang="en-US" sz="3200" b="1" dirty="0">
                <a:solidFill>
                  <a:schemeClr val="bg1"/>
                </a:solidFill>
                <a:latin typeface="Meiryo UI" panose="020B0604030504040204" pitchFamily="50" charset="-128"/>
                <a:ea typeface="Meiryo UI" panose="020B0604030504040204" pitchFamily="50" charset="-128"/>
              </a:rPr>
              <a:t>補助金</a:t>
            </a:r>
            <a:endParaRPr kumimoji="1" lang="ja-JP" altLang="en-US" sz="3200" b="1" dirty="0">
              <a:solidFill>
                <a:srgbClr val="FF7C80"/>
              </a:solidFill>
            </a:endParaRPr>
          </a:p>
        </p:txBody>
      </p:sp>
      <p:sp>
        <p:nvSpPr>
          <p:cNvPr id="73" name="正方形/長方形 72"/>
          <p:cNvSpPr/>
          <p:nvPr/>
        </p:nvSpPr>
        <p:spPr>
          <a:xfrm>
            <a:off x="3958665" y="1529482"/>
            <a:ext cx="3415101" cy="1305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中小事業者の脱炭素化と電気料金の削減による経営力強化を後押しするため、中小事業者に対し、空調機の</a:t>
            </a:r>
            <a:r>
              <a:rPr lang="zh-TW" altLang="en-US" sz="1600" dirty="0">
                <a:solidFill>
                  <a:schemeClr val="tx1"/>
                </a:solidFill>
                <a:latin typeface="Meiryo UI" panose="020B0604030504040204" pitchFamily="50" charset="-128"/>
                <a:ea typeface="Meiryo UI" panose="020B0604030504040204" pitchFamily="50" charset="-128"/>
              </a:rPr>
              <a:t>高効率</a:t>
            </a:r>
            <a:r>
              <a:rPr lang="ja-JP" altLang="en-US" sz="1600" dirty="0">
                <a:solidFill>
                  <a:schemeClr val="tx1"/>
                </a:solidFill>
                <a:latin typeface="Meiryo UI" panose="020B0604030504040204" pitchFamily="50" charset="-128"/>
                <a:ea typeface="Meiryo UI" panose="020B0604030504040204" pitchFamily="50" charset="-128"/>
              </a:rPr>
              <a:t>化への補助を行います。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2080600" y="5093878"/>
            <a:ext cx="4812190" cy="8017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■補助率：１</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２以内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■補助上限額：</a:t>
            </a:r>
            <a:r>
              <a:rPr lang="en-US" altLang="ja-JP" sz="1600" b="1" u="sng" dirty="0">
                <a:solidFill>
                  <a:schemeClr val="tx1"/>
                </a:solidFill>
                <a:latin typeface="Meiryo UI" panose="020B0604030504040204" pitchFamily="50" charset="-128"/>
                <a:ea typeface="Meiryo UI" panose="020B0604030504040204" pitchFamily="50" charset="-128"/>
              </a:rPr>
              <a:t>500</a:t>
            </a:r>
            <a:r>
              <a:rPr lang="ja-JP" altLang="en-US" sz="1400" u="sng" dirty="0">
                <a:solidFill>
                  <a:schemeClr val="tx1"/>
                </a:solidFill>
                <a:latin typeface="Meiryo UI" panose="020B0604030504040204" pitchFamily="50" charset="-128"/>
                <a:ea typeface="Meiryo UI" panose="020B0604030504040204" pitchFamily="50" charset="-128"/>
              </a:rPr>
              <a:t>万円</a:t>
            </a:r>
            <a:r>
              <a:rPr lang="ja-JP" altLang="en-US" sz="1400" dirty="0">
                <a:solidFill>
                  <a:schemeClr val="tx1"/>
                </a:solidFill>
                <a:latin typeface="Meiryo UI" panose="020B0604030504040204" pitchFamily="50" charset="-128"/>
                <a:ea typeface="Meiryo UI" panose="020B0604030504040204" pitchFamily="50" charset="-128"/>
              </a:rPr>
              <a:t>　補助下限額：</a:t>
            </a: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万円</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u="sng" dirty="0">
                <a:solidFill>
                  <a:schemeClr val="tx1"/>
                </a:solidFill>
                <a:latin typeface="Meiryo UI" panose="020B0604030504040204" pitchFamily="50" charset="-128"/>
                <a:ea typeface="Meiryo UI" panose="020B0604030504040204" pitchFamily="50" charset="-128"/>
              </a:rPr>
              <a:t>補助金額の上限は、１法人あたりの額</a:t>
            </a:r>
            <a:r>
              <a:rPr lang="ja-JP" altLang="en-US" sz="1600" dirty="0">
                <a:solidFill>
                  <a:schemeClr val="tx1"/>
                </a:solidFill>
                <a:latin typeface="Meiryo UI" panose="020B0604030504040204" pitchFamily="50" charset="-128"/>
                <a:ea typeface="Meiryo UI" panose="020B0604030504040204" pitchFamily="50" charset="-128"/>
              </a:rPr>
              <a:t>　</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1881525" y="3833738"/>
            <a:ext cx="5501270" cy="1194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次の全てを満たす中小事業者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（１）</a:t>
            </a:r>
            <a:r>
              <a:rPr lang="ja-JP" altLang="ja-JP" sz="1400" dirty="0">
                <a:solidFill>
                  <a:schemeClr val="tx1"/>
                </a:solidFill>
                <a:latin typeface="Meiryo UI" panose="020B0604030504040204" pitchFamily="50" charset="-128"/>
                <a:ea typeface="Meiryo UI" panose="020B0604030504040204" pitchFamily="50" charset="-128"/>
              </a:rPr>
              <a:t>府内の工場・事業場において</a:t>
            </a:r>
            <a:r>
              <a:rPr lang="ja-JP" altLang="en-US" sz="1400" dirty="0">
                <a:solidFill>
                  <a:schemeClr val="tx1"/>
                </a:solidFill>
                <a:latin typeface="Meiryo UI" panose="020B0604030504040204" pitchFamily="50" charset="-128"/>
                <a:ea typeface="Meiryo UI" panose="020B0604030504040204" pitchFamily="50" charset="-128"/>
              </a:rPr>
              <a:t>既存の空調機を高効率空調機</a:t>
            </a:r>
            <a:r>
              <a:rPr lang="ja-JP" altLang="ja-JP" sz="1400" dirty="0">
                <a:solidFill>
                  <a:schemeClr val="tx1"/>
                </a:solidFill>
                <a:latin typeface="Meiryo UI" panose="020B0604030504040204" pitchFamily="50" charset="-128"/>
                <a:ea typeface="Meiryo UI" panose="020B0604030504040204" pitchFamily="50" charset="-128"/>
              </a:rPr>
              <a:t>へ</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rPr>
              <a:t>更新する中小</a:t>
            </a:r>
            <a:r>
              <a:rPr lang="ja-JP" altLang="en-US" sz="1400" dirty="0">
                <a:solidFill>
                  <a:schemeClr val="tx1"/>
                </a:solidFill>
                <a:latin typeface="Meiryo UI" panose="020B0604030504040204" pitchFamily="50" charset="-128"/>
                <a:ea typeface="Meiryo UI" panose="020B0604030504040204" pitchFamily="50" charset="-128"/>
              </a:rPr>
              <a:t>事業者</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（２）大阪府の脱炭素化経営宣言登録制度に基づき脱炭素経営宣言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を行った中小事業者</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8" name="正方形/長方形 87"/>
          <p:cNvSpPr/>
          <p:nvPr/>
        </p:nvSpPr>
        <p:spPr>
          <a:xfrm>
            <a:off x="2080600" y="5669942"/>
            <a:ext cx="5302195" cy="13455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rPr>
              <a:t>高効率空調機</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ja-JP" sz="1400" dirty="0">
                <a:solidFill>
                  <a:schemeClr val="tx1"/>
                </a:solidFill>
                <a:latin typeface="Meiryo UI" panose="020B0604030504040204" pitchFamily="50" charset="-128"/>
                <a:ea typeface="Meiryo UI" panose="020B0604030504040204" pitchFamily="50" charset="-128"/>
              </a:rPr>
              <a:t>設備費</a:t>
            </a:r>
          </a:p>
          <a:p>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rPr>
              <a:t>工事関連費（設計費、既存の</a:t>
            </a:r>
            <a:r>
              <a:rPr lang="ja-JP" altLang="en-US" sz="1400" dirty="0">
                <a:solidFill>
                  <a:schemeClr val="tx1"/>
                </a:solidFill>
                <a:latin typeface="Meiryo UI" panose="020B0604030504040204" pitchFamily="50" charset="-128"/>
                <a:ea typeface="Meiryo UI" panose="020B0604030504040204" pitchFamily="50" charset="-128"/>
              </a:rPr>
              <a:t>空調機</a:t>
            </a:r>
            <a:r>
              <a:rPr lang="ja-JP" altLang="ja-JP" sz="1400" dirty="0">
                <a:solidFill>
                  <a:schemeClr val="tx1"/>
                </a:solidFill>
                <a:latin typeface="Meiryo UI" panose="020B0604030504040204" pitchFamily="50" charset="-128"/>
                <a:ea typeface="Meiryo UI" panose="020B0604030504040204" pitchFamily="50" charset="-128"/>
              </a:rPr>
              <a:t>の撤去・処分費を含む）</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a:t>
            </a:r>
            <a:r>
              <a:rPr lang="zh-TW" altLang="en-US" sz="1200" dirty="0">
                <a:solidFill>
                  <a:schemeClr val="tx1"/>
                </a:solidFill>
                <a:latin typeface="Meiryo UI" panose="020B0604030504040204" pitchFamily="50" charset="-128"/>
                <a:ea typeface="Meiryo UI" panose="020B0604030504040204" pitchFamily="50" charset="-128"/>
              </a:rPr>
              <a:t>高効率空調機</a:t>
            </a:r>
            <a:r>
              <a:rPr lang="ja-JP" altLang="en-US" sz="1200" dirty="0">
                <a:solidFill>
                  <a:schemeClr val="tx1"/>
                </a:solidFill>
                <a:latin typeface="Meiryo UI" panose="020B0604030504040204" pitchFamily="50" charset="-128"/>
                <a:ea typeface="Meiryo UI" panose="020B0604030504040204" pitchFamily="50" charset="-128"/>
              </a:rPr>
              <a:t>はグリーン購入法適合品が対象</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ja-JP" altLang="ja-JP" sz="1200" dirty="0">
              <a:solidFill>
                <a:schemeClr val="tx1"/>
              </a:solidFill>
              <a:latin typeface="Meiryo UI" panose="020B0604030504040204" pitchFamily="50" charset="-128"/>
              <a:ea typeface="Meiryo UI" panose="020B0604030504040204" pitchFamily="50" charset="-128"/>
            </a:endParaRPr>
          </a:p>
        </p:txBody>
      </p:sp>
      <p:sp>
        <p:nvSpPr>
          <p:cNvPr id="100" name="正方形/長方形 99"/>
          <p:cNvSpPr/>
          <p:nvPr/>
        </p:nvSpPr>
        <p:spPr>
          <a:xfrm>
            <a:off x="236672" y="5964270"/>
            <a:ext cx="1852840" cy="433014"/>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補助対象経費＞</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1" name="正方形/長方形 100"/>
          <p:cNvSpPr/>
          <p:nvPr/>
        </p:nvSpPr>
        <p:spPr>
          <a:xfrm>
            <a:off x="236672" y="5114906"/>
            <a:ext cx="1626158" cy="426657"/>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補助金額＞</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236672" y="4093605"/>
            <a:ext cx="1623905" cy="460135"/>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補助対象者＞</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3" name="正方形/長方形 102"/>
          <p:cNvSpPr/>
          <p:nvPr/>
        </p:nvSpPr>
        <p:spPr>
          <a:xfrm>
            <a:off x="241363" y="6709327"/>
            <a:ext cx="1586137" cy="440964"/>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600" b="1" dirty="0">
                <a:solidFill>
                  <a:schemeClr val="bg1"/>
                </a:solidFill>
                <a:latin typeface="Meiryo UI" panose="020B0604030504040204" pitchFamily="50" charset="-128"/>
                <a:ea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rPr>
              <a:t>応募方法</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4" name="正方形/長方形 103"/>
          <p:cNvSpPr/>
          <p:nvPr/>
        </p:nvSpPr>
        <p:spPr>
          <a:xfrm>
            <a:off x="1995122" y="6781335"/>
            <a:ext cx="5385115" cy="724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令和７年４月</a:t>
            </a:r>
            <a:r>
              <a:rPr lang="en-US" altLang="ja-JP" sz="1400" dirty="0">
                <a:solidFill>
                  <a:schemeClr val="tx1"/>
                </a:solidFill>
                <a:latin typeface="Meiryo UI" panose="020B0604030504040204" pitchFamily="50" charset="-128"/>
                <a:ea typeface="Meiryo UI" panose="020B0604030504040204" pitchFamily="50" charset="-128"/>
              </a:rPr>
              <a:t>10</a:t>
            </a:r>
            <a:r>
              <a:rPr lang="ja-JP" altLang="en-US" sz="1400" dirty="0">
                <a:solidFill>
                  <a:schemeClr val="tx1"/>
                </a:solidFill>
                <a:latin typeface="Meiryo UI" panose="020B0604030504040204" pitchFamily="50" charset="-128"/>
                <a:ea typeface="Meiryo UI" panose="020B0604030504040204" pitchFamily="50" charset="-128"/>
              </a:rPr>
              <a:t>日（木）から６月</a:t>
            </a:r>
            <a:r>
              <a:rPr lang="en-US" altLang="ja-JP" sz="1400" dirty="0">
                <a:solidFill>
                  <a:schemeClr val="tx1"/>
                </a:solidFill>
                <a:latin typeface="Meiryo UI" panose="020B0604030504040204" pitchFamily="50" charset="-128"/>
                <a:ea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rPr>
              <a:t>日（月）までに</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「大阪府高効率空調機補助金事務処理センター」へ</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応募書類を郵送してください。（先着順）</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2147587" y="244347"/>
            <a:ext cx="5003766" cy="494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spc="-150" dirty="0">
                <a:solidFill>
                  <a:srgbClr val="FF0000"/>
                </a:solidFill>
                <a:latin typeface="BIZ UDPゴシック" panose="020B0400000000000000" pitchFamily="50" charset="-128"/>
                <a:ea typeface="BIZ UDPゴシック" panose="020B0400000000000000" pitchFamily="50" charset="-128"/>
              </a:rPr>
              <a:t>電気代の削減による経営力強化と脱炭素化を支援！</a:t>
            </a:r>
            <a:endParaRPr kumimoji="1" lang="ja-JP" altLang="en-US" spc="-150" dirty="0">
              <a:solidFill>
                <a:srgbClr val="FF0000"/>
              </a:solidFill>
              <a:latin typeface="BIZ UDPゴシック" panose="020B0400000000000000" pitchFamily="50" charset="-128"/>
              <a:ea typeface="BIZ UDPゴシック" panose="020B0400000000000000" pitchFamily="50" charset="-128"/>
            </a:endParaRPr>
          </a:p>
        </p:txBody>
      </p:sp>
      <p:grpSp>
        <p:nvGrpSpPr>
          <p:cNvPr id="63" name="グループ化 62"/>
          <p:cNvGrpSpPr/>
          <p:nvPr/>
        </p:nvGrpSpPr>
        <p:grpSpPr>
          <a:xfrm>
            <a:off x="6206581" y="8675290"/>
            <a:ext cx="1060163" cy="271016"/>
            <a:chOff x="8437607" y="6055382"/>
            <a:chExt cx="1060163" cy="271016"/>
          </a:xfrm>
        </p:grpSpPr>
        <p:sp>
          <p:nvSpPr>
            <p:cNvPr id="65" name="角丸四角形 64"/>
            <p:cNvSpPr/>
            <p:nvPr/>
          </p:nvSpPr>
          <p:spPr>
            <a:xfrm>
              <a:off x="8576753" y="6074370"/>
              <a:ext cx="921017" cy="252028"/>
            </a:xfrm>
            <a:prstGeom prst="round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角丸四角形 65"/>
            <p:cNvSpPr/>
            <p:nvPr/>
          </p:nvSpPr>
          <p:spPr>
            <a:xfrm>
              <a:off x="8437607" y="6055382"/>
              <a:ext cx="1008112" cy="25202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詳細はこちら</a:t>
              </a:r>
            </a:p>
          </p:txBody>
        </p:sp>
      </p:grpSp>
      <p:pic>
        <p:nvPicPr>
          <p:cNvPr id="40" name="図 39">
            <a:extLst>
              <a:ext uri="{FF2B5EF4-FFF2-40B4-BE49-F238E27FC236}">
                <a16:creationId xmlns:a16="http://schemas.microsoft.com/office/drawing/2014/main" id="{C4F71B3B-DCD1-6AC6-1734-2A4BDB65EB9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9946" y="1666119"/>
            <a:ext cx="3965915" cy="2226405"/>
          </a:xfrm>
          <a:prstGeom prst="rect">
            <a:avLst/>
          </a:prstGeom>
        </p:spPr>
      </p:pic>
      <p:pic>
        <p:nvPicPr>
          <p:cNvPr id="5" name="図 4">
            <a:extLst>
              <a:ext uri="{FF2B5EF4-FFF2-40B4-BE49-F238E27FC236}">
                <a16:creationId xmlns:a16="http://schemas.microsoft.com/office/drawing/2014/main" id="{7780958B-9D5C-42D0-9BE5-AF6E3DA9CD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1037" y="7270544"/>
            <a:ext cx="1339200" cy="1339200"/>
          </a:xfrm>
          <a:prstGeom prst="rect">
            <a:avLst/>
          </a:prstGeom>
        </p:spPr>
      </p:pic>
      <p:sp>
        <p:nvSpPr>
          <p:cNvPr id="51" name="正方形/長方形 50">
            <a:extLst>
              <a:ext uri="{FF2B5EF4-FFF2-40B4-BE49-F238E27FC236}">
                <a16:creationId xmlns:a16="http://schemas.microsoft.com/office/drawing/2014/main" id="{7D65F547-5FAB-433D-9E3A-8A15BD996EB5}"/>
              </a:ext>
            </a:extLst>
          </p:cNvPr>
          <p:cNvSpPr/>
          <p:nvPr/>
        </p:nvSpPr>
        <p:spPr>
          <a:xfrm>
            <a:off x="3275615" y="9552567"/>
            <a:ext cx="3425416"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4" tIns="36000" rIns="91434" bIns="36000" rtlCol="0" anchor="ct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 環境農林水産部　脱炭素・エネルギー政策課内</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06-6210-9254</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06-6210-9259</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https://www.pref.osaka.lg.jp/eneseisaku/sec/</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2" name="グループ化 51">
            <a:extLst>
              <a:ext uri="{FF2B5EF4-FFF2-40B4-BE49-F238E27FC236}">
                <a16:creationId xmlns:a16="http://schemas.microsoft.com/office/drawing/2014/main" id="{6F11F31C-0496-4A54-BB1C-522D044AEBD1}"/>
              </a:ext>
            </a:extLst>
          </p:cNvPr>
          <p:cNvGrpSpPr/>
          <p:nvPr/>
        </p:nvGrpSpPr>
        <p:grpSpPr>
          <a:xfrm>
            <a:off x="226771" y="9186020"/>
            <a:ext cx="7092564" cy="246221"/>
            <a:chOff x="251557" y="8877937"/>
            <a:chExt cx="7092564" cy="246221"/>
          </a:xfrm>
        </p:grpSpPr>
        <p:sp>
          <p:nvSpPr>
            <p:cNvPr id="54" name="正方形/長方形 53">
              <a:extLst>
                <a:ext uri="{FF2B5EF4-FFF2-40B4-BE49-F238E27FC236}">
                  <a16:creationId xmlns:a16="http://schemas.microsoft.com/office/drawing/2014/main" id="{EB8C8D14-36A3-48B9-A65C-A3AAF9DCC758}"/>
                </a:ext>
              </a:extLst>
            </p:cNvPr>
            <p:cNvSpPr/>
            <p:nvPr/>
          </p:nvSpPr>
          <p:spPr>
            <a:xfrm>
              <a:off x="482894" y="8877937"/>
              <a:ext cx="6593886" cy="2462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制度に関する問い合わせは　</a:t>
              </a:r>
              <a:r>
                <a:rPr kumimoji="1" lang="ja-JP" altLang="en-US" sz="16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 </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5" name="直線コネクタ 54">
              <a:extLst>
                <a:ext uri="{FF2B5EF4-FFF2-40B4-BE49-F238E27FC236}">
                  <a16:creationId xmlns:a16="http://schemas.microsoft.com/office/drawing/2014/main" id="{AB56970A-2E1E-4AE8-AD0B-500B220DE6B5}"/>
                </a:ext>
              </a:extLst>
            </p:cNvPr>
            <p:cNvCxnSpPr>
              <a:cxnSpLocks/>
            </p:cNvCxnSpPr>
            <p:nvPr/>
          </p:nvCxnSpPr>
          <p:spPr>
            <a:xfrm>
              <a:off x="251557" y="9021953"/>
              <a:ext cx="1008000" cy="0"/>
            </a:xfrm>
            <a:prstGeom prst="line">
              <a:avLst/>
            </a:prstGeom>
            <a:ln w="34925" cap="rnd">
              <a:solidFill>
                <a:srgbClr val="0000FF"/>
              </a:solidFill>
              <a:prstDash val="sysDot"/>
              <a:round/>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B1E683A1-634C-4953-8541-A282629495C4}"/>
                </a:ext>
              </a:extLst>
            </p:cNvPr>
            <p:cNvCxnSpPr>
              <a:cxnSpLocks/>
            </p:cNvCxnSpPr>
            <p:nvPr/>
          </p:nvCxnSpPr>
          <p:spPr>
            <a:xfrm>
              <a:off x="6336121" y="9022124"/>
              <a:ext cx="1008000" cy="0"/>
            </a:xfrm>
            <a:prstGeom prst="line">
              <a:avLst/>
            </a:prstGeom>
            <a:ln w="34925" cap="rnd">
              <a:solidFill>
                <a:srgbClr val="0000FF"/>
              </a:solidFill>
              <a:prstDash val="sysDot"/>
              <a:round/>
            </a:ln>
          </p:spPr>
          <p:style>
            <a:lnRef idx="1">
              <a:schemeClr val="accent1"/>
            </a:lnRef>
            <a:fillRef idx="0">
              <a:schemeClr val="accent1"/>
            </a:fillRef>
            <a:effectRef idx="0">
              <a:schemeClr val="accent1"/>
            </a:effectRef>
            <a:fontRef idx="minor">
              <a:schemeClr val="tx1"/>
            </a:fontRef>
          </p:style>
        </p:cxnSp>
      </p:grpSp>
      <p:sp>
        <p:nvSpPr>
          <p:cNvPr id="57" name="正方形/長方形 56">
            <a:extLst>
              <a:ext uri="{FF2B5EF4-FFF2-40B4-BE49-F238E27FC236}">
                <a16:creationId xmlns:a16="http://schemas.microsoft.com/office/drawing/2014/main" id="{D929642E-FB9F-4DDA-8BEF-F301C5BC04C1}"/>
              </a:ext>
            </a:extLst>
          </p:cNvPr>
          <p:cNvSpPr/>
          <p:nvPr/>
        </p:nvSpPr>
        <p:spPr>
          <a:xfrm>
            <a:off x="226771" y="10254951"/>
            <a:ext cx="3168000" cy="203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おおさかスマートエネルギーセンターは大阪府と大阪市の共同設置です。　</a:t>
            </a:r>
          </a:p>
        </p:txBody>
      </p:sp>
      <p:pic>
        <p:nvPicPr>
          <p:cNvPr id="58" name="図 57">
            <a:extLst>
              <a:ext uri="{FF2B5EF4-FFF2-40B4-BE49-F238E27FC236}">
                <a16:creationId xmlns:a16="http://schemas.microsoft.com/office/drawing/2014/main" id="{F893A9B9-6320-45A9-A973-C834CDBAB93A}"/>
              </a:ext>
            </a:extLst>
          </p:cNvPr>
          <p:cNvPicPr>
            <a:picLocks noChangeAspect="1"/>
          </p:cNvPicPr>
          <p:nvPr/>
        </p:nvPicPr>
        <p:blipFill>
          <a:blip r:embed="rId6"/>
          <a:stretch>
            <a:fillRect/>
          </a:stretch>
        </p:blipFill>
        <p:spPr>
          <a:xfrm>
            <a:off x="3616669" y="10158592"/>
            <a:ext cx="2016000" cy="366083"/>
          </a:xfrm>
          <a:prstGeom prst="rect">
            <a:avLst/>
          </a:prstGeom>
        </p:spPr>
      </p:pic>
      <p:pic>
        <p:nvPicPr>
          <p:cNvPr id="59" name="図 58">
            <a:extLst>
              <a:ext uri="{FF2B5EF4-FFF2-40B4-BE49-F238E27FC236}">
                <a16:creationId xmlns:a16="http://schemas.microsoft.com/office/drawing/2014/main" id="{2625A27B-E081-41A1-BF67-2ECC53185644}"/>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87615" y="9475038"/>
            <a:ext cx="2988000" cy="770884"/>
          </a:xfrm>
          <a:prstGeom prst="rect">
            <a:avLst/>
          </a:prstGeom>
        </p:spPr>
      </p:pic>
      <p:pic>
        <p:nvPicPr>
          <p:cNvPr id="60" name="図 59">
            <a:extLst>
              <a:ext uri="{FF2B5EF4-FFF2-40B4-BE49-F238E27FC236}">
                <a16:creationId xmlns:a16="http://schemas.microsoft.com/office/drawing/2014/main" id="{B59B3B78-FD16-4696-8D77-39DF1820557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26830" y="9550650"/>
            <a:ext cx="884039" cy="892149"/>
          </a:xfrm>
          <a:prstGeom prst="rect">
            <a:avLst/>
          </a:prstGeom>
        </p:spPr>
      </p:pic>
      <p:grpSp>
        <p:nvGrpSpPr>
          <p:cNvPr id="35" name="グループ化 34">
            <a:extLst>
              <a:ext uri="{FF2B5EF4-FFF2-40B4-BE49-F238E27FC236}">
                <a16:creationId xmlns:a16="http://schemas.microsoft.com/office/drawing/2014/main" id="{298CBC1F-A3C2-4839-AF48-F63F9076838C}"/>
              </a:ext>
            </a:extLst>
          </p:cNvPr>
          <p:cNvGrpSpPr/>
          <p:nvPr/>
        </p:nvGrpSpPr>
        <p:grpSpPr>
          <a:xfrm>
            <a:off x="382556" y="8154218"/>
            <a:ext cx="5632590" cy="1013040"/>
            <a:chOff x="246814" y="7700473"/>
            <a:chExt cx="5632590" cy="1013040"/>
          </a:xfrm>
        </p:grpSpPr>
        <p:sp>
          <p:nvSpPr>
            <p:cNvPr id="36" name="正方形/長方形 35">
              <a:extLst>
                <a:ext uri="{FF2B5EF4-FFF2-40B4-BE49-F238E27FC236}">
                  <a16:creationId xmlns:a16="http://schemas.microsoft.com/office/drawing/2014/main" id="{FC47D71A-53EE-4B07-B3E9-9A72B6851D4A}"/>
                </a:ext>
              </a:extLst>
            </p:cNvPr>
            <p:cNvSpPr/>
            <p:nvPr/>
          </p:nvSpPr>
          <p:spPr>
            <a:xfrm>
              <a:off x="246814" y="7700473"/>
              <a:ext cx="1504047" cy="492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提出先＞</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A8841D1E-F867-41B6-9A86-5EBEAA9DB499}"/>
                </a:ext>
              </a:extLst>
            </p:cNvPr>
            <p:cNvSpPr/>
            <p:nvPr/>
          </p:nvSpPr>
          <p:spPr>
            <a:xfrm>
              <a:off x="1218922" y="7808485"/>
              <a:ext cx="4660482" cy="905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550-0005</a:t>
              </a:r>
            </a:p>
            <a:p>
              <a:r>
                <a:rPr lang="ja-JP" altLang="en-US" sz="1400" dirty="0">
                  <a:solidFill>
                    <a:schemeClr val="tx1"/>
                  </a:solidFill>
                  <a:latin typeface="Meiryo UI" panose="020B0604030504040204" pitchFamily="50" charset="-128"/>
                  <a:ea typeface="Meiryo UI" panose="020B0604030504040204" pitchFamily="50" charset="-128"/>
                </a:rPr>
                <a:t>　大阪市西区西本町</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a:solidFill>
                    <a:schemeClr val="tx1"/>
                  </a:solidFill>
                  <a:latin typeface="Meiryo UI" panose="020B0604030504040204" pitchFamily="50" charset="-128"/>
                  <a:ea typeface="Meiryo UI" panose="020B0604030504040204" pitchFamily="50" charset="-128"/>
                </a:rPr>
                <a:t>丁目</a:t>
              </a:r>
              <a:r>
                <a:rPr lang="en-US" altLang="ja-JP" sz="1400">
                  <a:solidFill>
                    <a:schemeClr val="tx1"/>
                  </a:solidFill>
                  <a:latin typeface="Meiryo UI" panose="020B0604030504040204" pitchFamily="50" charset="-128"/>
                  <a:ea typeface="Meiryo UI" panose="020B0604030504040204" pitchFamily="50" charset="-128"/>
                </a:rPr>
                <a:t>13-47 </a:t>
              </a:r>
              <a:r>
                <a:rPr lang="ja-JP" altLang="en-US" sz="1400" dirty="0">
                  <a:solidFill>
                    <a:schemeClr val="tx1"/>
                  </a:solidFill>
                  <a:latin typeface="Meiryo UI" panose="020B0604030504040204" pitchFamily="50" charset="-128"/>
                  <a:ea typeface="Meiryo UI" panose="020B0604030504040204" pitchFamily="50" charset="-128"/>
                </a:rPr>
                <a:t>新信濃橋ビル</a:t>
              </a:r>
              <a:r>
                <a:rPr lang="en-US" altLang="ja-JP" sz="1400" dirty="0">
                  <a:solidFill>
                    <a:schemeClr val="tx1"/>
                  </a:solidFill>
                  <a:latin typeface="Meiryo UI" panose="020B0604030504040204" pitchFamily="50" charset="-128"/>
                  <a:ea typeface="Meiryo UI" panose="020B0604030504040204" pitchFamily="50" charset="-128"/>
                </a:rPr>
                <a:t>6</a:t>
              </a:r>
              <a:r>
                <a:rPr lang="ja-JP" altLang="en-US" sz="1400" dirty="0">
                  <a:solidFill>
                    <a:schemeClr val="tx1"/>
                  </a:solidFill>
                  <a:latin typeface="Meiryo UI" panose="020B0604030504040204" pitchFamily="50" charset="-128"/>
                  <a:ea typeface="Meiryo UI" panose="020B0604030504040204" pitchFamily="50" charset="-128"/>
                </a:rPr>
                <a:t>階</a:t>
              </a:r>
            </a:p>
            <a:p>
              <a:r>
                <a:rPr lang="ja-JP" altLang="en-US" sz="1400" dirty="0">
                  <a:solidFill>
                    <a:schemeClr val="tx1"/>
                  </a:solidFill>
                  <a:latin typeface="Meiryo UI" panose="020B0604030504040204" pitchFamily="50" charset="-128"/>
                  <a:ea typeface="Meiryo UI" panose="020B0604030504040204" pitchFamily="50" charset="-128"/>
                </a:rPr>
                <a:t>　　大阪府高効率空調機補助金事務処理センター</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spc="-150" dirty="0">
                  <a:solidFill>
                    <a:schemeClr val="tx1"/>
                  </a:solidFill>
                  <a:latin typeface="Meiryo UI" panose="020B0604030504040204" pitchFamily="50" charset="-128"/>
                  <a:ea typeface="Meiryo UI" panose="020B0604030504040204" pitchFamily="50" charset="-128"/>
                </a:rPr>
                <a:t>　　（アデコ株式会社 大阪本町</a:t>
              </a:r>
              <a:r>
                <a:rPr lang="en-US" altLang="ja-JP" sz="1400" spc="-150" dirty="0">
                  <a:solidFill>
                    <a:schemeClr val="tx1"/>
                  </a:solidFill>
                  <a:latin typeface="Meiryo UI" panose="020B0604030504040204" pitchFamily="50" charset="-128"/>
                  <a:ea typeface="Meiryo UI" panose="020B0604030504040204" pitchFamily="50" charset="-128"/>
                </a:rPr>
                <a:t>BPO</a:t>
              </a:r>
              <a:r>
                <a:rPr lang="ja-JP" altLang="en-US" sz="1400" spc="-150" dirty="0">
                  <a:solidFill>
                    <a:schemeClr val="tx1"/>
                  </a:solidFill>
                  <a:latin typeface="Meiryo UI" panose="020B0604030504040204" pitchFamily="50" charset="-128"/>
                  <a:ea typeface="Meiryo UI" panose="020B0604030504040204" pitchFamily="50" charset="-128"/>
                </a:rPr>
                <a:t>センター内）</a:t>
              </a:r>
            </a:p>
          </p:txBody>
        </p:sp>
      </p:grpSp>
      <p:sp>
        <p:nvSpPr>
          <p:cNvPr id="38" name="正方形/長方形 37">
            <a:extLst>
              <a:ext uri="{FF2B5EF4-FFF2-40B4-BE49-F238E27FC236}">
                <a16:creationId xmlns:a16="http://schemas.microsoft.com/office/drawing/2014/main" id="{C6F04DE5-6D18-413F-9A63-74CAB14A53A1}"/>
              </a:ext>
            </a:extLst>
          </p:cNvPr>
          <p:cNvSpPr/>
          <p:nvPr/>
        </p:nvSpPr>
        <p:spPr>
          <a:xfrm>
            <a:off x="390898" y="7434138"/>
            <a:ext cx="3182630" cy="492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kumimoji="1" lang="ja-JP" altLang="en-US" sz="1400" b="1" dirty="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問合せ先＞</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2C7AD669-90AF-4A5B-950F-3A9F4366C79B}"/>
              </a:ext>
            </a:extLst>
          </p:cNvPr>
          <p:cNvSpPr/>
          <p:nvPr/>
        </p:nvSpPr>
        <p:spPr>
          <a:xfrm>
            <a:off x="1624702" y="7542150"/>
            <a:ext cx="4423387" cy="9549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chemeClr val="tx1"/>
                </a:solidFill>
                <a:latin typeface="Meiryo UI" panose="020B0604030504040204" pitchFamily="50" charset="-128"/>
                <a:ea typeface="Meiryo UI" panose="020B0604030504040204" pitchFamily="50" charset="-128"/>
              </a:rPr>
              <a:t>大阪府高効率空調機補助金事務処理センター</a:t>
            </a:r>
            <a:r>
              <a:rPr lang="en-US" altLang="ja-JP" sz="1600" dirty="0">
                <a:solidFill>
                  <a:schemeClr val="tx1"/>
                </a:solidFill>
                <a:latin typeface="Meiryo UI" panose="020B0604030504040204" pitchFamily="50" charset="-128"/>
                <a:ea typeface="Meiryo UI" panose="020B0604030504040204" pitchFamily="50" charset="-128"/>
              </a:rPr>
              <a:t> </a:t>
            </a:r>
          </a:p>
          <a:p>
            <a:r>
              <a:rPr lang="en-US" altLang="ja-JP" sz="1600" dirty="0">
                <a:solidFill>
                  <a:schemeClr val="tx1"/>
                </a:solidFill>
                <a:latin typeface="Meiryo UI" panose="020B0604030504040204" pitchFamily="50" charset="-128"/>
                <a:ea typeface="Meiryo UI" panose="020B0604030504040204" pitchFamily="50" charset="-128"/>
              </a:rPr>
              <a:t>   </a:t>
            </a:r>
            <a:r>
              <a:rPr lang="en-US" altLang="ja-JP" sz="1600" b="1" dirty="0">
                <a:solidFill>
                  <a:schemeClr val="tx1"/>
                </a:solidFill>
                <a:latin typeface="Meiryo UI" panose="020B0604030504040204" pitchFamily="50" charset="-128"/>
                <a:ea typeface="Meiryo UI" panose="020B0604030504040204" pitchFamily="50" charset="-128"/>
              </a:rPr>
              <a:t>TEL:050-2018-7492</a:t>
            </a: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FAX:06-7635-8299</a:t>
            </a: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E-mail: osaka.help@kuchohojokin.org</a:t>
            </a:r>
          </a:p>
        </p:txBody>
      </p:sp>
    </p:spTree>
    <p:extLst>
      <p:ext uri="{BB962C8B-B14F-4D97-AF65-F5344CB8AC3E}">
        <p14:creationId xmlns:p14="http://schemas.microsoft.com/office/powerpoint/2010/main" val="9301050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378</Words>
  <Application>Microsoft Office PowerPoint</Application>
  <PresentationFormat>ユーザー設定</PresentationFormat>
  <Paragraphs>42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Meiryo UI</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2022-07-27T06:42:13Z</dcterms:created>
  <dcterms:modified xsi:type="dcterms:W3CDTF">2025-04-09T01:43:54Z</dcterms:modified>
</cp:coreProperties>
</file>