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0066"/>
    <a:srgbClr val="000099"/>
    <a:srgbClr val="0066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2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83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4E61-9C26-4F89-BEFD-8F3B6F858529}" type="datetimeFigureOut">
              <a:rPr kumimoji="1" lang="ja-JP" altLang="en-US" smtClean="0"/>
              <a:t>2024/6/28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653F0-D4D0-4CEE-8674-F82290B1F3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8769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4E61-9C26-4F89-BEFD-8F3B6F858529}" type="datetimeFigureOut">
              <a:rPr kumimoji="1" lang="ja-JP" altLang="en-US" smtClean="0"/>
              <a:t>2024/6/28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653F0-D4D0-4CEE-8674-F82290B1F3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7575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4E61-9C26-4F89-BEFD-8F3B6F858529}" type="datetimeFigureOut">
              <a:rPr kumimoji="1" lang="ja-JP" altLang="en-US" smtClean="0"/>
              <a:t>2024/6/28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653F0-D4D0-4CEE-8674-F82290B1F3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075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4E61-9C26-4F89-BEFD-8F3B6F858529}" type="datetimeFigureOut">
              <a:rPr kumimoji="1" lang="ja-JP" altLang="en-US" smtClean="0"/>
              <a:t>2024/6/28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653F0-D4D0-4CEE-8674-F82290B1F3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8718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4E61-9C26-4F89-BEFD-8F3B6F858529}" type="datetimeFigureOut">
              <a:rPr kumimoji="1" lang="ja-JP" altLang="en-US" smtClean="0"/>
              <a:t>2024/6/28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653F0-D4D0-4CEE-8674-F82290B1F3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4604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4E61-9C26-4F89-BEFD-8F3B6F858529}" type="datetimeFigureOut">
              <a:rPr kumimoji="1" lang="ja-JP" altLang="en-US" smtClean="0"/>
              <a:t>2024/6/28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653F0-D4D0-4CEE-8674-F82290B1F3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1369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4E61-9C26-4F89-BEFD-8F3B6F858529}" type="datetimeFigureOut">
              <a:rPr kumimoji="1" lang="ja-JP" altLang="en-US" smtClean="0"/>
              <a:t>2024/6/28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653F0-D4D0-4CEE-8674-F82290B1F3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4749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4E61-9C26-4F89-BEFD-8F3B6F858529}" type="datetimeFigureOut">
              <a:rPr kumimoji="1" lang="ja-JP" altLang="en-US" smtClean="0"/>
              <a:t>2024/6/28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653F0-D4D0-4CEE-8674-F82290B1F3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1110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4E61-9C26-4F89-BEFD-8F3B6F858529}" type="datetimeFigureOut">
              <a:rPr kumimoji="1" lang="ja-JP" altLang="en-US" smtClean="0"/>
              <a:t>2024/6/28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653F0-D4D0-4CEE-8674-F82290B1F3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0640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4E61-9C26-4F89-BEFD-8F3B6F858529}" type="datetimeFigureOut">
              <a:rPr kumimoji="1" lang="ja-JP" altLang="en-US" smtClean="0"/>
              <a:t>2024/6/28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653F0-D4D0-4CEE-8674-F82290B1F3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2770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4E61-9C26-4F89-BEFD-8F3B6F858529}" type="datetimeFigureOut">
              <a:rPr kumimoji="1" lang="ja-JP" altLang="en-US" smtClean="0"/>
              <a:t>2024/6/28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653F0-D4D0-4CEE-8674-F82290B1F3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2903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04E61-9C26-4F89-BEFD-8F3B6F858529}" type="datetimeFigureOut">
              <a:rPr kumimoji="1" lang="ja-JP" altLang="en-US" smtClean="0"/>
              <a:t>2024/6/28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653F0-D4D0-4CEE-8674-F82290B1F3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4724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29">
            <a:extLst>
              <a:ext uri="{FF2B5EF4-FFF2-40B4-BE49-F238E27FC236}">
                <a16:creationId xmlns:a16="http://schemas.microsoft.com/office/drawing/2014/main" id="{90C35087-583A-40A3-A01D-820BE4A49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456" y="133565"/>
            <a:ext cx="5930064" cy="365125"/>
          </a:xfrm>
          <a:prstGeom prst="rect">
            <a:avLst/>
          </a:prstGeom>
          <a:noFill/>
          <a:ln>
            <a:noFill/>
          </a:ln>
        </p:spPr>
        <p:txBody>
          <a:bodyPr lIns="74295" tIns="8890" rIns="74295" bIns="8890" anchor="ctr"/>
          <a:lstStyle>
            <a:lvl1pPr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600" b="1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林業の担い手の確保・育成に向けた大阪府の取組みについて</a:t>
            </a:r>
            <a:endParaRPr kumimoji="1" lang="ja-JP" altLang="ja-JP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5" name="Text Box 46">
            <a:extLst>
              <a:ext uri="{FF2B5EF4-FFF2-40B4-BE49-F238E27FC236}">
                <a16:creationId xmlns:a16="http://schemas.microsoft.com/office/drawing/2014/main" id="{0702EF58-8E3B-4E9C-818B-615470117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6574" y="136122"/>
            <a:ext cx="868186" cy="233397"/>
          </a:xfrm>
          <a:prstGeom prst="rect">
            <a:avLst/>
          </a:prstGeom>
          <a:noFill/>
          <a:ln w="635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lIns="74295" tIns="8890" rIns="74295" bIns="8890" anchor="ctr" anchorCtr="1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4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参考資料</a:t>
            </a:r>
            <a:endParaRPr lang="ja-JP" altLang="ja-JP" sz="140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51F87B95-D59E-46A6-A193-0CB4A5ED18E6}"/>
              </a:ext>
            </a:extLst>
          </p:cNvPr>
          <p:cNvCxnSpPr>
            <a:cxnSpLocks/>
          </p:cNvCxnSpPr>
          <p:nvPr/>
        </p:nvCxnSpPr>
        <p:spPr>
          <a:xfrm>
            <a:off x="138485" y="444715"/>
            <a:ext cx="8742144" cy="0"/>
          </a:xfrm>
          <a:prstGeom prst="line">
            <a:avLst/>
          </a:prstGeom>
          <a:ln w="47625">
            <a:solidFill>
              <a:srgbClr val="74B23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/>
          <p:cNvSpPr txBox="1"/>
          <p:nvPr/>
        </p:nvSpPr>
        <p:spPr>
          <a:xfrm>
            <a:off x="63843" y="3721650"/>
            <a:ext cx="4473692" cy="3040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kumimoji="1" lang="en-US" altLang="ja-JP" sz="9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9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9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9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9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9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9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604636" y="1487325"/>
            <a:ext cx="4426288" cy="52475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36000" tIns="0" rIns="36000" bIns="0" rtlCol="0">
            <a:spAutoFit/>
          </a:bodyPr>
          <a:lstStyle/>
          <a:p>
            <a:endParaRPr kumimoji="1" lang="en-US" altLang="ja-JP" sz="11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1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［目　的］</a:t>
            </a:r>
            <a:endParaRPr kumimoji="1" lang="en-US" altLang="ja-JP" sz="11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・次世代を担う若手林業従事者を対象に、ドローン等を活用した森林 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情報の高度利用方法を研修し、技術力（効率的な森林経営計画の作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成スキル・森林資源管理スキル）の底上げを図る。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・川上側の林業従事者が、川下側の木材関連産業の知識を深め、製材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のイメージを持って森林管理を行うことで、森林資源のより一層の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有効活用を促進する。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1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■「森林計測研修」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（令和</a:t>
            </a:r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月開催）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sz="11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■「デジタル技術指導会」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（令和</a:t>
            </a:r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-8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月開催）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・林野庁（国有林）との連携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1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1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1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1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1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1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1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kumimoji="1"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予算</a:t>
            </a:r>
            <a:r>
              <a:rPr kumimoji="1" lang="en-US" altLang="ja-JP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r>
              <a:rPr kumimoji="1"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林業普及指導費を活用（全額国庫：定額）</a:t>
            </a:r>
            <a:endParaRPr kumimoji="1" lang="en-US" altLang="ja-JP" sz="11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65520" y="1441593"/>
            <a:ext cx="4484748" cy="25160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・大阪の森林・林業を広く知ってもらい、就業につなげる</a:t>
            </a:r>
            <a:endParaRPr kumimoji="1" lang="en-US" altLang="ja-JP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・若手林業従事者の技術力アップし、業務への定着につなげる</a:t>
            </a:r>
            <a:endParaRPr kumimoji="1" lang="en-US" altLang="ja-JP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  ⇒デジタル技術の活用などで少人数でも効率的な施業を推進</a:t>
            </a:r>
            <a:endParaRPr kumimoji="1" lang="en-US" altLang="ja-JP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1" noProof="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1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1" noProof="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1" noProof="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57E4615-E084-49B3-B36B-FFDAFF498FBF}"/>
              </a:ext>
            </a:extLst>
          </p:cNvPr>
          <p:cNvSpPr txBox="1"/>
          <p:nvPr/>
        </p:nvSpPr>
        <p:spPr>
          <a:xfrm>
            <a:off x="5990450" y="6226216"/>
            <a:ext cx="19030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デジタル計測および</a:t>
            </a:r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GNSS</a:t>
            </a:r>
            <a:r>
              <a:rPr kumimoji="1"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測量の実習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1827040E-EBD5-4706-8546-217FB34144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9" t="378" r="7155" b="3394"/>
          <a:stretch/>
        </p:blipFill>
        <p:spPr>
          <a:xfrm>
            <a:off x="7052874" y="5128209"/>
            <a:ext cx="1468583" cy="1098007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83CF7EC7-9602-49CA-8DC0-E8B663DE18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9" t="23714" r="34243" b="29690"/>
          <a:stretch/>
        </p:blipFill>
        <p:spPr>
          <a:xfrm>
            <a:off x="5140888" y="5128210"/>
            <a:ext cx="1564995" cy="1098007"/>
          </a:xfrm>
          <a:prstGeom prst="rect">
            <a:avLst/>
          </a:prstGeom>
        </p:spPr>
      </p:pic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41F43EC8-4805-485D-966D-2CA4E910A32F}"/>
              </a:ext>
            </a:extLst>
          </p:cNvPr>
          <p:cNvSpPr txBox="1"/>
          <p:nvPr/>
        </p:nvSpPr>
        <p:spPr>
          <a:xfrm>
            <a:off x="4910537" y="4845522"/>
            <a:ext cx="1387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デジタル計測で樹高等</a:t>
            </a:r>
            <a:endParaRPr kumimoji="1"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を計測・解析画像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A3310382-A2A2-4774-872E-CAEBF6A813AE}"/>
              </a:ext>
            </a:extLst>
          </p:cNvPr>
          <p:cNvSpPr/>
          <p:nvPr/>
        </p:nvSpPr>
        <p:spPr>
          <a:xfrm>
            <a:off x="135456" y="2293844"/>
            <a:ext cx="4351503" cy="3326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林業労働力の確保の促進に関する法律（平成</a:t>
            </a:r>
            <a:r>
              <a:rPr kumimoji="1" lang="en-US" altLang="ja-JP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r>
            <a:r>
              <a:rPr kumimoji="1"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年法第</a:t>
            </a:r>
            <a:r>
              <a:rPr kumimoji="1" lang="en-US" altLang="ja-JP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45</a:t>
            </a:r>
            <a:r>
              <a:rPr kumimoji="1"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号）</a:t>
            </a:r>
          </a:p>
        </p:txBody>
      </p:sp>
      <p:sp>
        <p:nvSpPr>
          <p:cNvPr id="43" name="四角形: 角を丸くする 42">
            <a:extLst>
              <a:ext uri="{FF2B5EF4-FFF2-40B4-BE49-F238E27FC236}">
                <a16:creationId xmlns:a16="http://schemas.microsoft.com/office/drawing/2014/main" id="{C56923D7-A8E9-46A8-AF65-EBFC9451C79A}"/>
              </a:ext>
            </a:extLst>
          </p:cNvPr>
          <p:cNvSpPr/>
          <p:nvPr/>
        </p:nvSpPr>
        <p:spPr>
          <a:xfrm>
            <a:off x="135456" y="2716683"/>
            <a:ext cx="4351503" cy="3326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林業労働力の確保の促進に関する基本方針（国が策定）</a:t>
            </a:r>
          </a:p>
        </p:txBody>
      </p:sp>
      <p:sp>
        <p:nvSpPr>
          <p:cNvPr id="44" name="四角形: 角を丸くする 43">
            <a:extLst>
              <a:ext uri="{FF2B5EF4-FFF2-40B4-BE49-F238E27FC236}">
                <a16:creationId xmlns:a16="http://schemas.microsoft.com/office/drawing/2014/main" id="{2B5145F2-78D7-407F-9703-2220E47E02C7}"/>
              </a:ext>
            </a:extLst>
          </p:cNvPr>
          <p:cNvSpPr/>
          <p:nvPr/>
        </p:nvSpPr>
        <p:spPr>
          <a:xfrm>
            <a:off x="135457" y="3157334"/>
            <a:ext cx="4351502" cy="42280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大阪府林業労働力の確保の促進に関する基本計画</a:t>
            </a:r>
            <a:endParaRPr kumimoji="1" lang="en-US" altLang="ja-JP" sz="1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kumimoji="1"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令和６年４月変更</a:t>
            </a:r>
            <a:r>
              <a:rPr kumimoji="1"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endParaRPr kumimoji="1" lang="ja-JP" altLang="en-US" sz="9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DE787BBD-01ED-4980-A0FA-683D4F13D3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5355" y="3025794"/>
            <a:ext cx="810838" cy="174665"/>
          </a:xfrm>
          <a:prstGeom prst="rect">
            <a:avLst/>
          </a:prstGeom>
        </p:spPr>
      </p:pic>
      <p:pic>
        <p:nvPicPr>
          <p:cNvPr id="60" name="図 59">
            <a:extLst>
              <a:ext uri="{FF2B5EF4-FFF2-40B4-BE49-F238E27FC236}">
                <a16:creationId xmlns:a16="http://schemas.microsoft.com/office/drawing/2014/main" id="{EABD3A16-8FE0-40E9-B2F2-1C5DAA35E1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5355" y="2567034"/>
            <a:ext cx="810838" cy="179194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58602" y="3684871"/>
            <a:ext cx="4473692" cy="276999"/>
          </a:xfrm>
          <a:prstGeom prst="rect">
            <a:avLst/>
          </a:prstGeom>
          <a:solidFill>
            <a:srgbClr val="00006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■　担い手確保対策について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FBD3A124-CC6E-4395-A19B-E2135B70DFFD}"/>
              </a:ext>
            </a:extLst>
          </p:cNvPr>
          <p:cNvSpPr txBox="1"/>
          <p:nvPr/>
        </p:nvSpPr>
        <p:spPr>
          <a:xfrm>
            <a:off x="77675" y="1427892"/>
            <a:ext cx="4490107" cy="276999"/>
          </a:xfrm>
          <a:prstGeom prst="rect">
            <a:avLst/>
          </a:prstGeom>
          <a:solidFill>
            <a:srgbClr val="00006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■　大阪府が目指す林業担い手対策</a:t>
            </a: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6E296FD9-D6A2-4258-9AD9-F172F44E6CBE}"/>
              </a:ext>
            </a:extLst>
          </p:cNvPr>
          <p:cNvSpPr/>
          <p:nvPr/>
        </p:nvSpPr>
        <p:spPr>
          <a:xfrm>
            <a:off x="112595" y="3961325"/>
            <a:ext cx="4396839" cy="2773590"/>
          </a:xfrm>
          <a:custGeom>
            <a:avLst/>
            <a:gdLst>
              <a:gd name="connsiteX0" fmla="*/ 0 w 4473692"/>
              <a:gd name="connsiteY0" fmla="*/ 358672 h 2151990"/>
              <a:gd name="connsiteX1" fmla="*/ 358672 w 4473692"/>
              <a:gd name="connsiteY1" fmla="*/ 0 h 2151990"/>
              <a:gd name="connsiteX2" fmla="*/ 4115020 w 4473692"/>
              <a:gd name="connsiteY2" fmla="*/ 0 h 2151990"/>
              <a:gd name="connsiteX3" fmla="*/ 4473692 w 4473692"/>
              <a:gd name="connsiteY3" fmla="*/ 358672 h 2151990"/>
              <a:gd name="connsiteX4" fmla="*/ 4473692 w 4473692"/>
              <a:gd name="connsiteY4" fmla="*/ 1793318 h 2151990"/>
              <a:gd name="connsiteX5" fmla="*/ 4115020 w 4473692"/>
              <a:gd name="connsiteY5" fmla="*/ 2151990 h 2151990"/>
              <a:gd name="connsiteX6" fmla="*/ 358672 w 4473692"/>
              <a:gd name="connsiteY6" fmla="*/ 2151990 h 2151990"/>
              <a:gd name="connsiteX7" fmla="*/ 0 w 4473692"/>
              <a:gd name="connsiteY7" fmla="*/ 1793318 h 2151990"/>
              <a:gd name="connsiteX8" fmla="*/ 0 w 4473692"/>
              <a:gd name="connsiteY8" fmla="*/ 358672 h 2151990"/>
              <a:gd name="connsiteX0" fmla="*/ 0 w 4473692"/>
              <a:gd name="connsiteY0" fmla="*/ 358672 h 2151990"/>
              <a:gd name="connsiteX1" fmla="*/ 358672 w 4473692"/>
              <a:gd name="connsiteY1" fmla="*/ 0 h 2151990"/>
              <a:gd name="connsiteX2" fmla="*/ 4115020 w 4473692"/>
              <a:gd name="connsiteY2" fmla="*/ 0 h 2151990"/>
              <a:gd name="connsiteX3" fmla="*/ 4466072 w 4473692"/>
              <a:gd name="connsiteY3" fmla="*/ 236752 h 2151990"/>
              <a:gd name="connsiteX4" fmla="*/ 4473692 w 4473692"/>
              <a:gd name="connsiteY4" fmla="*/ 1793318 h 2151990"/>
              <a:gd name="connsiteX5" fmla="*/ 4115020 w 4473692"/>
              <a:gd name="connsiteY5" fmla="*/ 2151990 h 2151990"/>
              <a:gd name="connsiteX6" fmla="*/ 358672 w 4473692"/>
              <a:gd name="connsiteY6" fmla="*/ 2151990 h 2151990"/>
              <a:gd name="connsiteX7" fmla="*/ 0 w 4473692"/>
              <a:gd name="connsiteY7" fmla="*/ 1793318 h 2151990"/>
              <a:gd name="connsiteX8" fmla="*/ 0 w 4473692"/>
              <a:gd name="connsiteY8" fmla="*/ 358672 h 2151990"/>
              <a:gd name="connsiteX0" fmla="*/ 0 w 4477346"/>
              <a:gd name="connsiteY0" fmla="*/ 358672 h 2151990"/>
              <a:gd name="connsiteX1" fmla="*/ 358672 w 4477346"/>
              <a:gd name="connsiteY1" fmla="*/ 0 h 2151990"/>
              <a:gd name="connsiteX2" fmla="*/ 4336000 w 4477346"/>
              <a:gd name="connsiteY2" fmla="*/ 0 h 2151990"/>
              <a:gd name="connsiteX3" fmla="*/ 4466072 w 4477346"/>
              <a:gd name="connsiteY3" fmla="*/ 236752 h 2151990"/>
              <a:gd name="connsiteX4" fmla="*/ 4473692 w 4477346"/>
              <a:gd name="connsiteY4" fmla="*/ 1793318 h 2151990"/>
              <a:gd name="connsiteX5" fmla="*/ 4115020 w 4477346"/>
              <a:gd name="connsiteY5" fmla="*/ 2151990 h 2151990"/>
              <a:gd name="connsiteX6" fmla="*/ 358672 w 4477346"/>
              <a:gd name="connsiteY6" fmla="*/ 2151990 h 2151990"/>
              <a:gd name="connsiteX7" fmla="*/ 0 w 4477346"/>
              <a:gd name="connsiteY7" fmla="*/ 1793318 h 2151990"/>
              <a:gd name="connsiteX8" fmla="*/ 0 w 4477346"/>
              <a:gd name="connsiteY8" fmla="*/ 358672 h 2151990"/>
              <a:gd name="connsiteX0" fmla="*/ 0 w 4473692"/>
              <a:gd name="connsiteY0" fmla="*/ 373912 h 2167230"/>
              <a:gd name="connsiteX1" fmla="*/ 358672 w 4473692"/>
              <a:gd name="connsiteY1" fmla="*/ 15240 h 2167230"/>
              <a:gd name="connsiteX2" fmla="*/ 4244560 w 4473692"/>
              <a:gd name="connsiteY2" fmla="*/ 0 h 2167230"/>
              <a:gd name="connsiteX3" fmla="*/ 4466072 w 4473692"/>
              <a:gd name="connsiteY3" fmla="*/ 251992 h 2167230"/>
              <a:gd name="connsiteX4" fmla="*/ 4473692 w 4473692"/>
              <a:gd name="connsiteY4" fmla="*/ 1808558 h 2167230"/>
              <a:gd name="connsiteX5" fmla="*/ 4115020 w 4473692"/>
              <a:gd name="connsiteY5" fmla="*/ 2167230 h 2167230"/>
              <a:gd name="connsiteX6" fmla="*/ 358672 w 4473692"/>
              <a:gd name="connsiteY6" fmla="*/ 2167230 h 2167230"/>
              <a:gd name="connsiteX7" fmla="*/ 0 w 4473692"/>
              <a:gd name="connsiteY7" fmla="*/ 1808558 h 2167230"/>
              <a:gd name="connsiteX8" fmla="*/ 0 w 4473692"/>
              <a:gd name="connsiteY8" fmla="*/ 373912 h 2167230"/>
              <a:gd name="connsiteX0" fmla="*/ 0 w 4480069"/>
              <a:gd name="connsiteY0" fmla="*/ 373912 h 2167230"/>
              <a:gd name="connsiteX1" fmla="*/ 358672 w 4480069"/>
              <a:gd name="connsiteY1" fmla="*/ 15240 h 2167230"/>
              <a:gd name="connsiteX2" fmla="*/ 4244560 w 4480069"/>
              <a:gd name="connsiteY2" fmla="*/ 0 h 2167230"/>
              <a:gd name="connsiteX3" fmla="*/ 4466072 w 4480069"/>
              <a:gd name="connsiteY3" fmla="*/ 251992 h 2167230"/>
              <a:gd name="connsiteX4" fmla="*/ 4473692 w 4480069"/>
              <a:gd name="connsiteY4" fmla="*/ 1808558 h 2167230"/>
              <a:gd name="connsiteX5" fmla="*/ 4328380 w 4480069"/>
              <a:gd name="connsiteY5" fmla="*/ 2129130 h 2167230"/>
              <a:gd name="connsiteX6" fmla="*/ 358672 w 4480069"/>
              <a:gd name="connsiteY6" fmla="*/ 2167230 h 2167230"/>
              <a:gd name="connsiteX7" fmla="*/ 0 w 4480069"/>
              <a:gd name="connsiteY7" fmla="*/ 1808558 h 2167230"/>
              <a:gd name="connsiteX8" fmla="*/ 0 w 4480069"/>
              <a:gd name="connsiteY8" fmla="*/ 373912 h 2167230"/>
              <a:gd name="connsiteX0" fmla="*/ 0 w 4473692"/>
              <a:gd name="connsiteY0" fmla="*/ 373912 h 2167230"/>
              <a:gd name="connsiteX1" fmla="*/ 358672 w 4473692"/>
              <a:gd name="connsiteY1" fmla="*/ 15240 h 2167230"/>
              <a:gd name="connsiteX2" fmla="*/ 4244560 w 4473692"/>
              <a:gd name="connsiteY2" fmla="*/ 0 h 2167230"/>
              <a:gd name="connsiteX3" fmla="*/ 4466072 w 4473692"/>
              <a:gd name="connsiteY3" fmla="*/ 251992 h 2167230"/>
              <a:gd name="connsiteX4" fmla="*/ 4473692 w 4473692"/>
              <a:gd name="connsiteY4" fmla="*/ 1808558 h 2167230"/>
              <a:gd name="connsiteX5" fmla="*/ 4267420 w 4473692"/>
              <a:gd name="connsiteY5" fmla="*/ 2113890 h 2167230"/>
              <a:gd name="connsiteX6" fmla="*/ 358672 w 4473692"/>
              <a:gd name="connsiteY6" fmla="*/ 2167230 h 2167230"/>
              <a:gd name="connsiteX7" fmla="*/ 0 w 4473692"/>
              <a:gd name="connsiteY7" fmla="*/ 1808558 h 2167230"/>
              <a:gd name="connsiteX8" fmla="*/ 0 w 4473692"/>
              <a:gd name="connsiteY8" fmla="*/ 373912 h 2167230"/>
              <a:gd name="connsiteX0" fmla="*/ 0 w 4473692"/>
              <a:gd name="connsiteY0" fmla="*/ 373912 h 2151990"/>
              <a:gd name="connsiteX1" fmla="*/ 358672 w 4473692"/>
              <a:gd name="connsiteY1" fmla="*/ 15240 h 2151990"/>
              <a:gd name="connsiteX2" fmla="*/ 4244560 w 4473692"/>
              <a:gd name="connsiteY2" fmla="*/ 0 h 2151990"/>
              <a:gd name="connsiteX3" fmla="*/ 4466072 w 4473692"/>
              <a:gd name="connsiteY3" fmla="*/ 251992 h 2151990"/>
              <a:gd name="connsiteX4" fmla="*/ 4473692 w 4473692"/>
              <a:gd name="connsiteY4" fmla="*/ 1808558 h 2151990"/>
              <a:gd name="connsiteX5" fmla="*/ 4267420 w 4473692"/>
              <a:gd name="connsiteY5" fmla="*/ 2113890 h 2151990"/>
              <a:gd name="connsiteX6" fmla="*/ 221512 w 4473692"/>
              <a:gd name="connsiteY6" fmla="*/ 2151990 h 2151990"/>
              <a:gd name="connsiteX7" fmla="*/ 0 w 4473692"/>
              <a:gd name="connsiteY7" fmla="*/ 1808558 h 2151990"/>
              <a:gd name="connsiteX8" fmla="*/ 0 w 4473692"/>
              <a:gd name="connsiteY8" fmla="*/ 373912 h 2151990"/>
              <a:gd name="connsiteX0" fmla="*/ 0 w 4473692"/>
              <a:gd name="connsiteY0" fmla="*/ 373912 h 2151990"/>
              <a:gd name="connsiteX1" fmla="*/ 206272 w 4473692"/>
              <a:gd name="connsiteY1" fmla="*/ 15240 h 2151990"/>
              <a:gd name="connsiteX2" fmla="*/ 4244560 w 4473692"/>
              <a:gd name="connsiteY2" fmla="*/ 0 h 2151990"/>
              <a:gd name="connsiteX3" fmla="*/ 4466072 w 4473692"/>
              <a:gd name="connsiteY3" fmla="*/ 251992 h 2151990"/>
              <a:gd name="connsiteX4" fmla="*/ 4473692 w 4473692"/>
              <a:gd name="connsiteY4" fmla="*/ 1808558 h 2151990"/>
              <a:gd name="connsiteX5" fmla="*/ 4267420 w 4473692"/>
              <a:gd name="connsiteY5" fmla="*/ 2113890 h 2151990"/>
              <a:gd name="connsiteX6" fmla="*/ 221512 w 4473692"/>
              <a:gd name="connsiteY6" fmla="*/ 2151990 h 2151990"/>
              <a:gd name="connsiteX7" fmla="*/ 0 w 4473692"/>
              <a:gd name="connsiteY7" fmla="*/ 1808558 h 2151990"/>
              <a:gd name="connsiteX8" fmla="*/ 0 w 4473692"/>
              <a:gd name="connsiteY8" fmla="*/ 373912 h 2151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73692" h="2151990">
                <a:moveTo>
                  <a:pt x="0" y="373912"/>
                </a:moveTo>
                <a:cubicBezTo>
                  <a:pt x="0" y="175823"/>
                  <a:pt x="8183" y="15240"/>
                  <a:pt x="206272" y="15240"/>
                </a:cubicBezTo>
                <a:lnTo>
                  <a:pt x="4244560" y="0"/>
                </a:lnTo>
                <a:cubicBezTo>
                  <a:pt x="4442649" y="0"/>
                  <a:pt x="4466072" y="53903"/>
                  <a:pt x="4466072" y="251992"/>
                </a:cubicBezTo>
                <a:cubicBezTo>
                  <a:pt x="4466072" y="730207"/>
                  <a:pt x="4473692" y="1330343"/>
                  <a:pt x="4473692" y="1808558"/>
                </a:cubicBezTo>
                <a:cubicBezTo>
                  <a:pt x="4473692" y="2006647"/>
                  <a:pt x="4465509" y="2113890"/>
                  <a:pt x="4267420" y="2113890"/>
                </a:cubicBezTo>
                <a:lnTo>
                  <a:pt x="221512" y="2151990"/>
                </a:lnTo>
                <a:cubicBezTo>
                  <a:pt x="23423" y="2151990"/>
                  <a:pt x="0" y="2006647"/>
                  <a:pt x="0" y="1808558"/>
                </a:cubicBezTo>
                <a:lnTo>
                  <a:pt x="0" y="37391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endParaRPr kumimoji="1" lang="en-US" altLang="ja-JP" sz="11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1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■高校生への就業支援（令和</a:t>
            </a:r>
            <a:r>
              <a:rPr kumimoji="1" lang="en-US" altLang="ja-JP" sz="11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kumimoji="1" lang="ja-JP" altLang="en-US" sz="11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年度～）</a:t>
            </a:r>
            <a:endParaRPr kumimoji="1" lang="en-US" altLang="ja-JP" sz="11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・府立農芸高校生・園芸高校生への就業支援</a:t>
            </a:r>
            <a:endParaRPr kumimoji="1" lang="en-US" altLang="ja-JP" sz="1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→課題研究等カリキュラムの一環で林業に関する講義を実施</a:t>
            </a:r>
            <a:endParaRPr kumimoji="1" lang="en-US" altLang="ja-JP" sz="1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府内林業事業体等への就職について情報提供等のサポート</a:t>
            </a:r>
            <a:endParaRPr kumimoji="1" lang="en-US" altLang="ja-JP" sz="1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1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■林業への就業希望者への支援（令和</a:t>
            </a:r>
            <a:r>
              <a:rPr kumimoji="1" lang="en-US" altLang="ja-JP" sz="11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kumimoji="1" lang="ja-JP" altLang="en-US" sz="11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年度～）</a:t>
            </a:r>
            <a:endParaRPr kumimoji="1" lang="en-US" altLang="ja-JP" sz="11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kumimoji="1" lang="ja-JP" altLang="en-US" sz="11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「森林の仕事ガイダンス大阪会場」</a:t>
            </a:r>
            <a:r>
              <a:rPr kumimoji="1"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において、個別相談（林業</a:t>
            </a:r>
            <a:endParaRPr kumimoji="1" lang="en-US" altLang="ja-JP" sz="1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</a:t>
            </a:r>
            <a:r>
              <a:rPr kumimoji="1"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事業体の紹介等）を実施</a:t>
            </a:r>
            <a:r>
              <a:rPr kumimoji="1" lang="en-US" altLang="ja-JP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kumimoji="1" lang="en-US" altLang="ja-JP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林業労働力確保支援センターと連携</a:t>
            </a:r>
            <a:br>
              <a:rPr kumimoji="1" lang="en-US" altLang="ja-JP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kumimoji="1" lang="ja-JP" altLang="en-US" sz="11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「林業就業支援講習」</a:t>
            </a:r>
            <a:r>
              <a:rPr kumimoji="1"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において、基本的な知識取得や資格取</a:t>
            </a:r>
            <a:endParaRPr kumimoji="1" lang="en-US" altLang="ja-JP" sz="1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得を支援し、実践的な担い手を育成（大阪府森林組合と連携）</a:t>
            </a:r>
            <a:endParaRPr kumimoji="1" lang="en-US" altLang="ja-JP" sz="1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kumimoji="1"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大阪府森林組合では近隣の林業大学校と連携し、インターンシップ生を受入</a:t>
            </a:r>
            <a:endParaRPr kumimoji="1" lang="en-US" altLang="ja-JP" sz="9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9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1" lang="en-US" altLang="ja-JP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br>
              <a:rPr kumimoji="1" lang="en-US" altLang="ja-JP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endParaRPr kumimoji="1" lang="ja-JP" altLang="en-US" sz="1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F9D1407-976D-408C-86F6-DD6CC204F2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8" t="8649"/>
          <a:stretch/>
        </p:blipFill>
        <p:spPr>
          <a:xfrm>
            <a:off x="2849880" y="5823258"/>
            <a:ext cx="964360" cy="714727"/>
          </a:xfrm>
          <a:prstGeom prst="rect">
            <a:avLst/>
          </a:prstGeom>
        </p:spPr>
      </p:pic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D806CADC-1092-4A8A-A77F-63361A22E2CD}"/>
              </a:ext>
            </a:extLst>
          </p:cNvPr>
          <p:cNvSpPr txBox="1"/>
          <p:nvPr/>
        </p:nvSpPr>
        <p:spPr>
          <a:xfrm>
            <a:off x="2181949" y="6539382"/>
            <a:ext cx="24630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R5</a:t>
            </a:r>
            <a:r>
              <a:rPr kumimoji="1"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林業就業支援講習での府職員による講義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353517D2-1649-4C9C-A623-5799567DAF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2874" y="3870499"/>
            <a:ext cx="1468583" cy="1101437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9C7CB582-D613-4DBE-BE1C-BAC4639E57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7638" y="3864094"/>
            <a:ext cx="1343997" cy="1007998"/>
          </a:xfrm>
          <a:prstGeom prst="rect">
            <a:avLst/>
          </a:prstGeom>
        </p:spPr>
      </p:pic>
      <p:sp>
        <p:nvSpPr>
          <p:cNvPr id="18" name="矢印: 折線 17">
            <a:extLst>
              <a:ext uri="{FF2B5EF4-FFF2-40B4-BE49-F238E27FC236}">
                <a16:creationId xmlns:a16="http://schemas.microsoft.com/office/drawing/2014/main" id="{A4351BB6-762A-464E-A766-F4EDDA2FB01B}"/>
              </a:ext>
            </a:extLst>
          </p:cNvPr>
          <p:cNvSpPr/>
          <p:nvPr/>
        </p:nvSpPr>
        <p:spPr>
          <a:xfrm rot="5400000">
            <a:off x="6106411" y="4746218"/>
            <a:ext cx="517069" cy="35537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463108A1-FCAB-46C6-9746-E438F7EA430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7" t="1" r="6372" b="7267"/>
          <a:stretch/>
        </p:blipFill>
        <p:spPr>
          <a:xfrm>
            <a:off x="886448" y="5819203"/>
            <a:ext cx="1021205" cy="745872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8B29374-A85C-4275-A880-172A57080425}"/>
              </a:ext>
            </a:extLst>
          </p:cNvPr>
          <p:cNvSpPr txBox="1"/>
          <p:nvPr/>
        </p:nvSpPr>
        <p:spPr>
          <a:xfrm>
            <a:off x="64613" y="498690"/>
            <a:ext cx="8891499" cy="8729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marL="266700" indent="-133350" algn="just" latinLnBrk="1"/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担い手に関しての前回のご意見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</a:p>
          <a:p>
            <a:pPr marL="266700" indent="-133350" algn="just" latinLnBrk="1"/>
            <a:r>
              <a:rPr kumimoji="1" lang="en-US" altLang="ja-JP" sz="14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 </a:t>
            </a:r>
            <a:r>
              <a:rPr kumimoji="1" lang="ja-JP" altLang="en-US" sz="12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〇</a:t>
            </a:r>
            <a:r>
              <a:rPr lang="ja-JP" altLang="ja-JP" sz="12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流域治水プロジェクトの取組み</a:t>
            </a:r>
            <a:r>
              <a:rPr lang="ja-JP" altLang="en-US" sz="12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では、</a:t>
            </a:r>
            <a:r>
              <a:rPr lang="ja-JP" altLang="ja-JP" sz="12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早期復旧・復興のための対策</a:t>
            </a:r>
            <a:r>
              <a:rPr lang="ja-JP" altLang="en-US" sz="12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について</a:t>
            </a:r>
            <a:r>
              <a:rPr lang="ja-JP" altLang="ja-JP" sz="12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、あらゆる関係者が一体となり推進していく</a:t>
            </a:r>
            <a:endParaRPr lang="en-US" altLang="ja-JP" sz="120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266700" indent="-133350" algn="just" latinLnBrk="1"/>
            <a:r>
              <a:rPr lang="ja-JP" altLang="en-US" sz="12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 </a:t>
            </a:r>
            <a:r>
              <a:rPr lang="ja-JP" altLang="en-US" sz="12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こととなっている。森林部局として、</a:t>
            </a:r>
            <a:r>
              <a:rPr lang="ja-JP" altLang="ja-JP" sz="12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復旧・復興の担い手となる林業の担い手不足も視野に入れて</a:t>
            </a:r>
            <a:r>
              <a:rPr lang="ja-JP" altLang="en-US" sz="12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ソフト対策を</a:t>
            </a:r>
            <a:r>
              <a:rPr lang="ja-JP" altLang="ja-JP" sz="12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展開する</a:t>
            </a:r>
            <a:endParaRPr lang="en-US" altLang="ja-JP" sz="120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266700" indent="-133350" algn="just" latinLnBrk="1"/>
            <a:r>
              <a:rPr lang="en-US" altLang="ja-JP" sz="12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   </a:t>
            </a:r>
            <a:r>
              <a:rPr lang="ja-JP" altLang="en-US" sz="12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ことが</a:t>
            </a:r>
            <a:r>
              <a:rPr lang="ja-JP" altLang="ja-JP" sz="12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必要</a:t>
            </a:r>
            <a:r>
              <a:rPr lang="ja-JP" altLang="en-US" sz="12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ではないか。</a:t>
            </a:r>
            <a:endParaRPr lang="ja-JP" altLang="ja-JP" sz="120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605021" y="1435512"/>
            <a:ext cx="4426288" cy="276999"/>
          </a:xfrm>
          <a:prstGeom prst="rect">
            <a:avLst/>
          </a:prstGeom>
          <a:solidFill>
            <a:srgbClr val="00006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■　若手林業従事者の育成について　（令和</a:t>
            </a:r>
            <a:r>
              <a:rPr kumimoji="1" lang="en-US" altLang="ja-JP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kumimoji="1" lang="ja-JP" altLang="en-US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年度～）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655BC746-AB09-4E9C-B7DC-C8236A5A7920}"/>
              </a:ext>
            </a:extLst>
          </p:cNvPr>
          <p:cNvSpPr txBox="1"/>
          <p:nvPr/>
        </p:nvSpPr>
        <p:spPr>
          <a:xfrm>
            <a:off x="268953" y="6546833"/>
            <a:ext cx="20156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R5</a:t>
            </a:r>
            <a:r>
              <a:rPr kumimoji="1"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森林の仕事ガイダンスでの個別相談</a:t>
            </a:r>
          </a:p>
        </p:txBody>
      </p:sp>
    </p:spTree>
    <p:extLst>
      <p:ext uri="{BB962C8B-B14F-4D97-AF65-F5344CB8AC3E}">
        <p14:creationId xmlns:p14="http://schemas.microsoft.com/office/powerpoint/2010/main" val="1478895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1274</TotalTime>
  <Words>566</Words>
  <Application>Microsoft Office PowerPoint</Application>
  <PresentationFormat>画面に合わせる (4:3)</PresentationFormat>
  <Paragraphs>83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メイリオ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民辻　佳子</dc:creator>
  <cp:lastModifiedBy>民辻　佳子</cp:lastModifiedBy>
  <cp:revision>188</cp:revision>
  <cp:lastPrinted>2024-04-08T01:39:42Z</cp:lastPrinted>
  <dcterms:created xsi:type="dcterms:W3CDTF">2023-07-10T07:45:16Z</dcterms:created>
  <dcterms:modified xsi:type="dcterms:W3CDTF">2024-06-28T01:58:49Z</dcterms:modified>
</cp:coreProperties>
</file>