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AB0A80B-D682-45A0-858C-AECFECED0ACF}" type="datetimeFigureOut">
              <a:rPr kumimoji="1" lang="ja-JP" altLang="en-US" smtClean="0"/>
              <a:t>2025/1/24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D6D5D4-40E4-4BF1-BAD6-F5E35507B055}" type="slidenum">
              <a:rPr kumimoji="1" lang="ja-JP" altLang="en-US" smtClean="0"/>
              <a:t>‹#›</a:t>
            </a:fld>
            <a:endParaRPr kumimoji="1" lang="ja-JP" altLang="en-US"/>
          </a:p>
        </p:txBody>
      </p:sp>
    </p:spTree>
    <p:extLst>
      <p:ext uri="{BB962C8B-B14F-4D97-AF65-F5344CB8AC3E}">
        <p14:creationId xmlns:p14="http://schemas.microsoft.com/office/powerpoint/2010/main" val="1303955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D6D5D4-40E4-4BF1-BAD6-F5E35507B055}" type="slidenum">
              <a:rPr kumimoji="1" lang="ja-JP" altLang="en-US" smtClean="0"/>
              <a:t>1</a:t>
            </a:fld>
            <a:endParaRPr kumimoji="1" lang="ja-JP" altLang="en-US"/>
          </a:p>
        </p:txBody>
      </p:sp>
    </p:spTree>
    <p:extLst>
      <p:ext uri="{BB962C8B-B14F-4D97-AF65-F5344CB8AC3E}">
        <p14:creationId xmlns:p14="http://schemas.microsoft.com/office/powerpoint/2010/main" val="132297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7766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1842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51852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72383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86259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6324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0670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9011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330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5914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2025/1/24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2085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B7C6D-A63D-4068-9C3A-1A3D67FF62FF}" type="datetimeFigureOut">
              <a:rPr kumimoji="1" lang="ja-JP" altLang="en-US" smtClean="0"/>
              <a:t>2025/1/24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704175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C8C7EF4-BCD3-4FDB-9060-F4AC1D431524}"/>
              </a:ext>
            </a:extLst>
          </p:cNvPr>
          <p:cNvSpPr/>
          <p:nvPr/>
        </p:nvSpPr>
        <p:spPr>
          <a:xfrm>
            <a:off x="-194706" y="6425998"/>
            <a:ext cx="3864456" cy="47223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latin typeface="MS Reference Sans Serif" panose="020B0604030504040204" pitchFamily="34" charset="0"/>
                <a:ea typeface="+mj-ea"/>
              </a:rPr>
              <a:t>出典：厚生労働省</a:t>
            </a:r>
            <a:r>
              <a:rPr lang="en-US" altLang="ja-JP" sz="1050" dirty="0">
                <a:latin typeface="MS Reference Sans Serif" panose="020B0604030504040204" pitchFamily="34" charset="0"/>
                <a:ea typeface="+mj-ea"/>
              </a:rPr>
              <a:t>HP </a:t>
            </a:r>
            <a:r>
              <a:rPr lang="ja-JP" altLang="en-US" sz="1050" dirty="0">
                <a:latin typeface="MS Reference Sans Serif" panose="020B0604030504040204" pitchFamily="34" charset="0"/>
                <a:ea typeface="+mj-ea"/>
              </a:rPr>
              <a:t>「</a:t>
            </a:r>
            <a:r>
              <a:rPr lang="ja-JP" altLang="en-US" sz="1050" i="0" dirty="0">
                <a:solidFill>
                  <a:srgbClr val="2E3136"/>
                </a:solidFill>
                <a:effectLst/>
                <a:latin typeface="MS Reference Sans Serif" panose="020B0604030504040204" pitchFamily="34" charset="0"/>
                <a:ea typeface="+mj-ea"/>
              </a:rPr>
              <a:t>医療と介護の一体的な改革」</a:t>
            </a:r>
            <a:r>
              <a:rPr lang="ja-JP" altLang="en-US" sz="1050" dirty="0">
                <a:latin typeface="MS Reference Sans Serif" panose="020B0604030504040204" pitchFamily="34" charset="0"/>
                <a:ea typeface="+mj-ea"/>
              </a:rPr>
              <a:t> より</a:t>
            </a:r>
            <a:endParaRPr kumimoji="1" lang="ja-JP" altLang="en-US" sz="1050" dirty="0">
              <a:latin typeface="MS Reference Sans Serif" panose="020B0604030504040204" pitchFamily="34" charset="0"/>
              <a:ea typeface="+mj-ea"/>
            </a:endParaRPr>
          </a:p>
        </p:txBody>
      </p:sp>
      <p:sp>
        <p:nvSpPr>
          <p:cNvPr id="5" name="角丸四角形 4"/>
          <p:cNvSpPr/>
          <p:nvPr/>
        </p:nvSpPr>
        <p:spPr>
          <a:xfrm>
            <a:off x="193683" y="2013773"/>
            <a:ext cx="3689973" cy="762388"/>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96"/>
          </a:p>
        </p:txBody>
      </p:sp>
      <p:sp>
        <p:nvSpPr>
          <p:cNvPr id="73" name="角丸四角形 72"/>
          <p:cNvSpPr/>
          <p:nvPr/>
        </p:nvSpPr>
        <p:spPr>
          <a:xfrm>
            <a:off x="193683" y="2013773"/>
            <a:ext cx="3689973" cy="39081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41"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国</a:t>
            </a:r>
          </a:p>
        </p:txBody>
      </p:sp>
      <p:sp>
        <p:nvSpPr>
          <p:cNvPr id="3" name="正方形/長方形 2"/>
          <p:cNvSpPr/>
          <p:nvPr/>
        </p:nvSpPr>
        <p:spPr>
          <a:xfrm>
            <a:off x="331917" y="2404588"/>
            <a:ext cx="3403633" cy="294593"/>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24"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消費税財源活用</a:t>
            </a:r>
            <a:endPar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角丸四角形 12"/>
          <p:cNvSpPr/>
          <p:nvPr/>
        </p:nvSpPr>
        <p:spPr>
          <a:xfrm>
            <a:off x="1309423" y="4531873"/>
            <a:ext cx="2574235" cy="926708"/>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5" name="角丸四角形 74"/>
          <p:cNvSpPr/>
          <p:nvPr/>
        </p:nvSpPr>
        <p:spPr>
          <a:xfrm>
            <a:off x="1523823" y="4511148"/>
            <a:ext cx="265182" cy="9548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41"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81" name="角丸四角形 80"/>
          <p:cNvSpPr/>
          <p:nvPr/>
        </p:nvSpPr>
        <p:spPr>
          <a:xfrm>
            <a:off x="2347580" y="4663625"/>
            <a:ext cx="1387970" cy="697252"/>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07791" y="3089998"/>
            <a:ext cx="3675867" cy="1061421"/>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4" name="角丸四角形 73"/>
          <p:cNvSpPr/>
          <p:nvPr/>
        </p:nvSpPr>
        <p:spPr>
          <a:xfrm>
            <a:off x="224717" y="2918275"/>
            <a:ext cx="335709" cy="14048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2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a:t>
            </a:r>
          </a:p>
        </p:txBody>
      </p:sp>
      <p:sp>
        <p:nvSpPr>
          <p:cNvPr id="79" name="角丸四角形 78"/>
          <p:cNvSpPr/>
          <p:nvPr/>
        </p:nvSpPr>
        <p:spPr>
          <a:xfrm>
            <a:off x="2347580" y="3245436"/>
            <a:ext cx="1362581" cy="790514"/>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都道府県計画</a:t>
            </a:r>
            <a:endParaRPr lang="en-US" altLang="ja-JP"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endParaRPr lang="en-US" altLang="ja-JP" sz="18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基金事業計画</a:t>
            </a: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p:txBody>
      </p:sp>
      <p:sp>
        <p:nvSpPr>
          <p:cNvPr id="80" name="正方形/長方形 79"/>
          <p:cNvSpPr/>
          <p:nvPr/>
        </p:nvSpPr>
        <p:spPr>
          <a:xfrm>
            <a:off x="577353" y="3243955"/>
            <a:ext cx="1622122" cy="789037"/>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41" dirty="0">
                <a:solidFill>
                  <a:srgbClr val="FF0000"/>
                </a:solidFill>
                <a:latin typeface="BIZ UDPゴシック" panose="020B0400000000000000" pitchFamily="50" charset="-128"/>
                <a:ea typeface="BIZ UDPゴシック" panose="020B0400000000000000" pitchFamily="50" charset="-128"/>
                <a:cs typeface="メイリオ" pitchFamily="50" charset="-128"/>
              </a:rPr>
              <a:t>基金</a:t>
            </a:r>
            <a:endParaRPr lang="en-US" altLang="ja-JP" sz="368" b="1" dirty="0">
              <a:solidFill>
                <a:srgbClr val="FFFFFF"/>
              </a:solidFill>
              <a:latin typeface="BIZ UDPゴシック" panose="020B0400000000000000" pitchFamily="50" charset="-128"/>
              <a:ea typeface="BIZ UDPゴシック" panose="020B0400000000000000" pitchFamily="50" charset="-128"/>
              <a:cs typeface="メイリオ" pitchFamily="50" charset="-128"/>
            </a:endParaRPr>
          </a:p>
          <a:p>
            <a:pPr algn="ctr">
              <a:defRPr/>
            </a:pPr>
            <a:endParaRPr lang="en-US" altLang="ja-JP" sz="277"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21" dirty="0">
                <a:latin typeface="BIZ UDPゴシック" panose="020B0400000000000000" pitchFamily="50" charset="-128"/>
                <a:ea typeface="BIZ UDPゴシック" panose="020B0400000000000000" pitchFamily="50" charset="-128"/>
                <a:cs typeface="メイリオ" pitchFamily="50" charset="-128"/>
              </a:rPr>
              <a:t>※</a:t>
            </a:r>
            <a:r>
              <a:rPr lang="ja-JP" altLang="en-US" sz="921" dirty="0">
                <a:latin typeface="BIZ UDPゴシック" panose="020B0400000000000000" pitchFamily="50" charset="-128"/>
                <a:ea typeface="BIZ UDPゴシック" panose="020B0400000000000000" pitchFamily="50" charset="-128"/>
                <a:cs typeface="メイリオ" pitchFamily="50" charset="-128"/>
              </a:rPr>
              <a:t>国と都道府県の</a:t>
            </a:r>
            <a:endParaRPr lang="en-US" altLang="ja-JP" sz="921"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ja-JP" altLang="en-US" sz="921" dirty="0">
                <a:latin typeface="BIZ UDPゴシック" panose="020B0400000000000000" pitchFamily="50" charset="-128"/>
                <a:ea typeface="BIZ UDPゴシック" panose="020B0400000000000000" pitchFamily="50" charset="-128"/>
                <a:cs typeface="メイリオ" pitchFamily="50" charset="-128"/>
              </a:rPr>
              <a:t>負担割合２／３、 １／３</a:t>
            </a:r>
            <a:endParaRPr lang="en-US" altLang="ja-JP" sz="921"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00" dirty="0">
                <a:latin typeface="BIZ UDPゴシック" panose="020B0400000000000000" pitchFamily="50" charset="-128"/>
                <a:ea typeface="BIZ UDPゴシック" panose="020B0400000000000000" pitchFamily="50" charset="-128"/>
                <a:cs typeface="メイリオ" pitchFamily="50" charset="-128"/>
              </a:rPr>
              <a:t>(Ⅰ-2</a:t>
            </a:r>
            <a:r>
              <a:rPr lang="ja-JP" altLang="en-US" sz="900" dirty="0">
                <a:latin typeface="BIZ UDPゴシック" panose="020B0400000000000000" pitchFamily="50" charset="-128"/>
                <a:ea typeface="BIZ UDPゴシック" panose="020B0400000000000000" pitchFamily="50" charset="-128"/>
                <a:cs typeface="メイリオ" pitchFamily="50" charset="-128"/>
              </a:rPr>
              <a:t>については国</a:t>
            </a:r>
            <a:r>
              <a:rPr lang="en-US" altLang="ja-JP" sz="900" dirty="0">
                <a:latin typeface="BIZ UDPゴシック" panose="020B0400000000000000" pitchFamily="50" charset="-128"/>
                <a:ea typeface="BIZ UDPゴシック" panose="020B0400000000000000" pitchFamily="50" charset="-128"/>
                <a:cs typeface="メイリオ" pitchFamily="50" charset="-128"/>
              </a:rPr>
              <a:t>10/10)</a:t>
            </a:r>
            <a:r>
              <a:rPr lang="ja-JP" altLang="en-US" sz="900" dirty="0">
                <a:latin typeface="BIZ UDPゴシック" panose="020B0400000000000000" pitchFamily="50" charset="-128"/>
                <a:ea typeface="BIZ UDPゴシック" panose="020B0400000000000000" pitchFamily="50" charset="-128"/>
                <a:cs typeface="メイリオ" pitchFamily="50" charset="-128"/>
              </a:rPr>
              <a:t> </a:t>
            </a:r>
          </a:p>
        </p:txBody>
      </p:sp>
      <p:sp>
        <p:nvSpPr>
          <p:cNvPr id="111" name="上矢印 110"/>
          <p:cNvSpPr/>
          <p:nvPr/>
        </p:nvSpPr>
        <p:spPr>
          <a:xfrm>
            <a:off x="365770" y="4118851"/>
            <a:ext cx="468300" cy="173794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solidFill>
                  <a:schemeClr val="bg1"/>
                </a:solidFill>
                <a:latin typeface="BIZ UDPゴシック" panose="020B0400000000000000" pitchFamily="50" charset="-128"/>
                <a:ea typeface="BIZ UDPゴシック" panose="020B0400000000000000" pitchFamily="50" charset="-128"/>
              </a:rPr>
              <a:t>申請</a:t>
            </a:r>
          </a:p>
        </p:txBody>
      </p:sp>
      <p:sp>
        <p:nvSpPr>
          <p:cNvPr id="85" name="角丸四角形 84"/>
          <p:cNvSpPr/>
          <p:nvPr/>
        </p:nvSpPr>
        <p:spPr>
          <a:xfrm>
            <a:off x="214844" y="5870123"/>
            <a:ext cx="3668814" cy="450031"/>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6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2" name="正方形/長方形 7"/>
          <p:cNvSpPr>
            <a:spLocks noChangeArrowheads="1"/>
          </p:cNvSpPr>
          <p:nvPr/>
        </p:nvSpPr>
        <p:spPr bwMode="auto">
          <a:xfrm>
            <a:off x="291013" y="5953023"/>
            <a:ext cx="3984774" cy="34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56" b="1" dirty="0">
                <a:latin typeface="BIZ UDPゴシック" panose="020B0400000000000000" pitchFamily="50" charset="-128"/>
                <a:ea typeface="BIZ UDPゴシック" panose="020B0400000000000000" pitchFamily="50" charset="-128"/>
                <a:cs typeface="メイリオ" pitchFamily="50" charset="-128"/>
              </a:rPr>
              <a:t>事業者等</a:t>
            </a:r>
            <a:r>
              <a:rPr lang="ja-JP" altLang="en-US" sz="1196" b="1" dirty="0">
                <a:latin typeface="BIZ UDPゴシック" panose="020B0400000000000000" pitchFamily="50" charset="-128"/>
                <a:ea typeface="BIZ UDPゴシック" panose="020B0400000000000000" pitchFamily="50" charset="-128"/>
                <a:cs typeface="メイリオ" pitchFamily="50" charset="-128"/>
              </a:rPr>
              <a:t>（医療機関、介護サービス事業所等</a:t>
            </a:r>
            <a:r>
              <a:rPr lang="ja-JP" altLang="en-US" sz="1196" b="1" dirty="0">
                <a:latin typeface="メイリオ" pitchFamily="50" charset="-128"/>
                <a:ea typeface="メイリオ" pitchFamily="50" charset="-128"/>
                <a:cs typeface="メイリオ" pitchFamily="50" charset="-128"/>
              </a:rPr>
              <a:t>）</a:t>
            </a:r>
            <a:endParaRPr lang="en-US" altLang="ja-JP" sz="1196" dirty="0">
              <a:latin typeface="メイリオ" pitchFamily="50" charset="-128"/>
              <a:ea typeface="メイリオ" pitchFamily="50" charset="-128"/>
              <a:cs typeface="メイリオ" pitchFamily="50" charset="-128"/>
            </a:endParaRPr>
          </a:p>
        </p:txBody>
      </p:sp>
      <p:sp>
        <p:nvSpPr>
          <p:cNvPr id="110" name="下矢印 109"/>
          <p:cNvSpPr/>
          <p:nvPr/>
        </p:nvSpPr>
        <p:spPr>
          <a:xfrm>
            <a:off x="759312" y="4144018"/>
            <a:ext cx="472530" cy="172610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latin typeface="BIZ UDPゴシック" panose="020B0400000000000000" pitchFamily="50" charset="-128"/>
                <a:ea typeface="BIZ UDPゴシック" panose="020B0400000000000000" pitchFamily="50" charset="-128"/>
              </a:rPr>
              <a:t>交付</a:t>
            </a:r>
          </a:p>
        </p:txBody>
      </p:sp>
      <p:sp>
        <p:nvSpPr>
          <p:cNvPr id="67" name="下矢印 66"/>
          <p:cNvSpPr/>
          <p:nvPr/>
        </p:nvSpPr>
        <p:spPr>
          <a:xfrm>
            <a:off x="1289676" y="5473383"/>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2065" name="テキスト ボックス 67"/>
          <p:cNvSpPr txBox="1">
            <a:spLocks noChangeArrowheads="1"/>
          </p:cNvSpPr>
          <p:nvPr/>
        </p:nvSpPr>
        <p:spPr bwMode="auto">
          <a:xfrm>
            <a:off x="80842" y="295470"/>
            <a:ext cx="8951286" cy="40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a:spcBef>
                <a:spcPct val="0"/>
              </a:spcBef>
              <a:buFontTx/>
              <a:buNone/>
            </a:pPr>
            <a:r>
              <a:rPr lang="ja-JP" altLang="en-US" sz="2025" b="1" dirty="0">
                <a:latin typeface="BIZ UDPゴシック" panose="020B0400000000000000" pitchFamily="50" charset="-128"/>
                <a:ea typeface="BIZ UDPゴシック" panose="020B0400000000000000" pitchFamily="50" charset="-128"/>
              </a:rPr>
              <a:t>地域医療介護総合確保基金</a:t>
            </a:r>
          </a:p>
        </p:txBody>
      </p:sp>
      <p:sp>
        <p:nvSpPr>
          <p:cNvPr id="70" name="正方形/長方形 69"/>
          <p:cNvSpPr/>
          <p:nvPr/>
        </p:nvSpPr>
        <p:spPr>
          <a:xfrm>
            <a:off x="4184104" y="4798337"/>
            <a:ext cx="4907267" cy="1706862"/>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1" name="下矢印 70"/>
          <p:cNvSpPr/>
          <p:nvPr/>
        </p:nvSpPr>
        <p:spPr>
          <a:xfrm>
            <a:off x="1289676" y="4164741"/>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72" name="上矢印 71"/>
          <p:cNvSpPr/>
          <p:nvPr/>
        </p:nvSpPr>
        <p:spPr>
          <a:xfrm>
            <a:off x="2358865" y="4144018"/>
            <a:ext cx="988999" cy="42338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提出</a:t>
            </a:r>
          </a:p>
        </p:txBody>
      </p:sp>
      <p:sp>
        <p:nvSpPr>
          <p:cNvPr id="78" name="下矢印 77"/>
          <p:cNvSpPr/>
          <p:nvPr/>
        </p:nvSpPr>
        <p:spPr>
          <a:xfrm>
            <a:off x="769185" y="2773199"/>
            <a:ext cx="895693" cy="3819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83" name="上矢印 82"/>
          <p:cNvSpPr/>
          <p:nvPr/>
        </p:nvSpPr>
        <p:spPr>
          <a:xfrm>
            <a:off x="2347581" y="2773199"/>
            <a:ext cx="1000283" cy="38193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提出</a:t>
            </a:r>
          </a:p>
        </p:txBody>
      </p:sp>
      <p:sp>
        <p:nvSpPr>
          <p:cNvPr id="60" name="上矢印 59"/>
          <p:cNvSpPr/>
          <p:nvPr/>
        </p:nvSpPr>
        <p:spPr>
          <a:xfrm>
            <a:off x="2711499" y="5492629"/>
            <a:ext cx="924397" cy="36416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申請</a:t>
            </a:r>
          </a:p>
        </p:txBody>
      </p:sp>
      <p:sp>
        <p:nvSpPr>
          <p:cNvPr id="15" name="正方形/長方形 14"/>
          <p:cNvSpPr/>
          <p:nvPr/>
        </p:nvSpPr>
        <p:spPr>
          <a:xfrm>
            <a:off x="4184104" y="4649528"/>
            <a:ext cx="4907268" cy="306436"/>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地域医療介護総合確保基金の対象事業</a:t>
            </a:r>
          </a:p>
        </p:txBody>
      </p:sp>
      <p:sp>
        <p:nvSpPr>
          <p:cNvPr id="86" name="正方形/長方形 85"/>
          <p:cNvSpPr/>
          <p:nvPr/>
        </p:nvSpPr>
        <p:spPr>
          <a:xfrm>
            <a:off x="4143197" y="5062801"/>
            <a:ext cx="4948174" cy="1261884"/>
          </a:xfrm>
          <a:prstGeom prst="rect">
            <a:avLst/>
          </a:prstGeom>
        </p:spPr>
        <p:txBody>
          <a:bodyPr wrap="square">
            <a:spAutoFit/>
          </a:bodyPr>
          <a:lstStyle/>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ja-JP" altLang="en-US" sz="1000" dirty="0">
                <a:latin typeface="BIZ UDPゴシック" panose="020B0400000000000000" pitchFamily="50" charset="-128"/>
                <a:ea typeface="BIZ UDPゴシック" panose="020B0400000000000000" pitchFamily="50" charset="-128"/>
              </a:rPr>
              <a:t>１ </a:t>
            </a:r>
            <a:r>
              <a:rPr lang="ja-JP" altLang="en-US" sz="1050" dirty="0">
                <a:latin typeface="BIZ UDPゴシック" panose="020B0400000000000000" pitchFamily="50" charset="-128"/>
                <a:ea typeface="BIZ UDPゴシック" panose="020B0400000000000000" pitchFamily="50" charset="-128"/>
              </a:rPr>
              <a:t>地域医療構想の達成に向けた医療機関の施設又は設備の整備に関する事業</a:t>
            </a:r>
            <a:endParaRPr lang="en-US" altLang="ja-JP" sz="1050" dirty="0">
              <a:latin typeface="BIZ UDPゴシック" panose="020B0400000000000000" pitchFamily="50" charset="-128"/>
              <a:ea typeface="BIZ UDPゴシック" panose="020B0400000000000000" pitchFamily="50" charset="-128"/>
            </a:endParaRPr>
          </a:p>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ja-JP" altLang="en-US" sz="1000" dirty="0">
                <a:latin typeface="BIZ UDPゴシック" panose="020B0400000000000000" pitchFamily="50" charset="-128"/>
                <a:ea typeface="BIZ UDPゴシック" panose="020B0400000000000000" pitchFamily="50" charset="-128"/>
              </a:rPr>
              <a:t>２</a:t>
            </a:r>
            <a:r>
              <a:rPr lang="en-US" altLang="ja-JP" sz="100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地域医療構想の達成に向けた病床数又は病床の機能の変更に関する事業</a:t>
            </a:r>
            <a:endParaRPr lang="en-US" altLang="ja-JP" sz="105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Ⅱ</a:t>
            </a:r>
            <a:r>
              <a:rPr lang="ja-JP" altLang="en-US" sz="1100" dirty="0">
                <a:latin typeface="BIZ UDPゴシック" panose="020B0400000000000000" pitchFamily="50" charset="-128"/>
                <a:ea typeface="BIZ UDPゴシック" panose="020B0400000000000000" pitchFamily="50" charset="-128"/>
              </a:rPr>
              <a:t>  　居宅等における医療の提供に関する事業</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Ⅲ</a:t>
            </a:r>
            <a:r>
              <a:rPr lang="ja-JP" altLang="en-US" sz="1100" dirty="0">
                <a:latin typeface="BIZ UDPゴシック" panose="020B0400000000000000" pitchFamily="50" charset="-128"/>
                <a:ea typeface="BIZ UDPゴシック" panose="020B0400000000000000" pitchFamily="50" charset="-128"/>
              </a:rPr>
              <a:t>　　介護施設等の整備に関する事業（地域密着型サービス等）</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Ⅳ</a:t>
            </a:r>
            <a:r>
              <a:rPr lang="ja-JP" altLang="en-US" sz="1100" dirty="0">
                <a:latin typeface="BIZ UDPゴシック" panose="020B0400000000000000" pitchFamily="50" charset="-128"/>
                <a:ea typeface="BIZ UDPゴシック" panose="020B0400000000000000" pitchFamily="50" charset="-128"/>
              </a:rPr>
              <a:t>    医療従事者の確保に関する事業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Ⅴ</a:t>
            </a:r>
            <a:r>
              <a:rPr lang="ja-JP" altLang="en-US" sz="1100" dirty="0">
                <a:latin typeface="BIZ UDPゴシック" panose="020B0400000000000000" pitchFamily="50" charset="-128"/>
                <a:ea typeface="BIZ UDPゴシック" panose="020B0400000000000000" pitchFamily="50" charset="-128"/>
              </a:rPr>
              <a:t>　　介護従事者の確保に関する事業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Ⅵ</a:t>
            </a:r>
            <a:r>
              <a:rPr lang="ja-JP" altLang="en-US" sz="1100" dirty="0">
                <a:latin typeface="BIZ UDPゴシック" panose="020B0400000000000000" pitchFamily="50" charset="-128"/>
                <a:ea typeface="BIZ UDPゴシック" panose="020B0400000000000000" pitchFamily="50" charset="-128"/>
              </a:rPr>
              <a:t>　　勤務医の労働時間短縮に向けた体制の整備に関する事業</a:t>
            </a:r>
          </a:p>
        </p:txBody>
      </p:sp>
      <p:sp>
        <p:nvSpPr>
          <p:cNvPr id="34" name="正方形/長方形 33"/>
          <p:cNvSpPr/>
          <p:nvPr/>
        </p:nvSpPr>
        <p:spPr>
          <a:xfrm>
            <a:off x="4209492" y="1935314"/>
            <a:ext cx="4881880" cy="260737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dirty="0"/>
          </a:p>
        </p:txBody>
      </p:sp>
      <p:sp>
        <p:nvSpPr>
          <p:cNvPr id="35" name="正方形/長方形 34"/>
          <p:cNvSpPr/>
          <p:nvPr/>
        </p:nvSpPr>
        <p:spPr>
          <a:xfrm>
            <a:off x="4209492" y="1868697"/>
            <a:ext cx="4881880" cy="31235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都道府県計画及び市町村計画（基金事業計画）</a:t>
            </a:r>
          </a:p>
        </p:txBody>
      </p:sp>
      <p:sp>
        <p:nvSpPr>
          <p:cNvPr id="36" name="正方形/長方形 35"/>
          <p:cNvSpPr/>
          <p:nvPr/>
        </p:nvSpPr>
        <p:spPr>
          <a:xfrm>
            <a:off x="4184104" y="2238312"/>
            <a:ext cx="5078362" cy="2223044"/>
          </a:xfrm>
          <a:prstGeom prst="rect">
            <a:avLst/>
          </a:prstGeom>
        </p:spPr>
        <p:txBody>
          <a:bodyPr wrap="square">
            <a:spAutoFit/>
          </a:bodyPr>
          <a:lstStyle/>
          <a:p>
            <a:pPr marL="162187" indent="-162187">
              <a:defRPr/>
            </a:pPr>
            <a:r>
              <a:rPr lang="ja-JP" altLang="en-US" sz="1196" b="1" dirty="0">
                <a:latin typeface="BIZ UDPゴシック" panose="020B0400000000000000" pitchFamily="50" charset="-128"/>
                <a:ea typeface="BIZ UDPゴシック" panose="020B0400000000000000" pitchFamily="50" charset="-128"/>
              </a:rPr>
              <a:t>○　基金に関する基本的事項</a:t>
            </a:r>
            <a:endParaRPr lang="en-US" altLang="ja-JP" sz="1196" b="1"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・公正かつ透明なプロセスの確保（関係者の意見を反映させる仕組みの整備）</a:t>
            </a:r>
          </a:p>
          <a:p>
            <a:pPr marL="162187" indent="-162187">
              <a:defRPr/>
            </a:pPr>
            <a:r>
              <a:rPr lang="ja-JP" altLang="en-US" sz="1104" dirty="0">
                <a:latin typeface="BIZ UDPゴシック" panose="020B0400000000000000" pitchFamily="50" charset="-128"/>
                <a:ea typeface="BIZ UDPゴシック" panose="020B0400000000000000" pitchFamily="50" charset="-128"/>
              </a:rPr>
              <a:t>　 ・事業主体間の公平性など公正性・透明性の確保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・診療報酬・介護報酬等との役割分担</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都道府県計画及び市町村計画の基本的な記載事項</a:t>
            </a:r>
          </a:p>
          <a:p>
            <a:pPr marL="162187" indent="-162187">
              <a:defRPr/>
            </a:pPr>
            <a:r>
              <a:rPr lang="ja-JP" altLang="en-US" sz="1104" dirty="0">
                <a:latin typeface="BIZ UDPゴシック" panose="020B0400000000000000" pitchFamily="50" charset="-128"/>
                <a:ea typeface="BIZ UDPゴシック" panose="020B0400000000000000" pitchFamily="50" charset="-128"/>
              </a:rPr>
              <a:t>　　　医療介護総合確保区域の設定</a:t>
            </a:r>
            <a:r>
              <a:rPr lang="en-US" altLang="ja-JP" sz="829" dirty="0">
                <a:latin typeface="BIZ UDPゴシック" panose="020B0400000000000000" pitchFamily="50" charset="-128"/>
                <a:ea typeface="BIZ UDPゴシック" panose="020B0400000000000000" pitchFamily="50" charset="-128"/>
              </a:rPr>
              <a:t>※1</a:t>
            </a:r>
            <a:r>
              <a:rPr lang="ja-JP" altLang="en-US" sz="1104" dirty="0">
                <a:latin typeface="BIZ UDPゴシック" panose="020B0400000000000000" pitchFamily="50" charset="-128"/>
                <a:ea typeface="BIZ UDPゴシック" panose="020B0400000000000000" pitchFamily="50" charset="-128"/>
              </a:rPr>
              <a:t>  ／  目標と計画期間（原則１年間）  ／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事業の内容、費用の額等  ／  事業の評価方法</a:t>
            </a:r>
            <a:r>
              <a:rPr lang="en-US" altLang="ja-JP" sz="829" dirty="0">
                <a:latin typeface="BIZ UDPゴシック" panose="020B0400000000000000" pitchFamily="50" charset="-128"/>
                <a:ea typeface="BIZ UDPゴシック" panose="020B0400000000000000" pitchFamily="50" charset="-128"/>
              </a:rPr>
              <a:t>※2</a:t>
            </a:r>
            <a:endParaRPr lang="ja-JP" altLang="en-US"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※1</a:t>
            </a:r>
            <a:r>
              <a:rPr lang="ja-JP" altLang="en-US" sz="966" dirty="0">
                <a:latin typeface="BIZ UDPゴシック" panose="020B0400000000000000" pitchFamily="50" charset="-128"/>
                <a:ea typeface="BIZ UDPゴシック" panose="020B0400000000000000" pitchFamily="50" charset="-128"/>
              </a:rPr>
              <a:t>　 都道府県は、二次医療圏及び老人福祉圏域を念頭に置きつつ、地域の実情を</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踏まえて設定。市町村は、日常生活圏域を念頭に設定。</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※2</a:t>
            </a:r>
            <a:r>
              <a:rPr lang="ja-JP" altLang="en-US" sz="966" dirty="0">
                <a:latin typeface="BIZ UDPゴシック" panose="020B0400000000000000" pitchFamily="50" charset="-128"/>
                <a:ea typeface="BIZ UDPゴシック" panose="020B0400000000000000" pitchFamily="50" charset="-128"/>
              </a:rPr>
              <a:t>　 都道府県は、市町村の協力を得つつ、事業の事後評価等を実施  </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国は都道府県の事業を検証し、基金の配分等に活用</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都道府県は市町村計画の事業をとりまとめて、都道府県計画を作成</a:t>
            </a:r>
          </a:p>
        </p:txBody>
      </p:sp>
      <p:sp>
        <p:nvSpPr>
          <p:cNvPr id="2077" name="正方形/長方形 3"/>
          <p:cNvSpPr>
            <a:spLocks noChangeArrowheads="1"/>
          </p:cNvSpPr>
          <p:nvPr/>
        </p:nvSpPr>
        <p:spPr bwMode="auto">
          <a:xfrm>
            <a:off x="66736" y="817638"/>
            <a:ext cx="9112088" cy="92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289" dirty="0">
                <a:latin typeface="BIZ UDPゴシック" panose="020B0400000000000000" pitchFamily="50" charset="-128"/>
                <a:ea typeface="BIZ UDPゴシック" panose="020B0400000000000000" pitchFamily="50" charset="-128"/>
              </a:rPr>
              <a:t>○　団塊の世代が</a:t>
            </a:r>
            <a:r>
              <a:rPr lang="en-US" altLang="ja-JP" sz="1289" dirty="0">
                <a:latin typeface="BIZ UDPゴシック" panose="020B0400000000000000" pitchFamily="50" charset="-128"/>
                <a:ea typeface="BIZ UDPゴシック" panose="020B0400000000000000" pitchFamily="50" charset="-128"/>
              </a:rPr>
              <a:t>75</a:t>
            </a:r>
            <a:r>
              <a:rPr lang="ja-JP" altLang="en-US" sz="1289" dirty="0">
                <a:latin typeface="BIZ UDPゴシック" panose="020B0400000000000000" pitchFamily="50" charset="-128"/>
                <a:ea typeface="BIZ UDPゴシック" panose="020B0400000000000000" pitchFamily="50" charset="-128"/>
              </a:rPr>
              <a:t>歳以上となる</a:t>
            </a:r>
            <a:r>
              <a:rPr lang="en-US" altLang="ja-JP" sz="1289" dirty="0">
                <a:latin typeface="BIZ UDPゴシック" panose="020B0400000000000000" pitchFamily="50" charset="-128"/>
                <a:ea typeface="BIZ UDPゴシック" panose="020B0400000000000000" pitchFamily="50" charset="-128"/>
              </a:rPr>
              <a:t>2025</a:t>
            </a:r>
            <a:r>
              <a:rPr lang="ja-JP" altLang="en-US" sz="1289" dirty="0">
                <a:latin typeface="BIZ UDPゴシック" panose="020B0400000000000000" pitchFamily="50" charset="-128"/>
                <a:ea typeface="BIZ UDPゴシック" panose="020B0400000000000000" pitchFamily="50" charset="-128"/>
              </a:rPr>
              <a:t>年を展望すれば、病床の機能分化・連携、在宅医療・介護の推進、医療・介護従事者の</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確保・勤務環境の改善等、「効率的かつ質の高い医療提供体制の構築」と「地域包括ケアシステムの構築」が急務の課題。</a:t>
            </a:r>
            <a:endParaRPr lang="en-US" altLang="ja-JP" sz="1289" dirty="0">
              <a:latin typeface="BIZ UDPゴシック" panose="020B0400000000000000" pitchFamily="50" charset="-128"/>
              <a:ea typeface="BIZ UDPゴシック" panose="020B0400000000000000" pitchFamily="50" charset="-128"/>
            </a:endParaRPr>
          </a:p>
          <a:p>
            <a:pPr>
              <a:spcBef>
                <a:spcPct val="0"/>
              </a:spcBef>
              <a:buFontTx/>
              <a:buNone/>
              <a:defRPr/>
            </a:pPr>
            <a:endParaRPr lang="ja-JP" altLang="en-US" sz="184" dirty="0">
              <a:latin typeface="BIZ UDPゴシック" panose="020B0400000000000000" pitchFamily="50" charset="-128"/>
              <a:ea typeface="BIZ UDPゴシック" panose="020B0400000000000000" pitchFamily="50" charset="-128"/>
            </a:endParaRPr>
          </a:p>
          <a:p>
            <a:pPr marL="80363" indent="-80363">
              <a:spcBef>
                <a:spcPct val="0"/>
              </a:spcBef>
              <a:buNone/>
              <a:defRPr/>
            </a:pPr>
            <a:r>
              <a:rPr lang="ja-JP" altLang="en-US" sz="1289" dirty="0">
                <a:latin typeface="BIZ UDPゴシック" panose="020B0400000000000000" pitchFamily="50" charset="-128"/>
                <a:ea typeface="BIZ UDPゴシック" panose="020B0400000000000000" pitchFamily="50" charset="-128"/>
              </a:rPr>
              <a:t>○　このため、平成</a:t>
            </a:r>
            <a:r>
              <a:rPr lang="en-US" altLang="ja-JP" sz="1289" dirty="0">
                <a:latin typeface="BIZ UDPゴシック" panose="020B0400000000000000" pitchFamily="50" charset="-128"/>
                <a:ea typeface="BIZ UDPゴシック" panose="020B0400000000000000" pitchFamily="50" charset="-128"/>
              </a:rPr>
              <a:t>26</a:t>
            </a:r>
            <a:r>
              <a:rPr lang="ja-JP" altLang="en-US" sz="1289" dirty="0">
                <a:latin typeface="BIZ UDPゴシック" panose="020B0400000000000000" pitchFamily="50" charset="-128"/>
                <a:ea typeface="BIZ UDPゴシック" panose="020B0400000000000000" pitchFamily="50" charset="-128"/>
              </a:rPr>
              <a:t>年度から消費税増収分等を活用した財政支援制度（地域医療介護総合確保基金）を創設し、各都道府県</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に設置。各都道府県は、都道府県計画を作成し、当該計画に基づき事業を実施。</a:t>
            </a:r>
          </a:p>
        </p:txBody>
      </p:sp>
      <p:sp>
        <p:nvSpPr>
          <p:cNvPr id="6" name="角丸四角形 5"/>
          <p:cNvSpPr/>
          <p:nvPr/>
        </p:nvSpPr>
        <p:spPr>
          <a:xfrm>
            <a:off x="78021" y="790991"/>
            <a:ext cx="8979497" cy="925229"/>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 name="正方形/長方形 6"/>
          <p:cNvSpPr/>
          <p:nvPr/>
        </p:nvSpPr>
        <p:spPr>
          <a:xfrm>
            <a:off x="92127" y="1862774"/>
            <a:ext cx="4015808" cy="464242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graphicFrame>
        <p:nvGraphicFramePr>
          <p:cNvPr id="33" name="表 32"/>
          <p:cNvGraphicFramePr>
            <a:graphicFrameLocks noGrp="1"/>
          </p:cNvGraphicFramePr>
          <p:nvPr>
            <p:extLst>
              <p:ext uri="{D42A27DB-BD31-4B8C-83A1-F6EECF244321}">
                <p14:modId xmlns:p14="http://schemas.microsoft.com/office/powerpoint/2010/main" val="366412822"/>
              </p:ext>
            </p:extLst>
          </p:nvPr>
        </p:nvGraphicFramePr>
        <p:xfrm>
          <a:off x="6375362" y="80689"/>
          <a:ext cx="2656765" cy="631808"/>
        </p:xfrm>
        <a:graphic>
          <a:graphicData uri="http://schemas.openxmlformats.org/drawingml/2006/table">
            <a:tbl>
              <a:tblPr firstRow="1" bandRow="1">
                <a:tableStyleId>{5C22544A-7EE6-4342-B048-85BDC9FD1C3A}</a:tableStyleId>
              </a:tblPr>
              <a:tblGrid>
                <a:gridCol w="2160708">
                  <a:extLst>
                    <a:ext uri="{9D8B030D-6E8A-4147-A177-3AD203B41FA5}">
                      <a16:colId xmlns:a16="http://schemas.microsoft.com/office/drawing/2014/main" val="2221212884"/>
                    </a:ext>
                  </a:extLst>
                </a:gridCol>
                <a:gridCol w="496057">
                  <a:extLst>
                    <a:ext uri="{9D8B030D-6E8A-4147-A177-3AD203B41FA5}">
                      <a16:colId xmlns:a16="http://schemas.microsoft.com/office/drawing/2014/main" val="3596998702"/>
                    </a:ext>
                  </a:extLst>
                </a:gridCol>
              </a:tblGrid>
              <a:tr h="266048">
                <a:tc>
                  <a:txBody>
                    <a:bodyPr/>
                    <a:lstStyle/>
                    <a:p>
                      <a:pPr algn="ctr"/>
                      <a:r>
                        <a:rPr kumimoji="1" lang="zh-TW" altLang="en-US" sz="900" b="0" dirty="0">
                          <a:solidFill>
                            <a:schemeClr val="tx1"/>
                          </a:solidFill>
                          <a:latin typeface="Meiryo UI" panose="020B0604030504040204" pitchFamily="50" charset="-128"/>
                          <a:ea typeface="Meiryo UI" panose="020B0604030504040204" pitchFamily="50" charset="-128"/>
                        </a:rPr>
                        <a:t>第</a:t>
                      </a:r>
                      <a:r>
                        <a:rPr kumimoji="1" lang="en-US" altLang="zh-TW" sz="900" b="0" dirty="0">
                          <a:solidFill>
                            <a:schemeClr val="tx1"/>
                          </a:solidFill>
                          <a:latin typeface="Meiryo UI" panose="020B0604030504040204" pitchFamily="50" charset="-128"/>
                          <a:ea typeface="Meiryo UI" panose="020B0604030504040204" pitchFamily="50" charset="-128"/>
                        </a:rPr>
                        <a:t>2</a:t>
                      </a:r>
                      <a:r>
                        <a:rPr kumimoji="1" lang="en-US" altLang="ja-JP" sz="900" b="0" dirty="0">
                          <a:solidFill>
                            <a:schemeClr val="tx1"/>
                          </a:solidFill>
                          <a:latin typeface="Meiryo UI" panose="020B0604030504040204" pitchFamily="50" charset="-128"/>
                          <a:ea typeface="Meiryo UI" panose="020B0604030504040204" pitchFamily="50" charset="-128"/>
                        </a:rPr>
                        <a:t>6</a:t>
                      </a:r>
                      <a:r>
                        <a:rPr kumimoji="1" lang="zh-TW" altLang="en-US" sz="900" b="0" dirty="0">
                          <a:solidFill>
                            <a:schemeClr val="tx1"/>
                          </a:solidFill>
                          <a:latin typeface="Meiryo UI" panose="020B0604030504040204" pitchFamily="50" charset="-128"/>
                          <a:ea typeface="Meiryo UI" panose="020B0604030504040204" pitchFamily="50" charset="-128"/>
                        </a:rPr>
                        <a:t>回</a:t>
                      </a:r>
                      <a:endParaRPr kumimoji="1" lang="en-US" altLang="zh-TW" sz="900" b="0" dirty="0">
                        <a:solidFill>
                          <a:schemeClr val="tx1"/>
                        </a:solidFill>
                        <a:latin typeface="Meiryo UI" panose="020B0604030504040204" pitchFamily="50" charset="-128"/>
                        <a:ea typeface="Meiryo UI" panose="020B0604030504040204" pitchFamily="50" charset="-128"/>
                      </a:endParaRPr>
                    </a:p>
                    <a:p>
                      <a:pPr algn="ctr"/>
                      <a:r>
                        <a:rPr kumimoji="1" lang="zh-TW" altLang="en-US" sz="900" b="0" dirty="0">
                          <a:solidFill>
                            <a:schemeClr val="tx1"/>
                          </a:solidFill>
                          <a:latin typeface="Meiryo UI" panose="020B0604030504040204" pitchFamily="50" charset="-128"/>
                          <a:ea typeface="Meiryo UI" panose="020B0604030504040204" pitchFamily="50" charset="-128"/>
                        </a:rPr>
                        <a:t>大阪府高齢者保健福祉計画推進審議会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報告資料</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670460"/>
                  </a:ext>
                </a:extLst>
              </a:tr>
              <a:tr h="266048">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令和７年１月</a:t>
                      </a:r>
                      <a:r>
                        <a:rPr kumimoji="1" lang="en-US" altLang="ja-JP" sz="900" b="0" dirty="0">
                          <a:solidFill>
                            <a:schemeClr val="tx1"/>
                          </a:solidFill>
                          <a:latin typeface="Meiryo UI" panose="020B0604030504040204" pitchFamily="50" charset="-128"/>
                          <a:ea typeface="Meiryo UI" panose="020B0604030504040204" pitchFamily="50" charset="-128"/>
                        </a:rPr>
                        <a:t>20</a:t>
                      </a:r>
                      <a:r>
                        <a:rPr kumimoji="1" lang="ja-JP" altLang="en-US" sz="900" b="0" dirty="0">
                          <a:solidFill>
                            <a:schemeClr val="tx1"/>
                          </a:solidFill>
                          <a:latin typeface="Meiryo UI" panose="020B0604030504040204" pitchFamily="50" charset="-128"/>
                          <a:ea typeface="Meiryo UI" panose="020B0604030504040204" pitchFamily="50" charset="-128"/>
                        </a:rPr>
                        <a:t>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616642"/>
                  </a:ext>
                </a:extLst>
              </a:tr>
            </a:tbl>
          </a:graphicData>
        </a:graphic>
      </p:graphicFrame>
    </p:spTree>
    <p:extLst>
      <p:ext uri="{BB962C8B-B14F-4D97-AF65-F5344CB8AC3E}">
        <p14:creationId xmlns:p14="http://schemas.microsoft.com/office/powerpoint/2010/main" val="3671726937"/>
      </p:ext>
    </p:extLst>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546</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メイリオ</vt:lpstr>
      <vt:lpstr>Arial</vt:lpstr>
      <vt:lpstr>Calibri</vt:lpstr>
      <vt:lpstr>MS Reference Sans Serif</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2025-01-24T02:22:17Z</dcterms:created>
  <dcterms:modified xsi:type="dcterms:W3CDTF">2025-01-24T02:22:30Z</dcterms:modified>
</cp:coreProperties>
</file>