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08" r:id="rId1"/>
  </p:sldMasterIdLst>
  <p:notesMasterIdLst>
    <p:notesMasterId r:id="rId10"/>
  </p:notesMasterIdLst>
  <p:sldIdLst>
    <p:sldId id="263" r:id="rId2"/>
    <p:sldId id="282" r:id="rId3"/>
    <p:sldId id="262" r:id="rId4"/>
    <p:sldId id="264" r:id="rId5"/>
    <p:sldId id="269" r:id="rId6"/>
    <p:sldId id="283" r:id="rId7"/>
    <p:sldId id="280" r:id="rId8"/>
    <p:sldId id="281" r:id="rId9"/>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6" autoAdjust="0"/>
    <p:restoredTop sz="94434" autoAdjust="0"/>
  </p:normalViewPr>
  <p:slideViewPr>
    <p:cSldViewPr snapToGrid="0">
      <p:cViewPr varScale="1">
        <p:scale>
          <a:sx n="68" d="100"/>
          <a:sy n="68" d="100"/>
        </p:scale>
        <p:origin x="1541"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8" tIns="45714" rIns="91428" bIns="45714" rtlCol="0"/>
          <a:lstStyle>
            <a:lvl1pPr algn="r">
              <a:defRPr sz="1200"/>
            </a:lvl1pPr>
          </a:lstStyle>
          <a:p>
            <a:fld id="{DC0270EE-740D-4F14-B6D1-06C17908EB1E}" type="datetimeFigureOut">
              <a:rPr kumimoji="1" lang="ja-JP" altLang="en-US" smtClean="0"/>
              <a:t>2025/1/15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40" y="4783140"/>
            <a:ext cx="5445125" cy="3913187"/>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28" tIns="45714" rIns="91428" bIns="45714" rtlCol="0" anchor="b"/>
          <a:lstStyle>
            <a:lvl1pPr algn="r">
              <a:defRPr sz="1200"/>
            </a:lvl1pPr>
          </a:lstStyle>
          <a:p>
            <a:fld id="{93596233-8793-4DB2-A5B2-D92D0638EFA2}" type="slidenum">
              <a:rPr kumimoji="1" lang="ja-JP" altLang="en-US" smtClean="0"/>
              <a:t>‹#›</a:t>
            </a:fld>
            <a:endParaRPr kumimoji="1" lang="ja-JP" altLang="en-US"/>
          </a:p>
        </p:txBody>
      </p:sp>
    </p:spTree>
    <p:extLst>
      <p:ext uri="{BB962C8B-B14F-4D97-AF65-F5344CB8AC3E}">
        <p14:creationId xmlns:p14="http://schemas.microsoft.com/office/powerpoint/2010/main" val="57140168"/>
      </p:ext>
    </p:extLst>
  </p:cSld>
  <p:clrMap bg1="lt1" tx1="dk1" bg2="lt2" tx2="dk2" accent1="accent1" accent2="accent2" accent3="accent3" accent4="accent4" accent5="accent5" accent6="accent6" hlink="hlink" folHlink="folHlink"/>
  <p:notesStyle>
    <a:lvl1pPr marL="0" algn="l" defTabSz="1221913" rtl="0" eaLnBrk="1" latinLnBrk="0" hangingPunct="1">
      <a:defRPr kumimoji="1" sz="1604" kern="1200">
        <a:solidFill>
          <a:schemeClr val="tx1"/>
        </a:solidFill>
        <a:latin typeface="+mn-lt"/>
        <a:ea typeface="+mn-ea"/>
        <a:cs typeface="+mn-cs"/>
      </a:defRPr>
    </a:lvl1pPr>
    <a:lvl2pPr marL="610956" algn="l" defTabSz="1221913" rtl="0" eaLnBrk="1" latinLnBrk="0" hangingPunct="1">
      <a:defRPr kumimoji="1" sz="1604" kern="1200">
        <a:solidFill>
          <a:schemeClr val="tx1"/>
        </a:solidFill>
        <a:latin typeface="+mn-lt"/>
        <a:ea typeface="+mn-ea"/>
        <a:cs typeface="+mn-cs"/>
      </a:defRPr>
    </a:lvl2pPr>
    <a:lvl3pPr marL="1221913" algn="l" defTabSz="1221913" rtl="0" eaLnBrk="1" latinLnBrk="0" hangingPunct="1">
      <a:defRPr kumimoji="1" sz="1604" kern="1200">
        <a:solidFill>
          <a:schemeClr val="tx1"/>
        </a:solidFill>
        <a:latin typeface="+mn-lt"/>
        <a:ea typeface="+mn-ea"/>
        <a:cs typeface="+mn-cs"/>
      </a:defRPr>
    </a:lvl3pPr>
    <a:lvl4pPr marL="1832869" algn="l" defTabSz="1221913" rtl="0" eaLnBrk="1" latinLnBrk="0" hangingPunct="1">
      <a:defRPr kumimoji="1" sz="1604" kern="1200">
        <a:solidFill>
          <a:schemeClr val="tx1"/>
        </a:solidFill>
        <a:latin typeface="+mn-lt"/>
        <a:ea typeface="+mn-ea"/>
        <a:cs typeface="+mn-cs"/>
      </a:defRPr>
    </a:lvl4pPr>
    <a:lvl5pPr marL="2443825" algn="l" defTabSz="1221913" rtl="0" eaLnBrk="1" latinLnBrk="0" hangingPunct="1">
      <a:defRPr kumimoji="1" sz="1604" kern="1200">
        <a:solidFill>
          <a:schemeClr val="tx1"/>
        </a:solidFill>
        <a:latin typeface="+mn-lt"/>
        <a:ea typeface="+mn-ea"/>
        <a:cs typeface="+mn-cs"/>
      </a:defRPr>
    </a:lvl5pPr>
    <a:lvl6pPr marL="3054782" algn="l" defTabSz="1221913" rtl="0" eaLnBrk="1" latinLnBrk="0" hangingPunct="1">
      <a:defRPr kumimoji="1" sz="1604" kern="1200">
        <a:solidFill>
          <a:schemeClr val="tx1"/>
        </a:solidFill>
        <a:latin typeface="+mn-lt"/>
        <a:ea typeface="+mn-ea"/>
        <a:cs typeface="+mn-cs"/>
      </a:defRPr>
    </a:lvl6pPr>
    <a:lvl7pPr marL="3665738" algn="l" defTabSz="1221913" rtl="0" eaLnBrk="1" latinLnBrk="0" hangingPunct="1">
      <a:defRPr kumimoji="1" sz="1604" kern="1200">
        <a:solidFill>
          <a:schemeClr val="tx1"/>
        </a:solidFill>
        <a:latin typeface="+mn-lt"/>
        <a:ea typeface="+mn-ea"/>
        <a:cs typeface="+mn-cs"/>
      </a:defRPr>
    </a:lvl7pPr>
    <a:lvl8pPr marL="4276695" algn="l" defTabSz="1221913" rtl="0" eaLnBrk="1" latinLnBrk="0" hangingPunct="1">
      <a:defRPr kumimoji="1" sz="1604" kern="1200">
        <a:solidFill>
          <a:schemeClr val="tx1"/>
        </a:solidFill>
        <a:latin typeface="+mn-lt"/>
        <a:ea typeface="+mn-ea"/>
        <a:cs typeface="+mn-cs"/>
      </a:defRPr>
    </a:lvl8pPr>
    <a:lvl9pPr marL="4887651" algn="l" defTabSz="1221913" rtl="0" eaLnBrk="1" latinLnBrk="0" hangingPunct="1">
      <a:defRPr kumimoji="1" sz="16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596233-8793-4DB2-A5B2-D92D0638EFA2}" type="slidenum">
              <a:rPr kumimoji="1" lang="ja-JP" altLang="en-US" smtClean="0"/>
              <a:t>1</a:t>
            </a:fld>
            <a:endParaRPr kumimoji="1" lang="ja-JP" altLang="en-US"/>
          </a:p>
        </p:txBody>
      </p:sp>
    </p:spTree>
    <p:extLst>
      <p:ext uri="{BB962C8B-B14F-4D97-AF65-F5344CB8AC3E}">
        <p14:creationId xmlns:p14="http://schemas.microsoft.com/office/powerpoint/2010/main" val="246567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596233-8793-4DB2-A5B2-D92D0638EFA2}" type="slidenum">
              <a:rPr kumimoji="1" lang="ja-JP" altLang="en-US" smtClean="0"/>
              <a:t>2</a:t>
            </a:fld>
            <a:endParaRPr kumimoji="1" lang="ja-JP" altLang="en-US"/>
          </a:p>
        </p:txBody>
      </p:sp>
    </p:spTree>
    <p:extLst>
      <p:ext uri="{BB962C8B-B14F-4D97-AF65-F5344CB8AC3E}">
        <p14:creationId xmlns:p14="http://schemas.microsoft.com/office/powerpoint/2010/main" val="80427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DE55F2-E74F-4B0B-95E2-A84BCA1E06B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835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96233-8793-4DB2-A5B2-D92D0638EFA2}" type="slidenum">
              <a:rPr kumimoji="1" lang="ja-JP" altLang="en-US" smtClean="0"/>
              <a:t>5</a:t>
            </a:fld>
            <a:endParaRPr kumimoji="1" lang="ja-JP" altLang="en-US"/>
          </a:p>
        </p:txBody>
      </p:sp>
    </p:spTree>
    <p:extLst>
      <p:ext uri="{BB962C8B-B14F-4D97-AF65-F5344CB8AC3E}">
        <p14:creationId xmlns:p14="http://schemas.microsoft.com/office/powerpoint/2010/main" val="2840294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96233-8793-4DB2-A5B2-D92D0638EFA2}" type="slidenum">
              <a:rPr kumimoji="1" lang="ja-JP" altLang="en-US" smtClean="0"/>
              <a:t>6</a:t>
            </a:fld>
            <a:endParaRPr kumimoji="1" lang="ja-JP" altLang="en-US"/>
          </a:p>
        </p:txBody>
      </p:sp>
    </p:spTree>
    <p:extLst>
      <p:ext uri="{BB962C8B-B14F-4D97-AF65-F5344CB8AC3E}">
        <p14:creationId xmlns:p14="http://schemas.microsoft.com/office/powerpoint/2010/main" val="3409299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596233-8793-4DB2-A5B2-D92D0638EFA2}" type="slidenum">
              <a:rPr kumimoji="1" lang="ja-JP" altLang="en-US" smtClean="0"/>
              <a:t>7</a:t>
            </a:fld>
            <a:endParaRPr kumimoji="1" lang="ja-JP" altLang="en-US"/>
          </a:p>
        </p:txBody>
      </p:sp>
    </p:spTree>
    <p:extLst>
      <p:ext uri="{BB962C8B-B14F-4D97-AF65-F5344CB8AC3E}">
        <p14:creationId xmlns:p14="http://schemas.microsoft.com/office/powerpoint/2010/main" val="232679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8072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418434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52540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75660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343491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78552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105742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111928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341283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45545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2025/1/15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85934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FD520BC-9A68-41BF-A5FA-85C4FF212A6C}" type="datetimeFigureOut">
              <a:rPr kumimoji="1" lang="ja-JP" altLang="en-US" smtClean="0"/>
              <a:t>2025/1/15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0423446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25328" y="2956276"/>
            <a:ext cx="8961120" cy="2160591"/>
          </a:xfrm>
          <a:prstGeom prst="rect">
            <a:avLst/>
          </a:prstGeom>
          <a:noFill/>
        </p:spPr>
        <p:txBody>
          <a:bodyPr wrap="square" rtlCol="0">
            <a:spAutoFit/>
          </a:bodyPr>
          <a:lstStyle/>
          <a:p>
            <a:pPr algn="ctr"/>
            <a:endParaRPr kumimoji="1" lang="en-US" altLang="ja-JP" sz="4480" dirty="0">
              <a:latin typeface="Meiryo UI" panose="020B0604030504040204" pitchFamily="50" charset="-128"/>
              <a:ea typeface="Meiryo UI" panose="020B0604030504040204" pitchFamily="50" charset="-128"/>
            </a:endParaRPr>
          </a:p>
          <a:p>
            <a:pPr algn="ctr"/>
            <a:r>
              <a:rPr kumimoji="1" lang="ja-JP" altLang="en-US" sz="4480" dirty="0">
                <a:latin typeface="Meiryo UI" panose="020B0604030504040204" pitchFamily="50" charset="-128"/>
                <a:ea typeface="Meiryo UI" panose="020B0604030504040204" pitchFamily="50" charset="-128"/>
              </a:rPr>
              <a:t>大阪府高齢者計画</a:t>
            </a:r>
            <a:r>
              <a:rPr kumimoji="1" lang="en-US" altLang="ja-JP" sz="4480" dirty="0">
                <a:latin typeface="Meiryo UI" panose="020B0604030504040204" pitchFamily="50" charset="-128"/>
                <a:ea typeface="Meiryo UI" panose="020B0604030504040204" pitchFamily="50" charset="-128"/>
              </a:rPr>
              <a:t>2024</a:t>
            </a:r>
          </a:p>
          <a:p>
            <a:pPr algn="ctr"/>
            <a:r>
              <a:rPr kumimoji="1" lang="ja-JP" altLang="en-US" sz="4480" dirty="0">
                <a:latin typeface="Meiryo UI" panose="020B0604030504040204" pitchFamily="50" charset="-128"/>
                <a:ea typeface="Meiryo UI" panose="020B0604030504040204" pitchFamily="50" charset="-128"/>
              </a:rPr>
              <a:t>令和６年度主要事業の取組状況</a:t>
            </a:r>
            <a:endParaRPr kumimoji="1" lang="en-US" altLang="ja-JP" sz="448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3FBB7979-8F15-405E-A675-191DF936A9F0}"/>
              </a:ext>
            </a:extLst>
          </p:cNvPr>
          <p:cNvSpPr txBox="1"/>
          <p:nvPr/>
        </p:nvSpPr>
        <p:spPr>
          <a:xfrm>
            <a:off x="10395880" y="618669"/>
            <a:ext cx="1648495" cy="369332"/>
          </a:xfrm>
          <a:prstGeom prst="rect">
            <a:avLst/>
          </a:prstGeom>
          <a:noFill/>
          <a:ln>
            <a:solidFill>
              <a:schemeClr val="tx1"/>
            </a:solidFill>
          </a:ln>
        </p:spPr>
        <p:txBody>
          <a:bodyPr wrap="square" rtlCol="0">
            <a:spAutoFit/>
          </a:bodyPr>
          <a:lstStyle/>
          <a:p>
            <a:pPr algn="ctr"/>
            <a:r>
              <a:rPr kumimoji="1" lang="ja-JP" altLang="en-US" b="1" dirty="0"/>
              <a:t>資料２</a:t>
            </a:r>
          </a:p>
        </p:txBody>
      </p:sp>
    </p:spTree>
    <p:extLst>
      <p:ext uri="{BB962C8B-B14F-4D97-AF65-F5344CB8AC3E}">
        <p14:creationId xmlns:p14="http://schemas.microsoft.com/office/powerpoint/2010/main" val="60372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p:cNvSpPr/>
          <p:nvPr/>
        </p:nvSpPr>
        <p:spPr>
          <a:xfrm>
            <a:off x="3063800" y="7440044"/>
            <a:ext cx="4745490" cy="1779895"/>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200" dirty="0">
              <a:latin typeface="メイリオ" panose="020B0604030504040204" pitchFamily="50" charset="-128"/>
              <a:ea typeface="メイリオ" panose="020B0604030504040204" pitchFamily="50" charset="-128"/>
            </a:endParaRPr>
          </a:p>
        </p:txBody>
      </p:sp>
      <p:sp>
        <p:nvSpPr>
          <p:cNvPr id="109" name="フローチャート: 組合せ 108"/>
          <p:cNvSpPr/>
          <p:nvPr/>
        </p:nvSpPr>
        <p:spPr>
          <a:xfrm rot="5400000">
            <a:off x="9284071" y="4317572"/>
            <a:ext cx="2183619" cy="230393"/>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フローチャート: 組合せ 180"/>
          <p:cNvSpPr/>
          <p:nvPr/>
        </p:nvSpPr>
        <p:spPr>
          <a:xfrm rot="10800000">
            <a:off x="7702925" y="7970071"/>
            <a:ext cx="1953131" cy="154597"/>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13BE8487-9A3D-4EE6-91D6-E7CC18833B6B}"/>
              </a:ext>
            </a:extLst>
          </p:cNvPr>
          <p:cNvGrpSpPr/>
          <p:nvPr/>
        </p:nvGrpSpPr>
        <p:grpSpPr>
          <a:xfrm>
            <a:off x="2048822" y="1222670"/>
            <a:ext cx="8338394" cy="6650658"/>
            <a:chOff x="3243247" y="1587071"/>
            <a:chExt cx="6156206" cy="5072631"/>
          </a:xfrm>
        </p:grpSpPr>
        <p:pic>
          <p:nvPicPr>
            <p:cNvPr id="80" name="図 79"/>
            <p:cNvPicPr>
              <a:picLocks noChangeAspect="1"/>
            </p:cNvPicPr>
            <p:nvPr/>
          </p:nvPicPr>
          <p:blipFill>
            <a:blip r:embed="rId3"/>
            <a:stretch>
              <a:fillRect/>
            </a:stretch>
          </p:blipFill>
          <p:spPr>
            <a:xfrm>
              <a:off x="3255511" y="1812609"/>
              <a:ext cx="6143942" cy="4823314"/>
            </a:xfrm>
            <a:prstGeom prst="rect">
              <a:avLst/>
            </a:prstGeom>
          </p:spPr>
        </p:pic>
        <p:sp>
          <p:nvSpPr>
            <p:cNvPr id="2" name="正方形/長方形 1"/>
            <p:cNvSpPr/>
            <p:nvPr/>
          </p:nvSpPr>
          <p:spPr>
            <a:xfrm>
              <a:off x="3243247" y="1587071"/>
              <a:ext cx="5900847" cy="5072631"/>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32" name="フローチャート: 組合せ 31"/>
          <p:cNvSpPr/>
          <p:nvPr/>
        </p:nvSpPr>
        <p:spPr>
          <a:xfrm rot="16200000">
            <a:off x="726624" y="4136531"/>
            <a:ext cx="1766613" cy="175469"/>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5506851" y="9112691"/>
            <a:ext cx="2266722" cy="33856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市町村体制整備支援</a:t>
            </a:r>
          </a:p>
        </p:txBody>
      </p:sp>
      <p:sp>
        <p:nvSpPr>
          <p:cNvPr id="36" name="角丸四角形 35"/>
          <p:cNvSpPr/>
          <p:nvPr/>
        </p:nvSpPr>
        <p:spPr>
          <a:xfrm>
            <a:off x="7877195" y="9112689"/>
            <a:ext cx="2591563" cy="33856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新たな地域活動の担い手創出</a:t>
            </a:r>
          </a:p>
        </p:txBody>
      </p:sp>
      <p:sp>
        <p:nvSpPr>
          <p:cNvPr id="42" name="角丸四角形 41"/>
          <p:cNvSpPr/>
          <p:nvPr/>
        </p:nvSpPr>
        <p:spPr>
          <a:xfrm>
            <a:off x="10532299" y="9112690"/>
            <a:ext cx="1004435" cy="34715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情報発信</a:t>
            </a:r>
          </a:p>
        </p:txBody>
      </p:sp>
      <p:sp>
        <p:nvSpPr>
          <p:cNvPr id="44" name="Rectangle 5"/>
          <p:cNvSpPr>
            <a:spLocks noChangeArrowheads="1"/>
          </p:cNvSpPr>
          <p:nvPr/>
        </p:nvSpPr>
        <p:spPr bwMode="auto">
          <a:xfrm>
            <a:off x="10708734" y="1745397"/>
            <a:ext cx="828000" cy="4612031"/>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② 介護予防活動推進事業</a:t>
            </a:r>
            <a:endParaRPr kumimoji="1" lang="en-US" altLang="ja-JP"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5"/>
          <p:cNvSpPr>
            <a:spLocks noChangeArrowheads="1"/>
          </p:cNvSpPr>
          <p:nvPr/>
        </p:nvSpPr>
        <p:spPr bwMode="auto">
          <a:xfrm>
            <a:off x="5513530" y="8252588"/>
            <a:ext cx="6023204" cy="828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④　生活支援体制整備推進支援事業</a:t>
            </a:r>
            <a:endParaRPr kumimoji="1" lang="en-US" altLang="ja-JP"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29726" y="9845452"/>
            <a:ext cx="1760218" cy="369332"/>
          </a:xfrm>
          <a:prstGeom prst="rect">
            <a:avLst/>
          </a:prstGeom>
          <a:noFill/>
        </p:spPr>
        <p:txBody>
          <a:bodyPr wrap="square" rtlCol="0">
            <a:spAutoFit/>
          </a:bodyPr>
          <a:lstStyle/>
          <a:p>
            <a:endParaRPr kumimoji="1" lang="ja-JP" altLang="en-US" dirty="0"/>
          </a:p>
        </p:txBody>
      </p:sp>
      <p:sp>
        <p:nvSpPr>
          <p:cNvPr id="47" name="Rectangle 5"/>
          <p:cNvSpPr>
            <a:spLocks noChangeArrowheads="1"/>
          </p:cNvSpPr>
          <p:nvPr/>
        </p:nvSpPr>
        <p:spPr bwMode="auto">
          <a:xfrm>
            <a:off x="11727055" y="1745397"/>
            <a:ext cx="828000" cy="461203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③ 介護予防ケアマネジメント</a:t>
            </a:r>
            <a:r>
              <a:rPr kumimoji="1" lang="en-US" altLang="ja-JP"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化促進事業</a:t>
            </a:r>
            <a:endParaRPr kumimoji="1" lang="en-US" altLang="ja-JP"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フローチャート: 組合せ 33"/>
          <p:cNvSpPr/>
          <p:nvPr/>
        </p:nvSpPr>
        <p:spPr>
          <a:xfrm rot="10800000">
            <a:off x="2565978" y="7982067"/>
            <a:ext cx="995643" cy="178064"/>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Rectangle 5"/>
          <p:cNvSpPr>
            <a:spLocks noChangeArrowheads="1"/>
          </p:cNvSpPr>
          <p:nvPr/>
        </p:nvSpPr>
        <p:spPr bwMode="auto">
          <a:xfrm>
            <a:off x="342510" y="1745397"/>
            <a:ext cx="828000" cy="4655056"/>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① </a:t>
            </a: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大阪ええまちプロジェクト</a:t>
            </a:r>
            <a:endParaRPr kumimoji="1" lang="en-US" altLang="ja-JP"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5"/>
          <p:cNvSpPr>
            <a:spLocks noChangeArrowheads="1"/>
          </p:cNvSpPr>
          <p:nvPr/>
        </p:nvSpPr>
        <p:spPr bwMode="auto">
          <a:xfrm>
            <a:off x="467484" y="8252588"/>
            <a:ext cx="4321755" cy="828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⑤　老人クラブ事務手続き等支援事業</a:t>
            </a:r>
            <a:endParaRPr kumimoji="1" lang="en-US" altLang="ja-JP"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0" y="75856"/>
            <a:ext cx="12815248" cy="9766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latin typeface="Meiryo UI" panose="020B0604030504040204" pitchFamily="50" charset="-128"/>
                <a:ea typeface="Meiryo UI" panose="020B0604030504040204" pitchFamily="50" charset="-128"/>
              </a:rPr>
              <a:t>自立支援、介護予防・重度化防止の取組み</a:t>
            </a:r>
            <a:endParaRPr kumimoji="1" lang="en-US" altLang="ja-JP" sz="2800" b="1">
              <a:solidFill>
                <a:schemeClr val="bg1"/>
              </a:solidFill>
              <a:latin typeface="Meiryo UI" panose="020B0604030504040204" pitchFamily="50" charset="-128"/>
              <a:ea typeface="Meiryo UI" panose="020B0604030504040204" pitchFamily="50" charset="-128"/>
            </a:endParaRPr>
          </a:p>
          <a:p>
            <a:pPr algn="ctr"/>
            <a:r>
              <a:rPr kumimoji="1" lang="ja-JP" altLang="en-US" sz="2300" b="1">
                <a:solidFill>
                  <a:schemeClr val="bg1"/>
                </a:solidFill>
                <a:latin typeface="Meiryo UI" panose="020B0604030504040204" pitchFamily="50" charset="-128"/>
                <a:ea typeface="Meiryo UI" panose="020B0604030504040204" pitchFamily="50" charset="-128"/>
              </a:rPr>
              <a:t>～</a:t>
            </a:r>
            <a:r>
              <a:rPr kumimoji="1" lang="ja-JP" altLang="en-US" sz="2300" b="1" dirty="0">
                <a:solidFill>
                  <a:schemeClr val="bg1"/>
                </a:solidFill>
                <a:latin typeface="Meiryo UI" panose="020B0604030504040204" pitchFamily="50" charset="-128"/>
                <a:ea typeface="Meiryo UI" panose="020B0604030504040204" pitchFamily="50" charset="-128"/>
              </a:rPr>
              <a:t>みんなで支え、地域で元気に暮らす「健康長寿」をめざして～</a:t>
            </a:r>
          </a:p>
        </p:txBody>
      </p:sp>
      <p:sp>
        <p:nvSpPr>
          <p:cNvPr id="4" name="スライド番号プレースホルダー 3"/>
          <p:cNvSpPr>
            <a:spLocks noGrp="1"/>
          </p:cNvSpPr>
          <p:nvPr>
            <p:ph type="sldNum" sz="quarter" idx="12"/>
          </p:nvPr>
        </p:nvSpPr>
        <p:spPr>
          <a:xfrm>
            <a:off x="9897346" y="9117698"/>
            <a:ext cx="2880360" cy="511175"/>
          </a:xfrm>
        </p:spPr>
        <p:txBody>
          <a:bodyPr/>
          <a:lstStyle/>
          <a:p>
            <a:fld id="{80CBD016-3B5C-4FD6-B302-EDD0D6E0C88D}" type="slidenum">
              <a:rPr kumimoji="1" lang="ja-JP" altLang="en-US" smtClean="0"/>
              <a:t>1</a:t>
            </a:fld>
            <a:endParaRPr kumimoji="1" lang="ja-JP" altLang="en-US" dirty="0"/>
          </a:p>
        </p:txBody>
      </p:sp>
    </p:spTree>
    <p:extLst>
      <p:ext uri="{BB962C8B-B14F-4D97-AF65-F5344CB8AC3E}">
        <p14:creationId xmlns:p14="http://schemas.microsoft.com/office/powerpoint/2010/main" val="300008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p:cNvSpPr/>
          <p:nvPr/>
        </p:nvSpPr>
        <p:spPr>
          <a:xfrm>
            <a:off x="3063800" y="5727359"/>
            <a:ext cx="4745490" cy="1779895"/>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200" dirty="0">
              <a:latin typeface="メイリオ" panose="020B0604030504040204" pitchFamily="50" charset="-128"/>
              <a:ea typeface="メイリオ" panose="020B0604030504040204" pitchFamily="50" charset="-128"/>
            </a:endParaRPr>
          </a:p>
        </p:txBody>
      </p:sp>
      <p:sp>
        <p:nvSpPr>
          <p:cNvPr id="93" name="正方形/長方形 92"/>
          <p:cNvSpPr/>
          <p:nvPr/>
        </p:nvSpPr>
        <p:spPr>
          <a:xfrm>
            <a:off x="229726" y="2250831"/>
            <a:ext cx="12293517" cy="4242047"/>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pPr marL="85725" indent="-85725" defTabSz="179388">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marL="541338" indent="-541338" defTabSz="179388">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3908245" y="797976"/>
            <a:ext cx="4543026" cy="294086"/>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社会人のスキルを活かして活躍するボランティアで、関西で約</a:t>
            </a:r>
            <a:r>
              <a:rPr kumimoji="1" lang="en-US" altLang="ja-JP" sz="1100" dirty="0">
                <a:latin typeface="Meiryo UI" panose="020B0604030504040204" pitchFamily="50" charset="-128"/>
                <a:ea typeface="Meiryo UI" panose="020B0604030504040204" pitchFamily="50" charset="-128"/>
              </a:rPr>
              <a:t>1,300</a:t>
            </a:r>
            <a:r>
              <a:rPr kumimoji="1" lang="ja-JP" altLang="en-US" sz="1100" dirty="0">
                <a:latin typeface="Meiryo UI" panose="020B0604030504040204" pitchFamily="50" charset="-128"/>
                <a:ea typeface="Meiryo UI" panose="020B0604030504040204" pitchFamily="50" charset="-128"/>
              </a:rPr>
              <a:t>人登録</a:t>
            </a:r>
          </a:p>
        </p:txBody>
      </p:sp>
      <p:sp>
        <p:nvSpPr>
          <p:cNvPr id="3" name="テキスト ボックス 2"/>
          <p:cNvSpPr txBox="1"/>
          <p:nvPr/>
        </p:nvSpPr>
        <p:spPr>
          <a:xfrm>
            <a:off x="229726" y="8132767"/>
            <a:ext cx="1760218" cy="369332"/>
          </a:xfrm>
          <a:prstGeom prst="rect">
            <a:avLst/>
          </a:prstGeom>
          <a:noFill/>
        </p:spPr>
        <p:txBody>
          <a:bodyPr wrap="square" rtlCol="0">
            <a:spAutoFit/>
          </a:bodyPr>
          <a:lstStyle/>
          <a:p>
            <a:endParaRPr kumimoji="1" lang="ja-JP" altLang="en-US" dirty="0"/>
          </a:p>
        </p:txBody>
      </p:sp>
      <p:sp>
        <p:nvSpPr>
          <p:cNvPr id="6" name="テキスト ボックス 5">
            <a:extLst>
              <a:ext uri="{FF2B5EF4-FFF2-40B4-BE49-F238E27FC236}">
                <a16:creationId xmlns:a16="http://schemas.microsoft.com/office/drawing/2014/main" id="{F0F44938-A7B7-4801-8A01-F3ED90CFE37F}"/>
              </a:ext>
            </a:extLst>
          </p:cNvPr>
          <p:cNvSpPr txBox="1"/>
          <p:nvPr/>
        </p:nvSpPr>
        <p:spPr>
          <a:xfrm>
            <a:off x="9641401" y="4280"/>
            <a:ext cx="2906355" cy="307777"/>
          </a:xfrm>
          <a:prstGeom prst="rect">
            <a:avLst/>
          </a:prstGeom>
          <a:noFill/>
        </p:spPr>
        <p:txBody>
          <a:bodyPr wrap="square" rtlCol="0">
            <a:spAutoFit/>
          </a:bodyPr>
          <a:lstStyle/>
          <a:p>
            <a:pPr algn="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実績は令和</a:t>
            </a:r>
            <a:r>
              <a:rPr kumimoji="1" lang="en-US" altLang="ja-JP" sz="1400" dirty="0">
                <a:latin typeface="Meiryo UI" panose="020B0604030504040204" pitchFamily="50" charset="-128"/>
                <a:ea typeface="Meiryo UI" panose="020B0604030504040204" pitchFamily="50" charset="-128"/>
              </a:rPr>
              <a:t>6</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月末時点</a:t>
            </a:r>
          </a:p>
        </p:txBody>
      </p:sp>
      <p:sp>
        <p:nvSpPr>
          <p:cNvPr id="4" name="正方形/長方形 3">
            <a:extLst>
              <a:ext uri="{FF2B5EF4-FFF2-40B4-BE49-F238E27FC236}">
                <a16:creationId xmlns:a16="http://schemas.microsoft.com/office/drawing/2014/main" id="{F197BED5-D649-45B8-B78F-0DA828FD51EB}"/>
              </a:ext>
            </a:extLst>
          </p:cNvPr>
          <p:cNvSpPr/>
          <p:nvPr/>
        </p:nvSpPr>
        <p:spPr>
          <a:xfrm>
            <a:off x="88559" y="309599"/>
            <a:ext cx="12624484" cy="12419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defTabSz="179388">
              <a:lnSpc>
                <a:spcPts val="1500"/>
              </a:lnSpc>
            </a:pPr>
            <a:endParaRPr lang="en-US" altLang="ja-JP" sz="1400" b="1" dirty="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r>
              <a:rPr lang="ja-JP" altLang="en-US" sz="1400" b="1"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地縁に頼らない人材や地域団体を活用し、市町村の地域課題の解決にマッチする地域団体に対する支援を実施。（広域的な連携体制の整備）</a:t>
            </a:r>
            <a:endParaRPr lang="en-US" altLang="ja-JP" sz="14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400" dirty="0">
                <a:solidFill>
                  <a:schemeClr val="tx1"/>
                </a:solidFill>
                <a:latin typeface="メイリオ" panose="020B0604030504040204" pitchFamily="50" charset="-128"/>
                <a:ea typeface="メイリオ" panose="020B0604030504040204" pitchFamily="50" charset="-128"/>
              </a:rPr>
              <a:t>　・プロボノ</a:t>
            </a: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を活用した支援</a:t>
            </a:r>
            <a:r>
              <a:rPr lang="en-US" altLang="ja-JP" sz="14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→１３件　</a:t>
            </a:r>
            <a:endParaRPr lang="en-US" altLang="ja-JP" sz="14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先輩</a:t>
            </a:r>
            <a:r>
              <a:rPr lang="en-US" altLang="ja-JP" sz="1400" dirty="0">
                <a:solidFill>
                  <a:schemeClr val="tx1"/>
                </a:solidFill>
                <a:latin typeface="Meiryo UI" panose="020B0604030504040204" pitchFamily="50" charset="-128"/>
                <a:ea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rPr>
              <a:t>団体による相談支援</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→１６件</a:t>
            </a:r>
            <a:endParaRPr lang="en-US" altLang="ja-JP" sz="14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400" dirty="0">
                <a:solidFill>
                  <a:schemeClr val="tx1"/>
                </a:solidFill>
                <a:latin typeface="Meiryo UI" panose="020B0604030504040204" pitchFamily="50" charset="-128"/>
                <a:ea typeface="Meiryo UI" panose="020B0604030504040204" pitchFamily="50" charset="-128"/>
              </a:rPr>
              <a:t>〇行政職員や生活支援コーディネーターへの研修等による連携強化　→研修会１回、情報交換会１回</a:t>
            </a:r>
            <a:endParaRPr lang="en-US" altLang="ja-JP" sz="1400" dirty="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r>
              <a:rPr lang="ja-JP" altLang="en-US"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好事例を府域に展開し、新たな地域団体の創出ができるよう、興味をもつ地域団体や市町村等関係者に発信　→行政職員・</a:t>
            </a:r>
            <a:r>
              <a:rPr lang="en-US" altLang="ja-JP" sz="1400" dirty="0">
                <a:solidFill>
                  <a:schemeClr val="tx1"/>
                </a:solidFill>
                <a:latin typeface="Meiryo UI" panose="020B0604030504040204" pitchFamily="50" charset="-128"/>
                <a:ea typeface="Meiryo UI" panose="020B0604030504040204" pitchFamily="50" charset="-128"/>
              </a:rPr>
              <a:t>SC</a:t>
            </a:r>
            <a:r>
              <a:rPr lang="ja-JP" altLang="en-US" sz="1400" dirty="0">
                <a:solidFill>
                  <a:schemeClr val="tx1"/>
                </a:solidFill>
                <a:latin typeface="Meiryo UI" panose="020B0604030504040204" pitchFamily="50" charset="-128"/>
                <a:ea typeface="Meiryo UI" panose="020B0604030504040204" pitchFamily="50" charset="-128"/>
              </a:rPr>
              <a:t>向け研修</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回</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3C18BDC3-AE5E-4212-A012-5596BB2FC886}"/>
              </a:ext>
            </a:extLst>
          </p:cNvPr>
          <p:cNvSpPr/>
          <p:nvPr/>
        </p:nvSpPr>
        <p:spPr>
          <a:xfrm>
            <a:off x="88558" y="1849614"/>
            <a:ext cx="12624484" cy="1105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kumimoji="1" lang="en-US" altLang="ja-JP" sz="1400" dirty="0">
              <a:solidFill>
                <a:prstClr val="black"/>
              </a:solidFill>
              <a:latin typeface="Meiryo UI" panose="020B0604030504040204" pitchFamily="50" charset="-128"/>
              <a:ea typeface="Meiryo UI" panose="020B0604030504040204" pitchFamily="50" charset="-128"/>
            </a:endParaRPr>
          </a:p>
          <a:p>
            <a:pPr lvl="0"/>
            <a:r>
              <a:rPr kumimoji="1" lang="ja-JP" altLang="en-US" sz="1400" dirty="0">
                <a:solidFill>
                  <a:prstClr val="black"/>
                </a:solidFill>
                <a:latin typeface="Meiryo UI" panose="020B0604030504040204" pitchFamily="50" charset="-128"/>
                <a:ea typeface="Meiryo UI" panose="020B0604030504040204" pitchFamily="50" charset="-128"/>
              </a:rPr>
              <a:t>〇高齢者の生活機能を向上させる「短期集中予防サービス」の効果的実施等、</a:t>
            </a:r>
            <a:r>
              <a:rPr kumimoji="1" lang="ja-JP" altLang="en-US" sz="1400" dirty="0">
                <a:solidFill>
                  <a:schemeClr val="tx1"/>
                </a:solidFill>
                <a:latin typeface="Meiryo UI" panose="020B0604030504040204" pitchFamily="50" charset="-128"/>
                <a:ea typeface="Meiryo UI" panose="020B0604030504040204" pitchFamily="50" charset="-128"/>
              </a:rPr>
              <a:t>介護予防ケアマネジメントの推進</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・作業療法士や理学療法士等の大阪府アドバイザーの市町村への派遣　→</a:t>
            </a:r>
            <a:r>
              <a:rPr lang="en-US" altLang="ja-JP" sz="1400" dirty="0">
                <a:solidFill>
                  <a:schemeClr val="tx1"/>
                </a:solidFill>
                <a:latin typeface="Meiryo UI" panose="020B0604030504040204" pitchFamily="50" charset="-128"/>
                <a:ea typeface="Meiryo UI" panose="020B0604030504040204" pitchFamily="50" charset="-128"/>
              </a:rPr>
              <a:t>84</a:t>
            </a:r>
            <a:r>
              <a:rPr lang="ja-JP" altLang="en-US" sz="1400" dirty="0">
                <a:solidFill>
                  <a:schemeClr val="tx1"/>
                </a:solidFill>
                <a:latin typeface="Meiryo UI" panose="020B0604030504040204" pitchFamily="50" charset="-128"/>
                <a:ea typeface="Meiryo UI" panose="020B0604030504040204" pitchFamily="50" charset="-128"/>
              </a:rPr>
              <a:t>回</a:t>
            </a:r>
            <a:endParaRPr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・要支援者の生活課題をアセスメントし、適切な介護サービスの提案を行う、訪問指導者の派遣　→</a:t>
            </a:r>
            <a:r>
              <a:rPr kumimoji="1" lang="en-US" altLang="ja-JP" sz="1400" dirty="0">
                <a:solidFill>
                  <a:schemeClr val="tx1"/>
                </a:solidFill>
                <a:latin typeface="Meiryo UI" panose="020B0604030504040204" pitchFamily="50" charset="-128"/>
                <a:ea typeface="Meiryo UI" panose="020B0604030504040204" pitchFamily="50" charset="-128"/>
              </a:rPr>
              <a:t>32</a:t>
            </a:r>
            <a:r>
              <a:rPr kumimoji="1" lang="ja-JP" altLang="en-US" sz="1400" dirty="0">
                <a:solidFill>
                  <a:schemeClr val="tx1"/>
                </a:solidFill>
                <a:latin typeface="Meiryo UI" panose="020B0604030504040204" pitchFamily="50" charset="-128"/>
                <a:ea typeface="Meiryo UI" panose="020B0604030504040204" pitchFamily="50" charset="-128"/>
              </a:rPr>
              <a:t>回</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・介護予防の推進</a:t>
            </a:r>
            <a:r>
              <a:rPr kumimoji="1" lang="ja-JP" altLang="en-US" sz="1400" dirty="0">
                <a:latin typeface="Meiryo UI" panose="020B0604030504040204" pitchFamily="50" charset="-128"/>
                <a:ea typeface="Meiryo UI" panose="020B0604030504040204" pitchFamily="50" charset="-128"/>
              </a:rPr>
              <a:t>員等</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361434DF-F8D8-43C4-A909-78AAA3E9F808}"/>
              </a:ext>
            </a:extLst>
          </p:cNvPr>
          <p:cNvSpPr/>
          <p:nvPr/>
        </p:nvSpPr>
        <p:spPr>
          <a:xfrm>
            <a:off x="88558" y="3241103"/>
            <a:ext cx="12624484" cy="983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〇令和４年・５年度のモデル事業で</a:t>
            </a:r>
            <a:r>
              <a:rPr lang="en-US" altLang="ja-JP" sz="1400" dirty="0">
                <a:solidFill>
                  <a:schemeClr val="tx1"/>
                </a:solidFill>
                <a:latin typeface="Meiryo UI" panose="020B0604030504040204" pitchFamily="50" charset="-128"/>
                <a:ea typeface="Meiryo UI" panose="020B0604030504040204" pitchFamily="50" charset="-128"/>
              </a:rPr>
              <a:t>ICT</a:t>
            </a:r>
            <a:r>
              <a:rPr lang="ja-JP" altLang="en-US" sz="1400" dirty="0">
                <a:solidFill>
                  <a:schemeClr val="tx1"/>
                </a:solidFill>
                <a:latin typeface="Meiryo UI" panose="020B0604030504040204" pitchFamily="50" charset="-128"/>
                <a:ea typeface="Meiryo UI" panose="020B0604030504040204" pitchFamily="50" charset="-128"/>
              </a:rPr>
              <a:t>ツールを導入したモデル</a:t>
            </a:r>
            <a:r>
              <a:rPr lang="en-US" altLang="ja-JP" sz="1400" dirty="0">
                <a:solidFill>
                  <a:schemeClr val="tx1"/>
                </a:solidFill>
                <a:latin typeface="Meiryo UI" panose="020B0604030504040204" pitchFamily="50" charset="-128"/>
                <a:ea typeface="Meiryo UI" panose="020B0604030504040204" pitchFamily="50" charset="-128"/>
              </a:rPr>
              <a:t>4</a:t>
            </a:r>
            <a:r>
              <a:rPr lang="ja-JP" altLang="en-US" sz="1400" dirty="0">
                <a:solidFill>
                  <a:schemeClr val="tx1"/>
                </a:solidFill>
                <a:latin typeface="Meiryo UI" panose="020B0604030504040204" pitchFamily="50" charset="-128"/>
                <a:ea typeface="Meiryo UI" panose="020B0604030504040204" pitchFamily="50" charset="-128"/>
              </a:rPr>
              <a:t>市と連携し、利用者のサービス利用後の結果検証を行うことで、蓄積された情報を地域ケア会議で活用し、</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効果的な介護予防ケアマネジメントの実現を目指す。</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また、その結果を府内市町村にフィードバックし、</a:t>
            </a:r>
            <a:r>
              <a:rPr lang="en-US" altLang="ja-JP" sz="1400" dirty="0">
                <a:solidFill>
                  <a:schemeClr val="tx1"/>
                </a:solidFill>
                <a:latin typeface="Meiryo UI" panose="020B0604030504040204" pitchFamily="50" charset="-128"/>
                <a:ea typeface="Meiryo UI" panose="020B0604030504040204" pitchFamily="50" charset="-128"/>
              </a:rPr>
              <a:t>ICT</a:t>
            </a:r>
            <a:r>
              <a:rPr lang="ja-JP" altLang="en-US" sz="1400" dirty="0">
                <a:solidFill>
                  <a:schemeClr val="tx1"/>
                </a:solidFill>
                <a:latin typeface="Meiryo UI" panose="020B0604030504040204" pitchFamily="50" charset="-128"/>
                <a:ea typeface="Meiryo UI" panose="020B0604030504040204" pitchFamily="50" charset="-128"/>
              </a:rPr>
              <a:t>化や自立支援に向けた取組の推進につなげる。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E17D7123-BE3D-46E4-AB49-3EA09FCC7B9E}"/>
              </a:ext>
            </a:extLst>
          </p:cNvPr>
          <p:cNvSpPr/>
          <p:nvPr/>
        </p:nvSpPr>
        <p:spPr>
          <a:xfrm>
            <a:off x="88558" y="8551510"/>
            <a:ext cx="12624484" cy="1018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defTabSz="179388">
              <a:lnSpc>
                <a:spcPts val="1500"/>
              </a:lnSpc>
            </a:pPr>
            <a:endParaRPr lang="en-US" altLang="ja-JP" sz="1600" b="1" dirty="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r>
              <a:rPr lang="ja-JP" altLang="en-US" sz="1600" b="1"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地域包括ケアシステムを構築するうえで重要な社会資源の一つである老人クラブに対して、事務手続等を支援することで、老人クラブの活性化を図る。</a:t>
            </a:r>
            <a:endParaRPr lang="en-US" altLang="ja-JP" sz="16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400" dirty="0">
                <a:solidFill>
                  <a:schemeClr val="tx1"/>
                </a:solidFill>
                <a:latin typeface="Meiryo UI" panose="020B0604030504040204" pitchFamily="50" charset="-128"/>
                <a:ea typeface="Meiryo UI" panose="020B0604030504040204" pitchFamily="50" charset="-128"/>
              </a:rPr>
              <a:t>　　・政令市を除く府下全市町村で相談会・フォローアップ相談会を開催　→</a:t>
            </a:r>
            <a:r>
              <a:rPr lang="en-US" altLang="ja-JP" sz="1400" dirty="0">
                <a:solidFill>
                  <a:schemeClr val="tx1"/>
                </a:solidFill>
                <a:latin typeface="Meiryo UI" panose="020B0604030504040204" pitchFamily="50" charset="-128"/>
                <a:ea typeface="Meiryo UI" panose="020B0604030504040204" pitchFamily="50" charset="-128"/>
              </a:rPr>
              <a:t>14</a:t>
            </a:r>
            <a:r>
              <a:rPr lang="ja-JP" altLang="en-US" sz="1400" dirty="0">
                <a:solidFill>
                  <a:schemeClr val="tx1"/>
                </a:solidFill>
                <a:latin typeface="Meiryo UI" panose="020B0604030504040204" pitchFamily="50" charset="-128"/>
                <a:ea typeface="Meiryo UI" panose="020B0604030504040204" pitchFamily="50" charset="-128"/>
              </a:rPr>
              <a:t>市町</a:t>
            </a:r>
            <a:endParaRPr lang="en-US" altLang="ja-JP" sz="14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※R</a:t>
            </a:r>
            <a:r>
              <a:rPr lang="ja-JP" altLang="en-US" sz="1400" dirty="0">
                <a:solidFill>
                  <a:schemeClr val="tx1"/>
                </a:solidFill>
                <a:latin typeface="Meiryo UI" panose="020B0604030504040204" pitchFamily="50" charset="-128"/>
                <a:ea typeface="Meiryo UI" panose="020B0604030504040204" pitchFamily="50" charset="-128"/>
              </a:rPr>
              <a:t>４年～</a:t>
            </a:r>
            <a:r>
              <a:rPr lang="en-US" altLang="ja-JP" sz="1400" dirty="0">
                <a:solidFill>
                  <a:schemeClr val="tx1"/>
                </a:solidFill>
                <a:latin typeface="Meiryo UI" panose="020B0604030504040204" pitchFamily="50" charset="-128"/>
                <a:ea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rPr>
              <a:t>年の</a:t>
            </a:r>
            <a:r>
              <a:rPr lang="en-US" altLang="ja-JP" sz="1400" dirty="0">
                <a:solidFill>
                  <a:schemeClr val="tx1"/>
                </a:solidFill>
                <a:latin typeface="Meiryo UI" panose="020B0604030504040204" pitchFamily="50" charset="-128"/>
                <a:ea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rPr>
              <a:t>年間で政令市を除く府下</a:t>
            </a:r>
            <a:r>
              <a:rPr lang="en-US" altLang="ja-JP" sz="1400" dirty="0">
                <a:solidFill>
                  <a:schemeClr val="tx1"/>
                </a:solidFill>
                <a:latin typeface="Meiryo UI" panose="020B0604030504040204" pitchFamily="50" charset="-128"/>
                <a:ea typeface="Meiryo UI" panose="020B0604030504040204" pitchFamily="50" charset="-128"/>
              </a:rPr>
              <a:t>41</a:t>
            </a:r>
            <a:r>
              <a:rPr lang="ja-JP" altLang="en-US" sz="1400" dirty="0">
                <a:solidFill>
                  <a:schemeClr val="tx1"/>
                </a:solidFill>
                <a:latin typeface="Meiryo UI" panose="020B0604030504040204" pitchFamily="50" charset="-128"/>
                <a:ea typeface="Meiryo UI" panose="020B0604030504040204" pitchFamily="50" charset="-128"/>
              </a:rPr>
              <a:t>市町村で開催</a:t>
            </a:r>
            <a:endParaRPr lang="en-US" altLang="ja-JP" sz="14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400" dirty="0">
                <a:solidFill>
                  <a:schemeClr val="tx1"/>
                </a:solidFill>
                <a:latin typeface="Meiryo UI" panose="020B0604030504040204" pitchFamily="50" charset="-128"/>
                <a:ea typeface="Meiryo UI" panose="020B0604030504040204" pitchFamily="50" charset="-128"/>
              </a:rPr>
              <a:t>　　・アンケートや相談会等から把握できた老人クラブの課題に対して、支援のためのマニュアル等を作成</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47038910-D4E7-4FF4-9E23-31511AF82955}"/>
              </a:ext>
            </a:extLst>
          </p:cNvPr>
          <p:cNvSpPr/>
          <p:nvPr/>
        </p:nvSpPr>
        <p:spPr>
          <a:xfrm>
            <a:off x="88558" y="4526044"/>
            <a:ext cx="12624484" cy="36382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defTabSz="179388">
              <a:lnSpc>
                <a:spcPts val="1500"/>
              </a:lnSpc>
            </a:pPr>
            <a:endParaRPr lang="en-US" altLang="ja-JP" sz="1400" dirty="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endParaRPr lang="en-US" altLang="ja-JP" sz="1400" dirty="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endParaRPr lang="en-US" altLang="ja-JP" sz="1400" dirty="0">
              <a:solidFill>
                <a:schemeClr val="tx1"/>
              </a:solidFill>
              <a:latin typeface="Meiryo UI" panose="020B0604030504040204" pitchFamily="50" charset="-128"/>
              <a:ea typeface="Meiryo UI" panose="020B0604030504040204" pitchFamily="50" charset="-128"/>
            </a:endParaRPr>
          </a:p>
          <a:p>
            <a:pPr lvl="0" defTabSz="903029">
              <a:lnSpc>
                <a:spcPts val="1700"/>
              </a:lnSpc>
            </a:pPr>
            <a:r>
              <a:rPr kumimoji="1" lang="ja-JP" altLang="en-US" sz="1600" dirty="0">
                <a:solidFill>
                  <a:schemeClr val="tx1"/>
                </a:solidFill>
                <a:latin typeface="Meiryo UI" panose="020B0604030504040204" pitchFamily="50" charset="-128"/>
                <a:ea typeface="Meiryo UI" panose="020B0604030504040204" pitchFamily="50" charset="-128"/>
              </a:rPr>
              <a:t>〇</a:t>
            </a:r>
            <a:r>
              <a:rPr kumimoji="1" lang="ja-JP" altLang="en-US" sz="1600" b="1" dirty="0">
                <a:solidFill>
                  <a:schemeClr val="tx1"/>
                </a:solidFill>
                <a:latin typeface="Meiryo UI" panose="020B0604030504040204" pitchFamily="50" charset="-128"/>
                <a:ea typeface="Meiryo UI" panose="020B0604030504040204" pitchFamily="50" charset="-128"/>
              </a:rPr>
              <a:t>地域づくり課題解決支援</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400" dirty="0">
                <a:solidFill>
                  <a:schemeClr val="tx1"/>
                </a:solidFill>
                <a:latin typeface="Meiryo UI" panose="020B0604030504040204" pitchFamily="50" charset="-128"/>
                <a:ea typeface="Meiryo UI" panose="020B0604030504040204" pitchFamily="50" charset="-128"/>
              </a:rPr>
              <a:t> ・市町村が地域づくりの目標や方向性を定めるために必須となる地域の地理的状況や社会資源等についての現状把握や分析を支援するため、講師や専門職等を派遣</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市で実施（茨木市、八尾市、太子町）</a:t>
            </a:r>
            <a:endParaRPr kumimoji="1" lang="en-US" altLang="ja-JP" sz="1400" dirty="0">
              <a:solidFill>
                <a:schemeClr val="tx1"/>
              </a:solidFill>
              <a:latin typeface="Meiryo UI" panose="020B0604030504040204" pitchFamily="50" charset="-128"/>
              <a:ea typeface="Meiryo UI" panose="020B0604030504040204" pitchFamily="50" charset="-128"/>
            </a:endParaRPr>
          </a:p>
          <a:p>
            <a:pPr defTabSz="903029">
              <a:lnSpc>
                <a:spcPts val="1700"/>
              </a:lnSpc>
            </a:pPr>
            <a:r>
              <a:rPr kumimoji="1" lang="ja-JP" altLang="en-US" sz="1600" dirty="0">
                <a:solidFill>
                  <a:schemeClr val="tx1"/>
                </a:solidFill>
                <a:latin typeface="Meiryo UI" panose="020B0604030504040204" pitchFamily="50" charset="-128"/>
                <a:ea typeface="Meiryo UI" panose="020B0604030504040204" pitchFamily="50" charset="-128"/>
              </a:rPr>
              <a:t>〇</a:t>
            </a:r>
            <a:r>
              <a:rPr kumimoji="1" lang="ja-JP" altLang="en-US" sz="1600" b="1" dirty="0">
                <a:solidFill>
                  <a:schemeClr val="tx1"/>
                </a:solidFill>
                <a:latin typeface="Meiryo UI" panose="020B0604030504040204" pitchFamily="50" charset="-128"/>
                <a:ea typeface="Meiryo UI" panose="020B0604030504040204" pitchFamily="50" charset="-128"/>
              </a:rPr>
              <a:t>社会参加の場拡充支援</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defTabSz="903029">
              <a:lnSpc>
                <a:spcPts val="1700"/>
              </a:lnSpc>
            </a:pPr>
            <a:r>
              <a:rPr kumimoji="1" lang="ja-JP" altLang="en-US" sz="1400" dirty="0">
                <a:solidFill>
                  <a:schemeClr val="tx1"/>
                </a:solidFill>
                <a:latin typeface="Meiryo UI" panose="020B0604030504040204" pitchFamily="50" charset="-128"/>
                <a:ea typeface="Meiryo UI" panose="020B0604030504040204" pitchFamily="50" charset="-128"/>
              </a:rPr>
              <a:t> ・高齢者の健康づくりや生きがいとなる就労的活動促進のため、市町村が、高齢者施設や保育施設等と連携し開催する説明会に対して、専門家等を派遣</a:t>
            </a:r>
            <a:endParaRPr kumimoji="1" lang="en-US" altLang="ja-JP" sz="1400" dirty="0">
              <a:solidFill>
                <a:schemeClr val="tx1"/>
              </a:solidFill>
              <a:latin typeface="Meiryo UI" panose="020B0604030504040204" pitchFamily="50" charset="-128"/>
              <a:ea typeface="Meiryo UI" panose="020B0604030504040204" pitchFamily="50" charset="-128"/>
            </a:endParaRPr>
          </a:p>
          <a:p>
            <a:pPr defTabSz="903029">
              <a:lnSpc>
                <a:spcPts val="17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市で実施（高槻市、柏原市、羽曳野市、摂津市、枚方市）</a:t>
            </a:r>
            <a:endParaRPr kumimoji="1" lang="en-US" altLang="ja-JP" sz="1400" dirty="0">
              <a:solidFill>
                <a:schemeClr val="tx1"/>
              </a:solidFill>
              <a:latin typeface="Meiryo UI" panose="020B0604030504040204" pitchFamily="50" charset="-128"/>
              <a:ea typeface="Meiryo UI" panose="020B0604030504040204" pitchFamily="50" charset="-128"/>
            </a:endParaRPr>
          </a:p>
          <a:p>
            <a:pPr defTabSz="903029">
              <a:lnSpc>
                <a:spcPts val="1700"/>
              </a:lnSpc>
            </a:pPr>
            <a:endParaRPr kumimoji="1" lang="en-US" altLang="ja-JP" sz="1400" dirty="0">
              <a:solidFill>
                <a:schemeClr val="tx1"/>
              </a:solidFill>
              <a:latin typeface="Meiryo UI" panose="020B0604030504040204" pitchFamily="50" charset="-128"/>
              <a:ea typeface="Meiryo UI" panose="020B0604030504040204" pitchFamily="50" charset="-128"/>
            </a:endParaRPr>
          </a:p>
          <a:p>
            <a:pPr defTabSz="903029">
              <a:lnSpc>
                <a:spcPts val="1700"/>
              </a:lnSpc>
            </a:pP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1700"/>
              </a:lnSpc>
            </a:pPr>
            <a:r>
              <a:rPr lang="ja-JP" altLang="en-US" sz="1400" b="1" dirty="0">
                <a:solidFill>
                  <a:schemeClr val="tx1"/>
                </a:solidFill>
                <a:latin typeface="Meiryo UI" panose="020B0604030504040204" pitchFamily="50" charset="-128"/>
                <a:ea typeface="Meiryo UI" panose="020B0604030504040204" pitchFamily="50" charset="-128"/>
              </a:rPr>
              <a:t>〇「大阪ええまちアカデミー」（講座）の開催</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400" dirty="0">
                <a:solidFill>
                  <a:schemeClr val="tx1"/>
                </a:solidFill>
                <a:latin typeface="Meiryo UI" panose="020B0604030504040204" pitchFamily="50" charset="-128"/>
                <a:ea typeface="Meiryo UI" panose="020B0604030504040204" pitchFamily="50" charset="-128"/>
              </a:rPr>
              <a:t>　・入門編：「地域貢献に興味はあるけど、どうすれば？」という方を対象に、実際の活動内容や、やりがいを知ってもらう入門講座　→</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回実施</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実践編：「実際に活動を始めたい！」という方を対象に、事業運営や実務上のノウハウを獲得してもらうコース　→</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団体支援</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lvl="0" indent="-180975" defTabSz="903029">
              <a:lnSpc>
                <a:spcPts val="1700"/>
              </a:lnSpc>
            </a:pP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lvl="0" indent="-180975" defTabSz="903029">
              <a:lnSpc>
                <a:spcPts val="1700"/>
              </a:lnSpc>
            </a:pP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1700"/>
              </a:lnSpc>
            </a:pPr>
            <a:r>
              <a:rPr kumimoji="1" lang="ja-JP" altLang="en-US" sz="1400" b="1" dirty="0">
                <a:solidFill>
                  <a:schemeClr val="tx1"/>
                </a:solidFill>
                <a:latin typeface="Meiryo UI" panose="020B0604030504040204" pitchFamily="50" charset="-128"/>
                <a:ea typeface="Meiryo UI" panose="020B0604030504040204" pitchFamily="50" charset="-128"/>
              </a:rPr>
              <a:t>〇府内市町村の取組状況を発信するウェブサイトの運営</a:t>
            </a:r>
          </a:p>
          <a:p>
            <a:pPr marL="180975" lvl="0" indent="-180975" defTabSz="903029">
              <a:lnSpc>
                <a:spcPts val="1700"/>
              </a:lnSpc>
            </a:pP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0" name="角丸四角形 34">
            <a:extLst>
              <a:ext uri="{FF2B5EF4-FFF2-40B4-BE49-F238E27FC236}">
                <a16:creationId xmlns:a16="http://schemas.microsoft.com/office/drawing/2014/main" id="{230E90AB-3F84-41AA-90D4-1FDCB17ACF71}"/>
              </a:ext>
            </a:extLst>
          </p:cNvPr>
          <p:cNvSpPr/>
          <p:nvPr/>
        </p:nvSpPr>
        <p:spPr>
          <a:xfrm>
            <a:off x="250835" y="4806469"/>
            <a:ext cx="2160000" cy="2880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rPr>
              <a:t>市町村体制整備支援</a:t>
            </a:r>
          </a:p>
        </p:txBody>
      </p:sp>
      <p:sp>
        <p:nvSpPr>
          <p:cNvPr id="38" name="角丸四角形 41">
            <a:extLst>
              <a:ext uri="{FF2B5EF4-FFF2-40B4-BE49-F238E27FC236}">
                <a16:creationId xmlns:a16="http://schemas.microsoft.com/office/drawing/2014/main" id="{EC6D694C-87AB-41B3-AC36-5F566E41841C}"/>
              </a:ext>
            </a:extLst>
          </p:cNvPr>
          <p:cNvSpPr/>
          <p:nvPr/>
        </p:nvSpPr>
        <p:spPr>
          <a:xfrm>
            <a:off x="282564" y="7578982"/>
            <a:ext cx="1080000" cy="2880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rPr>
              <a:t>情報発信</a:t>
            </a:r>
          </a:p>
        </p:txBody>
      </p:sp>
      <p:sp>
        <p:nvSpPr>
          <p:cNvPr id="42" name="角丸四角形 35">
            <a:extLst>
              <a:ext uri="{FF2B5EF4-FFF2-40B4-BE49-F238E27FC236}">
                <a16:creationId xmlns:a16="http://schemas.microsoft.com/office/drawing/2014/main" id="{E37186F0-8EAE-4F58-90D9-811A228BD0E7}"/>
              </a:ext>
            </a:extLst>
          </p:cNvPr>
          <p:cNvSpPr/>
          <p:nvPr/>
        </p:nvSpPr>
        <p:spPr>
          <a:xfrm>
            <a:off x="282564" y="6535345"/>
            <a:ext cx="2880000" cy="2880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bg1"/>
                </a:solidFill>
              </a:rPr>
              <a:t>新たな地域活動の担い手創出</a:t>
            </a:r>
          </a:p>
        </p:txBody>
      </p:sp>
      <p:sp>
        <p:nvSpPr>
          <p:cNvPr id="44" name="Rectangle 5"/>
          <p:cNvSpPr>
            <a:spLocks noChangeArrowheads="1"/>
          </p:cNvSpPr>
          <p:nvPr/>
        </p:nvSpPr>
        <p:spPr bwMode="auto">
          <a:xfrm>
            <a:off x="88558" y="1612055"/>
            <a:ext cx="7308000" cy="432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②　介護予防活動推進事業　</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令和６年度予算額：</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21,637</a:t>
            </a:r>
            <a:r>
              <a:rPr kumimoji="1"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Rectangle 5"/>
          <p:cNvSpPr>
            <a:spLocks noChangeArrowheads="1"/>
          </p:cNvSpPr>
          <p:nvPr/>
        </p:nvSpPr>
        <p:spPr bwMode="auto">
          <a:xfrm>
            <a:off x="88558" y="3012303"/>
            <a:ext cx="7308000" cy="432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③　介護予防ケアマネジメント</a:t>
            </a:r>
            <a:r>
              <a:rPr kumimoji="1" lang="en-US" altLang="ja-JP"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化促進事業</a:t>
            </a:r>
            <a:r>
              <a:rPr kumimoji="1"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令和６年度予算額：</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1,884</a:t>
            </a:r>
            <a:r>
              <a:rPr kumimoji="1"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Rectangle 5"/>
          <p:cNvSpPr>
            <a:spLocks noChangeArrowheads="1"/>
          </p:cNvSpPr>
          <p:nvPr/>
        </p:nvSpPr>
        <p:spPr bwMode="auto">
          <a:xfrm>
            <a:off x="88558" y="26872"/>
            <a:ext cx="7308000" cy="432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大阪ええまちプロジェクト</a:t>
            </a:r>
            <a:r>
              <a:rPr kumimoji="1"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令和６年度予算額：</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23,789</a:t>
            </a:r>
            <a:r>
              <a:rPr kumimoji="1"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5">
            <a:extLst>
              <a:ext uri="{FF2B5EF4-FFF2-40B4-BE49-F238E27FC236}">
                <a16:creationId xmlns:a16="http://schemas.microsoft.com/office/drawing/2014/main" id="{C63D2479-6F4E-4BAE-B3BE-CCA381871B7E}"/>
              </a:ext>
            </a:extLst>
          </p:cNvPr>
          <p:cNvSpPr>
            <a:spLocks noChangeArrowheads="1"/>
          </p:cNvSpPr>
          <p:nvPr/>
        </p:nvSpPr>
        <p:spPr bwMode="auto">
          <a:xfrm>
            <a:off x="88558" y="8231569"/>
            <a:ext cx="7308000" cy="432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⑤　老人クラブ事務手続き等支援事業</a:t>
            </a:r>
            <a:r>
              <a:rPr kumimoji="1"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令和６年度予算額：</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5,265</a:t>
            </a:r>
            <a:r>
              <a:rPr kumimoji="1"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Rectangle 5">
            <a:extLst>
              <a:ext uri="{FF2B5EF4-FFF2-40B4-BE49-F238E27FC236}">
                <a16:creationId xmlns:a16="http://schemas.microsoft.com/office/drawing/2014/main" id="{BCB61703-A337-4413-B946-280A8A016250}"/>
              </a:ext>
            </a:extLst>
          </p:cNvPr>
          <p:cNvSpPr>
            <a:spLocks noChangeArrowheads="1"/>
          </p:cNvSpPr>
          <p:nvPr/>
        </p:nvSpPr>
        <p:spPr bwMode="auto">
          <a:xfrm>
            <a:off x="88558" y="4285987"/>
            <a:ext cx="7308000" cy="432000"/>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④　生活支援体制整備推進支援事業</a:t>
            </a:r>
            <a:r>
              <a:rPr kumimoji="1"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令和６年度予算額：</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11,633</a:t>
            </a:r>
            <a:r>
              <a:rPr kumimoji="1" lang="ja-JP" altLang="en-US"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千円</a:t>
            </a:r>
            <a:r>
              <a:rPr kumimoji="1" lang="en-US" altLang="ja-JP" sz="16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a:extLst>
              <a:ext uri="{FF2B5EF4-FFF2-40B4-BE49-F238E27FC236}">
                <a16:creationId xmlns:a16="http://schemas.microsoft.com/office/drawing/2014/main" id="{457A1D45-56C5-4127-B3B8-4BD9CDEE670C}"/>
              </a:ext>
            </a:extLst>
          </p:cNvPr>
          <p:cNvSpPr/>
          <p:nvPr/>
        </p:nvSpPr>
        <p:spPr>
          <a:xfrm>
            <a:off x="10243735" y="7118797"/>
            <a:ext cx="2006321" cy="1010676"/>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indent="101600" algn="l">
              <a:lnSpc>
                <a:spcPts val="1600"/>
              </a:lnSpc>
            </a:pPr>
            <a:r>
              <a:rPr lang="ja-JP" altLang="ja-JP" sz="1100" kern="100" dirty="0">
                <a:solidFill>
                  <a:schemeClr val="tx1"/>
                </a:solidFill>
                <a:effectLst/>
                <a:latin typeface="Meiryo UI" panose="020B0604030504040204" pitchFamily="50" charset="-128"/>
                <a:ea typeface="Meiryo UI" panose="020B0604030504040204" pitchFamily="50" charset="-128"/>
              </a:rPr>
              <a:t>①通いの場、</a:t>
            </a:r>
            <a:endParaRPr lang="en-US" altLang="ja-JP" sz="1100" kern="100" dirty="0">
              <a:solidFill>
                <a:schemeClr val="tx1"/>
              </a:solidFill>
              <a:effectLst/>
              <a:latin typeface="Meiryo UI" panose="020B0604030504040204" pitchFamily="50" charset="-128"/>
              <a:ea typeface="Meiryo UI" panose="020B0604030504040204" pitchFamily="50" charset="-128"/>
            </a:endParaRPr>
          </a:p>
          <a:p>
            <a:pPr indent="101600" algn="l">
              <a:lnSpc>
                <a:spcPts val="1600"/>
              </a:lnSpc>
            </a:pPr>
            <a:r>
              <a:rPr lang="ja-JP" altLang="ja-JP" sz="1100" kern="100" dirty="0">
                <a:solidFill>
                  <a:schemeClr val="tx1"/>
                </a:solidFill>
                <a:effectLst/>
                <a:latin typeface="Meiryo UI" panose="020B0604030504040204" pitchFamily="50" charset="-128"/>
                <a:ea typeface="Meiryo UI" panose="020B0604030504040204" pitchFamily="50" charset="-128"/>
              </a:rPr>
              <a:t>②街歩き、</a:t>
            </a:r>
            <a:endParaRPr lang="en-US" altLang="ja-JP" sz="1100" kern="100" dirty="0">
              <a:solidFill>
                <a:schemeClr val="tx1"/>
              </a:solidFill>
              <a:effectLst/>
              <a:latin typeface="Meiryo UI" panose="020B0604030504040204" pitchFamily="50" charset="-128"/>
              <a:ea typeface="Meiryo UI" panose="020B0604030504040204" pitchFamily="50" charset="-128"/>
            </a:endParaRPr>
          </a:p>
          <a:p>
            <a:pPr indent="101600" algn="l">
              <a:lnSpc>
                <a:spcPts val="1600"/>
              </a:lnSpc>
            </a:pPr>
            <a:r>
              <a:rPr lang="ja-JP" altLang="ja-JP" sz="1100" kern="100" dirty="0">
                <a:solidFill>
                  <a:schemeClr val="tx1"/>
                </a:solidFill>
                <a:effectLst/>
                <a:latin typeface="Meiryo UI" panose="020B0604030504040204" pitchFamily="50" charset="-128"/>
                <a:ea typeface="Meiryo UI" panose="020B0604030504040204" pitchFamily="50" charset="-128"/>
              </a:rPr>
              <a:t>③外国籍の方の居場所</a:t>
            </a:r>
          </a:p>
          <a:p>
            <a:pPr indent="101600" algn="l">
              <a:lnSpc>
                <a:spcPts val="1600"/>
              </a:lnSpc>
            </a:pPr>
            <a:r>
              <a:rPr lang="ja-JP" altLang="ja-JP" sz="1100" kern="100" dirty="0">
                <a:solidFill>
                  <a:schemeClr val="tx1"/>
                </a:solidFill>
                <a:effectLst/>
                <a:latin typeface="Meiryo UI" panose="020B0604030504040204" pitchFamily="50" charset="-128"/>
                <a:ea typeface="Meiryo UI" panose="020B0604030504040204" pitchFamily="50" charset="-128"/>
              </a:rPr>
              <a:t>④高齢者就労、</a:t>
            </a:r>
            <a:endParaRPr lang="en-US" altLang="ja-JP" sz="1100" kern="100" dirty="0">
              <a:solidFill>
                <a:schemeClr val="tx1"/>
              </a:solidFill>
              <a:effectLst/>
              <a:latin typeface="Meiryo UI" panose="020B0604030504040204" pitchFamily="50" charset="-128"/>
              <a:ea typeface="Meiryo UI" panose="020B0604030504040204" pitchFamily="50" charset="-128"/>
            </a:endParaRPr>
          </a:p>
          <a:p>
            <a:pPr indent="101600" algn="l">
              <a:lnSpc>
                <a:spcPts val="1600"/>
              </a:lnSpc>
            </a:pPr>
            <a:r>
              <a:rPr lang="ja-JP" altLang="ja-JP" sz="1100" kern="100" dirty="0">
                <a:solidFill>
                  <a:schemeClr val="tx1"/>
                </a:solidFill>
                <a:effectLst/>
                <a:latin typeface="Meiryo UI" panose="020B0604030504040204" pitchFamily="50" charset="-128"/>
                <a:ea typeface="Meiryo UI" panose="020B0604030504040204" pitchFamily="50" charset="-128"/>
              </a:rPr>
              <a:t>⑤美容師ならではの地域活動</a:t>
            </a:r>
            <a:endParaRPr lang="ja-JP"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スライド番号プレースホルダー 3">
            <a:extLst>
              <a:ext uri="{FF2B5EF4-FFF2-40B4-BE49-F238E27FC236}">
                <a16:creationId xmlns:a16="http://schemas.microsoft.com/office/drawing/2014/main" id="{A2ED3399-9C0F-42BD-B5D7-929DF9543489}"/>
              </a:ext>
            </a:extLst>
          </p:cNvPr>
          <p:cNvSpPr>
            <a:spLocks noGrp="1"/>
          </p:cNvSpPr>
          <p:nvPr>
            <p:ph type="sldNum" sz="quarter" idx="12"/>
          </p:nvPr>
        </p:nvSpPr>
        <p:spPr>
          <a:xfrm>
            <a:off x="9874768" y="9106409"/>
            <a:ext cx="2880360" cy="511175"/>
          </a:xfrm>
        </p:spPr>
        <p:txBody>
          <a:bodyPr/>
          <a:lstStyle/>
          <a:p>
            <a:fld id="{80CBD016-3B5C-4FD6-B302-EDD0D6E0C88D}" type="slidenum">
              <a:rPr kumimoji="1" lang="ja-JP" altLang="en-US" smtClean="0"/>
              <a:t>2</a:t>
            </a:fld>
            <a:endParaRPr kumimoji="1" lang="ja-JP" altLang="en-US" dirty="0"/>
          </a:p>
        </p:txBody>
      </p:sp>
    </p:spTree>
    <p:extLst>
      <p:ext uri="{BB962C8B-B14F-4D97-AF65-F5344CB8AC3E}">
        <p14:creationId xmlns:p14="http://schemas.microsoft.com/office/powerpoint/2010/main" val="70251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425723" y="2812775"/>
            <a:ext cx="4109060" cy="3017782"/>
          </a:xfrm>
          <a:prstGeom prst="rect">
            <a:avLst/>
          </a:prstGeom>
        </p:spPr>
      </p:pic>
      <p:sp>
        <p:nvSpPr>
          <p:cNvPr id="58" name="テキスト ボックス 57"/>
          <p:cNvSpPr txBox="1"/>
          <p:nvPr/>
        </p:nvSpPr>
        <p:spPr>
          <a:xfrm>
            <a:off x="4493226" y="3395715"/>
            <a:ext cx="662494" cy="257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単位：人</a:t>
            </a:r>
            <a:endParaRPr kumimoji="1" lang="ja-JP" altLang="en-US" sz="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Rectangle 2"/>
          <p:cNvSpPr>
            <a:spLocks noChangeArrowheads="1"/>
          </p:cNvSpPr>
          <p:nvPr/>
        </p:nvSpPr>
        <p:spPr bwMode="auto">
          <a:xfrm>
            <a:off x="0" y="-1500"/>
            <a:ext cx="12801600" cy="352313"/>
          </a:xfrm>
          <a:prstGeom prst="rect">
            <a:avLst/>
          </a:prstGeom>
          <a:solidFill>
            <a:schemeClr val="accent1"/>
          </a:solidFill>
          <a:ln>
            <a:noFill/>
          </a:ln>
          <a:effectLst/>
        </p:spPr>
        <p:txBody>
          <a:bodyPr vert="horz" wrap="square" lIns="125704" tIns="62852" rIns="125704" bIns="6285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大阪府介護・福祉人材確保戦略</a:t>
            </a:r>
            <a:r>
              <a:rPr kumimoji="0" lang="en-US" altLang="ja-JP"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2023』</a:t>
            </a:r>
            <a:r>
              <a:rPr kumimoji="0" lang="ja-JP" altLang="en-US" sz="16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メイリオ" panose="020B0604030504040204" pitchFamily="50" charset="-128"/>
              </a:rPr>
              <a:t>の概要</a:t>
            </a:r>
            <a:endParaRPr kumimoji="0" lang="ja-JP"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ＭＳ Ｐゴシック" panose="020B0600070205080204" pitchFamily="50" charset="-128"/>
            </a:endParaRPr>
          </a:p>
        </p:txBody>
      </p:sp>
      <p:sp>
        <p:nvSpPr>
          <p:cNvPr id="17" name="Text Box 17" descr="テキスト ボックス: ●地域共生社会の実現に向けて改正された社会福祉法を踏まえ、包括的な支援体制整備や地域づくり等を進める市町村の取組を支援すること等により、府内の地域福祉の推進を図る。&#10;●第4期計画では、多様な地域生活課題に対応するため、従来の取組に加え、高齢や障がい等の福祉サービスや教育・医療等の他分野との連携及び公民協働を一層進めることにより、孤立の防止や制度の狭間を埋めるなど地域福祉のセーフティネットの充実・強化に取り組む。&#10;【地域福祉推進に向けた原則】&#10;1 人権の尊重と住民主体の福祉活動&#10;2 ソーシャル・インクルージョン&#10;3 ノーマライゼーション&#10;【計画策定の基本視点】&#10;1 複合化・複雑化した地域生活課題への対応&#10;2 「だれもが暮らしやすい」地域づくりの推進&#10;3 地域実情に応じた地域福祉の推進&#10;"/>
          <p:cNvSpPr txBox="1">
            <a:spLocks noChangeArrowheads="1"/>
          </p:cNvSpPr>
          <p:nvPr/>
        </p:nvSpPr>
        <p:spPr bwMode="gray">
          <a:xfrm>
            <a:off x="226041" y="1694796"/>
            <a:ext cx="12592734" cy="1158702"/>
          </a:xfrm>
          <a:prstGeom prst="rect">
            <a:avLst/>
          </a:prstGeom>
          <a:solidFill>
            <a:schemeClr val="bg1"/>
          </a:solidFill>
          <a:ln>
            <a:noFill/>
          </a:ln>
        </p:spPr>
        <p:txBody>
          <a:bodyPr vert="horz" wrap="square" lIns="74295" tIns="8890" rIns="74295" bIns="8890" numCol="1" anchor="t" anchorCtr="0" compatLnSpc="1">
            <a:prstTxWarp prst="textNoShape">
              <a:avLst/>
            </a:prstTxWarp>
          </a:bodyPr>
          <a:lstStyle>
            <a:lvl1pPr indent="15335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●府内で従事する介護職員数は、</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2017(</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年度までの</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年間で約</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千人増加（平成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155,111</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181,354</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国集計</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●一方で、介護サービス分野の有効求人倍率は戦略策定当時と変わらず</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倍台で推移し、人材不足が慢性化（平成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4.63</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4.32</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倍</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●高齢者介護分野では、</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24,420</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2040</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a:t>
            </a:r>
            <a:r>
              <a:rPr kumimoji="0" lang="en-US" altLang="ja-JP"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67,539</a:t>
            </a:r>
            <a:r>
              <a:rPr kumimoji="0" lang="ja-JP" altLang="en-US" sz="10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の人材が</a:t>
            </a:r>
            <a:r>
              <a:rPr kumimoji="0"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不足すると推計</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しており、人材の確保に向けた更なる対策の強化が必要</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a:t>
            </a: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300"/>
              </a:lnSpc>
              <a:spcBef>
                <a:spcPct val="0"/>
              </a:spcBef>
              <a:spcAft>
                <a:spcPct val="0"/>
              </a:spcAft>
              <a:buClrTx/>
              <a:buSzTx/>
              <a:buFontTx/>
              <a:buNone/>
              <a:tabLst/>
              <a:defRPr/>
            </a:pP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ts val="60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このため特に、・生産年齢人口が更に減少していく中、将来を担う人材の確保に向けた取組みとして、低年齢層から福祉の意義と役割を理解する機会の積極的な提供が必要　　</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・国による外国人介護人材の受入制度の整備により、府内の受入れ人数も年々増加。外国人介護人材の受入れや受入れ環境整備に積極的に取り組んでいくことが必要</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a:t>
            </a: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3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・府内の介護分野では、早期離職する割合が全国平均に比べて高い状況にあることから、その要因の調査・分析により、職場定着に向けた対策を講じることが必要</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a:t>
            </a:r>
          </a:p>
        </p:txBody>
      </p:sp>
      <p:sp>
        <p:nvSpPr>
          <p:cNvPr id="29" name="Rectangle 35"/>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endParaRPr kumimoji="0" lang="ja-JP"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0" name="Rectangle 36"/>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br>
            <a:endParaRPr kumimoji="0" lang="ja-JP"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1" name="Rectangle 37"/>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2" name="Rectangle 38"/>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rPr>
            </a:br>
            <a:endParaRPr kumimoji="0" lang="ja-JP" altLang="ja-JP" sz="12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3" name="Rectangle 39"/>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1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prstClr val="black"/>
              </a:solidFill>
              <a:effectLst/>
              <a:uLnTx/>
              <a:uFillTx/>
              <a:latin typeface="Arial" panose="020B0604020202020204" pitchFamily="34" charset="0"/>
              <a:ea typeface="游ゴシック" panose="020B0400000000000000" pitchFamily="50" charset="-128"/>
              <a:cs typeface="+mn-cs"/>
            </a:endParaRPr>
          </a:p>
        </p:txBody>
      </p:sp>
      <p:sp>
        <p:nvSpPr>
          <p:cNvPr id="34" name="Rectangle 40"/>
          <p:cNvSpPr>
            <a:spLocks noChangeArrowheads="1"/>
          </p:cNvSpPr>
          <p:nvPr/>
        </p:nvSpPr>
        <p:spPr bwMode="auto">
          <a:xfrm>
            <a:off x="1911207" y="2919125"/>
            <a:ext cx="1280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AutoShape 21"/>
          <p:cNvSpPr>
            <a:spLocks noChangeArrowheads="1"/>
          </p:cNvSpPr>
          <p:nvPr/>
        </p:nvSpPr>
        <p:spPr bwMode="auto">
          <a:xfrm>
            <a:off x="262540" y="1382886"/>
            <a:ext cx="5875928" cy="280932"/>
          </a:xfrm>
          <a:prstGeom prst="roundRect">
            <a:avLst>
              <a:gd name="adj" fmla="val 16667"/>
            </a:avLst>
          </a:prstGeom>
          <a:solidFill>
            <a:schemeClr val="tx1"/>
          </a:solidFill>
          <a:ln w="38100">
            <a:noFill/>
            <a:prstDash val="solid"/>
            <a:round/>
            <a:headEnd/>
            <a:tailEnd/>
          </a:ln>
          <a:effectLst/>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１　現状から見た課題</a:t>
            </a:r>
          </a:p>
        </p:txBody>
      </p:sp>
      <p:sp>
        <p:nvSpPr>
          <p:cNvPr id="12" name="Text Box 22" descr="テキスト ボックス: ●地域共生社会の実現に向けて改正された社会福祉法を踏まえ、包括的な支援体制整備や地域づくり等を進める市町村の取組を支援すること等により、府内の地域福祉の推進を図る。&#10;●第4期計画では、多様な地域生活課題に対応するため、従来の取組に加え、高齢や障がい等の福祉サービスや教育・医療等の他分野との連携及び公民協働を一層進めることにより、孤立の防止や制度の狭間を埋めるなど地域福祉のセーフティネットの充実・強化に取り組む。&#10;【地域福祉推進に向けた原則】&#10;1 人権の尊重と住民主体の福祉活動&#10;2 ソーシャル・インクルージョン&#10;3 ノーマライゼーション&#10;【計画策定の基本視点】&#10;1 複合化・複雑化した地域生活課題への対応&#10;2 「だれもが暮らしやすい」地域づくりの推進&#10;3 地域実情に応じた地域福祉の推進&#10;"/>
          <p:cNvSpPr txBox="1">
            <a:spLocks noChangeArrowheads="1"/>
          </p:cNvSpPr>
          <p:nvPr/>
        </p:nvSpPr>
        <p:spPr bwMode="auto">
          <a:xfrm>
            <a:off x="252872" y="387142"/>
            <a:ext cx="12344006" cy="849273"/>
          </a:xfrm>
          <a:prstGeom prst="rect">
            <a:avLst/>
          </a:prstGeom>
          <a:solidFill>
            <a:srgbClr val="FFFFFF"/>
          </a:solidFill>
          <a:ln w="12700">
            <a:solidFill>
              <a:srgbClr val="000000"/>
            </a:solidFill>
            <a:miter lim="800000"/>
            <a:headEnd/>
            <a:tailEnd/>
          </a:ln>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大阪府介護・福祉人材確保戦略</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は、少子高齢化の進展により深刻化する人材の不足に対応するため、平成</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年</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11</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月に策定</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●策定から</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5</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年が経過し、その後の人材確保状況や国制度の改正を踏まえ見直しに着手</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→「介護・福祉人材確保戦略見直しに関する連絡会議」（府、関係団体、外部有識者で構成）を設置して幅広く意見を聴取</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1500"/>
              </a:lnSpc>
              <a:spcBef>
                <a:spcPct val="0"/>
              </a:spcBef>
              <a:spcAft>
                <a:spcPct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●取組み期間は、</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）年度から</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2027</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）年度までの</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617794" y="2953365"/>
            <a:ext cx="3964285" cy="321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介護人材の需給ギャップ（実人数）</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（出典）大阪府高齢者計画</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20" name="グループ化 19"/>
          <p:cNvGrpSpPr/>
          <p:nvPr/>
        </p:nvGrpSpPr>
        <p:grpSpPr>
          <a:xfrm>
            <a:off x="8648585" y="3697479"/>
            <a:ext cx="4170190" cy="1845770"/>
            <a:chOff x="3908316" y="7661958"/>
            <a:chExt cx="5007153" cy="2070051"/>
          </a:xfrm>
        </p:grpSpPr>
        <p:pic>
          <p:nvPicPr>
            <p:cNvPr id="16" name="図 15"/>
            <p:cNvPicPr>
              <a:picLocks noChangeAspect="1"/>
            </p:cNvPicPr>
            <p:nvPr/>
          </p:nvPicPr>
          <p:blipFill>
            <a:blip r:embed="rId4"/>
            <a:stretch>
              <a:fillRect/>
            </a:stretch>
          </p:blipFill>
          <p:spPr>
            <a:xfrm>
              <a:off x="3908316" y="7661958"/>
              <a:ext cx="4707693" cy="1415836"/>
            </a:xfrm>
            <a:prstGeom prst="rect">
              <a:avLst/>
            </a:prstGeom>
          </p:spPr>
        </p:pic>
        <p:sp>
          <p:nvSpPr>
            <p:cNvPr id="47" name="正方形/長方形 46"/>
            <p:cNvSpPr/>
            <p:nvPr/>
          </p:nvSpPr>
          <p:spPr>
            <a:xfrm>
              <a:off x="4464551" y="9419187"/>
              <a:ext cx="4450918" cy="312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（出典）（公財）介護労働安定センター令和</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年度介護労働実態調査</a:t>
              </a:r>
            </a:p>
          </p:txBody>
        </p:sp>
      </p:grpSp>
      <p:grpSp>
        <p:nvGrpSpPr>
          <p:cNvPr id="21" name="グループ化 20"/>
          <p:cNvGrpSpPr/>
          <p:nvPr/>
        </p:nvGrpSpPr>
        <p:grpSpPr>
          <a:xfrm>
            <a:off x="8648585" y="2997297"/>
            <a:ext cx="4666076" cy="690663"/>
            <a:chOff x="5227764" y="6667410"/>
            <a:chExt cx="4545997" cy="672886"/>
          </a:xfrm>
        </p:grpSpPr>
        <p:sp>
          <p:nvSpPr>
            <p:cNvPr id="46" name="正方形/長方形 45"/>
            <p:cNvSpPr/>
            <p:nvPr/>
          </p:nvSpPr>
          <p:spPr>
            <a:xfrm>
              <a:off x="5227764" y="6667410"/>
              <a:ext cx="3926657" cy="312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採用率・離職率の状況（</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R2.10.1</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R3.9.30</a:t>
              </a: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9" name="正方形/長方形 48"/>
            <p:cNvSpPr/>
            <p:nvPr/>
          </p:nvSpPr>
          <p:spPr>
            <a:xfrm>
              <a:off x="6932041" y="7174713"/>
              <a:ext cx="2841720" cy="165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）内は全国平均　（％）</a:t>
              </a:r>
            </a:p>
          </p:txBody>
        </p:sp>
      </p:grpSp>
      <p:sp>
        <p:nvSpPr>
          <p:cNvPr id="39" name="AutoShape 21">
            <a:extLst>
              <a:ext uri="{FF2B5EF4-FFF2-40B4-BE49-F238E27FC236}">
                <a16:creationId xmlns:a16="http://schemas.microsoft.com/office/drawing/2014/main" id="{F449FD67-86EA-41D8-8D1A-D1F05E0B8D59}"/>
              </a:ext>
            </a:extLst>
          </p:cNvPr>
          <p:cNvSpPr>
            <a:spLocks noChangeArrowheads="1"/>
          </p:cNvSpPr>
          <p:nvPr/>
        </p:nvSpPr>
        <p:spPr bwMode="auto">
          <a:xfrm>
            <a:off x="263036" y="5852399"/>
            <a:ext cx="5981431" cy="318113"/>
          </a:xfrm>
          <a:prstGeom prst="roundRect">
            <a:avLst>
              <a:gd name="adj" fmla="val 16667"/>
            </a:avLst>
          </a:prstGeom>
          <a:solidFill>
            <a:schemeClr val="tx1"/>
          </a:solidFill>
          <a:ln w="38100">
            <a:noFill/>
            <a:prstDash val="solid"/>
            <a:round/>
            <a:headEnd/>
            <a:tailEnd/>
          </a:ln>
          <a:effectLst/>
        </p:spPr>
        <p:txBody>
          <a:bodyPr vert="horz" wrap="square" lIns="74295" tIns="8890" rIns="74295" bIns="88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２　戦略の主な取組み（案）</a:t>
            </a:r>
          </a:p>
        </p:txBody>
      </p:sp>
      <p:sp>
        <p:nvSpPr>
          <p:cNvPr id="72" name="線吹き出し 2 (枠付き) 71"/>
          <p:cNvSpPr/>
          <p:nvPr/>
        </p:nvSpPr>
        <p:spPr>
          <a:xfrm>
            <a:off x="7173383" y="5048907"/>
            <a:ext cx="1099128" cy="247460"/>
          </a:xfrm>
          <a:prstGeom prst="borderCallout2">
            <a:avLst>
              <a:gd name="adj1" fmla="val 56870"/>
              <a:gd name="adj2" fmla="val -822"/>
              <a:gd name="adj3" fmla="val 39285"/>
              <a:gd name="adj4" fmla="val -17551"/>
              <a:gd name="adj5" fmla="val -134319"/>
              <a:gd name="adj6" fmla="val -18004"/>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線吹き出し 2 (枠付き) 72"/>
          <p:cNvSpPr/>
          <p:nvPr/>
        </p:nvSpPr>
        <p:spPr>
          <a:xfrm rot="10800000">
            <a:off x="4881918" y="4292185"/>
            <a:ext cx="1174204" cy="248003"/>
          </a:xfrm>
          <a:prstGeom prst="borderCallout2">
            <a:avLst>
              <a:gd name="adj1" fmla="val 60421"/>
              <a:gd name="adj2" fmla="val 335"/>
              <a:gd name="adj3" fmla="val 56145"/>
              <a:gd name="adj4" fmla="val -10620"/>
              <a:gd name="adj5" fmla="val -302095"/>
              <a:gd name="adj6" fmla="val -17228"/>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4" name="テキスト ボックス 73"/>
          <p:cNvSpPr txBox="1"/>
          <p:nvPr/>
        </p:nvSpPr>
        <p:spPr>
          <a:xfrm>
            <a:off x="4887710" y="4275085"/>
            <a:ext cx="11942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H29.11</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在留資格</a:t>
            </a:r>
            <a:r>
              <a:rPr kumimoji="0"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「技能実習」創設</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テキスト ボックス 75"/>
          <p:cNvSpPr txBox="1"/>
          <p:nvPr/>
        </p:nvSpPr>
        <p:spPr>
          <a:xfrm>
            <a:off x="4667728" y="4643989"/>
            <a:ext cx="165478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H29.9</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在留資格「介護」</a:t>
            </a:r>
            <a:r>
              <a:rPr kumimoji="0"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創設</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7" name="線吹き出し 2 (枠付き) 76"/>
          <p:cNvSpPr/>
          <p:nvPr/>
        </p:nvSpPr>
        <p:spPr>
          <a:xfrm rot="10800000">
            <a:off x="4678326" y="4634762"/>
            <a:ext cx="1233827" cy="268134"/>
          </a:xfrm>
          <a:prstGeom prst="borderCallout2">
            <a:avLst>
              <a:gd name="adj1" fmla="val 64290"/>
              <a:gd name="adj2" fmla="val -1088"/>
              <a:gd name="adj3" fmla="val 64537"/>
              <a:gd name="adj4" fmla="val -14656"/>
              <a:gd name="adj5" fmla="val -154150"/>
              <a:gd name="adj6" fmla="val -15900"/>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51" name="表 50">
            <a:extLst>
              <a:ext uri="{FF2B5EF4-FFF2-40B4-BE49-F238E27FC236}">
                <a16:creationId xmlns:a16="http://schemas.microsoft.com/office/drawing/2014/main" id="{A139DE0D-EC51-4DA4-964A-30B46FCD8EFF}"/>
              </a:ext>
            </a:extLst>
          </p:cNvPr>
          <p:cNvGraphicFramePr>
            <a:graphicFrameLocks noGrp="1"/>
          </p:cNvGraphicFramePr>
          <p:nvPr/>
        </p:nvGraphicFramePr>
        <p:xfrm>
          <a:off x="265674" y="6258888"/>
          <a:ext cx="12331204" cy="3306409"/>
        </p:xfrm>
        <a:graphic>
          <a:graphicData uri="http://schemas.openxmlformats.org/drawingml/2006/table">
            <a:tbl>
              <a:tblPr>
                <a:tableStyleId>{08FB837D-C827-4EFA-A057-4D05807E0F7C}</a:tableStyleId>
              </a:tblPr>
              <a:tblGrid>
                <a:gridCol w="2466094">
                  <a:extLst>
                    <a:ext uri="{9D8B030D-6E8A-4147-A177-3AD203B41FA5}">
                      <a16:colId xmlns:a16="http://schemas.microsoft.com/office/drawing/2014/main" val="3549143530"/>
                    </a:ext>
                  </a:extLst>
                </a:gridCol>
                <a:gridCol w="4354832">
                  <a:extLst>
                    <a:ext uri="{9D8B030D-6E8A-4147-A177-3AD203B41FA5}">
                      <a16:colId xmlns:a16="http://schemas.microsoft.com/office/drawing/2014/main" val="243981671"/>
                    </a:ext>
                  </a:extLst>
                </a:gridCol>
                <a:gridCol w="5510278">
                  <a:extLst>
                    <a:ext uri="{9D8B030D-6E8A-4147-A177-3AD203B41FA5}">
                      <a16:colId xmlns:a16="http://schemas.microsoft.com/office/drawing/2014/main" val="4164506147"/>
                    </a:ext>
                  </a:extLst>
                </a:gridCol>
              </a:tblGrid>
              <a:tr h="169565">
                <a:tc>
                  <a:txBody>
                    <a:bodyPr/>
                    <a:lstStyle/>
                    <a:p>
                      <a:pPr algn="ctr">
                        <a:lnSpc>
                          <a:spcPts val="1300"/>
                        </a:lnSpc>
                        <a:spcAft>
                          <a:spcPts val="0"/>
                        </a:spcAft>
                      </a:pPr>
                      <a:r>
                        <a:rPr lang="ja-JP" alt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方向性</a:t>
                      </a:r>
                      <a:endPar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ja-JP" altLang="en-US" sz="1050" b="1" dirty="0">
                          <a:effectLst/>
                          <a:latin typeface="Meiryo UI" panose="020B0604030504040204" pitchFamily="50" charset="-128"/>
                          <a:ea typeface="Meiryo UI" panose="020B0604030504040204" pitchFamily="50" charset="-128"/>
                          <a:cs typeface="ＭＳ Ｐゴシック" panose="020B0600070205080204" pitchFamily="50" charset="-128"/>
                        </a:rPr>
                        <a:t>取組項目</a:t>
                      </a:r>
                      <a:endParaRPr lang="ja-JP" sz="1050" b="1"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ts val="1300"/>
                        </a:lnSpc>
                        <a:spcAft>
                          <a:spcPts val="0"/>
                        </a:spcAft>
                      </a:pPr>
                      <a:r>
                        <a:rPr lang="ja-JP" altLang="en-US" sz="1050" b="1" dirty="0">
                          <a:effectLst/>
                          <a:latin typeface="Meiryo UI" panose="020B0604030504040204" pitchFamily="50" charset="-128"/>
                          <a:ea typeface="Meiryo UI" panose="020B0604030504040204" pitchFamily="50" charset="-128"/>
                          <a:cs typeface="ＭＳ Ｐゴシック" panose="020B0600070205080204" pitchFamily="50" charset="-128"/>
                        </a:rPr>
                        <a:t>主な取組み内容</a:t>
                      </a:r>
                      <a:endParaRPr lang="ja-JP" sz="1050" b="1" dirty="0">
                        <a:effectLst/>
                        <a:latin typeface="Meiryo UI" panose="020B0604030504040204" pitchFamily="50" charset="-128"/>
                        <a:ea typeface="Meiryo UI" panose="020B0604030504040204" pitchFamily="50" charset="-128"/>
                        <a:cs typeface="ＭＳ Ｐゴシック" panose="020B060007020508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11755039"/>
                  </a:ext>
                </a:extLst>
              </a:tr>
              <a:tr h="510476">
                <a:tc rowSpan="4">
                  <a:txBody>
                    <a:bodyPr/>
                    <a:lstStyle/>
                    <a:p>
                      <a:pPr algn="l"/>
                      <a:r>
                        <a:rPr lang="ja-JP" altLang="en-US" sz="1050" b="1" dirty="0">
                          <a:latin typeface="Meiryo UI" panose="020B0604030504040204" pitchFamily="50" charset="-128"/>
                          <a:ea typeface="Meiryo UI" panose="020B0604030504040204" pitchFamily="50" charset="-128"/>
                        </a:rPr>
                        <a:t>（１）参入促進</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a:spcBef>
                          <a:spcPts val="600"/>
                        </a:spcBef>
                      </a:pPr>
                      <a:r>
                        <a:rPr lang="ja-JP" altLang="en-US" sz="1050" b="1" dirty="0">
                          <a:latin typeface="Meiryo UI" panose="020B0604030504040204" pitchFamily="50" charset="-128"/>
                          <a:ea typeface="Meiryo UI" panose="020B0604030504040204" pitchFamily="50" charset="-128"/>
                        </a:rPr>
                        <a:t>➀将来の介護・福祉を担う人材の確保に向けた教育との連携</a:t>
                      </a:r>
                      <a:r>
                        <a:rPr lang="ja-JP" altLang="en-US" sz="1050" b="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l">
                        <a:spcBef>
                          <a:spcPts val="600"/>
                        </a:spcBef>
                      </a:pPr>
                      <a:r>
                        <a:rPr lang="ja-JP" altLang="en-US" sz="900" b="0" dirty="0">
                          <a:latin typeface="Meiryo UI" panose="020B0604030504040204" pitchFamily="50" charset="-128"/>
                          <a:ea typeface="Meiryo UI" panose="020B0604030504040204" pitchFamily="50" charset="-128"/>
                        </a:rPr>
                        <a:t>・地域における児童・生徒への福祉教育の展開</a:t>
                      </a:r>
                      <a:endParaRPr lang="en-US" altLang="ja-JP" sz="900" b="0" dirty="0">
                        <a:latin typeface="Meiryo UI" panose="020B0604030504040204" pitchFamily="50" charset="-128"/>
                        <a:ea typeface="Meiryo UI" panose="020B0604030504040204" pitchFamily="50" charset="-128"/>
                      </a:endParaRPr>
                    </a:p>
                    <a:p>
                      <a:pPr algn="l">
                        <a:spcBef>
                          <a:spcPts val="0"/>
                        </a:spcBef>
                      </a:pPr>
                      <a:r>
                        <a:rPr lang="ja-JP" altLang="en-US" sz="900" b="0" dirty="0">
                          <a:latin typeface="Meiryo UI" panose="020B0604030504040204" pitchFamily="50" charset="-128"/>
                          <a:ea typeface="Meiryo UI" panose="020B0604030504040204" pitchFamily="50" charset="-128"/>
                        </a:rPr>
                        <a:t>・福祉の理解に向けた効果的な取組みの推進（関係機関による協議の場の設置）</a:t>
                      </a:r>
                      <a:endParaRPr lang="en-US" altLang="ja-JP" sz="900" b="0" dirty="0">
                        <a:latin typeface="Meiryo UI" panose="020B0604030504040204" pitchFamily="50" charset="-128"/>
                        <a:ea typeface="Meiryo UI" panose="020B0604030504040204" pitchFamily="50" charset="-128"/>
                      </a:endParaRPr>
                    </a:p>
                    <a:p>
                      <a:pPr algn="l">
                        <a:spcBef>
                          <a:spcPts val="0"/>
                        </a:spcBef>
                        <a:spcAft>
                          <a:spcPts val="600"/>
                        </a:spcAft>
                      </a:pPr>
                      <a:r>
                        <a:rPr lang="ja-JP" altLang="en-US" sz="900" b="0" dirty="0">
                          <a:latin typeface="Meiryo UI" panose="020B0604030504040204" pitchFamily="50" charset="-128"/>
                          <a:ea typeface="Meiryo UI" panose="020B0604030504040204" pitchFamily="50" charset="-128"/>
                        </a:rPr>
                        <a:t>・職場体験、インターンシップ事業の周知による参加促進　　</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534924450"/>
                  </a:ext>
                </a:extLst>
              </a:tr>
              <a:tr h="468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50" b="1" dirty="0">
                          <a:latin typeface="Meiryo UI" panose="020B0604030504040204" pitchFamily="50" charset="-128"/>
                          <a:ea typeface="Meiryo UI" panose="020B0604030504040204" pitchFamily="50" charset="-128"/>
                        </a:rPr>
                        <a:t>②外国人介護人材の受入</a:t>
                      </a:r>
                      <a:r>
                        <a:rPr lang="ja-JP" altLang="en-US" sz="1050" b="1">
                          <a:latin typeface="Meiryo UI" panose="020B0604030504040204" pitchFamily="50" charset="-128"/>
                          <a:ea typeface="Meiryo UI" panose="020B0604030504040204" pitchFamily="50" charset="-128"/>
                        </a:rPr>
                        <a:t>促進と育成</a:t>
                      </a:r>
                      <a:r>
                        <a:rPr lang="ja-JP" altLang="en-US" sz="1050" b="0" dirty="0">
                          <a:latin typeface="Meiryo UI" panose="020B0604030504040204" pitchFamily="50" charset="-128"/>
                          <a:ea typeface="Meiryo UI" panose="020B0604030504040204" pitchFamily="50" charset="-128"/>
                        </a:rPr>
                        <a:t>　</a:t>
                      </a:r>
                      <a:endParaRPr lang="ja-JP" altLang="en-US" sz="1050" b="1"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 ・外国人介護人材のマッチング支援</a:t>
                      </a:r>
                      <a:endParaRPr lang="en-US" altLang="ja-JP" sz="9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 ・技能実習、特定技能外国人の日本語学習、資格取得等の支援</a:t>
                      </a:r>
                      <a:endParaRPr lang="en-US" altLang="ja-JP" sz="9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 ・外国人人材を受入れている施設職員向け研修</a:t>
                      </a:r>
                      <a:endParaRPr lang="en-US" altLang="ja-JP" sz="900" b="0" dirty="0">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724587674"/>
                  </a:ext>
                </a:extLst>
              </a:tr>
              <a:tr h="468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50" b="0" dirty="0">
                          <a:latin typeface="Meiryo UI" panose="020B0604030504040204" pitchFamily="50" charset="-128"/>
                          <a:ea typeface="Meiryo UI" panose="020B0604030504040204" pitchFamily="50" charset="-128"/>
                        </a:rPr>
                        <a:t>③ターゲットに応じた参入支援とマッチングの強化</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・福祉人材支援センター、保育士・保育所支援センターの運営委託</a:t>
                      </a:r>
                      <a:endParaRPr lang="en-US" altLang="ja-JP" sz="9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・雇用した無資格・未経験者の研修受講料の支援</a:t>
                      </a:r>
                      <a:endParaRPr lang="en-US" altLang="ja-JP" sz="900" b="0" dirty="0">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b="0" dirty="0">
                          <a:latin typeface="Meiryo UI" panose="020B0604030504040204" pitchFamily="50" charset="-128"/>
                          <a:ea typeface="Meiryo UI" panose="020B0604030504040204" pitchFamily="50" charset="-128"/>
                        </a:rPr>
                        <a:t>・潜在介護福祉士等の再就業を支援する研修</a:t>
                      </a:r>
                      <a:endParaRPr lang="en-US" altLang="ja-JP" sz="900" b="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804701968"/>
                  </a:ext>
                </a:extLst>
              </a:tr>
              <a:tr h="468000">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lang="ja-JP" altLang="en-US" sz="1050" b="0" dirty="0">
                          <a:latin typeface="Meiryo UI" panose="020B0604030504040204" pitchFamily="50" charset="-128"/>
                          <a:ea typeface="Meiryo UI" panose="020B0604030504040204" pitchFamily="50" charset="-128"/>
                        </a:rPr>
                        <a:t>④介護・福祉人材の養成</a:t>
                      </a:r>
                      <a:endParaRPr lang="en-US" altLang="ja-JP" sz="1050" b="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ts val="0"/>
                        </a:spcBef>
                      </a:pP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・介護福祉士修学資金、保育士修学資金等の貸付</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pPr>
                        <a:spcBef>
                          <a:spcPts val="0"/>
                        </a:spcBef>
                      </a:pP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・離職者等の再就職に向けた職業訓練</a:t>
                      </a:r>
                      <a:endParaRPr lang="ja-JP" altLang="en-US" sz="900" b="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06008"/>
                  </a:ext>
                </a:extLst>
              </a:tr>
              <a:tr h="324000">
                <a:tc rowSpan="2">
                  <a:txBody>
                    <a:bodyPr/>
                    <a:lstStyle/>
                    <a:p>
                      <a:pPr algn="l"/>
                      <a:r>
                        <a:rPr lang="ja-JP" altLang="en-US" sz="1050" b="1" dirty="0">
                          <a:latin typeface="Meiryo UI" panose="020B0604030504040204" pitchFamily="50" charset="-128"/>
                          <a:ea typeface="Meiryo UI" panose="020B0604030504040204" pitchFamily="50" charset="-128"/>
                        </a:rPr>
                        <a:t>（２）労働環境・処遇の改善</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1" kern="1200" dirty="0">
                          <a:solidFill>
                            <a:schemeClr val="dk1"/>
                          </a:solidFill>
                          <a:latin typeface="Meiryo UI" panose="020B0604030504040204" pitchFamily="50" charset="-128"/>
                          <a:ea typeface="Meiryo UI" panose="020B0604030504040204" pitchFamily="50" charset="-128"/>
                          <a:cs typeface="+mn-cs"/>
                        </a:rPr>
                        <a:t>➀早期離職防止と業務改善による定着の促進</a:t>
                      </a: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　</a:t>
                      </a:r>
                      <a:r>
                        <a:rPr kumimoji="1" lang="ja-JP" altLang="en-US" sz="1050" b="1" kern="1200" dirty="0">
                          <a:solidFill>
                            <a:schemeClr val="dk1"/>
                          </a:solidFill>
                          <a:latin typeface="Meiryo UI" panose="020B0604030504040204" pitchFamily="50" charset="-128"/>
                          <a:ea typeface="Meiryo UI" panose="020B0604030504040204" pitchFamily="50" charset="-128"/>
                          <a:cs typeface="+mn-cs"/>
                        </a:rPr>
                        <a:t>　　</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・関係団体を通じた施設へのアンケート調査（離職理由の把握と分析）</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・業務改善に関する課題把握と支援策の検討</a:t>
                      </a:r>
                      <a:endParaRPr lang="ja-JP" altLang="en-US" sz="90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511893979"/>
                  </a:ext>
                </a:extLst>
              </a:tr>
              <a:tr h="215184">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②介護・福祉職員の処遇改善に係る国への要望</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・制度改善等について、あらゆる機会を捉え、引き続き国へ要望</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1694735"/>
                  </a:ext>
                </a:extLst>
              </a:tr>
              <a:tr h="468000">
                <a:tc rowSpan="2">
                  <a:txBody>
                    <a:bodyPr/>
                    <a:lstStyle/>
                    <a:p>
                      <a:pPr algn="l"/>
                      <a:r>
                        <a:rPr lang="ja-JP" altLang="en-US" sz="1050" b="1" dirty="0">
                          <a:latin typeface="Meiryo UI" panose="020B0604030504040204" pitchFamily="50" charset="-128"/>
                          <a:ea typeface="Meiryo UI" panose="020B0604030504040204" pitchFamily="50" charset="-128"/>
                        </a:rPr>
                        <a:t>（３）資質の向上</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➀業務遂行力の充実に向けた資質の向上</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・社会福祉施設従事者の基礎的研修、階層別研修</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・保育士等のキャリアアップ研修</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・福祉用具を活用した研修と専門相談</a:t>
                      </a:r>
                      <a:endParaRPr lang="ja-JP" altLang="en-US" sz="900" dirty="0">
                        <a:latin typeface="Meiryo UI" panose="020B0604030504040204" pitchFamily="50" charset="-128"/>
                        <a:ea typeface="Meiryo UI" panose="020B0604030504040204" pitchFamily="50" charset="-128"/>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085883533"/>
                  </a:ext>
                </a:extLst>
              </a:tr>
              <a:tr h="215184">
                <a:tc vMerge="1">
                  <a:txBody>
                    <a:bodyPr/>
                    <a:lstStyle/>
                    <a:p>
                      <a:endParaRPr kumimoji="1" lang="ja-JP" altLang="en-US"/>
                    </a:p>
                  </a:txBody>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1050" b="0" kern="1200" dirty="0">
                          <a:solidFill>
                            <a:schemeClr val="dk1"/>
                          </a:solidFill>
                          <a:latin typeface="Meiryo UI" panose="020B0604030504040204" pitchFamily="50" charset="-128"/>
                          <a:ea typeface="Meiryo UI" panose="020B0604030504040204" pitchFamily="50" charset="-128"/>
                          <a:cs typeface="+mn-cs"/>
                        </a:rPr>
                        <a:t>②専門職・専門的職員の資質向上</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80160" rtl="0" eaLnBrk="1" fontAlgn="auto" latinLnBrk="0" hangingPunct="1">
                        <a:lnSpc>
                          <a:spcPct val="100000"/>
                        </a:lnSpc>
                        <a:spcBef>
                          <a:spcPts val="600"/>
                        </a:spcBef>
                        <a:spcAft>
                          <a:spcPts val="0"/>
                        </a:spcAft>
                        <a:buClrTx/>
                        <a:buSzTx/>
                        <a:buFontTx/>
                        <a:buNone/>
                        <a:tabLst/>
                        <a:defRPr/>
                      </a:pP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・専門職員に向けた研修（介護支援専門員資質向上事業、強度</a:t>
                      </a:r>
                      <a:r>
                        <a:rPr kumimoji="1" lang="ja-JP" altLang="en-US" sz="900" b="0" kern="1200" dirty="0" err="1">
                          <a:solidFill>
                            <a:schemeClr val="dk1"/>
                          </a:solidFill>
                          <a:latin typeface="Meiryo UI" panose="020B0604030504040204" pitchFamily="50" charset="-128"/>
                          <a:ea typeface="Meiryo UI" panose="020B0604030504040204" pitchFamily="50" charset="-128"/>
                          <a:cs typeface="+mn-cs"/>
                        </a:rPr>
                        <a:t>行動障がい</a:t>
                      </a:r>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支援者養成研修事業等）</a:t>
                      </a: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355550"/>
                  </a:ext>
                </a:extLst>
              </a:tr>
            </a:tbl>
          </a:graphicData>
        </a:graphic>
      </p:graphicFrame>
      <p:sp>
        <p:nvSpPr>
          <p:cNvPr id="60" name="楕円 59"/>
          <p:cNvSpPr/>
          <p:nvPr/>
        </p:nvSpPr>
        <p:spPr>
          <a:xfrm>
            <a:off x="8773335" y="6946468"/>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a:t>
            </a:r>
          </a:p>
        </p:txBody>
      </p:sp>
      <p:grpSp>
        <p:nvGrpSpPr>
          <p:cNvPr id="4" name="グループ化 3"/>
          <p:cNvGrpSpPr/>
          <p:nvPr/>
        </p:nvGrpSpPr>
        <p:grpSpPr>
          <a:xfrm>
            <a:off x="10371219" y="8340754"/>
            <a:ext cx="200025" cy="315426"/>
            <a:chOff x="10172400" y="8178584"/>
            <a:chExt cx="200025" cy="315426"/>
          </a:xfrm>
        </p:grpSpPr>
        <p:sp>
          <p:nvSpPr>
            <p:cNvPr id="61" name="楕円 60"/>
            <p:cNvSpPr/>
            <p:nvPr/>
          </p:nvSpPr>
          <p:spPr>
            <a:xfrm>
              <a:off x="10172400" y="8344752"/>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a:t>
              </a:r>
            </a:p>
          </p:txBody>
        </p:sp>
        <p:sp>
          <p:nvSpPr>
            <p:cNvPr id="75" name="楕円 74"/>
            <p:cNvSpPr/>
            <p:nvPr/>
          </p:nvSpPr>
          <p:spPr>
            <a:xfrm>
              <a:off x="10172400" y="8178584"/>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a:t>
              </a:r>
            </a:p>
          </p:txBody>
        </p:sp>
      </p:grpSp>
      <p:sp>
        <p:nvSpPr>
          <p:cNvPr id="53" name="正方形/長方形 52"/>
          <p:cNvSpPr/>
          <p:nvPr/>
        </p:nvSpPr>
        <p:spPr>
          <a:xfrm>
            <a:off x="4493226" y="5543248"/>
            <a:ext cx="3661876" cy="321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出典）厚生労働省の情報提供に基づき福祉人材・法人指導課で取りまとめ</a:t>
            </a:r>
          </a:p>
        </p:txBody>
      </p:sp>
      <p:sp>
        <p:nvSpPr>
          <p:cNvPr id="78" name="正方形/長方形 77"/>
          <p:cNvSpPr/>
          <p:nvPr/>
        </p:nvSpPr>
        <p:spPr>
          <a:xfrm>
            <a:off x="243491" y="3027599"/>
            <a:ext cx="623284" cy="181571"/>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データ</a:t>
            </a:r>
            <a:r>
              <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１</a:t>
            </a:r>
          </a:p>
        </p:txBody>
      </p:sp>
      <p:sp>
        <p:nvSpPr>
          <p:cNvPr id="5" name="正方形/長方形 4"/>
          <p:cNvSpPr/>
          <p:nvPr/>
        </p:nvSpPr>
        <p:spPr>
          <a:xfrm>
            <a:off x="4667727" y="3688441"/>
            <a:ext cx="1244425" cy="2603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テキスト ボックス 61"/>
          <p:cNvSpPr txBox="1"/>
          <p:nvPr/>
        </p:nvSpPr>
        <p:spPr>
          <a:xfrm>
            <a:off x="4667727" y="3669273"/>
            <a:ext cx="14011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H20</a:t>
            </a:r>
            <a:r>
              <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「ＥＰＡ」による受入れ開始</a:t>
            </a:r>
            <a:endParaRPr kumimoji="1" lang="ja-JP" altLang="en-US" sz="7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7" name="グループ化 6"/>
          <p:cNvGrpSpPr/>
          <p:nvPr/>
        </p:nvGrpSpPr>
        <p:grpSpPr>
          <a:xfrm>
            <a:off x="10896735" y="2326254"/>
            <a:ext cx="586935" cy="502500"/>
            <a:chOff x="10542528" y="2308327"/>
            <a:chExt cx="586935" cy="502500"/>
          </a:xfrm>
        </p:grpSpPr>
        <p:sp>
          <p:nvSpPr>
            <p:cNvPr id="6" name="正方形/長方形 5"/>
            <p:cNvSpPr/>
            <p:nvPr/>
          </p:nvSpPr>
          <p:spPr>
            <a:xfrm>
              <a:off x="10542528" y="2308327"/>
              <a:ext cx="586935" cy="1413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重点１</a:t>
              </a:r>
            </a:p>
          </p:txBody>
        </p:sp>
        <p:sp>
          <p:nvSpPr>
            <p:cNvPr id="63" name="正方形/長方形 62"/>
            <p:cNvSpPr/>
            <p:nvPr/>
          </p:nvSpPr>
          <p:spPr>
            <a:xfrm>
              <a:off x="10542528" y="2479849"/>
              <a:ext cx="586935" cy="1454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重点２</a:t>
              </a:r>
            </a:p>
          </p:txBody>
        </p:sp>
        <p:sp>
          <p:nvSpPr>
            <p:cNvPr id="64" name="正方形/長方形 63"/>
            <p:cNvSpPr/>
            <p:nvPr/>
          </p:nvSpPr>
          <p:spPr>
            <a:xfrm>
              <a:off x="10542528" y="2674901"/>
              <a:ext cx="586935" cy="1359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重点３</a:t>
              </a:r>
            </a:p>
          </p:txBody>
        </p:sp>
      </p:grpSp>
      <p:sp>
        <p:nvSpPr>
          <p:cNvPr id="71" name="正方形/長方形 70"/>
          <p:cNvSpPr/>
          <p:nvPr/>
        </p:nvSpPr>
        <p:spPr>
          <a:xfrm>
            <a:off x="6264683" y="7072113"/>
            <a:ext cx="586935" cy="212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重点２</a:t>
            </a:r>
          </a:p>
        </p:txBody>
      </p:sp>
      <p:grpSp>
        <p:nvGrpSpPr>
          <p:cNvPr id="19" name="グループ化 18"/>
          <p:cNvGrpSpPr/>
          <p:nvPr/>
        </p:nvGrpSpPr>
        <p:grpSpPr>
          <a:xfrm>
            <a:off x="10918741" y="6465604"/>
            <a:ext cx="200025" cy="322985"/>
            <a:chOff x="10918741" y="6477839"/>
            <a:chExt cx="200025" cy="322985"/>
          </a:xfrm>
        </p:grpSpPr>
        <p:sp>
          <p:nvSpPr>
            <p:cNvPr id="92" name="楕円 91"/>
            <p:cNvSpPr/>
            <p:nvPr/>
          </p:nvSpPr>
          <p:spPr>
            <a:xfrm>
              <a:off x="10918741" y="6477839"/>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a:t>
              </a:r>
            </a:p>
          </p:txBody>
        </p:sp>
        <p:sp>
          <p:nvSpPr>
            <p:cNvPr id="93" name="楕円 92"/>
            <p:cNvSpPr/>
            <p:nvPr/>
          </p:nvSpPr>
          <p:spPr>
            <a:xfrm>
              <a:off x="10918741" y="6651566"/>
              <a:ext cx="200025" cy="1492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a:t>
              </a:r>
            </a:p>
          </p:txBody>
        </p:sp>
      </p:grpSp>
      <p:sp>
        <p:nvSpPr>
          <p:cNvPr id="94" name="正方形/長方形 93"/>
          <p:cNvSpPr/>
          <p:nvPr/>
        </p:nvSpPr>
        <p:spPr>
          <a:xfrm>
            <a:off x="6269298" y="6569426"/>
            <a:ext cx="586935" cy="212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重点１</a:t>
            </a:r>
          </a:p>
        </p:txBody>
      </p:sp>
      <p:sp>
        <p:nvSpPr>
          <p:cNvPr id="95" name="正方形/長方形 94"/>
          <p:cNvSpPr/>
          <p:nvPr/>
        </p:nvSpPr>
        <p:spPr>
          <a:xfrm>
            <a:off x="6264683" y="8378835"/>
            <a:ext cx="586935" cy="2129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重点３</a:t>
            </a:r>
          </a:p>
        </p:txBody>
      </p:sp>
      <p:sp>
        <p:nvSpPr>
          <p:cNvPr id="2" name="正方形/長方形 1"/>
          <p:cNvSpPr/>
          <p:nvPr/>
        </p:nvSpPr>
        <p:spPr>
          <a:xfrm>
            <a:off x="262540" y="2266602"/>
            <a:ext cx="12340451" cy="609197"/>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5124241" y="3021432"/>
            <a:ext cx="3519601"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府内介護施設・事業所における外国人介護人材受入状況</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（各年度ごとの受入人数の推移）</a:t>
            </a:r>
          </a:p>
        </p:txBody>
      </p:sp>
      <p:sp>
        <p:nvSpPr>
          <p:cNvPr id="8" name="正方形/長方形 7"/>
          <p:cNvSpPr/>
          <p:nvPr/>
        </p:nvSpPr>
        <p:spPr>
          <a:xfrm>
            <a:off x="0" y="0"/>
            <a:ext cx="469900" cy="36830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cxnSp>
        <p:nvCxnSpPr>
          <p:cNvPr id="27" name="直線コネクタ 26"/>
          <p:cNvCxnSpPr/>
          <p:nvPr/>
        </p:nvCxnSpPr>
        <p:spPr>
          <a:xfrm>
            <a:off x="2600361" y="3306366"/>
            <a:ext cx="14526" cy="23141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98388" y="2967160"/>
            <a:ext cx="4160049" cy="280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p:cNvSpPr/>
          <p:nvPr/>
        </p:nvSpPr>
        <p:spPr>
          <a:xfrm>
            <a:off x="4446395" y="2954834"/>
            <a:ext cx="4050033" cy="280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正方形/長方形 55"/>
          <p:cNvSpPr/>
          <p:nvPr/>
        </p:nvSpPr>
        <p:spPr>
          <a:xfrm>
            <a:off x="8568207" y="2959845"/>
            <a:ext cx="4098577" cy="2804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5" name="図 64"/>
          <p:cNvPicPr>
            <a:picLocks noChangeAspect="1"/>
          </p:cNvPicPr>
          <p:nvPr/>
        </p:nvPicPr>
        <p:blipFill>
          <a:blip r:embed="rId5"/>
          <a:stretch>
            <a:fillRect/>
          </a:stretch>
        </p:blipFill>
        <p:spPr>
          <a:xfrm>
            <a:off x="133615" y="3053145"/>
            <a:ext cx="4266308" cy="2998716"/>
          </a:xfrm>
          <a:prstGeom prst="rect">
            <a:avLst/>
          </a:prstGeom>
        </p:spPr>
      </p:pic>
      <p:sp>
        <p:nvSpPr>
          <p:cNvPr id="59" name="正方形/長方形 58"/>
          <p:cNvSpPr/>
          <p:nvPr/>
        </p:nvSpPr>
        <p:spPr>
          <a:xfrm>
            <a:off x="8648102" y="4943575"/>
            <a:ext cx="3846284" cy="27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※R2.9</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月末時点の在籍者数に対する表題の期間における採用者数、離職者数の割合</a:t>
            </a:r>
          </a:p>
        </p:txBody>
      </p:sp>
      <p:sp>
        <p:nvSpPr>
          <p:cNvPr id="15" name="テキスト ボックス 14"/>
          <p:cNvSpPr txBox="1"/>
          <p:nvPr/>
        </p:nvSpPr>
        <p:spPr>
          <a:xfrm>
            <a:off x="9059581" y="3897174"/>
            <a:ext cx="347663"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6" name="テキスト ボックス 65"/>
          <p:cNvSpPr txBox="1"/>
          <p:nvPr/>
        </p:nvSpPr>
        <p:spPr>
          <a:xfrm>
            <a:off x="9706013" y="3901937"/>
            <a:ext cx="347663"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7" name="正方形/長方形 66"/>
          <p:cNvSpPr/>
          <p:nvPr/>
        </p:nvSpPr>
        <p:spPr>
          <a:xfrm>
            <a:off x="4527760" y="3056550"/>
            <a:ext cx="623284" cy="181571"/>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データ</a:t>
            </a:r>
            <a:r>
              <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２</a:t>
            </a:r>
          </a:p>
        </p:txBody>
      </p:sp>
      <p:sp>
        <p:nvSpPr>
          <p:cNvPr id="68" name="正方形/長方形 67"/>
          <p:cNvSpPr/>
          <p:nvPr/>
        </p:nvSpPr>
        <p:spPr>
          <a:xfrm>
            <a:off x="8643842" y="3047041"/>
            <a:ext cx="623284" cy="181571"/>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データ</a:t>
            </a:r>
            <a:r>
              <a:rPr kumimoji="1" lang="ja-JP" altLang="en-US" sz="1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３</a:t>
            </a:r>
          </a:p>
        </p:txBody>
      </p:sp>
      <p:sp>
        <p:nvSpPr>
          <p:cNvPr id="69" name="スライド番号プレースホルダー 3"/>
          <p:cNvSpPr>
            <a:spLocks noGrp="1"/>
          </p:cNvSpPr>
          <p:nvPr>
            <p:ph type="sldNum" sz="quarter" idx="12"/>
          </p:nvPr>
        </p:nvSpPr>
        <p:spPr>
          <a:xfrm>
            <a:off x="9960993" y="9087989"/>
            <a:ext cx="2880360" cy="511175"/>
          </a:xfrm>
        </p:spPr>
        <p:txBody>
          <a:bodyPr/>
          <a:lstStyle/>
          <a:p>
            <a:fld id="{80CBD016-3B5C-4FD6-B302-EDD0D6E0C88D}" type="slidenum">
              <a:rPr kumimoji="1" lang="ja-JP" altLang="en-US" smtClean="0"/>
              <a:t>3</a:t>
            </a:fld>
            <a:endParaRPr kumimoji="1" lang="ja-JP" altLang="en-US" dirty="0"/>
          </a:p>
        </p:txBody>
      </p:sp>
    </p:spTree>
    <p:extLst>
      <p:ext uri="{BB962C8B-B14F-4D97-AF65-F5344CB8AC3E}">
        <p14:creationId xmlns:p14="http://schemas.microsoft.com/office/powerpoint/2010/main" val="1671973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03187" y="821592"/>
            <a:ext cx="14388277" cy="8779609"/>
          </a:xfrm>
        </p:spPr>
        <p:txBody>
          <a:bodyPr anchor="b">
            <a:normAutofit/>
          </a:bodyPr>
          <a:lstStyle/>
          <a:p>
            <a:pPr marL="0" indent="0">
              <a:buNone/>
            </a:pPr>
            <a:endParaRPr lang="en-US" altLang="ja-JP" sz="2800" dirty="0"/>
          </a:p>
          <a:p>
            <a:pPr marL="0" indent="0">
              <a:buNone/>
            </a:pPr>
            <a:endParaRPr lang="en-US" altLang="ja-JP" sz="2800" dirty="0"/>
          </a:p>
          <a:p>
            <a:pPr marL="0" indent="0">
              <a:buNone/>
            </a:pPr>
            <a:endParaRPr lang="en-US" altLang="ja-JP" sz="2800" dirty="0"/>
          </a:p>
        </p:txBody>
      </p:sp>
      <p:sp>
        <p:nvSpPr>
          <p:cNvPr id="16" name="正方形/長方形 15"/>
          <p:cNvSpPr/>
          <p:nvPr/>
        </p:nvSpPr>
        <p:spPr>
          <a:xfrm>
            <a:off x="102063" y="7224920"/>
            <a:ext cx="12361296" cy="1121546"/>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zh-TW" altLang="en-US" b="1" dirty="0">
                <a:latin typeface="Meiryo UI" panose="020B0604030504040204" pitchFamily="50" charset="-128"/>
                <a:ea typeface="Meiryo UI" panose="020B0604030504040204" pitchFamily="50" charset="-128"/>
                <a:cs typeface="Meiryo UI" panose="020B0604030504040204" pitchFamily="50" charset="-128"/>
              </a:rPr>
              <a:t>潜在介護福祉士等再就業支援事業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2,769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資格を有しながら福祉・介護分野に就業していない介護福祉士等の所在把握と、知識や技術の再確認・再習得のための研修、演習を実施し、介護分野に即戦力として再就業を支援する。</a:t>
            </a:r>
            <a:endParaRPr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令和６年</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月末現在</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参加者数：</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a:t>
            </a:r>
          </a:p>
        </p:txBody>
      </p:sp>
      <p:sp>
        <p:nvSpPr>
          <p:cNvPr id="5" name="正方形/長方形 4"/>
          <p:cNvSpPr/>
          <p:nvPr/>
        </p:nvSpPr>
        <p:spPr>
          <a:xfrm>
            <a:off x="-1" y="-5668"/>
            <a:ext cx="12782493" cy="5181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392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介護・福祉人材の確保</a:t>
            </a:r>
            <a:r>
              <a:rPr lang="ja-JP" altLang="ja-JP" sz="392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・定着</a:t>
            </a:r>
            <a:r>
              <a:rPr lang="ja-JP" altLang="en-US" sz="392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（参入促進）</a:t>
            </a:r>
            <a:endParaRPr kumimoji="1" lang="en-US" altLang="ja-JP" sz="3920" dirty="0"/>
          </a:p>
        </p:txBody>
      </p:sp>
      <p:sp>
        <p:nvSpPr>
          <p:cNvPr id="6" name="サブタイトル 2"/>
          <p:cNvSpPr txBox="1">
            <a:spLocks/>
          </p:cNvSpPr>
          <p:nvPr/>
        </p:nvSpPr>
        <p:spPr>
          <a:xfrm>
            <a:off x="0" y="463124"/>
            <a:ext cx="12782493" cy="1147040"/>
          </a:xfrm>
          <a:prstGeom prst="rect">
            <a:avLst/>
          </a:prstGeom>
        </p:spPr>
        <p:txBody>
          <a:bodyPr vert="horz" lIns="128016" tIns="64008" rIns="128016" bIns="640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40" dirty="0">
                <a:latin typeface="Meiryo UI" panose="020B0604030504040204" pitchFamily="50" charset="-128"/>
                <a:ea typeface="Meiryo UI" panose="020B0604030504040204" pitchFamily="50" charset="-128"/>
              </a:rPr>
              <a:t>　大阪府介護・福祉人材確保戦略</a:t>
            </a:r>
            <a:r>
              <a:rPr lang="en-US" altLang="ja-JP" sz="2240" dirty="0">
                <a:latin typeface="Meiryo UI" panose="020B0604030504040204" pitchFamily="50" charset="-128"/>
                <a:ea typeface="Meiryo UI" panose="020B0604030504040204" pitchFamily="50" charset="-128"/>
              </a:rPr>
              <a:t>2023</a:t>
            </a:r>
            <a:r>
              <a:rPr lang="ja-JP" altLang="en-US" sz="2240" dirty="0">
                <a:latin typeface="Meiryo UI" panose="020B0604030504040204" pitchFamily="50" charset="-128"/>
                <a:ea typeface="Meiryo UI" panose="020B0604030504040204" pitchFamily="50" charset="-128"/>
              </a:rPr>
              <a:t>を踏まえ、引き続きターゲットに応じた参入サポートを実施するとともに、将来の福祉を担う人材の確保に向けた職業としての介護の魅力アピールや、外国人人材のマッチング支援により、福祉人材を確保していく。</a:t>
            </a:r>
          </a:p>
        </p:txBody>
      </p:sp>
      <p:sp>
        <p:nvSpPr>
          <p:cNvPr id="7" name="フローチャート: 端子 6"/>
          <p:cNvSpPr/>
          <p:nvPr/>
        </p:nvSpPr>
        <p:spPr>
          <a:xfrm>
            <a:off x="19107" y="1496796"/>
            <a:ext cx="3836631" cy="275032"/>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◆職業としての介護の魅力アピール</a:t>
            </a:r>
          </a:p>
        </p:txBody>
      </p:sp>
      <p:sp>
        <p:nvSpPr>
          <p:cNvPr id="8" name="フローチャート: 端子 7"/>
          <p:cNvSpPr/>
          <p:nvPr/>
        </p:nvSpPr>
        <p:spPr>
          <a:xfrm>
            <a:off x="102063" y="6066558"/>
            <a:ext cx="3836631" cy="307521"/>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◆ターゲットに応じた参入サポート</a:t>
            </a:r>
          </a:p>
        </p:txBody>
      </p:sp>
      <p:sp>
        <p:nvSpPr>
          <p:cNvPr id="9" name="正方形/長方形 8"/>
          <p:cNvSpPr/>
          <p:nvPr/>
        </p:nvSpPr>
        <p:spPr>
          <a:xfrm>
            <a:off x="97404" y="1825148"/>
            <a:ext cx="12356638" cy="973291"/>
          </a:xfrm>
          <a:prstGeom prst="rect">
            <a:avLst/>
          </a:prstGeom>
          <a:solidFill>
            <a:schemeClr val="accent6">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pPr lvl="0"/>
            <a:r>
              <a:rPr lang="ja-JP" altLang="en-US" sz="1960" b="1" dirty="0">
                <a:latin typeface="Meiryo UI" panose="020B0604030504040204" pitchFamily="50" charset="-128"/>
                <a:ea typeface="Meiryo UI" panose="020B0604030504040204" pitchFamily="50" charset="-128"/>
                <a:cs typeface="Meiryo UI" panose="020B0604030504040204" pitchFamily="50" charset="-128"/>
              </a:rPr>
              <a:t>介護職・介護業務の魅力発信等事業</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7,045</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8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の仕事が社会的に認知・評価され、若い世代の方々を中心に魅力ある職業として選択されるきっかけとなるよう介護職・介護業務の魅力発信を実施し、職場体験・インターンシップへの参加を促進することで介護人材の確保を図る。</a:t>
            </a:r>
          </a:p>
          <a:p>
            <a:endPar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02063" y="6374079"/>
            <a:ext cx="12361296" cy="806672"/>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介護助手導入支援事業</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6,938</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千円</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52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介護施設において、身体介護等の専門的な知識や技術が必要な業務以外の「周辺業務」を担う介護助手の導入を支援する。</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月末現在</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説明会参加者数：</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95</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就職者数：</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97404" y="2861066"/>
            <a:ext cx="12356638" cy="1161223"/>
          </a:xfrm>
          <a:prstGeom prst="rect">
            <a:avLst/>
          </a:prstGeom>
          <a:solidFill>
            <a:schemeClr val="accent6">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960" b="1" dirty="0">
                <a:latin typeface="Meiryo UI" panose="020B0604030504040204" pitchFamily="50" charset="-128"/>
                <a:ea typeface="Meiryo UI" panose="020B0604030504040204" pitchFamily="50" charset="-128"/>
                <a:cs typeface="Meiryo UI" panose="020B0604030504040204" pitchFamily="50" charset="-128"/>
              </a:rPr>
              <a:t>参入促進・魅力発信等事業</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8,266</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zh-TW"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職場体験、インターンシップ、高校生向け出前講座など教育関係機関との連携による介護職の魅力発信</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・高校への出前講座 ⇒ 福祉分野が進路の選択肢となるよう</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福祉関連のテーマ学習</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福祉体験</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などによる魅力発信を実施。</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月末現在</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職場体験参加者数：</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132</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人（延べ）</a:t>
            </a:r>
          </a:p>
        </p:txBody>
      </p:sp>
      <p:sp>
        <p:nvSpPr>
          <p:cNvPr id="20" name="正方形/長方形 19"/>
          <p:cNvSpPr/>
          <p:nvPr/>
        </p:nvSpPr>
        <p:spPr>
          <a:xfrm>
            <a:off x="97404" y="4428834"/>
            <a:ext cx="12361296" cy="1576716"/>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外国人介護人材マッチング支援事業</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13,182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初めて外国人介護人材を受け入れる施設等の不安・  疑問の解消と円滑な受入れを促進するため、受入れ制度や事例紹介等の説明会の実施とマッチング支援を行う。</a:t>
            </a:r>
            <a:endParaRPr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・受入れ制度や事例紹介等説明会の実施</a:t>
            </a:r>
          </a:p>
          <a:p>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・特定技能、インターンシップ生の受入に関する現地での情報収集</a:t>
            </a:r>
          </a:p>
          <a:p>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Web</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等での合同面接会などによるマッチング支援　　　　　　　　　　　　　　　　　　　　　　　</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月末現在</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参加者数：</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97</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人（延べ）</a:t>
            </a:r>
          </a:p>
        </p:txBody>
      </p:sp>
      <p:sp>
        <p:nvSpPr>
          <p:cNvPr id="4" name="スライド番号プレースホルダー 3"/>
          <p:cNvSpPr>
            <a:spLocks noGrp="1"/>
          </p:cNvSpPr>
          <p:nvPr>
            <p:ph type="sldNum" sz="quarter" idx="12"/>
          </p:nvPr>
        </p:nvSpPr>
        <p:spPr>
          <a:xfrm>
            <a:off x="9902133" y="9054390"/>
            <a:ext cx="2880360" cy="511175"/>
          </a:xfrm>
        </p:spPr>
        <p:txBody>
          <a:bodyPr/>
          <a:lstStyle/>
          <a:p>
            <a:fld id="{95D2A900-6487-4CD6-86C6-6380F32AA30B}" type="slidenum">
              <a:rPr kumimoji="1" lang="ja-JP" altLang="en-US" smtClean="0"/>
              <a:t>4</a:t>
            </a:fld>
            <a:endParaRPr kumimoji="1" lang="ja-JP" altLang="en-US" dirty="0"/>
          </a:p>
        </p:txBody>
      </p:sp>
      <p:sp>
        <p:nvSpPr>
          <p:cNvPr id="14" name="フローチャート: 端子 13"/>
          <p:cNvSpPr/>
          <p:nvPr/>
        </p:nvSpPr>
        <p:spPr>
          <a:xfrm>
            <a:off x="97404" y="4083297"/>
            <a:ext cx="3836631" cy="284529"/>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◆外国人介護人材の受入れ促進</a:t>
            </a:r>
          </a:p>
        </p:txBody>
      </p:sp>
      <p:sp>
        <p:nvSpPr>
          <p:cNvPr id="17" name="正方形/長方形 16"/>
          <p:cNvSpPr/>
          <p:nvPr/>
        </p:nvSpPr>
        <p:spPr>
          <a:xfrm>
            <a:off x="97404" y="8382101"/>
            <a:ext cx="12361296" cy="1183463"/>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介護分野への就労・定着支援事業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予算額：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8,469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千円</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介護保険施設等で働く介護職員を対象に、働きながら介護職員初任者研修及び介護福祉士実務者研修を修了することにより、介護分野への新規参入、求職者の早期就職、介護職員の資質向上及び職場定着促進を図る。</a:t>
            </a:r>
            <a:endParaRPr lang="en-US" altLang="ja-JP" sz="168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月現在</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対象者数：</a:t>
            </a:r>
            <a:r>
              <a:rPr lang="en-US" altLang="ja-JP"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71</a:t>
            </a:r>
            <a:r>
              <a:rPr lang="ja-JP" altLang="en-US" sz="168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a:t>
            </a:r>
          </a:p>
        </p:txBody>
      </p:sp>
    </p:spTree>
    <p:extLst>
      <p:ext uri="{BB962C8B-B14F-4D97-AF65-F5344CB8AC3E}">
        <p14:creationId xmlns:p14="http://schemas.microsoft.com/office/powerpoint/2010/main" val="1282749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2E69649-30E6-4316-A6EE-04D3C9000D29}"/>
              </a:ext>
            </a:extLst>
          </p:cNvPr>
          <p:cNvSpPr/>
          <p:nvPr/>
        </p:nvSpPr>
        <p:spPr>
          <a:xfrm>
            <a:off x="7104869" y="5453769"/>
            <a:ext cx="5557850" cy="4035993"/>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26668B5E-457A-4659-91B6-D5BACE173212}"/>
              </a:ext>
            </a:extLst>
          </p:cNvPr>
          <p:cNvSpPr/>
          <p:nvPr/>
        </p:nvSpPr>
        <p:spPr>
          <a:xfrm>
            <a:off x="129629" y="2609601"/>
            <a:ext cx="6076370" cy="68801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090323A5-9C8D-432C-ADD8-DFA90234AAD8}"/>
              </a:ext>
            </a:extLst>
          </p:cNvPr>
          <p:cNvSpPr/>
          <p:nvPr/>
        </p:nvSpPr>
        <p:spPr>
          <a:xfrm>
            <a:off x="224402" y="2656490"/>
            <a:ext cx="6041572" cy="4829659"/>
          </a:xfrm>
          <a:prstGeom prst="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DAEAF4B6-D707-4882-87A4-C35F80117202}"/>
              </a:ext>
            </a:extLst>
          </p:cNvPr>
          <p:cNvSpPr txBox="1"/>
          <p:nvPr/>
        </p:nvSpPr>
        <p:spPr>
          <a:xfrm>
            <a:off x="0" y="629824"/>
            <a:ext cx="12801600" cy="728661"/>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介護人材の確保・定着が喫緊の課題となる中、総合的な人材確保策を進め、介護現場における生産性向上に係る取組みを推進する必要があるとして、改正介護保険法</a:t>
            </a:r>
            <a:endParaRPr kumimoji="1" lang="en-US" altLang="ja-JP" sz="1400" dirty="0">
              <a:latin typeface="UD デジタル 教科書体 NK-R" panose="02020400000000000000" pitchFamily="18" charset="-128"/>
              <a:ea typeface="UD デジタル 教科書体 NK-R" panose="02020400000000000000" pitchFamily="18" charset="-128"/>
            </a:endParaRPr>
          </a:p>
          <a:p>
            <a:r>
              <a:rPr kumimoji="1" lang="ja-JP" altLang="en-US" sz="1400" dirty="0">
                <a:latin typeface="UD デジタル 教科書体 NK-R" panose="02020400000000000000" pitchFamily="18" charset="-128"/>
                <a:ea typeface="UD デジタル 教科書体 NK-R" panose="02020400000000000000" pitchFamily="18" charset="-128"/>
              </a:rPr>
              <a:t>（令和</a:t>
            </a:r>
            <a:r>
              <a:rPr kumimoji="1" lang="en-US" altLang="ja-JP" sz="1400" dirty="0">
                <a:latin typeface="UD デジタル 教科書体 NK-R" panose="02020400000000000000" pitchFamily="18" charset="-128"/>
                <a:ea typeface="UD デジタル 教科書体 NK-R" panose="02020400000000000000" pitchFamily="18" charset="-128"/>
              </a:rPr>
              <a:t>6</a:t>
            </a:r>
            <a:r>
              <a:rPr kumimoji="1" lang="ja-JP" altLang="en-US" sz="1400" dirty="0">
                <a:latin typeface="UD デジタル 教科書体 NK-R" panose="02020400000000000000" pitchFamily="18" charset="-128"/>
                <a:ea typeface="UD デジタル 教科書体 NK-R" panose="02020400000000000000" pitchFamily="18" charset="-128"/>
              </a:rPr>
              <a:t>年</a:t>
            </a:r>
            <a:r>
              <a:rPr kumimoji="1" lang="en-US" altLang="ja-JP" sz="1400" dirty="0">
                <a:latin typeface="UD デジタル 教科書体 NK-R" panose="02020400000000000000" pitchFamily="18" charset="-128"/>
                <a:ea typeface="UD デジタル 教科書体 NK-R" panose="02020400000000000000" pitchFamily="18" charset="-128"/>
              </a:rPr>
              <a:t>4</a:t>
            </a:r>
            <a:r>
              <a:rPr kumimoji="1" lang="ja-JP" altLang="en-US" sz="1400" dirty="0">
                <a:latin typeface="UD デジタル 教科書体 NK-R" panose="02020400000000000000" pitchFamily="18" charset="-128"/>
                <a:ea typeface="UD デジタル 教科書体 NK-R" panose="02020400000000000000" pitchFamily="18" charset="-128"/>
              </a:rPr>
              <a:t>月施行）において、都道府県が介護サービス事業所等の生産性の向上に資する取組みを促進することを努力義務化。</a:t>
            </a:r>
            <a:endParaRPr kumimoji="1" lang="en-US" altLang="ja-JP" sz="1400" dirty="0">
              <a:latin typeface="UD デジタル 教科書体 NK-R" panose="02020400000000000000" pitchFamily="18" charset="-128"/>
              <a:ea typeface="UD デジタル 教科書体 NK-R" panose="02020400000000000000" pitchFamily="18" charset="-128"/>
            </a:endParaRPr>
          </a:p>
          <a:p>
            <a:pPr algn="just">
              <a:lnSpc>
                <a:spcPts val="1600"/>
              </a:lnSpc>
            </a:pPr>
            <a:r>
              <a:rPr lang="ja-JP" altLang="en-US"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14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➡令和６年度　</a:t>
            </a:r>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介護生産性向上推進総合事業を実施（新規）　</a:t>
            </a:r>
            <a:r>
              <a:rPr lang="en-US"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28,932</a:t>
            </a:r>
            <a:r>
              <a:rPr lang="ja-JP" altLang="en-US"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千円　　</a:t>
            </a:r>
            <a:r>
              <a:rPr kumimoji="0" lang="ja-JP" altLang="en-US" sz="1400"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0" lang="ja-JP"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介護事業者</a:t>
            </a:r>
            <a:r>
              <a:rPr kumimoji="0"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が取り組む生産性向上を支援し、働きやすい職場づくりを促進</a:t>
            </a:r>
            <a:r>
              <a:rPr kumimoji="1" lang="ja-JP" altLang="en-US"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4" name="正方形/長方形 3"/>
          <p:cNvSpPr/>
          <p:nvPr/>
        </p:nvSpPr>
        <p:spPr>
          <a:xfrm>
            <a:off x="0" y="2085"/>
            <a:ext cx="12801600" cy="55303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Meiryo UI" panose="020B0604030504040204" pitchFamily="50" charset="-128"/>
                <a:ea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rPr>
              <a:t>「介護現場における生産性向上」への支援　</a:t>
            </a:r>
            <a:r>
              <a:rPr kumimoji="1" lang="ja-JP" altLang="en-US" sz="2800" b="1" dirty="0"/>
              <a:t>　</a:t>
            </a:r>
            <a:r>
              <a:rPr kumimoji="1" lang="ja-JP" altLang="en-US" sz="2730" b="1" dirty="0"/>
              <a:t>　＜</a:t>
            </a:r>
            <a:r>
              <a:rPr kumimoji="1" lang="ja-JP" altLang="en-US" sz="2200" b="1" dirty="0">
                <a:latin typeface="Meiryo UI" panose="020B0604030504040204" pitchFamily="50" charset="-128"/>
                <a:ea typeface="Meiryo UI" panose="020B0604030504040204" pitchFamily="50" charset="-128"/>
              </a:rPr>
              <a:t>介護生産性向上推進総合事業＞</a:t>
            </a:r>
          </a:p>
        </p:txBody>
      </p:sp>
      <p:grpSp>
        <p:nvGrpSpPr>
          <p:cNvPr id="2" name="グループ化 1">
            <a:extLst>
              <a:ext uri="{FF2B5EF4-FFF2-40B4-BE49-F238E27FC236}">
                <a16:creationId xmlns:a16="http://schemas.microsoft.com/office/drawing/2014/main" id="{6DC2FEB8-C1CD-4081-AC27-62D4B2A7A9BD}"/>
              </a:ext>
            </a:extLst>
          </p:cNvPr>
          <p:cNvGrpSpPr/>
          <p:nvPr/>
        </p:nvGrpSpPr>
        <p:grpSpPr>
          <a:xfrm>
            <a:off x="295056" y="1401126"/>
            <a:ext cx="12368321" cy="595392"/>
            <a:chOff x="507298" y="1569029"/>
            <a:chExt cx="4154063" cy="595392"/>
          </a:xfrm>
        </p:grpSpPr>
        <p:sp>
          <p:nvSpPr>
            <p:cNvPr id="7" name="四角形: 角を丸くする 6">
              <a:extLst>
                <a:ext uri="{FF2B5EF4-FFF2-40B4-BE49-F238E27FC236}">
                  <a16:creationId xmlns:a16="http://schemas.microsoft.com/office/drawing/2014/main" id="{F96613FB-C3E0-42D2-9218-9D3A2D5BD09F}"/>
                </a:ext>
              </a:extLst>
            </p:cNvPr>
            <p:cNvSpPr/>
            <p:nvPr/>
          </p:nvSpPr>
          <p:spPr>
            <a:xfrm>
              <a:off x="507298" y="1570960"/>
              <a:ext cx="4154063" cy="593461"/>
            </a:xfrm>
            <a:prstGeom prst="roundRect">
              <a:avLst>
                <a:gd name="adj" fmla="val 931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D28B0BD-8E32-45B4-9E88-1BA8F1331EA7}"/>
                </a:ext>
              </a:extLst>
            </p:cNvPr>
            <p:cNvSpPr txBox="1"/>
            <p:nvPr/>
          </p:nvSpPr>
          <p:spPr>
            <a:xfrm>
              <a:off x="564644" y="1623151"/>
              <a:ext cx="568106" cy="540469"/>
            </a:xfrm>
            <a:prstGeom prst="rect">
              <a:avLst/>
            </a:prstGeom>
            <a:noFill/>
          </p:spPr>
          <p:txBody>
            <a:bodyPr wrap="square" rtlCol="0">
              <a:spAutoFit/>
            </a:bodyPr>
            <a:lstStyle/>
            <a:p>
              <a:pPr algn="ctr"/>
              <a:r>
                <a:rPr kumimoji="1" lang="ja-JP" altLang="en-US" sz="1400" b="1" spc="50" dirty="0">
                  <a:ln w="0"/>
                  <a:solidFill>
                    <a:schemeClr val="tx2"/>
                  </a:solidFill>
                  <a:effectLst>
                    <a:innerShdw blurRad="63500" dist="50800" dir="13500000">
                      <a:srgbClr val="000000">
                        <a:alpha val="50000"/>
                      </a:srgbClr>
                    </a:innerShdw>
                  </a:effectLst>
                  <a:latin typeface="UD デジタル 教科書体 NK-R" panose="02020400000000000000" pitchFamily="18" charset="-128"/>
                  <a:ea typeface="UD デジタル 教科書体 NK-R" panose="02020400000000000000" pitchFamily="18" charset="-128"/>
                </a:rPr>
                <a:t>介護現場における生産性の向上とは</a:t>
              </a:r>
              <a:endParaRPr kumimoji="1" lang="ja-JP" altLang="en-US" sz="1400" b="1" dirty="0">
                <a:solidFill>
                  <a:schemeClr val="tx2"/>
                </a:solidFill>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004D602E-968A-4D70-8794-A42596909FA1}"/>
                </a:ext>
              </a:extLst>
            </p:cNvPr>
            <p:cNvSpPr txBox="1"/>
            <p:nvPr/>
          </p:nvSpPr>
          <p:spPr>
            <a:xfrm>
              <a:off x="1190096" y="1569029"/>
              <a:ext cx="3418591" cy="540469"/>
            </a:xfrm>
            <a:prstGeom prst="rect">
              <a:avLst/>
            </a:prstGeom>
            <a:noFill/>
          </p:spPr>
          <p:txBody>
            <a:bodyPr wrap="square" rtlCol="0">
              <a:spAutoFit/>
            </a:bodyPr>
            <a:lstStyle/>
            <a:p>
              <a:pPr>
                <a:lnSpc>
                  <a:spcPts val="1800"/>
                </a:lnSpc>
              </a:pPr>
              <a:r>
                <a:rPr lang="ja-JP" altLang="en-US" sz="1200" b="0" i="0" u="none" strike="noStrike" baseline="0" dirty="0">
                  <a:solidFill>
                    <a:srgbClr val="000000"/>
                  </a:solidFill>
                  <a:latin typeface="UD デジタル 教科書体 NK-R" panose="02020400000000000000" pitchFamily="18" charset="-128"/>
                  <a:ea typeface="UD デジタル 教科書体 NK-R" panose="02020400000000000000" pitchFamily="18" charset="-128"/>
                </a:rPr>
                <a:t>介護事業所等において、業務の改善や効率化等を進めることにより、職員の業務負担の軽減を図るとともに、業務の改善や効率化により生み出した時間を直接的な介護ケアの業務に充て、利用者と職員が接する時間を増やすなど、介護サービスの質の向上にも繋げていくこと</a:t>
              </a:r>
              <a:endParaRPr kumimoji="1" lang="ja-JP" altLang="en-US" sz="1200" b="1" dirty="0">
                <a:solidFill>
                  <a:schemeClr val="tx2"/>
                </a:solidFill>
                <a:latin typeface="UD デジタル 教科書体 NK-R" panose="02020400000000000000" pitchFamily="18" charset="-128"/>
                <a:ea typeface="UD デジタル 教科書体 NK-R" panose="02020400000000000000" pitchFamily="18" charset="-128"/>
              </a:endParaRPr>
            </a:p>
          </p:txBody>
        </p:sp>
      </p:grpSp>
      <p:graphicFrame>
        <p:nvGraphicFramePr>
          <p:cNvPr id="5" name="表 7">
            <a:extLst>
              <a:ext uri="{FF2B5EF4-FFF2-40B4-BE49-F238E27FC236}">
                <a16:creationId xmlns:a16="http://schemas.microsoft.com/office/drawing/2014/main" id="{A6C39DCC-C6F1-4176-B88F-8FF6BB78F8ED}"/>
              </a:ext>
            </a:extLst>
          </p:cNvPr>
          <p:cNvGraphicFramePr>
            <a:graphicFrameLocks noGrp="1"/>
          </p:cNvGraphicFramePr>
          <p:nvPr>
            <p:extLst>
              <p:ext uri="{D42A27DB-BD31-4B8C-83A1-F6EECF244321}">
                <p14:modId xmlns:p14="http://schemas.microsoft.com/office/powerpoint/2010/main" val="90906426"/>
              </p:ext>
            </p:extLst>
          </p:nvPr>
        </p:nvGraphicFramePr>
        <p:xfrm>
          <a:off x="6595603" y="2677569"/>
          <a:ext cx="6076368" cy="2669019"/>
        </p:xfrm>
        <a:graphic>
          <a:graphicData uri="http://schemas.openxmlformats.org/drawingml/2006/table">
            <a:tbl>
              <a:tblPr firstRow="1" bandRow="1">
                <a:tableStyleId>{5C22544A-7EE6-4342-B048-85BDC9FD1C3A}</a:tableStyleId>
              </a:tblPr>
              <a:tblGrid>
                <a:gridCol w="1461308">
                  <a:extLst>
                    <a:ext uri="{9D8B030D-6E8A-4147-A177-3AD203B41FA5}">
                      <a16:colId xmlns:a16="http://schemas.microsoft.com/office/drawing/2014/main" val="257946709"/>
                    </a:ext>
                  </a:extLst>
                </a:gridCol>
                <a:gridCol w="4615060">
                  <a:extLst>
                    <a:ext uri="{9D8B030D-6E8A-4147-A177-3AD203B41FA5}">
                      <a16:colId xmlns:a16="http://schemas.microsoft.com/office/drawing/2014/main" val="1640551317"/>
                    </a:ext>
                  </a:extLst>
                </a:gridCol>
              </a:tblGrid>
              <a:tr h="269762">
                <a:tc gridSpan="2">
                  <a:txBody>
                    <a:bodyPr/>
                    <a:lstStyle/>
                    <a:p>
                      <a:r>
                        <a:rPr kumimoji="1" lang="ja-JP" altLang="en-US" sz="1300" dirty="0">
                          <a:latin typeface="UD デジタル 教科書体 NK-R" panose="02020400000000000000" pitchFamily="18" charset="-128"/>
                          <a:ea typeface="UD デジタル 教科書体 NK-R" panose="02020400000000000000" pitchFamily="18" charset="-128"/>
                        </a:rPr>
                        <a:t>令和６年６月～　大阪府介護生産性向上支援センターオープン後の取組み</a:t>
                      </a:r>
                    </a:p>
                  </a:txBody>
                  <a:tcPr/>
                </a:tc>
                <a:tc hMerge="1">
                  <a:txBody>
                    <a:bodyPr/>
                    <a:lstStyle/>
                    <a:p>
                      <a:endParaRPr kumimoji="1" lang="ja-JP" altLang="en-US" sz="1200" dirty="0"/>
                    </a:p>
                  </a:txBody>
                  <a:tcPr/>
                </a:tc>
                <a:extLst>
                  <a:ext uri="{0D108BD9-81ED-4DB2-BD59-A6C34878D82A}">
                    <a16:rowId xmlns:a16="http://schemas.microsoft.com/office/drawing/2014/main" val="1394290299"/>
                  </a:ext>
                </a:extLst>
              </a:tr>
              <a:tr h="269762">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300" dirty="0">
                          <a:latin typeface="UD デジタル 教科書体 NK-R" panose="02020400000000000000" pitchFamily="18" charset="-128"/>
                          <a:ea typeface="UD デジタル 教科書体 NK-R" panose="02020400000000000000" pitchFamily="18" charset="-128"/>
                        </a:rPr>
                        <a:t>相談窓口対応</a:t>
                      </a:r>
                      <a:endParaRPr kumimoji="1" lang="ja-JP" altLang="en-US" sz="1300" b="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300" dirty="0">
                          <a:latin typeface="UD デジタル 教科書体 NK-R" panose="02020400000000000000" pitchFamily="18" charset="-128"/>
                          <a:ea typeface="UD デジタル 教科書体 NK-R" panose="02020400000000000000" pitchFamily="18" charset="-128"/>
                        </a:rPr>
                        <a:t>１７７件（１２月末時点）</a:t>
                      </a:r>
                    </a:p>
                  </a:txBody>
                  <a:tcPr/>
                </a:tc>
                <a:extLst>
                  <a:ext uri="{0D108BD9-81ED-4DB2-BD59-A6C34878D82A}">
                    <a16:rowId xmlns:a16="http://schemas.microsoft.com/office/drawing/2014/main" val="3414225080"/>
                  </a:ext>
                </a:extLst>
              </a:tr>
              <a:tr h="269762">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300" dirty="0">
                          <a:latin typeface="UD デジタル 教科書体 NK-R" panose="02020400000000000000" pitchFamily="18" charset="-128"/>
                          <a:ea typeface="UD デジタル 教科書体 NK-R" panose="02020400000000000000" pitchFamily="18" charset="-128"/>
                        </a:rPr>
                        <a:t>展示場来場</a:t>
                      </a:r>
                      <a:endParaRPr kumimoji="1" lang="ja-JP" altLang="en-US" sz="1300" b="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300" dirty="0">
                          <a:latin typeface="UD デジタル 教科書体 NK-R" panose="02020400000000000000" pitchFamily="18" charset="-128"/>
                          <a:ea typeface="UD デジタル 教科書体 NK-R" panose="02020400000000000000" pitchFamily="18" charset="-128"/>
                        </a:rPr>
                        <a:t>4,886</a:t>
                      </a:r>
                      <a:r>
                        <a:rPr kumimoji="1" lang="ja-JP" altLang="en-US" sz="1300" dirty="0">
                          <a:latin typeface="UD デジタル 教科書体 NK-R" panose="02020400000000000000" pitchFamily="18" charset="-128"/>
                          <a:ea typeface="UD デジタル 教科書体 NK-R" panose="02020400000000000000" pitchFamily="18" charset="-128"/>
                        </a:rPr>
                        <a:t>人（１２月末時点）</a:t>
                      </a:r>
                      <a:endParaRPr kumimoji="1" lang="ja-JP" altLang="en-US" sz="1300" b="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188142648"/>
                  </a:ext>
                </a:extLst>
              </a:tr>
              <a:tr h="823483">
                <a:tc>
                  <a:txBody>
                    <a:bodyPr/>
                    <a:lstStyle/>
                    <a:p>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介護ロボット・</a:t>
                      </a:r>
                      <a:r>
                        <a:rPr kumimoji="1" lang="en-US" altLang="ja-JP"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ICT</a:t>
                      </a:r>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活用支援セミナー</a:t>
                      </a:r>
                      <a:endParaRPr kumimoji="1" lang="en-US" altLang="ja-JP"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（６月２１日）</a:t>
                      </a:r>
                      <a:endParaRPr kumimoji="1" lang="en-US" altLang="ja-JP"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kumimoji="1" lang="ja-JP" altLang="en-US" sz="1300" b="0" dirty="0">
                        <a:latin typeface="UD デジタル 教科書体 NK-R" panose="02020400000000000000" pitchFamily="18" charset="-128"/>
                        <a:ea typeface="UD デジタル 教科書体 NK-R" panose="02020400000000000000" pitchFamily="18" charset="-128"/>
                      </a:endParaRP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参加：</a:t>
                      </a:r>
                      <a:r>
                        <a:rPr kumimoji="1" lang="en-US" altLang="ja-JP"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509</a:t>
                      </a:r>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事業所</a:t>
                      </a:r>
                      <a:endParaRPr kumimoji="1" lang="en-US" altLang="ja-JP"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300" b="0" dirty="0">
                          <a:latin typeface="UD デジタル 教科書体 NK-R" panose="02020400000000000000" pitchFamily="18" charset="-128"/>
                          <a:ea typeface="UD デジタル 教科書体 NK-R" panose="02020400000000000000" pitchFamily="18" charset="-128"/>
                        </a:rPr>
                        <a:t>テクノロジー導入前の準備や活用のステップ、補助金の案内、</a:t>
                      </a:r>
                      <a:endParaRPr kumimoji="1" lang="en-US" altLang="ja-JP" sz="1300" b="0" dirty="0">
                        <a:latin typeface="UD デジタル 教科書体 NK-R" panose="02020400000000000000" pitchFamily="18" charset="-128"/>
                        <a:ea typeface="UD デジタル 教科書体 NK-R" panose="02020400000000000000" pitchFamily="18"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300" b="0" dirty="0">
                          <a:latin typeface="UD デジタル 教科書体 NK-R" panose="02020400000000000000" pitchFamily="18" charset="-128"/>
                          <a:ea typeface="UD デジタル 教科書体 NK-R" panose="02020400000000000000" pitchFamily="18" charset="-128"/>
                        </a:rPr>
                        <a:t>先行取組み事業者からの事例紹介などを説明</a:t>
                      </a:r>
                    </a:p>
                  </a:txBody>
                  <a:tcPr/>
                </a:tc>
                <a:extLst>
                  <a:ext uri="{0D108BD9-81ED-4DB2-BD59-A6C34878D82A}">
                    <a16:rowId xmlns:a16="http://schemas.microsoft.com/office/drawing/2014/main" val="264234967"/>
                  </a:ext>
                </a:extLst>
              </a:tr>
              <a:tr h="916419">
                <a:tc>
                  <a:txBody>
                    <a:bodyPr/>
                    <a:lstStyle/>
                    <a:p>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伴走支援プログラムの実施</a:t>
                      </a:r>
                      <a:endParaRPr kumimoji="1" lang="en-US" altLang="ja-JP"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（通年で５回）</a:t>
                      </a:r>
                      <a:endParaRPr kumimoji="1" lang="ja-JP" altLang="en-US" sz="1300" b="0" dirty="0">
                        <a:latin typeface="UD デジタル 教科書体 NK-R" panose="02020400000000000000" pitchFamily="18" charset="-128"/>
                        <a:ea typeface="UD デジタル 教科書体 NK-R" panose="02020400000000000000" pitchFamily="18" charset="-128"/>
                      </a:endParaRPr>
                    </a:p>
                  </a:txBody>
                  <a:tcPr>
                    <a:solidFill>
                      <a:schemeClr val="accent4">
                        <a:lumMod val="60000"/>
                        <a:lumOff val="40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参加：</a:t>
                      </a:r>
                      <a:r>
                        <a:rPr kumimoji="1" lang="en-US" altLang="ja-JP"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20</a:t>
                      </a:r>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事業所（申込み　３５事業所）</a:t>
                      </a:r>
                      <a:endParaRPr kumimoji="1" lang="en-US" altLang="ja-JP"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業務改善活動の一連の手順を年</a:t>
                      </a:r>
                      <a:r>
                        <a:rPr kumimoji="1" lang="en-US" altLang="ja-JP"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5</a:t>
                      </a:r>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回の研修を通じて伴走的に</a:t>
                      </a:r>
                      <a:endParaRPr kumimoji="1" lang="en-US" altLang="ja-JP"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300" b="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支援。事業所内でプロジェクトチームを作って参加。</a:t>
                      </a:r>
                      <a:endParaRPr kumimoji="1" lang="ja-JP" altLang="en-US" sz="1300" b="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4068019267"/>
                  </a:ext>
                </a:extLst>
              </a:tr>
            </a:tbl>
          </a:graphicData>
        </a:graphic>
      </p:graphicFrame>
      <p:grpSp>
        <p:nvGrpSpPr>
          <p:cNvPr id="8" name="グループ化 7">
            <a:extLst>
              <a:ext uri="{FF2B5EF4-FFF2-40B4-BE49-F238E27FC236}">
                <a16:creationId xmlns:a16="http://schemas.microsoft.com/office/drawing/2014/main" id="{1959DD02-35DC-406C-9F81-751F43C7BF51}"/>
              </a:ext>
            </a:extLst>
          </p:cNvPr>
          <p:cNvGrpSpPr/>
          <p:nvPr/>
        </p:nvGrpSpPr>
        <p:grpSpPr>
          <a:xfrm>
            <a:off x="629920" y="6086921"/>
            <a:ext cx="5393985" cy="1228247"/>
            <a:chOff x="6666218" y="6393263"/>
            <a:chExt cx="6053517" cy="1357372"/>
          </a:xfrm>
        </p:grpSpPr>
        <p:sp>
          <p:nvSpPr>
            <p:cNvPr id="11" name="テキスト ボックス 10">
              <a:extLst>
                <a:ext uri="{FF2B5EF4-FFF2-40B4-BE49-F238E27FC236}">
                  <a16:creationId xmlns:a16="http://schemas.microsoft.com/office/drawing/2014/main" id="{233376A0-C89B-4335-BBFE-36731CAED785}"/>
                </a:ext>
              </a:extLst>
            </p:cNvPr>
            <p:cNvSpPr txBox="1"/>
            <p:nvPr/>
          </p:nvSpPr>
          <p:spPr>
            <a:xfrm>
              <a:off x="6783574" y="6393263"/>
              <a:ext cx="5925312" cy="1357372"/>
            </a:xfrm>
            <a:prstGeom prst="rect">
              <a:avLst/>
            </a:prstGeom>
            <a:solidFill>
              <a:schemeClr val="accent2">
                <a:lumMod val="20000"/>
                <a:lumOff val="80000"/>
              </a:schemeClr>
            </a:solidFill>
            <a:ln w="19050">
              <a:solidFill>
                <a:schemeClr val="accent2">
                  <a:lumMod val="60000"/>
                  <a:lumOff val="40000"/>
                </a:schemeClr>
              </a:solidFill>
            </a:ln>
          </p:spPr>
          <p:txBody>
            <a:bodyPr wrap="square" rtlCol="0">
              <a:spAutoFit/>
            </a:bodyPr>
            <a:lstStyle/>
            <a:p>
              <a:endParaRPr kumimoji="1" lang="ja-JP" altLang="en-US" dirty="0"/>
            </a:p>
          </p:txBody>
        </p:sp>
        <p:sp>
          <p:nvSpPr>
            <p:cNvPr id="18" name="テキスト ボックス 99">
              <a:extLst>
                <a:ext uri="{FF2B5EF4-FFF2-40B4-BE49-F238E27FC236}">
                  <a16:creationId xmlns:a16="http://schemas.microsoft.com/office/drawing/2014/main" id="{3923FB76-FD9E-42C6-8188-94B1CB96D438}"/>
                </a:ext>
              </a:extLst>
            </p:cNvPr>
            <p:cNvSpPr txBox="1"/>
            <p:nvPr/>
          </p:nvSpPr>
          <p:spPr>
            <a:xfrm>
              <a:off x="6666218" y="6433117"/>
              <a:ext cx="6053517" cy="1305452"/>
            </a:xfrm>
            <a:prstGeom prst="rect">
              <a:avLst/>
            </a:prstGeom>
            <a:noFill/>
          </p:spPr>
          <p:txBody>
            <a:bodyPr wrap="square" rtlCol="0">
              <a:noAutofit/>
            </a:bodyPr>
            <a:lstStyle/>
            <a:p>
              <a:pPr indent="133350">
                <a:lnSpc>
                  <a:spcPts val="1500"/>
                </a:lnSpc>
              </a:pPr>
              <a:r>
                <a:rPr lang="ja-JP" sz="1200" b="1" u="sng"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介護ロボット・</a:t>
              </a:r>
              <a:r>
                <a:rPr lang="en-US" sz="1200" b="1" u="sng"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ICT</a:t>
              </a:r>
              <a:r>
                <a:rPr lang="ja-JP" sz="1200" b="1" u="sng"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導入支援事業（介護事業者に対し導入費用の一部を補助）</a:t>
              </a:r>
              <a:endParaRPr lang="ja-JP" sz="1200" b="1" u="sng"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ts val="1500"/>
                </a:lnSpc>
              </a:pPr>
              <a:r>
                <a:rPr 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a:t>
              </a:r>
              <a:r>
                <a:rPr lang="ja-JP" altLang="en-US"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６</a:t>
              </a:r>
              <a:r>
                <a:rPr 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予算額　</a:t>
              </a:r>
              <a:r>
                <a:rPr lang="ja-JP" altLang="en-US"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１，３５６，９２８</a:t>
              </a:r>
              <a:r>
                <a:rPr 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千円</a:t>
              </a:r>
              <a:r>
                <a:rPr lang="ja-JP" altLang="en-US"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en-US" alt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a:t>
              </a:r>
              <a:r>
                <a:rPr lang="ja-JP" altLang="en-US"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５年度　６６６，８５８千円）</a:t>
              </a:r>
              <a:endParaRPr lang="en-US" alt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ts val="800"/>
                </a:lnSpc>
              </a:pPr>
              <a:endPar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ts val="1400"/>
                </a:lnSpc>
              </a:pPr>
              <a:r>
                <a:rPr 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u="sng"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第９期計画中の目標値</a:t>
              </a:r>
              <a:r>
                <a:rPr lang="ja-JP" altLang="en-US" sz="1200" u="sng"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lang="en-US" altLang="ja-JP" sz="1200" u="sng"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ts val="1400"/>
                </a:lnSpc>
              </a:pPr>
              <a:r>
                <a:rPr lang="ja-JP" altLang="en-US" sz="12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介護ロボット　補助件数</a:t>
              </a:r>
              <a:r>
                <a:rPr lang="en-US" alt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２０７件</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６　</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183</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件（</a:t>
              </a:r>
              <a:r>
                <a:rPr lang="en-US" altLang="ja-JP"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月末時点）</a:t>
              </a:r>
              <a:endParaRPr lang="en-US"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14300" algn="just">
                <a:lnSpc>
                  <a:spcPts val="1400"/>
                </a:lnSpc>
              </a:pPr>
              <a:r>
                <a:rPr lang="ja-JP" altLang="en-US" sz="1200" kern="1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ICT</a:t>
              </a:r>
              <a:r>
                <a:rPr 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補助件数</a:t>
              </a:r>
              <a:r>
                <a:rPr lang="en-US" alt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１，３５０件</a:t>
              </a:r>
              <a:r>
                <a:rPr lang="ja-JP" altLang="en-US"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en-US" alt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R</a:t>
              </a:r>
              <a:r>
                <a:rPr lang="ja-JP" altLang="en-US"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６　６０９件（</a:t>
              </a:r>
              <a:r>
                <a:rPr lang="en-US" altLang="ja-JP"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12</a:t>
              </a:r>
              <a:r>
                <a:rPr lang="ja-JP" altLang="en-US" sz="1200" dirty="0">
                  <a:solidFill>
                    <a:srgbClr val="000000"/>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月末</a:t>
              </a:r>
              <a:r>
                <a:rPr lang="ja-JP" altLang="en-US" sz="1200" kern="1200" dirty="0">
                  <a:solidFill>
                    <a:srgbClr val="000000"/>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時点）</a:t>
              </a:r>
              <a:endParaRPr lang="ja-JP" sz="1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pSp>
      <p:sp>
        <p:nvSpPr>
          <p:cNvPr id="15" name="テキスト ボックス 14">
            <a:extLst>
              <a:ext uri="{FF2B5EF4-FFF2-40B4-BE49-F238E27FC236}">
                <a16:creationId xmlns:a16="http://schemas.microsoft.com/office/drawing/2014/main" id="{4DBE50F7-BD52-4D61-A465-D194B15DD723}"/>
              </a:ext>
            </a:extLst>
          </p:cNvPr>
          <p:cNvSpPr txBox="1"/>
          <p:nvPr/>
        </p:nvSpPr>
        <p:spPr>
          <a:xfrm>
            <a:off x="53851" y="2052617"/>
            <a:ext cx="9579936" cy="592726"/>
          </a:xfrm>
          <a:prstGeom prst="rect">
            <a:avLst/>
          </a:prstGeom>
          <a:noFill/>
        </p:spPr>
        <p:txBody>
          <a:bodyPr wrap="square" rtlCol="0">
            <a:spAutoFit/>
          </a:bodyPr>
          <a:lstStyle/>
          <a:p>
            <a:pPr algn="just">
              <a:lnSpc>
                <a:spcPts val="2000"/>
              </a:lnSpc>
            </a:pPr>
            <a:r>
              <a:rPr kumimoji="1" lang="ja-JP" altLang="en-US"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■令和６年６月５日　大阪府介護生産性向上支援センターをオープン</a:t>
            </a:r>
            <a:r>
              <a:rPr kumimoji="1" lang="en-US" altLang="ja-JP"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kumimoji="1" lang="ja-JP" altLang="en-US"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en-US" altLang="ja-JP"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ATC</a:t>
            </a:r>
            <a:r>
              <a:rPr kumimoji="1" lang="ja-JP" altLang="en-US"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エイジレスセンター内）</a:t>
            </a:r>
            <a:endParaRPr kumimoji="1" lang="en-US" altLang="ja-JP"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lnSpc>
                <a:spcPts val="2000"/>
              </a:lnSpc>
            </a:pPr>
            <a:r>
              <a:rPr kumimoji="1" lang="ja-JP" altLang="en-US"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14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生産性向上や人材確保等に関する介護事業者の相談に対応し、適切な支援につなぐワンストップ窓口</a:t>
            </a:r>
            <a:r>
              <a:rPr kumimoji="1" lang="ja-JP" altLang="en-US"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10007890" y="9164677"/>
            <a:ext cx="2880360" cy="511175"/>
          </a:xfrm>
        </p:spPr>
        <p:txBody>
          <a:bodyPr/>
          <a:lstStyle/>
          <a:p>
            <a:fld id="{80CBD016-3B5C-4FD6-B302-EDD0D6E0C88D}" type="slidenum">
              <a:rPr kumimoji="1" lang="ja-JP" altLang="en-US" smtClean="0"/>
              <a:t>5</a:t>
            </a:fld>
            <a:endParaRPr kumimoji="1" lang="ja-JP" altLang="en-US" dirty="0"/>
          </a:p>
        </p:txBody>
      </p:sp>
      <p:sp>
        <p:nvSpPr>
          <p:cNvPr id="9" name="テキスト ボックス 8">
            <a:extLst>
              <a:ext uri="{FF2B5EF4-FFF2-40B4-BE49-F238E27FC236}">
                <a16:creationId xmlns:a16="http://schemas.microsoft.com/office/drawing/2014/main" id="{92086C2D-0CE4-4047-A09F-EE8DBA5FFEF3}"/>
              </a:ext>
            </a:extLst>
          </p:cNvPr>
          <p:cNvSpPr txBox="1"/>
          <p:nvPr/>
        </p:nvSpPr>
        <p:spPr>
          <a:xfrm>
            <a:off x="7104869" y="5485845"/>
            <a:ext cx="5401676" cy="907941"/>
          </a:xfrm>
          <a:prstGeom prst="rect">
            <a:avLst/>
          </a:prstGeom>
          <a:noFill/>
        </p:spPr>
        <p:txBody>
          <a:bodyPr wrap="square" rtlCol="0">
            <a:spAutoFit/>
          </a:bodyPr>
          <a:lstStyle/>
          <a:p>
            <a:r>
              <a:rPr kumimoji="1" lang="en-US" altLang="ja-JP" sz="1400" b="1" dirty="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介護現場の生産性向上に向けた伴走支援プログラム</a:t>
            </a:r>
            <a:r>
              <a:rPr kumimoji="1" lang="en-US" altLang="ja-JP" sz="1400" b="1" dirty="0">
                <a:latin typeface="UD デジタル 教科書体 NK-R" panose="02020400000000000000" pitchFamily="18" charset="-128"/>
                <a:ea typeface="UD デジタル 教科書体 NK-R" panose="02020400000000000000" pitchFamily="18" charset="-128"/>
              </a:rPr>
              <a:t>】</a:t>
            </a:r>
          </a:p>
          <a:p>
            <a:r>
              <a:rPr kumimoji="1" lang="ja-JP" altLang="en-US" sz="1300" dirty="0">
                <a:latin typeface="UD デジタル 教科書体 NK-R" panose="02020400000000000000" pitchFamily="18" charset="-128"/>
                <a:ea typeface="UD デジタル 教科書体 NK-R" panose="02020400000000000000" pitchFamily="18" charset="-128"/>
              </a:rPr>
              <a:t>　　　①業務改善の準備→②課題の見える化→③実行計画づくり　　</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→④改善活動の実践→⑤振り返り→⑥練り直し→成果とりまとめ・発表</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➡モデル事業所として取り組みの伝播（見学受け入れなど）</a:t>
            </a:r>
          </a:p>
        </p:txBody>
      </p:sp>
      <p:sp>
        <p:nvSpPr>
          <p:cNvPr id="28" name="テキスト ボックス 27">
            <a:extLst>
              <a:ext uri="{FF2B5EF4-FFF2-40B4-BE49-F238E27FC236}">
                <a16:creationId xmlns:a16="http://schemas.microsoft.com/office/drawing/2014/main" id="{8FE0118C-BBE0-4DA3-B0E4-B87790F6DA2C}"/>
              </a:ext>
            </a:extLst>
          </p:cNvPr>
          <p:cNvSpPr txBox="1"/>
          <p:nvPr/>
        </p:nvSpPr>
        <p:spPr>
          <a:xfrm>
            <a:off x="7584983" y="8568720"/>
            <a:ext cx="1313076" cy="738664"/>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チームでの</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課題解決に</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伴走的に支援</a:t>
            </a:r>
            <a:endParaRPr kumimoji="1"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33" name="テキスト ボックス 32">
            <a:extLst>
              <a:ext uri="{FF2B5EF4-FFF2-40B4-BE49-F238E27FC236}">
                <a16:creationId xmlns:a16="http://schemas.microsoft.com/office/drawing/2014/main" id="{55682CBD-CD88-4394-A835-EEA9B3D06E56}"/>
              </a:ext>
            </a:extLst>
          </p:cNvPr>
          <p:cNvSpPr txBox="1"/>
          <p:nvPr/>
        </p:nvSpPr>
        <p:spPr>
          <a:xfrm>
            <a:off x="11050247" y="8568720"/>
            <a:ext cx="1577332" cy="738664"/>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生産性向上への取組み、試行錯誤を伝播させていく</a:t>
            </a:r>
          </a:p>
        </p:txBody>
      </p:sp>
      <p:sp>
        <p:nvSpPr>
          <p:cNvPr id="26" name="テキスト ボックス 25">
            <a:extLst>
              <a:ext uri="{FF2B5EF4-FFF2-40B4-BE49-F238E27FC236}">
                <a16:creationId xmlns:a16="http://schemas.microsoft.com/office/drawing/2014/main" id="{BF6F5AA7-E7A6-421F-9129-8A52D670F0F9}"/>
              </a:ext>
            </a:extLst>
          </p:cNvPr>
          <p:cNvSpPr txBox="1"/>
          <p:nvPr/>
        </p:nvSpPr>
        <p:spPr>
          <a:xfrm>
            <a:off x="7139667" y="6537142"/>
            <a:ext cx="5523052" cy="1815882"/>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☞参加事業所から出た課題の例　</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・居室内での転倒・転落事故の要因分析がしっかりできていない</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・職員同士の連絡に時間がかかり、コミュニケーション不足、理解不足につながり、　</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各種のトラブル</a:t>
            </a:r>
            <a:r>
              <a:rPr kumimoji="1" lang="en-US" altLang="ja-JP" sz="1200" dirty="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苦情）につながっている。</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・管理者の手が空かず現場スタッフの教育が不十分になっておりスタッフの能力差</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が解消されない</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・転倒は、食堂の人員が手薄になる時間帯に発生しているが、人員を増やすことは</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困難</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・利用者ひとりのセンサー・ナースコールに対し、複数の職員が訪室している。</a:t>
            </a:r>
            <a:endParaRPr kumimoji="1" lang="ja-JP" altLang="en-US" sz="1300" dirty="0">
              <a:latin typeface="UD デジタル 教科書体 NK-R" panose="02020400000000000000" pitchFamily="18" charset="-128"/>
              <a:ea typeface="UD デジタル 教科書体 NK-R" panose="02020400000000000000" pitchFamily="18" charset="-128"/>
            </a:endParaRPr>
          </a:p>
        </p:txBody>
      </p:sp>
      <p:sp>
        <p:nvSpPr>
          <p:cNvPr id="32" name="二等辺三角形 31">
            <a:extLst>
              <a:ext uri="{FF2B5EF4-FFF2-40B4-BE49-F238E27FC236}">
                <a16:creationId xmlns:a16="http://schemas.microsoft.com/office/drawing/2014/main" id="{87242756-3633-455E-A2F4-A65593868DDC}"/>
              </a:ext>
            </a:extLst>
          </p:cNvPr>
          <p:cNvSpPr/>
          <p:nvPr/>
        </p:nvSpPr>
        <p:spPr>
          <a:xfrm rot="5400000">
            <a:off x="8784563" y="8854862"/>
            <a:ext cx="328520" cy="18127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2B8DD8D4-76DD-4858-9048-00F327E7F5BF}"/>
              </a:ext>
            </a:extLst>
          </p:cNvPr>
          <p:cNvSpPr/>
          <p:nvPr/>
        </p:nvSpPr>
        <p:spPr>
          <a:xfrm rot="5400000">
            <a:off x="10736374" y="8854861"/>
            <a:ext cx="328520" cy="18127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a:extLst>
              <a:ext uri="{FF2B5EF4-FFF2-40B4-BE49-F238E27FC236}">
                <a16:creationId xmlns:a16="http://schemas.microsoft.com/office/drawing/2014/main" id="{D13C1FDF-AD93-483F-B297-F9B1173AB3C8}"/>
              </a:ext>
            </a:extLst>
          </p:cNvPr>
          <p:cNvSpPr/>
          <p:nvPr/>
        </p:nvSpPr>
        <p:spPr>
          <a:xfrm rot="5400000">
            <a:off x="7246397" y="8830755"/>
            <a:ext cx="328520" cy="18127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0FF50EBB-70F4-40E2-BFFD-F53F83036109}"/>
              </a:ext>
            </a:extLst>
          </p:cNvPr>
          <p:cNvSpPr txBox="1"/>
          <p:nvPr/>
        </p:nvSpPr>
        <p:spPr>
          <a:xfrm>
            <a:off x="9180866" y="8576167"/>
            <a:ext cx="1586574" cy="738664"/>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モチベーションを上げ働きやすい</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r>
              <a:rPr kumimoji="1" lang="ja-JP" altLang="en-US" sz="1400" b="1" dirty="0">
                <a:latin typeface="UD デジタル 教科書体 NK-R" panose="02020400000000000000" pitchFamily="18" charset="-128"/>
                <a:ea typeface="UD デジタル 教科書体 NK-R" panose="02020400000000000000" pitchFamily="18" charset="-128"/>
              </a:rPr>
              <a:t>職場づくりを構築</a:t>
            </a:r>
            <a:endParaRPr kumimoji="1" lang="en-US" altLang="ja-JP" sz="1400" b="1" dirty="0">
              <a:latin typeface="UD デジタル 教科書体 NK-R" panose="02020400000000000000" pitchFamily="18" charset="-128"/>
              <a:ea typeface="UD デジタル 教科書体 NK-R" panose="02020400000000000000" pitchFamily="18" charset="-128"/>
            </a:endParaRPr>
          </a:p>
        </p:txBody>
      </p:sp>
      <p:sp>
        <p:nvSpPr>
          <p:cNvPr id="31" name="二等辺三角形 30">
            <a:extLst>
              <a:ext uri="{FF2B5EF4-FFF2-40B4-BE49-F238E27FC236}">
                <a16:creationId xmlns:a16="http://schemas.microsoft.com/office/drawing/2014/main" id="{08A5326D-4BF2-4D70-AF43-7E6524E6B919}"/>
              </a:ext>
            </a:extLst>
          </p:cNvPr>
          <p:cNvSpPr/>
          <p:nvPr/>
        </p:nvSpPr>
        <p:spPr>
          <a:xfrm rot="5400000">
            <a:off x="3211160" y="6820853"/>
            <a:ext cx="107204" cy="124299"/>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3CC65AEB-763F-43AC-AB49-F1AD4D87EBCB}"/>
              </a:ext>
            </a:extLst>
          </p:cNvPr>
          <p:cNvSpPr/>
          <p:nvPr/>
        </p:nvSpPr>
        <p:spPr>
          <a:xfrm rot="5400000">
            <a:off x="3191585" y="7046024"/>
            <a:ext cx="107207" cy="124299"/>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6">
            <a:extLst>
              <a:ext uri="{FF2B5EF4-FFF2-40B4-BE49-F238E27FC236}">
                <a16:creationId xmlns:a16="http://schemas.microsoft.com/office/drawing/2014/main" id="{82FED267-3D2E-4E89-A943-58F6ACFEA23C}"/>
              </a:ext>
            </a:extLst>
          </p:cNvPr>
          <p:cNvGraphicFramePr>
            <a:graphicFrameLocks noGrp="1"/>
          </p:cNvGraphicFramePr>
          <p:nvPr/>
        </p:nvGraphicFramePr>
        <p:xfrm>
          <a:off x="145896" y="7625588"/>
          <a:ext cx="6275251" cy="1859280"/>
        </p:xfrm>
        <a:graphic>
          <a:graphicData uri="http://schemas.openxmlformats.org/drawingml/2006/table">
            <a:tbl>
              <a:tblPr firstRow="1" bandRow="1">
                <a:tableStyleId>{5C22544A-7EE6-4342-B048-85BDC9FD1C3A}</a:tableStyleId>
              </a:tblPr>
              <a:tblGrid>
                <a:gridCol w="1053765">
                  <a:extLst>
                    <a:ext uri="{9D8B030D-6E8A-4147-A177-3AD203B41FA5}">
                      <a16:colId xmlns:a16="http://schemas.microsoft.com/office/drawing/2014/main" val="1064996016"/>
                    </a:ext>
                  </a:extLst>
                </a:gridCol>
                <a:gridCol w="5221486">
                  <a:extLst>
                    <a:ext uri="{9D8B030D-6E8A-4147-A177-3AD203B41FA5}">
                      <a16:colId xmlns:a16="http://schemas.microsoft.com/office/drawing/2014/main" val="564427550"/>
                    </a:ext>
                  </a:extLst>
                </a:gridCol>
              </a:tblGrid>
              <a:tr h="284555">
                <a:tc gridSpan="2">
                  <a:txBody>
                    <a:bodyPr/>
                    <a:lstStyle/>
                    <a:p>
                      <a:r>
                        <a:rPr kumimoji="1" lang="ja-JP" altLang="en-US" sz="1300" dirty="0">
                          <a:latin typeface="UD デジタル 教科書体 NK-R" panose="02020400000000000000" pitchFamily="18" charset="-128"/>
                          <a:ea typeface="UD デジタル 教科書体 NK-R" panose="02020400000000000000" pitchFamily="18" charset="-128"/>
                        </a:rPr>
                        <a:t>令和６年度　大阪府介護現場革新会議の開催状況</a:t>
                      </a:r>
                    </a:p>
                  </a:txBody>
                  <a:tcPr/>
                </a:tc>
                <a:tc hMerge="1">
                  <a:txBody>
                    <a:bodyPr/>
                    <a:lstStyle/>
                    <a:p>
                      <a:endParaRPr kumimoji="1" lang="ja-JP" altLang="en-US" sz="1400" dirty="0"/>
                    </a:p>
                  </a:txBody>
                  <a:tcPr/>
                </a:tc>
                <a:extLst>
                  <a:ext uri="{0D108BD9-81ED-4DB2-BD59-A6C34878D82A}">
                    <a16:rowId xmlns:a16="http://schemas.microsoft.com/office/drawing/2014/main" val="2661745072"/>
                  </a:ext>
                </a:extLst>
              </a:tr>
              <a:tr h="284555">
                <a:tc>
                  <a:txBody>
                    <a:bodyPr/>
                    <a:lstStyle/>
                    <a:p>
                      <a:r>
                        <a:rPr kumimoji="1" lang="ja-JP" altLang="en-US" sz="1300" dirty="0">
                          <a:latin typeface="UD デジタル 教科書体 NK-R" panose="02020400000000000000" pitchFamily="18" charset="-128"/>
                          <a:ea typeface="UD デジタル 教科書体 NK-R" panose="02020400000000000000" pitchFamily="18" charset="-128"/>
                        </a:rPr>
                        <a:t>第１回</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（８月６日）</a:t>
                      </a:r>
                    </a:p>
                  </a:txBody>
                  <a:tcPr/>
                </a:tc>
                <a:tc>
                  <a:txBody>
                    <a:bodyPr/>
                    <a:lstStyle/>
                    <a:p>
                      <a:r>
                        <a:rPr kumimoji="1" lang="ja-JP" altLang="en-US" sz="1300" dirty="0">
                          <a:latin typeface="UD デジタル 教科書体 NK-R" panose="02020400000000000000" pitchFamily="18" charset="-128"/>
                          <a:ea typeface="UD デジタル 教科書体 NK-R" panose="02020400000000000000" pitchFamily="18" charset="-128"/>
                        </a:rPr>
                        <a:t>センター運営に関し委員からの意見収集や情報交換を実施。</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府及び関係機関が実施する人材施策においての連携強化を進めた。</a:t>
                      </a:r>
                      <a:endParaRPr kumimoji="1" lang="en-US" altLang="ja-JP" sz="1300" dirty="0">
                        <a:latin typeface="UD デジタル 教科書体 NK-R" panose="02020400000000000000" pitchFamily="18" charset="-128"/>
                        <a:ea typeface="UD デジタル 教科書体 NK-R" panose="02020400000000000000" pitchFamily="18" charset="-128"/>
                      </a:endParaRPr>
                    </a:p>
                    <a:p>
                      <a:endParaRPr kumimoji="1" lang="ja-JP" altLang="en-US" sz="1300"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587497985"/>
                  </a:ext>
                </a:extLst>
              </a:tr>
              <a:tr h="284555">
                <a:tc>
                  <a:txBody>
                    <a:bodyPr/>
                    <a:lstStyle/>
                    <a:p>
                      <a:r>
                        <a:rPr kumimoji="1" lang="ja-JP" altLang="en-US" sz="1300" dirty="0">
                          <a:latin typeface="UD デジタル 教科書体 NK-R" panose="02020400000000000000" pitchFamily="18" charset="-128"/>
                          <a:ea typeface="UD デジタル 教科書体 NK-R" panose="02020400000000000000" pitchFamily="18" charset="-128"/>
                        </a:rPr>
                        <a:t>第２回</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（１月２９日</a:t>
                      </a:r>
                      <a:endParaRPr kumimoji="1" lang="en-US" altLang="ja-JP" sz="1300" dirty="0">
                        <a:latin typeface="UD デジタル 教科書体 NK-R" panose="02020400000000000000" pitchFamily="18" charset="-128"/>
                        <a:ea typeface="UD デジタル 教科書体 NK-R" panose="02020400000000000000" pitchFamily="18" charset="-128"/>
                      </a:endParaRPr>
                    </a:p>
                    <a:p>
                      <a:r>
                        <a:rPr kumimoji="1" lang="ja-JP" altLang="en-US" sz="1300" dirty="0">
                          <a:latin typeface="UD デジタル 教科書体 NK-R" panose="02020400000000000000" pitchFamily="18" charset="-128"/>
                          <a:ea typeface="UD デジタル 教科書体 NK-R" panose="02020400000000000000" pitchFamily="18" charset="-128"/>
                        </a:rPr>
                        <a:t>　予定）</a:t>
                      </a:r>
                    </a:p>
                  </a:txBody>
                  <a:tcPr/>
                </a:tc>
                <a:tc>
                  <a:txBody>
                    <a:bodyPr/>
                    <a:lstStyle/>
                    <a:p>
                      <a:r>
                        <a:rPr kumimoji="1" lang="ja-JP" altLang="en-US" sz="1300" dirty="0">
                          <a:latin typeface="UD デジタル 教科書体 NK-R" panose="02020400000000000000" pitchFamily="18" charset="-128"/>
                          <a:ea typeface="UD デジタル 教科書体 NK-R" panose="02020400000000000000" pitchFamily="18" charset="-128"/>
                        </a:rPr>
                        <a:t>センターで実施する伴走支援プログラム修了するなど、生産性向上に先行取組みのあるモデル事業所について、地域での横展開を進める手法や、施設以外の居宅系サービス事業所などへの支援方策の拡充、その他人材確保策について、意見交換予定。</a:t>
                      </a:r>
                    </a:p>
                  </a:txBody>
                  <a:tcPr/>
                </a:tc>
                <a:extLst>
                  <a:ext uri="{0D108BD9-81ED-4DB2-BD59-A6C34878D82A}">
                    <a16:rowId xmlns:a16="http://schemas.microsoft.com/office/drawing/2014/main" val="3830626804"/>
                  </a:ext>
                </a:extLst>
              </a:tr>
            </a:tbl>
          </a:graphicData>
        </a:graphic>
      </p:graphicFrame>
      <p:cxnSp>
        <p:nvCxnSpPr>
          <p:cNvPr id="21" name="直線コネクタ 20">
            <a:extLst>
              <a:ext uri="{FF2B5EF4-FFF2-40B4-BE49-F238E27FC236}">
                <a16:creationId xmlns:a16="http://schemas.microsoft.com/office/drawing/2014/main" id="{8F12ED0E-6666-4C11-A484-104E024DEECB}"/>
              </a:ext>
            </a:extLst>
          </p:cNvPr>
          <p:cNvCxnSpPr>
            <a:cxnSpLocks/>
          </p:cNvCxnSpPr>
          <p:nvPr/>
        </p:nvCxnSpPr>
        <p:spPr>
          <a:xfrm>
            <a:off x="6809033" y="5147332"/>
            <a:ext cx="235861" cy="90235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B7158D8A-FF9C-4947-B77A-36AFEE7FAAD0}"/>
              </a:ext>
            </a:extLst>
          </p:cNvPr>
          <p:cNvPicPr>
            <a:picLocks noChangeAspect="1"/>
          </p:cNvPicPr>
          <p:nvPr/>
        </p:nvPicPr>
        <p:blipFill>
          <a:blip r:embed="rId3"/>
          <a:stretch>
            <a:fillRect/>
          </a:stretch>
        </p:blipFill>
        <p:spPr>
          <a:xfrm>
            <a:off x="295055" y="2681994"/>
            <a:ext cx="5941369" cy="3367688"/>
          </a:xfrm>
          <a:prstGeom prst="rect">
            <a:avLst/>
          </a:prstGeom>
        </p:spPr>
      </p:pic>
    </p:spTree>
    <p:extLst>
      <p:ext uri="{BB962C8B-B14F-4D97-AF65-F5344CB8AC3E}">
        <p14:creationId xmlns:p14="http://schemas.microsoft.com/office/powerpoint/2010/main" val="293627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30369" y="2056882"/>
            <a:ext cx="12386510" cy="3726435"/>
          </a:xfrm>
          <a:prstGeom prst="roundRect">
            <a:avLst>
              <a:gd name="adj" fmla="val 6978"/>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角丸四角形 8"/>
          <p:cNvSpPr/>
          <p:nvPr/>
        </p:nvSpPr>
        <p:spPr>
          <a:xfrm>
            <a:off x="198450" y="6165355"/>
            <a:ext cx="12404699" cy="3420839"/>
          </a:xfrm>
          <a:prstGeom prst="roundRect">
            <a:avLst>
              <a:gd name="adj" fmla="val 2766"/>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338074" y="2081002"/>
            <a:ext cx="11995076" cy="15512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認知症の人に関する理解の増進</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srgbClr val="FF0000"/>
                </a:solidFill>
                <a:latin typeface="Meiryo UI" panose="020B0604030504040204" pitchFamily="50" charset="-128"/>
                <a:ea typeface="Meiryo UI" panose="020B0604030504040204" pitchFamily="50" charset="-128"/>
              </a:rPr>
              <a:t>〇認知症サポーターの養成促進</a:t>
            </a:r>
            <a:endParaRPr lang="en-US" altLang="ja-JP" sz="1600"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サポーター養成講座の講師役となるキャラバン・メイト養成研修の実施（年３回）</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〇認知症の日（</a:t>
            </a:r>
            <a:r>
              <a:rPr kumimoji="0" lang="en-US" altLang="ja-JP" sz="16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9</a:t>
            </a:r>
            <a:r>
              <a:rPr kumimoji="0" lang="ja-JP" altLang="en-US" sz="16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月</a:t>
            </a:r>
            <a:r>
              <a:rPr kumimoji="0" lang="en-US" altLang="ja-JP" sz="16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21</a:t>
            </a:r>
            <a:r>
              <a:rPr kumimoji="0" lang="ja-JP" altLang="en-US" sz="16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日）・認知症月間</a:t>
            </a:r>
            <a:r>
              <a:rPr kumimoji="0" lang="en-US" altLang="ja-JP" sz="16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(9</a:t>
            </a:r>
            <a:r>
              <a:rPr kumimoji="0" lang="ja-JP" altLang="en-US" sz="16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月</a:t>
            </a:r>
            <a:r>
              <a:rPr kumimoji="0" lang="en-US" altLang="ja-JP" sz="16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0" lang="ja-JP" altLang="en-US" sz="16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等における啓発</a:t>
            </a:r>
            <a:endParaRPr kumimoji="0" lang="en-US" altLang="ja-JP" sz="16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認知症にやさしいまち</a:t>
            </a:r>
            <a:r>
              <a:rPr lang="en-US" altLang="ja-JP" sz="1400" dirty="0">
                <a:solidFill>
                  <a:prstClr val="black"/>
                </a:solidFill>
                <a:latin typeface="Meiryo UI" panose="020B0604030504040204" pitchFamily="50" charset="-128"/>
                <a:ea typeface="Meiryo UI" panose="020B0604030504040204" pitchFamily="50" charset="-128"/>
              </a:rPr>
              <a:t>SAKAI</a:t>
            </a:r>
            <a:r>
              <a:rPr lang="ja-JP" altLang="en-US" sz="1400" dirty="0">
                <a:solidFill>
                  <a:prstClr val="black"/>
                </a:solidFill>
                <a:latin typeface="Meiryo UI" panose="020B0604030504040204" pitchFamily="50" charset="-128"/>
                <a:ea typeface="Meiryo UI" panose="020B0604030504040204" pitchFamily="50" charset="-128"/>
              </a:rPr>
              <a:t>パネル展</a:t>
            </a:r>
            <a:r>
              <a:rPr lang="en-US" altLang="ja-JP" sz="1400" dirty="0">
                <a:solidFill>
                  <a:prstClr val="black"/>
                </a:solidFill>
                <a:latin typeface="Meiryo UI" panose="020B0604030504040204" pitchFamily="50" charset="-128"/>
                <a:ea typeface="Meiryo UI" panose="020B0604030504040204" pitchFamily="50" charset="-128"/>
              </a:rPr>
              <a:t>&amp;</a:t>
            </a:r>
            <a:r>
              <a:rPr lang="ja-JP" altLang="en-US" sz="1400" dirty="0">
                <a:solidFill>
                  <a:prstClr val="black"/>
                </a:solidFill>
                <a:latin typeface="Meiryo UI" panose="020B0604030504040204" pitchFamily="50" charset="-128"/>
                <a:ea typeface="Meiryo UI" panose="020B0604030504040204" pitchFamily="50" charset="-128"/>
              </a:rPr>
              <a:t>物販会の開催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堺市と共催）</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・「認知症月間記念講演会」におけるシンポジウムの開催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認知症の人と家族の会他と共催）</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・府内各所への認知症月間啓発ポスターの掲示・府、市庁舎等への啓発のぼりの掲出</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・知事定例会見での府民への呼びかけ、民間企業と連携した啓発活動の実施　など</a:t>
            </a: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（例：啓発資材の作成、機関紙への啓発記事の掲載、営業職員によるチラシの配布など）</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endParaRPr kumimoji="0"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zh-CN"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837277" y="5885303"/>
            <a:ext cx="10764477" cy="13383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350063" marR="0" lvl="0" indent="-350063" algn="l" defTabSz="457200" rtl="0" eaLnBrk="1" fontAlgn="auto" latinLnBrk="0" hangingPunct="1">
              <a:lnSpc>
                <a:spcPct val="100000"/>
              </a:lnSpc>
              <a:spcBef>
                <a:spcPts val="0"/>
              </a:spcBef>
              <a:spcAft>
                <a:spcPts val="0"/>
              </a:spcAft>
              <a:buClrTx/>
              <a:buSzTx/>
              <a:buFontTx/>
              <a:buNone/>
              <a:tabLst/>
              <a:defRPr/>
            </a:pPr>
            <a:endParaRPr kumimoji="0"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0063" marR="0" lvl="0" indent="-350063" algn="l" defTabSz="457200" rtl="0" eaLnBrk="1" fontAlgn="auto" latinLnBrk="0" hangingPunct="1">
              <a:lnSpc>
                <a:spcPct val="100000"/>
              </a:lnSpc>
              <a:spcBef>
                <a:spcPts val="0"/>
              </a:spcBef>
              <a:spcAft>
                <a:spcPts val="0"/>
              </a:spcAft>
              <a:buClrTx/>
              <a:buSzTx/>
              <a:buFontTx/>
              <a:buNone/>
              <a:tabLst/>
              <a:defRPr/>
            </a:pPr>
            <a:r>
              <a:rPr kumimoji="0" lang="ja-JP" altLang="en-US" sz="149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zh-CN" sz="149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10891" y="619"/>
            <a:ext cx="12801600" cy="65621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00217" rtl="0" eaLnBrk="1" fontAlgn="auto" latinLnBrk="0" hangingPunct="1">
              <a:lnSpc>
                <a:spcPct val="100000"/>
              </a:lnSpc>
              <a:spcBef>
                <a:spcPts val="0"/>
              </a:spcBef>
              <a:spcAft>
                <a:spcPts val="0"/>
              </a:spcAft>
              <a:buClrTx/>
              <a:buSzTx/>
              <a:buFontTx/>
              <a:buNone/>
              <a:tabLst/>
              <a:defRPr/>
            </a:pPr>
            <a:r>
              <a:rPr kumimoji="0" lang="ja-JP" altLang="en-US" sz="449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kumimoji="0" lang="ja-JP" altLang="en-US" sz="3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認知症施策に係る主な取組み</a:t>
            </a:r>
          </a:p>
        </p:txBody>
      </p:sp>
      <p:sp>
        <p:nvSpPr>
          <p:cNvPr id="11" name="Rectangle 5"/>
          <p:cNvSpPr>
            <a:spLocks noChangeArrowheads="1"/>
          </p:cNvSpPr>
          <p:nvPr/>
        </p:nvSpPr>
        <p:spPr bwMode="auto">
          <a:xfrm>
            <a:off x="184721" y="1744844"/>
            <a:ext cx="3801699" cy="34538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理解増進、相談体制の整備等</a:t>
            </a:r>
          </a:p>
        </p:txBody>
      </p:sp>
      <p:sp>
        <p:nvSpPr>
          <p:cNvPr id="14" name="Rectangle 5"/>
          <p:cNvSpPr>
            <a:spLocks noChangeArrowheads="1"/>
          </p:cNvSpPr>
          <p:nvPr/>
        </p:nvSpPr>
        <p:spPr bwMode="auto">
          <a:xfrm>
            <a:off x="137889" y="5819149"/>
            <a:ext cx="6432720" cy="36028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安心して生活を営むことができる認知症バリアフリーの推進</a:t>
            </a:r>
          </a:p>
        </p:txBody>
      </p:sp>
      <p:sp>
        <p:nvSpPr>
          <p:cNvPr id="2" name="スライド番号プレースホルダー 1"/>
          <p:cNvSpPr>
            <a:spLocks noGrp="1"/>
          </p:cNvSpPr>
          <p:nvPr>
            <p:ph type="sldNum" sz="quarter" idx="12"/>
          </p:nvPr>
        </p:nvSpPr>
        <p:spPr>
          <a:xfrm>
            <a:off x="9955107" y="9120176"/>
            <a:ext cx="2880360" cy="5111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BD016-3B5C-4FD6-B302-EDD0D6E0C88D}" type="slidenum">
              <a:rPr kumimoji="1" lang="ja-JP" altLang="en-US" sz="168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68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9" name="正方形/長方形 38">
            <a:extLst>
              <a:ext uri="{FF2B5EF4-FFF2-40B4-BE49-F238E27FC236}">
                <a16:creationId xmlns:a16="http://schemas.microsoft.com/office/drawing/2014/main" id="{09430DFB-DA07-4C77-9635-F1C67DA8669D}"/>
              </a:ext>
            </a:extLst>
          </p:cNvPr>
          <p:cNvSpPr/>
          <p:nvPr/>
        </p:nvSpPr>
        <p:spPr>
          <a:xfrm>
            <a:off x="271341" y="766587"/>
            <a:ext cx="12326170" cy="868500"/>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06" rIns="34203" rtlCol="0" anchor="t"/>
          <a:lstStyle/>
          <a:p>
            <a:pPr defTabSz="592157">
              <a:defRPr/>
            </a:pPr>
            <a:endParaRPr lang="en-US" altLang="ja-JP" sz="760" b="1" dirty="0">
              <a:solidFill>
                <a:prstClr val="black"/>
              </a:solidFill>
              <a:latin typeface="Meiryo UI" panose="020B0604030504040204" pitchFamily="50" charset="-128"/>
              <a:ea typeface="Meiryo UI" panose="020B0604030504040204" pitchFamily="50" charset="-128"/>
            </a:endParaRPr>
          </a:p>
          <a:p>
            <a:pPr defTabSz="592157">
              <a:defRPr/>
            </a:pPr>
            <a:r>
              <a:rPr lang="ja-JP" altLang="en-US" sz="1400" dirty="0">
                <a:solidFill>
                  <a:prstClr val="black"/>
                </a:solidFill>
                <a:latin typeface="Meiryo UI" panose="020B0604030504040204" pitchFamily="50" charset="-128"/>
                <a:ea typeface="Meiryo UI" panose="020B0604030504040204" pitchFamily="50" charset="-128"/>
              </a:rPr>
              <a:t>◆　「共生社会の実現を推進するための認知症基本法」（基本法）が、令和６年１月１日より施行。</a:t>
            </a:r>
            <a:endParaRPr lang="en-US" altLang="ja-JP" sz="1400" dirty="0">
              <a:solidFill>
                <a:prstClr val="black"/>
              </a:solidFill>
              <a:latin typeface="Meiryo UI" panose="020B0604030504040204" pitchFamily="50" charset="-128"/>
              <a:ea typeface="Meiryo UI" panose="020B0604030504040204" pitchFamily="50" charset="-128"/>
            </a:endParaRPr>
          </a:p>
          <a:p>
            <a:pPr defTabSz="592157">
              <a:defRPr/>
            </a:pPr>
            <a:r>
              <a:rPr lang="ja-JP" altLang="en-US" sz="1400" dirty="0">
                <a:solidFill>
                  <a:prstClr val="black"/>
                </a:solidFill>
                <a:latin typeface="Meiryo UI" panose="020B0604030504040204" pitchFamily="50" charset="-128"/>
                <a:ea typeface="Meiryo UI" panose="020B0604030504040204" pitchFamily="50" charset="-128"/>
              </a:rPr>
              <a:t>◆　府では、基本法の目的を踏まえ、令和６年３月に「大阪府認知症施策推進計画</a:t>
            </a:r>
            <a:r>
              <a:rPr lang="en-US" altLang="ja-JP" sz="1400" dirty="0">
                <a:solidFill>
                  <a:prstClr val="black"/>
                </a:solidFill>
                <a:latin typeface="Meiryo UI" panose="020B0604030504040204" pitchFamily="50" charset="-128"/>
                <a:ea typeface="Meiryo UI" panose="020B0604030504040204" pitchFamily="50" charset="-128"/>
              </a:rPr>
              <a:t>2024</a:t>
            </a:r>
            <a:r>
              <a:rPr lang="ja-JP" altLang="en-US" sz="1400" dirty="0">
                <a:solidFill>
                  <a:prstClr val="black"/>
                </a:solidFill>
                <a:latin typeface="Meiryo UI" panose="020B0604030504040204" pitchFamily="50" charset="-128"/>
                <a:ea typeface="Meiryo UI" panose="020B0604030504040204" pitchFamily="50" charset="-128"/>
              </a:rPr>
              <a:t> 」（計画期間：令和６～８年度）を策定し、認知症の人を含めた一人一人が</a:t>
            </a:r>
            <a:br>
              <a:rPr lang="en-US" altLang="ja-JP" sz="1400" dirty="0">
                <a:solidFill>
                  <a:prstClr val="black"/>
                </a:solidFill>
                <a:latin typeface="Meiryo UI" panose="020B0604030504040204" pitchFamily="50" charset="-128"/>
                <a:ea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rPr>
              <a:t>　　その個性と人格を個性を尊重しつつ支え合いながら共生する活力ある社会（共生社会）の実現をめざし、以下の４つの推進方策に基づき取組を推進。</a:t>
            </a:r>
          </a:p>
          <a:p>
            <a:pPr defTabSz="592157">
              <a:defRPr/>
            </a:pPr>
            <a:endParaRPr lang="en-US" altLang="ja-JP" sz="1045" dirty="0">
              <a:solidFill>
                <a:schemeClr val="tx1"/>
              </a:solidFill>
              <a:latin typeface="Meiryo UI" panose="020B0604030504040204" pitchFamily="50" charset="-128"/>
              <a:ea typeface="Meiryo UI" panose="020B0604030504040204" pitchFamily="50" charset="-128"/>
            </a:endParaRPr>
          </a:p>
        </p:txBody>
      </p:sp>
      <p:graphicFrame>
        <p:nvGraphicFramePr>
          <p:cNvPr id="5" name="表 6">
            <a:extLst>
              <a:ext uri="{FF2B5EF4-FFF2-40B4-BE49-F238E27FC236}">
                <a16:creationId xmlns:a16="http://schemas.microsoft.com/office/drawing/2014/main" id="{DFABFB8B-8FCC-455B-A700-36F9DF96C087}"/>
              </a:ext>
            </a:extLst>
          </p:cNvPr>
          <p:cNvGraphicFramePr>
            <a:graphicFrameLocks noGrp="1"/>
          </p:cNvGraphicFramePr>
          <p:nvPr/>
        </p:nvGraphicFramePr>
        <p:xfrm>
          <a:off x="647084" y="3037359"/>
          <a:ext cx="8088516" cy="1010920"/>
        </p:xfrm>
        <a:graphic>
          <a:graphicData uri="http://schemas.openxmlformats.org/drawingml/2006/table">
            <a:tbl>
              <a:tblPr firstRow="1" bandRow="1">
                <a:tableStyleId>{5C22544A-7EE6-4342-B048-85BDC9FD1C3A}</a:tableStyleId>
              </a:tblPr>
              <a:tblGrid>
                <a:gridCol w="4024120">
                  <a:extLst>
                    <a:ext uri="{9D8B030D-6E8A-4147-A177-3AD203B41FA5}">
                      <a16:colId xmlns:a16="http://schemas.microsoft.com/office/drawing/2014/main" val="1440884043"/>
                    </a:ext>
                  </a:extLst>
                </a:gridCol>
                <a:gridCol w="2245987">
                  <a:extLst>
                    <a:ext uri="{9D8B030D-6E8A-4147-A177-3AD203B41FA5}">
                      <a16:colId xmlns:a16="http://schemas.microsoft.com/office/drawing/2014/main" val="611570129"/>
                    </a:ext>
                  </a:extLst>
                </a:gridCol>
                <a:gridCol w="1818409">
                  <a:extLst>
                    <a:ext uri="{9D8B030D-6E8A-4147-A177-3AD203B41FA5}">
                      <a16:colId xmlns:a16="http://schemas.microsoft.com/office/drawing/2014/main" val="2949210481"/>
                    </a:ext>
                  </a:extLst>
                </a:gridCol>
              </a:tblGrid>
              <a:tr h="298927">
                <a:tc>
                  <a:txBody>
                    <a:bodyPr/>
                    <a:lstStyle/>
                    <a:p>
                      <a:r>
                        <a:rPr kumimoji="1" lang="ja-JP" altLang="en-US" sz="1200" dirty="0"/>
                        <a:t>　　令和</a:t>
                      </a:r>
                      <a:r>
                        <a:rPr kumimoji="1" lang="en-US" altLang="ja-JP" sz="1200" dirty="0"/>
                        <a:t>6</a:t>
                      </a:r>
                      <a:r>
                        <a:rPr kumimoji="1" lang="ja-JP" altLang="en-US" sz="1200" dirty="0"/>
                        <a:t>年度キャラバン・メイト養成者数</a:t>
                      </a:r>
                      <a:endParaRPr kumimoji="1" lang="en-US" altLang="ja-JP" sz="1200" dirty="0"/>
                    </a:p>
                    <a:p>
                      <a:r>
                        <a:rPr kumimoji="1" lang="ja-JP" altLang="en-US" sz="1200" dirty="0"/>
                        <a:t>　　　　　（令和</a:t>
                      </a:r>
                      <a:r>
                        <a:rPr kumimoji="1" lang="en-US" altLang="ja-JP" sz="1200" dirty="0"/>
                        <a:t>6</a:t>
                      </a:r>
                      <a:r>
                        <a:rPr kumimoji="1" lang="ja-JP" altLang="en-US" sz="1200" dirty="0"/>
                        <a:t>年</a:t>
                      </a:r>
                      <a:r>
                        <a:rPr kumimoji="1" lang="en-US" altLang="ja-JP" sz="1200" dirty="0"/>
                        <a:t>9</a:t>
                      </a:r>
                      <a:r>
                        <a:rPr kumimoji="1" lang="ja-JP" altLang="en-US" sz="1200" dirty="0"/>
                        <a:t>月末時点）</a:t>
                      </a:r>
                      <a:endParaRPr kumimoji="1" lang="en-US" altLang="ja-JP" sz="1200" dirty="0"/>
                    </a:p>
                  </a:txBody>
                  <a:tcPr/>
                </a:tc>
                <a:tc>
                  <a:txBody>
                    <a:bodyPr/>
                    <a:lstStyle/>
                    <a:p>
                      <a:r>
                        <a:rPr kumimoji="1" lang="ja-JP" altLang="en-US" sz="1200" dirty="0"/>
                        <a:t>キャラバン・メイト及び</a:t>
                      </a:r>
                      <a:endParaRPr kumimoji="1" lang="en-US" altLang="ja-JP" sz="1200" dirty="0"/>
                    </a:p>
                    <a:p>
                      <a:r>
                        <a:rPr kumimoji="1" lang="ja-JP" altLang="en-US" sz="1200" dirty="0"/>
                        <a:t>サポーター養成者累計数</a:t>
                      </a:r>
                      <a:endParaRPr kumimoji="1" lang="en-US" altLang="ja-JP" sz="1200" dirty="0"/>
                    </a:p>
                    <a:p>
                      <a:r>
                        <a:rPr kumimoji="1" lang="ja-JP" altLang="en-US" sz="1200" dirty="0"/>
                        <a:t>　（令和</a:t>
                      </a:r>
                      <a:r>
                        <a:rPr kumimoji="1" lang="en-US" altLang="ja-JP" sz="1200" dirty="0"/>
                        <a:t>6</a:t>
                      </a:r>
                      <a:r>
                        <a:rPr kumimoji="1" lang="ja-JP" altLang="en-US" sz="1200" dirty="0"/>
                        <a:t>年</a:t>
                      </a:r>
                      <a:r>
                        <a:rPr kumimoji="1" lang="en-US" altLang="ja-JP" sz="1200" dirty="0"/>
                        <a:t>9</a:t>
                      </a:r>
                      <a:r>
                        <a:rPr kumimoji="1" lang="ja-JP" altLang="en-US" sz="1200" dirty="0"/>
                        <a:t>月末時点）</a:t>
                      </a:r>
                    </a:p>
                  </a:txBody>
                  <a:tcPr/>
                </a:tc>
                <a:tc>
                  <a:txBody>
                    <a:bodyPr/>
                    <a:lstStyle/>
                    <a:p>
                      <a:r>
                        <a:rPr kumimoji="1" lang="ja-JP" altLang="en-US" sz="1200" dirty="0"/>
                        <a:t>目標値（令和</a:t>
                      </a:r>
                      <a:r>
                        <a:rPr kumimoji="1" lang="en-US" altLang="ja-JP" sz="1200" dirty="0"/>
                        <a:t>8</a:t>
                      </a:r>
                      <a:r>
                        <a:rPr kumimoji="1" lang="ja-JP" altLang="en-US" sz="1200" dirty="0"/>
                        <a:t>年度末）</a:t>
                      </a:r>
                    </a:p>
                  </a:txBody>
                  <a:tcPr/>
                </a:tc>
                <a:extLst>
                  <a:ext uri="{0D108BD9-81ED-4DB2-BD59-A6C34878D82A}">
                    <a16:rowId xmlns:a16="http://schemas.microsoft.com/office/drawing/2014/main" val="567976187"/>
                  </a:ext>
                </a:extLst>
              </a:tr>
              <a:tr h="370840">
                <a:tc>
                  <a:txBody>
                    <a:bodyPr/>
                    <a:lstStyle/>
                    <a:p>
                      <a:r>
                        <a:rPr kumimoji="1" lang="ja-JP" altLang="en-US" sz="1600" dirty="0"/>
                        <a:t>　</a:t>
                      </a:r>
                      <a:r>
                        <a:rPr kumimoji="1" lang="en-US" altLang="ja-JP" sz="1600" dirty="0"/>
                        <a:t>172</a:t>
                      </a:r>
                      <a:r>
                        <a:rPr kumimoji="1" lang="ja-JP" altLang="en-US" sz="1600" dirty="0"/>
                        <a:t>人（第１回</a:t>
                      </a:r>
                      <a:r>
                        <a:rPr kumimoji="1" lang="en-US" altLang="ja-JP" sz="1600" dirty="0"/>
                        <a:t>104</a:t>
                      </a:r>
                      <a:r>
                        <a:rPr kumimoji="1" lang="ja-JP" altLang="en-US" sz="1600" dirty="0"/>
                        <a:t>人／第</a:t>
                      </a:r>
                      <a:r>
                        <a:rPr kumimoji="1" lang="en-US" altLang="ja-JP" sz="1600" dirty="0"/>
                        <a:t>2</a:t>
                      </a:r>
                      <a:r>
                        <a:rPr kumimoji="1" lang="ja-JP" altLang="en-US" sz="1600" dirty="0"/>
                        <a:t>回</a:t>
                      </a:r>
                      <a:r>
                        <a:rPr kumimoji="1" lang="en-US" altLang="ja-JP" sz="1600" dirty="0"/>
                        <a:t>68</a:t>
                      </a:r>
                      <a:r>
                        <a:rPr kumimoji="1" lang="ja-JP" altLang="en-US" sz="1600" dirty="0"/>
                        <a:t>人）</a:t>
                      </a:r>
                    </a:p>
                  </a:txBody>
                  <a:tcPr/>
                </a:tc>
                <a:tc>
                  <a:txBody>
                    <a:bodyPr/>
                    <a:lstStyle/>
                    <a:p>
                      <a:pPr algn="r"/>
                      <a:r>
                        <a:rPr kumimoji="1" lang="en-US" altLang="ja-JP" sz="1600" dirty="0"/>
                        <a:t>862,960</a:t>
                      </a:r>
                      <a:r>
                        <a:rPr kumimoji="1" lang="ja-JP" altLang="en-US" sz="1600" dirty="0"/>
                        <a:t>人</a:t>
                      </a:r>
                    </a:p>
                  </a:txBody>
                  <a:tcPr/>
                </a:tc>
                <a:tc>
                  <a:txBody>
                    <a:bodyPr/>
                    <a:lstStyle/>
                    <a:p>
                      <a:pPr algn="r"/>
                      <a:r>
                        <a:rPr kumimoji="1" lang="en-US" altLang="ja-JP" sz="1600" dirty="0"/>
                        <a:t>1,000,000</a:t>
                      </a:r>
                      <a:r>
                        <a:rPr kumimoji="1" lang="ja-JP" altLang="en-US" sz="1600" dirty="0"/>
                        <a:t>人</a:t>
                      </a:r>
                    </a:p>
                  </a:txBody>
                  <a:tcPr/>
                </a:tc>
                <a:extLst>
                  <a:ext uri="{0D108BD9-81ED-4DB2-BD59-A6C34878D82A}">
                    <a16:rowId xmlns:a16="http://schemas.microsoft.com/office/drawing/2014/main" val="604036400"/>
                  </a:ext>
                </a:extLst>
              </a:tr>
            </a:tbl>
          </a:graphicData>
        </a:graphic>
      </p:graphicFrame>
      <p:pic>
        <p:nvPicPr>
          <p:cNvPr id="12" name="図 11">
            <a:extLst>
              <a:ext uri="{FF2B5EF4-FFF2-40B4-BE49-F238E27FC236}">
                <a16:creationId xmlns:a16="http://schemas.microsoft.com/office/drawing/2014/main" id="{FB9307F9-36F6-4AAF-BA9A-0D0631B6B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8915" y="3678829"/>
            <a:ext cx="1452445" cy="2012156"/>
          </a:xfrm>
          <a:prstGeom prst="rect">
            <a:avLst/>
          </a:prstGeom>
        </p:spPr>
      </p:pic>
      <p:pic>
        <p:nvPicPr>
          <p:cNvPr id="36" name="図 35">
            <a:extLst>
              <a:ext uri="{FF2B5EF4-FFF2-40B4-BE49-F238E27FC236}">
                <a16:creationId xmlns:a16="http://schemas.microsoft.com/office/drawing/2014/main" id="{3156689A-00A0-4C88-9799-4E4626D57303}"/>
              </a:ext>
            </a:extLst>
          </p:cNvPr>
          <p:cNvPicPr>
            <a:picLocks noChangeAspect="1"/>
          </p:cNvPicPr>
          <p:nvPr/>
        </p:nvPicPr>
        <p:blipFill>
          <a:blip r:embed="rId4"/>
          <a:stretch>
            <a:fillRect/>
          </a:stretch>
        </p:blipFill>
        <p:spPr>
          <a:xfrm>
            <a:off x="10914401" y="3677401"/>
            <a:ext cx="1644487" cy="1952072"/>
          </a:xfrm>
          <a:prstGeom prst="rect">
            <a:avLst/>
          </a:prstGeom>
        </p:spPr>
      </p:pic>
      <p:sp>
        <p:nvSpPr>
          <p:cNvPr id="24" name="正方形/長方形 23">
            <a:extLst>
              <a:ext uri="{FF2B5EF4-FFF2-40B4-BE49-F238E27FC236}">
                <a16:creationId xmlns:a16="http://schemas.microsoft.com/office/drawing/2014/main" id="{B40CFC94-99B2-403D-88D5-8734A5EDCD39}"/>
              </a:ext>
            </a:extLst>
          </p:cNvPr>
          <p:cNvSpPr/>
          <p:nvPr/>
        </p:nvSpPr>
        <p:spPr>
          <a:xfrm>
            <a:off x="8984657" y="3397147"/>
            <a:ext cx="1891714" cy="337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（堺市でのイベントの様子）</a:t>
            </a:r>
          </a:p>
        </p:txBody>
      </p:sp>
      <p:sp>
        <p:nvSpPr>
          <p:cNvPr id="27" name="正方形/長方形 26">
            <a:extLst>
              <a:ext uri="{FF2B5EF4-FFF2-40B4-BE49-F238E27FC236}">
                <a16:creationId xmlns:a16="http://schemas.microsoft.com/office/drawing/2014/main" id="{A58A95AB-6142-4F03-AE54-590070ACB639}"/>
              </a:ext>
            </a:extLst>
          </p:cNvPr>
          <p:cNvSpPr/>
          <p:nvPr/>
        </p:nvSpPr>
        <p:spPr>
          <a:xfrm>
            <a:off x="10790019" y="3367166"/>
            <a:ext cx="1728201" cy="337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（啓発ポスター）</a:t>
            </a:r>
          </a:p>
        </p:txBody>
      </p:sp>
      <p:sp>
        <p:nvSpPr>
          <p:cNvPr id="30" name="正方形/長方形 29">
            <a:extLst>
              <a:ext uri="{FF2B5EF4-FFF2-40B4-BE49-F238E27FC236}">
                <a16:creationId xmlns:a16="http://schemas.microsoft.com/office/drawing/2014/main" id="{3E8EB26F-4BC9-4EDC-942E-00DE7AF481B1}"/>
              </a:ext>
            </a:extLst>
          </p:cNvPr>
          <p:cNvSpPr/>
          <p:nvPr/>
        </p:nvSpPr>
        <p:spPr>
          <a:xfrm>
            <a:off x="6960596" y="4006923"/>
            <a:ext cx="2278319" cy="337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（堺市でのイベントの様子）</a:t>
            </a:r>
          </a:p>
        </p:txBody>
      </p:sp>
      <p:pic>
        <p:nvPicPr>
          <p:cNvPr id="31" name="図 30">
            <a:extLst>
              <a:ext uri="{FF2B5EF4-FFF2-40B4-BE49-F238E27FC236}">
                <a16:creationId xmlns:a16="http://schemas.microsoft.com/office/drawing/2014/main" id="{D762357E-CC8A-4F4F-977F-CD3089BE4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2805" y="4292822"/>
            <a:ext cx="2027451" cy="1402829"/>
          </a:xfrm>
          <a:prstGeom prst="rect">
            <a:avLst/>
          </a:prstGeom>
        </p:spPr>
      </p:pic>
      <p:sp>
        <p:nvSpPr>
          <p:cNvPr id="28" name="正方形/長方形 27">
            <a:extLst>
              <a:ext uri="{FF2B5EF4-FFF2-40B4-BE49-F238E27FC236}">
                <a16:creationId xmlns:a16="http://schemas.microsoft.com/office/drawing/2014/main" id="{25B692F3-A790-4A83-81F6-F8773BF109BF}"/>
              </a:ext>
            </a:extLst>
          </p:cNvPr>
          <p:cNvSpPr/>
          <p:nvPr/>
        </p:nvSpPr>
        <p:spPr>
          <a:xfrm>
            <a:off x="329717" y="6180240"/>
            <a:ext cx="9870711" cy="21735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生活におけるバリアフリー化の推進</a:t>
            </a:r>
            <a:endParaRPr kumimoji="0"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srgbClr val="FF0000"/>
                </a:solidFill>
                <a:latin typeface="Meiryo UI" panose="020B0604030504040204" pitchFamily="50" charset="-128"/>
                <a:ea typeface="Meiryo UI" panose="020B0604030504040204" pitchFamily="50" charset="-128"/>
              </a:rPr>
              <a:t>〇</a:t>
            </a:r>
            <a:r>
              <a:rPr kumimoji="0"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民間事業者を対象とした理解促進のためのセミナーの実施</a:t>
            </a:r>
            <a:endParaRPr kumimoji="0"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R="0" lvl="0" indent="0" fontAlgn="auto">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・「公共交通事業者向け認知症への理解増進セミナー」の開催（</a:t>
            </a:r>
            <a:r>
              <a:rPr lang="en-US" altLang="ja-JP" sz="1400" dirty="0">
                <a:solidFill>
                  <a:prstClr val="black"/>
                </a:solidFill>
                <a:latin typeface="Meiryo UI" panose="020B0604030504040204" pitchFamily="50" charset="-128"/>
                <a:ea typeface="Meiryo UI" panose="020B0604030504040204" pitchFamily="50" charset="-128"/>
              </a:rPr>
              <a:t>11/26</a:t>
            </a: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56</a:t>
            </a:r>
            <a:r>
              <a:rPr lang="ja-JP" altLang="en-US" sz="1400" dirty="0">
                <a:solidFill>
                  <a:prstClr val="black"/>
                </a:solidFill>
                <a:latin typeface="Meiryo UI" panose="020B0604030504040204" pitchFamily="50" charset="-128"/>
                <a:ea typeface="Meiryo UI" panose="020B0604030504040204" pitchFamily="50" charset="-128"/>
              </a:rPr>
              <a:t>名参加）</a:t>
            </a:r>
            <a:endParaRPr lang="en-US" altLang="ja-JP" sz="1400" dirty="0">
              <a:solidFill>
                <a:prstClr val="black"/>
              </a:solidFill>
              <a:latin typeface="Meiryo UI" panose="020B0604030504040204" pitchFamily="50" charset="-128"/>
              <a:ea typeface="Meiryo UI" panose="020B0604030504040204" pitchFamily="50" charset="-128"/>
            </a:endParaRPr>
          </a:p>
          <a:p>
            <a:pPr marR="0" lvl="0" indent="0" fontAlgn="auto">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（内容）</a:t>
            </a:r>
            <a:endParaRPr lang="en-US" altLang="ja-JP" sz="1400" dirty="0">
              <a:solidFill>
                <a:prstClr val="black"/>
              </a:solidFill>
              <a:latin typeface="Meiryo UI" panose="020B0604030504040204" pitchFamily="50" charset="-128"/>
              <a:ea typeface="Meiryo UI" panose="020B0604030504040204" pitchFamily="50" charset="-128"/>
            </a:endParaRPr>
          </a:p>
          <a:p>
            <a:pPr marR="0" lvl="0" indent="0" fontAlgn="auto">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認知症理解増進講座</a:t>
            </a:r>
            <a:endParaRPr lang="en-US" altLang="ja-JP" sz="1400" dirty="0">
              <a:solidFill>
                <a:prstClr val="black"/>
              </a:solidFill>
              <a:latin typeface="Meiryo UI" panose="020B0604030504040204" pitchFamily="50" charset="-128"/>
              <a:ea typeface="Meiryo UI" panose="020B0604030504040204" pitchFamily="50" charset="-128"/>
            </a:endParaRPr>
          </a:p>
          <a:p>
            <a:pPr marR="0" lvl="0" indent="0" fontAlgn="auto">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取組事例の紹介（京都市岩倉地域包括支援センターの取組）</a:t>
            </a:r>
            <a:endParaRPr lang="en-US" altLang="ja-JP" sz="1400" dirty="0">
              <a:solidFill>
                <a:prstClr val="black"/>
              </a:solidFill>
              <a:latin typeface="Meiryo UI" panose="020B0604030504040204" pitchFamily="50" charset="-128"/>
              <a:ea typeface="Meiryo UI" panose="020B0604030504040204" pitchFamily="50" charset="-128"/>
            </a:endParaRPr>
          </a:p>
          <a:p>
            <a:pPr marR="0" lvl="0" indent="0" fontAlgn="auto">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認知症の本人からのメッセージ（鉄道バスなどの利用について）</a:t>
            </a:r>
            <a:endParaRPr lang="en-US" altLang="ja-JP" sz="1400" dirty="0">
              <a:solidFill>
                <a:prstClr val="black"/>
              </a:solidFill>
              <a:latin typeface="Meiryo UI" panose="020B0604030504040204" pitchFamily="50" charset="-128"/>
              <a:ea typeface="Meiryo UI" panose="020B0604030504040204" pitchFamily="50" charset="-128"/>
            </a:endParaRPr>
          </a:p>
          <a:p>
            <a:pPr marR="0" lvl="0" indent="0" fontAlgn="auto">
              <a:lnSpc>
                <a:spcPct val="100000"/>
              </a:lnSpc>
              <a:spcBef>
                <a:spcPts val="0"/>
              </a:spcBef>
              <a:spcAft>
                <a:spcPts val="0"/>
              </a:spcAft>
              <a:buClrTx/>
              <a:buSzTx/>
              <a:buFontTx/>
              <a:buNone/>
              <a:tabLst/>
              <a:defRPr/>
            </a:pPr>
            <a:endParaRPr lang="en-US" altLang="ja-JP" sz="1400" dirty="0">
              <a:solidFill>
                <a:prstClr val="black"/>
              </a:solidFill>
              <a:latin typeface="Meiryo UI" panose="020B0604030504040204" pitchFamily="50" charset="-128"/>
              <a:ea typeface="Meiryo UI" panose="020B0604030504040204" pitchFamily="50" charset="-128"/>
            </a:endParaRPr>
          </a:p>
          <a:p>
            <a:pPr marR="0" lvl="0" indent="0" fontAlgn="auto">
              <a:lnSpc>
                <a:spcPct val="100000"/>
              </a:lnSpc>
              <a:spcBef>
                <a:spcPts val="0"/>
              </a:spcBef>
              <a:spcAft>
                <a:spcPts val="0"/>
              </a:spcAft>
              <a:buClrTx/>
              <a:buSzTx/>
              <a:buFontTx/>
              <a:buNone/>
              <a:tabLst/>
              <a:defRPr/>
            </a:pPr>
            <a:r>
              <a:rPr lang="ja-JP" altLang="en-US" sz="1600" dirty="0">
                <a:solidFill>
                  <a:srgbClr val="FF0000"/>
                </a:solidFill>
                <a:latin typeface="Meiryo UI" panose="020B0604030504040204" pitchFamily="50" charset="-128"/>
                <a:ea typeface="Meiryo UI" panose="020B0604030504040204" pitchFamily="50" charset="-128"/>
              </a:rPr>
              <a:t>〇「認知症サポート事業所」登録制度の創設・普及</a:t>
            </a:r>
            <a:endParaRPr lang="en-US" altLang="ja-JP" sz="1600"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認知症の当事者やご家族の買い物などの日常生活を支援するため、認知症サポーター</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の配置、認知症の人にやさしい取組を行う事業所を府において登録、広く公表する事業</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・昨年</a:t>
            </a:r>
            <a:r>
              <a:rPr lang="en-US" altLang="ja-JP" sz="1400" dirty="0">
                <a:solidFill>
                  <a:prstClr val="black"/>
                </a:solidFill>
                <a:latin typeface="Meiryo UI" panose="020B0604030504040204" pitchFamily="50" charset="-128"/>
                <a:ea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rPr>
              <a:t>月より受付開始、　銀行、ドラッグストア、スーパーなど、現時点で</a:t>
            </a:r>
            <a:r>
              <a:rPr lang="en-US" altLang="ja-JP" sz="1400" dirty="0">
                <a:solidFill>
                  <a:schemeClr val="tx1"/>
                </a:solidFill>
                <a:latin typeface="Meiryo UI" panose="020B0604030504040204" pitchFamily="50" charset="-128"/>
                <a:ea typeface="Meiryo UI" panose="020B0604030504040204" pitchFamily="50" charset="-128"/>
              </a:rPr>
              <a:t>562</a:t>
            </a:r>
            <a:r>
              <a:rPr lang="ja-JP" altLang="en-US" sz="1400" dirty="0">
                <a:solidFill>
                  <a:prstClr val="black"/>
                </a:solidFill>
                <a:latin typeface="Meiryo UI" panose="020B0604030504040204" pitchFamily="50" charset="-128"/>
                <a:ea typeface="Meiryo UI" panose="020B0604030504040204" pitchFamily="50" charset="-128"/>
              </a:rPr>
              <a:t>事業所が登録済</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・本年</a:t>
            </a:r>
            <a:r>
              <a:rPr lang="en-US" altLang="ja-JP" sz="1400" dirty="0">
                <a:solidFill>
                  <a:prstClr val="black"/>
                </a:solidFill>
                <a:latin typeface="Meiryo UI" panose="020B0604030504040204" pitchFamily="50" charset="-128"/>
                <a:ea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rPr>
              <a:t>日より「認知症サポ</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ト事業所検索システム」の運用を開始、利用者の利便性</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の向上を図るとともに更なる登録事業所の拡大のため、企業への働きかけなど取組を推進</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4" name="図 33">
            <a:extLst>
              <a:ext uri="{FF2B5EF4-FFF2-40B4-BE49-F238E27FC236}">
                <a16:creationId xmlns:a16="http://schemas.microsoft.com/office/drawing/2014/main" id="{FBA9B9C3-1D91-4D96-9DDF-C2D90A0B52B0}"/>
              </a:ext>
            </a:extLst>
          </p:cNvPr>
          <p:cNvPicPr>
            <a:picLocks noChangeAspect="1"/>
          </p:cNvPicPr>
          <p:nvPr/>
        </p:nvPicPr>
        <p:blipFill>
          <a:blip r:embed="rId6"/>
          <a:stretch>
            <a:fillRect/>
          </a:stretch>
        </p:blipFill>
        <p:spPr>
          <a:xfrm flipH="1">
            <a:off x="7212620" y="6487091"/>
            <a:ext cx="3177636" cy="1859380"/>
          </a:xfrm>
          <a:prstGeom prst="rect">
            <a:avLst/>
          </a:prstGeom>
        </p:spPr>
      </p:pic>
      <p:sp>
        <p:nvSpPr>
          <p:cNvPr id="35" name="正方形/長方形 34">
            <a:extLst>
              <a:ext uri="{FF2B5EF4-FFF2-40B4-BE49-F238E27FC236}">
                <a16:creationId xmlns:a16="http://schemas.microsoft.com/office/drawing/2014/main" id="{A5490CC8-EE26-4C30-BFB7-387523D5AAC3}"/>
              </a:ext>
            </a:extLst>
          </p:cNvPr>
          <p:cNvSpPr/>
          <p:nvPr/>
        </p:nvSpPr>
        <p:spPr>
          <a:xfrm>
            <a:off x="6540321" y="6191727"/>
            <a:ext cx="2747557" cy="337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（セミナー当日の様子）</a:t>
            </a:r>
          </a:p>
        </p:txBody>
      </p:sp>
      <p:pic>
        <p:nvPicPr>
          <p:cNvPr id="37" name="図 36">
            <a:extLst>
              <a:ext uri="{FF2B5EF4-FFF2-40B4-BE49-F238E27FC236}">
                <a16:creationId xmlns:a16="http://schemas.microsoft.com/office/drawing/2014/main" id="{F89A59E0-F6F8-4E36-84E7-740F1040F1D6}"/>
              </a:ext>
            </a:extLst>
          </p:cNvPr>
          <p:cNvPicPr>
            <a:picLocks noChangeAspect="1"/>
          </p:cNvPicPr>
          <p:nvPr/>
        </p:nvPicPr>
        <p:blipFill>
          <a:blip r:embed="rId7"/>
          <a:stretch>
            <a:fillRect/>
          </a:stretch>
        </p:blipFill>
        <p:spPr>
          <a:xfrm>
            <a:off x="10624462" y="7683006"/>
            <a:ext cx="1707354" cy="1800220"/>
          </a:xfrm>
          <a:prstGeom prst="rect">
            <a:avLst/>
          </a:prstGeom>
        </p:spPr>
      </p:pic>
      <p:sp>
        <p:nvSpPr>
          <p:cNvPr id="38" name="正方形/長方形 37">
            <a:extLst>
              <a:ext uri="{FF2B5EF4-FFF2-40B4-BE49-F238E27FC236}">
                <a16:creationId xmlns:a16="http://schemas.microsoft.com/office/drawing/2014/main" id="{76A1DB71-9CE3-4FBB-83A6-9FFDF9FACB0A}"/>
              </a:ext>
            </a:extLst>
          </p:cNvPr>
          <p:cNvSpPr/>
          <p:nvPr/>
        </p:nvSpPr>
        <p:spPr>
          <a:xfrm>
            <a:off x="10180270" y="7338825"/>
            <a:ext cx="2747557" cy="337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（登録ステッカー）</a:t>
            </a:r>
          </a:p>
        </p:txBody>
      </p:sp>
    </p:spTree>
    <p:extLst>
      <p:ext uri="{BB962C8B-B14F-4D97-AF65-F5344CB8AC3E}">
        <p14:creationId xmlns:p14="http://schemas.microsoft.com/office/powerpoint/2010/main" val="322791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0686586-8A7A-4371-8CA3-6F512A976C8B}"/>
              </a:ext>
            </a:extLst>
          </p:cNvPr>
          <p:cNvSpPr/>
          <p:nvPr/>
        </p:nvSpPr>
        <p:spPr>
          <a:xfrm>
            <a:off x="-10891" y="619"/>
            <a:ext cx="12801600" cy="55485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00217" rtl="0" eaLnBrk="1" fontAlgn="auto" latinLnBrk="0" hangingPunct="1">
              <a:lnSpc>
                <a:spcPct val="100000"/>
              </a:lnSpc>
              <a:spcBef>
                <a:spcPts val="0"/>
              </a:spcBef>
              <a:spcAft>
                <a:spcPts val="0"/>
              </a:spcAft>
              <a:buClrTx/>
              <a:buSzTx/>
              <a:buFontTx/>
              <a:buNone/>
              <a:tabLst/>
              <a:defRPr/>
            </a:pPr>
            <a:r>
              <a:rPr kumimoji="0" lang="ja-JP" altLang="en-US" sz="449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　</a:t>
            </a:r>
            <a:r>
              <a:rPr kumimoji="0" lang="ja-JP" altLang="en-US" sz="30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認知症施策に係る主な取組み</a:t>
            </a:r>
          </a:p>
        </p:txBody>
      </p:sp>
      <p:sp>
        <p:nvSpPr>
          <p:cNvPr id="9" name="角丸四角形 14">
            <a:extLst>
              <a:ext uri="{FF2B5EF4-FFF2-40B4-BE49-F238E27FC236}">
                <a16:creationId xmlns:a16="http://schemas.microsoft.com/office/drawing/2014/main" id="{B99A3523-E094-4D97-8C81-B4F6815E971E}"/>
              </a:ext>
            </a:extLst>
          </p:cNvPr>
          <p:cNvSpPr/>
          <p:nvPr/>
        </p:nvSpPr>
        <p:spPr>
          <a:xfrm>
            <a:off x="85965" y="7221719"/>
            <a:ext cx="12607888" cy="2270149"/>
          </a:xfrm>
          <a:prstGeom prst="roundRect">
            <a:avLst>
              <a:gd name="adj" fmla="val 6978"/>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0196B636-1545-4028-B8E6-55E7406EDBA6}"/>
              </a:ext>
            </a:extLst>
          </p:cNvPr>
          <p:cNvSpPr/>
          <p:nvPr/>
        </p:nvSpPr>
        <p:spPr>
          <a:xfrm>
            <a:off x="106870" y="7244870"/>
            <a:ext cx="12330437" cy="5558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認知症予防に資する可能性のある活動の推進</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b="1" dirty="0">
                <a:solidFill>
                  <a:srgbClr val="FF0000"/>
                </a:solidFill>
                <a:latin typeface="Meiryo UI" panose="020B0604030504040204" pitchFamily="50" charset="-128"/>
                <a:ea typeface="Meiryo UI" panose="020B0604030504040204" pitchFamily="50" charset="-128"/>
              </a:rPr>
              <a:t>　　　</a:t>
            </a:r>
            <a:r>
              <a:rPr lang="ja-JP" altLang="en-US" sz="1600" dirty="0">
                <a:solidFill>
                  <a:srgbClr val="FF0000"/>
                </a:solidFill>
                <a:latin typeface="Meiryo UI" panose="020B0604030504040204" pitchFamily="50" charset="-128"/>
                <a:ea typeface="Meiryo UI" panose="020B0604030504040204" pitchFamily="50" charset="-128"/>
              </a:rPr>
              <a:t>〇</a:t>
            </a:r>
            <a:r>
              <a:rPr kumimoji="0"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認知症「予防」発信事業の実施</a:t>
            </a:r>
            <a:endParaRPr kumimoji="0"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軽度認知障がい</a:t>
            </a:r>
            <a:r>
              <a:rPr lang="en-US" altLang="ja-JP" sz="1400" dirty="0">
                <a:solidFill>
                  <a:prstClr val="black"/>
                </a:solidFill>
                <a:latin typeface="Meiryo UI" panose="020B0604030504040204" pitchFamily="50" charset="-128"/>
                <a:ea typeface="Meiryo UI" panose="020B0604030504040204" pitchFamily="50" charset="-128"/>
              </a:rPr>
              <a:t>(MCI)</a:t>
            </a:r>
            <a:r>
              <a:rPr lang="ja-JP" altLang="en-US" sz="1400" dirty="0">
                <a:solidFill>
                  <a:prstClr val="black"/>
                </a:solidFill>
                <a:latin typeface="Meiryo UI" panose="020B0604030504040204" pitchFamily="50" charset="-128"/>
                <a:ea typeface="Meiryo UI" panose="020B0604030504040204" pitchFamily="50" charset="-128"/>
              </a:rPr>
              <a:t>のリスクを血液から評価できる検査を活用し、市町村が行う、</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認知症への予防効果が期待される運動教室などの事業について効果を検証し、</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より効果的な認知症予防事業を府内市町村に普及</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効果検証を実施した市町村と予防事業名</a:t>
            </a:r>
            <a:r>
              <a:rPr lang="en-US" altLang="ja-JP" sz="1400" dirty="0">
                <a:solidFill>
                  <a:prstClr val="black"/>
                </a:solidFill>
                <a:latin typeface="Meiryo UI" panose="020B0604030504040204" pitchFamily="50" charset="-128"/>
                <a:ea typeface="Meiryo UI"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令和</a:t>
            </a:r>
            <a:r>
              <a:rPr lang="en-US" altLang="ja-JP" sz="1400" dirty="0">
                <a:solidFill>
                  <a:prstClr val="black"/>
                </a:solidFill>
                <a:latin typeface="Meiryo UI" panose="020B0604030504040204" pitchFamily="50" charset="-128"/>
                <a:ea typeface="Meiryo UI" panose="020B0604030504040204" pitchFamily="50" charset="-128"/>
              </a:rPr>
              <a:t>5</a:t>
            </a:r>
            <a:r>
              <a:rPr lang="ja-JP" altLang="en-US" sz="1400" dirty="0">
                <a:solidFill>
                  <a:prstClr val="black"/>
                </a:solidFill>
                <a:latin typeface="Meiryo UI" panose="020B0604030504040204" pitchFamily="50" charset="-128"/>
                <a:ea typeface="Meiryo UI" panose="020B0604030504040204" pitchFamily="50" charset="-128"/>
              </a:rPr>
              <a:t>年度：枚方市（ひからた脳活教室）・田尻町（人生大漁サロン）</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年度：池田市（脳トレエクササイズ）・羽曳野市（ラララサーキット）</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AC7229B9-1F2C-4404-BCCE-D37B09DD587B}"/>
              </a:ext>
            </a:extLst>
          </p:cNvPr>
          <p:cNvPicPr>
            <a:picLocks noChangeAspect="1"/>
          </p:cNvPicPr>
          <p:nvPr/>
        </p:nvPicPr>
        <p:blipFill>
          <a:blip r:embed="rId3"/>
          <a:stretch>
            <a:fillRect/>
          </a:stretch>
        </p:blipFill>
        <p:spPr>
          <a:xfrm>
            <a:off x="6525296" y="7696082"/>
            <a:ext cx="2982494" cy="1652807"/>
          </a:xfrm>
          <a:prstGeom prst="rect">
            <a:avLst/>
          </a:prstGeom>
        </p:spPr>
      </p:pic>
      <p:pic>
        <p:nvPicPr>
          <p:cNvPr id="14" name="図 13">
            <a:extLst>
              <a:ext uri="{FF2B5EF4-FFF2-40B4-BE49-F238E27FC236}">
                <a16:creationId xmlns:a16="http://schemas.microsoft.com/office/drawing/2014/main" id="{FEE2F911-437B-4547-97DA-1056F034C2B3}"/>
              </a:ext>
            </a:extLst>
          </p:cNvPr>
          <p:cNvPicPr>
            <a:picLocks noChangeAspect="1"/>
          </p:cNvPicPr>
          <p:nvPr/>
        </p:nvPicPr>
        <p:blipFill>
          <a:blip r:embed="rId4"/>
          <a:stretch>
            <a:fillRect/>
          </a:stretch>
        </p:blipFill>
        <p:spPr>
          <a:xfrm>
            <a:off x="9609574" y="7696082"/>
            <a:ext cx="2982495" cy="1643695"/>
          </a:xfrm>
          <a:prstGeom prst="rect">
            <a:avLst/>
          </a:prstGeom>
        </p:spPr>
      </p:pic>
      <p:sp>
        <p:nvSpPr>
          <p:cNvPr id="13" name="正方形/長方形 12">
            <a:extLst>
              <a:ext uri="{FF2B5EF4-FFF2-40B4-BE49-F238E27FC236}">
                <a16:creationId xmlns:a16="http://schemas.microsoft.com/office/drawing/2014/main" id="{F07F2C04-D317-4418-9012-68A832C27681}"/>
              </a:ext>
            </a:extLst>
          </p:cNvPr>
          <p:cNvSpPr/>
          <p:nvPr/>
        </p:nvSpPr>
        <p:spPr>
          <a:xfrm>
            <a:off x="8235778" y="7351826"/>
            <a:ext cx="2277809" cy="337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（令和５年度の事業結果の概要）</a:t>
            </a:r>
          </a:p>
        </p:txBody>
      </p:sp>
      <p:sp>
        <p:nvSpPr>
          <p:cNvPr id="16" name="角丸四角形 8">
            <a:extLst>
              <a:ext uri="{FF2B5EF4-FFF2-40B4-BE49-F238E27FC236}">
                <a16:creationId xmlns:a16="http://schemas.microsoft.com/office/drawing/2014/main" id="{0CA2699A-03AE-43EE-991C-6FE77F2CE3FB}"/>
              </a:ext>
            </a:extLst>
          </p:cNvPr>
          <p:cNvSpPr/>
          <p:nvPr/>
        </p:nvSpPr>
        <p:spPr>
          <a:xfrm>
            <a:off x="81023" y="925293"/>
            <a:ext cx="12670832" cy="3075837"/>
          </a:xfrm>
          <a:prstGeom prst="roundRect">
            <a:avLst>
              <a:gd name="adj" fmla="val 2766"/>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Rectangle 5">
            <a:extLst>
              <a:ext uri="{FF2B5EF4-FFF2-40B4-BE49-F238E27FC236}">
                <a16:creationId xmlns:a16="http://schemas.microsoft.com/office/drawing/2014/main" id="{61CC4BDF-A895-4AA7-884D-5FB9DE4536E1}"/>
              </a:ext>
            </a:extLst>
          </p:cNvPr>
          <p:cNvSpPr>
            <a:spLocks noChangeArrowheads="1"/>
          </p:cNvSpPr>
          <p:nvPr/>
        </p:nvSpPr>
        <p:spPr bwMode="auto">
          <a:xfrm>
            <a:off x="46723" y="668420"/>
            <a:ext cx="7418948" cy="38595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安心して生活を営むことができる認知症バリアフリーの推進（続き）</a:t>
            </a:r>
          </a:p>
        </p:txBody>
      </p:sp>
      <p:sp>
        <p:nvSpPr>
          <p:cNvPr id="18" name="正方形/長方形 17">
            <a:extLst>
              <a:ext uri="{FF2B5EF4-FFF2-40B4-BE49-F238E27FC236}">
                <a16:creationId xmlns:a16="http://schemas.microsoft.com/office/drawing/2014/main" id="{EBB50A51-5C4F-410B-9324-20166040369E}"/>
              </a:ext>
            </a:extLst>
          </p:cNvPr>
          <p:cNvSpPr/>
          <p:nvPr/>
        </p:nvSpPr>
        <p:spPr>
          <a:xfrm>
            <a:off x="224690" y="1085899"/>
            <a:ext cx="10185622" cy="12973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社会参加の機会の確保等</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〇認知症の人本人からの発信支援</a:t>
            </a:r>
            <a:endParaRPr kumimoji="0"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　・国では、認知症の本人からの発信機会の拡大を目的に、７人の認知症の本人を「希望大使」</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　　として任命（令和７年末までに都道府県ごとの「地域版希望大使」の設置を目標）</a:t>
            </a:r>
            <a:endParaRPr lang="en-US" altLang="ja-JP" sz="600"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　・府でも、昨年</a:t>
            </a:r>
            <a:r>
              <a:rPr lang="en-US" altLang="ja-JP" sz="1400" dirty="0">
                <a:solidFill>
                  <a:schemeClr val="tx1"/>
                </a:solidFill>
                <a:latin typeface="Meiryo UI" panose="020B0604030504040204" pitchFamily="50" charset="-128"/>
                <a:ea typeface="Meiryo UI" panose="020B0604030504040204" pitchFamily="50" charset="-128"/>
              </a:rPr>
              <a:t>9</a:t>
            </a:r>
            <a:r>
              <a:rPr lang="ja-JP" altLang="en-US" sz="1400" dirty="0">
                <a:solidFill>
                  <a:schemeClr val="tx1"/>
                </a:solidFill>
                <a:latin typeface="Meiryo UI" panose="020B0604030504040204" pitchFamily="50" charset="-128"/>
                <a:ea typeface="Meiryo UI" panose="020B0604030504040204" pitchFamily="50" charset="-128"/>
              </a:rPr>
              <a:t>月に２名の認知症の本人を地域版認知症本人大使「おおさか希望大使」として</a:t>
            </a:r>
            <a:endParaRPr lang="en-US" altLang="ja-JP" sz="1400" dirty="0">
              <a:solidFill>
                <a:schemeClr val="tx1"/>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　　任命し、</a:t>
            </a:r>
            <a:r>
              <a:rPr kumimoji="0"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知事から委嘱状</a:t>
            </a:r>
            <a:r>
              <a:rPr lang="ja-JP" altLang="en-US" sz="1400" dirty="0">
                <a:solidFill>
                  <a:schemeClr val="tx1"/>
                </a:solidFill>
                <a:latin typeface="Meiryo UI" panose="020B0604030504040204" pitchFamily="50" charset="-128"/>
                <a:ea typeface="Meiryo UI" panose="020B0604030504040204" pitchFamily="50" charset="-128"/>
              </a:rPr>
              <a:t>を</a:t>
            </a:r>
            <a:r>
              <a:rPr kumimoji="0"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交付</a:t>
            </a:r>
            <a:endParaRPr kumimoji="0" lang="en-US" altLang="ja-JP" sz="14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・地域の本人交流会等に</a:t>
            </a:r>
            <a:r>
              <a:rPr kumimoji="0" lang="ja-JP" altLang="en-US" sz="1400" b="0" i="0" u="none" strike="sng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も</a:t>
            </a:r>
            <a:r>
              <a:rPr kumimoji="0"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参加し、認知症の方々やそのご家族とも積極的に交流するとともに、</a:t>
            </a:r>
            <a:endParaRPr kumimoji="0"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　　</a:t>
            </a:r>
            <a:r>
              <a:rPr kumimoji="0"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府ホームページを通じて本人発信を継続</a:t>
            </a:r>
            <a:endParaRPr kumimoji="0" lang="en-US" altLang="ja-JP"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〇若年性認知症に関する取組　</a:t>
            </a:r>
            <a:r>
              <a:rPr kumimoji="0"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0"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・「若年性認知症支援コーディネーター」を設置し、若年性認知症の方の就労や生活などを支援（通年）</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若年性認知症への理解を広げるため</a:t>
            </a:r>
            <a:r>
              <a:rPr lang="ja-JP" altLang="en-US" sz="1400" dirty="0">
                <a:solidFill>
                  <a:prstClr val="black"/>
                </a:solidFill>
                <a:latin typeface="Meiryo UI" panose="020B0604030504040204" pitchFamily="50" charset="-128"/>
                <a:ea typeface="Meiryo UI" panose="020B0604030504040204" pitchFamily="50" charset="-128"/>
              </a:rPr>
              <a:t>産業保健スタッフ</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向けのセミナーを開催</a:t>
            </a:r>
            <a:r>
              <a:rPr lang="ja-JP" altLang="en-US" sz="1400" dirty="0">
                <a:solidFill>
                  <a:prstClr val="black"/>
                </a:solidFill>
                <a:latin typeface="Meiryo UI" panose="020B0604030504040204" pitchFamily="50" charset="-128"/>
                <a:ea typeface="Meiryo UI" panose="020B0604030504040204" pitchFamily="50" charset="-128"/>
              </a:rPr>
              <a:t>　</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月に開催を予定</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5B999A73-54EC-41D5-99C1-8CC0F864CB67}"/>
              </a:ext>
            </a:extLst>
          </p:cNvPr>
          <p:cNvPicPr>
            <a:picLocks noChangeAspect="1"/>
          </p:cNvPicPr>
          <p:nvPr/>
        </p:nvPicPr>
        <p:blipFill>
          <a:blip r:embed="rId5"/>
          <a:stretch>
            <a:fillRect/>
          </a:stretch>
        </p:blipFill>
        <p:spPr>
          <a:xfrm>
            <a:off x="7138264" y="1477277"/>
            <a:ext cx="2673041" cy="1848158"/>
          </a:xfrm>
          <a:prstGeom prst="rect">
            <a:avLst/>
          </a:prstGeom>
        </p:spPr>
      </p:pic>
      <p:sp>
        <p:nvSpPr>
          <p:cNvPr id="20" name="正方形/長方形 19">
            <a:extLst>
              <a:ext uri="{FF2B5EF4-FFF2-40B4-BE49-F238E27FC236}">
                <a16:creationId xmlns:a16="http://schemas.microsoft.com/office/drawing/2014/main" id="{3FE4A5CA-B62F-42AB-B8F9-8F21F08075F1}"/>
              </a:ext>
            </a:extLst>
          </p:cNvPr>
          <p:cNvSpPr/>
          <p:nvPr/>
        </p:nvSpPr>
        <p:spPr>
          <a:xfrm>
            <a:off x="6772855" y="1054222"/>
            <a:ext cx="2925845" cy="336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（おおさか希望大使委嘱式の様子）</a:t>
            </a:r>
          </a:p>
        </p:txBody>
      </p:sp>
      <p:sp>
        <p:nvSpPr>
          <p:cNvPr id="21" name="正方形/長方形 20">
            <a:extLst>
              <a:ext uri="{FF2B5EF4-FFF2-40B4-BE49-F238E27FC236}">
                <a16:creationId xmlns:a16="http://schemas.microsoft.com/office/drawing/2014/main" id="{E11D7A99-215A-4562-9A44-D50A76E91022}"/>
              </a:ext>
            </a:extLst>
          </p:cNvPr>
          <p:cNvSpPr/>
          <p:nvPr/>
        </p:nvSpPr>
        <p:spPr>
          <a:xfrm>
            <a:off x="9462211" y="1025719"/>
            <a:ext cx="3426790" cy="327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（オレンジドアおおさか様主催交流会にて）</a:t>
            </a:r>
          </a:p>
        </p:txBody>
      </p:sp>
      <p:pic>
        <p:nvPicPr>
          <p:cNvPr id="22" name="図 21">
            <a:extLst>
              <a:ext uri="{FF2B5EF4-FFF2-40B4-BE49-F238E27FC236}">
                <a16:creationId xmlns:a16="http://schemas.microsoft.com/office/drawing/2014/main" id="{3EA27D19-2AE2-4F02-AE7E-2B156B03A146}"/>
              </a:ext>
            </a:extLst>
          </p:cNvPr>
          <p:cNvPicPr>
            <a:picLocks noChangeAspect="1"/>
          </p:cNvPicPr>
          <p:nvPr/>
        </p:nvPicPr>
        <p:blipFill>
          <a:blip r:embed="rId6"/>
          <a:stretch>
            <a:fillRect/>
          </a:stretch>
        </p:blipFill>
        <p:spPr>
          <a:xfrm>
            <a:off x="9845605" y="1418417"/>
            <a:ext cx="2874972" cy="1921263"/>
          </a:xfrm>
          <a:prstGeom prst="rect">
            <a:avLst/>
          </a:prstGeom>
        </p:spPr>
      </p:pic>
      <p:sp>
        <p:nvSpPr>
          <p:cNvPr id="8" name="Rectangle 5">
            <a:extLst>
              <a:ext uri="{FF2B5EF4-FFF2-40B4-BE49-F238E27FC236}">
                <a16:creationId xmlns:a16="http://schemas.microsoft.com/office/drawing/2014/main" id="{9AB4323B-1AD5-4934-999F-B519A0CEA273}"/>
              </a:ext>
            </a:extLst>
          </p:cNvPr>
          <p:cNvSpPr>
            <a:spLocks noChangeArrowheads="1"/>
          </p:cNvSpPr>
          <p:nvPr/>
        </p:nvSpPr>
        <p:spPr bwMode="auto">
          <a:xfrm>
            <a:off x="106870" y="6863831"/>
            <a:ext cx="2309206" cy="40931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認知症の予防</a:t>
            </a:r>
          </a:p>
        </p:txBody>
      </p:sp>
      <p:sp>
        <p:nvSpPr>
          <p:cNvPr id="23" name="スライド番号プレースホルダー 1">
            <a:extLst>
              <a:ext uri="{FF2B5EF4-FFF2-40B4-BE49-F238E27FC236}">
                <a16:creationId xmlns:a16="http://schemas.microsoft.com/office/drawing/2014/main" id="{09F6883F-45F0-440E-AF9F-A8F7636B93D2}"/>
              </a:ext>
            </a:extLst>
          </p:cNvPr>
          <p:cNvSpPr>
            <a:spLocks noGrp="1"/>
          </p:cNvSpPr>
          <p:nvPr>
            <p:ph type="sldNum" sz="quarter" idx="12"/>
          </p:nvPr>
        </p:nvSpPr>
        <p:spPr>
          <a:xfrm>
            <a:off x="10000263" y="9187910"/>
            <a:ext cx="2880360" cy="5111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CBD016-3B5C-4FD6-B302-EDD0D6E0C88D}" type="slidenum">
              <a:rPr kumimoji="1" lang="ja-JP" altLang="en-US" sz="168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68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4" name="角丸四角形 14">
            <a:extLst>
              <a:ext uri="{FF2B5EF4-FFF2-40B4-BE49-F238E27FC236}">
                <a16:creationId xmlns:a16="http://schemas.microsoft.com/office/drawing/2014/main" id="{B63E1A92-70CD-4496-AA26-6A90EE4AEFCA}"/>
              </a:ext>
            </a:extLst>
          </p:cNvPr>
          <p:cNvSpPr/>
          <p:nvPr/>
        </p:nvSpPr>
        <p:spPr>
          <a:xfrm>
            <a:off x="106870" y="4528671"/>
            <a:ext cx="12586983" cy="2270148"/>
          </a:xfrm>
          <a:prstGeom prst="roundRect">
            <a:avLst>
              <a:gd name="adj" fmla="val 6978"/>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74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A4E87165-E1BF-4EB6-B6C3-9BE51F18710C}"/>
              </a:ext>
            </a:extLst>
          </p:cNvPr>
          <p:cNvSpPr/>
          <p:nvPr/>
        </p:nvSpPr>
        <p:spPr>
          <a:xfrm>
            <a:off x="224690" y="4528672"/>
            <a:ext cx="12475839" cy="9398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350063" marR="0" lvl="0" indent="-350063"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医療・介護従事者の認知症対応力向上の促進</a:t>
            </a:r>
            <a:endPar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srgbClr val="FF0000"/>
                </a:solidFill>
                <a:latin typeface="Meiryo UI" panose="020B0604030504040204" pitchFamily="50" charset="-128"/>
                <a:ea typeface="Meiryo UI" panose="020B0604030504040204" pitchFamily="50" charset="-128"/>
              </a:rPr>
              <a:t>〇</a:t>
            </a:r>
            <a:r>
              <a:rPr kumimoji="0"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認知症サポート医の養成や、かかりつけ医、歯科医師、薬剤師、看護職員等医療従事者を対象とする認知症対応力向上研修の実施</a:t>
            </a:r>
            <a:endParaRPr kumimoji="0" lang="en-US" altLang="ja-JP"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600" dirty="0">
                <a:solidFill>
                  <a:srgbClr val="FF0000"/>
                </a:solidFill>
                <a:latin typeface="Meiryo UI" panose="020B0604030504040204" pitchFamily="50" charset="-128"/>
                <a:ea typeface="Meiryo UI" panose="020B0604030504040204" pitchFamily="50" charset="-128"/>
              </a:rPr>
              <a:t>〇</a:t>
            </a:r>
            <a:r>
              <a:rPr kumimoji="0" lang="ja-JP" altLang="en-US" sz="16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介護従事者を対象とする認知症介護研修の実施</a:t>
            </a:r>
            <a:endParaRPr kumimoji="0" lang="en-US" altLang="ja-JP"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8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＜令和</a:t>
            </a:r>
            <a:r>
              <a:rPr lang="en-US" altLang="ja-JP" sz="1400" dirty="0">
                <a:solidFill>
                  <a:prstClr val="black"/>
                </a:solidFill>
                <a:latin typeface="Meiryo UI" panose="020B0604030504040204" pitchFamily="50" charset="-128"/>
                <a:ea typeface="Meiryo UI" panose="020B0604030504040204" pitchFamily="50" charset="-128"/>
              </a:rPr>
              <a:t>6</a:t>
            </a:r>
            <a:r>
              <a:rPr lang="ja-JP" altLang="en-US" sz="1400" dirty="0">
                <a:solidFill>
                  <a:prstClr val="black"/>
                </a:solidFill>
                <a:latin typeface="Meiryo UI" panose="020B0604030504040204" pitchFamily="50" charset="-128"/>
                <a:ea typeface="Meiryo UI" panose="020B0604030504040204" pitchFamily="50" charset="-128"/>
              </a:rPr>
              <a:t>年度</a:t>
            </a:r>
            <a:r>
              <a:rPr lang="en-US" altLang="ja-JP" sz="1400" dirty="0">
                <a:solidFill>
                  <a:prstClr val="black"/>
                </a:solidFill>
                <a:latin typeface="Meiryo UI" panose="020B0604030504040204" pitchFamily="50" charset="-128"/>
                <a:ea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rPr>
              <a:t>月末時点</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の養成者数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カッコ内はこれまでの養成者累計＞</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・かかりつけ医認知症対応力向上研修</a:t>
            </a:r>
            <a:r>
              <a:rPr lang="en-US" altLang="ja-JP" sz="1400" dirty="0">
                <a:solidFill>
                  <a:prstClr val="black"/>
                </a:solidFill>
                <a:latin typeface="Meiryo UI" panose="020B0604030504040204" pitchFamily="50" charset="-128"/>
                <a:ea typeface="Meiryo UI" panose="020B0604030504040204" pitchFamily="50" charset="-128"/>
              </a:rPr>
              <a:t>…76</a:t>
            </a:r>
            <a:r>
              <a:rPr lang="ja-JP" altLang="en-US" sz="1400" dirty="0">
                <a:solidFill>
                  <a:prstClr val="black"/>
                </a:solidFill>
                <a:latin typeface="Meiryo UI" panose="020B0604030504040204" pitchFamily="50" charset="-128"/>
                <a:ea typeface="Meiryo UI" panose="020B0604030504040204" pitchFamily="50" charset="-128"/>
              </a:rPr>
              <a:t>人（</a:t>
            </a:r>
            <a:r>
              <a:rPr lang="en-US" altLang="ja-JP" sz="1400" dirty="0">
                <a:solidFill>
                  <a:prstClr val="black"/>
                </a:solidFill>
                <a:latin typeface="Meiryo UI" panose="020B0604030504040204" pitchFamily="50" charset="-128"/>
                <a:ea typeface="Meiryo UI" panose="020B0604030504040204" pitchFamily="50" charset="-128"/>
              </a:rPr>
              <a:t>3,037</a:t>
            </a:r>
            <a:r>
              <a:rPr lang="ja-JP" altLang="en-US" sz="1400" dirty="0">
                <a:solidFill>
                  <a:prstClr val="black"/>
                </a:solidFill>
                <a:latin typeface="Meiryo UI" panose="020B0604030504040204" pitchFamily="50" charset="-128"/>
                <a:ea typeface="Meiryo UI" panose="020B0604030504040204" pitchFamily="50" charset="-128"/>
              </a:rPr>
              <a:t>人）　　　　　　　　　　 　　　　　　　　・認知症サポート医養成研修</a:t>
            </a:r>
            <a:r>
              <a:rPr lang="en-US" altLang="ja-JP" sz="1400" dirty="0">
                <a:solidFill>
                  <a:prstClr val="black"/>
                </a:solidFill>
                <a:latin typeface="Meiryo UI" panose="020B0604030504040204" pitchFamily="50" charset="-128"/>
                <a:ea typeface="Meiryo UI" panose="020B0604030504040204" pitchFamily="50" charset="-128"/>
              </a:rPr>
              <a:t>…37</a:t>
            </a:r>
            <a:r>
              <a:rPr lang="ja-JP" altLang="en-US" sz="1400" dirty="0">
                <a:solidFill>
                  <a:prstClr val="black"/>
                </a:solidFill>
                <a:latin typeface="Meiryo UI" panose="020B0604030504040204" pitchFamily="50" charset="-128"/>
                <a:ea typeface="Meiryo UI" panose="020B0604030504040204" pitchFamily="50" charset="-128"/>
              </a:rPr>
              <a:t>人（</a:t>
            </a:r>
            <a:r>
              <a:rPr lang="en-US" altLang="ja-JP" sz="1400" dirty="0">
                <a:solidFill>
                  <a:prstClr val="black"/>
                </a:solidFill>
                <a:latin typeface="Meiryo UI" panose="020B0604030504040204" pitchFamily="50" charset="-128"/>
                <a:ea typeface="Meiryo UI" panose="020B0604030504040204" pitchFamily="50" charset="-128"/>
              </a:rPr>
              <a:t>581</a:t>
            </a:r>
            <a:r>
              <a:rPr lang="ja-JP" altLang="en-US" sz="1400" dirty="0">
                <a:solidFill>
                  <a:prstClr val="black"/>
                </a:solidFill>
                <a:latin typeface="Meiryo UI" panose="020B0604030504040204" pitchFamily="50" charset="-128"/>
                <a:ea typeface="Meiryo UI" panose="020B0604030504040204" pitchFamily="50" charset="-128"/>
              </a:rPr>
              <a:t>人）　</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a:t>
            </a:r>
            <a:r>
              <a:rPr lang="zh-TW" altLang="en-US" sz="1400" dirty="0">
                <a:solidFill>
                  <a:prstClr val="black"/>
                </a:solidFill>
                <a:latin typeface="Meiryo UI" panose="020B0604030504040204" pitchFamily="50" charset="-128"/>
                <a:ea typeface="Meiryo UI" panose="020B0604030504040204" pitchFamily="50" charset="-128"/>
              </a:rPr>
              <a:t>歯科医師認知症対応力向上研修</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今後実施予定（</a:t>
            </a:r>
            <a:r>
              <a:rPr lang="en-US" altLang="ja-JP" sz="1400" dirty="0">
                <a:solidFill>
                  <a:prstClr val="black"/>
                </a:solidFill>
                <a:latin typeface="Meiryo UI" panose="020B0604030504040204" pitchFamily="50" charset="-128"/>
                <a:ea typeface="Meiryo UI" panose="020B0604030504040204" pitchFamily="50" charset="-128"/>
              </a:rPr>
              <a:t>1,783</a:t>
            </a:r>
            <a:r>
              <a:rPr lang="ja-JP" altLang="en-US" sz="1400" dirty="0">
                <a:solidFill>
                  <a:prstClr val="black"/>
                </a:solidFill>
                <a:latin typeface="Meiryo UI" panose="020B0604030504040204" pitchFamily="50" charset="-128"/>
                <a:ea typeface="Meiryo UI" panose="020B0604030504040204" pitchFamily="50" charset="-128"/>
              </a:rPr>
              <a:t>人） 　　　     　　　　　　　　・</a:t>
            </a:r>
            <a:r>
              <a:rPr kumimoji="0" lang="zh-TW"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薬剤師等認知症対応力向上研修</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…506</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2,673</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　</a:t>
            </a:r>
            <a:endPar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・病院勤務の医療従事者向け認知症対応力向上研修</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今後実施予定</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13,645</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　 </a:t>
            </a:r>
            <a:r>
              <a:rPr lang="ja-JP" altLang="en-US" sz="1400" dirty="0">
                <a:solidFill>
                  <a:prstClr val="black"/>
                </a:solidFill>
                <a:latin typeface="Meiryo UI" panose="020B0604030504040204" pitchFamily="50" charset="-128"/>
                <a:ea typeface="Meiryo UI" panose="020B0604030504040204" pitchFamily="50" charset="-128"/>
              </a:rPr>
              <a:t>・</a:t>
            </a:r>
            <a:r>
              <a:rPr lang="zh-TW" altLang="en-US" sz="1400" dirty="0">
                <a:solidFill>
                  <a:prstClr val="black"/>
                </a:solidFill>
                <a:latin typeface="Meiryo UI" panose="020B0604030504040204" pitchFamily="50" charset="-128"/>
                <a:ea typeface="Meiryo UI" panose="020B0604030504040204" pitchFamily="50" charset="-128"/>
              </a:rPr>
              <a:t>看護職員認知症対応力向上研修</a:t>
            </a:r>
            <a:r>
              <a:rPr lang="en-US" altLang="ja-JP" sz="1400" dirty="0">
                <a:solidFill>
                  <a:prstClr val="black"/>
                </a:solidFill>
                <a:latin typeface="Meiryo UI" panose="020B0604030504040204" pitchFamily="50" charset="-128"/>
                <a:ea typeface="Meiryo UI" panose="020B0604030504040204" pitchFamily="50" charset="-128"/>
              </a:rPr>
              <a:t>…97</a:t>
            </a:r>
            <a:r>
              <a:rPr lang="ja-JP" altLang="en-US" sz="1400" dirty="0">
                <a:solidFill>
                  <a:prstClr val="black"/>
                </a:solidFill>
                <a:latin typeface="Meiryo UI" panose="020B0604030504040204" pitchFamily="50" charset="-128"/>
                <a:ea typeface="Meiryo UI" panose="020B0604030504040204" pitchFamily="50" charset="-128"/>
              </a:rPr>
              <a:t>人（</a:t>
            </a:r>
            <a:r>
              <a:rPr lang="en-US" altLang="ja-JP" sz="1400" dirty="0">
                <a:solidFill>
                  <a:prstClr val="black"/>
                </a:solidFill>
                <a:latin typeface="Meiryo UI" panose="020B0604030504040204" pitchFamily="50" charset="-128"/>
                <a:ea typeface="Meiryo UI" panose="020B0604030504040204" pitchFamily="50" charset="-128"/>
              </a:rPr>
              <a:t>1,167</a:t>
            </a:r>
            <a:r>
              <a:rPr lang="ja-JP" altLang="en-US" sz="1400" dirty="0">
                <a:solidFill>
                  <a:prstClr val="black"/>
                </a:solidFill>
                <a:latin typeface="Meiryo UI" panose="020B0604030504040204" pitchFamily="50" charset="-128"/>
                <a:ea typeface="Meiryo UI" panose="020B0604030504040204" pitchFamily="50" charset="-128"/>
              </a:rPr>
              <a:t>人）　　 </a:t>
            </a:r>
            <a:endParaRPr lang="en-US" altLang="ja-JP" sz="1400" dirty="0">
              <a:solidFill>
                <a:prstClr val="black"/>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Meiryo UI" panose="020B0604030504040204" pitchFamily="50" charset="-128"/>
                <a:ea typeface="Meiryo UI" panose="020B0604030504040204" pitchFamily="50" charset="-128"/>
              </a:rPr>
              <a:t>　・病院勤務以外の看護師等認知症対応力向上研修</a:t>
            </a:r>
            <a:r>
              <a:rPr lang="en-US" altLang="ja-JP" sz="1400" dirty="0">
                <a:solidFill>
                  <a:prstClr val="black"/>
                </a:solidFill>
                <a:latin typeface="Meiryo UI" panose="020B0604030504040204" pitchFamily="50" charset="-128"/>
                <a:ea typeface="Meiryo UI" panose="020B0604030504040204" pitchFamily="50" charset="-128"/>
              </a:rPr>
              <a:t>…135</a:t>
            </a:r>
            <a:r>
              <a:rPr lang="ja-JP" altLang="en-US" sz="1400" dirty="0">
                <a:solidFill>
                  <a:prstClr val="black"/>
                </a:solidFill>
                <a:latin typeface="Meiryo UI" panose="020B0604030504040204" pitchFamily="50" charset="-128"/>
                <a:ea typeface="Meiryo UI" panose="020B0604030504040204" pitchFamily="50" charset="-128"/>
              </a:rPr>
              <a:t>人（</a:t>
            </a:r>
            <a:r>
              <a:rPr lang="en-US" altLang="ja-JP" sz="1400" dirty="0">
                <a:solidFill>
                  <a:prstClr val="black"/>
                </a:solidFill>
                <a:latin typeface="Meiryo UI" panose="020B0604030504040204" pitchFamily="50" charset="-128"/>
                <a:ea typeface="Meiryo UI" panose="020B0604030504040204" pitchFamily="50" charset="-128"/>
              </a:rPr>
              <a:t>365</a:t>
            </a:r>
            <a:r>
              <a:rPr lang="ja-JP" altLang="en-US" sz="1400" dirty="0">
                <a:solidFill>
                  <a:prstClr val="black"/>
                </a:solidFill>
                <a:latin typeface="Meiryo UI" panose="020B0604030504040204" pitchFamily="50" charset="-128"/>
                <a:ea typeface="Meiryo UI" panose="020B0604030504040204" pitchFamily="50" charset="-128"/>
              </a:rPr>
              <a:t>人）　　　　　　　　　　</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zh-TW"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認知症介護指導者養成研修</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64</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　　　　　　　　　</a:t>
            </a:r>
            <a:endPar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・認知症介護実践リーダー研修</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…69</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2,176</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　　・</a:t>
            </a:r>
            <a:r>
              <a:rPr kumimoji="0" lang="zh-TW"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認知症介護実践者研修</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…184</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10,553</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　　・</a:t>
            </a:r>
            <a:r>
              <a:rPr kumimoji="0" lang="zh-TW"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認知症介護基礎研修</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solidFill>
                  <a:prstClr val="black"/>
                </a:solidFill>
                <a:latin typeface="Meiryo UI" panose="020B0604030504040204" pitchFamily="50" charset="-128"/>
                <a:ea typeface="Meiryo UI" panose="020B0604030504040204" pitchFamily="50" charset="-128"/>
              </a:rPr>
              <a:t>今後実施予定</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7,900</a:t>
            </a:r>
            <a:r>
              <a:rPr kumimoji="0" lang="ja-JP" altLang="en-US" sz="14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0" lang="en-US" altLang="ja-JP" sz="1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600" u="sng"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600" u="sng"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600" u="sng"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600" u="sng"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600" u="sng"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600" u="sng"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600" u="sng"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600" u="sng"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600" u="sng"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1600" b="0"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600" u="sng" dirty="0">
              <a:solidFill>
                <a:srgbClr val="FF0000"/>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　　　　　　　　　　　　　　　　　　　　　　　　　　　　　　　　　　　　　　　　　　　　　　　　　　　　　　　　　　　　</a:t>
            </a:r>
            <a:endParaRPr kumimoji="0" lang="en-US" altLang="zh-CN" sz="1400" b="0" i="0"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6" name="Rectangle 5">
            <a:extLst>
              <a:ext uri="{FF2B5EF4-FFF2-40B4-BE49-F238E27FC236}">
                <a16:creationId xmlns:a16="http://schemas.microsoft.com/office/drawing/2014/main" id="{E086D8D6-C7B2-4A67-A57A-B7EB665A96DB}"/>
              </a:ext>
            </a:extLst>
          </p:cNvPr>
          <p:cNvSpPr>
            <a:spLocks noChangeArrowheads="1"/>
          </p:cNvSpPr>
          <p:nvPr/>
        </p:nvSpPr>
        <p:spPr bwMode="auto">
          <a:xfrm>
            <a:off x="100194" y="4169786"/>
            <a:ext cx="6091945" cy="366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1139978" rtl="0" eaLnBrk="1" fontAlgn="auto" latinLnBrk="0" hangingPunct="1">
              <a:lnSpc>
                <a:spcPct val="100000"/>
              </a:lnSpc>
              <a:spcBef>
                <a:spcPts val="0"/>
              </a:spcBef>
              <a:spcAft>
                <a:spcPts val="0"/>
              </a:spcAft>
              <a:buClrTx/>
              <a:buSzTx/>
              <a:buFontTx/>
              <a:buNone/>
              <a:tabLst/>
              <a:defRPr/>
            </a:pP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a:t>
            </a:r>
            <a:r>
              <a:rPr kumimoji="0"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保健医療サービス及び福祉サービスの提供体制の整備</a:t>
            </a:r>
          </a:p>
        </p:txBody>
      </p:sp>
    </p:spTree>
    <p:extLst>
      <p:ext uri="{BB962C8B-B14F-4D97-AF65-F5344CB8AC3E}">
        <p14:creationId xmlns:p14="http://schemas.microsoft.com/office/powerpoint/2010/main" val="5544413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4605</Words>
  <Application>Microsoft Office PowerPoint</Application>
  <PresentationFormat>A3 297x420 mm</PresentationFormat>
  <Paragraphs>364</Paragraphs>
  <Slides>8</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Meiryo UI</vt:lpstr>
      <vt:lpstr>UD デジタル 教科書体 NK-R</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2023-04-08T02:48:17Z</dcterms:created>
  <dcterms:modified xsi:type="dcterms:W3CDTF">2025-01-15T07:59:23Z</dcterms:modified>
</cp:coreProperties>
</file>