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61"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川　裕徳" initials="山川　裕徳" lastIdx="1" clrIdx="0">
    <p:extLst>
      <p:ext uri="{19B8F6BF-5375-455C-9EA6-DF929625EA0E}">
        <p15:presenceInfo xmlns:p15="http://schemas.microsoft.com/office/powerpoint/2012/main" userId="S::YamakawaHi@lan.pref.osaka.jp::769eb70e-5490-4196-9916-071a60a8e5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211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0A04CBA-02E6-455F-A2BB-F33E954B6030}"/>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r>
              <a:rPr kumimoji="1" lang="en-US" altLang="ja-JP"/>
              <a:t>R6.6</a:t>
            </a:r>
            <a:r>
              <a:rPr kumimoji="1" lang="ja-JP" altLang="en-US"/>
              <a:t>　高校改革課</a:t>
            </a:r>
          </a:p>
        </p:txBody>
      </p:sp>
      <p:sp>
        <p:nvSpPr>
          <p:cNvPr id="3" name="日付プレースホルダー 2">
            <a:extLst>
              <a:ext uri="{FF2B5EF4-FFF2-40B4-BE49-F238E27FC236}">
                <a16:creationId xmlns:a16="http://schemas.microsoft.com/office/drawing/2014/main" id="{1D34AD23-486B-4388-9841-67FD29588290}"/>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570A473A-11F2-4999-A621-89046E25177E}" type="datetimeFigureOut">
              <a:rPr kumimoji="1" lang="ja-JP" altLang="en-US" smtClean="0"/>
              <a:t>2025/2/6</a:t>
            </a:fld>
            <a:endParaRPr kumimoji="1" lang="ja-JP" altLang="en-US"/>
          </a:p>
        </p:txBody>
      </p:sp>
      <p:sp>
        <p:nvSpPr>
          <p:cNvPr id="4" name="フッター プレースホルダー 3">
            <a:extLst>
              <a:ext uri="{FF2B5EF4-FFF2-40B4-BE49-F238E27FC236}">
                <a16:creationId xmlns:a16="http://schemas.microsoft.com/office/drawing/2014/main" id="{511488E5-5364-4E0F-81AC-71496A7CDD22}"/>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0F5D8B4F-3A2E-4C2E-8DE4-B88D6B5D77D7}"/>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FD23C86E-F3E1-40B9-AA84-41BA5C1F22FA}" type="slidenum">
              <a:rPr kumimoji="1" lang="ja-JP" altLang="en-US" smtClean="0"/>
              <a:t>‹#›</a:t>
            </a:fld>
            <a:endParaRPr kumimoji="1" lang="ja-JP" altLang="en-US"/>
          </a:p>
        </p:txBody>
      </p:sp>
    </p:spTree>
    <p:extLst>
      <p:ext uri="{BB962C8B-B14F-4D97-AF65-F5344CB8AC3E}">
        <p14:creationId xmlns:p14="http://schemas.microsoft.com/office/powerpoint/2010/main" val="399177730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r>
              <a:rPr kumimoji="1" lang="en-US" altLang="ja-JP"/>
              <a:t>R6.6</a:t>
            </a:r>
            <a:r>
              <a:rPr kumimoji="1" lang="ja-JP" altLang="en-US"/>
              <a:t>　高校改革課</a:t>
            </a:r>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E5A7506-5B89-4247-BA9C-BC8AC27A9C35}"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B824761-2B47-410E-A365-670D25A98B38}" type="slidenum">
              <a:rPr kumimoji="1" lang="ja-JP" altLang="en-US" smtClean="0"/>
              <a:t>‹#›</a:t>
            </a:fld>
            <a:endParaRPr kumimoji="1" lang="ja-JP" altLang="en-US"/>
          </a:p>
        </p:txBody>
      </p:sp>
    </p:spTree>
    <p:extLst>
      <p:ext uri="{BB962C8B-B14F-4D97-AF65-F5344CB8AC3E}">
        <p14:creationId xmlns:p14="http://schemas.microsoft.com/office/powerpoint/2010/main" val="2345887685"/>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3E69BB4-A600-4C13-BD08-B5F67BEFE1D0}"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83430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8139C4-EC39-48E3-838A-86CE6BE3AB3D}"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206947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185655-12BB-4C4D-8DD7-491152A55D66}"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1300420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E60CCC-7AFD-4930-9BAE-57D1AA43B97E}"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23979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AFCEF10-3853-45A8-9D5A-B9264BCA278E}"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2094684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7EB60D-2AF1-46B8-BD1F-B25EE46B7A7C}"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1971173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7088258-4CA5-4741-9B77-CAD9ECF0AFC5}" type="datetime1">
              <a:rPr kumimoji="1" lang="ja-JP" altLang="en-US" smtClean="0"/>
              <a:t>2025/2/6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9017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C3A834D-083B-4C16-BDC9-D056625CE55C}" type="datetime1">
              <a:rPr kumimoji="1" lang="ja-JP" altLang="en-US" smtClean="0"/>
              <a:t>2025/2/6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72077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E9B0F-1A38-4E34-870D-1FF92A60B924}" type="datetime1">
              <a:rPr kumimoji="1" lang="ja-JP" altLang="en-US" smtClean="0"/>
              <a:t>2025/2/6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4045537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5034DF9-BC2A-42B6-97A0-F9755A59593C}"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2739089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EF44095-2D55-4D6A-957A-581A7DB5A4A5}"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3440701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486C1AC-815B-40EC-AFA2-A9796CC7EE00}" type="datetime1">
              <a:rPr kumimoji="1" lang="ja-JP" altLang="en-US" smtClean="0"/>
              <a:t>2025/2/6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720C10F-6EB2-4636-8C99-0F6E19A4BFCA}" type="slidenum">
              <a:rPr kumimoji="1" lang="ja-JP" altLang="en-US" smtClean="0"/>
              <a:t>‹#›</a:t>
            </a:fld>
            <a:endParaRPr kumimoji="1" lang="ja-JP" altLang="en-US"/>
          </a:p>
        </p:txBody>
      </p:sp>
    </p:spTree>
    <p:extLst>
      <p:ext uri="{BB962C8B-B14F-4D97-AF65-F5344CB8AC3E}">
        <p14:creationId xmlns:p14="http://schemas.microsoft.com/office/powerpoint/2010/main" val="21021578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CB21F0F-8DCC-49A1-BC9E-247ADB3C097B}"/>
              </a:ext>
            </a:extLst>
          </p:cNvPr>
          <p:cNvSpPr/>
          <p:nvPr/>
        </p:nvSpPr>
        <p:spPr>
          <a:xfrm>
            <a:off x="0" y="-11151"/>
            <a:ext cx="6858000" cy="336096"/>
          </a:xfrm>
          <a:prstGeom prst="rect">
            <a:avLst/>
          </a:prstGeom>
          <a:solidFill>
            <a:srgbClr val="0070C0"/>
          </a:solidFill>
          <a:ln w="12700" cap="flat" cmpd="sng" algn="ctr">
            <a:noFill/>
            <a:prstDash val="solid"/>
            <a:miter lim="800000"/>
          </a:ln>
          <a:effectLst/>
        </p:spPr>
        <p:txBody>
          <a:bodyPr rot="0" spcFirstLastPara="0" vert="horz" wrap="square" lIns="51435" tIns="25718" rIns="51435" bIns="25718" numCol="1" spcCol="0" rtlCol="0" fromWordArt="0" anchor="ctr" anchorCtr="0" forceAA="0" compatLnSpc="1">
            <a:prstTxWarp prst="textNoShape">
              <a:avLst/>
            </a:prstTxWarp>
            <a:noAutofit/>
          </a:bodyPr>
          <a:lstStyle/>
          <a:p>
            <a:pPr algn="ctr" defTabSz="514370">
              <a:defRPr/>
            </a:pPr>
            <a:r>
              <a:rPr lang="ja-JP" altLang="en-US" sz="1600" b="1" kern="100">
                <a:solidFill>
                  <a:sysClr val="window" lastClr="FFFFFF"/>
                </a:solidFill>
                <a:latin typeface="游明朝" panose="020F0502020204030204"/>
                <a:ea typeface="Meiryo UI" panose="020B0604030504040204" pitchFamily="50" charset="-128"/>
                <a:cs typeface="Times New Roman" panose="02020603050405020304" pitchFamily="18" charset="0"/>
              </a:rPr>
              <a:t>　（参考）</a:t>
            </a:r>
            <a:r>
              <a:rPr lang="ja-JP" altLang="en-US" sz="1600" b="1" kern="100" dirty="0">
                <a:solidFill>
                  <a:sysClr val="window" lastClr="FFFFFF"/>
                </a:solidFill>
                <a:latin typeface="游明朝" panose="020F0502020204030204"/>
                <a:ea typeface="Meiryo UI" panose="020B0604030504040204" pitchFamily="50" charset="-128"/>
                <a:cs typeface="Times New Roman" panose="02020603050405020304" pitchFamily="18" charset="0"/>
              </a:rPr>
              <a:t>学びの多様化学校設置に係る検討状況について</a:t>
            </a:r>
            <a:endParaRPr lang="ja-JP" altLang="en-US" sz="1600" b="1" kern="100" dirty="0">
              <a:solidFill>
                <a:sysClr val="window" lastClr="FFFFFF"/>
              </a:solidFill>
              <a:latin typeface="游明朝" panose="020F0502020204030204"/>
              <a:ea typeface="游明朝" panose="02020400000000000000" pitchFamily="18"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C5088622-7F1C-4D0F-9806-B5C9E1810F17}"/>
              </a:ext>
            </a:extLst>
          </p:cNvPr>
          <p:cNvSpPr/>
          <p:nvPr/>
        </p:nvSpPr>
        <p:spPr>
          <a:xfrm>
            <a:off x="93964" y="373309"/>
            <a:ext cx="6688346" cy="952437"/>
          </a:xfrm>
          <a:prstGeom prst="rect">
            <a:avLst/>
          </a:prstGeom>
          <a:ln>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0" name="Rectangle 3">
            <a:extLst>
              <a:ext uri="{FF2B5EF4-FFF2-40B4-BE49-F238E27FC236}">
                <a16:creationId xmlns:a16="http://schemas.microsoft.com/office/drawing/2014/main" id="{EFF72020-5D79-46A8-81F4-DD46CC6264CD}"/>
              </a:ext>
            </a:extLst>
          </p:cNvPr>
          <p:cNvSpPr>
            <a:spLocks noChangeArrowheads="1"/>
          </p:cNvSpPr>
          <p:nvPr/>
        </p:nvSpPr>
        <p:spPr bwMode="auto">
          <a:xfrm>
            <a:off x="93964" y="373308"/>
            <a:ext cx="1701382" cy="307777"/>
          </a:xfrm>
          <a:prstGeom prst="rect">
            <a:avLst/>
          </a:prstGeom>
          <a:gradFill>
            <a:gsLst>
              <a:gs pos="0">
                <a:srgbClr val="00B0F0">
                  <a:alpha val="0"/>
                </a:srgbClr>
              </a:gs>
              <a:gs pos="9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wrap="square" lIns="91440" tIns="45720" rIns="91440" bIns="45720" numCol="1"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l" defTabSz="914400" rtl="0" eaLnBrk="0" fontAlgn="base" latinLnBrk="0" hangingPunct="0">
              <a:lnSpc>
                <a:spcPct val="100000"/>
              </a:lnSpc>
              <a:spcBef>
                <a:spcPct val="0"/>
              </a:spcBef>
              <a:spcAft>
                <a:spcPct val="0"/>
              </a:spcAft>
              <a:buClrTx/>
              <a:buSzTx/>
              <a:buFontTx/>
              <a:buNone/>
              <a:tabLst/>
            </a:pP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b="1" dirty="0">
                <a:latin typeface="Meiryo UI" panose="020B0604030504040204" pitchFamily="50" charset="-128"/>
                <a:ea typeface="Meiryo UI" panose="020B0604030504040204" pitchFamily="50" charset="-128"/>
                <a:cs typeface="Times New Roman" panose="02020603050405020304" pitchFamily="18" charset="0"/>
              </a:rPr>
              <a:t>&lt;</a:t>
            </a:r>
            <a:r>
              <a:rPr lang="ja-JP" altLang="en-US" sz="1400" b="1" dirty="0">
                <a:latin typeface="Meiryo UI" panose="020B0604030504040204" pitchFamily="50" charset="-128"/>
                <a:ea typeface="Meiryo UI" panose="020B0604030504040204" pitchFamily="50" charset="-128"/>
                <a:cs typeface="Times New Roman" panose="02020603050405020304" pitchFamily="18" charset="0"/>
              </a:rPr>
              <a:t>背景・</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現状</a:t>
            </a:r>
            <a:r>
              <a:rPr kumimoji="0" lang="en-US" altLang="ja-JP" sz="1400" b="1" i="0"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&gt;</a:t>
            </a:r>
            <a:endParaRPr kumimoji="0" lang="ja-JP" altLang="en-US" sz="1800" b="0" i="0"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94A18783-8DED-46D7-B9AD-62E72C063698}"/>
              </a:ext>
            </a:extLst>
          </p:cNvPr>
          <p:cNvSpPr/>
          <p:nvPr/>
        </p:nvSpPr>
        <p:spPr>
          <a:xfrm>
            <a:off x="84827" y="1448420"/>
            <a:ext cx="6688346" cy="829502"/>
          </a:xfrm>
          <a:prstGeom prst="rect">
            <a:avLst/>
          </a:prstGeom>
          <a:ln>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5" name="Rectangle 3">
            <a:extLst>
              <a:ext uri="{FF2B5EF4-FFF2-40B4-BE49-F238E27FC236}">
                <a16:creationId xmlns:a16="http://schemas.microsoft.com/office/drawing/2014/main" id="{818CBA3A-FE42-43DF-90B6-92C655DE9B97}"/>
              </a:ext>
            </a:extLst>
          </p:cNvPr>
          <p:cNvSpPr>
            <a:spLocks noChangeArrowheads="1"/>
          </p:cNvSpPr>
          <p:nvPr/>
        </p:nvSpPr>
        <p:spPr bwMode="auto">
          <a:xfrm>
            <a:off x="93964" y="1468221"/>
            <a:ext cx="1980163" cy="307777"/>
          </a:xfrm>
          <a:prstGeom prst="rect">
            <a:avLst/>
          </a:prstGeom>
          <a:gradFill>
            <a:gsLst>
              <a:gs pos="0">
                <a:srgbClr val="00B0F0">
                  <a:alpha val="0"/>
                </a:srgbClr>
              </a:gs>
              <a:gs pos="9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wrap="square" lIns="91440" tIns="45720" rIns="91440" bIns="45720" numCol="1"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l" defTabSz="914400" rtl="0" eaLnBrk="0" fontAlgn="base" latinLnBrk="0" hangingPunct="0">
              <a:lnSpc>
                <a:spcPct val="100000"/>
              </a:lnSpc>
              <a:spcBef>
                <a:spcPct val="0"/>
              </a:spcBef>
              <a:spcAft>
                <a:spcPct val="0"/>
              </a:spcAft>
              <a:buClrTx/>
              <a:buSzTx/>
              <a:buFontTx/>
              <a:buNone/>
              <a:tabLst/>
            </a:pP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&lt;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学校のコンセプト</a:t>
            </a:r>
            <a:r>
              <a:rPr kumimoji="0" lang="en-US" altLang="ja-JP" sz="1400" b="1" i="0"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&gt;</a:t>
            </a:r>
            <a:endParaRPr kumimoji="0" lang="ja-JP" altLang="en-US" sz="1800" b="0" i="0"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56AD38ED-12DA-4EFC-A5A7-E843A492CD30}"/>
              </a:ext>
            </a:extLst>
          </p:cNvPr>
          <p:cNvSpPr txBox="1"/>
          <p:nvPr/>
        </p:nvSpPr>
        <p:spPr>
          <a:xfrm>
            <a:off x="84827" y="1775998"/>
            <a:ext cx="6688346" cy="430887"/>
          </a:xfrm>
          <a:prstGeom prst="rect">
            <a:avLst/>
          </a:prstGeom>
          <a:noFill/>
        </p:spPr>
        <p:txBody>
          <a:bodyPr wrap="square">
            <a:spAutoFit/>
          </a:bodyPr>
          <a:lstStyle/>
          <a:p>
            <a:pPr marL="189000" indent="-342900"/>
            <a:r>
              <a:rPr lang="ja-JP" altLang="en-US" sz="1100" dirty="0">
                <a:solidFill>
                  <a:schemeClr val="tx1"/>
                </a:solidFill>
                <a:latin typeface="Meiryo UI" panose="020B0604030504040204" pitchFamily="50" charset="-128"/>
                <a:ea typeface="Meiryo UI" panose="020B0604030504040204" pitchFamily="50" charset="-128"/>
              </a:rPr>
              <a:t>〇不登校を経験した生徒に、社会性や自己効力感を育み、「精神的」「経済的」に自立できる力や自信を育成する。</a:t>
            </a:r>
          </a:p>
          <a:p>
            <a:pPr marL="189000" indent="-342900"/>
            <a:r>
              <a:rPr lang="ja-JP" altLang="en-US" sz="1100" dirty="0">
                <a:solidFill>
                  <a:schemeClr val="tx1"/>
                </a:solidFill>
                <a:latin typeface="Meiryo UI" panose="020B0604030504040204" pitchFamily="50" charset="-128"/>
                <a:ea typeface="Meiryo UI" panose="020B0604030504040204" pitchFamily="50" charset="-128"/>
              </a:rPr>
              <a:t>〇不登校対応ノウハウを蓄積し、府立高校全体の不登校生徒支援に関するセンター的な役割を担う。</a:t>
            </a:r>
          </a:p>
        </p:txBody>
      </p:sp>
      <p:sp>
        <p:nvSpPr>
          <p:cNvPr id="27" name="正方形/長方形 26">
            <a:extLst>
              <a:ext uri="{FF2B5EF4-FFF2-40B4-BE49-F238E27FC236}">
                <a16:creationId xmlns:a16="http://schemas.microsoft.com/office/drawing/2014/main" id="{C7A15C8F-C3CC-4B03-8EEA-26A7F661E0B0}"/>
              </a:ext>
            </a:extLst>
          </p:cNvPr>
          <p:cNvSpPr/>
          <p:nvPr/>
        </p:nvSpPr>
        <p:spPr>
          <a:xfrm>
            <a:off x="84827" y="2452194"/>
            <a:ext cx="6688346" cy="4426174"/>
          </a:xfrm>
          <a:prstGeom prst="rect">
            <a:avLst/>
          </a:prstGeom>
          <a:ln>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8" name="Rectangle 3">
            <a:extLst>
              <a:ext uri="{FF2B5EF4-FFF2-40B4-BE49-F238E27FC236}">
                <a16:creationId xmlns:a16="http://schemas.microsoft.com/office/drawing/2014/main" id="{3CF73106-5F52-4A1F-B3C5-8F7675B379F7}"/>
              </a:ext>
            </a:extLst>
          </p:cNvPr>
          <p:cNvSpPr>
            <a:spLocks noChangeArrowheads="1"/>
          </p:cNvSpPr>
          <p:nvPr/>
        </p:nvSpPr>
        <p:spPr bwMode="auto">
          <a:xfrm>
            <a:off x="93964" y="2451611"/>
            <a:ext cx="4098895" cy="307777"/>
          </a:xfrm>
          <a:prstGeom prst="rect">
            <a:avLst/>
          </a:prstGeom>
          <a:gradFill>
            <a:gsLst>
              <a:gs pos="0">
                <a:srgbClr val="00B0F0">
                  <a:alpha val="0"/>
                </a:srgbClr>
              </a:gs>
              <a:gs pos="9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wrap="square" lIns="91440" tIns="45720" rIns="91440" bIns="45720" numCol="1"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l" defTabSz="914400" rtl="0" eaLnBrk="0" fontAlgn="base" latinLnBrk="0" hangingPunct="0">
              <a:lnSpc>
                <a:spcPct val="100000"/>
              </a:lnSpc>
              <a:spcBef>
                <a:spcPct val="0"/>
              </a:spcBef>
              <a:spcAft>
                <a:spcPct val="0"/>
              </a:spcAft>
              <a:buClrTx/>
              <a:buSzTx/>
              <a:buFontTx/>
              <a:buNone/>
              <a:tabLst/>
            </a:pP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&lt;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学校における特徴ある取組み</a:t>
            </a:r>
            <a:r>
              <a:rPr kumimoji="0" lang="en-US" altLang="ja-JP" sz="1400" b="1" i="0"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&gt;</a:t>
            </a:r>
            <a:endParaRPr kumimoji="0" lang="ja-JP" altLang="en-US" sz="1800" b="0" i="0"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6200F300-55E7-4DAA-AD32-480143A7D52E}"/>
              </a:ext>
            </a:extLst>
          </p:cNvPr>
          <p:cNvSpPr/>
          <p:nvPr/>
        </p:nvSpPr>
        <p:spPr>
          <a:xfrm>
            <a:off x="84827" y="7060146"/>
            <a:ext cx="6688346" cy="1028095"/>
          </a:xfrm>
          <a:prstGeom prst="rect">
            <a:avLst/>
          </a:prstGeom>
          <a:ln>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32" name="Rectangle 3">
            <a:extLst>
              <a:ext uri="{FF2B5EF4-FFF2-40B4-BE49-F238E27FC236}">
                <a16:creationId xmlns:a16="http://schemas.microsoft.com/office/drawing/2014/main" id="{C7F74848-7C70-42C9-BC5C-CAEDACC8B3C0}"/>
              </a:ext>
            </a:extLst>
          </p:cNvPr>
          <p:cNvSpPr>
            <a:spLocks noChangeArrowheads="1"/>
          </p:cNvSpPr>
          <p:nvPr/>
        </p:nvSpPr>
        <p:spPr bwMode="auto">
          <a:xfrm>
            <a:off x="103822" y="7060146"/>
            <a:ext cx="4098895" cy="307777"/>
          </a:xfrm>
          <a:prstGeom prst="rect">
            <a:avLst/>
          </a:prstGeom>
          <a:gradFill>
            <a:gsLst>
              <a:gs pos="0">
                <a:srgbClr val="00B0F0">
                  <a:alpha val="0"/>
                </a:srgbClr>
              </a:gs>
              <a:gs pos="9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wrap="square" lIns="91440" tIns="45720" rIns="91440" bIns="45720" numCol="1"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l" defTabSz="914400" rtl="0" eaLnBrk="0" fontAlgn="base" latinLnBrk="0" hangingPunct="0">
              <a:lnSpc>
                <a:spcPct val="100000"/>
              </a:lnSpc>
              <a:spcBef>
                <a:spcPct val="0"/>
              </a:spcBef>
              <a:spcAft>
                <a:spcPct val="0"/>
              </a:spcAft>
              <a:buClrTx/>
              <a:buSzTx/>
              <a:buFontTx/>
              <a:buNone/>
              <a:tabLst/>
            </a:pP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&lt;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開校スケジュール・受入れ方法</a:t>
            </a:r>
            <a:r>
              <a:rPr kumimoji="0" lang="en-US" altLang="ja-JP" sz="1400" b="1" i="0"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&gt;</a:t>
            </a:r>
            <a:endParaRPr kumimoji="0" lang="ja-JP" altLang="en-US" sz="1800" b="0" i="0"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B431A66B-0BFB-49A7-8EEF-D1645938E825}"/>
              </a:ext>
            </a:extLst>
          </p:cNvPr>
          <p:cNvSpPr txBox="1"/>
          <p:nvPr/>
        </p:nvSpPr>
        <p:spPr>
          <a:xfrm>
            <a:off x="103821" y="7408113"/>
            <a:ext cx="6669351" cy="600164"/>
          </a:xfrm>
          <a:prstGeom prst="rect">
            <a:avLst/>
          </a:prstGeom>
          <a:noFill/>
        </p:spPr>
        <p:txBody>
          <a:bodyPr wrap="square">
            <a:spAutoFit/>
          </a:bodyPr>
          <a:lstStyle/>
          <a:p>
            <a:pPr marL="189000" indent="-342900"/>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・現府立高校</a:t>
            </a:r>
            <a:r>
              <a:rPr lang="ja-JP" altLang="en-US" sz="1100" dirty="0">
                <a:solidFill>
                  <a:schemeClr val="tx1"/>
                </a:solidFill>
                <a:latin typeface="Meiryo UI" panose="020B0604030504040204" pitchFamily="50" charset="-128"/>
                <a:ea typeface="Meiryo UI" panose="020B0604030504040204" pitchFamily="50" charset="-128"/>
              </a:rPr>
              <a:t>の一部施設を活用し、分校として令和８年４月に開校する。</a:t>
            </a:r>
          </a:p>
          <a:p>
            <a:pPr marL="189000" indent="-342900"/>
            <a:r>
              <a:rPr lang="ja-JP" altLang="en-US" sz="1100" dirty="0">
                <a:solidFill>
                  <a:schemeClr val="tx1"/>
                </a:solidFill>
                <a:latin typeface="Meiryo UI" panose="020B0604030504040204" pitchFamily="50" charset="-128"/>
                <a:ea typeface="Meiryo UI" panose="020B0604030504040204" pitchFamily="50" charset="-128"/>
              </a:rPr>
              <a:t>　・令和８年度は、１年生、２年生を他の府立高校からの転入として受け入れる。</a:t>
            </a:r>
            <a:endParaRPr lang="en-US" altLang="ja-JP" sz="1100" dirty="0">
              <a:solidFill>
                <a:schemeClr val="tx1"/>
              </a:solidFill>
              <a:latin typeface="Meiryo UI" panose="020B0604030504040204" pitchFamily="50" charset="-128"/>
              <a:ea typeface="Meiryo UI" panose="020B0604030504040204" pitchFamily="50" charset="-128"/>
            </a:endParaRPr>
          </a:p>
          <a:p>
            <a:pPr marL="189000" indent="-342900"/>
            <a:r>
              <a:rPr lang="ja-JP" altLang="en-US" sz="1100" dirty="0">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受入れにあたっては、</a:t>
            </a:r>
            <a:r>
              <a:rPr lang="ja-JP" altLang="en-US" sz="1100" dirty="0">
                <a:latin typeface="Meiryo UI" panose="020B0604030504040204" pitchFamily="50" charset="-128"/>
                <a:ea typeface="Meiryo UI" panose="020B0604030504040204" pitchFamily="50" charset="-128"/>
              </a:rPr>
              <a:t>必ず事前の学校見学、体験入学等が必要。</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C48DADF5-4829-4D34-8ED2-1B77F4D650FE}"/>
              </a:ext>
            </a:extLst>
          </p:cNvPr>
          <p:cNvSpPr/>
          <p:nvPr/>
        </p:nvSpPr>
        <p:spPr>
          <a:xfrm>
            <a:off x="84825" y="8272263"/>
            <a:ext cx="6688346" cy="1333499"/>
          </a:xfrm>
          <a:prstGeom prst="rect">
            <a:avLst/>
          </a:prstGeom>
          <a:ln>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35" name="Rectangle 3">
            <a:extLst>
              <a:ext uri="{FF2B5EF4-FFF2-40B4-BE49-F238E27FC236}">
                <a16:creationId xmlns:a16="http://schemas.microsoft.com/office/drawing/2014/main" id="{317419AB-FB69-4C14-932E-2DF6D162E908}"/>
              </a:ext>
            </a:extLst>
          </p:cNvPr>
          <p:cNvSpPr>
            <a:spLocks noChangeArrowheads="1"/>
          </p:cNvSpPr>
          <p:nvPr/>
        </p:nvSpPr>
        <p:spPr bwMode="auto">
          <a:xfrm>
            <a:off x="103821" y="8261800"/>
            <a:ext cx="4098895" cy="307777"/>
          </a:xfrm>
          <a:prstGeom prst="rect">
            <a:avLst/>
          </a:prstGeom>
          <a:gradFill>
            <a:gsLst>
              <a:gs pos="0">
                <a:srgbClr val="00B0F0">
                  <a:alpha val="0"/>
                </a:srgbClr>
              </a:gs>
              <a:gs pos="9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wrap="square" lIns="91440" tIns="45720" rIns="91440" bIns="45720" numCol="1"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l" defTabSz="914400" rtl="0" eaLnBrk="0" fontAlgn="base" latinLnBrk="0" hangingPunct="0">
              <a:lnSpc>
                <a:spcPct val="100000"/>
              </a:lnSpc>
              <a:spcBef>
                <a:spcPct val="0"/>
              </a:spcBef>
              <a:spcAft>
                <a:spcPct val="0"/>
              </a:spcAft>
              <a:buClrTx/>
              <a:buSzTx/>
              <a:buFontTx/>
              <a:buNone/>
              <a:tabLst/>
            </a:pP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&lt;</a:t>
            </a:r>
            <a:r>
              <a:rPr lang="ja-JP" altLang="en-US" sz="1400" b="1"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今後のスケジュール</a:t>
            </a:r>
            <a:r>
              <a:rPr kumimoji="0" lang="en-US" altLang="ja-JP" sz="1400" b="1" i="0" strike="noStrike" cap="none" normalizeH="0" baseline="0" dirty="0">
                <a:ln>
                  <a:noFill/>
                </a:ln>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&gt;</a:t>
            </a:r>
            <a:endParaRPr kumimoji="0" lang="ja-JP" altLang="en-US" sz="1800" b="0" i="0"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3FEF2874-575B-4CC7-93F2-F360B3DDFE11}"/>
              </a:ext>
            </a:extLst>
          </p:cNvPr>
          <p:cNvSpPr txBox="1"/>
          <p:nvPr/>
        </p:nvSpPr>
        <p:spPr>
          <a:xfrm>
            <a:off x="103820" y="8588759"/>
            <a:ext cx="6449554" cy="938719"/>
          </a:xfrm>
          <a:prstGeom prst="rect">
            <a:avLst/>
          </a:prstGeom>
          <a:noFill/>
        </p:spPr>
        <p:txBody>
          <a:bodyPr wrap="square">
            <a:spAutoFit/>
          </a:bodyPr>
          <a:lstStyle/>
          <a:p>
            <a:pPr marL="189000" indent="-342900"/>
            <a:r>
              <a:rPr lang="ja-JP" altLang="en-US" sz="1100" dirty="0">
                <a:solidFill>
                  <a:schemeClr val="tx1"/>
                </a:solidFill>
                <a:latin typeface="Meiryo UI" panose="020B0604030504040204" pitchFamily="50" charset="-128"/>
                <a:ea typeface="Meiryo UI" panose="020B0604030504040204" pitchFamily="50" charset="-128"/>
              </a:rPr>
              <a:t>　令和７年２月	学びの多様化学校設置決定（教育委員会会議）</a:t>
            </a:r>
          </a:p>
          <a:p>
            <a:pPr marL="189000" indent="-342900"/>
            <a:r>
              <a:rPr lang="ja-JP" altLang="en-US" sz="1100" dirty="0">
                <a:solidFill>
                  <a:schemeClr val="tx1"/>
                </a:solidFill>
                <a:latin typeface="Meiryo UI" panose="020B0604030504040204" pitchFamily="50" charset="-128"/>
                <a:ea typeface="Meiryo UI" panose="020B0604030504040204" pitchFamily="50" charset="-128"/>
              </a:rPr>
              <a:t>　令和７年４月	教育課程特例に関する文部科学省協議開始</a:t>
            </a:r>
          </a:p>
          <a:p>
            <a:pPr marL="189000" indent="-342900"/>
            <a:r>
              <a:rPr lang="ja-JP" altLang="en-US" sz="1100" dirty="0">
                <a:solidFill>
                  <a:schemeClr val="tx1"/>
                </a:solidFill>
                <a:latin typeface="Meiryo UI" panose="020B0604030504040204" pitchFamily="50" charset="-128"/>
                <a:ea typeface="Meiryo UI" panose="020B0604030504040204" pitchFamily="50" charset="-128"/>
              </a:rPr>
              <a:t>　令和７年</a:t>
            </a:r>
            <a:r>
              <a:rPr lang="en-US" altLang="ja-JP" sz="1100" dirty="0">
                <a:solidFill>
                  <a:schemeClr val="tx1"/>
                </a:solidFill>
                <a:latin typeface="Meiryo UI" panose="020B0604030504040204" pitchFamily="50" charset="-128"/>
                <a:ea typeface="Meiryo UI" panose="020B0604030504040204" pitchFamily="50" charset="-128"/>
              </a:rPr>
              <a:t>12</a:t>
            </a:r>
            <a:r>
              <a:rPr lang="ja-JP" altLang="en-US" sz="1100" dirty="0">
                <a:solidFill>
                  <a:schemeClr val="tx1"/>
                </a:solidFill>
                <a:latin typeface="Meiryo UI" panose="020B0604030504040204" pitchFamily="50" charset="-128"/>
                <a:ea typeface="Meiryo UI" panose="020B0604030504040204" pitchFamily="50" charset="-128"/>
              </a:rPr>
              <a:t>月	教育課程の特例に関する内示予定</a:t>
            </a:r>
          </a:p>
          <a:p>
            <a:pPr marL="189000" indent="-342900"/>
            <a:r>
              <a:rPr lang="ja-JP" altLang="en-US" sz="1100" dirty="0">
                <a:solidFill>
                  <a:schemeClr val="tx1"/>
                </a:solidFill>
                <a:latin typeface="Meiryo UI" panose="020B0604030504040204" pitchFamily="50" charset="-128"/>
                <a:ea typeface="Meiryo UI" panose="020B0604030504040204" pitchFamily="50" charset="-128"/>
              </a:rPr>
              <a:t>　令和８年３月	教育課程の特例事項決定</a:t>
            </a:r>
          </a:p>
          <a:p>
            <a:pPr marL="189000" indent="-342900"/>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u="sng" dirty="0">
                <a:solidFill>
                  <a:schemeClr val="tx1"/>
                </a:solidFill>
                <a:latin typeface="Meiryo UI" panose="020B0604030504040204" pitchFamily="50" charset="-128"/>
                <a:ea typeface="Meiryo UI" panose="020B0604030504040204" pitchFamily="50" charset="-128"/>
              </a:rPr>
              <a:t>令和８年４月	開校・順次受入れ</a:t>
            </a:r>
            <a:endParaRPr lang="en-US" altLang="ja-JP" sz="1100" u="sng"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17B344A5-E8CF-4789-BE41-7552D5A8ED67}"/>
              </a:ext>
            </a:extLst>
          </p:cNvPr>
          <p:cNvSpPr txBox="1"/>
          <p:nvPr/>
        </p:nvSpPr>
        <p:spPr>
          <a:xfrm>
            <a:off x="93963" y="671787"/>
            <a:ext cx="6696763" cy="600164"/>
          </a:xfrm>
          <a:prstGeom prst="rect">
            <a:avLst/>
          </a:prstGeom>
          <a:noFill/>
        </p:spPr>
        <p:txBody>
          <a:bodyPr wrap="square">
            <a:spAutoFit/>
          </a:bodyPr>
          <a:lstStyle/>
          <a:p>
            <a:r>
              <a:rPr lang="ja-JP" altLang="en-US" sz="1100" dirty="0">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府立高校における</a:t>
            </a:r>
            <a:r>
              <a:rPr lang="ja-JP" altLang="en-US" sz="1100" dirty="0">
                <a:latin typeface="Meiryo UI" panose="020B0604030504040204" pitchFamily="50" charset="-128"/>
                <a:ea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年度の不登校生徒数</a:t>
            </a:r>
            <a:r>
              <a:rPr lang="ja-JP" altLang="en-US" sz="1100" dirty="0">
                <a:solidFill>
                  <a:schemeClr val="tx1"/>
                </a:solidFill>
                <a:latin typeface="Meiryo UI" panose="020B0604030504040204" pitchFamily="50" charset="-128"/>
                <a:ea typeface="Meiryo UI" panose="020B0604030504040204" pitchFamily="50" charset="-128"/>
              </a:rPr>
              <a:t>が</a:t>
            </a:r>
            <a:r>
              <a:rPr lang="en-US" altLang="ja-JP" sz="1100" dirty="0">
                <a:solidFill>
                  <a:schemeClr val="tx1"/>
                </a:solidFill>
                <a:latin typeface="Meiryo UI" panose="020B0604030504040204" pitchFamily="50" charset="-128"/>
                <a:ea typeface="Meiryo UI" panose="020B0604030504040204" pitchFamily="50" charset="-128"/>
              </a:rPr>
              <a:t>4,752</a:t>
            </a:r>
            <a:r>
              <a:rPr lang="ja-JP" altLang="en-US" sz="1100" dirty="0">
                <a:solidFill>
                  <a:schemeClr val="tx1"/>
                </a:solidFill>
                <a:latin typeface="Meiryo UI" panose="020B0604030504040204" pitchFamily="50" charset="-128"/>
                <a:ea typeface="Meiryo UI" panose="020B0604030504040204" pitchFamily="50" charset="-128"/>
              </a:rPr>
              <a:t>人</a:t>
            </a:r>
            <a:r>
              <a:rPr lang="ja-JP" altLang="en-US" sz="1100" dirty="0">
                <a:latin typeface="Meiryo UI" panose="020B0604030504040204" pitchFamily="50" charset="-128"/>
                <a:ea typeface="Meiryo UI" panose="020B0604030504040204" pitchFamily="50" charset="-128"/>
              </a:rPr>
              <a:t>（国</a:t>
            </a:r>
            <a:r>
              <a:rPr lang="ja-JP" altLang="en-US" sz="1100" dirty="0">
                <a:solidFill>
                  <a:schemeClr val="tx1"/>
                </a:solidFill>
                <a:latin typeface="Meiryo UI" panose="020B0604030504040204" pitchFamily="50" charset="-128"/>
                <a:ea typeface="Meiryo UI" panose="020B0604030504040204" pitchFamily="50" charset="-128"/>
              </a:rPr>
              <a:t>問題行動等調査）となっており、不登校生徒への支援が喫緊の課題。</a:t>
            </a:r>
            <a:r>
              <a:rPr lang="ja-JP" altLang="en-US" sz="1100" dirty="0">
                <a:latin typeface="Meiryo UI" panose="020B0604030504040204" pitchFamily="50" charset="-128"/>
                <a:ea typeface="Meiryo UI" panose="020B0604030504040204" pitchFamily="50" charset="-128"/>
              </a:rPr>
              <a:t>「学びの多様化学校」においては、教育課程の特例により、遠隔授業等で修得できる単位数上限の緩和や週あたりの授業時数減など、不登校生徒に対し、より柔軟な学びが提供可能。</a:t>
            </a:r>
            <a:endParaRPr lang="en-US" altLang="ja-JP" sz="11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F8DDC198-0C76-4595-908F-21B43A18EA97}"/>
              </a:ext>
            </a:extLst>
          </p:cNvPr>
          <p:cNvSpPr/>
          <p:nvPr/>
        </p:nvSpPr>
        <p:spPr>
          <a:xfrm>
            <a:off x="2961887" y="9662514"/>
            <a:ext cx="952500" cy="321310"/>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rPr>
              <a:t>１－</a:t>
            </a:r>
            <a:r>
              <a:rPr lang="ja-JP" altLang="en-US" sz="1200" kern="100" dirty="0">
                <a:effectLst/>
                <a:latin typeface="ＭＳ 明朝" panose="02020609040205080304" pitchFamily="17" charset="-128"/>
                <a:ea typeface="ＭＳ 明朝" panose="02020609040205080304" pitchFamily="17" charset="-128"/>
                <a:cs typeface="Times New Roman" panose="02020603050405020304" pitchFamily="18" charset="0"/>
              </a:rPr>
              <a:t>３</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pic>
        <p:nvPicPr>
          <p:cNvPr id="22" name="図 21">
            <a:extLst>
              <a:ext uri="{FF2B5EF4-FFF2-40B4-BE49-F238E27FC236}">
                <a16:creationId xmlns:a16="http://schemas.microsoft.com/office/drawing/2014/main" id="{F24778C0-834E-47F7-A8BC-6DA460AA3192}"/>
              </a:ext>
            </a:extLst>
          </p:cNvPr>
          <p:cNvPicPr>
            <a:picLocks noChangeAspect="1"/>
          </p:cNvPicPr>
          <p:nvPr/>
        </p:nvPicPr>
        <p:blipFill>
          <a:blip r:embed="rId2"/>
          <a:stretch>
            <a:fillRect/>
          </a:stretch>
        </p:blipFill>
        <p:spPr>
          <a:xfrm>
            <a:off x="219313" y="2865786"/>
            <a:ext cx="6419370" cy="3960000"/>
          </a:xfrm>
          <a:prstGeom prst="rect">
            <a:avLst/>
          </a:prstGeom>
        </p:spPr>
      </p:pic>
    </p:spTree>
    <p:extLst>
      <p:ext uri="{BB962C8B-B14F-4D97-AF65-F5344CB8AC3E}">
        <p14:creationId xmlns:p14="http://schemas.microsoft.com/office/powerpoint/2010/main" val="41121932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2166</TotalTime>
  <Words>312</Words>
  <Application>Microsoft Office PowerPoint</Application>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明朝</vt:lpstr>
      <vt:lpstr>游ゴシック</vt:lpstr>
      <vt:lpstr>游明朝</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cp:revision>292</cp:revision>
  <cp:lastPrinted>2025-01-31T08:15:36Z</cp:lastPrinted>
  <dcterms:created xsi:type="dcterms:W3CDTF">2024-05-27T08:14:46Z</dcterms:created>
  <dcterms:modified xsi:type="dcterms:W3CDTF">2025-02-06T01:01:15Z</dcterms:modified>
</cp:coreProperties>
</file>