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0" r:id="rId1"/>
  </p:sldMasterIdLst>
  <p:notesMasterIdLst>
    <p:notesMasterId r:id="rId17"/>
  </p:notesMasterIdLst>
  <p:sldIdLst>
    <p:sldId id="256" r:id="rId2"/>
    <p:sldId id="296" r:id="rId3"/>
    <p:sldId id="346" r:id="rId4"/>
    <p:sldId id="374" r:id="rId5"/>
    <p:sldId id="403" r:id="rId6"/>
    <p:sldId id="407" r:id="rId7"/>
    <p:sldId id="404" r:id="rId8"/>
    <p:sldId id="386" r:id="rId9"/>
    <p:sldId id="379" r:id="rId10"/>
    <p:sldId id="401" r:id="rId11"/>
    <p:sldId id="408" r:id="rId12"/>
    <p:sldId id="267" r:id="rId13"/>
    <p:sldId id="394" r:id="rId14"/>
    <p:sldId id="388" r:id="rId15"/>
    <p:sldId id="390" r:id="rId16"/>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8FAAD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5896" autoAdjust="0"/>
  </p:normalViewPr>
  <p:slideViewPr>
    <p:cSldViewPr snapToGrid="0">
      <p:cViewPr varScale="1">
        <p:scale>
          <a:sx n="94" d="100"/>
          <a:sy n="94" d="100"/>
        </p:scale>
        <p:origin x="864" y="8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1424" tIns="45712" rIns="91424" bIns="45712" rtlCol="0"/>
          <a:lstStyle>
            <a:lvl1pPr algn="r">
              <a:defRPr sz="1200"/>
            </a:lvl1pPr>
          </a:lstStyle>
          <a:p>
            <a:fld id="{834E557F-5872-430A-9BA2-37F879BE762B}" type="datetimeFigureOut">
              <a:rPr kumimoji="1" lang="ja-JP" altLang="en-US" smtClean="0"/>
              <a:t>2026/2/6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4" tIns="45712" rIns="91424" bIns="45712" rtlCol="0" anchor="b"/>
          <a:lstStyle>
            <a:lvl1pPr algn="r">
              <a:defRPr sz="1200"/>
            </a:lvl1pPr>
          </a:lstStyle>
          <a:p>
            <a:fld id="{5BE3E63B-ECAD-403F-9286-6C7AC3DBA66A}" type="slidenum">
              <a:rPr kumimoji="1" lang="ja-JP" altLang="en-US" smtClean="0"/>
              <a:t>‹#›</a:t>
            </a:fld>
            <a:endParaRPr kumimoji="1" lang="ja-JP" altLang="en-US"/>
          </a:p>
        </p:txBody>
      </p:sp>
    </p:spTree>
    <p:extLst>
      <p:ext uri="{BB962C8B-B14F-4D97-AF65-F5344CB8AC3E}">
        <p14:creationId xmlns:p14="http://schemas.microsoft.com/office/powerpoint/2010/main" val="1693447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B6B81B-E5E7-4467-B50C-09A848497A77}" type="datetime1">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1484" y="6480816"/>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19154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8EDF4-7DA5-4065-AC61-67A757CD022A}" type="datetime1">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09124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04C400-959D-4011-A611-69213912A1F9}" type="datetime1">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8155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26E35E-B5D2-437C-BE16-A2BC390D1FAC}" type="datetime1">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2690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4154AD-84F3-4133-9441-54847B079BE1}" type="datetime1">
              <a:rPr kumimoji="1" lang="ja-JP" altLang="en-US" smtClean="0"/>
              <a:t>2026/2/6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751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D11874-19B8-41C0-894F-B99755DE0765}" type="datetime1">
              <a:rPr kumimoji="1" lang="ja-JP" altLang="en-US" smtClean="0"/>
              <a:t>2026/2/6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74035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68CC8-B688-4849-8E9C-AA5E6178CCF7}" type="datetime1">
              <a:rPr kumimoji="1" lang="ja-JP" altLang="en-US" smtClean="0"/>
              <a:t>2026/2/6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488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408194-F8DA-4E80-8B94-C161AAE542DC}" type="datetime1">
              <a:rPr kumimoji="1" lang="ja-JP" altLang="en-US" smtClean="0"/>
              <a:t>2026/2/6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8209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A37E4-19AC-4346-8E34-32EE1FCC6632}" type="datetime1">
              <a:rPr kumimoji="1" lang="ja-JP" altLang="en-US" smtClean="0"/>
              <a:t>2026/2/6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89370"/>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91812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73CF5E-A6AF-4D98-BF43-F6167D415FFA}" type="datetime1">
              <a:rPr kumimoji="1" lang="ja-JP" altLang="en-US" smtClean="0"/>
              <a:t>2026/2/6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678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78A3F8-C9E2-4804-8BC2-CB4B645D6A70}" type="datetime1">
              <a:rPr kumimoji="1" lang="ja-JP" altLang="en-US" smtClean="0"/>
              <a:t>2026/2/6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5943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8A2B-D479-4999-8160-534C909F6E39}" type="datetime1">
              <a:rPr kumimoji="1" lang="ja-JP" altLang="en-US" smtClean="0"/>
              <a:t>2026/2/6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932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80091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A6DC90D-BB0F-46E8-B509-E34ACC12C927}"/>
              </a:ext>
            </a:extLst>
          </p:cNvPr>
          <p:cNvSpPr>
            <a:spLocks noGrp="1"/>
          </p:cNvSpPr>
          <p:nvPr>
            <p:ph type="ctrTitle"/>
          </p:nvPr>
        </p:nvSpPr>
        <p:spPr>
          <a:xfrm>
            <a:off x="135385" y="1122363"/>
            <a:ext cx="8876211" cy="2387600"/>
          </a:xfrm>
        </p:spPr>
        <p:txBody>
          <a:bodyPr>
            <a:normAutofit/>
          </a:bodyPr>
          <a:lstStyle/>
          <a:p>
            <a:r>
              <a:rPr lang="ja-JP" altLang="en-US" sz="3600" b="1" dirty="0">
                <a:latin typeface="+mn-ea"/>
                <a:ea typeface="+mn-ea"/>
              </a:rPr>
              <a:t>新モビリティ導入に向けた</a:t>
            </a:r>
            <a:br>
              <a:rPr lang="en-US" altLang="ja-JP" sz="3600" b="1" dirty="0">
                <a:latin typeface="+mn-ea"/>
                <a:ea typeface="+mn-ea"/>
              </a:rPr>
            </a:br>
            <a:r>
              <a:rPr lang="ja-JP" altLang="en-US" sz="3600" b="1" dirty="0">
                <a:latin typeface="+mn-ea"/>
                <a:ea typeface="+mn-ea"/>
              </a:rPr>
              <a:t>検討状況について</a:t>
            </a:r>
            <a:br>
              <a:rPr lang="en-US" altLang="ja-JP" sz="4000" b="1" dirty="0">
                <a:latin typeface="+mn-ea"/>
                <a:ea typeface="+mn-ea"/>
              </a:rPr>
            </a:br>
            <a:r>
              <a:rPr lang="ja-JP" altLang="en-US" sz="2800" dirty="0">
                <a:latin typeface="+mn-ea"/>
                <a:ea typeface="+mn-ea"/>
              </a:rPr>
              <a:t>（先導的モデル事業として南河内地域で実証）</a:t>
            </a:r>
            <a:endParaRPr lang="ja-JP" altLang="en-US" sz="4000" dirty="0">
              <a:latin typeface="+mn-ea"/>
              <a:ea typeface="+mn-ea"/>
            </a:endParaRPr>
          </a:p>
        </p:txBody>
      </p:sp>
      <p:cxnSp>
        <p:nvCxnSpPr>
          <p:cNvPr id="10" name="直線コネクタ 9">
            <a:extLst>
              <a:ext uri="{FF2B5EF4-FFF2-40B4-BE49-F238E27FC236}">
                <a16:creationId xmlns:a16="http://schemas.microsoft.com/office/drawing/2014/main" id="{E713C630-2CD8-4D46-BD15-0B464776AFB0}"/>
              </a:ext>
            </a:extLst>
          </p:cNvPr>
          <p:cNvCxnSpPr>
            <a:cxnSpLocks/>
          </p:cNvCxnSpPr>
          <p:nvPr/>
        </p:nvCxnSpPr>
        <p:spPr>
          <a:xfrm>
            <a:off x="223484" y="3512820"/>
            <a:ext cx="8688504" cy="0"/>
          </a:xfrm>
          <a:prstGeom prst="line">
            <a:avLst/>
          </a:prstGeom>
          <a:ln w="127000" cmpd="tri">
            <a:solidFill>
              <a:srgbClr val="00B050"/>
            </a:solidFill>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ADD7A486-4B9E-4E2F-9EEA-43A769878E60}"/>
              </a:ext>
            </a:extLst>
          </p:cNvPr>
          <p:cNvSpPr/>
          <p:nvPr/>
        </p:nvSpPr>
        <p:spPr>
          <a:xfrm>
            <a:off x="6431280" y="714661"/>
            <a:ext cx="2480708" cy="7233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n-ea"/>
              </a:rPr>
              <a:t>令和７年１月</a:t>
            </a:r>
            <a:r>
              <a:rPr kumimoji="1" lang="en-US" altLang="ja-JP" sz="1600" dirty="0">
                <a:latin typeface="+mn-ea"/>
              </a:rPr>
              <a:t>24</a:t>
            </a:r>
            <a:r>
              <a:rPr kumimoji="1" lang="ja-JP" altLang="en-US" sz="1600" dirty="0">
                <a:latin typeface="+mn-ea"/>
              </a:rPr>
              <a:t>日</a:t>
            </a:r>
            <a:endParaRPr kumimoji="1" lang="en-US" altLang="ja-JP" sz="1600" dirty="0">
              <a:latin typeface="+mn-ea"/>
            </a:endParaRPr>
          </a:p>
          <a:p>
            <a:pPr algn="ctr"/>
            <a:r>
              <a:rPr kumimoji="1" lang="ja-JP" altLang="en-US" sz="1600" dirty="0">
                <a:latin typeface="+mn-ea"/>
              </a:rPr>
              <a:t>第４回検討協議会資料</a:t>
            </a:r>
          </a:p>
        </p:txBody>
      </p:sp>
      <p:sp>
        <p:nvSpPr>
          <p:cNvPr id="8" name="正方形/長方形 7">
            <a:extLst>
              <a:ext uri="{FF2B5EF4-FFF2-40B4-BE49-F238E27FC236}">
                <a16:creationId xmlns:a16="http://schemas.microsoft.com/office/drawing/2014/main" id="{C37222D5-8C95-4CCD-ABA0-0B8BBCD90048}"/>
              </a:ext>
            </a:extLst>
          </p:cNvPr>
          <p:cNvSpPr/>
          <p:nvPr/>
        </p:nvSpPr>
        <p:spPr>
          <a:xfrm>
            <a:off x="8115300" y="218821"/>
            <a:ext cx="796688" cy="375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n-ea"/>
              </a:rPr>
              <a:t>資料２</a:t>
            </a:r>
          </a:p>
        </p:txBody>
      </p:sp>
    </p:spTree>
    <p:extLst>
      <p:ext uri="{BB962C8B-B14F-4D97-AF65-F5344CB8AC3E}">
        <p14:creationId xmlns:p14="http://schemas.microsoft.com/office/powerpoint/2010/main" val="119019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174522-1601-4C37-8746-7900719F7B51}"/>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cxnSp>
        <p:nvCxnSpPr>
          <p:cNvPr id="15" name="直線コネクタ 14">
            <a:extLst>
              <a:ext uri="{FF2B5EF4-FFF2-40B4-BE49-F238E27FC236}">
                <a16:creationId xmlns:a16="http://schemas.microsoft.com/office/drawing/2014/main" id="{3833A1CD-4A9F-4378-B286-A7D759DDE20B}"/>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4" name="表 4">
            <a:extLst>
              <a:ext uri="{FF2B5EF4-FFF2-40B4-BE49-F238E27FC236}">
                <a16:creationId xmlns:a16="http://schemas.microsoft.com/office/drawing/2014/main" id="{CA2180C8-1724-4DD9-A883-57BE50698676}"/>
              </a:ext>
            </a:extLst>
          </p:cNvPr>
          <p:cNvGraphicFramePr>
            <a:graphicFrameLocks noGrp="1"/>
          </p:cNvGraphicFramePr>
          <p:nvPr>
            <p:extLst>
              <p:ext uri="{D42A27DB-BD31-4B8C-83A1-F6EECF244321}">
                <p14:modId xmlns:p14="http://schemas.microsoft.com/office/powerpoint/2010/main" val="2972927153"/>
              </p:ext>
            </p:extLst>
          </p:nvPr>
        </p:nvGraphicFramePr>
        <p:xfrm>
          <a:off x="261113" y="867571"/>
          <a:ext cx="8688509" cy="3529690"/>
        </p:xfrm>
        <a:graphic>
          <a:graphicData uri="http://schemas.openxmlformats.org/drawingml/2006/table">
            <a:tbl>
              <a:tblPr firstRow="1" bandRow="1">
                <a:tableStyleId>{5940675A-B579-460E-94D1-54222C63F5DA}</a:tableStyleId>
              </a:tblPr>
              <a:tblGrid>
                <a:gridCol w="607567">
                  <a:extLst>
                    <a:ext uri="{9D8B030D-6E8A-4147-A177-3AD203B41FA5}">
                      <a16:colId xmlns:a16="http://schemas.microsoft.com/office/drawing/2014/main" val="2076972859"/>
                    </a:ext>
                  </a:extLst>
                </a:gridCol>
                <a:gridCol w="922020">
                  <a:extLst>
                    <a:ext uri="{9D8B030D-6E8A-4147-A177-3AD203B41FA5}">
                      <a16:colId xmlns:a16="http://schemas.microsoft.com/office/drawing/2014/main" val="3141842275"/>
                    </a:ext>
                  </a:extLst>
                </a:gridCol>
                <a:gridCol w="3634740">
                  <a:extLst>
                    <a:ext uri="{9D8B030D-6E8A-4147-A177-3AD203B41FA5}">
                      <a16:colId xmlns:a16="http://schemas.microsoft.com/office/drawing/2014/main" val="1542386121"/>
                    </a:ext>
                  </a:extLst>
                </a:gridCol>
                <a:gridCol w="1762091">
                  <a:extLst>
                    <a:ext uri="{9D8B030D-6E8A-4147-A177-3AD203B41FA5}">
                      <a16:colId xmlns:a16="http://schemas.microsoft.com/office/drawing/2014/main" val="3318168914"/>
                    </a:ext>
                  </a:extLst>
                </a:gridCol>
                <a:gridCol w="1762091">
                  <a:extLst>
                    <a:ext uri="{9D8B030D-6E8A-4147-A177-3AD203B41FA5}">
                      <a16:colId xmlns:a16="http://schemas.microsoft.com/office/drawing/2014/main" val="2179914218"/>
                    </a:ext>
                  </a:extLst>
                </a:gridCol>
              </a:tblGrid>
              <a:tr h="0">
                <a:tc>
                  <a:txBody>
                    <a:bodyPr/>
                    <a:lstStyle/>
                    <a:p>
                      <a:pPr algn="ctr"/>
                      <a:r>
                        <a:rPr kumimoji="1" lang="ja-JP" altLang="en-US" sz="1050" dirty="0">
                          <a:latin typeface="HGｺﾞｼｯｸE" panose="020B0909000000000000" pitchFamily="49" charset="-128"/>
                          <a:ea typeface="HGｺﾞｼｯｸE" panose="020B0909000000000000" pitchFamily="49" charset="-128"/>
                        </a:rPr>
                        <a:t>検討順</a:t>
                      </a:r>
                    </a:p>
                  </a:txBody>
                  <a:tcPr anchor="ctr">
                    <a:solidFill>
                      <a:schemeClr val="accent5">
                        <a:lumMod val="20000"/>
                        <a:lumOff val="80000"/>
                      </a:schemeClr>
                    </a:solidFill>
                  </a:tcPr>
                </a:tc>
                <a:tc>
                  <a:txBody>
                    <a:bodyPr/>
                    <a:lstStyle/>
                    <a:p>
                      <a:pPr algn="ctr"/>
                      <a:r>
                        <a:rPr kumimoji="1" lang="ja-JP" altLang="en-US" sz="1200" dirty="0">
                          <a:latin typeface="HGｺﾞｼｯｸE" panose="020B0909000000000000" pitchFamily="49" charset="-128"/>
                          <a:ea typeface="HGｺﾞｼｯｸE" panose="020B0909000000000000" pitchFamily="49" charset="-128"/>
                        </a:rPr>
                        <a:t>項　目</a:t>
                      </a:r>
                    </a:p>
                  </a:txBody>
                  <a:tcPr anchor="ctr">
                    <a:solidFill>
                      <a:schemeClr val="accent5">
                        <a:lumMod val="20000"/>
                        <a:lumOff val="80000"/>
                      </a:schemeClr>
                    </a:solidFill>
                  </a:tcPr>
                </a:tc>
                <a:tc>
                  <a:txBody>
                    <a:bodyPr/>
                    <a:lstStyle/>
                    <a:p>
                      <a:pPr algn="ctr"/>
                      <a:r>
                        <a:rPr kumimoji="1" lang="ja-JP" altLang="en-US" sz="1200" dirty="0">
                          <a:latin typeface="HGｺﾞｼｯｸE" panose="020B0909000000000000" pitchFamily="49" charset="-128"/>
                          <a:ea typeface="HGｺﾞｼｯｸE" panose="020B0909000000000000" pitchFamily="49" charset="-128"/>
                        </a:rPr>
                        <a:t>考え方等</a:t>
                      </a:r>
                    </a:p>
                  </a:txBody>
                  <a:tcPr anchor="ctr">
                    <a:solidFill>
                      <a:schemeClr val="accent5">
                        <a:lumMod val="20000"/>
                        <a:lumOff val="80000"/>
                      </a:schemeClr>
                    </a:solidFill>
                  </a:tcPr>
                </a:tc>
                <a:tc>
                  <a:txBody>
                    <a:bodyPr/>
                    <a:lstStyle/>
                    <a:p>
                      <a:pPr algn="ctr"/>
                      <a:r>
                        <a:rPr kumimoji="1" lang="ja-JP" altLang="en-US" sz="1050" dirty="0">
                          <a:latin typeface="HGｺﾞｼｯｸE" panose="020B0909000000000000" pitchFamily="49" charset="-128"/>
                          <a:ea typeface="HGｺﾞｼｯｸE" panose="020B0909000000000000" pitchFamily="49" charset="-128"/>
                        </a:rPr>
                        <a:t>（仮称）北部ルート</a:t>
                      </a:r>
                      <a:endParaRPr kumimoji="1" lang="en-US" altLang="ja-JP" sz="1200" dirty="0">
                        <a:latin typeface="HGｺﾞｼｯｸE" panose="020B0909000000000000" pitchFamily="49" charset="-128"/>
                        <a:ea typeface="HGｺﾞｼｯｸE" panose="020B0909000000000000" pitchFamily="49" charset="-128"/>
                      </a:endParaRPr>
                    </a:p>
                    <a:p>
                      <a:pPr algn="ctr"/>
                      <a:r>
                        <a:rPr kumimoji="1" lang="ja-JP" altLang="en-US" sz="1200" dirty="0">
                          <a:latin typeface="HGｺﾞｼｯｸE" panose="020B0909000000000000" pitchFamily="49" charset="-128"/>
                          <a:ea typeface="HGｺﾞｼｯｸE" panose="020B0909000000000000" pitchFamily="49" charset="-128"/>
                        </a:rPr>
                        <a:t>バス停</a:t>
                      </a:r>
                      <a:r>
                        <a:rPr kumimoji="1" lang="en-US" altLang="ja-JP" sz="1200" dirty="0">
                          <a:latin typeface="HGｺﾞｼｯｸE" panose="020B0909000000000000" pitchFamily="49" charset="-128"/>
                          <a:ea typeface="HGｺﾞｼｯｸE" panose="020B0909000000000000" pitchFamily="49" charset="-128"/>
                        </a:rPr>
                        <a:t>〈</a:t>
                      </a:r>
                      <a:r>
                        <a:rPr kumimoji="1" lang="ja-JP" altLang="en-US" sz="1200" dirty="0">
                          <a:latin typeface="HGｺﾞｼｯｸE" panose="020B0909000000000000" pitchFamily="49" charset="-128"/>
                          <a:ea typeface="HGｺﾞｼｯｸE" panose="020B0909000000000000" pitchFamily="49" charset="-128"/>
                        </a:rPr>
                        <a:t>案</a:t>
                      </a:r>
                      <a:r>
                        <a:rPr kumimoji="1" lang="en-US" altLang="ja-JP" sz="1200" dirty="0">
                          <a:latin typeface="HGｺﾞｼｯｸE" panose="020B0909000000000000" pitchFamily="49" charset="-128"/>
                          <a:ea typeface="HGｺﾞｼｯｸE" panose="020B0909000000000000" pitchFamily="49" charset="-128"/>
                        </a:rPr>
                        <a:t>〉</a:t>
                      </a:r>
                    </a:p>
                  </a:txBody>
                  <a:tcPr anchor="ctr">
                    <a:solidFill>
                      <a:schemeClr val="accent5">
                        <a:lumMod val="20000"/>
                        <a:lumOff val="80000"/>
                      </a:schemeClr>
                    </a:solidFill>
                  </a:tcPr>
                </a:tc>
                <a:tc>
                  <a:txBody>
                    <a:bodyPr/>
                    <a:lstStyle/>
                    <a:p>
                      <a:pPr algn="ctr"/>
                      <a:r>
                        <a:rPr kumimoji="1" lang="ja-JP" altLang="en-US" sz="1050" dirty="0">
                          <a:latin typeface="HGｺﾞｼｯｸE" panose="020B0909000000000000" pitchFamily="49" charset="-128"/>
                          <a:ea typeface="HGｺﾞｼｯｸE" panose="020B0909000000000000" pitchFamily="49" charset="-128"/>
                        </a:rPr>
                        <a:t>（仮称）南部ルート</a:t>
                      </a:r>
                      <a:endParaRPr kumimoji="1" lang="en-US" altLang="ja-JP" sz="1050" dirty="0">
                        <a:latin typeface="HGｺﾞｼｯｸE" panose="020B0909000000000000" pitchFamily="49" charset="-128"/>
                        <a:ea typeface="HGｺﾞｼｯｸE" panose="020B0909000000000000" pitchFamily="49" charset="-128"/>
                      </a:endParaRPr>
                    </a:p>
                    <a:p>
                      <a:pPr algn="ctr"/>
                      <a:r>
                        <a:rPr kumimoji="1" lang="ja-JP" altLang="en-US" sz="1200" dirty="0">
                          <a:latin typeface="HGｺﾞｼｯｸE" panose="020B0909000000000000" pitchFamily="49" charset="-128"/>
                          <a:ea typeface="HGｺﾞｼｯｸE" panose="020B0909000000000000" pitchFamily="49" charset="-128"/>
                        </a:rPr>
                        <a:t>バス停</a:t>
                      </a:r>
                      <a:r>
                        <a:rPr kumimoji="1" lang="en-US" altLang="ja-JP" sz="1200" dirty="0">
                          <a:latin typeface="HGｺﾞｼｯｸE" panose="020B0909000000000000" pitchFamily="49" charset="-128"/>
                          <a:ea typeface="HGｺﾞｼｯｸE" panose="020B0909000000000000" pitchFamily="49" charset="-128"/>
                        </a:rPr>
                        <a:t>〈</a:t>
                      </a:r>
                      <a:r>
                        <a:rPr kumimoji="1" lang="ja-JP" altLang="en-US" sz="1200" dirty="0">
                          <a:latin typeface="HGｺﾞｼｯｸE" panose="020B0909000000000000" pitchFamily="49" charset="-128"/>
                          <a:ea typeface="HGｺﾞｼｯｸE" panose="020B0909000000000000" pitchFamily="49" charset="-128"/>
                        </a:rPr>
                        <a:t>案</a:t>
                      </a:r>
                      <a:r>
                        <a:rPr kumimoji="1" lang="en-US" altLang="ja-JP" sz="1200" dirty="0">
                          <a:latin typeface="HGｺﾞｼｯｸE" panose="020B0909000000000000" pitchFamily="49" charset="-128"/>
                          <a:ea typeface="HGｺﾞｼｯｸE" panose="020B0909000000000000" pitchFamily="49" charset="-128"/>
                        </a:rPr>
                        <a:t>〉</a:t>
                      </a:r>
                      <a:endParaRPr kumimoji="1" lang="ja-JP" altLang="en-US" sz="1200" dirty="0">
                        <a:latin typeface="HGｺﾞｼｯｸE" panose="020B0909000000000000" pitchFamily="49" charset="-128"/>
                        <a:ea typeface="HGｺﾞｼｯｸE" panose="020B0909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236333333"/>
                  </a:ext>
                </a:extLst>
              </a:tr>
              <a:tr h="605161">
                <a:tc>
                  <a:txBody>
                    <a:bodyPr/>
                    <a:lstStyle/>
                    <a:p>
                      <a:pPr algn="ctr"/>
                      <a:r>
                        <a:rPr kumimoji="1" lang="ja-JP" altLang="en-US" sz="1400" dirty="0">
                          <a:latin typeface="Meiryo UI" panose="020B0604030504040204" pitchFamily="50" charset="-128"/>
                          <a:ea typeface="Meiryo UI" panose="020B0604030504040204" pitchFamily="50" charset="-128"/>
                        </a:rPr>
                        <a:t>１</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起終点</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○交通需要が見込める鉄道駅にアクセス</a:t>
                      </a:r>
                      <a:endParaRPr kumimoji="1" lang="en-US" altLang="ja-JP" sz="14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○バスの転回地を考慮</a:t>
                      </a: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上ノ太子駅</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近つ飛鳥博物館</a:t>
                      </a:r>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富田林駅</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千早赤阪村役場</a:t>
                      </a:r>
                    </a:p>
                  </a:txBody>
                  <a:tcPr anchor="ctr"/>
                </a:tc>
                <a:extLst>
                  <a:ext uri="{0D108BD9-81ED-4DB2-BD59-A6C34878D82A}">
                    <a16:rowId xmlns:a16="http://schemas.microsoft.com/office/drawing/2014/main" val="4010281583"/>
                  </a:ext>
                </a:extLst>
              </a:tr>
              <a:tr h="605161">
                <a:tc>
                  <a:txBody>
                    <a:bodyPr/>
                    <a:lstStyle/>
                    <a:p>
                      <a:pPr algn="ctr"/>
                      <a:r>
                        <a:rPr kumimoji="1" lang="ja-JP" altLang="en-US" sz="1400" dirty="0">
                          <a:latin typeface="Meiryo UI" panose="020B0604030504040204" pitchFamily="50" charset="-128"/>
                          <a:ea typeface="Meiryo UI" panose="020B0604030504040204" pitchFamily="50" charset="-128"/>
                        </a:rPr>
                        <a:t>２</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経由地①</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○地域の中心市街地である役場を経由</a:t>
                      </a: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太子町役場</a:t>
                      </a: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河南町役場</a:t>
                      </a:r>
                    </a:p>
                  </a:txBody>
                  <a:tcPr anchor="ctr"/>
                </a:tc>
                <a:extLst>
                  <a:ext uri="{0D108BD9-81ED-4DB2-BD59-A6C34878D82A}">
                    <a16:rowId xmlns:a16="http://schemas.microsoft.com/office/drawing/2014/main" val="1288740359"/>
                  </a:ext>
                </a:extLst>
              </a:tr>
              <a:tr h="726788">
                <a:tc>
                  <a:txBody>
                    <a:bodyPr/>
                    <a:lstStyle/>
                    <a:p>
                      <a:pPr algn="ctr"/>
                      <a:r>
                        <a:rPr kumimoji="1" lang="ja-JP" altLang="en-US" sz="1400" dirty="0">
                          <a:latin typeface="Meiryo UI" panose="020B0604030504040204" pitchFamily="50" charset="-128"/>
                          <a:ea typeface="Meiryo UI" panose="020B0604030504040204" pitchFamily="50" charset="-128"/>
                        </a:rPr>
                        <a:t>３</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経由地②</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○新たな潜在需要を発掘するため日常の買物</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等で利用される大型商業施設を経由</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六枚橋東</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東山</a:t>
                      </a:r>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山中田</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オークワ</a:t>
                      </a:r>
                    </a:p>
                  </a:txBody>
                  <a:tcPr anchor="ctr"/>
                </a:tc>
                <a:extLst>
                  <a:ext uri="{0D108BD9-81ED-4DB2-BD59-A6C34878D82A}">
                    <a16:rowId xmlns:a16="http://schemas.microsoft.com/office/drawing/2014/main" val="3633406986"/>
                  </a:ext>
                </a:extLst>
              </a:tr>
              <a:tr h="726788">
                <a:tc>
                  <a:txBody>
                    <a:bodyPr/>
                    <a:lstStyle/>
                    <a:p>
                      <a:pPr algn="ctr"/>
                      <a:r>
                        <a:rPr kumimoji="1" lang="ja-JP" altLang="en-US" sz="1400" dirty="0">
                          <a:latin typeface="Meiryo UI" panose="020B0604030504040204" pitchFamily="50" charset="-128"/>
                          <a:ea typeface="Meiryo UI" panose="020B0604030504040204" pitchFamily="50" charset="-128"/>
                        </a:rPr>
                        <a:t>４</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経由地③</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OD</a:t>
                      </a:r>
                      <a:r>
                        <a:rPr kumimoji="1" lang="ja-JP" altLang="en-US" sz="1400" dirty="0">
                          <a:latin typeface="Meiryo UI" panose="020B0604030504040204" pitchFamily="50" charset="-128"/>
                          <a:ea typeface="Meiryo UI" panose="020B0604030504040204" pitchFamily="50" charset="-128"/>
                        </a:rPr>
                        <a:t>調査結果から、利用者数の多いバス停を</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経由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＜配慮する事項＞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◍「広く地域の方に体験」していただく観点から</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近接する範囲でバス停が連続することは避ける</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阪南一須賀</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大宝２丁目</a:t>
                      </a:r>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寺田</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森屋西口</a:t>
                      </a:r>
                    </a:p>
                  </a:txBody>
                  <a:tcPr anchor="ctr"/>
                </a:tc>
                <a:extLst>
                  <a:ext uri="{0D108BD9-81ED-4DB2-BD59-A6C34878D82A}">
                    <a16:rowId xmlns:a16="http://schemas.microsoft.com/office/drawing/2014/main" val="66662647"/>
                  </a:ext>
                </a:extLst>
              </a:tr>
            </a:tbl>
          </a:graphicData>
        </a:graphic>
      </p:graphicFrame>
      <p:sp>
        <p:nvSpPr>
          <p:cNvPr id="20" name="テキスト ボックス 19">
            <a:extLst>
              <a:ext uri="{FF2B5EF4-FFF2-40B4-BE49-F238E27FC236}">
                <a16:creationId xmlns:a16="http://schemas.microsoft.com/office/drawing/2014/main" id="{6FC18AE0-F2F1-4182-B517-85E1DCC03FE6}"/>
              </a:ext>
            </a:extLst>
          </p:cNvPr>
          <p:cNvSpPr txBox="1"/>
          <p:nvPr/>
        </p:nvSpPr>
        <p:spPr>
          <a:xfrm>
            <a:off x="0" y="492960"/>
            <a:ext cx="217719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■バス停の選定理由</a:t>
            </a:r>
          </a:p>
        </p:txBody>
      </p:sp>
      <p:sp>
        <p:nvSpPr>
          <p:cNvPr id="2" name="正方形/長方形 1">
            <a:extLst>
              <a:ext uri="{FF2B5EF4-FFF2-40B4-BE49-F238E27FC236}">
                <a16:creationId xmlns:a16="http://schemas.microsoft.com/office/drawing/2014/main" id="{54B3C86C-A866-40BA-BA37-4D56D33A62A6}"/>
              </a:ext>
            </a:extLst>
          </p:cNvPr>
          <p:cNvSpPr/>
          <p:nvPr/>
        </p:nvSpPr>
        <p:spPr>
          <a:xfrm>
            <a:off x="261113" y="4534231"/>
            <a:ext cx="8688508" cy="19242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024BA57-87CC-470D-95E7-2DE60AC637EC}"/>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6736B33-8F5A-404E-81E7-D4E1A9632359}"/>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8</a:t>
            </a:r>
            <a:endParaRPr kumimoji="1" lang="ja-JP" altLang="en-US" dirty="0">
              <a:solidFill>
                <a:schemeClr val="bg1">
                  <a:lumMod val="65000"/>
                </a:schemeClr>
              </a:solidFill>
              <a:latin typeface="Cooper Black" panose="0208090404030B020404" pitchFamily="18" charset="0"/>
            </a:endParaRPr>
          </a:p>
        </p:txBody>
      </p:sp>
      <p:sp>
        <p:nvSpPr>
          <p:cNvPr id="9" name="テキスト ボックス 8">
            <a:extLst>
              <a:ext uri="{FF2B5EF4-FFF2-40B4-BE49-F238E27FC236}">
                <a16:creationId xmlns:a16="http://schemas.microsoft.com/office/drawing/2014/main" id="{43A521BA-53CC-414A-8B27-77A747167040}"/>
              </a:ext>
            </a:extLst>
          </p:cNvPr>
          <p:cNvSpPr txBox="1"/>
          <p:nvPr/>
        </p:nvSpPr>
        <p:spPr>
          <a:xfrm>
            <a:off x="261113" y="4545249"/>
            <a:ext cx="1941557" cy="307777"/>
          </a:xfrm>
          <a:prstGeom prst="rect">
            <a:avLst/>
          </a:prstGeom>
          <a:noFill/>
        </p:spPr>
        <p:txBody>
          <a:bodyPr wrap="none" rtlCol="0">
            <a:spAutoFit/>
          </a:bodyPr>
          <a:lstStyle/>
          <a:p>
            <a:r>
              <a:rPr kumimoji="1" lang="ja-JP" altLang="en-US" sz="1400" u="sng" dirty="0">
                <a:latin typeface="Meiryo UI" panose="020B0604030504040204" pitchFamily="50" charset="-128"/>
                <a:ea typeface="Meiryo UI" panose="020B0604030504040204" pitchFamily="50" charset="-128"/>
              </a:rPr>
              <a:t>■途中バス停数について</a:t>
            </a:r>
          </a:p>
        </p:txBody>
      </p:sp>
      <p:sp>
        <p:nvSpPr>
          <p:cNvPr id="5" name="テキスト ボックス 4">
            <a:extLst>
              <a:ext uri="{FF2B5EF4-FFF2-40B4-BE49-F238E27FC236}">
                <a16:creationId xmlns:a16="http://schemas.microsoft.com/office/drawing/2014/main" id="{81AA32AA-81DB-45D4-959D-C6803D2AEA60}"/>
              </a:ext>
            </a:extLst>
          </p:cNvPr>
          <p:cNvSpPr txBox="1"/>
          <p:nvPr/>
        </p:nvSpPr>
        <p:spPr>
          <a:xfrm>
            <a:off x="516903" y="4793676"/>
            <a:ext cx="7184980" cy="738664"/>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○本実証実験では、乗客の有無に関係なく、すべてのバス停で一時停止する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○バス利用者の移動時間に対する抵抗を考慮し、概ね片道</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分での運行が可能な範囲とする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○なお、バス停については、認知度、迅速な手続き、初期投資からも既存施設の活用を検討</a:t>
            </a:r>
          </a:p>
        </p:txBody>
      </p:sp>
      <p:sp>
        <p:nvSpPr>
          <p:cNvPr id="6" name="矢印: 五方向 5">
            <a:extLst>
              <a:ext uri="{FF2B5EF4-FFF2-40B4-BE49-F238E27FC236}">
                <a16:creationId xmlns:a16="http://schemas.microsoft.com/office/drawing/2014/main" id="{D6112456-D7A1-4868-8B1E-946C5124F874}"/>
              </a:ext>
            </a:extLst>
          </p:cNvPr>
          <p:cNvSpPr/>
          <p:nvPr/>
        </p:nvSpPr>
        <p:spPr>
          <a:xfrm>
            <a:off x="707667" y="5706273"/>
            <a:ext cx="198783" cy="500619"/>
          </a:xfrm>
          <a:prstGeom prst="homePlate">
            <a:avLst>
              <a:gd name="adj" fmla="val 10000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8F46376-B238-40B9-B3D0-C70640EEB78C}"/>
              </a:ext>
            </a:extLst>
          </p:cNvPr>
          <p:cNvSpPr txBox="1"/>
          <p:nvPr/>
        </p:nvSpPr>
        <p:spPr>
          <a:xfrm>
            <a:off x="1010647" y="5682420"/>
            <a:ext cx="3262432"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北部ルート、南部ルートとも、起終点を除き</a:t>
            </a:r>
            <a:endParaRPr kumimoji="1" lang="en-US" altLang="ja-JP" sz="1400" dirty="0">
              <a:latin typeface="Meiryo UI" panose="020B0604030504040204" pitchFamily="50" charset="-128"/>
              <a:ea typeface="Meiryo UI" panose="020B0604030504040204" pitchFamily="50" charset="-128"/>
            </a:endParaRPr>
          </a:p>
          <a:p>
            <a:r>
              <a:rPr kumimoji="1" lang="ja-JP" altLang="en-US" sz="1400" u="sng" dirty="0">
                <a:latin typeface="Meiryo UI" panose="020B0604030504040204" pitchFamily="50" charset="-128"/>
                <a:ea typeface="Meiryo UI" panose="020B0604030504040204" pitchFamily="50" charset="-128"/>
              </a:rPr>
              <a:t>途中経由地（バス停数）は５箇所程度</a:t>
            </a:r>
            <a:r>
              <a:rPr kumimoji="1" lang="en-US" altLang="ja-JP" sz="1400" u="sng" baseline="30000" dirty="0">
                <a:latin typeface="Meiryo UI" panose="020B0604030504040204" pitchFamily="50" charset="-128"/>
                <a:ea typeface="Meiryo UI" panose="020B0604030504040204" pitchFamily="50" charset="-128"/>
              </a:rPr>
              <a:t>※</a:t>
            </a:r>
          </a:p>
        </p:txBody>
      </p:sp>
      <p:sp>
        <p:nvSpPr>
          <p:cNvPr id="8" name="テキスト ボックス 7">
            <a:extLst>
              <a:ext uri="{FF2B5EF4-FFF2-40B4-BE49-F238E27FC236}">
                <a16:creationId xmlns:a16="http://schemas.microsoft.com/office/drawing/2014/main" id="{2656DA39-DB17-40AA-B4E2-1991745F0EA0}"/>
              </a:ext>
            </a:extLst>
          </p:cNvPr>
          <p:cNvSpPr txBox="1"/>
          <p:nvPr/>
        </p:nvSpPr>
        <p:spPr>
          <a:xfrm>
            <a:off x="4678580" y="5504290"/>
            <a:ext cx="3948517" cy="938719"/>
          </a:xfrm>
          <a:prstGeom prst="rect">
            <a:avLst/>
          </a:prstGeom>
          <a:noFill/>
        </p:spPr>
        <p:txBody>
          <a:bodyPr wrap="none" rtlCol="0">
            <a:spAutoFit/>
          </a:bodyPr>
          <a:lstStyle/>
          <a:p>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途中バス停数の推計</a:t>
            </a:r>
            <a:endParaRPr kumimoji="1" lang="en-US" altLang="ja-JP" sz="1000" u="sng"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片道運行距離：北部ルート</a:t>
            </a:r>
            <a:r>
              <a:rPr kumimoji="1" lang="en-US" altLang="ja-JP" sz="900" dirty="0">
                <a:latin typeface="Meiryo UI" panose="020B0604030504040204" pitchFamily="50" charset="-128"/>
                <a:ea typeface="Meiryo UI" panose="020B0604030504040204" pitchFamily="50" charset="-128"/>
              </a:rPr>
              <a:t>7.9km</a:t>
            </a:r>
            <a:r>
              <a:rPr kumimoji="1" lang="ja-JP" altLang="en-US" sz="900" dirty="0">
                <a:latin typeface="Meiryo UI" panose="020B0604030504040204" pitchFamily="50" charset="-128"/>
                <a:ea typeface="Meiryo UI" panose="020B0604030504040204" pitchFamily="50" charset="-128"/>
              </a:rPr>
              <a:t>、南部ルート</a:t>
            </a:r>
            <a:r>
              <a:rPr kumimoji="1" lang="en-US" altLang="ja-JP" sz="900" dirty="0">
                <a:latin typeface="Meiryo UI" panose="020B0604030504040204" pitchFamily="50" charset="-128"/>
                <a:ea typeface="Meiryo UI" panose="020B0604030504040204" pitchFamily="50" charset="-128"/>
              </a:rPr>
              <a:t>8.3km</a:t>
            </a:r>
          </a:p>
          <a:p>
            <a:r>
              <a:rPr kumimoji="1" lang="ja-JP" altLang="en-US" sz="900" dirty="0">
                <a:latin typeface="Meiryo UI" panose="020B0604030504040204" pitchFamily="50" charset="-128"/>
                <a:ea typeface="Meiryo UI" panose="020B0604030504040204" pitchFamily="50" charset="-128"/>
              </a:rPr>
              <a:t>バス運行速度：平均運行速度</a:t>
            </a:r>
            <a:r>
              <a:rPr kumimoji="1" lang="en-US" altLang="ja-JP" sz="900" dirty="0">
                <a:latin typeface="Meiryo UI" panose="020B0604030504040204" pitchFamily="50" charset="-128"/>
                <a:ea typeface="Meiryo UI" panose="020B0604030504040204" pitchFamily="50" charset="-128"/>
              </a:rPr>
              <a:t>20km/h</a:t>
            </a:r>
          </a:p>
          <a:p>
            <a:r>
              <a:rPr kumimoji="1" lang="ja-JP" altLang="en-US" sz="900" dirty="0">
                <a:latin typeface="Meiryo UI" panose="020B0604030504040204" pitchFamily="50" charset="-128"/>
                <a:ea typeface="Meiryo UI" panose="020B0604030504040204" pitchFamily="50" charset="-128"/>
              </a:rPr>
              <a:t>　⇒北部ルート約</a:t>
            </a:r>
            <a:r>
              <a:rPr kumimoji="1" lang="en-US" altLang="ja-JP" sz="900" dirty="0">
                <a:latin typeface="Meiryo UI" panose="020B0604030504040204" pitchFamily="50" charset="-128"/>
                <a:ea typeface="Meiryo UI" panose="020B0604030504040204" pitchFamily="50" charset="-128"/>
              </a:rPr>
              <a:t>24</a:t>
            </a:r>
            <a:r>
              <a:rPr kumimoji="1" lang="ja-JP" altLang="en-US" sz="900" dirty="0">
                <a:latin typeface="Meiryo UI" panose="020B0604030504040204" pitchFamily="50" charset="-128"/>
                <a:ea typeface="Meiryo UI" panose="020B0604030504040204" pitchFamily="50" charset="-128"/>
              </a:rPr>
              <a:t>分、南部ルート約</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途中バス停（</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箇所あたり）での一時停止時間（減速、停止、発進）に約</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分を</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見込むと北部ルート、南部ルートとも</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箇所程度となる</a:t>
            </a:r>
            <a:endParaRPr kumimoji="1" lang="en-US" altLang="ja-JP" sz="9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7500C39-A049-4B90-BBD2-013CBED62967}"/>
              </a:ext>
            </a:extLst>
          </p:cNvPr>
          <p:cNvSpPr txBox="1"/>
          <p:nvPr/>
        </p:nvSpPr>
        <p:spPr>
          <a:xfrm>
            <a:off x="7282029" y="108000"/>
            <a:ext cx="16305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バス停の検討</a:t>
            </a:r>
          </a:p>
        </p:txBody>
      </p:sp>
    </p:spTree>
    <p:extLst>
      <p:ext uri="{BB962C8B-B14F-4D97-AF65-F5344CB8AC3E}">
        <p14:creationId xmlns:p14="http://schemas.microsoft.com/office/powerpoint/2010/main" val="255154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直線コネクタ 113">
            <a:extLst>
              <a:ext uri="{FF2B5EF4-FFF2-40B4-BE49-F238E27FC236}">
                <a16:creationId xmlns:a16="http://schemas.microsoft.com/office/drawing/2014/main" id="{E0F7DA0E-ECC2-40C6-8F58-34309FF3AB8A}"/>
              </a:ext>
            </a:extLst>
          </p:cNvPr>
          <p:cNvCxnSpPr/>
          <p:nvPr/>
        </p:nvCxnSpPr>
        <p:spPr>
          <a:xfrm>
            <a:off x="4848439" y="6086328"/>
            <a:ext cx="347483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四角形: 角を丸くする 106">
            <a:extLst>
              <a:ext uri="{FF2B5EF4-FFF2-40B4-BE49-F238E27FC236}">
                <a16:creationId xmlns:a16="http://schemas.microsoft.com/office/drawing/2014/main" id="{55C03485-0EA3-4ECA-ADBC-8F13B0EE6C64}"/>
              </a:ext>
            </a:extLst>
          </p:cNvPr>
          <p:cNvSpPr/>
          <p:nvPr/>
        </p:nvSpPr>
        <p:spPr>
          <a:xfrm>
            <a:off x="8275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四角形: 角を丸くする 107">
            <a:extLst>
              <a:ext uri="{FF2B5EF4-FFF2-40B4-BE49-F238E27FC236}">
                <a16:creationId xmlns:a16="http://schemas.microsoft.com/office/drawing/2014/main" id="{07A248C1-37F0-44F0-8E18-B903CAE519D9}"/>
              </a:ext>
            </a:extLst>
          </p:cNvPr>
          <p:cNvSpPr/>
          <p:nvPr/>
        </p:nvSpPr>
        <p:spPr>
          <a:xfrm>
            <a:off x="7663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角を丸くする 108">
            <a:extLst>
              <a:ext uri="{FF2B5EF4-FFF2-40B4-BE49-F238E27FC236}">
                <a16:creationId xmlns:a16="http://schemas.microsoft.com/office/drawing/2014/main" id="{0506B875-B75B-428B-ABC6-971D7D3CD155}"/>
              </a:ext>
            </a:extLst>
          </p:cNvPr>
          <p:cNvSpPr/>
          <p:nvPr/>
        </p:nvSpPr>
        <p:spPr>
          <a:xfrm>
            <a:off x="7051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四角形: 角を丸くする 105">
            <a:extLst>
              <a:ext uri="{FF2B5EF4-FFF2-40B4-BE49-F238E27FC236}">
                <a16:creationId xmlns:a16="http://schemas.microsoft.com/office/drawing/2014/main" id="{516E662B-A5A2-4BA1-BBDE-79DCF66653C7}"/>
              </a:ext>
            </a:extLst>
          </p:cNvPr>
          <p:cNvSpPr/>
          <p:nvPr/>
        </p:nvSpPr>
        <p:spPr>
          <a:xfrm>
            <a:off x="6439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734BE6A6-1824-4D00-B3B5-23BB22119B07}"/>
              </a:ext>
            </a:extLst>
          </p:cNvPr>
          <p:cNvSpPr/>
          <p:nvPr/>
        </p:nvSpPr>
        <p:spPr>
          <a:xfrm>
            <a:off x="5827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四角形: 角を丸くする 102">
            <a:extLst>
              <a:ext uri="{FF2B5EF4-FFF2-40B4-BE49-F238E27FC236}">
                <a16:creationId xmlns:a16="http://schemas.microsoft.com/office/drawing/2014/main" id="{C1727CB3-9C50-4FA2-92DF-6BD51DAF3C8A}"/>
              </a:ext>
            </a:extLst>
          </p:cNvPr>
          <p:cNvSpPr/>
          <p:nvPr/>
        </p:nvSpPr>
        <p:spPr>
          <a:xfrm>
            <a:off x="4603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0C7DBED-4415-457C-9D6A-E5D7DA9B04FE}"/>
              </a:ext>
            </a:extLst>
          </p:cNvPr>
          <p:cNvSpPr txBox="1"/>
          <p:nvPr/>
        </p:nvSpPr>
        <p:spPr>
          <a:xfrm>
            <a:off x="2224467" y="6613938"/>
            <a:ext cx="2031325" cy="215444"/>
          </a:xfrm>
          <a:prstGeom prst="rect">
            <a:avLst/>
          </a:prstGeom>
          <a:noFill/>
        </p:spPr>
        <p:txBody>
          <a:bodyPr wrap="none" rtlCol="0">
            <a:spAutoFit/>
          </a:bodyPr>
          <a:lstStyle/>
          <a:p>
            <a:r>
              <a:rPr kumimoji="1" lang="en-US" altLang="ja-JP" sz="800" dirty="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１日あたりの乗降者数：平日（休日）</a:t>
            </a:r>
            <a:endParaRPr kumimoji="1" lang="en-US" altLang="ja-JP" sz="8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F092F627-4ADE-4E0B-96CD-94AE730646B4}"/>
              </a:ext>
            </a:extLst>
          </p:cNvPr>
          <p:cNvPicPr>
            <a:picLocks noChangeAspect="1"/>
          </p:cNvPicPr>
          <p:nvPr/>
        </p:nvPicPr>
        <p:blipFill rotWithShape="1">
          <a:blip r:embed="rId2"/>
          <a:srcRect t="3805"/>
          <a:stretch/>
        </p:blipFill>
        <p:spPr>
          <a:xfrm>
            <a:off x="4697770" y="700669"/>
            <a:ext cx="3869861" cy="4986758"/>
          </a:xfrm>
          <a:prstGeom prst="rect">
            <a:avLst/>
          </a:prstGeom>
        </p:spPr>
      </p:pic>
      <p:sp>
        <p:nvSpPr>
          <p:cNvPr id="6" name="フリーフォーム: 図形 5">
            <a:extLst>
              <a:ext uri="{FF2B5EF4-FFF2-40B4-BE49-F238E27FC236}">
                <a16:creationId xmlns:a16="http://schemas.microsoft.com/office/drawing/2014/main" id="{27D0C13D-31C0-4C9A-9C40-97E56EC1FDC9}"/>
              </a:ext>
            </a:extLst>
          </p:cNvPr>
          <p:cNvSpPr/>
          <p:nvPr/>
        </p:nvSpPr>
        <p:spPr>
          <a:xfrm>
            <a:off x="4976229" y="936535"/>
            <a:ext cx="2941320" cy="4358640"/>
          </a:xfrm>
          <a:custGeom>
            <a:avLst/>
            <a:gdLst>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670560 w 2941320"/>
              <a:gd name="connsiteY18" fmla="*/ 2293620 h 4358640"/>
              <a:gd name="connsiteX19" fmla="*/ 220980 w 2941320"/>
              <a:gd name="connsiteY19" fmla="*/ 2301240 h 4358640"/>
              <a:gd name="connsiteX20" fmla="*/ 220980 w 2941320"/>
              <a:gd name="connsiteY20" fmla="*/ 2667000 h 4358640"/>
              <a:gd name="connsiteX21" fmla="*/ 0 w 2941320"/>
              <a:gd name="connsiteY21" fmla="*/ 3177540 h 4358640"/>
              <a:gd name="connsiteX22" fmla="*/ 0 w 2941320"/>
              <a:gd name="connsiteY22" fmla="*/ 3238500 h 4358640"/>
              <a:gd name="connsiteX23" fmla="*/ 99060 w 2941320"/>
              <a:gd name="connsiteY23" fmla="*/ 3276600 h 4358640"/>
              <a:gd name="connsiteX24" fmla="*/ 152400 w 2941320"/>
              <a:gd name="connsiteY24" fmla="*/ 3345180 h 4358640"/>
              <a:gd name="connsiteX25" fmla="*/ 655320 w 2941320"/>
              <a:gd name="connsiteY25" fmla="*/ 3665220 h 4358640"/>
              <a:gd name="connsiteX26" fmla="*/ 1226820 w 2941320"/>
              <a:gd name="connsiteY26" fmla="*/ 4168140 h 4358640"/>
              <a:gd name="connsiteX27" fmla="*/ 1722120 w 2941320"/>
              <a:gd name="connsiteY27" fmla="*/ 4358640 h 4358640"/>
              <a:gd name="connsiteX28" fmla="*/ 1729740 w 2941320"/>
              <a:gd name="connsiteY28" fmla="*/ 4358640 h 43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1320" h="4358640">
                <a:moveTo>
                  <a:pt x="1440180" y="0"/>
                </a:moveTo>
                <a:lnTo>
                  <a:pt x="1394460" y="137160"/>
                </a:lnTo>
                <a:lnTo>
                  <a:pt x="1455420" y="243840"/>
                </a:lnTo>
                <a:lnTo>
                  <a:pt x="1584960" y="289560"/>
                </a:lnTo>
                <a:lnTo>
                  <a:pt x="1775460" y="1066800"/>
                </a:lnTo>
                <a:lnTo>
                  <a:pt x="1790700" y="1386840"/>
                </a:lnTo>
                <a:lnTo>
                  <a:pt x="1912620" y="2118360"/>
                </a:lnTo>
                <a:lnTo>
                  <a:pt x="2087880" y="2080260"/>
                </a:lnTo>
                <a:lnTo>
                  <a:pt x="2263140" y="2072640"/>
                </a:lnTo>
                <a:lnTo>
                  <a:pt x="2560320" y="1981200"/>
                </a:lnTo>
                <a:lnTo>
                  <a:pt x="2712720" y="1798320"/>
                </a:lnTo>
                <a:lnTo>
                  <a:pt x="2827020" y="1844040"/>
                </a:lnTo>
                <a:lnTo>
                  <a:pt x="2941320" y="2042160"/>
                </a:lnTo>
                <a:lnTo>
                  <a:pt x="2941320" y="2202180"/>
                </a:lnTo>
                <a:lnTo>
                  <a:pt x="2667000" y="2308860"/>
                </a:lnTo>
                <a:lnTo>
                  <a:pt x="2407920" y="2560320"/>
                </a:lnTo>
                <a:lnTo>
                  <a:pt x="1996440" y="2545080"/>
                </a:lnTo>
                <a:lnTo>
                  <a:pt x="1485900" y="2689860"/>
                </a:lnTo>
                <a:lnTo>
                  <a:pt x="670560" y="2293620"/>
                </a:lnTo>
                <a:lnTo>
                  <a:pt x="220980" y="2301240"/>
                </a:lnTo>
                <a:lnTo>
                  <a:pt x="220980" y="2667000"/>
                </a:lnTo>
                <a:lnTo>
                  <a:pt x="0" y="3177540"/>
                </a:lnTo>
                <a:lnTo>
                  <a:pt x="0" y="3238500"/>
                </a:lnTo>
                <a:lnTo>
                  <a:pt x="99060" y="3276600"/>
                </a:lnTo>
                <a:lnTo>
                  <a:pt x="152400" y="3345180"/>
                </a:lnTo>
                <a:lnTo>
                  <a:pt x="655320" y="3665220"/>
                </a:lnTo>
                <a:lnTo>
                  <a:pt x="1226820" y="4168140"/>
                </a:lnTo>
                <a:lnTo>
                  <a:pt x="1722120" y="4358640"/>
                </a:lnTo>
                <a:lnTo>
                  <a:pt x="1729740" y="4358640"/>
                </a:lnTo>
              </a:path>
            </a:pathLst>
          </a:custGeom>
          <a:noFill/>
          <a:ln w="50800" cap="rnd">
            <a:solidFill>
              <a:srgbClr val="FF0000">
                <a:alpha val="4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97834124-9A33-43F0-883C-92D81777658B}"/>
              </a:ext>
            </a:extLst>
          </p:cNvPr>
          <p:cNvSpPr/>
          <p:nvPr/>
        </p:nvSpPr>
        <p:spPr>
          <a:xfrm>
            <a:off x="6594588" y="153297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33679FB-808C-4C87-9786-E5EEB69B48C1}"/>
              </a:ext>
            </a:extLst>
          </p:cNvPr>
          <p:cNvSpPr/>
          <p:nvPr/>
        </p:nvSpPr>
        <p:spPr>
          <a:xfrm>
            <a:off x="6690036" y="208022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CC458729-EFB1-4C6D-B80A-F318B1C81EF0}"/>
              </a:ext>
            </a:extLst>
          </p:cNvPr>
          <p:cNvSpPr/>
          <p:nvPr/>
        </p:nvSpPr>
        <p:spPr>
          <a:xfrm>
            <a:off x="6717744" y="235732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FA293857-8309-4C22-9709-A8ADB61D76D6}"/>
              </a:ext>
            </a:extLst>
          </p:cNvPr>
          <p:cNvSpPr/>
          <p:nvPr/>
        </p:nvSpPr>
        <p:spPr>
          <a:xfrm>
            <a:off x="6786993" y="278681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D75B0C0-55EC-458B-B806-D4437E485FAF}"/>
              </a:ext>
            </a:extLst>
          </p:cNvPr>
          <p:cNvSpPr/>
          <p:nvPr/>
        </p:nvSpPr>
        <p:spPr>
          <a:xfrm>
            <a:off x="7050229" y="295142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5F8307FD-3A54-477D-B34F-C3A7F02B2920}"/>
              </a:ext>
            </a:extLst>
          </p:cNvPr>
          <p:cNvSpPr/>
          <p:nvPr/>
        </p:nvSpPr>
        <p:spPr>
          <a:xfrm>
            <a:off x="7331490" y="288924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7397FE6A-11B1-417B-B335-0FBEB07003B1}"/>
              </a:ext>
            </a:extLst>
          </p:cNvPr>
          <p:cNvSpPr/>
          <p:nvPr/>
        </p:nvSpPr>
        <p:spPr>
          <a:xfrm>
            <a:off x="7506653" y="280742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98E6AD7-9979-471A-9CBF-197BB2F0B634}"/>
              </a:ext>
            </a:extLst>
          </p:cNvPr>
          <p:cNvSpPr/>
          <p:nvPr/>
        </p:nvSpPr>
        <p:spPr>
          <a:xfrm>
            <a:off x="7759695" y="276603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0872F17B-0669-4A08-B41A-E7B16F080408}"/>
              </a:ext>
            </a:extLst>
          </p:cNvPr>
          <p:cNvSpPr/>
          <p:nvPr/>
        </p:nvSpPr>
        <p:spPr>
          <a:xfrm>
            <a:off x="5125732" y="356959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B708DE76-C42B-4686-ADE3-B2071C1F9F62}"/>
              </a:ext>
            </a:extLst>
          </p:cNvPr>
          <p:cNvSpPr/>
          <p:nvPr/>
        </p:nvSpPr>
        <p:spPr>
          <a:xfrm>
            <a:off x="5010864" y="381897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D758EF15-7266-460E-B308-0CBAA1299221}"/>
              </a:ext>
            </a:extLst>
          </p:cNvPr>
          <p:cNvSpPr/>
          <p:nvPr/>
        </p:nvSpPr>
        <p:spPr>
          <a:xfrm>
            <a:off x="5039878" y="417441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CD2E6E9-BF72-4DDB-BC50-656EC942F04D}"/>
              </a:ext>
            </a:extLst>
          </p:cNvPr>
          <p:cNvSpPr/>
          <p:nvPr/>
        </p:nvSpPr>
        <p:spPr>
          <a:xfrm>
            <a:off x="5187945" y="428838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115BE483-6D03-4E35-80EF-5748505EDC95}"/>
              </a:ext>
            </a:extLst>
          </p:cNvPr>
          <p:cNvSpPr/>
          <p:nvPr/>
        </p:nvSpPr>
        <p:spPr>
          <a:xfrm>
            <a:off x="5652074" y="460011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3B2B78F-63B7-403F-A43B-877CB5883138}"/>
              </a:ext>
            </a:extLst>
          </p:cNvPr>
          <p:cNvSpPr/>
          <p:nvPr/>
        </p:nvSpPr>
        <p:spPr>
          <a:xfrm>
            <a:off x="5776765" y="4690166"/>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3807030B-DA0F-4E41-9AA3-90BC8C2E4ACA}"/>
              </a:ext>
            </a:extLst>
          </p:cNvPr>
          <p:cNvSpPr/>
          <p:nvPr/>
        </p:nvSpPr>
        <p:spPr>
          <a:xfrm>
            <a:off x="5901456" y="480100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A2006CA7-2868-4462-9641-4808EE56E577}"/>
              </a:ext>
            </a:extLst>
          </p:cNvPr>
          <p:cNvSpPr/>
          <p:nvPr/>
        </p:nvSpPr>
        <p:spPr>
          <a:xfrm>
            <a:off x="6019220" y="491184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E521EDA7-4646-45AD-8905-83929B91BB3E}"/>
              </a:ext>
            </a:extLst>
          </p:cNvPr>
          <p:cNvSpPr/>
          <p:nvPr/>
        </p:nvSpPr>
        <p:spPr>
          <a:xfrm>
            <a:off x="6158590" y="503175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54EBEE78-9184-466B-B9E1-5D4F76BDD120}"/>
              </a:ext>
            </a:extLst>
          </p:cNvPr>
          <p:cNvSpPr/>
          <p:nvPr/>
        </p:nvSpPr>
        <p:spPr>
          <a:xfrm>
            <a:off x="6375537" y="511654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08503F7-DDE2-4716-A196-5467BDC80EA2}"/>
              </a:ext>
            </a:extLst>
          </p:cNvPr>
          <p:cNvSpPr txBox="1"/>
          <p:nvPr/>
        </p:nvSpPr>
        <p:spPr>
          <a:xfrm>
            <a:off x="6541330" y="1497251"/>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2</a:t>
            </a:r>
            <a:endParaRPr kumimoji="1" lang="ja-JP" altLang="en-US" sz="800" dirty="0">
              <a:solidFill>
                <a:schemeClr val="bg1"/>
              </a:solidFill>
              <a:latin typeface="Eras Bold ITC" panose="020B0907030504020204" pitchFamily="34" charset="0"/>
            </a:endParaRPr>
          </a:p>
        </p:txBody>
      </p:sp>
      <p:sp>
        <p:nvSpPr>
          <p:cNvPr id="35" name="テキスト ボックス 34">
            <a:extLst>
              <a:ext uri="{FF2B5EF4-FFF2-40B4-BE49-F238E27FC236}">
                <a16:creationId xmlns:a16="http://schemas.microsoft.com/office/drawing/2014/main" id="{B403F3E0-BE68-4DBD-BB01-2ACFF3345FD6}"/>
              </a:ext>
            </a:extLst>
          </p:cNvPr>
          <p:cNvSpPr txBox="1"/>
          <p:nvPr/>
        </p:nvSpPr>
        <p:spPr>
          <a:xfrm>
            <a:off x="6636040" y="2044950"/>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3</a:t>
            </a:r>
            <a:endParaRPr kumimoji="1" lang="ja-JP" altLang="en-US" sz="800" dirty="0">
              <a:solidFill>
                <a:schemeClr val="bg1"/>
              </a:solidFill>
              <a:latin typeface="Eras Bold ITC" panose="020B0907030504020204" pitchFamily="34" charset="0"/>
            </a:endParaRPr>
          </a:p>
        </p:txBody>
      </p:sp>
      <p:sp>
        <p:nvSpPr>
          <p:cNvPr id="36" name="テキスト ボックス 35">
            <a:extLst>
              <a:ext uri="{FF2B5EF4-FFF2-40B4-BE49-F238E27FC236}">
                <a16:creationId xmlns:a16="http://schemas.microsoft.com/office/drawing/2014/main" id="{AA8492EC-AB5C-465F-9C8D-9C69686E40E5}"/>
              </a:ext>
            </a:extLst>
          </p:cNvPr>
          <p:cNvSpPr txBox="1"/>
          <p:nvPr/>
        </p:nvSpPr>
        <p:spPr>
          <a:xfrm>
            <a:off x="6663429" y="2319928"/>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4</a:t>
            </a:r>
            <a:endParaRPr kumimoji="1" lang="ja-JP" altLang="en-US" sz="800" dirty="0">
              <a:solidFill>
                <a:schemeClr val="bg1"/>
              </a:solidFill>
              <a:latin typeface="Eras Bold ITC" panose="020B0907030504020204" pitchFamily="34" charset="0"/>
            </a:endParaRPr>
          </a:p>
        </p:txBody>
      </p:sp>
      <p:sp>
        <p:nvSpPr>
          <p:cNvPr id="37" name="テキスト ボックス 36">
            <a:extLst>
              <a:ext uri="{FF2B5EF4-FFF2-40B4-BE49-F238E27FC236}">
                <a16:creationId xmlns:a16="http://schemas.microsoft.com/office/drawing/2014/main" id="{D5B195BC-45EE-4196-8C46-5E6B1465A30F}"/>
              </a:ext>
            </a:extLst>
          </p:cNvPr>
          <p:cNvSpPr txBox="1"/>
          <p:nvPr/>
        </p:nvSpPr>
        <p:spPr>
          <a:xfrm>
            <a:off x="6734462" y="2750669"/>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5</a:t>
            </a:r>
            <a:endParaRPr kumimoji="1" lang="ja-JP" altLang="en-US" sz="800" dirty="0">
              <a:solidFill>
                <a:schemeClr val="bg1"/>
              </a:solidFill>
              <a:latin typeface="Eras Bold ITC" panose="020B0907030504020204" pitchFamily="34" charset="0"/>
            </a:endParaRPr>
          </a:p>
        </p:txBody>
      </p:sp>
      <p:sp>
        <p:nvSpPr>
          <p:cNvPr id="38" name="テキスト ボックス 37">
            <a:extLst>
              <a:ext uri="{FF2B5EF4-FFF2-40B4-BE49-F238E27FC236}">
                <a16:creationId xmlns:a16="http://schemas.microsoft.com/office/drawing/2014/main" id="{25CE1FE0-05C2-4177-A42B-EC16405492FA}"/>
              </a:ext>
            </a:extLst>
          </p:cNvPr>
          <p:cNvSpPr txBox="1"/>
          <p:nvPr/>
        </p:nvSpPr>
        <p:spPr>
          <a:xfrm>
            <a:off x="6996746" y="2912293"/>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6</a:t>
            </a:r>
            <a:endParaRPr kumimoji="1" lang="ja-JP" altLang="en-US" sz="800" dirty="0">
              <a:solidFill>
                <a:schemeClr val="bg1"/>
              </a:solidFill>
              <a:latin typeface="Eras Bold ITC" panose="020B0907030504020204" pitchFamily="34" charset="0"/>
            </a:endParaRPr>
          </a:p>
        </p:txBody>
      </p:sp>
      <p:sp>
        <p:nvSpPr>
          <p:cNvPr id="39" name="テキスト ボックス 38">
            <a:extLst>
              <a:ext uri="{FF2B5EF4-FFF2-40B4-BE49-F238E27FC236}">
                <a16:creationId xmlns:a16="http://schemas.microsoft.com/office/drawing/2014/main" id="{1F89029A-5511-4F9C-9BA2-D46805A39957}"/>
              </a:ext>
            </a:extLst>
          </p:cNvPr>
          <p:cNvSpPr txBox="1"/>
          <p:nvPr/>
        </p:nvSpPr>
        <p:spPr>
          <a:xfrm>
            <a:off x="7278289" y="2848902"/>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7</a:t>
            </a:r>
            <a:endParaRPr kumimoji="1" lang="ja-JP" altLang="en-US" sz="800" dirty="0">
              <a:solidFill>
                <a:schemeClr val="bg1"/>
              </a:solidFill>
              <a:latin typeface="Eras Bold ITC" panose="020B0907030504020204" pitchFamily="34" charset="0"/>
            </a:endParaRPr>
          </a:p>
        </p:txBody>
      </p:sp>
      <p:sp>
        <p:nvSpPr>
          <p:cNvPr id="40" name="テキスト ボックス 39">
            <a:extLst>
              <a:ext uri="{FF2B5EF4-FFF2-40B4-BE49-F238E27FC236}">
                <a16:creationId xmlns:a16="http://schemas.microsoft.com/office/drawing/2014/main" id="{46FC95E4-69C5-437C-AF47-402BE3185D60}"/>
              </a:ext>
            </a:extLst>
          </p:cNvPr>
          <p:cNvSpPr txBox="1"/>
          <p:nvPr/>
        </p:nvSpPr>
        <p:spPr>
          <a:xfrm>
            <a:off x="7453419" y="2769787"/>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8</a:t>
            </a:r>
            <a:endParaRPr kumimoji="1" lang="ja-JP" altLang="en-US" sz="800" dirty="0">
              <a:solidFill>
                <a:schemeClr val="bg1"/>
              </a:solidFill>
              <a:latin typeface="Eras Bold ITC" panose="020B0907030504020204" pitchFamily="34" charset="0"/>
            </a:endParaRPr>
          </a:p>
        </p:txBody>
      </p:sp>
      <p:sp>
        <p:nvSpPr>
          <p:cNvPr id="41" name="テキスト ボックス 40">
            <a:extLst>
              <a:ext uri="{FF2B5EF4-FFF2-40B4-BE49-F238E27FC236}">
                <a16:creationId xmlns:a16="http://schemas.microsoft.com/office/drawing/2014/main" id="{1D8FFEC6-DBAE-46EA-97F9-F752985B5D5B}"/>
              </a:ext>
            </a:extLst>
          </p:cNvPr>
          <p:cNvSpPr txBox="1"/>
          <p:nvPr/>
        </p:nvSpPr>
        <p:spPr>
          <a:xfrm>
            <a:off x="7709063" y="2728781"/>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9</a:t>
            </a:r>
            <a:endParaRPr kumimoji="1" lang="ja-JP" altLang="en-US" sz="800" dirty="0">
              <a:solidFill>
                <a:schemeClr val="bg1"/>
              </a:solidFill>
              <a:latin typeface="Eras Bold ITC" panose="020B0907030504020204" pitchFamily="34" charset="0"/>
            </a:endParaRPr>
          </a:p>
        </p:txBody>
      </p:sp>
      <p:sp>
        <p:nvSpPr>
          <p:cNvPr id="42" name="テキスト ボックス 41">
            <a:extLst>
              <a:ext uri="{FF2B5EF4-FFF2-40B4-BE49-F238E27FC236}">
                <a16:creationId xmlns:a16="http://schemas.microsoft.com/office/drawing/2014/main" id="{31C42547-7F7F-4D9C-96DB-27F76C21CAAA}"/>
              </a:ext>
            </a:extLst>
          </p:cNvPr>
          <p:cNvSpPr txBox="1"/>
          <p:nvPr/>
        </p:nvSpPr>
        <p:spPr>
          <a:xfrm>
            <a:off x="5031792" y="3533886"/>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10</a:t>
            </a:r>
            <a:endParaRPr kumimoji="1" lang="ja-JP" altLang="en-US" sz="800" dirty="0">
              <a:solidFill>
                <a:schemeClr val="bg1"/>
              </a:solidFill>
              <a:latin typeface="Eras Bold ITC" panose="020B0907030504020204" pitchFamily="34" charset="0"/>
            </a:endParaRPr>
          </a:p>
        </p:txBody>
      </p:sp>
      <p:sp>
        <p:nvSpPr>
          <p:cNvPr id="43" name="テキスト ボックス 42">
            <a:extLst>
              <a:ext uri="{FF2B5EF4-FFF2-40B4-BE49-F238E27FC236}">
                <a16:creationId xmlns:a16="http://schemas.microsoft.com/office/drawing/2014/main" id="{413A6A08-BBD0-44DC-B8A7-430069C11705}"/>
              </a:ext>
            </a:extLst>
          </p:cNvPr>
          <p:cNvSpPr txBox="1"/>
          <p:nvPr/>
        </p:nvSpPr>
        <p:spPr>
          <a:xfrm>
            <a:off x="4923205" y="3782803"/>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11</a:t>
            </a:r>
            <a:endParaRPr kumimoji="1" lang="ja-JP" altLang="en-US" sz="800" dirty="0">
              <a:solidFill>
                <a:schemeClr val="bg1"/>
              </a:solidFill>
              <a:latin typeface="Eras Bold ITC" panose="020B0907030504020204" pitchFamily="34" charset="0"/>
            </a:endParaRPr>
          </a:p>
        </p:txBody>
      </p:sp>
      <p:sp>
        <p:nvSpPr>
          <p:cNvPr id="44" name="テキスト ボックス 43">
            <a:extLst>
              <a:ext uri="{FF2B5EF4-FFF2-40B4-BE49-F238E27FC236}">
                <a16:creationId xmlns:a16="http://schemas.microsoft.com/office/drawing/2014/main" id="{13229E94-ED66-4AE4-B055-54CC248B27AC}"/>
              </a:ext>
            </a:extLst>
          </p:cNvPr>
          <p:cNvSpPr txBox="1"/>
          <p:nvPr/>
        </p:nvSpPr>
        <p:spPr>
          <a:xfrm>
            <a:off x="4949787" y="4136941"/>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12</a:t>
            </a:r>
            <a:endParaRPr kumimoji="1" lang="ja-JP" altLang="en-US" sz="800" dirty="0">
              <a:solidFill>
                <a:schemeClr val="bg1"/>
              </a:solidFill>
              <a:latin typeface="Eras Bold ITC" panose="020B0907030504020204" pitchFamily="34" charset="0"/>
            </a:endParaRPr>
          </a:p>
        </p:txBody>
      </p:sp>
      <p:sp>
        <p:nvSpPr>
          <p:cNvPr id="45" name="テキスト ボックス 44">
            <a:extLst>
              <a:ext uri="{FF2B5EF4-FFF2-40B4-BE49-F238E27FC236}">
                <a16:creationId xmlns:a16="http://schemas.microsoft.com/office/drawing/2014/main" id="{2FC2D539-6D99-455B-9EA4-AE576A9DB459}"/>
              </a:ext>
            </a:extLst>
          </p:cNvPr>
          <p:cNvSpPr txBox="1"/>
          <p:nvPr/>
        </p:nvSpPr>
        <p:spPr>
          <a:xfrm>
            <a:off x="5095993" y="4249472"/>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13</a:t>
            </a:r>
            <a:endParaRPr kumimoji="1" lang="ja-JP" altLang="en-US" sz="800" dirty="0">
              <a:solidFill>
                <a:schemeClr val="bg1"/>
              </a:solidFill>
              <a:latin typeface="Eras Bold ITC" panose="020B0907030504020204" pitchFamily="34" charset="0"/>
            </a:endParaRPr>
          </a:p>
        </p:txBody>
      </p:sp>
      <p:sp>
        <p:nvSpPr>
          <p:cNvPr id="48" name="テキスト ボックス 47">
            <a:extLst>
              <a:ext uri="{FF2B5EF4-FFF2-40B4-BE49-F238E27FC236}">
                <a16:creationId xmlns:a16="http://schemas.microsoft.com/office/drawing/2014/main" id="{AD062F22-EC50-43DE-A107-B16E63EC391D}"/>
              </a:ext>
            </a:extLst>
          </p:cNvPr>
          <p:cNvSpPr txBox="1"/>
          <p:nvPr/>
        </p:nvSpPr>
        <p:spPr>
          <a:xfrm>
            <a:off x="5557193" y="4561555"/>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14</a:t>
            </a:r>
            <a:endParaRPr kumimoji="1" lang="ja-JP" altLang="en-US" sz="800" dirty="0">
              <a:solidFill>
                <a:schemeClr val="bg1"/>
              </a:solidFill>
              <a:latin typeface="Eras Bold ITC" panose="020B0907030504020204" pitchFamily="34" charset="0"/>
            </a:endParaRPr>
          </a:p>
        </p:txBody>
      </p:sp>
      <p:sp>
        <p:nvSpPr>
          <p:cNvPr id="49" name="テキスト ボックス 48">
            <a:extLst>
              <a:ext uri="{FF2B5EF4-FFF2-40B4-BE49-F238E27FC236}">
                <a16:creationId xmlns:a16="http://schemas.microsoft.com/office/drawing/2014/main" id="{49AAC5F7-9B15-423A-9CDD-90CB79B26904}"/>
              </a:ext>
            </a:extLst>
          </p:cNvPr>
          <p:cNvSpPr txBox="1"/>
          <p:nvPr/>
        </p:nvSpPr>
        <p:spPr>
          <a:xfrm>
            <a:off x="5685569" y="4651551"/>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15</a:t>
            </a:r>
            <a:endParaRPr kumimoji="1" lang="ja-JP" altLang="en-US" sz="800" dirty="0">
              <a:solidFill>
                <a:schemeClr val="bg1"/>
              </a:solidFill>
              <a:latin typeface="Eras Bold ITC" panose="020B0907030504020204" pitchFamily="34" charset="0"/>
            </a:endParaRPr>
          </a:p>
        </p:txBody>
      </p:sp>
      <p:sp>
        <p:nvSpPr>
          <p:cNvPr id="50" name="テキスト ボックス 49">
            <a:extLst>
              <a:ext uri="{FF2B5EF4-FFF2-40B4-BE49-F238E27FC236}">
                <a16:creationId xmlns:a16="http://schemas.microsoft.com/office/drawing/2014/main" id="{1884713A-3685-4F21-8FBA-EED6DD14BEA9}"/>
              </a:ext>
            </a:extLst>
          </p:cNvPr>
          <p:cNvSpPr txBox="1"/>
          <p:nvPr/>
        </p:nvSpPr>
        <p:spPr>
          <a:xfrm>
            <a:off x="5810160" y="4763946"/>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16</a:t>
            </a:r>
            <a:endParaRPr kumimoji="1" lang="ja-JP" altLang="en-US" sz="800" dirty="0">
              <a:solidFill>
                <a:schemeClr val="bg1"/>
              </a:solidFill>
              <a:latin typeface="Eras Bold ITC" panose="020B0907030504020204" pitchFamily="34" charset="0"/>
            </a:endParaRPr>
          </a:p>
        </p:txBody>
      </p:sp>
      <p:sp>
        <p:nvSpPr>
          <p:cNvPr id="51" name="テキスト ボックス 50">
            <a:extLst>
              <a:ext uri="{FF2B5EF4-FFF2-40B4-BE49-F238E27FC236}">
                <a16:creationId xmlns:a16="http://schemas.microsoft.com/office/drawing/2014/main" id="{0D2A5E2A-77F3-44F1-AD37-E82886728024}"/>
              </a:ext>
            </a:extLst>
          </p:cNvPr>
          <p:cNvSpPr txBox="1"/>
          <p:nvPr/>
        </p:nvSpPr>
        <p:spPr>
          <a:xfrm>
            <a:off x="5928343" y="4871724"/>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17</a:t>
            </a:r>
            <a:endParaRPr kumimoji="1" lang="ja-JP" altLang="en-US" sz="800" dirty="0">
              <a:solidFill>
                <a:schemeClr val="bg1"/>
              </a:solidFill>
              <a:latin typeface="Eras Bold ITC" panose="020B0907030504020204" pitchFamily="34" charset="0"/>
            </a:endParaRPr>
          </a:p>
        </p:txBody>
      </p:sp>
      <p:sp>
        <p:nvSpPr>
          <p:cNvPr id="52" name="テキスト ボックス 51">
            <a:extLst>
              <a:ext uri="{FF2B5EF4-FFF2-40B4-BE49-F238E27FC236}">
                <a16:creationId xmlns:a16="http://schemas.microsoft.com/office/drawing/2014/main" id="{4A3BED93-EF41-4903-BA0C-B8471D422043}"/>
              </a:ext>
            </a:extLst>
          </p:cNvPr>
          <p:cNvSpPr txBox="1"/>
          <p:nvPr/>
        </p:nvSpPr>
        <p:spPr>
          <a:xfrm>
            <a:off x="6068619" y="4994295"/>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18</a:t>
            </a:r>
            <a:endParaRPr kumimoji="1" lang="ja-JP" altLang="en-US" sz="800" dirty="0">
              <a:solidFill>
                <a:schemeClr val="bg1"/>
              </a:solidFill>
              <a:latin typeface="Eras Bold ITC" panose="020B0907030504020204" pitchFamily="34" charset="0"/>
            </a:endParaRPr>
          </a:p>
        </p:txBody>
      </p:sp>
      <p:sp>
        <p:nvSpPr>
          <p:cNvPr id="53" name="テキスト ボックス 52">
            <a:extLst>
              <a:ext uri="{FF2B5EF4-FFF2-40B4-BE49-F238E27FC236}">
                <a16:creationId xmlns:a16="http://schemas.microsoft.com/office/drawing/2014/main" id="{3F1E6FFE-960E-435F-80B4-9A9FB5317F80}"/>
              </a:ext>
            </a:extLst>
          </p:cNvPr>
          <p:cNvSpPr txBox="1"/>
          <p:nvPr/>
        </p:nvSpPr>
        <p:spPr>
          <a:xfrm>
            <a:off x="6286429" y="5081519"/>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19</a:t>
            </a:r>
            <a:endParaRPr kumimoji="1" lang="ja-JP" altLang="en-US" sz="800" dirty="0">
              <a:solidFill>
                <a:schemeClr val="bg1"/>
              </a:solidFill>
              <a:latin typeface="Eras Bold ITC" panose="020B0907030504020204" pitchFamily="34" charset="0"/>
            </a:endParaRPr>
          </a:p>
        </p:txBody>
      </p:sp>
      <p:sp>
        <p:nvSpPr>
          <p:cNvPr id="54" name="テキスト ボックス 53">
            <a:extLst>
              <a:ext uri="{FF2B5EF4-FFF2-40B4-BE49-F238E27FC236}">
                <a16:creationId xmlns:a16="http://schemas.microsoft.com/office/drawing/2014/main" id="{FC917C13-C1A9-4FBF-8040-4FB7ADD03587}"/>
              </a:ext>
            </a:extLst>
          </p:cNvPr>
          <p:cNvSpPr txBox="1"/>
          <p:nvPr/>
        </p:nvSpPr>
        <p:spPr>
          <a:xfrm>
            <a:off x="6111482" y="1491068"/>
            <a:ext cx="569387"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聖和台</a:t>
            </a:r>
            <a:r>
              <a:rPr kumimoji="1" lang="en-US" altLang="ja-JP" sz="800" dirty="0">
                <a:latin typeface="HG丸ｺﾞｼｯｸM-PRO" panose="020F0600000000000000" pitchFamily="50" charset="-128"/>
                <a:ea typeface="HG丸ｺﾞｼｯｸM-PRO" panose="020F0600000000000000" pitchFamily="50" charset="-128"/>
              </a:rPr>
              <a:t>4</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3A2D5ABB-EB9E-4856-B618-B5A24E2E23C9}"/>
              </a:ext>
            </a:extLst>
          </p:cNvPr>
          <p:cNvSpPr txBox="1"/>
          <p:nvPr/>
        </p:nvSpPr>
        <p:spPr>
          <a:xfrm>
            <a:off x="6192649" y="2044506"/>
            <a:ext cx="569387"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聖和台</a:t>
            </a:r>
            <a:r>
              <a:rPr kumimoji="1" lang="en-US" altLang="ja-JP" sz="800" dirty="0">
                <a:latin typeface="HG丸ｺﾞｼｯｸM-PRO" panose="020F0600000000000000" pitchFamily="50" charset="-128"/>
                <a:ea typeface="HG丸ｺﾞｼｯｸM-PRO" panose="020F0600000000000000" pitchFamily="50" charset="-128"/>
              </a:rPr>
              <a:t>2</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56" name="テキスト ボックス 55">
            <a:extLst>
              <a:ext uri="{FF2B5EF4-FFF2-40B4-BE49-F238E27FC236}">
                <a16:creationId xmlns:a16="http://schemas.microsoft.com/office/drawing/2014/main" id="{197A41D8-31B5-4F22-B4E5-FF6177D30ADC}"/>
              </a:ext>
            </a:extLst>
          </p:cNvPr>
          <p:cNvSpPr txBox="1"/>
          <p:nvPr/>
        </p:nvSpPr>
        <p:spPr>
          <a:xfrm>
            <a:off x="6201709" y="2321668"/>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しなが台</a:t>
            </a:r>
          </a:p>
        </p:txBody>
      </p:sp>
      <p:sp>
        <p:nvSpPr>
          <p:cNvPr id="57" name="テキスト ボックス 56">
            <a:extLst>
              <a:ext uri="{FF2B5EF4-FFF2-40B4-BE49-F238E27FC236}">
                <a16:creationId xmlns:a16="http://schemas.microsoft.com/office/drawing/2014/main" id="{02F44A6F-FD07-49E4-B7E6-C13CF7A49532}"/>
              </a:ext>
            </a:extLst>
          </p:cNvPr>
          <p:cNvSpPr txBox="1"/>
          <p:nvPr/>
        </p:nvSpPr>
        <p:spPr>
          <a:xfrm>
            <a:off x="6072251" y="2739257"/>
            <a:ext cx="800219"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和みの広場前</a:t>
            </a:r>
          </a:p>
        </p:txBody>
      </p:sp>
      <p:sp>
        <p:nvSpPr>
          <p:cNvPr id="60" name="テキスト ボックス 59">
            <a:extLst>
              <a:ext uri="{FF2B5EF4-FFF2-40B4-BE49-F238E27FC236}">
                <a16:creationId xmlns:a16="http://schemas.microsoft.com/office/drawing/2014/main" id="{C2773233-D0B0-4F8C-A8EF-7D3B0FBF1CE8}"/>
              </a:ext>
            </a:extLst>
          </p:cNvPr>
          <p:cNvSpPr txBox="1"/>
          <p:nvPr/>
        </p:nvSpPr>
        <p:spPr>
          <a:xfrm>
            <a:off x="7597819" y="2135166"/>
            <a:ext cx="800219"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用明天皇陵前</a:t>
            </a:r>
          </a:p>
        </p:txBody>
      </p:sp>
      <p:sp>
        <p:nvSpPr>
          <p:cNvPr id="61" name="テキスト ボックス 60">
            <a:extLst>
              <a:ext uri="{FF2B5EF4-FFF2-40B4-BE49-F238E27FC236}">
                <a16:creationId xmlns:a16="http://schemas.microsoft.com/office/drawing/2014/main" id="{6EDDE5A4-25C2-4B8B-A712-2CB9117C5B3F}"/>
              </a:ext>
            </a:extLst>
          </p:cNvPr>
          <p:cNvSpPr txBox="1"/>
          <p:nvPr/>
        </p:nvSpPr>
        <p:spPr>
          <a:xfrm>
            <a:off x="7431585" y="1877767"/>
            <a:ext cx="800219"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磯長小学校前</a:t>
            </a:r>
          </a:p>
        </p:txBody>
      </p:sp>
      <p:sp>
        <p:nvSpPr>
          <p:cNvPr id="62" name="フリーフォーム: 図形 61">
            <a:extLst>
              <a:ext uri="{FF2B5EF4-FFF2-40B4-BE49-F238E27FC236}">
                <a16:creationId xmlns:a16="http://schemas.microsoft.com/office/drawing/2014/main" id="{46B89FEB-FA65-4162-BBEE-315DF5EBB555}"/>
              </a:ext>
            </a:extLst>
          </p:cNvPr>
          <p:cNvSpPr/>
          <p:nvPr/>
        </p:nvSpPr>
        <p:spPr>
          <a:xfrm>
            <a:off x="7142654" y="2058433"/>
            <a:ext cx="1043353" cy="890954"/>
          </a:xfrm>
          <a:custGeom>
            <a:avLst/>
            <a:gdLst>
              <a:gd name="connsiteX0" fmla="*/ 1043353 w 1043353"/>
              <a:gd name="connsiteY0" fmla="*/ 0 h 890954"/>
              <a:gd name="connsiteX1" fmla="*/ 339969 w 1043353"/>
              <a:gd name="connsiteY1" fmla="*/ 0 h 890954"/>
              <a:gd name="connsiteX2" fmla="*/ 0 w 1043353"/>
              <a:gd name="connsiteY2" fmla="*/ 890954 h 890954"/>
            </a:gdLst>
            <a:ahLst/>
            <a:cxnLst>
              <a:cxn ang="0">
                <a:pos x="connsiteX0" y="connsiteY0"/>
              </a:cxn>
              <a:cxn ang="0">
                <a:pos x="connsiteX1" y="connsiteY1"/>
              </a:cxn>
              <a:cxn ang="0">
                <a:pos x="connsiteX2" y="connsiteY2"/>
              </a:cxn>
            </a:cxnLst>
            <a:rect l="l" t="t" r="r" b="b"/>
            <a:pathLst>
              <a:path w="1043353" h="890954">
                <a:moveTo>
                  <a:pt x="1043353" y="0"/>
                </a:moveTo>
                <a:lnTo>
                  <a:pt x="339969" y="0"/>
                </a:lnTo>
                <a:lnTo>
                  <a:pt x="0" y="89095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0013F1C2-B7C8-4FE8-A356-14C8E1F552A7}"/>
              </a:ext>
            </a:extLst>
          </p:cNvPr>
          <p:cNvSpPr/>
          <p:nvPr/>
        </p:nvSpPr>
        <p:spPr>
          <a:xfrm>
            <a:off x="7424007" y="2316341"/>
            <a:ext cx="902677" cy="580292"/>
          </a:xfrm>
          <a:custGeom>
            <a:avLst/>
            <a:gdLst>
              <a:gd name="connsiteX0" fmla="*/ 902677 w 902677"/>
              <a:gd name="connsiteY0" fmla="*/ 0 h 580292"/>
              <a:gd name="connsiteX1" fmla="*/ 246185 w 902677"/>
              <a:gd name="connsiteY1" fmla="*/ 0 h 580292"/>
              <a:gd name="connsiteX2" fmla="*/ 0 w 902677"/>
              <a:gd name="connsiteY2" fmla="*/ 580292 h 580292"/>
            </a:gdLst>
            <a:ahLst/>
            <a:cxnLst>
              <a:cxn ang="0">
                <a:pos x="connsiteX0" y="connsiteY0"/>
              </a:cxn>
              <a:cxn ang="0">
                <a:pos x="connsiteX1" y="connsiteY1"/>
              </a:cxn>
              <a:cxn ang="0">
                <a:pos x="connsiteX2" y="connsiteY2"/>
              </a:cxn>
            </a:cxnLst>
            <a:rect l="l" t="t" r="r" b="b"/>
            <a:pathLst>
              <a:path w="902677" h="580292">
                <a:moveTo>
                  <a:pt x="902677" y="0"/>
                </a:moveTo>
                <a:lnTo>
                  <a:pt x="246185" y="0"/>
                </a:lnTo>
                <a:lnTo>
                  <a:pt x="0" y="58029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図形 63">
            <a:extLst>
              <a:ext uri="{FF2B5EF4-FFF2-40B4-BE49-F238E27FC236}">
                <a16:creationId xmlns:a16="http://schemas.microsoft.com/office/drawing/2014/main" id="{4A1AAB56-CC1E-4AFE-BEE8-7DC828B6D078}"/>
              </a:ext>
            </a:extLst>
          </p:cNvPr>
          <p:cNvSpPr/>
          <p:nvPr/>
        </p:nvSpPr>
        <p:spPr>
          <a:xfrm>
            <a:off x="7629161" y="2591833"/>
            <a:ext cx="679939" cy="234462"/>
          </a:xfrm>
          <a:custGeom>
            <a:avLst/>
            <a:gdLst>
              <a:gd name="connsiteX0" fmla="*/ 679939 w 679939"/>
              <a:gd name="connsiteY0" fmla="*/ 0 h 234462"/>
              <a:gd name="connsiteX1" fmla="*/ 87923 w 679939"/>
              <a:gd name="connsiteY1" fmla="*/ 0 h 234462"/>
              <a:gd name="connsiteX2" fmla="*/ 0 w 679939"/>
              <a:gd name="connsiteY2" fmla="*/ 234462 h 234462"/>
            </a:gdLst>
            <a:ahLst/>
            <a:cxnLst>
              <a:cxn ang="0">
                <a:pos x="connsiteX0" y="connsiteY0"/>
              </a:cxn>
              <a:cxn ang="0">
                <a:pos x="connsiteX1" y="connsiteY1"/>
              </a:cxn>
              <a:cxn ang="0">
                <a:pos x="connsiteX2" y="connsiteY2"/>
              </a:cxn>
            </a:cxnLst>
            <a:rect l="l" t="t" r="r" b="b"/>
            <a:pathLst>
              <a:path w="679939" h="234462">
                <a:moveTo>
                  <a:pt x="679939" y="0"/>
                </a:moveTo>
                <a:lnTo>
                  <a:pt x="87923" y="0"/>
                </a:lnTo>
                <a:lnTo>
                  <a:pt x="0" y="23446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0526830A-3B7C-4C3F-98D7-E3596190A4F0}"/>
              </a:ext>
            </a:extLst>
          </p:cNvPr>
          <p:cNvSpPr txBox="1"/>
          <p:nvPr/>
        </p:nvSpPr>
        <p:spPr>
          <a:xfrm>
            <a:off x="5083036" y="3773314"/>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コメリ前</a:t>
            </a:r>
          </a:p>
        </p:txBody>
      </p:sp>
      <p:sp>
        <p:nvSpPr>
          <p:cNvPr id="68" name="テキスト ボックス 67">
            <a:extLst>
              <a:ext uri="{FF2B5EF4-FFF2-40B4-BE49-F238E27FC236}">
                <a16:creationId xmlns:a16="http://schemas.microsoft.com/office/drawing/2014/main" id="{257749FD-BA9C-4148-8EDB-7945E118EB98}"/>
              </a:ext>
            </a:extLst>
          </p:cNvPr>
          <p:cNvSpPr txBox="1"/>
          <p:nvPr/>
        </p:nvSpPr>
        <p:spPr>
          <a:xfrm>
            <a:off x="4801187" y="4410209"/>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一須賀東</a:t>
            </a:r>
          </a:p>
        </p:txBody>
      </p:sp>
      <p:sp>
        <p:nvSpPr>
          <p:cNvPr id="69" name="テキスト ボックス 68">
            <a:extLst>
              <a:ext uri="{FF2B5EF4-FFF2-40B4-BE49-F238E27FC236}">
                <a16:creationId xmlns:a16="http://schemas.microsoft.com/office/drawing/2014/main" id="{468F5460-5F67-49B5-BB63-7A2CF2799675}"/>
              </a:ext>
            </a:extLst>
          </p:cNvPr>
          <p:cNvSpPr txBox="1"/>
          <p:nvPr/>
        </p:nvSpPr>
        <p:spPr>
          <a:xfrm>
            <a:off x="4824750" y="4550569"/>
            <a:ext cx="902811"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大ケ塚郵便局前</a:t>
            </a:r>
          </a:p>
        </p:txBody>
      </p:sp>
      <p:sp>
        <p:nvSpPr>
          <p:cNvPr id="70" name="テキスト ボックス 69">
            <a:extLst>
              <a:ext uri="{FF2B5EF4-FFF2-40B4-BE49-F238E27FC236}">
                <a16:creationId xmlns:a16="http://schemas.microsoft.com/office/drawing/2014/main" id="{6BB5F03F-0136-4B30-A1F9-5BC602466F5C}"/>
              </a:ext>
            </a:extLst>
          </p:cNvPr>
          <p:cNvSpPr txBox="1"/>
          <p:nvPr/>
        </p:nvSpPr>
        <p:spPr>
          <a:xfrm>
            <a:off x="5839366" y="4574679"/>
            <a:ext cx="466794"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大宝</a:t>
            </a:r>
            <a:r>
              <a:rPr kumimoji="1" lang="en-US" altLang="ja-JP" sz="800" dirty="0">
                <a:latin typeface="HG丸ｺﾞｼｯｸM-PRO" panose="020F0600000000000000" pitchFamily="50" charset="-128"/>
                <a:ea typeface="HG丸ｺﾞｼｯｸM-PRO" panose="020F0600000000000000" pitchFamily="50" charset="-128"/>
              </a:rPr>
              <a:t>1</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71" name="テキスト ボックス 70">
            <a:extLst>
              <a:ext uri="{FF2B5EF4-FFF2-40B4-BE49-F238E27FC236}">
                <a16:creationId xmlns:a16="http://schemas.microsoft.com/office/drawing/2014/main" id="{0FE91182-9445-470C-87DC-4A2296D138A1}"/>
              </a:ext>
            </a:extLst>
          </p:cNvPr>
          <p:cNvSpPr txBox="1"/>
          <p:nvPr/>
        </p:nvSpPr>
        <p:spPr>
          <a:xfrm>
            <a:off x="5978946" y="4691445"/>
            <a:ext cx="1005403"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大宝地区公民館北</a:t>
            </a:r>
          </a:p>
        </p:txBody>
      </p:sp>
      <p:sp>
        <p:nvSpPr>
          <p:cNvPr id="73" name="テキスト ボックス 72">
            <a:extLst>
              <a:ext uri="{FF2B5EF4-FFF2-40B4-BE49-F238E27FC236}">
                <a16:creationId xmlns:a16="http://schemas.microsoft.com/office/drawing/2014/main" id="{4EE206F8-9CFE-4DE1-AFA7-D1AB2B6FD6E8}"/>
              </a:ext>
            </a:extLst>
          </p:cNvPr>
          <p:cNvSpPr txBox="1"/>
          <p:nvPr/>
        </p:nvSpPr>
        <p:spPr>
          <a:xfrm>
            <a:off x="5567681" y="5106762"/>
            <a:ext cx="697627"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大宝商店街</a:t>
            </a:r>
          </a:p>
        </p:txBody>
      </p:sp>
      <p:sp>
        <p:nvSpPr>
          <p:cNvPr id="76" name="フリーフォーム: 図形 75">
            <a:extLst>
              <a:ext uri="{FF2B5EF4-FFF2-40B4-BE49-F238E27FC236}">
                <a16:creationId xmlns:a16="http://schemas.microsoft.com/office/drawing/2014/main" id="{58239AC0-8814-4E24-9E1D-1EB95F1DD55B}"/>
              </a:ext>
            </a:extLst>
          </p:cNvPr>
          <p:cNvSpPr/>
          <p:nvPr/>
        </p:nvSpPr>
        <p:spPr>
          <a:xfrm>
            <a:off x="6691315" y="5065403"/>
            <a:ext cx="1324708" cy="164123"/>
          </a:xfrm>
          <a:custGeom>
            <a:avLst/>
            <a:gdLst>
              <a:gd name="connsiteX0" fmla="*/ 1324708 w 1324708"/>
              <a:gd name="connsiteY0" fmla="*/ 0 h 164123"/>
              <a:gd name="connsiteX1" fmla="*/ 445477 w 1324708"/>
              <a:gd name="connsiteY1" fmla="*/ 0 h 164123"/>
              <a:gd name="connsiteX2" fmla="*/ 0 w 1324708"/>
              <a:gd name="connsiteY2" fmla="*/ 164123 h 164123"/>
            </a:gdLst>
            <a:ahLst/>
            <a:cxnLst>
              <a:cxn ang="0">
                <a:pos x="connsiteX0" y="connsiteY0"/>
              </a:cxn>
              <a:cxn ang="0">
                <a:pos x="connsiteX1" y="connsiteY1"/>
              </a:cxn>
              <a:cxn ang="0">
                <a:pos x="connsiteX2" y="connsiteY2"/>
              </a:cxn>
            </a:cxnLst>
            <a:rect l="l" t="t" r="r" b="b"/>
            <a:pathLst>
              <a:path w="1324708" h="164123">
                <a:moveTo>
                  <a:pt x="1324708" y="0"/>
                </a:moveTo>
                <a:lnTo>
                  <a:pt x="445477" y="0"/>
                </a:lnTo>
                <a:lnTo>
                  <a:pt x="0" y="16412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B736B352-82FD-4E4E-B54D-8937FD2CBF6A}"/>
              </a:ext>
            </a:extLst>
          </p:cNvPr>
          <p:cNvSpPr txBox="1"/>
          <p:nvPr/>
        </p:nvSpPr>
        <p:spPr>
          <a:xfrm>
            <a:off x="5691293" y="5301401"/>
            <a:ext cx="466794"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大宝</a:t>
            </a:r>
            <a:r>
              <a:rPr kumimoji="1" lang="en-US" altLang="ja-JP" sz="800" dirty="0">
                <a:latin typeface="HG丸ｺﾞｼｯｸM-PRO" panose="020F0600000000000000" pitchFamily="50" charset="-128"/>
                <a:ea typeface="HG丸ｺﾞｼｯｸM-PRO" panose="020F0600000000000000" pitchFamily="50" charset="-128"/>
              </a:rPr>
              <a:t>4</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78" name="フリーフォーム: 図形 77">
            <a:extLst>
              <a:ext uri="{FF2B5EF4-FFF2-40B4-BE49-F238E27FC236}">
                <a16:creationId xmlns:a16="http://schemas.microsoft.com/office/drawing/2014/main" id="{13CB9A65-4B16-4440-9CFC-7C75C85FFFAD}"/>
              </a:ext>
            </a:extLst>
          </p:cNvPr>
          <p:cNvSpPr/>
          <p:nvPr/>
        </p:nvSpPr>
        <p:spPr>
          <a:xfrm>
            <a:off x="5730023" y="5229526"/>
            <a:ext cx="662354" cy="246184"/>
          </a:xfrm>
          <a:custGeom>
            <a:avLst/>
            <a:gdLst>
              <a:gd name="connsiteX0" fmla="*/ 0 w 662354"/>
              <a:gd name="connsiteY0" fmla="*/ 246184 h 246184"/>
              <a:gd name="connsiteX1" fmla="*/ 363415 w 662354"/>
              <a:gd name="connsiteY1" fmla="*/ 246184 h 246184"/>
              <a:gd name="connsiteX2" fmla="*/ 662354 w 662354"/>
              <a:gd name="connsiteY2" fmla="*/ 0 h 246184"/>
            </a:gdLst>
            <a:ahLst/>
            <a:cxnLst>
              <a:cxn ang="0">
                <a:pos x="connsiteX0" y="connsiteY0"/>
              </a:cxn>
              <a:cxn ang="0">
                <a:pos x="connsiteX1" y="connsiteY1"/>
              </a:cxn>
              <a:cxn ang="0">
                <a:pos x="connsiteX2" y="connsiteY2"/>
              </a:cxn>
            </a:cxnLst>
            <a:rect l="l" t="t" r="r" b="b"/>
            <a:pathLst>
              <a:path w="662354" h="246184">
                <a:moveTo>
                  <a:pt x="0" y="246184"/>
                </a:moveTo>
                <a:lnTo>
                  <a:pt x="363415" y="246184"/>
                </a:lnTo>
                <a:lnTo>
                  <a:pt x="662354"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AA8C77C-9F93-44C0-87CC-6706E004B80F}"/>
              </a:ext>
            </a:extLst>
          </p:cNvPr>
          <p:cNvSpPr/>
          <p:nvPr/>
        </p:nvSpPr>
        <p:spPr>
          <a:xfrm>
            <a:off x="6310034" y="837748"/>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F752E1-46E3-4239-BA89-6A9DA78731E4}"/>
              </a:ext>
            </a:extLst>
          </p:cNvPr>
          <p:cNvSpPr txBox="1"/>
          <p:nvPr/>
        </p:nvSpPr>
        <p:spPr>
          <a:xfrm>
            <a:off x="6275688" y="820026"/>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a:t>
            </a:r>
            <a:endParaRPr kumimoji="1" lang="ja-JP" altLang="en-US" sz="800" dirty="0">
              <a:solidFill>
                <a:schemeClr val="bg1"/>
              </a:solidFill>
              <a:latin typeface="Eras Bold ITC" panose="020B0907030504020204" pitchFamily="34" charset="0"/>
            </a:endParaRPr>
          </a:p>
        </p:txBody>
      </p:sp>
      <p:sp>
        <p:nvSpPr>
          <p:cNvPr id="79" name="正方形/長方形 78">
            <a:extLst>
              <a:ext uri="{FF2B5EF4-FFF2-40B4-BE49-F238E27FC236}">
                <a16:creationId xmlns:a16="http://schemas.microsoft.com/office/drawing/2014/main" id="{33B41D49-75E0-46D4-8E96-7181A42D1B21}"/>
              </a:ext>
            </a:extLst>
          </p:cNvPr>
          <p:cNvSpPr/>
          <p:nvPr/>
        </p:nvSpPr>
        <p:spPr>
          <a:xfrm>
            <a:off x="6519726" y="5179088"/>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63C53E3-1192-46E7-94E8-117DB7F48B60}"/>
              </a:ext>
            </a:extLst>
          </p:cNvPr>
          <p:cNvSpPr txBox="1"/>
          <p:nvPr/>
        </p:nvSpPr>
        <p:spPr>
          <a:xfrm>
            <a:off x="6450182" y="5161872"/>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20</a:t>
            </a:r>
            <a:endParaRPr kumimoji="1" lang="ja-JP" altLang="en-US" sz="800" dirty="0">
              <a:solidFill>
                <a:schemeClr val="bg1"/>
              </a:solidFill>
              <a:latin typeface="Eras Bold ITC" panose="020B0907030504020204" pitchFamily="34" charset="0"/>
            </a:endParaRPr>
          </a:p>
        </p:txBody>
      </p:sp>
      <p:sp>
        <p:nvSpPr>
          <p:cNvPr id="8" name="楕円 7">
            <a:extLst>
              <a:ext uri="{FF2B5EF4-FFF2-40B4-BE49-F238E27FC236}">
                <a16:creationId xmlns:a16="http://schemas.microsoft.com/office/drawing/2014/main" id="{2410972D-603B-462C-BAF1-7D40E8BAE06B}"/>
              </a:ext>
            </a:extLst>
          </p:cNvPr>
          <p:cNvSpPr/>
          <p:nvPr/>
        </p:nvSpPr>
        <p:spPr>
          <a:xfrm>
            <a:off x="6006518" y="4896792"/>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09DD6844-89D1-4FA4-BE51-9B34A4017361}"/>
              </a:ext>
            </a:extLst>
          </p:cNvPr>
          <p:cNvSpPr/>
          <p:nvPr/>
        </p:nvSpPr>
        <p:spPr>
          <a:xfrm>
            <a:off x="5025806" y="4161538"/>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237F4706-6F9E-44BB-B8D0-1DBD501C5A59}"/>
              </a:ext>
            </a:extLst>
          </p:cNvPr>
          <p:cNvSpPr/>
          <p:nvPr/>
        </p:nvSpPr>
        <p:spPr>
          <a:xfrm>
            <a:off x="5110340" y="3555417"/>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a:extLst>
              <a:ext uri="{FF2B5EF4-FFF2-40B4-BE49-F238E27FC236}">
                <a16:creationId xmlns:a16="http://schemas.microsoft.com/office/drawing/2014/main" id="{159545B9-7620-482B-A8E0-DBCDC3350011}"/>
              </a:ext>
            </a:extLst>
          </p:cNvPr>
          <p:cNvSpPr/>
          <p:nvPr/>
        </p:nvSpPr>
        <p:spPr>
          <a:xfrm>
            <a:off x="7493116" y="2791365"/>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CDC75EDB-2CD8-416F-95A2-D41B362C0273}"/>
              </a:ext>
            </a:extLst>
          </p:cNvPr>
          <p:cNvSpPr/>
          <p:nvPr/>
        </p:nvSpPr>
        <p:spPr>
          <a:xfrm>
            <a:off x="7747122" y="2750210"/>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49A40A29-8F76-414A-B4BD-3D7AABD3D98E}"/>
              </a:ext>
            </a:extLst>
          </p:cNvPr>
          <p:cNvSpPr/>
          <p:nvPr/>
        </p:nvSpPr>
        <p:spPr>
          <a:xfrm>
            <a:off x="7856053" y="263989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9CD46744-D0D7-4EDD-9C48-DC4F0AA89DAB}"/>
              </a:ext>
            </a:extLst>
          </p:cNvPr>
          <p:cNvSpPr txBox="1"/>
          <p:nvPr/>
        </p:nvSpPr>
        <p:spPr>
          <a:xfrm>
            <a:off x="7865814" y="2582372"/>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96" name="楕円 95">
            <a:extLst>
              <a:ext uri="{FF2B5EF4-FFF2-40B4-BE49-F238E27FC236}">
                <a16:creationId xmlns:a16="http://schemas.microsoft.com/office/drawing/2014/main" id="{81B79C45-2181-49AC-AF28-A80222F568BA}"/>
              </a:ext>
            </a:extLst>
          </p:cNvPr>
          <p:cNvSpPr/>
          <p:nvPr/>
        </p:nvSpPr>
        <p:spPr>
          <a:xfrm>
            <a:off x="5286756" y="3483608"/>
            <a:ext cx="72000" cy="71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CD075156-C762-41E1-A401-D183F1C08C11}"/>
              </a:ext>
            </a:extLst>
          </p:cNvPr>
          <p:cNvSpPr txBox="1"/>
          <p:nvPr/>
        </p:nvSpPr>
        <p:spPr>
          <a:xfrm>
            <a:off x="5287705" y="3432015"/>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98" name="テキスト ボックス 97">
            <a:extLst>
              <a:ext uri="{FF2B5EF4-FFF2-40B4-BE49-F238E27FC236}">
                <a16:creationId xmlns:a16="http://schemas.microsoft.com/office/drawing/2014/main" id="{0DAEA3C9-3136-4396-94BE-15D64336EFD1}"/>
              </a:ext>
            </a:extLst>
          </p:cNvPr>
          <p:cNvSpPr txBox="1"/>
          <p:nvPr/>
        </p:nvSpPr>
        <p:spPr>
          <a:xfrm>
            <a:off x="4508631" y="5679758"/>
            <a:ext cx="2031325" cy="230832"/>
          </a:xfrm>
          <a:prstGeom prst="rect">
            <a:avLst/>
          </a:prstGeom>
          <a:noFill/>
        </p:spPr>
        <p:txBody>
          <a:bodyPr wrap="none" rtlCol="0">
            <a:spAutoFit/>
          </a:bodyPr>
          <a:lstStyle/>
          <a:p>
            <a:r>
              <a:rPr kumimoji="1" lang="ja-JP" altLang="en-US" sz="900" b="1" u="sng" dirty="0">
                <a:latin typeface="メイリオ" panose="020B0604030504040204" pitchFamily="50" charset="-128"/>
                <a:ea typeface="メイリオ" panose="020B0604030504040204" pitchFamily="50" charset="-128"/>
              </a:rPr>
              <a:t>（仮称）北部ルート　バス停</a:t>
            </a:r>
            <a:r>
              <a:rPr kumimoji="1" lang="en-US" altLang="ja-JP" sz="900" b="1" u="sng" dirty="0">
                <a:latin typeface="メイリオ" panose="020B0604030504040204" pitchFamily="50" charset="-128"/>
                <a:ea typeface="メイリオ" panose="020B0604030504040204" pitchFamily="50" charset="-128"/>
              </a:rPr>
              <a:t>【</a:t>
            </a:r>
            <a:r>
              <a:rPr kumimoji="1" lang="ja-JP" altLang="en-US" sz="900" b="1" u="sng" dirty="0">
                <a:latin typeface="メイリオ" panose="020B0604030504040204" pitchFamily="50" charset="-128"/>
                <a:ea typeface="メイリオ" panose="020B0604030504040204" pitchFamily="50" charset="-128"/>
              </a:rPr>
              <a:t>案</a:t>
            </a:r>
            <a:r>
              <a:rPr kumimoji="1" lang="en-US" altLang="ja-JP" sz="900" b="1" u="sng" dirty="0">
                <a:latin typeface="メイリオ" panose="020B0604030504040204" pitchFamily="50" charset="-128"/>
                <a:ea typeface="メイリオ" panose="020B0604030504040204" pitchFamily="50" charset="-128"/>
              </a:rPr>
              <a:t>】</a:t>
            </a:r>
            <a:endParaRPr kumimoji="1" lang="ja-JP" altLang="en-US" sz="900" b="1" u="sng" dirty="0">
              <a:latin typeface="メイリオ" panose="020B0604030504040204" pitchFamily="50" charset="-128"/>
              <a:ea typeface="メイリオ" panose="020B0604030504040204" pitchFamily="50" charset="-128"/>
            </a:endParaRPr>
          </a:p>
        </p:txBody>
      </p:sp>
      <p:sp>
        <p:nvSpPr>
          <p:cNvPr id="99" name="テキスト ボックス 98">
            <a:extLst>
              <a:ext uri="{FF2B5EF4-FFF2-40B4-BE49-F238E27FC236}">
                <a16:creationId xmlns:a16="http://schemas.microsoft.com/office/drawing/2014/main" id="{951FEB1A-CE0E-43B9-A277-FEE920F03CB8}"/>
              </a:ext>
            </a:extLst>
          </p:cNvPr>
          <p:cNvSpPr txBox="1"/>
          <p:nvPr/>
        </p:nvSpPr>
        <p:spPr>
          <a:xfrm>
            <a:off x="4597810" y="5942176"/>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上ノ太子駅前</a:t>
            </a:r>
          </a:p>
        </p:txBody>
      </p:sp>
      <p:sp>
        <p:nvSpPr>
          <p:cNvPr id="100" name="テキスト ボックス 99">
            <a:extLst>
              <a:ext uri="{FF2B5EF4-FFF2-40B4-BE49-F238E27FC236}">
                <a16:creationId xmlns:a16="http://schemas.microsoft.com/office/drawing/2014/main" id="{09FCF417-1F12-4D65-B023-10AE69DF273B}"/>
              </a:ext>
            </a:extLst>
          </p:cNvPr>
          <p:cNvSpPr txBox="1"/>
          <p:nvPr/>
        </p:nvSpPr>
        <p:spPr>
          <a:xfrm>
            <a:off x="8143251" y="5837078"/>
            <a:ext cx="430887" cy="97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近つ飛鳥博物館前</a:t>
            </a:r>
          </a:p>
        </p:txBody>
      </p:sp>
      <p:sp>
        <p:nvSpPr>
          <p:cNvPr id="102" name="テキスト ボックス 101">
            <a:extLst>
              <a:ext uri="{FF2B5EF4-FFF2-40B4-BE49-F238E27FC236}">
                <a16:creationId xmlns:a16="http://schemas.microsoft.com/office/drawing/2014/main" id="{0F60D298-CBAD-496E-83F2-FAC02A9A55F1}"/>
              </a:ext>
            </a:extLst>
          </p:cNvPr>
          <p:cNvSpPr txBox="1"/>
          <p:nvPr/>
        </p:nvSpPr>
        <p:spPr>
          <a:xfrm>
            <a:off x="5813056" y="6068296"/>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六枚橋東</a:t>
            </a:r>
          </a:p>
        </p:txBody>
      </p:sp>
      <p:sp>
        <p:nvSpPr>
          <p:cNvPr id="104" name="四角形: 角を丸くする 103">
            <a:extLst>
              <a:ext uri="{FF2B5EF4-FFF2-40B4-BE49-F238E27FC236}">
                <a16:creationId xmlns:a16="http://schemas.microsoft.com/office/drawing/2014/main" id="{65D448CF-77D1-4B33-9E2C-6A57F064CD08}"/>
              </a:ext>
            </a:extLst>
          </p:cNvPr>
          <p:cNvSpPr/>
          <p:nvPr/>
        </p:nvSpPr>
        <p:spPr>
          <a:xfrm>
            <a:off x="5215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21033C62-C331-4977-823E-CAACE701121A}"/>
              </a:ext>
            </a:extLst>
          </p:cNvPr>
          <p:cNvSpPr txBox="1"/>
          <p:nvPr/>
        </p:nvSpPr>
        <p:spPr>
          <a:xfrm>
            <a:off x="5205998" y="5989375"/>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太子町役場</a:t>
            </a:r>
          </a:p>
        </p:txBody>
      </p:sp>
      <p:sp>
        <p:nvSpPr>
          <p:cNvPr id="110" name="テキスト ボックス 109">
            <a:extLst>
              <a:ext uri="{FF2B5EF4-FFF2-40B4-BE49-F238E27FC236}">
                <a16:creationId xmlns:a16="http://schemas.microsoft.com/office/drawing/2014/main" id="{FB8452BF-89B2-4520-AA1F-B989BCFCC864}"/>
              </a:ext>
            </a:extLst>
          </p:cNvPr>
          <p:cNvSpPr txBox="1"/>
          <p:nvPr/>
        </p:nvSpPr>
        <p:spPr>
          <a:xfrm>
            <a:off x="6428532" y="6086328"/>
            <a:ext cx="307777" cy="46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東　山</a:t>
            </a:r>
          </a:p>
        </p:txBody>
      </p:sp>
      <p:sp>
        <p:nvSpPr>
          <p:cNvPr id="111" name="テキスト ボックス 110">
            <a:extLst>
              <a:ext uri="{FF2B5EF4-FFF2-40B4-BE49-F238E27FC236}">
                <a16:creationId xmlns:a16="http://schemas.microsoft.com/office/drawing/2014/main" id="{D95E2D01-5ED5-41C3-AE6A-1F8BC04AD77C}"/>
              </a:ext>
            </a:extLst>
          </p:cNvPr>
          <p:cNvSpPr txBox="1"/>
          <p:nvPr/>
        </p:nvSpPr>
        <p:spPr>
          <a:xfrm>
            <a:off x="7043723" y="6002751"/>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阪南一須賀</a:t>
            </a:r>
          </a:p>
        </p:txBody>
      </p:sp>
      <p:sp>
        <p:nvSpPr>
          <p:cNvPr id="112" name="テキスト ボックス 111">
            <a:extLst>
              <a:ext uri="{FF2B5EF4-FFF2-40B4-BE49-F238E27FC236}">
                <a16:creationId xmlns:a16="http://schemas.microsoft.com/office/drawing/2014/main" id="{33C5F488-6FF4-4470-8C17-15AFBE88575E}"/>
              </a:ext>
            </a:extLst>
          </p:cNvPr>
          <p:cNvSpPr txBox="1"/>
          <p:nvPr/>
        </p:nvSpPr>
        <p:spPr>
          <a:xfrm>
            <a:off x="7654052" y="5989756"/>
            <a:ext cx="307777" cy="64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大宝２丁目</a:t>
            </a:r>
          </a:p>
        </p:txBody>
      </p:sp>
      <p:sp>
        <p:nvSpPr>
          <p:cNvPr id="115" name="テキスト ボックス 114">
            <a:extLst>
              <a:ext uri="{FF2B5EF4-FFF2-40B4-BE49-F238E27FC236}">
                <a16:creationId xmlns:a16="http://schemas.microsoft.com/office/drawing/2014/main" id="{B5070E97-0201-4C14-8979-77F5BE7B7FED}"/>
              </a:ext>
            </a:extLst>
          </p:cNvPr>
          <p:cNvSpPr txBox="1"/>
          <p:nvPr/>
        </p:nvSpPr>
        <p:spPr>
          <a:xfrm>
            <a:off x="4830416"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2.4km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7</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latin typeface="メイリオ" panose="020B0604030504040204" pitchFamily="50" charset="-128"/>
              <a:ea typeface="メイリオ" panose="020B0604030504040204" pitchFamily="50" charset="-128"/>
            </a:endParaRPr>
          </a:p>
        </p:txBody>
      </p:sp>
      <p:sp>
        <p:nvSpPr>
          <p:cNvPr id="116" name="テキスト ボックス 115">
            <a:extLst>
              <a:ext uri="{FF2B5EF4-FFF2-40B4-BE49-F238E27FC236}">
                <a16:creationId xmlns:a16="http://schemas.microsoft.com/office/drawing/2014/main" id="{AA94AAFA-4962-436A-83BE-CCDEDDA6AAFC}"/>
              </a:ext>
            </a:extLst>
          </p:cNvPr>
          <p:cNvSpPr txBox="1"/>
          <p:nvPr/>
        </p:nvSpPr>
        <p:spPr>
          <a:xfrm>
            <a:off x="5443025"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0.3km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分</a:t>
            </a:r>
          </a:p>
        </p:txBody>
      </p:sp>
      <p:sp>
        <p:nvSpPr>
          <p:cNvPr id="117" name="テキスト ボックス 116">
            <a:extLst>
              <a:ext uri="{FF2B5EF4-FFF2-40B4-BE49-F238E27FC236}">
                <a16:creationId xmlns:a16="http://schemas.microsoft.com/office/drawing/2014/main" id="{9F46C9AA-14DD-422B-A04A-E4C326ED2FE4}"/>
              </a:ext>
            </a:extLst>
          </p:cNvPr>
          <p:cNvSpPr txBox="1"/>
          <p:nvPr/>
        </p:nvSpPr>
        <p:spPr>
          <a:xfrm>
            <a:off x="6047764"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3.0km</a:t>
            </a:r>
          </a:p>
          <a:p>
            <a:r>
              <a:rPr kumimoji="1" lang="en-US" altLang="ja-JP" sz="700" dirty="0">
                <a:latin typeface="メイリオ" panose="020B0604030504040204" pitchFamily="50" charset="-128"/>
                <a:ea typeface="メイリオ" panose="020B0604030504040204" pitchFamily="50" charset="-128"/>
              </a:rPr>
              <a:t>10</a:t>
            </a:r>
            <a:r>
              <a:rPr kumimoji="1" lang="ja-JP" altLang="en-US" sz="700" dirty="0">
                <a:latin typeface="メイリオ" panose="020B0604030504040204" pitchFamily="50" charset="-128"/>
                <a:ea typeface="メイリオ" panose="020B0604030504040204" pitchFamily="50" charset="-128"/>
              </a:rPr>
              <a:t>分</a:t>
            </a:r>
          </a:p>
        </p:txBody>
      </p:sp>
      <p:sp>
        <p:nvSpPr>
          <p:cNvPr id="118" name="テキスト ボックス 117">
            <a:extLst>
              <a:ext uri="{FF2B5EF4-FFF2-40B4-BE49-F238E27FC236}">
                <a16:creationId xmlns:a16="http://schemas.microsoft.com/office/drawing/2014/main" id="{AD56D357-34FA-4667-AE29-055E1A0F8AF7}"/>
              </a:ext>
            </a:extLst>
          </p:cNvPr>
          <p:cNvSpPr txBox="1"/>
          <p:nvPr/>
        </p:nvSpPr>
        <p:spPr>
          <a:xfrm>
            <a:off x="6659481"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0.6km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119" name="テキスト ボックス 118">
            <a:extLst>
              <a:ext uri="{FF2B5EF4-FFF2-40B4-BE49-F238E27FC236}">
                <a16:creationId xmlns:a16="http://schemas.microsoft.com/office/drawing/2014/main" id="{B68CD0A0-FD56-40B2-9B01-E57E11EFE5D3}"/>
              </a:ext>
            </a:extLst>
          </p:cNvPr>
          <p:cNvSpPr txBox="1"/>
          <p:nvPr/>
        </p:nvSpPr>
        <p:spPr>
          <a:xfrm>
            <a:off x="7274209"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0.9km</a:t>
            </a:r>
          </a:p>
          <a:p>
            <a:r>
              <a:rPr kumimoji="1" lang="en-US" altLang="ja-JP" sz="700" dirty="0">
                <a:latin typeface="メイリオ" panose="020B0604030504040204" pitchFamily="50" charset="-128"/>
                <a:ea typeface="メイリオ" panose="020B0604030504040204" pitchFamily="50" charset="-128"/>
              </a:rPr>
              <a:t>  4</a:t>
            </a:r>
            <a:r>
              <a:rPr kumimoji="1" lang="ja-JP" altLang="en-US" sz="700" dirty="0">
                <a:latin typeface="メイリオ" panose="020B0604030504040204" pitchFamily="50" charset="-128"/>
                <a:ea typeface="メイリオ" panose="020B0604030504040204" pitchFamily="50" charset="-128"/>
              </a:rPr>
              <a:t>分</a:t>
            </a:r>
          </a:p>
        </p:txBody>
      </p:sp>
      <p:sp>
        <p:nvSpPr>
          <p:cNvPr id="120" name="テキスト ボックス 119">
            <a:extLst>
              <a:ext uri="{FF2B5EF4-FFF2-40B4-BE49-F238E27FC236}">
                <a16:creationId xmlns:a16="http://schemas.microsoft.com/office/drawing/2014/main" id="{406C2698-4CFC-4B3A-BF2A-7CB39B497639}"/>
              </a:ext>
            </a:extLst>
          </p:cNvPr>
          <p:cNvSpPr txBox="1"/>
          <p:nvPr/>
        </p:nvSpPr>
        <p:spPr>
          <a:xfrm>
            <a:off x="7886809"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0.7km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7" name="フリーフォーム: 図形 6">
            <a:extLst>
              <a:ext uri="{FF2B5EF4-FFF2-40B4-BE49-F238E27FC236}">
                <a16:creationId xmlns:a16="http://schemas.microsoft.com/office/drawing/2014/main" id="{4CEDA25A-0F13-4338-BBD3-6C84629E4272}"/>
              </a:ext>
            </a:extLst>
          </p:cNvPr>
          <p:cNvSpPr/>
          <p:nvPr/>
        </p:nvSpPr>
        <p:spPr>
          <a:xfrm>
            <a:off x="5177207" y="3132455"/>
            <a:ext cx="2738437" cy="473683"/>
          </a:xfrm>
          <a:custGeom>
            <a:avLst/>
            <a:gdLst>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487435"/>
              <a:gd name="connsiteX1" fmla="*/ 457200 w 2738437"/>
              <a:gd name="connsiteY1" fmla="*/ 104775 h 487435"/>
              <a:gd name="connsiteX2" fmla="*/ 1247775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87435"/>
              <a:gd name="connsiteX1" fmla="*/ 457200 w 2738437"/>
              <a:gd name="connsiteY1" fmla="*/ 104775 h 487435"/>
              <a:gd name="connsiteX2" fmla="*/ 1219200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87435"/>
              <a:gd name="connsiteX1" fmla="*/ 533400 w 2738437"/>
              <a:gd name="connsiteY1" fmla="*/ 128588 h 487435"/>
              <a:gd name="connsiteX2" fmla="*/ 1219200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73683"/>
              <a:gd name="connsiteX1" fmla="*/ 533400 w 2738437"/>
              <a:gd name="connsiteY1" fmla="*/ 128588 h 473683"/>
              <a:gd name="connsiteX2" fmla="*/ 1228725 w 2738437"/>
              <a:gd name="connsiteY2" fmla="*/ 466725 h 473683"/>
              <a:gd name="connsiteX3" fmla="*/ 1809750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809750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795462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795462 w 2738437"/>
              <a:gd name="connsiteY3" fmla="*/ 342900 h 473683"/>
              <a:gd name="connsiteX4" fmla="*/ 2190750 w 2738437"/>
              <a:gd name="connsiteY4" fmla="*/ 352425 h 473683"/>
              <a:gd name="connsiteX5" fmla="*/ 2481262 w 2738437"/>
              <a:gd name="connsiteY5" fmla="*/ 114300 h 473683"/>
              <a:gd name="connsiteX6" fmla="*/ 2738437 w 2738437"/>
              <a:gd name="connsiteY6" fmla="*/ 0 h 47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473683">
                <a:moveTo>
                  <a:pt x="0" y="100013"/>
                </a:moveTo>
                <a:cubicBezTo>
                  <a:pt x="152400" y="101600"/>
                  <a:pt x="319088" y="62707"/>
                  <a:pt x="533400" y="128588"/>
                </a:cubicBezTo>
                <a:cubicBezTo>
                  <a:pt x="747713" y="194469"/>
                  <a:pt x="989013" y="398463"/>
                  <a:pt x="1228725" y="466725"/>
                </a:cubicBezTo>
                <a:cubicBezTo>
                  <a:pt x="1454150" y="506413"/>
                  <a:pt x="1645443" y="364331"/>
                  <a:pt x="1795462" y="342900"/>
                </a:cubicBezTo>
                <a:cubicBezTo>
                  <a:pt x="1945481" y="321469"/>
                  <a:pt x="2078831" y="390525"/>
                  <a:pt x="2190750" y="352425"/>
                </a:cubicBezTo>
                <a:cubicBezTo>
                  <a:pt x="2302669" y="314325"/>
                  <a:pt x="2389187" y="175419"/>
                  <a:pt x="2481262" y="114300"/>
                </a:cubicBezTo>
                <a:cubicBezTo>
                  <a:pt x="2573337" y="53181"/>
                  <a:pt x="2652712" y="38100"/>
                  <a:pt x="2738437" y="0"/>
                </a:cubicBezTo>
              </a:path>
            </a:pathLst>
          </a:custGeom>
          <a:noFill/>
          <a:ln w="57150" cap="rnd">
            <a:solidFill>
              <a:srgbClr val="92D05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052E21C-E748-4C43-9024-AA4C17FA2734}"/>
              </a:ext>
            </a:extLst>
          </p:cNvPr>
          <p:cNvSpPr txBox="1"/>
          <p:nvPr/>
        </p:nvSpPr>
        <p:spPr>
          <a:xfrm>
            <a:off x="5261423" y="2928944"/>
            <a:ext cx="1106393" cy="246221"/>
          </a:xfrm>
          <a:prstGeom prst="rect">
            <a:avLst/>
          </a:prstGeom>
          <a:solidFill>
            <a:schemeClr val="bg1"/>
          </a:solidFill>
          <a:ln w="19050">
            <a:solidFill>
              <a:srgbClr val="92D050"/>
            </a:solidFill>
          </a:ln>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rPr>
              <a:t>既存バス路線なし</a:t>
            </a:r>
          </a:p>
        </p:txBody>
      </p:sp>
      <p:cxnSp>
        <p:nvCxnSpPr>
          <p:cNvPr id="89" name="直線コネクタ 88">
            <a:extLst>
              <a:ext uri="{FF2B5EF4-FFF2-40B4-BE49-F238E27FC236}">
                <a16:creationId xmlns:a16="http://schemas.microsoft.com/office/drawing/2014/main" id="{BDB7F341-35E2-4DF8-AC42-BC1B3E04D14A}"/>
              </a:ext>
            </a:extLst>
          </p:cNvPr>
          <p:cNvCxnSpPr>
            <a:cxnSpLocks/>
          </p:cNvCxnSpPr>
          <p:nvPr/>
        </p:nvCxnSpPr>
        <p:spPr>
          <a:xfrm>
            <a:off x="6367816" y="3175165"/>
            <a:ext cx="285194" cy="39442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14F05B24-19DF-45E7-8449-F0388F8978A4}"/>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cxnSp>
        <p:nvCxnSpPr>
          <p:cNvPr id="123" name="直線コネクタ 122">
            <a:extLst>
              <a:ext uri="{FF2B5EF4-FFF2-40B4-BE49-F238E27FC236}">
                <a16:creationId xmlns:a16="http://schemas.microsoft.com/office/drawing/2014/main" id="{9B8B6C23-04D7-430C-B2B1-BF180CAF6B14}"/>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B9B411CD-E644-4CDC-A940-6401F43822B5}"/>
              </a:ext>
            </a:extLst>
          </p:cNvPr>
          <p:cNvSpPr txBox="1"/>
          <p:nvPr/>
        </p:nvSpPr>
        <p:spPr>
          <a:xfrm>
            <a:off x="0" y="470160"/>
            <a:ext cx="554991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■実証運行ルート上の既存バス停（仮称　北部ルート）</a:t>
            </a:r>
          </a:p>
        </p:txBody>
      </p:sp>
      <p:sp>
        <p:nvSpPr>
          <p:cNvPr id="95" name="正方形/長方形 94">
            <a:extLst>
              <a:ext uri="{FF2B5EF4-FFF2-40B4-BE49-F238E27FC236}">
                <a16:creationId xmlns:a16="http://schemas.microsoft.com/office/drawing/2014/main" id="{57B7B801-52DA-49F8-B260-F63DE50B91AD}"/>
              </a:ext>
            </a:extLst>
          </p:cNvPr>
          <p:cNvSpPr/>
          <p:nvPr/>
        </p:nvSpPr>
        <p:spPr>
          <a:xfrm>
            <a:off x="5487089" y="842506"/>
            <a:ext cx="756000" cy="180000"/>
          </a:xfrm>
          <a:prstGeom prst="rect">
            <a:avLst/>
          </a:pr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88061AA-21FD-4ADF-9A38-2E313D0A0D44}"/>
              </a:ext>
            </a:extLst>
          </p:cNvPr>
          <p:cNvSpPr txBox="1"/>
          <p:nvPr/>
        </p:nvSpPr>
        <p:spPr>
          <a:xfrm>
            <a:off x="5483303" y="827059"/>
            <a:ext cx="800219"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上ノ太子駅前</a:t>
            </a:r>
          </a:p>
        </p:txBody>
      </p:sp>
      <p:sp>
        <p:nvSpPr>
          <p:cNvPr id="129" name="正方形/長方形 128">
            <a:extLst>
              <a:ext uri="{FF2B5EF4-FFF2-40B4-BE49-F238E27FC236}">
                <a16:creationId xmlns:a16="http://schemas.microsoft.com/office/drawing/2014/main" id="{6E54F6A6-AA47-4ED1-A122-5FCDD8334653}"/>
              </a:ext>
            </a:extLst>
          </p:cNvPr>
          <p:cNvSpPr/>
          <p:nvPr/>
        </p:nvSpPr>
        <p:spPr>
          <a:xfrm>
            <a:off x="7731955" y="2385537"/>
            <a:ext cx="612000" cy="18000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a:extLst>
              <a:ext uri="{FF2B5EF4-FFF2-40B4-BE49-F238E27FC236}">
                <a16:creationId xmlns:a16="http://schemas.microsoft.com/office/drawing/2014/main" id="{19FCB172-0FC8-46E1-9BAA-B117AC4D054F}"/>
              </a:ext>
            </a:extLst>
          </p:cNvPr>
          <p:cNvSpPr/>
          <p:nvPr/>
        </p:nvSpPr>
        <p:spPr>
          <a:xfrm>
            <a:off x="7163087" y="4858372"/>
            <a:ext cx="828000" cy="180000"/>
          </a:xfrm>
          <a:prstGeom prst="rect">
            <a:avLst/>
          </a:pr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E3787E7-BE9E-4F42-9663-6C0514AEC7FD}"/>
              </a:ext>
            </a:extLst>
          </p:cNvPr>
          <p:cNvSpPr txBox="1"/>
          <p:nvPr/>
        </p:nvSpPr>
        <p:spPr>
          <a:xfrm>
            <a:off x="7691278" y="2375413"/>
            <a:ext cx="697627"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太子町役場</a:t>
            </a:r>
          </a:p>
        </p:txBody>
      </p:sp>
      <p:sp>
        <p:nvSpPr>
          <p:cNvPr id="131" name="正方形/長方形 130">
            <a:extLst>
              <a:ext uri="{FF2B5EF4-FFF2-40B4-BE49-F238E27FC236}">
                <a16:creationId xmlns:a16="http://schemas.microsoft.com/office/drawing/2014/main" id="{EBE23967-75C5-431A-9F25-D745DFC3BBEA}"/>
              </a:ext>
            </a:extLst>
          </p:cNvPr>
          <p:cNvSpPr/>
          <p:nvPr/>
        </p:nvSpPr>
        <p:spPr>
          <a:xfrm>
            <a:off x="7967831" y="2749511"/>
            <a:ext cx="576000" cy="1800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1EFF3AD2-3DA7-41D0-9D60-5438B02DB355}"/>
              </a:ext>
            </a:extLst>
          </p:cNvPr>
          <p:cNvSpPr txBox="1"/>
          <p:nvPr/>
        </p:nvSpPr>
        <p:spPr>
          <a:xfrm>
            <a:off x="7964288" y="2738077"/>
            <a:ext cx="595035"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六枚橋東</a:t>
            </a:r>
          </a:p>
        </p:txBody>
      </p:sp>
      <p:sp>
        <p:nvSpPr>
          <p:cNvPr id="132" name="正方形/長方形 131">
            <a:extLst>
              <a:ext uri="{FF2B5EF4-FFF2-40B4-BE49-F238E27FC236}">
                <a16:creationId xmlns:a16="http://schemas.microsoft.com/office/drawing/2014/main" id="{8AC75299-8B0B-40E8-9C3A-040AD303F622}"/>
              </a:ext>
            </a:extLst>
          </p:cNvPr>
          <p:cNvSpPr/>
          <p:nvPr/>
        </p:nvSpPr>
        <p:spPr>
          <a:xfrm>
            <a:off x="5317109" y="3594105"/>
            <a:ext cx="468000" cy="1800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6D6BF29D-358D-4E74-9EDE-6301E787D875}"/>
              </a:ext>
            </a:extLst>
          </p:cNvPr>
          <p:cNvSpPr txBox="1"/>
          <p:nvPr/>
        </p:nvSpPr>
        <p:spPr>
          <a:xfrm>
            <a:off x="5366925" y="3586213"/>
            <a:ext cx="389850"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東山</a:t>
            </a:r>
          </a:p>
        </p:txBody>
      </p:sp>
      <p:sp>
        <p:nvSpPr>
          <p:cNvPr id="133" name="正方形/長方形 132">
            <a:extLst>
              <a:ext uri="{FF2B5EF4-FFF2-40B4-BE49-F238E27FC236}">
                <a16:creationId xmlns:a16="http://schemas.microsoft.com/office/drawing/2014/main" id="{A56E519D-C0CF-4981-9D12-B734E8A0DAA3}"/>
              </a:ext>
            </a:extLst>
          </p:cNvPr>
          <p:cNvSpPr/>
          <p:nvPr/>
        </p:nvSpPr>
        <p:spPr>
          <a:xfrm>
            <a:off x="5243330" y="4042534"/>
            <a:ext cx="612000" cy="180000"/>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F0964D3-6A3C-4036-BB34-EB42A7F74004}"/>
              </a:ext>
            </a:extLst>
          </p:cNvPr>
          <p:cNvSpPr txBox="1"/>
          <p:nvPr/>
        </p:nvSpPr>
        <p:spPr>
          <a:xfrm>
            <a:off x="5200415" y="4029141"/>
            <a:ext cx="697627"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阪南一須賀</a:t>
            </a:r>
          </a:p>
        </p:txBody>
      </p:sp>
      <p:sp>
        <p:nvSpPr>
          <p:cNvPr id="134" name="正方形/長方形 133">
            <a:extLst>
              <a:ext uri="{FF2B5EF4-FFF2-40B4-BE49-F238E27FC236}">
                <a16:creationId xmlns:a16="http://schemas.microsoft.com/office/drawing/2014/main" id="{7C87FD2A-B99E-4BFB-9F57-832D2B89F533}"/>
              </a:ext>
            </a:extLst>
          </p:cNvPr>
          <p:cNvSpPr/>
          <p:nvPr/>
        </p:nvSpPr>
        <p:spPr>
          <a:xfrm>
            <a:off x="6353193" y="4879738"/>
            <a:ext cx="396000" cy="180000"/>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137CF0F4-3FC4-4606-A041-F1D339DB518C}"/>
              </a:ext>
            </a:extLst>
          </p:cNvPr>
          <p:cNvSpPr txBox="1"/>
          <p:nvPr/>
        </p:nvSpPr>
        <p:spPr>
          <a:xfrm>
            <a:off x="6325574" y="4866486"/>
            <a:ext cx="466794"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大宝</a:t>
            </a:r>
            <a:r>
              <a:rPr kumimoji="1" lang="en-US" altLang="ja-JP" sz="800" b="1" dirty="0">
                <a:latin typeface="HG丸ｺﾞｼｯｸM-PRO" panose="020F0600000000000000" pitchFamily="50" charset="-128"/>
                <a:ea typeface="HG丸ｺﾞｼｯｸM-PRO" panose="020F0600000000000000" pitchFamily="50" charset="-128"/>
              </a:rPr>
              <a:t>2</a:t>
            </a:r>
            <a:endParaRPr kumimoji="1" lang="ja-JP" altLang="en-US" sz="800" b="1" dirty="0">
              <a:latin typeface="HG丸ｺﾞｼｯｸM-PRO" panose="020F0600000000000000" pitchFamily="50" charset="-128"/>
              <a:ea typeface="HG丸ｺﾞｼｯｸM-PRO" panose="020F0600000000000000" pitchFamily="50" charset="-128"/>
            </a:endParaRPr>
          </a:p>
        </p:txBody>
      </p:sp>
      <p:sp>
        <p:nvSpPr>
          <p:cNvPr id="74" name="テキスト ボックス 73">
            <a:extLst>
              <a:ext uri="{FF2B5EF4-FFF2-40B4-BE49-F238E27FC236}">
                <a16:creationId xmlns:a16="http://schemas.microsoft.com/office/drawing/2014/main" id="{A83C16A1-FE2D-43CC-AEF5-C74CDBF43A03}"/>
              </a:ext>
            </a:extLst>
          </p:cNvPr>
          <p:cNvSpPr txBox="1"/>
          <p:nvPr/>
        </p:nvSpPr>
        <p:spPr>
          <a:xfrm>
            <a:off x="7074267" y="4847499"/>
            <a:ext cx="1005403"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近つ飛鳥博物館前</a:t>
            </a:r>
          </a:p>
        </p:txBody>
      </p:sp>
      <p:sp>
        <p:nvSpPr>
          <p:cNvPr id="155" name="正方形/長方形 154">
            <a:extLst>
              <a:ext uri="{FF2B5EF4-FFF2-40B4-BE49-F238E27FC236}">
                <a16:creationId xmlns:a16="http://schemas.microsoft.com/office/drawing/2014/main" id="{97E7B14A-19FB-4242-9DA4-9ACEAA58B922}"/>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6" name="テキスト ボックス 155">
            <a:extLst>
              <a:ext uri="{FF2B5EF4-FFF2-40B4-BE49-F238E27FC236}">
                <a16:creationId xmlns:a16="http://schemas.microsoft.com/office/drawing/2014/main" id="{F183E2B9-2A26-4D17-A478-A1A85FAC4692}"/>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9</a:t>
            </a:r>
            <a:endParaRPr kumimoji="1" lang="ja-JP" altLang="en-US" dirty="0">
              <a:solidFill>
                <a:schemeClr val="bg1">
                  <a:lumMod val="65000"/>
                </a:schemeClr>
              </a:solidFill>
              <a:latin typeface="Cooper Black" panose="0208090404030B020404" pitchFamily="18" charset="0"/>
            </a:endParaRPr>
          </a:p>
        </p:txBody>
      </p:sp>
      <p:sp>
        <p:nvSpPr>
          <p:cNvPr id="135" name="テキスト ボックス 134">
            <a:extLst>
              <a:ext uri="{FF2B5EF4-FFF2-40B4-BE49-F238E27FC236}">
                <a16:creationId xmlns:a16="http://schemas.microsoft.com/office/drawing/2014/main" id="{5FF759AD-05B8-4085-ACCD-3EDD5AB51EC2}"/>
              </a:ext>
            </a:extLst>
          </p:cNvPr>
          <p:cNvSpPr txBox="1"/>
          <p:nvPr/>
        </p:nvSpPr>
        <p:spPr>
          <a:xfrm>
            <a:off x="7282029" y="108000"/>
            <a:ext cx="16305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バス停の検討</a:t>
            </a:r>
          </a:p>
        </p:txBody>
      </p:sp>
      <p:graphicFrame>
        <p:nvGraphicFramePr>
          <p:cNvPr id="137" name="表 15">
            <a:extLst>
              <a:ext uri="{FF2B5EF4-FFF2-40B4-BE49-F238E27FC236}">
                <a16:creationId xmlns:a16="http://schemas.microsoft.com/office/drawing/2014/main" id="{2E0902D3-13EA-43F2-A1E9-7EF5B4E0F124}"/>
              </a:ext>
            </a:extLst>
          </p:cNvPr>
          <p:cNvGraphicFramePr>
            <a:graphicFrameLocks noGrp="1"/>
          </p:cNvGraphicFramePr>
          <p:nvPr>
            <p:extLst>
              <p:ext uri="{D42A27DB-BD31-4B8C-83A1-F6EECF244321}">
                <p14:modId xmlns:p14="http://schemas.microsoft.com/office/powerpoint/2010/main" val="2285484995"/>
              </p:ext>
            </p:extLst>
          </p:nvPr>
        </p:nvGraphicFramePr>
        <p:xfrm>
          <a:off x="71220" y="800941"/>
          <a:ext cx="4482337" cy="5840915"/>
        </p:xfrm>
        <a:graphic>
          <a:graphicData uri="http://schemas.openxmlformats.org/drawingml/2006/table">
            <a:tbl>
              <a:tblPr firstRow="1" bandRow="1">
                <a:tableStyleId>{5940675A-B579-460E-94D1-54222C63F5DA}</a:tableStyleId>
              </a:tblPr>
              <a:tblGrid>
                <a:gridCol w="385980">
                  <a:extLst>
                    <a:ext uri="{9D8B030D-6E8A-4147-A177-3AD203B41FA5}">
                      <a16:colId xmlns:a16="http://schemas.microsoft.com/office/drawing/2014/main" val="2006723485"/>
                    </a:ext>
                  </a:extLst>
                </a:gridCol>
                <a:gridCol w="1051560">
                  <a:extLst>
                    <a:ext uri="{9D8B030D-6E8A-4147-A177-3AD203B41FA5}">
                      <a16:colId xmlns:a16="http://schemas.microsoft.com/office/drawing/2014/main" val="811890990"/>
                    </a:ext>
                  </a:extLst>
                </a:gridCol>
                <a:gridCol w="655320">
                  <a:extLst>
                    <a:ext uri="{9D8B030D-6E8A-4147-A177-3AD203B41FA5}">
                      <a16:colId xmlns:a16="http://schemas.microsoft.com/office/drawing/2014/main" val="2376111502"/>
                    </a:ext>
                  </a:extLst>
                </a:gridCol>
                <a:gridCol w="556260">
                  <a:extLst>
                    <a:ext uri="{9D8B030D-6E8A-4147-A177-3AD203B41FA5}">
                      <a16:colId xmlns:a16="http://schemas.microsoft.com/office/drawing/2014/main" val="1161644609"/>
                    </a:ext>
                  </a:extLst>
                </a:gridCol>
                <a:gridCol w="662940">
                  <a:extLst>
                    <a:ext uri="{9D8B030D-6E8A-4147-A177-3AD203B41FA5}">
                      <a16:colId xmlns:a16="http://schemas.microsoft.com/office/drawing/2014/main" val="189840925"/>
                    </a:ext>
                  </a:extLst>
                </a:gridCol>
                <a:gridCol w="1170277">
                  <a:extLst>
                    <a:ext uri="{9D8B030D-6E8A-4147-A177-3AD203B41FA5}">
                      <a16:colId xmlns:a16="http://schemas.microsoft.com/office/drawing/2014/main" val="1804011545"/>
                    </a:ext>
                  </a:extLst>
                </a:gridCol>
              </a:tblGrid>
              <a:tr h="333193">
                <a:tc>
                  <a:txBody>
                    <a:bodyPr/>
                    <a:lstStyle/>
                    <a:p>
                      <a:pPr algn="ctr"/>
                      <a:r>
                        <a:rPr kumimoji="1" lang="ja-JP" altLang="en-US" sz="900" dirty="0">
                          <a:latin typeface="BIZ UDゴシック" panose="020B0400000000000000" pitchFamily="49" charset="-128"/>
                          <a:ea typeface="BIZ UDゴシック" panose="020B0400000000000000" pitchFamily="49" charset="-128"/>
                        </a:rPr>
                        <a:t>№</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バス停</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設置場所</a:t>
                      </a:r>
                    </a:p>
                  </a:txBody>
                  <a:tcPr anchor="ctr">
                    <a:solidFill>
                      <a:schemeClr val="accent5">
                        <a:lumMod val="20000"/>
                        <a:lumOff val="80000"/>
                      </a:schemeClr>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既存バス路線数</a:t>
                      </a:r>
                      <a:endParaRPr kumimoji="1" lang="en-US" altLang="ja-JP" sz="7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乗降者数</a:t>
                      </a:r>
                      <a:r>
                        <a:rPr kumimoji="1" lang="en-US" altLang="ja-JP" sz="800" dirty="0">
                          <a:latin typeface="BIZ UDゴシック" panose="020B0400000000000000" pitchFamily="49" charset="-128"/>
                          <a:ea typeface="BIZ UDゴシック" panose="020B0400000000000000" pitchFamily="49" charset="-128"/>
                        </a:rPr>
                        <a:t>※</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選定理由</a:t>
                      </a:r>
                      <a:endParaRPr kumimoji="1" lang="en-US" altLang="ja-JP" sz="9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2217197527"/>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上ノ太子駅前</a:t>
                      </a: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羽曳野市</a:t>
                      </a: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133(76)</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起終点</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extLst>
                  <a:ext uri="{0D108BD9-81ED-4DB2-BD59-A6C34878D82A}">
                    <a16:rowId xmlns:a16="http://schemas.microsoft.com/office/drawing/2014/main" val="2926925784"/>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聖和台</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丁目</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4(0)</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738489985"/>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聖和台</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丁目</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106921514"/>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しなが台</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10(9)</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893857874"/>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和みの広場前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9(16)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927690551"/>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磯長小学校前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7(3)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2696371211"/>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用明天皇陵前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19(7)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41489954"/>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8</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太子町役場</a:t>
                      </a:r>
                    </a:p>
                  </a:txBody>
                  <a:tcPr anchor="ctr">
                    <a:solidFill>
                      <a:schemeClr val="accent6">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accent6">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81(41)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役場</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681800296"/>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9</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六枚橋東</a:t>
                      </a: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32(21)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商業施設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4108293669"/>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東山</a:t>
                      </a: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90(185)</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商業施設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1718709805"/>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コメリ前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481689990"/>
                  </a:ext>
                </a:extLst>
              </a:tr>
              <a:tr h="363484">
                <a:tc>
                  <a:txBody>
                    <a:bodyPr/>
                    <a:lstStyle/>
                    <a:p>
                      <a:pPr algn="ctr"/>
                      <a:r>
                        <a:rPr kumimoji="1" lang="en-US" altLang="ja-JP" sz="900" dirty="0">
                          <a:latin typeface="Meiryo UI" panose="020B0604030504040204" pitchFamily="50" charset="-128"/>
                          <a:ea typeface="Meiryo UI" panose="020B0604030504040204" pitchFamily="50" charset="-128"/>
                        </a:rPr>
                        <a:t>12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阪南一須賀</a:t>
                      </a: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54(118)</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利用者数</a:t>
                      </a:r>
                      <a:r>
                        <a:rPr kumimoji="1" lang="en-US" altLang="ja-JP" sz="900" dirty="0">
                          <a:latin typeface="Meiryo UI" panose="020B0604030504040204" pitchFamily="50" charset="-128"/>
                          <a:ea typeface="Meiryo UI" panose="020B0604030504040204" pitchFamily="50" charset="-128"/>
                        </a:rPr>
                        <a:t>】</a:t>
                      </a:r>
                    </a:p>
                    <a:p>
                      <a:pPr algn="l"/>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accent5">
                        <a:lumMod val="40000"/>
                        <a:lumOff val="60000"/>
                      </a:schemeClr>
                    </a:solidFill>
                  </a:tcPr>
                </a:tc>
                <a:extLst>
                  <a:ext uri="{0D108BD9-81ED-4DB2-BD59-A6C34878D82A}">
                    <a16:rowId xmlns:a16="http://schemas.microsoft.com/office/drawing/2014/main" val="1697740625"/>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一須賀東</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314653388"/>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14</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大ケ塚郵便局前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178894529"/>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大宝１丁目</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52(19)</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628542666"/>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800" dirty="0">
                          <a:latin typeface="Meiryo UI" panose="020B0604030504040204" pitchFamily="50" charset="-128"/>
                          <a:ea typeface="Meiryo UI" panose="020B0604030504040204" pitchFamily="50" charset="-128"/>
                        </a:rPr>
                        <a:t>大宝地区公民館北</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11(3)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908176437"/>
                  </a:ext>
                </a:extLst>
              </a:tr>
              <a:tr h="363484">
                <a:tc>
                  <a:txBody>
                    <a:bodyPr/>
                    <a:lstStyle/>
                    <a:p>
                      <a:pPr algn="ctr"/>
                      <a:r>
                        <a:rPr kumimoji="1" lang="en-US" altLang="ja-JP" sz="900" dirty="0">
                          <a:latin typeface="Meiryo UI" panose="020B0604030504040204" pitchFamily="50" charset="-128"/>
                          <a:ea typeface="Meiryo UI" panose="020B0604030504040204" pitchFamily="50" charset="-128"/>
                        </a:rPr>
                        <a:t>17</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大宝２丁目</a:t>
                      </a: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123(54)</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利用者</a:t>
                      </a:r>
                      <a:r>
                        <a:rPr kumimoji="1" lang="en-US" altLang="ja-JP" sz="900" dirty="0">
                          <a:latin typeface="Meiryo UI" panose="020B0604030504040204" pitchFamily="50" charset="-128"/>
                          <a:ea typeface="Meiryo UI" panose="020B0604030504040204" pitchFamily="50" charset="-128"/>
                        </a:rPr>
                        <a:t>】</a:t>
                      </a:r>
                    </a:p>
                    <a:p>
                      <a:pPr algn="l"/>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accent5">
                        <a:lumMod val="40000"/>
                        <a:lumOff val="60000"/>
                      </a:schemeClr>
                    </a:solidFill>
                  </a:tcPr>
                </a:tc>
                <a:extLst>
                  <a:ext uri="{0D108BD9-81ED-4DB2-BD59-A6C34878D82A}">
                    <a16:rowId xmlns:a16="http://schemas.microsoft.com/office/drawing/2014/main" val="3213882469"/>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18</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大宝商店街</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536162326"/>
                  </a:ext>
                </a:extLst>
              </a:tr>
              <a:tr h="363484">
                <a:tc>
                  <a:txBody>
                    <a:bodyPr/>
                    <a:lstStyle/>
                    <a:p>
                      <a:pPr algn="ctr"/>
                      <a:r>
                        <a:rPr kumimoji="1" lang="en-US" altLang="ja-JP" sz="900" dirty="0">
                          <a:latin typeface="Meiryo UI" panose="020B0604030504040204" pitchFamily="50" charset="-128"/>
                          <a:ea typeface="Meiryo UI" panose="020B0604030504040204" pitchFamily="50" charset="-128"/>
                        </a:rPr>
                        <a:t>19</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大宝</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丁目</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84(41)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endParaRPr kumimoji="1" lang="en-US" altLang="ja-JP"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135163736"/>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20</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ja-JP" altLang="en-US" sz="800" dirty="0">
                          <a:latin typeface="Meiryo UI" panose="020B0604030504040204" pitchFamily="50" charset="-128"/>
                          <a:ea typeface="Meiryo UI" panose="020B0604030504040204" pitchFamily="50" charset="-128"/>
                        </a:rPr>
                        <a:t>近つ飛鳥博物館前</a:t>
                      </a: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111(72)</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起終点</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extLst>
                  <a:ext uri="{0D108BD9-81ED-4DB2-BD59-A6C34878D82A}">
                    <a16:rowId xmlns:a16="http://schemas.microsoft.com/office/drawing/2014/main" val="2457127323"/>
                  </a:ext>
                </a:extLst>
              </a:tr>
            </a:tbl>
          </a:graphicData>
        </a:graphic>
      </p:graphicFrame>
    </p:spTree>
    <p:extLst>
      <p:ext uri="{BB962C8B-B14F-4D97-AF65-F5344CB8AC3E}">
        <p14:creationId xmlns:p14="http://schemas.microsoft.com/office/powerpoint/2010/main" val="20434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D2F7548-6403-4A7A-B395-0F10EE9EF068}"/>
              </a:ext>
            </a:extLst>
          </p:cNvPr>
          <p:cNvPicPr>
            <a:picLocks noChangeAspect="1"/>
          </p:cNvPicPr>
          <p:nvPr/>
        </p:nvPicPr>
        <p:blipFill rotWithShape="1">
          <a:blip r:embed="rId2"/>
          <a:srcRect t="2905"/>
          <a:stretch/>
        </p:blipFill>
        <p:spPr>
          <a:xfrm>
            <a:off x="4769774" y="630870"/>
            <a:ext cx="4095991" cy="5138264"/>
          </a:xfrm>
          <a:prstGeom prst="rect">
            <a:avLst/>
          </a:prstGeom>
        </p:spPr>
      </p:pic>
      <p:sp>
        <p:nvSpPr>
          <p:cNvPr id="9" name="テキスト ボックス 8">
            <a:extLst>
              <a:ext uri="{FF2B5EF4-FFF2-40B4-BE49-F238E27FC236}">
                <a16:creationId xmlns:a16="http://schemas.microsoft.com/office/drawing/2014/main" id="{B9B411CD-E644-4CDC-A940-6401F43822B5}"/>
              </a:ext>
            </a:extLst>
          </p:cNvPr>
          <p:cNvSpPr txBox="1"/>
          <p:nvPr/>
        </p:nvSpPr>
        <p:spPr>
          <a:xfrm>
            <a:off x="0" y="470100"/>
            <a:ext cx="554991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■実証運行ルート上の既存バス停（仮称　南部ルート）</a:t>
            </a:r>
          </a:p>
        </p:txBody>
      </p:sp>
      <p:sp>
        <p:nvSpPr>
          <p:cNvPr id="16" name="テキスト ボックス 15">
            <a:extLst>
              <a:ext uri="{FF2B5EF4-FFF2-40B4-BE49-F238E27FC236}">
                <a16:creationId xmlns:a16="http://schemas.microsoft.com/office/drawing/2014/main" id="{90C7DBED-4415-457C-9D6A-E5D7DA9B04FE}"/>
              </a:ext>
            </a:extLst>
          </p:cNvPr>
          <p:cNvSpPr txBox="1"/>
          <p:nvPr/>
        </p:nvSpPr>
        <p:spPr>
          <a:xfrm>
            <a:off x="2441431" y="6647809"/>
            <a:ext cx="2031325" cy="215444"/>
          </a:xfrm>
          <a:prstGeom prst="rect">
            <a:avLst/>
          </a:prstGeom>
          <a:noFill/>
        </p:spPr>
        <p:txBody>
          <a:bodyPr wrap="none" rtlCol="0">
            <a:spAutoFit/>
          </a:bodyPr>
          <a:lstStyle/>
          <a:p>
            <a:r>
              <a:rPr kumimoji="1" lang="en-US" altLang="ja-JP" sz="800" dirty="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１日あたりの乗降者数：平日（休日）</a:t>
            </a:r>
            <a:endParaRPr kumimoji="1" lang="en-US" altLang="ja-JP" sz="800" dirty="0">
              <a:latin typeface="ＭＳ ゴシック" panose="020B0609070205080204" pitchFamily="49" charset="-128"/>
              <a:ea typeface="ＭＳ ゴシック" panose="020B0609070205080204" pitchFamily="49" charset="-128"/>
            </a:endParaRPr>
          </a:p>
        </p:txBody>
      </p:sp>
      <p:sp>
        <p:nvSpPr>
          <p:cNvPr id="79" name="フリーフォーム: 図形 78">
            <a:extLst>
              <a:ext uri="{FF2B5EF4-FFF2-40B4-BE49-F238E27FC236}">
                <a16:creationId xmlns:a16="http://schemas.microsoft.com/office/drawing/2014/main" id="{815AAC85-0E1D-4FAC-BCB4-90D101BF7562}"/>
              </a:ext>
            </a:extLst>
          </p:cNvPr>
          <p:cNvSpPr/>
          <p:nvPr/>
        </p:nvSpPr>
        <p:spPr>
          <a:xfrm>
            <a:off x="5370987" y="886038"/>
            <a:ext cx="2887133" cy="4563533"/>
          </a:xfrm>
          <a:custGeom>
            <a:avLst/>
            <a:gdLst>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837267 w 2887133"/>
              <a:gd name="connsiteY13" fmla="*/ 3564466 h 4563533"/>
              <a:gd name="connsiteX14" fmla="*/ 1905000 w 2887133"/>
              <a:gd name="connsiteY14" fmla="*/ 3708400 h 4563533"/>
              <a:gd name="connsiteX15" fmla="*/ 1888067 w 2887133"/>
              <a:gd name="connsiteY15" fmla="*/ 3962400 h 4563533"/>
              <a:gd name="connsiteX16" fmla="*/ 2015067 w 2887133"/>
              <a:gd name="connsiteY16" fmla="*/ 4182533 h 4563533"/>
              <a:gd name="connsiteX17" fmla="*/ 2015067 w 2887133"/>
              <a:gd name="connsiteY17" fmla="*/ 4360333 h 4563533"/>
              <a:gd name="connsiteX18" fmla="*/ 1930400 w 2887133"/>
              <a:gd name="connsiteY18" fmla="*/ 4563533 h 456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87133" h="4563533">
                <a:moveTo>
                  <a:pt x="0" y="0"/>
                </a:moveTo>
                <a:lnTo>
                  <a:pt x="550333" y="804333"/>
                </a:lnTo>
                <a:lnTo>
                  <a:pt x="1507067" y="973666"/>
                </a:lnTo>
                <a:lnTo>
                  <a:pt x="1600200" y="1202266"/>
                </a:lnTo>
                <a:lnTo>
                  <a:pt x="2667000" y="1176866"/>
                </a:lnTo>
                <a:lnTo>
                  <a:pt x="2658533" y="1667933"/>
                </a:lnTo>
                <a:lnTo>
                  <a:pt x="2794000" y="1803400"/>
                </a:lnTo>
                <a:lnTo>
                  <a:pt x="2810933" y="2590800"/>
                </a:lnTo>
                <a:lnTo>
                  <a:pt x="2887133" y="2785533"/>
                </a:lnTo>
                <a:lnTo>
                  <a:pt x="2802467" y="3208866"/>
                </a:lnTo>
                <a:lnTo>
                  <a:pt x="2810933" y="3556000"/>
                </a:lnTo>
                <a:lnTo>
                  <a:pt x="2573867" y="3556000"/>
                </a:lnTo>
                <a:lnTo>
                  <a:pt x="1811867" y="3149600"/>
                </a:lnTo>
                <a:lnTo>
                  <a:pt x="1837267" y="3564466"/>
                </a:lnTo>
                <a:lnTo>
                  <a:pt x="1905000" y="3708400"/>
                </a:lnTo>
                <a:lnTo>
                  <a:pt x="1888067" y="3962400"/>
                </a:lnTo>
                <a:lnTo>
                  <a:pt x="2015067" y="4182533"/>
                </a:lnTo>
                <a:lnTo>
                  <a:pt x="2015067" y="4360333"/>
                </a:lnTo>
                <a:lnTo>
                  <a:pt x="1930400" y="4563533"/>
                </a:lnTo>
              </a:path>
            </a:pathLst>
          </a:custGeom>
          <a:noFill/>
          <a:ln w="50800" cap="rnd">
            <a:solidFill>
              <a:srgbClr val="FF0000">
                <a:alpha val="4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B0D0657F-0C48-4A68-B47A-A88F81D89B07}"/>
              </a:ext>
            </a:extLst>
          </p:cNvPr>
          <p:cNvSpPr/>
          <p:nvPr/>
        </p:nvSpPr>
        <p:spPr>
          <a:xfrm>
            <a:off x="7957505" y="227484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E608355E-62EE-4F19-859D-5B36244F02EE}"/>
              </a:ext>
            </a:extLst>
          </p:cNvPr>
          <p:cNvSpPr/>
          <p:nvPr/>
        </p:nvSpPr>
        <p:spPr>
          <a:xfrm>
            <a:off x="8018753" y="437333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2BEE1B61-5F19-4B08-A246-CC6612DDF08A}"/>
              </a:ext>
            </a:extLst>
          </p:cNvPr>
          <p:cNvSpPr/>
          <p:nvPr/>
        </p:nvSpPr>
        <p:spPr>
          <a:xfrm>
            <a:off x="7326109" y="504828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199178DE-76B2-4283-B0F0-9352DB8BC4EE}"/>
              </a:ext>
            </a:extLst>
          </p:cNvPr>
          <p:cNvSpPr/>
          <p:nvPr/>
        </p:nvSpPr>
        <p:spPr>
          <a:xfrm>
            <a:off x="7199043" y="472811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9126B5EB-5C54-4A89-9FAC-586A1C1E2135}"/>
              </a:ext>
            </a:extLst>
          </p:cNvPr>
          <p:cNvSpPr/>
          <p:nvPr/>
        </p:nvSpPr>
        <p:spPr>
          <a:xfrm>
            <a:off x="8105639" y="3145085"/>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C75D94C2-5777-4F8E-8347-B84870AFA5EC}"/>
              </a:ext>
            </a:extLst>
          </p:cNvPr>
          <p:cNvSpPr/>
          <p:nvPr/>
        </p:nvSpPr>
        <p:spPr>
          <a:xfrm>
            <a:off x="7944453" y="198166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991B07D0-97B2-490B-82BC-F43A97A1D3BC}"/>
              </a:ext>
            </a:extLst>
          </p:cNvPr>
          <p:cNvSpPr/>
          <p:nvPr/>
        </p:nvSpPr>
        <p:spPr>
          <a:xfrm>
            <a:off x="7458587" y="199797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楕円 87">
            <a:extLst>
              <a:ext uri="{FF2B5EF4-FFF2-40B4-BE49-F238E27FC236}">
                <a16:creationId xmlns:a16="http://schemas.microsoft.com/office/drawing/2014/main" id="{6F454EDC-764F-4428-A111-888AE5652BA3}"/>
              </a:ext>
            </a:extLst>
          </p:cNvPr>
          <p:cNvSpPr/>
          <p:nvPr/>
        </p:nvSpPr>
        <p:spPr>
          <a:xfrm>
            <a:off x="5626772" y="126769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88">
            <a:extLst>
              <a:ext uri="{FF2B5EF4-FFF2-40B4-BE49-F238E27FC236}">
                <a16:creationId xmlns:a16="http://schemas.microsoft.com/office/drawing/2014/main" id="{400A589A-5CD3-4067-887F-80252D842C8A}"/>
              </a:ext>
            </a:extLst>
          </p:cNvPr>
          <p:cNvSpPr/>
          <p:nvPr/>
        </p:nvSpPr>
        <p:spPr>
          <a:xfrm>
            <a:off x="5744622" y="1451126"/>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a:extLst>
              <a:ext uri="{FF2B5EF4-FFF2-40B4-BE49-F238E27FC236}">
                <a16:creationId xmlns:a16="http://schemas.microsoft.com/office/drawing/2014/main" id="{2AD034CA-2A67-46A3-8DF7-EA55375417E4}"/>
              </a:ext>
            </a:extLst>
          </p:cNvPr>
          <p:cNvSpPr/>
          <p:nvPr/>
        </p:nvSpPr>
        <p:spPr>
          <a:xfrm>
            <a:off x="6210288" y="169360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6D642706-640E-4684-998A-BA989783E947}"/>
              </a:ext>
            </a:extLst>
          </p:cNvPr>
          <p:cNvSpPr/>
          <p:nvPr/>
        </p:nvSpPr>
        <p:spPr>
          <a:xfrm>
            <a:off x="6817499" y="182913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91">
            <a:extLst>
              <a:ext uri="{FF2B5EF4-FFF2-40B4-BE49-F238E27FC236}">
                <a16:creationId xmlns:a16="http://schemas.microsoft.com/office/drawing/2014/main" id="{9B81A52C-1132-4A56-8780-4533980884C9}"/>
              </a:ext>
            </a:extLst>
          </p:cNvPr>
          <p:cNvSpPr/>
          <p:nvPr/>
        </p:nvSpPr>
        <p:spPr>
          <a:xfrm>
            <a:off x="8035984" y="255209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B83136B5-4EB2-47D4-9C96-EF3A9BB5216F}"/>
              </a:ext>
            </a:extLst>
          </p:cNvPr>
          <p:cNvSpPr/>
          <p:nvPr/>
        </p:nvSpPr>
        <p:spPr>
          <a:xfrm>
            <a:off x="8105719" y="289053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a:extLst>
              <a:ext uri="{FF2B5EF4-FFF2-40B4-BE49-F238E27FC236}">
                <a16:creationId xmlns:a16="http://schemas.microsoft.com/office/drawing/2014/main" id="{C16E518D-BF19-4D4A-9033-4402D42F73AC}"/>
              </a:ext>
            </a:extLst>
          </p:cNvPr>
          <p:cNvSpPr/>
          <p:nvPr/>
        </p:nvSpPr>
        <p:spPr>
          <a:xfrm>
            <a:off x="8114186" y="3419345"/>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a:extLst>
              <a:ext uri="{FF2B5EF4-FFF2-40B4-BE49-F238E27FC236}">
                <a16:creationId xmlns:a16="http://schemas.microsoft.com/office/drawing/2014/main" id="{E871925D-CAE4-48D9-B368-A3DB4609CE37}"/>
              </a:ext>
            </a:extLst>
          </p:cNvPr>
          <p:cNvSpPr/>
          <p:nvPr/>
        </p:nvSpPr>
        <p:spPr>
          <a:xfrm>
            <a:off x="8147987" y="378034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楕円 95">
            <a:extLst>
              <a:ext uri="{FF2B5EF4-FFF2-40B4-BE49-F238E27FC236}">
                <a16:creationId xmlns:a16="http://schemas.microsoft.com/office/drawing/2014/main" id="{54C37C94-5A33-464B-BE49-FAA41285044C}"/>
              </a:ext>
            </a:extLst>
          </p:cNvPr>
          <p:cNvSpPr/>
          <p:nvPr/>
        </p:nvSpPr>
        <p:spPr>
          <a:xfrm>
            <a:off x="8105653" y="406625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F08896A1-67D6-41E7-ABCF-C78F4382BD3F}"/>
              </a:ext>
            </a:extLst>
          </p:cNvPr>
          <p:cNvSpPr txBox="1"/>
          <p:nvPr/>
        </p:nvSpPr>
        <p:spPr>
          <a:xfrm>
            <a:off x="5574984" y="1223851"/>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2</a:t>
            </a:r>
            <a:endParaRPr kumimoji="1" lang="ja-JP" altLang="en-US" sz="800" dirty="0">
              <a:solidFill>
                <a:schemeClr val="bg1"/>
              </a:solidFill>
              <a:latin typeface="Eras Bold ITC" panose="020B0907030504020204" pitchFamily="34" charset="0"/>
            </a:endParaRPr>
          </a:p>
        </p:txBody>
      </p:sp>
      <p:sp>
        <p:nvSpPr>
          <p:cNvPr id="99" name="テキスト ボックス 98">
            <a:extLst>
              <a:ext uri="{FF2B5EF4-FFF2-40B4-BE49-F238E27FC236}">
                <a16:creationId xmlns:a16="http://schemas.microsoft.com/office/drawing/2014/main" id="{F6153D81-99FA-4188-9E6C-EE1A8E8265A0}"/>
              </a:ext>
            </a:extLst>
          </p:cNvPr>
          <p:cNvSpPr txBox="1"/>
          <p:nvPr/>
        </p:nvSpPr>
        <p:spPr>
          <a:xfrm>
            <a:off x="5692261" y="1409029"/>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3</a:t>
            </a:r>
            <a:endParaRPr kumimoji="1" lang="ja-JP" altLang="en-US" sz="800" dirty="0">
              <a:solidFill>
                <a:schemeClr val="bg1"/>
              </a:solidFill>
              <a:latin typeface="Eras Bold ITC" panose="020B0907030504020204" pitchFamily="34" charset="0"/>
            </a:endParaRPr>
          </a:p>
        </p:txBody>
      </p:sp>
      <p:sp>
        <p:nvSpPr>
          <p:cNvPr id="100" name="テキスト ボックス 99">
            <a:extLst>
              <a:ext uri="{FF2B5EF4-FFF2-40B4-BE49-F238E27FC236}">
                <a16:creationId xmlns:a16="http://schemas.microsoft.com/office/drawing/2014/main" id="{010E7E2F-0BC1-451E-95A6-871BACDF886A}"/>
              </a:ext>
            </a:extLst>
          </p:cNvPr>
          <p:cNvSpPr txBox="1"/>
          <p:nvPr/>
        </p:nvSpPr>
        <p:spPr>
          <a:xfrm>
            <a:off x="6155312" y="1653684"/>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4</a:t>
            </a:r>
            <a:endParaRPr kumimoji="1" lang="ja-JP" altLang="en-US" sz="800" dirty="0">
              <a:solidFill>
                <a:schemeClr val="bg1"/>
              </a:solidFill>
              <a:latin typeface="Eras Bold ITC" panose="020B0907030504020204" pitchFamily="34" charset="0"/>
            </a:endParaRPr>
          </a:p>
        </p:txBody>
      </p:sp>
      <p:sp>
        <p:nvSpPr>
          <p:cNvPr id="101" name="テキスト ボックス 100">
            <a:extLst>
              <a:ext uri="{FF2B5EF4-FFF2-40B4-BE49-F238E27FC236}">
                <a16:creationId xmlns:a16="http://schemas.microsoft.com/office/drawing/2014/main" id="{46D036D4-91D9-4C55-9A1B-BF42B66D9EC2}"/>
              </a:ext>
            </a:extLst>
          </p:cNvPr>
          <p:cNvSpPr txBox="1"/>
          <p:nvPr/>
        </p:nvSpPr>
        <p:spPr>
          <a:xfrm>
            <a:off x="6767553" y="1786475"/>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5</a:t>
            </a:r>
            <a:endParaRPr kumimoji="1" lang="ja-JP" altLang="en-US" sz="800" dirty="0">
              <a:solidFill>
                <a:schemeClr val="bg1"/>
              </a:solidFill>
              <a:latin typeface="Eras Bold ITC" panose="020B0907030504020204" pitchFamily="34" charset="0"/>
            </a:endParaRPr>
          </a:p>
        </p:txBody>
      </p:sp>
      <p:sp>
        <p:nvSpPr>
          <p:cNvPr id="102" name="テキスト ボックス 101">
            <a:extLst>
              <a:ext uri="{FF2B5EF4-FFF2-40B4-BE49-F238E27FC236}">
                <a16:creationId xmlns:a16="http://schemas.microsoft.com/office/drawing/2014/main" id="{914F2B3A-2A7F-4102-9F10-0F1E9065F3D9}"/>
              </a:ext>
            </a:extLst>
          </p:cNvPr>
          <p:cNvSpPr txBox="1"/>
          <p:nvPr/>
        </p:nvSpPr>
        <p:spPr>
          <a:xfrm>
            <a:off x="7407362" y="1959720"/>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6</a:t>
            </a:r>
            <a:endParaRPr kumimoji="1" lang="ja-JP" altLang="en-US" sz="800" dirty="0">
              <a:solidFill>
                <a:schemeClr val="bg1"/>
              </a:solidFill>
              <a:latin typeface="Eras Bold ITC" panose="020B0907030504020204" pitchFamily="34" charset="0"/>
            </a:endParaRPr>
          </a:p>
        </p:txBody>
      </p:sp>
      <p:sp>
        <p:nvSpPr>
          <p:cNvPr id="103" name="テキスト ボックス 102">
            <a:extLst>
              <a:ext uri="{FF2B5EF4-FFF2-40B4-BE49-F238E27FC236}">
                <a16:creationId xmlns:a16="http://schemas.microsoft.com/office/drawing/2014/main" id="{74DAF803-DBFB-4F3C-B8E6-CC43EB60D001}"/>
              </a:ext>
            </a:extLst>
          </p:cNvPr>
          <p:cNvSpPr txBox="1"/>
          <p:nvPr/>
        </p:nvSpPr>
        <p:spPr>
          <a:xfrm>
            <a:off x="7894649" y="1941500"/>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7</a:t>
            </a:r>
            <a:endParaRPr kumimoji="1" lang="ja-JP" altLang="en-US" sz="800" dirty="0">
              <a:solidFill>
                <a:schemeClr val="bg1"/>
              </a:solidFill>
              <a:latin typeface="Eras Bold ITC" panose="020B0907030504020204" pitchFamily="34" charset="0"/>
            </a:endParaRPr>
          </a:p>
        </p:txBody>
      </p:sp>
      <p:sp>
        <p:nvSpPr>
          <p:cNvPr id="104" name="テキスト ボックス 103">
            <a:extLst>
              <a:ext uri="{FF2B5EF4-FFF2-40B4-BE49-F238E27FC236}">
                <a16:creationId xmlns:a16="http://schemas.microsoft.com/office/drawing/2014/main" id="{CB9A359C-6ED4-498E-8443-1A42CC51F41D}"/>
              </a:ext>
            </a:extLst>
          </p:cNvPr>
          <p:cNvSpPr txBox="1"/>
          <p:nvPr/>
        </p:nvSpPr>
        <p:spPr>
          <a:xfrm>
            <a:off x="7907818" y="2234542"/>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9</a:t>
            </a:r>
            <a:endParaRPr kumimoji="1" lang="ja-JP" altLang="en-US" sz="800" dirty="0">
              <a:solidFill>
                <a:schemeClr val="bg1"/>
              </a:solidFill>
              <a:latin typeface="Eras Bold ITC" panose="020B0907030504020204" pitchFamily="34" charset="0"/>
            </a:endParaRPr>
          </a:p>
        </p:txBody>
      </p:sp>
      <p:sp>
        <p:nvSpPr>
          <p:cNvPr id="105" name="テキスト ボックス 104">
            <a:extLst>
              <a:ext uri="{FF2B5EF4-FFF2-40B4-BE49-F238E27FC236}">
                <a16:creationId xmlns:a16="http://schemas.microsoft.com/office/drawing/2014/main" id="{D9B2C3D4-0191-4FAE-8178-D56A9465C797}"/>
              </a:ext>
            </a:extLst>
          </p:cNvPr>
          <p:cNvSpPr txBox="1"/>
          <p:nvPr/>
        </p:nvSpPr>
        <p:spPr>
          <a:xfrm>
            <a:off x="7947899" y="2513255"/>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10</a:t>
            </a:r>
            <a:endParaRPr kumimoji="1" lang="ja-JP" altLang="en-US" sz="800" dirty="0">
              <a:solidFill>
                <a:schemeClr val="bg1"/>
              </a:solidFill>
              <a:latin typeface="Eras Bold ITC" panose="020B0907030504020204" pitchFamily="34" charset="0"/>
            </a:endParaRPr>
          </a:p>
        </p:txBody>
      </p:sp>
      <p:sp>
        <p:nvSpPr>
          <p:cNvPr id="106" name="テキスト ボックス 105">
            <a:extLst>
              <a:ext uri="{FF2B5EF4-FFF2-40B4-BE49-F238E27FC236}">
                <a16:creationId xmlns:a16="http://schemas.microsoft.com/office/drawing/2014/main" id="{92FA1688-3618-4337-B16C-6A92AA057EAA}"/>
              </a:ext>
            </a:extLst>
          </p:cNvPr>
          <p:cNvSpPr txBox="1"/>
          <p:nvPr/>
        </p:nvSpPr>
        <p:spPr>
          <a:xfrm>
            <a:off x="8014043" y="2853911"/>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11</a:t>
            </a:r>
            <a:endParaRPr kumimoji="1" lang="ja-JP" altLang="en-US" sz="800" dirty="0">
              <a:solidFill>
                <a:schemeClr val="bg1"/>
              </a:solidFill>
              <a:latin typeface="Eras Bold ITC" panose="020B0907030504020204" pitchFamily="34" charset="0"/>
            </a:endParaRPr>
          </a:p>
        </p:txBody>
      </p:sp>
      <p:sp>
        <p:nvSpPr>
          <p:cNvPr id="107" name="テキスト ボックス 106">
            <a:extLst>
              <a:ext uri="{FF2B5EF4-FFF2-40B4-BE49-F238E27FC236}">
                <a16:creationId xmlns:a16="http://schemas.microsoft.com/office/drawing/2014/main" id="{19873382-B128-4E21-9434-12B591E0785D}"/>
              </a:ext>
            </a:extLst>
          </p:cNvPr>
          <p:cNvSpPr txBox="1"/>
          <p:nvPr/>
        </p:nvSpPr>
        <p:spPr>
          <a:xfrm>
            <a:off x="8014917" y="3106079"/>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12</a:t>
            </a:r>
            <a:endParaRPr kumimoji="1" lang="ja-JP" altLang="en-US" sz="800" dirty="0">
              <a:solidFill>
                <a:schemeClr val="bg1"/>
              </a:solidFill>
              <a:latin typeface="Eras Bold ITC" panose="020B0907030504020204" pitchFamily="34" charset="0"/>
            </a:endParaRPr>
          </a:p>
        </p:txBody>
      </p:sp>
      <p:sp>
        <p:nvSpPr>
          <p:cNvPr id="108" name="テキスト ボックス 107">
            <a:extLst>
              <a:ext uri="{FF2B5EF4-FFF2-40B4-BE49-F238E27FC236}">
                <a16:creationId xmlns:a16="http://schemas.microsoft.com/office/drawing/2014/main" id="{A351AEEA-4AE8-48A5-A540-C9578209D6A2}"/>
              </a:ext>
            </a:extLst>
          </p:cNvPr>
          <p:cNvSpPr txBox="1"/>
          <p:nvPr/>
        </p:nvSpPr>
        <p:spPr>
          <a:xfrm>
            <a:off x="8025539" y="3382812"/>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13</a:t>
            </a:r>
            <a:endParaRPr kumimoji="1" lang="ja-JP" altLang="en-US" sz="800" dirty="0">
              <a:solidFill>
                <a:schemeClr val="bg1"/>
              </a:solidFill>
              <a:latin typeface="Eras Bold ITC" panose="020B0907030504020204" pitchFamily="34" charset="0"/>
            </a:endParaRPr>
          </a:p>
        </p:txBody>
      </p:sp>
      <p:sp>
        <p:nvSpPr>
          <p:cNvPr id="109" name="テキスト ボックス 108">
            <a:extLst>
              <a:ext uri="{FF2B5EF4-FFF2-40B4-BE49-F238E27FC236}">
                <a16:creationId xmlns:a16="http://schemas.microsoft.com/office/drawing/2014/main" id="{255DE308-404B-4878-BCDE-DA933290D608}"/>
              </a:ext>
            </a:extLst>
          </p:cNvPr>
          <p:cNvSpPr txBox="1"/>
          <p:nvPr/>
        </p:nvSpPr>
        <p:spPr>
          <a:xfrm>
            <a:off x="8061337" y="3745032"/>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14</a:t>
            </a:r>
            <a:endParaRPr kumimoji="1" lang="ja-JP" altLang="en-US" sz="800" dirty="0">
              <a:solidFill>
                <a:schemeClr val="bg1"/>
              </a:solidFill>
              <a:latin typeface="Eras Bold ITC" panose="020B0907030504020204" pitchFamily="34" charset="0"/>
            </a:endParaRPr>
          </a:p>
        </p:txBody>
      </p:sp>
      <p:sp>
        <p:nvSpPr>
          <p:cNvPr id="110" name="テキスト ボックス 109">
            <a:extLst>
              <a:ext uri="{FF2B5EF4-FFF2-40B4-BE49-F238E27FC236}">
                <a16:creationId xmlns:a16="http://schemas.microsoft.com/office/drawing/2014/main" id="{FE1794D5-3808-49C8-9975-CF16A6A163AB}"/>
              </a:ext>
            </a:extLst>
          </p:cNvPr>
          <p:cNvSpPr txBox="1"/>
          <p:nvPr/>
        </p:nvSpPr>
        <p:spPr>
          <a:xfrm>
            <a:off x="8017640" y="4026519"/>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15</a:t>
            </a:r>
            <a:endParaRPr kumimoji="1" lang="ja-JP" altLang="en-US" sz="800" dirty="0">
              <a:solidFill>
                <a:schemeClr val="bg1"/>
              </a:solidFill>
              <a:latin typeface="Eras Bold ITC" panose="020B0907030504020204" pitchFamily="34" charset="0"/>
            </a:endParaRPr>
          </a:p>
        </p:txBody>
      </p:sp>
      <p:sp>
        <p:nvSpPr>
          <p:cNvPr id="111" name="テキスト ボックス 110">
            <a:extLst>
              <a:ext uri="{FF2B5EF4-FFF2-40B4-BE49-F238E27FC236}">
                <a16:creationId xmlns:a16="http://schemas.microsoft.com/office/drawing/2014/main" id="{C97887F1-6D25-4DD9-87C1-E6E7176FD56A}"/>
              </a:ext>
            </a:extLst>
          </p:cNvPr>
          <p:cNvSpPr txBox="1"/>
          <p:nvPr/>
        </p:nvSpPr>
        <p:spPr>
          <a:xfrm>
            <a:off x="7930321" y="4333668"/>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16</a:t>
            </a:r>
            <a:endParaRPr kumimoji="1" lang="ja-JP" altLang="en-US" sz="800" dirty="0">
              <a:solidFill>
                <a:schemeClr val="bg1"/>
              </a:solidFill>
              <a:latin typeface="Eras Bold ITC" panose="020B0907030504020204" pitchFamily="34" charset="0"/>
            </a:endParaRPr>
          </a:p>
        </p:txBody>
      </p:sp>
      <p:sp>
        <p:nvSpPr>
          <p:cNvPr id="112" name="テキスト ボックス 111">
            <a:extLst>
              <a:ext uri="{FF2B5EF4-FFF2-40B4-BE49-F238E27FC236}">
                <a16:creationId xmlns:a16="http://schemas.microsoft.com/office/drawing/2014/main" id="{5D4A0DA2-0CDD-4575-A32B-93B1BEBC97F5}"/>
              </a:ext>
            </a:extLst>
          </p:cNvPr>
          <p:cNvSpPr txBox="1"/>
          <p:nvPr/>
        </p:nvSpPr>
        <p:spPr>
          <a:xfrm>
            <a:off x="7107443" y="4691381"/>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17</a:t>
            </a:r>
            <a:endParaRPr kumimoji="1" lang="ja-JP" altLang="en-US" sz="800" dirty="0">
              <a:solidFill>
                <a:schemeClr val="bg1"/>
              </a:solidFill>
              <a:latin typeface="Eras Bold ITC" panose="020B0907030504020204" pitchFamily="34" charset="0"/>
            </a:endParaRPr>
          </a:p>
        </p:txBody>
      </p:sp>
      <p:sp>
        <p:nvSpPr>
          <p:cNvPr id="113" name="テキスト ボックス 112">
            <a:extLst>
              <a:ext uri="{FF2B5EF4-FFF2-40B4-BE49-F238E27FC236}">
                <a16:creationId xmlns:a16="http://schemas.microsoft.com/office/drawing/2014/main" id="{81D61502-353D-4E89-9DC6-56056EB2F46A}"/>
              </a:ext>
            </a:extLst>
          </p:cNvPr>
          <p:cNvSpPr txBox="1"/>
          <p:nvPr/>
        </p:nvSpPr>
        <p:spPr>
          <a:xfrm>
            <a:off x="7235408" y="5011467"/>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18</a:t>
            </a:r>
            <a:endParaRPr kumimoji="1" lang="ja-JP" altLang="en-US" sz="800" dirty="0">
              <a:solidFill>
                <a:schemeClr val="bg1"/>
              </a:solidFill>
              <a:latin typeface="Eras Bold ITC" panose="020B0907030504020204" pitchFamily="34" charset="0"/>
            </a:endParaRPr>
          </a:p>
        </p:txBody>
      </p:sp>
      <p:sp>
        <p:nvSpPr>
          <p:cNvPr id="115" name="楕円 114">
            <a:extLst>
              <a:ext uri="{FF2B5EF4-FFF2-40B4-BE49-F238E27FC236}">
                <a16:creationId xmlns:a16="http://schemas.microsoft.com/office/drawing/2014/main" id="{D7399757-0809-43AA-84E3-582FD32C3E2B}"/>
              </a:ext>
            </a:extLst>
          </p:cNvPr>
          <p:cNvSpPr/>
          <p:nvPr/>
        </p:nvSpPr>
        <p:spPr>
          <a:xfrm>
            <a:off x="7959608" y="212815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B510BD4C-6C9B-40B7-ADCB-94D100765A23}"/>
              </a:ext>
            </a:extLst>
          </p:cNvPr>
          <p:cNvSpPr txBox="1"/>
          <p:nvPr/>
        </p:nvSpPr>
        <p:spPr>
          <a:xfrm>
            <a:off x="7909921" y="2087851"/>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8</a:t>
            </a:r>
            <a:endParaRPr kumimoji="1" lang="ja-JP" altLang="en-US" sz="800" dirty="0">
              <a:solidFill>
                <a:schemeClr val="bg1"/>
              </a:solidFill>
              <a:latin typeface="Eras Bold ITC" panose="020B0907030504020204" pitchFamily="34" charset="0"/>
            </a:endParaRPr>
          </a:p>
        </p:txBody>
      </p:sp>
      <p:sp>
        <p:nvSpPr>
          <p:cNvPr id="65" name="テキスト ボックス 64">
            <a:extLst>
              <a:ext uri="{FF2B5EF4-FFF2-40B4-BE49-F238E27FC236}">
                <a16:creationId xmlns:a16="http://schemas.microsoft.com/office/drawing/2014/main" id="{6D6BF29D-358D-4E74-9EDE-6301E787D875}"/>
              </a:ext>
            </a:extLst>
          </p:cNvPr>
          <p:cNvSpPr txBox="1"/>
          <p:nvPr/>
        </p:nvSpPr>
        <p:spPr>
          <a:xfrm>
            <a:off x="5701335" y="1206805"/>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堺筋</a:t>
            </a:r>
          </a:p>
        </p:txBody>
      </p:sp>
      <p:sp>
        <p:nvSpPr>
          <p:cNvPr id="118" name="テキスト ボックス 117">
            <a:extLst>
              <a:ext uri="{FF2B5EF4-FFF2-40B4-BE49-F238E27FC236}">
                <a16:creationId xmlns:a16="http://schemas.microsoft.com/office/drawing/2014/main" id="{B3BDCD95-F589-48C8-AAAC-A7D7C4FAA76C}"/>
              </a:ext>
            </a:extLst>
          </p:cNvPr>
          <p:cNvSpPr txBox="1"/>
          <p:nvPr/>
        </p:nvSpPr>
        <p:spPr>
          <a:xfrm>
            <a:off x="5819711" y="1387662"/>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川向</a:t>
            </a:r>
          </a:p>
        </p:txBody>
      </p:sp>
      <p:sp>
        <p:nvSpPr>
          <p:cNvPr id="120" name="テキスト ボックス 119">
            <a:extLst>
              <a:ext uri="{FF2B5EF4-FFF2-40B4-BE49-F238E27FC236}">
                <a16:creationId xmlns:a16="http://schemas.microsoft.com/office/drawing/2014/main" id="{1BD3ED25-5C42-4F00-AF77-932E91DA69A7}"/>
              </a:ext>
            </a:extLst>
          </p:cNvPr>
          <p:cNvSpPr txBox="1"/>
          <p:nvPr/>
        </p:nvSpPr>
        <p:spPr>
          <a:xfrm>
            <a:off x="6894223" y="1762824"/>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大伴</a:t>
            </a:r>
          </a:p>
        </p:txBody>
      </p:sp>
      <p:sp>
        <p:nvSpPr>
          <p:cNvPr id="121" name="テキスト ボックス 120">
            <a:extLst>
              <a:ext uri="{FF2B5EF4-FFF2-40B4-BE49-F238E27FC236}">
                <a16:creationId xmlns:a16="http://schemas.microsoft.com/office/drawing/2014/main" id="{AC75A757-612F-4394-B719-D77D8BAB8D2E}"/>
              </a:ext>
            </a:extLst>
          </p:cNvPr>
          <p:cNvSpPr txBox="1"/>
          <p:nvPr/>
        </p:nvSpPr>
        <p:spPr>
          <a:xfrm>
            <a:off x="7480523" y="1829133"/>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別井</a:t>
            </a:r>
          </a:p>
        </p:txBody>
      </p:sp>
      <p:sp>
        <p:nvSpPr>
          <p:cNvPr id="123" name="テキスト ボックス 122">
            <a:extLst>
              <a:ext uri="{FF2B5EF4-FFF2-40B4-BE49-F238E27FC236}">
                <a16:creationId xmlns:a16="http://schemas.microsoft.com/office/drawing/2014/main" id="{990A3CE8-F05E-46F0-99E6-5364AF942EDE}"/>
              </a:ext>
            </a:extLst>
          </p:cNvPr>
          <p:cNvSpPr txBox="1"/>
          <p:nvPr/>
        </p:nvSpPr>
        <p:spPr>
          <a:xfrm>
            <a:off x="8032478" y="2065484"/>
            <a:ext cx="697627"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かなんぴあ</a:t>
            </a:r>
          </a:p>
        </p:txBody>
      </p:sp>
      <p:sp>
        <p:nvSpPr>
          <p:cNvPr id="125" name="テキスト ボックス 124">
            <a:extLst>
              <a:ext uri="{FF2B5EF4-FFF2-40B4-BE49-F238E27FC236}">
                <a16:creationId xmlns:a16="http://schemas.microsoft.com/office/drawing/2014/main" id="{7A256CD4-BC1F-4647-AB1F-FA90B3DE7D6A}"/>
              </a:ext>
            </a:extLst>
          </p:cNvPr>
          <p:cNvSpPr txBox="1"/>
          <p:nvPr/>
        </p:nvSpPr>
        <p:spPr>
          <a:xfrm>
            <a:off x="8123437" y="2493751"/>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長坂</a:t>
            </a:r>
          </a:p>
        </p:txBody>
      </p:sp>
      <p:sp>
        <p:nvSpPr>
          <p:cNvPr id="126" name="テキスト ボックス 125">
            <a:extLst>
              <a:ext uri="{FF2B5EF4-FFF2-40B4-BE49-F238E27FC236}">
                <a16:creationId xmlns:a16="http://schemas.microsoft.com/office/drawing/2014/main" id="{BE013D82-0D3A-45C8-B0F6-55F23FEF3722}"/>
              </a:ext>
            </a:extLst>
          </p:cNvPr>
          <p:cNvSpPr txBox="1"/>
          <p:nvPr/>
        </p:nvSpPr>
        <p:spPr>
          <a:xfrm>
            <a:off x="8187812" y="2838604"/>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白木</a:t>
            </a:r>
          </a:p>
        </p:txBody>
      </p:sp>
      <p:sp>
        <p:nvSpPr>
          <p:cNvPr id="127" name="テキスト ボックス 126">
            <a:extLst>
              <a:ext uri="{FF2B5EF4-FFF2-40B4-BE49-F238E27FC236}">
                <a16:creationId xmlns:a16="http://schemas.microsoft.com/office/drawing/2014/main" id="{415912F5-3568-4233-95EC-5D74B9FDE385}"/>
              </a:ext>
            </a:extLst>
          </p:cNvPr>
          <p:cNvSpPr txBox="1"/>
          <p:nvPr/>
        </p:nvSpPr>
        <p:spPr>
          <a:xfrm>
            <a:off x="8187643" y="3090235"/>
            <a:ext cx="492443"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白木南</a:t>
            </a:r>
          </a:p>
        </p:txBody>
      </p:sp>
      <p:sp>
        <p:nvSpPr>
          <p:cNvPr id="128" name="テキスト ボックス 127">
            <a:extLst>
              <a:ext uri="{FF2B5EF4-FFF2-40B4-BE49-F238E27FC236}">
                <a16:creationId xmlns:a16="http://schemas.microsoft.com/office/drawing/2014/main" id="{67285C58-67A9-4C4D-9ECC-B6D619D0F283}"/>
              </a:ext>
            </a:extLst>
          </p:cNvPr>
          <p:cNvSpPr txBox="1"/>
          <p:nvPr/>
        </p:nvSpPr>
        <p:spPr>
          <a:xfrm>
            <a:off x="8187812" y="3367879"/>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中村北口</a:t>
            </a:r>
          </a:p>
        </p:txBody>
      </p:sp>
      <p:sp>
        <p:nvSpPr>
          <p:cNvPr id="129" name="テキスト ボックス 128">
            <a:extLst>
              <a:ext uri="{FF2B5EF4-FFF2-40B4-BE49-F238E27FC236}">
                <a16:creationId xmlns:a16="http://schemas.microsoft.com/office/drawing/2014/main" id="{B57B7FA2-3415-4B1D-9274-ADFE6B70DAC9}"/>
              </a:ext>
            </a:extLst>
          </p:cNvPr>
          <p:cNvSpPr txBox="1"/>
          <p:nvPr/>
        </p:nvSpPr>
        <p:spPr>
          <a:xfrm>
            <a:off x="8231238" y="3733991"/>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中村</a:t>
            </a:r>
          </a:p>
        </p:txBody>
      </p:sp>
      <p:sp>
        <p:nvSpPr>
          <p:cNvPr id="130" name="テキスト ボックス 129">
            <a:extLst>
              <a:ext uri="{FF2B5EF4-FFF2-40B4-BE49-F238E27FC236}">
                <a16:creationId xmlns:a16="http://schemas.microsoft.com/office/drawing/2014/main" id="{37613B21-D6A1-4F55-A905-5407B44B088E}"/>
              </a:ext>
            </a:extLst>
          </p:cNvPr>
          <p:cNvSpPr txBox="1"/>
          <p:nvPr/>
        </p:nvSpPr>
        <p:spPr>
          <a:xfrm>
            <a:off x="8187049" y="4014105"/>
            <a:ext cx="492443"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馬谷口</a:t>
            </a:r>
          </a:p>
        </p:txBody>
      </p:sp>
      <p:sp>
        <p:nvSpPr>
          <p:cNvPr id="133" name="テキスト ボックス 132">
            <a:extLst>
              <a:ext uri="{FF2B5EF4-FFF2-40B4-BE49-F238E27FC236}">
                <a16:creationId xmlns:a16="http://schemas.microsoft.com/office/drawing/2014/main" id="{77FD3DA9-137A-4DBD-9FDB-7B5127C6A4FA}"/>
              </a:ext>
            </a:extLst>
          </p:cNvPr>
          <p:cNvSpPr txBox="1"/>
          <p:nvPr/>
        </p:nvSpPr>
        <p:spPr>
          <a:xfrm>
            <a:off x="6984431" y="5008981"/>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森屋</a:t>
            </a:r>
          </a:p>
        </p:txBody>
      </p:sp>
      <p:sp>
        <p:nvSpPr>
          <p:cNvPr id="66" name="楕円 65">
            <a:extLst>
              <a:ext uri="{FF2B5EF4-FFF2-40B4-BE49-F238E27FC236}">
                <a16:creationId xmlns:a16="http://schemas.microsoft.com/office/drawing/2014/main" id="{6E424AB8-8B21-4880-B641-F15FB5332CD3}"/>
              </a:ext>
            </a:extLst>
          </p:cNvPr>
          <p:cNvSpPr/>
          <p:nvPr/>
        </p:nvSpPr>
        <p:spPr>
          <a:xfrm>
            <a:off x="6192665" y="1679720"/>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D2E804E8-ED25-46D5-8FE7-01A7900AF7C4}"/>
              </a:ext>
            </a:extLst>
          </p:cNvPr>
          <p:cNvSpPr/>
          <p:nvPr/>
        </p:nvSpPr>
        <p:spPr>
          <a:xfrm>
            <a:off x="7193756" y="5361948"/>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206BCD2B-4B51-4A73-9DEA-9B518336F1B3}"/>
              </a:ext>
            </a:extLst>
          </p:cNvPr>
          <p:cNvSpPr/>
          <p:nvPr/>
        </p:nvSpPr>
        <p:spPr>
          <a:xfrm>
            <a:off x="5257109" y="787323"/>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2CDAE53D-D82B-4A63-83F8-EE55ED9E3EED}"/>
              </a:ext>
            </a:extLst>
          </p:cNvPr>
          <p:cNvSpPr txBox="1"/>
          <p:nvPr/>
        </p:nvSpPr>
        <p:spPr>
          <a:xfrm>
            <a:off x="5226889" y="767500"/>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a:t>
            </a:r>
            <a:endParaRPr kumimoji="1" lang="ja-JP" altLang="en-US" sz="800" dirty="0">
              <a:solidFill>
                <a:schemeClr val="bg1"/>
              </a:solidFill>
              <a:latin typeface="Eras Bold ITC" panose="020B0907030504020204" pitchFamily="34" charset="0"/>
            </a:endParaRPr>
          </a:p>
        </p:txBody>
      </p:sp>
      <p:sp>
        <p:nvSpPr>
          <p:cNvPr id="114" name="テキスト ボックス 113">
            <a:extLst>
              <a:ext uri="{FF2B5EF4-FFF2-40B4-BE49-F238E27FC236}">
                <a16:creationId xmlns:a16="http://schemas.microsoft.com/office/drawing/2014/main" id="{BA23856F-D54D-49E5-9580-91B931572185}"/>
              </a:ext>
            </a:extLst>
          </p:cNvPr>
          <p:cNvSpPr txBox="1"/>
          <p:nvPr/>
        </p:nvSpPr>
        <p:spPr>
          <a:xfrm>
            <a:off x="7122693" y="5345203"/>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19</a:t>
            </a:r>
            <a:endParaRPr kumimoji="1" lang="ja-JP" altLang="en-US" sz="800" dirty="0">
              <a:solidFill>
                <a:schemeClr val="bg1"/>
              </a:solidFill>
              <a:latin typeface="Eras Bold ITC" panose="020B0907030504020204" pitchFamily="34" charset="0"/>
            </a:endParaRPr>
          </a:p>
        </p:txBody>
      </p:sp>
      <p:sp>
        <p:nvSpPr>
          <p:cNvPr id="71" name="楕円 70">
            <a:extLst>
              <a:ext uri="{FF2B5EF4-FFF2-40B4-BE49-F238E27FC236}">
                <a16:creationId xmlns:a16="http://schemas.microsoft.com/office/drawing/2014/main" id="{3B9495DD-8DCD-45DE-BD06-9B78BF1067C0}"/>
              </a:ext>
            </a:extLst>
          </p:cNvPr>
          <p:cNvSpPr/>
          <p:nvPr/>
        </p:nvSpPr>
        <p:spPr>
          <a:xfrm>
            <a:off x="7928327" y="1964927"/>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9F83EACC-B5A7-4097-8A81-ACBB77DF0EB2}"/>
              </a:ext>
            </a:extLst>
          </p:cNvPr>
          <p:cNvSpPr/>
          <p:nvPr/>
        </p:nvSpPr>
        <p:spPr>
          <a:xfrm>
            <a:off x="7940919" y="2257008"/>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772CBE8-7447-4B0A-B1C7-76EE4A3CAA52}"/>
              </a:ext>
            </a:extLst>
          </p:cNvPr>
          <p:cNvSpPr/>
          <p:nvPr/>
        </p:nvSpPr>
        <p:spPr>
          <a:xfrm>
            <a:off x="8004907" y="4355766"/>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30A41C25-02CE-4487-8BE2-AC35E90951C0}"/>
              </a:ext>
            </a:extLst>
          </p:cNvPr>
          <p:cNvSpPr/>
          <p:nvPr/>
        </p:nvSpPr>
        <p:spPr>
          <a:xfrm>
            <a:off x="7183568" y="4712171"/>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a:extLst>
              <a:ext uri="{FF2B5EF4-FFF2-40B4-BE49-F238E27FC236}">
                <a16:creationId xmlns:a16="http://schemas.microsoft.com/office/drawing/2014/main" id="{D335E08F-EA34-4340-A42E-34761BDB0F52}"/>
              </a:ext>
            </a:extLst>
          </p:cNvPr>
          <p:cNvSpPr/>
          <p:nvPr/>
        </p:nvSpPr>
        <p:spPr>
          <a:xfrm>
            <a:off x="6270084" y="1575989"/>
            <a:ext cx="72000" cy="71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7" name="テキスト ボックス 136">
            <a:extLst>
              <a:ext uri="{FF2B5EF4-FFF2-40B4-BE49-F238E27FC236}">
                <a16:creationId xmlns:a16="http://schemas.microsoft.com/office/drawing/2014/main" id="{67086298-619E-40C9-8588-D2E5AB49ED91}"/>
              </a:ext>
            </a:extLst>
          </p:cNvPr>
          <p:cNvSpPr txBox="1"/>
          <p:nvPr/>
        </p:nvSpPr>
        <p:spPr>
          <a:xfrm>
            <a:off x="6266318" y="1519749"/>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5" name="楕円 4">
            <a:extLst>
              <a:ext uri="{FF2B5EF4-FFF2-40B4-BE49-F238E27FC236}">
                <a16:creationId xmlns:a16="http://schemas.microsoft.com/office/drawing/2014/main" id="{3E8FB0B5-5612-4F3A-A1B5-EC2A3D4C4C0A}"/>
              </a:ext>
            </a:extLst>
          </p:cNvPr>
          <p:cNvSpPr/>
          <p:nvPr/>
        </p:nvSpPr>
        <p:spPr>
          <a:xfrm>
            <a:off x="8057004" y="454836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3BDC1749-C8D4-4C99-B280-80B8B5FE64E3}"/>
              </a:ext>
            </a:extLst>
          </p:cNvPr>
          <p:cNvSpPr txBox="1"/>
          <p:nvPr/>
        </p:nvSpPr>
        <p:spPr>
          <a:xfrm>
            <a:off x="7969934" y="4588754"/>
            <a:ext cx="800219" cy="276999"/>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スーパーセンター</a:t>
            </a:r>
            <a:endParaRPr kumimoji="1" lang="en-US" altLang="ja-JP" sz="600" dirty="0">
              <a:latin typeface="UD デジタル 教科書体 N-B" panose="02020700000000000000" pitchFamily="17" charset="-128"/>
              <a:ea typeface="UD デジタル 教科書体 N-B" panose="02020700000000000000" pitchFamily="17" charset="-128"/>
            </a:endParaRPr>
          </a:p>
          <a:p>
            <a:r>
              <a:rPr kumimoji="1" lang="ja-JP" altLang="en-US" sz="600" dirty="0">
                <a:latin typeface="UD デジタル 教科書体 N-B" panose="02020700000000000000" pitchFamily="17" charset="-128"/>
                <a:ea typeface="UD デジタル 教科書体 N-B" panose="02020700000000000000" pitchFamily="17" charset="-128"/>
              </a:rPr>
              <a:t>オークワ</a:t>
            </a:r>
          </a:p>
        </p:txBody>
      </p:sp>
      <p:sp>
        <p:nvSpPr>
          <p:cNvPr id="160" name="テキスト ボックス 159">
            <a:extLst>
              <a:ext uri="{FF2B5EF4-FFF2-40B4-BE49-F238E27FC236}">
                <a16:creationId xmlns:a16="http://schemas.microsoft.com/office/drawing/2014/main" id="{9CC46AC8-DEA0-484D-8477-5E27C427C5D5}"/>
              </a:ext>
            </a:extLst>
          </p:cNvPr>
          <p:cNvSpPr txBox="1"/>
          <p:nvPr/>
        </p:nvSpPr>
        <p:spPr>
          <a:xfrm>
            <a:off x="4745176" y="5650259"/>
            <a:ext cx="2031325" cy="230832"/>
          </a:xfrm>
          <a:prstGeom prst="rect">
            <a:avLst/>
          </a:prstGeom>
          <a:solidFill>
            <a:schemeClr val="bg1"/>
          </a:solidFill>
        </p:spPr>
        <p:txBody>
          <a:bodyPr wrap="none" rtlCol="0">
            <a:spAutoFit/>
          </a:bodyPr>
          <a:lstStyle/>
          <a:p>
            <a:r>
              <a:rPr kumimoji="1" lang="ja-JP" altLang="en-US" sz="900" b="1" u="sng" dirty="0">
                <a:latin typeface="メイリオ" panose="020B0604030504040204" pitchFamily="50" charset="-128"/>
                <a:ea typeface="メイリオ" panose="020B0604030504040204" pitchFamily="50" charset="-128"/>
              </a:rPr>
              <a:t>（仮称）南部ルート　バス停</a:t>
            </a:r>
            <a:r>
              <a:rPr kumimoji="1" lang="en-US" altLang="ja-JP" sz="900" b="1" u="sng" dirty="0">
                <a:latin typeface="メイリオ" panose="020B0604030504040204" pitchFamily="50" charset="-128"/>
                <a:ea typeface="メイリオ" panose="020B0604030504040204" pitchFamily="50" charset="-128"/>
              </a:rPr>
              <a:t>【</a:t>
            </a:r>
            <a:r>
              <a:rPr kumimoji="1" lang="ja-JP" altLang="en-US" sz="900" b="1" u="sng" dirty="0">
                <a:latin typeface="メイリオ" panose="020B0604030504040204" pitchFamily="50" charset="-128"/>
                <a:ea typeface="メイリオ" panose="020B0604030504040204" pitchFamily="50" charset="-128"/>
              </a:rPr>
              <a:t>案</a:t>
            </a:r>
            <a:r>
              <a:rPr kumimoji="1" lang="en-US" altLang="ja-JP" sz="900" b="1" u="sng" dirty="0">
                <a:latin typeface="メイリオ" panose="020B0604030504040204" pitchFamily="50" charset="-128"/>
                <a:ea typeface="メイリオ" panose="020B0604030504040204" pitchFamily="50" charset="-128"/>
              </a:rPr>
              <a:t>】</a:t>
            </a:r>
            <a:endParaRPr kumimoji="1" lang="ja-JP" altLang="en-US" sz="900" b="1" u="sng" dirty="0">
              <a:latin typeface="メイリオ" panose="020B0604030504040204" pitchFamily="50" charset="-128"/>
              <a:ea typeface="メイリオ" panose="020B0604030504040204" pitchFamily="50" charset="-128"/>
            </a:endParaRPr>
          </a:p>
        </p:txBody>
      </p:sp>
      <p:cxnSp>
        <p:nvCxnSpPr>
          <p:cNvPr id="139" name="直線コネクタ 138">
            <a:extLst>
              <a:ext uri="{FF2B5EF4-FFF2-40B4-BE49-F238E27FC236}">
                <a16:creationId xmlns:a16="http://schemas.microsoft.com/office/drawing/2014/main" id="{081F56E8-4F8C-4FD1-9407-A1B2BECA6701}"/>
              </a:ext>
            </a:extLst>
          </p:cNvPr>
          <p:cNvCxnSpPr/>
          <p:nvPr/>
        </p:nvCxnSpPr>
        <p:spPr>
          <a:xfrm>
            <a:off x="5042165" y="6083099"/>
            <a:ext cx="347483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0" name="四角形: 角を丸くする 139">
            <a:extLst>
              <a:ext uri="{FF2B5EF4-FFF2-40B4-BE49-F238E27FC236}">
                <a16:creationId xmlns:a16="http://schemas.microsoft.com/office/drawing/2014/main" id="{5B6F6EB8-2747-453A-BAB4-DFD5BD3AEFC4}"/>
              </a:ext>
            </a:extLst>
          </p:cNvPr>
          <p:cNvSpPr/>
          <p:nvPr/>
        </p:nvSpPr>
        <p:spPr>
          <a:xfrm>
            <a:off x="8469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四角形: 角を丸くする 140">
            <a:extLst>
              <a:ext uri="{FF2B5EF4-FFF2-40B4-BE49-F238E27FC236}">
                <a16:creationId xmlns:a16="http://schemas.microsoft.com/office/drawing/2014/main" id="{EBB40B12-CCAA-4186-9456-808BFAEBBFC5}"/>
              </a:ext>
            </a:extLst>
          </p:cNvPr>
          <p:cNvSpPr/>
          <p:nvPr/>
        </p:nvSpPr>
        <p:spPr>
          <a:xfrm>
            <a:off x="7857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四角形: 角を丸くする 141">
            <a:extLst>
              <a:ext uri="{FF2B5EF4-FFF2-40B4-BE49-F238E27FC236}">
                <a16:creationId xmlns:a16="http://schemas.microsoft.com/office/drawing/2014/main" id="{DC885CCD-A95B-4995-8ED3-DE0E7085CF3B}"/>
              </a:ext>
            </a:extLst>
          </p:cNvPr>
          <p:cNvSpPr/>
          <p:nvPr/>
        </p:nvSpPr>
        <p:spPr>
          <a:xfrm>
            <a:off x="7245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四角形: 角を丸くする 142">
            <a:extLst>
              <a:ext uri="{FF2B5EF4-FFF2-40B4-BE49-F238E27FC236}">
                <a16:creationId xmlns:a16="http://schemas.microsoft.com/office/drawing/2014/main" id="{4A45A261-C252-4130-AEAD-0E484D0FFD38}"/>
              </a:ext>
            </a:extLst>
          </p:cNvPr>
          <p:cNvSpPr/>
          <p:nvPr/>
        </p:nvSpPr>
        <p:spPr>
          <a:xfrm>
            <a:off x="6633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四角形: 角を丸くする 143">
            <a:extLst>
              <a:ext uri="{FF2B5EF4-FFF2-40B4-BE49-F238E27FC236}">
                <a16:creationId xmlns:a16="http://schemas.microsoft.com/office/drawing/2014/main" id="{53C54AAF-7DA7-4434-A273-ABA2F80D4F8C}"/>
              </a:ext>
            </a:extLst>
          </p:cNvPr>
          <p:cNvSpPr/>
          <p:nvPr/>
        </p:nvSpPr>
        <p:spPr>
          <a:xfrm>
            <a:off x="6021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四角形: 角を丸くする 144">
            <a:extLst>
              <a:ext uri="{FF2B5EF4-FFF2-40B4-BE49-F238E27FC236}">
                <a16:creationId xmlns:a16="http://schemas.microsoft.com/office/drawing/2014/main" id="{4D2C59D5-C3CC-4B5C-BF91-A6C0974A5EF5}"/>
              </a:ext>
            </a:extLst>
          </p:cNvPr>
          <p:cNvSpPr/>
          <p:nvPr/>
        </p:nvSpPr>
        <p:spPr>
          <a:xfrm>
            <a:off x="4797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a:extLst>
              <a:ext uri="{FF2B5EF4-FFF2-40B4-BE49-F238E27FC236}">
                <a16:creationId xmlns:a16="http://schemas.microsoft.com/office/drawing/2014/main" id="{95CD8ED0-1DAF-486D-8389-D89C577D6E70}"/>
              </a:ext>
            </a:extLst>
          </p:cNvPr>
          <p:cNvSpPr txBox="1"/>
          <p:nvPr/>
        </p:nvSpPr>
        <p:spPr>
          <a:xfrm>
            <a:off x="4791536" y="6020590"/>
            <a:ext cx="307777" cy="61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富田林駅</a:t>
            </a:r>
          </a:p>
        </p:txBody>
      </p:sp>
      <p:sp>
        <p:nvSpPr>
          <p:cNvPr id="147" name="テキスト ボックス 146">
            <a:extLst>
              <a:ext uri="{FF2B5EF4-FFF2-40B4-BE49-F238E27FC236}">
                <a16:creationId xmlns:a16="http://schemas.microsoft.com/office/drawing/2014/main" id="{C158360E-5DB1-4416-B112-F84EC7E014B5}"/>
              </a:ext>
            </a:extLst>
          </p:cNvPr>
          <p:cNvSpPr txBox="1"/>
          <p:nvPr/>
        </p:nvSpPr>
        <p:spPr>
          <a:xfrm>
            <a:off x="8460087" y="5891001"/>
            <a:ext cx="307777" cy="864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千早赤阪村役場</a:t>
            </a:r>
          </a:p>
        </p:txBody>
      </p:sp>
      <p:sp>
        <p:nvSpPr>
          <p:cNvPr id="148" name="テキスト ボックス 147">
            <a:extLst>
              <a:ext uri="{FF2B5EF4-FFF2-40B4-BE49-F238E27FC236}">
                <a16:creationId xmlns:a16="http://schemas.microsoft.com/office/drawing/2014/main" id="{E8C1C25E-1705-4487-95AE-325D8838EB60}"/>
              </a:ext>
            </a:extLst>
          </p:cNvPr>
          <p:cNvSpPr txBox="1"/>
          <p:nvPr/>
        </p:nvSpPr>
        <p:spPr>
          <a:xfrm>
            <a:off x="6006782" y="6056903"/>
            <a:ext cx="307777" cy="43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寺　田</a:t>
            </a:r>
          </a:p>
        </p:txBody>
      </p:sp>
      <p:sp>
        <p:nvSpPr>
          <p:cNvPr id="149" name="四角形: 角を丸くする 148">
            <a:extLst>
              <a:ext uri="{FF2B5EF4-FFF2-40B4-BE49-F238E27FC236}">
                <a16:creationId xmlns:a16="http://schemas.microsoft.com/office/drawing/2014/main" id="{06B50345-56F3-4BCC-976B-F150E9FF0058}"/>
              </a:ext>
            </a:extLst>
          </p:cNvPr>
          <p:cNvSpPr/>
          <p:nvPr/>
        </p:nvSpPr>
        <p:spPr>
          <a:xfrm>
            <a:off x="5409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a:extLst>
              <a:ext uri="{FF2B5EF4-FFF2-40B4-BE49-F238E27FC236}">
                <a16:creationId xmlns:a16="http://schemas.microsoft.com/office/drawing/2014/main" id="{CD171B7E-38A3-4DC6-9E76-CECCF4F41FEF}"/>
              </a:ext>
            </a:extLst>
          </p:cNvPr>
          <p:cNvSpPr txBox="1"/>
          <p:nvPr/>
        </p:nvSpPr>
        <p:spPr>
          <a:xfrm>
            <a:off x="5399724" y="6067791"/>
            <a:ext cx="307777" cy="46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山中田</a:t>
            </a:r>
          </a:p>
        </p:txBody>
      </p:sp>
      <p:sp>
        <p:nvSpPr>
          <p:cNvPr id="151" name="テキスト ボックス 150">
            <a:extLst>
              <a:ext uri="{FF2B5EF4-FFF2-40B4-BE49-F238E27FC236}">
                <a16:creationId xmlns:a16="http://schemas.microsoft.com/office/drawing/2014/main" id="{B709C001-7948-468C-83EA-6C85547641CA}"/>
              </a:ext>
            </a:extLst>
          </p:cNvPr>
          <p:cNvSpPr txBox="1"/>
          <p:nvPr/>
        </p:nvSpPr>
        <p:spPr>
          <a:xfrm>
            <a:off x="6499148" y="5993294"/>
            <a:ext cx="430887" cy="72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河南町役場</a:t>
            </a:r>
          </a:p>
        </p:txBody>
      </p:sp>
      <p:sp>
        <p:nvSpPr>
          <p:cNvPr id="152" name="テキスト ボックス 151">
            <a:extLst>
              <a:ext uri="{FF2B5EF4-FFF2-40B4-BE49-F238E27FC236}">
                <a16:creationId xmlns:a16="http://schemas.microsoft.com/office/drawing/2014/main" id="{E02A4B87-F725-4F87-9157-0645047860EF}"/>
              </a:ext>
            </a:extLst>
          </p:cNvPr>
          <p:cNvSpPr txBox="1"/>
          <p:nvPr/>
        </p:nvSpPr>
        <p:spPr>
          <a:xfrm>
            <a:off x="7237449" y="6032178"/>
            <a:ext cx="307777" cy="54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オークワ</a:t>
            </a:r>
          </a:p>
        </p:txBody>
      </p:sp>
      <p:sp>
        <p:nvSpPr>
          <p:cNvPr id="153" name="テキスト ボックス 152">
            <a:extLst>
              <a:ext uri="{FF2B5EF4-FFF2-40B4-BE49-F238E27FC236}">
                <a16:creationId xmlns:a16="http://schemas.microsoft.com/office/drawing/2014/main" id="{97E028D2-EA0B-4D64-B64A-98A9FF4858CE}"/>
              </a:ext>
            </a:extLst>
          </p:cNvPr>
          <p:cNvSpPr txBox="1"/>
          <p:nvPr/>
        </p:nvSpPr>
        <p:spPr>
          <a:xfrm>
            <a:off x="7847778" y="6027347"/>
            <a:ext cx="307777" cy="576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森屋西口</a:t>
            </a:r>
          </a:p>
        </p:txBody>
      </p:sp>
      <p:sp>
        <p:nvSpPr>
          <p:cNvPr id="154" name="テキスト ボックス 153">
            <a:extLst>
              <a:ext uri="{FF2B5EF4-FFF2-40B4-BE49-F238E27FC236}">
                <a16:creationId xmlns:a16="http://schemas.microsoft.com/office/drawing/2014/main" id="{EB1F1080-BE2E-4CD6-9592-35CF2D9CA227}"/>
              </a:ext>
            </a:extLst>
          </p:cNvPr>
          <p:cNvSpPr txBox="1"/>
          <p:nvPr/>
        </p:nvSpPr>
        <p:spPr>
          <a:xfrm>
            <a:off x="5024142"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1.5km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5</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latin typeface="メイリオ" panose="020B0604030504040204" pitchFamily="50" charset="-128"/>
              <a:ea typeface="メイリオ" panose="020B0604030504040204" pitchFamily="50" charset="-128"/>
            </a:endParaRPr>
          </a:p>
        </p:txBody>
      </p:sp>
      <p:sp>
        <p:nvSpPr>
          <p:cNvPr id="155" name="テキスト ボックス 154">
            <a:extLst>
              <a:ext uri="{FF2B5EF4-FFF2-40B4-BE49-F238E27FC236}">
                <a16:creationId xmlns:a16="http://schemas.microsoft.com/office/drawing/2014/main" id="{EF62A951-3D39-4843-AE17-06844317FE12}"/>
              </a:ext>
            </a:extLst>
          </p:cNvPr>
          <p:cNvSpPr txBox="1"/>
          <p:nvPr/>
        </p:nvSpPr>
        <p:spPr>
          <a:xfrm>
            <a:off x="5636751"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2.0km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7</a:t>
            </a:r>
            <a:r>
              <a:rPr kumimoji="1" lang="ja-JP" altLang="en-US" sz="700" dirty="0">
                <a:latin typeface="メイリオ" panose="020B0604030504040204" pitchFamily="50" charset="-128"/>
                <a:ea typeface="メイリオ" panose="020B0604030504040204" pitchFamily="50" charset="-128"/>
              </a:rPr>
              <a:t>分</a:t>
            </a:r>
          </a:p>
        </p:txBody>
      </p:sp>
      <p:sp>
        <p:nvSpPr>
          <p:cNvPr id="156" name="テキスト ボックス 155">
            <a:extLst>
              <a:ext uri="{FF2B5EF4-FFF2-40B4-BE49-F238E27FC236}">
                <a16:creationId xmlns:a16="http://schemas.microsoft.com/office/drawing/2014/main" id="{5B0EC6FB-E867-44C5-9B25-18E88BA61D59}"/>
              </a:ext>
            </a:extLst>
          </p:cNvPr>
          <p:cNvSpPr txBox="1"/>
          <p:nvPr/>
        </p:nvSpPr>
        <p:spPr>
          <a:xfrm>
            <a:off x="6241490"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0.4km</a:t>
            </a:r>
          </a:p>
          <a:p>
            <a:r>
              <a:rPr kumimoji="1" lang="en-US" altLang="ja-JP" sz="700" dirty="0">
                <a:latin typeface="メイリオ" panose="020B0604030504040204" pitchFamily="50" charset="-128"/>
                <a:ea typeface="メイリオ" panose="020B0604030504040204" pitchFamily="50" charset="-128"/>
              </a:rPr>
              <a:t>  2</a:t>
            </a:r>
            <a:r>
              <a:rPr kumimoji="1" lang="ja-JP" altLang="en-US" sz="700" dirty="0">
                <a:latin typeface="メイリオ" panose="020B0604030504040204" pitchFamily="50" charset="-128"/>
                <a:ea typeface="メイリオ" panose="020B0604030504040204" pitchFamily="50" charset="-128"/>
              </a:rPr>
              <a:t>分</a:t>
            </a:r>
          </a:p>
        </p:txBody>
      </p:sp>
      <p:sp>
        <p:nvSpPr>
          <p:cNvPr id="157" name="テキスト ボックス 156">
            <a:extLst>
              <a:ext uri="{FF2B5EF4-FFF2-40B4-BE49-F238E27FC236}">
                <a16:creationId xmlns:a16="http://schemas.microsoft.com/office/drawing/2014/main" id="{07A1EF3E-5217-4669-8062-FC341DFCCBE2}"/>
              </a:ext>
            </a:extLst>
          </p:cNvPr>
          <p:cNvSpPr txBox="1"/>
          <p:nvPr/>
        </p:nvSpPr>
        <p:spPr>
          <a:xfrm>
            <a:off x="6853207"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2.1km</a:t>
            </a:r>
          </a:p>
          <a:p>
            <a:r>
              <a:rPr kumimoji="1" lang="en-US" altLang="ja-JP" sz="700" dirty="0">
                <a:latin typeface="メイリオ" panose="020B0604030504040204" pitchFamily="50" charset="-128"/>
                <a:ea typeface="メイリオ" panose="020B0604030504040204" pitchFamily="50" charset="-128"/>
              </a:rPr>
              <a:t>  7</a:t>
            </a:r>
            <a:r>
              <a:rPr kumimoji="1" lang="ja-JP" altLang="en-US" sz="700" dirty="0">
                <a:latin typeface="メイリオ" panose="020B0604030504040204" pitchFamily="50" charset="-128"/>
                <a:ea typeface="メイリオ" panose="020B0604030504040204" pitchFamily="50" charset="-128"/>
              </a:rPr>
              <a:t>分</a:t>
            </a:r>
          </a:p>
        </p:txBody>
      </p:sp>
      <p:sp>
        <p:nvSpPr>
          <p:cNvPr id="158" name="テキスト ボックス 157">
            <a:extLst>
              <a:ext uri="{FF2B5EF4-FFF2-40B4-BE49-F238E27FC236}">
                <a16:creationId xmlns:a16="http://schemas.microsoft.com/office/drawing/2014/main" id="{C2658A91-F31E-456D-8B42-8E4FCE853B05}"/>
              </a:ext>
            </a:extLst>
          </p:cNvPr>
          <p:cNvSpPr txBox="1"/>
          <p:nvPr/>
        </p:nvSpPr>
        <p:spPr>
          <a:xfrm>
            <a:off x="7467935"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1.7km</a:t>
            </a:r>
          </a:p>
          <a:p>
            <a:r>
              <a:rPr kumimoji="1" lang="en-US" altLang="ja-JP" sz="700" dirty="0">
                <a:latin typeface="メイリオ" panose="020B0604030504040204" pitchFamily="50" charset="-128"/>
                <a:ea typeface="メイリオ" panose="020B0604030504040204" pitchFamily="50" charset="-128"/>
              </a:rPr>
              <a:t>  6</a:t>
            </a:r>
            <a:r>
              <a:rPr kumimoji="1" lang="ja-JP" altLang="en-US" sz="700" dirty="0">
                <a:latin typeface="メイリオ" panose="020B0604030504040204" pitchFamily="50" charset="-128"/>
                <a:ea typeface="メイリオ" panose="020B0604030504040204" pitchFamily="50" charset="-128"/>
              </a:rPr>
              <a:t>分</a:t>
            </a:r>
          </a:p>
        </p:txBody>
      </p:sp>
      <p:sp>
        <p:nvSpPr>
          <p:cNvPr id="159" name="テキスト ボックス 158">
            <a:extLst>
              <a:ext uri="{FF2B5EF4-FFF2-40B4-BE49-F238E27FC236}">
                <a16:creationId xmlns:a16="http://schemas.microsoft.com/office/drawing/2014/main" id="{52540105-9669-45F0-A854-944AAE57FC97}"/>
              </a:ext>
            </a:extLst>
          </p:cNvPr>
          <p:cNvSpPr txBox="1"/>
          <p:nvPr/>
        </p:nvSpPr>
        <p:spPr>
          <a:xfrm>
            <a:off x="8080535"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0.6km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163" name="テキスト ボックス 162">
            <a:extLst>
              <a:ext uri="{FF2B5EF4-FFF2-40B4-BE49-F238E27FC236}">
                <a16:creationId xmlns:a16="http://schemas.microsoft.com/office/drawing/2014/main" id="{4683F701-D8A6-4BCC-84FB-00A811E4BF56}"/>
              </a:ext>
            </a:extLst>
          </p:cNvPr>
          <p:cNvSpPr txBox="1"/>
          <p:nvPr/>
        </p:nvSpPr>
        <p:spPr>
          <a:xfrm>
            <a:off x="6129596" y="3582183"/>
            <a:ext cx="1106393" cy="246221"/>
          </a:xfrm>
          <a:prstGeom prst="rect">
            <a:avLst/>
          </a:prstGeom>
          <a:solidFill>
            <a:schemeClr val="bg1"/>
          </a:solidFill>
          <a:ln w="19050">
            <a:solidFill>
              <a:srgbClr val="92D050"/>
            </a:solidFill>
          </a:ln>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rPr>
              <a:t>既存バス路線なし</a:t>
            </a:r>
          </a:p>
        </p:txBody>
      </p:sp>
      <p:sp>
        <p:nvSpPr>
          <p:cNvPr id="4" name="フリーフォーム: 図形 3">
            <a:extLst>
              <a:ext uri="{FF2B5EF4-FFF2-40B4-BE49-F238E27FC236}">
                <a16:creationId xmlns:a16="http://schemas.microsoft.com/office/drawing/2014/main" id="{05E40931-02EC-4693-9689-F12AB8D71B88}"/>
              </a:ext>
            </a:extLst>
          </p:cNvPr>
          <p:cNvSpPr/>
          <p:nvPr/>
        </p:nvSpPr>
        <p:spPr>
          <a:xfrm>
            <a:off x="7179340" y="4034712"/>
            <a:ext cx="751072" cy="386637"/>
          </a:xfrm>
          <a:custGeom>
            <a:avLst/>
            <a:gdLst>
              <a:gd name="connsiteX0" fmla="*/ 0 w 748553"/>
              <a:gd name="connsiteY0" fmla="*/ 0 h 394447"/>
              <a:gd name="connsiteX1" fmla="*/ 748553 w 748553"/>
              <a:gd name="connsiteY1" fmla="*/ 394447 h 394447"/>
            </a:gdLst>
            <a:ahLst/>
            <a:cxnLst>
              <a:cxn ang="0">
                <a:pos x="connsiteX0" y="connsiteY0"/>
              </a:cxn>
              <a:cxn ang="0">
                <a:pos x="connsiteX1" y="connsiteY1"/>
              </a:cxn>
            </a:cxnLst>
            <a:rect l="l" t="t" r="r" b="b"/>
            <a:pathLst>
              <a:path w="748553" h="394447">
                <a:moveTo>
                  <a:pt x="0" y="0"/>
                </a:moveTo>
                <a:lnTo>
                  <a:pt x="748553" y="394447"/>
                </a:lnTo>
              </a:path>
            </a:pathLst>
          </a:custGeom>
          <a:noFill/>
          <a:ln w="57150" cap="rnd">
            <a:solidFill>
              <a:srgbClr val="92D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163">
            <a:extLst>
              <a:ext uri="{FF2B5EF4-FFF2-40B4-BE49-F238E27FC236}">
                <a16:creationId xmlns:a16="http://schemas.microsoft.com/office/drawing/2014/main" id="{98AE1F1F-A3C9-4B9A-A124-DBE3203BBD37}"/>
              </a:ext>
            </a:extLst>
          </p:cNvPr>
          <p:cNvCxnSpPr>
            <a:cxnSpLocks/>
          </p:cNvCxnSpPr>
          <p:nvPr/>
        </p:nvCxnSpPr>
        <p:spPr>
          <a:xfrm>
            <a:off x="7230743" y="3827871"/>
            <a:ext cx="285194" cy="39442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a:extLst>
              <a:ext uri="{FF2B5EF4-FFF2-40B4-BE49-F238E27FC236}">
                <a16:creationId xmlns:a16="http://schemas.microsoft.com/office/drawing/2014/main" id="{D6ADC24A-A071-4006-B957-BCB97F5E8371}"/>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cxnSp>
        <p:nvCxnSpPr>
          <p:cNvPr id="165" name="直線コネクタ 164">
            <a:extLst>
              <a:ext uri="{FF2B5EF4-FFF2-40B4-BE49-F238E27FC236}">
                <a16:creationId xmlns:a16="http://schemas.microsoft.com/office/drawing/2014/main" id="{E45C5E8B-B12C-4671-BD01-7D2CDBEE18AC}"/>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62" name="正方形/長方形 161">
            <a:extLst>
              <a:ext uri="{FF2B5EF4-FFF2-40B4-BE49-F238E27FC236}">
                <a16:creationId xmlns:a16="http://schemas.microsoft.com/office/drawing/2014/main" id="{46FBE7A3-67A5-45F5-AD53-940085A4CCA4}"/>
              </a:ext>
            </a:extLst>
          </p:cNvPr>
          <p:cNvSpPr/>
          <p:nvPr/>
        </p:nvSpPr>
        <p:spPr>
          <a:xfrm>
            <a:off x="5486645" y="655578"/>
            <a:ext cx="648000" cy="180000"/>
          </a:xfrm>
          <a:prstGeom prst="rect">
            <a:avLst/>
          </a:pr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a:extLst>
              <a:ext uri="{FF2B5EF4-FFF2-40B4-BE49-F238E27FC236}">
                <a16:creationId xmlns:a16="http://schemas.microsoft.com/office/drawing/2014/main" id="{2EB24ACF-64D1-4B0F-8848-3D7D5FABF850}"/>
              </a:ext>
            </a:extLst>
          </p:cNvPr>
          <p:cNvSpPr/>
          <p:nvPr/>
        </p:nvSpPr>
        <p:spPr>
          <a:xfrm>
            <a:off x="7395067" y="5528588"/>
            <a:ext cx="756000" cy="180000"/>
          </a:xfrm>
          <a:prstGeom prst="rect">
            <a:avLst/>
          </a:pr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416B99F3-E0F7-474A-96F9-CA5B94A239FA}"/>
              </a:ext>
            </a:extLst>
          </p:cNvPr>
          <p:cNvSpPr txBox="1"/>
          <p:nvPr/>
        </p:nvSpPr>
        <p:spPr>
          <a:xfrm>
            <a:off x="5530380" y="639119"/>
            <a:ext cx="595035" cy="215444"/>
          </a:xfrm>
          <a:prstGeom prst="rect">
            <a:avLst/>
          </a:prstGeom>
          <a:noFill/>
        </p:spPr>
        <p:txBody>
          <a:bodyPr wrap="squar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富田林駅</a:t>
            </a:r>
          </a:p>
        </p:txBody>
      </p:sp>
      <p:sp>
        <p:nvSpPr>
          <p:cNvPr id="134" name="テキスト ボックス 133">
            <a:extLst>
              <a:ext uri="{FF2B5EF4-FFF2-40B4-BE49-F238E27FC236}">
                <a16:creationId xmlns:a16="http://schemas.microsoft.com/office/drawing/2014/main" id="{086EA611-A93D-4DC5-90BE-561638F3408B}"/>
              </a:ext>
            </a:extLst>
          </p:cNvPr>
          <p:cNvSpPr txBox="1"/>
          <p:nvPr/>
        </p:nvSpPr>
        <p:spPr>
          <a:xfrm>
            <a:off x="7331944" y="5505828"/>
            <a:ext cx="902811"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千早赤阪村役場</a:t>
            </a:r>
          </a:p>
        </p:txBody>
      </p:sp>
      <p:sp>
        <p:nvSpPr>
          <p:cNvPr id="169" name="正方形/長方形 168">
            <a:extLst>
              <a:ext uri="{FF2B5EF4-FFF2-40B4-BE49-F238E27FC236}">
                <a16:creationId xmlns:a16="http://schemas.microsoft.com/office/drawing/2014/main" id="{BFFAA6D3-5BE1-4513-802F-6A813D354180}"/>
              </a:ext>
            </a:extLst>
          </p:cNvPr>
          <p:cNvSpPr/>
          <p:nvPr/>
        </p:nvSpPr>
        <p:spPr>
          <a:xfrm>
            <a:off x="8152469" y="2252866"/>
            <a:ext cx="684000" cy="18000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F36DB4AC-50FF-42FD-91A4-D07FC205B1B3}"/>
              </a:ext>
            </a:extLst>
          </p:cNvPr>
          <p:cNvSpPr txBox="1"/>
          <p:nvPr/>
        </p:nvSpPr>
        <p:spPr>
          <a:xfrm>
            <a:off x="8100532" y="2236405"/>
            <a:ext cx="800219"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河南町役場前</a:t>
            </a:r>
          </a:p>
        </p:txBody>
      </p:sp>
      <p:sp>
        <p:nvSpPr>
          <p:cNvPr id="170" name="正方形/長方形 169">
            <a:extLst>
              <a:ext uri="{FF2B5EF4-FFF2-40B4-BE49-F238E27FC236}">
                <a16:creationId xmlns:a16="http://schemas.microsoft.com/office/drawing/2014/main" id="{32833AB7-969C-4B47-8CE9-52F31A2D9AC8}"/>
              </a:ext>
            </a:extLst>
          </p:cNvPr>
          <p:cNvSpPr/>
          <p:nvPr/>
        </p:nvSpPr>
        <p:spPr>
          <a:xfrm>
            <a:off x="8231238" y="4343554"/>
            <a:ext cx="576000" cy="1800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a:extLst>
              <a:ext uri="{FF2B5EF4-FFF2-40B4-BE49-F238E27FC236}">
                <a16:creationId xmlns:a16="http://schemas.microsoft.com/office/drawing/2014/main" id="{60F22958-9FF9-4FF3-8A96-5C5178610EB7}"/>
              </a:ext>
            </a:extLst>
          </p:cNvPr>
          <p:cNvSpPr/>
          <p:nvPr/>
        </p:nvSpPr>
        <p:spPr>
          <a:xfrm>
            <a:off x="5762353" y="1892849"/>
            <a:ext cx="576000" cy="1800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C9D09772-3816-4D37-BEE2-F35C5FC018C7}"/>
              </a:ext>
            </a:extLst>
          </p:cNvPr>
          <p:cNvSpPr txBox="1"/>
          <p:nvPr/>
        </p:nvSpPr>
        <p:spPr>
          <a:xfrm>
            <a:off x="8226756" y="4331291"/>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オークワ</a:t>
            </a:r>
          </a:p>
        </p:txBody>
      </p:sp>
      <p:sp>
        <p:nvSpPr>
          <p:cNvPr id="119" name="テキスト ボックス 118">
            <a:extLst>
              <a:ext uri="{FF2B5EF4-FFF2-40B4-BE49-F238E27FC236}">
                <a16:creationId xmlns:a16="http://schemas.microsoft.com/office/drawing/2014/main" id="{D3E3A3E8-C6B8-4DA0-93A0-FD13A3F25EF5}"/>
              </a:ext>
            </a:extLst>
          </p:cNvPr>
          <p:cNvSpPr txBox="1"/>
          <p:nvPr/>
        </p:nvSpPr>
        <p:spPr>
          <a:xfrm>
            <a:off x="5810375" y="1878556"/>
            <a:ext cx="492443"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山中田</a:t>
            </a:r>
          </a:p>
        </p:txBody>
      </p:sp>
      <p:sp>
        <p:nvSpPr>
          <p:cNvPr id="172" name="正方形/長方形 171">
            <a:extLst>
              <a:ext uri="{FF2B5EF4-FFF2-40B4-BE49-F238E27FC236}">
                <a16:creationId xmlns:a16="http://schemas.microsoft.com/office/drawing/2014/main" id="{4235B46E-4408-4867-ABCF-D3DD7B874F92}"/>
              </a:ext>
            </a:extLst>
          </p:cNvPr>
          <p:cNvSpPr/>
          <p:nvPr/>
        </p:nvSpPr>
        <p:spPr>
          <a:xfrm>
            <a:off x="7954766" y="1751646"/>
            <a:ext cx="288000" cy="180000"/>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a:extLst>
              <a:ext uri="{FF2B5EF4-FFF2-40B4-BE49-F238E27FC236}">
                <a16:creationId xmlns:a16="http://schemas.microsoft.com/office/drawing/2014/main" id="{D5E7F357-77E6-4A91-932D-D90BA63A86CE}"/>
              </a:ext>
            </a:extLst>
          </p:cNvPr>
          <p:cNvSpPr/>
          <p:nvPr/>
        </p:nvSpPr>
        <p:spPr>
          <a:xfrm>
            <a:off x="6522942" y="4728068"/>
            <a:ext cx="612000" cy="180000"/>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5A38A370-4FC2-4C81-A93C-5F181B1B18F5}"/>
              </a:ext>
            </a:extLst>
          </p:cNvPr>
          <p:cNvSpPr txBox="1"/>
          <p:nvPr/>
        </p:nvSpPr>
        <p:spPr>
          <a:xfrm>
            <a:off x="6529094" y="4705062"/>
            <a:ext cx="595035"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森屋西口</a:t>
            </a:r>
          </a:p>
        </p:txBody>
      </p:sp>
      <p:sp>
        <p:nvSpPr>
          <p:cNvPr id="122" name="テキスト ボックス 121">
            <a:extLst>
              <a:ext uri="{FF2B5EF4-FFF2-40B4-BE49-F238E27FC236}">
                <a16:creationId xmlns:a16="http://schemas.microsoft.com/office/drawing/2014/main" id="{C895039A-7CA8-456D-95C5-990C5457375C}"/>
              </a:ext>
            </a:extLst>
          </p:cNvPr>
          <p:cNvSpPr txBox="1"/>
          <p:nvPr/>
        </p:nvSpPr>
        <p:spPr>
          <a:xfrm>
            <a:off x="7908323" y="1730729"/>
            <a:ext cx="389850"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寺田</a:t>
            </a:r>
          </a:p>
        </p:txBody>
      </p:sp>
      <p:sp>
        <p:nvSpPr>
          <p:cNvPr id="186" name="正方形/長方形 185">
            <a:extLst>
              <a:ext uri="{FF2B5EF4-FFF2-40B4-BE49-F238E27FC236}">
                <a16:creationId xmlns:a16="http://schemas.microsoft.com/office/drawing/2014/main" id="{5957185A-51D1-4D76-9C87-43E83C5FFBF3}"/>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7" name="テキスト ボックス 186">
            <a:extLst>
              <a:ext uri="{FF2B5EF4-FFF2-40B4-BE49-F238E27FC236}">
                <a16:creationId xmlns:a16="http://schemas.microsoft.com/office/drawing/2014/main" id="{554F61A4-E19F-4849-BC9A-2F4BC13DEE46}"/>
              </a:ext>
            </a:extLst>
          </p:cNvPr>
          <p:cNvSpPr txBox="1"/>
          <p:nvPr/>
        </p:nvSpPr>
        <p:spPr>
          <a:xfrm>
            <a:off x="8705778" y="6470668"/>
            <a:ext cx="452240"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10</a:t>
            </a:r>
            <a:endParaRPr kumimoji="1" lang="ja-JP" altLang="en-US" dirty="0">
              <a:solidFill>
                <a:schemeClr val="bg1">
                  <a:lumMod val="65000"/>
                </a:schemeClr>
              </a:solidFill>
              <a:latin typeface="Cooper Black" panose="0208090404030B020404" pitchFamily="18" charset="0"/>
            </a:endParaRPr>
          </a:p>
        </p:txBody>
      </p:sp>
      <p:sp>
        <p:nvSpPr>
          <p:cNvPr id="135" name="テキスト ボックス 134">
            <a:extLst>
              <a:ext uri="{FF2B5EF4-FFF2-40B4-BE49-F238E27FC236}">
                <a16:creationId xmlns:a16="http://schemas.microsoft.com/office/drawing/2014/main" id="{45E34723-2E3F-406C-9981-0C29C633EDD5}"/>
              </a:ext>
            </a:extLst>
          </p:cNvPr>
          <p:cNvSpPr txBox="1"/>
          <p:nvPr/>
        </p:nvSpPr>
        <p:spPr>
          <a:xfrm>
            <a:off x="7282029" y="108000"/>
            <a:ext cx="16305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バス停の検討</a:t>
            </a:r>
          </a:p>
        </p:txBody>
      </p:sp>
      <p:graphicFrame>
        <p:nvGraphicFramePr>
          <p:cNvPr id="161" name="表 15">
            <a:extLst>
              <a:ext uri="{FF2B5EF4-FFF2-40B4-BE49-F238E27FC236}">
                <a16:creationId xmlns:a16="http://schemas.microsoft.com/office/drawing/2014/main" id="{FE407B12-B7E2-43BE-919D-3AD3C63C5C0C}"/>
              </a:ext>
            </a:extLst>
          </p:cNvPr>
          <p:cNvGraphicFramePr>
            <a:graphicFrameLocks noGrp="1"/>
          </p:cNvGraphicFramePr>
          <p:nvPr>
            <p:extLst>
              <p:ext uri="{D42A27DB-BD31-4B8C-83A1-F6EECF244321}">
                <p14:modId xmlns:p14="http://schemas.microsoft.com/office/powerpoint/2010/main" val="2042363531"/>
              </p:ext>
            </p:extLst>
          </p:nvPr>
        </p:nvGraphicFramePr>
        <p:xfrm>
          <a:off x="33191" y="824776"/>
          <a:ext cx="4698829" cy="5839034"/>
        </p:xfrm>
        <a:graphic>
          <a:graphicData uri="http://schemas.openxmlformats.org/drawingml/2006/table">
            <a:tbl>
              <a:tblPr firstRow="1" bandRow="1">
                <a:tableStyleId>{5940675A-B579-460E-94D1-54222C63F5DA}</a:tableStyleId>
              </a:tblPr>
              <a:tblGrid>
                <a:gridCol w="370669">
                  <a:extLst>
                    <a:ext uri="{9D8B030D-6E8A-4147-A177-3AD203B41FA5}">
                      <a16:colId xmlns:a16="http://schemas.microsoft.com/office/drawing/2014/main" val="2006723485"/>
                    </a:ext>
                  </a:extLst>
                </a:gridCol>
                <a:gridCol w="883920">
                  <a:extLst>
                    <a:ext uri="{9D8B030D-6E8A-4147-A177-3AD203B41FA5}">
                      <a16:colId xmlns:a16="http://schemas.microsoft.com/office/drawing/2014/main" val="811890990"/>
                    </a:ext>
                  </a:extLst>
                </a:gridCol>
                <a:gridCol w="670560">
                  <a:extLst>
                    <a:ext uri="{9D8B030D-6E8A-4147-A177-3AD203B41FA5}">
                      <a16:colId xmlns:a16="http://schemas.microsoft.com/office/drawing/2014/main" val="2376111502"/>
                    </a:ext>
                  </a:extLst>
                </a:gridCol>
                <a:gridCol w="586740">
                  <a:extLst>
                    <a:ext uri="{9D8B030D-6E8A-4147-A177-3AD203B41FA5}">
                      <a16:colId xmlns:a16="http://schemas.microsoft.com/office/drawing/2014/main" val="2022372027"/>
                    </a:ext>
                  </a:extLst>
                </a:gridCol>
                <a:gridCol w="845820">
                  <a:extLst>
                    <a:ext uri="{9D8B030D-6E8A-4147-A177-3AD203B41FA5}">
                      <a16:colId xmlns:a16="http://schemas.microsoft.com/office/drawing/2014/main" val="189840925"/>
                    </a:ext>
                  </a:extLst>
                </a:gridCol>
                <a:gridCol w="1341120">
                  <a:extLst>
                    <a:ext uri="{9D8B030D-6E8A-4147-A177-3AD203B41FA5}">
                      <a16:colId xmlns:a16="http://schemas.microsoft.com/office/drawing/2014/main" val="1804011545"/>
                    </a:ext>
                  </a:extLst>
                </a:gridCol>
              </a:tblGrid>
              <a:tr h="303942">
                <a:tc>
                  <a:txBody>
                    <a:bodyPr/>
                    <a:lstStyle/>
                    <a:p>
                      <a:pPr algn="ctr"/>
                      <a:r>
                        <a:rPr kumimoji="1" lang="ja-JP" altLang="en-US" sz="900" dirty="0">
                          <a:latin typeface="BIZ UDゴシック" panose="020B0400000000000000" pitchFamily="49" charset="-128"/>
                          <a:ea typeface="BIZ UDゴシック" panose="020B0400000000000000" pitchFamily="49" charset="-128"/>
                        </a:rPr>
                        <a:t>№</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バス停</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設置場所</a:t>
                      </a:r>
                    </a:p>
                  </a:txBody>
                  <a:tcPr anchor="ctr">
                    <a:solidFill>
                      <a:schemeClr val="accent5">
                        <a:lumMod val="20000"/>
                        <a:lumOff val="80000"/>
                      </a:schemeClr>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既存バス</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路線数</a:t>
                      </a:r>
                      <a:endParaRPr kumimoji="1" lang="en-US" altLang="ja-JP" sz="7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乗降者数</a:t>
                      </a:r>
                      <a:r>
                        <a:rPr kumimoji="1" lang="en-US" altLang="ja-JP" sz="800" dirty="0">
                          <a:latin typeface="BIZ UDゴシック" panose="020B0400000000000000" pitchFamily="49" charset="-128"/>
                          <a:ea typeface="BIZ UDゴシック" panose="020B0400000000000000" pitchFamily="49" charset="-128"/>
                        </a:rPr>
                        <a:t>※</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選定理由</a:t>
                      </a:r>
                      <a:endParaRPr kumimoji="1" lang="en-US" altLang="ja-JP" sz="9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2217197527"/>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富田林駅</a:t>
                      </a: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1702(685)</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起終点</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extLst>
                  <a:ext uri="{0D108BD9-81ED-4DB2-BD59-A6C34878D82A}">
                    <a16:rowId xmlns:a16="http://schemas.microsoft.com/office/drawing/2014/main" val="2926925784"/>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堺筋</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58(41)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0.7</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bg1">
                        <a:lumMod val="85000"/>
                      </a:schemeClr>
                    </a:solidFill>
                  </a:tcPr>
                </a:tc>
                <a:extLst>
                  <a:ext uri="{0D108BD9-81ED-4DB2-BD59-A6C34878D82A}">
                    <a16:rowId xmlns:a16="http://schemas.microsoft.com/office/drawing/2014/main" val="1738489985"/>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川向</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47(17)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0.5</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endParaRPr kumimoji="1" lang="en-US" altLang="ja-JP"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106921514"/>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山中田</a:t>
                      </a: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103(31)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商業施設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1893857874"/>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大伴</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148(77)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3.1</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bg1">
                        <a:lumMod val="85000"/>
                      </a:schemeClr>
                    </a:solidFill>
                  </a:tcPr>
                </a:tc>
                <a:extLst>
                  <a:ext uri="{0D108BD9-81ED-4DB2-BD59-A6C34878D82A}">
                    <a16:rowId xmlns:a16="http://schemas.microsoft.com/office/drawing/2014/main" val="3927690551"/>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別井</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116(15)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endParaRPr kumimoji="1" lang="en-US" altLang="ja-JP"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2696371211"/>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寺田</a:t>
                      </a: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240(39)</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利用者数</a:t>
                      </a:r>
                      <a:r>
                        <a:rPr kumimoji="1" lang="en-US" altLang="ja-JP" sz="900" dirty="0">
                          <a:latin typeface="Meiryo UI" panose="020B0604030504040204" pitchFamily="50" charset="-128"/>
                          <a:ea typeface="Meiryo UI" panose="020B0604030504040204" pitchFamily="50" charset="-128"/>
                        </a:rPr>
                        <a:t>】</a:t>
                      </a:r>
                    </a:p>
                    <a:p>
                      <a:pPr algn="l"/>
                      <a:r>
                        <a:rPr kumimoji="1" lang="en-US" altLang="ja-JP" sz="900" dirty="0">
                          <a:latin typeface="Meiryo UI" panose="020B0604030504040204" pitchFamily="50" charset="-128"/>
                          <a:ea typeface="Meiryo UI" panose="020B0604030504040204" pitchFamily="50" charset="-128"/>
                        </a:rPr>
                        <a:t>8.3</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accent5">
                        <a:lumMod val="40000"/>
                        <a:lumOff val="60000"/>
                      </a:schemeClr>
                    </a:solidFill>
                  </a:tcPr>
                </a:tc>
                <a:extLst>
                  <a:ext uri="{0D108BD9-81ED-4DB2-BD59-A6C34878D82A}">
                    <a16:rowId xmlns:a16="http://schemas.microsoft.com/office/drawing/2014/main" val="41489954"/>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8</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800" dirty="0">
                          <a:latin typeface="Meiryo UI" panose="020B0604030504040204" pitchFamily="50" charset="-128"/>
                          <a:ea typeface="Meiryo UI" panose="020B0604030504040204" pitchFamily="50" charset="-128"/>
                        </a:rPr>
                        <a:t>かなんぴあ</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28(46)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681800296"/>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9</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ja-JP" altLang="en-US" sz="800" dirty="0">
                          <a:latin typeface="Meiryo UI" panose="020B0604030504040204" pitchFamily="50" charset="-128"/>
                          <a:ea typeface="Meiryo UI" panose="020B0604030504040204" pitchFamily="50" charset="-128"/>
                        </a:rPr>
                        <a:t>河南町役場前</a:t>
                      </a:r>
                    </a:p>
                  </a:txBody>
                  <a:tcPr anchor="ctr">
                    <a:solidFill>
                      <a:schemeClr val="accent6">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6">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41(23)</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役場</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4108293669"/>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長坂</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21(2)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718709805"/>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白木</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25(16)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481689990"/>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白木南</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697740625"/>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中村北口</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314653388"/>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14</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中村</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5(5)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178894529"/>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馬谷口</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6(2)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628542666"/>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16</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オークワ</a:t>
                      </a: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28(35)</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商業施設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1908176437"/>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17</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森屋西口</a:t>
                      </a:r>
                    </a:p>
                  </a:txBody>
                  <a:tcPr anchor="ctr">
                    <a:solidFill>
                      <a:schemeClr val="accent5">
                        <a:lumMod val="40000"/>
                        <a:lumOff val="60000"/>
                      </a:schemeClr>
                    </a:solidFill>
                  </a:tcPr>
                </a:tc>
                <a:tc>
                  <a:txBody>
                    <a:bodyPr/>
                    <a:lstStyle/>
                    <a:p>
                      <a:pPr algn="ctr"/>
                      <a:r>
                        <a:rPr kumimoji="1" lang="ja-JP" altLang="en-US" sz="700" dirty="0">
                          <a:latin typeface="Meiryo UI" panose="020B0604030504040204" pitchFamily="50" charset="-128"/>
                          <a:ea typeface="Meiryo UI" panose="020B0604030504040204" pitchFamily="50" charset="-128"/>
                        </a:rPr>
                        <a:t>千早赤阪村</a:t>
                      </a: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43(7)</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利用者数</a:t>
                      </a:r>
                      <a:r>
                        <a:rPr kumimoji="1" lang="en-US" altLang="ja-JP" sz="900" dirty="0">
                          <a:latin typeface="Meiryo UI" panose="020B0604030504040204" pitchFamily="50" charset="-128"/>
                          <a:ea typeface="Meiryo UI" panose="020B0604030504040204" pitchFamily="50" charset="-128"/>
                        </a:rPr>
                        <a:t>】</a:t>
                      </a:r>
                    </a:p>
                    <a:p>
                      <a:pPr algn="l"/>
                      <a:r>
                        <a:rPr kumimoji="1" lang="en-US" altLang="ja-JP" sz="900" dirty="0">
                          <a:latin typeface="Meiryo UI" panose="020B0604030504040204" pitchFamily="50" charset="-128"/>
                          <a:ea typeface="Meiryo UI" panose="020B0604030504040204" pitchFamily="50" charset="-128"/>
                        </a:rPr>
                        <a:t>2.3</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endParaRPr kumimoji="1" lang="en-US" altLang="ja-JP"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3213882469"/>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18</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森屋</a:t>
                      </a:r>
                    </a:p>
                  </a:txBody>
                  <a:tcPr anchor="ctr">
                    <a:solidFill>
                      <a:schemeClr val="bg1">
                        <a:lumMod val="85000"/>
                      </a:schemeClr>
                    </a:solidFill>
                  </a:tcPr>
                </a:tc>
                <a:tc>
                  <a:txBody>
                    <a:bodyPr/>
                    <a:lstStyle/>
                    <a:p>
                      <a:pPr algn="ctr"/>
                      <a:r>
                        <a:rPr kumimoji="1" lang="ja-JP" altLang="en-US" sz="700" dirty="0">
                          <a:latin typeface="Meiryo UI" panose="020B0604030504040204" pitchFamily="50" charset="-128"/>
                          <a:ea typeface="Meiryo UI" panose="020B0604030504040204" pitchFamily="50" charset="-128"/>
                        </a:rPr>
                        <a:t>千早赤阪村</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30(27)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536162326"/>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19</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ja-JP" altLang="en-US" sz="700" dirty="0">
                          <a:latin typeface="Meiryo UI" panose="020B0604030504040204" pitchFamily="50" charset="-128"/>
                          <a:ea typeface="Meiryo UI" panose="020B0604030504040204" pitchFamily="50" charset="-128"/>
                        </a:rPr>
                        <a:t>千早赤阪村役場</a:t>
                      </a:r>
                    </a:p>
                  </a:txBody>
                  <a:tcPr anchor="ctr">
                    <a:solidFill>
                      <a:srgbClr val="FF0000">
                        <a:alpha val="40000"/>
                      </a:srgbClr>
                    </a:solidFill>
                  </a:tcPr>
                </a:tc>
                <a:tc>
                  <a:txBody>
                    <a:bodyPr/>
                    <a:lstStyle/>
                    <a:p>
                      <a:pPr algn="ctr"/>
                      <a:r>
                        <a:rPr kumimoji="1" lang="ja-JP" altLang="en-US" sz="700" dirty="0">
                          <a:latin typeface="Meiryo UI" panose="020B0604030504040204" pitchFamily="50" charset="-128"/>
                          <a:ea typeface="Meiryo UI" panose="020B0604030504040204" pitchFamily="50" charset="-128"/>
                        </a:rPr>
                        <a:t>千早赤阪村</a:t>
                      </a: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24(21)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起終点</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extLst>
                  <a:ext uri="{0D108BD9-81ED-4DB2-BD59-A6C34878D82A}">
                    <a16:rowId xmlns:a16="http://schemas.microsoft.com/office/drawing/2014/main" val="1908894555"/>
                  </a:ext>
                </a:extLst>
              </a:tr>
            </a:tbl>
          </a:graphicData>
        </a:graphic>
      </p:graphicFrame>
    </p:spTree>
    <p:extLst>
      <p:ext uri="{BB962C8B-B14F-4D97-AF65-F5344CB8AC3E}">
        <p14:creationId xmlns:p14="http://schemas.microsoft.com/office/powerpoint/2010/main" val="147322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1C260D3-4AB0-44C9-875B-233B72C79C84}"/>
              </a:ext>
            </a:extLst>
          </p:cNvPr>
          <p:cNvSpPr txBox="1"/>
          <p:nvPr/>
        </p:nvSpPr>
        <p:spPr>
          <a:xfrm>
            <a:off x="0" y="592434"/>
            <a:ext cx="1210588"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■運行日</a:t>
            </a:r>
          </a:p>
        </p:txBody>
      </p:sp>
      <p:sp>
        <p:nvSpPr>
          <p:cNvPr id="39" name="テキスト ボックス 38">
            <a:extLst>
              <a:ext uri="{FF2B5EF4-FFF2-40B4-BE49-F238E27FC236}">
                <a16:creationId xmlns:a16="http://schemas.microsoft.com/office/drawing/2014/main" id="{62DE1F38-01BD-44D8-80E3-5E656F155E78}"/>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sp>
        <p:nvSpPr>
          <p:cNvPr id="38" name="テキスト ボックス 37">
            <a:extLst>
              <a:ext uri="{FF2B5EF4-FFF2-40B4-BE49-F238E27FC236}">
                <a16:creationId xmlns:a16="http://schemas.microsoft.com/office/drawing/2014/main" id="{6D1607D2-CA4A-4C62-A778-2000AB415DAA}"/>
              </a:ext>
            </a:extLst>
          </p:cNvPr>
          <p:cNvSpPr txBox="1"/>
          <p:nvPr/>
        </p:nvSpPr>
        <p:spPr>
          <a:xfrm>
            <a:off x="432000" y="926315"/>
            <a:ext cx="5432962" cy="707886"/>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○平日・休日とも毎日運行</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ただし、年末年始（</a:t>
            </a:r>
            <a:r>
              <a:rPr kumimoji="1" lang="en-US" altLang="ja-JP" dirty="0">
                <a:latin typeface="メイリオ" panose="020B0604030504040204" pitchFamily="50" charset="-128"/>
                <a:ea typeface="メイリオ" panose="020B0604030504040204" pitchFamily="50" charset="-128"/>
              </a:rPr>
              <a:t>12/29</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1/3</a:t>
            </a:r>
            <a:r>
              <a:rPr kumimoji="1" lang="ja-JP" altLang="en-US" dirty="0">
                <a:latin typeface="メイリオ" panose="020B0604030504040204" pitchFamily="50" charset="-128"/>
                <a:ea typeface="メイリオ" panose="020B0604030504040204" pitchFamily="50" charset="-128"/>
              </a:rPr>
              <a:t>）は運行しない</a:t>
            </a:r>
            <a:endParaRPr kumimoji="1" lang="en-US" altLang="ja-JP" sz="20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5CE8D9A-A0B6-45C1-BD3F-A6C10FFB73DF}"/>
              </a:ext>
            </a:extLst>
          </p:cNvPr>
          <p:cNvSpPr txBox="1"/>
          <p:nvPr/>
        </p:nvSpPr>
        <p:spPr>
          <a:xfrm>
            <a:off x="0" y="1761547"/>
            <a:ext cx="1723549"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■運行時間帯</a:t>
            </a:r>
          </a:p>
        </p:txBody>
      </p:sp>
      <p:sp>
        <p:nvSpPr>
          <p:cNvPr id="3" name="テキスト ボックス 2">
            <a:extLst>
              <a:ext uri="{FF2B5EF4-FFF2-40B4-BE49-F238E27FC236}">
                <a16:creationId xmlns:a16="http://schemas.microsoft.com/office/drawing/2014/main" id="{4EE73366-6713-469E-8C9E-D6D10FD7EB45}"/>
              </a:ext>
            </a:extLst>
          </p:cNvPr>
          <p:cNvSpPr txBox="1"/>
          <p:nvPr/>
        </p:nvSpPr>
        <p:spPr>
          <a:xfrm>
            <a:off x="356347" y="6072255"/>
            <a:ext cx="866294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北部ルート、南部ルートとも１便（往復運行時間＋起終点での調整時間）あたり、１時間</a:t>
            </a:r>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分を想定</a:t>
            </a:r>
            <a:endParaRPr kumimoji="1" lang="en-US" altLang="ja-JP" sz="1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AF5296F5-F43E-48E3-84CE-EC2F6E8382B0}"/>
              </a:ext>
            </a:extLst>
          </p:cNvPr>
          <p:cNvSpPr txBox="1"/>
          <p:nvPr/>
        </p:nvSpPr>
        <p:spPr>
          <a:xfrm>
            <a:off x="41414" y="5347792"/>
            <a:ext cx="1467068"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■運行頻度</a:t>
            </a:r>
          </a:p>
        </p:txBody>
      </p:sp>
      <p:sp>
        <p:nvSpPr>
          <p:cNvPr id="35" name="テキスト ボックス 34">
            <a:extLst>
              <a:ext uri="{FF2B5EF4-FFF2-40B4-BE49-F238E27FC236}">
                <a16:creationId xmlns:a16="http://schemas.microsoft.com/office/drawing/2014/main" id="{CDAF7913-E07B-4915-A2E4-47D38A2E20D2}"/>
              </a:ext>
            </a:extLst>
          </p:cNvPr>
          <p:cNvSpPr txBox="1"/>
          <p:nvPr/>
        </p:nvSpPr>
        <p:spPr>
          <a:xfrm>
            <a:off x="432000" y="5706203"/>
            <a:ext cx="3005951"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○１日４便程度（往復）</a:t>
            </a:r>
            <a:endParaRPr kumimoji="1" lang="en-US" altLang="ja-JP" sz="2000" b="1"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8CE6B287-91BC-49D1-8422-DC490AA95EF7}"/>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10C9336-6528-4B23-A738-BC8BE8DF7FAE}"/>
              </a:ext>
            </a:extLst>
          </p:cNvPr>
          <p:cNvSpPr txBox="1"/>
          <p:nvPr/>
        </p:nvSpPr>
        <p:spPr>
          <a:xfrm>
            <a:off x="8705778" y="6470668"/>
            <a:ext cx="455766"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11</a:t>
            </a:r>
            <a:endParaRPr kumimoji="1" lang="ja-JP" altLang="en-US" dirty="0">
              <a:solidFill>
                <a:schemeClr val="bg1">
                  <a:lumMod val="65000"/>
                </a:schemeClr>
              </a:solidFill>
              <a:latin typeface="Cooper Black" panose="0208090404030B020404" pitchFamily="18" charset="0"/>
            </a:endParaRPr>
          </a:p>
        </p:txBody>
      </p:sp>
      <p:graphicFrame>
        <p:nvGraphicFramePr>
          <p:cNvPr id="18" name="表 5">
            <a:extLst>
              <a:ext uri="{FF2B5EF4-FFF2-40B4-BE49-F238E27FC236}">
                <a16:creationId xmlns:a16="http://schemas.microsoft.com/office/drawing/2014/main" id="{8366FD1A-D0AE-4E73-B8CF-E31E93C44065}"/>
              </a:ext>
            </a:extLst>
          </p:cNvPr>
          <p:cNvGraphicFramePr>
            <a:graphicFrameLocks noGrp="1"/>
          </p:cNvGraphicFramePr>
          <p:nvPr/>
        </p:nvGraphicFramePr>
        <p:xfrm>
          <a:off x="432000" y="2806981"/>
          <a:ext cx="8092448" cy="1430979"/>
        </p:xfrm>
        <a:graphic>
          <a:graphicData uri="http://schemas.openxmlformats.org/drawingml/2006/table">
            <a:tbl>
              <a:tblPr firstRow="1" bandRow="1">
                <a:tableStyleId>{5940675A-B579-460E-94D1-54222C63F5DA}</a:tableStyleId>
              </a:tblPr>
              <a:tblGrid>
                <a:gridCol w="505778">
                  <a:extLst>
                    <a:ext uri="{9D8B030D-6E8A-4147-A177-3AD203B41FA5}">
                      <a16:colId xmlns:a16="http://schemas.microsoft.com/office/drawing/2014/main" val="1262961562"/>
                    </a:ext>
                  </a:extLst>
                </a:gridCol>
                <a:gridCol w="505778">
                  <a:extLst>
                    <a:ext uri="{9D8B030D-6E8A-4147-A177-3AD203B41FA5}">
                      <a16:colId xmlns:a16="http://schemas.microsoft.com/office/drawing/2014/main" val="3847030457"/>
                    </a:ext>
                  </a:extLst>
                </a:gridCol>
                <a:gridCol w="505778">
                  <a:extLst>
                    <a:ext uri="{9D8B030D-6E8A-4147-A177-3AD203B41FA5}">
                      <a16:colId xmlns:a16="http://schemas.microsoft.com/office/drawing/2014/main" val="1679079485"/>
                    </a:ext>
                  </a:extLst>
                </a:gridCol>
                <a:gridCol w="505778">
                  <a:extLst>
                    <a:ext uri="{9D8B030D-6E8A-4147-A177-3AD203B41FA5}">
                      <a16:colId xmlns:a16="http://schemas.microsoft.com/office/drawing/2014/main" val="4173717397"/>
                    </a:ext>
                  </a:extLst>
                </a:gridCol>
                <a:gridCol w="505778">
                  <a:extLst>
                    <a:ext uri="{9D8B030D-6E8A-4147-A177-3AD203B41FA5}">
                      <a16:colId xmlns:a16="http://schemas.microsoft.com/office/drawing/2014/main" val="3960733284"/>
                    </a:ext>
                  </a:extLst>
                </a:gridCol>
                <a:gridCol w="505778">
                  <a:extLst>
                    <a:ext uri="{9D8B030D-6E8A-4147-A177-3AD203B41FA5}">
                      <a16:colId xmlns:a16="http://schemas.microsoft.com/office/drawing/2014/main" val="1999524702"/>
                    </a:ext>
                  </a:extLst>
                </a:gridCol>
                <a:gridCol w="505778">
                  <a:extLst>
                    <a:ext uri="{9D8B030D-6E8A-4147-A177-3AD203B41FA5}">
                      <a16:colId xmlns:a16="http://schemas.microsoft.com/office/drawing/2014/main" val="2059490723"/>
                    </a:ext>
                  </a:extLst>
                </a:gridCol>
                <a:gridCol w="505778">
                  <a:extLst>
                    <a:ext uri="{9D8B030D-6E8A-4147-A177-3AD203B41FA5}">
                      <a16:colId xmlns:a16="http://schemas.microsoft.com/office/drawing/2014/main" val="4132062212"/>
                    </a:ext>
                  </a:extLst>
                </a:gridCol>
                <a:gridCol w="505778">
                  <a:extLst>
                    <a:ext uri="{9D8B030D-6E8A-4147-A177-3AD203B41FA5}">
                      <a16:colId xmlns:a16="http://schemas.microsoft.com/office/drawing/2014/main" val="2230535634"/>
                    </a:ext>
                  </a:extLst>
                </a:gridCol>
                <a:gridCol w="505778">
                  <a:extLst>
                    <a:ext uri="{9D8B030D-6E8A-4147-A177-3AD203B41FA5}">
                      <a16:colId xmlns:a16="http://schemas.microsoft.com/office/drawing/2014/main" val="2801635751"/>
                    </a:ext>
                  </a:extLst>
                </a:gridCol>
                <a:gridCol w="505778">
                  <a:extLst>
                    <a:ext uri="{9D8B030D-6E8A-4147-A177-3AD203B41FA5}">
                      <a16:colId xmlns:a16="http://schemas.microsoft.com/office/drawing/2014/main" val="1958659176"/>
                    </a:ext>
                  </a:extLst>
                </a:gridCol>
                <a:gridCol w="505778">
                  <a:extLst>
                    <a:ext uri="{9D8B030D-6E8A-4147-A177-3AD203B41FA5}">
                      <a16:colId xmlns:a16="http://schemas.microsoft.com/office/drawing/2014/main" val="3952440061"/>
                    </a:ext>
                  </a:extLst>
                </a:gridCol>
                <a:gridCol w="505778">
                  <a:extLst>
                    <a:ext uri="{9D8B030D-6E8A-4147-A177-3AD203B41FA5}">
                      <a16:colId xmlns:a16="http://schemas.microsoft.com/office/drawing/2014/main" val="4248270583"/>
                    </a:ext>
                  </a:extLst>
                </a:gridCol>
                <a:gridCol w="505778">
                  <a:extLst>
                    <a:ext uri="{9D8B030D-6E8A-4147-A177-3AD203B41FA5}">
                      <a16:colId xmlns:a16="http://schemas.microsoft.com/office/drawing/2014/main" val="576616452"/>
                    </a:ext>
                  </a:extLst>
                </a:gridCol>
                <a:gridCol w="505778">
                  <a:extLst>
                    <a:ext uri="{9D8B030D-6E8A-4147-A177-3AD203B41FA5}">
                      <a16:colId xmlns:a16="http://schemas.microsoft.com/office/drawing/2014/main" val="2618930776"/>
                    </a:ext>
                  </a:extLst>
                </a:gridCol>
                <a:gridCol w="505778">
                  <a:extLst>
                    <a:ext uri="{9D8B030D-6E8A-4147-A177-3AD203B41FA5}">
                      <a16:colId xmlns:a16="http://schemas.microsoft.com/office/drawing/2014/main" val="1986020524"/>
                    </a:ext>
                  </a:extLst>
                </a:gridCol>
              </a:tblGrid>
              <a:tr h="1430979">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491319841"/>
                  </a:ext>
                </a:extLst>
              </a:tr>
            </a:tbl>
          </a:graphicData>
        </a:graphic>
      </p:graphicFrame>
      <p:sp>
        <p:nvSpPr>
          <p:cNvPr id="19" name="テキスト ボックス 18">
            <a:extLst>
              <a:ext uri="{FF2B5EF4-FFF2-40B4-BE49-F238E27FC236}">
                <a16:creationId xmlns:a16="http://schemas.microsoft.com/office/drawing/2014/main" id="{D45520D8-1250-496F-86A3-AFEB238CF17B}"/>
              </a:ext>
            </a:extLst>
          </p:cNvPr>
          <p:cNvSpPr txBox="1"/>
          <p:nvPr/>
        </p:nvSpPr>
        <p:spPr>
          <a:xfrm>
            <a:off x="339979" y="2431922"/>
            <a:ext cx="835998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Freestyle Script" panose="030804020302050B0404" pitchFamily="66" charset="0"/>
                <a:ea typeface="游ゴシック" panose="020B0400000000000000" pitchFamily="50" charset="-128"/>
                <a:cs typeface="+mn-cs"/>
              </a:rPr>
              <a:t>6     7     8     9    10    11    12    13    14    15    16    17    18    19    20    21   22</a:t>
            </a:r>
          </a:p>
        </p:txBody>
      </p:sp>
      <p:sp>
        <p:nvSpPr>
          <p:cNvPr id="20" name="矢印: 左右 19">
            <a:extLst>
              <a:ext uri="{FF2B5EF4-FFF2-40B4-BE49-F238E27FC236}">
                <a16:creationId xmlns:a16="http://schemas.microsoft.com/office/drawing/2014/main" id="{082A8EFC-93F9-4044-8610-20469C77DD88}"/>
              </a:ext>
            </a:extLst>
          </p:cNvPr>
          <p:cNvSpPr/>
          <p:nvPr/>
        </p:nvSpPr>
        <p:spPr>
          <a:xfrm>
            <a:off x="2447448" y="3791396"/>
            <a:ext cx="3060000" cy="360000"/>
          </a:xfrm>
          <a:prstGeom prst="leftRightArrow">
            <a:avLst>
              <a:gd name="adj1" fmla="val 55036"/>
              <a:gd name="adj2" fmla="val 55300"/>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1" name="グラフィックス 20" descr="バス 単色塗りつぶし">
            <a:extLst>
              <a:ext uri="{FF2B5EF4-FFF2-40B4-BE49-F238E27FC236}">
                <a16:creationId xmlns:a16="http://schemas.microsoft.com/office/drawing/2014/main" id="{C6836A8C-039A-4E67-8AF7-E7406B7566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6423" y="3742796"/>
            <a:ext cx="457200" cy="457200"/>
          </a:xfrm>
          <a:prstGeom prst="rect">
            <a:avLst/>
          </a:prstGeom>
        </p:spPr>
      </p:pic>
      <p:cxnSp>
        <p:nvCxnSpPr>
          <p:cNvPr id="22" name="直線矢印コネクタ 21">
            <a:extLst>
              <a:ext uri="{FF2B5EF4-FFF2-40B4-BE49-F238E27FC236}">
                <a16:creationId xmlns:a16="http://schemas.microsoft.com/office/drawing/2014/main" id="{05C29129-E4BD-4139-BF23-A83F28CC38DE}"/>
              </a:ext>
            </a:extLst>
          </p:cNvPr>
          <p:cNvCxnSpPr>
            <a:cxnSpLocks/>
          </p:cNvCxnSpPr>
          <p:nvPr/>
        </p:nvCxnSpPr>
        <p:spPr>
          <a:xfrm>
            <a:off x="1723548" y="3463607"/>
            <a:ext cx="72782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565FA2E1-C6C1-413B-8FC9-275872B5525C}"/>
              </a:ext>
            </a:extLst>
          </p:cNvPr>
          <p:cNvCxnSpPr>
            <a:cxnSpLocks/>
          </p:cNvCxnSpPr>
          <p:nvPr/>
        </p:nvCxnSpPr>
        <p:spPr>
          <a:xfrm>
            <a:off x="2436129" y="3465108"/>
            <a:ext cx="1296000"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DF8BE317-2F75-4F2F-95B3-8CC40ADD7636}"/>
              </a:ext>
            </a:extLst>
          </p:cNvPr>
          <p:cNvCxnSpPr>
            <a:cxnSpLocks/>
          </p:cNvCxnSpPr>
          <p:nvPr/>
        </p:nvCxnSpPr>
        <p:spPr>
          <a:xfrm>
            <a:off x="3739749" y="3458989"/>
            <a:ext cx="468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A93AD2E7-65C0-4668-A2C6-04F6C1F79293}"/>
              </a:ext>
            </a:extLst>
          </p:cNvPr>
          <p:cNvCxnSpPr>
            <a:cxnSpLocks/>
          </p:cNvCxnSpPr>
          <p:nvPr/>
        </p:nvCxnSpPr>
        <p:spPr>
          <a:xfrm>
            <a:off x="4205649" y="3458989"/>
            <a:ext cx="1296000"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6C694EA-EFA6-4573-BCBA-4F324CBAB524}"/>
              </a:ext>
            </a:extLst>
          </p:cNvPr>
          <p:cNvCxnSpPr>
            <a:cxnSpLocks/>
          </p:cNvCxnSpPr>
          <p:nvPr/>
        </p:nvCxnSpPr>
        <p:spPr>
          <a:xfrm>
            <a:off x="5501649" y="3458989"/>
            <a:ext cx="72782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F8AFFB6-AD14-48D8-8509-7EA2727FD4ED}"/>
              </a:ext>
            </a:extLst>
          </p:cNvPr>
          <p:cNvSpPr txBox="1"/>
          <p:nvPr/>
        </p:nvSpPr>
        <p:spPr>
          <a:xfrm>
            <a:off x="1604683" y="3170003"/>
            <a:ext cx="87716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点呼・回送</a:t>
            </a:r>
          </a:p>
        </p:txBody>
      </p:sp>
      <p:sp>
        <p:nvSpPr>
          <p:cNvPr id="29" name="テキスト ボックス 28">
            <a:extLst>
              <a:ext uri="{FF2B5EF4-FFF2-40B4-BE49-F238E27FC236}">
                <a16:creationId xmlns:a16="http://schemas.microsoft.com/office/drawing/2014/main" id="{C1B2FE3D-34E7-4424-836E-658281F30D19}"/>
              </a:ext>
            </a:extLst>
          </p:cNvPr>
          <p:cNvSpPr txBox="1"/>
          <p:nvPr/>
        </p:nvSpPr>
        <p:spPr>
          <a:xfrm>
            <a:off x="1790611" y="2946618"/>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(1.5h)</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B860FEBD-3FF0-42DE-A06F-C93B50260227}"/>
              </a:ext>
            </a:extLst>
          </p:cNvPr>
          <p:cNvSpPr txBox="1"/>
          <p:nvPr/>
        </p:nvSpPr>
        <p:spPr>
          <a:xfrm>
            <a:off x="5496129" y="3175304"/>
            <a:ext cx="87716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点呼・回送</a:t>
            </a:r>
          </a:p>
        </p:txBody>
      </p:sp>
      <p:sp>
        <p:nvSpPr>
          <p:cNvPr id="31" name="テキスト ボックス 30">
            <a:extLst>
              <a:ext uri="{FF2B5EF4-FFF2-40B4-BE49-F238E27FC236}">
                <a16:creationId xmlns:a16="http://schemas.microsoft.com/office/drawing/2014/main" id="{D2DB4FDC-C933-4DD0-88B5-F6E9CD7F849D}"/>
              </a:ext>
            </a:extLst>
          </p:cNvPr>
          <p:cNvSpPr txBox="1"/>
          <p:nvPr/>
        </p:nvSpPr>
        <p:spPr>
          <a:xfrm>
            <a:off x="5682057" y="2975568"/>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(1.5h)</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FA9DA419-C923-4DA1-A904-FAFE2EE19367}"/>
              </a:ext>
            </a:extLst>
          </p:cNvPr>
          <p:cNvSpPr txBox="1"/>
          <p:nvPr/>
        </p:nvSpPr>
        <p:spPr>
          <a:xfrm>
            <a:off x="2573867" y="3082471"/>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実証運行</a:t>
            </a:r>
          </a:p>
        </p:txBody>
      </p:sp>
      <p:sp>
        <p:nvSpPr>
          <p:cNvPr id="37" name="テキスト ボックス 36">
            <a:extLst>
              <a:ext uri="{FF2B5EF4-FFF2-40B4-BE49-F238E27FC236}">
                <a16:creationId xmlns:a16="http://schemas.microsoft.com/office/drawing/2014/main" id="{AF38E8D4-0418-44AA-9F01-8572DC08E4D8}"/>
              </a:ext>
            </a:extLst>
          </p:cNvPr>
          <p:cNvSpPr txBox="1"/>
          <p:nvPr/>
        </p:nvSpPr>
        <p:spPr>
          <a:xfrm>
            <a:off x="4394042" y="3098237"/>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実証運行</a:t>
            </a:r>
          </a:p>
        </p:txBody>
      </p:sp>
      <p:sp>
        <p:nvSpPr>
          <p:cNvPr id="40" name="テキスト ボックス 39">
            <a:extLst>
              <a:ext uri="{FF2B5EF4-FFF2-40B4-BE49-F238E27FC236}">
                <a16:creationId xmlns:a16="http://schemas.microsoft.com/office/drawing/2014/main" id="{359651FF-3134-4DBE-84E2-C4F376E13B84}"/>
              </a:ext>
            </a:extLst>
          </p:cNvPr>
          <p:cNvSpPr txBox="1"/>
          <p:nvPr/>
        </p:nvSpPr>
        <p:spPr>
          <a:xfrm>
            <a:off x="2729439" y="2858270"/>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(2.5h)</a:t>
            </a:r>
            <a:endPar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802690F6-2661-4871-BA20-82F2EECC4B1B}"/>
              </a:ext>
            </a:extLst>
          </p:cNvPr>
          <p:cNvSpPr txBox="1"/>
          <p:nvPr/>
        </p:nvSpPr>
        <p:spPr>
          <a:xfrm>
            <a:off x="4562039" y="2874085"/>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(2.5h)</a:t>
            </a:r>
            <a:endPar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a:extLst>
              <a:ext uri="{FF2B5EF4-FFF2-40B4-BE49-F238E27FC236}">
                <a16:creationId xmlns:a16="http://schemas.microsoft.com/office/drawing/2014/main" id="{73CB2131-D60E-44FE-A65B-BBF289C360F2}"/>
              </a:ext>
            </a:extLst>
          </p:cNvPr>
          <p:cNvSpPr txBox="1"/>
          <p:nvPr/>
        </p:nvSpPr>
        <p:spPr>
          <a:xfrm>
            <a:off x="3726087" y="3164154"/>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休憩</a:t>
            </a:r>
          </a:p>
        </p:txBody>
      </p:sp>
      <p:sp>
        <p:nvSpPr>
          <p:cNvPr id="43" name="テキスト ボックス 42">
            <a:extLst>
              <a:ext uri="{FF2B5EF4-FFF2-40B4-BE49-F238E27FC236}">
                <a16:creationId xmlns:a16="http://schemas.microsoft.com/office/drawing/2014/main" id="{5C816CB0-243D-445C-9DFF-7F6CC395E61B}"/>
              </a:ext>
            </a:extLst>
          </p:cNvPr>
          <p:cNvSpPr txBox="1"/>
          <p:nvPr/>
        </p:nvSpPr>
        <p:spPr>
          <a:xfrm>
            <a:off x="3716474" y="2948061"/>
            <a:ext cx="51007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(1h)</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4670F0B9-F5F8-4090-AAD1-7626FAFEE230}"/>
              </a:ext>
            </a:extLst>
          </p:cNvPr>
          <p:cNvSpPr txBox="1"/>
          <p:nvPr/>
        </p:nvSpPr>
        <p:spPr>
          <a:xfrm>
            <a:off x="296258" y="4513628"/>
            <a:ext cx="884408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始業点呼・車両点検、回送</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(1.5</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時間</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＋実証運行</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時間</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＋回送、終業点呼・車両点検</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(1.5</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時間</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76CBC210-2097-4ED3-91F8-81F185FCC4CF}"/>
              </a:ext>
            </a:extLst>
          </p:cNvPr>
          <p:cNvSpPr txBox="1"/>
          <p:nvPr/>
        </p:nvSpPr>
        <p:spPr>
          <a:xfrm>
            <a:off x="262702" y="4823012"/>
            <a:ext cx="342914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点呼・点検時間は貸切バスをイメージ</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6" name="直線コネクタ 35">
            <a:extLst>
              <a:ext uri="{FF2B5EF4-FFF2-40B4-BE49-F238E27FC236}">
                <a16:creationId xmlns:a16="http://schemas.microsoft.com/office/drawing/2014/main" id="{33ADAE6B-5992-450F-81E3-99DC28680F8E}"/>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6CF87B1D-D04A-4163-A84A-FDD17B810884}"/>
              </a:ext>
            </a:extLst>
          </p:cNvPr>
          <p:cNvSpPr txBox="1"/>
          <p:nvPr/>
        </p:nvSpPr>
        <p:spPr>
          <a:xfrm>
            <a:off x="432000" y="2160755"/>
            <a:ext cx="4570482"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○１０時～１６時　</a:t>
            </a:r>
            <a:r>
              <a:rPr kumimoji="1" lang="ja-JP" altLang="en-US" dirty="0">
                <a:latin typeface="メイリオ" panose="020B0604030504040204" pitchFamily="50" charset="-128"/>
                <a:ea typeface="メイリオ" panose="020B0604030504040204" pitchFamily="50" charset="-128"/>
              </a:rPr>
              <a:t>（うち１時間休憩）</a:t>
            </a:r>
            <a:endParaRPr kumimoji="1" lang="en-US" altLang="ja-JP" sz="16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FAB70D96-B67D-472D-89ED-78D7EF734C25}"/>
              </a:ext>
            </a:extLst>
          </p:cNvPr>
          <p:cNvSpPr txBox="1"/>
          <p:nvPr/>
        </p:nvSpPr>
        <p:spPr>
          <a:xfrm>
            <a:off x="3143058" y="4232985"/>
            <a:ext cx="166423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運行時間帯のイメージ</a:t>
            </a:r>
          </a:p>
        </p:txBody>
      </p:sp>
      <p:sp>
        <p:nvSpPr>
          <p:cNvPr id="47" name="テキスト ボックス 46">
            <a:extLst>
              <a:ext uri="{FF2B5EF4-FFF2-40B4-BE49-F238E27FC236}">
                <a16:creationId xmlns:a16="http://schemas.microsoft.com/office/drawing/2014/main" id="{DA2AAE1A-5EB8-497C-991F-9E883FE06B7F}"/>
              </a:ext>
            </a:extLst>
          </p:cNvPr>
          <p:cNvSpPr txBox="1"/>
          <p:nvPr/>
        </p:nvSpPr>
        <p:spPr>
          <a:xfrm>
            <a:off x="4575415" y="108000"/>
            <a:ext cx="429797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運行日・運行時間帯・運行頻度の検討</a:t>
            </a:r>
          </a:p>
        </p:txBody>
      </p:sp>
    </p:spTree>
    <p:extLst>
      <p:ext uri="{BB962C8B-B14F-4D97-AF65-F5344CB8AC3E}">
        <p14:creationId xmlns:p14="http://schemas.microsoft.com/office/powerpoint/2010/main" val="124061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62DE1F38-01BD-44D8-80E3-5E656F155E78}"/>
              </a:ext>
            </a:extLst>
          </p:cNvPr>
          <p:cNvSpPr txBox="1"/>
          <p:nvPr/>
        </p:nvSpPr>
        <p:spPr>
          <a:xfrm>
            <a:off x="216000" y="72000"/>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メイリオ" panose="020B0604030504040204" pitchFamily="50" charset="-128"/>
                <a:ea typeface="メイリオ" panose="020B0604030504040204" pitchFamily="50" charset="-128"/>
              </a:rPr>
              <a:t>４</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．運行計画</a:t>
            </a:r>
          </a:p>
        </p:txBody>
      </p:sp>
      <p:graphicFrame>
        <p:nvGraphicFramePr>
          <p:cNvPr id="3" name="表 3">
            <a:extLst>
              <a:ext uri="{FF2B5EF4-FFF2-40B4-BE49-F238E27FC236}">
                <a16:creationId xmlns:a16="http://schemas.microsoft.com/office/drawing/2014/main" id="{8B76C2F7-671D-4D02-B38B-CED55EB33AEA}"/>
              </a:ext>
            </a:extLst>
          </p:cNvPr>
          <p:cNvGraphicFramePr>
            <a:graphicFrameLocks noGrp="1"/>
          </p:cNvGraphicFramePr>
          <p:nvPr>
            <p:extLst>
              <p:ext uri="{D42A27DB-BD31-4B8C-83A1-F6EECF244321}">
                <p14:modId xmlns:p14="http://schemas.microsoft.com/office/powerpoint/2010/main" val="999294467"/>
              </p:ext>
            </p:extLst>
          </p:nvPr>
        </p:nvGraphicFramePr>
        <p:xfrm>
          <a:off x="182880" y="787398"/>
          <a:ext cx="8755380" cy="5400462"/>
        </p:xfrm>
        <a:graphic>
          <a:graphicData uri="http://schemas.openxmlformats.org/drawingml/2006/table">
            <a:tbl>
              <a:tblPr firstRow="1" bandRow="1">
                <a:tableStyleId>{5940675A-B579-460E-94D1-54222C63F5DA}</a:tableStyleId>
              </a:tblPr>
              <a:tblGrid>
                <a:gridCol w="2026920">
                  <a:extLst>
                    <a:ext uri="{9D8B030D-6E8A-4147-A177-3AD203B41FA5}">
                      <a16:colId xmlns:a16="http://schemas.microsoft.com/office/drawing/2014/main" val="1439756151"/>
                    </a:ext>
                  </a:extLst>
                </a:gridCol>
                <a:gridCol w="6728460">
                  <a:extLst>
                    <a:ext uri="{9D8B030D-6E8A-4147-A177-3AD203B41FA5}">
                      <a16:colId xmlns:a16="http://schemas.microsoft.com/office/drawing/2014/main" val="3756256212"/>
                    </a:ext>
                  </a:extLst>
                </a:gridCol>
              </a:tblGrid>
              <a:tr h="424182">
                <a:tc>
                  <a:txBody>
                    <a:bodyPr/>
                    <a:lstStyle/>
                    <a:p>
                      <a:pPr algn="ctr"/>
                      <a:r>
                        <a:rPr lang="ja-JP" altLang="en-US" sz="1600" dirty="0">
                          <a:latin typeface="HGSｺﾞｼｯｸE" panose="020B0900000000000000" pitchFamily="50" charset="-128"/>
                          <a:ea typeface="HGSｺﾞｼｯｸE" panose="020B0900000000000000" pitchFamily="50" charset="-128"/>
                        </a:rPr>
                        <a:t>項　目</a:t>
                      </a:r>
                    </a:p>
                  </a:txBody>
                  <a:tcPr anchor="ctr">
                    <a:solidFill>
                      <a:schemeClr val="accent5">
                        <a:lumMod val="20000"/>
                        <a:lumOff val="80000"/>
                      </a:schemeClr>
                    </a:solidFill>
                  </a:tcPr>
                </a:tc>
                <a:tc>
                  <a:txBody>
                    <a:bodyPr/>
                    <a:lstStyle/>
                    <a:p>
                      <a:pPr algn="ctr"/>
                      <a:r>
                        <a:rPr lang="ja-JP" altLang="en-US" sz="1600" spc="600" dirty="0">
                          <a:latin typeface="HGSｺﾞｼｯｸE" panose="020B0900000000000000" pitchFamily="50" charset="-128"/>
                          <a:ea typeface="HGSｺﾞｼｯｸE" panose="020B0900000000000000" pitchFamily="50" charset="-128"/>
                        </a:rPr>
                        <a:t>運行計画（案）</a:t>
                      </a:r>
                    </a:p>
                  </a:txBody>
                  <a:tcPr anchor="ctr">
                    <a:solidFill>
                      <a:schemeClr val="accent5">
                        <a:lumMod val="20000"/>
                        <a:lumOff val="80000"/>
                      </a:schemeClr>
                    </a:solidFill>
                  </a:tcPr>
                </a:tc>
                <a:extLst>
                  <a:ext uri="{0D108BD9-81ED-4DB2-BD59-A6C34878D82A}">
                    <a16:rowId xmlns:a16="http://schemas.microsoft.com/office/drawing/2014/main" val="2473780916"/>
                  </a:ext>
                </a:extLst>
              </a:tr>
              <a:tr h="761147">
                <a:tc>
                  <a:txBody>
                    <a:bodyPr/>
                    <a:lstStyle/>
                    <a:p>
                      <a:r>
                        <a:rPr kumimoji="1" lang="ja-JP" altLang="en-US" sz="1600" dirty="0">
                          <a:latin typeface="Meiryo UI" panose="020B0604030504040204" pitchFamily="50" charset="-128"/>
                          <a:ea typeface="Meiryo UI" panose="020B0604030504040204" pitchFamily="50" charset="-128"/>
                        </a:rPr>
                        <a:t>実証実験運行ルート</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（仮称）北部ルート：運行距離約</a:t>
                      </a:r>
                      <a:r>
                        <a:rPr kumimoji="1" lang="en-US" altLang="ja-JP" sz="1600" dirty="0">
                          <a:latin typeface="Meiryo UI" panose="020B0604030504040204" pitchFamily="50" charset="-128"/>
                          <a:ea typeface="Meiryo UI" panose="020B0604030504040204" pitchFamily="50" charset="-128"/>
                        </a:rPr>
                        <a:t>7.9km</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上ノ太子駅～（経由）太子町役場～近つ飛鳥博物館</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（仮称）南部ルート：運行距離約</a:t>
                      </a:r>
                      <a:r>
                        <a:rPr kumimoji="1" lang="en-US" altLang="ja-JP" sz="1600" dirty="0">
                          <a:latin typeface="Meiryo UI" panose="020B0604030504040204" pitchFamily="50" charset="-128"/>
                          <a:ea typeface="Meiryo UI" panose="020B0604030504040204" pitchFamily="50" charset="-128"/>
                        </a:rPr>
                        <a:t>8.3km</a:t>
                      </a:r>
                    </a:p>
                    <a:p>
                      <a:r>
                        <a:rPr kumimoji="1" lang="ja-JP" altLang="en-US" sz="1600" dirty="0">
                          <a:latin typeface="Meiryo UI" panose="020B0604030504040204" pitchFamily="50" charset="-128"/>
                          <a:ea typeface="Meiryo UI" panose="020B0604030504040204" pitchFamily="50" charset="-128"/>
                        </a:rPr>
                        <a:t>　　　　　　　富田林駅～（経由）河南町役場～千早赤阪村役場</a:t>
                      </a:r>
                    </a:p>
                  </a:txBody>
                  <a:tcPr anchor="ctr"/>
                </a:tc>
                <a:extLst>
                  <a:ext uri="{0D108BD9-81ED-4DB2-BD59-A6C34878D82A}">
                    <a16:rowId xmlns:a16="http://schemas.microsoft.com/office/drawing/2014/main" val="502297636"/>
                  </a:ext>
                </a:extLst>
              </a:tr>
              <a:tr h="751416">
                <a:tc>
                  <a:txBody>
                    <a:bodyPr/>
                    <a:lstStyle/>
                    <a:p>
                      <a:r>
                        <a:rPr kumimoji="1" lang="ja-JP" altLang="en-US" sz="1600" dirty="0">
                          <a:latin typeface="Meiryo UI" panose="020B0604030504040204" pitchFamily="50" charset="-128"/>
                          <a:ea typeface="Meiryo UI" panose="020B0604030504040204" pitchFamily="50" charset="-128"/>
                        </a:rPr>
                        <a:t>使用車両</a:t>
                      </a:r>
                    </a:p>
                  </a:txBody>
                  <a:tcPr anchor="ctr"/>
                </a:tc>
                <a:tc>
                  <a:txBody>
                    <a:bodyPr/>
                    <a:lstStyle/>
                    <a:p>
                      <a:r>
                        <a:rPr kumimoji="1" lang="en-US" altLang="ja-JP" sz="1600" dirty="0">
                          <a:latin typeface="Meiryo UI" panose="020B0604030504040204" pitchFamily="50" charset="-128"/>
                          <a:ea typeface="Meiryo UI" panose="020B0604030504040204" pitchFamily="50" charset="-128"/>
                        </a:rPr>
                        <a:t>EV</a:t>
                      </a:r>
                      <a:r>
                        <a:rPr kumimoji="1" lang="ja-JP" altLang="en-US" sz="1600" dirty="0">
                          <a:latin typeface="Meiryo UI" panose="020B0604030504040204" pitchFamily="50" charset="-128"/>
                          <a:ea typeface="Meiryo UI" panose="020B0604030504040204" pitchFamily="50" charset="-128"/>
                        </a:rPr>
                        <a:t>バス　全長：</a:t>
                      </a:r>
                      <a:r>
                        <a:rPr kumimoji="1" lang="en-US" altLang="ja-JP" sz="1600" dirty="0">
                          <a:latin typeface="Meiryo UI" panose="020B0604030504040204" pitchFamily="50" charset="-128"/>
                          <a:ea typeface="Meiryo UI" panose="020B0604030504040204" pitchFamily="50" charset="-128"/>
                        </a:rPr>
                        <a:t>6.99</a:t>
                      </a:r>
                      <a:r>
                        <a:rPr kumimoji="1" lang="ja-JP" altLang="en-US" sz="1600" dirty="0">
                          <a:latin typeface="Meiryo UI" panose="020B0604030504040204" pitchFamily="50" charset="-128"/>
                          <a:ea typeface="Meiryo UI" panose="020B0604030504040204" pitchFamily="50" charset="-128"/>
                        </a:rPr>
                        <a:t>ｍ　座席数：</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（客席定員）</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（運転席）</a:t>
                      </a:r>
                    </a:p>
                  </a:txBody>
                  <a:tcPr anchor="ctr"/>
                </a:tc>
                <a:extLst>
                  <a:ext uri="{0D108BD9-81ED-4DB2-BD59-A6C34878D82A}">
                    <a16:rowId xmlns:a16="http://schemas.microsoft.com/office/drawing/2014/main" val="3601735197"/>
                  </a:ext>
                </a:extLst>
              </a:tr>
              <a:tr h="751416">
                <a:tc>
                  <a:txBody>
                    <a:bodyPr/>
                    <a:lstStyle/>
                    <a:p>
                      <a:r>
                        <a:rPr kumimoji="1" lang="ja-JP" altLang="en-US" sz="1600" dirty="0">
                          <a:latin typeface="Meiryo UI" panose="020B0604030504040204" pitchFamily="50" charset="-128"/>
                          <a:ea typeface="Meiryo UI" panose="020B0604030504040204" pitchFamily="50" charset="-128"/>
                        </a:rPr>
                        <a:t>バス停</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（仮称）北部ルート：起終点＋途中バス停５箇所</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（仮称）南部ルート：起終点＋途中バス停５箇所</a:t>
                      </a:r>
                    </a:p>
                  </a:txBody>
                  <a:tcPr anchor="ctr"/>
                </a:tc>
                <a:extLst>
                  <a:ext uri="{0D108BD9-81ED-4DB2-BD59-A6C34878D82A}">
                    <a16:rowId xmlns:a16="http://schemas.microsoft.com/office/drawing/2014/main" val="1005907410"/>
                  </a:ext>
                </a:extLst>
              </a:tr>
              <a:tr h="751416">
                <a:tc>
                  <a:txBody>
                    <a:bodyPr/>
                    <a:lstStyle/>
                    <a:p>
                      <a:r>
                        <a:rPr kumimoji="1" lang="ja-JP" altLang="en-US" sz="1600" dirty="0">
                          <a:latin typeface="Meiryo UI" panose="020B0604030504040204" pitchFamily="50" charset="-128"/>
                          <a:ea typeface="Meiryo UI" panose="020B0604030504040204" pitchFamily="50" charset="-128"/>
                        </a:rPr>
                        <a:t>運行日</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（平日・休日）毎日運行　　年末年始（</a:t>
                      </a:r>
                      <a:r>
                        <a:rPr kumimoji="1" lang="en-US" altLang="ja-JP" sz="1600" dirty="0">
                          <a:latin typeface="Meiryo UI" panose="020B0604030504040204" pitchFamily="50" charset="-128"/>
                          <a:ea typeface="Meiryo UI" panose="020B0604030504040204" pitchFamily="50" charset="-128"/>
                        </a:rPr>
                        <a:t>12/29</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1/3</a:t>
                      </a:r>
                      <a:r>
                        <a:rPr kumimoji="1" lang="ja-JP" altLang="en-US" sz="1600" dirty="0">
                          <a:latin typeface="Meiryo UI" panose="020B0604030504040204" pitchFamily="50" charset="-128"/>
                          <a:ea typeface="Meiryo UI" panose="020B0604030504040204" pitchFamily="50" charset="-128"/>
                        </a:rPr>
                        <a:t>）は除く</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32036654"/>
                  </a:ext>
                </a:extLst>
              </a:tr>
              <a:tr h="751416">
                <a:tc>
                  <a:txBody>
                    <a:bodyPr/>
                    <a:lstStyle/>
                    <a:p>
                      <a:r>
                        <a:rPr kumimoji="1" lang="ja-JP" altLang="en-US" sz="1600" dirty="0">
                          <a:latin typeface="Meiryo UI" panose="020B0604030504040204" pitchFamily="50" charset="-128"/>
                          <a:ea typeface="Meiryo UI" panose="020B0604030504040204" pitchFamily="50" charset="-128"/>
                        </a:rPr>
                        <a:t>運行時間帯及び頻度</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（仮称）北部ルート：概ね１０時～１６時で、１日４便（往復）程度</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（仮称）南部ルート：概ね１０時～１６時で、１日４便（往復）程度</a:t>
                      </a:r>
                    </a:p>
                  </a:txBody>
                  <a:tcPr anchor="ctr"/>
                </a:tc>
                <a:extLst>
                  <a:ext uri="{0D108BD9-81ED-4DB2-BD59-A6C34878D82A}">
                    <a16:rowId xmlns:a16="http://schemas.microsoft.com/office/drawing/2014/main" val="3404158324"/>
                  </a:ext>
                </a:extLst>
              </a:tr>
              <a:tr h="751416">
                <a:tc>
                  <a:txBody>
                    <a:bodyPr/>
                    <a:lstStyle/>
                    <a:p>
                      <a:r>
                        <a:rPr kumimoji="1" lang="ja-JP" altLang="en-US" sz="1600" dirty="0">
                          <a:latin typeface="Meiryo UI" panose="020B0604030504040204" pitchFamily="50" charset="-128"/>
                          <a:ea typeface="Meiryo UI" panose="020B0604030504040204" pitchFamily="50" charset="-128"/>
                        </a:rPr>
                        <a:t>乗車方法</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自由乗車（事前予約不要）</a:t>
                      </a:r>
                    </a:p>
                  </a:txBody>
                  <a:tcPr anchor="ctr"/>
                </a:tc>
                <a:extLst>
                  <a:ext uri="{0D108BD9-81ED-4DB2-BD59-A6C34878D82A}">
                    <a16:rowId xmlns:a16="http://schemas.microsoft.com/office/drawing/2014/main" val="94618981"/>
                  </a:ext>
                </a:extLst>
              </a:tr>
            </a:tbl>
          </a:graphicData>
        </a:graphic>
      </p:graphicFrame>
      <p:sp>
        <p:nvSpPr>
          <p:cNvPr id="6" name="正方形/長方形 5">
            <a:extLst>
              <a:ext uri="{FF2B5EF4-FFF2-40B4-BE49-F238E27FC236}">
                <a16:creationId xmlns:a16="http://schemas.microsoft.com/office/drawing/2014/main" id="{7BC15A7D-D096-4324-9BF1-D76DB05956FF}"/>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951E549-6055-4AA3-ABB9-11C8EB3D35F5}"/>
              </a:ext>
            </a:extLst>
          </p:cNvPr>
          <p:cNvSpPr txBox="1"/>
          <p:nvPr/>
        </p:nvSpPr>
        <p:spPr>
          <a:xfrm>
            <a:off x="8705778" y="6470668"/>
            <a:ext cx="45890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12</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EF52CBE9-2BD2-47D0-97DE-80959B1E7A45}"/>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DEBB6625-7310-429F-990C-6919774071DA}"/>
              </a:ext>
            </a:extLst>
          </p:cNvPr>
          <p:cNvSpPr txBox="1"/>
          <p:nvPr/>
        </p:nvSpPr>
        <p:spPr>
          <a:xfrm>
            <a:off x="6120441" y="108000"/>
            <a:ext cx="282801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運行計画（案）のまとめ</a:t>
            </a:r>
          </a:p>
        </p:txBody>
      </p:sp>
      <p:sp>
        <p:nvSpPr>
          <p:cNvPr id="2" name="テキスト ボックス 1">
            <a:extLst>
              <a:ext uri="{FF2B5EF4-FFF2-40B4-BE49-F238E27FC236}">
                <a16:creationId xmlns:a16="http://schemas.microsoft.com/office/drawing/2014/main" id="{C7C5E121-7F4E-4AFF-94AD-91F49335CF89}"/>
              </a:ext>
            </a:extLst>
          </p:cNvPr>
          <p:cNvSpPr txBox="1"/>
          <p:nvPr/>
        </p:nvSpPr>
        <p:spPr>
          <a:xfrm>
            <a:off x="103980" y="6303093"/>
            <a:ext cx="5892960"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本運行計画（案）について、引き続き、市町村や交通事業者等と協議・調整を行っていく。</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698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62DE1F38-01BD-44D8-80E3-5E656F155E78}"/>
              </a:ext>
            </a:extLst>
          </p:cNvPr>
          <p:cNvSpPr txBox="1"/>
          <p:nvPr/>
        </p:nvSpPr>
        <p:spPr>
          <a:xfrm>
            <a:off x="216000" y="72000"/>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５．機運醸成の</a:t>
            </a:r>
            <a:r>
              <a:rPr kumimoji="1" lang="ja-JP" altLang="en-US" sz="2400" b="1" dirty="0">
                <a:solidFill>
                  <a:prstClr val="black"/>
                </a:solidFill>
                <a:latin typeface="メイリオ" panose="020B0604030504040204" pitchFamily="50" charset="-128"/>
                <a:ea typeface="メイリオ" panose="020B0604030504040204" pitchFamily="50" charset="-128"/>
              </a:rPr>
              <a:t>取組</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7BC15A7D-D096-4324-9BF1-D76DB05956FF}"/>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951E549-6055-4AA3-ABB9-11C8EB3D35F5}"/>
              </a:ext>
            </a:extLst>
          </p:cNvPr>
          <p:cNvSpPr txBox="1"/>
          <p:nvPr/>
        </p:nvSpPr>
        <p:spPr>
          <a:xfrm>
            <a:off x="8705778" y="6470668"/>
            <a:ext cx="4580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13</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E5A99D1-63B3-4552-9390-0CBA67B630BE}"/>
              </a:ext>
            </a:extLst>
          </p:cNvPr>
          <p:cNvSpPr txBox="1"/>
          <p:nvPr/>
        </p:nvSpPr>
        <p:spPr>
          <a:xfrm>
            <a:off x="0" y="2236439"/>
            <a:ext cx="1723549"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■令和７年度</a:t>
            </a:r>
            <a:endParaRPr kumimoji="1" lang="en-US" altLang="ja-JP" sz="20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0D87DDA-E389-4DAD-8C20-12DF815589F9}"/>
              </a:ext>
            </a:extLst>
          </p:cNvPr>
          <p:cNvSpPr txBox="1"/>
          <p:nvPr/>
        </p:nvSpPr>
        <p:spPr>
          <a:xfrm>
            <a:off x="320040" y="2574806"/>
            <a:ext cx="1895071" cy="1477328"/>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（夏）イベント</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（冬）イベント</a:t>
            </a:r>
          </a:p>
        </p:txBody>
      </p:sp>
      <p:sp>
        <p:nvSpPr>
          <p:cNvPr id="9" name="テキスト ボックス 8">
            <a:extLst>
              <a:ext uri="{FF2B5EF4-FFF2-40B4-BE49-F238E27FC236}">
                <a16:creationId xmlns:a16="http://schemas.microsoft.com/office/drawing/2014/main" id="{EAB61784-A165-4271-AB8B-9E113831F31A}"/>
              </a:ext>
            </a:extLst>
          </p:cNvPr>
          <p:cNvSpPr txBox="1"/>
          <p:nvPr/>
        </p:nvSpPr>
        <p:spPr>
          <a:xfrm>
            <a:off x="864000" y="2869161"/>
            <a:ext cx="5783956" cy="78483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南河内地域の方が自動運転技術に触れる機会を創出</a:t>
            </a:r>
            <a:endParaRPr kumimoji="1" lang="en-US" altLang="ja-JP" sz="20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万博期間中のため自動運転バスの利用ができない</a:t>
            </a:r>
          </a:p>
        </p:txBody>
      </p:sp>
      <p:sp>
        <p:nvSpPr>
          <p:cNvPr id="11" name="テキスト ボックス 10">
            <a:extLst>
              <a:ext uri="{FF2B5EF4-FFF2-40B4-BE49-F238E27FC236}">
                <a16:creationId xmlns:a16="http://schemas.microsoft.com/office/drawing/2014/main" id="{AD86AA0B-1275-44FE-8A9F-AF5B6005EFB3}"/>
              </a:ext>
            </a:extLst>
          </p:cNvPr>
          <p:cNvSpPr txBox="1"/>
          <p:nvPr/>
        </p:nvSpPr>
        <p:spPr>
          <a:xfrm>
            <a:off x="861774" y="3973993"/>
            <a:ext cx="7253909"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乗客乗車による実証運行を開始する前に、自動運転バスの乗車体験</a:t>
            </a:r>
            <a:endParaRPr kumimoji="1" lang="ja-JP" altLang="en-US"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7220088-DB35-4F67-A452-E505FC8A8902}"/>
              </a:ext>
            </a:extLst>
          </p:cNvPr>
          <p:cNvSpPr txBox="1"/>
          <p:nvPr/>
        </p:nvSpPr>
        <p:spPr>
          <a:xfrm>
            <a:off x="216000" y="4420163"/>
            <a:ext cx="1800493"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＜発注等予定案件＞</a:t>
            </a:r>
          </a:p>
        </p:txBody>
      </p:sp>
      <p:sp>
        <p:nvSpPr>
          <p:cNvPr id="12" name="テキスト ボックス 11">
            <a:extLst>
              <a:ext uri="{FF2B5EF4-FFF2-40B4-BE49-F238E27FC236}">
                <a16:creationId xmlns:a16="http://schemas.microsoft.com/office/drawing/2014/main" id="{72F4AD07-6E5F-4053-8DDC-7109C03ABFBD}"/>
              </a:ext>
            </a:extLst>
          </p:cNvPr>
          <p:cNvSpPr txBox="1"/>
          <p:nvPr/>
        </p:nvSpPr>
        <p:spPr>
          <a:xfrm>
            <a:off x="394450" y="4756230"/>
            <a:ext cx="5269391" cy="1200329"/>
          </a:xfrm>
          <a:prstGeom prst="rect">
            <a:avLst/>
          </a:prstGeom>
          <a:noFill/>
        </p:spPr>
        <p:txBody>
          <a:bodyPr wrap="none" rtlCol="0">
            <a:spAutoFit/>
          </a:bodyPr>
          <a:lstStyle/>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フライヤー等作成・印刷（夏・冬イベント）</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自動運転ＰＲ動画作成</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SNS</a:t>
            </a:r>
            <a:r>
              <a:rPr kumimoji="1" lang="ja-JP" altLang="en-US" sz="1400" dirty="0">
                <a:latin typeface="Meiryo UI" panose="020B0604030504040204" pitchFamily="50" charset="-128"/>
                <a:ea typeface="Meiryo UI" panose="020B0604030504040204" pitchFamily="50" charset="-128"/>
              </a:rPr>
              <a:t>での発信やイベント等で利用）</a:t>
            </a:r>
          </a:p>
          <a:p>
            <a:pPr marL="285750" indent="-285750">
              <a:buFont typeface="Wingdings" panose="05000000000000000000" pitchFamily="2" charset="2"/>
              <a:buChar char="l"/>
            </a:pP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自動運転バスのロゴデザイン制作　</a:t>
            </a:r>
          </a:p>
        </p:txBody>
      </p:sp>
      <p:pic>
        <p:nvPicPr>
          <p:cNvPr id="14" name="図 13">
            <a:extLst>
              <a:ext uri="{FF2B5EF4-FFF2-40B4-BE49-F238E27FC236}">
                <a16:creationId xmlns:a16="http://schemas.microsoft.com/office/drawing/2014/main" id="{CC67DDF8-CDEA-4BC9-BC4D-0B1C92A99BFF}"/>
              </a:ext>
            </a:extLst>
          </p:cNvPr>
          <p:cNvPicPr>
            <a:picLocks noChangeAspect="1"/>
          </p:cNvPicPr>
          <p:nvPr/>
        </p:nvPicPr>
        <p:blipFill rotWithShape="1">
          <a:blip r:embed="rId2"/>
          <a:srcRect l="26370" t="13134" r="44177" b="20400"/>
          <a:stretch/>
        </p:blipFill>
        <p:spPr>
          <a:xfrm>
            <a:off x="6109135" y="4561295"/>
            <a:ext cx="1301681" cy="1835912"/>
          </a:xfrm>
          <a:prstGeom prst="rect">
            <a:avLst/>
          </a:prstGeom>
        </p:spPr>
      </p:pic>
      <p:pic>
        <p:nvPicPr>
          <p:cNvPr id="15" name="図 14">
            <a:extLst>
              <a:ext uri="{FF2B5EF4-FFF2-40B4-BE49-F238E27FC236}">
                <a16:creationId xmlns:a16="http://schemas.microsoft.com/office/drawing/2014/main" id="{72B6A67C-AAA8-47E0-B4FC-49F5102A7036}"/>
              </a:ext>
            </a:extLst>
          </p:cNvPr>
          <p:cNvPicPr>
            <a:picLocks noChangeAspect="1"/>
          </p:cNvPicPr>
          <p:nvPr/>
        </p:nvPicPr>
        <p:blipFill rotWithShape="1">
          <a:blip r:embed="rId3"/>
          <a:srcRect l="29737" t="13195" r="33648" b="3511"/>
          <a:stretch/>
        </p:blipFill>
        <p:spPr>
          <a:xfrm>
            <a:off x="7571140" y="4563671"/>
            <a:ext cx="1301681" cy="1850743"/>
          </a:xfrm>
          <a:prstGeom prst="rect">
            <a:avLst/>
          </a:prstGeom>
        </p:spPr>
      </p:pic>
      <p:sp>
        <p:nvSpPr>
          <p:cNvPr id="16" name="テキスト ボックス 15">
            <a:extLst>
              <a:ext uri="{FF2B5EF4-FFF2-40B4-BE49-F238E27FC236}">
                <a16:creationId xmlns:a16="http://schemas.microsoft.com/office/drawing/2014/main" id="{E9E8B592-A449-49C1-947A-F5F531F19DB0}"/>
              </a:ext>
            </a:extLst>
          </p:cNvPr>
          <p:cNvSpPr txBox="1"/>
          <p:nvPr/>
        </p:nvSpPr>
        <p:spPr>
          <a:xfrm>
            <a:off x="6647956" y="6453867"/>
            <a:ext cx="1723549"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令和６年度に作成したフライヤー</a:t>
            </a:r>
          </a:p>
        </p:txBody>
      </p:sp>
      <p:sp>
        <p:nvSpPr>
          <p:cNvPr id="13" name="テキスト ボックス 12">
            <a:extLst>
              <a:ext uri="{FF2B5EF4-FFF2-40B4-BE49-F238E27FC236}">
                <a16:creationId xmlns:a16="http://schemas.microsoft.com/office/drawing/2014/main" id="{3DACE2A6-8E31-4F9A-8F04-686EEC5942AC}"/>
              </a:ext>
            </a:extLst>
          </p:cNvPr>
          <p:cNvSpPr txBox="1"/>
          <p:nvPr/>
        </p:nvSpPr>
        <p:spPr>
          <a:xfrm>
            <a:off x="556571" y="5944838"/>
            <a:ext cx="4214615"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（制作例）地元大学に複数デザイン案を制作いただき、</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地域の投票により決定</a:t>
            </a:r>
          </a:p>
        </p:txBody>
      </p:sp>
      <p:cxnSp>
        <p:nvCxnSpPr>
          <p:cNvPr id="19" name="直線コネクタ 18">
            <a:extLst>
              <a:ext uri="{FF2B5EF4-FFF2-40B4-BE49-F238E27FC236}">
                <a16:creationId xmlns:a16="http://schemas.microsoft.com/office/drawing/2014/main" id="{E1AB3855-1A01-4CAB-A21D-F4012FBBC655}"/>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C4BDBEA1-5648-4B1D-BA35-29C2D24EF575}"/>
              </a:ext>
            </a:extLst>
          </p:cNvPr>
          <p:cNvSpPr txBox="1"/>
          <p:nvPr/>
        </p:nvSpPr>
        <p:spPr>
          <a:xfrm>
            <a:off x="-1" y="653612"/>
            <a:ext cx="1723549"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■令和６年度</a:t>
            </a:r>
            <a:endParaRPr kumimoji="1" lang="en-US" altLang="ja-JP" sz="20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9F1EB91-861B-426D-8046-ED9636A803DE}"/>
              </a:ext>
            </a:extLst>
          </p:cNvPr>
          <p:cNvSpPr txBox="1"/>
          <p:nvPr/>
        </p:nvSpPr>
        <p:spPr>
          <a:xfrm>
            <a:off x="324000" y="977581"/>
            <a:ext cx="4626588" cy="646331"/>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自動運転バス試乗会（</a:t>
            </a:r>
            <a:r>
              <a:rPr kumimoji="1" lang="en-US" altLang="ja-JP" b="1" dirty="0">
                <a:latin typeface="Meiryo UI" panose="020B0604030504040204" pitchFamily="50" charset="-128"/>
                <a:ea typeface="Meiryo UI" panose="020B0604030504040204" pitchFamily="50" charset="-128"/>
              </a:rPr>
              <a:t>R7.3.29 or 30</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C264E8B-B357-43EC-8238-D87675CF9BC4}"/>
              </a:ext>
            </a:extLst>
          </p:cNvPr>
          <p:cNvSpPr txBox="1"/>
          <p:nvPr/>
        </p:nvSpPr>
        <p:spPr>
          <a:xfrm>
            <a:off x="617408" y="1317071"/>
            <a:ext cx="8159606"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走行試験最終日に、実証運行ルートの一部区間において、地域の方に自動</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運転バスの乗車体験、見学</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138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D04EDAA4-9398-488E-975C-3104F4E20843}"/>
              </a:ext>
            </a:extLst>
          </p:cNvPr>
          <p:cNvGraphicFramePr>
            <a:graphicFrameLocks noGrp="1"/>
          </p:cNvGraphicFramePr>
          <p:nvPr>
            <p:extLst>
              <p:ext uri="{D42A27DB-BD31-4B8C-83A1-F6EECF244321}">
                <p14:modId xmlns:p14="http://schemas.microsoft.com/office/powerpoint/2010/main" val="827736180"/>
              </p:ext>
            </p:extLst>
          </p:nvPr>
        </p:nvGraphicFramePr>
        <p:xfrm>
          <a:off x="336331" y="1319690"/>
          <a:ext cx="8471338" cy="3204000"/>
        </p:xfrm>
        <a:graphic>
          <a:graphicData uri="http://schemas.openxmlformats.org/drawingml/2006/table">
            <a:tbl>
              <a:tblPr bandRow="1">
                <a:tableStyleId>{2D5ABB26-0587-4C30-8999-92F81FD0307C}</a:tableStyleId>
              </a:tblPr>
              <a:tblGrid>
                <a:gridCol w="7643648">
                  <a:extLst>
                    <a:ext uri="{9D8B030D-6E8A-4147-A177-3AD203B41FA5}">
                      <a16:colId xmlns:a16="http://schemas.microsoft.com/office/drawing/2014/main" val="3292849240"/>
                    </a:ext>
                  </a:extLst>
                </a:gridCol>
                <a:gridCol w="827690">
                  <a:extLst>
                    <a:ext uri="{9D8B030D-6E8A-4147-A177-3AD203B41FA5}">
                      <a16:colId xmlns:a16="http://schemas.microsoft.com/office/drawing/2014/main" val="2605252476"/>
                    </a:ext>
                  </a:extLst>
                </a:gridCol>
              </a:tblGrid>
              <a:tr h="640800">
                <a:tc>
                  <a:txBody>
                    <a:bodyPr/>
                    <a:lstStyle/>
                    <a:p>
                      <a:r>
                        <a:rPr kumimoji="1" lang="ja-JP" altLang="en-US" sz="2000" dirty="0">
                          <a:latin typeface="Meiryo UI" panose="020B0604030504040204" pitchFamily="50" charset="-128"/>
                          <a:ea typeface="Meiryo UI" panose="020B0604030504040204" pitchFamily="50" charset="-128"/>
                        </a:rPr>
                        <a:t>１．全体スケジュール</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１</a:t>
                      </a:r>
                    </a:p>
                  </a:txBody>
                  <a:tcPr anchor="ctr"/>
                </a:tc>
                <a:extLst>
                  <a:ext uri="{0D108BD9-81ED-4DB2-BD59-A6C34878D82A}">
                    <a16:rowId xmlns:a16="http://schemas.microsoft.com/office/drawing/2014/main" val="762079453"/>
                  </a:ext>
                </a:extLst>
              </a:tr>
              <a:tr h="640800">
                <a:tc>
                  <a:txBody>
                    <a:bodyPr/>
                    <a:lstStyle/>
                    <a:p>
                      <a:r>
                        <a:rPr kumimoji="1" lang="ja-JP" altLang="en-US" sz="2000" dirty="0">
                          <a:latin typeface="Meiryo UI" panose="020B0604030504040204" pitchFamily="50" charset="-128"/>
                          <a:ea typeface="Meiryo UI" panose="020B0604030504040204" pitchFamily="50" charset="-128"/>
                        </a:rPr>
                        <a:t>２．走行試験</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２</a:t>
                      </a:r>
                    </a:p>
                  </a:txBody>
                  <a:tcPr anchor="ctr"/>
                </a:tc>
                <a:extLst>
                  <a:ext uri="{0D108BD9-81ED-4DB2-BD59-A6C34878D82A}">
                    <a16:rowId xmlns:a16="http://schemas.microsoft.com/office/drawing/2014/main" val="3593742035"/>
                  </a:ext>
                </a:extLst>
              </a:tr>
              <a:tr h="640800">
                <a:tc>
                  <a:txBody>
                    <a:bodyPr/>
                    <a:lstStyle/>
                    <a:p>
                      <a:r>
                        <a:rPr kumimoji="1" lang="ja-JP" altLang="en-US" sz="2000" dirty="0">
                          <a:latin typeface="Meiryo UI" panose="020B0604030504040204" pitchFamily="50" charset="-128"/>
                          <a:ea typeface="Meiryo UI" panose="020B0604030504040204" pitchFamily="50" charset="-128"/>
                        </a:rPr>
                        <a:t>３．</a:t>
                      </a:r>
                      <a:r>
                        <a:rPr kumimoji="1" lang="ja-JP" altLang="en-US" sz="2000" b="0" dirty="0">
                          <a:latin typeface="Meiryo UI" panose="020B0604030504040204" pitchFamily="50" charset="-128"/>
                          <a:ea typeface="Meiryo UI" panose="020B0604030504040204" pitchFamily="50" charset="-128"/>
                        </a:rPr>
                        <a:t>自動運転技術のレベルアップに向けた取組</a:t>
                      </a: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３</a:t>
                      </a:r>
                    </a:p>
                  </a:txBody>
                  <a:tcPr anchor="ctr"/>
                </a:tc>
                <a:extLst>
                  <a:ext uri="{0D108BD9-81ED-4DB2-BD59-A6C34878D82A}">
                    <a16:rowId xmlns:a16="http://schemas.microsoft.com/office/drawing/2014/main" val="353191188"/>
                  </a:ext>
                </a:extLst>
              </a:tr>
              <a:tr h="640800">
                <a:tc>
                  <a:txBody>
                    <a:bodyPr/>
                    <a:lstStyle/>
                    <a:p>
                      <a:r>
                        <a:rPr kumimoji="1" lang="ja-JP" altLang="en-US" sz="2000" b="0" dirty="0">
                          <a:latin typeface="Meiryo UI" panose="020B0604030504040204" pitchFamily="50" charset="-128"/>
                          <a:ea typeface="Meiryo UI" panose="020B0604030504040204" pitchFamily="50" charset="-128"/>
                        </a:rPr>
                        <a:t>４．運行計画</a:t>
                      </a: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７</a:t>
                      </a:r>
                    </a:p>
                  </a:txBody>
                  <a:tcPr anchor="ctr"/>
                </a:tc>
                <a:extLst>
                  <a:ext uri="{0D108BD9-81ED-4DB2-BD59-A6C34878D82A}">
                    <a16:rowId xmlns:a16="http://schemas.microsoft.com/office/drawing/2014/main" val="3325639058"/>
                  </a:ext>
                </a:extLst>
              </a:tr>
              <a:tr h="640800">
                <a:tc>
                  <a:txBody>
                    <a:bodyPr/>
                    <a:lstStyle/>
                    <a:p>
                      <a:r>
                        <a:rPr kumimoji="1" lang="ja-JP" altLang="en-US" sz="2000" dirty="0">
                          <a:latin typeface="Meiryo UI" panose="020B0604030504040204" pitchFamily="50" charset="-128"/>
                          <a:ea typeface="Meiryo UI" panose="020B0604030504040204" pitchFamily="50" charset="-128"/>
                        </a:rPr>
                        <a:t>５．機運醸成の取組</a:t>
                      </a:r>
                    </a:p>
                  </a:txBody>
                  <a:tcPr anchor="ctr"/>
                </a:tc>
                <a:tc>
                  <a:txBody>
                    <a:bodyPr/>
                    <a:lstStyle/>
                    <a:p>
                      <a:pPr algn="ctr"/>
                      <a:r>
                        <a:rPr kumimoji="1" lang="en-US" altLang="ja-JP" sz="2000" dirty="0">
                          <a:latin typeface="Meiryo UI" panose="020B0604030504040204" pitchFamily="50" charset="-128"/>
                          <a:ea typeface="Meiryo UI" panose="020B0604030504040204" pitchFamily="50" charset="-128"/>
                        </a:rPr>
                        <a:t>13</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22058929"/>
                  </a:ext>
                </a:extLst>
              </a:tr>
            </a:tbl>
          </a:graphicData>
        </a:graphic>
      </p:graphicFrame>
      <p:sp>
        <p:nvSpPr>
          <p:cNvPr id="3" name="テキスト ボックス 2">
            <a:extLst>
              <a:ext uri="{FF2B5EF4-FFF2-40B4-BE49-F238E27FC236}">
                <a16:creationId xmlns:a16="http://schemas.microsoft.com/office/drawing/2014/main" id="{7FE810FA-4290-4D9F-BF3C-4BEC6F93FBBF}"/>
              </a:ext>
            </a:extLst>
          </p:cNvPr>
          <p:cNvSpPr txBox="1"/>
          <p:nvPr/>
        </p:nvSpPr>
        <p:spPr>
          <a:xfrm>
            <a:off x="336331" y="579120"/>
            <a:ext cx="1107997" cy="369332"/>
          </a:xfrm>
          <a:prstGeom prst="rect">
            <a:avLst/>
          </a:prstGeom>
          <a:noFill/>
          <a:ln w="6350">
            <a:solidFill>
              <a:schemeClr val="tx1"/>
            </a:solidFill>
          </a:ln>
        </p:spPr>
        <p:txBody>
          <a:bodyPr wrap="none" rtlCol="0" anchor="ctr">
            <a:spAutoFit/>
          </a:bodyPr>
          <a:lstStyle/>
          <a:p>
            <a:pPr algn="ctr"/>
            <a:r>
              <a:rPr kumimoji="1" lang="ja-JP" altLang="en-US" b="1" dirty="0"/>
              <a:t>目　　次</a:t>
            </a:r>
          </a:p>
        </p:txBody>
      </p:sp>
    </p:spTree>
    <p:extLst>
      <p:ext uri="{BB962C8B-B14F-4D97-AF65-F5344CB8AC3E}">
        <p14:creationId xmlns:p14="http://schemas.microsoft.com/office/powerpoint/2010/main" val="156176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矢印: 下 37">
            <a:extLst>
              <a:ext uri="{FF2B5EF4-FFF2-40B4-BE49-F238E27FC236}">
                <a16:creationId xmlns:a16="http://schemas.microsoft.com/office/drawing/2014/main" id="{56BE6D1C-4611-4CB2-9A52-2D3CF2B6E282}"/>
              </a:ext>
            </a:extLst>
          </p:cNvPr>
          <p:cNvSpPr/>
          <p:nvPr/>
        </p:nvSpPr>
        <p:spPr>
          <a:xfrm>
            <a:off x="3300291" y="2174022"/>
            <a:ext cx="135763" cy="1535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aphicFrame>
        <p:nvGraphicFramePr>
          <p:cNvPr id="3" name="表 4">
            <a:extLst>
              <a:ext uri="{FF2B5EF4-FFF2-40B4-BE49-F238E27FC236}">
                <a16:creationId xmlns:a16="http://schemas.microsoft.com/office/drawing/2014/main" id="{09A059D6-A6A1-4456-8DA6-E8C4A92F7453}"/>
              </a:ext>
            </a:extLst>
          </p:cNvPr>
          <p:cNvGraphicFramePr>
            <a:graphicFrameLocks noGrp="1"/>
          </p:cNvGraphicFramePr>
          <p:nvPr>
            <p:extLst>
              <p:ext uri="{D42A27DB-BD31-4B8C-83A1-F6EECF244321}">
                <p14:modId xmlns:p14="http://schemas.microsoft.com/office/powerpoint/2010/main" val="574747805"/>
              </p:ext>
            </p:extLst>
          </p:nvPr>
        </p:nvGraphicFramePr>
        <p:xfrm>
          <a:off x="137167" y="705211"/>
          <a:ext cx="8809763" cy="5869577"/>
        </p:xfrm>
        <a:graphic>
          <a:graphicData uri="http://schemas.openxmlformats.org/drawingml/2006/table">
            <a:tbl>
              <a:tblPr firstRow="1" bandRow="1">
                <a:tableStyleId>{5C22544A-7EE6-4342-B048-85BDC9FD1C3A}</a:tableStyleId>
              </a:tblPr>
              <a:tblGrid>
                <a:gridCol w="1082033">
                  <a:extLst>
                    <a:ext uri="{9D8B030D-6E8A-4147-A177-3AD203B41FA5}">
                      <a16:colId xmlns:a16="http://schemas.microsoft.com/office/drawing/2014/main" val="20000"/>
                    </a:ext>
                  </a:extLst>
                </a:gridCol>
                <a:gridCol w="1397359">
                  <a:extLst>
                    <a:ext uri="{9D8B030D-6E8A-4147-A177-3AD203B41FA5}">
                      <a16:colId xmlns:a16="http://schemas.microsoft.com/office/drawing/2014/main" val="20002"/>
                    </a:ext>
                  </a:extLst>
                </a:gridCol>
                <a:gridCol w="1314215">
                  <a:extLst>
                    <a:ext uri="{9D8B030D-6E8A-4147-A177-3AD203B41FA5}">
                      <a16:colId xmlns:a16="http://schemas.microsoft.com/office/drawing/2014/main" val="20003"/>
                    </a:ext>
                  </a:extLst>
                </a:gridCol>
                <a:gridCol w="1298773">
                  <a:extLst>
                    <a:ext uri="{9D8B030D-6E8A-4147-A177-3AD203B41FA5}">
                      <a16:colId xmlns:a16="http://schemas.microsoft.com/office/drawing/2014/main" val="20004"/>
                    </a:ext>
                  </a:extLst>
                </a:gridCol>
                <a:gridCol w="1401761">
                  <a:extLst>
                    <a:ext uri="{9D8B030D-6E8A-4147-A177-3AD203B41FA5}">
                      <a16:colId xmlns:a16="http://schemas.microsoft.com/office/drawing/2014/main" val="20005"/>
                    </a:ext>
                  </a:extLst>
                </a:gridCol>
                <a:gridCol w="2315622">
                  <a:extLst>
                    <a:ext uri="{9D8B030D-6E8A-4147-A177-3AD203B41FA5}">
                      <a16:colId xmlns:a16="http://schemas.microsoft.com/office/drawing/2014/main" val="20006"/>
                    </a:ext>
                  </a:extLst>
                </a:gridCol>
              </a:tblGrid>
              <a:tr h="458862">
                <a:tc>
                  <a:txBody>
                    <a:bodyPr/>
                    <a:lstStyle/>
                    <a:p>
                      <a:pPr algn="ctr"/>
                      <a:endParaRPr kumimoji="1" lang="ja-JP" altLang="en-US" sz="1800" dirty="0">
                        <a:latin typeface="Meiryo UI" panose="020B0604030504040204" pitchFamily="50" charset="-128"/>
                        <a:ea typeface="Meiryo UI" panose="020B0604030504040204" pitchFamily="50" charset="-128"/>
                      </a:endParaRPr>
                    </a:p>
                  </a:txBody>
                  <a:tcPr marL="91425" marR="91425" marT="45715" marB="45715"/>
                </a:tc>
                <a:tc gridSpan="2">
                  <a:txBody>
                    <a:bodyPr/>
                    <a:lstStyle/>
                    <a:p>
                      <a:pPr algn="ctr"/>
                      <a:r>
                        <a:rPr kumimoji="1" lang="en-US" altLang="ja-JP" sz="2000" dirty="0"/>
                        <a:t>R6</a:t>
                      </a:r>
                      <a:r>
                        <a:rPr kumimoji="1" lang="ja-JP" altLang="en-US" sz="2000" dirty="0"/>
                        <a:t>（</a:t>
                      </a:r>
                      <a:r>
                        <a:rPr kumimoji="1" lang="en-US" altLang="ja-JP" sz="2000" dirty="0"/>
                        <a:t>2024</a:t>
                      </a:r>
                      <a:r>
                        <a:rPr kumimoji="1" lang="ja-JP" altLang="en-US" sz="2000" dirty="0"/>
                        <a:t>）</a:t>
                      </a:r>
                    </a:p>
                  </a:txBody>
                  <a:tcPr marL="91425" marR="91425" marT="45715" marB="45715" anchor="ctr"/>
                </a:tc>
                <a:tc hMerge="1">
                  <a:txBody>
                    <a:bodyPr/>
                    <a:lstStyle/>
                    <a:p>
                      <a:endParaRPr kumimoji="1" lang="ja-JP" altLang="en-US"/>
                    </a:p>
                  </a:txBody>
                  <a:tcPr/>
                </a:tc>
                <a:tc gridSpan="2">
                  <a:txBody>
                    <a:bodyPr/>
                    <a:lstStyle/>
                    <a:p>
                      <a:pPr algn="ctr"/>
                      <a:r>
                        <a:rPr kumimoji="1" lang="en-US" altLang="ja-JP" sz="2000" dirty="0"/>
                        <a:t>R7</a:t>
                      </a:r>
                      <a:r>
                        <a:rPr kumimoji="1" lang="ja-JP" altLang="en-US" sz="2000" dirty="0"/>
                        <a:t>（</a:t>
                      </a:r>
                      <a:r>
                        <a:rPr kumimoji="1" lang="en-US" altLang="ja-JP" sz="2000" dirty="0"/>
                        <a:t>2025</a:t>
                      </a:r>
                      <a:r>
                        <a:rPr kumimoji="1" lang="ja-JP" altLang="en-US" sz="2000" dirty="0"/>
                        <a:t>）</a:t>
                      </a:r>
                    </a:p>
                  </a:txBody>
                  <a:tcPr marL="91425" marR="91425" marT="45715" marB="45715" anchor="ctr"/>
                </a:tc>
                <a:tc hMerge="1">
                  <a:txBody>
                    <a:bodyPr/>
                    <a:lstStyle/>
                    <a:p>
                      <a:endParaRPr kumimoji="1" lang="ja-JP" altLang="en-US"/>
                    </a:p>
                  </a:txBody>
                  <a:tcPr/>
                </a:tc>
                <a:tc>
                  <a:txBody>
                    <a:bodyPr/>
                    <a:lstStyle/>
                    <a:p>
                      <a:pPr algn="ctr"/>
                      <a:r>
                        <a:rPr kumimoji="1" lang="en-US" altLang="ja-JP" sz="1400" dirty="0"/>
                        <a:t>R8</a:t>
                      </a:r>
                      <a:r>
                        <a:rPr kumimoji="1" lang="ja-JP" altLang="en-US" sz="1400" dirty="0"/>
                        <a:t>（</a:t>
                      </a:r>
                      <a:r>
                        <a:rPr kumimoji="1" lang="en-US" altLang="ja-JP" sz="1400" dirty="0"/>
                        <a:t>2026</a:t>
                      </a:r>
                      <a:r>
                        <a:rPr kumimoji="1" lang="ja-JP" altLang="en-US" sz="1400" dirty="0"/>
                        <a:t>）～</a:t>
                      </a:r>
                      <a:r>
                        <a:rPr kumimoji="1" lang="en-US" altLang="ja-JP" sz="1400" dirty="0"/>
                        <a:t>R10</a:t>
                      </a:r>
                      <a:r>
                        <a:rPr kumimoji="1" lang="ja-JP" altLang="en-US" sz="1400" dirty="0"/>
                        <a:t>（</a:t>
                      </a:r>
                      <a:r>
                        <a:rPr kumimoji="1" lang="en-US" altLang="ja-JP" sz="1400" dirty="0"/>
                        <a:t>2028</a:t>
                      </a:r>
                      <a:r>
                        <a:rPr kumimoji="1" lang="ja-JP" altLang="en-US" sz="1400" dirty="0"/>
                        <a:t>）</a:t>
                      </a:r>
                      <a:endParaRPr kumimoji="1" lang="en-US" altLang="ja-JP" sz="2000" dirty="0"/>
                    </a:p>
                    <a:p>
                      <a:pPr algn="ctr"/>
                      <a:r>
                        <a:rPr kumimoji="1" lang="ja-JP" altLang="en-US" sz="1100" dirty="0"/>
                        <a:t>（３年程度）</a:t>
                      </a:r>
                    </a:p>
                  </a:txBody>
                  <a:tcPr marL="91425" marR="91425" marT="45715" marB="45715" anchor="ctr"/>
                </a:tc>
                <a:extLst>
                  <a:ext uri="{0D108BD9-81ED-4DB2-BD59-A6C34878D82A}">
                    <a16:rowId xmlns:a16="http://schemas.microsoft.com/office/drawing/2014/main" val="10000"/>
                  </a:ext>
                </a:extLst>
              </a:tr>
              <a:tr h="4588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10002"/>
                  </a:ext>
                </a:extLst>
              </a:tr>
              <a:tr h="672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Osaka Metro</a:t>
                      </a: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2818176145"/>
                  </a:ext>
                </a:extLst>
              </a:tr>
            </a:tbl>
          </a:graphicData>
        </a:graphic>
      </p:graphicFrame>
      <p:sp>
        <p:nvSpPr>
          <p:cNvPr id="55" name="矢印: 右 54">
            <a:extLst>
              <a:ext uri="{FF2B5EF4-FFF2-40B4-BE49-F238E27FC236}">
                <a16:creationId xmlns:a16="http://schemas.microsoft.com/office/drawing/2014/main" id="{0D897409-57D5-4D4D-9CE1-B22F63CCAEB1}"/>
              </a:ext>
            </a:extLst>
          </p:cNvPr>
          <p:cNvSpPr/>
          <p:nvPr/>
        </p:nvSpPr>
        <p:spPr>
          <a:xfrm>
            <a:off x="5244080" y="3647743"/>
            <a:ext cx="3347529" cy="1205571"/>
          </a:xfrm>
          <a:prstGeom prst="rightArrow">
            <a:avLst>
              <a:gd name="adj1" fmla="val 70559"/>
              <a:gd name="adj2" fmla="val 24759"/>
            </a:avLst>
          </a:prstGeom>
          <a:solidFill>
            <a:schemeClr val="bg1">
              <a:lumMod val="5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sz="12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00CF85B2-2323-45F7-869A-AB253A87C8B1}"/>
              </a:ext>
            </a:extLst>
          </p:cNvPr>
          <p:cNvSpPr txBox="1"/>
          <p:nvPr/>
        </p:nvSpPr>
        <p:spPr>
          <a:xfrm>
            <a:off x="216000" y="108000"/>
            <a:ext cx="5188498" cy="461665"/>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1</a:t>
            </a:r>
            <a:r>
              <a:rPr kumimoji="1" lang="ja-JP" altLang="en-US" sz="2400" b="1" dirty="0">
                <a:latin typeface="メイリオ" panose="020B0604030504040204" pitchFamily="50" charset="-128"/>
                <a:ea typeface="メイリオ" panose="020B0604030504040204" pitchFamily="50" charset="-128"/>
              </a:rPr>
              <a:t>．全体スケジュール</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F141F778-C5E6-4453-B95B-9956E149C6B4}"/>
              </a:ext>
            </a:extLst>
          </p:cNvPr>
          <p:cNvCxnSpPr>
            <a:cxnSpLocks/>
          </p:cNvCxnSpPr>
          <p:nvPr/>
        </p:nvCxnSpPr>
        <p:spPr>
          <a:xfrm>
            <a:off x="2093556" y="3962399"/>
            <a:ext cx="0" cy="1116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2CC7D66-53D3-45AF-984A-10ACCB1AE574}"/>
              </a:ext>
            </a:extLst>
          </p:cNvPr>
          <p:cNvCxnSpPr/>
          <p:nvPr/>
        </p:nvCxnSpPr>
        <p:spPr>
          <a:xfrm>
            <a:off x="3676697" y="4598566"/>
            <a:ext cx="0" cy="432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9130B968-3391-4A2C-81BB-600FF9CE87E0}"/>
              </a:ext>
            </a:extLst>
          </p:cNvPr>
          <p:cNvCxnSpPr>
            <a:cxnSpLocks/>
          </p:cNvCxnSpPr>
          <p:nvPr/>
        </p:nvCxnSpPr>
        <p:spPr>
          <a:xfrm>
            <a:off x="2385141" y="4520201"/>
            <a:ext cx="3528" cy="5677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0CFB4B25-35C9-4ECB-B6D7-4603ADA6027D}"/>
              </a:ext>
            </a:extLst>
          </p:cNvPr>
          <p:cNvSpPr/>
          <p:nvPr/>
        </p:nvSpPr>
        <p:spPr>
          <a:xfrm>
            <a:off x="2597349" y="1160738"/>
            <a:ext cx="1332000" cy="5406233"/>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19">
            <a:extLst>
              <a:ext uri="{FF2B5EF4-FFF2-40B4-BE49-F238E27FC236}">
                <a16:creationId xmlns:a16="http://schemas.microsoft.com/office/drawing/2014/main" id="{764E1072-F168-43FB-BACF-5FE86D378043}"/>
              </a:ext>
            </a:extLst>
          </p:cNvPr>
          <p:cNvSpPr txBox="1">
            <a:spLocks noChangeArrowheads="1"/>
          </p:cNvSpPr>
          <p:nvPr/>
        </p:nvSpPr>
        <p:spPr bwMode="auto">
          <a:xfrm>
            <a:off x="819406" y="3761156"/>
            <a:ext cx="1368000" cy="246221"/>
          </a:xfrm>
          <a:prstGeom prst="rect">
            <a:avLst/>
          </a:prstGeom>
          <a:solidFill>
            <a:schemeClr val="bg1"/>
          </a:solidFill>
          <a:ln>
            <a:no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000" dirty="0">
                <a:latin typeface="Meiryo UI" panose="020B0604030504040204" pitchFamily="50" charset="-128"/>
                <a:ea typeface="Meiryo UI" panose="020B0604030504040204" pitchFamily="50" charset="-128"/>
              </a:rPr>
              <a:t>協議会・車両披露会　●</a:t>
            </a: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19">
            <a:extLst>
              <a:ext uri="{FF2B5EF4-FFF2-40B4-BE49-F238E27FC236}">
                <a16:creationId xmlns:a16="http://schemas.microsoft.com/office/drawing/2014/main" id="{0F3A732C-17C9-46E5-9CFA-F6274B5E37E5}"/>
              </a:ext>
            </a:extLst>
          </p:cNvPr>
          <p:cNvSpPr txBox="1">
            <a:spLocks noChangeArrowheads="1"/>
          </p:cNvSpPr>
          <p:nvPr/>
        </p:nvSpPr>
        <p:spPr bwMode="auto">
          <a:xfrm>
            <a:off x="1039048" y="4391197"/>
            <a:ext cx="1512000" cy="246221"/>
          </a:xfrm>
          <a:prstGeom prst="rect">
            <a:avLst/>
          </a:prstGeom>
          <a:solidFill>
            <a:schemeClr val="bg1"/>
          </a:solidFill>
          <a:ln w="19050">
            <a:noFill/>
            <a:prstDash val="soli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None/>
            </a:pPr>
            <a:r>
              <a:rPr lang="ja-JP" altLang="en-US" sz="1000" dirty="0">
                <a:latin typeface="Meiryo UI" panose="020B0604030504040204" pitchFamily="50" charset="-128"/>
                <a:ea typeface="Meiryo UI" panose="020B0604030504040204" pitchFamily="50" charset="-128"/>
              </a:rPr>
              <a:t>協議会・走行披露会　●</a:t>
            </a:r>
            <a:endParaRPr lang="en-US" altLang="ja-JP" sz="1000" dirty="0">
              <a:latin typeface="Meiryo UI" panose="020B0604030504040204" pitchFamily="50" charset="-128"/>
              <a:ea typeface="Meiryo UI" panose="020B0604030504040204" pitchFamily="50" charset="-128"/>
            </a:endParaRPr>
          </a:p>
        </p:txBody>
      </p:sp>
      <p:sp>
        <p:nvSpPr>
          <p:cNvPr id="11305" name="テキスト ボックス 19">
            <a:extLst>
              <a:ext uri="{FF2B5EF4-FFF2-40B4-BE49-F238E27FC236}">
                <a16:creationId xmlns:a16="http://schemas.microsoft.com/office/drawing/2014/main" id="{5E719D74-F8BA-45A6-97B2-FEBDE5E4C799}"/>
              </a:ext>
            </a:extLst>
          </p:cNvPr>
          <p:cNvSpPr txBox="1">
            <a:spLocks noChangeArrowheads="1"/>
          </p:cNvSpPr>
          <p:nvPr/>
        </p:nvSpPr>
        <p:spPr bwMode="auto">
          <a:xfrm>
            <a:off x="2757732" y="4351115"/>
            <a:ext cx="9265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 typeface="Arial" panose="020B0604020202020204" pitchFamily="34" charset="0"/>
              <a:buNone/>
            </a:pPr>
            <a:r>
              <a:rPr lang="ja-JP" altLang="en-US" sz="900" dirty="0">
                <a:latin typeface="Meiryo UI" panose="020B0604030504040204" pitchFamily="50" charset="-128"/>
                <a:ea typeface="Meiryo UI" panose="020B0604030504040204" pitchFamily="50" charset="-128"/>
              </a:rPr>
              <a:t>（数日間）</a:t>
            </a:r>
            <a:endParaRPr lang="en-US" altLang="ja-JP" sz="900" dirty="0">
              <a:latin typeface="Meiryo UI" panose="020B0604030504040204" pitchFamily="50" charset="-128"/>
              <a:ea typeface="Meiryo UI" panose="020B0604030504040204" pitchFamily="50" charset="-128"/>
            </a:endParaRPr>
          </a:p>
        </p:txBody>
      </p:sp>
      <p:sp>
        <p:nvSpPr>
          <p:cNvPr id="35" name="ホームベース 12">
            <a:extLst>
              <a:ext uri="{FF2B5EF4-FFF2-40B4-BE49-F238E27FC236}">
                <a16:creationId xmlns:a16="http://schemas.microsoft.com/office/drawing/2014/main" id="{37CC95BC-9D46-46BD-8DFB-B1C64092A2BA}"/>
              </a:ext>
            </a:extLst>
          </p:cNvPr>
          <p:cNvSpPr/>
          <p:nvPr/>
        </p:nvSpPr>
        <p:spPr>
          <a:xfrm>
            <a:off x="2041442" y="6090092"/>
            <a:ext cx="1825941" cy="380733"/>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a:t>テスト走行</a:t>
            </a:r>
          </a:p>
        </p:txBody>
      </p:sp>
      <p:cxnSp>
        <p:nvCxnSpPr>
          <p:cNvPr id="6" name="直線矢印コネクタ 5">
            <a:extLst>
              <a:ext uri="{FF2B5EF4-FFF2-40B4-BE49-F238E27FC236}">
                <a16:creationId xmlns:a16="http://schemas.microsoft.com/office/drawing/2014/main" id="{2606864C-DFAD-4A80-AFD8-5D34D58CBB2B}"/>
              </a:ext>
            </a:extLst>
          </p:cNvPr>
          <p:cNvCxnSpPr>
            <a:cxnSpLocks/>
          </p:cNvCxnSpPr>
          <p:nvPr/>
        </p:nvCxnSpPr>
        <p:spPr>
          <a:xfrm rot="21540000" flipV="1">
            <a:off x="3771665" y="4631371"/>
            <a:ext cx="0" cy="158400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a:extLst>
              <a:ext uri="{FF2B5EF4-FFF2-40B4-BE49-F238E27FC236}">
                <a16:creationId xmlns:a16="http://schemas.microsoft.com/office/drawing/2014/main" id="{1EB03E7C-86B9-404D-947B-1F7F19163950}"/>
              </a:ext>
            </a:extLst>
          </p:cNvPr>
          <p:cNvCxnSpPr>
            <a:cxnSpLocks/>
          </p:cNvCxnSpPr>
          <p:nvPr/>
        </p:nvCxnSpPr>
        <p:spPr>
          <a:xfrm flipV="1">
            <a:off x="5279253" y="4705761"/>
            <a:ext cx="0" cy="154800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11309" name="テキスト ボックス 19">
            <a:extLst>
              <a:ext uri="{FF2B5EF4-FFF2-40B4-BE49-F238E27FC236}">
                <a16:creationId xmlns:a16="http://schemas.microsoft.com/office/drawing/2014/main" id="{7B3AF9DC-ED69-426A-831C-EEC269CDBF22}"/>
              </a:ext>
            </a:extLst>
          </p:cNvPr>
          <p:cNvSpPr txBox="1">
            <a:spLocks noChangeArrowheads="1"/>
          </p:cNvSpPr>
          <p:nvPr/>
        </p:nvSpPr>
        <p:spPr bwMode="auto">
          <a:xfrm>
            <a:off x="2010632" y="4131946"/>
            <a:ext cx="2012356"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　　　　　　　走行試験★</a:t>
            </a:r>
            <a:endParaRPr lang="en-US" altLang="ja-JP" sz="1400" dirty="0">
              <a:latin typeface="Meiryo UI" panose="020B0604030504040204" pitchFamily="50" charset="-128"/>
              <a:ea typeface="Meiryo UI" panose="020B0604030504040204" pitchFamily="50" charset="-128"/>
            </a:endParaRPr>
          </a:p>
        </p:txBody>
      </p:sp>
      <p:sp>
        <p:nvSpPr>
          <p:cNvPr id="11311" name="テキスト ボックス 19">
            <a:extLst>
              <a:ext uri="{FF2B5EF4-FFF2-40B4-BE49-F238E27FC236}">
                <a16:creationId xmlns:a16="http://schemas.microsoft.com/office/drawing/2014/main" id="{7799D44B-A65B-477F-AC99-1C93C909AA1E}"/>
              </a:ext>
            </a:extLst>
          </p:cNvPr>
          <p:cNvSpPr txBox="1">
            <a:spLocks noChangeArrowheads="1"/>
          </p:cNvSpPr>
          <p:nvPr/>
        </p:nvSpPr>
        <p:spPr bwMode="auto">
          <a:xfrm>
            <a:off x="1034437" y="5899327"/>
            <a:ext cx="1444206" cy="39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＜万博バス車両＞　</a:t>
            </a:r>
            <a:endParaRPr lang="en-US" altLang="ja-JP" sz="12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93070B21-7CC3-4A26-8FE6-3550C4ADE8C9}"/>
              </a:ext>
            </a:extLst>
          </p:cNvPr>
          <p:cNvSpPr/>
          <p:nvPr/>
        </p:nvSpPr>
        <p:spPr>
          <a:xfrm>
            <a:off x="8617010" y="1289094"/>
            <a:ext cx="268837" cy="41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検証結果を踏まえた取組</a:t>
            </a:r>
          </a:p>
        </p:txBody>
      </p:sp>
      <p:sp>
        <p:nvSpPr>
          <p:cNvPr id="59" name="テキスト ボックス 58">
            <a:extLst>
              <a:ext uri="{FF2B5EF4-FFF2-40B4-BE49-F238E27FC236}">
                <a16:creationId xmlns:a16="http://schemas.microsoft.com/office/drawing/2014/main" id="{A64A07E7-C637-4918-8F8A-E29C1D45DEA2}"/>
              </a:ext>
            </a:extLst>
          </p:cNvPr>
          <p:cNvSpPr txBox="1"/>
          <p:nvPr/>
        </p:nvSpPr>
        <p:spPr>
          <a:xfrm>
            <a:off x="1825422" y="3560253"/>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７月</a:t>
            </a:r>
          </a:p>
        </p:txBody>
      </p:sp>
      <p:sp>
        <p:nvSpPr>
          <p:cNvPr id="60" name="テキスト ボックス 59">
            <a:extLst>
              <a:ext uri="{FF2B5EF4-FFF2-40B4-BE49-F238E27FC236}">
                <a16:creationId xmlns:a16="http://schemas.microsoft.com/office/drawing/2014/main" id="{FEDE7008-5EEF-46B5-A393-0F8FDB4C28BA}"/>
              </a:ext>
            </a:extLst>
          </p:cNvPr>
          <p:cNvSpPr txBox="1"/>
          <p:nvPr/>
        </p:nvSpPr>
        <p:spPr>
          <a:xfrm>
            <a:off x="2292426" y="4167011"/>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９月</a:t>
            </a:r>
          </a:p>
        </p:txBody>
      </p:sp>
      <p:cxnSp>
        <p:nvCxnSpPr>
          <p:cNvPr id="62" name="直線矢印コネクタ 61">
            <a:extLst>
              <a:ext uri="{FF2B5EF4-FFF2-40B4-BE49-F238E27FC236}">
                <a16:creationId xmlns:a16="http://schemas.microsoft.com/office/drawing/2014/main" id="{0E5BB90A-8EC1-4884-BF76-0141BEEB1F52}"/>
              </a:ext>
            </a:extLst>
          </p:cNvPr>
          <p:cNvCxnSpPr>
            <a:cxnSpLocks/>
          </p:cNvCxnSpPr>
          <p:nvPr/>
        </p:nvCxnSpPr>
        <p:spPr>
          <a:xfrm flipV="1">
            <a:off x="2610128" y="1589240"/>
            <a:ext cx="0" cy="430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19">
            <a:extLst>
              <a:ext uri="{FF2B5EF4-FFF2-40B4-BE49-F238E27FC236}">
                <a16:creationId xmlns:a16="http://schemas.microsoft.com/office/drawing/2014/main" id="{B2591CA1-D8EB-47E8-88BB-6AA7153F1CA7}"/>
              </a:ext>
            </a:extLst>
          </p:cNvPr>
          <p:cNvSpPr txBox="1">
            <a:spLocks noChangeArrowheads="1"/>
          </p:cNvSpPr>
          <p:nvPr/>
        </p:nvSpPr>
        <p:spPr bwMode="auto">
          <a:xfrm>
            <a:off x="1628440" y="1823671"/>
            <a:ext cx="1044000" cy="246221"/>
          </a:xfrm>
          <a:prstGeom prst="rect">
            <a:avLst/>
          </a:prstGeom>
          <a:solidFill>
            <a:schemeClr val="bg1"/>
          </a:solidFill>
          <a:ln>
            <a:no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None/>
            </a:pPr>
            <a:r>
              <a:rPr lang="ja-JP" altLang="en-US" sz="1000" dirty="0">
                <a:latin typeface="Meiryo UI" panose="020B0604030504040204" pitchFamily="50" charset="-128"/>
                <a:ea typeface="Meiryo UI" panose="020B0604030504040204" pitchFamily="50" charset="-128"/>
              </a:rPr>
              <a:t>　地域コミッティ　●</a:t>
            </a:r>
            <a:endParaRPr lang="en-US" altLang="ja-JP" sz="1400"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D103C687-2864-4B74-9850-8FEF02925F26}"/>
              </a:ext>
            </a:extLst>
          </p:cNvPr>
          <p:cNvSpPr txBox="1"/>
          <p:nvPr/>
        </p:nvSpPr>
        <p:spPr>
          <a:xfrm>
            <a:off x="2182000" y="1595057"/>
            <a:ext cx="441146" cy="246221"/>
          </a:xfrm>
          <a:prstGeom prst="rect">
            <a:avLst/>
          </a:prstGeom>
          <a:noFill/>
        </p:spPr>
        <p:txBody>
          <a:bodyPr wrap="none" rtlCol="0">
            <a:spAutoFit/>
          </a:bodyPr>
          <a:lstStyle/>
          <a:p>
            <a:r>
              <a:rPr kumimoji="1" lang="en-US" altLang="ja-JP" sz="1000" i="1" dirty="0">
                <a:latin typeface="HG創英角ｺﾞｼｯｸUB" panose="020B0909000000000000" pitchFamily="49" charset="-128"/>
                <a:ea typeface="HG創英角ｺﾞｼｯｸUB" panose="020B0909000000000000" pitchFamily="49" charset="-128"/>
              </a:rPr>
              <a:t>10</a:t>
            </a:r>
            <a:r>
              <a:rPr kumimoji="1" lang="ja-JP" altLang="en-US" sz="1000" i="1" dirty="0">
                <a:latin typeface="HG創英角ｺﾞｼｯｸUB" panose="020B0909000000000000" pitchFamily="49" charset="-128"/>
                <a:ea typeface="HG創英角ｺﾞｼｯｸUB" panose="020B0909000000000000" pitchFamily="49" charset="-128"/>
              </a:rPr>
              <a:t>月</a:t>
            </a:r>
          </a:p>
        </p:txBody>
      </p:sp>
      <p:sp>
        <p:nvSpPr>
          <p:cNvPr id="64" name="テキスト ボックス 63">
            <a:extLst>
              <a:ext uri="{FF2B5EF4-FFF2-40B4-BE49-F238E27FC236}">
                <a16:creationId xmlns:a16="http://schemas.microsoft.com/office/drawing/2014/main" id="{B802D3B6-F38F-4C05-90C4-377A4CB3D6CC}"/>
              </a:ext>
            </a:extLst>
          </p:cNvPr>
          <p:cNvSpPr txBox="1"/>
          <p:nvPr/>
        </p:nvSpPr>
        <p:spPr>
          <a:xfrm>
            <a:off x="3292767" y="3826165"/>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３月</a:t>
            </a:r>
          </a:p>
        </p:txBody>
      </p:sp>
      <p:sp>
        <p:nvSpPr>
          <p:cNvPr id="65" name="矢印: 下 64">
            <a:extLst>
              <a:ext uri="{FF2B5EF4-FFF2-40B4-BE49-F238E27FC236}">
                <a16:creationId xmlns:a16="http://schemas.microsoft.com/office/drawing/2014/main" id="{14154AF2-772D-440B-8084-A3AA0AF7F767}"/>
              </a:ext>
            </a:extLst>
          </p:cNvPr>
          <p:cNvSpPr/>
          <p:nvPr/>
        </p:nvSpPr>
        <p:spPr>
          <a:xfrm>
            <a:off x="3692795" y="2872211"/>
            <a:ext cx="166889" cy="11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7" name="矢印: 右 46">
            <a:extLst>
              <a:ext uri="{FF2B5EF4-FFF2-40B4-BE49-F238E27FC236}">
                <a16:creationId xmlns:a16="http://schemas.microsoft.com/office/drawing/2014/main" id="{5FF874A3-1CE1-4E77-8CC6-387C374D35CB}"/>
              </a:ext>
            </a:extLst>
          </p:cNvPr>
          <p:cNvSpPr/>
          <p:nvPr/>
        </p:nvSpPr>
        <p:spPr>
          <a:xfrm>
            <a:off x="1226226" y="2004061"/>
            <a:ext cx="2592000" cy="1684239"/>
          </a:xfrm>
          <a:prstGeom prst="rightArrow">
            <a:avLst>
              <a:gd name="adj1" fmla="val 70802"/>
              <a:gd name="adj2" fmla="val 16858"/>
            </a:avLst>
          </a:prstGeom>
          <a:solidFill>
            <a:schemeClr val="bg1"/>
          </a:solidFill>
        </p:spPr>
        <p:style>
          <a:lnRef idx="2">
            <a:schemeClr val="dk1"/>
          </a:lnRef>
          <a:fillRef idx="1">
            <a:schemeClr val="lt1"/>
          </a:fillRef>
          <a:effectRef idx="0">
            <a:schemeClr val="dk1"/>
          </a:effectRef>
          <a:fontRef idx="minor">
            <a:schemeClr val="dk1"/>
          </a:fontRef>
        </p:style>
        <p:txBody>
          <a:bodyPr lIns="72000" rIns="0" anchor="ctr"/>
          <a:lstStyle/>
          <a:p>
            <a:pPr>
              <a:defRPr/>
            </a:pPr>
            <a:r>
              <a:rPr lang="ja-JP" altLang="en-US" sz="1200" dirty="0">
                <a:latin typeface="Meiryo UI" panose="020B0604030504040204" pitchFamily="50" charset="-128"/>
                <a:ea typeface="Meiryo UI" panose="020B0604030504040204" pitchFamily="50" charset="-128"/>
              </a:rPr>
              <a:t>調査検討業務</a:t>
            </a:r>
            <a:endParaRPr lang="en-US" altLang="ja-JP" sz="1200" dirty="0">
              <a:latin typeface="Meiryo UI" panose="020B0604030504040204" pitchFamily="50" charset="-128"/>
              <a:ea typeface="Meiryo UI" panose="020B0604030504040204" pitchFamily="50" charset="-128"/>
            </a:endParaRPr>
          </a:p>
          <a:p>
            <a:pPr>
              <a:defRPr/>
            </a:pPr>
            <a:endParaRPr lang="en-US" altLang="ja-JP" sz="2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◆交通需要調査</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◆走行空間等の把握</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◆運行ルートの候補選定</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◆安全確保対策の検討</a:t>
            </a:r>
            <a:endParaRPr lang="en-US" altLang="ja-JP" sz="1000" dirty="0">
              <a:latin typeface="Meiryo UI" panose="020B0604030504040204" pitchFamily="50" charset="-128"/>
              <a:ea typeface="Meiryo UI" panose="020B0604030504040204" pitchFamily="50" charset="-128"/>
            </a:endParaRPr>
          </a:p>
          <a:p>
            <a:pPr>
              <a:defRPr/>
            </a:pPr>
            <a:endParaRPr lang="en-US" altLang="ja-JP" sz="3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◆運行計画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案</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策定　　　</a:t>
            </a:r>
          </a:p>
        </p:txBody>
      </p:sp>
      <p:sp>
        <p:nvSpPr>
          <p:cNvPr id="13" name="テキスト ボックス 12">
            <a:extLst>
              <a:ext uri="{FF2B5EF4-FFF2-40B4-BE49-F238E27FC236}">
                <a16:creationId xmlns:a16="http://schemas.microsoft.com/office/drawing/2014/main" id="{D1BC948D-306B-46AE-B59A-99FE6B0F6B08}"/>
              </a:ext>
            </a:extLst>
          </p:cNvPr>
          <p:cNvSpPr txBox="1"/>
          <p:nvPr/>
        </p:nvSpPr>
        <p:spPr>
          <a:xfrm>
            <a:off x="2680997" y="2531869"/>
            <a:ext cx="1124026" cy="892552"/>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3D</a:t>
            </a:r>
            <a:r>
              <a:rPr kumimoji="1" lang="ja-JP" altLang="en-US" sz="1100" b="1" dirty="0">
                <a:latin typeface="Meiryo UI" panose="020B0604030504040204" pitchFamily="50" charset="-128"/>
                <a:ea typeface="Meiryo UI" panose="020B0604030504040204" pitchFamily="50" charset="-128"/>
              </a:rPr>
              <a:t>マップ作製</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車両調整</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区画線整備　等</a:t>
            </a:r>
            <a:endParaRPr kumimoji="1" lang="en-US" altLang="ja-JP" sz="1100" b="1" dirty="0">
              <a:latin typeface="Meiryo UI" panose="020B0604030504040204" pitchFamily="50" charset="-128"/>
              <a:ea typeface="Meiryo UI" panose="020B0604030504040204" pitchFamily="50" charset="-128"/>
            </a:endParaRPr>
          </a:p>
          <a:p>
            <a:endParaRPr kumimoji="1" lang="en-US" altLang="ja-JP" sz="8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協議・調整</a:t>
            </a:r>
          </a:p>
        </p:txBody>
      </p:sp>
      <p:sp>
        <p:nvSpPr>
          <p:cNvPr id="14" name="矢印: 五方向 13">
            <a:extLst>
              <a:ext uri="{FF2B5EF4-FFF2-40B4-BE49-F238E27FC236}">
                <a16:creationId xmlns:a16="http://schemas.microsoft.com/office/drawing/2014/main" id="{C2ED7ED6-D80D-4E9E-BADE-63E1830B6EBB}"/>
              </a:ext>
            </a:extLst>
          </p:cNvPr>
          <p:cNvSpPr/>
          <p:nvPr/>
        </p:nvSpPr>
        <p:spPr>
          <a:xfrm>
            <a:off x="2643753" y="2557239"/>
            <a:ext cx="87182" cy="600164"/>
          </a:xfrm>
          <a:prstGeom prst="homePlate">
            <a:avLst>
              <a:gd name="adj" fmla="val 100000"/>
            </a:avLst>
          </a:prstGeom>
          <a:solidFill>
            <a:srgbClr val="8FAADC"/>
          </a:solidFill>
          <a:ln w="19050">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8C30FCA-4BC7-46E5-AAEB-98325FA1CA8B}"/>
              </a:ext>
            </a:extLst>
          </p:cNvPr>
          <p:cNvSpPr txBox="1"/>
          <p:nvPr/>
        </p:nvSpPr>
        <p:spPr>
          <a:xfrm>
            <a:off x="6834191" y="5456262"/>
            <a:ext cx="2165196"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実証実験結果をフィードバック</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のうえ、市町村の取組に繋げる</a:t>
            </a:r>
          </a:p>
        </p:txBody>
      </p:sp>
      <p:sp>
        <p:nvSpPr>
          <p:cNvPr id="16" name="四角形: 角を丸くする 15">
            <a:extLst>
              <a:ext uri="{FF2B5EF4-FFF2-40B4-BE49-F238E27FC236}">
                <a16:creationId xmlns:a16="http://schemas.microsoft.com/office/drawing/2014/main" id="{3A995B76-05C5-48C6-A149-F5146759ED0A}"/>
              </a:ext>
            </a:extLst>
          </p:cNvPr>
          <p:cNvSpPr/>
          <p:nvPr/>
        </p:nvSpPr>
        <p:spPr>
          <a:xfrm>
            <a:off x="3963371" y="1181339"/>
            <a:ext cx="1260000" cy="5400000"/>
          </a:xfrm>
          <a:prstGeom prst="roundRect">
            <a:avLst/>
          </a:prstGeom>
          <a:solidFill>
            <a:schemeClr val="accent2">
              <a:lumMod val="60000"/>
              <a:lumOff val="40000"/>
              <a:alpha val="30000"/>
            </a:schemeClr>
          </a:solidFill>
          <a:ln w="1905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B1050818-B374-498D-B4DB-A8A01F1C5C49}"/>
              </a:ext>
            </a:extLst>
          </p:cNvPr>
          <p:cNvSpPr/>
          <p:nvPr/>
        </p:nvSpPr>
        <p:spPr>
          <a:xfrm>
            <a:off x="1231311" y="1223295"/>
            <a:ext cx="7344000" cy="449299"/>
          </a:xfrm>
          <a:prstGeom prst="rightArrow">
            <a:avLst>
              <a:gd name="adj1" fmla="val 62658"/>
              <a:gd name="adj2" fmla="val 16858"/>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400" dirty="0">
                <a:latin typeface="Meiryo UI" panose="020B0604030504040204" pitchFamily="50" charset="-128"/>
                <a:ea typeface="Meiryo UI" panose="020B0604030504040204" pitchFamily="50" charset="-128"/>
              </a:rPr>
              <a:t>関係者（</a:t>
            </a:r>
            <a:r>
              <a:rPr lang="en-US" altLang="ja-JP" sz="1400" dirty="0" err="1">
                <a:latin typeface="Meiryo UI" panose="020B0604030504040204" pitchFamily="50" charset="-128"/>
                <a:ea typeface="Meiryo UI" panose="020B0604030504040204" pitchFamily="50" charset="-128"/>
              </a:rPr>
              <a:t>OsakaMetro</a:t>
            </a:r>
            <a:r>
              <a:rPr lang="ja-JP" altLang="en-US" sz="1400" dirty="0">
                <a:latin typeface="Meiryo UI" panose="020B0604030504040204" pitchFamily="50" charset="-128"/>
                <a:ea typeface="Meiryo UI" panose="020B0604030504040204" pitchFamily="50" charset="-128"/>
              </a:rPr>
              <a:t>、国、警察、交通事業者等）との調整</a:t>
            </a:r>
          </a:p>
        </p:txBody>
      </p:sp>
      <p:sp>
        <p:nvSpPr>
          <p:cNvPr id="97" name="矢印: 右 96">
            <a:extLst>
              <a:ext uri="{FF2B5EF4-FFF2-40B4-BE49-F238E27FC236}">
                <a16:creationId xmlns:a16="http://schemas.microsoft.com/office/drawing/2014/main" id="{3EAFD2CC-F033-45E1-8E93-E6EDB6399D3B}"/>
              </a:ext>
            </a:extLst>
          </p:cNvPr>
          <p:cNvSpPr/>
          <p:nvPr/>
        </p:nvSpPr>
        <p:spPr>
          <a:xfrm>
            <a:off x="3938852" y="2512223"/>
            <a:ext cx="4644000" cy="671243"/>
          </a:xfrm>
          <a:prstGeom prst="rightArrow">
            <a:avLst>
              <a:gd name="adj1" fmla="val 62658"/>
              <a:gd name="adj2" fmla="val 16858"/>
            </a:avLst>
          </a:prstGeom>
          <a:solidFill>
            <a:schemeClr val="bg1"/>
          </a:solidFill>
          <a:ln>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100" dirty="0">
                <a:latin typeface="Meiryo UI" panose="020B0604030504040204" pitchFamily="50" charset="-128"/>
                <a:ea typeface="Meiryo UI" panose="020B0604030504040204" pitchFamily="50" charset="-128"/>
              </a:rPr>
              <a:t>（結果に応じて）</a:t>
            </a:r>
            <a:endParaRPr lang="en-US" altLang="ja-JP" sz="1100" dirty="0">
              <a:latin typeface="Meiryo UI" panose="020B0604030504040204" pitchFamily="50" charset="-128"/>
              <a:ea typeface="Meiryo UI" panose="020B0604030504040204" pitchFamily="50" charset="-128"/>
            </a:endParaRPr>
          </a:p>
          <a:p>
            <a:pPr algn="ctr">
              <a:defRPr/>
            </a:pPr>
            <a:r>
              <a:rPr lang="ja-JP" altLang="en-US" sz="1100" dirty="0">
                <a:latin typeface="Meiryo UI" panose="020B0604030504040204" pitchFamily="50" charset="-128"/>
                <a:ea typeface="Meiryo UI" panose="020B0604030504040204" pitchFamily="50" charset="-128"/>
              </a:rPr>
              <a:t>必要な整備の追加（レベルアップ）</a:t>
            </a:r>
          </a:p>
        </p:txBody>
      </p:sp>
      <p:sp>
        <p:nvSpPr>
          <p:cNvPr id="44" name="矢印: 右 43">
            <a:extLst>
              <a:ext uri="{FF2B5EF4-FFF2-40B4-BE49-F238E27FC236}">
                <a16:creationId xmlns:a16="http://schemas.microsoft.com/office/drawing/2014/main" id="{52991B51-5EF0-47A9-94CC-880AB5B31B01}"/>
              </a:ext>
            </a:extLst>
          </p:cNvPr>
          <p:cNvSpPr/>
          <p:nvPr/>
        </p:nvSpPr>
        <p:spPr>
          <a:xfrm>
            <a:off x="1409704" y="5015670"/>
            <a:ext cx="7165921" cy="449299"/>
          </a:xfrm>
          <a:prstGeom prst="rightArrow">
            <a:avLst>
              <a:gd name="adj1" fmla="val 62658"/>
              <a:gd name="adj2" fmla="val 16858"/>
            </a:avLst>
          </a:prstGeom>
        </p:spPr>
        <p:style>
          <a:lnRef idx="2">
            <a:schemeClr val="dk1"/>
          </a:lnRef>
          <a:fillRef idx="1">
            <a:schemeClr val="lt1"/>
          </a:fillRef>
          <a:effectRef idx="0">
            <a:schemeClr val="dk1"/>
          </a:effectRef>
          <a:fontRef idx="minor">
            <a:schemeClr val="dk1"/>
          </a:fontRef>
        </p:style>
        <p:txBody>
          <a:bodyPr anchor="ctr"/>
          <a:lstStyle/>
          <a:p>
            <a:pPr>
              <a:defRPr/>
            </a:pPr>
            <a:r>
              <a:rPr lang="ja-JP" altLang="en-US" sz="1400" dirty="0">
                <a:latin typeface="Meiryo UI" panose="020B0604030504040204" pitchFamily="50" charset="-128"/>
                <a:ea typeface="Meiryo UI" panose="020B0604030504040204" pitchFamily="50" charset="-128"/>
              </a:rPr>
              <a:t>　　　　　　　　　　　　　　　　　　　　　　　　機運醸成</a:t>
            </a:r>
          </a:p>
        </p:txBody>
      </p:sp>
      <p:sp>
        <p:nvSpPr>
          <p:cNvPr id="66" name="矢印: 下 65">
            <a:extLst>
              <a:ext uri="{FF2B5EF4-FFF2-40B4-BE49-F238E27FC236}">
                <a16:creationId xmlns:a16="http://schemas.microsoft.com/office/drawing/2014/main" id="{0E156BE7-2DB1-4FD2-8666-78F31375D48C}"/>
              </a:ext>
            </a:extLst>
          </p:cNvPr>
          <p:cNvSpPr/>
          <p:nvPr/>
        </p:nvSpPr>
        <p:spPr>
          <a:xfrm rot="10800000">
            <a:off x="3878204" y="3100889"/>
            <a:ext cx="166889" cy="90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 name="ホームベース 12">
            <a:extLst>
              <a:ext uri="{FF2B5EF4-FFF2-40B4-BE49-F238E27FC236}">
                <a16:creationId xmlns:a16="http://schemas.microsoft.com/office/drawing/2014/main" id="{2149BFAE-93BD-4877-BA50-AB0199D9C60E}"/>
              </a:ext>
            </a:extLst>
          </p:cNvPr>
          <p:cNvSpPr/>
          <p:nvPr/>
        </p:nvSpPr>
        <p:spPr>
          <a:xfrm>
            <a:off x="3915040" y="6002025"/>
            <a:ext cx="1332000" cy="546739"/>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200" dirty="0"/>
              <a:t>万博会場内の運行</a:t>
            </a:r>
          </a:p>
        </p:txBody>
      </p:sp>
      <p:sp>
        <p:nvSpPr>
          <p:cNvPr id="17" name="テキスト ボックス 16">
            <a:extLst>
              <a:ext uri="{FF2B5EF4-FFF2-40B4-BE49-F238E27FC236}">
                <a16:creationId xmlns:a16="http://schemas.microsoft.com/office/drawing/2014/main" id="{79E9A716-6DE3-4CCA-B3F6-B1CF956EDAF7}"/>
              </a:ext>
            </a:extLst>
          </p:cNvPr>
          <p:cNvSpPr txBox="1"/>
          <p:nvPr/>
        </p:nvSpPr>
        <p:spPr>
          <a:xfrm>
            <a:off x="4100660" y="4247016"/>
            <a:ext cx="1005403" cy="338554"/>
          </a:xfrm>
          <a:prstGeom prst="rect">
            <a:avLst/>
          </a:prstGeom>
          <a:noFill/>
        </p:spPr>
        <p:txBody>
          <a:bodyPr wrap="none" rtlCol="0">
            <a:spAutoFit/>
          </a:bodyPr>
          <a:lstStyle/>
          <a:p>
            <a:r>
              <a:rPr kumimoji="1" lang="ja-JP" altLang="en-US" sz="1600" dirty="0">
                <a:solidFill>
                  <a:srgbClr val="C00000"/>
                </a:solidFill>
                <a:latin typeface="UD デジタル 教科書体 NK-B" panose="02020700000000000000" pitchFamily="18" charset="-128"/>
                <a:ea typeface="UD デジタル 教科書体 NK-B" panose="02020700000000000000" pitchFamily="18" charset="-128"/>
              </a:rPr>
              <a:t>万博期間</a:t>
            </a:r>
          </a:p>
        </p:txBody>
      </p:sp>
      <p:sp>
        <p:nvSpPr>
          <p:cNvPr id="2" name="矢印: 上下 1">
            <a:extLst>
              <a:ext uri="{FF2B5EF4-FFF2-40B4-BE49-F238E27FC236}">
                <a16:creationId xmlns:a16="http://schemas.microsoft.com/office/drawing/2014/main" id="{A1A0AC74-AE0C-4CFB-BC9E-7D44116F9001}"/>
              </a:ext>
            </a:extLst>
          </p:cNvPr>
          <p:cNvSpPr/>
          <p:nvPr/>
        </p:nvSpPr>
        <p:spPr>
          <a:xfrm>
            <a:off x="7395728" y="3104799"/>
            <a:ext cx="268837" cy="671243"/>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上下 48">
            <a:extLst>
              <a:ext uri="{FF2B5EF4-FFF2-40B4-BE49-F238E27FC236}">
                <a16:creationId xmlns:a16="http://schemas.microsoft.com/office/drawing/2014/main" id="{9942E0D8-0743-4475-9CE2-98CFB6F04E06}"/>
              </a:ext>
            </a:extLst>
          </p:cNvPr>
          <p:cNvSpPr/>
          <p:nvPr/>
        </p:nvSpPr>
        <p:spPr>
          <a:xfrm>
            <a:off x="5850022" y="3105483"/>
            <a:ext cx="268837" cy="671243"/>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E5215B9-4142-484D-A435-1F945D3E7435}"/>
              </a:ext>
            </a:extLst>
          </p:cNvPr>
          <p:cNvSpPr txBox="1"/>
          <p:nvPr/>
        </p:nvSpPr>
        <p:spPr>
          <a:xfrm>
            <a:off x="5335472" y="4007040"/>
            <a:ext cx="1056700" cy="461665"/>
          </a:xfrm>
          <a:prstGeom prst="rect">
            <a:avLst/>
          </a:prstGeom>
          <a:no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テスト走行・</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車両調整　等</a:t>
            </a:r>
          </a:p>
        </p:txBody>
      </p:sp>
      <p:cxnSp>
        <p:nvCxnSpPr>
          <p:cNvPr id="10" name="直線コネクタ 9">
            <a:extLst>
              <a:ext uri="{FF2B5EF4-FFF2-40B4-BE49-F238E27FC236}">
                <a16:creationId xmlns:a16="http://schemas.microsoft.com/office/drawing/2014/main" id="{5CAD161E-FB63-4FEC-B84A-363098402BEC}"/>
              </a:ext>
            </a:extLst>
          </p:cNvPr>
          <p:cNvCxnSpPr/>
          <p:nvPr/>
        </p:nvCxnSpPr>
        <p:spPr>
          <a:xfrm>
            <a:off x="6627345" y="3835101"/>
            <a:ext cx="0" cy="82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4384394-7479-41BD-9288-286520979927}"/>
              </a:ext>
            </a:extLst>
          </p:cNvPr>
          <p:cNvSpPr txBox="1"/>
          <p:nvPr/>
        </p:nvSpPr>
        <p:spPr>
          <a:xfrm>
            <a:off x="5177714" y="3794345"/>
            <a:ext cx="1107996" cy="276999"/>
          </a:xfrm>
          <a:prstGeom prst="rect">
            <a:avLst/>
          </a:prstGeom>
          <a:noFill/>
        </p:spPr>
        <p:txBody>
          <a:bodyPr wrap="non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＜実証実験＞</a:t>
            </a:r>
          </a:p>
        </p:txBody>
      </p:sp>
      <p:sp>
        <p:nvSpPr>
          <p:cNvPr id="54" name="テキスト ボックス 53">
            <a:extLst>
              <a:ext uri="{FF2B5EF4-FFF2-40B4-BE49-F238E27FC236}">
                <a16:creationId xmlns:a16="http://schemas.microsoft.com/office/drawing/2014/main" id="{66951B83-53C2-4962-9082-8C0EFDBBF4D9}"/>
              </a:ext>
            </a:extLst>
          </p:cNvPr>
          <p:cNvSpPr txBox="1"/>
          <p:nvPr/>
        </p:nvSpPr>
        <p:spPr>
          <a:xfrm>
            <a:off x="6580193" y="4007040"/>
            <a:ext cx="1975221" cy="438582"/>
          </a:xfrm>
          <a:prstGeom prst="rect">
            <a:avLst/>
          </a:prstGeom>
          <a:noFill/>
        </p:spPr>
        <p:txBody>
          <a:bodyPr wrap="none" rtlCol="0">
            <a:spAutoFit/>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乗客乗車の実証実験</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（自動運転技術のレベルアップ）</a:t>
            </a:r>
          </a:p>
        </p:txBody>
      </p:sp>
      <p:sp>
        <p:nvSpPr>
          <p:cNvPr id="52" name="矢印: 五方向 51">
            <a:extLst>
              <a:ext uri="{FF2B5EF4-FFF2-40B4-BE49-F238E27FC236}">
                <a16:creationId xmlns:a16="http://schemas.microsoft.com/office/drawing/2014/main" id="{A6A7F1AA-AC29-49DB-8D4A-97B9F3B63F5B}"/>
              </a:ext>
            </a:extLst>
          </p:cNvPr>
          <p:cNvSpPr/>
          <p:nvPr/>
        </p:nvSpPr>
        <p:spPr>
          <a:xfrm>
            <a:off x="2636133" y="3220179"/>
            <a:ext cx="87182" cy="144000"/>
          </a:xfrm>
          <a:prstGeom prst="homePlate">
            <a:avLst>
              <a:gd name="adj" fmla="val 100000"/>
            </a:avLst>
          </a:prstGeom>
          <a:solidFill>
            <a:srgbClr val="8FAADC"/>
          </a:solidFill>
          <a:ln w="19050">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a:extLst>
              <a:ext uri="{FF2B5EF4-FFF2-40B4-BE49-F238E27FC236}">
                <a16:creationId xmlns:a16="http://schemas.microsoft.com/office/drawing/2014/main" id="{2892CF7E-61E0-42CB-9EAF-F9230C774246}"/>
              </a:ext>
            </a:extLst>
          </p:cNvPr>
          <p:cNvCxnSpPr>
            <a:cxnSpLocks/>
          </p:cNvCxnSpPr>
          <p:nvPr/>
        </p:nvCxnSpPr>
        <p:spPr>
          <a:xfrm flipV="1">
            <a:off x="3368422" y="1616495"/>
            <a:ext cx="0" cy="430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19">
            <a:extLst>
              <a:ext uri="{FF2B5EF4-FFF2-40B4-BE49-F238E27FC236}">
                <a16:creationId xmlns:a16="http://schemas.microsoft.com/office/drawing/2014/main" id="{2D359FB2-BA15-446D-AFB8-0EF963C13D8C}"/>
              </a:ext>
            </a:extLst>
          </p:cNvPr>
          <p:cNvSpPr txBox="1">
            <a:spLocks noChangeArrowheads="1"/>
          </p:cNvSpPr>
          <p:nvPr/>
        </p:nvSpPr>
        <p:spPr bwMode="auto">
          <a:xfrm>
            <a:off x="2754600" y="1816622"/>
            <a:ext cx="1044000" cy="246221"/>
          </a:xfrm>
          <a:prstGeom prst="rect">
            <a:avLst/>
          </a:prstGeom>
          <a:solidFill>
            <a:schemeClr val="bg1"/>
          </a:solidFill>
          <a:ln>
            <a:no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000" dirty="0">
                <a:latin typeface="Meiryo UI" panose="020B0604030504040204" pitchFamily="50" charset="-128"/>
                <a:ea typeface="Meiryo UI" panose="020B0604030504040204" pitchFamily="50" charset="-128"/>
              </a:rPr>
              <a:t>地域コミッティ</a:t>
            </a:r>
          </a:p>
        </p:txBody>
      </p:sp>
      <p:sp>
        <p:nvSpPr>
          <p:cNvPr id="4" name="四角形: 角を丸くする 3">
            <a:extLst>
              <a:ext uri="{FF2B5EF4-FFF2-40B4-BE49-F238E27FC236}">
                <a16:creationId xmlns:a16="http://schemas.microsoft.com/office/drawing/2014/main" id="{D25C52FD-7F4E-4CB8-B479-006214977D5F}"/>
              </a:ext>
            </a:extLst>
          </p:cNvPr>
          <p:cNvSpPr/>
          <p:nvPr/>
        </p:nvSpPr>
        <p:spPr>
          <a:xfrm>
            <a:off x="2766472" y="4062380"/>
            <a:ext cx="1119234" cy="540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矢印コネクタ 70">
            <a:extLst>
              <a:ext uri="{FF2B5EF4-FFF2-40B4-BE49-F238E27FC236}">
                <a16:creationId xmlns:a16="http://schemas.microsoft.com/office/drawing/2014/main" id="{8A596ADB-FF99-4502-AE9D-92DB639AD005}"/>
              </a:ext>
            </a:extLst>
          </p:cNvPr>
          <p:cNvCxnSpPr>
            <a:cxnSpLocks/>
          </p:cNvCxnSpPr>
          <p:nvPr/>
        </p:nvCxnSpPr>
        <p:spPr>
          <a:xfrm flipV="1">
            <a:off x="3266744" y="4615269"/>
            <a:ext cx="0" cy="216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F5FC7C19-21D9-4924-8BAA-49F14BA8A9BF}"/>
              </a:ext>
            </a:extLst>
          </p:cNvPr>
          <p:cNvSpPr txBox="1"/>
          <p:nvPr/>
        </p:nvSpPr>
        <p:spPr>
          <a:xfrm>
            <a:off x="3193966" y="4597567"/>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１月</a:t>
            </a:r>
          </a:p>
        </p:txBody>
      </p:sp>
      <p:sp>
        <p:nvSpPr>
          <p:cNvPr id="70" name="テキスト ボックス 19">
            <a:extLst>
              <a:ext uri="{FF2B5EF4-FFF2-40B4-BE49-F238E27FC236}">
                <a16:creationId xmlns:a16="http://schemas.microsoft.com/office/drawing/2014/main" id="{D8E55927-26ED-4556-BB25-6D353A01D5A6}"/>
              </a:ext>
            </a:extLst>
          </p:cNvPr>
          <p:cNvSpPr txBox="1">
            <a:spLocks noChangeArrowheads="1"/>
          </p:cNvSpPr>
          <p:nvPr/>
        </p:nvSpPr>
        <p:spPr bwMode="auto">
          <a:xfrm>
            <a:off x="2636133" y="4799549"/>
            <a:ext cx="828000" cy="276999"/>
          </a:xfrm>
          <a:prstGeom prst="rect">
            <a:avLst/>
          </a:prstGeom>
          <a:solidFill>
            <a:schemeClr val="bg1"/>
          </a:solidFill>
          <a:ln>
            <a:solidFill>
              <a:schemeClr val="tx1"/>
            </a:solid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200" b="1" dirty="0">
                <a:latin typeface="Meiryo UI" panose="020B0604030504040204" pitchFamily="50" charset="-128"/>
                <a:ea typeface="Meiryo UI" panose="020B0604030504040204" pitchFamily="50" charset="-128"/>
              </a:rPr>
              <a:t>協議会　●</a:t>
            </a:r>
            <a:endParaRPr lang="en-US" altLang="ja-JP" sz="1200" b="1" dirty="0">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17D6A753-A2C0-4198-BA5A-AC72155E24E0}"/>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1</a:t>
            </a:r>
            <a:endParaRPr kumimoji="1" lang="ja-JP" altLang="en-US" dirty="0">
              <a:solidFill>
                <a:schemeClr val="bg1">
                  <a:lumMod val="65000"/>
                </a:schemeClr>
              </a:solidFill>
              <a:latin typeface="Cooper Black" panose="0208090404030B020404" pitchFamily="18" charset="0"/>
            </a:endParaRPr>
          </a:p>
        </p:txBody>
      </p:sp>
      <p:sp>
        <p:nvSpPr>
          <p:cNvPr id="63" name="テキスト ボックス 62">
            <a:extLst>
              <a:ext uri="{FF2B5EF4-FFF2-40B4-BE49-F238E27FC236}">
                <a16:creationId xmlns:a16="http://schemas.microsoft.com/office/drawing/2014/main" id="{9B717486-9E12-45D9-9B22-B5926BA9B3F2}"/>
              </a:ext>
            </a:extLst>
          </p:cNvPr>
          <p:cNvSpPr txBox="1"/>
          <p:nvPr/>
        </p:nvSpPr>
        <p:spPr>
          <a:xfrm>
            <a:off x="3929349" y="5397926"/>
            <a:ext cx="1620000" cy="507831"/>
          </a:xfrm>
          <a:prstGeom prst="rect">
            <a:avLst/>
          </a:prstGeom>
          <a:noFill/>
        </p:spPr>
        <p:txBody>
          <a:bodyPr wrap="square" rtlCol="0">
            <a:spAutoFit/>
          </a:bodyP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南河内地域において</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自動運転に関する</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イベント等開催</a:t>
            </a:r>
          </a:p>
        </p:txBody>
      </p:sp>
      <p:sp>
        <p:nvSpPr>
          <p:cNvPr id="77" name="テキスト ボックス 19">
            <a:extLst>
              <a:ext uri="{FF2B5EF4-FFF2-40B4-BE49-F238E27FC236}">
                <a16:creationId xmlns:a16="http://schemas.microsoft.com/office/drawing/2014/main" id="{6EA99D95-A6D4-4538-AFD2-4BF320054422}"/>
              </a:ext>
            </a:extLst>
          </p:cNvPr>
          <p:cNvSpPr txBox="1">
            <a:spLocks noChangeArrowheads="1"/>
          </p:cNvSpPr>
          <p:nvPr/>
        </p:nvSpPr>
        <p:spPr bwMode="auto">
          <a:xfrm>
            <a:off x="4613678" y="1801459"/>
            <a:ext cx="1478317" cy="246221"/>
          </a:xfrm>
          <a:prstGeom prst="rect">
            <a:avLst/>
          </a:prstGeom>
          <a:solidFill>
            <a:schemeClr val="bg1"/>
          </a:solidFill>
          <a:ln>
            <a:no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en-US" altLang="ja-JP" sz="1000" dirty="0">
                <a:latin typeface="Meiryo UI" panose="020B0604030504040204" pitchFamily="50" charset="-128"/>
                <a:ea typeface="Meiryo UI" panose="020B0604030504040204" pitchFamily="50" charset="-128"/>
              </a:rPr>
              <a:t>R7</a:t>
            </a:r>
            <a:r>
              <a:rPr lang="ja-JP" altLang="en-US" sz="1000" dirty="0">
                <a:latin typeface="Meiryo UI" panose="020B0604030504040204" pitchFamily="50" charset="-128"/>
                <a:ea typeface="Meiryo UI" panose="020B0604030504040204" pitchFamily="50" charset="-128"/>
              </a:rPr>
              <a:t>協議会３回程度予定</a:t>
            </a:r>
            <a:endParaRPr lang="en-US" altLang="ja-JP" sz="1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8F7D9F3-F93B-4604-AD5A-3328555C5552}"/>
              </a:ext>
            </a:extLst>
          </p:cNvPr>
          <p:cNvSpPr txBox="1"/>
          <p:nvPr/>
        </p:nvSpPr>
        <p:spPr>
          <a:xfrm>
            <a:off x="5508000" y="4428000"/>
            <a:ext cx="912429" cy="246221"/>
          </a:xfrm>
          <a:prstGeom prst="rect">
            <a:avLst/>
          </a:prstGeom>
          <a:noFill/>
        </p:spPr>
        <p:txBody>
          <a:bodyPr wrap="none" rtlCol="0">
            <a:spAutoFit/>
          </a:bodyPr>
          <a:lstStyle/>
          <a:p>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＜乗客なし＞</a:t>
            </a:r>
          </a:p>
        </p:txBody>
      </p:sp>
      <p:sp>
        <p:nvSpPr>
          <p:cNvPr id="75" name="テキスト ボックス 74">
            <a:extLst>
              <a:ext uri="{FF2B5EF4-FFF2-40B4-BE49-F238E27FC236}">
                <a16:creationId xmlns:a16="http://schemas.microsoft.com/office/drawing/2014/main" id="{EB66075A-1D02-4330-8041-69FEFB874BCD}"/>
              </a:ext>
            </a:extLst>
          </p:cNvPr>
          <p:cNvSpPr txBox="1"/>
          <p:nvPr/>
        </p:nvSpPr>
        <p:spPr>
          <a:xfrm>
            <a:off x="7056000" y="4428000"/>
            <a:ext cx="906017" cy="246221"/>
          </a:xfrm>
          <a:prstGeom prst="rect">
            <a:avLst/>
          </a:prstGeom>
          <a:noFill/>
        </p:spPr>
        <p:txBody>
          <a:bodyPr wrap="none" rtlCol="0">
            <a:spAutoFit/>
          </a:bodyPr>
          <a:lstStyle/>
          <a:p>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＜乗客あり＞</a:t>
            </a:r>
          </a:p>
        </p:txBody>
      </p:sp>
    </p:spTree>
    <p:extLst>
      <p:ext uri="{BB962C8B-B14F-4D97-AF65-F5344CB8AC3E}">
        <p14:creationId xmlns:p14="http://schemas.microsoft.com/office/powerpoint/2010/main" val="191264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00CF85B2-2323-45F7-869A-AB253A87C8B1}"/>
              </a:ext>
            </a:extLst>
          </p:cNvPr>
          <p:cNvSpPr txBox="1"/>
          <p:nvPr/>
        </p:nvSpPr>
        <p:spPr>
          <a:xfrm>
            <a:off x="216000" y="108000"/>
            <a:ext cx="5188498" cy="461665"/>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2</a:t>
            </a:r>
            <a:r>
              <a:rPr kumimoji="1" lang="ja-JP" altLang="en-US" sz="2400" b="1" dirty="0">
                <a:latin typeface="メイリオ" panose="020B0604030504040204" pitchFamily="50" charset="-128"/>
                <a:ea typeface="メイリオ" panose="020B0604030504040204" pitchFamily="50" charset="-128"/>
              </a:rPr>
              <a:t>．走行試験（令和６年度実施）</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73" name="正方形/長方形 72">
            <a:extLst>
              <a:ext uri="{FF2B5EF4-FFF2-40B4-BE49-F238E27FC236}">
                <a16:creationId xmlns:a16="http://schemas.microsoft.com/office/drawing/2014/main" id="{17D6A753-A2C0-4198-BA5A-AC72155E24E0}"/>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2</a:t>
            </a:r>
            <a:endParaRPr kumimoji="1" lang="ja-JP" altLang="en-US" dirty="0">
              <a:solidFill>
                <a:schemeClr val="bg1">
                  <a:lumMod val="65000"/>
                </a:schemeClr>
              </a:solidFill>
              <a:latin typeface="Cooper Black" panose="0208090404030B020404" pitchFamily="18" charset="0"/>
            </a:endParaRPr>
          </a:p>
        </p:txBody>
      </p:sp>
      <p:sp>
        <p:nvSpPr>
          <p:cNvPr id="63" name="テキスト ボックス 62">
            <a:extLst>
              <a:ext uri="{FF2B5EF4-FFF2-40B4-BE49-F238E27FC236}">
                <a16:creationId xmlns:a16="http://schemas.microsoft.com/office/drawing/2014/main" id="{AC5339C7-1151-4597-8911-2F2EB844EA6D}"/>
              </a:ext>
            </a:extLst>
          </p:cNvPr>
          <p:cNvSpPr txBox="1"/>
          <p:nvPr/>
        </p:nvSpPr>
        <p:spPr>
          <a:xfrm>
            <a:off x="0" y="516529"/>
            <a:ext cx="3744000" cy="369332"/>
          </a:xfrm>
          <a:prstGeom prst="rect">
            <a:avLst/>
          </a:prstGeom>
          <a:noFill/>
        </p:spPr>
        <p:txBody>
          <a:bodyPr wrap="square" rtlCol="0">
            <a:spAutoFit/>
          </a:bodyPr>
          <a:lstStyle/>
          <a:p>
            <a:r>
              <a:rPr lang="ja-JP" altLang="en-US" b="1" dirty="0">
                <a:latin typeface="Arial" panose="020B0604020202020204" pitchFamily="34" charset="0"/>
              </a:rPr>
              <a:t>■走行試験までのスケジュール</a:t>
            </a:r>
          </a:p>
        </p:txBody>
      </p:sp>
      <p:graphicFrame>
        <p:nvGraphicFramePr>
          <p:cNvPr id="9" name="表 10">
            <a:extLst>
              <a:ext uri="{FF2B5EF4-FFF2-40B4-BE49-F238E27FC236}">
                <a16:creationId xmlns:a16="http://schemas.microsoft.com/office/drawing/2014/main" id="{F61F74BC-F03F-455E-A802-CF1CE71A329E}"/>
              </a:ext>
            </a:extLst>
          </p:cNvPr>
          <p:cNvGraphicFramePr>
            <a:graphicFrameLocks noGrp="1"/>
          </p:cNvGraphicFramePr>
          <p:nvPr>
            <p:extLst>
              <p:ext uri="{D42A27DB-BD31-4B8C-83A1-F6EECF244321}">
                <p14:modId xmlns:p14="http://schemas.microsoft.com/office/powerpoint/2010/main" val="3813564367"/>
              </p:ext>
            </p:extLst>
          </p:nvPr>
        </p:nvGraphicFramePr>
        <p:xfrm>
          <a:off x="147420" y="904110"/>
          <a:ext cx="8757084" cy="2448588"/>
        </p:xfrm>
        <a:graphic>
          <a:graphicData uri="http://schemas.openxmlformats.org/drawingml/2006/table">
            <a:tbl>
              <a:tblPr firstRow="1" bandRow="1">
                <a:tableStyleId>{5C22544A-7EE6-4342-B048-85BDC9FD1C3A}</a:tableStyleId>
              </a:tblPr>
              <a:tblGrid>
                <a:gridCol w="2189271">
                  <a:extLst>
                    <a:ext uri="{9D8B030D-6E8A-4147-A177-3AD203B41FA5}">
                      <a16:colId xmlns:a16="http://schemas.microsoft.com/office/drawing/2014/main" val="922286916"/>
                    </a:ext>
                  </a:extLst>
                </a:gridCol>
                <a:gridCol w="1267569">
                  <a:extLst>
                    <a:ext uri="{9D8B030D-6E8A-4147-A177-3AD203B41FA5}">
                      <a16:colId xmlns:a16="http://schemas.microsoft.com/office/drawing/2014/main" val="2860015169"/>
                    </a:ext>
                  </a:extLst>
                </a:gridCol>
                <a:gridCol w="2650122">
                  <a:extLst>
                    <a:ext uri="{9D8B030D-6E8A-4147-A177-3AD203B41FA5}">
                      <a16:colId xmlns:a16="http://schemas.microsoft.com/office/drawing/2014/main" val="3114134543"/>
                    </a:ext>
                  </a:extLst>
                </a:gridCol>
                <a:gridCol w="2650122">
                  <a:extLst>
                    <a:ext uri="{9D8B030D-6E8A-4147-A177-3AD203B41FA5}">
                      <a16:colId xmlns:a16="http://schemas.microsoft.com/office/drawing/2014/main" val="2956780951"/>
                    </a:ext>
                  </a:extLst>
                </a:gridCol>
              </a:tblGrid>
              <a:tr h="617118">
                <a:tc>
                  <a:txBody>
                    <a:bodyPr/>
                    <a:lstStyle/>
                    <a:p>
                      <a:pPr algn="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653548215"/>
                  </a:ext>
                </a:extLst>
              </a:tr>
              <a:tr h="1214352">
                <a:tc>
                  <a:txBody>
                    <a:bodyPr/>
                    <a:lstStyle/>
                    <a:p>
                      <a:r>
                        <a:rPr kumimoji="1" lang="ja-JP" altLang="en-US" sz="1400" dirty="0">
                          <a:latin typeface="Meiryo UI" panose="020B0604030504040204" pitchFamily="50" charset="-128"/>
                          <a:ea typeface="Meiryo UI" panose="020B0604030504040204" pitchFamily="50" charset="-128"/>
                        </a:rPr>
                        <a:t>車両関係</a:t>
                      </a: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78066060"/>
                  </a:ext>
                </a:extLst>
              </a:tr>
              <a:tr h="617118">
                <a:tc>
                  <a:txBody>
                    <a:bodyPr/>
                    <a:lstStyle/>
                    <a:p>
                      <a:r>
                        <a:rPr kumimoji="1" lang="ja-JP" altLang="en-US" sz="1400" dirty="0">
                          <a:latin typeface="Meiryo UI" panose="020B0604030504040204" pitchFamily="50" charset="-128"/>
                          <a:ea typeface="Meiryo UI" panose="020B0604030504040204" pitchFamily="50" charset="-128"/>
                        </a:rPr>
                        <a:t>現地走行</a:t>
                      </a:r>
                    </a:p>
                  </a:txBody>
                  <a:tcPr anchor="ctr"/>
                </a:tc>
                <a:tc>
                  <a:txBody>
                    <a:bodyPr/>
                    <a:lstStyle/>
                    <a:p>
                      <a:endParaRPr kumimoji="1" lang="ja-JP" altLang="en-US" sz="140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13409566"/>
                  </a:ext>
                </a:extLst>
              </a:tr>
            </a:tbl>
          </a:graphicData>
        </a:graphic>
      </p:graphicFrame>
      <p:sp>
        <p:nvSpPr>
          <p:cNvPr id="11" name="テキスト ボックス 10">
            <a:extLst>
              <a:ext uri="{FF2B5EF4-FFF2-40B4-BE49-F238E27FC236}">
                <a16:creationId xmlns:a16="http://schemas.microsoft.com/office/drawing/2014/main" id="{6D527A9A-F97F-4FEE-BEEA-571F84824540}"/>
              </a:ext>
            </a:extLst>
          </p:cNvPr>
          <p:cNvSpPr txBox="1"/>
          <p:nvPr/>
        </p:nvSpPr>
        <p:spPr>
          <a:xfrm>
            <a:off x="1302785" y="1728592"/>
            <a:ext cx="1106393" cy="900246"/>
          </a:xfrm>
          <a:prstGeom prst="rect">
            <a:avLst/>
          </a:prstGeom>
          <a:noFill/>
        </p:spPr>
        <p:txBody>
          <a:bodyPr wrap="none" rtlCol="0">
            <a:spAutoFit/>
          </a:bodyPr>
          <a:lstStyle/>
          <a:p>
            <a:pPr algn="ctr"/>
            <a:r>
              <a:rPr kumimoji="1" lang="ja-JP" altLang="en-US" sz="1050" dirty="0">
                <a:latin typeface="Meiryo UI" panose="020B0604030504040204" pitchFamily="50" charset="-128"/>
                <a:ea typeface="Meiryo UI" panose="020B0604030504040204" pitchFamily="50" charset="-128"/>
              </a:rPr>
              <a:t>走行試験用</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（ラッピング有）</a:t>
            </a:r>
            <a:br>
              <a:rPr kumimoji="1" lang="en-US" altLang="ja-JP" sz="1050" dirty="0">
                <a:latin typeface="Meiryo UI" panose="020B0604030504040204" pitchFamily="50" charset="-128"/>
                <a:ea typeface="Meiryo UI" panose="020B0604030504040204" pitchFamily="50" charset="-128"/>
              </a:rPr>
            </a:b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測量用</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（ラッピング無）</a:t>
            </a:r>
          </a:p>
        </p:txBody>
      </p:sp>
      <p:sp>
        <p:nvSpPr>
          <p:cNvPr id="12" name="楕円 11">
            <a:extLst>
              <a:ext uri="{FF2B5EF4-FFF2-40B4-BE49-F238E27FC236}">
                <a16:creationId xmlns:a16="http://schemas.microsoft.com/office/drawing/2014/main" id="{00CB9EA8-BDB9-4FD8-A0AB-E7297A2C57CE}"/>
              </a:ext>
            </a:extLst>
          </p:cNvPr>
          <p:cNvSpPr/>
          <p:nvPr/>
        </p:nvSpPr>
        <p:spPr>
          <a:xfrm>
            <a:off x="6759336" y="1815000"/>
            <a:ext cx="180000" cy="18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C416BBDB-D0ED-4CB7-AB73-80DC174FBC6A}"/>
              </a:ext>
            </a:extLst>
          </p:cNvPr>
          <p:cNvCxnSpPr/>
          <p:nvPr/>
        </p:nvCxnSpPr>
        <p:spPr>
          <a:xfrm>
            <a:off x="2328936" y="1908000"/>
            <a:ext cx="4428000" cy="0"/>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F6906B36-E596-4B30-9EEB-3565A1CA1FDB}"/>
              </a:ext>
            </a:extLst>
          </p:cNvPr>
          <p:cNvCxnSpPr/>
          <p:nvPr/>
        </p:nvCxnSpPr>
        <p:spPr>
          <a:xfrm>
            <a:off x="2328936" y="2392680"/>
            <a:ext cx="1368000" cy="0"/>
          </a:xfrm>
          <a:prstGeom prst="straightConnector1">
            <a:avLst/>
          </a:prstGeom>
          <a:ln w="38100" cap="rnd">
            <a:solidFill>
              <a:schemeClr val="tx1"/>
            </a:solidFill>
            <a:prstDash val="sysDot"/>
            <a:round/>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76" name="楕円 75">
            <a:extLst>
              <a:ext uri="{FF2B5EF4-FFF2-40B4-BE49-F238E27FC236}">
                <a16:creationId xmlns:a16="http://schemas.microsoft.com/office/drawing/2014/main" id="{BC18EE67-B0B4-4094-8EE7-C66DA79023BA}"/>
              </a:ext>
            </a:extLst>
          </p:cNvPr>
          <p:cNvSpPr/>
          <p:nvPr/>
        </p:nvSpPr>
        <p:spPr>
          <a:xfrm>
            <a:off x="3713520" y="2302946"/>
            <a:ext cx="180000" cy="18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矢印コネクタ 76">
            <a:extLst>
              <a:ext uri="{FF2B5EF4-FFF2-40B4-BE49-F238E27FC236}">
                <a16:creationId xmlns:a16="http://schemas.microsoft.com/office/drawing/2014/main" id="{833B8F78-8646-4AB6-A0AB-87BC4F52648B}"/>
              </a:ext>
            </a:extLst>
          </p:cNvPr>
          <p:cNvCxnSpPr/>
          <p:nvPr/>
        </p:nvCxnSpPr>
        <p:spPr>
          <a:xfrm>
            <a:off x="4912116" y="3040380"/>
            <a:ext cx="756000" cy="0"/>
          </a:xfrm>
          <a:prstGeom prst="straightConnector1">
            <a:avLst/>
          </a:prstGeom>
          <a:ln w="381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5A13CBDD-BE45-4CEB-9002-541070A5E3AB}"/>
              </a:ext>
            </a:extLst>
          </p:cNvPr>
          <p:cNvCxnSpPr/>
          <p:nvPr/>
        </p:nvCxnSpPr>
        <p:spPr>
          <a:xfrm>
            <a:off x="3929736" y="2392946"/>
            <a:ext cx="972000" cy="0"/>
          </a:xfrm>
          <a:prstGeom prst="straightConnector1">
            <a:avLst/>
          </a:prstGeom>
          <a:ln w="38100" cap="rnd">
            <a:solidFill>
              <a:schemeClr val="tx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43E980F-23E2-439B-A3D3-BBD7FE7B59C6}"/>
              </a:ext>
            </a:extLst>
          </p:cNvPr>
          <p:cNvCxnSpPr/>
          <p:nvPr/>
        </p:nvCxnSpPr>
        <p:spPr>
          <a:xfrm>
            <a:off x="4912116" y="2430000"/>
            <a:ext cx="0" cy="540000"/>
          </a:xfrm>
          <a:prstGeom prst="line">
            <a:avLst/>
          </a:prstGeom>
          <a:ln w="28575" cap="rnd">
            <a:solidFill>
              <a:schemeClr val="bg1">
                <a:lumMod val="65000"/>
              </a:schemeClr>
            </a:solidFill>
            <a:prstDash val="dash"/>
            <a:round/>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58DA692-7AB8-4FF6-8FB6-6C73B583C8D7}"/>
              </a:ext>
            </a:extLst>
          </p:cNvPr>
          <p:cNvSpPr txBox="1"/>
          <p:nvPr/>
        </p:nvSpPr>
        <p:spPr>
          <a:xfrm>
            <a:off x="3565603" y="2034013"/>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納車</a:t>
            </a:r>
          </a:p>
        </p:txBody>
      </p:sp>
      <p:sp>
        <p:nvSpPr>
          <p:cNvPr id="79" name="テキスト ボックス 78">
            <a:extLst>
              <a:ext uri="{FF2B5EF4-FFF2-40B4-BE49-F238E27FC236}">
                <a16:creationId xmlns:a16="http://schemas.microsoft.com/office/drawing/2014/main" id="{76381FEC-0D38-463F-AE0A-91EFEFBE2703}"/>
              </a:ext>
            </a:extLst>
          </p:cNvPr>
          <p:cNvSpPr txBox="1"/>
          <p:nvPr/>
        </p:nvSpPr>
        <p:spPr>
          <a:xfrm>
            <a:off x="6458785" y="1547999"/>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納車</a:t>
            </a:r>
          </a:p>
        </p:txBody>
      </p:sp>
      <p:sp>
        <p:nvSpPr>
          <p:cNvPr id="80" name="テキスト ボックス 79">
            <a:extLst>
              <a:ext uri="{FF2B5EF4-FFF2-40B4-BE49-F238E27FC236}">
                <a16:creationId xmlns:a16="http://schemas.microsoft.com/office/drawing/2014/main" id="{43CB0E8F-B3DC-4A28-B0D7-5CEB4864635C}"/>
              </a:ext>
            </a:extLst>
          </p:cNvPr>
          <p:cNvSpPr txBox="1"/>
          <p:nvPr/>
        </p:nvSpPr>
        <p:spPr>
          <a:xfrm>
            <a:off x="4006579" y="2169319"/>
            <a:ext cx="697627" cy="246221"/>
          </a:xfrm>
          <a:prstGeom prst="rect">
            <a:avLst/>
          </a:prstGeom>
          <a:noFill/>
        </p:spPr>
        <p:txBody>
          <a:bodyPr wrap="none" rtlCol="0">
            <a:spAutoFit/>
          </a:bodyPr>
          <a:lstStyle/>
          <a:p>
            <a:r>
              <a:rPr kumimoji="1" lang="ja-JP" altLang="en-US" sz="1000" dirty="0">
                <a:latin typeface="ＭＳ ゴシック" panose="020B0609070205080204" pitchFamily="49" charset="-128"/>
                <a:ea typeface="ＭＳ ゴシック" panose="020B0609070205080204" pitchFamily="49" charset="-128"/>
              </a:rPr>
              <a:t>万博対応</a:t>
            </a:r>
          </a:p>
        </p:txBody>
      </p:sp>
      <p:sp>
        <p:nvSpPr>
          <p:cNvPr id="81" name="テキスト ボックス 80">
            <a:extLst>
              <a:ext uri="{FF2B5EF4-FFF2-40B4-BE49-F238E27FC236}">
                <a16:creationId xmlns:a16="http://schemas.microsoft.com/office/drawing/2014/main" id="{73B8929A-4445-406D-B9CD-06106059BE60}"/>
              </a:ext>
            </a:extLst>
          </p:cNvPr>
          <p:cNvSpPr txBox="1"/>
          <p:nvPr/>
        </p:nvSpPr>
        <p:spPr>
          <a:xfrm>
            <a:off x="4503476" y="3118403"/>
            <a:ext cx="1787669"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3D</a:t>
            </a:r>
            <a:r>
              <a:rPr kumimoji="1" lang="ja-JP" altLang="en-US" sz="1200" dirty="0">
                <a:latin typeface="Meiryo UI" panose="020B0604030504040204" pitchFamily="50" charset="-128"/>
                <a:ea typeface="Meiryo UI" panose="020B0604030504040204" pitchFamily="50" charset="-128"/>
              </a:rPr>
              <a:t>マップ測量（</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ルート）</a:t>
            </a:r>
          </a:p>
        </p:txBody>
      </p:sp>
      <p:sp>
        <p:nvSpPr>
          <p:cNvPr id="82" name="テキスト ボックス 81">
            <a:extLst>
              <a:ext uri="{FF2B5EF4-FFF2-40B4-BE49-F238E27FC236}">
                <a16:creationId xmlns:a16="http://schemas.microsoft.com/office/drawing/2014/main" id="{197E222E-5F4F-4AEA-ACA8-23BB94DF0F09}"/>
              </a:ext>
            </a:extLst>
          </p:cNvPr>
          <p:cNvSpPr txBox="1"/>
          <p:nvPr/>
        </p:nvSpPr>
        <p:spPr>
          <a:xfrm>
            <a:off x="4843536" y="2736000"/>
            <a:ext cx="896399"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週間程度</a:t>
            </a:r>
          </a:p>
        </p:txBody>
      </p:sp>
      <p:cxnSp>
        <p:nvCxnSpPr>
          <p:cNvPr id="83" name="直線矢印コネクタ 82">
            <a:extLst>
              <a:ext uri="{FF2B5EF4-FFF2-40B4-BE49-F238E27FC236}">
                <a16:creationId xmlns:a16="http://schemas.microsoft.com/office/drawing/2014/main" id="{F783C55D-E107-495B-8633-9434C2C3EF69}"/>
              </a:ext>
            </a:extLst>
          </p:cNvPr>
          <p:cNvCxnSpPr/>
          <p:nvPr/>
        </p:nvCxnSpPr>
        <p:spPr>
          <a:xfrm>
            <a:off x="6954576" y="1908000"/>
            <a:ext cx="612000" cy="0"/>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93B5F19-710A-4846-B674-42D087713E26}"/>
              </a:ext>
            </a:extLst>
          </p:cNvPr>
          <p:cNvCxnSpPr/>
          <p:nvPr/>
        </p:nvCxnSpPr>
        <p:spPr>
          <a:xfrm>
            <a:off x="7541016" y="3042000"/>
            <a:ext cx="1188000" cy="0"/>
          </a:xfrm>
          <a:prstGeom prst="straightConnector1">
            <a:avLst/>
          </a:prstGeom>
          <a:ln w="381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7C23CFB5-6C97-45A8-AB31-FBE814377689}"/>
              </a:ext>
            </a:extLst>
          </p:cNvPr>
          <p:cNvCxnSpPr/>
          <p:nvPr/>
        </p:nvCxnSpPr>
        <p:spPr>
          <a:xfrm>
            <a:off x="7565835" y="1942946"/>
            <a:ext cx="0" cy="1080000"/>
          </a:xfrm>
          <a:prstGeom prst="line">
            <a:avLst/>
          </a:prstGeom>
          <a:ln w="28575" cap="rnd">
            <a:solidFill>
              <a:schemeClr val="bg1">
                <a:lumMod val="65000"/>
              </a:schemeClr>
            </a:solidFill>
            <a:prstDash val="dash"/>
            <a:round/>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E887CD12-215C-4884-B35D-AECE0E1AFF78}"/>
              </a:ext>
            </a:extLst>
          </p:cNvPr>
          <p:cNvSpPr txBox="1"/>
          <p:nvPr/>
        </p:nvSpPr>
        <p:spPr>
          <a:xfrm>
            <a:off x="7714213" y="3098363"/>
            <a:ext cx="90281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走行試験</a:t>
            </a:r>
          </a:p>
        </p:txBody>
      </p:sp>
      <p:sp>
        <p:nvSpPr>
          <p:cNvPr id="88" name="テキスト ボックス 87">
            <a:extLst>
              <a:ext uri="{FF2B5EF4-FFF2-40B4-BE49-F238E27FC236}">
                <a16:creationId xmlns:a16="http://schemas.microsoft.com/office/drawing/2014/main" id="{A7DDFA30-6C71-4D65-85DD-26A1FFB3524B}"/>
              </a:ext>
            </a:extLst>
          </p:cNvPr>
          <p:cNvSpPr txBox="1"/>
          <p:nvPr/>
        </p:nvSpPr>
        <p:spPr>
          <a:xfrm>
            <a:off x="7669945" y="2736000"/>
            <a:ext cx="9541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２週間程度</a:t>
            </a:r>
          </a:p>
        </p:txBody>
      </p:sp>
      <p:sp>
        <p:nvSpPr>
          <p:cNvPr id="89" name="テキスト ボックス 88">
            <a:extLst>
              <a:ext uri="{FF2B5EF4-FFF2-40B4-BE49-F238E27FC236}">
                <a16:creationId xmlns:a16="http://schemas.microsoft.com/office/drawing/2014/main" id="{FADD73E6-DFAC-441B-9FC7-14C57809687E}"/>
              </a:ext>
            </a:extLst>
          </p:cNvPr>
          <p:cNvSpPr txBox="1"/>
          <p:nvPr/>
        </p:nvSpPr>
        <p:spPr>
          <a:xfrm>
            <a:off x="6921450" y="1548000"/>
            <a:ext cx="1024639"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3D</a:t>
            </a:r>
            <a:r>
              <a:rPr kumimoji="1" lang="ja-JP" altLang="en-US" sz="1200" dirty="0">
                <a:latin typeface="Meiryo UI" panose="020B0604030504040204" pitchFamily="50" charset="-128"/>
                <a:ea typeface="Meiryo UI" panose="020B0604030504040204" pitchFamily="50" charset="-128"/>
              </a:rPr>
              <a:t>マップ搭載</a:t>
            </a:r>
            <a:endParaRPr kumimoji="1" lang="en-US" altLang="ja-JP" sz="1200" dirty="0">
              <a:latin typeface="Meiryo UI" panose="020B0604030504040204" pitchFamily="50" charset="-128"/>
              <a:ea typeface="Meiryo UI" panose="020B0604030504040204" pitchFamily="50" charset="-128"/>
            </a:endParaRPr>
          </a:p>
        </p:txBody>
      </p:sp>
      <p:cxnSp>
        <p:nvCxnSpPr>
          <p:cNvPr id="90" name="直線コネクタ 89">
            <a:extLst>
              <a:ext uri="{FF2B5EF4-FFF2-40B4-BE49-F238E27FC236}">
                <a16:creationId xmlns:a16="http://schemas.microsoft.com/office/drawing/2014/main" id="{334322C0-1193-45E7-83EF-120EAB2FEA05}"/>
              </a:ext>
            </a:extLst>
          </p:cNvPr>
          <p:cNvCxnSpPr/>
          <p:nvPr/>
        </p:nvCxnSpPr>
        <p:spPr>
          <a:xfrm>
            <a:off x="5668116" y="2430000"/>
            <a:ext cx="0" cy="540000"/>
          </a:xfrm>
          <a:prstGeom prst="line">
            <a:avLst/>
          </a:prstGeom>
          <a:ln w="28575" cap="rnd">
            <a:solidFill>
              <a:schemeClr val="bg1">
                <a:lumMod val="65000"/>
              </a:schemeClr>
            </a:solidFill>
            <a:prstDash val="dash"/>
            <a:round/>
            <a:headEnd type="arrow"/>
            <a:tailEnd type="non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990B38D3-4E80-4ED5-8536-14E8C9CEBF3E}"/>
              </a:ext>
            </a:extLst>
          </p:cNvPr>
          <p:cNvCxnSpPr/>
          <p:nvPr/>
        </p:nvCxnSpPr>
        <p:spPr>
          <a:xfrm>
            <a:off x="5697095" y="2392680"/>
            <a:ext cx="3168000" cy="0"/>
          </a:xfrm>
          <a:prstGeom prst="straightConnector1">
            <a:avLst/>
          </a:prstGeom>
          <a:ln w="38100" cap="rnd">
            <a:solidFill>
              <a:schemeClr val="tx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BA6CAEFA-32F1-48EF-8B12-56353E823FC3}"/>
              </a:ext>
            </a:extLst>
          </p:cNvPr>
          <p:cNvCxnSpPr/>
          <p:nvPr/>
        </p:nvCxnSpPr>
        <p:spPr>
          <a:xfrm>
            <a:off x="6859326" y="2022429"/>
            <a:ext cx="0" cy="360000"/>
          </a:xfrm>
          <a:prstGeom prst="line">
            <a:avLst/>
          </a:prstGeom>
          <a:ln w="28575" cap="rnd">
            <a:solidFill>
              <a:schemeClr val="bg1">
                <a:lumMod val="65000"/>
              </a:schemeClr>
            </a:solidFill>
            <a:prstDash val="dash"/>
            <a:round/>
            <a:headEnd type="arrow"/>
            <a:tailEnd type="none"/>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2FDBC0FD-656C-4123-B821-D3DCBA519927}"/>
              </a:ext>
            </a:extLst>
          </p:cNvPr>
          <p:cNvSpPr txBox="1"/>
          <p:nvPr/>
        </p:nvSpPr>
        <p:spPr>
          <a:xfrm>
            <a:off x="0" y="3528000"/>
            <a:ext cx="3744000" cy="369332"/>
          </a:xfrm>
          <a:prstGeom prst="rect">
            <a:avLst/>
          </a:prstGeom>
          <a:noFill/>
        </p:spPr>
        <p:txBody>
          <a:bodyPr wrap="square" rtlCol="0">
            <a:spAutoFit/>
          </a:bodyPr>
          <a:lstStyle/>
          <a:p>
            <a:r>
              <a:rPr lang="ja-JP" altLang="en-US" b="1" dirty="0">
                <a:latin typeface="Arial" panose="020B0604020202020204" pitchFamily="34" charset="0"/>
              </a:rPr>
              <a:t>■走行試験の概要</a:t>
            </a:r>
          </a:p>
        </p:txBody>
      </p:sp>
      <p:pic>
        <p:nvPicPr>
          <p:cNvPr id="22" name="図 21">
            <a:extLst>
              <a:ext uri="{FF2B5EF4-FFF2-40B4-BE49-F238E27FC236}">
                <a16:creationId xmlns:a16="http://schemas.microsoft.com/office/drawing/2014/main" id="{9F9B97D0-37A5-4649-A6B6-148981DEFDA4}"/>
              </a:ext>
            </a:extLst>
          </p:cNvPr>
          <p:cNvPicPr>
            <a:picLocks noChangeAspect="1"/>
          </p:cNvPicPr>
          <p:nvPr/>
        </p:nvPicPr>
        <p:blipFill>
          <a:blip r:embed="rId2"/>
          <a:stretch>
            <a:fillRect/>
          </a:stretch>
        </p:blipFill>
        <p:spPr>
          <a:xfrm>
            <a:off x="6865494" y="4411166"/>
            <a:ext cx="1755822" cy="1605935"/>
          </a:xfrm>
          <a:prstGeom prst="rect">
            <a:avLst/>
          </a:prstGeom>
        </p:spPr>
      </p:pic>
      <p:sp>
        <p:nvSpPr>
          <p:cNvPr id="94" name="テキスト ボックス 93">
            <a:extLst>
              <a:ext uri="{FF2B5EF4-FFF2-40B4-BE49-F238E27FC236}">
                <a16:creationId xmlns:a16="http://schemas.microsoft.com/office/drawing/2014/main" id="{9C83A792-FF41-412D-9B6A-AB9F6961526C}"/>
              </a:ext>
            </a:extLst>
          </p:cNvPr>
          <p:cNvSpPr txBox="1"/>
          <p:nvPr/>
        </p:nvSpPr>
        <p:spPr>
          <a:xfrm>
            <a:off x="7123718" y="6001331"/>
            <a:ext cx="1531188" cy="415498"/>
          </a:xfrm>
          <a:prstGeom prst="rect">
            <a:avLst/>
          </a:prstGeom>
          <a:noFill/>
        </p:spPr>
        <p:txBody>
          <a:bodyPr wrap="none" rtlCol="0">
            <a:spAutoFit/>
          </a:bodyPr>
          <a:lstStyle/>
          <a:p>
            <a:r>
              <a:rPr kumimoji="1" lang="ja-JP" altLang="en-US" sz="1050" dirty="0">
                <a:latin typeface="ＭＳ ゴシック" panose="020B0609070205080204" pitchFamily="49" charset="-128"/>
                <a:ea typeface="ＭＳ ゴシック" panose="020B0609070205080204" pitchFamily="49" charset="-128"/>
              </a:rPr>
              <a:t>走行試験で使用予定の</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自動運転バス</a:t>
            </a:r>
          </a:p>
        </p:txBody>
      </p:sp>
      <p:sp>
        <p:nvSpPr>
          <p:cNvPr id="23" name="テキスト ボックス 22">
            <a:extLst>
              <a:ext uri="{FF2B5EF4-FFF2-40B4-BE49-F238E27FC236}">
                <a16:creationId xmlns:a16="http://schemas.microsoft.com/office/drawing/2014/main" id="{35A8CBD7-004C-4BE1-B6B6-FA2DB2370328}"/>
              </a:ext>
            </a:extLst>
          </p:cNvPr>
          <p:cNvSpPr txBox="1"/>
          <p:nvPr/>
        </p:nvSpPr>
        <p:spPr>
          <a:xfrm>
            <a:off x="649596" y="6277861"/>
            <a:ext cx="2872902"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走行試験中の自動運転バスには乗車できません</a:t>
            </a:r>
          </a:p>
        </p:txBody>
      </p:sp>
      <p:pic>
        <p:nvPicPr>
          <p:cNvPr id="25" name="グラフィックス 24" descr="警告 単色塗りつぶし">
            <a:extLst>
              <a:ext uri="{FF2B5EF4-FFF2-40B4-BE49-F238E27FC236}">
                <a16:creationId xmlns:a16="http://schemas.microsoft.com/office/drawing/2014/main" id="{ED6B7DD4-79E3-4F42-B53C-B0D2757E86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858" y="6251471"/>
            <a:ext cx="288000" cy="288000"/>
          </a:xfrm>
          <a:prstGeom prst="rect">
            <a:avLst/>
          </a:prstGeom>
        </p:spPr>
      </p:pic>
      <p:graphicFrame>
        <p:nvGraphicFramePr>
          <p:cNvPr id="26" name="表 26">
            <a:extLst>
              <a:ext uri="{FF2B5EF4-FFF2-40B4-BE49-F238E27FC236}">
                <a16:creationId xmlns:a16="http://schemas.microsoft.com/office/drawing/2014/main" id="{04355D81-55EF-42AF-8F65-031DC240E618}"/>
              </a:ext>
            </a:extLst>
          </p:cNvPr>
          <p:cNvGraphicFramePr>
            <a:graphicFrameLocks noGrp="1"/>
          </p:cNvGraphicFramePr>
          <p:nvPr>
            <p:extLst>
              <p:ext uri="{D42A27DB-BD31-4B8C-83A1-F6EECF244321}">
                <p14:modId xmlns:p14="http://schemas.microsoft.com/office/powerpoint/2010/main" val="2332579586"/>
              </p:ext>
            </p:extLst>
          </p:nvPr>
        </p:nvGraphicFramePr>
        <p:xfrm>
          <a:off x="216000" y="3927615"/>
          <a:ext cx="1176883" cy="2276120"/>
        </p:xfrm>
        <a:graphic>
          <a:graphicData uri="http://schemas.openxmlformats.org/drawingml/2006/table">
            <a:tbl>
              <a:tblPr firstRow="1" bandRow="1">
                <a:tableStyleId>{2D5ABB26-0587-4C30-8999-92F81FD0307C}</a:tableStyleId>
              </a:tblPr>
              <a:tblGrid>
                <a:gridCol w="1176883">
                  <a:extLst>
                    <a:ext uri="{9D8B030D-6E8A-4147-A177-3AD203B41FA5}">
                      <a16:colId xmlns:a16="http://schemas.microsoft.com/office/drawing/2014/main" val="1726910992"/>
                    </a:ext>
                  </a:extLst>
                </a:gridCol>
              </a:tblGrid>
              <a:tr h="569030">
                <a:tc>
                  <a:txBody>
                    <a:bodyPr/>
                    <a:lstStyle/>
                    <a:p>
                      <a:pPr algn="dist"/>
                      <a:r>
                        <a:rPr kumimoji="1" lang="ja-JP" altLang="en-US" sz="1600" dirty="0">
                          <a:latin typeface="Meiryo UI" panose="020B0604030504040204" pitchFamily="50" charset="-128"/>
                          <a:ea typeface="Meiryo UI" panose="020B0604030504040204" pitchFamily="50" charset="-128"/>
                        </a:rPr>
                        <a:t>試験目的</a:t>
                      </a:r>
                    </a:p>
                  </a:txBody>
                  <a:tcPr anchor="ctr"/>
                </a:tc>
                <a:extLst>
                  <a:ext uri="{0D108BD9-81ED-4DB2-BD59-A6C34878D82A}">
                    <a16:rowId xmlns:a16="http://schemas.microsoft.com/office/drawing/2014/main" val="4123400013"/>
                  </a:ext>
                </a:extLst>
              </a:tr>
              <a:tr h="569030">
                <a:tc>
                  <a:txBody>
                    <a:bodyPr/>
                    <a:lstStyle/>
                    <a:p>
                      <a:pPr algn="dist"/>
                      <a:r>
                        <a:rPr kumimoji="1" lang="ja-JP" altLang="en-US" sz="1600" dirty="0">
                          <a:latin typeface="Meiryo UI" panose="020B0604030504040204" pitchFamily="50" charset="-128"/>
                          <a:ea typeface="Meiryo UI" panose="020B0604030504040204" pitchFamily="50" charset="-128"/>
                        </a:rPr>
                        <a:t>試験日</a:t>
                      </a:r>
                    </a:p>
                  </a:txBody>
                  <a:tcPr anchor="ctr"/>
                </a:tc>
                <a:extLst>
                  <a:ext uri="{0D108BD9-81ED-4DB2-BD59-A6C34878D82A}">
                    <a16:rowId xmlns:a16="http://schemas.microsoft.com/office/drawing/2014/main" val="442188697"/>
                  </a:ext>
                </a:extLst>
              </a:tr>
              <a:tr h="569030">
                <a:tc>
                  <a:txBody>
                    <a:bodyPr/>
                    <a:lstStyle/>
                    <a:p>
                      <a:pPr algn="dist"/>
                      <a:r>
                        <a:rPr kumimoji="1" lang="ja-JP" altLang="en-US" sz="1600" dirty="0">
                          <a:latin typeface="Meiryo UI" panose="020B0604030504040204" pitchFamily="50" charset="-128"/>
                          <a:ea typeface="Meiryo UI" panose="020B0604030504040204" pitchFamily="50" charset="-128"/>
                        </a:rPr>
                        <a:t>走行区間</a:t>
                      </a:r>
                    </a:p>
                  </a:txBody>
                  <a:tcPr anchor="ctr"/>
                </a:tc>
                <a:extLst>
                  <a:ext uri="{0D108BD9-81ED-4DB2-BD59-A6C34878D82A}">
                    <a16:rowId xmlns:a16="http://schemas.microsoft.com/office/drawing/2014/main" val="842465975"/>
                  </a:ext>
                </a:extLst>
              </a:tr>
              <a:tr h="569030">
                <a:tc>
                  <a:txBody>
                    <a:bodyPr/>
                    <a:lstStyle/>
                    <a:p>
                      <a:pPr algn="dist"/>
                      <a:r>
                        <a:rPr kumimoji="1" lang="ja-JP" altLang="en-US" sz="1600" dirty="0">
                          <a:latin typeface="Meiryo UI" panose="020B0604030504040204" pitchFamily="50" charset="-128"/>
                          <a:ea typeface="Meiryo UI" panose="020B0604030504040204" pitchFamily="50" charset="-128"/>
                        </a:rPr>
                        <a:t>使用車両</a:t>
                      </a:r>
                    </a:p>
                  </a:txBody>
                  <a:tcPr anchor="ctr"/>
                </a:tc>
                <a:extLst>
                  <a:ext uri="{0D108BD9-81ED-4DB2-BD59-A6C34878D82A}">
                    <a16:rowId xmlns:a16="http://schemas.microsoft.com/office/drawing/2014/main" val="2360799328"/>
                  </a:ext>
                </a:extLst>
              </a:tr>
            </a:tbl>
          </a:graphicData>
        </a:graphic>
      </p:graphicFrame>
      <p:sp>
        <p:nvSpPr>
          <p:cNvPr id="27" name="テキスト ボックス 26">
            <a:extLst>
              <a:ext uri="{FF2B5EF4-FFF2-40B4-BE49-F238E27FC236}">
                <a16:creationId xmlns:a16="http://schemas.microsoft.com/office/drawing/2014/main" id="{8663087A-76FF-4FB1-BE69-1CE4CDFEDE0E}"/>
              </a:ext>
            </a:extLst>
          </p:cNvPr>
          <p:cNvSpPr txBox="1"/>
          <p:nvPr/>
        </p:nvSpPr>
        <p:spPr>
          <a:xfrm>
            <a:off x="1512000" y="3960000"/>
            <a:ext cx="7539243"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大阪・関西万博開幕前に、自動運転レベル２で走行試験を実施し、課題を抽出することで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万博閉幕後からの実証実験（テスト走行）につなげる</a:t>
            </a:r>
          </a:p>
        </p:txBody>
      </p:sp>
      <p:sp>
        <p:nvSpPr>
          <p:cNvPr id="95" name="テキスト ボックス 94">
            <a:extLst>
              <a:ext uri="{FF2B5EF4-FFF2-40B4-BE49-F238E27FC236}">
                <a16:creationId xmlns:a16="http://schemas.microsoft.com/office/drawing/2014/main" id="{BD1FE34A-6D0E-4E21-937F-E90062D222A1}"/>
              </a:ext>
            </a:extLst>
          </p:cNvPr>
          <p:cNvSpPr txBox="1"/>
          <p:nvPr/>
        </p:nvSpPr>
        <p:spPr>
          <a:xfrm>
            <a:off x="1512000" y="5738713"/>
            <a:ext cx="483658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小型</a:t>
            </a:r>
            <a:r>
              <a:rPr kumimoji="1" lang="en-US" altLang="ja-JP" sz="1600" dirty="0">
                <a:latin typeface="Meiryo UI" panose="020B0604030504040204" pitchFamily="50" charset="-128"/>
                <a:ea typeface="Meiryo UI" panose="020B0604030504040204" pitchFamily="50" charset="-128"/>
              </a:rPr>
              <a:t>EV</a:t>
            </a:r>
            <a:r>
              <a:rPr kumimoji="1" lang="ja-JP" altLang="en-US" sz="1600" dirty="0">
                <a:latin typeface="Meiryo UI" panose="020B0604030504040204" pitchFamily="50" charset="-128"/>
                <a:ea typeface="Meiryo UI" panose="020B0604030504040204" pitchFamily="50" charset="-128"/>
              </a:rPr>
              <a:t>バス（全長</a:t>
            </a:r>
            <a:r>
              <a:rPr kumimoji="1" lang="en-US" altLang="ja-JP" sz="1600" dirty="0">
                <a:latin typeface="Meiryo UI" panose="020B0604030504040204" pitchFamily="50" charset="-128"/>
                <a:ea typeface="Meiryo UI" panose="020B0604030504040204" pitchFamily="50" charset="-128"/>
              </a:rPr>
              <a:t>6.99</a:t>
            </a:r>
            <a:r>
              <a:rPr kumimoji="1" lang="ja-JP" altLang="en-US" sz="1600" dirty="0">
                <a:latin typeface="Meiryo UI" panose="020B0604030504040204" pitchFamily="50" charset="-128"/>
                <a:ea typeface="Meiryo UI" panose="020B0604030504040204" pitchFamily="50" charset="-128"/>
              </a:rPr>
              <a:t>ｍ、全幅</a:t>
            </a:r>
            <a:r>
              <a:rPr kumimoji="1" lang="en-US" altLang="ja-JP" sz="1600" dirty="0">
                <a:latin typeface="Meiryo UI" panose="020B0604030504040204" pitchFamily="50" charset="-128"/>
                <a:ea typeface="Meiryo UI" panose="020B0604030504040204" pitchFamily="50" charset="-128"/>
              </a:rPr>
              <a:t>2.1</a:t>
            </a:r>
            <a:r>
              <a:rPr kumimoji="1" lang="ja-JP" altLang="en-US" sz="1600" dirty="0">
                <a:latin typeface="Meiryo UI" panose="020B0604030504040204" pitchFamily="50" charset="-128"/>
                <a:ea typeface="Meiryo UI" panose="020B0604030504040204" pitchFamily="50" charset="-128"/>
              </a:rPr>
              <a:t>ｍ、全高</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ｍ）</a:t>
            </a:r>
          </a:p>
        </p:txBody>
      </p:sp>
      <p:sp>
        <p:nvSpPr>
          <p:cNvPr id="39" name="楕円 38">
            <a:extLst>
              <a:ext uri="{FF2B5EF4-FFF2-40B4-BE49-F238E27FC236}">
                <a16:creationId xmlns:a16="http://schemas.microsoft.com/office/drawing/2014/main" id="{545E468E-75CB-448C-AD31-4E92D4187549}"/>
              </a:ext>
            </a:extLst>
          </p:cNvPr>
          <p:cNvSpPr/>
          <p:nvPr/>
        </p:nvSpPr>
        <p:spPr>
          <a:xfrm>
            <a:off x="8736334" y="2942760"/>
            <a:ext cx="180000" cy="18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42D5FAB-552F-4F00-9B25-B4DB2AE23188}"/>
              </a:ext>
            </a:extLst>
          </p:cNvPr>
          <p:cNvSpPr txBox="1"/>
          <p:nvPr/>
        </p:nvSpPr>
        <p:spPr>
          <a:xfrm>
            <a:off x="7855755" y="3480026"/>
            <a:ext cx="1191352" cy="338554"/>
          </a:xfrm>
          <a:prstGeom prst="rect">
            <a:avLst/>
          </a:prstGeom>
          <a:noFill/>
        </p:spPr>
        <p:txBody>
          <a:bodyPr wrap="none" rtlCol="0">
            <a:spAutoFit/>
          </a:bodyPr>
          <a:lstStyle/>
          <a:p>
            <a:r>
              <a:rPr kumimoji="1" lang="ja-JP" altLang="en-US" sz="800" b="1" dirty="0">
                <a:latin typeface="Meiryo UI" panose="020B0604030504040204" pitchFamily="50" charset="-128"/>
                <a:ea typeface="Meiryo UI" panose="020B0604030504040204" pitchFamily="50" charset="-128"/>
              </a:rPr>
              <a:t>試乗会</a:t>
            </a:r>
            <a:endParaRPr kumimoji="1" lang="en-US" altLang="ja-JP" sz="800" b="1" dirty="0">
              <a:latin typeface="Meiryo UI" panose="020B0604030504040204" pitchFamily="50" charset="-128"/>
              <a:ea typeface="Meiryo UI" panose="020B0604030504040204" pitchFamily="50" charset="-128"/>
            </a:endParaRPr>
          </a:p>
          <a:p>
            <a:r>
              <a:rPr kumimoji="1" lang="en-US" altLang="ja-JP" sz="800" b="1" dirty="0">
                <a:latin typeface="Meiryo UI" panose="020B0604030504040204" pitchFamily="50" charset="-128"/>
                <a:ea typeface="Meiryo UI" panose="020B0604030504040204" pitchFamily="50" charset="-128"/>
              </a:rPr>
              <a:t>29</a:t>
            </a:r>
            <a:r>
              <a:rPr kumimoji="1" lang="ja-JP" altLang="en-US" sz="800" b="1" dirty="0">
                <a:latin typeface="Meiryo UI" panose="020B0604030504040204" pitchFamily="50" charset="-128"/>
                <a:ea typeface="Meiryo UI" panose="020B0604030504040204" pitchFamily="50" charset="-128"/>
              </a:rPr>
              <a:t>（土）</a:t>
            </a:r>
            <a:r>
              <a:rPr kumimoji="1" lang="en-US" altLang="ja-JP" sz="800" b="1" dirty="0">
                <a:latin typeface="Meiryo UI" panose="020B0604030504040204" pitchFamily="50" charset="-128"/>
                <a:ea typeface="Meiryo UI" panose="020B0604030504040204" pitchFamily="50" charset="-128"/>
              </a:rPr>
              <a:t>or30</a:t>
            </a:r>
            <a:r>
              <a:rPr kumimoji="1" lang="ja-JP" altLang="en-US" sz="800" b="1" dirty="0">
                <a:latin typeface="Meiryo UI" panose="020B0604030504040204" pitchFamily="50" charset="-128"/>
                <a:ea typeface="Meiryo UI" panose="020B0604030504040204" pitchFamily="50" charset="-128"/>
              </a:rPr>
              <a:t>（日）</a:t>
            </a:r>
          </a:p>
        </p:txBody>
      </p:sp>
      <p:sp>
        <p:nvSpPr>
          <p:cNvPr id="2" name="吹き出し: 円形 1">
            <a:extLst>
              <a:ext uri="{FF2B5EF4-FFF2-40B4-BE49-F238E27FC236}">
                <a16:creationId xmlns:a16="http://schemas.microsoft.com/office/drawing/2014/main" id="{21F2C8EC-7CD8-4C4C-ACB3-7BC33E4C68DF}"/>
              </a:ext>
            </a:extLst>
          </p:cNvPr>
          <p:cNvSpPr/>
          <p:nvPr/>
        </p:nvSpPr>
        <p:spPr>
          <a:xfrm>
            <a:off x="7732729" y="3368040"/>
            <a:ext cx="1299138" cy="573017"/>
          </a:xfrm>
          <a:prstGeom prst="wedgeEllipseCallout">
            <a:avLst>
              <a:gd name="adj1" fmla="val 30782"/>
              <a:gd name="adj2" fmla="val -8102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FECA162-83A0-42E6-9535-DEA6CD184B3F}"/>
              </a:ext>
            </a:extLst>
          </p:cNvPr>
          <p:cNvSpPr txBox="1"/>
          <p:nvPr/>
        </p:nvSpPr>
        <p:spPr>
          <a:xfrm>
            <a:off x="1512000" y="4633223"/>
            <a:ext cx="2852063"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令和７年３月（２週間程度）</a:t>
            </a:r>
          </a:p>
        </p:txBody>
      </p:sp>
      <p:sp>
        <p:nvSpPr>
          <p:cNvPr id="43" name="テキスト ボックス 42">
            <a:extLst>
              <a:ext uri="{FF2B5EF4-FFF2-40B4-BE49-F238E27FC236}">
                <a16:creationId xmlns:a16="http://schemas.microsoft.com/office/drawing/2014/main" id="{5F40042C-7181-48DB-829D-767655D04F4D}"/>
              </a:ext>
            </a:extLst>
          </p:cNvPr>
          <p:cNvSpPr txBox="1"/>
          <p:nvPr/>
        </p:nvSpPr>
        <p:spPr>
          <a:xfrm>
            <a:off x="1512000" y="5033321"/>
            <a:ext cx="2674130" cy="58477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（仮称）</a:t>
            </a:r>
            <a:r>
              <a:rPr kumimoji="1" lang="ja-JP" altLang="en-US" sz="1600" dirty="0">
                <a:latin typeface="Meiryo UI" panose="020B0604030504040204" pitchFamily="50" charset="-128"/>
                <a:ea typeface="Meiryo UI" panose="020B0604030504040204" pitchFamily="50" charset="-128"/>
              </a:rPr>
              <a:t>北部ルート　約</a:t>
            </a:r>
            <a:r>
              <a:rPr kumimoji="1" lang="en-US" altLang="ja-JP" sz="1600" dirty="0">
                <a:latin typeface="Meiryo UI" panose="020B0604030504040204" pitchFamily="50" charset="-128"/>
                <a:ea typeface="Meiryo UI" panose="020B0604030504040204" pitchFamily="50" charset="-128"/>
              </a:rPr>
              <a:t>7.9km</a:t>
            </a:r>
          </a:p>
          <a:p>
            <a:r>
              <a:rPr kumimoji="1" lang="ja-JP" altLang="en-US" sz="1200" dirty="0">
                <a:latin typeface="Meiryo UI" panose="020B0604030504040204" pitchFamily="50" charset="-128"/>
                <a:ea typeface="Meiryo UI" panose="020B0604030504040204" pitchFamily="50" charset="-128"/>
              </a:rPr>
              <a:t>（仮称）</a:t>
            </a:r>
            <a:r>
              <a:rPr kumimoji="1" lang="ja-JP" altLang="en-US" sz="1600" dirty="0">
                <a:latin typeface="Meiryo UI" panose="020B0604030504040204" pitchFamily="50" charset="-128"/>
                <a:ea typeface="Meiryo UI" panose="020B0604030504040204" pitchFamily="50" charset="-128"/>
              </a:rPr>
              <a:t>南部ルート　約</a:t>
            </a:r>
            <a:r>
              <a:rPr kumimoji="1" lang="en-US" altLang="ja-JP" sz="1600" dirty="0">
                <a:latin typeface="Meiryo UI" panose="020B0604030504040204" pitchFamily="50" charset="-128"/>
                <a:ea typeface="Meiryo UI" panose="020B0604030504040204" pitchFamily="50" charset="-128"/>
              </a:rPr>
              <a:t>8.3km</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474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フローチャート: 組合せ 14">
            <a:extLst>
              <a:ext uri="{FF2B5EF4-FFF2-40B4-BE49-F238E27FC236}">
                <a16:creationId xmlns:a16="http://schemas.microsoft.com/office/drawing/2014/main" id="{2D4A538C-4C75-4727-AAE7-562AB33D7F44}"/>
              </a:ext>
            </a:extLst>
          </p:cNvPr>
          <p:cNvSpPr/>
          <p:nvPr/>
        </p:nvSpPr>
        <p:spPr>
          <a:xfrm>
            <a:off x="1098728" y="3146438"/>
            <a:ext cx="2844000" cy="468000"/>
          </a:xfrm>
          <a:prstGeom prst="flowChartMerge">
            <a:avLst/>
          </a:prstGeom>
          <a:gradFill>
            <a:gsLst>
              <a:gs pos="0">
                <a:schemeClr val="accent5">
                  <a:lumMod val="20000"/>
                  <a:lumOff val="80000"/>
                </a:schemeClr>
              </a:gs>
              <a:gs pos="50000">
                <a:schemeClr val="accent5">
                  <a:lumMod val="40000"/>
                  <a:lumOff val="60000"/>
                </a:schemeClr>
              </a:gs>
              <a:gs pos="100000">
                <a:schemeClr val="accent5">
                  <a:lumMod val="60000"/>
                  <a:lumOff val="4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0CF85B2-2323-45F7-869A-AB253A87C8B1}"/>
              </a:ext>
            </a:extLst>
          </p:cNvPr>
          <p:cNvSpPr txBox="1"/>
          <p:nvPr/>
        </p:nvSpPr>
        <p:spPr>
          <a:xfrm>
            <a:off x="215999" y="108000"/>
            <a:ext cx="73183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．自動運転技術のレベルアップに向けた取組</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AC5339C7-1151-4597-8911-2F2EB844EA6D}"/>
              </a:ext>
            </a:extLst>
          </p:cNvPr>
          <p:cNvSpPr txBox="1"/>
          <p:nvPr/>
        </p:nvSpPr>
        <p:spPr>
          <a:xfrm>
            <a:off x="285787" y="623792"/>
            <a:ext cx="8465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Meiryo UI" panose="020B0604030504040204" pitchFamily="50" charset="-128"/>
                <a:ea typeface="Meiryo UI" panose="020B0604030504040204" pitchFamily="50" charset="-128"/>
              </a:rPr>
              <a:t>＜</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実証実験における到達</a:t>
            </a:r>
            <a:r>
              <a:rPr lang="ja-JP" altLang="en-US" b="1" dirty="0">
                <a:solidFill>
                  <a:prstClr val="black"/>
                </a:solidFill>
                <a:latin typeface="Meiryo UI" panose="020B0604030504040204" pitchFamily="50" charset="-128"/>
                <a:ea typeface="Meiryo UI" panose="020B0604030504040204" pitchFamily="50" charset="-128"/>
              </a:rPr>
              <a:t>目標＞　目標年次：令和</a:t>
            </a:r>
            <a:r>
              <a:rPr lang="en-US" altLang="ja-JP" b="1" dirty="0">
                <a:solidFill>
                  <a:prstClr val="black"/>
                </a:solidFill>
                <a:latin typeface="Meiryo UI" panose="020B0604030504040204" pitchFamily="50" charset="-128"/>
                <a:ea typeface="Meiryo UI" panose="020B0604030504040204" pitchFamily="50" charset="-128"/>
              </a:rPr>
              <a:t>10</a:t>
            </a:r>
            <a:r>
              <a:rPr lang="ja-JP" altLang="en-US" b="1" dirty="0">
                <a:solidFill>
                  <a:prstClr val="black"/>
                </a:solidFill>
                <a:latin typeface="Meiryo UI" panose="020B0604030504040204" pitchFamily="50" charset="-128"/>
                <a:ea typeface="Meiryo UI" panose="020B0604030504040204" pitchFamily="50" charset="-128"/>
              </a:rPr>
              <a:t>年度（</a:t>
            </a:r>
            <a:r>
              <a:rPr lang="en-US" altLang="ja-JP" b="1" dirty="0">
                <a:solidFill>
                  <a:prstClr val="black"/>
                </a:solidFill>
                <a:latin typeface="Meiryo UI" panose="020B0604030504040204" pitchFamily="50" charset="-128"/>
                <a:ea typeface="Meiryo UI" panose="020B0604030504040204" pitchFamily="50" charset="-128"/>
              </a:rPr>
              <a:t>2028</a:t>
            </a:r>
            <a:r>
              <a:rPr lang="ja-JP" altLang="en-US" b="1" dirty="0">
                <a:solidFill>
                  <a:prstClr val="black"/>
                </a:solidFill>
                <a:latin typeface="Meiryo UI" panose="020B0604030504040204" pitchFamily="50" charset="-128"/>
                <a:ea typeface="Meiryo UI" panose="020B0604030504040204" pitchFamily="50" charset="-128"/>
              </a:rPr>
              <a:t>年度）</a:t>
            </a:r>
            <a:endPar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6E237A2C-76E3-43E8-80A8-172056CC85DB}"/>
              </a:ext>
            </a:extLst>
          </p:cNvPr>
          <p:cNvSpPr txBox="1"/>
          <p:nvPr/>
        </p:nvSpPr>
        <p:spPr>
          <a:xfrm>
            <a:off x="237696" y="1006980"/>
            <a:ext cx="8835864" cy="676724"/>
          </a:xfrm>
          <a:prstGeom prst="rect">
            <a:avLst/>
          </a:prstGeom>
          <a:noFill/>
        </p:spPr>
        <p:txBody>
          <a:bodyPr wrap="square" rtlCol="0" anchor="ctr">
            <a:spAutoFit/>
          </a:bodyPr>
          <a:lstStyle/>
          <a:p>
            <a:pPr marL="0" marR="0" lvl="0" indent="0" defTabSz="457200" rtl="0" eaLnBrk="1" fontAlgn="auto" latinLnBrk="0" hangingPunct="1">
              <a:lnSpc>
                <a:spcPts val="2400"/>
              </a:lnSpc>
              <a:spcBef>
                <a:spcPts val="0"/>
              </a:spcBef>
              <a:spcAft>
                <a:spcPts val="0"/>
              </a:spcAft>
              <a:buClrTx/>
              <a:buSzTx/>
              <a:buFontTx/>
              <a:buNone/>
              <a:tabLst/>
              <a:defRPr/>
            </a:pPr>
            <a:r>
              <a:rPr kumimoji="1" lang="ja-JP" altLang="en-US" dirty="0">
                <a:solidFill>
                  <a:prstClr val="black"/>
                </a:solidFill>
                <a:latin typeface="Meiryo UI" panose="020B0604030504040204" pitchFamily="50" charset="-128"/>
                <a:ea typeface="Meiryo UI" panose="020B0604030504040204" pitchFamily="50" charset="-128"/>
              </a:rPr>
              <a:t>○令和８年度から、</a:t>
            </a:r>
            <a:r>
              <a:rPr kumimoji="1" lang="ja-JP" altLang="en-US" u="sng" dirty="0">
                <a:solidFill>
                  <a:prstClr val="black"/>
                </a:solidFill>
                <a:latin typeface="Meiryo UI" panose="020B0604030504040204" pitchFamily="50" charset="-128"/>
                <a:ea typeface="Meiryo UI" panose="020B0604030504040204" pitchFamily="50" charset="-128"/>
              </a:rPr>
              <a:t>段階的に自動運転区間を延伸していき、</a:t>
            </a:r>
            <a:r>
              <a:rPr kumimoji="1" lang="ja-JP" altLang="en-US"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全ての運行区間において自動</a:t>
            </a:r>
            <a:endParaRPr kumimoji="1" lang="en-US" altLang="ja-JP"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ts val="2400"/>
              </a:lnSpc>
              <a:spcBef>
                <a:spcPts val="0"/>
              </a:spcBef>
              <a:spcAft>
                <a:spcPts val="0"/>
              </a:spcAft>
              <a:buClrTx/>
              <a:buSzTx/>
              <a:buFontTx/>
              <a:buNone/>
              <a:tabLst/>
              <a:defRPr/>
            </a:pPr>
            <a:r>
              <a:rPr kumimoji="1" lang="ja-JP" altLang="en-US"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運転</a:t>
            </a:r>
            <a:r>
              <a:rPr kumimoji="1" lang="ja-JP" altLang="en-US" b="1" u="sng" dirty="0">
                <a:solidFill>
                  <a:prstClr val="black"/>
                </a:solidFill>
                <a:latin typeface="Meiryo UI" panose="020B0604030504040204" pitchFamily="50" charset="-128"/>
                <a:ea typeface="Meiryo UI" panose="020B0604030504040204" pitchFamily="50" charset="-128"/>
              </a:rPr>
              <a:t>レベル４</a:t>
            </a:r>
            <a:r>
              <a:rPr kumimoji="1" lang="ja-JP" altLang="en-US" sz="1600" b="1" u="sng" dirty="0">
                <a:solidFill>
                  <a:prstClr val="black"/>
                </a:solidFill>
                <a:latin typeface="Meiryo UI" panose="020B0604030504040204" pitchFamily="50" charset="-128"/>
                <a:ea typeface="Meiryo UI" panose="020B0604030504040204" pitchFamily="50" charset="-128"/>
              </a:rPr>
              <a:t>（特定条件下の完全自動運転　手動介入率</a:t>
            </a:r>
            <a:r>
              <a:rPr kumimoji="1" lang="en-US" altLang="ja-JP" sz="1600" b="1" u="sng" baseline="30000" dirty="0">
                <a:solidFill>
                  <a:prstClr val="black"/>
                </a:solidFill>
                <a:latin typeface="Meiryo UI" panose="020B0604030504040204" pitchFamily="50" charset="-128"/>
                <a:ea typeface="Meiryo UI" panose="020B0604030504040204" pitchFamily="50" charset="-128"/>
              </a:rPr>
              <a:t>※</a:t>
            </a:r>
            <a:r>
              <a:rPr kumimoji="1" lang="ja-JP" altLang="en-US" sz="1600" b="1" u="sng" dirty="0">
                <a:solidFill>
                  <a:prstClr val="black"/>
                </a:solidFill>
                <a:latin typeface="Meiryo UI" panose="020B0604030504040204" pitchFamily="50" charset="-128"/>
                <a:ea typeface="Meiryo UI" panose="020B0604030504040204" pitchFamily="50" charset="-128"/>
              </a:rPr>
              <a:t>０％）</a:t>
            </a:r>
            <a:r>
              <a:rPr kumimoji="1" lang="ja-JP" altLang="en-US" dirty="0">
                <a:solidFill>
                  <a:prstClr val="black"/>
                </a:solidFill>
                <a:latin typeface="Meiryo UI" panose="020B0604030504040204" pitchFamily="50" charset="-128"/>
                <a:ea typeface="Meiryo UI" panose="020B0604030504040204" pitchFamily="50" charset="-128"/>
              </a:rPr>
              <a:t>をめざす</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3084F341-5DD8-49E4-906A-D16EF91DAF51}"/>
              </a:ext>
            </a:extLst>
          </p:cNvPr>
          <p:cNvSpPr txBox="1"/>
          <p:nvPr/>
        </p:nvSpPr>
        <p:spPr>
          <a:xfrm>
            <a:off x="147740" y="1987388"/>
            <a:ext cx="4212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L</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４運行実現への取組</a:t>
            </a:r>
          </a:p>
        </p:txBody>
      </p:sp>
      <p:sp>
        <p:nvSpPr>
          <p:cNvPr id="46" name="正方形/長方形 27">
            <a:extLst>
              <a:ext uri="{FF2B5EF4-FFF2-40B4-BE49-F238E27FC236}">
                <a16:creationId xmlns:a16="http://schemas.microsoft.com/office/drawing/2014/main" id="{ADDED45E-4FF9-41DA-BBEA-FDAA45F01BD7}"/>
              </a:ext>
            </a:extLst>
          </p:cNvPr>
          <p:cNvSpPr/>
          <p:nvPr/>
        </p:nvSpPr>
        <p:spPr>
          <a:xfrm>
            <a:off x="5853648" y="6143912"/>
            <a:ext cx="2987159" cy="215444"/>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出典：自動運転に関する経済産業省の取組・方針より大阪府作成</a:t>
            </a:r>
            <a:endPar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584F6F86-7EC7-47A1-9326-C799A0F3CEB6}"/>
              </a:ext>
            </a:extLst>
          </p:cNvPr>
          <p:cNvSpPr/>
          <p:nvPr/>
        </p:nvSpPr>
        <p:spPr>
          <a:xfrm>
            <a:off x="152961" y="572158"/>
            <a:ext cx="8907435" cy="136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正方形/長方形 42">
            <a:extLst>
              <a:ext uri="{FF2B5EF4-FFF2-40B4-BE49-F238E27FC236}">
                <a16:creationId xmlns:a16="http://schemas.microsoft.com/office/drawing/2014/main" id="{59DDC561-B75E-4FCD-A4F1-3EFFF60E9D6E}"/>
              </a:ext>
            </a:extLst>
          </p:cNvPr>
          <p:cNvSpPr/>
          <p:nvPr/>
        </p:nvSpPr>
        <p:spPr>
          <a:xfrm>
            <a:off x="5327252" y="2156073"/>
            <a:ext cx="3746308" cy="3932163"/>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54D0C4D7-1003-4BAA-BF63-0B6AFFB8A81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799228" y="2533615"/>
            <a:ext cx="3096000" cy="3461997"/>
          </a:xfrm>
          <a:prstGeom prst="rect">
            <a:avLst/>
          </a:prstGeom>
        </p:spPr>
      </p:pic>
      <p:sp>
        <p:nvSpPr>
          <p:cNvPr id="2" name="正方形/長方形 1">
            <a:extLst>
              <a:ext uri="{FF2B5EF4-FFF2-40B4-BE49-F238E27FC236}">
                <a16:creationId xmlns:a16="http://schemas.microsoft.com/office/drawing/2014/main" id="{6F71F7D1-AA5A-49E0-9731-3A4B1AF86D34}"/>
              </a:ext>
            </a:extLst>
          </p:cNvPr>
          <p:cNvSpPr/>
          <p:nvPr/>
        </p:nvSpPr>
        <p:spPr>
          <a:xfrm>
            <a:off x="5814467" y="3103211"/>
            <a:ext cx="3090037" cy="82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17D6A753-A2C0-4198-BA5A-AC72155E24E0}"/>
              </a:ext>
            </a:extLst>
          </p:cNvPr>
          <p:cNvSpPr/>
          <p:nvPr/>
        </p:nvSpPr>
        <p:spPr>
          <a:xfrm>
            <a:off x="8724504" y="6441193"/>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51036" y="6406704"/>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3</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D159D138-9135-4548-9B81-59FEDCF27F4E}"/>
              </a:ext>
            </a:extLst>
          </p:cNvPr>
          <p:cNvSpPr txBox="1"/>
          <p:nvPr/>
        </p:nvSpPr>
        <p:spPr>
          <a:xfrm>
            <a:off x="6551910" y="2195177"/>
            <a:ext cx="1944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自動運転レベル</a:t>
            </a:r>
            <a:r>
              <a:rPr lang="en-US" altLang="ja-JP" sz="1400" b="1" dirty="0">
                <a:solidFill>
                  <a:prstClr val="black"/>
                </a:solidFill>
                <a:latin typeface="Meiryo UI" panose="020B0604030504040204" pitchFamily="50" charset="-128"/>
                <a:ea typeface="Meiryo UI" panose="020B0604030504040204" pitchFamily="50" charset="-128"/>
              </a:rPr>
              <a:t>】</a:t>
            </a:r>
            <a:endPar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左中かっこ 2">
            <a:extLst>
              <a:ext uri="{FF2B5EF4-FFF2-40B4-BE49-F238E27FC236}">
                <a16:creationId xmlns:a16="http://schemas.microsoft.com/office/drawing/2014/main" id="{312AE72F-B5B0-4663-BECB-97B47817E8E9}"/>
              </a:ext>
            </a:extLst>
          </p:cNvPr>
          <p:cNvSpPr/>
          <p:nvPr/>
        </p:nvSpPr>
        <p:spPr>
          <a:xfrm>
            <a:off x="5682777" y="2715670"/>
            <a:ext cx="94104" cy="1223726"/>
          </a:xfrm>
          <a:prstGeom prst="leftBrace">
            <a:avLst>
              <a:gd name="adj1" fmla="val 17260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C2724B3-436F-4459-8753-340AF8A657B3}"/>
              </a:ext>
            </a:extLst>
          </p:cNvPr>
          <p:cNvSpPr txBox="1"/>
          <p:nvPr/>
        </p:nvSpPr>
        <p:spPr>
          <a:xfrm>
            <a:off x="5327252" y="2715670"/>
            <a:ext cx="346249" cy="765594"/>
          </a:xfrm>
          <a:prstGeom prst="rect">
            <a:avLst/>
          </a:prstGeom>
          <a:noFill/>
        </p:spPr>
        <p:txBody>
          <a:bodyPr vert="eaVert" wrap="none" rtlCol="0">
            <a:spAutoFit/>
          </a:bodyPr>
          <a:lstStyle/>
          <a:p>
            <a:r>
              <a:rPr kumimoji="1" lang="ja-JP" altLang="en-US" sz="1050" b="1" dirty="0">
                <a:latin typeface="メイリオ" panose="020B0604030504040204" pitchFamily="50" charset="-128"/>
                <a:ea typeface="メイリオ" panose="020B0604030504040204" pitchFamily="50" charset="-128"/>
              </a:rPr>
              <a:t>手動介入率</a:t>
            </a:r>
          </a:p>
        </p:txBody>
      </p:sp>
      <p:sp>
        <p:nvSpPr>
          <p:cNvPr id="7" name="テキスト ボックス 6">
            <a:extLst>
              <a:ext uri="{FF2B5EF4-FFF2-40B4-BE49-F238E27FC236}">
                <a16:creationId xmlns:a16="http://schemas.microsoft.com/office/drawing/2014/main" id="{526C2120-BFAB-4216-8DFD-36286F23B861}"/>
              </a:ext>
            </a:extLst>
          </p:cNvPr>
          <p:cNvSpPr txBox="1"/>
          <p:nvPr/>
        </p:nvSpPr>
        <p:spPr>
          <a:xfrm>
            <a:off x="5272972" y="3454630"/>
            <a:ext cx="870012" cy="261610"/>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０％</a:t>
            </a:r>
          </a:p>
        </p:txBody>
      </p:sp>
      <p:sp>
        <p:nvSpPr>
          <p:cNvPr id="8" name="テキスト ボックス 7">
            <a:extLst>
              <a:ext uri="{FF2B5EF4-FFF2-40B4-BE49-F238E27FC236}">
                <a16:creationId xmlns:a16="http://schemas.microsoft.com/office/drawing/2014/main" id="{CC11E156-8F8E-4004-8793-BC6DB9057BAD}"/>
              </a:ext>
            </a:extLst>
          </p:cNvPr>
          <p:cNvSpPr txBox="1"/>
          <p:nvPr/>
        </p:nvSpPr>
        <p:spPr>
          <a:xfrm>
            <a:off x="108000" y="2290224"/>
            <a:ext cx="5012911" cy="815608"/>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＜前回までのバス２台の活用案＞</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○１ルートにつきバス１台</a:t>
            </a:r>
            <a:endParaRPr kumimoji="1" lang="en-US" altLang="ja-JP" sz="14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○一定期間、北部ルート・南部ルートを交互に乗客乗車による運行</a:t>
            </a:r>
          </a:p>
        </p:txBody>
      </p:sp>
      <p:sp>
        <p:nvSpPr>
          <p:cNvPr id="28" name="テキスト ボックス 27">
            <a:extLst>
              <a:ext uri="{FF2B5EF4-FFF2-40B4-BE49-F238E27FC236}">
                <a16:creationId xmlns:a16="http://schemas.microsoft.com/office/drawing/2014/main" id="{4C1A428E-47EF-4614-B336-1B62F7919F6C}"/>
              </a:ext>
            </a:extLst>
          </p:cNvPr>
          <p:cNvSpPr txBox="1"/>
          <p:nvPr/>
        </p:nvSpPr>
        <p:spPr>
          <a:xfrm>
            <a:off x="108000" y="3663431"/>
            <a:ext cx="5052986" cy="3170099"/>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L4</a:t>
            </a:r>
            <a:r>
              <a:rPr kumimoji="1" lang="ja-JP" altLang="en-US" sz="1600" b="1" dirty="0">
                <a:latin typeface="Meiryo UI" panose="020B0604030504040204" pitchFamily="50" charset="-128"/>
                <a:ea typeface="Meiryo UI" panose="020B0604030504040204" pitchFamily="50" charset="-128"/>
              </a:rPr>
              <a:t>をめざした新たな運行形態＞</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バス１台は乗客乗車により２ルートを運行</a:t>
            </a:r>
            <a:r>
              <a:rPr kumimoji="1" lang="ja-JP" altLang="en-US" sz="1600" dirty="0">
                <a:latin typeface="Meiryo UI" panose="020B0604030504040204" pitchFamily="50" charset="-128"/>
                <a:ea typeface="Meiryo UI" panose="020B0604030504040204" pitchFamily="50" charset="-128"/>
              </a:rPr>
              <a:t>し、自動運転</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バスの認知度と社会受容性を高めるとともに、移動の安全</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性・快適性等のモニタリングを実施</a:t>
            </a:r>
          </a:p>
          <a:p>
            <a:endParaRPr kumimoji="1" lang="en-US" altLang="ja-JP" sz="3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○残り１台は、技術向上のスピードアップを図るため、</a:t>
            </a:r>
          </a:p>
          <a:p>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乗客なしでＬ４取得に向けた車両の自動運転技術の</a:t>
            </a:r>
          </a:p>
          <a:p>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レベルアップに専念</a:t>
            </a:r>
            <a:r>
              <a:rPr kumimoji="1" lang="ja-JP" altLang="en-US" sz="1600" dirty="0">
                <a:latin typeface="Meiryo UI" panose="020B0604030504040204" pitchFamily="50" charset="-128"/>
                <a:ea typeface="Meiryo UI" panose="020B0604030504040204" pitchFamily="50" charset="-128"/>
              </a:rPr>
              <a:t>（早期に</a:t>
            </a:r>
            <a:r>
              <a:rPr kumimoji="1" lang="en-US" altLang="ja-JP" sz="1600" dirty="0">
                <a:latin typeface="Meiryo UI" panose="020B0604030504040204" pitchFamily="50" charset="-128"/>
                <a:ea typeface="Meiryo UI" panose="020B0604030504040204" pitchFamily="50" charset="-128"/>
              </a:rPr>
              <a:t>L4</a:t>
            </a:r>
            <a:r>
              <a:rPr kumimoji="1" lang="ja-JP" altLang="en-US" sz="1600" dirty="0">
                <a:latin typeface="Meiryo UI" panose="020B0604030504040204" pitchFamily="50" charset="-128"/>
                <a:ea typeface="Meiryo UI" panose="020B0604030504040204" pitchFamily="50" charset="-128"/>
              </a:rPr>
              <a:t>区間を創出）</a:t>
            </a:r>
            <a:endParaRPr kumimoji="1" lang="en-US" altLang="ja-JP" sz="1600" dirty="0">
              <a:latin typeface="Meiryo UI" panose="020B0604030504040204" pitchFamily="50" charset="-128"/>
              <a:ea typeface="Meiryo UI" panose="020B0604030504040204" pitchFamily="50" charset="-128"/>
            </a:endParaRPr>
          </a:p>
          <a:p>
            <a:r>
              <a:rPr kumimoji="1" lang="ja-JP" altLang="en-US" sz="300" dirty="0">
                <a:latin typeface="Meiryo UI" panose="020B0604030504040204" pitchFamily="50" charset="-128"/>
                <a:ea typeface="Meiryo UI" panose="020B0604030504040204" pitchFamily="50" charset="-128"/>
              </a:rPr>
              <a:t>　</a:t>
            </a:r>
          </a:p>
          <a:p>
            <a:r>
              <a:rPr kumimoji="1" lang="ja-JP" altLang="en-US" sz="1600"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レベルアップした技術を、乗客乗車バスに反映</a:t>
            </a:r>
            <a:endParaRPr kumimoji="1" lang="en-US" altLang="ja-JP" sz="1600" u="sng"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○実証実験時における</a:t>
            </a:r>
            <a:r>
              <a:rPr kumimoji="1" lang="ja-JP" altLang="en-US" sz="1600" u="sng" dirty="0">
                <a:latin typeface="Meiryo UI" panose="020B0604030504040204" pitchFamily="50" charset="-128"/>
                <a:ea typeface="Meiryo UI" panose="020B0604030504040204" pitchFamily="50" charset="-128"/>
              </a:rPr>
              <a:t>自動運転バスの乗客乗車の期間や</a:t>
            </a:r>
            <a:endParaRPr kumimoji="1" lang="en-US" altLang="ja-JP" sz="1600"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運行ルートについては変更なし</a:t>
            </a:r>
            <a:endParaRPr kumimoji="1" lang="en-US" altLang="ja-JP" sz="1600" u="sng"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（ルート変更時は切替作業等により運行できない期間あり）</a:t>
            </a:r>
          </a:p>
        </p:txBody>
      </p:sp>
      <p:sp>
        <p:nvSpPr>
          <p:cNvPr id="29" name="テキスト ボックス 28">
            <a:extLst>
              <a:ext uri="{FF2B5EF4-FFF2-40B4-BE49-F238E27FC236}">
                <a16:creationId xmlns:a16="http://schemas.microsoft.com/office/drawing/2014/main" id="{CA6338CB-141E-4314-972C-69A2EE86BC1F}"/>
              </a:ext>
            </a:extLst>
          </p:cNvPr>
          <p:cNvSpPr txBox="1"/>
          <p:nvPr/>
        </p:nvSpPr>
        <p:spPr>
          <a:xfrm>
            <a:off x="5127916" y="1665333"/>
            <a:ext cx="4144979"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「手動介入率」＝「手動介入していた時間」</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「走行時間」</a:t>
            </a:r>
          </a:p>
        </p:txBody>
      </p:sp>
      <p:sp>
        <p:nvSpPr>
          <p:cNvPr id="11" name="テキスト ボックス 10">
            <a:extLst>
              <a:ext uri="{FF2B5EF4-FFF2-40B4-BE49-F238E27FC236}">
                <a16:creationId xmlns:a16="http://schemas.microsoft.com/office/drawing/2014/main" id="{13D25F75-4560-44F9-86EB-84471CA888CC}"/>
              </a:ext>
            </a:extLst>
          </p:cNvPr>
          <p:cNvSpPr txBox="1"/>
          <p:nvPr/>
        </p:nvSpPr>
        <p:spPr>
          <a:xfrm>
            <a:off x="1775617" y="3091874"/>
            <a:ext cx="1540806" cy="461665"/>
          </a:xfrm>
          <a:prstGeom prst="rect">
            <a:avLst/>
          </a:prstGeom>
          <a:noFill/>
        </p:spPr>
        <p:txBody>
          <a:bodyPr wrap="none" rtlCol="0">
            <a:spAutoFit/>
          </a:bodyPr>
          <a:lstStyle/>
          <a:p>
            <a:pPr algn="ctr"/>
            <a:r>
              <a:rPr kumimoji="1" lang="ja-JP" altLang="en-US" sz="1200" b="1" u="sng" dirty="0">
                <a:latin typeface="HGPｺﾞｼｯｸE" panose="020B0900000000000000" pitchFamily="50" charset="-128"/>
                <a:ea typeface="HGPｺﾞｼｯｸE" panose="020B0900000000000000" pitchFamily="50" charset="-128"/>
              </a:rPr>
              <a:t>技術力向上に向けた</a:t>
            </a:r>
            <a:endParaRPr kumimoji="1" lang="en-US" altLang="ja-JP" sz="1200" b="1" u="sng" dirty="0">
              <a:latin typeface="HGPｺﾞｼｯｸE" panose="020B0900000000000000" pitchFamily="50" charset="-128"/>
              <a:ea typeface="HGPｺﾞｼｯｸE" panose="020B0900000000000000" pitchFamily="50" charset="-128"/>
            </a:endParaRPr>
          </a:p>
          <a:p>
            <a:pPr algn="ctr"/>
            <a:r>
              <a:rPr kumimoji="1" lang="ja-JP" altLang="en-US" sz="1200" b="1" u="sng" dirty="0">
                <a:latin typeface="HGPｺﾞｼｯｸE" panose="020B0900000000000000" pitchFamily="50" charset="-128"/>
                <a:ea typeface="HGPｺﾞｼｯｸE" panose="020B0900000000000000" pitchFamily="50" charset="-128"/>
              </a:rPr>
              <a:t>スピードアップ</a:t>
            </a:r>
            <a:endParaRPr kumimoji="1" lang="en-US" altLang="ja-JP" sz="1200" b="1" u="sng"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045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00CF85B2-2323-45F7-869A-AB253A87C8B1}"/>
              </a:ext>
            </a:extLst>
          </p:cNvPr>
          <p:cNvSpPr txBox="1"/>
          <p:nvPr/>
        </p:nvSpPr>
        <p:spPr>
          <a:xfrm>
            <a:off x="215999" y="108000"/>
            <a:ext cx="73183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．自動運転技術のレベルアップに向けた取組</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73" name="正方形/長方形 72">
            <a:extLst>
              <a:ext uri="{FF2B5EF4-FFF2-40B4-BE49-F238E27FC236}">
                <a16:creationId xmlns:a16="http://schemas.microsoft.com/office/drawing/2014/main" id="{17D6A753-A2C0-4198-BA5A-AC72155E24E0}"/>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66738" y="6470668"/>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white">
                    <a:lumMod val="65000"/>
                  </a:prstClr>
                </a:solidFill>
                <a:latin typeface="Cooper Black" panose="0208090404030B020404" pitchFamily="18" charset="0"/>
                <a:ea typeface="游ゴシック" panose="020B0400000000000000" pitchFamily="50" charset="-128"/>
              </a:rPr>
              <a:t>4</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AC5339C7-1151-4597-8911-2F2EB844EA6D}"/>
              </a:ext>
            </a:extLst>
          </p:cNvPr>
          <p:cNvSpPr txBox="1"/>
          <p:nvPr/>
        </p:nvSpPr>
        <p:spPr>
          <a:xfrm>
            <a:off x="0" y="1343961"/>
            <a:ext cx="4212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■走行試験からテスト走行までの流れ</a:t>
            </a:r>
          </a:p>
        </p:txBody>
      </p:sp>
      <p:sp>
        <p:nvSpPr>
          <p:cNvPr id="96" name="正方形/長方形 95">
            <a:extLst>
              <a:ext uri="{FF2B5EF4-FFF2-40B4-BE49-F238E27FC236}">
                <a16:creationId xmlns:a16="http://schemas.microsoft.com/office/drawing/2014/main" id="{647ED6AA-7757-4833-81FF-20CA2346354E}"/>
              </a:ext>
            </a:extLst>
          </p:cNvPr>
          <p:cNvSpPr/>
          <p:nvPr/>
        </p:nvSpPr>
        <p:spPr>
          <a:xfrm>
            <a:off x="189187" y="568396"/>
            <a:ext cx="8856000" cy="75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8" name="テキスト ボックス 97">
            <a:extLst>
              <a:ext uri="{FF2B5EF4-FFF2-40B4-BE49-F238E27FC236}">
                <a16:creationId xmlns:a16="http://schemas.microsoft.com/office/drawing/2014/main" id="{26486651-1F6E-47A4-96B3-7F4613952AF5}"/>
              </a:ext>
            </a:extLst>
          </p:cNvPr>
          <p:cNvSpPr txBox="1"/>
          <p:nvPr/>
        </p:nvSpPr>
        <p:spPr>
          <a:xfrm>
            <a:off x="332881" y="614170"/>
            <a:ext cx="851066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北部・南部ルートとも、自動運転レベル２（手動介入率</a:t>
            </a:r>
            <a:r>
              <a:rPr kumimoji="1" lang="en-US" altLang="ja-JP" sz="18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50</a:t>
            </a:r>
            <a:r>
              <a:rPr kumimoji="1" lang="ja-JP" altLang="en-US" sz="18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）で、令和８年度春からの</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乗客乗車による実証実験の開始をめざす</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5" name="表 2">
            <a:extLst>
              <a:ext uri="{FF2B5EF4-FFF2-40B4-BE49-F238E27FC236}">
                <a16:creationId xmlns:a16="http://schemas.microsoft.com/office/drawing/2014/main" id="{94733F6B-81EB-43C2-808A-06675C603799}"/>
              </a:ext>
            </a:extLst>
          </p:cNvPr>
          <p:cNvGraphicFramePr>
            <a:graphicFrameLocks noGrp="1"/>
          </p:cNvGraphicFramePr>
          <p:nvPr>
            <p:extLst>
              <p:ext uri="{D42A27DB-BD31-4B8C-83A1-F6EECF244321}">
                <p14:modId xmlns:p14="http://schemas.microsoft.com/office/powerpoint/2010/main" val="2030508712"/>
              </p:ext>
            </p:extLst>
          </p:nvPr>
        </p:nvGraphicFramePr>
        <p:xfrm>
          <a:off x="245020" y="1732857"/>
          <a:ext cx="8080460" cy="2585320"/>
        </p:xfrm>
        <a:graphic>
          <a:graphicData uri="http://schemas.openxmlformats.org/drawingml/2006/table">
            <a:tbl>
              <a:tblPr firstRow="1" bandRow="1">
                <a:tableStyleId>{74C1A8A3-306A-4EB7-A6B1-4F7E0EB9C5D6}</a:tableStyleId>
              </a:tblPr>
              <a:tblGrid>
                <a:gridCol w="2376260">
                  <a:extLst>
                    <a:ext uri="{9D8B030D-6E8A-4147-A177-3AD203B41FA5}">
                      <a16:colId xmlns:a16="http://schemas.microsoft.com/office/drawing/2014/main" val="3138684312"/>
                    </a:ext>
                  </a:extLst>
                </a:gridCol>
                <a:gridCol w="5704200">
                  <a:extLst>
                    <a:ext uri="{9D8B030D-6E8A-4147-A177-3AD203B41FA5}">
                      <a16:colId xmlns:a16="http://schemas.microsoft.com/office/drawing/2014/main" val="1459169717"/>
                    </a:ext>
                  </a:extLst>
                </a:gridCol>
              </a:tblGrid>
              <a:tr h="289293">
                <a:tc>
                  <a:txBody>
                    <a:bodyPr/>
                    <a:lstStyle/>
                    <a:p>
                      <a:pPr algn="ctr"/>
                      <a:r>
                        <a:rPr kumimoji="1" lang="ja-JP" altLang="en-US" sz="1400" dirty="0"/>
                        <a:t>令和６年度</a:t>
                      </a:r>
                    </a:p>
                  </a:txBody>
                  <a:tcPr anchor="ctr">
                    <a:lnR w="12700" cap="flat" cmpd="sng" algn="ctr">
                      <a:solidFill>
                        <a:schemeClr val="bg1">
                          <a:lumMod val="65000"/>
                        </a:schemeClr>
                      </a:solidFill>
                      <a:prstDash val="lgDash"/>
                      <a:round/>
                      <a:headEnd type="none" w="med" len="med"/>
                      <a:tailEnd type="none" w="med" len="med"/>
                    </a:lnR>
                  </a:tcPr>
                </a:tc>
                <a:tc>
                  <a:txBody>
                    <a:bodyPr/>
                    <a:lstStyle/>
                    <a:p>
                      <a:pPr algn="ctr"/>
                      <a:r>
                        <a:rPr kumimoji="1" lang="ja-JP" altLang="en-US" sz="1400" dirty="0"/>
                        <a:t>令和７年度</a:t>
                      </a:r>
                    </a:p>
                  </a:txBody>
                  <a:tcPr anchor="ctr">
                    <a:lnL w="12700" cap="flat" cmpd="sng" algn="ctr">
                      <a:solidFill>
                        <a:schemeClr val="bg1">
                          <a:lumMod val="65000"/>
                        </a:schemeClr>
                      </a:solidFill>
                      <a:prstDash val="lgDash"/>
                      <a:round/>
                      <a:headEnd type="none" w="med" len="med"/>
                      <a:tailEnd type="none" w="med" len="med"/>
                    </a:lnL>
                    <a:lnR w="12700" cap="flat" cmpd="sng" algn="ctr">
                      <a:noFill/>
                      <a:prstDash val="lgDash"/>
                      <a:round/>
                      <a:headEnd type="none" w="med" len="med"/>
                      <a:tailEnd type="none" w="med" len="med"/>
                    </a:lnR>
                  </a:tcPr>
                </a:tc>
                <a:extLst>
                  <a:ext uri="{0D108BD9-81ED-4DB2-BD59-A6C34878D82A}">
                    <a16:rowId xmlns:a16="http://schemas.microsoft.com/office/drawing/2014/main" val="4253090358"/>
                  </a:ext>
                </a:extLst>
              </a:tr>
              <a:tr h="1140260">
                <a:tc>
                  <a:txBody>
                    <a:bodyPr/>
                    <a:lstStyle/>
                    <a:p>
                      <a:endParaRPr kumimoji="1" lang="ja-JP" altLang="en-US" dirty="0"/>
                    </a:p>
                  </a:txBody>
                  <a:tcPr>
                    <a:lnR w="12700" cap="flat" cmpd="sng" algn="ctr">
                      <a:solidFill>
                        <a:schemeClr val="bg1">
                          <a:lumMod val="65000"/>
                        </a:schemeClr>
                      </a:solidFill>
                      <a:prstDash val="lgDash"/>
                      <a:round/>
                      <a:headEnd type="none" w="med" len="med"/>
                      <a:tailEnd type="none" w="med" len="med"/>
                    </a:lnR>
                    <a:noFill/>
                  </a:tcPr>
                </a:tc>
                <a:tc>
                  <a:txBody>
                    <a:bodyPr/>
                    <a:lstStyle/>
                    <a:p>
                      <a:endParaRPr kumimoji="1" lang="ja-JP" altLang="en-US" dirty="0"/>
                    </a:p>
                  </a:txBody>
                  <a:tcPr>
                    <a:lnL w="12700" cap="flat" cmpd="sng" algn="ctr">
                      <a:solidFill>
                        <a:schemeClr val="bg1">
                          <a:lumMod val="65000"/>
                        </a:schemeClr>
                      </a:solidFill>
                      <a:prstDash val="lgDash"/>
                      <a:round/>
                      <a:headEnd type="none" w="med" len="med"/>
                      <a:tailEnd type="none" w="med" len="med"/>
                    </a:lnL>
                    <a:lnR w="12700" cap="flat" cmpd="sng" algn="ctr">
                      <a:noFill/>
                      <a:prstDash val="lgDash"/>
                      <a:round/>
                      <a:headEnd type="none" w="med" len="med"/>
                      <a:tailEnd type="none" w="med" len="med"/>
                    </a:lnR>
                    <a:noFill/>
                  </a:tcPr>
                </a:tc>
                <a:extLst>
                  <a:ext uri="{0D108BD9-81ED-4DB2-BD59-A6C34878D82A}">
                    <a16:rowId xmlns:a16="http://schemas.microsoft.com/office/drawing/2014/main" val="1019720015"/>
                  </a:ext>
                </a:extLst>
              </a:tr>
              <a:tr h="1140260">
                <a:tc>
                  <a:txBody>
                    <a:bodyPr/>
                    <a:lstStyle/>
                    <a:p>
                      <a:endParaRPr kumimoji="1" lang="ja-JP" altLang="en-US" dirty="0"/>
                    </a:p>
                  </a:txBody>
                  <a:tcPr>
                    <a:lnR w="12700" cap="flat" cmpd="sng" algn="ctr">
                      <a:solidFill>
                        <a:schemeClr val="bg1">
                          <a:lumMod val="65000"/>
                        </a:schemeClr>
                      </a:solidFill>
                      <a:prstDash val="lgDash"/>
                      <a:round/>
                      <a:headEnd type="none" w="med" len="med"/>
                      <a:tailEnd type="none" w="med" len="med"/>
                    </a:lnR>
                    <a:solidFill>
                      <a:schemeClr val="bg1">
                        <a:lumMod val="85000"/>
                      </a:schemeClr>
                    </a:solidFill>
                  </a:tcPr>
                </a:tc>
                <a:tc>
                  <a:txBody>
                    <a:bodyPr/>
                    <a:lstStyle/>
                    <a:p>
                      <a:endParaRPr kumimoji="1" lang="ja-JP" altLang="en-US" dirty="0"/>
                    </a:p>
                  </a:txBody>
                  <a:tcPr>
                    <a:lnL w="12700" cap="flat" cmpd="sng" algn="ctr">
                      <a:solidFill>
                        <a:schemeClr val="bg1">
                          <a:lumMod val="65000"/>
                        </a:schemeClr>
                      </a:solidFill>
                      <a:prstDash val="lgDash"/>
                      <a:round/>
                      <a:headEnd type="none" w="med" len="med"/>
                      <a:tailEnd type="none" w="med" len="med"/>
                    </a:lnL>
                    <a:lnR w="12700" cap="flat" cmpd="sng" algn="ctr">
                      <a:noFill/>
                      <a:prstDash val="lgDash"/>
                      <a:round/>
                      <a:headEnd type="none" w="med" len="med"/>
                      <a:tailEnd type="none" w="med" len="med"/>
                    </a:lnR>
                    <a:solidFill>
                      <a:schemeClr val="bg1">
                        <a:lumMod val="85000"/>
                      </a:schemeClr>
                    </a:solidFill>
                  </a:tcPr>
                </a:tc>
                <a:extLst>
                  <a:ext uri="{0D108BD9-81ED-4DB2-BD59-A6C34878D82A}">
                    <a16:rowId xmlns:a16="http://schemas.microsoft.com/office/drawing/2014/main" val="3090219505"/>
                  </a:ext>
                </a:extLst>
              </a:tr>
            </a:tbl>
          </a:graphicData>
        </a:graphic>
      </p:graphicFrame>
      <p:sp>
        <p:nvSpPr>
          <p:cNvPr id="36" name="四角形: 角を丸くする 35">
            <a:extLst>
              <a:ext uri="{FF2B5EF4-FFF2-40B4-BE49-F238E27FC236}">
                <a16:creationId xmlns:a16="http://schemas.microsoft.com/office/drawing/2014/main" id="{BB965DC7-2900-4ADD-BEF7-81CBF47597A4}"/>
              </a:ext>
            </a:extLst>
          </p:cNvPr>
          <p:cNvSpPr/>
          <p:nvPr/>
        </p:nvSpPr>
        <p:spPr>
          <a:xfrm>
            <a:off x="2641356" y="2046350"/>
            <a:ext cx="2736000" cy="2252803"/>
          </a:xfrm>
          <a:prstGeom prst="roundRect">
            <a:avLst>
              <a:gd name="adj" fmla="val 5973"/>
            </a:avLst>
          </a:prstGeom>
          <a:noFill/>
          <a:ln w="19050" cap="rnd">
            <a:solidFill>
              <a:schemeClr val="tx1"/>
            </a:solidFill>
            <a:prstDash val="lgDash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四角形: 角を丸くする 36">
            <a:extLst>
              <a:ext uri="{FF2B5EF4-FFF2-40B4-BE49-F238E27FC236}">
                <a16:creationId xmlns:a16="http://schemas.microsoft.com/office/drawing/2014/main" id="{8B8DAFC5-2656-406C-8682-38A8B02231F5}"/>
              </a:ext>
            </a:extLst>
          </p:cNvPr>
          <p:cNvSpPr/>
          <p:nvPr/>
        </p:nvSpPr>
        <p:spPr>
          <a:xfrm>
            <a:off x="2636734" y="2036175"/>
            <a:ext cx="2772000" cy="252000"/>
          </a:xfrm>
          <a:prstGeom prst="roundRect">
            <a:avLst>
              <a:gd name="adj" fmla="val 30428"/>
            </a:avLst>
          </a:prstGeom>
          <a:solidFill>
            <a:schemeClr val="tx1">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6DA95129-9319-4A6B-BF1D-17835329C317}"/>
              </a:ext>
            </a:extLst>
          </p:cNvPr>
          <p:cNvSpPr txBox="1"/>
          <p:nvPr/>
        </p:nvSpPr>
        <p:spPr>
          <a:xfrm>
            <a:off x="3578188" y="2033857"/>
            <a:ext cx="1005403" cy="246221"/>
          </a:xfrm>
          <a:prstGeom prst="rect">
            <a:avLst/>
          </a:prstGeom>
          <a:noFill/>
        </p:spPr>
        <p:txBody>
          <a:bodyPr wrap="non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6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万博期間</a:t>
            </a:r>
          </a:p>
        </p:txBody>
      </p:sp>
      <p:sp>
        <p:nvSpPr>
          <p:cNvPr id="47" name="矢印: 五方向 46">
            <a:extLst>
              <a:ext uri="{FF2B5EF4-FFF2-40B4-BE49-F238E27FC236}">
                <a16:creationId xmlns:a16="http://schemas.microsoft.com/office/drawing/2014/main" id="{47A78714-B828-41D9-A4C3-727D17A69F0E}"/>
              </a:ext>
            </a:extLst>
          </p:cNvPr>
          <p:cNvSpPr/>
          <p:nvPr/>
        </p:nvSpPr>
        <p:spPr>
          <a:xfrm>
            <a:off x="5421400" y="2075998"/>
            <a:ext cx="2952000" cy="180000"/>
          </a:xfrm>
          <a:prstGeom prst="homePlate">
            <a:avLst/>
          </a:prstGeom>
          <a:gradFill flip="none" rotWithShape="1">
            <a:gsLst>
              <a:gs pos="0">
                <a:schemeClr val="accent5">
                  <a:lumMod val="20000"/>
                  <a:lumOff val="80000"/>
                </a:schemeClr>
              </a:gs>
              <a:gs pos="50000">
                <a:schemeClr val="accent5">
                  <a:lumMod val="40000"/>
                  <a:lumOff val="60000"/>
                </a:schemeClr>
              </a:gs>
              <a:gs pos="100000">
                <a:schemeClr val="accent5">
                  <a:lumMod val="60000"/>
                  <a:lumOff val="40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355FCB01-51AC-4893-A87D-1F45A52872DD}"/>
              </a:ext>
            </a:extLst>
          </p:cNvPr>
          <p:cNvSpPr txBox="1"/>
          <p:nvPr/>
        </p:nvSpPr>
        <p:spPr>
          <a:xfrm>
            <a:off x="6445538" y="2035463"/>
            <a:ext cx="100540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実証実験</a:t>
            </a:r>
          </a:p>
        </p:txBody>
      </p:sp>
      <p:sp>
        <p:nvSpPr>
          <p:cNvPr id="52" name="矢印: 山形 51">
            <a:extLst>
              <a:ext uri="{FF2B5EF4-FFF2-40B4-BE49-F238E27FC236}">
                <a16:creationId xmlns:a16="http://schemas.microsoft.com/office/drawing/2014/main" id="{A2710E5D-99EA-4270-A525-61038B35E132}"/>
              </a:ext>
            </a:extLst>
          </p:cNvPr>
          <p:cNvSpPr/>
          <p:nvPr/>
        </p:nvSpPr>
        <p:spPr>
          <a:xfrm>
            <a:off x="832358" y="2322254"/>
            <a:ext cx="936000" cy="756000"/>
          </a:xfrm>
          <a:prstGeom prst="chevron">
            <a:avLst>
              <a:gd name="adj" fmla="val 21667"/>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B8D66347-967E-43AF-8F52-99CBF963B496}"/>
              </a:ext>
            </a:extLst>
          </p:cNvPr>
          <p:cNvSpPr txBox="1"/>
          <p:nvPr/>
        </p:nvSpPr>
        <p:spPr>
          <a:xfrm>
            <a:off x="1091442" y="2484254"/>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走行</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試験</a:t>
            </a:r>
          </a:p>
        </p:txBody>
      </p:sp>
      <p:sp>
        <p:nvSpPr>
          <p:cNvPr id="59" name="矢印: 山形 58">
            <a:extLst>
              <a:ext uri="{FF2B5EF4-FFF2-40B4-BE49-F238E27FC236}">
                <a16:creationId xmlns:a16="http://schemas.microsoft.com/office/drawing/2014/main" id="{02CE9AB1-24F7-49DE-A17E-3DE4194A719C}"/>
              </a:ext>
            </a:extLst>
          </p:cNvPr>
          <p:cNvSpPr/>
          <p:nvPr/>
        </p:nvSpPr>
        <p:spPr>
          <a:xfrm>
            <a:off x="5276869" y="2614498"/>
            <a:ext cx="2484000" cy="504000"/>
          </a:xfrm>
          <a:prstGeom prst="chevron">
            <a:avLst>
              <a:gd name="adj" fmla="val 34902"/>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1" name="矢印: 山形 60">
            <a:extLst>
              <a:ext uri="{FF2B5EF4-FFF2-40B4-BE49-F238E27FC236}">
                <a16:creationId xmlns:a16="http://schemas.microsoft.com/office/drawing/2014/main" id="{8707088E-1F85-49FD-BD28-159CEB44A081}"/>
              </a:ext>
            </a:extLst>
          </p:cNvPr>
          <p:cNvSpPr/>
          <p:nvPr/>
        </p:nvSpPr>
        <p:spPr>
          <a:xfrm>
            <a:off x="7643610" y="2613600"/>
            <a:ext cx="720000" cy="504000"/>
          </a:xfrm>
          <a:prstGeom prst="chevron">
            <a:avLst>
              <a:gd name="adj" fmla="val 36260"/>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9B206DFC-0FDD-49C3-8E74-0E28A081B5F2}"/>
              </a:ext>
            </a:extLst>
          </p:cNvPr>
          <p:cNvSpPr txBox="1"/>
          <p:nvPr/>
        </p:nvSpPr>
        <p:spPr>
          <a:xfrm>
            <a:off x="7802176" y="2724983"/>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試走</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F1F32085-26AC-4188-905B-82C4FBC2F590}"/>
              </a:ext>
            </a:extLst>
          </p:cNvPr>
          <p:cNvSpPr txBox="1"/>
          <p:nvPr/>
        </p:nvSpPr>
        <p:spPr>
          <a:xfrm>
            <a:off x="6084359" y="2634610"/>
            <a:ext cx="88036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テスト走行</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調整・分析</a:t>
            </a:r>
          </a:p>
        </p:txBody>
      </p:sp>
      <p:sp>
        <p:nvSpPr>
          <p:cNvPr id="18" name="右大かっこ 17">
            <a:extLst>
              <a:ext uri="{FF2B5EF4-FFF2-40B4-BE49-F238E27FC236}">
                <a16:creationId xmlns:a16="http://schemas.microsoft.com/office/drawing/2014/main" id="{ED032FC7-1F98-4F72-BC24-9112E7A4EA34}"/>
              </a:ext>
            </a:extLst>
          </p:cNvPr>
          <p:cNvSpPr/>
          <p:nvPr/>
        </p:nvSpPr>
        <p:spPr>
          <a:xfrm>
            <a:off x="6945675" y="2746132"/>
            <a:ext cx="180000" cy="288000"/>
          </a:xfrm>
          <a:prstGeom prst="rightBracket">
            <a:avLst>
              <a:gd name="adj" fmla="val 43849"/>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45E4BE20-184E-4DC5-84ED-CADF81DA7D74}"/>
              </a:ext>
            </a:extLst>
          </p:cNvPr>
          <p:cNvSpPr txBox="1"/>
          <p:nvPr/>
        </p:nvSpPr>
        <p:spPr>
          <a:xfrm>
            <a:off x="7146943" y="2589777"/>
            <a:ext cx="338554" cy="598882"/>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繰り返し</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385184EA-07DB-4FC4-8491-0E7A2BE51E04}"/>
              </a:ext>
            </a:extLst>
          </p:cNvPr>
          <p:cNvSpPr txBox="1"/>
          <p:nvPr/>
        </p:nvSpPr>
        <p:spPr>
          <a:xfrm>
            <a:off x="8451607" y="1681880"/>
            <a:ext cx="582339" cy="2687274"/>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自動運転レベル２（手動介入率</a:t>
            </a:r>
            <a:r>
              <a:rPr kumimoji="1" lang="en-US" altLang="ja-JP" sz="105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50</a:t>
            </a:r>
            <a:r>
              <a:rPr kumimoji="1" lang="ja-JP" altLang="en-US" sz="105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乗客乗車による実証実験開始</a:t>
            </a:r>
          </a:p>
        </p:txBody>
      </p:sp>
      <p:sp>
        <p:nvSpPr>
          <p:cNvPr id="66" name="テキスト ボックス 65">
            <a:extLst>
              <a:ext uri="{FF2B5EF4-FFF2-40B4-BE49-F238E27FC236}">
                <a16:creationId xmlns:a16="http://schemas.microsoft.com/office/drawing/2014/main" id="{D1B92A6E-402A-40DB-A4EE-63F69A7DC994}"/>
              </a:ext>
            </a:extLst>
          </p:cNvPr>
          <p:cNvSpPr txBox="1"/>
          <p:nvPr/>
        </p:nvSpPr>
        <p:spPr>
          <a:xfrm>
            <a:off x="371147" y="3192770"/>
            <a:ext cx="2304000"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○万博開催前に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3D</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マップを搭載</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して走行試験を実施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○自動運転システム等の動作を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確認し必要な車両調整を行う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とともに、課題を抽出</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E15381EB-FC98-45D2-900E-C8C6DED8EAE1}"/>
              </a:ext>
            </a:extLst>
          </p:cNvPr>
          <p:cNvSpPr txBox="1"/>
          <p:nvPr/>
        </p:nvSpPr>
        <p:spPr>
          <a:xfrm>
            <a:off x="5375863" y="3191995"/>
            <a:ext cx="2979295"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○走行試験等での結果を踏まえ、テスト走行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と車両調整を繰り返し</a:t>
            </a:r>
            <a:r>
              <a:rPr kumimoji="1"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手動介入率</a:t>
            </a:r>
            <a:r>
              <a:rPr kumimoji="1" lang="en-US" altLang="ja-JP" sz="12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50</a:t>
            </a:r>
            <a:r>
              <a:rPr kumimoji="1" lang="ja-JP" altLang="en-US" sz="12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en-US" altLang="ja-JP" sz="12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をめざす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○乗客乗車を想定して同じ条件で走り込みを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実施（試走）</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矢印: 山形 30">
            <a:extLst>
              <a:ext uri="{FF2B5EF4-FFF2-40B4-BE49-F238E27FC236}">
                <a16:creationId xmlns:a16="http://schemas.microsoft.com/office/drawing/2014/main" id="{D1836CDA-9819-4D14-B25D-32F6C8F62BE9}"/>
              </a:ext>
            </a:extLst>
          </p:cNvPr>
          <p:cNvSpPr/>
          <p:nvPr/>
        </p:nvSpPr>
        <p:spPr>
          <a:xfrm>
            <a:off x="1668058" y="2322254"/>
            <a:ext cx="936000" cy="756000"/>
          </a:xfrm>
          <a:prstGeom prst="chevron">
            <a:avLst>
              <a:gd name="adj" fmla="val 21667"/>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6" name="テキスト ボックス 55">
            <a:extLst>
              <a:ext uri="{FF2B5EF4-FFF2-40B4-BE49-F238E27FC236}">
                <a16:creationId xmlns:a16="http://schemas.microsoft.com/office/drawing/2014/main" id="{3823CE13-8479-4E74-A53F-F826466199E8}"/>
              </a:ext>
            </a:extLst>
          </p:cNvPr>
          <p:cNvSpPr txBox="1"/>
          <p:nvPr/>
        </p:nvSpPr>
        <p:spPr>
          <a:xfrm>
            <a:off x="1908000" y="2484254"/>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調整</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分析</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五方向 32">
            <a:extLst>
              <a:ext uri="{FF2B5EF4-FFF2-40B4-BE49-F238E27FC236}">
                <a16:creationId xmlns:a16="http://schemas.microsoft.com/office/drawing/2014/main" id="{B847E8EC-C357-48C5-B325-0B7048F84D10}"/>
              </a:ext>
            </a:extLst>
          </p:cNvPr>
          <p:cNvSpPr/>
          <p:nvPr/>
        </p:nvSpPr>
        <p:spPr>
          <a:xfrm>
            <a:off x="2661035" y="2368127"/>
            <a:ext cx="5724000" cy="180000"/>
          </a:xfrm>
          <a:prstGeom prst="homePlate">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矢印: 山形 33">
            <a:extLst>
              <a:ext uri="{FF2B5EF4-FFF2-40B4-BE49-F238E27FC236}">
                <a16:creationId xmlns:a16="http://schemas.microsoft.com/office/drawing/2014/main" id="{CA44EBE2-6BE8-4E94-86A7-B25511F0827F}"/>
              </a:ext>
            </a:extLst>
          </p:cNvPr>
          <p:cNvSpPr/>
          <p:nvPr/>
        </p:nvSpPr>
        <p:spPr>
          <a:xfrm>
            <a:off x="2654821" y="2614498"/>
            <a:ext cx="2736000" cy="504000"/>
          </a:xfrm>
          <a:prstGeom prst="chevron">
            <a:avLst>
              <a:gd name="adj" fmla="val 36543"/>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6C20C228-069B-4263-82A4-C0E267A83AA9}"/>
              </a:ext>
            </a:extLst>
          </p:cNvPr>
          <p:cNvSpPr txBox="1"/>
          <p:nvPr/>
        </p:nvSpPr>
        <p:spPr>
          <a:xfrm>
            <a:off x="3300067" y="2649848"/>
            <a:ext cx="160653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リスク低減対策の検討</a:t>
            </a:r>
            <a:endParaRPr kumimoji="1" lang="en-US" altLang="ja-JP" sz="1200" b="1" dirty="0">
              <a:solidFill>
                <a:prstClr val="white"/>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課題対応</a:t>
            </a:r>
          </a:p>
        </p:txBody>
      </p:sp>
      <p:sp>
        <p:nvSpPr>
          <p:cNvPr id="2" name="テキスト ボックス 1">
            <a:extLst>
              <a:ext uri="{FF2B5EF4-FFF2-40B4-BE49-F238E27FC236}">
                <a16:creationId xmlns:a16="http://schemas.microsoft.com/office/drawing/2014/main" id="{E377D48D-57D3-4358-8764-B40EDD7D81EF}"/>
              </a:ext>
            </a:extLst>
          </p:cNvPr>
          <p:cNvSpPr txBox="1"/>
          <p:nvPr/>
        </p:nvSpPr>
        <p:spPr>
          <a:xfrm>
            <a:off x="3396146" y="2327322"/>
            <a:ext cx="127631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リスクアセスメント</a:t>
            </a:r>
          </a:p>
        </p:txBody>
      </p:sp>
      <p:sp>
        <p:nvSpPr>
          <p:cNvPr id="38" name="テキスト ボックス 37">
            <a:extLst>
              <a:ext uri="{FF2B5EF4-FFF2-40B4-BE49-F238E27FC236}">
                <a16:creationId xmlns:a16="http://schemas.microsoft.com/office/drawing/2014/main" id="{B1E75058-D79A-4755-9086-94110D5722FF}"/>
              </a:ext>
            </a:extLst>
          </p:cNvPr>
          <p:cNvSpPr txBox="1"/>
          <p:nvPr/>
        </p:nvSpPr>
        <p:spPr>
          <a:xfrm>
            <a:off x="2578058" y="3176053"/>
            <a:ext cx="2938625" cy="1092607"/>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○運行ルートのリスクポイント</a:t>
            </a:r>
            <a:r>
              <a:rPr kumimoji="1" lang="ja-JP" altLang="en-US" sz="1000" dirty="0">
                <a:latin typeface="Meiryo UI" panose="020B0604030504040204" pitchFamily="50" charset="-128"/>
                <a:ea typeface="Meiryo UI" panose="020B0604030504040204" pitchFamily="50" charset="-128"/>
              </a:rPr>
              <a:t>（事故・ 運行トラ</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ブルの発生が予想される箇所）</a:t>
            </a:r>
            <a:r>
              <a:rPr kumimoji="1" lang="ja-JP" altLang="en-US" sz="1200" dirty="0">
                <a:latin typeface="Meiryo UI" panose="020B0604030504040204" pitchFamily="50" charset="-128"/>
                <a:ea typeface="Meiryo UI" panose="020B0604030504040204" pitchFamily="50" charset="-128"/>
              </a:rPr>
              <a:t>調査を行い、</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評価・分析及び対策について検討</a:t>
            </a:r>
            <a:endParaRPr kumimoji="1" lang="en-US" altLang="ja-JP" sz="12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○走行試験の結果、判明した課題やリスク</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低減について計画的に順次、実施</a:t>
            </a:r>
          </a:p>
        </p:txBody>
      </p:sp>
      <p:sp>
        <p:nvSpPr>
          <p:cNvPr id="39" name="矢印: 右 38">
            <a:extLst>
              <a:ext uri="{FF2B5EF4-FFF2-40B4-BE49-F238E27FC236}">
                <a16:creationId xmlns:a16="http://schemas.microsoft.com/office/drawing/2014/main" id="{D0D00602-D478-4C62-85BD-CB5C8B26010F}"/>
              </a:ext>
            </a:extLst>
          </p:cNvPr>
          <p:cNvSpPr/>
          <p:nvPr/>
        </p:nvSpPr>
        <p:spPr>
          <a:xfrm>
            <a:off x="1897173" y="4777828"/>
            <a:ext cx="4151800" cy="252000"/>
          </a:xfrm>
          <a:prstGeom prst="rightArrow">
            <a:avLst/>
          </a:prstGeom>
          <a:solidFill>
            <a:schemeClr val="accent2">
              <a:lumMod val="20000"/>
              <a:lumOff val="8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C1ADA76-3977-4ABC-92F1-B950A97959F6}"/>
              </a:ext>
            </a:extLst>
          </p:cNvPr>
          <p:cNvSpPr/>
          <p:nvPr/>
        </p:nvSpPr>
        <p:spPr>
          <a:xfrm>
            <a:off x="508272" y="5307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41F12BC-D875-4052-AA19-D4CC91215274}"/>
              </a:ext>
            </a:extLst>
          </p:cNvPr>
          <p:cNvSpPr/>
          <p:nvPr/>
        </p:nvSpPr>
        <p:spPr>
          <a:xfrm>
            <a:off x="508272" y="5559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89171C85-2E50-4624-97DD-BBA5B6F97ED6}"/>
              </a:ext>
            </a:extLst>
          </p:cNvPr>
          <p:cNvSpPr/>
          <p:nvPr/>
        </p:nvSpPr>
        <p:spPr>
          <a:xfrm>
            <a:off x="508272" y="5811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2F75768F-45B9-471F-8CC5-240368373B07}"/>
              </a:ext>
            </a:extLst>
          </p:cNvPr>
          <p:cNvSpPr/>
          <p:nvPr/>
        </p:nvSpPr>
        <p:spPr>
          <a:xfrm>
            <a:off x="508272" y="6063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5C9D28B-A51E-423F-A6C5-0ABFA0476987}"/>
              </a:ext>
            </a:extLst>
          </p:cNvPr>
          <p:cNvSpPr/>
          <p:nvPr/>
        </p:nvSpPr>
        <p:spPr>
          <a:xfrm>
            <a:off x="508272" y="6315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53F1BA24-B37F-4358-AA95-AA3055E2D5B0}"/>
              </a:ext>
            </a:extLst>
          </p:cNvPr>
          <p:cNvSpPr/>
          <p:nvPr/>
        </p:nvSpPr>
        <p:spPr>
          <a:xfrm>
            <a:off x="1804272" y="5307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DA7B1FAD-E129-4F6F-8BA9-59254FC0E2C3}"/>
              </a:ext>
            </a:extLst>
          </p:cNvPr>
          <p:cNvSpPr/>
          <p:nvPr/>
        </p:nvSpPr>
        <p:spPr>
          <a:xfrm>
            <a:off x="1804272" y="5559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F4A329AE-F542-4827-B641-B89F60AA22A9}"/>
              </a:ext>
            </a:extLst>
          </p:cNvPr>
          <p:cNvSpPr/>
          <p:nvPr/>
        </p:nvSpPr>
        <p:spPr>
          <a:xfrm>
            <a:off x="1804272" y="5811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AB837AA2-C283-4613-89E5-4C0E102549C7}"/>
              </a:ext>
            </a:extLst>
          </p:cNvPr>
          <p:cNvSpPr/>
          <p:nvPr/>
        </p:nvSpPr>
        <p:spPr>
          <a:xfrm>
            <a:off x="1804272" y="6063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F66EE89C-0948-4F5E-BF11-B35E4D5B4603}"/>
              </a:ext>
            </a:extLst>
          </p:cNvPr>
          <p:cNvSpPr/>
          <p:nvPr/>
        </p:nvSpPr>
        <p:spPr>
          <a:xfrm>
            <a:off x="1804272" y="6315495"/>
            <a:ext cx="208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1BEE500B-C77A-41D6-A600-C98100AAF2A2}"/>
              </a:ext>
            </a:extLst>
          </p:cNvPr>
          <p:cNvSpPr/>
          <p:nvPr/>
        </p:nvSpPr>
        <p:spPr>
          <a:xfrm>
            <a:off x="258008" y="4532426"/>
            <a:ext cx="8067472" cy="2217574"/>
          </a:xfrm>
          <a:prstGeom prst="rect">
            <a:avLst/>
          </a:prstGeom>
          <a:noFill/>
          <a:ln w="127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BD835CB7-F772-4596-AB96-FA73A595C136}"/>
              </a:ext>
            </a:extLst>
          </p:cNvPr>
          <p:cNvSpPr txBox="1"/>
          <p:nvPr/>
        </p:nvSpPr>
        <p:spPr>
          <a:xfrm>
            <a:off x="596619" y="5264496"/>
            <a:ext cx="954107"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走行コース</a:t>
            </a:r>
          </a:p>
        </p:txBody>
      </p:sp>
      <p:sp>
        <p:nvSpPr>
          <p:cNvPr id="71" name="テキスト ボックス 70">
            <a:extLst>
              <a:ext uri="{FF2B5EF4-FFF2-40B4-BE49-F238E27FC236}">
                <a16:creationId xmlns:a16="http://schemas.microsoft.com/office/drawing/2014/main" id="{BF7C8FEA-8586-4B7A-A297-85748536C90F}"/>
              </a:ext>
            </a:extLst>
          </p:cNvPr>
          <p:cNvSpPr txBox="1"/>
          <p:nvPr/>
        </p:nvSpPr>
        <p:spPr>
          <a:xfrm>
            <a:off x="664221" y="5529006"/>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運行速度</a:t>
            </a:r>
          </a:p>
        </p:txBody>
      </p:sp>
      <p:sp>
        <p:nvSpPr>
          <p:cNvPr id="72" name="テキスト ボックス 71">
            <a:extLst>
              <a:ext uri="{FF2B5EF4-FFF2-40B4-BE49-F238E27FC236}">
                <a16:creationId xmlns:a16="http://schemas.microsoft.com/office/drawing/2014/main" id="{8EC854CF-0ADA-4B2C-BBC0-DED0C24DE314}"/>
              </a:ext>
            </a:extLst>
          </p:cNvPr>
          <p:cNvSpPr txBox="1"/>
          <p:nvPr/>
        </p:nvSpPr>
        <p:spPr>
          <a:xfrm>
            <a:off x="673562" y="5761633"/>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通信環境</a:t>
            </a:r>
          </a:p>
        </p:txBody>
      </p:sp>
      <p:sp>
        <p:nvSpPr>
          <p:cNvPr id="75" name="テキスト ボックス 74">
            <a:extLst>
              <a:ext uri="{FF2B5EF4-FFF2-40B4-BE49-F238E27FC236}">
                <a16:creationId xmlns:a16="http://schemas.microsoft.com/office/drawing/2014/main" id="{E295384A-19CA-4B5B-ABA6-40AF74152525}"/>
              </a:ext>
            </a:extLst>
          </p:cNvPr>
          <p:cNvSpPr txBox="1"/>
          <p:nvPr/>
        </p:nvSpPr>
        <p:spPr>
          <a:xfrm>
            <a:off x="637214" y="6034565"/>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歩車分離</a:t>
            </a:r>
          </a:p>
        </p:txBody>
      </p:sp>
      <p:sp>
        <p:nvSpPr>
          <p:cNvPr id="76" name="テキスト ボックス 75">
            <a:extLst>
              <a:ext uri="{FF2B5EF4-FFF2-40B4-BE49-F238E27FC236}">
                <a16:creationId xmlns:a16="http://schemas.microsoft.com/office/drawing/2014/main" id="{8906A527-8A4E-4EFC-B0FE-E6D009D3E050}"/>
              </a:ext>
            </a:extLst>
          </p:cNvPr>
          <p:cNvSpPr txBox="1"/>
          <p:nvPr/>
        </p:nvSpPr>
        <p:spPr>
          <a:xfrm>
            <a:off x="726776" y="6279495"/>
            <a:ext cx="646331"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交通量</a:t>
            </a:r>
          </a:p>
        </p:txBody>
      </p:sp>
      <p:sp>
        <p:nvSpPr>
          <p:cNvPr id="77" name="テキスト ボックス 76">
            <a:extLst>
              <a:ext uri="{FF2B5EF4-FFF2-40B4-BE49-F238E27FC236}">
                <a16:creationId xmlns:a16="http://schemas.microsoft.com/office/drawing/2014/main" id="{B3511B9D-878E-40F5-ACD7-76C15839AC85}"/>
              </a:ext>
            </a:extLst>
          </p:cNvPr>
          <p:cNvSpPr txBox="1"/>
          <p:nvPr/>
        </p:nvSpPr>
        <p:spPr>
          <a:xfrm>
            <a:off x="2256586" y="5265306"/>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直進</a:t>
            </a:r>
          </a:p>
        </p:txBody>
      </p:sp>
      <p:sp>
        <p:nvSpPr>
          <p:cNvPr id="78" name="テキスト ボックス 77">
            <a:extLst>
              <a:ext uri="{FF2B5EF4-FFF2-40B4-BE49-F238E27FC236}">
                <a16:creationId xmlns:a16="http://schemas.microsoft.com/office/drawing/2014/main" id="{8888330A-55CE-4CE9-B41A-5A357B07E455}"/>
              </a:ext>
            </a:extLst>
          </p:cNvPr>
          <p:cNvSpPr txBox="1"/>
          <p:nvPr/>
        </p:nvSpPr>
        <p:spPr>
          <a:xfrm>
            <a:off x="3672358" y="5261800"/>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左折</a:t>
            </a:r>
          </a:p>
        </p:txBody>
      </p:sp>
      <p:sp>
        <p:nvSpPr>
          <p:cNvPr id="79" name="テキスト ボックス 78">
            <a:extLst>
              <a:ext uri="{FF2B5EF4-FFF2-40B4-BE49-F238E27FC236}">
                <a16:creationId xmlns:a16="http://schemas.microsoft.com/office/drawing/2014/main" id="{6A7DF91B-A824-457E-AB4F-456BA5A1C17E}"/>
              </a:ext>
            </a:extLst>
          </p:cNvPr>
          <p:cNvSpPr txBox="1"/>
          <p:nvPr/>
        </p:nvSpPr>
        <p:spPr>
          <a:xfrm>
            <a:off x="5137358" y="5261800"/>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右折</a:t>
            </a:r>
          </a:p>
        </p:txBody>
      </p:sp>
      <p:sp>
        <p:nvSpPr>
          <p:cNvPr id="80" name="テキスト ボックス 79">
            <a:extLst>
              <a:ext uri="{FF2B5EF4-FFF2-40B4-BE49-F238E27FC236}">
                <a16:creationId xmlns:a16="http://schemas.microsoft.com/office/drawing/2014/main" id="{F86F74B8-0192-4701-BDB8-00F0D1619BE8}"/>
              </a:ext>
            </a:extLst>
          </p:cNvPr>
          <p:cNvSpPr txBox="1"/>
          <p:nvPr/>
        </p:nvSpPr>
        <p:spPr>
          <a:xfrm>
            <a:off x="1852093" y="5527247"/>
            <a:ext cx="1415772"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低速（～</a:t>
            </a:r>
            <a:r>
              <a:rPr kumimoji="1" lang="en-US" altLang="ja-JP" sz="1200" dirty="0">
                <a:latin typeface="HGｺﾞｼｯｸM" panose="020B0609000000000000" pitchFamily="49" charset="-128"/>
                <a:ea typeface="HGｺﾞｼｯｸM" panose="020B0609000000000000" pitchFamily="49" charset="-128"/>
              </a:rPr>
              <a:t>20km/h</a:t>
            </a:r>
            <a:r>
              <a:rPr kumimoji="1" lang="ja-JP" altLang="en-US" sz="1200" dirty="0">
                <a:latin typeface="HGｺﾞｼｯｸM" panose="020B0609000000000000" pitchFamily="49" charset="-128"/>
                <a:ea typeface="HGｺﾞｼｯｸM" panose="020B0609000000000000" pitchFamily="49" charset="-128"/>
              </a:rPr>
              <a:t>）</a:t>
            </a:r>
          </a:p>
        </p:txBody>
      </p:sp>
      <p:sp>
        <p:nvSpPr>
          <p:cNvPr id="81" name="テキスト ボックス 80">
            <a:extLst>
              <a:ext uri="{FF2B5EF4-FFF2-40B4-BE49-F238E27FC236}">
                <a16:creationId xmlns:a16="http://schemas.microsoft.com/office/drawing/2014/main" id="{1E29F2AE-624A-4E09-9722-0A5ADC596823}"/>
              </a:ext>
            </a:extLst>
          </p:cNvPr>
          <p:cNvSpPr txBox="1"/>
          <p:nvPr/>
        </p:nvSpPr>
        <p:spPr>
          <a:xfrm>
            <a:off x="4939101" y="5533878"/>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a:t>
            </a:r>
            <a:r>
              <a:rPr kumimoji="1" lang="en-US" altLang="ja-JP" sz="1200" dirty="0">
                <a:latin typeface="HGｺﾞｼｯｸM" panose="020B0609000000000000" pitchFamily="49" charset="-128"/>
                <a:ea typeface="HGｺﾞｼｯｸM" panose="020B0609000000000000" pitchFamily="49" charset="-128"/>
              </a:rPr>
              <a:t>60km/h</a:t>
            </a:r>
            <a:endParaRPr kumimoji="1" lang="ja-JP" altLang="en-US" sz="1200" dirty="0">
              <a:latin typeface="HGｺﾞｼｯｸM" panose="020B0609000000000000" pitchFamily="49" charset="-128"/>
              <a:ea typeface="HGｺﾞｼｯｸM" panose="020B0609000000000000" pitchFamily="49" charset="-128"/>
            </a:endParaRPr>
          </a:p>
        </p:txBody>
      </p:sp>
      <p:sp>
        <p:nvSpPr>
          <p:cNvPr id="82" name="テキスト ボックス 81">
            <a:extLst>
              <a:ext uri="{FF2B5EF4-FFF2-40B4-BE49-F238E27FC236}">
                <a16:creationId xmlns:a16="http://schemas.microsoft.com/office/drawing/2014/main" id="{A5A413F0-E2ED-4F60-BFCF-0CCF0D445A0E}"/>
              </a:ext>
            </a:extLst>
          </p:cNvPr>
          <p:cNvSpPr txBox="1"/>
          <p:nvPr/>
        </p:nvSpPr>
        <p:spPr>
          <a:xfrm>
            <a:off x="4905451" y="6026273"/>
            <a:ext cx="954107"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路側帯なし</a:t>
            </a:r>
          </a:p>
        </p:txBody>
      </p:sp>
      <p:sp>
        <p:nvSpPr>
          <p:cNvPr id="83" name="正方形/長方形 82">
            <a:extLst>
              <a:ext uri="{FF2B5EF4-FFF2-40B4-BE49-F238E27FC236}">
                <a16:creationId xmlns:a16="http://schemas.microsoft.com/office/drawing/2014/main" id="{6BBE15B4-6F4E-4B5F-A929-5609D1FB8420}"/>
              </a:ext>
            </a:extLst>
          </p:cNvPr>
          <p:cNvSpPr/>
          <p:nvPr/>
        </p:nvSpPr>
        <p:spPr>
          <a:xfrm>
            <a:off x="3244272" y="5307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CF3267D8-B1E2-4413-AA2F-DEC1D7114E87}"/>
              </a:ext>
            </a:extLst>
          </p:cNvPr>
          <p:cNvSpPr/>
          <p:nvPr/>
        </p:nvSpPr>
        <p:spPr>
          <a:xfrm>
            <a:off x="4684272" y="5307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7C1FF518-404D-4CDE-B9C7-4D4CD5B572E9}"/>
              </a:ext>
            </a:extLst>
          </p:cNvPr>
          <p:cNvSpPr/>
          <p:nvPr/>
        </p:nvSpPr>
        <p:spPr>
          <a:xfrm>
            <a:off x="3244272" y="5559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B86A6692-F500-471D-879C-2FDF1B7A7EB0}"/>
              </a:ext>
            </a:extLst>
          </p:cNvPr>
          <p:cNvSpPr/>
          <p:nvPr/>
        </p:nvSpPr>
        <p:spPr>
          <a:xfrm>
            <a:off x="4684272" y="5559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正方形/長方形 86">
            <a:extLst>
              <a:ext uri="{FF2B5EF4-FFF2-40B4-BE49-F238E27FC236}">
                <a16:creationId xmlns:a16="http://schemas.microsoft.com/office/drawing/2014/main" id="{30269DEF-38E6-4DC3-B11C-353FD21428C7}"/>
              </a:ext>
            </a:extLst>
          </p:cNvPr>
          <p:cNvSpPr/>
          <p:nvPr/>
        </p:nvSpPr>
        <p:spPr>
          <a:xfrm>
            <a:off x="3244272" y="5811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正方形/長方形 87">
            <a:extLst>
              <a:ext uri="{FF2B5EF4-FFF2-40B4-BE49-F238E27FC236}">
                <a16:creationId xmlns:a16="http://schemas.microsoft.com/office/drawing/2014/main" id="{DFF66381-D071-41E8-8B61-E6805E943C75}"/>
              </a:ext>
            </a:extLst>
          </p:cNvPr>
          <p:cNvSpPr/>
          <p:nvPr/>
        </p:nvSpPr>
        <p:spPr>
          <a:xfrm>
            <a:off x="4684272" y="5811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a:extLst>
              <a:ext uri="{FF2B5EF4-FFF2-40B4-BE49-F238E27FC236}">
                <a16:creationId xmlns:a16="http://schemas.microsoft.com/office/drawing/2014/main" id="{E3B19EB2-9791-4869-A358-A3010FB45FE4}"/>
              </a:ext>
            </a:extLst>
          </p:cNvPr>
          <p:cNvSpPr/>
          <p:nvPr/>
        </p:nvSpPr>
        <p:spPr>
          <a:xfrm>
            <a:off x="3244272" y="6062703"/>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正方形/長方形 89">
            <a:extLst>
              <a:ext uri="{FF2B5EF4-FFF2-40B4-BE49-F238E27FC236}">
                <a16:creationId xmlns:a16="http://schemas.microsoft.com/office/drawing/2014/main" id="{B2F04663-89ED-4182-8C4F-5725C9011D3B}"/>
              </a:ext>
            </a:extLst>
          </p:cNvPr>
          <p:cNvSpPr/>
          <p:nvPr/>
        </p:nvSpPr>
        <p:spPr>
          <a:xfrm>
            <a:off x="4684272" y="6063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正方形/長方形 90">
            <a:extLst>
              <a:ext uri="{FF2B5EF4-FFF2-40B4-BE49-F238E27FC236}">
                <a16:creationId xmlns:a16="http://schemas.microsoft.com/office/drawing/2014/main" id="{FA77BC22-A7CB-4C10-AAFA-DBC64D0BAFB6}"/>
              </a:ext>
            </a:extLst>
          </p:cNvPr>
          <p:cNvSpPr/>
          <p:nvPr/>
        </p:nvSpPr>
        <p:spPr>
          <a:xfrm>
            <a:off x="3969122" y="6315958"/>
            <a:ext cx="208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DE439967-5A73-4C6C-AEE5-BA9409BCE355}"/>
              </a:ext>
            </a:extLst>
          </p:cNvPr>
          <p:cNvSpPr txBox="1"/>
          <p:nvPr/>
        </p:nvSpPr>
        <p:spPr>
          <a:xfrm>
            <a:off x="5124710" y="5768331"/>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不良</a:t>
            </a:r>
          </a:p>
        </p:txBody>
      </p:sp>
      <p:sp>
        <p:nvSpPr>
          <p:cNvPr id="93" name="テキスト ボックス 92">
            <a:extLst>
              <a:ext uri="{FF2B5EF4-FFF2-40B4-BE49-F238E27FC236}">
                <a16:creationId xmlns:a16="http://schemas.microsoft.com/office/drawing/2014/main" id="{D6121F10-1FBC-4C72-99EE-3DB02B389BED}"/>
              </a:ext>
            </a:extLst>
          </p:cNvPr>
          <p:cNvSpPr txBox="1"/>
          <p:nvPr/>
        </p:nvSpPr>
        <p:spPr>
          <a:xfrm>
            <a:off x="2257968" y="5759874"/>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良好</a:t>
            </a:r>
          </a:p>
        </p:txBody>
      </p:sp>
      <p:sp>
        <p:nvSpPr>
          <p:cNvPr id="94" name="テキスト ボックス 93">
            <a:extLst>
              <a:ext uri="{FF2B5EF4-FFF2-40B4-BE49-F238E27FC236}">
                <a16:creationId xmlns:a16="http://schemas.microsoft.com/office/drawing/2014/main" id="{F04F3C9F-FD50-4DFE-B789-56DFA2632D88}"/>
              </a:ext>
            </a:extLst>
          </p:cNvPr>
          <p:cNvSpPr txBox="1"/>
          <p:nvPr/>
        </p:nvSpPr>
        <p:spPr>
          <a:xfrm>
            <a:off x="3537451" y="5759874"/>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一部不良</a:t>
            </a:r>
          </a:p>
        </p:txBody>
      </p:sp>
      <p:sp>
        <p:nvSpPr>
          <p:cNvPr id="95" name="テキスト ボックス 94">
            <a:extLst>
              <a:ext uri="{FF2B5EF4-FFF2-40B4-BE49-F238E27FC236}">
                <a16:creationId xmlns:a16="http://schemas.microsoft.com/office/drawing/2014/main" id="{DF4E434F-D00B-4376-956C-23219468C0EF}"/>
              </a:ext>
            </a:extLst>
          </p:cNvPr>
          <p:cNvSpPr txBox="1"/>
          <p:nvPr/>
        </p:nvSpPr>
        <p:spPr>
          <a:xfrm>
            <a:off x="3518469" y="5526044"/>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a:t>
            </a:r>
            <a:r>
              <a:rPr kumimoji="1" lang="en-US" altLang="ja-JP" sz="1200" dirty="0">
                <a:latin typeface="HGｺﾞｼｯｸM" panose="020B0609000000000000" pitchFamily="49" charset="-128"/>
                <a:ea typeface="HGｺﾞｼｯｸM" panose="020B0609000000000000" pitchFamily="49" charset="-128"/>
              </a:rPr>
              <a:t>40km/h</a:t>
            </a:r>
            <a:endParaRPr kumimoji="1" lang="ja-JP" altLang="en-US" sz="1200" dirty="0">
              <a:latin typeface="HGｺﾞｼｯｸM" panose="020B0609000000000000" pitchFamily="49" charset="-128"/>
              <a:ea typeface="HGｺﾞｼｯｸM" panose="020B0609000000000000" pitchFamily="49" charset="-128"/>
            </a:endParaRPr>
          </a:p>
        </p:txBody>
      </p:sp>
      <p:sp>
        <p:nvSpPr>
          <p:cNvPr id="97" name="テキスト ボックス 96">
            <a:extLst>
              <a:ext uri="{FF2B5EF4-FFF2-40B4-BE49-F238E27FC236}">
                <a16:creationId xmlns:a16="http://schemas.microsoft.com/office/drawing/2014/main" id="{548D0CAD-2F17-430F-BB43-C1E4E3C4354D}"/>
              </a:ext>
            </a:extLst>
          </p:cNvPr>
          <p:cNvSpPr txBox="1"/>
          <p:nvPr/>
        </p:nvSpPr>
        <p:spPr>
          <a:xfrm>
            <a:off x="2102697" y="6018302"/>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歩道あり</a:t>
            </a:r>
          </a:p>
        </p:txBody>
      </p:sp>
      <p:sp>
        <p:nvSpPr>
          <p:cNvPr id="99" name="テキスト ボックス 98">
            <a:extLst>
              <a:ext uri="{FF2B5EF4-FFF2-40B4-BE49-F238E27FC236}">
                <a16:creationId xmlns:a16="http://schemas.microsoft.com/office/drawing/2014/main" id="{3D61FAAA-7C32-4EC3-832D-F4E769A1B4D8}"/>
              </a:ext>
            </a:extLst>
          </p:cNvPr>
          <p:cNvSpPr txBox="1"/>
          <p:nvPr/>
        </p:nvSpPr>
        <p:spPr>
          <a:xfrm>
            <a:off x="3513867" y="6024381"/>
            <a:ext cx="954107"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路側帯あり</a:t>
            </a:r>
          </a:p>
        </p:txBody>
      </p:sp>
      <p:sp>
        <p:nvSpPr>
          <p:cNvPr id="100" name="テキスト ボックス 99">
            <a:extLst>
              <a:ext uri="{FF2B5EF4-FFF2-40B4-BE49-F238E27FC236}">
                <a16:creationId xmlns:a16="http://schemas.microsoft.com/office/drawing/2014/main" id="{F68EBF8C-D434-4CE4-B155-DD7A2F67BE98}"/>
              </a:ext>
            </a:extLst>
          </p:cNvPr>
          <p:cNvSpPr txBox="1"/>
          <p:nvPr/>
        </p:nvSpPr>
        <p:spPr>
          <a:xfrm>
            <a:off x="4819245" y="6277774"/>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多い</a:t>
            </a:r>
          </a:p>
        </p:txBody>
      </p:sp>
      <p:sp>
        <p:nvSpPr>
          <p:cNvPr id="101" name="テキスト ボックス 100">
            <a:extLst>
              <a:ext uri="{FF2B5EF4-FFF2-40B4-BE49-F238E27FC236}">
                <a16:creationId xmlns:a16="http://schemas.microsoft.com/office/drawing/2014/main" id="{0DE3C879-162A-4BED-96AB-F849760695E4}"/>
              </a:ext>
            </a:extLst>
          </p:cNvPr>
          <p:cNvSpPr txBox="1"/>
          <p:nvPr/>
        </p:nvSpPr>
        <p:spPr>
          <a:xfrm>
            <a:off x="2559979" y="6277774"/>
            <a:ext cx="646331"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少ない</a:t>
            </a:r>
          </a:p>
        </p:txBody>
      </p:sp>
      <p:sp>
        <p:nvSpPr>
          <p:cNvPr id="102" name="テキスト ボックス 101">
            <a:extLst>
              <a:ext uri="{FF2B5EF4-FFF2-40B4-BE49-F238E27FC236}">
                <a16:creationId xmlns:a16="http://schemas.microsoft.com/office/drawing/2014/main" id="{5A166966-31A7-43A2-BC73-6118F28A735C}"/>
              </a:ext>
            </a:extLst>
          </p:cNvPr>
          <p:cNvSpPr txBox="1"/>
          <p:nvPr/>
        </p:nvSpPr>
        <p:spPr>
          <a:xfrm>
            <a:off x="686760" y="5034358"/>
            <a:ext cx="748923" cy="261610"/>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評価項目</a:t>
            </a:r>
          </a:p>
        </p:txBody>
      </p:sp>
      <p:sp>
        <p:nvSpPr>
          <p:cNvPr id="103" name="フローチャート: 手操作入力 20">
            <a:extLst>
              <a:ext uri="{FF2B5EF4-FFF2-40B4-BE49-F238E27FC236}">
                <a16:creationId xmlns:a16="http://schemas.microsoft.com/office/drawing/2014/main" id="{C23BE256-214B-41F7-AF4E-5096625C5463}"/>
              </a:ext>
            </a:extLst>
          </p:cNvPr>
          <p:cNvSpPr/>
          <p:nvPr/>
        </p:nvSpPr>
        <p:spPr>
          <a:xfrm>
            <a:off x="1804272" y="5076014"/>
            <a:ext cx="4248000" cy="20971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0 w 10000"/>
              <a:gd name="connsiteY0" fmla="*/ 5715 h 10000"/>
              <a:gd name="connsiteX1" fmla="*/ 10000 w 10000"/>
              <a:gd name="connsiteY1" fmla="*/ 0 h 10000"/>
              <a:gd name="connsiteX2" fmla="*/ 10000 w 10000"/>
              <a:gd name="connsiteY2" fmla="*/ 10000 h 10000"/>
              <a:gd name="connsiteX3" fmla="*/ 0 w 10000"/>
              <a:gd name="connsiteY3" fmla="*/ 10000 h 10000"/>
              <a:gd name="connsiteX4" fmla="*/ 10 w 10000"/>
              <a:gd name="connsiteY4" fmla="*/ 57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 y="5715"/>
                </a:moveTo>
                <a:lnTo>
                  <a:pt x="10000" y="0"/>
                </a:lnTo>
                <a:lnTo>
                  <a:pt x="10000" y="10000"/>
                </a:lnTo>
                <a:lnTo>
                  <a:pt x="0" y="10000"/>
                </a:lnTo>
                <a:cubicBezTo>
                  <a:pt x="3" y="8572"/>
                  <a:pt x="7" y="7143"/>
                  <a:pt x="10" y="5715"/>
                </a:cubicBezTo>
                <a:close/>
              </a:path>
            </a:pathLst>
          </a:custGeom>
          <a:gradFill flip="none" rotWithShape="1">
            <a:gsLst>
              <a:gs pos="0">
                <a:schemeClr val="accent6">
                  <a:lumMod val="20000"/>
                  <a:lumOff val="80000"/>
                </a:schemeClr>
              </a:gs>
              <a:gs pos="56000">
                <a:schemeClr val="accent6">
                  <a:lumMod val="40000"/>
                  <a:lumOff val="60000"/>
                </a:schemeClr>
              </a:gs>
              <a:gs pos="83000">
                <a:schemeClr val="accent6">
                  <a:lumMod val="60000"/>
                  <a:lumOff val="40000"/>
                </a:schemeClr>
              </a:gs>
              <a:gs pos="100000">
                <a:schemeClr val="accent6">
                  <a:lumMod val="75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AFE05737-4AF8-4FD0-88E1-4850F0737EEA}"/>
              </a:ext>
            </a:extLst>
          </p:cNvPr>
          <p:cNvSpPr txBox="1"/>
          <p:nvPr/>
        </p:nvSpPr>
        <p:spPr>
          <a:xfrm>
            <a:off x="2893892" y="5034358"/>
            <a:ext cx="2069797"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課題に対応するための技術要素</a:t>
            </a:r>
          </a:p>
        </p:txBody>
      </p:sp>
      <p:sp>
        <p:nvSpPr>
          <p:cNvPr id="105" name="テキスト ボックス 104">
            <a:extLst>
              <a:ext uri="{FF2B5EF4-FFF2-40B4-BE49-F238E27FC236}">
                <a16:creationId xmlns:a16="http://schemas.microsoft.com/office/drawing/2014/main" id="{4AD9B7EE-8730-4D65-AC97-9FCB0C48AA01}"/>
              </a:ext>
            </a:extLst>
          </p:cNvPr>
          <p:cNvSpPr txBox="1"/>
          <p:nvPr/>
        </p:nvSpPr>
        <p:spPr>
          <a:xfrm>
            <a:off x="744741" y="4791297"/>
            <a:ext cx="729687" cy="253916"/>
          </a:xfrm>
          <a:prstGeom prst="rect">
            <a:avLst/>
          </a:prstGeom>
          <a:noFill/>
        </p:spPr>
        <p:txBody>
          <a:bodyPr wrap="none" rtlCol="0">
            <a:spAutoFit/>
          </a:bodyPr>
          <a:lstStyle/>
          <a:p>
            <a:r>
              <a:rPr kumimoji="1" lang="ja-JP" altLang="en-US" sz="1050" b="1" spc="600" dirty="0">
                <a:solidFill>
                  <a:schemeClr val="accent2"/>
                </a:solidFill>
                <a:latin typeface="Meiryo UI" panose="020B0604030504040204" pitchFamily="50" charset="-128"/>
                <a:ea typeface="Meiryo UI" panose="020B0604030504040204" pitchFamily="50" charset="-128"/>
              </a:rPr>
              <a:t>リスク</a:t>
            </a:r>
          </a:p>
        </p:txBody>
      </p:sp>
      <p:sp>
        <p:nvSpPr>
          <p:cNvPr id="106" name="テキスト ボックス 105">
            <a:extLst>
              <a:ext uri="{FF2B5EF4-FFF2-40B4-BE49-F238E27FC236}">
                <a16:creationId xmlns:a16="http://schemas.microsoft.com/office/drawing/2014/main" id="{CB507AEF-ABBE-4B50-A476-07AA2F3ADB0B}"/>
              </a:ext>
            </a:extLst>
          </p:cNvPr>
          <p:cNvSpPr txBox="1"/>
          <p:nvPr/>
        </p:nvSpPr>
        <p:spPr>
          <a:xfrm>
            <a:off x="2369878" y="4782710"/>
            <a:ext cx="3191899" cy="253916"/>
          </a:xfrm>
          <a:prstGeom prst="rect">
            <a:avLst/>
          </a:prstGeom>
          <a:noFill/>
        </p:spPr>
        <p:txBody>
          <a:bodyPr wrap="none" rtlCol="0">
            <a:spAutoFit/>
          </a:bodyPr>
          <a:lstStyle/>
          <a:p>
            <a:r>
              <a:rPr kumimoji="1" lang="ja-JP" altLang="en-US" sz="1050" b="1" dirty="0">
                <a:solidFill>
                  <a:schemeClr val="accent2"/>
                </a:solidFill>
                <a:latin typeface="Meiryo UI" panose="020B0604030504040204" pitchFamily="50" charset="-128"/>
                <a:ea typeface="Meiryo UI" panose="020B0604030504040204" pitchFamily="50" charset="-128"/>
              </a:rPr>
              <a:t>小　　　　　　　　　　　　　　中　　　　　　　　　　　　　　　高</a:t>
            </a:r>
          </a:p>
        </p:txBody>
      </p:sp>
      <p:sp>
        <p:nvSpPr>
          <p:cNvPr id="107" name="テキスト ボックス 106">
            <a:extLst>
              <a:ext uri="{FF2B5EF4-FFF2-40B4-BE49-F238E27FC236}">
                <a16:creationId xmlns:a16="http://schemas.microsoft.com/office/drawing/2014/main" id="{CD89D9C5-6AD0-4136-A3D3-D8EF73DBE748}"/>
              </a:ext>
            </a:extLst>
          </p:cNvPr>
          <p:cNvSpPr txBox="1"/>
          <p:nvPr/>
        </p:nvSpPr>
        <p:spPr>
          <a:xfrm>
            <a:off x="258008" y="4547336"/>
            <a:ext cx="1521570"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■「リスク」パターン例</a:t>
            </a:r>
          </a:p>
        </p:txBody>
      </p:sp>
      <p:sp>
        <p:nvSpPr>
          <p:cNvPr id="108" name="楕円 107">
            <a:extLst>
              <a:ext uri="{FF2B5EF4-FFF2-40B4-BE49-F238E27FC236}">
                <a16:creationId xmlns:a16="http://schemas.microsoft.com/office/drawing/2014/main" id="{26BDC29B-6414-4552-99AF-E3A9AA41D9D2}"/>
              </a:ext>
            </a:extLst>
          </p:cNvPr>
          <p:cNvSpPr/>
          <p:nvPr/>
        </p:nvSpPr>
        <p:spPr>
          <a:xfrm>
            <a:off x="2416272" y="4806178"/>
            <a:ext cx="216000" cy="216000"/>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a:extLst>
              <a:ext uri="{FF2B5EF4-FFF2-40B4-BE49-F238E27FC236}">
                <a16:creationId xmlns:a16="http://schemas.microsoft.com/office/drawing/2014/main" id="{1BFDCE3E-7E13-4587-ADBC-E76CE5495B74}"/>
              </a:ext>
            </a:extLst>
          </p:cNvPr>
          <p:cNvSpPr/>
          <p:nvPr/>
        </p:nvSpPr>
        <p:spPr>
          <a:xfrm>
            <a:off x="5265078" y="4806178"/>
            <a:ext cx="216000" cy="216000"/>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a:extLst>
              <a:ext uri="{FF2B5EF4-FFF2-40B4-BE49-F238E27FC236}">
                <a16:creationId xmlns:a16="http://schemas.microsoft.com/office/drawing/2014/main" id="{4590568D-7FB6-4287-AC02-D67C1339ED9A}"/>
              </a:ext>
            </a:extLst>
          </p:cNvPr>
          <p:cNvSpPr/>
          <p:nvPr/>
        </p:nvSpPr>
        <p:spPr>
          <a:xfrm>
            <a:off x="3792739" y="4806178"/>
            <a:ext cx="216000" cy="216000"/>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A8EDB063-D7E6-4C97-BFB4-F6E1F34B03B0}"/>
              </a:ext>
            </a:extLst>
          </p:cNvPr>
          <p:cNvSpPr txBox="1"/>
          <p:nvPr/>
        </p:nvSpPr>
        <p:spPr>
          <a:xfrm>
            <a:off x="5790827" y="5046395"/>
            <a:ext cx="319318" cy="253916"/>
          </a:xfrm>
          <a:prstGeom prst="rect">
            <a:avLst/>
          </a:prstGeom>
          <a:noFill/>
        </p:spPr>
        <p:txBody>
          <a:bodyPr wrap="none" rtlCol="0">
            <a:spAutoFit/>
          </a:bodyPr>
          <a:lstStyle/>
          <a:p>
            <a:r>
              <a:rPr kumimoji="1" lang="ja-JP" altLang="en-US" sz="1050" b="1" dirty="0">
                <a:solidFill>
                  <a:schemeClr val="bg1"/>
                </a:solidFill>
                <a:latin typeface="BIZ UDゴシック" panose="020B0400000000000000" pitchFamily="49" charset="-128"/>
                <a:ea typeface="BIZ UDゴシック" panose="020B0400000000000000" pitchFamily="49" charset="-128"/>
              </a:rPr>
              <a:t>多</a:t>
            </a:r>
          </a:p>
        </p:txBody>
      </p:sp>
      <p:sp>
        <p:nvSpPr>
          <p:cNvPr id="112" name="テキスト ボックス 111">
            <a:extLst>
              <a:ext uri="{FF2B5EF4-FFF2-40B4-BE49-F238E27FC236}">
                <a16:creationId xmlns:a16="http://schemas.microsoft.com/office/drawing/2014/main" id="{30130492-1098-40AB-80CB-FD8864B0F9C3}"/>
              </a:ext>
            </a:extLst>
          </p:cNvPr>
          <p:cNvSpPr txBox="1"/>
          <p:nvPr/>
        </p:nvSpPr>
        <p:spPr>
          <a:xfrm>
            <a:off x="1756705" y="5044957"/>
            <a:ext cx="319318" cy="253916"/>
          </a:xfrm>
          <a:prstGeom prst="rect">
            <a:avLst/>
          </a:prstGeom>
          <a:noFill/>
        </p:spPr>
        <p:txBody>
          <a:bodyPr wrap="none" rtlCol="0">
            <a:spAutoFit/>
          </a:bodyPr>
          <a:lstStyle/>
          <a:p>
            <a:r>
              <a:rPr kumimoji="1" lang="ja-JP" altLang="en-US" sz="1050" b="1" dirty="0">
                <a:latin typeface="BIZ UDゴシック" panose="020B0400000000000000" pitchFamily="49" charset="-128"/>
                <a:ea typeface="BIZ UDゴシック" panose="020B0400000000000000" pitchFamily="49" charset="-128"/>
              </a:rPr>
              <a:t>少</a:t>
            </a:r>
          </a:p>
        </p:txBody>
      </p:sp>
      <p:sp>
        <p:nvSpPr>
          <p:cNvPr id="113" name="正方形/長方形 27">
            <a:extLst>
              <a:ext uri="{FF2B5EF4-FFF2-40B4-BE49-F238E27FC236}">
                <a16:creationId xmlns:a16="http://schemas.microsoft.com/office/drawing/2014/main" id="{A7771F05-33E4-4436-AF5C-3E72A4E4A06E}"/>
              </a:ext>
            </a:extLst>
          </p:cNvPr>
          <p:cNvSpPr/>
          <p:nvPr/>
        </p:nvSpPr>
        <p:spPr>
          <a:xfrm>
            <a:off x="6077247" y="5882612"/>
            <a:ext cx="2232000" cy="707886"/>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出典：地域移動サービスにおける自動運転導入</a:t>
            </a:r>
            <a:endParaRPr lang="en-US" altLang="ja-JP"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に向けた走行環境条件の設定のパターン化</a:t>
            </a:r>
            <a:endParaRPr lang="en-US" altLang="ja-JP"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参照モデル（自動走行に係る官民協議会</a:t>
            </a:r>
            <a:endParaRPr lang="en-US" altLang="ja-JP"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内閣官房 日本経済再生総合事務局）</a:t>
            </a:r>
            <a:endParaRPr lang="en-US" altLang="ja-JP"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より大阪府作成</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74750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71" name="テキスト ボックス 70">
            <a:extLst>
              <a:ext uri="{FF2B5EF4-FFF2-40B4-BE49-F238E27FC236}">
                <a16:creationId xmlns:a16="http://schemas.microsoft.com/office/drawing/2014/main" id="{E9F3F2BB-C968-44B5-81A0-D0D685E735A4}"/>
              </a:ext>
            </a:extLst>
          </p:cNvPr>
          <p:cNvSpPr txBox="1"/>
          <p:nvPr/>
        </p:nvSpPr>
        <p:spPr>
          <a:xfrm>
            <a:off x="0" y="521001"/>
            <a:ext cx="4212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■実証実験の進め方</a:t>
            </a:r>
          </a:p>
        </p:txBody>
      </p:sp>
      <p:sp>
        <p:nvSpPr>
          <p:cNvPr id="8" name="テキスト ボックス 7">
            <a:extLst>
              <a:ext uri="{FF2B5EF4-FFF2-40B4-BE49-F238E27FC236}">
                <a16:creationId xmlns:a16="http://schemas.microsoft.com/office/drawing/2014/main" id="{1E2A42D0-C285-4978-AC07-227855C51A6B}"/>
              </a:ext>
            </a:extLst>
          </p:cNvPr>
          <p:cNvSpPr txBox="1"/>
          <p:nvPr/>
        </p:nvSpPr>
        <p:spPr>
          <a:xfrm>
            <a:off x="215999" y="108000"/>
            <a:ext cx="73183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．自動運転技術のレベルアップに向けた取組</a:t>
            </a:r>
          </a:p>
        </p:txBody>
      </p:sp>
      <p:graphicFrame>
        <p:nvGraphicFramePr>
          <p:cNvPr id="3" name="表 6">
            <a:extLst>
              <a:ext uri="{FF2B5EF4-FFF2-40B4-BE49-F238E27FC236}">
                <a16:creationId xmlns:a16="http://schemas.microsoft.com/office/drawing/2014/main" id="{C0B5AC17-7F55-44DF-B3AE-AB38ECC916A5}"/>
              </a:ext>
            </a:extLst>
          </p:cNvPr>
          <p:cNvGraphicFramePr>
            <a:graphicFrameLocks noGrp="1"/>
          </p:cNvGraphicFramePr>
          <p:nvPr>
            <p:extLst>
              <p:ext uri="{D42A27DB-BD31-4B8C-83A1-F6EECF244321}">
                <p14:modId xmlns:p14="http://schemas.microsoft.com/office/powerpoint/2010/main" val="2662557260"/>
              </p:ext>
            </p:extLst>
          </p:nvPr>
        </p:nvGraphicFramePr>
        <p:xfrm>
          <a:off x="43990" y="1882979"/>
          <a:ext cx="9024603" cy="4848358"/>
        </p:xfrm>
        <a:graphic>
          <a:graphicData uri="http://schemas.openxmlformats.org/drawingml/2006/table">
            <a:tbl>
              <a:tblPr firstRow="1" bandRow="1">
                <a:tableStyleId>{5C22544A-7EE6-4342-B048-85BDC9FD1C3A}</a:tableStyleId>
              </a:tblPr>
              <a:tblGrid>
                <a:gridCol w="403081">
                  <a:extLst>
                    <a:ext uri="{9D8B030D-6E8A-4147-A177-3AD203B41FA5}">
                      <a16:colId xmlns:a16="http://schemas.microsoft.com/office/drawing/2014/main" val="2629862280"/>
                    </a:ext>
                  </a:extLst>
                </a:gridCol>
                <a:gridCol w="403081">
                  <a:extLst>
                    <a:ext uri="{9D8B030D-6E8A-4147-A177-3AD203B41FA5}">
                      <a16:colId xmlns:a16="http://schemas.microsoft.com/office/drawing/2014/main" val="364460127"/>
                    </a:ext>
                  </a:extLst>
                </a:gridCol>
                <a:gridCol w="893981">
                  <a:extLst>
                    <a:ext uri="{9D8B030D-6E8A-4147-A177-3AD203B41FA5}">
                      <a16:colId xmlns:a16="http://schemas.microsoft.com/office/drawing/2014/main" val="555009675"/>
                    </a:ext>
                  </a:extLst>
                </a:gridCol>
                <a:gridCol w="821267">
                  <a:extLst>
                    <a:ext uri="{9D8B030D-6E8A-4147-A177-3AD203B41FA5}">
                      <a16:colId xmlns:a16="http://schemas.microsoft.com/office/drawing/2014/main" val="2026044317"/>
                    </a:ext>
                  </a:extLst>
                </a:gridCol>
                <a:gridCol w="821267">
                  <a:extLst>
                    <a:ext uri="{9D8B030D-6E8A-4147-A177-3AD203B41FA5}">
                      <a16:colId xmlns:a16="http://schemas.microsoft.com/office/drawing/2014/main" val="836381720"/>
                    </a:ext>
                  </a:extLst>
                </a:gridCol>
                <a:gridCol w="473494">
                  <a:extLst>
                    <a:ext uri="{9D8B030D-6E8A-4147-A177-3AD203B41FA5}">
                      <a16:colId xmlns:a16="http://schemas.microsoft.com/office/drawing/2014/main" val="248242009"/>
                    </a:ext>
                  </a:extLst>
                </a:gridCol>
                <a:gridCol w="473494">
                  <a:extLst>
                    <a:ext uri="{9D8B030D-6E8A-4147-A177-3AD203B41FA5}">
                      <a16:colId xmlns:a16="http://schemas.microsoft.com/office/drawing/2014/main" val="2462764582"/>
                    </a:ext>
                  </a:extLst>
                </a:gridCol>
                <a:gridCol w="473494">
                  <a:extLst>
                    <a:ext uri="{9D8B030D-6E8A-4147-A177-3AD203B41FA5}">
                      <a16:colId xmlns:a16="http://schemas.microsoft.com/office/drawing/2014/main" val="2126693996"/>
                    </a:ext>
                  </a:extLst>
                </a:gridCol>
                <a:gridCol w="473494">
                  <a:extLst>
                    <a:ext uri="{9D8B030D-6E8A-4147-A177-3AD203B41FA5}">
                      <a16:colId xmlns:a16="http://schemas.microsoft.com/office/drawing/2014/main" val="1977573517"/>
                    </a:ext>
                  </a:extLst>
                </a:gridCol>
                <a:gridCol w="1893975">
                  <a:extLst>
                    <a:ext uri="{9D8B030D-6E8A-4147-A177-3AD203B41FA5}">
                      <a16:colId xmlns:a16="http://schemas.microsoft.com/office/drawing/2014/main" val="1952967432"/>
                    </a:ext>
                  </a:extLst>
                </a:gridCol>
                <a:gridCol w="1893975">
                  <a:extLst>
                    <a:ext uri="{9D8B030D-6E8A-4147-A177-3AD203B41FA5}">
                      <a16:colId xmlns:a16="http://schemas.microsoft.com/office/drawing/2014/main" val="2629630090"/>
                    </a:ext>
                  </a:extLst>
                </a:gridCol>
              </a:tblGrid>
              <a:tr h="458197">
                <a:tc gridSpan="2">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R6</a:t>
                      </a:r>
                      <a:endParaRPr kumimoji="1" lang="ja-JP" altLang="en-US" sz="1600" dirty="0">
                        <a:latin typeface="Meiryo UI" panose="020B0604030504040204" pitchFamily="50" charset="-128"/>
                        <a:ea typeface="Meiryo UI" panose="020B0604030504040204" pitchFamily="50" charset="-128"/>
                      </a:endParaRPr>
                    </a:p>
                  </a:txBody>
                  <a:tcPr anchor="ctr"/>
                </a:tc>
                <a:tc gridSpan="2">
                  <a:txBody>
                    <a:bodyPr/>
                    <a:lstStyle/>
                    <a:p>
                      <a:pPr algn="ctr"/>
                      <a:r>
                        <a:rPr kumimoji="1" lang="en-US" altLang="ja-JP" sz="1600" dirty="0">
                          <a:latin typeface="Meiryo UI" panose="020B0604030504040204" pitchFamily="50" charset="-128"/>
                          <a:ea typeface="Meiryo UI" panose="020B0604030504040204" pitchFamily="50" charset="-128"/>
                        </a:rPr>
                        <a:t>R7</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gridSpan="4">
                  <a:txBody>
                    <a:bodyPr/>
                    <a:lstStyle/>
                    <a:p>
                      <a:pPr algn="ctr"/>
                      <a:r>
                        <a:rPr kumimoji="1" lang="en-US" altLang="ja-JP" sz="1600" dirty="0">
                          <a:latin typeface="Meiryo UI" panose="020B0604030504040204" pitchFamily="50" charset="-128"/>
                          <a:ea typeface="Meiryo UI" panose="020B0604030504040204" pitchFamily="50" charset="-128"/>
                        </a:rPr>
                        <a:t>R8</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a:latin typeface="Meiryo UI" panose="020B0604030504040204" pitchFamily="50" charset="-128"/>
                          <a:ea typeface="Meiryo UI" panose="020B0604030504040204" pitchFamily="50" charset="-128"/>
                        </a:rPr>
                        <a:t>R9</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R10</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06046089"/>
                  </a:ext>
                </a:extLst>
              </a:tr>
              <a:tr h="458197">
                <a:tc rowSpan="3">
                  <a:txBody>
                    <a:bodyPr/>
                    <a:lstStyle/>
                    <a:p>
                      <a:pPr algn="ctr"/>
                      <a:r>
                        <a:rPr kumimoji="1" lang="en-US" altLang="ja-JP" sz="1600" dirty="0">
                          <a:latin typeface="HGP創英角ｺﾞｼｯｸUB" panose="020B0900000000000000" pitchFamily="50" charset="-128"/>
                          <a:ea typeface="HGP創英角ｺﾞｼｯｸUB" panose="020B0900000000000000" pitchFamily="50" charset="-128"/>
                        </a:rPr>
                        <a:t>1</a:t>
                      </a:r>
                      <a:r>
                        <a:rPr kumimoji="1" lang="ja-JP" altLang="en-US" sz="1600" dirty="0">
                          <a:latin typeface="HGP創英角ｺﾞｼｯｸUB" panose="020B0900000000000000" pitchFamily="50" charset="-128"/>
                          <a:ea typeface="HGP創英角ｺﾞｼｯｸUB" panose="020B0900000000000000" pitchFamily="50" charset="-128"/>
                        </a:rPr>
                        <a:t>号車</a:t>
                      </a:r>
                      <a:r>
                        <a:rPr kumimoji="1" lang="ja-JP" altLang="en-US" sz="1200" dirty="0">
                          <a:latin typeface="HGP創英角ｺﾞｼｯｸUB" panose="020B0900000000000000" pitchFamily="50" charset="-128"/>
                          <a:ea typeface="HGP創英角ｺﾞｼｯｸUB" panose="020B0900000000000000" pitchFamily="50" charset="-128"/>
                        </a:rPr>
                        <a:t>（乗客あり）</a:t>
                      </a:r>
                      <a:endParaRPr kumimoji="1" lang="ja-JP" altLang="en-US" sz="1600" dirty="0">
                        <a:latin typeface="HGP創英角ｺﾞｼｯｸUB" panose="020B0900000000000000" pitchFamily="50" charset="-128"/>
                        <a:ea typeface="HGP創英角ｺﾞｼｯｸUB" panose="020B0900000000000000" pitchFamily="50" charset="-128"/>
                      </a:endParaRPr>
                    </a:p>
                  </a:txBody>
                  <a:tcPr vert="eaVert" anchor="ctr">
                    <a:solidFill>
                      <a:schemeClr val="accent5">
                        <a:lumMod val="20000"/>
                        <a:lumOff val="80000"/>
                      </a:schemeClr>
                    </a:solidFill>
                  </a:tcPr>
                </a:tc>
                <a:tc gridSpan="4">
                  <a:txBody>
                    <a:bodyPr/>
                    <a:lstStyle/>
                    <a:p>
                      <a:pPr algn="r"/>
                      <a:r>
                        <a:rPr kumimoji="1" lang="ja-JP" altLang="en-US" sz="1200" dirty="0">
                          <a:latin typeface="Meiryo UI" panose="020B0604030504040204" pitchFamily="50" charset="-128"/>
                          <a:ea typeface="Meiryo UI" panose="020B0604030504040204" pitchFamily="50" charset="-128"/>
                        </a:rPr>
                        <a:t>手動介入率（１号車）</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119250166"/>
                  </a:ext>
                </a:extLst>
              </a:tr>
              <a:tr h="91549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北部ルート</a:t>
                      </a:r>
                    </a:p>
                  </a:txBody>
                  <a:tcPr vert="eaVert" anchor="ctr">
                    <a:solidFill>
                      <a:schemeClr val="accent5">
                        <a:lumMod val="40000"/>
                        <a:lumOff val="60000"/>
                      </a:schemeClr>
                    </a:solidFill>
                  </a:tcPr>
                </a:tc>
                <a:tc rowSpan="3">
                  <a:txBody>
                    <a:bodyPr/>
                    <a:lstStyle/>
                    <a:p>
                      <a:pPr algn="ctr"/>
                      <a:endParaRPr kumimoji="1" lang="en-US" altLang="ja-JP" sz="1000" dirty="0">
                        <a:latin typeface="Meiryo UI" panose="020B0604030504040204" pitchFamily="50" charset="-128"/>
                        <a:ea typeface="Meiryo UI" panose="020B0604030504040204" pitchFamily="50" charset="-128"/>
                      </a:endParaRPr>
                    </a:p>
                    <a:p>
                      <a:pPr algn="ct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3">
                        <a:lumMod val="20000"/>
                        <a:lumOff val="80000"/>
                      </a:schemeClr>
                    </a:solidFill>
                  </a:tcPr>
                </a:tc>
                <a:tc rowSpan="3">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万 博</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開 催</a:t>
                      </a: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1">
                        <a:lumMod val="75000"/>
                      </a:schemeClr>
                    </a:solidFill>
                  </a:tcPr>
                </a:tc>
                <a:tc rowSpan="3">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solidFill>
                      <a:schemeClr val="accent3">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３か月</a:t>
                      </a:r>
                    </a:p>
                  </a:txBody>
                  <a:tcPr vert="eaVert" anchor="ctr">
                    <a:solidFill>
                      <a:schemeClr val="accent4">
                        <a:lumMod val="60000"/>
                        <a:lumOff val="40000"/>
                      </a:schemeClr>
                    </a:solid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vert="eaVert" anchor="ctr">
                    <a:solidFill>
                      <a:schemeClr val="accent5">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３か月</a:t>
                      </a:r>
                    </a:p>
                  </a:txBody>
                  <a:tcPr vert="eaVert" anchor="ctr">
                    <a:solidFill>
                      <a:schemeClr val="accent4">
                        <a:lumMod val="60000"/>
                        <a:lumOff val="40000"/>
                      </a:schemeClr>
                    </a:solid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vert="eaVert" anchor="ctr">
                    <a:solidFill>
                      <a:schemeClr val="accent5">
                        <a:lumMod val="40000"/>
                        <a:lumOff val="6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2404092464"/>
                  </a:ext>
                </a:extLst>
              </a:tr>
              <a:tr h="91549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南部ルート</a:t>
                      </a:r>
                    </a:p>
                  </a:txBody>
                  <a:tcPr vert="eaVert" anchor="ctr">
                    <a:solidFill>
                      <a:schemeClr val="accent1">
                        <a:lumMod val="40000"/>
                        <a:lumOff val="60000"/>
                      </a:schemeClr>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vert="eaVert" anchor="ctr">
                    <a:solidFill>
                      <a:schemeClr val="accent1">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３か月</a:t>
                      </a:r>
                      <a:endParaRPr kumimoji="1" lang="en-US" altLang="ja-JP" sz="1100" dirty="0">
                        <a:latin typeface="Meiryo UI" panose="020B0604030504040204" pitchFamily="50" charset="-128"/>
                        <a:ea typeface="Meiryo UI" panose="020B0604030504040204" pitchFamily="50" charset="-128"/>
                      </a:endParaRPr>
                    </a:p>
                  </a:txBody>
                  <a:tcPr vert="eaVert" anchor="ctr">
                    <a:solidFill>
                      <a:schemeClr val="accent4">
                        <a:lumMod val="60000"/>
                        <a:lumOff val="40000"/>
                      </a:schemeClr>
                    </a:solid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vert="eaVert" anchor="ctr">
                    <a:solidFill>
                      <a:schemeClr val="accent1">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３か月</a:t>
                      </a:r>
                    </a:p>
                  </a:txBody>
                  <a:tcPr vert="eaVert" anchor="ctr">
                    <a:solidFill>
                      <a:schemeClr val="accent4">
                        <a:lumMod val="60000"/>
                        <a:lumOff val="4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4123712759"/>
                  </a:ext>
                </a:extLst>
              </a:tr>
              <a:tr h="2100968">
                <a:tc>
                  <a:txBody>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２号車</a:t>
                      </a:r>
                      <a:r>
                        <a:rPr kumimoji="1" lang="ja-JP" altLang="en-US" sz="1200" dirty="0">
                          <a:latin typeface="HGP創英角ｺﾞｼｯｸUB" panose="020B0900000000000000" pitchFamily="50" charset="-128"/>
                          <a:ea typeface="HGP創英角ｺﾞｼｯｸUB" panose="020B0900000000000000" pitchFamily="50" charset="-128"/>
                        </a:rPr>
                        <a:t>（乗客なし）</a:t>
                      </a:r>
                      <a:endParaRPr kumimoji="1" lang="ja-JP" altLang="en-US" sz="1600" dirty="0">
                        <a:latin typeface="HGP創英角ｺﾞｼｯｸUB" panose="020B0900000000000000" pitchFamily="50" charset="-128"/>
                        <a:ea typeface="HGP創英角ｺﾞｼｯｸUB" panose="020B0900000000000000" pitchFamily="50" charset="-128"/>
                      </a:endParaRPr>
                    </a:p>
                  </a:txBody>
                  <a:tcPr vert="eaVert" anchor="ctr">
                    <a:solidFill>
                      <a:schemeClr val="accent6">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共通</a:t>
                      </a:r>
                    </a:p>
                  </a:txBody>
                  <a:tcPr anchor="ctr">
                    <a:solidFill>
                      <a:schemeClr val="accent6">
                        <a:lumMod val="20000"/>
                        <a:lumOff val="80000"/>
                      </a:schemeClr>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vMerge="1">
                  <a:txBody>
                    <a:bodyPr/>
                    <a:lstStyle/>
                    <a:p>
                      <a:endParaRPr kumimoji="1" lang="ja-JP" altLang="en-US"/>
                    </a:p>
                  </a:txBody>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gridSpan="4">
                  <a:txBody>
                    <a:bodyPr/>
                    <a:lstStyle/>
                    <a:p>
                      <a:endParaRPr kumimoji="1" lang="ja-JP" altLang="en-US" dirty="0"/>
                    </a:p>
                  </a:txBody>
                  <a:tcPr anchor="ctr">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1208013312"/>
                  </a:ext>
                </a:extLst>
              </a:tr>
            </a:tbl>
          </a:graphicData>
        </a:graphic>
      </p:graphicFrame>
      <p:sp>
        <p:nvSpPr>
          <p:cNvPr id="7" name="直角三角形 6">
            <a:extLst>
              <a:ext uri="{FF2B5EF4-FFF2-40B4-BE49-F238E27FC236}">
                <a16:creationId xmlns:a16="http://schemas.microsoft.com/office/drawing/2014/main" id="{C3C0C25F-DF91-483D-97E1-A6D511BE27A3}"/>
              </a:ext>
            </a:extLst>
          </p:cNvPr>
          <p:cNvSpPr/>
          <p:nvPr/>
        </p:nvSpPr>
        <p:spPr>
          <a:xfrm>
            <a:off x="3398855" y="2363752"/>
            <a:ext cx="5652000" cy="432000"/>
          </a:xfrm>
          <a:prstGeom prst="rtTriangle">
            <a:avLst/>
          </a:prstGeom>
          <a:solidFill>
            <a:srgbClr val="FF0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C2AAABE-B5BE-434D-BD0A-060675324BF6}"/>
              </a:ext>
            </a:extLst>
          </p:cNvPr>
          <p:cNvSpPr txBox="1"/>
          <p:nvPr/>
        </p:nvSpPr>
        <p:spPr>
          <a:xfrm>
            <a:off x="3412650" y="2408580"/>
            <a:ext cx="646331"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a:t>
            </a:r>
          </a:p>
        </p:txBody>
      </p:sp>
      <p:sp>
        <p:nvSpPr>
          <p:cNvPr id="57" name="テキスト ボックス 56">
            <a:extLst>
              <a:ext uri="{FF2B5EF4-FFF2-40B4-BE49-F238E27FC236}">
                <a16:creationId xmlns:a16="http://schemas.microsoft.com/office/drawing/2014/main" id="{5E7F6CE8-C461-4FEA-B817-D095DF64B7AC}"/>
              </a:ext>
            </a:extLst>
          </p:cNvPr>
          <p:cNvSpPr txBox="1"/>
          <p:nvPr/>
        </p:nvSpPr>
        <p:spPr>
          <a:xfrm>
            <a:off x="8532000" y="2408580"/>
            <a:ext cx="518091"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0</a:t>
            </a:r>
            <a:r>
              <a:rPr kumimoji="1" lang="ja-JP" altLang="en-US" sz="1600" dirty="0">
                <a:latin typeface="Meiryo UI" panose="020B0604030504040204" pitchFamily="50" charset="-128"/>
                <a:ea typeface="Meiryo UI" panose="020B0604030504040204" pitchFamily="50" charset="-128"/>
              </a:rPr>
              <a:t>％</a:t>
            </a:r>
          </a:p>
        </p:txBody>
      </p:sp>
      <p:sp>
        <p:nvSpPr>
          <p:cNvPr id="18" name="矢印: 五方向 17">
            <a:extLst>
              <a:ext uri="{FF2B5EF4-FFF2-40B4-BE49-F238E27FC236}">
                <a16:creationId xmlns:a16="http://schemas.microsoft.com/office/drawing/2014/main" id="{242627DF-4910-49BD-BC33-3A8759A196CE}"/>
              </a:ext>
            </a:extLst>
          </p:cNvPr>
          <p:cNvSpPr/>
          <p:nvPr/>
        </p:nvSpPr>
        <p:spPr>
          <a:xfrm>
            <a:off x="3419361" y="2971440"/>
            <a:ext cx="396000" cy="540000"/>
          </a:xfrm>
          <a:prstGeom prst="homePlate">
            <a:avLst>
              <a:gd name="adj" fmla="val 177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五方向 58">
            <a:extLst>
              <a:ext uri="{FF2B5EF4-FFF2-40B4-BE49-F238E27FC236}">
                <a16:creationId xmlns:a16="http://schemas.microsoft.com/office/drawing/2014/main" id="{9B543A37-D507-42F5-B3E4-0A0B6A479C7E}"/>
              </a:ext>
            </a:extLst>
          </p:cNvPr>
          <p:cNvSpPr/>
          <p:nvPr/>
        </p:nvSpPr>
        <p:spPr>
          <a:xfrm>
            <a:off x="4366980" y="2971440"/>
            <a:ext cx="396000" cy="540000"/>
          </a:xfrm>
          <a:prstGeom prst="homePlate">
            <a:avLst>
              <a:gd name="adj" fmla="val 177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五方向 59">
            <a:extLst>
              <a:ext uri="{FF2B5EF4-FFF2-40B4-BE49-F238E27FC236}">
                <a16:creationId xmlns:a16="http://schemas.microsoft.com/office/drawing/2014/main" id="{98CA5AF6-1881-4C04-BEF1-E7626E294DA4}"/>
              </a:ext>
            </a:extLst>
          </p:cNvPr>
          <p:cNvSpPr/>
          <p:nvPr/>
        </p:nvSpPr>
        <p:spPr>
          <a:xfrm>
            <a:off x="3889873" y="3907440"/>
            <a:ext cx="396000" cy="540000"/>
          </a:xfrm>
          <a:prstGeom prst="homePlate">
            <a:avLst>
              <a:gd name="adj" fmla="val 177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五方向 60">
            <a:extLst>
              <a:ext uri="{FF2B5EF4-FFF2-40B4-BE49-F238E27FC236}">
                <a16:creationId xmlns:a16="http://schemas.microsoft.com/office/drawing/2014/main" id="{B9EA4FD0-77A3-4A8D-8BFD-3EB17BC6A75A}"/>
              </a:ext>
            </a:extLst>
          </p:cNvPr>
          <p:cNvSpPr/>
          <p:nvPr/>
        </p:nvSpPr>
        <p:spPr>
          <a:xfrm>
            <a:off x="4844921" y="3907440"/>
            <a:ext cx="396000" cy="540000"/>
          </a:xfrm>
          <a:prstGeom prst="homePlate">
            <a:avLst>
              <a:gd name="adj" fmla="val 177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2E78C8E9-E05A-458C-B931-5B08BAAC232D}"/>
              </a:ext>
            </a:extLst>
          </p:cNvPr>
          <p:cNvSpPr txBox="1"/>
          <p:nvPr/>
        </p:nvSpPr>
        <p:spPr>
          <a:xfrm>
            <a:off x="3784230" y="3594694"/>
            <a:ext cx="1098378" cy="230832"/>
          </a:xfrm>
          <a:prstGeom prst="rect">
            <a:avLst/>
          </a:prstGeom>
          <a:solidFill>
            <a:schemeClr val="bg1"/>
          </a:solidFill>
          <a:ln w="6350">
            <a:solidFill>
              <a:schemeClr val="tx1"/>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運転手の技術向上</a:t>
            </a:r>
          </a:p>
        </p:txBody>
      </p:sp>
      <p:sp>
        <p:nvSpPr>
          <p:cNvPr id="20" name="テキスト ボックス 19">
            <a:extLst>
              <a:ext uri="{FF2B5EF4-FFF2-40B4-BE49-F238E27FC236}">
                <a16:creationId xmlns:a16="http://schemas.microsoft.com/office/drawing/2014/main" id="{E6B7EA57-8A86-433E-9138-47BA56AD1F1D}"/>
              </a:ext>
            </a:extLst>
          </p:cNvPr>
          <p:cNvSpPr txBox="1"/>
          <p:nvPr/>
        </p:nvSpPr>
        <p:spPr>
          <a:xfrm>
            <a:off x="767511" y="4414105"/>
            <a:ext cx="1082348" cy="461665"/>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走行試験</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（一部自動化）</a:t>
            </a:r>
          </a:p>
        </p:txBody>
      </p:sp>
      <p:sp>
        <p:nvSpPr>
          <p:cNvPr id="67" name="テキスト ボックス 66">
            <a:extLst>
              <a:ext uri="{FF2B5EF4-FFF2-40B4-BE49-F238E27FC236}">
                <a16:creationId xmlns:a16="http://schemas.microsoft.com/office/drawing/2014/main" id="{666F8280-F074-445A-8B58-A5631685789A}"/>
              </a:ext>
            </a:extLst>
          </p:cNvPr>
          <p:cNvSpPr txBox="1"/>
          <p:nvPr/>
        </p:nvSpPr>
        <p:spPr>
          <a:xfrm>
            <a:off x="2518188" y="4499069"/>
            <a:ext cx="949299" cy="307777"/>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テスト走行</a:t>
            </a:r>
            <a:endParaRPr kumimoji="1" lang="en-US" altLang="ja-JP" sz="14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D5320317-CFB2-41AE-9346-E7790CF33B49}"/>
              </a:ext>
            </a:extLst>
          </p:cNvPr>
          <p:cNvSpPr/>
          <p:nvPr/>
        </p:nvSpPr>
        <p:spPr>
          <a:xfrm>
            <a:off x="1758442" y="5554046"/>
            <a:ext cx="1368000" cy="791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5B53682-E707-453F-AF99-51A52C29D5C5}"/>
              </a:ext>
            </a:extLst>
          </p:cNvPr>
          <p:cNvSpPr txBox="1"/>
          <p:nvPr/>
        </p:nvSpPr>
        <p:spPr>
          <a:xfrm>
            <a:off x="1820884" y="5819144"/>
            <a:ext cx="127631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リスクアセスメント</a:t>
            </a:r>
          </a:p>
        </p:txBody>
      </p:sp>
      <p:sp>
        <p:nvSpPr>
          <p:cNvPr id="76" name="矢印: 五方向 75">
            <a:extLst>
              <a:ext uri="{FF2B5EF4-FFF2-40B4-BE49-F238E27FC236}">
                <a16:creationId xmlns:a16="http://schemas.microsoft.com/office/drawing/2014/main" id="{9A078DFB-F629-482A-8EC9-2F718AE40819}"/>
              </a:ext>
            </a:extLst>
          </p:cNvPr>
          <p:cNvSpPr/>
          <p:nvPr/>
        </p:nvSpPr>
        <p:spPr>
          <a:xfrm>
            <a:off x="5409208" y="3172200"/>
            <a:ext cx="1645170" cy="1103646"/>
          </a:xfrm>
          <a:prstGeom prst="homePlate">
            <a:avLst>
              <a:gd name="adj" fmla="val 15254"/>
            </a:avLst>
          </a:prstGeom>
          <a:solidFill>
            <a:schemeClr val="accent4">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97"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矢印: 五方向 76">
            <a:extLst>
              <a:ext uri="{FF2B5EF4-FFF2-40B4-BE49-F238E27FC236}">
                <a16:creationId xmlns:a16="http://schemas.microsoft.com/office/drawing/2014/main" id="{C420F62B-9715-4DD3-9EA6-A224A762F216}"/>
              </a:ext>
            </a:extLst>
          </p:cNvPr>
          <p:cNvSpPr/>
          <p:nvPr/>
        </p:nvSpPr>
        <p:spPr>
          <a:xfrm>
            <a:off x="7286311" y="3164580"/>
            <a:ext cx="1645170" cy="1103646"/>
          </a:xfrm>
          <a:prstGeom prst="homePlate">
            <a:avLst>
              <a:gd name="adj" fmla="val 15254"/>
            </a:avLst>
          </a:prstGeom>
          <a:solidFill>
            <a:schemeClr val="accent4">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97"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A062C40E-C083-466D-8B0A-7F3ED0596430}"/>
              </a:ext>
            </a:extLst>
          </p:cNvPr>
          <p:cNvSpPr txBox="1"/>
          <p:nvPr/>
        </p:nvSpPr>
        <p:spPr>
          <a:xfrm>
            <a:off x="5456427" y="3495234"/>
            <a:ext cx="1479892" cy="461665"/>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の実績</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をもとに見直して運行</a:t>
            </a:r>
            <a:endPar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a:extLst>
              <a:ext uri="{FF2B5EF4-FFF2-40B4-BE49-F238E27FC236}">
                <a16:creationId xmlns:a16="http://schemas.microsoft.com/office/drawing/2014/main" id="{83BC0F6F-CED0-4D3E-8F61-96134E84FE66}"/>
              </a:ext>
            </a:extLst>
          </p:cNvPr>
          <p:cNvSpPr txBox="1"/>
          <p:nvPr/>
        </p:nvSpPr>
        <p:spPr>
          <a:xfrm>
            <a:off x="7337181" y="3491051"/>
            <a:ext cx="1479892" cy="461665"/>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の実績</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をもとに見直して運行</a:t>
            </a:r>
            <a:endPar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100">
            <a:extLst>
              <a:ext uri="{FF2B5EF4-FFF2-40B4-BE49-F238E27FC236}">
                <a16:creationId xmlns:a16="http://schemas.microsoft.com/office/drawing/2014/main" id="{7133EA36-4948-4FA2-B3A3-377630E3E35B}"/>
              </a:ext>
            </a:extLst>
          </p:cNvPr>
          <p:cNvSpPr txBox="1"/>
          <p:nvPr/>
        </p:nvSpPr>
        <p:spPr>
          <a:xfrm>
            <a:off x="8820000" y="2983906"/>
            <a:ext cx="323165" cy="553998"/>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結果分析</a:t>
            </a:r>
          </a:p>
        </p:txBody>
      </p:sp>
      <p:sp>
        <p:nvSpPr>
          <p:cNvPr id="102" name="テキスト ボックス 101">
            <a:extLst>
              <a:ext uri="{FF2B5EF4-FFF2-40B4-BE49-F238E27FC236}">
                <a16:creationId xmlns:a16="http://schemas.microsoft.com/office/drawing/2014/main" id="{797274CF-C090-435B-8E50-A9404C593FA4}"/>
              </a:ext>
            </a:extLst>
          </p:cNvPr>
          <p:cNvSpPr txBox="1"/>
          <p:nvPr/>
        </p:nvSpPr>
        <p:spPr>
          <a:xfrm>
            <a:off x="8820000" y="3920657"/>
            <a:ext cx="323165" cy="553998"/>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結果分析</a:t>
            </a:r>
          </a:p>
        </p:txBody>
      </p:sp>
      <p:sp>
        <p:nvSpPr>
          <p:cNvPr id="30" name="フリーフォーム: 図形 29">
            <a:extLst>
              <a:ext uri="{FF2B5EF4-FFF2-40B4-BE49-F238E27FC236}">
                <a16:creationId xmlns:a16="http://schemas.microsoft.com/office/drawing/2014/main" id="{B2D8B719-FA78-496F-8A84-D99C8B100586}"/>
              </a:ext>
            </a:extLst>
          </p:cNvPr>
          <p:cNvSpPr/>
          <p:nvPr/>
        </p:nvSpPr>
        <p:spPr>
          <a:xfrm>
            <a:off x="1242060" y="4853940"/>
            <a:ext cx="487680" cy="1103608"/>
          </a:xfrm>
          <a:custGeom>
            <a:avLst/>
            <a:gdLst>
              <a:gd name="connsiteX0" fmla="*/ 0 w 487680"/>
              <a:gd name="connsiteY0" fmla="*/ 0 h 601980"/>
              <a:gd name="connsiteX1" fmla="*/ 0 w 487680"/>
              <a:gd name="connsiteY1" fmla="*/ 601980 h 601980"/>
              <a:gd name="connsiteX2" fmla="*/ 487680 w 487680"/>
              <a:gd name="connsiteY2" fmla="*/ 601980 h 601980"/>
            </a:gdLst>
            <a:ahLst/>
            <a:cxnLst>
              <a:cxn ang="0">
                <a:pos x="connsiteX0" y="connsiteY0"/>
              </a:cxn>
              <a:cxn ang="0">
                <a:pos x="connsiteX1" y="connsiteY1"/>
              </a:cxn>
              <a:cxn ang="0">
                <a:pos x="connsiteX2" y="connsiteY2"/>
              </a:cxn>
            </a:cxnLst>
            <a:rect l="l" t="t" r="r" b="b"/>
            <a:pathLst>
              <a:path w="487680" h="601980">
                <a:moveTo>
                  <a:pt x="0" y="0"/>
                </a:moveTo>
                <a:lnTo>
                  <a:pt x="0" y="601980"/>
                </a:lnTo>
                <a:lnTo>
                  <a:pt x="487680" y="601980"/>
                </a:lnTo>
              </a:path>
            </a:pathLst>
          </a:custGeom>
          <a:noFill/>
          <a:ln w="38100" cap="rnd">
            <a:solidFill>
              <a:schemeClr val="tx1"/>
            </a:solidFill>
            <a:prstDash val="sysDot"/>
            <a:round/>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4ABC8998-AE5E-45C3-854A-EB0E169B9EDC}"/>
              </a:ext>
            </a:extLst>
          </p:cNvPr>
          <p:cNvSpPr/>
          <p:nvPr/>
        </p:nvSpPr>
        <p:spPr>
          <a:xfrm>
            <a:off x="2941320" y="4754880"/>
            <a:ext cx="0" cy="792000"/>
          </a:xfrm>
          <a:custGeom>
            <a:avLst/>
            <a:gdLst>
              <a:gd name="connsiteX0" fmla="*/ 0 w 0"/>
              <a:gd name="connsiteY0" fmla="*/ 0 h 472440"/>
              <a:gd name="connsiteX1" fmla="*/ 0 w 0"/>
              <a:gd name="connsiteY1" fmla="*/ 472440 h 472440"/>
            </a:gdLst>
            <a:ahLst/>
            <a:cxnLst>
              <a:cxn ang="0">
                <a:pos x="connsiteX0" y="connsiteY0"/>
              </a:cxn>
              <a:cxn ang="0">
                <a:pos x="connsiteX1" y="connsiteY1"/>
              </a:cxn>
            </a:cxnLst>
            <a:rect l="l" t="t" r="r" b="b"/>
            <a:pathLst>
              <a:path h="472440">
                <a:moveTo>
                  <a:pt x="0" y="0"/>
                </a:moveTo>
                <a:lnTo>
                  <a:pt x="0" y="472440"/>
                </a:lnTo>
              </a:path>
            </a:pathLst>
          </a:custGeom>
          <a:noFill/>
          <a:ln w="38100" cap="rnd" cmpd="sng">
            <a:solidFill>
              <a:schemeClr val="tx1"/>
            </a:solidFill>
            <a:prstDash val="sysDot"/>
            <a:round/>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FABC1489-6341-4216-8EE1-59BCD3401042}"/>
              </a:ext>
            </a:extLst>
          </p:cNvPr>
          <p:cNvSpPr/>
          <p:nvPr/>
        </p:nvSpPr>
        <p:spPr>
          <a:xfrm>
            <a:off x="3187265" y="5912302"/>
            <a:ext cx="184378" cy="91804"/>
          </a:xfrm>
          <a:prstGeom prst="rightArrow">
            <a:avLst>
              <a:gd name="adj1" fmla="val 58433"/>
              <a:gd name="adj2" fmla="val 43131"/>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3">
            <a:extLst>
              <a:ext uri="{FF2B5EF4-FFF2-40B4-BE49-F238E27FC236}">
                <a16:creationId xmlns:a16="http://schemas.microsoft.com/office/drawing/2014/main" id="{3AB05B38-3D96-4B08-B123-A338DF6D0A48}"/>
              </a:ext>
            </a:extLst>
          </p:cNvPr>
          <p:cNvGraphicFramePr>
            <a:graphicFrameLocks noGrp="1"/>
          </p:cNvGraphicFramePr>
          <p:nvPr>
            <p:extLst>
              <p:ext uri="{D42A27DB-BD31-4B8C-83A1-F6EECF244321}">
                <p14:modId xmlns:p14="http://schemas.microsoft.com/office/powerpoint/2010/main" val="601927287"/>
              </p:ext>
            </p:extLst>
          </p:nvPr>
        </p:nvGraphicFramePr>
        <p:xfrm>
          <a:off x="28224" y="854101"/>
          <a:ext cx="9067643" cy="972000"/>
        </p:xfrm>
        <a:graphic>
          <a:graphicData uri="http://schemas.openxmlformats.org/drawingml/2006/table">
            <a:tbl>
              <a:tblPr firstRow="1" bandRow="1">
                <a:tableStyleId>{2D5ABB26-0587-4C30-8999-92F81FD0307C}</a:tableStyleId>
              </a:tblPr>
              <a:tblGrid>
                <a:gridCol w="791582">
                  <a:extLst>
                    <a:ext uri="{9D8B030D-6E8A-4147-A177-3AD203B41FA5}">
                      <a16:colId xmlns:a16="http://schemas.microsoft.com/office/drawing/2014/main" val="3336078284"/>
                    </a:ext>
                  </a:extLst>
                </a:gridCol>
                <a:gridCol w="8276061">
                  <a:extLst>
                    <a:ext uri="{9D8B030D-6E8A-4147-A177-3AD203B41FA5}">
                      <a16:colId xmlns:a16="http://schemas.microsoft.com/office/drawing/2014/main" val="2490852093"/>
                    </a:ext>
                  </a:extLst>
                </a:gridCol>
              </a:tblGrid>
              <a:tr h="486000">
                <a:tc>
                  <a:txBody>
                    <a:bodyPr/>
                    <a:lstStyle/>
                    <a:p>
                      <a:pPr algn="ctr"/>
                      <a:r>
                        <a:rPr kumimoji="1" lang="ja-JP" altLang="en-US" sz="1400" dirty="0">
                          <a:latin typeface="HGP創英角ｺﾞｼｯｸUB" panose="020B0900000000000000" pitchFamily="50" charset="-128"/>
                          <a:ea typeface="HGP創英角ｺﾞｼｯｸUB" panose="020B0900000000000000" pitchFamily="50" charset="-128"/>
                        </a:rPr>
                        <a:t>１号車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北・南部ルートを交互運行し、自動運転バスの認知度と社会受容性を高める。併せて、運転手の技術向上を図る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85296159"/>
                  </a:ext>
                </a:extLst>
              </a:tr>
              <a:tr h="486000">
                <a:tc>
                  <a:txBody>
                    <a:bodyPr/>
                    <a:lstStyle/>
                    <a:p>
                      <a:pPr algn="ctr"/>
                      <a:r>
                        <a:rPr kumimoji="1" lang="ja-JP" altLang="en-US" sz="1400" dirty="0">
                          <a:latin typeface="HGP創英角ｺﾞｼｯｸUB" panose="020B0900000000000000" pitchFamily="50" charset="-128"/>
                          <a:ea typeface="HGP創英角ｺﾞｼｯｸUB" panose="020B0900000000000000" pitchFamily="50" charset="-128"/>
                        </a:rPr>
                        <a:t>２号車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自動運転</a:t>
                      </a:r>
                      <a:r>
                        <a:rPr kumimoji="1" lang="en-US" altLang="ja-JP" sz="1400" dirty="0">
                          <a:latin typeface="Meiryo UI" panose="020B0604030504040204" pitchFamily="50" charset="-128"/>
                          <a:ea typeface="Meiryo UI" panose="020B0604030504040204" pitchFamily="50" charset="-128"/>
                        </a:rPr>
                        <a:t>L4</a:t>
                      </a:r>
                      <a:r>
                        <a:rPr kumimoji="1" lang="ja-JP" altLang="en-US" sz="1400" dirty="0">
                          <a:latin typeface="Meiryo UI" panose="020B0604030504040204" pitchFamily="50" charset="-128"/>
                          <a:ea typeface="Meiryo UI" panose="020B0604030504040204" pitchFamily="50" charset="-128"/>
                        </a:rPr>
                        <a:t>取得に向けた車両調整に専念し、早期に</a:t>
                      </a:r>
                      <a:r>
                        <a:rPr kumimoji="1" lang="en-US" altLang="ja-JP" sz="1400" dirty="0">
                          <a:latin typeface="Meiryo UI" panose="020B0604030504040204" pitchFamily="50" charset="-128"/>
                          <a:ea typeface="Meiryo UI" panose="020B0604030504040204" pitchFamily="50" charset="-128"/>
                        </a:rPr>
                        <a:t>L4</a:t>
                      </a:r>
                      <a:r>
                        <a:rPr kumimoji="1" lang="ja-JP" altLang="en-US" sz="1400" dirty="0">
                          <a:latin typeface="Meiryo UI" panose="020B0604030504040204" pitchFamily="50" charset="-128"/>
                          <a:ea typeface="Meiryo UI" panose="020B0604030504040204" pitchFamily="50" charset="-128"/>
                        </a:rPr>
                        <a:t>区間を創出する。その技術を１号車に反映</a:t>
                      </a:r>
                      <a:r>
                        <a:rPr kumimoji="1" lang="ja-JP" altLang="en-US" sz="1050" dirty="0">
                          <a:latin typeface="Meiryo UI" panose="020B0604030504040204" pitchFamily="50" charset="-128"/>
                          <a:ea typeface="Meiryo UI" panose="020B0604030504040204" pitchFamily="50" charset="-128"/>
                        </a:rPr>
                        <a:t>（レベルアップ）</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23016422"/>
                  </a:ext>
                </a:extLst>
              </a:tr>
            </a:tbl>
          </a:graphicData>
        </a:graphic>
      </p:graphicFrame>
      <p:sp>
        <p:nvSpPr>
          <p:cNvPr id="4" name="テキスト ボックス 3">
            <a:extLst>
              <a:ext uri="{FF2B5EF4-FFF2-40B4-BE49-F238E27FC236}">
                <a16:creationId xmlns:a16="http://schemas.microsoft.com/office/drawing/2014/main" id="{90BB4994-1683-4F4F-BE21-E530F6CE8DEB}"/>
              </a:ext>
            </a:extLst>
          </p:cNvPr>
          <p:cNvSpPr txBox="1"/>
          <p:nvPr/>
        </p:nvSpPr>
        <p:spPr>
          <a:xfrm>
            <a:off x="54000" y="1134000"/>
            <a:ext cx="777777" cy="246221"/>
          </a:xfrm>
          <a:prstGeom prst="rect">
            <a:avLst/>
          </a:prstGeom>
          <a:noFill/>
        </p:spPr>
        <p:txBody>
          <a:bodyPr wrap="non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（乗客あり）</a:t>
            </a:r>
          </a:p>
        </p:txBody>
      </p:sp>
      <p:sp>
        <p:nvSpPr>
          <p:cNvPr id="63" name="テキスト ボックス 62">
            <a:extLst>
              <a:ext uri="{FF2B5EF4-FFF2-40B4-BE49-F238E27FC236}">
                <a16:creationId xmlns:a16="http://schemas.microsoft.com/office/drawing/2014/main" id="{EBC3F422-CC53-43DE-9BD1-8ED208CFAEA0}"/>
              </a:ext>
            </a:extLst>
          </p:cNvPr>
          <p:cNvSpPr txBox="1"/>
          <p:nvPr/>
        </p:nvSpPr>
        <p:spPr>
          <a:xfrm>
            <a:off x="54000" y="1620000"/>
            <a:ext cx="784189" cy="246221"/>
          </a:xfrm>
          <a:prstGeom prst="rect">
            <a:avLst/>
          </a:prstGeom>
          <a:noFill/>
        </p:spPr>
        <p:txBody>
          <a:bodyPr wrap="non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（乗客なし）</a:t>
            </a:r>
          </a:p>
        </p:txBody>
      </p:sp>
      <p:sp>
        <p:nvSpPr>
          <p:cNvPr id="5" name="四角形: 角を丸くする 4">
            <a:extLst>
              <a:ext uri="{FF2B5EF4-FFF2-40B4-BE49-F238E27FC236}">
                <a16:creationId xmlns:a16="http://schemas.microsoft.com/office/drawing/2014/main" id="{BF11EF20-2B0B-4311-BD10-CBDFEA37930E}"/>
              </a:ext>
            </a:extLst>
          </p:cNvPr>
          <p:cNvSpPr/>
          <p:nvPr/>
        </p:nvSpPr>
        <p:spPr>
          <a:xfrm>
            <a:off x="3467487" y="5410204"/>
            <a:ext cx="5555743" cy="123676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389C85F4-96EB-4080-A9EF-51D3FD8C7AD8}"/>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AA0C9E09-D627-46B5-8EFF-44A29EDEFFDF}"/>
              </a:ext>
            </a:extLst>
          </p:cNvPr>
          <p:cNvSpPr txBox="1"/>
          <p:nvPr/>
        </p:nvSpPr>
        <p:spPr>
          <a:xfrm>
            <a:off x="8766738" y="6470668"/>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5</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6" name="矢印: 上 5">
            <a:extLst>
              <a:ext uri="{FF2B5EF4-FFF2-40B4-BE49-F238E27FC236}">
                <a16:creationId xmlns:a16="http://schemas.microsoft.com/office/drawing/2014/main" id="{E0E74FEA-96D2-47EA-ACE4-FCAF2AA9F078}"/>
              </a:ext>
            </a:extLst>
          </p:cNvPr>
          <p:cNvSpPr/>
          <p:nvPr/>
        </p:nvSpPr>
        <p:spPr>
          <a:xfrm>
            <a:off x="4061217" y="4668052"/>
            <a:ext cx="4331271" cy="718672"/>
          </a:xfrm>
          <a:prstGeom prst="upArrow">
            <a:avLst>
              <a:gd name="adj1" fmla="val 75393"/>
              <a:gd name="adj2" fmla="val 62157"/>
            </a:avLst>
          </a:prstGeom>
          <a:solidFill>
            <a:srgbClr val="FF0000">
              <a:alpha val="34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A58E2232-A61B-4557-894B-1D92DF5DAA38}"/>
              </a:ext>
            </a:extLst>
          </p:cNvPr>
          <p:cNvSpPr txBox="1"/>
          <p:nvPr/>
        </p:nvSpPr>
        <p:spPr>
          <a:xfrm>
            <a:off x="3843869" y="5541605"/>
            <a:ext cx="46892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取得に向けた車両調整に専念　⇒　車両の技術向上のスピードアップ</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CF1CEC6B-7028-45B8-8147-F7206A701745}"/>
              </a:ext>
            </a:extLst>
          </p:cNvPr>
          <p:cNvSpPr txBox="1"/>
          <p:nvPr/>
        </p:nvSpPr>
        <p:spPr>
          <a:xfrm>
            <a:off x="5257747" y="4962604"/>
            <a:ext cx="2036135" cy="461665"/>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技術反映（レベルアップ）</a:t>
            </a: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F012F588-AF01-477F-A2F3-C1FC7FAD8E5E}"/>
              </a:ext>
            </a:extLst>
          </p:cNvPr>
          <p:cNvSpPr txBox="1"/>
          <p:nvPr/>
        </p:nvSpPr>
        <p:spPr>
          <a:xfrm>
            <a:off x="3518589" y="5797105"/>
            <a:ext cx="5512523" cy="72327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○リスクアセスメントの結果を踏まえ、リスクの小さい区間（両側歩道整備済で見通しの</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良い区間など）から自動運転</a:t>
            </a:r>
            <a:r>
              <a:rPr kumimoji="1" lang="en-US" altLang="ja-JP" sz="1200" dirty="0">
                <a:latin typeface="Meiryo UI" panose="020B0604030504040204" pitchFamily="50" charset="-128"/>
                <a:ea typeface="Meiryo UI" panose="020B0604030504040204" pitchFamily="50" charset="-128"/>
              </a:rPr>
              <a:t>L4</a:t>
            </a:r>
            <a:r>
              <a:rPr kumimoji="1" lang="ja-JP" altLang="en-US" sz="1200" dirty="0">
                <a:latin typeface="Meiryo UI" panose="020B0604030504040204" pitchFamily="50" charset="-128"/>
                <a:ea typeface="Meiryo UI" panose="020B0604030504040204" pitchFamily="50" charset="-128"/>
              </a:rPr>
              <a:t>による実証実験</a:t>
            </a:r>
            <a:endParaRPr kumimoji="1" lang="en-US" altLang="ja-JP" sz="12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○リスクに応じて必要な対策を行い、順次、</a:t>
            </a:r>
            <a:r>
              <a:rPr kumimoji="1" lang="en-US" altLang="ja-JP" sz="1200" dirty="0">
                <a:latin typeface="Meiryo UI" panose="020B0604030504040204" pitchFamily="50" charset="-128"/>
                <a:ea typeface="Meiryo UI" panose="020B0604030504040204" pitchFamily="50" charset="-128"/>
              </a:rPr>
              <a:t>L4</a:t>
            </a:r>
            <a:r>
              <a:rPr kumimoji="1" lang="ja-JP" altLang="en-US" sz="1200" dirty="0">
                <a:latin typeface="Meiryo UI" panose="020B0604030504040204" pitchFamily="50" charset="-128"/>
                <a:ea typeface="Meiryo UI" panose="020B0604030504040204" pitchFamily="50" charset="-128"/>
              </a:rPr>
              <a:t>区間を広げていく</a:t>
            </a:r>
          </a:p>
        </p:txBody>
      </p:sp>
    </p:spTree>
    <p:extLst>
      <p:ext uri="{BB962C8B-B14F-4D97-AF65-F5344CB8AC3E}">
        <p14:creationId xmlns:p14="http://schemas.microsoft.com/office/powerpoint/2010/main" val="124986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00CF85B2-2323-45F7-869A-AB253A87C8B1}"/>
              </a:ext>
            </a:extLst>
          </p:cNvPr>
          <p:cNvSpPr txBox="1"/>
          <p:nvPr/>
        </p:nvSpPr>
        <p:spPr>
          <a:xfrm>
            <a:off x="215999" y="108000"/>
            <a:ext cx="7318303" cy="461665"/>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3</a:t>
            </a:r>
            <a:r>
              <a:rPr kumimoji="1" lang="ja-JP" altLang="en-US" sz="2400" b="1" dirty="0">
                <a:latin typeface="メイリオ" panose="020B0604030504040204" pitchFamily="50" charset="-128"/>
                <a:ea typeface="メイリオ" panose="020B0604030504040204" pitchFamily="50" charset="-128"/>
              </a:rPr>
              <a:t>．自動運転技術のレベルアップに向けた取組</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73" name="正方形/長方形 72">
            <a:extLst>
              <a:ext uri="{FF2B5EF4-FFF2-40B4-BE49-F238E27FC236}">
                <a16:creationId xmlns:a16="http://schemas.microsoft.com/office/drawing/2014/main" id="{17D6A753-A2C0-4198-BA5A-AC72155E24E0}"/>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6</a:t>
            </a:r>
            <a:endParaRPr kumimoji="1" lang="ja-JP" altLang="en-US" dirty="0">
              <a:solidFill>
                <a:schemeClr val="bg1">
                  <a:lumMod val="65000"/>
                </a:schemeClr>
              </a:solidFill>
              <a:latin typeface="Cooper Black" panose="0208090404030B020404" pitchFamily="18" charset="0"/>
            </a:endParaRPr>
          </a:p>
        </p:txBody>
      </p:sp>
      <p:sp>
        <p:nvSpPr>
          <p:cNvPr id="30" name="テキスト ボックス 29">
            <a:extLst>
              <a:ext uri="{FF2B5EF4-FFF2-40B4-BE49-F238E27FC236}">
                <a16:creationId xmlns:a16="http://schemas.microsoft.com/office/drawing/2014/main" id="{62C7FC05-518E-4EB8-9E05-7C07B78B2397}"/>
              </a:ext>
            </a:extLst>
          </p:cNvPr>
          <p:cNvSpPr txBox="1"/>
          <p:nvPr/>
        </p:nvSpPr>
        <p:spPr>
          <a:xfrm>
            <a:off x="-1" y="521001"/>
            <a:ext cx="6759551" cy="369332"/>
          </a:xfrm>
          <a:prstGeom prst="rect">
            <a:avLst/>
          </a:prstGeom>
          <a:noFill/>
        </p:spPr>
        <p:txBody>
          <a:bodyPr wrap="square" rtlCol="0">
            <a:spAutoFit/>
          </a:bodyPr>
          <a:lstStyle/>
          <a:p>
            <a:r>
              <a:rPr lang="ja-JP" altLang="en-US" b="1" dirty="0">
                <a:latin typeface="Arial" panose="020B0604020202020204" pitchFamily="34" charset="0"/>
              </a:rPr>
              <a:t>■技術課題の解決に向けたレベルアップのイメージ（２号車）</a:t>
            </a:r>
            <a:endParaRPr lang="en-US" altLang="ja-JP" b="1" dirty="0">
              <a:latin typeface="Arial" panose="020B0604020202020204" pitchFamily="34" charset="0"/>
            </a:endParaRPr>
          </a:p>
        </p:txBody>
      </p:sp>
      <p:graphicFrame>
        <p:nvGraphicFramePr>
          <p:cNvPr id="2" name="表 2">
            <a:extLst>
              <a:ext uri="{FF2B5EF4-FFF2-40B4-BE49-F238E27FC236}">
                <a16:creationId xmlns:a16="http://schemas.microsoft.com/office/drawing/2014/main" id="{609C930D-E354-4319-B09A-086729231ACE}"/>
              </a:ext>
            </a:extLst>
          </p:cNvPr>
          <p:cNvGraphicFramePr>
            <a:graphicFrameLocks noGrp="1"/>
          </p:cNvGraphicFramePr>
          <p:nvPr>
            <p:extLst>
              <p:ext uri="{D42A27DB-BD31-4B8C-83A1-F6EECF244321}">
                <p14:modId xmlns:p14="http://schemas.microsoft.com/office/powerpoint/2010/main" val="3070070088"/>
              </p:ext>
            </p:extLst>
          </p:nvPr>
        </p:nvGraphicFramePr>
        <p:xfrm>
          <a:off x="1215770" y="1198880"/>
          <a:ext cx="7262136" cy="2448000"/>
        </p:xfrm>
        <a:graphic>
          <a:graphicData uri="http://schemas.openxmlformats.org/drawingml/2006/table">
            <a:tbl>
              <a:tblPr firstRow="1" bandRow="1">
                <a:tableStyleId>{2D5ABB26-0587-4C30-8999-92F81FD0307C}</a:tableStyleId>
              </a:tblPr>
              <a:tblGrid>
                <a:gridCol w="1210356">
                  <a:extLst>
                    <a:ext uri="{9D8B030D-6E8A-4147-A177-3AD203B41FA5}">
                      <a16:colId xmlns:a16="http://schemas.microsoft.com/office/drawing/2014/main" val="1178810306"/>
                    </a:ext>
                  </a:extLst>
                </a:gridCol>
                <a:gridCol w="1210356">
                  <a:extLst>
                    <a:ext uri="{9D8B030D-6E8A-4147-A177-3AD203B41FA5}">
                      <a16:colId xmlns:a16="http://schemas.microsoft.com/office/drawing/2014/main" val="131001864"/>
                    </a:ext>
                  </a:extLst>
                </a:gridCol>
                <a:gridCol w="1210356">
                  <a:extLst>
                    <a:ext uri="{9D8B030D-6E8A-4147-A177-3AD203B41FA5}">
                      <a16:colId xmlns:a16="http://schemas.microsoft.com/office/drawing/2014/main" val="3625344540"/>
                    </a:ext>
                  </a:extLst>
                </a:gridCol>
                <a:gridCol w="1210356">
                  <a:extLst>
                    <a:ext uri="{9D8B030D-6E8A-4147-A177-3AD203B41FA5}">
                      <a16:colId xmlns:a16="http://schemas.microsoft.com/office/drawing/2014/main" val="1271194422"/>
                    </a:ext>
                  </a:extLst>
                </a:gridCol>
                <a:gridCol w="1210356">
                  <a:extLst>
                    <a:ext uri="{9D8B030D-6E8A-4147-A177-3AD203B41FA5}">
                      <a16:colId xmlns:a16="http://schemas.microsoft.com/office/drawing/2014/main" val="1012436913"/>
                    </a:ext>
                  </a:extLst>
                </a:gridCol>
                <a:gridCol w="1210356">
                  <a:extLst>
                    <a:ext uri="{9D8B030D-6E8A-4147-A177-3AD203B41FA5}">
                      <a16:colId xmlns:a16="http://schemas.microsoft.com/office/drawing/2014/main" val="1034324487"/>
                    </a:ext>
                  </a:extLst>
                </a:gridCol>
              </a:tblGrid>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2">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2">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38066300"/>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2">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2">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3842215"/>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60688518"/>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98862805"/>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27065071"/>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06931725"/>
                  </a:ext>
                </a:extLst>
              </a:tr>
            </a:tbl>
          </a:graphicData>
        </a:graphic>
      </p:graphicFrame>
      <p:sp>
        <p:nvSpPr>
          <p:cNvPr id="4" name="フリーフォーム: 図形 3">
            <a:extLst>
              <a:ext uri="{FF2B5EF4-FFF2-40B4-BE49-F238E27FC236}">
                <a16:creationId xmlns:a16="http://schemas.microsoft.com/office/drawing/2014/main" id="{191891A6-1D01-416C-8933-9B200BDA1DB9}"/>
              </a:ext>
            </a:extLst>
          </p:cNvPr>
          <p:cNvSpPr/>
          <p:nvPr/>
        </p:nvSpPr>
        <p:spPr>
          <a:xfrm>
            <a:off x="1219200" y="1028698"/>
            <a:ext cx="7459980" cy="2618179"/>
          </a:xfrm>
          <a:custGeom>
            <a:avLst/>
            <a:gdLst>
              <a:gd name="connsiteX0" fmla="*/ 0 w 8023860"/>
              <a:gd name="connsiteY0" fmla="*/ 0 h 2743200"/>
              <a:gd name="connsiteX1" fmla="*/ 0 w 8023860"/>
              <a:gd name="connsiteY1" fmla="*/ 2385060 h 2743200"/>
              <a:gd name="connsiteX2" fmla="*/ 8001000 w 8023860"/>
              <a:gd name="connsiteY2" fmla="*/ 2385060 h 2743200"/>
              <a:gd name="connsiteX3" fmla="*/ 8016240 w 8023860"/>
              <a:gd name="connsiteY3" fmla="*/ 2453640 h 2743200"/>
              <a:gd name="connsiteX4" fmla="*/ 8023860 w 8023860"/>
              <a:gd name="connsiteY4" fmla="*/ 2453640 h 2743200"/>
              <a:gd name="connsiteX5" fmla="*/ 7734300 w 8023860"/>
              <a:gd name="connsiteY5" fmla="*/ 2743200 h 2743200"/>
              <a:gd name="connsiteX0" fmla="*/ 0 w 8016240"/>
              <a:gd name="connsiteY0" fmla="*/ 0 h 2743200"/>
              <a:gd name="connsiteX1" fmla="*/ 0 w 8016240"/>
              <a:gd name="connsiteY1" fmla="*/ 2385060 h 2743200"/>
              <a:gd name="connsiteX2" fmla="*/ 8001000 w 8016240"/>
              <a:gd name="connsiteY2" fmla="*/ 2385060 h 2743200"/>
              <a:gd name="connsiteX3" fmla="*/ 8016240 w 8016240"/>
              <a:gd name="connsiteY3" fmla="*/ 2453640 h 2743200"/>
              <a:gd name="connsiteX4" fmla="*/ 7734300 w 8016240"/>
              <a:gd name="connsiteY4" fmla="*/ 2743200 h 2743200"/>
              <a:gd name="connsiteX0" fmla="*/ 0 w 8016240"/>
              <a:gd name="connsiteY0" fmla="*/ 0 h 2453651"/>
              <a:gd name="connsiteX1" fmla="*/ 0 w 8016240"/>
              <a:gd name="connsiteY1" fmla="*/ 2385060 h 2453651"/>
              <a:gd name="connsiteX2" fmla="*/ 8001000 w 8016240"/>
              <a:gd name="connsiteY2" fmla="*/ 2385060 h 2453651"/>
              <a:gd name="connsiteX3" fmla="*/ 8016240 w 8016240"/>
              <a:gd name="connsiteY3" fmla="*/ 2453640 h 2453651"/>
              <a:gd name="connsiteX0" fmla="*/ 0 w 8001000"/>
              <a:gd name="connsiteY0" fmla="*/ 0 h 2385060"/>
              <a:gd name="connsiteX1" fmla="*/ 0 w 8001000"/>
              <a:gd name="connsiteY1" fmla="*/ 2385060 h 2385060"/>
              <a:gd name="connsiteX2" fmla="*/ 8001000 w 8001000"/>
              <a:gd name="connsiteY2" fmla="*/ 2385060 h 2385060"/>
            </a:gdLst>
            <a:ahLst/>
            <a:cxnLst>
              <a:cxn ang="0">
                <a:pos x="connsiteX0" y="connsiteY0"/>
              </a:cxn>
              <a:cxn ang="0">
                <a:pos x="connsiteX1" y="connsiteY1"/>
              </a:cxn>
              <a:cxn ang="0">
                <a:pos x="connsiteX2" y="connsiteY2"/>
              </a:cxn>
            </a:cxnLst>
            <a:rect l="l" t="t" r="r" b="b"/>
            <a:pathLst>
              <a:path w="8001000" h="2385060">
                <a:moveTo>
                  <a:pt x="0" y="0"/>
                </a:moveTo>
                <a:lnTo>
                  <a:pt x="0" y="2385060"/>
                </a:lnTo>
                <a:lnTo>
                  <a:pt x="8001000" y="2385060"/>
                </a:lnTo>
              </a:path>
            </a:pathLst>
          </a:custGeom>
          <a:noFill/>
          <a:ln w="285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F778049-E82F-457D-B549-AF8B6A502C4C}"/>
              </a:ext>
            </a:extLst>
          </p:cNvPr>
          <p:cNvSpPr txBox="1"/>
          <p:nvPr/>
        </p:nvSpPr>
        <p:spPr>
          <a:xfrm>
            <a:off x="215999" y="828711"/>
            <a:ext cx="889987" cy="261610"/>
          </a:xfrm>
          <a:prstGeom prst="rect">
            <a:avLst/>
          </a:prstGeom>
          <a:noFill/>
        </p:spPr>
        <p:txBody>
          <a:bodyPr wrap="none" rtlCol="0">
            <a:spAutoFit/>
          </a:bodyPr>
          <a:lstStyle/>
          <a:p>
            <a:r>
              <a:rPr kumimoji="1" lang="ja-JP" altLang="en-US" sz="1100" b="1" dirty="0">
                <a:latin typeface="BIZ UDPゴシック" panose="020B0400000000000000" pitchFamily="50" charset="-128"/>
                <a:ea typeface="BIZ UDPゴシック" panose="020B0400000000000000" pitchFamily="50" charset="-128"/>
              </a:rPr>
              <a:t>手動介入率</a:t>
            </a:r>
          </a:p>
        </p:txBody>
      </p:sp>
      <p:sp>
        <p:nvSpPr>
          <p:cNvPr id="6" name="テキスト ボックス 5">
            <a:extLst>
              <a:ext uri="{FF2B5EF4-FFF2-40B4-BE49-F238E27FC236}">
                <a16:creationId xmlns:a16="http://schemas.microsoft.com/office/drawing/2014/main" id="{83E07298-4F87-4FA1-B62C-CD6A7A861A7C}"/>
              </a:ext>
            </a:extLst>
          </p:cNvPr>
          <p:cNvSpPr txBox="1"/>
          <p:nvPr/>
        </p:nvSpPr>
        <p:spPr>
          <a:xfrm>
            <a:off x="618630" y="1028699"/>
            <a:ext cx="540533" cy="2318392"/>
          </a:xfrm>
          <a:prstGeom prst="rect">
            <a:avLst/>
          </a:prstGeom>
          <a:noFill/>
        </p:spPr>
        <p:txBody>
          <a:bodyPr wrap="none" rtlCol="0">
            <a:spAutoFit/>
          </a:bodyPr>
          <a:lstStyle/>
          <a:p>
            <a:pPr>
              <a:lnSpc>
                <a:spcPts val="1600"/>
              </a:lnSpc>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0</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２０％</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３０％</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４０％</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５０％</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F877C72-1614-4AEC-B6B8-E341D2E8F1FA}"/>
              </a:ext>
            </a:extLst>
          </p:cNvPr>
          <p:cNvSpPr txBox="1"/>
          <p:nvPr/>
        </p:nvSpPr>
        <p:spPr>
          <a:xfrm>
            <a:off x="121929" y="993742"/>
            <a:ext cx="728084" cy="307777"/>
          </a:xfrm>
          <a:prstGeom prst="rect">
            <a:avLst/>
          </a:prstGeom>
          <a:noFill/>
        </p:spPr>
        <p:txBody>
          <a:bodyPr wrap="none" rtlCol="0">
            <a:spAutoFit/>
          </a:bodyPr>
          <a:lstStyle/>
          <a:p>
            <a:r>
              <a:rPr kumimoji="1" lang="en-US" altLang="ja-JP" sz="1400" b="1" dirty="0">
                <a:solidFill>
                  <a:srgbClr val="FF0000"/>
                </a:solidFill>
                <a:latin typeface="BIZ UDPゴシック" panose="020B0400000000000000" pitchFamily="50" charset="-128"/>
                <a:ea typeface="BIZ UDPゴシック" panose="020B0400000000000000" pitchFamily="50" charset="-128"/>
              </a:rPr>
              <a:t>L4</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　⇒</a:t>
            </a:r>
          </a:p>
        </p:txBody>
      </p:sp>
      <p:graphicFrame>
        <p:nvGraphicFramePr>
          <p:cNvPr id="8" name="表 8">
            <a:extLst>
              <a:ext uri="{FF2B5EF4-FFF2-40B4-BE49-F238E27FC236}">
                <a16:creationId xmlns:a16="http://schemas.microsoft.com/office/drawing/2014/main" id="{93BFE36B-FD94-45C4-A72C-FA7FF7C062EF}"/>
              </a:ext>
            </a:extLst>
          </p:cNvPr>
          <p:cNvGraphicFramePr>
            <a:graphicFrameLocks noGrp="1"/>
          </p:cNvGraphicFramePr>
          <p:nvPr>
            <p:extLst>
              <p:ext uri="{D42A27DB-BD31-4B8C-83A1-F6EECF244321}">
                <p14:modId xmlns:p14="http://schemas.microsoft.com/office/powerpoint/2010/main" val="4100923336"/>
              </p:ext>
            </p:extLst>
          </p:nvPr>
        </p:nvGraphicFramePr>
        <p:xfrm>
          <a:off x="1216800" y="4560880"/>
          <a:ext cx="7261200" cy="1800000"/>
        </p:xfrm>
        <a:graphic>
          <a:graphicData uri="http://schemas.openxmlformats.org/drawingml/2006/table">
            <a:tbl>
              <a:tblPr firstRow="1" bandRow="1">
                <a:tableStyleId>{2D5ABB26-0587-4C30-8999-92F81FD0307C}</a:tableStyleId>
              </a:tblPr>
              <a:tblGrid>
                <a:gridCol w="1210200">
                  <a:extLst>
                    <a:ext uri="{9D8B030D-6E8A-4147-A177-3AD203B41FA5}">
                      <a16:colId xmlns:a16="http://schemas.microsoft.com/office/drawing/2014/main" val="1533080963"/>
                    </a:ext>
                  </a:extLst>
                </a:gridCol>
                <a:gridCol w="1210200">
                  <a:extLst>
                    <a:ext uri="{9D8B030D-6E8A-4147-A177-3AD203B41FA5}">
                      <a16:colId xmlns:a16="http://schemas.microsoft.com/office/drawing/2014/main" val="734201329"/>
                    </a:ext>
                  </a:extLst>
                </a:gridCol>
                <a:gridCol w="1210200">
                  <a:extLst>
                    <a:ext uri="{9D8B030D-6E8A-4147-A177-3AD203B41FA5}">
                      <a16:colId xmlns:a16="http://schemas.microsoft.com/office/drawing/2014/main" val="593261650"/>
                    </a:ext>
                  </a:extLst>
                </a:gridCol>
                <a:gridCol w="1210200">
                  <a:extLst>
                    <a:ext uri="{9D8B030D-6E8A-4147-A177-3AD203B41FA5}">
                      <a16:colId xmlns:a16="http://schemas.microsoft.com/office/drawing/2014/main" val="1577584758"/>
                    </a:ext>
                  </a:extLst>
                </a:gridCol>
                <a:gridCol w="1210200">
                  <a:extLst>
                    <a:ext uri="{9D8B030D-6E8A-4147-A177-3AD203B41FA5}">
                      <a16:colId xmlns:a16="http://schemas.microsoft.com/office/drawing/2014/main" val="2101559514"/>
                    </a:ext>
                  </a:extLst>
                </a:gridCol>
                <a:gridCol w="1210200">
                  <a:extLst>
                    <a:ext uri="{9D8B030D-6E8A-4147-A177-3AD203B41FA5}">
                      <a16:colId xmlns:a16="http://schemas.microsoft.com/office/drawing/2014/main" val="4116141306"/>
                    </a:ext>
                  </a:extLst>
                </a:gridCol>
              </a:tblGrid>
              <a:tr h="450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4501844"/>
                  </a:ext>
                </a:extLst>
              </a:tr>
              <a:tr h="450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47041946"/>
                  </a:ext>
                </a:extLst>
              </a:tr>
              <a:tr h="450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10019937"/>
                  </a:ext>
                </a:extLst>
              </a:tr>
              <a:tr h="450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87689945"/>
                  </a:ext>
                </a:extLst>
              </a:tr>
            </a:tbl>
          </a:graphicData>
        </a:graphic>
      </p:graphicFrame>
      <p:cxnSp>
        <p:nvCxnSpPr>
          <p:cNvPr id="10" name="直線コネクタ 9">
            <a:extLst>
              <a:ext uri="{FF2B5EF4-FFF2-40B4-BE49-F238E27FC236}">
                <a16:creationId xmlns:a16="http://schemas.microsoft.com/office/drawing/2014/main" id="{AE15092C-B51D-4E12-870B-A93880F024D6}"/>
              </a:ext>
            </a:extLst>
          </p:cNvPr>
          <p:cNvCxnSpPr/>
          <p:nvPr/>
        </p:nvCxnSpPr>
        <p:spPr>
          <a:xfrm>
            <a:off x="1215770" y="4560880"/>
            <a:ext cx="7262136" cy="0"/>
          </a:xfrm>
          <a:prstGeom prst="line">
            <a:avLst/>
          </a:prstGeom>
          <a:ln w="635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B1051378-BA47-427D-962F-F8C918A03298}"/>
              </a:ext>
            </a:extLst>
          </p:cNvPr>
          <p:cNvSpPr/>
          <p:nvPr/>
        </p:nvSpPr>
        <p:spPr>
          <a:xfrm>
            <a:off x="3546538"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738B767-E528-4314-B79D-0028946D6C90}"/>
              </a:ext>
            </a:extLst>
          </p:cNvPr>
          <p:cNvSpPr/>
          <p:nvPr/>
        </p:nvSpPr>
        <p:spPr>
          <a:xfrm>
            <a:off x="1128683"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7A4663A5-6DE3-48DD-9761-D423CE939BC2}"/>
              </a:ext>
            </a:extLst>
          </p:cNvPr>
          <p:cNvSpPr/>
          <p:nvPr/>
        </p:nvSpPr>
        <p:spPr>
          <a:xfrm>
            <a:off x="8384429"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36E84C0-B75E-4371-8F5C-CFA606FF558E}"/>
              </a:ext>
            </a:extLst>
          </p:cNvPr>
          <p:cNvSpPr/>
          <p:nvPr/>
        </p:nvSpPr>
        <p:spPr>
          <a:xfrm>
            <a:off x="7180469"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D99E588F-040E-4142-8301-796C3E68E4AB}"/>
              </a:ext>
            </a:extLst>
          </p:cNvPr>
          <p:cNvSpPr/>
          <p:nvPr/>
        </p:nvSpPr>
        <p:spPr>
          <a:xfrm>
            <a:off x="2334083"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F764A87C-C95E-4B0D-963D-1F2137E7B444}"/>
              </a:ext>
            </a:extLst>
          </p:cNvPr>
          <p:cNvSpPr/>
          <p:nvPr/>
        </p:nvSpPr>
        <p:spPr>
          <a:xfrm>
            <a:off x="5974552"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4E655F95-0360-4EF8-B082-E3A3470EBEC5}"/>
              </a:ext>
            </a:extLst>
          </p:cNvPr>
          <p:cNvSpPr/>
          <p:nvPr/>
        </p:nvSpPr>
        <p:spPr>
          <a:xfrm>
            <a:off x="4757243"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15B6C443-D734-4A08-87C3-FABD9C6CAA85}"/>
              </a:ext>
            </a:extLst>
          </p:cNvPr>
          <p:cNvSpPr txBox="1"/>
          <p:nvPr/>
        </p:nvSpPr>
        <p:spPr>
          <a:xfrm>
            <a:off x="946536" y="3870420"/>
            <a:ext cx="595035" cy="338554"/>
          </a:xfrm>
          <a:prstGeom prst="rect">
            <a:avLst/>
          </a:prstGeom>
          <a:noFill/>
        </p:spPr>
        <p:txBody>
          <a:bodyPr wrap="none" rtlCol="0">
            <a:spAutoFit/>
          </a:bodyPr>
          <a:lstStyle/>
          <a:p>
            <a:r>
              <a:rPr kumimoji="1" lang="ja-JP" altLang="en-US" sz="1600" dirty="0">
                <a:latin typeface="Franklin Gothic Heavy" panose="020B0903020102020204" pitchFamily="34" charset="0"/>
                <a:ea typeface="Meiryo UI" panose="020B0604030504040204" pitchFamily="50" charset="-128"/>
              </a:rPr>
              <a:t>起点</a:t>
            </a:r>
            <a:endParaRPr kumimoji="1" lang="ja-JP" altLang="en-US" sz="16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9E03FB76-8D3D-4199-975F-D6F7BF54BD48}"/>
              </a:ext>
            </a:extLst>
          </p:cNvPr>
          <p:cNvSpPr txBox="1"/>
          <p:nvPr/>
        </p:nvSpPr>
        <p:spPr>
          <a:xfrm>
            <a:off x="2109164" y="3870420"/>
            <a:ext cx="80342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B </a:t>
            </a:r>
            <a:r>
              <a:rPr kumimoji="1" lang="ja-JP" altLang="en-US" sz="1600" dirty="0">
                <a:latin typeface="Meiryo UI" panose="020B0604030504040204" pitchFamily="50" charset="-128"/>
                <a:ea typeface="Meiryo UI" panose="020B0604030504040204" pitchFamily="50" charset="-128"/>
              </a:rPr>
              <a:t>地点</a:t>
            </a:r>
          </a:p>
        </p:txBody>
      </p:sp>
      <p:sp>
        <p:nvSpPr>
          <p:cNvPr id="60" name="テキスト ボックス 59">
            <a:extLst>
              <a:ext uri="{FF2B5EF4-FFF2-40B4-BE49-F238E27FC236}">
                <a16:creationId xmlns:a16="http://schemas.microsoft.com/office/drawing/2014/main" id="{907C5FA3-2B28-4EEA-BAAA-DEBF1EEEF0F0}"/>
              </a:ext>
            </a:extLst>
          </p:cNvPr>
          <p:cNvSpPr txBox="1"/>
          <p:nvPr/>
        </p:nvSpPr>
        <p:spPr>
          <a:xfrm>
            <a:off x="3327229" y="3870420"/>
            <a:ext cx="80342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C </a:t>
            </a:r>
            <a:r>
              <a:rPr kumimoji="1" lang="ja-JP" altLang="en-US" sz="1600" dirty="0">
                <a:latin typeface="Meiryo UI" panose="020B0604030504040204" pitchFamily="50" charset="-128"/>
                <a:ea typeface="Meiryo UI" panose="020B0604030504040204" pitchFamily="50" charset="-128"/>
              </a:rPr>
              <a:t>地点</a:t>
            </a:r>
          </a:p>
        </p:txBody>
      </p:sp>
      <p:sp>
        <p:nvSpPr>
          <p:cNvPr id="68" name="テキスト ボックス 67">
            <a:extLst>
              <a:ext uri="{FF2B5EF4-FFF2-40B4-BE49-F238E27FC236}">
                <a16:creationId xmlns:a16="http://schemas.microsoft.com/office/drawing/2014/main" id="{FC0FCBFA-EC1C-4A8D-BF5A-33167E56C2F7}"/>
              </a:ext>
            </a:extLst>
          </p:cNvPr>
          <p:cNvSpPr txBox="1"/>
          <p:nvPr/>
        </p:nvSpPr>
        <p:spPr>
          <a:xfrm>
            <a:off x="4539132" y="3870420"/>
            <a:ext cx="81945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D </a:t>
            </a:r>
            <a:r>
              <a:rPr kumimoji="1" lang="ja-JP" altLang="en-US" sz="1600" dirty="0">
                <a:latin typeface="Meiryo UI" panose="020B0604030504040204" pitchFamily="50" charset="-128"/>
                <a:ea typeface="Meiryo UI" panose="020B0604030504040204" pitchFamily="50" charset="-128"/>
              </a:rPr>
              <a:t>地点</a:t>
            </a:r>
          </a:p>
        </p:txBody>
      </p:sp>
      <p:sp>
        <p:nvSpPr>
          <p:cNvPr id="69" name="テキスト ボックス 68">
            <a:extLst>
              <a:ext uri="{FF2B5EF4-FFF2-40B4-BE49-F238E27FC236}">
                <a16:creationId xmlns:a16="http://schemas.microsoft.com/office/drawing/2014/main" id="{8BE57690-B30B-4811-8DED-658843FC1121}"/>
              </a:ext>
            </a:extLst>
          </p:cNvPr>
          <p:cNvSpPr txBox="1"/>
          <p:nvPr/>
        </p:nvSpPr>
        <p:spPr>
          <a:xfrm>
            <a:off x="5748030" y="3870420"/>
            <a:ext cx="79220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E </a:t>
            </a:r>
            <a:r>
              <a:rPr kumimoji="1" lang="ja-JP" altLang="en-US" sz="1600" dirty="0">
                <a:latin typeface="Meiryo UI" panose="020B0604030504040204" pitchFamily="50" charset="-128"/>
                <a:ea typeface="Meiryo UI" panose="020B0604030504040204" pitchFamily="50" charset="-128"/>
              </a:rPr>
              <a:t>地点</a:t>
            </a:r>
          </a:p>
        </p:txBody>
      </p:sp>
      <p:sp>
        <p:nvSpPr>
          <p:cNvPr id="70" name="テキスト ボックス 69">
            <a:extLst>
              <a:ext uri="{FF2B5EF4-FFF2-40B4-BE49-F238E27FC236}">
                <a16:creationId xmlns:a16="http://schemas.microsoft.com/office/drawing/2014/main" id="{3039E657-47B4-4D9D-8C38-EBE28D0B09E1}"/>
              </a:ext>
            </a:extLst>
          </p:cNvPr>
          <p:cNvSpPr txBox="1"/>
          <p:nvPr/>
        </p:nvSpPr>
        <p:spPr>
          <a:xfrm>
            <a:off x="6969175" y="3870420"/>
            <a:ext cx="782587"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F </a:t>
            </a:r>
            <a:r>
              <a:rPr kumimoji="1" lang="ja-JP" altLang="en-US" sz="1600" dirty="0">
                <a:latin typeface="Meiryo UI" panose="020B0604030504040204" pitchFamily="50" charset="-128"/>
                <a:ea typeface="Meiryo UI" panose="020B0604030504040204" pitchFamily="50" charset="-128"/>
              </a:rPr>
              <a:t>地点</a:t>
            </a:r>
          </a:p>
        </p:txBody>
      </p:sp>
      <p:sp>
        <p:nvSpPr>
          <p:cNvPr id="71" name="テキスト ボックス 70">
            <a:extLst>
              <a:ext uri="{FF2B5EF4-FFF2-40B4-BE49-F238E27FC236}">
                <a16:creationId xmlns:a16="http://schemas.microsoft.com/office/drawing/2014/main" id="{5491A5F8-684A-44E2-B442-D3BCC55C1CFB}"/>
              </a:ext>
            </a:extLst>
          </p:cNvPr>
          <p:cNvSpPr txBox="1"/>
          <p:nvPr/>
        </p:nvSpPr>
        <p:spPr>
          <a:xfrm>
            <a:off x="8152965" y="3892740"/>
            <a:ext cx="595035"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終点</a:t>
            </a:r>
          </a:p>
        </p:txBody>
      </p:sp>
      <p:sp>
        <p:nvSpPr>
          <p:cNvPr id="13" name="テキスト ボックス 12">
            <a:extLst>
              <a:ext uri="{FF2B5EF4-FFF2-40B4-BE49-F238E27FC236}">
                <a16:creationId xmlns:a16="http://schemas.microsoft.com/office/drawing/2014/main" id="{8D82BE62-DC49-49F9-88BF-F00C4418B89E}"/>
              </a:ext>
            </a:extLst>
          </p:cNvPr>
          <p:cNvSpPr txBox="1"/>
          <p:nvPr/>
        </p:nvSpPr>
        <p:spPr>
          <a:xfrm>
            <a:off x="160673" y="4843167"/>
            <a:ext cx="1055097" cy="1670778"/>
          </a:xfrm>
          <a:prstGeom prst="rect">
            <a:avLst/>
          </a:prstGeom>
          <a:noFill/>
        </p:spPr>
        <p:txBody>
          <a:bodyPr wrap="none" rtlCol="0">
            <a:spAutoFit/>
          </a:bodyPr>
          <a:lstStyle/>
          <a:p>
            <a:pPr>
              <a:lnSpc>
                <a:spcPts val="1800"/>
              </a:lnSpc>
            </a:pPr>
            <a:r>
              <a:rPr kumimoji="1" lang="en-US" altLang="ja-JP" sz="1100" dirty="0">
                <a:latin typeface="BIZ UDPゴシック" panose="020B0400000000000000" pitchFamily="50" charset="-128"/>
                <a:ea typeface="BIZ UDPゴシック" panose="020B0400000000000000" pitchFamily="50" charset="-128"/>
              </a:rPr>
              <a:t> R7(2025)</a:t>
            </a:r>
          </a:p>
          <a:p>
            <a:pPr>
              <a:lnSpc>
                <a:spcPts val="18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800"/>
              </a:lnSpc>
            </a:pPr>
            <a:r>
              <a:rPr kumimoji="1" lang="en-US" altLang="ja-JP" sz="1100" dirty="0">
                <a:latin typeface="BIZ UDPゴシック" panose="020B0400000000000000" pitchFamily="50" charset="-128"/>
                <a:ea typeface="BIZ UDPゴシック" panose="020B0400000000000000" pitchFamily="50" charset="-128"/>
              </a:rPr>
              <a:t> R8(2026)</a:t>
            </a:r>
          </a:p>
          <a:p>
            <a:pPr>
              <a:lnSpc>
                <a:spcPts val="18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800"/>
              </a:lnSpc>
            </a:pPr>
            <a:r>
              <a:rPr kumimoji="1" lang="en-US" altLang="ja-JP" sz="1100" dirty="0">
                <a:latin typeface="BIZ UDPゴシック" panose="020B0400000000000000" pitchFamily="50" charset="-128"/>
                <a:ea typeface="BIZ UDPゴシック" panose="020B0400000000000000" pitchFamily="50" charset="-128"/>
              </a:rPr>
              <a:t> R9(2027)</a:t>
            </a:r>
          </a:p>
          <a:p>
            <a:pPr>
              <a:lnSpc>
                <a:spcPts val="18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800"/>
              </a:lnSpc>
            </a:pPr>
            <a:r>
              <a:rPr kumimoji="1" lang="en-US" altLang="ja-JP" sz="1100" dirty="0">
                <a:latin typeface="BIZ UDPゴシック" panose="020B0400000000000000" pitchFamily="50" charset="-128"/>
                <a:ea typeface="BIZ UDPゴシック" panose="020B0400000000000000" pitchFamily="50" charset="-128"/>
              </a:rPr>
              <a:t>R10(2028)</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15" name="直線矢印コネクタ 14">
            <a:extLst>
              <a:ext uri="{FF2B5EF4-FFF2-40B4-BE49-F238E27FC236}">
                <a16:creationId xmlns:a16="http://schemas.microsoft.com/office/drawing/2014/main" id="{03E62B74-6EA8-42E3-A1BA-5F75278CECA2}"/>
              </a:ext>
            </a:extLst>
          </p:cNvPr>
          <p:cNvCxnSpPr/>
          <p:nvPr/>
        </p:nvCxnSpPr>
        <p:spPr>
          <a:xfrm>
            <a:off x="1221193" y="4991100"/>
            <a:ext cx="7272000" cy="0"/>
          </a:xfrm>
          <a:prstGeom prst="straightConnector1">
            <a:avLst/>
          </a:prstGeom>
          <a:ln w="571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2C0481DD-ED7E-4976-9920-4AE02563C33F}"/>
              </a:ext>
            </a:extLst>
          </p:cNvPr>
          <p:cNvCxnSpPr/>
          <p:nvPr/>
        </p:nvCxnSpPr>
        <p:spPr>
          <a:xfrm>
            <a:off x="1215770" y="5463540"/>
            <a:ext cx="1188000" cy="0"/>
          </a:xfrm>
          <a:prstGeom prst="straightConnector1">
            <a:avLst/>
          </a:prstGeom>
          <a:ln w="5715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13F5C90-9C2E-4D08-85DF-182718D8B339}"/>
              </a:ext>
            </a:extLst>
          </p:cNvPr>
          <p:cNvSpPr txBox="1"/>
          <p:nvPr/>
        </p:nvSpPr>
        <p:spPr>
          <a:xfrm>
            <a:off x="3816160" y="4666384"/>
            <a:ext cx="2004075"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テスト走行・車両調律</a:t>
            </a:r>
          </a:p>
        </p:txBody>
      </p:sp>
      <p:cxnSp>
        <p:nvCxnSpPr>
          <p:cNvPr id="75" name="直線矢印コネクタ 74">
            <a:extLst>
              <a:ext uri="{FF2B5EF4-FFF2-40B4-BE49-F238E27FC236}">
                <a16:creationId xmlns:a16="http://schemas.microsoft.com/office/drawing/2014/main" id="{C38B436C-D7E8-4BF2-A332-41C1DB6E4DDE}"/>
              </a:ext>
            </a:extLst>
          </p:cNvPr>
          <p:cNvCxnSpPr/>
          <p:nvPr/>
        </p:nvCxnSpPr>
        <p:spPr>
          <a:xfrm>
            <a:off x="7287339" y="5461668"/>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A9E0E40F-84CE-45EA-B3E7-41662E876944}"/>
              </a:ext>
            </a:extLst>
          </p:cNvPr>
          <p:cNvSpPr txBox="1"/>
          <p:nvPr/>
        </p:nvSpPr>
        <p:spPr>
          <a:xfrm>
            <a:off x="5216206" y="5129552"/>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L2</a:t>
            </a:r>
            <a:endParaRPr kumimoji="1" lang="ja-JP" altLang="en-US" sz="1600" b="1" dirty="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2675DB91-215A-4873-BD09-178697577BCC}"/>
              </a:ext>
            </a:extLst>
          </p:cNvPr>
          <p:cNvSpPr txBox="1"/>
          <p:nvPr/>
        </p:nvSpPr>
        <p:spPr>
          <a:xfrm>
            <a:off x="7665458" y="5122326"/>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cxnSp>
        <p:nvCxnSpPr>
          <p:cNvPr id="78" name="直線矢印コネクタ 77">
            <a:extLst>
              <a:ext uri="{FF2B5EF4-FFF2-40B4-BE49-F238E27FC236}">
                <a16:creationId xmlns:a16="http://schemas.microsoft.com/office/drawing/2014/main" id="{D2A50EAB-845A-4773-81C4-BFFC9A713060}"/>
              </a:ext>
            </a:extLst>
          </p:cNvPr>
          <p:cNvCxnSpPr/>
          <p:nvPr/>
        </p:nvCxnSpPr>
        <p:spPr>
          <a:xfrm>
            <a:off x="7279536" y="5907247"/>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5FC4BC34-FCC9-4109-8A28-86050D659FCC}"/>
              </a:ext>
            </a:extLst>
          </p:cNvPr>
          <p:cNvSpPr txBox="1"/>
          <p:nvPr/>
        </p:nvSpPr>
        <p:spPr>
          <a:xfrm>
            <a:off x="7657655" y="5567905"/>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cxnSp>
        <p:nvCxnSpPr>
          <p:cNvPr id="80" name="直線矢印コネクタ 79">
            <a:extLst>
              <a:ext uri="{FF2B5EF4-FFF2-40B4-BE49-F238E27FC236}">
                <a16:creationId xmlns:a16="http://schemas.microsoft.com/office/drawing/2014/main" id="{136E89D4-3246-4CFE-98C9-1D671AD54F5D}"/>
              </a:ext>
            </a:extLst>
          </p:cNvPr>
          <p:cNvCxnSpPr/>
          <p:nvPr/>
        </p:nvCxnSpPr>
        <p:spPr>
          <a:xfrm>
            <a:off x="4849791" y="5902893"/>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05CF62C8-3C5F-4D96-A5DD-1ACE977BAE4B}"/>
              </a:ext>
            </a:extLst>
          </p:cNvPr>
          <p:cNvSpPr txBox="1"/>
          <p:nvPr/>
        </p:nvSpPr>
        <p:spPr>
          <a:xfrm>
            <a:off x="5227910" y="5563551"/>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cxnSp>
        <p:nvCxnSpPr>
          <p:cNvPr id="82" name="直線矢印コネクタ 81">
            <a:extLst>
              <a:ext uri="{FF2B5EF4-FFF2-40B4-BE49-F238E27FC236}">
                <a16:creationId xmlns:a16="http://schemas.microsoft.com/office/drawing/2014/main" id="{7C862F58-FCFF-4B43-B514-15E5FDE0B28A}"/>
              </a:ext>
            </a:extLst>
          </p:cNvPr>
          <p:cNvCxnSpPr/>
          <p:nvPr/>
        </p:nvCxnSpPr>
        <p:spPr>
          <a:xfrm>
            <a:off x="2421901" y="5914260"/>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9B32C41B-44D8-4D73-8C22-30628C0FA776}"/>
              </a:ext>
            </a:extLst>
          </p:cNvPr>
          <p:cNvSpPr txBox="1"/>
          <p:nvPr/>
        </p:nvSpPr>
        <p:spPr>
          <a:xfrm>
            <a:off x="2800020" y="5574918"/>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FAD699A1-A279-461A-B950-C433359F19FA}"/>
              </a:ext>
            </a:extLst>
          </p:cNvPr>
          <p:cNvSpPr txBox="1"/>
          <p:nvPr/>
        </p:nvSpPr>
        <p:spPr>
          <a:xfrm>
            <a:off x="1582747" y="5575293"/>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cxnSp>
        <p:nvCxnSpPr>
          <p:cNvPr id="86" name="直線矢印コネクタ 85">
            <a:extLst>
              <a:ext uri="{FF2B5EF4-FFF2-40B4-BE49-F238E27FC236}">
                <a16:creationId xmlns:a16="http://schemas.microsoft.com/office/drawing/2014/main" id="{1CC78EBF-4513-423E-B5E8-50AED7DF0D10}"/>
              </a:ext>
            </a:extLst>
          </p:cNvPr>
          <p:cNvCxnSpPr/>
          <p:nvPr/>
        </p:nvCxnSpPr>
        <p:spPr>
          <a:xfrm>
            <a:off x="3647554" y="5904709"/>
            <a:ext cx="1152000" cy="0"/>
          </a:xfrm>
          <a:prstGeom prst="straightConnector1">
            <a:avLst/>
          </a:prstGeom>
          <a:ln w="5715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96CCD59A-7F97-4B9B-A293-D5773ED1833E}"/>
              </a:ext>
            </a:extLst>
          </p:cNvPr>
          <p:cNvSpPr txBox="1"/>
          <p:nvPr/>
        </p:nvSpPr>
        <p:spPr>
          <a:xfrm>
            <a:off x="3998765" y="5570014"/>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L2</a:t>
            </a:r>
            <a:endParaRPr kumimoji="1" lang="ja-JP" altLang="en-US" sz="1600" b="1" dirty="0">
              <a:latin typeface="Meiryo UI" panose="020B0604030504040204" pitchFamily="50" charset="-128"/>
              <a:ea typeface="Meiryo UI" panose="020B0604030504040204" pitchFamily="50" charset="-128"/>
            </a:endParaRPr>
          </a:p>
        </p:txBody>
      </p:sp>
      <p:cxnSp>
        <p:nvCxnSpPr>
          <p:cNvPr id="88" name="直線矢印コネクタ 87">
            <a:extLst>
              <a:ext uri="{FF2B5EF4-FFF2-40B4-BE49-F238E27FC236}">
                <a16:creationId xmlns:a16="http://schemas.microsoft.com/office/drawing/2014/main" id="{D2875284-8038-4583-969A-15DC88905813}"/>
              </a:ext>
            </a:extLst>
          </p:cNvPr>
          <p:cNvCxnSpPr/>
          <p:nvPr/>
        </p:nvCxnSpPr>
        <p:spPr>
          <a:xfrm>
            <a:off x="6074004" y="5902105"/>
            <a:ext cx="1152000" cy="0"/>
          </a:xfrm>
          <a:prstGeom prst="straightConnector1">
            <a:avLst/>
          </a:prstGeom>
          <a:ln w="5715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85792E80-8B71-43A2-9F7E-2A7769EF83A4}"/>
              </a:ext>
            </a:extLst>
          </p:cNvPr>
          <p:cNvSpPr txBox="1"/>
          <p:nvPr/>
        </p:nvSpPr>
        <p:spPr>
          <a:xfrm>
            <a:off x="6425215" y="5567410"/>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L2</a:t>
            </a:r>
            <a:endParaRPr kumimoji="1" lang="ja-JP" altLang="en-US" sz="1600" b="1" dirty="0">
              <a:latin typeface="Meiryo UI" panose="020B0604030504040204" pitchFamily="50" charset="-128"/>
              <a:ea typeface="Meiryo UI" panose="020B0604030504040204" pitchFamily="50" charset="-128"/>
            </a:endParaRPr>
          </a:p>
        </p:txBody>
      </p:sp>
      <p:cxnSp>
        <p:nvCxnSpPr>
          <p:cNvPr id="90" name="直線矢印コネクタ 89">
            <a:extLst>
              <a:ext uri="{FF2B5EF4-FFF2-40B4-BE49-F238E27FC236}">
                <a16:creationId xmlns:a16="http://schemas.microsoft.com/office/drawing/2014/main" id="{000F1EC4-15F5-4E39-B35D-292B174522F2}"/>
              </a:ext>
            </a:extLst>
          </p:cNvPr>
          <p:cNvCxnSpPr/>
          <p:nvPr/>
        </p:nvCxnSpPr>
        <p:spPr>
          <a:xfrm>
            <a:off x="1207887" y="6368763"/>
            <a:ext cx="7272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2C823F6A-7FBF-404B-8802-F0245F294D0D}"/>
              </a:ext>
            </a:extLst>
          </p:cNvPr>
          <p:cNvSpPr txBox="1"/>
          <p:nvPr/>
        </p:nvSpPr>
        <p:spPr>
          <a:xfrm>
            <a:off x="4594418" y="6058353"/>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302F1E64-6765-4D13-82D4-645B0A27E534}"/>
              </a:ext>
            </a:extLst>
          </p:cNvPr>
          <p:cNvSpPr/>
          <p:nvPr/>
        </p:nvSpPr>
        <p:spPr>
          <a:xfrm>
            <a:off x="1245619" y="1152000"/>
            <a:ext cx="7236000" cy="946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3AAFCC20-1FB5-4CD3-8A09-DC4894788A2C}"/>
              </a:ext>
            </a:extLst>
          </p:cNvPr>
          <p:cNvSpPr/>
          <p:nvPr/>
        </p:nvSpPr>
        <p:spPr>
          <a:xfrm>
            <a:off x="1233901" y="3175883"/>
            <a:ext cx="7236000" cy="94609"/>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0F8097FD-3742-4A89-99ED-3B6987E74FBE}"/>
              </a:ext>
            </a:extLst>
          </p:cNvPr>
          <p:cNvSpPr/>
          <p:nvPr/>
        </p:nvSpPr>
        <p:spPr>
          <a:xfrm>
            <a:off x="1234009" y="2370182"/>
            <a:ext cx="1188000" cy="94609"/>
          </a:xfrm>
          <a:prstGeom prst="rect">
            <a:avLst/>
          </a:prstGeom>
          <a:solidFill>
            <a:schemeClr val="accent4">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B147D6EB-D7AF-41C6-96D4-2D1A8A2D71BD}"/>
              </a:ext>
            </a:extLst>
          </p:cNvPr>
          <p:cNvSpPr/>
          <p:nvPr/>
        </p:nvSpPr>
        <p:spPr>
          <a:xfrm>
            <a:off x="3643985" y="1968650"/>
            <a:ext cx="1188000" cy="94609"/>
          </a:xfrm>
          <a:prstGeom prst="rect">
            <a:avLst/>
          </a:prstGeom>
          <a:solidFill>
            <a:schemeClr val="accent4">
              <a:lumMod val="60000"/>
              <a:lumOff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472F798C-0758-4A6C-BA1C-F63A07567114}"/>
              </a:ext>
            </a:extLst>
          </p:cNvPr>
          <p:cNvSpPr/>
          <p:nvPr/>
        </p:nvSpPr>
        <p:spPr>
          <a:xfrm>
            <a:off x="6064552" y="1975721"/>
            <a:ext cx="1188000" cy="94609"/>
          </a:xfrm>
          <a:prstGeom prst="rect">
            <a:avLst/>
          </a:prstGeom>
          <a:solidFill>
            <a:schemeClr val="accent4">
              <a:lumMod val="60000"/>
              <a:lumOff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直線コネクタ 114">
            <a:extLst>
              <a:ext uri="{FF2B5EF4-FFF2-40B4-BE49-F238E27FC236}">
                <a16:creationId xmlns:a16="http://schemas.microsoft.com/office/drawing/2014/main" id="{B2233899-7DA7-4132-BFD2-F5D86DA1CFB7}"/>
              </a:ext>
            </a:extLst>
          </p:cNvPr>
          <p:cNvCxnSpPr/>
          <p:nvPr/>
        </p:nvCxnSpPr>
        <p:spPr>
          <a:xfrm>
            <a:off x="7263770" y="1246609"/>
            <a:ext cx="0" cy="111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F68FA62-4D48-4115-97C5-0C4949C671A4}"/>
              </a:ext>
            </a:extLst>
          </p:cNvPr>
          <p:cNvCxnSpPr/>
          <p:nvPr/>
        </p:nvCxnSpPr>
        <p:spPr>
          <a:xfrm>
            <a:off x="4831911" y="1253680"/>
            <a:ext cx="0" cy="722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475CC829-BF6C-4857-86E2-8650F7C74939}"/>
              </a:ext>
            </a:extLst>
          </p:cNvPr>
          <p:cNvCxnSpPr/>
          <p:nvPr/>
        </p:nvCxnSpPr>
        <p:spPr>
          <a:xfrm>
            <a:off x="6069105" y="1258443"/>
            <a:ext cx="0" cy="722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矢印: 上 121">
            <a:extLst>
              <a:ext uri="{FF2B5EF4-FFF2-40B4-BE49-F238E27FC236}">
                <a16:creationId xmlns:a16="http://schemas.microsoft.com/office/drawing/2014/main" id="{31D3D760-4129-4408-9BA2-7F9577C1A7C3}"/>
              </a:ext>
            </a:extLst>
          </p:cNvPr>
          <p:cNvSpPr/>
          <p:nvPr/>
        </p:nvSpPr>
        <p:spPr>
          <a:xfrm>
            <a:off x="6351499" y="1316759"/>
            <a:ext cx="612000" cy="576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矢印: 上 122">
            <a:extLst>
              <a:ext uri="{FF2B5EF4-FFF2-40B4-BE49-F238E27FC236}">
                <a16:creationId xmlns:a16="http://schemas.microsoft.com/office/drawing/2014/main" id="{6B5A8713-CAA2-43AD-B064-1DE42580704C}"/>
              </a:ext>
            </a:extLst>
          </p:cNvPr>
          <p:cNvSpPr/>
          <p:nvPr/>
        </p:nvSpPr>
        <p:spPr>
          <a:xfrm>
            <a:off x="3916544" y="1310135"/>
            <a:ext cx="612000" cy="576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矢印: 上 128">
            <a:extLst>
              <a:ext uri="{FF2B5EF4-FFF2-40B4-BE49-F238E27FC236}">
                <a16:creationId xmlns:a16="http://schemas.microsoft.com/office/drawing/2014/main" id="{3D2FB732-0C6B-47F3-BD90-03FFF0F1F200}"/>
              </a:ext>
            </a:extLst>
          </p:cNvPr>
          <p:cNvSpPr/>
          <p:nvPr/>
        </p:nvSpPr>
        <p:spPr>
          <a:xfrm>
            <a:off x="3916544" y="2084188"/>
            <a:ext cx="612000" cy="21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矢印: 上 129">
            <a:extLst>
              <a:ext uri="{FF2B5EF4-FFF2-40B4-BE49-F238E27FC236}">
                <a16:creationId xmlns:a16="http://schemas.microsoft.com/office/drawing/2014/main" id="{F87F5025-8B3F-4F51-B74C-B5FBEF3A4D71}"/>
              </a:ext>
            </a:extLst>
          </p:cNvPr>
          <p:cNvSpPr/>
          <p:nvPr/>
        </p:nvSpPr>
        <p:spPr>
          <a:xfrm>
            <a:off x="6350400" y="2099996"/>
            <a:ext cx="612000" cy="21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矢印: 上 130">
            <a:extLst>
              <a:ext uri="{FF2B5EF4-FFF2-40B4-BE49-F238E27FC236}">
                <a16:creationId xmlns:a16="http://schemas.microsoft.com/office/drawing/2014/main" id="{C62EC757-7316-49B5-8CFF-98462FB37D95}"/>
              </a:ext>
            </a:extLst>
          </p:cNvPr>
          <p:cNvSpPr/>
          <p:nvPr/>
        </p:nvSpPr>
        <p:spPr>
          <a:xfrm>
            <a:off x="1472400" y="2545200"/>
            <a:ext cx="612000" cy="57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矢印: 上 132">
            <a:extLst>
              <a:ext uri="{FF2B5EF4-FFF2-40B4-BE49-F238E27FC236}">
                <a16:creationId xmlns:a16="http://schemas.microsoft.com/office/drawing/2014/main" id="{6FF639C8-7144-4337-9357-AF857A9A9403}"/>
              </a:ext>
            </a:extLst>
          </p:cNvPr>
          <p:cNvSpPr/>
          <p:nvPr/>
        </p:nvSpPr>
        <p:spPr>
          <a:xfrm>
            <a:off x="3899963" y="2545200"/>
            <a:ext cx="612000" cy="57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矢印: 上 133">
            <a:extLst>
              <a:ext uri="{FF2B5EF4-FFF2-40B4-BE49-F238E27FC236}">
                <a16:creationId xmlns:a16="http://schemas.microsoft.com/office/drawing/2014/main" id="{B5FF1AFA-7A60-4134-A6F2-C477FFC657DC}"/>
              </a:ext>
            </a:extLst>
          </p:cNvPr>
          <p:cNvSpPr/>
          <p:nvPr/>
        </p:nvSpPr>
        <p:spPr>
          <a:xfrm>
            <a:off x="5111056" y="2545200"/>
            <a:ext cx="612000" cy="57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矢印: 上 134">
            <a:extLst>
              <a:ext uri="{FF2B5EF4-FFF2-40B4-BE49-F238E27FC236}">
                <a16:creationId xmlns:a16="http://schemas.microsoft.com/office/drawing/2014/main" id="{61D63986-4FE8-44E9-A8F7-CCD13167A507}"/>
              </a:ext>
            </a:extLst>
          </p:cNvPr>
          <p:cNvSpPr/>
          <p:nvPr/>
        </p:nvSpPr>
        <p:spPr>
          <a:xfrm>
            <a:off x="6358902" y="2545200"/>
            <a:ext cx="612000" cy="57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a:extLst>
              <a:ext uri="{FF2B5EF4-FFF2-40B4-BE49-F238E27FC236}">
                <a16:creationId xmlns:a16="http://schemas.microsoft.com/office/drawing/2014/main" id="{625AC507-5744-4663-A95E-71C5D29345B1}"/>
              </a:ext>
            </a:extLst>
          </p:cNvPr>
          <p:cNvSpPr txBox="1"/>
          <p:nvPr/>
        </p:nvSpPr>
        <p:spPr>
          <a:xfrm>
            <a:off x="8415167" y="2953734"/>
            <a:ext cx="808235" cy="553998"/>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テスト走行・</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車両調律</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終了時</a:t>
            </a:r>
          </a:p>
        </p:txBody>
      </p:sp>
      <p:sp>
        <p:nvSpPr>
          <p:cNvPr id="141" name="正方形/長方形 140">
            <a:extLst>
              <a:ext uri="{FF2B5EF4-FFF2-40B4-BE49-F238E27FC236}">
                <a16:creationId xmlns:a16="http://schemas.microsoft.com/office/drawing/2014/main" id="{15D4099A-568A-4305-B2FC-2CD158FAA54F}"/>
              </a:ext>
            </a:extLst>
          </p:cNvPr>
          <p:cNvSpPr/>
          <p:nvPr/>
        </p:nvSpPr>
        <p:spPr>
          <a:xfrm>
            <a:off x="7191840" y="665780"/>
            <a:ext cx="360000" cy="94609"/>
          </a:xfrm>
          <a:prstGeom prst="rect">
            <a:avLst/>
          </a:prstGeom>
          <a:solidFill>
            <a:schemeClr val="accent4">
              <a:lumMod val="60000"/>
              <a:lumOff val="40000"/>
            </a:schemeClr>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E7A36D40-40D6-4B53-A883-D0FBC2FE7CED}"/>
              </a:ext>
            </a:extLst>
          </p:cNvPr>
          <p:cNvSpPr/>
          <p:nvPr/>
        </p:nvSpPr>
        <p:spPr>
          <a:xfrm>
            <a:off x="7191840" y="887192"/>
            <a:ext cx="360000" cy="94609"/>
          </a:xfrm>
          <a:prstGeom prst="rect">
            <a:avLst/>
          </a:prstGeom>
          <a:solidFill>
            <a:srgbClr val="FF0000"/>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A4317801-4F18-4170-B29C-AACCC5BDF22A}"/>
              </a:ext>
            </a:extLst>
          </p:cNvPr>
          <p:cNvSpPr txBox="1"/>
          <p:nvPr/>
        </p:nvSpPr>
        <p:spPr>
          <a:xfrm>
            <a:off x="7551840" y="580685"/>
            <a:ext cx="915635" cy="261610"/>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自動運転</a:t>
            </a:r>
            <a:r>
              <a:rPr kumimoji="1" lang="en-US" altLang="ja-JP" sz="1050" dirty="0">
                <a:latin typeface="Meiryo UI" panose="020B0604030504040204" pitchFamily="50" charset="-128"/>
                <a:ea typeface="Meiryo UI" panose="020B0604030504040204" pitchFamily="50" charset="-128"/>
              </a:rPr>
              <a:t>L2</a:t>
            </a:r>
            <a:endParaRPr kumimoji="1" lang="ja-JP" altLang="en-US" sz="1050" dirty="0">
              <a:latin typeface="Meiryo UI" panose="020B0604030504040204" pitchFamily="50" charset="-128"/>
              <a:ea typeface="Meiryo UI" panose="020B0604030504040204" pitchFamily="50" charset="-128"/>
            </a:endParaRPr>
          </a:p>
        </p:txBody>
      </p:sp>
      <p:sp>
        <p:nvSpPr>
          <p:cNvPr id="144" name="テキスト ボックス 143">
            <a:extLst>
              <a:ext uri="{FF2B5EF4-FFF2-40B4-BE49-F238E27FC236}">
                <a16:creationId xmlns:a16="http://schemas.microsoft.com/office/drawing/2014/main" id="{A327B6E8-5A6F-4B81-91A9-CDF15ACFD32A}"/>
              </a:ext>
            </a:extLst>
          </p:cNvPr>
          <p:cNvSpPr txBox="1"/>
          <p:nvPr/>
        </p:nvSpPr>
        <p:spPr>
          <a:xfrm>
            <a:off x="7551840" y="793860"/>
            <a:ext cx="88197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自動運転</a:t>
            </a:r>
            <a:r>
              <a:rPr kumimoji="1" lang="en-US" altLang="ja-JP" sz="1050" dirty="0">
                <a:latin typeface="Meiryo UI" panose="020B0604030504040204" pitchFamily="50" charset="-128"/>
                <a:ea typeface="Meiryo UI" panose="020B0604030504040204" pitchFamily="50" charset="-128"/>
              </a:rPr>
              <a:t>L4</a:t>
            </a:r>
            <a:endParaRPr kumimoji="1" lang="ja-JP" altLang="en-US" sz="1050" dirty="0">
              <a:latin typeface="Meiryo UI" panose="020B0604030504040204" pitchFamily="50" charset="-128"/>
              <a:ea typeface="Meiryo UI" panose="020B0604030504040204" pitchFamily="50" charset="-128"/>
            </a:endParaRPr>
          </a:p>
        </p:txBody>
      </p:sp>
      <p:sp>
        <p:nvSpPr>
          <p:cNvPr id="145" name="テキスト ボックス 144">
            <a:extLst>
              <a:ext uri="{FF2B5EF4-FFF2-40B4-BE49-F238E27FC236}">
                <a16:creationId xmlns:a16="http://schemas.microsoft.com/office/drawing/2014/main" id="{8AAC0AF1-7BA1-491D-8EC1-CB5FB3502C69}"/>
              </a:ext>
            </a:extLst>
          </p:cNvPr>
          <p:cNvSpPr txBox="1"/>
          <p:nvPr/>
        </p:nvSpPr>
        <p:spPr>
          <a:xfrm>
            <a:off x="6804235" y="631140"/>
            <a:ext cx="353943" cy="374461"/>
          </a:xfrm>
          <a:prstGeom prst="rect">
            <a:avLst/>
          </a:prstGeom>
          <a:noFill/>
        </p:spPr>
        <p:txBody>
          <a:bodyPr vert="eaVert" wrap="none" rtlCol="0">
            <a:spAutoFit/>
          </a:bodyPr>
          <a:lstStyle/>
          <a:p>
            <a:r>
              <a:rPr kumimoji="1" lang="ja-JP" altLang="en-US" sz="1100" dirty="0">
                <a:latin typeface="HGS創英角ｺﾞｼｯｸUB" panose="020B0900000000000000" pitchFamily="50" charset="-128"/>
                <a:ea typeface="HGS創英角ｺﾞｼｯｸUB" panose="020B0900000000000000" pitchFamily="50" charset="-128"/>
              </a:rPr>
              <a:t>凡例</a:t>
            </a:r>
          </a:p>
        </p:txBody>
      </p:sp>
      <p:sp>
        <p:nvSpPr>
          <p:cNvPr id="146" name="正方形/長方形 145">
            <a:extLst>
              <a:ext uri="{FF2B5EF4-FFF2-40B4-BE49-F238E27FC236}">
                <a16:creationId xmlns:a16="http://schemas.microsoft.com/office/drawing/2014/main" id="{A39EEDBA-933D-4F3F-880D-1D6127AB86FA}"/>
              </a:ext>
            </a:extLst>
          </p:cNvPr>
          <p:cNvSpPr/>
          <p:nvPr/>
        </p:nvSpPr>
        <p:spPr>
          <a:xfrm>
            <a:off x="6804235" y="551481"/>
            <a:ext cx="1663240" cy="56084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矢印コネクタ 91">
            <a:extLst>
              <a:ext uri="{FF2B5EF4-FFF2-40B4-BE49-F238E27FC236}">
                <a16:creationId xmlns:a16="http://schemas.microsoft.com/office/drawing/2014/main" id="{B12C5865-633B-4B0F-800C-3EBF745BB688}"/>
              </a:ext>
            </a:extLst>
          </p:cNvPr>
          <p:cNvCxnSpPr/>
          <p:nvPr/>
        </p:nvCxnSpPr>
        <p:spPr>
          <a:xfrm>
            <a:off x="2431703" y="5467662"/>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FB5B8CEF-93EA-41E2-9E97-D759DBCA3E26}"/>
              </a:ext>
            </a:extLst>
          </p:cNvPr>
          <p:cNvCxnSpPr/>
          <p:nvPr/>
        </p:nvCxnSpPr>
        <p:spPr>
          <a:xfrm>
            <a:off x="1224375" y="5908568"/>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29F10B63-245C-4437-8245-F59E3831F2AB}"/>
              </a:ext>
            </a:extLst>
          </p:cNvPr>
          <p:cNvCxnSpPr/>
          <p:nvPr/>
        </p:nvCxnSpPr>
        <p:spPr>
          <a:xfrm>
            <a:off x="3643911" y="5468500"/>
            <a:ext cx="3600000" cy="0"/>
          </a:xfrm>
          <a:prstGeom prst="straightConnector1">
            <a:avLst/>
          </a:prstGeom>
          <a:ln w="5715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87912288-3E07-4229-AB3D-13AF49900F2A}"/>
              </a:ext>
            </a:extLst>
          </p:cNvPr>
          <p:cNvSpPr txBox="1"/>
          <p:nvPr/>
        </p:nvSpPr>
        <p:spPr>
          <a:xfrm>
            <a:off x="1619161" y="5138013"/>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L2</a:t>
            </a:r>
            <a:endParaRPr kumimoji="1" lang="ja-JP" altLang="en-US" sz="1600" b="1" dirty="0">
              <a:latin typeface="Meiryo UI" panose="020B0604030504040204" pitchFamily="50" charset="-128"/>
              <a:ea typeface="Meiryo UI" panose="020B0604030504040204" pitchFamily="50" charset="-128"/>
            </a:endParaRPr>
          </a:p>
        </p:txBody>
      </p:sp>
      <p:sp>
        <p:nvSpPr>
          <p:cNvPr id="96" name="テキスト ボックス 95">
            <a:extLst>
              <a:ext uri="{FF2B5EF4-FFF2-40B4-BE49-F238E27FC236}">
                <a16:creationId xmlns:a16="http://schemas.microsoft.com/office/drawing/2014/main" id="{015251C8-C019-44B2-98D2-A03EF9E4C064}"/>
              </a:ext>
            </a:extLst>
          </p:cNvPr>
          <p:cNvSpPr txBox="1"/>
          <p:nvPr/>
        </p:nvSpPr>
        <p:spPr>
          <a:xfrm>
            <a:off x="2800026" y="5156734"/>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sp>
        <p:nvSpPr>
          <p:cNvPr id="97" name="正方形/長方形 96">
            <a:extLst>
              <a:ext uri="{FF2B5EF4-FFF2-40B4-BE49-F238E27FC236}">
                <a16:creationId xmlns:a16="http://schemas.microsoft.com/office/drawing/2014/main" id="{C198D2E1-B6F7-47F7-BA0E-8C2C478C2409}"/>
              </a:ext>
            </a:extLst>
          </p:cNvPr>
          <p:cNvSpPr/>
          <p:nvPr/>
        </p:nvSpPr>
        <p:spPr>
          <a:xfrm>
            <a:off x="3626840" y="2380079"/>
            <a:ext cx="3636000" cy="94609"/>
          </a:xfrm>
          <a:prstGeom prst="rect">
            <a:avLst/>
          </a:prstGeom>
          <a:solidFill>
            <a:schemeClr val="accent4">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D52F4227-0789-4009-A017-700107C93C02}"/>
              </a:ext>
            </a:extLst>
          </p:cNvPr>
          <p:cNvCxnSpPr/>
          <p:nvPr/>
        </p:nvCxnSpPr>
        <p:spPr>
          <a:xfrm>
            <a:off x="3632761" y="1254229"/>
            <a:ext cx="0" cy="111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8C1A40F1-71D4-43FD-A52F-73982953BF4D}"/>
              </a:ext>
            </a:extLst>
          </p:cNvPr>
          <p:cNvCxnSpPr/>
          <p:nvPr/>
        </p:nvCxnSpPr>
        <p:spPr>
          <a:xfrm>
            <a:off x="2426630" y="1261339"/>
            <a:ext cx="0" cy="111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矢印: 上 99">
            <a:extLst>
              <a:ext uri="{FF2B5EF4-FFF2-40B4-BE49-F238E27FC236}">
                <a16:creationId xmlns:a16="http://schemas.microsoft.com/office/drawing/2014/main" id="{D7029E5F-1323-44DE-BCAD-79CA12D51F35}"/>
              </a:ext>
            </a:extLst>
          </p:cNvPr>
          <p:cNvSpPr/>
          <p:nvPr/>
        </p:nvSpPr>
        <p:spPr>
          <a:xfrm>
            <a:off x="2674786" y="1316358"/>
            <a:ext cx="618660" cy="1800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矢印: 上 101">
            <a:extLst>
              <a:ext uri="{FF2B5EF4-FFF2-40B4-BE49-F238E27FC236}">
                <a16:creationId xmlns:a16="http://schemas.microsoft.com/office/drawing/2014/main" id="{767477FB-8090-4EAF-9BC0-28FF61F8031E}"/>
              </a:ext>
            </a:extLst>
          </p:cNvPr>
          <p:cNvSpPr/>
          <p:nvPr/>
        </p:nvSpPr>
        <p:spPr>
          <a:xfrm>
            <a:off x="7534422" y="1325349"/>
            <a:ext cx="618660" cy="1800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上 102">
            <a:extLst>
              <a:ext uri="{FF2B5EF4-FFF2-40B4-BE49-F238E27FC236}">
                <a16:creationId xmlns:a16="http://schemas.microsoft.com/office/drawing/2014/main" id="{9DA4D3F3-A705-4061-BA49-D5A0AF46975E}"/>
              </a:ext>
            </a:extLst>
          </p:cNvPr>
          <p:cNvSpPr/>
          <p:nvPr/>
        </p:nvSpPr>
        <p:spPr>
          <a:xfrm>
            <a:off x="1483572" y="1338338"/>
            <a:ext cx="612000" cy="972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矢印: 上 103">
            <a:extLst>
              <a:ext uri="{FF2B5EF4-FFF2-40B4-BE49-F238E27FC236}">
                <a16:creationId xmlns:a16="http://schemas.microsoft.com/office/drawing/2014/main" id="{871542F3-30C4-4D93-AEBB-BE274199AB68}"/>
              </a:ext>
            </a:extLst>
          </p:cNvPr>
          <p:cNvSpPr/>
          <p:nvPr/>
        </p:nvSpPr>
        <p:spPr>
          <a:xfrm>
            <a:off x="5118249" y="1333339"/>
            <a:ext cx="612000" cy="972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47A1BB4-2C2E-4D84-9F21-9CF6239C133F}"/>
              </a:ext>
            </a:extLst>
          </p:cNvPr>
          <p:cNvSpPr txBox="1"/>
          <p:nvPr/>
        </p:nvSpPr>
        <p:spPr>
          <a:xfrm>
            <a:off x="2674454" y="4248000"/>
            <a:ext cx="739305" cy="292388"/>
          </a:xfrm>
          <a:prstGeom prst="rect">
            <a:avLst/>
          </a:prstGeom>
          <a:noFill/>
        </p:spPr>
        <p:txBody>
          <a:bodyPr wrap="none" rtlCol="0">
            <a:spAutoFit/>
          </a:bodyPr>
          <a:lstStyle/>
          <a:p>
            <a:r>
              <a:rPr kumimoji="1" lang="ja-JP" altLang="en-US" sz="1300" b="1" dirty="0">
                <a:latin typeface="Meiryo UI" panose="020B0604030504040204" pitchFamily="50" charset="-128"/>
                <a:ea typeface="Meiryo UI" panose="020B0604030504040204" pitchFamily="50" charset="-128"/>
              </a:rPr>
              <a:t>リスク小</a:t>
            </a:r>
          </a:p>
        </p:txBody>
      </p:sp>
      <p:sp>
        <p:nvSpPr>
          <p:cNvPr id="84" name="テキスト ボックス 83">
            <a:extLst>
              <a:ext uri="{FF2B5EF4-FFF2-40B4-BE49-F238E27FC236}">
                <a16:creationId xmlns:a16="http://schemas.microsoft.com/office/drawing/2014/main" id="{F2711827-EEA1-4EF4-B24F-535FB271CE1D}"/>
              </a:ext>
            </a:extLst>
          </p:cNvPr>
          <p:cNvSpPr txBox="1"/>
          <p:nvPr/>
        </p:nvSpPr>
        <p:spPr>
          <a:xfrm>
            <a:off x="7582145" y="4248000"/>
            <a:ext cx="739305" cy="292388"/>
          </a:xfrm>
          <a:prstGeom prst="rect">
            <a:avLst/>
          </a:prstGeom>
          <a:noFill/>
        </p:spPr>
        <p:txBody>
          <a:bodyPr wrap="none" rtlCol="0">
            <a:spAutoFit/>
          </a:bodyPr>
          <a:lstStyle/>
          <a:p>
            <a:r>
              <a:rPr kumimoji="1" lang="ja-JP" altLang="en-US" sz="1300" b="1" dirty="0">
                <a:latin typeface="Meiryo UI" panose="020B0604030504040204" pitchFamily="50" charset="-128"/>
                <a:ea typeface="Meiryo UI" panose="020B0604030504040204" pitchFamily="50" charset="-128"/>
              </a:rPr>
              <a:t>リスク小</a:t>
            </a:r>
          </a:p>
        </p:txBody>
      </p:sp>
      <p:sp>
        <p:nvSpPr>
          <p:cNvPr id="105" name="テキスト ボックス 104">
            <a:extLst>
              <a:ext uri="{FF2B5EF4-FFF2-40B4-BE49-F238E27FC236}">
                <a16:creationId xmlns:a16="http://schemas.microsoft.com/office/drawing/2014/main" id="{C2A9B7BE-AF24-41AA-87B4-B3CBF4A836CA}"/>
              </a:ext>
            </a:extLst>
          </p:cNvPr>
          <p:cNvSpPr txBox="1"/>
          <p:nvPr/>
        </p:nvSpPr>
        <p:spPr>
          <a:xfrm>
            <a:off x="1470665" y="4248000"/>
            <a:ext cx="6527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リスク中</a:t>
            </a:r>
          </a:p>
        </p:txBody>
      </p:sp>
      <p:sp>
        <p:nvSpPr>
          <p:cNvPr id="106" name="テキスト ボックス 105">
            <a:extLst>
              <a:ext uri="{FF2B5EF4-FFF2-40B4-BE49-F238E27FC236}">
                <a16:creationId xmlns:a16="http://schemas.microsoft.com/office/drawing/2014/main" id="{D0575503-7F6C-4256-9B8B-6FFF8342FE32}"/>
              </a:ext>
            </a:extLst>
          </p:cNvPr>
          <p:cNvSpPr txBox="1"/>
          <p:nvPr/>
        </p:nvSpPr>
        <p:spPr>
          <a:xfrm>
            <a:off x="5123381" y="4248000"/>
            <a:ext cx="6527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リスク中</a:t>
            </a:r>
          </a:p>
        </p:txBody>
      </p:sp>
      <p:sp>
        <p:nvSpPr>
          <p:cNvPr id="108" name="テキスト ボックス 107">
            <a:extLst>
              <a:ext uri="{FF2B5EF4-FFF2-40B4-BE49-F238E27FC236}">
                <a16:creationId xmlns:a16="http://schemas.microsoft.com/office/drawing/2014/main" id="{F78ADCF8-CE88-4D28-99AC-75E86C4B46BC}"/>
              </a:ext>
            </a:extLst>
          </p:cNvPr>
          <p:cNvSpPr txBox="1"/>
          <p:nvPr/>
        </p:nvSpPr>
        <p:spPr>
          <a:xfrm>
            <a:off x="3919364" y="4248000"/>
            <a:ext cx="6527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リスク高</a:t>
            </a:r>
          </a:p>
        </p:txBody>
      </p:sp>
      <p:sp>
        <p:nvSpPr>
          <p:cNvPr id="111" name="テキスト ボックス 110">
            <a:extLst>
              <a:ext uri="{FF2B5EF4-FFF2-40B4-BE49-F238E27FC236}">
                <a16:creationId xmlns:a16="http://schemas.microsoft.com/office/drawing/2014/main" id="{A92AF0AB-4D8A-4F91-9C7D-09716D81D0D3}"/>
              </a:ext>
            </a:extLst>
          </p:cNvPr>
          <p:cNvSpPr txBox="1"/>
          <p:nvPr/>
        </p:nvSpPr>
        <p:spPr>
          <a:xfrm>
            <a:off x="6348156" y="4248000"/>
            <a:ext cx="6527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リスク高</a:t>
            </a:r>
          </a:p>
        </p:txBody>
      </p:sp>
      <p:sp>
        <p:nvSpPr>
          <p:cNvPr id="112" name="テキスト ボックス 111">
            <a:extLst>
              <a:ext uri="{FF2B5EF4-FFF2-40B4-BE49-F238E27FC236}">
                <a16:creationId xmlns:a16="http://schemas.microsoft.com/office/drawing/2014/main" id="{D7C9291A-ED5F-4695-8192-ABC6B3AE0723}"/>
              </a:ext>
            </a:extLst>
          </p:cNvPr>
          <p:cNvSpPr txBox="1"/>
          <p:nvPr/>
        </p:nvSpPr>
        <p:spPr>
          <a:xfrm>
            <a:off x="8489630" y="1068264"/>
            <a:ext cx="518091"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Ｒ</a:t>
            </a:r>
            <a:r>
              <a:rPr kumimoji="1" lang="en-US" altLang="ja-JP" sz="1100" b="1" dirty="0">
                <a:latin typeface="Meiryo UI" panose="020B0604030504040204" pitchFamily="50" charset="-128"/>
                <a:ea typeface="Meiryo UI" panose="020B0604030504040204" pitchFamily="50" charset="-128"/>
              </a:rPr>
              <a:t>10</a:t>
            </a:r>
            <a:endParaRPr kumimoji="1" lang="ja-JP" altLang="en-US"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694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DBDE6-A6D1-4E8E-981A-B31F6C9FE42A}"/>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FC97B17-2C1B-43F7-B168-925DDBE5F6BF}"/>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7</a:t>
            </a:r>
            <a:endParaRPr kumimoji="1" lang="ja-JP" altLang="en-US" dirty="0">
              <a:solidFill>
                <a:schemeClr val="bg1">
                  <a:lumMod val="65000"/>
                </a:schemeClr>
              </a:solidFill>
              <a:latin typeface="Cooper Black" panose="0208090404030B020404" pitchFamily="18" charset="0"/>
            </a:endParaRPr>
          </a:p>
        </p:txBody>
      </p:sp>
      <p:sp>
        <p:nvSpPr>
          <p:cNvPr id="10" name="テキスト ボックス 9">
            <a:extLst>
              <a:ext uri="{FF2B5EF4-FFF2-40B4-BE49-F238E27FC236}">
                <a16:creationId xmlns:a16="http://schemas.microsoft.com/office/drawing/2014/main" id="{4A2A9855-E6AE-4184-9326-DFB1C65DAE4C}"/>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sp>
        <p:nvSpPr>
          <p:cNvPr id="13" name="テキスト ボックス 12">
            <a:extLst>
              <a:ext uri="{FF2B5EF4-FFF2-40B4-BE49-F238E27FC236}">
                <a16:creationId xmlns:a16="http://schemas.microsoft.com/office/drawing/2014/main" id="{6317F2A9-879C-48DA-ABE9-5F6807EF5ACD}"/>
              </a:ext>
            </a:extLst>
          </p:cNvPr>
          <p:cNvSpPr txBox="1"/>
          <p:nvPr/>
        </p:nvSpPr>
        <p:spPr>
          <a:xfrm>
            <a:off x="0" y="576000"/>
            <a:ext cx="6083717"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■自動運転バス実証実験の運行計画に記載予定項目</a:t>
            </a:r>
          </a:p>
        </p:txBody>
      </p:sp>
      <p:graphicFrame>
        <p:nvGraphicFramePr>
          <p:cNvPr id="15" name="表 15">
            <a:extLst>
              <a:ext uri="{FF2B5EF4-FFF2-40B4-BE49-F238E27FC236}">
                <a16:creationId xmlns:a16="http://schemas.microsoft.com/office/drawing/2014/main" id="{0F9CB090-89DE-4A1E-AEA1-63A2F59BC314}"/>
              </a:ext>
            </a:extLst>
          </p:cNvPr>
          <p:cNvGraphicFramePr>
            <a:graphicFrameLocks noGrp="1"/>
          </p:cNvGraphicFramePr>
          <p:nvPr>
            <p:extLst>
              <p:ext uri="{D42A27DB-BD31-4B8C-83A1-F6EECF244321}">
                <p14:modId xmlns:p14="http://schemas.microsoft.com/office/powerpoint/2010/main" val="2582958201"/>
              </p:ext>
            </p:extLst>
          </p:nvPr>
        </p:nvGraphicFramePr>
        <p:xfrm>
          <a:off x="167640" y="1713621"/>
          <a:ext cx="8763000" cy="2973859"/>
        </p:xfrm>
        <a:graphic>
          <a:graphicData uri="http://schemas.openxmlformats.org/drawingml/2006/table">
            <a:tbl>
              <a:tblPr firstRow="1" bandRow="1">
                <a:tableStyleId>{5A111915-BE36-4E01-A7E5-04B1672EAD32}</a:tableStyleId>
              </a:tblPr>
              <a:tblGrid>
                <a:gridCol w="845820">
                  <a:extLst>
                    <a:ext uri="{9D8B030D-6E8A-4147-A177-3AD203B41FA5}">
                      <a16:colId xmlns:a16="http://schemas.microsoft.com/office/drawing/2014/main" val="1520542190"/>
                    </a:ext>
                  </a:extLst>
                </a:gridCol>
                <a:gridCol w="5928360">
                  <a:extLst>
                    <a:ext uri="{9D8B030D-6E8A-4147-A177-3AD203B41FA5}">
                      <a16:colId xmlns:a16="http://schemas.microsoft.com/office/drawing/2014/main" val="1581327074"/>
                    </a:ext>
                  </a:extLst>
                </a:gridCol>
                <a:gridCol w="1988820">
                  <a:extLst>
                    <a:ext uri="{9D8B030D-6E8A-4147-A177-3AD203B41FA5}">
                      <a16:colId xmlns:a16="http://schemas.microsoft.com/office/drawing/2014/main" val="3248882154"/>
                    </a:ext>
                  </a:extLst>
                </a:gridCol>
              </a:tblGrid>
              <a:tr h="501367">
                <a:tc>
                  <a:txBody>
                    <a:bodyPr/>
                    <a:lstStyle/>
                    <a:p>
                      <a:pPr algn="ctr"/>
                      <a:r>
                        <a:rPr kumimoji="1" lang="ja-JP" altLang="en-US" sz="1400" dirty="0"/>
                        <a:t>№</a:t>
                      </a:r>
                    </a:p>
                  </a:txBody>
                  <a:tcPr anchor="ctr"/>
                </a:tc>
                <a:tc>
                  <a:txBody>
                    <a:bodyPr/>
                    <a:lstStyle/>
                    <a:p>
                      <a:pPr algn="ctr"/>
                      <a:r>
                        <a:rPr kumimoji="1" lang="ja-JP" altLang="en-US" sz="1400"/>
                        <a:t>項　目</a:t>
                      </a:r>
                      <a:endParaRPr kumimoji="1" lang="ja-JP" altLang="en-US" sz="1400" dirty="0"/>
                    </a:p>
                  </a:txBody>
                  <a:tcPr anchor="ctr"/>
                </a:tc>
                <a:tc>
                  <a:txBody>
                    <a:bodyPr/>
                    <a:lstStyle/>
                    <a:p>
                      <a:pPr algn="ctr"/>
                      <a:r>
                        <a:rPr kumimoji="1" lang="ja-JP" altLang="en-US" sz="1400" dirty="0"/>
                        <a:t>特　記</a:t>
                      </a:r>
                    </a:p>
                  </a:txBody>
                  <a:tcPr anchor="ctr"/>
                </a:tc>
                <a:extLst>
                  <a:ext uri="{0D108BD9-81ED-4DB2-BD59-A6C34878D82A}">
                    <a16:rowId xmlns:a16="http://schemas.microsoft.com/office/drawing/2014/main" val="2615431802"/>
                  </a:ext>
                </a:extLst>
              </a:tr>
              <a:tr h="618123">
                <a:tc>
                  <a:txBody>
                    <a:bodyPr/>
                    <a:lstStyle/>
                    <a:p>
                      <a:pPr algn="ctr"/>
                      <a:r>
                        <a:rPr kumimoji="1" lang="ja-JP" altLang="en-US" sz="2400" dirty="0">
                          <a:latin typeface="Meiryo UI" panose="020B0604030504040204" pitchFamily="50" charset="-128"/>
                          <a:ea typeface="Meiryo UI" panose="020B0604030504040204" pitchFamily="50" charset="-128"/>
                        </a:rPr>
                        <a:t>１</a:t>
                      </a:r>
                    </a:p>
                  </a:txBody>
                  <a:tcPr anchor="ctr">
                    <a:solidFill>
                      <a:schemeClr val="accent3">
                        <a:lumMod val="20000"/>
                        <a:lumOff val="80000"/>
                      </a:schemeClr>
                    </a:solidFill>
                  </a:tcPr>
                </a:tc>
                <a:tc>
                  <a:txBody>
                    <a:bodyPr/>
                    <a:lstStyle/>
                    <a:p>
                      <a:r>
                        <a:rPr kumimoji="1" lang="ja-JP" altLang="en-US" sz="2400" dirty="0">
                          <a:latin typeface="Meiryo UI" panose="020B0604030504040204" pitchFamily="50" charset="-128"/>
                          <a:ea typeface="Meiryo UI" panose="020B0604030504040204" pitchFamily="50" charset="-128"/>
                        </a:rPr>
                        <a:t>実証実験運行ルート</a:t>
                      </a:r>
                    </a:p>
                  </a:txBody>
                  <a:tcPr anchor="ctr">
                    <a:solidFill>
                      <a:schemeClr val="accent3">
                        <a:lumMod val="20000"/>
                        <a:lumOff val="80000"/>
                      </a:schemeClr>
                    </a:solidFill>
                  </a:tcPr>
                </a:tc>
                <a:tc>
                  <a:txBody>
                    <a:bodyPr/>
                    <a:lstStyle/>
                    <a:p>
                      <a:pPr algn="ctr"/>
                      <a:r>
                        <a:rPr kumimoji="1" lang="ja-JP" altLang="en-US" sz="2400" dirty="0">
                          <a:latin typeface="Meiryo UI" panose="020B0604030504040204" pitchFamily="50" charset="-128"/>
                          <a:ea typeface="Meiryo UI" panose="020B0604030504040204" pitchFamily="50" charset="-128"/>
                        </a:rPr>
                        <a:t>決定</a:t>
                      </a:r>
                    </a:p>
                  </a:txBody>
                  <a:tcPr anchor="ctr">
                    <a:solidFill>
                      <a:schemeClr val="accent3">
                        <a:lumMod val="20000"/>
                        <a:lumOff val="80000"/>
                      </a:schemeClr>
                    </a:solidFill>
                  </a:tcPr>
                </a:tc>
                <a:extLst>
                  <a:ext uri="{0D108BD9-81ED-4DB2-BD59-A6C34878D82A}">
                    <a16:rowId xmlns:a16="http://schemas.microsoft.com/office/drawing/2014/main" val="3482582594"/>
                  </a:ext>
                </a:extLst>
              </a:tr>
              <a:tr h="618123">
                <a:tc>
                  <a:txBody>
                    <a:bodyPr/>
                    <a:lstStyle/>
                    <a:p>
                      <a:pPr algn="ctr"/>
                      <a:r>
                        <a:rPr kumimoji="1" lang="ja-JP" altLang="en-US" sz="2400" dirty="0">
                          <a:latin typeface="Meiryo UI" panose="020B0604030504040204" pitchFamily="50" charset="-128"/>
                          <a:ea typeface="Meiryo UI" panose="020B0604030504040204" pitchFamily="50" charset="-128"/>
                        </a:rPr>
                        <a:t>２</a:t>
                      </a:r>
                    </a:p>
                  </a:txBody>
                  <a:tcPr anchor="ctr">
                    <a:solidFill>
                      <a:schemeClr val="accent3">
                        <a:lumMod val="20000"/>
                        <a:lumOff val="80000"/>
                      </a:schemeClr>
                    </a:solidFill>
                  </a:tcPr>
                </a:tc>
                <a:tc>
                  <a:txBody>
                    <a:bodyPr/>
                    <a:lstStyle/>
                    <a:p>
                      <a:r>
                        <a:rPr kumimoji="1" lang="ja-JP" altLang="en-US" sz="2400" dirty="0">
                          <a:latin typeface="Meiryo UI" panose="020B0604030504040204" pitchFamily="50" charset="-128"/>
                          <a:ea typeface="Meiryo UI" panose="020B0604030504040204" pitchFamily="50" charset="-128"/>
                        </a:rPr>
                        <a:t>使用車両</a:t>
                      </a:r>
                    </a:p>
                  </a:txBody>
                  <a:tcPr anchor="ctr">
                    <a:solidFill>
                      <a:schemeClr val="accent3">
                        <a:lumMod val="20000"/>
                        <a:lumOff val="80000"/>
                      </a:schemeClr>
                    </a:solidFill>
                  </a:tcPr>
                </a:tc>
                <a:tc>
                  <a:txBody>
                    <a:bodyPr/>
                    <a:lstStyle/>
                    <a:p>
                      <a:pPr algn="ctr"/>
                      <a:r>
                        <a:rPr kumimoji="1" lang="ja-JP" altLang="en-US" sz="2400" dirty="0">
                          <a:latin typeface="Meiryo UI" panose="020B0604030504040204" pitchFamily="50" charset="-128"/>
                          <a:ea typeface="Meiryo UI" panose="020B0604030504040204" pitchFamily="50" charset="-128"/>
                        </a:rPr>
                        <a:t>決定</a:t>
                      </a:r>
                    </a:p>
                  </a:txBody>
                  <a:tcPr anchor="ctr">
                    <a:solidFill>
                      <a:schemeClr val="accent3">
                        <a:lumMod val="20000"/>
                        <a:lumOff val="80000"/>
                      </a:schemeClr>
                    </a:solidFill>
                  </a:tcPr>
                </a:tc>
                <a:extLst>
                  <a:ext uri="{0D108BD9-81ED-4DB2-BD59-A6C34878D82A}">
                    <a16:rowId xmlns:a16="http://schemas.microsoft.com/office/drawing/2014/main" val="2391689956"/>
                  </a:ext>
                </a:extLst>
              </a:tr>
              <a:tr h="618123">
                <a:tc>
                  <a:txBody>
                    <a:bodyPr/>
                    <a:lstStyle/>
                    <a:p>
                      <a:pPr algn="ctr"/>
                      <a:r>
                        <a:rPr kumimoji="1" lang="ja-JP" altLang="en-US" sz="24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2400" dirty="0">
                          <a:latin typeface="Meiryo UI" panose="020B0604030504040204" pitchFamily="50" charset="-128"/>
                          <a:ea typeface="Meiryo UI" panose="020B0604030504040204" pitchFamily="50" charset="-128"/>
                        </a:rPr>
                        <a:t>バス停</a:t>
                      </a:r>
                    </a:p>
                  </a:txBody>
                  <a:tcPr anchor="ctr"/>
                </a:tc>
                <a:tc>
                  <a:txBody>
                    <a:bodyPr/>
                    <a:lstStyle/>
                    <a:p>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85602848"/>
                  </a:ext>
                </a:extLst>
              </a:tr>
              <a:tr h="618123">
                <a:tc>
                  <a:txBody>
                    <a:bodyPr/>
                    <a:lstStyle/>
                    <a:p>
                      <a:pPr algn="ctr"/>
                      <a:r>
                        <a:rPr kumimoji="1" lang="ja-JP" altLang="en-US" sz="24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2400" dirty="0">
                          <a:latin typeface="Meiryo UI" panose="020B0604030504040204" pitchFamily="50" charset="-128"/>
                          <a:ea typeface="Meiryo UI" panose="020B0604030504040204" pitchFamily="50" charset="-128"/>
                        </a:rPr>
                        <a:t>運行日・運行時間帯・運行頻度</a:t>
                      </a:r>
                    </a:p>
                  </a:txBody>
                  <a:tcPr anchor="ctr"/>
                </a:tc>
                <a:tc>
                  <a:txBody>
                    <a:bodyPr/>
                    <a:lstStyle/>
                    <a:p>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18029980"/>
                  </a:ext>
                </a:extLst>
              </a:tr>
            </a:tbl>
          </a:graphicData>
        </a:graphic>
      </p:graphicFrame>
      <p:sp>
        <p:nvSpPr>
          <p:cNvPr id="16" name="テキスト ボックス 15">
            <a:extLst>
              <a:ext uri="{FF2B5EF4-FFF2-40B4-BE49-F238E27FC236}">
                <a16:creationId xmlns:a16="http://schemas.microsoft.com/office/drawing/2014/main" id="{A0B66D69-7438-420B-BC13-EF58006F8181}"/>
              </a:ext>
            </a:extLst>
          </p:cNvPr>
          <p:cNvSpPr txBox="1"/>
          <p:nvPr/>
        </p:nvSpPr>
        <p:spPr>
          <a:xfrm>
            <a:off x="167640" y="993061"/>
            <a:ext cx="8658139"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本運行計画は、令和８年度からの一般利用者を乗せた自動運転バスの実証実験開始時におけるもので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あり、実証実験を通じて、必要な見直しを行っていく</a:t>
            </a:r>
          </a:p>
        </p:txBody>
      </p:sp>
      <p:cxnSp>
        <p:nvCxnSpPr>
          <p:cNvPr id="11" name="直線コネクタ 10">
            <a:extLst>
              <a:ext uri="{FF2B5EF4-FFF2-40B4-BE49-F238E27FC236}">
                <a16:creationId xmlns:a16="http://schemas.microsoft.com/office/drawing/2014/main" id="{FFFFB8E7-158D-4DE8-BA53-CEE5E01EA98A}"/>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BCAE0B3B-5066-4B11-9C80-18531898B560}"/>
              </a:ext>
            </a:extLst>
          </p:cNvPr>
          <p:cNvSpPr txBox="1"/>
          <p:nvPr/>
        </p:nvSpPr>
        <p:spPr>
          <a:xfrm>
            <a:off x="7717412" y="108000"/>
            <a:ext cx="121058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検討項目</a:t>
            </a:r>
          </a:p>
        </p:txBody>
      </p:sp>
    </p:spTree>
    <p:extLst>
      <p:ext uri="{BB962C8B-B14F-4D97-AF65-F5344CB8AC3E}">
        <p14:creationId xmlns:p14="http://schemas.microsoft.com/office/powerpoint/2010/main" val="37517900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3199</Words>
  <Application>Microsoft Office PowerPoint</Application>
  <PresentationFormat>画面に合わせる (4:3)</PresentationFormat>
  <Paragraphs>861</Paragraphs>
  <Slides>15</Slides>
  <Notes>0</Notes>
  <HiddenSlides>0</HiddenSlides>
  <MMClips>0</MMClips>
  <ScaleCrop>false</ScaleCrop>
  <HeadingPairs>
    <vt:vector size="6" baseType="variant">
      <vt:variant>
        <vt:lpstr>使用されているフォント</vt:lpstr>
      </vt:variant>
      <vt:variant>
        <vt:i4>24</vt:i4>
      </vt:variant>
      <vt:variant>
        <vt:lpstr>テーマ</vt:lpstr>
      </vt:variant>
      <vt:variant>
        <vt:i4>1</vt:i4>
      </vt:variant>
      <vt:variant>
        <vt:lpstr>スライド タイトル</vt:lpstr>
      </vt:variant>
      <vt:variant>
        <vt:i4>15</vt:i4>
      </vt:variant>
    </vt:vector>
  </HeadingPairs>
  <TitlesOfParts>
    <vt:vector size="40" baseType="lpstr">
      <vt:lpstr>BIZ UDPゴシック</vt:lpstr>
      <vt:lpstr>BIZ UDゴシック</vt:lpstr>
      <vt:lpstr>HGPｺﾞｼｯｸE</vt:lpstr>
      <vt:lpstr>HGP創英角ｺﾞｼｯｸUB</vt:lpstr>
      <vt:lpstr>HGSｺﾞｼｯｸE</vt:lpstr>
      <vt:lpstr>HGS創英角ｺﾞｼｯｸUB</vt:lpstr>
      <vt:lpstr>HGｺﾞｼｯｸE</vt:lpstr>
      <vt:lpstr>HGｺﾞｼｯｸM</vt:lpstr>
      <vt:lpstr>HG丸ｺﾞｼｯｸM-PRO</vt:lpstr>
      <vt:lpstr>HG創英角ｺﾞｼｯｸUB</vt:lpstr>
      <vt:lpstr>Meiryo UI</vt:lpstr>
      <vt:lpstr>ＭＳ ゴシック</vt:lpstr>
      <vt:lpstr>UD デジタル 教科書体 N-B</vt:lpstr>
      <vt:lpstr>UD デジタル 教科書体 NK-B</vt:lpstr>
      <vt:lpstr>メイリオ</vt:lpstr>
      <vt:lpstr>游ゴシック</vt:lpstr>
      <vt:lpstr>Arial</vt:lpstr>
      <vt:lpstr>Calibri</vt:lpstr>
      <vt:lpstr>Calibri Light</vt:lpstr>
      <vt:lpstr>Cooper Black</vt:lpstr>
      <vt:lpstr>Eras Bold ITC</vt:lpstr>
      <vt:lpstr>Franklin Gothic Heavy</vt:lpstr>
      <vt:lpstr>Freestyle Script</vt:lpstr>
      <vt:lpstr>Wingdings</vt:lpstr>
      <vt:lpstr>Office テーマ</vt:lpstr>
      <vt:lpstr>新モビリティ導入に向けた 検討状況について （先導的モデル事業として南河内地域で実証）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2025-01-22T04:51:59Z</dcterms:created>
  <dcterms:modified xsi:type="dcterms:W3CDTF">2026-02-06T08:23:18Z</dcterms:modified>
</cp:coreProperties>
</file>